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75" r:id="rId2"/>
    <p:sldMasterId id="2147483711" r:id="rId3"/>
    <p:sldMasterId id="2147483725" r:id="rId4"/>
    <p:sldMasterId id="2147483738" r:id="rId5"/>
    <p:sldMasterId id="2147483750" r:id="rId6"/>
    <p:sldMasterId id="2147483762" r:id="rId7"/>
  </p:sldMasterIdLst>
  <p:notesMasterIdLst>
    <p:notesMasterId r:id="rId36"/>
  </p:notesMasterIdLst>
  <p:sldIdLst>
    <p:sldId id="402" r:id="rId8"/>
    <p:sldId id="406" r:id="rId9"/>
    <p:sldId id="407" r:id="rId10"/>
    <p:sldId id="408" r:id="rId11"/>
    <p:sldId id="409" r:id="rId12"/>
    <p:sldId id="410" r:id="rId13"/>
    <p:sldId id="442" r:id="rId14"/>
    <p:sldId id="411" r:id="rId15"/>
    <p:sldId id="431" r:id="rId16"/>
    <p:sldId id="432" r:id="rId17"/>
    <p:sldId id="416" r:id="rId18"/>
    <p:sldId id="433" r:id="rId19"/>
    <p:sldId id="417" r:id="rId20"/>
    <p:sldId id="418" r:id="rId21"/>
    <p:sldId id="420" r:id="rId22"/>
    <p:sldId id="423" r:id="rId23"/>
    <p:sldId id="424" r:id="rId24"/>
    <p:sldId id="425" r:id="rId25"/>
    <p:sldId id="444" r:id="rId26"/>
    <p:sldId id="446" r:id="rId27"/>
    <p:sldId id="426" r:id="rId28"/>
    <p:sldId id="436" r:id="rId29"/>
    <p:sldId id="437" r:id="rId30"/>
    <p:sldId id="438" r:id="rId31"/>
    <p:sldId id="429" r:id="rId32"/>
    <p:sldId id="430" r:id="rId33"/>
    <p:sldId id="447" r:id="rId34"/>
    <p:sldId id="45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4" d="100"/>
          <a:sy n="154" d="100"/>
        </p:scale>
        <p:origin x="200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99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A27DC-C52E-4BE7-B1C9-8F5243DD0040}" type="datetimeFigureOut">
              <a:rPr lang="zh-CN" altLang="en-US" smtClean="0"/>
              <a:t>2023/3/28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17D4C-B9BB-4428-AF92-F9D98C95CE58}" type="slidenum">
              <a:rPr lang="zh-CN" altLang="en-US" smtClean="0"/>
              <a:t>‹#›</a:t>
            </a:fld>
            <a:endParaRPr lang="zh-CN" altLang="en-US"/>
          </a:p>
        </p:txBody>
      </p:sp>
    </p:spTree>
    <p:extLst>
      <p:ext uri="{BB962C8B-B14F-4D97-AF65-F5344CB8AC3E}">
        <p14:creationId xmlns:p14="http://schemas.microsoft.com/office/powerpoint/2010/main" val="50024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931F6-DEBC-43FC-B47E-54034229FA8A}" type="slidenum">
              <a:rPr lang="en-US" altLang="zh-CN"/>
              <a:pPr/>
              <a:t>1</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80990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C5B7D-D946-41EC-92FD-E7C90A6D24F8}" type="slidenum">
              <a:rPr lang="en-US" altLang="zh-CN"/>
              <a:pPr/>
              <a:t>9</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29578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21EA9-05E5-49DF-9ED2-503FBA8966BD}" type="slidenum">
              <a:rPr lang="en-US" altLang="zh-CN"/>
              <a:pPr/>
              <a:t>10</a:t>
            </a:fld>
            <a:endParaRPr lang="en-US" altLang="zh-CN"/>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31570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B17D4C-B9BB-4428-AF92-F9D98C95CE58}" type="slidenum">
              <a:rPr lang="zh-CN" altLang="en-US" smtClean="0"/>
              <a:t>17</a:t>
            </a:fld>
            <a:endParaRPr lang="zh-CN" altLang="en-US"/>
          </a:p>
        </p:txBody>
      </p:sp>
    </p:spTree>
    <p:extLst>
      <p:ext uri="{BB962C8B-B14F-4D97-AF65-F5344CB8AC3E}">
        <p14:creationId xmlns:p14="http://schemas.microsoft.com/office/powerpoint/2010/main" val="410259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8BB68-9E81-46E9-B671-D148D4513608}" type="slidenum">
              <a:rPr lang="en-US" altLang="zh-CN"/>
              <a:pPr/>
              <a:t>22</a:t>
            </a:fld>
            <a:endParaRPr lang="en-US" altLang="zh-CN"/>
          </a:p>
        </p:txBody>
      </p:sp>
      <p:sp>
        <p:nvSpPr>
          <p:cNvPr id="251906" name="Rectangle 1026"/>
          <p:cNvSpPr>
            <a:spLocks noGrp="1" noRot="1" noChangeAspect="1" noChangeArrowheads="1" noTextEdit="1"/>
          </p:cNvSpPr>
          <p:nvPr>
            <p:ph type="sldImg"/>
          </p:nvPr>
        </p:nvSpPr>
        <p:spPr>
          <a:ln/>
        </p:spPr>
      </p:sp>
      <p:sp>
        <p:nvSpPr>
          <p:cNvPr id="251907" name="Rectangle 1027"/>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2533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61212A-6CE2-4364-BE85-4CD0D470123A}" type="slidenum">
              <a:rPr lang="en-US" altLang="zh-CN"/>
              <a:pPr/>
              <a:t>23</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90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DB4CC2-994D-49E5-8856-A36C97EE8A84}" type="slidenum">
              <a:rPr lang="en-US" altLang="zh-CN"/>
              <a:pPr/>
              <a:t>24</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5498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E7A7948-BCE9-41F5-9E7F-90D9E1D5BE61}"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C12013-AD79-42DD-9784-253A582E6CE0}"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77196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BEA747-9201-4D87-86F8-4345EB44F2B8}"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704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D81406D-CE0E-40C4-9AE6-B05F964FBB71}"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FC05D6-7752-412B-A8AC-A3943EF48086}"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F90250-09E8-42C7-ADA0-362AE249E609}"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417CCEB-42FF-4BFA-B876-2FA1136E28F7}"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6A440E2-14E9-483F-849A-3562C1F0FE49}" type="datetime10">
              <a:rPr lang="zh-CN" altLang="en-US" smtClean="0"/>
              <a:t>12:58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937164-524B-4E00-AA67-A38C11124399}" type="datetime10">
              <a:rPr lang="zh-CN" altLang="en-US" smtClean="0"/>
              <a:t>12:58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6D143D-95B8-44CB-A03B-86A25358D3B4}" type="datetime10">
              <a:rPr lang="zh-CN" altLang="en-US" smtClean="0"/>
              <a:t>12:58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6E0BFEF-0134-4AE3-9A76-2737EAA4F6C4}"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052C4C-1C81-4265-991D-61A4069176EE}"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45782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075F88-8E53-4E89-A1D3-A8853B19DC49}"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C13084-64F0-4852-B8D0-2527B38ECC33}"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B2C5D4A-3023-4633-8965-CA408D5D7914}"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6CD2BC97-B29E-4F6A-9E7E-F5E64D05E8B8}" type="datetime10">
              <a:rPr lang="zh-CN" altLang="en-US" smtClean="0"/>
              <a:t>12:58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6006EB3D-3070-49CA-A974-3535799EF50E}" type="datetime10">
              <a:rPr lang="zh-CN" altLang="en-US" smtClean="0"/>
              <a:t>12:58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42C1C639-0798-4777-8F84-FF2BE233AE50}" type="datetime10">
              <a:rPr lang="zh-CN" altLang="en-US" smtClean="0"/>
              <a:t>12:58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6A63628-882D-490F-AFD9-27D887FE4BAC}" type="datetime10">
              <a:rPr lang="zh-CN" altLang="en-US" smtClean="0"/>
              <a:t>12:58</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EDDF5E99-DB74-4B45-807A-78408CF38268}" type="datetime10">
              <a:rPr lang="zh-CN" altLang="en-US" smtClean="0"/>
              <a:t>12:58</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A4131A0-862E-4286-9E04-22429431C025}"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212618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E60B5B75-EA2D-488A-A50A-8E50AB250381}" type="datetime10">
              <a:rPr lang="zh-CN" altLang="en-US" smtClean="0"/>
              <a:t>12:58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3F3844B9-6F7C-4645-B7B8-8729510D8944}" type="datetime10">
              <a:rPr lang="zh-CN" altLang="en-US" smtClean="0"/>
              <a:t>12:58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19E25807-9765-4820-8814-B50DD3BAC548}" type="datetime10">
              <a:rPr lang="zh-CN" altLang="en-US" smtClean="0"/>
              <a:t>12:58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ED1E6A9C-7090-4CD2-8706-46466B77196D}" type="datetime10">
              <a:rPr lang="zh-CN" altLang="en-US" smtClean="0"/>
              <a:t>12:58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1AF4F16-299F-4D28-828A-A66E0C6299E6}"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4773E19-AF40-485C-9635-18AA8A440970}"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457824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C8DFA88-B102-41C0-8271-53470B40D6C1}"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2126181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0536D5-8A3F-4293-AC6B-4355AA4AE292}"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2869557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D0A34DF-6789-4DE2-902C-8C8A7D6EF88A}" type="datetime10">
              <a:rPr lang="zh-CN" altLang="en-US" smtClean="0"/>
              <a:t>12:58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6172041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D4870F-FB1B-40DD-9DF6-CF059324CC51}" type="datetime10">
              <a:rPr lang="zh-CN" altLang="en-US" smtClean="0"/>
              <a:t>12:58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31934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485B486-C125-4EDB-955A-7B71115394B8}"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2869557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A091D2-3F1E-4ACD-9B34-0F41456FAC25}" type="datetime10">
              <a:rPr lang="zh-CN" altLang="en-US" smtClean="0"/>
              <a:t>12:58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0998599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321AFE1-FBE4-4917-90A9-8DE3D9003EFB}"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8706979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8EDD1B-9F60-4F4C-ACF5-DBF889D7EDA3}"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9917419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82D9CB-C249-48FC-8737-2F6E540FF3C9}"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7719648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D2029E-9281-405D-8C69-6C4D1D44F97A}"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4170439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11188" y="6245225"/>
            <a:ext cx="2232025" cy="476250"/>
          </a:xfrm>
        </p:spPr>
        <p:txBody>
          <a:bodyPr/>
          <a:lstStyle>
            <a:lvl1pPr>
              <a:defRPr/>
            </a:lvl1pPr>
          </a:lstStyle>
          <a:p>
            <a:fld id="{DE4CF3A2-C70B-4F69-9ED0-EE86EC7D04A4}" type="datetime10">
              <a:rPr lang="zh-CN" altLang="en-US" smtClean="0"/>
              <a:t>12:58</a:t>
            </a:fld>
            <a:endParaRPr lang="en-US" altLang="zh-CN"/>
          </a:p>
        </p:txBody>
      </p:sp>
      <p:sp>
        <p:nvSpPr>
          <p:cNvPr id="7" name="页脚占位符 6"/>
          <p:cNvSpPr>
            <a:spLocks noGrp="1"/>
          </p:cNvSpPr>
          <p:nvPr>
            <p:ph type="ftr" sz="quarter" idx="11"/>
          </p:nvPr>
        </p:nvSpPr>
        <p:spPr>
          <a:xfrm>
            <a:off x="3276600" y="6245225"/>
            <a:ext cx="2808288"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3DDE48-83CD-4A4A-B7BC-FAEFED3391E0}" type="slidenum">
              <a:rPr lang="en-US" altLang="zh-CN"/>
              <a:pPr/>
              <a:t>‹#›</a:t>
            </a:fld>
            <a:r>
              <a:rPr lang="en-US" altLang="zh-CN"/>
              <a:t>/7</a:t>
            </a:r>
          </a:p>
        </p:txBody>
      </p:sp>
    </p:spTree>
    <p:extLst>
      <p:ext uri="{BB962C8B-B14F-4D97-AF65-F5344CB8AC3E}">
        <p14:creationId xmlns:p14="http://schemas.microsoft.com/office/powerpoint/2010/main" val="17142452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F383631-771A-4D25-8F75-C8F13DB8046E}"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14393841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EA9CEC-DE65-432F-B722-2B4DE7A74899}"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4446562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A6A81C-CE3B-4E1B-99D5-0AEA8E77E98E}"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5990331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1E1B51B-E60B-41D1-998D-DCD6E64322C3}"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58352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2ED10CD-F004-49C2-B99F-BB8933A41CB5}" type="datetime10">
              <a:rPr lang="zh-CN" altLang="en-US" smtClean="0"/>
              <a:t>12:58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6172041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E7DB186-EB58-4F56-9DBC-6C9E499506D8}" type="datetime10">
              <a:rPr lang="zh-CN" altLang="en-US" smtClean="0"/>
              <a:t>12:58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37267671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F827BE2-1FD3-41EF-9E9B-BFBF6194A42C}" type="datetime10">
              <a:rPr lang="zh-CN" altLang="en-US" smtClean="0"/>
              <a:t>12:58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04474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976FDA-E18B-4843-877F-2DA17C4EC1A5}" type="datetime10">
              <a:rPr lang="zh-CN" altLang="en-US" smtClean="0"/>
              <a:t>12:58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6545907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3E9C5D8-8683-4CC2-9C12-156DB3D632E5}"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41069279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0D6243-2E53-4C64-843F-2076F095A20E}"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10440892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457ED-C15E-417F-A291-4B907575688D}"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8084243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1F1B-570C-4C2B-9B7D-1933AEA952EC}"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3509521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8C4B32B-FAC3-4BC4-A599-3D4B006C0AA8}"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9785189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D39CA6-A5DB-4ED4-9ED4-A8005C93563C}"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4740282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AA9624A-F4AE-4F62-8167-89E832802DAD}"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39188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4EABF92-F123-46B3-9084-D9CD3743699B}" type="datetime10">
              <a:rPr lang="zh-CN" altLang="en-US" smtClean="0"/>
              <a:t>12:58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3193440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004C9E9-5C96-44E4-902D-004BE4EAF445}"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32275670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6158F20-6C39-4893-89CE-AAD3AC09B4BF}" type="datetime10">
              <a:rPr lang="zh-CN" altLang="en-US" smtClean="0"/>
              <a:t>12:58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824851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14F3D11-C2C9-4297-A83E-B672FBCD27F2}" type="datetime10">
              <a:rPr lang="zh-CN" altLang="en-US" smtClean="0"/>
              <a:t>12:58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1036071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6F5E3D-0A4B-406C-B1B5-816DA5BA9465}" type="datetime10">
              <a:rPr lang="zh-CN" altLang="en-US" smtClean="0"/>
              <a:t>12:58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6575399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D7BCDAC-834C-4341-8D60-0D68C9806F0E}"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20216070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5E4A0EC-B83B-437B-B47D-84B9132FB6D9}"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15563127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D02C6EB-61A3-4455-92DB-267C2421FA9A}"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5632934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95B9E8-6210-4366-A8FA-FED0244D096E}" type="datetime10">
              <a:rPr lang="zh-CN" altLang="en-US" smtClean="0"/>
              <a:t>12:58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892635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9144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Rectangle 29"/>
          <p:cNvSpPr>
            <a:spLocks noChangeArrowheads="1"/>
          </p:cNvSpPr>
          <p:nvPr/>
        </p:nvSpPr>
        <p:spPr bwMode="gray">
          <a:xfrm>
            <a:off x="0" y="0"/>
            <a:ext cx="9142413"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 name="Rectangle 33"/>
          <p:cNvSpPr>
            <a:spLocks noChangeArrowheads="1"/>
          </p:cNvSpPr>
          <p:nvPr/>
        </p:nvSpPr>
        <p:spPr bwMode="auto">
          <a:xfrm>
            <a:off x="0" y="1447800"/>
            <a:ext cx="9144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4"/>
          <p:cNvSpPr>
            <a:spLocks noChangeArrowheads="1"/>
          </p:cNvSpPr>
          <p:nvPr/>
        </p:nvSpPr>
        <p:spPr bwMode="auto">
          <a:xfrm>
            <a:off x="8382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1807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854E83C2-3B6B-4AA9-BABD-7001614A5A9B}" type="datetime10">
              <a:rPr lang="zh-CN" altLang="en-US" smtClean="0"/>
              <a:t>12:58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487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3499BA-E95A-4430-85E3-709FE16A6789}" type="datetime10">
              <a:rPr lang="zh-CN" altLang="en-US" smtClean="0"/>
              <a:t>12:58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0998599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2357D2C-02E7-4CA3-81C8-6741230BEE52}" type="datetime10">
              <a:rPr lang="zh-CN" altLang="en-US" smtClean="0"/>
              <a:t>12:58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4362775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8382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88205AF-5C00-441D-9E25-E2ABA6F7394F}" type="datetime10">
              <a:rPr lang="zh-CN" altLang="en-US" smtClean="0"/>
              <a:t>12:58</a:t>
            </a:fld>
            <a:endParaRPr lang="zh-CN" altLang="en-US"/>
          </a:p>
        </p:txBody>
      </p:sp>
    </p:spTree>
    <p:extLst>
      <p:ext uri="{BB962C8B-B14F-4D97-AF65-F5344CB8AC3E}">
        <p14:creationId xmlns:p14="http://schemas.microsoft.com/office/powerpoint/2010/main" val="5717104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61624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6B4F060E-149B-4DAC-85F1-351AD6040011}" type="datetime10">
              <a:rPr lang="zh-CN" altLang="en-US" smtClean="0"/>
              <a:t>12:58</a:t>
            </a:fld>
            <a:endParaRPr lang="zh-CN" alt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266810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0D737621-33F1-4519-BB06-588F87D36E98}" type="datetime10">
              <a:rPr lang="zh-CN" altLang="en-US" smtClean="0"/>
              <a:t>12:58</a:t>
            </a:fld>
            <a:endParaRPr lang="zh-CN" alt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7385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15276078-A97B-4833-BFFF-4650A7C42760}" type="datetime10">
              <a:rPr lang="zh-CN" altLang="en-US" smtClean="0"/>
              <a:t>12:58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31247812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F3D304AE-4A43-49C9-906E-EC9EC4CAB3EB}" type="datetime10">
              <a:rPr lang="zh-CN" altLang="en-US" smtClean="0"/>
              <a:t>12:58</a:t>
            </a:fld>
            <a:endParaRPr lang="zh-CN" altLang="en-US"/>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8787061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4BCD0BA7-A080-4057-A87A-627C88750EAC}" type="datetime10">
              <a:rPr lang="zh-CN" altLang="en-US" smtClean="0"/>
              <a:t>12:58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5055000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152400"/>
            <a:ext cx="584835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838200" y="6477000"/>
            <a:ext cx="914400" cy="228600"/>
          </a:xfrm>
          <a:prstGeom prst="rect">
            <a:avLst/>
          </a:prstGeom>
          <a:ln/>
        </p:spPr>
        <p:txBody>
          <a:bodyPr/>
          <a:lstStyle>
            <a:lvl1pPr>
              <a:defRPr/>
            </a:lvl1pPr>
          </a:lstStyle>
          <a:p>
            <a:fld id="{1A689131-04F7-4227-AC6E-889304B9B0F0}" type="datetime10">
              <a:rPr lang="zh-CN" altLang="en-US" smtClean="0"/>
              <a:t>12:58</a:t>
            </a:fld>
            <a:endParaRPr lang="zh-CN" alt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0372935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1E7C9358-393C-431B-A2AE-9C4D76CD386D}" type="datetime10">
              <a:rPr lang="zh-CN" altLang="en-US" smtClean="0"/>
              <a:t>12:58</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18855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9E6DA02-C80B-4C84-A114-01A048F8252F}"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8706979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27088" y="188913"/>
            <a:ext cx="78486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3956050"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268413"/>
            <a:ext cx="3956050"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92538"/>
            <a:ext cx="3956050" cy="2373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424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A8C9B82-D3D1-463A-857B-8EB1494F8A20}" type="datetime10">
              <a:rPr lang="zh-CN" altLang="en-US" smtClean="0"/>
              <a:t>12:58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299174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image" Target="../media/image2.jpeg"/><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image" Target="../media/image1.png"/><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D6A3C-F8AD-49A0-BD8E-A15FAC89AA9F}" type="datetime10">
              <a:rPr lang="zh-CN" altLang="en-US" smtClean="0"/>
              <a:t>12:58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1234567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B029-D3BC-4491-B79A-50022CD89A87}" type="datetime10">
              <a:rPr lang="zh-CN" altLang="en-US" smtClean="0"/>
              <a:t>12:58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3">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0EC7C-9F07-45BD-875E-176F0395CFBF}" type="datetime10">
              <a:rPr lang="zh-CN" altLang="en-US" smtClean="0"/>
              <a:t>12:58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51C3-88A0-40D2-9357-2281829DF8A5}" type="slidenum">
              <a:rPr lang="zh-CN" altLang="en-US" smtClean="0"/>
              <a:t>‹#›</a:t>
            </a:fld>
            <a:endParaRPr lang="zh-CN" altLang="en-US"/>
          </a:p>
        </p:txBody>
      </p:sp>
    </p:spTree>
    <p:extLst>
      <p:ext uri="{BB962C8B-B14F-4D97-AF65-F5344CB8AC3E}">
        <p14:creationId xmlns:p14="http://schemas.microsoft.com/office/powerpoint/2010/main" val="11234567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A3D78-A88A-42C5-B317-53CAB3C40F65}" type="datetime10">
              <a:rPr lang="zh-CN" altLang="en-US" smtClean="0"/>
              <a:t>12:58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6C674-5E21-498A-BE74-B0AEF3B3F524}" type="slidenum">
              <a:rPr lang="zh-CN" altLang="en-US" smtClean="0"/>
              <a:t>‹#›</a:t>
            </a:fld>
            <a:endParaRPr lang="zh-CN" altLang="en-US"/>
          </a:p>
        </p:txBody>
      </p:sp>
    </p:spTree>
    <p:extLst>
      <p:ext uri="{BB962C8B-B14F-4D97-AF65-F5344CB8AC3E}">
        <p14:creationId xmlns:p14="http://schemas.microsoft.com/office/powerpoint/2010/main" val="278652204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DF478-0DD8-41A0-8496-37648DDF2B9E}" type="datetime10">
              <a:rPr lang="zh-CN" altLang="en-US" smtClean="0"/>
              <a:t>12:58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64A2-EFEB-4586-A493-CA97B016BDDA}" type="slidenum">
              <a:rPr lang="zh-CN" altLang="en-US" smtClean="0"/>
              <a:t>‹#›</a:t>
            </a:fld>
            <a:endParaRPr lang="zh-CN" altLang="en-US"/>
          </a:p>
        </p:txBody>
      </p:sp>
    </p:spTree>
    <p:extLst>
      <p:ext uri="{BB962C8B-B14F-4D97-AF65-F5344CB8AC3E}">
        <p14:creationId xmlns:p14="http://schemas.microsoft.com/office/powerpoint/2010/main" val="42272539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838200" y="685800"/>
            <a:ext cx="83058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990600" y="8382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685800" y="685800"/>
            <a:ext cx="84582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9144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a:p>
        </p:txBody>
      </p:sp>
      <p:sp>
        <p:nvSpPr>
          <p:cNvPr id="1033" name="Rectangle 2"/>
          <p:cNvSpPr>
            <a:spLocks noGrp="1" noChangeArrowheads="1"/>
          </p:cNvSpPr>
          <p:nvPr>
            <p:ph type="title"/>
          </p:nvPr>
        </p:nvSpPr>
        <p:spPr bwMode="auto">
          <a:xfrm>
            <a:off x="1066800"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8382000" y="0"/>
            <a:ext cx="762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a:p>
          </p:txBody>
        </p:sp>
      </p:grpSp>
      <p:sp>
        <p:nvSpPr>
          <p:cNvPr id="3" name="Rectangle 26"/>
          <p:cNvSpPr>
            <a:spLocks noChangeArrowheads="1"/>
          </p:cNvSpPr>
          <p:nvPr/>
        </p:nvSpPr>
        <p:spPr bwMode="gray">
          <a:xfrm>
            <a:off x="269875" y="0"/>
            <a:ext cx="284163"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6" name="Rectangle 27"/>
          <p:cNvSpPr>
            <a:spLocks noChangeArrowheads="1"/>
          </p:cNvSpPr>
          <p:nvPr/>
        </p:nvSpPr>
        <p:spPr bwMode="gray">
          <a:xfrm>
            <a:off x="-12700" y="0"/>
            <a:ext cx="330200"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7" name="Rectangle 28"/>
          <p:cNvSpPr>
            <a:spLocks noChangeArrowheads="1"/>
          </p:cNvSpPr>
          <p:nvPr/>
        </p:nvSpPr>
        <p:spPr bwMode="gray">
          <a:xfrm>
            <a:off x="749300" y="23813"/>
            <a:ext cx="71438"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8" name="Rectangle 29"/>
          <p:cNvSpPr>
            <a:spLocks noChangeArrowheads="1"/>
          </p:cNvSpPr>
          <p:nvPr/>
        </p:nvSpPr>
        <p:spPr bwMode="gray">
          <a:xfrm>
            <a:off x="508000" y="0"/>
            <a:ext cx="168275"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sp>
        <p:nvSpPr>
          <p:cNvPr id="1039" name="Rectangle 30"/>
          <p:cNvSpPr>
            <a:spLocks noChangeArrowheads="1"/>
          </p:cNvSpPr>
          <p:nvPr/>
        </p:nvSpPr>
        <p:spPr bwMode="gray">
          <a:xfrm>
            <a:off x="685800" y="0"/>
            <a:ext cx="1143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937375" y="6248400"/>
            <a:ext cx="220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4.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24.xml"/><Relationship Id="rId4" Type="http://schemas.openxmlformats.org/officeDocument/2006/relationships/slide" Target="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66800" y="152400"/>
            <a:ext cx="7177608" cy="381000"/>
          </a:xfrm>
        </p:spPr>
        <p:txBody>
          <a:bodyPr/>
          <a:lstStyle/>
          <a:p>
            <a:r>
              <a:rPr lang="zh-CN" altLang="en-US" sz="3600" dirty="0">
                <a:latin typeface="Arial" charset="0"/>
              </a:rPr>
              <a:t>第九章</a:t>
            </a:r>
            <a:r>
              <a:rPr lang="en-US" altLang="zh-CN" sz="3200" b="1" dirty="0"/>
              <a:t>   </a:t>
            </a:r>
            <a:r>
              <a:rPr lang="zh-CN" altLang="en-US" sz="3200" b="1" dirty="0">
                <a:latin typeface="华文中宋" pitchFamily="2" charset="-122"/>
              </a:rPr>
              <a:t>电力电子器件</a:t>
            </a:r>
            <a:r>
              <a:rPr lang="zh-CN" altLang="en-US" dirty="0">
                <a:latin typeface="华文中宋" pitchFamily="2" charset="-122"/>
              </a:rPr>
              <a:t>的应用</a:t>
            </a:r>
            <a:endParaRPr lang="zh-CN" altLang="en-US" sz="3200" b="1" dirty="0">
              <a:latin typeface="华文中宋" pitchFamily="2" charset="-122"/>
            </a:endParaRPr>
          </a:p>
        </p:txBody>
      </p:sp>
      <p:sp>
        <p:nvSpPr>
          <p:cNvPr id="102403" name="Rectangle 3"/>
          <p:cNvSpPr>
            <a:spLocks noGrp="1" noChangeArrowheads="1"/>
          </p:cNvSpPr>
          <p:nvPr>
            <p:ph type="body" idx="1"/>
          </p:nvPr>
        </p:nvSpPr>
        <p:spPr>
          <a:xfrm>
            <a:off x="1295400" y="1447800"/>
            <a:ext cx="7391400" cy="3810000"/>
          </a:xfrm>
        </p:spPr>
        <p:txBody>
          <a:bodyPr/>
          <a:lstStyle/>
          <a:p>
            <a:pPr>
              <a:lnSpc>
                <a:spcPct val="200000"/>
              </a:lnSpc>
              <a:buFontTx/>
              <a:buNone/>
            </a:pPr>
            <a:r>
              <a:rPr lang="en-US" altLang="zh-CN" b="1" dirty="0">
                <a:solidFill>
                  <a:srgbClr val="0000FF"/>
                </a:solidFill>
                <a:effectLst>
                  <a:outerShdw blurRad="38100" dist="38100" dir="2700000" algn="tl">
                    <a:srgbClr val="C0C0C0"/>
                  </a:outerShdw>
                </a:effectLst>
                <a:latin typeface="Arial" charset="0"/>
              </a:rPr>
              <a:t>9.1   </a:t>
            </a:r>
            <a:r>
              <a:rPr lang="zh-CN" altLang="en-US" b="1" dirty="0">
                <a:solidFill>
                  <a:srgbClr val="0000FF"/>
                </a:solidFill>
                <a:effectLst>
                  <a:outerShdw blurRad="38100" dist="38100" dir="2700000" algn="tl">
                    <a:srgbClr val="C0C0C0"/>
                  </a:outerShdw>
                </a:effectLst>
                <a:latin typeface="Arial" charset="0"/>
              </a:rPr>
              <a:t>电力电子器件驱动</a:t>
            </a:r>
          </a:p>
          <a:p>
            <a:pPr>
              <a:lnSpc>
                <a:spcPct val="200000"/>
              </a:lnSpc>
              <a:buFontTx/>
              <a:buNone/>
            </a:pPr>
            <a:r>
              <a:rPr lang="en-US" altLang="zh-CN" b="1" dirty="0">
                <a:solidFill>
                  <a:srgbClr val="0000FF"/>
                </a:solidFill>
                <a:effectLst>
                  <a:outerShdw blurRad="38100" dist="38100" dir="2700000" algn="tl">
                    <a:srgbClr val="C0C0C0"/>
                  </a:outerShdw>
                </a:effectLst>
                <a:latin typeface="Arial" charset="0"/>
              </a:rPr>
              <a:t>9.2   </a:t>
            </a:r>
            <a:r>
              <a:rPr lang="zh-CN" altLang="en-US" b="1" dirty="0">
                <a:solidFill>
                  <a:srgbClr val="0000FF"/>
                </a:solidFill>
                <a:effectLst>
                  <a:outerShdw blurRad="38100" dist="38100" dir="2700000" algn="tl">
                    <a:srgbClr val="C0C0C0"/>
                  </a:outerShdw>
                </a:effectLst>
                <a:latin typeface="Arial" charset="0"/>
              </a:rPr>
              <a:t>电力电子器件的保护</a:t>
            </a:r>
          </a:p>
          <a:p>
            <a:pPr>
              <a:lnSpc>
                <a:spcPct val="200000"/>
              </a:lnSpc>
              <a:buFontTx/>
              <a:buNone/>
            </a:pPr>
            <a:r>
              <a:rPr lang="en-US" altLang="zh-CN" b="1" dirty="0">
                <a:solidFill>
                  <a:srgbClr val="0000FF"/>
                </a:solidFill>
                <a:effectLst>
                  <a:outerShdw blurRad="38100" dist="38100" dir="2700000" algn="tl">
                    <a:srgbClr val="C0C0C0"/>
                  </a:outerShdw>
                </a:effectLst>
                <a:latin typeface="Arial" charset="0"/>
              </a:rPr>
              <a:t>9.3   </a:t>
            </a:r>
            <a:r>
              <a:rPr lang="zh-CN" altLang="en-US" b="1" dirty="0">
                <a:solidFill>
                  <a:srgbClr val="0000FF"/>
                </a:solidFill>
                <a:effectLst>
                  <a:outerShdw blurRad="38100" dist="38100" dir="2700000" algn="tl">
                    <a:srgbClr val="C0C0C0"/>
                  </a:outerShdw>
                </a:effectLst>
                <a:latin typeface="Arial" charset="0"/>
              </a:rPr>
              <a:t>电力电子器件的串联和并联使用</a:t>
            </a:r>
          </a:p>
          <a:p>
            <a:endParaRPr lang="en-US" altLang="zh-CN" b="1" dirty="0">
              <a:effectLst>
                <a:outerShdw blurRad="38100" dist="38100" dir="2700000" algn="tl">
                  <a:srgbClr val="C0C0C0"/>
                </a:outerShdw>
              </a:effectLst>
              <a:latin typeface="Arial" charset="0"/>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3" name="日期占位符 2"/>
          <p:cNvSpPr>
            <a:spLocks noGrp="1"/>
          </p:cNvSpPr>
          <p:nvPr>
            <p:ph type="dt" sz="half" idx="10"/>
          </p:nvPr>
        </p:nvSpPr>
        <p:spPr/>
        <p:txBody>
          <a:bodyPr/>
          <a:lstStyle/>
          <a:p>
            <a:fld id="{B0FF377C-5449-4C7E-B88B-10D02A54824A}" type="datetime10">
              <a:rPr lang="zh-CN" altLang="en-US" smtClean="0"/>
              <a:t>12:58</a:t>
            </a:fld>
            <a:endParaRPr lang="zh-CN" altLang="en-US"/>
          </a:p>
        </p:txBody>
      </p:sp>
    </p:spTree>
    <p:extLst>
      <p:ext uri="{BB962C8B-B14F-4D97-AF65-F5344CB8AC3E}">
        <p14:creationId xmlns:p14="http://schemas.microsoft.com/office/powerpoint/2010/main" val="3337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75" name="Picture 11" descr="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64135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13666" name="Rectangle 2"/>
          <p:cNvSpPr>
            <a:spLocks noGrp="1" noChangeArrowheads="1"/>
          </p:cNvSpPr>
          <p:nvPr>
            <p:ph type="title"/>
          </p:nvPr>
        </p:nvSpPr>
        <p:spPr>
          <a:xfrm>
            <a:off x="1066800" y="152400"/>
            <a:ext cx="7537648" cy="381000"/>
          </a:xfrm>
        </p:spPr>
        <p:txBody>
          <a:bodyPr/>
          <a:lstStyle/>
          <a:p>
            <a:r>
              <a:rPr lang="en-US" altLang="zh-CN" sz="3600" dirty="0">
                <a:solidFill>
                  <a:schemeClr val="tx1"/>
                </a:solidFill>
              </a:rPr>
              <a:t>9.1.3  </a:t>
            </a:r>
            <a:r>
              <a:rPr lang="zh-CN" altLang="en-US" sz="3600" dirty="0">
                <a:solidFill>
                  <a:schemeClr val="tx1"/>
                </a:solidFill>
              </a:rPr>
              <a:t>典型全控型器件的驱动电路</a:t>
            </a:r>
            <a:endParaRPr lang="zh-CN" altLang="en-US" sz="3600" b="1" dirty="0">
              <a:latin typeface="华文中宋" pitchFamily="2" charset="-122"/>
            </a:endParaRPr>
          </a:p>
        </p:txBody>
      </p:sp>
      <p:sp>
        <p:nvSpPr>
          <p:cNvPr id="113668" name="Rectangle 4"/>
          <p:cNvSpPr>
            <a:spLocks noGrp="1" noChangeArrowheads="1"/>
          </p:cNvSpPr>
          <p:nvPr>
            <p:ph type="body" idx="1"/>
          </p:nvPr>
        </p:nvSpPr>
        <p:spPr>
          <a:xfrm>
            <a:off x="685800" y="914400"/>
            <a:ext cx="6400800" cy="914400"/>
          </a:xfrm>
          <a:noFill/>
          <a:ln/>
        </p:spPr>
        <p:txBody>
          <a:bodyPr/>
          <a:lstStyle/>
          <a:p>
            <a:pPr algn="just">
              <a:lnSpc>
                <a:spcPct val="80000"/>
              </a:lnSpc>
              <a:spcBef>
                <a:spcPct val="40000"/>
              </a:spcBef>
              <a:buFont typeface="Wingdings" pitchFamily="2" charset="2"/>
              <a:buNone/>
            </a:pPr>
            <a:r>
              <a:rPr lang="en-US" altLang="zh-CN" sz="2400" b="1" dirty="0">
                <a:solidFill>
                  <a:srgbClr val="0000FF"/>
                </a:solidFill>
                <a:latin typeface="Arial" charset="0"/>
              </a:rPr>
              <a:t> </a:t>
            </a:r>
            <a:r>
              <a:rPr lang="zh-CN" altLang="en-US" sz="2400" b="1" dirty="0">
                <a:solidFill>
                  <a:srgbClr val="0000FF"/>
                </a:solidFill>
                <a:latin typeface="Arial" charset="0"/>
              </a:rPr>
              <a:t>电力</a:t>
            </a:r>
            <a:r>
              <a:rPr lang="en-US" altLang="zh-CN" sz="2400" b="1" dirty="0">
                <a:solidFill>
                  <a:srgbClr val="0000FF"/>
                </a:solidFill>
                <a:latin typeface="Arial" charset="0"/>
              </a:rPr>
              <a:t>MOSFET</a:t>
            </a:r>
            <a:r>
              <a:rPr lang="zh-CN" altLang="en-US" sz="2400" dirty="0">
                <a:latin typeface="Arial" charset="0"/>
              </a:rPr>
              <a:t>的一种驱动电路：</a:t>
            </a:r>
          </a:p>
          <a:p>
            <a:pPr lvl="1" algn="just">
              <a:lnSpc>
                <a:spcPct val="80000"/>
              </a:lnSpc>
              <a:spcBef>
                <a:spcPct val="40000"/>
              </a:spcBef>
              <a:buClr>
                <a:schemeClr val="tx1"/>
              </a:buClr>
              <a:buFont typeface="Wingdings" pitchFamily="2" charset="2"/>
              <a:buBlip>
                <a:blip r:embed="rId4"/>
              </a:buBlip>
            </a:pPr>
            <a:r>
              <a:rPr lang="zh-CN" altLang="en-US" sz="2400" b="1" dirty="0">
                <a:solidFill>
                  <a:srgbClr val="0000FF"/>
                </a:solidFill>
                <a:latin typeface="Arial" charset="0"/>
              </a:rPr>
              <a:t>电气隔离</a:t>
            </a:r>
            <a:r>
              <a:rPr lang="zh-CN" altLang="en-US" sz="2400" dirty="0">
                <a:latin typeface="Arial" charset="0"/>
              </a:rPr>
              <a:t>和</a:t>
            </a:r>
            <a:r>
              <a:rPr lang="zh-CN" altLang="en-US" sz="2400" b="1" dirty="0">
                <a:solidFill>
                  <a:srgbClr val="0000FF"/>
                </a:solidFill>
                <a:latin typeface="Arial" charset="0"/>
              </a:rPr>
              <a:t>晶体管放大电路</a:t>
            </a:r>
            <a:r>
              <a:rPr lang="zh-CN" altLang="en-US" sz="2400" dirty="0">
                <a:latin typeface="Arial" charset="0"/>
              </a:rPr>
              <a:t>两部分</a:t>
            </a:r>
          </a:p>
        </p:txBody>
      </p:sp>
      <p:sp>
        <p:nvSpPr>
          <p:cNvPr id="113670" name="Text Box 6"/>
          <p:cNvSpPr txBox="1">
            <a:spLocks noChangeArrowheads="1"/>
          </p:cNvSpPr>
          <p:nvPr/>
        </p:nvSpPr>
        <p:spPr bwMode="auto">
          <a:xfrm>
            <a:off x="2922588" y="4662488"/>
            <a:ext cx="3783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tx2"/>
              </a:buClr>
              <a:buSzPct val="95000"/>
              <a:buFont typeface="Wingdings" pitchFamily="2" charset="2"/>
              <a:buNone/>
            </a:pPr>
            <a:r>
              <a:rPr lang="zh-CN" altLang="en-US" sz="2000">
                <a:solidFill>
                  <a:srgbClr val="0000FF"/>
                </a:solidFill>
                <a:latin typeface="Arial" charset="0"/>
              </a:rPr>
              <a:t>　电力</a:t>
            </a:r>
            <a:r>
              <a:rPr lang="en-US" altLang="zh-CN" sz="2000">
                <a:solidFill>
                  <a:srgbClr val="0000FF"/>
                </a:solidFill>
                <a:latin typeface="Arial" charset="0"/>
              </a:rPr>
              <a:t>MOSFET</a:t>
            </a:r>
            <a:r>
              <a:rPr lang="zh-CN" altLang="en-US" sz="2000">
                <a:solidFill>
                  <a:srgbClr val="0000FF"/>
                </a:solidFill>
                <a:latin typeface="Arial" charset="0"/>
              </a:rPr>
              <a:t>的一种驱动电路</a:t>
            </a:r>
            <a:endParaRPr kumimoji="0" lang="zh-CN" altLang="en-US" sz="2000">
              <a:solidFill>
                <a:srgbClr val="0000FF"/>
              </a:solidFill>
              <a:latin typeface="Arial" charset="0"/>
            </a:endParaRPr>
          </a:p>
        </p:txBody>
      </p:sp>
      <p:sp>
        <p:nvSpPr>
          <p:cNvPr id="113671" name="Text Box 7"/>
          <p:cNvSpPr txBox="1">
            <a:spLocks noChangeArrowheads="1"/>
          </p:cNvSpPr>
          <p:nvPr/>
        </p:nvSpPr>
        <p:spPr bwMode="auto">
          <a:xfrm>
            <a:off x="1219200" y="5070475"/>
            <a:ext cx="71628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0988" indent="-280988">
              <a:defRPr kumimoji="1" sz="2400">
                <a:solidFill>
                  <a:schemeClr val="tx1"/>
                </a:solidFill>
                <a:latin typeface="Times New Roman" pitchFamily="18" charset="0"/>
                <a:ea typeface="宋体" charset="-122"/>
              </a:defRPr>
            </a:lvl1pPr>
            <a:lvl2pPr marL="471488">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spcBef>
                <a:spcPct val="50000"/>
              </a:spcBef>
              <a:buFont typeface="Wingdings" pitchFamily="2" charset="2"/>
              <a:buBlip>
                <a:blip r:embed="rId4"/>
              </a:buBlip>
            </a:pPr>
            <a:r>
              <a:rPr kumimoji="0" lang="zh-CN" altLang="en-US" dirty="0">
                <a:latin typeface="Arial" charset="0"/>
                <a:ea typeface="华文中宋" pitchFamily="2" charset="-122"/>
              </a:rPr>
              <a:t>专为驱动电力</a:t>
            </a:r>
            <a:r>
              <a:rPr kumimoji="0" lang="en-US" altLang="zh-CN" dirty="0">
                <a:latin typeface="Arial" charset="0"/>
                <a:ea typeface="华文中宋" pitchFamily="2" charset="-122"/>
              </a:rPr>
              <a:t>MOSFET</a:t>
            </a:r>
            <a:r>
              <a:rPr kumimoji="0" lang="zh-CN" altLang="en-US" dirty="0">
                <a:latin typeface="Arial" charset="0"/>
                <a:ea typeface="华文中宋" pitchFamily="2" charset="-122"/>
              </a:rPr>
              <a:t>而设计的混合集成电路有三菱公司的</a:t>
            </a:r>
            <a:r>
              <a:rPr kumimoji="0" lang="en-US" altLang="zh-CN" dirty="0">
                <a:latin typeface="Arial" charset="0"/>
                <a:ea typeface="华文中宋" pitchFamily="2" charset="-122"/>
              </a:rPr>
              <a:t>M57918L</a:t>
            </a:r>
            <a:r>
              <a:rPr kumimoji="0" lang="zh-CN" altLang="en-US" dirty="0">
                <a:latin typeface="Arial" charset="0"/>
                <a:ea typeface="华文中宋" pitchFamily="2" charset="-122"/>
              </a:rPr>
              <a:t>，其输入信号电流幅值为</a:t>
            </a:r>
            <a:r>
              <a:rPr kumimoji="0" lang="en-US" altLang="zh-CN" dirty="0">
                <a:latin typeface="Arial" charset="0"/>
                <a:ea typeface="华文中宋" pitchFamily="2" charset="-122"/>
              </a:rPr>
              <a:t>16mA</a:t>
            </a:r>
            <a:r>
              <a:rPr kumimoji="0" lang="zh-CN" altLang="en-US" dirty="0">
                <a:latin typeface="Arial" charset="0"/>
                <a:ea typeface="华文中宋" pitchFamily="2" charset="-122"/>
              </a:rPr>
              <a:t>，输出最大脉冲电流为</a:t>
            </a:r>
            <a:r>
              <a:rPr kumimoji="0" lang="en-US" altLang="zh-CN" dirty="0">
                <a:latin typeface="Arial" charset="0"/>
                <a:ea typeface="华文中宋" pitchFamily="2" charset="-122"/>
              </a:rPr>
              <a:t>+2A</a:t>
            </a:r>
            <a:r>
              <a:rPr kumimoji="0" lang="zh-CN" altLang="en-US" dirty="0">
                <a:latin typeface="Arial" charset="0"/>
                <a:ea typeface="华文中宋" pitchFamily="2" charset="-122"/>
              </a:rPr>
              <a:t>和</a:t>
            </a:r>
            <a:r>
              <a:rPr kumimoji="0" lang="en-US" altLang="zh-CN" dirty="0">
                <a:latin typeface="Arial" charset="0"/>
                <a:ea typeface="华文中宋" pitchFamily="2" charset="-122"/>
              </a:rPr>
              <a:t>-3A</a:t>
            </a:r>
            <a:r>
              <a:rPr kumimoji="0" lang="zh-CN" altLang="en-US" dirty="0">
                <a:latin typeface="Arial" charset="0"/>
                <a:ea typeface="华文中宋" pitchFamily="2" charset="-122"/>
              </a:rPr>
              <a:t>，输出驱动电压</a:t>
            </a:r>
            <a:r>
              <a:rPr kumimoji="0" lang="en-US" altLang="zh-CN" dirty="0">
                <a:latin typeface="Arial" charset="0"/>
                <a:ea typeface="华文中宋" pitchFamily="2" charset="-122"/>
              </a:rPr>
              <a:t>+15V</a:t>
            </a:r>
            <a:r>
              <a:rPr kumimoji="0" lang="zh-CN" altLang="en-US" dirty="0">
                <a:latin typeface="Arial" charset="0"/>
                <a:ea typeface="华文中宋" pitchFamily="2" charset="-122"/>
              </a:rPr>
              <a:t>和</a:t>
            </a:r>
            <a:r>
              <a:rPr kumimoji="0" lang="en-US" altLang="zh-CN" dirty="0">
                <a:latin typeface="Arial" charset="0"/>
                <a:ea typeface="华文中宋" pitchFamily="2" charset="-122"/>
              </a:rPr>
              <a:t>-10V</a:t>
            </a:r>
            <a:r>
              <a:rPr kumimoji="0" lang="zh-CN" altLang="en-US" dirty="0">
                <a:latin typeface="Arial" charset="0"/>
                <a:ea typeface="华文中宋" pitchFamily="2" charset="-122"/>
              </a:rPr>
              <a:t>。</a:t>
            </a:r>
            <a:r>
              <a:rPr kumimoji="0" lang="zh-CN" altLang="en-US" dirty="0">
                <a:solidFill>
                  <a:srgbClr val="FF9900"/>
                </a:solidFill>
                <a:latin typeface="Arial" charset="0"/>
                <a:ea typeface="华文中宋" pitchFamily="2" charset="-122"/>
              </a:rPr>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3" name="日期占位符 2"/>
          <p:cNvSpPr>
            <a:spLocks noGrp="1"/>
          </p:cNvSpPr>
          <p:nvPr>
            <p:ph type="dt" sz="half" idx="10"/>
          </p:nvPr>
        </p:nvSpPr>
        <p:spPr/>
        <p:txBody>
          <a:bodyPr/>
          <a:lstStyle/>
          <a:p>
            <a:fld id="{133ADC20-B0B1-49DB-8D45-7D94824B3C0E}" type="datetime10">
              <a:rPr lang="zh-CN" altLang="en-US" smtClean="0"/>
              <a:t>12:58</a:t>
            </a:fld>
            <a:endParaRPr lang="zh-CN" altLang="en-US"/>
          </a:p>
        </p:txBody>
      </p:sp>
    </p:spTree>
    <p:extLst>
      <p:ext uri="{BB962C8B-B14F-4D97-AF65-F5344CB8AC3E}">
        <p14:creationId xmlns:p14="http://schemas.microsoft.com/office/powerpoint/2010/main" val="2161777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box(in)">
                                      <p:cBhvr>
                                        <p:cTn id="7" dur="500"/>
                                        <p:tgtEl>
                                          <p:spTgt spid="113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71"/>
                                        </p:tgtEl>
                                        <p:attrNameLst>
                                          <p:attrName>style.visibility</p:attrName>
                                        </p:attrNameLst>
                                      </p:cBhvr>
                                      <p:to>
                                        <p:strVal val="visible"/>
                                      </p:to>
                                    </p:set>
                                    <p:animEffect transition="in" filter="blinds(horizontal)">
                                      <p:cBhvr>
                                        <p:cTn id="12"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utoUpdateAnimBg="0"/>
      <p:bldP spid="11367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827088" y="260350"/>
            <a:ext cx="7848600" cy="431800"/>
          </a:xfrm>
        </p:spPr>
        <p:txBody>
          <a:bodyPr/>
          <a:lstStyle/>
          <a:p>
            <a:pPr algn="l"/>
            <a:r>
              <a:rPr lang="en-US" altLang="zh-CN" sz="3600" b="1">
                <a:solidFill>
                  <a:schemeClr val="tx1"/>
                </a:solidFill>
              </a:rPr>
              <a:t>9.1.3  </a:t>
            </a:r>
            <a:r>
              <a:rPr lang="zh-CN" altLang="en-US" sz="3600" b="1">
                <a:solidFill>
                  <a:schemeClr val="tx1"/>
                </a:solidFill>
              </a:rPr>
              <a:t>典型全控型器件的驱动电路</a:t>
            </a:r>
          </a:p>
        </p:txBody>
      </p:sp>
      <p:pic>
        <p:nvPicPr>
          <p:cNvPr id="164870" name="Picture 6" descr="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501008"/>
            <a:ext cx="7991475" cy="2736850"/>
          </a:xfrm>
          <a:prstGeom prst="rect">
            <a:avLst/>
          </a:prstGeom>
          <a:noFill/>
          <a:extLst>
            <a:ext uri="{909E8E84-426E-40DD-AFC4-6F175D3DCCD1}">
              <a14:hiddenFill xmlns:a14="http://schemas.microsoft.com/office/drawing/2010/main">
                <a:solidFill>
                  <a:srgbClr val="FFFFFF"/>
                </a:solidFill>
              </a14:hiddenFill>
            </a:ext>
          </a:extLst>
        </p:spPr>
      </p:pic>
      <p:sp>
        <p:nvSpPr>
          <p:cNvPr id="164871" name="Text Box 7"/>
          <p:cNvSpPr txBox="1">
            <a:spLocks noChangeArrowheads="1"/>
          </p:cNvSpPr>
          <p:nvPr/>
        </p:nvSpPr>
        <p:spPr bwMode="auto">
          <a:xfrm>
            <a:off x="2608263" y="6158483"/>
            <a:ext cx="390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a:solidFill>
                  <a:srgbClr val="6600CC"/>
                </a:solidFill>
              </a:rPr>
              <a:t>图</a:t>
            </a:r>
            <a:r>
              <a:rPr lang="en-US" altLang="zh-CN" sz="1400" b="1">
                <a:solidFill>
                  <a:srgbClr val="6600CC"/>
                </a:solidFill>
              </a:rPr>
              <a:t>9-9 M57962L</a:t>
            </a:r>
            <a:r>
              <a:rPr lang="zh-CN" altLang="en-US" sz="1400" b="1">
                <a:solidFill>
                  <a:srgbClr val="6600CC"/>
                </a:solidFill>
              </a:rPr>
              <a:t>型</a:t>
            </a:r>
            <a:r>
              <a:rPr lang="en-US" altLang="zh-CN" sz="1400" b="1">
                <a:solidFill>
                  <a:srgbClr val="6600CC"/>
                </a:solidFill>
              </a:rPr>
              <a:t>IGBT</a:t>
            </a:r>
            <a:r>
              <a:rPr lang="zh-CN" altLang="en-US" sz="1400" b="1">
                <a:solidFill>
                  <a:srgbClr val="6600CC"/>
                </a:solidFill>
              </a:rPr>
              <a:t>驱动器的原理和接线图</a:t>
            </a:r>
            <a:r>
              <a:rPr lang="zh-CN" altLang="en-US"/>
              <a:t> </a:t>
            </a:r>
          </a:p>
        </p:txBody>
      </p:sp>
      <p:sp>
        <p:nvSpPr>
          <p:cNvPr id="164872" name="Text Box 8"/>
          <p:cNvSpPr txBox="1">
            <a:spLocks noChangeArrowheads="1"/>
          </p:cNvSpPr>
          <p:nvPr/>
        </p:nvSpPr>
        <p:spPr bwMode="auto">
          <a:xfrm>
            <a:off x="642938" y="760770"/>
            <a:ext cx="796131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000" b="1" dirty="0">
                <a:solidFill>
                  <a:srgbClr val="0000FF"/>
                </a:solidFill>
              </a:rPr>
              <a:t>◆</a:t>
            </a:r>
            <a:r>
              <a:rPr lang="en-US" altLang="zh-CN" sz="2000" b="1" dirty="0"/>
              <a:t>IGBT</a:t>
            </a:r>
          </a:p>
          <a:p>
            <a:pPr>
              <a:lnSpc>
                <a:spcPct val="125000"/>
              </a:lnSpc>
            </a:pPr>
            <a:r>
              <a:rPr lang="en-US" altLang="zh-CN" sz="2000" b="1" dirty="0"/>
              <a:t>    </a:t>
            </a:r>
            <a:r>
              <a:rPr lang="en-US" altLang="zh-CN" sz="2000" b="1" dirty="0">
                <a:solidFill>
                  <a:srgbClr val="009900"/>
                </a:solidFill>
              </a:rPr>
              <a:t>☞</a:t>
            </a:r>
            <a:r>
              <a:rPr kumimoji="1" lang="zh-CN" altLang="en-US" sz="2000" b="1" dirty="0"/>
              <a:t>多采用专用的</a:t>
            </a:r>
            <a:r>
              <a:rPr kumimoji="1" lang="zh-CN" altLang="en-US" sz="2000" b="1" dirty="0">
                <a:solidFill>
                  <a:srgbClr val="E35449"/>
                </a:solidFill>
              </a:rPr>
              <a:t>混合集成驱动器</a:t>
            </a:r>
            <a:r>
              <a:rPr kumimoji="1" lang="zh-CN" altLang="en-US" sz="2000" b="1" dirty="0"/>
              <a:t>，常用的有三菱公司的</a:t>
            </a:r>
            <a:r>
              <a:rPr kumimoji="1" lang="en-US" altLang="zh-CN" sz="2000" b="1" dirty="0"/>
              <a:t>M579</a:t>
            </a:r>
            <a:r>
              <a:rPr kumimoji="1" lang="zh-CN" altLang="en-US" sz="2000" b="1" dirty="0"/>
              <a:t>系列（如</a:t>
            </a:r>
            <a:r>
              <a:rPr kumimoji="1" lang="en-US" altLang="zh-CN" sz="2000" b="1" dirty="0"/>
              <a:t>M57962L</a:t>
            </a:r>
            <a:r>
              <a:rPr kumimoji="1" lang="zh-CN" altLang="en-US" sz="2000" b="1" dirty="0"/>
              <a:t>和</a:t>
            </a:r>
            <a:r>
              <a:rPr kumimoji="1" lang="en-US" altLang="zh-CN" sz="2000" b="1" dirty="0"/>
              <a:t>M57959L</a:t>
            </a:r>
            <a:r>
              <a:rPr kumimoji="1" lang="zh-CN" altLang="en-US" sz="2000" b="1" dirty="0"/>
              <a:t>）和富士公司的</a:t>
            </a:r>
            <a:r>
              <a:rPr kumimoji="1" lang="en-US" altLang="zh-CN" sz="2000" b="1" dirty="0"/>
              <a:t>EXB</a:t>
            </a:r>
            <a:r>
              <a:rPr kumimoji="1" lang="zh-CN" altLang="en-US" sz="2000" b="1" dirty="0"/>
              <a:t>系列（如</a:t>
            </a:r>
            <a:r>
              <a:rPr kumimoji="1" lang="en-US" altLang="zh-CN" sz="2000" b="1" dirty="0"/>
              <a:t>EXB840</a:t>
            </a:r>
            <a:r>
              <a:rPr kumimoji="1" lang="zh-CN" altLang="en-US" sz="2000" b="1" dirty="0"/>
              <a:t>、</a:t>
            </a:r>
            <a:r>
              <a:rPr kumimoji="1" lang="en-US" altLang="zh-CN" sz="2000" b="1" dirty="0"/>
              <a:t>EXB841</a:t>
            </a:r>
            <a:r>
              <a:rPr kumimoji="1" lang="zh-CN" altLang="en-US" sz="2000" b="1" dirty="0"/>
              <a:t>、</a:t>
            </a:r>
            <a:r>
              <a:rPr kumimoji="1" lang="en-US" altLang="zh-CN" sz="2000" b="1" dirty="0"/>
              <a:t>EXB850</a:t>
            </a:r>
            <a:r>
              <a:rPr kumimoji="1" lang="zh-CN" altLang="en-US" sz="2000" b="1" dirty="0"/>
              <a:t>和</a:t>
            </a:r>
            <a:r>
              <a:rPr kumimoji="1" lang="en-US" altLang="zh-CN" sz="2000" b="1" dirty="0"/>
              <a:t>EXB851</a:t>
            </a:r>
            <a:r>
              <a:rPr kumimoji="1" lang="zh-CN" altLang="en-US" sz="2000" b="1" dirty="0"/>
              <a:t>）。</a:t>
            </a:r>
            <a:endParaRPr kumimoji="1" lang="en-US" altLang="zh-CN" sz="2000" b="1" dirty="0"/>
          </a:p>
          <a:p>
            <a:pPr>
              <a:lnSpc>
                <a:spcPct val="125000"/>
              </a:lnSpc>
            </a:pPr>
            <a:r>
              <a:rPr lang="en-US" altLang="zh-CN" sz="2000" dirty="0"/>
              <a:t>    </a:t>
            </a:r>
            <a:r>
              <a:rPr lang="en-US" altLang="zh-CN" sz="2000" b="1" dirty="0">
                <a:solidFill>
                  <a:srgbClr val="009900"/>
                </a:solidFill>
              </a:rPr>
              <a:t>☞</a:t>
            </a:r>
            <a:r>
              <a:rPr lang="en-US" altLang="zh-CN" sz="2000" dirty="0"/>
              <a:t> IGBT</a:t>
            </a:r>
            <a:r>
              <a:rPr lang="zh-CN" altLang="en-US" sz="2000" dirty="0"/>
              <a:t>绝缘栅较薄，过高的门极驱动电压（</a:t>
            </a:r>
            <a:r>
              <a:rPr lang="en-US" altLang="zh-CN" sz="2000" dirty="0"/>
              <a:t>&gt;30V)</a:t>
            </a:r>
            <a:r>
              <a:rPr lang="zh-CN" altLang="en-US" sz="2000" dirty="0"/>
              <a:t>可能导致击穿</a:t>
            </a:r>
            <a:r>
              <a:rPr lang="en-US" altLang="zh-CN" sz="2000" dirty="0"/>
              <a:t>,</a:t>
            </a:r>
            <a:r>
              <a:rPr lang="zh-CN" altLang="en-US" sz="2000" dirty="0"/>
              <a:t>应用中应注意防止驱动布线电感引起的电压振荡。</a:t>
            </a:r>
          </a:p>
          <a:p>
            <a:endParaRPr kumimoji="1"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3" name="日期占位符 2"/>
          <p:cNvSpPr>
            <a:spLocks noGrp="1"/>
          </p:cNvSpPr>
          <p:nvPr>
            <p:ph type="dt" sz="half" idx="10"/>
          </p:nvPr>
        </p:nvSpPr>
        <p:spPr/>
        <p:txBody>
          <a:bodyPr/>
          <a:lstStyle/>
          <a:p>
            <a:fld id="{4C207EF2-E485-41BA-B91C-B955A4E2E2F5}" type="datetime10">
              <a:rPr lang="zh-CN" altLang="en-US" smtClean="0"/>
              <a:t>12:58</a:t>
            </a:fld>
            <a:endParaRPr lang="zh-CN" altLang="en-US"/>
          </a:p>
        </p:txBody>
      </p:sp>
    </p:spTree>
    <p:extLst>
      <p:ext uri="{BB962C8B-B14F-4D97-AF65-F5344CB8AC3E}">
        <p14:creationId xmlns:p14="http://schemas.microsoft.com/office/powerpoint/2010/main" val="301658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1026"/>
          <p:cNvSpPr>
            <a:spLocks noGrp="1" noChangeArrowheads="1"/>
          </p:cNvSpPr>
          <p:nvPr>
            <p:ph type="title"/>
          </p:nvPr>
        </p:nvSpPr>
        <p:spPr>
          <a:xfrm>
            <a:off x="1219200" y="152400"/>
            <a:ext cx="5225008" cy="685800"/>
          </a:xfrm>
        </p:spPr>
        <p:txBody>
          <a:bodyPr/>
          <a:lstStyle/>
          <a:p>
            <a:r>
              <a:rPr lang="en-US" altLang="zh-CN" sz="3200" dirty="0"/>
              <a:t>IGBT</a:t>
            </a:r>
            <a:r>
              <a:rPr lang="zh-CN" altLang="en-US" sz="3200" dirty="0"/>
              <a:t>驱动技术要点</a:t>
            </a:r>
          </a:p>
        </p:txBody>
      </p:sp>
      <p:sp>
        <p:nvSpPr>
          <p:cNvPr id="304131" name="Rectangle 1027"/>
          <p:cNvSpPr>
            <a:spLocks noGrp="1" noChangeArrowheads="1"/>
          </p:cNvSpPr>
          <p:nvPr>
            <p:ph type="body" idx="1"/>
          </p:nvPr>
        </p:nvSpPr>
        <p:spPr>
          <a:xfrm>
            <a:off x="755576" y="847315"/>
            <a:ext cx="8388424" cy="5327104"/>
          </a:xfrm>
        </p:spPr>
        <p:txBody>
          <a:bodyPr/>
          <a:lstStyle/>
          <a:p>
            <a:pPr>
              <a:lnSpc>
                <a:spcPct val="125000"/>
              </a:lnSpc>
              <a:buFont typeface="Wingdings" pitchFamily="2" charset="2"/>
              <a:buChar char="Ø"/>
            </a:pPr>
            <a:r>
              <a:rPr lang="zh-CN" altLang="en-US" sz="2400" b="1" dirty="0"/>
              <a:t>一定幅值的正反向门极驱动电压：正压越大，导通压降越小，通态损耗越小，但同时也使承受短路电流时间变短。</a:t>
            </a:r>
            <a:endParaRPr lang="en-US" altLang="zh-CN" sz="2400" b="1" dirty="0"/>
          </a:p>
          <a:p>
            <a:pPr>
              <a:lnSpc>
                <a:spcPct val="125000"/>
              </a:lnSpc>
              <a:buFont typeface="Wingdings" pitchFamily="2" charset="2"/>
              <a:buChar char="Ø"/>
            </a:pPr>
            <a:r>
              <a:rPr lang="zh-CN" altLang="en-US" sz="2400" b="1" dirty="0"/>
              <a:t>一般不允许超过＋</a:t>
            </a:r>
            <a:r>
              <a:rPr lang="en-US" altLang="zh-CN" sz="2400" b="1" dirty="0"/>
              <a:t>20V</a:t>
            </a:r>
            <a:r>
              <a:rPr lang="zh-CN" altLang="en-US" sz="2400" b="1" dirty="0"/>
              <a:t>。关断反压一般为－</a:t>
            </a:r>
            <a:r>
              <a:rPr lang="en-US" altLang="zh-CN" sz="2400" b="1" dirty="0"/>
              <a:t>5</a:t>
            </a:r>
            <a:r>
              <a:rPr lang="zh-CN" altLang="en-US" sz="2400" b="1" dirty="0"/>
              <a:t>～ － </a:t>
            </a:r>
            <a:r>
              <a:rPr lang="en-US" altLang="zh-CN" sz="2400" b="1" dirty="0"/>
              <a:t>15V</a:t>
            </a:r>
            <a:r>
              <a:rPr lang="zh-CN" altLang="en-US" sz="2400" b="1" dirty="0"/>
              <a:t>。负压关断可减少关断损耗，提高可靠性。</a:t>
            </a:r>
            <a:endParaRPr lang="en-US" altLang="zh-CN" sz="2400" b="1" dirty="0"/>
          </a:p>
          <a:p>
            <a:pPr>
              <a:lnSpc>
                <a:spcPct val="125000"/>
              </a:lnSpc>
              <a:buFont typeface="Wingdings" pitchFamily="2" charset="2"/>
              <a:buChar char="Ø"/>
            </a:pPr>
            <a:r>
              <a:rPr lang="zh-CN" altLang="en-US" sz="2400" b="1" dirty="0"/>
              <a:t>电隔离、信号传输延时可忽略。</a:t>
            </a:r>
            <a:endParaRPr lang="en-US" altLang="zh-CN" sz="2400" b="1" dirty="0"/>
          </a:p>
          <a:p>
            <a:pPr>
              <a:lnSpc>
                <a:spcPct val="125000"/>
              </a:lnSpc>
              <a:buFont typeface="Wingdings" pitchFamily="2" charset="2"/>
              <a:buChar char="Ø"/>
            </a:pPr>
            <a:r>
              <a:rPr lang="zh-CN" altLang="en-US" sz="2400" b="1" dirty="0">
                <a:solidFill>
                  <a:srgbClr val="FF0000"/>
                </a:solidFill>
              </a:rPr>
              <a:t>门极回路必须串联合适门极电阻，控制门极电压的前后沿陡度</a:t>
            </a:r>
            <a:r>
              <a:rPr lang="zh-CN" altLang="en-US" sz="2400" b="1" dirty="0"/>
              <a:t>：</a:t>
            </a:r>
            <a:r>
              <a:rPr lang="zh-CN" altLang="en-US" sz="2400" b="1" dirty="0">
                <a:solidFill>
                  <a:srgbClr val="7030A0"/>
                </a:solidFill>
              </a:rPr>
              <a:t>减小门极电阻可降低开关损耗，但同时增大开通时的</a:t>
            </a:r>
            <a:r>
              <a:rPr lang="en-US" altLang="zh-CN" sz="2400" b="1" dirty="0">
                <a:solidFill>
                  <a:srgbClr val="7030A0"/>
                </a:solidFill>
              </a:rPr>
              <a:t>di/dt</a:t>
            </a:r>
            <a:r>
              <a:rPr lang="zh-CN" altLang="en-US" sz="2400" b="1" dirty="0"/>
              <a:t>。</a:t>
            </a:r>
            <a:endParaRPr lang="en-US" altLang="zh-CN" sz="2400" b="1" dirty="0"/>
          </a:p>
          <a:p>
            <a:pPr>
              <a:lnSpc>
                <a:spcPct val="125000"/>
              </a:lnSpc>
              <a:buFont typeface="Wingdings" pitchFamily="2" charset="2"/>
              <a:buChar char="Ø"/>
            </a:pPr>
            <a:r>
              <a:rPr lang="zh-CN" altLang="en-US" sz="2400" b="1" dirty="0"/>
              <a:t>具有过压、短路、</a:t>
            </a:r>
            <a:r>
              <a:rPr lang="en-US" altLang="zh-CN" sz="2400" b="1" dirty="0"/>
              <a:t>du/</a:t>
            </a:r>
            <a:r>
              <a:rPr lang="en-US" altLang="zh-CN" sz="2400" b="1" dirty="0" err="1"/>
              <a:t>dt</a:t>
            </a:r>
            <a:r>
              <a:rPr lang="zh-CN" altLang="en-US" sz="2400" b="1" dirty="0"/>
              <a:t>保护功能。</a:t>
            </a:r>
          </a:p>
          <a:p>
            <a:pPr>
              <a:lnSpc>
                <a:spcPct val="90000"/>
              </a:lnSpc>
              <a:buFont typeface="Wingdings" pitchFamily="2" charset="2"/>
              <a:buChar char="Ø"/>
            </a:pPr>
            <a:endParaRPr lang="zh-CN" altLang="en-US" sz="2800" dirty="0"/>
          </a:p>
          <a:p>
            <a:pPr>
              <a:lnSpc>
                <a:spcPct val="90000"/>
              </a:lnSpc>
              <a:buFont typeface="Wingdings" pitchFamily="2" charset="2"/>
              <a:buChar char="Ø"/>
            </a:pPr>
            <a:endParaRPr lang="zh-CN" altLang="en-US" sz="2800" dirty="0"/>
          </a:p>
          <a:p>
            <a:pPr>
              <a:lnSpc>
                <a:spcPct val="90000"/>
              </a:lnSpc>
              <a:buFont typeface="Wingdings" pitchFamily="2" charset="2"/>
              <a:buChar char="Ø"/>
            </a:pPr>
            <a:endParaRPr lang="zh-CN" alt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3" name="日期占位符 2"/>
          <p:cNvSpPr>
            <a:spLocks noGrp="1"/>
          </p:cNvSpPr>
          <p:nvPr>
            <p:ph type="dt" sz="half" idx="10"/>
          </p:nvPr>
        </p:nvSpPr>
        <p:spPr/>
        <p:txBody>
          <a:bodyPr/>
          <a:lstStyle/>
          <a:p>
            <a:fld id="{FEB11510-1BC4-4350-A7AE-3B3E3F486D0D}" type="datetime10">
              <a:rPr lang="zh-CN" altLang="en-US" smtClean="0"/>
              <a:t>12:58</a:t>
            </a:fld>
            <a:endParaRPr lang="zh-CN" altLang="en-US"/>
          </a:p>
        </p:txBody>
      </p:sp>
    </p:spTree>
    <p:extLst>
      <p:ext uri="{BB962C8B-B14F-4D97-AF65-F5344CB8AC3E}">
        <p14:creationId xmlns:p14="http://schemas.microsoft.com/office/powerpoint/2010/main" val="53734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827088" y="260350"/>
            <a:ext cx="7848600" cy="431800"/>
          </a:xfrm>
        </p:spPr>
        <p:txBody>
          <a:bodyPr/>
          <a:lstStyle/>
          <a:p>
            <a:pPr algn="l"/>
            <a:r>
              <a:rPr lang="en-US" altLang="zh-CN" sz="3600" b="1">
                <a:solidFill>
                  <a:schemeClr val="tx1"/>
                </a:solidFill>
              </a:rPr>
              <a:t>9.2 </a:t>
            </a:r>
            <a:r>
              <a:rPr lang="zh-CN" altLang="en-US" sz="3600" b="1">
                <a:solidFill>
                  <a:schemeClr val="tx1"/>
                </a:solidFill>
              </a:rPr>
              <a:t>电力电子器件的保护</a:t>
            </a:r>
          </a:p>
        </p:txBody>
      </p:sp>
      <p:sp>
        <p:nvSpPr>
          <p:cNvPr id="165891" name="Rectangle 3"/>
          <p:cNvSpPr>
            <a:spLocks noGrp="1" noChangeArrowheads="1"/>
          </p:cNvSpPr>
          <p:nvPr>
            <p:ph idx="1"/>
          </p:nvPr>
        </p:nvSpPr>
        <p:spPr/>
        <p:txBody>
          <a:bodyPr/>
          <a:lstStyle/>
          <a:p>
            <a:pPr algn="just">
              <a:buFontTx/>
              <a:buNone/>
            </a:pPr>
            <a:endParaRPr lang="en-US" altLang="zh-CN" b="1" dirty="0">
              <a:solidFill>
                <a:srgbClr val="663300"/>
              </a:solidFill>
            </a:endParaRPr>
          </a:p>
          <a:p>
            <a:pPr algn="just">
              <a:buFontTx/>
              <a:buNone/>
            </a:pPr>
            <a:endParaRPr lang="en-US" altLang="zh-CN" b="1" dirty="0">
              <a:solidFill>
                <a:srgbClr val="663300"/>
              </a:solidFill>
            </a:endParaRPr>
          </a:p>
          <a:p>
            <a:pPr algn="just">
              <a:buFontTx/>
              <a:buNone/>
            </a:pPr>
            <a:r>
              <a:rPr lang="en-US" altLang="zh-CN" b="1" dirty="0">
                <a:solidFill>
                  <a:srgbClr val="663300"/>
                </a:solidFill>
              </a:rPr>
              <a:t>       </a:t>
            </a:r>
            <a:r>
              <a:rPr lang="en-US" altLang="zh-CN" b="1" dirty="0">
                <a:solidFill>
                  <a:srgbClr val="663300"/>
                </a:solidFill>
                <a:hlinkClick r:id="rId2" action="ppaction://hlinksldjump"/>
              </a:rPr>
              <a:t>9.2.1  </a:t>
            </a:r>
            <a:r>
              <a:rPr lang="zh-CN" altLang="en-US" b="1" dirty="0">
                <a:solidFill>
                  <a:srgbClr val="663300"/>
                </a:solidFill>
                <a:hlinkClick r:id="rId2" action="ppaction://hlinksldjump"/>
              </a:rPr>
              <a:t>过电压的产生及过电压保护</a:t>
            </a:r>
            <a:endParaRPr lang="en-US" altLang="zh-CN" b="1" dirty="0">
              <a:solidFill>
                <a:srgbClr val="663300"/>
              </a:solidFill>
            </a:endParaRPr>
          </a:p>
          <a:p>
            <a:pPr algn="just">
              <a:buFontTx/>
              <a:buNone/>
            </a:pPr>
            <a:r>
              <a:rPr lang="en-US" altLang="zh-CN" b="1" dirty="0">
                <a:solidFill>
                  <a:srgbClr val="663300"/>
                </a:solidFill>
              </a:rPr>
              <a:t>       </a:t>
            </a:r>
            <a:r>
              <a:rPr lang="en-US" altLang="zh-CN" b="1" dirty="0">
                <a:solidFill>
                  <a:srgbClr val="663300"/>
                </a:solidFill>
                <a:hlinkClick r:id="rId3" action="ppaction://hlinksldjump"/>
              </a:rPr>
              <a:t>9.2.2  </a:t>
            </a:r>
            <a:r>
              <a:rPr lang="zh-CN" altLang="en-US" b="1" dirty="0">
                <a:solidFill>
                  <a:srgbClr val="663300"/>
                </a:solidFill>
                <a:hlinkClick r:id="rId3" action="ppaction://hlinksldjump"/>
              </a:rPr>
              <a:t>缓冲电路</a:t>
            </a:r>
            <a:endParaRPr lang="zh-CN" altLang="en-US" dirty="0">
              <a:solidFill>
                <a:srgbClr val="6633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3" name="日期占位符 2"/>
          <p:cNvSpPr>
            <a:spLocks noGrp="1"/>
          </p:cNvSpPr>
          <p:nvPr>
            <p:ph type="dt" sz="half" idx="10"/>
          </p:nvPr>
        </p:nvSpPr>
        <p:spPr/>
        <p:txBody>
          <a:bodyPr/>
          <a:lstStyle/>
          <a:p>
            <a:fld id="{6647A82D-4E9B-4945-B073-1250F417AE2D}" type="datetime10">
              <a:rPr lang="zh-CN" altLang="en-US" smtClean="0"/>
              <a:t>12:58</a:t>
            </a:fld>
            <a:endParaRPr lang="zh-CN" altLang="en-US"/>
          </a:p>
        </p:txBody>
      </p:sp>
    </p:spTree>
    <p:extLst>
      <p:ext uri="{BB962C8B-B14F-4D97-AF65-F5344CB8AC3E}">
        <p14:creationId xmlns:p14="http://schemas.microsoft.com/office/powerpoint/2010/main" val="365027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827584" y="116632"/>
            <a:ext cx="7848600" cy="431800"/>
          </a:xfrm>
        </p:spPr>
        <p:txBody>
          <a:bodyPr/>
          <a:lstStyle/>
          <a:p>
            <a:pPr algn="l"/>
            <a:r>
              <a:rPr lang="en-US" altLang="zh-CN" sz="3600" b="1" dirty="0">
                <a:solidFill>
                  <a:schemeClr val="tx1"/>
                </a:solidFill>
              </a:rPr>
              <a:t>9.2.1 </a:t>
            </a:r>
            <a:r>
              <a:rPr lang="zh-CN" altLang="en-US" sz="3600" b="1" dirty="0">
                <a:solidFill>
                  <a:schemeClr val="tx1"/>
                </a:solidFill>
              </a:rPr>
              <a:t>过电压的产生及过电压保护</a:t>
            </a:r>
          </a:p>
        </p:txBody>
      </p:sp>
      <p:sp>
        <p:nvSpPr>
          <p:cNvPr id="166915" name="Rectangle 3"/>
          <p:cNvSpPr>
            <a:spLocks noGrp="1" noChangeArrowheads="1"/>
          </p:cNvSpPr>
          <p:nvPr>
            <p:ph idx="1"/>
          </p:nvPr>
        </p:nvSpPr>
        <p:spPr>
          <a:xfrm>
            <a:off x="539552" y="692696"/>
            <a:ext cx="8496944" cy="5181600"/>
          </a:xfrm>
        </p:spPr>
        <p:txBody>
          <a:bodyPr/>
          <a:lstStyle/>
          <a:p>
            <a:pPr marL="609600" indent="-609600">
              <a:lnSpc>
                <a:spcPct val="114000"/>
              </a:lnSpc>
              <a:buFontTx/>
              <a:buNone/>
            </a:pPr>
            <a:r>
              <a:rPr lang="en-US" altLang="zh-CN" sz="2400" b="1" dirty="0">
                <a:solidFill>
                  <a:srgbClr val="E35449"/>
                </a:solidFill>
              </a:rPr>
              <a:t>■</a:t>
            </a:r>
            <a:r>
              <a:rPr lang="zh-CN" altLang="en-US" sz="2400" b="1" dirty="0"/>
              <a:t>过电压分为</a:t>
            </a:r>
            <a:r>
              <a:rPr lang="zh-CN" altLang="en-US" sz="2400" b="1" dirty="0">
                <a:solidFill>
                  <a:srgbClr val="E35449"/>
                </a:solidFill>
              </a:rPr>
              <a:t>外因过电压</a:t>
            </a:r>
            <a:r>
              <a:rPr lang="zh-CN" altLang="en-US" sz="2400" b="1" dirty="0"/>
              <a:t>和</a:t>
            </a:r>
            <a:r>
              <a:rPr lang="zh-CN" altLang="en-US" sz="2400" b="1" dirty="0">
                <a:solidFill>
                  <a:srgbClr val="E35449"/>
                </a:solidFill>
              </a:rPr>
              <a:t>内因过电压</a:t>
            </a:r>
            <a:r>
              <a:rPr lang="zh-CN" altLang="en-US" sz="2400" b="1" dirty="0"/>
              <a:t>两类。 </a:t>
            </a:r>
          </a:p>
          <a:p>
            <a:pPr marL="609600" indent="-609600">
              <a:lnSpc>
                <a:spcPct val="114000"/>
              </a:lnSpc>
              <a:buFontTx/>
              <a:buNone/>
            </a:pPr>
            <a:r>
              <a:rPr lang="zh-CN" altLang="en-US" sz="2400" b="1" dirty="0">
                <a:solidFill>
                  <a:srgbClr val="E35449"/>
                </a:solidFill>
              </a:rPr>
              <a:t>■</a:t>
            </a:r>
            <a:r>
              <a:rPr lang="zh-CN" altLang="en-US" sz="2400" b="1" dirty="0"/>
              <a:t>外因过电压主要来自雷击和系统中的操作过程等外部原因</a:t>
            </a:r>
          </a:p>
          <a:p>
            <a:pPr marL="609600" indent="-609600">
              <a:lnSpc>
                <a:spcPct val="114000"/>
              </a:lnSpc>
              <a:buFontTx/>
              <a:buNone/>
            </a:pPr>
            <a:r>
              <a:rPr lang="zh-CN" altLang="en-US" sz="2400" b="1" dirty="0"/>
              <a:t>    </a:t>
            </a:r>
            <a:r>
              <a:rPr lang="zh-CN" altLang="en-US" sz="2400" b="1" dirty="0">
                <a:solidFill>
                  <a:srgbClr val="0000FF"/>
                </a:solidFill>
              </a:rPr>
              <a:t>◆</a:t>
            </a:r>
            <a:r>
              <a:rPr lang="zh-CN" altLang="en-US" sz="2400" b="1" dirty="0">
                <a:solidFill>
                  <a:srgbClr val="E35449"/>
                </a:solidFill>
              </a:rPr>
              <a:t>操作过电压</a:t>
            </a:r>
            <a:r>
              <a:rPr lang="zh-CN" altLang="en-US" sz="2400" b="1" dirty="0"/>
              <a:t>：由分闸、合闸等开关操作引起的过电压。</a:t>
            </a:r>
          </a:p>
          <a:p>
            <a:pPr marL="609600" indent="-609600">
              <a:lnSpc>
                <a:spcPct val="114000"/>
              </a:lnSpc>
              <a:buFontTx/>
              <a:buNone/>
            </a:pPr>
            <a:r>
              <a:rPr lang="zh-CN" altLang="en-US" sz="2400" b="1" dirty="0">
                <a:solidFill>
                  <a:srgbClr val="0000FF"/>
                </a:solidFill>
              </a:rPr>
              <a:t>    ◆</a:t>
            </a:r>
            <a:r>
              <a:rPr lang="zh-CN" altLang="zh-CN" sz="2400" b="1" dirty="0">
                <a:solidFill>
                  <a:srgbClr val="E35449"/>
                </a:solidFill>
              </a:rPr>
              <a:t>雷击过电压</a:t>
            </a:r>
            <a:r>
              <a:rPr lang="zh-CN" altLang="zh-CN" sz="2400" b="1" dirty="0"/>
              <a:t>：由雷击引起的过电压。</a:t>
            </a:r>
            <a:endParaRPr lang="zh-CN" altLang="en-US" sz="2400" b="1" dirty="0"/>
          </a:p>
          <a:p>
            <a:pPr marL="609600" indent="-609600">
              <a:lnSpc>
                <a:spcPct val="114000"/>
              </a:lnSpc>
              <a:buFontTx/>
              <a:buNone/>
            </a:pPr>
            <a:r>
              <a:rPr lang="zh-CN" altLang="en-US" sz="2400" b="1" dirty="0">
                <a:solidFill>
                  <a:srgbClr val="E35449"/>
                </a:solidFill>
              </a:rPr>
              <a:t>■</a:t>
            </a:r>
            <a:r>
              <a:rPr lang="zh-CN" altLang="en-US" sz="2400" b="1" dirty="0"/>
              <a:t>内因过电压主要来自电力电子装置内部器件的开关过程</a:t>
            </a:r>
          </a:p>
          <a:p>
            <a:pPr marL="609600" indent="-609600">
              <a:lnSpc>
                <a:spcPct val="114000"/>
              </a:lnSpc>
              <a:buFontTx/>
              <a:buNone/>
            </a:pPr>
            <a:r>
              <a:rPr lang="zh-CN" altLang="en-US" sz="2400" b="1" dirty="0"/>
              <a:t>    </a:t>
            </a:r>
            <a:r>
              <a:rPr lang="zh-CN" altLang="en-US" sz="2400" b="1" dirty="0">
                <a:solidFill>
                  <a:srgbClr val="0000FF"/>
                </a:solidFill>
              </a:rPr>
              <a:t>◆</a:t>
            </a:r>
            <a:r>
              <a:rPr lang="zh-CN" altLang="en-US" sz="2400" b="1" dirty="0">
                <a:solidFill>
                  <a:srgbClr val="E35449"/>
                </a:solidFill>
              </a:rPr>
              <a:t>换相过电压</a:t>
            </a:r>
            <a:r>
              <a:rPr lang="zh-CN" altLang="en-US" sz="2400" b="1" dirty="0"/>
              <a:t>：晶闸管或与全控器件反并联的二极管在换相结束后，会有较大反向电流。当反向阻断能力恢复后，反向电流急剧减小，会由线路电感在器件两端感应出过电压。</a:t>
            </a:r>
          </a:p>
          <a:p>
            <a:pPr marL="609600" indent="-609600">
              <a:lnSpc>
                <a:spcPct val="114000"/>
              </a:lnSpc>
              <a:buFontTx/>
              <a:buNone/>
            </a:pPr>
            <a:r>
              <a:rPr lang="zh-CN" altLang="en-US" sz="2400" b="1" dirty="0"/>
              <a:t>    </a:t>
            </a:r>
            <a:r>
              <a:rPr lang="zh-CN" altLang="en-US" sz="2400" b="1" dirty="0">
                <a:solidFill>
                  <a:srgbClr val="0000FF"/>
                </a:solidFill>
              </a:rPr>
              <a:t>◆</a:t>
            </a:r>
            <a:r>
              <a:rPr lang="zh-CN" altLang="zh-CN" sz="2400" b="1" dirty="0">
                <a:solidFill>
                  <a:srgbClr val="E35449"/>
                </a:solidFill>
              </a:rPr>
              <a:t>关断过电压</a:t>
            </a:r>
            <a:r>
              <a:rPr lang="zh-CN" altLang="zh-CN" sz="2400" b="1" dirty="0"/>
              <a:t>：全控型器件在较高频率下工作，当器件关断时，因正向电流的迅速降低而由线路电感在器件两端感应出的过电压。</a:t>
            </a:r>
            <a:r>
              <a:rPr lang="zh-CN" altLang="en-US" sz="24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3" name="日期占位符 2"/>
          <p:cNvSpPr>
            <a:spLocks noGrp="1"/>
          </p:cNvSpPr>
          <p:nvPr>
            <p:ph type="dt" sz="half" idx="10"/>
          </p:nvPr>
        </p:nvSpPr>
        <p:spPr/>
        <p:txBody>
          <a:bodyPr/>
          <a:lstStyle/>
          <a:p>
            <a:fld id="{21E425CF-AA5B-4517-8739-8225B2A8F76D}" type="datetime10">
              <a:rPr lang="zh-CN" altLang="en-US" smtClean="0"/>
              <a:t>12:58</a:t>
            </a:fld>
            <a:endParaRPr lang="zh-CN" altLang="en-US"/>
          </a:p>
        </p:txBody>
      </p:sp>
    </p:spTree>
    <p:extLst>
      <p:ext uri="{BB962C8B-B14F-4D97-AF65-F5344CB8AC3E}">
        <p14:creationId xmlns:p14="http://schemas.microsoft.com/office/powerpoint/2010/main" val="449662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827088" y="260350"/>
            <a:ext cx="7848600" cy="431800"/>
          </a:xfrm>
        </p:spPr>
        <p:txBody>
          <a:bodyPr/>
          <a:lstStyle/>
          <a:p>
            <a:pPr algn="l"/>
            <a:r>
              <a:rPr lang="en-US" altLang="zh-CN" sz="3600" b="1">
                <a:solidFill>
                  <a:schemeClr val="tx1"/>
                </a:solidFill>
              </a:rPr>
              <a:t>9.2.1 </a:t>
            </a:r>
            <a:r>
              <a:rPr lang="zh-CN" altLang="en-US" sz="3600" b="1">
                <a:solidFill>
                  <a:schemeClr val="tx1"/>
                </a:solidFill>
              </a:rPr>
              <a:t>过电压的产生及过电压保护</a:t>
            </a:r>
          </a:p>
        </p:txBody>
      </p:sp>
      <p:pic>
        <p:nvPicPr>
          <p:cNvPr id="168965" name="Picture 5" descr="第9章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417643"/>
            <a:ext cx="3986212" cy="3168650"/>
          </a:xfrm>
          <a:prstGeom prst="rect">
            <a:avLst/>
          </a:prstGeom>
          <a:noFill/>
          <a:extLst>
            <a:ext uri="{909E8E84-426E-40DD-AFC4-6F175D3DCCD1}">
              <a14:hiddenFill xmlns:a14="http://schemas.microsoft.com/office/drawing/2010/main">
                <a:solidFill>
                  <a:srgbClr val="FFFFFF"/>
                </a:solidFill>
              </a14:hiddenFill>
            </a:ext>
          </a:extLst>
        </p:spPr>
      </p:pic>
      <p:sp>
        <p:nvSpPr>
          <p:cNvPr id="168967" name="Text Box 7"/>
          <p:cNvSpPr txBox="1">
            <a:spLocks noChangeArrowheads="1"/>
          </p:cNvSpPr>
          <p:nvPr/>
        </p:nvSpPr>
        <p:spPr bwMode="auto">
          <a:xfrm>
            <a:off x="3185120" y="5713293"/>
            <a:ext cx="3475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a:solidFill>
                  <a:srgbClr val="6600CC"/>
                </a:solidFill>
              </a:rPr>
              <a:t>图</a:t>
            </a:r>
            <a:r>
              <a:rPr lang="en-US" altLang="zh-CN" sz="1400" b="1">
                <a:solidFill>
                  <a:srgbClr val="6600CC"/>
                </a:solidFill>
              </a:rPr>
              <a:t>9-12</a:t>
            </a:r>
            <a:r>
              <a:rPr lang="zh-CN" altLang="en-US" sz="1400" b="1">
                <a:solidFill>
                  <a:srgbClr val="6600CC"/>
                </a:solidFill>
              </a:rPr>
              <a:t>　反向阻断式过电压抑制用</a:t>
            </a:r>
            <a:r>
              <a:rPr lang="en-US" altLang="zh-CN" sz="1400" b="1">
                <a:solidFill>
                  <a:srgbClr val="6600CC"/>
                </a:solidFill>
              </a:rPr>
              <a:t>RC</a:t>
            </a:r>
            <a:r>
              <a:rPr lang="zh-CN" altLang="en-US" sz="1400" b="1">
                <a:solidFill>
                  <a:srgbClr val="6600CC"/>
                </a:solidFill>
              </a:rPr>
              <a:t>电路</a:t>
            </a:r>
          </a:p>
        </p:txBody>
      </p:sp>
      <p:sp>
        <p:nvSpPr>
          <p:cNvPr id="168968" name="Text Box 8"/>
          <p:cNvSpPr txBox="1">
            <a:spLocks noChangeArrowheads="1"/>
          </p:cNvSpPr>
          <p:nvPr/>
        </p:nvSpPr>
        <p:spPr bwMode="auto">
          <a:xfrm>
            <a:off x="709613" y="764704"/>
            <a:ext cx="82548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lang="en-US" altLang="zh-CN" b="1" dirty="0">
                <a:solidFill>
                  <a:srgbClr val="0000FF"/>
                </a:solidFill>
              </a:rPr>
              <a:t>◆</a:t>
            </a:r>
            <a:r>
              <a:rPr lang="zh-CN" altLang="en-US" b="1" dirty="0"/>
              <a:t>抑制外因过电压可采用</a:t>
            </a:r>
            <a:r>
              <a:rPr lang="en-US" altLang="zh-CN" b="1" dirty="0">
                <a:solidFill>
                  <a:srgbClr val="E35449"/>
                </a:solidFill>
              </a:rPr>
              <a:t>RC</a:t>
            </a:r>
            <a:r>
              <a:rPr lang="zh-CN" altLang="en-US" b="1" dirty="0"/>
              <a:t>过电压抑制电路。</a:t>
            </a:r>
          </a:p>
          <a:p>
            <a:pPr>
              <a:lnSpc>
                <a:spcPct val="125000"/>
              </a:lnSpc>
            </a:pPr>
            <a:r>
              <a:rPr lang="zh-CN" altLang="en-US" b="1" dirty="0">
                <a:solidFill>
                  <a:srgbClr val="0000FF"/>
                </a:solidFill>
              </a:rPr>
              <a:t>◆</a:t>
            </a:r>
            <a:r>
              <a:rPr lang="zh-CN" altLang="en-US" b="1" dirty="0"/>
              <a:t>对大容量的电力电子装置，可采用图</a:t>
            </a:r>
            <a:r>
              <a:rPr lang="en-US" altLang="zh-CN" b="1" dirty="0"/>
              <a:t>9-12</a:t>
            </a:r>
            <a:r>
              <a:rPr lang="zh-CN" altLang="en-US" b="1" dirty="0"/>
              <a:t>所示的</a:t>
            </a:r>
            <a:r>
              <a:rPr lang="zh-CN" altLang="en-US" b="1" dirty="0">
                <a:solidFill>
                  <a:srgbClr val="E35449"/>
                </a:solidFill>
              </a:rPr>
              <a:t>反向阻断式</a:t>
            </a:r>
            <a:r>
              <a:rPr lang="en-US" altLang="zh-CN" b="1" dirty="0">
                <a:solidFill>
                  <a:srgbClr val="E35449"/>
                </a:solidFill>
              </a:rPr>
              <a:t>RC</a:t>
            </a:r>
            <a:r>
              <a:rPr lang="zh-CN" altLang="en-US" b="1" dirty="0"/>
              <a:t>电路。</a:t>
            </a:r>
          </a:p>
          <a:p>
            <a:pPr>
              <a:lnSpc>
                <a:spcPct val="125000"/>
              </a:lnSpc>
            </a:pPr>
            <a:r>
              <a:rPr lang="zh-CN" altLang="en-US" b="1" dirty="0">
                <a:solidFill>
                  <a:srgbClr val="0000FF"/>
                </a:solidFill>
              </a:rPr>
              <a:t>◆</a:t>
            </a:r>
            <a:r>
              <a:rPr lang="zh-CN" altLang="en-US" b="1" dirty="0"/>
              <a:t>采用雪崩二极管和金属氧化物压敏电阻等非线性元器件来限制或吸收过电压也是较常用的措施。</a:t>
            </a:r>
            <a:r>
              <a:rPr lang="zh-CN" altLang="en-US"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3" name="日期占位符 2"/>
          <p:cNvSpPr>
            <a:spLocks noGrp="1"/>
          </p:cNvSpPr>
          <p:nvPr>
            <p:ph type="dt" sz="half" idx="10"/>
          </p:nvPr>
        </p:nvSpPr>
        <p:spPr/>
        <p:txBody>
          <a:bodyPr/>
          <a:lstStyle/>
          <a:p>
            <a:fld id="{B75BE757-AD6D-4B9E-812D-E909F3C23618}" type="datetime10">
              <a:rPr lang="zh-CN" altLang="en-US" smtClean="0"/>
              <a:t>12:58</a:t>
            </a:fld>
            <a:endParaRPr lang="zh-CN" altLang="en-US"/>
          </a:p>
        </p:txBody>
      </p:sp>
    </p:spTree>
    <p:extLst>
      <p:ext uri="{BB962C8B-B14F-4D97-AF65-F5344CB8AC3E}">
        <p14:creationId xmlns:p14="http://schemas.microsoft.com/office/powerpoint/2010/main" val="94055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827584" y="0"/>
            <a:ext cx="7848600" cy="431800"/>
          </a:xfrm>
        </p:spPr>
        <p:txBody>
          <a:bodyPr/>
          <a:lstStyle/>
          <a:p>
            <a:pPr algn="l"/>
            <a:r>
              <a:rPr lang="en-US" altLang="zh-CN" sz="3600" b="1" dirty="0">
                <a:solidFill>
                  <a:schemeClr val="tx1"/>
                </a:solidFill>
              </a:rPr>
              <a:t>9.2.2  </a:t>
            </a:r>
            <a:r>
              <a:rPr lang="zh-CN" altLang="en-US" sz="3600" b="1" dirty="0">
                <a:solidFill>
                  <a:schemeClr val="tx1"/>
                </a:solidFill>
              </a:rPr>
              <a:t>缓冲电路</a:t>
            </a:r>
          </a:p>
        </p:txBody>
      </p:sp>
      <p:sp>
        <p:nvSpPr>
          <p:cNvPr id="174083" name="Rectangle 3"/>
          <p:cNvSpPr>
            <a:spLocks noGrp="1" noChangeArrowheads="1"/>
          </p:cNvSpPr>
          <p:nvPr>
            <p:ph idx="1"/>
          </p:nvPr>
        </p:nvSpPr>
        <p:spPr>
          <a:xfrm>
            <a:off x="395536" y="620688"/>
            <a:ext cx="8739915" cy="5976664"/>
          </a:xfrm>
        </p:spPr>
        <p:txBody>
          <a:bodyPr/>
          <a:lstStyle/>
          <a:p>
            <a:pPr>
              <a:lnSpc>
                <a:spcPct val="114000"/>
              </a:lnSpc>
              <a:buFontTx/>
              <a:buNone/>
            </a:pPr>
            <a:r>
              <a:rPr lang="en-US" altLang="zh-CN" sz="2000" b="1" dirty="0">
                <a:solidFill>
                  <a:srgbClr val="E35449"/>
                </a:solidFill>
              </a:rPr>
              <a:t>■</a:t>
            </a:r>
            <a:r>
              <a:rPr lang="zh-CN" altLang="en-US" sz="2000" b="1" dirty="0"/>
              <a:t>缓冲电路（</a:t>
            </a:r>
            <a:r>
              <a:rPr lang="en-US" altLang="zh-CN" sz="2000" b="1" dirty="0" err="1"/>
              <a:t>Snubber</a:t>
            </a:r>
            <a:r>
              <a:rPr lang="en-US" altLang="zh-CN" sz="2000" b="1" dirty="0"/>
              <a:t> Circuit</a:t>
            </a:r>
            <a:r>
              <a:rPr lang="zh-CN" altLang="en-US" sz="2000" b="1" dirty="0"/>
              <a:t>）又称为吸收电路，其作用是抑制电力电子器件的</a:t>
            </a:r>
            <a:r>
              <a:rPr lang="zh-CN" altLang="en-US" sz="2000" b="1" dirty="0">
                <a:solidFill>
                  <a:srgbClr val="E35449"/>
                </a:solidFill>
              </a:rPr>
              <a:t>内因过电压</a:t>
            </a:r>
            <a:r>
              <a:rPr lang="zh-CN" altLang="en-US" sz="2000" b="1" dirty="0"/>
              <a:t>、</a:t>
            </a:r>
            <a:r>
              <a:rPr lang="en-US" altLang="zh-CN" sz="2000" b="1" dirty="0">
                <a:solidFill>
                  <a:srgbClr val="E35449"/>
                </a:solidFill>
              </a:rPr>
              <a:t>d</a:t>
            </a:r>
            <a:r>
              <a:rPr lang="en-US" altLang="zh-CN" sz="2000" b="1" i="1" dirty="0">
                <a:solidFill>
                  <a:srgbClr val="E35449"/>
                </a:solidFill>
              </a:rPr>
              <a:t>u</a:t>
            </a:r>
            <a:r>
              <a:rPr lang="en-US" altLang="zh-CN" sz="2000" b="1" dirty="0">
                <a:solidFill>
                  <a:srgbClr val="E35449"/>
                </a:solidFill>
              </a:rPr>
              <a:t>/</a:t>
            </a:r>
            <a:r>
              <a:rPr lang="en-US" altLang="zh-CN" sz="2000" b="1" dirty="0" err="1">
                <a:solidFill>
                  <a:srgbClr val="E35449"/>
                </a:solidFill>
              </a:rPr>
              <a:t>d</a:t>
            </a:r>
            <a:r>
              <a:rPr lang="en-US" altLang="zh-CN" sz="2000" b="1" i="1" dirty="0" err="1">
                <a:solidFill>
                  <a:srgbClr val="E35449"/>
                </a:solidFill>
              </a:rPr>
              <a:t>t</a:t>
            </a:r>
            <a:r>
              <a:rPr lang="zh-CN" altLang="en-US" sz="2000" b="1" dirty="0"/>
              <a:t>或者</a:t>
            </a:r>
            <a:r>
              <a:rPr lang="zh-CN" altLang="en-US" sz="2000" b="1" dirty="0">
                <a:solidFill>
                  <a:srgbClr val="E35449"/>
                </a:solidFill>
              </a:rPr>
              <a:t>过电流</a:t>
            </a:r>
            <a:r>
              <a:rPr lang="zh-CN" altLang="en-US" sz="2000" b="1" dirty="0"/>
              <a:t>和</a:t>
            </a:r>
            <a:r>
              <a:rPr lang="en-US" altLang="zh-CN" sz="2000" b="1" dirty="0">
                <a:solidFill>
                  <a:srgbClr val="E35449"/>
                </a:solidFill>
              </a:rPr>
              <a:t>d</a:t>
            </a:r>
            <a:r>
              <a:rPr lang="en-US" altLang="zh-CN" sz="2000" b="1" i="1" dirty="0">
                <a:solidFill>
                  <a:srgbClr val="E35449"/>
                </a:solidFill>
              </a:rPr>
              <a:t>i</a:t>
            </a:r>
            <a:r>
              <a:rPr lang="en-US" altLang="zh-CN" sz="2000" b="1" dirty="0">
                <a:solidFill>
                  <a:srgbClr val="E35449"/>
                </a:solidFill>
              </a:rPr>
              <a:t>/</a:t>
            </a:r>
            <a:r>
              <a:rPr lang="en-US" altLang="zh-CN" sz="2000" b="1" dirty="0" err="1">
                <a:solidFill>
                  <a:srgbClr val="E35449"/>
                </a:solidFill>
              </a:rPr>
              <a:t>d</a:t>
            </a:r>
            <a:r>
              <a:rPr lang="en-US" altLang="zh-CN" sz="2000" b="1" i="1" dirty="0" err="1">
                <a:solidFill>
                  <a:srgbClr val="E35449"/>
                </a:solidFill>
              </a:rPr>
              <a:t>t</a:t>
            </a:r>
            <a:r>
              <a:rPr lang="zh-CN" altLang="en-US" sz="2000" b="1" dirty="0"/>
              <a:t>，减小器件的</a:t>
            </a:r>
            <a:r>
              <a:rPr lang="zh-CN" altLang="en-US" sz="2000" b="1" dirty="0">
                <a:solidFill>
                  <a:srgbClr val="E35449"/>
                </a:solidFill>
              </a:rPr>
              <a:t>开关损耗</a:t>
            </a:r>
            <a:r>
              <a:rPr lang="zh-CN" altLang="en-US" sz="2000" b="1" dirty="0"/>
              <a:t>。</a:t>
            </a:r>
          </a:p>
          <a:p>
            <a:pPr>
              <a:lnSpc>
                <a:spcPct val="114000"/>
              </a:lnSpc>
              <a:buFontTx/>
              <a:buNone/>
            </a:pPr>
            <a:r>
              <a:rPr lang="zh-CN" altLang="en-US" sz="2000" b="1" dirty="0">
                <a:solidFill>
                  <a:srgbClr val="E35449"/>
                </a:solidFill>
              </a:rPr>
              <a:t>■</a:t>
            </a:r>
            <a:r>
              <a:rPr lang="zh-CN" altLang="en-US" sz="2000" b="1" dirty="0"/>
              <a:t>分类</a:t>
            </a:r>
          </a:p>
          <a:p>
            <a:pPr>
              <a:lnSpc>
                <a:spcPct val="114000"/>
              </a:lnSpc>
              <a:buFontTx/>
              <a:buNone/>
            </a:pPr>
            <a:r>
              <a:rPr lang="zh-CN" altLang="en-US" sz="2000" b="1" dirty="0">
                <a:solidFill>
                  <a:srgbClr val="E35449"/>
                </a:solidFill>
              </a:rPr>
              <a:t>    </a:t>
            </a:r>
            <a:r>
              <a:rPr lang="zh-CN" altLang="en-US" sz="2000" b="1" dirty="0">
                <a:solidFill>
                  <a:srgbClr val="0000FF"/>
                </a:solidFill>
              </a:rPr>
              <a:t>◆</a:t>
            </a:r>
            <a:r>
              <a:rPr lang="zh-CN" altLang="en-US" sz="2000" b="1" dirty="0"/>
              <a:t>分为</a:t>
            </a:r>
            <a:r>
              <a:rPr lang="zh-CN" altLang="en-US" sz="2000" b="1" dirty="0">
                <a:solidFill>
                  <a:srgbClr val="E35449"/>
                </a:solidFill>
              </a:rPr>
              <a:t>关断缓冲电路</a:t>
            </a:r>
            <a:r>
              <a:rPr lang="zh-CN" altLang="en-US" sz="2000" b="1" dirty="0"/>
              <a:t>和</a:t>
            </a:r>
            <a:r>
              <a:rPr lang="zh-CN" altLang="en-US" sz="2000" b="1" dirty="0">
                <a:solidFill>
                  <a:srgbClr val="E35449"/>
                </a:solidFill>
              </a:rPr>
              <a:t>开通缓冲电路</a:t>
            </a:r>
          </a:p>
          <a:p>
            <a:pPr>
              <a:lnSpc>
                <a:spcPct val="114000"/>
              </a:lnSpc>
              <a:buFontTx/>
              <a:buNone/>
            </a:pPr>
            <a:r>
              <a:rPr lang="zh-CN" altLang="en-US" sz="2000" b="1" dirty="0"/>
              <a:t>        </a:t>
            </a:r>
            <a:r>
              <a:rPr lang="zh-CN" altLang="en-US" sz="2000" b="1" dirty="0">
                <a:solidFill>
                  <a:srgbClr val="009900"/>
                </a:solidFill>
              </a:rPr>
              <a:t>☞</a:t>
            </a:r>
            <a:r>
              <a:rPr lang="zh-CN" altLang="en-US" sz="2000" b="1" dirty="0"/>
              <a:t>关断缓冲电路：又称为</a:t>
            </a:r>
            <a:r>
              <a:rPr lang="en-US" altLang="zh-CN" sz="2000" b="1" dirty="0"/>
              <a:t>d</a:t>
            </a:r>
            <a:r>
              <a:rPr lang="en-US" altLang="zh-CN" sz="2000" b="1" i="1" dirty="0"/>
              <a:t>u</a:t>
            </a:r>
            <a:r>
              <a:rPr lang="en-US" altLang="zh-CN" sz="2000" b="1" dirty="0"/>
              <a:t>/</a:t>
            </a:r>
            <a:r>
              <a:rPr lang="en-US" altLang="zh-CN" sz="2000" b="1" dirty="0" err="1"/>
              <a:t>d</a:t>
            </a:r>
            <a:r>
              <a:rPr lang="en-US" altLang="zh-CN" sz="2000" b="1" i="1" dirty="0" err="1"/>
              <a:t>t</a:t>
            </a:r>
            <a:r>
              <a:rPr lang="zh-CN" altLang="en-US" sz="2000" b="1" dirty="0"/>
              <a:t>抑制电路，用于吸收器件的关断过电压和换相过电压，抑制</a:t>
            </a:r>
            <a:r>
              <a:rPr lang="en-US" altLang="zh-CN" sz="2000" b="1" dirty="0"/>
              <a:t>d</a:t>
            </a:r>
            <a:r>
              <a:rPr lang="en-US" altLang="zh-CN" sz="2000" b="1" i="1" dirty="0"/>
              <a:t>u</a:t>
            </a:r>
            <a:r>
              <a:rPr lang="en-US" altLang="zh-CN" sz="2000" b="1" dirty="0"/>
              <a:t>/</a:t>
            </a:r>
            <a:r>
              <a:rPr lang="en-US" altLang="zh-CN" sz="2000" b="1" dirty="0" err="1"/>
              <a:t>d</a:t>
            </a:r>
            <a:r>
              <a:rPr lang="en-US" altLang="zh-CN" sz="2000" b="1" i="1" dirty="0" err="1"/>
              <a:t>t</a:t>
            </a:r>
            <a:r>
              <a:rPr lang="zh-CN" altLang="en-US" sz="2000" b="1" dirty="0"/>
              <a:t>，减小关断损耗。</a:t>
            </a:r>
          </a:p>
          <a:p>
            <a:pPr>
              <a:lnSpc>
                <a:spcPct val="114000"/>
              </a:lnSpc>
              <a:buFontTx/>
              <a:buNone/>
            </a:pPr>
            <a:r>
              <a:rPr lang="zh-CN" altLang="en-US" sz="2000" b="1" dirty="0"/>
              <a:t>        </a:t>
            </a:r>
            <a:r>
              <a:rPr lang="zh-CN" altLang="en-US" sz="2000" b="1" dirty="0">
                <a:solidFill>
                  <a:srgbClr val="009900"/>
                </a:solidFill>
              </a:rPr>
              <a:t>☞</a:t>
            </a:r>
            <a:r>
              <a:rPr lang="zh-CN" altLang="en-US" sz="2000" b="1" dirty="0"/>
              <a:t>开通缓冲电路：又称为</a:t>
            </a:r>
            <a:r>
              <a:rPr lang="en-US" altLang="zh-CN" sz="2000" b="1" dirty="0"/>
              <a:t>d</a:t>
            </a:r>
            <a:r>
              <a:rPr lang="en-US" altLang="zh-CN" sz="2000" b="1" i="1" dirty="0"/>
              <a:t>i</a:t>
            </a:r>
            <a:r>
              <a:rPr lang="en-US" altLang="zh-CN" sz="2000" b="1" dirty="0"/>
              <a:t>/</a:t>
            </a:r>
            <a:r>
              <a:rPr lang="en-US" altLang="zh-CN" sz="2000" b="1" dirty="0" err="1"/>
              <a:t>d</a:t>
            </a:r>
            <a:r>
              <a:rPr lang="en-US" altLang="zh-CN" sz="2000" b="1" i="1" dirty="0" err="1"/>
              <a:t>t</a:t>
            </a:r>
            <a:r>
              <a:rPr lang="zh-CN" altLang="en-US" sz="2000" b="1" dirty="0"/>
              <a:t>抑制电路，用于抑制器件开通时的电流过冲和</a:t>
            </a:r>
            <a:r>
              <a:rPr lang="en-US" altLang="zh-CN" sz="2000" b="1" dirty="0"/>
              <a:t>d</a:t>
            </a:r>
            <a:r>
              <a:rPr lang="en-US" altLang="zh-CN" sz="2000" b="1" i="1" dirty="0"/>
              <a:t>i</a:t>
            </a:r>
            <a:r>
              <a:rPr lang="en-US" altLang="zh-CN" sz="2000" b="1" dirty="0"/>
              <a:t>/</a:t>
            </a:r>
            <a:r>
              <a:rPr lang="en-US" altLang="zh-CN" sz="2000" b="1" dirty="0" err="1"/>
              <a:t>d</a:t>
            </a:r>
            <a:r>
              <a:rPr lang="en-US" altLang="zh-CN" sz="2000" b="1" i="1" dirty="0" err="1"/>
              <a:t>t</a:t>
            </a:r>
            <a:r>
              <a:rPr lang="zh-CN" altLang="en-US" sz="2000" b="1" dirty="0"/>
              <a:t>，减小器件的开通损耗。</a:t>
            </a:r>
          </a:p>
          <a:p>
            <a:pPr>
              <a:lnSpc>
                <a:spcPct val="114000"/>
              </a:lnSpc>
              <a:buFontTx/>
              <a:buNone/>
            </a:pPr>
            <a:r>
              <a:rPr lang="zh-CN" altLang="en-US" sz="2000" b="1" dirty="0"/>
              <a:t>        </a:t>
            </a:r>
            <a:r>
              <a:rPr lang="zh-CN" altLang="en-US" sz="2000" b="1" dirty="0">
                <a:solidFill>
                  <a:srgbClr val="009900"/>
                </a:solidFill>
              </a:rPr>
              <a:t>☞</a:t>
            </a:r>
            <a:r>
              <a:rPr lang="zh-CN" altLang="en-US" sz="2000" b="1" dirty="0"/>
              <a:t>复合缓冲电路：关断缓冲电路和开通缓冲电路结合在一起。</a:t>
            </a:r>
          </a:p>
          <a:p>
            <a:pPr>
              <a:lnSpc>
                <a:spcPct val="114000"/>
              </a:lnSpc>
              <a:buFontTx/>
              <a:buNone/>
            </a:pPr>
            <a:r>
              <a:rPr lang="zh-CN" altLang="en-US" sz="2000" b="1" dirty="0">
                <a:solidFill>
                  <a:srgbClr val="0000FF"/>
                </a:solidFill>
              </a:rPr>
              <a:t>    ◆</a:t>
            </a:r>
            <a:r>
              <a:rPr lang="zh-CN" altLang="en-US" sz="2000" b="1" dirty="0"/>
              <a:t>通常将缓冲电路专指关断缓冲电路，而将开通缓冲电路区别叫做</a:t>
            </a:r>
            <a:r>
              <a:rPr lang="en-US" altLang="zh-CN" sz="2000" b="1" dirty="0"/>
              <a:t>di/dt</a:t>
            </a:r>
            <a:r>
              <a:rPr lang="zh-CN" altLang="en-US" sz="2000" b="1" dirty="0"/>
              <a:t>抑制电路。</a:t>
            </a:r>
            <a:r>
              <a:rPr lang="zh-CN" altLang="en-US" sz="20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3" name="日期占位符 2"/>
          <p:cNvSpPr>
            <a:spLocks noGrp="1"/>
          </p:cNvSpPr>
          <p:nvPr>
            <p:ph type="dt" sz="half" idx="10"/>
          </p:nvPr>
        </p:nvSpPr>
        <p:spPr/>
        <p:txBody>
          <a:bodyPr/>
          <a:lstStyle/>
          <a:p>
            <a:fld id="{3D7D64E1-D487-43C4-A88D-BFF8BB24568E}" type="datetime10">
              <a:rPr lang="zh-CN" altLang="en-US" smtClean="0"/>
              <a:t>12:58</a:t>
            </a:fld>
            <a:endParaRPr lang="zh-CN" altLang="en-US"/>
          </a:p>
        </p:txBody>
      </p:sp>
    </p:spTree>
    <p:extLst>
      <p:ext uri="{BB962C8B-B14F-4D97-AF65-F5344CB8AC3E}">
        <p14:creationId xmlns:p14="http://schemas.microsoft.com/office/powerpoint/2010/main" val="222099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827088" y="260350"/>
            <a:ext cx="7848600" cy="431800"/>
          </a:xfrm>
        </p:spPr>
        <p:txBody>
          <a:bodyPr/>
          <a:lstStyle/>
          <a:p>
            <a:r>
              <a:rPr lang="en-US" altLang="zh-CN" sz="3600" b="1" dirty="0">
                <a:solidFill>
                  <a:schemeClr val="tx1"/>
                </a:solidFill>
              </a:rPr>
              <a:t>9.2.2  </a:t>
            </a:r>
            <a:r>
              <a:rPr lang="zh-CN" altLang="en-US" sz="3600" b="1" dirty="0">
                <a:solidFill>
                  <a:schemeClr val="tx1"/>
                </a:solidFill>
              </a:rPr>
              <a:t>缓冲电路</a:t>
            </a:r>
            <a:br>
              <a:rPr lang="en-US" altLang="zh-CN" sz="3600" b="1" dirty="0">
                <a:solidFill>
                  <a:schemeClr val="tx1"/>
                </a:solidFill>
              </a:rPr>
            </a:br>
            <a:r>
              <a:rPr lang="zh-CN" altLang="en-US" sz="3600" dirty="0">
                <a:solidFill>
                  <a:schemeClr val="tx1"/>
                </a:solidFill>
              </a:rPr>
              <a:t>（</a:t>
            </a:r>
            <a:r>
              <a:rPr lang="zh-CN" altLang="en-US" sz="3600" dirty="0">
                <a:solidFill>
                  <a:srgbClr val="FF0000"/>
                </a:solidFill>
              </a:rPr>
              <a:t>重点</a:t>
            </a:r>
            <a:r>
              <a:rPr lang="zh-CN" altLang="en-US" sz="3600" dirty="0">
                <a:solidFill>
                  <a:schemeClr val="tx1"/>
                </a:solidFill>
              </a:rPr>
              <a:t>）</a:t>
            </a:r>
            <a:endParaRPr lang="zh-CN" altLang="en-US" sz="3600" b="1" dirty="0">
              <a:solidFill>
                <a:schemeClr val="tx1"/>
              </a:solidFill>
            </a:endParaRPr>
          </a:p>
        </p:txBody>
      </p:sp>
      <p:pic>
        <p:nvPicPr>
          <p:cNvPr id="175109" name="Picture 5" descr="36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259" y="188640"/>
            <a:ext cx="3461121" cy="4308749"/>
          </a:xfrm>
          <a:prstGeom prst="rect">
            <a:avLst/>
          </a:prstGeom>
          <a:noFill/>
          <a:extLst>
            <a:ext uri="{909E8E84-426E-40DD-AFC4-6F175D3DCCD1}">
              <a14:hiddenFill xmlns:a14="http://schemas.microsoft.com/office/drawing/2010/main">
                <a:solidFill>
                  <a:srgbClr val="FFFFFF"/>
                </a:solidFill>
              </a14:hiddenFill>
            </a:ext>
          </a:extLst>
        </p:spPr>
      </p:pic>
      <p:grpSp>
        <p:nvGrpSpPr>
          <p:cNvPr id="175163" name="Group 59"/>
          <p:cNvGrpSpPr>
            <a:grpSpLocks/>
          </p:cNvGrpSpPr>
          <p:nvPr/>
        </p:nvGrpSpPr>
        <p:grpSpPr bwMode="auto">
          <a:xfrm>
            <a:off x="4076700" y="4419600"/>
            <a:ext cx="4752975" cy="1820863"/>
            <a:chOff x="2562" y="2478"/>
            <a:chExt cx="2994" cy="1147"/>
          </a:xfrm>
        </p:grpSpPr>
        <p:sp>
          <p:nvSpPr>
            <p:cNvPr id="175111" name="Rectangle 7"/>
            <p:cNvSpPr>
              <a:spLocks noChangeArrowheads="1"/>
            </p:cNvSpPr>
            <p:nvPr/>
          </p:nvSpPr>
          <p:spPr bwMode="auto">
            <a:xfrm>
              <a:off x="4065" y="3521"/>
              <a:ext cx="85"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200" b="1">
                  <a:solidFill>
                    <a:srgbClr val="000000"/>
                  </a:solidFill>
                  <a:ea typeface="华文中宋" pitchFamily="2" charset="-122"/>
                </a:rPr>
                <a:t>b)</a:t>
              </a:r>
              <a:endParaRPr kumimoji="1" lang="en-US" altLang="zh-CN" sz="1200" b="1">
                <a:latin typeface="华文中宋" pitchFamily="2" charset="-122"/>
                <a:ea typeface="华文中宋" pitchFamily="2" charset="-122"/>
              </a:endParaRPr>
            </a:p>
          </p:txBody>
        </p:sp>
        <p:sp>
          <p:nvSpPr>
            <p:cNvPr id="175112" name="Rectangle 8"/>
            <p:cNvSpPr>
              <a:spLocks noChangeArrowheads="1"/>
            </p:cNvSpPr>
            <p:nvPr/>
          </p:nvSpPr>
          <p:spPr bwMode="auto">
            <a:xfrm>
              <a:off x="5131" y="3247"/>
              <a:ext cx="5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kumimoji="1" lang="en-US" altLang="zh-CN" sz="16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75113" name="Rectangle 9"/>
            <p:cNvSpPr>
              <a:spLocks noChangeArrowheads="1"/>
            </p:cNvSpPr>
            <p:nvPr/>
          </p:nvSpPr>
          <p:spPr bwMode="auto">
            <a:xfrm>
              <a:off x="2562" y="2478"/>
              <a:ext cx="7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600" b="1" i="1">
                  <a:solidFill>
                    <a:srgbClr val="000000"/>
                  </a:solidFill>
                  <a:ea typeface="华文中宋" pitchFamily="2" charset="-122"/>
                </a:rPr>
                <a:t>u</a:t>
              </a:r>
              <a:endParaRPr kumimoji="1" lang="en-US" altLang="zh-CN" sz="1600" b="1">
                <a:latin typeface="华文中宋" pitchFamily="2" charset="-122"/>
                <a:ea typeface="华文中宋" pitchFamily="2" charset="-122"/>
              </a:endParaRPr>
            </a:p>
          </p:txBody>
        </p:sp>
        <p:sp>
          <p:nvSpPr>
            <p:cNvPr id="175114" name="Rectangle 10"/>
            <p:cNvSpPr>
              <a:spLocks noChangeArrowheads="1"/>
            </p:cNvSpPr>
            <p:nvPr/>
          </p:nvSpPr>
          <p:spPr bwMode="auto">
            <a:xfrm>
              <a:off x="2625" y="2555"/>
              <a:ext cx="10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a:solidFill>
                    <a:srgbClr val="000000"/>
                  </a:solidFill>
                  <a:ea typeface="华文中宋" pitchFamily="2" charset="-122"/>
                </a:rPr>
                <a:t>CE</a:t>
              </a:r>
              <a:endParaRPr kumimoji="1" lang="en-US" altLang="zh-CN" sz="3600" b="1">
                <a:latin typeface="华文中宋" pitchFamily="2" charset="-122"/>
                <a:ea typeface="华文中宋" pitchFamily="2" charset="-122"/>
              </a:endParaRPr>
            </a:p>
          </p:txBody>
        </p:sp>
        <p:sp>
          <p:nvSpPr>
            <p:cNvPr id="175115" name="Rectangle 11"/>
            <p:cNvSpPr>
              <a:spLocks noChangeArrowheads="1"/>
            </p:cNvSpPr>
            <p:nvPr/>
          </p:nvSpPr>
          <p:spPr bwMode="auto">
            <a:xfrm>
              <a:off x="2572" y="2629"/>
              <a:ext cx="3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600" b="1" i="1">
                  <a:solidFill>
                    <a:srgbClr val="000000"/>
                  </a:solidFill>
                  <a:ea typeface="华文中宋" pitchFamily="2" charset="-122"/>
                </a:rPr>
                <a:t>i</a:t>
              </a:r>
              <a:endParaRPr kumimoji="1" lang="en-US" altLang="zh-CN" sz="1600" b="1">
                <a:latin typeface="华文中宋" pitchFamily="2" charset="-122"/>
                <a:ea typeface="华文中宋" pitchFamily="2" charset="-122"/>
              </a:endParaRPr>
            </a:p>
          </p:txBody>
        </p:sp>
        <p:sp>
          <p:nvSpPr>
            <p:cNvPr id="175116" name="Rectangle 12"/>
            <p:cNvSpPr>
              <a:spLocks noChangeArrowheads="1"/>
            </p:cNvSpPr>
            <p:nvPr/>
          </p:nvSpPr>
          <p:spPr bwMode="auto">
            <a:xfrm>
              <a:off x="2625" y="2681"/>
              <a:ext cx="5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b="1">
                  <a:solidFill>
                    <a:srgbClr val="000000"/>
                  </a:solidFill>
                  <a:ea typeface="华文中宋" pitchFamily="2" charset="-122"/>
                </a:rPr>
                <a:t>C</a:t>
              </a:r>
              <a:endParaRPr kumimoji="1" lang="en-US" altLang="zh-CN" sz="3600" b="1">
                <a:latin typeface="华文中宋" pitchFamily="2" charset="-122"/>
                <a:ea typeface="华文中宋" pitchFamily="2" charset="-122"/>
              </a:endParaRPr>
            </a:p>
          </p:txBody>
        </p:sp>
        <p:sp>
          <p:nvSpPr>
            <p:cNvPr id="175117" name="Line 13"/>
            <p:cNvSpPr>
              <a:spLocks noChangeShapeType="1"/>
            </p:cNvSpPr>
            <p:nvPr/>
          </p:nvSpPr>
          <p:spPr bwMode="auto">
            <a:xfrm>
              <a:off x="2830" y="3248"/>
              <a:ext cx="229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8" name="Freeform 14"/>
            <p:cNvSpPr>
              <a:spLocks/>
            </p:cNvSpPr>
            <p:nvPr/>
          </p:nvSpPr>
          <p:spPr bwMode="auto">
            <a:xfrm>
              <a:off x="5115" y="3228"/>
              <a:ext cx="86" cy="41"/>
            </a:xfrm>
            <a:custGeom>
              <a:avLst/>
              <a:gdLst>
                <a:gd name="T0" fmla="*/ 0 w 115"/>
                <a:gd name="T1" fmla="*/ 0 h 49"/>
                <a:gd name="T2" fmla="*/ 115 w 115"/>
                <a:gd name="T3" fmla="*/ 24 h 49"/>
                <a:gd name="T4" fmla="*/ 0 w 115"/>
                <a:gd name="T5" fmla="*/ 49 h 49"/>
                <a:gd name="T6" fmla="*/ 0 w 115"/>
                <a:gd name="T7" fmla="*/ 0 h 49"/>
              </a:gdLst>
              <a:ahLst/>
              <a:cxnLst>
                <a:cxn ang="0">
                  <a:pos x="T0" y="T1"/>
                </a:cxn>
                <a:cxn ang="0">
                  <a:pos x="T2" y="T3"/>
                </a:cxn>
                <a:cxn ang="0">
                  <a:pos x="T4" y="T5"/>
                </a:cxn>
                <a:cxn ang="0">
                  <a:pos x="T6" y="T7"/>
                </a:cxn>
              </a:cxnLst>
              <a:rect l="0" t="0" r="r" b="b"/>
              <a:pathLst>
                <a:path w="115" h="49">
                  <a:moveTo>
                    <a:pt x="0" y="0"/>
                  </a:moveTo>
                  <a:lnTo>
                    <a:pt x="115" y="24"/>
                  </a:lnTo>
                  <a:lnTo>
                    <a:pt x="0"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19" name="Line 15"/>
            <p:cNvSpPr>
              <a:spLocks noChangeShapeType="1"/>
            </p:cNvSpPr>
            <p:nvPr/>
          </p:nvSpPr>
          <p:spPr bwMode="auto">
            <a:xfrm flipV="1">
              <a:off x="2830" y="2593"/>
              <a:ext cx="1" cy="92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0" name="Freeform 16"/>
            <p:cNvSpPr>
              <a:spLocks/>
            </p:cNvSpPr>
            <p:nvPr/>
          </p:nvSpPr>
          <p:spPr bwMode="auto">
            <a:xfrm>
              <a:off x="2801" y="2539"/>
              <a:ext cx="57" cy="60"/>
            </a:xfrm>
            <a:custGeom>
              <a:avLst/>
              <a:gdLst>
                <a:gd name="T0" fmla="*/ 0 w 75"/>
                <a:gd name="T1" fmla="*/ 72 h 72"/>
                <a:gd name="T2" fmla="*/ 38 w 75"/>
                <a:gd name="T3" fmla="*/ 0 h 72"/>
                <a:gd name="T4" fmla="*/ 75 w 75"/>
                <a:gd name="T5" fmla="*/ 72 h 72"/>
                <a:gd name="T6" fmla="*/ 0 w 75"/>
                <a:gd name="T7" fmla="*/ 72 h 72"/>
              </a:gdLst>
              <a:ahLst/>
              <a:cxnLst>
                <a:cxn ang="0">
                  <a:pos x="T0" y="T1"/>
                </a:cxn>
                <a:cxn ang="0">
                  <a:pos x="T2" y="T3"/>
                </a:cxn>
                <a:cxn ang="0">
                  <a:pos x="T4" y="T5"/>
                </a:cxn>
                <a:cxn ang="0">
                  <a:pos x="T6" y="T7"/>
                </a:cxn>
              </a:cxnLst>
              <a:rect l="0" t="0" r="r" b="b"/>
              <a:pathLst>
                <a:path w="75" h="72">
                  <a:moveTo>
                    <a:pt x="0" y="72"/>
                  </a:moveTo>
                  <a:lnTo>
                    <a:pt x="38" y="0"/>
                  </a:lnTo>
                  <a:lnTo>
                    <a:pt x="75" y="72"/>
                  </a:lnTo>
                  <a:lnTo>
                    <a:pt x="0"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21" name="Line 17"/>
            <p:cNvSpPr>
              <a:spLocks noChangeShapeType="1"/>
            </p:cNvSpPr>
            <p:nvPr/>
          </p:nvSpPr>
          <p:spPr bwMode="auto">
            <a:xfrm flipV="1">
              <a:off x="3218" y="3208"/>
              <a:ext cx="1" cy="4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2" name="Freeform 18"/>
            <p:cNvSpPr>
              <a:spLocks/>
            </p:cNvSpPr>
            <p:nvPr/>
          </p:nvSpPr>
          <p:spPr bwMode="auto">
            <a:xfrm>
              <a:off x="2830" y="2839"/>
              <a:ext cx="777" cy="409"/>
            </a:xfrm>
            <a:custGeom>
              <a:avLst/>
              <a:gdLst>
                <a:gd name="T0" fmla="*/ 0 w 1034"/>
                <a:gd name="T1" fmla="*/ 0 h 486"/>
                <a:gd name="T2" fmla="*/ 517 w 1034"/>
                <a:gd name="T3" fmla="*/ 0 h 486"/>
                <a:gd name="T4" fmla="*/ 1034 w 1034"/>
                <a:gd name="T5" fmla="*/ 486 h 486"/>
              </a:gdLst>
              <a:ahLst/>
              <a:cxnLst>
                <a:cxn ang="0">
                  <a:pos x="T0" y="T1"/>
                </a:cxn>
                <a:cxn ang="0">
                  <a:pos x="T2" y="T3"/>
                </a:cxn>
                <a:cxn ang="0">
                  <a:pos x="T4" y="T5"/>
                </a:cxn>
              </a:cxnLst>
              <a:rect l="0" t="0" r="r" b="b"/>
              <a:pathLst>
                <a:path w="1034" h="486">
                  <a:moveTo>
                    <a:pt x="0" y="0"/>
                  </a:moveTo>
                  <a:lnTo>
                    <a:pt x="517" y="0"/>
                  </a:lnTo>
                  <a:lnTo>
                    <a:pt x="1034" y="486"/>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3" name="Freeform 19"/>
            <p:cNvSpPr>
              <a:spLocks/>
            </p:cNvSpPr>
            <p:nvPr/>
          </p:nvSpPr>
          <p:spPr bwMode="auto">
            <a:xfrm>
              <a:off x="3599" y="2975"/>
              <a:ext cx="1096" cy="273"/>
            </a:xfrm>
            <a:custGeom>
              <a:avLst/>
              <a:gdLst>
                <a:gd name="T0" fmla="*/ 0 w 1460"/>
                <a:gd name="T1" fmla="*/ 0 h 324"/>
                <a:gd name="T2" fmla="*/ 1045 w 1460"/>
                <a:gd name="T3" fmla="*/ 0 h 324"/>
                <a:gd name="T4" fmla="*/ 1460 w 1460"/>
                <a:gd name="T5" fmla="*/ 324 h 324"/>
              </a:gdLst>
              <a:ahLst/>
              <a:cxnLst>
                <a:cxn ang="0">
                  <a:pos x="T0" y="T1"/>
                </a:cxn>
                <a:cxn ang="0">
                  <a:pos x="T2" y="T3"/>
                </a:cxn>
                <a:cxn ang="0">
                  <a:pos x="T4" y="T5"/>
                </a:cxn>
              </a:cxnLst>
              <a:rect l="0" t="0" r="r" b="b"/>
              <a:pathLst>
                <a:path w="1460" h="324">
                  <a:moveTo>
                    <a:pt x="0" y="0"/>
                  </a:moveTo>
                  <a:lnTo>
                    <a:pt x="1045" y="0"/>
                  </a:lnTo>
                  <a:lnTo>
                    <a:pt x="1460" y="324"/>
                  </a:lnTo>
                </a:path>
              </a:pathLst>
            </a:custGeom>
            <a:noFill/>
            <a:ln w="28575" cmpd="sng">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4" name="Freeform 20"/>
            <p:cNvSpPr>
              <a:spLocks noEditPoints="1"/>
            </p:cNvSpPr>
            <p:nvPr/>
          </p:nvSpPr>
          <p:spPr bwMode="auto">
            <a:xfrm>
              <a:off x="3216" y="2973"/>
              <a:ext cx="355" cy="237"/>
            </a:xfrm>
            <a:custGeom>
              <a:avLst/>
              <a:gdLst>
                <a:gd name="T0" fmla="*/ 29 w 472"/>
                <a:gd name="T1" fmla="*/ 262 h 281"/>
                <a:gd name="T2" fmla="*/ 51 w 472"/>
                <a:gd name="T3" fmla="*/ 250 h 281"/>
                <a:gd name="T4" fmla="*/ 56 w 472"/>
                <a:gd name="T5" fmla="*/ 250 h 281"/>
                <a:gd name="T6" fmla="*/ 58 w 472"/>
                <a:gd name="T7" fmla="*/ 253 h 281"/>
                <a:gd name="T8" fmla="*/ 56 w 472"/>
                <a:gd name="T9" fmla="*/ 255 h 281"/>
                <a:gd name="T10" fmla="*/ 22 w 472"/>
                <a:gd name="T11" fmla="*/ 273 h 281"/>
                <a:gd name="T12" fmla="*/ 4 w 472"/>
                <a:gd name="T13" fmla="*/ 281 h 281"/>
                <a:gd name="T14" fmla="*/ 0 w 472"/>
                <a:gd name="T15" fmla="*/ 279 h 281"/>
                <a:gd name="T16" fmla="*/ 2 w 472"/>
                <a:gd name="T17" fmla="*/ 275 h 281"/>
                <a:gd name="T18" fmla="*/ 85 w 472"/>
                <a:gd name="T19" fmla="*/ 230 h 281"/>
                <a:gd name="T20" fmla="*/ 103 w 472"/>
                <a:gd name="T21" fmla="*/ 217 h 281"/>
                <a:gd name="T22" fmla="*/ 122 w 472"/>
                <a:gd name="T23" fmla="*/ 199 h 281"/>
                <a:gd name="T24" fmla="*/ 126 w 472"/>
                <a:gd name="T25" fmla="*/ 198 h 281"/>
                <a:gd name="T26" fmla="*/ 130 w 472"/>
                <a:gd name="T27" fmla="*/ 200 h 281"/>
                <a:gd name="T28" fmla="*/ 124 w 472"/>
                <a:gd name="T29" fmla="*/ 208 h 281"/>
                <a:gd name="T30" fmla="*/ 103 w 472"/>
                <a:gd name="T31" fmla="*/ 226 h 281"/>
                <a:gd name="T32" fmla="*/ 90 w 472"/>
                <a:gd name="T33" fmla="*/ 235 h 281"/>
                <a:gd name="T34" fmla="*/ 86 w 472"/>
                <a:gd name="T35" fmla="*/ 235 h 281"/>
                <a:gd name="T36" fmla="*/ 83 w 472"/>
                <a:gd name="T37" fmla="*/ 233 h 281"/>
                <a:gd name="T38" fmla="*/ 85 w 472"/>
                <a:gd name="T39" fmla="*/ 230 h 281"/>
                <a:gd name="T40" fmla="*/ 160 w 472"/>
                <a:gd name="T41" fmla="*/ 158 h 281"/>
                <a:gd name="T42" fmla="*/ 178 w 472"/>
                <a:gd name="T43" fmla="*/ 138 h 281"/>
                <a:gd name="T44" fmla="*/ 183 w 472"/>
                <a:gd name="T45" fmla="*/ 138 h 281"/>
                <a:gd name="T46" fmla="*/ 185 w 472"/>
                <a:gd name="T47" fmla="*/ 140 h 281"/>
                <a:gd name="T48" fmla="*/ 169 w 472"/>
                <a:gd name="T49" fmla="*/ 161 h 281"/>
                <a:gd name="T50" fmla="*/ 153 w 472"/>
                <a:gd name="T51" fmla="*/ 179 h 281"/>
                <a:gd name="T52" fmla="*/ 147 w 472"/>
                <a:gd name="T53" fmla="*/ 179 h 281"/>
                <a:gd name="T54" fmla="*/ 146 w 472"/>
                <a:gd name="T55" fmla="*/ 175 h 281"/>
                <a:gd name="T56" fmla="*/ 196 w 472"/>
                <a:gd name="T57" fmla="*/ 113 h 281"/>
                <a:gd name="T58" fmla="*/ 223 w 472"/>
                <a:gd name="T59" fmla="*/ 76 h 281"/>
                <a:gd name="T60" fmla="*/ 226 w 472"/>
                <a:gd name="T61" fmla="*/ 75 h 281"/>
                <a:gd name="T62" fmla="*/ 232 w 472"/>
                <a:gd name="T63" fmla="*/ 76 h 281"/>
                <a:gd name="T64" fmla="*/ 225 w 472"/>
                <a:gd name="T65" fmla="*/ 89 h 281"/>
                <a:gd name="T66" fmla="*/ 203 w 472"/>
                <a:gd name="T67" fmla="*/ 117 h 281"/>
                <a:gd name="T68" fmla="*/ 200 w 472"/>
                <a:gd name="T69" fmla="*/ 117 h 281"/>
                <a:gd name="T70" fmla="*/ 196 w 472"/>
                <a:gd name="T71" fmla="*/ 114 h 281"/>
                <a:gd name="T72" fmla="*/ 239 w 472"/>
                <a:gd name="T73" fmla="*/ 50 h 281"/>
                <a:gd name="T74" fmla="*/ 248 w 472"/>
                <a:gd name="T75" fmla="*/ 32 h 281"/>
                <a:gd name="T76" fmla="*/ 255 w 472"/>
                <a:gd name="T77" fmla="*/ 11 h 281"/>
                <a:gd name="T78" fmla="*/ 259 w 472"/>
                <a:gd name="T79" fmla="*/ 9 h 281"/>
                <a:gd name="T80" fmla="*/ 264 w 472"/>
                <a:gd name="T81" fmla="*/ 10 h 281"/>
                <a:gd name="T82" fmla="*/ 264 w 472"/>
                <a:gd name="T83" fmla="*/ 14 h 281"/>
                <a:gd name="T84" fmla="*/ 253 w 472"/>
                <a:gd name="T85" fmla="*/ 41 h 281"/>
                <a:gd name="T86" fmla="*/ 248 w 472"/>
                <a:gd name="T87" fmla="*/ 52 h 281"/>
                <a:gd name="T88" fmla="*/ 243 w 472"/>
                <a:gd name="T89" fmla="*/ 54 h 281"/>
                <a:gd name="T90" fmla="*/ 239 w 472"/>
                <a:gd name="T91" fmla="*/ 51 h 281"/>
                <a:gd name="T92" fmla="*/ 293 w 472"/>
                <a:gd name="T93" fmla="*/ 0 h 281"/>
                <a:gd name="T94" fmla="*/ 361 w 472"/>
                <a:gd name="T95" fmla="*/ 1 h 281"/>
                <a:gd name="T96" fmla="*/ 361 w 472"/>
                <a:gd name="T97" fmla="*/ 3 h 281"/>
                <a:gd name="T98" fmla="*/ 358 w 472"/>
                <a:gd name="T99" fmla="*/ 5 h 281"/>
                <a:gd name="T100" fmla="*/ 289 w 472"/>
                <a:gd name="T101" fmla="*/ 4 h 281"/>
                <a:gd name="T102" fmla="*/ 289 w 472"/>
                <a:gd name="T103" fmla="*/ 1 h 281"/>
                <a:gd name="T104" fmla="*/ 293 w 472"/>
                <a:gd name="T105" fmla="*/ 0 h 281"/>
                <a:gd name="T106" fmla="*/ 467 w 472"/>
                <a:gd name="T107" fmla="*/ 0 h 281"/>
                <a:gd name="T108" fmla="*/ 472 w 472"/>
                <a:gd name="T109" fmla="*/ 1 h 281"/>
                <a:gd name="T110" fmla="*/ 471 w 472"/>
                <a:gd name="T111" fmla="*/ 4 h 281"/>
                <a:gd name="T112" fmla="*/ 404 w 472"/>
                <a:gd name="T113" fmla="*/ 5 h 281"/>
                <a:gd name="T114" fmla="*/ 399 w 472"/>
                <a:gd name="T115" fmla="*/ 3 h 281"/>
                <a:gd name="T116" fmla="*/ 401 w 472"/>
                <a:gd name="T117" fmla="*/ 1 h 281"/>
                <a:gd name="T118" fmla="*/ 404 w 472"/>
                <a:gd name="T119"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2" h="281">
                  <a:moveTo>
                    <a:pt x="2" y="275"/>
                  </a:moveTo>
                  <a:lnTo>
                    <a:pt x="16" y="269"/>
                  </a:lnTo>
                  <a:lnTo>
                    <a:pt x="29" y="262"/>
                  </a:lnTo>
                  <a:lnTo>
                    <a:pt x="40" y="256"/>
                  </a:lnTo>
                  <a:lnTo>
                    <a:pt x="51" y="251"/>
                  </a:lnTo>
                  <a:lnTo>
                    <a:pt x="51" y="250"/>
                  </a:lnTo>
                  <a:lnTo>
                    <a:pt x="52" y="250"/>
                  </a:lnTo>
                  <a:lnTo>
                    <a:pt x="54" y="250"/>
                  </a:lnTo>
                  <a:lnTo>
                    <a:pt x="56" y="250"/>
                  </a:lnTo>
                  <a:lnTo>
                    <a:pt x="58" y="251"/>
                  </a:lnTo>
                  <a:lnTo>
                    <a:pt x="58" y="252"/>
                  </a:lnTo>
                  <a:lnTo>
                    <a:pt x="58" y="253"/>
                  </a:lnTo>
                  <a:lnTo>
                    <a:pt x="58" y="253"/>
                  </a:lnTo>
                  <a:lnTo>
                    <a:pt x="56" y="254"/>
                  </a:lnTo>
                  <a:lnTo>
                    <a:pt x="56" y="255"/>
                  </a:lnTo>
                  <a:lnTo>
                    <a:pt x="45" y="261"/>
                  </a:lnTo>
                  <a:lnTo>
                    <a:pt x="34" y="266"/>
                  </a:lnTo>
                  <a:lnTo>
                    <a:pt x="22" y="273"/>
                  </a:lnTo>
                  <a:lnTo>
                    <a:pt x="7" y="280"/>
                  </a:lnTo>
                  <a:lnTo>
                    <a:pt x="6" y="281"/>
                  </a:lnTo>
                  <a:lnTo>
                    <a:pt x="4" y="281"/>
                  </a:lnTo>
                  <a:lnTo>
                    <a:pt x="2" y="280"/>
                  </a:lnTo>
                  <a:lnTo>
                    <a:pt x="0" y="280"/>
                  </a:lnTo>
                  <a:lnTo>
                    <a:pt x="0" y="279"/>
                  </a:lnTo>
                  <a:lnTo>
                    <a:pt x="0" y="278"/>
                  </a:lnTo>
                  <a:lnTo>
                    <a:pt x="0" y="277"/>
                  </a:lnTo>
                  <a:lnTo>
                    <a:pt x="2" y="275"/>
                  </a:lnTo>
                  <a:lnTo>
                    <a:pt x="2" y="275"/>
                  </a:lnTo>
                  <a:close/>
                  <a:moveTo>
                    <a:pt x="85" y="230"/>
                  </a:moveTo>
                  <a:lnTo>
                    <a:pt x="85" y="230"/>
                  </a:lnTo>
                  <a:lnTo>
                    <a:pt x="88" y="227"/>
                  </a:lnTo>
                  <a:lnTo>
                    <a:pt x="97" y="221"/>
                  </a:lnTo>
                  <a:lnTo>
                    <a:pt x="103" y="217"/>
                  </a:lnTo>
                  <a:lnTo>
                    <a:pt x="110" y="210"/>
                  </a:lnTo>
                  <a:lnTo>
                    <a:pt x="115" y="204"/>
                  </a:lnTo>
                  <a:lnTo>
                    <a:pt x="122" y="199"/>
                  </a:lnTo>
                  <a:lnTo>
                    <a:pt x="124" y="198"/>
                  </a:lnTo>
                  <a:lnTo>
                    <a:pt x="124" y="198"/>
                  </a:lnTo>
                  <a:lnTo>
                    <a:pt x="126" y="198"/>
                  </a:lnTo>
                  <a:lnTo>
                    <a:pt x="128" y="198"/>
                  </a:lnTo>
                  <a:lnTo>
                    <a:pt x="130" y="199"/>
                  </a:lnTo>
                  <a:lnTo>
                    <a:pt x="130" y="200"/>
                  </a:lnTo>
                  <a:lnTo>
                    <a:pt x="130" y="201"/>
                  </a:lnTo>
                  <a:lnTo>
                    <a:pt x="130" y="202"/>
                  </a:lnTo>
                  <a:lnTo>
                    <a:pt x="124" y="208"/>
                  </a:lnTo>
                  <a:lnTo>
                    <a:pt x="117" y="213"/>
                  </a:lnTo>
                  <a:lnTo>
                    <a:pt x="110" y="220"/>
                  </a:lnTo>
                  <a:lnTo>
                    <a:pt x="103" y="226"/>
                  </a:lnTo>
                  <a:lnTo>
                    <a:pt x="95" y="232"/>
                  </a:lnTo>
                  <a:lnTo>
                    <a:pt x="90" y="235"/>
                  </a:lnTo>
                  <a:lnTo>
                    <a:pt x="90" y="235"/>
                  </a:lnTo>
                  <a:lnTo>
                    <a:pt x="90" y="235"/>
                  </a:lnTo>
                  <a:lnTo>
                    <a:pt x="88" y="236"/>
                  </a:lnTo>
                  <a:lnTo>
                    <a:pt x="86" y="235"/>
                  </a:lnTo>
                  <a:lnTo>
                    <a:pt x="85" y="235"/>
                  </a:lnTo>
                  <a:lnTo>
                    <a:pt x="83" y="234"/>
                  </a:lnTo>
                  <a:lnTo>
                    <a:pt x="83" y="233"/>
                  </a:lnTo>
                  <a:lnTo>
                    <a:pt x="83" y="232"/>
                  </a:lnTo>
                  <a:lnTo>
                    <a:pt x="85" y="230"/>
                  </a:lnTo>
                  <a:lnTo>
                    <a:pt x="85" y="230"/>
                  </a:lnTo>
                  <a:close/>
                  <a:moveTo>
                    <a:pt x="146" y="174"/>
                  </a:moveTo>
                  <a:lnTo>
                    <a:pt x="153" y="167"/>
                  </a:lnTo>
                  <a:lnTo>
                    <a:pt x="160" y="158"/>
                  </a:lnTo>
                  <a:lnTo>
                    <a:pt x="169" y="149"/>
                  </a:lnTo>
                  <a:lnTo>
                    <a:pt x="176" y="139"/>
                  </a:lnTo>
                  <a:lnTo>
                    <a:pt x="178" y="138"/>
                  </a:lnTo>
                  <a:lnTo>
                    <a:pt x="180" y="138"/>
                  </a:lnTo>
                  <a:lnTo>
                    <a:pt x="182" y="137"/>
                  </a:lnTo>
                  <a:lnTo>
                    <a:pt x="183" y="138"/>
                  </a:lnTo>
                  <a:lnTo>
                    <a:pt x="183" y="138"/>
                  </a:lnTo>
                  <a:lnTo>
                    <a:pt x="185" y="139"/>
                  </a:lnTo>
                  <a:lnTo>
                    <a:pt x="185" y="140"/>
                  </a:lnTo>
                  <a:lnTo>
                    <a:pt x="185" y="141"/>
                  </a:lnTo>
                  <a:lnTo>
                    <a:pt x="176" y="152"/>
                  </a:lnTo>
                  <a:lnTo>
                    <a:pt x="169" y="161"/>
                  </a:lnTo>
                  <a:lnTo>
                    <a:pt x="160" y="170"/>
                  </a:lnTo>
                  <a:lnTo>
                    <a:pt x="155" y="177"/>
                  </a:lnTo>
                  <a:lnTo>
                    <a:pt x="153" y="179"/>
                  </a:lnTo>
                  <a:lnTo>
                    <a:pt x="151" y="179"/>
                  </a:lnTo>
                  <a:lnTo>
                    <a:pt x="149" y="179"/>
                  </a:lnTo>
                  <a:lnTo>
                    <a:pt x="147" y="179"/>
                  </a:lnTo>
                  <a:lnTo>
                    <a:pt x="146" y="177"/>
                  </a:lnTo>
                  <a:lnTo>
                    <a:pt x="146" y="176"/>
                  </a:lnTo>
                  <a:lnTo>
                    <a:pt x="146" y="175"/>
                  </a:lnTo>
                  <a:lnTo>
                    <a:pt x="146" y="174"/>
                  </a:lnTo>
                  <a:lnTo>
                    <a:pt x="146" y="174"/>
                  </a:lnTo>
                  <a:close/>
                  <a:moveTo>
                    <a:pt x="196" y="113"/>
                  </a:moveTo>
                  <a:lnTo>
                    <a:pt x="201" y="107"/>
                  </a:lnTo>
                  <a:lnTo>
                    <a:pt x="216" y="86"/>
                  </a:lnTo>
                  <a:lnTo>
                    <a:pt x="223" y="76"/>
                  </a:lnTo>
                  <a:lnTo>
                    <a:pt x="223" y="75"/>
                  </a:lnTo>
                  <a:lnTo>
                    <a:pt x="225" y="75"/>
                  </a:lnTo>
                  <a:lnTo>
                    <a:pt x="226" y="75"/>
                  </a:lnTo>
                  <a:lnTo>
                    <a:pt x="228" y="75"/>
                  </a:lnTo>
                  <a:lnTo>
                    <a:pt x="230" y="75"/>
                  </a:lnTo>
                  <a:lnTo>
                    <a:pt x="232" y="76"/>
                  </a:lnTo>
                  <a:lnTo>
                    <a:pt x="232" y="77"/>
                  </a:lnTo>
                  <a:lnTo>
                    <a:pt x="232" y="78"/>
                  </a:lnTo>
                  <a:lnTo>
                    <a:pt x="225" y="89"/>
                  </a:lnTo>
                  <a:lnTo>
                    <a:pt x="210" y="110"/>
                  </a:lnTo>
                  <a:lnTo>
                    <a:pt x="205" y="116"/>
                  </a:lnTo>
                  <a:lnTo>
                    <a:pt x="203" y="117"/>
                  </a:lnTo>
                  <a:lnTo>
                    <a:pt x="201" y="117"/>
                  </a:lnTo>
                  <a:lnTo>
                    <a:pt x="200" y="118"/>
                  </a:lnTo>
                  <a:lnTo>
                    <a:pt x="200" y="117"/>
                  </a:lnTo>
                  <a:lnTo>
                    <a:pt x="198" y="117"/>
                  </a:lnTo>
                  <a:lnTo>
                    <a:pt x="196" y="116"/>
                  </a:lnTo>
                  <a:lnTo>
                    <a:pt x="196" y="114"/>
                  </a:lnTo>
                  <a:lnTo>
                    <a:pt x="196" y="113"/>
                  </a:lnTo>
                  <a:lnTo>
                    <a:pt x="196" y="113"/>
                  </a:lnTo>
                  <a:close/>
                  <a:moveTo>
                    <a:pt x="239" y="50"/>
                  </a:moveTo>
                  <a:lnTo>
                    <a:pt x="241" y="47"/>
                  </a:lnTo>
                  <a:lnTo>
                    <a:pt x="244" y="40"/>
                  </a:lnTo>
                  <a:lnTo>
                    <a:pt x="248" y="32"/>
                  </a:lnTo>
                  <a:lnTo>
                    <a:pt x="252" y="23"/>
                  </a:lnTo>
                  <a:lnTo>
                    <a:pt x="255" y="13"/>
                  </a:lnTo>
                  <a:lnTo>
                    <a:pt x="255" y="11"/>
                  </a:lnTo>
                  <a:lnTo>
                    <a:pt x="257" y="10"/>
                  </a:lnTo>
                  <a:lnTo>
                    <a:pt x="257" y="10"/>
                  </a:lnTo>
                  <a:lnTo>
                    <a:pt x="259" y="9"/>
                  </a:lnTo>
                  <a:lnTo>
                    <a:pt x="261" y="9"/>
                  </a:lnTo>
                  <a:lnTo>
                    <a:pt x="262" y="10"/>
                  </a:lnTo>
                  <a:lnTo>
                    <a:pt x="264" y="10"/>
                  </a:lnTo>
                  <a:lnTo>
                    <a:pt x="264" y="11"/>
                  </a:lnTo>
                  <a:lnTo>
                    <a:pt x="264" y="12"/>
                  </a:lnTo>
                  <a:lnTo>
                    <a:pt x="264" y="14"/>
                  </a:lnTo>
                  <a:lnTo>
                    <a:pt x="261" y="24"/>
                  </a:lnTo>
                  <a:lnTo>
                    <a:pt x="257" y="33"/>
                  </a:lnTo>
                  <a:lnTo>
                    <a:pt x="253" y="41"/>
                  </a:lnTo>
                  <a:lnTo>
                    <a:pt x="250" y="49"/>
                  </a:lnTo>
                  <a:lnTo>
                    <a:pt x="248" y="51"/>
                  </a:lnTo>
                  <a:lnTo>
                    <a:pt x="248" y="52"/>
                  </a:lnTo>
                  <a:lnTo>
                    <a:pt x="246" y="54"/>
                  </a:lnTo>
                  <a:lnTo>
                    <a:pt x="244" y="54"/>
                  </a:lnTo>
                  <a:lnTo>
                    <a:pt x="243" y="54"/>
                  </a:lnTo>
                  <a:lnTo>
                    <a:pt x="241" y="52"/>
                  </a:lnTo>
                  <a:lnTo>
                    <a:pt x="239" y="52"/>
                  </a:lnTo>
                  <a:lnTo>
                    <a:pt x="239" y="51"/>
                  </a:lnTo>
                  <a:lnTo>
                    <a:pt x="239" y="50"/>
                  </a:lnTo>
                  <a:lnTo>
                    <a:pt x="239" y="50"/>
                  </a:lnTo>
                  <a:close/>
                  <a:moveTo>
                    <a:pt x="293" y="0"/>
                  </a:moveTo>
                  <a:lnTo>
                    <a:pt x="358" y="0"/>
                  </a:lnTo>
                  <a:lnTo>
                    <a:pt x="359" y="0"/>
                  </a:lnTo>
                  <a:lnTo>
                    <a:pt x="361" y="1"/>
                  </a:lnTo>
                  <a:lnTo>
                    <a:pt x="361" y="1"/>
                  </a:lnTo>
                  <a:lnTo>
                    <a:pt x="363" y="2"/>
                  </a:lnTo>
                  <a:lnTo>
                    <a:pt x="361" y="3"/>
                  </a:lnTo>
                  <a:lnTo>
                    <a:pt x="361" y="4"/>
                  </a:lnTo>
                  <a:lnTo>
                    <a:pt x="359" y="5"/>
                  </a:lnTo>
                  <a:lnTo>
                    <a:pt x="358" y="5"/>
                  </a:lnTo>
                  <a:lnTo>
                    <a:pt x="293" y="5"/>
                  </a:lnTo>
                  <a:lnTo>
                    <a:pt x="291" y="5"/>
                  </a:lnTo>
                  <a:lnTo>
                    <a:pt x="289" y="4"/>
                  </a:lnTo>
                  <a:lnTo>
                    <a:pt x="289" y="3"/>
                  </a:lnTo>
                  <a:lnTo>
                    <a:pt x="289" y="2"/>
                  </a:lnTo>
                  <a:lnTo>
                    <a:pt x="289" y="1"/>
                  </a:lnTo>
                  <a:lnTo>
                    <a:pt x="289" y="1"/>
                  </a:lnTo>
                  <a:lnTo>
                    <a:pt x="291" y="0"/>
                  </a:lnTo>
                  <a:lnTo>
                    <a:pt x="293" y="0"/>
                  </a:lnTo>
                  <a:lnTo>
                    <a:pt x="293" y="0"/>
                  </a:lnTo>
                  <a:close/>
                  <a:moveTo>
                    <a:pt x="404" y="0"/>
                  </a:moveTo>
                  <a:lnTo>
                    <a:pt x="467" y="0"/>
                  </a:lnTo>
                  <a:lnTo>
                    <a:pt x="469" y="0"/>
                  </a:lnTo>
                  <a:lnTo>
                    <a:pt x="471" y="1"/>
                  </a:lnTo>
                  <a:lnTo>
                    <a:pt x="472" y="1"/>
                  </a:lnTo>
                  <a:lnTo>
                    <a:pt x="472" y="2"/>
                  </a:lnTo>
                  <a:lnTo>
                    <a:pt x="472" y="3"/>
                  </a:lnTo>
                  <a:lnTo>
                    <a:pt x="471" y="4"/>
                  </a:lnTo>
                  <a:lnTo>
                    <a:pt x="469" y="5"/>
                  </a:lnTo>
                  <a:lnTo>
                    <a:pt x="467" y="5"/>
                  </a:lnTo>
                  <a:lnTo>
                    <a:pt x="404" y="5"/>
                  </a:lnTo>
                  <a:lnTo>
                    <a:pt x="402" y="5"/>
                  </a:lnTo>
                  <a:lnTo>
                    <a:pt x="401" y="4"/>
                  </a:lnTo>
                  <a:lnTo>
                    <a:pt x="399" y="3"/>
                  </a:lnTo>
                  <a:lnTo>
                    <a:pt x="399" y="2"/>
                  </a:lnTo>
                  <a:lnTo>
                    <a:pt x="399" y="1"/>
                  </a:lnTo>
                  <a:lnTo>
                    <a:pt x="401" y="1"/>
                  </a:lnTo>
                  <a:lnTo>
                    <a:pt x="402" y="0"/>
                  </a:lnTo>
                  <a:lnTo>
                    <a:pt x="404" y="0"/>
                  </a:lnTo>
                  <a:lnTo>
                    <a:pt x="404"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175125" name="Line 21"/>
            <p:cNvSpPr>
              <a:spLocks noChangeShapeType="1"/>
            </p:cNvSpPr>
            <p:nvPr/>
          </p:nvSpPr>
          <p:spPr bwMode="auto">
            <a:xfrm flipH="1">
              <a:off x="2830" y="3248"/>
              <a:ext cx="38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6" name="Freeform 22"/>
            <p:cNvSpPr>
              <a:spLocks/>
            </p:cNvSpPr>
            <p:nvPr/>
          </p:nvSpPr>
          <p:spPr bwMode="auto">
            <a:xfrm>
              <a:off x="3218" y="2975"/>
              <a:ext cx="389" cy="233"/>
            </a:xfrm>
            <a:custGeom>
              <a:avLst/>
              <a:gdLst>
                <a:gd name="T0" fmla="*/ 0 w 517"/>
                <a:gd name="T1" fmla="*/ 276 h 276"/>
                <a:gd name="T2" fmla="*/ 38 w 517"/>
                <a:gd name="T3" fmla="*/ 275 h 276"/>
                <a:gd name="T4" fmla="*/ 72 w 517"/>
                <a:gd name="T5" fmla="*/ 272 h 276"/>
                <a:gd name="T6" fmla="*/ 108 w 517"/>
                <a:gd name="T7" fmla="*/ 270 h 276"/>
                <a:gd name="T8" fmla="*/ 124 w 517"/>
                <a:gd name="T9" fmla="*/ 268 h 276"/>
                <a:gd name="T10" fmla="*/ 142 w 517"/>
                <a:gd name="T11" fmla="*/ 267 h 276"/>
                <a:gd name="T12" fmla="*/ 158 w 517"/>
                <a:gd name="T13" fmla="*/ 264 h 276"/>
                <a:gd name="T14" fmla="*/ 176 w 517"/>
                <a:gd name="T15" fmla="*/ 261 h 276"/>
                <a:gd name="T16" fmla="*/ 192 w 517"/>
                <a:gd name="T17" fmla="*/ 258 h 276"/>
                <a:gd name="T18" fmla="*/ 210 w 517"/>
                <a:gd name="T19" fmla="*/ 254 h 276"/>
                <a:gd name="T20" fmla="*/ 226 w 517"/>
                <a:gd name="T21" fmla="*/ 250 h 276"/>
                <a:gd name="T22" fmla="*/ 244 w 517"/>
                <a:gd name="T23" fmla="*/ 245 h 276"/>
                <a:gd name="T24" fmla="*/ 260 w 517"/>
                <a:gd name="T25" fmla="*/ 239 h 276"/>
                <a:gd name="T26" fmla="*/ 278 w 517"/>
                <a:gd name="T27" fmla="*/ 233 h 276"/>
                <a:gd name="T28" fmla="*/ 294 w 517"/>
                <a:gd name="T29" fmla="*/ 225 h 276"/>
                <a:gd name="T30" fmla="*/ 310 w 517"/>
                <a:gd name="T31" fmla="*/ 217 h 276"/>
                <a:gd name="T32" fmla="*/ 327 w 517"/>
                <a:gd name="T33" fmla="*/ 209 h 276"/>
                <a:gd name="T34" fmla="*/ 343 w 517"/>
                <a:gd name="T35" fmla="*/ 201 h 276"/>
                <a:gd name="T36" fmla="*/ 357 w 517"/>
                <a:gd name="T37" fmla="*/ 193 h 276"/>
                <a:gd name="T38" fmla="*/ 370 w 517"/>
                <a:gd name="T39" fmla="*/ 184 h 276"/>
                <a:gd name="T40" fmla="*/ 382 w 517"/>
                <a:gd name="T41" fmla="*/ 177 h 276"/>
                <a:gd name="T42" fmla="*/ 388 w 517"/>
                <a:gd name="T43" fmla="*/ 173 h 276"/>
                <a:gd name="T44" fmla="*/ 391 w 517"/>
                <a:gd name="T45" fmla="*/ 170 h 276"/>
                <a:gd name="T46" fmla="*/ 397 w 517"/>
                <a:gd name="T47" fmla="*/ 166 h 276"/>
                <a:gd name="T48" fmla="*/ 400 w 517"/>
                <a:gd name="T49" fmla="*/ 163 h 276"/>
                <a:gd name="T50" fmla="*/ 407 w 517"/>
                <a:gd name="T51" fmla="*/ 156 h 276"/>
                <a:gd name="T52" fmla="*/ 424 w 517"/>
                <a:gd name="T53" fmla="*/ 141 h 276"/>
                <a:gd name="T54" fmla="*/ 440 w 517"/>
                <a:gd name="T55" fmla="*/ 125 h 276"/>
                <a:gd name="T56" fmla="*/ 447 w 517"/>
                <a:gd name="T57" fmla="*/ 116 h 276"/>
                <a:gd name="T58" fmla="*/ 456 w 517"/>
                <a:gd name="T59" fmla="*/ 108 h 276"/>
                <a:gd name="T60" fmla="*/ 463 w 517"/>
                <a:gd name="T61" fmla="*/ 98 h 276"/>
                <a:gd name="T62" fmla="*/ 470 w 517"/>
                <a:gd name="T63" fmla="*/ 89 h 276"/>
                <a:gd name="T64" fmla="*/ 477 w 517"/>
                <a:gd name="T65" fmla="*/ 79 h 276"/>
                <a:gd name="T66" fmla="*/ 485 w 517"/>
                <a:gd name="T67" fmla="*/ 70 h 276"/>
                <a:gd name="T68" fmla="*/ 490 w 517"/>
                <a:gd name="T69" fmla="*/ 58 h 276"/>
                <a:gd name="T70" fmla="*/ 497 w 517"/>
                <a:gd name="T71" fmla="*/ 48 h 276"/>
                <a:gd name="T72" fmla="*/ 503 w 517"/>
                <a:gd name="T73" fmla="*/ 37 h 276"/>
                <a:gd name="T74" fmla="*/ 508 w 517"/>
                <a:gd name="T75" fmla="*/ 25 h 276"/>
                <a:gd name="T76" fmla="*/ 513 w 517"/>
                <a:gd name="T77" fmla="*/ 12 h 276"/>
                <a:gd name="T78" fmla="*/ 517 w 517"/>
                <a:gd name="T7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7" h="276">
                  <a:moveTo>
                    <a:pt x="0" y="276"/>
                  </a:moveTo>
                  <a:lnTo>
                    <a:pt x="38" y="275"/>
                  </a:lnTo>
                  <a:lnTo>
                    <a:pt x="72" y="272"/>
                  </a:lnTo>
                  <a:lnTo>
                    <a:pt x="108" y="270"/>
                  </a:lnTo>
                  <a:lnTo>
                    <a:pt x="124" y="268"/>
                  </a:lnTo>
                  <a:lnTo>
                    <a:pt x="142" y="267"/>
                  </a:lnTo>
                  <a:lnTo>
                    <a:pt x="158" y="264"/>
                  </a:lnTo>
                  <a:lnTo>
                    <a:pt x="176" y="261"/>
                  </a:lnTo>
                  <a:lnTo>
                    <a:pt x="192" y="258"/>
                  </a:lnTo>
                  <a:lnTo>
                    <a:pt x="210" y="254"/>
                  </a:lnTo>
                  <a:lnTo>
                    <a:pt x="226" y="250"/>
                  </a:lnTo>
                  <a:lnTo>
                    <a:pt x="244" y="245"/>
                  </a:lnTo>
                  <a:lnTo>
                    <a:pt x="260" y="239"/>
                  </a:lnTo>
                  <a:lnTo>
                    <a:pt x="278" y="233"/>
                  </a:lnTo>
                  <a:lnTo>
                    <a:pt x="294" y="225"/>
                  </a:lnTo>
                  <a:lnTo>
                    <a:pt x="310" y="217"/>
                  </a:lnTo>
                  <a:lnTo>
                    <a:pt x="327" y="209"/>
                  </a:lnTo>
                  <a:lnTo>
                    <a:pt x="343" y="201"/>
                  </a:lnTo>
                  <a:lnTo>
                    <a:pt x="357" y="193"/>
                  </a:lnTo>
                  <a:lnTo>
                    <a:pt x="370" y="184"/>
                  </a:lnTo>
                  <a:lnTo>
                    <a:pt x="382" y="177"/>
                  </a:lnTo>
                  <a:lnTo>
                    <a:pt x="388" y="173"/>
                  </a:lnTo>
                  <a:lnTo>
                    <a:pt x="391" y="170"/>
                  </a:lnTo>
                  <a:lnTo>
                    <a:pt x="397" y="166"/>
                  </a:lnTo>
                  <a:lnTo>
                    <a:pt x="400" y="163"/>
                  </a:lnTo>
                  <a:lnTo>
                    <a:pt x="407" y="156"/>
                  </a:lnTo>
                  <a:lnTo>
                    <a:pt x="424" y="141"/>
                  </a:lnTo>
                  <a:lnTo>
                    <a:pt x="440" y="125"/>
                  </a:lnTo>
                  <a:lnTo>
                    <a:pt x="447" y="116"/>
                  </a:lnTo>
                  <a:lnTo>
                    <a:pt x="456" y="108"/>
                  </a:lnTo>
                  <a:lnTo>
                    <a:pt x="463" y="98"/>
                  </a:lnTo>
                  <a:lnTo>
                    <a:pt x="470" y="89"/>
                  </a:lnTo>
                  <a:lnTo>
                    <a:pt x="477" y="79"/>
                  </a:lnTo>
                  <a:lnTo>
                    <a:pt x="485" y="70"/>
                  </a:lnTo>
                  <a:lnTo>
                    <a:pt x="490" y="58"/>
                  </a:lnTo>
                  <a:lnTo>
                    <a:pt x="497" y="48"/>
                  </a:lnTo>
                  <a:lnTo>
                    <a:pt x="503" y="37"/>
                  </a:lnTo>
                  <a:lnTo>
                    <a:pt x="508" y="25"/>
                  </a:lnTo>
                  <a:lnTo>
                    <a:pt x="513" y="12"/>
                  </a:lnTo>
                  <a:lnTo>
                    <a:pt x="517" y="0"/>
                  </a:lnTo>
                </a:path>
              </a:pathLst>
            </a:custGeom>
            <a:noFill/>
            <a:ln w="28575" cmpd="sng">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7" name="Freeform 23"/>
            <p:cNvSpPr>
              <a:spLocks/>
            </p:cNvSpPr>
            <p:nvPr/>
          </p:nvSpPr>
          <p:spPr bwMode="auto">
            <a:xfrm>
              <a:off x="4384" y="2784"/>
              <a:ext cx="311" cy="464"/>
            </a:xfrm>
            <a:custGeom>
              <a:avLst/>
              <a:gdLst>
                <a:gd name="T0" fmla="*/ 0 w 415"/>
                <a:gd name="T1" fmla="*/ 551 h 551"/>
                <a:gd name="T2" fmla="*/ 14 w 415"/>
                <a:gd name="T3" fmla="*/ 544 h 551"/>
                <a:gd name="T4" fmla="*/ 27 w 415"/>
                <a:gd name="T5" fmla="*/ 538 h 551"/>
                <a:gd name="T6" fmla="*/ 39 w 415"/>
                <a:gd name="T7" fmla="*/ 530 h 551"/>
                <a:gd name="T8" fmla="*/ 50 w 415"/>
                <a:gd name="T9" fmla="*/ 523 h 551"/>
                <a:gd name="T10" fmla="*/ 63 w 415"/>
                <a:gd name="T11" fmla="*/ 516 h 551"/>
                <a:gd name="T12" fmla="*/ 74 w 415"/>
                <a:gd name="T13" fmla="*/ 509 h 551"/>
                <a:gd name="T14" fmla="*/ 84 w 415"/>
                <a:gd name="T15" fmla="*/ 504 h 551"/>
                <a:gd name="T16" fmla="*/ 93 w 415"/>
                <a:gd name="T17" fmla="*/ 497 h 551"/>
                <a:gd name="T18" fmla="*/ 113 w 415"/>
                <a:gd name="T19" fmla="*/ 486 h 551"/>
                <a:gd name="T20" fmla="*/ 131 w 415"/>
                <a:gd name="T21" fmla="*/ 473 h 551"/>
                <a:gd name="T22" fmla="*/ 145 w 415"/>
                <a:gd name="T23" fmla="*/ 462 h 551"/>
                <a:gd name="T24" fmla="*/ 160 w 415"/>
                <a:gd name="T25" fmla="*/ 452 h 551"/>
                <a:gd name="T26" fmla="*/ 172 w 415"/>
                <a:gd name="T27" fmla="*/ 442 h 551"/>
                <a:gd name="T28" fmla="*/ 185 w 415"/>
                <a:gd name="T29" fmla="*/ 432 h 551"/>
                <a:gd name="T30" fmla="*/ 196 w 415"/>
                <a:gd name="T31" fmla="*/ 423 h 551"/>
                <a:gd name="T32" fmla="*/ 205 w 415"/>
                <a:gd name="T33" fmla="*/ 414 h 551"/>
                <a:gd name="T34" fmla="*/ 214 w 415"/>
                <a:gd name="T35" fmla="*/ 405 h 551"/>
                <a:gd name="T36" fmla="*/ 223 w 415"/>
                <a:gd name="T37" fmla="*/ 397 h 551"/>
                <a:gd name="T38" fmla="*/ 230 w 415"/>
                <a:gd name="T39" fmla="*/ 388 h 551"/>
                <a:gd name="T40" fmla="*/ 235 w 415"/>
                <a:gd name="T41" fmla="*/ 380 h 551"/>
                <a:gd name="T42" fmla="*/ 244 w 415"/>
                <a:gd name="T43" fmla="*/ 369 h 551"/>
                <a:gd name="T44" fmla="*/ 253 w 415"/>
                <a:gd name="T45" fmla="*/ 359 h 551"/>
                <a:gd name="T46" fmla="*/ 260 w 415"/>
                <a:gd name="T47" fmla="*/ 347 h 551"/>
                <a:gd name="T48" fmla="*/ 267 w 415"/>
                <a:gd name="T49" fmla="*/ 337 h 551"/>
                <a:gd name="T50" fmla="*/ 280 w 415"/>
                <a:gd name="T51" fmla="*/ 316 h 551"/>
                <a:gd name="T52" fmla="*/ 287 w 415"/>
                <a:gd name="T53" fmla="*/ 306 h 551"/>
                <a:gd name="T54" fmla="*/ 293 w 415"/>
                <a:gd name="T55" fmla="*/ 294 h 551"/>
                <a:gd name="T56" fmla="*/ 303 w 415"/>
                <a:gd name="T57" fmla="*/ 277 h 551"/>
                <a:gd name="T58" fmla="*/ 314 w 415"/>
                <a:gd name="T59" fmla="*/ 258 h 551"/>
                <a:gd name="T60" fmla="*/ 327 w 415"/>
                <a:gd name="T61" fmla="*/ 239 h 551"/>
                <a:gd name="T62" fmla="*/ 332 w 415"/>
                <a:gd name="T63" fmla="*/ 228 h 551"/>
                <a:gd name="T64" fmla="*/ 338 w 415"/>
                <a:gd name="T65" fmla="*/ 218 h 551"/>
                <a:gd name="T66" fmla="*/ 345 w 415"/>
                <a:gd name="T67" fmla="*/ 207 h 551"/>
                <a:gd name="T68" fmla="*/ 350 w 415"/>
                <a:gd name="T69" fmla="*/ 196 h 551"/>
                <a:gd name="T70" fmla="*/ 355 w 415"/>
                <a:gd name="T71" fmla="*/ 184 h 551"/>
                <a:gd name="T72" fmla="*/ 361 w 415"/>
                <a:gd name="T73" fmla="*/ 173 h 551"/>
                <a:gd name="T74" fmla="*/ 366 w 415"/>
                <a:gd name="T75" fmla="*/ 160 h 551"/>
                <a:gd name="T76" fmla="*/ 372 w 415"/>
                <a:gd name="T77" fmla="*/ 148 h 551"/>
                <a:gd name="T78" fmla="*/ 377 w 415"/>
                <a:gd name="T79" fmla="*/ 136 h 551"/>
                <a:gd name="T80" fmla="*/ 382 w 415"/>
                <a:gd name="T81" fmla="*/ 122 h 551"/>
                <a:gd name="T82" fmla="*/ 388 w 415"/>
                <a:gd name="T83" fmla="*/ 109 h 551"/>
                <a:gd name="T84" fmla="*/ 391 w 415"/>
                <a:gd name="T85" fmla="*/ 95 h 551"/>
                <a:gd name="T86" fmla="*/ 397 w 415"/>
                <a:gd name="T87" fmla="*/ 82 h 551"/>
                <a:gd name="T88" fmla="*/ 400 w 415"/>
                <a:gd name="T89" fmla="*/ 67 h 551"/>
                <a:gd name="T90" fmla="*/ 404 w 415"/>
                <a:gd name="T91" fmla="*/ 51 h 551"/>
                <a:gd name="T92" fmla="*/ 408 w 415"/>
                <a:gd name="T93" fmla="*/ 35 h 551"/>
                <a:gd name="T94" fmla="*/ 411 w 415"/>
                <a:gd name="T95" fmla="*/ 18 h 551"/>
                <a:gd name="T96" fmla="*/ 415 w 415"/>
                <a:gd name="T9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5" h="551">
                  <a:moveTo>
                    <a:pt x="0" y="551"/>
                  </a:moveTo>
                  <a:lnTo>
                    <a:pt x="14" y="544"/>
                  </a:lnTo>
                  <a:lnTo>
                    <a:pt x="27" y="538"/>
                  </a:lnTo>
                  <a:lnTo>
                    <a:pt x="39" y="530"/>
                  </a:lnTo>
                  <a:lnTo>
                    <a:pt x="50" y="523"/>
                  </a:lnTo>
                  <a:lnTo>
                    <a:pt x="63" y="516"/>
                  </a:lnTo>
                  <a:lnTo>
                    <a:pt x="74" y="509"/>
                  </a:lnTo>
                  <a:lnTo>
                    <a:pt x="84" y="504"/>
                  </a:lnTo>
                  <a:lnTo>
                    <a:pt x="93" y="497"/>
                  </a:lnTo>
                  <a:lnTo>
                    <a:pt x="113" y="486"/>
                  </a:lnTo>
                  <a:lnTo>
                    <a:pt x="131" y="473"/>
                  </a:lnTo>
                  <a:lnTo>
                    <a:pt x="145" y="462"/>
                  </a:lnTo>
                  <a:lnTo>
                    <a:pt x="160" y="452"/>
                  </a:lnTo>
                  <a:lnTo>
                    <a:pt x="172" y="442"/>
                  </a:lnTo>
                  <a:lnTo>
                    <a:pt x="185" y="432"/>
                  </a:lnTo>
                  <a:lnTo>
                    <a:pt x="196" y="423"/>
                  </a:lnTo>
                  <a:lnTo>
                    <a:pt x="205" y="414"/>
                  </a:lnTo>
                  <a:lnTo>
                    <a:pt x="214" y="405"/>
                  </a:lnTo>
                  <a:lnTo>
                    <a:pt x="223" y="397"/>
                  </a:lnTo>
                  <a:lnTo>
                    <a:pt x="230" y="388"/>
                  </a:lnTo>
                  <a:lnTo>
                    <a:pt x="235" y="380"/>
                  </a:lnTo>
                  <a:lnTo>
                    <a:pt x="244" y="369"/>
                  </a:lnTo>
                  <a:lnTo>
                    <a:pt x="253" y="359"/>
                  </a:lnTo>
                  <a:lnTo>
                    <a:pt x="260" y="347"/>
                  </a:lnTo>
                  <a:lnTo>
                    <a:pt x="267" y="337"/>
                  </a:lnTo>
                  <a:lnTo>
                    <a:pt x="280" y="316"/>
                  </a:lnTo>
                  <a:lnTo>
                    <a:pt x="287" y="306"/>
                  </a:lnTo>
                  <a:lnTo>
                    <a:pt x="293" y="294"/>
                  </a:lnTo>
                  <a:lnTo>
                    <a:pt x="303" y="277"/>
                  </a:lnTo>
                  <a:lnTo>
                    <a:pt x="314" y="258"/>
                  </a:lnTo>
                  <a:lnTo>
                    <a:pt x="327" y="239"/>
                  </a:lnTo>
                  <a:lnTo>
                    <a:pt x="332" y="228"/>
                  </a:lnTo>
                  <a:lnTo>
                    <a:pt x="338" y="218"/>
                  </a:lnTo>
                  <a:lnTo>
                    <a:pt x="345" y="207"/>
                  </a:lnTo>
                  <a:lnTo>
                    <a:pt x="350" y="196"/>
                  </a:lnTo>
                  <a:lnTo>
                    <a:pt x="355" y="184"/>
                  </a:lnTo>
                  <a:lnTo>
                    <a:pt x="361" y="173"/>
                  </a:lnTo>
                  <a:lnTo>
                    <a:pt x="366" y="160"/>
                  </a:lnTo>
                  <a:lnTo>
                    <a:pt x="372" y="148"/>
                  </a:lnTo>
                  <a:lnTo>
                    <a:pt x="377" y="136"/>
                  </a:lnTo>
                  <a:lnTo>
                    <a:pt x="382" y="122"/>
                  </a:lnTo>
                  <a:lnTo>
                    <a:pt x="388" y="109"/>
                  </a:lnTo>
                  <a:lnTo>
                    <a:pt x="391" y="95"/>
                  </a:lnTo>
                  <a:lnTo>
                    <a:pt x="397" y="82"/>
                  </a:lnTo>
                  <a:lnTo>
                    <a:pt x="400" y="67"/>
                  </a:lnTo>
                  <a:lnTo>
                    <a:pt x="404" y="51"/>
                  </a:lnTo>
                  <a:lnTo>
                    <a:pt x="408" y="35"/>
                  </a:lnTo>
                  <a:lnTo>
                    <a:pt x="411" y="18"/>
                  </a:lnTo>
                  <a:lnTo>
                    <a:pt x="415" y="0"/>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8" name="Freeform 24"/>
            <p:cNvSpPr>
              <a:spLocks/>
            </p:cNvSpPr>
            <p:nvPr/>
          </p:nvSpPr>
          <p:spPr bwMode="auto">
            <a:xfrm>
              <a:off x="4695" y="2784"/>
              <a:ext cx="407" cy="55"/>
            </a:xfrm>
            <a:custGeom>
              <a:avLst/>
              <a:gdLst>
                <a:gd name="T0" fmla="*/ 0 w 542"/>
                <a:gd name="T1" fmla="*/ 0 h 65"/>
                <a:gd name="T2" fmla="*/ 0 w 542"/>
                <a:gd name="T3" fmla="*/ 6 h 65"/>
                <a:gd name="T4" fmla="*/ 1 w 542"/>
                <a:gd name="T5" fmla="*/ 12 h 65"/>
                <a:gd name="T6" fmla="*/ 3 w 542"/>
                <a:gd name="T7" fmla="*/ 17 h 65"/>
                <a:gd name="T8" fmla="*/ 7 w 542"/>
                <a:gd name="T9" fmla="*/ 23 h 65"/>
                <a:gd name="T10" fmla="*/ 10 w 542"/>
                <a:gd name="T11" fmla="*/ 29 h 65"/>
                <a:gd name="T12" fmla="*/ 16 w 542"/>
                <a:gd name="T13" fmla="*/ 33 h 65"/>
                <a:gd name="T14" fmla="*/ 21 w 542"/>
                <a:gd name="T15" fmla="*/ 38 h 65"/>
                <a:gd name="T16" fmla="*/ 27 w 542"/>
                <a:gd name="T17" fmla="*/ 42 h 65"/>
                <a:gd name="T18" fmla="*/ 34 w 542"/>
                <a:gd name="T19" fmla="*/ 47 h 65"/>
                <a:gd name="T20" fmla="*/ 43 w 542"/>
                <a:gd name="T21" fmla="*/ 50 h 65"/>
                <a:gd name="T22" fmla="*/ 50 w 542"/>
                <a:gd name="T23" fmla="*/ 53 h 65"/>
                <a:gd name="T24" fmla="*/ 61 w 542"/>
                <a:gd name="T25" fmla="*/ 57 h 65"/>
                <a:gd name="T26" fmla="*/ 70 w 542"/>
                <a:gd name="T27" fmla="*/ 59 h 65"/>
                <a:gd name="T28" fmla="*/ 80 w 542"/>
                <a:gd name="T29" fmla="*/ 61 h 65"/>
                <a:gd name="T30" fmla="*/ 91 w 542"/>
                <a:gd name="T31" fmla="*/ 64 h 65"/>
                <a:gd name="T32" fmla="*/ 102 w 542"/>
                <a:gd name="T33" fmla="*/ 65 h 65"/>
                <a:gd name="T34" fmla="*/ 542 w 542"/>
                <a:gd name="T3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2" h="65">
                  <a:moveTo>
                    <a:pt x="0" y="0"/>
                  </a:moveTo>
                  <a:lnTo>
                    <a:pt x="0" y="6"/>
                  </a:lnTo>
                  <a:lnTo>
                    <a:pt x="1" y="12"/>
                  </a:lnTo>
                  <a:lnTo>
                    <a:pt x="3" y="17"/>
                  </a:lnTo>
                  <a:lnTo>
                    <a:pt x="7" y="23"/>
                  </a:lnTo>
                  <a:lnTo>
                    <a:pt x="10" y="29"/>
                  </a:lnTo>
                  <a:lnTo>
                    <a:pt x="16" y="33"/>
                  </a:lnTo>
                  <a:lnTo>
                    <a:pt x="21" y="38"/>
                  </a:lnTo>
                  <a:lnTo>
                    <a:pt x="27" y="42"/>
                  </a:lnTo>
                  <a:lnTo>
                    <a:pt x="34" y="47"/>
                  </a:lnTo>
                  <a:lnTo>
                    <a:pt x="43" y="50"/>
                  </a:lnTo>
                  <a:lnTo>
                    <a:pt x="50" y="53"/>
                  </a:lnTo>
                  <a:lnTo>
                    <a:pt x="61" y="57"/>
                  </a:lnTo>
                  <a:lnTo>
                    <a:pt x="70" y="59"/>
                  </a:lnTo>
                  <a:lnTo>
                    <a:pt x="80" y="61"/>
                  </a:lnTo>
                  <a:lnTo>
                    <a:pt x="91" y="64"/>
                  </a:lnTo>
                  <a:lnTo>
                    <a:pt x="102" y="65"/>
                  </a:lnTo>
                  <a:lnTo>
                    <a:pt x="542" y="65"/>
                  </a:lnTo>
                </a:path>
              </a:pathLst>
            </a:custGeom>
            <a:noFill/>
            <a:ln w="2857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29" name="Freeform 25"/>
            <p:cNvSpPr>
              <a:spLocks noEditPoints="1"/>
            </p:cNvSpPr>
            <p:nvPr/>
          </p:nvSpPr>
          <p:spPr bwMode="auto">
            <a:xfrm>
              <a:off x="4381" y="2618"/>
              <a:ext cx="317" cy="633"/>
            </a:xfrm>
            <a:custGeom>
              <a:avLst/>
              <a:gdLst>
                <a:gd name="T0" fmla="*/ 24 w 422"/>
                <a:gd name="T1" fmla="*/ 730 h 751"/>
                <a:gd name="T2" fmla="*/ 45 w 422"/>
                <a:gd name="T3" fmla="*/ 714 h 751"/>
                <a:gd name="T4" fmla="*/ 47 w 422"/>
                <a:gd name="T5" fmla="*/ 719 h 751"/>
                <a:gd name="T6" fmla="*/ 13 w 422"/>
                <a:gd name="T7" fmla="*/ 747 h 751"/>
                <a:gd name="T8" fmla="*/ 0 w 422"/>
                <a:gd name="T9" fmla="*/ 750 h 751"/>
                <a:gd name="T10" fmla="*/ 0 w 422"/>
                <a:gd name="T11" fmla="*/ 747 h 751"/>
                <a:gd name="T12" fmla="*/ 90 w 422"/>
                <a:gd name="T13" fmla="*/ 664 h 751"/>
                <a:gd name="T14" fmla="*/ 103 w 422"/>
                <a:gd name="T15" fmla="*/ 655 h 751"/>
                <a:gd name="T16" fmla="*/ 106 w 422"/>
                <a:gd name="T17" fmla="*/ 659 h 751"/>
                <a:gd name="T18" fmla="*/ 79 w 422"/>
                <a:gd name="T19" fmla="*/ 687 h 751"/>
                <a:gd name="T20" fmla="*/ 67 w 422"/>
                <a:gd name="T21" fmla="*/ 695 h 751"/>
                <a:gd name="T22" fmla="*/ 65 w 422"/>
                <a:gd name="T23" fmla="*/ 691 h 751"/>
                <a:gd name="T24" fmla="*/ 142 w 422"/>
                <a:gd name="T25" fmla="*/ 610 h 751"/>
                <a:gd name="T26" fmla="*/ 158 w 422"/>
                <a:gd name="T27" fmla="*/ 595 h 751"/>
                <a:gd name="T28" fmla="*/ 162 w 422"/>
                <a:gd name="T29" fmla="*/ 599 h 751"/>
                <a:gd name="T30" fmla="*/ 133 w 422"/>
                <a:gd name="T31" fmla="*/ 632 h 751"/>
                <a:gd name="T32" fmla="*/ 124 w 422"/>
                <a:gd name="T33" fmla="*/ 637 h 751"/>
                <a:gd name="T34" fmla="*/ 122 w 422"/>
                <a:gd name="T35" fmla="*/ 632 h 751"/>
                <a:gd name="T36" fmla="*/ 201 w 422"/>
                <a:gd name="T37" fmla="*/ 534 h 751"/>
                <a:gd name="T38" fmla="*/ 209 w 422"/>
                <a:gd name="T39" fmla="*/ 535 h 751"/>
                <a:gd name="T40" fmla="*/ 182 w 422"/>
                <a:gd name="T41" fmla="*/ 574 h 751"/>
                <a:gd name="T42" fmla="*/ 175 w 422"/>
                <a:gd name="T43" fmla="*/ 575 h 751"/>
                <a:gd name="T44" fmla="*/ 219 w 422"/>
                <a:gd name="T45" fmla="*/ 508 h 751"/>
                <a:gd name="T46" fmla="*/ 245 w 422"/>
                <a:gd name="T47" fmla="*/ 469 h 751"/>
                <a:gd name="T48" fmla="*/ 250 w 422"/>
                <a:gd name="T49" fmla="*/ 471 h 751"/>
                <a:gd name="T50" fmla="*/ 227 w 422"/>
                <a:gd name="T51" fmla="*/ 512 h 751"/>
                <a:gd name="T52" fmla="*/ 219 w 422"/>
                <a:gd name="T53" fmla="*/ 511 h 751"/>
                <a:gd name="T54" fmla="*/ 264 w 422"/>
                <a:gd name="T55" fmla="*/ 432 h 751"/>
                <a:gd name="T56" fmla="*/ 280 w 422"/>
                <a:gd name="T57" fmla="*/ 404 h 751"/>
                <a:gd name="T58" fmla="*/ 288 w 422"/>
                <a:gd name="T59" fmla="*/ 406 h 751"/>
                <a:gd name="T60" fmla="*/ 266 w 422"/>
                <a:gd name="T61" fmla="*/ 445 h 751"/>
                <a:gd name="T62" fmla="*/ 259 w 422"/>
                <a:gd name="T63" fmla="*/ 446 h 751"/>
                <a:gd name="T64" fmla="*/ 293 w 422"/>
                <a:gd name="T65" fmla="*/ 379 h 751"/>
                <a:gd name="T66" fmla="*/ 315 w 422"/>
                <a:gd name="T67" fmla="*/ 338 h 751"/>
                <a:gd name="T68" fmla="*/ 322 w 422"/>
                <a:gd name="T69" fmla="*/ 340 h 751"/>
                <a:gd name="T70" fmla="*/ 302 w 422"/>
                <a:gd name="T71" fmla="*/ 381 h 751"/>
                <a:gd name="T72" fmla="*/ 293 w 422"/>
                <a:gd name="T73" fmla="*/ 381 h 751"/>
                <a:gd name="T74" fmla="*/ 327 w 422"/>
                <a:gd name="T75" fmla="*/ 306 h 751"/>
                <a:gd name="T76" fmla="*/ 342 w 422"/>
                <a:gd name="T77" fmla="*/ 272 h 751"/>
                <a:gd name="T78" fmla="*/ 349 w 422"/>
                <a:gd name="T79" fmla="*/ 273 h 751"/>
                <a:gd name="T80" fmla="*/ 334 w 422"/>
                <a:gd name="T81" fmla="*/ 313 h 751"/>
                <a:gd name="T82" fmla="*/ 327 w 422"/>
                <a:gd name="T83" fmla="*/ 316 h 751"/>
                <a:gd name="T84" fmla="*/ 349 w 422"/>
                <a:gd name="T85" fmla="*/ 245 h 751"/>
                <a:gd name="T86" fmla="*/ 363 w 422"/>
                <a:gd name="T87" fmla="*/ 203 h 751"/>
                <a:gd name="T88" fmla="*/ 370 w 422"/>
                <a:gd name="T89" fmla="*/ 205 h 751"/>
                <a:gd name="T90" fmla="*/ 358 w 422"/>
                <a:gd name="T91" fmla="*/ 247 h 751"/>
                <a:gd name="T92" fmla="*/ 349 w 422"/>
                <a:gd name="T93" fmla="*/ 247 h 751"/>
                <a:gd name="T94" fmla="*/ 374 w 422"/>
                <a:gd name="T95" fmla="*/ 160 h 751"/>
                <a:gd name="T96" fmla="*/ 385 w 422"/>
                <a:gd name="T97" fmla="*/ 134 h 751"/>
                <a:gd name="T98" fmla="*/ 383 w 422"/>
                <a:gd name="T99" fmla="*/ 161 h 751"/>
                <a:gd name="T100" fmla="*/ 372 w 422"/>
                <a:gd name="T101" fmla="*/ 181 h 751"/>
                <a:gd name="T102" fmla="*/ 368 w 422"/>
                <a:gd name="T103" fmla="*/ 177 h 751"/>
                <a:gd name="T104" fmla="*/ 397 w 422"/>
                <a:gd name="T105" fmla="*/ 68 h 751"/>
                <a:gd name="T106" fmla="*/ 404 w 422"/>
                <a:gd name="T107" fmla="*/ 68 h 751"/>
                <a:gd name="T108" fmla="*/ 395 w 422"/>
                <a:gd name="T109" fmla="*/ 110 h 751"/>
                <a:gd name="T110" fmla="*/ 388 w 422"/>
                <a:gd name="T111" fmla="*/ 112 h 751"/>
                <a:gd name="T112" fmla="*/ 403 w 422"/>
                <a:gd name="T113" fmla="*/ 40 h 751"/>
                <a:gd name="T114" fmla="*/ 415 w 422"/>
                <a:gd name="T115" fmla="*/ 0 h 751"/>
                <a:gd name="T116" fmla="*/ 422 w 422"/>
                <a:gd name="T117" fmla="*/ 2 h 751"/>
                <a:gd name="T118" fmla="*/ 412 w 422"/>
                <a:gd name="T119" fmla="*/ 42 h 751"/>
                <a:gd name="T120" fmla="*/ 404 w 422"/>
                <a:gd name="T121" fmla="*/ 42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2" h="751">
                  <a:moveTo>
                    <a:pt x="0" y="747"/>
                  </a:moveTo>
                  <a:lnTo>
                    <a:pt x="6" y="744"/>
                  </a:lnTo>
                  <a:lnTo>
                    <a:pt x="11" y="739"/>
                  </a:lnTo>
                  <a:lnTo>
                    <a:pt x="18" y="735"/>
                  </a:lnTo>
                  <a:lnTo>
                    <a:pt x="24" y="730"/>
                  </a:lnTo>
                  <a:lnTo>
                    <a:pt x="36" y="720"/>
                  </a:lnTo>
                  <a:lnTo>
                    <a:pt x="40" y="715"/>
                  </a:lnTo>
                  <a:lnTo>
                    <a:pt x="42" y="714"/>
                  </a:lnTo>
                  <a:lnTo>
                    <a:pt x="43" y="714"/>
                  </a:lnTo>
                  <a:lnTo>
                    <a:pt x="45" y="714"/>
                  </a:lnTo>
                  <a:lnTo>
                    <a:pt x="47" y="714"/>
                  </a:lnTo>
                  <a:lnTo>
                    <a:pt x="47" y="715"/>
                  </a:lnTo>
                  <a:lnTo>
                    <a:pt x="49" y="717"/>
                  </a:lnTo>
                  <a:lnTo>
                    <a:pt x="49" y="718"/>
                  </a:lnTo>
                  <a:lnTo>
                    <a:pt x="47" y="719"/>
                  </a:lnTo>
                  <a:lnTo>
                    <a:pt x="43" y="722"/>
                  </a:lnTo>
                  <a:lnTo>
                    <a:pt x="31" y="733"/>
                  </a:lnTo>
                  <a:lnTo>
                    <a:pt x="24" y="739"/>
                  </a:lnTo>
                  <a:lnTo>
                    <a:pt x="18" y="744"/>
                  </a:lnTo>
                  <a:lnTo>
                    <a:pt x="13" y="747"/>
                  </a:lnTo>
                  <a:lnTo>
                    <a:pt x="8" y="750"/>
                  </a:lnTo>
                  <a:lnTo>
                    <a:pt x="6" y="751"/>
                  </a:lnTo>
                  <a:lnTo>
                    <a:pt x="4" y="751"/>
                  </a:lnTo>
                  <a:lnTo>
                    <a:pt x="2" y="751"/>
                  </a:lnTo>
                  <a:lnTo>
                    <a:pt x="0" y="750"/>
                  </a:lnTo>
                  <a:lnTo>
                    <a:pt x="0" y="749"/>
                  </a:lnTo>
                  <a:lnTo>
                    <a:pt x="0" y="748"/>
                  </a:lnTo>
                  <a:lnTo>
                    <a:pt x="0" y="747"/>
                  </a:lnTo>
                  <a:lnTo>
                    <a:pt x="0" y="747"/>
                  </a:lnTo>
                  <a:lnTo>
                    <a:pt x="0" y="747"/>
                  </a:lnTo>
                  <a:close/>
                  <a:moveTo>
                    <a:pt x="65" y="691"/>
                  </a:moveTo>
                  <a:lnTo>
                    <a:pt x="72" y="684"/>
                  </a:lnTo>
                  <a:lnTo>
                    <a:pt x="81" y="674"/>
                  </a:lnTo>
                  <a:lnTo>
                    <a:pt x="87" y="668"/>
                  </a:lnTo>
                  <a:lnTo>
                    <a:pt x="90" y="664"/>
                  </a:lnTo>
                  <a:lnTo>
                    <a:pt x="96" y="659"/>
                  </a:lnTo>
                  <a:lnTo>
                    <a:pt x="97" y="657"/>
                  </a:lnTo>
                  <a:lnTo>
                    <a:pt x="99" y="656"/>
                  </a:lnTo>
                  <a:lnTo>
                    <a:pt x="101" y="655"/>
                  </a:lnTo>
                  <a:lnTo>
                    <a:pt x="103" y="655"/>
                  </a:lnTo>
                  <a:lnTo>
                    <a:pt x="105" y="656"/>
                  </a:lnTo>
                  <a:lnTo>
                    <a:pt x="106" y="656"/>
                  </a:lnTo>
                  <a:lnTo>
                    <a:pt x="106" y="657"/>
                  </a:lnTo>
                  <a:lnTo>
                    <a:pt x="106" y="658"/>
                  </a:lnTo>
                  <a:lnTo>
                    <a:pt x="106" y="659"/>
                  </a:lnTo>
                  <a:lnTo>
                    <a:pt x="103" y="663"/>
                  </a:lnTo>
                  <a:lnTo>
                    <a:pt x="97" y="667"/>
                  </a:lnTo>
                  <a:lnTo>
                    <a:pt x="94" y="672"/>
                  </a:lnTo>
                  <a:lnTo>
                    <a:pt x="90" y="676"/>
                  </a:lnTo>
                  <a:lnTo>
                    <a:pt x="79" y="687"/>
                  </a:lnTo>
                  <a:lnTo>
                    <a:pt x="72" y="694"/>
                  </a:lnTo>
                  <a:lnTo>
                    <a:pt x="70" y="695"/>
                  </a:lnTo>
                  <a:lnTo>
                    <a:pt x="69" y="695"/>
                  </a:lnTo>
                  <a:lnTo>
                    <a:pt x="67" y="695"/>
                  </a:lnTo>
                  <a:lnTo>
                    <a:pt x="67" y="695"/>
                  </a:lnTo>
                  <a:lnTo>
                    <a:pt x="65" y="694"/>
                  </a:lnTo>
                  <a:lnTo>
                    <a:pt x="63" y="693"/>
                  </a:lnTo>
                  <a:lnTo>
                    <a:pt x="63" y="692"/>
                  </a:lnTo>
                  <a:lnTo>
                    <a:pt x="65" y="691"/>
                  </a:lnTo>
                  <a:lnTo>
                    <a:pt x="65" y="691"/>
                  </a:lnTo>
                  <a:close/>
                  <a:moveTo>
                    <a:pt x="122" y="632"/>
                  </a:moveTo>
                  <a:lnTo>
                    <a:pt x="126" y="630"/>
                  </a:lnTo>
                  <a:lnTo>
                    <a:pt x="131" y="623"/>
                  </a:lnTo>
                  <a:lnTo>
                    <a:pt x="137" y="616"/>
                  </a:lnTo>
                  <a:lnTo>
                    <a:pt x="142" y="610"/>
                  </a:lnTo>
                  <a:lnTo>
                    <a:pt x="149" y="603"/>
                  </a:lnTo>
                  <a:lnTo>
                    <a:pt x="153" y="597"/>
                  </a:lnTo>
                  <a:lnTo>
                    <a:pt x="155" y="596"/>
                  </a:lnTo>
                  <a:lnTo>
                    <a:pt x="157" y="596"/>
                  </a:lnTo>
                  <a:lnTo>
                    <a:pt x="158" y="595"/>
                  </a:lnTo>
                  <a:lnTo>
                    <a:pt x="160" y="596"/>
                  </a:lnTo>
                  <a:lnTo>
                    <a:pt x="162" y="596"/>
                  </a:lnTo>
                  <a:lnTo>
                    <a:pt x="162" y="597"/>
                  </a:lnTo>
                  <a:lnTo>
                    <a:pt x="162" y="598"/>
                  </a:lnTo>
                  <a:lnTo>
                    <a:pt x="162" y="599"/>
                  </a:lnTo>
                  <a:lnTo>
                    <a:pt x="157" y="605"/>
                  </a:lnTo>
                  <a:lnTo>
                    <a:pt x="151" y="613"/>
                  </a:lnTo>
                  <a:lnTo>
                    <a:pt x="144" y="620"/>
                  </a:lnTo>
                  <a:lnTo>
                    <a:pt x="139" y="626"/>
                  </a:lnTo>
                  <a:lnTo>
                    <a:pt x="133" y="632"/>
                  </a:lnTo>
                  <a:lnTo>
                    <a:pt x="131" y="635"/>
                  </a:lnTo>
                  <a:lnTo>
                    <a:pt x="130" y="637"/>
                  </a:lnTo>
                  <a:lnTo>
                    <a:pt x="128" y="637"/>
                  </a:lnTo>
                  <a:lnTo>
                    <a:pt x="126" y="637"/>
                  </a:lnTo>
                  <a:lnTo>
                    <a:pt x="124" y="637"/>
                  </a:lnTo>
                  <a:lnTo>
                    <a:pt x="122" y="635"/>
                  </a:lnTo>
                  <a:lnTo>
                    <a:pt x="122" y="634"/>
                  </a:lnTo>
                  <a:lnTo>
                    <a:pt x="122" y="633"/>
                  </a:lnTo>
                  <a:lnTo>
                    <a:pt x="122" y="632"/>
                  </a:lnTo>
                  <a:lnTo>
                    <a:pt x="122" y="632"/>
                  </a:lnTo>
                  <a:close/>
                  <a:moveTo>
                    <a:pt x="175" y="571"/>
                  </a:moveTo>
                  <a:lnTo>
                    <a:pt x="176" y="569"/>
                  </a:lnTo>
                  <a:lnTo>
                    <a:pt x="189" y="552"/>
                  </a:lnTo>
                  <a:lnTo>
                    <a:pt x="201" y="535"/>
                  </a:lnTo>
                  <a:lnTo>
                    <a:pt x="201" y="534"/>
                  </a:lnTo>
                  <a:lnTo>
                    <a:pt x="203" y="533"/>
                  </a:lnTo>
                  <a:lnTo>
                    <a:pt x="205" y="533"/>
                  </a:lnTo>
                  <a:lnTo>
                    <a:pt x="207" y="533"/>
                  </a:lnTo>
                  <a:lnTo>
                    <a:pt x="209" y="534"/>
                  </a:lnTo>
                  <a:lnTo>
                    <a:pt x="209" y="535"/>
                  </a:lnTo>
                  <a:lnTo>
                    <a:pt x="210" y="536"/>
                  </a:lnTo>
                  <a:lnTo>
                    <a:pt x="209" y="538"/>
                  </a:lnTo>
                  <a:lnTo>
                    <a:pt x="198" y="554"/>
                  </a:lnTo>
                  <a:lnTo>
                    <a:pt x="184" y="571"/>
                  </a:lnTo>
                  <a:lnTo>
                    <a:pt x="182" y="574"/>
                  </a:lnTo>
                  <a:lnTo>
                    <a:pt x="182" y="575"/>
                  </a:lnTo>
                  <a:lnTo>
                    <a:pt x="180" y="576"/>
                  </a:lnTo>
                  <a:lnTo>
                    <a:pt x="178" y="576"/>
                  </a:lnTo>
                  <a:lnTo>
                    <a:pt x="176" y="575"/>
                  </a:lnTo>
                  <a:lnTo>
                    <a:pt x="175" y="575"/>
                  </a:lnTo>
                  <a:lnTo>
                    <a:pt x="175" y="574"/>
                  </a:lnTo>
                  <a:lnTo>
                    <a:pt x="173" y="572"/>
                  </a:lnTo>
                  <a:lnTo>
                    <a:pt x="175" y="571"/>
                  </a:lnTo>
                  <a:lnTo>
                    <a:pt x="175" y="571"/>
                  </a:lnTo>
                  <a:close/>
                  <a:moveTo>
                    <a:pt x="219" y="508"/>
                  </a:moveTo>
                  <a:lnTo>
                    <a:pt x="223" y="500"/>
                  </a:lnTo>
                  <a:lnTo>
                    <a:pt x="234" y="485"/>
                  </a:lnTo>
                  <a:lnTo>
                    <a:pt x="241" y="471"/>
                  </a:lnTo>
                  <a:lnTo>
                    <a:pt x="243" y="470"/>
                  </a:lnTo>
                  <a:lnTo>
                    <a:pt x="245" y="469"/>
                  </a:lnTo>
                  <a:lnTo>
                    <a:pt x="246" y="469"/>
                  </a:lnTo>
                  <a:lnTo>
                    <a:pt x="248" y="469"/>
                  </a:lnTo>
                  <a:lnTo>
                    <a:pt x="250" y="470"/>
                  </a:lnTo>
                  <a:lnTo>
                    <a:pt x="250" y="470"/>
                  </a:lnTo>
                  <a:lnTo>
                    <a:pt x="250" y="471"/>
                  </a:lnTo>
                  <a:lnTo>
                    <a:pt x="250" y="472"/>
                  </a:lnTo>
                  <a:lnTo>
                    <a:pt x="243" y="487"/>
                  </a:lnTo>
                  <a:lnTo>
                    <a:pt x="232" y="503"/>
                  </a:lnTo>
                  <a:lnTo>
                    <a:pt x="228" y="511"/>
                  </a:lnTo>
                  <a:lnTo>
                    <a:pt x="227" y="512"/>
                  </a:lnTo>
                  <a:lnTo>
                    <a:pt x="225" y="512"/>
                  </a:lnTo>
                  <a:lnTo>
                    <a:pt x="223" y="513"/>
                  </a:lnTo>
                  <a:lnTo>
                    <a:pt x="221" y="512"/>
                  </a:lnTo>
                  <a:lnTo>
                    <a:pt x="219" y="512"/>
                  </a:lnTo>
                  <a:lnTo>
                    <a:pt x="219" y="511"/>
                  </a:lnTo>
                  <a:lnTo>
                    <a:pt x="219" y="509"/>
                  </a:lnTo>
                  <a:lnTo>
                    <a:pt x="219" y="508"/>
                  </a:lnTo>
                  <a:lnTo>
                    <a:pt x="219" y="508"/>
                  </a:lnTo>
                  <a:close/>
                  <a:moveTo>
                    <a:pt x="257" y="444"/>
                  </a:moveTo>
                  <a:lnTo>
                    <a:pt x="264" y="432"/>
                  </a:lnTo>
                  <a:lnTo>
                    <a:pt x="270" y="420"/>
                  </a:lnTo>
                  <a:lnTo>
                    <a:pt x="277" y="409"/>
                  </a:lnTo>
                  <a:lnTo>
                    <a:pt x="279" y="406"/>
                  </a:lnTo>
                  <a:lnTo>
                    <a:pt x="279" y="405"/>
                  </a:lnTo>
                  <a:lnTo>
                    <a:pt x="280" y="404"/>
                  </a:lnTo>
                  <a:lnTo>
                    <a:pt x="282" y="404"/>
                  </a:lnTo>
                  <a:lnTo>
                    <a:pt x="284" y="404"/>
                  </a:lnTo>
                  <a:lnTo>
                    <a:pt x="286" y="405"/>
                  </a:lnTo>
                  <a:lnTo>
                    <a:pt x="288" y="406"/>
                  </a:lnTo>
                  <a:lnTo>
                    <a:pt x="288" y="406"/>
                  </a:lnTo>
                  <a:lnTo>
                    <a:pt x="288" y="408"/>
                  </a:lnTo>
                  <a:lnTo>
                    <a:pt x="286" y="411"/>
                  </a:lnTo>
                  <a:lnTo>
                    <a:pt x="279" y="422"/>
                  </a:lnTo>
                  <a:lnTo>
                    <a:pt x="273" y="434"/>
                  </a:lnTo>
                  <a:lnTo>
                    <a:pt x="266" y="445"/>
                  </a:lnTo>
                  <a:lnTo>
                    <a:pt x="264" y="446"/>
                  </a:lnTo>
                  <a:lnTo>
                    <a:pt x="263" y="447"/>
                  </a:lnTo>
                  <a:lnTo>
                    <a:pt x="261" y="447"/>
                  </a:lnTo>
                  <a:lnTo>
                    <a:pt x="259" y="447"/>
                  </a:lnTo>
                  <a:lnTo>
                    <a:pt x="259" y="446"/>
                  </a:lnTo>
                  <a:lnTo>
                    <a:pt x="257" y="445"/>
                  </a:lnTo>
                  <a:lnTo>
                    <a:pt x="257" y="445"/>
                  </a:lnTo>
                  <a:lnTo>
                    <a:pt x="257" y="444"/>
                  </a:lnTo>
                  <a:lnTo>
                    <a:pt x="257" y="444"/>
                  </a:lnTo>
                  <a:close/>
                  <a:moveTo>
                    <a:pt x="293" y="379"/>
                  </a:moveTo>
                  <a:lnTo>
                    <a:pt x="298" y="369"/>
                  </a:lnTo>
                  <a:lnTo>
                    <a:pt x="309" y="348"/>
                  </a:lnTo>
                  <a:lnTo>
                    <a:pt x="313" y="340"/>
                  </a:lnTo>
                  <a:lnTo>
                    <a:pt x="315" y="339"/>
                  </a:lnTo>
                  <a:lnTo>
                    <a:pt x="315" y="338"/>
                  </a:lnTo>
                  <a:lnTo>
                    <a:pt x="316" y="338"/>
                  </a:lnTo>
                  <a:lnTo>
                    <a:pt x="318" y="338"/>
                  </a:lnTo>
                  <a:lnTo>
                    <a:pt x="320" y="338"/>
                  </a:lnTo>
                  <a:lnTo>
                    <a:pt x="322" y="339"/>
                  </a:lnTo>
                  <a:lnTo>
                    <a:pt x="322" y="340"/>
                  </a:lnTo>
                  <a:lnTo>
                    <a:pt x="322" y="342"/>
                  </a:lnTo>
                  <a:lnTo>
                    <a:pt x="318" y="351"/>
                  </a:lnTo>
                  <a:lnTo>
                    <a:pt x="307" y="371"/>
                  </a:lnTo>
                  <a:lnTo>
                    <a:pt x="302" y="380"/>
                  </a:lnTo>
                  <a:lnTo>
                    <a:pt x="302" y="381"/>
                  </a:lnTo>
                  <a:lnTo>
                    <a:pt x="300" y="382"/>
                  </a:lnTo>
                  <a:lnTo>
                    <a:pt x="298" y="382"/>
                  </a:lnTo>
                  <a:lnTo>
                    <a:pt x="297" y="382"/>
                  </a:lnTo>
                  <a:lnTo>
                    <a:pt x="295" y="381"/>
                  </a:lnTo>
                  <a:lnTo>
                    <a:pt x="293" y="381"/>
                  </a:lnTo>
                  <a:lnTo>
                    <a:pt x="293" y="380"/>
                  </a:lnTo>
                  <a:lnTo>
                    <a:pt x="293" y="379"/>
                  </a:lnTo>
                  <a:lnTo>
                    <a:pt x="293" y="379"/>
                  </a:lnTo>
                  <a:close/>
                  <a:moveTo>
                    <a:pt x="325" y="312"/>
                  </a:moveTo>
                  <a:lnTo>
                    <a:pt x="327" y="306"/>
                  </a:lnTo>
                  <a:lnTo>
                    <a:pt x="333" y="293"/>
                  </a:lnTo>
                  <a:lnTo>
                    <a:pt x="336" y="281"/>
                  </a:lnTo>
                  <a:lnTo>
                    <a:pt x="340" y="273"/>
                  </a:lnTo>
                  <a:lnTo>
                    <a:pt x="340" y="272"/>
                  </a:lnTo>
                  <a:lnTo>
                    <a:pt x="342" y="272"/>
                  </a:lnTo>
                  <a:lnTo>
                    <a:pt x="343" y="271"/>
                  </a:lnTo>
                  <a:lnTo>
                    <a:pt x="345" y="271"/>
                  </a:lnTo>
                  <a:lnTo>
                    <a:pt x="347" y="272"/>
                  </a:lnTo>
                  <a:lnTo>
                    <a:pt x="349" y="272"/>
                  </a:lnTo>
                  <a:lnTo>
                    <a:pt x="349" y="273"/>
                  </a:lnTo>
                  <a:lnTo>
                    <a:pt x="349" y="274"/>
                  </a:lnTo>
                  <a:lnTo>
                    <a:pt x="345" y="282"/>
                  </a:lnTo>
                  <a:lnTo>
                    <a:pt x="342" y="294"/>
                  </a:lnTo>
                  <a:lnTo>
                    <a:pt x="336" y="307"/>
                  </a:lnTo>
                  <a:lnTo>
                    <a:pt x="334" y="313"/>
                  </a:lnTo>
                  <a:lnTo>
                    <a:pt x="333" y="315"/>
                  </a:lnTo>
                  <a:lnTo>
                    <a:pt x="333" y="316"/>
                  </a:lnTo>
                  <a:lnTo>
                    <a:pt x="331" y="316"/>
                  </a:lnTo>
                  <a:lnTo>
                    <a:pt x="329" y="316"/>
                  </a:lnTo>
                  <a:lnTo>
                    <a:pt x="327" y="316"/>
                  </a:lnTo>
                  <a:lnTo>
                    <a:pt x="325" y="315"/>
                  </a:lnTo>
                  <a:lnTo>
                    <a:pt x="325" y="313"/>
                  </a:lnTo>
                  <a:lnTo>
                    <a:pt x="325" y="312"/>
                  </a:lnTo>
                  <a:lnTo>
                    <a:pt x="325" y="312"/>
                  </a:lnTo>
                  <a:close/>
                  <a:moveTo>
                    <a:pt x="349" y="245"/>
                  </a:moveTo>
                  <a:lnTo>
                    <a:pt x="349" y="244"/>
                  </a:lnTo>
                  <a:lnTo>
                    <a:pt x="356" y="224"/>
                  </a:lnTo>
                  <a:lnTo>
                    <a:pt x="361" y="205"/>
                  </a:lnTo>
                  <a:lnTo>
                    <a:pt x="361" y="204"/>
                  </a:lnTo>
                  <a:lnTo>
                    <a:pt x="363" y="203"/>
                  </a:lnTo>
                  <a:lnTo>
                    <a:pt x="365" y="203"/>
                  </a:lnTo>
                  <a:lnTo>
                    <a:pt x="367" y="203"/>
                  </a:lnTo>
                  <a:lnTo>
                    <a:pt x="368" y="203"/>
                  </a:lnTo>
                  <a:lnTo>
                    <a:pt x="368" y="204"/>
                  </a:lnTo>
                  <a:lnTo>
                    <a:pt x="370" y="205"/>
                  </a:lnTo>
                  <a:lnTo>
                    <a:pt x="370" y="206"/>
                  </a:lnTo>
                  <a:lnTo>
                    <a:pt x="365" y="226"/>
                  </a:lnTo>
                  <a:lnTo>
                    <a:pt x="358" y="245"/>
                  </a:lnTo>
                  <a:lnTo>
                    <a:pt x="358" y="246"/>
                  </a:lnTo>
                  <a:lnTo>
                    <a:pt x="358" y="247"/>
                  </a:lnTo>
                  <a:lnTo>
                    <a:pt x="356" y="248"/>
                  </a:lnTo>
                  <a:lnTo>
                    <a:pt x="354" y="248"/>
                  </a:lnTo>
                  <a:lnTo>
                    <a:pt x="352" y="248"/>
                  </a:lnTo>
                  <a:lnTo>
                    <a:pt x="350" y="248"/>
                  </a:lnTo>
                  <a:lnTo>
                    <a:pt x="349" y="247"/>
                  </a:lnTo>
                  <a:lnTo>
                    <a:pt x="349" y="246"/>
                  </a:lnTo>
                  <a:lnTo>
                    <a:pt x="349" y="245"/>
                  </a:lnTo>
                  <a:lnTo>
                    <a:pt x="349" y="245"/>
                  </a:lnTo>
                  <a:close/>
                  <a:moveTo>
                    <a:pt x="368" y="177"/>
                  </a:moveTo>
                  <a:lnTo>
                    <a:pt x="374" y="160"/>
                  </a:lnTo>
                  <a:lnTo>
                    <a:pt x="379" y="137"/>
                  </a:lnTo>
                  <a:lnTo>
                    <a:pt x="381" y="136"/>
                  </a:lnTo>
                  <a:lnTo>
                    <a:pt x="381" y="136"/>
                  </a:lnTo>
                  <a:lnTo>
                    <a:pt x="383" y="134"/>
                  </a:lnTo>
                  <a:lnTo>
                    <a:pt x="385" y="134"/>
                  </a:lnTo>
                  <a:lnTo>
                    <a:pt x="386" y="136"/>
                  </a:lnTo>
                  <a:lnTo>
                    <a:pt x="388" y="136"/>
                  </a:lnTo>
                  <a:lnTo>
                    <a:pt x="388" y="137"/>
                  </a:lnTo>
                  <a:lnTo>
                    <a:pt x="388" y="138"/>
                  </a:lnTo>
                  <a:lnTo>
                    <a:pt x="383" y="161"/>
                  </a:lnTo>
                  <a:lnTo>
                    <a:pt x="377" y="178"/>
                  </a:lnTo>
                  <a:lnTo>
                    <a:pt x="377" y="179"/>
                  </a:lnTo>
                  <a:lnTo>
                    <a:pt x="376" y="179"/>
                  </a:lnTo>
                  <a:lnTo>
                    <a:pt x="374" y="181"/>
                  </a:lnTo>
                  <a:lnTo>
                    <a:pt x="372" y="181"/>
                  </a:lnTo>
                  <a:lnTo>
                    <a:pt x="370" y="179"/>
                  </a:lnTo>
                  <a:lnTo>
                    <a:pt x="370" y="179"/>
                  </a:lnTo>
                  <a:lnTo>
                    <a:pt x="368" y="178"/>
                  </a:lnTo>
                  <a:lnTo>
                    <a:pt x="368" y="177"/>
                  </a:lnTo>
                  <a:lnTo>
                    <a:pt x="368" y="177"/>
                  </a:lnTo>
                  <a:close/>
                  <a:moveTo>
                    <a:pt x="386" y="108"/>
                  </a:moveTo>
                  <a:lnTo>
                    <a:pt x="392" y="86"/>
                  </a:lnTo>
                  <a:lnTo>
                    <a:pt x="395" y="71"/>
                  </a:lnTo>
                  <a:lnTo>
                    <a:pt x="397" y="69"/>
                  </a:lnTo>
                  <a:lnTo>
                    <a:pt x="397" y="68"/>
                  </a:lnTo>
                  <a:lnTo>
                    <a:pt x="397" y="67"/>
                  </a:lnTo>
                  <a:lnTo>
                    <a:pt x="399" y="67"/>
                  </a:lnTo>
                  <a:lnTo>
                    <a:pt x="401" y="67"/>
                  </a:lnTo>
                  <a:lnTo>
                    <a:pt x="403" y="67"/>
                  </a:lnTo>
                  <a:lnTo>
                    <a:pt x="404" y="68"/>
                  </a:lnTo>
                  <a:lnTo>
                    <a:pt x="404" y="69"/>
                  </a:lnTo>
                  <a:lnTo>
                    <a:pt x="406" y="70"/>
                  </a:lnTo>
                  <a:lnTo>
                    <a:pt x="404" y="71"/>
                  </a:lnTo>
                  <a:lnTo>
                    <a:pt x="401" y="87"/>
                  </a:lnTo>
                  <a:lnTo>
                    <a:pt x="395" y="110"/>
                  </a:lnTo>
                  <a:lnTo>
                    <a:pt x="395" y="111"/>
                  </a:lnTo>
                  <a:lnTo>
                    <a:pt x="394" y="112"/>
                  </a:lnTo>
                  <a:lnTo>
                    <a:pt x="392" y="112"/>
                  </a:lnTo>
                  <a:lnTo>
                    <a:pt x="390" y="112"/>
                  </a:lnTo>
                  <a:lnTo>
                    <a:pt x="388" y="112"/>
                  </a:lnTo>
                  <a:lnTo>
                    <a:pt x="388" y="111"/>
                  </a:lnTo>
                  <a:lnTo>
                    <a:pt x="386" y="110"/>
                  </a:lnTo>
                  <a:lnTo>
                    <a:pt x="386" y="108"/>
                  </a:lnTo>
                  <a:lnTo>
                    <a:pt x="386" y="108"/>
                  </a:lnTo>
                  <a:close/>
                  <a:moveTo>
                    <a:pt x="403" y="40"/>
                  </a:moveTo>
                  <a:lnTo>
                    <a:pt x="406" y="29"/>
                  </a:lnTo>
                  <a:lnTo>
                    <a:pt x="410" y="15"/>
                  </a:lnTo>
                  <a:lnTo>
                    <a:pt x="413" y="3"/>
                  </a:lnTo>
                  <a:lnTo>
                    <a:pt x="413" y="2"/>
                  </a:lnTo>
                  <a:lnTo>
                    <a:pt x="415" y="0"/>
                  </a:lnTo>
                  <a:lnTo>
                    <a:pt x="417" y="0"/>
                  </a:lnTo>
                  <a:lnTo>
                    <a:pt x="419" y="0"/>
                  </a:lnTo>
                  <a:lnTo>
                    <a:pt x="420" y="0"/>
                  </a:lnTo>
                  <a:lnTo>
                    <a:pt x="422" y="2"/>
                  </a:lnTo>
                  <a:lnTo>
                    <a:pt x="422" y="2"/>
                  </a:lnTo>
                  <a:lnTo>
                    <a:pt x="422" y="4"/>
                  </a:lnTo>
                  <a:lnTo>
                    <a:pt x="419" y="16"/>
                  </a:lnTo>
                  <a:lnTo>
                    <a:pt x="415" y="29"/>
                  </a:lnTo>
                  <a:lnTo>
                    <a:pt x="412" y="41"/>
                  </a:lnTo>
                  <a:lnTo>
                    <a:pt x="412" y="42"/>
                  </a:lnTo>
                  <a:lnTo>
                    <a:pt x="410" y="43"/>
                  </a:lnTo>
                  <a:lnTo>
                    <a:pt x="410" y="43"/>
                  </a:lnTo>
                  <a:lnTo>
                    <a:pt x="408" y="43"/>
                  </a:lnTo>
                  <a:lnTo>
                    <a:pt x="406" y="43"/>
                  </a:lnTo>
                  <a:lnTo>
                    <a:pt x="404" y="42"/>
                  </a:lnTo>
                  <a:lnTo>
                    <a:pt x="403" y="41"/>
                  </a:lnTo>
                  <a:lnTo>
                    <a:pt x="403" y="40"/>
                  </a:lnTo>
                  <a:lnTo>
                    <a:pt x="403" y="4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175130" name="Freeform 26"/>
            <p:cNvSpPr>
              <a:spLocks noEditPoints="1"/>
            </p:cNvSpPr>
            <p:nvPr/>
          </p:nvSpPr>
          <p:spPr bwMode="auto">
            <a:xfrm>
              <a:off x="4693" y="2617"/>
              <a:ext cx="121" cy="224"/>
            </a:xfrm>
            <a:custGeom>
              <a:avLst/>
              <a:gdLst>
                <a:gd name="T0" fmla="*/ 9 w 164"/>
                <a:gd name="T1" fmla="*/ 24 h 266"/>
                <a:gd name="T2" fmla="*/ 9 w 164"/>
                <a:gd name="T3" fmla="*/ 45 h 266"/>
                <a:gd name="T4" fmla="*/ 6 w 164"/>
                <a:gd name="T5" fmla="*/ 46 h 266"/>
                <a:gd name="T6" fmla="*/ 0 w 164"/>
                <a:gd name="T7" fmla="*/ 45 h 266"/>
                <a:gd name="T8" fmla="*/ 0 w 164"/>
                <a:gd name="T9" fmla="*/ 24 h 266"/>
                <a:gd name="T10" fmla="*/ 0 w 164"/>
                <a:gd name="T11" fmla="*/ 3 h 266"/>
                <a:gd name="T12" fmla="*/ 6 w 164"/>
                <a:gd name="T13" fmla="*/ 0 h 266"/>
                <a:gd name="T14" fmla="*/ 9 w 164"/>
                <a:gd name="T15" fmla="*/ 3 h 266"/>
                <a:gd name="T16" fmla="*/ 13 w 164"/>
                <a:gd name="T17" fmla="*/ 72 h 266"/>
                <a:gd name="T18" fmla="*/ 18 w 164"/>
                <a:gd name="T19" fmla="*/ 103 h 266"/>
                <a:gd name="T20" fmla="*/ 22 w 164"/>
                <a:gd name="T21" fmla="*/ 114 h 266"/>
                <a:gd name="T22" fmla="*/ 16 w 164"/>
                <a:gd name="T23" fmla="*/ 115 h 266"/>
                <a:gd name="T24" fmla="*/ 13 w 164"/>
                <a:gd name="T25" fmla="*/ 113 h 266"/>
                <a:gd name="T26" fmla="*/ 4 w 164"/>
                <a:gd name="T27" fmla="*/ 76 h 266"/>
                <a:gd name="T28" fmla="*/ 4 w 164"/>
                <a:gd name="T29" fmla="*/ 71 h 266"/>
                <a:gd name="T30" fmla="*/ 9 w 164"/>
                <a:gd name="T31" fmla="*/ 70 h 266"/>
                <a:gd name="T32" fmla="*/ 13 w 164"/>
                <a:gd name="T33" fmla="*/ 72 h 266"/>
                <a:gd name="T34" fmla="*/ 36 w 164"/>
                <a:gd name="T35" fmla="*/ 149 h 266"/>
                <a:gd name="T36" fmla="*/ 52 w 164"/>
                <a:gd name="T37" fmla="*/ 177 h 266"/>
                <a:gd name="T38" fmla="*/ 52 w 164"/>
                <a:gd name="T39" fmla="*/ 180 h 266"/>
                <a:gd name="T40" fmla="*/ 49 w 164"/>
                <a:gd name="T41" fmla="*/ 182 h 266"/>
                <a:gd name="T42" fmla="*/ 45 w 164"/>
                <a:gd name="T43" fmla="*/ 180 h 266"/>
                <a:gd name="T44" fmla="*/ 33 w 164"/>
                <a:gd name="T45" fmla="*/ 160 h 266"/>
                <a:gd name="T46" fmla="*/ 24 w 164"/>
                <a:gd name="T47" fmla="*/ 140 h 266"/>
                <a:gd name="T48" fmla="*/ 27 w 164"/>
                <a:gd name="T49" fmla="*/ 138 h 266"/>
                <a:gd name="T50" fmla="*/ 31 w 164"/>
                <a:gd name="T51" fmla="*/ 139 h 266"/>
                <a:gd name="T52" fmla="*/ 74 w 164"/>
                <a:gd name="T53" fmla="*/ 203 h 266"/>
                <a:gd name="T54" fmla="*/ 99 w 164"/>
                <a:gd name="T55" fmla="*/ 224 h 266"/>
                <a:gd name="T56" fmla="*/ 115 w 164"/>
                <a:gd name="T57" fmla="*/ 234 h 266"/>
                <a:gd name="T58" fmla="*/ 113 w 164"/>
                <a:gd name="T59" fmla="*/ 238 h 266"/>
                <a:gd name="T60" fmla="*/ 108 w 164"/>
                <a:gd name="T61" fmla="*/ 238 h 266"/>
                <a:gd name="T62" fmla="*/ 92 w 164"/>
                <a:gd name="T63" fmla="*/ 228 h 266"/>
                <a:gd name="T64" fmla="*/ 67 w 164"/>
                <a:gd name="T65" fmla="*/ 206 h 266"/>
                <a:gd name="T66" fmla="*/ 67 w 164"/>
                <a:gd name="T67" fmla="*/ 203 h 266"/>
                <a:gd name="T68" fmla="*/ 70 w 164"/>
                <a:gd name="T69" fmla="*/ 202 h 266"/>
                <a:gd name="T70" fmla="*/ 74 w 164"/>
                <a:gd name="T71" fmla="*/ 203 h 266"/>
                <a:gd name="T72" fmla="*/ 164 w 164"/>
                <a:gd name="T73" fmla="*/ 260 h 266"/>
                <a:gd name="T74" fmla="*/ 164 w 164"/>
                <a:gd name="T75" fmla="*/ 264 h 266"/>
                <a:gd name="T76" fmla="*/ 160 w 164"/>
                <a:gd name="T77" fmla="*/ 266 h 266"/>
                <a:gd name="T78" fmla="*/ 142 w 164"/>
                <a:gd name="T79" fmla="*/ 258 h 266"/>
                <a:gd name="T80" fmla="*/ 140 w 164"/>
                <a:gd name="T81" fmla="*/ 256 h 266"/>
                <a:gd name="T82" fmla="*/ 142 w 164"/>
                <a:gd name="T83" fmla="*/ 253 h 266"/>
                <a:gd name="T84" fmla="*/ 148 w 164"/>
                <a:gd name="T85"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 h="266">
                  <a:moveTo>
                    <a:pt x="9" y="4"/>
                  </a:moveTo>
                  <a:lnTo>
                    <a:pt x="9" y="14"/>
                  </a:lnTo>
                  <a:lnTo>
                    <a:pt x="9" y="24"/>
                  </a:lnTo>
                  <a:lnTo>
                    <a:pt x="9" y="42"/>
                  </a:lnTo>
                  <a:lnTo>
                    <a:pt x="9" y="44"/>
                  </a:lnTo>
                  <a:lnTo>
                    <a:pt x="9" y="45"/>
                  </a:lnTo>
                  <a:lnTo>
                    <a:pt x="7" y="46"/>
                  </a:lnTo>
                  <a:lnTo>
                    <a:pt x="7" y="46"/>
                  </a:lnTo>
                  <a:lnTo>
                    <a:pt x="6" y="46"/>
                  </a:lnTo>
                  <a:lnTo>
                    <a:pt x="4" y="46"/>
                  </a:lnTo>
                  <a:lnTo>
                    <a:pt x="2" y="46"/>
                  </a:lnTo>
                  <a:lnTo>
                    <a:pt x="0" y="45"/>
                  </a:lnTo>
                  <a:lnTo>
                    <a:pt x="0" y="44"/>
                  </a:lnTo>
                  <a:lnTo>
                    <a:pt x="0" y="42"/>
                  </a:lnTo>
                  <a:lnTo>
                    <a:pt x="0" y="24"/>
                  </a:lnTo>
                  <a:lnTo>
                    <a:pt x="0" y="14"/>
                  </a:lnTo>
                  <a:lnTo>
                    <a:pt x="0" y="4"/>
                  </a:lnTo>
                  <a:lnTo>
                    <a:pt x="0" y="3"/>
                  </a:lnTo>
                  <a:lnTo>
                    <a:pt x="2" y="1"/>
                  </a:lnTo>
                  <a:lnTo>
                    <a:pt x="4" y="1"/>
                  </a:lnTo>
                  <a:lnTo>
                    <a:pt x="6" y="0"/>
                  </a:lnTo>
                  <a:lnTo>
                    <a:pt x="7" y="1"/>
                  </a:lnTo>
                  <a:lnTo>
                    <a:pt x="7" y="1"/>
                  </a:lnTo>
                  <a:lnTo>
                    <a:pt x="9" y="3"/>
                  </a:lnTo>
                  <a:lnTo>
                    <a:pt x="9" y="4"/>
                  </a:lnTo>
                  <a:lnTo>
                    <a:pt x="9" y="4"/>
                  </a:lnTo>
                  <a:close/>
                  <a:moveTo>
                    <a:pt x="13" y="72"/>
                  </a:moveTo>
                  <a:lnTo>
                    <a:pt x="13" y="75"/>
                  </a:lnTo>
                  <a:lnTo>
                    <a:pt x="16" y="89"/>
                  </a:lnTo>
                  <a:lnTo>
                    <a:pt x="18" y="103"/>
                  </a:lnTo>
                  <a:lnTo>
                    <a:pt x="22" y="112"/>
                  </a:lnTo>
                  <a:lnTo>
                    <a:pt x="22" y="113"/>
                  </a:lnTo>
                  <a:lnTo>
                    <a:pt x="22" y="114"/>
                  </a:lnTo>
                  <a:lnTo>
                    <a:pt x="20" y="115"/>
                  </a:lnTo>
                  <a:lnTo>
                    <a:pt x="18" y="115"/>
                  </a:lnTo>
                  <a:lnTo>
                    <a:pt x="16" y="115"/>
                  </a:lnTo>
                  <a:lnTo>
                    <a:pt x="15" y="115"/>
                  </a:lnTo>
                  <a:lnTo>
                    <a:pt x="13" y="114"/>
                  </a:lnTo>
                  <a:lnTo>
                    <a:pt x="13" y="113"/>
                  </a:lnTo>
                  <a:lnTo>
                    <a:pt x="9" y="104"/>
                  </a:lnTo>
                  <a:lnTo>
                    <a:pt x="7" y="90"/>
                  </a:lnTo>
                  <a:lnTo>
                    <a:pt x="4" y="76"/>
                  </a:lnTo>
                  <a:lnTo>
                    <a:pt x="4" y="73"/>
                  </a:lnTo>
                  <a:lnTo>
                    <a:pt x="4" y="72"/>
                  </a:lnTo>
                  <a:lnTo>
                    <a:pt x="4" y="71"/>
                  </a:lnTo>
                  <a:lnTo>
                    <a:pt x="6" y="70"/>
                  </a:lnTo>
                  <a:lnTo>
                    <a:pt x="7" y="70"/>
                  </a:lnTo>
                  <a:lnTo>
                    <a:pt x="9" y="70"/>
                  </a:lnTo>
                  <a:lnTo>
                    <a:pt x="11" y="70"/>
                  </a:lnTo>
                  <a:lnTo>
                    <a:pt x="11" y="71"/>
                  </a:lnTo>
                  <a:lnTo>
                    <a:pt x="13" y="72"/>
                  </a:lnTo>
                  <a:lnTo>
                    <a:pt x="13" y="72"/>
                  </a:lnTo>
                  <a:close/>
                  <a:moveTo>
                    <a:pt x="33" y="140"/>
                  </a:moveTo>
                  <a:lnTo>
                    <a:pt x="36" y="149"/>
                  </a:lnTo>
                  <a:lnTo>
                    <a:pt x="42" y="159"/>
                  </a:lnTo>
                  <a:lnTo>
                    <a:pt x="47" y="168"/>
                  </a:lnTo>
                  <a:lnTo>
                    <a:pt x="52" y="177"/>
                  </a:lnTo>
                  <a:lnTo>
                    <a:pt x="52" y="178"/>
                  </a:lnTo>
                  <a:lnTo>
                    <a:pt x="54" y="179"/>
                  </a:lnTo>
                  <a:lnTo>
                    <a:pt x="52" y="180"/>
                  </a:lnTo>
                  <a:lnTo>
                    <a:pt x="52" y="180"/>
                  </a:lnTo>
                  <a:lnTo>
                    <a:pt x="51" y="182"/>
                  </a:lnTo>
                  <a:lnTo>
                    <a:pt x="49" y="182"/>
                  </a:lnTo>
                  <a:lnTo>
                    <a:pt x="47" y="182"/>
                  </a:lnTo>
                  <a:lnTo>
                    <a:pt x="45" y="182"/>
                  </a:lnTo>
                  <a:lnTo>
                    <a:pt x="45" y="180"/>
                  </a:lnTo>
                  <a:lnTo>
                    <a:pt x="43" y="179"/>
                  </a:lnTo>
                  <a:lnTo>
                    <a:pt x="38" y="170"/>
                  </a:lnTo>
                  <a:lnTo>
                    <a:pt x="33" y="160"/>
                  </a:lnTo>
                  <a:lnTo>
                    <a:pt x="27" y="150"/>
                  </a:lnTo>
                  <a:lnTo>
                    <a:pt x="24" y="141"/>
                  </a:lnTo>
                  <a:lnTo>
                    <a:pt x="24" y="140"/>
                  </a:lnTo>
                  <a:lnTo>
                    <a:pt x="24" y="139"/>
                  </a:lnTo>
                  <a:lnTo>
                    <a:pt x="25" y="139"/>
                  </a:lnTo>
                  <a:lnTo>
                    <a:pt x="27" y="138"/>
                  </a:lnTo>
                  <a:lnTo>
                    <a:pt x="29" y="138"/>
                  </a:lnTo>
                  <a:lnTo>
                    <a:pt x="31" y="138"/>
                  </a:lnTo>
                  <a:lnTo>
                    <a:pt x="31" y="139"/>
                  </a:lnTo>
                  <a:lnTo>
                    <a:pt x="33" y="140"/>
                  </a:lnTo>
                  <a:lnTo>
                    <a:pt x="33" y="140"/>
                  </a:lnTo>
                  <a:close/>
                  <a:moveTo>
                    <a:pt x="74" y="203"/>
                  </a:moveTo>
                  <a:lnTo>
                    <a:pt x="81" y="210"/>
                  </a:lnTo>
                  <a:lnTo>
                    <a:pt x="90" y="216"/>
                  </a:lnTo>
                  <a:lnTo>
                    <a:pt x="99" y="224"/>
                  </a:lnTo>
                  <a:lnTo>
                    <a:pt x="110" y="231"/>
                  </a:lnTo>
                  <a:lnTo>
                    <a:pt x="113" y="233"/>
                  </a:lnTo>
                  <a:lnTo>
                    <a:pt x="115" y="234"/>
                  </a:lnTo>
                  <a:lnTo>
                    <a:pt x="115" y="236"/>
                  </a:lnTo>
                  <a:lnTo>
                    <a:pt x="115" y="237"/>
                  </a:lnTo>
                  <a:lnTo>
                    <a:pt x="113" y="238"/>
                  </a:lnTo>
                  <a:lnTo>
                    <a:pt x="112" y="238"/>
                  </a:lnTo>
                  <a:lnTo>
                    <a:pt x="110" y="239"/>
                  </a:lnTo>
                  <a:lnTo>
                    <a:pt x="108" y="238"/>
                  </a:lnTo>
                  <a:lnTo>
                    <a:pt x="108" y="238"/>
                  </a:lnTo>
                  <a:lnTo>
                    <a:pt x="104" y="236"/>
                  </a:lnTo>
                  <a:lnTo>
                    <a:pt x="92" y="228"/>
                  </a:lnTo>
                  <a:lnTo>
                    <a:pt x="83" y="221"/>
                  </a:lnTo>
                  <a:lnTo>
                    <a:pt x="74" y="213"/>
                  </a:lnTo>
                  <a:lnTo>
                    <a:pt x="67" y="206"/>
                  </a:lnTo>
                  <a:lnTo>
                    <a:pt x="65" y="205"/>
                  </a:lnTo>
                  <a:lnTo>
                    <a:pt x="65" y="204"/>
                  </a:lnTo>
                  <a:lnTo>
                    <a:pt x="67" y="203"/>
                  </a:lnTo>
                  <a:lnTo>
                    <a:pt x="67" y="202"/>
                  </a:lnTo>
                  <a:lnTo>
                    <a:pt x="69" y="202"/>
                  </a:lnTo>
                  <a:lnTo>
                    <a:pt x="70" y="202"/>
                  </a:lnTo>
                  <a:lnTo>
                    <a:pt x="72" y="202"/>
                  </a:lnTo>
                  <a:lnTo>
                    <a:pt x="74" y="203"/>
                  </a:lnTo>
                  <a:lnTo>
                    <a:pt x="74" y="203"/>
                  </a:lnTo>
                  <a:close/>
                  <a:moveTo>
                    <a:pt x="148" y="253"/>
                  </a:moveTo>
                  <a:lnTo>
                    <a:pt x="148" y="254"/>
                  </a:lnTo>
                  <a:lnTo>
                    <a:pt x="164" y="260"/>
                  </a:lnTo>
                  <a:lnTo>
                    <a:pt x="164" y="262"/>
                  </a:lnTo>
                  <a:lnTo>
                    <a:pt x="164" y="263"/>
                  </a:lnTo>
                  <a:lnTo>
                    <a:pt x="164" y="264"/>
                  </a:lnTo>
                  <a:lnTo>
                    <a:pt x="164" y="265"/>
                  </a:lnTo>
                  <a:lnTo>
                    <a:pt x="162" y="266"/>
                  </a:lnTo>
                  <a:lnTo>
                    <a:pt x="160" y="266"/>
                  </a:lnTo>
                  <a:lnTo>
                    <a:pt x="158" y="266"/>
                  </a:lnTo>
                  <a:lnTo>
                    <a:pt x="157" y="265"/>
                  </a:lnTo>
                  <a:lnTo>
                    <a:pt x="142" y="258"/>
                  </a:lnTo>
                  <a:lnTo>
                    <a:pt x="142" y="257"/>
                  </a:lnTo>
                  <a:lnTo>
                    <a:pt x="140" y="256"/>
                  </a:lnTo>
                  <a:lnTo>
                    <a:pt x="140" y="256"/>
                  </a:lnTo>
                  <a:lnTo>
                    <a:pt x="140" y="255"/>
                  </a:lnTo>
                  <a:lnTo>
                    <a:pt x="140" y="254"/>
                  </a:lnTo>
                  <a:lnTo>
                    <a:pt x="142" y="253"/>
                  </a:lnTo>
                  <a:lnTo>
                    <a:pt x="144" y="253"/>
                  </a:lnTo>
                  <a:lnTo>
                    <a:pt x="146" y="253"/>
                  </a:lnTo>
                  <a:lnTo>
                    <a:pt x="148" y="253"/>
                  </a:lnTo>
                  <a:lnTo>
                    <a:pt x="148" y="253"/>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175131" name="Rectangle 27"/>
            <p:cNvSpPr>
              <a:spLocks noChangeArrowheads="1"/>
            </p:cNvSpPr>
            <p:nvPr/>
          </p:nvSpPr>
          <p:spPr bwMode="auto">
            <a:xfrm>
              <a:off x="2703" y="3223"/>
              <a:ext cx="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O</a:t>
              </a:r>
              <a:endParaRPr kumimoji="1" lang="en-US" altLang="zh-CN" sz="3600">
                <a:latin typeface="华文中宋" pitchFamily="2" charset="-122"/>
                <a:ea typeface="华文中宋" pitchFamily="2" charset="-122"/>
              </a:endParaRPr>
            </a:p>
          </p:txBody>
        </p:sp>
        <p:sp>
          <p:nvSpPr>
            <p:cNvPr id="175132" name="Rectangle 28"/>
            <p:cNvSpPr>
              <a:spLocks noChangeArrowheads="1"/>
            </p:cNvSpPr>
            <p:nvPr/>
          </p:nvSpPr>
          <p:spPr bwMode="auto">
            <a:xfrm>
              <a:off x="3251" y="2627"/>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a:solidFill>
                    <a:srgbClr val="000000"/>
                  </a:solidFill>
                  <a:ea typeface="华文中宋" pitchFamily="2" charset="-122"/>
                </a:rPr>
                <a:t>d</a:t>
              </a:r>
              <a:endParaRPr kumimoji="1" lang="en-US" altLang="zh-CN" sz="3600">
                <a:latin typeface="华文中宋" pitchFamily="2" charset="-122"/>
                <a:ea typeface="华文中宋" pitchFamily="2" charset="-122"/>
              </a:endParaRPr>
            </a:p>
          </p:txBody>
        </p:sp>
        <p:sp>
          <p:nvSpPr>
            <p:cNvPr id="175133" name="Rectangle 29"/>
            <p:cNvSpPr>
              <a:spLocks noChangeArrowheads="1"/>
            </p:cNvSpPr>
            <p:nvPr/>
          </p:nvSpPr>
          <p:spPr bwMode="auto">
            <a:xfrm>
              <a:off x="3329" y="2631"/>
              <a:ext cx="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75134" name="Rectangle 30"/>
            <p:cNvSpPr>
              <a:spLocks noChangeArrowheads="1"/>
            </p:cNvSpPr>
            <p:nvPr/>
          </p:nvSpPr>
          <p:spPr bwMode="auto">
            <a:xfrm>
              <a:off x="3251" y="2729"/>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a:solidFill>
                    <a:srgbClr val="000000"/>
                  </a:solidFill>
                  <a:ea typeface="华文中宋" pitchFamily="2" charset="-122"/>
                </a:rPr>
                <a:t>d</a:t>
              </a:r>
              <a:endParaRPr kumimoji="1" lang="en-US" altLang="zh-CN" sz="3600">
                <a:latin typeface="华文中宋" pitchFamily="2" charset="-122"/>
                <a:ea typeface="华文中宋" pitchFamily="2" charset="-122"/>
              </a:endParaRPr>
            </a:p>
          </p:txBody>
        </p:sp>
        <p:sp>
          <p:nvSpPr>
            <p:cNvPr id="175135" name="Rectangle 31"/>
            <p:cNvSpPr>
              <a:spLocks noChangeArrowheads="1"/>
            </p:cNvSpPr>
            <p:nvPr/>
          </p:nvSpPr>
          <p:spPr bwMode="auto">
            <a:xfrm>
              <a:off x="3312" y="2729"/>
              <a:ext cx="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75136" name="Line 32"/>
            <p:cNvSpPr>
              <a:spLocks noChangeShapeType="1"/>
            </p:cNvSpPr>
            <p:nvPr/>
          </p:nvSpPr>
          <p:spPr bwMode="auto">
            <a:xfrm>
              <a:off x="3242" y="2729"/>
              <a:ext cx="105"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37" name="Rectangle 33"/>
            <p:cNvSpPr>
              <a:spLocks noChangeArrowheads="1"/>
            </p:cNvSpPr>
            <p:nvPr/>
          </p:nvSpPr>
          <p:spPr bwMode="auto">
            <a:xfrm>
              <a:off x="3371" y="2687"/>
              <a:ext cx="52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300">
                  <a:solidFill>
                    <a:srgbClr val="000000"/>
                  </a:solidFill>
                  <a:latin typeface="宋体" pitchFamily="2" charset="-122"/>
                </a:rPr>
                <a:t>抑制电路时</a:t>
              </a:r>
              <a:endParaRPr kumimoji="1" lang="zh-CN" altLang="en-US" sz="3600">
                <a:latin typeface="华文中宋" pitchFamily="2" charset="-122"/>
                <a:ea typeface="华文中宋" pitchFamily="2" charset="-122"/>
              </a:endParaRPr>
            </a:p>
          </p:txBody>
        </p:sp>
        <p:sp>
          <p:nvSpPr>
            <p:cNvPr id="175138" name="Rectangle 34"/>
            <p:cNvSpPr>
              <a:spLocks noChangeArrowheads="1"/>
            </p:cNvSpPr>
            <p:nvPr/>
          </p:nvSpPr>
          <p:spPr bwMode="auto">
            <a:xfrm>
              <a:off x="3106" y="2687"/>
              <a:ext cx="10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300">
                  <a:solidFill>
                    <a:srgbClr val="000000"/>
                  </a:solidFill>
                  <a:latin typeface="宋体" pitchFamily="2" charset="-122"/>
                </a:rPr>
                <a:t>无</a:t>
              </a:r>
              <a:endParaRPr kumimoji="1" lang="zh-CN" altLang="en-US" sz="3600">
                <a:latin typeface="华文中宋" pitchFamily="2" charset="-122"/>
                <a:ea typeface="华文中宋" pitchFamily="2" charset="-122"/>
              </a:endParaRPr>
            </a:p>
          </p:txBody>
        </p:sp>
        <p:sp>
          <p:nvSpPr>
            <p:cNvPr id="175140" name="Line 36"/>
            <p:cNvSpPr>
              <a:spLocks noChangeShapeType="1"/>
            </p:cNvSpPr>
            <p:nvPr/>
          </p:nvSpPr>
          <p:spPr bwMode="auto">
            <a:xfrm flipH="1" flipV="1">
              <a:off x="3413" y="2812"/>
              <a:ext cx="55" cy="16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1" name="Rectangle 37"/>
            <p:cNvSpPr>
              <a:spLocks noChangeArrowheads="1"/>
            </p:cNvSpPr>
            <p:nvPr/>
          </p:nvSpPr>
          <p:spPr bwMode="auto">
            <a:xfrm>
              <a:off x="3474" y="3299"/>
              <a:ext cx="5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a:solidFill>
                    <a:srgbClr val="000000"/>
                  </a:solidFill>
                  <a:ea typeface="华文中宋" pitchFamily="2" charset="-122"/>
                </a:rPr>
                <a:t>d</a:t>
              </a:r>
              <a:endParaRPr kumimoji="1" lang="en-US" altLang="zh-CN" sz="3600">
                <a:latin typeface="华文中宋" pitchFamily="2" charset="-122"/>
                <a:ea typeface="华文中宋" pitchFamily="2" charset="-122"/>
              </a:endParaRPr>
            </a:p>
          </p:txBody>
        </p:sp>
        <p:sp>
          <p:nvSpPr>
            <p:cNvPr id="175142" name="Rectangle 38"/>
            <p:cNvSpPr>
              <a:spLocks noChangeArrowheads="1"/>
            </p:cNvSpPr>
            <p:nvPr/>
          </p:nvSpPr>
          <p:spPr bwMode="auto">
            <a:xfrm>
              <a:off x="3535" y="3299"/>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75143" name="Rectangle 39"/>
            <p:cNvSpPr>
              <a:spLocks noChangeArrowheads="1"/>
            </p:cNvSpPr>
            <p:nvPr/>
          </p:nvSpPr>
          <p:spPr bwMode="auto">
            <a:xfrm>
              <a:off x="3474" y="3402"/>
              <a:ext cx="5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a:solidFill>
                    <a:srgbClr val="000000"/>
                  </a:solidFill>
                  <a:ea typeface="华文中宋" pitchFamily="2" charset="-122"/>
                </a:rPr>
                <a:t>d</a:t>
              </a:r>
              <a:endParaRPr kumimoji="1" lang="en-US" altLang="zh-CN" sz="3600">
                <a:latin typeface="华文中宋" pitchFamily="2" charset="-122"/>
                <a:ea typeface="华文中宋" pitchFamily="2" charset="-122"/>
              </a:endParaRPr>
            </a:p>
          </p:txBody>
        </p:sp>
        <p:sp>
          <p:nvSpPr>
            <p:cNvPr id="175144" name="Rectangle 40"/>
            <p:cNvSpPr>
              <a:spLocks noChangeArrowheads="1"/>
            </p:cNvSpPr>
            <p:nvPr/>
          </p:nvSpPr>
          <p:spPr bwMode="auto">
            <a:xfrm>
              <a:off x="3535" y="3402"/>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75145" name="Line 41"/>
            <p:cNvSpPr>
              <a:spLocks noChangeShapeType="1"/>
            </p:cNvSpPr>
            <p:nvPr/>
          </p:nvSpPr>
          <p:spPr bwMode="auto">
            <a:xfrm>
              <a:off x="3464" y="3402"/>
              <a:ext cx="10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6" name="Rectangle 42"/>
            <p:cNvSpPr>
              <a:spLocks noChangeArrowheads="1"/>
            </p:cNvSpPr>
            <p:nvPr/>
          </p:nvSpPr>
          <p:spPr bwMode="auto">
            <a:xfrm>
              <a:off x="3574" y="3359"/>
              <a:ext cx="52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300">
                  <a:solidFill>
                    <a:srgbClr val="000000"/>
                  </a:solidFill>
                  <a:latin typeface="宋体" pitchFamily="2" charset="-122"/>
                </a:rPr>
                <a:t>抑制电路时</a:t>
              </a:r>
              <a:endParaRPr kumimoji="1" lang="zh-CN" altLang="en-US" sz="3600">
                <a:latin typeface="华文中宋" pitchFamily="2" charset="-122"/>
                <a:ea typeface="华文中宋" pitchFamily="2" charset="-122"/>
              </a:endParaRPr>
            </a:p>
          </p:txBody>
        </p:sp>
        <p:sp>
          <p:nvSpPr>
            <p:cNvPr id="175147" name="Rectangle 43"/>
            <p:cNvSpPr>
              <a:spLocks noChangeArrowheads="1"/>
            </p:cNvSpPr>
            <p:nvPr/>
          </p:nvSpPr>
          <p:spPr bwMode="auto">
            <a:xfrm>
              <a:off x="3329" y="3359"/>
              <a:ext cx="10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300">
                  <a:solidFill>
                    <a:srgbClr val="000000"/>
                  </a:solidFill>
                  <a:latin typeface="宋体" pitchFamily="2" charset="-122"/>
                </a:rPr>
                <a:t>有</a:t>
              </a:r>
              <a:endParaRPr kumimoji="1" lang="zh-CN" altLang="en-US" sz="3600">
                <a:latin typeface="华文中宋" pitchFamily="2" charset="-122"/>
                <a:ea typeface="华文中宋" pitchFamily="2" charset="-122"/>
              </a:endParaRPr>
            </a:p>
          </p:txBody>
        </p:sp>
        <p:sp>
          <p:nvSpPr>
            <p:cNvPr id="175149" name="Line 45"/>
            <p:cNvSpPr>
              <a:spLocks noChangeShapeType="1"/>
            </p:cNvSpPr>
            <p:nvPr/>
          </p:nvSpPr>
          <p:spPr bwMode="auto">
            <a:xfrm>
              <a:off x="3389" y="3182"/>
              <a:ext cx="79" cy="14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0" name="Rectangle 46"/>
            <p:cNvSpPr>
              <a:spLocks noChangeArrowheads="1"/>
            </p:cNvSpPr>
            <p:nvPr/>
          </p:nvSpPr>
          <p:spPr bwMode="auto">
            <a:xfrm>
              <a:off x="4668" y="3094"/>
              <a:ext cx="88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kumimoji="1" lang="zh-CN" altLang="en-US" sz="1300">
                  <a:solidFill>
                    <a:srgbClr val="000000"/>
                  </a:solidFill>
                  <a:latin typeface="宋体" pitchFamily="2" charset="-122"/>
                </a:rPr>
                <a:t>有缓冲电路时</a:t>
              </a:r>
              <a:endParaRPr kumimoji="1" lang="zh-CN" altLang="en-US" sz="3600">
                <a:latin typeface="华文中宋" pitchFamily="2" charset="-122"/>
                <a:ea typeface="华文中宋" pitchFamily="2" charset="-122"/>
              </a:endParaRPr>
            </a:p>
          </p:txBody>
        </p:sp>
        <p:sp>
          <p:nvSpPr>
            <p:cNvPr id="175151" name="Line 47"/>
            <p:cNvSpPr>
              <a:spLocks noChangeShapeType="1"/>
            </p:cNvSpPr>
            <p:nvPr/>
          </p:nvSpPr>
          <p:spPr bwMode="auto">
            <a:xfrm>
              <a:off x="4617" y="3002"/>
              <a:ext cx="156" cy="7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2" name="Rectangle 48"/>
            <p:cNvSpPr>
              <a:spLocks noChangeArrowheads="1"/>
            </p:cNvSpPr>
            <p:nvPr/>
          </p:nvSpPr>
          <p:spPr bwMode="auto">
            <a:xfrm>
              <a:off x="3968" y="2527"/>
              <a:ext cx="62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300">
                  <a:solidFill>
                    <a:srgbClr val="000000"/>
                  </a:solidFill>
                  <a:latin typeface="宋体" pitchFamily="2" charset="-122"/>
                </a:rPr>
                <a:t>无缓冲电路时</a:t>
              </a:r>
              <a:endParaRPr kumimoji="1" lang="zh-CN" altLang="en-US" sz="3600">
                <a:latin typeface="华文中宋" pitchFamily="2" charset="-122"/>
                <a:ea typeface="华文中宋" pitchFamily="2" charset="-122"/>
              </a:endParaRPr>
            </a:p>
          </p:txBody>
        </p:sp>
        <p:sp>
          <p:nvSpPr>
            <p:cNvPr id="175153" name="Line 49"/>
            <p:cNvSpPr>
              <a:spLocks noChangeShapeType="1"/>
            </p:cNvSpPr>
            <p:nvPr/>
          </p:nvSpPr>
          <p:spPr bwMode="auto">
            <a:xfrm flipH="1" flipV="1">
              <a:off x="4538" y="2620"/>
              <a:ext cx="118" cy="13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4" name="Rectangle 50"/>
            <p:cNvSpPr>
              <a:spLocks noChangeArrowheads="1"/>
            </p:cNvSpPr>
            <p:nvPr/>
          </p:nvSpPr>
          <p:spPr bwMode="auto">
            <a:xfrm>
              <a:off x="4892" y="2698"/>
              <a:ext cx="6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600" i="1">
                  <a:solidFill>
                    <a:srgbClr val="000000"/>
                  </a:solidFill>
                  <a:ea typeface="华文中宋" pitchFamily="2" charset="-122"/>
                </a:rPr>
                <a:t>u</a:t>
              </a:r>
              <a:endParaRPr kumimoji="1" lang="en-US" altLang="zh-CN" sz="1600">
                <a:latin typeface="华文中宋" pitchFamily="2" charset="-122"/>
                <a:ea typeface="华文中宋" pitchFamily="2" charset="-122"/>
              </a:endParaRPr>
            </a:p>
          </p:txBody>
        </p:sp>
        <p:sp>
          <p:nvSpPr>
            <p:cNvPr id="175155" name="Rectangle 51"/>
            <p:cNvSpPr>
              <a:spLocks noChangeArrowheads="1"/>
            </p:cNvSpPr>
            <p:nvPr/>
          </p:nvSpPr>
          <p:spPr bwMode="auto">
            <a:xfrm>
              <a:off x="4987" y="2752"/>
              <a:ext cx="9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CE</a:t>
              </a:r>
              <a:endParaRPr kumimoji="1" lang="en-US" altLang="zh-CN" sz="900">
                <a:latin typeface="华文中宋" pitchFamily="2" charset="-122"/>
                <a:ea typeface="华文中宋" pitchFamily="2" charset="-122"/>
              </a:endParaRPr>
            </a:p>
          </p:txBody>
        </p:sp>
        <p:sp>
          <p:nvSpPr>
            <p:cNvPr id="175156" name="Rectangle 52"/>
            <p:cNvSpPr>
              <a:spLocks noChangeArrowheads="1"/>
            </p:cNvSpPr>
            <p:nvPr/>
          </p:nvSpPr>
          <p:spPr bwMode="auto">
            <a:xfrm>
              <a:off x="3928" y="2834"/>
              <a:ext cx="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75157" name="Rectangle 53"/>
            <p:cNvSpPr>
              <a:spLocks noChangeArrowheads="1"/>
            </p:cNvSpPr>
            <p:nvPr/>
          </p:nvSpPr>
          <p:spPr bwMode="auto">
            <a:xfrm>
              <a:off x="3961" y="2888"/>
              <a:ext cx="4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C</a:t>
              </a:r>
              <a:endParaRPr kumimoji="1" lang="en-US" altLang="zh-CN" sz="3600">
                <a:latin typeface="华文中宋" pitchFamily="2" charset="-122"/>
                <a:ea typeface="华文中宋" pitchFamily="2" charset="-122"/>
              </a:endParaRPr>
            </a:p>
          </p:txBody>
        </p:sp>
      </p:grpSp>
      <p:sp>
        <p:nvSpPr>
          <p:cNvPr id="175159" name="Text Box 55"/>
          <p:cNvSpPr txBox="1">
            <a:spLocks noChangeArrowheads="1"/>
          </p:cNvSpPr>
          <p:nvPr/>
        </p:nvSpPr>
        <p:spPr bwMode="auto">
          <a:xfrm>
            <a:off x="2339975" y="6237641"/>
            <a:ext cx="4614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400" b="1" dirty="0">
                <a:solidFill>
                  <a:srgbClr val="6600CC"/>
                </a:solidFill>
              </a:rPr>
              <a:t>图</a:t>
            </a:r>
            <a:r>
              <a:rPr lang="en-US" altLang="zh-CN" sz="1400" b="1" dirty="0">
                <a:solidFill>
                  <a:srgbClr val="6600CC"/>
                </a:solidFill>
              </a:rPr>
              <a:t>9-14</a:t>
            </a:r>
            <a:r>
              <a:rPr lang="zh-CN" altLang="en-US" sz="1400" b="1" dirty="0">
                <a:solidFill>
                  <a:srgbClr val="6600CC"/>
                </a:solidFill>
              </a:rPr>
              <a:t>　</a:t>
            </a:r>
            <a:r>
              <a:rPr lang="en-US" altLang="zh-CN" sz="1400" b="1" dirty="0">
                <a:solidFill>
                  <a:srgbClr val="6600CC"/>
                </a:solidFill>
              </a:rPr>
              <a:t>d</a:t>
            </a:r>
            <a:r>
              <a:rPr lang="en-US" altLang="zh-CN" sz="1400" b="1" i="1" dirty="0">
                <a:solidFill>
                  <a:srgbClr val="6600CC"/>
                </a:solidFill>
              </a:rPr>
              <a:t>i/</a:t>
            </a:r>
            <a:r>
              <a:rPr lang="en-US" altLang="zh-CN" sz="1400" b="1" dirty="0" err="1">
                <a:solidFill>
                  <a:srgbClr val="6600CC"/>
                </a:solidFill>
              </a:rPr>
              <a:t>d</a:t>
            </a:r>
            <a:r>
              <a:rPr lang="en-US" altLang="zh-CN" sz="1400" b="1" i="1" dirty="0" err="1">
                <a:solidFill>
                  <a:srgbClr val="6600CC"/>
                </a:solidFill>
              </a:rPr>
              <a:t>t</a:t>
            </a:r>
            <a:r>
              <a:rPr lang="zh-CN" altLang="en-US" sz="1400" b="1" dirty="0">
                <a:solidFill>
                  <a:srgbClr val="6600CC"/>
                </a:solidFill>
              </a:rPr>
              <a:t>抑制电路和充放电型</a:t>
            </a:r>
            <a:r>
              <a:rPr lang="en-US" altLang="zh-CN" sz="1400" b="1" dirty="0">
                <a:solidFill>
                  <a:srgbClr val="6600CC"/>
                </a:solidFill>
              </a:rPr>
              <a:t>RCD</a:t>
            </a:r>
            <a:r>
              <a:rPr lang="zh-CN" altLang="en-US" sz="1400" b="1" dirty="0">
                <a:solidFill>
                  <a:srgbClr val="6600CC"/>
                </a:solidFill>
              </a:rPr>
              <a:t>缓冲电路及波形</a:t>
            </a:r>
          </a:p>
          <a:p>
            <a:pPr algn="ctr"/>
            <a:r>
              <a:rPr lang="en-US" altLang="zh-CN" sz="1400" b="1" dirty="0">
                <a:solidFill>
                  <a:srgbClr val="6600CC"/>
                </a:solidFill>
              </a:rPr>
              <a:t>a)  </a:t>
            </a:r>
            <a:r>
              <a:rPr lang="zh-CN" altLang="en-US" sz="1400" b="1" dirty="0">
                <a:solidFill>
                  <a:srgbClr val="6600CC"/>
                </a:solidFill>
              </a:rPr>
              <a:t>电路    </a:t>
            </a:r>
            <a:r>
              <a:rPr lang="en-US" altLang="zh-CN" sz="1400" b="1" dirty="0">
                <a:solidFill>
                  <a:srgbClr val="6600CC"/>
                </a:solidFill>
              </a:rPr>
              <a:t>b)  </a:t>
            </a:r>
            <a:r>
              <a:rPr lang="zh-CN" altLang="en-US" sz="1400" b="1" dirty="0">
                <a:solidFill>
                  <a:srgbClr val="6600CC"/>
                </a:solidFill>
              </a:rPr>
              <a:t>波形</a:t>
            </a:r>
          </a:p>
        </p:txBody>
      </p:sp>
      <p:sp>
        <p:nvSpPr>
          <p:cNvPr id="175160" name="Text Box 56"/>
          <p:cNvSpPr txBox="1">
            <a:spLocks noChangeArrowheads="1"/>
          </p:cNvSpPr>
          <p:nvPr/>
        </p:nvSpPr>
        <p:spPr bwMode="auto">
          <a:xfrm>
            <a:off x="684213" y="1196975"/>
            <a:ext cx="331152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E35449"/>
                </a:solidFill>
              </a:rPr>
              <a:t>■</a:t>
            </a:r>
            <a:r>
              <a:rPr lang="zh-CN" altLang="en-US" b="1" dirty="0"/>
              <a:t>缓冲电路</a:t>
            </a:r>
          </a:p>
          <a:p>
            <a:r>
              <a:rPr lang="zh-CN" altLang="en-US" b="1" dirty="0"/>
              <a:t>   </a:t>
            </a:r>
            <a:r>
              <a:rPr lang="zh-CN" altLang="en-US" b="1" dirty="0">
                <a:solidFill>
                  <a:srgbClr val="0000FF"/>
                </a:solidFill>
              </a:rPr>
              <a:t>◆</a:t>
            </a:r>
            <a:r>
              <a:rPr lang="zh-CN" altLang="en-US" b="1" dirty="0"/>
              <a:t>图</a:t>
            </a:r>
            <a:r>
              <a:rPr lang="en-US" altLang="zh-CN" b="1" dirty="0"/>
              <a:t>9-14a</a:t>
            </a:r>
            <a:r>
              <a:rPr lang="zh-CN" altLang="en-US" b="1" dirty="0"/>
              <a:t>给出的是一种缓冲电路和</a:t>
            </a:r>
            <a:r>
              <a:rPr lang="en-US" altLang="zh-CN" b="1" dirty="0"/>
              <a:t>d</a:t>
            </a:r>
            <a:r>
              <a:rPr lang="en-US" altLang="zh-CN" b="1" i="1" dirty="0"/>
              <a:t>i</a:t>
            </a:r>
            <a:r>
              <a:rPr lang="en-US" altLang="zh-CN" b="1" dirty="0"/>
              <a:t>/</a:t>
            </a:r>
            <a:r>
              <a:rPr lang="en-US" altLang="zh-CN" b="1" dirty="0" err="1"/>
              <a:t>d</a:t>
            </a:r>
            <a:r>
              <a:rPr lang="en-US" altLang="zh-CN" b="1" i="1" dirty="0" err="1"/>
              <a:t>t</a:t>
            </a:r>
            <a:r>
              <a:rPr lang="zh-CN" altLang="en-US" b="1" dirty="0"/>
              <a:t>抑制电路的电路图。</a:t>
            </a:r>
          </a:p>
          <a:p>
            <a:r>
              <a:rPr lang="zh-CN" altLang="en-US" b="1" dirty="0"/>
              <a:t>   </a:t>
            </a:r>
            <a:r>
              <a:rPr lang="zh-CN" altLang="en-US" b="1" dirty="0">
                <a:solidFill>
                  <a:srgbClr val="0000FF"/>
                </a:solidFill>
              </a:rPr>
              <a:t>◆</a:t>
            </a:r>
            <a:r>
              <a:rPr lang="zh-CN" altLang="en-US" b="1" dirty="0"/>
              <a:t>在无缓冲电路的情况下，开通时</a:t>
            </a:r>
            <a:r>
              <a:rPr lang="en-US" altLang="zh-CN" b="1" dirty="0"/>
              <a:t>d</a:t>
            </a:r>
            <a:r>
              <a:rPr lang="en-US" altLang="zh-CN" b="1" i="1" dirty="0"/>
              <a:t>i</a:t>
            </a:r>
            <a:r>
              <a:rPr lang="en-US" altLang="zh-CN" b="1" dirty="0"/>
              <a:t>/</a:t>
            </a:r>
            <a:r>
              <a:rPr lang="en-US" altLang="zh-CN" b="1" dirty="0" err="1"/>
              <a:t>d</a:t>
            </a:r>
            <a:r>
              <a:rPr lang="en-US" altLang="zh-CN" b="1" i="1" dirty="0" err="1"/>
              <a:t>t</a:t>
            </a:r>
            <a:r>
              <a:rPr lang="zh-CN" altLang="en-US" b="1" dirty="0"/>
              <a:t>很大，关断时</a:t>
            </a:r>
            <a:r>
              <a:rPr lang="en-US" altLang="zh-CN" b="1" dirty="0"/>
              <a:t>d</a:t>
            </a:r>
            <a:r>
              <a:rPr lang="en-US" altLang="zh-CN" b="1" i="1" dirty="0"/>
              <a:t>u</a:t>
            </a:r>
            <a:r>
              <a:rPr lang="en-US" altLang="zh-CN" b="1" dirty="0"/>
              <a:t>/</a:t>
            </a:r>
            <a:r>
              <a:rPr lang="en-US" altLang="zh-CN" b="1" dirty="0" err="1"/>
              <a:t>d</a:t>
            </a:r>
            <a:r>
              <a:rPr lang="en-US" altLang="zh-CN" b="1" i="1" dirty="0" err="1"/>
              <a:t>t</a:t>
            </a:r>
            <a:r>
              <a:rPr lang="zh-CN" altLang="en-US" b="1" dirty="0"/>
              <a:t>很大，并出现很高的过电压，如图</a:t>
            </a:r>
            <a:r>
              <a:rPr lang="en-US" altLang="zh-CN" b="1" dirty="0"/>
              <a:t>9-14b</a:t>
            </a:r>
            <a:r>
              <a:rPr lang="zh-CN" altLang="en-US" b="1" dirty="0"/>
              <a:t>。</a:t>
            </a:r>
          </a:p>
          <a:p>
            <a:r>
              <a:rPr lang="zh-CN" altLang="en-US" b="1" dirty="0">
                <a:solidFill>
                  <a:srgbClr val="0000FF"/>
                </a:solidFill>
              </a:rPr>
              <a:t>   ◆</a:t>
            </a:r>
            <a:r>
              <a:rPr lang="zh-CN" altLang="en-US" b="1" dirty="0"/>
              <a:t>在有缓冲电路的情况下</a:t>
            </a:r>
          </a:p>
          <a:p>
            <a:r>
              <a:rPr lang="zh-CN" altLang="en-US" b="1" dirty="0"/>
              <a:t>       </a:t>
            </a:r>
            <a:r>
              <a:rPr lang="zh-CN" altLang="en-US" b="1" dirty="0">
                <a:solidFill>
                  <a:srgbClr val="009900"/>
                </a:solidFill>
              </a:rPr>
              <a:t>☞</a:t>
            </a:r>
            <a:r>
              <a:rPr lang="en-US" altLang="zh-CN" b="1" dirty="0"/>
              <a:t>V</a:t>
            </a:r>
            <a:r>
              <a:rPr lang="zh-CN" altLang="en-US" b="1" dirty="0"/>
              <a:t>开通时，</a:t>
            </a:r>
            <a:r>
              <a:rPr lang="en-US" altLang="zh-CN" b="1" i="1" dirty="0"/>
              <a:t>C</a:t>
            </a:r>
            <a:r>
              <a:rPr lang="en-US" altLang="zh-CN" b="1" i="1" baseline="-25000" dirty="0"/>
              <a:t>s</a:t>
            </a:r>
            <a:r>
              <a:rPr lang="zh-CN" altLang="en-US" b="1" dirty="0"/>
              <a:t>先通过</a:t>
            </a:r>
            <a:r>
              <a:rPr lang="en-US" altLang="zh-CN" b="1" i="1" dirty="0" err="1"/>
              <a:t>R</a:t>
            </a:r>
            <a:r>
              <a:rPr lang="en-US" altLang="zh-CN" b="1" i="1" baseline="-25000" dirty="0" err="1"/>
              <a:t>s</a:t>
            </a:r>
            <a:r>
              <a:rPr lang="zh-CN" altLang="en-US" b="1" dirty="0"/>
              <a:t>向</a:t>
            </a:r>
            <a:r>
              <a:rPr lang="en-US" altLang="zh-CN" b="1" dirty="0"/>
              <a:t>V</a:t>
            </a:r>
            <a:r>
              <a:rPr lang="zh-CN" altLang="en-US" b="1" dirty="0"/>
              <a:t>放电，使</a:t>
            </a:r>
            <a:r>
              <a:rPr lang="en-US" altLang="zh-CN" b="1" i="1" dirty="0" err="1"/>
              <a:t>i</a:t>
            </a:r>
            <a:r>
              <a:rPr lang="en-US" altLang="zh-CN" b="1" i="1" baseline="-25000" dirty="0" err="1"/>
              <a:t>C</a:t>
            </a:r>
            <a:r>
              <a:rPr lang="zh-CN" altLang="en-US" b="1" dirty="0"/>
              <a:t>先上一个台阶，以后因为</a:t>
            </a:r>
            <a:r>
              <a:rPr lang="en-US" altLang="zh-CN" b="1" i="1" dirty="0">
                <a:solidFill>
                  <a:srgbClr val="E35449"/>
                </a:solidFill>
              </a:rPr>
              <a:t>L</a:t>
            </a:r>
            <a:r>
              <a:rPr lang="en-US" altLang="zh-CN" b="1" i="1" baseline="-25000" dirty="0">
                <a:solidFill>
                  <a:srgbClr val="E35449"/>
                </a:solidFill>
              </a:rPr>
              <a:t>i</a:t>
            </a:r>
            <a:r>
              <a:rPr lang="zh-CN" altLang="en-US" b="1" dirty="0"/>
              <a:t>的作用，</a:t>
            </a:r>
            <a:r>
              <a:rPr lang="en-US" altLang="zh-CN" b="1" i="1" dirty="0" err="1"/>
              <a:t>i</a:t>
            </a:r>
            <a:r>
              <a:rPr lang="en-US" altLang="zh-CN" b="1" i="1" baseline="-25000" dirty="0" err="1"/>
              <a:t>C</a:t>
            </a:r>
            <a:r>
              <a:rPr lang="zh-CN" altLang="en-US" b="1" dirty="0"/>
              <a:t>的上升速度减慢。</a:t>
            </a:r>
          </a:p>
          <a:p>
            <a:r>
              <a:rPr lang="zh-CN" altLang="en-US" b="1" dirty="0"/>
              <a:t>       </a:t>
            </a:r>
            <a:r>
              <a:rPr lang="zh-CN" altLang="en-US" b="1" dirty="0">
                <a:solidFill>
                  <a:srgbClr val="009900"/>
                </a:solidFill>
              </a:rPr>
              <a:t>☞</a:t>
            </a:r>
            <a:r>
              <a:rPr lang="en-US" altLang="zh-CN" b="1" dirty="0"/>
              <a:t>V</a:t>
            </a:r>
            <a:r>
              <a:rPr lang="zh-CN" altLang="en-US" b="1" dirty="0"/>
              <a:t>关断时，负载电流通过</a:t>
            </a:r>
            <a:r>
              <a:rPr lang="en-US" altLang="zh-CN" b="1" dirty="0"/>
              <a:t>VD</a:t>
            </a:r>
            <a:r>
              <a:rPr lang="en-US" altLang="zh-CN" b="1" i="1" baseline="-25000" dirty="0"/>
              <a:t>s</a:t>
            </a:r>
            <a:r>
              <a:rPr lang="zh-CN" altLang="en-US" b="1" dirty="0"/>
              <a:t>向</a:t>
            </a:r>
            <a:r>
              <a:rPr lang="en-US" altLang="zh-CN" b="1" i="1" dirty="0"/>
              <a:t>C</a:t>
            </a:r>
            <a:r>
              <a:rPr lang="en-US" altLang="zh-CN" b="1" i="1" baseline="-25000" dirty="0"/>
              <a:t>s</a:t>
            </a:r>
            <a:r>
              <a:rPr lang="zh-CN" altLang="en-US" b="1" dirty="0"/>
              <a:t>分流，减轻了</a:t>
            </a:r>
            <a:r>
              <a:rPr lang="en-US" altLang="zh-CN" b="1" dirty="0"/>
              <a:t>V</a:t>
            </a:r>
            <a:r>
              <a:rPr lang="zh-CN" altLang="en-US" b="1" dirty="0"/>
              <a:t>的负担，抑制了</a:t>
            </a:r>
            <a:r>
              <a:rPr lang="en-US" altLang="zh-CN" b="1" dirty="0"/>
              <a:t>d</a:t>
            </a:r>
            <a:r>
              <a:rPr lang="en-US" altLang="zh-CN" b="1" i="1" dirty="0"/>
              <a:t>u</a:t>
            </a:r>
            <a:r>
              <a:rPr lang="en-US" altLang="zh-CN" b="1" dirty="0"/>
              <a:t>/</a:t>
            </a:r>
            <a:r>
              <a:rPr lang="en-US" altLang="zh-CN" b="1" dirty="0" err="1"/>
              <a:t>d</a:t>
            </a:r>
            <a:r>
              <a:rPr lang="en-US" altLang="zh-CN" b="1" i="1" dirty="0" err="1"/>
              <a:t>t</a:t>
            </a:r>
            <a:r>
              <a:rPr lang="zh-CN" altLang="en-US" b="1" dirty="0"/>
              <a:t>和过电压。</a:t>
            </a:r>
          </a:p>
          <a:p>
            <a:r>
              <a:rPr lang="zh-CN" altLang="en-US" b="1" dirty="0">
                <a:solidFill>
                  <a:srgbClr val="009900"/>
                </a:solidFill>
              </a:rPr>
              <a:t>       ☞</a:t>
            </a:r>
            <a:r>
              <a:rPr lang="zh-CN" altLang="en-US" b="1" dirty="0"/>
              <a:t>因为关断时电路中（含布线）电感的能量要释放，所以还会出现一定的过电压。</a:t>
            </a:r>
            <a:r>
              <a:rPr lang="zh-CN" altLang="en-US" dirty="0"/>
              <a:t>  </a:t>
            </a:r>
          </a:p>
        </p:txBody>
      </p:sp>
      <p:sp>
        <p:nvSpPr>
          <p:cNvPr id="54" name="AutoShape 91"/>
          <p:cNvSpPr>
            <a:spLocks noChangeArrowheads="1"/>
          </p:cNvSpPr>
          <p:nvPr/>
        </p:nvSpPr>
        <p:spPr bwMode="auto">
          <a:xfrm>
            <a:off x="7475380" y="24827"/>
            <a:ext cx="1659714" cy="1531965"/>
          </a:xfrm>
          <a:prstGeom prst="wedgeRoundRectCallout">
            <a:avLst>
              <a:gd name="adj1" fmla="val -160691"/>
              <a:gd name="adj2" fmla="val -10918"/>
              <a:gd name="adj3" fmla="val 16667"/>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600" dirty="0"/>
              <a:t>1</a:t>
            </a:r>
            <a:r>
              <a:rPr lang="zh-CN" altLang="en-US" sz="1600" dirty="0"/>
              <a:t>、抑制开通时</a:t>
            </a:r>
            <a:r>
              <a:rPr lang="en-US" altLang="zh-CN" sz="1600" dirty="0"/>
              <a:t>V</a:t>
            </a:r>
            <a:r>
              <a:rPr lang="zh-CN" altLang="en-US" sz="1600" dirty="0"/>
              <a:t>电流的迅速上升，同时在关断时提供放电回路。</a:t>
            </a:r>
          </a:p>
        </p:txBody>
      </p:sp>
      <p:sp>
        <p:nvSpPr>
          <p:cNvPr id="55" name="AutoShape 90"/>
          <p:cNvSpPr>
            <a:spLocks noChangeArrowheads="1"/>
          </p:cNvSpPr>
          <p:nvPr/>
        </p:nvSpPr>
        <p:spPr bwMode="auto">
          <a:xfrm>
            <a:off x="7651752" y="1700808"/>
            <a:ext cx="1483342" cy="2923580"/>
          </a:xfrm>
          <a:prstGeom prst="wedgeRoundRectCallout">
            <a:avLst>
              <a:gd name="adj1" fmla="val -103706"/>
              <a:gd name="adj2" fmla="val -18240"/>
              <a:gd name="adj3" fmla="val 16667"/>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42900"/>
            <a:r>
              <a:rPr lang="en-US" altLang="zh-CN" sz="1600" dirty="0"/>
              <a:t>2</a:t>
            </a:r>
            <a:r>
              <a:rPr lang="zh-CN" altLang="en-US" sz="1600" dirty="0"/>
              <a:t>、关断时负载电流通过二极管向电容分流减轻</a:t>
            </a:r>
            <a:r>
              <a:rPr lang="en-US" altLang="zh-CN" sz="1600" dirty="0"/>
              <a:t>V</a:t>
            </a:r>
            <a:r>
              <a:rPr lang="zh-CN" altLang="en-US" sz="1600" dirty="0"/>
              <a:t>的负担，抑制</a:t>
            </a:r>
            <a:r>
              <a:rPr lang="en-US" altLang="zh-CN" sz="1600" dirty="0"/>
              <a:t>du/</a:t>
            </a:r>
            <a:r>
              <a:rPr lang="en-US" altLang="zh-CN" sz="1600" dirty="0" err="1"/>
              <a:t>dt</a:t>
            </a:r>
            <a:r>
              <a:rPr lang="zh-CN" altLang="en-US" sz="1600" dirty="0"/>
              <a:t>和过电压。</a:t>
            </a:r>
            <a:endParaRPr lang="en-US" altLang="zh-CN" sz="1600" dirty="0"/>
          </a:p>
          <a:p>
            <a:pPr indent="-342900"/>
            <a:r>
              <a:rPr lang="en-US" altLang="zh-CN" sz="1600" dirty="0"/>
              <a:t>3</a:t>
            </a:r>
            <a:r>
              <a:rPr lang="zh-CN" altLang="en-US" sz="1600" dirty="0"/>
              <a:t>、开通时电容为</a:t>
            </a:r>
            <a:r>
              <a:rPr lang="en-US" altLang="zh-CN" sz="1600" dirty="0"/>
              <a:t>V</a:t>
            </a:r>
            <a:r>
              <a:rPr lang="zh-CN" altLang="en-US" sz="1600" dirty="0"/>
              <a:t>提供初始电流。</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3" name="日期占位符 2"/>
          <p:cNvSpPr>
            <a:spLocks noGrp="1"/>
          </p:cNvSpPr>
          <p:nvPr>
            <p:ph type="dt" sz="half" idx="10"/>
          </p:nvPr>
        </p:nvSpPr>
        <p:spPr/>
        <p:txBody>
          <a:bodyPr/>
          <a:lstStyle/>
          <a:p>
            <a:fld id="{069EC7CF-EB68-4E24-BA0B-1364A025A02C}" type="datetime10">
              <a:rPr lang="zh-CN" altLang="en-US" smtClean="0"/>
              <a:t>12:58</a:t>
            </a:fld>
            <a:endParaRPr lang="zh-CN" altLang="en-US"/>
          </a:p>
        </p:txBody>
      </p:sp>
    </p:spTree>
    <p:extLst>
      <p:ext uri="{BB962C8B-B14F-4D97-AF65-F5344CB8AC3E}">
        <p14:creationId xmlns:p14="http://schemas.microsoft.com/office/powerpoint/2010/main" val="23907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827088" y="260350"/>
            <a:ext cx="7848600" cy="431800"/>
          </a:xfrm>
        </p:spPr>
        <p:txBody>
          <a:bodyPr/>
          <a:lstStyle/>
          <a:p>
            <a:pPr algn="l"/>
            <a:r>
              <a:rPr lang="en-US" altLang="zh-CN" sz="3600" b="1" dirty="0">
                <a:solidFill>
                  <a:schemeClr val="tx1"/>
                </a:solidFill>
              </a:rPr>
              <a:t>9.2.2  </a:t>
            </a:r>
            <a:r>
              <a:rPr lang="zh-CN" altLang="en-US" sz="3600" b="1" dirty="0">
                <a:solidFill>
                  <a:schemeClr val="tx1"/>
                </a:solidFill>
              </a:rPr>
              <a:t>缓冲电路</a:t>
            </a:r>
          </a:p>
        </p:txBody>
      </p:sp>
      <p:grpSp>
        <p:nvGrpSpPr>
          <p:cNvPr id="176132" name="Group 4"/>
          <p:cNvGrpSpPr>
            <a:grpSpLocks/>
          </p:cNvGrpSpPr>
          <p:nvPr/>
        </p:nvGrpSpPr>
        <p:grpSpPr bwMode="auto">
          <a:xfrm>
            <a:off x="5170911" y="2100164"/>
            <a:ext cx="3605212" cy="2363788"/>
            <a:chOff x="265" y="1438"/>
            <a:chExt cx="2198" cy="1899"/>
          </a:xfrm>
        </p:grpSpPr>
        <p:sp>
          <p:nvSpPr>
            <p:cNvPr id="176133" name="Line 5"/>
            <p:cNvSpPr>
              <a:spLocks noChangeShapeType="1"/>
            </p:cNvSpPr>
            <p:nvPr/>
          </p:nvSpPr>
          <p:spPr bwMode="auto">
            <a:xfrm>
              <a:off x="408" y="3124"/>
              <a:ext cx="19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34" name="Freeform 6"/>
            <p:cNvSpPr>
              <a:spLocks/>
            </p:cNvSpPr>
            <p:nvPr/>
          </p:nvSpPr>
          <p:spPr bwMode="auto">
            <a:xfrm>
              <a:off x="2358" y="3093"/>
              <a:ext cx="93" cy="61"/>
            </a:xfrm>
            <a:custGeom>
              <a:avLst/>
              <a:gdLst>
                <a:gd name="T0" fmla="*/ 0 w 93"/>
                <a:gd name="T1" fmla="*/ 0 h 61"/>
                <a:gd name="T2" fmla="*/ 93 w 93"/>
                <a:gd name="T3" fmla="*/ 31 h 61"/>
                <a:gd name="T4" fmla="*/ 0 w 93"/>
                <a:gd name="T5" fmla="*/ 61 h 61"/>
                <a:gd name="T6" fmla="*/ 0 w 93"/>
                <a:gd name="T7" fmla="*/ 0 h 61"/>
              </a:gdLst>
              <a:ahLst/>
              <a:cxnLst>
                <a:cxn ang="0">
                  <a:pos x="T0" y="T1"/>
                </a:cxn>
                <a:cxn ang="0">
                  <a:pos x="T2" y="T3"/>
                </a:cxn>
                <a:cxn ang="0">
                  <a:pos x="T4" y="T5"/>
                </a:cxn>
                <a:cxn ang="0">
                  <a:pos x="T6" y="T7"/>
                </a:cxn>
              </a:cxnLst>
              <a:rect l="0" t="0" r="r" b="b"/>
              <a:pathLst>
                <a:path w="93" h="61">
                  <a:moveTo>
                    <a:pt x="0" y="0"/>
                  </a:moveTo>
                  <a:lnTo>
                    <a:pt x="93" y="31"/>
                  </a:lnTo>
                  <a:lnTo>
                    <a:pt x="0" y="6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35" name="Line 7"/>
            <p:cNvSpPr>
              <a:spLocks noChangeShapeType="1"/>
            </p:cNvSpPr>
            <p:nvPr/>
          </p:nvSpPr>
          <p:spPr bwMode="auto">
            <a:xfrm flipV="1">
              <a:off x="408" y="1556"/>
              <a:ext cx="1" cy="15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36" name="Freeform 8"/>
            <p:cNvSpPr>
              <a:spLocks/>
            </p:cNvSpPr>
            <p:nvPr/>
          </p:nvSpPr>
          <p:spPr bwMode="auto">
            <a:xfrm>
              <a:off x="377" y="1472"/>
              <a:ext cx="61" cy="92"/>
            </a:xfrm>
            <a:custGeom>
              <a:avLst/>
              <a:gdLst>
                <a:gd name="T0" fmla="*/ 0 w 61"/>
                <a:gd name="T1" fmla="*/ 92 h 92"/>
                <a:gd name="T2" fmla="*/ 31 w 61"/>
                <a:gd name="T3" fmla="*/ 0 h 92"/>
                <a:gd name="T4" fmla="*/ 61 w 61"/>
                <a:gd name="T5" fmla="*/ 92 h 92"/>
                <a:gd name="T6" fmla="*/ 0 w 61"/>
                <a:gd name="T7" fmla="*/ 92 h 92"/>
              </a:gdLst>
              <a:ahLst/>
              <a:cxnLst>
                <a:cxn ang="0">
                  <a:pos x="T0" y="T1"/>
                </a:cxn>
                <a:cxn ang="0">
                  <a:pos x="T2" y="T3"/>
                </a:cxn>
                <a:cxn ang="0">
                  <a:pos x="T4" y="T5"/>
                </a:cxn>
                <a:cxn ang="0">
                  <a:pos x="T6" y="T7"/>
                </a:cxn>
              </a:cxnLst>
              <a:rect l="0" t="0" r="r" b="b"/>
              <a:pathLst>
                <a:path w="61" h="92">
                  <a:moveTo>
                    <a:pt x="0" y="92"/>
                  </a:moveTo>
                  <a:lnTo>
                    <a:pt x="31" y="0"/>
                  </a:lnTo>
                  <a:lnTo>
                    <a:pt x="61" y="92"/>
                  </a:lnTo>
                  <a:lnTo>
                    <a:pt x="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37" name="Line 9"/>
            <p:cNvSpPr>
              <a:spLocks noChangeShapeType="1"/>
            </p:cNvSpPr>
            <p:nvPr/>
          </p:nvSpPr>
          <p:spPr bwMode="auto">
            <a:xfrm>
              <a:off x="408" y="1869"/>
              <a:ext cx="850" cy="1"/>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38" name="Freeform 10"/>
            <p:cNvSpPr>
              <a:spLocks/>
            </p:cNvSpPr>
            <p:nvPr/>
          </p:nvSpPr>
          <p:spPr bwMode="auto">
            <a:xfrm>
              <a:off x="1248" y="1828"/>
              <a:ext cx="120" cy="80"/>
            </a:xfrm>
            <a:custGeom>
              <a:avLst/>
              <a:gdLst>
                <a:gd name="T0" fmla="*/ 0 w 120"/>
                <a:gd name="T1" fmla="*/ 0 h 80"/>
                <a:gd name="T2" fmla="*/ 120 w 120"/>
                <a:gd name="T3" fmla="*/ 41 h 80"/>
                <a:gd name="T4" fmla="*/ 0 w 120"/>
                <a:gd name="T5" fmla="*/ 80 h 80"/>
                <a:gd name="T6" fmla="*/ 0 w 120"/>
                <a:gd name="T7" fmla="*/ 0 h 80"/>
              </a:gdLst>
              <a:ahLst/>
              <a:cxnLst>
                <a:cxn ang="0">
                  <a:pos x="T0" y="T1"/>
                </a:cxn>
                <a:cxn ang="0">
                  <a:pos x="T2" y="T3"/>
                </a:cxn>
                <a:cxn ang="0">
                  <a:pos x="T4" y="T5"/>
                </a:cxn>
                <a:cxn ang="0">
                  <a:pos x="T6" y="T7"/>
                </a:cxn>
              </a:cxnLst>
              <a:rect l="0" t="0" r="r" b="b"/>
              <a:pathLst>
                <a:path w="120" h="80">
                  <a:moveTo>
                    <a:pt x="0" y="0"/>
                  </a:moveTo>
                  <a:lnTo>
                    <a:pt x="120" y="41"/>
                  </a:lnTo>
                  <a:lnTo>
                    <a:pt x="0" y="80"/>
                  </a:lnTo>
                  <a:lnTo>
                    <a:pt x="0" y="0"/>
                  </a:lnTo>
                  <a:close/>
                </a:path>
              </a:pathLst>
            </a:custGeom>
            <a:solidFill>
              <a:srgbClr val="FF6600"/>
            </a:solidFill>
            <a:ln w="9525">
              <a:solidFill>
                <a:srgbClr val="FF6600"/>
              </a:solidFill>
              <a:round/>
              <a:headEnd/>
              <a:tailEnd/>
            </a:ln>
          </p:spPr>
          <p:txBody>
            <a:bodyPr/>
            <a:lstStyle/>
            <a:p>
              <a:endParaRPr lang="zh-CN" altLang="en-US"/>
            </a:p>
          </p:txBody>
        </p:sp>
        <p:sp>
          <p:nvSpPr>
            <p:cNvPr id="176139" name="Line 11"/>
            <p:cNvSpPr>
              <a:spLocks noChangeShapeType="1"/>
            </p:cNvSpPr>
            <p:nvPr/>
          </p:nvSpPr>
          <p:spPr bwMode="auto">
            <a:xfrm>
              <a:off x="1324" y="1869"/>
              <a:ext cx="752" cy="1"/>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0" name="Line 12"/>
            <p:cNvSpPr>
              <a:spLocks noChangeShapeType="1"/>
            </p:cNvSpPr>
            <p:nvPr/>
          </p:nvSpPr>
          <p:spPr bwMode="auto">
            <a:xfrm>
              <a:off x="1576" y="3040"/>
              <a:ext cx="541" cy="1"/>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1" name="Line 13"/>
            <p:cNvSpPr>
              <a:spLocks noChangeShapeType="1"/>
            </p:cNvSpPr>
            <p:nvPr/>
          </p:nvSpPr>
          <p:spPr bwMode="auto">
            <a:xfrm>
              <a:off x="1199" y="3040"/>
              <a:ext cx="308" cy="1"/>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2" name="Freeform 14"/>
            <p:cNvSpPr>
              <a:spLocks/>
            </p:cNvSpPr>
            <p:nvPr/>
          </p:nvSpPr>
          <p:spPr bwMode="auto">
            <a:xfrm>
              <a:off x="1497" y="3000"/>
              <a:ext cx="120" cy="79"/>
            </a:xfrm>
            <a:custGeom>
              <a:avLst/>
              <a:gdLst>
                <a:gd name="T0" fmla="*/ 0 w 120"/>
                <a:gd name="T1" fmla="*/ 0 h 79"/>
                <a:gd name="T2" fmla="*/ 120 w 120"/>
                <a:gd name="T3" fmla="*/ 40 h 79"/>
                <a:gd name="T4" fmla="*/ 0 w 120"/>
                <a:gd name="T5" fmla="*/ 79 h 79"/>
                <a:gd name="T6" fmla="*/ 0 w 120"/>
                <a:gd name="T7" fmla="*/ 0 h 79"/>
              </a:gdLst>
              <a:ahLst/>
              <a:cxnLst>
                <a:cxn ang="0">
                  <a:pos x="T0" y="T1"/>
                </a:cxn>
                <a:cxn ang="0">
                  <a:pos x="T2" y="T3"/>
                </a:cxn>
                <a:cxn ang="0">
                  <a:pos x="T4" y="T5"/>
                </a:cxn>
                <a:cxn ang="0">
                  <a:pos x="T6" y="T7"/>
                </a:cxn>
              </a:cxnLst>
              <a:rect l="0" t="0" r="r" b="b"/>
              <a:pathLst>
                <a:path w="120" h="79">
                  <a:moveTo>
                    <a:pt x="0" y="0"/>
                  </a:moveTo>
                  <a:lnTo>
                    <a:pt x="120" y="40"/>
                  </a:lnTo>
                  <a:lnTo>
                    <a:pt x="0" y="79"/>
                  </a:lnTo>
                  <a:lnTo>
                    <a:pt x="0" y="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6143" name="Freeform 15"/>
            <p:cNvSpPr>
              <a:spLocks/>
            </p:cNvSpPr>
            <p:nvPr/>
          </p:nvSpPr>
          <p:spPr bwMode="auto">
            <a:xfrm>
              <a:off x="447" y="1869"/>
              <a:ext cx="752" cy="1171"/>
            </a:xfrm>
            <a:custGeom>
              <a:avLst/>
              <a:gdLst>
                <a:gd name="T0" fmla="*/ 2 w 752"/>
                <a:gd name="T1" fmla="*/ 0 h 1171"/>
                <a:gd name="T2" fmla="*/ 0 w 752"/>
                <a:gd name="T3" fmla="*/ 26 h 1171"/>
                <a:gd name="T4" fmla="*/ 0 w 752"/>
                <a:gd name="T5" fmla="*/ 51 h 1171"/>
                <a:gd name="T6" fmla="*/ 0 w 752"/>
                <a:gd name="T7" fmla="*/ 75 h 1171"/>
                <a:gd name="T8" fmla="*/ 0 w 752"/>
                <a:gd name="T9" fmla="*/ 98 h 1171"/>
                <a:gd name="T10" fmla="*/ 0 w 752"/>
                <a:gd name="T11" fmla="*/ 124 h 1171"/>
                <a:gd name="T12" fmla="*/ 0 w 752"/>
                <a:gd name="T13" fmla="*/ 146 h 1171"/>
                <a:gd name="T14" fmla="*/ 2 w 752"/>
                <a:gd name="T15" fmla="*/ 169 h 1171"/>
                <a:gd name="T16" fmla="*/ 2 w 752"/>
                <a:gd name="T17" fmla="*/ 191 h 1171"/>
                <a:gd name="T18" fmla="*/ 4 w 752"/>
                <a:gd name="T19" fmla="*/ 215 h 1171"/>
                <a:gd name="T20" fmla="*/ 6 w 752"/>
                <a:gd name="T21" fmla="*/ 236 h 1171"/>
                <a:gd name="T22" fmla="*/ 8 w 752"/>
                <a:gd name="T23" fmla="*/ 258 h 1171"/>
                <a:gd name="T24" fmla="*/ 10 w 752"/>
                <a:gd name="T25" fmla="*/ 277 h 1171"/>
                <a:gd name="T26" fmla="*/ 14 w 752"/>
                <a:gd name="T27" fmla="*/ 299 h 1171"/>
                <a:gd name="T28" fmla="*/ 16 w 752"/>
                <a:gd name="T29" fmla="*/ 319 h 1171"/>
                <a:gd name="T30" fmla="*/ 20 w 752"/>
                <a:gd name="T31" fmla="*/ 338 h 1171"/>
                <a:gd name="T32" fmla="*/ 24 w 752"/>
                <a:gd name="T33" fmla="*/ 358 h 1171"/>
                <a:gd name="T34" fmla="*/ 26 w 752"/>
                <a:gd name="T35" fmla="*/ 378 h 1171"/>
                <a:gd name="T36" fmla="*/ 30 w 752"/>
                <a:gd name="T37" fmla="*/ 396 h 1171"/>
                <a:gd name="T38" fmla="*/ 34 w 752"/>
                <a:gd name="T39" fmla="*/ 415 h 1171"/>
                <a:gd name="T40" fmla="*/ 40 w 752"/>
                <a:gd name="T41" fmla="*/ 433 h 1171"/>
                <a:gd name="T42" fmla="*/ 59 w 752"/>
                <a:gd name="T43" fmla="*/ 508 h 1171"/>
                <a:gd name="T44" fmla="*/ 81 w 752"/>
                <a:gd name="T45" fmla="*/ 579 h 1171"/>
                <a:gd name="T46" fmla="*/ 106 w 752"/>
                <a:gd name="T47" fmla="*/ 643 h 1171"/>
                <a:gd name="T48" fmla="*/ 134 w 752"/>
                <a:gd name="T49" fmla="*/ 704 h 1171"/>
                <a:gd name="T50" fmla="*/ 163 w 752"/>
                <a:gd name="T51" fmla="*/ 761 h 1171"/>
                <a:gd name="T52" fmla="*/ 195 w 752"/>
                <a:gd name="T53" fmla="*/ 815 h 1171"/>
                <a:gd name="T54" fmla="*/ 230 w 752"/>
                <a:gd name="T55" fmla="*/ 862 h 1171"/>
                <a:gd name="T56" fmla="*/ 265 w 752"/>
                <a:gd name="T57" fmla="*/ 907 h 1171"/>
                <a:gd name="T58" fmla="*/ 303 w 752"/>
                <a:gd name="T59" fmla="*/ 948 h 1171"/>
                <a:gd name="T60" fmla="*/ 340 w 752"/>
                <a:gd name="T61" fmla="*/ 984 h 1171"/>
                <a:gd name="T62" fmla="*/ 379 w 752"/>
                <a:gd name="T63" fmla="*/ 1017 h 1171"/>
                <a:gd name="T64" fmla="*/ 420 w 752"/>
                <a:gd name="T65" fmla="*/ 1047 h 1171"/>
                <a:gd name="T66" fmla="*/ 461 w 752"/>
                <a:gd name="T67" fmla="*/ 1072 h 1171"/>
                <a:gd name="T68" fmla="*/ 503 w 752"/>
                <a:gd name="T69" fmla="*/ 1096 h 1171"/>
                <a:gd name="T70" fmla="*/ 546 w 752"/>
                <a:gd name="T71" fmla="*/ 1116 h 1171"/>
                <a:gd name="T72" fmla="*/ 587 w 752"/>
                <a:gd name="T73" fmla="*/ 1131 h 1171"/>
                <a:gd name="T74" fmla="*/ 630 w 752"/>
                <a:gd name="T75" fmla="*/ 1145 h 1171"/>
                <a:gd name="T76" fmla="*/ 671 w 752"/>
                <a:gd name="T77" fmla="*/ 1157 h 1171"/>
                <a:gd name="T78" fmla="*/ 713 w 752"/>
                <a:gd name="T79" fmla="*/ 1165 h 1171"/>
                <a:gd name="T80" fmla="*/ 752 w 752"/>
                <a:gd name="T81" fmla="*/ 1171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2" h="1171">
                  <a:moveTo>
                    <a:pt x="2" y="0"/>
                  </a:moveTo>
                  <a:lnTo>
                    <a:pt x="0" y="26"/>
                  </a:lnTo>
                  <a:lnTo>
                    <a:pt x="0" y="51"/>
                  </a:lnTo>
                  <a:lnTo>
                    <a:pt x="0" y="75"/>
                  </a:lnTo>
                  <a:lnTo>
                    <a:pt x="0" y="98"/>
                  </a:lnTo>
                  <a:lnTo>
                    <a:pt x="0" y="124"/>
                  </a:lnTo>
                  <a:lnTo>
                    <a:pt x="0" y="146"/>
                  </a:lnTo>
                  <a:lnTo>
                    <a:pt x="2" y="169"/>
                  </a:lnTo>
                  <a:lnTo>
                    <a:pt x="2" y="191"/>
                  </a:lnTo>
                  <a:lnTo>
                    <a:pt x="4" y="215"/>
                  </a:lnTo>
                  <a:lnTo>
                    <a:pt x="6" y="236"/>
                  </a:lnTo>
                  <a:lnTo>
                    <a:pt x="8" y="258"/>
                  </a:lnTo>
                  <a:lnTo>
                    <a:pt x="10" y="277"/>
                  </a:lnTo>
                  <a:lnTo>
                    <a:pt x="14" y="299"/>
                  </a:lnTo>
                  <a:lnTo>
                    <a:pt x="16" y="319"/>
                  </a:lnTo>
                  <a:lnTo>
                    <a:pt x="20" y="338"/>
                  </a:lnTo>
                  <a:lnTo>
                    <a:pt x="24" y="358"/>
                  </a:lnTo>
                  <a:lnTo>
                    <a:pt x="26" y="378"/>
                  </a:lnTo>
                  <a:lnTo>
                    <a:pt x="30" y="396"/>
                  </a:lnTo>
                  <a:lnTo>
                    <a:pt x="34" y="415"/>
                  </a:lnTo>
                  <a:lnTo>
                    <a:pt x="40" y="433"/>
                  </a:lnTo>
                  <a:lnTo>
                    <a:pt x="59" y="508"/>
                  </a:lnTo>
                  <a:lnTo>
                    <a:pt x="81" y="579"/>
                  </a:lnTo>
                  <a:lnTo>
                    <a:pt x="106" y="643"/>
                  </a:lnTo>
                  <a:lnTo>
                    <a:pt x="134" y="704"/>
                  </a:lnTo>
                  <a:lnTo>
                    <a:pt x="163" y="761"/>
                  </a:lnTo>
                  <a:lnTo>
                    <a:pt x="195" y="815"/>
                  </a:lnTo>
                  <a:lnTo>
                    <a:pt x="230" y="862"/>
                  </a:lnTo>
                  <a:lnTo>
                    <a:pt x="265" y="907"/>
                  </a:lnTo>
                  <a:lnTo>
                    <a:pt x="303" y="948"/>
                  </a:lnTo>
                  <a:lnTo>
                    <a:pt x="340" y="984"/>
                  </a:lnTo>
                  <a:lnTo>
                    <a:pt x="379" y="1017"/>
                  </a:lnTo>
                  <a:lnTo>
                    <a:pt x="420" y="1047"/>
                  </a:lnTo>
                  <a:lnTo>
                    <a:pt x="461" y="1072"/>
                  </a:lnTo>
                  <a:lnTo>
                    <a:pt x="503" y="1096"/>
                  </a:lnTo>
                  <a:lnTo>
                    <a:pt x="546" y="1116"/>
                  </a:lnTo>
                  <a:lnTo>
                    <a:pt x="587" y="1131"/>
                  </a:lnTo>
                  <a:lnTo>
                    <a:pt x="630" y="1145"/>
                  </a:lnTo>
                  <a:lnTo>
                    <a:pt x="671" y="1157"/>
                  </a:lnTo>
                  <a:lnTo>
                    <a:pt x="713" y="1165"/>
                  </a:lnTo>
                  <a:lnTo>
                    <a:pt x="752" y="1171"/>
                  </a:lnTo>
                </a:path>
              </a:pathLst>
            </a:custGeom>
            <a:noFill/>
            <a:ln w="2540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44" name="Freeform 16"/>
            <p:cNvSpPr>
              <a:spLocks/>
            </p:cNvSpPr>
            <p:nvPr/>
          </p:nvSpPr>
          <p:spPr bwMode="auto">
            <a:xfrm>
              <a:off x="500" y="2363"/>
              <a:ext cx="20" cy="65"/>
            </a:xfrm>
            <a:custGeom>
              <a:avLst/>
              <a:gdLst>
                <a:gd name="T0" fmla="*/ 8 w 20"/>
                <a:gd name="T1" fmla="*/ 33 h 65"/>
                <a:gd name="T2" fmla="*/ 8 w 20"/>
                <a:gd name="T3" fmla="*/ 33 h 65"/>
                <a:gd name="T4" fmla="*/ 8 w 20"/>
                <a:gd name="T5" fmla="*/ 31 h 65"/>
                <a:gd name="T6" fmla="*/ 8 w 20"/>
                <a:gd name="T7" fmla="*/ 29 h 65"/>
                <a:gd name="T8" fmla="*/ 8 w 20"/>
                <a:gd name="T9" fmla="*/ 27 h 65"/>
                <a:gd name="T10" fmla="*/ 6 w 20"/>
                <a:gd name="T11" fmla="*/ 25 h 65"/>
                <a:gd name="T12" fmla="*/ 6 w 20"/>
                <a:gd name="T13" fmla="*/ 22 h 65"/>
                <a:gd name="T14" fmla="*/ 4 w 20"/>
                <a:gd name="T15" fmla="*/ 18 h 65"/>
                <a:gd name="T16" fmla="*/ 4 w 20"/>
                <a:gd name="T17" fmla="*/ 16 h 65"/>
                <a:gd name="T18" fmla="*/ 4 w 20"/>
                <a:gd name="T19" fmla="*/ 12 h 65"/>
                <a:gd name="T20" fmla="*/ 2 w 20"/>
                <a:gd name="T21" fmla="*/ 8 h 65"/>
                <a:gd name="T22" fmla="*/ 2 w 20"/>
                <a:gd name="T23" fmla="*/ 6 h 65"/>
                <a:gd name="T24" fmla="*/ 2 w 20"/>
                <a:gd name="T25" fmla="*/ 4 h 65"/>
                <a:gd name="T26" fmla="*/ 0 w 20"/>
                <a:gd name="T27" fmla="*/ 0 h 65"/>
                <a:gd name="T28" fmla="*/ 0 w 20"/>
                <a:gd name="T29" fmla="*/ 0 h 65"/>
                <a:gd name="T30" fmla="*/ 0 w 20"/>
                <a:gd name="T31" fmla="*/ 0 h 65"/>
                <a:gd name="T32" fmla="*/ 2 w 20"/>
                <a:gd name="T33" fmla="*/ 2 h 65"/>
                <a:gd name="T34" fmla="*/ 2 w 20"/>
                <a:gd name="T35" fmla="*/ 4 h 65"/>
                <a:gd name="T36" fmla="*/ 4 w 20"/>
                <a:gd name="T37" fmla="*/ 8 h 65"/>
                <a:gd name="T38" fmla="*/ 4 w 20"/>
                <a:gd name="T39" fmla="*/ 12 h 65"/>
                <a:gd name="T40" fmla="*/ 6 w 20"/>
                <a:gd name="T41" fmla="*/ 18 h 65"/>
                <a:gd name="T42" fmla="*/ 8 w 20"/>
                <a:gd name="T43" fmla="*/ 24 h 65"/>
                <a:gd name="T44" fmla="*/ 10 w 20"/>
                <a:gd name="T45" fmla="*/ 29 h 65"/>
                <a:gd name="T46" fmla="*/ 12 w 20"/>
                <a:gd name="T47" fmla="*/ 35 h 65"/>
                <a:gd name="T48" fmla="*/ 14 w 20"/>
                <a:gd name="T49" fmla="*/ 41 h 65"/>
                <a:gd name="T50" fmla="*/ 14 w 20"/>
                <a:gd name="T51" fmla="*/ 43 h 65"/>
                <a:gd name="T52" fmla="*/ 14 w 20"/>
                <a:gd name="T53" fmla="*/ 45 h 65"/>
                <a:gd name="T54" fmla="*/ 16 w 20"/>
                <a:gd name="T55" fmla="*/ 49 h 65"/>
                <a:gd name="T56" fmla="*/ 16 w 20"/>
                <a:gd name="T57" fmla="*/ 51 h 65"/>
                <a:gd name="T58" fmla="*/ 16 w 20"/>
                <a:gd name="T59" fmla="*/ 53 h 65"/>
                <a:gd name="T60" fmla="*/ 18 w 20"/>
                <a:gd name="T61" fmla="*/ 55 h 65"/>
                <a:gd name="T62" fmla="*/ 18 w 20"/>
                <a:gd name="T63" fmla="*/ 57 h 65"/>
                <a:gd name="T64" fmla="*/ 18 w 20"/>
                <a:gd name="T65" fmla="*/ 61 h 65"/>
                <a:gd name="T66" fmla="*/ 20 w 20"/>
                <a:gd name="T67" fmla="*/ 63 h 65"/>
                <a:gd name="T68" fmla="*/ 20 w 20"/>
                <a:gd name="T6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 h="65">
                  <a:moveTo>
                    <a:pt x="8" y="33"/>
                  </a:moveTo>
                  <a:lnTo>
                    <a:pt x="8" y="33"/>
                  </a:lnTo>
                  <a:lnTo>
                    <a:pt x="8" y="31"/>
                  </a:lnTo>
                  <a:lnTo>
                    <a:pt x="8" y="29"/>
                  </a:lnTo>
                  <a:lnTo>
                    <a:pt x="8" y="27"/>
                  </a:lnTo>
                  <a:lnTo>
                    <a:pt x="6" y="25"/>
                  </a:lnTo>
                  <a:lnTo>
                    <a:pt x="6" y="22"/>
                  </a:lnTo>
                  <a:lnTo>
                    <a:pt x="4" y="18"/>
                  </a:lnTo>
                  <a:lnTo>
                    <a:pt x="4" y="16"/>
                  </a:lnTo>
                  <a:lnTo>
                    <a:pt x="4" y="12"/>
                  </a:lnTo>
                  <a:lnTo>
                    <a:pt x="2" y="8"/>
                  </a:lnTo>
                  <a:lnTo>
                    <a:pt x="2" y="6"/>
                  </a:lnTo>
                  <a:lnTo>
                    <a:pt x="2" y="4"/>
                  </a:lnTo>
                  <a:lnTo>
                    <a:pt x="0" y="0"/>
                  </a:lnTo>
                  <a:lnTo>
                    <a:pt x="0" y="0"/>
                  </a:lnTo>
                  <a:lnTo>
                    <a:pt x="0" y="0"/>
                  </a:lnTo>
                  <a:lnTo>
                    <a:pt x="2" y="2"/>
                  </a:lnTo>
                  <a:lnTo>
                    <a:pt x="2" y="4"/>
                  </a:lnTo>
                  <a:lnTo>
                    <a:pt x="4" y="8"/>
                  </a:lnTo>
                  <a:lnTo>
                    <a:pt x="4" y="12"/>
                  </a:lnTo>
                  <a:lnTo>
                    <a:pt x="6" y="18"/>
                  </a:lnTo>
                  <a:lnTo>
                    <a:pt x="8" y="24"/>
                  </a:lnTo>
                  <a:lnTo>
                    <a:pt x="10" y="29"/>
                  </a:lnTo>
                  <a:lnTo>
                    <a:pt x="12" y="35"/>
                  </a:lnTo>
                  <a:lnTo>
                    <a:pt x="14" y="41"/>
                  </a:lnTo>
                  <a:lnTo>
                    <a:pt x="14" y="43"/>
                  </a:lnTo>
                  <a:lnTo>
                    <a:pt x="14" y="45"/>
                  </a:lnTo>
                  <a:lnTo>
                    <a:pt x="16" y="49"/>
                  </a:lnTo>
                  <a:lnTo>
                    <a:pt x="16" y="51"/>
                  </a:lnTo>
                  <a:lnTo>
                    <a:pt x="16" y="53"/>
                  </a:lnTo>
                  <a:lnTo>
                    <a:pt x="18" y="55"/>
                  </a:lnTo>
                  <a:lnTo>
                    <a:pt x="18" y="57"/>
                  </a:lnTo>
                  <a:lnTo>
                    <a:pt x="18" y="61"/>
                  </a:lnTo>
                  <a:lnTo>
                    <a:pt x="20" y="63"/>
                  </a:lnTo>
                  <a:lnTo>
                    <a:pt x="20" y="65"/>
                  </a:lnTo>
                </a:path>
              </a:pathLst>
            </a:custGeom>
            <a:solidFill>
              <a:srgbClr val="FF6600"/>
            </a:solidFill>
            <a:ln w="12700">
              <a:solidFill>
                <a:srgbClr val="FF6600"/>
              </a:solidFill>
              <a:prstDash val="solid"/>
              <a:round/>
              <a:headEnd/>
              <a:tailEnd/>
            </a:ln>
          </p:spPr>
          <p:txBody>
            <a:bodyPr/>
            <a:lstStyle/>
            <a:p>
              <a:endParaRPr lang="zh-CN" altLang="en-US"/>
            </a:p>
          </p:txBody>
        </p:sp>
        <p:sp>
          <p:nvSpPr>
            <p:cNvPr id="176145" name="Freeform 17"/>
            <p:cNvSpPr>
              <a:spLocks/>
            </p:cNvSpPr>
            <p:nvPr/>
          </p:nvSpPr>
          <p:spPr bwMode="auto">
            <a:xfrm>
              <a:off x="489" y="2410"/>
              <a:ext cx="60" cy="99"/>
            </a:xfrm>
            <a:custGeom>
              <a:avLst/>
              <a:gdLst>
                <a:gd name="T0" fmla="*/ 58 w 60"/>
                <a:gd name="T1" fmla="*/ 0 h 99"/>
                <a:gd name="T2" fmla="*/ 60 w 60"/>
                <a:gd name="T3" fmla="*/ 99 h 99"/>
                <a:gd name="T4" fmla="*/ 0 w 60"/>
                <a:gd name="T5" fmla="*/ 20 h 99"/>
                <a:gd name="T6" fmla="*/ 58 w 60"/>
                <a:gd name="T7" fmla="*/ 0 h 99"/>
              </a:gdLst>
              <a:ahLst/>
              <a:cxnLst>
                <a:cxn ang="0">
                  <a:pos x="T0" y="T1"/>
                </a:cxn>
                <a:cxn ang="0">
                  <a:pos x="T2" y="T3"/>
                </a:cxn>
                <a:cxn ang="0">
                  <a:pos x="T4" y="T5"/>
                </a:cxn>
                <a:cxn ang="0">
                  <a:pos x="T6" y="T7"/>
                </a:cxn>
              </a:cxnLst>
              <a:rect l="0" t="0" r="r" b="b"/>
              <a:pathLst>
                <a:path w="60" h="99">
                  <a:moveTo>
                    <a:pt x="58" y="0"/>
                  </a:moveTo>
                  <a:lnTo>
                    <a:pt x="60" y="99"/>
                  </a:lnTo>
                  <a:lnTo>
                    <a:pt x="0" y="20"/>
                  </a:lnTo>
                  <a:lnTo>
                    <a:pt x="58" y="0"/>
                  </a:lnTo>
                  <a:close/>
                </a:path>
              </a:pathLst>
            </a:custGeom>
            <a:solidFill>
              <a:srgbClr val="FF6600"/>
            </a:solidFill>
            <a:ln w="9525">
              <a:solidFill>
                <a:srgbClr val="FF6600"/>
              </a:solidFill>
              <a:round/>
              <a:headEnd/>
              <a:tailEnd/>
            </a:ln>
          </p:spPr>
          <p:txBody>
            <a:bodyPr/>
            <a:lstStyle/>
            <a:p>
              <a:endParaRPr lang="zh-CN" altLang="en-US"/>
            </a:p>
          </p:txBody>
        </p:sp>
        <p:sp>
          <p:nvSpPr>
            <p:cNvPr id="176146" name="Freeform 18"/>
            <p:cNvSpPr>
              <a:spLocks/>
            </p:cNvSpPr>
            <p:nvPr/>
          </p:nvSpPr>
          <p:spPr bwMode="auto">
            <a:xfrm>
              <a:off x="2076" y="1869"/>
              <a:ext cx="63" cy="63"/>
            </a:xfrm>
            <a:custGeom>
              <a:avLst/>
              <a:gdLst>
                <a:gd name="T0" fmla="*/ 0 w 63"/>
                <a:gd name="T1" fmla="*/ 0 h 63"/>
                <a:gd name="T2" fmla="*/ 19 w 63"/>
                <a:gd name="T3" fmla="*/ 2 h 63"/>
                <a:gd name="T4" fmla="*/ 37 w 63"/>
                <a:gd name="T5" fmla="*/ 10 h 63"/>
                <a:gd name="T6" fmla="*/ 51 w 63"/>
                <a:gd name="T7" fmla="*/ 24 h 63"/>
                <a:gd name="T8" fmla="*/ 61 w 63"/>
                <a:gd name="T9" fmla="*/ 41 h 63"/>
                <a:gd name="T10" fmla="*/ 63 w 63"/>
                <a:gd name="T11" fmla="*/ 63 h 63"/>
              </a:gdLst>
              <a:ahLst/>
              <a:cxnLst>
                <a:cxn ang="0">
                  <a:pos x="T0" y="T1"/>
                </a:cxn>
                <a:cxn ang="0">
                  <a:pos x="T2" y="T3"/>
                </a:cxn>
                <a:cxn ang="0">
                  <a:pos x="T4" y="T5"/>
                </a:cxn>
                <a:cxn ang="0">
                  <a:pos x="T6" y="T7"/>
                </a:cxn>
                <a:cxn ang="0">
                  <a:pos x="T8" y="T9"/>
                </a:cxn>
                <a:cxn ang="0">
                  <a:pos x="T10" y="T11"/>
                </a:cxn>
              </a:cxnLst>
              <a:rect l="0" t="0" r="r" b="b"/>
              <a:pathLst>
                <a:path w="63" h="63">
                  <a:moveTo>
                    <a:pt x="0" y="0"/>
                  </a:moveTo>
                  <a:lnTo>
                    <a:pt x="19" y="2"/>
                  </a:lnTo>
                  <a:lnTo>
                    <a:pt x="37" y="10"/>
                  </a:lnTo>
                  <a:lnTo>
                    <a:pt x="51" y="24"/>
                  </a:lnTo>
                  <a:lnTo>
                    <a:pt x="61" y="41"/>
                  </a:lnTo>
                  <a:lnTo>
                    <a:pt x="63" y="63"/>
                  </a:lnTo>
                </a:path>
              </a:pathLst>
            </a:custGeom>
            <a:noFill/>
            <a:ln w="2540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47" name="Freeform 19"/>
            <p:cNvSpPr>
              <a:spLocks/>
            </p:cNvSpPr>
            <p:nvPr/>
          </p:nvSpPr>
          <p:spPr bwMode="auto">
            <a:xfrm>
              <a:off x="2117" y="2977"/>
              <a:ext cx="63" cy="63"/>
            </a:xfrm>
            <a:custGeom>
              <a:avLst/>
              <a:gdLst>
                <a:gd name="T0" fmla="*/ 0 w 63"/>
                <a:gd name="T1" fmla="*/ 63 h 63"/>
                <a:gd name="T2" fmla="*/ 22 w 63"/>
                <a:gd name="T3" fmla="*/ 61 h 63"/>
                <a:gd name="T4" fmla="*/ 39 w 63"/>
                <a:gd name="T5" fmla="*/ 53 h 63"/>
                <a:gd name="T6" fmla="*/ 53 w 63"/>
                <a:gd name="T7" fmla="*/ 39 h 63"/>
                <a:gd name="T8" fmla="*/ 61 w 63"/>
                <a:gd name="T9" fmla="*/ 19 h 63"/>
                <a:gd name="T10" fmla="*/ 63 w 63"/>
                <a:gd name="T11" fmla="*/ 0 h 63"/>
              </a:gdLst>
              <a:ahLst/>
              <a:cxnLst>
                <a:cxn ang="0">
                  <a:pos x="T0" y="T1"/>
                </a:cxn>
                <a:cxn ang="0">
                  <a:pos x="T2" y="T3"/>
                </a:cxn>
                <a:cxn ang="0">
                  <a:pos x="T4" y="T5"/>
                </a:cxn>
                <a:cxn ang="0">
                  <a:pos x="T6" y="T7"/>
                </a:cxn>
                <a:cxn ang="0">
                  <a:pos x="T8" y="T9"/>
                </a:cxn>
                <a:cxn ang="0">
                  <a:pos x="T10" y="T11"/>
                </a:cxn>
              </a:cxnLst>
              <a:rect l="0" t="0" r="r" b="b"/>
              <a:pathLst>
                <a:path w="63" h="63">
                  <a:moveTo>
                    <a:pt x="0" y="63"/>
                  </a:moveTo>
                  <a:lnTo>
                    <a:pt x="22" y="61"/>
                  </a:lnTo>
                  <a:lnTo>
                    <a:pt x="39" y="53"/>
                  </a:lnTo>
                  <a:lnTo>
                    <a:pt x="53" y="39"/>
                  </a:lnTo>
                  <a:lnTo>
                    <a:pt x="61" y="19"/>
                  </a:lnTo>
                  <a:lnTo>
                    <a:pt x="63" y="0"/>
                  </a:lnTo>
                </a:path>
              </a:pathLst>
            </a:custGeom>
            <a:noFill/>
            <a:ln w="2540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48" name="Freeform 20"/>
            <p:cNvSpPr>
              <a:spLocks/>
            </p:cNvSpPr>
            <p:nvPr/>
          </p:nvSpPr>
          <p:spPr bwMode="auto">
            <a:xfrm>
              <a:off x="2139" y="1932"/>
              <a:ext cx="92" cy="1045"/>
            </a:xfrm>
            <a:custGeom>
              <a:avLst/>
              <a:gdLst>
                <a:gd name="T0" fmla="*/ 0 w 92"/>
                <a:gd name="T1" fmla="*/ 0 h 1045"/>
                <a:gd name="T2" fmla="*/ 25 w 92"/>
                <a:gd name="T3" fmla="*/ 89 h 1045"/>
                <a:gd name="T4" fmla="*/ 47 w 92"/>
                <a:gd name="T5" fmla="*/ 181 h 1045"/>
                <a:gd name="T6" fmla="*/ 64 w 92"/>
                <a:gd name="T7" fmla="*/ 277 h 1045"/>
                <a:gd name="T8" fmla="*/ 78 w 92"/>
                <a:gd name="T9" fmla="*/ 374 h 1045"/>
                <a:gd name="T10" fmla="*/ 86 w 92"/>
                <a:gd name="T11" fmla="*/ 472 h 1045"/>
                <a:gd name="T12" fmla="*/ 92 w 92"/>
                <a:gd name="T13" fmla="*/ 571 h 1045"/>
                <a:gd name="T14" fmla="*/ 92 w 92"/>
                <a:gd name="T15" fmla="*/ 669 h 1045"/>
                <a:gd name="T16" fmla="*/ 86 w 92"/>
                <a:gd name="T17" fmla="*/ 767 h 1045"/>
                <a:gd name="T18" fmla="*/ 76 w 92"/>
                <a:gd name="T19" fmla="*/ 862 h 1045"/>
                <a:gd name="T20" fmla="*/ 62 w 92"/>
                <a:gd name="T21" fmla="*/ 954 h 1045"/>
                <a:gd name="T22" fmla="*/ 41 w 92"/>
                <a:gd name="T23" fmla="*/ 1045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1045">
                  <a:moveTo>
                    <a:pt x="0" y="0"/>
                  </a:moveTo>
                  <a:lnTo>
                    <a:pt x="25" y="89"/>
                  </a:lnTo>
                  <a:lnTo>
                    <a:pt x="47" y="181"/>
                  </a:lnTo>
                  <a:lnTo>
                    <a:pt x="64" y="277"/>
                  </a:lnTo>
                  <a:lnTo>
                    <a:pt x="78" y="374"/>
                  </a:lnTo>
                  <a:lnTo>
                    <a:pt x="86" y="472"/>
                  </a:lnTo>
                  <a:lnTo>
                    <a:pt x="92" y="571"/>
                  </a:lnTo>
                  <a:lnTo>
                    <a:pt x="92" y="669"/>
                  </a:lnTo>
                  <a:lnTo>
                    <a:pt x="86" y="767"/>
                  </a:lnTo>
                  <a:lnTo>
                    <a:pt x="76" y="862"/>
                  </a:lnTo>
                  <a:lnTo>
                    <a:pt x="62" y="954"/>
                  </a:lnTo>
                  <a:lnTo>
                    <a:pt x="41" y="1045"/>
                  </a:lnTo>
                </a:path>
              </a:pathLst>
            </a:custGeom>
            <a:noFill/>
            <a:ln w="2540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49" name="Line 21"/>
            <p:cNvSpPr>
              <a:spLocks noChangeShapeType="1"/>
            </p:cNvSpPr>
            <p:nvPr/>
          </p:nvSpPr>
          <p:spPr bwMode="auto">
            <a:xfrm>
              <a:off x="2217" y="2298"/>
              <a:ext cx="8" cy="114"/>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0" name="Freeform 22"/>
            <p:cNvSpPr>
              <a:spLocks/>
            </p:cNvSpPr>
            <p:nvPr/>
          </p:nvSpPr>
          <p:spPr bwMode="auto">
            <a:xfrm>
              <a:off x="2194" y="2402"/>
              <a:ext cx="62" cy="97"/>
            </a:xfrm>
            <a:custGeom>
              <a:avLst/>
              <a:gdLst>
                <a:gd name="T0" fmla="*/ 62 w 62"/>
                <a:gd name="T1" fmla="*/ 0 h 97"/>
                <a:gd name="T2" fmla="*/ 37 w 62"/>
                <a:gd name="T3" fmla="*/ 97 h 97"/>
                <a:gd name="T4" fmla="*/ 0 w 62"/>
                <a:gd name="T5" fmla="*/ 6 h 97"/>
                <a:gd name="T6" fmla="*/ 62 w 62"/>
                <a:gd name="T7" fmla="*/ 0 h 97"/>
              </a:gdLst>
              <a:ahLst/>
              <a:cxnLst>
                <a:cxn ang="0">
                  <a:pos x="T0" y="T1"/>
                </a:cxn>
                <a:cxn ang="0">
                  <a:pos x="T2" y="T3"/>
                </a:cxn>
                <a:cxn ang="0">
                  <a:pos x="T4" y="T5"/>
                </a:cxn>
                <a:cxn ang="0">
                  <a:pos x="T6" y="T7"/>
                </a:cxn>
              </a:cxnLst>
              <a:rect l="0" t="0" r="r" b="b"/>
              <a:pathLst>
                <a:path w="62" h="97">
                  <a:moveTo>
                    <a:pt x="62" y="0"/>
                  </a:moveTo>
                  <a:lnTo>
                    <a:pt x="37" y="97"/>
                  </a:lnTo>
                  <a:lnTo>
                    <a:pt x="0" y="6"/>
                  </a:lnTo>
                  <a:lnTo>
                    <a:pt x="62" y="0"/>
                  </a:lnTo>
                  <a:close/>
                </a:path>
              </a:pathLst>
            </a:custGeom>
            <a:solidFill>
              <a:srgbClr val="FF6600"/>
            </a:solidFill>
            <a:ln w="9525">
              <a:solidFill>
                <a:srgbClr val="FF6600"/>
              </a:solidFill>
              <a:round/>
              <a:headEnd/>
              <a:tailEnd/>
            </a:ln>
          </p:spPr>
          <p:txBody>
            <a:bodyPr/>
            <a:lstStyle/>
            <a:p>
              <a:endParaRPr lang="zh-CN" altLang="en-US"/>
            </a:p>
          </p:txBody>
        </p:sp>
        <p:sp>
          <p:nvSpPr>
            <p:cNvPr id="176151" name="Rectangle 23"/>
            <p:cNvSpPr>
              <a:spLocks noChangeArrowheads="1"/>
            </p:cNvSpPr>
            <p:nvPr/>
          </p:nvSpPr>
          <p:spPr bwMode="auto">
            <a:xfrm>
              <a:off x="441" y="1706"/>
              <a:ext cx="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700" i="1">
                  <a:solidFill>
                    <a:srgbClr val="000000"/>
                  </a:solidFill>
                  <a:ea typeface="华文中宋" pitchFamily="2" charset="-122"/>
                </a:rPr>
                <a:t>A</a:t>
              </a:r>
              <a:endParaRPr kumimoji="1" lang="en-US" altLang="zh-CN" sz="3600">
                <a:latin typeface="华文中宋" pitchFamily="2" charset="-122"/>
                <a:ea typeface="华文中宋" pitchFamily="2" charset="-122"/>
              </a:endParaRPr>
            </a:p>
          </p:txBody>
        </p:sp>
        <p:sp>
          <p:nvSpPr>
            <p:cNvPr id="176152" name="Rectangle 24"/>
            <p:cNvSpPr>
              <a:spLocks noChangeArrowheads="1"/>
            </p:cNvSpPr>
            <p:nvPr/>
          </p:nvSpPr>
          <p:spPr bwMode="auto">
            <a:xfrm>
              <a:off x="627" y="2806"/>
              <a:ext cx="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700" i="1">
                  <a:solidFill>
                    <a:srgbClr val="000000"/>
                  </a:solidFill>
                  <a:ea typeface="华文中宋" pitchFamily="2" charset="-122"/>
                </a:rPr>
                <a:t>D</a:t>
              </a:r>
              <a:endParaRPr kumimoji="1" lang="en-US" altLang="zh-CN" sz="3600">
                <a:latin typeface="华文中宋" pitchFamily="2" charset="-122"/>
                <a:ea typeface="华文中宋" pitchFamily="2" charset="-122"/>
              </a:endParaRPr>
            </a:p>
          </p:txBody>
        </p:sp>
        <p:sp>
          <p:nvSpPr>
            <p:cNvPr id="176153" name="Rectangle 25"/>
            <p:cNvSpPr>
              <a:spLocks noChangeArrowheads="1"/>
            </p:cNvSpPr>
            <p:nvPr/>
          </p:nvSpPr>
          <p:spPr bwMode="auto">
            <a:xfrm>
              <a:off x="2234" y="2953"/>
              <a:ext cx="8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700" i="1">
                  <a:solidFill>
                    <a:srgbClr val="000000"/>
                  </a:solidFill>
                  <a:ea typeface="华文中宋" pitchFamily="2" charset="-122"/>
                </a:rPr>
                <a:t>C</a:t>
              </a:r>
              <a:endParaRPr kumimoji="1" lang="en-US" altLang="zh-CN" sz="3600">
                <a:latin typeface="华文中宋" pitchFamily="2" charset="-122"/>
                <a:ea typeface="华文中宋" pitchFamily="2" charset="-122"/>
              </a:endParaRPr>
            </a:p>
          </p:txBody>
        </p:sp>
        <p:sp>
          <p:nvSpPr>
            <p:cNvPr id="176154" name="Rectangle 26"/>
            <p:cNvSpPr>
              <a:spLocks noChangeArrowheads="1"/>
            </p:cNvSpPr>
            <p:nvPr/>
          </p:nvSpPr>
          <p:spPr bwMode="auto">
            <a:xfrm>
              <a:off x="2091" y="1698"/>
              <a:ext cx="8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700" i="1">
                  <a:solidFill>
                    <a:srgbClr val="000000"/>
                  </a:solidFill>
                  <a:ea typeface="华文中宋" pitchFamily="2" charset="-122"/>
                </a:rPr>
                <a:t>B</a:t>
              </a:r>
              <a:endParaRPr kumimoji="1" lang="en-US" altLang="zh-CN" sz="3600">
                <a:latin typeface="华文中宋" pitchFamily="2" charset="-122"/>
                <a:ea typeface="华文中宋" pitchFamily="2" charset="-122"/>
              </a:endParaRPr>
            </a:p>
          </p:txBody>
        </p:sp>
        <p:sp>
          <p:nvSpPr>
            <p:cNvPr id="176155" name="Rectangle 27"/>
            <p:cNvSpPr>
              <a:spLocks noChangeArrowheads="1"/>
            </p:cNvSpPr>
            <p:nvPr/>
          </p:nvSpPr>
          <p:spPr bwMode="auto">
            <a:xfrm>
              <a:off x="1329" y="1940"/>
              <a:ext cx="65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700">
                  <a:solidFill>
                    <a:srgbClr val="000000"/>
                  </a:solidFill>
                  <a:latin typeface="宋体" pitchFamily="2" charset="-122"/>
                </a:rPr>
                <a:t>无缓冲电路</a:t>
              </a:r>
              <a:endParaRPr kumimoji="1" lang="zh-CN" altLang="en-US" sz="3600">
                <a:latin typeface="华文中宋" pitchFamily="2" charset="-122"/>
                <a:ea typeface="华文中宋" pitchFamily="2" charset="-122"/>
              </a:endParaRPr>
            </a:p>
          </p:txBody>
        </p:sp>
        <p:sp>
          <p:nvSpPr>
            <p:cNvPr id="176156" name="Rectangle 28"/>
            <p:cNvSpPr>
              <a:spLocks noChangeArrowheads="1"/>
            </p:cNvSpPr>
            <p:nvPr/>
          </p:nvSpPr>
          <p:spPr bwMode="auto">
            <a:xfrm>
              <a:off x="891" y="2735"/>
              <a:ext cx="65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zh-CN" altLang="en-US" sz="1700">
                  <a:solidFill>
                    <a:srgbClr val="000000"/>
                  </a:solidFill>
                  <a:latin typeface="宋体" pitchFamily="2" charset="-122"/>
                </a:rPr>
                <a:t>有缓冲电路</a:t>
              </a:r>
              <a:endParaRPr kumimoji="1" lang="zh-CN" altLang="en-US" sz="3600">
                <a:latin typeface="华文中宋" pitchFamily="2" charset="-122"/>
                <a:ea typeface="华文中宋" pitchFamily="2" charset="-122"/>
              </a:endParaRPr>
            </a:p>
          </p:txBody>
        </p:sp>
        <p:sp>
          <p:nvSpPr>
            <p:cNvPr id="176157" name="Rectangle 29"/>
            <p:cNvSpPr>
              <a:spLocks noChangeArrowheads="1"/>
            </p:cNvSpPr>
            <p:nvPr/>
          </p:nvSpPr>
          <p:spPr bwMode="auto">
            <a:xfrm>
              <a:off x="2288" y="3134"/>
              <a:ext cx="6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700" i="1">
                  <a:solidFill>
                    <a:srgbClr val="000000"/>
                  </a:solidFill>
                  <a:ea typeface="华文中宋" pitchFamily="2" charset="-122"/>
                </a:rPr>
                <a:t>u</a:t>
              </a:r>
              <a:endParaRPr kumimoji="1" lang="en-US" altLang="zh-CN" sz="3600">
                <a:latin typeface="华文中宋" pitchFamily="2" charset="-122"/>
                <a:ea typeface="华文中宋" pitchFamily="2" charset="-122"/>
              </a:endParaRPr>
            </a:p>
          </p:txBody>
        </p:sp>
        <p:sp>
          <p:nvSpPr>
            <p:cNvPr id="176158" name="Rectangle 30"/>
            <p:cNvSpPr>
              <a:spLocks noChangeArrowheads="1"/>
            </p:cNvSpPr>
            <p:nvPr/>
          </p:nvSpPr>
          <p:spPr bwMode="auto">
            <a:xfrm>
              <a:off x="2354" y="3216"/>
              <a:ext cx="10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100">
                  <a:solidFill>
                    <a:srgbClr val="000000"/>
                  </a:solidFill>
                  <a:ea typeface="华文中宋" pitchFamily="2" charset="-122"/>
                </a:rPr>
                <a:t>CE</a:t>
              </a:r>
              <a:endParaRPr kumimoji="1" lang="en-US" altLang="zh-CN" sz="3600">
                <a:latin typeface="华文中宋" pitchFamily="2" charset="-122"/>
                <a:ea typeface="华文中宋" pitchFamily="2" charset="-122"/>
              </a:endParaRPr>
            </a:p>
          </p:txBody>
        </p:sp>
        <p:sp>
          <p:nvSpPr>
            <p:cNvPr id="176159" name="Rectangle 31"/>
            <p:cNvSpPr>
              <a:spLocks noChangeArrowheads="1"/>
            </p:cNvSpPr>
            <p:nvPr/>
          </p:nvSpPr>
          <p:spPr bwMode="auto">
            <a:xfrm>
              <a:off x="265" y="1438"/>
              <a:ext cx="3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7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76160" name="Rectangle 32"/>
            <p:cNvSpPr>
              <a:spLocks noChangeArrowheads="1"/>
            </p:cNvSpPr>
            <p:nvPr/>
          </p:nvSpPr>
          <p:spPr bwMode="auto">
            <a:xfrm>
              <a:off x="302" y="1521"/>
              <a:ext cx="5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100">
                  <a:solidFill>
                    <a:srgbClr val="000000"/>
                  </a:solidFill>
                  <a:ea typeface="华文中宋" pitchFamily="2" charset="-122"/>
                </a:rPr>
                <a:t>C</a:t>
              </a:r>
              <a:endParaRPr kumimoji="1" lang="en-US" altLang="zh-CN" sz="3600">
                <a:latin typeface="华文中宋" pitchFamily="2" charset="-122"/>
                <a:ea typeface="华文中宋" pitchFamily="2" charset="-122"/>
              </a:endParaRPr>
            </a:p>
          </p:txBody>
        </p:sp>
        <p:sp>
          <p:nvSpPr>
            <p:cNvPr id="176161" name="Rectangle 33"/>
            <p:cNvSpPr>
              <a:spLocks noChangeArrowheads="1"/>
            </p:cNvSpPr>
            <p:nvPr/>
          </p:nvSpPr>
          <p:spPr bwMode="auto">
            <a:xfrm>
              <a:off x="292" y="3107"/>
              <a:ext cx="9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700" i="1">
                  <a:solidFill>
                    <a:srgbClr val="000000"/>
                  </a:solidFill>
                  <a:ea typeface="华文中宋" pitchFamily="2" charset="-122"/>
                </a:rPr>
                <a:t>O</a:t>
              </a:r>
              <a:endParaRPr kumimoji="1" lang="en-US" altLang="zh-CN" sz="3600">
                <a:latin typeface="华文中宋" pitchFamily="2" charset="-122"/>
                <a:ea typeface="华文中宋" pitchFamily="2" charset="-122"/>
              </a:endParaRPr>
            </a:p>
          </p:txBody>
        </p:sp>
      </p:grpSp>
      <p:sp>
        <p:nvSpPr>
          <p:cNvPr id="176163" name="Text Box 35"/>
          <p:cNvSpPr txBox="1">
            <a:spLocks noChangeArrowheads="1"/>
          </p:cNvSpPr>
          <p:nvPr/>
        </p:nvSpPr>
        <p:spPr bwMode="auto">
          <a:xfrm>
            <a:off x="5944023" y="4332189"/>
            <a:ext cx="2035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a:solidFill>
                  <a:srgbClr val="6600CC"/>
                </a:solidFill>
              </a:rPr>
              <a:t>图</a:t>
            </a:r>
            <a:r>
              <a:rPr lang="en-US" altLang="zh-CN" sz="1400" b="1" dirty="0">
                <a:solidFill>
                  <a:srgbClr val="6600CC"/>
                </a:solidFill>
              </a:rPr>
              <a:t>9-15 </a:t>
            </a:r>
            <a:r>
              <a:rPr lang="zh-CN" altLang="en-US" sz="1400" b="1" dirty="0">
                <a:solidFill>
                  <a:srgbClr val="6600CC"/>
                </a:solidFill>
              </a:rPr>
              <a:t>关断时的负载线</a:t>
            </a:r>
          </a:p>
        </p:txBody>
      </p:sp>
      <p:sp>
        <p:nvSpPr>
          <p:cNvPr id="176165" name="Text Box 37"/>
          <p:cNvSpPr txBox="1">
            <a:spLocks noChangeArrowheads="1"/>
          </p:cNvSpPr>
          <p:nvPr/>
        </p:nvSpPr>
        <p:spPr bwMode="auto">
          <a:xfrm>
            <a:off x="609614" y="859936"/>
            <a:ext cx="4249724"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000" b="1" dirty="0">
                <a:solidFill>
                  <a:srgbClr val="0000FF"/>
                </a:solidFill>
              </a:rPr>
              <a:t>◆</a:t>
            </a:r>
            <a:r>
              <a:rPr lang="zh-CN" altLang="en-US" sz="2000" b="1" dirty="0"/>
              <a:t>关断过程</a:t>
            </a:r>
          </a:p>
          <a:p>
            <a:pPr>
              <a:lnSpc>
                <a:spcPct val="150000"/>
              </a:lnSpc>
            </a:pPr>
            <a:r>
              <a:rPr lang="zh-CN" altLang="en-US" sz="2000" b="1" dirty="0">
                <a:solidFill>
                  <a:srgbClr val="0000FF"/>
                </a:solidFill>
              </a:rPr>
              <a:t>    </a:t>
            </a:r>
            <a:r>
              <a:rPr lang="zh-CN" altLang="en-US" sz="2000" b="1" dirty="0">
                <a:solidFill>
                  <a:srgbClr val="009900"/>
                </a:solidFill>
              </a:rPr>
              <a:t>☞</a:t>
            </a:r>
            <a:r>
              <a:rPr lang="zh-CN" altLang="en-US" sz="2000" b="1" dirty="0"/>
              <a:t>无缓冲电路时，</a:t>
            </a:r>
            <a:r>
              <a:rPr lang="en-US" altLang="zh-CN" sz="2000" b="1" i="1" dirty="0" err="1"/>
              <a:t>u</a:t>
            </a:r>
            <a:r>
              <a:rPr lang="en-US" altLang="zh-CN" sz="2000" b="1" i="1" baseline="-25000" dirty="0" err="1"/>
              <a:t>CE</a:t>
            </a:r>
            <a:r>
              <a:rPr lang="zh-CN" altLang="en-US" sz="2000" b="1" dirty="0"/>
              <a:t>迅速上升，（</a:t>
            </a:r>
            <a:r>
              <a:rPr lang="en-US" altLang="zh-CN" sz="2000" b="1" dirty="0"/>
              <a:t>IGBT</a:t>
            </a:r>
            <a:r>
              <a:rPr lang="zh-CN" altLang="en-US" sz="2000" b="1" dirty="0"/>
              <a:t>、</a:t>
            </a:r>
            <a:r>
              <a:rPr lang="en-US" altLang="zh-CN" sz="2000" b="1" dirty="0"/>
              <a:t>MOSFET</a:t>
            </a:r>
            <a:r>
              <a:rPr lang="zh-CN" altLang="en-US" sz="2000" b="1" dirty="0"/>
              <a:t>的动态曲线）负载线从</a:t>
            </a:r>
            <a:r>
              <a:rPr lang="en-US" altLang="zh-CN" sz="2000" b="1" dirty="0">
                <a:solidFill>
                  <a:srgbClr val="E35449"/>
                </a:solidFill>
              </a:rPr>
              <a:t>A</a:t>
            </a:r>
            <a:r>
              <a:rPr lang="zh-CN" altLang="en-US" sz="2000" b="1" dirty="0"/>
              <a:t>移动到</a:t>
            </a:r>
            <a:r>
              <a:rPr lang="en-US" altLang="zh-CN" sz="2000" b="1" dirty="0">
                <a:solidFill>
                  <a:srgbClr val="E35449"/>
                </a:solidFill>
              </a:rPr>
              <a:t>B</a:t>
            </a:r>
            <a:r>
              <a:rPr lang="zh-CN" altLang="en-US" sz="2000" b="1" dirty="0"/>
              <a:t>，之后</a:t>
            </a:r>
            <a:r>
              <a:rPr lang="en-US" altLang="zh-CN" sz="2000" b="1" i="1" dirty="0" err="1"/>
              <a:t>i</a:t>
            </a:r>
            <a:r>
              <a:rPr lang="en-US" altLang="zh-CN" sz="2000" b="1" i="1" baseline="-25000" dirty="0" err="1"/>
              <a:t>C</a:t>
            </a:r>
            <a:r>
              <a:rPr lang="zh-CN" altLang="en-US" sz="2000" b="1" dirty="0"/>
              <a:t>才下降到漏电流的大小，负载线随之移动到</a:t>
            </a:r>
            <a:r>
              <a:rPr lang="en-US" altLang="zh-CN" sz="2000" b="1" dirty="0">
                <a:solidFill>
                  <a:srgbClr val="E35449"/>
                </a:solidFill>
              </a:rPr>
              <a:t>C</a:t>
            </a:r>
            <a:r>
              <a:rPr lang="zh-CN" altLang="en-US" sz="2000" b="1" dirty="0"/>
              <a:t>。</a:t>
            </a:r>
          </a:p>
          <a:p>
            <a:pPr>
              <a:lnSpc>
                <a:spcPct val="150000"/>
              </a:lnSpc>
            </a:pPr>
            <a:r>
              <a:rPr lang="zh-CN" altLang="en-US" sz="2000" b="1" dirty="0"/>
              <a:t>    </a:t>
            </a:r>
            <a:r>
              <a:rPr lang="zh-CN" altLang="en-US" sz="2000" b="1" dirty="0">
                <a:solidFill>
                  <a:srgbClr val="009900"/>
                </a:solidFill>
              </a:rPr>
              <a:t>☞</a:t>
            </a:r>
            <a:r>
              <a:rPr lang="zh-CN" altLang="en-US" sz="2000" b="1" dirty="0"/>
              <a:t>有缓冲电路时，由于</a:t>
            </a:r>
            <a:r>
              <a:rPr lang="en-US" altLang="zh-CN" sz="2000" b="1" i="1" dirty="0"/>
              <a:t>C</a:t>
            </a:r>
            <a:r>
              <a:rPr lang="en-US" altLang="zh-CN" sz="2000" b="1" i="1" baseline="-25000" dirty="0"/>
              <a:t>s</a:t>
            </a:r>
            <a:r>
              <a:rPr lang="zh-CN" altLang="en-US" sz="2000" b="1" dirty="0"/>
              <a:t>的分流使</a:t>
            </a:r>
            <a:r>
              <a:rPr lang="en-US" altLang="zh-CN" sz="2000" b="1" i="1" dirty="0" err="1"/>
              <a:t>i</a:t>
            </a:r>
            <a:r>
              <a:rPr lang="en-US" altLang="zh-CN" sz="2000" b="1" i="1" baseline="-25000" dirty="0" err="1"/>
              <a:t>C</a:t>
            </a:r>
            <a:r>
              <a:rPr lang="zh-CN" altLang="en-US" sz="2000" b="1" dirty="0"/>
              <a:t>在</a:t>
            </a:r>
            <a:r>
              <a:rPr lang="en-US" altLang="zh-CN" sz="2000" b="1" i="1" dirty="0" err="1"/>
              <a:t>u</a:t>
            </a:r>
            <a:r>
              <a:rPr lang="en-US" altLang="zh-CN" sz="2000" b="1" i="1" baseline="-25000" dirty="0" err="1"/>
              <a:t>CE</a:t>
            </a:r>
            <a:r>
              <a:rPr lang="zh-CN" altLang="en-US" sz="2000" b="1" dirty="0"/>
              <a:t>开始上升的同时就下降，因此负载线经过</a:t>
            </a:r>
            <a:r>
              <a:rPr lang="en-US" altLang="zh-CN" sz="2000" b="1" dirty="0">
                <a:solidFill>
                  <a:srgbClr val="E35449"/>
                </a:solidFill>
              </a:rPr>
              <a:t>D</a:t>
            </a:r>
            <a:r>
              <a:rPr lang="zh-CN" altLang="en-US" sz="2000" b="1" dirty="0"/>
              <a:t>到达</a:t>
            </a:r>
            <a:r>
              <a:rPr lang="en-US" altLang="zh-CN" sz="2000" b="1" dirty="0">
                <a:solidFill>
                  <a:srgbClr val="E35449"/>
                </a:solidFill>
              </a:rPr>
              <a:t>C</a:t>
            </a:r>
            <a:r>
              <a:rPr lang="zh-CN" altLang="en-US" sz="2000" b="1" dirty="0"/>
              <a:t>。</a:t>
            </a:r>
            <a:r>
              <a:rPr lang="zh-CN" altLang="en-US" sz="2000" dirty="0"/>
              <a:t> </a:t>
            </a:r>
          </a:p>
          <a:p>
            <a:pPr>
              <a:lnSpc>
                <a:spcPct val="150000"/>
              </a:lnSpc>
            </a:pPr>
            <a:r>
              <a:rPr lang="zh-CN" altLang="en-US" sz="2000" dirty="0"/>
              <a:t>    </a:t>
            </a:r>
            <a:r>
              <a:rPr lang="zh-CN" altLang="en-US" sz="2000" b="1" dirty="0">
                <a:solidFill>
                  <a:srgbClr val="009900"/>
                </a:solidFill>
              </a:rPr>
              <a:t>☞</a:t>
            </a:r>
            <a:r>
              <a:rPr lang="zh-CN" altLang="en-US" sz="2000" b="1" dirty="0"/>
              <a:t>负载线在到达</a:t>
            </a:r>
            <a:r>
              <a:rPr lang="en-US" altLang="zh-CN" sz="2000" b="1" dirty="0"/>
              <a:t>B</a:t>
            </a:r>
            <a:r>
              <a:rPr lang="zh-CN" altLang="en-US" sz="2000" b="1" dirty="0"/>
              <a:t>时很可能超出安全区，使</a:t>
            </a:r>
            <a:r>
              <a:rPr lang="en-US" altLang="zh-CN" sz="2000" b="1" dirty="0"/>
              <a:t>V</a:t>
            </a:r>
            <a:r>
              <a:rPr lang="zh-CN" altLang="en-US" sz="2000" b="1" dirty="0"/>
              <a:t>受到损坏，而负载线</a:t>
            </a:r>
            <a:r>
              <a:rPr lang="en-US" altLang="zh-CN" sz="2000" b="1" dirty="0"/>
              <a:t>ADC</a:t>
            </a:r>
            <a:r>
              <a:rPr lang="zh-CN" altLang="en-US" sz="2000" b="1" dirty="0"/>
              <a:t>是很安全的，且损耗小。</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3" name="日期占位符 2"/>
          <p:cNvSpPr>
            <a:spLocks noGrp="1"/>
          </p:cNvSpPr>
          <p:nvPr>
            <p:ph type="dt" sz="half" idx="10"/>
          </p:nvPr>
        </p:nvSpPr>
        <p:spPr/>
        <p:txBody>
          <a:bodyPr/>
          <a:lstStyle/>
          <a:p>
            <a:fld id="{436877C4-C677-4484-818B-F72EA301CE5F}" type="datetime10">
              <a:rPr lang="zh-CN" altLang="en-US" smtClean="0"/>
              <a:t>12:58</a:t>
            </a:fld>
            <a:endParaRPr lang="zh-CN" altLang="en-US"/>
          </a:p>
        </p:txBody>
      </p:sp>
    </p:spTree>
    <p:extLst>
      <p:ext uri="{BB962C8B-B14F-4D97-AF65-F5344CB8AC3E}">
        <p14:creationId xmlns:p14="http://schemas.microsoft.com/office/powerpoint/2010/main" val="2835589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827088" y="260350"/>
            <a:ext cx="7848600" cy="431800"/>
          </a:xfrm>
        </p:spPr>
        <p:txBody>
          <a:bodyPr/>
          <a:lstStyle/>
          <a:p>
            <a:pPr algn="l"/>
            <a:r>
              <a:rPr lang="en-US" altLang="zh-CN" sz="3600" b="1" dirty="0">
                <a:solidFill>
                  <a:schemeClr val="tx1"/>
                </a:solidFill>
              </a:rPr>
              <a:t>9.2.2  </a:t>
            </a:r>
            <a:r>
              <a:rPr lang="zh-CN" altLang="en-US" sz="3600" b="1" dirty="0">
                <a:solidFill>
                  <a:schemeClr val="tx1"/>
                </a:solidFill>
              </a:rPr>
              <a:t>缓冲电路</a:t>
            </a:r>
          </a:p>
        </p:txBody>
      </p:sp>
      <p:pic>
        <p:nvPicPr>
          <p:cNvPr id="176162" name="Picture 34" descr="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988" y="1844824"/>
            <a:ext cx="3673475" cy="2016125"/>
          </a:xfrm>
          <a:prstGeom prst="rect">
            <a:avLst/>
          </a:prstGeom>
          <a:noFill/>
          <a:extLst>
            <a:ext uri="{909E8E84-426E-40DD-AFC4-6F175D3DCCD1}">
              <a14:hiddenFill xmlns:a14="http://schemas.microsoft.com/office/drawing/2010/main">
                <a:solidFill>
                  <a:srgbClr val="FFFFFF"/>
                </a:solidFill>
              </a14:hiddenFill>
            </a:ext>
          </a:extLst>
        </p:spPr>
      </p:pic>
      <p:sp>
        <p:nvSpPr>
          <p:cNvPr id="176164" name="Text Box 36"/>
          <p:cNvSpPr txBox="1">
            <a:spLocks noChangeArrowheads="1"/>
          </p:cNvSpPr>
          <p:nvPr/>
        </p:nvSpPr>
        <p:spPr bwMode="auto">
          <a:xfrm>
            <a:off x="4752850" y="3929583"/>
            <a:ext cx="4211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b="1">
                <a:solidFill>
                  <a:srgbClr val="6600CC"/>
                </a:solidFill>
              </a:rPr>
              <a:t>图</a:t>
            </a:r>
            <a:r>
              <a:rPr lang="en-US" altLang="zh-CN" sz="1400" b="1">
                <a:solidFill>
                  <a:srgbClr val="6600CC"/>
                </a:solidFill>
              </a:rPr>
              <a:t>9-16 </a:t>
            </a:r>
            <a:r>
              <a:rPr lang="zh-CN" altLang="en-US" sz="1400" b="1">
                <a:solidFill>
                  <a:srgbClr val="6600CC"/>
                </a:solidFill>
              </a:rPr>
              <a:t>另外两种常用的缓冲电路</a:t>
            </a:r>
          </a:p>
          <a:p>
            <a:pPr algn="ctr"/>
            <a:r>
              <a:rPr lang="en-US" altLang="zh-CN" sz="1400" b="1">
                <a:solidFill>
                  <a:srgbClr val="6600CC"/>
                </a:solidFill>
              </a:rPr>
              <a:t>a)RC</a:t>
            </a:r>
            <a:r>
              <a:rPr lang="zh-CN" altLang="en-US" sz="1400" b="1">
                <a:solidFill>
                  <a:srgbClr val="6600CC"/>
                </a:solidFill>
              </a:rPr>
              <a:t>吸收电路　</a:t>
            </a:r>
            <a:r>
              <a:rPr lang="en-US" altLang="zh-CN" sz="1400" b="1">
                <a:solidFill>
                  <a:srgbClr val="6600CC"/>
                </a:solidFill>
              </a:rPr>
              <a:t>b)</a:t>
            </a:r>
            <a:r>
              <a:rPr lang="zh-CN" altLang="en-US" sz="1400" b="1">
                <a:solidFill>
                  <a:srgbClr val="6600CC"/>
                </a:solidFill>
              </a:rPr>
              <a:t>放电阻止型</a:t>
            </a:r>
            <a:r>
              <a:rPr lang="en-US" altLang="zh-CN" sz="1400" b="1">
                <a:solidFill>
                  <a:srgbClr val="6600CC"/>
                </a:solidFill>
              </a:rPr>
              <a:t>RCD</a:t>
            </a:r>
            <a:r>
              <a:rPr lang="zh-CN" altLang="en-US" sz="1400" b="1">
                <a:solidFill>
                  <a:srgbClr val="6600CC"/>
                </a:solidFill>
              </a:rPr>
              <a:t>吸收电路</a:t>
            </a:r>
            <a:r>
              <a:rPr lang="zh-CN" altLang="en-US"/>
              <a:t> </a:t>
            </a:r>
          </a:p>
        </p:txBody>
      </p:sp>
      <p:sp>
        <p:nvSpPr>
          <p:cNvPr id="176165" name="Text Box 37"/>
          <p:cNvSpPr txBox="1">
            <a:spLocks noChangeArrowheads="1"/>
          </p:cNvSpPr>
          <p:nvPr/>
        </p:nvSpPr>
        <p:spPr bwMode="auto">
          <a:xfrm>
            <a:off x="862472" y="980728"/>
            <a:ext cx="3890378" cy="4649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000" b="1" dirty="0">
                <a:solidFill>
                  <a:srgbClr val="0000FF"/>
                </a:solidFill>
              </a:rPr>
              <a:t>◆</a:t>
            </a:r>
            <a:r>
              <a:rPr lang="zh-CN" altLang="en-US" sz="2000" b="1" dirty="0"/>
              <a:t>另外两种常用的缓冲电路形式</a:t>
            </a:r>
            <a:r>
              <a:rPr lang="zh-CN" altLang="en-US" sz="2000" dirty="0"/>
              <a:t> </a:t>
            </a:r>
          </a:p>
          <a:p>
            <a:pPr>
              <a:lnSpc>
                <a:spcPct val="150000"/>
              </a:lnSpc>
            </a:pPr>
            <a:r>
              <a:rPr lang="zh-CN" altLang="en-US" sz="2000" dirty="0"/>
              <a:t>    </a:t>
            </a:r>
            <a:r>
              <a:rPr lang="zh-CN" altLang="en-US" sz="2000" b="1" dirty="0">
                <a:solidFill>
                  <a:srgbClr val="009900"/>
                </a:solidFill>
              </a:rPr>
              <a:t>☞</a:t>
            </a:r>
            <a:r>
              <a:rPr lang="en-US" altLang="zh-CN" sz="2000" b="1" dirty="0">
                <a:solidFill>
                  <a:srgbClr val="E35449"/>
                </a:solidFill>
              </a:rPr>
              <a:t>RC</a:t>
            </a:r>
            <a:r>
              <a:rPr lang="zh-CN" altLang="en-US" sz="2000" b="1" dirty="0">
                <a:solidFill>
                  <a:srgbClr val="E35449"/>
                </a:solidFill>
              </a:rPr>
              <a:t>缓冲电路</a:t>
            </a:r>
            <a:r>
              <a:rPr lang="zh-CN" altLang="en-US" sz="2000" b="1" dirty="0"/>
              <a:t>主要用于小容量器件，而</a:t>
            </a:r>
            <a:r>
              <a:rPr lang="zh-CN" altLang="en-US" sz="2000" b="1" dirty="0">
                <a:solidFill>
                  <a:srgbClr val="E35449"/>
                </a:solidFill>
              </a:rPr>
              <a:t>放电阻止型</a:t>
            </a:r>
            <a:r>
              <a:rPr lang="en-US" altLang="zh-CN" sz="2000" b="1" dirty="0">
                <a:solidFill>
                  <a:srgbClr val="E35449"/>
                </a:solidFill>
              </a:rPr>
              <a:t>RCD</a:t>
            </a:r>
            <a:r>
              <a:rPr lang="zh-CN" altLang="en-US" sz="2000" b="1" dirty="0">
                <a:solidFill>
                  <a:srgbClr val="E35449"/>
                </a:solidFill>
              </a:rPr>
              <a:t>缓冲电路</a:t>
            </a:r>
            <a:r>
              <a:rPr lang="zh-CN" altLang="en-US" sz="2000" b="1" dirty="0"/>
              <a:t>用于中或大容量器件。</a:t>
            </a:r>
            <a:r>
              <a:rPr lang="zh-CN" altLang="en-US" sz="2000" dirty="0"/>
              <a:t> </a:t>
            </a:r>
          </a:p>
          <a:p>
            <a:pPr>
              <a:lnSpc>
                <a:spcPct val="150000"/>
              </a:lnSpc>
            </a:pPr>
            <a:r>
              <a:rPr lang="zh-CN" altLang="en-US" sz="2000" dirty="0"/>
              <a:t>    </a:t>
            </a:r>
            <a:r>
              <a:rPr lang="zh-CN" altLang="en-US" sz="2000" b="1" dirty="0">
                <a:solidFill>
                  <a:srgbClr val="009900"/>
                </a:solidFill>
              </a:rPr>
              <a:t>☞</a:t>
            </a:r>
            <a:r>
              <a:rPr lang="zh-CN" altLang="en-US" sz="2000" b="1" dirty="0"/>
              <a:t>晶闸管在实际应用中一般只承受换相过电压，没有关断过电压问题，关断时也没有较大的</a:t>
            </a:r>
            <a:r>
              <a:rPr lang="en-US" altLang="zh-CN" sz="2000" b="1" dirty="0"/>
              <a:t>d</a:t>
            </a:r>
            <a:r>
              <a:rPr lang="en-US" altLang="zh-CN" sz="2000" b="1" i="1" dirty="0"/>
              <a:t>u</a:t>
            </a:r>
            <a:r>
              <a:rPr lang="en-US" altLang="zh-CN" sz="2000" b="1" dirty="0"/>
              <a:t>/</a:t>
            </a:r>
            <a:r>
              <a:rPr lang="en-US" altLang="zh-CN" sz="2000" b="1" dirty="0" err="1"/>
              <a:t>d</a:t>
            </a:r>
            <a:r>
              <a:rPr lang="en-US" altLang="zh-CN" sz="2000" b="1" i="1" dirty="0" err="1"/>
              <a:t>t</a:t>
            </a:r>
            <a:r>
              <a:rPr lang="zh-CN" altLang="en-US" sz="2000" b="1" dirty="0"/>
              <a:t>，因此一般采用</a:t>
            </a:r>
            <a:r>
              <a:rPr lang="en-US" altLang="zh-CN" sz="2000" b="1" dirty="0"/>
              <a:t>RC</a:t>
            </a:r>
            <a:r>
              <a:rPr lang="zh-CN" altLang="en-US" sz="2000" b="1" dirty="0"/>
              <a:t>吸收电路即可。（</a:t>
            </a:r>
            <a:r>
              <a:rPr lang="zh-CN" altLang="en-US" sz="2000" b="1" dirty="0">
                <a:solidFill>
                  <a:srgbClr val="0000FF"/>
                </a:solidFill>
              </a:rPr>
              <a:t>为什么：晶闸管没有关断过电压问题</a:t>
            </a:r>
            <a:r>
              <a:rPr lang="zh-CN" altLang="en-US" sz="2000" b="1" dirty="0"/>
              <a:t>）。</a:t>
            </a:r>
            <a:r>
              <a:rPr lang="zh-CN" altLang="en-US" sz="2000" dirty="0"/>
              <a:t> </a:t>
            </a:r>
          </a:p>
        </p:txBody>
      </p:sp>
      <p:sp>
        <p:nvSpPr>
          <p:cNvPr id="2" name="灯片编号占位符 1"/>
          <p:cNvSpPr>
            <a:spLocks noGrp="1"/>
          </p:cNvSpPr>
          <p:nvPr>
            <p:ph type="sldNum" sz="quarter" idx="12"/>
          </p:nvPr>
        </p:nvSpPr>
        <p:spPr>
          <a:xfrm>
            <a:off x="4889048" y="6165304"/>
            <a:ext cx="2133600" cy="476250"/>
          </a:xfrm>
        </p:spPr>
        <p:txBody>
          <a:bodyPr/>
          <a:lstStyle/>
          <a:p>
            <a:fld id="{0C913308-F349-4B6D-A68A-DD1791B4A57B}" type="slidenum">
              <a:rPr lang="zh-CN" altLang="en-US" smtClean="0"/>
              <a:t>19</a:t>
            </a:fld>
            <a:endParaRPr lang="zh-CN" altLang="en-US" dirty="0"/>
          </a:p>
        </p:txBody>
      </p:sp>
      <p:sp>
        <p:nvSpPr>
          <p:cNvPr id="3" name="日期占位符 2"/>
          <p:cNvSpPr>
            <a:spLocks noGrp="1"/>
          </p:cNvSpPr>
          <p:nvPr>
            <p:ph type="dt" sz="half" idx="10"/>
          </p:nvPr>
        </p:nvSpPr>
        <p:spPr/>
        <p:txBody>
          <a:bodyPr/>
          <a:lstStyle/>
          <a:p>
            <a:fld id="{7B4ABBBE-62B4-4233-BAFC-B639203F090C}" type="datetime10">
              <a:rPr lang="zh-CN" altLang="en-US" smtClean="0"/>
              <a:t>12:58</a:t>
            </a:fld>
            <a:endParaRPr lang="zh-CN" altLang="en-US"/>
          </a:p>
        </p:txBody>
      </p:sp>
    </p:spTree>
    <p:extLst>
      <p:ext uri="{BB962C8B-B14F-4D97-AF65-F5344CB8AC3E}">
        <p14:creationId xmlns:p14="http://schemas.microsoft.com/office/powerpoint/2010/main" val="323654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827088" y="260350"/>
            <a:ext cx="7848600" cy="431800"/>
          </a:xfrm>
        </p:spPr>
        <p:txBody>
          <a:bodyPr/>
          <a:lstStyle/>
          <a:p>
            <a:pPr algn="l"/>
            <a:r>
              <a:rPr lang="en-US" altLang="zh-CN" sz="3600" b="1">
                <a:solidFill>
                  <a:schemeClr val="tx1"/>
                </a:solidFill>
              </a:rPr>
              <a:t>9.1 </a:t>
            </a:r>
            <a:r>
              <a:rPr lang="zh-CN" altLang="en-US" sz="3600" b="1">
                <a:solidFill>
                  <a:schemeClr val="tx1"/>
                </a:solidFill>
              </a:rPr>
              <a:t>电力电子器件的驱动</a:t>
            </a:r>
          </a:p>
        </p:txBody>
      </p:sp>
      <p:sp>
        <p:nvSpPr>
          <p:cNvPr id="153603" name="Rectangle 3"/>
          <p:cNvSpPr>
            <a:spLocks noGrp="1" noChangeArrowheads="1"/>
          </p:cNvSpPr>
          <p:nvPr>
            <p:ph idx="1"/>
          </p:nvPr>
        </p:nvSpPr>
        <p:spPr/>
        <p:txBody>
          <a:bodyPr/>
          <a:lstStyle/>
          <a:p>
            <a:pPr>
              <a:buFontTx/>
              <a:buNone/>
            </a:pPr>
            <a:endParaRPr lang="en-US" altLang="zh-CN" b="1">
              <a:solidFill>
                <a:srgbClr val="663300"/>
              </a:solidFill>
            </a:endParaRPr>
          </a:p>
          <a:p>
            <a:pPr>
              <a:buFontTx/>
              <a:buNone/>
            </a:pPr>
            <a:endParaRPr lang="en-US" altLang="zh-CN" b="1">
              <a:solidFill>
                <a:srgbClr val="663300"/>
              </a:solidFill>
            </a:endParaRPr>
          </a:p>
          <a:p>
            <a:pPr>
              <a:buFontTx/>
              <a:buNone/>
            </a:pPr>
            <a:r>
              <a:rPr lang="en-US" altLang="zh-CN" b="1">
                <a:solidFill>
                  <a:srgbClr val="663300"/>
                </a:solidFill>
              </a:rPr>
              <a:t>       </a:t>
            </a:r>
            <a:r>
              <a:rPr lang="en-US" altLang="zh-CN" b="1">
                <a:solidFill>
                  <a:srgbClr val="663300"/>
                </a:solidFill>
                <a:hlinkClick r:id="rId2" action="ppaction://hlinksldjump"/>
              </a:rPr>
              <a:t>9.1.1  </a:t>
            </a:r>
            <a:r>
              <a:rPr lang="zh-CN" altLang="en-US" b="1">
                <a:solidFill>
                  <a:srgbClr val="663300"/>
                </a:solidFill>
                <a:hlinkClick r:id="rId2" action="ppaction://hlinksldjump"/>
              </a:rPr>
              <a:t>电力电子器件驱动电路概述 </a:t>
            </a:r>
            <a:endParaRPr lang="zh-CN" altLang="en-US" b="1">
              <a:solidFill>
                <a:srgbClr val="663300"/>
              </a:solidFill>
            </a:endParaRPr>
          </a:p>
          <a:p>
            <a:pPr algn="just">
              <a:buFontTx/>
              <a:buNone/>
            </a:pPr>
            <a:r>
              <a:rPr lang="zh-CN" altLang="en-US" b="1">
                <a:solidFill>
                  <a:srgbClr val="663300"/>
                </a:solidFill>
              </a:rPr>
              <a:t>       </a:t>
            </a:r>
            <a:r>
              <a:rPr lang="en-US" altLang="zh-CN" b="1">
                <a:solidFill>
                  <a:srgbClr val="663300"/>
                </a:solidFill>
                <a:hlinkClick r:id="rId3" action="ppaction://hlinksldjump"/>
              </a:rPr>
              <a:t>9.1.2  </a:t>
            </a:r>
            <a:r>
              <a:rPr lang="zh-CN" altLang="en-US" b="1">
                <a:solidFill>
                  <a:srgbClr val="663300"/>
                </a:solidFill>
                <a:hlinkClick r:id="rId3" action="ppaction://hlinksldjump"/>
              </a:rPr>
              <a:t>晶闸管的触发电路</a:t>
            </a:r>
            <a:endParaRPr lang="zh-CN" altLang="en-US" b="1">
              <a:solidFill>
                <a:srgbClr val="663300"/>
              </a:solidFill>
            </a:endParaRPr>
          </a:p>
          <a:p>
            <a:pPr>
              <a:buFontTx/>
              <a:buNone/>
            </a:pPr>
            <a:r>
              <a:rPr lang="zh-CN" altLang="en-US" b="1">
                <a:solidFill>
                  <a:srgbClr val="663300"/>
                </a:solidFill>
              </a:rPr>
              <a:t>       </a:t>
            </a:r>
            <a:r>
              <a:rPr lang="en-US" altLang="zh-CN" b="1">
                <a:solidFill>
                  <a:srgbClr val="663300"/>
                </a:solidFill>
                <a:hlinkClick r:id="rId4" action="ppaction://hlinksldjump"/>
              </a:rPr>
              <a:t>9.1.3  </a:t>
            </a:r>
            <a:r>
              <a:rPr lang="zh-CN" altLang="en-US" b="1">
                <a:solidFill>
                  <a:srgbClr val="663300"/>
                </a:solidFill>
                <a:hlinkClick r:id="rId4" action="ppaction://hlinksldjump"/>
              </a:rPr>
              <a:t>典型全控型器件的驱动电路</a:t>
            </a:r>
            <a:r>
              <a:rPr lang="zh-CN" altLang="en-US">
                <a:hlinkClick r:id="rId4" action="ppaction://hlinksldjump"/>
              </a:rPr>
              <a:t> </a:t>
            </a:r>
            <a:endParaRPr lang="zh-CN" altLang="en-US"/>
          </a:p>
        </p:txBody>
      </p:sp>
      <p:sp>
        <p:nvSpPr>
          <p:cNvPr id="2" name="灯片编号占位符 1"/>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3" name="日期占位符 2"/>
          <p:cNvSpPr>
            <a:spLocks noGrp="1"/>
          </p:cNvSpPr>
          <p:nvPr>
            <p:ph type="dt" sz="half" idx="10"/>
          </p:nvPr>
        </p:nvSpPr>
        <p:spPr/>
        <p:txBody>
          <a:bodyPr/>
          <a:lstStyle/>
          <a:p>
            <a:fld id="{22083F23-310E-4E87-900F-A193C4577DD7}" type="datetime10">
              <a:rPr lang="zh-CN" altLang="en-US" smtClean="0"/>
              <a:t>12:58</a:t>
            </a:fld>
            <a:endParaRPr lang="zh-CN" altLang="en-US"/>
          </a:p>
        </p:txBody>
      </p:sp>
    </p:spTree>
    <p:extLst>
      <p:ext uri="{BB962C8B-B14F-4D97-AF65-F5344CB8AC3E}">
        <p14:creationId xmlns:p14="http://schemas.microsoft.com/office/powerpoint/2010/main" val="1598164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ext Box 2"/>
          <p:cNvSpPr txBox="1">
            <a:spLocks noChangeArrowheads="1"/>
          </p:cNvSpPr>
          <p:nvPr/>
        </p:nvSpPr>
        <p:spPr bwMode="auto">
          <a:xfrm>
            <a:off x="977547" y="103981"/>
            <a:ext cx="29546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dirty="0"/>
              <a:t>缓冲电路总结</a:t>
            </a:r>
          </a:p>
        </p:txBody>
      </p:sp>
      <p:sp>
        <p:nvSpPr>
          <p:cNvPr id="309252" name="Text Box 4"/>
          <p:cNvSpPr txBox="1">
            <a:spLocks noChangeArrowheads="1"/>
          </p:cNvSpPr>
          <p:nvPr/>
        </p:nvSpPr>
        <p:spPr bwMode="auto">
          <a:xfrm>
            <a:off x="899592" y="1052736"/>
            <a:ext cx="717867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rgbClr val="FF0000"/>
                </a:solidFill>
              </a:rPr>
              <a:t>       缓冲电路的主要作用：</a:t>
            </a:r>
            <a:endParaRPr lang="en-US" altLang="zh-CN" sz="3200" dirty="0">
              <a:solidFill>
                <a:srgbClr val="FF0000"/>
              </a:solidFill>
            </a:endParaRPr>
          </a:p>
          <a:p>
            <a:r>
              <a:rPr lang="zh-CN" altLang="en-US" sz="3200" dirty="0">
                <a:latin typeface="Arial" charset="0"/>
              </a:rPr>
              <a:t>      </a:t>
            </a:r>
            <a:r>
              <a:rPr lang="en-US" altLang="zh-CN" sz="3200" dirty="0">
                <a:latin typeface="Arial" charset="0"/>
              </a:rPr>
              <a:t>1</a:t>
            </a:r>
            <a:r>
              <a:rPr lang="zh-CN" altLang="en-US" sz="3200" dirty="0">
                <a:latin typeface="Arial" charset="0"/>
              </a:rPr>
              <a:t>）、抑制器件在开关过程中可能出现的过电压、</a:t>
            </a:r>
            <a:r>
              <a:rPr lang="en-US" altLang="zh-CN" sz="3200" dirty="0">
                <a:latin typeface="Arial" charset="0"/>
              </a:rPr>
              <a:t>d</a:t>
            </a:r>
            <a:r>
              <a:rPr lang="en-US" altLang="zh-CN" sz="3200" i="1" dirty="0">
                <a:latin typeface="Arial" charset="0"/>
              </a:rPr>
              <a:t>u</a:t>
            </a:r>
            <a:r>
              <a:rPr lang="en-US" altLang="zh-CN" sz="3200" dirty="0">
                <a:latin typeface="Arial" charset="0"/>
              </a:rPr>
              <a:t>/</a:t>
            </a:r>
            <a:r>
              <a:rPr lang="en-US" altLang="zh-CN" sz="3200" dirty="0" err="1">
                <a:latin typeface="Arial" charset="0"/>
              </a:rPr>
              <a:t>d</a:t>
            </a:r>
            <a:r>
              <a:rPr lang="en-US" altLang="zh-CN" sz="3200" i="1" dirty="0" err="1">
                <a:latin typeface="Arial" charset="0"/>
              </a:rPr>
              <a:t>t</a:t>
            </a:r>
            <a:r>
              <a:rPr lang="zh-CN" altLang="en-US" sz="3200" dirty="0">
                <a:latin typeface="Arial" charset="0"/>
              </a:rPr>
              <a:t>、过电流和</a:t>
            </a:r>
            <a:r>
              <a:rPr lang="en-US" altLang="zh-CN" sz="3200" dirty="0">
                <a:latin typeface="Arial" charset="0"/>
              </a:rPr>
              <a:t>d</a:t>
            </a:r>
            <a:r>
              <a:rPr lang="en-US" altLang="zh-CN" sz="3200" i="1" dirty="0">
                <a:latin typeface="Arial" charset="0"/>
              </a:rPr>
              <a:t>i</a:t>
            </a:r>
            <a:r>
              <a:rPr lang="en-US" altLang="zh-CN" sz="3200" dirty="0">
                <a:latin typeface="Arial" charset="0"/>
              </a:rPr>
              <a:t>/</a:t>
            </a:r>
            <a:r>
              <a:rPr lang="en-US" altLang="zh-CN" sz="3200" dirty="0" err="1">
                <a:latin typeface="Arial" charset="0"/>
              </a:rPr>
              <a:t>d</a:t>
            </a:r>
            <a:r>
              <a:rPr lang="en-US" altLang="zh-CN" sz="3200" i="1" dirty="0" err="1">
                <a:latin typeface="Arial" charset="0"/>
              </a:rPr>
              <a:t>t</a:t>
            </a:r>
            <a:r>
              <a:rPr lang="zh-CN" altLang="en-US" sz="3200" dirty="0">
                <a:latin typeface="Arial" charset="0"/>
              </a:rPr>
              <a:t>。</a:t>
            </a:r>
            <a:endParaRPr lang="en-US" altLang="zh-CN" sz="3200" dirty="0">
              <a:latin typeface="Arial" charset="0"/>
            </a:endParaRPr>
          </a:p>
          <a:p>
            <a:r>
              <a:rPr lang="zh-CN" altLang="en-US" sz="3200" dirty="0">
                <a:latin typeface="Arial" charset="0"/>
              </a:rPr>
              <a:t>      </a:t>
            </a:r>
            <a:r>
              <a:rPr lang="en-US" altLang="zh-CN" sz="3200" dirty="0">
                <a:latin typeface="Arial" charset="0"/>
              </a:rPr>
              <a:t>2</a:t>
            </a:r>
            <a:r>
              <a:rPr lang="zh-CN" altLang="en-US" sz="3200" dirty="0">
                <a:latin typeface="Arial" charset="0"/>
              </a:rPr>
              <a:t>）、减小器件的开关损耗。</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3" name="日期占位符 2"/>
          <p:cNvSpPr>
            <a:spLocks noGrp="1"/>
          </p:cNvSpPr>
          <p:nvPr>
            <p:ph type="dt" sz="half" idx="10"/>
          </p:nvPr>
        </p:nvSpPr>
        <p:spPr/>
        <p:txBody>
          <a:bodyPr/>
          <a:lstStyle/>
          <a:p>
            <a:fld id="{43B66F94-5A57-4065-BAC7-0F1B455F4D67}" type="datetime10">
              <a:rPr lang="zh-CN" altLang="en-US" smtClean="0"/>
              <a:t>12:58</a:t>
            </a:fld>
            <a:endParaRPr lang="zh-CN" altLang="en-US"/>
          </a:p>
        </p:txBody>
      </p:sp>
    </p:spTree>
    <p:extLst>
      <p:ext uri="{BB962C8B-B14F-4D97-AF65-F5344CB8AC3E}">
        <p14:creationId xmlns:p14="http://schemas.microsoft.com/office/powerpoint/2010/main" val="1274551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827088" y="260350"/>
            <a:ext cx="7848600" cy="431800"/>
          </a:xfrm>
        </p:spPr>
        <p:txBody>
          <a:bodyPr/>
          <a:lstStyle/>
          <a:p>
            <a:pPr algn="l"/>
            <a:r>
              <a:rPr lang="en-US" altLang="zh-CN" sz="3200" b="1">
                <a:solidFill>
                  <a:schemeClr val="tx1"/>
                </a:solidFill>
              </a:rPr>
              <a:t>9.3 </a:t>
            </a:r>
            <a:r>
              <a:rPr lang="zh-CN" altLang="en-US" sz="3200" b="1">
                <a:solidFill>
                  <a:schemeClr val="tx1"/>
                </a:solidFill>
              </a:rPr>
              <a:t>电力电子器件的串联使用和并联使用</a:t>
            </a:r>
          </a:p>
        </p:txBody>
      </p:sp>
      <p:sp>
        <p:nvSpPr>
          <p:cNvPr id="177155" name="Rectangle 3"/>
          <p:cNvSpPr>
            <a:spLocks noGrp="1" noChangeArrowheads="1"/>
          </p:cNvSpPr>
          <p:nvPr>
            <p:ph idx="1"/>
          </p:nvPr>
        </p:nvSpPr>
        <p:spPr/>
        <p:txBody>
          <a:bodyPr/>
          <a:lstStyle/>
          <a:p>
            <a:pPr algn="just">
              <a:buFontTx/>
              <a:buNone/>
            </a:pPr>
            <a:endParaRPr lang="en-US" altLang="zh-CN" b="1" dirty="0">
              <a:solidFill>
                <a:srgbClr val="663300"/>
              </a:solidFill>
            </a:endParaRPr>
          </a:p>
          <a:p>
            <a:pPr algn="just">
              <a:buFontTx/>
              <a:buNone/>
            </a:pPr>
            <a:endParaRPr lang="en-US" altLang="zh-CN" b="1" dirty="0">
              <a:solidFill>
                <a:srgbClr val="663300"/>
              </a:solidFill>
            </a:endParaRPr>
          </a:p>
          <a:p>
            <a:pPr algn="just">
              <a:buFontTx/>
              <a:buNone/>
            </a:pPr>
            <a:r>
              <a:rPr lang="en-US" altLang="zh-CN" b="1" dirty="0">
                <a:solidFill>
                  <a:srgbClr val="663300"/>
                </a:solidFill>
              </a:rPr>
              <a:t>  </a:t>
            </a:r>
            <a:r>
              <a:rPr lang="en-US" altLang="zh-CN" b="1" dirty="0">
                <a:solidFill>
                  <a:srgbClr val="663300"/>
                </a:solidFill>
                <a:hlinkClick r:id="rId2" action="ppaction://hlinksldjump"/>
              </a:rPr>
              <a:t>9.3.1  </a:t>
            </a:r>
            <a:r>
              <a:rPr lang="zh-CN" altLang="en-US" b="1" dirty="0">
                <a:solidFill>
                  <a:srgbClr val="663300"/>
                </a:solidFill>
                <a:hlinkClick r:id="rId2" action="ppaction://hlinksldjump"/>
              </a:rPr>
              <a:t>晶闸管的串联</a:t>
            </a:r>
            <a:endParaRPr lang="zh-CN" altLang="en-US" b="1" dirty="0">
              <a:solidFill>
                <a:srgbClr val="663300"/>
              </a:solidFill>
            </a:endParaRPr>
          </a:p>
          <a:p>
            <a:pPr algn="just">
              <a:buFontTx/>
              <a:buNone/>
            </a:pPr>
            <a:r>
              <a:rPr lang="zh-CN" altLang="en-US" b="1" dirty="0">
                <a:solidFill>
                  <a:srgbClr val="663300"/>
                </a:solidFill>
              </a:rPr>
              <a:t>  </a:t>
            </a:r>
            <a:r>
              <a:rPr lang="en-US" altLang="zh-CN" b="1" dirty="0">
                <a:solidFill>
                  <a:srgbClr val="663300"/>
                </a:solidFill>
                <a:hlinkClick r:id="rId3" action="ppaction://hlinksldjump"/>
              </a:rPr>
              <a:t>9.3.2  </a:t>
            </a:r>
            <a:r>
              <a:rPr lang="zh-CN" altLang="en-US" b="1" dirty="0">
                <a:solidFill>
                  <a:srgbClr val="663300"/>
                </a:solidFill>
                <a:hlinkClick r:id="rId3" action="ppaction://hlinksldjump"/>
              </a:rPr>
              <a:t>晶闸管的并联</a:t>
            </a:r>
            <a:endParaRPr lang="zh-CN" altLang="en-US" b="1" dirty="0">
              <a:solidFill>
                <a:srgbClr val="663300"/>
              </a:solidFill>
            </a:endParaRPr>
          </a:p>
          <a:p>
            <a:pPr algn="just">
              <a:buFontTx/>
              <a:buNone/>
            </a:pPr>
            <a:r>
              <a:rPr lang="zh-CN" altLang="en-US" b="1" dirty="0">
                <a:solidFill>
                  <a:srgbClr val="663300"/>
                </a:solidFill>
              </a:rPr>
              <a:t>  </a:t>
            </a:r>
            <a:r>
              <a:rPr lang="en-US" altLang="zh-CN" b="1" dirty="0">
                <a:solidFill>
                  <a:srgbClr val="663300"/>
                </a:solidFill>
                <a:hlinkClick r:id="rId4" action="ppaction://hlinksldjump"/>
              </a:rPr>
              <a:t>9.3.3  </a:t>
            </a:r>
            <a:r>
              <a:rPr lang="zh-CN" altLang="en-US" b="1" dirty="0">
                <a:solidFill>
                  <a:srgbClr val="663300"/>
                </a:solidFill>
                <a:hlinkClick r:id="rId4" action="ppaction://hlinksldjump"/>
              </a:rPr>
              <a:t>电力</a:t>
            </a:r>
            <a:r>
              <a:rPr lang="en-US" altLang="zh-CN" b="1" dirty="0">
                <a:solidFill>
                  <a:srgbClr val="663300"/>
                </a:solidFill>
                <a:hlinkClick r:id="rId4" action="ppaction://hlinksldjump"/>
              </a:rPr>
              <a:t>MOSFET</a:t>
            </a:r>
            <a:r>
              <a:rPr lang="zh-CN" altLang="en-US" b="1" dirty="0">
                <a:solidFill>
                  <a:srgbClr val="663300"/>
                </a:solidFill>
                <a:hlinkClick r:id="rId4" action="ppaction://hlinksldjump"/>
              </a:rPr>
              <a:t>的并联和</a:t>
            </a:r>
            <a:r>
              <a:rPr lang="en-US" altLang="zh-CN" b="1" dirty="0">
                <a:solidFill>
                  <a:srgbClr val="663300"/>
                </a:solidFill>
                <a:hlinkClick r:id="rId4" action="ppaction://hlinksldjump"/>
              </a:rPr>
              <a:t>IGBT</a:t>
            </a:r>
            <a:r>
              <a:rPr lang="zh-CN" altLang="en-US" b="1" dirty="0">
                <a:solidFill>
                  <a:srgbClr val="663300"/>
                </a:solidFill>
                <a:hlinkClick r:id="rId4" action="ppaction://hlinksldjump"/>
              </a:rPr>
              <a:t>的并联</a:t>
            </a:r>
            <a:endParaRPr lang="zh-CN" altLang="en-US" dirty="0">
              <a:solidFill>
                <a:srgbClr val="6633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3" name="日期占位符 2"/>
          <p:cNvSpPr>
            <a:spLocks noGrp="1"/>
          </p:cNvSpPr>
          <p:nvPr>
            <p:ph type="dt" sz="half" idx="10"/>
          </p:nvPr>
        </p:nvSpPr>
        <p:spPr/>
        <p:txBody>
          <a:bodyPr/>
          <a:lstStyle/>
          <a:p>
            <a:fld id="{D808C122-EA95-472C-8D5A-39AC7C6036B8}" type="datetime10">
              <a:rPr lang="zh-CN" altLang="en-US" smtClean="0"/>
              <a:t>12:58</a:t>
            </a:fld>
            <a:endParaRPr lang="zh-CN" altLang="en-US"/>
          </a:p>
        </p:txBody>
      </p:sp>
    </p:spTree>
    <p:extLst>
      <p:ext uri="{BB962C8B-B14F-4D97-AF65-F5344CB8AC3E}">
        <p14:creationId xmlns:p14="http://schemas.microsoft.com/office/powerpoint/2010/main" val="247645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sz="3600" dirty="0">
                <a:solidFill>
                  <a:schemeClr val="tx1"/>
                </a:solidFill>
              </a:rPr>
              <a:t>9.3.1 </a:t>
            </a:r>
            <a:r>
              <a:rPr lang="zh-CN" altLang="en-US" sz="3600" dirty="0">
                <a:solidFill>
                  <a:schemeClr val="tx1"/>
                </a:solidFill>
              </a:rPr>
              <a:t>晶闸管的串联</a:t>
            </a:r>
            <a:endParaRPr lang="zh-CN" altLang="en-US" sz="3600" b="1" dirty="0">
              <a:latin typeface="华文中宋" pitchFamily="2" charset="-122"/>
            </a:endParaRPr>
          </a:p>
        </p:txBody>
      </p:sp>
      <p:sp>
        <p:nvSpPr>
          <p:cNvPr id="124932" name="Rectangle 4"/>
          <p:cNvSpPr>
            <a:spLocks noGrp="1" noChangeArrowheads="1"/>
          </p:cNvSpPr>
          <p:nvPr>
            <p:ph type="body" idx="1"/>
          </p:nvPr>
        </p:nvSpPr>
        <p:spPr>
          <a:xfrm>
            <a:off x="838200" y="2667000"/>
            <a:ext cx="7694613" cy="3276600"/>
          </a:xfrm>
          <a:noFill/>
          <a:ln/>
        </p:spPr>
        <p:txBody>
          <a:bodyPr/>
          <a:lstStyle/>
          <a:p>
            <a:pPr algn="just">
              <a:lnSpc>
                <a:spcPct val="120000"/>
              </a:lnSpc>
              <a:spcBef>
                <a:spcPct val="40000"/>
              </a:spcBef>
              <a:buClr>
                <a:schemeClr val="tx1"/>
              </a:buClr>
              <a:buFont typeface="Wingdings" pitchFamily="2" charset="2"/>
              <a:buBlip>
                <a:blip r:embed="rId3"/>
              </a:buBlip>
            </a:pPr>
            <a:r>
              <a:rPr lang="zh-CN" altLang="en-US" sz="2800" b="1" dirty="0"/>
              <a:t>问题</a:t>
            </a:r>
            <a:r>
              <a:rPr lang="zh-CN" altLang="en-US" sz="2800" dirty="0"/>
              <a:t>：理想串联希望器件分压相等，但因特性差异，使器件电压分配不均匀。</a:t>
            </a:r>
          </a:p>
          <a:p>
            <a:pPr lvl="1" algn="just">
              <a:lnSpc>
                <a:spcPct val="120000"/>
              </a:lnSpc>
              <a:spcBef>
                <a:spcPct val="40000"/>
              </a:spcBef>
              <a:buClr>
                <a:schemeClr val="tx1"/>
              </a:buClr>
              <a:buFont typeface="Wingdings" pitchFamily="2" charset="2"/>
              <a:buBlip>
                <a:blip r:embed="rId4"/>
              </a:buBlip>
            </a:pPr>
            <a:r>
              <a:rPr lang="zh-CN" altLang="en-US" sz="2400" dirty="0">
                <a:solidFill>
                  <a:srgbClr val="0000FF"/>
                </a:solidFill>
              </a:rPr>
              <a:t>静态不均压</a:t>
            </a:r>
            <a:r>
              <a:rPr lang="zh-CN" altLang="en-US" sz="2400" dirty="0"/>
              <a:t>：串联的器件流过的漏电流相同，但因静态伏安特性的分散性，各器件分压不等。</a:t>
            </a:r>
          </a:p>
          <a:p>
            <a:pPr lvl="1" eaLnBrk="0" hangingPunct="0">
              <a:lnSpc>
                <a:spcPct val="120000"/>
              </a:lnSpc>
              <a:spcBef>
                <a:spcPct val="40000"/>
              </a:spcBef>
              <a:buClr>
                <a:schemeClr val="tx1"/>
              </a:buClr>
              <a:buFont typeface="Wingdings" pitchFamily="2" charset="2"/>
              <a:buBlip>
                <a:blip r:embed="rId4"/>
              </a:buBlip>
            </a:pPr>
            <a:r>
              <a:rPr lang="zh-CN" altLang="en-US" sz="2400" dirty="0">
                <a:solidFill>
                  <a:srgbClr val="0000FF"/>
                </a:solidFill>
              </a:rPr>
              <a:t>动态不均压</a:t>
            </a:r>
            <a:r>
              <a:rPr lang="zh-CN" altLang="en-US" sz="2400" dirty="0"/>
              <a:t>：由于器件动态参数和特性的差异造成的不均压。</a:t>
            </a:r>
          </a:p>
        </p:txBody>
      </p:sp>
      <p:sp>
        <p:nvSpPr>
          <p:cNvPr id="124936" name="Text Box 8"/>
          <p:cNvSpPr txBox="1">
            <a:spLocks noChangeArrowheads="1"/>
          </p:cNvSpPr>
          <p:nvPr/>
        </p:nvSpPr>
        <p:spPr bwMode="auto">
          <a:xfrm>
            <a:off x="838200" y="1397000"/>
            <a:ext cx="73342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0988" indent="-280988">
              <a:defRPr kumimoji="1" sz="2400">
                <a:solidFill>
                  <a:schemeClr val="tx1"/>
                </a:solidFill>
                <a:latin typeface="Times New Roman" pitchFamily="18" charset="0"/>
                <a:ea typeface="宋体" charset="-122"/>
              </a:defRPr>
            </a:lvl1pPr>
            <a:lvl2pPr marL="471488">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algn="just">
              <a:lnSpc>
                <a:spcPct val="120000"/>
              </a:lnSpc>
              <a:spcBef>
                <a:spcPct val="20000"/>
              </a:spcBef>
              <a:buClr>
                <a:schemeClr val="tx1"/>
              </a:buClr>
              <a:buFont typeface="Wingdings" pitchFamily="2" charset="2"/>
              <a:buBlip>
                <a:blip r:embed="rId3"/>
              </a:buBlip>
            </a:pPr>
            <a:r>
              <a:rPr lang="zh-CN" altLang="en-US" sz="2800" b="1">
                <a:ea typeface="华文中宋" pitchFamily="2" charset="-122"/>
              </a:rPr>
              <a:t>目的</a:t>
            </a:r>
            <a:r>
              <a:rPr lang="zh-CN" altLang="en-US" sz="2800">
                <a:ea typeface="华文中宋" pitchFamily="2" charset="-122"/>
              </a:rPr>
              <a:t>：当晶闸管额定电压小于要求时，可以串联。</a:t>
            </a:r>
            <a:endParaRPr lang="zh-CN" altLang="en-US" sz="2800">
              <a:latin typeface="华文中宋" pitchFamily="2" charset="-122"/>
              <a:ea typeface="华文中宋"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3" name="日期占位符 2"/>
          <p:cNvSpPr>
            <a:spLocks noGrp="1"/>
          </p:cNvSpPr>
          <p:nvPr>
            <p:ph type="dt" sz="half" idx="10"/>
          </p:nvPr>
        </p:nvSpPr>
        <p:spPr/>
        <p:txBody>
          <a:bodyPr/>
          <a:lstStyle/>
          <a:p>
            <a:fld id="{B7A84F25-7C0E-44A0-9DB7-4A04E982BC4E}" type="datetime10">
              <a:rPr lang="zh-CN" altLang="en-US" smtClean="0"/>
              <a:t>12:58</a:t>
            </a:fld>
            <a:endParaRPr lang="zh-CN" altLang="en-US"/>
          </a:p>
        </p:txBody>
      </p:sp>
    </p:spTree>
    <p:extLst>
      <p:ext uri="{BB962C8B-B14F-4D97-AF65-F5344CB8AC3E}">
        <p14:creationId xmlns:p14="http://schemas.microsoft.com/office/powerpoint/2010/main" val="359836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2">
                                            <p:txEl>
                                              <p:pRg st="0" end="0"/>
                                            </p:txEl>
                                          </p:spTgt>
                                        </p:tgtEl>
                                        <p:attrNameLst>
                                          <p:attrName>style.visibility</p:attrName>
                                        </p:attrNameLst>
                                      </p:cBhvr>
                                      <p:to>
                                        <p:strVal val="visible"/>
                                      </p:to>
                                    </p:set>
                                    <p:animEffect transition="in" filter="blinds(horizontal)">
                                      <p:cBhvr>
                                        <p:cTn id="7" dur="500"/>
                                        <p:tgtEl>
                                          <p:spTgt spid="1249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32">
                                            <p:txEl>
                                              <p:pRg st="1" end="1"/>
                                            </p:txEl>
                                          </p:spTgt>
                                        </p:tgtEl>
                                        <p:attrNameLst>
                                          <p:attrName>style.visibility</p:attrName>
                                        </p:attrNameLst>
                                      </p:cBhvr>
                                      <p:to>
                                        <p:strVal val="visible"/>
                                      </p:to>
                                    </p:set>
                                    <p:animEffect transition="in" filter="blinds(horizontal)">
                                      <p:cBhvr>
                                        <p:cTn id="12" dur="500"/>
                                        <p:tgtEl>
                                          <p:spTgt spid="1249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4932">
                                            <p:txEl>
                                              <p:pRg st="2" end="2"/>
                                            </p:txEl>
                                          </p:spTgt>
                                        </p:tgtEl>
                                        <p:attrNameLst>
                                          <p:attrName>style.visibility</p:attrName>
                                        </p:attrNameLst>
                                      </p:cBhvr>
                                      <p:to>
                                        <p:strVal val="visible"/>
                                      </p:to>
                                    </p:set>
                                    <p:animEffect transition="in" filter="blinds(horizontal)">
                                      <p:cBhvr>
                                        <p:cTn id="17" dur="500"/>
                                        <p:tgtEl>
                                          <p:spTgt spid="1249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sz="3600" dirty="0">
                <a:solidFill>
                  <a:schemeClr val="tx1"/>
                </a:solidFill>
              </a:rPr>
              <a:t>9.3.1 </a:t>
            </a:r>
            <a:r>
              <a:rPr lang="zh-CN" altLang="en-US" sz="3600" dirty="0">
                <a:solidFill>
                  <a:schemeClr val="tx1"/>
                </a:solidFill>
              </a:rPr>
              <a:t>晶闸管的串联</a:t>
            </a:r>
            <a:endParaRPr lang="zh-CN" altLang="en-US" sz="3600" b="1" dirty="0">
              <a:latin typeface="华文中宋" pitchFamily="2" charset="-122"/>
            </a:endParaRPr>
          </a:p>
        </p:txBody>
      </p:sp>
      <p:sp>
        <p:nvSpPr>
          <p:cNvPr id="125956" name="Rectangle 4"/>
          <p:cNvSpPr>
            <a:spLocks noGrp="1" noChangeArrowheads="1"/>
          </p:cNvSpPr>
          <p:nvPr>
            <p:ph type="body" idx="1"/>
          </p:nvPr>
        </p:nvSpPr>
        <p:spPr>
          <a:xfrm>
            <a:off x="533400" y="1085850"/>
            <a:ext cx="7391400" cy="1600200"/>
          </a:xfrm>
          <a:noFill/>
          <a:ln/>
        </p:spPr>
        <p:txBody>
          <a:bodyPr/>
          <a:lstStyle/>
          <a:p>
            <a:pPr algn="just">
              <a:buClr>
                <a:schemeClr val="tx1"/>
              </a:buClr>
              <a:buFont typeface="Wingdings" pitchFamily="2" charset="2"/>
              <a:buBlip>
                <a:blip r:embed="rId3"/>
              </a:buBlip>
            </a:pPr>
            <a:r>
              <a:rPr lang="zh-CN" altLang="en-US" sz="2400" b="1" dirty="0">
                <a:solidFill>
                  <a:srgbClr val="0000FF"/>
                </a:solidFill>
                <a:latin typeface="华文宋体" panose="02010600040101010101" pitchFamily="2" charset="-122"/>
                <a:ea typeface="华文宋体" panose="02010600040101010101" pitchFamily="2" charset="-122"/>
              </a:rPr>
              <a:t>  静态均压措施</a:t>
            </a:r>
            <a:r>
              <a:rPr lang="zh-CN" altLang="en-US" sz="2400" b="1" dirty="0">
                <a:latin typeface="Arial" charset="0"/>
              </a:rPr>
              <a:t>：</a:t>
            </a:r>
          </a:p>
          <a:p>
            <a:pPr lvl="1" algn="just">
              <a:buFont typeface="Wingdings" pitchFamily="2" charset="2"/>
              <a:buBlip>
                <a:blip r:embed="rId4"/>
              </a:buBlip>
            </a:pPr>
            <a:r>
              <a:rPr lang="zh-CN" altLang="en-US" sz="2200" dirty="0">
                <a:latin typeface="Arial" charset="0"/>
              </a:rPr>
              <a:t>选用参数和特性尽量一致的器件。</a:t>
            </a:r>
          </a:p>
          <a:p>
            <a:pPr lvl="1" algn="just">
              <a:buFont typeface="Wingdings" pitchFamily="2" charset="2"/>
              <a:buBlip>
                <a:blip r:embed="rId4"/>
              </a:buBlip>
            </a:pPr>
            <a:r>
              <a:rPr lang="zh-CN" altLang="en-US" sz="2200" dirty="0">
                <a:latin typeface="Arial" charset="0"/>
              </a:rPr>
              <a:t>采用电阻均压，</a:t>
            </a:r>
            <a:r>
              <a:rPr lang="en-US" altLang="zh-CN" sz="2200" b="1" i="1" dirty="0" err="1">
                <a:latin typeface="Arial" charset="0"/>
              </a:rPr>
              <a:t>R</a:t>
            </a:r>
            <a:r>
              <a:rPr lang="en-US" altLang="zh-CN" sz="2200" b="1" baseline="-30000" dirty="0" err="1">
                <a:latin typeface="Arial" charset="0"/>
              </a:rPr>
              <a:t>p</a:t>
            </a:r>
            <a:r>
              <a:rPr lang="zh-CN" altLang="en-US" sz="2200" dirty="0">
                <a:latin typeface="Arial" charset="0"/>
              </a:rPr>
              <a:t>的阻值应比器件阻断时的正、反向电阻小得多。</a:t>
            </a:r>
          </a:p>
        </p:txBody>
      </p:sp>
      <p:grpSp>
        <p:nvGrpSpPr>
          <p:cNvPr id="126046" name="Group 94"/>
          <p:cNvGrpSpPr>
            <a:grpSpLocks/>
          </p:cNvGrpSpPr>
          <p:nvPr/>
        </p:nvGrpSpPr>
        <p:grpSpPr bwMode="auto">
          <a:xfrm>
            <a:off x="4222750" y="2666206"/>
            <a:ext cx="4773612" cy="2894012"/>
            <a:chOff x="2212" y="1669"/>
            <a:chExt cx="3007" cy="1823"/>
          </a:xfrm>
        </p:grpSpPr>
        <p:sp>
          <p:nvSpPr>
            <p:cNvPr id="125963" name="Rectangle 11"/>
            <p:cNvSpPr>
              <a:spLocks noChangeArrowheads="1"/>
            </p:cNvSpPr>
            <p:nvPr/>
          </p:nvSpPr>
          <p:spPr bwMode="auto">
            <a:xfrm>
              <a:off x="4759" y="3362"/>
              <a:ext cx="10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b)</a:t>
              </a:r>
              <a:endParaRPr lang="en-US" altLang="zh-CN"/>
            </a:p>
          </p:txBody>
        </p:sp>
        <p:sp>
          <p:nvSpPr>
            <p:cNvPr id="125964" name="Rectangle 12"/>
            <p:cNvSpPr>
              <a:spLocks noChangeArrowheads="1"/>
            </p:cNvSpPr>
            <p:nvPr/>
          </p:nvSpPr>
          <p:spPr bwMode="auto">
            <a:xfrm>
              <a:off x="3146" y="3362"/>
              <a:ext cx="9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a)</a:t>
              </a:r>
              <a:endParaRPr lang="en-US" altLang="zh-CN"/>
            </a:p>
          </p:txBody>
        </p:sp>
        <p:sp>
          <p:nvSpPr>
            <p:cNvPr id="125966" name="Freeform 14"/>
            <p:cNvSpPr>
              <a:spLocks/>
            </p:cNvSpPr>
            <p:nvPr/>
          </p:nvSpPr>
          <p:spPr bwMode="auto">
            <a:xfrm>
              <a:off x="4618" y="2123"/>
              <a:ext cx="103" cy="112"/>
            </a:xfrm>
            <a:custGeom>
              <a:avLst/>
              <a:gdLst>
                <a:gd name="T0" fmla="*/ 0 w 103"/>
                <a:gd name="T1" fmla="*/ 112 h 112"/>
                <a:gd name="T2" fmla="*/ 103 w 103"/>
                <a:gd name="T3" fmla="*/ 112 h 112"/>
                <a:gd name="T4" fmla="*/ 52 w 103"/>
                <a:gd name="T5" fmla="*/ 0 h 112"/>
              </a:gdLst>
              <a:ahLst/>
              <a:cxnLst>
                <a:cxn ang="0">
                  <a:pos x="T0" y="T1"/>
                </a:cxn>
                <a:cxn ang="0">
                  <a:pos x="T2" y="T3"/>
                </a:cxn>
                <a:cxn ang="0">
                  <a:pos x="T4" y="T5"/>
                </a:cxn>
              </a:cxnLst>
              <a:rect l="0" t="0" r="r" b="b"/>
              <a:pathLst>
                <a:path w="103" h="112">
                  <a:moveTo>
                    <a:pt x="0" y="112"/>
                  </a:moveTo>
                  <a:lnTo>
                    <a:pt x="103" y="112"/>
                  </a:lnTo>
                  <a:lnTo>
                    <a:pt x="5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67" name="Line 15"/>
            <p:cNvSpPr>
              <a:spLocks noChangeShapeType="1"/>
            </p:cNvSpPr>
            <p:nvPr/>
          </p:nvSpPr>
          <p:spPr bwMode="auto">
            <a:xfrm flipH="1">
              <a:off x="4618" y="2123"/>
              <a:ext cx="52" cy="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8" name="Line 16"/>
            <p:cNvSpPr>
              <a:spLocks noChangeShapeType="1"/>
            </p:cNvSpPr>
            <p:nvPr/>
          </p:nvSpPr>
          <p:spPr bwMode="auto">
            <a:xfrm>
              <a:off x="4618" y="2123"/>
              <a:ext cx="1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9" name="Line 17"/>
            <p:cNvSpPr>
              <a:spLocks noChangeShapeType="1"/>
            </p:cNvSpPr>
            <p:nvPr/>
          </p:nvSpPr>
          <p:spPr bwMode="auto">
            <a:xfrm>
              <a:off x="4670" y="2046"/>
              <a:ext cx="1" cy="2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0" name="Freeform 18"/>
            <p:cNvSpPr>
              <a:spLocks/>
            </p:cNvSpPr>
            <p:nvPr/>
          </p:nvSpPr>
          <p:spPr bwMode="auto">
            <a:xfrm>
              <a:off x="4705" y="2085"/>
              <a:ext cx="51" cy="38"/>
            </a:xfrm>
            <a:custGeom>
              <a:avLst/>
              <a:gdLst>
                <a:gd name="T0" fmla="*/ 0 w 51"/>
                <a:gd name="T1" fmla="*/ 38 h 38"/>
                <a:gd name="T2" fmla="*/ 16 w 51"/>
                <a:gd name="T3" fmla="*/ 0 h 38"/>
                <a:gd name="T4" fmla="*/ 51 w 51"/>
                <a:gd name="T5" fmla="*/ 0 h 38"/>
              </a:gdLst>
              <a:ahLst/>
              <a:cxnLst>
                <a:cxn ang="0">
                  <a:pos x="T0" y="T1"/>
                </a:cxn>
                <a:cxn ang="0">
                  <a:pos x="T2" y="T3"/>
                </a:cxn>
                <a:cxn ang="0">
                  <a:pos x="T4" y="T5"/>
                </a:cxn>
              </a:cxnLst>
              <a:rect l="0" t="0" r="r" b="b"/>
              <a:pathLst>
                <a:path w="51" h="38">
                  <a:moveTo>
                    <a:pt x="0" y="38"/>
                  </a:moveTo>
                  <a:lnTo>
                    <a:pt x="16" y="0"/>
                  </a:lnTo>
                  <a:lnTo>
                    <a:pt x="51"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1" name="Freeform 19"/>
            <p:cNvSpPr>
              <a:spLocks/>
            </p:cNvSpPr>
            <p:nvPr/>
          </p:nvSpPr>
          <p:spPr bwMode="auto">
            <a:xfrm>
              <a:off x="4618" y="2689"/>
              <a:ext cx="103" cy="113"/>
            </a:xfrm>
            <a:custGeom>
              <a:avLst/>
              <a:gdLst>
                <a:gd name="T0" fmla="*/ 0 w 103"/>
                <a:gd name="T1" fmla="*/ 113 h 113"/>
                <a:gd name="T2" fmla="*/ 103 w 103"/>
                <a:gd name="T3" fmla="*/ 113 h 113"/>
                <a:gd name="T4" fmla="*/ 52 w 103"/>
                <a:gd name="T5" fmla="*/ 0 h 113"/>
              </a:gdLst>
              <a:ahLst/>
              <a:cxnLst>
                <a:cxn ang="0">
                  <a:pos x="T0" y="T1"/>
                </a:cxn>
                <a:cxn ang="0">
                  <a:pos x="T2" y="T3"/>
                </a:cxn>
                <a:cxn ang="0">
                  <a:pos x="T4" y="T5"/>
                </a:cxn>
              </a:cxnLst>
              <a:rect l="0" t="0" r="r" b="b"/>
              <a:pathLst>
                <a:path w="103" h="113">
                  <a:moveTo>
                    <a:pt x="0" y="113"/>
                  </a:moveTo>
                  <a:lnTo>
                    <a:pt x="103" y="113"/>
                  </a:lnTo>
                  <a:lnTo>
                    <a:pt x="5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2" name="Line 20"/>
            <p:cNvSpPr>
              <a:spLocks noChangeShapeType="1"/>
            </p:cNvSpPr>
            <p:nvPr/>
          </p:nvSpPr>
          <p:spPr bwMode="auto">
            <a:xfrm flipH="1">
              <a:off x="4618" y="2689"/>
              <a:ext cx="52"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3" name="Line 21"/>
            <p:cNvSpPr>
              <a:spLocks noChangeShapeType="1"/>
            </p:cNvSpPr>
            <p:nvPr/>
          </p:nvSpPr>
          <p:spPr bwMode="auto">
            <a:xfrm>
              <a:off x="4618" y="2689"/>
              <a:ext cx="10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4" name="Line 22"/>
            <p:cNvSpPr>
              <a:spLocks noChangeShapeType="1"/>
            </p:cNvSpPr>
            <p:nvPr/>
          </p:nvSpPr>
          <p:spPr bwMode="auto">
            <a:xfrm>
              <a:off x="4670" y="2613"/>
              <a:ext cx="1" cy="2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5" name="Freeform 23"/>
            <p:cNvSpPr>
              <a:spLocks/>
            </p:cNvSpPr>
            <p:nvPr/>
          </p:nvSpPr>
          <p:spPr bwMode="auto">
            <a:xfrm>
              <a:off x="4705" y="2651"/>
              <a:ext cx="51" cy="38"/>
            </a:xfrm>
            <a:custGeom>
              <a:avLst/>
              <a:gdLst>
                <a:gd name="T0" fmla="*/ 0 w 51"/>
                <a:gd name="T1" fmla="*/ 38 h 38"/>
                <a:gd name="T2" fmla="*/ 16 w 51"/>
                <a:gd name="T3" fmla="*/ 0 h 38"/>
                <a:gd name="T4" fmla="*/ 51 w 51"/>
                <a:gd name="T5" fmla="*/ 0 h 38"/>
              </a:gdLst>
              <a:ahLst/>
              <a:cxnLst>
                <a:cxn ang="0">
                  <a:pos x="T0" y="T1"/>
                </a:cxn>
                <a:cxn ang="0">
                  <a:pos x="T2" y="T3"/>
                </a:cxn>
                <a:cxn ang="0">
                  <a:pos x="T4" y="T5"/>
                </a:cxn>
              </a:cxnLst>
              <a:rect l="0" t="0" r="r" b="b"/>
              <a:pathLst>
                <a:path w="51" h="38">
                  <a:moveTo>
                    <a:pt x="0" y="38"/>
                  </a:moveTo>
                  <a:lnTo>
                    <a:pt x="16" y="0"/>
                  </a:lnTo>
                  <a:lnTo>
                    <a:pt x="51"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6" name="Rectangle 24"/>
            <p:cNvSpPr>
              <a:spLocks noChangeArrowheads="1"/>
            </p:cNvSpPr>
            <p:nvPr/>
          </p:nvSpPr>
          <p:spPr bwMode="auto">
            <a:xfrm>
              <a:off x="4825" y="2099"/>
              <a:ext cx="35" cy="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77" name="Line 25"/>
            <p:cNvSpPr>
              <a:spLocks noChangeShapeType="1"/>
            </p:cNvSpPr>
            <p:nvPr/>
          </p:nvSpPr>
          <p:spPr bwMode="auto">
            <a:xfrm flipV="1">
              <a:off x="4843" y="2008"/>
              <a:ext cx="1"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8" name="Line 26"/>
            <p:cNvSpPr>
              <a:spLocks noChangeShapeType="1"/>
            </p:cNvSpPr>
            <p:nvPr/>
          </p:nvSpPr>
          <p:spPr bwMode="auto">
            <a:xfrm>
              <a:off x="4843" y="2259"/>
              <a:ext cx="1"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9" name="Rectangle 27"/>
            <p:cNvSpPr>
              <a:spLocks noChangeArrowheads="1"/>
            </p:cNvSpPr>
            <p:nvPr/>
          </p:nvSpPr>
          <p:spPr bwMode="auto">
            <a:xfrm>
              <a:off x="4825" y="2666"/>
              <a:ext cx="35" cy="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80" name="Line 28"/>
            <p:cNvSpPr>
              <a:spLocks noChangeShapeType="1"/>
            </p:cNvSpPr>
            <p:nvPr/>
          </p:nvSpPr>
          <p:spPr bwMode="auto">
            <a:xfrm flipV="1">
              <a:off x="4843" y="2575"/>
              <a:ext cx="1"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1" name="Line 29"/>
            <p:cNvSpPr>
              <a:spLocks noChangeShapeType="1"/>
            </p:cNvSpPr>
            <p:nvPr/>
          </p:nvSpPr>
          <p:spPr bwMode="auto">
            <a:xfrm>
              <a:off x="4843" y="2826"/>
              <a:ext cx="1"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2" name="Line 30"/>
            <p:cNvSpPr>
              <a:spLocks noChangeShapeType="1"/>
            </p:cNvSpPr>
            <p:nvPr/>
          </p:nvSpPr>
          <p:spPr bwMode="auto">
            <a:xfrm flipV="1">
              <a:off x="4670" y="2273"/>
              <a:ext cx="1"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3" name="Line 31"/>
            <p:cNvSpPr>
              <a:spLocks noChangeShapeType="1"/>
            </p:cNvSpPr>
            <p:nvPr/>
          </p:nvSpPr>
          <p:spPr bwMode="auto">
            <a:xfrm flipV="1">
              <a:off x="4843" y="2311"/>
              <a:ext cx="1" cy="2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4" name="Line 32"/>
            <p:cNvSpPr>
              <a:spLocks noChangeShapeType="1"/>
            </p:cNvSpPr>
            <p:nvPr/>
          </p:nvSpPr>
          <p:spPr bwMode="auto">
            <a:xfrm>
              <a:off x="4670" y="2462"/>
              <a:ext cx="3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5" name="Freeform 33"/>
            <p:cNvSpPr>
              <a:spLocks/>
            </p:cNvSpPr>
            <p:nvPr/>
          </p:nvSpPr>
          <p:spPr bwMode="auto">
            <a:xfrm>
              <a:off x="4670" y="1896"/>
              <a:ext cx="173" cy="112"/>
            </a:xfrm>
            <a:custGeom>
              <a:avLst/>
              <a:gdLst>
                <a:gd name="T0" fmla="*/ 173 w 173"/>
                <a:gd name="T1" fmla="*/ 112 h 112"/>
                <a:gd name="T2" fmla="*/ 173 w 173"/>
                <a:gd name="T3" fmla="*/ 0 h 112"/>
                <a:gd name="T4" fmla="*/ 0 w 173"/>
                <a:gd name="T5" fmla="*/ 0 h 112"/>
              </a:gdLst>
              <a:ahLst/>
              <a:cxnLst>
                <a:cxn ang="0">
                  <a:pos x="T0" y="T1"/>
                </a:cxn>
                <a:cxn ang="0">
                  <a:pos x="T2" y="T3"/>
                </a:cxn>
                <a:cxn ang="0">
                  <a:pos x="T4" y="T5"/>
                </a:cxn>
              </a:cxnLst>
              <a:rect l="0" t="0" r="r" b="b"/>
              <a:pathLst>
                <a:path w="173" h="112">
                  <a:moveTo>
                    <a:pt x="173" y="112"/>
                  </a:moveTo>
                  <a:lnTo>
                    <a:pt x="173" y="0"/>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86" name="Line 34"/>
            <p:cNvSpPr>
              <a:spLocks noChangeShapeType="1"/>
            </p:cNvSpPr>
            <p:nvPr/>
          </p:nvSpPr>
          <p:spPr bwMode="auto">
            <a:xfrm flipH="1">
              <a:off x="4843" y="1896"/>
              <a:ext cx="2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7" name="Line 35"/>
            <p:cNvSpPr>
              <a:spLocks noChangeShapeType="1"/>
            </p:cNvSpPr>
            <p:nvPr/>
          </p:nvSpPr>
          <p:spPr bwMode="auto">
            <a:xfrm flipV="1">
              <a:off x="4670" y="1669"/>
              <a:ext cx="1" cy="3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88" name="Rectangle 36"/>
            <p:cNvSpPr>
              <a:spLocks noChangeArrowheads="1"/>
            </p:cNvSpPr>
            <p:nvPr/>
          </p:nvSpPr>
          <p:spPr bwMode="auto">
            <a:xfrm>
              <a:off x="5033" y="1985"/>
              <a:ext cx="35" cy="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89" name="Line 37"/>
            <p:cNvSpPr>
              <a:spLocks noChangeShapeType="1"/>
            </p:cNvSpPr>
            <p:nvPr/>
          </p:nvSpPr>
          <p:spPr bwMode="auto">
            <a:xfrm flipV="1">
              <a:off x="5051" y="1896"/>
              <a:ext cx="1"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0" name="Line 38"/>
            <p:cNvSpPr>
              <a:spLocks noChangeShapeType="1"/>
            </p:cNvSpPr>
            <p:nvPr/>
          </p:nvSpPr>
          <p:spPr bwMode="auto">
            <a:xfrm>
              <a:off x="5051" y="2145"/>
              <a:ext cx="1" cy="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1" name="Line 39"/>
            <p:cNvSpPr>
              <a:spLocks noChangeShapeType="1"/>
            </p:cNvSpPr>
            <p:nvPr/>
          </p:nvSpPr>
          <p:spPr bwMode="auto">
            <a:xfrm>
              <a:off x="4998" y="2311"/>
              <a:ext cx="10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2" name="Line 40"/>
            <p:cNvSpPr>
              <a:spLocks noChangeShapeType="1"/>
            </p:cNvSpPr>
            <p:nvPr/>
          </p:nvSpPr>
          <p:spPr bwMode="auto">
            <a:xfrm>
              <a:off x="4998" y="2352"/>
              <a:ext cx="10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3" name="Line 41"/>
            <p:cNvSpPr>
              <a:spLocks noChangeShapeType="1"/>
            </p:cNvSpPr>
            <p:nvPr/>
          </p:nvSpPr>
          <p:spPr bwMode="auto">
            <a:xfrm flipV="1">
              <a:off x="5051" y="2197"/>
              <a:ext cx="1"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4" name="Line 42"/>
            <p:cNvSpPr>
              <a:spLocks noChangeShapeType="1"/>
            </p:cNvSpPr>
            <p:nvPr/>
          </p:nvSpPr>
          <p:spPr bwMode="auto">
            <a:xfrm>
              <a:off x="5051" y="2352"/>
              <a:ext cx="1" cy="1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5" name="Rectangle 43"/>
            <p:cNvSpPr>
              <a:spLocks noChangeArrowheads="1"/>
            </p:cNvSpPr>
            <p:nvPr/>
          </p:nvSpPr>
          <p:spPr bwMode="auto">
            <a:xfrm>
              <a:off x="5033" y="2551"/>
              <a:ext cx="35" cy="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5996" name="Line 44"/>
            <p:cNvSpPr>
              <a:spLocks noChangeShapeType="1"/>
            </p:cNvSpPr>
            <p:nvPr/>
          </p:nvSpPr>
          <p:spPr bwMode="auto">
            <a:xfrm flipV="1">
              <a:off x="5051" y="2462"/>
              <a:ext cx="1"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7" name="Line 45"/>
            <p:cNvSpPr>
              <a:spLocks noChangeShapeType="1"/>
            </p:cNvSpPr>
            <p:nvPr/>
          </p:nvSpPr>
          <p:spPr bwMode="auto">
            <a:xfrm>
              <a:off x="5051" y="2711"/>
              <a:ext cx="1"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8" name="Line 46"/>
            <p:cNvSpPr>
              <a:spLocks noChangeShapeType="1"/>
            </p:cNvSpPr>
            <p:nvPr/>
          </p:nvSpPr>
          <p:spPr bwMode="auto">
            <a:xfrm>
              <a:off x="4998" y="2878"/>
              <a:ext cx="10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99" name="Line 47"/>
            <p:cNvSpPr>
              <a:spLocks noChangeShapeType="1"/>
            </p:cNvSpPr>
            <p:nvPr/>
          </p:nvSpPr>
          <p:spPr bwMode="auto">
            <a:xfrm>
              <a:off x="4998" y="2919"/>
              <a:ext cx="10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00" name="Line 48"/>
            <p:cNvSpPr>
              <a:spLocks noChangeShapeType="1"/>
            </p:cNvSpPr>
            <p:nvPr/>
          </p:nvSpPr>
          <p:spPr bwMode="auto">
            <a:xfrm flipV="1">
              <a:off x="5051" y="2764"/>
              <a:ext cx="1"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01" name="Line 49"/>
            <p:cNvSpPr>
              <a:spLocks noChangeShapeType="1"/>
            </p:cNvSpPr>
            <p:nvPr/>
          </p:nvSpPr>
          <p:spPr bwMode="auto">
            <a:xfrm>
              <a:off x="5051" y="2919"/>
              <a:ext cx="1" cy="1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02" name="Freeform 50"/>
            <p:cNvSpPr>
              <a:spLocks/>
            </p:cNvSpPr>
            <p:nvPr/>
          </p:nvSpPr>
          <p:spPr bwMode="auto">
            <a:xfrm>
              <a:off x="4670" y="2878"/>
              <a:ext cx="381" cy="151"/>
            </a:xfrm>
            <a:custGeom>
              <a:avLst/>
              <a:gdLst>
                <a:gd name="T0" fmla="*/ 381 w 381"/>
                <a:gd name="T1" fmla="*/ 151 h 151"/>
                <a:gd name="T2" fmla="*/ 0 w 381"/>
                <a:gd name="T3" fmla="*/ 151 h 151"/>
                <a:gd name="T4" fmla="*/ 0 w 381"/>
                <a:gd name="T5" fmla="*/ 0 h 151"/>
              </a:gdLst>
              <a:ahLst/>
              <a:cxnLst>
                <a:cxn ang="0">
                  <a:pos x="T0" y="T1"/>
                </a:cxn>
                <a:cxn ang="0">
                  <a:pos x="T2" y="T3"/>
                </a:cxn>
                <a:cxn ang="0">
                  <a:pos x="T4" y="T5"/>
                </a:cxn>
              </a:cxnLst>
              <a:rect l="0" t="0" r="r" b="b"/>
              <a:pathLst>
                <a:path w="381" h="151">
                  <a:moveTo>
                    <a:pt x="381" y="151"/>
                  </a:moveTo>
                  <a:lnTo>
                    <a:pt x="0" y="151"/>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3" name="Line 51"/>
            <p:cNvSpPr>
              <a:spLocks noChangeShapeType="1"/>
            </p:cNvSpPr>
            <p:nvPr/>
          </p:nvSpPr>
          <p:spPr bwMode="auto">
            <a:xfrm>
              <a:off x="4843" y="2892"/>
              <a:ext cx="1" cy="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04" name="Line 52"/>
            <p:cNvSpPr>
              <a:spLocks noChangeShapeType="1"/>
            </p:cNvSpPr>
            <p:nvPr/>
          </p:nvSpPr>
          <p:spPr bwMode="auto">
            <a:xfrm>
              <a:off x="4670" y="3029"/>
              <a:ext cx="1"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05" name="Freeform 53"/>
            <p:cNvSpPr>
              <a:spLocks/>
            </p:cNvSpPr>
            <p:nvPr/>
          </p:nvSpPr>
          <p:spPr bwMode="auto">
            <a:xfrm>
              <a:off x="4834" y="2453"/>
              <a:ext cx="17" cy="18"/>
            </a:xfrm>
            <a:custGeom>
              <a:avLst/>
              <a:gdLst>
                <a:gd name="T0" fmla="*/ 0 w 17"/>
                <a:gd name="T1" fmla="*/ 9 h 18"/>
                <a:gd name="T2" fmla="*/ 0 w 17"/>
                <a:gd name="T3" fmla="*/ 7 h 18"/>
                <a:gd name="T4" fmla="*/ 0 w 17"/>
                <a:gd name="T5" fmla="*/ 5 h 18"/>
                <a:gd name="T6" fmla="*/ 3 w 17"/>
                <a:gd name="T7" fmla="*/ 3 h 18"/>
                <a:gd name="T8" fmla="*/ 5 w 17"/>
                <a:gd name="T9" fmla="*/ 0 h 18"/>
                <a:gd name="T10" fmla="*/ 6 w 17"/>
                <a:gd name="T11" fmla="*/ 0 h 18"/>
                <a:gd name="T12" fmla="*/ 9 w 17"/>
                <a:gd name="T13" fmla="*/ 0 h 18"/>
                <a:gd name="T14" fmla="*/ 10 w 17"/>
                <a:gd name="T15" fmla="*/ 0 h 18"/>
                <a:gd name="T16" fmla="*/ 12 w 17"/>
                <a:gd name="T17" fmla="*/ 0 h 18"/>
                <a:gd name="T18" fmla="*/ 15 w 17"/>
                <a:gd name="T19" fmla="*/ 3 h 18"/>
                <a:gd name="T20" fmla="*/ 16 w 17"/>
                <a:gd name="T21" fmla="*/ 5 h 18"/>
                <a:gd name="T22" fmla="*/ 17 w 17"/>
                <a:gd name="T23" fmla="*/ 7 h 18"/>
                <a:gd name="T24" fmla="*/ 17 w 17"/>
                <a:gd name="T25" fmla="*/ 9 h 18"/>
                <a:gd name="T26" fmla="*/ 17 w 17"/>
                <a:gd name="T27" fmla="*/ 9 h 18"/>
                <a:gd name="T28" fmla="*/ 17 w 17"/>
                <a:gd name="T29" fmla="*/ 11 h 18"/>
                <a:gd name="T30" fmla="*/ 16 w 17"/>
                <a:gd name="T31" fmla="*/ 12 h 18"/>
                <a:gd name="T32" fmla="*/ 15 w 17"/>
                <a:gd name="T33" fmla="*/ 16 h 18"/>
                <a:gd name="T34" fmla="*/ 12 w 17"/>
                <a:gd name="T35" fmla="*/ 17 h 18"/>
                <a:gd name="T36" fmla="*/ 10 w 17"/>
                <a:gd name="T37" fmla="*/ 18 h 18"/>
                <a:gd name="T38" fmla="*/ 9 w 17"/>
                <a:gd name="T39" fmla="*/ 18 h 18"/>
                <a:gd name="T40" fmla="*/ 6 w 17"/>
                <a:gd name="T41" fmla="*/ 18 h 18"/>
                <a:gd name="T42" fmla="*/ 5 w 17"/>
                <a:gd name="T43" fmla="*/ 17 h 18"/>
                <a:gd name="T44" fmla="*/ 3 w 17"/>
                <a:gd name="T45" fmla="*/ 16 h 18"/>
                <a:gd name="T46" fmla="*/ 0 w 17"/>
                <a:gd name="T47" fmla="*/ 12 h 18"/>
                <a:gd name="T48" fmla="*/ 0 w 17"/>
                <a:gd name="T49" fmla="*/ 11 h 18"/>
                <a:gd name="T50" fmla="*/ 0 w 17"/>
                <a:gd name="T5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18">
                  <a:moveTo>
                    <a:pt x="0" y="9"/>
                  </a:moveTo>
                  <a:lnTo>
                    <a:pt x="0" y="7"/>
                  </a:lnTo>
                  <a:lnTo>
                    <a:pt x="0" y="5"/>
                  </a:lnTo>
                  <a:lnTo>
                    <a:pt x="3" y="3"/>
                  </a:lnTo>
                  <a:lnTo>
                    <a:pt x="5" y="0"/>
                  </a:lnTo>
                  <a:lnTo>
                    <a:pt x="6" y="0"/>
                  </a:lnTo>
                  <a:lnTo>
                    <a:pt x="9" y="0"/>
                  </a:lnTo>
                  <a:lnTo>
                    <a:pt x="10" y="0"/>
                  </a:lnTo>
                  <a:lnTo>
                    <a:pt x="12" y="0"/>
                  </a:lnTo>
                  <a:lnTo>
                    <a:pt x="15" y="3"/>
                  </a:lnTo>
                  <a:lnTo>
                    <a:pt x="16" y="5"/>
                  </a:lnTo>
                  <a:lnTo>
                    <a:pt x="17" y="7"/>
                  </a:lnTo>
                  <a:lnTo>
                    <a:pt x="17" y="9"/>
                  </a:lnTo>
                  <a:lnTo>
                    <a:pt x="17" y="9"/>
                  </a:lnTo>
                  <a:lnTo>
                    <a:pt x="17" y="11"/>
                  </a:lnTo>
                  <a:lnTo>
                    <a:pt x="16" y="12"/>
                  </a:lnTo>
                  <a:lnTo>
                    <a:pt x="15" y="16"/>
                  </a:lnTo>
                  <a:lnTo>
                    <a:pt x="12" y="17"/>
                  </a:lnTo>
                  <a:lnTo>
                    <a:pt x="10" y="18"/>
                  </a:lnTo>
                  <a:lnTo>
                    <a:pt x="9" y="18"/>
                  </a:lnTo>
                  <a:lnTo>
                    <a:pt x="6" y="18"/>
                  </a:lnTo>
                  <a:lnTo>
                    <a:pt x="5" y="17"/>
                  </a:lnTo>
                  <a:lnTo>
                    <a:pt x="3" y="16"/>
                  </a:lnTo>
                  <a:lnTo>
                    <a:pt x="0" y="12"/>
                  </a:lnTo>
                  <a:lnTo>
                    <a:pt x="0" y="11"/>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06" name="Freeform 54"/>
            <p:cNvSpPr>
              <a:spLocks/>
            </p:cNvSpPr>
            <p:nvPr/>
          </p:nvSpPr>
          <p:spPr bwMode="auto">
            <a:xfrm>
              <a:off x="4834" y="2453"/>
              <a:ext cx="17" cy="18"/>
            </a:xfrm>
            <a:custGeom>
              <a:avLst/>
              <a:gdLst>
                <a:gd name="T0" fmla="*/ 0 w 17"/>
                <a:gd name="T1" fmla="*/ 9 h 18"/>
                <a:gd name="T2" fmla="*/ 0 w 17"/>
                <a:gd name="T3" fmla="*/ 7 h 18"/>
                <a:gd name="T4" fmla="*/ 0 w 17"/>
                <a:gd name="T5" fmla="*/ 5 h 18"/>
                <a:gd name="T6" fmla="*/ 3 w 17"/>
                <a:gd name="T7" fmla="*/ 3 h 18"/>
                <a:gd name="T8" fmla="*/ 5 w 17"/>
                <a:gd name="T9" fmla="*/ 0 h 18"/>
                <a:gd name="T10" fmla="*/ 6 w 17"/>
                <a:gd name="T11" fmla="*/ 0 h 18"/>
                <a:gd name="T12" fmla="*/ 9 w 17"/>
                <a:gd name="T13" fmla="*/ 0 h 18"/>
                <a:gd name="T14" fmla="*/ 10 w 17"/>
                <a:gd name="T15" fmla="*/ 0 h 18"/>
                <a:gd name="T16" fmla="*/ 12 w 17"/>
                <a:gd name="T17" fmla="*/ 0 h 18"/>
                <a:gd name="T18" fmla="*/ 15 w 17"/>
                <a:gd name="T19" fmla="*/ 3 h 18"/>
                <a:gd name="T20" fmla="*/ 16 w 17"/>
                <a:gd name="T21" fmla="*/ 5 h 18"/>
                <a:gd name="T22" fmla="*/ 17 w 17"/>
                <a:gd name="T23" fmla="*/ 7 h 18"/>
                <a:gd name="T24" fmla="*/ 17 w 17"/>
                <a:gd name="T25" fmla="*/ 9 h 18"/>
                <a:gd name="T26" fmla="*/ 17 w 17"/>
                <a:gd name="T27" fmla="*/ 9 h 18"/>
                <a:gd name="T28" fmla="*/ 17 w 17"/>
                <a:gd name="T29" fmla="*/ 11 h 18"/>
                <a:gd name="T30" fmla="*/ 16 w 17"/>
                <a:gd name="T31" fmla="*/ 12 h 18"/>
                <a:gd name="T32" fmla="*/ 15 w 17"/>
                <a:gd name="T33" fmla="*/ 16 h 18"/>
                <a:gd name="T34" fmla="*/ 12 w 17"/>
                <a:gd name="T35" fmla="*/ 17 h 18"/>
                <a:gd name="T36" fmla="*/ 10 w 17"/>
                <a:gd name="T37" fmla="*/ 18 h 18"/>
                <a:gd name="T38" fmla="*/ 9 w 17"/>
                <a:gd name="T39" fmla="*/ 18 h 18"/>
                <a:gd name="T40" fmla="*/ 6 w 17"/>
                <a:gd name="T41" fmla="*/ 18 h 18"/>
                <a:gd name="T42" fmla="*/ 5 w 17"/>
                <a:gd name="T43" fmla="*/ 17 h 18"/>
                <a:gd name="T44" fmla="*/ 3 w 17"/>
                <a:gd name="T45" fmla="*/ 16 h 18"/>
                <a:gd name="T46" fmla="*/ 0 w 17"/>
                <a:gd name="T47" fmla="*/ 12 h 18"/>
                <a:gd name="T48" fmla="*/ 0 w 17"/>
                <a:gd name="T49" fmla="*/ 11 h 18"/>
                <a:gd name="T50" fmla="*/ 0 w 17"/>
                <a:gd name="T5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18">
                  <a:moveTo>
                    <a:pt x="0" y="9"/>
                  </a:moveTo>
                  <a:lnTo>
                    <a:pt x="0" y="7"/>
                  </a:lnTo>
                  <a:lnTo>
                    <a:pt x="0" y="5"/>
                  </a:lnTo>
                  <a:lnTo>
                    <a:pt x="3" y="3"/>
                  </a:lnTo>
                  <a:lnTo>
                    <a:pt x="5" y="0"/>
                  </a:lnTo>
                  <a:lnTo>
                    <a:pt x="6" y="0"/>
                  </a:lnTo>
                  <a:lnTo>
                    <a:pt x="9" y="0"/>
                  </a:lnTo>
                  <a:lnTo>
                    <a:pt x="10" y="0"/>
                  </a:lnTo>
                  <a:lnTo>
                    <a:pt x="12" y="0"/>
                  </a:lnTo>
                  <a:lnTo>
                    <a:pt x="15" y="3"/>
                  </a:lnTo>
                  <a:lnTo>
                    <a:pt x="16" y="5"/>
                  </a:lnTo>
                  <a:lnTo>
                    <a:pt x="17" y="7"/>
                  </a:lnTo>
                  <a:lnTo>
                    <a:pt x="17" y="9"/>
                  </a:lnTo>
                  <a:lnTo>
                    <a:pt x="17" y="9"/>
                  </a:lnTo>
                  <a:lnTo>
                    <a:pt x="17" y="11"/>
                  </a:lnTo>
                  <a:lnTo>
                    <a:pt x="16" y="12"/>
                  </a:lnTo>
                  <a:lnTo>
                    <a:pt x="15" y="16"/>
                  </a:lnTo>
                  <a:lnTo>
                    <a:pt x="12" y="17"/>
                  </a:lnTo>
                  <a:lnTo>
                    <a:pt x="10" y="18"/>
                  </a:lnTo>
                  <a:lnTo>
                    <a:pt x="9" y="18"/>
                  </a:lnTo>
                  <a:lnTo>
                    <a:pt x="6" y="18"/>
                  </a:lnTo>
                  <a:lnTo>
                    <a:pt x="5" y="17"/>
                  </a:lnTo>
                  <a:lnTo>
                    <a:pt x="3" y="16"/>
                  </a:lnTo>
                  <a:lnTo>
                    <a:pt x="0" y="12"/>
                  </a:lnTo>
                  <a:lnTo>
                    <a:pt x="0" y="11"/>
                  </a:lnTo>
                  <a:lnTo>
                    <a:pt x="0" y="9"/>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7" name="Rectangle 55"/>
            <p:cNvSpPr>
              <a:spLocks noChangeArrowheads="1"/>
            </p:cNvSpPr>
            <p:nvPr/>
          </p:nvSpPr>
          <p:spPr bwMode="auto">
            <a:xfrm>
              <a:off x="5139" y="2562"/>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R</a:t>
              </a:r>
              <a:endParaRPr lang="en-US" altLang="zh-CN"/>
            </a:p>
          </p:txBody>
        </p:sp>
        <p:sp>
          <p:nvSpPr>
            <p:cNvPr id="126008" name="Rectangle 56"/>
            <p:cNvSpPr>
              <a:spLocks noChangeArrowheads="1"/>
            </p:cNvSpPr>
            <p:nvPr/>
          </p:nvSpPr>
          <p:spPr bwMode="auto">
            <a:xfrm>
              <a:off x="5139" y="2827"/>
              <a:ext cx="8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C</a:t>
              </a:r>
              <a:endParaRPr lang="en-US" altLang="zh-CN"/>
            </a:p>
          </p:txBody>
        </p:sp>
        <p:sp>
          <p:nvSpPr>
            <p:cNvPr id="126009" name="Rectangle 57"/>
            <p:cNvSpPr>
              <a:spLocks noChangeArrowheads="1"/>
            </p:cNvSpPr>
            <p:nvPr/>
          </p:nvSpPr>
          <p:spPr bwMode="auto">
            <a:xfrm>
              <a:off x="5139" y="1996"/>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R</a:t>
              </a:r>
              <a:endParaRPr lang="en-US" altLang="zh-CN"/>
            </a:p>
          </p:txBody>
        </p:sp>
        <p:sp>
          <p:nvSpPr>
            <p:cNvPr id="126010" name="Rectangle 58"/>
            <p:cNvSpPr>
              <a:spLocks noChangeArrowheads="1"/>
            </p:cNvSpPr>
            <p:nvPr/>
          </p:nvSpPr>
          <p:spPr bwMode="auto">
            <a:xfrm>
              <a:off x="5139" y="2261"/>
              <a:ext cx="8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C</a:t>
              </a:r>
              <a:endParaRPr lang="en-US" altLang="zh-CN"/>
            </a:p>
          </p:txBody>
        </p:sp>
        <p:sp>
          <p:nvSpPr>
            <p:cNvPr id="126011" name="Rectangle 59"/>
            <p:cNvSpPr>
              <a:spLocks noChangeArrowheads="1"/>
            </p:cNvSpPr>
            <p:nvPr/>
          </p:nvSpPr>
          <p:spPr bwMode="auto">
            <a:xfrm>
              <a:off x="4410" y="2103"/>
              <a:ext cx="1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VT</a:t>
              </a:r>
              <a:endParaRPr lang="en-US" altLang="zh-CN"/>
            </a:p>
          </p:txBody>
        </p:sp>
        <p:sp>
          <p:nvSpPr>
            <p:cNvPr id="126012" name="Rectangle 60"/>
            <p:cNvSpPr>
              <a:spLocks noChangeArrowheads="1"/>
            </p:cNvSpPr>
            <p:nvPr/>
          </p:nvSpPr>
          <p:spPr bwMode="auto">
            <a:xfrm>
              <a:off x="4556" y="2177"/>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Times New Roman" pitchFamily="18" charset="0"/>
                </a:rPr>
                <a:t>1</a:t>
              </a:r>
              <a:endParaRPr lang="en-US" altLang="zh-CN"/>
            </a:p>
          </p:txBody>
        </p:sp>
        <p:sp>
          <p:nvSpPr>
            <p:cNvPr id="126013" name="Rectangle 61"/>
            <p:cNvSpPr>
              <a:spLocks noChangeArrowheads="1"/>
            </p:cNvSpPr>
            <p:nvPr/>
          </p:nvSpPr>
          <p:spPr bwMode="auto">
            <a:xfrm>
              <a:off x="4420" y="2670"/>
              <a:ext cx="1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VT</a:t>
              </a:r>
              <a:endParaRPr lang="en-US" altLang="zh-CN"/>
            </a:p>
          </p:txBody>
        </p:sp>
        <p:sp>
          <p:nvSpPr>
            <p:cNvPr id="126014" name="Rectangle 62"/>
            <p:cNvSpPr>
              <a:spLocks noChangeArrowheads="1"/>
            </p:cNvSpPr>
            <p:nvPr/>
          </p:nvSpPr>
          <p:spPr bwMode="auto">
            <a:xfrm>
              <a:off x="4565" y="2744"/>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Times New Roman" pitchFamily="18" charset="0"/>
                </a:rPr>
                <a:t>2</a:t>
              </a:r>
              <a:endParaRPr lang="en-US" altLang="zh-CN"/>
            </a:p>
          </p:txBody>
        </p:sp>
        <p:sp>
          <p:nvSpPr>
            <p:cNvPr id="126015" name="Rectangle 63"/>
            <p:cNvSpPr>
              <a:spLocks noChangeArrowheads="1"/>
            </p:cNvSpPr>
            <p:nvPr/>
          </p:nvSpPr>
          <p:spPr bwMode="auto">
            <a:xfrm>
              <a:off x="4899" y="2103"/>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R</a:t>
              </a:r>
              <a:endParaRPr lang="en-US" altLang="zh-CN"/>
            </a:p>
          </p:txBody>
        </p:sp>
        <p:sp>
          <p:nvSpPr>
            <p:cNvPr id="126016" name="Rectangle 64"/>
            <p:cNvSpPr>
              <a:spLocks noChangeArrowheads="1"/>
            </p:cNvSpPr>
            <p:nvPr/>
          </p:nvSpPr>
          <p:spPr bwMode="auto">
            <a:xfrm>
              <a:off x="4965" y="2177"/>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Times New Roman" pitchFamily="18" charset="0"/>
                </a:rPr>
                <a:t>P</a:t>
              </a:r>
              <a:endParaRPr lang="en-US" altLang="zh-CN"/>
            </a:p>
          </p:txBody>
        </p:sp>
        <p:sp>
          <p:nvSpPr>
            <p:cNvPr id="126017" name="Rectangle 65"/>
            <p:cNvSpPr>
              <a:spLocks noChangeArrowheads="1"/>
            </p:cNvSpPr>
            <p:nvPr/>
          </p:nvSpPr>
          <p:spPr bwMode="auto">
            <a:xfrm>
              <a:off x="4899" y="2670"/>
              <a:ext cx="73"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R</a:t>
              </a:r>
              <a:endParaRPr lang="en-US" altLang="zh-CN"/>
            </a:p>
          </p:txBody>
        </p:sp>
        <p:sp>
          <p:nvSpPr>
            <p:cNvPr id="126018" name="Rectangle 66"/>
            <p:cNvSpPr>
              <a:spLocks noChangeArrowheads="1"/>
            </p:cNvSpPr>
            <p:nvPr/>
          </p:nvSpPr>
          <p:spPr bwMode="auto">
            <a:xfrm>
              <a:off x="4965" y="2744"/>
              <a:ext cx="4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Times New Roman" pitchFamily="18" charset="0"/>
                </a:rPr>
                <a:t>P</a:t>
              </a:r>
              <a:endParaRPr lang="en-US" altLang="zh-CN"/>
            </a:p>
          </p:txBody>
        </p:sp>
        <p:sp>
          <p:nvSpPr>
            <p:cNvPr id="126019" name="Line 67"/>
            <p:cNvSpPr>
              <a:spLocks noChangeShapeType="1"/>
            </p:cNvSpPr>
            <p:nvPr/>
          </p:nvSpPr>
          <p:spPr bwMode="auto">
            <a:xfrm>
              <a:off x="2212" y="2651"/>
              <a:ext cx="186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20" name="Freeform 68"/>
            <p:cNvSpPr>
              <a:spLocks/>
            </p:cNvSpPr>
            <p:nvPr/>
          </p:nvSpPr>
          <p:spPr bwMode="auto">
            <a:xfrm>
              <a:off x="4074" y="2622"/>
              <a:ext cx="77" cy="57"/>
            </a:xfrm>
            <a:custGeom>
              <a:avLst/>
              <a:gdLst>
                <a:gd name="T0" fmla="*/ 0 w 77"/>
                <a:gd name="T1" fmla="*/ 0 h 57"/>
                <a:gd name="T2" fmla="*/ 77 w 77"/>
                <a:gd name="T3" fmla="*/ 29 h 57"/>
                <a:gd name="T4" fmla="*/ 0 w 77"/>
                <a:gd name="T5" fmla="*/ 57 h 57"/>
                <a:gd name="T6" fmla="*/ 0 w 77"/>
                <a:gd name="T7" fmla="*/ 0 h 57"/>
              </a:gdLst>
              <a:ahLst/>
              <a:cxnLst>
                <a:cxn ang="0">
                  <a:pos x="T0" y="T1"/>
                </a:cxn>
                <a:cxn ang="0">
                  <a:pos x="T2" y="T3"/>
                </a:cxn>
                <a:cxn ang="0">
                  <a:pos x="T4" y="T5"/>
                </a:cxn>
                <a:cxn ang="0">
                  <a:pos x="T6" y="T7"/>
                </a:cxn>
              </a:cxnLst>
              <a:rect l="0" t="0" r="r" b="b"/>
              <a:pathLst>
                <a:path w="77" h="57">
                  <a:moveTo>
                    <a:pt x="0" y="0"/>
                  </a:moveTo>
                  <a:lnTo>
                    <a:pt x="77" y="29"/>
                  </a:lnTo>
                  <a:lnTo>
                    <a:pt x="0" y="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21" name="Line 69"/>
            <p:cNvSpPr>
              <a:spLocks noChangeShapeType="1"/>
            </p:cNvSpPr>
            <p:nvPr/>
          </p:nvSpPr>
          <p:spPr bwMode="auto">
            <a:xfrm flipV="1">
              <a:off x="2558" y="1821"/>
              <a:ext cx="1" cy="14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22" name="Freeform 70"/>
            <p:cNvSpPr>
              <a:spLocks/>
            </p:cNvSpPr>
            <p:nvPr/>
          </p:nvSpPr>
          <p:spPr bwMode="auto">
            <a:xfrm>
              <a:off x="2533" y="1743"/>
              <a:ext cx="50" cy="86"/>
            </a:xfrm>
            <a:custGeom>
              <a:avLst/>
              <a:gdLst>
                <a:gd name="T0" fmla="*/ 0 w 50"/>
                <a:gd name="T1" fmla="*/ 86 h 86"/>
                <a:gd name="T2" fmla="*/ 25 w 50"/>
                <a:gd name="T3" fmla="*/ 0 h 86"/>
                <a:gd name="T4" fmla="*/ 50 w 50"/>
                <a:gd name="T5" fmla="*/ 86 h 86"/>
                <a:gd name="T6" fmla="*/ 0 w 50"/>
                <a:gd name="T7" fmla="*/ 86 h 86"/>
              </a:gdLst>
              <a:ahLst/>
              <a:cxnLst>
                <a:cxn ang="0">
                  <a:pos x="T0" y="T1"/>
                </a:cxn>
                <a:cxn ang="0">
                  <a:pos x="T2" y="T3"/>
                </a:cxn>
                <a:cxn ang="0">
                  <a:pos x="T4" y="T5"/>
                </a:cxn>
                <a:cxn ang="0">
                  <a:pos x="T6" y="T7"/>
                </a:cxn>
              </a:cxnLst>
              <a:rect l="0" t="0" r="r" b="b"/>
              <a:pathLst>
                <a:path w="50" h="86">
                  <a:moveTo>
                    <a:pt x="0" y="86"/>
                  </a:moveTo>
                  <a:lnTo>
                    <a:pt x="25" y="0"/>
                  </a:lnTo>
                  <a:lnTo>
                    <a:pt x="50" y="86"/>
                  </a:lnTo>
                  <a:lnTo>
                    <a:pt x="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023" name="Freeform 71"/>
            <p:cNvSpPr>
              <a:spLocks noEditPoints="1"/>
            </p:cNvSpPr>
            <p:nvPr/>
          </p:nvSpPr>
          <p:spPr bwMode="auto">
            <a:xfrm>
              <a:off x="2554" y="2458"/>
              <a:ext cx="1253" cy="196"/>
            </a:xfrm>
            <a:custGeom>
              <a:avLst/>
              <a:gdLst>
                <a:gd name="T0" fmla="*/ 50 w 1253"/>
                <a:gd name="T1" fmla="*/ 6 h 196"/>
                <a:gd name="T2" fmla="*/ 1 w 1253"/>
                <a:gd name="T3" fmla="*/ 6 h 196"/>
                <a:gd name="T4" fmla="*/ 77 w 1253"/>
                <a:gd name="T5" fmla="*/ 0 h 196"/>
                <a:gd name="T6" fmla="*/ 123 w 1253"/>
                <a:gd name="T7" fmla="*/ 6 h 196"/>
                <a:gd name="T8" fmla="*/ 75 w 1253"/>
                <a:gd name="T9" fmla="*/ 4 h 196"/>
                <a:gd name="T10" fmla="*/ 195 w 1253"/>
                <a:gd name="T11" fmla="*/ 0 h 196"/>
                <a:gd name="T12" fmla="*/ 196 w 1253"/>
                <a:gd name="T13" fmla="*/ 7 h 196"/>
                <a:gd name="T14" fmla="*/ 148 w 1253"/>
                <a:gd name="T15" fmla="*/ 3 h 196"/>
                <a:gd name="T16" fmla="*/ 270 w 1253"/>
                <a:gd name="T17" fmla="*/ 0 h 196"/>
                <a:gd name="T18" fmla="*/ 268 w 1253"/>
                <a:gd name="T19" fmla="*/ 7 h 196"/>
                <a:gd name="T20" fmla="*/ 224 w 1253"/>
                <a:gd name="T21" fmla="*/ 2 h 196"/>
                <a:gd name="T22" fmla="*/ 344 w 1253"/>
                <a:gd name="T23" fmla="*/ 2 h 196"/>
                <a:gd name="T24" fmla="*/ 300 w 1253"/>
                <a:gd name="T25" fmla="*/ 7 h 196"/>
                <a:gd name="T26" fmla="*/ 298 w 1253"/>
                <a:gd name="T27" fmla="*/ 0 h 196"/>
                <a:gd name="T28" fmla="*/ 419 w 1253"/>
                <a:gd name="T29" fmla="*/ 3 h 196"/>
                <a:gd name="T30" fmla="*/ 372 w 1253"/>
                <a:gd name="T31" fmla="*/ 7 h 196"/>
                <a:gd name="T32" fmla="*/ 373 w 1253"/>
                <a:gd name="T33" fmla="*/ 0 h 196"/>
                <a:gd name="T34" fmla="*/ 493 w 1253"/>
                <a:gd name="T35" fmla="*/ 4 h 196"/>
                <a:gd name="T36" fmla="*/ 445 w 1253"/>
                <a:gd name="T37" fmla="*/ 6 h 196"/>
                <a:gd name="T38" fmla="*/ 447 w 1253"/>
                <a:gd name="T39" fmla="*/ 0 h 196"/>
                <a:gd name="T40" fmla="*/ 566 w 1253"/>
                <a:gd name="T41" fmla="*/ 6 h 196"/>
                <a:gd name="T42" fmla="*/ 518 w 1253"/>
                <a:gd name="T43" fmla="*/ 6 h 196"/>
                <a:gd name="T44" fmla="*/ 595 w 1253"/>
                <a:gd name="T45" fmla="*/ 0 h 196"/>
                <a:gd name="T46" fmla="*/ 640 w 1253"/>
                <a:gd name="T47" fmla="*/ 6 h 196"/>
                <a:gd name="T48" fmla="*/ 592 w 1253"/>
                <a:gd name="T49" fmla="*/ 4 h 196"/>
                <a:gd name="T50" fmla="*/ 712 w 1253"/>
                <a:gd name="T51" fmla="*/ 0 h 196"/>
                <a:gd name="T52" fmla="*/ 713 w 1253"/>
                <a:gd name="T53" fmla="*/ 7 h 196"/>
                <a:gd name="T54" fmla="*/ 666 w 1253"/>
                <a:gd name="T55" fmla="*/ 3 h 196"/>
                <a:gd name="T56" fmla="*/ 786 w 1253"/>
                <a:gd name="T57" fmla="*/ 0 h 196"/>
                <a:gd name="T58" fmla="*/ 785 w 1253"/>
                <a:gd name="T59" fmla="*/ 7 h 196"/>
                <a:gd name="T60" fmla="*/ 741 w 1253"/>
                <a:gd name="T61" fmla="*/ 2 h 196"/>
                <a:gd name="T62" fmla="*/ 861 w 1253"/>
                <a:gd name="T63" fmla="*/ 2 h 196"/>
                <a:gd name="T64" fmla="*/ 816 w 1253"/>
                <a:gd name="T65" fmla="*/ 7 h 196"/>
                <a:gd name="T66" fmla="*/ 815 w 1253"/>
                <a:gd name="T67" fmla="*/ 0 h 196"/>
                <a:gd name="T68" fmla="*/ 935 w 1253"/>
                <a:gd name="T69" fmla="*/ 3 h 196"/>
                <a:gd name="T70" fmla="*/ 889 w 1253"/>
                <a:gd name="T71" fmla="*/ 7 h 196"/>
                <a:gd name="T72" fmla="*/ 890 w 1253"/>
                <a:gd name="T73" fmla="*/ 0 h 196"/>
                <a:gd name="T74" fmla="*/ 1010 w 1253"/>
                <a:gd name="T75" fmla="*/ 4 h 196"/>
                <a:gd name="T76" fmla="*/ 962 w 1253"/>
                <a:gd name="T77" fmla="*/ 6 h 196"/>
                <a:gd name="T78" fmla="*/ 964 w 1253"/>
                <a:gd name="T79" fmla="*/ 0 h 196"/>
                <a:gd name="T80" fmla="*/ 1083 w 1253"/>
                <a:gd name="T81" fmla="*/ 6 h 196"/>
                <a:gd name="T82" fmla="*/ 1035 w 1253"/>
                <a:gd name="T83" fmla="*/ 6 h 196"/>
                <a:gd name="T84" fmla="*/ 1112 w 1253"/>
                <a:gd name="T85" fmla="*/ 0 h 196"/>
                <a:gd name="T86" fmla="*/ 1157 w 1253"/>
                <a:gd name="T87" fmla="*/ 6 h 196"/>
                <a:gd name="T88" fmla="*/ 1109 w 1253"/>
                <a:gd name="T89" fmla="*/ 4 h 196"/>
                <a:gd name="T90" fmla="*/ 1229 w 1253"/>
                <a:gd name="T91" fmla="*/ 0 h 196"/>
                <a:gd name="T92" fmla="*/ 1230 w 1253"/>
                <a:gd name="T93" fmla="*/ 7 h 196"/>
                <a:gd name="T94" fmla="*/ 1183 w 1253"/>
                <a:gd name="T95" fmla="*/ 3 h 196"/>
                <a:gd name="T96" fmla="*/ 1253 w 1253"/>
                <a:gd name="T97" fmla="*/ 62 h 196"/>
                <a:gd name="T98" fmla="*/ 1247 w 1253"/>
                <a:gd name="T99" fmla="*/ 61 h 196"/>
                <a:gd name="T100" fmla="*/ 1253 w 1253"/>
                <a:gd name="T101" fmla="*/ 12 h 196"/>
                <a:gd name="T102" fmla="*/ 1253 w 1253"/>
                <a:gd name="T103" fmla="*/ 143 h 196"/>
                <a:gd name="T104" fmla="*/ 1247 w 1253"/>
                <a:gd name="T105" fmla="*/ 95 h 196"/>
                <a:gd name="T106" fmla="*/ 1253 w 1253"/>
                <a:gd name="T107" fmla="*/ 93 h 196"/>
                <a:gd name="T108" fmla="*/ 1252 w 1253"/>
                <a:gd name="T109" fmla="*/ 196 h 196"/>
                <a:gd name="T110" fmla="*/ 1247 w 1253"/>
                <a:gd name="T111" fmla="*/ 173 h 196"/>
                <a:gd name="T112" fmla="*/ 1253 w 1253"/>
                <a:gd name="T113" fmla="*/ 17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3" h="196">
                  <a:moveTo>
                    <a:pt x="4" y="0"/>
                  </a:moveTo>
                  <a:lnTo>
                    <a:pt x="47" y="0"/>
                  </a:lnTo>
                  <a:lnTo>
                    <a:pt x="48" y="0"/>
                  </a:lnTo>
                  <a:lnTo>
                    <a:pt x="50" y="2"/>
                  </a:lnTo>
                  <a:lnTo>
                    <a:pt x="50" y="3"/>
                  </a:lnTo>
                  <a:lnTo>
                    <a:pt x="50" y="4"/>
                  </a:lnTo>
                  <a:lnTo>
                    <a:pt x="50" y="6"/>
                  </a:lnTo>
                  <a:lnTo>
                    <a:pt x="50" y="6"/>
                  </a:lnTo>
                  <a:lnTo>
                    <a:pt x="48" y="7"/>
                  </a:lnTo>
                  <a:lnTo>
                    <a:pt x="47" y="7"/>
                  </a:lnTo>
                  <a:lnTo>
                    <a:pt x="4" y="7"/>
                  </a:lnTo>
                  <a:lnTo>
                    <a:pt x="3" y="7"/>
                  </a:lnTo>
                  <a:lnTo>
                    <a:pt x="1" y="6"/>
                  </a:lnTo>
                  <a:lnTo>
                    <a:pt x="1" y="6"/>
                  </a:lnTo>
                  <a:lnTo>
                    <a:pt x="0" y="4"/>
                  </a:lnTo>
                  <a:lnTo>
                    <a:pt x="1" y="3"/>
                  </a:lnTo>
                  <a:lnTo>
                    <a:pt x="1" y="2"/>
                  </a:lnTo>
                  <a:lnTo>
                    <a:pt x="3" y="0"/>
                  </a:lnTo>
                  <a:lnTo>
                    <a:pt x="4" y="0"/>
                  </a:lnTo>
                  <a:lnTo>
                    <a:pt x="4" y="0"/>
                  </a:lnTo>
                  <a:close/>
                  <a:moveTo>
                    <a:pt x="77" y="0"/>
                  </a:moveTo>
                  <a:lnTo>
                    <a:pt x="120" y="0"/>
                  </a:lnTo>
                  <a:lnTo>
                    <a:pt x="122" y="0"/>
                  </a:lnTo>
                  <a:lnTo>
                    <a:pt x="123" y="2"/>
                  </a:lnTo>
                  <a:lnTo>
                    <a:pt x="124" y="3"/>
                  </a:lnTo>
                  <a:lnTo>
                    <a:pt x="124" y="4"/>
                  </a:lnTo>
                  <a:lnTo>
                    <a:pt x="124" y="6"/>
                  </a:lnTo>
                  <a:lnTo>
                    <a:pt x="123" y="6"/>
                  </a:lnTo>
                  <a:lnTo>
                    <a:pt x="122" y="7"/>
                  </a:lnTo>
                  <a:lnTo>
                    <a:pt x="120" y="7"/>
                  </a:lnTo>
                  <a:lnTo>
                    <a:pt x="77" y="7"/>
                  </a:lnTo>
                  <a:lnTo>
                    <a:pt x="76" y="7"/>
                  </a:lnTo>
                  <a:lnTo>
                    <a:pt x="76" y="6"/>
                  </a:lnTo>
                  <a:lnTo>
                    <a:pt x="75" y="6"/>
                  </a:lnTo>
                  <a:lnTo>
                    <a:pt x="75" y="4"/>
                  </a:lnTo>
                  <a:lnTo>
                    <a:pt x="75" y="3"/>
                  </a:lnTo>
                  <a:lnTo>
                    <a:pt x="76" y="2"/>
                  </a:lnTo>
                  <a:lnTo>
                    <a:pt x="76" y="0"/>
                  </a:lnTo>
                  <a:lnTo>
                    <a:pt x="77" y="0"/>
                  </a:lnTo>
                  <a:lnTo>
                    <a:pt x="77" y="0"/>
                  </a:lnTo>
                  <a:close/>
                  <a:moveTo>
                    <a:pt x="152" y="0"/>
                  </a:moveTo>
                  <a:lnTo>
                    <a:pt x="195" y="0"/>
                  </a:lnTo>
                  <a:lnTo>
                    <a:pt x="196" y="0"/>
                  </a:lnTo>
                  <a:lnTo>
                    <a:pt x="197" y="2"/>
                  </a:lnTo>
                  <a:lnTo>
                    <a:pt x="197" y="3"/>
                  </a:lnTo>
                  <a:lnTo>
                    <a:pt x="197" y="4"/>
                  </a:lnTo>
                  <a:lnTo>
                    <a:pt x="197" y="6"/>
                  </a:lnTo>
                  <a:lnTo>
                    <a:pt x="197" y="6"/>
                  </a:lnTo>
                  <a:lnTo>
                    <a:pt x="196" y="7"/>
                  </a:lnTo>
                  <a:lnTo>
                    <a:pt x="195" y="7"/>
                  </a:lnTo>
                  <a:lnTo>
                    <a:pt x="152" y="7"/>
                  </a:lnTo>
                  <a:lnTo>
                    <a:pt x="151" y="7"/>
                  </a:lnTo>
                  <a:lnTo>
                    <a:pt x="149" y="6"/>
                  </a:lnTo>
                  <a:lnTo>
                    <a:pt x="148" y="6"/>
                  </a:lnTo>
                  <a:lnTo>
                    <a:pt x="148" y="4"/>
                  </a:lnTo>
                  <a:lnTo>
                    <a:pt x="148" y="3"/>
                  </a:lnTo>
                  <a:lnTo>
                    <a:pt x="149" y="2"/>
                  </a:lnTo>
                  <a:lnTo>
                    <a:pt x="151" y="0"/>
                  </a:lnTo>
                  <a:lnTo>
                    <a:pt x="152" y="0"/>
                  </a:lnTo>
                  <a:lnTo>
                    <a:pt x="152" y="0"/>
                  </a:lnTo>
                  <a:close/>
                  <a:moveTo>
                    <a:pt x="225" y="0"/>
                  </a:moveTo>
                  <a:lnTo>
                    <a:pt x="268" y="0"/>
                  </a:lnTo>
                  <a:lnTo>
                    <a:pt x="270" y="0"/>
                  </a:lnTo>
                  <a:lnTo>
                    <a:pt x="271" y="2"/>
                  </a:lnTo>
                  <a:lnTo>
                    <a:pt x="272" y="3"/>
                  </a:lnTo>
                  <a:lnTo>
                    <a:pt x="272" y="4"/>
                  </a:lnTo>
                  <a:lnTo>
                    <a:pt x="272" y="6"/>
                  </a:lnTo>
                  <a:lnTo>
                    <a:pt x="271" y="6"/>
                  </a:lnTo>
                  <a:lnTo>
                    <a:pt x="270" y="7"/>
                  </a:lnTo>
                  <a:lnTo>
                    <a:pt x="268" y="7"/>
                  </a:lnTo>
                  <a:lnTo>
                    <a:pt x="225" y="7"/>
                  </a:lnTo>
                  <a:lnTo>
                    <a:pt x="224" y="7"/>
                  </a:lnTo>
                  <a:lnTo>
                    <a:pt x="224" y="6"/>
                  </a:lnTo>
                  <a:lnTo>
                    <a:pt x="223" y="6"/>
                  </a:lnTo>
                  <a:lnTo>
                    <a:pt x="223" y="4"/>
                  </a:lnTo>
                  <a:lnTo>
                    <a:pt x="223" y="3"/>
                  </a:lnTo>
                  <a:lnTo>
                    <a:pt x="224" y="2"/>
                  </a:lnTo>
                  <a:lnTo>
                    <a:pt x="224" y="0"/>
                  </a:lnTo>
                  <a:lnTo>
                    <a:pt x="225" y="0"/>
                  </a:lnTo>
                  <a:lnTo>
                    <a:pt x="225" y="0"/>
                  </a:lnTo>
                  <a:close/>
                  <a:moveTo>
                    <a:pt x="300" y="0"/>
                  </a:moveTo>
                  <a:lnTo>
                    <a:pt x="343" y="0"/>
                  </a:lnTo>
                  <a:lnTo>
                    <a:pt x="344" y="0"/>
                  </a:lnTo>
                  <a:lnTo>
                    <a:pt x="344" y="2"/>
                  </a:lnTo>
                  <a:lnTo>
                    <a:pt x="345" y="3"/>
                  </a:lnTo>
                  <a:lnTo>
                    <a:pt x="345" y="4"/>
                  </a:lnTo>
                  <a:lnTo>
                    <a:pt x="345" y="6"/>
                  </a:lnTo>
                  <a:lnTo>
                    <a:pt x="344" y="6"/>
                  </a:lnTo>
                  <a:lnTo>
                    <a:pt x="344" y="7"/>
                  </a:lnTo>
                  <a:lnTo>
                    <a:pt x="343" y="7"/>
                  </a:lnTo>
                  <a:lnTo>
                    <a:pt x="300" y="7"/>
                  </a:lnTo>
                  <a:lnTo>
                    <a:pt x="298" y="7"/>
                  </a:lnTo>
                  <a:lnTo>
                    <a:pt x="297" y="6"/>
                  </a:lnTo>
                  <a:lnTo>
                    <a:pt x="296" y="6"/>
                  </a:lnTo>
                  <a:lnTo>
                    <a:pt x="296" y="4"/>
                  </a:lnTo>
                  <a:lnTo>
                    <a:pt x="296" y="3"/>
                  </a:lnTo>
                  <a:lnTo>
                    <a:pt x="297" y="2"/>
                  </a:lnTo>
                  <a:lnTo>
                    <a:pt x="298" y="0"/>
                  </a:lnTo>
                  <a:lnTo>
                    <a:pt x="300" y="0"/>
                  </a:lnTo>
                  <a:lnTo>
                    <a:pt x="300" y="0"/>
                  </a:lnTo>
                  <a:close/>
                  <a:moveTo>
                    <a:pt x="373" y="0"/>
                  </a:moveTo>
                  <a:lnTo>
                    <a:pt x="416" y="0"/>
                  </a:lnTo>
                  <a:lnTo>
                    <a:pt x="417" y="0"/>
                  </a:lnTo>
                  <a:lnTo>
                    <a:pt x="419" y="2"/>
                  </a:lnTo>
                  <a:lnTo>
                    <a:pt x="419" y="3"/>
                  </a:lnTo>
                  <a:lnTo>
                    <a:pt x="420" y="4"/>
                  </a:lnTo>
                  <a:lnTo>
                    <a:pt x="419" y="6"/>
                  </a:lnTo>
                  <a:lnTo>
                    <a:pt x="419" y="6"/>
                  </a:lnTo>
                  <a:lnTo>
                    <a:pt x="417" y="7"/>
                  </a:lnTo>
                  <a:lnTo>
                    <a:pt x="416" y="7"/>
                  </a:lnTo>
                  <a:lnTo>
                    <a:pt x="373" y="7"/>
                  </a:lnTo>
                  <a:lnTo>
                    <a:pt x="372" y="7"/>
                  </a:lnTo>
                  <a:lnTo>
                    <a:pt x="370" y="6"/>
                  </a:lnTo>
                  <a:lnTo>
                    <a:pt x="370" y="6"/>
                  </a:lnTo>
                  <a:lnTo>
                    <a:pt x="370" y="4"/>
                  </a:lnTo>
                  <a:lnTo>
                    <a:pt x="370" y="3"/>
                  </a:lnTo>
                  <a:lnTo>
                    <a:pt x="370" y="2"/>
                  </a:lnTo>
                  <a:lnTo>
                    <a:pt x="372" y="0"/>
                  </a:lnTo>
                  <a:lnTo>
                    <a:pt x="373" y="0"/>
                  </a:lnTo>
                  <a:lnTo>
                    <a:pt x="373" y="0"/>
                  </a:lnTo>
                  <a:close/>
                  <a:moveTo>
                    <a:pt x="447" y="0"/>
                  </a:moveTo>
                  <a:lnTo>
                    <a:pt x="489" y="0"/>
                  </a:lnTo>
                  <a:lnTo>
                    <a:pt x="491" y="0"/>
                  </a:lnTo>
                  <a:lnTo>
                    <a:pt x="492" y="2"/>
                  </a:lnTo>
                  <a:lnTo>
                    <a:pt x="493" y="3"/>
                  </a:lnTo>
                  <a:lnTo>
                    <a:pt x="493" y="4"/>
                  </a:lnTo>
                  <a:lnTo>
                    <a:pt x="493" y="6"/>
                  </a:lnTo>
                  <a:lnTo>
                    <a:pt x="492" y="6"/>
                  </a:lnTo>
                  <a:lnTo>
                    <a:pt x="491" y="7"/>
                  </a:lnTo>
                  <a:lnTo>
                    <a:pt x="489" y="7"/>
                  </a:lnTo>
                  <a:lnTo>
                    <a:pt x="447" y="7"/>
                  </a:lnTo>
                  <a:lnTo>
                    <a:pt x="446" y="7"/>
                  </a:lnTo>
                  <a:lnTo>
                    <a:pt x="445" y="6"/>
                  </a:lnTo>
                  <a:lnTo>
                    <a:pt x="444" y="6"/>
                  </a:lnTo>
                  <a:lnTo>
                    <a:pt x="444" y="4"/>
                  </a:lnTo>
                  <a:lnTo>
                    <a:pt x="444" y="3"/>
                  </a:lnTo>
                  <a:lnTo>
                    <a:pt x="445" y="2"/>
                  </a:lnTo>
                  <a:lnTo>
                    <a:pt x="446" y="0"/>
                  </a:lnTo>
                  <a:lnTo>
                    <a:pt x="447" y="0"/>
                  </a:lnTo>
                  <a:lnTo>
                    <a:pt x="447" y="0"/>
                  </a:lnTo>
                  <a:close/>
                  <a:moveTo>
                    <a:pt x="521" y="0"/>
                  </a:moveTo>
                  <a:lnTo>
                    <a:pt x="564" y="0"/>
                  </a:lnTo>
                  <a:lnTo>
                    <a:pt x="565" y="0"/>
                  </a:lnTo>
                  <a:lnTo>
                    <a:pt x="566" y="2"/>
                  </a:lnTo>
                  <a:lnTo>
                    <a:pt x="566" y="3"/>
                  </a:lnTo>
                  <a:lnTo>
                    <a:pt x="566" y="4"/>
                  </a:lnTo>
                  <a:lnTo>
                    <a:pt x="566" y="6"/>
                  </a:lnTo>
                  <a:lnTo>
                    <a:pt x="566" y="6"/>
                  </a:lnTo>
                  <a:lnTo>
                    <a:pt x="565" y="7"/>
                  </a:lnTo>
                  <a:lnTo>
                    <a:pt x="564" y="7"/>
                  </a:lnTo>
                  <a:lnTo>
                    <a:pt x="521" y="7"/>
                  </a:lnTo>
                  <a:lnTo>
                    <a:pt x="520" y="7"/>
                  </a:lnTo>
                  <a:lnTo>
                    <a:pt x="518" y="6"/>
                  </a:lnTo>
                  <a:lnTo>
                    <a:pt x="518" y="6"/>
                  </a:lnTo>
                  <a:lnTo>
                    <a:pt x="518" y="4"/>
                  </a:lnTo>
                  <a:lnTo>
                    <a:pt x="518" y="3"/>
                  </a:lnTo>
                  <a:lnTo>
                    <a:pt x="518" y="2"/>
                  </a:lnTo>
                  <a:lnTo>
                    <a:pt x="520" y="0"/>
                  </a:lnTo>
                  <a:lnTo>
                    <a:pt x="521" y="0"/>
                  </a:lnTo>
                  <a:lnTo>
                    <a:pt x="521" y="0"/>
                  </a:lnTo>
                  <a:close/>
                  <a:moveTo>
                    <a:pt x="595" y="0"/>
                  </a:moveTo>
                  <a:lnTo>
                    <a:pt x="637" y="0"/>
                  </a:lnTo>
                  <a:lnTo>
                    <a:pt x="639" y="0"/>
                  </a:lnTo>
                  <a:lnTo>
                    <a:pt x="640" y="2"/>
                  </a:lnTo>
                  <a:lnTo>
                    <a:pt x="641" y="3"/>
                  </a:lnTo>
                  <a:lnTo>
                    <a:pt x="641" y="4"/>
                  </a:lnTo>
                  <a:lnTo>
                    <a:pt x="641" y="6"/>
                  </a:lnTo>
                  <a:lnTo>
                    <a:pt x="640" y="6"/>
                  </a:lnTo>
                  <a:lnTo>
                    <a:pt x="639" y="7"/>
                  </a:lnTo>
                  <a:lnTo>
                    <a:pt x="637" y="7"/>
                  </a:lnTo>
                  <a:lnTo>
                    <a:pt x="595" y="7"/>
                  </a:lnTo>
                  <a:lnTo>
                    <a:pt x="594" y="7"/>
                  </a:lnTo>
                  <a:lnTo>
                    <a:pt x="593" y="6"/>
                  </a:lnTo>
                  <a:lnTo>
                    <a:pt x="592" y="6"/>
                  </a:lnTo>
                  <a:lnTo>
                    <a:pt x="592" y="4"/>
                  </a:lnTo>
                  <a:lnTo>
                    <a:pt x="592" y="3"/>
                  </a:lnTo>
                  <a:lnTo>
                    <a:pt x="593" y="2"/>
                  </a:lnTo>
                  <a:lnTo>
                    <a:pt x="594" y="0"/>
                  </a:lnTo>
                  <a:lnTo>
                    <a:pt x="595" y="0"/>
                  </a:lnTo>
                  <a:lnTo>
                    <a:pt x="595" y="0"/>
                  </a:lnTo>
                  <a:close/>
                  <a:moveTo>
                    <a:pt x="669" y="0"/>
                  </a:moveTo>
                  <a:lnTo>
                    <a:pt x="712" y="0"/>
                  </a:lnTo>
                  <a:lnTo>
                    <a:pt x="713" y="0"/>
                  </a:lnTo>
                  <a:lnTo>
                    <a:pt x="714" y="2"/>
                  </a:lnTo>
                  <a:lnTo>
                    <a:pt x="714" y="3"/>
                  </a:lnTo>
                  <a:lnTo>
                    <a:pt x="714" y="4"/>
                  </a:lnTo>
                  <a:lnTo>
                    <a:pt x="714" y="6"/>
                  </a:lnTo>
                  <a:lnTo>
                    <a:pt x="714" y="6"/>
                  </a:lnTo>
                  <a:lnTo>
                    <a:pt x="713" y="7"/>
                  </a:lnTo>
                  <a:lnTo>
                    <a:pt x="712" y="7"/>
                  </a:lnTo>
                  <a:lnTo>
                    <a:pt x="669" y="7"/>
                  </a:lnTo>
                  <a:lnTo>
                    <a:pt x="667" y="7"/>
                  </a:lnTo>
                  <a:lnTo>
                    <a:pt x="666" y="6"/>
                  </a:lnTo>
                  <a:lnTo>
                    <a:pt x="666" y="6"/>
                  </a:lnTo>
                  <a:lnTo>
                    <a:pt x="665" y="4"/>
                  </a:lnTo>
                  <a:lnTo>
                    <a:pt x="666" y="3"/>
                  </a:lnTo>
                  <a:lnTo>
                    <a:pt x="666" y="2"/>
                  </a:lnTo>
                  <a:lnTo>
                    <a:pt x="667" y="0"/>
                  </a:lnTo>
                  <a:lnTo>
                    <a:pt x="669" y="0"/>
                  </a:lnTo>
                  <a:lnTo>
                    <a:pt x="669" y="0"/>
                  </a:lnTo>
                  <a:close/>
                  <a:moveTo>
                    <a:pt x="742" y="0"/>
                  </a:moveTo>
                  <a:lnTo>
                    <a:pt x="785" y="0"/>
                  </a:lnTo>
                  <a:lnTo>
                    <a:pt x="786" y="0"/>
                  </a:lnTo>
                  <a:lnTo>
                    <a:pt x="788" y="2"/>
                  </a:lnTo>
                  <a:lnTo>
                    <a:pt x="789" y="3"/>
                  </a:lnTo>
                  <a:lnTo>
                    <a:pt x="789" y="4"/>
                  </a:lnTo>
                  <a:lnTo>
                    <a:pt x="789" y="6"/>
                  </a:lnTo>
                  <a:lnTo>
                    <a:pt x="788" y="6"/>
                  </a:lnTo>
                  <a:lnTo>
                    <a:pt x="786" y="7"/>
                  </a:lnTo>
                  <a:lnTo>
                    <a:pt x="785" y="7"/>
                  </a:lnTo>
                  <a:lnTo>
                    <a:pt x="742" y="7"/>
                  </a:lnTo>
                  <a:lnTo>
                    <a:pt x="741" y="7"/>
                  </a:lnTo>
                  <a:lnTo>
                    <a:pt x="741" y="6"/>
                  </a:lnTo>
                  <a:lnTo>
                    <a:pt x="739" y="6"/>
                  </a:lnTo>
                  <a:lnTo>
                    <a:pt x="739" y="4"/>
                  </a:lnTo>
                  <a:lnTo>
                    <a:pt x="739" y="3"/>
                  </a:lnTo>
                  <a:lnTo>
                    <a:pt x="741" y="2"/>
                  </a:lnTo>
                  <a:lnTo>
                    <a:pt x="741" y="0"/>
                  </a:lnTo>
                  <a:lnTo>
                    <a:pt x="742" y="0"/>
                  </a:lnTo>
                  <a:lnTo>
                    <a:pt x="742" y="0"/>
                  </a:lnTo>
                  <a:close/>
                  <a:moveTo>
                    <a:pt x="816" y="0"/>
                  </a:moveTo>
                  <a:lnTo>
                    <a:pt x="860" y="0"/>
                  </a:lnTo>
                  <a:lnTo>
                    <a:pt x="861" y="0"/>
                  </a:lnTo>
                  <a:lnTo>
                    <a:pt x="861" y="2"/>
                  </a:lnTo>
                  <a:lnTo>
                    <a:pt x="862" y="3"/>
                  </a:lnTo>
                  <a:lnTo>
                    <a:pt x="862" y="4"/>
                  </a:lnTo>
                  <a:lnTo>
                    <a:pt x="862" y="6"/>
                  </a:lnTo>
                  <a:lnTo>
                    <a:pt x="861" y="6"/>
                  </a:lnTo>
                  <a:lnTo>
                    <a:pt x="861" y="7"/>
                  </a:lnTo>
                  <a:lnTo>
                    <a:pt x="860" y="7"/>
                  </a:lnTo>
                  <a:lnTo>
                    <a:pt x="816" y="7"/>
                  </a:lnTo>
                  <a:lnTo>
                    <a:pt x="815" y="7"/>
                  </a:lnTo>
                  <a:lnTo>
                    <a:pt x="814" y="6"/>
                  </a:lnTo>
                  <a:lnTo>
                    <a:pt x="813" y="6"/>
                  </a:lnTo>
                  <a:lnTo>
                    <a:pt x="813" y="4"/>
                  </a:lnTo>
                  <a:lnTo>
                    <a:pt x="813" y="3"/>
                  </a:lnTo>
                  <a:lnTo>
                    <a:pt x="814" y="2"/>
                  </a:lnTo>
                  <a:lnTo>
                    <a:pt x="815" y="0"/>
                  </a:lnTo>
                  <a:lnTo>
                    <a:pt x="816" y="0"/>
                  </a:lnTo>
                  <a:lnTo>
                    <a:pt x="816" y="0"/>
                  </a:lnTo>
                  <a:close/>
                  <a:moveTo>
                    <a:pt x="890" y="0"/>
                  </a:moveTo>
                  <a:lnTo>
                    <a:pt x="933" y="0"/>
                  </a:lnTo>
                  <a:lnTo>
                    <a:pt x="934" y="0"/>
                  </a:lnTo>
                  <a:lnTo>
                    <a:pt x="935" y="2"/>
                  </a:lnTo>
                  <a:lnTo>
                    <a:pt x="935" y="3"/>
                  </a:lnTo>
                  <a:lnTo>
                    <a:pt x="937" y="4"/>
                  </a:lnTo>
                  <a:lnTo>
                    <a:pt x="935" y="6"/>
                  </a:lnTo>
                  <a:lnTo>
                    <a:pt x="935" y="6"/>
                  </a:lnTo>
                  <a:lnTo>
                    <a:pt x="934" y="7"/>
                  </a:lnTo>
                  <a:lnTo>
                    <a:pt x="933" y="7"/>
                  </a:lnTo>
                  <a:lnTo>
                    <a:pt x="890" y="7"/>
                  </a:lnTo>
                  <a:lnTo>
                    <a:pt x="889" y="7"/>
                  </a:lnTo>
                  <a:lnTo>
                    <a:pt x="887" y="6"/>
                  </a:lnTo>
                  <a:lnTo>
                    <a:pt x="887" y="6"/>
                  </a:lnTo>
                  <a:lnTo>
                    <a:pt x="887" y="4"/>
                  </a:lnTo>
                  <a:lnTo>
                    <a:pt x="887" y="3"/>
                  </a:lnTo>
                  <a:lnTo>
                    <a:pt x="887" y="2"/>
                  </a:lnTo>
                  <a:lnTo>
                    <a:pt x="889" y="0"/>
                  </a:lnTo>
                  <a:lnTo>
                    <a:pt x="890" y="0"/>
                  </a:lnTo>
                  <a:lnTo>
                    <a:pt x="890" y="0"/>
                  </a:lnTo>
                  <a:close/>
                  <a:moveTo>
                    <a:pt x="964" y="0"/>
                  </a:moveTo>
                  <a:lnTo>
                    <a:pt x="1008" y="0"/>
                  </a:lnTo>
                  <a:lnTo>
                    <a:pt x="1009" y="0"/>
                  </a:lnTo>
                  <a:lnTo>
                    <a:pt x="1009" y="2"/>
                  </a:lnTo>
                  <a:lnTo>
                    <a:pt x="1010" y="3"/>
                  </a:lnTo>
                  <a:lnTo>
                    <a:pt x="1010" y="4"/>
                  </a:lnTo>
                  <a:lnTo>
                    <a:pt x="1010" y="6"/>
                  </a:lnTo>
                  <a:lnTo>
                    <a:pt x="1009" y="6"/>
                  </a:lnTo>
                  <a:lnTo>
                    <a:pt x="1009" y="7"/>
                  </a:lnTo>
                  <a:lnTo>
                    <a:pt x="1008" y="7"/>
                  </a:lnTo>
                  <a:lnTo>
                    <a:pt x="964" y="7"/>
                  </a:lnTo>
                  <a:lnTo>
                    <a:pt x="963" y="7"/>
                  </a:lnTo>
                  <a:lnTo>
                    <a:pt x="962" y="6"/>
                  </a:lnTo>
                  <a:lnTo>
                    <a:pt x="961" y="6"/>
                  </a:lnTo>
                  <a:lnTo>
                    <a:pt x="961" y="4"/>
                  </a:lnTo>
                  <a:lnTo>
                    <a:pt x="961" y="3"/>
                  </a:lnTo>
                  <a:lnTo>
                    <a:pt x="962" y="2"/>
                  </a:lnTo>
                  <a:lnTo>
                    <a:pt x="963" y="0"/>
                  </a:lnTo>
                  <a:lnTo>
                    <a:pt x="964" y="0"/>
                  </a:lnTo>
                  <a:lnTo>
                    <a:pt x="964" y="0"/>
                  </a:lnTo>
                  <a:close/>
                  <a:moveTo>
                    <a:pt x="1038" y="0"/>
                  </a:moveTo>
                  <a:lnTo>
                    <a:pt x="1081" y="0"/>
                  </a:lnTo>
                  <a:lnTo>
                    <a:pt x="1082" y="0"/>
                  </a:lnTo>
                  <a:lnTo>
                    <a:pt x="1083" y="2"/>
                  </a:lnTo>
                  <a:lnTo>
                    <a:pt x="1083" y="3"/>
                  </a:lnTo>
                  <a:lnTo>
                    <a:pt x="1084" y="4"/>
                  </a:lnTo>
                  <a:lnTo>
                    <a:pt x="1083" y="6"/>
                  </a:lnTo>
                  <a:lnTo>
                    <a:pt x="1083" y="6"/>
                  </a:lnTo>
                  <a:lnTo>
                    <a:pt x="1082" y="7"/>
                  </a:lnTo>
                  <a:lnTo>
                    <a:pt x="1081" y="7"/>
                  </a:lnTo>
                  <a:lnTo>
                    <a:pt x="1038" y="7"/>
                  </a:lnTo>
                  <a:lnTo>
                    <a:pt x="1036" y="7"/>
                  </a:lnTo>
                  <a:lnTo>
                    <a:pt x="1035" y="6"/>
                  </a:lnTo>
                  <a:lnTo>
                    <a:pt x="1035" y="6"/>
                  </a:lnTo>
                  <a:lnTo>
                    <a:pt x="1035" y="4"/>
                  </a:lnTo>
                  <a:lnTo>
                    <a:pt x="1035" y="3"/>
                  </a:lnTo>
                  <a:lnTo>
                    <a:pt x="1035" y="2"/>
                  </a:lnTo>
                  <a:lnTo>
                    <a:pt x="1036" y="0"/>
                  </a:lnTo>
                  <a:lnTo>
                    <a:pt x="1038" y="0"/>
                  </a:lnTo>
                  <a:lnTo>
                    <a:pt x="1038" y="0"/>
                  </a:lnTo>
                  <a:close/>
                  <a:moveTo>
                    <a:pt x="1112" y="0"/>
                  </a:moveTo>
                  <a:lnTo>
                    <a:pt x="1154" y="0"/>
                  </a:lnTo>
                  <a:lnTo>
                    <a:pt x="1155" y="0"/>
                  </a:lnTo>
                  <a:lnTo>
                    <a:pt x="1157" y="2"/>
                  </a:lnTo>
                  <a:lnTo>
                    <a:pt x="1158" y="3"/>
                  </a:lnTo>
                  <a:lnTo>
                    <a:pt x="1158" y="4"/>
                  </a:lnTo>
                  <a:lnTo>
                    <a:pt x="1158" y="6"/>
                  </a:lnTo>
                  <a:lnTo>
                    <a:pt x="1157" y="6"/>
                  </a:lnTo>
                  <a:lnTo>
                    <a:pt x="1155" y="7"/>
                  </a:lnTo>
                  <a:lnTo>
                    <a:pt x="1154" y="7"/>
                  </a:lnTo>
                  <a:lnTo>
                    <a:pt x="1112" y="7"/>
                  </a:lnTo>
                  <a:lnTo>
                    <a:pt x="1111" y="7"/>
                  </a:lnTo>
                  <a:lnTo>
                    <a:pt x="1110" y="6"/>
                  </a:lnTo>
                  <a:lnTo>
                    <a:pt x="1109" y="6"/>
                  </a:lnTo>
                  <a:lnTo>
                    <a:pt x="1109" y="4"/>
                  </a:lnTo>
                  <a:lnTo>
                    <a:pt x="1109" y="3"/>
                  </a:lnTo>
                  <a:lnTo>
                    <a:pt x="1110" y="2"/>
                  </a:lnTo>
                  <a:lnTo>
                    <a:pt x="1111" y="0"/>
                  </a:lnTo>
                  <a:lnTo>
                    <a:pt x="1112" y="0"/>
                  </a:lnTo>
                  <a:lnTo>
                    <a:pt x="1112" y="0"/>
                  </a:lnTo>
                  <a:close/>
                  <a:moveTo>
                    <a:pt x="1185" y="0"/>
                  </a:moveTo>
                  <a:lnTo>
                    <a:pt x="1229" y="0"/>
                  </a:lnTo>
                  <a:lnTo>
                    <a:pt x="1230" y="0"/>
                  </a:lnTo>
                  <a:lnTo>
                    <a:pt x="1231" y="2"/>
                  </a:lnTo>
                  <a:lnTo>
                    <a:pt x="1231" y="3"/>
                  </a:lnTo>
                  <a:lnTo>
                    <a:pt x="1231" y="4"/>
                  </a:lnTo>
                  <a:lnTo>
                    <a:pt x="1231" y="6"/>
                  </a:lnTo>
                  <a:lnTo>
                    <a:pt x="1231" y="6"/>
                  </a:lnTo>
                  <a:lnTo>
                    <a:pt x="1230" y="7"/>
                  </a:lnTo>
                  <a:lnTo>
                    <a:pt x="1229" y="7"/>
                  </a:lnTo>
                  <a:lnTo>
                    <a:pt x="1185" y="7"/>
                  </a:lnTo>
                  <a:lnTo>
                    <a:pt x="1184" y="7"/>
                  </a:lnTo>
                  <a:lnTo>
                    <a:pt x="1183" y="6"/>
                  </a:lnTo>
                  <a:lnTo>
                    <a:pt x="1183" y="6"/>
                  </a:lnTo>
                  <a:lnTo>
                    <a:pt x="1182" y="4"/>
                  </a:lnTo>
                  <a:lnTo>
                    <a:pt x="1183" y="3"/>
                  </a:lnTo>
                  <a:lnTo>
                    <a:pt x="1183" y="2"/>
                  </a:lnTo>
                  <a:lnTo>
                    <a:pt x="1184" y="0"/>
                  </a:lnTo>
                  <a:lnTo>
                    <a:pt x="1185" y="0"/>
                  </a:lnTo>
                  <a:lnTo>
                    <a:pt x="1185" y="0"/>
                  </a:lnTo>
                  <a:close/>
                  <a:moveTo>
                    <a:pt x="1253" y="13"/>
                  </a:moveTo>
                  <a:lnTo>
                    <a:pt x="1253" y="61"/>
                  </a:lnTo>
                  <a:lnTo>
                    <a:pt x="1253" y="62"/>
                  </a:lnTo>
                  <a:lnTo>
                    <a:pt x="1253" y="63"/>
                  </a:lnTo>
                  <a:lnTo>
                    <a:pt x="1252" y="65"/>
                  </a:lnTo>
                  <a:lnTo>
                    <a:pt x="1250" y="65"/>
                  </a:lnTo>
                  <a:lnTo>
                    <a:pt x="1249" y="65"/>
                  </a:lnTo>
                  <a:lnTo>
                    <a:pt x="1248" y="63"/>
                  </a:lnTo>
                  <a:lnTo>
                    <a:pt x="1247" y="62"/>
                  </a:lnTo>
                  <a:lnTo>
                    <a:pt x="1247" y="61"/>
                  </a:lnTo>
                  <a:lnTo>
                    <a:pt x="1247" y="13"/>
                  </a:lnTo>
                  <a:lnTo>
                    <a:pt x="1247" y="12"/>
                  </a:lnTo>
                  <a:lnTo>
                    <a:pt x="1248" y="12"/>
                  </a:lnTo>
                  <a:lnTo>
                    <a:pt x="1249" y="11"/>
                  </a:lnTo>
                  <a:lnTo>
                    <a:pt x="1250" y="11"/>
                  </a:lnTo>
                  <a:lnTo>
                    <a:pt x="1252" y="11"/>
                  </a:lnTo>
                  <a:lnTo>
                    <a:pt x="1253" y="12"/>
                  </a:lnTo>
                  <a:lnTo>
                    <a:pt x="1253" y="12"/>
                  </a:lnTo>
                  <a:lnTo>
                    <a:pt x="1253" y="13"/>
                  </a:lnTo>
                  <a:lnTo>
                    <a:pt x="1253" y="13"/>
                  </a:lnTo>
                  <a:close/>
                  <a:moveTo>
                    <a:pt x="1253" y="95"/>
                  </a:moveTo>
                  <a:lnTo>
                    <a:pt x="1253" y="142"/>
                  </a:lnTo>
                  <a:lnTo>
                    <a:pt x="1253" y="143"/>
                  </a:lnTo>
                  <a:lnTo>
                    <a:pt x="1253" y="143"/>
                  </a:lnTo>
                  <a:lnTo>
                    <a:pt x="1252" y="145"/>
                  </a:lnTo>
                  <a:lnTo>
                    <a:pt x="1250" y="145"/>
                  </a:lnTo>
                  <a:lnTo>
                    <a:pt x="1249" y="145"/>
                  </a:lnTo>
                  <a:lnTo>
                    <a:pt x="1248" y="143"/>
                  </a:lnTo>
                  <a:lnTo>
                    <a:pt x="1247" y="143"/>
                  </a:lnTo>
                  <a:lnTo>
                    <a:pt x="1247" y="142"/>
                  </a:lnTo>
                  <a:lnTo>
                    <a:pt x="1247" y="95"/>
                  </a:lnTo>
                  <a:lnTo>
                    <a:pt x="1247" y="93"/>
                  </a:lnTo>
                  <a:lnTo>
                    <a:pt x="1248" y="92"/>
                  </a:lnTo>
                  <a:lnTo>
                    <a:pt x="1249" y="91"/>
                  </a:lnTo>
                  <a:lnTo>
                    <a:pt x="1250" y="91"/>
                  </a:lnTo>
                  <a:lnTo>
                    <a:pt x="1252" y="91"/>
                  </a:lnTo>
                  <a:lnTo>
                    <a:pt x="1253" y="92"/>
                  </a:lnTo>
                  <a:lnTo>
                    <a:pt x="1253" y="93"/>
                  </a:lnTo>
                  <a:lnTo>
                    <a:pt x="1253" y="95"/>
                  </a:lnTo>
                  <a:lnTo>
                    <a:pt x="1253" y="95"/>
                  </a:lnTo>
                  <a:close/>
                  <a:moveTo>
                    <a:pt x="1253" y="175"/>
                  </a:moveTo>
                  <a:lnTo>
                    <a:pt x="1253" y="193"/>
                  </a:lnTo>
                  <a:lnTo>
                    <a:pt x="1253" y="194"/>
                  </a:lnTo>
                  <a:lnTo>
                    <a:pt x="1253" y="194"/>
                  </a:lnTo>
                  <a:lnTo>
                    <a:pt x="1252" y="196"/>
                  </a:lnTo>
                  <a:lnTo>
                    <a:pt x="1250" y="196"/>
                  </a:lnTo>
                  <a:lnTo>
                    <a:pt x="1249" y="196"/>
                  </a:lnTo>
                  <a:lnTo>
                    <a:pt x="1248" y="194"/>
                  </a:lnTo>
                  <a:lnTo>
                    <a:pt x="1247" y="194"/>
                  </a:lnTo>
                  <a:lnTo>
                    <a:pt x="1247" y="193"/>
                  </a:lnTo>
                  <a:lnTo>
                    <a:pt x="1247" y="175"/>
                  </a:lnTo>
                  <a:lnTo>
                    <a:pt x="1247" y="173"/>
                  </a:lnTo>
                  <a:lnTo>
                    <a:pt x="1248" y="172"/>
                  </a:lnTo>
                  <a:lnTo>
                    <a:pt x="1249" y="172"/>
                  </a:lnTo>
                  <a:lnTo>
                    <a:pt x="1250" y="172"/>
                  </a:lnTo>
                  <a:lnTo>
                    <a:pt x="1252" y="172"/>
                  </a:lnTo>
                  <a:lnTo>
                    <a:pt x="1253" y="172"/>
                  </a:lnTo>
                  <a:lnTo>
                    <a:pt x="1253" y="173"/>
                  </a:lnTo>
                  <a:lnTo>
                    <a:pt x="1253" y="175"/>
                  </a:lnTo>
                  <a:lnTo>
                    <a:pt x="1253" y="175"/>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126024" name="Freeform 72"/>
            <p:cNvSpPr>
              <a:spLocks noEditPoints="1"/>
            </p:cNvSpPr>
            <p:nvPr/>
          </p:nvSpPr>
          <p:spPr bwMode="auto">
            <a:xfrm>
              <a:off x="2694" y="2402"/>
              <a:ext cx="1378" cy="6"/>
            </a:xfrm>
            <a:custGeom>
              <a:avLst/>
              <a:gdLst>
                <a:gd name="T0" fmla="*/ 49 w 1378"/>
                <a:gd name="T1" fmla="*/ 3 h 6"/>
                <a:gd name="T2" fmla="*/ 1 w 1378"/>
                <a:gd name="T3" fmla="*/ 6 h 6"/>
                <a:gd name="T4" fmla="*/ 1 w 1378"/>
                <a:gd name="T5" fmla="*/ 0 h 6"/>
                <a:gd name="T6" fmla="*/ 121 w 1378"/>
                <a:gd name="T7" fmla="*/ 1 h 6"/>
                <a:gd name="T8" fmla="*/ 119 w 1378"/>
                <a:gd name="T9" fmla="*/ 6 h 6"/>
                <a:gd name="T10" fmla="*/ 73 w 1378"/>
                <a:gd name="T11" fmla="*/ 1 h 6"/>
                <a:gd name="T12" fmla="*/ 193 w 1378"/>
                <a:gd name="T13" fmla="*/ 0 h 6"/>
                <a:gd name="T14" fmla="*/ 196 w 1378"/>
                <a:gd name="T15" fmla="*/ 5 h 6"/>
                <a:gd name="T16" fmla="*/ 148 w 1378"/>
                <a:gd name="T17" fmla="*/ 4 h 6"/>
                <a:gd name="T18" fmla="*/ 150 w 1378"/>
                <a:gd name="T19" fmla="*/ 0 h 6"/>
                <a:gd name="T20" fmla="*/ 270 w 1378"/>
                <a:gd name="T21" fmla="*/ 3 h 6"/>
                <a:gd name="T22" fmla="*/ 223 w 1378"/>
                <a:gd name="T23" fmla="*/ 6 h 6"/>
                <a:gd name="T24" fmla="*/ 223 w 1378"/>
                <a:gd name="T25" fmla="*/ 0 h 6"/>
                <a:gd name="T26" fmla="*/ 343 w 1378"/>
                <a:gd name="T27" fmla="*/ 1 h 6"/>
                <a:gd name="T28" fmla="*/ 341 w 1378"/>
                <a:gd name="T29" fmla="*/ 6 h 6"/>
                <a:gd name="T30" fmla="*/ 295 w 1378"/>
                <a:gd name="T31" fmla="*/ 1 h 6"/>
                <a:gd name="T32" fmla="*/ 414 w 1378"/>
                <a:gd name="T33" fmla="*/ 0 h 6"/>
                <a:gd name="T34" fmla="*/ 417 w 1378"/>
                <a:gd name="T35" fmla="*/ 5 h 6"/>
                <a:gd name="T36" fmla="*/ 369 w 1378"/>
                <a:gd name="T37" fmla="*/ 4 h 6"/>
                <a:gd name="T38" fmla="*/ 371 w 1378"/>
                <a:gd name="T39" fmla="*/ 0 h 6"/>
                <a:gd name="T40" fmla="*/ 491 w 1378"/>
                <a:gd name="T41" fmla="*/ 3 h 6"/>
                <a:gd name="T42" fmla="*/ 444 w 1378"/>
                <a:gd name="T43" fmla="*/ 6 h 6"/>
                <a:gd name="T44" fmla="*/ 444 w 1378"/>
                <a:gd name="T45" fmla="*/ 0 h 6"/>
                <a:gd name="T46" fmla="*/ 565 w 1378"/>
                <a:gd name="T47" fmla="*/ 1 h 6"/>
                <a:gd name="T48" fmla="*/ 562 w 1378"/>
                <a:gd name="T49" fmla="*/ 6 h 6"/>
                <a:gd name="T50" fmla="*/ 517 w 1378"/>
                <a:gd name="T51" fmla="*/ 1 h 6"/>
                <a:gd name="T52" fmla="*/ 637 w 1378"/>
                <a:gd name="T53" fmla="*/ 0 h 6"/>
                <a:gd name="T54" fmla="*/ 638 w 1378"/>
                <a:gd name="T55" fmla="*/ 5 h 6"/>
                <a:gd name="T56" fmla="*/ 590 w 1378"/>
                <a:gd name="T57" fmla="*/ 4 h 6"/>
                <a:gd name="T58" fmla="*/ 593 w 1378"/>
                <a:gd name="T59" fmla="*/ 0 h 6"/>
                <a:gd name="T60" fmla="*/ 714 w 1378"/>
                <a:gd name="T61" fmla="*/ 3 h 6"/>
                <a:gd name="T62" fmla="*/ 666 w 1378"/>
                <a:gd name="T63" fmla="*/ 6 h 6"/>
                <a:gd name="T64" fmla="*/ 666 w 1378"/>
                <a:gd name="T65" fmla="*/ 0 h 6"/>
                <a:gd name="T66" fmla="*/ 786 w 1378"/>
                <a:gd name="T67" fmla="*/ 1 h 6"/>
                <a:gd name="T68" fmla="*/ 783 w 1378"/>
                <a:gd name="T69" fmla="*/ 6 h 6"/>
                <a:gd name="T70" fmla="*/ 738 w 1378"/>
                <a:gd name="T71" fmla="*/ 1 h 6"/>
                <a:gd name="T72" fmla="*/ 858 w 1378"/>
                <a:gd name="T73" fmla="*/ 0 h 6"/>
                <a:gd name="T74" fmla="*/ 860 w 1378"/>
                <a:gd name="T75" fmla="*/ 5 h 6"/>
                <a:gd name="T76" fmla="*/ 812 w 1378"/>
                <a:gd name="T77" fmla="*/ 4 h 6"/>
                <a:gd name="T78" fmla="*/ 815 w 1378"/>
                <a:gd name="T79" fmla="*/ 0 h 6"/>
                <a:gd name="T80" fmla="*/ 935 w 1378"/>
                <a:gd name="T81" fmla="*/ 3 h 6"/>
                <a:gd name="T82" fmla="*/ 887 w 1378"/>
                <a:gd name="T83" fmla="*/ 6 h 6"/>
                <a:gd name="T84" fmla="*/ 887 w 1378"/>
                <a:gd name="T85" fmla="*/ 0 h 6"/>
                <a:gd name="T86" fmla="*/ 1008 w 1378"/>
                <a:gd name="T87" fmla="*/ 1 h 6"/>
                <a:gd name="T88" fmla="*/ 1006 w 1378"/>
                <a:gd name="T89" fmla="*/ 6 h 6"/>
                <a:gd name="T90" fmla="*/ 960 w 1378"/>
                <a:gd name="T91" fmla="*/ 1 h 6"/>
                <a:gd name="T92" fmla="*/ 1079 w 1378"/>
                <a:gd name="T93" fmla="*/ 0 h 6"/>
                <a:gd name="T94" fmla="*/ 1081 w 1378"/>
                <a:gd name="T95" fmla="*/ 5 h 6"/>
                <a:gd name="T96" fmla="*/ 1033 w 1378"/>
                <a:gd name="T97" fmla="*/ 4 h 6"/>
                <a:gd name="T98" fmla="*/ 1036 w 1378"/>
                <a:gd name="T99" fmla="*/ 0 h 6"/>
                <a:gd name="T100" fmla="*/ 1156 w 1378"/>
                <a:gd name="T101" fmla="*/ 3 h 6"/>
                <a:gd name="T102" fmla="*/ 1109 w 1378"/>
                <a:gd name="T103" fmla="*/ 6 h 6"/>
                <a:gd name="T104" fmla="*/ 1109 w 1378"/>
                <a:gd name="T105" fmla="*/ 0 h 6"/>
                <a:gd name="T106" fmla="*/ 1229 w 1378"/>
                <a:gd name="T107" fmla="*/ 1 h 6"/>
                <a:gd name="T108" fmla="*/ 1227 w 1378"/>
                <a:gd name="T109" fmla="*/ 6 h 6"/>
                <a:gd name="T110" fmla="*/ 1181 w 1378"/>
                <a:gd name="T111" fmla="*/ 1 h 6"/>
                <a:gd name="T112" fmla="*/ 1301 w 1378"/>
                <a:gd name="T113" fmla="*/ 0 h 6"/>
                <a:gd name="T114" fmla="*/ 1303 w 1378"/>
                <a:gd name="T115" fmla="*/ 5 h 6"/>
                <a:gd name="T116" fmla="*/ 1255 w 1378"/>
                <a:gd name="T117" fmla="*/ 4 h 6"/>
                <a:gd name="T118" fmla="*/ 1258 w 1378"/>
                <a:gd name="T119" fmla="*/ 0 h 6"/>
                <a:gd name="T120" fmla="*/ 1378 w 1378"/>
                <a:gd name="T121" fmla="*/ 3 h 6"/>
                <a:gd name="T122" fmla="*/ 1330 w 1378"/>
                <a:gd name="T123" fmla="*/ 6 h 6"/>
                <a:gd name="T124" fmla="*/ 1330 w 1378"/>
                <a:gd name="T1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8" h="6">
                  <a:moveTo>
                    <a:pt x="2" y="0"/>
                  </a:moveTo>
                  <a:lnTo>
                    <a:pt x="45" y="0"/>
                  </a:lnTo>
                  <a:lnTo>
                    <a:pt x="47" y="0"/>
                  </a:lnTo>
                  <a:lnTo>
                    <a:pt x="48" y="1"/>
                  </a:lnTo>
                  <a:lnTo>
                    <a:pt x="48" y="1"/>
                  </a:lnTo>
                  <a:lnTo>
                    <a:pt x="49" y="3"/>
                  </a:lnTo>
                  <a:lnTo>
                    <a:pt x="48" y="4"/>
                  </a:lnTo>
                  <a:lnTo>
                    <a:pt x="48" y="5"/>
                  </a:lnTo>
                  <a:lnTo>
                    <a:pt x="47" y="6"/>
                  </a:lnTo>
                  <a:lnTo>
                    <a:pt x="45" y="6"/>
                  </a:lnTo>
                  <a:lnTo>
                    <a:pt x="2" y="6"/>
                  </a:lnTo>
                  <a:lnTo>
                    <a:pt x="1" y="6"/>
                  </a:lnTo>
                  <a:lnTo>
                    <a:pt x="0" y="5"/>
                  </a:lnTo>
                  <a:lnTo>
                    <a:pt x="0" y="4"/>
                  </a:lnTo>
                  <a:lnTo>
                    <a:pt x="0" y="3"/>
                  </a:lnTo>
                  <a:lnTo>
                    <a:pt x="0" y="1"/>
                  </a:lnTo>
                  <a:lnTo>
                    <a:pt x="0" y="1"/>
                  </a:lnTo>
                  <a:lnTo>
                    <a:pt x="1" y="0"/>
                  </a:lnTo>
                  <a:lnTo>
                    <a:pt x="2" y="0"/>
                  </a:lnTo>
                  <a:lnTo>
                    <a:pt x="2" y="0"/>
                  </a:lnTo>
                  <a:close/>
                  <a:moveTo>
                    <a:pt x="77" y="0"/>
                  </a:moveTo>
                  <a:lnTo>
                    <a:pt x="119" y="0"/>
                  </a:lnTo>
                  <a:lnTo>
                    <a:pt x="120" y="0"/>
                  </a:lnTo>
                  <a:lnTo>
                    <a:pt x="121" y="1"/>
                  </a:lnTo>
                  <a:lnTo>
                    <a:pt x="122" y="1"/>
                  </a:lnTo>
                  <a:lnTo>
                    <a:pt x="122" y="3"/>
                  </a:lnTo>
                  <a:lnTo>
                    <a:pt x="122" y="4"/>
                  </a:lnTo>
                  <a:lnTo>
                    <a:pt x="121" y="5"/>
                  </a:lnTo>
                  <a:lnTo>
                    <a:pt x="120" y="6"/>
                  </a:lnTo>
                  <a:lnTo>
                    <a:pt x="119" y="6"/>
                  </a:lnTo>
                  <a:lnTo>
                    <a:pt x="77" y="6"/>
                  </a:lnTo>
                  <a:lnTo>
                    <a:pt x="75" y="6"/>
                  </a:lnTo>
                  <a:lnTo>
                    <a:pt x="74" y="5"/>
                  </a:lnTo>
                  <a:lnTo>
                    <a:pt x="73" y="4"/>
                  </a:lnTo>
                  <a:lnTo>
                    <a:pt x="73" y="3"/>
                  </a:lnTo>
                  <a:lnTo>
                    <a:pt x="73" y="1"/>
                  </a:lnTo>
                  <a:lnTo>
                    <a:pt x="74" y="1"/>
                  </a:lnTo>
                  <a:lnTo>
                    <a:pt x="75" y="0"/>
                  </a:lnTo>
                  <a:lnTo>
                    <a:pt x="77" y="0"/>
                  </a:lnTo>
                  <a:lnTo>
                    <a:pt x="77" y="0"/>
                  </a:lnTo>
                  <a:close/>
                  <a:moveTo>
                    <a:pt x="150" y="0"/>
                  </a:moveTo>
                  <a:lnTo>
                    <a:pt x="193" y="0"/>
                  </a:lnTo>
                  <a:lnTo>
                    <a:pt x="194" y="0"/>
                  </a:lnTo>
                  <a:lnTo>
                    <a:pt x="196" y="1"/>
                  </a:lnTo>
                  <a:lnTo>
                    <a:pt x="196" y="1"/>
                  </a:lnTo>
                  <a:lnTo>
                    <a:pt x="196" y="3"/>
                  </a:lnTo>
                  <a:lnTo>
                    <a:pt x="196" y="4"/>
                  </a:lnTo>
                  <a:lnTo>
                    <a:pt x="196" y="5"/>
                  </a:lnTo>
                  <a:lnTo>
                    <a:pt x="194" y="6"/>
                  </a:lnTo>
                  <a:lnTo>
                    <a:pt x="193" y="6"/>
                  </a:lnTo>
                  <a:lnTo>
                    <a:pt x="150" y="6"/>
                  </a:lnTo>
                  <a:lnTo>
                    <a:pt x="149" y="6"/>
                  </a:lnTo>
                  <a:lnTo>
                    <a:pt x="148" y="5"/>
                  </a:lnTo>
                  <a:lnTo>
                    <a:pt x="148" y="4"/>
                  </a:lnTo>
                  <a:lnTo>
                    <a:pt x="148" y="3"/>
                  </a:lnTo>
                  <a:lnTo>
                    <a:pt x="148" y="1"/>
                  </a:lnTo>
                  <a:lnTo>
                    <a:pt x="148" y="1"/>
                  </a:lnTo>
                  <a:lnTo>
                    <a:pt x="149" y="0"/>
                  </a:lnTo>
                  <a:lnTo>
                    <a:pt x="150" y="0"/>
                  </a:lnTo>
                  <a:lnTo>
                    <a:pt x="150" y="0"/>
                  </a:lnTo>
                  <a:close/>
                  <a:moveTo>
                    <a:pt x="224" y="0"/>
                  </a:moveTo>
                  <a:lnTo>
                    <a:pt x="267" y="0"/>
                  </a:lnTo>
                  <a:lnTo>
                    <a:pt x="268" y="0"/>
                  </a:lnTo>
                  <a:lnTo>
                    <a:pt x="269" y="1"/>
                  </a:lnTo>
                  <a:lnTo>
                    <a:pt x="270" y="1"/>
                  </a:lnTo>
                  <a:lnTo>
                    <a:pt x="270" y="3"/>
                  </a:lnTo>
                  <a:lnTo>
                    <a:pt x="270" y="4"/>
                  </a:lnTo>
                  <a:lnTo>
                    <a:pt x="269" y="5"/>
                  </a:lnTo>
                  <a:lnTo>
                    <a:pt x="268" y="6"/>
                  </a:lnTo>
                  <a:lnTo>
                    <a:pt x="267" y="6"/>
                  </a:lnTo>
                  <a:lnTo>
                    <a:pt x="224" y="6"/>
                  </a:lnTo>
                  <a:lnTo>
                    <a:pt x="223" y="6"/>
                  </a:lnTo>
                  <a:lnTo>
                    <a:pt x="222" y="5"/>
                  </a:lnTo>
                  <a:lnTo>
                    <a:pt x="221" y="4"/>
                  </a:lnTo>
                  <a:lnTo>
                    <a:pt x="221" y="3"/>
                  </a:lnTo>
                  <a:lnTo>
                    <a:pt x="221" y="1"/>
                  </a:lnTo>
                  <a:lnTo>
                    <a:pt x="222" y="1"/>
                  </a:lnTo>
                  <a:lnTo>
                    <a:pt x="223" y="0"/>
                  </a:lnTo>
                  <a:lnTo>
                    <a:pt x="224" y="0"/>
                  </a:lnTo>
                  <a:lnTo>
                    <a:pt x="224" y="0"/>
                  </a:lnTo>
                  <a:close/>
                  <a:moveTo>
                    <a:pt x="298" y="0"/>
                  </a:moveTo>
                  <a:lnTo>
                    <a:pt x="341" y="0"/>
                  </a:lnTo>
                  <a:lnTo>
                    <a:pt x="342" y="0"/>
                  </a:lnTo>
                  <a:lnTo>
                    <a:pt x="343" y="1"/>
                  </a:lnTo>
                  <a:lnTo>
                    <a:pt x="343" y="1"/>
                  </a:lnTo>
                  <a:lnTo>
                    <a:pt x="343" y="3"/>
                  </a:lnTo>
                  <a:lnTo>
                    <a:pt x="343" y="4"/>
                  </a:lnTo>
                  <a:lnTo>
                    <a:pt x="343" y="5"/>
                  </a:lnTo>
                  <a:lnTo>
                    <a:pt x="342" y="6"/>
                  </a:lnTo>
                  <a:lnTo>
                    <a:pt x="341" y="6"/>
                  </a:lnTo>
                  <a:lnTo>
                    <a:pt x="298" y="6"/>
                  </a:lnTo>
                  <a:lnTo>
                    <a:pt x="297" y="6"/>
                  </a:lnTo>
                  <a:lnTo>
                    <a:pt x="295" y="5"/>
                  </a:lnTo>
                  <a:lnTo>
                    <a:pt x="295" y="4"/>
                  </a:lnTo>
                  <a:lnTo>
                    <a:pt x="294" y="3"/>
                  </a:lnTo>
                  <a:lnTo>
                    <a:pt x="295" y="1"/>
                  </a:lnTo>
                  <a:lnTo>
                    <a:pt x="295" y="1"/>
                  </a:lnTo>
                  <a:lnTo>
                    <a:pt x="297" y="0"/>
                  </a:lnTo>
                  <a:lnTo>
                    <a:pt x="298" y="0"/>
                  </a:lnTo>
                  <a:lnTo>
                    <a:pt x="298" y="0"/>
                  </a:lnTo>
                  <a:close/>
                  <a:moveTo>
                    <a:pt x="371" y="0"/>
                  </a:moveTo>
                  <a:lnTo>
                    <a:pt x="414" y="0"/>
                  </a:lnTo>
                  <a:lnTo>
                    <a:pt x="416" y="0"/>
                  </a:lnTo>
                  <a:lnTo>
                    <a:pt x="417" y="1"/>
                  </a:lnTo>
                  <a:lnTo>
                    <a:pt x="418" y="1"/>
                  </a:lnTo>
                  <a:lnTo>
                    <a:pt x="418" y="3"/>
                  </a:lnTo>
                  <a:lnTo>
                    <a:pt x="418" y="4"/>
                  </a:lnTo>
                  <a:lnTo>
                    <a:pt x="417" y="5"/>
                  </a:lnTo>
                  <a:lnTo>
                    <a:pt x="416" y="6"/>
                  </a:lnTo>
                  <a:lnTo>
                    <a:pt x="414" y="6"/>
                  </a:lnTo>
                  <a:lnTo>
                    <a:pt x="371" y="6"/>
                  </a:lnTo>
                  <a:lnTo>
                    <a:pt x="370" y="6"/>
                  </a:lnTo>
                  <a:lnTo>
                    <a:pt x="370" y="5"/>
                  </a:lnTo>
                  <a:lnTo>
                    <a:pt x="369" y="4"/>
                  </a:lnTo>
                  <a:lnTo>
                    <a:pt x="369" y="3"/>
                  </a:lnTo>
                  <a:lnTo>
                    <a:pt x="369" y="1"/>
                  </a:lnTo>
                  <a:lnTo>
                    <a:pt x="370" y="1"/>
                  </a:lnTo>
                  <a:lnTo>
                    <a:pt x="370" y="0"/>
                  </a:lnTo>
                  <a:lnTo>
                    <a:pt x="371" y="0"/>
                  </a:lnTo>
                  <a:lnTo>
                    <a:pt x="371" y="0"/>
                  </a:lnTo>
                  <a:close/>
                  <a:moveTo>
                    <a:pt x="446" y="0"/>
                  </a:moveTo>
                  <a:lnTo>
                    <a:pt x="489" y="0"/>
                  </a:lnTo>
                  <a:lnTo>
                    <a:pt x="490" y="0"/>
                  </a:lnTo>
                  <a:lnTo>
                    <a:pt x="490" y="1"/>
                  </a:lnTo>
                  <a:lnTo>
                    <a:pt x="491" y="1"/>
                  </a:lnTo>
                  <a:lnTo>
                    <a:pt x="491" y="3"/>
                  </a:lnTo>
                  <a:lnTo>
                    <a:pt x="491" y="4"/>
                  </a:lnTo>
                  <a:lnTo>
                    <a:pt x="490" y="5"/>
                  </a:lnTo>
                  <a:lnTo>
                    <a:pt x="490" y="6"/>
                  </a:lnTo>
                  <a:lnTo>
                    <a:pt x="489" y="6"/>
                  </a:lnTo>
                  <a:lnTo>
                    <a:pt x="446" y="6"/>
                  </a:lnTo>
                  <a:lnTo>
                    <a:pt x="444" y="6"/>
                  </a:lnTo>
                  <a:lnTo>
                    <a:pt x="443" y="5"/>
                  </a:lnTo>
                  <a:lnTo>
                    <a:pt x="442" y="4"/>
                  </a:lnTo>
                  <a:lnTo>
                    <a:pt x="442" y="3"/>
                  </a:lnTo>
                  <a:lnTo>
                    <a:pt x="442" y="1"/>
                  </a:lnTo>
                  <a:lnTo>
                    <a:pt x="443" y="1"/>
                  </a:lnTo>
                  <a:lnTo>
                    <a:pt x="444" y="0"/>
                  </a:lnTo>
                  <a:lnTo>
                    <a:pt x="446" y="0"/>
                  </a:lnTo>
                  <a:lnTo>
                    <a:pt x="446" y="0"/>
                  </a:lnTo>
                  <a:close/>
                  <a:moveTo>
                    <a:pt x="519" y="0"/>
                  </a:moveTo>
                  <a:lnTo>
                    <a:pt x="562" y="0"/>
                  </a:lnTo>
                  <a:lnTo>
                    <a:pt x="563" y="0"/>
                  </a:lnTo>
                  <a:lnTo>
                    <a:pt x="565" y="1"/>
                  </a:lnTo>
                  <a:lnTo>
                    <a:pt x="565" y="1"/>
                  </a:lnTo>
                  <a:lnTo>
                    <a:pt x="566" y="3"/>
                  </a:lnTo>
                  <a:lnTo>
                    <a:pt x="565" y="4"/>
                  </a:lnTo>
                  <a:lnTo>
                    <a:pt x="565" y="5"/>
                  </a:lnTo>
                  <a:lnTo>
                    <a:pt x="563" y="6"/>
                  </a:lnTo>
                  <a:lnTo>
                    <a:pt x="562" y="6"/>
                  </a:lnTo>
                  <a:lnTo>
                    <a:pt x="519" y="6"/>
                  </a:lnTo>
                  <a:lnTo>
                    <a:pt x="518" y="6"/>
                  </a:lnTo>
                  <a:lnTo>
                    <a:pt x="517" y="5"/>
                  </a:lnTo>
                  <a:lnTo>
                    <a:pt x="517" y="4"/>
                  </a:lnTo>
                  <a:lnTo>
                    <a:pt x="517" y="3"/>
                  </a:lnTo>
                  <a:lnTo>
                    <a:pt x="517" y="1"/>
                  </a:lnTo>
                  <a:lnTo>
                    <a:pt x="517" y="1"/>
                  </a:lnTo>
                  <a:lnTo>
                    <a:pt x="518" y="0"/>
                  </a:lnTo>
                  <a:lnTo>
                    <a:pt x="519" y="0"/>
                  </a:lnTo>
                  <a:lnTo>
                    <a:pt x="519" y="0"/>
                  </a:lnTo>
                  <a:close/>
                  <a:moveTo>
                    <a:pt x="593" y="0"/>
                  </a:moveTo>
                  <a:lnTo>
                    <a:pt x="637" y="0"/>
                  </a:lnTo>
                  <a:lnTo>
                    <a:pt x="638" y="0"/>
                  </a:lnTo>
                  <a:lnTo>
                    <a:pt x="638" y="1"/>
                  </a:lnTo>
                  <a:lnTo>
                    <a:pt x="639" y="1"/>
                  </a:lnTo>
                  <a:lnTo>
                    <a:pt x="639" y="3"/>
                  </a:lnTo>
                  <a:lnTo>
                    <a:pt x="639" y="4"/>
                  </a:lnTo>
                  <a:lnTo>
                    <a:pt x="638" y="5"/>
                  </a:lnTo>
                  <a:lnTo>
                    <a:pt x="638" y="6"/>
                  </a:lnTo>
                  <a:lnTo>
                    <a:pt x="637" y="6"/>
                  </a:lnTo>
                  <a:lnTo>
                    <a:pt x="593" y="6"/>
                  </a:lnTo>
                  <a:lnTo>
                    <a:pt x="592" y="6"/>
                  </a:lnTo>
                  <a:lnTo>
                    <a:pt x="591" y="5"/>
                  </a:lnTo>
                  <a:lnTo>
                    <a:pt x="590" y="4"/>
                  </a:lnTo>
                  <a:lnTo>
                    <a:pt x="590" y="3"/>
                  </a:lnTo>
                  <a:lnTo>
                    <a:pt x="590" y="1"/>
                  </a:lnTo>
                  <a:lnTo>
                    <a:pt x="591" y="1"/>
                  </a:lnTo>
                  <a:lnTo>
                    <a:pt x="592" y="0"/>
                  </a:lnTo>
                  <a:lnTo>
                    <a:pt x="593" y="0"/>
                  </a:lnTo>
                  <a:lnTo>
                    <a:pt x="593" y="0"/>
                  </a:lnTo>
                  <a:close/>
                  <a:moveTo>
                    <a:pt x="667" y="0"/>
                  </a:moveTo>
                  <a:lnTo>
                    <a:pt x="710" y="0"/>
                  </a:lnTo>
                  <a:lnTo>
                    <a:pt x="711" y="0"/>
                  </a:lnTo>
                  <a:lnTo>
                    <a:pt x="712" y="1"/>
                  </a:lnTo>
                  <a:lnTo>
                    <a:pt x="712" y="1"/>
                  </a:lnTo>
                  <a:lnTo>
                    <a:pt x="714" y="3"/>
                  </a:lnTo>
                  <a:lnTo>
                    <a:pt x="712" y="4"/>
                  </a:lnTo>
                  <a:lnTo>
                    <a:pt x="712" y="5"/>
                  </a:lnTo>
                  <a:lnTo>
                    <a:pt x="711" y="6"/>
                  </a:lnTo>
                  <a:lnTo>
                    <a:pt x="710" y="6"/>
                  </a:lnTo>
                  <a:lnTo>
                    <a:pt x="667" y="6"/>
                  </a:lnTo>
                  <a:lnTo>
                    <a:pt x="666" y="6"/>
                  </a:lnTo>
                  <a:lnTo>
                    <a:pt x="664" y="5"/>
                  </a:lnTo>
                  <a:lnTo>
                    <a:pt x="664" y="4"/>
                  </a:lnTo>
                  <a:lnTo>
                    <a:pt x="664" y="3"/>
                  </a:lnTo>
                  <a:lnTo>
                    <a:pt x="664" y="1"/>
                  </a:lnTo>
                  <a:lnTo>
                    <a:pt x="664" y="1"/>
                  </a:lnTo>
                  <a:lnTo>
                    <a:pt x="666" y="0"/>
                  </a:lnTo>
                  <a:lnTo>
                    <a:pt x="667" y="0"/>
                  </a:lnTo>
                  <a:lnTo>
                    <a:pt x="667" y="0"/>
                  </a:lnTo>
                  <a:close/>
                  <a:moveTo>
                    <a:pt x="741" y="0"/>
                  </a:moveTo>
                  <a:lnTo>
                    <a:pt x="783" y="0"/>
                  </a:lnTo>
                  <a:lnTo>
                    <a:pt x="785" y="0"/>
                  </a:lnTo>
                  <a:lnTo>
                    <a:pt x="786" y="1"/>
                  </a:lnTo>
                  <a:lnTo>
                    <a:pt x="787" y="1"/>
                  </a:lnTo>
                  <a:lnTo>
                    <a:pt x="787" y="3"/>
                  </a:lnTo>
                  <a:lnTo>
                    <a:pt x="787" y="4"/>
                  </a:lnTo>
                  <a:lnTo>
                    <a:pt x="786" y="5"/>
                  </a:lnTo>
                  <a:lnTo>
                    <a:pt x="785" y="6"/>
                  </a:lnTo>
                  <a:lnTo>
                    <a:pt x="783" y="6"/>
                  </a:lnTo>
                  <a:lnTo>
                    <a:pt x="741" y="6"/>
                  </a:lnTo>
                  <a:lnTo>
                    <a:pt x="740" y="6"/>
                  </a:lnTo>
                  <a:lnTo>
                    <a:pt x="739" y="5"/>
                  </a:lnTo>
                  <a:lnTo>
                    <a:pt x="738" y="4"/>
                  </a:lnTo>
                  <a:lnTo>
                    <a:pt x="738" y="3"/>
                  </a:lnTo>
                  <a:lnTo>
                    <a:pt x="738" y="1"/>
                  </a:lnTo>
                  <a:lnTo>
                    <a:pt x="739" y="1"/>
                  </a:lnTo>
                  <a:lnTo>
                    <a:pt x="740" y="0"/>
                  </a:lnTo>
                  <a:lnTo>
                    <a:pt x="741" y="0"/>
                  </a:lnTo>
                  <a:lnTo>
                    <a:pt x="741" y="0"/>
                  </a:lnTo>
                  <a:close/>
                  <a:moveTo>
                    <a:pt x="815" y="0"/>
                  </a:moveTo>
                  <a:lnTo>
                    <a:pt x="858" y="0"/>
                  </a:lnTo>
                  <a:lnTo>
                    <a:pt x="859" y="0"/>
                  </a:lnTo>
                  <a:lnTo>
                    <a:pt x="860" y="1"/>
                  </a:lnTo>
                  <a:lnTo>
                    <a:pt x="860" y="1"/>
                  </a:lnTo>
                  <a:lnTo>
                    <a:pt x="860" y="3"/>
                  </a:lnTo>
                  <a:lnTo>
                    <a:pt x="860" y="4"/>
                  </a:lnTo>
                  <a:lnTo>
                    <a:pt x="860" y="5"/>
                  </a:lnTo>
                  <a:lnTo>
                    <a:pt x="859" y="6"/>
                  </a:lnTo>
                  <a:lnTo>
                    <a:pt x="858" y="6"/>
                  </a:lnTo>
                  <a:lnTo>
                    <a:pt x="815" y="6"/>
                  </a:lnTo>
                  <a:lnTo>
                    <a:pt x="813" y="6"/>
                  </a:lnTo>
                  <a:lnTo>
                    <a:pt x="812" y="5"/>
                  </a:lnTo>
                  <a:lnTo>
                    <a:pt x="812" y="4"/>
                  </a:lnTo>
                  <a:lnTo>
                    <a:pt x="811" y="3"/>
                  </a:lnTo>
                  <a:lnTo>
                    <a:pt x="812" y="1"/>
                  </a:lnTo>
                  <a:lnTo>
                    <a:pt x="812" y="1"/>
                  </a:lnTo>
                  <a:lnTo>
                    <a:pt x="813" y="0"/>
                  </a:lnTo>
                  <a:lnTo>
                    <a:pt x="815" y="0"/>
                  </a:lnTo>
                  <a:lnTo>
                    <a:pt x="815" y="0"/>
                  </a:lnTo>
                  <a:close/>
                  <a:moveTo>
                    <a:pt x="888" y="0"/>
                  </a:moveTo>
                  <a:lnTo>
                    <a:pt x="931" y="0"/>
                  </a:lnTo>
                  <a:lnTo>
                    <a:pt x="932" y="0"/>
                  </a:lnTo>
                  <a:lnTo>
                    <a:pt x="934" y="1"/>
                  </a:lnTo>
                  <a:lnTo>
                    <a:pt x="935" y="1"/>
                  </a:lnTo>
                  <a:lnTo>
                    <a:pt x="935" y="3"/>
                  </a:lnTo>
                  <a:lnTo>
                    <a:pt x="935" y="4"/>
                  </a:lnTo>
                  <a:lnTo>
                    <a:pt x="934" y="5"/>
                  </a:lnTo>
                  <a:lnTo>
                    <a:pt x="932" y="6"/>
                  </a:lnTo>
                  <a:lnTo>
                    <a:pt x="931" y="6"/>
                  </a:lnTo>
                  <a:lnTo>
                    <a:pt x="888" y="6"/>
                  </a:lnTo>
                  <a:lnTo>
                    <a:pt x="887" y="6"/>
                  </a:lnTo>
                  <a:lnTo>
                    <a:pt x="887" y="5"/>
                  </a:lnTo>
                  <a:lnTo>
                    <a:pt x="886" y="4"/>
                  </a:lnTo>
                  <a:lnTo>
                    <a:pt x="886" y="3"/>
                  </a:lnTo>
                  <a:lnTo>
                    <a:pt x="886" y="1"/>
                  </a:lnTo>
                  <a:lnTo>
                    <a:pt x="887" y="1"/>
                  </a:lnTo>
                  <a:lnTo>
                    <a:pt x="887" y="0"/>
                  </a:lnTo>
                  <a:lnTo>
                    <a:pt x="888" y="0"/>
                  </a:lnTo>
                  <a:lnTo>
                    <a:pt x="888" y="0"/>
                  </a:lnTo>
                  <a:close/>
                  <a:moveTo>
                    <a:pt x="962" y="0"/>
                  </a:moveTo>
                  <a:lnTo>
                    <a:pt x="1006" y="0"/>
                  </a:lnTo>
                  <a:lnTo>
                    <a:pt x="1007" y="0"/>
                  </a:lnTo>
                  <a:lnTo>
                    <a:pt x="1008" y="1"/>
                  </a:lnTo>
                  <a:lnTo>
                    <a:pt x="1008" y="1"/>
                  </a:lnTo>
                  <a:lnTo>
                    <a:pt x="1008" y="3"/>
                  </a:lnTo>
                  <a:lnTo>
                    <a:pt x="1008" y="4"/>
                  </a:lnTo>
                  <a:lnTo>
                    <a:pt x="1008" y="5"/>
                  </a:lnTo>
                  <a:lnTo>
                    <a:pt x="1007" y="6"/>
                  </a:lnTo>
                  <a:lnTo>
                    <a:pt x="1006" y="6"/>
                  </a:lnTo>
                  <a:lnTo>
                    <a:pt x="962" y="6"/>
                  </a:lnTo>
                  <a:lnTo>
                    <a:pt x="961" y="6"/>
                  </a:lnTo>
                  <a:lnTo>
                    <a:pt x="960" y="5"/>
                  </a:lnTo>
                  <a:lnTo>
                    <a:pt x="960" y="4"/>
                  </a:lnTo>
                  <a:lnTo>
                    <a:pt x="959" y="3"/>
                  </a:lnTo>
                  <a:lnTo>
                    <a:pt x="960" y="1"/>
                  </a:lnTo>
                  <a:lnTo>
                    <a:pt x="960" y="1"/>
                  </a:lnTo>
                  <a:lnTo>
                    <a:pt x="961" y="0"/>
                  </a:lnTo>
                  <a:lnTo>
                    <a:pt x="962" y="0"/>
                  </a:lnTo>
                  <a:lnTo>
                    <a:pt x="962" y="0"/>
                  </a:lnTo>
                  <a:close/>
                  <a:moveTo>
                    <a:pt x="1036" y="0"/>
                  </a:moveTo>
                  <a:lnTo>
                    <a:pt x="1079" y="0"/>
                  </a:lnTo>
                  <a:lnTo>
                    <a:pt x="1080" y="0"/>
                  </a:lnTo>
                  <a:lnTo>
                    <a:pt x="1081" y="1"/>
                  </a:lnTo>
                  <a:lnTo>
                    <a:pt x="1083" y="1"/>
                  </a:lnTo>
                  <a:lnTo>
                    <a:pt x="1083" y="3"/>
                  </a:lnTo>
                  <a:lnTo>
                    <a:pt x="1083" y="4"/>
                  </a:lnTo>
                  <a:lnTo>
                    <a:pt x="1081" y="5"/>
                  </a:lnTo>
                  <a:lnTo>
                    <a:pt x="1080" y="6"/>
                  </a:lnTo>
                  <a:lnTo>
                    <a:pt x="1079" y="6"/>
                  </a:lnTo>
                  <a:lnTo>
                    <a:pt x="1036" y="6"/>
                  </a:lnTo>
                  <a:lnTo>
                    <a:pt x="1035" y="6"/>
                  </a:lnTo>
                  <a:lnTo>
                    <a:pt x="1035" y="5"/>
                  </a:lnTo>
                  <a:lnTo>
                    <a:pt x="1033" y="4"/>
                  </a:lnTo>
                  <a:lnTo>
                    <a:pt x="1033" y="3"/>
                  </a:lnTo>
                  <a:lnTo>
                    <a:pt x="1033" y="1"/>
                  </a:lnTo>
                  <a:lnTo>
                    <a:pt x="1035" y="1"/>
                  </a:lnTo>
                  <a:lnTo>
                    <a:pt x="1035" y="0"/>
                  </a:lnTo>
                  <a:lnTo>
                    <a:pt x="1036" y="0"/>
                  </a:lnTo>
                  <a:lnTo>
                    <a:pt x="1036" y="0"/>
                  </a:lnTo>
                  <a:close/>
                  <a:moveTo>
                    <a:pt x="1110" y="0"/>
                  </a:moveTo>
                  <a:lnTo>
                    <a:pt x="1154" y="0"/>
                  </a:lnTo>
                  <a:lnTo>
                    <a:pt x="1155" y="0"/>
                  </a:lnTo>
                  <a:lnTo>
                    <a:pt x="1155" y="1"/>
                  </a:lnTo>
                  <a:lnTo>
                    <a:pt x="1156" y="1"/>
                  </a:lnTo>
                  <a:lnTo>
                    <a:pt x="1156" y="3"/>
                  </a:lnTo>
                  <a:lnTo>
                    <a:pt x="1156" y="4"/>
                  </a:lnTo>
                  <a:lnTo>
                    <a:pt x="1155" y="5"/>
                  </a:lnTo>
                  <a:lnTo>
                    <a:pt x="1155" y="6"/>
                  </a:lnTo>
                  <a:lnTo>
                    <a:pt x="1154" y="6"/>
                  </a:lnTo>
                  <a:lnTo>
                    <a:pt x="1110" y="6"/>
                  </a:lnTo>
                  <a:lnTo>
                    <a:pt x="1109" y="6"/>
                  </a:lnTo>
                  <a:lnTo>
                    <a:pt x="1108" y="5"/>
                  </a:lnTo>
                  <a:lnTo>
                    <a:pt x="1107" y="4"/>
                  </a:lnTo>
                  <a:lnTo>
                    <a:pt x="1107" y="3"/>
                  </a:lnTo>
                  <a:lnTo>
                    <a:pt x="1107" y="1"/>
                  </a:lnTo>
                  <a:lnTo>
                    <a:pt x="1108" y="1"/>
                  </a:lnTo>
                  <a:lnTo>
                    <a:pt x="1109" y="0"/>
                  </a:lnTo>
                  <a:lnTo>
                    <a:pt x="1110" y="0"/>
                  </a:lnTo>
                  <a:lnTo>
                    <a:pt x="1110" y="0"/>
                  </a:lnTo>
                  <a:close/>
                  <a:moveTo>
                    <a:pt x="1184" y="0"/>
                  </a:moveTo>
                  <a:lnTo>
                    <a:pt x="1227" y="0"/>
                  </a:lnTo>
                  <a:lnTo>
                    <a:pt x="1228" y="0"/>
                  </a:lnTo>
                  <a:lnTo>
                    <a:pt x="1229" y="1"/>
                  </a:lnTo>
                  <a:lnTo>
                    <a:pt x="1229" y="1"/>
                  </a:lnTo>
                  <a:lnTo>
                    <a:pt x="1231" y="3"/>
                  </a:lnTo>
                  <a:lnTo>
                    <a:pt x="1229" y="4"/>
                  </a:lnTo>
                  <a:lnTo>
                    <a:pt x="1229" y="5"/>
                  </a:lnTo>
                  <a:lnTo>
                    <a:pt x="1228" y="6"/>
                  </a:lnTo>
                  <a:lnTo>
                    <a:pt x="1227" y="6"/>
                  </a:lnTo>
                  <a:lnTo>
                    <a:pt x="1184" y="6"/>
                  </a:lnTo>
                  <a:lnTo>
                    <a:pt x="1182" y="6"/>
                  </a:lnTo>
                  <a:lnTo>
                    <a:pt x="1181" y="5"/>
                  </a:lnTo>
                  <a:lnTo>
                    <a:pt x="1181" y="4"/>
                  </a:lnTo>
                  <a:lnTo>
                    <a:pt x="1181" y="3"/>
                  </a:lnTo>
                  <a:lnTo>
                    <a:pt x="1181" y="1"/>
                  </a:lnTo>
                  <a:lnTo>
                    <a:pt x="1181" y="1"/>
                  </a:lnTo>
                  <a:lnTo>
                    <a:pt x="1182" y="0"/>
                  </a:lnTo>
                  <a:lnTo>
                    <a:pt x="1184" y="0"/>
                  </a:lnTo>
                  <a:lnTo>
                    <a:pt x="1184" y="0"/>
                  </a:lnTo>
                  <a:close/>
                  <a:moveTo>
                    <a:pt x="1258" y="0"/>
                  </a:moveTo>
                  <a:lnTo>
                    <a:pt x="1301" y="0"/>
                  </a:lnTo>
                  <a:lnTo>
                    <a:pt x="1303" y="0"/>
                  </a:lnTo>
                  <a:lnTo>
                    <a:pt x="1303" y="1"/>
                  </a:lnTo>
                  <a:lnTo>
                    <a:pt x="1304" y="1"/>
                  </a:lnTo>
                  <a:lnTo>
                    <a:pt x="1304" y="3"/>
                  </a:lnTo>
                  <a:lnTo>
                    <a:pt x="1304" y="4"/>
                  </a:lnTo>
                  <a:lnTo>
                    <a:pt x="1303" y="5"/>
                  </a:lnTo>
                  <a:lnTo>
                    <a:pt x="1303" y="6"/>
                  </a:lnTo>
                  <a:lnTo>
                    <a:pt x="1301" y="6"/>
                  </a:lnTo>
                  <a:lnTo>
                    <a:pt x="1258" y="6"/>
                  </a:lnTo>
                  <a:lnTo>
                    <a:pt x="1257" y="6"/>
                  </a:lnTo>
                  <a:lnTo>
                    <a:pt x="1256" y="5"/>
                  </a:lnTo>
                  <a:lnTo>
                    <a:pt x="1255" y="4"/>
                  </a:lnTo>
                  <a:lnTo>
                    <a:pt x="1255" y="3"/>
                  </a:lnTo>
                  <a:lnTo>
                    <a:pt x="1255" y="1"/>
                  </a:lnTo>
                  <a:lnTo>
                    <a:pt x="1256" y="1"/>
                  </a:lnTo>
                  <a:lnTo>
                    <a:pt x="1257" y="0"/>
                  </a:lnTo>
                  <a:lnTo>
                    <a:pt x="1258" y="0"/>
                  </a:lnTo>
                  <a:lnTo>
                    <a:pt x="1258" y="0"/>
                  </a:lnTo>
                  <a:close/>
                  <a:moveTo>
                    <a:pt x="1332" y="0"/>
                  </a:moveTo>
                  <a:lnTo>
                    <a:pt x="1375" y="0"/>
                  </a:lnTo>
                  <a:lnTo>
                    <a:pt x="1376" y="0"/>
                  </a:lnTo>
                  <a:lnTo>
                    <a:pt x="1377" y="1"/>
                  </a:lnTo>
                  <a:lnTo>
                    <a:pt x="1377" y="1"/>
                  </a:lnTo>
                  <a:lnTo>
                    <a:pt x="1378" y="3"/>
                  </a:lnTo>
                  <a:lnTo>
                    <a:pt x="1377" y="4"/>
                  </a:lnTo>
                  <a:lnTo>
                    <a:pt x="1377" y="5"/>
                  </a:lnTo>
                  <a:lnTo>
                    <a:pt x="1376" y="6"/>
                  </a:lnTo>
                  <a:lnTo>
                    <a:pt x="1375" y="6"/>
                  </a:lnTo>
                  <a:lnTo>
                    <a:pt x="1332" y="6"/>
                  </a:lnTo>
                  <a:lnTo>
                    <a:pt x="1330" y="6"/>
                  </a:lnTo>
                  <a:lnTo>
                    <a:pt x="1329" y="5"/>
                  </a:lnTo>
                  <a:lnTo>
                    <a:pt x="1329" y="4"/>
                  </a:lnTo>
                  <a:lnTo>
                    <a:pt x="1329" y="3"/>
                  </a:lnTo>
                  <a:lnTo>
                    <a:pt x="1329" y="1"/>
                  </a:lnTo>
                  <a:lnTo>
                    <a:pt x="1329" y="1"/>
                  </a:lnTo>
                  <a:lnTo>
                    <a:pt x="1330" y="0"/>
                  </a:lnTo>
                  <a:lnTo>
                    <a:pt x="1332" y="0"/>
                  </a:lnTo>
                  <a:lnTo>
                    <a:pt x="1332"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126025" name="Freeform 73"/>
            <p:cNvSpPr>
              <a:spLocks noEditPoints="1"/>
            </p:cNvSpPr>
            <p:nvPr/>
          </p:nvSpPr>
          <p:spPr bwMode="auto">
            <a:xfrm>
              <a:off x="2641" y="2326"/>
              <a:ext cx="1046" cy="6"/>
            </a:xfrm>
            <a:custGeom>
              <a:avLst/>
              <a:gdLst>
                <a:gd name="T0" fmla="*/ 49 w 1046"/>
                <a:gd name="T1" fmla="*/ 2 h 6"/>
                <a:gd name="T2" fmla="*/ 47 w 1046"/>
                <a:gd name="T3" fmla="*/ 6 h 6"/>
                <a:gd name="T4" fmla="*/ 0 w 1046"/>
                <a:gd name="T5" fmla="*/ 4 h 6"/>
                <a:gd name="T6" fmla="*/ 3 w 1046"/>
                <a:gd name="T7" fmla="*/ 0 h 6"/>
                <a:gd name="T8" fmla="*/ 124 w 1046"/>
                <a:gd name="T9" fmla="*/ 2 h 6"/>
                <a:gd name="T10" fmla="*/ 120 w 1046"/>
                <a:gd name="T11" fmla="*/ 6 h 6"/>
                <a:gd name="T12" fmla="*/ 74 w 1046"/>
                <a:gd name="T13" fmla="*/ 4 h 6"/>
                <a:gd name="T14" fmla="*/ 77 w 1046"/>
                <a:gd name="T15" fmla="*/ 0 h 6"/>
                <a:gd name="T16" fmla="*/ 197 w 1046"/>
                <a:gd name="T17" fmla="*/ 2 h 6"/>
                <a:gd name="T18" fmla="*/ 195 w 1046"/>
                <a:gd name="T19" fmla="*/ 6 h 6"/>
                <a:gd name="T20" fmla="*/ 148 w 1046"/>
                <a:gd name="T21" fmla="*/ 4 h 6"/>
                <a:gd name="T22" fmla="*/ 151 w 1046"/>
                <a:gd name="T23" fmla="*/ 0 h 6"/>
                <a:gd name="T24" fmla="*/ 271 w 1046"/>
                <a:gd name="T25" fmla="*/ 2 h 6"/>
                <a:gd name="T26" fmla="*/ 268 w 1046"/>
                <a:gd name="T27" fmla="*/ 6 h 6"/>
                <a:gd name="T28" fmla="*/ 222 w 1046"/>
                <a:gd name="T29" fmla="*/ 4 h 6"/>
                <a:gd name="T30" fmla="*/ 225 w 1046"/>
                <a:gd name="T31" fmla="*/ 0 h 6"/>
                <a:gd name="T32" fmla="*/ 345 w 1046"/>
                <a:gd name="T33" fmla="*/ 2 h 6"/>
                <a:gd name="T34" fmla="*/ 342 w 1046"/>
                <a:gd name="T35" fmla="*/ 6 h 6"/>
                <a:gd name="T36" fmla="*/ 295 w 1046"/>
                <a:gd name="T37" fmla="*/ 4 h 6"/>
                <a:gd name="T38" fmla="*/ 299 w 1046"/>
                <a:gd name="T39" fmla="*/ 0 h 6"/>
                <a:gd name="T40" fmla="*/ 418 w 1046"/>
                <a:gd name="T41" fmla="*/ 2 h 6"/>
                <a:gd name="T42" fmla="*/ 416 w 1046"/>
                <a:gd name="T43" fmla="*/ 6 h 6"/>
                <a:gd name="T44" fmla="*/ 370 w 1046"/>
                <a:gd name="T45" fmla="*/ 4 h 6"/>
                <a:gd name="T46" fmla="*/ 372 w 1046"/>
                <a:gd name="T47" fmla="*/ 0 h 6"/>
                <a:gd name="T48" fmla="*/ 493 w 1046"/>
                <a:gd name="T49" fmla="*/ 2 h 6"/>
                <a:gd name="T50" fmla="*/ 489 w 1046"/>
                <a:gd name="T51" fmla="*/ 6 h 6"/>
                <a:gd name="T52" fmla="*/ 443 w 1046"/>
                <a:gd name="T53" fmla="*/ 4 h 6"/>
                <a:gd name="T54" fmla="*/ 447 w 1046"/>
                <a:gd name="T55" fmla="*/ 0 h 6"/>
                <a:gd name="T56" fmla="*/ 566 w 1046"/>
                <a:gd name="T57" fmla="*/ 2 h 6"/>
                <a:gd name="T58" fmla="*/ 564 w 1046"/>
                <a:gd name="T59" fmla="*/ 6 h 6"/>
                <a:gd name="T60" fmla="*/ 518 w 1046"/>
                <a:gd name="T61" fmla="*/ 4 h 6"/>
                <a:gd name="T62" fmla="*/ 520 w 1046"/>
                <a:gd name="T63" fmla="*/ 0 h 6"/>
                <a:gd name="T64" fmla="*/ 640 w 1046"/>
                <a:gd name="T65" fmla="*/ 2 h 6"/>
                <a:gd name="T66" fmla="*/ 637 w 1046"/>
                <a:gd name="T67" fmla="*/ 6 h 6"/>
                <a:gd name="T68" fmla="*/ 591 w 1046"/>
                <a:gd name="T69" fmla="*/ 4 h 6"/>
                <a:gd name="T70" fmla="*/ 595 w 1046"/>
                <a:gd name="T71" fmla="*/ 0 h 6"/>
                <a:gd name="T72" fmla="*/ 714 w 1046"/>
                <a:gd name="T73" fmla="*/ 2 h 6"/>
                <a:gd name="T74" fmla="*/ 711 w 1046"/>
                <a:gd name="T75" fmla="*/ 6 h 6"/>
                <a:gd name="T76" fmla="*/ 665 w 1046"/>
                <a:gd name="T77" fmla="*/ 4 h 6"/>
                <a:gd name="T78" fmla="*/ 668 w 1046"/>
                <a:gd name="T79" fmla="*/ 0 h 6"/>
                <a:gd name="T80" fmla="*/ 788 w 1046"/>
                <a:gd name="T81" fmla="*/ 2 h 6"/>
                <a:gd name="T82" fmla="*/ 785 w 1046"/>
                <a:gd name="T83" fmla="*/ 6 h 6"/>
                <a:gd name="T84" fmla="*/ 739 w 1046"/>
                <a:gd name="T85" fmla="*/ 4 h 6"/>
                <a:gd name="T86" fmla="*/ 741 w 1046"/>
                <a:gd name="T87" fmla="*/ 0 h 6"/>
                <a:gd name="T88" fmla="*/ 862 w 1046"/>
                <a:gd name="T89" fmla="*/ 2 h 6"/>
                <a:gd name="T90" fmla="*/ 859 w 1046"/>
                <a:gd name="T91" fmla="*/ 6 h 6"/>
                <a:gd name="T92" fmla="*/ 812 w 1046"/>
                <a:gd name="T93" fmla="*/ 4 h 6"/>
                <a:gd name="T94" fmla="*/ 816 w 1046"/>
                <a:gd name="T95" fmla="*/ 0 h 6"/>
                <a:gd name="T96" fmla="*/ 935 w 1046"/>
                <a:gd name="T97" fmla="*/ 2 h 6"/>
                <a:gd name="T98" fmla="*/ 933 w 1046"/>
                <a:gd name="T99" fmla="*/ 6 h 6"/>
                <a:gd name="T100" fmla="*/ 887 w 1046"/>
                <a:gd name="T101" fmla="*/ 4 h 6"/>
                <a:gd name="T102" fmla="*/ 889 w 1046"/>
                <a:gd name="T103" fmla="*/ 0 h 6"/>
                <a:gd name="T104" fmla="*/ 1009 w 1046"/>
                <a:gd name="T105" fmla="*/ 2 h 6"/>
                <a:gd name="T106" fmla="*/ 1007 w 1046"/>
                <a:gd name="T107" fmla="*/ 6 h 6"/>
                <a:gd name="T108" fmla="*/ 960 w 1046"/>
                <a:gd name="T109" fmla="*/ 4 h 6"/>
                <a:gd name="T110" fmla="*/ 964 w 1046"/>
                <a:gd name="T111" fmla="*/ 0 h 6"/>
                <a:gd name="T112" fmla="*/ 1044 w 1046"/>
                <a:gd name="T113" fmla="*/ 2 h 6"/>
                <a:gd name="T114" fmla="*/ 1042 w 1046"/>
                <a:gd name="T115" fmla="*/ 6 h 6"/>
                <a:gd name="T116" fmla="*/ 1035 w 1046"/>
                <a:gd name="T117" fmla="*/ 4 h 6"/>
                <a:gd name="T118" fmla="*/ 1037 w 1046"/>
                <a:gd name="T1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6">
                  <a:moveTo>
                    <a:pt x="3" y="0"/>
                  </a:moveTo>
                  <a:lnTo>
                    <a:pt x="47" y="0"/>
                  </a:lnTo>
                  <a:lnTo>
                    <a:pt x="48" y="0"/>
                  </a:lnTo>
                  <a:lnTo>
                    <a:pt x="49" y="1"/>
                  </a:lnTo>
                  <a:lnTo>
                    <a:pt x="49" y="2"/>
                  </a:lnTo>
                  <a:lnTo>
                    <a:pt x="49" y="4"/>
                  </a:lnTo>
                  <a:lnTo>
                    <a:pt x="49" y="5"/>
                  </a:lnTo>
                  <a:lnTo>
                    <a:pt x="49" y="6"/>
                  </a:lnTo>
                  <a:lnTo>
                    <a:pt x="48" y="6"/>
                  </a:lnTo>
                  <a:lnTo>
                    <a:pt x="47" y="6"/>
                  </a:lnTo>
                  <a:lnTo>
                    <a:pt x="3" y="6"/>
                  </a:lnTo>
                  <a:lnTo>
                    <a:pt x="2" y="6"/>
                  </a:lnTo>
                  <a:lnTo>
                    <a:pt x="1" y="6"/>
                  </a:lnTo>
                  <a:lnTo>
                    <a:pt x="1" y="5"/>
                  </a:lnTo>
                  <a:lnTo>
                    <a:pt x="0" y="4"/>
                  </a:lnTo>
                  <a:lnTo>
                    <a:pt x="1" y="2"/>
                  </a:lnTo>
                  <a:lnTo>
                    <a:pt x="1" y="1"/>
                  </a:lnTo>
                  <a:lnTo>
                    <a:pt x="2" y="0"/>
                  </a:lnTo>
                  <a:lnTo>
                    <a:pt x="3" y="0"/>
                  </a:lnTo>
                  <a:lnTo>
                    <a:pt x="3" y="0"/>
                  </a:lnTo>
                  <a:close/>
                  <a:moveTo>
                    <a:pt x="77" y="0"/>
                  </a:moveTo>
                  <a:lnTo>
                    <a:pt x="120" y="0"/>
                  </a:lnTo>
                  <a:lnTo>
                    <a:pt x="121" y="0"/>
                  </a:lnTo>
                  <a:lnTo>
                    <a:pt x="122" y="1"/>
                  </a:lnTo>
                  <a:lnTo>
                    <a:pt x="124" y="2"/>
                  </a:lnTo>
                  <a:lnTo>
                    <a:pt x="124" y="4"/>
                  </a:lnTo>
                  <a:lnTo>
                    <a:pt x="124" y="5"/>
                  </a:lnTo>
                  <a:lnTo>
                    <a:pt x="122" y="6"/>
                  </a:lnTo>
                  <a:lnTo>
                    <a:pt x="121" y="6"/>
                  </a:lnTo>
                  <a:lnTo>
                    <a:pt x="120" y="6"/>
                  </a:lnTo>
                  <a:lnTo>
                    <a:pt x="77" y="6"/>
                  </a:lnTo>
                  <a:lnTo>
                    <a:pt x="76" y="6"/>
                  </a:lnTo>
                  <a:lnTo>
                    <a:pt x="76" y="6"/>
                  </a:lnTo>
                  <a:lnTo>
                    <a:pt x="74" y="5"/>
                  </a:lnTo>
                  <a:lnTo>
                    <a:pt x="74" y="4"/>
                  </a:lnTo>
                  <a:lnTo>
                    <a:pt x="74" y="2"/>
                  </a:lnTo>
                  <a:lnTo>
                    <a:pt x="76" y="1"/>
                  </a:lnTo>
                  <a:lnTo>
                    <a:pt x="76" y="0"/>
                  </a:lnTo>
                  <a:lnTo>
                    <a:pt x="77" y="0"/>
                  </a:lnTo>
                  <a:lnTo>
                    <a:pt x="77" y="0"/>
                  </a:lnTo>
                  <a:close/>
                  <a:moveTo>
                    <a:pt x="151" y="0"/>
                  </a:moveTo>
                  <a:lnTo>
                    <a:pt x="195" y="0"/>
                  </a:lnTo>
                  <a:lnTo>
                    <a:pt x="196" y="0"/>
                  </a:lnTo>
                  <a:lnTo>
                    <a:pt x="197" y="1"/>
                  </a:lnTo>
                  <a:lnTo>
                    <a:pt x="197" y="2"/>
                  </a:lnTo>
                  <a:lnTo>
                    <a:pt x="197" y="4"/>
                  </a:lnTo>
                  <a:lnTo>
                    <a:pt x="197" y="5"/>
                  </a:lnTo>
                  <a:lnTo>
                    <a:pt x="197" y="6"/>
                  </a:lnTo>
                  <a:lnTo>
                    <a:pt x="196" y="6"/>
                  </a:lnTo>
                  <a:lnTo>
                    <a:pt x="195" y="6"/>
                  </a:lnTo>
                  <a:lnTo>
                    <a:pt x="151" y="6"/>
                  </a:lnTo>
                  <a:lnTo>
                    <a:pt x="150" y="6"/>
                  </a:lnTo>
                  <a:lnTo>
                    <a:pt x="149" y="6"/>
                  </a:lnTo>
                  <a:lnTo>
                    <a:pt x="148" y="5"/>
                  </a:lnTo>
                  <a:lnTo>
                    <a:pt x="148" y="4"/>
                  </a:lnTo>
                  <a:lnTo>
                    <a:pt x="148" y="2"/>
                  </a:lnTo>
                  <a:lnTo>
                    <a:pt x="149" y="1"/>
                  </a:lnTo>
                  <a:lnTo>
                    <a:pt x="150" y="0"/>
                  </a:lnTo>
                  <a:lnTo>
                    <a:pt x="151" y="0"/>
                  </a:lnTo>
                  <a:lnTo>
                    <a:pt x="151" y="0"/>
                  </a:lnTo>
                  <a:close/>
                  <a:moveTo>
                    <a:pt x="225" y="0"/>
                  </a:moveTo>
                  <a:lnTo>
                    <a:pt x="268" y="0"/>
                  </a:lnTo>
                  <a:lnTo>
                    <a:pt x="269" y="0"/>
                  </a:lnTo>
                  <a:lnTo>
                    <a:pt x="270" y="1"/>
                  </a:lnTo>
                  <a:lnTo>
                    <a:pt x="271" y="2"/>
                  </a:lnTo>
                  <a:lnTo>
                    <a:pt x="271" y="4"/>
                  </a:lnTo>
                  <a:lnTo>
                    <a:pt x="271" y="5"/>
                  </a:lnTo>
                  <a:lnTo>
                    <a:pt x="270" y="6"/>
                  </a:lnTo>
                  <a:lnTo>
                    <a:pt x="269" y="6"/>
                  </a:lnTo>
                  <a:lnTo>
                    <a:pt x="268" y="6"/>
                  </a:lnTo>
                  <a:lnTo>
                    <a:pt x="225" y="6"/>
                  </a:lnTo>
                  <a:lnTo>
                    <a:pt x="223" y="6"/>
                  </a:lnTo>
                  <a:lnTo>
                    <a:pt x="223" y="6"/>
                  </a:lnTo>
                  <a:lnTo>
                    <a:pt x="222" y="5"/>
                  </a:lnTo>
                  <a:lnTo>
                    <a:pt x="222" y="4"/>
                  </a:lnTo>
                  <a:lnTo>
                    <a:pt x="222" y="2"/>
                  </a:lnTo>
                  <a:lnTo>
                    <a:pt x="223" y="1"/>
                  </a:lnTo>
                  <a:lnTo>
                    <a:pt x="223" y="0"/>
                  </a:lnTo>
                  <a:lnTo>
                    <a:pt x="225" y="0"/>
                  </a:lnTo>
                  <a:lnTo>
                    <a:pt x="225" y="0"/>
                  </a:lnTo>
                  <a:close/>
                  <a:moveTo>
                    <a:pt x="299" y="0"/>
                  </a:moveTo>
                  <a:lnTo>
                    <a:pt x="342" y="0"/>
                  </a:lnTo>
                  <a:lnTo>
                    <a:pt x="344" y="0"/>
                  </a:lnTo>
                  <a:lnTo>
                    <a:pt x="344" y="1"/>
                  </a:lnTo>
                  <a:lnTo>
                    <a:pt x="345" y="2"/>
                  </a:lnTo>
                  <a:lnTo>
                    <a:pt x="345" y="4"/>
                  </a:lnTo>
                  <a:lnTo>
                    <a:pt x="345" y="5"/>
                  </a:lnTo>
                  <a:lnTo>
                    <a:pt x="344" y="6"/>
                  </a:lnTo>
                  <a:lnTo>
                    <a:pt x="344" y="6"/>
                  </a:lnTo>
                  <a:lnTo>
                    <a:pt x="342" y="6"/>
                  </a:lnTo>
                  <a:lnTo>
                    <a:pt x="299" y="6"/>
                  </a:lnTo>
                  <a:lnTo>
                    <a:pt x="298" y="6"/>
                  </a:lnTo>
                  <a:lnTo>
                    <a:pt x="297" y="6"/>
                  </a:lnTo>
                  <a:lnTo>
                    <a:pt x="295" y="5"/>
                  </a:lnTo>
                  <a:lnTo>
                    <a:pt x="295" y="4"/>
                  </a:lnTo>
                  <a:lnTo>
                    <a:pt x="295" y="2"/>
                  </a:lnTo>
                  <a:lnTo>
                    <a:pt x="297" y="1"/>
                  </a:lnTo>
                  <a:lnTo>
                    <a:pt x="298" y="0"/>
                  </a:lnTo>
                  <a:lnTo>
                    <a:pt x="299" y="0"/>
                  </a:lnTo>
                  <a:lnTo>
                    <a:pt x="299" y="0"/>
                  </a:lnTo>
                  <a:close/>
                  <a:moveTo>
                    <a:pt x="372" y="0"/>
                  </a:moveTo>
                  <a:lnTo>
                    <a:pt x="416" y="0"/>
                  </a:lnTo>
                  <a:lnTo>
                    <a:pt x="417" y="0"/>
                  </a:lnTo>
                  <a:lnTo>
                    <a:pt x="418" y="1"/>
                  </a:lnTo>
                  <a:lnTo>
                    <a:pt x="418" y="2"/>
                  </a:lnTo>
                  <a:lnTo>
                    <a:pt x="419" y="4"/>
                  </a:lnTo>
                  <a:lnTo>
                    <a:pt x="418" y="5"/>
                  </a:lnTo>
                  <a:lnTo>
                    <a:pt x="418" y="6"/>
                  </a:lnTo>
                  <a:lnTo>
                    <a:pt x="417" y="6"/>
                  </a:lnTo>
                  <a:lnTo>
                    <a:pt x="416" y="6"/>
                  </a:lnTo>
                  <a:lnTo>
                    <a:pt x="372" y="6"/>
                  </a:lnTo>
                  <a:lnTo>
                    <a:pt x="371" y="6"/>
                  </a:lnTo>
                  <a:lnTo>
                    <a:pt x="370" y="6"/>
                  </a:lnTo>
                  <a:lnTo>
                    <a:pt x="370" y="5"/>
                  </a:lnTo>
                  <a:lnTo>
                    <a:pt x="370" y="4"/>
                  </a:lnTo>
                  <a:lnTo>
                    <a:pt x="370" y="2"/>
                  </a:lnTo>
                  <a:lnTo>
                    <a:pt x="370" y="1"/>
                  </a:lnTo>
                  <a:lnTo>
                    <a:pt x="371" y="0"/>
                  </a:lnTo>
                  <a:lnTo>
                    <a:pt x="372" y="0"/>
                  </a:lnTo>
                  <a:lnTo>
                    <a:pt x="372" y="0"/>
                  </a:lnTo>
                  <a:close/>
                  <a:moveTo>
                    <a:pt x="447" y="0"/>
                  </a:moveTo>
                  <a:lnTo>
                    <a:pt x="489" y="0"/>
                  </a:lnTo>
                  <a:lnTo>
                    <a:pt x="490" y="0"/>
                  </a:lnTo>
                  <a:lnTo>
                    <a:pt x="491" y="1"/>
                  </a:lnTo>
                  <a:lnTo>
                    <a:pt x="493" y="2"/>
                  </a:lnTo>
                  <a:lnTo>
                    <a:pt x="493" y="4"/>
                  </a:lnTo>
                  <a:lnTo>
                    <a:pt x="493" y="5"/>
                  </a:lnTo>
                  <a:lnTo>
                    <a:pt x="491" y="6"/>
                  </a:lnTo>
                  <a:lnTo>
                    <a:pt x="490" y="6"/>
                  </a:lnTo>
                  <a:lnTo>
                    <a:pt x="489" y="6"/>
                  </a:lnTo>
                  <a:lnTo>
                    <a:pt x="447" y="6"/>
                  </a:lnTo>
                  <a:lnTo>
                    <a:pt x="446" y="6"/>
                  </a:lnTo>
                  <a:lnTo>
                    <a:pt x="445" y="6"/>
                  </a:lnTo>
                  <a:lnTo>
                    <a:pt x="443" y="5"/>
                  </a:lnTo>
                  <a:lnTo>
                    <a:pt x="443" y="4"/>
                  </a:lnTo>
                  <a:lnTo>
                    <a:pt x="443" y="2"/>
                  </a:lnTo>
                  <a:lnTo>
                    <a:pt x="445" y="1"/>
                  </a:lnTo>
                  <a:lnTo>
                    <a:pt x="446" y="0"/>
                  </a:lnTo>
                  <a:lnTo>
                    <a:pt x="447" y="0"/>
                  </a:lnTo>
                  <a:lnTo>
                    <a:pt x="447" y="0"/>
                  </a:lnTo>
                  <a:close/>
                  <a:moveTo>
                    <a:pt x="520" y="0"/>
                  </a:moveTo>
                  <a:lnTo>
                    <a:pt x="564" y="0"/>
                  </a:lnTo>
                  <a:lnTo>
                    <a:pt x="565" y="0"/>
                  </a:lnTo>
                  <a:lnTo>
                    <a:pt x="566" y="1"/>
                  </a:lnTo>
                  <a:lnTo>
                    <a:pt x="566" y="2"/>
                  </a:lnTo>
                  <a:lnTo>
                    <a:pt x="566" y="4"/>
                  </a:lnTo>
                  <a:lnTo>
                    <a:pt x="566" y="5"/>
                  </a:lnTo>
                  <a:lnTo>
                    <a:pt x="566" y="6"/>
                  </a:lnTo>
                  <a:lnTo>
                    <a:pt x="565" y="6"/>
                  </a:lnTo>
                  <a:lnTo>
                    <a:pt x="564" y="6"/>
                  </a:lnTo>
                  <a:lnTo>
                    <a:pt x="520" y="6"/>
                  </a:lnTo>
                  <a:lnTo>
                    <a:pt x="519" y="6"/>
                  </a:lnTo>
                  <a:lnTo>
                    <a:pt x="518" y="6"/>
                  </a:lnTo>
                  <a:lnTo>
                    <a:pt x="518" y="5"/>
                  </a:lnTo>
                  <a:lnTo>
                    <a:pt x="518" y="4"/>
                  </a:lnTo>
                  <a:lnTo>
                    <a:pt x="518" y="2"/>
                  </a:lnTo>
                  <a:lnTo>
                    <a:pt x="518" y="1"/>
                  </a:lnTo>
                  <a:lnTo>
                    <a:pt x="519" y="0"/>
                  </a:lnTo>
                  <a:lnTo>
                    <a:pt x="520" y="0"/>
                  </a:lnTo>
                  <a:lnTo>
                    <a:pt x="520" y="0"/>
                  </a:lnTo>
                  <a:close/>
                  <a:moveTo>
                    <a:pt x="595" y="0"/>
                  </a:moveTo>
                  <a:lnTo>
                    <a:pt x="637" y="0"/>
                  </a:lnTo>
                  <a:lnTo>
                    <a:pt x="638" y="0"/>
                  </a:lnTo>
                  <a:lnTo>
                    <a:pt x="639" y="1"/>
                  </a:lnTo>
                  <a:lnTo>
                    <a:pt x="640" y="2"/>
                  </a:lnTo>
                  <a:lnTo>
                    <a:pt x="640" y="4"/>
                  </a:lnTo>
                  <a:lnTo>
                    <a:pt x="640" y="5"/>
                  </a:lnTo>
                  <a:lnTo>
                    <a:pt x="639" y="6"/>
                  </a:lnTo>
                  <a:lnTo>
                    <a:pt x="638" y="6"/>
                  </a:lnTo>
                  <a:lnTo>
                    <a:pt x="637" y="6"/>
                  </a:lnTo>
                  <a:lnTo>
                    <a:pt x="595" y="6"/>
                  </a:lnTo>
                  <a:lnTo>
                    <a:pt x="594" y="6"/>
                  </a:lnTo>
                  <a:lnTo>
                    <a:pt x="592" y="6"/>
                  </a:lnTo>
                  <a:lnTo>
                    <a:pt x="591" y="5"/>
                  </a:lnTo>
                  <a:lnTo>
                    <a:pt x="591" y="4"/>
                  </a:lnTo>
                  <a:lnTo>
                    <a:pt x="591" y="2"/>
                  </a:lnTo>
                  <a:lnTo>
                    <a:pt x="592" y="1"/>
                  </a:lnTo>
                  <a:lnTo>
                    <a:pt x="594" y="0"/>
                  </a:lnTo>
                  <a:lnTo>
                    <a:pt x="595" y="0"/>
                  </a:lnTo>
                  <a:lnTo>
                    <a:pt x="595" y="0"/>
                  </a:lnTo>
                  <a:close/>
                  <a:moveTo>
                    <a:pt x="668" y="0"/>
                  </a:moveTo>
                  <a:lnTo>
                    <a:pt x="711" y="0"/>
                  </a:lnTo>
                  <a:lnTo>
                    <a:pt x="713" y="0"/>
                  </a:lnTo>
                  <a:lnTo>
                    <a:pt x="714" y="1"/>
                  </a:lnTo>
                  <a:lnTo>
                    <a:pt x="714" y="2"/>
                  </a:lnTo>
                  <a:lnTo>
                    <a:pt x="714" y="4"/>
                  </a:lnTo>
                  <a:lnTo>
                    <a:pt x="714" y="5"/>
                  </a:lnTo>
                  <a:lnTo>
                    <a:pt x="714" y="6"/>
                  </a:lnTo>
                  <a:lnTo>
                    <a:pt x="713" y="6"/>
                  </a:lnTo>
                  <a:lnTo>
                    <a:pt x="711" y="6"/>
                  </a:lnTo>
                  <a:lnTo>
                    <a:pt x="668" y="6"/>
                  </a:lnTo>
                  <a:lnTo>
                    <a:pt x="667" y="6"/>
                  </a:lnTo>
                  <a:lnTo>
                    <a:pt x="666" y="6"/>
                  </a:lnTo>
                  <a:lnTo>
                    <a:pt x="666" y="5"/>
                  </a:lnTo>
                  <a:lnTo>
                    <a:pt x="665" y="4"/>
                  </a:lnTo>
                  <a:lnTo>
                    <a:pt x="666" y="2"/>
                  </a:lnTo>
                  <a:lnTo>
                    <a:pt x="666" y="1"/>
                  </a:lnTo>
                  <a:lnTo>
                    <a:pt x="667" y="0"/>
                  </a:lnTo>
                  <a:lnTo>
                    <a:pt x="668" y="0"/>
                  </a:lnTo>
                  <a:lnTo>
                    <a:pt x="668" y="0"/>
                  </a:lnTo>
                  <a:close/>
                  <a:moveTo>
                    <a:pt x="741" y="0"/>
                  </a:moveTo>
                  <a:lnTo>
                    <a:pt x="785" y="0"/>
                  </a:lnTo>
                  <a:lnTo>
                    <a:pt x="786" y="0"/>
                  </a:lnTo>
                  <a:lnTo>
                    <a:pt x="787" y="1"/>
                  </a:lnTo>
                  <a:lnTo>
                    <a:pt x="788" y="2"/>
                  </a:lnTo>
                  <a:lnTo>
                    <a:pt x="788" y="4"/>
                  </a:lnTo>
                  <a:lnTo>
                    <a:pt x="788" y="5"/>
                  </a:lnTo>
                  <a:lnTo>
                    <a:pt x="787" y="6"/>
                  </a:lnTo>
                  <a:lnTo>
                    <a:pt x="786" y="6"/>
                  </a:lnTo>
                  <a:lnTo>
                    <a:pt x="785" y="6"/>
                  </a:lnTo>
                  <a:lnTo>
                    <a:pt x="741" y="6"/>
                  </a:lnTo>
                  <a:lnTo>
                    <a:pt x="740" y="6"/>
                  </a:lnTo>
                  <a:lnTo>
                    <a:pt x="740" y="6"/>
                  </a:lnTo>
                  <a:lnTo>
                    <a:pt x="739" y="5"/>
                  </a:lnTo>
                  <a:lnTo>
                    <a:pt x="739" y="4"/>
                  </a:lnTo>
                  <a:lnTo>
                    <a:pt x="739" y="2"/>
                  </a:lnTo>
                  <a:lnTo>
                    <a:pt x="740" y="1"/>
                  </a:lnTo>
                  <a:lnTo>
                    <a:pt x="740" y="0"/>
                  </a:lnTo>
                  <a:lnTo>
                    <a:pt x="741" y="0"/>
                  </a:lnTo>
                  <a:lnTo>
                    <a:pt x="741" y="0"/>
                  </a:lnTo>
                  <a:close/>
                  <a:moveTo>
                    <a:pt x="816" y="0"/>
                  </a:moveTo>
                  <a:lnTo>
                    <a:pt x="859" y="0"/>
                  </a:lnTo>
                  <a:lnTo>
                    <a:pt x="860" y="0"/>
                  </a:lnTo>
                  <a:lnTo>
                    <a:pt x="860" y="1"/>
                  </a:lnTo>
                  <a:lnTo>
                    <a:pt x="862" y="2"/>
                  </a:lnTo>
                  <a:lnTo>
                    <a:pt x="862" y="4"/>
                  </a:lnTo>
                  <a:lnTo>
                    <a:pt x="862" y="5"/>
                  </a:lnTo>
                  <a:lnTo>
                    <a:pt x="860" y="6"/>
                  </a:lnTo>
                  <a:lnTo>
                    <a:pt x="860" y="6"/>
                  </a:lnTo>
                  <a:lnTo>
                    <a:pt x="859" y="6"/>
                  </a:lnTo>
                  <a:lnTo>
                    <a:pt x="816" y="6"/>
                  </a:lnTo>
                  <a:lnTo>
                    <a:pt x="815" y="6"/>
                  </a:lnTo>
                  <a:lnTo>
                    <a:pt x="814" y="6"/>
                  </a:lnTo>
                  <a:lnTo>
                    <a:pt x="812" y="5"/>
                  </a:lnTo>
                  <a:lnTo>
                    <a:pt x="812" y="4"/>
                  </a:lnTo>
                  <a:lnTo>
                    <a:pt x="812" y="2"/>
                  </a:lnTo>
                  <a:lnTo>
                    <a:pt x="814" y="1"/>
                  </a:lnTo>
                  <a:lnTo>
                    <a:pt x="815" y="0"/>
                  </a:lnTo>
                  <a:lnTo>
                    <a:pt x="816" y="0"/>
                  </a:lnTo>
                  <a:lnTo>
                    <a:pt x="816" y="0"/>
                  </a:lnTo>
                  <a:close/>
                  <a:moveTo>
                    <a:pt x="889" y="0"/>
                  </a:moveTo>
                  <a:lnTo>
                    <a:pt x="933" y="0"/>
                  </a:lnTo>
                  <a:lnTo>
                    <a:pt x="934" y="0"/>
                  </a:lnTo>
                  <a:lnTo>
                    <a:pt x="935" y="1"/>
                  </a:lnTo>
                  <a:lnTo>
                    <a:pt x="935" y="2"/>
                  </a:lnTo>
                  <a:lnTo>
                    <a:pt x="936" y="4"/>
                  </a:lnTo>
                  <a:lnTo>
                    <a:pt x="935" y="5"/>
                  </a:lnTo>
                  <a:lnTo>
                    <a:pt x="935" y="6"/>
                  </a:lnTo>
                  <a:lnTo>
                    <a:pt x="934" y="6"/>
                  </a:lnTo>
                  <a:lnTo>
                    <a:pt x="933" y="6"/>
                  </a:lnTo>
                  <a:lnTo>
                    <a:pt x="889" y="6"/>
                  </a:lnTo>
                  <a:lnTo>
                    <a:pt x="888" y="6"/>
                  </a:lnTo>
                  <a:lnTo>
                    <a:pt x="887" y="6"/>
                  </a:lnTo>
                  <a:lnTo>
                    <a:pt x="887" y="5"/>
                  </a:lnTo>
                  <a:lnTo>
                    <a:pt x="887" y="4"/>
                  </a:lnTo>
                  <a:lnTo>
                    <a:pt x="887" y="2"/>
                  </a:lnTo>
                  <a:lnTo>
                    <a:pt x="887" y="1"/>
                  </a:lnTo>
                  <a:lnTo>
                    <a:pt x="888" y="0"/>
                  </a:lnTo>
                  <a:lnTo>
                    <a:pt x="889" y="0"/>
                  </a:lnTo>
                  <a:lnTo>
                    <a:pt x="889" y="0"/>
                  </a:lnTo>
                  <a:close/>
                  <a:moveTo>
                    <a:pt x="964" y="0"/>
                  </a:moveTo>
                  <a:lnTo>
                    <a:pt x="1007" y="0"/>
                  </a:lnTo>
                  <a:lnTo>
                    <a:pt x="1008" y="0"/>
                  </a:lnTo>
                  <a:lnTo>
                    <a:pt x="1008" y="1"/>
                  </a:lnTo>
                  <a:lnTo>
                    <a:pt x="1009" y="2"/>
                  </a:lnTo>
                  <a:lnTo>
                    <a:pt x="1009" y="4"/>
                  </a:lnTo>
                  <a:lnTo>
                    <a:pt x="1009" y="5"/>
                  </a:lnTo>
                  <a:lnTo>
                    <a:pt x="1008" y="6"/>
                  </a:lnTo>
                  <a:lnTo>
                    <a:pt x="1008" y="6"/>
                  </a:lnTo>
                  <a:lnTo>
                    <a:pt x="1007" y="6"/>
                  </a:lnTo>
                  <a:lnTo>
                    <a:pt x="964" y="6"/>
                  </a:lnTo>
                  <a:lnTo>
                    <a:pt x="963" y="6"/>
                  </a:lnTo>
                  <a:lnTo>
                    <a:pt x="961" y="6"/>
                  </a:lnTo>
                  <a:lnTo>
                    <a:pt x="960" y="5"/>
                  </a:lnTo>
                  <a:lnTo>
                    <a:pt x="960" y="4"/>
                  </a:lnTo>
                  <a:lnTo>
                    <a:pt x="960" y="2"/>
                  </a:lnTo>
                  <a:lnTo>
                    <a:pt x="961" y="1"/>
                  </a:lnTo>
                  <a:lnTo>
                    <a:pt x="963" y="0"/>
                  </a:lnTo>
                  <a:lnTo>
                    <a:pt x="964" y="0"/>
                  </a:lnTo>
                  <a:lnTo>
                    <a:pt x="964" y="0"/>
                  </a:lnTo>
                  <a:close/>
                  <a:moveTo>
                    <a:pt x="1037" y="0"/>
                  </a:moveTo>
                  <a:lnTo>
                    <a:pt x="1042" y="0"/>
                  </a:lnTo>
                  <a:lnTo>
                    <a:pt x="1043" y="0"/>
                  </a:lnTo>
                  <a:lnTo>
                    <a:pt x="1044" y="1"/>
                  </a:lnTo>
                  <a:lnTo>
                    <a:pt x="1044" y="2"/>
                  </a:lnTo>
                  <a:lnTo>
                    <a:pt x="1046" y="4"/>
                  </a:lnTo>
                  <a:lnTo>
                    <a:pt x="1044" y="5"/>
                  </a:lnTo>
                  <a:lnTo>
                    <a:pt x="1044" y="6"/>
                  </a:lnTo>
                  <a:lnTo>
                    <a:pt x="1043" y="6"/>
                  </a:lnTo>
                  <a:lnTo>
                    <a:pt x="1042" y="6"/>
                  </a:lnTo>
                  <a:lnTo>
                    <a:pt x="1037" y="6"/>
                  </a:lnTo>
                  <a:lnTo>
                    <a:pt x="1036" y="6"/>
                  </a:lnTo>
                  <a:lnTo>
                    <a:pt x="1035" y="6"/>
                  </a:lnTo>
                  <a:lnTo>
                    <a:pt x="1035" y="5"/>
                  </a:lnTo>
                  <a:lnTo>
                    <a:pt x="1035" y="4"/>
                  </a:lnTo>
                  <a:lnTo>
                    <a:pt x="1035" y="2"/>
                  </a:lnTo>
                  <a:lnTo>
                    <a:pt x="1035" y="1"/>
                  </a:lnTo>
                  <a:lnTo>
                    <a:pt x="1036" y="0"/>
                  </a:lnTo>
                  <a:lnTo>
                    <a:pt x="1037" y="0"/>
                  </a:lnTo>
                  <a:lnTo>
                    <a:pt x="1037"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126026" name="Freeform 74"/>
            <p:cNvSpPr>
              <a:spLocks noEditPoints="1"/>
            </p:cNvSpPr>
            <p:nvPr/>
          </p:nvSpPr>
          <p:spPr bwMode="auto">
            <a:xfrm>
              <a:off x="3040" y="2458"/>
              <a:ext cx="6" cy="196"/>
            </a:xfrm>
            <a:custGeom>
              <a:avLst/>
              <a:gdLst>
                <a:gd name="T0" fmla="*/ 6 w 6"/>
                <a:gd name="T1" fmla="*/ 4 h 196"/>
                <a:gd name="T2" fmla="*/ 6 w 6"/>
                <a:gd name="T3" fmla="*/ 51 h 196"/>
                <a:gd name="T4" fmla="*/ 6 w 6"/>
                <a:gd name="T5" fmla="*/ 53 h 196"/>
                <a:gd name="T6" fmla="*/ 5 w 6"/>
                <a:gd name="T7" fmla="*/ 53 h 196"/>
                <a:gd name="T8" fmla="*/ 3 w 6"/>
                <a:gd name="T9" fmla="*/ 54 h 196"/>
                <a:gd name="T10" fmla="*/ 2 w 6"/>
                <a:gd name="T11" fmla="*/ 54 h 196"/>
                <a:gd name="T12" fmla="*/ 1 w 6"/>
                <a:gd name="T13" fmla="*/ 54 h 196"/>
                <a:gd name="T14" fmla="*/ 0 w 6"/>
                <a:gd name="T15" fmla="*/ 53 h 196"/>
                <a:gd name="T16" fmla="*/ 0 w 6"/>
                <a:gd name="T17" fmla="*/ 53 h 196"/>
                <a:gd name="T18" fmla="*/ 0 w 6"/>
                <a:gd name="T19" fmla="*/ 51 h 196"/>
                <a:gd name="T20" fmla="*/ 0 w 6"/>
                <a:gd name="T21" fmla="*/ 4 h 196"/>
                <a:gd name="T22" fmla="*/ 0 w 6"/>
                <a:gd name="T23" fmla="*/ 3 h 196"/>
                <a:gd name="T24" fmla="*/ 0 w 6"/>
                <a:gd name="T25" fmla="*/ 2 h 196"/>
                <a:gd name="T26" fmla="*/ 1 w 6"/>
                <a:gd name="T27" fmla="*/ 0 h 196"/>
                <a:gd name="T28" fmla="*/ 2 w 6"/>
                <a:gd name="T29" fmla="*/ 0 h 196"/>
                <a:gd name="T30" fmla="*/ 3 w 6"/>
                <a:gd name="T31" fmla="*/ 0 h 196"/>
                <a:gd name="T32" fmla="*/ 5 w 6"/>
                <a:gd name="T33" fmla="*/ 2 h 196"/>
                <a:gd name="T34" fmla="*/ 6 w 6"/>
                <a:gd name="T35" fmla="*/ 3 h 196"/>
                <a:gd name="T36" fmla="*/ 6 w 6"/>
                <a:gd name="T37" fmla="*/ 4 h 196"/>
                <a:gd name="T38" fmla="*/ 6 w 6"/>
                <a:gd name="T39" fmla="*/ 4 h 196"/>
                <a:gd name="T40" fmla="*/ 6 w 6"/>
                <a:gd name="T41" fmla="*/ 84 h 196"/>
                <a:gd name="T42" fmla="*/ 6 w 6"/>
                <a:gd name="T43" fmla="*/ 131 h 196"/>
                <a:gd name="T44" fmla="*/ 6 w 6"/>
                <a:gd name="T45" fmla="*/ 133 h 196"/>
                <a:gd name="T46" fmla="*/ 5 w 6"/>
                <a:gd name="T47" fmla="*/ 134 h 196"/>
                <a:gd name="T48" fmla="*/ 3 w 6"/>
                <a:gd name="T49" fmla="*/ 134 h 196"/>
                <a:gd name="T50" fmla="*/ 2 w 6"/>
                <a:gd name="T51" fmla="*/ 135 h 196"/>
                <a:gd name="T52" fmla="*/ 1 w 6"/>
                <a:gd name="T53" fmla="*/ 134 h 196"/>
                <a:gd name="T54" fmla="*/ 0 w 6"/>
                <a:gd name="T55" fmla="*/ 134 h 196"/>
                <a:gd name="T56" fmla="*/ 0 w 6"/>
                <a:gd name="T57" fmla="*/ 133 h 196"/>
                <a:gd name="T58" fmla="*/ 0 w 6"/>
                <a:gd name="T59" fmla="*/ 131 h 196"/>
                <a:gd name="T60" fmla="*/ 0 w 6"/>
                <a:gd name="T61" fmla="*/ 84 h 196"/>
                <a:gd name="T62" fmla="*/ 0 w 6"/>
                <a:gd name="T63" fmla="*/ 83 h 196"/>
                <a:gd name="T64" fmla="*/ 0 w 6"/>
                <a:gd name="T65" fmla="*/ 82 h 196"/>
                <a:gd name="T66" fmla="*/ 1 w 6"/>
                <a:gd name="T67" fmla="*/ 82 h 196"/>
                <a:gd name="T68" fmla="*/ 2 w 6"/>
                <a:gd name="T69" fmla="*/ 82 h 196"/>
                <a:gd name="T70" fmla="*/ 3 w 6"/>
                <a:gd name="T71" fmla="*/ 82 h 196"/>
                <a:gd name="T72" fmla="*/ 5 w 6"/>
                <a:gd name="T73" fmla="*/ 82 h 196"/>
                <a:gd name="T74" fmla="*/ 6 w 6"/>
                <a:gd name="T75" fmla="*/ 83 h 196"/>
                <a:gd name="T76" fmla="*/ 6 w 6"/>
                <a:gd name="T77" fmla="*/ 84 h 196"/>
                <a:gd name="T78" fmla="*/ 6 w 6"/>
                <a:gd name="T79" fmla="*/ 84 h 196"/>
                <a:gd name="T80" fmla="*/ 6 w 6"/>
                <a:gd name="T81" fmla="*/ 166 h 196"/>
                <a:gd name="T82" fmla="*/ 6 w 6"/>
                <a:gd name="T83" fmla="*/ 193 h 196"/>
                <a:gd name="T84" fmla="*/ 6 w 6"/>
                <a:gd name="T85" fmla="*/ 194 h 196"/>
                <a:gd name="T86" fmla="*/ 5 w 6"/>
                <a:gd name="T87" fmla="*/ 194 h 196"/>
                <a:gd name="T88" fmla="*/ 3 w 6"/>
                <a:gd name="T89" fmla="*/ 196 h 196"/>
                <a:gd name="T90" fmla="*/ 2 w 6"/>
                <a:gd name="T91" fmla="*/ 196 h 196"/>
                <a:gd name="T92" fmla="*/ 1 w 6"/>
                <a:gd name="T93" fmla="*/ 196 h 196"/>
                <a:gd name="T94" fmla="*/ 0 w 6"/>
                <a:gd name="T95" fmla="*/ 194 h 196"/>
                <a:gd name="T96" fmla="*/ 0 w 6"/>
                <a:gd name="T97" fmla="*/ 194 h 196"/>
                <a:gd name="T98" fmla="*/ 0 w 6"/>
                <a:gd name="T99" fmla="*/ 193 h 196"/>
                <a:gd name="T100" fmla="*/ 0 w 6"/>
                <a:gd name="T101" fmla="*/ 166 h 196"/>
                <a:gd name="T102" fmla="*/ 0 w 6"/>
                <a:gd name="T103" fmla="*/ 164 h 196"/>
                <a:gd name="T104" fmla="*/ 0 w 6"/>
                <a:gd name="T105" fmla="*/ 163 h 196"/>
                <a:gd name="T106" fmla="*/ 1 w 6"/>
                <a:gd name="T107" fmla="*/ 162 h 196"/>
                <a:gd name="T108" fmla="*/ 2 w 6"/>
                <a:gd name="T109" fmla="*/ 162 h 196"/>
                <a:gd name="T110" fmla="*/ 3 w 6"/>
                <a:gd name="T111" fmla="*/ 162 h 196"/>
                <a:gd name="T112" fmla="*/ 5 w 6"/>
                <a:gd name="T113" fmla="*/ 163 h 196"/>
                <a:gd name="T114" fmla="*/ 6 w 6"/>
                <a:gd name="T115" fmla="*/ 164 h 196"/>
                <a:gd name="T116" fmla="*/ 6 w 6"/>
                <a:gd name="T117" fmla="*/ 166 h 196"/>
                <a:gd name="T118" fmla="*/ 6 w 6"/>
                <a:gd name="T119" fmla="*/ 16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 h="196">
                  <a:moveTo>
                    <a:pt x="6" y="4"/>
                  </a:moveTo>
                  <a:lnTo>
                    <a:pt x="6" y="51"/>
                  </a:lnTo>
                  <a:lnTo>
                    <a:pt x="6" y="53"/>
                  </a:lnTo>
                  <a:lnTo>
                    <a:pt x="5" y="53"/>
                  </a:lnTo>
                  <a:lnTo>
                    <a:pt x="3" y="54"/>
                  </a:lnTo>
                  <a:lnTo>
                    <a:pt x="2" y="54"/>
                  </a:lnTo>
                  <a:lnTo>
                    <a:pt x="1" y="54"/>
                  </a:lnTo>
                  <a:lnTo>
                    <a:pt x="0" y="53"/>
                  </a:lnTo>
                  <a:lnTo>
                    <a:pt x="0" y="53"/>
                  </a:lnTo>
                  <a:lnTo>
                    <a:pt x="0" y="51"/>
                  </a:lnTo>
                  <a:lnTo>
                    <a:pt x="0" y="4"/>
                  </a:lnTo>
                  <a:lnTo>
                    <a:pt x="0" y="3"/>
                  </a:lnTo>
                  <a:lnTo>
                    <a:pt x="0" y="2"/>
                  </a:lnTo>
                  <a:lnTo>
                    <a:pt x="1" y="0"/>
                  </a:lnTo>
                  <a:lnTo>
                    <a:pt x="2" y="0"/>
                  </a:lnTo>
                  <a:lnTo>
                    <a:pt x="3" y="0"/>
                  </a:lnTo>
                  <a:lnTo>
                    <a:pt x="5" y="2"/>
                  </a:lnTo>
                  <a:lnTo>
                    <a:pt x="6" y="3"/>
                  </a:lnTo>
                  <a:lnTo>
                    <a:pt x="6" y="4"/>
                  </a:lnTo>
                  <a:lnTo>
                    <a:pt x="6" y="4"/>
                  </a:lnTo>
                  <a:close/>
                  <a:moveTo>
                    <a:pt x="6" y="84"/>
                  </a:moveTo>
                  <a:lnTo>
                    <a:pt x="6" y="131"/>
                  </a:lnTo>
                  <a:lnTo>
                    <a:pt x="6" y="133"/>
                  </a:lnTo>
                  <a:lnTo>
                    <a:pt x="5" y="134"/>
                  </a:lnTo>
                  <a:lnTo>
                    <a:pt x="3" y="134"/>
                  </a:lnTo>
                  <a:lnTo>
                    <a:pt x="2" y="135"/>
                  </a:lnTo>
                  <a:lnTo>
                    <a:pt x="1" y="134"/>
                  </a:lnTo>
                  <a:lnTo>
                    <a:pt x="0" y="134"/>
                  </a:lnTo>
                  <a:lnTo>
                    <a:pt x="0" y="133"/>
                  </a:lnTo>
                  <a:lnTo>
                    <a:pt x="0" y="131"/>
                  </a:lnTo>
                  <a:lnTo>
                    <a:pt x="0" y="84"/>
                  </a:lnTo>
                  <a:lnTo>
                    <a:pt x="0" y="83"/>
                  </a:lnTo>
                  <a:lnTo>
                    <a:pt x="0" y="82"/>
                  </a:lnTo>
                  <a:lnTo>
                    <a:pt x="1" y="82"/>
                  </a:lnTo>
                  <a:lnTo>
                    <a:pt x="2" y="82"/>
                  </a:lnTo>
                  <a:lnTo>
                    <a:pt x="3" y="82"/>
                  </a:lnTo>
                  <a:lnTo>
                    <a:pt x="5" y="82"/>
                  </a:lnTo>
                  <a:lnTo>
                    <a:pt x="6" y="83"/>
                  </a:lnTo>
                  <a:lnTo>
                    <a:pt x="6" y="84"/>
                  </a:lnTo>
                  <a:lnTo>
                    <a:pt x="6" y="84"/>
                  </a:lnTo>
                  <a:close/>
                  <a:moveTo>
                    <a:pt x="6" y="166"/>
                  </a:moveTo>
                  <a:lnTo>
                    <a:pt x="6" y="193"/>
                  </a:lnTo>
                  <a:lnTo>
                    <a:pt x="6" y="194"/>
                  </a:lnTo>
                  <a:lnTo>
                    <a:pt x="5" y="194"/>
                  </a:lnTo>
                  <a:lnTo>
                    <a:pt x="3" y="196"/>
                  </a:lnTo>
                  <a:lnTo>
                    <a:pt x="2" y="196"/>
                  </a:lnTo>
                  <a:lnTo>
                    <a:pt x="1" y="196"/>
                  </a:lnTo>
                  <a:lnTo>
                    <a:pt x="0" y="194"/>
                  </a:lnTo>
                  <a:lnTo>
                    <a:pt x="0" y="194"/>
                  </a:lnTo>
                  <a:lnTo>
                    <a:pt x="0" y="193"/>
                  </a:lnTo>
                  <a:lnTo>
                    <a:pt x="0" y="166"/>
                  </a:lnTo>
                  <a:lnTo>
                    <a:pt x="0" y="164"/>
                  </a:lnTo>
                  <a:lnTo>
                    <a:pt x="0" y="163"/>
                  </a:lnTo>
                  <a:lnTo>
                    <a:pt x="1" y="162"/>
                  </a:lnTo>
                  <a:lnTo>
                    <a:pt x="2" y="162"/>
                  </a:lnTo>
                  <a:lnTo>
                    <a:pt x="3" y="162"/>
                  </a:lnTo>
                  <a:lnTo>
                    <a:pt x="5" y="163"/>
                  </a:lnTo>
                  <a:lnTo>
                    <a:pt x="6" y="164"/>
                  </a:lnTo>
                  <a:lnTo>
                    <a:pt x="6" y="166"/>
                  </a:lnTo>
                  <a:lnTo>
                    <a:pt x="6" y="166"/>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126027" name="Line 75"/>
            <p:cNvSpPr>
              <a:spLocks noChangeShapeType="1"/>
            </p:cNvSpPr>
            <p:nvPr/>
          </p:nvSpPr>
          <p:spPr bwMode="auto">
            <a:xfrm flipV="1">
              <a:off x="2644" y="1914"/>
              <a:ext cx="52"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28" name="Line 76"/>
            <p:cNvSpPr>
              <a:spLocks noChangeShapeType="1"/>
            </p:cNvSpPr>
            <p:nvPr/>
          </p:nvSpPr>
          <p:spPr bwMode="auto">
            <a:xfrm flipH="1">
              <a:off x="2696" y="1914"/>
              <a:ext cx="70" cy="4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029" name="Freeform 77"/>
            <p:cNvSpPr>
              <a:spLocks/>
            </p:cNvSpPr>
            <p:nvPr/>
          </p:nvSpPr>
          <p:spPr bwMode="auto">
            <a:xfrm>
              <a:off x="2558" y="2537"/>
              <a:ext cx="484" cy="114"/>
            </a:xfrm>
            <a:custGeom>
              <a:avLst/>
              <a:gdLst>
                <a:gd name="T0" fmla="*/ 0 w 484"/>
                <a:gd name="T1" fmla="*/ 114 h 114"/>
                <a:gd name="T2" fmla="*/ 2 w 484"/>
                <a:gd name="T3" fmla="*/ 105 h 114"/>
                <a:gd name="T4" fmla="*/ 7 w 484"/>
                <a:gd name="T5" fmla="*/ 97 h 114"/>
                <a:gd name="T6" fmla="*/ 11 w 484"/>
                <a:gd name="T7" fmla="*/ 91 h 114"/>
                <a:gd name="T8" fmla="*/ 17 w 484"/>
                <a:gd name="T9" fmla="*/ 83 h 114"/>
                <a:gd name="T10" fmla="*/ 23 w 484"/>
                <a:gd name="T11" fmla="*/ 76 h 114"/>
                <a:gd name="T12" fmla="*/ 30 w 484"/>
                <a:gd name="T13" fmla="*/ 71 h 114"/>
                <a:gd name="T14" fmla="*/ 37 w 484"/>
                <a:gd name="T15" fmla="*/ 64 h 114"/>
                <a:gd name="T16" fmla="*/ 44 w 484"/>
                <a:gd name="T17" fmla="*/ 59 h 114"/>
                <a:gd name="T18" fmla="*/ 53 w 484"/>
                <a:gd name="T19" fmla="*/ 54 h 114"/>
                <a:gd name="T20" fmla="*/ 60 w 484"/>
                <a:gd name="T21" fmla="*/ 50 h 114"/>
                <a:gd name="T22" fmla="*/ 68 w 484"/>
                <a:gd name="T23" fmla="*/ 46 h 114"/>
                <a:gd name="T24" fmla="*/ 76 w 484"/>
                <a:gd name="T25" fmla="*/ 42 h 114"/>
                <a:gd name="T26" fmla="*/ 84 w 484"/>
                <a:gd name="T27" fmla="*/ 38 h 114"/>
                <a:gd name="T28" fmla="*/ 91 w 484"/>
                <a:gd name="T29" fmla="*/ 35 h 114"/>
                <a:gd name="T30" fmla="*/ 98 w 484"/>
                <a:gd name="T31" fmla="*/ 32 h 114"/>
                <a:gd name="T32" fmla="*/ 104 w 484"/>
                <a:gd name="T33" fmla="*/ 29 h 114"/>
                <a:gd name="T34" fmla="*/ 113 w 484"/>
                <a:gd name="T35" fmla="*/ 26 h 114"/>
                <a:gd name="T36" fmla="*/ 119 w 484"/>
                <a:gd name="T37" fmla="*/ 25 h 114"/>
                <a:gd name="T38" fmla="*/ 126 w 484"/>
                <a:gd name="T39" fmla="*/ 22 h 114"/>
                <a:gd name="T40" fmla="*/ 132 w 484"/>
                <a:gd name="T41" fmla="*/ 21 h 114"/>
                <a:gd name="T42" fmla="*/ 140 w 484"/>
                <a:gd name="T43" fmla="*/ 18 h 114"/>
                <a:gd name="T44" fmla="*/ 149 w 484"/>
                <a:gd name="T45" fmla="*/ 17 h 114"/>
                <a:gd name="T46" fmla="*/ 157 w 484"/>
                <a:gd name="T47" fmla="*/ 16 h 114"/>
                <a:gd name="T48" fmla="*/ 167 w 484"/>
                <a:gd name="T49" fmla="*/ 13 h 114"/>
                <a:gd name="T50" fmla="*/ 177 w 484"/>
                <a:gd name="T51" fmla="*/ 12 h 114"/>
                <a:gd name="T52" fmla="*/ 186 w 484"/>
                <a:gd name="T53" fmla="*/ 11 h 114"/>
                <a:gd name="T54" fmla="*/ 197 w 484"/>
                <a:gd name="T55" fmla="*/ 9 h 114"/>
                <a:gd name="T56" fmla="*/ 208 w 484"/>
                <a:gd name="T57" fmla="*/ 8 h 114"/>
                <a:gd name="T58" fmla="*/ 229 w 484"/>
                <a:gd name="T59" fmla="*/ 7 h 114"/>
                <a:gd name="T60" fmla="*/ 252 w 484"/>
                <a:gd name="T61" fmla="*/ 4 h 114"/>
                <a:gd name="T62" fmla="*/ 276 w 484"/>
                <a:gd name="T63" fmla="*/ 3 h 114"/>
                <a:gd name="T64" fmla="*/ 300 w 484"/>
                <a:gd name="T65" fmla="*/ 1 h 114"/>
                <a:gd name="T66" fmla="*/ 348 w 484"/>
                <a:gd name="T67" fmla="*/ 0 h 114"/>
                <a:gd name="T68" fmla="*/ 374 w 484"/>
                <a:gd name="T69" fmla="*/ 0 h 114"/>
                <a:gd name="T70" fmla="*/ 397 w 484"/>
                <a:gd name="T71" fmla="*/ 0 h 114"/>
                <a:gd name="T72" fmla="*/ 421 w 484"/>
                <a:gd name="T73" fmla="*/ 0 h 114"/>
                <a:gd name="T74" fmla="*/ 443 w 484"/>
                <a:gd name="T75" fmla="*/ 0 h 114"/>
                <a:gd name="T76" fmla="*/ 454 w 484"/>
                <a:gd name="T77" fmla="*/ 0 h 114"/>
                <a:gd name="T78" fmla="*/ 464 w 484"/>
                <a:gd name="T79" fmla="*/ 0 h 114"/>
                <a:gd name="T80" fmla="*/ 475 w 484"/>
                <a:gd name="T81" fmla="*/ 0 h 114"/>
                <a:gd name="T82" fmla="*/ 484 w 484"/>
                <a:gd name="T8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4" h="114">
                  <a:moveTo>
                    <a:pt x="0" y="114"/>
                  </a:moveTo>
                  <a:lnTo>
                    <a:pt x="2" y="105"/>
                  </a:lnTo>
                  <a:lnTo>
                    <a:pt x="7" y="97"/>
                  </a:lnTo>
                  <a:lnTo>
                    <a:pt x="11" y="91"/>
                  </a:lnTo>
                  <a:lnTo>
                    <a:pt x="17" y="83"/>
                  </a:lnTo>
                  <a:lnTo>
                    <a:pt x="23" y="76"/>
                  </a:lnTo>
                  <a:lnTo>
                    <a:pt x="30" y="71"/>
                  </a:lnTo>
                  <a:lnTo>
                    <a:pt x="37" y="64"/>
                  </a:lnTo>
                  <a:lnTo>
                    <a:pt x="44" y="59"/>
                  </a:lnTo>
                  <a:lnTo>
                    <a:pt x="53" y="54"/>
                  </a:lnTo>
                  <a:lnTo>
                    <a:pt x="60" y="50"/>
                  </a:lnTo>
                  <a:lnTo>
                    <a:pt x="68" y="46"/>
                  </a:lnTo>
                  <a:lnTo>
                    <a:pt x="76" y="42"/>
                  </a:lnTo>
                  <a:lnTo>
                    <a:pt x="84" y="38"/>
                  </a:lnTo>
                  <a:lnTo>
                    <a:pt x="91" y="35"/>
                  </a:lnTo>
                  <a:lnTo>
                    <a:pt x="98" y="32"/>
                  </a:lnTo>
                  <a:lnTo>
                    <a:pt x="104" y="29"/>
                  </a:lnTo>
                  <a:lnTo>
                    <a:pt x="113" y="26"/>
                  </a:lnTo>
                  <a:lnTo>
                    <a:pt x="119" y="25"/>
                  </a:lnTo>
                  <a:lnTo>
                    <a:pt x="126" y="22"/>
                  </a:lnTo>
                  <a:lnTo>
                    <a:pt x="132" y="21"/>
                  </a:lnTo>
                  <a:lnTo>
                    <a:pt x="140" y="18"/>
                  </a:lnTo>
                  <a:lnTo>
                    <a:pt x="149" y="17"/>
                  </a:lnTo>
                  <a:lnTo>
                    <a:pt x="157" y="16"/>
                  </a:lnTo>
                  <a:lnTo>
                    <a:pt x="167" y="13"/>
                  </a:lnTo>
                  <a:lnTo>
                    <a:pt x="177" y="12"/>
                  </a:lnTo>
                  <a:lnTo>
                    <a:pt x="186" y="11"/>
                  </a:lnTo>
                  <a:lnTo>
                    <a:pt x="197" y="9"/>
                  </a:lnTo>
                  <a:lnTo>
                    <a:pt x="208" y="8"/>
                  </a:lnTo>
                  <a:lnTo>
                    <a:pt x="229" y="7"/>
                  </a:lnTo>
                  <a:lnTo>
                    <a:pt x="252" y="4"/>
                  </a:lnTo>
                  <a:lnTo>
                    <a:pt x="276" y="3"/>
                  </a:lnTo>
                  <a:lnTo>
                    <a:pt x="300" y="1"/>
                  </a:lnTo>
                  <a:lnTo>
                    <a:pt x="348" y="0"/>
                  </a:lnTo>
                  <a:lnTo>
                    <a:pt x="374" y="0"/>
                  </a:lnTo>
                  <a:lnTo>
                    <a:pt x="397" y="0"/>
                  </a:lnTo>
                  <a:lnTo>
                    <a:pt x="421" y="0"/>
                  </a:lnTo>
                  <a:lnTo>
                    <a:pt x="443" y="0"/>
                  </a:lnTo>
                  <a:lnTo>
                    <a:pt x="454" y="0"/>
                  </a:lnTo>
                  <a:lnTo>
                    <a:pt x="464" y="0"/>
                  </a:lnTo>
                  <a:lnTo>
                    <a:pt x="475" y="0"/>
                  </a:lnTo>
                  <a:lnTo>
                    <a:pt x="484" y="0"/>
                  </a:lnTo>
                </a:path>
              </a:pathLst>
            </a:custGeom>
            <a:noFill/>
            <a:ln w="20638">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30" name="Freeform 78"/>
            <p:cNvSpPr>
              <a:spLocks/>
            </p:cNvSpPr>
            <p:nvPr/>
          </p:nvSpPr>
          <p:spPr bwMode="auto">
            <a:xfrm>
              <a:off x="3042" y="2405"/>
              <a:ext cx="1039" cy="132"/>
            </a:xfrm>
            <a:custGeom>
              <a:avLst/>
              <a:gdLst>
                <a:gd name="T0" fmla="*/ 24 w 1039"/>
                <a:gd name="T1" fmla="*/ 132 h 132"/>
                <a:gd name="T2" fmla="*/ 71 w 1039"/>
                <a:gd name="T3" fmla="*/ 131 h 132"/>
                <a:gd name="T4" fmla="*/ 117 w 1039"/>
                <a:gd name="T5" fmla="*/ 128 h 132"/>
                <a:gd name="T6" fmla="*/ 159 w 1039"/>
                <a:gd name="T7" fmla="*/ 127 h 132"/>
                <a:gd name="T8" fmla="*/ 201 w 1039"/>
                <a:gd name="T9" fmla="*/ 125 h 132"/>
                <a:gd name="T10" fmla="*/ 241 w 1039"/>
                <a:gd name="T11" fmla="*/ 123 h 132"/>
                <a:gd name="T12" fmla="*/ 278 w 1039"/>
                <a:gd name="T13" fmla="*/ 120 h 132"/>
                <a:gd name="T14" fmla="*/ 314 w 1039"/>
                <a:gd name="T15" fmla="*/ 119 h 132"/>
                <a:gd name="T16" fmla="*/ 349 w 1039"/>
                <a:gd name="T17" fmla="*/ 116 h 132"/>
                <a:gd name="T18" fmla="*/ 383 w 1039"/>
                <a:gd name="T19" fmla="*/ 114 h 132"/>
                <a:gd name="T20" fmla="*/ 414 w 1039"/>
                <a:gd name="T21" fmla="*/ 111 h 132"/>
                <a:gd name="T22" fmla="*/ 444 w 1039"/>
                <a:gd name="T23" fmla="*/ 108 h 132"/>
                <a:gd name="T24" fmla="*/ 473 w 1039"/>
                <a:gd name="T25" fmla="*/ 106 h 132"/>
                <a:gd name="T26" fmla="*/ 499 w 1039"/>
                <a:gd name="T27" fmla="*/ 103 h 132"/>
                <a:gd name="T28" fmla="*/ 526 w 1039"/>
                <a:gd name="T29" fmla="*/ 101 h 132"/>
                <a:gd name="T30" fmla="*/ 550 w 1039"/>
                <a:gd name="T31" fmla="*/ 98 h 132"/>
                <a:gd name="T32" fmla="*/ 572 w 1039"/>
                <a:gd name="T33" fmla="*/ 95 h 132"/>
                <a:gd name="T34" fmla="*/ 594 w 1039"/>
                <a:gd name="T35" fmla="*/ 93 h 132"/>
                <a:gd name="T36" fmla="*/ 625 w 1039"/>
                <a:gd name="T37" fmla="*/ 87 h 132"/>
                <a:gd name="T38" fmla="*/ 663 w 1039"/>
                <a:gd name="T39" fmla="*/ 82 h 132"/>
                <a:gd name="T40" fmla="*/ 695 w 1039"/>
                <a:gd name="T41" fmla="*/ 77 h 132"/>
                <a:gd name="T42" fmla="*/ 724 w 1039"/>
                <a:gd name="T43" fmla="*/ 72 h 132"/>
                <a:gd name="T44" fmla="*/ 749 w 1039"/>
                <a:gd name="T45" fmla="*/ 66 h 132"/>
                <a:gd name="T46" fmla="*/ 772 w 1039"/>
                <a:gd name="T47" fmla="*/ 61 h 132"/>
                <a:gd name="T48" fmla="*/ 791 w 1039"/>
                <a:gd name="T49" fmla="*/ 57 h 132"/>
                <a:gd name="T50" fmla="*/ 808 w 1039"/>
                <a:gd name="T51" fmla="*/ 53 h 132"/>
                <a:gd name="T52" fmla="*/ 824 w 1039"/>
                <a:gd name="T53" fmla="*/ 49 h 132"/>
                <a:gd name="T54" fmla="*/ 840 w 1039"/>
                <a:gd name="T55" fmla="*/ 45 h 132"/>
                <a:gd name="T56" fmla="*/ 855 w 1039"/>
                <a:gd name="T57" fmla="*/ 43 h 132"/>
                <a:gd name="T58" fmla="*/ 866 w 1039"/>
                <a:gd name="T59" fmla="*/ 40 h 132"/>
                <a:gd name="T60" fmla="*/ 878 w 1039"/>
                <a:gd name="T61" fmla="*/ 38 h 132"/>
                <a:gd name="T62" fmla="*/ 892 w 1039"/>
                <a:gd name="T63" fmla="*/ 34 h 132"/>
                <a:gd name="T64" fmla="*/ 908 w 1039"/>
                <a:gd name="T65" fmla="*/ 30 h 132"/>
                <a:gd name="T66" fmla="*/ 926 w 1039"/>
                <a:gd name="T67" fmla="*/ 26 h 132"/>
                <a:gd name="T68" fmla="*/ 945 w 1039"/>
                <a:gd name="T69" fmla="*/ 22 h 132"/>
                <a:gd name="T70" fmla="*/ 968 w 1039"/>
                <a:gd name="T71" fmla="*/ 17 h 132"/>
                <a:gd name="T72" fmla="*/ 994 w 1039"/>
                <a:gd name="T73" fmla="*/ 10 h 132"/>
                <a:gd name="T74" fmla="*/ 1023 w 1039"/>
                <a:gd name="T75" fmla="*/ 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9" h="132">
                  <a:moveTo>
                    <a:pt x="0" y="132"/>
                  </a:moveTo>
                  <a:lnTo>
                    <a:pt x="24" y="132"/>
                  </a:lnTo>
                  <a:lnTo>
                    <a:pt x="48" y="131"/>
                  </a:lnTo>
                  <a:lnTo>
                    <a:pt x="71" y="131"/>
                  </a:lnTo>
                  <a:lnTo>
                    <a:pt x="94" y="129"/>
                  </a:lnTo>
                  <a:lnTo>
                    <a:pt x="117" y="128"/>
                  </a:lnTo>
                  <a:lnTo>
                    <a:pt x="139" y="128"/>
                  </a:lnTo>
                  <a:lnTo>
                    <a:pt x="159" y="127"/>
                  </a:lnTo>
                  <a:lnTo>
                    <a:pt x="181" y="125"/>
                  </a:lnTo>
                  <a:lnTo>
                    <a:pt x="201" y="125"/>
                  </a:lnTo>
                  <a:lnTo>
                    <a:pt x="221" y="124"/>
                  </a:lnTo>
                  <a:lnTo>
                    <a:pt x="241" y="123"/>
                  </a:lnTo>
                  <a:lnTo>
                    <a:pt x="260" y="122"/>
                  </a:lnTo>
                  <a:lnTo>
                    <a:pt x="278" y="120"/>
                  </a:lnTo>
                  <a:lnTo>
                    <a:pt x="297" y="120"/>
                  </a:lnTo>
                  <a:lnTo>
                    <a:pt x="314" y="119"/>
                  </a:lnTo>
                  <a:lnTo>
                    <a:pt x="332" y="118"/>
                  </a:lnTo>
                  <a:lnTo>
                    <a:pt x="349" y="116"/>
                  </a:lnTo>
                  <a:lnTo>
                    <a:pt x="366" y="115"/>
                  </a:lnTo>
                  <a:lnTo>
                    <a:pt x="383" y="114"/>
                  </a:lnTo>
                  <a:lnTo>
                    <a:pt x="398" y="112"/>
                  </a:lnTo>
                  <a:lnTo>
                    <a:pt x="414" y="111"/>
                  </a:lnTo>
                  <a:lnTo>
                    <a:pt x="428" y="110"/>
                  </a:lnTo>
                  <a:lnTo>
                    <a:pt x="444" y="108"/>
                  </a:lnTo>
                  <a:lnTo>
                    <a:pt x="458" y="107"/>
                  </a:lnTo>
                  <a:lnTo>
                    <a:pt x="473" y="106"/>
                  </a:lnTo>
                  <a:lnTo>
                    <a:pt x="486" y="104"/>
                  </a:lnTo>
                  <a:lnTo>
                    <a:pt x="499" y="103"/>
                  </a:lnTo>
                  <a:lnTo>
                    <a:pt x="512" y="102"/>
                  </a:lnTo>
                  <a:lnTo>
                    <a:pt x="526" y="101"/>
                  </a:lnTo>
                  <a:lnTo>
                    <a:pt x="538" y="99"/>
                  </a:lnTo>
                  <a:lnTo>
                    <a:pt x="550" y="98"/>
                  </a:lnTo>
                  <a:lnTo>
                    <a:pt x="562" y="97"/>
                  </a:lnTo>
                  <a:lnTo>
                    <a:pt x="572" y="95"/>
                  </a:lnTo>
                  <a:lnTo>
                    <a:pt x="583" y="94"/>
                  </a:lnTo>
                  <a:lnTo>
                    <a:pt x="594" y="93"/>
                  </a:lnTo>
                  <a:lnTo>
                    <a:pt x="605" y="91"/>
                  </a:lnTo>
                  <a:lnTo>
                    <a:pt x="625" y="87"/>
                  </a:lnTo>
                  <a:lnTo>
                    <a:pt x="645" y="85"/>
                  </a:lnTo>
                  <a:lnTo>
                    <a:pt x="663" y="82"/>
                  </a:lnTo>
                  <a:lnTo>
                    <a:pt x="679" y="80"/>
                  </a:lnTo>
                  <a:lnTo>
                    <a:pt x="695" y="77"/>
                  </a:lnTo>
                  <a:lnTo>
                    <a:pt x="709" y="74"/>
                  </a:lnTo>
                  <a:lnTo>
                    <a:pt x="724" y="72"/>
                  </a:lnTo>
                  <a:lnTo>
                    <a:pt x="737" y="69"/>
                  </a:lnTo>
                  <a:lnTo>
                    <a:pt x="749" y="66"/>
                  </a:lnTo>
                  <a:lnTo>
                    <a:pt x="761" y="64"/>
                  </a:lnTo>
                  <a:lnTo>
                    <a:pt x="772" y="61"/>
                  </a:lnTo>
                  <a:lnTo>
                    <a:pt x="782" y="60"/>
                  </a:lnTo>
                  <a:lnTo>
                    <a:pt x="791" y="57"/>
                  </a:lnTo>
                  <a:lnTo>
                    <a:pt x="800" y="55"/>
                  </a:lnTo>
                  <a:lnTo>
                    <a:pt x="808" y="53"/>
                  </a:lnTo>
                  <a:lnTo>
                    <a:pt x="816" y="52"/>
                  </a:lnTo>
                  <a:lnTo>
                    <a:pt x="824" y="49"/>
                  </a:lnTo>
                  <a:lnTo>
                    <a:pt x="832" y="48"/>
                  </a:lnTo>
                  <a:lnTo>
                    <a:pt x="840" y="45"/>
                  </a:lnTo>
                  <a:lnTo>
                    <a:pt x="850" y="44"/>
                  </a:lnTo>
                  <a:lnTo>
                    <a:pt x="855" y="43"/>
                  </a:lnTo>
                  <a:lnTo>
                    <a:pt x="860" y="42"/>
                  </a:lnTo>
                  <a:lnTo>
                    <a:pt x="866" y="40"/>
                  </a:lnTo>
                  <a:lnTo>
                    <a:pt x="872" y="39"/>
                  </a:lnTo>
                  <a:lnTo>
                    <a:pt x="878" y="38"/>
                  </a:lnTo>
                  <a:lnTo>
                    <a:pt x="885" y="35"/>
                  </a:lnTo>
                  <a:lnTo>
                    <a:pt x="892" y="34"/>
                  </a:lnTo>
                  <a:lnTo>
                    <a:pt x="899" y="32"/>
                  </a:lnTo>
                  <a:lnTo>
                    <a:pt x="908" y="30"/>
                  </a:lnTo>
                  <a:lnTo>
                    <a:pt x="916" y="28"/>
                  </a:lnTo>
                  <a:lnTo>
                    <a:pt x="926" y="26"/>
                  </a:lnTo>
                  <a:lnTo>
                    <a:pt x="935" y="24"/>
                  </a:lnTo>
                  <a:lnTo>
                    <a:pt x="945" y="22"/>
                  </a:lnTo>
                  <a:lnTo>
                    <a:pt x="957" y="19"/>
                  </a:lnTo>
                  <a:lnTo>
                    <a:pt x="968" y="17"/>
                  </a:lnTo>
                  <a:lnTo>
                    <a:pt x="981" y="14"/>
                  </a:lnTo>
                  <a:lnTo>
                    <a:pt x="994" y="10"/>
                  </a:lnTo>
                  <a:lnTo>
                    <a:pt x="1009" y="7"/>
                  </a:lnTo>
                  <a:lnTo>
                    <a:pt x="1023" y="3"/>
                  </a:lnTo>
                  <a:lnTo>
                    <a:pt x="1039" y="0"/>
                  </a:lnTo>
                </a:path>
              </a:pathLst>
            </a:custGeom>
            <a:noFill/>
            <a:ln w="20638">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31" name="Freeform 79"/>
            <p:cNvSpPr>
              <a:spLocks/>
            </p:cNvSpPr>
            <p:nvPr/>
          </p:nvSpPr>
          <p:spPr bwMode="auto">
            <a:xfrm>
              <a:off x="2558" y="2461"/>
              <a:ext cx="484" cy="190"/>
            </a:xfrm>
            <a:custGeom>
              <a:avLst/>
              <a:gdLst>
                <a:gd name="T0" fmla="*/ 0 w 484"/>
                <a:gd name="T1" fmla="*/ 190 h 190"/>
                <a:gd name="T2" fmla="*/ 5 w 484"/>
                <a:gd name="T3" fmla="*/ 180 h 190"/>
                <a:gd name="T4" fmla="*/ 11 w 484"/>
                <a:gd name="T5" fmla="*/ 169 h 190"/>
                <a:gd name="T6" fmla="*/ 15 w 484"/>
                <a:gd name="T7" fmla="*/ 159 h 190"/>
                <a:gd name="T8" fmla="*/ 23 w 484"/>
                <a:gd name="T9" fmla="*/ 149 h 190"/>
                <a:gd name="T10" fmla="*/ 30 w 484"/>
                <a:gd name="T11" fmla="*/ 140 h 190"/>
                <a:gd name="T12" fmla="*/ 37 w 484"/>
                <a:gd name="T13" fmla="*/ 132 h 190"/>
                <a:gd name="T14" fmla="*/ 44 w 484"/>
                <a:gd name="T15" fmla="*/ 123 h 190"/>
                <a:gd name="T16" fmla="*/ 53 w 484"/>
                <a:gd name="T17" fmla="*/ 115 h 190"/>
                <a:gd name="T18" fmla="*/ 61 w 484"/>
                <a:gd name="T19" fmla="*/ 108 h 190"/>
                <a:gd name="T20" fmla="*/ 70 w 484"/>
                <a:gd name="T21" fmla="*/ 100 h 190"/>
                <a:gd name="T22" fmla="*/ 88 w 484"/>
                <a:gd name="T23" fmla="*/ 87 h 190"/>
                <a:gd name="T24" fmla="*/ 107 w 484"/>
                <a:gd name="T25" fmla="*/ 73 h 190"/>
                <a:gd name="T26" fmla="*/ 126 w 484"/>
                <a:gd name="T27" fmla="*/ 62 h 190"/>
                <a:gd name="T28" fmla="*/ 147 w 484"/>
                <a:gd name="T29" fmla="*/ 51 h 190"/>
                <a:gd name="T30" fmla="*/ 167 w 484"/>
                <a:gd name="T31" fmla="*/ 42 h 190"/>
                <a:gd name="T32" fmla="*/ 186 w 484"/>
                <a:gd name="T33" fmla="*/ 34 h 190"/>
                <a:gd name="T34" fmla="*/ 207 w 484"/>
                <a:gd name="T35" fmla="*/ 26 h 190"/>
                <a:gd name="T36" fmla="*/ 226 w 484"/>
                <a:gd name="T37" fmla="*/ 20 h 190"/>
                <a:gd name="T38" fmla="*/ 245 w 484"/>
                <a:gd name="T39" fmla="*/ 14 h 190"/>
                <a:gd name="T40" fmla="*/ 262 w 484"/>
                <a:gd name="T41" fmla="*/ 10 h 190"/>
                <a:gd name="T42" fmla="*/ 270 w 484"/>
                <a:gd name="T43" fmla="*/ 9 h 190"/>
                <a:gd name="T44" fmla="*/ 279 w 484"/>
                <a:gd name="T45" fmla="*/ 7 h 190"/>
                <a:gd name="T46" fmla="*/ 290 w 484"/>
                <a:gd name="T47" fmla="*/ 5 h 190"/>
                <a:gd name="T48" fmla="*/ 299 w 484"/>
                <a:gd name="T49" fmla="*/ 4 h 190"/>
                <a:gd name="T50" fmla="*/ 309 w 484"/>
                <a:gd name="T51" fmla="*/ 3 h 190"/>
                <a:gd name="T52" fmla="*/ 318 w 484"/>
                <a:gd name="T53" fmla="*/ 1 h 190"/>
                <a:gd name="T54" fmla="*/ 328 w 484"/>
                <a:gd name="T55" fmla="*/ 0 h 190"/>
                <a:gd name="T56" fmla="*/ 338 w 484"/>
                <a:gd name="T57" fmla="*/ 0 h 190"/>
                <a:gd name="T58" fmla="*/ 347 w 484"/>
                <a:gd name="T59" fmla="*/ 0 h 190"/>
                <a:gd name="T60" fmla="*/ 358 w 484"/>
                <a:gd name="T61" fmla="*/ 0 h 190"/>
                <a:gd name="T62" fmla="*/ 370 w 484"/>
                <a:gd name="T63" fmla="*/ 0 h 190"/>
                <a:gd name="T64" fmla="*/ 382 w 484"/>
                <a:gd name="T65" fmla="*/ 0 h 190"/>
                <a:gd name="T66" fmla="*/ 388 w 484"/>
                <a:gd name="T67" fmla="*/ 0 h 190"/>
                <a:gd name="T68" fmla="*/ 395 w 484"/>
                <a:gd name="T69" fmla="*/ 0 h 190"/>
                <a:gd name="T70" fmla="*/ 403 w 484"/>
                <a:gd name="T71" fmla="*/ 0 h 190"/>
                <a:gd name="T72" fmla="*/ 410 w 484"/>
                <a:gd name="T73" fmla="*/ 0 h 190"/>
                <a:gd name="T74" fmla="*/ 418 w 484"/>
                <a:gd name="T75" fmla="*/ 0 h 190"/>
                <a:gd name="T76" fmla="*/ 427 w 484"/>
                <a:gd name="T77" fmla="*/ 0 h 190"/>
                <a:gd name="T78" fmla="*/ 435 w 484"/>
                <a:gd name="T79" fmla="*/ 0 h 190"/>
                <a:gd name="T80" fmla="*/ 443 w 484"/>
                <a:gd name="T81" fmla="*/ 0 h 190"/>
                <a:gd name="T82" fmla="*/ 453 w 484"/>
                <a:gd name="T83" fmla="*/ 1 h 190"/>
                <a:gd name="T84" fmla="*/ 463 w 484"/>
                <a:gd name="T85" fmla="*/ 1 h 190"/>
                <a:gd name="T86" fmla="*/ 473 w 484"/>
                <a:gd name="T87" fmla="*/ 1 h 190"/>
                <a:gd name="T88" fmla="*/ 484 w 484"/>
                <a:gd name="T8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4" h="190">
                  <a:moveTo>
                    <a:pt x="0" y="190"/>
                  </a:moveTo>
                  <a:lnTo>
                    <a:pt x="5" y="180"/>
                  </a:lnTo>
                  <a:lnTo>
                    <a:pt x="11" y="169"/>
                  </a:lnTo>
                  <a:lnTo>
                    <a:pt x="15" y="159"/>
                  </a:lnTo>
                  <a:lnTo>
                    <a:pt x="23" y="149"/>
                  </a:lnTo>
                  <a:lnTo>
                    <a:pt x="30" y="140"/>
                  </a:lnTo>
                  <a:lnTo>
                    <a:pt x="37" y="132"/>
                  </a:lnTo>
                  <a:lnTo>
                    <a:pt x="44" y="123"/>
                  </a:lnTo>
                  <a:lnTo>
                    <a:pt x="53" y="115"/>
                  </a:lnTo>
                  <a:lnTo>
                    <a:pt x="61" y="108"/>
                  </a:lnTo>
                  <a:lnTo>
                    <a:pt x="70" y="100"/>
                  </a:lnTo>
                  <a:lnTo>
                    <a:pt x="88" y="87"/>
                  </a:lnTo>
                  <a:lnTo>
                    <a:pt x="107" y="73"/>
                  </a:lnTo>
                  <a:lnTo>
                    <a:pt x="126" y="62"/>
                  </a:lnTo>
                  <a:lnTo>
                    <a:pt x="147" y="51"/>
                  </a:lnTo>
                  <a:lnTo>
                    <a:pt x="167" y="42"/>
                  </a:lnTo>
                  <a:lnTo>
                    <a:pt x="186" y="34"/>
                  </a:lnTo>
                  <a:lnTo>
                    <a:pt x="207" y="26"/>
                  </a:lnTo>
                  <a:lnTo>
                    <a:pt x="226" y="20"/>
                  </a:lnTo>
                  <a:lnTo>
                    <a:pt x="245" y="14"/>
                  </a:lnTo>
                  <a:lnTo>
                    <a:pt x="262" y="10"/>
                  </a:lnTo>
                  <a:lnTo>
                    <a:pt x="270" y="9"/>
                  </a:lnTo>
                  <a:lnTo>
                    <a:pt x="279" y="7"/>
                  </a:lnTo>
                  <a:lnTo>
                    <a:pt x="290" y="5"/>
                  </a:lnTo>
                  <a:lnTo>
                    <a:pt x="299" y="4"/>
                  </a:lnTo>
                  <a:lnTo>
                    <a:pt x="309" y="3"/>
                  </a:lnTo>
                  <a:lnTo>
                    <a:pt x="318" y="1"/>
                  </a:lnTo>
                  <a:lnTo>
                    <a:pt x="328" y="0"/>
                  </a:lnTo>
                  <a:lnTo>
                    <a:pt x="338" y="0"/>
                  </a:lnTo>
                  <a:lnTo>
                    <a:pt x="347" y="0"/>
                  </a:lnTo>
                  <a:lnTo>
                    <a:pt x="358" y="0"/>
                  </a:lnTo>
                  <a:lnTo>
                    <a:pt x="370" y="0"/>
                  </a:lnTo>
                  <a:lnTo>
                    <a:pt x="382" y="0"/>
                  </a:lnTo>
                  <a:lnTo>
                    <a:pt x="388" y="0"/>
                  </a:lnTo>
                  <a:lnTo>
                    <a:pt x="395" y="0"/>
                  </a:lnTo>
                  <a:lnTo>
                    <a:pt x="403" y="0"/>
                  </a:lnTo>
                  <a:lnTo>
                    <a:pt x="410" y="0"/>
                  </a:lnTo>
                  <a:lnTo>
                    <a:pt x="418" y="0"/>
                  </a:lnTo>
                  <a:lnTo>
                    <a:pt x="427" y="0"/>
                  </a:lnTo>
                  <a:lnTo>
                    <a:pt x="435" y="0"/>
                  </a:lnTo>
                  <a:lnTo>
                    <a:pt x="443" y="0"/>
                  </a:lnTo>
                  <a:lnTo>
                    <a:pt x="453" y="1"/>
                  </a:lnTo>
                  <a:lnTo>
                    <a:pt x="463" y="1"/>
                  </a:lnTo>
                  <a:lnTo>
                    <a:pt x="473" y="1"/>
                  </a:lnTo>
                  <a:lnTo>
                    <a:pt x="484" y="1"/>
                  </a:lnTo>
                </a:path>
              </a:pathLst>
            </a:custGeom>
            <a:noFill/>
            <a:ln w="20638">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32" name="Freeform 80"/>
            <p:cNvSpPr>
              <a:spLocks/>
            </p:cNvSpPr>
            <p:nvPr/>
          </p:nvSpPr>
          <p:spPr bwMode="auto">
            <a:xfrm>
              <a:off x="3042" y="2327"/>
              <a:ext cx="646" cy="135"/>
            </a:xfrm>
            <a:custGeom>
              <a:avLst/>
              <a:gdLst>
                <a:gd name="T0" fmla="*/ 0 w 646"/>
                <a:gd name="T1" fmla="*/ 135 h 135"/>
                <a:gd name="T2" fmla="*/ 35 w 646"/>
                <a:gd name="T3" fmla="*/ 133 h 135"/>
                <a:gd name="T4" fmla="*/ 69 w 646"/>
                <a:gd name="T5" fmla="*/ 131 h 135"/>
                <a:gd name="T6" fmla="*/ 101 w 646"/>
                <a:gd name="T7" fmla="*/ 129 h 135"/>
                <a:gd name="T8" fmla="*/ 134 w 646"/>
                <a:gd name="T9" fmla="*/ 126 h 135"/>
                <a:gd name="T10" fmla="*/ 166 w 646"/>
                <a:gd name="T11" fmla="*/ 123 h 135"/>
                <a:gd name="T12" fmla="*/ 197 w 646"/>
                <a:gd name="T13" fmla="*/ 120 h 135"/>
                <a:gd name="T14" fmla="*/ 226 w 646"/>
                <a:gd name="T15" fmla="*/ 117 h 135"/>
                <a:gd name="T16" fmla="*/ 256 w 646"/>
                <a:gd name="T17" fmla="*/ 113 h 135"/>
                <a:gd name="T18" fmla="*/ 284 w 646"/>
                <a:gd name="T19" fmla="*/ 109 h 135"/>
                <a:gd name="T20" fmla="*/ 297 w 646"/>
                <a:gd name="T21" fmla="*/ 108 h 135"/>
                <a:gd name="T22" fmla="*/ 310 w 646"/>
                <a:gd name="T23" fmla="*/ 105 h 135"/>
                <a:gd name="T24" fmla="*/ 324 w 646"/>
                <a:gd name="T25" fmla="*/ 104 h 135"/>
                <a:gd name="T26" fmla="*/ 336 w 646"/>
                <a:gd name="T27" fmla="*/ 101 h 135"/>
                <a:gd name="T28" fmla="*/ 348 w 646"/>
                <a:gd name="T29" fmla="*/ 100 h 135"/>
                <a:gd name="T30" fmla="*/ 360 w 646"/>
                <a:gd name="T31" fmla="*/ 97 h 135"/>
                <a:gd name="T32" fmla="*/ 372 w 646"/>
                <a:gd name="T33" fmla="*/ 95 h 135"/>
                <a:gd name="T34" fmla="*/ 383 w 646"/>
                <a:gd name="T35" fmla="*/ 93 h 135"/>
                <a:gd name="T36" fmla="*/ 393 w 646"/>
                <a:gd name="T37" fmla="*/ 91 h 135"/>
                <a:gd name="T38" fmla="*/ 404 w 646"/>
                <a:gd name="T39" fmla="*/ 88 h 135"/>
                <a:gd name="T40" fmla="*/ 414 w 646"/>
                <a:gd name="T41" fmla="*/ 87 h 135"/>
                <a:gd name="T42" fmla="*/ 425 w 646"/>
                <a:gd name="T43" fmla="*/ 84 h 135"/>
                <a:gd name="T44" fmla="*/ 433 w 646"/>
                <a:gd name="T45" fmla="*/ 81 h 135"/>
                <a:gd name="T46" fmla="*/ 443 w 646"/>
                <a:gd name="T47" fmla="*/ 79 h 135"/>
                <a:gd name="T48" fmla="*/ 450 w 646"/>
                <a:gd name="T49" fmla="*/ 78 h 135"/>
                <a:gd name="T50" fmla="*/ 456 w 646"/>
                <a:gd name="T51" fmla="*/ 75 h 135"/>
                <a:gd name="T52" fmla="*/ 470 w 646"/>
                <a:gd name="T53" fmla="*/ 71 h 135"/>
                <a:gd name="T54" fmla="*/ 483 w 646"/>
                <a:gd name="T55" fmla="*/ 66 h 135"/>
                <a:gd name="T56" fmla="*/ 491 w 646"/>
                <a:gd name="T57" fmla="*/ 63 h 135"/>
                <a:gd name="T58" fmla="*/ 499 w 646"/>
                <a:gd name="T59" fmla="*/ 61 h 135"/>
                <a:gd name="T60" fmla="*/ 506 w 646"/>
                <a:gd name="T61" fmla="*/ 58 h 135"/>
                <a:gd name="T62" fmla="*/ 515 w 646"/>
                <a:gd name="T63" fmla="*/ 54 h 135"/>
                <a:gd name="T64" fmla="*/ 523 w 646"/>
                <a:gd name="T65" fmla="*/ 51 h 135"/>
                <a:gd name="T66" fmla="*/ 533 w 646"/>
                <a:gd name="T67" fmla="*/ 47 h 135"/>
                <a:gd name="T68" fmla="*/ 544 w 646"/>
                <a:gd name="T69" fmla="*/ 42 h 135"/>
                <a:gd name="T70" fmla="*/ 554 w 646"/>
                <a:gd name="T71" fmla="*/ 38 h 135"/>
                <a:gd name="T72" fmla="*/ 566 w 646"/>
                <a:gd name="T73" fmla="*/ 33 h 135"/>
                <a:gd name="T74" fmla="*/ 580 w 646"/>
                <a:gd name="T75" fmla="*/ 28 h 135"/>
                <a:gd name="T76" fmla="*/ 592 w 646"/>
                <a:gd name="T77" fmla="*/ 22 h 135"/>
                <a:gd name="T78" fmla="*/ 605 w 646"/>
                <a:gd name="T79" fmla="*/ 17 h 135"/>
                <a:gd name="T80" fmla="*/ 611 w 646"/>
                <a:gd name="T81" fmla="*/ 15 h 135"/>
                <a:gd name="T82" fmla="*/ 617 w 646"/>
                <a:gd name="T83" fmla="*/ 12 h 135"/>
                <a:gd name="T84" fmla="*/ 623 w 646"/>
                <a:gd name="T85" fmla="*/ 11 h 135"/>
                <a:gd name="T86" fmla="*/ 628 w 646"/>
                <a:gd name="T87" fmla="*/ 8 h 135"/>
                <a:gd name="T88" fmla="*/ 633 w 646"/>
                <a:gd name="T89" fmla="*/ 7 h 135"/>
                <a:gd name="T90" fmla="*/ 636 w 646"/>
                <a:gd name="T91" fmla="*/ 4 h 135"/>
                <a:gd name="T92" fmla="*/ 640 w 646"/>
                <a:gd name="T93" fmla="*/ 3 h 135"/>
                <a:gd name="T94" fmla="*/ 642 w 646"/>
                <a:gd name="T95" fmla="*/ 1 h 135"/>
                <a:gd name="T96" fmla="*/ 645 w 646"/>
                <a:gd name="T97" fmla="*/ 1 h 135"/>
                <a:gd name="T98" fmla="*/ 646 w 646"/>
                <a:gd name="T99" fmla="*/ 0 h 135"/>
                <a:gd name="T100" fmla="*/ 646 w 646"/>
                <a:gd name="T101" fmla="*/ 0 h 135"/>
                <a:gd name="T102" fmla="*/ 645 w 646"/>
                <a:gd name="T103" fmla="*/ 1 h 135"/>
                <a:gd name="T104" fmla="*/ 645 w 646"/>
                <a:gd name="T105" fmla="*/ 1 h 135"/>
                <a:gd name="T106" fmla="*/ 642 w 646"/>
                <a:gd name="T107" fmla="*/ 3 h 135"/>
                <a:gd name="T108" fmla="*/ 641 w 646"/>
                <a:gd name="T109" fmla="*/ 3 h 135"/>
                <a:gd name="T110" fmla="*/ 641 w 646"/>
                <a:gd name="T111" fmla="*/ 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6" h="135">
                  <a:moveTo>
                    <a:pt x="0" y="135"/>
                  </a:moveTo>
                  <a:lnTo>
                    <a:pt x="35" y="133"/>
                  </a:lnTo>
                  <a:lnTo>
                    <a:pt x="69" y="131"/>
                  </a:lnTo>
                  <a:lnTo>
                    <a:pt x="101" y="129"/>
                  </a:lnTo>
                  <a:lnTo>
                    <a:pt x="134" y="126"/>
                  </a:lnTo>
                  <a:lnTo>
                    <a:pt x="166" y="123"/>
                  </a:lnTo>
                  <a:lnTo>
                    <a:pt x="197" y="120"/>
                  </a:lnTo>
                  <a:lnTo>
                    <a:pt x="226" y="117"/>
                  </a:lnTo>
                  <a:lnTo>
                    <a:pt x="256" y="113"/>
                  </a:lnTo>
                  <a:lnTo>
                    <a:pt x="284" y="109"/>
                  </a:lnTo>
                  <a:lnTo>
                    <a:pt x="297" y="108"/>
                  </a:lnTo>
                  <a:lnTo>
                    <a:pt x="310" y="105"/>
                  </a:lnTo>
                  <a:lnTo>
                    <a:pt x="324" y="104"/>
                  </a:lnTo>
                  <a:lnTo>
                    <a:pt x="336" y="101"/>
                  </a:lnTo>
                  <a:lnTo>
                    <a:pt x="348" y="100"/>
                  </a:lnTo>
                  <a:lnTo>
                    <a:pt x="360" y="97"/>
                  </a:lnTo>
                  <a:lnTo>
                    <a:pt x="372" y="95"/>
                  </a:lnTo>
                  <a:lnTo>
                    <a:pt x="383" y="93"/>
                  </a:lnTo>
                  <a:lnTo>
                    <a:pt x="393" y="91"/>
                  </a:lnTo>
                  <a:lnTo>
                    <a:pt x="404" y="88"/>
                  </a:lnTo>
                  <a:lnTo>
                    <a:pt x="414" y="87"/>
                  </a:lnTo>
                  <a:lnTo>
                    <a:pt x="425" y="84"/>
                  </a:lnTo>
                  <a:lnTo>
                    <a:pt x="433" y="81"/>
                  </a:lnTo>
                  <a:lnTo>
                    <a:pt x="443" y="79"/>
                  </a:lnTo>
                  <a:lnTo>
                    <a:pt x="450" y="78"/>
                  </a:lnTo>
                  <a:lnTo>
                    <a:pt x="456" y="75"/>
                  </a:lnTo>
                  <a:lnTo>
                    <a:pt x="470" y="71"/>
                  </a:lnTo>
                  <a:lnTo>
                    <a:pt x="483" y="66"/>
                  </a:lnTo>
                  <a:lnTo>
                    <a:pt x="491" y="63"/>
                  </a:lnTo>
                  <a:lnTo>
                    <a:pt x="499" y="61"/>
                  </a:lnTo>
                  <a:lnTo>
                    <a:pt x="506" y="58"/>
                  </a:lnTo>
                  <a:lnTo>
                    <a:pt x="515" y="54"/>
                  </a:lnTo>
                  <a:lnTo>
                    <a:pt x="523" y="51"/>
                  </a:lnTo>
                  <a:lnTo>
                    <a:pt x="533" y="47"/>
                  </a:lnTo>
                  <a:lnTo>
                    <a:pt x="544" y="42"/>
                  </a:lnTo>
                  <a:lnTo>
                    <a:pt x="554" y="38"/>
                  </a:lnTo>
                  <a:lnTo>
                    <a:pt x="566" y="33"/>
                  </a:lnTo>
                  <a:lnTo>
                    <a:pt x="580" y="28"/>
                  </a:lnTo>
                  <a:lnTo>
                    <a:pt x="592" y="22"/>
                  </a:lnTo>
                  <a:lnTo>
                    <a:pt x="605" y="17"/>
                  </a:lnTo>
                  <a:lnTo>
                    <a:pt x="611" y="15"/>
                  </a:lnTo>
                  <a:lnTo>
                    <a:pt x="617" y="12"/>
                  </a:lnTo>
                  <a:lnTo>
                    <a:pt x="623" y="11"/>
                  </a:lnTo>
                  <a:lnTo>
                    <a:pt x="628" y="8"/>
                  </a:lnTo>
                  <a:lnTo>
                    <a:pt x="633" y="7"/>
                  </a:lnTo>
                  <a:lnTo>
                    <a:pt x="636" y="4"/>
                  </a:lnTo>
                  <a:lnTo>
                    <a:pt x="640" y="3"/>
                  </a:lnTo>
                  <a:lnTo>
                    <a:pt x="642" y="1"/>
                  </a:lnTo>
                  <a:lnTo>
                    <a:pt x="645" y="1"/>
                  </a:lnTo>
                  <a:lnTo>
                    <a:pt x="646" y="0"/>
                  </a:lnTo>
                  <a:lnTo>
                    <a:pt x="646" y="0"/>
                  </a:lnTo>
                  <a:lnTo>
                    <a:pt x="645" y="1"/>
                  </a:lnTo>
                  <a:lnTo>
                    <a:pt x="645" y="1"/>
                  </a:lnTo>
                  <a:lnTo>
                    <a:pt x="642" y="3"/>
                  </a:lnTo>
                  <a:lnTo>
                    <a:pt x="641" y="3"/>
                  </a:lnTo>
                  <a:lnTo>
                    <a:pt x="641" y="3"/>
                  </a:lnTo>
                </a:path>
              </a:pathLst>
            </a:custGeom>
            <a:noFill/>
            <a:ln w="20638">
              <a:solidFill>
                <a:srgbClr val="CC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33" name="Rectangle 81"/>
            <p:cNvSpPr>
              <a:spLocks noChangeArrowheads="1"/>
            </p:cNvSpPr>
            <p:nvPr/>
          </p:nvSpPr>
          <p:spPr bwMode="auto">
            <a:xfrm>
              <a:off x="2470" y="1731"/>
              <a:ext cx="4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I</a:t>
              </a:r>
              <a:endParaRPr lang="en-US" altLang="zh-CN"/>
            </a:p>
          </p:txBody>
        </p:sp>
        <p:sp>
          <p:nvSpPr>
            <p:cNvPr id="126034" name="Rectangle 82"/>
            <p:cNvSpPr>
              <a:spLocks noChangeArrowheads="1"/>
            </p:cNvSpPr>
            <p:nvPr/>
          </p:nvSpPr>
          <p:spPr bwMode="auto">
            <a:xfrm>
              <a:off x="2456" y="2674"/>
              <a:ext cx="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O</a:t>
              </a:r>
              <a:endParaRPr lang="en-US" altLang="zh-CN"/>
            </a:p>
          </p:txBody>
        </p:sp>
        <p:sp>
          <p:nvSpPr>
            <p:cNvPr id="126035" name="Rectangle 83"/>
            <p:cNvSpPr>
              <a:spLocks noChangeArrowheads="1"/>
            </p:cNvSpPr>
            <p:nvPr/>
          </p:nvSpPr>
          <p:spPr bwMode="auto">
            <a:xfrm>
              <a:off x="4042" y="2693"/>
              <a:ext cx="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U</a:t>
              </a:r>
              <a:endParaRPr lang="en-US" altLang="zh-CN"/>
            </a:p>
          </p:txBody>
        </p:sp>
        <p:sp>
          <p:nvSpPr>
            <p:cNvPr id="126036" name="Rectangle 84"/>
            <p:cNvSpPr>
              <a:spLocks noChangeArrowheads="1"/>
            </p:cNvSpPr>
            <p:nvPr/>
          </p:nvSpPr>
          <p:spPr bwMode="auto">
            <a:xfrm>
              <a:off x="2969" y="2670"/>
              <a:ext cx="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U</a:t>
              </a:r>
              <a:endParaRPr lang="en-US" altLang="zh-CN"/>
            </a:p>
          </p:txBody>
        </p:sp>
        <p:sp>
          <p:nvSpPr>
            <p:cNvPr id="126037" name="Rectangle 85"/>
            <p:cNvSpPr>
              <a:spLocks noChangeArrowheads="1"/>
            </p:cNvSpPr>
            <p:nvPr/>
          </p:nvSpPr>
          <p:spPr bwMode="auto">
            <a:xfrm>
              <a:off x="3048" y="2744"/>
              <a:ext cx="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Times New Roman" pitchFamily="18" charset="0"/>
                </a:rPr>
                <a:t>T1</a:t>
              </a:r>
              <a:endParaRPr lang="en-US" altLang="zh-CN"/>
            </a:p>
          </p:txBody>
        </p:sp>
        <p:sp>
          <p:nvSpPr>
            <p:cNvPr id="126038" name="Rectangle 86"/>
            <p:cNvSpPr>
              <a:spLocks noChangeArrowheads="1"/>
            </p:cNvSpPr>
            <p:nvPr/>
          </p:nvSpPr>
          <p:spPr bwMode="auto">
            <a:xfrm>
              <a:off x="2448" y="2355"/>
              <a:ext cx="4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I</a:t>
              </a:r>
              <a:endParaRPr lang="en-US" altLang="zh-CN"/>
            </a:p>
          </p:txBody>
        </p:sp>
        <p:sp>
          <p:nvSpPr>
            <p:cNvPr id="126039" name="Rectangle 87"/>
            <p:cNvSpPr>
              <a:spLocks noChangeArrowheads="1"/>
            </p:cNvSpPr>
            <p:nvPr/>
          </p:nvSpPr>
          <p:spPr bwMode="auto">
            <a:xfrm>
              <a:off x="2485" y="2429"/>
              <a:ext cx="53"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Times New Roman" pitchFamily="18" charset="0"/>
                </a:rPr>
                <a:t>R</a:t>
              </a:r>
              <a:endParaRPr lang="en-US" altLang="zh-CN"/>
            </a:p>
          </p:txBody>
        </p:sp>
        <p:sp>
          <p:nvSpPr>
            <p:cNvPr id="126040" name="Rectangle 88"/>
            <p:cNvSpPr>
              <a:spLocks noChangeArrowheads="1"/>
            </p:cNvSpPr>
            <p:nvPr/>
          </p:nvSpPr>
          <p:spPr bwMode="auto">
            <a:xfrm>
              <a:off x="3738" y="2670"/>
              <a:ext cx="87"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i="1">
                  <a:solidFill>
                    <a:srgbClr val="000000"/>
                  </a:solidFill>
                  <a:latin typeface="Times New Roman" pitchFamily="18" charset="0"/>
                </a:rPr>
                <a:t>U</a:t>
              </a:r>
              <a:endParaRPr lang="en-US" altLang="zh-CN"/>
            </a:p>
          </p:txBody>
        </p:sp>
        <p:sp>
          <p:nvSpPr>
            <p:cNvPr id="126041" name="Rectangle 89"/>
            <p:cNvSpPr>
              <a:spLocks noChangeArrowheads="1"/>
            </p:cNvSpPr>
            <p:nvPr/>
          </p:nvSpPr>
          <p:spPr bwMode="auto">
            <a:xfrm>
              <a:off x="3818" y="2744"/>
              <a:ext cx="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Times New Roman" pitchFamily="18" charset="0"/>
                </a:rPr>
                <a:t>T2</a:t>
              </a:r>
              <a:endParaRPr lang="en-US" altLang="zh-CN"/>
            </a:p>
          </p:txBody>
        </p:sp>
        <p:sp>
          <p:nvSpPr>
            <p:cNvPr id="126042" name="Rectangle 90"/>
            <p:cNvSpPr>
              <a:spLocks noChangeArrowheads="1"/>
            </p:cNvSpPr>
            <p:nvPr/>
          </p:nvSpPr>
          <p:spPr bwMode="auto">
            <a:xfrm>
              <a:off x="2641" y="1746"/>
              <a:ext cx="1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VT</a:t>
              </a:r>
              <a:endParaRPr lang="en-US" altLang="zh-CN"/>
            </a:p>
          </p:txBody>
        </p:sp>
        <p:sp>
          <p:nvSpPr>
            <p:cNvPr id="126043" name="Rectangle 91"/>
            <p:cNvSpPr>
              <a:spLocks noChangeArrowheads="1"/>
            </p:cNvSpPr>
            <p:nvPr/>
          </p:nvSpPr>
          <p:spPr bwMode="auto">
            <a:xfrm>
              <a:off x="2786" y="1821"/>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Times New Roman" pitchFamily="18" charset="0"/>
                </a:rPr>
                <a:t>1</a:t>
              </a:r>
              <a:endParaRPr lang="en-US" altLang="zh-CN"/>
            </a:p>
          </p:txBody>
        </p:sp>
        <p:sp>
          <p:nvSpPr>
            <p:cNvPr id="126044" name="Rectangle 92"/>
            <p:cNvSpPr>
              <a:spLocks noChangeArrowheads="1"/>
            </p:cNvSpPr>
            <p:nvPr/>
          </p:nvSpPr>
          <p:spPr bwMode="auto">
            <a:xfrm>
              <a:off x="2785" y="1956"/>
              <a:ext cx="1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a:solidFill>
                    <a:srgbClr val="000000"/>
                  </a:solidFill>
                  <a:latin typeface="Times New Roman" pitchFamily="18" charset="0"/>
                </a:rPr>
                <a:t>VT</a:t>
              </a:r>
              <a:endParaRPr lang="en-US" altLang="zh-CN"/>
            </a:p>
          </p:txBody>
        </p:sp>
        <p:sp>
          <p:nvSpPr>
            <p:cNvPr id="126045" name="Rectangle 93"/>
            <p:cNvSpPr>
              <a:spLocks noChangeArrowheads="1"/>
            </p:cNvSpPr>
            <p:nvPr/>
          </p:nvSpPr>
          <p:spPr bwMode="auto">
            <a:xfrm>
              <a:off x="2930" y="2031"/>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Times New Roman" pitchFamily="18" charset="0"/>
                </a:rPr>
                <a:t>2</a:t>
              </a:r>
              <a:endParaRPr lang="en-US" altLang="zh-CN"/>
            </a:p>
          </p:txBody>
        </p:sp>
      </p:grpSp>
      <p:sp>
        <p:nvSpPr>
          <p:cNvPr id="125958" name="Text Box 6"/>
          <p:cNvSpPr txBox="1">
            <a:spLocks noChangeArrowheads="1"/>
          </p:cNvSpPr>
          <p:nvPr/>
        </p:nvSpPr>
        <p:spPr bwMode="auto">
          <a:xfrm>
            <a:off x="4973638" y="5638800"/>
            <a:ext cx="35941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buClr>
                <a:schemeClr val="bg2"/>
              </a:buClr>
              <a:buSzPct val="65000"/>
              <a:buFont typeface="Wingdings" pitchFamily="2" charset="2"/>
              <a:buNone/>
            </a:pPr>
            <a:r>
              <a:rPr lang="zh-CN" altLang="en-US" sz="2000">
                <a:solidFill>
                  <a:srgbClr val="0000FF"/>
                </a:solidFill>
                <a:latin typeface="Arial" charset="0"/>
              </a:rPr>
              <a:t>　晶闸管的串联</a:t>
            </a:r>
          </a:p>
          <a:p>
            <a:pPr algn="ctr">
              <a:spcBef>
                <a:spcPct val="20000"/>
              </a:spcBef>
              <a:buClr>
                <a:schemeClr val="bg2"/>
              </a:buClr>
              <a:buSzPct val="65000"/>
              <a:buFont typeface="Wingdings" pitchFamily="2" charset="2"/>
              <a:buNone/>
            </a:pPr>
            <a:r>
              <a:rPr lang="en-US" altLang="zh-CN" sz="1600">
                <a:solidFill>
                  <a:srgbClr val="0000FF"/>
                </a:solidFill>
                <a:latin typeface="Arial" charset="0"/>
              </a:rPr>
              <a:t>a)</a:t>
            </a:r>
            <a:r>
              <a:rPr lang="zh-CN" altLang="en-US" sz="1600">
                <a:solidFill>
                  <a:srgbClr val="0000FF"/>
                </a:solidFill>
                <a:latin typeface="Arial" charset="0"/>
              </a:rPr>
              <a:t>　伏安特性差异　</a:t>
            </a:r>
            <a:r>
              <a:rPr lang="en-US" altLang="zh-CN" sz="1600">
                <a:solidFill>
                  <a:srgbClr val="0000FF"/>
                </a:solidFill>
                <a:latin typeface="Arial" charset="0"/>
              </a:rPr>
              <a:t>b)</a:t>
            </a:r>
            <a:r>
              <a:rPr lang="zh-CN" altLang="en-US" sz="1600">
                <a:solidFill>
                  <a:srgbClr val="0000FF"/>
                </a:solidFill>
                <a:latin typeface="Arial" charset="0"/>
              </a:rPr>
              <a:t>　串联均压措施</a:t>
            </a:r>
            <a:endParaRPr kumimoji="0" lang="zh-CN" altLang="en-US" sz="1600">
              <a:solidFill>
                <a:srgbClr val="0000FF"/>
              </a:solidFill>
              <a:latin typeface="Arial" charset="0"/>
            </a:endParaRPr>
          </a:p>
        </p:txBody>
      </p:sp>
      <p:sp>
        <p:nvSpPr>
          <p:cNvPr id="125959" name="Text Box 7"/>
          <p:cNvSpPr txBox="1">
            <a:spLocks noChangeArrowheads="1"/>
          </p:cNvSpPr>
          <p:nvPr/>
        </p:nvSpPr>
        <p:spPr bwMode="auto">
          <a:xfrm>
            <a:off x="533400" y="2730500"/>
            <a:ext cx="3606800" cy="359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charset="-122"/>
              </a:defRPr>
            </a:lvl1pPr>
            <a:lvl2pPr marL="766763" indent="-309563">
              <a:defRPr kumimoji="1" sz="2400">
                <a:solidFill>
                  <a:schemeClr val="tx1"/>
                </a:solidFill>
                <a:latin typeface="Times New Roman" pitchFamily="18" charset="0"/>
                <a:ea typeface="宋体" charset="-122"/>
              </a:defRPr>
            </a:lvl2pPr>
            <a:lvl3pPr marL="1506538" indent="-457200">
              <a:defRPr kumimoji="1" sz="2400">
                <a:solidFill>
                  <a:schemeClr val="tx1"/>
                </a:solidFill>
                <a:latin typeface="Times New Roman" pitchFamily="18" charset="0"/>
                <a:ea typeface="宋体" charset="-122"/>
              </a:defRPr>
            </a:lvl3pPr>
            <a:lvl4pPr marL="2154238" indent="-457200">
              <a:defRPr kumimoji="1" sz="2400">
                <a:solidFill>
                  <a:schemeClr val="tx1"/>
                </a:solidFill>
                <a:latin typeface="Times New Roman" pitchFamily="18" charset="0"/>
                <a:ea typeface="宋体" charset="-122"/>
              </a:defRPr>
            </a:lvl4pPr>
            <a:lvl5pPr marL="2801938" indent="-457200">
              <a:defRPr kumimoji="1" sz="2400">
                <a:solidFill>
                  <a:schemeClr val="tx1"/>
                </a:solidFill>
                <a:latin typeface="Times New Roman" pitchFamily="18" charset="0"/>
                <a:ea typeface="宋体" charset="-122"/>
              </a:defRPr>
            </a:lvl5pPr>
            <a:lvl6pPr marL="3259138" indent="-457200" fontAlgn="base">
              <a:spcBef>
                <a:spcPct val="0"/>
              </a:spcBef>
              <a:spcAft>
                <a:spcPct val="0"/>
              </a:spcAft>
              <a:defRPr kumimoji="1" sz="2400">
                <a:solidFill>
                  <a:schemeClr val="tx1"/>
                </a:solidFill>
                <a:latin typeface="Times New Roman" pitchFamily="18" charset="0"/>
                <a:ea typeface="宋体" charset="-122"/>
              </a:defRPr>
            </a:lvl6pPr>
            <a:lvl7pPr marL="3716338" indent="-457200" fontAlgn="base">
              <a:spcBef>
                <a:spcPct val="0"/>
              </a:spcBef>
              <a:spcAft>
                <a:spcPct val="0"/>
              </a:spcAft>
              <a:defRPr kumimoji="1" sz="2400">
                <a:solidFill>
                  <a:schemeClr val="tx1"/>
                </a:solidFill>
                <a:latin typeface="Times New Roman" pitchFamily="18" charset="0"/>
                <a:ea typeface="宋体" charset="-122"/>
              </a:defRPr>
            </a:lvl7pPr>
            <a:lvl8pPr marL="4173538" indent="-457200" fontAlgn="base">
              <a:spcBef>
                <a:spcPct val="0"/>
              </a:spcBef>
              <a:spcAft>
                <a:spcPct val="0"/>
              </a:spcAft>
              <a:defRPr kumimoji="1" sz="2400">
                <a:solidFill>
                  <a:schemeClr val="tx1"/>
                </a:solidFill>
                <a:latin typeface="Times New Roman" pitchFamily="18" charset="0"/>
                <a:ea typeface="宋体" charset="-122"/>
              </a:defRPr>
            </a:lvl8pPr>
            <a:lvl9pPr marL="4630738" indent="-457200" fontAlgn="base">
              <a:spcBef>
                <a:spcPct val="0"/>
              </a:spcBef>
              <a:spcAft>
                <a:spcPct val="0"/>
              </a:spcAft>
              <a:defRPr kumimoji="1" sz="2400">
                <a:solidFill>
                  <a:schemeClr val="tx1"/>
                </a:solidFill>
                <a:latin typeface="Times New Roman" pitchFamily="18" charset="0"/>
                <a:ea typeface="宋体" charset="-122"/>
              </a:defRPr>
            </a:lvl9pPr>
          </a:lstStyle>
          <a:p>
            <a:pPr algn="just">
              <a:lnSpc>
                <a:spcPct val="120000"/>
              </a:lnSpc>
              <a:spcBef>
                <a:spcPct val="25000"/>
              </a:spcBef>
              <a:buClr>
                <a:schemeClr val="tx1"/>
              </a:buClr>
              <a:buFont typeface="Wingdings" pitchFamily="2" charset="2"/>
              <a:buBlip>
                <a:blip r:embed="rId3"/>
              </a:buBlip>
            </a:pPr>
            <a:r>
              <a:rPr kumimoji="0" lang="zh-CN" altLang="en-US" b="1" dirty="0">
                <a:solidFill>
                  <a:srgbClr val="0000FF"/>
                </a:solidFill>
                <a:latin typeface="华文宋体" panose="02010600040101010101" pitchFamily="2" charset="-122"/>
                <a:ea typeface="华文宋体" panose="02010600040101010101" pitchFamily="2" charset="-122"/>
              </a:rPr>
              <a:t>动态均压措施</a:t>
            </a:r>
            <a:r>
              <a:rPr kumimoji="0" lang="zh-CN" altLang="en-US" b="1" dirty="0">
                <a:latin typeface="Arial" charset="0"/>
                <a:ea typeface="华文中宋" pitchFamily="2" charset="-122"/>
              </a:rPr>
              <a:t>：</a:t>
            </a:r>
          </a:p>
          <a:p>
            <a:pPr lvl="1" algn="just">
              <a:lnSpc>
                <a:spcPct val="120000"/>
              </a:lnSpc>
              <a:spcBef>
                <a:spcPct val="25000"/>
              </a:spcBef>
              <a:buFont typeface="Wingdings" pitchFamily="2" charset="2"/>
              <a:buBlip>
                <a:blip r:embed="rId4"/>
              </a:buBlip>
            </a:pPr>
            <a:r>
              <a:rPr kumimoji="0" lang="zh-CN" altLang="en-US" sz="2200" dirty="0">
                <a:latin typeface="Arial" charset="0"/>
                <a:ea typeface="华文中宋" pitchFamily="2" charset="-122"/>
              </a:rPr>
              <a:t>选择动态参数和特性尽量一致的器件。</a:t>
            </a:r>
          </a:p>
          <a:p>
            <a:pPr lvl="1" algn="just">
              <a:lnSpc>
                <a:spcPct val="120000"/>
              </a:lnSpc>
              <a:spcBef>
                <a:spcPct val="25000"/>
              </a:spcBef>
              <a:buFont typeface="Wingdings" pitchFamily="2" charset="2"/>
              <a:buBlip>
                <a:blip r:embed="rId4"/>
              </a:buBlip>
            </a:pPr>
            <a:r>
              <a:rPr kumimoji="0" lang="zh-CN" altLang="en-US" sz="2200" dirty="0">
                <a:latin typeface="Arial" charset="0"/>
                <a:ea typeface="华文中宋" pitchFamily="2" charset="-122"/>
              </a:rPr>
              <a:t>用</a:t>
            </a:r>
            <a:r>
              <a:rPr kumimoji="0" lang="en-US" altLang="zh-CN" sz="2200" dirty="0">
                <a:latin typeface="Arial" charset="0"/>
                <a:ea typeface="华文中宋" pitchFamily="2" charset="-122"/>
              </a:rPr>
              <a:t>RC</a:t>
            </a:r>
            <a:r>
              <a:rPr kumimoji="0" lang="zh-CN" altLang="en-US" sz="2200" dirty="0">
                <a:latin typeface="Arial" charset="0"/>
                <a:ea typeface="华文中宋" pitchFamily="2" charset="-122"/>
              </a:rPr>
              <a:t>并联支路作动态均压。</a:t>
            </a:r>
          </a:p>
          <a:p>
            <a:pPr lvl="1" algn="just">
              <a:lnSpc>
                <a:spcPct val="120000"/>
              </a:lnSpc>
              <a:spcBef>
                <a:spcPct val="25000"/>
              </a:spcBef>
              <a:buFont typeface="Wingdings" pitchFamily="2" charset="2"/>
              <a:buBlip>
                <a:blip r:embed="rId4"/>
              </a:buBlip>
            </a:pPr>
            <a:r>
              <a:rPr kumimoji="0" lang="zh-CN" altLang="en-US" sz="2200" dirty="0">
                <a:latin typeface="Arial" charset="0"/>
                <a:ea typeface="华文中宋" pitchFamily="2" charset="-122"/>
              </a:rPr>
              <a:t>采用门极强脉冲触发可以显著减小器件开通时间的差异。</a:t>
            </a:r>
            <a:endParaRPr lang="zh-CN" altLang="en-US" sz="2200" dirty="0">
              <a:latin typeface="Arial" charset="0"/>
              <a:ea typeface="华文中宋"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3" name="日期占位符 2"/>
          <p:cNvSpPr>
            <a:spLocks noGrp="1"/>
          </p:cNvSpPr>
          <p:nvPr>
            <p:ph type="dt" sz="half" idx="10"/>
          </p:nvPr>
        </p:nvSpPr>
        <p:spPr/>
        <p:txBody>
          <a:bodyPr/>
          <a:lstStyle/>
          <a:p>
            <a:fld id="{DE319DA0-6940-4556-BB5F-57B6E832919A}" type="datetime10">
              <a:rPr lang="zh-CN" altLang="en-US" smtClean="0"/>
              <a:t>12:58</a:t>
            </a:fld>
            <a:endParaRPr lang="zh-CN" altLang="en-US"/>
          </a:p>
        </p:txBody>
      </p:sp>
    </p:spTree>
    <p:extLst>
      <p:ext uri="{BB962C8B-B14F-4D97-AF65-F5344CB8AC3E}">
        <p14:creationId xmlns:p14="http://schemas.microsoft.com/office/powerpoint/2010/main" val="236769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9">
                                            <p:txEl>
                                              <p:pRg st="0" end="0"/>
                                            </p:txEl>
                                          </p:spTgt>
                                        </p:tgtEl>
                                        <p:attrNameLst>
                                          <p:attrName>style.visibility</p:attrName>
                                        </p:attrNameLst>
                                      </p:cBhvr>
                                      <p:to>
                                        <p:strVal val="visible"/>
                                      </p:to>
                                    </p:set>
                                    <p:animEffect transition="in" filter="blinds(horizontal)">
                                      <p:cBhvr>
                                        <p:cTn id="7" dur="500"/>
                                        <p:tgtEl>
                                          <p:spTgt spid="1259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959">
                                            <p:txEl>
                                              <p:pRg st="1" end="1"/>
                                            </p:txEl>
                                          </p:spTgt>
                                        </p:tgtEl>
                                        <p:attrNameLst>
                                          <p:attrName>style.visibility</p:attrName>
                                        </p:attrNameLst>
                                      </p:cBhvr>
                                      <p:to>
                                        <p:strVal val="visible"/>
                                      </p:to>
                                    </p:set>
                                    <p:animEffect transition="in" filter="blinds(horizontal)">
                                      <p:cBhvr>
                                        <p:cTn id="12" dur="500"/>
                                        <p:tgtEl>
                                          <p:spTgt spid="1259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59">
                                            <p:txEl>
                                              <p:pRg st="2" end="2"/>
                                            </p:txEl>
                                          </p:spTgt>
                                        </p:tgtEl>
                                        <p:attrNameLst>
                                          <p:attrName>style.visibility</p:attrName>
                                        </p:attrNameLst>
                                      </p:cBhvr>
                                      <p:to>
                                        <p:strVal val="visible"/>
                                      </p:to>
                                    </p:set>
                                    <p:animEffect transition="in" filter="blinds(horizontal)">
                                      <p:cBhvr>
                                        <p:cTn id="17" dur="500"/>
                                        <p:tgtEl>
                                          <p:spTgt spid="1259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5959">
                                            <p:txEl>
                                              <p:pRg st="3" end="3"/>
                                            </p:txEl>
                                          </p:spTgt>
                                        </p:tgtEl>
                                        <p:attrNameLst>
                                          <p:attrName>style.visibility</p:attrName>
                                        </p:attrNameLst>
                                      </p:cBhvr>
                                      <p:to>
                                        <p:strVal val="visible"/>
                                      </p:to>
                                    </p:set>
                                    <p:animEffect transition="in" filter="blinds(horizontal)">
                                      <p:cBhvr>
                                        <p:cTn id="22" dur="500"/>
                                        <p:tgtEl>
                                          <p:spTgt spid="1259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066800" y="152400"/>
            <a:ext cx="7010400" cy="381000"/>
          </a:xfrm>
        </p:spPr>
        <p:txBody>
          <a:bodyPr/>
          <a:lstStyle/>
          <a:p>
            <a:r>
              <a:rPr lang="en-US" altLang="zh-CN" sz="3600" dirty="0">
                <a:solidFill>
                  <a:schemeClr val="tx1"/>
                </a:solidFill>
              </a:rPr>
              <a:t>9.3.1 </a:t>
            </a:r>
            <a:r>
              <a:rPr lang="zh-CN" altLang="en-US" sz="3600" b="1" dirty="0">
                <a:latin typeface="华文中宋" pitchFamily="2" charset="-122"/>
              </a:rPr>
              <a:t>晶闸管的并联</a:t>
            </a:r>
          </a:p>
        </p:txBody>
      </p:sp>
      <p:sp>
        <p:nvSpPr>
          <p:cNvPr id="126980" name="Rectangle 4"/>
          <p:cNvSpPr>
            <a:spLocks noGrp="1" noChangeArrowheads="1"/>
          </p:cNvSpPr>
          <p:nvPr>
            <p:ph type="body" idx="1"/>
          </p:nvPr>
        </p:nvSpPr>
        <p:spPr>
          <a:xfrm>
            <a:off x="990600" y="1828800"/>
            <a:ext cx="7391400" cy="4648200"/>
          </a:xfrm>
          <a:noFill/>
          <a:ln/>
        </p:spPr>
        <p:txBody>
          <a:bodyPr/>
          <a:lstStyle/>
          <a:p>
            <a:pPr algn="just">
              <a:lnSpc>
                <a:spcPct val="110000"/>
              </a:lnSpc>
              <a:spcBef>
                <a:spcPct val="40000"/>
              </a:spcBef>
              <a:buClr>
                <a:schemeClr val="tx1"/>
              </a:buClr>
              <a:buFont typeface="Wingdings" pitchFamily="2" charset="2"/>
              <a:buBlip>
                <a:blip r:embed="rId3"/>
              </a:buBlip>
            </a:pPr>
            <a:r>
              <a:rPr lang="zh-CN" altLang="en-US" sz="2800" b="1" dirty="0">
                <a:solidFill>
                  <a:srgbClr val="0000FF"/>
                </a:solidFill>
              </a:rPr>
              <a:t>问题</a:t>
            </a:r>
            <a:r>
              <a:rPr lang="zh-CN" altLang="en-US" sz="2800" dirty="0"/>
              <a:t>：会分别因静态和动态特性参数的差异而电流分配不均匀。</a:t>
            </a:r>
          </a:p>
          <a:p>
            <a:pPr algn="just">
              <a:lnSpc>
                <a:spcPct val="110000"/>
              </a:lnSpc>
              <a:spcBef>
                <a:spcPct val="40000"/>
              </a:spcBef>
              <a:buFont typeface="Wingdings" pitchFamily="2" charset="2"/>
              <a:buBlip>
                <a:blip r:embed="rId3"/>
              </a:buBlip>
            </a:pPr>
            <a:r>
              <a:rPr lang="zh-CN" altLang="en-US" sz="2800" dirty="0">
                <a:solidFill>
                  <a:srgbClr val="0000FF"/>
                </a:solidFill>
                <a:cs typeface="Times New Roman" pitchFamily="18" charset="0"/>
              </a:rPr>
              <a:t> </a:t>
            </a:r>
            <a:r>
              <a:rPr lang="zh-CN" altLang="en-US" sz="2800" b="1" dirty="0">
                <a:solidFill>
                  <a:srgbClr val="0000FF"/>
                </a:solidFill>
              </a:rPr>
              <a:t>均流措施</a:t>
            </a:r>
            <a:r>
              <a:rPr lang="zh-CN" altLang="en-US" sz="2800" b="1" dirty="0"/>
              <a:t>：</a:t>
            </a:r>
          </a:p>
          <a:p>
            <a:pPr lvl="1" algn="just">
              <a:lnSpc>
                <a:spcPct val="110000"/>
              </a:lnSpc>
              <a:spcBef>
                <a:spcPct val="40000"/>
              </a:spcBef>
              <a:buFont typeface="Wingdings" pitchFamily="2" charset="2"/>
              <a:buBlip>
                <a:blip r:embed="rId4"/>
              </a:buBlip>
            </a:pPr>
            <a:r>
              <a:rPr lang="zh-CN" altLang="en-US" sz="2400" dirty="0"/>
              <a:t>挑选特性参数尽量一致的器件。</a:t>
            </a:r>
          </a:p>
          <a:p>
            <a:pPr lvl="1" algn="just">
              <a:lnSpc>
                <a:spcPct val="110000"/>
              </a:lnSpc>
              <a:spcBef>
                <a:spcPct val="40000"/>
              </a:spcBef>
              <a:buFont typeface="Wingdings" pitchFamily="2" charset="2"/>
              <a:buBlip>
                <a:blip r:embed="rId4"/>
              </a:buBlip>
            </a:pPr>
            <a:r>
              <a:rPr lang="zh-CN" altLang="en-US" sz="2400" dirty="0"/>
              <a:t>采用均流电抗器。</a:t>
            </a:r>
          </a:p>
          <a:p>
            <a:pPr lvl="1" algn="just">
              <a:lnSpc>
                <a:spcPct val="110000"/>
              </a:lnSpc>
              <a:spcBef>
                <a:spcPct val="40000"/>
              </a:spcBef>
              <a:buFont typeface="Wingdings" pitchFamily="2" charset="2"/>
              <a:buBlip>
                <a:blip r:embed="rId4"/>
              </a:buBlip>
            </a:pPr>
            <a:r>
              <a:rPr lang="zh-CN" altLang="en-US" sz="2400" dirty="0"/>
              <a:t>用门极强脉冲触发也有助于动态均流。</a:t>
            </a:r>
          </a:p>
          <a:p>
            <a:pPr lvl="1" algn="just">
              <a:lnSpc>
                <a:spcPct val="110000"/>
              </a:lnSpc>
              <a:spcBef>
                <a:spcPct val="40000"/>
              </a:spcBef>
              <a:buFont typeface="Wingdings" pitchFamily="2" charset="2"/>
              <a:buBlip>
                <a:blip r:embed="rId4"/>
              </a:buBlip>
            </a:pPr>
            <a:r>
              <a:rPr lang="zh-CN" altLang="en-US" sz="2400" b="1" dirty="0">
                <a:solidFill>
                  <a:srgbClr val="FF0000"/>
                </a:solidFill>
              </a:rPr>
              <a:t>当需要同时串联和并联晶闸管时，通常采用先串后并的方法联接</a:t>
            </a:r>
            <a:r>
              <a:rPr lang="zh-CN" altLang="en-US" sz="2400" dirty="0"/>
              <a:t>。</a:t>
            </a:r>
            <a:r>
              <a:rPr lang="en-US" altLang="zh-CN" sz="2400" dirty="0"/>
              <a:t>(</a:t>
            </a:r>
            <a:r>
              <a:rPr lang="zh-CN" altLang="en-US" sz="2400" dirty="0"/>
              <a:t>为什么？</a:t>
            </a:r>
            <a:r>
              <a:rPr lang="en-US" altLang="zh-CN" sz="2400" dirty="0"/>
              <a:t>)</a:t>
            </a:r>
            <a:endParaRPr lang="zh-CN" altLang="en-US" sz="2400" dirty="0"/>
          </a:p>
        </p:txBody>
      </p:sp>
      <p:sp>
        <p:nvSpPr>
          <p:cNvPr id="126984" name="Text Box 8"/>
          <p:cNvSpPr txBox="1">
            <a:spLocks noChangeArrowheads="1"/>
          </p:cNvSpPr>
          <p:nvPr/>
        </p:nvSpPr>
        <p:spPr bwMode="auto">
          <a:xfrm>
            <a:off x="990600" y="962025"/>
            <a:ext cx="7620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40000"/>
              </a:spcBef>
              <a:buClr>
                <a:schemeClr val="tx1"/>
              </a:buClr>
              <a:buFont typeface="Wingdings" pitchFamily="2" charset="2"/>
              <a:buBlip>
                <a:blip r:embed="rId3"/>
              </a:buBlip>
            </a:pPr>
            <a:r>
              <a:rPr lang="zh-CN" altLang="en-US" sz="2800" b="1" dirty="0">
                <a:solidFill>
                  <a:srgbClr val="0000FF"/>
                </a:solidFill>
                <a:latin typeface="Times New Roman" pitchFamily="18" charset="0"/>
              </a:rPr>
              <a:t>目的</a:t>
            </a:r>
            <a:r>
              <a:rPr lang="zh-CN" altLang="en-US" sz="2800" dirty="0">
                <a:latin typeface="Times New Roman" pitchFamily="18" charset="0"/>
              </a:rPr>
              <a:t>：多个器件并联来承担较大的电流</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3" name="日期占位符 2"/>
          <p:cNvSpPr>
            <a:spLocks noGrp="1"/>
          </p:cNvSpPr>
          <p:nvPr>
            <p:ph type="dt" sz="half" idx="10"/>
          </p:nvPr>
        </p:nvSpPr>
        <p:spPr/>
        <p:txBody>
          <a:bodyPr/>
          <a:lstStyle/>
          <a:p>
            <a:fld id="{EA7245E3-4EF6-40A1-BB01-9059794A65E0}" type="datetime10">
              <a:rPr lang="zh-CN" altLang="en-US" smtClean="0"/>
              <a:t>12:58</a:t>
            </a:fld>
            <a:endParaRPr lang="zh-CN" altLang="en-US"/>
          </a:p>
        </p:txBody>
      </p:sp>
    </p:spTree>
    <p:extLst>
      <p:ext uri="{BB962C8B-B14F-4D97-AF65-F5344CB8AC3E}">
        <p14:creationId xmlns:p14="http://schemas.microsoft.com/office/powerpoint/2010/main" val="924912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animEffect transition="in" filter="blinds(horizontal)">
                                      <p:cBhvr>
                                        <p:cTn id="7" dur="500"/>
                                        <p:tgtEl>
                                          <p:spTgt spid="126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80">
                                            <p:txEl>
                                              <p:pRg st="1" end="1"/>
                                            </p:txEl>
                                          </p:spTgt>
                                        </p:tgtEl>
                                        <p:attrNameLst>
                                          <p:attrName>style.visibility</p:attrName>
                                        </p:attrNameLst>
                                      </p:cBhvr>
                                      <p:to>
                                        <p:strVal val="visible"/>
                                      </p:to>
                                    </p:set>
                                    <p:animEffect transition="in" filter="blinds(horizontal)">
                                      <p:cBhvr>
                                        <p:cTn id="12" dur="500"/>
                                        <p:tgtEl>
                                          <p:spTgt spid="126980">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6980">
                                            <p:txEl>
                                              <p:pRg st="2" end="2"/>
                                            </p:txEl>
                                          </p:spTgt>
                                        </p:tgtEl>
                                        <p:attrNameLst>
                                          <p:attrName>style.visibility</p:attrName>
                                        </p:attrNameLst>
                                      </p:cBhvr>
                                      <p:to>
                                        <p:strVal val="visible"/>
                                      </p:to>
                                    </p:set>
                                    <p:animEffect transition="in" filter="blinds(horizontal)">
                                      <p:cBhvr>
                                        <p:cTn id="15" dur="500"/>
                                        <p:tgtEl>
                                          <p:spTgt spid="12698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6980">
                                            <p:txEl>
                                              <p:pRg st="3" end="3"/>
                                            </p:txEl>
                                          </p:spTgt>
                                        </p:tgtEl>
                                        <p:attrNameLst>
                                          <p:attrName>style.visibility</p:attrName>
                                        </p:attrNameLst>
                                      </p:cBhvr>
                                      <p:to>
                                        <p:strVal val="visible"/>
                                      </p:to>
                                    </p:set>
                                    <p:animEffect transition="in" filter="blinds(horizontal)">
                                      <p:cBhvr>
                                        <p:cTn id="18" dur="500"/>
                                        <p:tgtEl>
                                          <p:spTgt spid="126980">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6980">
                                            <p:txEl>
                                              <p:pRg st="4" end="4"/>
                                            </p:txEl>
                                          </p:spTgt>
                                        </p:tgtEl>
                                        <p:attrNameLst>
                                          <p:attrName>style.visibility</p:attrName>
                                        </p:attrNameLst>
                                      </p:cBhvr>
                                      <p:to>
                                        <p:strVal val="visible"/>
                                      </p:to>
                                    </p:set>
                                    <p:animEffect transition="in" filter="blinds(horizontal)">
                                      <p:cBhvr>
                                        <p:cTn id="21" dur="500"/>
                                        <p:tgtEl>
                                          <p:spTgt spid="126980">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6980">
                                            <p:txEl>
                                              <p:pRg st="5" end="5"/>
                                            </p:txEl>
                                          </p:spTgt>
                                        </p:tgtEl>
                                        <p:attrNameLst>
                                          <p:attrName>style.visibility</p:attrName>
                                        </p:attrNameLst>
                                      </p:cBhvr>
                                      <p:to>
                                        <p:strVal val="visible"/>
                                      </p:to>
                                    </p:set>
                                    <p:animEffect transition="in" filter="blinds(horizontal)">
                                      <p:cBhvr>
                                        <p:cTn id="24" dur="500"/>
                                        <p:tgtEl>
                                          <p:spTgt spid="1269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827088" y="260350"/>
            <a:ext cx="7848600" cy="431800"/>
          </a:xfrm>
        </p:spPr>
        <p:txBody>
          <a:bodyPr/>
          <a:lstStyle/>
          <a:p>
            <a:pPr algn="l"/>
            <a:r>
              <a:rPr lang="en-US" altLang="zh-CN" sz="3200" b="1">
                <a:solidFill>
                  <a:schemeClr val="tx1"/>
                </a:solidFill>
              </a:rPr>
              <a:t>9.3.3 </a:t>
            </a:r>
            <a:r>
              <a:rPr lang="zh-CN" altLang="en-US" sz="3200" b="1">
                <a:solidFill>
                  <a:schemeClr val="tx1"/>
                </a:solidFill>
              </a:rPr>
              <a:t>电力</a:t>
            </a:r>
            <a:r>
              <a:rPr lang="en-US" altLang="zh-CN" sz="3200" b="1">
                <a:solidFill>
                  <a:schemeClr val="tx1"/>
                </a:solidFill>
              </a:rPr>
              <a:t>MOSFET</a:t>
            </a:r>
            <a:r>
              <a:rPr lang="zh-CN" altLang="en-US" sz="3200" b="1">
                <a:solidFill>
                  <a:schemeClr val="tx1"/>
                </a:solidFill>
              </a:rPr>
              <a:t>的并联和</a:t>
            </a:r>
            <a:r>
              <a:rPr lang="en-US" altLang="zh-CN" sz="3200" b="1">
                <a:solidFill>
                  <a:schemeClr val="tx1"/>
                </a:solidFill>
              </a:rPr>
              <a:t>IGBT</a:t>
            </a:r>
            <a:r>
              <a:rPr lang="zh-CN" altLang="en-US" sz="3200" b="1">
                <a:solidFill>
                  <a:schemeClr val="tx1"/>
                </a:solidFill>
              </a:rPr>
              <a:t>的并联</a:t>
            </a:r>
          </a:p>
        </p:txBody>
      </p:sp>
      <p:sp>
        <p:nvSpPr>
          <p:cNvPr id="180227" name="Rectangle 3"/>
          <p:cNvSpPr>
            <a:spLocks noGrp="1" noChangeArrowheads="1"/>
          </p:cNvSpPr>
          <p:nvPr>
            <p:ph idx="1"/>
          </p:nvPr>
        </p:nvSpPr>
        <p:spPr>
          <a:xfrm>
            <a:off x="755576" y="836712"/>
            <a:ext cx="8001000" cy="5181600"/>
          </a:xfrm>
        </p:spPr>
        <p:txBody>
          <a:bodyPr/>
          <a:lstStyle/>
          <a:p>
            <a:pPr>
              <a:lnSpc>
                <a:spcPct val="125000"/>
              </a:lnSpc>
              <a:buFontTx/>
              <a:buNone/>
            </a:pPr>
            <a:r>
              <a:rPr lang="en-US" altLang="zh-CN" sz="2200" b="1" dirty="0">
                <a:solidFill>
                  <a:srgbClr val="E35449"/>
                </a:solidFill>
              </a:rPr>
              <a:t>■</a:t>
            </a:r>
            <a:r>
              <a:rPr lang="zh-CN" altLang="en-US" sz="2200" b="1" dirty="0"/>
              <a:t>电力</a:t>
            </a:r>
            <a:r>
              <a:rPr lang="en-US" altLang="zh-CN" sz="2200" b="1" dirty="0"/>
              <a:t>MOSFET</a:t>
            </a:r>
            <a:r>
              <a:rPr lang="zh-CN" altLang="en-US" sz="2200" b="1" dirty="0"/>
              <a:t>的并联</a:t>
            </a:r>
          </a:p>
          <a:p>
            <a:pPr>
              <a:lnSpc>
                <a:spcPct val="125000"/>
              </a:lnSpc>
              <a:buFontTx/>
              <a:buNone/>
            </a:pPr>
            <a:r>
              <a:rPr lang="zh-CN" altLang="en-US" sz="2200" b="1" dirty="0"/>
              <a:t>   </a:t>
            </a:r>
            <a:r>
              <a:rPr lang="zh-CN" altLang="en-US" sz="2200" b="1" dirty="0">
                <a:solidFill>
                  <a:srgbClr val="0000FF"/>
                </a:solidFill>
              </a:rPr>
              <a:t>◆</a:t>
            </a:r>
            <a:r>
              <a:rPr lang="en-US" altLang="zh-CN" sz="2200" b="1" i="1" dirty="0"/>
              <a:t>R</a:t>
            </a:r>
            <a:r>
              <a:rPr lang="en-US" altLang="zh-CN" sz="2200" b="1" i="1" baseline="-25000" dirty="0"/>
              <a:t>on</a:t>
            </a:r>
            <a:r>
              <a:rPr lang="zh-CN" altLang="en-US" sz="2200" b="1" dirty="0"/>
              <a:t>具有</a:t>
            </a:r>
            <a:r>
              <a:rPr lang="zh-CN" altLang="en-US" sz="2200" b="1" dirty="0">
                <a:solidFill>
                  <a:srgbClr val="E35449"/>
                </a:solidFill>
              </a:rPr>
              <a:t>正温度系数</a:t>
            </a:r>
            <a:r>
              <a:rPr lang="zh-CN" altLang="en-US" sz="2200" b="1" dirty="0"/>
              <a:t>，具有</a:t>
            </a:r>
            <a:r>
              <a:rPr lang="zh-CN" altLang="en-US" sz="2200" b="1" dirty="0">
                <a:solidFill>
                  <a:srgbClr val="E35449"/>
                </a:solidFill>
              </a:rPr>
              <a:t>电流自动均衡能力</a:t>
            </a:r>
            <a:r>
              <a:rPr lang="zh-CN" altLang="en-US" sz="2200" b="1" dirty="0"/>
              <a:t>，容易并联。</a:t>
            </a:r>
          </a:p>
          <a:p>
            <a:pPr>
              <a:lnSpc>
                <a:spcPct val="125000"/>
              </a:lnSpc>
              <a:buFontTx/>
              <a:buNone/>
            </a:pPr>
            <a:r>
              <a:rPr lang="zh-CN" altLang="en-US" sz="2200" b="1" dirty="0"/>
              <a:t>   </a:t>
            </a:r>
            <a:r>
              <a:rPr lang="zh-CN" altLang="en-US" sz="2200" b="1" dirty="0">
                <a:solidFill>
                  <a:srgbClr val="0000FF"/>
                </a:solidFill>
              </a:rPr>
              <a:t>◆</a:t>
            </a:r>
            <a:r>
              <a:rPr lang="zh-CN" altLang="en-US" sz="2200" b="1" dirty="0"/>
              <a:t>应选用</a:t>
            </a:r>
            <a:r>
              <a:rPr lang="en-US" altLang="zh-CN" sz="2200" b="1" i="1" dirty="0"/>
              <a:t>R</a:t>
            </a:r>
            <a:r>
              <a:rPr lang="en-US" altLang="zh-CN" sz="2200" b="1" i="1" baseline="-25000" dirty="0"/>
              <a:t>on</a:t>
            </a:r>
            <a:r>
              <a:rPr lang="zh-CN" altLang="en-US" sz="2200" b="1" dirty="0"/>
              <a:t>、</a:t>
            </a:r>
            <a:r>
              <a:rPr lang="en-US" altLang="zh-CN" sz="2200" b="1" i="1" dirty="0"/>
              <a:t>U</a:t>
            </a:r>
            <a:r>
              <a:rPr lang="en-US" altLang="zh-CN" sz="2200" b="1" i="1" baseline="-25000" dirty="0"/>
              <a:t>T</a:t>
            </a:r>
            <a:r>
              <a:rPr lang="zh-CN" altLang="en-US" sz="2200" b="1" dirty="0"/>
              <a:t>、</a:t>
            </a:r>
            <a:r>
              <a:rPr lang="en-US" altLang="zh-CN" sz="2200" b="1" i="1" dirty="0" err="1"/>
              <a:t>G</a:t>
            </a:r>
            <a:r>
              <a:rPr lang="en-US" altLang="zh-CN" sz="2200" b="1" i="1" baseline="-25000" dirty="0" err="1"/>
              <a:t>fs</a:t>
            </a:r>
            <a:r>
              <a:rPr lang="zh-CN" altLang="en-US" sz="2200" b="1" dirty="0"/>
              <a:t>和输入电容</a:t>
            </a:r>
            <a:r>
              <a:rPr lang="en-US" altLang="zh-CN" sz="2200" b="1" i="1" dirty="0" err="1"/>
              <a:t>C</a:t>
            </a:r>
            <a:r>
              <a:rPr lang="en-US" altLang="zh-CN" sz="2200" b="1" i="1" baseline="-25000" dirty="0" err="1"/>
              <a:t>iss</a:t>
            </a:r>
            <a:r>
              <a:rPr lang="zh-CN" altLang="en-US" sz="2200" b="1" dirty="0"/>
              <a:t>尽量相近的器件并联。</a:t>
            </a:r>
          </a:p>
          <a:p>
            <a:pPr>
              <a:lnSpc>
                <a:spcPct val="125000"/>
              </a:lnSpc>
              <a:buFontTx/>
              <a:buNone/>
            </a:pPr>
            <a:r>
              <a:rPr lang="zh-CN" altLang="en-US" sz="2200" b="1" dirty="0"/>
              <a:t>   </a:t>
            </a:r>
            <a:r>
              <a:rPr lang="zh-CN" altLang="en-US" sz="2200" b="1" dirty="0">
                <a:solidFill>
                  <a:srgbClr val="0000FF"/>
                </a:solidFill>
              </a:rPr>
              <a:t>◆</a:t>
            </a:r>
            <a:r>
              <a:rPr lang="zh-CN" altLang="en-US" sz="2200" b="1" dirty="0"/>
              <a:t>电路走线和布局应尽量对称。</a:t>
            </a:r>
          </a:p>
          <a:p>
            <a:pPr>
              <a:lnSpc>
                <a:spcPct val="125000"/>
              </a:lnSpc>
              <a:buFontTx/>
              <a:buNone/>
            </a:pPr>
            <a:r>
              <a:rPr lang="zh-CN" altLang="en-US" sz="2200" b="1" dirty="0"/>
              <a:t>   </a:t>
            </a:r>
            <a:r>
              <a:rPr lang="zh-CN" altLang="en-US" sz="2200" b="1" dirty="0">
                <a:solidFill>
                  <a:srgbClr val="0000FF"/>
                </a:solidFill>
              </a:rPr>
              <a:t>◆</a:t>
            </a:r>
            <a:r>
              <a:rPr lang="zh-CN" altLang="en-US" sz="2200" b="1" dirty="0"/>
              <a:t>可在源极电路中串入小电感</a:t>
            </a:r>
            <a:r>
              <a:rPr lang="en-US" altLang="zh-CN" sz="2200" b="1" dirty="0"/>
              <a:t>,</a:t>
            </a:r>
            <a:r>
              <a:rPr lang="zh-CN" altLang="en-US" sz="2200" b="1" dirty="0"/>
              <a:t>起到均流电抗器的作用。</a:t>
            </a:r>
          </a:p>
          <a:p>
            <a:pPr>
              <a:lnSpc>
                <a:spcPct val="125000"/>
              </a:lnSpc>
              <a:buFontTx/>
              <a:buNone/>
            </a:pPr>
            <a:r>
              <a:rPr lang="zh-CN" altLang="en-US" sz="2200" b="1" dirty="0">
                <a:solidFill>
                  <a:srgbClr val="E35449"/>
                </a:solidFill>
              </a:rPr>
              <a:t>■</a:t>
            </a:r>
            <a:r>
              <a:rPr lang="en-US" altLang="zh-CN" sz="2200" b="1" dirty="0"/>
              <a:t>IGBT</a:t>
            </a:r>
            <a:r>
              <a:rPr lang="zh-CN" altLang="en-US" sz="2200" b="1" dirty="0"/>
              <a:t>的并联 </a:t>
            </a:r>
          </a:p>
          <a:p>
            <a:pPr>
              <a:lnSpc>
                <a:spcPct val="125000"/>
              </a:lnSpc>
              <a:buFontTx/>
              <a:buNone/>
            </a:pPr>
            <a:r>
              <a:rPr lang="zh-CN" altLang="en-US" sz="2200" b="1" dirty="0"/>
              <a:t>   </a:t>
            </a:r>
            <a:r>
              <a:rPr lang="zh-CN" altLang="en-US" sz="2200" b="1" dirty="0">
                <a:solidFill>
                  <a:srgbClr val="0000FF"/>
                </a:solidFill>
              </a:rPr>
              <a:t>◆</a:t>
            </a:r>
            <a:r>
              <a:rPr lang="zh-CN" altLang="en-US" sz="2200" b="1" dirty="0"/>
              <a:t>在</a:t>
            </a:r>
            <a:r>
              <a:rPr lang="en-US" altLang="zh-CN" sz="2200" b="1" dirty="0"/>
              <a:t>1/2</a:t>
            </a:r>
            <a:r>
              <a:rPr lang="zh-CN" altLang="en-US" sz="2200" b="1" dirty="0"/>
              <a:t>或</a:t>
            </a:r>
            <a:r>
              <a:rPr lang="en-US" altLang="zh-CN" sz="2200" b="1" dirty="0"/>
              <a:t>1/3</a:t>
            </a:r>
            <a:r>
              <a:rPr lang="zh-CN" altLang="en-US" sz="2200" b="1" dirty="0"/>
              <a:t>额定电流以下的区段，通态压降具有</a:t>
            </a:r>
            <a:r>
              <a:rPr lang="zh-CN" altLang="en-US" sz="2200" b="1" dirty="0">
                <a:solidFill>
                  <a:srgbClr val="E35449"/>
                </a:solidFill>
              </a:rPr>
              <a:t>负温度系数</a:t>
            </a:r>
            <a:r>
              <a:rPr lang="zh-CN" altLang="en-US" sz="2200" b="1" dirty="0"/>
              <a:t>；在以上的区段则具有</a:t>
            </a:r>
            <a:r>
              <a:rPr lang="zh-CN" altLang="en-US" sz="2200" b="1" dirty="0">
                <a:solidFill>
                  <a:srgbClr val="E35449"/>
                </a:solidFill>
              </a:rPr>
              <a:t>正温度系数</a:t>
            </a:r>
            <a:r>
              <a:rPr lang="zh-CN" altLang="en-US" sz="2200" b="1" dirty="0"/>
              <a:t>；也具有一定的</a:t>
            </a:r>
            <a:r>
              <a:rPr lang="zh-CN" altLang="en-US" sz="2200" b="1" dirty="0">
                <a:solidFill>
                  <a:srgbClr val="E35449"/>
                </a:solidFill>
              </a:rPr>
              <a:t>电流自动均衡能力</a:t>
            </a:r>
            <a:r>
              <a:rPr lang="zh-CN" altLang="en-US" sz="2200" b="1" dirty="0"/>
              <a:t>，易于并联使用。</a:t>
            </a:r>
          </a:p>
          <a:p>
            <a:pPr>
              <a:lnSpc>
                <a:spcPct val="125000"/>
              </a:lnSpc>
              <a:buFontTx/>
              <a:buNone/>
            </a:pPr>
            <a:r>
              <a:rPr lang="zh-CN" altLang="en-US" sz="2200" b="1" dirty="0"/>
              <a:t>   </a:t>
            </a:r>
            <a:r>
              <a:rPr lang="zh-CN" altLang="en-US" sz="2200" b="1" dirty="0">
                <a:solidFill>
                  <a:srgbClr val="0000FF"/>
                </a:solidFill>
              </a:rPr>
              <a:t>◆</a:t>
            </a:r>
            <a:r>
              <a:rPr lang="zh-CN" altLang="en-US" sz="2200" b="1" dirty="0"/>
              <a:t>在器件参数和特性选择、电路布局和走线、散热条件等方面也应尽量一致。</a:t>
            </a:r>
            <a:r>
              <a:rPr lang="zh-CN" altLang="en-US" sz="22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3" name="日期占位符 2"/>
          <p:cNvSpPr>
            <a:spLocks noGrp="1"/>
          </p:cNvSpPr>
          <p:nvPr>
            <p:ph type="dt" sz="half" idx="10"/>
          </p:nvPr>
        </p:nvSpPr>
        <p:spPr/>
        <p:txBody>
          <a:bodyPr/>
          <a:lstStyle/>
          <a:p>
            <a:fld id="{554F4270-DEC6-4DBF-8348-84212C5A2A3E}" type="datetime10">
              <a:rPr lang="zh-CN" altLang="en-US" smtClean="0"/>
              <a:t>12:58</a:t>
            </a:fld>
            <a:endParaRPr lang="zh-CN" altLang="en-US"/>
          </a:p>
        </p:txBody>
      </p:sp>
    </p:spTree>
    <p:extLst>
      <p:ext uri="{BB962C8B-B14F-4D97-AF65-F5344CB8AC3E}">
        <p14:creationId xmlns:p14="http://schemas.microsoft.com/office/powerpoint/2010/main" val="1491168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827088" y="260350"/>
            <a:ext cx="7848600" cy="431800"/>
          </a:xfrm>
        </p:spPr>
        <p:txBody>
          <a:bodyPr/>
          <a:lstStyle/>
          <a:p>
            <a:pPr algn="l"/>
            <a:r>
              <a:rPr lang="zh-CN" altLang="en-US" sz="3600" b="1"/>
              <a:t>本章小结</a:t>
            </a:r>
          </a:p>
        </p:txBody>
      </p:sp>
      <p:sp>
        <p:nvSpPr>
          <p:cNvPr id="181251" name="Rectangle 3"/>
          <p:cNvSpPr>
            <a:spLocks noGrp="1" noChangeArrowheads="1"/>
          </p:cNvSpPr>
          <p:nvPr>
            <p:ph idx="1"/>
          </p:nvPr>
        </p:nvSpPr>
        <p:spPr/>
        <p:txBody>
          <a:bodyPr/>
          <a:lstStyle/>
          <a:p>
            <a:pPr marL="609600" indent="-609600">
              <a:lnSpc>
                <a:spcPct val="125000"/>
              </a:lnSpc>
              <a:buFontTx/>
              <a:buNone/>
            </a:pPr>
            <a:r>
              <a:rPr lang="en-US" altLang="zh-CN" sz="2000" b="1" dirty="0">
                <a:solidFill>
                  <a:srgbClr val="E35449"/>
                </a:solidFill>
              </a:rPr>
              <a:t>■</a:t>
            </a:r>
            <a:r>
              <a:rPr lang="zh-CN" altLang="en-US" sz="2000" b="1" dirty="0"/>
              <a:t>本章要点</a:t>
            </a:r>
          </a:p>
          <a:p>
            <a:pPr marL="609600" indent="-609600">
              <a:lnSpc>
                <a:spcPct val="125000"/>
              </a:lnSpc>
              <a:buFontTx/>
              <a:buNone/>
            </a:pPr>
            <a:r>
              <a:rPr lang="zh-CN" altLang="en-US" sz="2000" b="1" dirty="0">
                <a:solidFill>
                  <a:srgbClr val="0000FF"/>
                </a:solidFill>
              </a:rPr>
              <a:t>    ◆</a:t>
            </a:r>
            <a:r>
              <a:rPr lang="zh-CN" altLang="en-US" sz="2000" b="1" dirty="0"/>
              <a:t>对电力电子器件驱动电路的基本要求。</a:t>
            </a:r>
          </a:p>
          <a:p>
            <a:pPr marL="609600" indent="-609600">
              <a:lnSpc>
                <a:spcPct val="125000"/>
              </a:lnSpc>
              <a:buFontTx/>
              <a:buNone/>
            </a:pPr>
            <a:r>
              <a:rPr lang="zh-CN" altLang="en-US" sz="2000" b="1" dirty="0">
                <a:solidFill>
                  <a:srgbClr val="0000FF"/>
                </a:solidFill>
              </a:rPr>
              <a:t>    ◆</a:t>
            </a:r>
            <a:r>
              <a:rPr lang="zh-CN" altLang="en-US" sz="2000" b="1" dirty="0"/>
              <a:t>在驱动电路中实现电力电子主电路和控制电路电气隔离的基本方</a:t>
            </a:r>
          </a:p>
          <a:p>
            <a:pPr marL="609600" indent="-609600">
              <a:lnSpc>
                <a:spcPct val="125000"/>
              </a:lnSpc>
              <a:buFontTx/>
              <a:buNone/>
            </a:pPr>
            <a:r>
              <a:rPr lang="zh-CN" altLang="en-US" sz="2000" b="1" dirty="0"/>
              <a:t>       法和原理。</a:t>
            </a:r>
          </a:p>
          <a:p>
            <a:pPr marL="609600" indent="-609600">
              <a:lnSpc>
                <a:spcPct val="125000"/>
              </a:lnSpc>
              <a:buNone/>
            </a:pPr>
            <a:r>
              <a:rPr lang="zh-CN" altLang="en-US" sz="2000" b="1" dirty="0">
                <a:solidFill>
                  <a:srgbClr val="0000FF"/>
                </a:solidFill>
              </a:rPr>
              <a:t>    ◆</a:t>
            </a:r>
            <a:r>
              <a:rPr lang="zh-CN" altLang="en-US" sz="2000" b="1" dirty="0">
                <a:solidFill>
                  <a:srgbClr val="FF0000"/>
                </a:solidFill>
              </a:rPr>
              <a:t>对晶闸管触发电路的基本要求</a:t>
            </a:r>
            <a:r>
              <a:rPr lang="zh-CN" altLang="en-US" sz="2000" b="1" dirty="0"/>
              <a:t>以及典型触发电路的基本原理。</a:t>
            </a:r>
          </a:p>
          <a:p>
            <a:pPr marL="609600" indent="-609600">
              <a:lnSpc>
                <a:spcPct val="125000"/>
              </a:lnSpc>
              <a:buFontTx/>
              <a:buNone/>
            </a:pPr>
            <a:r>
              <a:rPr lang="zh-CN" altLang="en-US" sz="2000" b="1" dirty="0">
                <a:solidFill>
                  <a:srgbClr val="FF0000"/>
                </a:solidFill>
              </a:rPr>
              <a:t>    ◆对电力</a:t>
            </a:r>
            <a:r>
              <a:rPr lang="en-US" altLang="zh-CN" sz="2000" b="1" dirty="0">
                <a:solidFill>
                  <a:srgbClr val="FF0000"/>
                </a:solidFill>
              </a:rPr>
              <a:t>MOSFET</a:t>
            </a:r>
            <a:r>
              <a:rPr lang="zh-CN" altLang="en-US" sz="2000" b="1" dirty="0">
                <a:solidFill>
                  <a:srgbClr val="FF0000"/>
                </a:solidFill>
              </a:rPr>
              <a:t>和</a:t>
            </a:r>
            <a:r>
              <a:rPr lang="en-US" altLang="zh-CN" sz="2000" b="1" dirty="0">
                <a:solidFill>
                  <a:srgbClr val="FF0000"/>
                </a:solidFill>
              </a:rPr>
              <a:t>IGBT</a:t>
            </a:r>
            <a:r>
              <a:rPr lang="zh-CN" altLang="en-US" sz="2000" b="1" dirty="0">
                <a:solidFill>
                  <a:srgbClr val="FF0000"/>
                </a:solidFill>
              </a:rPr>
              <a:t>等全控型器件驱动电路的基本要求</a:t>
            </a:r>
            <a:r>
              <a:rPr lang="zh-CN" altLang="en-US" sz="2000" b="1" dirty="0"/>
              <a:t>以及典型驱动电路的基本原理。</a:t>
            </a:r>
          </a:p>
          <a:p>
            <a:pPr marL="609600" indent="-609600">
              <a:lnSpc>
                <a:spcPct val="125000"/>
              </a:lnSpc>
              <a:buFontTx/>
              <a:buNone/>
            </a:pPr>
            <a:r>
              <a:rPr lang="zh-CN" altLang="en-US" sz="2000" b="1" dirty="0">
                <a:solidFill>
                  <a:srgbClr val="0000FF"/>
                </a:solidFill>
              </a:rPr>
              <a:t>    ◆</a:t>
            </a:r>
            <a:r>
              <a:rPr lang="zh-CN" altLang="en-US" sz="2000" b="1" dirty="0"/>
              <a:t>电力电子器件过电压的产生原因和过电压保护的主要方法及原理。</a:t>
            </a:r>
          </a:p>
          <a:p>
            <a:pPr marL="609600" indent="-609600">
              <a:lnSpc>
                <a:spcPct val="125000"/>
              </a:lnSpc>
              <a:buFontTx/>
              <a:buNone/>
            </a:pPr>
            <a:r>
              <a:rPr lang="zh-CN" altLang="en-US" sz="2000" b="1" dirty="0">
                <a:solidFill>
                  <a:srgbClr val="0000FF"/>
                </a:solidFill>
              </a:rPr>
              <a:t>    ◆</a:t>
            </a:r>
            <a:r>
              <a:rPr lang="zh-CN" altLang="en-US" sz="2000" b="1" dirty="0"/>
              <a:t>电力电子器件过电流保护的主要方法及原理。</a:t>
            </a:r>
          </a:p>
          <a:p>
            <a:pPr marL="609600" indent="-609600">
              <a:lnSpc>
                <a:spcPct val="125000"/>
              </a:lnSpc>
              <a:buFontTx/>
              <a:buNone/>
            </a:pPr>
            <a:r>
              <a:rPr lang="zh-CN" altLang="en-US" sz="2000" b="1" dirty="0">
                <a:solidFill>
                  <a:srgbClr val="FF0000"/>
                </a:solidFill>
              </a:rPr>
              <a:t>    ◆电力电子器件缓冲电路的</a:t>
            </a:r>
            <a:r>
              <a:rPr lang="zh-CN" altLang="en-US" sz="2000" b="1" dirty="0"/>
              <a:t>概念、分类、</a:t>
            </a:r>
            <a:r>
              <a:rPr lang="zh-CN" altLang="en-US" sz="2000" b="1" dirty="0">
                <a:solidFill>
                  <a:srgbClr val="FF0000"/>
                </a:solidFill>
              </a:rPr>
              <a:t>典型电路及基本原理。</a:t>
            </a:r>
          </a:p>
          <a:p>
            <a:pPr marL="609600" indent="-609600">
              <a:lnSpc>
                <a:spcPct val="125000"/>
              </a:lnSpc>
              <a:buFontTx/>
              <a:buNone/>
            </a:pPr>
            <a:r>
              <a:rPr lang="zh-CN" altLang="en-US" sz="2000" b="1" dirty="0">
                <a:solidFill>
                  <a:srgbClr val="FF0000"/>
                </a:solidFill>
              </a:rPr>
              <a:t>    ◆电力电子器件串联和并联使用的目的、基本要求以及具体注意事</a:t>
            </a:r>
          </a:p>
          <a:p>
            <a:pPr marL="609600" indent="-609600">
              <a:lnSpc>
                <a:spcPct val="125000"/>
              </a:lnSpc>
              <a:buFontTx/>
              <a:buNone/>
            </a:pPr>
            <a:r>
              <a:rPr lang="zh-CN" altLang="en-US" sz="2000" b="1" dirty="0">
                <a:solidFill>
                  <a:srgbClr val="FF0000"/>
                </a:solidFill>
              </a:rPr>
              <a:t>       项。</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3" name="日期占位符 2"/>
          <p:cNvSpPr>
            <a:spLocks noGrp="1"/>
          </p:cNvSpPr>
          <p:nvPr>
            <p:ph type="dt" sz="half" idx="10"/>
          </p:nvPr>
        </p:nvSpPr>
        <p:spPr/>
        <p:txBody>
          <a:bodyPr/>
          <a:lstStyle/>
          <a:p>
            <a:fld id="{37C53119-A630-4221-AD52-489731C2C6B5}" type="datetime10">
              <a:rPr lang="zh-CN" altLang="en-US" smtClean="0"/>
              <a:t>12:58</a:t>
            </a:fld>
            <a:endParaRPr lang="zh-CN" altLang="en-US"/>
          </a:p>
        </p:txBody>
      </p:sp>
    </p:spTree>
    <p:extLst>
      <p:ext uri="{BB962C8B-B14F-4D97-AF65-F5344CB8AC3E}">
        <p14:creationId xmlns:p14="http://schemas.microsoft.com/office/powerpoint/2010/main" val="3471279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en-US" altLang="zh-CN" dirty="0"/>
              <a:t>9-6</a:t>
            </a:r>
            <a:r>
              <a:rPr lang="zh-CN" altLang="en-US" dirty="0"/>
              <a:t>；</a:t>
            </a:r>
            <a:endParaRPr lang="en-US" altLang="zh-CN" dirty="0"/>
          </a:p>
          <a:p>
            <a:r>
              <a:rPr lang="en-US" altLang="zh-CN" dirty="0"/>
              <a:t>9-7</a:t>
            </a:r>
            <a:r>
              <a:rPr lang="zh-CN" altLang="en-US"/>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5" name="日期占位符 4"/>
          <p:cNvSpPr>
            <a:spLocks noGrp="1"/>
          </p:cNvSpPr>
          <p:nvPr>
            <p:ph type="dt" sz="half" idx="10"/>
          </p:nvPr>
        </p:nvSpPr>
        <p:spPr/>
        <p:txBody>
          <a:bodyPr/>
          <a:lstStyle/>
          <a:p>
            <a:fld id="{D9355C0F-64EA-4DAD-9E97-BB7E6C3906B8}" type="datetime10">
              <a:rPr lang="zh-CN" altLang="en-US" smtClean="0"/>
              <a:t>12:58</a:t>
            </a:fld>
            <a:endParaRPr lang="zh-CN" altLang="en-US"/>
          </a:p>
        </p:txBody>
      </p:sp>
    </p:spTree>
    <p:extLst>
      <p:ext uri="{BB962C8B-B14F-4D97-AF65-F5344CB8AC3E}">
        <p14:creationId xmlns:p14="http://schemas.microsoft.com/office/powerpoint/2010/main" val="3867751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692696"/>
            <a:ext cx="8001000" cy="5181600"/>
          </a:xfrm>
        </p:spPr>
        <p:txBody>
          <a:bodyPr/>
          <a:lstStyle/>
          <a:p>
            <a:pPr marL="0" lvl="0" indent="0" eaLnBrk="0" hangingPunct="0">
              <a:buNone/>
            </a:pPr>
            <a:r>
              <a:rPr lang="en-US" altLang="zh-CN" sz="1400" dirty="0"/>
              <a:t>1</a:t>
            </a:r>
            <a:r>
              <a:rPr lang="zh-CN" altLang="en-US" sz="1400" dirty="0"/>
              <a:t>、</a:t>
            </a:r>
            <a:r>
              <a:rPr lang="zh-CN" altLang="zh-CN" sz="1400" dirty="0"/>
              <a:t>多个器件并联来承担较大的电流，采用下列方法正确的是（</a:t>
            </a:r>
            <a:r>
              <a:rPr lang="en-US" altLang="zh-CN" sz="1400" dirty="0"/>
              <a:t>   </a:t>
            </a:r>
            <a:r>
              <a:rPr lang="zh-CN" altLang="zh-CN" sz="1400" dirty="0"/>
              <a:t>）</a:t>
            </a:r>
          </a:p>
          <a:p>
            <a:pPr marL="0" lvl="0" indent="0" eaLnBrk="0" hangingPunct="0">
              <a:buNone/>
            </a:pPr>
            <a:r>
              <a:rPr lang="en-US" altLang="zh-CN" sz="1400" dirty="0"/>
              <a:t>A</a:t>
            </a:r>
            <a:r>
              <a:rPr lang="zh-CN" altLang="en-US" sz="1400" dirty="0"/>
              <a:t>、</a:t>
            </a:r>
            <a:r>
              <a:rPr lang="zh-CN" altLang="zh-CN" sz="1400" dirty="0"/>
              <a:t>当需要同时串联和并联晶闸管时，通常采用先串后并的方法联接。</a:t>
            </a:r>
          </a:p>
          <a:p>
            <a:pPr marL="0" lvl="0" indent="0" eaLnBrk="0" hangingPunct="0">
              <a:buNone/>
            </a:pPr>
            <a:r>
              <a:rPr lang="en-US" altLang="zh-CN" sz="1400" dirty="0"/>
              <a:t>B</a:t>
            </a:r>
            <a:r>
              <a:rPr lang="zh-CN" altLang="en-US" sz="1400" dirty="0"/>
              <a:t>、</a:t>
            </a:r>
            <a:r>
              <a:rPr lang="zh-CN" altLang="zh-CN" sz="1400" dirty="0"/>
              <a:t>采用均流电抗器。</a:t>
            </a:r>
          </a:p>
          <a:p>
            <a:pPr marL="0" lvl="0" indent="0" eaLnBrk="0" hangingPunct="0">
              <a:buNone/>
            </a:pPr>
            <a:r>
              <a:rPr lang="en-US" altLang="zh-CN" sz="1400" dirty="0"/>
              <a:t>C</a:t>
            </a:r>
            <a:r>
              <a:rPr lang="zh-CN" altLang="en-US" sz="1400" dirty="0"/>
              <a:t>、</a:t>
            </a:r>
            <a:r>
              <a:rPr lang="zh-CN" altLang="zh-CN" sz="1400" dirty="0"/>
              <a:t>挑选特性参数尽量一致的器件。</a:t>
            </a:r>
          </a:p>
          <a:p>
            <a:pPr marL="0" lvl="0" indent="0" eaLnBrk="0" hangingPunct="0">
              <a:buNone/>
            </a:pPr>
            <a:r>
              <a:rPr lang="en-US" altLang="zh-CN" sz="1400" dirty="0"/>
              <a:t>D</a:t>
            </a:r>
            <a:r>
              <a:rPr lang="zh-CN" altLang="en-US" sz="1400" dirty="0"/>
              <a:t>、</a:t>
            </a:r>
            <a:r>
              <a:rPr lang="zh-CN" altLang="zh-CN" sz="1400" dirty="0"/>
              <a:t>用门极强脉冲触发也有助于动态均流。</a:t>
            </a:r>
            <a:endParaRPr lang="en-US" altLang="zh-CN" sz="1400" dirty="0"/>
          </a:p>
          <a:p>
            <a:pPr marL="0" lvl="0" indent="0" eaLnBrk="0" hangingPunct="0">
              <a:buNone/>
            </a:pPr>
            <a:endParaRPr lang="en-US" altLang="zh-CN" sz="1400" dirty="0"/>
          </a:p>
          <a:p>
            <a:pPr marL="0" lvl="0" indent="0" eaLnBrk="0" hangingPunct="0">
              <a:buNone/>
            </a:pPr>
            <a:r>
              <a:rPr lang="en-US" altLang="zh-CN" sz="1400" dirty="0"/>
              <a:t>2</a:t>
            </a:r>
            <a:r>
              <a:rPr lang="zh-CN" altLang="en-US" sz="1400" dirty="0"/>
              <a:t>、</a:t>
            </a:r>
            <a:r>
              <a:rPr lang="zh-CN" altLang="zh-CN" sz="1400" dirty="0"/>
              <a:t>多个器件</a:t>
            </a:r>
            <a:r>
              <a:rPr lang="zh-CN" altLang="en-US" sz="1400" dirty="0"/>
              <a:t>串联</a:t>
            </a:r>
            <a:r>
              <a:rPr lang="zh-CN" altLang="zh-CN" sz="1400" dirty="0"/>
              <a:t>来承担较</a:t>
            </a:r>
            <a:r>
              <a:rPr lang="zh-CN" altLang="en-US" sz="1400" dirty="0"/>
              <a:t>高</a:t>
            </a:r>
            <a:r>
              <a:rPr lang="zh-CN" altLang="zh-CN" sz="1400" dirty="0"/>
              <a:t>的</a:t>
            </a:r>
            <a:r>
              <a:rPr lang="zh-CN" altLang="en-US" sz="1400" dirty="0"/>
              <a:t>电压</a:t>
            </a:r>
            <a:r>
              <a:rPr lang="zh-CN" altLang="zh-CN" sz="1400" dirty="0"/>
              <a:t>，采用下列方法正确的是（</a:t>
            </a:r>
            <a:r>
              <a:rPr lang="en-US" altLang="zh-CN" sz="1400" dirty="0"/>
              <a:t>   </a:t>
            </a:r>
            <a:r>
              <a:rPr lang="zh-CN" altLang="zh-CN" sz="1400" dirty="0"/>
              <a:t>）</a:t>
            </a:r>
          </a:p>
          <a:p>
            <a:pPr marL="0" indent="0" eaLnBrk="0" hangingPunct="0">
              <a:buNone/>
            </a:pPr>
            <a:r>
              <a:rPr lang="en-US" altLang="zh-CN" sz="1400" dirty="0"/>
              <a:t>A</a:t>
            </a:r>
            <a:r>
              <a:rPr lang="zh-CN" altLang="en-US" sz="1400" dirty="0"/>
              <a:t>、选用参数和特性尽量一致的器件。</a:t>
            </a:r>
          </a:p>
          <a:p>
            <a:pPr marL="0" indent="0" eaLnBrk="0" hangingPunct="0">
              <a:buNone/>
            </a:pPr>
            <a:r>
              <a:rPr lang="en-US" altLang="zh-CN" sz="1400" dirty="0"/>
              <a:t>B</a:t>
            </a:r>
            <a:r>
              <a:rPr lang="zh-CN" altLang="en-US" sz="1400" dirty="0"/>
              <a:t>、采用电阻均压。</a:t>
            </a:r>
            <a:endParaRPr lang="en-US" altLang="zh-CN" sz="1400" dirty="0"/>
          </a:p>
          <a:p>
            <a:pPr marL="0" indent="0" eaLnBrk="0" hangingPunct="0">
              <a:lnSpc>
                <a:spcPct val="120000"/>
              </a:lnSpc>
              <a:buNone/>
            </a:pPr>
            <a:r>
              <a:rPr lang="en-US" altLang="zh-CN" sz="1400" dirty="0"/>
              <a:t>C</a:t>
            </a:r>
            <a:r>
              <a:rPr lang="zh-CN" altLang="en-US" sz="1400" dirty="0"/>
              <a:t>、选择动态参数和特性尽量一致的器件。</a:t>
            </a:r>
          </a:p>
          <a:p>
            <a:pPr marL="0" indent="0" eaLnBrk="0" hangingPunct="0">
              <a:lnSpc>
                <a:spcPct val="120000"/>
              </a:lnSpc>
              <a:buNone/>
            </a:pPr>
            <a:r>
              <a:rPr lang="en-US" altLang="zh-CN" sz="1400" dirty="0"/>
              <a:t>D</a:t>
            </a:r>
            <a:r>
              <a:rPr lang="zh-CN" altLang="en-US" sz="1400" dirty="0"/>
              <a:t>、用</a:t>
            </a:r>
            <a:r>
              <a:rPr lang="en-US" altLang="zh-CN" sz="1400" dirty="0"/>
              <a:t>RC</a:t>
            </a:r>
            <a:r>
              <a:rPr lang="zh-CN" altLang="en-US" sz="1400" dirty="0"/>
              <a:t>并联支路作动态均压。</a:t>
            </a:r>
          </a:p>
          <a:p>
            <a:pPr marL="0" indent="0" eaLnBrk="0" hangingPunct="0">
              <a:lnSpc>
                <a:spcPct val="120000"/>
              </a:lnSpc>
              <a:buNone/>
            </a:pPr>
            <a:r>
              <a:rPr lang="en-US" altLang="zh-CN" sz="1400" dirty="0"/>
              <a:t>E</a:t>
            </a:r>
            <a:r>
              <a:rPr lang="zh-CN" altLang="en-US" sz="1400" dirty="0"/>
              <a:t>、采用门极强脉冲触发可以显著减小器件开通时间的差异。</a:t>
            </a:r>
          </a:p>
          <a:p>
            <a:pPr marL="0" indent="0" eaLnBrk="0" hangingPunct="0">
              <a:buNone/>
            </a:pPr>
            <a:endParaRPr lang="en-US" altLang="zh-CN" sz="1400" dirty="0"/>
          </a:p>
          <a:p>
            <a:pPr marL="0" indent="0" eaLnBrk="0" hangingPunct="0">
              <a:buNone/>
            </a:pPr>
            <a:r>
              <a:rPr lang="en-US" altLang="zh-CN" sz="1400" dirty="0"/>
              <a:t>3</a:t>
            </a:r>
            <a:r>
              <a:rPr lang="zh-CN" altLang="en-US" sz="1400" dirty="0"/>
              <a:t>、对于电压驱动型器件的驱动电路，下列说法正确的是（）</a:t>
            </a:r>
          </a:p>
          <a:p>
            <a:pPr marL="0" indent="0" eaLnBrk="0" hangingPunct="0">
              <a:lnSpc>
                <a:spcPct val="125000"/>
              </a:lnSpc>
              <a:buNone/>
            </a:pPr>
            <a:r>
              <a:rPr lang="en-US" altLang="zh-CN" sz="1400" dirty="0"/>
              <a:t>A</a:t>
            </a:r>
            <a:r>
              <a:rPr lang="zh-CN" altLang="en-US" sz="1400" dirty="0"/>
              <a:t>、电力</a:t>
            </a:r>
            <a:r>
              <a:rPr lang="en-US" altLang="zh-CN" sz="1400" dirty="0"/>
              <a:t>MOSFET</a:t>
            </a:r>
            <a:r>
              <a:rPr lang="zh-CN" altLang="en-US" sz="1400" dirty="0"/>
              <a:t>和</a:t>
            </a:r>
            <a:r>
              <a:rPr lang="en-US" altLang="zh-CN" sz="1400" dirty="0"/>
              <a:t>IGBT</a:t>
            </a:r>
            <a:r>
              <a:rPr lang="zh-CN" altLang="en-US" sz="1400" dirty="0"/>
              <a:t>是电压驱动型器件。</a:t>
            </a:r>
          </a:p>
          <a:p>
            <a:pPr marL="0" indent="0" eaLnBrk="0" hangingPunct="0">
              <a:lnSpc>
                <a:spcPct val="125000"/>
              </a:lnSpc>
              <a:buNone/>
            </a:pPr>
            <a:r>
              <a:rPr lang="en-US" altLang="zh-CN" sz="1400" dirty="0"/>
              <a:t>B</a:t>
            </a:r>
            <a:r>
              <a:rPr lang="zh-CN" altLang="en-US" sz="1400" dirty="0"/>
              <a:t>、为快速建立驱动电压，要求驱动电路输出电阻小。</a:t>
            </a:r>
          </a:p>
          <a:p>
            <a:pPr marL="0" indent="0" eaLnBrk="0" hangingPunct="0">
              <a:lnSpc>
                <a:spcPct val="125000"/>
              </a:lnSpc>
              <a:buNone/>
            </a:pPr>
            <a:r>
              <a:rPr lang="en-US" altLang="zh-CN" sz="1400" dirty="0"/>
              <a:t>C</a:t>
            </a:r>
            <a:r>
              <a:rPr lang="zh-CN" altLang="en-US" sz="1400" dirty="0"/>
              <a:t>、关断时可用</a:t>
            </a:r>
            <a:r>
              <a:rPr lang="en-US" altLang="zh-CN" sz="1400" dirty="0"/>
              <a:t>0</a:t>
            </a:r>
            <a:r>
              <a:rPr lang="zh-CN" altLang="en-US" sz="1400" dirty="0"/>
              <a:t>电压，但加一定幅值的负驱动电压有利于减小关断时间和关断损耗。</a:t>
            </a:r>
          </a:p>
          <a:p>
            <a:pPr marL="0" indent="0" eaLnBrk="0" hangingPunct="0">
              <a:lnSpc>
                <a:spcPct val="125000"/>
              </a:lnSpc>
              <a:buNone/>
            </a:pPr>
            <a:r>
              <a:rPr lang="en-US" altLang="zh-CN" sz="1400" dirty="0"/>
              <a:t>D</a:t>
            </a:r>
            <a:r>
              <a:rPr lang="zh-CN" altLang="en-US" sz="1400" dirty="0"/>
              <a:t>、在栅极串入一只低值电阻</a:t>
            </a:r>
            <a:r>
              <a:rPr lang="en-US" altLang="zh-CN" sz="1400" dirty="0"/>
              <a:t>5</a:t>
            </a:r>
            <a:r>
              <a:rPr lang="zh-CN" altLang="en-US" sz="1400" dirty="0"/>
              <a:t>～</a:t>
            </a:r>
            <a:r>
              <a:rPr lang="en-US" altLang="zh-CN" sz="1400" dirty="0"/>
              <a:t>10W</a:t>
            </a:r>
            <a:r>
              <a:rPr lang="zh-CN" altLang="en-US" sz="1400" dirty="0"/>
              <a:t>可以减小寄生振荡，随着被驱动器件的额定电流增大而减小。</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5" name="标题 1"/>
          <p:cNvSpPr>
            <a:spLocks noGrp="1"/>
          </p:cNvSpPr>
          <p:nvPr>
            <p:ph type="title"/>
          </p:nvPr>
        </p:nvSpPr>
        <p:spPr>
          <a:xfrm>
            <a:off x="990600" y="208771"/>
            <a:ext cx="6096000" cy="381000"/>
          </a:xfrm>
        </p:spPr>
        <p:txBody>
          <a:bodyPr/>
          <a:lstStyle/>
          <a:p>
            <a:r>
              <a:rPr lang="zh-CN" altLang="en-US" dirty="0"/>
              <a:t>复习思考题</a:t>
            </a:r>
          </a:p>
        </p:txBody>
      </p:sp>
      <p:sp>
        <p:nvSpPr>
          <p:cNvPr id="2" name="日期占位符 1"/>
          <p:cNvSpPr>
            <a:spLocks noGrp="1"/>
          </p:cNvSpPr>
          <p:nvPr>
            <p:ph type="dt" sz="half" idx="10"/>
          </p:nvPr>
        </p:nvSpPr>
        <p:spPr/>
        <p:txBody>
          <a:bodyPr/>
          <a:lstStyle/>
          <a:p>
            <a:fld id="{80E1F061-188D-4A6C-AD2E-3435866E99A9}" type="datetime10">
              <a:rPr lang="zh-CN" altLang="en-US" smtClean="0"/>
              <a:t>12:58</a:t>
            </a:fld>
            <a:endParaRPr lang="zh-CN" altLang="en-US"/>
          </a:p>
        </p:txBody>
      </p:sp>
    </p:spTree>
    <p:extLst>
      <p:ext uri="{BB962C8B-B14F-4D97-AF65-F5344CB8AC3E}">
        <p14:creationId xmlns:p14="http://schemas.microsoft.com/office/powerpoint/2010/main" val="363643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827088" y="260350"/>
            <a:ext cx="7848600" cy="431800"/>
          </a:xfrm>
        </p:spPr>
        <p:txBody>
          <a:bodyPr/>
          <a:lstStyle/>
          <a:p>
            <a:pPr algn="l"/>
            <a:r>
              <a:rPr lang="en-US" altLang="zh-CN" sz="3600" b="1">
                <a:solidFill>
                  <a:schemeClr val="tx1"/>
                </a:solidFill>
              </a:rPr>
              <a:t>9.1.1 </a:t>
            </a:r>
            <a:r>
              <a:rPr lang="zh-CN" altLang="en-US" sz="3600" b="1">
                <a:solidFill>
                  <a:schemeClr val="tx1"/>
                </a:solidFill>
              </a:rPr>
              <a:t>电力电子器件驱动电路概述</a:t>
            </a:r>
          </a:p>
        </p:txBody>
      </p:sp>
      <p:sp>
        <p:nvSpPr>
          <p:cNvPr id="154627" name="Rectangle 3"/>
          <p:cNvSpPr>
            <a:spLocks noGrp="1" noChangeArrowheads="1"/>
          </p:cNvSpPr>
          <p:nvPr>
            <p:ph idx="1"/>
          </p:nvPr>
        </p:nvSpPr>
        <p:spPr>
          <a:xfrm>
            <a:off x="683568" y="764704"/>
            <a:ext cx="8388424" cy="5181600"/>
          </a:xfrm>
        </p:spPr>
        <p:txBody>
          <a:bodyPr/>
          <a:lstStyle/>
          <a:p>
            <a:pPr>
              <a:lnSpc>
                <a:spcPct val="114000"/>
              </a:lnSpc>
              <a:buFontTx/>
              <a:buNone/>
            </a:pPr>
            <a:r>
              <a:rPr lang="en-US" altLang="zh-CN" sz="2400" b="1" dirty="0">
                <a:solidFill>
                  <a:srgbClr val="E35449"/>
                </a:solidFill>
                <a:latin typeface="宋体" pitchFamily="2" charset="-122"/>
              </a:rPr>
              <a:t>■</a:t>
            </a:r>
            <a:r>
              <a:rPr lang="zh-CN" altLang="en-US" sz="2400" b="1" dirty="0"/>
              <a:t>驱动电路 </a:t>
            </a:r>
          </a:p>
          <a:p>
            <a:pPr>
              <a:lnSpc>
                <a:spcPct val="114000"/>
              </a:lnSpc>
              <a:buFontTx/>
              <a:buNone/>
            </a:pPr>
            <a:r>
              <a:rPr lang="zh-CN" altLang="en-US" sz="2400" b="1" dirty="0"/>
              <a:t>    </a:t>
            </a:r>
            <a:r>
              <a:rPr lang="zh-CN" altLang="en-US" sz="2400" b="1" dirty="0">
                <a:solidFill>
                  <a:srgbClr val="0000FF"/>
                </a:solidFill>
              </a:rPr>
              <a:t>◆</a:t>
            </a:r>
            <a:r>
              <a:rPr lang="zh-CN" altLang="en-US" sz="2400" b="1" dirty="0"/>
              <a:t>是电力电子主电路与控制电路之间的</a:t>
            </a:r>
            <a:r>
              <a:rPr lang="zh-CN" altLang="en-US" sz="2400" b="1" dirty="0">
                <a:solidFill>
                  <a:srgbClr val="E35449"/>
                </a:solidFill>
              </a:rPr>
              <a:t>接口</a:t>
            </a:r>
            <a:r>
              <a:rPr lang="zh-CN" altLang="en-US" sz="2400" b="1" dirty="0"/>
              <a:t>。</a:t>
            </a:r>
          </a:p>
          <a:p>
            <a:pPr>
              <a:lnSpc>
                <a:spcPct val="114000"/>
              </a:lnSpc>
              <a:buFontTx/>
              <a:buNone/>
            </a:pPr>
            <a:r>
              <a:rPr lang="zh-CN" altLang="en-US" sz="2400" b="1" dirty="0">
                <a:solidFill>
                  <a:srgbClr val="0000FF"/>
                </a:solidFill>
              </a:rPr>
              <a:t>    ◆</a:t>
            </a:r>
            <a:r>
              <a:rPr lang="zh-CN" altLang="en-US" sz="2400" b="1" dirty="0"/>
              <a:t>良好的驱动电路使电力电子器件工作在较理想的</a:t>
            </a:r>
            <a:r>
              <a:rPr lang="zh-CN" altLang="en-US" sz="2400" b="1" dirty="0">
                <a:solidFill>
                  <a:srgbClr val="E35449"/>
                </a:solidFill>
              </a:rPr>
              <a:t>开关状态</a:t>
            </a:r>
            <a:r>
              <a:rPr lang="zh-CN" altLang="en-US" sz="2400" b="1" dirty="0"/>
              <a:t>，缩短开关时间，减小开关损耗，对装置的运行效率、可靠性和安全性都有重要的意义。</a:t>
            </a:r>
          </a:p>
          <a:p>
            <a:pPr>
              <a:lnSpc>
                <a:spcPct val="114000"/>
              </a:lnSpc>
              <a:buFontTx/>
              <a:buNone/>
            </a:pPr>
            <a:r>
              <a:rPr lang="zh-CN" altLang="en-US" sz="2400" b="1" dirty="0">
                <a:solidFill>
                  <a:srgbClr val="0000FF"/>
                </a:solidFill>
              </a:rPr>
              <a:t>    ◆</a:t>
            </a:r>
            <a:r>
              <a:rPr lang="zh-CN" altLang="en-US" sz="2400" b="1" dirty="0"/>
              <a:t>一些保护措施也往往设在驱动电路中，或通过驱动电路实现。</a:t>
            </a:r>
          </a:p>
          <a:p>
            <a:pPr>
              <a:lnSpc>
                <a:spcPct val="114000"/>
              </a:lnSpc>
              <a:buFontTx/>
              <a:buNone/>
            </a:pPr>
            <a:r>
              <a:rPr lang="zh-CN" altLang="en-US" sz="2400" b="1" dirty="0">
                <a:solidFill>
                  <a:srgbClr val="E35449"/>
                </a:solidFill>
                <a:latin typeface="宋体" pitchFamily="2" charset="-122"/>
              </a:rPr>
              <a:t>■</a:t>
            </a:r>
            <a:r>
              <a:rPr lang="zh-CN" altLang="en-US" sz="2400" b="1" dirty="0"/>
              <a:t>驱动电路的基本任务 </a:t>
            </a:r>
          </a:p>
          <a:p>
            <a:pPr>
              <a:lnSpc>
                <a:spcPct val="114000"/>
              </a:lnSpc>
              <a:buFontTx/>
              <a:buNone/>
            </a:pPr>
            <a:r>
              <a:rPr lang="zh-CN" altLang="en-US" sz="2400" b="1" dirty="0"/>
              <a:t>    </a:t>
            </a:r>
            <a:r>
              <a:rPr lang="zh-CN" altLang="en-US" sz="2400" b="1" dirty="0">
                <a:solidFill>
                  <a:srgbClr val="0000FF"/>
                </a:solidFill>
              </a:rPr>
              <a:t>◆</a:t>
            </a:r>
            <a:r>
              <a:rPr lang="zh-CN" altLang="en-US" sz="2400" b="1" dirty="0"/>
              <a:t>按控制目标的要求给器件施加</a:t>
            </a:r>
            <a:r>
              <a:rPr lang="zh-CN" altLang="en-US" sz="2400" b="1" dirty="0">
                <a:solidFill>
                  <a:srgbClr val="E35449"/>
                </a:solidFill>
              </a:rPr>
              <a:t>开通</a:t>
            </a:r>
            <a:r>
              <a:rPr lang="zh-CN" altLang="en-US" sz="2400" b="1" dirty="0"/>
              <a:t>或</a:t>
            </a:r>
            <a:r>
              <a:rPr lang="zh-CN" altLang="en-US" sz="2400" b="1" dirty="0">
                <a:solidFill>
                  <a:srgbClr val="E35449"/>
                </a:solidFill>
              </a:rPr>
              <a:t>关断</a:t>
            </a:r>
            <a:r>
              <a:rPr lang="zh-CN" altLang="en-US" sz="2400" b="1" dirty="0"/>
              <a:t>的信号。</a:t>
            </a:r>
          </a:p>
          <a:p>
            <a:pPr>
              <a:lnSpc>
                <a:spcPct val="114000"/>
              </a:lnSpc>
              <a:buFontTx/>
              <a:buNone/>
            </a:pPr>
            <a:r>
              <a:rPr lang="zh-CN" altLang="en-US" sz="2400" b="1" dirty="0"/>
              <a:t>    </a:t>
            </a:r>
            <a:r>
              <a:rPr lang="zh-CN" altLang="en-US" sz="2400" b="1" dirty="0">
                <a:solidFill>
                  <a:srgbClr val="0000FF"/>
                </a:solidFill>
              </a:rPr>
              <a:t>◆</a:t>
            </a:r>
            <a:r>
              <a:rPr lang="zh-CN" altLang="en-US" sz="2400" b="1" dirty="0"/>
              <a:t>对半控型器件只需提供开通控制信号；对全控型器件则既要提供开通控制信号，又要提供关断控制信号。</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3" name="日期占位符 2"/>
          <p:cNvSpPr>
            <a:spLocks noGrp="1"/>
          </p:cNvSpPr>
          <p:nvPr>
            <p:ph type="dt" sz="half" idx="10"/>
          </p:nvPr>
        </p:nvSpPr>
        <p:spPr/>
        <p:txBody>
          <a:bodyPr/>
          <a:lstStyle/>
          <a:p>
            <a:fld id="{41E85701-B800-4330-8AD1-B16A38774F3E}" type="datetime10">
              <a:rPr lang="zh-CN" altLang="en-US" smtClean="0"/>
              <a:t>12:58</a:t>
            </a:fld>
            <a:endParaRPr lang="zh-CN" altLang="en-US"/>
          </a:p>
        </p:txBody>
      </p:sp>
    </p:spTree>
    <p:extLst>
      <p:ext uri="{BB962C8B-B14F-4D97-AF65-F5344CB8AC3E}">
        <p14:creationId xmlns:p14="http://schemas.microsoft.com/office/powerpoint/2010/main" val="390089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27088" y="260350"/>
            <a:ext cx="7848600" cy="431800"/>
          </a:xfrm>
        </p:spPr>
        <p:txBody>
          <a:bodyPr/>
          <a:lstStyle/>
          <a:p>
            <a:pPr algn="l"/>
            <a:r>
              <a:rPr lang="en-US" altLang="zh-CN" sz="3600" b="1">
                <a:solidFill>
                  <a:schemeClr val="tx1"/>
                </a:solidFill>
              </a:rPr>
              <a:t>9.1.1 </a:t>
            </a:r>
            <a:r>
              <a:rPr lang="zh-CN" altLang="en-US" sz="3600" b="1">
                <a:solidFill>
                  <a:schemeClr val="tx1"/>
                </a:solidFill>
              </a:rPr>
              <a:t>电力电子器件驱动电路概述</a:t>
            </a:r>
          </a:p>
        </p:txBody>
      </p:sp>
      <p:sp>
        <p:nvSpPr>
          <p:cNvPr id="155652" name="Text Box 4"/>
          <p:cNvSpPr txBox="1">
            <a:spLocks noChangeArrowheads="1"/>
          </p:cNvSpPr>
          <p:nvPr/>
        </p:nvSpPr>
        <p:spPr bwMode="auto">
          <a:xfrm>
            <a:off x="759461" y="677202"/>
            <a:ext cx="7940675" cy="312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b="1" dirty="0">
                <a:solidFill>
                  <a:srgbClr val="E35449"/>
                </a:solidFill>
              </a:rPr>
              <a:t>■</a:t>
            </a:r>
            <a:r>
              <a:rPr lang="zh-CN" altLang="en-US" sz="2000" b="1" dirty="0"/>
              <a:t>驱动电路还要提供控制电路与主电路之间的电气隔离环节，一般采用</a:t>
            </a:r>
            <a:r>
              <a:rPr lang="zh-CN" altLang="en-US" sz="2000" b="1" dirty="0">
                <a:solidFill>
                  <a:srgbClr val="E35449"/>
                </a:solidFill>
              </a:rPr>
              <a:t>光隔离</a:t>
            </a:r>
            <a:r>
              <a:rPr lang="zh-CN" altLang="en-US" sz="2000" b="1" dirty="0"/>
              <a:t>或</a:t>
            </a:r>
            <a:r>
              <a:rPr lang="zh-CN" altLang="en-US" sz="2000" b="1" dirty="0">
                <a:solidFill>
                  <a:srgbClr val="E35449"/>
                </a:solidFill>
              </a:rPr>
              <a:t>磁隔离</a:t>
            </a:r>
            <a:r>
              <a:rPr lang="zh-CN" altLang="en-US" sz="2000" b="1" dirty="0"/>
              <a:t>。</a:t>
            </a:r>
          </a:p>
          <a:p>
            <a:pPr>
              <a:lnSpc>
                <a:spcPct val="125000"/>
              </a:lnSpc>
            </a:pPr>
            <a:r>
              <a:rPr lang="zh-CN" altLang="en-US" sz="2000" b="1" dirty="0"/>
              <a:t>    </a:t>
            </a:r>
            <a:r>
              <a:rPr lang="zh-CN" altLang="en-US" sz="2000" b="1" dirty="0">
                <a:solidFill>
                  <a:srgbClr val="0000FF"/>
                </a:solidFill>
              </a:rPr>
              <a:t>◆</a:t>
            </a:r>
            <a:r>
              <a:rPr lang="zh-CN" altLang="en-US" sz="2000" b="1" dirty="0"/>
              <a:t>光隔离一般采用光耦合器</a:t>
            </a:r>
          </a:p>
          <a:p>
            <a:pPr>
              <a:lnSpc>
                <a:spcPct val="125000"/>
              </a:lnSpc>
            </a:pPr>
            <a:r>
              <a:rPr lang="zh-CN" altLang="en-US" sz="2000" b="1" dirty="0"/>
              <a:t>        </a:t>
            </a:r>
            <a:r>
              <a:rPr lang="zh-CN" altLang="en-US" sz="2000" b="1" dirty="0">
                <a:solidFill>
                  <a:srgbClr val="009900"/>
                </a:solidFill>
              </a:rPr>
              <a:t>☞</a:t>
            </a:r>
            <a:r>
              <a:rPr lang="zh-CN" altLang="en-US" sz="2000" b="1" dirty="0"/>
              <a:t>光耦合器由发光二极管和光敏晶体管组成，封装在一个外壳内。</a:t>
            </a:r>
          </a:p>
          <a:p>
            <a:pPr>
              <a:lnSpc>
                <a:spcPct val="125000"/>
              </a:lnSpc>
            </a:pPr>
            <a:r>
              <a:rPr lang="zh-CN" altLang="en-US" sz="2000" dirty="0"/>
              <a:t>        </a:t>
            </a:r>
            <a:r>
              <a:rPr lang="zh-CN" altLang="en-US" sz="2000" b="1" dirty="0">
                <a:solidFill>
                  <a:srgbClr val="009900"/>
                </a:solidFill>
              </a:rPr>
              <a:t>☞</a:t>
            </a:r>
            <a:r>
              <a:rPr lang="zh-CN" altLang="en-US" sz="2000" b="1" dirty="0"/>
              <a:t>有</a:t>
            </a:r>
            <a:r>
              <a:rPr lang="zh-CN" altLang="en-US" sz="2000" b="1" dirty="0">
                <a:solidFill>
                  <a:srgbClr val="E35449"/>
                </a:solidFill>
              </a:rPr>
              <a:t>普通</a:t>
            </a:r>
            <a:r>
              <a:rPr lang="zh-CN" altLang="en-US" sz="2000" b="1" dirty="0"/>
              <a:t>、</a:t>
            </a:r>
            <a:r>
              <a:rPr lang="zh-CN" altLang="en-US" sz="2000" b="1" dirty="0">
                <a:solidFill>
                  <a:srgbClr val="E35449"/>
                </a:solidFill>
              </a:rPr>
              <a:t>高速</a:t>
            </a:r>
            <a:r>
              <a:rPr lang="zh-CN" altLang="en-US" sz="2000" b="1" dirty="0"/>
              <a:t>和</a:t>
            </a:r>
            <a:r>
              <a:rPr lang="zh-CN" altLang="en-US" sz="2000" b="1" dirty="0">
                <a:solidFill>
                  <a:srgbClr val="E35449"/>
                </a:solidFill>
              </a:rPr>
              <a:t>高传输比</a:t>
            </a:r>
            <a:r>
              <a:rPr lang="zh-CN" altLang="en-US" sz="2000" b="1" dirty="0"/>
              <a:t>三种类型。</a:t>
            </a:r>
            <a:r>
              <a:rPr lang="zh-CN" altLang="en-US" sz="2000" dirty="0"/>
              <a:t> </a:t>
            </a:r>
          </a:p>
          <a:p>
            <a:pPr>
              <a:lnSpc>
                <a:spcPct val="125000"/>
              </a:lnSpc>
            </a:pPr>
            <a:r>
              <a:rPr lang="zh-CN" altLang="en-US" sz="2000" dirty="0"/>
              <a:t>    </a:t>
            </a:r>
            <a:r>
              <a:rPr lang="zh-CN" altLang="en-US" sz="2000" b="1" dirty="0">
                <a:solidFill>
                  <a:srgbClr val="0000FF"/>
                </a:solidFill>
              </a:rPr>
              <a:t>◆</a:t>
            </a:r>
            <a:r>
              <a:rPr lang="zh-CN" altLang="en-US" sz="2000" b="1" dirty="0"/>
              <a:t>磁隔离的元件通常是脉冲变压器</a:t>
            </a:r>
          </a:p>
          <a:p>
            <a:pPr>
              <a:lnSpc>
                <a:spcPct val="125000"/>
              </a:lnSpc>
            </a:pPr>
            <a:r>
              <a:rPr lang="zh-CN" altLang="en-US" sz="2000" b="1" dirty="0"/>
              <a:t>        </a:t>
            </a:r>
            <a:r>
              <a:rPr lang="zh-CN" altLang="en-US" sz="2000" b="1" dirty="0">
                <a:solidFill>
                  <a:srgbClr val="009900"/>
                </a:solidFill>
              </a:rPr>
              <a:t>☞</a:t>
            </a:r>
            <a:r>
              <a:rPr lang="zh-CN" altLang="en-US" sz="2000" b="1" dirty="0"/>
              <a:t>当脉冲较宽时，为避免铁心饱和，常采用</a:t>
            </a:r>
            <a:r>
              <a:rPr lang="zh-CN" altLang="en-US" sz="2000" b="1" dirty="0">
                <a:solidFill>
                  <a:srgbClr val="E35449"/>
                </a:solidFill>
              </a:rPr>
              <a:t>高频调制和解调</a:t>
            </a:r>
            <a:r>
              <a:rPr lang="zh-CN" altLang="en-US" sz="2000" b="1" dirty="0"/>
              <a:t>的方法。</a:t>
            </a:r>
            <a:r>
              <a:rPr lang="zh-CN" altLang="en-US" sz="2000" dirty="0"/>
              <a:t> </a:t>
            </a:r>
          </a:p>
        </p:txBody>
      </p:sp>
      <p:grpSp>
        <p:nvGrpSpPr>
          <p:cNvPr id="155653" name="Group 5"/>
          <p:cNvGrpSpPr>
            <a:grpSpLocks noChangeAspect="1"/>
          </p:cNvGrpSpPr>
          <p:nvPr/>
        </p:nvGrpSpPr>
        <p:grpSpPr bwMode="auto">
          <a:xfrm>
            <a:off x="1570038" y="3587005"/>
            <a:ext cx="6242050" cy="2722563"/>
            <a:chOff x="672" y="1728"/>
            <a:chExt cx="4512" cy="1968"/>
          </a:xfrm>
        </p:grpSpPr>
        <p:sp>
          <p:nvSpPr>
            <p:cNvPr id="155654" name="AutoShape 6"/>
            <p:cNvSpPr>
              <a:spLocks noChangeAspect="1" noChangeArrowheads="1" noTextEdit="1"/>
            </p:cNvSpPr>
            <p:nvPr/>
          </p:nvSpPr>
          <p:spPr bwMode="auto">
            <a:xfrm>
              <a:off x="672" y="1728"/>
              <a:ext cx="4512"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655" name="Line 7"/>
            <p:cNvSpPr>
              <a:spLocks noChangeShapeType="1"/>
            </p:cNvSpPr>
            <p:nvPr/>
          </p:nvSpPr>
          <p:spPr bwMode="auto">
            <a:xfrm>
              <a:off x="1034" y="2000"/>
              <a:ext cx="59"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6" name="Freeform 8"/>
            <p:cNvSpPr>
              <a:spLocks/>
            </p:cNvSpPr>
            <p:nvPr/>
          </p:nvSpPr>
          <p:spPr bwMode="auto">
            <a:xfrm>
              <a:off x="1085" y="1963"/>
              <a:ext cx="86" cy="72"/>
            </a:xfrm>
            <a:custGeom>
              <a:avLst/>
              <a:gdLst>
                <a:gd name="T0" fmla="*/ 0 w 86"/>
                <a:gd name="T1" fmla="*/ 0 h 72"/>
                <a:gd name="T2" fmla="*/ 86 w 86"/>
                <a:gd name="T3" fmla="*/ 37 h 72"/>
                <a:gd name="T4" fmla="*/ 0 w 86"/>
                <a:gd name="T5" fmla="*/ 72 h 72"/>
                <a:gd name="T6" fmla="*/ 0 w 86"/>
                <a:gd name="T7" fmla="*/ 0 h 72"/>
              </a:gdLst>
              <a:ahLst/>
              <a:cxnLst>
                <a:cxn ang="0">
                  <a:pos x="T0" y="T1"/>
                </a:cxn>
                <a:cxn ang="0">
                  <a:pos x="T2" y="T3"/>
                </a:cxn>
                <a:cxn ang="0">
                  <a:pos x="T4" y="T5"/>
                </a:cxn>
                <a:cxn ang="0">
                  <a:pos x="T6" y="T7"/>
                </a:cxn>
              </a:cxnLst>
              <a:rect l="0" t="0" r="r" b="b"/>
              <a:pathLst>
                <a:path w="86" h="72">
                  <a:moveTo>
                    <a:pt x="0" y="0"/>
                  </a:moveTo>
                  <a:lnTo>
                    <a:pt x="86" y="37"/>
                  </a:lnTo>
                  <a:lnTo>
                    <a:pt x="0" y="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57" name="Line 9"/>
            <p:cNvSpPr>
              <a:spLocks noChangeShapeType="1"/>
            </p:cNvSpPr>
            <p:nvPr/>
          </p:nvSpPr>
          <p:spPr bwMode="auto">
            <a:xfrm flipH="1">
              <a:off x="1799" y="2000"/>
              <a:ext cx="57"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8" name="Freeform 10"/>
            <p:cNvSpPr>
              <a:spLocks/>
            </p:cNvSpPr>
            <p:nvPr/>
          </p:nvSpPr>
          <p:spPr bwMode="auto">
            <a:xfrm>
              <a:off x="1720" y="1963"/>
              <a:ext cx="85" cy="72"/>
            </a:xfrm>
            <a:custGeom>
              <a:avLst/>
              <a:gdLst>
                <a:gd name="T0" fmla="*/ 85 w 85"/>
                <a:gd name="T1" fmla="*/ 0 h 72"/>
                <a:gd name="T2" fmla="*/ 0 w 85"/>
                <a:gd name="T3" fmla="*/ 37 h 72"/>
                <a:gd name="T4" fmla="*/ 85 w 85"/>
                <a:gd name="T5" fmla="*/ 72 h 72"/>
                <a:gd name="T6" fmla="*/ 85 w 85"/>
                <a:gd name="T7" fmla="*/ 0 h 72"/>
              </a:gdLst>
              <a:ahLst/>
              <a:cxnLst>
                <a:cxn ang="0">
                  <a:pos x="T0" y="T1"/>
                </a:cxn>
                <a:cxn ang="0">
                  <a:pos x="T2" y="T3"/>
                </a:cxn>
                <a:cxn ang="0">
                  <a:pos x="T4" y="T5"/>
                </a:cxn>
                <a:cxn ang="0">
                  <a:pos x="T6" y="T7"/>
                </a:cxn>
              </a:cxnLst>
              <a:rect l="0" t="0" r="r" b="b"/>
              <a:pathLst>
                <a:path w="85" h="72">
                  <a:moveTo>
                    <a:pt x="85" y="0"/>
                  </a:moveTo>
                  <a:lnTo>
                    <a:pt x="0" y="37"/>
                  </a:lnTo>
                  <a:lnTo>
                    <a:pt x="85" y="72"/>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59" name="Freeform 11"/>
            <p:cNvSpPr>
              <a:spLocks/>
            </p:cNvSpPr>
            <p:nvPr/>
          </p:nvSpPr>
          <p:spPr bwMode="auto">
            <a:xfrm>
              <a:off x="1151" y="2593"/>
              <a:ext cx="582" cy="383"/>
            </a:xfrm>
            <a:custGeom>
              <a:avLst/>
              <a:gdLst>
                <a:gd name="T0" fmla="*/ 0 w 582"/>
                <a:gd name="T1" fmla="*/ 0 h 383"/>
                <a:gd name="T2" fmla="*/ 582 w 582"/>
                <a:gd name="T3" fmla="*/ 0 h 383"/>
                <a:gd name="T4" fmla="*/ 582 w 582"/>
                <a:gd name="T5" fmla="*/ 383 h 383"/>
                <a:gd name="T6" fmla="*/ 0 w 582"/>
                <a:gd name="T7" fmla="*/ 383 h 383"/>
              </a:gdLst>
              <a:ahLst/>
              <a:cxnLst>
                <a:cxn ang="0">
                  <a:pos x="T0" y="T1"/>
                </a:cxn>
                <a:cxn ang="0">
                  <a:pos x="T2" y="T3"/>
                </a:cxn>
                <a:cxn ang="0">
                  <a:pos x="T4" y="T5"/>
                </a:cxn>
                <a:cxn ang="0">
                  <a:pos x="T6" y="T7"/>
                </a:cxn>
              </a:cxnLst>
              <a:rect l="0" t="0" r="r" b="b"/>
              <a:pathLst>
                <a:path w="582" h="383">
                  <a:moveTo>
                    <a:pt x="0" y="0"/>
                  </a:moveTo>
                  <a:lnTo>
                    <a:pt x="582" y="0"/>
                  </a:lnTo>
                  <a:lnTo>
                    <a:pt x="582" y="383"/>
                  </a:lnTo>
                  <a:lnTo>
                    <a:pt x="0" y="38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60" name="Line 12"/>
            <p:cNvSpPr>
              <a:spLocks noChangeShapeType="1"/>
            </p:cNvSpPr>
            <p:nvPr/>
          </p:nvSpPr>
          <p:spPr bwMode="auto">
            <a:xfrm flipV="1">
              <a:off x="1151" y="2593"/>
              <a:ext cx="0" cy="38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1" name="Freeform 13"/>
            <p:cNvSpPr>
              <a:spLocks/>
            </p:cNvSpPr>
            <p:nvPr/>
          </p:nvSpPr>
          <p:spPr bwMode="auto">
            <a:xfrm>
              <a:off x="1236" y="2721"/>
              <a:ext cx="104" cy="128"/>
            </a:xfrm>
            <a:custGeom>
              <a:avLst/>
              <a:gdLst>
                <a:gd name="T0" fmla="*/ 0 w 104"/>
                <a:gd name="T1" fmla="*/ 0 h 128"/>
                <a:gd name="T2" fmla="*/ 104 w 104"/>
                <a:gd name="T3" fmla="*/ 0 h 128"/>
                <a:gd name="T4" fmla="*/ 51 w 104"/>
                <a:gd name="T5" fmla="*/ 128 h 128"/>
              </a:gdLst>
              <a:ahLst/>
              <a:cxnLst>
                <a:cxn ang="0">
                  <a:pos x="T0" y="T1"/>
                </a:cxn>
                <a:cxn ang="0">
                  <a:pos x="T2" y="T3"/>
                </a:cxn>
                <a:cxn ang="0">
                  <a:pos x="T4" y="T5"/>
                </a:cxn>
              </a:cxnLst>
              <a:rect l="0" t="0" r="r" b="b"/>
              <a:pathLst>
                <a:path w="104" h="128">
                  <a:moveTo>
                    <a:pt x="0" y="0"/>
                  </a:moveTo>
                  <a:lnTo>
                    <a:pt x="104" y="0"/>
                  </a:lnTo>
                  <a:lnTo>
                    <a:pt x="51" y="12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62" name="Line 14"/>
            <p:cNvSpPr>
              <a:spLocks noChangeShapeType="1"/>
            </p:cNvSpPr>
            <p:nvPr/>
          </p:nvSpPr>
          <p:spPr bwMode="auto">
            <a:xfrm flipH="1" flipV="1">
              <a:off x="1236" y="2721"/>
              <a:ext cx="51" cy="12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3" name="Line 15"/>
            <p:cNvSpPr>
              <a:spLocks noChangeShapeType="1"/>
            </p:cNvSpPr>
            <p:nvPr/>
          </p:nvSpPr>
          <p:spPr bwMode="auto">
            <a:xfrm>
              <a:off x="1236" y="2849"/>
              <a:ext cx="104"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4" name="Line 16"/>
            <p:cNvSpPr>
              <a:spLocks noChangeShapeType="1"/>
            </p:cNvSpPr>
            <p:nvPr/>
          </p:nvSpPr>
          <p:spPr bwMode="auto">
            <a:xfrm>
              <a:off x="1287" y="2658"/>
              <a:ext cx="0" cy="25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5" name="Line 17"/>
            <p:cNvSpPr>
              <a:spLocks noChangeShapeType="1"/>
            </p:cNvSpPr>
            <p:nvPr/>
          </p:nvSpPr>
          <p:spPr bwMode="auto">
            <a:xfrm>
              <a:off x="1511" y="2700"/>
              <a:ext cx="0" cy="17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6" name="Line 18"/>
            <p:cNvSpPr>
              <a:spLocks noChangeShapeType="1"/>
            </p:cNvSpPr>
            <p:nvPr/>
          </p:nvSpPr>
          <p:spPr bwMode="auto">
            <a:xfrm>
              <a:off x="1511" y="2806"/>
              <a:ext cx="86" cy="10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7" name="Line 19"/>
            <p:cNvSpPr>
              <a:spLocks noChangeShapeType="1"/>
            </p:cNvSpPr>
            <p:nvPr/>
          </p:nvSpPr>
          <p:spPr bwMode="auto">
            <a:xfrm>
              <a:off x="1597" y="2912"/>
              <a:ext cx="0" cy="8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8" name="Freeform 20"/>
            <p:cNvSpPr>
              <a:spLocks/>
            </p:cNvSpPr>
            <p:nvPr/>
          </p:nvSpPr>
          <p:spPr bwMode="auto">
            <a:xfrm>
              <a:off x="1511" y="2572"/>
              <a:ext cx="86" cy="192"/>
            </a:xfrm>
            <a:custGeom>
              <a:avLst/>
              <a:gdLst>
                <a:gd name="T0" fmla="*/ 0 w 86"/>
                <a:gd name="T1" fmla="*/ 192 h 192"/>
                <a:gd name="T2" fmla="*/ 86 w 86"/>
                <a:gd name="T3" fmla="*/ 86 h 192"/>
                <a:gd name="T4" fmla="*/ 86 w 86"/>
                <a:gd name="T5" fmla="*/ 0 h 192"/>
              </a:gdLst>
              <a:ahLst/>
              <a:cxnLst>
                <a:cxn ang="0">
                  <a:pos x="T0" y="T1"/>
                </a:cxn>
                <a:cxn ang="0">
                  <a:pos x="T2" y="T3"/>
                </a:cxn>
                <a:cxn ang="0">
                  <a:pos x="T4" y="T5"/>
                </a:cxn>
              </a:cxnLst>
              <a:rect l="0" t="0" r="r" b="b"/>
              <a:pathLst>
                <a:path w="86" h="192">
                  <a:moveTo>
                    <a:pt x="0" y="192"/>
                  </a:moveTo>
                  <a:lnTo>
                    <a:pt x="86" y="86"/>
                  </a:lnTo>
                  <a:lnTo>
                    <a:pt x="8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69" name="Line 21"/>
            <p:cNvSpPr>
              <a:spLocks noChangeShapeType="1"/>
            </p:cNvSpPr>
            <p:nvPr/>
          </p:nvSpPr>
          <p:spPr bwMode="auto">
            <a:xfrm>
              <a:off x="1357" y="2754"/>
              <a:ext cx="130"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0" name="Line 22"/>
            <p:cNvSpPr>
              <a:spLocks noChangeShapeType="1"/>
            </p:cNvSpPr>
            <p:nvPr/>
          </p:nvSpPr>
          <p:spPr bwMode="auto">
            <a:xfrm>
              <a:off x="1357" y="2827"/>
              <a:ext cx="126"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1" name="Rectangle 23"/>
            <p:cNvSpPr>
              <a:spLocks noChangeArrowheads="1"/>
            </p:cNvSpPr>
            <p:nvPr/>
          </p:nvSpPr>
          <p:spPr bwMode="auto">
            <a:xfrm>
              <a:off x="1261" y="2209"/>
              <a:ext cx="54" cy="21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72" name="Line 24"/>
            <p:cNvSpPr>
              <a:spLocks noChangeShapeType="1"/>
            </p:cNvSpPr>
            <p:nvPr/>
          </p:nvSpPr>
          <p:spPr bwMode="auto">
            <a:xfrm>
              <a:off x="1287" y="2428"/>
              <a:ext cx="0" cy="12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3" name="Line 25"/>
            <p:cNvSpPr>
              <a:spLocks noChangeShapeType="1"/>
            </p:cNvSpPr>
            <p:nvPr/>
          </p:nvSpPr>
          <p:spPr bwMode="auto">
            <a:xfrm flipV="1">
              <a:off x="1287" y="2084"/>
              <a:ext cx="0" cy="12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4" name="Rectangle 26"/>
            <p:cNvSpPr>
              <a:spLocks noChangeArrowheads="1"/>
            </p:cNvSpPr>
            <p:nvPr/>
          </p:nvSpPr>
          <p:spPr bwMode="auto">
            <a:xfrm>
              <a:off x="1568" y="2209"/>
              <a:ext cx="55" cy="21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75" name="Line 27"/>
            <p:cNvSpPr>
              <a:spLocks noChangeShapeType="1"/>
            </p:cNvSpPr>
            <p:nvPr/>
          </p:nvSpPr>
          <p:spPr bwMode="auto">
            <a:xfrm>
              <a:off x="1597" y="2428"/>
              <a:ext cx="0" cy="12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6" name="Line 28"/>
            <p:cNvSpPr>
              <a:spLocks noChangeShapeType="1"/>
            </p:cNvSpPr>
            <p:nvPr/>
          </p:nvSpPr>
          <p:spPr bwMode="auto">
            <a:xfrm flipV="1">
              <a:off x="1597" y="2084"/>
              <a:ext cx="0" cy="12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7" name="Freeform 29"/>
            <p:cNvSpPr>
              <a:spLocks/>
            </p:cNvSpPr>
            <p:nvPr/>
          </p:nvSpPr>
          <p:spPr bwMode="auto">
            <a:xfrm>
              <a:off x="1001" y="2041"/>
              <a:ext cx="286" cy="43"/>
            </a:xfrm>
            <a:custGeom>
              <a:avLst/>
              <a:gdLst>
                <a:gd name="T0" fmla="*/ 286 w 286"/>
                <a:gd name="T1" fmla="*/ 43 h 43"/>
                <a:gd name="T2" fmla="*/ 286 w 286"/>
                <a:gd name="T3" fmla="*/ 0 h 43"/>
                <a:gd name="T4" fmla="*/ 0 w 286"/>
                <a:gd name="T5" fmla="*/ 0 h 43"/>
              </a:gdLst>
              <a:ahLst/>
              <a:cxnLst>
                <a:cxn ang="0">
                  <a:pos x="T0" y="T1"/>
                </a:cxn>
                <a:cxn ang="0">
                  <a:pos x="T2" y="T3"/>
                </a:cxn>
                <a:cxn ang="0">
                  <a:pos x="T4" y="T5"/>
                </a:cxn>
              </a:cxnLst>
              <a:rect l="0" t="0" r="r" b="b"/>
              <a:pathLst>
                <a:path w="286" h="43">
                  <a:moveTo>
                    <a:pt x="286" y="43"/>
                  </a:moveTo>
                  <a:lnTo>
                    <a:pt x="286"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78" name="Freeform 30"/>
            <p:cNvSpPr>
              <a:spLocks/>
            </p:cNvSpPr>
            <p:nvPr/>
          </p:nvSpPr>
          <p:spPr bwMode="auto">
            <a:xfrm>
              <a:off x="958" y="2015"/>
              <a:ext cx="43" cy="53"/>
            </a:xfrm>
            <a:custGeom>
              <a:avLst/>
              <a:gdLst>
                <a:gd name="T0" fmla="*/ 43 w 43"/>
                <a:gd name="T1" fmla="*/ 26 h 53"/>
                <a:gd name="T2" fmla="*/ 43 w 43"/>
                <a:gd name="T3" fmla="*/ 21 h 53"/>
                <a:gd name="T4" fmla="*/ 42 w 43"/>
                <a:gd name="T5" fmla="*/ 16 h 53"/>
                <a:gd name="T6" fmla="*/ 39 w 43"/>
                <a:gd name="T7" fmla="*/ 11 h 53"/>
                <a:gd name="T8" fmla="*/ 36 w 43"/>
                <a:gd name="T9" fmla="*/ 8 h 53"/>
                <a:gd name="T10" fmla="*/ 34 w 43"/>
                <a:gd name="T11" fmla="*/ 5 h 53"/>
                <a:gd name="T12" fmla="*/ 30 w 43"/>
                <a:gd name="T13" fmla="*/ 3 h 53"/>
                <a:gd name="T14" fmla="*/ 25 w 43"/>
                <a:gd name="T15" fmla="*/ 1 h 53"/>
                <a:gd name="T16" fmla="*/ 21 w 43"/>
                <a:gd name="T17" fmla="*/ 0 h 53"/>
                <a:gd name="T18" fmla="*/ 17 w 43"/>
                <a:gd name="T19" fmla="*/ 1 h 53"/>
                <a:gd name="T20" fmla="*/ 13 w 43"/>
                <a:gd name="T21" fmla="*/ 3 h 53"/>
                <a:gd name="T22" fmla="*/ 9 w 43"/>
                <a:gd name="T23" fmla="*/ 5 h 53"/>
                <a:gd name="T24" fmla="*/ 7 w 43"/>
                <a:gd name="T25" fmla="*/ 8 h 53"/>
                <a:gd name="T26" fmla="*/ 4 w 43"/>
                <a:gd name="T27" fmla="*/ 11 h 53"/>
                <a:gd name="T28" fmla="*/ 1 w 43"/>
                <a:gd name="T29" fmla="*/ 16 h 53"/>
                <a:gd name="T30" fmla="*/ 0 w 43"/>
                <a:gd name="T31" fmla="*/ 21 h 53"/>
                <a:gd name="T32" fmla="*/ 0 w 43"/>
                <a:gd name="T33" fmla="*/ 26 h 53"/>
                <a:gd name="T34" fmla="*/ 0 w 43"/>
                <a:gd name="T35" fmla="*/ 26 h 53"/>
                <a:gd name="T36" fmla="*/ 0 w 43"/>
                <a:gd name="T37" fmla="*/ 33 h 53"/>
                <a:gd name="T38" fmla="*/ 1 w 43"/>
                <a:gd name="T39" fmla="*/ 38 h 53"/>
                <a:gd name="T40" fmla="*/ 4 w 43"/>
                <a:gd name="T41" fmla="*/ 41 h 53"/>
                <a:gd name="T42" fmla="*/ 7 w 43"/>
                <a:gd name="T43" fmla="*/ 46 h 53"/>
                <a:gd name="T44" fmla="*/ 9 w 43"/>
                <a:gd name="T45" fmla="*/ 50 h 53"/>
                <a:gd name="T46" fmla="*/ 13 w 43"/>
                <a:gd name="T47" fmla="*/ 51 h 53"/>
                <a:gd name="T48" fmla="*/ 17 w 43"/>
                <a:gd name="T49" fmla="*/ 53 h 53"/>
                <a:gd name="T50" fmla="*/ 21 w 43"/>
                <a:gd name="T51" fmla="*/ 53 h 53"/>
                <a:gd name="T52" fmla="*/ 25 w 43"/>
                <a:gd name="T53" fmla="*/ 53 h 53"/>
                <a:gd name="T54" fmla="*/ 30 w 43"/>
                <a:gd name="T55" fmla="*/ 51 h 53"/>
                <a:gd name="T56" fmla="*/ 34 w 43"/>
                <a:gd name="T57" fmla="*/ 50 h 53"/>
                <a:gd name="T58" fmla="*/ 36 w 43"/>
                <a:gd name="T59" fmla="*/ 46 h 53"/>
                <a:gd name="T60" fmla="*/ 39 w 43"/>
                <a:gd name="T61" fmla="*/ 41 h 53"/>
                <a:gd name="T62" fmla="*/ 42 w 43"/>
                <a:gd name="T63" fmla="*/ 38 h 53"/>
                <a:gd name="T64" fmla="*/ 43 w 43"/>
                <a:gd name="T65" fmla="*/ 33 h 53"/>
                <a:gd name="T66" fmla="*/ 43 w 43"/>
                <a:gd name="T67"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43" y="26"/>
                  </a:moveTo>
                  <a:lnTo>
                    <a:pt x="43" y="21"/>
                  </a:lnTo>
                  <a:lnTo>
                    <a:pt x="42" y="16"/>
                  </a:lnTo>
                  <a:lnTo>
                    <a:pt x="39" y="11"/>
                  </a:lnTo>
                  <a:lnTo>
                    <a:pt x="36" y="8"/>
                  </a:lnTo>
                  <a:lnTo>
                    <a:pt x="34" y="5"/>
                  </a:lnTo>
                  <a:lnTo>
                    <a:pt x="30" y="3"/>
                  </a:lnTo>
                  <a:lnTo>
                    <a:pt x="25" y="1"/>
                  </a:lnTo>
                  <a:lnTo>
                    <a:pt x="21" y="0"/>
                  </a:lnTo>
                  <a:lnTo>
                    <a:pt x="17" y="1"/>
                  </a:lnTo>
                  <a:lnTo>
                    <a:pt x="13" y="3"/>
                  </a:lnTo>
                  <a:lnTo>
                    <a:pt x="9" y="5"/>
                  </a:lnTo>
                  <a:lnTo>
                    <a:pt x="7" y="8"/>
                  </a:lnTo>
                  <a:lnTo>
                    <a:pt x="4" y="11"/>
                  </a:lnTo>
                  <a:lnTo>
                    <a:pt x="1" y="16"/>
                  </a:lnTo>
                  <a:lnTo>
                    <a:pt x="0" y="21"/>
                  </a:lnTo>
                  <a:lnTo>
                    <a:pt x="0" y="26"/>
                  </a:lnTo>
                  <a:lnTo>
                    <a:pt x="0" y="26"/>
                  </a:lnTo>
                  <a:lnTo>
                    <a:pt x="0" y="33"/>
                  </a:lnTo>
                  <a:lnTo>
                    <a:pt x="1" y="38"/>
                  </a:lnTo>
                  <a:lnTo>
                    <a:pt x="4" y="41"/>
                  </a:lnTo>
                  <a:lnTo>
                    <a:pt x="7" y="46"/>
                  </a:lnTo>
                  <a:lnTo>
                    <a:pt x="9" y="50"/>
                  </a:lnTo>
                  <a:lnTo>
                    <a:pt x="13" y="51"/>
                  </a:lnTo>
                  <a:lnTo>
                    <a:pt x="17" y="53"/>
                  </a:lnTo>
                  <a:lnTo>
                    <a:pt x="21" y="53"/>
                  </a:lnTo>
                  <a:lnTo>
                    <a:pt x="25" y="53"/>
                  </a:lnTo>
                  <a:lnTo>
                    <a:pt x="30" y="51"/>
                  </a:lnTo>
                  <a:lnTo>
                    <a:pt x="34" y="50"/>
                  </a:lnTo>
                  <a:lnTo>
                    <a:pt x="36" y="46"/>
                  </a:lnTo>
                  <a:lnTo>
                    <a:pt x="39" y="41"/>
                  </a:lnTo>
                  <a:lnTo>
                    <a:pt x="42" y="38"/>
                  </a:lnTo>
                  <a:lnTo>
                    <a:pt x="43" y="33"/>
                  </a:lnTo>
                  <a:lnTo>
                    <a:pt x="43" y="2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79" name="Freeform 31"/>
            <p:cNvSpPr>
              <a:spLocks/>
            </p:cNvSpPr>
            <p:nvPr/>
          </p:nvSpPr>
          <p:spPr bwMode="auto">
            <a:xfrm>
              <a:off x="1597" y="2041"/>
              <a:ext cx="286" cy="43"/>
            </a:xfrm>
            <a:custGeom>
              <a:avLst/>
              <a:gdLst>
                <a:gd name="T0" fmla="*/ 0 w 286"/>
                <a:gd name="T1" fmla="*/ 43 h 43"/>
                <a:gd name="T2" fmla="*/ 0 w 286"/>
                <a:gd name="T3" fmla="*/ 0 h 43"/>
                <a:gd name="T4" fmla="*/ 286 w 286"/>
                <a:gd name="T5" fmla="*/ 0 h 43"/>
              </a:gdLst>
              <a:ahLst/>
              <a:cxnLst>
                <a:cxn ang="0">
                  <a:pos x="T0" y="T1"/>
                </a:cxn>
                <a:cxn ang="0">
                  <a:pos x="T2" y="T3"/>
                </a:cxn>
                <a:cxn ang="0">
                  <a:pos x="T4" y="T5"/>
                </a:cxn>
              </a:cxnLst>
              <a:rect l="0" t="0" r="r" b="b"/>
              <a:pathLst>
                <a:path w="286" h="43">
                  <a:moveTo>
                    <a:pt x="0" y="43"/>
                  </a:moveTo>
                  <a:lnTo>
                    <a:pt x="0" y="0"/>
                  </a:lnTo>
                  <a:lnTo>
                    <a:pt x="28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80" name="Freeform 32"/>
            <p:cNvSpPr>
              <a:spLocks/>
            </p:cNvSpPr>
            <p:nvPr/>
          </p:nvSpPr>
          <p:spPr bwMode="auto">
            <a:xfrm>
              <a:off x="1883" y="2015"/>
              <a:ext cx="43" cy="53"/>
            </a:xfrm>
            <a:custGeom>
              <a:avLst/>
              <a:gdLst>
                <a:gd name="T0" fmla="*/ 0 w 43"/>
                <a:gd name="T1" fmla="*/ 26 h 53"/>
                <a:gd name="T2" fmla="*/ 0 w 43"/>
                <a:gd name="T3" fmla="*/ 21 h 53"/>
                <a:gd name="T4" fmla="*/ 1 w 43"/>
                <a:gd name="T5" fmla="*/ 16 h 53"/>
                <a:gd name="T6" fmla="*/ 4 w 43"/>
                <a:gd name="T7" fmla="*/ 11 h 53"/>
                <a:gd name="T8" fmla="*/ 7 w 43"/>
                <a:gd name="T9" fmla="*/ 8 h 53"/>
                <a:gd name="T10" fmla="*/ 9 w 43"/>
                <a:gd name="T11" fmla="*/ 5 h 53"/>
                <a:gd name="T12" fmla="*/ 13 w 43"/>
                <a:gd name="T13" fmla="*/ 3 h 53"/>
                <a:gd name="T14" fmla="*/ 17 w 43"/>
                <a:gd name="T15" fmla="*/ 1 h 53"/>
                <a:gd name="T16" fmla="*/ 21 w 43"/>
                <a:gd name="T17" fmla="*/ 0 h 53"/>
                <a:gd name="T18" fmla="*/ 25 w 43"/>
                <a:gd name="T19" fmla="*/ 1 h 53"/>
                <a:gd name="T20" fmla="*/ 29 w 43"/>
                <a:gd name="T21" fmla="*/ 3 h 53"/>
                <a:gd name="T22" fmla="*/ 33 w 43"/>
                <a:gd name="T23" fmla="*/ 5 h 53"/>
                <a:gd name="T24" fmla="*/ 36 w 43"/>
                <a:gd name="T25" fmla="*/ 8 h 53"/>
                <a:gd name="T26" fmla="*/ 39 w 43"/>
                <a:gd name="T27" fmla="*/ 11 h 53"/>
                <a:gd name="T28" fmla="*/ 41 w 43"/>
                <a:gd name="T29" fmla="*/ 16 h 53"/>
                <a:gd name="T30" fmla="*/ 43 w 43"/>
                <a:gd name="T31" fmla="*/ 21 h 53"/>
                <a:gd name="T32" fmla="*/ 43 w 43"/>
                <a:gd name="T33" fmla="*/ 26 h 53"/>
                <a:gd name="T34" fmla="*/ 43 w 43"/>
                <a:gd name="T35" fmla="*/ 26 h 53"/>
                <a:gd name="T36" fmla="*/ 43 w 43"/>
                <a:gd name="T37" fmla="*/ 33 h 53"/>
                <a:gd name="T38" fmla="*/ 41 w 43"/>
                <a:gd name="T39" fmla="*/ 38 h 53"/>
                <a:gd name="T40" fmla="*/ 39 w 43"/>
                <a:gd name="T41" fmla="*/ 41 h 53"/>
                <a:gd name="T42" fmla="*/ 36 w 43"/>
                <a:gd name="T43" fmla="*/ 46 h 53"/>
                <a:gd name="T44" fmla="*/ 33 w 43"/>
                <a:gd name="T45" fmla="*/ 50 h 53"/>
                <a:gd name="T46" fmla="*/ 29 w 43"/>
                <a:gd name="T47" fmla="*/ 51 h 53"/>
                <a:gd name="T48" fmla="*/ 25 w 43"/>
                <a:gd name="T49" fmla="*/ 53 h 53"/>
                <a:gd name="T50" fmla="*/ 21 w 43"/>
                <a:gd name="T51" fmla="*/ 53 h 53"/>
                <a:gd name="T52" fmla="*/ 17 w 43"/>
                <a:gd name="T53" fmla="*/ 53 h 53"/>
                <a:gd name="T54" fmla="*/ 13 w 43"/>
                <a:gd name="T55" fmla="*/ 51 h 53"/>
                <a:gd name="T56" fmla="*/ 9 w 43"/>
                <a:gd name="T57" fmla="*/ 50 h 53"/>
                <a:gd name="T58" fmla="*/ 7 w 43"/>
                <a:gd name="T59" fmla="*/ 46 h 53"/>
                <a:gd name="T60" fmla="*/ 4 w 43"/>
                <a:gd name="T61" fmla="*/ 41 h 53"/>
                <a:gd name="T62" fmla="*/ 1 w 43"/>
                <a:gd name="T63" fmla="*/ 38 h 53"/>
                <a:gd name="T64" fmla="*/ 0 w 43"/>
                <a:gd name="T65" fmla="*/ 33 h 53"/>
                <a:gd name="T66" fmla="*/ 0 w 43"/>
                <a:gd name="T67"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0" y="26"/>
                  </a:moveTo>
                  <a:lnTo>
                    <a:pt x="0" y="21"/>
                  </a:lnTo>
                  <a:lnTo>
                    <a:pt x="1" y="16"/>
                  </a:lnTo>
                  <a:lnTo>
                    <a:pt x="4" y="11"/>
                  </a:lnTo>
                  <a:lnTo>
                    <a:pt x="7" y="8"/>
                  </a:lnTo>
                  <a:lnTo>
                    <a:pt x="9" y="5"/>
                  </a:lnTo>
                  <a:lnTo>
                    <a:pt x="13" y="3"/>
                  </a:lnTo>
                  <a:lnTo>
                    <a:pt x="17" y="1"/>
                  </a:lnTo>
                  <a:lnTo>
                    <a:pt x="21" y="0"/>
                  </a:lnTo>
                  <a:lnTo>
                    <a:pt x="25" y="1"/>
                  </a:lnTo>
                  <a:lnTo>
                    <a:pt x="29" y="3"/>
                  </a:lnTo>
                  <a:lnTo>
                    <a:pt x="33" y="5"/>
                  </a:lnTo>
                  <a:lnTo>
                    <a:pt x="36" y="8"/>
                  </a:lnTo>
                  <a:lnTo>
                    <a:pt x="39" y="11"/>
                  </a:lnTo>
                  <a:lnTo>
                    <a:pt x="41" y="16"/>
                  </a:lnTo>
                  <a:lnTo>
                    <a:pt x="43" y="21"/>
                  </a:lnTo>
                  <a:lnTo>
                    <a:pt x="43" y="26"/>
                  </a:lnTo>
                  <a:lnTo>
                    <a:pt x="43" y="26"/>
                  </a:lnTo>
                  <a:lnTo>
                    <a:pt x="43" y="33"/>
                  </a:lnTo>
                  <a:lnTo>
                    <a:pt x="41" y="38"/>
                  </a:lnTo>
                  <a:lnTo>
                    <a:pt x="39" y="41"/>
                  </a:lnTo>
                  <a:lnTo>
                    <a:pt x="36" y="46"/>
                  </a:lnTo>
                  <a:lnTo>
                    <a:pt x="33" y="50"/>
                  </a:lnTo>
                  <a:lnTo>
                    <a:pt x="29" y="51"/>
                  </a:lnTo>
                  <a:lnTo>
                    <a:pt x="25" y="53"/>
                  </a:lnTo>
                  <a:lnTo>
                    <a:pt x="21" y="53"/>
                  </a:lnTo>
                  <a:lnTo>
                    <a:pt x="17" y="53"/>
                  </a:lnTo>
                  <a:lnTo>
                    <a:pt x="13" y="51"/>
                  </a:lnTo>
                  <a:lnTo>
                    <a:pt x="9" y="50"/>
                  </a:lnTo>
                  <a:lnTo>
                    <a:pt x="7" y="46"/>
                  </a:lnTo>
                  <a:lnTo>
                    <a:pt x="4" y="41"/>
                  </a:lnTo>
                  <a:lnTo>
                    <a:pt x="1" y="38"/>
                  </a:lnTo>
                  <a:lnTo>
                    <a:pt x="0" y="33"/>
                  </a:lnTo>
                  <a:lnTo>
                    <a:pt x="0" y="2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81" name="Line 33"/>
            <p:cNvSpPr>
              <a:spLocks noChangeShapeType="1"/>
            </p:cNvSpPr>
            <p:nvPr/>
          </p:nvSpPr>
          <p:spPr bwMode="auto">
            <a:xfrm flipV="1">
              <a:off x="1597" y="2552"/>
              <a:ext cx="0" cy="8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2" name="Line 34"/>
            <p:cNvSpPr>
              <a:spLocks noChangeShapeType="1"/>
            </p:cNvSpPr>
            <p:nvPr/>
          </p:nvSpPr>
          <p:spPr bwMode="auto">
            <a:xfrm flipV="1">
              <a:off x="1287" y="2509"/>
              <a:ext cx="0" cy="16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3" name="Line 35"/>
            <p:cNvSpPr>
              <a:spLocks noChangeShapeType="1"/>
            </p:cNvSpPr>
            <p:nvPr/>
          </p:nvSpPr>
          <p:spPr bwMode="auto">
            <a:xfrm>
              <a:off x="1597" y="2976"/>
              <a:ext cx="0" cy="17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4" name="Freeform 36"/>
            <p:cNvSpPr>
              <a:spLocks/>
            </p:cNvSpPr>
            <p:nvPr/>
          </p:nvSpPr>
          <p:spPr bwMode="auto">
            <a:xfrm>
              <a:off x="1597" y="3102"/>
              <a:ext cx="286" cy="44"/>
            </a:xfrm>
            <a:custGeom>
              <a:avLst/>
              <a:gdLst>
                <a:gd name="T0" fmla="*/ 0 w 286"/>
                <a:gd name="T1" fmla="*/ 0 h 44"/>
                <a:gd name="T2" fmla="*/ 0 w 286"/>
                <a:gd name="T3" fmla="*/ 44 h 44"/>
                <a:gd name="T4" fmla="*/ 286 w 286"/>
                <a:gd name="T5" fmla="*/ 44 h 44"/>
              </a:gdLst>
              <a:ahLst/>
              <a:cxnLst>
                <a:cxn ang="0">
                  <a:pos x="T0" y="T1"/>
                </a:cxn>
                <a:cxn ang="0">
                  <a:pos x="T2" y="T3"/>
                </a:cxn>
                <a:cxn ang="0">
                  <a:pos x="T4" y="T5"/>
                </a:cxn>
              </a:cxnLst>
              <a:rect l="0" t="0" r="r" b="b"/>
              <a:pathLst>
                <a:path w="286" h="44">
                  <a:moveTo>
                    <a:pt x="0" y="0"/>
                  </a:moveTo>
                  <a:lnTo>
                    <a:pt x="0" y="44"/>
                  </a:lnTo>
                  <a:lnTo>
                    <a:pt x="286" y="4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85" name="Freeform 37"/>
            <p:cNvSpPr>
              <a:spLocks/>
            </p:cNvSpPr>
            <p:nvPr/>
          </p:nvSpPr>
          <p:spPr bwMode="auto">
            <a:xfrm>
              <a:off x="1883" y="3119"/>
              <a:ext cx="43" cy="53"/>
            </a:xfrm>
            <a:custGeom>
              <a:avLst/>
              <a:gdLst>
                <a:gd name="T0" fmla="*/ 0 w 43"/>
                <a:gd name="T1" fmla="*/ 27 h 53"/>
                <a:gd name="T2" fmla="*/ 0 w 43"/>
                <a:gd name="T3" fmla="*/ 32 h 53"/>
                <a:gd name="T4" fmla="*/ 1 w 43"/>
                <a:gd name="T5" fmla="*/ 37 h 53"/>
                <a:gd name="T6" fmla="*/ 4 w 43"/>
                <a:gd name="T7" fmla="*/ 41 h 53"/>
                <a:gd name="T8" fmla="*/ 7 w 43"/>
                <a:gd name="T9" fmla="*/ 45 h 53"/>
                <a:gd name="T10" fmla="*/ 9 w 43"/>
                <a:gd name="T11" fmla="*/ 48 h 53"/>
                <a:gd name="T12" fmla="*/ 13 w 43"/>
                <a:gd name="T13" fmla="*/ 51 h 53"/>
                <a:gd name="T14" fmla="*/ 17 w 43"/>
                <a:gd name="T15" fmla="*/ 53 h 53"/>
                <a:gd name="T16" fmla="*/ 21 w 43"/>
                <a:gd name="T17" fmla="*/ 53 h 53"/>
                <a:gd name="T18" fmla="*/ 25 w 43"/>
                <a:gd name="T19" fmla="*/ 53 h 53"/>
                <a:gd name="T20" fmla="*/ 29 w 43"/>
                <a:gd name="T21" fmla="*/ 51 h 53"/>
                <a:gd name="T22" fmla="*/ 33 w 43"/>
                <a:gd name="T23" fmla="*/ 48 h 53"/>
                <a:gd name="T24" fmla="*/ 36 w 43"/>
                <a:gd name="T25" fmla="*/ 45 h 53"/>
                <a:gd name="T26" fmla="*/ 39 w 43"/>
                <a:gd name="T27" fmla="*/ 41 h 53"/>
                <a:gd name="T28" fmla="*/ 41 w 43"/>
                <a:gd name="T29" fmla="*/ 37 h 53"/>
                <a:gd name="T30" fmla="*/ 43 w 43"/>
                <a:gd name="T31" fmla="*/ 32 h 53"/>
                <a:gd name="T32" fmla="*/ 43 w 43"/>
                <a:gd name="T33" fmla="*/ 27 h 53"/>
                <a:gd name="T34" fmla="*/ 43 w 43"/>
                <a:gd name="T35" fmla="*/ 27 h 53"/>
                <a:gd name="T36" fmla="*/ 43 w 43"/>
                <a:gd name="T37" fmla="*/ 22 h 53"/>
                <a:gd name="T38" fmla="*/ 41 w 43"/>
                <a:gd name="T39" fmla="*/ 17 h 53"/>
                <a:gd name="T40" fmla="*/ 39 w 43"/>
                <a:gd name="T41" fmla="*/ 12 h 53"/>
                <a:gd name="T42" fmla="*/ 36 w 43"/>
                <a:gd name="T43" fmla="*/ 8 h 53"/>
                <a:gd name="T44" fmla="*/ 33 w 43"/>
                <a:gd name="T45" fmla="*/ 5 h 53"/>
                <a:gd name="T46" fmla="*/ 29 w 43"/>
                <a:gd name="T47" fmla="*/ 2 h 53"/>
                <a:gd name="T48" fmla="*/ 25 w 43"/>
                <a:gd name="T49" fmla="*/ 0 h 53"/>
                <a:gd name="T50" fmla="*/ 21 w 43"/>
                <a:gd name="T51" fmla="*/ 0 h 53"/>
                <a:gd name="T52" fmla="*/ 17 w 43"/>
                <a:gd name="T53" fmla="*/ 0 h 53"/>
                <a:gd name="T54" fmla="*/ 13 w 43"/>
                <a:gd name="T55" fmla="*/ 2 h 53"/>
                <a:gd name="T56" fmla="*/ 9 w 43"/>
                <a:gd name="T57" fmla="*/ 5 h 53"/>
                <a:gd name="T58" fmla="*/ 7 w 43"/>
                <a:gd name="T59" fmla="*/ 8 h 53"/>
                <a:gd name="T60" fmla="*/ 4 w 43"/>
                <a:gd name="T61" fmla="*/ 12 h 53"/>
                <a:gd name="T62" fmla="*/ 1 w 43"/>
                <a:gd name="T63" fmla="*/ 17 h 53"/>
                <a:gd name="T64" fmla="*/ 0 w 43"/>
                <a:gd name="T65" fmla="*/ 22 h 53"/>
                <a:gd name="T66" fmla="*/ 0 w 43"/>
                <a:gd name="T67"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0" y="27"/>
                  </a:moveTo>
                  <a:lnTo>
                    <a:pt x="0" y="32"/>
                  </a:lnTo>
                  <a:lnTo>
                    <a:pt x="1" y="37"/>
                  </a:lnTo>
                  <a:lnTo>
                    <a:pt x="4" y="41"/>
                  </a:lnTo>
                  <a:lnTo>
                    <a:pt x="7" y="45"/>
                  </a:lnTo>
                  <a:lnTo>
                    <a:pt x="9" y="48"/>
                  </a:lnTo>
                  <a:lnTo>
                    <a:pt x="13" y="51"/>
                  </a:lnTo>
                  <a:lnTo>
                    <a:pt x="17" y="53"/>
                  </a:lnTo>
                  <a:lnTo>
                    <a:pt x="21" y="53"/>
                  </a:lnTo>
                  <a:lnTo>
                    <a:pt x="25" y="53"/>
                  </a:lnTo>
                  <a:lnTo>
                    <a:pt x="29" y="51"/>
                  </a:lnTo>
                  <a:lnTo>
                    <a:pt x="33" y="48"/>
                  </a:lnTo>
                  <a:lnTo>
                    <a:pt x="36" y="45"/>
                  </a:lnTo>
                  <a:lnTo>
                    <a:pt x="39" y="41"/>
                  </a:lnTo>
                  <a:lnTo>
                    <a:pt x="41" y="37"/>
                  </a:lnTo>
                  <a:lnTo>
                    <a:pt x="43" y="32"/>
                  </a:lnTo>
                  <a:lnTo>
                    <a:pt x="43" y="27"/>
                  </a:lnTo>
                  <a:lnTo>
                    <a:pt x="43" y="27"/>
                  </a:lnTo>
                  <a:lnTo>
                    <a:pt x="43" y="22"/>
                  </a:lnTo>
                  <a:lnTo>
                    <a:pt x="41" y="17"/>
                  </a:lnTo>
                  <a:lnTo>
                    <a:pt x="39" y="12"/>
                  </a:lnTo>
                  <a:lnTo>
                    <a:pt x="36" y="8"/>
                  </a:lnTo>
                  <a:lnTo>
                    <a:pt x="33" y="5"/>
                  </a:lnTo>
                  <a:lnTo>
                    <a:pt x="29" y="2"/>
                  </a:lnTo>
                  <a:lnTo>
                    <a:pt x="25" y="0"/>
                  </a:lnTo>
                  <a:lnTo>
                    <a:pt x="21" y="0"/>
                  </a:lnTo>
                  <a:lnTo>
                    <a:pt x="17" y="0"/>
                  </a:lnTo>
                  <a:lnTo>
                    <a:pt x="13" y="2"/>
                  </a:lnTo>
                  <a:lnTo>
                    <a:pt x="9" y="5"/>
                  </a:lnTo>
                  <a:lnTo>
                    <a:pt x="7" y="8"/>
                  </a:lnTo>
                  <a:lnTo>
                    <a:pt x="4" y="12"/>
                  </a:lnTo>
                  <a:lnTo>
                    <a:pt x="1" y="17"/>
                  </a:lnTo>
                  <a:lnTo>
                    <a:pt x="0" y="22"/>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86" name="Freeform 38"/>
            <p:cNvSpPr>
              <a:spLocks/>
            </p:cNvSpPr>
            <p:nvPr/>
          </p:nvSpPr>
          <p:spPr bwMode="auto">
            <a:xfrm>
              <a:off x="1001" y="2890"/>
              <a:ext cx="286" cy="256"/>
            </a:xfrm>
            <a:custGeom>
              <a:avLst/>
              <a:gdLst>
                <a:gd name="T0" fmla="*/ 286 w 286"/>
                <a:gd name="T1" fmla="*/ 0 h 256"/>
                <a:gd name="T2" fmla="*/ 286 w 286"/>
                <a:gd name="T3" fmla="*/ 256 h 256"/>
                <a:gd name="T4" fmla="*/ 0 w 286"/>
                <a:gd name="T5" fmla="*/ 256 h 256"/>
              </a:gdLst>
              <a:ahLst/>
              <a:cxnLst>
                <a:cxn ang="0">
                  <a:pos x="T0" y="T1"/>
                </a:cxn>
                <a:cxn ang="0">
                  <a:pos x="T2" y="T3"/>
                </a:cxn>
                <a:cxn ang="0">
                  <a:pos x="T4" y="T5"/>
                </a:cxn>
              </a:cxnLst>
              <a:rect l="0" t="0" r="r" b="b"/>
              <a:pathLst>
                <a:path w="286" h="256">
                  <a:moveTo>
                    <a:pt x="286" y="0"/>
                  </a:moveTo>
                  <a:lnTo>
                    <a:pt x="286" y="256"/>
                  </a:lnTo>
                  <a:lnTo>
                    <a:pt x="0" y="25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87" name="Freeform 39"/>
            <p:cNvSpPr>
              <a:spLocks/>
            </p:cNvSpPr>
            <p:nvPr/>
          </p:nvSpPr>
          <p:spPr bwMode="auto">
            <a:xfrm>
              <a:off x="958" y="3119"/>
              <a:ext cx="43" cy="53"/>
            </a:xfrm>
            <a:custGeom>
              <a:avLst/>
              <a:gdLst>
                <a:gd name="T0" fmla="*/ 43 w 43"/>
                <a:gd name="T1" fmla="*/ 27 h 53"/>
                <a:gd name="T2" fmla="*/ 43 w 43"/>
                <a:gd name="T3" fmla="*/ 32 h 53"/>
                <a:gd name="T4" fmla="*/ 42 w 43"/>
                <a:gd name="T5" fmla="*/ 37 h 53"/>
                <a:gd name="T6" fmla="*/ 39 w 43"/>
                <a:gd name="T7" fmla="*/ 41 h 53"/>
                <a:gd name="T8" fmla="*/ 36 w 43"/>
                <a:gd name="T9" fmla="*/ 45 h 53"/>
                <a:gd name="T10" fmla="*/ 34 w 43"/>
                <a:gd name="T11" fmla="*/ 48 h 53"/>
                <a:gd name="T12" fmla="*/ 30 w 43"/>
                <a:gd name="T13" fmla="*/ 51 h 53"/>
                <a:gd name="T14" fmla="*/ 25 w 43"/>
                <a:gd name="T15" fmla="*/ 53 h 53"/>
                <a:gd name="T16" fmla="*/ 21 w 43"/>
                <a:gd name="T17" fmla="*/ 53 h 53"/>
                <a:gd name="T18" fmla="*/ 17 w 43"/>
                <a:gd name="T19" fmla="*/ 53 h 53"/>
                <a:gd name="T20" fmla="*/ 13 w 43"/>
                <a:gd name="T21" fmla="*/ 51 h 53"/>
                <a:gd name="T22" fmla="*/ 9 w 43"/>
                <a:gd name="T23" fmla="*/ 48 h 53"/>
                <a:gd name="T24" fmla="*/ 7 w 43"/>
                <a:gd name="T25" fmla="*/ 45 h 53"/>
                <a:gd name="T26" fmla="*/ 4 w 43"/>
                <a:gd name="T27" fmla="*/ 41 h 53"/>
                <a:gd name="T28" fmla="*/ 1 w 43"/>
                <a:gd name="T29" fmla="*/ 37 h 53"/>
                <a:gd name="T30" fmla="*/ 0 w 43"/>
                <a:gd name="T31" fmla="*/ 32 h 53"/>
                <a:gd name="T32" fmla="*/ 0 w 43"/>
                <a:gd name="T33" fmla="*/ 27 h 53"/>
                <a:gd name="T34" fmla="*/ 0 w 43"/>
                <a:gd name="T35" fmla="*/ 27 h 53"/>
                <a:gd name="T36" fmla="*/ 0 w 43"/>
                <a:gd name="T37" fmla="*/ 22 h 53"/>
                <a:gd name="T38" fmla="*/ 1 w 43"/>
                <a:gd name="T39" fmla="*/ 17 h 53"/>
                <a:gd name="T40" fmla="*/ 4 w 43"/>
                <a:gd name="T41" fmla="*/ 12 h 53"/>
                <a:gd name="T42" fmla="*/ 7 w 43"/>
                <a:gd name="T43" fmla="*/ 8 h 53"/>
                <a:gd name="T44" fmla="*/ 9 w 43"/>
                <a:gd name="T45" fmla="*/ 5 h 53"/>
                <a:gd name="T46" fmla="*/ 13 w 43"/>
                <a:gd name="T47" fmla="*/ 2 h 53"/>
                <a:gd name="T48" fmla="*/ 17 w 43"/>
                <a:gd name="T49" fmla="*/ 0 h 53"/>
                <a:gd name="T50" fmla="*/ 21 w 43"/>
                <a:gd name="T51" fmla="*/ 0 h 53"/>
                <a:gd name="T52" fmla="*/ 25 w 43"/>
                <a:gd name="T53" fmla="*/ 0 h 53"/>
                <a:gd name="T54" fmla="*/ 30 w 43"/>
                <a:gd name="T55" fmla="*/ 2 h 53"/>
                <a:gd name="T56" fmla="*/ 34 w 43"/>
                <a:gd name="T57" fmla="*/ 5 h 53"/>
                <a:gd name="T58" fmla="*/ 36 w 43"/>
                <a:gd name="T59" fmla="*/ 8 h 53"/>
                <a:gd name="T60" fmla="*/ 39 w 43"/>
                <a:gd name="T61" fmla="*/ 12 h 53"/>
                <a:gd name="T62" fmla="*/ 42 w 43"/>
                <a:gd name="T63" fmla="*/ 17 h 53"/>
                <a:gd name="T64" fmla="*/ 43 w 43"/>
                <a:gd name="T65" fmla="*/ 22 h 53"/>
                <a:gd name="T66" fmla="*/ 43 w 43"/>
                <a:gd name="T67"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43" y="27"/>
                  </a:moveTo>
                  <a:lnTo>
                    <a:pt x="43" y="32"/>
                  </a:lnTo>
                  <a:lnTo>
                    <a:pt x="42" y="37"/>
                  </a:lnTo>
                  <a:lnTo>
                    <a:pt x="39" y="41"/>
                  </a:lnTo>
                  <a:lnTo>
                    <a:pt x="36" y="45"/>
                  </a:lnTo>
                  <a:lnTo>
                    <a:pt x="34" y="48"/>
                  </a:lnTo>
                  <a:lnTo>
                    <a:pt x="30" y="51"/>
                  </a:lnTo>
                  <a:lnTo>
                    <a:pt x="25" y="53"/>
                  </a:lnTo>
                  <a:lnTo>
                    <a:pt x="21" y="53"/>
                  </a:lnTo>
                  <a:lnTo>
                    <a:pt x="17" y="53"/>
                  </a:lnTo>
                  <a:lnTo>
                    <a:pt x="13" y="51"/>
                  </a:lnTo>
                  <a:lnTo>
                    <a:pt x="9" y="48"/>
                  </a:lnTo>
                  <a:lnTo>
                    <a:pt x="7" y="45"/>
                  </a:lnTo>
                  <a:lnTo>
                    <a:pt x="4" y="41"/>
                  </a:lnTo>
                  <a:lnTo>
                    <a:pt x="1" y="37"/>
                  </a:lnTo>
                  <a:lnTo>
                    <a:pt x="0" y="32"/>
                  </a:lnTo>
                  <a:lnTo>
                    <a:pt x="0" y="27"/>
                  </a:lnTo>
                  <a:lnTo>
                    <a:pt x="0" y="27"/>
                  </a:lnTo>
                  <a:lnTo>
                    <a:pt x="0" y="22"/>
                  </a:lnTo>
                  <a:lnTo>
                    <a:pt x="1" y="17"/>
                  </a:lnTo>
                  <a:lnTo>
                    <a:pt x="4" y="12"/>
                  </a:lnTo>
                  <a:lnTo>
                    <a:pt x="7" y="8"/>
                  </a:lnTo>
                  <a:lnTo>
                    <a:pt x="9" y="5"/>
                  </a:lnTo>
                  <a:lnTo>
                    <a:pt x="13" y="2"/>
                  </a:lnTo>
                  <a:lnTo>
                    <a:pt x="17" y="0"/>
                  </a:lnTo>
                  <a:lnTo>
                    <a:pt x="21" y="0"/>
                  </a:lnTo>
                  <a:lnTo>
                    <a:pt x="25" y="0"/>
                  </a:lnTo>
                  <a:lnTo>
                    <a:pt x="30" y="2"/>
                  </a:lnTo>
                  <a:lnTo>
                    <a:pt x="34" y="5"/>
                  </a:lnTo>
                  <a:lnTo>
                    <a:pt x="36" y="8"/>
                  </a:lnTo>
                  <a:lnTo>
                    <a:pt x="39" y="12"/>
                  </a:lnTo>
                  <a:lnTo>
                    <a:pt x="42" y="17"/>
                  </a:lnTo>
                  <a:lnTo>
                    <a:pt x="43" y="22"/>
                  </a:lnTo>
                  <a:lnTo>
                    <a:pt x="43"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88" name="Line 40"/>
            <p:cNvSpPr>
              <a:spLocks noChangeShapeType="1"/>
            </p:cNvSpPr>
            <p:nvPr/>
          </p:nvSpPr>
          <p:spPr bwMode="auto">
            <a:xfrm>
              <a:off x="1597" y="2509"/>
              <a:ext cx="286"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9" name="Freeform 41"/>
            <p:cNvSpPr>
              <a:spLocks/>
            </p:cNvSpPr>
            <p:nvPr/>
          </p:nvSpPr>
          <p:spPr bwMode="auto">
            <a:xfrm>
              <a:off x="1883" y="2482"/>
              <a:ext cx="43" cy="53"/>
            </a:xfrm>
            <a:custGeom>
              <a:avLst/>
              <a:gdLst>
                <a:gd name="T0" fmla="*/ 0 w 43"/>
                <a:gd name="T1" fmla="*/ 27 h 53"/>
                <a:gd name="T2" fmla="*/ 0 w 43"/>
                <a:gd name="T3" fmla="*/ 22 h 53"/>
                <a:gd name="T4" fmla="*/ 1 w 43"/>
                <a:gd name="T5" fmla="*/ 17 h 53"/>
                <a:gd name="T6" fmla="*/ 4 w 43"/>
                <a:gd name="T7" fmla="*/ 12 h 53"/>
                <a:gd name="T8" fmla="*/ 7 w 43"/>
                <a:gd name="T9" fmla="*/ 9 h 53"/>
                <a:gd name="T10" fmla="*/ 9 w 43"/>
                <a:gd name="T11" fmla="*/ 5 h 53"/>
                <a:gd name="T12" fmla="*/ 13 w 43"/>
                <a:gd name="T13" fmla="*/ 2 h 53"/>
                <a:gd name="T14" fmla="*/ 17 w 43"/>
                <a:gd name="T15" fmla="*/ 0 h 53"/>
                <a:gd name="T16" fmla="*/ 21 w 43"/>
                <a:gd name="T17" fmla="*/ 0 h 53"/>
                <a:gd name="T18" fmla="*/ 25 w 43"/>
                <a:gd name="T19" fmla="*/ 0 h 53"/>
                <a:gd name="T20" fmla="*/ 29 w 43"/>
                <a:gd name="T21" fmla="*/ 2 h 53"/>
                <a:gd name="T22" fmla="*/ 33 w 43"/>
                <a:gd name="T23" fmla="*/ 5 h 53"/>
                <a:gd name="T24" fmla="*/ 36 w 43"/>
                <a:gd name="T25" fmla="*/ 9 h 53"/>
                <a:gd name="T26" fmla="*/ 39 w 43"/>
                <a:gd name="T27" fmla="*/ 12 h 53"/>
                <a:gd name="T28" fmla="*/ 41 w 43"/>
                <a:gd name="T29" fmla="*/ 17 h 53"/>
                <a:gd name="T30" fmla="*/ 43 w 43"/>
                <a:gd name="T31" fmla="*/ 22 h 53"/>
                <a:gd name="T32" fmla="*/ 43 w 43"/>
                <a:gd name="T33" fmla="*/ 27 h 53"/>
                <a:gd name="T34" fmla="*/ 43 w 43"/>
                <a:gd name="T35" fmla="*/ 27 h 53"/>
                <a:gd name="T36" fmla="*/ 43 w 43"/>
                <a:gd name="T37" fmla="*/ 32 h 53"/>
                <a:gd name="T38" fmla="*/ 41 w 43"/>
                <a:gd name="T39" fmla="*/ 37 h 53"/>
                <a:gd name="T40" fmla="*/ 39 w 43"/>
                <a:gd name="T41" fmla="*/ 42 h 53"/>
                <a:gd name="T42" fmla="*/ 36 w 43"/>
                <a:gd name="T43" fmla="*/ 45 h 53"/>
                <a:gd name="T44" fmla="*/ 33 w 43"/>
                <a:gd name="T45" fmla="*/ 48 h 53"/>
                <a:gd name="T46" fmla="*/ 29 w 43"/>
                <a:gd name="T47" fmla="*/ 52 h 53"/>
                <a:gd name="T48" fmla="*/ 25 w 43"/>
                <a:gd name="T49" fmla="*/ 53 h 53"/>
                <a:gd name="T50" fmla="*/ 21 w 43"/>
                <a:gd name="T51" fmla="*/ 53 h 53"/>
                <a:gd name="T52" fmla="*/ 17 w 43"/>
                <a:gd name="T53" fmla="*/ 53 h 53"/>
                <a:gd name="T54" fmla="*/ 13 w 43"/>
                <a:gd name="T55" fmla="*/ 52 h 53"/>
                <a:gd name="T56" fmla="*/ 9 w 43"/>
                <a:gd name="T57" fmla="*/ 48 h 53"/>
                <a:gd name="T58" fmla="*/ 7 w 43"/>
                <a:gd name="T59" fmla="*/ 45 h 53"/>
                <a:gd name="T60" fmla="*/ 4 w 43"/>
                <a:gd name="T61" fmla="*/ 42 h 53"/>
                <a:gd name="T62" fmla="*/ 1 w 43"/>
                <a:gd name="T63" fmla="*/ 37 h 53"/>
                <a:gd name="T64" fmla="*/ 0 w 43"/>
                <a:gd name="T65" fmla="*/ 32 h 53"/>
                <a:gd name="T66" fmla="*/ 0 w 43"/>
                <a:gd name="T67"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0" y="27"/>
                  </a:moveTo>
                  <a:lnTo>
                    <a:pt x="0" y="22"/>
                  </a:lnTo>
                  <a:lnTo>
                    <a:pt x="1" y="17"/>
                  </a:lnTo>
                  <a:lnTo>
                    <a:pt x="4" y="12"/>
                  </a:lnTo>
                  <a:lnTo>
                    <a:pt x="7" y="9"/>
                  </a:lnTo>
                  <a:lnTo>
                    <a:pt x="9" y="5"/>
                  </a:lnTo>
                  <a:lnTo>
                    <a:pt x="13" y="2"/>
                  </a:lnTo>
                  <a:lnTo>
                    <a:pt x="17" y="0"/>
                  </a:lnTo>
                  <a:lnTo>
                    <a:pt x="21" y="0"/>
                  </a:lnTo>
                  <a:lnTo>
                    <a:pt x="25" y="0"/>
                  </a:lnTo>
                  <a:lnTo>
                    <a:pt x="29" y="2"/>
                  </a:lnTo>
                  <a:lnTo>
                    <a:pt x="33" y="5"/>
                  </a:lnTo>
                  <a:lnTo>
                    <a:pt x="36" y="9"/>
                  </a:lnTo>
                  <a:lnTo>
                    <a:pt x="39" y="12"/>
                  </a:lnTo>
                  <a:lnTo>
                    <a:pt x="41" y="17"/>
                  </a:lnTo>
                  <a:lnTo>
                    <a:pt x="43" y="22"/>
                  </a:lnTo>
                  <a:lnTo>
                    <a:pt x="43" y="27"/>
                  </a:lnTo>
                  <a:lnTo>
                    <a:pt x="43" y="27"/>
                  </a:lnTo>
                  <a:lnTo>
                    <a:pt x="43" y="32"/>
                  </a:lnTo>
                  <a:lnTo>
                    <a:pt x="41" y="37"/>
                  </a:lnTo>
                  <a:lnTo>
                    <a:pt x="39" y="42"/>
                  </a:lnTo>
                  <a:lnTo>
                    <a:pt x="36" y="45"/>
                  </a:lnTo>
                  <a:lnTo>
                    <a:pt x="33" y="48"/>
                  </a:lnTo>
                  <a:lnTo>
                    <a:pt x="29" y="52"/>
                  </a:lnTo>
                  <a:lnTo>
                    <a:pt x="25" y="53"/>
                  </a:lnTo>
                  <a:lnTo>
                    <a:pt x="21" y="53"/>
                  </a:lnTo>
                  <a:lnTo>
                    <a:pt x="17" y="53"/>
                  </a:lnTo>
                  <a:lnTo>
                    <a:pt x="13" y="52"/>
                  </a:lnTo>
                  <a:lnTo>
                    <a:pt x="9" y="48"/>
                  </a:lnTo>
                  <a:lnTo>
                    <a:pt x="7" y="45"/>
                  </a:lnTo>
                  <a:lnTo>
                    <a:pt x="4" y="42"/>
                  </a:lnTo>
                  <a:lnTo>
                    <a:pt x="1" y="37"/>
                  </a:lnTo>
                  <a:lnTo>
                    <a:pt x="0" y="32"/>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90" name="Rectangle 42"/>
            <p:cNvSpPr>
              <a:spLocks noChangeArrowheads="1"/>
            </p:cNvSpPr>
            <p:nvPr/>
          </p:nvSpPr>
          <p:spPr bwMode="auto">
            <a:xfrm>
              <a:off x="1963" y="1952"/>
              <a:ext cx="10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E</a:t>
              </a:r>
              <a:endParaRPr kumimoji="1" lang="en-US" altLang="zh-CN" sz="3600">
                <a:latin typeface="华文中宋" pitchFamily="2" charset="-122"/>
                <a:ea typeface="华文中宋" pitchFamily="2" charset="-122"/>
              </a:endParaRPr>
            </a:p>
          </p:txBody>
        </p:sp>
        <p:sp>
          <p:nvSpPr>
            <p:cNvPr id="155691" name="Rectangle 43"/>
            <p:cNvSpPr>
              <a:spLocks noChangeArrowheads="1"/>
            </p:cNvSpPr>
            <p:nvPr/>
          </p:nvSpPr>
          <p:spPr bwMode="auto">
            <a:xfrm>
              <a:off x="1155" y="2251"/>
              <a:ext cx="10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R</a:t>
              </a:r>
              <a:endParaRPr kumimoji="1" lang="en-US" altLang="zh-CN" sz="3600">
                <a:latin typeface="华文中宋" pitchFamily="2" charset="-122"/>
                <a:ea typeface="华文中宋" pitchFamily="2" charset="-122"/>
              </a:endParaRPr>
            </a:p>
          </p:txBody>
        </p:sp>
        <p:sp>
          <p:nvSpPr>
            <p:cNvPr id="155692" name="Freeform 44"/>
            <p:cNvSpPr>
              <a:spLocks/>
            </p:cNvSpPr>
            <p:nvPr/>
          </p:nvSpPr>
          <p:spPr bwMode="auto">
            <a:xfrm>
              <a:off x="1554" y="2859"/>
              <a:ext cx="43" cy="53"/>
            </a:xfrm>
            <a:custGeom>
              <a:avLst/>
              <a:gdLst>
                <a:gd name="T0" fmla="*/ 43 w 43"/>
                <a:gd name="T1" fmla="*/ 53 h 53"/>
                <a:gd name="T2" fmla="*/ 0 w 43"/>
                <a:gd name="T3" fmla="*/ 31 h 53"/>
                <a:gd name="T4" fmla="*/ 21 w 43"/>
                <a:gd name="T5" fmla="*/ 0 h 53"/>
                <a:gd name="T6" fmla="*/ 43 w 43"/>
                <a:gd name="T7" fmla="*/ 53 h 53"/>
              </a:gdLst>
              <a:ahLst/>
              <a:cxnLst>
                <a:cxn ang="0">
                  <a:pos x="T0" y="T1"/>
                </a:cxn>
                <a:cxn ang="0">
                  <a:pos x="T2" y="T3"/>
                </a:cxn>
                <a:cxn ang="0">
                  <a:pos x="T4" y="T5"/>
                </a:cxn>
                <a:cxn ang="0">
                  <a:pos x="T6" y="T7"/>
                </a:cxn>
              </a:cxnLst>
              <a:rect l="0" t="0" r="r" b="b"/>
              <a:pathLst>
                <a:path w="43" h="53">
                  <a:moveTo>
                    <a:pt x="43" y="53"/>
                  </a:moveTo>
                  <a:lnTo>
                    <a:pt x="0" y="31"/>
                  </a:lnTo>
                  <a:lnTo>
                    <a:pt x="21" y="0"/>
                  </a:lnTo>
                  <a:lnTo>
                    <a:pt x="4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93" name="Freeform 45"/>
            <p:cNvSpPr>
              <a:spLocks/>
            </p:cNvSpPr>
            <p:nvPr/>
          </p:nvSpPr>
          <p:spPr bwMode="auto">
            <a:xfrm>
              <a:off x="1554" y="2859"/>
              <a:ext cx="43" cy="53"/>
            </a:xfrm>
            <a:custGeom>
              <a:avLst/>
              <a:gdLst>
                <a:gd name="T0" fmla="*/ 43 w 43"/>
                <a:gd name="T1" fmla="*/ 53 h 53"/>
                <a:gd name="T2" fmla="*/ 0 w 43"/>
                <a:gd name="T3" fmla="*/ 31 h 53"/>
                <a:gd name="T4" fmla="*/ 21 w 43"/>
                <a:gd name="T5" fmla="*/ 0 h 53"/>
                <a:gd name="T6" fmla="*/ 43 w 43"/>
                <a:gd name="T7" fmla="*/ 53 h 53"/>
              </a:gdLst>
              <a:ahLst/>
              <a:cxnLst>
                <a:cxn ang="0">
                  <a:pos x="T0" y="T1"/>
                </a:cxn>
                <a:cxn ang="0">
                  <a:pos x="T2" y="T3"/>
                </a:cxn>
                <a:cxn ang="0">
                  <a:pos x="T4" y="T5"/>
                </a:cxn>
                <a:cxn ang="0">
                  <a:pos x="T6" y="T7"/>
                </a:cxn>
              </a:cxnLst>
              <a:rect l="0" t="0" r="r" b="b"/>
              <a:pathLst>
                <a:path w="43" h="53">
                  <a:moveTo>
                    <a:pt x="43" y="53"/>
                  </a:moveTo>
                  <a:lnTo>
                    <a:pt x="0" y="31"/>
                  </a:lnTo>
                  <a:lnTo>
                    <a:pt x="21" y="0"/>
                  </a:lnTo>
                  <a:lnTo>
                    <a:pt x="43" y="5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94" name="Freeform 46"/>
            <p:cNvSpPr>
              <a:spLocks/>
            </p:cNvSpPr>
            <p:nvPr/>
          </p:nvSpPr>
          <p:spPr bwMode="auto">
            <a:xfrm>
              <a:off x="1429" y="2729"/>
              <a:ext cx="58" cy="48"/>
            </a:xfrm>
            <a:custGeom>
              <a:avLst/>
              <a:gdLst>
                <a:gd name="T0" fmla="*/ 58 w 58"/>
                <a:gd name="T1" fmla="*/ 24 h 48"/>
                <a:gd name="T2" fmla="*/ 0 w 58"/>
                <a:gd name="T3" fmla="*/ 0 h 48"/>
                <a:gd name="T4" fmla="*/ 0 w 58"/>
                <a:gd name="T5" fmla="*/ 48 h 48"/>
                <a:gd name="T6" fmla="*/ 58 w 58"/>
                <a:gd name="T7" fmla="*/ 24 h 48"/>
              </a:gdLst>
              <a:ahLst/>
              <a:cxnLst>
                <a:cxn ang="0">
                  <a:pos x="T0" y="T1"/>
                </a:cxn>
                <a:cxn ang="0">
                  <a:pos x="T2" y="T3"/>
                </a:cxn>
                <a:cxn ang="0">
                  <a:pos x="T4" y="T5"/>
                </a:cxn>
                <a:cxn ang="0">
                  <a:pos x="T6" y="T7"/>
                </a:cxn>
              </a:cxnLst>
              <a:rect l="0" t="0" r="r" b="b"/>
              <a:pathLst>
                <a:path w="58" h="48">
                  <a:moveTo>
                    <a:pt x="58" y="24"/>
                  </a:moveTo>
                  <a:lnTo>
                    <a:pt x="0" y="0"/>
                  </a:lnTo>
                  <a:lnTo>
                    <a:pt x="0" y="48"/>
                  </a:lnTo>
                  <a:lnTo>
                    <a:pt x="5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95" name="Freeform 47"/>
            <p:cNvSpPr>
              <a:spLocks/>
            </p:cNvSpPr>
            <p:nvPr/>
          </p:nvSpPr>
          <p:spPr bwMode="auto">
            <a:xfrm>
              <a:off x="1429" y="2729"/>
              <a:ext cx="58" cy="48"/>
            </a:xfrm>
            <a:custGeom>
              <a:avLst/>
              <a:gdLst>
                <a:gd name="T0" fmla="*/ 58 w 58"/>
                <a:gd name="T1" fmla="*/ 24 h 48"/>
                <a:gd name="T2" fmla="*/ 0 w 58"/>
                <a:gd name="T3" fmla="*/ 0 h 48"/>
                <a:gd name="T4" fmla="*/ 0 w 58"/>
                <a:gd name="T5" fmla="*/ 48 h 48"/>
                <a:gd name="T6" fmla="*/ 58 w 58"/>
                <a:gd name="T7" fmla="*/ 24 h 48"/>
              </a:gdLst>
              <a:ahLst/>
              <a:cxnLst>
                <a:cxn ang="0">
                  <a:pos x="T0" y="T1"/>
                </a:cxn>
                <a:cxn ang="0">
                  <a:pos x="T2" y="T3"/>
                </a:cxn>
                <a:cxn ang="0">
                  <a:pos x="T4" y="T5"/>
                </a:cxn>
                <a:cxn ang="0">
                  <a:pos x="T6" y="T7"/>
                </a:cxn>
              </a:cxnLst>
              <a:rect l="0" t="0" r="r" b="b"/>
              <a:pathLst>
                <a:path w="58" h="48">
                  <a:moveTo>
                    <a:pt x="58" y="24"/>
                  </a:moveTo>
                  <a:lnTo>
                    <a:pt x="0" y="0"/>
                  </a:lnTo>
                  <a:lnTo>
                    <a:pt x="0" y="48"/>
                  </a:lnTo>
                  <a:lnTo>
                    <a:pt x="58" y="24"/>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96" name="Freeform 48"/>
            <p:cNvSpPr>
              <a:spLocks/>
            </p:cNvSpPr>
            <p:nvPr/>
          </p:nvSpPr>
          <p:spPr bwMode="auto">
            <a:xfrm>
              <a:off x="1429" y="2804"/>
              <a:ext cx="56" cy="46"/>
            </a:xfrm>
            <a:custGeom>
              <a:avLst/>
              <a:gdLst>
                <a:gd name="T0" fmla="*/ 56 w 56"/>
                <a:gd name="T1" fmla="*/ 23 h 46"/>
                <a:gd name="T2" fmla="*/ 0 w 56"/>
                <a:gd name="T3" fmla="*/ 0 h 46"/>
                <a:gd name="T4" fmla="*/ 0 w 56"/>
                <a:gd name="T5" fmla="*/ 46 h 46"/>
                <a:gd name="T6" fmla="*/ 56 w 56"/>
                <a:gd name="T7" fmla="*/ 23 h 46"/>
              </a:gdLst>
              <a:ahLst/>
              <a:cxnLst>
                <a:cxn ang="0">
                  <a:pos x="T0" y="T1"/>
                </a:cxn>
                <a:cxn ang="0">
                  <a:pos x="T2" y="T3"/>
                </a:cxn>
                <a:cxn ang="0">
                  <a:pos x="T4" y="T5"/>
                </a:cxn>
                <a:cxn ang="0">
                  <a:pos x="T6" y="T7"/>
                </a:cxn>
              </a:cxnLst>
              <a:rect l="0" t="0" r="r" b="b"/>
              <a:pathLst>
                <a:path w="56" h="46">
                  <a:moveTo>
                    <a:pt x="56" y="23"/>
                  </a:moveTo>
                  <a:lnTo>
                    <a:pt x="0" y="0"/>
                  </a:lnTo>
                  <a:lnTo>
                    <a:pt x="0" y="46"/>
                  </a:lnTo>
                  <a:lnTo>
                    <a:pt x="5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97" name="Freeform 49"/>
            <p:cNvSpPr>
              <a:spLocks/>
            </p:cNvSpPr>
            <p:nvPr/>
          </p:nvSpPr>
          <p:spPr bwMode="auto">
            <a:xfrm>
              <a:off x="1429" y="2804"/>
              <a:ext cx="56" cy="46"/>
            </a:xfrm>
            <a:custGeom>
              <a:avLst/>
              <a:gdLst>
                <a:gd name="T0" fmla="*/ 56 w 56"/>
                <a:gd name="T1" fmla="*/ 23 h 46"/>
                <a:gd name="T2" fmla="*/ 0 w 56"/>
                <a:gd name="T3" fmla="*/ 0 h 46"/>
                <a:gd name="T4" fmla="*/ 0 w 56"/>
                <a:gd name="T5" fmla="*/ 46 h 46"/>
                <a:gd name="T6" fmla="*/ 56 w 56"/>
                <a:gd name="T7" fmla="*/ 23 h 46"/>
              </a:gdLst>
              <a:ahLst/>
              <a:cxnLst>
                <a:cxn ang="0">
                  <a:pos x="T0" y="T1"/>
                </a:cxn>
                <a:cxn ang="0">
                  <a:pos x="T2" y="T3"/>
                </a:cxn>
                <a:cxn ang="0">
                  <a:pos x="T4" y="T5"/>
                </a:cxn>
                <a:cxn ang="0">
                  <a:pos x="T6" y="T7"/>
                </a:cxn>
              </a:cxnLst>
              <a:rect l="0" t="0" r="r" b="b"/>
              <a:pathLst>
                <a:path w="56" h="46">
                  <a:moveTo>
                    <a:pt x="56" y="23"/>
                  </a:moveTo>
                  <a:lnTo>
                    <a:pt x="0" y="0"/>
                  </a:lnTo>
                  <a:lnTo>
                    <a:pt x="0" y="46"/>
                  </a:lnTo>
                  <a:lnTo>
                    <a:pt x="56" y="2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98" name="Freeform 50"/>
            <p:cNvSpPr>
              <a:spLocks/>
            </p:cNvSpPr>
            <p:nvPr/>
          </p:nvSpPr>
          <p:spPr bwMode="auto">
            <a:xfrm>
              <a:off x="2477" y="2511"/>
              <a:ext cx="446" cy="552"/>
            </a:xfrm>
            <a:custGeom>
              <a:avLst/>
              <a:gdLst>
                <a:gd name="T0" fmla="*/ 0 w 446"/>
                <a:gd name="T1" fmla="*/ 0 h 552"/>
                <a:gd name="T2" fmla="*/ 446 w 446"/>
                <a:gd name="T3" fmla="*/ 0 h 552"/>
                <a:gd name="T4" fmla="*/ 446 w 446"/>
                <a:gd name="T5" fmla="*/ 552 h 552"/>
                <a:gd name="T6" fmla="*/ 0 w 446"/>
                <a:gd name="T7" fmla="*/ 552 h 552"/>
              </a:gdLst>
              <a:ahLst/>
              <a:cxnLst>
                <a:cxn ang="0">
                  <a:pos x="T0" y="T1"/>
                </a:cxn>
                <a:cxn ang="0">
                  <a:pos x="T2" y="T3"/>
                </a:cxn>
                <a:cxn ang="0">
                  <a:pos x="T4" y="T5"/>
                </a:cxn>
                <a:cxn ang="0">
                  <a:pos x="T6" y="T7"/>
                </a:cxn>
              </a:cxnLst>
              <a:rect l="0" t="0" r="r" b="b"/>
              <a:pathLst>
                <a:path w="446" h="552">
                  <a:moveTo>
                    <a:pt x="0" y="0"/>
                  </a:moveTo>
                  <a:lnTo>
                    <a:pt x="446" y="0"/>
                  </a:lnTo>
                  <a:lnTo>
                    <a:pt x="446" y="552"/>
                  </a:lnTo>
                  <a:lnTo>
                    <a:pt x="0" y="55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699" name="Line 51"/>
            <p:cNvSpPr>
              <a:spLocks noChangeShapeType="1"/>
            </p:cNvSpPr>
            <p:nvPr/>
          </p:nvSpPr>
          <p:spPr bwMode="auto">
            <a:xfrm flipV="1">
              <a:off x="2477" y="2511"/>
              <a:ext cx="0" cy="55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0" name="Freeform 52"/>
            <p:cNvSpPr>
              <a:spLocks/>
            </p:cNvSpPr>
            <p:nvPr/>
          </p:nvSpPr>
          <p:spPr bwMode="auto">
            <a:xfrm>
              <a:off x="2528" y="2723"/>
              <a:ext cx="103" cy="127"/>
            </a:xfrm>
            <a:custGeom>
              <a:avLst/>
              <a:gdLst>
                <a:gd name="T0" fmla="*/ 0 w 103"/>
                <a:gd name="T1" fmla="*/ 0 h 127"/>
                <a:gd name="T2" fmla="*/ 103 w 103"/>
                <a:gd name="T3" fmla="*/ 0 h 127"/>
                <a:gd name="T4" fmla="*/ 52 w 103"/>
                <a:gd name="T5" fmla="*/ 127 h 127"/>
              </a:gdLst>
              <a:ahLst/>
              <a:cxnLst>
                <a:cxn ang="0">
                  <a:pos x="T0" y="T1"/>
                </a:cxn>
                <a:cxn ang="0">
                  <a:pos x="T2" y="T3"/>
                </a:cxn>
                <a:cxn ang="0">
                  <a:pos x="T4" y="T5"/>
                </a:cxn>
              </a:cxnLst>
              <a:rect l="0" t="0" r="r" b="b"/>
              <a:pathLst>
                <a:path w="103" h="127">
                  <a:moveTo>
                    <a:pt x="0" y="0"/>
                  </a:moveTo>
                  <a:lnTo>
                    <a:pt x="103" y="0"/>
                  </a:lnTo>
                  <a:lnTo>
                    <a:pt x="52" y="1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01" name="Line 53"/>
            <p:cNvSpPr>
              <a:spLocks noChangeShapeType="1"/>
            </p:cNvSpPr>
            <p:nvPr/>
          </p:nvSpPr>
          <p:spPr bwMode="auto">
            <a:xfrm flipH="1" flipV="1">
              <a:off x="2528" y="2723"/>
              <a:ext cx="52" cy="12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2" name="Line 54"/>
            <p:cNvSpPr>
              <a:spLocks noChangeShapeType="1"/>
            </p:cNvSpPr>
            <p:nvPr/>
          </p:nvSpPr>
          <p:spPr bwMode="auto">
            <a:xfrm>
              <a:off x="2528" y="2850"/>
              <a:ext cx="10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3" name="Line 55"/>
            <p:cNvSpPr>
              <a:spLocks noChangeShapeType="1"/>
            </p:cNvSpPr>
            <p:nvPr/>
          </p:nvSpPr>
          <p:spPr bwMode="auto">
            <a:xfrm>
              <a:off x="2580" y="2658"/>
              <a:ext cx="0" cy="2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4" name="Line 56"/>
            <p:cNvSpPr>
              <a:spLocks noChangeShapeType="1"/>
            </p:cNvSpPr>
            <p:nvPr/>
          </p:nvSpPr>
          <p:spPr bwMode="auto">
            <a:xfrm>
              <a:off x="2956" y="2908"/>
              <a:ext cx="0" cy="13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5" name="Line 57"/>
            <p:cNvSpPr>
              <a:spLocks noChangeShapeType="1"/>
            </p:cNvSpPr>
            <p:nvPr/>
          </p:nvSpPr>
          <p:spPr bwMode="auto">
            <a:xfrm>
              <a:off x="2956" y="2995"/>
              <a:ext cx="70" cy="8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6" name="Line 58"/>
            <p:cNvSpPr>
              <a:spLocks noChangeShapeType="1"/>
            </p:cNvSpPr>
            <p:nvPr/>
          </p:nvSpPr>
          <p:spPr bwMode="auto">
            <a:xfrm>
              <a:off x="3026" y="3079"/>
              <a:ext cx="0" cy="6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07" name="Freeform 59"/>
            <p:cNvSpPr>
              <a:spLocks/>
            </p:cNvSpPr>
            <p:nvPr/>
          </p:nvSpPr>
          <p:spPr bwMode="auto">
            <a:xfrm>
              <a:off x="2956" y="2807"/>
              <a:ext cx="70" cy="153"/>
            </a:xfrm>
            <a:custGeom>
              <a:avLst/>
              <a:gdLst>
                <a:gd name="T0" fmla="*/ 0 w 70"/>
                <a:gd name="T1" fmla="*/ 153 h 153"/>
                <a:gd name="T2" fmla="*/ 70 w 70"/>
                <a:gd name="T3" fmla="*/ 68 h 153"/>
                <a:gd name="T4" fmla="*/ 70 w 70"/>
                <a:gd name="T5" fmla="*/ 0 h 153"/>
              </a:gdLst>
              <a:ahLst/>
              <a:cxnLst>
                <a:cxn ang="0">
                  <a:pos x="T0" y="T1"/>
                </a:cxn>
                <a:cxn ang="0">
                  <a:pos x="T2" y="T3"/>
                </a:cxn>
                <a:cxn ang="0">
                  <a:pos x="T4" y="T5"/>
                </a:cxn>
              </a:cxnLst>
              <a:rect l="0" t="0" r="r" b="b"/>
              <a:pathLst>
                <a:path w="70" h="153">
                  <a:moveTo>
                    <a:pt x="0" y="153"/>
                  </a:moveTo>
                  <a:lnTo>
                    <a:pt x="70" y="68"/>
                  </a:lnTo>
                  <a:lnTo>
                    <a:pt x="7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08" name="Rectangle 60"/>
            <p:cNvSpPr>
              <a:spLocks noChangeArrowheads="1"/>
            </p:cNvSpPr>
            <p:nvPr/>
          </p:nvSpPr>
          <p:spPr bwMode="auto">
            <a:xfrm>
              <a:off x="2552" y="2209"/>
              <a:ext cx="55" cy="22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09" name="Line 61"/>
            <p:cNvSpPr>
              <a:spLocks noChangeShapeType="1"/>
            </p:cNvSpPr>
            <p:nvPr/>
          </p:nvSpPr>
          <p:spPr bwMode="auto">
            <a:xfrm>
              <a:off x="2580" y="2429"/>
              <a:ext cx="0" cy="12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10" name="Line 62"/>
            <p:cNvSpPr>
              <a:spLocks noChangeShapeType="1"/>
            </p:cNvSpPr>
            <p:nvPr/>
          </p:nvSpPr>
          <p:spPr bwMode="auto">
            <a:xfrm flipV="1">
              <a:off x="2580" y="2086"/>
              <a:ext cx="0" cy="12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11" name="Rectangle 63"/>
            <p:cNvSpPr>
              <a:spLocks noChangeArrowheads="1"/>
            </p:cNvSpPr>
            <p:nvPr/>
          </p:nvSpPr>
          <p:spPr bwMode="auto">
            <a:xfrm>
              <a:off x="2998" y="2209"/>
              <a:ext cx="55" cy="220"/>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12" name="Line 64"/>
            <p:cNvSpPr>
              <a:spLocks noChangeShapeType="1"/>
            </p:cNvSpPr>
            <p:nvPr/>
          </p:nvSpPr>
          <p:spPr bwMode="auto">
            <a:xfrm>
              <a:off x="3026" y="2429"/>
              <a:ext cx="0" cy="12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13" name="Line 65"/>
            <p:cNvSpPr>
              <a:spLocks noChangeShapeType="1"/>
            </p:cNvSpPr>
            <p:nvPr/>
          </p:nvSpPr>
          <p:spPr bwMode="auto">
            <a:xfrm flipV="1">
              <a:off x="3026" y="2086"/>
              <a:ext cx="0" cy="12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14" name="Freeform 66"/>
            <p:cNvSpPr>
              <a:spLocks/>
            </p:cNvSpPr>
            <p:nvPr/>
          </p:nvSpPr>
          <p:spPr bwMode="auto">
            <a:xfrm>
              <a:off x="2362" y="2043"/>
              <a:ext cx="218" cy="43"/>
            </a:xfrm>
            <a:custGeom>
              <a:avLst/>
              <a:gdLst>
                <a:gd name="T0" fmla="*/ 218 w 218"/>
                <a:gd name="T1" fmla="*/ 43 h 43"/>
                <a:gd name="T2" fmla="*/ 218 w 218"/>
                <a:gd name="T3" fmla="*/ 0 h 43"/>
                <a:gd name="T4" fmla="*/ 0 w 218"/>
                <a:gd name="T5" fmla="*/ 0 h 43"/>
              </a:gdLst>
              <a:ahLst/>
              <a:cxnLst>
                <a:cxn ang="0">
                  <a:pos x="T0" y="T1"/>
                </a:cxn>
                <a:cxn ang="0">
                  <a:pos x="T2" y="T3"/>
                </a:cxn>
                <a:cxn ang="0">
                  <a:pos x="T4" y="T5"/>
                </a:cxn>
              </a:cxnLst>
              <a:rect l="0" t="0" r="r" b="b"/>
              <a:pathLst>
                <a:path w="218" h="43">
                  <a:moveTo>
                    <a:pt x="218" y="43"/>
                  </a:moveTo>
                  <a:lnTo>
                    <a:pt x="218"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15" name="Freeform 67"/>
            <p:cNvSpPr>
              <a:spLocks/>
            </p:cNvSpPr>
            <p:nvPr/>
          </p:nvSpPr>
          <p:spPr bwMode="auto">
            <a:xfrm>
              <a:off x="2319" y="2016"/>
              <a:ext cx="43" cy="54"/>
            </a:xfrm>
            <a:custGeom>
              <a:avLst/>
              <a:gdLst>
                <a:gd name="T0" fmla="*/ 43 w 43"/>
                <a:gd name="T1" fmla="*/ 27 h 54"/>
                <a:gd name="T2" fmla="*/ 42 w 43"/>
                <a:gd name="T3" fmla="*/ 22 h 54"/>
                <a:gd name="T4" fmla="*/ 40 w 43"/>
                <a:gd name="T5" fmla="*/ 17 h 54"/>
                <a:gd name="T6" fmla="*/ 39 w 43"/>
                <a:gd name="T7" fmla="*/ 12 h 54"/>
                <a:gd name="T8" fmla="*/ 36 w 43"/>
                <a:gd name="T9" fmla="*/ 9 h 54"/>
                <a:gd name="T10" fmla="*/ 34 w 43"/>
                <a:gd name="T11" fmla="*/ 5 h 54"/>
                <a:gd name="T12" fmla="*/ 30 w 43"/>
                <a:gd name="T13" fmla="*/ 2 h 54"/>
                <a:gd name="T14" fmla="*/ 26 w 43"/>
                <a:gd name="T15" fmla="*/ 0 h 54"/>
                <a:gd name="T16" fmla="*/ 22 w 43"/>
                <a:gd name="T17" fmla="*/ 0 h 54"/>
                <a:gd name="T18" fmla="*/ 16 w 43"/>
                <a:gd name="T19" fmla="*/ 0 h 54"/>
                <a:gd name="T20" fmla="*/ 12 w 43"/>
                <a:gd name="T21" fmla="*/ 2 h 54"/>
                <a:gd name="T22" fmla="*/ 10 w 43"/>
                <a:gd name="T23" fmla="*/ 5 h 54"/>
                <a:gd name="T24" fmla="*/ 6 w 43"/>
                <a:gd name="T25" fmla="*/ 9 h 54"/>
                <a:gd name="T26" fmla="*/ 3 w 43"/>
                <a:gd name="T27" fmla="*/ 12 h 54"/>
                <a:gd name="T28" fmla="*/ 2 w 43"/>
                <a:gd name="T29" fmla="*/ 17 h 54"/>
                <a:gd name="T30" fmla="*/ 0 w 43"/>
                <a:gd name="T31" fmla="*/ 22 h 54"/>
                <a:gd name="T32" fmla="*/ 0 w 43"/>
                <a:gd name="T33" fmla="*/ 27 h 54"/>
                <a:gd name="T34" fmla="*/ 0 w 43"/>
                <a:gd name="T35" fmla="*/ 27 h 54"/>
                <a:gd name="T36" fmla="*/ 0 w 43"/>
                <a:gd name="T37" fmla="*/ 32 h 54"/>
                <a:gd name="T38" fmla="*/ 2 w 43"/>
                <a:gd name="T39" fmla="*/ 37 h 54"/>
                <a:gd name="T40" fmla="*/ 3 w 43"/>
                <a:gd name="T41" fmla="*/ 42 h 54"/>
                <a:gd name="T42" fmla="*/ 6 w 43"/>
                <a:gd name="T43" fmla="*/ 45 h 54"/>
                <a:gd name="T44" fmla="*/ 10 w 43"/>
                <a:gd name="T45" fmla="*/ 49 h 54"/>
                <a:gd name="T46" fmla="*/ 12 w 43"/>
                <a:gd name="T47" fmla="*/ 52 h 54"/>
                <a:gd name="T48" fmla="*/ 16 w 43"/>
                <a:gd name="T49" fmla="*/ 54 h 54"/>
                <a:gd name="T50" fmla="*/ 22 w 43"/>
                <a:gd name="T51" fmla="*/ 54 h 54"/>
                <a:gd name="T52" fmla="*/ 26 w 43"/>
                <a:gd name="T53" fmla="*/ 54 h 54"/>
                <a:gd name="T54" fmla="*/ 30 w 43"/>
                <a:gd name="T55" fmla="*/ 52 h 54"/>
                <a:gd name="T56" fmla="*/ 34 w 43"/>
                <a:gd name="T57" fmla="*/ 49 h 54"/>
                <a:gd name="T58" fmla="*/ 36 w 43"/>
                <a:gd name="T59" fmla="*/ 45 h 54"/>
                <a:gd name="T60" fmla="*/ 39 w 43"/>
                <a:gd name="T61" fmla="*/ 42 h 54"/>
                <a:gd name="T62" fmla="*/ 40 w 43"/>
                <a:gd name="T63" fmla="*/ 37 h 54"/>
                <a:gd name="T64" fmla="*/ 42 w 43"/>
                <a:gd name="T65" fmla="*/ 32 h 54"/>
                <a:gd name="T66" fmla="*/ 43 w 43"/>
                <a:gd name="T67"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4">
                  <a:moveTo>
                    <a:pt x="43" y="27"/>
                  </a:moveTo>
                  <a:lnTo>
                    <a:pt x="42" y="22"/>
                  </a:lnTo>
                  <a:lnTo>
                    <a:pt x="40" y="17"/>
                  </a:lnTo>
                  <a:lnTo>
                    <a:pt x="39" y="12"/>
                  </a:lnTo>
                  <a:lnTo>
                    <a:pt x="36" y="9"/>
                  </a:lnTo>
                  <a:lnTo>
                    <a:pt x="34" y="5"/>
                  </a:lnTo>
                  <a:lnTo>
                    <a:pt x="30" y="2"/>
                  </a:lnTo>
                  <a:lnTo>
                    <a:pt x="26" y="0"/>
                  </a:lnTo>
                  <a:lnTo>
                    <a:pt x="22" y="0"/>
                  </a:lnTo>
                  <a:lnTo>
                    <a:pt x="16" y="0"/>
                  </a:lnTo>
                  <a:lnTo>
                    <a:pt x="12" y="2"/>
                  </a:lnTo>
                  <a:lnTo>
                    <a:pt x="10" y="5"/>
                  </a:lnTo>
                  <a:lnTo>
                    <a:pt x="6" y="9"/>
                  </a:lnTo>
                  <a:lnTo>
                    <a:pt x="3" y="12"/>
                  </a:lnTo>
                  <a:lnTo>
                    <a:pt x="2" y="17"/>
                  </a:lnTo>
                  <a:lnTo>
                    <a:pt x="0" y="22"/>
                  </a:lnTo>
                  <a:lnTo>
                    <a:pt x="0" y="27"/>
                  </a:lnTo>
                  <a:lnTo>
                    <a:pt x="0" y="27"/>
                  </a:lnTo>
                  <a:lnTo>
                    <a:pt x="0" y="32"/>
                  </a:lnTo>
                  <a:lnTo>
                    <a:pt x="2" y="37"/>
                  </a:lnTo>
                  <a:lnTo>
                    <a:pt x="3" y="42"/>
                  </a:lnTo>
                  <a:lnTo>
                    <a:pt x="6" y="45"/>
                  </a:lnTo>
                  <a:lnTo>
                    <a:pt x="10" y="49"/>
                  </a:lnTo>
                  <a:lnTo>
                    <a:pt x="12" y="52"/>
                  </a:lnTo>
                  <a:lnTo>
                    <a:pt x="16" y="54"/>
                  </a:lnTo>
                  <a:lnTo>
                    <a:pt x="22" y="54"/>
                  </a:lnTo>
                  <a:lnTo>
                    <a:pt x="26" y="54"/>
                  </a:lnTo>
                  <a:lnTo>
                    <a:pt x="30" y="52"/>
                  </a:lnTo>
                  <a:lnTo>
                    <a:pt x="34" y="49"/>
                  </a:lnTo>
                  <a:lnTo>
                    <a:pt x="36" y="45"/>
                  </a:lnTo>
                  <a:lnTo>
                    <a:pt x="39" y="42"/>
                  </a:lnTo>
                  <a:lnTo>
                    <a:pt x="40" y="37"/>
                  </a:lnTo>
                  <a:lnTo>
                    <a:pt x="42" y="32"/>
                  </a:lnTo>
                  <a:lnTo>
                    <a:pt x="43"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16" name="Freeform 68"/>
            <p:cNvSpPr>
              <a:spLocks/>
            </p:cNvSpPr>
            <p:nvPr/>
          </p:nvSpPr>
          <p:spPr bwMode="auto">
            <a:xfrm>
              <a:off x="3026" y="2043"/>
              <a:ext cx="286" cy="43"/>
            </a:xfrm>
            <a:custGeom>
              <a:avLst/>
              <a:gdLst>
                <a:gd name="T0" fmla="*/ 0 w 286"/>
                <a:gd name="T1" fmla="*/ 43 h 43"/>
                <a:gd name="T2" fmla="*/ 0 w 286"/>
                <a:gd name="T3" fmla="*/ 0 h 43"/>
                <a:gd name="T4" fmla="*/ 286 w 286"/>
                <a:gd name="T5" fmla="*/ 0 h 43"/>
              </a:gdLst>
              <a:ahLst/>
              <a:cxnLst>
                <a:cxn ang="0">
                  <a:pos x="T0" y="T1"/>
                </a:cxn>
                <a:cxn ang="0">
                  <a:pos x="T2" y="T3"/>
                </a:cxn>
                <a:cxn ang="0">
                  <a:pos x="T4" y="T5"/>
                </a:cxn>
              </a:cxnLst>
              <a:rect l="0" t="0" r="r" b="b"/>
              <a:pathLst>
                <a:path w="286" h="43">
                  <a:moveTo>
                    <a:pt x="0" y="43"/>
                  </a:moveTo>
                  <a:lnTo>
                    <a:pt x="0" y="0"/>
                  </a:lnTo>
                  <a:lnTo>
                    <a:pt x="28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17" name="Freeform 69"/>
            <p:cNvSpPr>
              <a:spLocks/>
            </p:cNvSpPr>
            <p:nvPr/>
          </p:nvSpPr>
          <p:spPr bwMode="auto">
            <a:xfrm>
              <a:off x="3312" y="2016"/>
              <a:ext cx="43" cy="54"/>
            </a:xfrm>
            <a:custGeom>
              <a:avLst/>
              <a:gdLst>
                <a:gd name="T0" fmla="*/ 0 w 43"/>
                <a:gd name="T1" fmla="*/ 27 h 54"/>
                <a:gd name="T2" fmla="*/ 0 w 43"/>
                <a:gd name="T3" fmla="*/ 22 h 54"/>
                <a:gd name="T4" fmla="*/ 2 w 43"/>
                <a:gd name="T5" fmla="*/ 17 h 54"/>
                <a:gd name="T6" fmla="*/ 4 w 43"/>
                <a:gd name="T7" fmla="*/ 12 h 54"/>
                <a:gd name="T8" fmla="*/ 7 w 43"/>
                <a:gd name="T9" fmla="*/ 9 h 54"/>
                <a:gd name="T10" fmla="*/ 10 w 43"/>
                <a:gd name="T11" fmla="*/ 5 h 54"/>
                <a:gd name="T12" fmla="*/ 14 w 43"/>
                <a:gd name="T13" fmla="*/ 2 h 54"/>
                <a:gd name="T14" fmla="*/ 18 w 43"/>
                <a:gd name="T15" fmla="*/ 0 h 54"/>
                <a:gd name="T16" fmla="*/ 22 w 43"/>
                <a:gd name="T17" fmla="*/ 0 h 54"/>
                <a:gd name="T18" fmla="*/ 26 w 43"/>
                <a:gd name="T19" fmla="*/ 0 h 54"/>
                <a:gd name="T20" fmla="*/ 30 w 43"/>
                <a:gd name="T21" fmla="*/ 2 h 54"/>
                <a:gd name="T22" fmla="*/ 34 w 43"/>
                <a:gd name="T23" fmla="*/ 5 h 54"/>
                <a:gd name="T24" fmla="*/ 37 w 43"/>
                <a:gd name="T25" fmla="*/ 9 h 54"/>
                <a:gd name="T26" fmla="*/ 39 w 43"/>
                <a:gd name="T27" fmla="*/ 12 h 54"/>
                <a:gd name="T28" fmla="*/ 42 w 43"/>
                <a:gd name="T29" fmla="*/ 17 h 54"/>
                <a:gd name="T30" fmla="*/ 43 w 43"/>
                <a:gd name="T31" fmla="*/ 22 h 54"/>
                <a:gd name="T32" fmla="*/ 43 w 43"/>
                <a:gd name="T33" fmla="*/ 27 h 54"/>
                <a:gd name="T34" fmla="*/ 43 w 43"/>
                <a:gd name="T35" fmla="*/ 27 h 54"/>
                <a:gd name="T36" fmla="*/ 43 w 43"/>
                <a:gd name="T37" fmla="*/ 32 h 54"/>
                <a:gd name="T38" fmla="*/ 42 w 43"/>
                <a:gd name="T39" fmla="*/ 37 h 54"/>
                <a:gd name="T40" fmla="*/ 39 w 43"/>
                <a:gd name="T41" fmla="*/ 42 h 54"/>
                <a:gd name="T42" fmla="*/ 37 w 43"/>
                <a:gd name="T43" fmla="*/ 45 h 54"/>
                <a:gd name="T44" fmla="*/ 34 w 43"/>
                <a:gd name="T45" fmla="*/ 49 h 54"/>
                <a:gd name="T46" fmla="*/ 30 w 43"/>
                <a:gd name="T47" fmla="*/ 52 h 54"/>
                <a:gd name="T48" fmla="*/ 26 w 43"/>
                <a:gd name="T49" fmla="*/ 54 h 54"/>
                <a:gd name="T50" fmla="*/ 22 w 43"/>
                <a:gd name="T51" fmla="*/ 54 h 54"/>
                <a:gd name="T52" fmla="*/ 18 w 43"/>
                <a:gd name="T53" fmla="*/ 54 h 54"/>
                <a:gd name="T54" fmla="*/ 14 w 43"/>
                <a:gd name="T55" fmla="*/ 52 h 54"/>
                <a:gd name="T56" fmla="*/ 10 w 43"/>
                <a:gd name="T57" fmla="*/ 49 h 54"/>
                <a:gd name="T58" fmla="*/ 7 w 43"/>
                <a:gd name="T59" fmla="*/ 45 h 54"/>
                <a:gd name="T60" fmla="*/ 4 w 43"/>
                <a:gd name="T61" fmla="*/ 42 h 54"/>
                <a:gd name="T62" fmla="*/ 2 w 43"/>
                <a:gd name="T63" fmla="*/ 37 h 54"/>
                <a:gd name="T64" fmla="*/ 0 w 43"/>
                <a:gd name="T65" fmla="*/ 32 h 54"/>
                <a:gd name="T66" fmla="*/ 0 w 43"/>
                <a:gd name="T67"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4">
                  <a:moveTo>
                    <a:pt x="0" y="27"/>
                  </a:moveTo>
                  <a:lnTo>
                    <a:pt x="0" y="22"/>
                  </a:lnTo>
                  <a:lnTo>
                    <a:pt x="2" y="17"/>
                  </a:lnTo>
                  <a:lnTo>
                    <a:pt x="4" y="12"/>
                  </a:lnTo>
                  <a:lnTo>
                    <a:pt x="7" y="9"/>
                  </a:lnTo>
                  <a:lnTo>
                    <a:pt x="10" y="5"/>
                  </a:lnTo>
                  <a:lnTo>
                    <a:pt x="14" y="2"/>
                  </a:lnTo>
                  <a:lnTo>
                    <a:pt x="18" y="0"/>
                  </a:lnTo>
                  <a:lnTo>
                    <a:pt x="22" y="0"/>
                  </a:lnTo>
                  <a:lnTo>
                    <a:pt x="26" y="0"/>
                  </a:lnTo>
                  <a:lnTo>
                    <a:pt x="30" y="2"/>
                  </a:lnTo>
                  <a:lnTo>
                    <a:pt x="34" y="5"/>
                  </a:lnTo>
                  <a:lnTo>
                    <a:pt x="37" y="9"/>
                  </a:lnTo>
                  <a:lnTo>
                    <a:pt x="39" y="12"/>
                  </a:lnTo>
                  <a:lnTo>
                    <a:pt x="42" y="17"/>
                  </a:lnTo>
                  <a:lnTo>
                    <a:pt x="43" y="22"/>
                  </a:lnTo>
                  <a:lnTo>
                    <a:pt x="43" y="27"/>
                  </a:lnTo>
                  <a:lnTo>
                    <a:pt x="43" y="27"/>
                  </a:lnTo>
                  <a:lnTo>
                    <a:pt x="43" y="32"/>
                  </a:lnTo>
                  <a:lnTo>
                    <a:pt x="42" y="37"/>
                  </a:lnTo>
                  <a:lnTo>
                    <a:pt x="39" y="42"/>
                  </a:lnTo>
                  <a:lnTo>
                    <a:pt x="37" y="45"/>
                  </a:lnTo>
                  <a:lnTo>
                    <a:pt x="34" y="49"/>
                  </a:lnTo>
                  <a:lnTo>
                    <a:pt x="30" y="52"/>
                  </a:lnTo>
                  <a:lnTo>
                    <a:pt x="26" y="54"/>
                  </a:lnTo>
                  <a:lnTo>
                    <a:pt x="22" y="54"/>
                  </a:lnTo>
                  <a:lnTo>
                    <a:pt x="18" y="54"/>
                  </a:lnTo>
                  <a:lnTo>
                    <a:pt x="14" y="52"/>
                  </a:lnTo>
                  <a:lnTo>
                    <a:pt x="10" y="49"/>
                  </a:lnTo>
                  <a:lnTo>
                    <a:pt x="7" y="45"/>
                  </a:lnTo>
                  <a:lnTo>
                    <a:pt x="4" y="42"/>
                  </a:lnTo>
                  <a:lnTo>
                    <a:pt x="2" y="37"/>
                  </a:lnTo>
                  <a:lnTo>
                    <a:pt x="0" y="32"/>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18" name="Line 70"/>
            <p:cNvSpPr>
              <a:spLocks noChangeShapeType="1"/>
            </p:cNvSpPr>
            <p:nvPr/>
          </p:nvSpPr>
          <p:spPr bwMode="auto">
            <a:xfrm flipV="1">
              <a:off x="2580" y="2511"/>
              <a:ext cx="0" cy="16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19" name="Freeform 71"/>
            <p:cNvSpPr>
              <a:spLocks/>
            </p:cNvSpPr>
            <p:nvPr/>
          </p:nvSpPr>
          <p:spPr bwMode="auto">
            <a:xfrm>
              <a:off x="3026" y="3104"/>
              <a:ext cx="286" cy="43"/>
            </a:xfrm>
            <a:custGeom>
              <a:avLst/>
              <a:gdLst>
                <a:gd name="T0" fmla="*/ 0 w 286"/>
                <a:gd name="T1" fmla="*/ 0 h 43"/>
                <a:gd name="T2" fmla="*/ 0 w 286"/>
                <a:gd name="T3" fmla="*/ 43 h 43"/>
                <a:gd name="T4" fmla="*/ 286 w 286"/>
                <a:gd name="T5" fmla="*/ 43 h 43"/>
              </a:gdLst>
              <a:ahLst/>
              <a:cxnLst>
                <a:cxn ang="0">
                  <a:pos x="T0" y="T1"/>
                </a:cxn>
                <a:cxn ang="0">
                  <a:pos x="T2" y="T3"/>
                </a:cxn>
                <a:cxn ang="0">
                  <a:pos x="T4" y="T5"/>
                </a:cxn>
              </a:cxnLst>
              <a:rect l="0" t="0" r="r" b="b"/>
              <a:pathLst>
                <a:path w="286" h="43">
                  <a:moveTo>
                    <a:pt x="0" y="0"/>
                  </a:moveTo>
                  <a:lnTo>
                    <a:pt x="0" y="43"/>
                  </a:lnTo>
                  <a:lnTo>
                    <a:pt x="286" y="4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20" name="Freeform 72"/>
            <p:cNvSpPr>
              <a:spLocks/>
            </p:cNvSpPr>
            <p:nvPr/>
          </p:nvSpPr>
          <p:spPr bwMode="auto">
            <a:xfrm>
              <a:off x="3312" y="3121"/>
              <a:ext cx="43" cy="53"/>
            </a:xfrm>
            <a:custGeom>
              <a:avLst/>
              <a:gdLst>
                <a:gd name="T0" fmla="*/ 0 w 43"/>
                <a:gd name="T1" fmla="*/ 26 h 53"/>
                <a:gd name="T2" fmla="*/ 0 w 43"/>
                <a:gd name="T3" fmla="*/ 31 h 53"/>
                <a:gd name="T4" fmla="*/ 2 w 43"/>
                <a:gd name="T5" fmla="*/ 36 h 53"/>
                <a:gd name="T6" fmla="*/ 4 w 43"/>
                <a:gd name="T7" fmla="*/ 41 h 53"/>
                <a:gd name="T8" fmla="*/ 7 w 43"/>
                <a:gd name="T9" fmla="*/ 44 h 53"/>
                <a:gd name="T10" fmla="*/ 10 w 43"/>
                <a:gd name="T11" fmla="*/ 48 h 53"/>
                <a:gd name="T12" fmla="*/ 14 w 43"/>
                <a:gd name="T13" fmla="*/ 51 h 53"/>
                <a:gd name="T14" fmla="*/ 18 w 43"/>
                <a:gd name="T15" fmla="*/ 51 h 53"/>
                <a:gd name="T16" fmla="*/ 22 w 43"/>
                <a:gd name="T17" fmla="*/ 53 h 53"/>
                <a:gd name="T18" fmla="*/ 26 w 43"/>
                <a:gd name="T19" fmla="*/ 51 h 53"/>
                <a:gd name="T20" fmla="*/ 30 w 43"/>
                <a:gd name="T21" fmla="*/ 51 h 53"/>
                <a:gd name="T22" fmla="*/ 34 w 43"/>
                <a:gd name="T23" fmla="*/ 48 h 53"/>
                <a:gd name="T24" fmla="*/ 37 w 43"/>
                <a:gd name="T25" fmla="*/ 44 h 53"/>
                <a:gd name="T26" fmla="*/ 39 w 43"/>
                <a:gd name="T27" fmla="*/ 41 h 53"/>
                <a:gd name="T28" fmla="*/ 42 w 43"/>
                <a:gd name="T29" fmla="*/ 36 h 53"/>
                <a:gd name="T30" fmla="*/ 43 w 43"/>
                <a:gd name="T31" fmla="*/ 31 h 53"/>
                <a:gd name="T32" fmla="*/ 43 w 43"/>
                <a:gd name="T33" fmla="*/ 26 h 53"/>
                <a:gd name="T34" fmla="*/ 43 w 43"/>
                <a:gd name="T35" fmla="*/ 26 h 53"/>
                <a:gd name="T36" fmla="*/ 43 w 43"/>
                <a:gd name="T37" fmla="*/ 21 h 53"/>
                <a:gd name="T38" fmla="*/ 42 w 43"/>
                <a:gd name="T39" fmla="*/ 16 h 53"/>
                <a:gd name="T40" fmla="*/ 39 w 43"/>
                <a:gd name="T41" fmla="*/ 11 h 53"/>
                <a:gd name="T42" fmla="*/ 37 w 43"/>
                <a:gd name="T43" fmla="*/ 6 h 53"/>
                <a:gd name="T44" fmla="*/ 34 w 43"/>
                <a:gd name="T45" fmla="*/ 3 h 53"/>
                <a:gd name="T46" fmla="*/ 30 w 43"/>
                <a:gd name="T47" fmla="*/ 1 h 53"/>
                <a:gd name="T48" fmla="*/ 26 w 43"/>
                <a:gd name="T49" fmla="*/ 0 h 53"/>
                <a:gd name="T50" fmla="*/ 22 w 43"/>
                <a:gd name="T51" fmla="*/ 0 h 53"/>
                <a:gd name="T52" fmla="*/ 18 w 43"/>
                <a:gd name="T53" fmla="*/ 0 h 53"/>
                <a:gd name="T54" fmla="*/ 14 w 43"/>
                <a:gd name="T55" fmla="*/ 1 h 53"/>
                <a:gd name="T56" fmla="*/ 10 w 43"/>
                <a:gd name="T57" fmla="*/ 3 h 53"/>
                <a:gd name="T58" fmla="*/ 7 w 43"/>
                <a:gd name="T59" fmla="*/ 6 h 53"/>
                <a:gd name="T60" fmla="*/ 4 w 43"/>
                <a:gd name="T61" fmla="*/ 11 h 53"/>
                <a:gd name="T62" fmla="*/ 2 w 43"/>
                <a:gd name="T63" fmla="*/ 16 h 53"/>
                <a:gd name="T64" fmla="*/ 0 w 43"/>
                <a:gd name="T65" fmla="*/ 21 h 53"/>
                <a:gd name="T66" fmla="*/ 0 w 43"/>
                <a:gd name="T67"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0" y="26"/>
                  </a:moveTo>
                  <a:lnTo>
                    <a:pt x="0" y="31"/>
                  </a:lnTo>
                  <a:lnTo>
                    <a:pt x="2" y="36"/>
                  </a:lnTo>
                  <a:lnTo>
                    <a:pt x="4" y="41"/>
                  </a:lnTo>
                  <a:lnTo>
                    <a:pt x="7" y="44"/>
                  </a:lnTo>
                  <a:lnTo>
                    <a:pt x="10" y="48"/>
                  </a:lnTo>
                  <a:lnTo>
                    <a:pt x="14" y="51"/>
                  </a:lnTo>
                  <a:lnTo>
                    <a:pt x="18" y="51"/>
                  </a:lnTo>
                  <a:lnTo>
                    <a:pt x="22" y="53"/>
                  </a:lnTo>
                  <a:lnTo>
                    <a:pt x="26" y="51"/>
                  </a:lnTo>
                  <a:lnTo>
                    <a:pt x="30" y="51"/>
                  </a:lnTo>
                  <a:lnTo>
                    <a:pt x="34" y="48"/>
                  </a:lnTo>
                  <a:lnTo>
                    <a:pt x="37" y="44"/>
                  </a:lnTo>
                  <a:lnTo>
                    <a:pt x="39" y="41"/>
                  </a:lnTo>
                  <a:lnTo>
                    <a:pt x="42" y="36"/>
                  </a:lnTo>
                  <a:lnTo>
                    <a:pt x="43" y="31"/>
                  </a:lnTo>
                  <a:lnTo>
                    <a:pt x="43" y="26"/>
                  </a:lnTo>
                  <a:lnTo>
                    <a:pt x="43" y="26"/>
                  </a:lnTo>
                  <a:lnTo>
                    <a:pt x="43" y="21"/>
                  </a:lnTo>
                  <a:lnTo>
                    <a:pt x="42" y="16"/>
                  </a:lnTo>
                  <a:lnTo>
                    <a:pt x="39" y="11"/>
                  </a:lnTo>
                  <a:lnTo>
                    <a:pt x="37" y="6"/>
                  </a:lnTo>
                  <a:lnTo>
                    <a:pt x="34" y="3"/>
                  </a:lnTo>
                  <a:lnTo>
                    <a:pt x="30" y="1"/>
                  </a:lnTo>
                  <a:lnTo>
                    <a:pt x="26" y="0"/>
                  </a:lnTo>
                  <a:lnTo>
                    <a:pt x="22" y="0"/>
                  </a:lnTo>
                  <a:lnTo>
                    <a:pt x="18" y="0"/>
                  </a:lnTo>
                  <a:lnTo>
                    <a:pt x="14" y="1"/>
                  </a:lnTo>
                  <a:lnTo>
                    <a:pt x="10" y="3"/>
                  </a:lnTo>
                  <a:lnTo>
                    <a:pt x="7" y="6"/>
                  </a:lnTo>
                  <a:lnTo>
                    <a:pt x="4" y="11"/>
                  </a:lnTo>
                  <a:lnTo>
                    <a:pt x="2" y="16"/>
                  </a:lnTo>
                  <a:lnTo>
                    <a:pt x="0" y="21"/>
                  </a:lnTo>
                  <a:lnTo>
                    <a:pt x="0" y="2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21" name="Freeform 73"/>
            <p:cNvSpPr>
              <a:spLocks/>
            </p:cNvSpPr>
            <p:nvPr/>
          </p:nvSpPr>
          <p:spPr bwMode="auto">
            <a:xfrm>
              <a:off x="2362" y="2892"/>
              <a:ext cx="218" cy="255"/>
            </a:xfrm>
            <a:custGeom>
              <a:avLst/>
              <a:gdLst>
                <a:gd name="T0" fmla="*/ 218 w 218"/>
                <a:gd name="T1" fmla="*/ 0 h 255"/>
                <a:gd name="T2" fmla="*/ 218 w 218"/>
                <a:gd name="T3" fmla="*/ 255 h 255"/>
                <a:gd name="T4" fmla="*/ 0 w 218"/>
                <a:gd name="T5" fmla="*/ 255 h 255"/>
              </a:gdLst>
              <a:ahLst/>
              <a:cxnLst>
                <a:cxn ang="0">
                  <a:pos x="T0" y="T1"/>
                </a:cxn>
                <a:cxn ang="0">
                  <a:pos x="T2" y="T3"/>
                </a:cxn>
                <a:cxn ang="0">
                  <a:pos x="T4" y="T5"/>
                </a:cxn>
              </a:cxnLst>
              <a:rect l="0" t="0" r="r" b="b"/>
              <a:pathLst>
                <a:path w="218" h="255">
                  <a:moveTo>
                    <a:pt x="218" y="0"/>
                  </a:moveTo>
                  <a:lnTo>
                    <a:pt x="218" y="255"/>
                  </a:lnTo>
                  <a:lnTo>
                    <a:pt x="0" y="25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22" name="Freeform 74"/>
            <p:cNvSpPr>
              <a:spLocks/>
            </p:cNvSpPr>
            <p:nvPr/>
          </p:nvSpPr>
          <p:spPr bwMode="auto">
            <a:xfrm>
              <a:off x="2319" y="3121"/>
              <a:ext cx="43" cy="53"/>
            </a:xfrm>
            <a:custGeom>
              <a:avLst/>
              <a:gdLst>
                <a:gd name="T0" fmla="*/ 43 w 43"/>
                <a:gd name="T1" fmla="*/ 26 h 53"/>
                <a:gd name="T2" fmla="*/ 42 w 43"/>
                <a:gd name="T3" fmla="*/ 31 h 53"/>
                <a:gd name="T4" fmla="*/ 40 w 43"/>
                <a:gd name="T5" fmla="*/ 36 h 53"/>
                <a:gd name="T6" fmla="*/ 39 w 43"/>
                <a:gd name="T7" fmla="*/ 41 h 53"/>
                <a:gd name="T8" fmla="*/ 36 w 43"/>
                <a:gd name="T9" fmla="*/ 44 h 53"/>
                <a:gd name="T10" fmla="*/ 34 w 43"/>
                <a:gd name="T11" fmla="*/ 48 h 53"/>
                <a:gd name="T12" fmla="*/ 30 w 43"/>
                <a:gd name="T13" fmla="*/ 49 h 53"/>
                <a:gd name="T14" fmla="*/ 26 w 43"/>
                <a:gd name="T15" fmla="*/ 51 h 53"/>
                <a:gd name="T16" fmla="*/ 22 w 43"/>
                <a:gd name="T17" fmla="*/ 53 h 53"/>
                <a:gd name="T18" fmla="*/ 16 w 43"/>
                <a:gd name="T19" fmla="*/ 51 h 53"/>
                <a:gd name="T20" fmla="*/ 12 w 43"/>
                <a:gd name="T21" fmla="*/ 49 h 53"/>
                <a:gd name="T22" fmla="*/ 10 w 43"/>
                <a:gd name="T23" fmla="*/ 48 h 53"/>
                <a:gd name="T24" fmla="*/ 6 w 43"/>
                <a:gd name="T25" fmla="*/ 44 h 53"/>
                <a:gd name="T26" fmla="*/ 3 w 43"/>
                <a:gd name="T27" fmla="*/ 41 h 53"/>
                <a:gd name="T28" fmla="*/ 2 w 43"/>
                <a:gd name="T29" fmla="*/ 36 h 53"/>
                <a:gd name="T30" fmla="*/ 0 w 43"/>
                <a:gd name="T31" fmla="*/ 31 h 53"/>
                <a:gd name="T32" fmla="*/ 0 w 43"/>
                <a:gd name="T33" fmla="*/ 26 h 53"/>
                <a:gd name="T34" fmla="*/ 0 w 43"/>
                <a:gd name="T35" fmla="*/ 26 h 53"/>
                <a:gd name="T36" fmla="*/ 0 w 43"/>
                <a:gd name="T37" fmla="*/ 20 h 53"/>
                <a:gd name="T38" fmla="*/ 2 w 43"/>
                <a:gd name="T39" fmla="*/ 15 h 53"/>
                <a:gd name="T40" fmla="*/ 3 w 43"/>
                <a:gd name="T41" fmla="*/ 11 h 53"/>
                <a:gd name="T42" fmla="*/ 6 w 43"/>
                <a:gd name="T43" fmla="*/ 6 h 53"/>
                <a:gd name="T44" fmla="*/ 10 w 43"/>
                <a:gd name="T45" fmla="*/ 3 h 53"/>
                <a:gd name="T46" fmla="*/ 12 w 43"/>
                <a:gd name="T47" fmla="*/ 1 h 53"/>
                <a:gd name="T48" fmla="*/ 16 w 43"/>
                <a:gd name="T49" fmla="*/ 0 h 53"/>
                <a:gd name="T50" fmla="*/ 22 w 43"/>
                <a:gd name="T51" fmla="*/ 0 h 53"/>
                <a:gd name="T52" fmla="*/ 26 w 43"/>
                <a:gd name="T53" fmla="*/ 0 h 53"/>
                <a:gd name="T54" fmla="*/ 30 w 43"/>
                <a:gd name="T55" fmla="*/ 1 h 53"/>
                <a:gd name="T56" fmla="*/ 34 w 43"/>
                <a:gd name="T57" fmla="*/ 3 h 53"/>
                <a:gd name="T58" fmla="*/ 36 w 43"/>
                <a:gd name="T59" fmla="*/ 6 h 53"/>
                <a:gd name="T60" fmla="*/ 39 w 43"/>
                <a:gd name="T61" fmla="*/ 11 h 53"/>
                <a:gd name="T62" fmla="*/ 40 w 43"/>
                <a:gd name="T63" fmla="*/ 15 h 53"/>
                <a:gd name="T64" fmla="*/ 42 w 43"/>
                <a:gd name="T65" fmla="*/ 20 h 53"/>
                <a:gd name="T66" fmla="*/ 43 w 43"/>
                <a:gd name="T67"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43" y="26"/>
                  </a:moveTo>
                  <a:lnTo>
                    <a:pt x="42" y="31"/>
                  </a:lnTo>
                  <a:lnTo>
                    <a:pt x="40" y="36"/>
                  </a:lnTo>
                  <a:lnTo>
                    <a:pt x="39" y="41"/>
                  </a:lnTo>
                  <a:lnTo>
                    <a:pt x="36" y="44"/>
                  </a:lnTo>
                  <a:lnTo>
                    <a:pt x="34" y="48"/>
                  </a:lnTo>
                  <a:lnTo>
                    <a:pt x="30" y="49"/>
                  </a:lnTo>
                  <a:lnTo>
                    <a:pt x="26" y="51"/>
                  </a:lnTo>
                  <a:lnTo>
                    <a:pt x="22" y="53"/>
                  </a:lnTo>
                  <a:lnTo>
                    <a:pt x="16" y="51"/>
                  </a:lnTo>
                  <a:lnTo>
                    <a:pt x="12" y="49"/>
                  </a:lnTo>
                  <a:lnTo>
                    <a:pt x="10" y="48"/>
                  </a:lnTo>
                  <a:lnTo>
                    <a:pt x="6" y="44"/>
                  </a:lnTo>
                  <a:lnTo>
                    <a:pt x="3" y="41"/>
                  </a:lnTo>
                  <a:lnTo>
                    <a:pt x="2" y="36"/>
                  </a:lnTo>
                  <a:lnTo>
                    <a:pt x="0" y="31"/>
                  </a:lnTo>
                  <a:lnTo>
                    <a:pt x="0" y="26"/>
                  </a:lnTo>
                  <a:lnTo>
                    <a:pt x="0" y="26"/>
                  </a:lnTo>
                  <a:lnTo>
                    <a:pt x="0" y="20"/>
                  </a:lnTo>
                  <a:lnTo>
                    <a:pt x="2" y="15"/>
                  </a:lnTo>
                  <a:lnTo>
                    <a:pt x="3" y="11"/>
                  </a:lnTo>
                  <a:lnTo>
                    <a:pt x="6" y="6"/>
                  </a:lnTo>
                  <a:lnTo>
                    <a:pt x="10" y="3"/>
                  </a:lnTo>
                  <a:lnTo>
                    <a:pt x="12" y="1"/>
                  </a:lnTo>
                  <a:lnTo>
                    <a:pt x="16" y="0"/>
                  </a:lnTo>
                  <a:lnTo>
                    <a:pt x="22" y="0"/>
                  </a:lnTo>
                  <a:lnTo>
                    <a:pt x="26" y="0"/>
                  </a:lnTo>
                  <a:lnTo>
                    <a:pt x="30" y="1"/>
                  </a:lnTo>
                  <a:lnTo>
                    <a:pt x="34" y="3"/>
                  </a:lnTo>
                  <a:lnTo>
                    <a:pt x="36" y="6"/>
                  </a:lnTo>
                  <a:lnTo>
                    <a:pt x="39" y="11"/>
                  </a:lnTo>
                  <a:lnTo>
                    <a:pt x="40" y="15"/>
                  </a:lnTo>
                  <a:lnTo>
                    <a:pt x="42" y="20"/>
                  </a:lnTo>
                  <a:lnTo>
                    <a:pt x="43" y="2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23" name="Line 75"/>
            <p:cNvSpPr>
              <a:spLocks noChangeShapeType="1"/>
            </p:cNvSpPr>
            <p:nvPr/>
          </p:nvSpPr>
          <p:spPr bwMode="auto">
            <a:xfrm>
              <a:off x="2888" y="2638"/>
              <a:ext cx="424"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24" name="Freeform 76"/>
            <p:cNvSpPr>
              <a:spLocks/>
            </p:cNvSpPr>
            <p:nvPr/>
          </p:nvSpPr>
          <p:spPr bwMode="auto">
            <a:xfrm>
              <a:off x="3312" y="2612"/>
              <a:ext cx="43" cy="53"/>
            </a:xfrm>
            <a:custGeom>
              <a:avLst/>
              <a:gdLst>
                <a:gd name="T0" fmla="*/ 0 w 43"/>
                <a:gd name="T1" fmla="*/ 26 h 53"/>
                <a:gd name="T2" fmla="*/ 0 w 43"/>
                <a:gd name="T3" fmla="*/ 20 h 53"/>
                <a:gd name="T4" fmla="*/ 2 w 43"/>
                <a:gd name="T5" fmla="*/ 15 h 53"/>
                <a:gd name="T6" fmla="*/ 4 w 43"/>
                <a:gd name="T7" fmla="*/ 11 h 53"/>
                <a:gd name="T8" fmla="*/ 7 w 43"/>
                <a:gd name="T9" fmla="*/ 6 h 53"/>
                <a:gd name="T10" fmla="*/ 10 w 43"/>
                <a:gd name="T11" fmla="*/ 3 h 53"/>
                <a:gd name="T12" fmla="*/ 14 w 43"/>
                <a:gd name="T13" fmla="*/ 1 h 53"/>
                <a:gd name="T14" fmla="*/ 18 w 43"/>
                <a:gd name="T15" fmla="*/ 0 h 53"/>
                <a:gd name="T16" fmla="*/ 22 w 43"/>
                <a:gd name="T17" fmla="*/ 0 h 53"/>
                <a:gd name="T18" fmla="*/ 26 w 43"/>
                <a:gd name="T19" fmla="*/ 0 h 53"/>
                <a:gd name="T20" fmla="*/ 30 w 43"/>
                <a:gd name="T21" fmla="*/ 1 h 53"/>
                <a:gd name="T22" fmla="*/ 34 w 43"/>
                <a:gd name="T23" fmla="*/ 3 h 53"/>
                <a:gd name="T24" fmla="*/ 37 w 43"/>
                <a:gd name="T25" fmla="*/ 6 h 53"/>
                <a:gd name="T26" fmla="*/ 39 w 43"/>
                <a:gd name="T27" fmla="*/ 11 h 53"/>
                <a:gd name="T28" fmla="*/ 42 w 43"/>
                <a:gd name="T29" fmla="*/ 15 h 53"/>
                <a:gd name="T30" fmla="*/ 43 w 43"/>
                <a:gd name="T31" fmla="*/ 20 h 53"/>
                <a:gd name="T32" fmla="*/ 43 w 43"/>
                <a:gd name="T33" fmla="*/ 26 h 53"/>
                <a:gd name="T34" fmla="*/ 43 w 43"/>
                <a:gd name="T35" fmla="*/ 26 h 53"/>
                <a:gd name="T36" fmla="*/ 43 w 43"/>
                <a:gd name="T37" fmla="*/ 31 h 53"/>
                <a:gd name="T38" fmla="*/ 42 w 43"/>
                <a:gd name="T39" fmla="*/ 36 h 53"/>
                <a:gd name="T40" fmla="*/ 39 w 43"/>
                <a:gd name="T41" fmla="*/ 39 h 53"/>
                <a:gd name="T42" fmla="*/ 37 w 43"/>
                <a:gd name="T43" fmla="*/ 44 h 53"/>
                <a:gd name="T44" fmla="*/ 34 w 43"/>
                <a:gd name="T45" fmla="*/ 48 h 53"/>
                <a:gd name="T46" fmla="*/ 30 w 43"/>
                <a:gd name="T47" fmla="*/ 49 h 53"/>
                <a:gd name="T48" fmla="*/ 26 w 43"/>
                <a:gd name="T49" fmla="*/ 51 h 53"/>
                <a:gd name="T50" fmla="*/ 22 w 43"/>
                <a:gd name="T51" fmla="*/ 53 h 53"/>
                <a:gd name="T52" fmla="*/ 18 w 43"/>
                <a:gd name="T53" fmla="*/ 51 h 53"/>
                <a:gd name="T54" fmla="*/ 14 w 43"/>
                <a:gd name="T55" fmla="*/ 49 h 53"/>
                <a:gd name="T56" fmla="*/ 10 w 43"/>
                <a:gd name="T57" fmla="*/ 48 h 53"/>
                <a:gd name="T58" fmla="*/ 7 w 43"/>
                <a:gd name="T59" fmla="*/ 44 h 53"/>
                <a:gd name="T60" fmla="*/ 4 w 43"/>
                <a:gd name="T61" fmla="*/ 39 h 53"/>
                <a:gd name="T62" fmla="*/ 2 w 43"/>
                <a:gd name="T63" fmla="*/ 36 h 53"/>
                <a:gd name="T64" fmla="*/ 0 w 43"/>
                <a:gd name="T65" fmla="*/ 31 h 53"/>
                <a:gd name="T66" fmla="*/ 0 w 43"/>
                <a:gd name="T67"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0" y="26"/>
                  </a:moveTo>
                  <a:lnTo>
                    <a:pt x="0" y="20"/>
                  </a:lnTo>
                  <a:lnTo>
                    <a:pt x="2" y="15"/>
                  </a:lnTo>
                  <a:lnTo>
                    <a:pt x="4" y="11"/>
                  </a:lnTo>
                  <a:lnTo>
                    <a:pt x="7" y="6"/>
                  </a:lnTo>
                  <a:lnTo>
                    <a:pt x="10" y="3"/>
                  </a:lnTo>
                  <a:lnTo>
                    <a:pt x="14" y="1"/>
                  </a:lnTo>
                  <a:lnTo>
                    <a:pt x="18" y="0"/>
                  </a:lnTo>
                  <a:lnTo>
                    <a:pt x="22" y="0"/>
                  </a:lnTo>
                  <a:lnTo>
                    <a:pt x="26" y="0"/>
                  </a:lnTo>
                  <a:lnTo>
                    <a:pt x="30" y="1"/>
                  </a:lnTo>
                  <a:lnTo>
                    <a:pt x="34" y="3"/>
                  </a:lnTo>
                  <a:lnTo>
                    <a:pt x="37" y="6"/>
                  </a:lnTo>
                  <a:lnTo>
                    <a:pt x="39" y="11"/>
                  </a:lnTo>
                  <a:lnTo>
                    <a:pt x="42" y="15"/>
                  </a:lnTo>
                  <a:lnTo>
                    <a:pt x="43" y="20"/>
                  </a:lnTo>
                  <a:lnTo>
                    <a:pt x="43" y="26"/>
                  </a:lnTo>
                  <a:lnTo>
                    <a:pt x="43" y="26"/>
                  </a:lnTo>
                  <a:lnTo>
                    <a:pt x="43" y="31"/>
                  </a:lnTo>
                  <a:lnTo>
                    <a:pt x="42" y="36"/>
                  </a:lnTo>
                  <a:lnTo>
                    <a:pt x="39" y="39"/>
                  </a:lnTo>
                  <a:lnTo>
                    <a:pt x="37" y="44"/>
                  </a:lnTo>
                  <a:lnTo>
                    <a:pt x="34" y="48"/>
                  </a:lnTo>
                  <a:lnTo>
                    <a:pt x="30" y="49"/>
                  </a:lnTo>
                  <a:lnTo>
                    <a:pt x="26" y="51"/>
                  </a:lnTo>
                  <a:lnTo>
                    <a:pt x="22" y="53"/>
                  </a:lnTo>
                  <a:lnTo>
                    <a:pt x="18" y="51"/>
                  </a:lnTo>
                  <a:lnTo>
                    <a:pt x="14" y="49"/>
                  </a:lnTo>
                  <a:lnTo>
                    <a:pt x="10" y="48"/>
                  </a:lnTo>
                  <a:lnTo>
                    <a:pt x="7" y="44"/>
                  </a:lnTo>
                  <a:lnTo>
                    <a:pt x="4" y="39"/>
                  </a:lnTo>
                  <a:lnTo>
                    <a:pt x="2" y="36"/>
                  </a:lnTo>
                  <a:lnTo>
                    <a:pt x="0" y="31"/>
                  </a:lnTo>
                  <a:lnTo>
                    <a:pt x="0" y="2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25" name="Rectangle 77"/>
            <p:cNvSpPr>
              <a:spLocks noChangeArrowheads="1"/>
            </p:cNvSpPr>
            <p:nvPr/>
          </p:nvSpPr>
          <p:spPr bwMode="auto">
            <a:xfrm>
              <a:off x="3359" y="1954"/>
              <a:ext cx="10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E</a:t>
              </a:r>
              <a:endParaRPr kumimoji="1" lang="en-US" altLang="zh-CN" sz="3600">
                <a:latin typeface="华文中宋" pitchFamily="2" charset="-122"/>
                <a:ea typeface="华文中宋" pitchFamily="2" charset="-122"/>
              </a:endParaRPr>
            </a:p>
          </p:txBody>
        </p:sp>
        <p:sp>
          <p:nvSpPr>
            <p:cNvPr id="155726" name="Rectangle 78"/>
            <p:cNvSpPr>
              <a:spLocks noChangeArrowheads="1"/>
            </p:cNvSpPr>
            <p:nvPr/>
          </p:nvSpPr>
          <p:spPr bwMode="auto">
            <a:xfrm>
              <a:off x="2446" y="2251"/>
              <a:ext cx="10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R</a:t>
              </a:r>
              <a:endParaRPr kumimoji="1" lang="en-US" altLang="zh-CN" sz="3600">
                <a:latin typeface="华文中宋" pitchFamily="2" charset="-122"/>
                <a:ea typeface="华文中宋" pitchFamily="2" charset="-122"/>
              </a:endParaRPr>
            </a:p>
          </p:txBody>
        </p:sp>
        <p:sp>
          <p:nvSpPr>
            <p:cNvPr id="155727" name="Freeform 79"/>
            <p:cNvSpPr>
              <a:spLocks/>
            </p:cNvSpPr>
            <p:nvPr/>
          </p:nvSpPr>
          <p:spPr bwMode="auto">
            <a:xfrm>
              <a:off x="2769" y="2744"/>
              <a:ext cx="102" cy="126"/>
            </a:xfrm>
            <a:custGeom>
              <a:avLst/>
              <a:gdLst>
                <a:gd name="T0" fmla="*/ 0 w 102"/>
                <a:gd name="T1" fmla="*/ 126 h 126"/>
                <a:gd name="T2" fmla="*/ 102 w 102"/>
                <a:gd name="T3" fmla="*/ 126 h 126"/>
                <a:gd name="T4" fmla="*/ 51 w 102"/>
                <a:gd name="T5" fmla="*/ 0 h 126"/>
              </a:gdLst>
              <a:ahLst/>
              <a:cxnLst>
                <a:cxn ang="0">
                  <a:pos x="T0" y="T1"/>
                </a:cxn>
                <a:cxn ang="0">
                  <a:pos x="T2" y="T3"/>
                </a:cxn>
                <a:cxn ang="0">
                  <a:pos x="T4" y="T5"/>
                </a:cxn>
              </a:cxnLst>
              <a:rect l="0" t="0" r="r" b="b"/>
              <a:pathLst>
                <a:path w="102" h="126">
                  <a:moveTo>
                    <a:pt x="0" y="126"/>
                  </a:moveTo>
                  <a:lnTo>
                    <a:pt x="102" y="126"/>
                  </a:lnTo>
                  <a:lnTo>
                    <a:pt x="51"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28" name="Line 80"/>
            <p:cNvSpPr>
              <a:spLocks noChangeShapeType="1"/>
            </p:cNvSpPr>
            <p:nvPr/>
          </p:nvSpPr>
          <p:spPr bwMode="auto">
            <a:xfrm flipH="1">
              <a:off x="2769" y="2744"/>
              <a:ext cx="51" cy="12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29" name="Line 81"/>
            <p:cNvSpPr>
              <a:spLocks noChangeShapeType="1"/>
            </p:cNvSpPr>
            <p:nvPr/>
          </p:nvSpPr>
          <p:spPr bwMode="auto">
            <a:xfrm>
              <a:off x="2769" y="2744"/>
              <a:ext cx="102"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30" name="Line 82"/>
            <p:cNvSpPr>
              <a:spLocks noChangeShapeType="1"/>
            </p:cNvSpPr>
            <p:nvPr/>
          </p:nvSpPr>
          <p:spPr bwMode="auto">
            <a:xfrm flipV="1">
              <a:off x="2820" y="2680"/>
              <a:ext cx="0" cy="25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31" name="Freeform 83"/>
            <p:cNvSpPr>
              <a:spLocks/>
            </p:cNvSpPr>
            <p:nvPr/>
          </p:nvSpPr>
          <p:spPr bwMode="auto">
            <a:xfrm>
              <a:off x="2820" y="2935"/>
              <a:ext cx="136" cy="41"/>
            </a:xfrm>
            <a:custGeom>
              <a:avLst/>
              <a:gdLst>
                <a:gd name="T0" fmla="*/ 0 w 136"/>
                <a:gd name="T1" fmla="*/ 0 h 41"/>
                <a:gd name="T2" fmla="*/ 0 w 136"/>
                <a:gd name="T3" fmla="*/ 41 h 41"/>
                <a:gd name="T4" fmla="*/ 136 w 136"/>
                <a:gd name="T5" fmla="*/ 41 h 41"/>
              </a:gdLst>
              <a:ahLst/>
              <a:cxnLst>
                <a:cxn ang="0">
                  <a:pos x="T0" y="T1"/>
                </a:cxn>
                <a:cxn ang="0">
                  <a:pos x="T2" y="T3"/>
                </a:cxn>
                <a:cxn ang="0">
                  <a:pos x="T4" y="T5"/>
                </a:cxn>
              </a:cxnLst>
              <a:rect l="0" t="0" r="r" b="b"/>
              <a:pathLst>
                <a:path w="136" h="41">
                  <a:moveTo>
                    <a:pt x="0" y="0"/>
                  </a:moveTo>
                  <a:lnTo>
                    <a:pt x="0" y="41"/>
                  </a:lnTo>
                  <a:lnTo>
                    <a:pt x="136" y="4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32" name="Line 84"/>
            <p:cNvSpPr>
              <a:spLocks noChangeShapeType="1"/>
            </p:cNvSpPr>
            <p:nvPr/>
          </p:nvSpPr>
          <p:spPr bwMode="auto">
            <a:xfrm flipV="1">
              <a:off x="3026" y="2511"/>
              <a:ext cx="0" cy="29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33" name="Freeform 85"/>
            <p:cNvSpPr>
              <a:spLocks/>
            </p:cNvSpPr>
            <p:nvPr/>
          </p:nvSpPr>
          <p:spPr bwMode="auto">
            <a:xfrm>
              <a:off x="3017" y="2627"/>
              <a:ext cx="17" cy="21"/>
            </a:xfrm>
            <a:custGeom>
              <a:avLst/>
              <a:gdLst>
                <a:gd name="T0" fmla="*/ 0 w 17"/>
                <a:gd name="T1" fmla="*/ 11 h 21"/>
                <a:gd name="T2" fmla="*/ 0 w 17"/>
                <a:gd name="T3" fmla="*/ 8 h 21"/>
                <a:gd name="T4" fmla="*/ 1 w 17"/>
                <a:gd name="T5" fmla="*/ 6 h 21"/>
                <a:gd name="T6" fmla="*/ 2 w 17"/>
                <a:gd name="T7" fmla="*/ 3 h 21"/>
                <a:gd name="T8" fmla="*/ 5 w 17"/>
                <a:gd name="T9" fmla="*/ 1 h 21"/>
                <a:gd name="T10" fmla="*/ 6 w 17"/>
                <a:gd name="T11" fmla="*/ 0 h 21"/>
                <a:gd name="T12" fmla="*/ 9 w 17"/>
                <a:gd name="T13" fmla="*/ 0 h 21"/>
                <a:gd name="T14" fmla="*/ 10 w 17"/>
                <a:gd name="T15" fmla="*/ 0 h 21"/>
                <a:gd name="T16" fmla="*/ 12 w 17"/>
                <a:gd name="T17" fmla="*/ 1 h 21"/>
                <a:gd name="T18" fmla="*/ 14 w 17"/>
                <a:gd name="T19" fmla="*/ 3 h 21"/>
                <a:gd name="T20" fmla="*/ 16 w 17"/>
                <a:gd name="T21" fmla="*/ 6 h 21"/>
                <a:gd name="T22" fmla="*/ 17 w 17"/>
                <a:gd name="T23" fmla="*/ 8 h 21"/>
                <a:gd name="T24" fmla="*/ 17 w 17"/>
                <a:gd name="T25" fmla="*/ 11 h 21"/>
                <a:gd name="T26" fmla="*/ 17 w 17"/>
                <a:gd name="T27" fmla="*/ 11 h 21"/>
                <a:gd name="T28" fmla="*/ 17 w 17"/>
                <a:gd name="T29" fmla="*/ 13 h 21"/>
                <a:gd name="T30" fmla="*/ 16 w 17"/>
                <a:gd name="T31" fmla="*/ 15 h 21"/>
                <a:gd name="T32" fmla="*/ 14 w 17"/>
                <a:gd name="T33" fmla="*/ 18 h 21"/>
                <a:gd name="T34" fmla="*/ 12 w 17"/>
                <a:gd name="T35" fmla="*/ 20 h 21"/>
                <a:gd name="T36" fmla="*/ 10 w 17"/>
                <a:gd name="T37" fmla="*/ 21 h 21"/>
                <a:gd name="T38" fmla="*/ 9 w 17"/>
                <a:gd name="T39" fmla="*/ 21 h 21"/>
                <a:gd name="T40" fmla="*/ 6 w 17"/>
                <a:gd name="T41" fmla="*/ 21 h 21"/>
                <a:gd name="T42" fmla="*/ 5 w 17"/>
                <a:gd name="T43" fmla="*/ 20 h 21"/>
                <a:gd name="T44" fmla="*/ 2 w 17"/>
                <a:gd name="T45" fmla="*/ 18 h 21"/>
                <a:gd name="T46" fmla="*/ 1 w 17"/>
                <a:gd name="T47" fmla="*/ 15 h 21"/>
                <a:gd name="T48" fmla="*/ 0 w 17"/>
                <a:gd name="T49" fmla="*/ 13 h 21"/>
                <a:gd name="T50" fmla="*/ 0 w 17"/>
                <a:gd name="T51"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1">
                  <a:moveTo>
                    <a:pt x="0" y="11"/>
                  </a:moveTo>
                  <a:lnTo>
                    <a:pt x="0" y="8"/>
                  </a:lnTo>
                  <a:lnTo>
                    <a:pt x="1" y="6"/>
                  </a:lnTo>
                  <a:lnTo>
                    <a:pt x="2" y="3"/>
                  </a:lnTo>
                  <a:lnTo>
                    <a:pt x="5" y="1"/>
                  </a:lnTo>
                  <a:lnTo>
                    <a:pt x="6" y="0"/>
                  </a:lnTo>
                  <a:lnTo>
                    <a:pt x="9" y="0"/>
                  </a:lnTo>
                  <a:lnTo>
                    <a:pt x="10" y="0"/>
                  </a:lnTo>
                  <a:lnTo>
                    <a:pt x="12" y="1"/>
                  </a:lnTo>
                  <a:lnTo>
                    <a:pt x="14" y="3"/>
                  </a:lnTo>
                  <a:lnTo>
                    <a:pt x="16" y="6"/>
                  </a:lnTo>
                  <a:lnTo>
                    <a:pt x="17" y="8"/>
                  </a:lnTo>
                  <a:lnTo>
                    <a:pt x="17" y="11"/>
                  </a:lnTo>
                  <a:lnTo>
                    <a:pt x="17" y="11"/>
                  </a:lnTo>
                  <a:lnTo>
                    <a:pt x="17" y="13"/>
                  </a:lnTo>
                  <a:lnTo>
                    <a:pt x="16" y="15"/>
                  </a:lnTo>
                  <a:lnTo>
                    <a:pt x="14" y="18"/>
                  </a:lnTo>
                  <a:lnTo>
                    <a:pt x="12" y="20"/>
                  </a:lnTo>
                  <a:lnTo>
                    <a:pt x="10" y="21"/>
                  </a:lnTo>
                  <a:lnTo>
                    <a:pt x="9" y="21"/>
                  </a:lnTo>
                  <a:lnTo>
                    <a:pt x="6" y="21"/>
                  </a:lnTo>
                  <a:lnTo>
                    <a:pt x="5" y="20"/>
                  </a:lnTo>
                  <a:lnTo>
                    <a:pt x="2" y="18"/>
                  </a:lnTo>
                  <a:lnTo>
                    <a:pt x="1" y="15"/>
                  </a:lnTo>
                  <a:lnTo>
                    <a:pt x="0" y="13"/>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734" name="Freeform 86"/>
            <p:cNvSpPr>
              <a:spLocks/>
            </p:cNvSpPr>
            <p:nvPr/>
          </p:nvSpPr>
          <p:spPr bwMode="auto">
            <a:xfrm>
              <a:off x="3017" y="2627"/>
              <a:ext cx="17" cy="21"/>
            </a:xfrm>
            <a:custGeom>
              <a:avLst/>
              <a:gdLst>
                <a:gd name="T0" fmla="*/ 0 w 17"/>
                <a:gd name="T1" fmla="*/ 11 h 21"/>
                <a:gd name="T2" fmla="*/ 0 w 17"/>
                <a:gd name="T3" fmla="*/ 8 h 21"/>
                <a:gd name="T4" fmla="*/ 1 w 17"/>
                <a:gd name="T5" fmla="*/ 6 h 21"/>
                <a:gd name="T6" fmla="*/ 2 w 17"/>
                <a:gd name="T7" fmla="*/ 3 h 21"/>
                <a:gd name="T8" fmla="*/ 5 w 17"/>
                <a:gd name="T9" fmla="*/ 1 h 21"/>
                <a:gd name="T10" fmla="*/ 6 w 17"/>
                <a:gd name="T11" fmla="*/ 0 h 21"/>
                <a:gd name="T12" fmla="*/ 9 w 17"/>
                <a:gd name="T13" fmla="*/ 0 h 21"/>
                <a:gd name="T14" fmla="*/ 10 w 17"/>
                <a:gd name="T15" fmla="*/ 0 h 21"/>
                <a:gd name="T16" fmla="*/ 12 w 17"/>
                <a:gd name="T17" fmla="*/ 1 h 21"/>
                <a:gd name="T18" fmla="*/ 14 w 17"/>
                <a:gd name="T19" fmla="*/ 3 h 21"/>
                <a:gd name="T20" fmla="*/ 16 w 17"/>
                <a:gd name="T21" fmla="*/ 6 h 21"/>
                <a:gd name="T22" fmla="*/ 17 w 17"/>
                <a:gd name="T23" fmla="*/ 8 h 21"/>
                <a:gd name="T24" fmla="*/ 17 w 17"/>
                <a:gd name="T25" fmla="*/ 11 h 21"/>
                <a:gd name="T26" fmla="*/ 17 w 17"/>
                <a:gd name="T27" fmla="*/ 11 h 21"/>
                <a:gd name="T28" fmla="*/ 17 w 17"/>
                <a:gd name="T29" fmla="*/ 13 h 21"/>
                <a:gd name="T30" fmla="*/ 16 w 17"/>
                <a:gd name="T31" fmla="*/ 15 h 21"/>
                <a:gd name="T32" fmla="*/ 14 w 17"/>
                <a:gd name="T33" fmla="*/ 18 h 21"/>
                <a:gd name="T34" fmla="*/ 12 w 17"/>
                <a:gd name="T35" fmla="*/ 20 h 21"/>
                <a:gd name="T36" fmla="*/ 10 w 17"/>
                <a:gd name="T37" fmla="*/ 21 h 21"/>
                <a:gd name="T38" fmla="*/ 9 w 17"/>
                <a:gd name="T39" fmla="*/ 21 h 21"/>
                <a:gd name="T40" fmla="*/ 6 w 17"/>
                <a:gd name="T41" fmla="*/ 21 h 21"/>
                <a:gd name="T42" fmla="*/ 5 w 17"/>
                <a:gd name="T43" fmla="*/ 20 h 21"/>
                <a:gd name="T44" fmla="*/ 2 w 17"/>
                <a:gd name="T45" fmla="*/ 18 h 21"/>
                <a:gd name="T46" fmla="*/ 1 w 17"/>
                <a:gd name="T47" fmla="*/ 15 h 21"/>
                <a:gd name="T48" fmla="*/ 0 w 17"/>
                <a:gd name="T49" fmla="*/ 13 h 21"/>
                <a:gd name="T50" fmla="*/ 0 w 17"/>
                <a:gd name="T51"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1">
                  <a:moveTo>
                    <a:pt x="0" y="11"/>
                  </a:moveTo>
                  <a:lnTo>
                    <a:pt x="0" y="8"/>
                  </a:lnTo>
                  <a:lnTo>
                    <a:pt x="1" y="6"/>
                  </a:lnTo>
                  <a:lnTo>
                    <a:pt x="2" y="3"/>
                  </a:lnTo>
                  <a:lnTo>
                    <a:pt x="5" y="1"/>
                  </a:lnTo>
                  <a:lnTo>
                    <a:pt x="6" y="0"/>
                  </a:lnTo>
                  <a:lnTo>
                    <a:pt x="9" y="0"/>
                  </a:lnTo>
                  <a:lnTo>
                    <a:pt x="10" y="0"/>
                  </a:lnTo>
                  <a:lnTo>
                    <a:pt x="12" y="1"/>
                  </a:lnTo>
                  <a:lnTo>
                    <a:pt x="14" y="3"/>
                  </a:lnTo>
                  <a:lnTo>
                    <a:pt x="16" y="6"/>
                  </a:lnTo>
                  <a:lnTo>
                    <a:pt x="17" y="8"/>
                  </a:lnTo>
                  <a:lnTo>
                    <a:pt x="17" y="11"/>
                  </a:lnTo>
                  <a:lnTo>
                    <a:pt x="17" y="11"/>
                  </a:lnTo>
                  <a:lnTo>
                    <a:pt x="17" y="13"/>
                  </a:lnTo>
                  <a:lnTo>
                    <a:pt x="16" y="15"/>
                  </a:lnTo>
                  <a:lnTo>
                    <a:pt x="14" y="18"/>
                  </a:lnTo>
                  <a:lnTo>
                    <a:pt x="12" y="20"/>
                  </a:lnTo>
                  <a:lnTo>
                    <a:pt x="10" y="21"/>
                  </a:lnTo>
                  <a:lnTo>
                    <a:pt x="9" y="21"/>
                  </a:lnTo>
                  <a:lnTo>
                    <a:pt x="6" y="21"/>
                  </a:lnTo>
                  <a:lnTo>
                    <a:pt x="5" y="20"/>
                  </a:lnTo>
                  <a:lnTo>
                    <a:pt x="2" y="18"/>
                  </a:lnTo>
                  <a:lnTo>
                    <a:pt x="1" y="15"/>
                  </a:lnTo>
                  <a:lnTo>
                    <a:pt x="0" y="13"/>
                  </a:lnTo>
                  <a:lnTo>
                    <a:pt x="0" y="1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35" name="Freeform 87"/>
            <p:cNvSpPr>
              <a:spLocks/>
            </p:cNvSpPr>
            <p:nvPr/>
          </p:nvSpPr>
          <p:spPr bwMode="auto">
            <a:xfrm>
              <a:off x="2820" y="2638"/>
              <a:ext cx="81" cy="85"/>
            </a:xfrm>
            <a:custGeom>
              <a:avLst/>
              <a:gdLst>
                <a:gd name="T0" fmla="*/ 81 w 81"/>
                <a:gd name="T1" fmla="*/ 0 h 85"/>
                <a:gd name="T2" fmla="*/ 0 w 81"/>
                <a:gd name="T3" fmla="*/ 0 h 85"/>
                <a:gd name="T4" fmla="*/ 0 w 81"/>
                <a:gd name="T5" fmla="*/ 85 h 85"/>
              </a:gdLst>
              <a:ahLst/>
              <a:cxnLst>
                <a:cxn ang="0">
                  <a:pos x="T0" y="T1"/>
                </a:cxn>
                <a:cxn ang="0">
                  <a:pos x="T2" y="T3"/>
                </a:cxn>
                <a:cxn ang="0">
                  <a:pos x="T4" y="T5"/>
                </a:cxn>
              </a:cxnLst>
              <a:rect l="0" t="0" r="r" b="b"/>
              <a:pathLst>
                <a:path w="81" h="85">
                  <a:moveTo>
                    <a:pt x="81" y="0"/>
                  </a:moveTo>
                  <a:lnTo>
                    <a:pt x="0" y="0"/>
                  </a:lnTo>
                  <a:lnTo>
                    <a:pt x="0" y="8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36" name="Line 88"/>
            <p:cNvSpPr>
              <a:spLocks noChangeShapeType="1"/>
            </p:cNvSpPr>
            <p:nvPr/>
          </p:nvSpPr>
          <p:spPr bwMode="auto">
            <a:xfrm>
              <a:off x="2645" y="2746"/>
              <a:ext cx="10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37" name="Line 89"/>
            <p:cNvSpPr>
              <a:spLocks noChangeShapeType="1"/>
            </p:cNvSpPr>
            <p:nvPr/>
          </p:nvSpPr>
          <p:spPr bwMode="auto">
            <a:xfrm>
              <a:off x="2645" y="2842"/>
              <a:ext cx="10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38" name="Freeform 90"/>
            <p:cNvSpPr>
              <a:spLocks/>
            </p:cNvSpPr>
            <p:nvPr/>
          </p:nvSpPr>
          <p:spPr bwMode="auto">
            <a:xfrm>
              <a:off x="2983" y="3025"/>
              <a:ext cx="43" cy="53"/>
            </a:xfrm>
            <a:custGeom>
              <a:avLst/>
              <a:gdLst>
                <a:gd name="T0" fmla="*/ 43 w 43"/>
                <a:gd name="T1" fmla="*/ 53 h 53"/>
                <a:gd name="T2" fmla="*/ 0 w 43"/>
                <a:gd name="T3" fmla="*/ 31 h 53"/>
                <a:gd name="T4" fmla="*/ 22 w 43"/>
                <a:gd name="T5" fmla="*/ 0 h 53"/>
                <a:gd name="T6" fmla="*/ 43 w 43"/>
                <a:gd name="T7" fmla="*/ 53 h 53"/>
              </a:gdLst>
              <a:ahLst/>
              <a:cxnLst>
                <a:cxn ang="0">
                  <a:pos x="T0" y="T1"/>
                </a:cxn>
                <a:cxn ang="0">
                  <a:pos x="T2" y="T3"/>
                </a:cxn>
                <a:cxn ang="0">
                  <a:pos x="T4" y="T5"/>
                </a:cxn>
                <a:cxn ang="0">
                  <a:pos x="T6" y="T7"/>
                </a:cxn>
              </a:cxnLst>
              <a:rect l="0" t="0" r="r" b="b"/>
              <a:pathLst>
                <a:path w="43" h="53">
                  <a:moveTo>
                    <a:pt x="43" y="53"/>
                  </a:moveTo>
                  <a:lnTo>
                    <a:pt x="0" y="31"/>
                  </a:lnTo>
                  <a:lnTo>
                    <a:pt x="22" y="0"/>
                  </a:lnTo>
                  <a:lnTo>
                    <a:pt x="4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739" name="Freeform 91"/>
            <p:cNvSpPr>
              <a:spLocks/>
            </p:cNvSpPr>
            <p:nvPr/>
          </p:nvSpPr>
          <p:spPr bwMode="auto">
            <a:xfrm>
              <a:off x="2983" y="3025"/>
              <a:ext cx="43" cy="53"/>
            </a:xfrm>
            <a:custGeom>
              <a:avLst/>
              <a:gdLst>
                <a:gd name="T0" fmla="*/ 43 w 43"/>
                <a:gd name="T1" fmla="*/ 53 h 53"/>
                <a:gd name="T2" fmla="*/ 0 w 43"/>
                <a:gd name="T3" fmla="*/ 31 h 53"/>
                <a:gd name="T4" fmla="*/ 22 w 43"/>
                <a:gd name="T5" fmla="*/ 0 h 53"/>
                <a:gd name="T6" fmla="*/ 43 w 43"/>
                <a:gd name="T7" fmla="*/ 53 h 53"/>
              </a:gdLst>
              <a:ahLst/>
              <a:cxnLst>
                <a:cxn ang="0">
                  <a:pos x="T0" y="T1"/>
                </a:cxn>
                <a:cxn ang="0">
                  <a:pos x="T2" y="T3"/>
                </a:cxn>
                <a:cxn ang="0">
                  <a:pos x="T4" y="T5"/>
                </a:cxn>
                <a:cxn ang="0">
                  <a:pos x="T6" y="T7"/>
                </a:cxn>
              </a:cxnLst>
              <a:rect l="0" t="0" r="r" b="b"/>
              <a:pathLst>
                <a:path w="43" h="53">
                  <a:moveTo>
                    <a:pt x="43" y="53"/>
                  </a:moveTo>
                  <a:lnTo>
                    <a:pt x="0" y="31"/>
                  </a:lnTo>
                  <a:lnTo>
                    <a:pt x="22" y="0"/>
                  </a:lnTo>
                  <a:lnTo>
                    <a:pt x="43" y="5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40" name="Freeform 92"/>
            <p:cNvSpPr>
              <a:spLocks/>
            </p:cNvSpPr>
            <p:nvPr/>
          </p:nvSpPr>
          <p:spPr bwMode="auto">
            <a:xfrm>
              <a:off x="2691" y="2723"/>
              <a:ext cx="58" cy="48"/>
            </a:xfrm>
            <a:custGeom>
              <a:avLst/>
              <a:gdLst>
                <a:gd name="T0" fmla="*/ 58 w 58"/>
                <a:gd name="T1" fmla="*/ 23 h 48"/>
                <a:gd name="T2" fmla="*/ 0 w 58"/>
                <a:gd name="T3" fmla="*/ 0 h 48"/>
                <a:gd name="T4" fmla="*/ 0 w 58"/>
                <a:gd name="T5" fmla="*/ 48 h 48"/>
                <a:gd name="T6" fmla="*/ 58 w 58"/>
                <a:gd name="T7" fmla="*/ 23 h 48"/>
              </a:gdLst>
              <a:ahLst/>
              <a:cxnLst>
                <a:cxn ang="0">
                  <a:pos x="T0" y="T1"/>
                </a:cxn>
                <a:cxn ang="0">
                  <a:pos x="T2" y="T3"/>
                </a:cxn>
                <a:cxn ang="0">
                  <a:pos x="T4" y="T5"/>
                </a:cxn>
                <a:cxn ang="0">
                  <a:pos x="T6" y="T7"/>
                </a:cxn>
              </a:cxnLst>
              <a:rect l="0" t="0" r="r" b="b"/>
              <a:pathLst>
                <a:path w="58" h="48">
                  <a:moveTo>
                    <a:pt x="58" y="23"/>
                  </a:moveTo>
                  <a:lnTo>
                    <a:pt x="0" y="0"/>
                  </a:lnTo>
                  <a:lnTo>
                    <a:pt x="0" y="48"/>
                  </a:lnTo>
                  <a:lnTo>
                    <a:pt x="5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741" name="Freeform 93"/>
            <p:cNvSpPr>
              <a:spLocks/>
            </p:cNvSpPr>
            <p:nvPr/>
          </p:nvSpPr>
          <p:spPr bwMode="auto">
            <a:xfrm>
              <a:off x="2691" y="2723"/>
              <a:ext cx="58" cy="48"/>
            </a:xfrm>
            <a:custGeom>
              <a:avLst/>
              <a:gdLst>
                <a:gd name="T0" fmla="*/ 58 w 58"/>
                <a:gd name="T1" fmla="*/ 23 h 48"/>
                <a:gd name="T2" fmla="*/ 0 w 58"/>
                <a:gd name="T3" fmla="*/ 0 h 48"/>
                <a:gd name="T4" fmla="*/ 0 w 58"/>
                <a:gd name="T5" fmla="*/ 48 h 48"/>
                <a:gd name="T6" fmla="*/ 58 w 58"/>
                <a:gd name="T7" fmla="*/ 23 h 48"/>
              </a:gdLst>
              <a:ahLst/>
              <a:cxnLst>
                <a:cxn ang="0">
                  <a:pos x="T0" y="T1"/>
                </a:cxn>
                <a:cxn ang="0">
                  <a:pos x="T2" y="T3"/>
                </a:cxn>
                <a:cxn ang="0">
                  <a:pos x="T4" y="T5"/>
                </a:cxn>
                <a:cxn ang="0">
                  <a:pos x="T6" y="T7"/>
                </a:cxn>
              </a:cxnLst>
              <a:rect l="0" t="0" r="r" b="b"/>
              <a:pathLst>
                <a:path w="58" h="48">
                  <a:moveTo>
                    <a:pt x="58" y="23"/>
                  </a:moveTo>
                  <a:lnTo>
                    <a:pt x="0" y="0"/>
                  </a:lnTo>
                  <a:lnTo>
                    <a:pt x="0" y="48"/>
                  </a:lnTo>
                  <a:lnTo>
                    <a:pt x="58" y="2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42" name="Freeform 94"/>
            <p:cNvSpPr>
              <a:spLocks/>
            </p:cNvSpPr>
            <p:nvPr/>
          </p:nvSpPr>
          <p:spPr bwMode="auto">
            <a:xfrm>
              <a:off x="2691" y="2816"/>
              <a:ext cx="57" cy="48"/>
            </a:xfrm>
            <a:custGeom>
              <a:avLst/>
              <a:gdLst>
                <a:gd name="T0" fmla="*/ 57 w 57"/>
                <a:gd name="T1" fmla="*/ 23 h 48"/>
                <a:gd name="T2" fmla="*/ 0 w 57"/>
                <a:gd name="T3" fmla="*/ 0 h 48"/>
                <a:gd name="T4" fmla="*/ 0 w 57"/>
                <a:gd name="T5" fmla="*/ 48 h 48"/>
                <a:gd name="T6" fmla="*/ 57 w 57"/>
                <a:gd name="T7" fmla="*/ 23 h 48"/>
              </a:gdLst>
              <a:ahLst/>
              <a:cxnLst>
                <a:cxn ang="0">
                  <a:pos x="T0" y="T1"/>
                </a:cxn>
                <a:cxn ang="0">
                  <a:pos x="T2" y="T3"/>
                </a:cxn>
                <a:cxn ang="0">
                  <a:pos x="T4" y="T5"/>
                </a:cxn>
                <a:cxn ang="0">
                  <a:pos x="T6" y="T7"/>
                </a:cxn>
              </a:cxnLst>
              <a:rect l="0" t="0" r="r" b="b"/>
              <a:pathLst>
                <a:path w="57" h="48">
                  <a:moveTo>
                    <a:pt x="57" y="23"/>
                  </a:moveTo>
                  <a:lnTo>
                    <a:pt x="0" y="0"/>
                  </a:lnTo>
                  <a:lnTo>
                    <a:pt x="0" y="48"/>
                  </a:lnTo>
                  <a:lnTo>
                    <a:pt x="5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743" name="Freeform 95"/>
            <p:cNvSpPr>
              <a:spLocks/>
            </p:cNvSpPr>
            <p:nvPr/>
          </p:nvSpPr>
          <p:spPr bwMode="auto">
            <a:xfrm>
              <a:off x="2691" y="2816"/>
              <a:ext cx="57" cy="48"/>
            </a:xfrm>
            <a:custGeom>
              <a:avLst/>
              <a:gdLst>
                <a:gd name="T0" fmla="*/ 57 w 57"/>
                <a:gd name="T1" fmla="*/ 23 h 48"/>
                <a:gd name="T2" fmla="*/ 0 w 57"/>
                <a:gd name="T3" fmla="*/ 0 h 48"/>
                <a:gd name="T4" fmla="*/ 0 w 57"/>
                <a:gd name="T5" fmla="*/ 48 h 48"/>
                <a:gd name="T6" fmla="*/ 57 w 57"/>
                <a:gd name="T7" fmla="*/ 23 h 48"/>
              </a:gdLst>
              <a:ahLst/>
              <a:cxnLst>
                <a:cxn ang="0">
                  <a:pos x="T0" y="T1"/>
                </a:cxn>
                <a:cxn ang="0">
                  <a:pos x="T2" y="T3"/>
                </a:cxn>
                <a:cxn ang="0">
                  <a:pos x="T4" y="T5"/>
                </a:cxn>
                <a:cxn ang="0">
                  <a:pos x="T6" y="T7"/>
                </a:cxn>
              </a:cxnLst>
              <a:rect l="0" t="0" r="r" b="b"/>
              <a:pathLst>
                <a:path w="57" h="48">
                  <a:moveTo>
                    <a:pt x="57" y="23"/>
                  </a:moveTo>
                  <a:lnTo>
                    <a:pt x="0" y="0"/>
                  </a:lnTo>
                  <a:lnTo>
                    <a:pt x="0" y="48"/>
                  </a:lnTo>
                  <a:lnTo>
                    <a:pt x="57" y="2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44" name="Freeform 96"/>
            <p:cNvSpPr>
              <a:spLocks/>
            </p:cNvSpPr>
            <p:nvPr/>
          </p:nvSpPr>
          <p:spPr bwMode="auto">
            <a:xfrm>
              <a:off x="3960" y="2593"/>
              <a:ext cx="617" cy="468"/>
            </a:xfrm>
            <a:custGeom>
              <a:avLst/>
              <a:gdLst>
                <a:gd name="T0" fmla="*/ 0 w 617"/>
                <a:gd name="T1" fmla="*/ 0 h 468"/>
                <a:gd name="T2" fmla="*/ 617 w 617"/>
                <a:gd name="T3" fmla="*/ 0 h 468"/>
                <a:gd name="T4" fmla="*/ 617 w 617"/>
                <a:gd name="T5" fmla="*/ 468 h 468"/>
                <a:gd name="T6" fmla="*/ 0 w 617"/>
                <a:gd name="T7" fmla="*/ 468 h 468"/>
              </a:gdLst>
              <a:ahLst/>
              <a:cxnLst>
                <a:cxn ang="0">
                  <a:pos x="T0" y="T1"/>
                </a:cxn>
                <a:cxn ang="0">
                  <a:pos x="T2" y="T3"/>
                </a:cxn>
                <a:cxn ang="0">
                  <a:pos x="T4" y="T5"/>
                </a:cxn>
                <a:cxn ang="0">
                  <a:pos x="T6" y="T7"/>
                </a:cxn>
              </a:cxnLst>
              <a:rect l="0" t="0" r="r" b="b"/>
              <a:pathLst>
                <a:path w="617" h="468">
                  <a:moveTo>
                    <a:pt x="0" y="0"/>
                  </a:moveTo>
                  <a:lnTo>
                    <a:pt x="617" y="0"/>
                  </a:lnTo>
                  <a:lnTo>
                    <a:pt x="617" y="468"/>
                  </a:lnTo>
                  <a:lnTo>
                    <a:pt x="0" y="46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45" name="Line 97"/>
            <p:cNvSpPr>
              <a:spLocks noChangeShapeType="1"/>
            </p:cNvSpPr>
            <p:nvPr/>
          </p:nvSpPr>
          <p:spPr bwMode="auto">
            <a:xfrm flipV="1">
              <a:off x="3960" y="2593"/>
              <a:ext cx="0" cy="46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46" name="Freeform 98"/>
            <p:cNvSpPr>
              <a:spLocks/>
            </p:cNvSpPr>
            <p:nvPr/>
          </p:nvSpPr>
          <p:spPr bwMode="auto">
            <a:xfrm>
              <a:off x="4012" y="2721"/>
              <a:ext cx="102" cy="128"/>
            </a:xfrm>
            <a:custGeom>
              <a:avLst/>
              <a:gdLst>
                <a:gd name="T0" fmla="*/ 0 w 102"/>
                <a:gd name="T1" fmla="*/ 0 h 128"/>
                <a:gd name="T2" fmla="*/ 102 w 102"/>
                <a:gd name="T3" fmla="*/ 0 h 128"/>
                <a:gd name="T4" fmla="*/ 51 w 102"/>
                <a:gd name="T5" fmla="*/ 128 h 128"/>
              </a:gdLst>
              <a:ahLst/>
              <a:cxnLst>
                <a:cxn ang="0">
                  <a:pos x="T0" y="T1"/>
                </a:cxn>
                <a:cxn ang="0">
                  <a:pos x="T2" y="T3"/>
                </a:cxn>
                <a:cxn ang="0">
                  <a:pos x="T4" y="T5"/>
                </a:cxn>
              </a:cxnLst>
              <a:rect l="0" t="0" r="r" b="b"/>
              <a:pathLst>
                <a:path w="102" h="128">
                  <a:moveTo>
                    <a:pt x="0" y="0"/>
                  </a:moveTo>
                  <a:lnTo>
                    <a:pt x="102" y="0"/>
                  </a:lnTo>
                  <a:lnTo>
                    <a:pt x="51" y="12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47" name="Line 99"/>
            <p:cNvSpPr>
              <a:spLocks noChangeShapeType="1"/>
            </p:cNvSpPr>
            <p:nvPr/>
          </p:nvSpPr>
          <p:spPr bwMode="auto">
            <a:xfrm flipH="1" flipV="1">
              <a:off x="4012" y="2721"/>
              <a:ext cx="51" cy="12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48" name="Line 100"/>
            <p:cNvSpPr>
              <a:spLocks noChangeShapeType="1"/>
            </p:cNvSpPr>
            <p:nvPr/>
          </p:nvSpPr>
          <p:spPr bwMode="auto">
            <a:xfrm>
              <a:off x="4012" y="2849"/>
              <a:ext cx="102"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49" name="Line 101"/>
            <p:cNvSpPr>
              <a:spLocks noChangeShapeType="1"/>
            </p:cNvSpPr>
            <p:nvPr/>
          </p:nvSpPr>
          <p:spPr bwMode="auto">
            <a:xfrm>
              <a:off x="4063" y="2658"/>
              <a:ext cx="0" cy="25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50" name="Line 102"/>
            <p:cNvSpPr>
              <a:spLocks noChangeShapeType="1"/>
            </p:cNvSpPr>
            <p:nvPr/>
          </p:nvSpPr>
          <p:spPr bwMode="auto">
            <a:xfrm>
              <a:off x="4406" y="2824"/>
              <a:ext cx="0" cy="1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51" name="Line 103"/>
            <p:cNvSpPr>
              <a:spLocks noChangeShapeType="1"/>
            </p:cNvSpPr>
            <p:nvPr/>
          </p:nvSpPr>
          <p:spPr bwMode="auto">
            <a:xfrm>
              <a:off x="4406" y="2908"/>
              <a:ext cx="68" cy="8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52" name="Line 104"/>
            <p:cNvSpPr>
              <a:spLocks noChangeShapeType="1"/>
            </p:cNvSpPr>
            <p:nvPr/>
          </p:nvSpPr>
          <p:spPr bwMode="auto">
            <a:xfrm>
              <a:off x="4474" y="2993"/>
              <a:ext cx="0" cy="6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53" name="Freeform 105"/>
            <p:cNvSpPr>
              <a:spLocks/>
            </p:cNvSpPr>
            <p:nvPr/>
          </p:nvSpPr>
          <p:spPr bwMode="auto">
            <a:xfrm>
              <a:off x="4406" y="2721"/>
              <a:ext cx="68" cy="153"/>
            </a:xfrm>
            <a:custGeom>
              <a:avLst/>
              <a:gdLst>
                <a:gd name="T0" fmla="*/ 0 w 68"/>
                <a:gd name="T1" fmla="*/ 153 h 153"/>
                <a:gd name="T2" fmla="*/ 68 w 68"/>
                <a:gd name="T3" fmla="*/ 68 h 153"/>
                <a:gd name="T4" fmla="*/ 68 w 68"/>
                <a:gd name="T5" fmla="*/ 0 h 153"/>
              </a:gdLst>
              <a:ahLst/>
              <a:cxnLst>
                <a:cxn ang="0">
                  <a:pos x="T0" y="T1"/>
                </a:cxn>
                <a:cxn ang="0">
                  <a:pos x="T2" y="T3"/>
                </a:cxn>
                <a:cxn ang="0">
                  <a:pos x="T4" y="T5"/>
                </a:cxn>
              </a:cxnLst>
              <a:rect l="0" t="0" r="r" b="b"/>
              <a:pathLst>
                <a:path w="68" h="153">
                  <a:moveTo>
                    <a:pt x="0" y="153"/>
                  </a:moveTo>
                  <a:lnTo>
                    <a:pt x="68" y="68"/>
                  </a:lnTo>
                  <a:lnTo>
                    <a:pt x="6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54" name="Line 106"/>
            <p:cNvSpPr>
              <a:spLocks noChangeShapeType="1"/>
            </p:cNvSpPr>
            <p:nvPr/>
          </p:nvSpPr>
          <p:spPr bwMode="auto">
            <a:xfrm>
              <a:off x="4132" y="2743"/>
              <a:ext cx="10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55" name="Line 107"/>
            <p:cNvSpPr>
              <a:spLocks noChangeShapeType="1"/>
            </p:cNvSpPr>
            <p:nvPr/>
          </p:nvSpPr>
          <p:spPr bwMode="auto">
            <a:xfrm>
              <a:off x="4132" y="2837"/>
              <a:ext cx="10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56" name="Rectangle 108"/>
            <p:cNvSpPr>
              <a:spLocks noChangeArrowheads="1"/>
            </p:cNvSpPr>
            <p:nvPr/>
          </p:nvSpPr>
          <p:spPr bwMode="auto">
            <a:xfrm>
              <a:off x="4036" y="2209"/>
              <a:ext cx="54" cy="21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57" name="Line 109"/>
            <p:cNvSpPr>
              <a:spLocks noChangeShapeType="1"/>
            </p:cNvSpPr>
            <p:nvPr/>
          </p:nvSpPr>
          <p:spPr bwMode="auto">
            <a:xfrm>
              <a:off x="4063" y="2428"/>
              <a:ext cx="0" cy="12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58" name="Line 110"/>
            <p:cNvSpPr>
              <a:spLocks noChangeShapeType="1"/>
            </p:cNvSpPr>
            <p:nvPr/>
          </p:nvSpPr>
          <p:spPr bwMode="auto">
            <a:xfrm flipV="1">
              <a:off x="4063" y="2084"/>
              <a:ext cx="0" cy="12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59" name="Rectangle 111"/>
            <p:cNvSpPr>
              <a:spLocks noChangeArrowheads="1"/>
            </p:cNvSpPr>
            <p:nvPr/>
          </p:nvSpPr>
          <p:spPr bwMode="auto">
            <a:xfrm>
              <a:off x="4447" y="2209"/>
              <a:ext cx="55" cy="21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60" name="Line 112"/>
            <p:cNvSpPr>
              <a:spLocks noChangeShapeType="1"/>
            </p:cNvSpPr>
            <p:nvPr/>
          </p:nvSpPr>
          <p:spPr bwMode="auto">
            <a:xfrm>
              <a:off x="4474" y="2428"/>
              <a:ext cx="0" cy="12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61" name="Line 113"/>
            <p:cNvSpPr>
              <a:spLocks noChangeShapeType="1"/>
            </p:cNvSpPr>
            <p:nvPr/>
          </p:nvSpPr>
          <p:spPr bwMode="auto">
            <a:xfrm flipV="1">
              <a:off x="4474" y="2084"/>
              <a:ext cx="0" cy="12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62" name="Freeform 114"/>
            <p:cNvSpPr>
              <a:spLocks/>
            </p:cNvSpPr>
            <p:nvPr/>
          </p:nvSpPr>
          <p:spPr bwMode="auto">
            <a:xfrm>
              <a:off x="3845" y="2041"/>
              <a:ext cx="218" cy="43"/>
            </a:xfrm>
            <a:custGeom>
              <a:avLst/>
              <a:gdLst>
                <a:gd name="T0" fmla="*/ 218 w 218"/>
                <a:gd name="T1" fmla="*/ 43 h 43"/>
                <a:gd name="T2" fmla="*/ 218 w 218"/>
                <a:gd name="T3" fmla="*/ 0 h 43"/>
                <a:gd name="T4" fmla="*/ 0 w 218"/>
                <a:gd name="T5" fmla="*/ 0 h 43"/>
              </a:gdLst>
              <a:ahLst/>
              <a:cxnLst>
                <a:cxn ang="0">
                  <a:pos x="T0" y="T1"/>
                </a:cxn>
                <a:cxn ang="0">
                  <a:pos x="T2" y="T3"/>
                </a:cxn>
                <a:cxn ang="0">
                  <a:pos x="T4" y="T5"/>
                </a:cxn>
              </a:cxnLst>
              <a:rect l="0" t="0" r="r" b="b"/>
              <a:pathLst>
                <a:path w="218" h="43">
                  <a:moveTo>
                    <a:pt x="218" y="43"/>
                  </a:moveTo>
                  <a:lnTo>
                    <a:pt x="218"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63" name="Freeform 115"/>
            <p:cNvSpPr>
              <a:spLocks/>
            </p:cNvSpPr>
            <p:nvPr/>
          </p:nvSpPr>
          <p:spPr bwMode="auto">
            <a:xfrm>
              <a:off x="3802" y="2015"/>
              <a:ext cx="43" cy="53"/>
            </a:xfrm>
            <a:custGeom>
              <a:avLst/>
              <a:gdLst>
                <a:gd name="T0" fmla="*/ 43 w 43"/>
                <a:gd name="T1" fmla="*/ 26 h 53"/>
                <a:gd name="T2" fmla="*/ 42 w 43"/>
                <a:gd name="T3" fmla="*/ 21 h 53"/>
                <a:gd name="T4" fmla="*/ 42 w 43"/>
                <a:gd name="T5" fmla="*/ 16 h 53"/>
                <a:gd name="T6" fmla="*/ 39 w 43"/>
                <a:gd name="T7" fmla="*/ 11 h 53"/>
                <a:gd name="T8" fmla="*/ 36 w 43"/>
                <a:gd name="T9" fmla="*/ 8 h 53"/>
                <a:gd name="T10" fmla="*/ 34 w 43"/>
                <a:gd name="T11" fmla="*/ 5 h 53"/>
                <a:gd name="T12" fmla="*/ 30 w 43"/>
                <a:gd name="T13" fmla="*/ 3 h 53"/>
                <a:gd name="T14" fmla="*/ 26 w 43"/>
                <a:gd name="T15" fmla="*/ 1 h 53"/>
                <a:gd name="T16" fmla="*/ 22 w 43"/>
                <a:gd name="T17" fmla="*/ 0 h 53"/>
                <a:gd name="T18" fmla="*/ 18 w 43"/>
                <a:gd name="T19" fmla="*/ 1 h 53"/>
                <a:gd name="T20" fmla="*/ 14 w 43"/>
                <a:gd name="T21" fmla="*/ 3 h 53"/>
                <a:gd name="T22" fmla="*/ 10 w 43"/>
                <a:gd name="T23" fmla="*/ 5 h 53"/>
                <a:gd name="T24" fmla="*/ 6 w 43"/>
                <a:gd name="T25" fmla="*/ 8 h 53"/>
                <a:gd name="T26" fmla="*/ 3 w 43"/>
                <a:gd name="T27" fmla="*/ 11 h 53"/>
                <a:gd name="T28" fmla="*/ 2 w 43"/>
                <a:gd name="T29" fmla="*/ 16 h 53"/>
                <a:gd name="T30" fmla="*/ 0 w 43"/>
                <a:gd name="T31" fmla="*/ 21 h 53"/>
                <a:gd name="T32" fmla="*/ 0 w 43"/>
                <a:gd name="T33" fmla="*/ 26 h 53"/>
                <a:gd name="T34" fmla="*/ 0 w 43"/>
                <a:gd name="T35" fmla="*/ 26 h 53"/>
                <a:gd name="T36" fmla="*/ 0 w 43"/>
                <a:gd name="T37" fmla="*/ 33 h 53"/>
                <a:gd name="T38" fmla="*/ 2 w 43"/>
                <a:gd name="T39" fmla="*/ 38 h 53"/>
                <a:gd name="T40" fmla="*/ 3 w 43"/>
                <a:gd name="T41" fmla="*/ 41 h 53"/>
                <a:gd name="T42" fmla="*/ 6 w 43"/>
                <a:gd name="T43" fmla="*/ 46 h 53"/>
                <a:gd name="T44" fmla="*/ 10 w 43"/>
                <a:gd name="T45" fmla="*/ 50 h 53"/>
                <a:gd name="T46" fmla="*/ 14 w 43"/>
                <a:gd name="T47" fmla="*/ 51 h 53"/>
                <a:gd name="T48" fmla="*/ 18 w 43"/>
                <a:gd name="T49" fmla="*/ 53 h 53"/>
                <a:gd name="T50" fmla="*/ 22 w 43"/>
                <a:gd name="T51" fmla="*/ 53 h 53"/>
                <a:gd name="T52" fmla="*/ 26 w 43"/>
                <a:gd name="T53" fmla="*/ 53 h 53"/>
                <a:gd name="T54" fmla="*/ 30 w 43"/>
                <a:gd name="T55" fmla="*/ 51 h 53"/>
                <a:gd name="T56" fmla="*/ 34 w 43"/>
                <a:gd name="T57" fmla="*/ 50 h 53"/>
                <a:gd name="T58" fmla="*/ 36 w 43"/>
                <a:gd name="T59" fmla="*/ 46 h 53"/>
                <a:gd name="T60" fmla="*/ 39 w 43"/>
                <a:gd name="T61" fmla="*/ 41 h 53"/>
                <a:gd name="T62" fmla="*/ 42 w 43"/>
                <a:gd name="T63" fmla="*/ 38 h 53"/>
                <a:gd name="T64" fmla="*/ 42 w 43"/>
                <a:gd name="T65" fmla="*/ 33 h 53"/>
                <a:gd name="T66" fmla="*/ 43 w 43"/>
                <a:gd name="T67"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43" y="26"/>
                  </a:moveTo>
                  <a:lnTo>
                    <a:pt x="42" y="21"/>
                  </a:lnTo>
                  <a:lnTo>
                    <a:pt x="42" y="16"/>
                  </a:lnTo>
                  <a:lnTo>
                    <a:pt x="39" y="11"/>
                  </a:lnTo>
                  <a:lnTo>
                    <a:pt x="36" y="8"/>
                  </a:lnTo>
                  <a:lnTo>
                    <a:pt x="34" y="5"/>
                  </a:lnTo>
                  <a:lnTo>
                    <a:pt x="30" y="3"/>
                  </a:lnTo>
                  <a:lnTo>
                    <a:pt x="26" y="1"/>
                  </a:lnTo>
                  <a:lnTo>
                    <a:pt x="22" y="0"/>
                  </a:lnTo>
                  <a:lnTo>
                    <a:pt x="18" y="1"/>
                  </a:lnTo>
                  <a:lnTo>
                    <a:pt x="14" y="3"/>
                  </a:lnTo>
                  <a:lnTo>
                    <a:pt x="10" y="5"/>
                  </a:lnTo>
                  <a:lnTo>
                    <a:pt x="6" y="8"/>
                  </a:lnTo>
                  <a:lnTo>
                    <a:pt x="3" y="11"/>
                  </a:lnTo>
                  <a:lnTo>
                    <a:pt x="2" y="16"/>
                  </a:lnTo>
                  <a:lnTo>
                    <a:pt x="0" y="21"/>
                  </a:lnTo>
                  <a:lnTo>
                    <a:pt x="0" y="26"/>
                  </a:lnTo>
                  <a:lnTo>
                    <a:pt x="0" y="26"/>
                  </a:lnTo>
                  <a:lnTo>
                    <a:pt x="0" y="33"/>
                  </a:lnTo>
                  <a:lnTo>
                    <a:pt x="2" y="38"/>
                  </a:lnTo>
                  <a:lnTo>
                    <a:pt x="3" y="41"/>
                  </a:lnTo>
                  <a:lnTo>
                    <a:pt x="6" y="46"/>
                  </a:lnTo>
                  <a:lnTo>
                    <a:pt x="10" y="50"/>
                  </a:lnTo>
                  <a:lnTo>
                    <a:pt x="14" y="51"/>
                  </a:lnTo>
                  <a:lnTo>
                    <a:pt x="18" y="53"/>
                  </a:lnTo>
                  <a:lnTo>
                    <a:pt x="22" y="53"/>
                  </a:lnTo>
                  <a:lnTo>
                    <a:pt x="26" y="53"/>
                  </a:lnTo>
                  <a:lnTo>
                    <a:pt x="30" y="51"/>
                  </a:lnTo>
                  <a:lnTo>
                    <a:pt x="34" y="50"/>
                  </a:lnTo>
                  <a:lnTo>
                    <a:pt x="36" y="46"/>
                  </a:lnTo>
                  <a:lnTo>
                    <a:pt x="39" y="41"/>
                  </a:lnTo>
                  <a:lnTo>
                    <a:pt x="42" y="38"/>
                  </a:lnTo>
                  <a:lnTo>
                    <a:pt x="42" y="33"/>
                  </a:lnTo>
                  <a:lnTo>
                    <a:pt x="43" y="2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64" name="Freeform 116"/>
            <p:cNvSpPr>
              <a:spLocks/>
            </p:cNvSpPr>
            <p:nvPr/>
          </p:nvSpPr>
          <p:spPr bwMode="auto">
            <a:xfrm>
              <a:off x="4474" y="2041"/>
              <a:ext cx="288" cy="43"/>
            </a:xfrm>
            <a:custGeom>
              <a:avLst/>
              <a:gdLst>
                <a:gd name="T0" fmla="*/ 0 w 288"/>
                <a:gd name="T1" fmla="*/ 43 h 43"/>
                <a:gd name="T2" fmla="*/ 0 w 288"/>
                <a:gd name="T3" fmla="*/ 0 h 43"/>
                <a:gd name="T4" fmla="*/ 288 w 288"/>
                <a:gd name="T5" fmla="*/ 0 h 43"/>
              </a:gdLst>
              <a:ahLst/>
              <a:cxnLst>
                <a:cxn ang="0">
                  <a:pos x="T0" y="T1"/>
                </a:cxn>
                <a:cxn ang="0">
                  <a:pos x="T2" y="T3"/>
                </a:cxn>
                <a:cxn ang="0">
                  <a:pos x="T4" y="T5"/>
                </a:cxn>
              </a:cxnLst>
              <a:rect l="0" t="0" r="r" b="b"/>
              <a:pathLst>
                <a:path w="288" h="43">
                  <a:moveTo>
                    <a:pt x="0" y="43"/>
                  </a:moveTo>
                  <a:lnTo>
                    <a:pt x="0" y="0"/>
                  </a:lnTo>
                  <a:lnTo>
                    <a:pt x="288"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65" name="Freeform 117"/>
            <p:cNvSpPr>
              <a:spLocks/>
            </p:cNvSpPr>
            <p:nvPr/>
          </p:nvSpPr>
          <p:spPr bwMode="auto">
            <a:xfrm>
              <a:off x="4762" y="2015"/>
              <a:ext cx="43" cy="53"/>
            </a:xfrm>
            <a:custGeom>
              <a:avLst/>
              <a:gdLst>
                <a:gd name="T0" fmla="*/ 0 w 43"/>
                <a:gd name="T1" fmla="*/ 26 h 53"/>
                <a:gd name="T2" fmla="*/ 0 w 43"/>
                <a:gd name="T3" fmla="*/ 21 h 53"/>
                <a:gd name="T4" fmla="*/ 1 w 43"/>
                <a:gd name="T5" fmla="*/ 16 h 53"/>
                <a:gd name="T6" fmla="*/ 3 w 43"/>
                <a:gd name="T7" fmla="*/ 11 h 53"/>
                <a:gd name="T8" fmla="*/ 5 w 43"/>
                <a:gd name="T9" fmla="*/ 8 h 53"/>
                <a:gd name="T10" fmla="*/ 9 w 43"/>
                <a:gd name="T11" fmla="*/ 5 h 53"/>
                <a:gd name="T12" fmla="*/ 12 w 43"/>
                <a:gd name="T13" fmla="*/ 3 h 53"/>
                <a:gd name="T14" fmla="*/ 16 w 43"/>
                <a:gd name="T15" fmla="*/ 1 h 53"/>
                <a:gd name="T16" fmla="*/ 21 w 43"/>
                <a:gd name="T17" fmla="*/ 0 h 53"/>
                <a:gd name="T18" fmla="*/ 25 w 43"/>
                <a:gd name="T19" fmla="*/ 1 h 53"/>
                <a:gd name="T20" fmla="*/ 29 w 43"/>
                <a:gd name="T21" fmla="*/ 3 h 53"/>
                <a:gd name="T22" fmla="*/ 32 w 43"/>
                <a:gd name="T23" fmla="*/ 5 h 53"/>
                <a:gd name="T24" fmla="*/ 36 w 43"/>
                <a:gd name="T25" fmla="*/ 8 h 53"/>
                <a:gd name="T26" fmla="*/ 39 w 43"/>
                <a:gd name="T27" fmla="*/ 11 h 53"/>
                <a:gd name="T28" fmla="*/ 40 w 43"/>
                <a:gd name="T29" fmla="*/ 16 h 53"/>
                <a:gd name="T30" fmla="*/ 41 w 43"/>
                <a:gd name="T31" fmla="*/ 21 h 53"/>
                <a:gd name="T32" fmla="*/ 43 w 43"/>
                <a:gd name="T33" fmla="*/ 26 h 53"/>
                <a:gd name="T34" fmla="*/ 43 w 43"/>
                <a:gd name="T35" fmla="*/ 26 h 53"/>
                <a:gd name="T36" fmla="*/ 41 w 43"/>
                <a:gd name="T37" fmla="*/ 33 h 53"/>
                <a:gd name="T38" fmla="*/ 40 w 43"/>
                <a:gd name="T39" fmla="*/ 38 h 53"/>
                <a:gd name="T40" fmla="*/ 39 w 43"/>
                <a:gd name="T41" fmla="*/ 41 h 53"/>
                <a:gd name="T42" fmla="*/ 36 w 43"/>
                <a:gd name="T43" fmla="*/ 46 h 53"/>
                <a:gd name="T44" fmla="*/ 32 w 43"/>
                <a:gd name="T45" fmla="*/ 50 h 53"/>
                <a:gd name="T46" fmla="*/ 29 w 43"/>
                <a:gd name="T47" fmla="*/ 51 h 53"/>
                <a:gd name="T48" fmla="*/ 25 w 43"/>
                <a:gd name="T49" fmla="*/ 53 h 53"/>
                <a:gd name="T50" fmla="*/ 21 w 43"/>
                <a:gd name="T51" fmla="*/ 53 h 53"/>
                <a:gd name="T52" fmla="*/ 16 w 43"/>
                <a:gd name="T53" fmla="*/ 53 h 53"/>
                <a:gd name="T54" fmla="*/ 12 w 43"/>
                <a:gd name="T55" fmla="*/ 51 h 53"/>
                <a:gd name="T56" fmla="*/ 9 w 43"/>
                <a:gd name="T57" fmla="*/ 50 h 53"/>
                <a:gd name="T58" fmla="*/ 5 w 43"/>
                <a:gd name="T59" fmla="*/ 46 h 53"/>
                <a:gd name="T60" fmla="*/ 3 w 43"/>
                <a:gd name="T61" fmla="*/ 41 h 53"/>
                <a:gd name="T62" fmla="*/ 1 w 43"/>
                <a:gd name="T63" fmla="*/ 38 h 53"/>
                <a:gd name="T64" fmla="*/ 0 w 43"/>
                <a:gd name="T65" fmla="*/ 33 h 53"/>
                <a:gd name="T66" fmla="*/ 0 w 43"/>
                <a:gd name="T67"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0" y="26"/>
                  </a:moveTo>
                  <a:lnTo>
                    <a:pt x="0" y="21"/>
                  </a:lnTo>
                  <a:lnTo>
                    <a:pt x="1" y="16"/>
                  </a:lnTo>
                  <a:lnTo>
                    <a:pt x="3" y="11"/>
                  </a:lnTo>
                  <a:lnTo>
                    <a:pt x="5" y="8"/>
                  </a:lnTo>
                  <a:lnTo>
                    <a:pt x="9" y="5"/>
                  </a:lnTo>
                  <a:lnTo>
                    <a:pt x="12" y="3"/>
                  </a:lnTo>
                  <a:lnTo>
                    <a:pt x="16" y="1"/>
                  </a:lnTo>
                  <a:lnTo>
                    <a:pt x="21" y="0"/>
                  </a:lnTo>
                  <a:lnTo>
                    <a:pt x="25" y="1"/>
                  </a:lnTo>
                  <a:lnTo>
                    <a:pt x="29" y="3"/>
                  </a:lnTo>
                  <a:lnTo>
                    <a:pt x="32" y="5"/>
                  </a:lnTo>
                  <a:lnTo>
                    <a:pt x="36" y="8"/>
                  </a:lnTo>
                  <a:lnTo>
                    <a:pt x="39" y="11"/>
                  </a:lnTo>
                  <a:lnTo>
                    <a:pt x="40" y="16"/>
                  </a:lnTo>
                  <a:lnTo>
                    <a:pt x="41" y="21"/>
                  </a:lnTo>
                  <a:lnTo>
                    <a:pt x="43" y="26"/>
                  </a:lnTo>
                  <a:lnTo>
                    <a:pt x="43" y="26"/>
                  </a:lnTo>
                  <a:lnTo>
                    <a:pt x="41" y="33"/>
                  </a:lnTo>
                  <a:lnTo>
                    <a:pt x="40" y="38"/>
                  </a:lnTo>
                  <a:lnTo>
                    <a:pt x="39" y="41"/>
                  </a:lnTo>
                  <a:lnTo>
                    <a:pt x="36" y="46"/>
                  </a:lnTo>
                  <a:lnTo>
                    <a:pt x="32" y="50"/>
                  </a:lnTo>
                  <a:lnTo>
                    <a:pt x="29" y="51"/>
                  </a:lnTo>
                  <a:lnTo>
                    <a:pt x="25" y="53"/>
                  </a:lnTo>
                  <a:lnTo>
                    <a:pt x="21" y="53"/>
                  </a:lnTo>
                  <a:lnTo>
                    <a:pt x="16" y="53"/>
                  </a:lnTo>
                  <a:lnTo>
                    <a:pt x="12" y="51"/>
                  </a:lnTo>
                  <a:lnTo>
                    <a:pt x="9" y="50"/>
                  </a:lnTo>
                  <a:lnTo>
                    <a:pt x="5" y="46"/>
                  </a:lnTo>
                  <a:lnTo>
                    <a:pt x="3" y="41"/>
                  </a:lnTo>
                  <a:lnTo>
                    <a:pt x="1" y="38"/>
                  </a:lnTo>
                  <a:lnTo>
                    <a:pt x="0" y="33"/>
                  </a:lnTo>
                  <a:lnTo>
                    <a:pt x="0" y="2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66" name="Line 118"/>
            <p:cNvSpPr>
              <a:spLocks noChangeShapeType="1"/>
            </p:cNvSpPr>
            <p:nvPr/>
          </p:nvSpPr>
          <p:spPr bwMode="auto">
            <a:xfrm flipV="1">
              <a:off x="4063" y="2509"/>
              <a:ext cx="0" cy="16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67" name="Freeform 119"/>
            <p:cNvSpPr>
              <a:spLocks/>
            </p:cNvSpPr>
            <p:nvPr/>
          </p:nvSpPr>
          <p:spPr bwMode="auto">
            <a:xfrm>
              <a:off x="4474" y="3061"/>
              <a:ext cx="288" cy="85"/>
            </a:xfrm>
            <a:custGeom>
              <a:avLst/>
              <a:gdLst>
                <a:gd name="T0" fmla="*/ 0 w 288"/>
                <a:gd name="T1" fmla="*/ 0 h 85"/>
                <a:gd name="T2" fmla="*/ 0 w 288"/>
                <a:gd name="T3" fmla="*/ 85 h 85"/>
                <a:gd name="T4" fmla="*/ 288 w 288"/>
                <a:gd name="T5" fmla="*/ 85 h 85"/>
              </a:gdLst>
              <a:ahLst/>
              <a:cxnLst>
                <a:cxn ang="0">
                  <a:pos x="T0" y="T1"/>
                </a:cxn>
                <a:cxn ang="0">
                  <a:pos x="T2" y="T3"/>
                </a:cxn>
                <a:cxn ang="0">
                  <a:pos x="T4" y="T5"/>
                </a:cxn>
              </a:cxnLst>
              <a:rect l="0" t="0" r="r" b="b"/>
              <a:pathLst>
                <a:path w="288" h="85">
                  <a:moveTo>
                    <a:pt x="0" y="0"/>
                  </a:moveTo>
                  <a:lnTo>
                    <a:pt x="0" y="85"/>
                  </a:lnTo>
                  <a:lnTo>
                    <a:pt x="288" y="8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68" name="Freeform 120"/>
            <p:cNvSpPr>
              <a:spLocks/>
            </p:cNvSpPr>
            <p:nvPr/>
          </p:nvSpPr>
          <p:spPr bwMode="auto">
            <a:xfrm>
              <a:off x="4762" y="3119"/>
              <a:ext cx="43" cy="53"/>
            </a:xfrm>
            <a:custGeom>
              <a:avLst/>
              <a:gdLst>
                <a:gd name="T0" fmla="*/ 0 w 43"/>
                <a:gd name="T1" fmla="*/ 27 h 53"/>
                <a:gd name="T2" fmla="*/ 0 w 43"/>
                <a:gd name="T3" fmla="*/ 32 h 53"/>
                <a:gd name="T4" fmla="*/ 1 w 43"/>
                <a:gd name="T5" fmla="*/ 37 h 53"/>
                <a:gd name="T6" fmla="*/ 3 w 43"/>
                <a:gd name="T7" fmla="*/ 41 h 53"/>
                <a:gd name="T8" fmla="*/ 5 w 43"/>
                <a:gd name="T9" fmla="*/ 45 h 53"/>
                <a:gd name="T10" fmla="*/ 9 w 43"/>
                <a:gd name="T11" fmla="*/ 48 h 53"/>
                <a:gd name="T12" fmla="*/ 12 w 43"/>
                <a:gd name="T13" fmla="*/ 51 h 53"/>
                <a:gd name="T14" fmla="*/ 16 w 43"/>
                <a:gd name="T15" fmla="*/ 53 h 53"/>
                <a:gd name="T16" fmla="*/ 21 w 43"/>
                <a:gd name="T17" fmla="*/ 53 h 53"/>
                <a:gd name="T18" fmla="*/ 25 w 43"/>
                <a:gd name="T19" fmla="*/ 53 h 53"/>
                <a:gd name="T20" fmla="*/ 29 w 43"/>
                <a:gd name="T21" fmla="*/ 51 h 53"/>
                <a:gd name="T22" fmla="*/ 32 w 43"/>
                <a:gd name="T23" fmla="*/ 48 h 53"/>
                <a:gd name="T24" fmla="*/ 36 w 43"/>
                <a:gd name="T25" fmla="*/ 45 h 53"/>
                <a:gd name="T26" fmla="*/ 39 w 43"/>
                <a:gd name="T27" fmla="*/ 41 h 53"/>
                <a:gd name="T28" fmla="*/ 40 w 43"/>
                <a:gd name="T29" fmla="*/ 37 h 53"/>
                <a:gd name="T30" fmla="*/ 41 w 43"/>
                <a:gd name="T31" fmla="*/ 32 h 53"/>
                <a:gd name="T32" fmla="*/ 43 w 43"/>
                <a:gd name="T33" fmla="*/ 27 h 53"/>
                <a:gd name="T34" fmla="*/ 43 w 43"/>
                <a:gd name="T35" fmla="*/ 27 h 53"/>
                <a:gd name="T36" fmla="*/ 41 w 43"/>
                <a:gd name="T37" fmla="*/ 22 h 53"/>
                <a:gd name="T38" fmla="*/ 40 w 43"/>
                <a:gd name="T39" fmla="*/ 17 h 53"/>
                <a:gd name="T40" fmla="*/ 39 w 43"/>
                <a:gd name="T41" fmla="*/ 12 h 53"/>
                <a:gd name="T42" fmla="*/ 36 w 43"/>
                <a:gd name="T43" fmla="*/ 8 h 53"/>
                <a:gd name="T44" fmla="*/ 32 w 43"/>
                <a:gd name="T45" fmla="*/ 5 h 53"/>
                <a:gd name="T46" fmla="*/ 29 w 43"/>
                <a:gd name="T47" fmla="*/ 2 h 53"/>
                <a:gd name="T48" fmla="*/ 25 w 43"/>
                <a:gd name="T49" fmla="*/ 0 h 53"/>
                <a:gd name="T50" fmla="*/ 21 w 43"/>
                <a:gd name="T51" fmla="*/ 0 h 53"/>
                <a:gd name="T52" fmla="*/ 16 w 43"/>
                <a:gd name="T53" fmla="*/ 0 h 53"/>
                <a:gd name="T54" fmla="*/ 12 w 43"/>
                <a:gd name="T55" fmla="*/ 2 h 53"/>
                <a:gd name="T56" fmla="*/ 9 w 43"/>
                <a:gd name="T57" fmla="*/ 5 h 53"/>
                <a:gd name="T58" fmla="*/ 5 w 43"/>
                <a:gd name="T59" fmla="*/ 8 h 53"/>
                <a:gd name="T60" fmla="*/ 3 w 43"/>
                <a:gd name="T61" fmla="*/ 12 h 53"/>
                <a:gd name="T62" fmla="*/ 1 w 43"/>
                <a:gd name="T63" fmla="*/ 17 h 53"/>
                <a:gd name="T64" fmla="*/ 0 w 43"/>
                <a:gd name="T65" fmla="*/ 22 h 53"/>
                <a:gd name="T66" fmla="*/ 0 w 43"/>
                <a:gd name="T67"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0" y="27"/>
                  </a:moveTo>
                  <a:lnTo>
                    <a:pt x="0" y="32"/>
                  </a:lnTo>
                  <a:lnTo>
                    <a:pt x="1" y="37"/>
                  </a:lnTo>
                  <a:lnTo>
                    <a:pt x="3" y="41"/>
                  </a:lnTo>
                  <a:lnTo>
                    <a:pt x="5" y="45"/>
                  </a:lnTo>
                  <a:lnTo>
                    <a:pt x="9" y="48"/>
                  </a:lnTo>
                  <a:lnTo>
                    <a:pt x="12" y="51"/>
                  </a:lnTo>
                  <a:lnTo>
                    <a:pt x="16" y="53"/>
                  </a:lnTo>
                  <a:lnTo>
                    <a:pt x="21" y="53"/>
                  </a:lnTo>
                  <a:lnTo>
                    <a:pt x="25" y="53"/>
                  </a:lnTo>
                  <a:lnTo>
                    <a:pt x="29" y="51"/>
                  </a:lnTo>
                  <a:lnTo>
                    <a:pt x="32" y="48"/>
                  </a:lnTo>
                  <a:lnTo>
                    <a:pt x="36" y="45"/>
                  </a:lnTo>
                  <a:lnTo>
                    <a:pt x="39" y="41"/>
                  </a:lnTo>
                  <a:lnTo>
                    <a:pt x="40" y="37"/>
                  </a:lnTo>
                  <a:lnTo>
                    <a:pt x="41" y="32"/>
                  </a:lnTo>
                  <a:lnTo>
                    <a:pt x="43" y="27"/>
                  </a:lnTo>
                  <a:lnTo>
                    <a:pt x="43" y="27"/>
                  </a:lnTo>
                  <a:lnTo>
                    <a:pt x="41" y="22"/>
                  </a:lnTo>
                  <a:lnTo>
                    <a:pt x="40" y="17"/>
                  </a:lnTo>
                  <a:lnTo>
                    <a:pt x="39" y="12"/>
                  </a:lnTo>
                  <a:lnTo>
                    <a:pt x="36" y="8"/>
                  </a:lnTo>
                  <a:lnTo>
                    <a:pt x="32" y="5"/>
                  </a:lnTo>
                  <a:lnTo>
                    <a:pt x="29" y="2"/>
                  </a:lnTo>
                  <a:lnTo>
                    <a:pt x="25" y="0"/>
                  </a:lnTo>
                  <a:lnTo>
                    <a:pt x="21" y="0"/>
                  </a:lnTo>
                  <a:lnTo>
                    <a:pt x="16" y="0"/>
                  </a:lnTo>
                  <a:lnTo>
                    <a:pt x="12" y="2"/>
                  </a:lnTo>
                  <a:lnTo>
                    <a:pt x="9" y="5"/>
                  </a:lnTo>
                  <a:lnTo>
                    <a:pt x="5" y="8"/>
                  </a:lnTo>
                  <a:lnTo>
                    <a:pt x="3" y="12"/>
                  </a:lnTo>
                  <a:lnTo>
                    <a:pt x="1" y="17"/>
                  </a:lnTo>
                  <a:lnTo>
                    <a:pt x="0" y="22"/>
                  </a:lnTo>
                  <a:lnTo>
                    <a:pt x="0"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69" name="Freeform 121"/>
            <p:cNvSpPr>
              <a:spLocks/>
            </p:cNvSpPr>
            <p:nvPr/>
          </p:nvSpPr>
          <p:spPr bwMode="auto">
            <a:xfrm>
              <a:off x="3845" y="2890"/>
              <a:ext cx="218" cy="256"/>
            </a:xfrm>
            <a:custGeom>
              <a:avLst/>
              <a:gdLst>
                <a:gd name="T0" fmla="*/ 218 w 218"/>
                <a:gd name="T1" fmla="*/ 0 h 256"/>
                <a:gd name="T2" fmla="*/ 218 w 218"/>
                <a:gd name="T3" fmla="*/ 256 h 256"/>
                <a:gd name="T4" fmla="*/ 0 w 218"/>
                <a:gd name="T5" fmla="*/ 256 h 256"/>
              </a:gdLst>
              <a:ahLst/>
              <a:cxnLst>
                <a:cxn ang="0">
                  <a:pos x="T0" y="T1"/>
                </a:cxn>
                <a:cxn ang="0">
                  <a:pos x="T2" y="T3"/>
                </a:cxn>
                <a:cxn ang="0">
                  <a:pos x="T4" y="T5"/>
                </a:cxn>
              </a:cxnLst>
              <a:rect l="0" t="0" r="r" b="b"/>
              <a:pathLst>
                <a:path w="218" h="256">
                  <a:moveTo>
                    <a:pt x="218" y="0"/>
                  </a:moveTo>
                  <a:lnTo>
                    <a:pt x="218" y="256"/>
                  </a:lnTo>
                  <a:lnTo>
                    <a:pt x="0" y="25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70" name="Freeform 122"/>
            <p:cNvSpPr>
              <a:spLocks/>
            </p:cNvSpPr>
            <p:nvPr/>
          </p:nvSpPr>
          <p:spPr bwMode="auto">
            <a:xfrm>
              <a:off x="3802" y="3119"/>
              <a:ext cx="43" cy="53"/>
            </a:xfrm>
            <a:custGeom>
              <a:avLst/>
              <a:gdLst>
                <a:gd name="T0" fmla="*/ 43 w 43"/>
                <a:gd name="T1" fmla="*/ 27 h 53"/>
                <a:gd name="T2" fmla="*/ 42 w 43"/>
                <a:gd name="T3" fmla="*/ 32 h 53"/>
                <a:gd name="T4" fmla="*/ 42 w 43"/>
                <a:gd name="T5" fmla="*/ 37 h 53"/>
                <a:gd name="T6" fmla="*/ 39 w 43"/>
                <a:gd name="T7" fmla="*/ 41 h 53"/>
                <a:gd name="T8" fmla="*/ 36 w 43"/>
                <a:gd name="T9" fmla="*/ 45 h 53"/>
                <a:gd name="T10" fmla="*/ 34 w 43"/>
                <a:gd name="T11" fmla="*/ 48 h 53"/>
                <a:gd name="T12" fmla="*/ 30 w 43"/>
                <a:gd name="T13" fmla="*/ 51 h 53"/>
                <a:gd name="T14" fmla="*/ 26 w 43"/>
                <a:gd name="T15" fmla="*/ 53 h 53"/>
                <a:gd name="T16" fmla="*/ 22 w 43"/>
                <a:gd name="T17" fmla="*/ 53 h 53"/>
                <a:gd name="T18" fmla="*/ 18 w 43"/>
                <a:gd name="T19" fmla="*/ 53 h 53"/>
                <a:gd name="T20" fmla="*/ 14 w 43"/>
                <a:gd name="T21" fmla="*/ 51 h 53"/>
                <a:gd name="T22" fmla="*/ 10 w 43"/>
                <a:gd name="T23" fmla="*/ 48 h 53"/>
                <a:gd name="T24" fmla="*/ 6 w 43"/>
                <a:gd name="T25" fmla="*/ 45 h 53"/>
                <a:gd name="T26" fmla="*/ 3 w 43"/>
                <a:gd name="T27" fmla="*/ 41 h 53"/>
                <a:gd name="T28" fmla="*/ 2 w 43"/>
                <a:gd name="T29" fmla="*/ 37 h 53"/>
                <a:gd name="T30" fmla="*/ 0 w 43"/>
                <a:gd name="T31" fmla="*/ 32 h 53"/>
                <a:gd name="T32" fmla="*/ 0 w 43"/>
                <a:gd name="T33" fmla="*/ 27 h 53"/>
                <a:gd name="T34" fmla="*/ 0 w 43"/>
                <a:gd name="T35" fmla="*/ 27 h 53"/>
                <a:gd name="T36" fmla="*/ 0 w 43"/>
                <a:gd name="T37" fmla="*/ 22 h 53"/>
                <a:gd name="T38" fmla="*/ 2 w 43"/>
                <a:gd name="T39" fmla="*/ 17 h 53"/>
                <a:gd name="T40" fmla="*/ 3 w 43"/>
                <a:gd name="T41" fmla="*/ 12 h 53"/>
                <a:gd name="T42" fmla="*/ 6 w 43"/>
                <a:gd name="T43" fmla="*/ 8 h 53"/>
                <a:gd name="T44" fmla="*/ 10 w 43"/>
                <a:gd name="T45" fmla="*/ 5 h 53"/>
                <a:gd name="T46" fmla="*/ 14 w 43"/>
                <a:gd name="T47" fmla="*/ 2 h 53"/>
                <a:gd name="T48" fmla="*/ 18 w 43"/>
                <a:gd name="T49" fmla="*/ 0 h 53"/>
                <a:gd name="T50" fmla="*/ 22 w 43"/>
                <a:gd name="T51" fmla="*/ 0 h 53"/>
                <a:gd name="T52" fmla="*/ 26 w 43"/>
                <a:gd name="T53" fmla="*/ 0 h 53"/>
                <a:gd name="T54" fmla="*/ 30 w 43"/>
                <a:gd name="T55" fmla="*/ 2 h 53"/>
                <a:gd name="T56" fmla="*/ 34 w 43"/>
                <a:gd name="T57" fmla="*/ 5 h 53"/>
                <a:gd name="T58" fmla="*/ 36 w 43"/>
                <a:gd name="T59" fmla="*/ 8 h 53"/>
                <a:gd name="T60" fmla="*/ 39 w 43"/>
                <a:gd name="T61" fmla="*/ 12 h 53"/>
                <a:gd name="T62" fmla="*/ 42 w 43"/>
                <a:gd name="T63" fmla="*/ 17 h 53"/>
                <a:gd name="T64" fmla="*/ 42 w 43"/>
                <a:gd name="T65" fmla="*/ 22 h 53"/>
                <a:gd name="T66" fmla="*/ 43 w 43"/>
                <a:gd name="T67"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43" y="27"/>
                  </a:moveTo>
                  <a:lnTo>
                    <a:pt x="42" y="32"/>
                  </a:lnTo>
                  <a:lnTo>
                    <a:pt x="42" y="37"/>
                  </a:lnTo>
                  <a:lnTo>
                    <a:pt x="39" y="41"/>
                  </a:lnTo>
                  <a:lnTo>
                    <a:pt x="36" y="45"/>
                  </a:lnTo>
                  <a:lnTo>
                    <a:pt x="34" y="48"/>
                  </a:lnTo>
                  <a:lnTo>
                    <a:pt x="30" y="51"/>
                  </a:lnTo>
                  <a:lnTo>
                    <a:pt x="26" y="53"/>
                  </a:lnTo>
                  <a:lnTo>
                    <a:pt x="22" y="53"/>
                  </a:lnTo>
                  <a:lnTo>
                    <a:pt x="18" y="53"/>
                  </a:lnTo>
                  <a:lnTo>
                    <a:pt x="14" y="51"/>
                  </a:lnTo>
                  <a:lnTo>
                    <a:pt x="10" y="48"/>
                  </a:lnTo>
                  <a:lnTo>
                    <a:pt x="6" y="45"/>
                  </a:lnTo>
                  <a:lnTo>
                    <a:pt x="3" y="41"/>
                  </a:lnTo>
                  <a:lnTo>
                    <a:pt x="2" y="37"/>
                  </a:lnTo>
                  <a:lnTo>
                    <a:pt x="0" y="32"/>
                  </a:lnTo>
                  <a:lnTo>
                    <a:pt x="0" y="27"/>
                  </a:lnTo>
                  <a:lnTo>
                    <a:pt x="0" y="27"/>
                  </a:lnTo>
                  <a:lnTo>
                    <a:pt x="0" y="22"/>
                  </a:lnTo>
                  <a:lnTo>
                    <a:pt x="2" y="17"/>
                  </a:lnTo>
                  <a:lnTo>
                    <a:pt x="3" y="12"/>
                  </a:lnTo>
                  <a:lnTo>
                    <a:pt x="6" y="8"/>
                  </a:lnTo>
                  <a:lnTo>
                    <a:pt x="10" y="5"/>
                  </a:lnTo>
                  <a:lnTo>
                    <a:pt x="14" y="2"/>
                  </a:lnTo>
                  <a:lnTo>
                    <a:pt x="18" y="0"/>
                  </a:lnTo>
                  <a:lnTo>
                    <a:pt x="22" y="0"/>
                  </a:lnTo>
                  <a:lnTo>
                    <a:pt x="26" y="0"/>
                  </a:lnTo>
                  <a:lnTo>
                    <a:pt x="30" y="2"/>
                  </a:lnTo>
                  <a:lnTo>
                    <a:pt x="34" y="5"/>
                  </a:lnTo>
                  <a:lnTo>
                    <a:pt x="36" y="8"/>
                  </a:lnTo>
                  <a:lnTo>
                    <a:pt x="39" y="12"/>
                  </a:lnTo>
                  <a:lnTo>
                    <a:pt x="42" y="17"/>
                  </a:lnTo>
                  <a:lnTo>
                    <a:pt x="42" y="22"/>
                  </a:lnTo>
                  <a:lnTo>
                    <a:pt x="43" y="27"/>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71" name="Line 123"/>
            <p:cNvSpPr>
              <a:spLocks noChangeShapeType="1"/>
            </p:cNvSpPr>
            <p:nvPr/>
          </p:nvSpPr>
          <p:spPr bwMode="auto">
            <a:xfrm>
              <a:off x="4474" y="2487"/>
              <a:ext cx="288"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72" name="Freeform 124"/>
            <p:cNvSpPr>
              <a:spLocks/>
            </p:cNvSpPr>
            <p:nvPr/>
          </p:nvSpPr>
          <p:spPr bwMode="auto">
            <a:xfrm>
              <a:off x="4762" y="2461"/>
              <a:ext cx="43" cy="53"/>
            </a:xfrm>
            <a:custGeom>
              <a:avLst/>
              <a:gdLst>
                <a:gd name="T0" fmla="*/ 0 w 43"/>
                <a:gd name="T1" fmla="*/ 26 h 53"/>
                <a:gd name="T2" fmla="*/ 0 w 43"/>
                <a:gd name="T3" fmla="*/ 21 h 53"/>
                <a:gd name="T4" fmla="*/ 1 w 43"/>
                <a:gd name="T5" fmla="*/ 16 h 53"/>
                <a:gd name="T6" fmla="*/ 3 w 43"/>
                <a:gd name="T7" fmla="*/ 11 h 53"/>
                <a:gd name="T8" fmla="*/ 5 w 43"/>
                <a:gd name="T9" fmla="*/ 8 h 53"/>
                <a:gd name="T10" fmla="*/ 9 w 43"/>
                <a:gd name="T11" fmla="*/ 5 h 53"/>
                <a:gd name="T12" fmla="*/ 12 w 43"/>
                <a:gd name="T13" fmla="*/ 1 h 53"/>
                <a:gd name="T14" fmla="*/ 16 w 43"/>
                <a:gd name="T15" fmla="*/ 0 h 53"/>
                <a:gd name="T16" fmla="*/ 21 w 43"/>
                <a:gd name="T17" fmla="*/ 0 h 53"/>
                <a:gd name="T18" fmla="*/ 25 w 43"/>
                <a:gd name="T19" fmla="*/ 0 h 53"/>
                <a:gd name="T20" fmla="*/ 29 w 43"/>
                <a:gd name="T21" fmla="*/ 1 h 53"/>
                <a:gd name="T22" fmla="*/ 32 w 43"/>
                <a:gd name="T23" fmla="*/ 5 h 53"/>
                <a:gd name="T24" fmla="*/ 36 w 43"/>
                <a:gd name="T25" fmla="*/ 8 h 53"/>
                <a:gd name="T26" fmla="*/ 39 w 43"/>
                <a:gd name="T27" fmla="*/ 11 h 53"/>
                <a:gd name="T28" fmla="*/ 40 w 43"/>
                <a:gd name="T29" fmla="*/ 16 h 53"/>
                <a:gd name="T30" fmla="*/ 41 w 43"/>
                <a:gd name="T31" fmla="*/ 21 h 53"/>
                <a:gd name="T32" fmla="*/ 43 w 43"/>
                <a:gd name="T33" fmla="*/ 26 h 53"/>
                <a:gd name="T34" fmla="*/ 43 w 43"/>
                <a:gd name="T35" fmla="*/ 26 h 53"/>
                <a:gd name="T36" fmla="*/ 41 w 43"/>
                <a:gd name="T37" fmla="*/ 31 h 53"/>
                <a:gd name="T38" fmla="*/ 40 w 43"/>
                <a:gd name="T39" fmla="*/ 36 h 53"/>
                <a:gd name="T40" fmla="*/ 39 w 43"/>
                <a:gd name="T41" fmla="*/ 41 h 53"/>
                <a:gd name="T42" fmla="*/ 36 w 43"/>
                <a:gd name="T43" fmla="*/ 46 h 53"/>
                <a:gd name="T44" fmla="*/ 32 w 43"/>
                <a:gd name="T45" fmla="*/ 50 h 53"/>
                <a:gd name="T46" fmla="*/ 29 w 43"/>
                <a:gd name="T47" fmla="*/ 51 h 53"/>
                <a:gd name="T48" fmla="*/ 25 w 43"/>
                <a:gd name="T49" fmla="*/ 53 h 53"/>
                <a:gd name="T50" fmla="*/ 21 w 43"/>
                <a:gd name="T51" fmla="*/ 53 h 53"/>
                <a:gd name="T52" fmla="*/ 16 w 43"/>
                <a:gd name="T53" fmla="*/ 53 h 53"/>
                <a:gd name="T54" fmla="*/ 12 w 43"/>
                <a:gd name="T55" fmla="*/ 51 h 53"/>
                <a:gd name="T56" fmla="*/ 9 w 43"/>
                <a:gd name="T57" fmla="*/ 50 h 53"/>
                <a:gd name="T58" fmla="*/ 5 w 43"/>
                <a:gd name="T59" fmla="*/ 46 h 53"/>
                <a:gd name="T60" fmla="*/ 3 w 43"/>
                <a:gd name="T61" fmla="*/ 41 h 53"/>
                <a:gd name="T62" fmla="*/ 1 w 43"/>
                <a:gd name="T63" fmla="*/ 36 h 53"/>
                <a:gd name="T64" fmla="*/ 0 w 43"/>
                <a:gd name="T65" fmla="*/ 31 h 53"/>
                <a:gd name="T66" fmla="*/ 0 w 43"/>
                <a:gd name="T67"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53">
                  <a:moveTo>
                    <a:pt x="0" y="26"/>
                  </a:moveTo>
                  <a:lnTo>
                    <a:pt x="0" y="21"/>
                  </a:lnTo>
                  <a:lnTo>
                    <a:pt x="1" y="16"/>
                  </a:lnTo>
                  <a:lnTo>
                    <a:pt x="3" y="11"/>
                  </a:lnTo>
                  <a:lnTo>
                    <a:pt x="5" y="8"/>
                  </a:lnTo>
                  <a:lnTo>
                    <a:pt x="9" y="5"/>
                  </a:lnTo>
                  <a:lnTo>
                    <a:pt x="12" y="1"/>
                  </a:lnTo>
                  <a:lnTo>
                    <a:pt x="16" y="0"/>
                  </a:lnTo>
                  <a:lnTo>
                    <a:pt x="21" y="0"/>
                  </a:lnTo>
                  <a:lnTo>
                    <a:pt x="25" y="0"/>
                  </a:lnTo>
                  <a:lnTo>
                    <a:pt x="29" y="1"/>
                  </a:lnTo>
                  <a:lnTo>
                    <a:pt x="32" y="5"/>
                  </a:lnTo>
                  <a:lnTo>
                    <a:pt x="36" y="8"/>
                  </a:lnTo>
                  <a:lnTo>
                    <a:pt x="39" y="11"/>
                  </a:lnTo>
                  <a:lnTo>
                    <a:pt x="40" y="16"/>
                  </a:lnTo>
                  <a:lnTo>
                    <a:pt x="41" y="21"/>
                  </a:lnTo>
                  <a:lnTo>
                    <a:pt x="43" y="26"/>
                  </a:lnTo>
                  <a:lnTo>
                    <a:pt x="43" y="26"/>
                  </a:lnTo>
                  <a:lnTo>
                    <a:pt x="41" y="31"/>
                  </a:lnTo>
                  <a:lnTo>
                    <a:pt x="40" y="36"/>
                  </a:lnTo>
                  <a:lnTo>
                    <a:pt x="39" y="41"/>
                  </a:lnTo>
                  <a:lnTo>
                    <a:pt x="36" y="46"/>
                  </a:lnTo>
                  <a:lnTo>
                    <a:pt x="32" y="50"/>
                  </a:lnTo>
                  <a:lnTo>
                    <a:pt x="29" y="51"/>
                  </a:lnTo>
                  <a:lnTo>
                    <a:pt x="25" y="53"/>
                  </a:lnTo>
                  <a:lnTo>
                    <a:pt x="21" y="53"/>
                  </a:lnTo>
                  <a:lnTo>
                    <a:pt x="16" y="53"/>
                  </a:lnTo>
                  <a:lnTo>
                    <a:pt x="12" y="51"/>
                  </a:lnTo>
                  <a:lnTo>
                    <a:pt x="9" y="50"/>
                  </a:lnTo>
                  <a:lnTo>
                    <a:pt x="5" y="46"/>
                  </a:lnTo>
                  <a:lnTo>
                    <a:pt x="3" y="41"/>
                  </a:lnTo>
                  <a:lnTo>
                    <a:pt x="1" y="36"/>
                  </a:lnTo>
                  <a:lnTo>
                    <a:pt x="0" y="31"/>
                  </a:lnTo>
                  <a:lnTo>
                    <a:pt x="0" y="26"/>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73" name="Rectangle 125"/>
            <p:cNvSpPr>
              <a:spLocks noChangeArrowheads="1"/>
            </p:cNvSpPr>
            <p:nvPr/>
          </p:nvSpPr>
          <p:spPr bwMode="auto">
            <a:xfrm>
              <a:off x="4842" y="1952"/>
              <a:ext cx="10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E</a:t>
              </a:r>
              <a:endParaRPr kumimoji="1" lang="en-US" altLang="zh-CN" sz="3600">
                <a:latin typeface="华文中宋" pitchFamily="2" charset="-122"/>
                <a:ea typeface="华文中宋" pitchFamily="2" charset="-122"/>
              </a:endParaRPr>
            </a:p>
          </p:txBody>
        </p:sp>
        <p:sp>
          <p:nvSpPr>
            <p:cNvPr id="155774" name="Rectangle 126"/>
            <p:cNvSpPr>
              <a:spLocks noChangeArrowheads="1"/>
            </p:cNvSpPr>
            <p:nvPr/>
          </p:nvSpPr>
          <p:spPr bwMode="auto">
            <a:xfrm>
              <a:off x="3929" y="2251"/>
              <a:ext cx="10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R</a:t>
              </a:r>
              <a:endParaRPr kumimoji="1" lang="en-US" altLang="zh-CN" sz="3600">
                <a:latin typeface="华文中宋" pitchFamily="2" charset="-122"/>
                <a:ea typeface="华文中宋" pitchFamily="2" charset="-122"/>
              </a:endParaRPr>
            </a:p>
          </p:txBody>
        </p:sp>
        <p:sp>
          <p:nvSpPr>
            <p:cNvPr id="155775" name="Line 127"/>
            <p:cNvSpPr>
              <a:spLocks noChangeShapeType="1"/>
            </p:cNvSpPr>
            <p:nvPr/>
          </p:nvSpPr>
          <p:spPr bwMode="auto">
            <a:xfrm>
              <a:off x="4338" y="2912"/>
              <a:ext cx="68"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76" name="Freeform 128"/>
            <p:cNvSpPr>
              <a:spLocks/>
            </p:cNvSpPr>
            <p:nvPr/>
          </p:nvSpPr>
          <p:spPr bwMode="auto">
            <a:xfrm>
              <a:off x="4466" y="2668"/>
              <a:ext cx="18" cy="22"/>
            </a:xfrm>
            <a:custGeom>
              <a:avLst/>
              <a:gdLst>
                <a:gd name="T0" fmla="*/ 0 w 18"/>
                <a:gd name="T1" fmla="*/ 10 h 22"/>
                <a:gd name="T2" fmla="*/ 0 w 18"/>
                <a:gd name="T3" fmla="*/ 8 h 22"/>
                <a:gd name="T4" fmla="*/ 0 w 18"/>
                <a:gd name="T5" fmla="*/ 7 h 22"/>
                <a:gd name="T6" fmla="*/ 3 w 18"/>
                <a:gd name="T7" fmla="*/ 3 h 22"/>
                <a:gd name="T8" fmla="*/ 5 w 18"/>
                <a:gd name="T9" fmla="*/ 2 h 22"/>
                <a:gd name="T10" fmla="*/ 7 w 18"/>
                <a:gd name="T11" fmla="*/ 0 h 22"/>
                <a:gd name="T12" fmla="*/ 8 w 18"/>
                <a:gd name="T13" fmla="*/ 0 h 22"/>
                <a:gd name="T14" fmla="*/ 9 w 18"/>
                <a:gd name="T15" fmla="*/ 0 h 22"/>
                <a:gd name="T16" fmla="*/ 12 w 18"/>
                <a:gd name="T17" fmla="*/ 2 h 22"/>
                <a:gd name="T18" fmla="*/ 15 w 18"/>
                <a:gd name="T19" fmla="*/ 3 h 22"/>
                <a:gd name="T20" fmla="*/ 16 w 18"/>
                <a:gd name="T21" fmla="*/ 7 h 22"/>
                <a:gd name="T22" fmla="*/ 16 w 18"/>
                <a:gd name="T23" fmla="*/ 8 h 22"/>
                <a:gd name="T24" fmla="*/ 18 w 18"/>
                <a:gd name="T25" fmla="*/ 10 h 22"/>
                <a:gd name="T26" fmla="*/ 18 w 18"/>
                <a:gd name="T27" fmla="*/ 10 h 22"/>
                <a:gd name="T28" fmla="*/ 16 w 18"/>
                <a:gd name="T29" fmla="*/ 13 h 22"/>
                <a:gd name="T30" fmla="*/ 16 w 18"/>
                <a:gd name="T31" fmla="*/ 15 h 22"/>
                <a:gd name="T32" fmla="*/ 15 w 18"/>
                <a:gd name="T33" fmla="*/ 18 h 22"/>
                <a:gd name="T34" fmla="*/ 12 w 18"/>
                <a:gd name="T35" fmla="*/ 20 h 22"/>
                <a:gd name="T36" fmla="*/ 9 w 18"/>
                <a:gd name="T37" fmla="*/ 22 h 22"/>
                <a:gd name="T38" fmla="*/ 8 w 18"/>
                <a:gd name="T39" fmla="*/ 22 h 22"/>
                <a:gd name="T40" fmla="*/ 7 w 18"/>
                <a:gd name="T41" fmla="*/ 22 h 22"/>
                <a:gd name="T42" fmla="*/ 5 w 18"/>
                <a:gd name="T43" fmla="*/ 20 h 22"/>
                <a:gd name="T44" fmla="*/ 3 w 18"/>
                <a:gd name="T45" fmla="*/ 18 h 22"/>
                <a:gd name="T46" fmla="*/ 0 w 18"/>
                <a:gd name="T47" fmla="*/ 15 h 22"/>
                <a:gd name="T48" fmla="*/ 0 w 18"/>
                <a:gd name="T49" fmla="*/ 13 h 22"/>
                <a:gd name="T50" fmla="*/ 0 w 18"/>
                <a:gd name="T5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2">
                  <a:moveTo>
                    <a:pt x="0" y="10"/>
                  </a:moveTo>
                  <a:lnTo>
                    <a:pt x="0" y="8"/>
                  </a:lnTo>
                  <a:lnTo>
                    <a:pt x="0" y="7"/>
                  </a:lnTo>
                  <a:lnTo>
                    <a:pt x="3" y="3"/>
                  </a:lnTo>
                  <a:lnTo>
                    <a:pt x="5" y="2"/>
                  </a:lnTo>
                  <a:lnTo>
                    <a:pt x="7" y="0"/>
                  </a:lnTo>
                  <a:lnTo>
                    <a:pt x="8" y="0"/>
                  </a:lnTo>
                  <a:lnTo>
                    <a:pt x="9" y="0"/>
                  </a:lnTo>
                  <a:lnTo>
                    <a:pt x="12" y="2"/>
                  </a:lnTo>
                  <a:lnTo>
                    <a:pt x="15" y="3"/>
                  </a:lnTo>
                  <a:lnTo>
                    <a:pt x="16" y="7"/>
                  </a:lnTo>
                  <a:lnTo>
                    <a:pt x="16" y="8"/>
                  </a:lnTo>
                  <a:lnTo>
                    <a:pt x="18" y="10"/>
                  </a:lnTo>
                  <a:lnTo>
                    <a:pt x="18" y="10"/>
                  </a:lnTo>
                  <a:lnTo>
                    <a:pt x="16" y="13"/>
                  </a:lnTo>
                  <a:lnTo>
                    <a:pt x="16" y="15"/>
                  </a:lnTo>
                  <a:lnTo>
                    <a:pt x="15" y="18"/>
                  </a:lnTo>
                  <a:lnTo>
                    <a:pt x="12" y="20"/>
                  </a:lnTo>
                  <a:lnTo>
                    <a:pt x="9" y="22"/>
                  </a:lnTo>
                  <a:lnTo>
                    <a:pt x="8" y="22"/>
                  </a:lnTo>
                  <a:lnTo>
                    <a:pt x="7" y="22"/>
                  </a:lnTo>
                  <a:lnTo>
                    <a:pt x="5" y="20"/>
                  </a:lnTo>
                  <a:lnTo>
                    <a:pt x="3" y="18"/>
                  </a:lnTo>
                  <a:lnTo>
                    <a:pt x="0" y="15"/>
                  </a:lnTo>
                  <a:lnTo>
                    <a:pt x="0" y="13"/>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777" name="Freeform 129"/>
            <p:cNvSpPr>
              <a:spLocks/>
            </p:cNvSpPr>
            <p:nvPr/>
          </p:nvSpPr>
          <p:spPr bwMode="auto">
            <a:xfrm>
              <a:off x="4466" y="2668"/>
              <a:ext cx="18" cy="22"/>
            </a:xfrm>
            <a:custGeom>
              <a:avLst/>
              <a:gdLst>
                <a:gd name="T0" fmla="*/ 0 w 18"/>
                <a:gd name="T1" fmla="*/ 10 h 22"/>
                <a:gd name="T2" fmla="*/ 0 w 18"/>
                <a:gd name="T3" fmla="*/ 8 h 22"/>
                <a:gd name="T4" fmla="*/ 0 w 18"/>
                <a:gd name="T5" fmla="*/ 7 h 22"/>
                <a:gd name="T6" fmla="*/ 3 w 18"/>
                <a:gd name="T7" fmla="*/ 3 h 22"/>
                <a:gd name="T8" fmla="*/ 5 w 18"/>
                <a:gd name="T9" fmla="*/ 2 h 22"/>
                <a:gd name="T10" fmla="*/ 7 w 18"/>
                <a:gd name="T11" fmla="*/ 0 h 22"/>
                <a:gd name="T12" fmla="*/ 8 w 18"/>
                <a:gd name="T13" fmla="*/ 0 h 22"/>
                <a:gd name="T14" fmla="*/ 9 w 18"/>
                <a:gd name="T15" fmla="*/ 0 h 22"/>
                <a:gd name="T16" fmla="*/ 12 w 18"/>
                <a:gd name="T17" fmla="*/ 2 h 22"/>
                <a:gd name="T18" fmla="*/ 15 w 18"/>
                <a:gd name="T19" fmla="*/ 3 h 22"/>
                <a:gd name="T20" fmla="*/ 16 w 18"/>
                <a:gd name="T21" fmla="*/ 7 h 22"/>
                <a:gd name="T22" fmla="*/ 16 w 18"/>
                <a:gd name="T23" fmla="*/ 8 h 22"/>
                <a:gd name="T24" fmla="*/ 18 w 18"/>
                <a:gd name="T25" fmla="*/ 10 h 22"/>
                <a:gd name="T26" fmla="*/ 18 w 18"/>
                <a:gd name="T27" fmla="*/ 10 h 22"/>
                <a:gd name="T28" fmla="*/ 16 w 18"/>
                <a:gd name="T29" fmla="*/ 13 h 22"/>
                <a:gd name="T30" fmla="*/ 16 w 18"/>
                <a:gd name="T31" fmla="*/ 15 h 22"/>
                <a:gd name="T32" fmla="*/ 15 w 18"/>
                <a:gd name="T33" fmla="*/ 18 h 22"/>
                <a:gd name="T34" fmla="*/ 12 w 18"/>
                <a:gd name="T35" fmla="*/ 20 h 22"/>
                <a:gd name="T36" fmla="*/ 9 w 18"/>
                <a:gd name="T37" fmla="*/ 22 h 22"/>
                <a:gd name="T38" fmla="*/ 8 w 18"/>
                <a:gd name="T39" fmla="*/ 22 h 22"/>
                <a:gd name="T40" fmla="*/ 7 w 18"/>
                <a:gd name="T41" fmla="*/ 22 h 22"/>
                <a:gd name="T42" fmla="*/ 5 w 18"/>
                <a:gd name="T43" fmla="*/ 20 h 22"/>
                <a:gd name="T44" fmla="*/ 3 w 18"/>
                <a:gd name="T45" fmla="*/ 18 h 22"/>
                <a:gd name="T46" fmla="*/ 0 w 18"/>
                <a:gd name="T47" fmla="*/ 15 h 22"/>
                <a:gd name="T48" fmla="*/ 0 w 18"/>
                <a:gd name="T49" fmla="*/ 13 h 22"/>
                <a:gd name="T50" fmla="*/ 0 w 18"/>
                <a:gd name="T5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2">
                  <a:moveTo>
                    <a:pt x="0" y="10"/>
                  </a:moveTo>
                  <a:lnTo>
                    <a:pt x="0" y="8"/>
                  </a:lnTo>
                  <a:lnTo>
                    <a:pt x="0" y="7"/>
                  </a:lnTo>
                  <a:lnTo>
                    <a:pt x="3" y="3"/>
                  </a:lnTo>
                  <a:lnTo>
                    <a:pt x="5" y="2"/>
                  </a:lnTo>
                  <a:lnTo>
                    <a:pt x="7" y="0"/>
                  </a:lnTo>
                  <a:lnTo>
                    <a:pt x="8" y="0"/>
                  </a:lnTo>
                  <a:lnTo>
                    <a:pt x="9" y="0"/>
                  </a:lnTo>
                  <a:lnTo>
                    <a:pt x="12" y="2"/>
                  </a:lnTo>
                  <a:lnTo>
                    <a:pt x="15" y="3"/>
                  </a:lnTo>
                  <a:lnTo>
                    <a:pt x="16" y="7"/>
                  </a:lnTo>
                  <a:lnTo>
                    <a:pt x="16" y="8"/>
                  </a:lnTo>
                  <a:lnTo>
                    <a:pt x="18" y="10"/>
                  </a:lnTo>
                  <a:lnTo>
                    <a:pt x="18" y="10"/>
                  </a:lnTo>
                  <a:lnTo>
                    <a:pt x="16" y="13"/>
                  </a:lnTo>
                  <a:lnTo>
                    <a:pt x="16" y="15"/>
                  </a:lnTo>
                  <a:lnTo>
                    <a:pt x="15" y="18"/>
                  </a:lnTo>
                  <a:lnTo>
                    <a:pt x="12" y="20"/>
                  </a:lnTo>
                  <a:lnTo>
                    <a:pt x="9" y="22"/>
                  </a:lnTo>
                  <a:lnTo>
                    <a:pt x="8" y="22"/>
                  </a:lnTo>
                  <a:lnTo>
                    <a:pt x="7" y="22"/>
                  </a:lnTo>
                  <a:lnTo>
                    <a:pt x="5" y="20"/>
                  </a:lnTo>
                  <a:lnTo>
                    <a:pt x="3" y="18"/>
                  </a:lnTo>
                  <a:lnTo>
                    <a:pt x="0" y="15"/>
                  </a:lnTo>
                  <a:lnTo>
                    <a:pt x="0" y="13"/>
                  </a:lnTo>
                  <a:lnTo>
                    <a:pt x="0" y="1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78" name="Line 130"/>
            <p:cNvSpPr>
              <a:spLocks noChangeShapeType="1"/>
            </p:cNvSpPr>
            <p:nvPr/>
          </p:nvSpPr>
          <p:spPr bwMode="auto">
            <a:xfrm>
              <a:off x="4269" y="2718"/>
              <a:ext cx="0" cy="1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79" name="Line 131"/>
            <p:cNvSpPr>
              <a:spLocks noChangeShapeType="1"/>
            </p:cNvSpPr>
            <p:nvPr/>
          </p:nvSpPr>
          <p:spPr bwMode="auto">
            <a:xfrm>
              <a:off x="4269" y="2802"/>
              <a:ext cx="69" cy="8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80" name="Line 132"/>
            <p:cNvSpPr>
              <a:spLocks noChangeShapeType="1"/>
            </p:cNvSpPr>
            <p:nvPr/>
          </p:nvSpPr>
          <p:spPr bwMode="auto">
            <a:xfrm>
              <a:off x="4338" y="2887"/>
              <a:ext cx="0" cy="2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81" name="Freeform 133"/>
            <p:cNvSpPr>
              <a:spLocks/>
            </p:cNvSpPr>
            <p:nvPr/>
          </p:nvSpPr>
          <p:spPr bwMode="auto">
            <a:xfrm>
              <a:off x="4269" y="2678"/>
              <a:ext cx="69" cy="86"/>
            </a:xfrm>
            <a:custGeom>
              <a:avLst/>
              <a:gdLst>
                <a:gd name="T0" fmla="*/ 0 w 69"/>
                <a:gd name="T1" fmla="*/ 86 h 86"/>
                <a:gd name="T2" fmla="*/ 69 w 69"/>
                <a:gd name="T3" fmla="*/ 22 h 86"/>
                <a:gd name="T4" fmla="*/ 69 w 69"/>
                <a:gd name="T5" fmla="*/ 0 h 86"/>
              </a:gdLst>
              <a:ahLst/>
              <a:cxnLst>
                <a:cxn ang="0">
                  <a:pos x="T0" y="T1"/>
                </a:cxn>
                <a:cxn ang="0">
                  <a:pos x="T2" y="T3"/>
                </a:cxn>
                <a:cxn ang="0">
                  <a:pos x="T4" y="T5"/>
                </a:cxn>
              </a:cxnLst>
              <a:rect l="0" t="0" r="r" b="b"/>
              <a:pathLst>
                <a:path w="69" h="86">
                  <a:moveTo>
                    <a:pt x="0" y="86"/>
                  </a:moveTo>
                  <a:lnTo>
                    <a:pt x="69" y="22"/>
                  </a:lnTo>
                  <a:lnTo>
                    <a:pt x="69"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82" name="Freeform 134"/>
            <p:cNvSpPr>
              <a:spLocks/>
            </p:cNvSpPr>
            <p:nvPr/>
          </p:nvSpPr>
          <p:spPr bwMode="auto">
            <a:xfrm>
              <a:off x="4338" y="2678"/>
              <a:ext cx="136" cy="43"/>
            </a:xfrm>
            <a:custGeom>
              <a:avLst/>
              <a:gdLst>
                <a:gd name="T0" fmla="*/ 0 w 136"/>
                <a:gd name="T1" fmla="*/ 0 h 43"/>
                <a:gd name="T2" fmla="*/ 136 w 136"/>
                <a:gd name="T3" fmla="*/ 0 h 43"/>
                <a:gd name="T4" fmla="*/ 136 w 136"/>
                <a:gd name="T5" fmla="*/ 43 h 43"/>
              </a:gdLst>
              <a:ahLst/>
              <a:cxnLst>
                <a:cxn ang="0">
                  <a:pos x="T0" y="T1"/>
                </a:cxn>
                <a:cxn ang="0">
                  <a:pos x="T2" y="T3"/>
                </a:cxn>
                <a:cxn ang="0">
                  <a:pos x="T4" y="T5"/>
                </a:cxn>
              </a:cxnLst>
              <a:rect l="0" t="0" r="r" b="b"/>
              <a:pathLst>
                <a:path w="136" h="43">
                  <a:moveTo>
                    <a:pt x="0" y="0"/>
                  </a:moveTo>
                  <a:lnTo>
                    <a:pt x="136" y="0"/>
                  </a:lnTo>
                  <a:lnTo>
                    <a:pt x="136" y="4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83" name="Line 135"/>
            <p:cNvSpPr>
              <a:spLocks noChangeShapeType="1"/>
            </p:cNvSpPr>
            <p:nvPr/>
          </p:nvSpPr>
          <p:spPr bwMode="auto">
            <a:xfrm flipV="1">
              <a:off x="4474" y="2530"/>
              <a:ext cx="0" cy="14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784" name="Freeform 136"/>
            <p:cNvSpPr>
              <a:spLocks/>
            </p:cNvSpPr>
            <p:nvPr/>
          </p:nvSpPr>
          <p:spPr bwMode="auto">
            <a:xfrm>
              <a:off x="4295" y="2832"/>
              <a:ext cx="43" cy="53"/>
            </a:xfrm>
            <a:custGeom>
              <a:avLst/>
              <a:gdLst>
                <a:gd name="T0" fmla="*/ 43 w 43"/>
                <a:gd name="T1" fmla="*/ 53 h 53"/>
                <a:gd name="T2" fmla="*/ 0 w 43"/>
                <a:gd name="T3" fmla="*/ 32 h 53"/>
                <a:gd name="T4" fmla="*/ 21 w 43"/>
                <a:gd name="T5" fmla="*/ 0 h 53"/>
                <a:gd name="T6" fmla="*/ 43 w 43"/>
                <a:gd name="T7" fmla="*/ 53 h 53"/>
              </a:gdLst>
              <a:ahLst/>
              <a:cxnLst>
                <a:cxn ang="0">
                  <a:pos x="T0" y="T1"/>
                </a:cxn>
                <a:cxn ang="0">
                  <a:pos x="T2" y="T3"/>
                </a:cxn>
                <a:cxn ang="0">
                  <a:pos x="T4" y="T5"/>
                </a:cxn>
                <a:cxn ang="0">
                  <a:pos x="T6" y="T7"/>
                </a:cxn>
              </a:cxnLst>
              <a:rect l="0" t="0" r="r" b="b"/>
              <a:pathLst>
                <a:path w="43" h="53">
                  <a:moveTo>
                    <a:pt x="43" y="53"/>
                  </a:moveTo>
                  <a:lnTo>
                    <a:pt x="0" y="32"/>
                  </a:lnTo>
                  <a:lnTo>
                    <a:pt x="21" y="0"/>
                  </a:lnTo>
                  <a:lnTo>
                    <a:pt x="4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785" name="Freeform 137"/>
            <p:cNvSpPr>
              <a:spLocks/>
            </p:cNvSpPr>
            <p:nvPr/>
          </p:nvSpPr>
          <p:spPr bwMode="auto">
            <a:xfrm>
              <a:off x="4295" y="2832"/>
              <a:ext cx="43" cy="53"/>
            </a:xfrm>
            <a:custGeom>
              <a:avLst/>
              <a:gdLst>
                <a:gd name="T0" fmla="*/ 43 w 43"/>
                <a:gd name="T1" fmla="*/ 53 h 53"/>
                <a:gd name="T2" fmla="*/ 0 w 43"/>
                <a:gd name="T3" fmla="*/ 32 h 53"/>
                <a:gd name="T4" fmla="*/ 21 w 43"/>
                <a:gd name="T5" fmla="*/ 0 h 53"/>
                <a:gd name="T6" fmla="*/ 43 w 43"/>
                <a:gd name="T7" fmla="*/ 53 h 53"/>
              </a:gdLst>
              <a:ahLst/>
              <a:cxnLst>
                <a:cxn ang="0">
                  <a:pos x="T0" y="T1"/>
                </a:cxn>
                <a:cxn ang="0">
                  <a:pos x="T2" y="T3"/>
                </a:cxn>
                <a:cxn ang="0">
                  <a:pos x="T4" y="T5"/>
                </a:cxn>
                <a:cxn ang="0">
                  <a:pos x="T6" y="T7"/>
                </a:cxn>
              </a:cxnLst>
              <a:rect l="0" t="0" r="r" b="b"/>
              <a:pathLst>
                <a:path w="43" h="53">
                  <a:moveTo>
                    <a:pt x="43" y="53"/>
                  </a:moveTo>
                  <a:lnTo>
                    <a:pt x="0" y="32"/>
                  </a:lnTo>
                  <a:lnTo>
                    <a:pt x="21" y="0"/>
                  </a:lnTo>
                  <a:lnTo>
                    <a:pt x="43" y="5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86" name="Freeform 138"/>
            <p:cNvSpPr>
              <a:spLocks/>
            </p:cNvSpPr>
            <p:nvPr/>
          </p:nvSpPr>
          <p:spPr bwMode="auto">
            <a:xfrm>
              <a:off x="4431" y="2938"/>
              <a:ext cx="43" cy="53"/>
            </a:xfrm>
            <a:custGeom>
              <a:avLst/>
              <a:gdLst>
                <a:gd name="T0" fmla="*/ 43 w 43"/>
                <a:gd name="T1" fmla="*/ 53 h 53"/>
                <a:gd name="T2" fmla="*/ 0 w 43"/>
                <a:gd name="T3" fmla="*/ 32 h 53"/>
                <a:gd name="T4" fmla="*/ 22 w 43"/>
                <a:gd name="T5" fmla="*/ 0 h 53"/>
                <a:gd name="T6" fmla="*/ 43 w 43"/>
                <a:gd name="T7" fmla="*/ 53 h 53"/>
              </a:gdLst>
              <a:ahLst/>
              <a:cxnLst>
                <a:cxn ang="0">
                  <a:pos x="T0" y="T1"/>
                </a:cxn>
                <a:cxn ang="0">
                  <a:pos x="T2" y="T3"/>
                </a:cxn>
                <a:cxn ang="0">
                  <a:pos x="T4" y="T5"/>
                </a:cxn>
                <a:cxn ang="0">
                  <a:pos x="T6" y="T7"/>
                </a:cxn>
              </a:cxnLst>
              <a:rect l="0" t="0" r="r" b="b"/>
              <a:pathLst>
                <a:path w="43" h="53">
                  <a:moveTo>
                    <a:pt x="43" y="53"/>
                  </a:moveTo>
                  <a:lnTo>
                    <a:pt x="0" y="32"/>
                  </a:lnTo>
                  <a:lnTo>
                    <a:pt x="22" y="0"/>
                  </a:lnTo>
                  <a:lnTo>
                    <a:pt x="4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787" name="Freeform 139"/>
            <p:cNvSpPr>
              <a:spLocks/>
            </p:cNvSpPr>
            <p:nvPr/>
          </p:nvSpPr>
          <p:spPr bwMode="auto">
            <a:xfrm>
              <a:off x="4431" y="2938"/>
              <a:ext cx="43" cy="53"/>
            </a:xfrm>
            <a:custGeom>
              <a:avLst/>
              <a:gdLst>
                <a:gd name="T0" fmla="*/ 43 w 43"/>
                <a:gd name="T1" fmla="*/ 53 h 53"/>
                <a:gd name="T2" fmla="*/ 0 w 43"/>
                <a:gd name="T3" fmla="*/ 32 h 53"/>
                <a:gd name="T4" fmla="*/ 22 w 43"/>
                <a:gd name="T5" fmla="*/ 0 h 53"/>
                <a:gd name="T6" fmla="*/ 43 w 43"/>
                <a:gd name="T7" fmla="*/ 53 h 53"/>
              </a:gdLst>
              <a:ahLst/>
              <a:cxnLst>
                <a:cxn ang="0">
                  <a:pos x="T0" y="T1"/>
                </a:cxn>
                <a:cxn ang="0">
                  <a:pos x="T2" y="T3"/>
                </a:cxn>
                <a:cxn ang="0">
                  <a:pos x="T4" y="T5"/>
                </a:cxn>
                <a:cxn ang="0">
                  <a:pos x="T6" y="T7"/>
                </a:cxn>
              </a:cxnLst>
              <a:rect l="0" t="0" r="r" b="b"/>
              <a:pathLst>
                <a:path w="43" h="53">
                  <a:moveTo>
                    <a:pt x="43" y="53"/>
                  </a:moveTo>
                  <a:lnTo>
                    <a:pt x="0" y="32"/>
                  </a:lnTo>
                  <a:lnTo>
                    <a:pt x="22" y="0"/>
                  </a:lnTo>
                  <a:lnTo>
                    <a:pt x="43" y="53"/>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88" name="Freeform 140"/>
            <p:cNvSpPr>
              <a:spLocks/>
            </p:cNvSpPr>
            <p:nvPr/>
          </p:nvSpPr>
          <p:spPr bwMode="auto">
            <a:xfrm>
              <a:off x="4178" y="2718"/>
              <a:ext cx="59" cy="48"/>
            </a:xfrm>
            <a:custGeom>
              <a:avLst/>
              <a:gdLst>
                <a:gd name="T0" fmla="*/ 59 w 59"/>
                <a:gd name="T1" fmla="*/ 25 h 48"/>
                <a:gd name="T2" fmla="*/ 0 w 59"/>
                <a:gd name="T3" fmla="*/ 0 h 48"/>
                <a:gd name="T4" fmla="*/ 0 w 59"/>
                <a:gd name="T5" fmla="*/ 48 h 48"/>
                <a:gd name="T6" fmla="*/ 59 w 59"/>
                <a:gd name="T7" fmla="*/ 25 h 48"/>
              </a:gdLst>
              <a:ahLst/>
              <a:cxnLst>
                <a:cxn ang="0">
                  <a:pos x="T0" y="T1"/>
                </a:cxn>
                <a:cxn ang="0">
                  <a:pos x="T2" y="T3"/>
                </a:cxn>
                <a:cxn ang="0">
                  <a:pos x="T4" y="T5"/>
                </a:cxn>
                <a:cxn ang="0">
                  <a:pos x="T6" y="T7"/>
                </a:cxn>
              </a:cxnLst>
              <a:rect l="0" t="0" r="r" b="b"/>
              <a:pathLst>
                <a:path w="59" h="48">
                  <a:moveTo>
                    <a:pt x="59" y="25"/>
                  </a:moveTo>
                  <a:lnTo>
                    <a:pt x="0" y="0"/>
                  </a:lnTo>
                  <a:lnTo>
                    <a:pt x="0" y="48"/>
                  </a:lnTo>
                  <a:lnTo>
                    <a:pt x="5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789" name="Freeform 141"/>
            <p:cNvSpPr>
              <a:spLocks/>
            </p:cNvSpPr>
            <p:nvPr/>
          </p:nvSpPr>
          <p:spPr bwMode="auto">
            <a:xfrm>
              <a:off x="4178" y="2718"/>
              <a:ext cx="59" cy="48"/>
            </a:xfrm>
            <a:custGeom>
              <a:avLst/>
              <a:gdLst>
                <a:gd name="T0" fmla="*/ 59 w 59"/>
                <a:gd name="T1" fmla="*/ 25 h 48"/>
                <a:gd name="T2" fmla="*/ 0 w 59"/>
                <a:gd name="T3" fmla="*/ 0 h 48"/>
                <a:gd name="T4" fmla="*/ 0 w 59"/>
                <a:gd name="T5" fmla="*/ 48 h 48"/>
                <a:gd name="T6" fmla="*/ 59 w 59"/>
                <a:gd name="T7" fmla="*/ 25 h 48"/>
              </a:gdLst>
              <a:ahLst/>
              <a:cxnLst>
                <a:cxn ang="0">
                  <a:pos x="T0" y="T1"/>
                </a:cxn>
                <a:cxn ang="0">
                  <a:pos x="T2" y="T3"/>
                </a:cxn>
                <a:cxn ang="0">
                  <a:pos x="T4" y="T5"/>
                </a:cxn>
                <a:cxn ang="0">
                  <a:pos x="T6" y="T7"/>
                </a:cxn>
              </a:cxnLst>
              <a:rect l="0" t="0" r="r" b="b"/>
              <a:pathLst>
                <a:path w="59" h="48">
                  <a:moveTo>
                    <a:pt x="59" y="25"/>
                  </a:moveTo>
                  <a:lnTo>
                    <a:pt x="0" y="0"/>
                  </a:lnTo>
                  <a:lnTo>
                    <a:pt x="0" y="48"/>
                  </a:lnTo>
                  <a:lnTo>
                    <a:pt x="59" y="2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90" name="Freeform 142"/>
            <p:cNvSpPr>
              <a:spLocks/>
            </p:cNvSpPr>
            <p:nvPr/>
          </p:nvSpPr>
          <p:spPr bwMode="auto">
            <a:xfrm>
              <a:off x="4178" y="2811"/>
              <a:ext cx="57" cy="48"/>
            </a:xfrm>
            <a:custGeom>
              <a:avLst/>
              <a:gdLst>
                <a:gd name="T0" fmla="*/ 57 w 57"/>
                <a:gd name="T1" fmla="*/ 25 h 48"/>
                <a:gd name="T2" fmla="*/ 0 w 57"/>
                <a:gd name="T3" fmla="*/ 0 h 48"/>
                <a:gd name="T4" fmla="*/ 0 w 57"/>
                <a:gd name="T5" fmla="*/ 48 h 48"/>
                <a:gd name="T6" fmla="*/ 57 w 57"/>
                <a:gd name="T7" fmla="*/ 25 h 48"/>
              </a:gdLst>
              <a:ahLst/>
              <a:cxnLst>
                <a:cxn ang="0">
                  <a:pos x="T0" y="T1"/>
                </a:cxn>
                <a:cxn ang="0">
                  <a:pos x="T2" y="T3"/>
                </a:cxn>
                <a:cxn ang="0">
                  <a:pos x="T4" y="T5"/>
                </a:cxn>
                <a:cxn ang="0">
                  <a:pos x="T6" y="T7"/>
                </a:cxn>
              </a:cxnLst>
              <a:rect l="0" t="0" r="r" b="b"/>
              <a:pathLst>
                <a:path w="57" h="48">
                  <a:moveTo>
                    <a:pt x="57" y="25"/>
                  </a:moveTo>
                  <a:lnTo>
                    <a:pt x="0" y="0"/>
                  </a:lnTo>
                  <a:lnTo>
                    <a:pt x="0" y="48"/>
                  </a:lnTo>
                  <a:lnTo>
                    <a:pt x="5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791" name="Freeform 143"/>
            <p:cNvSpPr>
              <a:spLocks/>
            </p:cNvSpPr>
            <p:nvPr/>
          </p:nvSpPr>
          <p:spPr bwMode="auto">
            <a:xfrm>
              <a:off x="4178" y="2811"/>
              <a:ext cx="57" cy="48"/>
            </a:xfrm>
            <a:custGeom>
              <a:avLst/>
              <a:gdLst>
                <a:gd name="T0" fmla="*/ 57 w 57"/>
                <a:gd name="T1" fmla="*/ 25 h 48"/>
                <a:gd name="T2" fmla="*/ 0 w 57"/>
                <a:gd name="T3" fmla="*/ 0 h 48"/>
                <a:gd name="T4" fmla="*/ 0 w 57"/>
                <a:gd name="T5" fmla="*/ 48 h 48"/>
                <a:gd name="T6" fmla="*/ 57 w 57"/>
                <a:gd name="T7" fmla="*/ 25 h 48"/>
              </a:gdLst>
              <a:ahLst/>
              <a:cxnLst>
                <a:cxn ang="0">
                  <a:pos x="T0" y="T1"/>
                </a:cxn>
                <a:cxn ang="0">
                  <a:pos x="T2" y="T3"/>
                </a:cxn>
                <a:cxn ang="0">
                  <a:pos x="T4" y="T5"/>
                </a:cxn>
                <a:cxn ang="0">
                  <a:pos x="T6" y="T7"/>
                </a:cxn>
              </a:cxnLst>
              <a:rect l="0" t="0" r="r" b="b"/>
              <a:pathLst>
                <a:path w="57" h="48">
                  <a:moveTo>
                    <a:pt x="57" y="25"/>
                  </a:moveTo>
                  <a:lnTo>
                    <a:pt x="0" y="0"/>
                  </a:lnTo>
                  <a:lnTo>
                    <a:pt x="0" y="48"/>
                  </a:lnTo>
                  <a:lnTo>
                    <a:pt x="57" y="2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5792" name="Rectangle 144"/>
            <p:cNvSpPr>
              <a:spLocks noChangeArrowheads="1"/>
            </p:cNvSpPr>
            <p:nvPr/>
          </p:nvSpPr>
          <p:spPr bwMode="auto">
            <a:xfrm>
              <a:off x="1369" y="3418"/>
              <a:ext cx="7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a:solidFill>
                    <a:srgbClr val="000000"/>
                  </a:solidFill>
                  <a:ea typeface="华文中宋" pitchFamily="2" charset="-122"/>
                </a:rPr>
                <a:t>a</a:t>
              </a:r>
              <a:endParaRPr kumimoji="1" lang="en-US" altLang="zh-CN" sz="3600">
                <a:latin typeface="华文中宋" pitchFamily="2" charset="-122"/>
                <a:ea typeface="华文中宋" pitchFamily="2" charset="-122"/>
              </a:endParaRPr>
            </a:p>
          </p:txBody>
        </p:sp>
        <p:sp>
          <p:nvSpPr>
            <p:cNvPr id="155793" name="Rectangle 145"/>
            <p:cNvSpPr>
              <a:spLocks noChangeArrowheads="1"/>
            </p:cNvSpPr>
            <p:nvPr/>
          </p:nvSpPr>
          <p:spPr bwMode="auto">
            <a:xfrm>
              <a:off x="1421" y="3424"/>
              <a:ext cx="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a:solidFill>
                    <a:srgbClr val="000000"/>
                  </a:solidFill>
                  <a:latin typeface="宋体" pitchFamily="2" charset="-122"/>
                </a:rPr>
                <a:t>)</a:t>
              </a:r>
              <a:endParaRPr kumimoji="1" lang="en-US" altLang="zh-CN" sz="3600">
                <a:latin typeface="华文中宋" pitchFamily="2" charset="-122"/>
                <a:ea typeface="华文中宋" pitchFamily="2" charset="-122"/>
              </a:endParaRPr>
            </a:p>
          </p:txBody>
        </p:sp>
        <p:sp>
          <p:nvSpPr>
            <p:cNvPr id="155794" name="Rectangle 146"/>
            <p:cNvSpPr>
              <a:spLocks noChangeArrowheads="1"/>
            </p:cNvSpPr>
            <p:nvPr/>
          </p:nvSpPr>
          <p:spPr bwMode="auto">
            <a:xfrm>
              <a:off x="2736" y="3418"/>
              <a:ext cx="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a:solidFill>
                    <a:srgbClr val="000000"/>
                  </a:solidFill>
                  <a:ea typeface="华文中宋" pitchFamily="2" charset="-122"/>
                </a:rPr>
                <a:t>b</a:t>
              </a:r>
              <a:endParaRPr kumimoji="1" lang="en-US" altLang="zh-CN" sz="3600">
                <a:latin typeface="华文中宋" pitchFamily="2" charset="-122"/>
                <a:ea typeface="华文中宋" pitchFamily="2" charset="-122"/>
              </a:endParaRPr>
            </a:p>
          </p:txBody>
        </p:sp>
        <p:sp>
          <p:nvSpPr>
            <p:cNvPr id="155795" name="Rectangle 147"/>
            <p:cNvSpPr>
              <a:spLocks noChangeArrowheads="1"/>
            </p:cNvSpPr>
            <p:nvPr/>
          </p:nvSpPr>
          <p:spPr bwMode="auto">
            <a:xfrm>
              <a:off x="2796" y="3424"/>
              <a:ext cx="8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a:solidFill>
                    <a:srgbClr val="000000"/>
                  </a:solidFill>
                  <a:latin typeface="宋体" pitchFamily="2" charset="-122"/>
                </a:rPr>
                <a:t>)</a:t>
              </a:r>
              <a:endParaRPr kumimoji="1" lang="en-US" altLang="zh-CN" sz="3600">
                <a:latin typeface="华文中宋" pitchFamily="2" charset="-122"/>
                <a:ea typeface="华文中宋" pitchFamily="2" charset="-122"/>
              </a:endParaRPr>
            </a:p>
          </p:txBody>
        </p:sp>
        <p:sp>
          <p:nvSpPr>
            <p:cNvPr id="155796" name="Rectangle 148"/>
            <p:cNvSpPr>
              <a:spLocks noChangeArrowheads="1"/>
            </p:cNvSpPr>
            <p:nvPr/>
          </p:nvSpPr>
          <p:spPr bwMode="auto">
            <a:xfrm>
              <a:off x="4170" y="3418"/>
              <a:ext cx="7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a:solidFill>
                    <a:srgbClr val="000000"/>
                  </a:solidFill>
                  <a:ea typeface="华文中宋" pitchFamily="2" charset="-122"/>
                </a:rPr>
                <a:t>c</a:t>
              </a:r>
              <a:endParaRPr kumimoji="1" lang="en-US" altLang="zh-CN" sz="3600">
                <a:latin typeface="华文中宋" pitchFamily="2" charset="-122"/>
                <a:ea typeface="华文中宋" pitchFamily="2" charset="-122"/>
              </a:endParaRPr>
            </a:p>
          </p:txBody>
        </p:sp>
        <p:sp>
          <p:nvSpPr>
            <p:cNvPr id="155797" name="Rectangle 149"/>
            <p:cNvSpPr>
              <a:spLocks noChangeArrowheads="1"/>
            </p:cNvSpPr>
            <p:nvPr/>
          </p:nvSpPr>
          <p:spPr bwMode="auto">
            <a:xfrm>
              <a:off x="4224" y="3424"/>
              <a:ext cx="8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a:solidFill>
                    <a:srgbClr val="000000"/>
                  </a:solidFill>
                  <a:latin typeface="宋体" pitchFamily="2" charset="-122"/>
                </a:rPr>
                <a:t>)</a:t>
              </a:r>
              <a:endParaRPr kumimoji="1" lang="en-US" altLang="zh-CN" sz="3600">
                <a:latin typeface="华文中宋" pitchFamily="2" charset="-122"/>
                <a:ea typeface="华文中宋" pitchFamily="2" charset="-122"/>
              </a:endParaRPr>
            </a:p>
          </p:txBody>
        </p:sp>
        <p:sp>
          <p:nvSpPr>
            <p:cNvPr id="155798" name="Rectangle 150"/>
            <p:cNvSpPr>
              <a:spLocks noChangeArrowheads="1"/>
            </p:cNvSpPr>
            <p:nvPr/>
          </p:nvSpPr>
          <p:spPr bwMode="auto">
            <a:xfrm>
              <a:off x="918" y="2425"/>
              <a:ext cx="12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U</a:t>
              </a:r>
              <a:endParaRPr kumimoji="1" lang="en-US" altLang="zh-CN" sz="3600">
                <a:latin typeface="华文中宋" pitchFamily="2" charset="-122"/>
                <a:ea typeface="华文中宋" pitchFamily="2" charset="-122"/>
              </a:endParaRPr>
            </a:p>
          </p:txBody>
        </p:sp>
        <p:sp>
          <p:nvSpPr>
            <p:cNvPr id="155799" name="Rectangle 151"/>
            <p:cNvSpPr>
              <a:spLocks noChangeArrowheads="1"/>
            </p:cNvSpPr>
            <p:nvPr/>
          </p:nvSpPr>
          <p:spPr bwMode="auto">
            <a:xfrm>
              <a:off x="1004" y="2517"/>
              <a:ext cx="8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200">
                  <a:solidFill>
                    <a:srgbClr val="000000"/>
                  </a:solidFill>
                  <a:ea typeface="华文中宋" pitchFamily="2" charset="-122"/>
                </a:rPr>
                <a:t>in</a:t>
              </a:r>
              <a:endParaRPr kumimoji="1" lang="en-US" altLang="zh-CN" sz="3600">
                <a:latin typeface="华文中宋" pitchFamily="2" charset="-122"/>
                <a:ea typeface="华文中宋" pitchFamily="2" charset="-122"/>
              </a:endParaRPr>
            </a:p>
          </p:txBody>
        </p:sp>
        <p:sp>
          <p:nvSpPr>
            <p:cNvPr id="155800" name="Rectangle 152"/>
            <p:cNvSpPr>
              <a:spLocks noChangeArrowheads="1"/>
            </p:cNvSpPr>
            <p:nvPr/>
          </p:nvSpPr>
          <p:spPr bwMode="auto">
            <a:xfrm>
              <a:off x="1795" y="2721"/>
              <a:ext cx="12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U</a:t>
              </a:r>
              <a:endParaRPr kumimoji="1" lang="en-US" altLang="zh-CN" sz="3600">
                <a:latin typeface="华文中宋" pitchFamily="2" charset="-122"/>
                <a:ea typeface="华文中宋" pitchFamily="2" charset="-122"/>
              </a:endParaRPr>
            </a:p>
          </p:txBody>
        </p:sp>
        <p:sp>
          <p:nvSpPr>
            <p:cNvPr id="155801" name="Rectangle 153"/>
            <p:cNvSpPr>
              <a:spLocks noChangeArrowheads="1"/>
            </p:cNvSpPr>
            <p:nvPr/>
          </p:nvSpPr>
          <p:spPr bwMode="auto">
            <a:xfrm>
              <a:off x="1883" y="2817"/>
              <a:ext cx="14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200">
                  <a:solidFill>
                    <a:srgbClr val="000000"/>
                  </a:solidFill>
                  <a:ea typeface="华文中宋" pitchFamily="2" charset="-122"/>
                </a:rPr>
                <a:t>out</a:t>
              </a:r>
              <a:endParaRPr kumimoji="1" lang="en-US" altLang="zh-CN" sz="3600">
                <a:latin typeface="华文中宋" pitchFamily="2" charset="-122"/>
                <a:ea typeface="华文中宋" pitchFamily="2" charset="-122"/>
              </a:endParaRPr>
            </a:p>
          </p:txBody>
        </p:sp>
        <p:sp>
          <p:nvSpPr>
            <p:cNvPr id="155802" name="Rectangle 154"/>
            <p:cNvSpPr>
              <a:spLocks noChangeArrowheads="1"/>
            </p:cNvSpPr>
            <p:nvPr/>
          </p:nvSpPr>
          <p:spPr bwMode="auto">
            <a:xfrm>
              <a:off x="1662" y="2229"/>
              <a:ext cx="10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R</a:t>
              </a:r>
              <a:endParaRPr kumimoji="1" lang="en-US" altLang="zh-CN" sz="3600">
                <a:latin typeface="华文中宋" pitchFamily="2" charset="-122"/>
                <a:ea typeface="华文中宋" pitchFamily="2" charset="-122"/>
              </a:endParaRPr>
            </a:p>
          </p:txBody>
        </p:sp>
        <p:sp>
          <p:nvSpPr>
            <p:cNvPr id="155803" name="Rectangle 155"/>
            <p:cNvSpPr>
              <a:spLocks noChangeArrowheads="1"/>
            </p:cNvSpPr>
            <p:nvPr/>
          </p:nvSpPr>
          <p:spPr bwMode="auto">
            <a:xfrm>
              <a:off x="1736" y="2324"/>
              <a:ext cx="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200">
                  <a:solidFill>
                    <a:srgbClr val="000000"/>
                  </a:solidFill>
                  <a:ea typeface="华文中宋" pitchFamily="2" charset="-122"/>
                </a:rPr>
                <a:t>1</a:t>
              </a:r>
              <a:endParaRPr kumimoji="1" lang="en-US" altLang="zh-CN" sz="3600">
                <a:latin typeface="华文中宋" pitchFamily="2" charset="-122"/>
                <a:ea typeface="华文中宋" pitchFamily="2" charset="-122"/>
              </a:endParaRPr>
            </a:p>
          </p:txBody>
        </p:sp>
        <p:sp>
          <p:nvSpPr>
            <p:cNvPr id="155804" name="Rectangle 156"/>
            <p:cNvSpPr>
              <a:spLocks noChangeArrowheads="1"/>
            </p:cNvSpPr>
            <p:nvPr/>
          </p:nvSpPr>
          <p:spPr bwMode="auto">
            <a:xfrm>
              <a:off x="1613" y="1819"/>
              <a:ext cx="5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55805" name="Rectangle 157"/>
            <p:cNvSpPr>
              <a:spLocks noChangeArrowheads="1"/>
            </p:cNvSpPr>
            <p:nvPr/>
          </p:nvSpPr>
          <p:spPr bwMode="auto">
            <a:xfrm>
              <a:off x="1653" y="1915"/>
              <a:ext cx="7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200">
                  <a:solidFill>
                    <a:srgbClr val="000000"/>
                  </a:solidFill>
                  <a:ea typeface="华文中宋" pitchFamily="2" charset="-122"/>
                </a:rPr>
                <a:t>C</a:t>
              </a:r>
              <a:endParaRPr kumimoji="1" lang="en-US" altLang="zh-CN" sz="3600">
                <a:latin typeface="华文中宋" pitchFamily="2" charset="-122"/>
                <a:ea typeface="华文中宋" pitchFamily="2" charset="-122"/>
              </a:endParaRPr>
            </a:p>
          </p:txBody>
        </p:sp>
        <p:sp>
          <p:nvSpPr>
            <p:cNvPr id="155806" name="Rectangle 158"/>
            <p:cNvSpPr>
              <a:spLocks noChangeArrowheads="1"/>
            </p:cNvSpPr>
            <p:nvPr/>
          </p:nvSpPr>
          <p:spPr bwMode="auto">
            <a:xfrm>
              <a:off x="1181" y="1819"/>
              <a:ext cx="5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55807" name="Rectangle 159"/>
            <p:cNvSpPr>
              <a:spLocks noChangeArrowheads="1"/>
            </p:cNvSpPr>
            <p:nvPr/>
          </p:nvSpPr>
          <p:spPr bwMode="auto">
            <a:xfrm>
              <a:off x="1222" y="1915"/>
              <a:ext cx="7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200">
                  <a:solidFill>
                    <a:srgbClr val="000000"/>
                  </a:solidFill>
                  <a:ea typeface="华文中宋" pitchFamily="2" charset="-122"/>
                </a:rPr>
                <a:t>D</a:t>
              </a:r>
              <a:endParaRPr kumimoji="1" lang="en-US" altLang="zh-CN" sz="3600">
                <a:latin typeface="华文中宋" pitchFamily="2" charset="-122"/>
                <a:ea typeface="华文中宋" pitchFamily="2" charset="-122"/>
              </a:endParaRPr>
            </a:p>
          </p:txBody>
        </p:sp>
        <p:sp>
          <p:nvSpPr>
            <p:cNvPr id="155808" name="Rectangle 160"/>
            <p:cNvSpPr>
              <a:spLocks noChangeArrowheads="1"/>
            </p:cNvSpPr>
            <p:nvPr/>
          </p:nvSpPr>
          <p:spPr bwMode="auto">
            <a:xfrm>
              <a:off x="3084" y="2244"/>
              <a:ext cx="10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R</a:t>
              </a:r>
              <a:endParaRPr kumimoji="1" lang="en-US" altLang="zh-CN" sz="3600">
                <a:latin typeface="华文中宋" pitchFamily="2" charset="-122"/>
                <a:ea typeface="华文中宋" pitchFamily="2" charset="-122"/>
              </a:endParaRPr>
            </a:p>
          </p:txBody>
        </p:sp>
        <p:sp>
          <p:nvSpPr>
            <p:cNvPr id="155809" name="Rectangle 161"/>
            <p:cNvSpPr>
              <a:spLocks noChangeArrowheads="1"/>
            </p:cNvSpPr>
            <p:nvPr/>
          </p:nvSpPr>
          <p:spPr bwMode="auto">
            <a:xfrm>
              <a:off x="3158" y="2338"/>
              <a:ext cx="5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200">
                  <a:solidFill>
                    <a:srgbClr val="000000"/>
                  </a:solidFill>
                  <a:ea typeface="华文中宋" pitchFamily="2" charset="-122"/>
                </a:rPr>
                <a:t>1</a:t>
              </a:r>
              <a:endParaRPr kumimoji="1" lang="en-US" altLang="zh-CN" sz="3600">
                <a:latin typeface="华文中宋" pitchFamily="2" charset="-122"/>
                <a:ea typeface="华文中宋" pitchFamily="2" charset="-122"/>
              </a:endParaRPr>
            </a:p>
          </p:txBody>
        </p:sp>
        <p:sp>
          <p:nvSpPr>
            <p:cNvPr id="155810" name="Rectangle 162"/>
            <p:cNvSpPr>
              <a:spLocks noChangeArrowheads="1"/>
            </p:cNvSpPr>
            <p:nvPr/>
          </p:nvSpPr>
          <p:spPr bwMode="auto">
            <a:xfrm>
              <a:off x="4532" y="2229"/>
              <a:ext cx="10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900" i="1">
                  <a:solidFill>
                    <a:srgbClr val="000000"/>
                  </a:solidFill>
                  <a:ea typeface="华文中宋" pitchFamily="2" charset="-122"/>
                </a:rPr>
                <a:t>R</a:t>
              </a:r>
              <a:endParaRPr kumimoji="1" lang="en-US" altLang="zh-CN" sz="3600">
                <a:latin typeface="华文中宋" pitchFamily="2" charset="-122"/>
                <a:ea typeface="华文中宋" pitchFamily="2" charset="-122"/>
              </a:endParaRPr>
            </a:p>
          </p:txBody>
        </p:sp>
        <p:sp>
          <p:nvSpPr>
            <p:cNvPr id="155811" name="Rectangle 163"/>
            <p:cNvSpPr>
              <a:spLocks noChangeArrowheads="1"/>
            </p:cNvSpPr>
            <p:nvPr/>
          </p:nvSpPr>
          <p:spPr bwMode="auto">
            <a:xfrm>
              <a:off x="4605" y="2324"/>
              <a:ext cx="5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342900" indent="-342900">
                <a:lnSpc>
                  <a:spcPct val="90000"/>
                </a:lnSpc>
              </a:pPr>
              <a:r>
                <a:rPr kumimoji="1" lang="en-US" altLang="zh-CN" sz="1200">
                  <a:solidFill>
                    <a:srgbClr val="000000"/>
                  </a:solidFill>
                  <a:ea typeface="华文中宋" pitchFamily="2" charset="-122"/>
                </a:rPr>
                <a:t>1</a:t>
              </a:r>
              <a:endParaRPr kumimoji="1" lang="en-US" altLang="zh-CN" sz="3600">
                <a:latin typeface="华文中宋" pitchFamily="2" charset="-122"/>
                <a:ea typeface="华文中宋" pitchFamily="2" charset="-122"/>
              </a:endParaRPr>
            </a:p>
          </p:txBody>
        </p:sp>
      </p:grpSp>
      <p:sp>
        <p:nvSpPr>
          <p:cNvPr id="155812" name="Text Box 164"/>
          <p:cNvSpPr txBox="1">
            <a:spLocks noChangeArrowheads="1"/>
          </p:cNvSpPr>
          <p:nvPr/>
        </p:nvSpPr>
        <p:spPr bwMode="auto">
          <a:xfrm>
            <a:off x="2987675" y="6161930"/>
            <a:ext cx="31162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b="1">
                <a:solidFill>
                  <a:srgbClr val="6600CC"/>
                </a:solidFill>
              </a:rPr>
              <a:t>图</a:t>
            </a:r>
            <a:r>
              <a:rPr lang="en-US" altLang="zh-CN" sz="1400" b="1">
                <a:solidFill>
                  <a:srgbClr val="6600CC"/>
                </a:solidFill>
              </a:rPr>
              <a:t>9-1  </a:t>
            </a:r>
            <a:r>
              <a:rPr lang="zh-CN" altLang="en-US" sz="1400" b="1">
                <a:solidFill>
                  <a:srgbClr val="6600CC"/>
                </a:solidFill>
              </a:rPr>
              <a:t>光耦合器的类型及接法</a:t>
            </a:r>
          </a:p>
          <a:p>
            <a:pPr algn="ctr"/>
            <a:r>
              <a:rPr lang="en-US" altLang="zh-CN" sz="1400" b="1">
                <a:solidFill>
                  <a:srgbClr val="6600CC"/>
                </a:solidFill>
              </a:rPr>
              <a:t>a) </a:t>
            </a:r>
            <a:r>
              <a:rPr lang="zh-CN" altLang="en-US" sz="1400" b="1">
                <a:solidFill>
                  <a:srgbClr val="6600CC"/>
                </a:solidFill>
              </a:rPr>
              <a:t>普通型   </a:t>
            </a:r>
            <a:r>
              <a:rPr lang="en-US" altLang="zh-CN" sz="1400" b="1">
                <a:solidFill>
                  <a:srgbClr val="6600CC"/>
                </a:solidFill>
              </a:rPr>
              <a:t>b) </a:t>
            </a:r>
            <a:r>
              <a:rPr lang="zh-CN" altLang="en-US" sz="1400" b="1">
                <a:solidFill>
                  <a:srgbClr val="6600CC"/>
                </a:solidFill>
              </a:rPr>
              <a:t>高速型   </a:t>
            </a:r>
            <a:r>
              <a:rPr lang="en-US" altLang="zh-CN" sz="1400" b="1">
                <a:solidFill>
                  <a:srgbClr val="6600CC"/>
                </a:solidFill>
              </a:rPr>
              <a:t>c) </a:t>
            </a:r>
            <a:r>
              <a:rPr lang="zh-CN" altLang="en-US" sz="1400" b="1">
                <a:solidFill>
                  <a:srgbClr val="6600CC"/>
                </a:solidFill>
              </a:rPr>
              <a:t>高传输比型</a:t>
            </a:r>
            <a:r>
              <a:rPr lang="zh-CN" altLang="en-US"/>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3" name="日期占位符 2"/>
          <p:cNvSpPr>
            <a:spLocks noGrp="1"/>
          </p:cNvSpPr>
          <p:nvPr>
            <p:ph type="dt" sz="half" idx="10"/>
          </p:nvPr>
        </p:nvSpPr>
        <p:spPr/>
        <p:txBody>
          <a:bodyPr/>
          <a:lstStyle/>
          <a:p>
            <a:fld id="{1F9D7E3E-F4E7-4DCC-8852-4F983A7ADD43}" type="datetime10">
              <a:rPr lang="zh-CN" altLang="en-US" smtClean="0"/>
              <a:t>12:58</a:t>
            </a:fld>
            <a:endParaRPr lang="zh-CN" altLang="en-US"/>
          </a:p>
        </p:txBody>
      </p:sp>
    </p:spTree>
    <p:extLst>
      <p:ext uri="{BB962C8B-B14F-4D97-AF65-F5344CB8AC3E}">
        <p14:creationId xmlns:p14="http://schemas.microsoft.com/office/powerpoint/2010/main" val="146189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827088" y="260350"/>
            <a:ext cx="7848600" cy="431800"/>
          </a:xfrm>
        </p:spPr>
        <p:txBody>
          <a:bodyPr/>
          <a:lstStyle/>
          <a:p>
            <a:pPr algn="l"/>
            <a:r>
              <a:rPr lang="en-US" altLang="zh-CN" sz="3600" b="1">
                <a:solidFill>
                  <a:schemeClr val="tx1"/>
                </a:solidFill>
              </a:rPr>
              <a:t>9.1.1 </a:t>
            </a:r>
            <a:r>
              <a:rPr lang="zh-CN" altLang="en-US" sz="3600" b="1">
                <a:solidFill>
                  <a:schemeClr val="tx1"/>
                </a:solidFill>
              </a:rPr>
              <a:t>电力电子器件驱动电路概述</a:t>
            </a:r>
          </a:p>
        </p:txBody>
      </p:sp>
      <p:sp>
        <p:nvSpPr>
          <p:cNvPr id="156675" name="Rectangle 3"/>
          <p:cNvSpPr>
            <a:spLocks noGrp="1" noChangeArrowheads="1"/>
          </p:cNvSpPr>
          <p:nvPr>
            <p:ph idx="1"/>
          </p:nvPr>
        </p:nvSpPr>
        <p:spPr>
          <a:xfrm>
            <a:off x="1043608" y="764704"/>
            <a:ext cx="8001000" cy="5181600"/>
          </a:xfrm>
        </p:spPr>
        <p:txBody>
          <a:bodyPr/>
          <a:lstStyle/>
          <a:p>
            <a:pPr>
              <a:lnSpc>
                <a:spcPct val="125000"/>
              </a:lnSpc>
              <a:buFontTx/>
              <a:buNone/>
            </a:pPr>
            <a:r>
              <a:rPr lang="en-US" altLang="zh-CN" sz="2400" b="1" dirty="0">
                <a:solidFill>
                  <a:srgbClr val="E35449"/>
                </a:solidFill>
                <a:latin typeface="宋体" pitchFamily="2" charset="-122"/>
              </a:rPr>
              <a:t>■</a:t>
            </a:r>
            <a:r>
              <a:rPr lang="zh-CN" altLang="en-US" sz="2400" b="1" dirty="0">
                <a:latin typeface="宋体" pitchFamily="2" charset="-122"/>
              </a:rPr>
              <a:t>驱动电路的分类</a:t>
            </a:r>
          </a:p>
          <a:p>
            <a:pPr>
              <a:lnSpc>
                <a:spcPct val="125000"/>
              </a:lnSpc>
              <a:buFontTx/>
              <a:buNone/>
            </a:pPr>
            <a:r>
              <a:rPr lang="zh-CN" altLang="en-US" sz="2400" b="1" dirty="0">
                <a:solidFill>
                  <a:srgbClr val="E35449"/>
                </a:solidFill>
                <a:latin typeface="宋体" pitchFamily="2" charset="-122"/>
              </a:rPr>
              <a:t>  </a:t>
            </a:r>
            <a:r>
              <a:rPr lang="zh-CN" altLang="en-US" sz="2400" b="1" dirty="0">
                <a:solidFill>
                  <a:srgbClr val="0000FF"/>
                </a:solidFill>
              </a:rPr>
              <a:t>◆</a:t>
            </a:r>
            <a:r>
              <a:rPr lang="zh-CN" altLang="en-US" sz="2400" b="1" dirty="0"/>
              <a:t>按照驱动电路加在电力电子器件控制端和公共端之间信号的性质，可以将电力电子器件分为</a:t>
            </a:r>
            <a:r>
              <a:rPr lang="zh-CN" altLang="en-US" sz="2400" b="1" dirty="0">
                <a:solidFill>
                  <a:srgbClr val="E35449"/>
                </a:solidFill>
              </a:rPr>
              <a:t>电流驱动型</a:t>
            </a:r>
            <a:r>
              <a:rPr lang="zh-CN" altLang="en-US" sz="2400" b="1" dirty="0"/>
              <a:t>和</a:t>
            </a:r>
            <a:r>
              <a:rPr lang="zh-CN" altLang="en-US" sz="2400" b="1" dirty="0">
                <a:solidFill>
                  <a:srgbClr val="E35449"/>
                </a:solidFill>
              </a:rPr>
              <a:t>电压驱动型</a:t>
            </a:r>
            <a:r>
              <a:rPr lang="zh-CN" altLang="en-US" sz="2400" b="1" dirty="0"/>
              <a:t>两类。 </a:t>
            </a:r>
          </a:p>
          <a:p>
            <a:pPr>
              <a:lnSpc>
                <a:spcPct val="125000"/>
              </a:lnSpc>
              <a:buFontTx/>
              <a:buNone/>
            </a:pPr>
            <a:r>
              <a:rPr lang="zh-CN" altLang="en-US" sz="2400" b="1" dirty="0"/>
              <a:t>    </a:t>
            </a:r>
            <a:r>
              <a:rPr lang="zh-CN" altLang="en-US" sz="2400" b="1" dirty="0">
                <a:solidFill>
                  <a:srgbClr val="0000FF"/>
                </a:solidFill>
              </a:rPr>
              <a:t>◆</a:t>
            </a:r>
            <a:r>
              <a:rPr lang="zh-CN" altLang="en-US" sz="2400" b="1" dirty="0"/>
              <a:t>晶闸管的驱动电路常称为触发电路。 </a:t>
            </a:r>
          </a:p>
          <a:p>
            <a:pPr>
              <a:lnSpc>
                <a:spcPct val="125000"/>
              </a:lnSpc>
              <a:buFontTx/>
              <a:buNone/>
            </a:pPr>
            <a:r>
              <a:rPr lang="zh-CN" altLang="en-US" sz="2400" b="1" dirty="0">
                <a:solidFill>
                  <a:srgbClr val="E35449"/>
                </a:solidFill>
                <a:latin typeface="宋体" pitchFamily="2" charset="-122"/>
              </a:rPr>
              <a:t>■</a:t>
            </a:r>
            <a:r>
              <a:rPr lang="zh-CN" altLang="en-US" sz="2400" b="1" dirty="0"/>
              <a:t>驱动电路具体形式可为</a:t>
            </a:r>
            <a:r>
              <a:rPr lang="zh-CN" altLang="en-US" sz="2400" b="1" dirty="0">
                <a:solidFill>
                  <a:srgbClr val="E35449"/>
                </a:solidFill>
              </a:rPr>
              <a:t>分立元件</a:t>
            </a:r>
            <a:r>
              <a:rPr lang="zh-CN" altLang="en-US" sz="2400" b="1" dirty="0"/>
              <a:t>的，但目前的趋势是采用专用</a:t>
            </a:r>
            <a:r>
              <a:rPr lang="zh-CN" altLang="en-US" sz="2400" b="1" dirty="0">
                <a:solidFill>
                  <a:srgbClr val="E35449"/>
                </a:solidFill>
              </a:rPr>
              <a:t>集成驱动电路</a:t>
            </a:r>
            <a:r>
              <a:rPr lang="zh-CN" altLang="en-US" sz="2400" b="1" dirty="0"/>
              <a:t>。</a:t>
            </a:r>
          </a:p>
          <a:p>
            <a:pPr>
              <a:lnSpc>
                <a:spcPct val="125000"/>
              </a:lnSpc>
              <a:buFontTx/>
              <a:buNone/>
            </a:pPr>
            <a:r>
              <a:rPr lang="zh-CN" altLang="en-US" sz="2400" b="1" dirty="0">
                <a:solidFill>
                  <a:srgbClr val="0000FF"/>
                </a:solidFill>
              </a:rPr>
              <a:t>    ◆</a:t>
            </a:r>
            <a:r>
              <a:rPr lang="zh-CN" altLang="en-US" sz="2400" b="1" dirty="0"/>
              <a:t>为达到参数最佳配合，首选所用器件生产厂家专门开发的集成驱动电路。</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3" name="日期占位符 2"/>
          <p:cNvSpPr>
            <a:spLocks noGrp="1"/>
          </p:cNvSpPr>
          <p:nvPr>
            <p:ph type="dt" sz="half" idx="10"/>
          </p:nvPr>
        </p:nvSpPr>
        <p:spPr/>
        <p:txBody>
          <a:bodyPr/>
          <a:lstStyle/>
          <a:p>
            <a:fld id="{801013E6-3949-46C0-8D94-52D8F05F57FD}" type="datetime10">
              <a:rPr lang="zh-CN" altLang="en-US" smtClean="0"/>
              <a:t>12:58</a:t>
            </a:fld>
            <a:endParaRPr lang="zh-CN" altLang="en-US"/>
          </a:p>
        </p:txBody>
      </p:sp>
    </p:spTree>
    <p:extLst>
      <p:ext uri="{BB962C8B-B14F-4D97-AF65-F5344CB8AC3E}">
        <p14:creationId xmlns:p14="http://schemas.microsoft.com/office/powerpoint/2010/main" val="382006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827088" y="188640"/>
            <a:ext cx="7848600" cy="431800"/>
          </a:xfrm>
        </p:spPr>
        <p:txBody>
          <a:bodyPr/>
          <a:lstStyle/>
          <a:p>
            <a:pPr algn="l"/>
            <a:r>
              <a:rPr lang="en-US" altLang="zh-CN" sz="3600" b="1" dirty="0">
                <a:solidFill>
                  <a:schemeClr val="tx1"/>
                </a:solidFill>
              </a:rPr>
              <a:t>9.1.2  </a:t>
            </a:r>
            <a:r>
              <a:rPr lang="zh-CN" altLang="en-US" sz="3600" b="1" dirty="0">
                <a:solidFill>
                  <a:schemeClr val="tx1"/>
                </a:solidFill>
              </a:rPr>
              <a:t>晶闸管的触发电路</a:t>
            </a:r>
          </a:p>
        </p:txBody>
      </p:sp>
      <p:grpSp>
        <p:nvGrpSpPr>
          <p:cNvPr id="157700" name="Group 4"/>
          <p:cNvGrpSpPr>
            <a:grpSpLocks/>
          </p:cNvGrpSpPr>
          <p:nvPr/>
        </p:nvGrpSpPr>
        <p:grpSpPr bwMode="auto">
          <a:xfrm>
            <a:off x="5868416" y="2030413"/>
            <a:ext cx="3095625" cy="1903412"/>
            <a:chOff x="3633" y="1330"/>
            <a:chExt cx="2077" cy="1199"/>
          </a:xfrm>
        </p:grpSpPr>
        <p:sp>
          <p:nvSpPr>
            <p:cNvPr id="157701" name="Line 5"/>
            <p:cNvSpPr>
              <a:spLocks noChangeShapeType="1"/>
            </p:cNvSpPr>
            <p:nvPr/>
          </p:nvSpPr>
          <p:spPr bwMode="auto">
            <a:xfrm>
              <a:off x="3633" y="2179"/>
              <a:ext cx="20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2" name="Freeform 6"/>
            <p:cNvSpPr>
              <a:spLocks/>
            </p:cNvSpPr>
            <p:nvPr/>
          </p:nvSpPr>
          <p:spPr bwMode="auto">
            <a:xfrm>
              <a:off x="5640" y="2154"/>
              <a:ext cx="70" cy="49"/>
            </a:xfrm>
            <a:custGeom>
              <a:avLst/>
              <a:gdLst>
                <a:gd name="T0" fmla="*/ 0 w 70"/>
                <a:gd name="T1" fmla="*/ 0 h 49"/>
                <a:gd name="T2" fmla="*/ 70 w 70"/>
                <a:gd name="T3" fmla="*/ 25 h 49"/>
                <a:gd name="T4" fmla="*/ 0 w 70"/>
                <a:gd name="T5" fmla="*/ 49 h 49"/>
                <a:gd name="T6" fmla="*/ 0 w 70"/>
                <a:gd name="T7" fmla="*/ 0 h 49"/>
              </a:gdLst>
              <a:ahLst/>
              <a:cxnLst>
                <a:cxn ang="0">
                  <a:pos x="T0" y="T1"/>
                </a:cxn>
                <a:cxn ang="0">
                  <a:pos x="T2" y="T3"/>
                </a:cxn>
                <a:cxn ang="0">
                  <a:pos x="T4" y="T5"/>
                </a:cxn>
                <a:cxn ang="0">
                  <a:pos x="T6" y="T7"/>
                </a:cxn>
              </a:cxnLst>
              <a:rect l="0" t="0" r="r" b="b"/>
              <a:pathLst>
                <a:path w="70" h="49">
                  <a:moveTo>
                    <a:pt x="0" y="0"/>
                  </a:moveTo>
                  <a:lnTo>
                    <a:pt x="70" y="25"/>
                  </a:lnTo>
                  <a:lnTo>
                    <a:pt x="0"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03" name="Line 7"/>
            <p:cNvSpPr>
              <a:spLocks noChangeShapeType="1"/>
            </p:cNvSpPr>
            <p:nvPr/>
          </p:nvSpPr>
          <p:spPr bwMode="auto">
            <a:xfrm>
              <a:off x="3758" y="2179"/>
              <a:ext cx="1" cy="1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4" name="Line 8"/>
            <p:cNvSpPr>
              <a:spLocks noChangeShapeType="1"/>
            </p:cNvSpPr>
            <p:nvPr/>
          </p:nvSpPr>
          <p:spPr bwMode="auto">
            <a:xfrm flipV="1">
              <a:off x="3822" y="1364"/>
              <a:ext cx="1" cy="10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5" name="Freeform 9"/>
            <p:cNvSpPr>
              <a:spLocks/>
            </p:cNvSpPr>
            <p:nvPr/>
          </p:nvSpPr>
          <p:spPr bwMode="auto">
            <a:xfrm>
              <a:off x="3758" y="1330"/>
              <a:ext cx="252" cy="849"/>
            </a:xfrm>
            <a:custGeom>
              <a:avLst/>
              <a:gdLst>
                <a:gd name="T0" fmla="*/ 0 w 252"/>
                <a:gd name="T1" fmla="*/ 849 h 849"/>
                <a:gd name="T2" fmla="*/ 64 w 252"/>
                <a:gd name="T3" fmla="*/ 34 h 849"/>
                <a:gd name="T4" fmla="*/ 67 w 252"/>
                <a:gd name="T5" fmla="*/ 21 h 849"/>
                <a:gd name="T6" fmla="*/ 73 w 252"/>
                <a:gd name="T7" fmla="*/ 11 h 849"/>
                <a:gd name="T8" fmla="*/ 83 w 252"/>
                <a:gd name="T9" fmla="*/ 3 h 849"/>
                <a:gd name="T10" fmla="*/ 95 w 252"/>
                <a:gd name="T11" fmla="*/ 0 h 849"/>
                <a:gd name="T12" fmla="*/ 221 w 252"/>
                <a:gd name="T13" fmla="*/ 0 h 849"/>
                <a:gd name="T14" fmla="*/ 231 w 252"/>
                <a:gd name="T15" fmla="*/ 3 h 849"/>
                <a:gd name="T16" fmla="*/ 242 w 252"/>
                <a:gd name="T17" fmla="*/ 11 h 849"/>
                <a:gd name="T18" fmla="*/ 249 w 252"/>
                <a:gd name="T19" fmla="*/ 21 h 849"/>
                <a:gd name="T20" fmla="*/ 252 w 252"/>
                <a:gd name="T21" fmla="*/ 3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 h="849">
                  <a:moveTo>
                    <a:pt x="0" y="849"/>
                  </a:moveTo>
                  <a:lnTo>
                    <a:pt x="64" y="34"/>
                  </a:lnTo>
                  <a:lnTo>
                    <a:pt x="67" y="21"/>
                  </a:lnTo>
                  <a:lnTo>
                    <a:pt x="73" y="11"/>
                  </a:lnTo>
                  <a:lnTo>
                    <a:pt x="83" y="3"/>
                  </a:lnTo>
                  <a:lnTo>
                    <a:pt x="95" y="0"/>
                  </a:lnTo>
                  <a:lnTo>
                    <a:pt x="221" y="0"/>
                  </a:lnTo>
                  <a:lnTo>
                    <a:pt x="231" y="3"/>
                  </a:lnTo>
                  <a:lnTo>
                    <a:pt x="242" y="11"/>
                  </a:lnTo>
                  <a:lnTo>
                    <a:pt x="249" y="21"/>
                  </a:lnTo>
                  <a:lnTo>
                    <a:pt x="252" y="34"/>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6" name="Line 10"/>
            <p:cNvSpPr>
              <a:spLocks noChangeShapeType="1"/>
            </p:cNvSpPr>
            <p:nvPr/>
          </p:nvSpPr>
          <p:spPr bwMode="auto">
            <a:xfrm flipV="1">
              <a:off x="4043" y="1885"/>
              <a:ext cx="1" cy="4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7" name="Freeform 11"/>
            <p:cNvSpPr>
              <a:spLocks/>
            </p:cNvSpPr>
            <p:nvPr/>
          </p:nvSpPr>
          <p:spPr bwMode="auto">
            <a:xfrm>
              <a:off x="4010" y="1364"/>
              <a:ext cx="95" cy="586"/>
            </a:xfrm>
            <a:custGeom>
              <a:avLst/>
              <a:gdLst>
                <a:gd name="T0" fmla="*/ 0 w 95"/>
                <a:gd name="T1" fmla="*/ 0 h 586"/>
                <a:gd name="T2" fmla="*/ 33 w 95"/>
                <a:gd name="T3" fmla="*/ 521 h 586"/>
                <a:gd name="T4" fmla="*/ 34 w 95"/>
                <a:gd name="T5" fmla="*/ 538 h 586"/>
                <a:gd name="T6" fmla="*/ 40 w 95"/>
                <a:gd name="T7" fmla="*/ 554 h 586"/>
                <a:gd name="T8" fmla="*/ 50 w 95"/>
                <a:gd name="T9" fmla="*/ 568 h 586"/>
                <a:gd name="T10" fmla="*/ 64 w 95"/>
                <a:gd name="T11" fmla="*/ 578 h 586"/>
                <a:gd name="T12" fmla="*/ 79 w 95"/>
                <a:gd name="T13" fmla="*/ 584 h 586"/>
                <a:gd name="T14" fmla="*/ 95 w 95"/>
                <a:gd name="T15" fmla="*/ 586 h 5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586">
                  <a:moveTo>
                    <a:pt x="0" y="0"/>
                  </a:moveTo>
                  <a:lnTo>
                    <a:pt x="33" y="521"/>
                  </a:lnTo>
                  <a:lnTo>
                    <a:pt x="34" y="538"/>
                  </a:lnTo>
                  <a:lnTo>
                    <a:pt x="40" y="554"/>
                  </a:lnTo>
                  <a:lnTo>
                    <a:pt x="50" y="568"/>
                  </a:lnTo>
                  <a:lnTo>
                    <a:pt x="64" y="578"/>
                  </a:lnTo>
                  <a:lnTo>
                    <a:pt x="79" y="584"/>
                  </a:lnTo>
                  <a:lnTo>
                    <a:pt x="95" y="586"/>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8" name="Freeform 12"/>
            <p:cNvSpPr>
              <a:spLocks/>
            </p:cNvSpPr>
            <p:nvPr/>
          </p:nvSpPr>
          <p:spPr bwMode="auto">
            <a:xfrm>
              <a:off x="4105" y="1950"/>
              <a:ext cx="1322" cy="164"/>
            </a:xfrm>
            <a:custGeom>
              <a:avLst/>
              <a:gdLst>
                <a:gd name="T0" fmla="*/ 0 w 1322"/>
                <a:gd name="T1" fmla="*/ 0 h 164"/>
                <a:gd name="T2" fmla="*/ 1260 w 1322"/>
                <a:gd name="T3" fmla="*/ 0 h 164"/>
                <a:gd name="T4" fmla="*/ 1270 w 1322"/>
                <a:gd name="T5" fmla="*/ 3 h 164"/>
                <a:gd name="T6" fmla="*/ 1279 w 1322"/>
                <a:gd name="T7" fmla="*/ 9 h 164"/>
                <a:gd name="T8" fmla="*/ 1286 w 1322"/>
                <a:gd name="T9" fmla="*/ 20 h 164"/>
                <a:gd name="T10" fmla="*/ 1291 w 1322"/>
                <a:gd name="T11" fmla="*/ 34 h 164"/>
                <a:gd name="T12" fmla="*/ 1322 w 1322"/>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1322" h="164">
                  <a:moveTo>
                    <a:pt x="0" y="0"/>
                  </a:moveTo>
                  <a:lnTo>
                    <a:pt x="1260" y="0"/>
                  </a:lnTo>
                  <a:lnTo>
                    <a:pt x="1270" y="3"/>
                  </a:lnTo>
                  <a:lnTo>
                    <a:pt x="1279" y="9"/>
                  </a:lnTo>
                  <a:lnTo>
                    <a:pt x="1286" y="20"/>
                  </a:lnTo>
                  <a:lnTo>
                    <a:pt x="1291" y="34"/>
                  </a:lnTo>
                  <a:lnTo>
                    <a:pt x="1322" y="164"/>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9" name="Freeform 13"/>
            <p:cNvSpPr>
              <a:spLocks/>
            </p:cNvSpPr>
            <p:nvPr/>
          </p:nvSpPr>
          <p:spPr bwMode="auto">
            <a:xfrm>
              <a:off x="5427" y="2114"/>
              <a:ext cx="64" cy="65"/>
            </a:xfrm>
            <a:custGeom>
              <a:avLst/>
              <a:gdLst>
                <a:gd name="T0" fmla="*/ 0 w 64"/>
                <a:gd name="T1" fmla="*/ 0 h 65"/>
                <a:gd name="T2" fmla="*/ 4 w 64"/>
                <a:gd name="T3" fmla="*/ 14 h 65"/>
                <a:gd name="T4" fmla="*/ 12 w 64"/>
                <a:gd name="T5" fmla="*/ 28 h 65"/>
                <a:gd name="T6" fmla="*/ 22 w 64"/>
                <a:gd name="T7" fmla="*/ 42 h 65"/>
                <a:gd name="T8" fmla="*/ 35 w 64"/>
                <a:gd name="T9" fmla="*/ 52 h 65"/>
                <a:gd name="T10" fmla="*/ 49 w 64"/>
                <a:gd name="T11" fmla="*/ 60 h 65"/>
                <a:gd name="T12" fmla="*/ 64 w 6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0" y="0"/>
                  </a:moveTo>
                  <a:lnTo>
                    <a:pt x="4" y="14"/>
                  </a:lnTo>
                  <a:lnTo>
                    <a:pt x="12" y="28"/>
                  </a:lnTo>
                  <a:lnTo>
                    <a:pt x="22" y="42"/>
                  </a:lnTo>
                  <a:lnTo>
                    <a:pt x="35" y="52"/>
                  </a:lnTo>
                  <a:lnTo>
                    <a:pt x="49" y="60"/>
                  </a:lnTo>
                  <a:lnTo>
                    <a:pt x="64" y="6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0" name="Line 14"/>
            <p:cNvSpPr>
              <a:spLocks noChangeShapeType="1"/>
            </p:cNvSpPr>
            <p:nvPr/>
          </p:nvSpPr>
          <p:spPr bwMode="auto">
            <a:xfrm>
              <a:off x="5491" y="2179"/>
              <a:ext cx="1" cy="1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1" name="Freeform 15"/>
            <p:cNvSpPr>
              <a:spLocks/>
            </p:cNvSpPr>
            <p:nvPr/>
          </p:nvSpPr>
          <p:spPr bwMode="auto">
            <a:xfrm>
              <a:off x="4451" y="2245"/>
              <a:ext cx="1" cy="130"/>
            </a:xfrm>
            <a:custGeom>
              <a:avLst/>
              <a:gdLst>
                <a:gd name="T0" fmla="*/ 130 h 130"/>
                <a:gd name="T1" fmla="*/ 66 h 130"/>
                <a:gd name="T2" fmla="*/ 0 h 130"/>
              </a:gdLst>
              <a:ahLst/>
              <a:cxnLst>
                <a:cxn ang="0">
                  <a:pos x="0" y="T0"/>
                </a:cxn>
                <a:cxn ang="0">
                  <a:pos x="0" y="T1"/>
                </a:cxn>
                <a:cxn ang="0">
                  <a:pos x="0" y="T2"/>
                </a:cxn>
              </a:cxnLst>
              <a:rect l="0" t="0" r="r" b="b"/>
              <a:pathLst>
                <a:path h="130">
                  <a:moveTo>
                    <a:pt x="0" y="130"/>
                  </a:moveTo>
                  <a:lnTo>
                    <a:pt x="0" y="66"/>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2" name="Freeform 16"/>
            <p:cNvSpPr>
              <a:spLocks/>
            </p:cNvSpPr>
            <p:nvPr/>
          </p:nvSpPr>
          <p:spPr bwMode="auto">
            <a:xfrm>
              <a:off x="4428" y="2179"/>
              <a:ext cx="47" cy="72"/>
            </a:xfrm>
            <a:custGeom>
              <a:avLst/>
              <a:gdLst>
                <a:gd name="T0" fmla="*/ 47 w 47"/>
                <a:gd name="T1" fmla="*/ 72 h 72"/>
                <a:gd name="T2" fmla="*/ 23 w 47"/>
                <a:gd name="T3" fmla="*/ 0 h 72"/>
                <a:gd name="T4" fmla="*/ 0 w 47"/>
                <a:gd name="T5" fmla="*/ 72 h 72"/>
                <a:gd name="T6" fmla="*/ 47 w 47"/>
                <a:gd name="T7" fmla="*/ 72 h 72"/>
              </a:gdLst>
              <a:ahLst/>
              <a:cxnLst>
                <a:cxn ang="0">
                  <a:pos x="T0" y="T1"/>
                </a:cxn>
                <a:cxn ang="0">
                  <a:pos x="T2" y="T3"/>
                </a:cxn>
                <a:cxn ang="0">
                  <a:pos x="T4" y="T5"/>
                </a:cxn>
                <a:cxn ang="0">
                  <a:pos x="T6" y="T7"/>
                </a:cxn>
              </a:cxnLst>
              <a:rect l="0" t="0" r="r" b="b"/>
              <a:pathLst>
                <a:path w="47" h="72">
                  <a:moveTo>
                    <a:pt x="47" y="72"/>
                  </a:moveTo>
                  <a:lnTo>
                    <a:pt x="23" y="0"/>
                  </a:lnTo>
                  <a:lnTo>
                    <a:pt x="0" y="72"/>
                  </a:lnTo>
                  <a:lnTo>
                    <a:pt x="47"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13" name="Freeform 17"/>
            <p:cNvSpPr>
              <a:spLocks/>
            </p:cNvSpPr>
            <p:nvPr/>
          </p:nvSpPr>
          <p:spPr bwMode="auto">
            <a:xfrm>
              <a:off x="4451" y="1689"/>
              <a:ext cx="1" cy="195"/>
            </a:xfrm>
            <a:custGeom>
              <a:avLst/>
              <a:gdLst>
                <a:gd name="T0" fmla="*/ 0 h 195"/>
                <a:gd name="T1" fmla="*/ 98 h 195"/>
                <a:gd name="T2" fmla="*/ 195 h 195"/>
              </a:gdLst>
              <a:ahLst/>
              <a:cxnLst>
                <a:cxn ang="0">
                  <a:pos x="0" y="T0"/>
                </a:cxn>
                <a:cxn ang="0">
                  <a:pos x="0" y="T1"/>
                </a:cxn>
                <a:cxn ang="0">
                  <a:pos x="0" y="T2"/>
                </a:cxn>
              </a:cxnLst>
              <a:rect l="0" t="0" r="r" b="b"/>
              <a:pathLst>
                <a:path h="195">
                  <a:moveTo>
                    <a:pt x="0" y="0"/>
                  </a:moveTo>
                  <a:lnTo>
                    <a:pt x="0" y="98"/>
                  </a:lnTo>
                  <a:lnTo>
                    <a:pt x="0" y="19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4" name="Freeform 18"/>
            <p:cNvSpPr>
              <a:spLocks/>
            </p:cNvSpPr>
            <p:nvPr/>
          </p:nvSpPr>
          <p:spPr bwMode="auto">
            <a:xfrm>
              <a:off x="4428" y="1878"/>
              <a:ext cx="47" cy="72"/>
            </a:xfrm>
            <a:custGeom>
              <a:avLst/>
              <a:gdLst>
                <a:gd name="T0" fmla="*/ 47 w 47"/>
                <a:gd name="T1" fmla="*/ 0 h 72"/>
                <a:gd name="T2" fmla="*/ 23 w 47"/>
                <a:gd name="T3" fmla="*/ 72 h 72"/>
                <a:gd name="T4" fmla="*/ 0 w 47"/>
                <a:gd name="T5" fmla="*/ 0 h 72"/>
                <a:gd name="T6" fmla="*/ 47 w 47"/>
                <a:gd name="T7" fmla="*/ 0 h 72"/>
              </a:gdLst>
              <a:ahLst/>
              <a:cxnLst>
                <a:cxn ang="0">
                  <a:pos x="T0" y="T1"/>
                </a:cxn>
                <a:cxn ang="0">
                  <a:pos x="T2" y="T3"/>
                </a:cxn>
                <a:cxn ang="0">
                  <a:pos x="T4" y="T5"/>
                </a:cxn>
                <a:cxn ang="0">
                  <a:pos x="T6" y="T7"/>
                </a:cxn>
              </a:cxnLst>
              <a:rect l="0" t="0" r="r" b="b"/>
              <a:pathLst>
                <a:path w="47" h="72">
                  <a:moveTo>
                    <a:pt x="47" y="0"/>
                  </a:moveTo>
                  <a:lnTo>
                    <a:pt x="23" y="72"/>
                  </a:lnTo>
                  <a:lnTo>
                    <a:pt x="0"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15" name="Rectangle 19"/>
            <p:cNvSpPr>
              <a:spLocks noChangeArrowheads="1"/>
            </p:cNvSpPr>
            <p:nvPr/>
          </p:nvSpPr>
          <p:spPr bwMode="auto">
            <a:xfrm>
              <a:off x="4411" y="1991"/>
              <a:ext cx="4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6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57716" name="Freeform 20"/>
            <p:cNvSpPr>
              <a:spLocks/>
            </p:cNvSpPr>
            <p:nvPr/>
          </p:nvSpPr>
          <p:spPr bwMode="auto">
            <a:xfrm>
              <a:off x="3917" y="1852"/>
              <a:ext cx="1" cy="261"/>
            </a:xfrm>
            <a:custGeom>
              <a:avLst/>
              <a:gdLst>
                <a:gd name="T0" fmla="*/ 0 h 261"/>
                <a:gd name="T1" fmla="*/ 130 h 261"/>
                <a:gd name="T2" fmla="*/ 261 h 261"/>
              </a:gdLst>
              <a:ahLst/>
              <a:cxnLst>
                <a:cxn ang="0">
                  <a:pos x="0" y="T0"/>
                </a:cxn>
                <a:cxn ang="0">
                  <a:pos x="0" y="T1"/>
                </a:cxn>
                <a:cxn ang="0">
                  <a:pos x="0" y="T2"/>
                </a:cxn>
              </a:cxnLst>
              <a:rect l="0" t="0" r="r" b="b"/>
              <a:pathLst>
                <a:path h="261">
                  <a:moveTo>
                    <a:pt x="0" y="0"/>
                  </a:moveTo>
                  <a:lnTo>
                    <a:pt x="0" y="130"/>
                  </a:lnTo>
                  <a:lnTo>
                    <a:pt x="0" y="26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7" name="Freeform 21"/>
            <p:cNvSpPr>
              <a:spLocks/>
            </p:cNvSpPr>
            <p:nvPr/>
          </p:nvSpPr>
          <p:spPr bwMode="auto">
            <a:xfrm>
              <a:off x="3893" y="2107"/>
              <a:ext cx="46" cy="72"/>
            </a:xfrm>
            <a:custGeom>
              <a:avLst/>
              <a:gdLst>
                <a:gd name="T0" fmla="*/ 46 w 46"/>
                <a:gd name="T1" fmla="*/ 0 h 72"/>
                <a:gd name="T2" fmla="*/ 24 w 46"/>
                <a:gd name="T3" fmla="*/ 72 h 72"/>
                <a:gd name="T4" fmla="*/ 0 w 46"/>
                <a:gd name="T5" fmla="*/ 0 h 72"/>
                <a:gd name="T6" fmla="*/ 46 w 46"/>
                <a:gd name="T7" fmla="*/ 0 h 72"/>
              </a:gdLst>
              <a:ahLst/>
              <a:cxnLst>
                <a:cxn ang="0">
                  <a:pos x="T0" y="T1"/>
                </a:cxn>
                <a:cxn ang="0">
                  <a:pos x="T2" y="T3"/>
                </a:cxn>
                <a:cxn ang="0">
                  <a:pos x="T4" y="T5"/>
                </a:cxn>
                <a:cxn ang="0">
                  <a:pos x="T6" y="T7"/>
                </a:cxn>
              </a:cxnLst>
              <a:rect l="0" t="0" r="r" b="b"/>
              <a:pathLst>
                <a:path w="46" h="72">
                  <a:moveTo>
                    <a:pt x="46" y="0"/>
                  </a:moveTo>
                  <a:lnTo>
                    <a:pt x="24" y="72"/>
                  </a:lnTo>
                  <a:lnTo>
                    <a:pt x="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18" name="Freeform 22"/>
            <p:cNvSpPr>
              <a:spLocks/>
            </p:cNvSpPr>
            <p:nvPr/>
          </p:nvSpPr>
          <p:spPr bwMode="auto">
            <a:xfrm>
              <a:off x="3917" y="1397"/>
              <a:ext cx="1" cy="292"/>
            </a:xfrm>
            <a:custGeom>
              <a:avLst/>
              <a:gdLst>
                <a:gd name="T0" fmla="*/ 292 h 292"/>
                <a:gd name="T1" fmla="*/ 146 h 292"/>
                <a:gd name="T2" fmla="*/ 0 h 292"/>
              </a:gdLst>
              <a:ahLst/>
              <a:cxnLst>
                <a:cxn ang="0">
                  <a:pos x="0" y="T0"/>
                </a:cxn>
                <a:cxn ang="0">
                  <a:pos x="0" y="T1"/>
                </a:cxn>
                <a:cxn ang="0">
                  <a:pos x="0" y="T2"/>
                </a:cxn>
              </a:cxnLst>
              <a:rect l="0" t="0" r="r" b="b"/>
              <a:pathLst>
                <a:path h="292">
                  <a:moveTo>
                    <a:pt x="0" y="292"/>
                  </a:moveTo>
                  <a:lnTo>
                    <a:pt x="0" y="146"/>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9" name="Freeform 23"/>
            <p:cNvSpPr>
              <a:spLocks/>
            </p:cNvSpPr>
            <p:nvPr/>
          </p:nvSpPr>
          <p:spPr bwMode="auto">
            <a:xfrm>
              <a:off x="3893" y="1330"/>
              <a:ext cx="46" cy="73"/>
            </a:xfrm>
            <a:custGeom>
              <a:avLst/>
              <a:gdLst>
                <a:gd name="T0" fmla="*/ 46 w 46"/>
                <a:gd name="T1" fmla="*/ 73 h 73"/>
                <a:gd name="T2" fmla="*/ 24 w 46"/>
                <a:gd name="T3" fmla="*/ 0 h 73"/>
                <a:gd name="T4" fmla="*/ 0 w 46"/>
                <a:gd name="T5" fmla="*/ 73 h 73"/>
                <a:gd name="T6" fmla="*/ 46 w 46"/>
                <a:gd name="T7" fmla="*/ 73 h 73"/>
              </a:gdLst>
              <a:ahLst/>
              <a:cxnLst>
                <a:cxn ang="0">
                  <a:pos x="T0" y="T1"/>
                </a:cxn>
                <a:cxn ang="0">
                  <a:pos x="T2" y="T3"/>
                </a:cxn>
                <a:cxn ang="0">
                  <a:pos x="T4" y="T5"/>
                </a:cxn>
                <a:cxn ang="0">
                  <a:pos x="T6" y="T7"/>
                </a:cxn>
              </a:cxnLst>
              <a:rect l="0" t="0" r="r" b="b"/>
              <a:pathLst>
                <a:path w="46" h="73">
                  <a:moveTo>
                    <a:pt x="46" y="73"/>
                  </a:moveTo>
                  <a:lnTo>
                    <a:pt x="24" y="0"/>
                  </a:lnTo>
                  <a:lnTo>
                    <a:pt x="0" y="73"/>
                  </a:lnTo>
                  <a:lnTo>
                    <a:pt x="46"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20" name="Rectangle 24"/>
            <p:cNvSpPr>
              <a:spLocks noChangeArrowheads="1"/>
            </p:cNvSpPr>
            <p:nvPr/>
          </p:nvSpPr>
          <p:spPr bwMode="auto">
            <a:xfrm>
              <a:off x="3869" y="1698"/>
              <a:ext cx="3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57721" name="Rectangle 25"/>
            <p:cNvSpPr>
              <a:spLocks noChangeArrowheads="1"/>
            </p:cNvSpPr>
            <p:nvPr/>
          </p:nvSpPr>
          <p:spPr bwMode="auto">
            <a:xfrm>
              <a:off x="3902" y="1763"/>
              <a:ext cx="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M</a:t>
              </a:r>
              <a:endParaRPr kumimoji="1" lang="en-US" altLang="zh-CN" sz="3600">
                <a:latin typeface="华文中宋" pitchFamily="2" charset="-122"/>
                <a:ea typeface="华文中宋" pitchFamily="2" charset="-122"/>
              </a:endParaRPr>
            </a:p>
          </p:txBody>
        </p:sp>
        <p:sp>
          <p:nvSpPr>
            <p:cNvPr id="157722" name="Rectangle 26"/>
            <p:cNvSpPr>
              <a:spLocks noChangeArrowheads="1"/>
            </p:cNvSpPr>
            <p:nvPr/>
          </p:nvSpPr>
          <p:spPr bwMode="auto">
            <a:xfrm>
              <a:off x="3710" y="2388"/>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57723" name="Rectangle 27"/>
            <p:cNvSpPr>
              <a:spLocks noChangeArrowheads="1"/>
            </p:cNvSpPr>
            <p:nvPr/>
          </p:nvSpPr>
          <p:spPr bwMode="auto">
            <a:xfrm>
              <a:off x="3738" y="2452"/>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1</a:t>
              </a:r>
              <a:endParaRPr kumimoji="1" lang="en-US" altLang="zh-CN" sz="3600">
                <a:latin typeface="华文中宋" pitchFamily="2" charset="-122"/>
                <a:ea typeface="华文中宋" pitchFamily="2" charset="-122"/>
              </a:endParaRPr>
            </a:p>
          </p:txBody>
        </p:sp>
        <p:sp>
          <p:nvSpPr>
            <p:cNvPr id="157724" name="Rectangle 28"/>
            <p:cNvSpPr>
              <a:spLocks noChangeArrowheads="1"/>
            </p:cNvSpPr>
            <p:nvPr/>
          </p:nvSpPr>
          <p:spPr bwMode="auto">
            <a:xfrm>
              <a:off x="3792" y="2388"/>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57725" name="Rectangle 29"/>
            <p:cNvSpPr>
              <a:spLocks noChangeArrowheads="1"/>
            </p:cNvSpPr>
            <p:nvPr/>
          </p:nvSpPr>
          <p:spPr bwMode="auto">
            <a:xfrm>
              <a:off x="3822" y="2452"/>
              <a:ext cx="3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2</a:t>
              </a:r>
              <a:endParaRPr kumimoji="1" lang="en-US" altLang="zh-CN" sz="3600">
                <a:latin typeface="华文中宋" pitchFamily="2" charset="-122"/>
                <a:ea typeface="华文中宋" pitchFamily="2" charset="-122"/>
              </a:endParaRPr>
            </a:p>
          </p:txBody>
        </p:sp>
        <p:sp>
          <p:nvSpPr>
            <p:cNvPr id="157726" name="Rectangle 30"/>
            <p:cNvSpPr>
              <a:spLocks noChangeArrowheads="1"/>
            </p:cNvSpPr>
            <p:nvPr/>
          </p:nvSpPr>
          <p:spPr bwMode="auto">
            <a:xfrm>
              <a:off x="4013" y="2388"/>
              <a:ext cx="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57727" name="Rectangle 31"/>
            <p:cNvSpPr>
              <a:spLocks noChangeArrowheads="1"/>
            </p:cNvSpPr>
            <p:nvPr/>
          </p:nvSpPr>
          <p:spPr bwMode="auto">
            <a:xfrm>
              <a:off x="4041" y="2452"/>
              <a:ext cx="3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3</a:t>
              </a:r>
              <a:endParaRPr kumimoji="1" lang="en-US" altLang="zh-CN" sz="3600">
                <a:latin typeface="华文中宋" pitchFamily="2" charset="-122"/>
                <a:ea typeface="华文中宋" pitchFamily="2" charset="-122"/>
              </a:endParaRPr>
            </a:p>
          </p:txBody>
        </p:sp>
        <p:sp>
          <p:nvSpPr>
            <p:cNvPr id="157728" name="Rectangle 32"/>
            <p:cNvSpPr>
              <a:spLocks noChangeArrowheads="1"/>
            </p:cNvSpPr>
            <p:nvPr/>
          </p:nvSpPr>
          <p:spPr bwMode="auto">
            <a:xfrm>
              <a:off x="5458" y="2388"/>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57729" name="Rectangle 33"/>
            <p:cNvSpPr>
              <a:spLocks noChangeArrowheads="1"/>
            </p:cNvSpPr>
            <p:nvPr/>
          </p:nvSpPr>
          <p:spPr bwMode="auto">
            <a:xfrm>
              <a:off x="5486" y="2452"/>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4</a:t>
              </a:r>
              <a:endParaRPr kumimoji="1" lang="en-US" altLang="zh-CN" sz="3600">
                <a:latin typeface="华文中宋" pitchFamily="2" charset="-122"/>
                <a:ea typeface="华文中宋" pitchFamily="2" charset="-122"/>
              </a:endParaRPr>
            </a:p>
          </p:txBody>
        </p:sp>
      </p:grpSp>
      <p:sp>
        <p:nvSpPr>
          <p:cNvPr id="157730" name="Text Box 34"/>
          <p:cNvSpPr txBox="1">
            <a:spLocks noChangeArrowheads="1"/>
          </p:cNvSpPr>
          <p:nvPr/>
        </p:nvSpPr>
        <p:spPr bwMode="auto">
          <a:xfrm>
            <a:off x="5795391" y="3943350"/>
            <a:ext cx="3313113"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b="1">
                <a:solidFill>
                  <a:srgbClr val="6600CC"/>
                </a:solidFill>
              </a:rPr>
              <a:t>图</a:t>
            </a:r>
            <a:r>
              <a:rPr lang="en-US" altLang="zh-CN" sz="1400" b="1">
                <a:solidFill>
                  <a:srgbClr val="6600CC"/>
                </a:solidFill>
              </a:rPr>
              <a:t>9-2</a:t>
            </a:r>
            <a:r>
              <a:rPr lang="zh-CN" altLang="en-US" sz="1400" b="1">
                <a:solidFill>
                  <a:srgbClr val="6600CC"/>
                </a:solidFill>
              </a:rPr>
              <a:t>　理想的晶闸管触发脉冲电流波形</a:t>
            </a:r>
          </a:p>
          <a:p>
            <a:pPr algn="ctr"/>
            <a:r>
              <a:rPr lang="en-US" altLang="zh-CN" sz="1400" b="1" i="1">
                <a:solidFill>
                  <a:srgbClr val="6600CC"/>
                </a:solidFill>
              </a:rPr>
              <a:t>t</a:t>
            </a:r>
            <a:r>
              <a:rPr lang="en-US" altLang="zh-CN" sz="1400" b="1" i="1" baseline="-25000">
                <a:solidFill>
                  <a:srgbClr val="6600CC"/>
                </a:solidFill>
              </a:rPr>
              <a:t>1</a:t>
            </a:r>
            <a:r>
              <a:rPr lang="en-US" altLang="zh-CN" sz="1400" b="1" i="1">
                <a:solidFill>
                  <a:srgbClr val="6600CC"/>
                </a:solidFill>
              </a:rPr>
              <a:t>~t</a:t>
            </a:r>
            <a:r>
              <a:rPr lang="en-US" altLang="zh-CN" sz="1400" b="1" i="1" baseline="-25000">
                <a:solidFill>
                  <a:srgbClr val="6600CC"/>
                </a:solidFill>
              </a:rPr>
              <a:t>2</a:t>
            </a:r>
            <a:r>
              <a:rPr lang="en-US" altLang="zh-CN" sz="1400" b="1">
                <a:solidFill>
                  <a:srgbClr val="6600CC"/>
                </a:solidFill>
                <a:sym typeface="Symbol" pitchFamily="18" charset="2"/>
              </a:rPr>
              <a:t></a:t>
            </a:r>
            <a:r>
              <a:rPr lang="zh-CN" altLang="en-US" sz="1400" b="1">
                <a:solidFill>
                  <a:srgbClr val="6600CC"/>
                </a:solidFill>
              </a:rPr>
              <a:t>脉冲前沿上升时间（</a:t>
            </a:r>
            <a:r>
              <a:rPr lang="en-US" altLang="zh-CN" sz="1400" b="1">
                <a:solidFill>
                  <a:srgbClr val="6600CC"/>
                </a:solidFill>
              </a:rPr>
              <a:t>&lt;1</a:t>
            </a:r>
            <a:r>
              <a:rPr lang="en-US" altLang="zh-CN" sz="1400" b="1" i="1">
                <a:solidFill>
                  <a:srgbClr val="6600CC"/>
                </a:solidFill>
                <a:sym typeface="Symbol" pitchFamily="18" charset="2"/>
              </a:rPr>
              <a:t></a:t>
            </a:r>
            <a:r>
              <a:rPr lang="en-US" altLang="zh-CN" sz="1400" b="1" i="1">
                <a:solidFill>
                  <a:srgbClr val="6600CC"/>
                </a:solidFill>
              </a:rPr>
              <a:t>s</a:t>
            </a:r>
            <a:r>
              <a:rPr lang="zh-CN" altLang="en-US" sz="1400" b="1">
                <a:solidFill>
                  <a:srgbClr val="6600CC"/>
                </a:solidFill>
              </a:rPr>
              <a:t>）　</a:t>
            </a:r>
          </a:p>
          <a:p>
            <a:pPr algn="ctr"/>
            <a:r>
              <a:rPr lang="en-US" altLang="zh-CN" sz="1400" b="1" i="1">
                <a:solidFill>
                  <a:srgbClr val="6600CC"/>
                </a:solidFill>
              </a:rPr>
              <a:t>t</a:t>
            </a:r>
            <a:r>
              <a:rPr lang="en-US" altLang="zh-CN" sz="1400" b="1" i="1" baseline="-25000">
                <a:solidFill>
                  <a:srgbClr val="6600CC"/>
                </a:solidFill>
              </a:rPr>
              <a:t>1</a:t>
            </a:r>
            <a:r>
              <a:rPr lang="en-US" altLang="zh-CN" sz="1400" b="1" i="1">
                <a:solidFill>
                  <a:srgbClr val="6600CC"/>
                </a:solidFill>
              </a:rPr>
              <a:t>~t</a:t>
            </a:r>
            <a:r>
              <a:rPr lang="en-US" altLang="zh-CN" sz="1400" b="1" i="1" baseline="-25000">
                <a:solidFill>
                  <a:srgbClr val="6600CC"/>
                </a:solidFill>
              </a:rPr>
              <a:t>3</a:t>
            </a:r>
            <a:r>
              <a:rPr lang="en-US" altLang="zh-CN" sz="1400" b="1">
                <a:solidFill>
                  <a:srgbClr val="6600CC"/>
                </a:solidFill>
                <a:sym typeface="Symbol" pitchFamily="18" charset="2"/>
              </a:rPr>
              <a:t></a:t>
            </a:r>
            <a:r>
              <a:rPr lang="zh-CN" altLang="en-US" sz="1400" b="1">
                <a:solidFill>
                  <a:srgbClr val="6600CC"/>
                </a:solidFill>
              </a:rPr>
              <a:t>强脉冲宽度　</a:t>
            </a:r>
          </a:p>
          <a:p>
            <a:pPr algn="ctr"/>
            <a:r>
              <a:rPr lang="en-US" altLang="zh-CN" sz="1400" b="1" i="1">
                <a:solidFill>
                  <a:srgbClr val="6600CC"/>
                </a:solidFill>
              </a:rPr>
              <a:t>I</a:t>
            </a:r>
            <a:r>
              <a:rPr lang="en-US" altLang="zh-CN" sz="1400" b="1" i="1" baseline="-25000">
                <a:solidFill>
                  <a:srgbClr val="6600CC"/>
                </a:solidFill>
              </a:rPr>
              <a:t>M</a:t>
            </a:r>
            <a:r>
              <a:rPr lang="en-US" altLang="zh-CN" sz="1400" b="1">
                <a:solidFill>
                  <a:srgbClr val="6600CC"/>
                </a:solidFill>
                <a:sym typeface="Symbol" pitchFamily="18" charset="2"/>
              </a:rPr>
              <a:t></a:t>
            </a:r>
            <a:r>
              <a:rPr lang="zh-CN" altLang="en-US" sz="1400" b="1">
                <a:solidFill>
                  <a:srgbClr val="6600CC"/>
                </a:solidFill>
              </a:rPr>
              <a:t>强脉冲幅值（</a:t>
            </a:r>
            <a:r>
              <a:rPr lang="en-US" altLang="zh-CN" sz="1400" b="1" i="1">
                <a:solidFill>
                  <a:srgbClr val="6600CC"/>
                </a:solidFill>
              </a:rPr>
              <a:t>3I</a:t>
            </a:r>
            <a:r>
              <a:rPr lang="en-US" altLang="zh-CN" sz="1400" b="1" i="1" baseline="-25000">
                <a:solidFill>
                  <a:srgbClr val="6600CC"/>
                </a:solidFill>
              </a:rPr>
              <a:t>GT</a:t>
            </a:r>
            <a:r>
              <a:rPr lang="en-US" altLang="zh-CN" sz="1400" b="1" i="1">
                <a:solidFill>
                  <a:srgbClr val="6600CC"/>
                </a:solidFill>
              </a:rPr>
              <a:t>~5I</a:t>
            </a:r>
            <a:r>
              <a:rPr lang="en-US" altLang="zh-CN" sz="1400" b="1" i="1" baseline="-25000">
                <a:solidFill>
                  <a:srgbClr val="6600CC"/>
                </a:solidFill>
              </a:rPr>
              <a:t>GT</a:t>
            </a:r>
            <a:r>
              <a:rPr lang="zh-CN" altLang="en-US" sz="1400" b="1">
                <a:solidFill>
                  <a:srgbClr val="6600CC"/>
                </a:solidFill>
              </a:rPr>
              <a:t>）</a:t>
            </a:r>
          </a:p>
          <a:p>
            <a:pPr algn="ctr"/>
            <a:r>
              <a:rPr lang="en-US" altLang="zh-CN" sz="1400" b="1" i="1">
                <a:solidFill>
                  <a:srgbClr val="6600CC"/>
                </a:solidFill>
              </a:rPr>
              <a:t>t</a:t>
            </a:r>
            <a:r>
              <a:rPr lang="en-US" altLang="zh-CN" sz="1400" b="1" i="1" baseline="-25000">
                <a:solidFill>
                  <a:srgbClr val="6600CC"/>
                </a:solidFill>
              </a:rPr>
              <a:t>1</a:t>
            </a:r>
            <a:r>
              <a:rPr lang="en-US" altLang="zh-CN" sz="1400" b="1" i="1">
                <a:solidFill>
                  <a:srgbClr val="6600CC"/>
                </a:solidFill>
              </a:rPr>
              <a:t>~t</a:t>
            </a:r>
            <a:r>
              <a:rPr lang="en-US" altLang="zh-CN" sz="1400" b="1" i="1" baseline="-25000">
                <a:solidFill>
                  <a:srgbClr val="6600CC"/>
                </a:solidFill>
              </a:rPr>
              <a:t>4</a:t>
            </a:r>
            <a:r>
              <a:rPr lang="en-US" altLang="zh-CN" sz="1400" b="1">
                <a:solidFill>
                  <a:srgbClr val="6600CC"/>
                </a:solidFill>
                <a:sym typeface="Symbol" pitchFamily="18" charset="2"/>
              </a:rPr>
              <a:t></a:t>
            </a:r>
            <a:r>
              <a:rPr lang="zh-CN" altLang="en-US" sz="1400" b="1">
                <a:solidFill>
                  <a:srgbClr val="6600CC"/>
                </a:solidFill>
              </a:rPr>
              <a:t>脉冲宽度　　</a:t>
            </a:r>
          </a:p>
          <a:p>
            <a:pPr algn="ctr"/>
            <a:r>
              <a:rPr lang="en-US" altLang="zh-CN" sz="1400" b="1" i="1">
                <a:solidFill>
                  <a:srgbClr val="6600CC"/>
                </a:solidFill>
              </a:rPr>
              <a:t>I</a:t>
            </a:r>
            <a:r>
              <a:rPr lang="en-US" altLang="zh-CN" sz="1400" b="1">
                <a:solidFill>
                  <a:srgbClr val="6600CC"/>
                </a:solidFill>
                <a:sym typeface="Symbol" pitchFamily="18" charset="2"/>
              </a:rPr>
              <a:t></a:t>
            </a:r>
            <a:r>
              <a:rPr lang="zh-CN" altLang="en-US" sz="1400" b="1">
                <a:solidFill>
                  <a:srgbClr val="6600CC"/>
                </a:solidFill>
              </a:rPr>
              <a:t>脉冲平顶幅值（</a:t>
            </a:r>
            <a:r>
              <a:rPr lang="en-US" altLang="zh-CN" sz="1400" b="1" i="1">
                <a:solidFill>
                  <a:srgbClr val="6600CC"/>
                </a:solidFill>
              </a:rPr>
              <a:t>1.5I</a:t>
            </a:r>
            <a:r>
              <a:rPr lang="en-US" altLang="zh-CN" sz="1400" b="1" i="1" baseline="-25000">
                <a:solidFill>
                  <a:srgbClr val="6600CC"/>
                </a:solidFill>
              </a:rPr>
              <a:t>GT</a:t>
            </a:r>
            <a:r>
              <a:rPr lang="en-US" altLang="zh-CN" sz="1400" b="1" i="1">
                <a:solidFill>
                  <a:srgbClr val="6600CC"/>
                </a:solidFill>
              </a:rPr>
              <a:t>~2I</a:t>
            </a:r>
            <a:r>
              <a:rPr lang="en-US" altLang="zh-CN" sz="1400" b="1" i="1" baseline="-25000">
                <a:solidFill>
                  <a:srgbClr val="6600CC"/>
                </a:solidFill>
              </a:rPr>
              <a:t>GT</a:t>
            </a:r>
            <a:r>
              <a:rPr lang="zh-CN" altLang="en-US" sz="1400" b="1">
                <a:solidFill>
                  <a:srgbClr val="6600CC"/>
                </a:solidFill>
              </a:rPr>
              <a:t>）</a:t>
            </a:r>
            <a:r>
              <a:rPr lang="zh-CN" altLang="en-US"/>
              <a:t> </a:t>
            </a:r>
          </a:p>
        </p:txBody>
      </p:sp>
      <p:sp>
        <p:nvSpPr>
          <p:cNvPr id="157731" name="Text Box 35"/>
          <p:cNvSpPr txBox="1">
            <a:spLocks noChangeArrowheads="1"/>
          </p:cNvSpPr>
          <p:nvPr/>
        </p:nvSpPr>
        <p:spPr bwMode="auto">
          <a:xfrm>
            <a:off x="684214" y="719306"/>
            <a:ext cx="5012802"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Times New Roman" pitchFamily="18" charset="0"/>
                <a:ea typeface="宋体" pitchFamily="2" charset="-122"/>
              </a:defRPr>
            </a:lvl1pPr>
            <a:lvl2pPr marL="800100" indent="-342900">
              <a:defRPr>
                <a:solidFill>
                  <a:schemeClr val="tx1"/>
                </a:solidFill>
                <a:latin typeface="Times New Roman" pitchFamily="18" charset="0"/>
                <a:ea typeface="宋体" pitchFamily="2" charset="-122"/>
              </a:defRPr>
            </a:lvl2pPr>
            <a:lvl3pPr marL="1257300" indent="-342900">
              <a:defRPr>
                <a:solidFill>
                  <a:schemeClr val="tx1"/>
                </a:solidFill>
                <a:latin typeface="Times New Roman" pitchFamily="18" charset="0"/>
                <a:ea typeface="宋体" pitchFamily="2" charset="-122"/>
              </a:defRPr>
            </a:lvl3pPr>
            <a:lvl4pPr marL="1714500" indent="-342900">
              <a:defRPr>
                <a:solidFill>
                  <a:schemeClr val="tx1"/>
                </a:solidFill>
                <a:latin typeface="Times New Roman" pitchFamily="18" charset="0"/>
                <a:ea typeface="宋体" pitchFamily="2" charset="-122"/>
              </a:defRPr>
            </a:lvl4pPr>
            <a:lvl5pPr marL="2171700" indent="-342900">
              <a:defRPr>
                <a:solidFill>
                  <a:schemeClr val="tx1"/>
                </a:solidFill>
                <a:latin typeface="Times New Roman" pitchFamily="18" charset="0"/>
                <a:ea typeface="宋体" pitchFamily="2" charset="-122"/>
              </a:defRPr>
            </a:lvl5pPr>
            <a:lvl6pPr marL="2628900" indent="-342900" fontAlgn="base">
              <a:spcBef>
                <a:spcPct val="0"/>
              </a:spcBef>
              <a:spcAft>
                <a:spcPct val="0"/>
              </a:spcAft>
              <a:defRPr>
                <a:solidFill>
                  <a:schemeClr val="tx1"/>
                </a:solidFill>
                <a:latin typeface="Times New Roman" pitchFamily="18" charset="0"/>
                <a:ea typeface="宋体" pitchFamily="2" charset="-122"/>
              </a:defRPr>
            </a:lvl6pPr>
            <a:lvl7pPr marL="3086100" indent="-342900" fontAlgn="base">
              <a:spcBef>
                <a:spcPct val="0"/>
              </a:spcBef>
              <a:spcAft>
                <a:spcPct val="0"/>
              </a:spcAft>
              <a:defRPr>
                <a:solidFill>
                  <a:schemeClr val="tx1"/>
                </a:solidFill>
                <a:latin typeface="Times New Roman" pitchFamily="18" charset="0"/>
                <a:ea typeface="宋体" pitchFamily="2" charset="-122"/>
              </a:defRPr>
            </a:lvl7pPr>
            <a:lvl8pPr marL="3543300" indent="-342900" fontAlgn="base">
              <a:spcBef>
                <a:spcPct val="0"/>
              </a:spcBef>
              <a:spcAft>
                <a:spcPct val="0"/>
              </a:spcAft>
              <a:defRPr>
                <a:solidFill>
                  <a:schemeClr val="tx1"/>
                </a:solidFill>
                <a:latin typeface="Times New Roman" pitchFamily="18" charset="0"/>
                <a:ea typeface="宋体" pitchFamily="2" charset="-122"/>
              </a:defRPr>
            </a:lvl8pPr>
            <a:lvl9pPr marL="4000500" indent="-342900" fontAlgn="base">
              <a:spcBef>
                <a:spcPct val="0"/>
              </a:spcBef>
              <a:spcAft>
                <a:spcPct val="0"/>
              </a:spcAft>
              <a:defRPr>
                <a:solidFill>
                  <a:schemeClr val="tx1"/>
                </a:solidFill>
                <a:latin typeface="Times New Roman" pitchFamily="18" charset="0"/>
                <a:ea typeface="宋体" pitchFamily="2" charset="-122"/>
              </a:defRPr>
            </a:lvl9pPr>
          </a:lstStyle>
          <a:p>
            <a:pPr>
              <a:lnSpc>
                <a:spcPct val="150000"/>
              </a:lnSpc>
            </a:pPr>
            <a:r>
              <a:rPr lang="en-US" altLang="zh-CN" sz="2400" b="1" dirty="0">
                <a:solidFill>
                  <a:srgbClr val="E35449"/>
                </a:solidFill>
              </a:rPr>
              <a:t>■1</a:t>
            </a:r>
            <a:r>
              <a:rPr lang="zh-CN" altLang="en-US" sz="2400" b="1" dirty="0">
                <a:solidFill>
                  <a:srgbClr val="E35449"/>
                </a:solidFill>
              </a:rPr>
              <a:t>）、</a:t>
            </a:r>
            <a:r>
              <a:rPr lang="zh-CN" altLang="en-US" sz="2400" b="1" dirty="0"/>
              <a:t>晶闸管的触发电路</a:t>
            </a:r>
            <a:r>
              <a:rPr lang="zh-CN" altLang="en-US" sz="2400" dirty="0"/>
              <a:t> </a:t>
            </a:r>
          </a:p>
          <a:p>
            <a:pPr>
              <a:lnSpc>
                <a:spcPct val="150000"/>
              </a:lnSpc>
            </a:pPr>
            <a:r>
              <a:rPr lang="zh-CN" altLang="en-US" sz="2400" dirty="0"/>
              <a:t>    </a:t>
            </a:r>
            <a:r>
              <a:rPr lang="zh-CN" altLang="en-US" sz="2400" b="1" dirty="0">
                <a:solidFill>
                  <a:srgbClr val="0000FF"/>
                </a:solidFill>
              </a:rPr>
              <a:t>◆</a:t>
            </a:r>
            <a:r>
              <a:rPr lang="zh-CN" altLang="en-US" sz="2400" b="1" dirty="0"/>
              <a:t>作用：产生符合要求的</a:t>
            </a:r>
            <a:r>
              <a:rPr lang="zh-CN" altLang="en-US" sz="2400" b="1" dirty="0">
                <a:solidFill>
                  <a:srgbClr val="E35449"/>
                </a:solidFill>
              </a:rPr>
              <a:t>门极触发脉冲</a:t>
            </a:r>
            <a:r>
              <a:rPr lang="zh-CN" altLang="en-US" sz="2400" b="1" dirty="0"/>
              <a:t>，保证晶闸管在需要的时刻由阻断转为导通。</a:t>
            </a:r>
          </a:p>
          <a:p>
            <a:pPr>
              <a:lnSpc>
                <a:spcPct val="150000"/>
              </a:lnSpc>
            </a:pPr>
            <a:r>
              <a:rPr lang="zh-CN" altLang="en-US" sz="2400" b="1" dirty="0">
                <a:solidFill>
                  <a:srgbClr val="0000FF"/>
                </a:solidFill>
              </a:rPr>
              <a:t>    ◆</a:t>
            </a:r>
            <a:r>
              <a:rPr lang="zh-CN" altLang="en-US" sz="2400" b="1" dirty="0"/>
              <a:t>晶闸管触发电路往往还包括对其触发时刻进行控制的</a:t>
            </a:r>
            <a:r>
              <a:rPr lang="zh-CN" altLang="en-US" sz="2400" b="1" dirty="0">
                <a:solidFill>
                  <a:srgbClr val="E35449"/>
                </a:solidFill>
              </a:rPr>
              <a:t>相位控制电路</a:t>
            </a:r>
            <a:r>
              <a:rPr lang="zh-CN" altLang="en-US" sz="2400" b="1" dirty="0"/>
              <a:t>。</a:t>
            </a:r>
          </a:p>
          <a:p>
            <a:r>
              <a:rPr lang="zh-CN" altLang="en-US" sz="2000" b="1" dirty="0"/>
              <a:t>    </a:t>
            </a:r>
            <a:endParaRPr lang="zh-CN" altLang="en-US" sz="20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3" name="日期占位符 2"/>
          <p:cNvSpPr>
            <a:spLocks noGrp="1"/>
          </p:cNvSpPr>
          <p:nvPr>
            <p:ph type="dt" sz="half" idx="10"/>
          </p:nvPr>
        </p:nvSpPr>
        <p:spPr/>
        <p:txBody>
          <a:bodyPr/>
          <a:lstStyle/>
          <a:p>
            <a:fld id="{25C61AC7-22EC-4718-864D-76DC6D8B7981}" type="datetime10">
              <a:rPr lang="zh-CN" altLang="en-US" smtClean="0"/>
              <a:t>12:58</a:t>
            </a:fld>
            <a:endParaRPr lang="zh-CN" altLang="en-US"/>
          </a:p>
        </p:txBody>
      </p:sp>
    </p:spTree>
    <p:extLst>
      <p:ext uri="{BB962C8B-B14F-4D97-AF65-F5344CB8AC3E}">
        <p14:creationId xmlns:p14="http://schemas.microsoft.com/office/powerpoint/2010/main" val="297297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838112" y="116632"/>
            <a:ext cx="7848600" cy="431800"/>
          </a:xfrm>
        </p:spPr>
        <p:txBody>
          <a:bodyPr/>
          <a:lstStyle/>
          <a:p>
            <a:pPr algn="l"/>
            <a:r>
              <a:rPr lang="en-US" altLang="zh-CN" sz="3600" b="1" dirty="0">
                <a:solidFill>
                  <a:schemeClr val="tx1"/>
                </a:solidFill>
              </a:rPr>
              <a:t>9.1.2  </a:t>
            </a:r>
            <a:r>
              <a:rPr lang="zh-CN" altLang="en-US" sz="3600" b="1" dirty="0">
                <a:solidFill>
                  <a:schemeClr val="tx1"/>
                </a:solidFill>
              </a:rPr>
              <a:t>晶闸管的触发电路</a:t>
            </a:r>
          </a:p>
        </p:txBody>
      </p:sp>
      <p:grpSp>
        <p:nvGrpSpPr>
          <p:cNvPr id="157700" name="Group 4"/>
          <p:cNvGrpSpPr>
            <a:grpSpLocks/>
          </p:cNvGrpSpPr>
          <p:nvPr/>
        </p:nvGrpSpPr>
        <p:grpSpPr bwMode="auto">
          <a:xfrm>
            <a:off x="6012879" y="2030413"/>
            <a:ext cx="3095625" cy="1903412"/>
            <a:chOff x="3633" y="1330"/>
            <a:chExt cx="2077" cy="1199"/>
          </a:xfrm>
        </p:grpSpPr>
        <p:sp>
          <p:nvSpPr>
            <p:cNvPr id="157701" name="Line 5"/>
            <p:cNvSpPr>
              <a:spLocks noChangeShapeType="1"/>
            </p:cNvSpPr>
            <p:nvPr/>
          </p:nvSpPr>
          <p:spPr bwMode="auto">
            <a:xfrm>
              <a:off x="3633" y="2179"/>
              <a:ext cx="20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2" name="Freeform 6"/>
            <p:cNvSpPr>
              <a:spLocks/>
            </p:cNvSpPr>
            <p:nvPr/>
          </p:nvSpPr>
          <p:spPr bwMode="auto">
            <a:xfrm>
              <a:off x="5640" y="2154"/>
              <a:ext cx="70" cy="49"/>
            </a:xfrm>
            <a:custGeom>
              <a:avLst/>
              <a:gdLst>
                <a:gd name="T0" fmla="*/ 0 w 70"/>
                <a:gd name="T1" fmla="*/ 0 h 49"/>
                <a:gd name="T2" fmla="*/ 70 w 70"/>
                <a:gd name="T3" fmla="*/ 25 h 49"/>
                <a:gd name="T4" fmla="*/ 0 w 70"/>
                <a:gd name="T5" fmla="*/ 49 h 49"/>
                <a:gd name="T6" fmla="*/ 0 w 70"/>
                <a:gd name="T7" fmla="*/ 0 h 49"/>
              </a:gdLst>
              <a:ahLst/>
              <a:cxnLst>
                <a:cxn ang="0">
                  <a:pos x="T0" y="T1"/>
                </a:cxn>
                <a:cxn ang="0">
                  <a:pos x="T2" y="T3"/>
                </a:cxn>
                <a:cxn ang="0">
                  <a:pos x="T4" y="T5"/>
                </a:cxn>
                <a:cxn ang="0">
                  <a:pos x="T6" y="T7"/>
                </a:cxn>
              </a:cxnLst>
              <a:rect l="0" t="0" r="r" b="b"/>
              <a:pathLst>
                <a:path w="70" h="49">
                  <a:moveTo>
                    <a:pt x="0" y="0"/>
                  </a:moveTo>
                  <a:lnTo>
                    <a:pt x="70" y="25"/>
                  </a:lnTo>
                  <a:lnTo>
                    <a:pt x="0" y="4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03" name="Line 7"/>
            <p:cNvSpPr>
              <a:spLocks noChangeShapeType="1"/>
            </p:cNvSpPr>
            <p:nvPr/>
          </p:nvSpPr>
          <p:spPr bwMode="auto">
            <a:xfrm>
              <a:off x="3758" y="2179"/>
              <a:ext cx="1" cy="1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4" name="Line 8"/>
            <p:cNvSpPr>
              <a:spLocks noChangeShapeType="1"/>
            </p:cNvSpPr>
            <p:nvPr/>
          </p:nvSpPr>
          <p:spPr bwMode="auto">
            <a:xfrm flipV="1">
              <a:off x="3822" y="1364"/>
              <a:ext cx="1" cy="10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5" name="Freeform 9"/>
            <p:cNvSpPr>
              <a:spLocks/>
            </p:cNvSpPr>
            <p:nvPr/>
          </p:nvSpPr>
          <p:spPr bwMode="auto">
            <a:xfrm>
              <a:off x="3758" y="1330"/>
              <a:ext cx="252" cy="849"/>
            </a:xfrm>
            <a:custGeom>
              <a:avLst/>
              <a:gdLst>
                <a:gd name="T0" fmla="*/ 0 w 252"/>
                <a:gd name="T1" fmla="*/ 849 h 849"/>
                <a:gd name="T2" fmla="*/ 64 w 252"/>
                <a:gd name="T3" fmla="*/ 34 h 849"/>
                <a:gd name="T4" fmla="*/ 67 w 252"/>
                <a:gd name="T5" fmla="*/ 21 h 849"/>
                <a:gd name="T6" fmla="*/ 73 w 252"/>
                <a:gd name="T7" fmla="*/ 11 h 849"/>
                <a:gd name="T8" fmla="*/ 83 w 252"/>
                <a:gd name="T9" fmla="*/ 3 h 849"/>
                <a:gd name="T10" fmla="*/ 95 w 252"/>
                <a:gd name="T11" fmla="*/ 0 h 849"/>
                <a:gd name="T12" fmla="*/ 221 w 252"/>
                <a:gd name="T13" fmla="*/ 0 h 849"/>
                <a:gd name="T14" fmla="*/ 231 w 252"/>
                <a:gd name="T15" fmla="*/ 3 h 849"/>
                <a:gd name="T16" fmla="*/ 242 w 252"/>
                <a:gd name="T17" fmla="*/ 11 h 849"/>
                <a:gd name="T18" fmla="*/ 249 w 252"/>
                <a:gd name="T19" fmla="*/ 21 h 849"/>
                <a:gd name="T20" fmla="*/ 252 w 252"/>
                <a:gd name="T21" fmla="*/ 3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 h="849">
                  <a:moveTo>
                    <a:pt x="0" y="849"/>
                  </a:moveTo>
                  <a:lnTo>
                    <a:pt x="64" y="34"/>
                  </a:lnTo>
                  <a:lnTo>
                    <a:pt x="67" y="21"/>
                  </a:lnTo>
                  <a:lnTo>
                    <a:pt x="73" y="11"/>
                  </a:lnTo>
                  <a:lnTo>
                    <a:pt x="83" y="3"/>
                  </a:lnTo>
                  <a:lnTo>
                    <a:pt x="95" y="0"/>
                  </a:lnTo>
                  <a:lnTo>
                    <a:pt x="221" y="0"/>
                  </a:lnTo>
                  <a:lnTo>
                    <a:pt x="231" y="3"/>
                  </a:lnTo>
                  <a:lnTo>
                    <a:pt x="242" y="11"/>
                  </a:lnTo>
                  <a:lnTo>
                    <a:pt x="249" y="21"/>
                  </a:lnTo>
                  <a:lnTo>
                    <a:pt x="252" y="34"/>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6" name="Line 10"/>
            <p:cNvSpPr>
              <a:spLocks noChangeShapeType="1"/>
            </p:cNvSpPr>
            <p:nvPr/>
          </p:nvSpPr>
          <p:spPr bwMode="auto">
            <a:xfrm flipV="1">
              <a:off x="4043" y="1885"/>
              <a:ext cx="1" cy="4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7" name="Freeform 11"/>
            <p:cNvSpPr>
              <a:spLocks/>
            </p:cNvSpPr>
            <p:nvPr/>
          </p:nvSpPr>
          <p:spPr bwMode="auto">
            <a:xfrm>
              <a:off x="4010" y="1364"/>
              <a:ext cx="95" cy="586"/>
            </a:xfrm>
            <a:custGeom>
              <a:avLst/>
              <a:gdLst>
                <a:gd name="T0" fmla="*/ 0 w 95"/>
                <a:gd name="T1" fmla="*/ 0 h 586"/>
                <a:gd name="T2" fmla="*/ 33 w 95"/>
                <a:gd name="T3" fmla="*/ 521 h 586"/>
                <a:gd name="T4" fmla="*/ 34 w 95"/>
                <a:gd name="T5" fmla="*/ 538 h 586"/>
                <a:gd name="T6" fmla="*/ 40 w 95"/>
                <a:gd name="T7" fmla="*/ 554 h 586"/>
                <a:gd name="T8" fmla="*/ 50 w 95"/>
                <a:gd name="T9" fmla="*/ 568 h 586"/>
                <a:gd name="T10" fmla="*/ 64 w 95"/>
                <a:gd name="T11" fmla="*/ 578 h 586"/>
                <a:gd name="T12" fmla="*/ 79 w 95"/>
                <a:gd name="T13" fmla="*/ 584 h 586"/>
                <a:gd name="T14" fmla="*/ 95 w 95"/>
                <a:gd name="T15" fmla="*/ 586 h 5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586">
                  <a:moveTo>
                    <a:pt x="0" y="0"/>
                  </a:moveTo>
                  <a:lnTo>
                    <a:pt x="33" y="521"/>
                  </a:lnTo>
                  <a:lnTo>
                    <a:pt x="34" y="538"/>
                  </a:lnTo>
                  <a:lnTo>
                    <a:pt x="40" y="554"/>
                  </a:lnTo>
                  <a:lnTo>
                    <a:pt x="50" y="568"/>
                  </a:lnTo>
                  <a:lnTo>
                    <a:pt x="64" y="578"/>
                  </a:lnTo>
                  <a:lnTo>
                    <a:pt x="79" y="584"/>
                  </a:lnTo>
                  <a:lnTo>
                    <a:pt x="95" y="586"/>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8" name="Freeform 12"/>
            <p:cNvSpPr>
              <a:spLocks/>
            </p:cNvSpPr>
            <p:nvPr/>
          </p:nvSpPr>
          <p:spPr bwMode="auto">
            <a:xfrm>
              <a:off x="4105" y="1950"/>
              <a:ext cx="1322" cy="164"/>
            </a:xfrm>
            <a:custGeom>
              <a:avLst/>
              <a:gdLst>
                <a:gd name="T0" fmla="*/ 0 w 1322"/>
                <a:gd name="T1" fmla="*/ 0 h 164"/>
                <a:gd name="T2" fmla="*/ 1260 w 1322"/>
                <a:gd name="T3" fmla="*/ 0 h 164"/>
                <a:gd name="T4" fmla="*/ 1270 w 1322"/>
                <a:gd name="T5" fmla="*/ 3 h 164"/>
                <a:gd name="T6" fmla="*/ 1279 w 1322"/>
                <a:gd name="T7" fmla="*/ 9 h 164"/>
                <a:gd name="T8" fmla="*/ 1286 w 1322"/>
                <a:gd name="T9" fmla="*/ 20 h 164"/>
                <a:gd name="T10" fmla="*/ 1291 w 1322"/>
                <a:gd name="T11" fmla="*/ 34 h 164"/>
                <a:gd name="T12" fmla="*/ 1322 w 1322"/>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1322" h="164">
                  <a:moveTo>
                    <a:pt x="0" y="0"/>
                  </a:moveTo>
                  <a:lnTo>
                    <a:pt x="1260" y="0"/>
                  </a:lnTo>
                  <a:lnTo>
                    <a:pt x="1270" y="3"/>
                  </a:lnTo>
                  <a:lnTo>
                    <a:pt x="1279" y="9"/>
                  </a:lnTo>
                  <a:lnTo>
                    <a:pt x="1286" y="20"/>
                  </a:lnTo>
                  <a:lnTo>
                    <a:pt x="1291" y="34"/>
                  </a:lnTo>
                  <a:lnTo>
                    <a:pt x="1322" y="164"/>
                  </a:lnTo>
                </a:path>
              </a:pathLst>
            </a:custGeom>
            <a:noFill/>
            <a:ln w="28575"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9" name="Freeform 13"/>
            <p:cNvSpPr>
              <a:spLocks/>
            </p:cNvSpPr>
            <p:nvPr/>
          </p:nvSpPr>
          <p:spPr bwMode="auto">
            <a:xfrm>
              <a:off x="5427" y="2114"/>
              <a:ext cx="64" cy="65"/>
            </a:xfrm>
            <a:custGeom>
              <a:avLst/>
              <a:gdLst>
                <a:gd name="T0" fmla="*/ 0 w 64"/>
                <a:gd name="T1" fmla="*/ 0 h 65"/>
                <a:gd name="T2" fmla="*/ 4 w 64"/>
                <a:gd name="T3" fmla="*/ 14 h 65"/>
                <a:gd name="T4" fmla="*/ 12 w 64"/>
                <a:gd name="T5" fmla="*/ 28 h 65"/>
                <a:gd name="T6" fmla="*/ 22 w 64"/>
                <a:gd name="T7" fmla="*/ 42 h 65"/>
                <a:gd name="T8" fmla="*/ 35 w 64"/>
                <a:gd name="T9" fmla="*/ 52 h 65"/>
                <a:gd name="T10" fmla="*/ 49 w 64"/>
                <a:gd name="T11" fmla="*/ 60 h 65"/>
                <a:gd name="T12" fmla="*/ 64 w 6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0" y="0"/>
                  </a:moveTo>
                  <a:lnTo>
                    <a:pt x="4" y="14"/>
                  </a:lnTo>
                  <a:lnTo>
                    <a:pt x="12" y="28"/>
                  </a:lnTo>
                  <a:lnTo>
                    <a:pt x="22" y="42"/>
                  </a:lnTo>
                  <a:lnTo>
                    <a:pt x="35" y="52"/>
                  </a:lnTo>
                  <a:lnTo>
                    <a:pt x="49" y="60"/>
                  </a:lnTo>
                  <a:lnTo>
                    <a:pt x="64" y="6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0" name="Line 14"/>
            <p:cNvSpPr>
              <a:spLocks noChangeShapeType="1"/>
            </p:cNvSpPr>
            <p:nvPr/>
          </p:nvSpPr>
          <p:spPr bwMode="auto">
            <a:xfrm>
              <a:off x="5491" y="2179"/>
              <a:ext cx="1" cy="1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1" name="Freeform 15"/>
            <p:cNvSpPr>
              <a:spLocks/>
            </p:cNvSpPr>
            <p:nvPr/>
          </p:nvSpPr>
          <p:spPr bwMode="auto">
            <a:xfrm>
              <a:off x="4451" y="2245"/>
              <a:ext cx="1" cy="130"/>
            </a:xfrm>
            <a:custGeom>
              <a:avLst/>
              <a:gdLst>
                <a:gd name="T0" fmla="*/ 130 h 130"/>
                <a:gd name="T1" fmla="*/ 66 h 130"/>
                <a:gd name="T2" fmla="*/ 0 h 130"/>
              </a:gdLst>
              <a:ahLst/>
              <a:cxnLst>
                <a:cxn ang="0">
                  <a:pos x="0" y="T0"/>
                </a:cxn>
                <a:cxn ang="0">
                  <a:pos x="0" y="T1"/>
                </a:cxn>
                <a:cxn ang="0">
                  <a:pos x="0" y="T2"/>
                </a:cxn>
              </a:cxnLst>
              <a:rect l="0" t="0" r="r" b="b"/>
              <a:pathLst>
                <a:path h="130">
                  <a:moveTo>
                    <a:pt x="0" y="130"/>
                  </a:moveTo>
                  <a:lnTo>
                    <a:pt x="0" y="66"/>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2" name="Freeform 16"/>
            <p:cNvSpPr>
              <a:spLocks/>
            </p:cNvSpPr>
            <p:nvPr/>
          </p:nvSpPr>
          <p:spPr bwMode="auto">
            <a:xfrm>
              <a:off x="4428" y="2179"/>
              <a:ext cx="47" cy="72"/>
            </a:xfrm>
            <a:custGeom>
              <a:avLst/>
              <a:gdLst>
                <a:gd name="T0" fmla="*/ 47 w 47"/>
                <a:gd name="T1" fmla="*/ 72 h 72"/>
                <a:gd name="T2" fmla="*/ 23 w 47"/>
                <a:gd name="T3" fmla="*/ 0 h 72"/>
                <a:gd name="T4" fmla="*/ 0 w 47"/>
                <a:gd name="T5" fmla="*/ 72 h 72"/>
                <a:gd name="T6" fmla="*/ 47 w 47"/>
                <a:gd name="T7" fmla="*/ 72 h 72"/>
              </a:gdLst>
              <a:ahLst/>
              <a:cxnLst>
                <a:cxn ang="0">
                  <a:pos x="T0" y="T1"/>
                </a:cxn>
                <a:cxn ang="0">
                  <a:pos x="T2" y="T3"/>
                </a:cxn>
                <a:cxn ang="0">
                  <a:pos x="T4" y="T5"/>
                </a:cxn>
                <a:cxn ang="0">
                  <a:pos x="T6" y="T7"/>
                </a:cxn>
              </a:cxnLst>
              <a:rect l="0" t="0" r="r" b="b"/>
              <a:pathLst>
                <a:path w="47" h="72">
                  <a:moveTo>
                    <a:pt x="47" y="72"/>
                  </a:moveTo>
                  <a:lnTo>
                    <a:pt x="23" y="0"/>
                  </a:lnTo>
                  <a:lnTo>
                    <a:pt x="0" y="72"/>
                  </a:lnTo>
                  <a:lnTo>
                    <a:pt x="47"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13" name="Freeform 17"/>
            <p:cNvSpPr>
              <a:spLocks/>
            </p:cNvSpPr>
            <p:nvPr/>
          </p:nvSpPr>
          <p:spPr bwMode="auto">
            <a:xfrm>
              <a:off x="4451" y="1689"/>
              <a:ext cx="1" cy="195"/>
            </a:xfrm>
            <a:custGeom>
              <a:avLst/>
              <a:gdLst>
                <a:gd name="T0" fmla="*/ 0 h 195"/>
                <a:gd name="T1" fmla="*/ 98 h 195"/>
                <a:gd name="T2" fmla="*/ 195 h 195"/>
              </a:gdLst>
              <a:ahLst/>
              <a:cxnLst>
                <a:cxn ang="0">
                  <a:pos x="0" y="T0"/>
                </a:cxn>
                <a:cxn ang="0">
                  <a:pos x="0" y="T1"/>
                </a:cxn>
                <a:cxn ang="0">
                  <a:pos x="0" y="T2"/>
                </a:cxn>
              </a:cxnLst>
              <a:rect l="0" t="0" r="r" b="b"/>
              <a:pathLst>
                <a:path h="195">
                  <a:moveTo>
                    <a:pt x="0" y="0"/>
                  </a:moveTo>
                  <a:lnTo>
                    <a:pt x="0" y="98"/>
                  </a:lnTo>
                  <a:lnTo>
                    <a:pt x="0" y="195"/>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4" name="Freeform 18"/>
            <p:cNvSpPr>
              <a:spLocks/>
            </p:cNvSpPr>
            <p:nvPr/>
          </p:nvSpPr>
          <p:spPr bwMode="auto">
            <a:xfrm>
              <a:off x="4428" y="1878"/>
              <a:ext cx="47" cy="72"/>
            </a:xfrm>
            <a:custGeom>
              <a:avLst/>
              <a:gdLst>
                <a:gd name="T0" fmla="*/ 47 w 47"/>
                <a:gd name="T1" fmla="*/ 0 h 72"/>
                <a:gd name="T2" fmla="*/ 23 w 47"/>
                <a:gd name="T3" fmla="*/ 72 h 72"/>
                <a:gd name="T4" fmla="*/ 0 w 47"/>
                <a:gd name="T5" fmla="*/ 0 h 72"/>
                <a:gd name="T6" fmla="*/ 47 w 47"/>
                <a:gd name="T7" fmla="*/ 0 h 72"/>
              </a:gdLst>
              <a:ahLst/>
              <a:cxnLst>
                <a:cxn ang="0">
                  <a:pos x="T0" y="T1"/>
                </a:cxn>
                <a:cxn ang="0">
                  <a:pos x="T2" y="T3"/>
                </a:cxn>
                <a:cxn ang="0">
                  <a:pos x="T4" y="T5"/>
                </a:cxn>
                <a:cxn ang="0">
                  <a:pos x="T6" y="T7"/>
                </a:cxn>
              </a:cxnLst>
              <a:rect l="0" t="0" r="r" b="b"/>
              <a:pathLst>
                <a:path w="47" h="72">
                  <a:moveTo>
                    <a:pt x="47" y="0"/>
                  </a:moveTo>
                  <a:lnTo>
                    <a:pt x="23" y="72"/>
                  </a:lnTo>
                  <a:lnTo>
                    <a:pt x="0" y="0"/>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15" name="Rectangle 19"/>
            <p:cNvSpPr>
              <a:spLocks noChangeArrowheads="1"/>
            </p:cNvSpPr>
            <p:nvPr/>
          </p:nvSpPr>
          <p:spPr bwMode="auto">
            <a:xfrm>
              <a:off x="4411" y="1991"/>
              <a:ext cx="4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6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57716" name="Freeform 20"/>
            <p:cNvSpPr>
              <a:spLocks/>
            </p:cNvSpPr>
            <p:nvPr/>
          </p:nvSpPr>
          <p:spPr bwMode="auto">
            <a:xfrm>
              <a:off x="3917" y="1852"/>
              <a:ext cx="1" cy="261"/>
            </a:xfrm>
            <a:custGeom>
              <a:avLst/>
              <a:gdLst>
                <a:gd name="T0" fmla="*/ 0 h 261"/>
                <a:gd name="T1" fmla="*/ 130 h 261"/>
                <a:gd name="T2" fmla="*/ 261 h 261"/>
              </a:gdLst>
              <a:ahLst/>
              <a:cxnLst>
                <a:cxn ang="0">
                  <a:pos x="0" y="T0"/>
                </a:cxn>
                <a:cxn ang="0">
                  <a:pos x="0" y="T1"/>
                </a:cxn>
                <a:cxn ang="0">
                  <a:pos x="0" y="T2"/>
                </a:cxn>
              </a:cxnLst>
              <a:rect l="0" t="0" r="r" b="b"/>
              <a:pathLst>
                <a:path h="261">
                  <a:moveTo>
                    <a:pt x="0" y="0"/>
                  </a:moveTo>
                  <a:lnTo>
                    <a:pt x="0" y="130"/>
                  </a:lnTo>
                  <a:lnTo>
                    <a:pt x="0" y="261"/>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7" name="Freeform 21"/>
            <p:cNvSpPr>
              <a:spLocks/>
            </p:cNvSpPr>
            <p:nvPr/>
          </p:nvSpPr>
          <p:spPr bwMode="auto">
            <a:xfrm>
              <a:off x="3893" y="2107"/>
              <a:ext cx="46" cy="72"/>
            </a:xfrm>
            <a:custGeom>
              <a:avLst/>
              <a:gdLst>
                <a:gd name="T0" fmla="*/ 46 w 46"/>
                <a:gd name="T1" fmla="*/ 0 h 72"/>
                <a:gd name="T2" fmla="*/ 24 w 46"/>
                <a:gd name="T3" fmla="*/ 72 h 72"/>
                <a:gd name="T4" fmla="*/ 0 w 46"/>
                <a:gd name="T5" fmla="*/ 0 h 72"/>
                <a:gd name="T6" fmla="*/ 46 w 46"/>
                <a:gd name="T7" fmla="*/ 0 h 72"/>
              </a:gdLst>
              <a:ahLst/>
              <a:cxnLst>
                <a:cxn ang="0">
                  <a:pos x="T0" y="T1"/>
                </a:cxn>
                <a:cxn ang="0">
                  <a:pos x="T2" y="T3"/>
                </a:cxn>
                <a:cxn ang="0">
                  <a:pos x="T4" y="T5"/>
                </a:cxn>
                <a:cxn ang="0">
                  <a:pos x="T6" y="T7"/>
                </a:cxn>
              </a:cxnLst>
              <a:rect l="0" t="0" r="r" b="b"/>
              <a:pathLst>
                <a:path w="46" h="72">
                  <a:moveTo>
                    <a:pt x="46" y="0"/>
                  </a:moveTo>
                  <a:lnTo>
                    <a:pt x="24" y="72"/>
                  </a:lnTo>
                  <a:lnTo>
                    <a:pt x="0" y="0"/>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18" name="Freeform 22"/>
            <p:cNvSpPr>
              <a:spLocks/>
            </p:cNvSpPr>
            <p:nvPr/>
          </p:nvSpPr>
          <p:spPr bwMode="auto">
            <a:xfrm>
              <a:off x="3917" y="1397"/>
              <a:ext cx="1" cy="292"/>
            </a:xfrm>
            <a:custGeom>
              <a:avLst/>
              <a:gdLst>
                <a:gd name="T0" fmla="*/ 292 h 292"/>
                <a:gd name="T1" fmla="*/ 146 h 292"/>
                <a:gd name="T2" fmla="*/ 0 h 292"/>
              </a:gdLst>
              <a:ahLst/>
              <a:cxnLst>
                <a:cxn ang="0">
                  <a:pos x="0" y="T0"/>
                </a:cxn>
                <a:cxn ang="0">
                  <a:pos x="0" y="T1"/>
                </a:cxn>
                <a:cxn ang="0">
                  <a:pos x="0" y="T2"/>
                </a:cxn>
              </a:cxnLst>
              <a:rect l="0" t="0" r="r" b="b"/>
              <a:pathLst>
                <a:path h="292">
                  <a:moveTo>
                    <a:pt x="0" y="292"/>
                  </a:moveTo>
                  <a:lnTo>
                    <a:pt x="0" y="146"/>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19" name="Freeform 23"/>
            <p:cNvSpPr>
              <a:spLocks/>
            </p:cNvSpPr>
            <p:nvPr/>
          </p:nvSpPr>
          <p:spPr bwMode="auto">
            <a:xfrm>
              <a:off x="3893" y="1330"/>
              <a:ext cx="46" cy="73"/>
            </a:xfrm>
            <a:custGeom>
              <a:avLst/>
              <a:gdLst>
                <a:gd name="T0" fmla="*/ 46 w 46"/>
                <a:gd name="T1" fmla="*/ 73 h 73"/>
                <a:gd name="T2" fmla="*/ 24 w 46"/>
                <a:gd name="T3" fmla="*/ 0 h 73"/>
                <a:gd name="T4" fmla="*/ 0 w 46"/>
                <a:gd name="T5" fmla="*/ 73 h 73"/>
                <a:gd name="T6" fmla="*/ 46 w 46"/>
                <a:gd name="T7" fmla="*/ 73 h 73"/>
              </a:gdLst>
              <a:ahLst/>
              <a:cxnLst>
                <a:cxn ang="0">
                  <a:pos x="T0" y="T1"/>
                </a:cxn>
                <a:cxn ang="0">
                  <a:pos x="T2" y="T3"/>
                </a:cxn>
                <a:cxn ang="0">
                  <a:pos x="T4" y="T5"/>
                </a:cxn>
                <a:cxn ang="0">
                  <a:pos x="T6" y="T7"/>
                </a:cxn>
              </a:cxnLst>
              <a:rect l="0" t="0" r="r" b="b"/>
              <a:pathLst>
                <a:path w="46" h="73">
                  <a:moveTo>
                    <a:pt x="46" y="73"/>
                  </a:moveTo>
                  <a:lnTo>
                    <a:pt x="24" y="0"/>
                  </a:lnTo>
                  <a:lnTo>
                    <a:pt x="0" y="73"/>
                  </a:lnTo>
                  <a:lnTo>
                    <a:pt x="46"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20" name="Rectangle 24"/>
            <p:cNvSpPr>
              <a:spLocks noChangeArrowheads="1"/>
            </p:cNvSpPr>
            <p:nvPr/>
          </p:nvSpPr>
          <p:spPr bwMode="auto">
            <a:xfrm>
              <a:off x="3869" y="1698"/>
              <a:ext cx="3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I</a:t>
              </a:r>
              <a:endParaRPr kumimoji="1" lang="en-US" altLang="zh-CN" sz="3600">
                <a:latin typeface="华文中宋" pitchFamily="2" charset="-122"/>
                <a:ea typeface="华文中宋" pitchFamily="2" charset="-122"/>
              </a:endParaRPr>
            </a:p>
          </p:txBody>
        </p:sp>
        <p:sp>
          <p:nvSpPr>
            <p:cNvPr id="157721" name="Rectangle 25"/>
            <p:cNvSpPr>
              <a:spLocks noChangeArrowheads="1"/>
            </p:cNvSpPr>
            <p:nvPr/>
          </p:nvSpPr>
          <p:spPr bwMode="auto">
            <a:xfrm>
              <a:off x="3902" y="1763"/>
              <a:ext cx="6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M</a:t>
              </a:r>
              <a:endParaRPr kumimoji="1" lang="en-US" altLang="zh-CN" sz="3600">
                <a:latin typeface="华文中宋" pitchFamily="2" charset="-122"/>
                <a:ea typeface="华文中宋" pitchFamily="2" charset="-122"/>
              </a:endParaRPr>
            </a:p>
          </p:txBody>
        </p:sp>
        <p:sp>
          <p:nvSpPr>
            <p:cNvPr id="157722" name="Rectangle 26"/>
            <p:cNvSpPr>
              <a:spLocks noChangeArrowheads="1"/>
            </p:cNvSpPr>
            <p:nvPr/>
          </p:nvSpPr>
          <p:spPr bwMode="auto">
            <a:xfrm>
              <a:off x="3710" y="2388"/>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57723" name="Rectangle 27"/>
            <p:cNvSpPr>
              <a:spLocks noChangeArrowheads="1"/>
            </p:cNvSpPr>
            <p:nvPr/>
          </p:nvSpPr>
          <p:spPr bwMode="auto">
            <a:xfrm>
              <a:off x="3738" y="2452"/>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1</a:t>
              </a:r>
              <a:endParaRPr kumimoji="1" lang="en-US" altLang="zh-CN" sz="3600">
                <a:latin typeface="华文中宋" pitchFamily="2" charset="-122"/>
                <a:ea typeface="华文中宋" pitchFamily="2" charset="-122"/>
              </a:endParaRPr>
            </a:p>
          </p:txBody>
        </p:sp>
        <p:sp>
          <p:nvSpPr>
            <p:cNvPr id="157724" name="Rectangle 28"/>
            <p:cNvSpPr>
              <a:spLocks noChangeArrowheads="1"/>
            </p:cNvSpPr>
            <p:nvPr/>
          </p:nvSpPr>
          <p:spPr bwMode="auto">
            <a:xfrm>
              <a:off x="3792" y="2388"/>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57725" name="Rectangle 29"/>
            <p:cNvSpPr>
              <a:spLocks noChangeArrowheads="1"/>
            </p:cNvSpPr>
            <p:nvPr/>
          </p:nvSpPr>
          <p:spPr bwMode="auto">
            <a:xfrm>
              <a:off x="3822" y="2452"/>
              <a:ext cx="3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2</a:t>
              </a:r>
              <a:endParaRPr kumimoji="1" lang="en-US" altLang="zh-CN" sz="3600">
                <a:latin typeface="华文中宋" pitchFamily="2" charset="-122"/>
                <a:ea typeface="华文中宋" pitchFamily="2" charset="-122"/>
              </a:endParaRPr>
            </a:p>
          </p:txBody>
        </p:sp>
        <p:sp>
          <p:nvSpPr>
            <p:cNvPr id="157726" name="Rectangle 30"/>
            <p:cNvSpPr>
              <a:spLocks noChangeArrowheads="1"/>
            </p:cNvSpPr>
            <p:nvPr/>
          </p:nvSpPr>
          <p:spPr bwMode="auto">
            <a:xfrm>
              <a:off x="4013" y="2388"/>
              <a:ext cx="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57727" name="Rectangle 31"/>
            <p:cNvSpPr>
              <a:spLocks noChangeArrowheads="1"/>
            </p:cNvSpPr>
            <p:nvPr/>
          </p:nvSpPr>
          <p:spPr bwMode="auto">
            <a:xfrm>
              <a:off x="4041" y="2452"/>
              <a:ext cx="3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3</a:t>
              </a:r>
              <a:endParaRPr kumimoji="1" lang="en-US" altLang="zh-CN" sz="3600">
                <a:latin typeface="华文中宋" pitchFamily="2" charset="-122"/>
                <a:ea typeface="华文中宋" pitchFamily="2" charset="-122"/>
              </a:endParaRPr>
            </a:p>
          </p:txBody>
        </p:sp>
        <p:sp>
          <p:nvSpPr>
            <p:cNvPr id="157728" name="Rectangle 32"/>
            <p:cNvSpPr>
              <a:spLocks noChangeArrowheads="1"/>
            </p:cNvSpPr>
            <p:nvPr/>
          </p:nvSpPr>
          <p:spPr bwMode="auto">
            <a:xfrm>
              <a:off x="5458" y="2388"/>
              <a:ext cx="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1300" i="1">
                  <a:solidFill>
                    <a:srgbClr val="000000"/>
                  </a:solidFill>
                  <a:ea typeface="华文中宋" pitchFamily="2" charset="-122"/>
                </a:rPr>
                <a:t>t</a:t>
              </a:r>
              <a:endParaRPr kumimoji="1" lang="en-US" altLang="zh-CN" sz="3600">
                <a:latin typeface="华文中宋" pitchFamily="2" charset="-122"/>
                <a:ea typeface="华文中宋" pitchFamily="2" charset="-122"/>
              </a:endParaRPr>
            </a:p>
          </p:txBody>
        </p:sp>
        <p:sp>
          <p:nvSpPr>
            <p:cNvPr id="157729" name="Rectangle 33"/>
            <p:cNvSpPr>
              <a:spLocks noChangeArrowheads="1"/>
            </p:cNvSpPr>
            <p:nvPr/>
          </p:nvSpPr>
          <p:spPr bwMode="auto">
            <a:xfrm>
              <a:off x="5486" y="2452"/>
              <a:ext cx="39"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kumimoji="1" lang="en-US" altLang="zh-CN" sz="900">
                  <a:solidFill>
                    <a:srgbClr val="000000"/>
                  </a:solidFill>
                  <a:ea typeface="华文中宋" pitchFamily="2" charset="-122"/>
                </a:rPr>
                <a:t>4</a:t>
              </a:r>
              <a:endParaRPr kumimoji="1" lang="en-US" altLang="zh-CN" sz="3600">
                <a:latin typeface="华文中宋" pitchFamily="2" charset="-122"/>
                <a:ea typeface="华文中宋" pitchFamily="2" charset="-122"/>
              </a:endParaRPr>
            </a:p>
          </p:txBody>
        </p:sp>
      </p:grpSp>
      <p:sp>
        <p:nvSpPr>
          <p:cNvPr id="157730" name="Text Box 34"/>
          <p:cNvSpPr txBox="1">
            <a:spLocks noChangeArrowheads="1"/>
          </p:cNvSpPr>
          <p:nvPr/>
        </p:nvSpPr>
        <p:spPr bwMode="auto">
          <a:xfrm>
            <a:off x="5868144" y="3943350"/>
            <a:ext cx="3313113"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b="1" dirty="0">
                <a:solidFill>
                  <a:srgbClr val="6600CC"/>
                </a:solidFill>
              </a:rPr>
              <a:t>图</a:t>
            </a:r>
            <a:r>
              <a:rPr lang="en-US" altLang="zh-CN" sz="1400" b="1" dirty="0">
                <a:solidFill>
                  <a:srgbClr val="6600CC"/>
                </a:solidFill>
              </a:rPr>
              <a:t>9-2</a:t>
            </a:r>
            <a:r>
              <a:rPr lang="zh-CN" altLang="en-US" sz="1400" b="1" dirty="0">
                <a:solidFill>
                  <a:srgbClr val="6600CC"/>
                </a:solidFill>
              </a:rPr>
              <a:t>　理想的晶闸管触发脉冲电流波形</a:t>
            </a:r>
          </a:p>
          <a:p>
            <a:pPr algn="ctr"/>
            <a:r>
              <a:rPr lang="en-US" altLang="zh-CN" sz="1400" b="1" i="1" dirty="0">
                <a:solidFill>
                  <a:srgbClr val="6600CC"/>
                </a:solidFill>
              </a:rPr>
              <a:t>t</a:t>
            </a:r>
            <a:r>
              <a:rPr lang="en-US" altLang="zh-CN" sz="1400" b="1" i="1" baseline="-25000" dirty="0">
                <a:solidFill>
                  <a:srgbClr val="6600CC"/>
                </a:solidFill>
              </a:rPr>
              <a:t>1</a:t>
            </a:r>
            <a:r>
              <a:rPr lang="en-US" altLang="zh-CN" sz="1400" b="1" i="1" dirty="0">
                <a:solidFill>
                  <a:srgbClr val="6600CC"/>
                </a:solidFill>
              </a:rPr>
              <a:t>~t</a:t>
            </a:r>
            <a:r>
              <a:rPr lang="en-US" altLang="zh-CN" sz="1400" b="1" i="1" baseline="-25000" dirty="0">
                <a:solidFill>
                  <a:srgbClr val="6600CC"/>
                </a:solidFill>
              </a:rPr>
              <a:t>2</a:t>
            </a:r>
            <a:r>
              <a:rPr lang="en-US" altLang="zh-CN" sz="1400" b="1" dirty="0">
                <a:solidFill>
                  <a:srgbClr val="6600CC"/>
                </a:solidFill>
                <a:sym typeface="Symbol" pitchFamily="18" charset="2"/>
              </a:rPr>
              <a:t></a:t>
            </a:r>
            <a:r>
              <a:rPr lang="zh-CN" altLang="en-US" sz="1400" b="1" dirty="0">
                <a:solidFill>
                  <a:srgbClr val="6600CC"/>
                </a:solidFill>
              </a:rPr>
              <a:t>脉冲前沿上升时间（</a:t>
            </a:r>
            <a:r>
              <a:rPr lang="en-US" altLang="zh-CN" sz="1400" b="1" dirty="0">
                <a:solidFill>
                  <a:srgbClr val="6600CC"/>
                </a:solidFill>
              </a:rPr>
              <a:t>&lt;1</a:t>
            </a:r>
            <a:r>
              <a:rPr lang="en-US" altLang="zh-CN" sz="1400" b="1" i="1" dirty="0">
                <a:solidFill>
                  <a:srgbClr val="6600CC"/>
                </a:solidFill>
                <a:sym typeface="Symbol" pitchFamily="18" charset="2"/>
              </a:rPr>
              <a:t></a:t>
            </a:r>
            <a:r>
              <a:rPr lang="en-US" altLang="zh-CN" sz="1400" b="1" i="1" dirty="0">
                <a:solidFill>
                  <a:srgbClr val="6600CC"/>
                </a:solidFill>
              </a:rPr>
              <a:t>s</a:t>
            </a:r>
            <a:r>
              <a:rPr lang="zh-CN" altLang="en-US" sz="1400" b="1" dirty="0">
                <a:solidFill>
                  <a:srgbClr val="6600CC"/>
                </a:solidFill>
              </a:rPr>
              <a:t>）　</a:t>
            </a:r>
          </a:p>
          <a:p>
            <a:pPr algn="ctr"/>
            <a:r>
              <a:rPr lang="en-US" altLang="zh-CN" sz="1400" b="1" i="1" dirty="0">
                <a:solidFill>
                  <a:srgbClr val="6600CC"/>
                </a:solidFill>
              </a:rPr>
              <a:t>t</a:t>
            </a:r>
            <a:r>
              <a:rPr lang="en-US" altLang="zh-CN" sz="1400" b="1" i="1" baseline="-25000" dirty="0">
                <a:solidFill>
                  <a:srgbClr val="6600CC"/>
                </a:solidFill>
              </a:rPr>
              <a:t>1</a:t>
            </a:r>
            <a:r>
              <a:rPr lang="en-US" altLang="zh-CN" sz="1400" b="1" i="1" dirty="0">
                <a:solidFill>
                  <a:srgbClr val="6600CC"/>
                </a:solidFill>
              </a:rPr>
              <a:t>~t</a:t>
            </a:r>
            <a:r>
              <a:rPr lang="en-US" altLang="zh-CN" sz="1400" b="1" i="1" baseline="-25000" dirty="0">
                <a:solidFill>
                  <a:srgbClr val="6600CC"/>
                </a:solidFill>
              </a:rPr>
              <a:t>3</a:t>
            </a:r>
            <a:r>
              <a:rPr lang="en-US" altLang="zh-CN" sz="1400" b="1" dirty="0">
                <a:solidFill>
                  <a:srgbClr val="6600CC"/>
                </a:solidFill>
                <a:sym typeface="Symbol" pitchFamily="18" charset="2"/>
              </a:rPr>
              <a:t></a:t>
            </a:r>
            <a:r>
              <a:rPr lang="zh-CN" altLang="en-US" sz="1400" b="1" dirty="0">
                <a:solidFill>
                  <a:srgbClr val="6600CC"/>
                </a:solidFill>
              </a:rPr>
              <a:t>强脉冲宽度　</a:t>
            </a:r>
          </a:p>
          <a:p>
            <a:pPr algn="ctr"/>
            <a:r>
              <a:rPr lang="en-US" altLang="zh-CN" sz="1400" b="1" i="1" dirty="0">
                <a:solidFill>
                  <a:srgbClr val="6600CC"/>
                </a:solidFill>
              </a:rPr>
              <a:t>I</a:t>
            </a:r>
            <a:r>
              <a:rPr lang="en-US" altLang="zh-CN" sz="1400" b="1" i="1" baseline="-25000" dirty="0">
                <a:solidFill>
                  <a:srgbClr val="6600CC"/>
                </a:solidFill>
              </a:rPr>
              <a:t>M</a:t>
            </a:r>
            <a:r>
              <a:rPr lang="en-US" altLang="zh-CN" sz="1400" b="1" dirty="0">
                <a:solidFill>
                  <a:srgbClr val="6600CC"/>
                </a:solidFill>
                <a:sym typeface="Symbol" pitchFamily="18" charset="2"/>
              </a:rPr>
              <a:t></a:t>
            </a:r>
            <a:r>
              <a:rPr lang="zh-CN" altLang="en-US" sz="1400" b="1" dirty="0">
                <a:solidFill>
                  <a:srgbClr val="6600CC"/>
                </a:solidFill>
              </a:rPr>
              <a:t>强脉冲幅值（</a:t>
            </a:r>
            <a:r>
              <a:rPr lang="en-US" altLang="zh-CN" sz="1400" b="1" i="1" dirty="0">
                <a:solidFill>
                  <a:srgbClr val="6600CC"/>
                </a:solidFill>
              </a:rPr>
              <a:t>3I</a:t>
            </a:r>
            <a:r>
              <a:rPr lang="en-US" altLang="zh-CN" sz="1400" b="1" i="1" baseline="-25000" dirty="0">
                <a:solidFill>
                  <a:srgbClr val="6600CC"/>
                </a:solidFill>
              </a:rPr>
              <a:t>GT</a:t>
            </a:r>
            <a:r>
              <a:rPr lang="en-US" altLang="zh-CN" sz="1400" b="1" i="1" dirty="0">
                <a:solidFill>
                  <a:srgbClr val="6600CC"/>
                </a:solidFill>
              </a:rPr>
              <a:t>~5I</a:t>
            </a:r>
            <a:r>
              <a:rPr lang="en-US" altLang="zh-CN" sz="1400" b="1" i="1" baseline="-25000" dirty="0">
                <a:solidFill>
                  <a:srgbClr val="6600CC"/>
                </a:solidFill>
              </a:rPr>
              <a:t>GT</a:t>
            </a:r>
            <a:r>
              <a:rPr lang="zh-CN" altLang="en-US" sz="1400" b="1" dirty="0">
                <a:solidFill>
                  <a:srgbClr val="6600CC"/>
                </a:solidFill>
              </a:rPr>
              <a:t>）</a:t>
            </a:r>
          </a:p>
          <a:p>
            <a:pPr algn="ctr"/>
            <a:r>
              <a:rPr lang="en-US" altLang="zh-CN" sz="1400" b="1" i="1" dirty="0">
                <a:solidFill>
                  <a:srgbClr val="6600CC"/>
                </a:solidFill>
              </a:rPr>
              <a:t>t</a:t>
            </a:r>
            <a:r>
              <a:rPr lang="en-US" altLang="zh-CN" sz="1400" b="1" i="1" baseline="-25000" dirty="0">
                <a:solidFill>
                  <a:srgbClr val="6600CC"/>
                </a:solidFill>
              </a:rPr>
              <a:t>1</a:t>
            </a:r>
            <a:r>
              <a:rPr lang="en-US" altLang="zh-CN" sz="1400" b="1" i="1" dirty="0">
                <a:solidFill>
                  <a:srgbClr val="6600CC"/>
                </a:solidFill>
              </a:rPr>
              <a:t>~t</a:t>
            </a:r>
            <a:r>
              <a:rPr lang="en-US" altLang="zh-CN" sz="1400" b="1" i="1" baseline="-25000" dirty="0">
                <a:solidFill>
                  <a:srgbClr val="6600CC"/>
                </a:solidFill>
              </a:rPr>
              <a:t>4</a:t>
            </a:r>
            <a:r>
              <a:rPr lang="en-US" altLang="zh-CN" sz="1400" b="1" dirty="0">
                <a:solidFill>
                  <a:srgbClr val="6600CC"/>
                </a:solidFill>
                <a:sym typeface="Symbol" pitchFamily="18" charset="2"/>
              </a:rPr>
              <a:t></a:t>
            </a:r>
            <a:r>
              <a:rPr lang="zh-CN" altLang="en-US" sz="1400" b="1" dirty="0">
                <a:solidFill>
                  <a:srgbClr val="6600CC"/>
                </a:solidFill>
              </a:rPr>
              <a:t>脉冲宽度　　</a:t>
            </a:r>
          </a:p>
          <a:p>
            <a:pPr algn="ctr"/>
            <a:r>
              <a:rPr lang="en-US" altLang="zh-CN" sz="1400" b="1" i="1" dirty="0">
                <a:solidFill>
                  <a:srgbClr val="6600CC"/>
                </a:solidFill>
              </a:rPr>
              <a:t>I</a:t>
            </a:r>
            <a:r>
              <a:rPr lang="en-US" altLang="zh-CN" sz="1400" b="1" dirty="0">
                <a:solidFill>
                  <a:srgbClr val="6600CC"/>
                </a:solidFill>
                <a:sym typeface="Symbol" pitchFamily="18" charset="2"/>
              </a:rPr>
              <a:t></a:t>
            </a:r>
            <a:r>
              <a:rPr lang="zh-CN" altLang="en-US" sz="1400" b="1" dirty="0">
                <a:solidFill>
                  <a:srgbClr val="6600CC"/>
                </a:solidFill>
              </a:rPr>
              <a:t>脉冲平顶幅值（</a:t>
            </a:r>
            <a:r>
              <a:rPr lang="en-US" altLang="zh-CN" sz="1400" b="1" i="1" dirty="0">
                <a:solidFill>
                  <a:srgbClr val="6600CC"/>
                </a:solidFill>
              </a:rPr>
              <a:t>1.5I</a:t>
            </a:r>
            <a:r>
              <a:rPr lang="en-US" altLang="zh-CN" sz="1400" b="1" i="1" baseline="-25000" dirty="0">
                <a:solidFill>
                  <a:srgbClr val="6600CC"/>
                </a:solidFill>
              </a:rPr>
              <a:t>GT</a:t>
            </a:r>
            <a:r>
              <a:rPr lang="en-US" altLang="zh-CN" sz="1400" b="1" i="1" dirty="0">
                <a:solidFill>
                  <a:srgbClr val="6600CC"/>
                </a:solidFill>
              </a:rPr>
              <a:t>~2I</a:t>
            </a:r>
            <a:r>
              <a:rPr lang="en-US" altLang="zh-CN" sz="1400" b="1" i="1" baseline="-25000" dirty="0">
                <a:solidFill>
                  <a:srgbClr val="6600CC"/>
                </a:solidFill>
              </a:rPr>
              <a:t>GT</a:t>
            </a:r>
            <a:r>
              <a:rPr lang="zh-CN" altLang="en-US" sz="1400" b="1" dirty="0">
                <a:solidFill>
                  <a:srgbClr val="6600CC"/>
                </a:solidFill>
              </a:rPr>
              <a:t>）</a:t>
            </a:r>
            <a:r>
              <a:rPr lang="zh-CN" altLang="en-US" dirty="0"/>
              <a:t> </a:t>
            </a:r>
          </a:p>
        </p:txBody>
      </p:sp>
      <p:sp>
        <p:nvSpPr>
          <p:cNvPr id="157731" name="Text Box 35"/>
          <p:cNvSpPr txBox="1">
            <a:spLocks noChangeArrowheads="1"/>
          </p:cNvSpPr>
          <p:nvPr/>
        </p:nvSpPr>
        <p:spPr bwMode="auto">
          <a:xfrm>
            <a:off x="467544" y="649184"/>
            <a:ext cx="5400600" cy="63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Times New Roman" pitchFamily="18" charset="0"/>
                <a:ea typeface="宋体" pitchFamily="2" charset="-122"/>
              </a:defRPr>
            </a:lvl1pPr>
            <a:lvl2pPr marL="800100" indent="-342900">
              <a:defRPr>
                <a:solidFill>
                  <a:schemeClr val="tx1"/>
                </a:solidFill>
                <a:latin typeface="Times New Roman" pitchFamily="18" charset="0"/>
                <a:ea typeface="宋体" pitchFamily="2" charset="-122"/>
              </a:defRPr>
            </a:lvl2pPr>
            <a:lvl3pPr marL="1257300" indent="-342900">
              <a:defRPr>
                <a:solidFill>
                  <a:schemeClr val="tx1"/>
                </a:solidFill>
                <a:latin typeface="Times New Roman" pitchFamily="18" charset="0"/>
                <a:ea typeface="宋体" pitchFamily="2" charset="-122"/>
              </a:defRPr>
            </a:lvl3pPr>
            <a:lvl4pPr marL="1714500" indent="-342900">
              <a:defRPr>
                <a:solidFill>
                  <a:schemeClr val="tx1"/>
                </a:solidFill>
                <a:latin typeface="Times New Roman" pitchFamily="18" charset="0"/>
                <a:ea typeface="宋体" pitchFamily="2" charset="-122"/>
              </a:defRPr>
            </a:lvl4pPr>
            <a:lvl5pPr marL="2171700" indent="-342900">
              <a:defRPr>
                <a:solidFill>
                  <a:schemeClr val="tx1"/>
                </a:solidFill>
                <a:latin typeface="Times New Roman" pitchFamily="18" charset="0"/>
                <a:ea typeface="宋体" pitchFamily="2" charset="-122"/>
              </a:defRPr>
            </a:lvl5pPr>
            <a:lvl6pPr marL="2628900" indent="-342900" fontAlgn="base">
              <a:spcBef>
                <a:spcPct val="0"/>
              </a:spcBef>
              <a:spcAft>
                <a:spcPct val="0"/>
              </a:spcAft>
              <a:defRPr>
                <a:solidFill>
                  <a:schemeClr val="tx1"/>
                </a:solidFill>
                <a:latin typeface="Times New Roman" pitchFamily="18" charset="0"/>
                <a:ea typeface="宋体" pitchFamily="2" charset="-122"/>
              </a:defRPr>
            </a:lvl6pPr>
            <a:lvl7pPr marL="3086100" indent="-342900" fontAlgn="base">
              <a:spcBef>
                <a:spcPct val="0"/>
              </a:spcBef>
              <a:spcAft>
                <a:spcPct val="0"/>
              </a:spcAft>
              <a:defRPr>
                <a:solidFill>
                  <a:schemeClr val="tx1"/>
                </a:solidFill>
                <a:latin typeface="Times New Roman" pitchFamily="18" charset="0"/>
                <a:ea typeface="宋体" pitchFamily="2" charset="-122"/>
              </a:defRPr>
            </a:lvl7pPr>
            <a:lvl8pPr marL="3543300" indent="-342900" fontAlgn="base">
              <a:spcBef>
                <a:spcPct val="0"/>
              </a:spcBef>
              <a:spcAft>
                <a:spcPct val="0"/>
              </a:spcAft>
              <a:defRPr>
                <a:solidFill>
                  <a:schemeClr val="tx1"/>
                </a:solidFill>
                <a:latin typeface="Times New Roman" pitchFamily="18" charset="0"/>
                <a:ea typeface="宋体" pitchFamily="2" charset="-122"/>
              </a:defRPr>
            </a:lvl8pPr>
            <a:lvl9pPr marL="4000500" indent="-342900" fontAlgn="base">
              <a:spcBef>
                <a:spcPct val="0"/>
              </a:spcBef>
              <a:spcAft>
                <a:spcPct val="0"/>
              </a:spcAft>
              <a:defRPr>
                <a:solidFill>
                  <a:schemeClr val="tx1"/>
                </a:solidFill>
                <a:latin typeface="Times New Roman" pitchFamily="18" charset="0"/>
                <a:ea typeface="宋体" pitchFamily="2" charset="-122"/>
              </a:defRPr>
            </a:lvl9pPr>
          </a:lstStyle>
          <a:p>
            <a:r>
              <a:rPr lang="en-US" altLang="zh-CN" b="1" dirty="0">
                <a:solidFill>
                  <a:srgbClr val="E35449"/>
                </a:solidFill>
              </a:rPr>
              <a:t>■</a:t>
            </a:r>
            <a:r>
              <a:rPr lang="zh-CN" altLang="en-US" sz="2000" b="1" dirty="0"/>
              <a:t>晶闸管的触发电路</a:t>
            </a:r>
            <a:r>
              <a:rPr lang="zh-CN" altLang="en-US" sz="2000" dirty="0"/>
              <a:t> </a:t>
            </a:r>
          </a:p>
          <a:p>
            <a:pPr>
              <a:lnSpc>
                <a:spcPct val="125000"/>
              </a:lnSpc>
            </a:pPr>
            <a:r>
              <a:rPr lang="zh-CN" altLang="en-US" sz="2000" b="1" dirty="0">
                <a:solidFill>
                  <a:srgbClr val="0000FF"/>
                </a:solidFill>
              </a:rPr>
              <a:t>◆</a:t>
            </a:r>
            <a:r>
              <a:rPr lang="zh-CN" altLang="en-US" sz="2000" b="1" dirty="0"/>
              <a:t>触发电路应满足下列要求</a:t>
            </a:r>
          </a:p>
          <a:p>
            <a:pPr>
              <a:lnSpc>
                <a:spcPct val="150000"/>
              </a:lnSpc>
            </a:pPr>
            <a:r>
              <a:rPr lang="zh-CN" altLang="en-US" sz="2000" b="1" dirty="0"/>
              <a:t>        </a:t>
            </a:r>
            <a:r>
              <a:rPr lang="zh-CN" altLang="en-US" sz="2000" b="1" dirty="0">
                <a:solidFill>
                  <a:srgbClr val="009900"/>
                </a:solidFill>
              </a:rPr>
              <a:t>☞</a:t>
            </a:r>
            <a:r>
              <a:rPr lang="zh-CN" altLang="en-US" sz="2000" b="1" dirty="0">
                <a:solidFill>
                  <a:srgbClr val="FF0000"/>
                </a:solidFill>
              </a:rPr>
              <a:t>触发脉冲的宽度</a:t>
            </a:r>
            <a:r>
              <a:rPr lang="zh-CN" altLang="en-US" sz="2000" b="1" dirty="0"/>
              <a:t>应保证晶闸管可靠导通，比如对感性和反电动势负载的变流器应采用宽脉冲或脉冲列触发。</a:t>
            </a:r>
          </a:p>
          <a:p>
            <a:pPr>
              <a:lnSpc>
                <a:spcPct val="150000"/>
              </a:lnSpc>
            </a:pPr>
            <a:r>
              <a:rPr lang="zh-CN" altLang="en-US" sz="2000" b="1" dirty="0"/>
              <a:t>        </a:t>
            </a:r>
            <a:r>
              <a:rPr lang="zh-CN" altLang="en-US" sz="2000" b="1" dirty="0">
                <a:solidFill>
                  <a:srgbClr val="009900"/>
                </a:solidFill>
              </a:rPr>
              <a:t>☞</a:t>
            </a:r>
            <a:r>
              <a:rPr lang="zh-CN" altLang="en-US" sz="2000" b="1" dirty="0"/>
              <a:t>触发脉冲应有</a:t>
            </a:r>
            <a:r>
              <a:rPr lang="zh-CN" altLang="en-US" sz="2000" b="1" dirty="0">
                <a:solidFill>
                  <a:srgbClr val="E35449"/>
                </a:solidFill>
              </a:rPr>
              <a:t>足够的幅度</a:t>
            </a:r>
            <a:r>
              <a:rPr lang="zh-CN" altLang="en-US" sz="2000" b="1" dirty="0"/>
              <a:t>，对户外寒冷场合，脉冲电流的幅度应增大为器件最大触发电流的</a:t>
            </a:r>
            <a:r>
              <a:rPr lang="en-US" altLang="zh-CN" sz="2000" b="1" dirty="0"/>
              <a:t>3~5</a:t>
            </a:r>
            <a:r>
              <a:rPr lang="zh-CN" altLang="en-US" sz="2000" b="1" dirty="0"/>
              <a:t>倍，脉冲前沿的陡度也需增加，一般需达</a:t>
            </a:r>
            <a:r>
              <a:rPr lang="en-US" altLang="zh-CN" sz="2000" b="1" dirty="0"/>
              <a:t>1~2A/</a:t>
            </a:r>
            <a:r>
              <a:rPr lang="en-US" altLang="zh-CN" sz="2000" b="1" dirty="0">
                <a:sym typeface="Symbol" pitchFamily="18" charset="2"/>
              </a:rPr>
              <a:t></a:t>
            </a:r>
            <a:r>
              <a:rPr lang="en-US" altLang="zh-CN" sz="2000" b="1" dirty="0"/>
              <a:t>s</a:t>
            </a:r>
            <a:r>
              <a:rPr lang="zh-CN" altLang="en-US" sz="2000" b="1" dirty="0"/>
              <a:t>。</a:t>
            </a:r>
          </a:p>
          <a:p>
            <a:pPr>
              <a:lnSpc>
                <a:spcPct val="150000"/>
              </a:lnSpc>
            </a:pPr>
            <a:r>
              <a:rPr lang="zh-CN" altLang="en-US" sz="2000" b="1" dirty="0"/>
              <a:t>        </a:t>
            </a:r>
            <a:r>
              <a:rPr lang="zh-CN" altLang="en-US" sz="2000" b="1" dirty="0">
                <a:solidFill>
                  <a:srgbClr val="009900"/>
                </a:solidFill>
              </a:rPr>
              <a:t>☞</a:t>
            </a:r>
            <a:r>
              <a:rPr lang="zh-CN" altLang="en-US" sz="2000" b="1" dirty="0"/>
              <a:t>触发脉冲应不超过晶闸管门极的电压、电流和功率定额，且在门极伏安特性的可靠触发区域之内。</a:t>
            </a:r>
          </a:p>
          <a:p>
            <a:pPr>
              <a:lnSpc>
                <a:spcPct val="150000"/>
              </a:lnSpc>
            </a:pPr>
            <a:r>
              <a:rPr lang="zh-CN" altLang="en-US" sz="2000" b="1" dirty="0"/>
              <a:t>        </a:t>
            </a:r>
            <a:r>
              <a:rPr lang="zh-CN" altLang="en-US" sz="2000" b="1" dirty="0">
                <a:solidFill>
                  <a:srgbClr val="009900"/>
                </a:solidFill>
              </a:rPr>
              <a:t>☞</a:t>
            </a:r>
            <a:r>
              <a:rPr lang="zh-CN" altLang="en-US" sz="2000" b="1" dirty="0"/>
              <a:t>应有良好的抗干扰性能、温度稳定性及与主电路的电气隔离。</a:t>
            </a:r>
            <a:r>
              <a:rPr lang="zh-CN" altLang="en-US" sz="20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3" name="日期占位符 2"/>
          <p:cNvSpPr>
            <a:spLocks noGrp="1"/>
          </p:cNvSpPr>
          <p:nvPr>
            <p:ph type="dt" sz="half" idx="10"/>
          </p:nvPr>
        </p:nvSpPr>
        <p:spPr/>
        <p:txBody>
          <a:bodyPr/>
          <a:lstStyle/>
          <a:p>
            <a:fld id="{9109B85E-5773-489F-BE8C-0EF07C38B2A4}" type="datetime10">
              <a:rPr lang="zh-CN" altLang="en-US" smtClean="0"/>
              <a:t>12:58</a:t>
            </a:fld>
            <a:endParaRPr lang="zh-CN" altLang="en-US" dirty="0"/>
          </a:p>
        </p:txBody>
      </p:sp>
    </p:spTree>
    <p:extLst>
      <p:ext uri="{BB962C8B-B14F-4D97-AF65-F5344CB8AC3E}">
        <p14:creationId xmlns:p14="http://schemas.microsoft.com/office/powerpoint/2010/main" val="116886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27088" y="260350"/>
            <a:ext cx="7848600" cy="431800"/>
          </a:xfrm>
        </p:spPr>
        <p:txBody>
          <a:bodyPr/>
          <a:lstStyle/>
          <a:p>
            <a:pPr algn="l"/>
            <a:r>
              <a:rPr lang="en-US" altLang="zh-CN" sz="3600" b="1">
                <a:solidFill>
                  <a:schemeClr val="tx1"/>
                </a:solidFill>
              </a:rPr>
              <a:t>9.1.2  </a:t>
            </a:r>
            <a:r>
              <a:rPr lang="zh-CN" altLang="en-US" sz="3600" b="1">
                <a:solidFill>
                  <a:schemeClr val="tx1"/>
                </a:solidFill>
              </a:rPr>
              <a:t>晶闸管的触发电路</a:t>
            </a:r>
          </a:p>
        </p:txBody>
      </p:sp>
      <p:sp>
        <p:nvSpPr>
          <p:cNvPr id="158725" name="Text Box 5"/>
          <p:cNvSpPr txBox="1">
            <a:spLocks noChangeArrowheads="1"/>
          </p:cNvSpPr>
          <p:nvPr/>
        </p:nvSpPr>
        <p:spPr bwMode="auto">
          <a:xfrm>
            <a:off x="950913" y="5140325"/>
            <a:ext cx="25415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a:solidFill>
                  <a:srgbClr val="6600CC"/>
                </a:solidFill>
              </a:rPr>
              <a:t>图</a:t>
            </a:r>
            <a:r>
              <a:rPr lang="en-US" altLang="zh-CN" sz="1400" b="1">
                <a:solidFill>
                  <a:srgbClr val="6600CC"/>
                </a:solidFill>
              </a:rPr>
              <a:t>9-3  </a:t>
            </a:r>
            <a:r>
              <a:rPr lang="zh-CN" altLang="en-US" sz="1400" b="1">
                <a:solidFill>
                  <a:srgbClr val="6600CC"/>
                </a:solidFill>
              </a:rPr>
              <a:t>常见的晶闸管触发电路</a:t>
            </a:r>
          </a:p>
        </p:txBody>
      </p:sp>
      <p:sp>
        <p:nvSpPr>
          <p:cNvPr id="158726" name="Text Box 6"/>
          <p:cNvSpPr txBox="1">
            <a:spLocks noChangeArrowheads="1"/>
          </p:cNvSpPr>
          <p:nvPr/>
        </p:nvSpPr>
        <p:spPr bwMode="auto">
          <a:xfrm>
            <a:off x="4057650" y="836712"/>
            <a:ext cx="467995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400" b="1" dirty="0">
                <a:solidFill>
                  <a:srgbClr val="E35449"/>
                </a:solidFill>
              </a:rPr>
              <a:t>■</a:t>
            </a:r>
            <a:r>
              <a:rPr lang="zh-CN" altLang="en-US" sz="2400" b="1" dirty="0"/>
              <a:t>常见的晶闸管触发电路</a:t>
            </a:r>
            <a:r>
              <a:rPr lang="zh-CN" altLang="en-US" sz="2400" dirty="0"/>
              <a:t> </a:t>
            </a:r>
          </a:p>
          <a:p>
            <a:pPr>
              <a:lnSpc>
                <a:spcPct val="125000"/>
              </a:lnSpc>
            </a:pPr>
            <a:r>
              <a:rPr lang="zh-CN" altLang="en-US" sz="2400" dirty="0"/>
              <a:t>    </a:t>
            </a:r>
            <a:r>
              <a:rPr lang="zh-CN" altLang="en-US" sz="2000" b="1" dirty="0">
                <a:solidFill>
                  <a:srgbClr val="0000FF"/>
                </a:solidFill>
              </a:rPr>
              <a:t>◆</a:t>
            </a:r>
            <a:r>
              <a:rPr lang="zh-CN" altLang="en-US" sz="2000" b="1" dirty="0"/>
              <a:t>由</a:t>
            </a:r>
            <a:r>
              <a:rPr lang="en-US" altLang="zh-CN" sz="2000" b="1" dirty="0"/>
              <a:t>V</a:t>
            </a:r>
            <a:r>
              <a:rPr lang="en-US" altLang="zh-CN" sz="2000" b="1" baseline="-25000" dirty="0"/>
              <a:t>1</a:t>
            </a:r>
            <a:r>
              <a:rPr lang="zh-CN" altLang="en-US" sz="2000" b="1" dirty="0"/>
              <a:t>、</a:t>
            </a:r>
            <a:r>
              <a:rPr lang="en-US" altLang="zh-CN" sz="2000" b="1" dirty="0"/>
              <a:t>V</a:t>
            </a:r>
            <a:r>
              <a:rPr lang="en-US" altLang="zh-CN" sz="2000" b="1" baseline="-25000" dirty="0"/>
              <a:t>2</a:t>
            </a:r>
            <a:r>
              <a:rPr lang="zh-CN" altLang="en-US" sz="2000" b="1" dirty="0"/>
              <a:t>构成的</a:t>
            </a:r>
            <a:r>
              <a:rPr lang="zh-CN" altLang="en-US" sz="2000" b="1" dirty="0">
                <a:solidFill>
                  <a:srgbClr val="E35449"/>
                </a:solidFill>
              </a:rPr>
              <a:t>脉冲放大环节</a:t>
            </a:r>
            <a:r>
              <a:rPr lang="zh-CN" altLang="en-US" sz="2000" b="1" dirty="0"/>
              <a:t>和脉冲变压器</a:t>
            </a:r>
            <a:r>
              <a:rPr lang="en-US" altLang="zh-CN" sz="2000" b="1" dirty="0"/>
              <a:t>TM</a:t>
            </a:r>
            <a:r>
              <a:rPr lang="zh-CN" altLang="en-US" sz="2000" b="1" dirty="0"/>
              <a:t>和附属电路构成的</a:t>
            </a:r>
            <a:r>
              <a:rPr lang="zh-CN" altLang="en-US" sz="2000" b="1" dirty="0">
                <a:solidFill>
                  <a:srgbClr val="E35449"/>
                </a:solidFill>
              </a:rPr>
              <a:t>脉冲输出环节</a:t>
            </a:r>
            <a:r>
              <a:rPr lang="zh-CN" altLang="en-US" sz="2000" b="1" dirty="0"/>
              <a:t>两部分组成。</a:t>
            </a:r>
          </a:p>
          <a:p>
            <a:pPr>
              <a:lnSpc>
                <a:spcPct val="125000"/>
              </a:lnSpc>
            </a:pPr>
            <a:r>
              <a:rPr lang="zh-CN" altLang="en-US" sz="2000" b="1" dirty="0"/>
              <a:t>    </a:t>
            </a:r>
            <a:r>
              <a:rPr lang="zh-CN" altLang="en-US" sz="2000" b="1" dirty="0">
                <a:solidFill>
                  <a:srgbClr val="0000FF"/>
                </a:solidFill>
              </a:rPr>
              <a:t>◆</a:t>
            </a:r>
            <a:r>
              <a:rPr lang="zh-CN" altLang="en-US" sz="2000" b="1" dirty="0"/>
              <a:t>当</a:t>
            </a:r>
            <a:r>
              <a:rPr lang="en-US" altLang="zh-CN" sz="2000" b="1" dirty="0"/>
              <a:t>V</a:t>
            </a:r>
            <a:r>
              <a:rPr lang="en-US" altLang="zh-CN" sz="2000" b="1" baseline="-25000" dirty="0"/>
              <a:t>1</a:t>
            </a:r>
            <a:r>
              <a:rPr lang="zh-CN" altLang="en-US" sz="2000" b="1" dirty="0"/>
              <a:t>、</a:t>
            </a:r>
            <a:r>
              <a:rPr lang="en-US" altLang="zh-CN" sz="2000" b="1" dirty="0"/>
              <a:t>V</a:t>
            </a:r>
            <a:r>
              <a:rPr lang="en-US" altLang="zh-CN" sz="2000" b="1" baseline="-25000" dirty="0"/>
              <a:t>2</a:t>
            </a:r>
            <a:r>
              <a:rPr lang="zh-CN" altLang="en-US" sz="2000" b="1" dirty="0"/>
              <a:t>导通时，通过脉冲变压器向晶闸管的门极和阴极之间输出触发脉冲。</a:t>
            </a:r>
          </a:p>
          <a:p>
            <a:pPr>
              <a:lnSpc>
                <a:spcPct val="125000"/>
              </a:lnSpc>
            </a:pPr>
            <a:r>
              <a:rPr lang="zh-CN" altLang="en-US" sz="2000" b="1" dirty="0"/>
              <a:t>    </a:t>
            </a:r>
            <a:r>
              <a:rPr lang="zh-CN" altLang="en-US" sz="2000" b="1" dirty="0">
                <a:solidFill>
                  <a:srgbClr val="0000FF"/>
                </a:solidFill>
              </a:rPr>
              <a:t>◆</a:t>
            </a:r>
            <a:r>
              <a:rPr lang="en-US" altLang="zh-CN" sz="2000" b="1" dirty="0">
                <a:solidFill>
                  <a:srgbClr val="E35449"/>
                </a:solidFill>
              </a:rPr>
              <a:t>VD</a:t>
            </a:r>
            <a:r>
              <a:rPr lang="en-US" altLang="zh-CN" sz="2000" b="1" baseline="-25000" dirty="0">
                <a:solidFill>
                  <a:srgbClr val="E35449"/>
                </a:solidFill>
              </a:rPr>
              <a:t>1</a:t>
            </a:r>
            <a:r>
              <a:rPr lang="zh-CN" altLang="en-US" sz="2000" b="1" dirty="0"/>
              <a:t>和</a:t>
            </a:r>
            <a:r>
              <a:rPr lang="en-US" altLang="zh-CN" sz="2000" b="1" dirty="0">
                <a:solidFill>
                  <a:srgbClr val="E35449"/>
                </a:solidFill>
              </a:rPr>
              <a:t>R</a:t>
            </a:r>
            <a:r>
              <a:rPr lang="en-US" altLang="zh-CN" sz="2000" b="1" baseline="-25000" dirty="0">
                <a:solidFill>
                  <a:srgbClr val="E35449"/>
                </a:solidFill>
              </a:rPr>
              <a:t>2</a:t>
            </a:r>
            <a:r>
              <a:rPr lang="zh-CN" altLang="en-US" sz="2000" b="1" dirty="0"/>
              <a:t>是为了</a:t>
            </a:r>
            <a:r>
              <a:rPr lang="en-US" altLang="zh-CN" sz="2000" b="1" dirty="0"/>
              <a:t>V</a:t>
            </a:r>
            <a:r>
              <a:rPr lang="en-US" altLang="zh-CN" sz="2000" b="1" baseline="-25000" dirty="0"/>
              <a:t>1</a:t>
            </a:r>
            <a:r>
              <a:rPr lang="zh-CN" altLang="en-US" sz="2000" b="1" dirty="0"/>
              <a:t>、</a:t>
            </a:r>
            <a:r>
              <a:rPr lang="en-US" altLang="zh-CN" sz="2000" b="1" dirty="0"/>
              <a:t>V</a:t>
            </a:r>
            <a:r>
              <a:rPr lang="en-US" altLang="zh-CN" sz="2000" b="1" baseline="-25000" dirty="0"/>
              <a:t>2</a:t>
            </a:r>
            <a:r>
              <a:rPr lang="zh-CN" altLang="en-US" sz="2000" b="1" dirty="0"/>
              <a:t>由导通变为截止时脉冲变压器</a:t>
            </a:r>
            <a:r>
              <a:rPr lang="en-US" altLang="zh-CN" sz="2000" b="1" dirty="0"/>
              <a:t>TM</a:t>
            </a:r>
            <a:r>
              <a:rPr lang="zh-CN" altLang="en-US" sz="2000" b="1" dirty="0"/>
              <a:t>释放其储存的能量而设的。</a:t>
            </a:r>
            <a:r>
              <a:rPr lang="zh-CN" altLang="en-US" sz="2000" dirty="0"/>
              <a:t> </a:t>
            </a:r>
          </a:p>
          <a:p>
            <a:pPr>
              <a:lnSpc>
                <a:spcPct val="125000"/>
              </a:lnSpc>
            </a:pPr>
            <a:r>
              <a:rPr lang="zh-CN" altLang="en-US" sz="2000" dirty="0"/>
              <a:t>    </a:t>
            </a:r>
            <a:r>
              <a:rPr lang="zh-CN" altLang="en-US" sz="2000" b="1" dirty="0">
                <a:solidFill>
                  <a:srgbClr val="0000FF"/>
                </a:solidFill>
              </a:rPr>
              <a:t>◆</a:t>
            </a:r>
            <a:r>
              <a:rPr lang="zh-CN" altLang="en-US" sz="2000" b="1" dirty="0"/>
              <a:t>为了获得触发脉冲波形中的强脉冲部分，还需适当附加其它电路环节。</a:t>
            </a:r>
            <a:r>
              <a:rPr lang="zh-CN" altLang="en-US" sz="2000" dirty="0"/>
              <a:t> </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8</a:t>
            </a:fld>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781078440"/>
              </p:ext>
            </p:extLst>
          </p:nvPr>
        </p:nvGraphicFramePr>
        <p:xfrm>
          <a:off x="385762" y="1196752"/>
          <a:ext cx="3671888" cy="3592512"/>
        </p:xfrm>
        <a:graphic>
          <a:graphicData uri="http://schemas.openxmlformats.org/presentationml/2006/ole">
            <mc:AlternateContent xmlns:mc="http://schemas.openxmlformats.org/markup-compatibility/2006">
              <mc:Choice xmlns:v="urn:schemas-microsoft-com:vml" Requires="v">
                <p:oleObj spid="_x0000_s35957" name="Microsoft Drawing" r:id="rId3" imgW="1776960" imgH="1739880" progId="MSDraw">
                  <p:embed/>
                </p:oleObj>
              </mc:Choice>
              <mc:Fallback>
                <p:oleObj name="Microsoft Drawing" r:id="rId3" imgW="1776960" imgH="1739880" progId="MSDraw">
                  <p:embed/>
                  <p:pic>
                    <p:nvPicPr>
                      <p:cNvPr id="0" name="Object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2" y="1196752"/>
                        <a:ext cx="3671888"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10"/>
          </p:nvPr>
        </p:nvSpPr>
        <p:spPr/>
        <p:txBody>
          <a:bodyPr/>
          <a:lstStyle/>
          <a:p>
            <a:fld id="{3B9151B7-9F40-48FE-ADC4-F99065431DBA}" type="datetime10">
              <a:rPr lang="zh-CN" altLang="en-US" smtClean="0"/>
              <a:t>12:58</a:t>
            </a:fld>
            <a:endParaRPr lang="zh-CN" altLang="en-US"/>
          </a:p>
        </p:txBody>
      </p:sp>
    </p:spTree>
    <p:extLst>
      <p:ext uri="{BB962C8B-B14F-4D97-AF65-F5344CB8AC3E}">
        <p14:creationId xmlns:p14="http://schemas.microsoft.com/office/powerpoint/2010/main" val="394976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066800" y="152400"/>
            <a:ext cx="7537648" cy="381000"/>
          </a:xfrm>
        </p:spPr>
        <p:txBody>
          <a:bodyPr/>
          <a:lstStyle/>
          <a:p>
            <a:r>
              <a:rPr lang="en-US" altLang="zh-CN" sz="3600" dirty="0">
                <a:solidFill>
                  <a:schemeClr val="tx1"/>
                </a:solidFill>
              </a:rPr>
              <a:t>9.1.3  </a:t>
            </a:r>
            <a:r>
              <a:rPr lang="zh-CN" altLang="en-US" sz="3600" dirty="0">
                <a:solidFill>
                  <a:schemeClr val="tx1"/>
                </a:solidFill>
              </a:rPr>
              <a:t>典型全控型器件的驱动电路</a:t>
            </a:r>
            <a:endParaRPr lang="zh-CN" altLang="en-US" sz="3600" b="1" dirty="0">
              <a:latin typeface="华文中宋" pitchFamily="2" charset="-122"/>
            </a:endParaRPr>
          </a:p>
        </p:txBody>
      </p:sp>
      <p:sp>
        <p:nvSpPr>
          <p:cNvPr id="112644" name="Rectangle 4"/>
          <p:cNvSpPr>
            <a:spLocks noGrp="1" noChangeArrowheads="1"/>
          </p:cNvSpPr>
          <p:nvPr>
            <p:ph type="body" idx="1"/>
          </p:nvPr>
        </p:nvSpPr>
        <p:spPr>
          <a:xfrm>
            <a:off x="762000" y="1828800"/>
            <a:ext cx="8001000" cy="4191000"/>
          </a:xfrm>
          <a:noFill/>
          <a:ln/>
        </p:spPr>
        <p:txBody>
          <a:bodyPr/>
          <a:lstStyle/>
          <a:p>
            <a:pPr algn="just">
              <a:lnSpc>
                <a:spcPct val="125000"/>
              </a:lnSpc>
              <a:spcBef>
                <a:spcPct val="40000"/>
              </a:spcBef>
              <a:buFont typeface="Wingdings" pitchFamily="2" charset="2"/>
              <a:buBlip>
                <a:blip r:embed="rId3"/>
              </a:buBlip>
            </a:pPr>
            <a:r>
              <a:rPr lang="zh-CN" altLang="en-US" sz="2500" b="1" dirty="0">
                <a:latin typeface="Arial" charset="0"/>
              </a:rPr>
              <a:t>电力</a:t>
            </a:r>
            <a:r>
              <a:rPr lang="en-US" altLang="zh-CN" sz="2500" b="1" dirty="0">
                <a:latin typeface="Arial" charset="0"/>
              </a:rPr>
              <a:t>MOSFET</a:t>
            </a:r>
            <a:r>
              <a:rPr lang="zh-CN" altLang="en-US" sz="2500" b="1" dirty="0">
                <a:latin typeface="Arial" charset="0"/>
              </a:rPr>
              <a:t>和</a:t>
            </a:r>
            <a:r>
              <a:rPr lang="en-US" altLang="zh-CN" sz="2500" b="1" dirty="0">
                <a:latin typeface="Arial" charset="0"/>
              </a:rPr>
              <a:t>IGBT</a:t>
            </a:r>
            <a:r>
              <a:rPr lang="zh-CN" altLang="en-US" sz="2500" b="1" dirty="0">
                <a:latin typeface="Arial" charset="0"/>
              </a:rPr>
              <a:t>是电压驱动型器件。</a:t>
            </a:r>
          </a:p>
          <a:p>
            <a:pPr algn="just">
              <a:lnSpc>
                <a:spcPct val="125000"/>
              </a:lnSpc>
              <a:spcBef>
                <a:spcPct val="40000"/>
              </a:spcBef>
              <a:buFont typeface="Wingdings" pitchFamily="2" charset="2"/>
              <a:buBlip>
                <a:blip r:embed="rId3"/>
              </a:buBlip>
            </a:pPr>
            <a:r>
              <a:rPr lang="zh-CN" altLang="en-US" sz="2500" b="1" dirty="0">
                <a:latin typeface="Arial" charset="0"/>
              </a:rPr>
              <a:t>为快速建立驱动电压，要求驱动电路输出电阻小。</a:t>
            </a:r>
          </a:p>
          <a:p>
            <a:pPr algn="just">
              <a:lnSpc>
                <a:spcPct val="125000"/>
              </a:lnSpc>
              <a:spcBef>
                <a:spcPct val="40000"/>
              </a:spcBef>
              <a:buFont typeface="Wingdings" pitchFamily="2" charset="2"/>
              <a:buBlip>
                <a:blip r:embed="rId3"/>
              </a:buBlip>
            </a:pPr>
            <a:r>
              <a:rPr lang="zh-CN" altLang="en-US" sz="2500" b="1" dirty="0">
                <a:latin typeface="Arial" charset="0"/>
              </a:rPr>
              <a:t>使</a:t>
            </a:r>
            <a:r>
              <a:rPr lang="en-US" altLang="zh-CN" sz="2500" b="1" dirty="0">
                <a:latin typeface="Arial" charset="0"/>
              </a:rPr>
              <a:t>MOSFET</a:t>
            </a:r>
            <a:r>
              <a:rPr lang="zh-CN" altLang="en-US" sz="2500" b="1" dirty="0">
                <a:latin typeface="Arial" charset="0"/>
              </a:rPr>
              <a:t>开通的驱动电压一般</a:t>
            </a:r>
            <a:r>
              <a:rPr lang="en-US" altLang="zh-CN" sz="2500" b="1" dirty="0">
                <a:latin typeface="Arial" charset="0"/>
              </a:rPr>
              <a:t>10~15V</a:t>
            </a:r>
            <a:r>
              <a:rPr lang="zh-CN" altLang="en-US" sz="2500" b="1" dirty="0">
                <a:latin typeface="Arial" charset="0"/>
              </a:rPr>
              <a:t>，使</a:t>
            </a:r>
            <a:r>
              <a:rPr lang="en-US" altLang="zh-CN" sz="2500" b="1" dirty="0">
                <a:latin typeface="Arial" charset="0"/>
              </a:rPr>
              <a:t>IGBT</a:t>
            </a:r>
            <a:r>
              <a:rPr lang="zh-CN" altLang="en-US" sz="2500" b="1" dirty="0">
                <a:latin typeface="Arial" charset="0"/>
              </a:rPr>
              <a:t>开通的驱动电压一般</a:t>
            </a:r>
            <a:r>
              <a:rPr lang="en-US" altLang="zh-CN" sz="2500" b="1" dirty="0">
                <a:latin typeface="Arial" charset="0"/>
              </a:rPr>
              <a:t>15 ~ 20V</a:t>
            </a:r>
            <a:r>
              <a:rPr lang="zh-CN" altLang="en-US" sz="2500" b="1" dirty="0">
                <a:latin typeface="Arial" charset="0"/>
              </a:rPr>
              <a:t>。</a:t>
            </a:r>
          </a:p>
          <a:p>
            <a:pPr algn="just">
              <a:lnSpc>
                <a:spcPct val="125000"/>
              </a:lnSpc>
              <a:spcBef>
                <a:spcPct val="40000"/>
              </a:spcBef>
              <a:buFont typeface="Wingdings" pitchFamily="2" charset="2"/>
              <a:buBlip>
                <a:blip r:embed="rId3"/>
              </a:buBlip>
            </a:pPr>
            <a:r>
              <a:rPr lang="zh-CN" altLang="en-US" sz="2500" b="1" dirty="0">
                <a:latin typeface="Arial" charset="0"/>
              </a:rPr>
              <a:t>关断时可用</a:t>
            </a:r>
            <a:r>
              <a:rPr lang="en-US" altLang="zh-CN" sz="2500" b="1" dirty="0">
                <a:latin typeface="Arial" charset="0"/>
              </a:rPr>
              <a:t>0</a:t>
            </a:r>
            <a:r>
              <a:rPr lang="zh-CN" altLang="en-US" sz="2500" b="1" dirty="0">
                <a:latin typeface="Arial" charset="0"/>
              </a:rPr>
              <a:t>电压，但加一定幅值的负驱动电压（一般取</a:t>
            </a:r>
            <a:r>
              <a:rPr lang="en-US" altLang="zh-CN" sz="2500" b="1" dirty="0">
                <a:latin typeface="Arial" charset="0"/>
              </a:rPr>
              <a:t>-5 ~ -10V</a:t>
            </a:r>
            <a:r>
              <a:rPr lang="zh-CN" altLang="en-US" sz="2500" b="1" dirty="0">
                <a:latin typeface="Arial" charset="0"/>
              </a:rPr>
              <a:t>）有利于减小关断时间和关断损耗。</a:t>
            </a:r>
          </a:p>
          <a:p>
            <a:pPr algn="just">
              <a:lnSpc>
                <a:spcPct val="125000"/>
              </a:lnSpc>
              <a:spcBef>
                <a:spcPct val="40000"/>
              </a:spcBef>
              <a:buFont typeface="Wingdings" pitchFamily="2" charset="2"/>
              <a:buBlip>
                <a:blip r:embed="rId3"/>
              </a:buBlip>
            </a:pPr>
            <a:r>
              <a:rPr lang="zh-CN" altLang="en-US" sz="2500" b="1" dirty="0">
                <a:latin typeface="Arial" charset="0"/>
              </a:rPr>
              <a:t>在</a:t>
            </a:r>
            <a:r>
              <a:rPr lang="zh-CN" altLang="en-US" sz="2500" b="1" dirty="0">
                <a:solidFill>
                  <a:srgbClr val="FF0000"/>
                </a:solidFill>
                <a:latin typeface="Arial" charset="0"/>
              </a:rPr>
              <a:t>栅极串入一只低值电阻可以减小寄生振荡</a:t>
            </a:r>
            <a:r>
              <a:rPr lang="zh-CN" altLang="en-US" sz="2500" b="1" dirty="0">
                <a:latin typeface="Arial" charset="0"/>
              </a:rPr>
              <a:t>，随着被驱动器件的额定电流增大而减小。</a:t>
            </a:r>
          </a:p>
        </p:txBody>
      </p:sp>
      <p:sp>
        <p:nvSpPr>
          <p:cNvPr id="112648" name="Text Box 8"/>
          <p:cNvSpPr txBox="1">
            <a:spLocks noChangeArrowheads="1"/>
          </p:cNvSpPr>
          <p:nvPr/>
        </p:nvSpPr>
        <p:spPr bwMode="auto">
          <a:xfrm>
            <a:off x="457200" y="974725"/>
            <a:ext cx="6019800" cy="576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40000"/>
              </a:spcBef>
              <a:buFont typeface="Wingdings" pitchFamily="2" charset="2"/>
              <a:buNone/>
            </a:pPr>
            <a:r>
              <a:rPr lang="en-US" altLang="zh-CN" sz="2800" b="1" dirty="0">
                <a:latin typeface="Times New Roman" pitchFamily="18" charset="0"/>
              </a:rPr>
              <a:t>2) </a:t>
            </a:r>
            <a:r>
              <a:rPr lang="zh-CN" altLang="en-US" sz="2800" b="1" dirty="0">
                <a:latin typeface="Times New Roman" pitchFamily="18" charset="0"/>
              </a:rPr>
              <a:t>电压驱动型器件的驱动电路</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3" name="日期占位符 2"/>
          <p:cNvSpPr>
            <a:spLocks noGrp="1"/>
          </p:cNvSpPr>
          <p:nvPr>
            <p:ph type="dt" sz="half" idx="10"/>
          </p:nvPr>
        </p:nvSpPr>
        <p:spPr/>
        <p:txBody>
          <a:bodyPr/>
          <a:lstStyle/>
          <a:p>
            <a:fld id="{6DB3BA71-69F0-4BC1-9221-240D65650888}" type="datetime10">
              <a:rPr lang="zh-CN" altLang="en-US" smtClean="0"/>
              <a:t>12:58</a:t>
            </a:fld>
            <a:endParaRPr lang="zh-CN" altLang="en-US"/>
          </a:p>
        </p:txBody>
      </p:sp>
    </p:spTree>
    <p:extLst>
      <p:ext uri="{BB962C8B-B14F-4D97-AF65-F5344CB8AC3E}">
        <p14:creationId xmlns:p14="http://schemas.microsoft.com/office/powerpoint/2010/main" val="1945482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animEffect transition="in" filter="blinds(horizontal)">
                                      <p:cBhvr>
                                        <p:cTn id="7" dur="500"/>
                                        <p:tgtEl>
                                          <p:spTgt spid="1126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44">
                                            <p:txEl>
                                              <p:pRg st="1" end="1"/>
                                            </p:txEl>
                                          </p:spTgt>
                                        </p:tgtEl>
                                        <p:attrNameLst>
                                          <p:attrName>style.visibility</p:attrName>
                                        </p:attrNameLst>
                                      </p:cBhvr>
                                      <p:to>
                                        <p:strVal val="visible"/>
                                      </p:to>
                                    </p:set>
                                    <p:animEffect transition="in" filter="blinds(horizontal)">
                                      <p:cBhvr>
                                        <p:cTn id="12" dur="500"/>
                                        <p:tgtEl>
                                          <p:spTgt spid="1126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44">
                                            <p:txEl>
                                              <p:pRg st="2" end="2"/>
                                            </p:txEl>
                                          </p:spTgt>
                                        </p:tgtEl>
                                        <p:attrNameLst>
                                          <p:attrName>style.visibility</p:attrName>
                                        </p:attrNameLst>
                                      </p:cBhvr>
                                      <p:to>
                                        <p:strVal val="visible"/>
                                      </p:to>
                                    </p:set>
                                    <p:animEffect transition="in" filter="blinds(horizontal)">
                                      <p:cBhvr>
                                        <p:cTn id="17" dur="500"/>
                                        <p:tgtEl>
                                          <p:spTgt spid="1126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44">
                                            <p:txEl>
                                              <p:pRg st="3" end="3"/>
                                            </p:txEl>
                                          </p:spTgt>
                                        </p:tgtEl>
                                        <p:attrNameLst>
                                          <p:attrName>style.visibility</p:attrName>
                                        </p:attrNameLst>
                                      </p:cBhvr>
                                      <p:to>
                                        <p:strVal val="visible"/>
                                      </p:to>
                                    </p:set>
                                    <p:animEffect transition="in" filter="blinds(horizontal)">
                                      <p:cBhvr>
                                        <p:cTn id="22" dur="500"/>
                                        <p:tgtEl>
                                          <p:spTgt spid="11264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44">
                                            <p:txEl>
                                              <p:pRg st="4" end="4"/>
                                            </p:txEl>
                                          </p:spTgt>
                                        </p:tgtEl>
                                        <p:attrNameLst>
                                          <p:attrName>style.visibility</p:attrName>
                                        </p:attrNameLst>
                                      </p:cBhvr>
                                      <p:to>
                                        <p:strVal val="visible"/>
                                      </p:to>
                                    </p:set>
                                    <p:animEffect transition="in" filter="blinds(horizontal)">
                                      <p:cBhvr>
                                        <p:cTn id="27" dur="500"/>
                                        <p:tgtEl>
                                          <p:spTgt spid="1126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build="p" autoUpdateAnimBg="0"/>
    </p:bld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《电力电子技术》西安交通大学_王兆安_第五版第1-7章</Template>
  <TotalTime>2434</TotalTime>
  <Words>2884</Words>
  <Application>Microsoft Office PowerPoint</Application>
  <PresentationFormat>全屏显示(4:3)</PresentationFormat>
  <Paragraphs>389</Paragraphs>
  <Slides>28</Slides>
  <Notes>7</Notes>
  <HiddenSlides>0</HiddenSlides>
  <MMClips>0</MMClips>
  <ScaleCrop>false</ScaleCrop>
  <HeadingPairs>
    <vt:vector size="8" baseType="variant">
      <vt:variant>
        <vt:lpstr>已用的字体</vt:lpstr>
      </vt:variant>
      <vt:variant>
        <vt:i4>8</vt:i4>
      </vt:variant>
      <vt:variant>
        <vt:lpstr>主题</vt:lpstr>
      </vt:variant>
      <vt:variant>
        <vt:i4>7</vt:i4>
      </vt:variant>
      <vt:variant>
        <vt:lpstr>嵌入 OLE 服务器</vt:lpstr>
      </vt:variant>
      <vt:variant>
        <vt:i4>1</vt:i4>
      </vt:variant>
      <vt:variant>
        <vt:lpstr>幻灯片标题</vt:lpstr>
      </vt:variant>
      <vt:variant>
        <vt:i4>28</vt:i4>
      </vt:variant>
    </vt:vector>
  </HeadingPairs>
  <TitlesOfParts>
    <vt:vector size="44" baseType="lpstr">
      <vt:lpstr>华文宋体</vt:lpstr>
      <vt:lpstr>华文中宋</vt:lpstr>
      <vt:lpstr>宋体</vt:lpstr>
      <vt:lpstr>Arial</vt:lpstr>
      <vt:lpstr>Calibri</vt:lpstr>
      <vt:lpstr>Symbol</vt:lpstr>
      <vt:lpstr>Times New Roman</vt:lpstr>
      <vt:lpstr>Wingdings</vt:lpstr>
      <vt:lpstr>1_自定义设计方案</vt:lpstr>
      <vt:lpstr>自定义设计方案</vt:lpstr>
      <vt:lpstr>2011华中科技大学答辩模版</vt:lpstr>
      <vt:lpstr>3_自定义设计方案</vt:lpstr>
      <vt:lpstr>4_自定义设计方案</vt:lpstr>
      <vt:lpstr>5_自定义设计方案</vt:lpstr>
      <vt:lpstr>1_2011华中科技大学答辩模版</vt:lpstr>
      <vt:lpstr>Microsoft Drawing</vt:lpstr>
      <vt:lpstr>第九章   电力电子器件的应用</vt:lpstr>
      <vt:lpstr>9.1 电力电子器件的驱动</vt:lpstr>
      <vt:lpstr>9.1.1 电力电子器件驱动电路概述</vt:lpstr>
      <vt:lpstr>9.1.1 电力电子器件驱动电路概述</vt:lpstr>
      <vt:lpstr>9.1.1 电力电子器件驱动电路概述</vt:lpstr>
      <vt:lpstr>9.1.2  晶闸管的触发电路</vt:lpstr>
      <vt:lpstr>9.1.2  晶闸管的触发电路</vt:lpstr>
      <vt:lpstr>9.1.2  晶闸管的触发电路</vt:lpstr>
      <vt:lpstr>9.1.3  典型全控型器件的驱动电路</vt:lpstr>
      <vt:lpstr>9.1.3  典型全控型器件的驱动电路</vt:lpstr>
      <vt:lpstr>9.1.3  典型全控型器件的驱动电路</vt:lpstr>
      <vt:lpstr>IGBT驱动技术要点</vt:lpstr>
      <vt:lpstr>9.2 电力电子器件的保护</vt:lpstr>
      <vt:lpstr>9.2.1 过电压的产生及过电压保护</vt:lpstr>
      <vt:lpstr>9.2.1 过电压的产生及过电压保护</vt:lpstr>
      <vt:lpstr>9.2.2  缓冲电路</vt:lpstr>
      <vt:lpstr>9.2.2  缓冲电路 （重点）</vt:lpstr>
      <vt:lpstr>9.2.2  缓冲电路</vt:lpstr>
      <vt:lpstr>9.2.2  缓冲电路</vt:lpstr>
      <vt:lpstr>PowerPoint 演示文稿</vt:lpstr>
      <vt:lpstr>9.3 电力电子器件的串联使用和并联使用</vt:lpstr>
      <vt:lpstr>9.3.1 晶闸管的串联</vt:lpstr>
      <vt:lpstr>9.3.1 晶闸管的串联</vt:lpstr>
      <vt:lpstr>9.3.1 晶闸管的并联</vt:lpstr>
      <vt:lpstr>9.3.3 电力MOSFET的并联和IGBT的并联</vt:lpstr>
      <vt:lpstr>本章小结</vt:lpstr>
      <vt:lpstr>作业</vt:lpstr>
      <vt:lpstr>复习思考题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&lt;电力电子技术&gt;(第5版) 第1章   绪论 （第4版为“概述”，无章序号）</dc:title>
  <dc:creator>Lenovo</dc:creator>
  <cp:lastModifiedBy>Yejie</cp:lastModifiedBy>
  <cp:revision>155</cp:revision>
  <dcterms:created xsi:type="dcterms:W3CDTF">2013-03-21T07:41:27Z</dcterms:created>
  <dcterms:modified xsi:type="dcterms:W3CDTF">2023-03-28T08:13:43Z</dcterms:modified>
</cp:coreProperties>
</file>