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2" r:id="rId2"/>
    <p:sldMasterId id="2147483684" r:id="rId3"/>
    <p:sldMasterId id="2147483700" r:id="rId4"/>
    <p:sldMasterId id="2147483713" r:id="rId5"/>
    <p:sldMasterId id="2147483725" r:id="rId6"/>
    <p:sldMasterId id="2147483737" r:id="rId7"/>
  </p:sldMasterIdLst>
  <p:notesMasterIdLst>
    <p:notesMasterId r:id="rId36"/>
  </p:notesMasterIdLst>
  <p:sldIdLst>
    <p:sldId id="265" r:id="rId8"/>
    <p:sldId id="266" r:id="rId9"/>
    <p:sldId id="294" r:id="rId10"/>
    <p:sldId id="335" r:id="rId11"/>
    <p:sldId id="267" r:id="rId12"/>
    <p:sldId id="285" r:id="rId13"/>
    <p:sldId id="286" r:id="rId14"/>
    <p:sldId id="334" r:id="rId15"/>
    <p:sldId id="315" r:id="rId16"/>
    <p:sldId id="316" r:id="rId17"/>
    <p:sldId id="317" r:id="rId18"/>
    <p:sldId id="318" r:id="rId19"/>
    <p:sldId id="319" r:id="rId20"/>
    <p:sldId id="320" r:id="rId21"/>
    <p:sldId id="321" r:id="rId22"/>
    <p:sldId id="322" r:id="rId23"/>
    <p:sldId id="323" r:id="rId24"/>
    <p:sldId id="324" r:id="rId25"/>
    <p:sldId id="301" r:id="rId26"/>
    <p:sldId id="325" r:id="rId27"/>
    <p:sldId id="326" r:id="rId28"/>
    <p:sldId id="327" r:id="rId29"/>
    <p:sldId id="328" r:id="rId30"/>
    <p:sldId id="329" r:id="rId31"/>
    <p:sldId id="330" r:id="rId32"/>
    <p:sldId id="331" r:id="rId33"/>
    <p:sldId id="332" r:id="rId34"/>
    <p:sldId id="333"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98" y="-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9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A27DC-C52E-4BE7-B1C9-8F5243DD0040}" type="datetimeFigureOut">
              <a:rPr lang="zh-CN" altLang="en-US" smtClean="0"/>
              <a:t>2023/2/21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17D4C-B9BB-4428-AF92-F9D98C95CE5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E1A0313F-2A5D-48AD-A243-A60CA7DE250C}" type="slidenum">
              <a:rPr lang="en-US" altLang="zh-CN" sz="1200" smtClean="0">
                <a:latin typeface="Times New Roman" pitchFamily="18" charset="0"/>
                <a:ea typeface="宋体" charset="-122"/>
              </a:rPr>
              <a:t>6</a:t>
            </a:fld>
            <a:endParaRPr lang="en-US" altLang="zh-CN" sz="1200">
              <a:latin typeface="Times New Roman" pitchFamily="18" charset="0"/>
              <a:ea typeface="宋体" charset="-122"/>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7CBC158F-BD1E-40E0-ACA8-B0C45B410443}" type="slidenum">
              <a:rPr lang="en-US" altLang="zh-CN" sz="1200" smtClean="0">
                <a:latin typeface="Times New Roman" pitchFamily="18" charset="0"/>
                <a:ea typeface="宋体" charset="-122"/>
              </a:rPr>
              <a:t>18</a:t>
            </a:fld>
            <a:endParaRPr lang="en-US" altLang="zh-CN" sz="1200">
              <a:latin typeface="Times New Roman" pitchFamily="18" charset="0"/>
              <a:ea typeface="宋体" charset="-122"/>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9239A635-F154-4054-8666-3154D8136247}" type="slidenum">
              <a:rPr lang="en-US" altLang="zh-CN" sz="1200" smtClean="0">
                <a:latin typeface="Times New Roman" pitchFamily="18" charset="0"/>
                <a:ea typeface="宋体" charset="-122"/>
              </a:rPr>
              <a:t>20</a:t>
            </a:fld>
            <a:endParaRPr lang="en-US" altLang="zh-CN" sz="1200">
              <a:latin typeface="Times New Roman" pitchFamily="18" charset="0"/>
              <a:ea typeface="宋体" charset="-122"/>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AD863C22-4C2F-4015-ABB1-F8008FFA6AD5}" type="slidenum">
              <a:rPr lang="en-US" altLang="zh-CN" sz="1200" smtClean="0">
                <a:latin typeface="Times New Roman" pitchFamily="18" charset="0"/>
                <a:ea typeface="宋体" charset="-122"/>
              </a:rPr>
              <a:t>21</a:t>
            </a:fld>
            <a:endParaRPr lang="en-US" altLang="zh-CN" sz="1200">
              <a:latin typeface="Times New Roman" pitchFamily="18" charset="0"/>
              <a:ea typeface="宋体" charset="-122"/>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0C7508F9-19C9-4EDF-BA61-DBE044FC0DC9}" type="slidenum">
              <a:rPr lang="en-US" altLang="zh-CN" sz="1200" smtClean="0">
                <a:latin typeface="Times New Roman" pitchFamily="18" charset="0"/>
                <a:ea typeface="宋体" charset="-122"/>
              </a:rPr>
              <a:t>22</a:t>
            </a:fld>
            <a:endParaRPr lang="en-US" altLang="zh-CN" sz="1200">
              <a:latin typeface="Times New Roman" pitchFamily="18" charset="0"/>
              <a:ea typeface="宋体" charset="-122"/>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AEA4A62A-B7FF-48FF-93AD-55D67D8B336F}" type="slidenum">
              <a:rPr lang="en-US" altLang="zh-CN" sz="1200" smtClean="0">
                <a:latin typeface="Times New Roman" pitchFamily="18" charset="0"/>
                <a:ea typeface="宋体" charset="-122"/>
              </a:rPr>
              <a:t>23</a:t>
            </a:fld>
            <a:endParaRPr lang="en-US" altLang="zh-CN" sz="1200">
              <a:latin typeface="Times New Roman" pitchFamily="18" charset="0"/>
              <a:ea typeface="宋体" charset="-122"/>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A3B69949-5B94-475D-BCF0-68709A7552EC}" type="slidenum">
              <a:rPr lang="en-US" altLang="zh-CN" sz="1200" smtClean="0">
                <a:latin typeface="Times New Roman" pitchFamily="18" charset="0"/>
                <a:ea typeface="宋体" charset="-122"/>
              </a:rPr>
              <a:t>7</a:t>
            </a:fld>
            <a:endParaRPr lang="en-US" altLang="zh-CN" sz="1200">
              <a:latin typeface="Times New Roman" pitchFamily="18" charset="0"/>
              <a:ea typeface="宋体" charset="-122"/>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C5452A41-1C71-47D7-A70B-5B1BEDFF1AA3}" type="slidenum">
              <a:rPr lang="en-US" altLang="zh-CN" sz="1200" smtClean="0">
                <a:latin typeface="Times New Roman" pitchFamily="18" charset="0"/>
                <a:ea typeface="宋体" charset="-122"/>
              </a:rPr>
              <a:t>8</a:t>
            </a:fld>
            <a:endParaRPr lang="en-US" altLang="zh-CN" sz="1200">
              <a:latin typeface="Times New Roman" pitchFamily="18" charset="0"/>
              <a:ea typeface="宋体" charset="-122"/>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659318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C5452A41-1C71-47D7-A70B-5B1BEDFF1AA3}" type="slidenum">
              <a:rPr lang="en-US" altLang="zh-CN" sz="1200" smtClean="0">
                <a:latin typeface="Times New Roman" pitchFamily="18" charset="0"/>
                <a:ea typeface="宋体" charset="-122"/>
              </a:rPr>
              <a:t>9</a:t>
            </a:fld>
            <a:endParaRPr lang="en-US" altLang="zh-CN" sz="1200">
              <a:latin typeface="Times New Roman" pitchFamily="18" charset="0"/>
              <a:ea typeface="宋体" charset="-122"/>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A04148EB-8678-476B-A1FC-814A39440E27}" type="slidenum">
              <a:rPr lang="en-US" altLang="zh-CN" sz="1200" smtClean="0">
                <a:latin typeface="Times New Roman" pitchFamily="18" charset="0"/>
                <a:ea typeface="宋体" charset="-122"/>
              </a:rPr>
              <a:t>10</a:t>
            </a:fld>
            <a:endParaRPr lang="en-US" altLang="zh-CN" sz="1200">
              <a:latin typeface="Times New Roman" pitchFamily="18" charset="0"/>
              <a:ea typeface="宋体" charset="-122"/>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AC262894-A28E-4749-AF38-ABBD3D09AAD4}" type="slidenum">
              <a:rPr lang="en-US" altLang="zh-CN" sz="1200" smtClean="0">
                <a:latin typeface="Times New Roman" pitchFamily="18" charset="0"/>
                <a:ea typeface="宋体" charset="-122"/>
              </a:rPr>
              <a:t>11</a:t>
            </a:fld>
            <a:endParaRPr lang="en-US" altLang="zh-CN" sz="1200">
              <a:latin typeface="Times New Roman" pitchFamily="18" charset="0"/>
              <a:ea typeface="宋体" charset="-122"/>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7B729F32-555F-40A3-ADAA-DCB9202A84EB}" type="slidenum">
              <a:rPr lang="en-US" altLang="zh-CN" sz="1200" smtClean="0">
                <a:latin typeface="Times New Roman" pitchFamily="18" charset="0"/>
                <a:ea typeface="宋体" charset="-122"/>
              </a:rPr>
              <a:t>12</a:t>
            </a:fld>
            <a:endParaRPr lang="en-US" altLang="zh-CN" sz="1200">
              <a:latin typeface="Times New Roman" pitchFamily="18" charset="0"/>
              <a:ea typeface="宋体" charset="-122"/>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FD7D8250-CB99-4F8A-94F8-963DE0FB7CC6}" type="slidenum">
              <a:rPr lang="en-US" altLang="zh-CN" sz="1200" smtClean="0">
                <a:latin typeface="Times New Roman" pitchFamily="18" charset="0"/>
                <a:ea typeface="宋体" charset="-122"/>
              </a:rPr>
              <a:t>13</a:t>
            </a:fld>
            <a:endParaRPr lang="en-US" altLang="zh-CN" sz="1200">
              <a:latin typeface="Times New Roman" pitchFamily="18" charset="0"/>
              <a:ea typeface="宋体" charset="-122"/>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fld id="{0CBDA106-29EA-45F9-BAD5-58719582F980}" type="slidenum">
              <a:rPr lang="en-US" altLang="zh-CN" sz="1200" smtClean="0">
                <a:latin typeface="Times New Roman" pitchFamily="18" charset="0"/>
                <a:ea typeface="宋体" charset="-122"/>
              </a:rPr>
              <a:t>14</a:t>
            </a:fld>
            <a:endParaRPr lang="en-US" altLang="zh-CN" sz="1200">
              <a:latin typeface="Times New Roman" pitchFamily="18" charset="0"/>
              <a:ea typeface="宋体" charset="-122"/>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60C4891-27B0-4639-BEBA-D7DD384884B5}"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F07037-DB94-47F7-8C07-1880D1B9C67D}"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96AFF4-4A8D-47C9-A95E-25F07A0E6B73}"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33543E2-27F2-4426-9D68-FC6C112FABA7}"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137AE6-E09A-4E8C-96E6-8144BAC46A20}"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0157678-B90E-4545-9964-585D3902489E}"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9D4561D-FA82-42B4-B802-36295BA8F018}"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E433158-32FB-461E-A110-379EF1F11CB7}" type="datetime10">
              <a:rPr lang="zh-CN" altLang="en-US" smtClean="0"/>
              <a:t>08:37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07546F9-44E7-43F9-8D8F-3A7944491734}" type="datetime10">
              <a:rPr lang="zh-CN" altLang="en-US" smtClean="0"/>
              <a:t>08:37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3C04CA-5CD7-4FD2-8C7B-6A932CA2E9CF}" type="datetime10">
              <a:rPr lang="zh-CN" altLang="en-US" smtClean="0"/>
              <a:t>08:37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3C4E38-ED90-40E3-B0F6-298ACD027B73}"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ED721C-847C-4FC1-8336-0904143E3FEB}"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7369E4D-0C09-49EB-A43D-0007796F3FDA}"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1BB615A-3EF3-4786-A888-6471F2C82EC6}"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9EEA94-DD31-4273-ACB1-7C17849982F0}"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0D424BAF-9498-4C79-883C-0AD25BF93A1B}" type="datetime10">
              <a:rPr lang="zh-CN" altLang="en-US" smtClean="0"/>
              <a:t>08:37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1215086C-E459-4CAB-9CCE-0A1A698E3772}" type="datetime10">
              <a:rPr lang="zh-CN" altLang="en-US" smtClean="0"/>
              <a:t>08:37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8F7A77FF-16C8-495C-8BA4-783B0224954B}" type="datetime10">
              <a:rPr lang="zh-CN" altLang="en-US" smtClean="0"/>
              <a:t>08:37</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5E4DFEC9-3C01-47F2-94FC-9C545C17D9EA}" type="datetime10">
              <a:rPr lang="zh-CN" altLang="en-US" smtClean="0"/>
              <a:t>08:37</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60B4AAC2-D6D5-4BED-954C-2B8C4A93A718}" type="datetime10">
              <a:rPr lang="zh-CN" altLang="en-US" smtClean="0"/>
              <a:t>08:37</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AB57C92-83CF-4DF0-BDDF-44A2E1BB0BF9}"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9774909D-465A-42A0-BD86-ED61B7AD3C9B}" type="datetime10">
              <a:rPr lang="zh-CN" altLang="en-US" smtClean="0"/>
              <a:t>08:37</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44E7A7D7-C302-457D-B7C8-6C0FC49B45CB}" type="datetime10">
              <a:rPr lang="zh-CN" altLang="en-US" smtClean="0"/>
              <a:t>08:37</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7E2BB0ED-6586-485A-AC57-9920621A674F}" type="datetime10">
              <a:rPr lang="zh-CN" altLang="en-US" smtClean="0"/>
              <a:t>08:37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1BE10798-76D8-49D4-AF58-B7F94EC0FC7E}" type="datetime10">
              <a:rPr lang="zh-CN" altLang="en-US" smtClean="0"/>
              <a:t>08:37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7366608-9FEE-4C7B-BE25-908BB4E6A9C7}" type="datetime10">
              <a:rPr lang="zh-CN" altLang="en-US" smtClean="0"/>
              <a:t>08:37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152400"/>
            <a:ext cx="7467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4478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24400" y="1447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24400" y="35814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7036553A-81D6-4B27-AD83-76A1964C3C61}" type="datetime1">
              <a:rPr lang="zh-CN" altLang="en-US" smtClean="0"/>
              <a:t>2023/2/21</a:t>
            </a:fld>
            <a:endParaRPr lang="en-US" altLang="zh-CN"/>
          </a:p>
        </p:txBody>
      </p:sp>
      <p:sp>
        <p:nvSpPr>
          <p:cNvPr id="7"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7086600" y="6553200"/>
            <a:ext cx="1905000" cy="228600"/>
          </a:xfrm>
          <a:prstGeom prst="rect">
            <a:avLst/>
          </a:prstGeom>
          <a:ln/>
        </p:spPr>
        <p:txBody>
          <a:bodyPr/>
          <a:lstStyle>
            <a:lvl1pPr>
              <a:defRPr/>
            </a:lvl1pPr>
          </a:lstStyle>
          <a:p>
            <a:pPr>
              <a:defRPr/>
            </a:pPr>
            <a:r>
              <a:rPr lang="en-US" altLang="zh-CN"/>
              <a:t>1-</a:t>
            </a:r>
            <a:fld id="{B2242F13-311A-452A-A1AF-E5CE0228F38E}" type="slidenum">
              <a:rPr lang="en-US" altLang="zh-CN"/>
              <a:pPr>
                <a:defRPr/>
              </a:pPr>
              <a:t>‹#›</a:t>
            </a:fld>
            <a:endParaRPr lang="en-US" altLang="zh-CN"/>
          </a:p>
        </p:txBody>
      </p:sp>
    </p:spTree>
    <p:extLst>
      <p:ext uri="{BB962C8B-B14F-4D97-AF65-F5344CB8AC3E}">
        <p14:creationId xmlns:p14="http://schemas.microsoft.com/office/powerpoint/2010/main" val="670459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089AEF1-68A1-485D-A3B2-2C62DDB1E5DB}"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7EB4BA-8EF7-4A6A-BCB2-1EE40C2FE0C0}"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CF7A222-75F4-4A03-9AF4-E394FD67A003}"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FFEA059-A8F6-4F97-8C6C-BADC3FF64DD5}"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2BF082A-D797-42FE-ABA4-1B13B3535B80}"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0E6F208-7153-4801-9058-4DEB0A02AA46}" type="datetime10">
              <a:rPr lang="zh-CN" altLang="en-US" smtClean="0"/>
              <a:t>08:37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73CB94-9D3F-4916-8F3D-14557505AEBC}" type="datetime10">
              <a:rPr lang="zh-CN" altLang="en-US" smtClean="0"/>
              <a:t>08:37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499B95-2570-498E-8EDE-0818293B003D}" type="datetime10">
              <a:rPr lang="zh-CN" altLang="en-US" smtClean="0"/>
              <a:t>08:37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894232F-05FF-40AA-9F1C-41AD9721BF66}"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FDCC24-F0BA-42AE-AD6D-703B251BB328}"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038ADB-73ED-4D3E-9B24-D05068625141}"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65457A-D5DC-45A5-AE42-2E8B904F6D65}"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11188" y="6245225"/>
            <a:ext cx="2232025" cy="476250"/>
          </a:xfrm>
        </p:spPr>
        <p:txBody>
          <a:bodyPr/>
          <a:lstStyle>
            <a:lvl1pPr>
              <a:defRPr/>
            </a:lvl1pPr>
          </a:lstStyle>
          <a:p>
            <a:fld id="{FEC0C6AB-4BFF-487E-8C79-798B737A8AF1}" type="datetime10">
              <a:rPr lang="zh-CN" altLang="en-US" smtClean="0"/>
              <a:t>08:37</a:t>
            </a:fld>
            <a:endParaRPr lang="en-US" altLang="zh-CN"/>
          </a:p>
        </p:txBody>
      </p:sp>
      <p:sp>
        <p:nvSpPr>
          <p:cNvPr id="7" name="页脚占位符 6"/>
          <p:cNvSpPr>
            <a:spLocks noGrp="1"/>
          </p:cNvSpPr>
          <p:nvPr>
            <p:ph type="ftr" sz="quarter" idx="11"/>
          </p:nvPr>
        </p:nvSpPr>
        <p:spPr>
          <a:xfrm>
            <a:off x="3276600" y="6245225"/>
            <a:ext cx="2808288"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3DDE48-83CD-4A4A-B7BC-FAEFED3391E0}" type="slidenum">
              <a:rPr lang="en-US" altLang="zh-CN"/>
              <a:t>‹#›</a:t>
            </a:fld>
            <a:r>
              <a:rPr lang="en-US" altLang="zh-CN"/>
              <a:t>/7</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465EFC7-53B2-48BB-AC02-B1C9AB4E98CA}"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C7D145-3769-404C-8903-C61B67C8406D}"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A3B86B4-7737-48D7-ADFD-8882F7444BCF}" type="datetime10">
              <a:rPr lang="zh-CN" altLang="en-US" smtClean="0"/>
              <a:t>08:37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7191DB7-59D7-431D-958C-9831247456D3}"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52344F1-FD45-46EE-A0BF-563589D52B92}"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A09B464-25B6-478A-84E2-F02B0F883962}" type="datetime10">
              <a:rPr lang="zh-CN" altLang="en-US" smtClean="0"/>
              <a:t>08:37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F6C674-5E21-498A-BE74-B0AEF3B3F524}"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3C0493-4779-41D3-9642-B7B2C7A54C02}" type="datetime10">
              <a:rPr lang="zh-CN" altLang="en-US" smtClean="0"/>
              <a:t>08:37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F6C674-5E21-498A-BE74-B0AEF3B3F524}"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EDD380-D650-487E-B70B-81F8B53239C1}" type="datetime10">
              <a:rPr lang="zh-CN" altLang="en-US" smtClean="0"/>
              <a:t>08:37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F6C674-5E21-498A-BE74-B0AEF3B3F524}"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BABCEC8-B7D3-4E95-B1D0-AAC4854BA087}"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6AD520-1E44-4E47-83E8-CA07B85EEE34}"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CEDD0E-F662-4464-AB12-FB2AB434C8FF}"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FC13A-1D32-4150-9060-0365ACE45B15}"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6D3362-9392-4E54-BB13-232DD33561AD}"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C07657-FBB0-4863-ACE7-B4BA4D0D91C6}" type="datetime10">
              <a:rPr lang="zh-CN" altLang="en-US" smtClean="0"/>
              <a:t>08:37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311C96-945F-4DA8-9178-1649CB667300}"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2C901B-336B-4DFD-88B8-5006C8044321}"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6425200-C857-4424-B57A-39F0E9B9FF22}"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B5B41F-67C5-4433-B0E0-E7C47898D54B}" type="datetime10">
              <a:rPr lang="zh-CN" altLang="en-US" smtClean="0"/>
              <a:t>08:37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2BF989-C217-4B94-ADFC-FD93B05B8B86}" type="datetime10">
              <a:rPr lang="zh-CN" altLang="en-US" smtClean="0"/>
              <a:t>08:37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A42F4D-3511-47C7-BB05-652E242F9CFC}" type="datetime10">
              <a:rPr lang="zh-CN" altLang="en-US" smtClean="0"/>
              <a:t>08:37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7D3D68E-D15A-4E33-9D3E-2E0D736CF8E9}"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ED73907-CD41-433A-BF61-DFC41551BCA1}"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A25B37-2DD7-49F6-A11C-B787693CE720}"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D8BC01-0114-45F9-9227-86EBB549AB76}" type="datetime10">
              <a:rPr lang="zh-CN" altLang="en-US" smtClean="0"/>
              <a:t>08:37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5275E8-199A-4F56-BE3A-7CE3D39E2BA5}" type="datetime10">
              <a:rPr lang="zh-CN" altLang="en-US" smtClean="0"/>
              <a:t>08:37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33CF6E2D-0CD2-4495-9D37-A8430EAB1797}" type="datetime10">
              <a:rPr lang="zh-CN" altLang="en-US" smtClean="0"/>
              <a:t>08:37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650851C3-88A0-40D2-9357-2281829DF8A5}" type="slidenum">
              <a:rPr lang="zh-CN" altLang="en-US" smtClean="0"/>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8F22BD28-5CCA-4F26-AFB0-D99F9B255808}" type="datetime10">
              <a:rPr lang="zh-CN" altLang="en-US" smtClean="0"/>
              <a:t>08:37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650851C3-88A0-40D2-9357-2281829DF8A5}"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B8A2020D-AF76-464B-9A06-E31D7DC16CF1}" type="datetime10">
              <a:rPr lang="zh-CN" altLang="en-US" smtClean="0"/>
              <a:t>08:37</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2C60F967-AFB5-41BD-A2F6-4280B7FD7E50}" type="datetime10">
              <a:rPr lang="zh-CN" altLang="en-US" smtClean="0"/>
              <a:t>08:37</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650851C3-88A0-40D2-9357-2281829DF8A5}"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AA58C216-2AB0-4D7F-8B56-B60E1AC4C319}" type="datetime10">
              <a:rPr lang="zh-CN" altLang="en-US" smtClean="0"/>
              <a:t>08:37</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650851C3-88A0-40D2-9357-2281829DF8A5}" type="slidenum">
              <a:rPr lang="zh-CN" altLang="en-US" smtClean="0"/>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C4A7E320-044D-4F62-A510-110D58FFCF63}" type="datetime10">
              <a:rPr lang="zh-CN" altLang="en-US" smtClean="0"/>
              <a:t>08:37</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650851C3-88A0-40D2-9357-2281829DF8A5}" type="slidenum">
              <a:rPr lang="zh-CN" altLang="en-US" smtClean="0"/>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23ED2D49-3515-41A7-84E2-6CEAD936EB30}" type="datetime10">
              <a:rPr lang="zh-CN" altLang="en-US" smtClean="0"/>
              <a:t>08:37</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650851C3-88A0-40D2-9357-2281829DF8A5}" type="slidenum">
              <a:rPr lang="zh-CN" altLang="en-US" smtClean="0"/>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3AB64839-C4D0-4BAB-9277-EBB7A4B38759}" type="datetime10">
              <a:rPr lang="zh-CN" altLang="en-US" smtClean="0"/>
              <a:t>08:37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650851C3-88A0-40D2-9357-2281829DF8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1D0FD4-8C2E-4EA2-B7CA-53CF85C1871C}"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p:spPr>
        <p:txBody>
          <a:bodyPr/>
          <a:lstStyle>
            <a:lvl1pPr>
              <a:defRPr/>
            </a:lvl1pPr>
          </a:lstStyle>
          <a:p>
            <a:fld id="{2FD3B9AD-9193-46AF-9935-0A027D95F5AC}" type="datetime10">
              <a:rPr lang="zh-CN" altLang="en-US" smtClean="0"/>
              <a:t>08:37</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650851C3-88A0-40D2-9357-2281829DF8A5}" type="slidenum">
              <a:rPr lang="zh-CN" altLang="en-US" smtClean="0"/>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DA4A18D-F9FC-4309-9D3E-DB9A4257F8E6}" type="datetime10">
              <a:rPr lang="zh-CN" altLang="en-US" smtClean="0"/>
              <a:t>08:37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50851C3-88A0-40D2-9357-2281829DF8A5}" type="slidenum">
              <a:rPr lang="zh-CN" altLang="en-US" smtClean="0"/>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0107417-F520-4C93-8D2F-9EDCE88FDD12}" type="datetime10">
              <a:rPr lang="zh-CN" altLang="en-US" smtClean="0"/>
              <a:t>08:37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2.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6" Type="http://schemas.openxmlformats.org/officeDocument/2006/relationships/image" Target="../media/image2.jpe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1.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13051-0CB3-4A82-B49B-4CDC431792CA}" type="datetime10">
              <a:rPr lang="zh-CN" altLang="en-US" smtClean="0"/>
              <a:t>08:37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51C3-88A0-40D2-9357-2281829DF8A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51AA1-1E71-4B19-A902-BD7A53ADF690}" type="datetime10">
              <a:rPr lang="zh-CN" altLang="en-US" smtClean="0"/>
              <a:t>08:37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5">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grpSp>
        <p:nvGrpSpPr>
          <p:cNvPr id="1034" name="Group 31"/>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751"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A5E09-99E0-4EBD-8FAC-620674728876}" type="datetime10">
              <a:rPr lang="zh-CN" altLang="en-US" smtClean="0"/>
              <a:t>08:37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51C3-88A0-40D2-9357-2281829DF8A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52501-7B17-4B70-9594-EA65268C4FFD}" type="datetime10">
              <a:rPr lang="zh-CN" altLang="en-US" smtClean="0"/>
              <a:t>08:37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6C674-5E21-498A-BE74-B0AEF3B3F52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D14CF-A0DC-4E3B-85F7-F97D6AD0AAC5}" type="datetime10">
              <a:rPr lang="zh-CN" altLang="en-US" smtClean="0"/>
              <a:t>08:37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5">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grpSp>
        <p:nvGrpSpPr>
          <p:cNvPr id="1034" name="Group 31"/>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4.xml"/><Relationship Id="rId1" Type="http://schemas.openxmlformats.org/officeDocument/2006/relationships/tags" Target="../tags/tag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4.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10.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35.xml"/><Relationship Id="rId7" Type="http://schemas.openxmlformats.org/officeDocument/2006/relationships/image" Target="../media/image18.w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7.wmf"/><Relationship Id="rId4" Type="http://schemas.openxmlformats.org/officeDocument/2006/relationships/oleObject" Target="../embeddings/oleObject6.bin"/><Relationship Id="rId9" Type="http://schemas.openxmlformats.org/officeDocument/2006/relationships/image" Target="../media/image19.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1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1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tags" Target="../tags/tag1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tags" Target="../tags/tag15.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slideLayout" Target="../slideLayouts/slideLayout24.xml"/><Relationship Id="rId7" Type="http://schemas.openxmlformats.org/officeDocument/2006/relationships/oleObject" Target="../embeddings/oleObject3.bin"/><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notesSlide" Target="../notesSlides/notesSlide1.xml"/><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7088" y="261938"/>
            <a:ext cx="7848600" cy="428625"/>
          </a:xfrm>
        </p:spPr>
        <p:txBody>
          <a:bodyPr/>
          <a:lstStyle/>
          <a:p>
            <a:pPr algn="l"/>
            <a:r>
              <a:rPr lang="en-US" altLang="zh-CN" sz="3600" b="1"/>
              <a:t>2.2 </a:t>
            </a:r>
            <a:r>
              <a:rPr lang="zh-CN" altLang="en-US" sz="3600" b="1"/>
              <a:t>不可控器件</a:t>
            </a:r>
            <a:r>
              <a:rPr lang="en-US" altLang="zh-CN" sz="3600" b="1"/>
              <a:t>——</a:t>
            </a:r>
            <a:r>
              <a:rPr lang="zh-CN" altLang="en-US" sz="3600" b="1"/>
              <a:t>电力二极管</a:t>
            </a:r>
          </a:p>
        </p:txBody>
      </p:sp>
      <p:sp>
        <p:nvSpPr>
          <p:cNvPr id="69635" name="Rectangle 3"/>
          <p:cNvSpPr>
            <a:spLocks noGrp="1" noChangeArrowheads="1"/>
          </p:cNvSpPr>
          <p:nvPr>
            <p:ph idx="1"/>
          </p:nvPr>
        </p:nvSpPr>
        <p:spPr>
          <a:xfrm>
            <a:off x="990600" y="1055712"/>
            <a:ext cx="8001000" cy="5181600"/>
          </a:xfrm>
        </p:spPr>
        <p:txBody>
          <a:bodyPr/>
          <a:lstStyle/>
          <a:p>
            <a:pPr algn="just">
              <a:buFontTx/>
              <a:buNone/>
            </a:pPr>
            <a:r>
              <a:rPr lang="en-US" altLang="zh-CN" b="1" dirty="0">
                <a:solidFill>
                  <a:srgbClr val="663300"/>
                </a:solidFill>
                <a:hlinkClick r:id="rId2" action="ppaction://hlinksldjump"/>
              </a:rPr>
              <a:t>2.2.1 PN</a:t>
            </a:r>
            <a:r>
              <a:rPr lang="zh-CN" altLang="en-US" b="1" dirty="0">
                <a:solidFill>
                  <a:srgbClr val="663300"/>
                </a:solidFill>
                <a:hlinkClick r:id="rId2" action="ppaction://hlinksldjump"/>
              </a:rPr>
              <a:t>结与电力二极管的工作原理</a:t>
            </a:r>
            <a:endParaRPr lang="zh-CN" altLang="en-US" b="1" dirty="0">
              <a:solidFill>
                <a:srgbClr val="663300"/>
              </a:solidFill>
            </a:endParaRPr>
          </a:p>
          <a:p>
            <a:pPr>
              <a:buFontTx/>
              <a:buNone/>
            </a:pPr>
            <a:r>
              <a:rPr lang="en-US" altLang="zh-CN" b="1" dirty="0">
                <a:solidFill>
                  <a:srgbClr val="663300"/>
                </a:solidFill>
                <a:hlinkClick r:id="" action="ppaction://noaction"/>
              </a:rPr>
              <a:t>2.2.2 </a:t>
            </a:r>
            <a:r>
              <a:rPr lang="zh-CN" altLang="en-US" b="1" dirty="0">
                <a:solidFill>
                  <a:srgbClr val="663300"/>
                </a:solidFill>
                <a:hlinkClick r:id="" action="ppaction://noaction"/>
              </a:rPr>
              <a:t>电力二极管的基本特性</a:t>
            </a:r>
            <a:r>
              <a:rPr lang="zh-CN" altLang="en-US" dirty="0">
                <a:solidFill>
                  <a:srgbClr val="663300"/>
                </a:solidFill>
                <a:hlinkClick r:id="" action="ppaction://noaction"/>
              </a:rPr>
              <a:t> </a:t>
            </a:r>
            <a:endParaRPr lang="zh-CN" altLang="en-US" dirty="0">
              <a:solidFill>
                <a:srgbClr val="663300"/>
              </a:solidFill>
            </a:endParaRPr>
          </a:p>
          <a:p>
            <a:pPr algn="just">
              <a:buFontTx/>
              <a:buNone/>
            </a:pPr>
            <a:r>
              <a:rPr lang="en-US" altLang="zh-CN" b="1" dirty="0">
                <a:solidFill>
                  <a:srgbClr val="663300"/>
                </a:solidFill>
                <a:hlinkClick r:id="" action="ppaction://noaction"/>
              </a:rPr>
              <a:t>2.2.3 </a:t>
            </a:r>
            <a:r>
              <a:rPr lang="zh-CN" altLang="en-US" b="1" dirty="0">
                <a:solidFill>
                  <a:srgbClr val="663300"/>
                </a:solidFill>
                <a:hlinkClick r:id="" action="ppaction://noaction"/>
              </a:rPr>
              <a:t>电力二极管的主要参数</a:t>
            </a:r>
            <a:endParaRPr lang="zh-CN" altLang="en-US" b="1" dirty="0">
              <a:solidFill>
                <a:srgbClr val="663300"/>
              </a:solidFill>
            </a:endParaRPr>
          </a:p>
          <a:p>
            <a:pPr algn="just">
              <a:buFontTx/>
              <a:buNone/>
            </a:pPr>
            <a:r>
              <a:rPr lang="en-US" altLang="zh-CN" b="1" dirty="0">
                <a:solidFill>
                  <a:srgbClr val="663300"/>
                </a:solidFill>
                <a:hlinkClick r:id="" action="ppaction://noaction"/>
              </a:rPr>
              <a:t>2.2.4 </a:t>
            </a:r>
            <a:r>
              <a:rPr lang="zh-CN" altLang="en-US" b="1" dirty="0">
                <a:solidFill>
                  <a:srgbClr val="663300"/>
                </a:solidFill>
                <a:hlinkClick r:id="" action="ppaction://noaction"/>
              </a:rPr>
              <a:t>电力二极管的主要类型</a:t>
            </a:r>
            <a:endParaRPr lang="en-US" altLang="zh-CN" b="1" dirty="0">
              <a:solidFill>
                <a:srgbClr val="663300"/>
              </a:solidFill>
            </a:endParaRPr>
          </a:p>
          <a:p>
            <a:pPr algn="just">
              <a:buFontTx/>
              <a:buNone/>
            </a:pPr>
            <a:endParaRPr lang="en-US" altLang="zh-CN" b="1" dirty="0">
              <a:solidFill>
                <a:srgbClr val="663300"/>
              </a:solidFill>
            </a:endParaRPr>
          </a:p>
          <a:p>
            <a:pPr algn="just">
              <a:buFontTx/>
              <a:buNone/>
            </a:pPr>
            <a:endParaRPr lang="zh-CN" altLang="en-US" b="1" dirty="0">
              <a:solidFill>
                <a:srgbClr val="663300"/>
              </a:solidFill>
            </a:endParaRPr>
          </a:p>
          <a:p>
            <a:pPr algn="just">
              <a:buFontTx/>
              <a:buNone/>
            </a:pPr>
            <a:endParaRPr lang="zh-CN" altLang="en-US" b="1" dirty="0"/>
          </a:p>
          <a:p>
            <a:pPr>
              <a:buFontTx/>
              <a:buNone/>
            </a:pPr>
            <a:endParaRPr lang="en-US" altLang="zh-CN"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a:t>
            </a:fld>
            <a:endParaRPr lang="zh-CN" altLang="en-US"/>
          </a:p>
        </p:txBody>
      </p:sp>
      <p:sp>
        <p:nvSpPr>
          <p:cNvPr id="3" name="日期占位符 2"/>
          <p:cNvSpPr>
            <a:spLocks noGrp="1"/>
          </p:cNvSpPr>
          <p:nvPr>
            <p:ph type="dt" sz="half" idx="10"/>
          </p:nvPr>
        </p:nvSpPr>
        <p:spPr/>
        <p:txBody>
          <a:bodyPr/>
          <a:lstStyle/>
          <a:p>
            <a:fld id="{8316261F-40AD-4EA8-BC48-845730D967A3}" type="datetime10">
              <a:rPr lang="zh-CN" altLang="en-US" smtClean="0"/>
              <a:t>08:37</a:t>
            </a:fld>
            <a:endParaRPr lang="zh-CN" altLang="en-US"/>
          </a:p>
        </p:txBody>
      </p:sp>
      <p:sp>
        <p:nvSpPr>
          <p:cNvPr id="4" name="页脚占位符 3">
            <a:extLst>
              <a:ext uri="{FF2B5EF4-FFF2-40B4-BE49-F238E27FC236}">
                <a16:creationId xmlns:a16="http://schemas.microsoft.com/office/drawing/2014/main" id="{E866C494-15E3-411B-828E-003DA2F17534}"/>
              </a:ext>
            </a:extLst>
          </p:cNvPr>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4434"/>
    </mc:Choice>
    <mc:Fallback xmlns="">
      <p:transition spd="slow" advTm="444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CN" sz="3600" b="1" dirty="0">
                <a:latin typeface="Arial" charset="0"/>
              </a:rPr>
              <a:t>1.2.1 </a:t>
            </a:r>
            <a:r>
              <a:rPr lang="zh-CN" altLang="en-US" sz="3600" b="1" dirty="0">
                <a:latin typeface="Arial" charset="0"/>
              </a:rPr>
              <a:t>电导调制效应</a:t>
            </a:r>
            <a:endParaRPr lang="zh-CN" altLang="en-US" sz="3600" b="1" dirty="0"/>
          </a:p>
        </p:txBody>
      </p:sp>
      <p:sp>
        <p:nvSpPr>
          <p:cNvPr id="21508" name="Rectangle 4"/>
          <p:cNvSpPr>
            <a:spLocks noChangeArrowheads="1"/>
          </p:cNvSpPr>
          <p:nvPr/>
        </p:nvSpPr>
        <p:spPr bwMode="auto">
          <a:xfrm>
            <a:off x="39688" y="2949575"/>
            <a:ext cx="184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900">
                <a:solidFill>
                  <a:srgbClr val="000000"/>
                </a:solidFill>
                <a:latin typeface="宋体" charset="-122"/>
                <a:ea typeface="宋体" charset="-122"/>
              </a:rPr>
              <a:t>A</a:t>
            </a:r>
            <a:endParaRPr kumimoji="0" lang="en-US" altLang="zh-CN" sz="1800">
              <a:latin typeface="Arial" charset="0"/>
              <a:ea typeface="宋体" charset="-122"/>
            </a:endParaRPr>
          </a:p>
        </p:txBody>
      </p:sp>
      <p:sp>
        <p:nvSpPr>
          <p:cNvPr id="21509" name="Rectangle 5"/>
          <p:cNvSpPr>
            <a:spLocks noChangeArrowheads="1"/>
          </p:cNvSpPr>
          <p:nvPr/>
        </p:nvSpPr>
        <p:spPr bwMode="auto">
          <a:xfrm>
            <a:off x="403225" y="2049463"/>
            <a:ext cx="2836863" cy="2654300"/>
          </a:xfrm>
          <a:prstGeom prst="rect">
            <a:avLst/>
          </a:prstGeom>
          <a:solidFill>
            <a:srgbClr val="00FFFF"/>
          </a:solidFill>
          <a:ln w="30163">
            <a:solidFill>
              <a:srgbClr val="000000"/>
            </a:solidFill>
            <a:miter lim="800000"/>
          </a:ln>
        </p:spPr>
        <p:txBody>
          <a:bodyPr/>
          <a:lstStyle/>
          <a:p>
            <a:pPr>
              <a:lnSpc>
                <a:spcPct val="100000"/>
              </a:lnSpc>
            </a:pPr>
            <a:endParaRPr kumimoji="0" lang="zh-CN" altLang="zh-CN" sz="1800">
              <a:latin typeface="Arial" charset="0"/>
              <a:ea typeface="宋体" charset="-122"/>
            </a:endParaRPr>
          </a:p>
        </p:txBody>
      </p:sp>
      <p:sp>
        <p:nvSpPr>
          <p:cNvPr id="21510" name="Freeform 6"/>
          <p:cNvSpPr/>
          <p:nvPr/>
        </p:nvSpPr>
        <p:spPr bwMode="auto">
          <a:xfrm>
            <a:off x="411163" y="2635250"/>
            <a:ext cx="469900" cy="1387475"/>
          </a:xfrm>
          <a:custGeom>
            <a:avLst/>
            <a:gdLst>
              <a:gd name="T0" fmla="*/ 0 w 296"/>
              <a:gd name="T1" fmla="*/ 2147483647 h 874"/>
              <a:gd name="T2" fmla="*/ 2147483647 w 296"/>
              <a:gd name="T3" fmla="*/ 2147483647 h 874"/>
              <a:gd name="T4" fmla="*/ 2147483647 w 296"/>
              <a:gd name="T5" fmla="*/ 2147483647 h 874"/>
              <a:gd name="T6" fmla="*/ 2147483647 w 296"/>
              <a:gd name="T7" fmla="*/ 2147483647 h 874"/>
              <a:gd name="T8" fmla="*/ 2147483647 w 296"/>
              <a:gd name="T9" fmla="*/ 0 h 874"/>
              <a:gd name="T10" fmla="*/ 0 w 296"/>
              <a:gd name="T11" fmla="*/ 0 h 8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 h="874">
                <a:moveTo>
                  <a:pt x="0" y="874"/>
                </a:moveTo>
                <a:lnTo>
                  <a:pt x="196" y="874"/>
                </a:lnTo>
                <a:lnTo>
                  <a:pt x="296" y="784"/>
                </a:lnTo>
                <a:lnTo>
                  <a:pt x="296" y="87"/>
                </a:lnTo>
                <a:lnTo>
                  <a:pt x="196" y="0"/>
                </a:lnTo>
                <a:lnTo>
                  <a:pt x="0" y="0"/>
                </a:lnTo>
              </a:path>
            </a:pathLst>
          </a:custGeom>
          <a:noFill/>
          <a:ln w="301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1" name="Freeform 7"/>
          <p:cNvSpPr/>
          <p:nvPr/>
        </p:nvSpPr>
        <p:spPr bwMode="auto">
          <a:xfrm>
            <a:off x="411163" y="2276475"/>
            <a:ext cx="1676400" cy="2052638"/>
          </a:xfrm>
          <a:custGeom>
            <a:avLst/>
            <a:gdLst>
              <a:gd name="T0" fmla="*/ 0 w 1346"/>
              <a:gd name="T1" fmla="*/ 2147483647 h 1258"/>
              <a:gd name="T2" fmla="*/ 2147483647 w 1346"/>
              <a:gd name="T3" fmla="*/ 2147483647 h 1258"/>
              <a:gd name="T4" fmla="*/ 2147483647 w 1346"/>
              <a:gd name="T5" fmla="*/ 2147483647 h 1258"/>
              <a:gd name="T6" fmla="*/ 2147483647 w 1346"/>
              <a:gd name="T7" fmla="*/ 2147483647 h 1258"/>
              <a:gd name="T8" fmla="*/ 2147483647 w 1346"/>
              <a:gd name="T9" fmla="*/ 2147483647 h 1258"/>
              <a:gd name="T10" fmla="*/ 2147483647 w 1346"/>
              <a:gd name="T11" fmla="*/ 2147483647 h 1258"/>
              <a:gd name="T12" fmla="*/ 2147483647 w 1346"/>
              <a:gd name="T13" fmla="*/ 2147483647 h 1258"/>
              <a:gd name="T14" fmla="*/ 2147483647 w 1346"/>
              <a:gd name="T15" fmla="*/ 2147483647 h 1258"/>
              <a:gd name="T16" fmla="*/ 0 w 1346"/>
              <a:gd name="T17" fmla="*/ 0 h 12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6" h="1258">
                <a:moveTo>
                  <a:pt x="0" y="1258"/>
                </a:moveTo>
                <a:lnTo>
                  <a:pt x="1259" y="1161"/>
                </a:lnTo>
                <a:lnTo>
                  <a:pt x="1317" y="1099"/>
                </a:lnTo>
                <a:lnTo>
                  <a:pt x="1346" y="1026"/>
                </a:lnTo>
                <a:lnTo>
                  <a:pt x="1346" y="699"/>
                </a:lnTo>
                <a:lnTo>
                  <a:pt x="1346" y="234"/>
                </a:lnTo>
                <a:lnTo>
                  <a:pt x="1310" y="155"/>
                </a:lnTo>
                <a:lnTo>
                  <a:pt x="1259" y="96"/>
                </a:lnTo>
                <a:lnTo>
                  <a:pt x="0" y="0"/>
                </a:lnTo>
              </a:path>
            </a:pathLst>
          </a:custGeom>
          <a:noFill/>
          <a:ln w="301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2" name="Rectangle 8"/>
          <p:cNvSpPr>
            <a:spLocks noChangeArrowheads="1"/>
          </p:cNvSpPr>
          <p:nvPr/>
        </p:nvSpPr>
        <p:spPr bwMode="auto">
          <a:xfrm>
            <a:off x="2160588" y="3068638"/>
            <a:ext cx="101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000">
                <a:solidFill>
                  <a:srgbClr val="000000"/>
                </a:solidFill>
                <a:latin typeface="宋体" charset="-122"/>
                <a:ea typeface="宋体" charset="-122"/>
              </a:rPr>
              <a:t>N+</a:t>
            </a:r>
          </a:p>
          <a:p>
            <a:pPr>
              <a:lnSpc>
                <a:spcPct val="100000"/>
              </a:lnSpc>
            </a:pPr>
            <a:r>
              <a:rPr kumimoji="0" lang="zh-CN" altLang="en-US" sz="2000">
                <a:solidFill>
                  <a:srgbClr val="000000"/>
                </a:solidFill>
                <a:latin typeface="宋体" charset="-122"/>
                <a:ea typeface="宋体" charset="-122"/>
              </a:rPr>
              <a:t>（衬底）</a:t>
            </a:r>
            <a:endParaRPr kumimoji="0" lang="zh-CN" altLang="en-US" sz="2000">
              <a:latin typeface="Arial" charset="0"/>
              <a:ea typeface="宋体" charset="-122"/>
            </a:endParaRPr>
          </a:p>
        </p:txBody>
      </p:sp>
      <p:sp>
        <p:nvSpPr>
          <p:cNvPr id="21513" name="Rectangle 9"/>
          <p:cNvSpPr>
            <a:spLocks noChangeArrowheads="1"/>
          </p:cNvSpPr>
          <p:nvPr/>
        </p:nvSpPr>
        <p:spPr bwMode="auto">
          <a:xfrm>
            <a:off x="1801813" y="3357563"/>
            <a:ext cx="184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900">
                <a:solidFill>
                  <a:srgbClr val="000000"/>
                </a:solidFill>
                <a:latin typeface="宋体" charset="-122"/>
                <a:ea typeface="宋体" charset="-122"/>
              </a:rPr>
              <a:t>N</a:t>
            </a:r>
            <a:endParaRPr kumimoji="0" lang="en-US" altLang="zh-CN" sz="1800">
              <a:latin typeface="Arial" charset="0"/>
              <a:ea typeface="宋体" charset="-122"/>
            </a:endParaRPr>
          </a:p>
        </p:txBody>
      </p:sp>
      <p:sp>
        <p:nvSpPr>
          <p:cNvPr id="21514" name="Rectangle 10"/>
          <p:cNvSpPr>
            <a:spLocks noChangeArrowheads="1"/>
          </p:cNvSpPr>
          <p:nvPr/>
        </p:nvSpPr>
        <p:spPr bwMode="auto">
          <a:xfrm>
            <a:off x="1617663" y="3160713"/>
            <a:ext cx="184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900">
                <a:solidFill>
                  <a:srgbClr val="000000"/>
                </a:solidFill>
                <a:latin typeface="宋体" charset="-122"/>
                <a:ea typeface="宋体" charset="-122"/>
              </a:rPr>
              <a:t>-</a:t>
            </a:r>
            <a:endParaRPr kumimoji="0" lang="en-US" altLang="zh-CN" sz="1800">
              <a:latin typeface="Arial" charset="0"/>
              <a:ea typeface="宋体" charset="-122"/>
            </a:endParaRPr>
          </a:p>
        </p:txBody>
      </p:sp>
      <p:sp>
        <p:nvSpPr>
          <p:cNvPr id="21515" name="Freeform 11"/>
          <p:cNvSpPr/>
          <p:nvPr/>
        </p:nvSpPr>
        <p:spPr bwMode="auto">
          <a:xfrm>
            <a:off x="403225" y="2312988"/>
            <a:ext cx="1684338" cy="2005012"/>
          </a:xfrm>
          <a:custGeom>
            <a:avLst/>
            <a:gdLst>
              <a:gd name="T0" fmla="*/ 2147483647 w 1351"/>
              <a:gd name="T1" fmla="*/ 2147483647 h 1263"/>
              <a:gd name="T2" fmla="*/ 2147483647 w 1351"/>
              <a:gd name="T3" fmla="*/ 2147483647 h 1263"/>
              <a:gd name="T4" fmla="*/ 2147483647 w 1351"/>
              <a:gd name="T5" fmla="*/ 2147483647 h 1263"/>
              <a:gd name="T6" fmla="*/ 0 w 1351"/>
              <a:gd name="T7" fmla="*/ 2147483647 h 1263"/>
              <a:gd name="T8" fmla="*/ 2147483647 w 1351"/>
              <a:gd name="T9" fmla="*/ 2147483647 h 1263"/>
              <a:gd name="T10" fmla="*/ 2147483647 w 1351"/>
              <a:gd name="T11" fmla="*/ 2147483647 h 1263"/>
              <a:gd name="T12" fmla="*/ 2147483647 w 1351"/>
              <a:gd name="T13" fmla="*/ 2147483647 h 1263"/>
              <a:gd name="T14" fmla="*/ 2147483647 w 1351"/>
              <a:gd name="T15" fmla="*/ 2147483647 h 1263"/>
              <a:gd name="T16" fmla="*/ 2147483647 w 1351"/>
              <a:gd name="T17" fmla="*/ 2147483647 h 1263"/>
              <a:gd name="T18" fmla="*/ 2147483647 w 1351"/>
              <a:gd name="T19" fmla="*/ 2147483647 h 1263"/>
              <a:gd name="T20" fmla="*/ 2147483647 w 1351"/>
              <a:gd name="T21" fmla="*/ 2147483647 h 1263"/>
              <a:gd name="T22" fmla="*/ 0 w 1351"/>
              <a:gd name="T23" fmla="*/ 0 h 1263"/>
              <a:gd name="T24" fmla="*/ 0 w 1351"/>
              <a:gd name="T25" fmla="*/ 2147483647 h 1263"/>
              <a:gd name="T26" fmla="*/ 2147483647 w 1351"/>
              <a:gd name="T27" fmla="*/ 2147483647 h 1263"/>
              <a:gd name="T28" fmla="*/ 2147483647 w 1351"/>
              <a:gd name="T29" fmla="*/ 2147483647 h 1263"/>
              <a:gd name="T30" fmla="*/ 2147483647 w 1351"/>
              <a:gd name="T31" fmla="*/ 2147483647 h 1263"/>
              <a:gd name="T32" fmla="*/ 2147483647 w 1351"/>
              <a:gd name="T33" fmla="*/ 2147483647 h 12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51" h="1263">
                <a:moveTo>
                  <a:pt x="298" y="980"/>
                </a:moveTo>
                <a:lnTo>
                  <a:pt x="211" y="1060"/>
                </a:lnTo>
                <a:lnTo>
                  <a:pt x="8" y="1060"/>
                </a:lnTo>
                <a:lnTo>
                  <a:pt x="0" y="1263"/>
                </a:lnTo>
                <a:lnTo>
                  <a:pt x="1257" y="1169"/>
                </a:lnTo>
                <a:lnTo>
                  <a:pt x="1344" y="1060"/>
                </a:lnTo>
                <a:lnTo>
                  <a:pt x="1351" y="232"/>
                </a:lnTo>
                <a:lnTo>
                  <a:pt x="1336" y="196"/>
                </a:lnTo>
                <a:lnTo>
                  <a:pt x="1315" y="159"/>
                </a:lnTo>
                <a:lnTo>
                  <a:pt x="1286" y="116"/>
                </a:lnTo>
                <a:lnTo>
                  <a:pt x="1257" y="94"/>
                </a:lnTo>
                <a:lnTo>
                  <a:pt x="0" y="0"/>
                </a:lnTo>
                <a:lnTo>
                  <a:pt x="0" y="188"/>
                </a:lnTo>
                <a:lnTo>
                  <a:pt x="204" y="196"/>
                </a:lnTo>
                <a:lnTo>
                  <a:pt x="298" y="268"/>
                </a:lnTo>
                <a:lnTo>
                  <a:pt x="298" y="987"/>
                </a:lnTo>
                <a:lnTo>
                  <a:pt x="298" y="980"/>
                </a:lnTo>
                <a:close/>
              </a:path>
            </a:pathLst>
          </a:custGeom>
          <a:solidFill>
            <a:srgbClr val="800080"/>
          </a:solidFill>
          <a:ln w="30163">
            <a:solidFill>
              <a:srgbClr val="000000"/>
            </a:solidFill>
            <a:prstDash val="solid"/>
            <a:round/>
          </a:ln>
        </p:spPr>
        <p:txBody>
          <a:bodyPr/>
          <a:lstStyle/>
          <a:p>
            <a:endParaRPr lang="zh-CN" altLang="en-US"/>
          </a:p>
        </p:txBody>
      </p:sp>
      <p:sp>
        <p:nvSpPr>
          <p:cNvPr id="21516" name="Rectangle 12"/>
          <p:cNvSpPr>
            <a:spLocks noChangeArrowheads="1"/>
          </p:cNvSpPr>
          <p:nvPr/>
        </p:nvSpPr>
        <p:spPr bwMode="auto">
          <a:xfrm>
            <a:off x="1152525" y="2924175"/>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000">
                <a:solidFill>
                  <a:srgbClr val="C0C0C0"/>
                </a:solidFill>
                <a:latin typeface="宋体" charset="-122"/>
                <a:ea typeface="宋体" charset="-122"/>
              </a:rPr>
              <a:t>N-</a:t>
            </a:r>
          </a:p>
          <a:p>
            <a:pPr>
              <a:lnSpc>
                <a:spcPct val="100000"/>
              </a:lnSpc>
            </a:pPr>
            <a:r>
              <a:rPr kumimoji="0" lang="zh-CN" altLang="en-US" sz="2000">
                <a:solidFill>
                  <a:srgbClr val="C0C0C0"/>
                </a:solidFill>
                <a:latin typeface="宋体" charset="-122"/>
                <a:ea typeface="宋体" charset="-122"/>
              </a:rPr>
              <a:t>漂移区</a:t>
            </a:r>
            <a:endParaRPr kumimoji="0" lang="zh-CN" altLang="en-US" sz="2000">
              <a:latin typeface="Arial" charset="0"/>
              <a:ea typeface="宋体" charset="-122"/>
            </a:endParaRPr>
          </a:p>
        </p:txBody>
      </p:sp>
      <p:sp>
        <p:nvSpPr>
          <p:cNvPr id="21517" name="Freeform 13"/>
          <p:cNvSpPr/>
          <p:nvPr/>
        </p:nvSpPr>
        <p:spPr bwMode="auto">
          <a:xfrm>
            <a:off x="403225" y="2635250"/>
            <a:ext cx="496888" cy="1371600"/>
          </a:xfrm>
          <a:custGeom>
            <a:avLst/>
            <a:gdLst>
              <a:gd name="T0" fmla="*/ 0 w 313"/>
              <a:gd name="T1" fmla="*/ 2147483647 h 864"/>
              <a:gd name="T2" fmla="*/ 0 w 313"/>
              <a:gd name="T3" fmla="*/ 0 h 864"/>
              <a:gd name="T4" fmla="*/ 2147483647 w 313"/>
              <a:gd name="T5" fmla="*/ 0 h 864"/>
              <a:gd name="T6" fmla="*/ 2147483647 w 313"/>
              <a:gd name="T7" fmla="*/ 2147483647 h 864"/>
              <a:gd name="T8" fmla="*/ 2147483647 w 313"/>
              <a:gd name="T9" fmla="*/ 2147483647 h 864"/>
              <a:gd name="T10" fmla="*/ 2147483647 w 313"/>
              <a:gd name="T11" fmla="*/ 2147483647 h 864"/>
              <a:gd name="T12" fmla="*/ 0 w 313"/>
              <a:gd name="T13" fmla="*/ 2147483647 h 8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3" h="864">
                <a:moveTo>
                  <a:pt x="0" y="857"/>
                </a:moveTo>
                <a:lnTo>
                  <a:pt x="0" y="0"/>
                </a:lnTo>
                <a:lnTo>
                  <a:pt x="211" y="0"/>
                </a:lnTo>
                <a:lnTo>
                  <a:pt x="305" y="87"/>
                </a:lnTo>
                <a:lnTo>
                  <a:pt x="313" y="791"/>
                </a:lnTo>
                <a:lnTo>
                  <a:pt x="226" y="864"/>
                </a:lnTo>
                <a:lnTo>
                  <a:pt x="0" y="857"/>
                </a:lnTo>
                <a:close/>
              </a:path>
            </a:pathLst>
          </a:custGeom>
          <a:solidFill>
            <a:srgbClr val="FFFF00"/>
          </a:solidFill>
          <a:ln w="30163">
            <a:solidFill>
              <a:srgbClr val="000000"/>
            </a:solidFill>
            <a:prstDash val="solid"/>
            <a:round/>
          </a:ln>
        </p:spPr>
        <p:txBody>
          <a:bodyPr/>
          <a:lstStyle/>
          <a:p>
            <a:endParaRPr lang="zh-CN" altLang="en-US"/>
          </a:p>
        </p:txBody>
      </p:sp>
      <p:sp>
        <p:nvSpPr>
          <p:cNvPr id="21518" name="Rectangle 14"/>
          <p:cNvSpPr>
            <a:spLocks noChangeArrowheads="1"/>
          </p:cNvSpPr>
          <p:nvPr/>
        </p:nvSpPr>
        <p:spPr bwMode="auto">
          <a:xfrm>
            <a:off x="442913" y="3160713"/>
            <a:ext cx="3683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900">
                <a:solidFill>
                  <a:srgbClr val="000000"/>
                </a:solidFill>
                <a:latin typeface="宋体" charset="-122"/>
                <a:ea typeface="宋体" charset="-122"/>
              </a:rPr>
              <a:t>P+</a:t>
            </a:r>
            <a:endParaRPr kumimoji="0" lang="en-US" altLang="zh-CN" sz="1800">
              <a:latin typeface="Arial" charset="0"/>
              <a:ea typeface="宋体" charset="-122"/>
            </a:endParaRPr>
          </a:p>
        </p:txBody>
      </p:sp>
      <p:sp>
        <p:nvSpPr>
          <p:cNvPr id="21519" name="Line 15"/>
          <p:cNvSpPr>
            <a:spLocks noChangeShapeType="1"/>
          </p:cNvSpPr>
          <p:nvPr/>
        </p:nvSpPr>
        <p:spPr bwMode="auto">
          <a:xfrm flipH="1">
            <a:off x="0" y="3338513"/>
            <a:ext cx="392113" cy="0"/>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0" name="Line 16"/>
          <p:cNvSpPr>
            <a:spLocks noChangeShapeType="1"/>
          </p:cNvSpPr>
          <p:nvPr/>
        </p:nvSpPr>
        <p:spPr bwMode="auto">
          <a:xfrm>
            <a:off x="3240088" y="3355975"/>
            <a:ext cx="392112" cy="0"/>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1" name="Rectangle 38"/>
          <p:cNvSpPr>
            <a:spLocks noChangeArrowheads="1"/>
          </p:cNvSpPr>
          <p:nvPr/>
        </p:nvSpPr>
        <p:spPr bwMode="auto">
          <a:xfrm>
            <a:off x="26988" y="4991100"/>
            <a:ext cx="30686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zh-CN" altLang="en-US" sz="2400" b="1">
                <a:solidFill>
                  <a:srgbClr val="0000FF"/>
                </a:solidFill>
                <a:latin typeface="宋体" charset="-122"/>
                <a:ea typeface="宋体" charset="-122"/>
              </a:rPr>
              <a:t>功率二极管的</a:t>
            </a:r>
            <a:r>
              <a:rPr kumimoji="0" lang="en-US" altLang="zh-CN" sz="2400" b="1">
                <a:solidFill>
                  <a:srgbClr val="0000FF"/>
                </a:solidFill>
                <a:latin typeface="宋体" charset="-122"/>
                <a:ea typeface="宋体" charset="-122"/>
              </a:rPr>
              <a:t>P+N-N+</a:t>
            </a:r>
            <a:r>
              <a:rPr kumimoji="0" lang="zh-CN" altLang="en-US" sz="2400" b="1">
                <a:solidFill>
                  <a:srgbClr val="0000FF"/>
                </a:solidFill>
                <a:latin typeface="宋体" charset="-122"/>
                <a:ea typeface="宋体" charset="-122"/>
              </a:rPr>
              <a:t>结</a:t>
            </a:r>
            <a:endParaRPr kumimoji="0" lang="zh-CN" altLang="en-US" sz="1800">
              <a:latin typeface="Arial" charset="0"/>
              <a:ea typeface="宋体" charset="-122"/>
            </a:endParaRPr>
          </a:p>
        </p:txBody>
      </p:sp>
      <p:sp>
        <p:nvSpPr>
          <p:cNvPr id="21522" name="Rectangle 39"/>
          <p:cNvSpPr>
            <a:spLocks noChangeArrowheads="1"/>
          </p:cNvSpPr>
          <p:nvPr/>
        </p:nvSpPr>
        <p:spPr bwMode="auto">
          <a:xfrm>
            <a:off x="26988" y="5297488"/>
            <a:ext cx="13962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zh-CN" altLang="en-US" sz="2400" b="1" dirty="0">
                <a:solidFill>
                  <a:srgbClr val="0000FF"/>
                </a:solidFill>
                <a:latin typeface="宋体" charset="-122"/>
                <a:ea typeface="宋体" charset="-122"/>
              </a:rPr>
              <a:t>（</a:t>
            </a:r>
            <a:r>
              <a:rPr lang="en-US" altLang="zh-CN" sz="2400" b="1" dirty="0">
                <a:solidFill>
                  <a:srgbClr val="0000FF"/>
                </a:solidFill>
                <a:latin typeface="宋体" charset="-122"/>
                <a:ea typeface="宋体" charset="-122"/>
              </a:rPr>
              <a:t>P</a:t>
            </a:r>
            <a:r>
              <a:rPr kumimoji="0" lang="en-US" altLang="zh-CN" sz="2400" b="1" dirty="0">
                <a:solidFill>
                  <a:srgbClr val="0000FF"/>
                </a:solidFill>
                <a:latin typeface="宋体" charset="-122"/>
                <a:ea typeface="宋体" charset="-122"/>
              </a:rPr>
              <a:t>-</a:t>
            </a:r>
            <a:r>
              <a:rPr lang="en-US" altLang="zh-CN" sz="2400" b="1" dirty="0">
                <a:solidFill>
                  <a:srgbClr val="0000FF"/>
                </a:solidFill>
                <a:latin typeface="宋体" charset="-122"/>
                <a:ea typeface="宋体" charset="-122"/>
              </a:rPr>
              <a:t>I</a:t>
            </a:r>
            <a:r>
              <a:rPr kumimoji="0" lang="en-US" altLang="zh-CN" sz="2400" b="1" dirty="0">
                <a:solidFill>
                  <a:srgbClr val="0000FF"/>
                </a:solidFill>
                <a:latin typeface="宋体" charset="-122"/>
                <a:ea typeface="宋体" charset="-122"/>
              </a:rPr>
              <a:t>-N</a:t>
            </a:r>
            <a:r>
              <a:rPr kumimoji="0" lang="zh-CN" altLang="en-US" sz="2400" b="1" dirty="0">
                <a:solidFill>
                  <a:srgbClr val="0000FF"/>
                </a:solidFill>
                <a:latin typeface="宋体" charset="-122"/>
                <a:ea typeface="宋体" charset="-122"/>
              </a:rPr>
              <a:t>）</a:t>
            </a:r>
            <a:endParaRPr kumimoji="0" lang="zh-CN" altLang="en-US" sz="1800" dirty="0">
              <a:latin typeface="Arial" charset="0"/>
              <a:ea typeface="宋体" charset="-122"/>
            </a:endParaRPr>
          </a:p>
        </p:txBody>
      </p:sp>
      <p:sp>
        <p:nvSpPr>
          <p:cNvPr id="305192" name="Rectangle 40"/>
          <p:cNvSpPr>
            <a:spLocks noChangeArrowheads="1"/>
          </p:cNvSpPr>
          <p:nvPr/>
        </p:nvSpPr>
        <p:spPr bwMode="auto">
          <a:xfrm>
            <a:off x="3755450" y="745331"/>
            <a:ext cx="5435600"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bg1"/>
              </a:buClr>
              <a:buFont typeface="Wingdings" pitchFamily="2" charset="2"/>
              <a:buNone/>
            </a:pPr>
            <a:r>
              <a:rPr kumimoji="0" lang="zh-CN" altLang="en-US" sz="2400" b="1" dirty="0">
                <a:solidFill>
                  <a:srgbClr val="FF0000"/>
                </a:solidFill>
                <a:latin typeface="Arial" charset="0"/>
              </a:rPr>
              <a:t>电导调制效应：</a:t>
            </a:r>
          </a:p>
          <a:p>
            <a:pPr>
              <a:spcBef>
                <a:spcPct val="50000"/>
              </a:spcBef>
              <a:buClr>
                <a:schemeClr val="bg1"/>
              </a:buClr>
              <a:buFont typeface="Wingdings" pitchFamily="2" charset="2"/>
              <a:buNone/>
            </a:pPr>
            <a:r>
              <a:rPr kumimoji="0" lang="en-US" altLang="zh-CN" sz="2400" dirty="0">
                <a:solidFill>
                  <a:srgbClr val="0000FF"/>
                </a:solidFill>
                <a:latin typeface="Arial" charset="0"/>
              </a:rPr>
              <a:t>1</a:t>
            </a:r>
            <a:r>
              <a:rPr kumimoji="0" lang="zh-CN" altLang="en-US" sz="2400" dirty="0">
                <a:solidFill>
                  <a:srgbClr val="0000FF"/>
                </a:solidFill>
                <a:latin typeface="Arial" charset="0"/>
              </a:rPr>
              <a:t>、正向电流较小时：二极管主要作用为基片低掺杂区电阻，阻值高且为常量，管压降随着电流的上升而增加。</a:t>
            </a:r>
          </a:p>
          <a:p>
            <a:pPr>
              <a:spcBef>
                <a:spcPct val="50000"/>
              </a:spcBef>
              <a:buClr>
                <a:schemeClr val="bg1"/>
              </a:buClr>
              <a:buFont typeface="Wingdings" pitchFamily="2" charset="2"/>
              <a:buNone/>
            </a:pPr>
            <a:r>
              <a:rPr kumimoji="0" lang="en-US" altLang="zh-CN" sz="2400" dirty="0">
                <a:solidFill>
                  <a:srgbClr val="0000FF"/>
                </a:solidFill>
                <a:latin typeface="Arial" charset="0"/>
              </a:rPr>
              <a:t>2</a:t>
            </a:r>
            <a:r>
              <a:rPr kumimoji="0" lang="zh-CN" altLang="en-US" sz="2400" dirty="0">
                <a:solidFill>
                  <a:srgbClr val="0000FF"/>
                </a:solidFill>
                <a:latin typeface="Arial" charset="0"/>
              </a:rPr>
              <a:t>、正向电流较大时：</a:t>
            </a:r>
            <a:r>
              <a:rPr kumimoji="0" lang="en-US" altLang="zh-CN" sz="2400" dirty="0">
                <a:solidFill>
                  <a:srgbClr val="FF0000"/>
                </a:solidFill>
                <a:latin typeface="Arial" charset="0"/>
              </a:rPr>
              <a:t>P</a:t>
            </a:r>
            <a:r>
              <a:rPr kumimoji="0" lang="zh-CN" altLang="en-US" sz="2400" dirty="0">
                <a:solidFill>
                  <a:srgbClr val="FF0000"/>
                </a:solidFill>
                <a:latin typeface="Arial" charset="0"/>
              </a:rPr>
              <a:t>区给低掺杂区注入空穴，</a:t>
            </a:r>
            <a:r>
              <a:rPr kumimoji="0" lang="zh-CN" altLang="en-US" sz="2400" dirty="0">
                <a:solidFill>
                  <a:srgbClr val="0000FF"/>
                </a:solidFill>
                <a:latin typeface="Arial" charset="0"/>
              </a:rPr>
              <a:t>为维持半导体电中性条件，</a:t>
            </a:r>
            <a:r>
              <a:rPr kumimoji="0" lang="zh-CN" altLang="en-US" sz="2400" dirty="0">
                <a:solidFill>
                  <a:srgbClr val="FF0000"/>
                </a:solidFill>
                <a:latin typeface="Arial" charset="0"/>
              </a:rPr>
              <a:t>电子浓度也相应增加，</a:t>
            </a:r>
            <a:r>
              <a:rPr lang="zh-CN" altLang="en-US" sz="2400" dirty="0">
                <a:solidFill>
                  <a:srgbClr val="0000FF"/>
                </a:solidFill>
                <a:latin typeface="Arial" charset="0"/>
              </a:rPr>
              <a:t>使得</a:t>
            </a:r>
            <a:r>
              <a:rPr kumimoji="0" lang="zh-CN" altLang="en-US" sz="2400" dirty="0">
                <a:solidFill>
                  <a:srgbClr val="0000FF"/>
                </a:solidFill>
                <a:latin typeface="Arial" charset="0"/>
              </a:rPr>
              <a:t>电阻率明显降低，</a:t>
            </a:r>
            <a:r>
              <a:rPr kumimoji="0" lang="zh-CN" altLang="en-US" sz="2400" dirty="0">
                <a:solidFill>
                  <a:srgbClr val="FF0000"/>
                </a:solidFill>
                <a:latin typeface="Arial" charset="0"/>
              </a:rPr>
              <a:t>电导率大大增加</a:t>
            </a:r>
            <a:r>
              <a:rPr kumimoji="0" lang="zh-CN" altLang="en-US" sz="2400" dirty="0">
                <a:solidFill>
                  <a:srgbClr val="0000FF"/>
                </a:solidFill>
                <a:latin typeface="Arial" charset="0"/>
              </a:rPr>
              <a:t>。</a:t>
            </a:r>
          </a:p>
          <a:p>
            <a:pPr>
              <a:spcBef>
                <a:spcPct val="50000"/>
              </a:spcBef>
              <a:buClr>
                <a:schemeClr val="bg1"/>
              </a:buClr>
              <a:buFont typeface="Wingdings" pitchFamily="2" charset="2"/>
              <a:buNone/>
            </a:pPr>
            <a:r>
              <a:rPr kumimoji="0" lang="en-US" altLang="zh-CN" sz="2400" dirty="0">
                <a:solidFill>
                  <a:srgbClr val="0000FF"/>
                </a:solidFill>
                <a:latin typeface="Arial" charset="0"/>
              </a:rPr>
              <a:t>3</a:t>
            </a:r>
            <a:r>
              <a:rPr kumimoji="0" lang="zh-CN" altLang="en-US" sz="2400" dirty="0">
                <a:solidFill>
                  <a:srgbClr val="0000FF"/>
                </a:solidFill>
                <a:latin typeface="Arial" charset="0"/>
              </a:rPr>
              <a:t>、电导调制效应使得正向偏置电力二极管表现为低阻态，在正向电流较大时压降仍然很低，维持在</a:t>
            </a:r>
            <a:r>
              <a:rPr kumimoji="0" lang="en-US" altLang="zh-CN" sz="2400" dirty="0">
                <a:solidFill>
                  <a:srgbClr val="0000FF"/>
                </a:solidFill>
                <a:latin typeface="Arial" charset="0"/>
              </a:rPr>
              <a:t>1V</a:t>
            </a:r>
            <a:r>
              <a:rPr kumimoji="0" lang="zh-CN" altLang="en-US" sz="2400" dirty="0">
                <a:solidFill>
                  <a:srgbClr val="0000FF"/>
                </a:solidFill>
                <a:latin typeface="Arial" charset="0"/>
              </a:rPr>
              <a:t>左右。</a:t>
            </a:r>
          </a:p>
          <a:p>
            <a:pPr>
              <a:spcBef>
                <a:spcPct val="50000"/>
              </a:spcBef>
              <a:buClr>
                <a:schemeClr val="bg1"/>
              </a:buClr>
              <a:buFont typeface="Wingdings" pitchFamily="2" charset="2"/>
              <a:buNone/>
            </a:pPr>
            <a:r>
              <a:rPr kumimoji="0" lang="en-US" altLang="zh-CN" sz="2400" dirty="0">
                <a:solidFill>
                  <a:srgbClr val="0000FF"/>
                </a:solidFill>
                <a:latin typeface="Arial" charset="0"/>
              </a:rPr>
              <a:t>4</a:t>
            </a:r>
            <a:r>
              <a:rPr kumimoji="0" lang="zh-CN" altLang="en-US" sz="2400" dirty="0">
                <a:solidFill>
                  <a:srgbClr val="0000FF"/>
                </a:solidFill>
                <a:latin typeface="Arial" charset="0"/>
              </a:rPr>
              <a:t>、尽管有电导调制效应，但是仍然会对正向压降有一定的影响（相对于普通二极管）。</a:t>
            </a:r>
            <a:endParaRPr kumimoji="0" lang="zh-CN" altLang="en-US" sz="2400" dirty="0">
              <a:latin typeface="Arial"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3" name="日期占位符 2"/>
          <p:cNvSpPr>
            <a:spLocks noGrp="1"/>
          </p:cNvSpPr>
          <p:nvPr>
            <p:ph type="dt" sz="half" idx="10"/>
          </p:nvPr>
        </p:nvSpPr>
        <p:spPr/>
        <p:txBody>
          <a:bodyPr/>
          <a:lstStyle/>
          <a:p>
            <a:fld id="{6E9522A7-93CC-4061-A5DF-98564C2FD810}" type="datetime10">
              <a:rPr lang="zh-CN" altLang="en-US" smtClean="0"/>
              <a:t>08:37</a:t>
            </a:fld>
            <a:endParaRPr lang="zh-CN" altLang="en-US"/>
          </a:p>
        </p:txBody>
      </p:sp>
      <p:sp>
        <p:nvSpPr>
          <p:cNvPr id="4" name="页脚占位符 3">
            <a:extLst>
              <a:ext uri="{FF2B5EF4-FFF2-40B4-BE49-F238E27FC236}">
                <a16:creationId xmlns:a16="http://schemas.microsoft.com/office/drawing/2014/main" id="{B58F5E05-8069-44AA-8404-55BDF82356F1}"/>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76105"/>
    </mc:Choice>
    <mc:Fallback xmlns="">
      <p:transition spd="slow" advTm="2761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51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51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51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51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54" name="Rectangle 30"/>
          <p:cNvSpPr>
            <a:spLocks noChangeArrowheads="1"/>
          </p:cNvSpPr>
          <p:nvPr/>
        </p:nvSpPr>
        <p:spPr bwMode="auto">
          <a:xfrm>
            <a:off x="1331639" y="1412875"/>
            <a:ext cx="712497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bg1"/>
              </a:buClr>
              <a:buFont typeface="Wingdings" pitchFamily="2" charset="2"/>
              <a:buChar char="Ø"/>
            </a:pPr>
            <a:r>
              <a:rPr kumimoji="0" lang="zh-CN" altLang="en-US" sz="2400" dirty="0">
                <a:solidFill>
                  <a:srgbClr val="0000FF"/>
                </a:solidFill>
                <a:latin typeface="Arial" charset="0"/>
              </a:rPr>
              <a:t>二极管的基本原理就在于</a:t>
            </a:r>
            <a:r>
              <a:rPr kumimoji="0" lang="en-US" altLang="zh-CN" sz="2400" dirty="0">
                <a:solidFill>
                  <a:srgbClr val="0000FF"/>
                </a:solidFill>
                <a:latin typeface="Arial" charset="0"/>
              </a:rPr>
              <a:t>PN</a:t>
            </a:r>
            <a:r>
              <a:rPr kumimoji="0" lang="zh-CN" altLang="en-US" sz="2400" dirty="0">
                <a:solidFill>
                  <a:srgbClr val="0000FF"/>
                </a:solidFill>
                <a:latin typeface="Arial" charset="0"/>
              </a:rPr>
              <a:t>结的单向导电性这一主要特征</a:t>
            </a:r>
            <a:r>
              <a:rPr kumimoji="0" lang="zh-CN" altLang="en-US" sz="2400" dirty="0">
                <a:latin typeface="Arial" charset="0"/>
              </a:rPr>
              <a:t>。当施加的反向电压过大时，反向电流将会急剧增加，破坏</a:t>
            </a:r>
            <a:r>
              <a:rPr kumimoji="0" lang="en-US" altLang="zh-CN" sz="2400" dirty="0">
                <a:latin typeface="Arial" charset="0"/>
              </a:rPr>
              <a:t>PN</a:t>
            </a:r>
            <a:r>
              <a:rPr kumimoji="0" lang="zh-CN" altLang="en-US" sz="2400" dirty="0">
                <a:latin typeface="Arial" charset="0"/>
              </a:rPr>
              <a:t>结反向偏置为截止的工作状态，形成反向击穿。</a:t>
            </a:r>
          </a:p>
          <a:p>
            <a:pPr>
              <a:spcBef>
                <a:spcPct val="50000"/>
              </a:spcBef>
              <a:buFont typeface="Wingdings" pitchFamily="2" charset="2"/>
              <a:buBlip>
                <a:blip r:embed="rId3"/>
              </a:buBlip>
            </a:pPr>
            <a:r>
              <a:rPr kumimoji="0" lang="zh-CN" altLang="en-US" sz="2800" dirty="0">
                <a:latin typeface="Arial" charset="0"/>
              </a:rPr>
              <a:t>  </a:t>
            </a:r>
            <a:r>
              <a:rPr kumimoji="0" lang="en-US" altLang="zh-CN" sz="2800" dirty="0">
                <a:latin typeface="Arial" charset="0"/>
              </a:rPr>
              <a:t>PN</a:t>
            </a:r>
            <a:r>
              <a:rPr kumimoji="0" lang="zh-CN" altLang="en-US" sz="2800" dirty="0">
                <a:latin typeface="Arial" charset="0"/>
              </a:rPr>
              <a:t>结的反向击穿（两种形式</a:t>
            </a:r>
            <a:r>
              <a:rPr kumimoji="0" lang="en-US" altLang="zh-CN" sz="2800" dirty="0">
                <a:latin typeface="Arial" charset="0"/>
              </a:rPr>
              <a:t>)</a:t>
            </a:r>
          </a:p>
          <a:p>
            <a:pPr lvl="1">
              <a:spcBef>
                <a:spcPct val="50000"/>
              </a:spcBef>
              <a:buFont typeface="Wingdings" pitchFamily="2" charset="2"/>
              <a:buBlip>
                <a:blip r:embed="rId4"/>
              </a:buBlip>
            </a:pPr>
            <a:r>
              <a:rPr kumimoji="0" lang="zh-CN" altLang="en-US" sz="2400" dirty="0">
                <a:latin typeface="Arial" charset="0"/>
              </a:rPr>
              <a:t>雪崩击穿</a:t>
            </a:r>
          </a:p>
          <a:p>
            <a:pPr lvl="1">
              <a:spcBef>
                <a:spcPct val="50000"/>
              </a:spcBef>
              <a:buFont typeface="Wingdings" pitchFamily="2" charset="2"/>
              <a:buBlip>
                <a:blip r:embed="rId4"/>
              </a:buBlip>
            </a:pPr>
            <a:r>
              <a:rPr kumimoji="0" lang="zh-CN" altLang="en-US" sz="2400" dirty="0">
                <a:latin typeface="Arial" charset="0"/>
              </a:rPr>
              <a:t>齐纳击穿</a:t>
            </a:r>
          </a:p>
          <a:p>
            <a:pPr lvl="1">
              <a:spcBef>
                <a:spcPct val="50000"/>
              </a:spcBef>
              <a:buFont typeface="Wingdings" pitchFamily="2" charset="2"/>
              <a:buBlip>
                <a:blip r:embed="rId4"/>
              </a:buBlip>
            </a:pPr>
            <a:r>
              <a:rPr kumimoji="0" lang="zh-CN" altLang="en-US" sz="2400" dirty="0">
                <a:latin typeface="Arial" charset="0"/>
              </a:rPr>
              <a:t>均可能导致热击穿</a:t>
            </a:r>
            <a:r>
              <a:rPr kumimoji="0" lang="zh-CN" altLang="en-US" sz="2400" dirty="0">
                <a:solidFill>
                  <a:srgbClr val="0000CC"/>
                </a:solidFill>
                <a:latin typeface="Arial" charset="0"/>
              </a:rPr>
              <a:t>（热击穿的含义就是热量散不出去）</a:t>
            </a:r>
          </a:p>
        </p:txBody>
      </p:sp>
      <p:sp>
        <p:nvSpPr>
          <p:cNvPr id="22532" name="Rectangle 31"/>
          <p:cNvSpPr>
            <a:spLocks noGrp="1" noChangeArrowheads="1"/>
          </p:cNvSpPr>
          <p:nvPr>
            <p:ph type="title"/>
          </p:nvPr>
        </p:nvSpPr>
        <p:spPr>
          <a:xfrm>
            <a:off x="1066800" y="152400"/>
            <a:ext cx="7681664" cy="381000"/>
          </a:xfrm>
        </p:spPr>
        <p:txBody>
          <a:bodyPr/>
          <a:lstStyle/>
          <a:p>
            <a:pPr eaLnBrk="1" hangingPunct="1"/>
            <a:r>
              <a:rPr lang="en-US" altLang="zh-CN" sz="3600" b="1" dirty="0">
                <a:latin typeface="Arial" charset="0"/>
              </a:rPr>
              <a:t>2.2.1 PN</a:t>
            </a:r>
            <a:r>
              <a:rPr lang="zh-CN" altLang="en-US" sz="3600" b="1" dirty="0"/>
              <a:t>结与电力二极管的工作原理</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3" name="日期占位符 2"/>
          <p:cNvSpPr>
            <a:spLocks noGrp="1"/>
          </p:cNvSpPr>
          <p:nvPr>
            <p:ph type="dt" sz="half" idx="10"/>
          </p:nvPr>
        </p:nvSpPr>
        <p:spPr/>
        <p:txBody>
          <a:bodyPr/>
          <a:lstStyle/>
          <a:p>
            <a:fld id="{F8875794-134E-4CB0-AD34-66920897A809}" type="datetime10">
              <a:rPr lang="zh-CN" altLang="en-US" smtClean="0"/>
              <a:t>08:37</a:t>
            </a:fld>
            <a:endParaRPr lang="zh-CN" altLang="en-US"/>
          </a:p>
        </p:txBody>
      </p:sp>
      <p:sp>
        <p:nvSpPr>
          <p:cNvPr id="4" name="页脚占位符 3">
            <a:extLst>
              <a:ext uri="{FF2B5EF4-FFF2-40B4-BE49-F238E27FC236}">
                <a16:creationId xmlns:a16="http://schemas.microsoft.com/office/drawing/2014/main" id="{2EE24167-2F20-4098-8E9E-F0DF2EB8554E}"/>
              </a:ext>
            </a:extLst>
          </p:cNvPr>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3323"/>
    </mc:Choice>
    <mc:Fallback xmlns="">
      <p:transition spd="slow" advTm="433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08254">
                                            <p:txEl>
                                              <p:pRg st="0" end="0"/>
                                            </p:txEl>
                                          </p:spTgt>
                                        </p:tgtEl>
                                        <p:attrNameLst>
                                          <p:attrName>style.visibility</p:attrName>
                                        </p:attrNameLst>
                                      </p:cBhvr>
                                      <p:to>
                                        <p:strVal val="visible"/>
                                      </p:to>
                                    </p:set>
                                    <p:animEffect transition="in" filter="blinds(horizontal)">
                                      <p:cBhvr>
                                        <p:cTn id="7" dur="500"/>
                                        <p:tgtEl>
                                          <p:spTgt spid="30825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254">
                                            <p:txEl>
                                              <p:pRg st="1" end="1"/>
                                            </p:txEl>
                                          </p:spTgt>
                                        </p:tgtEl>
                                        <p:attrNameLst>
                                          <p:attrName>style.visibility</p:attrName>
                                        </p:attrNameLst>
                                      </p:cBhvr>
                                      <p:to>
                                        <p:strVal val="visible"/>
                                      </p:to>
                                    </p:set>
                                    <p:animEffect transition="in" filter="blinds(horizontal)">
                                      <p:cBhvr>
                                        <p:cTn id="10" dur="500"/>
                                        <p:tgtEl>
                                          <p:spTgt spid="30825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8254">
                                            <p:txEl>
                                              <p:pRg st="2" end="2"/>
                                            </p:txEl>
                                          </p:spTgt>
                                        </p:tgtEl>
                                        <p:attrNameLst>
                                          <p:attrName>style.visibility</p:attrName>
                                        </p:attrNameLst>
                                      </p:cBhvr>
                                      <p:to>
                                        <p:strVal val="visible"/>
                                      </p:to>
                                    </p:set>
                                    <p:animEffect transition="in" filter="blinds(horizontal)">
                                      <p:cBhvr>
                                        <p:cTn id="13" dur="500"/>
                                        <p:tgtEl>
                                          <p:spTgt spid="30825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8254">
                                            <p:txEl>
                                              <p:pRg st="3" end="3"/>
                                            </p:txEl>
                                          </p:spTgt>
                                        </p:tgtEl>
                                        <p:attrNameLst>
                                          <p:attrName>style.visibility</p:attrName>
                                        </p:attrNameLst>
                                      </p:cBhvr>
                                      <p:to>
                                        <p:strVal val="visible"/>
                                      </p:to>
                                    </p:set>
                                    <p:animEffect transition="in" filter="blinds(horizontal)">
                                      <p:cBhvr>
                                        <p:cTn id="16" dur="500"/>
                                        <p:tgtEl>
                                          <p:spTgt spid="308254">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8254">
                                            <p:txEl>
                                              <p:pRg st="4" end="4"/>
                                            </p:txEl>
                                          </p:spTgt>
                                        </p:tgtEl>
                                        <p:attrNameLst>
                                          <p:attrName>style.visibility</p:attrName>
                                        </p:attrNameLst>
                                      </p:cBhvr>
                                      <p:to>
                                        <p:strVal val="visible"/>
                                      </p:to>
                                    </p:set>
                                    <p:animEffect transition="in" filter="blinds(horizontal)">
                                      <p:cBhvr>
                                        <p:cTn id="19" dur="500"/>
                                        <p:tgtEl>
                                          <p:spTgt spid="3082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5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712045" y="1225116"/>
            <a:ext cx="8198296" cy="4032919"/>
          </a:xfrm>
        </p:spPr>
        <p:txBody>
          <a:bodyPr/>
          <a:lstStyle/>
          <a:p>
            <a:pPr algn="just" eaLnBrk="1" hangingPunct="1">
              <a:lnSpc>
                <a:spcPct val="125000"/>
              </a:lnSpc>
              <a:buClr>
                <a:schemeClr val="tx1"/>
              </a:buClr>
              <a:buFont typeface="Wingdings" pitchFamily="2" charset="2"/>
              <a:buChar char="u"/>
            </a:pPr>
            <a:r>
              <a:rPr lang="zh-CN" altLang="en-US" sz="2400" dirty="0">
                <a:latin typeface="Arial" charset="0"/>
                <a:ea typeface="宋体" charset="-122"/>
              </a:rPr>
              <a:t>电荷量随外加电压变化，呈</a:t>
            </a:r>
            <a:r>
              <a:rPr lang="zh-CN" altLang="en-US" sz="2400" b="1" dirty="0">
                <a:solidFill>
                  <a:srgbClr val="0000FF"/>
                </a:solidFill>
                <a:latin typeface="Arial" charset="0"/>
                <a:ea typeface="宋体" charset="-122"/>
              </a:rPr>
              <a:t>电容效应</a:t>
            </a:r>
            <a:r>
              <a:rPr lang="zh-CN" altLang="en-US" sz="2400" dirty="0">
                <a:latin typeface="Arial" charset="0"/>
                <a:ea typeface="宋体" charset="-122"/>
              </a:rPr>
              <a:t>，称为</a:t>
            </a:r>
            <a:r>
              <a:rPr lang="zh-CN" altLang="en-US" sz="2400" b="1" dirty="0">
                <a:solidFill>
                  <a:srgbClr val="0000FF"/>
                </a:solidFill>
                <a:latin typeface="Arial" charset="0"/>
                <a:ea typeface="宋体" charset="-122"/>
              </a:rPr>
              <a:t>结电容</a:t>
            </a:r>
            <a:r>
              <a:rPr lang="en-US" altLang="zh-CN" sz="2400" i="1" dirty="0">
                <a:solidFill>
                  <a:srgbClr val="0000FF"/>
                </a:solidFill>
                <a:latin typeface="Arial" charset="0"/>
                <a:ea typeface="宋体" charset="-122"/>
              </a:rPr>
              <a:t>C</a:t>
            </a:r>
            <a:r>
              <a:rPr lang="en-US" altLang="zh-CN" sz="2400" baseline="-30000" dirty="0">
                <a:solidFill>
                  <a:srgbClr val="0000FF"/>
                </a:solidFill>
                <a:latin typeface="Arial" charset="0"/>
                <a:ea typeface="宋体" charset="-122"/>
              </a:rPr>
              <a:t>J</a:t>
            </a:r>
            <a:r>
              <a:rPr lang="zh-CN" altLang="en-US" sz="2400" dirty="0">
                <a:latin typeface="Arial" charset="0"/>
                <a:ea typeface="宋体" charset="-122"/>
              </a:rPr>
              <a:t>。</a:t>
            </a:r>
            <a:endParaRPr lang="en-US" altLang="zh-CN" sz="2400" dirty="0">
              <a:latin typeface="Arial" charset="0"/>
              <a:ea typeface="宋体" charset="-122"/>
            </a:endParaRPr>
          </a:p>
          <a:p>
            <a:pPr>
              <a:lnSpc>
                <a:spcPct val="125000"/>
              </a:lnSpc>
              <a:buClr>
                <a:schemeClr val="accent2"/>
              </a:buClr>
              <a:buFont typeface="Wingdings" pitchFamily="2" charset="2"/>
              <a:buChar char="u"/>
            </a:pPr>
            <a:r>
              <a:rPr lang="zh-CN" altLang="en-US" sz="2400" dirty="0">
                <a:latin typeface="Arial" charset="0"/>
                <a:ea typeface="宋体" charset="-122"/>
              </a:rPr>
              <a:t>按产生和作用差别分为</a:t>
            </a:r>
            <a:r>
              <a:rPr lang="zh-CN" altLang="en-US" sz="2400" b="1" dirty="0">
                <a:solidFill>
                  <a:srgbClr val="0000FF"/>
                </a:solidFill>
                <a:latin typeface="Arial" charset="0"/>
                <a:ea typeface="宋体" charset="-122"/>
              </a:rPr>
              <a:t>势垒电容</a:t>
            </a:r>
            <a:r>
              <a:rPr lang="en-US" altLang="zh-CN" sz="2400" i="1" dirty="0">
                <a:solidFill>
                  <a:srgbClr val="0000FF"/>
                </a:solidFill>
                <a:latin typeface="Arial" charset="0"/>
                <a:ea typeface="宋体" charset="-122"/>
              </a:rPr>
              <a:t>C</a:t>
            </a:r>
            <a:r>
              <a:rPr lang="en-US" altLang="zh-CN" sz="2400" baseline="-30000" dirty="0">
                <a:solidFill>
                  <a:srgbClr val="0000FF"/>
                </a:solidFill>
                <a:latin typeface="Arial" charset="0"/>
                <a:ea typeface="宋体" charset="-122"/>
              </a:rPr>
              <a:t>B</a:t>
            </a:r>
            <a:r>
              <a:rPr lang="zh-CN" altLang="en-US" sz="2400" dirty="0">
                <a:latin typeface="Arial" charset="0"/>
                <a:ea typeface="宋体" charset="-122"/>
              </a:rPr>
              <a:t>和</a:t>
            </a:r>
            <a:r>
              <a:rPr lang="zh-CN" altLang="en-US" sz="2400" b="1" dirty="0">
                <a:solidFill>
                  <a:srgbClr val="0000FF"/>
                </a:solidFill>
                <a:latin typeface="Arial" charset="0"/>
                <a:ea typeface="宋体" charset="-122"/>
              </a:rPr>
              <a:t>扩散电容</a:t>
            </a:r>
            <a:r>
              <a:rPr lang="en-US" altLang="zh-CN" sz="2400" i="1" dirty="0">
                <a:solidFill>
                  <a:srgbClr val="0000FF"/>
                </a:solidFill>
                <a:latin typeface="Arial" charset="0"/>
                <a:ea typeface="宋体" charset="-122"/>
              </a:rPr>
              <a:t>C</a:t>
            </a:r>
            <a:r>
              <a:rPr lang="en-US" altLang="zh-CN" sz="2400" baseline="-30000" dirty="0">
                <a:solidFill>
                  <a:srgbClr val="0000FF"/>
                </a:solidFill>
                <a:latin typeface="Arial" charset="0"/>
                <a:ea typeface="宋体" charset="-122"/>
              </a:rPr>
              <a:t>D</a:t>
            </a:r>
            <a:r>
              <a:rPr lang="zh-CN" altLang="en-US" sz="2400" dirty="0">
                <a:latin typeface="Arial" charset="0"/>
                <a:ea typeface="宋体" charset="-122"/>
              </a:rPr>
              <a:t>。</a:t>
            </a:r>
          </a:p>
          <a:p>
            <a:pPr lvl="1">
              <a:lnSpc>
                <a:spcPct val="125000"/>
              </a:lnSpc>
            </a:pPr>
            <a:r>
              <a:rPr lang="zh-CN" altLang="en-US" sz="2400" dirty="0">
                <a:solidFill>
                  <a:schemeClr val="hlink"/>
                </a:solidFill>
                <a:latin typeface="Times New Roman" pitchFamily="18" charset="0"/>
                <a:ea typeface="宋体" charset="-122"/>
              </a:rPr>
              <a:t>势垒电容</a:t>
            </a:r>
            <a:r>
              <a:rPr lang="zh-CN" altLang="en-US" sz="2400" dirty="0">
                <a:latin typeface="Times New Roman" pitchFamily="18" charset="0"/>
                <a:ea typeface="宋体" charset="-122"/>
              </a:rPr>
              <a:t>只在外加电压</a:t>
            </a:r>
            <a:r>
              <a:rPr lang="zh-CN" altLang="en-US" sz="2400" dirty="0">
                <a:solidFill>
                  <a:srgbClr val="CC0000"/>
                </a:solidFill>
                <a:latin typeface="Times New Roman" pitchFamily="18" charset="0"/>
                <a:ea typeface="宋体" charset="-122"/>
              </a:rPr>
              <a:t>变化</a:t>
            </a:r>
            <a:r>
              <a:rPr lang="en-US" altLang="zh-CN" sz="2400" dirty="0">
                <a:solidFill>
                  <a:srgbClr val="CC0000"/>
                </a:solidFill>
                <a:latin typeface="Times New Roman" pitchFamily="18" charset="0"/>
                <a:ea typeface="宋体" charset="-122"/>
              </a:rPr>
              <a:t>(</a:t>
            </a:r>
            <a:r>
              <a:rPr lang="zh-CN" altLang="en-US" sz="2400" dirty="0">
                <a:solidFill>
                  <a:srgbClr val="CC0000"/>
                </a:solidFill>
                <a:latin typeface="Times New Roman" pitchFamily="18" charset="0"/>
                <a:ea typeface="宋体" charset="-122"/>
              </a:rPr>
              <a:t>引起空间电荷区的变化</a:t>
            </a:r>
            <a:r>
              <a:rPr lang="en-US" altLang="zh-CN" sz="2400" dirty="0">
                <a:solidFill>
                  <a:srgbClr val="CC0000"/>
                </a:solidFill>
                <a:latin typeface="Times New Roman" pitchFamily="18" charset="0"/>
                <a:ea typeface="宋体" charset="-122"/>
              </a:rPr>
              <a:t>)</a:t>
            </a:r>
            <a:r>
              <a:rPr lang="zh-CN" altLang="en-US" sz="2400" dirty="0">
                <a:latin typeface="Times New Roman" pitchFamily="18" charset="0"/>
                <a:ea typeface="宋体" charset="-122"/>
              </a:rPr>
              <a:t>时才起作用，电压频率越高，作用越明显。其大小与结截面积成正比，与阻挡层厚度成反比。</a:t>
            </a:r>
          </a:p>
          <a:p>
            <a:pPr lvl="1">
              <a:lnSpc>
                <a:spcPct val="125000"/>
              </a:lnSpc>
            </a:pPr>
            <a:r>
              <a:rPr lang="zh-CN" altLang="en-US" sz="2400" dirty="0">
                <a:latin typeface="Times New Roman" pitchFamily="18" charset="0"/>
                <a:ea typeface="宋体" charset="-122"/>
              </a:rPr>
              <a:t>而</a:t>
            </a:r>
            <a:r>
              <a:rPr lang="zh-CN" altLang="en-US" sz="2400" dirty="0">
                <a:solidFill>
                  <a:schemeClr val="hlink"/>
                </a:solidFill>
                <a:latin typeface="Times New Roman" pitchFamily="18" charset="0"/>
                <a:ea typeface="宋体" charset="-122"/>
              </a:rPr>
              <a:t>扩散电容</a:t>
            </a:r>
            <a:r>
              <a:rPr lang="zh-CN" altLang="en-US" sz="2400" dirty="0">
                <a:latin typeface="Times New Roman" pitchFamily="18" charset="0"/>
                <a:ea typeface="宋体" charset="-122"/>
              </a:rPr>
              <a:t>仅在正偏时起作用。</a:t>
            </a:r>
            <a:endParaRPr lang="en-US" altLang="zh-CN" sz="2400" dirty="0">
              <a:latin typeface="Times New Roman" pitchFamily="18" charset="0"/>
              <a:ea typeface="宋体" charset="-122"/>
            </a:endParaRPr>
          </a:p>
          <a:p>
            <a:pPr lvl="1">
              <a:lnSpc>
                <a:spcPct val="125000"/>
              </a:lnSpc>
            </a:pPr>
            <a:r>
              <a:rPr lang="zh-CN" altLang="en-US" sz="2400" dirty="0">
                <a:solidFill>
                  <a:srgbClr val="FF0000"/>
                </a:solidFill>
                <a:latin typeface="Times New Roman" pitchFamily="18" charset="0"/>
                <a:ea typeface="宋体" charset="-122"/>
              </a:rPr>
              <a:t>正压较高时，扩散电容为结电容主要成分，</a:t>
            </a:r>
            <a:r>
              <a:rPr lang="zh-CN" altLang="en-US" sz="2400" dirty="0">
                <a:solidFill>
                  <a:srgbClr val="0070C0"/>
                </a:solidFill>
                <a:latin typeface="Times New Roman" pitchFamily="18" charset="0"/>
                <a:ea typeface="宋体" charset="-122"/>
              </a:rPr>
              <a:t>正压较低时，势垒电容为结电容主要成分。</a:t>
            </a:r>
            <a:endParaRPr lang="zh-CN" altLang="en-US" sz="2400" dirty="0">
              <a:solidFill>
                <a:srgbClr val="0070C0"/>
              </a:solidFill>
            </a:endParaRPr>
          </a:p>
          <a:p>
            <a:pPr algn="just" eaLnBrk="1" hangingPunct="1">
              <a:lnSpc>
                <a:spcPct val="125000"/>
              </a:lnSpc>
              <a:buClr>
                <a:schemeClr val="tx1"/>
              </a:buClr>
              <a:buFont typeface="Wingdings" pitchFamily="2" charset="2"/>
              <a:buChar char="u"/>
            </a:pPr>
            <a:r>
              <a:rPr lang="zh-CN" altLang="en-US" sz="2400" b="1" dirty="0">
                <a:solidFill>
                  <a:srgbClr val="0000CC"/>
                </a:solidFill>
                <a:latin typeface="Arial" charset="0"/>
                <a:ea typeface="宋体" charset="-122"/>
              </a:rPr>
              <a:t>电容影响</a:t>
            </a:r>
            <a:r>
              <a:rPr lang="en-US" altLang="zh-CN" sz="2400" b="1" dirty="0">
                <a:solidFill>
                  <a:srgbClr val="0000CC"/>
                </a:solidFill>
                <a:latin typeface="Arial" charset="0"/>
                <a:ea typeface="宋体" charset="-122"/>
              </a:rPr>
              <a:t>PN</a:t>
            </a:r>
            <a:r>
              <a:rPr lang="zh-CN" altLang="en-US" sz="2400" b="1" dirty="0">
                <a:solidFill>
                  <a:srgbClr val="0000CC"/>
                </a:solidFill>
                <a:latin typeface="Arial" charset="0"/>
                <a:ea typeface="宋体" charset="-122"/>
              </a:rPr>
              <a:t>结的工作频率，尤其是高速的开关状态，可能使其单相导电性变差，甚至不能工作。</a:t>
            </a:r>
            <a:r>
              <a:rPr lang="zh-CN" altLang="en-US" sz="2400" dirty="0">
                <a:solidFill>
                  <a:srgbClr val="FF0000"/>
                </a:solidFill>
                <a:latin typeface="Arial" charset="0"/>
                <a:ea typeface="宋体" charset="-122"/>
              </a:rPr>
              <a:t>（为什么！）</a:t>
            </a:r>
          </a:p>
        </p:txBody>
      </p:sp>
      <p:sp>
        <p:nvSpPr>
          <p:cNvPr id="24580" name="Rectangle 7"/>
          <p:cNvSpPr>
            <a:spLocks noGrp="1" noChangeArrowheads="1"/>
          </p:cNvSpPr>
          <p:nvPr>
            <p:ph type="title"/>
          </p:nvPr>
        </p:nvSpPr>
        <p:spPr>
          <a:xfrm>
            <a:off x="1066800" y="152400"/>
            <a:ext cx="8077200" cy="381000"/>
          </a:xfrm>
        </p:spPr>
        <p:txBody>
          <a:bodyPr/>
          <a:lstStyle/>
          <a:p>
            <a:pPr eaLnBrk="1" hangingPunct="1"/>
            <a:r>
              <a:rPr lang="en-US" altLang="zh-CN" sz="3600" b="1" dirty="0">
                <a:latin typeface="Arial" charset="0"/>
              </a:rPr>
              <a:t>2.2.1 PN</a:t>
            </a:r>
            <a:r>
              <a:rPr lang="zh-CN" altLang="en-US" sz="3600" b="1" dirty="0"/>
              <a:t>结与电力二极管的工作原理</a:t>
            </a:r>
          </a:p>
        </p:txBody>
      </p:sp>
      <p:sp>
        <p:nvSpPr>
          <p:cNvPr id="24584" name="Text Box 11"/>
          <p:cNvSpPr txBox="1">
            <a:spLocks noChangeArrowheads="1"/>
          </p:cNvSpPr>
          <p:nvPr/>
        </p:nvSpPr>
        <p:spPr bwMode="auto">
          <a:xfrm>
            <a:off x="712045" y="701896"/>
            <a:ext cx="83244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spcBef>
                <a:spcPct val="50000"/>
              </a:spcBef>
              <a:buFont typeface="Wingdings" pitchFamily="2" charset="2"/>
              <a:buBlip>
                <a:blip r:embed="rId4"/>
              </a:buBlip>
            </a:pPr>
            <a:r>
              <a:rPr lang="en-US" altLang="zh-CN" sz="2800" dirty="0">
                <a:latin typeface="Arial" charset="0"/>
              </a:rPr>
              <a:t>  PN</a:t>
            </a:r>
            <a:r>
              <a:rPr lang="zh-CN" altLang="en-US" sz="2800" dirty="0">
                <a:latin typeface="Arial" charset="0"/>
              </a:rPr>
              <a:t>结电荷量随外电压变化，</a:t>
            </a:r>
            <a:r>
              <a:rPr lang="zh-CN" altLang="en-US" sz="2800" dirty="0">
                <a:solidFill>
                  <a:srgbClr val="FF0000"/>
                </a:solidFill>
                <a:latin typeface="Arial" charset="0"/>
              </a:rPr>
              <a:t>呈电容效应：</a:t>
            </a:r>
            <a:endParaRPr lang="en-US" altLang="zh-CN" sz="2800" dirty="0">
              <a:solidFill>
                <a:srgbClr val="FF0000"/>
              </a:solidFill>
              <a:latin typeface="Arial"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3" name="日期占位符 2"/>
          <p:cNvSpPr>
            <a:spLocks noGrp="1"/>
          </p:cNvSpPr>
          <p:nvPr>
            <p:ph type="dt" sz="half" idx="10"/>
          </p:nvPr>
        </p:nvSpPr>
        <p:spPr/>
        <p:txBody>
          <a:bodyPr/>
          <a:lstStyle/>
          <a:p>
            <a:fld id="{0EA21CCB-CBAD-4BD7-8284-0B5ECFE94EB4}" type="datetime10">
              <a:rPr lang="zh-CN" altLang="en-US" smtClean="0"/>
              <a:t>08:37</a:t>
            </a:fld>
            <a:endParaRPr lang="zh-CN" altLang="en-US"/>
          </a:p>
        </p:txBody>
      </p:sp>
      <p:sp>
        <p:nvSpPr>
          <p:cNvPr id="4" name="页脚占位符 3">
            <a:extLst>
              <a:ext uri="{FF2B5EF4-FFF2-40B4-BE49-F238E27FC236}">
                <a16:creationId xmlns:a16="http://schemas.microsoft.com/office/drawing/2014/main" id="{D1890683-DF0A-4B6C-A7EA-C7E596923A7E}"/>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83451"/>
    </mc:Choice>
    <mc:Fallback xmlns="">
      <p:transition spd="slow" advTm="2834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2" dur="500"/>
                                        <p:tgtEl>
                                          <p:spTgt spid="19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7" dur="500"/>
                                        <p:tgtEl>
                                          <p:spTgt spid="19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32"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5" name="Rectangle 5"/>
          <p:cNvSpPr>
            <a:spLocks noGrp="1" noChangeArrowheads="1"/>
          </p:cNvSpPr>
          <p:nvPr>
            <p:ph type="body" idx="1"/>
          </p:nvPr>
        </p:nvSpPr>
        <p:spPr>
          <a:xfrm>
            <a:off x="609600" y="1295400"/>
            <a:ext cx="4267200" cy="5105400"/>
          </a:xfrm>
        </p:spPr>
        <p:txBody>
          <a:bodyPr/>
          <a:lstStyle/>
          <a:p>
            <a:pPr algn="just" eaLnBrk="1" hangingPunct="1">
              <a:spcBef>
                <a:spcPct val="50000"/>
              </a:spcBef>
              <a:buClr>
                <a:schemeClr val="accent1"/>
              </a:buClr>
              <a:buFont typeface="Wingdings" pitchFamily="2" charset="2"/>
              <a:buNone/>
            </a:pPr>
            <a:endParaRPr lang="en-US" altLang="zh-CN" sz="2800" b="1" dirty="0">
              <a:latin typeface="Arial" charset="0"/>
            </a:endParaRPr>
          </a:p>
          <a:p>
            <a:pPr algn="just" eaLnBrk="1" hangingPunct="1">
              <a:spcBef>
                <a:spcPct val="50000"/>
              </a:spcBef>
              <a:buClr>
                <a:schemeClr val="tx1"/>
              </a:buClr>
              <a:buFont typeface="Wingdings" pitchFamily="2" charset="2"/>
              <a:buBlip>
                <a:blip r:embed="rId4"/>
              </a:buBlip>
            </a:pPr>
            <a:r>
              <a:rPr lang="zh-CN" altLang="en-US" sz="2800" dirty="0">
                <a:latin typeface="Arial" charset="0"/>
              </a:rPr>
              <a:t>主要指其</a:t>
            </a:r>
            <a:r>
              <a:rPr lang="zh-CN" altLang="en-US" sz="2800" b="1" dirty="0">
                <a:solidFill>
                  <a:srgbClr val="0000FF"/>
                </a:solidFill>
                <a:latin typeface="Arial" charset="0"/>
              </a:rPr>
              <a:t>伏安特性</a:t>
            </a:r>
          </a:p>
          <a:p>
            <a:pPr lvl="1" algn="just" eaLnBrk="1" hangingPunct="1">
              <a:spcBef>
                <a:spcPct val="50000"/>
              </a:spcBef>
              <a:buClr>
                <a:schemeClr val="tx1"/>
              </a:buClr>
              <a:buFont typeface="Wingdings" pitchFamily="2" charset="2"/>
              <a:buBlip>
                <a:blip r:embed="rId5"/>
              </a:buBlip>
            </a:pPr>
            <a:r>
              <a:rPr lang="zh-CN" altLang="en-US" sz="2400" b="1" dirty="0">
                <a:solidFill>
                  <a:srgbClr val="0000FF"/>
                </a:solidFill>
                <a:latin typeface="Arial" charset="0"/>
              </a:rPr>
              <a:t>门槛电压</a:t>
            </a:r>
            <a:r>
              <a:rPr lang="en-US" altLang="zh-CN" sz="2400" b="1" dirty="0">
                <a:solidFill>
                  <a:srgbClr val="0000FF"/>
                </a:solidFill>
                <a:latin typeface="Arial" charset="0"/>
              </a:rPr>
              <a:t>V</a:t>
            </a:r>
            <a:r>
              <a:rPr lang="en-US" altLang="zh-CN" sz="2400" baseline="-25000" dirty="0">
                <a:solidFill>
                  <a:srgbClr val="0000FF"/>
                </a:solidFill>
                <a:latin typeface="Arial" charset="0"/>
              </a:rPr>
              <a:t>TO</a:t>
            </a:r>
            <a:r>
              <a:rPr lang="zh-CN" altLang="en-US" sz="2400" dirty="0">
                <a:latin typeface="Arial" charset="0"/>
              </a:rPr>
              <a:t>，正向电流</a:t>
            </a:r>
            <a:r>
              <a:rPr lang="en-US" altLang="zh-CN" sz="2400" b="1" dirty="0">
                <a:latin typeface="Arial" charset="0"/>
              </a:rPr>
              <a:t>I</a:t>
            </a:r>
            <a:r>
              <a:rPr lang="en-US" altLang="zh-CN" sz="2400" b="1" baseline="-25000" dirty="0">
                <a:latin typeface="Arial" charset="0"/>
              </a:rPr>
              <a:t>F</a:t>
            </a:r>
            <a:r>
              <a:rPr lang="zh-CN" altLang="en-US" sz="2400" dirty="0">
                <a:latin typeface="Arial" charset="0"/>
              </a:rPr>
              <a:t>开始明显增加所对应的电压。</a:t>
            </a:r>
          </a:p>
          <a:p>
            <a:pPr lvl="1" algn="just" eaLnBrk="1" hangingPunct="1">
              <a:spcBef>
                <a:spcPct val="50000"/>
              </a:spcBef>
              <a:buClr>
                <a:schemeClr val="tx1"/>
              </a:buClr>
              <a:buFont typeface="Wingdings" pitchFamily="2" charset="2"/>
              <a:buBlip>
                <a:blip r:embed="rId5"/>
              </a:buBlip>
            </a:pPr>
            <a:r>
              <a:rPr lang="zh-CN" altLang="en-US" sz="2400" dirty="0">
                <a:latin typeface="Arial" charset="0"/>
              </a:rPr>
              <a:t>与</a:t>
            </a:r>
            <a:r>
              <a:rPr lang="en-US" altLang="zh-CN" sz="2400" dirty="0">
                <a:latin typeface="Arial" charset="0"/>
              </a:rPr>
              <a:t>I</a:t>
            </a:r>
            <a:r>
              <a:rPr lang="en-US" altLang="zh-CN" sz="2400" baseline="-25000" dirty="0">
                <a:latin typeface="Arial" charset="0"/>
              </a:rPr>
              <a:t>F</a:t>
            </a:r>
            <a:r>
              <a:rPr lang="zh-CN" altLang="en-US" sz="2400" dirty="0">
                <a:latin typeface="Arial" charset="0"/>
              </a:rPr>
              <a:t>对应的电力二极管两端的电压即为其</a:t>
            </a:r>
            <a:r>
              <a:rPr lang="zh-CN" altLang="en-US" sz="2400" b="1" dirty="0">
                <a:solidFill>
                  <a:srgbClr val="0000FF"/>
                </a:solidFill>
                <a:latin typeface="Arial" charset="0"/>
              </a:rPr>
              <a:t>正向电压降</a:t>
            </a:r>
            <a:r>
              <a:rPr lang="en-US" altLang="zh-CN" sz="2400" b="1" i="1" dirty="0">
                <a:solidFill>
                  <a:srgbClr val="0000FF"/>
                </a:solidFill>
                <a:latin typeface="Arial" charset="0"/>
              </a:rPr>
              <a:t>U</a:t>
            </a:r>
            <a:r>
              <a:rPr lang="en-US" altLang="zh-CN" sz="2400" b="1" baseline="-25000" dirty="0">
                <a:solidFill>
                  <a:srgbClr val="0000FF"/>
                </a:solidFill>
                <a:latin typeface="Arial" charset="0"/>
              </a:rPr>
              <a:t>F</a:t>
            </a:r>
            <a:r>
              <a:rPr lang="en-US" altLang="zh-CN" sz="2400" b="1" dirty="0">
                <a:solidFill>
                  <a:srgbClr val="FF9933"/>
                </a:solidFill>
                <a:latin typeface="Arial" charset="0"/>
              </a:rPr>
              <a:t> </a:t>
            </a:r>
            <a:r>
              <a:rPr lang="zh-CN" altLang="en-US" sz="2400" dirty="0">
                <a:latin typeface="Arial" charset="0"/>
              </a:rPr>
              <a:t>。</a:t>
            </a:r>
          </a:p>
          <a:p>
            <a:pPr lvl="1" algn="just" eaLnBrk="1" hangingPunct="1">
              <a:spcBef>
                <a:spcPct val="50000"/>
              </a:spcBef>
              <a:buClr>
                <a:schemeClr val="tx1"/>
              </a:buClr>
              <a:buFont typeface="Wingdings" pitchFamily="2" charset="2"/>
              <a:buBlip>
                <a:blip r:embed="rId5"/>
              </a:buBlip>
            </a:pPr>
            <a:r>
              <a:rPr lang="zh-CN" altLang="en-US" sz="2400" dirty="0">
                <a:latin typeface="Arial" charset="0"/>
              </a:rPr>
              <a:t>承受反向电压时，只有微小而数值恒定的反向漏电流。</a:t>
            </a:r>
          </a:p>
        </p:txBody>
      </p:sp>
      <p:sp>
        <p:nvSpPr>
          <p:cNvPr id="27652" name="Rectangle 11"/>
          <p:cNvSpPr>
            <a:spLocks noGrp="1" noChangeArrowheads="1"/>
          </p:cNvSpPr>
          <p:nvPr>
            <p:ph type="title"/>
          </p:nvPr>
        </p:nvSpPr>
        <p:spPr>
          <a:xfrm>
            <a:off x="1066800" y="152400"/>
            <a:ext cx="7724776" cy="381000"/>
          </a:xfrm>
        </p:spPr>
        <p:txBody>
          <a:bodyPr/>
          <a:lstStyle/>
          <a:p>
            <a:pPr eaLnBrk="1" hangingPunct="1"/>
            <a:r>
              <a:rPr lang="en-US" altLang="zh-CN" sz="3600" b="1" dirty="0">
                <a:latin typeface="Arial" charset="0"/>
              </a:rPr>
              <a:t>2.2.2</a:t>
            </a:r>
            <a:r>
              <a:rPr lang="en-US" altLang="zh-CN" sz="3600" b="1" dirty="0">
                <a:latin typeface="黑体" pitchFamily="49" charset="-122"/>
              </a:rPr>
              <a:t>  </a:t>
            </a:r>
            <a:r>
              <a:rPr lang="zh-CN" altLang="en-US" sz="3600" b="1" dirty="0">
                <a:latin typeface="黑体" pitchFamily="49" charset="-122"/>
              </a:rPr>
              <a:t>电力二极管的基本特性</a:t>
            </a:r>
          </a:p>
        </p:txBody>
      </p:sp>
      <p:sp>
        <p:nvSpPr>
          <p:cNvPr id="27656" name="Text Box 15"/>
          <p:cNvSpPr txBox="1">
            <a:spLocks noChangeArrowheads="1"/>
          </p:cNvSpPr>
          <p:nvPr/>
        </p:nvSpPr>
        <p:spPr bwMode="auto">
          <a:xfrm>
            <a:off x="762000" y="914400"/>
            <a:ext cx="34290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algn="just" eaLnBrk="1" hangingPunct="1">
              <a:lnSpc>
                <a:spcPct val="80000"/>
              </a:lnSpc>
              <a:spcBef>
                <a:spcPct val="50000"/>
              </a:spcBef>
              <a:buClr>
                <a:schemeClr val="accent1"/>
              </a:buClr>
              <a:buFont typeface="Wingdings" pitchFamily="2" charset="2"/>
              <a:buNone/>
            </a:pPr>
            <a:r>
              <a:rPr lang="en-US" altLang="zh-CN" sz="2800" b="1">
                <a:latin typeface="Times New Roman" pitchFamily="18" charset="0"/>
              </a:rPr>
              <a:t>1)  </a:t>
            </a:r>
            <a:r>
              <a:rPr lang="zh-CN" altLang="en-US" sz="2800" b="1"/>
              <a:t>静态特性</a:t>
            </a:r>
            <a:endParaRPr lang="zh-CN" altLang="en-US"/>
          </a:p>
        </p:txBody>
      </p:sp>
      <p:sp>
        <p:nvSpPr>
          <p:cNvPr id="27657" name="Rectangle 71"/>
          <p:cNvSpPr>
            <a:spLocks noChangeArrowheads="1"/>
          </p:cNvSpPr>
          <p:nvPr/>
        </p:nvSpPr>
        <p:spPr bwMode="auto">
          <a:xfrm>
            <a:off x="3700463" y="2652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endParaRPr lang="zh-CN" altLang="zh-CN"/>
          </a:p>
        </p:txBody>
      </p:sp>
      <p:grpSp>
        <p:nvGrpSpPr>
          <p:cNvPr id="27658" name="Group 52"/>
          <p:cNvGrpSpPr/>
          <p:nvPr/>
        </p:nvGrpSpPr>
        <p:grpSpPr bwMode="auto">
          <a:xfrm>
            <a:off x="5059363" y="2201863"/>
            <a:ext cx="3962400" cy="3956050"/>
            <a:chOff x="3136" y="1031"/>
            <a:chExt cx="2496" cy="2493"/>
          </a:xfrm>
        </p:grpSpPr>
        <p:sp>
          <p:nvSpPr>
            <p:cNvPr id="27659" name="Line 53"/>
            <p:cNvSpPr>
              <a:spLocks noChangeShapeType="1"/>
            </p:cNvSpPr>
            <p:nvPr/>
          </p:nvSpPr>
          <p:spPr bwMode="auto">
            <a:xfrm>
              <a:off x="3136" y="2633"/>
              <a:ext cx="2351" cy="1"/>
            </a:xfrm>
            <a:prstGeom prst="line">
              <a:avLst/>
            </a:prstGeom>
            <a:noFill/>
            <a:ln w="1111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60" name="Freeform 54"/>
            <p:cNvSpPr/>
            <p:nvPr/>
          </p:nvSpPr>
          <p:spPr bwMode="auto">
            <a:xfrm>
              <a:off x="5478" y="2597"/>
              <a:ext cx="95" cy="72"/>
            </a:xfrm>
            <a:custGeom>
              <a:avLst/>
              <a:gdLst>
                <a:gd name="T0" fmla="*/ 0 w 95"/>
                <a:gd name="T1" fmla="*/ 0 h 72"/>
                <a:gd name="T2" fmla="*/ 95 w 95"/>
                <a:gd name="T3" fmla="*/ 36 h 72"/>
                <a:gd name="T4" fmla="*/ 0 w 95"/>
                <a:gd name="T5" fmla="*/ 72 h 72"/>
                <a:gd name="T6" fmla="*/ 0 w 95"/>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72">
                  <a:moveTo>
                    <a:pt x="0" y="0"/>
                  </a:moveTo>
                  <a:lnTo>
                    <a:pt x="95" y="36"/>
                  </a:lnTo>
                  <a:lnTo>
                    <a:pt x="0" y="7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1" name="Line 55"/>
            <p:cNvSpPr>
              <a:spLocks noChangeShapeType="1"/>
            </p:cNvSpPr>
            <p:nvPr/>
          </p:nvSpPr>
          <p:spPr bwMode="auto">
            <a:xfrm flipV="1">
              <a:off x="4239" y="1152"/>
              <a:ext cx="1" cy="2372"/>
            </a:xfrm>
            <a:prstGeom prst="line">
              <a:avLst/>
            </a:prstGeom>
            <a:noFill/>
            <a:ln w="1111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62" name="Freeform 56"/>
            <p:cNvSpPr/>
            <p:nvPr/>
          </p:nvSpPr>
          <p:spPr bwMode="auto">
            <a:xfrm>
              <a:off x="4206" y="1050"/>
              <a:ext cx="64" cy="111"/>
            </a:xfrm>
            <a:custGeom>
              <a:avLst/>
              <a:gdLst>
                <a:gd name="T0" fmla="*/ 0 w 64"/>
                <a:gd name="T1" fmla="*/ 111 h 111"/>
                <a:gd name="T2" fmla="*/ 33 w 64"/>
                <a:gd name="T3" fmla="*/ 0 h 111"/>
                <a:gd name="T4" fmla="*/ 64 w 64"/>
                <a:gd name="T5" fmla="*/ 111 h 111"/>
                <a:gd name="T6" fmla="*/ 0 w 64"/>
                <a:gd name="T7" fmla="*/ 111 h 1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111">
                  <a:moveTo>
                    <a:pt x="0" y="111"/>
                  </a:moveTo>
                  <a:lnTo>
                    <a:pt x="33" y="0"/>
                  </a:lnTo>
                  <a:lnTo>
                    <a:pt x="64" y="111"/>
                  </a:lnTo>
                  <a:lnTo>
                    <a:pt x="0" y="1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3" name="Freeform 57"/>
            <p:cNvSpPr>
              <a:spLocks noEditPoints="1"/>
            </p:cNvSpPr>
            <p:nvPr/>
          </p:nvSpPr>
          <p:spPr bwMode="auto">
            <a:xfrm>
              <a:off x="4234" y="1540"/>
              <a:ext cx="771" cy="1098"/>
            </a:xfrm>
            <a:custGeom>
              <a:avLst/>
              <a:gdLst>
                <a:gd name="T0" fmla="*/ 765 w 771"/>
                <a:gd name="T1" fmla="*/ 958 h 1098"/>
                <a:gd name="T2" fmla="*/ 769 w 771"/>
                <a:gd name="T3" fmla="*/ 958 h 1098"/>
                <a:gd name="T4" fmla="*/ 771 w 771"/>
                <a:gd name="T5" fmla="*/ 1095 h 1098"/>
                <a:gd name="T6" fmla="*/ 765 w 771"/>
                <a:gd name="T7" fmla="*/ 1096 h 1098"/>
                <a:gd name="T8" fmla="*/ 764 w 771"/>
                <a:gd name="T9" fmla="*/ 1093 h 1098"/>
                <a:gd name="T10" fmla="*/ 765 w 771"/>
                <a:gd name="T11" fmla="*/ 745 h 1098"/>
                <a:gd name="T12" fmla="*/ 769 w 771"/>
                <a:gd name="T13" fmla="*/ 745 h 1098"/>
                <a:gd name="T14" fmla="*/ 771 w 771"/>
                <a:gd name="T15" fmla="*/ 882 h 1098"/>
                <a:gd name="T16" fmla="*/ 765 w 771"/>
                <a:gd name="T17" fmla="*/ 885 h 1098"/>
                <a:gd name="T18" fmla="*/ 764 w 771"/>
                <a:gd name="T19" fmla="*/ 880 h 1098"/>
                <a:gd name="T20" fmla="*/ 765 w 771"/>
                <a:gd name="T21" fmla="*/ 532 h 1098"/>
                <a:gd name="T22" fmla="*/ 769 w 771"/>
                <a:gd name="T23" fmla="*/ 532 h 1098"/>
                <a:gd name="T24" fmla="*/ 771 w 771"/>
                <a:gd name="T25" fmla="*/ 671 h 1098"/>
                <a:gd name="T26" fmla="*/ 765 w 771"/>
                <a:gd name="T27" fmla="*/ 673 h 1098"/>
                <a:gd name="T28" fmla="*/ 764 w 771"/>
                <a:gd name="T29" fmla="*/ 669 h 1098"/>
                <a:gd name="T30" fmla="*/ 765 w 771"/>
                <a:gd name="T31" fmla="*/ 320 h 1098"/>
                <a:gd name="T32" fmla="*/ 769 w 771"/>
                <a:gd name="T33" fmla="*/ 320 h 1098"/>
                <a:gd name="T34" fmla="*/ 771 w 771"/>
                <a:gd name="T35" fmla="*/ 458 h 1098"/>
                <a:gd name="T36" fmla="*/ 765 w 771"/>
                <a:gd name="T37" fmla="*/ 460 h 1098"/>
                <a:gd name="T38" fmla="*/ 764 w 771"/>
                <a:gd name="T39" fmla="*/ 456 h 1098"/>
                <a:gd name="T40" fmla="*/ 765 w 771"/>
                <a:gd name="T41" fmla="*/ 109 h 1098"/>
                <a:gd name="T42" fmla="*/ 769 w 771"/>
                <a:gd name="T43" fmla="*/ 109 h 1098"/>
                <a:gd name="T44" fmla="*/ 771 w 771"/>
                <a:gd name="T45" fmla="*/ 245 h 1098"/>
                <a:gd name="T46" fmla="*/ 765 w 771"/>
                <a:gd name="T47" fmla="*/ 247 h 1098"/>
                <a:gd name="T48" fmla="*/ 764 w 771"/>
                <a:gd name="T49" fmla="*/ 243 h 1098"/>
                <a:gd name="T50" fmla="*/ 676 w 771"/>
                <a:gd name="T51" fmla="*/ 8 h 1098"/>
                <a:gd name="T52" fmla="*/ 673 w 771"/>
                <a:gd name="T53" fmla="*/ 5 h 1098"/>
                <a:gd name="T54" fmla="*/ 676 w 771"/>
                <a:gd name="T55" fmla="*/ 0 h 1098"/>
                <a:gd name="T56" fmla="*/ 771 w 771"/>
                <a:gd name="T57" fmla="*/ 3 h 1098"/>
                <a:gd name="T58" fmla="*/ 769 w 771"/>
                <a:gd name="T59" fmla="*/ 34 h 1098"/>
                <a:gd name="T60" fmla="*/ 765 w 771"/>
                <a:gd name="T61" fmla="*/ 34 h 1098"/>
                <a:gd name="T62" fmla="*/ 608 w 771"/>
                <a:gd name="T63" fmla="*/ 8 h 1098"/>
                <a:gd name="T64" fmla="*/ 491 w 771"/>
                <a:gd name="T65" fmla="*/ 6 h 1098"/>
                <a:gd name="T66" fmla="*/ 492 w 771"/>
                <a:gd name="T67" fmla="*/ 1 h 1098"/>
                <a:gd name="T68" fmla="*/ 611 w 771"/>
                <a:gd name="T69" fmla="*/ 1 h 1098"/>
                <a:gd name="T70" fmla="*/ 611 w 771"/>
                <a:gd name="T71" fmla="*/ 8 h 1098"/>
                <a:gd name="T72" fmla="*/ 426 w 771"/>
                <a:gd name="T73" fmla="*/ 8 h 1098"/>
                <a:gd name="T74" fmla="*/ 308 w 771"/>
                <a:gd name="T75" fmla="*/ 6 h 1098"/>
                <a:gd name="T76" fmla="*/ 311 w 771"/>
                <a:gd name="T77" fmla="*/ 1 h 1098"/>
                <a:gd name="T78" fmla="*/ 429 w 771"/>
                <a:gd name="T79" fmla="*/ 1 h 1098"/>
                <a:gd name="T80" fmla="*/ 429 w 771"/>
                <a:gd name="T81" fmla="*/ 8 h 1098"/>
                <a:gd name="T82" fmla="*/ 245 w 771"/>
                <a:gd name="T83" fmla="*/ 8 h 1098"/>
                <a:gd name="T84" fmla="*/ 128 w 771"/>
                <a:gd name="T85" fmla="*/ 6 h 1098"/>
                <a:gd name="T86" fmla="*/ 129 w 771"/>
                <a:gd name="T87" fmla="*/ 1 h 1098"/>
                <a:gd name="T88" fmla="*/ 246 w 771"/>
                <a:gd name="T89" fmla="*/ 1 h 1098"/>
                <a:gd name="T90" fmla="*/ 246 w 771"/>
                <a:gd name="T91" fmla="*/ 8 h 1098"/>
                <a:gd name="T92" fmla="*/ 62 w 771"/>
                <a:gd name="T93" fmla="*/ 8 h 1098"/>
                <a:gd name="T94" fmla="*/ 0 w 771"/>
                <a:gd name="T95" fmla="*/ 6 h 1098"/>
                <a:gd name="T96" fmla="*/ 3 w 771"/>
                <a:gd name="T97" fmla="*/ 1 h 1098"/>
                <a:gd name="T98" fmla="*/ 65 w 771"/>
                <a:gd name="T99" fmla="*/ 1 h 1098"/>
                <a:gd name="T100" fmla="*/ 65 w 771"/>
                <a:gd name="T101" fmla="*/ 8 h 10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71" h="1098">
                  <a:moveTo>
                    <a:pt x="764" y="1093"/>
                  </a:moveTo>
                  <a:lnTo>
                    <a:pt x="764" y="960"/>
                  </a:lnTo>
                  <a:lnTo>
                    <a:pt x="764" y="958"/>
                  </a:lnTo>
                  <a:lnTo>
                    <a:pt x="765" y="958"/>
                  </a:lnTo>
                  <a:lnTo>
                    <a:pt x="765" y="956"/>
                  </a:lnTo>
                  <a:lnTo>
                    <a:pt x="766" y="956"/>
                  </a:lnTo>
                  <a:lnTo>
                    <a:pt x="768" y="956"/>
                  </a:lnTo>
                  <a:lnTo>
                    <a:pt x="769" y="958"/>
                  </a:lnTo>
                  <a:lnTo>
                    <a:pt x="771" y="958"/>
                  </a:lnTo>
                  <a:lnTo>
                    <a:pt x="771" y="960"/>
                  </a:lnTo>
                  <a:lnTo>
                    <a:pt x="771" y="1093"/>
                  </a:lnTo>
                  <a:lnTo>
                    <a:pt x="771" y="1095"/>
                  </a:lnTo>
                  <a:lnTo>
                    <a:pt x="769" y="1096"/>
                  </a:lnTo>
                  <a:lnTo>
                    <a:pt x="768" y="1096"/>
                  </a:lnTo>
                  <a:lnTo>
                    <a:pt x="766" y="1098"/>
                  </a:lnTo>
                  <a:lnTo>
                    <a:pt x="765" y="1096"/>
                  </a:lnTo>
                  <a:lnTo>
                    <a:pt x="764" y="1095"/>
                  </a:lnTo>
                  <a:lnTo>
                    <a:pt x="764" y="1093"/>
                  </a:lnTo>
                  <a:close/>
                  <a:moveTo>
                    <a:pt x="764" y="880"/>
                  </a:moveTo>
                  <a:lnTo>
                    <a:pt x="764" y="749"/>
                  </a:lnTo>
                  <a:lnTo>
                    <a:pt x="764" y="747"/>
                  </a:lnTo>
                  <a:lnTo>
                    <a:pt x="765" y="745"/>
                  </a:lnTo>
                  <a:lnTo>
                    <a:pt x="765" y="743"/>
                  </a:lnTo>
                  <a:lnTo>
                    <a:pt x="766" y="743"/>
                  </a:lnTo>
                  <a:lnTo>
                    <a:pt x="768" y="743"/>
                  </a:lnTo>
                  <a:lnTo>
                    <a:pt x="769" y="745"/>
                  </a:lnTo>
                  <a:lnTo>
                    <a:pt x="771" y="747"/>
                  </a:lnTo>
                  <a:lnTo>
                    <a:pt x="771" y="749"/>
                  </a:lnTo>
                  <a:lnTo>
                    <a:pt x="771" y="880"/>
                  </a:lnTo>
                  <a:lnTo>
                    <a:pt x="771" y="882"/>
                  </a:lnTo>
                  <a:lnTo>
                    <a:pt x="769" y="884"/>
                  </a:lnTo>
                  <a:lnTo>
                    <a:pt x="768" y="885"/>
                  </a:lnTo>
                  <a:lnTo>
                    <a:pt x="766" y="885"/>
                  </a:lnTo>
                  <a:lnTo>
                    <a:pt x="765" y="885"/>
                  </a:lnTo>
                  <a:lnTo>
                    <a:pt x="765" y="884"/>
                  </a:lnTo>
                  <a:lnTo>
                    <a:pt x="764" y="882"/>
                  </a:lnTo>
                  <a:lnTo>
                    <a:pt x="764" y="880"/>
                  </a:lnTo>
                  <a:close/>
                  <a:moveTo>
                    <a:pt x="764" y="669"/>
                  </a:moveTo>
                  <a:lnTo>
                    <a:pt x="764" y="536"/>
                  </a:lnTo>
                  <a:lnTo>
                    <a:pt x="764" y="534"/>
                  </a:lnTo>
                  <a:lnTo>
                    <a:pt x="765" y="532"/>
                  </a:lnTo>
                  <a:lnTo>
                    <a:pt x="766" y="531"/>
                  </a:lnTo>
                  <a:lnTo>
                    <a:pt x="768" y="532"/>
                  </a:lnTo>
                  <a:lnTo>
                    <a:pt x="769" y="532"/>
                  </a:lnTo>
                  <a:lnTo>
                    <a:pt x="771" y="534"/>
                  </a:lnTo>
                  <a:lnTo>
                    <a:pt x="771" y="536"/>
                  </a:lnTo>
                  <a:lnTo>
                    <a:pt x="771" y="669"/>
                  </a:lnTo>
                  <a:lnTo>
                    <a:pt x="771" y="671"/>
                  </a:lnTo>
                  <a:lnTo>
                    <a:pt x="769" y="671"/>
                  </a:lnTo>
                  <a:lnTo>
                    <a:pt x="768" y="673"/>
                  </a:lnTo>
                  <a:lnTo>
                    <a:pt x="766" y="673"/>
                  </a:lnTo>
                  <a:lnTo>
                    <a:pt x="765" y="673"/>
                  </a:lnTo>
                  <a:lnTo>
                    <a:pt x="765" y="671"/>
                  </a:lnTo>
                  <a:lnTo>
                    <a:pt x="764" y="671"/>
                  </a:lnTo>
                  <a:lnTo>
                    <a:pt x="764" y="669"/>
                  </a:lnTo>
                  <a:close/>
                  <a:moveTo>
                    <a:pt x="764" y="456"/>
                  </a:moveTo>
                  <a:lnTo>
                    <a:pt x="764" y="323"/>
                  </a:lnTo>
                  <a:lnTo>
                    <a:pt x="764" y="321"/>
                  </a:lnTo>
                  <a:lnTo>
                    <a:pt x="765" y="320"/>
                  </a:lnTo>
                  <a:lnTo>
                    <a:pt x="766" y="320"/>
                  </a:lnTo>
                  <a:lnTo>
                    <a:pt x="768" y="320"/>
                  </a:lnTo>
                  <a:lnTo>
                    <a:pt x="769" y="320"/>
                  </a:lnTo>
                  <a:lnTo>
                    <a:pt x="771" y="321"/>
                  </a:lnTo>
                  <a:lnTo>
                    <a:pt x="771" y="323"/>
                  </a:lnTo>
                  <a:lnTo>
                    <a:pt x="771" y="456"/>
                  </a:lnTo>
                  <a:lnTo>
                    <a:pt x="771" y="458"/>
                  </a:lnTo>
                  <a:lnTo>
                    <a:pt x="769" y="460"/>
                  </a:lnTo>
                  <a:lnTo>
                    <a:pt x="768" y="460"/>
                  </a:lnTo>
                  <a:lnTo>
                    <a:pt x="766" y="460"/>
                  </a:lnTo>
                  <a:lnTo>
                    <a:pt x="765" y="460"/>
                  </a:lnTo>
                  <a:lnTo>
                    <a:pt x="764" y="458"/>
                  </a:lnTo>
                  <a:lnTo>
                    <a:pt x="764" y="456"/>
                  </a:lnTo>
                  <a:close/>
                  <a:moveTo>
                    <a:pt x="764" y="243"/>
                  </a:moveTo>
                  <a:lnTo>
                    <a:pt x="764" y="110"/>
                  </a:lnTo>
                  <a:lnTo>
                    <a:pt x="764" y="109"/>
                  </a:lnTo>
                  <a:lnTo>
                    <a:pt x="765" y="109"/>
                  </a:lnTo>
                  <a:lnTo>
                    <a:pt x="765" y="107"/>
                  </a:lnTo>
                  <a:lnTo>
                    <a:pt x="766" y="107"/>
                  </a:lnTo>
                  <a:lnTo>
                    <a:pt x="768" y="107"/>
                  </a:lnTo>
                  <a:lnTo>
                    <a:pt x="769" y="109"/>
                  </a:lnTo>
                  <a:lnTo>
                    <a:pt x="771" y="109"/>
                  </a:lnTo>
                  <a:lnTo>
                    <a:pt x="771" y="110"/>
                  </a:lnTo>
                  <a:lnTo>
                    <a:pt x="771" y="243"/>
                  </a:lnTo>
                  <a:lnTo>
                    <a:pt x="771" y="245"/>
                  </a:lnTo>
                  <a:lnTo>
                    <a:pt x="769" y="247"/>
                  </a:lnTo>
                  <a:lnTo>
                    <a:pt x="768" y="247"/>
                  </a:lnTo>
                  <a:lnTo>
                    <a:pt x="766" y="249"/>
                  </a:lnTo>
                  <a:lnTo>
                    <a:pt x="765" y="247"/>
                  </a:lnTo>
                  <a:lnTo>
                    <a:pt x="764" y="245"/>
                  </a:lnTo>
                  <a:lnTo>
                    <a:pt x="764" y="243"/>
                  </a:lnTo>
                  <a:close/>
                  <a:moveTo>
                    <a:pt x="764" y="31"/>
                  </a:moveTo>
                  <a:lnTo>
                    <a:pt x="764" y="5"/>
                  </a:lnTo>
                  <a:lnTo>
                    <a:pt x="766" y="8"/>
                  </a:lnTo>
                  <a:lnTo>
                    <a:pt x="676" y="8"/>
                  </a:lnTo>
                  <a:lnTo>
                    <a:pt x="675" y="8"/>
                  </a:lnTo>
                  <a:lnTo>
                    <a:pt x="673" y="8"/>
                  </a:lnTo>
                  <a:lnTo>
                    <a:pt x="673" y="6"/>
                  </a:lnTo>
                  <a:lnTo>
                    <a:pt x="673" y="5"/>
                  </a:lnTo>
                  <a:lnTo>
                    <a:pt x="673" y="3"/>
                  </a:lnTo>
                  <a:lnTo>
                    <a:pt x="673" y="1"/>
                  </a:lnTo>
                  <a:lnTo>
                    <a:pt x="675" y="1"/>
                  </a:lnTo>
                  <a:lnTo>
                    <a:pt x="676" y="0"/>
                  </a:lnTo>
                  <a:lnTo>
                    <a:pt x="766" y="0"/>
                  </a:lnTo>
                  <a:lnTo>
                    <a:pt x="768" y="1"/>
                  </a:lnTo>
                  <a:lnTo>
                    <a:pt x="769" y="1"/>
                  </a:lnTo>
                  <a:lnTo>
                    <a:pt x="771" y="3"/>
                  </a:lnTo>
                  <a:lnTo>
                    <a:pt x="771" y="5"/>
                  </a:lnTo>
                  <a:lnTo>
                    <a:pt x="771" y="31"/>
                  </a:lnTo>
                  <a:lnTo>
                    <a:pt x="771" y="32"/>
                  </a:lnTo>
                  <a:lnTo>
                    <a:pt x="769" y="34"/>
                  </a:lnTo>
                  <a:lnTo>
                    <a:pt x="768" y="36"/>
                  </a:lnTo>
                  <a:lnTo>
                    <a:pt x="766" y="36"/>
                  </a:lnTo>
                  <a:lnTo>
                    <a:pt x="765" y="36"/>
                  </a:lnTo>
                  <a:lnTo>
                    <a:pt x="765" y="34"/>
                  </a:lnTo>
                  <a:lnTo>
                    <a:pt x="764" y="32"/>
                  </a:lnTo>
                  <a:lnTo>
                    <a:pt x="764" y="31"/>
                  </a:lnTo>
                  <a:close/>
                  <a:moveTo>
                    <a:pt x="608" y="8"/>
                  </a:moveTo>
                  <a:lnTo>
                    <a:pt x="494" y="8"/>
                  </a:lnTo>
                  <a:lnTo>
                    <a:pt x="492" y="8"/>
                  </a:lnTo>
                  <a:lnTo>
                    <a:pt x="491" y="6"/>
                  </a:lnTo>
                  <a:lnTo>
                    <a:pt x="491" y="5"/>
                  </a:lnTo>
                  <a:lnTo>
                    <a:pt x="491" y="3"/>
                  </a:lnTo>
                  <a:lnTo>
                    <a:pt x="492" y="1"/>
                  </a:lnTo>
                  <a:lnTo>
                    <a:pt x="494" y="0"/>
                  </a:lnTo>
                  <a:lnTo>
                    <a:pt x="608" y="0"/>
                  </a:lnTo>
                  <a:lnTo>
                    <a:pt x="609" y="1"/>
                  </a:lnTo>
                  <a:lnTo>
                    <a:pt x="611" y="1"/>
                  </a:lnTo>
                  <a:lnTo>
                    <a:pt x="611" y="3"/>
                  </a:lnTo>
                  <a:lnTo>
                    <a:pt x="612" y="5"/>
                  </a:lnTo>
                  <a:lnTo>
                    <a:pt x="611" y="6"/>
                  </a:lnTo>
                  <a:lnTo>
                    <a:pt x="611" y="8"/>
                  </a:lnTo>
                  <a:lnTo>
                    <a:pt x="609" y="8"/>
                  </a:lnTo>
                  <a:lnTo>
                    <a:pt x="608" y="8"/>
                  </a:lnTo>
                  <a:close/>
                  <a:moveTo>
                    <a:pt x="426" y="8"/>
                  </a:moveTo>
                  <a:lnTo>
                    <a:pt x="313" y="8"/>
                  </a:lnTo>
                  <a:lnTo>
                    <a:pt x="311" y="8"/>
                  </a:lnTo>
                  <a:lnTo>
                    <a:pt x="310" y="8"/>
                  </a:lnTo>
                  <a:lnTo>
                    <a:pt x="308" y="6"/>
                  </a:lnTo>
                  <a:lnTo>
                    <a:pt x="308" y="5"/>
                  </a:lnTo>
                  <a:lnTo>
                    <a:pt x="308" y="3"/>
                  </a:lnTo>
                  <a:lnTo>
                    <a:pt x="310" y="1"/>
                  </a:lnTo>
                  <a:lnTo>
                    <a:pt x="311" y="1"/>
                  </a:lnTo>
                  <a:lnTo>
                    <a:pt x="313" y="0"/>
                  </a:lnTo>
                  <a:lnTo>
                    <a:pt x="426" y="0"/>
                  </a:lnTo>
                  <a:lnTo>
                    <a:pt x="427" y="1"/>
                  </a:lnTo>
                  <a:lnTo>
                    <a:pt x="429" y="1"/>
                  </a:lnTo>
                  <a:lnTo>
                    <a:pt x="430" y="3"/>
                  </a:lnTo>
                  <a:lnTo>
                    <a:pt x="430" y="5"/>
                  </a:lnTo>
                  <a:lnTo>
                    <a:pt x="430" y="6"/>
                  </a:lnTo>
                  <a:lnTo>
                    <a:pt x="429" y="8"/>
                  </a:lnTo>
                  <a:lnTo>
                    <a:pt x="427" y="8"/>
                  </a:lnTo>
                  <a:lnTo>
                    <a:pt x="426" y="8"/>
                  </a:lnTo>
                  <a:close/>
                  <a:moveTo>
                    <a:pt x="245" y="8"/>
                  </a:moveTo>
                  <a:lnTo>
                    <a:pt x="131" y="8"/>
                  </a:lnTo>
                  <a:lnTo>
                    <a:pt x="129" y="8"/>
                  </a:lnTo>
                  <a:lnTo>
                    <a:pt x="128" y="8"/>
                  </a:lnTo>
                  <a:lnTo>
                    <a:pt x="128" y="6"/>
                  </a:lnTo>
                  <a:lnTo>
                    <a:pt x="126" y="5"/>
                  </a:lnTo>
                  <a:lnTo>
                    <a:pt x="128" y="3"/>
                  </a:lnTo>
                  <a:lnTo>
                    <a:pt x="128" y="1"/>
                  </a:lnTo>
                  <a:lnTo>
                    <a:pt x="129" y="1"/>
                  </a:lnTo>
                  <a:lnTo>
                    <a:pt x="131" y="0"/>
                  </a:lnTo>
                  <a:lnTo>
                    <a:pt x="245" y="0"/>
                  </a:lnTo>
                  <a:lnTo>
                    <a:pt x="246" y="1"/>
                  </a:lnTo>
                  <a:lnTo>
                    <a:pt x="248" y="3"/>
                  </a:lnTo>
                  <a:lnTo>
                    <a:pt x="248" y="5"/>
                  </a:lnTo>
                  <a:lnTo>
                    <a:pt x="248" y="6"/>
                  </a:lnTo>
                  <a:lnTo>
                    <a:pt x="246" y="8"/>
                  </a:lnTo>
                  <a:lnTo>
                    <a:pt x="245" y="8"/>
                  </a:lnTo>
                  <a:close/>
                  <a:moveTo>
                    <a:pt x="62" y="8"/>
                  </a:moveTo>
                  <a:lnTo>
                    <a:pt x="5" y="8"/>
                  </a:lnTo>
                  <a:lnTo>
                    <a:pt x="3" y="8"/>
                  </a:lnTo>
                  <a:lnTo>
                    <a:pt x="2" y="8"/>
                  </a:lnTo>
                  <a:lnTo>
                    <a:pt x="0" y="6"/>
                  </a:lnTo>
                  <a:lnTo>
                    <a:pt x="0" y="5"/>
                  </a:lnTo>
                  <a:lnTo>
                    <a:pt x="0" y="3"/>
                  </a:lnTo>
                  <a:lnTo>
                    <a:pt x="2" y="1"/>
                  </a:lnTo>
                  <a:lnTo>
                    <a:pt x="3" y="1"/>
                  </a:lnTo>
                  <a:lnTo>
                    <a:pt x="5" y="0"/>
                  </a:lnTo>
                  <a:lnTo>
                    <a:pt x="62" y="0"/>
                  </a:lnTo>
                  <a:lnTo>
                    <a:pt x="64" y="1"/>
                  </a:lnTo>
                  <a:lnTo>
                    <a:pt x="65" y="1"/>
                  </a:lnTo>
                  <a:lnTo>
                    <a:pt x="65" y="3"/>
                  </a:lnTo>
                  <a:lnTo>
                    <a:pt x="65" y="5"/>
                  </a:lnTo>
                  <a:lnTo>
                    <a:pt x="65" y="6"/>
                  </a:lnTo>
                  <a:lnTo>
                    <a:pt x="65" y="8"/>
                  </a:lnTo>
                  <a:lnTo>
                    <a:pt x="64" y="8"/>
                  </a:lnTo>
                  <a:lnTo>
                    <a:pt x="62" y="8"/>
                  </a:lnTo>
                  <a:close/>
                </a:path>
              </a:pathLst>
            </a:custGeom>
            <a:solidFill>
              <a:srgbClr val="000000"/>
            </a:solidFill>
            <a:ln w="1588">
              <a:solidFill>
                <a:srgbClr val="000000"/>
              </a:solidFill>
              <a:prstDash val="solid"/>
              <a:round/>
            </a:ln>
          </p:spPr>
          <p:txBody>
            <a:bodyPr/>
            <a:lstStyle/>
            <a:p>
              <a:endParaRPr lang="zh-CN" altLang="en-US"/>
            </a:p>
          </p:txBody>
        </p:sp>
        <p:sp>
          <p:nvSpPr>
            <p:cNvPr id="27664" name="Freeform 58"/>
            <p:cNvSpPr/>
            <p:nvPr/>
          </p:nvSpPr>
          <p:spPr bwMode="auto">
            <a:xfrm>
              <a:off x="4239" y="1297"/>
              <a:ext cx="804" cy="1336"/>
            </a:xfrm>
            <a:custGeom>
              <a:avLst/>
              <a:gdLst>
                <a:gd name="T0" fmla="*/ 278 w 804"/>
                <a:gd name="T1" fmla="*/ 1336 h 1336"/>
                <a:gd name="T2" fmla="*/ 309 w 804"/>
                <a:gd name="T3" fmla="*/ 1334 h 1336"/>
                <a:gd name="T4" fmla="*/ 336 w 804"/>
                <a:gd name="T5" fmla="*/ 1329 h 1336"/>
                <a:gd name="T6" fmla="*/ 361 w 804"/>
                <a:gd name="T7" fmla="*/ 1320 h 1336"/>
                <a:gd name="T8" fmla="*/ 383 w 804"/>
                <a:gd name="T9" fmla="*/ 1312 h 1336"/>
                <a:gd name="T10" fmla="*/ 404 w 804"/>
                <a:gd name="T11" fmla="*/ 1300 h 1336"/>
                <a:gd name="T12" fmla="*/ 422 w 804"/>
                <a:gd name="T13" fmla="*/ 1287 h 1336"/>
                <a:gd name="T14" fmla="*/ 440 w 804"/>
                <a:gd name="T15" fmla="*/ 1275 h 1336"/>
                <a:gd name="T16" fmla="*/ 471 w 804"/>
                <a:gd name="T17" fmla="*/ 1251 h 1336"/>
                <a:gd name="T18" fmla="*/ 498 w 804"/>
                <a:gd name="T19" fmla="*/ 1230 h 1336"/>
                <a:gd name="T20" fmla="*/ 521 w 804"/>
                <a:gd name="T21" fmla="*/ 1211 h 1336"/>
                <a:gd name="T22" fmla="*/ 542 w 804"/>
                <a:gd name="T23" fmla="*/ 1187 h 1336"/>
                <a:gd name="T24" fmla="*/ 552 w 804"/>
                <a:gd name="T25" fmla="*/ 1173 h 1336"/>
                <a:gd name="T26" fmla="*/ 564 w 804"/>
                <a:gd name="T27" fmla="*/ 1151 h 1336"/>
                <a:gd name="T28" fmla="*/ 576 w 804"/>
                <a:gd name="T29" fmla="*/ 1127 h 1336"/>
                <a:gd name="T30" fmla="*/ 588 w 804"/>
                <a:gd name="T31" fmla="*/ 1099 h 1336"/>
                <a:gd name="T32" fmla="*/ 600 w 804"/>
                <a:gd name="T33" fmla="*/ 1070 h 1336"/>
                <a:gd name="T34" fmla="*/ 610 w 804"/>
                <a:gd name="T35" fmla="*/ 1037 h 1336"/>
                <a:gd name="T36" fmla="*/ 630 w 804"/>
                <a:gd name="T37" fmla="*/ 969 h 1336"/>
                <a:gd name="T38" fmla="*/ 646 w 804"/>
                <a:gd name="T39" fmla="*/ 896 h 1336"/>
                <a:gd name="T40" fmla="*/ 662 w 804"/>
                <a:gd name="T41" fmla="*/ 824 h 1336"/>
                <a:gd name="T42" fmla="*/ 676 w 804"/>
                <a:gd name="T43" fmla="*/ 753 h 1336"/>
                <a:gd name="T44" fmla="*/ 684 w 804"/>
                <a:gd name="T45" fmla="*/ 703 h 1336"/>
                <a:gd name="T46" fmla="*/ 689 w 804"/>
                <a:gd name="T47" fmla="*/ 672 h 1336"/>
                <a:gd name="T48" fmla="*/ 695 w 804"/>
                <a:gd name="T49" fmla="*/ 644 h 1336"/>
                <a:gd name="T50" fmla="*/ 701 w 804"/>
                <a:gd name="T51" fmla="*/ 602 h 1336"/>
                <a:gd name="T52" fmla="*/ 707 w 804"/>
                <a:gd name="T53" fmla="*/ 575 h 1336"/>
                <a:gd name="T54" fmla="*/ 711 w 804"/>
                <a:gd name="T55" fmla="*/ 544 h 1336"/>
                <a:gd name="T56" fmla="*/ 716 w 804"/>
                <a:gd name="T57" fmla="*/ 516 h 1336"/>
                <a:gd name="T58" fmla="*/ 720 w 804"/>
                <a:gd name="T59" fmla="*/ 495 h 1336"/>
                <a:gd name="T60" fmla="*/ 723 w 804"/>
                <a:gd name="T61" fmla="*/ 474 h 1336"/>
                <a:gd name="T62" fmla="*/ 727 w 804"/>
                <a:gd name="T63" fmla="*/ 450 h 1336"/>
                <a:gd name="T64" fmla="*/ 732 w 804"/>
                <a:gd name="T65" fmla="*/ 424 h 1336"/>
                <a:gd name="T66" fmla="*/ 736 w 804"/>
                <a:gd name="T67" fmla="*/ 395 h 1336"/>
                <a:gd name="T68" fmla="*/ 742 w 804"/>
                <a:gd name="T69" fmla="*/ 362 h 1336"/>
                <a:gd name="T70" fmla="*/ 748 w 804"/>
                <a:gd name="T71" fmla="*/ 326 h 1336"/>
                <a:gd name="T72" fmla="*/ 756 w 804"/>
                <a:gd name="T73" fmla="*/ 284 h 1336"/>
                <a:gd name="T74" fmla="*/ 763 w 804"/>
                <a:gd name="T75" fmla="*/ 239 h 1336"/>
                <a:gd name="T76" fmla="*/ 775 w 804"/>
                <a:gd name="T77" fmla="*/ 172 h 1336"/>
                <a:gd name="T78" fmla="*/ 787 w 804"/>
                <a:gd name="T79" fmla="*/ 104 h 1336"/>
                <a:gd name="T80" fmla="*/ 794 w 804"/>
                <a:gd name="T81" fmla="*/ 59 h 1336"/>
                <a:gd name="T82" fmla="*/ 802 w 804"/>
                <a:gd name="T83" fmla="*/ 19 h 1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804" h="1336">
                  <a:moveTo>
                    <a:pt x="0" y="1336"/>
                  </a:moveTo>
                  <a:lnTo>
                    <a:pt x="278" y="1336"/>
                  </a:lnTo>
                  <a:lnTo>
                    <a:pt x="295" y="1336"/>
                  </a:lnTo>
                  <a:lnTo>
                    <a:pt x="309" y="1334"/>
                  </a:lnTo>
                  <a:lnTo>
                    <a:pt x="323" y="1332"/>
                  </a:lnTo>
                  <a:lnTo>
                    <a:pt x="336" y="1329"/>
                  </a:lnTo>
                  <a:lnTo>
                    <a:pt x="349" y="1326"/>
                  </a:lnTo>
                  <a:lnTo>
                    <a:pt x="361" y="1320"/>
                  </a:lnTo>
                  <a:lnTo>
                    <a:pt x="373" y="1317"/>
                  </a:lnTo>
                  <a:lnTo>
                    <a:pt x="383" y="1312"/>
                  </a:lnTo>
                  <a:lnTo>
                    <a:pt x="394" y="1305"/>
                  </a:lnTo>
                  <a:lnTo>
                    <a:pt x="404" y="1300"/>
                  </a:lnTo>
                  <a:lnTo>
                    <a:pt x="413" y="1293"/>
                  </a:lnTo>
                  <a:lnTo>
                    <a:pt x="422" y="1287"/>
                  </a:lnTo>
                  <a:lnTo>
                    <a:pt x="431" y="1281"/>
                  </a:lnTo>
                  <a:lnTo>
                    <a:pt x="440" y="1275"/>
                  </a:lnTo>
                  <a:lnTo>
                    <a:pt x="455" y="1263"/>
                  </a:lnTo>
                  <a:lnTo>
                    <a:pt x="471" y="1251"/>
                  </a:lnTo>
                  <a:lnTo>
                    <a:pt x="484" y="1241"/>
                  </a:lnTo>
                  <a:lnTo>
                    <a:pt x="498" y="1230"/>
                  </a:lnTo>
                  <a:lnTo>
                    <a:pt x="509" y="1222"/>
                  </a:lnTo>
                  <a:lnTo>
                    <a:pt x="521" y="1211"/>
                  </a:lnTo>
                  <a:lnTo>
                    <a:pt x="532" y="1199"/>
                  </a:lnTo>
                  <a:lnTo>
                    <a:pt x="542" y="1187"/>
                  </a:lnTo>
                  <a:lnTo>
                    <a:pt x="547" y="1180"/>
                  </a:lnTo>
                  <a:lnTo>
                    <a:pt x="552" y="1173"/>
                  </a:lnTo>
                  <a:lnTo>
                    <a:pt x="558" y="1163"/>
                  </a:lnTo>
                  <a:lnTo>
                    <a:pt x="564" y="1151"/>
                  </a:lnTo>
                  <a:lnTo>
                    <a:pt x="570" y="1140"/>
                  </a:lnTo>
                  <a:lnTo>
                    <a:pt x="576" y="1127"/>
                  </a:lnTo>
                  <a:lnTo>
                    <a:pt x="582" y="1113"/>
                  </a:lnTo>
                  <a:lnTo>
                    <a:pt x="588" y="1099"/>
                  </a:lnTo>
                  <a:lnTo>
                    <a:pt x="594" y="1085"/>
                  </a:lnTo>
                  <a:lnTo>
                    <a:pt x="600" y="1070"/>
                  </a:lnTo>
                  <a:lnTo>
                    <a:pt x="604" y="1054"/>
                  </a:lnTo>
                  <a:lnTo>
                    <a:pt x="610" y="1037"/>
                  </a:lnTo>
                  <a:lnTo>
                    <a:pt x="619" y="1004"/>
                  </a:lnTo>
                  <a:lnTo>
                    <a:pt x="630" y="969"/>
                  </a:lnTo>
                  <a:lnTo>
                    <a:pt x="638" y="933"/>
                  </a:lnTo>
                  <a:lnTo>
                    <a:pt x="646" y="896"/>
                  </a:lnTo>
                  <a:lnTo>
                    <a:pt x="655" y="860"/>
                  </a:lnTo>
                  <a:lnTo>
                    <a:pt x="662" y="824"/>
                  </a:lnTo>
                  <a:lnTo>
                    <a:pt x="670" y="788"/>
                  </a:lnTo>
                  <a:lnTo>
                    <a:pt x="676" y="753"/>
                  </a:lnTo>
                  <a:lnTo>
                    <a:pt x="681" y="718"/>
                  </a:lnTo>
                  <a:lnTo>
                    <a:pt x="684" y="703"/>
                  </a:lnTo>
                  <a:lnTo>
                    <a:pt x="687" y="687"/>
                  </a:lnTo>
                  <a:lnTo>
                    <a:pt x="689" y="672"/>
                  </a:lnTo>
                  <a:lnTo>
                    <a:pt x="692" y="658"/>
                  </a:lnTo>
                  <a:lnTo>
                    <a:pt x="695" y="644"/>
                  </a:lnTo>
                  <a:lnTo>
                    <a:pt x="696" y="630"/>
                  </a:lnTo>
                  <a:lnTo>
                    <a:pt x="701" y="602"/>
                  </a:lnTo>
                  <a:lnTo>
                    <a:pt x="704" y="589"/>
                  </a:lnTo>
                  <a:lnTo>
                    <a:pt x="707" y="575"/>
                  </a:lnTo>
                  <a:lnTo>
                    <a:pt x="708" y="559"/>
                  </a:lnTo>
                  <a:lnTo>
                    <a:pt x="711" y="544"/>
                  </a:lnTo>
                  <a:lnTo>
                    <a:pt x="714" y="525"/>
                  </a:lnTo>
                  <a:lnTo>
                    <a:pt x="716" y="516"/>
                  </a:lnTo>
                  <a:lnTo>
                    <a:pt x="717" y="506"/>
                  </a:lnTo>
                  <a:lnTo>
                    <a:pt x="720" y="495"/>
                  </a:lnTo>
                  <a:lnTo>
                    <a:pt x="721" y="485"/>
                  </a:lnTo>
                  <a:lnTo>
                    <a:pt x="723" y="474"/>
                  </a:lnTo>
                  <a:lnTo>
                    <a:pt x="726" y="462"/>
                  </a:lnTo>
                  <a:lnTo>
                    <a:pt x="727" y="450"/>
                  </a:lnTo>
                  <a:lnTo>
                    <a:pt x="729" y="436"/>
                  </a:lnTo>
                  <a:lnTo>
                    <a:pt x="732" y="424"/>
                  </a:lnTo>
                  <a:lnTo>
                    <a:pt x="735" y="409"/>
                  </a:lnTo>
                  <a:lnTo>
                    <a:pt x="736" y="395"/>
                  </a:lnTo>
                  <a:lnTo>
                    <a:pt x="739" y="379"/>
                  </a:lnTo>
                  <a:lnTo>
                    <a:pt x="742" y="362"/>
                  </a:lnTo>
                  <a:lnTo>
                    <a:pt x="745" y="345"/>
                  </a:lnTo>
                  <a:lnTo>
                    <a:pt x="748" y="326"/>
                  </a:lnTo>
                  <a:lnTo>
                    <a:pt x="753" y="305"/>
                  </a:lnTo>
                  <a:lnTo>
                    <a:pt x="756" y="284"/>
                  </a:lnTo>
                  <a:lnTo>
                    <a:pt x="760" y="262"/>
                  </a:lnTo>
                  <a:lnTo>
                    <a:pt x="763" y="239"/>
                  </a:lnTo>
                  <a:lnTo>
                    <a:pt x="767" y="217"/>
                  </a:lnTo>
                  <a:lnTo>
                    <a:pt x="775" y="172"/>
                  </a:lnTo>
                  <a:lnTo>
                    <a:pt x="782" y="127"/>
                  </a:lnTo>
                  <a:lnTo>
                    <a:pt x="787" y="104"/>
                  </a:lnTo>
                  <a:lnTo>
                    <a:pt x="791" y="82"/>
                  </a:lnTo>
                  <a:lnTo>
                    <a:pt x="794" y="59"/>
                  </a:lnTo>
                  <a:lnTo>
                    <a:pt x="797" y="38"/>
                  </a:lnTo>
                  <a:lnTo>
                    <a:pt x="802" y="19"/>
                  </a:lnTo>
                  <a:lnTo>
                    <a:pt x="804" y="0"/>
                  </a:lnTo>
                </a:path>
              </a:pathLst>
            </a:custGeom>
            <a:noFill/>
            <a:ln w="25400">
              <a:solidFill>
                <a:schemeClr val="accent2"/>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5" name="Freeform 59"/>
            <p:cNvSpPr/>
            <p:nvPr/>
          </p:nvSpPr>
          <p:spPr bwMode="auto">
            <a:xfrm>
              <a:off x="3348" y="2633"/>
              <a:ext cx="891" cy="99"/>
            </a:xfrm>
            <a:custGeom>
              <a:avLst/>
              <a:gdLst>
                <a:gd name="T0" fmla="*/ 891 w 891"/>
                <a:gd name="T1" fmla="*/ 0 h 99"/>
                <a:gd name="T2" fmla="*/ 867 w 891"/>
                <a:gd name="T3" fmla="*/ 0 h 99"/>
                <a:gd name="T4" fmla="*/ 845 w 891"/>
                <a:gd name="T5" fmla="*/ 2 h 99"/>
                <a:gd name="T6" fmla="*/ 822 w 891"/>
                <a:gd name="T7" fmla="*/ 2 h 99"/>
                <a:gd name="T8" fmla="*/ 802 w 891"/>
                <a:gd name="T9" fmla="*/ 3 h 99"/>
                <a:gd name="T10" fmla="*/ 782 w 891"/>
                <a:gd name="T11" fmla="*/ 3 h 99"/>
                <a:gd name="T12" fmla="*/ 763 w 891"/>
                <a:gd name="T13" fmla="*/ 5 h 99"/>
                <a:gd name="T14" fmla="*/ 744 w 891"/>
                <a:gd name="T15" fmla="*/ 5 h 99"/>
                <a:gd name="T16" fmla="*/ 726 w 891"/>
                <a:gd name="T17" fmla="*/ 5 h 99"/>
                <a:gd name="T18" fmla="*/ 708 w 891"/>
                <a:gd name="T19" fmla="*/ 7 h 99"/>
                <a:gd name="T20" fmla="*/ 690 w 891"/>
                <a:gd name="T21" fmla="*/ 7 h 99"/>
                <a:gd name="T22" fmla="*/ 674 w 891"/>
                <a:gd name="T23" fmla="*/ 9 h 99"/>
                <a:gd name="T24" fmla="*/ 658 w 891"/>
                <a:gd name="T25" fmla="*/ 9 h 99"/>
                <a:gd name="T26" fmla="*/ 627 w 891"/>
                <a:gd name="T27" fmla="*/ 10 h 99"/>
                <a:gd name="T28" fmla="*/ 596 w 891"/>
                <a:gd name="T29" fmla="*/ 12 h 99"/>
                <a:gd name="T30" fmla="*/ 564 w 891"/>
                <a:gd name="T31" fmla="*/ 14 h 99"/>
                <a:gd name="T32" fmla="*/ 533 w 891"/>
                <a:gd name="T33" fmla="*/ 15 h 99"/>
                <a:gd name="T34" fmla="*/ 501 w 891"/>
                <a:gd name="T35" fmla="*/ 17 h 99"/>
                <a:gd name="T36" fmla="*/ 484 w 891"/>
                <a:gd name="T37" fmla="*/ 19 h 99"/>
                <a:gd name="T38" fmla="*/ 468 w 891"/>
                <a:gd name="T39" fmla="*/ 19 h 99"/>
                <a:gd name="T40" fmla="*/ 450 w 891"/>
                <a:gd name="T41" fmla="*/ 21 h 99"/>
                <a:gd name="T42" fmla="*/ 433 w 891"/>
                <a:gd name="T43" fmla="*/ 21 h 99"/>
                <a:gd name="T44" fmla="*/ 415 w 891"/>
                <a:gd name="T45" fmla="*/ 22 h 99"/>
                <a:gd name="T46" fmla="*/ 395 w 891"/>
                <a:gd name="T47" fmla="*/ 22 h 99"/>
                <a:gd name="T48" fmla="*/ 376 w 891"/>
                <a:gd name="T49" fmla="*/ 24 h 99"/>
                <a:gd name="T50" fmla="*/ 357 w 891"/>
                <a:gd name="T51" fmla="*/ 26 h 99"/>
                <a:gd name="T52" fmla="*/ 335 w 891"/>
                <a:gd name="T53" fmla="*/ 26 h 99"/>
                <a:gd name="T54" fmla="*/ 314 w 891"/>
                <a:gd name="T55" fmla="*/ 28 h 99"/>
                <a:gd name="T56" fmla="*/ 292 w 891"/>
                <a:gd name="T57" fmla="*/ 29 h 99"/>
                <a:gd name="T58" fmla="*/ 269 w 891"/>
                <a:gd name="T59" fmla="*/ 29 h 99"/>
                <a:gd name="T60" fmla="*/ 246 w 891"/>
                <a:gd name="T61" fmla="*/ 31 h 99"/>
                <a:gd name="T62" fmla="*/ 224 w 891"/>
                <a:gd name="T63" fmla="*/ 33 h 99"/>
                <a:gd name="T64" fmla="*/ 200 w 891"/>
                <a:gd name="T65" fmla="*/ 35 h 99"/>
                <a:gd name="T66" fmla="*/ 178 w 891"/>
                <a:gd name="T67" fmla="*/ 36 h 99"/>
                <a:gd name="T68" fmla="*/ 155 w 891"/>
                <a:gd name="T69" fmla="*/ 40 h 99"/>
                <a:gd name="T70" fmla="*/ 133 w 891"/>
                <a:gd name="T71" fmla="*/ 41 h 99"/>
                <a:gd name="T72" fmla="*/ 112 w 891"/>
                <a:gd name="T73" fmla="*/ 45 h 99"/>
                <a:gd name="T74" fmla="*/ 93 w 891"/>
                <a:gd name="T75" fmla="*/ 48 h 99"/>
                <a:gd name="T76" fmla="*/ 83 w 891"/>
                <a:gd name="T77" fmla="*/ 50 h 99"/>
                <a:gd name="T78" fmla="*/ 74 w 891"/>
                <a:gd name="T79" fmla="*/ 52 h 99"/>
                <a:gd name="T80" fmla="*/ 65 w 891"/>
                <a:gd name="T81" fmla="*/ 55 h 99"/>
                <a:gd name="T82" fmla="*/ 58 w 891"/>
                <a:gd name="T83" fmla="*/ 57 h 99"/>
                <a:gd name="T84" fmla="*/ 50 w 891"/>
                <a:gd name="T85" fmla="*/ 60 h 99"/>
                <a:gd name="T86" fmla="*/ 43 w 891"/>
                <a:gd name="T87" fmla="*/ 62 h 99"/>
                <a:gd name="T88" fmla="*/ 35 w 891"/>
                <a:gd name="T89" fmla="*/ 66 h 99"/>
                <a:gd name="T90" fmla="*/ 29 w 891"/>
                <a:gd name="T91" fmla="*/ 69 h 99"/>
                <a:gd name="T92" fmla="*/ 23 w 891"/>
                <a:gd name="T93" fmla="*/ 71 h 99"/>
                <a:gd name="T94" fmla="*/ 19 w 891"/>
                <a:gd name="T95" fmla="*/ 74 h 99"/>
                <a:gd name="T96" fmla="*/ 15 w 891"/>
                <a:gd name="T97" fmla="*/ 80 h 99"/>
                <a:gd name="T98" fmla="*/ 10 w 891"/>
                <a:gd name="T99" fmla="*/ 83 h 99"/>
                <a:gd name="T100" fmla="*/ 6 w 891"/>
                <a:gd name="T101" fmla="*/ 88 h 99"/>
                <a:gd name="T102" fmla="*/ 3 w 891"/>
                <a:gd name="T103" fmla="*/ 93 h 99"/>
                <a:gd name="T104" fmla="*/ 1 w 891"/>
                <a:gd name="T105" fmla="*/ 95 h 99"/>
                <a:gd name="T106" fmla="*/ 0 w 891"/>
                <a:gd name="T107" fmla="*/ 97 h 99"/>
                <a:gd name="T108" fmla="*/ 0 w 891"/>
                <a:gd name="T109" fmla="*/ 99 h 99"/>
                <a:gd name="T110" fmla="*/ 0 w 891"/>
                <a:gd name="T111" fmla="*/ 99 h 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91" h="99">
                  <a:moveTo>
                    <a:pt x="891" y="0"/>
                  </a:moveTo>
                  <a:lnTo>
                    <a:pt x="867" y="0"/>
                  </a:lnTo>
                  <a:lnTo>
                    <a:pt x="845" y="2"/>
                  </a:lnTo>
                  <a:lnTo>
                    <a:pt x="822" y="2"/>
                  </a:lnTo>
                  <a:lnTo>
                    <a:pt x="802" y="3"/>
                  </a:lnTo>
                  <a:lnTo>
                    <a:pt x="782" y="3"/>
                  </a:lnTo>
                  <a:lnTo>
                    <a:pt x="763" y="5"/>
                  </a:lnTo>
                  <a:lnTo>
                    <a:pt x="744" y="5"/>
                  </a:lnTo>
                  <a:lnTo>
                    <a:pt x="726" y="5"/>
                  </a:lnTo>
                  <a:lnTo>
                    <a:pt x="708" y="7"/>
                  </a:lnTo>
                  <a:lnTo>
                    <a:pt x="690" y="7"/>
                  </a:lnTo>
                  <a:lnTo>
                    <a:pt x="674" y="9"/>
                  </a:lnTo>
                  <a:lnTo>
                    <a:pt x="658" y="9"/>
                  </a:lnTo>
                  <a:lnTo>
                    <a:pt x="627" y="10"/>
                  </a:lnTo>
                  <a:lnTo>
                    <a:pt x="596" y="12"/>
                  </a:lnTo>
                  <a:lnTo>
                    <a:pt x="564" y="14"/>
                  </a:lnTo>
                  <a:lnTo>
                    <a:pt x="533" y="15"/>
                  </a:lnTo>
                  <a:lnTo>
                    <a:pt x="501" y="17"/>
                  </a:lnTo>
                  <a:lnTo>
                    <a:pt x="484" y="19"/>
                  </a:lnTo>
                  <a:lnTo>
                    <a:pt x="468" y="19"/>
                  </a:lnTo>
                  <a:lnTo>
                    <a:pt x="450" y="21"/>
                  </a:lnTo>
                  <a:lnTo>
                    <a:pt x="433" y="21"/>
                  </a:lnTo>
                  <a:lnTo>
                    <a:pt x="415" y="22"/>
                  </a:lnTo>
                  <a:lnTo>
                    <a:pt x="395" y="22"/>
                  </a:lnTo>
                  <a:lnTo>
                    <a:pt x="376" y="24"/>
                  </a:lnTo>
                  <a:lnTo>
                    <a:pt x="357" y="26"/>
                  </a:lnTo>
                  <a:lnTo>
                    <a:pt x="335" y="26"/>
                  </a:lnTo>
                  <a:lnTo>
                    <a:pt x="314" y="28"/>
                  </a:lnTo>
                  <a:lnTo>
                    <a:pt x="292" y="29"/>
                  </a:lnTo>
                  <a:lnTo>
                    <a:pt x="269" y="29"/>
                  </a:lnTo>
                  <a:lnTo>
                    <a:pt x="246" y="31"/>
                  </a:lnTo>
                  <a:lnTo>
                    <a:pt x="224" y="33"/>
                  </a:lnTo>
                  <a:lnTo>
                    <a:pt x="200" y="35"/>
                  </a:lnTo>
                  <a:lnTo>
                    <a:pt x="178" y="36"/>
                  </a:lnTo>
                  <a:lnTo>
                    <a:pt x="155" y="40"/>
                  </a:lnTo>
                  <a:lnTo>
                    <a:pt x="133" y="41"/>
                  </a:lnTo>
                  <a:lnTo>
                    <a:pt x="112" y="45"/>
                  </a:lnTo>
                  <a:lnTo>
                    <a:pt x="93" y="48"/>
                  </a:lnTo>
                  <a:lnTo>
                    <a:pt x="83" y="50"/>
                  </a:lnTo>
                  <a:lnTo>
                    <a:pt x="74" y="52"/>
                  </a:lnTo>
                  <a:lnTo>
                    <a:pt x="65" y="55"/>
                  </a:lnTo>
                  <a:lnTo>
                    <a:pt x="58" y="57"/>
                  </a:lnTo>
                  <a:lnTo>
                    <a:pt x="50" y="60"/>
                  </a:lnTo>
                  <a:lnTo>
                    <a:pt x="43" y="62"/>
                  </a:lnTo>
                  <a:lnTo>
                    <a:pt x="35" y="66"/>
                  </a:lnTo>
                  <a:lnTo>
                    <a:pt x="29" y="69"/>
                  </a:lnTo>
                  <a:lnTo>
                    <a:pt x="23" y="71"/>
                  </a:lnTo>
                  <a:lnTo>
                    <a:pt x="19" y="74"/>
                  </a:lnTo>
                  <a:lnTo>
                    <a:pt x="15" y="80"/>
                  </a:lnTo>
                  <a:lnTo>
                    <a:pt x="10" y="83"/>
                  </a:lnTo>
                  <a:lnTo>
                    <a:pt x="6" y="88"/>
                  </a:lnTo>
                  <a:lnTo>
                    <a:pt x="3" y="93"/>
                  </a:lnTo>
                  <a:lnTo>
                    <a:pt x="1" y="95"/>
                  </a:lnTo>
                  <a:lnTo>
                    <a:pt x="0" y="97"/>
                  </a:lnTo>
                  <a:lnTo>
                    <a:pt x="0" y="99"/>
                  </a:lnTo>
                </a:path>
              </a:pathLst>
            </a:custGeom>
            <a:noFill/>
            <a:ln w="25400">
              <a:solidFill>
                <a:schemeClr val="accent2"/>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6" name="Line 60"/>
            <p:cNvSpPr>
              <a:spLocks noChangeShapeType="1"/>
            </p:cNvSpPr>
            <p:nvPr/>
          </p:nvSpPr>
          <p:spPr bwMode="auto">
            <a:xfrm>
              <a:off x="3348" y="2732"/>
              <a:ext cx="1" cy="1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67" name="Rectangle 61"/>
            <p:cNvSpPr>
              <a:spLocks noChangeArrowheads="1"/>
            </p:cNvSpPr>
            <p:nvPr/>
          </p:nvSpPr>
          <p:spPr bwMode="auto">
            <a:xfrm>
              <a:off x="4136" y="1031"/>
              <a:ext cx="10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latin typeface="Times New Roman" pitchFamily="18" charset="0"/>
                </a:rPr>
                <a:t>I</a:t>
              </a:r>
              <a:endParaRPr lang="en-US" altLang="zh-CN"/>
            </a:p>
          </p:txBody>
        </p:sp>
        <p:sp>
          <p:nvSpPr>
            <p:cNvPr id="27668" name="Rectangle 62"/>
            <p:cNvSpPr>
              <a:spLocks noChangeArrowheads="1"/>
            </p:cNvSpPr>
            <p:nvPr/>
          </p:nvSpPr>
          <p:spPr bwMode="auto">
            <a:xfrm>
              <a:off x="4282" y="2649"/>
              <a:ext cx="15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latin typeface="Times New Roman" pitchFamily="18" charset="0"/>
                </a:rPr>
                <a:t>O</a:t>
              </a:r>
              <a:endParaRPr lang="en-US" altLang="zh-CN"/>
            </a:p>
          </p:txBody>
        </p:sp>
        <p:sp>
          <p:nvSpPr>
            <p:cNvPr id="27669" name="Rectangle 63"/>
            <p:cNvSpPr>
              <a:spLocks noChangeArrowheads="1"/>
            </p:cNvSpPr>
            <p:nvPr/>
          </p:nvSpPr>
          <p:spPr bwMode="auto">
            <a:xfrm>
              <a:off x="4090" y="1458"/>
              <a:ext cx="10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latin typeface="Times New Roman" pitchFamily="18" charset="0"/>
                </a:rPr>
                <a:t>I</a:t>
              </a:r>
              <a:endParaRPr lang="en-US" altLang="zh-CN"/>
            </a:p>
          </p:txBody>
        </p:sp>
        <p:sp>
          <p:nvSpPr>
            <p:cNvPr id="27670" name="Rectangle 64"/>
            <p:cNvSpPr>
              <a:spLocks noChangeArrowheads="1"/>
            </p:cNvSpPr>
            <p:nvPr/>
          </p:nvSpPr>
          <p:spPr bwMode="auto">
            <a:xfrm>
              <a:off x="4135" y="1557"/>
              <a:ext cx="8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F</a:t>
              </a:r>
              <a:endParaRPr lang="en-US" altLang="zh-CN"/>
            </a:p>
          </p:txBody>
        </p:sp>
        <p:sp>
          <p:nvSpPr>
            <p:cNvPr id="27671" name="Rectangle 65"/>
            <p:cNvSpPr>
              <a:spLocks noChangeArrowheads="1"/>
            </p:cNvSpPr>
            <p:nvPr/>
          </p:nvSpPr>
          <p:spPr bwMode="auto">
            <a:xfrm>
              <a:off x="4494" y="2661"/>
              <a:ext cx="15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latin typeface="Times New Roman" pitchFamily="18" charset="0"/>
                </a:rPr>
                <a:t>U</a:t>
              </a:r>
              <a:endParaRPr lang="en-US" altLang="zh-CN"/>
            </a:p>
          </p:txBody>
        </p:sp>
        <p:sp>
          <p:nvSpPr>
            <p:cNvPr id="27672" name="Rectangle 66"/>
            <p:cNvSpPr>
              <a:spLocks noChangeArrowheads="1"/>
            </p:cNvSpPr>
            <p:nvPr/>
          </p:nvSpPr>
          <p:spPr bwMode="auto">
            <a:xfrm>
              <a:off x="4590" y="2760"/>
              <a:ext cx="15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TO</a:t>
              </a:r>
              <a:endParaRPr lang="en-US" altLang="zh-CN"/>
            </a:p>
          </p:txBody>
        </p:sp>
        <p:sp>
          <p:nvSpPr>
            <p:cNvPr id="27673" name="Rectangle 67"/>
            <p:cNvSpPr>
              <a:spLocks noChangeArrowheads="1"/>
            </p:cNvSpPr>
            <p:nvPr/>
          </p:nvSpPr>
          <p:spPr bwMode="auto">
            <a:xfrm>
              <a:off x="4925" y="2664"/>
              <a:ext cx="15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latin typeface="Times New Roman" pitchFamily="18" charset="0"/>
                </a:rPr>
                <a:t>U</a:t>
              </a:r>
              <a:endParaRPr lang="en-US" altLang="zh-CN"/>
            </a:p>
          </p:txBody>
        </p:sp>
        <p:sp>
          <p:nvSpPr>
            <p:cNvPr id="27674" name="Rectangle 68"/>
            <p:cNvSpPr>
              <a:spLocks noChangeArrowheads="1"/>
            </p:cNvSpPr>
            <p:nvPr/>
          </p:nvSpPr>
          <p:spPr bwMode="auto">
            <a:xfrm>
              <a:off x="5021" y="2763"/>
              <a:ext cx="8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F</a:t>
              </a:r>
              <a:endParaRPr lang="en-US" altLang="zh-CN"/>
            </a:p>
          </p:txBody>
        </p:sp>
        <p:sp>
          <p:nvSpPr>
            <p:cNvPr id="27675" name="Rectangle 69"/>
            <p:cNvSpPr>
              <a:spLocks noChangeArrowheads="1"/>
            </p:cNvSpPr>
            <p:nvPr/>
          </p:nvSpPr>
          <p:spPr bwMode="auto">
            <a:xfrm>
              <a:off x="5479" y="2664"/>
              <a:ext cx="15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latin typeface="Times New Roman" pitchFamily="18" charset="0"/>
                </a:rPr>
                <a:t>U</a:t>
              </a:r>
              <a:endParaRPr lang="en-US" altLang="zh-CN"/>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3" name="日期占位符 2"/>
          <p:cNvSpPr>
            <a:spLocks noGrp="1"/>
          </p:cNvSpPr>
          <p:nvPr>
            <p:ph type="dt" sz="half" idx="10"/>
          </p:nvPr>
        </p:nvSpPr>
        <p:spPr/>
        <p:txBody>
          <a:bodyPr/>
          <a:lstStyle/>
          <a:p>
            <a:fld id="{6EF53B7A-9F64-4427-9280-3D8206F833D5}" type="datetime10">
              <a:rPr lang="zh-CN" altLang="en-US" smtClean="0"/>
              <a:t>08:37</a:t>
            </a:fld>
            <a:endParaRPr lang="zh-CN" altLang="en-US"/>
          </a:p>
        </p:txBody>
      </p:sp>
      <p:sp>
        <p:nvSpPr>
          <p:cNvPr id="4" name="页脚占位符 3">
            <a:extLst>
              <a:ext uri="{FF2B5EF4-FFF2-40B4-BE49-F238E27FC236}">
                <a16:creationId xmlns:a16="http://schemas.microsoft.com/office/drawing/2014/main" id="{252DD2C9-B6BA-4001-8316-3CF014C22639}"/>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0900"/>
    </mc:Choice>
    <mc:Fallback xmlns="">
      <p:transition spd="slow" advTm="80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xEl>
                                              <p:pRg st="1" end="1"/>
                                            </p:txEl>
                                          </p:spTgt>
                                        </p:tgtEl>
                                        <p:attrNameLst>
                                          <p:attrName>style.visibility</p:attrName>
                                        </p:attrNameLst>
                                      </p:cBhvr>
                                      <p:to>
                                        <p:strVal val="visible"/>
                                      </p:to>
                                    </p:set>
                                    <p:animEffect transition="in" filter="blinds(horizontal)">
                                      <p:cBhvr>
                                        <p:cTn id="7" dur="500"/>
                                        <p:tgtEl>
                                          <p:spTgt spid="2048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5">
                                            <p:txEl>
                                              <p:pRg st="2" end="2"/>
                                            </p:txEl>
                                          </p:spTgt>
                                        </p:tgtEl>
                                        <p:attrNameLst>
                                          <p:attrName>style.visibility</p:attrName>
                                        </p:attrNameLst>
                                      </p:cBhvr>
                                      <p:to>
                                        <p:strVal val="visible"/>
                                      </p:to>
                                    </p:set>
                                    <p:animEffect transition="in" filter="blinds(horizontal)">
                                      <p:cBhvr>
                                        <p:cTn id="12" dur="500"/>
                                        <p:tgtEl>
                                          <p:spTgt spid="204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5">
                                            <p:txEl>
                                              <p:pRg st="3" end="3"/>
                                            </p:txEl>
                                          </p:spTgt>
                                        </p:tgtEl>
                                        <p:attrNameLst>
                                          <p:attrName>style.visibility</p:attrName>
                                        </p:attrNameLst>
                                      </p:cBhvr>
                                      <p:to>
                                        <p:strVal val="visible"/>
                                      </p:to>
                                    </p:set>
                                    <p:animEffect transition="in" filter="blinds(horizontal)">
                                      <p:cBhvr>
                                        <p:cTn id="17" dur="500"/>
                                        <p:tgtEl>
                                          <p:spTgt spid="2048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5">
                                            <p:txEl>
                                              <p:pRg st="4" end="4"/>
                                            </p:txEl>
                                          </p:spTgt>
                                        </p:tgtEl>
                                        <p:attrNameLst>
                                          <p:attrName>style.visibility</p:attrName>
                                        </p:attrNameLst>
                                      </p:cBhvr>
                                      <p:to>
                                        <p:strVal val="visible"/>
                                      </p:to>
                                    </p:set>
                                    <p:animEffect transition="in" filter="blinds(horizontal)">
                                      <p:cBhvr>
                                        <p:cTn id="22" dur="500"/>
                                        <p:tgtEl>
                                          <p:spTgt spid="204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11"/>
          <p:cNvSpPr>
            <a:spLocks noGrp="1" noChangeArrowheads="1"/>
          </p:cNvSpPr>
          <p:nvPr>
            <p:ph type="title"/>
          </p:nvPr>
        </p:nvSpPr>
        <p:spPr>
          <a:xfrm>
            <a:off x="1259631" y="154264"/>
            <a:ext cx="6841381" cy="381000"/>
          </a:xfrm>
        </p:spPr>
        <p:txBody>
          <a:bodyPr/>
          <a:lstStyle/>
          <a:p>
            <a:pPr eaLnBrk="1" hangingPunct="1"/>
            <a:r>
              <a:rPr lang="en-US" altLang="zh-CN" sz="3600" b="1" dirty="0">
                <a:latin typeface="Arial" charset="0"/>
              </a:rPr>
              <a:t>2.2.2</a:t>
            </a:r>
            <a:r>
              <a:rPr lang="en-US" altLang="zh-CN" sz="3600" b="1" dirty="0">
                <a:latin typeface="黑体" pitchFamily="49" charset="-122"/>
              </a:rPr>
              <a:t>  </a:t>
            </a:r>
            <a:r>
              <a:rPr lang="zh-CN" altLang="en-US" sz="3600" b="1" dirty="0">
                <a:latin typeface="黑体" pitchFamily="49" charset="-122"/>
              </a:rPr>
              <a:t>电力二极管的基本特性</a:t>
            </a:r>
          </a:p>
        </p:txBody>
      </p:sp>
      <p:sp>
        <p:nvSpPr>
          <p:cNvPr id="28679" name="Text Box 15"/>
          <p:cNvSpPr txBox="1">
            <a:spLocks noChangeArrowheads="1"/>
          </p:cNvSpPr>
          <p:nvPr/>
        </p:nvSpPr>
        <p:spPr bwMode="auto">
          <a:xfrm>
            <a:off x="762000" y="914400"/>
            <a:ext cx="34290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algn="just" eaLnBrk="1" hangingPunct="1">
              <a:lnSpc>
                <a:spcPct val="80000"/>
              </a:lnSpc>
              <a:spcBef>
                <a:spcPct val="50000"/>
              </a:spcBef>
              <a:buClr>
                <a:schemeClr val="accent1"/>
              </a:buClr>
              <a:buFont typeface="Wingdings" pitchFamily="2" charset="2"/>
              <a:buNone/>
            </a:pPr>
            <a:r>
              <a:rPr lang="en-US" altLang="zh-CN" sz="2800" b="1">
                <a:latin typeface="Times New Roman" pitchFamily="18" charset="0"/>
              </a:rPr>
              <a:t>1)  </a:t>
            </a:r>
            <a:r>
              <a:rPr lang="zh-CN" altLang="en-US" sz="2800" b="1"/>
              <a:t>静态特性</a:t>
            </a:r>
            <a:endParaRPr lang="zh-CN" altLang="en-US"/>
          </a:p>
        </p:txBody>
      </p:sp>
      <p:graphicFrame>
        <p:nvGraphicFramePr>
          <p:cNvPr id="20550" name="Object 70"/>
          <p:cNvGraphicFramePr>
            <a:graphicFrameLocks noChangeAspect="1"/>
          </p:cNvGraphicFramePr>
          <p:nvPr/>
        </p:nvGraphicFramePr>
        <p:xfrm>
          <a:off x="5029200" y="2133600"/>
          <a:ext cx="4114800" cy="3663950"/>
        </p:xfrm>
        <a:graphic>
          <a:graphicData uri="http://schemas.openxmlformats.org/presentationml/2006/ole">
            <mc:AlternateContent xmlns:mc="http://schemas.openxmlformats.org/markup-compatibility/2006">
              <mc:Choice xmlns:v="urn:schemas-microsoft-com:vml" Requires="v">
                <p:oleObj spid="_x0000_s20523" name="Microsoft Drawing" r:id="rId5" imgW="1746250" imgH="1552575" progId="MSDraw">
                  <p:embed/>
                </p:oleObj>
              </mc:Choice>
              <mc:Fallback>
                <p:oleObj name="Microsoft Drawing" r:id="rId5" imgW="1746250" imgH="1552575" progId="MSDraw">
                  <p:embed/>
                  <p:pic>
                    <p:nvPicPr>
                      <p:cNvPr id="2055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133600"/>
                        <a:ext cx="41148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4" name="AutoShape 74"/>
          <p:cNvSpPr>
            <a:spLocks noChangeArrowheads="1"/>
          </p:cNvSpPr>
          <p:nvPr/>
        </p:nvSpPr>
        <p:spPr bwMode="auto">
          <a:xfrm>
            <a:off x="5638800" y="1412875"/>
            <a:ext cx="2462213" cy="1079500"/>
          </a:xfrm>
          <a:prstGeom prst="wedgeRoundRectCallout">
            <a:avLst>
              <a:gd name="adj1" fmla="val -61926"/>
              <a:gd name="adj2" fmla="val 190000"/>
              <a:gd name="adj3" fmla="val 16667"/>
            </a:avLst>
          </a:prstGeom>
          <a:solidFill>
            <a:srgbClr val="FFCC99"/>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a:t>Breakdown voltage</a:t>
            </a:r>
          </a:p>
        </p:txBody>
      </p:sp>
      <p:sp>
        <p:nvSpPr>
          <p:cNvPr id="20555" name="AutoShape 75"/>
          <p:cNvSpPr>
            <a:spLocks noChangeArrowheads="1"/>
          </p:cNvSpPr>
          <p:nvPr/>
        </p:nvSpPr>
        <p:spPr bwMode="auto">
          <a:xfrm>
            <a:off x="611188" y="3500438"/>
            <a:ext cx="3352800" cy="2921000"/>
          </a:xfrm>
          <a:prstGeom prst="wedgeRectCallout">
            <a:avLst>
              <a:gd name="adj1" fmla="val 90106"/>
              <a:gd name="adj2" fmla="val -30870"/>
            </a:avLst>
          </a:prstGeom>
          <a:solidFill>
            <a:srgbClr val="FFFF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dirty="0"/>
              <a:t>        </a:t>
            </a:r>
            <a:r>
              <a:rPr lang="zh-CN" altLang="en-US" sz="2400" dirty="0"/>
              <a:t>反向电压一旦大于击穿电压，反向电流将迅速增加。若能保证管耗在器件安全范围，运行在击穿区管并不会损坏。</a:t>
            </a:r>
            <a:r>
              <a:rPr lang="zh-CN" altLang="en-US" sz="2400" b="1" dirty="0">
                <a:solidFill>
                  <a:srgbClr val="FF0000"/>
                </a:solidFill>
              </a:rPr>
              <a:t>但通常需要限制击穿区的反向电流以限制功耗在允许范围</a:t>
            </a:r>
            <a:r>
              <a:rPr lang="zh-CN" altLang="en-US" sz="2400" b="1" dirty="0">
                <a:solidFill>
                  <a:srgbClr val="0000CC"/>
                </a:solidFill>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3" name="日期占位符 2"/>
          <p:cNvSpPr>
            <a:spLocks noGrp="1"/>
          </p:cNvSpPr>
          <p:nvPr>
            <p:ph type="dt" sz="half" idx="10"/>
          </p:nvPr>
        </p:nvSpPr>
        <p:spPr/>
        <p:txBody>
          <a:bodyPr/>
          <a:lstStyle/>
          <a:p>
            <a:fld id="{0D8C25FE-7002-4940-86CF-4377A12C9CE4}" type="datetime10">
              <a:rPr lang="zh-CN" altLang="en-US" smtClean="0"/>
              <a:t>08:37</a:t>
            </a:fld>
            <a:endParaRPr lang="zh-CN" altLang="en-US"/>
          </a:p>
        </p:txBody>
      </p:sp>
      <p:sp>
        <p:nvSpPr>
          <p:cNvPr id="4" name="页脚占位符 3">
            <a:extLst>
              <a:ext uri="{FF2B5EF4-FFF2-40B4-BE49-F238E27FC236}">
                <a16:creationId xmlns:a16="http://schemas.microsoft.com/office/drawing/2014/main" id="{4D92D6F0-552F-41BF-AF4B-9763E40BE517}"/>
              </a:ext>
            </a:extLst>
          </p:cNvPr>
          <p:cNvSpPr>
            <a:spLocks noGrp="1"/>
          </p:cNvSpPr>
          <p:nvPr>
            <p:ph type="ftr" sz="quarter" idx="11"/>
          </p:nvPr>
        </p:nvSpPr>
        <p:spPr/>
        <p:txBody>
          <a:bodyPr/>
          <a:lstStyle/>
          <a:p>
            <a:endParaRPr lang="zh-CN" altLang="en-US"/>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25246"/>
    </mc:Choice>
    <mc:Fallback xmlns="">
      <p:transition spd="slow" advTm="252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50"/>
                                        </p:tgtEl>
                                        <p:attrNameLst>
                                          <p:attrName>style.visibility</p:attrName>
                                        </p:attrNameLst>
                                      </p:cBhvr>
                                      <p:to>
                                        <p:strVal val="visible"/>
                                      </p:to>
                                    </p:set>
                                    <p:animEffect transition="in" filter="blinds(horizontal)">
                                      <p:cBhvr>
                                        <p:cTn id="7" dur="500"/>
                                        <p:tgtEl>
                                          <p:spTgt spid="205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54"/>
                                        </p:tgtEl>
                                        <p:attrNameLst>
                                          <p:attrName>style.visibility</p:attrName>
                                        </p:attrNameLst>
                                      </p:cBhvr>
                                      <p:to>
                                        <p:strVal val="visible"/>
                                      </p:to>
                                    </p:set>
                                    <p:animEffect transition="in" filter="blinds(horizontal)">
                                      <p:cBhvr>
                                        <p:cTn id="12" dur="500"/>
                                        <p:tgtEl>
                                          <p:spTgt spid="20554"/>
                                        </p:tgtEl>
                                      </p:cBhvr>
                                    </p:animEffect>
                                  </p:childTnLst>
                                  <p:subTnLst>
                                    <p:set>
                                      <p:cBhvr override="childStyle">
                                        <p:cTn dur="1" fill="hold" display="0" masterRel="nextClick" afterEffect="1"/>
                                        <p:tgtEl>
                                          <p:spTgt spid="2055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4" grpId="0" animBg="1" autoUpdateAnimBg="0"/>
      <p:bldP spid="2055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title"/>
          </p:nvPr>
        </p:nvSpPr>
        <p:spPr>
          <a:xfrm>
            <a:off x="827088" y="261938"/>
            <a:ext cx="7848600" cy="428625"/>
          </a:xfrm>
        </p:spPr>
        <p:txBody>
          <a:bodyPr/>
          <a:lstStyle/>
          <a:p>
            <a:pPr algn="l"/>
            <a:r>
              <a:rPr lang="en-US" altLang="zh-CN" sz="3600" b="1"/>
              <a:t>2.2.2 </a:t>
            </a:r>
            <a:r>
              <a:rPr lang="zh-CN" altLang="en-US" sz="3600" b="1"/>
              <a:t>电力二极管的基本特性</a:t>
            </a:r>
          </a:p>
        </p:txBody>
      </p:sp>
      <p:sp>
        <p:nvSpPr>
          <p:cNvPr id="75875" name="Text Box 99"/>
          <p:cNvSpPr txBox="1">
            <a:spLocks noChangeArrowheads="1"/>
          </p:cNvSpPr>
          <p:nvPr/>
        </p:nvSpPr>
        <p:spPr bwMode="auto">
          <a:xfrm>
            <a:off x="858820" y="5649047"/>
            <a:ext cx="32400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714500" indent="-342900">
              <a:defRPr>
                <a:solidFill>
                  <a:schemeClr val="tx1"/>
                </a:solidFill>
                <a:latin typeface="Arial" pitchFamily="34" charset="0"/>
                <a:ea typeface="宋体" pitchFamily="2" charset="-122"/>
              </a:defRPr>
            </a:lvl4pPr>
            <a:lvl5pPr marL="2171700" indent="-342900">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1400" b="1" dirty="0">
                <a:solidFill>
                  <a:srgbClr val="6600CC"/>
                </a:solidFill>
                <a:latin typeface="Times New Roman" pitchFamily="18" charset="0"/>
              </a:rPr>
              <a:t> </a:t>
            </a:r>
            <a:r>
              <a:rPr lang="zh-CN" altLang="en-US" sz="1400" b="1" dirty="0">
                <a:solidFill>
                  <a:srgbClr val="6600CC"/>
                </a:solidFill>
                <a:latin typeface="Times New Roman" pitchFamily="18" charset="0"/>
              </a:rPr>
              <a:t>图</a:t>
            </a:r>
            <a:r>
              <a:rPr lang="en-US" altLang="zh-CN" sz="1400" b="1" dirty="0">
                <a:solidFill>
                  <a:srgbClr val="6600CC"/>
                </a:solidFill>
                <a:latin typeface="Times New Roman" pitchFamily="18" charset="0"/>
              </a:rPr>
              <a:t>2-6  </a:t>
            </a:r>
            <a:r>
              <a:rPr lang="zh-CN" altLang="en-US" sz="1400" b="1" dirty="0">
                <a:solidFill>
                  <a:srgbClr val="6600CC"/>
                </a:solidFill>
                <a:latin typeface="Times New Roman" pitchFamily="18" charset="0"/>
              </a:rPr>
              <a:t>电力二极管的动态过程波形</a:t>
            </a:r>
          </a:p>
          <a:p>
            <a:pPr>
              <a:spcBef>
                <a:spcPct val="50000"/>
              </a:spcBef>
              <a:buFontTx/>
              <a:buAutoNum type="alphaLcParenR"/>
            </a:pPr>
            <a:r>
              <a:rPr lang="zh-CN" altLang="en-US" sz="1400" b="1" dirty="0">
                <a:solidFill>
                  <a:srgbClr val="6600CC"/>
                </a:solidFill>
                <a:latin typeface="Times New Roman" pitchFamily="18" charset="0"/>
              </a:rPr>
              <a:t> 正向偏置转换为反向偏置 </a:t>
            </a:r>
          </a:p>
        </p:txBody>
      </p:sp>
      <p:sp>
        <p:nvSpPr>
          <p:cNvPr id="75876" name="Text Box 100"/>
          <p:cNvSpPr txBox="1">
            <a:spLocks noChangeArrowheads="1"/>
          </p:cNvSpPr>
          <p:nvPr/>
        </p:nvSpPr>
        <p:spPr bwMode="auto">
          <a:xfrm>
            <a:off x="4644008" y="718393"/>
            <a:ext cx="4489034" cy="180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solidFill>
                  <a:srgbClr val="E35449"/>
                </a:solidFill>
                <a:latin typeface="Times New Roman" pitchFamily="18" charset="0"/>
              </a:rPr>
              <a:t>■</a:t>
            </a:r>
            <a:r>
              <a:rPr lang="zh-CN" altLang="en-US" b="1" dirty="0">
                <a:latin typeface="Times New Roman" pitchFamily="18" charset="0"/>
              </a:rPr>
              <a:t>动态特性 </a:t>
            </a:r>
          </a:p>
          <a:p>
            <a:pPr>
              <a:lnSpc>
                <a:spcPct val="120000"/>
              </a:lnSpc>
              <a:spcBef>
                <a:spcPct val="50000"/>
              </a:spcBef>
            </a:pPr>
            <a:r>
              <a:rPr lang="zh-CN" altLang="en-US" b="1" dirty="0">
                <a:solidFill>
                  <a:srgbClr val="0000FF"/>
                </a:solidFill>
                <a:latin typeface="Times New Roman" pitchFamily="18" charset="0"/>
              </a:rPr>
              <a:t>    ◆</a:t>
            </a:r>
            <a:r>
              <a:rPr lang="zh-CN" altLang="en-US" b="1" dirty="0">
                <a:latin typeface="Times New Roman" pitchFamily="18" charset="0"/>
              </a:rPr>
              <a:t>因为</a:t>
            </a:r>
            <a:r>
              <a:rPr lang="zh-CN" altLang="en-US" b="1" dirty="0">
                <a:solidFill>
                  <a:srgbClr val="E35449"/>
                </a:solidFill>
                <a:latin typeface="Times New Roman" pitchFamily="18" charset="0"/>
              </a:rPr>
              <a:t>结电容</a:t>
            </a:r>
            <a:r>
              <a:rPr lang="zh-CN" altLang="en-US" b="1" dirty="0">
                <a:latin typeface="Times New Roman" pitchFamily="18" charset="0"/>
              </a:rPr>
              <a:t>的存在，电压</a:t>
            </a:r>
            <a:r>
              <a:rPr lang="en-US" altLang="zh-CN" b="1" dirty="0">
                <a:latin typeface="Times New Roman" pitchFamily="18" charset="0"/>
              </a:rPr>
              <a:t>—</a:t>
            </a:r>
            <a:r>
              <a:rPr lang="zh-CN" altLang="en-US" b="1" dirty="0">
                <a:latin typeface="Times New Roman" pitchFamily="18" charset="0"/>
              </a:rPr>
              <a:t>电流特性是随时间变化的，这就是电力二极管的动态特性，并且往往专指反映通态和断态之间转换过程的</a:t>
            </a:r>
            <a:r>
              <a:rPr lang="zh-CN" altLang="en-US" b="1" dirty="0">
                <a:solidFill>
                  <a:srgbClr val="E35449"/>
                </a:solidFill>
                <a:latin typeface="Times New Roman" pitchFamily="18" charset="0"/>
              </a:rPr>
              <a:t>开关特性</a:t>
            </a:r>
            <a:r>
              <a:rPr lang="zh-CN" altLang="en-US" b="1" dirty="0">
                <a:latin typeface="Times New Roman" pitchFamily="18" charset="0"/>
              </a:rPr>
              <a:t>。</a:t>
            </a:r>
          </a:p>
        </p:txBody>
      </p:sp>
      <p:grpSp>
        <p:nvGrpSpPr>
          <p:cNvPr id="2" name="组合 1"/>
          <p:cNvGrpSpPr/>
          <p:nvPr/>
        </p:nvGrpSpPr>
        <p:grpSpPr>
          <a:xfrm>
            <a:off x="643292" y="1569171"/>
            <a:ext cx="3600077" cy="3655293"/>
            <a:chOff x="1042987" y="1285875"/>
            <a:chExt cx="3168650" cy="3240088"/>
          </a:xfrm>
        </p:grpSpPr>
        <p:sp>
          <p:nvSpPr>
            <p:cNvPr id="75778" name="AutoShape 2"/>
            <p:cNvSpPr>
              <a:spLocks noChangeArrowheads="1"/>
            </p:cNvSpPr>
            <p:nvPr/>
          </p:nvSpPr>
          <p:spPr bwMode="auto">
            <a:xfrm>
              <a:off x="3059112" y="3157538"/>
              <a:ext cx="1130300" cy="1368425"/>
            </a:xfrm>
            <a:prstGeom prst="wedgeEllipseCallout">
              <a:avLst>
                <a:gd name="adj1" fmla="val -54773"/>
                <a:gd name="adj2" fmla="val -10359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75779" name="AutoShape 3"/>
            <p:cNvSpPr>
              <a:spLocks noChangeArrowheads="1"/>
            </p:cNvSpPr>
            <p:nvPr/>
          </p:nvSpPr>
          <p:spPr bwMode="auto">
            <a:xfrm>
              <a:off x="2771775" y="1285875"/>
              <a:ext cx="1439862" cy="936625"/>
            </a:xfrm>
            <a:prstGeom prst="wedgeEllipseCallout">
              <a:avLst>
                <a:gd name="adj1" fmla="val -69185"/>
                <a:gd name="adj2" fmla="val 7203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sp>
          <p:nvSpPr>
            <p:cNvPr id="75780" name="AutoShape 4"/>
            <p:cNvSpPr>
              <a:spLocks noChangeArrowheads="1"/>
            </p:cNvSpPr>
            <p:nvPr/>
          </p:nvSpPr>
          <p:spPr bwMode="auto">
            <a:xfrm>
              <a:off x="1042987" y="2797175"/>
              <a:ext cx="1008063" cy="1152525"/>
            </a:xfrm>
            <a:prstGeom prst="wedgeEllipseCallout">
              <a:avLst>
                <a:gd name="adj1" fmla="val 45593"/>
                <a:gd name="adj2" fmla="val -8278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a:solidFill>
                  <a:srgbClr val="0000FF"/>
                </a:solidFill>
                <a:latin typeface="Times New Roman" pitchFamily="18" charset="0"/>
              </a:endParaRPr>
            </a:p>
          </p:txBody>
        </p:sp>
        <p:grpSp>
          <p:nvGrpSpPr>
            <p:cNvPr id="75782" name="Group 6"/>
            <p:cNvGrpSpPr/>
            <p:nvPr/>
          </p:nvGrpSpPr>
          <p:grpSpPr bwMode="auto">
            <a:xfrm>
              <a:off x="1187450" y="1374775"/>
              <a:ext cx="2951162" cy="2574925"/>
              <a:chOff x="431" y="810"/>
              <a:chExt cx="1859" cy="1622"/>
            </a:xfrm>
          </p:grpSpPr>
          <p:sp>
            <p:nvSpPr>
              <p:cNvPr id="75783" name="Rectangle 7"/>
              <p:cNvSpPr>
                <a:spLocks noChangeArrowheads="1"/>
              </p:cNvSpPr>
              <p:nvPr/>
            </p:nvSpPr>
            <p:spPr bwMode="auto">
              <a:xfrm>
                <a:off x="1217" y="2302"/>
                <a:ext cx="9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75784" name="Line 8"/>
              <p:cNvSpPr>
                <a:spLocks noChangeShapeType="1"/>
              </p:cNvSpPr>
              <p:nvPr/>
            </p:nvSpPr>
            <p:spPr bwMode="auto">
              <a:xfrm>
                <a:off x="484" y="1403"/>
                <a:ext cx="499" cy="1"/>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785" name="Line 9"/>
              <p:cNvSpPr>
                <a:spLocks noChangeShapeType="1"/>
              </p:cNvSpPr>
              <p:nvPr/>
            </p:nvSpPr>
            <p:spPr bwMode="auto">
              <a:xfrm>
                <a:off x="471" y="1473"/>
                <a:ext cx="175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786" name="Freeform 10"/>
              <p:cNvSpPr/>
              <p:nvPr/>
            </p:nvSpPr>
            <p:spPr bwMode="auto">
              <a:xfrm>
                <a:off x="2219" y="1444"/>
                <a:ext cx="71" cy="59"/>
              </a:xfrm>
              <a:custGeom>
                <a:avLst/>
                <a:gdLst>
                  <a:gd name="T0" fmla="*/ 0 w 71"/>
                  <a:gd name="T1" fmla="*/ 0 h 59"/>
                  <a:gd name="T2" fmla="*/ 71 w 71"/>
                  <a:gd name="T3" fmla="*/ 29 h 59"/>
                  <a:gd name="T4" fmla="*/ 0 w 71"/>
                  <a:gd name="T5" fmla="*/ 59 h 59"/>
                  <a:gd name="T6" fmla="*/ 0 w 71"/>
                  <a:gd name="T7" fmla="*/ 0 h 59"/>
                </a:gdLst>
                <a:ahLst/>
                <a:cxnLst>
                  <a:cxn ang="0">
                    <a:pos x="T0" y="T1"/>
                  </a:cxn>
                  <a:cxn ang="0">
                    <a:pos x="T2" y="T3"/>
                  </a:cxn>
                  <a:cxn ang="0">
                    <a:pos x="T4" y="T5"/>
                  </a:cxn>
                  <a:cxn ang="0">
                    <a:pos x="T6" y="T7"/>
                  </a:cxn>
                </a:cxnLst>
                <a:rect l="0" t="0" r="r" b="b"/>
                <a:pathLst>
                  <a:path w="71" h="59">
                    <a:moveTo>
                      <a:pt x="0" y="0"/>
                    </a:moveTo>
                    <a:lnTo>
                      <a:pt x="71" y="29"/>
                    </a:lnTo>
                    <a:lnTo>
                      <a:pt x="0" y="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787" name="Freeform 11"/>
              <p:cNvSpPr>
                <a:spLocks noEditPoints="1"/>
              </p:cNvSpPr>
              <p:nvPr/>
            </p:nvSpPr>
            <p:spPr bwMode="auto">
              <a:xfrm>
                <a:off x="1264" y="1470"/>
                <a:ext cx="6" cy="584"/>
              </a:xfrm>
              <a:custGeom>
                <a:avLst/>
                <a:gdLst>
                  <a:gd name="T0" fmla="*/ 6 w 6"/>
                  <a:gd name="T1" fmla="*/ 108 h 584"/>
                  <a:gd name="T2" fmla="*/ 6 w 6"/>
                  <a:gd name="T3" fmla="*/ 111 h 584"/>
                  <a:gd name="T4" fmla="*/ 3 w 6"/>
                  <a:gd name="T5" fmla="*/ 113 h 584"/>
                  <a:gd name="T6" fmla="*/ 1 w 6"/>
                  <a:gd name="T7" fmla="*/ 111 h 584"/>
                  <a:gd name="T8" fmla="*/ 0 w 6"/>
                  <a:gd name="T9" fmla="*/ 108 h 584"/>
                  <a:gd name="T10" fmla="*/ 1 w 6"/>
                  <a:gd name="T11" fmla="*/ 1 h 584"/>
                  <a:gd name="T12" fmla="*/ 2 w 6"/>
                  <a:gd name="T13" fmla="*/ 0 h 584"/>
                  <a:gd name="T14" fmla="*/ 4 w 6"/>
                  <a:gd name="T15" fmla="*/ 0 h 584"/>
                  <a:gd name="T16" fmla="*/ 6 w 6"/>
                  <a:gd name="T17" fmla="*/ 1 h 584"/>
                  <a:gd name="T18" fmla="*/ 6 w 6"/>
                  <a:gd name="T19" fmla="*/ 3 h 584"/>
                  <a:gd name="T20" fmla="*/ 6 w 6"/>
                  <a:gd name="T21" fmla="*/ 277 h 584"/>
                  <a:gd name="T22" fmla="*/ 6 w 6"/>
                  <a:gd name="T23" fmla="*/ 280 h 584"/>
                  <a:gd name="T24" fmla="*/ 3 w 6"/>
                  <a:gd name="T25" fmla="*/ 280 h 584"/>
                  <a:gd name="T26" fmla="*/ 1 w 6"/>
                  <a:gd name="T27" fmla="*/ 280 h 584"/>
                  <a:gd name="T28" fmla="*/ 0 w 6"/>
                  <a:gd name="T29" fmla="*/ 277 h 584"/>
                  <a:gd name="T30" fmla="*/ 1 w 6"/>
                  <a:gd name="T31" fmla="*/ 170 h 584"/>
                  <a:gd name="T32" fmla="*/ 2 w 6"/>
                  <a:gd name="T33" fmla="*/ 169 h 584"/>
                  <a:gd name="T34" fmla="*/ 4 w 6"/>
                  <a:gd name="T35" fmla="*/ 169 h 584"/>
                  <a:gd name="T36" fmla="*/ 6 w 6"/>
                  <a:gd name="T37" fmla="*/ 170 h 584"/>
                  <a:gd name="T38" fmla="*/ 6 w 6"/>
                  <a:gd name="T39" fmla="*/ 171 h 584"/>
                  <a:gd name="T40" fmla="*/ 6 w 6"/>
                  <a:gd name="T41" fmla="*/ 446 h 584"/>
                  <a:gd name="T42" fmla="*/ 6 w 6"/>
                  <a:gd name="T43" fmla="*/ 447 h 584"/>
                  <a:gd name="T44" fmla="*/ 3 w 6"/>
                  <a:gd name="T45" fmla="*/ 448 h 584"/>
                  <a:gd name="T46" fmla="*/ 1 w 6"/>
                  <a:gd name="T47" fmla="*/ 447 h 584"/>
                  <a:gd name="T48" fmla="*/ 0 w 6"/>
                  <a:gd name="T49" fmla="*/ 446 h 584"/>
                  <a:gd name="T50" fmla="*/ 1 w 6"/>
                  <a:gd name="T51" fmla="*/ 339 h 584"/>
                  <a:gd name="T52" fmla="*/ 2 w 6"/>
                  <a:gd name="T53" fmla="*/ 336 h 584"/>
                  <a:gd name="T54" fmla="*/ 4 w 6"/>
                  <a:gd name="T55" fmla="*/ 336 h 584"/>
                  <a:gd name="T56" fmla="*/ 6 w 6"/>
                  <a:gd name="T57" fmla="*/ 339 h 584"/>
                  <a:gd name="T58" fmla="*/ 6 w 6"/>
                  <a:gd name="T59" fmla="*/ 340 h 584"/>
                  <a:gd name="T60" fmla="*/ 6 w 6"/>
                  <a:gd name="T61" fmla="*/ 581 h 584"/>
                  <a:gd name="T62" fmla="*/ 6 w 6"/>
                  <a:gd name="T63" fmla="*/ 584 h 584"/>
                  <a:gd name="T64" fmla="*/ 3 w 6"/>
                  <a:gd name="T65" fmla="*/ 584 h 584"/>
                  <a:gd name="T66" fmla="*/ 1 w 6"/>
                  <a:gd name="T67" fmla="*/ 584 h 584"/>
                  <a:gd name="T68" fmla="*/ 0 w 6"/>
                  <a:gd name="T69" fmla="*/ 581 h 584"/>
                  <a:gd name="T70" fmla="*/ 1 w 6"/>
                  <a:gd name="T71" fmla="*/ 507 h 584"/>
                  <a:gd name="T72" fmla="*/ 2 w 6"/>
                  <a:gd name="T73" fmla="*/ 505 h 584"/>
                  <a:gd name="T74" fmla="*/ 4 w 6"/>
                  <a:gd name="T75" fmla="*/ 505 h 584"/>
                  <a:gd name="T76" fmla="*/ 6 w 6"/>
                  <a:gd name="T77" fmla="*/ 507 h 584"/>
                  <a:gd name="T78" fmla="*/ 6 w 6"/>
                  <a:gd name="T79" fmla="*/ 509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 h="584">
                    <a:moveTo>
                      <a:pt x="6" y="3"/>
                    </a:moveTo>
                    <a:lnTo>
                      <a:pt x="6" y="108"/>
                    </a:lnTo>
                    <a:lnTo>
                      <a:pt x="6" y="110"/>
                    </a:lnTo>
                    <a:lnTo>
                      <a:pt x="6" y="111"/>
                    </a:lnTo>
                    <a:lnTo>
                      <a:pt x="4" y="111"/>
                    </a:lnTo>
                    <a:lnTo>
                      <a:pt x="3" y="113"/>
                    </a:lnTo>
                    <a:lnTo>
                      <a:pt x="2" y="111"/>
                    </a:lnTo>
                    <a:lnTo>
                      <a:pt x="1" y="111"/>
                    </a:lnTo>
                    <a:lnTo>
                      <a:pt x="1" y="110"/>
                    </a:lnTo>
                    <a:lnTo>
                      <a:pt x="0" y="108"/>
                    </a:lnTo>
                    <a:lnTo>
                      <a:pt x="0" y="3"/>
                    </a:lnTo>
                    <a:lnTo>
                      <a:pt x="1" y="1"/>
                    </a:lnTo>
                    <a:lnTo>
                      <a:pt x="1" y="1"/>
                    </a:lnTo>
                    <a:lnTo>
                      <a:pt x="2" y="0"/>
                    </a:lnTo>
                    <a:lnTo>
                      <a:pt x="3" y="0"/>
                    </a:lnTo>
                    <a:lnTo>
                      <a:pt x="4" y="0"/>
                    </a:lnTo>
                    <a:lnTo>
                      <a:pt x="6" y="1"/>
                    </a:lnTo>
                    <a:lnTo>
                      <a:pt x="6" y="1"/>
                    </a:lnTo>
                    <a:lnTo>
                      <a:pt x="6" y="3"/>
                    </a:lnTo>
                    <a:lnTo>
                      <a:pt x="6" y="3"/>
                    </a:lnTo>
                    <a:close/>
                    <a:moveTo>
                      <a:pt x="6" y="171"/>
                    </a:moveTo>
                    <a:lnTo>
                      <a:pt x="6" y="277"/>
                    </a:lnTo>
                    <a:lnTo>
                      <a:pt x="6" y="278"/>
                    </a:lnTo>
                    <a:lnTo>
                      <a:pt x="6" y="280"/>
                    </a:lnTo>
                    <a:lnTo>
                      <a:pt x="4" y="280"/>
                    </a:lnTo>
                    <a:lnTo>
                      <a:pt x="3" y="280"/>
                    </a:lnTo>
                    <a:lnTo>
                      <a:pt x="2" y="280"/>
                    </a:lnTo>
                    <a:lnTo>
                      <a:pt x="1" y="280"/>
                    </a:lnTo>
                    <a:lnTo>
                      <a:pt x="1" y="278"/>
                    </a:lnTo>
                    <a:lnTo>
                      <a:pt x="0" y="277"/>
                    </a:lnTo>
                    <a:lnTo>
                      <a:pt x="0" y="171"/>
                    </a:lnTo>
                    <a:lnTo>
                      <a:pt x="1" y="170"/>
                    </a:lnTo>
                    <a:lnTo>
                      <a:pt x="1" y="169"/>
                    </a:lnTo>
                    <a:lnTo>
                      <a:pt x="2" y="169"/>
                    </a:lnTo>
                    <a:lnTo>
                      <a:pt x="3" y="169"/>
                    </a:lnTo>
                    <a:lnTo>
                      <a:pt x="4" y="169"/>
                    </a:lnTo>
                    <a:lnTo>
                      <a:pt x="6" y="169"/>
                    </a:lnTo>
                    <a:lnTo>
                      <a:pt x="6" y="170"/>
                    </a:lnTo>
                    <a:lnTo>
                      <a:pt x="6" y="171"/>
                    </a:lnTo>
                    <a:lnTo>
                      <a:pt x="6" y="171"/>
                    </a:lnTo>
                    <a:close/>
                    <a:moveTo>
                      <a:pt x="6" y="340"/>
                    </a:moveTo>
                    <a:lnTo>
                      <a:pt x="6" y="446"/>
                    </a:lnTo>
                    <a:lnTo>
                      <a:pt x="6" y="447"/>
                    </a:lnTo>
                    <a:lnTo>
                      <a:pt x="6" y="447"/>
                    </a:lnTo>
                    <a:lnTo>
                      <a:pt x="4" y="448"/>
                    </a:lnTo>
                    <a:lnTo>
                      <a:pt x="3" y="448"/>
                    </a:lnTo>
                    <a:lnTo>
                      <a:pt x="2" y="448"/>
                    </a:lnTo>
                    <a:lnTo>
                      <a:pt x="1" y="447"/>
                    </a:lnTo>
                    <a:lnTo>
                      <a:pt x="1" y="447"/>
                    </a:lnTo>
                    <a:lnTo>
                      <a:pt x="0" y="446"/>
                    </a:lnTo>
                    <a:lnTo>
                      <a:pt x="0" y="340"/>
                    </a:lnTo>
                    <a:lnTo>
                      <a:pt x="1" y="339"/>
                    </a:lnTo>
                    <a:lnTo>
                      <a:pt x="1" y="337"/>
                    </a:lnTo>
                    <a:lnTo>
                      <a:pt x="2" y="336"/>
                    </a:lnTo>
                    <a:lnTo>
                      <a:pt x="3" y="336"/>
                    </a:lnTo>
                    <a:lnTo>
                      <a:pt x="4" y="336"/>
                    </a:lnTo>
                    <a:lnTo>
                      <a:pt x="6" y="337"/>
                    </a:lnTo>
                    <a:lnTo>
                      <a:pt x="6" y="339"/>
                    </a:lnTo>
                    <a:lnTo>
                      <a:pt x="6" y="340"/>
                    </a:lnTo>
                    <a:lnTo>
                      <a:pt x="6" y="340"/>
                    </a:lnTo>
                    <a:close/>
                    <a:moveTo>
                      <a:pt x="6" y="509"/>
                    </a:moveTo>
                    <a:lnTo>
                      <a:pt x="6" y="581"/>
                    </a:lnTo>
                    <a:lnTo>
                      <a:pt x="6" y="583"/>
                    </a:lnTo>
                    <a:lnTo>
                      <a:pt x="6" y="584"/>
                    </a:lnTo>
                    <a:lnTo>
                      <a:pt x="4" y="584"/>
                    </a:lnTo>
                    <a:lnTo>
                      <a:pt x="3" y="584"/>
                    </a:lnTo>
                    <a:lnTo>
                      <a:pt x="2" y="584"/>
                    </a:lnTo>
                    <a:lnTo>
                      <a:pt x="1" y="584"/>
                    </a:lnTo>
                    <a:lnTo>
                      <a:pt x="1" y="583"/>
                    </a:lnTo>
                    <a:lnTo>
                      <a:pt x="0" y="581"/>
                    </a:lnTo>
                    <a:lnTo>
                      <a:pt x="0" y="509"/>
                    </a:lnTo>
                    <a:lnTo>
                      <a:pt x="1" y="507"/>
                    </a:lnTo>
                    <a:lnTo>
                      <a:pt x="1" y="506"/>
                    </a:lnTo>
                    <a:lnTo>
                      <a:pt x="2" y="505"/>
                    </a:lnTo>
                    <a:lnTo>
                      <a:pt x="3" y="505"/>
                    </a:lnTo>
                    <a:lnTo>
                      <a:pt x="4" y="505"/>
                    </a:lnTo>
                    <a:lnTo>
                      <a:pt x="6" y="506"/>
                    </a:lnTo>
                    <a:lnTo>
                      <a:pt x="6" y="507"/>
                    </a:lnTo>
                    <a:lnTo>
                      <a:pt x="6" y="509"/>
                    </a:lnTo>
                    <a:lnTo>
                      <a:pt x="6" y="509"/>
                    </a:lnTo>
                    <a:close/>
                  </a:path>
                </a:pathLst>
              </a:custGeom>
              <a:solidFill>
                <a:srgbClr val="000000"/>
              </a:solidFill>
              <a:ln w="1588">
                <a:solidFill>
                  <a:srgbClr val="000000"/>
                </a:solidFill>
                <a:prstDash val="solid"/>
                <a:round/>
              </a:ln>
            </p:spPr>
            <p:txBody>
              <a:bodyPr/>
              <a:lstStyle/>
              <a:p>
                <a:endParaRPr lang="zh-CN" altLang="en-US"/>
              </a:p>
            </p:txBody>
          </p:sp>
          <p:sp>
            <p:nvSpPr>
              <p:cNvPr id="75788" name="Freeform 12"/>
              <p:cNvSpPr/>
              <p:nvPr/>
            </p:nvSpPr>
            <p:spPr bwMode="auto">
              <a:xfrm>
                <a:off x="955" y="1473"/>
                <a:ext cx="312" cy="579"/>
              </a:xfrm>
              <a:custGeom>
                <a:avLst/>
                <a:gdLst>
                  <a:gd name="T0" fmla="*/ 0 w 312"/>
                  <a:gd name="T1" fmla="*/ 0 h 578"/>
                  <a:gd name="T2" fmla="*/ 0 w 312"/>
                  <a:gd name="T3" fmla="*/ 1 h 578"/>
                  <a:gd name="T4" fmla="*/ 1 w 312"/>
                  <a:gd name="T5" fmla="*/ 3 h 578"/>
                  <a:gd name="T6" fmla="*/ 1 w 312"/>
                  <a:gd name="T7" fmla="*/ 5 h 578"/>
                  <a:gd name="T8" fmla="*/ 2 w 312"/>
                  <a:gd name="T9" fmla="*/ 8 h 578"/>
                  <a:gd name="T10" fmla="*/ 3 w 312"/>
                  <a:gd name="T11" fmla="*/ 12 h 578"/>
                  <a:gd name="T12" fmla="*/ 4 w 312"/>
                  <a:gd name="T13" fmla="*/ 16 h 578"/>
                  <a:gd name="T14" fmla="*/ 7 w 312"/>
                  <a:gd name="T15" fmla="*/ 25 h 578"/>
                  <a:gd name="T16" fmla="*/ 13 w 312"/>
                  <a:gd name="T17" fmla="*/ 42 h 578"/>
                  <a:gd name="T18" fmla="*/ 17 w 312"/>
                  <a:gd name="T19" fmla="*/ 59 h 578"/>
                  <a:gd name="T20" fmla="*/ 23 w 312"/>
                  <a:gd name="T21" fmla="*/ 75 h 578"/>
                  <a:gd name="T22" fmla="*/ 27 w 312"/>
                  <a:gd name="T23" fmla="*/ 90 h 578"/>
                  <a:gd name="T24" fmla="*/ 32 w 312"/>
                  <a:gd name="T25" fmla="*/ 104 h 578"/>
                  <a:gd name="T26" fmla="*/ 36 w 312"/>
                  <a:gd name="T27" fmla="*/ 118 h 578"/>
                  <a:gd name="T28" fmla="*/ 40 w 312"/>
                  <a:gd name="T29" fmla="*/ 130 h 578"/>
                  <a:gd name="T30" fmla="*/ 44 w 312"/>
                  <a:gd name="T31" fmla="*/ 142 h 578"/>
                  <a:gd name="T32" fmla="*/ 47 w 312"/>
                  <a:gd name="T33" fmla="*/ 155 h 578"/>
                  <a:gd name="T34" fmla="*/ 51 w 312"/>
                  <a:gd name="T35" fmla="*/ 166 h 578"/>
                  <a:gd name="T36" fmla="*/ 54 w 312"/>
                  <a:gd name="T37" fmla="*/ 177 h 578"/>
                  <a:gd name="T38" fmla="*/ 57 w 312"/>
                  <a:gd name="T39" fmla="*/ 186 h 578"/>
                  <a:gd name="T40" fmla="*/ 61 w 312"/>
                  <a:gd name="T41" fmla="*/ 196 h 578"/>
                  <a:gd name="T42" fmla="*/ 64 w 312"/>
                  <a:gd name="T43" fmla="*/ 205 h 578"/>
                  <a:gd name="T44" fmla="*/ 71 w 312"/>
                  <a:gd name="T45" fmla="*/ 225 h 578"/>
                  <a:gd name="T46" fmla="*/ 76 w 312"/>
                  <a:gd name="T47" fmla="*/ 241 h 578"/>
                  <a:gd name="T48" fmla="*/ 82 w 312"/>
                  <a:gd name="T49" fmla="*/ 258 h 578"/>
                  <a:gd name="T50" fmla="*/ 89 w 312"/>
                  <a:gd name="T51" fmla="*/ 274 h 578"/>
                  <a:gd name="T52" fmla="*/ 95 w 312"/>
                  <a:gd name="T53" fmla="*/ 289 h 578"/>
                  <a:gd name="T54" fmla="*/ 102 w 312"/>
                  <a:gd name="T55" fmla="*/ 306 h 578"/>
                  <a:gd name="T56" fmla="*/ 110 w 312"/>
                  <a:gd name="T57" fmla="*/ 323 h 578"/>
                  <a:gd name="T58" fmla="*/ 118 w 312"/>
                  <a:gd name="T59" fmla="*/ 341 h 578"/>
                  <a:gd name="T60" fmla="*/ 122 w 312"/>
                  <a:gd name="T61" fmla="*/ 351 h 578"/>
                  <a:gd name="T62" fmla="*/ 126 w 312"/>
                  <a:gd name="T63" fmla="*/ 362 h 578"/>
                  <a:gd name="T64" fmla="*/ 134 w 312"/>
                  <a:gd name="T65" fmla="*/ 377 h 578"/>
                  <a:gd name="T66" fmla="*/ 142 w 312"/>
                  <a:gd name="T67" fmla="*/ 395 h 578"/>
                  <a:gd name="T68" fmla="*/ 150 w 312"/>
                  <a:gd name="T69" fmla="*/ 411 h 578"/>
                  <a:gd name="T70" fmla="*/ 160 w 312"/>
                  <a:gd name="T71" fmla="*/ 429 h 578"/>
                  <a:gd name="T72" fmla="*/ 169 w 312"/>
                  <a:gd name="T73" fmla="*/ 447 h 578"/>
                  <a:gd name="T74" fmla="*/ 179 w 312"/>
                  <a:gd name="T75" fmla="*/ 465 h 578"/>
                  <a:gd name="T76" fmla="*/ 190 w 312"/>
                  <a:gd name="T77" fmla="*/ 482 h 578"/>
                  <a:gd name="T78" fmla="*/ 201 w 312"/>
                  <a:gd name="T79" fmla="*/ 499 h 578"/>
                  <a:gd name="T80" fmla="*/ 213 w 312"/>
                  <a:gd name="T81" fmla="*/ 514 h 578"/>
                  <a:gd name="T82" fmla="*/ 226 w 312"/>
                  <a:gd name="T83" fmla="*/ 529 h 578"/>
                  <a:gd name="T84" fmla="*/ 232 w 312"/>
                  <a:gd name="T85" fmla="*/ 534 h 578"/>
                  <a:gd name="T86" fmla="*/ 239 w 312"/>
                  <a:gd name="T87" fmla="*/ 541 h 578"/>
                  <a:gd name="T88" fmla="*/ 246 w 312"/>
                  <a:gd name="T89" fmla="*/ 547 h 578"/>
                  <a:gd name="T90" fmla="*/ 252 w 312"/>
                  <a:gd name="T91" fmla="*/ 552 h 578"/>
                  <a:gd name="T92" fmla="*/ 259 w 312"/>
                  <a:gd name="T93" fmla="*/ 558 h 578"/>
                  <a:gd name="T94" fmla="*/ 267 w 312"/>
                  <a:gd name="T95" fmla="*/ 562 h 578"/>
                  <a:gd name="T96" fmla="*/ 273 w 312"/>
                  <a:gd name="T97" fmla="*/ 566 h 578"/>
                  <a:gd name="T98" fmla="*/ 281 w 312"/>
                  <a:gd name="T99" fmla="*/ 570 h 578"/>
                  <a:gd name="T100" fmla="*/ 289 w 312"/>
                  <a:gd name="T101" fmla="*/ 573 h 578"/>
                  <a:gd name="T102" fmla="*/ 297 w 312"/>
                  <a:gd name="T103" fmla="*/ 576 h 578"/>
                  <a:gd name="T104" fmla="*/ 305 w 312"/>
                  <a:gd name="T105" fmla="*/ 577 h 578"/>
                  <a:gd name="T106" fmla="*/ 312 w 312"/>
                  <a:gd name="T107" fmla="*/ 578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578">
                    <a:moveTo>
                      <a:pt x="0" y="0"/>
                    </a:moveTo>
                    <a:lnTo>
                      <a:pt x="0" y="1"/>
                    </a:lnTo>
                    <a:lnTo>
                      <a:pt x="1" y="3"/>
                    </a:lnTo>
                    <a:lnTo>
                      <a:pt x="1" y="5"/>
                    </a:lnTo>
                    <a:lnTo>
                      <a:pt x="2" y="8"/>
                    </a:lnTo>
                    <a:lnTo>
                      <a:pt x="3" y="12"/>
                    </a:lnTo>
                    <a:lnTo>
                      <a:pt x="4" y="16"/>
                    </a:lnTo>
                    <a:lnTo>
                      <a:pt x="7" y="25"/>
                    </a:lnTo>
                    <a:lnTo>
                      <a:pt x="13" y="42"/>
                    </a:lnTo>
                    <a:lnTo>
                      <a:pt x="17" y="59"/>
                    </a:lnTo>
                    <a:lnTo>
                      <a:pt x="23" y="75"/>
                    </a:lnTo>
                    <a:lnTo>
                      <a:pt x="27" y="90"/>
                    </a:lnTo>
                    <a:lnTo>
                      <a:pt x="32" y="104"/>
                    </a:lnTo>
                    <a:lnTo>
                      <a:pt x="36" y="118"/>
                    </a:lnTo>
                    <a:lnTo>
                      <a:pt x="40" y="130"/>
                    </a:lnTo>
                    <a:lnTo>
                      <a:pt x="44" y="142"/>
                    </a:lnTo>
                    <a:lnTo>
                      <a:pt x="47" y="155"/>
                    </a:lnTo>
                    <a:lnTo>
                      <a:pt x="51" y="166"/>
                    </a:lnTo>
                    <a:lnTo>
                      <a:pt x="54" y="177"/>
                    </a:lnTo>
                    <a:lnTo>
                      <a:pt x="57" y="186"/>
                    </a:lnTo>
                    <a:lnTo>
                      <a:pt x="61" y="196"/>
                    </a:lnTo>
                    <a:lnTo>
                      <a:pt x="64" y="205"/>
                    </a:lnTo>
                    <a:lnTo>
                      <a:pt x="71" y="225"/>
                    </a:lnTo>
                    <a:lnTo>
                      <a:pt x="76" y="241"/>
                    </a:lnTo>
                    <a:lnTo>
                      <a:pt x="82" y="258"/>
                    </a:lnTo>
                    <a:lnTo>
                      <a:pt x="89" y="274"/>
                    </a:lnTo>
                    <a:lnTo>
                      <a:pt x="95" y="289"/>
                    </a:lnTo>
                    <a:lnTo>
                      <a:pt x="102" y="306"/>
                    </a:lnTo>
                    <a:lnTo>
                      <a:pt x="110" y="323"/>
                    </a:lnTo>
                    <a:lnTo>
                      <a:pt x="118" y="341"/>
                    </a:lnTo>
                    <a:lnTo>
                      <a:pt x="122" y="351"/>
                    </a:lnTo>
                    <a:lnTo>
                      <a:pt x="126" y="362"/>
                    </a:lnTo>
                    <a:lnTo>
                      <a:pt x="134" y="377"/>
                    </a:lnTo>
                    <a:lnTo>
                      <a:pt x="142" y="395"/>
                    </a:lnTo>
                    <a:lnTo>
                      <a:pt x="150" y="411"/>
                    </a:lnTo>
                    <a:lnTo>
                      <a:pt x="160" y="429"/>
                    </a:lnTo>
                    <a:lnTo>
                      <a:pt x="169" y="447"/>
                    </a:lnTo>
                    <a:lnTo>
                      <a:pt x="179" y="465"/>
                    </a:lnTo>
                    <a:lnTo>
                      <a:pt x="190" y="482"/>
                    </a:lnTo>
                    <a:lnTo>
                      <a:pt x="201" y="499"/>
                    </a:lnTo>
                    <a:lnTo>
                      <a:pt x="213" y="514"/>
                    </a:lnTo>
                    <a:lnTo>
                      <a:pt x="226" y="529"/>
                    </a:lnTo>
                    <a:lnTo>
                      <a:pt x="232" y="534"/>
                    </a:lnTo>
                    <a:lnTo>
                      <a:pt x="239" y="541"/>
                    </a:lnTo>
                    <a:lnTo>
                      <a:pt x="246" y="547"/>
                    </a:lnTo>
                    <a:lnTo>
                      <a:pt x="252" y="552"/>
                    </a:lnTo>
                    <a:lnTo>
                      <a:pt x="259" y="558"/>
                    </a:lnTo>
                    <a:lnTo>
                      <a:pt x="267" y="562"/>
                    </a:lnTo>
                    <a:lnTo>
                      <a:pt x="273" y="566"/>
                    </a:lnTo>
                    <a:lnTo>
                      <a:pt x="281" y="570"/>
                    </a:lnTo>
                    <a:lnTo>
                      <a:pt x="289" y="573"/>
                    </a:lnTo>
                    <a:lnTo>
                      <a:pt x="297" y="576"/>
                    </a:lnTo>
                    <a:lnTo>
                      <a:pt x="305" y="577"/>
                    </a:lnTo>
                    <a:lnTo>
                      <a:pt x="312" y="578"/>
                    </a:lnTo>
                  </a:path>
                </a:pathLst>
              </a:custGeom>
              <a:noFill/>
              <a:ln w="28575" cmpd="sng">
                <a:solidFill>
                  <a:srgbClr val="FF66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9" name="Freeform 13"/>
              <p:cNvSpPr/>
              <p:nvPr/>
            </p:nvSpPr>
            <p:spPr bwMode="auto">
              <a:xfrm>
                <a:off x="1577" y="1470"/>
                <a:ext cx="5" cy="114"/>
              </a:xfrm>
              <a:custGeom>
                <a:avLst/>
                <a:gdLst>
                  <a:gd name="T0" fmla="*/ 5 w 5"/>
                  <a:gd name="T1" fmla="*/ 3 h 113"/>
                  <a:gd name="T2" fmla="*/ 5 w 5"/>
                  <a:gd name="T3" fmla="*/ 108 h 113"/>
                  <a:gd name="T4" fmla="*/ 5 w 5"/>
                  <a:gd name="T5" fmla="*/ 110 h 113"/>
                  <a:gd name="T6" fmla="*/ 5 w 5"/>
                  <a:gd name="T7" fmla="*/ 111 h 113"/>
                  <a:gd name="T8" fmla="*/ 4 w 5"/>
                  <a:gd name="T9" fmla="*/ 111 h 113"/>
                  <a:gd name="T10" fmla="*/ 3 w 5"/>
                  <a:gd name="T11" fmla="*/ 113 h 113"/>
                  <a:gd name="T12" fmla="*/ 2 w 5"/>
                  <a:gd name="T13" fmla="*/ 111 h 113"/>
                  <a:gd name="T14" fmla="*/ 1 w 5"/>
                  <a:gd name="T15" fmla="*/ 111 h 113"/>
                  <a:gd name="T16" fmla="*/ 0 w 5"/>
                  <a:gd name="T17" fmla="*/ 110 h 113"/>
                  <a:gd name="T18" fmla="*/ 0 w 5"/>
                  <a:gd name="T19" fmla="*/ 108 h 113"/>
                  <a:gd name="T20" fmla="*/ 0 w 5"/>
                  <a:gd name="T21" fmla="*/ 3 h 113"/>
                  <a:gd name="T22" fmla="*/ 0 w 5"/>
                  <a:gd name="T23" fmla="*/ 1 h 113"/>
                  <a:gd name="T24" fmla="*/ 1 w 5"/>
                  <a:gd name="T25" fmla="*/ 1 h 113"/>
                  <a:gd name="T26" fmla="*/ 2 w 5"/>
                  <a:gd name="T27" fmla="*/ 0 h 113"/>
                  <a:gd name="T28" fmla="*/ 3 w 5"/>
                  <a:gd name="T29" fmla="*/ 0 h 113"/>
                  <a:gd name="T30" fmla="*/ 4 w 5"/>
                  <a:gd name="T31" fmla="*/ 0 h 113"/>
                  <a:gd name="T32" fmla="*/ 5 w 5"/>
                  <a:gd name="T33" fmla="*/ 1 h 113"/>
                  <a:gd name="T34" fmla="*/ 5 w 5"/>
                  <a:gd name="T35" fmla="*/ 1 h 113"/>
                  <a:gd name="T36" fmla="*/ 5 w 5"/>
                  <a:gd name="T37" fmla="*/ 3 h 113"/>
                  <a:gd name="T38" fmla="*/ 5 w 5"/>
                  <a:gd name="T39" fmla="*/ 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113">
                    <a:moveTo>
                      <a:pt x="5" y="3"/>
                    </a:moveTo>
                    <a:lnTo>
                      <a:pt x="5" y="108"/>
                    </a:lnTo>
                    <a:lnTo>
                      <a:pt x="5" y="110"/>
                    </a:lnTo>
                    <a:lnTo>
                      <a:pt x="5" y="111"/>
                    </a:lnTo>
                    <a:lnTo>
                      <a:pt x="4" y="111"/>
                    </a:lnTo>
                    <a:lnTo>
                      <a:pt x="3" y="113"/>
                    </a:lnTo>
                    <a:lnTo>
                      <a:pt x="2" y="111"/>
                    </a:lnTo>
                    <a:lnTo>
                      <a:pt x="1" y="111"/>
                    </a:lnTo>
                    <a:lnTo>
                      <a:pt x="0" y="110"/>
                    </a:lnTo>
                    <a:lnTo>
                      <a:pt x="0" y="108"/>
                    </a:lnTo>
                    <a:lnTo>
                      <a:pt x="0" y="3"/>
                    </a:lnTo>
                    <a:lnTo>
                      <a:pt x="0" y="1"/>
                    </a:lnTo>
                    <a:lnTo>
                      <a:pt x="1" y="1"/>
                    </a:lnTo>
                    <a:lnTo>
                      <a:pt x="2" y="0"/>
                    </a:lnTo>
                    <a:lnTo>
                      <a:pt x="3" y="0"/>
                    </a:lnTo>
                    <a:lnTo>
                      <a:pt x="4" y="0"/>
                    </a:lnTo>
                    <a:lnTo>
                      <a:pt x="5" y="1"/>
                    </a:lnTo>
                    <a:lnTo>
                      <a:pt x="5" y="1"/>
                    </a:lnTo>
                    <a:lnTo>
                      <a:pt x="5" y="3"/>
                    </a:lnTo>
                    <a:lnTo>
                      <a:pt x="5" y="3"/>
                    </a:lnTo>
                    <a:close/>
                  </a:path>
                </a:pathLst>
              </a:custGeom>
              <a:solidFill>
                <a:srgbClr val="000000"/>
              </a:solidFill>
              <a:ln w="1588">
                <a:solidFill>
                  <a:srgbClr val="000000"/>
                </a:solidFill>
                <a:prstDash val="solid"/>
                <a:round/>
              </a:ln>
            </p:spPr>
            <p:txBody>
              <a:bodyPr/>
              <a:lstStyle/>
              <a:p>
                <a:endParaRPr lang="zh-CN" altLang="en-US"/>
              </a:p>
            </p:txBody>
          </p:sp>
          <p:sp>
            <p:nvSpPr>
              <p:cNvPr id="75790" name="Freeform 14"/>
              <p:cNvSpPr>
                <a:spLocks noEditPoints="1"/>
              </p:cNvSpPr>
              <p:nvPr/>
            </p:nvSpPr>
            <p:spPr bwMode="auto">
              <a:xfrm>
                <a:off x="1265" y="1705"/>
                <a:ext cx="638" cy="6"/>
              </a:xfrm>
              <a:custGeom>
                <a:avLst/>
                <a:gdLst>
                  <a:gd name="T0" fmla="*/ 89 w 638"/>
                  <a:gd name="T1" fmla="*/ 0 h 6"/>
                  <a:gd name="T2" fmla="*/ 90 w 638"/>
                  <a:gd name="T3" fmla="*/ 0 h 6"/>
                  <a:gd name="T4" fmla="*/ 91 w 638"/>
                  <a:gd name="T5" fmla="*/ 2 h 6"/>
                  <a:gd name="T6" fmla="*/ 90 w 638"/>
                  <a:gd name="T7" fmla="*/ 5 h 6"/>
                  <a:gd name="T8" fmla="*/ 89 w 638"/>
                  <a:gd name="T9" fmla="*/ 6 h 6"/>
                  <a:gd name="T10" fmla="*/ 2 w 638"/>
                  <a:gd name="T11" fmla="*/ 6 h 6"/>
                  <a:gd name="T12" fmla="*/ 1 w 638"/>
                  <a:gd name="T13" fmla="*/ 4 h 6"/>
                  <a:gd name="T14" fmla="*/ 1 w 638"/>
                  <a:gd name="T15" fmla="*/ 1 h 6"/>
                  <a:gd name="T16" fmla="*/ 2 w 638"/>
                  <a:gd name="T17" fmla="*/ 0 h 6"/>
                  <a:gd name="T18" fmla="*/ 3 w 638"/>
                  <a:gd name="T19" fmla="*/ 0 h 6"/>
                  <a:gd name="T20" fmla="*/ 225 w 638"/>
                  <a:gd name="T21" fmla="*/ 0 h 6"/>
                  <a:gd name="T22" fmla="*/ 227 w 638"/>
                  <a:gd name="T23" fmla="*/ 0 h 6"/>
                  <a:gd name="T24" fmla="*/ 228 w 638"/>
                  <a:gd name="T25" fmla="*/ 2 h 6"/>
                  <a:gd name="T26" fmla="*/ 227 w 638"/>
                  <a:gd name="T27" fmla="*/ 5 h 6"/>
                  <a:gd name="T28" fmla="*/ 225 w 638"/>
                  <a:gd name="T29" fmla="*/ 6 h 6"/>
                  <a:gd name="T30" fmla="*/ 139 w 638"/>
                  <a:gd name="T31" fmla="*/ 6 h 6"/>
                  <a:gd name="T32" fmla="*/ 137 w 638"/>
                  <a:gd name="T33" fmla="*/ 4 h 6"/>
                  <a:gd name="T34" fmla="*/ 137 w 638"/>
                  <a:gd name="T35" fmla="*/ 1 h 6"/>
                  <a:gd name="T36" fmla="*/ 139 w 638"/>
                  <a:gd name="T37" fmla="*/ 0 h 6"/>
                  <a:gd name="T38" fmla="*/ 140 w 638"/>
                  <a:gd name="T39" fmla="*/ 0 h 6"/>
                  <a:gd name="T40" fmla="*/ 362 w 638"/>
                  <a:gd name="T41" fmla="*/ 0 h 6"/>
                  <a:gd name="T42" fmla="*/ 364 w 638"/>
                  <a:gd name="T43" fmla="*/ 0 h 6"/>
                  <a:gd name="T44" fmla="*/ 365 w 638"/>
                  <a:gd name="T45" fmla="*/ 2 h 6"/>
                  <a:gd name="T46" fmla="*/ 364 w 638"/>
                  <a:gd name="T47" fmla="*/ 5 h 6"/>
                  <a:gd name="T48" fmla="*/ 362 w 638"/>
                  <a:gd name="T49" fmla="*/ 6 h 6"/>
                  <a:gd name="T50" fmla="*/ 275 w 638"/>
                  <a:gd name="T51" fmla="*/ 6 h 6"/>
                  <a:gd name="T52" fmla="*/ 274 w 638"/>
                  <a:gd name="T53" fmla="*/ 4 h 6"/>
                  <a:gd name="T54" fmla="*/ 274 w 638"/>
                  <a:gd name="T55" fmla="*/ 1 h 6"/>
                  <a:gd name="T56" fmla="*/ 275 w 638"/>
                  <a:gd name="T57" fmla="*/ 0 h 6"/>
                  <a:gd name="T58" fmla="*/ 276 w 638"/>
                  <a:gd name="T59" fmla="*/ 0 h 6"/>
                  <a:gd name="T60" fmla="*/ 499 w 638"/>
                  <a:gd name="T61" fmla="*/ 0 h 6"/>
                  <a:gd name="T62" fmla="*/ 501 w 638"/>
                  <a:gd name="T63" fmla="*/ 0 h 6"/>
                  <a:gd name="T64" fmla="*/ 501 w 638"/>
                  <a:gd name="T65" fmla="*/ 2 h 6"/>
                  <a:gd name="T66" fmla="*/ 501 w 638"/>
                  <a:gd name="T67" fmla="*/ 5 h 6"/>
                  <a:gd name="T68" fmla="*/ 499 w 638"/>
                  <a:gd name="T69" fmla="*/ 6 h 6"/>
                  <a:gd name="T70" fmla="*/ 412 w 638"/>
                  <a:gd name="T71" fmla="*/ 6 h 6"/>
                  <a:gd name="T72" fmla="*/ 411 w 638"/>
                  <a:gd name="T73" fmla="*/ 4 h 6"/>
                  <a:gd name="T74" fmla="*/ 411 w 638"/>
                  <a:gd name="T75" fmla="*/ 1 h 6"/>
                  <a:gd name="T76" fmla="*/ 412 w 638"/>
                  <a:gd name="T77" fmla="*/ 0 h 6"/>
                  <a:gd name="T78" fmla="*/ 413 w 638"/>
                  <a:gd name="T79" fmla="*/ 0 h 6"/>
                  <a:gd name="T80" fmla="*/ 636 w 638"/>
                  <a:gd name="T81" fmla="*/ 0 h 6"/>
                  <a:gd name="T82" fmla="*/ 637 w 638"/>
                  <a:gd name="T83" fmla="*/ 0 h 6"/>
                  <a:gd name="T84" fmla="*/ 638 w 638"/>
                  <a:gd name="T85" fmla="*/ 2 h 6"/>
                  <a:gd name="T86" fmla="*/ 637 w 638"/>
                  <a:gd name="T87" fmla="*/ 5 h 6"/>
                  <a:gd name="T88" fmla="*/ 636 w 638"/>
                  <a:gd name="T89" fmla="*/ 6 h 6"/>
                  <a:gd name="T90" fmla="*/ 549 w 638"/>
                  <a:gd name="T91" fmla="*/ 6 h 6"/>
                  <a:gd name="T92" fmla="*/ 547 w 638"/>
                  <a:gd name="T93" fmla="*/ 4 h 6"/>
                  <a:gd name="T94" fmla="*/ 547 w 638"/>
                  <a:gd name="T95" fmla="*/ 1 h 6"/>
                  <a:gd name="T96" fmla="*/ 549 w 638"/>
                  <a:gd name="T97" fmla="*/ 0 h 6"/>
                  <a:gd name="T98" fmla="*/ 550 w 638"/>
                  <a:gd name="T9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8" h="6">
                    <a:moveTo>
                      <a:pt x="3" y="0"/>
                    </a:moveTo>
                    <a:lnTo>
                      <a:pt x="89" y="0"/>
                    </a:lnTo>
                    <a:lnTo>
                      <a:pt x="90" y="0"/>
                    </a:lnTo>
                    <a:lnTo>
                      <a:pt x="90" y="0"/>
                    </a:lnTo>
                    <a:lnTo>
                      <a:pt x="91" y="1"/>
                    </a:lnTo>
                    <a:lnTo>
                      <a:pt x="91" y="2"/>
                    </a:lnTo>
                    <a:lnTo>
                      <a:pt x="91" y="4"/>
                    </a:lnTo>
                    <a:lnTo>
                      <a:pt x="90" y="5"/>
                    </a:lnTo>
                    <a:lnTo>
                      <a:pt x="90" y="6"/>
                    </a:lnTo>
                    <a:lnTo>
                      <a:pt x="89" y="6"/>
                    </a:lnTo>
                    <a:lnTo>
                      <a:pt x="3" y="6"/>
                    </a:lnTo>
                    <a:lnTo>
                      <a:pt x="2" y="6"/>
                    </a:lnTo>
                    <a:lnTo>
                      <a:pt x="1" y="5"/>
                    </a:lnTo>
                    <a:lnTo>
                      <a:pt x="1" y="4"/>
                    </a:lnTo>
                    <a:lnTo>
                      <a:pt x="0" y="2"/>
                    </a:lnTo>
                    <a:lnTo>
                      <a:pt x="1" y="1"/>
                    </a:lnTo>
                    <a:lnTo>
                      <a:pt x="1" y="0"/>
                    </a:lnTo>
                    <a:lnTo>
                      <a:pt x="2" y="0"/>
                    </a:lnTo>
                    <a:lnTo>
                      <a:pt x="3" y="0"/>
                    </a:lnTo>
                    <a:lnTo>
                      <a:pt x="3" y="0"/>
                    </a:lnTo>
                    <a:close/>
                    <a:moveTo>
                      <a:pt x="140" y="0"/>
                    </a:moveTo>
                    <a:lnTo>
                      <a:pt x="225" y="0"/>
                    </a:lnTo>
                    <a:lnTo>
                      <a:pt x="226" y="0"/>
                    </a:lnTo>
                    <a:lnTo>
                      <a:pt x="227" y="0"/>
                    </a:lnTo>
                    <a:lnTo>
                      <a:pt x="228" y="1"/>
                    </a:lnTo>
                    <a:lnTo>
                      <a:pt x="228" y="2"/>
                    </a:lnTo>
                    <a:lnTo>
                      <a:pt x="228" y="4"/>
                    </a:lnTo>
                    <a:lnTo>
                      <a:pt x="227" y="5"/>
                    </a:lnTo>
                    <a:lnTo>
                      <a:pt x="226" y="6"/>
                    </a:lnTo>
                    <a:lnTo>
                      <a:pt x="225" y="6"/>
                    </a:lnTo>
                    <a:lnTo>
                      <a:pt x="140" y="6"/>
                    </a:lnTo>
                    <a:lnTo>
                      <a:pt x="139" y="6"/>
                    </a:lnTo>
                    <a:lnTo>
                      <a:pt x="138" y="5"/>
                    </a:lnTo>
                    <a:lnTo>
                      <a:pt x="137" y="4"/>
                    </a:lnTo>
                    <a:lnTo>
                      <a:pt x="137" y="2"/>
                    </a:lnTo>
                    <a:lnTo>
                      <a:pt x="137" y="1"/>
                    </a:lnTo>
                    <a:lnTo>
                      <a:pt x="138" y="0"/>
                    </a:lnTo>
                    <a:lnTo>
                      <a:pt x="139" y="0"/>
                    </a:lnTo>
                    <a:lnTo>
                      <a:pt x="140" y="0"/>
                    </a:lnTo>
                    <a:lnTo>
                      <a:pt x="140" y="0"/>
                    </a:lnTo>
                    <a:close/>
                    <a:moveTo>
                      <a:pt x="276" y="0"/>
                    </a:moveTo>
                    <a:lnTo>
                      <a:pt x="362" y="0"/>
                    </a:lnTo>
                    <a:lnTo>
                      <a:pt x="363" y="0"/>
                    </a:lnTo>
                    <a:lnTo>
                      <a:pt x="364" y="0"/>
                    </a:lnTo>
                    <a:lnTo>
                      <a:pt x="364" y="1"/>
                    </a:lnTo>
                    <a:lnTo>
                      <a:pt x="365" y="2"/>
                    </a:lnTo>
                    <a:lnTo>
                      <a:pt x="364" y="4"/>
                    </a:lnTo>
                    <a:lnTo>
                      <a:pt x="364" y="5"/>
                    </a:lnTo>
                    <a:lnTo>
                      <a:pt x="363" y="6"/>
                    </a:lnTo>
                    <a:lnTo>
                      <a:pt x="362" y="6"/>
                    </a:lnTo>
                    <a:lnTo>
                      <a:pt x="276" y="6"/>
                    </a:lnTo>
                    <a:lnTo>
                      <a:pt x="275" y="6"/>
                    </a:lnTo>
                    <a:lnTo>
                      <a:pt x="275" y="5"/>
                    </a:lnTo>
                    <a:lnTo>
                      <a:pt x="274" y="4"/>
                    </a:lnTo>
                    <a:lnTo>
                      <a:pt x="274" y="2"/>
                    </a:lnTo>
                    <a:lnTo>
                      <a:pt x="274" y="1"/>
                    </a:lnTo>
                    <a:lnTo>
                      <a:pt x="275" y="0"/>
                    </a:lnTo>
                    <a:lnTo>
                      <a:pt x="275" y="0"/>
                    </a:lnTo>
                    <a:lnTo>
                      <a:pt x="276" y="0"/>
                    </a:lnTo>
                    <a:lnTo>
                      <a:pt x="276" y="0"/>
                    </a:lnTo>
                    <a:close/>
                    <a:moveTo>
                      <a:pt x="413" y="0"/>
                    </a:moveTo>
                    <a:lnTo>
                      <a:pt x="499" y="0"/>
                    </a:lnTo>
                    <a:lnTo>
                      <a:pt x="500" y="0"/>
                    </a:lnTo>
                    <a:lnTo>
                      <a:pt x="501" y="0"/>
                    </a:lnTo>
                    <a:lnTo>
                      <a:pt x="501" y="1"/>
                    </a:lnTo>
                    <a:lnTo>
                      <a:pt x="501" y="2"/>
                    </a:lnTo>
                    <a:lnTo>
                      <a:pt x="501" y="4"/>
                    </a:lnTo>
                    <a:lnTo>
                      <a:pt x="501" y="5"/>
                    </a:lnTo>
                    <a:lnTo>
                      <a:pt x="500" y="6"/>
                    </a:lnTo>
                    <a:lnTo>
                      <a:pt x="499" y="6"/>
                    </a:lnTo>
                    <a:lnTo>
                      <a:pt x="413" y="6"/>
                    </a:lnTo>
                    <a:lnTo>
                      <a:pt x="412" y="6"/>
                    </a:lnTo>
                    <a:lnTo>
                      <a:pt x="411" y="5"/>
                    </a:lnTo>
                    <a:lnTo>
                      <a:pt x="411" y="4"/>
                    </a:lnTo>
                    <a:lnTo>
                      <a:pt x="411" y="2"/>
                    </a:lnTo>
                    <a:lnTo>
                      <a:pt x="411" y="1"/>
                    </a:lnTo>
                    <a:lnTo>
                      <a:pt x="411" y="0"/>
                    </a:lnTo>
                    <a:lnTo>
                      <a:pt x="412" y="0"/>
                    </a:lnTo>
                    <a:lnTo>
                      <a:pt x="413" y="0"/>
                    </a:lnTo>
                    <a:lnTo>
                      <a:pt x="413" y="0"/>
                    </a:lnTo>
                    <a:close/>
                    <a:moveTo>
                      <a:pt x="550" y="0"/>
                    </a:moveTo>
                    <a:lnTo>
                      <a:pt x="636" y="0"/>
                    </a:lnTo>
                    <a:lnTo>
                      <a:pt x="637" y="0"/>
                    </a:lnTo>
                    <a:lnTo>
                      <a:pt x="637" y="0"/>
                    </a:lnTo>
                    <a:lnTo>
                      <a:pt x="638" y="1"/>
                    </a:lnTo>
                    <a:lnTo>
                      <a:pt x="638" y="2"/>
                    </a:lnTo>
                    <a:lnTo>
                      <a:pt x="638" y="4"/>
                    </a:lnTo>
                    <a:lnTo>
                      <a:pt x="637" y="5"/>
                    </a:lnTo>
                    <a:lnTo>
                      <a:pt x="637" y="6"/>
                    </a:lnTo>
                    <a:lnTo>
                      <a:pt x="636" y="6"/>
                    </a:lnTo>
                    <a:lnTo>
                      <a:pt x="550" y="6"/>
                    </a:lnTo>
                    <a:lnTo>
                      <a:pt x="549" y="6"/>
                    </a:lnTo>
                    <a:lnTo>
                      <a:pt x="548" y="5"/>
                    </a:lnTo>
                    <a:lnTo>
                      <a:pt x="547" y="4"/>
                    </a:lnTo>
                    <a:lnTo>
                      <a:pt x="547" y="2"/>
                    </a:lnTo>
                    <a:lnTo>
                      <a:pt x="547" y="1"/>
                    </a:lnTo>
                    <a:lnTo>
                      <a:pt x="548" y="0"/>
                    </a:lnTo>
                    <a:lnTo>
                      <a:pt x="549" y="0"/>
                    </a:lnTo>
                    <a:lnTo>
                      <a:pt x="550" y="0"/>
                    </a:lnTo>
                    <a:lnTo>
                      <a:pt x="550" y="0"/>
                    </a:lnTo>
                    <a:close/>
                  </a:path>
                </a:pathLst>
              </a:custGeom>
              <a:solidFill>
                <a:srgbClr val="000000"/>
              </a:solidFill>
              <a:ln w="1588">
                <a:solidFill>
                  <a:srgbClr val="000000"/>
                </a:solidFill>
                <a:prstDash val="solid"/>
                <a:round/>
              </a:ln>
            </p:spPr>
            <p:txBody>
              <a:bodyPr/>
              <a:lstStyle/>
              <a:p>
                <a:endParaRPr lang="zh-CN" altLang="en-US"/>
              </a:p>
            </p:txBody>
          </p:sp>
          <p:sp>
            <p:nvSpPr>
              <p:cNvPr id="75791" name="Freeform 15"/>
              <p:cNvSpPr/>
              <p:nvPr/>
            </p:nvSpPr>
            <p:spPr bwMode="auto">
              <a:xfrm>
                <a:off x="1267" y="1718"/>
                <a:ext cx="242" cy="334"/>
              </a:xfrm>
              <a:custGeom>
                <a:avLst/>
                <a:gdLst>
                  <a:gd name="T0" fmla="*/ 0 w 242"/>
                  <a:gd name="T1" fmla="*/ 333 h 333"/>
                  <a:gd name="T2" fmla="*/ 10 w 242"/>
                  <a:gd name="T3" fmla="*/ 333 h 333"/>
                  <a:gd name="T4" fmla="*/ 20 w 242"/>
                  <a:gd name="T5" fmla="*/ 332 h 333"/>
                  <a:gd name="T6" fmla="*/ 29 w 242"/>
                  <a:gd name="T7" fmla="*/ 331 h 333"/>
                  <a:gd name="T8" fmla="*/ 39 w 242"/>
                  <a:gd name="T9" fmla="*/ 327 h 333"/>
                  <a:gd name="T10" fmla="*/ 48 w 242"/>
                  <a:gd name="T11" fmla="*/ 322 h 333"/>
                  <a:gd name="T12" fmla="*/ 57 w 242"/>
                  <a:gd name="T13" fmla="*/ 318 h 333"/>
                  <a:gd name="T14" fmla="*/ 66 w 242"/>
                  <a:gd name="T15" fmla="*/ 311 h 333"/>
                  <a:gd name="T16" fmla="*/ 75 w 242"/>
                  <a:gd name="T17" fmla="*/ 305 h 333"/>
                  <a:gd name="T18" fmla="*/ 83 w 242"/>
                  <a:gd name="T19" fmla="*/ 298 h 333"/>
                  <a:gd name="T20" fmla="*/ 92 w 242"/>
                  <a:gd name="T21" fmla="*/ 288 h 333"/>
                  <a:gd name="T22" fmla="*/ 99 w 242"/>
                  <a:gd name="T23" fmla="*/ 280 h 333"/>
                  <a:gd name="T24" fmla="*/ 107 w 242"/>
                  <a:gd name="T25" fmla="*/ 270 h 333"/>
                  <a:gd name="T26" fmla="*/ 115 w 242"/>
                  <a:gd name="T27" fmla="*/ 259 h 333"/>
                  <a:gd name="T28" fmla="*/ 123 w 242"/>
                  <a:gd name="T29" fmla="*/ 248 h 333"/>
                  <a:gd name="T30" fmla="*/ 131 w 242"/>
                  <a:gd name="T31" fmla="*/ 237 h 333"/>
                  <a:gd name="T32" fmla="*/ 138 w 242"/>
                  <a:gd name="T33" fmla="*/ 225 h 333"/>
                  <a:gd name="T34" fmla="*/ 145 w 242"/>
                  <a:gd name="T35" fmla="*/ 213 h 333"/>
                  <a:gd name="T36" fmla="*/ 153 w 242"/>
                  <a:gd name="T37" fmla="*/ 199 h 333"/>
                  <a:gd name="T38" fmla="*/ 160 w 242"/>
                  <a:gd name="T39" fmla="*/ 185 h 333"/>
                  <a:gd name="T40" fmla="*/ 166 w 242"/>
                  <a:gd name="T41" fmla="*/ 172 h 333"/>
                  <a:gd name="T42" fmla="*/ 180 w 242"/>
                  <a:gd name="T43" fmla="*/ 144 h 333"/>
                  <a:gd name="T44" fmla="*/ 193 w 242"/>
                  <a:gd name="T45" fmla="*/ 115 h 333"/>
                  <a:gd name="T46" fmla="*/ 205 w 242"/>
                  <a:gd name="T47" fmla="*/ 87 h 333"/>
                  <a:gd name="T48" fmla="*/ 219 w 242"/>
                  <a:gd name="T49" fmla="*/ 58 h 333"/>
                  <a:gd name="T50" fmla="*/ 230 w 242"/>
                  <a:gd name="T51" fmla="*/ 29 h 333"/>
                  <a:gd name="T52" fmla="*/ 242 w 242"/>
                  <a:gd name="T5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2" h="333">
                    <a:moveTo>
                      <a:pt x="0" y="333"/>
                    </a:moveTo>
                    <a:lnTo>
                      <a:pt x="10" y="333"/>
                    </a:lnTo>
                    <a:lnTo>
                      <a:pt x="20" y="332"/>
                    </a:lnTo>
                    <a:lnTo>
                      <a:pt x="29" y="331"/>
                    </a:lnTo>
                    <a:lnTo>
                      <a:pt x="39" y="327"/>
                    </a:lnTo>
                    <a:lnTo>
                      <a:pt x="48" y="322"/>
                    </a:lnTo>
                    <a:lnTo>
                      <a:pt x="57" y="318"/>
                    </a:lnTo>
                    <a:lnTo>
                      <a:pt x="66" y="311"/>
                    </a:lnTo>
                    <a:lnTo>
                      <a:pt x="75" y="305"/>
                    </a:lnTo>
                    <a:lnTo>
                      <a:pt x="83" y="298"/>
                    </a:lnTo>
                    <a:lnTo>
                      <a:pt x="92" y="288"/>
                    </a:lnTo>
                    <a:lnTo>
                      <a:pt x="99" y="280"/>
                    </a:lnTo>
                    <a:lnTo>
                      <a:pt x="107" y="270"/>
                    </a:lnTo>
                    <a:lnTo>
                      <a:pt x="115" y="259"/>
                    </a:lnTo>
                    <a:lnTo>
                      <a:pt x="123" y="248"/>
                    </a:lnTo>
                    <a:lnTo>
                      <a:pt x="131" y="237"/>
                    </a:lnTo>
                    <a:lnTo>
                      <a:pt x="138" y="225"/>
                    </a:lnTo>
                    <a:lnTo>
                      <a:pt x="145" y="213"/>
                    </a:lnTo>
                    <a:lnTo>
                      <a:pt x="153" y="199"/>
                    </a:lnTo>
                    <a:lnTo>
                      <a:pt x="160" y="185"/>
                    </a:lnTo>
                    <a:lnTo>
                      <a:pt x="166" y="172"/>
                    </a:lnTo>
                    <a:lnTo>
                      <a:pt x="180" y="144"/>
                    </a:lnTo>
                    <a:lnTo>
                      <a:pt x="193" y="115"/>
                    </a:lnTo>
                    <a:lnTo>
                      <a:pt x="205" y="87"/>
                    </a:lnTo>
                    <a:lnTo>
                      <a:pt x="219" y="58"/>
                    </a:lnTo>
                    <a:lnTo>
                      <a:pt x="230" y="29"/>
                    </a:lnTo>
                    <a:lnTo>
                      <a:pt x="242" y="0"/>
                    </a:lnTo>
                  </a:path>
                </a:pathLst>
              </a:custGeom>
              <a:noFill/>
              <a:ln w="28575" cmpd="sng">
                <a:solidFill>
                  <a:srgbClr val="FF66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2" name="Freeform 16"/>
              <p:cNvSpPr/>
              <p:nvPr/>
            </p:nvSpPr>
            <p:spPr bwMode="auto">
              <a:xfrm>
                <a:off x="1509" y="1470"/>
                <a:ext cx="508" cy="248"/>
              </a:xfrm>
              <a:custGeom>
                <a:avLst/>
                <a:gdLst>
                  <a:gd name="T0" fmla="*/ 0 w 508"/>
                  <a:gd name="T1" fmla="*/ 248 h 248"/>
                  <a:gd name="T2" fmla="*/ 4 w 508"/>
                  <a:gd name="T3" fmla="*/ 243 h 248"/>
                  <a:gd name="T4" fmla="*/ 8 w 508"/>
                  <a:gd name="T5" fmla="*/ 237 h 248"/>
                  <a:gd name="T6" fmla="*/ 11 w 508"/>
                  <a:gd name="T7" fmla="*/ 232 h 248"/>
                  <a:gd name="T8" fmla="*/ 14 w 508"/>
                  <a:gd name="T9" fmla="*/ 228 h 248"/>
                  <a:gd name="T10" fmla="*/ 17 w 508"/>
                  <a:gd name="T11" fmla="*/ 224 h 248"/>
                  <a:gd name="T12" fmla="*/ 19 w 508"/>
                  <a:gd name="T13" fmla="*/ 219 h 248"/>
                  <a:gd name="T14" fmla="*/ 24 w 508"/>
                  <a:gd name="T15" fmla="*/ 214 h 248"/>
                  <a:gd name="T16" fmla="*/ 31 w 508"/>
                  <a:gd name="T17" fmla="*/ 204 h 248"/>
                  <a:gd name="T18" fmla="*/ 38 w 508"/>
                  <a:gd name="T19" fmla="*/ 195 h 248"/>
                  <a:gd name="T20" fmla="*/ 43 w 508"/>
                  <a:gd name="T21" fmla="*/ 187 h 248"/>
                  <a:gd name="T22" fmla="*/ 49 w 508"/>
                  <a:gd name="T23" fmla="*/ 180 h 248"/>
                  <a:gd name="T24" fmla="*/ 53 w 508"/>
                  <a:gd name="T25" fmla="*/ 173 h 248"/>
                  <a:gd name="T26" fmla="*/ 59 w 508"/>
                  <a:gd name="T27" fmla="*/ 166 h 248"/>
                  <a:gd name="T28" fmla="*/ 63 w 508"/>
                  <a:gd name="T29" fmla="*/ 161 h 248"/>
                  <a:gd name="T30" fmla="*/ 68 w 508"/>
                  <a:gd name="T31" fmla="*/ 154 h 248"/>
                  <a:gd name="T32" fmla="*/ 75 w 508"/>
                  <a:gd name="T33" fmla="*/ 147 h 248"/>
                  <a:gd name="T34" fmla="*/ 80 w 508"/>
                  <a:gd name="T35" fmla="*/ 140 h 248"/>
                  <a:gd name="T36" fmla="*/ 93 w 508"/>
                  <a:gd name="T37" fmla="*/ 128 h 248"/>
                  <a:gd name="T38" fmla="*/ 116 w 508"/>
                  <a:gd name="T39" fmla="*/ 107 h 248"/>
                  <a:gd name="T40" fmla="*/ 127 w 508"/>
                  <a:gd name="T41" fmla="*/ 97 h 248"/>
                  <a:gd name="T42" fmla="*/ 138 w 508"/>
                  <a:gd name="T43" fmla="*/ 88 h 248"/>
                  <a:gd name="T44" fmla="*/ 150 w 508"/>
                  <a:gd name="T45" fmla="*/ 78 h 248"/>
                  <a:gd name="T46" fmla="*/ 162 w 508"/>
                  <a:gd name="T47" fmla="*/ 69 h 248"/>
                  <a:gd name="T48" fmla="*/ 176 w 508"/>
                  <a:gd name="T49" fmla="*/ 60 h 248"/>
                  <a:gd name="T50" fmla="*/ 190 w 508"/>
                  <a:gd name="T51" fmla="*/ 52 h 248"/>
                  <a:gd name="T52" fmla="*/ 204 w 508"/>
                  <a:gd name="T53" fmla="*/ 47 h 248"/>
                  <a:gd name="T54" fmla="*/ 217 w 508"/>
                  <a:gd name="T55" fmla="*/ 41 h 248"/>
                  <a:gd name="T56" fmla="*/ 230 w 508"/>
                  <a:gd name="T57" fmla="*/ 36 h 248"/>
                  <a:gd name="T58" fmla="*/ 244 w 508"/>
                  <a:gd name="T59" fmla="*/ 30 h 248"/>
                  <a:gd name="T60" fmla="*/ 256 w 508"/>
                  <a:gd name="T61" fmla="*/ 26 h 248"/>
                  <a:gd name="T62" fmla="*/ 268 w 508"/>
                  <a:gd name="T63" fmla="*/ 23 h 248"/>
                  <a:gd name="T64" fmla="*/ 274 w 508"/>
                  <a:gd name="T65" fmla="*/ 21 h 248"/>
                  <a:gd name="T66" fmla="*/ 279 w 508"/>
                  <a:gd name="T67" fmla="*/ 19 h 248"/>
                  <a:gd name="T68" fmla="*/ 285 w 508"/>
                  <a:gd name="T69" fmla="*/ 19 h 248"/>
                  <a:gd name="T70" fmla="*/ 289 w 508"/>
                  <a:gd name="T71" fmla="*/ 18 h 248"/>
                  <a:gd name="T72" fmla="*/ 294 w 508"/>
                  <a:gd name="T73" fmla="*/ 17 h 248"/>
                  <a:gd name="T74" fmla="*/ 297 w 508"/>
                  <a:gd name="T75" fmla="*/ 17 h 248"/>
                  <a:gd name="T76" fmla="*/ 301 w 508"/>
                  <a:gd name="T77" fmla="*/ 15 h 248"/>
                  <a:gd name="T78" fmla="*/ 304 w 508"/>
                  <a:gd name="T79" fmla="*/ 15 h 248"/>
                  <a:gd name="T80" fmla="*/ 309 w 508"/>
                  <a:gd name="T81" fmla="*/ 14 h 248"/>
                  <a:gd name="T82" fmla="*/ 316 w 508"/>
                  <a:gd name="T83" fmla="*/ 14 h 248"/>
                  <a:gd name="T84" fmla="*/ 325 w 508"/>
                  <a:gd name="T85" fmla="*/ 12 h 248"/>
                  <a:gd name="T86" fmla="*/ 329 w 508"/>
                  <a:gd name="T87" fmla="*/ 11 h 248"/>
                  <a:gd name="T88" fmla="*/ 335 w 508"/>
                  <a:gd name="T89" fmla="*/ 10 h 248"/>
                  <a:gd name="T90" fmla="*/ 339 w 508"/>
                  <a:gd name="T91" fmla="*/ 8 h 248"/>
                  <a:gd name="T92" fmla="*/ 346 w 508"/>
                  <a:gd name="T93" fmla="*/ 8 h 248"/>
                  <a:gd name="T94" fmla="*/ 352 w 508"/>
                  <a:gd name="T95" fmla="*/ 7 h 248"/>
                  <a:gd name="T96" fmla="*/ 358 w 508"/>
                  <a:gd name="T97" fmla="*/ 6 h 248"/>
                  <a:gd name="T98" fmla="*/ 366 w 508"/>
                  <a:gd name="T99" fmla="*/ 6 h 248"/>
                  <a:gd name="T100" fmla="*/ 374 w 508"/>
                  <a:gd name="T101" fmla="*/ 4 h 248"/>
                  <a:gd name="T102" fmla="*/ 383 w 508"/>
                  <a:gd name="T103" fmla="*/ 4 h 248"/>
                  <a:gd name="T104" fmla="*/ 393 w 508"/>
                  <a:gd name="T105" fmla="*/ 3 h 248"/>
                  <a:gd name="T106" fmla="*/ 403 w 508"/>
                  <a:gd name="T107" fmla="*/ 3 h 248"/>
                  <a:gd name="T108" fmla="*/ 414 w 508"/>
                  <a:gd name="T109" fmla="*/ 3 h 248"/>
                  <a:gd name="T110" fmla="*/ 427 w 508"/>
                  <a:gd name="T111" fmla="*/ 3 h 248"/>
                  <a:gd name="T112" fmla="*/ 434 w 508"/>
                  <a:gd name="T113" fmla="*/ 3 h 248"/>
                  <a:gd name="T114" fmla="*/ 441 w 508"/>
                  <a:gd name="T115" fmla="*/ 3 h 248"/>
                  <a:gd name="T116" fmla="*/ 508 w 508"/>
                  <a:gd name="T11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08" h="248">
                    <a:moveTo>
                      <a:pt x="0" y="248"/>
                    </a:moveTo>
                    <a:lnTo>
                      <a:pt x="4" y="243"/>
                    </a:lnTo>
                    <a:lnTo>
                      <a:pt x="8" y="237"/>
                    </a:lnTo>
                    <a:lnTo>
                      <a:pt x="11" y="232"/>
                    </a:lnTo>
                    <a:lnTo>
                      <a:pt x="14" y="228"/>
                    </a:lnTo>
                    <a:lnTo>
                      <a:pt x="17" y="224"/>
                    </a:lnTo>
                    <a:lnTo>
                      <a:pt x="19" y="219"/>
                    </a:lnTo>
                    <a:lnTo>
                      <a:pt x="24" y="214"/>
                    </a:lnTo>
                    <a:lnTo>
                      <a:pt x="31" y="204"/>
                    </a:lnTo>
                    <a:lnTo>
                      <a:pt x="38" y="195"/>
                    </a:lnTo>
                    <a:lnTo>
                      <a:pt x="43" y="187"/>
                    </a:lnTo>
                    <a:lnTo>
                      <a:pt x="49" y="180"/>
                    </a:lnTo>
                    <a:lnTo>
                      <a:pt x="53" y="173"/>
                    </a:lnTo>
                    <a:lnTo>
                      <a:pt x="59" y="166"/>
                    </a:lnTo>
                    <a:lnTo>
                      <a:pt x="63" y="161"/>
                    </a:lnTo>
                    <a:lnTo>
                      <a:pt x="68" y="154"/>
                    </a:lnTo>
                    <a:lnTo>
                      <a:pt x="75" y="147"/>
                    </a:lnTo>
                    <a:lnTo>
                      <a:pt x="80" y="140"/>
                    </a:lnTo>
                    <a:lnTo>
                      <a:pt x="93" y="128"/>
                    </a:lnTo>
                    <a:lnTo>
                      <a:pt x="116" y="107"/>
                    </a:lnTo>
                    <a:lnTo>
                      <a:pt x="127" y="97"/>
                    </a:lnTo>
                    <a:lnTo>
                      <a:pt x="138" y="88"/>
                    </a:lnTo>
                    <a:lnTo>
                      <a:pt x="150" y="78"/>
                    </a:lnTo>
                    <a:lnTo>
                      <a:pt x="162" y="69"/>
                    </a:lnTo>
                    <a:lnTo>
                      <a:pt x="176" y="60"/>
                    </a:lnTo>
                    <a:lnTo>
                      <a:pt x="190" y="52"/>
                    </a:lnTo>
                    <a:lnTo>
                      <a:pt x="204" y="47"/>
                    </a:lnTo>
                    <a:lnTo>
                      <a:pt x="217" y="41"/>
                    </a:lnTo>
                    <a:lnTo>
                      <a:pt x="230" y="36"/>
                    </a:lnTo>
                    <a:lnTo>
                      <a:pt x="244" y="30"/>
                    </a:lnTo>
                    <a:lnTo>
                      <a:pt x="256" y="26"/>
                    </a:lnTo>
                    <a:lnTo>
                      <a:pt x="268" y="23"/>
                    </a:lnTo>
                    <a:lnTo>
                      <a:pt x="274" y="21"/>
                    </a:lnTo>
                    <a:lnTo>
                      <a:pt x="279" y="19"/>
                    </a:lnTo>
                    <a:lnTo>
                      <a:pt x="285" y="19"/>
                    </a:lnTo>
                    <a:lnTo>
                      <a:pt x="289" y="18"/>
                    </a:lnTo>
                    <a:lnTo>
                      <a:pt x="294" y="17"/>
                    </a:lnTo>
                    <a:lnTo>
                      <a:pt x="297" y="17"/>
                    </a:lnTo>
                    <a:lnTo>
                      <a:pt x="301" y="15"/>
                    </a:lnTo>
                    <a:lnTo>
                      <a:pt x="304" y="15"/>
                    </a:lnTo>
                    <a:lnTo>
                      <a:pt x="309" y="14"/>
                    </a:lnTo>
                    <a:lnTo>
                      <a:pt x="316" y="14"/>
                    </a:lnTo>
                    <a:lnTo>
                      <a:pt x="325" y="12"/>
                    </a:lnTo>
                    <a:lnTo>
                      <a:pt x="329" y="11"/>
                    </a:lnTo>
                    <a:lnTo>
                      <a:pt x="335" y="10"/>
                    </a:lnTo>
                    <a:lnTo>
                      <a:pt x="339" y="8"/>
                    </a:lnTo>
                    <a:lnTo>
                      <a:pt x="346" y="8"/>
                    </a:lnTo>
                    <a:lnTo>
                      <a:pt x="352" y="7"/>
                    </a:lnTo>
                    <a:lnTo>
                      <a:pt x="358" y="6"/>
                    </a:lnTo>
                    <a:lnTo>
                      <a:pt x="366" y="6"/>
                    </a:lnTo>
                    <a:lnTo>
                      <a:pt x="374" y="4"/>
                    </a:lnTo>
                    <a:lnTo>
                      <a:pt x="383" y="4"/>
                    </a:lnTo>
                    <a:lnTo>
                      <a:pt x="393" y="3"/>
                    </a:lnTo>
                    <a:lnTo>
                      <a:pt x="403" y="3"/>
                    </a:lnTo>
                    <a:lnTo>
                      <a:pt x="414" y="3"/>
                    </a:lnTo>
                    <a:lnTo>
                      <a:pt x="427" y="3"/>
                    </a:lnTo>
                    <a:lnTo>
                      <a:pt x="434" y="3"/>
                    </a:lnTo>
                    <a:lnTo>
                      <a:pt x="441" y="3"/>
                    </a:lnTo>
                    <a:lnTo>
                      <a:pt x="508" y="0"/>
                    </a:lnTo>
                  </a:path>
                </a:pathLst>
              </a:custGeom>
              <a:noFill/>
              <a:ln w="28575" cmpd="sng">
                <a:solidFill>
                  <a:srgbClr val="FF66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3" name="Freeform 17"/>
              <p:cNvSpPr/>
              <p:nvPr/>
            </p:nvSpPr>
            <p:spPr bwMode="auto">
              <a:xfrm>
                <a:off x="955" y="1369"/>
                <a:ext cx="28" cy="35"/>
              </a:xfrm>
              <a:custGeom>
                <a:avLst/>
                <a:gdLst>
                  <a:gd name="T0" fmla="*/ 0 w 28"/>
                  <a:gd name="T1" fmla="*/ 0 h 35"/>
                  <a:gd name="T2" fmla="*/ 0 w 28"/>
                  <a:gd name="T3" fmla="*/ 4 h 35"/>
                  <a:gd name="T4" fmla="*/ 0 w 28"/>
                  <a:gd name="T5" fmla="*/ 7 h 35"/>
                  <a:gd name="T6" fmla="*/ 0 w 28"/>
                  <a:gd name="T7" fmla="*/ 11 h 35"/>
                  <a:gd name="T8" fmla="*/ 1 w 28"/>
                  <a:gd name="T9" fmla="*/ 13 h 35"/>
                  <a:gd name="T10" fmla="*/ 1 w 28"/>
                  <a:gd name="T11" fmla="*/ 17 h 35"/>
                  <a:gd name="T12" fmla="*/ 2 w 28"/>
                  <a:gd name="T13" fmla="*/ 20 h 35"/>
                  <a:gd name="T14" fmla="*/ 5 w 28"/>
                  <a:gd name="T15" fmla="*/ 26 h 35"/>
                  <a:gd name="T16" fmla="*/ 10 w 28"/>
                  <a:gd name="T17" fmla="*/ 30 h 35"/>
                  <a:gd name="T18" fmla="*/ 14 w 28"/>
                  <a:gd name="T19" fmla="*/ 33 h 35"/>
                  <a:gd name="T20" fmla="*/ 16 w 28"/>
                  <a:gd name="T21" fmla="*/ 34 h 35"/>
                  <a:gd name="T22" fmla="*/ 20 w 28"/>
                  <a:gd name="T23" fmla="*/ 34 h 35"/>
                  <a:gd name="T24" fmla="*/ 23 w 28"/>
                  <a:gd name="T25" fmla="*/ 35 h 35"/>
                  <a:gd name="T26" fmla="*/ 25 w 28"/>
                  <a:gd name="T27" fmla="*/ 35 h 35"/>
                  <a:gd name="T28" fmla="*/ 28 w 28"/>
                  <a:gd name="T29"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5">
                    <a:moveTo>
                      <a:pt x="0" y="0"/>
                    </a:moveTo>
                    <a:lnTo>
                      <a:pt x="0" y="4"/>
                    </a:lnTo>
                    <a:lnTo>
                      <a:pt x="0" y="7"/>
                    </a:lnTo>
                    <a:lnTo>
                      <a:pt x="0" y="11"/>
                    </a:lnTo>
                    <a:lnTo>
                      <a:pt x="1" y="13"/>
                    </a:lnTo>
                    <a:lnTo>
                      <a:pt x="1" y="17"/>
                    </a:lnTo>
                    <a:lnTo>
                      <a:pt x="2" y="20"/>
                    </a:lnTo>
                    <a:lnTo>
                      <a:pt x="5" y="26"/>
                    </a:lnTo>
                    <a:lnTo>
                      <a:pt x="10" y="30"/>
                    </a:lnTo>
                    <a:lnTo>
                      <a:pt x="14" y="33"/>
                    </a:lnTo>
                    <a:lnTo>
                      <a:pt x="16" y="34"/>
                    </a:lnTo>
                    <a:lnTo>
                      <a:pt x="20" y="34"/>
                    </a:lnTo>
                    <a:lnTo>
                      <a:pt x="23" y="35"/>
                    </a:lnTo>
                    <a:lnTo>
                      <a:pt x="25" y="35"/>
                    </a:lnTo>
                    <a:lnTo>
                      <a:pt x="28" y="34"/>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4" name="Line 18"/>
              <p:cNvSpPr>
                <a:spLocks noChangeShapeType="1"/>
              </p:cNvSpPr>
              <p:nvPr/>
            </p:nvSpPr>
            <p:spPr bwMode="auto">
              <a:xfrm>
                <a:off x="983" y="1404"/>
                <a:ext cx="199"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795" name="Freeform 19"/>
              <p:cNvSpPr/>
              <p:nvPr/>
            </p:nvSpPr>
            <p:spPr bwMode="auto">
              <a:xfrm>
                <a:off x="1182" y="1404"/>
                <a:ext cx="85" cy="314"/>
              </a:xfrm>
              <a:custGeom>
                <a:avLst/>
                <a:gdLst>
                  <a:gd name="T0" fmla="*/ 0 w 85"/>
                  <a:gd name="T1" fmla="*/ 0 h 315"/>
                  <a:gd name="T2" fmla="*/ 6 w 85"/>
                  <a:gd name="T3" fmla="*/ 1 h 315"/>
                  <a:gd name="T4" fmla="*/ 12 w 85"/>
                  <a:gd name="T5" fmla="*/ 4 h 315"/>
                  <a:gd name="T6" fmla="*/ 16 w 85"/>
                  <a:gd name="T7" fmla="*/ 7 h 315"/>
                  <a:gd name="T8" fmla="*/ 21 w 85"/>
                  <a:gd name="T9" fmla="*/ 10 h 315"/>
                  <a:gd name="T10" fmla="*/ 25 w 85"/>
                  <a:gd name="T11" fmla="*/ 14 h 315"/>
                  <a:gd name="T12" fmla="*/ 29 w 85"/>
                  <a:gd name="T13" fmla="*/ 19 h 315"/>
                  <a:gd name="T14" fmla="*/ 32 w 85"/>
                  <a:gd name="T15" fmla="*/ 25 h 315"/>
                  <a:gd name="T16" fmla="*/ 35 w 85"/>
                  <a:gd name="T17" fmla="*/ 30 h 315"/>
                  <a:gd name="T18" fmla="*/ 37 w 85"/>
                  <a:gd name="T19" fmla="*/ 37 h 315"/>
                  <a:gd name="T20" fmla="*/ 40 w 85"/>
                  <a:gd name="T21" fmla="*/ 44 h 315"/>
                  <a:gd name="T22" fmla="*/ 42 w 85"/>
                  <a:gd name="T23" fmla="*/ 51 h 315"/>
                  <a:gd name="T24" fmla="*/ 44 w 85"/>
                  <a:gd name="T25" fmla="*/ 58 h 315"/>
                  <a:gd name="T26" fmla="*/ 48 w 85"/>
                  <a:gd name="T27" fmla="*/ 74 h 315"/>
                  <a:gd name="T28" fmla="*/ 51 w 85"/>
                  <a:gd name="T29" fmla="*/ 90 h 315"/>
                  <a:gd name="T30" fmla="*/ 54 w 85"/>
                  <a:gd name="T31" fmla="*/ 114 h 315"/>
                  <a:gd name="T32" fmla="*/ 56 w 85"/>
                  <a:gd name="T33" fmla="*/ 125 h 315"/>
                  <a:gd name="T34" fmla="*/ 59 w 85"/>
                  <a:gd name="T35" fmla="*/ 137 h 315"/>
                  <a:gd name="T36" fmla="*/ 61 w 85"/>
                  <a:gd name="T37" fmla="*/ 149 h 315"/>
                  <a:gd name="T38" fmla="*/ 63 w 85"/>
                  <a:gd name="T39" fmla="*/ 162 h 315"/>
                  <a:gd name="T40" fmla="*/ 65 w 85"/>
                  <a:gd name="T41" fmla="*/ 174 h 315"/>
                  <a:gd name="T42" fmla="*/ 68 w 85"/>
                  <a:gd name="T43" fmla="*/ 188 h 315"/>
                  <a:gd name="T44" fmla="*/ 70 w 85"/>
                  <a:gd name="T45" fmla="*/ 201 h 315"/>
                  <a:gd name="T46" fmla="*/ 72 w 85"/>
                  <a:gd name="T47" fmla="*/ 217 h 315"/>
                  <a:gd name="T48" fmla="*/ 74 w 85"/>
                  <a:gd name="T49" fmla="*/ 232 h 315"/>
                  <a:gd name="T50" fmla="*/ 76 w 85"/>
                  <a:gd name="T51" fmla="*/ 247 h 315"/>
                  <a:gd name="T52" fmla="*/ 79 w 85"/>
                  <a:gd name="T53" fmla="*/ 263 h 315"/>
                  <a:gd name="T54" fmla="*/ 81 w 85"/>
                  <a:gd name="T55" fmla="*/ 280 h 315"/>
                  <a:gd name="T56" fmla="*/ 83 w 85"/>
                  <a:gd name="T57" fmla="*/ 297 h 315"/>
                  <a:gd name="T58" fmla="*/ 85 w 85"/>
                  <a:gd name="T59"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315">
                    <a:moveTo>
                      <a:pt x="0" y="0"/>
                    </a:moveTo>
                    <a:lnTo>
                      <a:pt x="6" y="1"/>
                    </a:lnTo>
                    <a:lnTo>
                      <a:pt x="12" y="4"/>
                    </a:lnTo>
                    <a:lnTo>
                      <a:pt x="16" y="7"/>
                    </a:lnTo>
                    <a:lnTo>
                      <a:pt x="21" y="10"/>
                    </a:lnTo>
                    <a:lnTo>
                      <a:pt x="25" y="14"/>
                    </a:lnTo>
                    <a:lnTo>
                      <a:pt x="29" y="19"/>
                    </a:lnTo>
                    <a:lnTo>
                      <a:pt x="32" y="25"/>
                    </a:lnTo>
                    <a:lnTo>
                      <a:pt x="35" y="30"/>
                    </a:lnTo>
                    <a:lnTo>
                      <a:pt x="37" y="37"/>
                    </a:lnTo>
                    <a:lnTo>
                      <a:pt x="40" y="44"/>
                    </a:lnTo>
                    <a:lnTo>
                      <a:pt x="42" y="51"/>
                    </a:lnTo>
                    <a:lnTo>
                      <a:pt x="44" y="58"/>
                    </a:lnTo>
                    <a:lnTo>
                      <a:pt x="48" y="74"/>
                    </a:lnTo>
                    <a:lnTo>
                      <a:pt x="51" y="90"/>
                    </a:lnTo>
                    <a:lnTo>
                      <a:pt x="54" y="114"/>
                    </a:lnTo>
                    <a:lnTo>
                      <a:pt x="56" y="125"/>
                    </a:lnTo>
                    <a:lnTo>
                      <a:pt x="59" y="137"/>
                    </a:lnTo>
                    <a:lnTo>
                      <a:pt x="61" y="149"/>
                    </a:lnTo>
                    <a:lnTo>
                      <a:pt x="63" y="162"/>
                    </a:lnTo>
                    <a:lnTo>
                      <a:pt x="65" y="174"/>
                    </a:lnTo>
                    <a:lnTo>
                      <a:pt x="68" y="188"/>
                    </a:lnTo>
                    <a:lnTo>
                      <a:pt x="70" y="201"/>
                    </a:lnTo>
                    <a:lnTo>
                      <a:pt x="72" y="217"/>
                    </a:lnTo>
                    <a:lnTo>
                      <a:pt x="74" y="232"/>
                    </a:lnTo>
                    <a:lnTo>
                      <a:pt x="76" y="247"/>
                    </a:lnTo>
                    <a:lnTo>
                      <a:pt x="79" y="263"/>
                    </a:lnTo>
                    <a:lnTo>
                      <a:pt x="81" y="280"/>
                    </a:lnTo>
                    <a:lnTo>
                      <a:pt x="83" y="297"/>
                    </a:lnTo>
                    <a:lnTo>
                      <a:pt x="85" y="315"/>
                    </a:lnTo>
                  </a:path>
                </a:pathLst>
              </a:custGeom>
              <a:noFill/>
              <a:ln w="28575" cmpd="sng">
                <a:solidFill>
                  <a:srgbClr val="0033CC"/>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6" name="Freeform 20"/>
              <p:cNvSpPr/>
              <p:nvPr/>
            </p:nvSpPr>
            <p:spPr bwMode="auto">
              <a:xfrm>
                <a:off x="1267" y="1718"/>
                <a:ext cx="156" cy="436"/>
              </a:xfrm>
              <a:custGeom>
                <a:avLst/>
                <a:gdLst>
                  <a:gd name="T0" fmla="*/ 0 w 156"/>
                  <a:gd name="T1" fmla="*/ 0 h 436"/>
                  <a:gd name="T2" fmla="*/ 0 w 156"/>
                  <a:gd name="T3" fmla="*/ 0 h 436"/>
                  <a:gd name="T4" fmla="*/ 0 w 156"/>
                  <a:gd name="T5" fmla="*/ 2 h 436"/>
                  <a:gd name="T6" fmla="*/ 0 w 156"/>
                  <a:gd name="T7" fmla="*/ 3 h 436"/>
                  <a:gd name="T8" fmla="*/ 0 w 156"/>
                  <a:gd name="T9" fmla="*/ 4 h 436"/>
                  <a:gd name="T10" fmla="*/ 1 w 156"/>
                  <a:gd name="T11" fmla="*/ 10 h 436"/>
                  <a:gd name="T12" fmla="*/ 1 w 156"/>
                  <a:gd name="T13" fmla="*/ 15 h 436"/>
                  <a:gd name="T14" fmla="*/ 4 w 156"/>
                  <a:gd name="T15" fmla="*/ 37 h 436"/>
                  <a:gd name="T16" fmla="*/ 6 w 156"/>
                  <a:gd name="T17" fmla="*/ 58 h 436"/>
                  <a:gd name="T18" fmla="*/ 9 w 156"/>
                  <a:gd name="T19" fmla="*/ 80 h 436"/>
                  <a:gd name="T20" fmla="*/ 13 w 156"/>
                  <a:gd name="T21" fmla="*/ 100 h 436"/>
                  <a:gd name="T22" fmla="*/ 16 w 156"/>
                  <a:gd name="T23" fmla="*/ 121 h 436"/>
                  <a:gd name="T24" fmla="*/ 19 w 156"/>
                  <a:gd name="T25" fmla="*/ 141 h 436"/>
                  <a:gd name="T26" fmla="*/ 24 w 156"/>
                  <a:gd name="T27" fmla="*/ 162 h 436"/>
                  <a:gd name="T28" fmla="*/ 28 w 156"/>
                  <a:gd name="T29" fmla="*/ 181 h 436"/>
                  <a:gd name="T30" fmla="*/ 33 w 156"/>
                  <a:gd name="T31" fmla="*/ 200 h 436"/>
                  <a:gd name="T32" fmla="*/ 37 w 156"/>
                  <a:gd name="T33" fmla="*/ 218 h 436"/>
                  <a:gd name="T34" fmla="*/ 42 w 156"/>
                  <a:gd name="T35" fmla="*/ 236 h 436"/>
                  <a:gd name="T36" fmla="*/ 46 w 156"/>
                  <a:gd name="T37" fmla="*/ 252 h 436"/>
                  <a:gd name="T38" fmla="*/ 50 w 156"/>
                  <a:gd name="T39" fmla="*/ 269 h 436"/>
                  <a:gd name="T40" fmla="*/ 55 w 156"/>
                  <a:gd name="T41" fmla="*/ 285 h 436"/>
                  <a:gd name="T42" fmla="*/ 59 w 156"/>
                  <a:gd name="T43" fmla="*/ 300 h 436"/>
                  <a:gd name="T44" fmla="*/ 64 w 156"/>
                  <a:gd name="T45" fmla="*/ 314 h 436"/>
                  <a:gd name="T46" fmla="*/ 67 w 156"/>
                  <a:gd name="T47" fmla="*/ 324 h 436"/>
                  <a:gd name="T48" fmla="*/ 70 w 156"/>
                  <a:gd name="T49" fmla="*/ 333 h 436"/>
                  <a:gd name="T50" fmla="*/ 74 w 156"/>
                  <a:gd name="T51" fmla="*/ 343 h 436"/>
                  <a:gd name="T52" fmla="*/ 77 w 156"/>
                  <a:gd name="T53" fmla="*/ 351 h 436"/>
                  <a:gd name="T54" fmla="*/ 81 w 156"/>
                  <a:gd name="T55" fmla="*/ 359 h 436"/>
                  <a:gd name="T56" fmla="*/ 84 w 156"/>
                  <a:gd name="T57" fmla="*/ 368 h 436"/>
                  <a:gd name="T58" fmla="*/ 88 w 156"/>
                  <a:gd name="T59" fmla="*/ 376 h 436"/>
                  <a:gd name="T60" fmla="*/ 93 w 156"/>
                  <a:gd name="T61" fmla="*/ 383 h 436"/>
                  <a:gd name="T62" fmla="*/ 98 w 156"/>
                  <a:gd name="T63" fmla="*/ 390 h 436"/>
                  <a:gd name="T64" fmla="*/ 104 w 156"/>
                  <a:gd name="T65" fmla="*/ 396 h 436"/>
                  <a:gd name="T66" fmla="*/ 111 w 156"/>
                  <a:gd name="T67" fmla="*/ 403 h 436"/>
                  <a:gd name="T68" fmla="*/ 118 w 156"/>
                  <a:gd name="T69" fmla="*/ 410 h 436"/>
                  <a:gd name="T70" fmla="*/ 126 w 156"/>
                  <a:gd name="T71" fmla="*/ 417 h 436"/>
                  <a:gd name="T72" fmla="*/ 135 w 156"/>
                  <a:gd name="T73" fmla="*/ 424 h 436"/>
                  <a:gd name="T74" fmla="*/ 145 w 156"/>
                  <a:gd name="T75" fmla="*/ 429 h 436"/>
                  <a:gd name="T76" fmla="*/ 151 w 156"/>
                  <a:gd name="T77" fmla="*/ 433 h 436"/>
                  <a:gd name="T78" fmla="*/ 156 w 156"/>
                  <a:gd name="T79" fmla="*/ 43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6" h="436">
                    <a:moveTo>
                      <a:pt x="0" y="0"/>
                    </a:moveTo>
                    <a:lnTo>
                      <a:pt x="0" y="0"/>
                    </a:lnTo>
                    <a:lnTo>
                      <a:pt x="0" y="2"/>
                    </a:lnTo>
                    <a:lnTo>
                      <a:pt x="0" y="3"/>
                    </a:lnTo>
                    <a:lnTo>
                      <a:pt x="0" y="4"/>
                    </a:lnTo>
                    <a:lnTo>
                      <a:pt x="1" y="10"/>
                    </a:lnTo>
                    <a:lnTo>
                      <a:pt x="1" y="15"/>
                    </a:lnTo>
                    <a:lnTo>
                      <a:pt x="4" y="37"/>
                    </a:lnTo>
                    <a:lnTo>
                      <a:pt x="6" y="58"/>
                    </a:lnTo>
                    <a:lnTo>
                      <a:pt x="9" y="80"/>
                    </a:lnTo>
                    <a:lnTo>
                      <a:pt x="13" y="100"/>
                    </a:lnTo>
                    <a:lnTo>
                      <a:pt x="16" y="121"/>
                    </a:lnTo>
                    <a:lnTo>
                      <a:pt x="19" y="141"/>
                    </a:lnTo>
                    <a:lnTo>
                      <a:pt x="24" y="162"/>
                    </a:lnTo>
                    <a:lnTo>
                      <a:pt x="28" y="181"/>
                    </a:lnTo>
                    <a:lnTo>
                      <a:pt x="33" y="200"/>
                    </a:lnTo>
                    <a:lnTo>
                      <a:pt x="37" y="218"/>
                    </a:lnTo>
                    <a:lnTo>
                      <a:pt x="42" y="236"/>
                    </a:lnTo>
                    <a:lnTo>
                      <a:pt x="46" y="252"/>
                    </a:lnTo>
                    <a:lnTo>
                      <a:pt x="50" y="269"/>
                    </a:lnTo>
                    <a:lnTo>
                      <a:pt x="55" y="285"/>
                    </a:lnTo>
                    <a:lnTo>
                      <a:pt x="59" y="300"/>
                    </a:lnTo>
                    <a:lnTo>
                      <a:pt x="64" y="314"/>
                    </a:lnTo>
                    <a:lnTo>
                      <a:pt x="67" y="324"/>
                    </a:lnTo>
                    <a:lnTo>
                      <a:pt x="70" y="333"/>
                    </a:lnTo>
                    <a:lnTo>
                      <a:pt x="74" y="343"/>
                    </a:lnTo>
                    <a:lnTo>
                      <a:pt x="77" y="351"/>
                    </a:lnTo>
                    <a:lnTo>
                      <a:pt x="81" y="359"/>
                    </a:lnTo>
                    <a:lnTo>
                      <a:pt x="84" y="368"/>
                    </a:lnTo>
                    <a:lnTo>
                      <a:pt x="88" y="376"/>
                    </a:lnTo>
                    <a:lnTo>
                      <a:pt x="93" y="383"/>
                    </a:lnTo>
                    <a:lnTo>
                      <a:pt x="98" y="390"/>
                    </a:lnTo>
                    <a:lnTo>
                      <a:pt x="104" y="396"/>
                    </a:lnTo>
                    <a:lnTo>
                      <a:pt x="111" y="403"/>
                    </a:lnTo>
                    <a:lnTo>
                      <a:pt x="118" y="410"/>
                    </a:lnTo>
                    <a:lnTo>
                      <a:pt x="126" y="417"/>
                    </a:lnTo>
                    <a:lnTo>
                      <a:pt x="135" y="424"/>
                    </a:lnTo>
                    <a:lnTo>
                      <a:pt x="145" y="429"/>
                    </a:lnTo>
                    <a:lnTo>
                      <a:pt x="151" y="433"/>
                    </a:lnTo>
                    <a:lnTo>
                      <a:pt x="156" y="436"/>
                    </a:lnTo>
                  </a:path>
                </a:pathLst>
              </a:custGeom>
              <a:noFill/>
              <a:ln w="28575" cmpd="sng">
                <a:solidFill>
                  <a:srgbClr val="0033CC"/>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7" name="Freeform 21"/>
              <p:cNvSpPr/>
              <p:nvPr/>
            </p:nvSpPr>
            <p:spPr bwMode="auto">
              <a:xfrm>
                <a:off x="1423" y="1707"/>
                <a:ext cx="466" cy="447"/>
              </a:xfrm>
              <a:custGeom>
                <a:avLst/>
                <a:gdLst>
                  <a:gd name="T0" fmla="*/ 7 w 466"/>
                  <a:gd name="T1" fmla="*/ 443 h 447"/>
                  <a:gd name="T2" fmla="*/ 19 w 466"/>
                  <a:gd name="T3" fmla="*/ 433 h 447"/>
                  <a:gd name="T4" fmla="*/ 29 w 466"/>
                  <a:gd name="T5" fmla="*/ 424 h 447"/>
                  <a:gd name="T6" fmla="*/ 39 w 466"/>
                  <a:gd name="T7" fmla="*/ 413 h 447"/>
                  <a:gd name="T8" fmla="*/ 47 w 466"/>
                  <a:gd name="T9" fmla="*/ 403 h 447"/>
                  <a:gd name="T10" fmla="*/ 56 w 466"/>
                  <a:gd name="T11" fmla="*/ 388 h 447"/>
                  <a:gd name="T12" fmla="*/ 66 w 466"/>
                  <a:gd name="T13" fmla="*/ 369 h 447"/>
                  <a:gd name="T14" fmla="*/ 71 w 466"/>
                  <a:gd name="T15" fmla="*/ 348 h 447"/>
                  <a:gd name="T16" fmla="*/ 76 w 466"/>
                  <a:gd name="T17" fmla="*/ 329 h 447"/>
                  <a:gd name="T18" fmla="*/ 78 w 466"/>
                  <a:gd name="T19" fmla="*/ 310 h 447"/>
                  <a:gd name="T20" fmla="*/ 80 w 466"/>
                  <a:gd name="T21" fmla="*/ 294 h 447"/>
                  <a:gd name="T22" fmla="*/ 83 w 466"/>
                  <a:gd name="T23" fmla="*/ 268 h 447"/>
                  <a:gd name="T24" fmla="*/ 87 w 466"/>
                  <a:gd name="T25" fmla="*/ 246 h 447"/>
                  <a:gd name="T26" fmla="*/ 90 w 466"/>
                  <a:gd name="T27" fmla="*/ 226 h 447"/>
                  <a:gd name="T28" fmla="*/ 95 w 466"/>
                  <a:gd name="T29" fmla="*/ 209 h 447"/>
                  <a:gd name="T30" fmla="*/ 99 w 466"/>
                  <a:gd name="T31" fmla="*/ 195 h 447"/>
                  <a:gd name="T32" fmla="*/ 104 w 466"/>
                  <a:gd name="T33" fmla="*/ 183 h 447"/>
                  <a:gd name="T34" fmla="*/ 108 w 466"/>
                  <a:gd name="T35" fmla="*/ 172 h 447"/>
                  <a:gd name="T36" fmla="*/ 118 w 466"/>
                  <a:gd name="T37" fmla="*/ 151 h 447"/>
                  <a:gd name="T38" fmla="*/ 127 w 466"/>
                  <a:gd name="T39" fmla="*/ 133 h 447"/>
                  <a:gd name="T40" fmla="*/ 135 w 466"/>
                  <a:gd name="T41" fmla="*/ 117 h 447"/>
                  <a:gd name="T42" fmla="*/ 144 w 466"/>
                  <a:gd name="T43" fmla="*/ 103 h 447"/>
                  <a:gd name="T44" fmla="*/ 151 w 466"/>
                  <a:gd name="T45" fmla="*/ 92 h 447"/>
                  <a:gd name="T46" fmla="*/ 158 w 466"/>
                  <a:gd name="T47" fmla="*/ 83 h 447"/>
                  <a:gd name="T48" fmla="*/ 165 w 466"/>
                  <a:gd name="T49" fmla="*/ 73 h 447"/>
                  <a:gd name="T50" fmla="*/ 174 w 466"/>
                  <a:gd name="T51" fmla="*/ 63 h 447"/>
                  <a:gd name="T52" fmla="*/ 181 w 466"/>
                  <a:gd name="T53" fmla="*/ 56 h 447"/>
                  <a:gd name="T54" fmla="*/ 194 w 466"/>
                  <a:gd name="T55" fmla="*/ 46 h 447"/>
                  <a:gd name="T56" fmla="*/ 203 w 466"/>
                  <a:gd name="T57" fmla="*/ 39 h 447"/>
                  <a:gd name="T58" fmla="*/ 211 w 466"/>
                  <a:gd name="T59" fmla="*/ 32 h 447"/>
                  <a:gd name="T60" fmla="*/ 215 w 466"/>
                  <a:gd name="T61" fmla="*/ 29 h 447"/>
                  <a:gd name="T62" fmla="*/ 222 w 466"/>
                  <a:gd name="T63" fmla="*/ 26 h 447"/>
                  <a:gd name="T64" fmla="*/ 230 w 466"/>
                  <a:gd name="T65" fmla="*/ 22 h 447"/>
                  <a:gd name="T66" fmla="*/ 240 w 466"/>
                  <a:gd name="T67" fmla="*/ 19 h 447"/>
                  <a:gd name="T68" fmla="*/ 251 w 466"/>
                  <a:gd name="T69" fmla="*/ 17 h 447"/>
                  <a:gd name="T70" fmla="*/ 266 w 466"/>
                  <a:gd name="T71" fmla="*/ 14 h 447"/>
                  <a:gd name="T72" fmla="*/ 283 w 466"/>
                  <a:gd name="T73" fmla="*/ 11 h 447"/>
                  <a:gd name="T74" fmla="*/ 304 w 466"/>
                  <a:gd name="T75" fmla="*/ 9 h 447"/>
                  <a:gd name="T76" fmla="*/ 328 w 466"/>
                  <a:gd name="T77" fmla="*/ 6 h 447"/>
                  <a:gd name="T78" fmla="*/ 355 w 466"/>
                  <a:gd name="T79" fmla="*/ 4 h 447"/>
                  <a:gd name="T80" fmla="*/ 388 w 466"/>
                  <a:gd name="T81" fmla="*/ 3 h 447"/>
                  <a:gd name="T82" fmla="*/ 405 w 466"/>
                  <a:gd name="T83" fmla="*/ 2 h 447"/>
                  <a:gd name="T84" fmla="*/ 424 w 466"/>
                  <a:gd name="T85" fmla="*/ 2 h 447"/>
                  <a:gd name="T86" fmla="*/ 444 w 466"/>
                  <a:gd name="T87" fmla="*/ 0 h 447"/>
                  <a:gd name="T88" fmla="*/ 466 w 466"/>
                  <a:gd name="T89"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447">
                    <a:moveTo>
                      <a:pt x="0" y="447"/>
                    </a:moveTo>
                    <a:lnTo>
                      <a:pt x="7" y="443"/>
                    </a:lnTo>
                    <a:lnTo>
                      <a:pt x="14" y="438"/>
                    </a:lnTo>
                    <a:lnTo>
                      <a:pt x="19" y="433"/>
                    </a:lnTo>
                    <a:lnTo>
                      <a:pt x="25" y="428"/>
                    </a:lnTo>
                    <a:lnTo>
                      <a:pt x="29" y="424"/>
                    </a:lnTo>
                    <a:lnTo>
                      <a:pt x="35" y="418"/>
                    </a:lnTo>
                    <a:lnTo>
                      <a:pt x="39" y="413"/>
                    </a:lnTo>
                    <a:lnTo>
                      <a:pt x="43" y="409"/>
                    </a:lnTo>
                    <a:lnTo>
                      <a:pt x="47" y="403"/>
                    </a:lnTo>
                    <a:lnTo>
                      <a:pt x="50" y="399"/>
                    </a:lnTo>
                    <a:lnTo>
                      <a:pt x="56" y="388"/>
                    </a:lnTo>
                    <a:lnTo>
                      <a:pt x="61" y="379"/>
                    </a:lnTo>
                    <a:lnTo>
                      <a:pt x="66" y="369"/>
                    </a:lnTo>
                    <a:lnTo>
                      <a:pt x="69" y="358"/>
                    </a:lnTo>
                    <a:lnTo>
                      <a:pt x="71" y="348"/>
                    </a:lnTo>
                    <a:lnTo>
                      <a:pt x="74" y="339"/>
                    </a:lnTo>
                    <a:lnTo>
                      <a:pt x="76" y="329"/>
                    </a:lnTo>
                    <a:lnTo>
                      <a:pt x="77" y="320"/>
                    </a:lnTo>
                    <a:lnTo>
                      <a:pt x="78" y="310"/>
                    </a:lnTo>
                    <a:lnTo>
                      <a:pt x="79" y="302"/>
                    </a:lnTo>
                    <a:lnTo>
                      <a:pt x="80" y="294"/>
                    </a:lnTo>
                    <a:lnTo>
                      <a:pt x="81" y="280"/>
                    </a:lnTo>
                    <a:lnTo>
                      <a:pt x="83" y="268"/>
                    </a:lnTo>
                    <a:lnTo>
                      <a:pt x="85" y="255"/>
                    </a:lnTo>
                    <a:lnTo>
                      <a:pt x="87" y="246"/>
                    </a:lnTo>
                    <a:lnTo>
                      <a:pt x="88" y="235"/>
                    </a:lnTo>
                    <a:lnTo>
                      <a:pt x="90" y="226"/>
                    </a:lnTo>
                    <a:lnTo>
                      <a:pt x="93" y="217"/>
                    </a:lnTo>
                    <a:lnTo>
                      <a:pt x="95" y="209"/>
                    </a:lnTo>
                    <a:lnTo>
                      <a:pt x="97" y="202"/>
                    </a:lnTo>
                    <a:lnTo>
                      <a:pt x="99" y="195"/>
                    </a:lnTo>
                    <a:lnTo>
                      <a:pt x="102" y="188"/>
                    </a:lnTo>
                    <a:lnTo>
                      <a:pt x="104" y="183"/>
                    </a:lnTo>
                    <a:lnTo>
                      <a:pt x="106" y="177"/>
                    </a:lnTo>
                    <a:lnTo>
                      <a:pt x="108" y="172"/>
                    </a:lnTo>
                    <a:lnTo>
                      <a:pt x="113" y="161"/>
                    </a:lnTo>
                    <a:lnTo>
                      <a:pt x="118" y="151"/>
                    </a:lnTo>
                    <a:lnTo>
                      <a:pt x="123" y="141"/>
                    </a:lnTo>
                    <a:lnTo>
                      <a:pt x="127" y="133"/>
                    </a:lnTo>
                    <a:lnTo>
                      <a:pt x="132" y="125"/>
                    </a:lnTo>
                    <a:lnTo>
                      <a:pt x="135" y="117"/>
                    </a:lnTo>
                    <a:lnTo>
                      <a:pt x="139" y="110"/>
                    </a:lnTo>
                    <a:lnTo>
                      <a:pt x="144" y="103"/>
                    </a:lnTo>
                    <a:lnTo>
                      <a:pt x="147" y="98"/>
                    </a:lnTo>
                    <a:lnTo>
                      <a:pt x="151" y="92"/>
                    </a:lnTo>
                    <a:lnTo>
                      <a:pt x="155" y="87"/>
                    </a:lnTo>
                    <a:lnTo>
                      <a:pt x="158" y="83"/>
                    </a:lnTo>
                    <a:lnTo>
                      <a:pt x="162" y="77"/>
                    </a:lnTo>
                    <a:lnTo>
                      <a:pt x="165" y="73"/>
                    </a:lnTo>
                    <a:lnTo>
                      <a:pt x="168" y="70"/>
                    </a:lnTo>
                    <a:lnTo>
                      <a:pt x="174" y="63"/>
                    </a:lnTo>
                    <a:lnTo>
                      <a:pt x="177" y="61"/>
                    </a:lnTo>
                    <a:lnTo>
                      <a:pt x="181" y="56"/>
                    </a:lnTo>
                    <a:lnTo>
                      <a:pt x="187" y="51"/>
                    </a:lnTo>
                    <a:lnTo>
                      <a:pt x="194" y="46"/>
                    </a:lnTo>
                    <a:lnTo>
                      <a:pt x="199" y="41"/>
                    </a:lnTo>
                    <a:lnTo>
                      <a:pt x="203" y="39"/>
                    </a:lnTo>
                    <a:lnTo>
                      <a:pt x="206" y="35"/>
                    </a:lnTo>
                    <a:lnTo>
                      <a:pt x="211" y="32"/>
                    </a:lnTo>
                    <a:lnTo>
                      <a:pt x="213" y="30"/>
                    </a:lnTo>
                    <a:lnTo>
                      <a:pt x="215" y="29"/>
                    </a:lnTo>
                    <a:lnTo>
                      <a:pt x="218" y="28"/>
                    </a:lnTo>
                    <a:lnTo>
                      <a:pt x="222" y="26"/>
                    </a:lnTo>
                    <a:lnTo>
                      <a:pt x="225" y="24"/>
                    </a:lnTo>
                    <a:lnTo>
                      <a:pt x="230" y="22"/>
                    </a:lnTo>
                    <a:lnTo>
                      <a:pt x="234" y="21"/>
                    </a:lnTo>
                    <a:lnTo>
                      <a:pt x="240" y="19"/>
                    </a:lnTo>
                    <a:lnTo>
                      <a:pt x="245" y="18"/>
                    </a:lnTo>
                    <a:lnTo>
                      <a:pt x="251" y="17"/>
                    </a:lnTo>
                    <a:lnTo>
                      <a:pt x="258" y="15"/>
                    </a:lnTo>
                    <a:lnTo>
                      <a:pt x="266" y="14"/>
                    </a:lnTo>
                    <a:lnTo>
                      <a:pt x="274" y="13"/>
                    </a:lnTo>
                    <a:lnTo>
                      <a:pt x="283" y="11"/>
                    </a:lnTo>
                    <a:lnTo>
                      <a:pt x="293" y="10"/>
                    </a:lnTo>
                    <a:lnTo>
                      <a:pt x="304" y="9"/>
                    </a:lnTo>
                    <a:lnTo>
                      <a:pt x="315" y="7"/>
                    </a:lnTo>
                    <a:lnTo>
                      <a:pt x="328" y="6"/>
                    </a:lnTo>
                    <a:lnTo>
                      <a:pt x="341" y="4"/>
                    </a:lnTo>
                    <a:lnTo>
                      <a:pt x="355" y="4"/>
                    </a:lnTo>
                    <a:lnTo>
                      <a:pt x="371" y="3"/>
                    </a:lnTo>
                    <a:lnTo>
                      <a:pt x="388" y="3"/>
                    </a:lnTo>
                    <a:lnTo>
                      <a:pt x="397" y="2"/>
                    </a:lnTo>
                    <a:lnTo>
                      <a:pt x="405" y="2"/>
                    </a:lnTo>
                    <a:lnTo>
                      <a:pt x="414" y="2"/>
                    </a:lnTo>
                    <a:lnTo>
                      <a:pt x="424" y="2"/>
                    </a:lnTo>
                    <a:lnTo>
                      <a:pt x="434" y="2"/>
                    </a:lnTo>
                    <a:lnTo>
                      <a:pt x="444" y="0"/>
                    </a:lnTo>
                    <a:lnTo>
                      <a:pt x="454" y="0"/>
                    </a:lnTo>
                    <a:lnTo>
                      <a:pt x="466" y="0"/>
                    </a:lnTo>
                  </a:path>
                </a:pathLst>
              </a:custGeom>
              <a:noFill/>
              <a:ln w="28575" cmpd="sng">
                <a:solidFill>
                  <a:srgbClr val="0033CC"/>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8" name="Freeform 22"/>
              <p:cNvSpPr/>
              <p:nvPr/>
            </p:nvSpPr>
            <p:spPr bwMode="auto">
              <a:xfrm>
                <a:off x="499" y="1018"/>
                <a:ext cx="456" cy="455"/>
              </a:xfrm>
              <a:custGeom>
                <a:avLst/>
                <a:gdLst>
                  <a:gd name="T0" fmla="*/ 0 w 456"/>
                  <a:gd name="T1" fmla="*/ 0 h 455"/>
                  <a:gd name="T2" fmla="*/ 285 w 456"/>
                  <a:gd name="T3" fmla="*/ 0 h 455"/>
                  <a:gd name="T4" fmla="*/ 456 w 456"/>
                  <a:gd name="T5" fmla="*/ 455 h 455"/>
                </a:gdLst>
                <a:ahLst/>
                <a:cxnLst>
                  <a:cxn ang="0">
                    <a:pos x="T0" y="T1"/>
                  </a:cxn>
                  <a:cxn ang="0">
                    <a:pos x="T2" y="T3"/>
                  </a:cxn>
                  <a:cxn ang="0">
                    <a:pos x="T4" y="T5"/>
                  </a:cxn>
                </a:cxnLst>
                <a:rect l="0" t="0" r="r" b="b"/>
                <a:pathLst>
                  <a:path w="456" h="455">
                    <a:moveTo>
                      <a:pt x="0" y="0"/>
                    </a:moveTo>
                    <a:lnTo>
                      <a:pt x="285" y="0"/>
                    </a:lnTo>
                    <a:lnTo>
                      <a:pt x="456" y="455"/>
                    </a:lnTo>
                  </a:path>
                </a:pathLst>
              </a:custGeom>
              <a:noFill/>
              <a:ln w="28575" cmpd="sng">
                <a:solidFill>
                  <a:srgbClr val="FF66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9" name="Line 23"/>
              <p:cNvSpPr>
                <a:spLocks noChangeShapeType="1"/>
              </p:cNvSpPr>
              <p:nvPr/>
            </p:nvSpPr>
            <p:spPr bwMode="auto">
              <a:xfrm flipV="1">
                <a:off x="784" y="1440"/>
                <a:ext cx="1" cy="3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00" name="Line 24"/>
              <p:cNvSpPr>
                <a:spLocks noChangeShapeType="1"/>
              </p:cNvSpPr>
              <p:nvPr/>
            </p:nvSpPr>
            <p:spPr bwMode="auto">
              <a:xfrm flipV="1">
                <a:off x="955" y="1440"/>
                <a:ext cx="1" cy="3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01" name="Line 25"/>
              <p:cNvSpPr>
                <a:spLocks noChangeShapeType="1"/>
              </p:cNvSpPr>
              <p:nvPr/>
            </p:nvSpPr>
            <p:spPr bwMode="auto">
              <a:xfrm>
                <a:off x="955" y="1158"/>
                <a:ext cx="1" cy="31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02" name="Line 26"/>
              <p:cNvSpPr>
                <a:spLocks noChangeShapeType="1"/>
              </p:cNvSpPr>
              <p:nvPr/>
            </p:nvSpPr>
            <p:spPr bwMode="auto">
              <a:xfrm flipV="1">
                <a:off x="1580" y="1158"/>
                <a:ext cx="1" cy="31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03" name="Line 27"/>
              <p:cNvSpPr>
                <a:spLocks noChangeShapeType="1"/>
              </p:cNvSpPr>
              <p:nvPr/>
            </p:nvSpPr>
            <p:spPr bwMode="auto">
              <a:xfrm flipV="1">
                <a:off x="1267" y="1299"/>
                <a:ext cx="1" cy="1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04" name="Line 28"/>
              <p:cNvSpPr>
                <a:spLocks noChangeShapeType="1"/>
              </p:cNvSpPr>
              <p:nvPr/>
            </p:nvSpPr>
            <p:spPr bwMode="auto">
              <a:xfrm>
                <a:off x="1014" y="1339"/>
                <a:ext cx="181"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05" name="Freeform 29"/>
              <p:cNvSpPr/>
              <p:nvPr/>
            </p:nvSpPr>
            <p:spPr bwMode="auto">
              <a:xfrm>
                <a:off x="948" y="1310"/>
                <a:ext cx="71" cy="59"/>
              </a:xfrm>
              <a:custGeom>
                <a:avLst/>
                <a:gdLst>
                  <a:gd name="T0" fmla="*/ 71 w 71"/>
                  <a:gd name="T1" fmla="*/ 59 h 59"/>
                  <a:gd name="T2" fmla="*/ 0 w 71"/>
                  <a:gd name="T3" fmla="*/ 29 h 59"/>
                  <a:gd name="T4" fmla="*/ 71 w 71"/>
                  <a:gd name="T5" fmla="*/ 0 h 59"/>
                  <a:gd name="T6" fmla="*/ 71 w 71"/>
                  <a:gd name="T7" fmla="*/ 59 h 59"/>
                </a:gdLst>
                <a:ahLst/>
                <a:cxnLst>
                  <a:cxn ang="0">
                    <a:pos x="T0" y="T1"/>
                  </a:cxn>
                  <a:cxn ang="0">
                    <a:pos x="T2" y="T3"/>
                  </a:cxn>
                  <a:cxn ang="0">
                    <a:pos x="T4" y="T5"/>
                  </a:cxn>
                  <a:cxn ang="0">
                    <a:pos x="T6" y="T7"/>
                  </a:cxn>
                </a:cxnLst>
                <a:rect l="0" t="0" r="r" b="b"/>
                <a:pathLst>
                  <a:path w="71" h="59">
                    <a:moveTo>
                      <a:pt x="71" y="59"/>
                    </a:moveTo>
                    <a:lnTo>
                      <a:pt x="0" y="29"/>
                    </a:lnTo>
                    <a:lnTo>
                      <a:pt x="71" y="0"/>
                    </a:lnTo>
                    <a:lnTo>
                      <a:pt x="71" y="5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06" name="Freeform 30"/>
              <p:cNvSpPr/>
              <p:nvPr/>
            </p:nvSpPr>
            <p:spPr bwMode="auto">
              <a:xfrm>
                <a:off x="1189" y="1310"/>
                <a:ext cx="72" cy="59"/>
              </a:xfrm>
              <a:custGeom>
                <a:avLst/>
                <a:gdLst>
                  <a:gd name="T0" fmla="*/ 0 w 72"/>
                  <a:gd name="T1" fmla="*/ 0 h 59"/>
                  <a:gd name="T2" fmla="*/ 72 w 72"/>
                  <a:gd name="T3" fmla="*/ 29 h 59"/>
                  <a:gd name="T4" fmla="*/ 0 w 72"/>
                  <a:gd name="T5" fmla="*/ 59 h 59"/>
                  <a:gd name="T6" fmla="*/ 0 w 72"/>
                  <a:gd name="T7" fmla="*/ 0 h 59"/>
                </a:gdLst>
                <a:ahLst/>
                <a:cxnLst>
                  <a:cxn ang="0">
                    <a:pos x="T0" y="T1"/>
                  </a:cxn>
                  <a:cxn ang="0">
                    <a:pos x="T2" y="T3"/>
                  </a:cxn>
                  <a:cxn ang="0">
                    <a:pos x="T4" y="T5"/>
                  </a:cxn>
                  <a:cxn ang="0">
                    <a:pos x="T6" y="T7"/>
                  </a:cxn>
                </a:cxnLst>
                <a:rect l="0" t="0" r="r" b="b"/>
                <a:pathLst>
                  <a:path w="72" h="59">
                    <a:moveTo>
                      <a:pt x="0" y="0"/>
                    </a:moveTo>
                    <a:lnTo>
                      <a:pt x="72" y="29"/>
                    </a:lnTo>
                    <a:lnTo>
                      <a:pt x="0" y="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07" name="Line 31"/>
              <p:cNvSpPr>
                <a:spLocks noChangeShapeType="1"/>
              </p:cNvSpPr>
              <p:nvPr/>
            </p:nvSpPr>
            <p:spPr bwMode="auto">
              <a:xfrm>
                <a:off x="1342" y="1339"/>
                <a:ext cx="181"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08" name="Freeform 32"/>
              <p:cNvSpPr/>
              <p:nvPr/>
            </p:nvSpPr>
            <p:spPr bwMode="auto">
              <a:xfrm>
                <a:off x="1276" y="1310"/>
                <a:ext cx="72" cy="59"/>
              </a:xfrm>
              <a:custGeom>
                <a:avLst/>
                <a:gdLst>
                  <a:gd name="T0" fmla="*/ 72 w 72"/>
                  <a:gd name="T1" fmla="*/ 59 h 59"/>
                  <a:gd name="T2" fmla="*/ 0 w 72"/>
                  <a:gd name="T3" fmla="*/ 29 h 59"/>
                  <a:gd name="T4" fmla="*/ 72 w 72"/>
                  <a:gd name="T5" fmla="*/ 0 h 59"/>
                  <a:gd name="T6" fmla="*/ 72 w 72"/>
                  <a:gd name="T7" fmla="*/ 59 h 59"/>
                </a:gdLst>
                <a:ahLst/>
                <a:cxnLst>
                  <a:cxn ang="0">
                    <a:pos x="T0" y="T1"/>
                  </a:cxn>
                  <a:cxn ang="0">
                    <a:pos x="T2" y="T3"/>
                  </a:cxn>
                  <a:cxn ang="0">
                    <a:pos x="T4" y="T5"/>
                  </a:cxn>
                  <a:cxn ang="0">
                    <a:pos x="T6" y="T7"/>
                  </a:cxn>
                </a:cxnLst>
                <a:rect l="0" t="0" r="r" b="b"/>
                <a:pathLst>
                  <a:path w="72" h="59">
                    <a:moveTo>
                      <a:pt x="72" y="59"/>
                    </a:moveTo>
                    <a:lnTo>
                      <a:pt x="0" y="29"/>
                    </a:lnTo>
                    <a:lnTo>
                      <a:pt x="72" y="0"/>
                    </a:lnTo>
                    <a:lnTo>
                      <a:pt x="72" y="5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09" name="Freeform 33"/>
              <p:cNvSpPr/>
              <p:nvPr/>
            </p:nvSpPr>
            <p:spPr bwMode="auto">
              <a:xfrm>
                <a:off x="1518" y="1310"/>
                <a:ext cx="71" cy="59"/>
              </a:xfrm>
              <a:custGeom>
                <a:avLst/>
                <a:gdLst>
                  <a:gd name="T0" fmla="*/ 0 w 71"/>
                  <a:gd name="T1" fmla="*/ 0 h 59"/>
                  <a:gd name="T2" fmla="*/ 71 w 71"/>
                  <a:gd name="T3" fmla="*/ 29 h 59"/>
                  <a:gd name="T4" fmla="*/ 0 w 71"/>
                  <a:gd name="T5" fmla="*/ 59 h 59"/>
                  <a:gd name="T6" fmla="*/ 0 w 71"/>
                  <a:gd name="T7" fmla="*/ 0 h 59"/>
                </a:gdLst>
                <a:ahLst/>
                <a:cxnLst>
                  <a:cxn ang="0">
                    <a:pos x="T0" y="T1"/>
                  </a:cxn>
                  <a:cxn ang="0">
                    <a:pos x="T2" y="T3"/>
                  </a:cxn>
                  <a:cxn ang="0">
                    <a:pos x="T4" y="T5"/>
                  </a:cxn>
                  <a:cxn ang="0">
                    <a:pos x="T6" y="T7"/>
                  </a:cxn>
                </a:cxnLst>
                <a:rect l="0" t="0" r="r" b="b"/>
                <a:pathLst>
                  <a:path w="71" h="59">
                    <a:moveTo>
                      <a:pt x="0" y="0"/>
                    </a:moveTo>
                    <a:lnTo>
                      <a:pt x="71" y="29"/>
                    </a:lnTo>
                    <a:lnTo>
                      <a:pt x="0" y="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10" name="Line 34"/>
              <p:cNvSpPr>
                <a:spLocks noChangeShapeType="1"/>
              </p:cNvSpPr>
              <p:nvPr/>
            </p:nvSpPr>
            <p:spPr bwMode="auto">
              <a:xfrm>
                <a:off x="1020" y="1194"/>
                <a:ext cx="49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11" name="Freeform 35"/>
              <p:cNvSpPr/>
              <p:nvPr/>
            </p:nvSpPr>
            <p:spPr bwMode="auto">
              <a:xfrm>
                <a:off x="955" y="1164"/>
                <a:ext cx="71" cy="58"/>
              </a:xfrm>
              <a:custGeom>
                <a:avLst/>
                <a:gdLst>
                  <a:gd name="T0" fmla="*/ 71 w 71"/>
                  <a:gd name="T1" fmla="*/ 58 h 58"/>
                  <a:gd name="T2" fmla="*/ 0 w 71"/>
                  <a:gd name="T3" fmla="*/ 29 h 58"/>
                  <a:gd name="T4" fmla="*/ 71 w 71"/>
                  <a:gd name="T5" fmla="*/ 0 h 58"/>
                  <a:gd name="T6" fmla="*/ 71 w 71"/>
                  <a:gd name="T7" fmla="*/ 58 h 58"/>
                </a:gdLst>
                <a:ahLst/>
                <a:cxnLst>
                  <a:cxn ang="0">
                    <a:pos x="T0" y="T1"/>
                  </a:cxn>
                  <a:cxn ang="0">
                    <a:pos x="T2" y="T3"/>
                  </a:cxn>
                  <a:cxn ang="0">
                    <a:pos x="T4" y="T5"/>
                  </a:cxn>
                  <a:cxn ang="0">
                    <a:pos x="T6" y="T7"/>
                  </a:cxn>
                </a:cxnLst>
                <a:rect l="0" t="0" r="r" b="b"/>
                <a:pathLst>
                  <a:path w="71" h="58">
                    <a:moveTo>
                      <a:pt x="71" y="58"/>
                    </a:moveTo>
                    <a:lnTo>
                      <a:pt x="0" y="29"/>
                    </a:lnTo>
                    <a:lnTo>
                      <a:pt x="71" y="0"/>
                    </a:lnTo>
                    <a:lnTo>
                      <a:pt x="71"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12" name="Freeform 36"/>
              <p:cNvSpPr/>
              <p:nvPr/>
            </p:nvSpPr>
            <p:spPr bwMode="auto">
              <a:xfrm>
                <a:off x="1509" y="1164"/>
                <a:ext cx="71" cy="58"/>
              </a:xfrm>
              <a:custGeom>
                <a:avLst/>
                <a:gdLst>
                  <a:gd name="T0" fmla="*/ 0 w 71"/>
                  <a:gd name="T1" fmla="*/ 0 h 58"/>
                  <a:gd name="T2" fmla="*/ 71 w 71"/>
                  <a:gd name="T3" fmla="*/ 29 h 58"/>
                  <a:gd name="T4" fmla="*/ 0 w 71"/>
                  <a:gd name="T5" fmla="*/ 58 h 58"/>
                  <a:gd name="T6" fmla="*/ 0 w 71"/>
                  <a:gd name="T7" fmla="*/ 0 h 58"/>
                </a:gdLst>
                <a:ahLst/>
                <a:cxnLst>
                  <a:cxn ang="0">
                    <a:pos x="T0" y="T1"/>
                  </a:cxn>
                  <a:cxn ang="0">
                    <a:pos x="T2" y="T3"/>
                  </a:cxn>
                  <a:cxn ang="0">
                    <a:pos x="T4" y="T5"/>
                  </a:cxn>
                  <a:cxn ang="0">
                    <a:pos x="T6" y="T7"/>
                  </a:cxn>
                </a:cxnLst>
                <a:rect l="0" t="0" r="r" b="b"/>
                <a:pathLst>
                  <a:path w="71" h="58">
                    <a:moveTo>
                      <a:pt x="0" y="0"/>
                    </a:moveTo>
                    <a:lnTo>
                      <a:pt x="71" y="29"/>
                    </a:lnTo>
                    <a:lnTo>
                      <a:pt x="0" y="5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813" name="Rectangle 37"/>
              <p:cNvSpPr>
                <a:spLocks noChangeArrowheads="1"/>
              </p:cNvSpPr>
              <p:nvPr/>
            </p:nvSpPr>
            <p:spPr bwMode="auto">
              <a:xfrm>
                <a:off x="476" y="810"/>
                <a:ext cx="22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b="1" i="1">
                    <a:solidFill>
                      <a:srgbClr val="000000"/>
                    </a:solidFill>
                    <a:latin typeface="Times New Roman" pitchFamily="18" charset="0"/>
                    <a:ea typeface="华文中宋" pitchFamily="2" charset="-122"/>
                  </a:rPr>
                  <a:t>I</a:t>
                </a:r>
                <a:r>
                  <a:rPr kumimoji="1" lang="en-US" altLang="zh-CN" sz="1000" b="1" i="1">
                    <a:solidFill>
                      <a:srgbClr val="000000"/>
                    </a:solidFill>
                    <a:latin typeface="Times New Roman" pitchFamily="18" charset="0"/>
                    <a:ea typeface="华文中宋" pitchFamily="2" charset="-122"/>
                  </a:rPr>
                  <a:t>F</a:t>
                </a:r>
                <a:endParaRPr kumimoji="1" lang="en-US" altLang="zh-CN" sz="3600" b="1" i="1">
                  <a:latin typeface="华文中宋" pitchFamily="2" charset="-122"/>
                  <a:ea typeface="华文中宋" pitchFamily="2" charset="-122"/>
                </a:endParaRPr>
              </a:p>
            </p:txBody>
          </p:sp>
          <p:sp>
            <p:nvSpPr>
              <p:cNvPr id="75814" name="Rectangle 38"/>
              <p:cNvSpPr>
                <a:spLocks noChangeArrowheads="1"/>
              </p:cNvSpPr>
              <p:nvPr/>
            </p:nvSpPr>
            <p:spPr bwMode="auto">
              <a:xfrm>
                <a:off x="431" y="1204"/>
                <a:ext cx="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75815" name="Rectangle 39"/>
              <p:cNvSpPr>
                <a:spLocks noChangeArrowheads="1"/>
              </p:cNvSpPr>
              <p:nvPr/>
            </p:nvSpPr>
            <p:spPr bwMode="auto">
              <a:xfrm>
                <a:off x="521" y="1282"/>
                <a:ext cx="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b="1" i="1">
                    <a:solidFill>
                      <a:srgbClr val="000000"/>
                    </a:solidFill>
                    <a:latin typeface="Times New Roman" pitchFamily="18" charset="0"/>
                    <a:ea typeface="华文中宋" pitchFamily="2" charset="-122"/>
                  </a:rPr>
                  <a:t>F</a:t>
                </a:r>
                <a:endParaRPr kumimoji="1" lang="en-US" altLang="zh-CN" sz="3600" b="1" i="1">
                  <a:latin typeface="华文中宋" pitchFamily="2" charset="-122"/>
                  <a:ea typeface="华文中宋" pitchFamily="2" charset="-122"/>
                </a:endParaRPr>
              </a:p>
            </p:txBody>
          </p:sp>
          <p:sp>
            <p:nvSpPr>
              <p:cNvPr id="75816" name="Rectangle 40"/>
              <p:cNvSpPr>
                <a:spLocks noChangeArrowheads="1"/>
              </p:cNvSpPr>
              <p:nvPr/>
            </p:nvSpPr>
            <p:spPr bwMode="auto">
              <a:xfrm>
                <a:off x="748" y="1467"/>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75817" name="Rectangle 41"/>
              <p:cNvSpPr>
                <a:spLocks noChangeArrowheads="1"/>
              </p:cNvSpPr>
              <p:nvPr/>
            </p:nvSpPr>
            <p:spPr bwMode="auto">
              <a:xfrm>
                <a:off x="786" y="1546"/>
                <a:ext cx="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a:solidFill>
                      <a:srgbClr val="000000"/>
                    </a:solidFill>
                    <a:latin typeface="Times New Roman" pitchFamily="18" charset="0"/>
                    <a:ea typeface="华文中宋" pitchFamily="2" charset="-122"/>
                  </a:rPr>
                  <a:t>F</a:t>
                </a:r>
                <a:endParaRPr kumimoji="1" lang="en-US" altLang="zh-CN" sz="3600">
                  <a:latin typeface="华文中宋" pitchFamily="2" charset="-122"/>
                  <a:ea typeface="华文中宋" pitchFamily="2" charset="-122"/>
                </a:endParaRPr>
              </a:p>
            </p:txBody>
          </p:sp>
          <p:sp>
            <p:nvSpPr>
              <p:cNvPr id="75818" name="Rectangle 42"/>
              <p:cNvSpPr>
                <a:spLocks noChangeArrowheads="1"/>
              </p:cNvSpPr>
              <p:nvPr/>
            </p:nvSpPr>
            <p:spPr bwMode="auto">
              <a:xfrm>
                <a:off x="884" y="1467"/>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75819" name="Rectangle 43"/>
              <p:cNvSpPr>
                <a:spLocks noChangeArrowheads="1"/>
              </p:cNvSpPr>
              <p:nvPr/>
            </p:nvSpPr>
            <p:spPr bwMode="auto">
              <a:xfrm>
                <a:off x="923" y="154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a:solidFill>
                      <a:srgbClr val="000000"/>
                    </a:solidFill>
                    <a:latin typeface="Times New Roman" pitchFamily="18" charset="0"/>
                    <a:ea typeface="华文中宋" pitchFamily="2" charset="-122"/>
                  </a:rPr>
                  <a:t>0</a:t>
                </a:r>
                <a:endParaRPr kumimoji="1" lang="en-US" altLang="zh-CN" sz="3600">
                  <a:latin typeface="华文中宋" pitchFamily="2" charset="-122"/>
                  <a:ea typeface="华文中宋" pitchFamily="2" charset="-122"/>
                </a:endParaRPr>
              </a:p>
            </p:txBody>
          </p:sp>
          <p:sp>
            <p:nvSpPr>
              <p:cNvPr id="75820" name="Rectangle 44"/>
              <p:cNvSpPr>
                <a:spLocks noChangeArrowheads="1"/>
              </p:cNvSpPr>
              <p:nvPr/>
            </p:nvSpPr>
            <p:spPr bwMode="auto">
              <a:xfrm>
                <a:off x="1247" y="1029"/>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75821" name="Rectangle 45"/>
              <p:cNvSpPr>
                <a:spLocks noChangeArrowheads="1"/>
              </p:cNvSpPr>
              <p:nvPr/>
            </p:nvSpPr>
            <p:spPr bwMode="auto">
              <a:xfrm>
                <a:off x="1284" y="1107"/>
                <a:ext cx="5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a:solidFill>
                      <a:srgbClr val="000000"/>
                    </a:solidFill>
                    <a:latin typeface="Times New Roman" pitchFamily="18" charset="0"/>
                    <a:ea typeface="华文中宋" pitchFamily="2" charset="-122"/>
                  </a:rPr>
                  <a:t>rr</a:t>
                </a:r>
                <a:endParaRPr kumimoji="1" lang="en-US" altLang="zh-CN" sz="3600">
                  <a:latin typeface="华文中宋" pitchFamily="2" charset="-122"/>
                  <a:ea typeface="华文中宋" pitchFamily="2" charset="-122"/>
                </a:endParaRPr>
              </a:p>
            </p:txBody>
          </p:sp>
          <p:sp>
            <p:nvSpPr>
              <p:cNvPr id="75822" name="Rectangle 46"/>
              <p:cNvSpPr>
                <a:spLocks noChangeArrowheads="1"/>
              </p:cNvSpPr>
              <p:nvPr/>
            </p:nvSpPr>
            <p:spPr bwMode="auto">
              <a:xfrm>
                <a:off x="1064" y="1185"/>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75823" name="Rectangle 47"/>
              <p:cNvSpPr>
                <a:spLocks noChangeArrowheads="1"/>
              </p:cNvSpPr>
              <p:nvPr/>
            </p:nvSpPr>
            <p:spPr bwMode="auto">
              <a:xfrm>
                <a:off x="1091" y="1263"/>
                <a:ext cx="4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a:solidFill>
                      <a:srgbClr val="000000"/>
                    </a:solidFill>
                    <a:latin typeface="Times New Roman" pitchFamily="18" charset="0"/>
                    <a:ea typeface="华文中宋" pitchFamily="2" charset="-122"/>
                  </a:rPr>
                  <a:t>d</a:t>
                </a:r>
                <a:endParaRPr kumimoji="1" lang="en-US" altLang="zh-CN" sz="3600">
                  <a:latin typeface="华文中宋" pitchFamily="2" charset="-122"/>
                  <a:ea typeface="华文中宋" pitchFamily="2" charset="-122"/>
                </a:endParaRPr>
              </a:p>
            </p:txBody>
          </p:sp>
          <p:sp>
            <p:nvSpPr>
              <p:cNvPr id="75824" name="Rectangle 48"/>
              <p:cNvSpPr>
                <a:spLocks noChangeArrowheads="1"/>
              </p:cNvSpPr>
              <p:nvPr/>
            </p:nvSpPr>
            <p:spPr bwMode="auto">
              <a:xfrm>
                <a:off x="1390" y="1185"/>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75825" name="Rectangle 49"/>
              <p:cNvSpPr>
                <a:spLocks noChangeArrowheads="1"/>
              </p:cNvSpPr>
              <p:nvPr/>
            </p:nvSpPr>
            <p:spPr bwMode="auto">
              <a:xfrm>
                <a:off x="1418" y="1263"/>
                <a:ext cx="2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a:solidFill>
                      <a:srgbClr val="000000"/>
                    </a:solidFill>
                    <a:latin typeface="Times New Roman" pitchFamily="18" charset="0"/>
                    <a:ea typeface="华文中宋" pitchFamily="2" charset="-122"/>
                  </a:rPr>
                  <a:t>f</a:t>
                </a:r>
                <a:endParaRPr kumimoji="1" lang="en-US" altLang="zh-CN" sz="3600">
                  <a:latin typeface="华文中宋" pitchFamily="2" charset="-122"/>
                  <a:ea typeface="华文中宋" pitchFamily="2" charset="-122"/>
                </a:endParaRPr>
              </a:p>
            </p:txBody>
          </p:sp>
          <p:sp>
            <p:nvSpPr>
              <p:cNvPr id="75826" name="Rectangle 50"/>
              <p:cNvSpPr>
                <a:spLocks noChangeArrowheads="1"/>
              </p:cNvSpPr>
              <p:nvPr/>
            </p:nvSpPr>
            <p:spPr bwMode="auto">
              <a:xfrm>
                <a:off x="1305" y="1467"/>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75827" name="Rectangle 51"/>
              <p:cNvSpPr>
                <a:spLocks noChangeArrowheads="1"/>
              </p:cNvSpPr>
              <p:nvPr/>
            </p:nvSpPr>
            <p:spPr bwMode="auto">
              <a:xfrm>
                <a:off x="1338" y="154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dirty="0">
                    <a:solidFill>
                      <a:srgbClr val="000000"/>
                    </a:solidFill>
                    <a:latin typeface="Times New Roman" pitchFamily="18" charset="0"/>
                    <a:ea typeface="华文中宋" pitchFamily="2" charset="-122"/>
                  </a:rPr>
                  <a:t>1</a:t>
                </a:r>
                <a:endParaRPr kumimoji="1" lang="en-US" altLang="zh-CN" sz="3600" dirty="0">
                  <a:latin typeface="华文中宋" pitchFamily="2" charset="-122"/>
                  <a:ea typeface="华文中宋" pitchFamily="2" charset="-122"/>
                </a:endParaRPr>
              </a:p>
            </p:txBody>
          </p:sp>
          <p:sp>
            <p:nvSpPr>
              <p:cNvPr id="75828" name="Rectangle 52"/>
              <p:cNvSpPr>
                <a:spLocks noChangeArrowheads="1"/>
              </p:cNvSpPr>
              <p:nvPr/>
            </p:nvSpPr>
            <p:spPr bwMode="auto">
              <a:xfrm>
                <a:off x="1474" y="1467"/>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75829" name="Rectangle 53"/>
              <p:cNvSpPr>
                <a:spLocks noChangeArrowheads="1"/>
              </p:cNvSpPr>
              <p:nvPr/>
            </p:nvSpPr>
            <p:spPr bwMode="auto">
              <a:xfrm>
                <a:off x="1519" y="154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a:solidFill>
                      <a:srgbClr val="000000"/>
                    </a:solidFill>
                    <a:latin typeface="Times New Roman" pitchFamily="18" charset="0"/>
                    <a:ea typeface="华文中宋" pitchFamily="2" charset="-122"/>
                  </a:rPr>
                  <a:t>2</a:t>
                </a:r>
                <a:endParaRPr kumimoji="1" lang="en-US" altLang="zh-CN" sz="3600">
                  <a:latin typeface="华文中宋" pitchFamily="2" charset="-122"/>
                  <a:ea typeface="华文中宋" pitchFamily="2" charset="-122"/>
                </a:endParaRPr>
              </a:p>
            </p:txBody>
          </p:sp>
          <p:sp>
            <p:nvSpPr>
              <p:cNvPr id="75830" name="Rectangle 54"/>
              <p:cNvSpPr>
                <a:spLocks noChangeArrowheads="1"/>
              </p:cNvSpPr>
              <p:nvPr/>
            </p:nvSpPr>
            <p:spPr bwMode="auto">
              <a:xfrm>
                <a:off x="2237" y="1467"/>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75831" name="Rectangle 55"/>
              <p:cNvSpPr>
                <a:spLocks noChangeArrowheads="1"/>
              </p:cNvSpPr>
              <p:nvPr/>
            </p:nvSpPr>
            <p:spPr bwMode="auto">
              <a:xfrm>
                <a:off x="1811" y="1536"/>
                <a:ext cx="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b="1" i="1">
                    <a:solidFill>
                      <a:srgbClr val="000000"/>
                    </a:solidFill>
                    <a:latin typeface="Times New Roman" pitchFamily="18" charset="0"/>
                    <a:ea typeface="华文中宋" pitchFamily="2" charset="-122"/>
                  </a:rPr>
                  <a:t>U</a:t>
                </a:r>
                <a:endParaRPr kumimoji="1" lang="en-US" altLang="zh-CN" sz="3600" b="1" i="1">
                  <a:latin typeface="华文中宋" pitchFamily="2" charset="-122"/>
                  <a:ea typeface="华文中宋" pitchFamily="2" charset="-122"/>
                </a:endParaRPr>
              </a:p>
            </p:txBody>
          </p:sp>
          <p:sp>
            <p:nvSpPr>
              <p:cNvPr id="75832" name="Rectangle 56"/>
              <p:cNvSpPr>
                <a:spLocks noChangeArrowheads="1"/>
              </p:cNvSpPr>
              <p:nvPr/>
            </p:nvSpPr>
            <p:spPr bwMode="auto">
              <a:xfrm>
                <a:off x="1883" y="1614"/>
                <a:ext cx="53"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b="1" i="1">
                    <a:solidFill>
                      <a:srgbClr val="000000"/>
                    </a:solidFill>
                    <a:latin typeface="Times New Roman" pitchFamily="18" charset="0"/>
                    <a:ea typeface="华文中宋" pitchFamily="2" charset="-122"/>
                  </a:rPr>
                  <a:t>R</a:t>
                </a:r>
                <a:endParaRPr kumimoji="1" lang="en-US" altLang="zh-CN" sz="3600" b="1" i="1">
                  <a:latin typeface="华文中宋" pitchFamily="2" charset="-122"/>
                  <a:ea typeface="华文中宋" pitchFamily="2" charset="-122"/>
                </a:endParaRPr>
              </a:p>
            </p:txBody>
          </p:sp>
          <p:sp>
            <p:nvSpPr>
              <p:cNvPr id="75833" name="Rectangle 57"/>
              <p:cNvSpPr>
                <a:spLocks noChangeArrowheads="1"/>
              </p:cNvSpPr>
              <p:nvPr/>
            </p:nvSpPr>
            <p:spPr bwMode="auto">
              <a:xfrm>
                <a:off x="1387" y="2160"/>
                <a:ext cx="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b="1" i="1">
                    <a:solidFill>
                      <a:srgbClr val="000000"/>
                    </a:solidFill>
                    <a:latin typeface="Times New Roman" pitchFamily="18" charset="0"/>
                    <a:ea typeface="华文中宋" pitchFamily="2" charset="-122"/>
                  </a:rPr>
                  <a:t>U</a:t>
                </a:r>
                <a:endParaRPr kumimoji="1" lang="en-US" altLang="zh-CN" sz="3600" b="1">
                  <a:latin typeface="华文中宋" pitchFamily="2" charset="-122"/>
                  <a:ea typeface="华文中宋" pitchFamily="2" charset="-122"/>
                </a:endParaRPr>
              </a:p>
            </p:txBody>
          </p:sp>
          <p:sp>
            <p:nvSpPr>
              <p:cNvPr id="75834" name="Rectangle 58"/>
              <p:cNvSpPr>
                <a:spLocks noChangeArrowheads="1"/>
              </p:cNvSpPr>
              <p:nvPr/>
            </p:nvSpPr>
            <p:spPr bwMode="auto">
              <a:xfrm>
                <a:off x="1474" y="2238"/>
                <a:ext cx="18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b="1" i="1">
                    <a:solidFill>
                      <a:srgbClr val="000000"/>
                    </a:solidFill>
                    <a:latin typeface="Times New Roman" pitchFamily="18" charset="0"/>
                    <a:ea typeface="华文中宋" pitchFamily="2" charset="-122"/>
                  </a:rPr>
                  <a:t>RP</a:t>
                </a:r>
                <a:endParaRPr kumimoji="1" lang="en-US" altLang="zh-CN" sz="3600" b="1" i="1">
                  <a:latin typeface="华文中宋" pitchFamily="2" charset="-122"/>
                  <a:ea typeface="华文中宋" pitchFamily="2" charset="-122"/>
                </a:endParaRPr>
              </a:p>
            </p:txBody>
          </p:sp>
          <p:sp>
            <p:nvSpPr>
              <p:cNvPr id="75835" name="Rectangle 59"/>
              <p:cNvSpPr>
                <a:spLocks noChangeArrowheads="1"/>
              </p:cNvSpPr>
              <p:nvPr/>
            </p:nvSpPr>
            <p:spPr bwMode="auto">
              <a:xfrm>
                <a:off x="1207" y="2082"/>
                <a:ext cx="4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b="1" i="1">
                    <a:solidFill>
                      <a:srgbClr val="000000"/>
                    </a:solidFill>
                    <a:latin typeface="Times New Roman" pitchFamily="18" charset="0"/>
                    <a:ea typeface="华文中宋" pitchFamily="2" charset="-122"/>
                  </a:rPr>
                  <a:t>I</a:t>
                </a:r>
                <a:endParaRPr kumimoji="1" lang="en-US" altLang="zh-CN" sz="3600" b="1">
                  <a:latin typeface="华文中宋" pitchFamily="2" charset="-122"/>
                  <a:ea typeface="华文中宋" pitchFamily="2" charset="-122"/>
                </a:endParaRPr>
              </a:p>
            </p:txBody>
          </p:sp>
          <p:sp>
            <p:nvSpPr>
              <p:cNvPr id="75836" name="Rectangle 60"/>
              <p:cNvSpPr>
                <a:spLocks noChangeArrowheads="1"/>
              </p:cNvSpPr>
              <p:nvPr/>
            </p:nvSpPr>
            <p:spPr bwMode="auto">
              <a:xfrm>
                <a:off x="1244" y="2160"/>
                <a:ext cx="9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b="1" i="1">
                    <a:solidFill>
                      <a:srgbClr val="000000"/>
                    </a:solidFill>
                    <a:latin typeface="Times New Roman" pitchFamily="18" charset="0"/>
                    <a:ea typeface="华文中宋" pitchFamily="2" charset="-122"/>
                  </a:rPr>
                  <a:t>RP</a:t>
                </a:r>
                <a:endParaRPr kumimoji="1" lang="en-US" altLang="zh-CN" sz="3600" b="1" i="1">
                  <a:latin typeface="华文中宋" pitchFamily="2" charset="-122"/>
                  <a:ea typeface="华文中宋" pitchFamily="2" charset="-122"/>
                </a:endParaRPr>
              </a:p>
            </p:txBody>
          </p:sp>
          <p:sp>
            <p:nvSpPr>
              <p:cNvPr id="75837" name="Rectangle 61"/>
              <p:cNvSpPr>
                <a:spLocks noChangeArrowheads="1"/>
              </p:cNvSpPr>
              <p:nvPr/>
            </p:nvSpPr>
            <p:spPr bwMode="auto">
              <a:xfrm>
                <a:off x="824" y="866"/>
                <a:ext cx="6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a:solidFill>
                      <a:srgbClr val="000000"/>
                    </a:solidFill>
                    <a:latin typeface="Times New Roman" pitchFamily="18" charset="0"/>
                    <a:ea typeface="华文中宋" pitchFamily="2" charset="-122"/>
                  </a:rPr>
                  <a:t>d</a:t>
                </a:r>
                <a:endParaRPr kumimoji="1" lang="en-US" altLang="zh-CN" sz="3600">
                  <a:latin typeface="华文中宋" pitchFamily="2" charset="-122"/>
                  <a:ea typeface="华文中宋" pitchFamily="2" charset="-122"/>
                </a:endParaRPr>
              </a:p>
            </p:txBody>
          </p:sp>
          <p:sp>
            <p:nvSpPr>
              <p:cNvPr id="75838" name="Rectangle 62"/>
              <p:cNvSpPr>
                <a:spLocks noChangeArrowheads="1"/>
              </p:cNvSpPr>
              <p:nvPr/>
            </p:nvSpPr>
            <p:spPr bwMode="auto">
              <a:xfrm>
                <a:off x="897" y="866"/>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75839" name="Rectangle 63"/>
              <p:cNvSpPr>
                <a:spLocks noChangeArrowheads="1"/>
              </p:cNvSpPr>
              <p:nvPr/>
            </p:nvSpPr>
            <p:spPr bwMode="auto">
              <a:xfrm>
                <a:off x="926" y="945"/>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a:solidFill>
                      <a:srgbClr val="000000"/>
                    </a:solidFill>
                    <a:latin typeface="Times New Roman" pitchFamily="18" charset="0"/>
                    <a:ea typeface="华文中宋" pitchFamily="2" charset="-122"/>
                  </a:rPr>
                  <a:t>F</a:t>
                </a:r>
                <a:endParaRPr kumimoji="1" lang="en-US" altLang="zh-CN" sz="3600">
                  <a:latin typeface="华文中宋" pitchFamily="2" charset="-122"/>
                  <a:ea typeface="华文中宋" pitchFamily="2" charset="-122"/>
                </a:endParaRPr>
              </a:p>
            </p:txBody>
          </p:sp>
          <p:sp>
            <p:nvSpPr>
              <p:cNvPr id="75840" name="Rectangle 64"/>
              <p:cNvSpPr>
                <a:spLocks noChangeArrowheads="1"/>
              </p:cNvSpPr>
              <p:nvPr/>
            </p:nvSpPr>
            <p:spPr bwMode="auto">
              <a:xfrm>
                <a:off x="839" y="1015"/>
                <a:ext cx="6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a:solidFill>
                      <a:srgbClr val="000000"/>
                    </a:solidFill>
                    <a:latin typeface="Times New Roman" pitchFamily="18" charset="0"/>
                    <a:ea typeface="华文中宋" pitchFamily="2" charset="-122"/>
                  </a:rPr>
                  <a:t>d</a:t>
                </a:r>
                <a:endParaRPr kumimoji="1" lang="en-US" altLang="zh-CN" sz="3600">
                  <a:latin typeface="华文中宋" pitchFamily="2" charset="-122"/>
                  <a:ea typeface="华文中宋" pitchFamily="2" charset="-122"/>
                </a:endParaRPr>
              </a:p>
            </p:txBody>
          </p:sp>
          <p:sp>
            <p:nvSpPr>
              <p:cNvPr id="75841" name="Rectangle 65"/>
              <p:cNvSpPr>
                <a:spLocks noChangeArrowheads="1"/>
              </p:cNvSpPr>
              <p:nvPr/>
            </p:nvSpPr>
            <p:spPr bwMode="auto">
              <a:xfrm>
                <a:off x="916" y="1015"/>
                <a:ext cx="3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75842" name="Line 66"/>
              <p:cNvSpPr>
                <a:spLocks noChangeShapeType="1"/>
              </p:cNvSpPr>
              <p:nvPr/>
            </p:nvSpPr>
            <p:spPr bwMode="auto">
              <a:xfrm>
                <a:off x="844" y="1023"/>
                <a:ext cx="1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43" name="Rectangle 67"/>
              <p:cNvSpPr>
                <a:spLocks noChangeArrowheads="1"/>
              </p:cNvSpPr>
              <p:nvPr/>
            </p:nvSpPr>
            <p:spPr bwMode="auto">
              <a:xfrm>
                <a:off x="1278" y="1692"/>
                <a:ext cx="6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a:solidFill>
                      <a:srgbClr val="000000"/>
                    </a:solidFill>
                    <a:latin typeface="Times New Roman" pitchFamily="18" charset="0"/>
                    <a:ea typeface="华文中宋" pitchFamily="2" charset="-122"/>
                  </a:rPr>
                  <a:t>d</a:t>
                </a:r>
                <a:endParaRPr kumimoji="1" lang="en-US" altLang="zh-CN" sz="3600">
                  <a:latin typeface="华文中宋" pitchFamily="2" charset="-122"/>
                  <a:ea typeface="华文中宋" pitchFamily="2" charset="-122"/>
                </a:endParaRPr>
              </a:p>
            </p:txBody>
          </p:sp>
          <p:sp>
            <p:nvSpPr>
              <p:cNvPr id="75844" name="Rectangle 68"/>
              <p:cNvSpPr>
                <a:spLocks noChangeArrowheads="1"/>
              </p:cNvSpPr>
              <p:nvPr/>
            </p:nvSpPr>
            <p:spPr bwMode="auto">
              <a:xfrm>
                <a:off x="1350" y="1692"/>
                <a:ext cx="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75845" name="Rectangle 69"/>
              <p:cNvSpPr>
                <a:spLocks noChangeArrowheads="1"/>
              </p:cNvSpPr>
              <p:nvPr/>
            </p:nvSpPr>
            <p:spPr bwMode="auto">
              <a:xfrm>
                <a:off x="1378" y="1770"/>
                <a:ext cx="53"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000">
                    <a:solidFill>
                      <a:srgbClr val="000000"/>
                    </a:solidFill>
                    <a:latin typeface="Times New Roman" pitchFamily="18" charset="0"/>
                    <a:ea typeface="华文中宋" pitchFamily="2" charset="-122"/>
                  </a:rPr>
                  <a:t>R</a:t>
                </a:r>
                <a:endParaRPr kumimoji="1" lang="en-US" altLang="zh-CN" sz="3600">
                  <a:latin typeface="华文中宋" pitchFamily="2" charset="-122"/>
                  <a:ea typeface="华文中宋" pitchFamily="2" charset="-122"/>
                </a:endParaRPr>
              </a:p>
            </p:txBody>
          </p:sp>
          <p:sp>
            <p:nvSpPr>
              <p:cNvPr id="75846" name="Rectangle 70"/>
              <p:cNvSpPr>
                <a:spLocks noChangeArrowheads="1"/>
              </p:cNvSpPr>
              <p:nvPr/>
            </p:nvSpPr>
            <p:spPr bwMode="auto">
              <a:xfrm>
                <a:off x="1292" y="1839"/>
                <a:ext cx="6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dirty="0">
                    <a:solidFill>
                      <a:srgbClr val="000000"/>
                    </a:solidFill>
                    <a:latin typeface="Times New Roman" pitchFamily="18" charset="0"/>
                    <a:ea typeface="华文中宋" pitchFamily="2" charset="-122"/>
                  </a:rPr>
                  <a:t>d</a:t>
                </a:r>
                <a:endParaRPr kumimoji="1" lang="en-US" altLang="zh-CN" sz="3600" dirty="0">
                  <a:latin typeface="华文中宋" pitchFamily="2" charset="-122"/>
                  <a:ea typeface="华文中宋" pitchFamily="2" charset="-122"/>
                </a:endParaRPr>
              </a:p>
            </p:txBody>
          </p:sp>
          <p:sp>
            <p:nvSpPr>
              <p:cNvPr id="75847" name="Rectangle 71"/>
              <p:cNvSpPr>
                <a:spLocks noChangeArrowheads="1"/>
              </p:cNvSpPr>
              <p:nvPr/>
            </p:nvSpPr>
            <p:spPr bwMode="auto">
              <a:xfrm>
                <a:off x="1372" y="1839"/>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a:lnSpc>
                    <a:spcPct val="90000"/>
                  </a:lnSpc>
                </a:pPr>
                <a:r>
                  <a:rPr kumimoji="1" lang="en-US" altLang="zh-CN" sz="1500" i="1">
                    <a:solidFill>
                      <a:srgbClr val="000000"/>
                    </a:solidFill>
                    <a:latin typeface="Times New Roman" pitchFamily="18" charset="0"/>
                    <a:ea typeface="华文中宋" pitchFamily="2" charset="-122"/>
                  </a:rPr>
                  <a:t>t</a:t>
                </a:r>
                <a:endParaRPr kumimoji="1" lang="en-US" altLang="zh-CN" sz="3600">
                  <a:latin typeface="华文中宋" pitchFamily="2" charset="-122"/>
                  <a:ea typeface="华文中宋" pitchFamily="2" charset="-122"/>
                </a:endParaRPr>
              </a:p>
            </p:txBody>
          </p:sp>
          <p:sp>
            <p:nvSpPr>
              <p:cNvPr id="75848" name="Line 72"/>
              <p:cNvSpPr>
                <a:spLocks noChangeShapeType="1"/>
              </p:cNvSpPr>
              <p:nvPr/>
            </p:nvSpPr>
            <p:spPr bwMode="auto">
              <a:xfrm>
                <a:off x="1301" y="1848"/>
                <a:ext cx="12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5849" name="Rectangle 73"/>
            <p:cNvSpPr>
              <a:spLocks noChangeArrowheads="1"/>
            </p:cNvSpPr>
            <p:nvPr/>
          </p:nvSpPr>
          <p:spPr bwMode="auto">
            <a:xfrm>
              <a:off x="1690687" y="3949700"/>
              <a:ext cx="10636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500" b="1" i="1">
                  <a:solidFill>
                    <a:srgbClr val="000000"/>
                  </a:solidFill>
                  <a:latin typeface="Times New Roman" pitchFamily="18" charset="0"/>
                  <a:ea typeface="华文中宋" pitchFamily="2" charset="-122"/>
                </a:rPr>
                <a:t>u</a:t>
              </a:r>
              <a:endParaRPr kumimoji="1" lang="en-US" altLang="zh-CN" sz="2000" b="1">
                <a:latin typeface="华文中宋" pitchFamily="2" charset="-122"/>
                <a:ea typeface="华文中宋" pitchFamily="2" charset="-122"/>
              </a:endParaRPr>
            </a:p>
          </p:txBody>
        </p:sp>
        <p:sp>
          <p:nvSpPr>
            <p:cNvPr id="75877" name="Text Box 101"/>
            <p:cNvSpPr txBox="1">
              <a:spLocks noChangeArrowheads="1"/>
            </p:cNvSpPr>
            <p:nvPr/>
          </p:nvSpPr>
          <p:spPr bwMode="auto">
            <a:xfrm>
              <a:off x="1187450" y="2870200"/>
              <a:ext cx="93503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itchFamily="18" charset="0"/>
                </a:rPr>
                <a:t>t</a:t>
              </a:r>
              <a:r>
                <a:rPr lang="en-US" altLang="zh-CN" sz="800" b="1">
                  <a:latin typeface="Times New Roman" pitchFamily="18" charset="0"/>
                </a:rPr>
                <a:t>0</a:t>
              </a:r>
              <a:r>
                <a:rPr lang="en-US" altLang="zh-CN" sz="1600" b="1">
                  <a:latin typeface="Times New Roman" pitchFamily="18" charset="0"/>
                </a:rPr>
                <a:t>:</a:t>
              </a:r>
              <a:r>
                <a:rPr lang="zh-CN" altLang="en-US" sz="1600" b="1">
                  <a:latin typeface="Times New Roman" pitchFamily="18" charset="0"/>
                </a:rPr>
                <a:t>正向电流降为零的时刻</a:t>
              </a:r>
            </a:p>
          </p:txBody>
        </p:sp>
        <p:sp>
          <p:nvSpPr>
            <p:cNvPr id="75878" name="Text Box 102"/>
            <p:cNvSpPr txBox="1">
              <a:spLocks noChangeArrowheads="1"/>
            </p:cNvSpPr>
            <p:nvPr/>
          </p:nvSpPr>
          <p:spPr bwMode="auto">
            <a:xfrm>
              <a:off x="2987675" y="1357313"/>
              <a:ext cx="10795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itchFamily="18" charset="0"/>
                </a:rPr>
                <a:t>t</a:t>
              </a:r>
              <a:r>
                <a:rPr lang="en-US" altLang="zh-CN" sz="800" b="1">
                  <a:latin typeface="Times New Roman" pitchFamily="18" charset="0"/>
                </a:rPr>
                <a:t>1</a:t>
              </a:r>
              <a:r>
                <a:rPr lang="en-US" altLang="zh-CN" sz="1600" b="1">
                  <a:latin typeface="Times New Roman" pitchFamily="18" charset="0"/>
                </a:rPr>
                <a:t>:</a:t>
              </a:r>
              <a:r>
                <a:rPr lang="zh-CN" altLang="en-US" sz="1600" b="1">
                  <a:latin typeface="Times New Roman" pitchFamily="18" charset="0"/>
                </a:rPr>
                <a:t>反向电流达最大值的时刻</a:t>
              </a:r>
            </a:p>
          </p:txBody>
        </p:sp>
        <p:sp>
          <p:nvSpPr>
            <p:cNvPr id="75879" name="Text Box 103"/>
            <p:cNvSpPr txBox="1">
              <a:spLocks noChangeArrowheads="1"/>
            </p:cNvSpPr>
            <p:nvPr/>
          </p:nvSpPr>
          <p:spPr bwMode="auto">
            <a:xfrm>
              <a:off x="3130550" y="3311525"/>
              <a:ext cx="10795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latin typeface="Times New Roman" pitchFamily="18" charset="0"/>
                </a:rPr>
                <a:t>t</a:t>
              </a:r>
              <a:r>
                <a:rPr lang="en-US" altLang="zh-CN" sz="800" b="1" dirty="0">
                  <a:latin typeface="Times New Roman" pitchFamily="18" charset="0"/>
                </a:rPr>
                <a:t>2</a:t>
              </a:r>
              <a:r>
                <a:rPr lang="en-US" altLang="zh-CN" sz="1600" b="1" dirty="0">
                  <a:latin typeface="Times New Roman" pitchFamily="18" charset="0"/>
                </a:rPr>
                <a:t>:</a:t>
              </a:r>
              <a:r>
                <a:rPr lang="zh-CN" altLang="en-US" sz="1600" b="1" dirty="0">
                  <a:latin typeface="Times New Roman" pitchFamily="18" charset="0"/>
                </a:rPr>
                <a:t>电流变化率接近于零的时刻</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4" name="日期占位符 3"/>
          <p:cNvSpPr>
            <a:spLocks noGrp="1"/>
          </p:cNvSpPr>
          <p:nvPr>
            <p:ph type="dt" sz="half" idx="10"/>
          </p:nvPr>
        </p:nvSpPr>
        <p:spPr/>
        <p:txBody>
          <a:bodyPr/>
          <a:lstStyle/>
          <a:p>
            <a:fld id="{D85D0D9B-35EF-4621-B46F-4AF5CE4FFCB5}" type="datetime10">
              <a:rPr lang="zh-CN" altLang="en-US" smtClean="0"/>
              <a:t>10:06</a:t>
            </a:fld>
            <a:endParaRPr lang="zh-CN" altLang="en-US"/>
          </a:p>
        </p:txBody>
      </p:sp>
      <p:sp>
        <p:nvSpPr>
          <p:cNvPr id="5" name="矩形 4"/>
          <p:cNvSpPr/>
          <p:nvPr/>
        </p:nvSpPr>
        <p:spPr>
          <a:xfrm>
            <a:off x="705014" y="668408"/>
            <a:ext cx="3804897" cy="646331"/>
          </a:xfrm>
          <a:prstGeom prst="rect">
            <a:avLst/>
          </a:prstGeom>
        </p:spPr>
        <p:txBody>
          <a:bodyPr wrap="square">
            <a:spAutoFit/>
          </a:bodyPr>
          <a:lstStyle/>
          <a:p>
            <a:r>
              <a:rPr lang="zh-CN" altLang="en-US" b="1" dirty="0">
                <a:latin typeface="Times New Roman" pitchFamily="18" charset="0"/>
              </a:rPr>
              <a:t> </a:t>
            </a:r>
            <a:r>
              <a:rPr lang="zh-CN" altLang="en-US" b="1" dirty="0">
                <a:solidFill>
                  <a:srgbClr val="0000FF"/>
                </a:solidFill>
                <a:latin typeface="Times New Roman" pitchFamily="18" charset="0"/>
              </a:rPr>
              <a:t>◆由开通到关断理想的开关状态是怎么样的？</a:t>
            </a:r>
            <a:endParaRPr lang="zh-CN" altLang="en-US" dirty="0"/>
          </a:p>
        </p:txBody>
      </p:sp>
      <p:sp>
        <p:nvSpPr>
          <p:cNvPr id="6" name="页脚占位符 5">
            <a:extLst>
              <a:ext uri="{FF2B5EF4-FFF2-40B4-BE49-F238E27FC236}">
                <a16:creationId xmlns:a16="http://schemas.microsoft.com/office/drawing/2014/main" id="{BF0A5974-EC65-4834-B5CE-AB4FE928B2B0}"/>
              </a:ext>
            </a:extLst>
          </p:cNvPr>
          <p:cNvSpPr>
            <a:spLocks noGrp="1"/>
          </p:cNvSpPr>
          <p:nvPr>
            <p:ph type="ftr" sz="quarter" idx="11"/>
          </p:nvPr>
        </p:nvSpPr>
        <p:spPr/>
        <p:txBody>
          <a:bodyPr/>
          <a:lstStyle/>
          <a:p>
            <a:endParaRPr lang="zh-CN" altLang="en-US"/>
          </a:p>
        </p:txBody>
      </p:sp>
      <p:sp>
        <p:nvSpPr>
          <p:cNvPr id="84" name="矩形 83">
            <a:extLst>
              <a:ext uri="{FF2B5EF4-FFF2-40B4-BE49-F238E27FC236}">
                <a16:creationId xmlns:a16="http://schemas.microsoft.com/office/drawing/2014/main" id="{46F8DAE4-519F-41A9-859A-72597097370C}"/>
              </a:ext>
            </a:extLst>
          </p:cNvPr>
          <p:cNvSpPr/>
          <p:nvPr/>
        </p:nvSpPr>
        <p:spPr>
          <a:xfrm>
            <a:off x="855121" y="1267828"/>
            <a:ext cx="3804897" cy="369332"/>
          </a:xfrm>
          <a:prstGeom prst="rect">
            <a:avLst/>
          </a:prstGeom>
        </p:spPr>
        <p:txBody>
          <a:bodyPr wrap="square">
            <a:spAutoFit/>
          </a:bodyPr>
          <a:lstStyle/>
          <a:p>
            <a:r>
              <a:rPr lang="zh-CN" altLang="en-US" b="1" dirty="0">
                <a:solidFill>
                  <a:srgbClr val="FF0000"/>
                </a:solidFill>
              </a:rPr>
              <a:t>瞬间完成   没有震荡</a:t>
            </a:r>
          </a:p>
        </p:txBody>
      </p:sp>
      <p:sp>
        <p:nvSpPr>
          <p:cNvPr id="85" name="Text Box 100">
            <a:extLst>
              <a:ext uri="{FF2B5EF4-FFF2-40B4-BE49-F238E27FC236}">
                <a16:creationId xmlns:a16="http://schemas.microsoft.com/office/drawing/2014/main" id="{AC39D6A3-2B3B-4958-A9E4-71DDD00D763A}"/>
              </a:ext>
            </a:extLst>
          </p:cNvPr>
          <p:cNvSpPr txBox="1">
            <a:spLocks noChangeArrowheads="1"/>
          </p:cNvSpPr>
          <p:nvPr/>
        </p:nvSpPr>
        <p:spPr bwMode="auto">
          <a:xfrm>
            <a:off x="4751530" y="2701040"/>
            <a:ext cx="4489034" cy="147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0000FF"/>
                </a:solidFill>
                <a:latin typeface="Times New Roman" pitchFamily="18" charset="0"/>
              </a:rPr>
              <a:t>◆</a:t>
            </a:r>
            <a:r>
              <a:rPr lang="zh-CN" altLang="en-US" b="1" dirty="0">
                <a:latin typeface="Times New Roman" pitchFamily="18" charset="0"/>
              </a:rPr>
              <a:t>由正向偏置转换为反向偏置</a:t>
            </a:r>
            <a:r>
              <a:rPr lang="zh-CN" altLang="en-US" b="1" dirty="0">
                <a:solidFill>
                  <a:srgbClr val="0000FF"/>
                </a:solidFill>
                <a:latin typeface="Times New Roman" pitchFamily="18" charset="0"/>
              </a:rPr>
              <a:t> </a:t>
            </a:r>
            <a:endParaRPr lang="zh-CN" altLang="en-US" b="1" dirty="0">
              <a:latin typeface="Times New Roman" pitchFamily="18" charset="0"/>
            </a:endParaRPr>
          </a:p>
          <a:p>
            <a:pPr>
              <a:lnSpc>
                <a:spcPct val="120000"/>
              </a:lnSpc>
              <a:spcBef>
                <a:spcPct val="50000"/>
              </a:spcBef>
            </a:pPr>
            <a:r>
              <a:rPr lang="zh-CN" altLang="en-US" b="1" dirty="0">
                <a:solidFill>
                  <a:srgbClr val="0000FF"/>
                </a:solidFill>
                <a:latin typeface="Times New Roman" pitchFamily="18" charset="0"/>
              </a:rPr>
              <a:t>        </a:t>
            </a:r>
            <a:r>
              <a:rPr lang="zh-CN" altLang="en-US" b="1" dirty="0">
                <a:solidFill>
                  <a:srgbClr val="009900"/>
                </a:solidFill>
                <a:latin typeface="Times New Roman" pitchFamily="18" charset="0"/>
              </a:rPr>
              <a:t>☞</a:t>
            </a:r>
            <a:r>
              <a:rPr lang="zh-CN" altLang="en-US" b="1" dirty="0">
                <a:latin typeface="Times New Roman" pitchFamily="18" charset="0"/>
              </a:rPr>
              <a:t>电力二极管并不能立即关断，而是须经过一段短暂的时间才能重新获得反向阻断能力，进入截止状态。</a:t>
            </a:r>
          </a:p>
        </p:txBody>
      </p:sp>
      <p:sp>
        <p:nvSpPr>
          <p:cNvPr id="86" name="Text Box 100">
            <a:extLst>
              <a:ext uri="{FF2B5EF4-FFF2-40B4-BE49-F238E27FC236}">
                <a16:creationId xmlns:a16="http://schemas.microsoft.com/office/drawing/2014/main" id="{1B4DDF28-3C23-4690-85D8-088FE193C90D}"/>
              </a:ext>
            </a:extLst>
          </p:cNvPr>
          <p:cNvSpPr txBox="1">
            <a:spLocks noChangeArrowheads="1"/>
          </p:cNvSpPr>
          <p:nvPr/>
        </p:nvSpPr>
        <p:spPr bwMode="auto">
          <a:xfrm>
            <a:off x="4716016" y="4241241"/>
            <a:ext cx="4489034" cy="2276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Times New Roman" pitchFamily="18" charset="0"/>
              </a:rPr>
              <a:t>        </a:t>
            </a:r>
            <a:r>
              <a:rPr lang="zh-CN" altLang="en-US" b="1" dirty="0">
                <a:solidFill>
                  <a:srgbClr val="009900"/>
                </a:solidFill>
                <a:latin typeface="Times New Roman" pitchFamily="18" charset="0"/>
              </a:rPr>
              <a:t>☞</a:t>
            </a:r>
            <a:r>
              <a:rPr lang="zh-CN" altLang="en-US" b="1" dirty="0">
                <a:latin typeface="Times New Roman" pitchFamily="18" charset="0"/>
              </a:rPr>
              <a:t>在关断之前有较大的反向电流出现，并伴随有明显的反向电压过冲。</a:t>
            </a:r>
          </a:p>
          <a:p>
            <a:pPr>
              <a:lnSpc>
                <a:spcPct val="120000"/>
              </a:lnSpc>
            </a:pPr>
            <a:r>
              <a:rPr lang="zh-CN" altLang="en-US" b="1" dirty="0">
                <a:solidFill>
                  <a:srgbClr val="009900"/>
                </a:solidFill>
                <a:latin typeface="Times New Roman" pitchFamily="18" charset="0"/>
              </a:rPr>
              <a:t>        ☞</a:t>
            </a:r>
            <a:r>
              <a:rPr kumimoji="1" lang="zh-CN" altLang="en-US" b="1" dirty="0">
                <a:solidFill>
                  <a:srgbClr val="E35449"/>
                </a:solidFill>
                <a:latin typeface="Times New Roman" pitchFamily="18" charset="0"/>
              </a:rPr>
              <a:t>延迟时间</a:t>
            </a:r>
            <a:r>
              <a:rPr kumimoji="1" lang="zh-CN" altLang="en-US" b="1" dirty="0">
                <a:latin typeface="Times New Roman" pitchFamily="18" charset="0"/>
              </a:rPr>
              <a:t>：</a:t>
            </a:r>
            <a:r>
              <a:rPr kumimoji="1" lang="en-US" altLang="zh-CN" b="1" i="1" dirty="0">
                <a:latin typeface="Times New Roman" pitchFamily="18" charset="0"/>
              </a:rPr>
              <a:t>t</a:t>
            </a:r>
            <a:r>
              <a:rPr kumimoji="1" lang="en-US" altLang="zh-CN" b="1" i="1" baseline="-25000" dirty="0">
                <a:latin typeface="Times New Roman" pitchFamily="18" charset="0"/>
              </a:rPr>
              <a:t>d</a:t>
            </a:r>
            <a:r>
              <a:rPr kumimoji="1" lang="en-US" altLang="zh-CN" b="1" i="1" dirty="0">
                <a:latin typeface="Times New Roman" pitchFamily="18" charset="0"/>
              </a:rPr>
              <a:t>=t</a:t>
            </a:r>
            <a:r>
              <a:rPr kumimoji="1" lang="en-US" altLang="zh-CN" b="1" i="1" baseline="-25000" dirty="0">
                <a:latin typeface="Times New Roman" pitchFamily="18" charset="0"/>
              </a:rPr>
              <a:t>1</a:t>
            </a:r>
            <a:r>
              <a:rPr kumimoji="1" lang="en-US" altLang="zh-CN" b="1" i="1" dirty="0">
                <a:latin typeface="Times New Roman" pitchFamily="18" charset="0"/>
              </a:rPr>
              <a:t>-t</a:t>
            </a:r>
            <a:r>
              <a:rPr kumimoji="1" lang="en-US" altLang="zh-CN" b="1" i="1" baseline="-25000" dirty="0">
                <a:latin typeface="Times New Roman" pitchFamily="18" charset="0"/>
              </a:rPr>
              <a:t>0</a:t>
            </a:r>
            <a:r>
              <a:rPr kumimoji="1" lang="en-US" altLang="zh-CN" sz="1000" b="1" dirty="0">
                <a:latin typeface="Times New Roman" pitchFamily="18" charset="0"/>
              </a:rPr>
              <a:t> </a:t>
            </a:r>
            <a:r>
              <a:rPr kumimoji="1" lang="en-US" altLang="zh-CN" b="1" dirty="0">
                <a:latin typeface="Times New Roman" pitchFamily="18" charset="0"/>
              </a:rPr>
              <a:t>   </a:t>
            </a:r>
          </a:p>
          <a:p>
            <a:pPr>
              <a:lnSpc>
                <a:spcPct val="120000"/>
              </a:lnSpc>
            </a:pPr>
            <a:r>
              <a:rPr kumimoji="1" lang="en-US" altLang="zh-CN" b="1" dirty="0">
                <a:latin typeface="Times New Roman" pitchFamily="18" charset="0"/>
              </a:rPr>
              <a:t>            </a:t>
            </a:r>
            <a:r>
              <a:rPr kumimoji="1" lang="zh-CN" altLang="en-US" b="1" dirty="0">
                <a:solidFill>
                  <a:srgbClr val="E35449"/>
                </a:solidFill>
                <a:latin typeface="Times New Roman" pitchFamily="18" charset="0"/>
              </a:rPr>
              <a:t>电流下降时间</a:t>
            </a:r>
            <a:r>
              <a:rPr kumimoji="1" lang="zh-CN" altLang="en-US" b="1" dirty="0">
                <a:latin typeface="Times New Roman" pitchFamily="18" charset="0"/>
              </a:rPr>
              <a:t>：</a:t>
            </a:r>
            <a:r>
              <a:rPr kumimoji="1" lang="en-US" altLang="zh-CN" b="1" i="1" dirty="0" err="1">
                <a:latin typeface="Times New Roman" pitchFamily="18" charset="0"/>
              </a:rPr>
              <a:t>t</a:t>
            </a:r>
            <a:r>
              <a:rPr kumimoji="1" lang="en-US" altLang="zh-CN" b="1" i="1" baseline="-25000" dirty="0" err="1">
                <a:latin typeface="Times New Roman" pitchFamily="18" charset="0"/>
              </a:rPr>
              <a:t>f</a:t>
            </a:r>
            <a:r>
              <a:rPr kumimoji="1" lang="en-US" altLang="zh-CN" b="1" i="1" baseline="-25000" dirty="0">
                <a:latin typeface="Times New Roman" pitchFamily="18" charset="0"/>
              </a:rPr>
              <a:t> </a:t>
            </a:r>
            <a:r>
              <a:rPr kumimoji="1" lang="en-US" altLang="zh-CN" b="1" i="1" dirty="0">
                <a:latin typeface="Times New Roman" pitchFamily="18" charset="0"/>
              </a:rPr>
              <a:t>=t</a:t>
            </a:r>
            <a:r>
              <a:rPr kumimoji="1" lang="en-US" altLang="zh-CN" b="1" i="1" baseline="-25000" dirty="0">
                <a:latin typeface="Times New Roman" pitchFamily="18" charset="0"/>
              </a:rPr>
              <a:t>2</a:t>
            </a:r>
            <a:r>
              <a:rPr kumimoji="1" lang="en-US" altLang="zh-CN" b="1" i="1" dirty="0">
                <a:latin typeface="Times New Roman" pitchFamily="18" charset="0"/>
              </a:rPr>
              <a:t>- t</a:t>
            </a:r>
            <a:r>
              <a:rPr kumimoji="1" lang="en-US" altLang="zh-CN" b="1" i="1" baseline="-25000" dirty="0">
                <a:latin typeface="Times New Roman" pitchFamily="18" charset="0"/>
              </a:rPr>
              <a:t>1</a:t>
            </a:r>
          </a:p>
          <a:p>
            <a:pPr>
              <a:lnSpc>
                <a:spcPct val="120000"/>
              </a:lnSpc>
            </a:pPr>
            <a:r>
              <a:rPr kumimoji="1" lang="en-US" altLang="zh-CN" b="1" dirty="0">
                <a:latin typeface="Times New Roman" pitchFamily="18" charset="0"/>
              </a:rPr>
              <a:t>            </a:t>
            </a:r>
            <a:r>
              <a:rPr kumimoji="1" lang="zh-CN" altLang="en-US" b="1" dirty="0">
                <a:solidFill>
                  <a:srgbClr val="E35449"/>
                </a:solidFill>
                <a:latin typeface="Times New Roman" pitchFamily="18" charset="0"/>
              </a:rPr>
              <a:t>反向恢复时间</a:t>
            </a:r>
            <a:r>
              <a:rPr kumimoji="1" lang="zh-CN" altLang="en-US" b="1" dirty="0">
                <a:latin typeface="Times New Roman" pitchFamily="18" charset="0"/>
              </a:rPr>
              <a:t>：</a:t>
            </a:r>
            <a:r>
              <a:rPr kumimoji="1" lang="en-US" altLang="zh-CN" b="1" i="1" dirty="0" err="1">
                <a:latin typeface="Times New Roman" pitchFamily="18" charset="0"/>
              </a:rPr>
              <a:t>t</a:t>
            </a:r>
            <a:r>
              <a:rPr kumimoji="1" lang="en-US" altLang="zh-CN" b="1" i="1" baseline="-25000" dirty="0" err="1">
                <a:latin typeface="Times New Roman" pitchFamily="18" charset="0"/>
              </a:rPr>
              <a:t>rr</a:t>
            </a:r>
            <a:r>
              <a:rPr kumimoji="1" lang="en-US" altLang="zh-CN" b="1" i="1" dirty="0">
                <a:latin typeface="Times New Roman" pitchFamily="18" charset="0"/>
              </a:rPr>
              <a:t>=t</a:t>
            </a:r>
            <a:r>
              <a:rPr kumimoji="1" lang="en-US" altLang="zh-CN" b="1" i="1" baseline="-25000" dirty="0">
                <a:latin typeface="Times New Roman" pitchFamily="18" charset="0"/>
              </a:rPr>
              <a:t>d</a:t>
            </a:r>
            <a:r>
              <a:rPr kumimoji="1" lang="en-US" altLang="zh-CN" b="1" i="1" dirty="0">
                <a:latin typeface="Times New Roman" pitchFamily="18" charset="0"/>
              </a:rPr>
              <a:t>+ </a:t>
            </a:r>
            <a:r>
              <a:rPr kumimoji="1" lang="en-US" altLang="zh-CN" b="1" i="1" dirty="0" err="1">
                <a:latin typeface="Times New Roman" pitchFamily="18" charset="0"/>
              </a:rPr>
              <a:t>t</a:t>
            </a:r>
            <a:r>
              <a:rPr kumimoji="1" lang="en-US" altLang="zh-CN" b="1" i="1" baseline="-25000" dirty="0" err="1">
                <a:latin typeface="Times New Roman" pitchFamily="18" charset="0"/>
              </a:rPr>
              <a:t>f</a:t>
            </a:r>
            <a:endParaRPr kumimoji="1" lang="en-US" altLang="zh-CN" b="1" i="1" baseline="-25000" dirty="0">
              <a:latin typeface="Times New Roman" pitchFamily="18" charset="0"/>
            </a:endParaRPr>
          </a:p>
          <a:p>
            <a:pPr>
              <a:lnSpc>
                <a:spcPct val="120000"/>
              </a:lnSpc>
            </a:pPr>
            <a:r>
              <a:rPr kumimoji="1" lang="en-US" altLang="zh-CN" b="1" dirty="0">
                <a:latin typeface="Times New Roman" pitchFamily="18" charset="0"/>
              </a:rPr>
              <a:t>            </a:t>
            </a:r>
            <a:r>
              <a:rPr kumimoji="1" lang="zh-CN" altLang="en-US" b="1" dirty="0">
                <a:solidFill>
                  <a:srgbClr val="E35449"/>
                </a:solidFill>
                <a:latin typeface="Times New Roman" pitchFamily="18" charset="0"/>
              </a:rPr>
              <a:t>恢复特性的软度</a:t>
            </a:r>
            <a:r>
              <a:rPr kumimoji="1" lang="zh-CN" altLang="en-US" b="1" dirty="0">
                <a:latin typeface="Times New Roman" pitchFamily="18" charset="0"/>
              </a:rPr>
              <a:t>：</a:t>
            </a:r>
            <a:r>
              <a:rPr kumimoji="1" lang="zh-CN" altLang="en-US" b="1" i="1" dirty="0">
                <a:latin typeface="Times New Roman" pitchFamily="18" charset="0"/>
              </a:rPr>
              <a:t> </a:t>
            </a:r>
            <a:r>
              <a:rPr kumimoji="1" lang="en-US" altLang="zh-CN" b="1" i="1" dirty="0" err="1">
                <a:latin typeface="Times New Roman" pitchFamily="18" charset="0"/>
              </a:rPr>
              <a:t>t</a:t>
            </a:r>
            <a:r>
              <a:rPr kumimoji="1" lang="en-US" altLang="zh-CN" b="1" i="1" baseline="-25000" dirty="0" err="1">
                <a:latin typeface="Times New Roman" pitchFamily="18" charset="0"/>
              </a:rPr>
              <a:t>f</a:t>
            </a:r>
            <a:r>
              <a:rPr kumimoji="1" lang="en-US" altLang="zh-CN" sz="1000" b="1" i="1" dirty="0">
                <a:latin typeface="Times New Roman" pitchFamily="18" charset="0"/>
              </a:rPr>
              <a:t> </a:t>
            </a:r>
            <a:r>
              <a:rPr kumimoji="1" lang="en-US" altLang="zh-CN" b="1" dirty="0">
                <a:latin typeface="Times New Roman" pitchFamily="18" charset="0"/>
              </a:rPr>
              <a:t>/</a:t>
            </a:r>
            <a:r>
              <a:rPr kumimoji="1" lang="en-US" altLang="zh-CN" b="1" i="1" dirty="0">
                <a:latin typeface="Times New Roman" pitchFamily="18" charset="0"/>
              </a:rPr>
              <a:t>t</a:t>
            </a:r>
            <a:r>
              <a:rPr kumimoji="1" lang="en-US" altLang="zh-CN" b="1" i="1" baseline="-25000" dirty="0">
                <a:latin typeface="Times New Roman" pitchFamily="18" charset="0"/>
              </a:rPr>
              <a:t>d</a:t>
            </a:r>
            <a:r>
              <a:rPr kumimoji="1" lang="zh-CN" altLang="en-US" b="1" dirty="0">
                <a:latin typeface="Times New Roman" pitchFamily="18" charset="0"/>
              </a:rPr>
              <a:t>，或称恢复系 数，用</a:t>
            </a:r>
            <a:r>
              <a:rPr kumimoji="1" lang="en-US" altLang="zh-CN" b="1" i="1" dirty="0" err="1">
                <a:latin typeface="Times New Roman" pitchFamily="18" charset="0"/>
              </a:rPr>
              <a:t>S</a:t>
            </a:r>
            <a:r>
              <a:rPr kumimoji="1" lang="en-US" altLang="zh-CN" b="1" i="1" baseline="-25000" dirty="0" err="1">
                <a:latin typeface="Times New Roman" pitchFamily="18" charset="0"/>
              </a:rPr>
              <a:t>r</a:t>
            </a:r>
            <a:r>
              <a:rPr kumimoji="1" lang="zh-CN" altLang="en-US" b="1" dirty="0">
                <a:latin typeface="Times New Roman" pitchFamily="18" charset="0"/>
              </a:rPr>
              <a:t>表示。</a:t>
            </a:r>
          </a:p>
        </p:txBody>
      </p:sp>
    </p:spTree>
  </p:cSld>
  <p:clrMapOvr>
    <a:masterClrMapping/>
  </p:clrMapOvr>
  <mc:AlternateContent xmlns:mc="http://schemas.openxmlformats.org/markup-compatibility/2006" xmlns:p14="http://schemas.microsoft.com/office/powerpoint/2010/main">
    <mc:Choice Requires="p14">
      <p:transition spd="slow" p14:dur="2000" advTm="130070"/>
    </mc:Choice>
    <mc:Fallback xmlns="">
      <p:transition spd="slow" advTm="1300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additive="base">
                                        <p:cTn id="13" dur="500" fill="hold"/>
                                        <p:tgtEl>
                                          <p:spTgt spid="84"/>
                                        </p:tgtEl>
                                        <p:attrNameLst>
                                          <p:attrName>ppt_x</p:attrName>
                                        </p:attrNameLst>
                                      </p:cBhvr>
                                      <p:tavLst>
                                        <p:tav tm="0">
                                          <p:val>
                                            <p:strVal val="#ppt_x"/>
                                          </p:val>
                                        </p:tav>
                                        <p:tav tm="100000">
                                          <p:val>
                                            <p:strVal val="#ppt_x"/>
                                          </p:val>
                                        </p:tav>
                                      </p:tavLst>
                                    </p:anim>
                                    <p:anim calcmode="lin" valueType="num">
                                      <p:cBhvr additive="base">
                                        <p:cTn id="1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876"/>
                                        </p:tgtEl>
                                        <p:attrNameLst>
                                          <p:attrName>style.visibility</p:attrName>
                                        </p:attrNameLst>
                                      </p:cBhvr>
                                      <p:to>
                                        <p:strVal val="visible"/>
                                      </p:to>
                                    </p:set>
                                    <p:anim calcmode="lin" valueType="num">
                                      <p:cBhvr additive="base">
                                        <p:cTn id="19" dur="500" fill="hold"/>
                                        <p:tgtEl>
                                          <p:spTgt spid="75876"/>
                                        </p:tgtEl>
                                        <p:attrNameLst>
                                          <p:attrName>ppt_x</p:attrName>
                                        </p:attrNameLst>
                                      </p:cBhvr>
                                      <p:tavLst>
                                        <p:tav tm="0">
                                          <p:val>
                                            <p:strVal val="#ppt_x"/>
                                          </p:val>
                                        </p:tav>
                                        <p:tav tm="100000">
                                          <p:val>
                                            <p:strVal val="#ppt_x"/>
                                          </p:val>
                                        </p:tav>
                                      </p:tavLst>
                                    </p:anim>
                                    <p:anim calcmode="lin" valueType="num">
                                      <p:cBhvr additive="base">
                                        <p:cTn id="20" dur="500" fill="hold"/>
                                        <p:tgtEl>
                                          <p:spTgt spid="758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5"/>
                                        </p:tgtEl>
                                        <p:attrNameLst>
                                          <p:attrName>style.visibility</p:attrName>
                                        </p:attrNameLst>
                                      </p:cBhvr>
                                      <p:to>
                                        <p:strVal val="visible"/>
                                      </p:to>
                                    </p:set>
                                    <p:anim calcmode="lin" valueType="num">
                                      <p:cBhvr additive="base">
                                        <p:cTn id="25" dur="500" fill="hold"/>
                                        <p:tgtEl>
                                          <p:spTgt spid="85"/>
                                        </p:tgtEl>
                                        <p:attrNameLst>
                                          <p:attrName>ppt_x</p:attrName>
                                        </p:attrNameLst>
                                      </p:cBhvr>
                                      <p:tavLst>
                                        <p:tav tm="0">
                                          <p:val>
                                            <p:strVal val="#ppt_x"/>
                                          </p:val>
                                        </p:tav>
                                        <p:tav tm="100000">
                                          <p:val>
                                            <p:strVal val="#ppt_x"/>
                                          </p:val>
                                        </p:tav>
                                      </p:tavLst>
                                    </p:anim>
                                    <p:anim calcmode="lin" valueType="num">
                                      <p:cBhvr additive="base">
                                        <p:cTn id="2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anim calcmode="lin" valueType="num">
                                      <p:cBhvr additive="base">
                                        <p:cTn id="37" dur="500" fill="hold"/>
                                        <p:tgtEl>
                                          <p:spTgt spid="86"/>
                                        </p:tgtEl>
                                        <p:attrNameLst>
                                          <p:attrName>ppt_x</p:attrName>
                                        </p:attrNameLst>
                                      </p:cBhvr>
                                      <p:tavLst>
                                        <p:tav tm="0">
                                          <p:val>
                                            <p:strVal val="#ppt_x"/>
                                          </p:val>
                                        </p:tav>
                                        <p:tav tm="100000">
                                          <p:val>
                                            <p:strVal val="#ppt_x"/>
                                          </p:val>
                                        </p:tav>
                                      </p:tavLst>
                                    </p:anim>
                                    <p:anim calcmode="lin" valueType="num">
                                      <p:cBhvr additive="base">
                                        <p:cTn id="3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6" grpId="0"/>
      <p:bldP spid="5" grpId="0"/>
      <p:bldP spid="84" grpId="0"/>
      <p:bldP spid="85" grpId="0"/>
      <p:bldP spid="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2"/>
          <p:cNvSpPr>
            <a:spLocks noChangeArrowheads="1"/>
          </p:cNvSpPr>
          <p:nvPr/>
        </p:nvSpPr>
        <p:spPr bwMode="auto">
          <a:xfrm>
            <a:off x="788056" y="721752"/>
            <a:ext cx="1555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pPr>
            <a:r>
              <a:rPr lang="zh-CN" altLang="en-US" sz="2000" dirty="0"/>
              <a:t>动态特性</a:t>
            </a:r>
            <a:endParaRPr lang="en-US" altLang="zh-CN" sz="2000" dirty="0"/>
          </a:p>
        </p:txBody>
      </p:sp>
      <p:grpSp>
        <p:nvGrpSpPr>
          <p:cNvPr id="7171" name="组合 23"/>
          <p:cNvGrpSpPr/>
          <p:nvPr/>
        </p:nvGrpSpPr>
        <p:grpSpPr bwMode="auto">
          <a:xfrm>
            <a:off x="254000" y="1375891"/>
            <a:ext cx="4799013" cy="2895600"/>
            <a:chOff x="1100637" y="1374775"/>
            <a:chExt cx="3139781" cy="2907006"/>
          </a:xfrm>
        </p:grpSpPr>
        <p:sp>
          <p:nvSpPr>
            <p:cNvPr id="25" name="AutoShape 2"/>
            <p:cNvSpPr>
              <a:spLocks noChangeArrowheads="1"/>
            </p:cNvSpPr>
            <p:nvPr/>
          </p:nvSpPr>
          <p:spPr bwMode="auto">
            <a:xfrm>
              <a:off x="3090653" y="3057778"/>
              <a:ext cx="1079138" cy="892502"/>
            </a:xfrm>
            <a:prstGeom prst="wedgeEllipseCallout">
              <a:avLst>
                <a:gd name="adj1" fmla="val -54773"/>
                <a:gd name="adj2" fmla="val -103597"/>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fontAlgn="auto" hangingPunct="1">
                <a:spcBef>
                  <a:spcPts val="0"/>
                </a:spcBef>
                <a:spcAft>
                  <a:spcPts val="0"/>
                </a:spcAft>
                <a:defRPr/>
              </a:pPr>
              <a:endParaRPr lang="zh-CN" altLang="zh-CN" sz="2800" kern="0">
                <a:solidFill>
                  <a:srgbClr val="0000FF"/>
                </a:solidFill>
                <a:latin typeface="Times New Roman" pitchFamily="18" charset="0"/>
                <a:ea typeface="宋体"/>
              </a:endParaRPr>
            </a:p>
          </p:txBody>
        </p:sp>
        <p:sp>
          <p:nvSpPr>
            <p:cNvPr id="26" name="AutoShape 3"/>
            <p:cNvSpPr>
              <a:spLocks noChangeArrowheads="1"/>
            </p:cNvSpPr>
            <p:nvPr/>
          </p:nvSpPr>
          <p:spPr bwMode="auto">
            <a:xfrm>
              <a:off x="2795682" y="1424182"/>
              <a:ext cx="1295173" cy="752252"/>
            </a:xfrm>
            <a:prstGeom prst="wedgeEllipseCallout">
              <a:avLst>
                <a:gd name="adj1" fmla="val -69185"/>
                <a:gd name="adj2" fmla="val 72032"/>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fontAlgn="auto" hangingPunct="1">
                <a:spcBef>
                  <a:spcPts val="0"/>
                </a:spcBef>
                <a:spcAft>
                  <a:spcPts val="0"/>
                </a:spcAft>
                <a:defRPr/>
              </a:pPr>
              <a:endParaRPr lang="zh-CN" altLang="zh-CN" sz="2800" kern="0">
                <a:solidFill>
                  <a:srgbClr val="0000FF"/>
                </a:solidFill>
                <a:latin typeface="Times New Roman" pitchFamily="18" charset="0"/>
                <a:ea typeface="宋体"/>
              </a:endParaRPr>
            </a:p>
          </p:txBody>
        </p:sp>
        <p:sp>
          <p:nvSpPr>
            <p:cNvPr id="27" name="AutoShape 4"/>
            <p:cNvSpPr>
              <a:spLocks noChangeArrowheads="1"/>
            </p:cNvSpPr>
            <p:nvPr/>
          </p:nvSpPr>
          <p:spPr bwMode="auto">
            <a:xfrm>
              <a:off x="1100637" y="2797997"/>
              <a:ext cx="950347" cy="991315"/>
            </a:xfrm>
            <a:prstGeom prst="wedgeEllipseCallout">
              <a:avLst>
                <a:gd name="adj1" fmla="val 45593"/>
                <a:gd name="adj2" fmla="val -82782"/>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fontAlgn="auto" hangingPunct="1">
                <a:spcBef>
                  <a:spcPts val="0"/>
                </a:spcBef>
                <a:spcAft>
                  <a:spcPts val="0"/>
                </a:spcAft>
                <a:defRPr/>
              </a:pPr>
              <a:endParaRPr lang="zh-CN" altLang="zh-CN" sz="2800" kern="0">
                <a:solidFill>
                  <a:srgbClr val="0000FF"/>
                </a:solidFill>
                <a:latin typeface="Times New Roman" pitchFamily="18" charset="0"/>
                <a:ea typeface="宋体"/>
              </a:endParaRPr>
            </a:p>
          </p:txBody>
        </p:sp>
        <p:grpSp>
          <p:nvGrpSpPr>
            <p:cNvPr id="7191" name="Group 6"/>
            <p:cNvGrpSpPr/>
            <p:nvPr/>
          </p:nvGrpSpPr>
          <p:grpSpPr bwMode="auto">
            <a:xfrm>
              <a:off x="1187450" y="1374775"/>
              <a:ext cx="2951162" cy="2574925"/>
              <a:chOff x="431" y="810"/>
              <a:chExt cx="1859" cy="1622"/>
            </a:xfrm>
          </p:grpSpPr>
          <p:sp>
            <p:nvSpPr>
              <p:cNvPr id="33" name="Rectangle 7"/>
              <p:cNvSpPr>
                <a:spLocks noChangeArrowheads="1"/>
              </p:cNvSpPr>
              <p:nvPr/>
            </p:nvSpPr>
            <p:spPr bwMode="auto">
              <a:xfrm>
                <a:off x="1217" y="2302"/>
                <a:ext cx="9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kern="0">
                    <a:solidFill>
                      <a:srgbClr val="000000"/>
                    </a:solidFill>
                    <a:latin typeface="Times New Roman" pitchFamily="18" charset="0"/>
                    <a:ea typeface="华文中宋" pitchFamily="2" charset="-122"/>
                  </a:rPr>
                  <a:t>a)</a:t>
                </a:r>
                <a:endParaRPr kumimoji="1" lang="en-US" altLang="zh-CN" sz="3600" kern="0">
                  <a:solidFill>
                    <a:srgbClr val="000000"/>
                  </a:solidFill>
                  <a:latin typeface="华文中宋" pitchFamily="2" charset="-122"/>
                  <a:ea typeface="华文中宋" pitchFamily="2" charset="-122"/>
                </a:endParaRPr>
              </a:p>
            </p:txBody>
          </p:sp>
          <p:sp>
            <p:nvSpPr>
              <p:cNvPr id="34" name="Line 9"/>
              <p:cNvSpPr>
                <a:spLocks noChangeShapeType="1"/>
              </p:cNvSpPr>
              <p:nvPr/>
            </p:nvSpPr>
            <p:spPr bwMode="auto">
              <a:xfrm>
                <a:off x="471" y="1476"/>
                <a:ext cx="175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35" name="Freeform 10"/>
              <p:cNvSpPr/>
              <p:nvPr/>
            </p:nvSpPr>
            <p:spPr bwMode="auto">
              <a:xfrm>
                <a:off x="2219" y="1444"/>
                <a:ext cx="71" cy="56"/>
              </a:xfrm>
              <a:custGeom>
                <a:avLst/>
                <a:gdLst>
                  <a:gd name="T0" fmla="*/ 0 w 71"/>
                  <a:gd name="T1" fmla="*/ 0 h 59"/>
                  <a:gd name="T2" fmla="*/ 71 w 71"/>
                  <a:gd name="T3" fmla="*/ 29 h 59"/>
                  <a:gd name="T4" fmla="*/ 0 w 71"/>
                  <a:gd name="T5" fmla="*/ 59 h 59"/>
                  <a:gd name="T6" fmla="*/ 0 w 71"/>
                  <a:gd name="T7" fmla="*/ 0 h 59"/>
                </a:gdLst>
                <a:ahLst/>
                <a:cxnLst>
                  <a:cxn ang="0">
                    <a:pos x="T0" y="T1"/>
                  </a:cxn>
                  <a:cxn ang="0">
                    <a:pos x="T2" y="T3"/>
                  </a:cxn>
                  <a:cxn ang="0">
                    <a:pos x="T4" y="T5"/>
                  </a:cxn>
                  <a:cxn ang="0">
                    <a:pos x="T6" y="T7"/>
                  </a:cxn>
                </a:cxnLst>
                <a:rect l="0" t="0" r="r" b="b"/>
                <a:pathLst>
                  <a:path w="71" h="59">
                    <a:moveTo>
                      <a:pt x="0" y="0"/>
                    </a:moveTo>
                    <a:lnTo>
                      <a:pt x="71" y="29"/>
                    </a:lnTo>
                    <a:lnTo>
                      <a:pt x="0" y="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36" name="Freeform 11"/>
              <p:cNvSpPr>
                <a:spLocks noEditPoints="1"/>
              </p:cNvSpPr>
              <p:nvPr/>
            </p:nvSpPr>
            <p:spPr bwMode="auto">
              <a:xfrm>
                <a:off x="1264" y="1473"/>
                <a:ext cx="6" cy="581"/>
              </a:xfrm>
              <a:custGeom>
                <a:avLst/>
                <a:gdLst>
                  <a:gd name="T0" fmla="*/ 6 w 6"/>
                  <a:gd name="T1" fmla="*/ 108 h 584"/>
                  <a:gd name="T2" fmla="*/ 6 w 6"/>
                  <a:gd name="T3" fmla="*/ 111 h 584"/>
                  <a:gd name="T4" fmla="*/ 3 w 6"/>
                  <a:gd name="T5" fmla="*/ 113 h 584"/>
                  <a:gd name="T6" fmla="*/ 1 w 6"/>
                  <a:gd name="T7" fmla="*/ 111 h 584"/>
                  <a:gd name="T8" fmla="*/ 0 w 6"/>
                  <a:gd name="T9" fmla="*/ 108 h 584"/>
                  <a:gd name="T10" fmla="*/ 1 w 6"/>
                  <a:gd name="T11" fmla="*/ 1 h 584"/>
                  <a:gd name="T12" fmla="*/ 2 w 6"/>
                  <a:gd name="T13" fmla="*/ 0 h 584"/>
                  <a:gd name="T14" fmla="*/ 4 w 6"/>
                  <a:gd name="T15" fmla="*/ 0 h 584"/>
                  <a:gd name="T16" fmla="*/ 6 w 6"/>
                  <a:gd name="T17" fmla="*/ 1 h 584"/>
                  <a:gd name="T18" fmla="*/ 6 w 6"/>
                  <a:gd name="T19" fmla="*/ 3 h 584"/>
                  <a:gd name="T20" fmla="*/ 6 w 6"/>
                  <a:gd name="T21" fmla="*/ 277 h 584"/>
                  <a:gd name="T22" fmla="*/ 6 w 6"/>
                  <a:gd name="T23" fmla="*/ 280 h 584"/>
                  <a:gd name="T24" fmla="*/ 3 w 6"/>
                  <a:gd name="T25" fmla="*/ 280 h 584"/>
                  <a:gd name="T26" fmla="*/ 1 w 6"/>
                  <a:gd name="T27" fmla="*/ 280 h 584"/>
                  <a:gd name="T28" fmla="*/ 0 w 6"/>
                  <a:gd name="T29" fmla="*/ 277 h 584"/>
                  <a:gd name="T30" fmla="*/ 1 w 6"/>
                  <a:gd name="T31" fmla="*/ 170 h 584"/>
                  <a:gd name="T32" fmla="*/ 2 w 6"/>
                  <a:gd name="T33" fmla="*/ 169 h 584"/>
                  <a:gd name="T34" fmla="*/ 4 w 6"/>
                  <a:gd name="T35" fmla="*/ 169 h 584"/>
                  <a:gd name="T36" fmla="*/ 6 w 6"/>
                  <a:gd name="T37" fmla="*/ 170 h 584"/>
                  <a:gd name="T38" fmla="*/ 6 w 6"/>
                  <a:gd name="T39" fmla="*/ 171 h 584"/>
                  <a:gd name="T40" fmla="*/ 6 w 6"/>
                  <a:gd name="T41" fmla="*/ 446 h 584"/>
                  <a:gd name="T42" fmla="*/ 6 w 6"/>
                  <a:gd name="T43" fmla="*/ 447 h 584"/>
                  <a:gd name="T44" fmla="*/ 3 w 6"/>
                  <a:gd name="T45" fmla="*/ 448 h 584"/>
                  <a:gd name="T46" fmla="*/ 1 w 6"/>
                  <a:gd name="T47" fmla="*/ 447 h 584"/>
                  <a:gd name="T48" fmla="*/ 0 w 6"/>
                  <a:gd name="T49" fmla="*/ 446 h 584"/>
                  <a:gd name="T50" fmla="*/ 1 w 6"/>
                  <a:gd name="T51" fmla="*/ 339 h 584"/>
                  <a:gd name="T52" fmla="*/ 2 w 6"/>
                  <a:gd name="T53" fmla="*/ 336 h 584"/>
                  <a:gd name="T54" fmla="*/ 4 w 6"/>
                  <a:gd name="T55" fmla="*/ 336 h 584"/>
                  <a:gd name="T56" fmla="*/ 6 w 6"/>
                  <a:gd name="T57" fmla="*/ 339 h 584"/>
                  <a:gd name="T58" fmla="*/ 6 w 6"/>
                  <a:gd name="T59" fmla="*/ 340 h 584"/>
                  <a:gd name="T60" fmla="*/ 6 w 6"/>
                  <a:gd name="T61" fmla="*/ 581 h 584"/>
                  <a:gd name="T62" fmla="*/ 6 w 6"/>
                  <a:gd name="T63" fmla="*/ 584 h 584"/>
                  <a:gd name="T64" fmla="*/ 3 w 6"/>
                  <a:gd name="T65" fmla="*/ 584 h 584"/>
                  <a:gd name="T66" fmla="*/ 1 w 6"/>
                  <a:gd name="T67" fmla="*/ 584 h 584"/>
                  <a:gd name="T68" fmla="*/ 0 w 6"/>
                  <a:gd name="T69" fmla="*/ 581 h 584"/>
                  <a:gd name="T70" fmla="*/ 1 w 6"/>
                  <a:gd name="T71" fmla="*/ 507 h 584"/>
                  <a:gd name="T72" fmla="*/ 2 w 6"/>
                  <a:gd name="T73" fmla="*/ 505 h 584"/>
                  <a:gd name="T74" fmla="*/ 4 w 6"/>
                  <a:gd name="T75" fmla="*/ 505 h 584"/>
                  <a:gd name="T76" fmla="*/ 6 w 6"/>
                  <a:gd name="T77" fmla="*/ 507 h 584"/>
                  <a:gd name="T78" fmla="*/ 6 w 6"/>
                  <a:gd name="T79" fmla="*/ 509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 h="584">
                    <a:moveTo>
                      <a:pt x="6" y="3"/>
                    </a:moveTo>
                    <a:lnTo>
                      <a:pt x="6" y="108"/>
                    </a:lnTo>
                    <a:lnTo>
                      <a:pt x="6" y="110"/>
                    </a:lnTo>
                    <a:lnTo>
                      <a:pt x="6" y="111"/>
                    </a:lnTo>
                    <a:lnTo>
                      <a:pt x="4" y="111"/>
                    </a:lnTo>
                    <a:lnTo>
                      <a:pt x="3" y="113"/>
                    </a:lnTo>
                    <a:lnTo>
                      <a:pt x="2" y="111"/>
                    </a:lnTo>
                    <a:lnTo>
                      <a:pt x="1" y="111"/>
                    </a:lnTo>
                    <a:lnTo>
                      <a:pt x="1" y="110"/>
                    </a:lnTo>
                    <a:lnTo>
                      <a:pt x="0" y="108"/>
                    </a:lnTo>
                    <a:lnTo>
                      <a:pt x="0" y="3"/>
                    </a:lnTo>
                    <a:lnTo>
                      <a:pt x="1" y="1"/>
                    </a:lnTo>
                    <a:lnTo>
                      <a:pt x="1" y="1"/>
                    </a:lnTo>
                    <a:lnTo>
                      <a:pt x="2" y="0"/>
                    </a:lnTo>
                    <a:lnTo>
                      <a:pt x="3" y="0"/>
                    </a:lnTo>
                    <a:lnTo>
                      <a:pt x="4" y="0"/>
                    </a:lnTo>
                    <a:lnTo>
                      <a:pt x="6" y="1"/>
                    </a:lnTo>
                    <a:lnTo>
                      <a:pt x="6" y="1"/>
                    </a:lnTo>
                    <a:lnTo>
                      <a:pt x="6" y="3"/>
                    </a:lnTo>
                    <a:lnTo>
                      <a:pt x="6" y="3"/>
                    </a:lnTo>
                    <a:close/>
                    <a:moveTo>
                      <a:pt x="6" y="171"/>
                    </a:moveTo>
                    <a:lnTo>
                      <a:pt x="6" y="277"/>
                    </a:lnTo>
                    <a:lnTo>
                      <a:pt x="6" y="278"/>
                    </a:lnTo>
                    <a:lnTo>
                      <a:pt x="6" y="280"/>
                    </a:lnTo>
                    <a:lnTo>
                      <a:pt x="4" y="280"/>
                    </a:lnTo>
                    <a:lnTo>
                      <a:pt x="3" y="280"/>
                    </a:lnTo>
                    <a:lnTo>
                      <a:pt x="2" y="280"/>
                    </a:lnTo>
                    <a:lnTo>
                      <a:pt x="1" y="280"/>
                    </a:lnTo>
                    <a:lnTo>
                      <a:pt x="1" y="278"/>
                    </a:lnTo>
                    <a:lnTo>
                      <a:pt x="0" y="277"/>
                    </a:lnTo>
                    <a:lnTo>
                      <a:pt x="0" y="171"/>
                    </a:lnTo>
                    <a:lnTo>
                      <a:pt x="1" y="170"/>
                    </a:lnTo>
                    <a:lnTo>
                      <a:pt x="1" y="169"/>
                    </a:lnTo>
                    <a:lnTo>
                      <a:pt x="2" y="169"/>
                    </a:lnTo>
                    <a:lnTo>
                      <a:pt x="3" y="169"/>
                    </a:lnTo>
                    <a:lnTo>
                      <a:pt x="4" y="169"/>
                    </a:lnTo>
                    <a:lnTo>
                      <a:pt x="6" y="169"/>
                    </a:lnTo>
                    <a:lnTo>
                      <a:pt x="6" y="170"/>
                    </a:lnTo>
                    <a:lnTo>
                      <a:pt x="6" y="171"/>
                    </a:lnTo>
                    <a:lnTo>
                      <a:pt x="6" y="171"/>
                    </a:lnTo>
                    <a:close/>
                    <a:moveTo>
                      <a:pt x="6" y="340"/>
                    </a:moveTo>
                    <a:lnTo>
                      <a:pt x="6" y="446"/>
                    </a:lnTo>
                    <a:lnTo>
                      <a:pt x="6" y="447"/>
                    </a:lnTo>
                    <a:lnTo>
                      <a:pt x="6" y="447"/>
                    </a:lnTo>
                    <a:lnTo>
                      <a:pt x="4" y="448"/>
                    </a:lnTo>
                    <a:lnTo>
                      <a:pt x="3" y="448"/>
                    </a:lnTo>
                    <a:lnTo>
                      <a:pt x="2" y="448"/>
                    </a:lnTo>
                    <a:lnTo>
                      <a:pt x="1" y="447"/>
                    </a:lnTo>
                    <a:lnTo>
                      <a:pt x="1" y="447"/>
                    </a:lnTo>
                    <a:lnTo>
                      <a:pt x="0" y="446"/>
                    </a:lnTo>
                    <a:lnTo>
                      <a:pt x="0" y="340"/>
                    </a:lnTo>
                    <a:lnTo>
                      <a:pt x="1" y="339"/>
                    </a:lnTo>
                    <a:lnTo>
                      <a:pt x="1" y="337"/>
                    </a:lnTo>
                    <a:lnTo>
                      <a:pt x="2" y="336"/>
                    </a:lnTo>
                    <a:lnTo>
                      <a:pt x="3" y="336"/>
                    </a:lnTo>
                    <a:lnTo>
                      <a:pt x="4" y="336"/>
                    </a:lnTo>
                    <a:lnTo>
                      <a:pt x="6" y="337"/>
                    </a:lnTo>
                    <a:lnTo>
                      <a:pt x="6" y="339"/>
                    </a:lnTo>
                    <a:lnTo>
                      <a:pt x="6" y="340"/>
                    </a:lnTo>
                    <a:lnTo>
                      <a:pt x="6" y="340"/>
                    </a:lnTo>
                    <a:close/>
                    <a:moveTo>
                      <a:pt x="6" y="509"/>
                    </a:moveTo>
                    <a:lnTo>
                      <a:pt x="6" y="581"/>
                    </a:lnTo>
                    <a:lnTo>
                      <a:pt x="6" y="583"/>
                    </a:lnTo>
                    <a:lnTo>
                      <a:pt x="6" y="584"/>
                    </a:lnTo>
                    <a:lnTo>
                      <a:pt x="4" y="584"/>
                    </a:lnTo>
                    <a:lnTo>
                      <a:pt x="3" y="584"/>
                    </a:lnTo>
                    <a:lnTo>
                      <a:pt x="2" y="584"/>
                    </a:lnTo>
                    <a:lnTo>
                      <a:pt x="1" y="584"/>
                    </a:lnTo>
                    <a:lnTo>
                      <a:pt x="1" y="583"/>
                    </a:lnTo>
                    <a:lnTo>
                      <a:pt x="0" y="581"/>
                    </a:lnTo>
                    <a:lnTo>
                      <a:pt x="0" y="509"/>
                    </a:lnTo>
                    <a:lnTo>
                      <a:pt x="1" y="507"/>
                    </a:lnTo>
                    <a:lnTo>
                      <a:pt x="1" y="506"/>
                    </a:lnTo>
                    <a:lnTo>
                      <a:pt x="2" y="505"/>
                    </a:lnTo>
                    <a:lnTo>
                      <a:pt x="3" y="505"/>
                    </a:lnTo>
                    <a:lnTo>
                      <a:pt x="4" y="505"/>
                    </a:lnTo>
                    <a:lnTo>
                      <a:pt x="6" y="506"/>
                    </a:lnTo>
                    <a:lnTo>
                      <a:pt x="6" y="507"/>
                    </a:lnTo>
                    <a:lnTo>
                      <a:pt x="6" y="509"/>
                    </a:lnTo>
                    <a:lnTo>
                      <a:pt x="6" y="509"/>
                    </a:lnTo>
                    <a:close/>
                  </a:path>
                </a:pathLst>
              </a:custGeom>
              <a:solidFill>
                <a:srgbClr val="000000"/>
              </a:solidFill>
              <a:ln w="1588">
                <a:solidFill>
                  <a:srgbClr val="000000"/>
                </a:solidFill>
                <a:prstDash val="solid"/>
                <a:round/>
              </a:ln>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37" name="Freeform 13"/>
              <p:cNvSpPr/>
              <p:nvPr/>
            </p:nvSpPr>
            <p:spPr bwMode="auto">
              <a:xfrm>
                <a:off x="1577" y="1473"/>
                <a:ext cx="5" cy="111"/>
              </a:xfrm>
              <a:custGeom>
                <a:avLst/>
                <a:gdLst>
                  <a:gd name="T0" fmla="*/ 5 w 5"/>
                  <a:gd name="T1" fmla="*/ 3 h 113"/>
                  <a:gd name="T2" fmla="*/ 5 w 5"/>
                  <a:gd name="T3" fmla="*/ 108 h 113"/>
                  <a:gd name="T4" fmla="*/ 5 w 5"/>
                  <a:gd name="T5" fmla="*/ 110 h 113"/>
                  <a:gd name="T6" fmla="*/ 5 w 5"/>
                  <a:gd name="T7" fmla="*/ 111 h 113"/>
                  <a:gd name="T8" fmla="*/ 4 w 5"/>
                  <a:gd name="T9" fmla="*/ 111 h 113"/>
                  <a:gd name="T10" fmla="*/ 3 w 5"/>
                  <a:gd name="T11" fmla="*/ 113 h 113"/>
                  <a:gd name="T12" fmla="*/ 2 w 5"/>
                  <a:gd name="T13" fmla="*/ 111 h 113"/>
                  <a:gd name="T14" fmla="*/ 1 w 5"/>
                  <a:gd name="T15" fmla="*/ 111 h 113"/>
                  <a:gd name="T16" fmla="*/ 0 w 5"/>
                  <a:gd name="T17" fmla="*/ 110 h 113"/>
                  <a:gd name="T18" fmla="*/ 0 w 5"/>
                  <a:gd name="T19" fmla="*/ 108 h 113"/>
                  <a:gd name="T20" fmla="*/ 0 w 5"/>
                  <a:gd name="T21" fmla="*/ 3 h 113"/>
                  <a:gd name="T22" fmla="*/ 0 w 5"/>
                  <a:gd name="T23" fmla="*/ 1 h 113"/>
                  <a:gd name="T24" fmla="*/ 1 w 5"/>
                  <a:gd name="T25" fmla="*/ 1 h 113"/>
                  <a:gd name="T26" fmla="*/ 2 w 5"/>
                  <a:gd name="T27" fmla="*/ 0 h 113"/>
                  <a:gd name="T28" fmla="*/ 3 w 5"/>
                  <a:gd name="T29" fmla="*/ 0 h 113"/>
                  <a:gd name="T30" fmla="*/ 4 w 5"/>
                  <a:gd name="T31" fmla="*/ 0 h 113"/>
                  <a:gd name="T32" fmla="*/ 5 w 5"/>
                  <a:gd name="T33" fmla="*/ 1 h 113"/>
                  <a:gd name="T34" fmla="*/ 5 w 5"/>
                  <a:gd name="T35" fmla="*/ 1 h 113"/>
                  <a:gd name="T36" fmla="*/ 5 w 5"/>
                  <a:gd name="T37" fmla="*/ 3 h 113"/>
                  <a:gd name="T38" fmla="*/ 5 w 5"/>
                  <a:gd name="T39" fmla="*/ 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113">
                    <a:moveTo>
                      <a:pt x="5" y="3"/>
                    </a:moveTo>
                    <a:lnTo>
                      <a:pt x="5" y="108"/>
                    </a:lnTo>
                    <a:lnTo>
                      <a:pt x="5" y="110"/>
                    </a:lnTo>
                    <a:lnTo>
                      <a:pt x="5" y="111"/>
                    </a:lnTo>
                    <a:lnTo>
                      <a:pt x="4" y="111"/>
                    </a:lnTo>
                    <a:lnTo>
                      <a:pt x="3" y="113"/>
                    </a:lnTo>
                    <a:lnTo>
                      <a:pt x="2" y="111"/>
                    </a:lnTo>
                    <a:lnTo>
                      <a:pt x="1" y="111"/>
                    </a:lnTo>
                    <a:lnTo>
                      <a:pt x="0" y="110"/>
                    </a:lnTo>
                    <a:lnTo>
                      <a:pt x="0" y="108"/>
                    </a:lnTo>
                    <a:lnTo>
                      <a:pt x="0" y="3"/>
                    </a:lnTo>
                    <a:lnTo>
                      <a:pt x="0" y="1"/>
                    </a:lnTo>
                    <a:lnTo>
                      <a:pt x="1" y="1"/>
                    </a:lnTo>
                    <a:lnTo>
                      <a:pt x="2" y="0"/>
                    </a:lnTo>
                    <a:lnTo>
                      <a:pt x="3" y="0"/>
                    </a:lnTo>
                    <a:lnTo>
                      <a:pt x="4" y="0"/>
                    </a:lnTo>
                    <a:lnTo>
                      <a:pt x="5" y="1"/>
                    </a:lnTo>
                    <a:lnTo>
                      <a:pt x="5" y="1"/>
                    </a:lnTo>
                    <a:lnTo>
                      <a:pt x="5" y="3"/>
                    </a:lnTo>
                    <a:lnTo>
                      <a:pt x="5" y="3"/>
                    </a:lnTo>
                    <a:close/>
                  </a:path>
                </a:pathLst>
              </a:custGeom>
              <a:solidFill>
                <a:srgbClr val="000000"/>
              </a:solidFill>
              <a:ln w="1588">
                <a:solidFill>
                  <a:srgbClr val="000000"/>
                </a:solidFill>
                <a:prstDash val="solid"/>
                <a:round/>
              </a:ln>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38" name="Freeform 14"/>
              <p:cNvSpPr>
                <a:spLocks noEditPoints="1"/>
              </p:cNvSpPr>
              <p:nvPr/>
            </p:nvSpPr>
            <p:spPr bwMode="auto">
              <a:xfrm>
                <a:off x="1265" y="1707"/>
                <a:ext cx="638" cy="6"/>
              </a:xfrm>
              <a:custGeom>
                <a:avLst/>
                <a:gdLst>
                  <a:gd name="T0" fmla="*/ 89 w 638"/>
                  <a:gd name="T1" fmla="*/ 0 h 6"/>
                  <a:gd name="T2" fmla="*/ 90 w 638"/>
                  <a:gd name="T3" fmla="*/ 0 h 6"/>
                  <a:gd name="T4" fmla="*/ 91 w 638"/>
                  <a:gd name="T5" fmla="*/ 2 h 6"/>
                  <a:gd name="T6" fmla="*/ 90 w 638"/>
                  <a:gd name="T7" fmla="*/ 5 h 6"/>
                  <a:gd name="T8" fmla="*/ 89 w 638"/>
                  <a:gd name="T9" fmla="*/ 6 h 6"/>
                  <a:gd name="T10" fmla="*/ 2 w 638"/>
                  <a:gd name="T11" fmla="*/ 6 h 6"/>
                  <a:gd name="T12" fmla="*/ 1 w 638"/>
                  <a:gd name="T13" fmla="*/ 4 h 6"/>
                  <a:gd name="T14" fmla="*/ 1 w 638"/>
                  <a:gd name="T15" fmla="*/ 1 h 6"/>
                  <a:gd name="T16" fmla="*/ 2 w 638"/>
                  <a:gd name="T17" fmla="*/ 0 h 6"/>
                  <a:gd name="T18" fmla="*/ 3 w 638"/>
                  <a:gd name="T19" fmla="*/ 0 h 6"/>
                  <a:gd name="T20" fmla="*/ 225 w 638"/>
                  <a:gd name="T21" fmla="*/ 0 h 6"/>
                  <a:gd name="T22" fmla="*/ 227 w 638"/>
                  <a:gd name="T23" fmla="*/ 0 h 6"/>
                  <a:gd name="T24" fmla="*/ 228 w 638"/>
                  <a:gd name="T25" fmla="*/ 2 h 6"/>
                  <a:gd name="T26" fmla="*/ 227 w 638"/>
                  <a:gd name="T27" fmla="*/ 5 h 6"/>
                  <a:gd name="T28" fmla="*/ 225 w 638"/>
                  <a:gd name="T29" fmla="*/ 6 h 6"/>
                  <a:gd name="T30" fmla="*/ 139 w 638"/>
                  <a:gd name="T31" fmla="*/ 6 h 6"/>
                  <a:gd name="T32" fmla="*/ 137 w 638"/>
                  <a:gd name="T33" fmla="*/ 4 h 6"/>
                  <a:gd name="T34" fmla="*/ 137 w 638"/>
                  <a:gd name="T35" fmla="*/ 1 h 6"/>
                  <a:gd name="T36" fmla="*/ 139 w 638"/>
                  <a:gd name="T37" fmla="*/ 0 h 6"/>
                  <a:gd name="T38" fmla="*/ 140 w 638"/>
                  <a:gd name="T39" fmla="*/ 0 h 6"/>
                  <a:gd name="T40" fmla="*/ 362 w 638"/>
                  <a:gd name="T41" fmla="*/ 0 h 6"/>
                  <a:gd name="T42" fmla="*/ 364 w 638"/>
                  <a:gd name="T43" fmla="*/ 0 h 6"/>
                  <a:gd name="T44" fmla="*/ 365 w 638"/>
                  <a:gd name="T45" fmla="*/ 2 h 6"/>
                  <a:gd name="T46" fmla="*/ 364 w 638"/>
                  <a:gd name="T47" fmla="*/ 5 h 6"/>
                  <a:gd name="T48" fmla="*/ 362 w 638"/>
                  <a:gd name="T49" fmla="*/ 6 h 6"/>
                  <a:gd name="T50" fmla="*/ 275 w 638"/>
                  <a:gd name="T51" fmla="*/ 6 h 6"/>
                  <a:gd name="T52" fmla="*/ 274 w 638"/>
                  <a:gd name="T53" fmla="*/ 4 h 6"/>
                  <a:gd name="T54" fmla="*/ 274 w 638"/>
                  <a:gd name="T55" fmla="*/ 1 h 6"/>
                  <a:gd name="T56" fmla="*/ 275 w 638"/>
                  <a:gd name="T57" fmla="*/ 0 h 6"/>
                  <a:gd name="T58" fmla="*/ 276 w 638"/>
                  <a:gd name="T59" fmla="*/ 0 h 6"/>
                  <a:gd name="T60" fmla="*/ 499 w 638"/>
                  <a:gd name="T61" fmla="*/ 0 h 6"/>
                  <a:gd name="T62" fmla="*/ 501 w 638"/>
                  <a:gd name="T63" fmla="*/ 0 h 6"/>
                  <a:gd name="T64" fmla="*/ 501 w 638"/>
                  <a:gd name="T65" fmla="*/ 2 h 6"/>
                  <a:gd name="T66" fmla="*/ 501 w 638"/>
                  <a:gd name="T67" fmla="*/ 5 h 6"/>
                  <a:gd name="T68" fmla="*/ 499 w 638"/>
                  <a:gd name="T69" fmla="*/ 6 h 6"/>
                  <a:gd name="T70" fmla="*/ 412 w 638"/>
                  <a:gd name="T71" fmla="*/ 6 h 6"/>
                  <a:gd name="T72" fmla="*/ 411 w 638"/>
                  <a:gd name="T73" fmla="*/ 4 h 6"/>
                  <a:gd name="T74" fmla="*/ 411 w 638"/>
                  <a:gd name="T75" fmla="*/ 1 h 6"/>
                  <a:gd name="T76" fmla="*/ 412 w 638"/>
                  <a:gd name="T77" fmla="*/ 0 h 6"/>
                  <a:gd name="T78" fmla="*/ 413 w 638"/>
                  <a:gd name="T79" fmla="*/ 0 h 6"/>
                  <a:gd name="T80" fmla="*/ 636 w 638"/>
                  <a:gd name="T81" fmla="*/ 0 h 6"/>
                  <a:gd name="T82" fmla="*/ 637 w 638"/>
                  <a:gd name="T83" fmla="*/ 0 h 6"/>
                  <a:gd name="T84" fmla="*/ 638 w 638"/>
                  <a:gd name="T85" fmla="*/ 2 h 6"/>
                  <a:gd name="T86" fmla="*/ 637 w 638"/>
                  <a:gd name="T87" fmla="*/ 5 h 6"/>
                  <a:gd name="T88" fmla="*/ 636 w 638"/>
                  <a:gd name="T89" fmla="*/ 6 h 6"/>
                  <a:gd name="T90" fmla="*/ 549 w 638"/>
                  <a:gd name="T91" fmla="*/ 6 h 6"/>
                  <a:gd name="T92" fmla="*/ 547 w 638"/>
                  <a:gd name="T93" fmla="*/ 4 h 6"/>
                  <a:gd name="T94" fmla="*/ 547 w 638"/>
                  <a:gd name="T95" fmla="*/ 1 h 6"/>
                  <a:gd name="T96" fmla="*/ 549 w 638"/>
                  <a:gd name="T97" fmla="*/ 0 h 6"/>
                  <a:gd name="T98" fmla="*/ 550 w 638"/>
                  <a:gd name="T9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8" h="6">
                    <a:moveTo>
                      <a:pt x="3" y="0"/>
                    </a:moveTo>
                    <a:lnTo>
                      <a:pt x="89" y="0"/>
                    </a:lnTo>
                    <a:lnTo>
                      <a:pt x="90" y="0"/>
                    </a:lnTo>
                    <a:lnTo>
                      <a:pt x="90" y="0"/>
                    </a:lnTo>
                    <a:lnTo>
                      <a:pt x="91" y="1"/>
                    </a:lnTo>
                    <a:lnTo>
                      <a:pt x="91" y="2"/>
                    </a:lnTo>
                    <a:lnTo>
                      <a:pt x="91" y="4"/>
                    </a:lnTo>
                    <a:lnTo>
                      <a:pt x="90" y="5"/>
                    </a:lnTo>
                    <a:lnTo>
                      <a:pt x="90" y="6"/>
                    </a:lnTo>
                    <a:lnTo>
                      <a:pt x="89" y="6"/>
                    </a:lnTo>
                    <a:lnTo>
                      <a:pt x="3" y="6"/>
                    </a:lnTo>
                    <a:lnTo>
                      <a:pt x="2" y="6"/>
                    </a:lnTo>
                    <a:lnTo>
                      <a:pt x="1" y="5"/>
                    </a:lnTo>
                    <a:lnTo>
                      <a:pt x="1" y="4"/>
                    </a:lnTo>
                    <a:lnTo>
                      <a:pt x="0" y="2"/>
                    </a:lnTo>
                    <a:lnTo>
                      <a:pt x="1" y="1"/>
                    </a:lnTo>
                    <a:lnTo>
                      <a:pt x="1" y="0"/>
                    </a:lnTo>
                    <a:lnTo>
                      <a:pt x="2" y="0"/>
                    </a:lnTo>
                    <a:lnTo>
                      <a:pt x="3" y="0"/>
                    </a:lnTo>
                    <a:lnTo>
                      <a:pt x="3" y="0"/>
                    </a:lnTo>
                    <a:close/>
                    <a:moveTo>
                      <a:pt x="140" y="0"/>
                    </a:moveTo>
                    <a:lnTo>
                      <a:pt x="225" y="0"/>
                    </a:lnTo>
                    <a:lnTo>
                      <a:pt x="226" y="0"/>
                    </a:lnTo>
                    <a:lnTo>
                      <a:pt x="227" y="0"/>
                    </a:lnTo>
                    <a:lnTo>
                      <a:pt x="228" y="1"/>
                    </a:lnTo>
                    <a:lnTo>
                      <a:pt x="228" y="2"/>
                    </a:lnTo>
                    <a:lnTo>
                      <a:pt x="228" y="4"/>
                    </a:lnTo>
                    <a:lnTo>
                      <a:pt x="227" y="5"/>
                    </a:lnTo>
                    <a:lnTo>
                      <a:pt x="226" y="6"/>
                    </a:lnTo>
                    <a:lnTo>
                      <a:pt x="225" y="6"/>
                    </a:lnTo>
                    <a:lnTo>
                      <a:pt x="140" y="6"/>
                    </a:lnTo>
                    <a:lnTo>
                      <a:pt x="139" y="6"/>
                    </a:lnTo>
                    <a:lnTo>
                      <a:pt x="138" y="5"/>
                    </a:lnTo>
                    <a:lnTo>
                      <a:pt x="137" y="4"/>
                    </a:lnTo>
                    <a:lnTo>
                      <a:pt x="137" y="2"/>
                    </a:lnTo>
                    <a:lnTo>
                      <a:pt x="137" y="1"/>
                    </a:lnTo>
                    <a:lnTo>
                      <a:pt x="138" y="0"/>
                    </a:lnTo>
                    <a:lnTo>
                      <a:pt x="139" y="0"/>
                    </a:lnTo>
                    <a:lnTo>
                      <a:pt x="140" y="0"/>
                    </a:lnTo>
                    <a:lnTo>
                      <a:pt x="140" y="0"/>
                    </a:lnTo>
                    <a:close/>
                    <a:moveTo>
                      <a:pt x="276" y="0"/>
                    </a:moveTo>
                    <a:lnTo>
                      <a:pt x="362" y="0"/>
                    </a:lnTo>
                    <a:lnTo>
                      <a:pt x="363" y="0"/>
                    </a:lnTo>
                    <a:lnTo>
                      <a:pt x="364" y="0"/>
                    </a:lnTo>
                    <a:lnTo>
                      <a:pt x="364" y="1"/>
                    </a:lnTo>
                    <a:lnTo>
                      <a:pt x="365" y="2"/>
                    </a:lnTo>
                    <a:lnTo>
                      <a:pt x="364" y="4"/>
                    </a:lnTo>
                    <a:lnTo>
                      <a:pt x="364" y="5"/>
                    </a:lnTo>
                    <a:lnTo>
                      <a:pt x="363" y="6"/>
                    </a:lnTo>
                    <a:lnTo>
                      <a:pt x="362" y="6"/>
                    </a:lnTo>
                    <a:lnTo>
                      <a:pt x="276" y="6"/>
                    </a:lnTo>
                    <a:lnTo>
                      <a:pt x="275" y="6"/>
                    </a:lnTo>
                    <a:lnTo>
                      <a:pt x="275" y="5"/>
                    </a:lnTo>
                    <a:lnTo>
                      <a:pt x="274" y="4"/>
                    </a:lnTo>
                    <a:lnTo>
                      <a:pt x="274" y="2"/>
                    </a:lnTo>
                    <a:lnTo>
                      <a:pt x="274" y="1"/>
                    </a:lnTo>
                    <a:lnTo>
                      <a:pt x="275" y="0"/>
                    </a:lnTo>
                    <a:lnTo>
                      <a:pt x="275" y="0"/>
                    </a:lnTo>
                    <a:lnTo>
                      <a:pt x="276" y="0"/>
                    </a:lnTo>
                    <a:lnTo>
                      <a:pt x="276" y="0"/>
                    </a:lnTo>
                    <a:close/>
                    <a:moveTo>
                      <a:pt x="413" y="0"/>
                    </a:moveTo>
                    <a:lnTo>
                      <a:pt x="499" y="0"/>
                    </a:lnTo>
                    <a:lnTo>
                      <a:pt x="500" y="0"/>
                    </a:lnTo>
                    <a:lnTo>
                      <a:pt x="501" y="0"/>
                    </a:lnTo>
                    <a:lnTo>
                      <a:pt x="501" y="1"/>
                    </a:lnTo>
                    <a:lnTo>
                      <a:pt x="501" y="2"/>
                    </a:lnTo>
                    <a:lnTo>
                      <a:pt x="501" y="4"/>
                    </a:lnTo>
                    <a:lnTo>
                      <a:pt x="501" y="5"/>
                    </a:lnTo>
                    <a:lnTo>
                      <a:pt x="500" y="6"/>
                    </a:lnTo>
                    <a:lnTo>
                      <a:pt x="499" y="6"/>
                    </a:lnTo>
                    <a:lnTo>
                      <a:pt x="413" y="6"/>
                    </a:lnTo>
                    <a:lnTo>
                      <a:pt x="412" y="6"/>
                    </a:lnTo>
                    <a:lnTo>
                      <a:pt x="411" y="5"/>
                    </a:lnTo>
                    <a:lnTo>
                      <a:pt x="411" y="4"/>
                    </a:lnTo>
                    <a:lnTo>
                      <a:pt x="411" y="2"/>
                    </a:lnTo>
                    <a:lnTo>
                      <a:pt x="411" y="1"/>
                    </a:lnTo>
                    <a:lnTo>
                      <a:pt x="411" y="0"/>
                    </a:lnTo>
                    <a:lnTo>
                      <a:pt x="412" y="0"/>
                    </a:lnTo>
                    <a:lnTo>
                      <a:pt x="413" y="0"/>
                    </a:lnTo>
                    <a:lnTo>
                      <a:pt x="413" y="0"/>
                    </a:lnTo>
                    <a:close/>
                    <a:moveTo>
                      <a:pt x="550" y="0"/>
                    </a:moveTo>
                    <a:lnTo>
                      <a:pt x="636" y="0"/>
                    </a:lnTo>
                    <a:lnTo>
                      <a:pt x="637" y="0"/>
                    </a:lnTo>
                    <a:lnTo>
                      <a:pt x="637" y="0"/>
                    </a:lnTo>
                    <a:lnTo>
                      <a:pt x="638" y="1"/>
                    </a:lnTo>
                    <a:lnTo>
                      <a:pt x="638" y="2"/>
                    </a:lnTo>
                    <a:lnTo>
                      <a:pt x="638" y="4"/>
                    </a:lnTo>
                    <a:lnTo>
                      <a:pt x="637" y="5"/>
                    </a:lnTo>
                    <a:lnTo>
                      <a:pt x="637" y="6"/>
                    </a:lnTo>
                    <a:lnTo>
                      <a:pt x="636" y="6"/>
                    </a:lnTo>
                    <a:lnTo>
                      <a:pt x="550" y="6"/>
                    </a:lnTo>
                    <a:lnTo>
                      <a:pt x="549" y="6"/>
                    </a:lnTo>
                    <a:lnTo>
                      <a:pt x="548" y="5"/>
                    </a:lnTo>
                    <a:lnTo>
                      <a:pt x="547" y="4"/>
                    </a:lnTo>
                    <a:lnTo>
                      <a:pt x="547" y="2"/>
                    </a:lnTo>
                    <a:lnTo>
                      <a:pt x="547" y="1"/>
                    </a:lnTo>
                    <a:lnTo>
                      <a:pt x="548" y="0"/>
                    </a:lnTo>
                    <a:lnTo>
                      <a:pt x="549" y="0"/>
                    </a:lnTo>
                    <a:lnTo>
                      <a:pt x="550" y="0"/>
                    </a:lnTo>
                    <a:lnTo>
                      <a:pt x="550" y="0"/>
                    </a:lnTo>
                    <a:close/>
                  </a:path>
                </a:pathLst>
              </a:custGeom>
              <a:solidFill>
                <a:srgbClr val="000000"/>
              </a:solidFill>
              <a:ln w="1588">
                <a:solidFill>
                  <a:srgbClr val="000000"/>
                </a:solidFill>
                <a:prstDash val="solid"/>
                <a:round/>
              </a:ln>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39" name="Freeform 17"/>
              <p:cNvSpPr/>
              <p:nvPr/>
            </p:nvSpPr>
            <p:spPr bwMode="auto">
              <a:xfrm>
                <a:off x="955" y="1369"/>
                <a:ext cx="28" cy="35"/>
              </a:xfrm>
              <a:custGeom>
                <a:avLst/>
                <a:gdLst>
                  <a:gd name="T0" fmla="*/ 0 w 28"/>
                  <a:gd name="T1" fmla="*/ 0 h 35"/>
                  <a:gd name="T2" fmla="*/ 0 w 28"/>
                  <a:gd name="T3" fmla="*/ 4 h 35"/>
                  <a:gd name="T4" fmla="*/ 0 w 28"/>
                  <a:gd name="T5" fmla="*/ 7 h 35"/>
                  <a:gd name="T6" fmla="*/ 0 w 28"/>
                  <a:gd name="T7" fmla="*/ 11 h 35"/>
                  <a:gd name="T8" fmla="*/ 1 w 28"/>
                  <a:gd name="T9" fmla="*/ 13 h 35"/>
                  <a:gd name="T10" fmla="*/ 1 w 28"/>
                  <a:gd name="T11" fmla="*/ 17 h 35"/>
                  <a:gd name="T12" fmla="*/ 2 w 28"/>
                  <a:gd name="T13" fmla="*/ 20 h 35"/>
                  <a:gd name="T14" fmla="*/ 5 w 28"/>
                  <a:gd name="T15" fmla="*/ 26 h 35"/>
                  <a:gd name="T16" fmla="*/ 10 w 28"/>
                  <a:gd name="T17" fmla="*/ 30 h 35"/>
                  <a:gd name="T18" fmla="*/ 14 w 28"/>
                  <a:gd name="T19" fmla="*/ 33 h 35"/>
                  <a:gd name="T20" fmla="*/ 16 w 28"/>
                  <a:gd name="T21" fmla="*/ 34 h 35"/>
                  <a:gd name="T22" fmla="*/ 20 w 28"/>
                  <a:gd name="T23" fmla="*/ 34 h 35"/>
                  <a:gd name="T24" fmla="*/ 23 w 28"/>
                  <a:gd name="T25" fmla="*/ 35 h 35"/>
                  <a:gd name="T26" fmla="*/ 25 w 28"/>
                  <a:gd name="T27" fmla="*/ 35 h 35"/>
                  <a:gd name="T28" fmla="*/ 28 w 28"/>
                  <a:gd name="T29"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5">
                    <a:moveTo>
                      <a:pt x="0" y="0"/>
                    </a:moveTo>
                    <a:lnTo>
                      <a:pt x="0" y="4"/>
                    </a:lnTo>
                    <a:lnTo>
                      <a:pt x="0" y="7"/>
                    </a:lnTo>
                    <a:lnTo>
                      <a:pt x="0" y="11"/>
                    </a:lnTo>
                    <a:lnTo>
                      <a:pt x="1" y="13"/>
                    </a:lnTo>
                    <a:lnTo>
                      <a:pt x="1" y="17"/>
                    </a:lnTo>
                    <a:lnTo>
                      <a:pt x="2" y="20"/>
                    </a:lnTo>
                    <a:lnTo>
                      <a:pt x="5" y="26"/>
                    </a:lnTo>
                    <a:lnTo>
                      <a:pt x="10" y="30"/>
                    </a:lnTo>
                    <a:lnTo>
                      <a:pt x="14" y="33"/>
                    </a:lnTo>
                    <a:lnTo>
                      <a:pt x="16" y="34"/>
                    </a:lnTo>
                    <a:lnTo>
                      <a:pt x="20" y="34"/>
                    </a:lnTo>
                    <a:lnTo>
                      <a:pt x="23" y="35"/>
                    </a:lnTo>
                    <a:lnTo>
                      <a:pt x="25" y="35"/>
                    </a:lnTo>
                    <a:lnTo>
                      <a:pt x="28" y="34"/>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40" name="Line 23"/>
              <p:cNvSpPr>
                <a:spLocks noChangeShapeType="1"/>
              </p:cNvSpPr>
              <p:nvPr/>
            </p:nvSpPr>
            <p:spPr bwMode="auto">
              <a:xfrm flipV="1">
                <a:off x="784" y="1440"/>
                <a:ext cx="1" cy="3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41" name="Line 24"/>
              <p:cNvSpPr>
                <a:spLocks noChangeShapeType="1"/>
              </p:cNvSpPr>
              <p:nvPr/>
            </p:nvSpPr>
            <p:spPr bwMode="auto">
              <a:xfrm flipV="1">
                <a:off x="955" y="1440"/>
                <a:ext cx="1" cy="3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42" name="Line 25"/>
              <p:cNvSpPr>
                <a:spLocks noChangeShapeType="1"/>
              </p:cNvSpPr>
              <p:nvPr/>
            </p:nvSpPr>
            <p:spPr bwMode="auto">
              <a:xfrm>
                <a:off x="955" y="1158"/>
                <a:ext cx="1" cy="31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43" name="Line 26"/>
              <p:cNvSpPr>
                <a:spLocks noChangeShapeType="1"/>
              </p:cNvSpPr>
              <p:nvPr/>
            </p:nvSpPr>
            <p:spPr bwMode="auto">
              <a:xfrm flipV="1">
                <a:off x="1580" y="1158"/>
                <a:ext cx="1" cy="31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44" name="Line 27"/>
              <p:cNvSpPr>
                <a:spLocks noChangeShapeType="1"/>
              </p:cNvSpPr>
              <p:nvPr/>
            </p:nvSpPr>
            <p:spPr bwMode="auto">
              <a:xfrm flipV="1">
                <a:off x="1267" y="1299"/>
                <a:ext cx="1" cy="17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45" name="Line 28"/>
              <p:cNvSpPr>
                <a:spLocks noChangeShapeType="1"/>
              </p:cNvSpPr>
              <p:nvPr/>
            </p:nvSpPr>
            <p:spPr bwMode="auto">
              <a:xfrm>
                <a:off x="1014" y="1339"/>
                <a:ext cx="181"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46" name="Freeform 29"/>
              <p:cNvSpPr/>
              <p:nvPr/>
            </p:nvSpPr>
            <p:spPr bwMode="auto">
              <a:xfrm>
                <a:off x="948" y="1310"/>
                <a:ext cx="71" cy="59"/>
              </a:xfrm>
              <a:custGeom>
                <a:avLst/>
                <a:gdLst>
                  <a:gd name="T0" fmla="*/ 71 w 71"/>
                  <a:gd name="T1" fmla="*/ 59 h 59"/>
                  <a:gd name="T2" fmla="*/ 0 w 71"/>
                  <a:gd name="T3" fmla="*/ 29 h 59"/>
                  <a:gd name="T4" fmla="*/ 71 w 71"/>
                  <a:gd name="T5" fmla="*/ 0 h 59"/>
                  <a:gd name="T6" fmla="*/ 71 w 71"/>
                  <a:gd name="T7" fmla="*/ 59 h 59"/>
                </a:gdLst>
                <a:ahLst/>
                <a:cxnLst>
                  <a:cxn ang="0">
                    <a:pos x="T0" y="T1"/>
                  </a:cxn>
                  <a:cxn ang="0">
                    <a:pos x="T2" y="T3"/>
                  </a:cxn>
                  <a:cxn ang="0">
                    <a:pos x="T4" y="T5"/>
                  </a:cxn>
                  <a:cxn ang="0">
                    <a:pos x="T6" y="T7"/>
                  </a:cxn>
                </a:cxnLst>
                <a:rect l="0" t="0" r="r" b="b"/>
                <a:pathLst>
                  <a:path w="71" h="59">
                    <a:moveTo>
                      <a:pt x="71" y="59"/>
                    </a:moveTo>
                    <a:lnTo>
                      <a:pt x="0" y="29"/>
                    </a:lnTo>
                    <a:lnTo>
                      <a:pt x="71" y="0"/>
                    </a:lnTo>
                    <a:lnTo>
                      <a:pt x="71" y="5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47" name="Freeform 30"/>
              <p:cNvSpPr/>
              <p:nvPr/>
            </p:nvSpPr>
            <p:spPr bwMode="auto">
              <a:xfrm>
                <a:off x="1189" y="1310"/>
                <a:ext cx="72" cy="59"/>
              </a:xfrm>
              <a:custGeom>
                <a:avLst/>
                <a:gdLst>
                  <a:gd name="T0" fmla="*/ 0 w 72"/>
                  <a:gd name="T1" fmla="*/ 0 h 59"/>
                  <a:gd name="T2" fmla="*/ 72 w 72"/>
                  <a:gd name="T3" fmla="*/ 29 h 59"/>
                  <a:gd name="T4" fmla="*/ 0 w 72"/>
                  <a:gd name="T5" fmla="*/ 59 h 59"/>
                  <a:gd name="T6" fmla="*/ 0 w 72"/>
                  <a:gd name="T7" fmla="*/ 0 h 59"/>
                </a:gdLst>
                <a:ahLst/>
                <a:cxnLst>
                  <a:cxn ang="0">
                    <a:pos x="T0" y="T1"/>
                  </a:cxn>
                  <a:cxn ang="0">
                    <a:pos x="T2" y="T3"/>
                  </a:cxn>
                  <a:cxn ang="0">
                    <a:pos x="T4" y="T5"/>
                  </a:cxn>
                  <a:cxn ang="0">
                    <a:pos x="T6" y="T7"/>
                  </a:cxn>
                </a:cxnLst>
                <a:rect l="0" t="0" r="r" b="b"/>
                <a:pathLst>
                  <a:path w="72" h="59">
                    <a:moveTo>
                      <a:pt x="0" y="0"/>
                    </a:moveTo>
                    <a:lnTo>
                      <a:pt x="72" y="29"/>
                    </a:lnTo>
                    <a:lnTo>
                      <a:pt x="0" y="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48" name="Line 31"/>
              <p:cNvSpPr>
                <a:spLocks noChangeShapeType="1"/>
              </p:cNvSpPr>
              <p:nvPr/>
            </p:nvSpPr>
            <p:spPr bwMode="auto">
              <a:xfrm>
                <a:off x="1342" y="1339"/>
                <a:ext cx="181"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49" name="Freeform 32"/>
              <p:cNvSpPr/>
              <p:nvPr/>
            </p:nvSpPr>
            <p:spPr bwMode="auto">
              <a:xfrm>
                <a:off x="1276" y="1310"/>
                <a:ext cx="72" cy="59"/>
              </a:xfrm>
              <a:custGeom>
                <a:avLst/>
                <a:gdLst>
                  <a:gd name="T0" fmla="*/ 72 w 72"/>
                  <a:gd name="T1" fmla="*/ 59 h 59"/>
                  <a:gd name="T2" fmla="*/ 0 w 72"/>
                  <a:gd name="T3" fmla="*/ 29 h 59"/>
                  <a:gd name="T4" fmla="*/ 72 w 72"/>
                  <a:gd name="T5" fmla="*/ 0 h 59"/>
                  <a:gd name="T6" fmla="*/ 72 w 72"/>
                  <a:gd name="T7" fmla="*/ 59 h 59"/>
                </a:gdLst>
                <a:ahLst/>
                <a:cxnLst>
                  <a:cxn ang="0">
                    <a:pos x="T0" y="T1"/>
                  </a:cxn>
                  <a:cxn ang="0">
                    <a:pos x="T2" y="T3"/>
                  </a:cxn>
                  <a:cxn ang="0">
                    <a:pos x="T4" y="T5"/>
                  </a:cxn>
                  <a:cxn ang="0">
                    <a:pos x="T6" y="T7"/>
                  </a:cxn>
                </a:cxnLst>
                <a:rect l="0" t="0" r="r" b="b"/>
                <a:pathLst>
                  <a:path w="72" h="59">
                    <a:moveTo>
                      <a:pt x="72" y="59"/>
                    </a:moveTo>
                    <a:lnTo>
                      <a:pt x="0" y="29"/>
                    </a:lnTo>
                    <a:lnTo>
                      <a:pt x="72" y="0"/>
                    </a:lnTo>
                    <a:lnTo>
                      <a:pt x="72" y="5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50" name="Freeform 33"/>
              <p:cNvSpPr/>
              <p:nvPr/>
            </p:nvSpPr>
            <p:spPr bwMode="auto">
              <a:xfrm>
                <a:off x="1518" y="1310"/>
                <a:ext cx="71" cy="59"/>
              </a:xfrm>
              <a:custGeom>
                <a:avLst/>
                <a:gdLst>
                  <a:gd name="T0" fmla="*/ 0 w 71"/>
                  <a:gd name="T1" fmla="*/ 0 h 59"/>
                  <a:gd name="T2" fmla="*/ 71 w 71"/>
                  <a:gd name="T3" fmla="*/ 29 h 59"/>
                  <a:gd name="T4" fmla="*/ 0 w 71"/>
                  <a:gd name="T5" fmla="*/ 59 h 59"/>
                  <a:gd name="T6" fmla="*/ 0 w 71"/>
                  <a:gd name="T7" fmla="*/ 0 h 59"/>
                </a:gdLst>
                <a:ahLst/>
                <a:cxnLst>
                  <a:cxn ang="0">
                    <a:pos x="T0" y="T1"/>
                  </a:cxn>
                  <a:cxn ang="0">
                    <a:pos x="T2" y="T3"/>
                  </a:cxn>
                  <a:cxn ang="0">
                    <a:pos x="T4" y="T5"/>
                  </a:cxn>
                  <a:cxn ang="0">
                    <a:pos x="T6" y="T7"/>
                  </a:cxn>
                </a:cxnLst>
                <a:rect l="0" t="0" r="r" b="b"/>
                <a:pathLst>
                  <a:path w="71" h="59">
                    <a:moveTo>
                      <a:pt x="0" y="0"/>
                    </a:moveTo>
                    <a:lnTo>
                      <a:pt x="71" y="29"/>
                    </a:lnTo>
                    <a:lnTo>
                      <a:pt x="0" y="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51" name="Line 34"/>
              <p:cNvSpPr>
                <a:spLocks noChangeShapeType="1"/>
              </p:cNvSpPr>
              <p:nvPr/>
            </p:nvSpPr>
            <p:spPr bwMode="auto">
              <a:xfrm>
                <a:off x="1020" y="1197"/>
                <a:ext cx="49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52" name="Freeform 35"/>
              <p:cNvSpPr/>
              <p:nvPr/>
            </p:nvSpPr>
            <p:spPr bwMode="auto">
              <a:xfrm>
                <a:off x="955" y="1164"/>
                <a:ext cx="71" cy="55"/>
              </a:xfrm>
              <a:custGeom>
                <a:avLst/>
                <a:gdLst>
                  <a:gd name="T0" fmla="*/ 71 w 71"/>
                  <a:gd name="T1" fmla="*/ 58 h 58"/>
                  <a:gd name="T2" fmla="*/ 0 w 71"/>
                  <a:gd name="T3" fmla="*/ 29 h 58"/>
                  <a:gd name="T4" fmla="*/ 71 w 71"/>
                  <a:gd name="T5" fmla="*/ 0 h 58"/>
                  <a:gd name="T6" fmla="*/ 71 w 71"/>
                  <a:gd name="T7" fmla="*/ 58 h 58"/>
                </a:gdLst>
                <a:ahLst/>
                <a:cxnLst>
                  <a:cxn ang="0">
                    <a:pos x="T0" y="T1"/>
                  </a:cxn>
                  <a:cxn ang="0">
                    <a:pos x="T2" y="T3"/>
                  </a:cxn>
                  <a:cxn ang="0">
                    <a:pos x="T4" y="T5"/>
                  </a:cxn>
                  <a:cxn ang="0">
                    <a:pos x="T6" y="T7"/>
                  </a:cxn>
                </a:cxnLst>
                <a:rect l="0" t="0" r="r" b="b"/>
                <a:pathLst>
                  <a:path w="71" h="58">
                    <a:moveTo>
                      <a:pt x="71" y="58"/>
                    </a:moveTo>
                    <a:lnTo>
                      <a:pt x="0" y="29"/>
                    </a:lnTo>
                    <a:lnTo>
                      <a:pt x="71" y="0"/>
                    </a:lnTo>
                    <a:lnTo>
                      <a:pt x="71"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53" name="Freeform 36"/>
              <p:cNvSpPr/>
              <p:nvPr/>
            </p:nvSpPr>
            <p:spPr bwMode="auto">
              <a:xfrm>
                <a:off x="1509" y="1164"/>
                <a:ext cx="71" cy="55"/>
              </a:xfrm>
              <a:custGeom>
                <a:avLst/>
                <a:gdLst>
                  <a:gd name="T0" fmla="*/ 0 w 71"/>
                  <a:gd name="T1" fmla="*/ 0 h 58"/>
                  <a:gd name="T2" fmla="*/ 71 w 71"/>
                  <a:gd name="T3" fmla="*/ 29 h 58"/>
                  <a:gd name="T4" fmla="*/ 0 w 71"/>
                  <a:gd name="T5" fmla="*/ 58 h 58"/>
                  <a:gd name="T6" fmla="*/ 0 w 71"/>
                  <a:gd name="T7" fmla="*/ 0 h 58"/>
                </a:gdLst>
                <a:ahLst/>
                <a:cxnLst>
                  <a:cxn ang="0">
                    <a:pos x="T0" y="T1"/>
                  </a:cxn>
                  <a:cxn ang="0">
                    <a:pos x="T2" y="T3"/>
                  </a:cxn>
                  <a:cxn ang="0">
                    <a:pos x="T4" y="T5"/>
                  </a:cxn>
                  <a:cxn ang="0">
                    <a:pos x="T6" y="T7"/>
                  </a:cxn>
                </a:cxnLst>
                <a:rect l="0" t="0" r="r" b="b"/>
                <a:pathLst>
                  <a:path w="71" h="58">
                    <a:moveTo>
                      <a:pt x="0" y="0"/>
                    </a:moveTo>
                    <a:lnTo>
                      <a:pt x="71" y="29"/>
                    </a:lnTo>
                    <a:lnTo>
                      <a:pt x="0" y="5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54" name="Rectangle 37"/>
              <p:cNvSpPr>
                <a:spLocks noChangeArrowheads="1"/>
              </p:cNvSpPr>
              <p:nvPr/>
            </p:nvSpPr>
            <p:spPr bwMode="auto">
              <a:xfrm>
                <a:off x="476" y="810"/>
                <a:ext cx="22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b="1" i="1" kern="0">
                    <a:solidFill>
                      <a:srgbClr val="000000"/>
                    </a:solidFill>
                    <a:latin typeface="Times New Roman" pitchFamily="18" charset="0"/>
                    <a:ea typeface="华文中宋" pitchFamily="2" charset="-122"/>
                  </a:rPr>
                  <a:t>I</a:t>
                </a:r>
                <a:r>
                  <a:rPr kumimoji="1" lang="en-US" altLang="zh-CN" sz="1000" b="1" i="1" kern="0">
                    <a:solidFill>
                      <a:srgbClr val="000000"/>
                    </a:solidFill>
                    <a:latin typeface="Times New Roman" pitchFamily="18" charset="0"/>
                    <a:ea typeface="华文中宋" pitchFamily="2" charset="-122"/>
                  </a:rPr>
                  <a:t>F</a:t>
                </a:r>
                <a:endParaRPr kumimoji="1" lang="en-US" altLang="zh-CN" sz="3600" b="1" i="1" kern="0">
                  <a:solidFill>
                    <a:srgbClr val="000000"/>
                  </a:solidFill>
                  <a:latin typeface="华文中宋" pitchFamily="2" charset="-122"/>
                  <a:ea typeface="华文中宋" pitchFamily="2" charset="-122"/>
                </a:endParaRPr>
              </a:p>
            </p:txBody>
          </p:sp>
          <p:sp>
            <p:nvSpPr>
              <p:cNvPr id="55" name="Rectangle 38"/>
              <p:cNvSpPr>
                <a:spLocks noChangeArrowheads="1"/>
              </p:cNvSpPr>
              <p:nvPr/>
            </p:nvSpPr>
            <p:spPr bwMode="auto">
              <a:xfrm>
                <a:off x="431" y="1207"/>
                <a:ext cx="8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b="1" i="1" kern="0">
                    <a:solidFill>
                      <a:srgbClr val="000000"/>
                    </a:solidFill>
                    <a:latin typeface="Times New Roman" pitchFamily="18" charset="0"/>
                    <a:ea typeface="华文中宋" pitchFamily="2" charset="-122"/>
                  </a:rPr>
                  <a:t>U</a:t>
                </a:r>
                <a:endParaRPr kumimoji="1" lang="en-US" altLang="zh-CN" sz="3600" b="1" kern="0">
                  <a:solidFill>
                    <a:srgbClr val="000000"/>
                  </a:solidFill>
                  <a:latin typeface="华文中宋" pitchFamily="2" charset="-122"/>
                  <a:ea typeface="华文中宋" pitchFamily="2" charset="-122"/>
                </a:endParaRPr>
              </a:p>
            </p:txBody>
          </p:sp>
          <p:sp>
            <p:nvSpPr>
              <p:cNvPr id="56" name="Rectangle 39"/>
              <p:cNvSpPr>
                <a:spLocks noChangeArrowheads="1"/>
              </p:cNvSpPr>
              <p:nvPr/>
            </p:nvSpPr>
            <p:spPr bwMode="auto">
              <a:xfrm>
                <a:off x="522" y="1282"/>
                <a:ext cx="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b="1" i="1" kern="0">
                    <a:solidFill>
                      <a:srgbClr val="000000"/>
                    </a:solidFill>
                    <a:latin typeface="Times New Roman" pitchFamily="18" charset="0"/>
                    <a:ea typeface="华文中宋" pitchFamily="2" charset="-122"/>
                  </a:rPr>
                  <a:t>F</a:t>
                </a:r>
                <a:endParaRPr kumimoji="1" lang="en-US" altLang="zh-CN" sz="3600" b="1" i="1" kern="0">
                  <a:solidFill>
                    <a:srgbClr val="000000"/>
                  </a:solidFill>
                  <a:latin typeface="华文中宋" pitchFamily="2" charset="-122"/>
                  <a:ea typeface="华文中宋" pitchFamily="2" charset="-122"/>
                </a:endParaRPr>
              </a:p>
            </p:txBody>
          </p:sp>
          <p:sp>
            <p:nvSpPr>
              <p:cNvPr id="57" name="Rectangle 40"/>
              <p:cNvSpPr>
                <a:spLocks noChangeArrowheads="1"/>
              </p:cNvSpPr>
              <p:nvPr/>
            </p:nvSpPr>
            <p:spPr bwMode="auto">
              <a:xfrm>
                <a:off x="748" y="1470"/>
                <a:ext cx="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a:solidFill>
                      <a:srgbClr val="000000"/>
                    </a:solidFill>
                    <a:latin typeface="Times New Roman" pitchFamily="18" charset="0"/>
                    <a:ea typeface="华文中宋" pitchFamily="2" charset="-122"/>
                  </a:rPr>
                  <a:t>t</a:t>
                </a:r>
                <a:endParaRPr kumimoji="1" lang="en-US" altLang="zh-CN" sz="3600" kern="0">
                  <a:solidFill>
                    <a:srgbClr val="000000"/>
                  </a:solidFill>
                  <a:latin typeface="华文中宋" pitchFamily="2" charset="-122"/>
                  <a:ea typeface="华文中宋" pitchFamily="2" charset="-122"/>
                </a:endParaRPr>
              </a:p>
            </p:txBody>
          </p:sp>
          <p:sp>
            <p:nvSpPr>
              <p:cNvPr id="58" name="Rectangle 41"/>
              <p:cNvSpPr>
                <a:spLocks noChangeArrowheads="1"/>
              </p:cNvSpPr>
              <p:nvPr/>
            </p:nvSpPr>
            <p:spPr bwMode="auto">
              <a:xfrm>
                <a:off x="787" y="1546"/>
                <a:ext cx="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kern="0">
                    <a:solidFill>
                      <a:srgbClr val="000000"/>
                    </a:solidFill>
                    <a:latin typeface="Times New Roman" pitchFamily="18" charset="0"/>
                    <a:ea typeface="华文中宋" pitchFamily="2" charset="-122"/>
                  </a:rPr>
                  <a:t>F</a:t>
                </a:r>
                <a:endParaRPr kumimoji="1" lang="en-US" altLang="zh-CN" sz="3600" kern="0">
                  <a:solidFill>
                    <a:srgbClr val="000000"/>
                  </a:solidFill>
                  <a:latin typeface="华文中宋" pitchFamily="2" charset="-122"/>
                  <a:ea typeface="华文中宋" pitchFamily="2" charset="-122"/>
                </a:endParaRPr>
              </a:p>
            </p:txBody>
          </p:sp>
          <p:sp>
            <p:nvSpPr>
              <p:cNvPr id="59" name="Rectangle 42"/>
              <p:cNvSpPr>
                <a:spLocks noChangeArrowheads="1"/>
              </p:cNvSpPr>
              <p:nvPr/>
            </p:nvSpPr>
            <p:spPr bwMode="auto">
              <a:xfrm>
                <a:off x="884" y="1470"/>
                <a:ext cx="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a:solidFill>
                      <a:srgbClr val="000000"/>
                    </a:solidFill>
                    <a:latin typeface="Times New Roman" pitchFamily="18" charset="0"/>
                    <a:ea typeface="华文中宋" pitchFamily="2" charset="-122"/>
                  </a:rPr>
                  <a:t>t</a:t>
                </a:r>
                <a:endParaRPr kumimoji="1" lang="en-US" altLang="zh-CN" sz="3600" kern="0">
                  <a:solidFill>
                    <a:srgbClr val="000000"/>
                  </a:solidFill>
                  <a:latin typeface="华文中宋" pitchFamily="2" charset="-122"/>
                  <a:ea typeface="华文中宋" pitchFamily="2" charset="-122"/>
                </a:endParaRPr>
              </a:p>
            </p:txBody>
          </p:sp>
          <p:sp>
            <p:nvSpPr>
              <p:cNvPr id="60" name="Rectangle 43"/>
              <p:cNvSpPr>
                <a:spLocks noChangeArrowheads="1"/>
              </p:cNvSpPr>
              <p:nvPr/>
            </p:nvSpPr>
            <p:spPr bwMode="auto">
              <a:xfrm>
                <a:off x="923" y="154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kern="0">
                    <a:solidFill>
                      <a:srgbClr val="000000"/>
                    </a:solidFill>
                    <a:latin typeface="Times New Roman" pitchFamily="18" charset="0"/>
                    <a:ea typeface="华文中宋" pitchFamily="2" charset="-122"/>
                  </a:rPr>
                  <a:t>0</a:t>
                </a:r>
                <a:endParaRPr kumimoji="1" lang="en-US" altLang="zh-CN" sz="3600" kern="0">
                  <a:solidFill>
                    <a:srgbClr val="000000"/>
                  </a:solidFill>
                  <a:latin typeface="华文中宋" pitchFamily="2" charset="-122"/>
                  <a:ea typeface="华文中宋" pitchFamily="2" charset="-122"/>
                </a:endParaRPr>
              </a:p>
            </p:txBody>
          </p:sp>
          <p:sp>
            <p:nvSpPr>
              <p:cNvPr id="61" name="Rectangle 44"/>
              <p:cNvSpPr>
                <a:spLocks noChangeArrowheads="1"/>
              </p:cNvSpPr>
              <p:nvPr/>
            </p:nvSpPr>
            <p:spPr bwMode="auto">
              <a:xfrm>
                <a:off x="1247" y="1029"/>
                <a:ext cx="3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dirty="0">
                    <a:solidFill>
                      <a:srgbClr val="000000"/>
                    </a:solidFill>
                    <a:latin typeface="Times New Roman" pitchFamily="18" charset="0"/>
                    <a:ea typeface="华文中宋" pitchFamily="2" charset="-122"/>
                  </a:rPr>
                  <a:t>t</a:t>
                </a:r>
                <a:endParaRPr kumimoji="1" lang="en-US" altLang="zh-CN" sz="3600" kern="0" dirty="0">
                  <a:solidFill>
                    <a:srgbClr val="000000"/>
                  </a:solidFill>
                  <a:latin typeface="华文中宋" pitchFamily="2" charset="-122"/>
                  <a:ea typeface="华文中宋" pitchFamily="2" charset="-122"/>
                </a:endParaRPr>
              </a:p>
            </p:txBody>
          </p:sp>
          <p:sp>
            <p:nvSpPr>
              <p:cNvPr id="62" name="Rectangle 45"/>
              <p:cNvSpPr>
                <a:spLocks noChangeArrowheads="1"/>
              </p:cNvSpPr>
              <p:nvPr/>
            </p:nvSpPr>
            <p:spPr bwMode="auto">
              <a:xfrm>
                <a:off x="1284" y="1107"/>
                <a:ext cx="5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kern="0">
                    <a:solidFill>
                      <a:srgbClr val="000000"/>
                    </a:solidFill>
                    <a:latin typeface="Times New Roman" pitchFamily="18" charset="0"/>
                    <a:ea typeface="华文中宋" pitchFamily="2" charset="-122"/>
                  </a:rPr>
                  <a:t>rr</a:t>
                </a:r>
                <a:endParaRPr kumimoji="1" lang="en-US" altLang="zh-CN" sz="3600" kern="0">
                  <a:solidFill>
                    <a:srgbClr val="000000"/>
                  </a:solidFill>
                  <a:latin typeface="华文中宋" pitchFamily="2" charset="-122"/>
                  <a:ea typeface="华文中宋" pitchFamily="2" charset="-122"/>
                </a:endParaRPr>
              </a:p>
            </p:txBody>
          </p:sp>
          <p:sp>
            <p:nvSpPr>
              <p:cNvPr id="63" name="Rectangle 46"/>
              <p:cNvSpPr>
                <a:spLocks noChangeArrowheads="1"/>
              </p:cNvSpPr>
              <p:nvPr/>
            </p:nvSpPr>
            <p:spPr bwMode="auto">
              <a:xfrm>
                <a:off x="1064" y="1186"/>
                <a:ext cx="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a:solidFill>
                      <a:srgbClr val="000000"/>
                    </a:solidFill>
                    <a:latin typeface="Times New Roman" pitchFamily="18" charset="0"/>
                    <a:ea typeface="华文中宋" pitchFamily="2" charset="-122"/>
                  </a:rPr>
                  <a:t>t</a:t>
                </a:r>
                <a:endParaRPr kumimoji="1" lang="en-US" altLang="zh-CN" sz="3600" kern="0">
                  <a:solidFill>
                    <a:srgbClr val="000000"/>
                  </a:solidFill>
                  <a:latin typeface="华文中宋" pitchFamily="2" charset="-122"/>
                  <a:ea typeface="华文中宋" pitchFamily="2" charset="-122"/>
                </a:endParaRPr>
              </a:p>
            </p:txBody>
          </p:sp>
          <p:sp>
            <p:nvSpPr>
              <p:cNvPr id="64" name="Rectangle 47"/>
              <p:cNvSpPr>
                <a:spLocks noChangeArrowheads="1"/>
              </p:cNvSpPr>
              <p:nvPr/>
            </p:nvSpPr>
            <p:spPr bwMode="auto">
              <a:xfrm>
                <a:off x="1091" y="1263"/>
                <a:ext cx="4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kern="0">
                    <a:solidFill>
                      <a:srgbClr val="000000"/>
                    </a:solidFill>
                    <a:latin typeface="Times New Roman" pitchFamily="18" charset="0"/>
                    <a:ea typeface="华文中宋" pitchFamily="2" charset="-122"/>
                  </a:rPr>
                  <a:t>d</a:t>
                </a:r>
                <a:endParaRPr kumimoji="1" lang="en-US" altLang="zh-CN" sz="3600" kern="0">
                  <a:solidFill>
                    <a:srgbClr val="000000"/>
                  </a:solidFill>
                  <a:latin typeface="华文中宋" pitchFamily="2" charset="-122"/>
                  <a:ea typeface="华文中宋" pitchFamily="2" charset="-122"/>
                </a:endParaRPr>
              </a:p>
            </p:txBody>
          </p:sp>
          <p:sp>
            <p:nvSpPr>
              <p:cNvPr id="65" name="Rectangle 48"/>
              <p:cNvSpPr>
                <a:spLocks noChangeArrowheads="1"/>
              </p:cNvSpPr>
              <p:nvPr/>
            </p:nvSpPr>
            <p:spPr bwMode="auto">
              <a:xfrm>
                <a:off x="1390" y="1186"/>
                <a:ext cx="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a:solidFill>
                      <a:srgbClr val="000000"/>
                    </a:solidFill>
                    <a:latin typeface="Times New Roman" pitchFamily="18" charset="0"/>
                    <a:ea typeface="华文中宋" pitchFamily="2" charset="-122"/>
                  </a:rPr>
                  <a:t>t</a:t>
                </a:r>
                <a:endParaRPr kumimoji="1" lang="en-US" altLang="zh-CN" sz="3600" kern="0">
                  <a:solidFill>
                    <a:srgbClr val="000000"/>
                  </a:solidFill>
                  <a:latin typeface="华文中宋" pitchFamily="2" charset="-122"/>
                  <a:ea typeface="华文中宋" pitchFamily="2" charset="-122"/>
                </a:endParaRPr>
              </a:p>
            </p:txBody>
          </p:sp>
          <p:sp>
            <p:nvSpPr>
              <p:cNvPr id="66" name="Rectangle 49"/>
              <p:cNvSpPr>
                <a:spLocks noChangeArrowheads="1"/>
              </p:cNvSpPr>
              <p:nvPr/>
            </p:nvSpPr>
            <p:spPr bwMode="auto">
              <a:xfrm>
                <a:off x="1418" y="1263"/>
                <a:ext cx="2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kern="0">
                    <a:solidFill>
                      <a:srgbClr val="000000"/>
                    </a:solidFill>
                    <a:latin typeface="Times New Roman" pitchFamily="18" charset="0"/>
                    <a:ea typeface="华文中宋" pitchFamily="2" charset="-122"/>
                  </a:rPr>
                  <a:t>f</a:t>
                </a:r>
                <a:endParaRPr kumimoji="1" lang="en-US" altLang="zh-CN" sz="3600" kern="0">
                  <a:solidFill>
                    <a:srgbClr val="000000"/>
                  </a:solidFill>
                  <a:latin typeface="华文中宋" pitchFamily="2" charset="-122"/>
                  <a:ea typeface="华文中宋" pitchFamily="2" charset="-122"/>
                </a:endParaRPr>
              </a:p>
            </p:txBody>
          </p:sp>
          <p:sp>
            <p:nvSpPr>
              <p:cNvPr id="67" name="Rectangle 50"/>
              <p:cNvSpPr>
                <a:spLocks noChangeArrowheads="1"/>
              </p:cNvSpPr>
              <p:nvPr/>
            </p:nvSpPr>
            <p:spPr bwMode="auto">
              <a:xfrm>
                <a:off x="1305" y="1470"/>
                <a:ext cx="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a:solidFill>
                      <a:srgbClr val="000000"/>
                    </a:solidFill>
                    <a:latin typeface="Times New Roman" pitchFamily="18" charset="0"/>
                    <a:ea typeface="华文中宋" pitchFamily="2" charset="-122"/>
                  </a:rPr>
                  <a:t>t</a:t>
                </a:r>
                <a:endParaRPr kumimoji="1" lang="en-US" altLang="zh-CN" sz="3600" kern="0">
                  <a:solidFill>
                    <a:srgbClr val="000000"/>
                  </a:solidFill>
                  <a:latin typeface="华文中宋" pitchFamily="2" charset="-122"/>
                  <a:ea typeface="华文中宋" pitchFamily="2" charset="-122"/>
                </a:endParaRPr>
              </a:p>
            </p:txBody>
          </p:sp>
          <p:sp>
            <p:nvSpPr>
              <p:cNvPr id="68" name="Rectangle 51"/>
              <p:cNvSpPr>
                <a:spLocks noChangeArrowheads="1"/>
              </p:cNvSpPr>
              <p:nvPr/>
            </p:nvSpPr>
            <p:spPr bwMode="auto">
              <a:xfrm>
                <a:off x="1338" y="154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kern="0">
                    <a:solidFill>
                      <a:srgbClr val="000000"/>
                    </a:solidFill>
                    <a:latin typeface="Times New Roman" pitchFamily="18" charset="0"/>
                    <a:ea typeface="华文中宋" pitchFamily="2" charset="-122"/>
                  </a:rPr>
                  <a:t>1</a:t>
                </a:r>
                <a:endParaRPr kumimoji="1" lang="en-US" altLang="zh-CN" sz="3600" kern="0">
                  <a:solidFill>
                    <a:srgbClr val="000000"/>
                  </a:solidFill>
                  <a:latin typeface="华文中宋" pitchFamily="2" charset="-122"/>
                  <a:ea typeface="华文中宋" pitchFamily="2" charset="-122"/>
                </a:endParaRPr>
              </a:p>
            </p:txBody>
          </p:sp>
          <p:sp>
            <p:nvSpPr>
              <p:cNvPr id="69" name="Rectangle 52"/>
              <p:cNvSpPr>
                <a:spLocks noChangeArrowheads="1"/>
              </p:cNvSpPr>
              <p:nvPr/>
            </p:nvSpPr>
            <p:spPr bwMode="auto">
              <a:xfrm>
                <a:off x="1474" y="1470"/>
                <a:ext cx="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a:solidFill>
                      <a:srgbClr val="000000"/>
                    </a:solidFill>
                    <a:latin typeface="Times New Roman" pitchFamily="18" charset="0"/>
                    <a:ea typeface="华文中宋" pitchFamily="2" charset="-122"/>
                  </a:rPr>
                  <a:t>t</a:t>
                </a:r>
                <a:endParaRPr kumimoji="1" lang="en-US" altLang="zh-CN" sz="3600" kern="0">
                  <a:solidFill>
                    <a:srgbClr val="000000"/>
                  </a:solidFill>
                  <a:latin typeface="华文中宋" pitchFamily="2" charset="-122"/>
                  <a:ea typeface="华文中宋" pitchFamily="2" charset="-122"/>
                </a:endParaRPr>
              </a:p>
            </p:txBody>
          </p:sp>
          <p:sp>
            <p:nvSpPr>
              <p:cNvPr id="70" name="Rectangle 53"/>
              <p:cNvSpPr>
                <a:spLocks noChangeArrowheads="1"/>
              </p:cNvSpPr>
              <p:nvPr/>
            </p:nvSpPr>
            <p:spPr bwMode="auto">
              <a:xfrm>
                <a:off x="1519" y="154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kern="0">
                    <a:solidFill>
                      <a:srgbClr val="000000"/>
                    </a:solidFill>
                    <a:latin typeface="Times New Roman" pitchFamily="18" charset="0"/>
                    <a:ea typeface="华文中宋" pitchFamily="2" charset="-122"/>
                  </a:rPr>
                  <a:t>2</a:t>
                </a:r>
                <a:endParaRPr kumimoji="1" lang="en-US" altLang="zh-CN" sz="3600" kern="0">
                  <a:solidFill>
                    <a:srgbClr val="000000"/>
                  </a:solidFill>
                  <a:latin typeface="华文中宋" pitchFamily="2" charset="-122"/>
                  <a:ea typeface="华文中宋" pitchFamily="2" charset="-122"/>
                </a:endParaRPr>
              </a:p>
            </p:txBody>
          </p:sp>
          <p:sp>
            <p:nvSpPr>
              <p:cNvPr id="71" name="Rectangle 54"/>
              <p:cNvSpPr>
                <a:spLocks noChangeArrowheads="1"/>
              </p:cNvSpPr>
              <p:nvPr/>
            </p:nvSpPr>
            <p:spPr bwMode="auto">
              <a:xfrm>
                <a:off x="2237" y="1470"/>
                <a:ext cx="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a:solidFill>
                      <a:srgbClr val="000000"/>
                    </a:solidFill>
                    <a:latin typeface="Times New Roman" pitchFamily="18" charset="0"/>
                    <a:ea typeface="华文中宋" pitchFamily="2" charset="-122"/>
                  </a:rPr>
                  <a:t>t</a:t>
                </a:r>
                <a:endParaRPr kumimoji="1" lang="en-US" altLang="zh-CN" sz="3600" kern="0">
                  <a:solidFill>
                    <a:srgbClr val="000000"/>
                  </a:solidFill>
                  <a:latin typeface="华文中宋" pitchFamily="2" charset="-122"/>
                  <a:ea typeface="华文中宋" pitchFamily="2" charset="-122"/>
                </a:endParaRPr>
              </a:p>
            </p:txBody>
          </p:sp>
          <p:sp>
            <p:nvSpPr>
              <p:cNvPr id="72" name="Rectangle 55"/>
              <p:cNvSpPr>
                <a:spLocks noChangeArrowheads="1"/>
              </p:cNvSpPr>
              <p:nvPr/>
            </p:nvSpPr>
            <p:spPr bwMode="auto">
              <a:xfrm>
                <a:off x="1811" y="1536"/>
                <a:ext cx="8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b="1" i="1" kern="0">
                    <a:solidFill>
                      <a:srgbClr val="000000"/>
                    </a:solidFill>
                    <a:latin typeface="Times New Roman" pitchFamily="18" charset="0"/>
                    <a:ea typeface="华文中宋" pitchFamily="2" charset="-122"/>
                  </a:rPr>
                  <a:t>U</a:t>
                </a:r>
                <a:endParaRPr kumimoji="1" lang="en-US" altLang="zh-CN" sz="3600" b="1" i="1" kern="0">
                  <a:solidFill>
                    <a:srgbClr val="000000"/>
                  </a:solidFill>
                  <a:latin typeface="华文中宋" pitchFamily="2" charset="-122"/>
                  <a:ea typeface="华文中宋" pitchFamily="2" charset="-122"/>
                </a:endParaRPr>
              </a:p>
            </p:txBody>
          </p:sp>
          <p:sp>
            <p:nvSpPr>
              <p:cNvPr id="73" name="Rectangle 56"/>
              <p:cNvSpPr>
                <a:spLocks noChangeArrowheads="1"/>
              </p:cNvSpPr>
              <p:nvPr/>
            </p:nvSpPr>
            <p:spPr bwMode="auto">
              <a:xfrm>
                <a:off x="1883" y="1614"/>
                <a:ext cx="53"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b="1" i="1" kern="0">
                    <a:solidFill>
                      <a:srgbClr val="000000"/>
                    </a:solidFill>
                    <a:latin typeface="Times New Roman" pitchFamily="18" charset="0"/>
                    <a:ea typeface="华文中宋" pitchFamily="2" charset="-122"/>
                  </a:rPr>
                  <a:t>R</a:t>
                </a:r>
                <a:endParaRPr kumimoji="1" lang="en-US" altLang="zh-CN" sz="3600" b="1" i="1" kern="0">
                  <a:solidFill>
                    <a:srgbClr val="000000"/>
                  </a:solidFill>
                  <a:latin typeface="华文中宋" pitchFamily="2" charset="-122"/>
                  <a:ea typeface="华文中宋" pitchFamily="2" charset="-122"/>
                </a:endParaRPr>
              </a:p>
            </p:txBody>
          </p:sp>
          <p:sp>
            <p:nvSpPr>
              <p:cNvPr id="74" name="Rectangle 57"/>
              <p:cNvSpPr>
                <a:spLocks noChangeArrowheads="1"/>
              </p:cNvSpPr>
              <p:nvPr/>
            </p:nvSpPr>
            <p:spPr bwMode="auto">
              <a:xfrm>
                <a:off x="1387" y="2160"/>
                <a:ext cx="8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b="1" i="1" kern="0">
                    <a:solidFill>
                      <a:srgbClr val="000000"/>
                    </a:solidFill>
                    <a:latin typeface="Times New Roman" pitchFamily="18" charset="0"/>
                    <a:ea typeface="华文中宋" pitchFamily="2" charset="-122"/>
                  </a:rPr>
                  <a:t>U</a:t>
                </a:r>
                <a:endParaRPr kumimoji="1" lang="en-US" altLang="zh-CN" sz="3600" b="1" kern="0">
                  <a:solidFill>
                    <a:srgbClr val="000000"/>
                  </a:solidFill>
                  <a:latin typeface="华文中宋" pitchFamily="2" charset="-122"/>
                  <a:ea typeface="华文中宋" pitchFamily="2" charset="-122"/>
                </a:endParaRPr>
              </a:p>
            </p:txBody>
          </p:sp>
          <p:sp>
            <p:nvSpPr>
              <p:cNvPr id="75" name="Rectangle 58"/>
              <p:cNvSpPr>
                <a:spLocks noChangeArrowheads="1"/>
              </p:cNvSpPr>
              <p:nvPr/>
            </p:nvSpPr>
            <p:spPr bwMode="auto">
              <a:xfrm>
                <a:off x="1474" y="2240"/>
                <a:ext cx="18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b="1" i="1" kern="0">
                    <a:solidFill>
                      <a:srgbClr val="000000"/>
                    </a:solidFill>
                    <a:latin typeface="Times New Roman" pitchFamily="18" charset="0"/>
                    <a:ea typeface="华文中宋" pitchFamily="2" charset="-122"/>
                  </a:rPr>
                  <a:t>RP</a:t>
                </a:r>
                <a:endParaRPr kumimoji="1" lang="en-US" altLang="zh-CN" sz="3600" b="1" i="1" kern="0">
                  <a:solidFill>
                    <a:srgbClr val="000000"/>
                  </a:solidFill>
                  <a:latin typeface="华文中宋" pitchFamily="2" charset="-122"/>
                  <a:ea typeface="华文中宋" pitchFamily="2" charset="-122"/>
                </a:endParaRPr>
              </a:p>
            </p:txBody>
          </p:sp>
          <p:sp>
            <p:nvSpPr>
              <p:cNvPr id="76" name="Rectangle 59"/>
              <p:cNvSpPr>
                <a:spLocks noChangeArrowheads="1"/>
              </p:cNvSpPr>
              <p:nvPr/>
            </p:nvSpPr>
            <p:spPr bwMode="auto">
              <a:xfrm>
                <a:off x="1207" y="2082"/>
                <a:ext cx="4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b="1" i="1" kern="0">
                    <a:solidFill>
                      <a:srgbClr val="000000"/>
                    </a:solidFill>
                    <a:latin typeface="Times New Roman" pitchFamily="18" charset="0"/>
                    <a:ea typeface="华文中宋" pitchFamily="2" charset="-122"/>
                  </a:rPr>
                  <a:t>I</a:t>
                </a:r>
                <a:endParaRPr kumimoji="1" lang="en-US" altLang="zh-CN" sz="3600" b="1" kern="0">
                  <a:solidFill>
                    <a:srgbClr val="000000"/>
                  </a:solidFill>
                  <a:latin typeface="华文中宋" pitchFamily="2" charset="-122"/>
                  <a:ea typeface="华文中宋" pitchFamily="2" charset="-122"/>
                </a:endParaRPr>
              </a:p>
            </p:txBody>
          </p:sp>
          <p:sp>
            <p:nvSpPr>
              <p:cNvPr id="77" name="Rectangle 60"/>
              <p:cNvSpPr>
                <a:spLocks noChangeArrowheads="1"/>
              </p:cNvSpPr>
              <p:nvPr/>
            </p:nvSpPr>
            <p:spPr bwMode="auto">
              <a:xfrm>
                <a:off x="1244" y="2160"/>
                <a:ext cx="9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b="1" i="1" kern="0">
                    <a:solidFill>
                      <a:srgbClr val="000000"/>
                    </a:solidFill>
                    <a:latin typeface="Times New Roman" pitchFamily="18" charset="0"/>
                    <a:ea typeface="华文中宋" pitchFamily="2" charset="-122"/>
                  </a:rPr>
                  <a:t>RP</a:t>
                </a:r>
                <a:endParaRPr kumimoji="1" lang="en-US" altLang="zh-CN" sz="3600" b="1" i="1" kern="0">
                  <a:solidFill>
                    <a:srgbClr val="000000"/>
                  </a:solidFill>
                  <a:latin typeface="华文中宋" pitchFamily="2" charset="-122"/>
                  <a:ea typeface="华文中宋" pitchFamily="2" charset="-122"/>
                </a:endParaRPr>
              </a:p>
            </p:txBody>
          </p:sp>
          <p:sp>
            <p:nvSpPr>
              <p:cNvPr id="78" name="Rectangle 61"/>
              <p:cNvSpPr>
                <a:spLocks noChangeArrowheads="1"/>
              </p:cNvSpPr>
              <p:nvPr/>
            </p:nvSpPr>
            <p:spPr bwMode="auto">
              <a:xfrm>
                <a:off x="824" y="866"/>
                <a:ext cx="6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kern="0">
                    <a:solidFill>
                      <a:srgbClr val="000000"/>
                    </a:solidFill>
                    <a:latin typeface="Times New Roman" pitchFamily="18" charset="0"/>
                    <a:ea typeface="华文中宋" pitchFamily="2" charset="-122"/>
                  </a:rPr>
                  <a:t>d</a:t>
                </a:r>
                <a:endParaRPr kumimoji="1" lang="en-US" altLang="zh-CN" sz="3600" kern="0">
                  <a:solidFill>
                    <a:srgbClr val="000000"/>
                  </a:solidFill>
                  <a:latin typeface="华文中宋" pitchFamily="2" charset="-122"/>
                  <a:ea typeface="华文中宋" pitchFamily="2" charset="-122"/>
                </a:endParaRPr>
              </a:p>
            </p:txBody>
          </p:sp>
          <p:sp>
            <p:nvSpPr>
              <p:cNvPr id="79" name="Rectangle 62"/>
              <p:cNvSpPr>
                <a:spLocks noChangeArrowheads="1"/>
              </p:cNvSpPr>
              <p:nvPr/>
            </p:nvSpPr>
            <p:spPr bwMode="auto">
              <a:xfrm>
                <a:off x="897" y="866"/>
                <a:ext cx="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a:solidFill>
                      <a:srgbClr val="000000"/>
                    </a:solidFill>
                    <a:latin typeface="Times New Roman" pitchFamily="18" charset="0"/>
                    <a:ea typeface="华文中宋" pitchFamily="2" charset="-122"/>
                  </a:rPr>
                  <a:t>i</a:t>
                </a:r>
                <a:endParaRPr kumimoji="1" lang="en-US" altLang="zh-CN" sz="3600" kern="0">
                  <a:solidFill>
                    <a:srgbClr val="000000"/>
                  </a:solidFill>
                  <a:latin typeface="华文中宋" pitchFamily="2" charset="-122"/>
                  <a:ea typeface="华文中宋" pitchFamily="2" charset="-122"/>
                </a:endParaRPr>
              </a:p>
            </p:txBody>
          </p:sp>
          <p:sp>
            <p:nvSpPr>
              <p:cNvPr id="80" name="Rectangle 63"/>
              <p:cNvSpPr>
                <a:spLocks noChangeArrowheads="1"/>
              </p:cNvSpPr>
              <p:nvPr/>
            </p:nvSpPr>
            <p:spPr bwMode="auto">
              <a:xfrm>
                <a:off x="926" y="946"/>
                <a:ext cx="4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kern="0">
                    <a:solidFill>
                      <a:srgbClr val="000000"/>
                    </a:solidFill>
                    <a:latin typeface="Times New Roman" pitchFamily="18" charset="0"/>
                    <a:ea typeface="华文中宋" pitchFamily="2" charset="-122"/>
                  </a:rPr>
                  <a:t>F</a:t>
                </a:r>
                <a:endParaRPr kumimoji="1" lang="en-US" altLang="zh-CN" sz="3600" kern="0">
                  <a:solidFill>
                    <a:srgbClr val="000000"/>
                  </a:solidFill>
                  <a:latin typeface="华文中宋" pitchFamily="2" charset="-122"/>
                  <a:ea typeface="华文中宋" pitchFamily="2" charset="-122"/>
                </a:endParaRPr>
              </a:p>
            </p:txBody>
          </p:sp>
          <p:sp>
            <p:nvSpPr>
              <p:cNvPr id="81" name="Rectangle 64"/>
              <p:cNvSpPr>
                <a:spLocks noChangeArrowheads="1"/>
              </p:cNvSpPr>
              <p:nvPr/>
            </p:nvSpPr>
            <p:spPr bwMode="auto">
              <a:xfrm>
                <a:off x="840" y="1015"/>
                <a:ext cx="6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kern="0">
                    <a:solidFill>
                      <a:srgbClr val="000000"/>
                    </a:solidFill>
                    <a:latin typeface="Times New Roman" pitchFamily="18" charset="0"/>
                    <a:ea typeface="华文中宋" pitchFamily="2" charset="-122"/>
                  </a:rPr>
                  <a:t>d</a:t>
                </a:r>
                <a:endParaRPr kumimoji="1" lang="en-US" altLang="zh-CN" sz="3600" kern="0">
                  <a:solidFill>
                    <a:srgbClr val="000000"/>
                  </a:solidFill>
                  <a:latin typeface="华文中宋" pitchFamily="2" charset="-122"/>
                  <a:ea typeface="华文中宋" pitchFamily="2" charset="-122"/>
                </a:endParaRPr>
              </a:p>
            </p:txBody>
          </p:sp>
          <p:sp>
            <p:nvSpPr>
              <p:cNvPr id="82" name="Rectangle 65"/>
              <p:cNvSpPr>
                <a:spLocks noChangeArrowheads="1"/>
              </p:cNvSpPr>
              <p:nvPr/>
            </p:nvSpPr>
            <p:spPr bwMode="auto">
              <a:xfrm>
                <a:off x="916" y="1015"/>
                <a:ext cx="3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a:solidFill>
                      <a:srgbClr val="000000"/>
                    </a:solidFill>
                    <a:latin typeface="Times New Roman" pitchFamily="18" charset="0"/>
                    <a:ea typeface="华文中宋" pitchFamily="2" charset="-122"/>
                  </a:rPr>
                  <a:t>t</a:t>
                </a:r>
                <a:endParaRPr kumimoji="1" lang="en-US" altLang="zh-CN" sz="3600" kern="0">
                  <a:solidFill>
                    <a:srgbClr val="000000"/>
                  </a:solidFill>
                  <a:latin typeface="华文中宋" pitchFamily="2" charset="-122"/>
                  <a:ea typeface="华文中宋" pitchFamily="2" charset="-122"/>
                </a:endParaRPr>
              </a:p>
            </p:txBody>
          </p:sp>
          <p:sp>
            <p:nvSpPr>
              <p:cNvPr id="83" name="Line 66"/>
              <p:cNvSpPr>
                <a:spLocks noChangeShapeType="1"/>
              </p:cNvSpPr>
              <p:nvPr/>
            </p:nvSpPr>
            <p:spPr bwMode="auto">
              <a:xfrm>
                <a:off x="844" y="1023"/>
                <a:ext cx="1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84" name="Rectangle 67"/>
              <p:cNvSpPr>
                <a:spLocks noChangeArrowheads="1"/>
              </p:cNvSpPr>
              <p:nvPr/>
            </p:nvSpPr>
            <p:spPr bwMode="auto">
              <a:xfrm>
                <a:off x="1278" y="1692"/>
                <a:ext cx="6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kern="0" dirty="0">
                    <a:solidFill>
                      <a:srgbClr val="000000"/>
                    </a:solidFill>
                    <a:latin typeface="Times New Roman" pitchFamily="18" charset="0"/>
                    <a:ea typeface="华文中宋" pitchFamily="2" charset="-122"/>
                  </a:rPr>
                  <a:t>d</a:t>
                </a:r>
                <a:endParaRPr kumimoji="1" lang="en-US" altLang="zh-CN" sz="3600" kern="0" dirty="0">
                  <a:solidFill>
                    <a:srgbClr val="000000"/>
                  </a:solidFill>
                  <a:latin typeface="华文中宋" pitchFamily="2" charset="-122"/>
                  <a:ea typeface="华文中宋" pitchFamily="2" charset="-122"/>
                </a:endParaRPr>
              </a:p>
            </p:txBody>
          </p:sp>
          <p:sp>
            <p:nvSpPr>
              <p:cNvPr id="85" name="Rectangle 68"/>
              <p:cNvSpPr>
                <a:spLocks noChangeArrowheads="1"/>
              </p:cNvSpPr>
              <p:nvPr/>
            </p:nvSpPr>
            <p:spPr bwMode="auto">
              <a:xfrm>
                <a:off x="1350" y="1692"/>
                <a:ext cx="3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a:solidFill>
                      <a:srgbClr val="000000"/>
                    </a:solidFill>
                    <a:latin typeface="Times New Roman" pitchFamily="18" charset="0"/>
                    <a:ea typeface="华文中宋" pitchFamily="2" charset="-122"/>
                  </a:rPr>
                  <a:t>i</a:t>
                </a:r>
                <a:endParaRPr kumimoji="1" lang="en-US" altLang="zh-CN" sz="3600" kern="0">
                  <a:solidFill>
                    <a:srgbClr val="000000"/>
                  </a:solidFill>
                  <a:latin typeface="华文中宋" pitchFamily="2" charset="-122"/>
                  <a:ea typeface="华文中宋" pitchFamily="2" charset="-122"/>
                </a:endParaRPr>
              </a:p>
            </p:txBody>
          </p:sp>
          <p:sp>
            <p:nvSpPr>
              <p:cNvPr id="86" name="Rectangle 69"/>
              <p:cNvSpPr>
                <a:spLocks noChangeArrowheads="1"/>
              </p:cNvSpPr>
              <p:nvPr/>
            </p:nvSpPr>
            <p:spPr bwMode="auto">
              <a:xfrm>
                <a:off x="1378" y="1770"/>
                <a:ext cx="53"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000" kern="0">
                    <a:solidFill>
                      <a:srgbClr val="000000"/>
                    </a:solidFill>
                    <a:latin typeface="Times New Roman" pitchFamily="18" charset="0"/>
                    <a:ea typeface="华文中宋" pitchFamily="2" charset="-122"/>
                  </a:rPr>
                  <a:t>R</a:t>
                </a:r>
                <a:endParaRPr kumimoji="1" lang="en-US" altLang="zh-CN" sz="3600" kern="0">
                  <a:solidFill>
                    <a:srgbClr val="000000"/>
                  </a:solidFill>
                  <a:latin typeface="华文中宋" pitchFamily="2" charset="-122"/>
                  <a:ea typeface="华文中宋" pitchFamily="2" charset="-122"/>
                </a:endParaRPr>
              </a:p>
            </p:txBody>
          </p:sp>
          <p:sp>
            <p:nvSpPr>
              <p:cNvPr id="87" name="Rectangle 70"/>
              <p:cNvSpPr>
                <a:spLocks noChangeArrowheads="1"/>
              </p:cNvSpPr>
              <p:nvPr/>
            </p:nvSpPr>
            <p:spPr bwMode="auto">
              <a:xfrm>
                <a:off x="1292" y="1839"/>
                <a:ext cx="6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kern="0" dirty="0">
                    <a:solidFill>
                      <a:srgbClr val="000000"/>
                    </a:solidFill>
                    <a:latin typeface="Times New Roman" pitchFamily="18" charset="0"/>
                    <a:ea typeface="华文中宋" pitchFamily="2" charset="-122"/>
                  </a:rPr>
                  <a:t>d</a:t>
                </a:r>
                <a:endParaRPr kumimoji="1" lang="en-US" altLang="zh-CN" sz="3600" kern="0" dirty="0">
                  <a:solidFill>
                    <a:srgbClr val="000000"/>
                  </a:solidFill>
                  <a:latin typeface="华文中宋" pitchFamily="2" charset="-122"/>
                  <a:ea typeface="华文中宋" pitchFamily="2" charset="-122"/>
                </a:endParaRPr>
              </a:p>
            </p:txBody>
          </p:sp>
          <p:sp>
            <p:nvSpPr>
              <p:cNvPr id="88" name="Rectangle 71"/>
              <p:cNvSpPr>
                <a:spLocks noChangeArrowheads="1"/>
              </p:cNvSpPr>
              <p:nvPr/>
            </p:nvSpPr>
            <p:spPr bwMode="auto">
              <a:xfrm>
                <a:off x="1372" y="1839"/>
                <a:ext cx="3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just" eaLnBrk="1" fontAlgn="auto" hangingPunct="1">
                  <a:lnSpc>
                    <a:spcPct val="90000"/>
                  </a:lnSpc>
                  <a:spcBef>
                    <a:spcPts val="0"/>
                  </a:spcBef>
                  <a:spcAft>
                    <a:spcPts val="0"/>
                  </a:spcAft>
                  <a:defRPr/>
                </a:pPr>
                <a:r>
                  <a:rPr kumimoji="1" lang="en-US" altLang="zh-CN" sz="1500" i="1" kern="0">
                    <a:solidFill>
                      <a:srgbClr val="000000"/>
                    </a:solidFill>
                    <a:latin typeface="Times New Roman" pitchFamily="18" charset="0"/>
                    <a:ea typeface="华文中宋" pitchFamily="2" charset="-122"/>
                  </a:rPr>
                  <a:t>t</a:t>
                </a:r>
                <a:endParaRPr kumimoji="1" lang="en-US" altLang="zh-CN" sz="3600" kern="0">
                  <a:solidFill>
                    <a:srgbClr val="000000"/>
                  </a:solidFill>
                  <a:latin typeface="华文中宋" pitchFamily="2" charset="-122"/>
                  <a:ea typeface="华文中宋" pitchFamily="2" charset="-122"/>
                </a:endParaRPr>
              </a:p>
            </p:txBody>
          </p:sp>
          <p:sp>
            <p:nvSpPr>
              <p:cNvPr id="89" name="Line 72"/>
              <p:cNvSpPr>
                <a:spLocks noChangeShapeType="1"/>
              </p:cNvSpPr>
              <p:nvPr/>
            </p:nvSpPr>
            <p:spPr bwMode="auto">
              <a:xfrm>
                <a:off x="1301" y="1848"/>
                <a:ext cx="12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grpSp>
        <p:sp>
          <p:nvSpPr>
            <p:cNvPr id="29" name="Rectangle 73"/>
            <p:cNvSpPr>
              <a:spLocks noChangeArrowheads="1"/>
            </p:cNvSpPr>
            <p:nvPr/>
          </p:nvSpPr>
          <p:spPr bwMode="auto">
            <a:xfrm>
              <a:off x="1690579" y="3950280"/>
              <a:ext cx="106979" cy="20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lnSpc>
                  <a:spcPct val="90000"/>
                </a:lnSpc>
                <a:spcBef>
                  <a:spcPts val="0"/>
                </a:spcBef>
                <a:spcAft>
                  <a:spcPts val="0"/>
                </a:spcAft>
                <a:defRPr/>
              </a:pPr>
              <a:r>
                <a:rPr kumimoji="1" lang="en-US" altLang="zh-CN" sz="1500" b="1" i="1" kern="0">
                  <a:solidFill>
                    <a:srgbClr val="000000"/>
                  </a:solidFill>
                  <a:latin typeface="Times New Roman" pitchFamily="18" charset="0"/>
                  <a:ea typeface="华文中宋" pitchFamily="2" charset="-122"/>
                </a:rPr>
                <a:t>u</a:t>
              </a:r>
              <a:endParaRPr kumimoji="1" lang="en-US" altLang="zh-CN" sz="2000" b="1" kern="0">
                <a:solidFill>
                  <a:srgbClr val="000000"/>
                </a:solidFill>
                <a:latin typeface="华文中宋" pitchFamily="2" charset="-122"/>
                <a:ea typeface="华文中宋" pitchFamily="2" charset="-122"/>
              </a:endParaRPr>
            </a:p>
          </p:txBody>
        </p:sp>
        <p:sp>
          <p:nvSpPr>
            <p:cNvPr id="30" name="Text Box 101"/>
            <p:cNvSpPr txBox="1">
              <a:spLocks noChangeArrowheads="1"/>
            </p:cNvSpPr>
            <p:nvPr/>
          </p:nvSpPr>
          <p:spPr bwMode="auto">
            <a:xfrm>
              <a:off x="1127641" y="3009966"/>
              <a:ext cx="934768" cy="107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1600" b="1" kern="0" dirty="0">
                  <a:solidFill>
                    <a:srgbClr val="000000"/>
                  </a:solidFill>
                  <a:latin typeface="Times New Roman" pitchFamily="18" charset="0"/>
                  <a:ea typeface="宋体"/>
                </a:rPr>
                <a:t>t</a:t>
              </a:r>
              <a:r>
                <a:rPr lang="en-US" altLang="zh-CN" sz="800" b="1" kern="0" dirty="0">
                  <a:solidFill>
                    <a:srgbClr val="000000"/>
                  </a:solidFill>
                  <a:latin typeface="Times New Roman" pitchFamily="18" charset="0"/>
                  <a:ea typeface="宋体"/>
                </a:rPr>
                <a:t>0</a:t>
              </a:r>
              <a:r>
                <a:rPr lang="en-US" altLang="zh-CN" sz="1600" b="1" kern="0" dirty="0">
                  <a:solidFill>
                    <a:srgbClr val="000000"/>
                  </a:solidFill>
                  <a:latin typeface="Times New Roman" pitchFamily="18" charset="0"/>
                  <a:ea typeface="宋体"/>
                </a:rPr>
                <a:t>:</a:t>
              </a:r>
              <a:r>
                <a:rPr lang="zh-CN" altLang="en-US" sz="1600" b="1" kern="0" dirty="0">
                  <a:solidFill>
                    <a:srgbClr val="000000"/>
                  </a:solidFill>
                  <a:latin typeface="Times New Roman" pitchFamily="18" charset="0"/>
                  <a:ea typeface="宋体"/>
                </a:rPr>
                <a:t>正向电流降为零的时刻</a:t>
              </a:r>
            </a:p>
          </p:txBody>
        </p:sp>
        <p:sp>
          <p:nvSpPr>
            <p:cNvPr id="31" name="Text Box 102"/>
            <p:cNvSpPr txBox="1">
              <a:spLocks noChangeArrowheads="1"/>
            </p:cNvSpPr>
            <p:nvPr/>
          </p:nvSpPr>
          <p:spPr bwMode="auto">
            <a:xfrm>
              <a:off x="3011718" y="1495900"/>
              <a:ext cx="1079138" cy="823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1600" b="1" kern="0" dirty="0">
                  <a:solidFill>
                    <a:srgbClr val="000000"/>
                  </a:solidFill>
                  <a:latin typeface="Times New Roman" pitchFamily="18" charset="0"/>
                  <a:ea typeface="宋体"/>
                </a:rPr>
                <a:t>t</a:t>
              </a:r>
              <a:r>
                <a:rPr lang="en-US" altLang="zh-CN" sz="800" b="1" kern="0" dirty="0">
                  <a:solidFill>
                    <a:srgbClr val="000000"/>
                  </a:solidFill>
                  <a:latin typeface="Times New Roman" pitchFamily="18" charset="0"/>
                  <a:ea typeface="宋体"/>
                </a:rPr>
                <a:t>1</a:t>
              </a:r>
              <a:r>
                <a:rPr lang="en-US" altLang="zh-CN" sz="1600" b="1" kern="0" dirty="0">
                  <a:solidFill>
                    <a:srgbClr val="000000"/>
                  </a:solidFill>
                  <a:latin typeface="Times New Roman" pitchFamily="18" charset="0"/>
                  <a:ea typeface="宋体"/>
                </a:rPr>
                <a:t>:</a:t>
              </a:r>
              <a:r>
                <a:rPr lang="zh-CN" altLang="en-US" sz="1600" b="1" kern="0" dirty="0">
                  <a:solidFill>
                    <a:srgbClr val="000000"/>
                  </a:solidFill>
                  <a:latin typeface="Times New Roman" pitchFamily="18" charset="0"/>
                  <a:ea typeface="宋体"/>
                </a:rPr>
                <a:t>反向电流达最大值的时刻</a:t>
              </a:r>
            </a:p>
          </p:txBody>
        </p:sp>
        <p:sp>
          <p:nvSpPr>
            <p:cNvPr id="32" name="Text Box 103"/>
            <p:cNvSpPr txBox="1">
              <a:spLocks noChangeArrowheads="1"/>
            </p:cNvSpPr>
            <p:nvPr/>
          </p:nvSpPr>
          <p:spPr bwMode="auto">
            <a:xfrm>
              <a:off x="3161280" y="3210779"/>
              <a:ext cx="1079138" cy="107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1600" b="1" kern="0">
                  <a:solidFill>
                    <a:srgbClr val="000000"/>
                  </a:solidFill>
                  <a:latin typeface="Times New Roman" pitchFamily="18" charset="0"/>
                  <a:ea typeface="宋体"/>
                </a:rPr>
                <a:t>t</a:t>
              </a:r>
              <a:r>
                <a:rPr lang="en-US" altLang="zh-CN" sz="800" b="1" kern="0">
                  <a:solidFill>
                    <a:srgbClr val="000000"/>
                  </a:solidFill>
                  <a:latin typeface="Times New Roman" pitchFamily="18" charset="0"/>
                  <a:ea typeface="宋体"/>
                </a:rPr>
                <a:t>2</a:t>
              </a:r>
              <a:r>
                <a:rPr lang="en-US" altLang="zh-CN" sz="1600" b="1" kern="0">
                  <a:solidFill>
                    <a:srgbClr val="000000"/>
                  </a:solidFill>
                  <a:latin typeface="Times New Roman" pitchFamily="18" charset="0"/>
                  <a:ea typeface="宋体"/>
                </a:rPr>
                <a:t>:</a:t>
              </a:r>
              <a:r>
                <a:rPr lang="zh-CN" altLang="en-US" sz="1600" b="1" kern="0">
                  <a:solidFill>
                    <a:srgbClr val="000000"/>
                  </a:solidFill>
                  <a:latin typeface="Times New Roman" pitchFamily="18" charset="0"/>
                  <a:ea typeface="宋体"/>
                </a:rPr>
                <a:t>电流变化率接近于零的时刻</a:t>
              </a:r>
            </a:p>
          </p:txBody>
        </p:sp>
      </p:grpSp>
      <p:cxnSp>
        <p:nvCxnSpPr>
          <p:cNvPr id="90" name="直接连接符 89"/>
          <p:cNvCxnSpPr>
            <a:cxnSpLocks noChangeShapeType="1"/>
          </p:cNvCxnSpPr>
          <p:nvPr/>
        </p:nvCxnSpPr>
        <p:spPr bwMode="auto">
          <a:xfrm>
            <a:off x="1270000" y="1712441"/>
            <a:ext cx="417513" cy="719138"/>
          </a:xfrm>
          <a:prstGeom prst="line">
            <a:avLst/>
          </a:prstGeom>
          <a:noFill/>
          <a:ln w="476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连接符 90"/>
          <p:cNvCxnSpPr/>
          <p:nvPr/>
        </p:nvCxnSpPr>
        <p:spPr>
          <a:xfrm flipV="1">
            <a:off x="1246188" y="2312516"/>
            <a:ext cx="409575" cy="31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Freeform 12"/>
          <p:cNvSpPr/>
          <p:nvPr/>
        </p:nvSpPr>
        <p:spPr bwMode="auto">
          <a:xfrm>
            <a:off x="1685925" y="2425229"/>
            <a:ext cx="757238" cy="915987"/>
          </a:xfrm>
          <a:custGeom>
            <a:avLst/>
            <a:gdLst>
              <a:gd name="T0" fmla="*/ 0 w 312"/>
              <a:gd name="T1" fmla="*/ 0 h 578"/>
              <a:gd name="T2" fmla="*/ 0 w 312"/>
              <a:gd name="T3" fmla="*/ 1 h 578"/>
              <a:gd name="T4" fmla="*/ 1 w 312"/>
              <a:gd name="T5" fmla="*/ 3 h 578"/>
              <a:gd name="T6" fmla="*/ 1 w 312"/>
              <a:gd name="T7" fmla="*/ 5 h 578"/>
              <a:gd name="T8" fmla="*/ 2 w 312"/>
              <a:gd name="T9" fmla="*/ 8 h 578"/>
              <a:gd name="T10" fmla="*/ 3 w 312"/>
              <a:gd name="T11" fmla="*/ 12 h 578"/>
              <a:gd name="T12" fmla="*/ 4 w 312"/>
              <a:gd name="T13" fmla="*/ 16 h 578"/>
              <a:gd name="T14" fmla="*/ 7 w 312"/>
              <a:gd name="T15" fmla="*/ 25 h 578"/>
              <a:gd name="T16" fmla="*/ 13 w 312"/>
              <a:gd name="T17" fmla="*/ 42 h 578"/>
              <a:gd name="T18" fmla="*/ 17 w 312"/>
              <a:gd name="T19" fmla="*/ 59 h 578"/>
              <a:gd name="T20" fmla="*/ 23 w 312"/>
              <a:gd name="T21" fmla="*/ 75 h 578"/>
              <a:gd name="T22" fmla="*/ 27 w 312"/>
              <a:gd name="T23" fmla="*/ 90 h 578"/>
              <a:gd name="T24" fmla="*/ 32 w 312"/>
              <a:gd name="T25" fmla="*/ 104 h 578"/>
              <a:gd name="T26" fmla="*/ 36 w 312"/>
              <a:gd name="T27" fmla="*/ 118 h 578"/>
              <a:gd name="T28" fmla="*/ 40 w 312"/>
              <a:gd name="T29" fmla="*/ 130 h 578"/>
              <a:gd name="T30" fmla="*/ 44 w 312"/>
              <a:gd name="T31" fmla="*/ 142 h 578"/>
              <a:gd name="T32" fmla="*/ 47 w 312"/>
              <a:gd name="T33" fmla="*/ 155 h 578"/>
              <a:gd name="T34" fmla="*/ 51 w 312"/>
              <a:gd name="T35" fmla="*/ 166 h 578"/>
              <a:gd name="T36" fmla="*/ 54 w 312"/>
              <a:gd name="T37" fmla="*/ 177 h 578"/>
              <a:gd name="T38" fmla="*/ 57 w 312"/>
              <a:gd name="T39" fmla="*/ 186 h 578"/>
              <a:gd name="T40" fmla="*/ 61 w 312"/>
              <a:gd name="T41" fmla="*/ 196 h 578"/>
              <a:gd name="T42" fmla="*/ 64 w 312"/>
              <a:gd name="T43" fmla="*/ 205 h 578"/>
              <a:gd name="T44" fmla="*/ 71 w 312"/>
              <a:gd name="T45" fmla="*/ 225 h 578"/>
              <a:gd name="T46" fmla="*/ 76 w 312"/>
              <a:gd name="T47" fmla="*/ 241 h 578"/>
              <a:gd name="T48" fmla="*/ 82 w 312"/>
              <a:gd name="T49" fmla="*/ 258 h 578"/>
              <a:gd name="T50" fmla="*/ 89 w 312"/>
              <a:gd name="T51" fmla="*/ 274 h 578"/>
              <a:gd name="T52" fmla="*/ 95 w 312"/>
              <a:gd name="T53" fmla="*/ 289 h 578"/>
              <a:gd name="T54" fmla="*/ 102 w 312"/>
              <a:gd name="T55" fmla="*/ 306 h 578"/>
              <a:gd name="T56" fmla="*/ 110 w 312"/>
              <a:gd name="T57" fmla="*/ 323 h 578"/>
              <a:gd name="T58" fmla="*/ 118 w 312"/>
              <a:gd name="T59" fmla="*/ 341 h 578"/>
              <a:gd name="T60" fmla="*/ 122 w 312"/>
              <a:gd name="T61" fmla="*/ 351 h 578"/>
              <a:gd name="T62" fmla="*/ 126 w 312"/>
              <a:gd name="T63" fmla="*/ 362 h 578"/>
              <a:gd name="T64" fmla="*/ 134 w 312"/>
              <a:gd name="T65" fmla="*/ 377 h 578"/>
              <a:gd name="T66" fmla="*/ 142 w 312"/>
              <a:gd name="T67" fmla="*/ 395 h 578"/>
              <a:gd name="T68" fmla="*/ 150 w 312"/>
              <a:gd name="T69" fmla="*/ 411 h 578"/>
              <a:gd name="T70" fmla="*/ 160 w 312"/>
              <a:gd name="T71" fmla="*/ 429 h 578"/>
              <a:gd name="T72" fmla="*/ 169 w 312"/>
              <a:gd name="T73" fmla="*/ 447 h 578"/>
              <a:gd name="T74" fmla="*/ 179 w 312"/>
              <a:gd name="T75" fmla="*/ 465 h 578"/>
              <a:gd name="T76" fmla="*/ 190 w 312"/>
              <a:gd name="T77" fmla="*/ 482 h 578"/>
              <a:gd name="T78" fmla="*/ 201 w 312"/>
              <a:gd name="T79" fmla="*/ 499 h 578"/>
              <a:gd name="T80" fmla="*/ 213 w 312"/>
              <a:gd name="T81" fmla="*/ 514 h 578"/>
              <a:gd name="T82" fmla="*/ 226 w 312"/>
              <a:gd name="T83" fmla="*/ 529 h 578"/>
              <a:gd name="T84" fmla="*/ 232 w 312"/>
              <a:gd name="T85" fmla="*/ 534 h 578"/>
              <a:gd name="T86" fmla="*/ 239 w 312"/>
              <a:gd name="T87" fmla="*/ 541 h 578"/>
              <a:gd name="T88" fmla="*/ 246 w 312"/>
              <a:gd name="T89" fmla="*/ 547 h 578"/>
              <a:gd name="T90" fmla="*/ 252 w 312"/>
              <a:gd name="T91" fmla="*/ 552 h 578"/>
              <a:gd name="T92" fmla="*/ 259 w 312"/>
              <a:gd name="T93" fmla="*/ 558 h 578"/>
              <a:gd name="T94" fmla="*/ 267 w 312"/>
              <a:gd name="T95" fmla="*/ 562 h 578"/>
              <a:gd name="T96" fmla="*/ 273 w 312"/>
              <a:gd name="T97" fmla="*/ 566 h 578"/>
              <a:gd name="T98" fmla="*/ 281 w 312"/>
              <a:gd name="T99" fmla="*/ 570 h 578"/>
              <a:gd name="T100" fmla="*/ 289 w 312"/>
              <a:gd name="T101" fmla="*/ 573 h 578"/>
              <a:gd name="T102" fmla="*/ 297 w 312"/>
              <a:gd name="T103" fmla="*/ 576 h 578"/>
              <a:gd name="T104" fmla="*/ 305 w 312"/>
              <a:gd name="T105" fmla="*/ 577 h 578"/>
              <a:gd name="T106" fmla="*/ 312 w 312"/>
              <a:gd name="T107" fmla="*/ 578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578">
                <a:moveTo>
                  <a:pt x="0" y="0"/>
                </a:moveTo>
                <a:lnTo>
                  <a:pt x="0" y="1"/>
                </a:lnTo>
                <a:lnTo>
                  <a:pt x="1" y="3"/>
                </a:lnTo>
                <a:lnTo>
                  <a:pt x="1" y="5"/>
                </a:lnTo>
                <a:lnTo>
                  <a:pt x="2" y="8"/>
                </a:lnTo>
                <a:lnTo>
                  <a:pt x="3" y="12"/>
                </a:lnTo>
                <a:lnTo>
                  <a:pt x="4" y="16"/>
                </a:lnTo>
                <a:lnTo>
                  <a:pt x="7" y="25"/>
                </a:lnTo>
                <a:lnTo>
                  <a:pt x="13" y="42"/>
                </a:lnTo>
                <a:lnTo>
                  <a:pt x="17" y="59"/>
                </a:lnTo>
                <a:lnTo>
                  <a:pt x="23" y="75"/>
                </a:lnTo>
                <a:lnTo>
                  <a:pt x="27" y="90"/>
                </a:lnTo>
                <a:lnTo>
                  <a:pt x="32" y="104"/>
                </a:lnTo>
                <a:lnTo>
                  <a:pt x="36" y="118"/>
                </a:lnTo>
                <a:lnTo>
                  <a:pt x="40" y="130"/>
                </a:lnTo>
                <a:lnTo>
                  <a:pt x="44" y="142"/>
                </a:lnTo>
                <a:lnTo>
                  <a:pt x="47" y="155"/>
                </a:lnTo>
                <a:lnTo>
                  <a:pt x="51" y="166"/>
                </a:lnTo>
                <a:lnTo>
                  <a:pt x="54" y="177"/>
                </a:lnTo>
                <a:lnTo>
                  <a:pt x="57" y="186"/>
                </a:lnTo>
                <a:lnTo>
                  <a:pt x="61" y="196"/>
                </a:lnTo>
                <a:lnTo>
                  <a:pt x="64" y="205"/>
                </a:lnTo>
                <a:lnTo>
                  <a:pt x="71" y="225"/>
                </a:lnTo>
                <a:lnTo>
                  <a:pt x="76" y="241"/>
                </a:lnTo>
                <a:lnTo>
                  <a:pt x="82" y="258"/>
                </a:lnTo>
                <a:lnTo>
                  <a:pt x="89" y="274"/>
                </a:lnTo>
                <a:lnTo>
                  <a:pt x="95" y="289"/>
                </a:lnTo>
                <a:lnTo>
                  <a:pt x="102" y="306"/>
                </a:lnTo>
                <a:lnTo>
                  <a:pt x="110" y="323"/>
                </a:lnTo>
                <a:lnTo>
                  <a:pt x="118" y="341"/>
                </a:lnTo>
                <a:lnTo>
                  <a:pt x="122" y="351"/>
                </a:lnTo>
                <a:lnTo>
                  <a:pt x="126" y="362"/>
                </a:lnTo>
                <a:lnTo>
                  <a:pt x="134" y="377"/>
                </a:lnTo>
                <a:lnTo>
                  <a:pt x="142" y="395"/>
                </a:lnTo>
                <a:lnTo>
                  <a:pt x="150" y="411"/>
                </a:lnTo>
                <a:lnTo>
                  <a:pt x="160" y="429"/>
                </a:lnTo>
                <a:lnTo>
                  <a:pt x="169" y="447"/>
                </a:lnTo>
                <a:lnTo>
                  <a:pt x="179" y="465"/>
                </a:lnTo>
                <a:lnTo>
                  <a:pt x="190" y="482"/>
                </a:lnTo>
                <a:lnTo>
                  <a:pt x="201" y="499"/>
                </a:lnTo>
                <a:lnTo>
                  <a:pt x="213" y="514"/>
                </a:lnTo>
                <a:lnTo>
                  <a:pt x="226" y="529"/>
                </a:lnTo>
                <a:lnTo>
                  <a:pt x="232" y="534"/>
                </a:lnTo>
                <a:lnTo>
                  <a:pt x="239" y="541"/>
                </a:lnTo>
                <a:lnTo>
                  <a:pt x="246" y="547"/>
                </a:lnTo>
                <a:lnTo>
                  <a:pt x="252" y="552"/>
                </a:lnTo>
                <a:lnTo>
                  <a:pt x="259" y="558"/>
                </a:lnTo>
                <a:lnTo>
                  <a:pt x="267" y="562"/>
                </a:lnTo>
                <a:lnTo>
                  <a:pt x="273" y="566"/>
                </a:lnTo>
                <a:lnTo>
                  <a:pt x="281" y="570"/>
                </a:lnTo>
                <a:lnTo>
                  <a:pt x="289" y="573"/>
                </a:lnTo>
                <a:lnTo>
                  <a:pt x="297" y="576"/>
                </a:lnTo>
                <a:lnTo>
                  <a:pt x="305" y="577"/>
                </a:lnTo>
                <a:lnTo>
                  <a:pt x="312" y="578"/>
                </a:lnTo>
              </a:path>
            </a:pathLst>
          </a:custGeom>
          <a:noFill/>
          <a:ln w="47625"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93" name="Line 18"/>
          <p:cNvSpPr>
            <a:spLocks noChangeShapeType="1"/>
          </p:cNvSpPr>
          <p:nvPr/>
        </p:nvSpPr>
        <p:spPr bwMode="auto">
          <a:xfrm flipV="1">
            <a:off x="1646238" y="2314104"/>
            <a:ext cx="550862" cy="1587"/>
          </a:xfrm>
          <a:prstGeom prst="line">
            <a:avLst/>
          </a:prstGeom>
          <a:noFill/>
          <a:ln w="47625">
            <a:solidFill>
              <a:schemeClr val="tx1"/>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94" name="Freeform 19"/>
          <p:cNvSpPr/>
          <p:nvPr/>
        </p:nvSpPr>
        <p:spPr bwMode="auto">
          <a:xfrm>
            <a:off x="2185988" y="2310929"/>
            <a:ext cx="206375" cy="495300"/>
          </a:xfrm>
          <a:custGeom>
            <a:avLst/>
            <a:gdLst>
              <a:gd name="T0" fmla="*/ 0 w 85"/>
              <a:gd name="T1" fmla="*/ 0 h 315"/>
              <a:gd name="T2" fmla="*/ 6 w 85"/>
              <a:gd name="T3" fmla="*/ 1 h 315"/>
              <a:gd name="T4" fmla="*/ 12 w 85"/>
              <a:gd name="T5" fmla="*/ 4 h 315"/>
              <a:gd name="T6" fmla="*/ 16 w 85"/>
              <a:gd name="T7" fmla="*/ 7 h 315"/>
              <a:gd name="T8" fmla="*/ 21 w 85"/>
              <a:gd name="T9" fmla="*/ 10 h 315"/>
              <a:gd name="T10" fmla="*/ 25 w 85"/>
              <a:gd name="T11" fmla="*/ 14 h 315"/>
              <a:gd name="T12" fmla="*/ 29 w 85"/>
              <a:gd name="T13" fmla="*/ 19 h 315"/>
              <a:gd name="T14" fmla="*/ 32 w 85"/>
              <a:gd name="T15" fmla="*/ 25 h 315"/>
              <a:gd name="T16" fmla="*/ 35 w 85"/>
              <a:gd name="T17" fmla="*/ 30 h 315"/>
              <a:gd name="T18" fmla="*/ 37 w 85"/>
              <a:gd name="T19" fmla="*/ 37 h 315"/>
              <a:gd name="T20" fmla="*/ 40 w 85"/>
              <a:gd name="T21" fmla="*/ 44 h 315"/>
              <a:gd name="T22" fmla="*/ 42 w 85"/>
              <a:gd name="T23" fmla="*/ 51 h 315"/>
              <a:gd name="T24" fmla="*/ 44 w 85"/>
              <a:gd name="T25" fmla="*/ 58 h 315"/>
              <a:gd name="T26" fmla="*/ 48 w 85"/>
              <a:gd name="T27" fmla="*/ 74 h 315"/>
              <a:gd name="T28" fmla="*/ 51 w 85"/>
              <a:gd name="T29" fmla="*/ 90 h 315"/>
              <a:gd name="T30" fmla="*/ 54 w 85"/>
              <a:gd name="T31" fmla="*/ 114 h 315"/>
              <a:gd name="T32" fmla="*/ 56 w 85"/>
              <a:gd name="T33" fmla="*/ 125 h 315"/>
              <a:gd name="T34" fmla="*/ 59 w 85"/>
              <a:gd name="T35" fmla="*/ 137 h 315"/>
              <a:gd name="T36" fmla="*/ 61 w 85"/>
              <a:gd name="T37" fmla="*/ 149 h 315"/>
              <a:gd name="T38" fmla="*/ 63 w 85"/>
              <a:gd name="T39" fmla="*/ 162 h 315"/>
              <a:gd name="T40" fmla="*/ 65 w 85"/>
              <a:gd name="T41" fmla="*/ 174 h 315"/>
              <a:gd name="T42" fmla="*/ 68 w 85"/>
              <a:gd name="T43" fmla="*/ 188 h 315"/>
              <a:gd name="T44" fmla="*/ 70 w 85"/>
              <a:gd name="T45" fmla="*/ 201 h 315"/>
              <a:gd name="T46" fmla="*/ 72 w 85"/>
              <a:gd name="T47" fmla="*/ 217 h 315"/>
              <a:gd name="T48" fmla="*/ 74 w 85"/>
              <a:gd name="T49" fmla="*/ 232 h 315"/>
              <a:gd name="T50" fmla="*/ 76 w 85"/>
              <a:gd name="T51" fmla="*/ 247 h 315"/>
              <a:gd name="T52" fmla="*/ 79 w 85"/>
              <a:gd name="T53" fmla="*/ 263 h 315"/>
              <a:gd name="T54" fmla="*/ 81 w 85"/>
              <a:gd name="T55" fmla="*/ 280 h 315"/>
              <a:gd name="T56" fmla="*/ 83 w 85"/>
              <a:gd name="T57" fmla="*/ 297 h 315"/>
              <a:gd name="T58" fmla="*/ 85 w 85"/>
              <a:gd name="T59"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315">
                <a:moveTo>
                  <a:pt x="0" y="0"/>
                </a:moveTo>
                <a:lnTo>
                  <a:pt x="6" y="1"/>
                </a:lnTo>
                <a:lnTo>
                  <a:pt x="12" y="4"/>
                </a:lnTo>
                <a:lnTo>
                  <a:pt x="16" y="7"/>
                </a:lnTo>
                <a:lnTo>
                  <a:pt x="21" y="10"/>
                </a:lnTo>
                <a:lnTo>
                  <a:pt x="25" y="14"/>
                </a:lnTo>
                <a:lnTo>
                  <a:pt x="29" y="19"/>
                </a:lnTo>
                <a:lnTo>
                  <a:pt x="32" y="25"/>
                </a:lnTo>
                <a:lnTo>
                  <a:pt x="35" y="30"/>
                </a:lnTo>
                <a:lnTo>
                  <a:pt x="37" y="37"/>
                </a:lnTo>
                <a:lnTo>
                  <a:pt x="40" y="44"/>
                </a:lnTo>
                <a:lnTo>
                  <a:pt x="42" y="51"/>
                </a:lnTo>
                <a:lnTo>
                  <a:pt x="44" y="58"/>
                </a:lnTo>
                <a:lnTo>
                  <a:pt x="48" y="74"/>
                </a:lnTo>
                <a:lnTo>
                  <a:pt x="51" y="90"/>
                </a:lnTo>
                <a:lnTo>
                  <a:pt x="54" y="114"/>
                </a:lnTo>
                <a:lnTo>
                  <a:pt x="56" y="125"/>
                </a:lnTo>
                <a:lnTo>
                  <a:pt x="59" y="137"/>
                </a:lnTo>
                <a:lnTo>
                  <a:pt x="61" y="149"/>
                </a:lnTo>
                <a:lnTo>
                  <a:pt x="63" y="162"/>
                </a:lnTo>
                <a:lnTo>
                  <a:pt x="65" y="174"/>
                </a:lnTo>
                <a:lnTo>
                  <a:pt x="68" y="188"/>
                </a:lnTo>
                <a:lnTo>
                  <a:pt x="70" y="201"/>
                </a:lnTo>
                <a:lnTo>
                  <a:pt x="72" y="217"/>
                </a:lnTo>
                <a:lnTo>
                  <a:pt x="74" y="232"/>
                </a:lnTo>
                <a:lnTo>
                  <a:pt x="76" y="247"/>
                </a:lnTo>
                <a:lnTo>
                  <a:pt x="79" y="263"/>
                </a:lnTo>
                <a:lnTo>
                  <a:pt x="81" y="280"/>
                </a:lnTo>
                <a:lnTo>
                  <a:pt x="83" y="297"/>
                </a:lnTo>
                <a:lnTo>
                  <a:pt x="85" y="315"/>
                </a:lnTo>
              </a:path>
            </a:pathLst>
          </a:custGeom>
          <a:noFill/>
          <a:ln w="4762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95" name="Freeform 15"/>
          <p:cNvSpPr/>
          <p:nvPr/>
        </p:nvSpPr>
        <p:spPr bwMode="auto">
          <a:xfrm>
            <a:off x="2417763" y="2818929"/>
            <a:ext cx="587375" cy="528637"/>
          </a:xfrm>
          <a:custGeom>
            <a:avLst/>
            <a:gdLst>
              <a:gd name="T0" fmla="*/ 0 w 242"/>
              <a:gd name="T1" fmla="*/ 333 h 333"/>
              <a:gd name="T2" fmla="*/ 10 w 242"/>
              <a:gd name="T3" fmla="*/ 333 h 333"/>
              <a:gd name="T4" fmla="*/ 20 w 242"/>
              <a:gd name="T5" fmla="*/ 332 h 333"/>
              <a:gd name="T6" fmla="*/ 29 w 242"/>
              <a:gd name="T7" fmla="*/ 331 h 333"/>
              <a:gd name="T8" fmla="*/ 39 w 242"/>
              <a:gd name="T9" fmla="*/ 327 h 333"/>
              <a:gd name="T10" fmla="*/ 48 w 242"/>
              <a:gd name="T11" fmla="*/ 322 h 333"/>
              <a:gd name="T12" fmla="*/ 57 w 242"/>
              <a:gd name="T13" fmla="*/ 318 h 333"/>
              <a:gd name="T14" fmla="*/ 66 w 242"/>
              <a:gd name="T15" fmla="*/ 311 h 333"/>
              <a:gd name="T16" fmla="*/ 75 w 242"/>
              <a:gd name="T17" fmla="*/ 305 h 333"/>
              <a:gd name="T18" fmla="*/ 83 w 242"/>
              <a:gd name="T19" fmla="*/ 298 h 333"/>
              <a:gd name="T20" fmla="*/ 92 w 242"/>
              <a:gd name="T21" fmla="*/ 288 h 333"/>
              <a:gd name="T22" fmla="*/ 99 w 242"/>
              <a:gd name="T23" fmla="*/ 280 h 333"/>
              <a:gd name="T24" fmla="*/ 107 w 242"/>
              <a:gd name="T25" fmla="*/ 270 h 333"/>
              <a:gd name="T26" fmla="*/ 115 w 242"/>
              <a:gd name="T27" fmla="*/ 259 h 333"/>
              <a:gd name="T28" fmla="*/ 123 w 242"/>
              <a:gd name="T29" fmla="*/ 248 h 333"/>
              <a:gd name="T30" fmla="*/ 131 w 242"/>
              <a:gd name="T31" fmla="*/ 237 h 333"/>
              <a:gd name="T32" fmla="*/ 138 w 242"/>
              <a:gd name="T33" fmla="*/ 225 h 333"/>
              <a:gd name="T34" fmla="*/ 145 w 242"/>
              <a:gd name="T35" fmla="*/ 213 h 333"/>
              <a:gd name="T36" fmla="*/ 153 w 242"/>
              <a:gd name="T37" fmla="*/ 199 h 333"/>
              <a:gd name="T38" fmla="*/ 160 w 242"/>
              <a:gd name="T39" fmla="*/ 185 h 333"/>
              <a:gd name="T40" fmla="*/ 166 w 242"/>
              <a:gd name="T41" fmla="*/ 172 h 333"/>
              <a:gd name="T42" fmla="*/ 180 w 242"/>
              <a:gd name="T43" fmla="*/ 144 h 333"/>
              <a:gd name="T44" fmla="*/ 193 w 242"/>
              <a:gd name="T45" fmla="*/ 115 h 333"/>
              <a:gd name="T46" fmla="*/ 205 w 242"/>
              <a:gd name="T47" fmla="*/ 87 h 333"/>
              <a:gd name="T48" fmla="*/ 219 w 242"/>
              <a:gd name="T49" fmla="*/ 58 h 333"/>
              <a:gd name="T50" fmla="*/ 230 w 242"/>
              <a:gd name="T51" fmla="*/ 29 h 333"/>
              <a:gd name="T52" fmla="*/ 242 w 242"/>
              <a:gd name="T5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2" h="333">
                <a:moveTo>
                  <a:pt x="0" y="333"/>
                </a:moveTo>
                <a:lnTo>
                  <a:pt x="10" y="333"/>
                </a:lnTo>
                <a:lnTo>
                  <a:pt x="20" y="332"/>
                </a:lnTo>
                <a:lnTo>
                  <a:pt x="29" y="331"/>
                </a:lnTo>
                <a:lnTo>
                  <a:pt x="39" y="327"/>
                </a:lnTo>
                <a:lnTo>
                  <a:pt x="48" y="322"/>
                </a:lnTo>
                <a:lnTo>
                  <a:pt x="57" y="318"/>
                </a:lnTo>
                <a:lnTo>
                  <a:pt x="66" y="311"/>
                </a:lnTo>
                <a:lnTo>
                  <a:pt x="75" y="305"/>
                </a:lnTo>
                <a:lnTo>
                  <a:pt x="83" y="298"/>
                </a:lnTo>
                <a:lnTo>
                  <a:pt x="92" y="288"/>
                </a:lnTo>
                <a:lnTo>
                  <a:pt x="99" y="280"/>
                </a:lnTo>
                <a:lnTo>
                  <a:pt x="107" y="270"/>
                </a:lnTo>
                <a:lnTo>
                  <a:pt x="115" y="259"/>
                </a:lnTo>
                <a:lnTo>
                  <a:pt x="123" y="248"/>
                </a:lnTo>
                <a:lnTo>
                  <a:pt x="131" y="237"/>
                </a:lnTo>
                <a:lnTo>
                  <a:pt x="138" y="225"/>
                </a:lnTo>
                <a:lnTo>
                  <a:pt x="145" y="213"/>
                </a:lnTo>
                <a:lnTo>
                  <a:pt x="153" y="199"/>
                </a:lnTo>
                <a:lnTo>
                  <a:pt x="160" y="185"/>
                </a:lnTo>
                <a:lnTo>
                  <a:pt x="166" y="172"/>
                </a:lnTo>
                <a:lnTo>
                  <a:pt x="180" y="144"/>
                </a:lnTo>
                <a:lnTo>
                  <a:pt x="193" y="115"/>
                </a:lnTo>
                <a:lnTo>
                  <a:pt x="205" y="87"/>
                </a:lnTo>
                <a:lnTo>
                  <a:pt x="219" y="58"/>
                </a:lnTo>
                <a:lnTo>
                  <a:pt x="230" y="29"/>
                </a:lnTo>
                <a:lnTo>
                  <a:pt x="242" y="0"/>
                </a:lnTo>
              </a:path>
            </a:pathLst>
          </a:custGeom>
          <a:noFill/>
          <a:ln w="47625"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96" name="Freeform 16"/>
          <p:cNvSpPr/>
          <p:nvPr/>
        </p:nvSpPr>
        <p:spPr bwMode="auto">
          <a:xfrm>
            <a:off x="2997200" y="2429991"/>
            <a:ext cx="1231900" cy="392113"/>
          </a:xfrm>
          <a:custGeom>
            <a:avLst/>
            <a:gdLst>
              <a:gd name="T0" fmla="*/ 0 w 508"/>
              <a:gd name="T1" fmla="*/ 248 h 248"/>
              <a:gd name="T2" fmla="*/ 4 w 508"/>
              <a:gd name="T3" fmla="*/ 243 h 248"/>
              <a:gd name="T4" fmla="*/ 8 w 508"/>
              <a:gd name="T5" fmla="*/ 237 h 248"/>
              <a:gd name="T6" fmla="*/ 11 w 508"/>
              <a:gd name="T7" fmla="*/ 232 h 248"/>
              <a:gd name="T8" fmla="*/ 14 w 508"/>
              <a:gd name="T9" fmla="*/ 228 h 248"/>
              <a:gd name="T10" fmla="*/ 17 w 508"/>
              <a:gd name="T11" fmla="*/ 224 h 248"/>
              <a:gd name="T12" fmla="*/ 19 w 508"/>
              <a:gd name="T13" fmla="*/ 219 h 248"/>
              <a:gd name="T14" fmla="*/ 24 w 508"/>
              <a:gd name="T15" fmla="*/ 214 h 248"/>
              <a:gd name="T16" fmla="*/ 31 w 508"/>
              <a:gd name="T17" fmla="*/ 204 h 248"/>
              <a:gd name="T18" fmla="*/ 38 w 508"/>
              <a:gd name="T19" fmla="*/ 195 h 248"/>
              <a:gd name="T20" fmla="*/ 43 w 508"/>
              <a:gd name="T21" fmla="*/ 187 h 248"/>
              <a:gd name="T22" fmla="*/ 49 w 508"/>
              <a:gd name="T23" fmla="*/ 180 h 248"/>
              <a:gd name="T24" fmla="*/ 53 w 508"/>
              <a:gd name="T25" fmla="*/ 173 h 248"/>
              <a:gd name="T26" fmla="*/ 59 w 508"/>
              <a:gd name="T27" fmla="*/ 166 h 248"/>
              <a:gd name="T28" fmla="*/ 63 w 508"/>
              <a:gd name="T29" fmla="*/ 161 h 248"/>
              <a:gd name="T30" fmla="*/ 68 w 508"/>
              <a:gd name="T31" fmla="*/ 154 h 248"/>
              <a:gd name="T32" fmla="*/ 75 w 508"/>
              <a:gd name="T33" fmla="*/ 147 h 248"/>
              <a:gd name="T34" fmla="*/ 80 w 508"/>
              <a:gd name="T35" fmla="*/ 140 h 248"/>
              <a:gd name="T36" fmla="*/ 93 w 508"/>
              <a:gd name="T37" fmla="*/ 128 h 248"/>
              <a:gd name="T38" fmla="*/ 116 w 508"/>
              <a:gd name="T39" fmla="*/ 107 h 248"/>
              <a:gd name="T40" fmla="*/ 127 w 508"/>
              <a:gd name="T41" fmla="*/ 97 h 248"/>
              <a:gd name="T42" fmla="*/ 138 w 508"/>
              <a:gd name="T43" fmla="*/ 88 h 248"/>
              <a:gd name="T44" fmla="*/ 150 w 508"/>
              <a:gd name="T45" fmla="*/ 78 h 248"/>
              <a:gd name="T46" fmla="*/ 162 w 508"/>
              <a:gd name="T47" fmla="*/ 69 h 248"/>
              <a:gd name="T48" fmla="*/ 176 w 508"/>
              <a:gd name="T49" fmla="*/ 60 h 248"/>
              <a:gd name="T50" fmla="*/ 190 w 508"/>
              <a:gd name="T51" fmla="*/ 52 h 248"/>
              <a:gd name="T52" fmla="*/ 204 w 508"/>
              <a:gd name="T53" fmla="*/ 47 h 248"/>
              <a:gd name="T54" fmla="*/ 217 w 508"/>
              <a:gd name="T55" fmla="*/ 41 h 248"/>
              <a:gd name="T56" fmla="*/ 230 w 508"/>
              <a:gd name="T57" fmla="*/ 36 h 248"/>
              <a:gd name="T58" fmla="*/ 244 w 508"/>
              <a:gd name="T59" fmla="*/ 30 h 248"/>
              <a:gd name="T60" fmla="*/ 256 w 508"/>
              <a:gd name="T61" fmla="*/ 26 h 248"/>
              <a:gd name="T62" fmla="*/ 268 w 508"/>
              <a:gd name="T63" fmla="*/ 23 h 248"/>
              <a:gd name="T64" fmla="*/ 274 w 508"/>
              <a:gd name="T65" fmla="*/ 21 h 248"/>
              <a:gd name="T66" fmla="*/ 279 w 508"/>
              <a:gd name="T67" fmla="*/ 19 h 248"/>
              <a:gd name="T68" fmla="*/ 285 w 508"/>
              <a:gd name="T69" fmla="*/ 19 h 248"/>
              <a:gd name="T70" fmla="*/ 289 w 508"/>
              <a:gd name="T71" fmla="*/ 18 h 248"/>
              <a:gd name="T72" fmla="*/ 294 w 508"/>
              <a:gd name="T73" fmla="*/ 17 h 248"/>
              <a:gd name="T74" fmla="*/ 297 w 508"/>
              <a:gd name="T75" fmla="*/ 17 h 248"/>
              <a:gd name="T76" fmla="*/ 301 w 508"/>
              <a:gd name="T77" fmla="*/ 15 h 248"/>
              <a:gd name="T78" fmla="*/ 304 w 508"/>
              <a:gd name="T79" fmla="*/ 15 h 248"/>
              <a:gd name="T80" fmla="*/ 309 w 508"/>
              <a:gd name="T81" fmla="*/ 14 h 248"/>
              <a:gd name="T82" fmla="*/ 316 w 508"/>
              <a:gd name="T83" fmla="*/ 14 h 248"/>
              <a:gd name="T84" fmla="*/ 325 w 508"/>
              <a:gd name="T85" fmla="*/ 12 h 248"/>
              <a:gd name="T86" fmla="*/ 329 w 508"/>
              <a:gd name="T87" fmla="*/ 11 h 248"/>
              <a:gd name="T88" fmla="*/ 335 w 508"/>
              <a:gd name="T89" fmla="*/ 10 h 248"/>
              <a:gd name="T90" fmla="*/ 339 w 508"/>
              <a:gd name="T91" fmla="*/ 8 h 248"/>
              <a:gd name="T92" fmla="*/ 346 w 508"/>
              <a:gd name="T93" fmla="*/ 8 h 248"/>
              <a:gd name="T94" fmla="*/ 352 w 508"/>
              <a:gd name="T95" fmla="*/ 7 h 248"/>
              <a:gd name="T96" fmla="*/ 358 w 508"/>
              <a:gd name="T97" fmla="*/ 6 h 248"/>
              <a:gd name="T98" fmla="*/ 366 w 508"/>
              <a:gd name="T99" fmla="*/ 6 h 248"/>
              <a:gd name="T100" fmla="*/ 374 w 508"/>
              <a:gd name="T101" fmla="*/ 4 h 248"/>
              <a:gd name="T102" fmla="*/ 383 w 508"/>
              <a:gd name="T103" fmla="*/ 4 h 248"/>
              <a:gd name="T104" fmla="*/ 393 w 508"/>
              <a:gd name="T105" fmla="*/ 3 h 248"/>
              <a:gd name="T106" fmla="*/ 403 w 508"/>
              <a:gd name="T107" fmla="*/ 3 h 248"/>
              <a:gd name="T108" fmla="*/ 414 w 508"/>
              <a:gd name="T109" fmla="*/ 3 h 248"/>
              <a:gd name="T110" fmla="*/ 427 w 508"/>
              <a:gd name="T111" fmla="*/ 3 h 248"/>
              <a:gd name="T112" fmla="*/ 434 w 508"/>
              <a:gd name="T113" fmla="*/ 3 h 248"/>
              <a:gd name="T114" fmla="*/ 441 w 508"/>
              <a:gd name="T115" fmla="*/ 3 h 248"/>
              <a:gd name="T116" fmla="*/ 508 w 508"/>
              <a:gd name="T11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08" h="248">
                <a:moveTo>
                  <a:pt x="0" y="248"/>
                </a:moveTo>
                <a:lnTo>
                  <a:pt x="4" y="243"/>
                </a:lnTo>
                <a:lnTo>
                  <a:pt x="8" y="237"/>
                </a:lnTo>
                <a:lnTo>
                  <a:pt x="11" y="232"/>
                </a:lnTo>
                <a:lnTo>
                  <a:pt x="14" y="228"/>
                </a:lnTo>
                <a:lnTo>
                  <a:pt x="17" y="224"/>
                </a:lnTo>
                <a:lnTo>
                  <a:pt x="19" y="219"/>
                </a:lnTo>
                <a:lnTo>
                  <a:pt x="24" y="214"/>
                </a:lnTo>
                <a:lnTo>
                  <a:pt x="31" y="204"/>
                </a:lnTo>
                <a:lnTo>
                  <a:pt x="38" y="195"/>
                </a:lnTo>
                <a:lnTo>
                  <a:pt x="43" y="187"/>
                </a:lnTo>
                <a:lnTo>
                  <a:pt x="49" y="180"/>
                </a:lnTo>
                <a:lnTo>
                  <a:pt x="53" y="173"/>
                </a:lnTo>
                <a:lnTo>
                  <a:pt x="59" y="166"/>
                </a:lnTo>
                <a:lnTo>
                  <a:pt x="63" y="161"/>
                </a:lnTo>
                <a:lnTo>
                  <a:pt x="68" y="154"/>
                </a:lnTo>
                <a:lnTo>
                  <a:pt x="75" y="147"/>
                </a:lnTo>
                <a:lnTo>
                  <a:pt x="80" y="140"/>
                </a:lnTo>
                <a:lnTo>
                  <a:pt x="93" y="128"/>
                </a:lnTo>
                <a:lnTo>
                  <a:pt x="116" y="107"/>
                </a:lnTo>
                <a:lnTo>
                  <a:pt x="127" y="97"/>
                </a:lnTo>
                <a:lnTo>
                  <a:pt x="138" y="88"/>
                </a:lnTo>
                <a:lnTo>
                  <a:pt x="150" y="78"/>
                </a:lnTo>
                <a:lnTo>
                  <a:pt x="162" y="69"/>
                </a:lnTo>
                <a:lnTo>
                  <a:pt x="176" y="60"/>
                </a:lnTo>
                <a:lnTo>
                  <a:pt x="190" y="52"/>
                </a:lnTo>
                <a:lnTo>
                  <a:pt x="204" y="47"/>
                </a:lnTo>
                <a:lnTo>
                  <a:pt x="217" y="41"/>
                </a:lnTo>
                <a:lnTo>
                  <a:pt x="230" y="36"/>
                </a:lnTo>
                <a:lnTo>
                  <a:pt x="244" y="30"/>
                </a:lnTo>
                <a:lnTo>
                  <a:pt x="256" y="26"/>
                </a:lnTo>
                <a:lnTo>
                  <a:pt x="268" y="23"/>
                </a:lnTo>
                <a:lnTo>
                  <a:pt x="274" y="21"/>
                </a:lnTo>
                <a:lnTo>
                  <a:pt x="279" y="19"/>
                </a:lnTo>
                <a:lnTo>
                  <a:pt x="285" y="19"/>
                </a:lnTo>
                <a:lnTo>
                  <a:pt x="289" y="18"/>
                </a:lnTo>
                <a:lnTo>
                  <a:pt x="294" y="17"/>
                </a:lnTo>
                <a:lnTo>
                  <a:pt x="297" y="17"/>
                </a:lnTo>
                <a:lnTo>
                  <a:pt x="301" y="15"/>
                </a:lnTo>
                <a:lnTo>
                  <a:pt x="304" y="15"/>
                </a:lnTo>
                <a:lnTo>
                  <a:pt x="309" y="14"/>
                </a:lnTo>
                <a:lnTo>
                  <a:pt x="316" y="14"/>
                </a:lnTo>
                <a:lnTo>
                  <a:pt x="325" y="12"/>
                </a:lnTo>
                <a:lnTo>
                  <a:pt x="329" y="11"/>
                </a:lnTo>
                <a:lnTo>
                  <a:pt x="335" y="10"/>
                </a:lnTo>
                <a:lnTo>
                  <a:pt x="339" y="8"/>
                </a:lnTo>
                <a:lnTo>
                  <a:pt x="346" y="8"/>
                </a:lnTo>
                <a:lnTo>
                  <a:pt x="352" y="7"/>
                </a:lnTo>
                <a:lnTo>
                  <a:pt x="358" y="6"/>
                </a:lnTo>
                <a:lnTo>
                  <a:pt x="366" y="6"/>
                </a:lnTo>
                <a:lnTo>
                  <a:pt x="374" y="4"/>
                </a:lnTo>
                <a:lnTo>
                  <a:pt x="383" y="4"/>
                </a:lnTo>
                <a:lnTo>
                  <a:pt x="393" y="3"/>
                </a:lnTo>
                <a:lnTo>
                  <a:pt x="403" y="3"/>
                </a:lnTo>
                <a:lnTo>
                  <a:pt x="414" y="3"/>
                </a:lnTo>
                <a:lnTo>
                  <a:pt x="427" y="3"/>
                </a:lnTo>
                <a:lnTo>
                  <a:pt x="434" y="3"/>
                </a:lnTo>
                <a:lnTo>
                  <a:pt x="441" y="3"/>
                </a:lnTo>
                <a:lnTo>
                  <a:pt x="508" y="0"/>
                </a:lnTo>
              </a:path>
            </a:pathLst>
          </a:custGeom>
          <a:noFill/>
          <a:ln w="47625"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97" name="Freeform 20"/>
          <p:cNvSpPr/>
          <p:nvPr/>
        </p:nvSpPr>
        <p:spPr bwMode="auto">
          <a:xfrm>
            <a:off x="2416175" y="2809404"/>
            <a:ext cx="377825" cy="690562"/>
          </a:xfrm>
          <a:custGeom>
            <a:avLst/>
            <a:gdLst>
              <a:gd name="T0" fmla="*/ 0 w 156"/>
              <a:gd name="T1" fmla="*/ 0 h 436"/>
              <a:gd name="T2" fmla="*/ 0 w 156"/>
              <a:gd name="T3" fmla="*/ 0 h 436"/>
              <a:gd name="T4" fmla="*/ 0 w 156"/>
              <a:gd name="T5" fmla="*/ 2 h 436"/>
              <a:gd name="T6" fmla="*/ 0 w 156"/>
              <a:gd name="T7" fmla="*/ 3 h 436"/>
              <a:gd name="T8" fmla="*/ 0 w 156"/>
              <a:gd name="T9" fmla="*/ 4 h 436"/>
              <a:gd name="T10" fmla="*/ 1 w 156"/>
              <a:gd name="T11" fmla="*/ 10 h 436"/>
              <a:gd name="T12" fmla="*/ 1 w 156"/>
              <a:gd name="T13" fmla="*/ 15 h 436"/>
              <a:gd name="T14" fmla="*/ 4 w 156"/>
              <a:gd name="T15" fmla="*/ 37 h 436"/>
              <a:gd name="T16" fmla="*/ 6 w 156"/>
              <a:gd name="T17" fmla="*/ 58 h 436"/>
              <a:gd name="T18" fmla="*/ 9 w 156"/>
              <a:gd name="T19" fmla="*/ 80 h 436"/>
              <a:gd name="T20" fmla="*/ 13 w 156"/>
              <a:gd name="T21" fmla="*/ 100 h 436"/>
              <a:gd name="T22" fmla="*/ 16 w 156"/>
              <a:gd name="T23" fmla="*/ 121 h 436"/>
              <a:gd name="T24" fmla="*/ 19 w 156"/>
              <a:gd name="T25" fmla="*/ 141 h 436"/>
              <a:gd name="T26" fmla="*/ 24 w 156"/>
              <a:gd name="T27" fmla="*/ 162 h 436"/>
              <a:gd name="T28" fmla="*/ 28 w 156"/>
              <a:gd name="T29" fmla="*/ 181 h 436"/>
              <a:gd name="T30" fmla="*/ 33 w 156"/>
              <a:gd name="T31" fmla="*/ 200 h 436"/>
              <a:gd name="T32" fmla="*/ 37 w 156"/>
              <a:gd name="T33" fmla="*/ 218 h 436"/>
              <a:gd name="T34" fmla="*/ 42 w 156"/>
              <a:gd name="T35" fmla="*/ 236 h 436"/>
              <a:gd name="T36" fmla="*/ 46 w 156"/>
              <a:gd name="T37" fmla="*/ 252 h 436"/>
              <a:gd name="T38" fmla="*/ 50 w 156"/>
              <a:gd name="T39" fmla="*/ 269 h 436"/>
              <a:gd name="T40" fmla="*/ 55 w 156"/>
              <a:gd name="T41" fmla="*/ 285 h 436"/>
              <a:gd name="T42" fmla="*/ 59 w 156"/>
              <a:gd name="T43" fmla="*/ 300 h 436"/>
              <a:gd name="T44" fmla="*/ 64 w 156"/>
              <a:gd name="T45" fmla="*/ 314 h 436"/>
              <a:gd name="T46" fmla="*/ 67 w 156"/>
              <a:gd name="T47" fmla="*/ 324 h 436"/>
              <a:gd name="T48" fmla="*/ 70 w 156"/>
              <a:gd name="T49" fmla="*/ 333 h 436"/>
              <a:gd name="T50" fmla="*/ 74 w 156"/>
              <a:gd name="T51" fmla="*/ 343 h 436"/>
              <a:gd name="T52" fmla="*/ 77 w 156"/>
              <a:gd name="T53" fmla="*/ 351 h 436"/>
              <a:gd name="T54" fmla="*/ 81 w 156"/>
              <a:gd name="T55" fmla="*/ 359 h 436"/>
              <a:gd name="T56" fmla="*/ 84 w 156"/>
              <a:gd name="T57" fmla="*/ 368 h 436"/>
              <a:gd name="T58" fmla="*/ 88 w 156"/>
              <a:gd name="T59" fmla="*/ 376 h 436"/>
              <a:gd name="T60" fmla="*/ 93 w 156"/>
              <a:gd name="T61" fmla="*/ 383 h 436"/>
              <a:gd name="T62" fmla="*/ 98 w 156"/>
              <a:gd name="T63" fmla="*/ 390 h 436"/>
              <a:gd name="T64" fmla="*/ 104 w 156"/>
              <a:gd name="T65" fmla="*/ 396 h 436"/>
              <a:gd name="T66" fmla="*/ 111 w 156"/>
              <a:gd name="T67" fmla="*/ 403 h 436"/>
              <a:gd name="T68" fmla="*/ 118 w 156"/>
              <a:gd name="T69" fmla="*/ 410 h 436"/>
              <a:gd name="T70" fmla="*/ 126 w 156"/>
              <a:gd name="T71" fmla="*/ 417 h 436"/>
              <a:gd name="T72" fmla="*/ 135 w 156"/>
              <a:gd name="T73" fmla="*/ 424 h 436"/>
              <a:gd name="T74" fmla="*/ 145 w 156"/>
              <a:gd name="T75" fmla="*/ 429 h 436"/>
              <a:gd name="T76" fmla="*/ 151 w 156"/>
              <a:gd name="T77" fmla="*/ 433 h 436"/>
              <a:gd name="T78" fmla="*/ 156 w 156"/>
              <a:gd name="T79" fmla="*/ 43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6" h="436">
                <a:moveTo>
                  <a:pt x="0" y="0"/>
                </a:moveTo>
                <a:lnTo>
                  <a:pt x="0" y="0"/>
                </a:lnTo>
                <a:lnTo>
                  <a:pt x="0" y="2"/>
                </a:lnTo>
                <a:lnTo>
                  <a:pt x="0" y="3"/>
                </a:lnTo>
                <a:lnTo>
                  <a:pt x="0" y="4"/>
                </a:lnTo>
                <a:lnTo>
                  <a:pt x="1" y="10"/>
                </a:lnTo>
                <a:lnTo>
                  <a:pt x="1" y="15"/>
                </a:lnTo>
                <a:lnTo>
                  <a:pt x="4" y="37"/>
                </a:lnTo>
                <a:lnTo>
                  <a:pt x="6" y="58"/>
                </a:lnTo>
                <a:lnTo>
                  <a:pt x="9" y="80"/>
                </a:lnTo>
                <a:lnTo>
                  <a:pt x="13" y="100"/>
                </a:lnTo>
                <a:lnTo>
                  <a:pt x="16" y="121"/>
                </a:lnTo>
                <a:lnTo>
                  <a:pt x="19" y="141"/>
                </a:lnTo>
                <a:lnTo>
                  <a:pt x="24" y="162"/>
                </a:lnTo>
                <a:lnTo>
                  <a:pt x="28" y="181"/>
                </a:lnTo>
                <a:lnTo>
                  <a:pt x="33" y="200"/>
                </a:lnTo>
                <a:lnTo>
                  <a:pt x="37" y="218"/>
                </a:lnTo>
                <a:lnTo>
                  <a:pt x="42" y="236"/>
                </a:lnTo>
                <a:lnTo>
                  <a:pt x="46" y="252"/>
                </a:lnTo>
                <a:lnTo>
                  <a:pt x="50" y="269"/>
                </a:lnTo>
                <a:lnTo>
                  <a:pt x="55" y="285"/>
                </a:lnTo>
                <a:lnTo>
                  <a:pt x="59" y="300"/>
                </a:lnTo>
                <a:lnTo>
                  <a:pt x="64" y="314"/>
                </a:lnTo>
                <a:lnTo>
                  <a:pt x="67" y="324"/>
                </a:lnTo>
                <a:lnTo>
                  <a:pt x="70" y="333"/>
                </a:lnTo>
                <a:lnTo>
                  <a:pt x="74" y="343"/>
                </a:lnTo>
                <a:lnTo>
                  <a:pt x="77" y="351"/>
                </a:lnTo>
                <a:lnTo>
                  <a:pt x="81" y="359"/>
                </a:lnTo>
                <a:lnTo>
                  <a:pt x="84" y="368"/>
                </a:lnTo>
                <a:lnTo>
                  <a:pt x="88" y="376"/>
                </a:lnTo>
                <a:lnTo>
                  <a:pt x="93" y="383"/>
                </a:lnTo>
                <a:lnTo>
                  <a:pt x="98" y="390"/>
                </a:lnTo>
                <a:lnTo>
                  <a:pt x="104" y="396"/>
                </a:lnTo>
                <a:lnTo>
                  <a:pt x="111" y="403"/>
                </a:lnTo>
                <a:lnTo>
                  <a:pt x="118" y="410"/>
                </a:lnTo>
                <a:lnTo>
                  <a:pt x="126" y="417"/>
                </a:lnTo>
                <a:lnTo>
                  <a:pt x="135" y="424"/>
                </a:lnTo>
                <a:lnTo>
                  <a:pt x="145" y="429"/>
                </a:lnTo>
                <a:lnTo>
                  <a:pt x="151" y="433"/>
                </a:lnTo>
                <a:lnTo>
                  <a:pt x="156" y="436"/>
                </a:lnTo>
              </a:path>
            </a:pathLst>
          </a:custGeom>
          <a:noFill/>
          <a:ln w="4762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sp>
        <p:nvSpPr>
          <p:cNvPr id="98" name="Freeform 21"/>
          <p:cNvSpPr/>
          <p:nvPr/>
        </p:nvSpPr>
        <p:spPr bwMode="auto">
          <a:xfrm>
            <a:off x="2790825" y="2784004"/>
            <a:ext cx="1130300" cy="706437"/>
          </a:xfrm>
          <a:custGeom>
            <a:avLst/>
            <a:gdLst>
              <a:gd name="T0" fmla="*/ 7 w 466"/>
              <a:gd name="T1" fmla="*/ 443 h 447"/>
              <a:gd name="T2" fmla="*/ 19 w 466"/>
              <a:gd name="T3" fmla="*/ 433 h 447"/>
              <a:gd name="T4" fmla="*/ 29 w 466"/>
              <a:gd name="T5" fmla="*/ 424 h 447"/>
              <a:gd name="T6" fmla="*/ 39 w 466"/>
              <a:gd name="T7" fmla="*/ 413 h 447"/>
              <a:gd name="T8" fmla="*/ 47 w 466"/>
              <a:gd name="T9" fmla="*/ 403 h 447"/>
              <a:gd name="T10" fmla="*/ 56 w 466"/>
              <a:gd name="T11" fmla="*/ 388 h 447"/>
              <a:gd name="T12" fmla="*/ 66 w 466"/>
              <a:gd name="T13" fmla="*/ 369 h 447"/>
              <a:gd name="T14" fmla="*/ 71 w 466"/>
              <a:gd name="T15" fmla="*/ 348 h 447"/>
              <a:gd name="T16" fmla="*/ 76 w 466"/>
              <a:gd name="T17" fmla="*/ 329 h 447"/>
              <a:gd name="T18" fmla="*/ 78 w 466"/>
              <a:gd name="T19" fmla="*/ 310 h 447"/>
              <a:gd name="T20" fmla="*/ 80 w 466"/>
              <a:gd name="T21" fmla="*/ 294 h 447"/>
              <a:gd name="T22" fmla="*/ 83 w 466"/>
              <a:gd name="T23" fmla="*/ 268 h 447"/>
              <a:gd name="T24" fmla="*/ 87 w 466"/>
              <a:gd name="T25" fmla="*/ 246 h 447"/>
              <a:gd name="T26" fmla="*/ 90 w 466"/>
              <a:gd name="T27" fmla="*/ 226 h 447"/>
              <a:gd name="T28" fmla="*/ 95 w 466"/>
              <a:gd name="T29" fmla="*/ 209 h 447"/>
              <a:gd name="T30" fmla="*/ 99 w 466"/>
              <a:gd name="T31" fmla="*/ 195 h 447"/>
              <a:gd name="T32" fmla="*/ 104 w 466"/>
              <a:gd name="T33" fmla="*/ 183 h 447"/>
              <a:gd name="T34" fmla="*/ 108 w 466"/>
              <a:gd name="T35" fmla="*/ 172 h 447"/>
              <a:gd name="T36" fmla="*/ 118 w 466"/>
              <a:gd name="T37" fmla="*/ 151 h 447"/>
              <a:gd name="T38" fmla="*/ 127 w 466"/>
              <a:gd name="T39" fmla="*/ 133 h 447"/>
              <a:gd name="T40" fmla="*/ 135 w 466"/>
              <a:gd name="T41" fmla="*/ 117 h 447"/>
              <a:gd name="T42" fmla="*/ 144 w 466"/>
              <a:gd name="T43" fmla="*/ 103 h 447"/>
              <a:gd name="T44" fmla="*/ 151 w 466"/>
              <a:gd name="T45" fmla="*/ 92 h 447"/>
              <a:gd name="T46" fmla="*/ 158 w 466"/>
              <a:gd name="T47" fmla="*/ 83 h 447"/>
              <a:gd name="T48" fmla="*/ 165 w 466"/>
              <a:gd name="T49" fmla="*/ 73 h 447"/>
              <a:gd name="T50" fmla="*/ 174 w 466"/>
              <a:gd name="T51" fmla="*/ 63 h 447"/>
              <a:gd name="T52" fmla="*/ 181 w 466"/>
              <a:gd name="T53" fmla="*/ 56 h 447"/>
              <a:gd name="T54" fmla="*/ 194 w 466"/>
              <a:gd name="T55" fmla="*/ 46 h 447"/>
              <a:gd name="T56" fmla="*/ 203 w 466"/>
              <a:gd name="T57" fmla="*/ 39 h 447"/>
              <a:gd name="T58" fmla="*/ 211 w 466"/>
              <a:gd name="T59" fmla="*/ 32 h 447"/>
              <a:gd name="T60" fmla="*/ 215 w 466"/>
              <a:gd name="T61" fmla="*/ 29 h 447"/>
              <a:gd name="T62" fmla="*/ 222 w 466"/>
              <a:gd name="T63" fmla="*/ 26 h 447"/>
              <a:gd name="T64" fmla="*/ 230 w 466"/>
              <a:gd name="T65" fmla="*/ 22 h 447"/>
              <a:gd name="T66" fmla="*/ 240 w 466"/>
              <a:gd name="T67" fmla="*/ 19 h 447"/>
              <a:gd name="T68" fmla="*/ 251 w 466"/>
              <a:gd name="T69" fmla="*/ 17 h 447"/>
              <a:gd name="T70" fmla="*/ 266 w 466"/>
              <a:gd name="T71" fmla="*/ 14 h 447"/>
              <a:gd name="T72" fmla="*/ 283 w 466"/>
              <a:gd name="T73" fmla="*/ 11 h 447"/>
              <a:gd name="T74" fmla="*/ 304 w 466"/>
              <a:gd name="T75" fmla="*/ 9 h 447"/>
              <a:gd name="T76" fmla="*/ 328 w 466"/>
              <a:gd name="T77" fmla="*/ 6 h 447"/>
              <a:gd name="T78" fmla="*/ 355 w 466"/>
              <a:gd name="T79" fmla="*/ 4 h 447"/>
              <a:gd name="T80" fmla="*/ 388 w 466"/>
              <a:gd name="T81" fmla="*/ 3 h 447"/>
              <a:gd name="T82" fmla="*/ 405 w 466"/>
              <a:gd name="T83" fmla="*/ 2 h 447"/>
              <a:gd name="T84" fmla="*/ 424 w 466"/>
              <a:gd name="T85" fmla="*/ 2 h 447"/>
              <a:gd name="T86" fmla="*/ 444 w 466"/>
              <a:gd name="T87" fmla="*/ 0 h 447"/>
              <a:gd name="T88" fmla="*/ 466 w 466"/>
              <a:gd name="T89"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447">
                <a:moveTo>
                  <a:pt x="0" y="447"/>
                </a:moveTo>
                <a:lnTo>
                  <a:pt x="7" y="443"/>
                </a:lnTo>
                <a:lnTo>
                  <a:pt x="14" y="438"/>
                </a:lnTo>
                <a:lnTo>
                  <a:pt x="19" y="433"/>
                </a:lnTo>
                <a:lnTo>
                  <a:pt x="25" y="428"/>
                </a:lnTo>
                <a:lnTo>
                  <a:pt x="29" y="424"/>
                </a:lnTo>
                <a:lnTo>
                  <a:pt x="35" y="418"/>
                </a:lnTo>
                <a:lnTo>
                  <a:pt x="39" y="413"/>
                </a:lnTo>
                <a:lnTo>
                  <a:pt x="43" y="409"/>
                </a:lnTo>
                <a:lnTo>
                  <a:pt x="47" y="403"/>
                </a:lnTo>
                <a:lnTo>
                  <a:pt x="50" y="399"/>
                </a:lnTo>
                <a:lnTo>
                  <a:pt x="56" y="388"/>
                </a:lnTo>
                <a:lnTo>
                  <a:pt x="61" y="379"/>
                </a:lnTo>
                <a:lnTo>
                  <a:pt x="66" y="369"/>
                </a:lnTo>
                <a:lnTo>
                  <a:pt x="69" y="358"/>
                </a:lnTo>
                <a:lnTo>
                  <a:pt x="71" y="348"/>
                </a:lnTo>
                <a:lnTo>
                  <a:pt x="74" y="339"/>
                </a:lnTo>
                <a:lnTo>
                  <a:pt x="76" y="329"/>
                </a:lnTo>
                <a:lnTo>
                  <a:pt x="77" y="320"/>
                </a:lnTo>
                <a:lnTo>
                  <a:pt x="78" y="310"/>
                </a:lnTo>
                <a:lnTo>
                  <a:pt x="79" y="302"/>
                </a:lnTo>
                <a:lnTo>
                  <a:pt x="80" y="294"/>
                </a:lnTo>
                <a:lnTo>
                  <a:pt x="81" y="280"/>
                </a:lnTo>
                <a:lnTo>
                  <a:pt x="83" y="268"/>
                </a:lnTo>
                <a:lnTo>
                  <a:pt x="85" y="255"/>
                </a:lnTo>
                <a:lnTo>
                  <a:pt x="87" y="246"/>
                </a:lnTo>
                <a:lnTo>
                  <a:pt x="88" y="235"/>
                </a:lnTo>
                <a:lnTo>
                  <a:pt x="90" y="226"/>
                </a:lnTo>
                <a:lnTo>
                  <a:pt x="93" y="217"/>
                </a:lnTo>
                <a:lnTo>
                  <a:pt x="95" y="209"/>
                </a:lnTo>
                <a:lnTo>
                  <a:pt x="97" y="202"/>
                </a:lnTo>
                <a:lnTo>
                  <a:pt x="99" y="195"/>
                </a:lnTo>
                <a:lnTo>
                  <a:pt x="102" y="188"/>
                </a:lnTo>
                <a:lnTo>
                  <a:pt x="104" y="183"/>
                </a:lnTo>
                <a:lnTo>
                  <a:pt x="106" y="177"/>
                </a:lnTo>
                <a:lnTo>
                  <a:pt x="108" y="172"/>
                </a:lnTo>
                <a:lnTo>
                  <a:pt x="113" y="161"/>
                </a:lnTo>
                <a:lnTo>
                  <a:pt x="118" y="151"/>
                </a:lnTo>
                <a:lnTo>
                  <a:pt x="123" y="141"/>
                </a:lnTo>
                <a:lnTo>
                  <a:pt x="127" y="133"/>
                </a:lnTo>
                <a:lnTo>
                  <a:pt x="132" y="125"/>
                </a:lnTo>
                <a:lnTo>
                  <a:pt x="135" y="117"/>
                </a:lnTo>
                <a:lnTo>
                  <a:pt x="139" y="110"/>
                </a:lnTo>
                <a:lnTo>
                  <a:pt x="144" y="103"/>
                </a:lnTo>
                <a:lnTo>
                  <a:pt x="147" y="98"/>
                </a:lnTo>
                <a:lnTo>
                  <a:pt x="151" y="92"/>
                </a:lnTo>
                <a:lnTo>
                  <a:pt x="155" y="87"/>
                </a:lnTo>
                <a:lnTo>
                  <a:pt x="158" y="83"/>
                </a:lnTo>
                <a:lnTo>
                  <a:pt x="162" y="77"/>
                </a:lnTo>
                <a:lnTo>
                  <a:pt x="165" y="73"/>
                </a:lnTo>
                <a:lnTo>
                  <a:pt x="168" y="70"/>
                </a:lnTo>
                <a:lnTo>
                  <a:pt x="174" y="63"/>
                </a:lnTo>
                <a:lnTo>
                  <a:pt x="177" y="61"/>
                </a:lnTo>
                <a:lnTo>
                  <a:pt x="181" y="56"/>
                </a:lnTo>
                <a:lnTo>
                  <a:pt x="187" y="51"/>
                </a:lnTo>
                <a:lnTo>
                  <a:pt x="194" y="46"/>
                </a:lnTo>
                <a:lnTo>
                  <a:pt x="199" y="41"/>
                </a:lnTo>
                <a:lnTo>
                  <a:pt x="203" y="39"/>
                </a:lnTo>
                <a:lnTo>
                  <a:pt x="206" y="35"/>
                </a:lnTo>
                <a:lnTo>
                  <a:pt x="211" y="32"/>
                </a:lnTo>
                <a:lnTo>
                  <a:pt x="213" y="30"/>
                </a:lnTo>
                <a:lnTo>
                  <a:pt x="215" y="29"/>
                </a:lnTo>
                <a:lnTo>
                  <a:pt x="218" y="28"/>
                </a:lnTo>
                <a:lnTo>
                  <a:pt x="222" y="26"/>
                </a:lnTo>
                <a:lnTo>
                  <a:pt x="225" y="24"/>
                </a:lnTo>
                <a:lnTo>
                  <a:pt x="230" y="22"/>
                </a:lnTo>
                <a:lnTo>
                  <a:pt x="234" y="21"/>
                </a:lnTo>
                <a:lnTo>
                  <a:pt x="240" y="19"/>
                </a:lnTo>
                <a:lnTo>
                  <a:pt x="245" y="18"/>
                </a:lnTo>
                <a:lnTo>
                  <a:pt x="251" y="17"/>
                </a:lnTo>
                <a:lnTo>
                  <a:pt x="258" y="15"/>
                </a:lnTo>
                <a:lnTo>
                  <a:pt x="266" y="14"/>
                </a:lnTo>
                <a:lnTo>
                  <a:pt x="274" y="13"/>
                </a:lnTo>
                <a:lnTo>
                  <a:pt x="283" y="11"/>
                </a:lnTo>
                <a:lnTo>
                  <a:pt x="293" y="10"/>
                </a:lnTo>
                <a:lnTo>
                  <a:pt x="304" y="9"/>
                </a:lnTo>
                <a:lnTo>
                  <a:pt x="315" y="7"/>
                </a:lnTo>
                <a:lnTo>
                  <a:pt x="328" y="6"/>
                </a:lnTo>
                <a:lnTo>
                  <a:pt x="341" y="4"/>
                </a:lnTo>
                <a:lnTo>
                  <a:pt x="355" y="4"/>
                </a:lnTo>
                <a:lnTo>
                  <a:pt x="371" y="3"/>
                </a:lnTo>
                <a:lnTo>
                  <a:pt x="388" y="3"/>
                </a:lnTo>
                <a:lnTo>
                  <a:pt x="397" y="2"/>
                </a:lnTo>
                <a:lnTo>
                  <a:pt x="405" y="2"/>
                </a:lnTo>
                <a:lnTo>
                  <a:pt x="414" y="2"/>
                </a:lnTo>
                <a:lnTo>
                  <a:pt x="424" y="2"/>
                </a:lnTo>
                <a:lnTo>
                  <a:pt x="434" y="2"/>
                </a:lnTo>
                <a:lnTo>
                  <a:pt x="444" y="0"/>
                </a:lnTo>
                <a:lnTo>
                  <a:pt x="454" y="0"/>
                </a:lnTo>
                <a:lnTo>
                  <a:pt x="466" y="0"/>
                </a:lnTo>
              </a:path>
            </a:pathLst>
          </a:custGeom>
          <a:noFill/>
          <a:ln w="4762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宋体"/>
            </a:endParaRPr>
          </a:p>
        </p:txBody>
      </p:sp>
      <p:cxnSp>
        <p:nvCxnSpPr>
          <p:cNvPr id="99" name="直接连接符 98"/>
          <p:cNvCxnSpPr/>
          <p:nvPr/>
        </p:nvCxnSpPr>
        <p:spPr>
          <a:xfrm flipH="1">
            <a:off x="590550" y="1699741"/>
            <a:ext cx="692150"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631825" y="2317279"/>
            <a:ext cx="63817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7183" name="文本框 3"/>
          <p:cNvSpPr txBox="1">
            <a:spLocks noChangeArrowheads="1"/>
          </p:cNvSpPr>
          <p:nvPr/>
        </p:nvSpPr>
        <p:spPr bwMode="auto">
          <a:xfrm>
            <a:off x="1331640" y="4077072"/>
            <a:ext cx="272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Tx/>
              <a:buNone/>
            </a:pPr>
            <a:r>
              <a:rPr lang="zh-CN" altLang="en-US" sz="1800" dirty="0">
                <a:latin typeface="微软雅黑" pitchFamily="34" charset="-122"/>
                <a:ea typeface="微软雅黑" pitchFamily="34" charset="-122"/>
              </a:rPr>
              <a:t>正向偏置转换为反向偏置</a:t>
            </a:r>
          </a:p>
        </p:txBody>
      </p:sp>
      <p:sp>
        <p:nvSpPr>
          <p:cNvPr id="102" name="文本框 101"/>
          <p:cNvSpPr txBox="1"/>
          <p:nvPr/>
        </p:nvSpPr>
        <p:spPr>
          <a:xfrm>
            <a:off x="5081757" y="787514"/>
            <a:ext cx="4164099" cy="1200329"/>
          </a:xfrm>
          <a:prstGeom prst="rect">
            <a:avLst/>
          </a:prstGeom>
          <a:noFill/>
        </p:spPr>
        <p:txBody>
          <a:bodyPr wrap="square">
            <a:spAutoFit/>
          </a:bodyPr>
          <a:lstStyle/>
          <a:p>
            <a:pPr>
              <a:defRPr/>
            </a:pPr>
            <a:r>
              <a:rPr kumimoji="1" lang="en-US" altLang="zh-CN" b="1" i="1" dirty="0">
                <a:latin typeface="Times New Roman" pitchFamily="18" charset="0"/>
              </a:rPr>
              <a:t>1.t</a:t>
            </a:r>
            <a:r>
              <a:rPr kumimoji="1" lang="en-US" altLang="zh-CN" b="1" i="1" baseline="-25000" dirty="0">
                <a:latin typeface="Times New Roman" pitchFamily="18" charset="0"/>
              </a:rPr>
              <a:t>0</a:t>
            </a:r>
            <a:r>
              <a:rPr kumimoji="1" lang="en-US" altLang="zh-CN" b="1" i="1" dirty="0">
                <a:latin typeface="Times New Roman" pitchFamily="18" charset="0"/>
              </a:rPr>
              <a:t>-t</a:t>
            </a:r>
            <a:r>
              <a:rPr kumimoji="1" lang="en-US" altLang="zh-CN" b="1" i="1" baseline="-25000" dirty="0">
                <a:latin typeface="Times New Roman" pitchFamily="18" charset="0"/>
              </a:rPr>
              <a:t>f</a:t>
            </a:r>
            <a:r>
              <a:rPr lang="zh-CN" altLang="en-US" dirty="0">
                <a:latin typeface="+mn-ea"/>
                <a:ea typeface="+mn-ea"/>
              </a:rPr>
              <a:t>：电流下降速率与外电路特性有关（反向电压大小与电路电感），由于电导调制效应管压降变化不大，直到</a:t>
            </a:r>
            <a:r>
              <a:rPr kumimoji="1" lang="en-US" altLang="zh-CN" b="1" i="1" dirty="0">
                <a:latin typeface="Times New Roman" pitchFamily="18" charset="0"/>
              </a:rPr>
              <a:t>t</a:t>
            </a:r>
            <a:r>
              <a:rPr kumimoji="1" lang="en-US" altLang="zh-CN" b="1" i="1" baseline="-25000" dirty="0">
                <a:latin typeface="Times New Roman" pitchFamily="18" charset="0"/>
              </a:rPr>
              <a:t>0</a:t>
            </a:r>
            <a:r>
              <a:rPr lang="zh-CN" altLang="en-US" dirty="0">
                <a:latin typeface="+mn-ea"/>
                <a:ea typeface="+mn-ea"/>
              </a:rPr>
              <a:t>时刻；        </a:t>
            </a:r>
            <a:endParaRPr lang="en-US" altLang="zh-CN" dirty="0">
              <a:latin typeface="+mn-ea"/>
              <a:ea typeface="+mn-ea"/>
            </a:endParaRPr>
          </a:p>
        </p:txBody>
      </p:sp>
      <p:sp>
        <p:nvSpPr>
          <p:cNvPr id="106" name="矩形 105"/>
          <p:cNvSpPr>
            <a:spLocks noChangeArrowheads="1"/>
          </p:cNvSpPr>
          <p:nvPr/>
        </p:nvSpPr>
        <p:spPr bwMode="auto">
          <a:xfrm>
            <a:off x="201613" y="6453336"/>
            <a:ext cx="3670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lvl="1" algn="just" eaLnBrk="1" hangingPunct="1">
              <a:lnSpc>
                <a:spcPct val="100000"/>
              </a:lnSpc>
              <a:spcBef>
                <a:spcPct val="40000"/>
              </a:spcBef>
              <a:buFontTx/>
              <a:buNone/>
            </a:pPr>
            <a:r>
              <a:rPr lang="zh-CN" altLang="en-US" dirty="0">
                <a:latin typeface="Arial" pitchFamily="34" charset="0"/>
              </a:rPr>
              <a:t>反向恢复时间</a:t>
            </a:r>
            <a:r>
              <a:rPr lang="en-US" altLang="zh-CN" dirty="0">
                <a:latin typeface="Arial" pitchFamily="34" charset="0"/>
              </a:rPr>
              <a:t> </a:t>
            </a:r>
            <a:r>
              <a:rPr lang="en-US" altLang="zh-CN" i="1" dirty="0" err="1">
                <a:latin typeface="Arial" pitchFamily="34" charset="0"/>
              </a:rPr>
              <a:t>t</a:t>
            </a:r>
            <a:r>
              <a:rPr lang="en-US" altLang="zh-CN" baseline="-30000" dirty="0" err="1">
                <a:latin typeface="Arial" pitchFamily="34" charset="0"/>
              </a:rPr>
              <a:t>rr</a:t>
            </a:r>
            <a:r>
              <a:rPr lang="en-US" altLang="zh-CN" dirty="0">
                <a:latin typeface="Arial" pitchFamily="34" charset="0"/>
              </a:rPr>
              <a:t>=</a:t>
            </a:r>
            <a:r>
              <a:rPr lang="en-US" altLang="zh-CN" i="1" dirty="0">
                <a:latin typeface="Arial" pitchFamily="34" charset="0"/>
              </a:rPr>
              <a:t> t</a:t>
            </a:r>
            <a:r>
              <a:rPr lang="en-US" altLang="zh-CN" baseline="-30000" dirty="0">
                <a:latin typeface="Arial" pitchFamily="34" charset="0"/>
              </a:rPr>
              <a:t>d</a:t>
            </a:r>
            <a:r>
              <a:rPr lang="en-US" altLang="zh-CN" dirty="0">
                <a:latin typeface="Arial" pitchFamily="34" charset="0"/>
              </a:rPr>
              <a:t>+</a:t>
            </a:r>
            <a:r>
              <a:rPr lang="en-US" altLang="zh-CN" i="1" dirty="0">
                <a:latin typeface="Arial" pitchFamily="34" charset="0"/>
              </a:rPr>
              <a:t> </a:t>
            </a:r>
            <a:r>
              <a:rPr lang="en-US" altLang="zh-CN" i="1" dirty="0" err="1">
                <a:latin typeface="Arial" pitchFamily="34" charset="0"/>
              </a:rPr>
              <a:t>t</a:t>
            </a:r>
            <a:r>
              <a:rPr lang="en-US" altLang="zh-CN" baseline="-30000" dirty="0" err="1">
                <a:latin typeface="Arial" pitchFamily="34" charset="0"/>
              </a:rPr>
              <a:t>f</a:t>
            </a:r>
            <a:endParaRPr lang="en-US" altLang="zh-CN" dirty="0">
              <a:latin typeface="Arial" pitchFamily="34" charset="0"/>
            </a:endParaRPr>
          </a:p>
        </p:txBody>
      </p:sp>
      <p:sp>
        <p:nvSpPr>
          <p:cNvPr id="101" name="矩形 100"/>
          <p:cNvSpPr/>
          <p:nvPr/>
        </p:nvSpPr>
        <p:spPr>
          <a:xfrm>
            <a:off x="0" y="0"/>
            <a:ext cx="9144000" cy="695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87" name="矩形 102"/>
          <p:cNvSpPr>
            <a:spLocks noChangeArrowheads="1"/>
          </p:cNvSpPr>
          <p:nvPr/>
        </p:nvSpPr>
        <p:spPr bwMode="auto">
          <a:xfrm>
            <a:off x="385763" y="165100"/>
            <a:ext cx="4352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Tx/>
              <a:buNone/>
            </a:pPr>
            <a:r>
              <a:rPr lang="en-US" altLang="zh-CN" sz="2400" dirty="0">
                <a:solidFill>
                  <a:schemeClr val="bg1"/>
                </a:solidFill>
                <a:latin typeface="微软雅黑" pitchFamily="34" charset="-122"/>
                <a:ea typeface="微软雅黑" pitchFamily="34" charset="-122"/>
              </a:rPr>
              <a:t>2.2.2 </a:t>
            </a:r>
            <a:r>
              <a:rPr lang="zh-CN" altLang="en-US" sz="2400" dirty="0">
                <a:solidFill>
                  <a:schemeClr val="bg1"/>
                </a:solidFill>
                <a:latin typeface="微软雅黑" pitchFamily="34" charset="-122"/>
                <a:ea typeface="微软雅黑" pitchFamily="34" charset="-122"/>
              </a:rPr>
              <a:t>电力二极管基本工作特性</a:t>
            </a:r>
            <a:endParaRPr lang="en-US" altLang="zh-CN" sz="2400" dirty="0">
              <a:solidFill>
                <a:schemeClr val="bg1"/>
              </a:solidFill>
              <a:latin typeface="微软雅黑" pitchFamily="34" charset="-122"/>
              <a:ea typeface="微软雅黑" pitchFamily="34" charset="-122"/>
            </a:endParaRPr>
          </a:p>
        </p:txBody>
      </p:sp>
      <p:pic>
        <p:nvPicPr>
          <p:cNvPr id="1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92" y="4483833"/>
            <a:ext cx="2608262" cy="203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4"/>
          <a:stretch>
            <a:fillRect/>
          </a:stretch>
        </p:blipFill>
        <p:spPr>
          <a:xfrm>
            <a:off x="-27062" y="4026933"/>
            <a:ext cx="5391150" cy="2695575"/>
          </a:xfrm>
          <a:prstGeom prst="rect">
            <a:avLst/>
          </a:prstGeom>
        </p:spPr>
      </p:pic>
      <p:sp>
        <p:nvSpPr>
          <p:cNvPr id="2" name="日期占位符 1"/>
          <p:cNvSpPr>
            <a:spLocks noGrp="1"/>
          </p:cNvSpPr>
          <p:nvPr>
            <p:ph type="dt" sz="half" idx="10"/>
          </p:nvPr>
        </p:nvSpPr>
        <p:spPr>
          <a:xfrm>
            <a:off x="5510266" y="6434851"/>
            <a:ext cx="914400" cy="228600"/>
          </a:xfrm>
        </p:spPr>
        <p:txBody>
          <a:bodyPr/>
          <a:lstStyle/>
          <a:p>
            <a:fld id="{E5860CD2-83B9-4B8A-ACAF-2768AA9DD460}" type="datetime10">
              <a:rPr lang="zh-CN" altLang="en-US" smtClean="0"/>
              <a:t>08:37</a:t>
            </a:fld>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103" name="文本框 102"/>
          <p:cNvSpPr txBox="1"/>
          <p:nvPr/>
        </p:nvSpPr>
        <p:spPr>
          <a:xfrm>
            <a:off x="5248643" y="3635482"/>
            <a:ext cx="3901968" cy="3139321"/>
          </a:xfrm>
          <a:prstGeom prst="rect">
            <a:avLst/>
          </a:prstGeom>
          <a:noFill/>
        </p:spPr>
        <p:txBody>
          <a:bodyPr wrap="square">
            <a:spAutoFit/>
          </a:bodyPr>
          <a:lstStyle/>
          <a:p>
            <a:pPr>
              <a:defRPr/>
            </a:pPr>
            <a:r>
              <a:rPr lang="en-US" altLang="zh-CN" dirty="0">
                <a:latin typeface="+mn-ea"/>
              </a:rPr>
              <a:t>3.</a:t>
            </a:r>
            <a:r>
              <a:rPr kumimoji="1" lang="en-US" altLang="zh-CN" b="1" i="1" dirty="0">
                <a:latin typeface="Times New Roman" pitchFamily="18" charset="0"/>
              </a:rPr>
              <a:t>t</a:t>
            </a:r>
            <a:r>
              <a:rPr kumimoji="1" lang="en-US" altLang="zh-CN" b="1" i="1" baseline="-25000" dirty="0">
                <a:latin typeface="Times New Roman" pitchFamily="18" charset="0"/>
              </a:rPr>
              <a:t>2</a:t>
            </a:r>
            <a:r>
              <a:rPr kumimoji="1" lang="en-US" altLang="zh-CN" b="1" i="1" dirty="0">
                <a:latin typeface="Times New Roman" pitchFamily="18" charset="0"/>
              </a:rPr>
              <a:t>-t</a:t>
            </a:r>
            <a:r>
              <a:rPr kumimoji="1" lang="en-US" altLang="zh-CN" b="1" i="1" baseline="-25000" dirty="0">
                <a:latin typeface="Times New Roman" pitchFamily="18" charset="0"/>
              </a:rPr>
              <a:t>1</a:t>
            </a:r>
            <a:r>
              <a:rPr lang="zh-CN" altLang="en-US" dirty="0">
                <a:latin typeface="+mn-ea"/>
                <a:ea typeface="+mn-ea"/>
              </a:rPr>
              <a:t>：</a:t>
            </a:r>
            <a:r>
              <a:rPr lang="zh-CN" altLang="en-US" b="1" dirty="0">
                <a:solidFill>
                  <a:srgbClr val="FF0000"/>
                </a:solidFill>
                <a:latin typeface="+mn-ea"/>
                <a:ea typeface="+mn-ea"/>
              </a:rPr>
              <a:t>电流下降时间。</a:t>
            </a:r>
            <a:r>
              <a:rPr lang="zh-CN" altLang="en-US" dirty="0">
                <a:latin typeface="+mn-ea"/>
                <a:ea typeface="+mn-ea"/>
              </a:rPr>
              <a:t>少子被抽尽，管压降变为负，开始抽取离空间电荷区较远的浓度较低少子，空间电荷区变宽，恢复阻断能力。反向电流开始下降，</a:t>
            </a:r>
            <a:r>
              <a:rPr lang="zh-CN" altLang="en-US" b="1" dirty="0">
                <a:solidFill>
                  <a:srgbClr val="00B0F0"/>
                </a:solidFill>
                <a:latin typeface="+mn-ea"/>
                <a:ea typeface="+mn-ea"/>
              </a:rPr>
              <a:t>在外电路电感的作用下，</a:t>
            </a:r>
            <a:r>
              <a:rPr lang="zh-CN" altLang="en-US" dirty="0">
                <a:latin typeface="+mn-ea"/>
                <a:ea typeface="+mn-ea"/>
              </a:rPr>
              <a:t>形成</a:t>
            </a:r>
            <a:r>
              <a:rPr lang="zh-CN" altLang="en-US" b="1" dirty="0">
                <a:solidFill>
                  <a:srgbClr val="FF0000"/>
                </a:solidFill>
                <a:latin typeface="微软雅黑 Light" panose="020B0502040204020203" pitchFamily="34" charset="-122"/>
                <a:ea typeface="微软雅黑 Light" panose="020B0502040204020203" pitchFamily="34" charset="-122"/>
              </a:rPr>
              <a:t>反向过冲电压</a:t>
            </a:r>
            <a:r>
              <a:rPr lang="zh-CN" altLang="en-US" dirty="0">
                <a:latin typeface="+mn-ea"/>
                <a:ea typeface="+mn-ea"/>
              </a:rPr>
              <a:t>。在电流变化率接近于</a:t>
            </a:r>
            <a:r>
              <a:rPr lang="en-US" altLang="zh-CN" dirty="0">
                <a:latin typeface="+mn-ea"/>
                <a:ea typeface="+mn-ea"/>
              </a:rPr>
              <a:t>0</a:t>
            </a:r>
            <a:r>
              <a:rPr lang="zh-CN" altLang="en-US" dirty="0">
                <a:latin typeface="+mn-ea"/>
                <a:ea typeface="+mn-ea"/>
              </a:rPr>
              <a:t>的</a:t>
            </a:r>
            <a:r>
              <a:rPr kumimoji="1" lang="en-US" altLang="zh-CN" b="1" i="1" dirty="0">
                <a:latin typeface="Times New Roman" pitchFamily="18" charset="0"/>
              </a:rPr>
              <a:t>t</a:t>
            </a:r>
            <a:r>
              <a:rPr kumimoji="1" lang="en-US" altLang="zh-CN" b="1" i="1" baseline="-25000" dirty="0">
                <a:latin typeface="Times New Roman" pitchFamily="18" charset="0"/>
              </a:rPr>
              <a:t>2</a:t>
            </a:r>
            <a:r>
              <a:rPr lang="zh-CN" altLang="en-US" dirty="0">
                <a:latin typeface="+mn-ea"/>
                <a:ea typeface="+mn-ea"/>
              </a:rPr>
              <a:t>时刻，管子两端承受的反压降为外加电压大小。</a:t>
            </a:r>
          </a:p>
          <a:p>
            <a:pPr eaLnBrk="1" fontAlgn="auto" hangingPunct="1">
              <a:spcBef>
                <a:spcPts val="0"/>
              </a:spcBef>
              <a:spcAft>
                <a:spcPts val="0"/>
              </a:spcAft>
              <a:defRPr/>
            </a:pPr>
            <a:endParaRPr lang="zh-CN" altLang="en-US" dirty="0">
              <a:latin typeface="+mn-lt"/>
              <a:ea typeface="+mn-ea"/>
            </a:endParaRPr>
          </a:p>
          <a:p>
            <a:pPr marL="342900" indent="-342900" eaLnBrk="1" fontAlgn="auto" hangingPunct="1">
              <a:spcBef>
                <a:spcPts val="0"/>
              </a:spcBef>
              <a:spcAft>
                <a:spcPts val="0"/>
              </a:spcAft>
              <a:buFont typeface="+mj-lt"/>
              <a:buAutoNum type="arabicPeriod"/>
              <a:defRPr/>
            </a:pPr>
            <a:endParaRPr lang="en-US" altLang="zh-CN" dirty="0">
              <a:latin typeface="+mn-lt"/>
              <a:ea typeface="+mn-ea"/>
            </a:endParaRPr>
          </a:p>
          <a:p>
            <a:pPr marL="342900" indent="-342900" eaLnBrk="1" fontAlgn="auto" hangingPunct="1">
              <a:spcBef>
                <a:spcPts val="0"/>
              </a:spcBef>
              <a:spcAft>
                <a:spcPts val="0"/>
              </a:spcAft>
              <a:buFont typeface="+mj-lt"/>
              <a:buAutoNum type="arabicPeriod"/>
              <a:defRPr/>
            </a:pPr>
            <a:endParaRPr lang="zh-CN" altLang="en-US" dirty="0">
              <a:latin typeface="+mn-lt"/>
              <a:ea typeface="+mn-ea"/>
            </a:endParaRPr>
          </a:p>
        </p:txBody>
      </p:sp>
      <p:sp>
        <p:nvSpPr>
          <p:cNvPr id="105" name="文本框 104"/>
          <p:cNvSpPr txBox="1"/>
          <p:nvPr/>
        </p:nvSpPr>
        <p:spPr>
          <a:xfrm>
            <a:off x="5132192" y="1770070"/>
            <a:ext cx="4018418" cy="1754326"/>
          </a:xfrm>
          <a:prstGeom prst="rect">
            <a:avLst/>
          </a:prstGeom>
          <a:noFill/>
        </p:spPr>
        <p:txBody>
          <a:bodyPr wrap="square">
            <a:spAutoFit/>
          </a:bodyPr>
          <a:lstStyle/>
          <a:p>
            <a:pPr marL="342900" indent="-342900" eaLnBrk="1" fontAlgn="auto" hangingPunct="1">
              <a:spcBef>
                <a:spcPts val="0"/>
              </a:spcBef>
              <a:spcAft>
                <a:spcPts val="0"/>
              </a:spcAft>
              <a:buFont typeface="+mj-lt"/>
              <a:buAutoNum type="arabicPeriod"/>
              <a:defRPr/>
            </a:pPr>
            <a:endParaRPr lang="en-US" altLang="zh-CN" dirty="0">
              <a:latin typeface="+mn-ea"/>
              <a:ea typeface="+mn-ea"/>
            </a:endParaRPr>
          </a:p>
          <a:p>
            <a:pPr>
              <a:defRPr/>
            </a:pPr>
            <a:r>
              <a:rPr kumimoji="1" lang="en-US" altLang="zh-CN" b="1" i="1" dirty="0">
                <a:latin typeface="Times New Roman" pitchFamily="18" charset="0"/>
              </a:rPr>
              <a:t>2.t</a:t>
            </a:r>
            <a:r>
              <a:rPr kumimoji="1" lang="en-US" altLang="zh-CN" b="1" i="1" baseline="-25000" dirty="0">
                <a:latin typeface="Times New Roman" pitchFamily="18" charset="0"/>
              </a:rPr>
              <a:t>1</a:t>
            </a:r>
            <a:r>
              <a:rPr kumimoji="1" lang="en-US" altLang="zh-CN" b="1" i="1" dirty="0">
                <a:latin typeface="Times New Roman" pitchFamily="18" charset="0"/>
              </a:rPr>
              <a:t>-t</a:t>
            </a:r>
            <a:r>
              <a:rPr kumimoji="1" lang="en-US" altLang="zh-CN" b="1" i="1" baseline="-25000" dirty="0">
                <a:latin typeface="Times New Roman" pitchFamily="18" charset="0"/>
              </a:rPr>
              <a:t>0</a:t>
            </a:r>
            <a:r>
              <a:rPr lang="zh-CN" altLang="en-US" dirty="0">
                <a:latin typeface="+mn-ea"/>
                <a:ea typeface="+mn-ea"/>
              </a:rPr>
              <a:t>：</a:t>
            </a:r>
            <a:r>
              <a:rPr lang="zh-CN" altLang="en-US" b="1" dirty="0">
                <a:solidFill>
                  <a:srgbClr val="FF0000"/>
                </a:solidFill>
                <a:latin typeface="+mn-ea"/>
                <a:ea typeface="+mn-ea"/>
              </a:rPr>
              <a:t>延迟时间。</a:t>
            </a:r>
            <a:r>
              <a:rPr lang="zh-CN" altLang="en-US" dirty="0">
                <a:latin typeface="+mn-ea"/>
                <a:ea typeface="+mn-ea"/>
              </a:rPr>
              <a:t>由于</a:t>
            </a:r>
            <a:r>
              <a:rPr lang="en-US" altLang="zh-CN" dirty="0">
                <a:latin typeface="+mn-ea"/>
                <a:ea typeface="+mn-ea"/>
              </a:rPr>
              <a:t>PN</a:t>
            </a:r>
            <a:r>
              <a:rPr lang="zh-CN" altLang="en-US" dirty="0">
                <a:latin typeface="+mn-ea"/>
                <a:ea typeface="+mn-ea"/>
              </a:rPr>
              <a:t>结两侧存储大量少子而没有反向阻断，而且少子在外加电场的作用下被抽取，出现较大的反向电流；</a:t>
            </a:r>
            <a:r>
              <a:rPr lang="zh-CN" altLang="en-US" b="1" dirty="0">
                <a:solidFill>
                  <a:srgbClr val="0070C0"/>
                </a:solidFill>
                <a:latin typeface="+mn-ea"/>
                <a:ea typeface="+mn-ea"/>
              </a:rPr>
              <a:t>（关注管压降的变化）</a:t>
            </a:r>
            <a:r>
              <a:rPr lang="en-US" altLang="zh-CN" b="1" dirty="0">
                <a:solidFill>
                  <a:srgbClr val="0070C0"/>
                </a:solidFill>
                <a:latin typeface="+mn-ea"/>
                <a:ea typeface="+mn-ea"/>
              </a:rPr>
              <a:t>(</a:t>
            </a:r>
            <a:r>
              <a:rPr lang="zh-CN" altLang="en-US" b="1" dirty="0">
                <a:solidFill>
                  <a:srgbClr val="0070C0"/>
                </a:solidFill>
                <a:latin typeface="+mn-ea"/>
                <a:ea typeface="+mn-ea"/>
              </a:rPr>
              <a:t>电导调制效应退出</a:t>
            </a:r>
            <a:r>
              <a:rPr lang="en-US" altLang="zh-CN" b="1" dirty="0">
                <a:solidFill>
                  <a:srgbClr val="0070C0"/>
                </a:solidFill>
                <a:latin typeface="+mn-ea"/>
                <a:ea typeface="+mn-ea"/>
              </a:rPr>
              <a:t>)</a:t>
            </a:r>
            <a:endParaRPr lang="zh-CN" altLang="en-US" dirty="0">
              <a:latin typeface="+mn-lt"/>
              <a:ea typeface="+mn-ea"/>
            </a:endParaRPr>
          </a:p>
        </p:txBody>
      </p:sp>
      <p:sp>
        <p:nvSpPr>
          <p:cNvPr id="5" name="页脚占位符 4">
            <a:extLst>
              <a:ext uri="{FF2B5EF4-FFF2-40B4-BE49-F238E27FC236}">
                <a16:creationId xmlns:a16="http://schemas.microsoft.com/office/drawing/2014/main" id="{BBE094DC-2E70-4D55-B2A5-62C77B580D53}"/>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p:transition spd="med" advTm="40274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up)">
                                      <p:cBhvr>
                                        <p:cTn id="7" dur="5000"/>
                                        <p:tgtEl>
                                          <p:spTgt spid="90"/>
                                        </p:tgtEl>
                                      </p:cBhvr>
                                    </p:animEffect>
                                  </p:childTnLst>
                                </p:cTn>
                              </p:par>
                              <p:par>
                                <p:cTn id="8" presetID="22" presetClass="entr" presetSubtype="8"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wipe(left)">
                                      <p:cBhvr>
                                        <p:cTn id="10" dur="5000"/>
                                        <p:tgtEl>
                                          <p:spTgt spid="9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ppt_x"/>
                                          </p:val>
                                        </p:tav>
                                        <p:tav tm="100000">
                                          <p:val>
                                            <p:strVal val="#ppt_x"/>
                                          </p:val>
                                        </p:tav>
                                      </p:tavLst>
                                    </p:anim>
                                    <p:anim calcmode="lin" valueType="num">
                                      <p:cBhvr additive="base">
                                        <p:cTn id="16"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wipe(up)">
                                      <p:cBhvr>
                                        <p:cTn id="21" dur="5000"/>
                                        <p:tgtEl>
                                          <p:spTgt spid="92"/>
                                        </p:tgtEl>
                                      </p:cBhvr>
                                    </p:animEffect>
                                  </p:childTnLst>
                                </p:cTn>
                              </p:par>
                              <p:par>
                                <p:cTn id="22" presetID="22" presetClass="entr" presetSubtype="8" fill="hold" nodeType="with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wipe(left)">
                                      <p:cBhvr>
                                        <p:cTn id="24" dur="2500"/>
                                        <p:tgtEl>
                                          <p:spTgt spid="93"/>
                                        </p:tgtEl>
                                      </p:cBhvr>
                                    </p:animEffect>
                                  </p:childTnLst>
                                </p:cTn>
                              </p:par>
                              <p:par>
                                <p:cTn id="25" presetID="22" presetClass="entr" presetSubtype="1" fill="hold" nodeType="withEffect">
                                  <p:stCondLst>
                                    <p:cond delay="2500"/>
                                  </p:stCondLst>
                                  <p:childTnLst>
                                    <p:set>
                                      <p:cBhvr>
                                        <p:cTn id="26" dur="1" fill="hold">
                                          <p:stCondLst>
                                            <p:cond delay="0"/>
                                          </p:stCondLst>
                                        </p:cTn>
                                        <p:tgtEl>
                                          <p:spTgt spid="94"/>
                                        </p:tgtEl>
                                        <p:attrNameLst>
                                          <p:attrName>style.visibility</p:attrName>
                                        </p:attrNameLst>
                                      </p:cBhvr>
                                      <p:to>
                                        <p:strVal val="visible"/>
                                      </p:to>
                                    </p:set>
                                    <p:animEffect transition="in" filter="wipe(up)">
                                      <p:cBhvr>
                                        <p:cTn id="27" dur="2500"/>
                                        <p:tgtEl>
                                          <p:spTgt spid="9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5"/>
                                        </p:tgtEl>
                                        <p:attrNameLst>
                                          <p:attrName>style.visibility</p:attrName>
                                        </p:attrNameLst>
                                      </p:cBhvr>
                                      <p:to>
                                        <p:strVal val="visible"/>
                                      </p:to>
                                    </p:set>
                                    <p:anim calcmode="lin" valueType="num">
                                      <p:cBhvr additive="base">
                                        <p:cTn id="32" dur="500" fill="hold"/>
                                        <p:tgtEl>
                                          <p:spTgt spid="105"/>
                                        </p:tgtEl>
                                        <p:attrNameLst>
                                          <p:attrName>ppt_x</p:attrName>
                                        </p:attrNameLst>
                                      </p:cBhvr>
                                      <p:tavLst>
                                        <p:tav tm="0">
                                          <p:val>
                                            <p:strVal val="#ppt_x"/>
                                          </p:val>
                                        </p:tav>
                                        <p:tav tm="100000">
                                          <p:val>
                                            <p:strVal val="#ppt_x"/>
                                          </p:val>
                                        </p:tav>
                                      </p:tavLst>
                                    </p:anim>
                                    <p:anim calcmode="lin" valueType="num">
                                      <p:cBhvr additive="base">
                                        <p:cTn id="33"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down)">
                                      <p:cBhvr>
                                        <p:cTn id="38" dur="2500"/>
                                        <p:tgtEl>
                                          <p:spTgt spid="95"/>
                                        </p:tgtEl>
                                      </p:cBhvr>
                                    </p:animEffect>
                                  </p:childTnLst>
                                </p:cTn>
                              </p:par>
                              <p:par>
                                <p:cTn id="39" presetID="22" presetClass="entr" presetSubtype="1"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wipe(up)">
                                      <p:cBhvr>
                                        <p:cTn id="41" dur="1500"/>
                                        <p:tgtEl>
                                          <p:spTgt spid="97"/>
                                        </p:tgtEl>
                                      </p:cBhvr>
                                    </p:animEffect>
                                  </p:childTnLst>
                                </p:cTn>
                              </p:par>
                              <p:par>
                                <p:cTn id="42" presetID="22" presetClass="entr" presetSubtype="4" fill="hold" nodeType="withEffect">
                                  <p:stCondLst>
                                    <p:cond delay="2500"/>
                                  </p:stCondLst>
                                  <p:childTnLst>
                                    <p:set>
                                      <p:cBhvr>
                                        <p:cTn id="43" dur="1" fill="hold">
                                          <p:stCondLst>
                                            <p:cond delay="0"/>
                                          </p:stCondLst>
                                        </p:cTn>
                                        <p:tgtEl>
                                          <p:spTgt spid="96"/>
                                        </p:tgtEl>
                                        <p:attrNameLst>
                                          <p:attrName>style.visibility</p:attrName>
                                        </p:attrNameLst>
                                      </p:cBhvr>
                                      <p:to>
                                        <p:strVal val="visible"/>
                                      </p:to>
                                    </p:set>
                                    <p:animEffect transition="in" filter="wipe(down)">
                                      <p:cBhvr>
                                        <p:cTn id="44" dur="2500"/>
                                        <p:tgtEl>
                                          <p:spTgt spid="96"/>
                                        </p:tgtEl>
                                      </p:cBhvr>
                                    </p:animEffect>
                                  </p:childTnLst>
                                </p:cTn>
                              </p:par>
                              <p:par>
                                <p:cTn id="45" presetID="22" presetClass="entr" presetSubtype="4" fill="hold" nodeType="withEffect">
                                  <p:stCondLst>
                                    <p:cond delay="1500"/>
                                  </p:stCondLst>
                                  <p:childTnLst>
                                    <p:set>
                                      <p:cBhvr>
                                        <p:cTn id="46" dur="1" fill="hold">
                                          <p:stCondLst>
                                            <p:cond delay="0"/>
                                          </p:stCondLst>
                                        </p:cTn>
                                        <p:tgtEl>
                                          <p:spTgt spid="98"/>
                                        </p:tgtEl>
                                        <p:attrNameLst>
                                          <p:attrName>style.visibility</p:attrName>
                                        </p:attrNameLst>
                                      </p:cBhvr>
                                      <p:to>
                                        <p:strVal val="visible"/>
                                      </p:to>
                                    </p:set>
                                    <p:animEffect transition="in" filter="wipe(down)">
                                      <p:cBhvr>
                                        <p:cTn id="47" dur="3500"/>
                                        <p:tgtEl>
                                          <p:spTgt spid="98"/>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06"/>
                                        </p:tgtEl>
                                        <p:attrNameLst>
                                          <p:attrName>style.visibility</p:attrName>
                                        </p:attrNameLst>
                                      </p:cBhvr>
                                      <p:to>
                                        <p:strVal val="visible"/>
                                      </p:to>
                                    </p:set>
                                    <p:anim calcmode="lin" valueType="num">
                                      <p:cBhvr additive="base">
                                        <p:cTn id="52" dur="500" fill="hold"/>
                                        <p:tgtEl>
                                          <p:spTgt spid="106"/>
                                        </p:tgtEl>
                                        <p:attrNameLst>
                                          <p:attrName>ppt_x</p:attrName>
                                        </p:attrNameLst>
                                      </p:cBhvr>
                                      <p:tavLst>
                                        <p:tav tm="0">
                                          <p:val>
                                            <p:strVal val="#ppt_x"/>
                                          </p:val>
                                        </p:tav>
                                        <p:tav tm="100000">
                                          <p:val>
                                            <p:strVal val="#ppt_x"/>
                                          </p:val>
                                        </p:tav>
                                      </p:tavLst>
                                    </p:anim>
                                    <p:anim calcmode="lin" valueType="num">
                                      <p:cBhvr additive="base">
                                        <p:cTn id="53"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03"/>
                                        </p:tgtEl>
                                        <p:attrNameLst>
                                          <p:attrName>style.visibility</p:attrName>
                                        </p:attrNameLst>
                                      </p:cBhvr>
                                      <p:to>
                                        <p:strVal val="visible"/>
                                      </p:to>
                                    </p:set>
                                    <p:anim calcmode="lin" valueType="num">
                                      <p:cBhvr additive="base">
                                        <p:cTn id="58" dur="500" fill="hold"/>
                                        <p:tgtEl>
                                          <p:spTgt spid="103"/>
                                        </p:tgtEl>
                                        <p:attrNameLst>
                                          <p:attrName>ppt_x</p:attrName>
                                        </p:attrNameLst>
                                      </p:cBhvr>
                                      <p:tavLst>
                                        <p:tav tm="0">
                                          <p:val>
                                            <p:strVal val="#ppt_x"/>
                                          </p:val>
                                        </p:tav>
                                        <p:tav tm="100000">
                                          <p:val>
                                            <p:strVal val="#ppt_x"/>
                                          </p:val>
                                        </p:tav>
                                      </p:tavLst>
                                    </p:anim>
                                    <p:anim calcmode="lin" valueType="num">
                                      <p:cBhvr additive="base">
                                        <p:cTn id="59"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additive="base">
                                        <p:cTn id="64" dur="500" fill="hold"/>
                                        <p:tgtEl>
                                          <p:spTgt spid="3"/>
                                        </p:tgtEl>
                                        <p:attrNameLst>
                                          <p:attrName>ppt_x</p:attrName>
                                        </p:attrNameLst>
                                      </p:cBhvr>
                                      <p:tavLst>
                                        <p:tav tm="0">
                                          <p:val>
                                            <p:strVal val="#ppt_x"/>
                                          </p:val>
                                        </p:tav>
                                        <p:tav tm="100000">
                                          <p:val>
                                            <p:strVal val="#ppt_x"/>
                                          </p:val>
                                        </p:tav>
                                      </p:tavLst>
                                    </p:anim>
                                    <p:anim calcmode="lin" valueType="num">
                                      <p:cBhvr additive="base">
                                        <p:cTn id="6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6" grpId="0"/>
      <p:bldP spid="103" grpId="0"/>
      <p:bldP spid="10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2"/>
          <p:cNvSpPr>
            <a:spLocks noChangeArrowheads="1"/>
          </p:cNvSpPr>
          <p:nvPr/>
        </p:nvSpPr>
        <p:spPr bwMode="auto">
          <a:xfrm>
            <a:off x="321246" y="1166813"/>
            <a:ext cx="1555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pPr>
            <a:r>
              <a:rPr lang="zh-CN" altLang="en-US" sz="2000"/>
              <a:t>动态特性</a:t>
            </a:r>
            <a:endParaRPr lang="en-US" altLang="zh-CN" sz="2000"/>
          </a:p>
        </p:txBody>
      </p:sp>
      <p:sp>
        <p:nvSpPr>
          <p:cNvPr id="8195" name="文本框 3"/>
          <p:cNvSpPr txBox="1">
            <a:spLocks noChangeArrowheads="1"/>
          </p:cNvSpPr>
          <p:nvPr/>
        </p:nvSpPr>
        <p:spPr bwMode="auto">
          <a:xfrm>
            <a:off x="568896" y="3932461"/>
            <a:ext cx="249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Tx/>
              <a:buNone/>
            </a:pPr>
            <a:r>
              <a:rPr lang="zh-CN" altLang="en-US" sz="1800">
                <a:latin typeface="微软雅黑" pitchFamily="34" charset="-122"/>
                <a:ea typeface="微软雅黑" pitchFamily="34" charset="-122"/>
              </a:rPr>
              <a:t>零偏置转换为正向偏置</a:t>
            </a:r>
          </a:p>
        </p:txBody>
      </p:sp>
      <p:sp>
        <p:nvSpPr>
          <p:cNvPr id="106" name="矩形 105"/>
          <p:cNvSpPr>
            <a:spLocks noChangeArrowheads="1"/>
          </p:cNvSpPr>
          <p:nvPr/>
        </p:nvSpPr>
        <p:spPr bwMode="auto">
          <a:xfrm>
            <a:off x="3939449" y="6331813"/>
            <a:ext cx="2800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lvl="1" algn="just" eaLnBrk="1" hangingPunct="1">
              <a:lnSpc>
                <a:spcPct val="100000"/>
              </a:lnSpc>
              <a:spcBef>
                <a:spcPct val="40000"/>
              </a:spcBef>
              <a:buFontTx/>
              <a:buNone/>
            </a:pPr>
            <a:r>
              <a:rPr lang="zh-CN" altLang="en-US" dirty="0">
                <a:latin typeface="Arial" pitchFamily="34" charset="0"/>
              </a:rPr>
              <a:t>正向恢复时间</a:t>
            </a:r>
            <a:r>
              <a:rPr lang="en-US" altLang="zh-CN" dirty="0">
                <a:latin typeface="Arial" pitchFamily="34" charset="0"/>
              </a:rPr>
              <a:t> </a:t>
            </a:r>
            <a:r>
              <a:rPr lang="en-US" altLang="zh-CN" i="1" dirty="0" err="1">
                <a:latin typeface="Arial" pitchFamily="34" charset="0"/>
              </a:rPr>
              <a:t>t</a:t>
            </a:r>
            <a:r>
              <a:rPr lang="en-US" altLang="zh-CN" baseline="-30000" dirty="0" err="1">
                <a:latin typeface="Arial" pitchFamily="34" charset="0"/>
              </a:rPr>
              <a:t>fr</a:t>
            </a:r>
            <a:endParaRPr lang="en-US" altLang="zh-CN" dirty="0">
              <a:latin typeface="Arial" pitchFamily="34" charset="0"/>
            </a:endParaRPr>
          </a:p>
        </p:txBody>
      </p:sp>
      <p:grpSp>
        <p:nvGrpSpPr>
          <p:cNvPr id="8197" name="Group 7"/>
          <p:cNvGrpSpPr/>
          <p:nvPr/>
        </p:nvGrpSpPr>
        <p:grpSpPr bwMode="auto">
          <a:xfrm>
            <a:off x="35496" y="1052736"/>
            <a:ext cx="4264025" cy="2879725"/>
            <a:chOff x="3216" y="733"/>
            <a:chExt cx="1126" cy="1331"/>
          </a:xfrm>
        </p:grpSpPr>
        <p:sp>
          <p:nvSpPr>
            <p:cNvPr id="103" name="Rectangle 8"/>
            <p:cNvSpPr>
              <a:spLocks noChangeArrowheads="1"/>
            </p:cNvSpPr>
            <p:nvPr/>
          </p:nvSpPr>
          <p:spPr bwMode="auto">
            <a:xfrm>
              <a:off x="3665" y="1934"/>
              <a:ext cx="10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500" kern="0">
                  <a:solidFill>
                    <a:srgbClr val="000000"/>
                  </a:solidFill>
                  <a:latin typeface="Times New Roman" pitchFamily="18" charset="0"/>
                  <a:ea typeface="+mn-ea"/>
                </a:rPr>
                <a:t>b)</a:t>
              </a:r>
              <a:endParaRPr lang="en-US" altLang="zh-CN" sz="2000" kern="0">
                <a:solidFill>
                  <a:srgbClr val="000000"/>
                </a:solidFill>
                <a:latin typeface="Arial"/>
                <a:ea typeface="+mn-ea"/>
              </a:endParaRPr>
            </a:p>
          </p:txBody>
        </p:sp>
        <p:sp>
          <p:nvSpPr>
            <p:cNvPr id="104" name="Line 9"/>
            <p:cNvSpPr>
              <a:spLocks noChangeShapeType="1"/>
            </p:cNvSpPr>
            <p:nvPr/>
          </p:nvSpPr>
          <p:spPr bwMode="auto">
            <a:xfrm>
              <a:off x="3295" y="1882"/>
              <a:ext cx="981"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mn-ea"/>
              </a:endParaRPr>
            </a:p>
          </p:txBody>
        </p:sp>
        <p:sp>
          <p:nvSpPr>
            <p:cNvPr id="105" name="Freeform 10"/>
            <p:cNvSpPr/>
            <p:nvPr/>
          </p:nvSpPr>
          <p:spPr bwMode="auto">
            <a:xfrm>
              <a:off x="4270" y="1853"/>
              <a:ext cx="72" cy="59"/>
            </a:xfrm>
            <a:custGeom>
              <a:avLst/>
              <a:gdLst>
                <a:gd name="T0" fmla="*/ 0 w 72"/>
                <a:gd name="T1" fmla="*/ 0 h 59"/>
                <a:gd name="T2" fmla="*/ 72 w 72"/>
                <a:gd name="T3" fmla="*/ 29 h 59"/>
                <a:gd name="T4" fmla="*/ 0 w 72"/>
                <a:gd name="T5" fmla="*/ 59 h 59"/>
                <a:gd name="T6" fmla="*/ 0 w 72"/>
                <a:gd name="T7" fmla="*/ 0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59">
                  <a:moveTo>
                    <a:pt x="0" y="0"/>
                  </a:moveTo>
                  <a:lnTo>
                    <a:pt x="72" y="29"/>
                  </a:lnTo>
                  <a:lnTo>
                    <a:pt x="0" y="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rgbClr val="000000"/>
                </a:solidFill>
                <a:latin typeface="Arial"/>
                <a:ea typeface="+mn-ea"/>
              </a:endParaRPr>
            </a:p>
          </p:txBody>
        </p:sp>
        <p:sp>
          <p:nvSpPr>
            <p:cNvPr id="107" name="Line 11"/>
            <p:cNvSpPr>
              <a:spLocks noChangeShapeType="1"/>
            </p:cNvSpPr>
            <p:nvPr/>
          </p:nvSpPr>
          <p:spPr bwMode="auto">
            <a:xfrm flipV="1">
              <a:off x="3352" y="814"/>
              <a:ext cx="1" cy="11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mn-ea"/>
              </a:endParaRPr>
            </a:p>
          </p:txBody>
        </p:sp>
        <p:sp>
          <p:nvSpPr>
            <p:cNvPr id="108" name="Freeform 12"/>
            <p:cNvSpPr/>
            <p:nvPr/>
          </p:nvSpPr>
          <p:spPr bwMode="auto">
            <a:xfrm>
              <a:off x="3327" y="733"/>
              <a:ext cx="48" cy="88"/>
            </a:xfrm>
            <a:custGeom>
              <a:avLst/>
              <a:gdLst>
                <a:gd name="T0" fmla="*/ 0 w 48"/>
                <a:gd name="T1" fmla="*/ 88 h 88"/>
                <a:gd name="T2" fmla="*/ 25 w 48"/>
                <a:gd name="T3" fmla="*/ 0 h 88"/>
                <a:gd name="T4" fmla="*/ 48 w 48"/>
                <a:gd name="T5" fmla="*/ 88 h 88"/>
                <a:gd name="T6" fmla="*/ 0 w 48"/>
                <a:gd name="T7" fmla="*/ 88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88">
                  <a:moveTo>
                    <a:pt x="0" y="88"/>
                  </a:moveTo>
                  <a:lnTo>
                    <a:pt x="25" y="0"/>
                  </a:lnTo>
                  <a:lnTo>
                    <a:pt x="48" y="88"/>
                  </a:lnTo>
                  <a:lnTo>
                    <a:pt x="0" y="8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rgbClr val="000000"/>
                </a:solidFill>
                <a:latin typeface="Arial"/>
                <a:ea typeface="+mn-ea"/>
              </a:endParaRPr>
            </a:p>
          </p:txBody>
        </p:sp>
        <p:sp>
          <p:nvSpPr>
            <p:cNvPr id="109" name="Freeform 13"/>
            <p:cNvSpPr>
              <a:spLocks noEditPoints="1"/>
            </p:cNvSpPr>
            <p:nvPr/>
          </p:nvSpPr>
          <p:spPr bwMode="auto">
            <a:xfrm>
              <a:off x="3349" y="1670"/>
              <a:ext cx="532" cy="216"/>
            </a:xfrm>
            <a:custGeom>
              <a:avLst/>
              <a:gdLst>
                <a:gd name="T0" fmla="*/ 88 w 532"/>
                <a:gd name="T1" fmla="*/ 0 h 216"/>
                <a:gd name="T2" fmla="*/ 90 w 532"/>
                <a:gd name="T3" fmla="*/ 1 h 216"/>
                <a:gd name="T4" fmla="*/ 91 w 532"/>
                <a:gd name="T5" fmla="*/ 4 h 216"/>
                <a:gd name="T6" fmla="*/ 90 w 532"/>
                <a:gd name="T7" fmla="*/ 7 h 216"/>
                <a:gd name="T8" fmla="*/ 88 w 532"/>
                <a:gd name="T9" fmla="*/ 7 h 216"/>
                <a:gd name="T10" fmla="*/ 2 w 532"/>
                <a:gd name="T11" fmla="*/ 7 h 216"/>
                <a:gd name="T12" fmla="*/ 0 w 532"/>
                <a:gd name="T13" fmla="*/ 5 h 216"/>
                <a:gd name="T14" fmla="*/ 0 w 532"/>
                <a:gd name="T15" fmla="*/ 2 h 216"/>
                <a:gd name="T16" fmla="*/ 2 w 532"/>
                <a:gd name="T17" fmla="*/ 0 h 216"/>
                <a:gd name="T18" fmla="*/ 3 w 532"/>
                <a:gd name="T19" fmla="*/ 0 h 216"/>
                <a:gd name="T20" fmla="*/ 225 w 532"/>
                <a:gd name="T21" fmla="*/ 0 h 216"/>
                <a:gd name="T22" fmla="*/ 227 w 532"/>
                <a:gd name="T23" fmla="*/ 1 h 216"/>
                <a:gd name="T24" fmla="*/ 228 w 532"/>
                <a:gd name="T25" fmla="*/ 4 h 216"/>
                <a:gd name="T26" fmla="*/ 227 w 532"/>
                <a:gd name="T27" fmla="*/ 7 h 216"/>
                <a:gd name="T28" fmla="*/ 225 w 532"/>
                <a:gd name="T29" fmla="*/ 7 h 216"/>
                <a:gd name="T30" fmla="*/ 138 w 532"/>
                <a:gd name="T31" fmla="*/ 7 h 216"/>
                <a:gd name="T32" fmla="*/ 137 w 532"/>
                <a:gd name="T33" fmla="*/ 5 h 216"/>
                <a:gd name="T34" fmla="*/ 137 w 532"/>
                <a:gd name="T35" fmla="*/ 2 h 216"/>
                <a:gd name="T36" fmla="*/ 138 w 532"/>
                <a:gd name="T37" fmla="*/ 0 h 216"/>
                <a:gd name="T38" fmla="*/ 139 w 532"/>
                <a:gd name="T39" fmla="*/ 0 h 216"/>
                <a:gd name="T40" fmla="*/ 361 w 532"/>
                <a:gd name="T41" fmla="*/ 0 h 216"/>
                <a:gd name="T42" fmla="*/ 364 w 532"/>
                <a:gd name="T43" fmla="*/ 1 h 216"/>
                <a:gd name="T44" fmla="*/ 364 w 532"/>
                <a:gd name="T45" fmla="*/ 4 h 216"/>
                <a:gd name="T46" fmla="*/ 364 w 532"/>
                <a:gd name="T47" fmla="*/ 7 h 216"/>
                <a:gd name="T48" fmla="*/ 361 w 532"/>
                <a:gd name="T49" fmla="*/ 7 h 216"/>
                <a:gd name="T50" fmla="*/ 275 w 532"/>
                <a:gd name="T51" fmla="*/ 7 h 216"/>
                <a:gd name="T52" fmla="*/ 274 w 532"/>
                <a:gd name="T53" fmla="*/ 5 h 216"/>
                <a:gd name="T54" fmla="*/ 274 w 532"/>
                <a:gd name="T55" fmla="*/ 2 h 216"/>
                <a:gd name="T56" fmla="*/ 275 w 532"/>
                <a:gd name="T57" fmla="*/ 0 h 216"/>
                <a:gd name="T58" fmla="*/ 276 w 532"/>
                <a:gd name="T59" fmla="*/ 0 h 216"/>
                <a:gd name="T60" fmla="*/ 498 w 532"/>
                <a:gd name="T61" fmla="*/ 0 h 216"/>
                <a:gd name="T62" fmla="*/ 499 w 532"/>
                <a:gd name="T63" fmla="*/ 1 h 216"/>
                <a:gd name="T64" fmla="*/ 501 w 532"/>
                <a:gd name="T65" fmla="*/ 4 h 216"/>
                <a:gd name="T66" fmla="*/ 499 w 532"/>
                <a:gd name="T67" fmla="*/ 7 h 216"/>
                <a:gd name="T68" fmla="*/ 498 w 532"/>
                <a:gd name="T69" fmla="*/ 7 h 216"/>
                <a:gd name="T70" fmla="*/ 412 w 532"/>
                <a:gd name="T71" fmla="*/ 7 h 216"/>
                <a:gd name="T72" fmla="*/ 409 w 532"/>
                <a:gd name="T73" fmla="*/ 5 h 216"/>
                <a:gd name="T74" fmla="*/ 409 w 532"/>
                <a:gd name="T75" fmla="*/ 2 h 216"/>
                <a:gd name="T76" fmla="*/ 412 w 532"/>
                <a:gd name="T77" fmla="*/ 0 h 216"/>
                <a:gd name="T78" fmla="*/ 413 w 532"/>
                <a:gd name="T79" fmla="*/ 0 h 216"/>
                <a:gd name="T80" fmla="*/ 532 w 532"/>
                <a:gd name="T81" fmla="*/ 133 h 216"/>
                <a:gd name="T82" fmla="*/ 532 w 532"/>
                <a:gd name="T83" fmla="*/ 135 h 216"/>
                <a:gd name="T84" fmla="*/ 530 w 532"/>
                <a:gd name="T85" fmla="*/ 137 h 216"/>
                <a:gd name="T86" fmla="*/ 527 w 532"/>
                <a:gd name="T87" fmla="*/ 135 h 216"/>
                <a:gd name="T88" fmla="*/ 526 w 532"/>
                <a:gd name="T89" fmla="*/ 133 h 216"/>
                <a:gd name="T90" fmla="*/ 526 w 532"/>
                <a:gd name="T91" fmla="*/ 26 h 216"/>
                <a:gd name="T92" fmla="*/ 528 w 532"/>
                <a:gd name="T93" fmla="*/ 24 h 216"/>
                <a:gd name="T94" fmla="*/ 531 w 532"/>
                <a:gd name="T95" fmla="*/ 24 h 216"/>
                <a:gd name="T96" fmla="*/ 532 w 532"/>
                <a:gd name="T97" fmla="*/ 26 h 216"/>
                <a:gd name="T98" fmla="*/ 532 w 532"/>
                <a:gd name="T99" fmla="*/ 27 h 216"/>
                <a:gd name="T100" fmla="*/ 532 w 532"/>
                <a:gd name="T101" fmla="*/ 212 h 216"/>
                <a:gd name="T102" fmla="*/ 532 w 532"/>
                <a:gd name="T103" fmla="*/ 215 h 216"/>
                <a:gd name="T104" fmla="*/ 530 w 532"/>
                <a:gd name="T105" fmla="*/ 216 h 216"/>
                <a:gd name="T106" fmla="*/ 527 w 532"/>
                <a:gd name="T107" fmla="*/ 215 h 216"/>
                <a:gd name="T108" fmla="*/ 526 w 532"/>
                <a:gd name="T109" fmla="*/ 212 h 216"/>
                <a:gd name="T110" fmla="*/ 526 w 532"/>
                <a:gd name="T111" fmla="*/ 194 h 216"/>
                <a:gd name="T112" fmla="*/ 528 w 532"/>
                <a:gd name="T113" fmla="*/ 193 h 216"/>
                <a:gd name="T114" fmla="*/ 531 w 532"/>
                <a:gd name="T115" fmla="*/ 193 h 216"/>
                <a:gd name="T116" fmla="*/ 532 w 532"/>
                <a:gd name="T117" fmla="*/ 194 h 216"/>
                <a:gd name="T118" fmla="*/ 532 w 532"/>
                <a:gd name="T119" fmla="*/ 196 h 2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32" h="216">
                  <a:moveTo>
                    <a:pt x="3" y="0"/>
                  </a:moveTo>
                  <a:lnTo>
                    <a:pt x="88" y="0"/>
                  </a:lnTo>
                  <a:lnTo>
                    <a:pt x="89" y="0"/>
                  </a:lnTo>
                  <a:lnTo>
                    <a:pt x="90" y="1"/>
                  </a:lnTo>
                  <a:lnTo>
                    <a:pt x="91" y="2"/>
                  </a:lnTo>
                  <a:lnTo>
                    <a:pt x="91" y="4"/>
                  </a:lnTo>
                  <a:lnTo>
                    <a:pt x="91" y="5"/>
                  </a:lnTo>
                  <a:lnTo>
                    <a:pt x="90" y="7"/>
                  </a:lnTo>
                  <a:lnTo>
                    <a:pt x="89" y="7"/>
                  </a:lnTo>
                  <a:lnTo>
                    <a:pt x="88" y="7"/>
                  </a:lnTo>
                  <a:lnTo>
                    <a:pt x="3" y="7"/>
                  </a:lnTo>
                  <a:lnTo>
                    <a:pt x="2" y="7"/>
                  </a:lnTo>
                  <a:lnTo>
                    <a:pt x="1" y="7"/>
                  </a:lnTo>
                  <a:lnTo>
                    <a:pt x="0" y="5"/>
                  </a:lnTo>
                  <a:lnTo>
                    <a:pt x="0" y="4"/>
                  </a:lnTo>
                  <a:lnTo>
                    <a:pt x="0" y="2"/>
                  </a:lnTo>
                  <a:lnTo>
                    <a:pt x="1" y="1"/>
                  </a:lnTo>
                  <a:lnTo>
                    <a:pt x="2" y="0"/>
                  </a:lnTo>
                  <a:lnTo>
                    <a:pt x="3" y="0"/>
                  </a:lnTo>
                  <a:close/>
                  <a:moveTo>
                    <a:pt x="139" y="0"/>
                  </a:moveTo>
                  <a:lnTo>
                    <a:pt x="225" y="0"/>
                  </a:lnTo>
                  <a:lnTo>
                    <a:pt x="226" y="0"/>
                  </a:lnTo>
                  <a:lnTo>
                    <a:pt x="227" y="1"/>
                  </a:lnTo>
                  <a:lnTo>
                    <a:pt x="227" y="2"/>
                  </a:lnTo>
                  <a:lnTo>
                    <a:pt x="228" y="4"/>
                  </a:lnTo>
                  <a:lnTo>
                    <a:pt x="227" y="5"/>
                  </a:lnTo>
                  <a:lnTo>
                    <a:pt x="227" y="7"/>
                  </a:lnTo>
                  <a:lnTo>
                    <a:pt x="226" y="7"/>
                  </a:lnTo>
                  <a:lnTo>
                    <a:pt x="225" y="7"/>
                  </a:lnTo>
                  <a:lnTo>
                    <a:pt x="139" y="7"/>
                  </a:lnTo>
                  <a:lnTo>
                    <a:pt x="138" y="7"/>
                  </a:lnTo>
                  <a:lnTo>
                    <a:pt x="137" y="5"/>
                  </a:lnTo>
                  <a:lnTo>
                    <a:pt x="137" y="4"/>
                  </a:lnTo>
                  <a:lnTo>
                    <a:pt x="137" y="2"/>
                  </a:lnTo>
                  <a:lnTo>
                    <a:pt x="138" y="1"/>
                  </a:lnTo>
                  <a:lnTo>
                    <a:pt x="138" y="0"/>
                  </a:lnTo>
                  <a:lnTo>
                    <a:pt x="139" y="0"/>
                  </a:lnTo>
                  <a:close/>
                  <a:moveTo>
                    <a:pt x="276" y="0"/>
                  </a:moveTo>
                  <a:lnTo>
                    <a:pt x="361" y="0"/>
                  </a:lnTo>
                  <a:lnTo>
                    <a:pt x="363" y="0"/>
                  </a:lnTo>
                  <a:lnTo>
                    <a:pt x="364" y="1"/>
                  </a:lnTo>
                  <a:lnTo>
                    <a:pt x="364" y="2"/>
                  </a:lnTo>
                  <a:lnTo>
                    <a:pt x="364" y="4"/>
                  </a:lnTo>
                  <a:lnTo>
                    <a:pt x="364" y="5"/>
                  </a:lnTo>
                  <a:lnTo>
                    <a:pt x="364" y="7"/>
                  </a:lnTo>
                  <a:lnTo>
                    <a:pt x="363" y="7"/>
                  </a:lnTo>
                  <a:lnTo>
                    <a:pt x="361" y="7"/>
                  </a:lnTo>
                  <a:lnTo>
                    <a:pt x="276" y="7"/>
                  </a:lnTo>
                  <a:lnTo>
                    <a:pt x="275" y="7"/>
                  </a:lnTo>
                  <a:lnTo>
                    <a:pt x="274" y="7"/>
                  </a:lnTo>
                  <a:lnTo>
                    <a:pt x="274" y="5"/>
                  </a:lnTo>
                  <a:lnTo>
                    <a:pt x="274" y="4"/>
                  </a:lnTo>
                  <a:lnTo>
                    <a:pt x="274" y="2"/>
                  </a:lnTo>
                  <a:lnTo>
                    <a:pt x="274" y="1"/>
                  </a:lnTo>
                  <a:lnTo>
                    <a:pt x="275" y="0"/>
                  </a:lnTo>
                  <a:lnTo>
                    <a:pt x="276" y="0"/>
                  </a:lnTo>
                  <a:close/>
                  <a:moveTo>
                    <a:pt x="413" y="0"/>
                  </a:moveTo>
                  <a:lnTo>
                    <a:pt x="498" y="0"/>
                  </a:lnTo>
                  <a:lnTo>
                    <a:pt x="499" y="1"/>
                  </a:lnTo>
                  <a:lnTo>
                    <a:pt x="501" y="2"/>
                  </a:lnTo>
                  <a:lnTo>
                    <a:pt x="501" y="4"/>
                  </a:lnTo>
                  <a:lnTo>
                    <a:pt x="501" y="5"/>
                  </a:lnTo>
                  <a:lnTo>
                    <a:pt x="499" y="7"/>
                  </a:lnTo>
                  <a:lnTo>
                    <a:pt x="498" y="7"/>
                  </a:lnTo>
                  <a:lnTo>
                    <a:pt x="413" y="7"/>
                  </a:lnTo>
                  <a:lnTo>
                    <a:pt x="412" y="7"/>
                  </a:lnTo>
                  <a:lnTo>
                    <a:pt x="410" y="7"/>
                  </a:lnTo>
                  <a:lnTo>
                    <a:pt x="409" y="5"/>
                  </a:lnTo>
                  <a:lnTo>
                    <a:pt x="409" y="4"/>
                  </a:lnTo>
                  <a:lnTo>
                    <a:pt x="409" y="2"/>
                  </a:lnTo>
                  <a:lnTo>
                    <a:pt x="410" y="1"/>
                  </a:lnTo>
                  <a:lnTo>
                    <a:pt x="412" y="0"/>
                  </a:lnTo>
                  <a:lnTo>
                    <a:pt x="413" y="0"/>
                  </a:lnTo>
                  <a:close/>
                  <a:moveTo>
                    <a:pt x="532" y="27"/>
                  </a:moveTo>
                  <a:lnTo>
                    <a:pt x="532" y="133"/>
                  </a:lnTo>
                  <a:lnTo>
                    <a:pt x="532" y="134"/>
                  </a:lnTo>
                  <a:lnTo>
                    <a:pt x="532" y="135"/>
                  </a:lnTo>
                  <a:lnTo>
                    <a:pt x="531" y="135"/>
                  </a:lnTo>
                  <a:lnTo>
                    <a:pt x="530" y="137"/>
                  </a:lnTo>
                  <a:lnTo>
                    <a:pt x="528" y="135"/>
                  </a:lnTo>
                  <a:lnTo>
                    <a:pt x="527" y="135"/>
                  </a:lnTo>
                  <a:lnTo>
                    <a:pt x="526" y="134"/>
                  </a:lnTo>
                  <a:lnTo>
                    <a:pt x="526" y="133"/>
                  </a:lnTo>
                  <a:lnTo>
                    <a:pt x="526" y="27"/>
                  </a:lnTo>
                  <a:lnTo>
                    <a:pt x="526" y="26"/>
                  </a:lnTo>
                  <a:lnTo>
                    <a:pt x="527" y="26"/>
                  </a:lnTo>
                  <a:lnTo>
                    <a:pt x="528" y="24"/>
                  </a:lnTo>
                  <a:lnTo>
                    <a:pt x="530" y="24"/>
                  </a:lnTo>
                  <a:lnTo>
                    <a:pt x="531" y="24"/>
                  </a:lnTo>
                  <a:lnTo>
                    <a:pt x="532" y="26"/>
                  </a:lnTo>
                  <a:lnTo>
                    <a:pt x="532" y="27"/>
                  </a:lnTo>
                  <a:close/>
                  <a:moveTo>
                    <a:pt x="532" y="196"/>
                  </a:moveTo>
                  <a:lnTo>
                    <a:pt x="532" y="212"/>
                  </a:lnTo>
                  <a:lnTo>
                    <a:pt x="532" y="214"/>
                  </a:lnTo>
                  <a:lnTo>
                    <a:pt x="532" y="215"/>
                  </a:lnTo>
                  <a:lnTo>
                    <a:pt x="531" y="216"/>
                  </a:lnTo>
                  <a:lnTo>
                    <a:pt x="530" y="216"/>
                  </a:lnTo>
                  <a:lnTo>
                    <a:pt x="528" y="216"/>
                  </a:lnTo>
                  <a:lnTo>
                    <a:pt x="527" y="215"/>
                  </a:lnTo>
                  <a:lnTo>
                    <a:pt x="526" y="214"/>
                  </a:lnTo>
                  <a:lnTo>
                    <a:pt x="526" y="212"/>
                  </a:lnTo>
                  <a:lnTo>
                    <a:pt x="526" y="196"/>
                  </a:lnTo>
                  <a:lnTo>
                    <a:pt x="526" y="194"/>
                  </a:lnTo>
                  <a:lnTo>
                    <a:pt x="527" y="193"/>
                  </a:lnTo>
                  <a:lnTo>
                    <a:pt x="528" y="193"/>
                  </a:lnTo>
                  <a:lnTo>
                    <a:pt x="530" y="193"/>
                  </a:lnTo>
                  <a:lnTo>
                    <a:pt x="531" y="193"/>
                  </a:lnTo>
                  <a:lnTo>
                    <a:pt x="532" y="193"/>
                  </a:lnTo>
                  <a:lnTo>
                    <a:pt x="532" y="194"/>
                  </a:lnTo>
                  <a:lnTo>
                    <a:pt x="532" y="196"/>
                  </a:lnTo>
                  <a:close/>
                </a:path>
              </a:pathLst>
            </a:custGeom>
            <a:solidFill>
              <a:srgbClr val="000000"/>
            </a:solidFill>
            <a:ln w="1588">
              <a:solidFill>
                <a:srgbClr val="000000"/>
              </a:solidFill>
              <a:prstDash val="solid"/>
              <a:round/>
            </a:ln>
          </p:spPr>
          <p:txBody>
            <a:bodyPr/>
            <a:lstStyle/>
            <a:p>
              <a:pPr eaLnBrk="1" fontAlgn="auto" hangingPunct="1">
                <a:spcBef>
                  <a:spcPts val="0"/>
                </a:spcBef>
                <a:spcAft>
                  <a:spcPts val="0"/>
                </a:spcAft>
                <a:defRPr/>
              </a:pPr>
              <a:endParaRPr lang="zh-CN" altLang="en-US" kern="0">
                <a:solidFill>
                  <a:srgbClr val="000000"/>
                </a:solidFill>
                <a:latin typeface="Arial"/>
                <a:ea typeface="+mn-ea"/>
              </a:endParaRPr>
            </a:p>
          </p:txBody>
        </p:sp>
        <p:sp>
          <p:nvSpPr>
            <p:cNvPr id="110" name="Freeform 14"/>
            <p:cNvSpPr>
              <a:spLocks noEditPoints="1"/>
            </p:cNvSpPr>
            <p:nvPr/>
          </p:nvSpPr>
          <p:spPr bwMode="auto">
            <a:xfrm>
              <a:off x="3349" y="1078"/>
              <a:ext cx="211" cy="6"/>
            </a:xfrm>
            <a:custGeom>
              <a:avLst/>
              <a:gdLst>
                <a:gd name="T0" fmla="*/ 3 w 211"/>
                <a:gd name="T1" fmla="*/ 0 h 6"/>
                <a:gd name="T2" fmla="*/ 88 w 211"/>
                <a:gd name="T3" fmla="*/ 0 h 6"/>
                <a:gd name="T4" fmla="*/ 89 w 211"/>
                <a:gd name="T5" fmla="*/ 0 h 6"/>
                <a:gd name="T6" fmla="*/ 90 w 211"/>
                <a:gd name="T7" fmla="*/ 1 h 6"/>
                <a:gd name="T8" fmla="*/ 91 w 211"/>
                <a:gd name="T9" fmla="*/ 2 h 6"/>
                <a:gd name="T10" fmla="*/ 91 w 211"/>
                <a:gd name="T11" fmla="*/ 4 h 6"/>
                <a:gd name="T12" fmla="*/ 91 w 211"/>
                <a:gd name="T13" fmla="*/ 5 h 6"/>
                <a:gd name="T14" fmla="*/ 90 w 211"/>
                <a:gd name="T15" fmla="*/ 6 h 6"/>
                <a:gd name="T16" fmla="*/ 89 w 211"/>
                <a:gd name="T17" fmla="*/ 6 h 6"/>
                <a:gd name="T18" fmla="*/ 88 w 211"/>
                <a:gd name="T19" fmla="*/ 6 h 6"/>
                <a:gd name="T20" fmla="*/ 3 w 211"/>
                <a:gd name="T21" fmla="*/ 6 h 6"/>
                <a:gd name="T22" fmla="*/ 2 w 211"/>
                <a:gd name="T23" fmla="*/ 6 h 6"/>
                <a:gd name="T24" fmla="*/ 1 w 211"/>
                <a:gd name="T25" fmla="*/ 6 h 6"/>
                <a:gd name="T26" fmla="*/ 0 w 211"/>
                <a:gd name="T27" fmla="*/ 5 h 6"/>
                <a:gd name="T28" fmla="*/ 0 w 211"/>
                <a:gd name="T29" fmla="*/ 4 h 6"/>
                <a:gd name="T30" fmla="*/ 0 w 211"/>
                <a:gd name="T31" fmla="*/ 2 h 6"/>
                <a:gd name="T32" fmla="*/ 1 w 211"/>
                <a:gd name="T33" fmla="*/ 1 h 6"/>
                <a:gd name="T34" fmla="*/ 2 w 211"/>
                <a:gd name="T35" fmla="*/ 0 h 6"/>
                <a:gd name="T36" fmla="*/ 3 w 211"/>
                <a:gd name="T37" fmla="*/ 0 h 6"/>
                <a:gd name="T38" fmla="*/ 3 w 211"/>
                <a:gd name="T39" fmla="*/ 0 h 6"/>
                <a:gd name="T40" fmla="*/ 139 w 211"/>
                <a:gd name="T41" fmla="*/ 0 h 6"/>
                <a:gd name="T42" fmla="*/ 209 w 211"/>
                <a:gd name="T43" fmla="*/ 0 h 6"/>
                <a:gd name="T44" fmla="*/ 210 w 211"/>
                <a:gd name="T45" fmla="*/ 0 h 6"/>
                <a:gd name="T46" fmla="*/ 211 w 211"/>
                <a:gd name="T47" fmla="*/ 1 h 6"/>
                <a:gd name="T48" fmla="*/ 211 w 211"/>
                <a:gd name="T49" fmla="*/ 2 h 6"/>
                <a:gd name="T50" fmla="*/ 211 w 211"/>
                <a:gd name="T51" fmla="*/ 4 h 6"/>
                <a:gd name="T52" fmla="*/ 211 w 211"/>
                <a:gd name="T53" fmla="*/ 5 h 6"/>
                <a:gd name="T54" fmla="*/ 211 w 211"/>
                <a:gd name="T55" fmla="*/ 6 h 6"/>
                <a:gd name="T56" fmla="*/ 210 w 211"/>
                <a:gd name="T57" fmla="*/ 6 h 6"/>
                <a:gd name="T58" fmla="*/ 209 w 211"/>
                <a:gd name="T59" fmla="*/ 6 h 6"/>
                <a:gd name="T60" fmla="*/ 139 w 211"/>
                <a:gd name="T61" fmla="*/ 6 h 6"/>
                <a:gd name="T62" fmla="*/ 138 w 211"/>
                <a:gd name="T63" fmla="*/ 6 h 6"/>
                <a:gd name="T64" fmla="*/ 138 w 211"/>
                <a:gd name="T65" fmla="*/ 6 h 6"/>
                <a:gd name="T66" fmla="*/ 137 w 211"/>
                <a:gd name="T67" fmla="*/ 5 h 6"/>
                <a:gd name="T68" fmla="*/ 137 w 211"/>
                <a:gd name="T69" fmla="*/ 4 h 6"/>
                <a:gd name="T70" fmla="*/ 137 w 211"/>
                <a:gd name="T71" fmla="*/ 2 h 6"/>
                <a:gd name="T72" fmla="*/ 138 w 211"/>
                <a:gd name="T73" fmla="*/ 1 h 6"/>
                <a:gd name="T74" fmla="*/ 138 w 211"/>
                <a:gd name="T75" fmla="*/ 0 h 6"/>
                <a:gd name="T76" fmla="*/ 139 w 211"/>
                <a:gd name="T77" fmla="*/ 0 h 6"/>
                <a:gd name="T78" fmla="*/ 139 w 211"/>
                <a:gd name="T79" fmla="*/ 0 h 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1" h="6">
                  <a:moveTo>
                    <a:pt x="3" y="0"/>
                  </a:moveTo>
                  <a:lnTo>
                    <a:pt x="88" y="0"/>
                  </a:lnTo>
                  <a:lnTo>
                    <a:pt x="89" y="0"/>
                  </a:lnTo>
                  <a:lnTo>
                    <a:pt x="90" y="1"/>
                  </a:lnTo>
                  <a:lnTo>
                    <a:pt x="91" y="2"/>
                  </a:lnTo>
                  <a:lnTo>
                    <a:pt x="91" y="4"/>
                  </a:lnTo>
                  <a:lnTo>
                    <a:pt x="91" y="5"/>
                  </a:lnTo>
                  <a:lnTo>
                    <a:pt x="90" y="6"/>
                  </a:lnTo>
                  <a:lnTo>
                    <a:pt x="89" y="6"/>
                  </a:lnTo>
                  <a:lnTo>
                    <a:pt x="88" y="6"/>
                  </a:lnTo>
                  <a:lnTo>
                    <a:pt x="3" y="6"/>
                  </a:lnTo>
                  <a:lnTo>
                    <a:pt x="2" y="6"/>
                  </a:lnTo>
                  <a:lnTo>
                    <a:pt x="1" y="6"/>
                  </a:lnTo>
                  <a:lnTo>
                    <a:pt x="0" y="5"/>
                  </a:lnTo>
                  <a:lnTo>
                    <a:pt x="0" y="4"/>
                  </a:lnTo>
                  <a:lnTo>
                    <a:pt x="0" y="2"/>
                  </a:lnTo>
                  <a:lnTo>
                    <a:pt x="1" y="1"/>
                  </a:lnTo>
                  <a:lnTo>
                    <a:pt x="2" y="0"/>
                  </a:lnTo>
                  <a:lnTo>
                    <a:pt x="3" y="0"/>
                  </a:lnTo>
                  <a:close/>
                  <a:moveTo>
                    <a:pt x="139" y="0"/>
                  </a:moveTo>
                  <a:lnTo>
                    <a:pt x="209" y="0"/>
                  </a:lnTo>
                  <a:lnTo>
                    <a:pt x="210" y="0"/>
                  </a:lnTo>
                  <a:lnTo>
                    <a:pt x="211" y="1"/>
                  </a:lnTo>
                  <a:lnTo>
                    <a:pt x="211" y="2"/>
                  </a:lnTo>
                  <a:lnTo>
                    <a:pt x="211" y="4"/>
                  </a:lnTo>
                  <a:lnTo>
                    <a:pt x="211" y="5"/>
                  </a:lnTo>
                  <a:lnTo>
                    <a:pt x="211" y="6"/>
                  </a:lnTo>
                  <a:lnTo>
                    <a:pt x="210" y="6"/>
                  </a:lnTo>
                  <a:lnTo>
                    <a:pt x="209" y="6"/>
                  </a:lnTo>
                  <a:lnTo>
                    <a:pt x="139" y="6"/>
                  </a:lnTo>
                  <a:lnTo>
                    <a:pt x="138" y="6"/>
                  </a:lnTo>
                  <a:lnTo>
                    <a:pt x="137" y="5"/>
                  </a:lnTo>
                  <a:lnTo>
                    <a:pt x="137" y="4"/>
                  </a:lnTo>
                  <a:lnTo>
                    <a:pt x="137" y="2"/>
                  </a:lnTo>
                  <a:lnTo>
                    <a:pt x="138" y="1"/>
                  </a:lnTo>
                  <a:lnTo>
                    <a:pt x="138" y="0"/>
                  </a:lnTo>
                  <a:lnTo>
                    <a:pt x="139" y="0"/>
                  </a:lnTo>
                  <a:close/>
                </a:path>
              </a:pathLst>
            </a:custGeom>
            <a:solidFill>
              <a:srgbClr val="000000"/>
            </a:solidFill>
            <a:ln w="1588">
              <a:solidFill>
                <a:srgbClr val="000000"/>
              </a:solidFill>
              <a:prstDash val="solid"/>
              <a:round/>
            </a:ln>
          </p:spPr>
          <p:txBody>
            <a:bodyPr/>
            <a:lstStyle/>
            <a:p>
              <a:pPr eaLnBrk="1" fontAlgn="auto" hangingPunct="1">
                <a:spcBef>
                  <a:spcPts val="0"/>
                </a:spcBef>
                <a:spcAft>
                  <a:spcPts val="0"/>
                </a:spcAft>
                <a:defRPr/>
              </a:pPr>
              <a:endParaRPr lang="zh-CN" altLang="en-US" kern="0">
                <a:solidFill>
                  <a:srgbClr val="000000"/>
                </a:solidFill>
                <a:latin typeface="Arial"/>
                <a:ea typeface="+mn-ea"/>
              </a:endParaRPr>
            </a:p>
          </p:txBody>
        </p:sp>
        <p:sp>
          <p:nvSpPr>
            <p:cNvPr id="111" name="Rectangle 20"/>
            <p:cNvSpPr>
              <a:spLocks noChangeArrowheads="1"/>
            </p:cNvSpPr>
            <p:nvPr/>
          </p:nvSpPr>
          <p:spPr bwMode="auto">
            <a:xfrm>
              <a:off x="3216" y="1035"/>
              <a:ext cx="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500" i="1" kern="0" dirty="0">
                  <a:solidFill>
                    <a:srgbClr val="000000"/>
                  </a:solidFill>
                  <a:latin typeface="Times New Roman" pitchFamily="18" charset="0"/>
                  <a:ea typeface="+mn-ea"/>
                </a:rPr>
                <a:t>U</a:t>
              </a:r>
              <a:endParaRPr lang="en-US" altLang="zh-CN" sz="2000" kern="0" dirty="0">
                <a:solidFill>
                  <a:srgbClr val="000000"/>
                </a:solidFill>
                <a:latin typeface="Arial"/>
                <a:ea typeface="+mn-ea"/>
              </a:endParaRPr>
            </a:p>
          </p:txBody>
        </p:sp>
        <p:sp>
          <p:nvSpPr>
            <p:cNvPr id="112" name="Rectangle 21"/>
            <p:cNvSpPr>
              <a:spLocks noChangeArrowheads="1"/>
            </p:cNvSpPr>
            <p:nvPr/>
          </p:nvSpPr>
          <p:spPr bwMode="auto">
            <a:xfrm>
              <a:off x="3255" y="1082"/>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000" kern="0">
                  <a:solidFill>
                    <a:srgbClr val="000000"/>
                  </a:solidFill>
                  <a:latin typeface="Times New Roman" pitchFamily="18" charset="0"/>
                  <a:ea typeface="+mn-ea"/>
                </a:rPr>
                <a:t>FP</a:t>
              </a:r>
              <a:endParaRPr lang="en-US" altLang="zh-CN" sz="2000" kern="0">
                <a:solidFill>
                  <a:srgbClr val="000000"/>
                </a:solidFill>
                <a:latin typeface="Arial"/>
                <a:ea typeface="+mn-ea"/>
              </a:endParaRPr>
            </a:p>
          </p:txBody>
        </p:sp>
        <p:sp>
          <p:nvSpPr>
            <p:cNvPr id="113" name="Rectangle 22"/>
            <p:cNvSpPr>
              <a:spLocks noChangeArrowheads="1"/>
            </p:cNvSpPr>
            <p:nvPr/>
          </p:nvSpPr>
          <p:spPr bwMode="auto">
            <a:xfrm>
              <a:off x="3294" y="745"/>
              <a:ext cx="6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500" i="1" kern="0" dirty="0">
                  <a:solidFill>
                    <a:srgbClr val="000000"/>
                  </a:solidFill>
                  <a:latin typeface="Times New Roman" pitchFamily="18" charset="0"/>
                  <a:ea typeface="+mn-ea"/>
                </a:rPr>
                <a:t>u</a:t>
              </a:r>
              <a:endParaRPr lang="en-US" altLang="zh-CN" sz="2000" kern="0" dirty="0">
                <a:solidFill>
                  <a:srgbClr val="000000"/>
                </a:solidFill>
                <a:latin typeface="Arial"/>
                <a:ea typeface="+mn-ea"/>
              </a:endParaRPr>
            </a:p>
          </p:txBody>
        </p:sp>
        <p:sp>
          <p:nvSpPr>
            <p:cNvPr id="114" name="Rectangle 23"/>
            <p:cNvSpPr>
              <a:spLocks noChangeArrowheads="1"/>
            </p:cNvSpPr>
            <p:nvPr/>
          </p:nvSpPr>
          <p:spPr bwMode="auto">
            <a:xfrm>
              <a:off x="3294" y="877"/>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500" i="1" kern="0" dirty="0" err="1">
                  <a:solidFill>
                    <a:srgbClr val="000000"/>
                  </a:solidFill>
                  <a:latin typeface="Times New Roman" pitchFamily="18" charset="0"/>
                  <a:ea typeface="+mn-ea"/>
                </a:rPr>
                <a:t>i</a:t>
              </a:r>
              <a:endParaRPr lang="en-US" altLang="zh-CN" sz="2000" kern="0" dirty="0">
                <a:solidFill>
                  <a:srgbClr val="000000"/>
                </a:solidFill>
                <a:latin typeface="Arial"/>
                <a:ea typeface="+mn-ea"/>
              </a:endParaRPr>
            </a:p>
          </p:txBody>
        </p:sp>
        <p:sp>
          <p:nvSpPr>
            <p:cNvPr id="115" name="Rectangle 24"/>
            <p:cNvSpPr>
              <a:spLocks noChangeArrowheads="1"/>
            </p:cNvSpPr>
            <p:nvPr/>
          </p:nvSpPr>
          <p:spPr bwMode="auto">
            <a:xfrm>
              <a:off x="3899" y="897"/>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500" i="1" kern="0">
                  <a:solidFill>
                    <a:srgbClr val="000000"/>
                  </a:solidFill>
                  <a:latin typeface="Times New Roman" pitchFamily="18" charset="0"/>
                  <a:ea typeface="+mn-ea"/>
                </a:rPr>
                <a:t>i</a:t>
              </a:r>
              <a:endParaRPr lang="en-US" altLang="zh-CN" sz="2000" kern="0">
                <a:solidFill>
                  <a:srgbClr val="000000"/>
                </a:solidFill>
                <a:latin typeface="Arial"/>
                <a:ea typeface="+mn-ea"/>
              </a:endParaRPr>
            </a:p>
          </p:txBody>
        </p:sp>
        <p:sp>
          <p:nvSpPr>
            <p:cNvPr id="116" name="Rectangle 25"/>
            <p:cNvSpPr>
              <a:spLocks noChangeArrowheads="1"/>
            </p:cNvSpPr>
            <p:nvPr/>
          </p:nvSpPr>
          <p:spPr bwMode="auto">
            <a:xfrm>
              <a:off x="3926" y="975"/>
              <a:ext cx="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000" kern="0">
                  <a:solidFill>
                    <a:srgbClr val="000000"/>
                  </a:solidFill>
                  <a:latin typeface="Times New Roman" pitchFamily="18" charset="0"/>
                  <a:ea typeface="+mn-ea"/>
                </a:rPr>
                <a:t>F</a:t>
              </a:r>
              <a:endParaRPr lang="en-US" altLang="zh-CN" sz="2000" kern="0">
                <a:solidFill>
                  <a:srgbClr val="000000"/>
                </a:solidFill>
                <a:latin typeface="Arial"/>
                <a:ea typeface="+mn-ea"/>
              </a:endParaRPr>
            </a:p>
          </p:txBody>
        </p:sp>
        <p:sp>
          <p:nvSpPr>
            <p:cNvPr id="117" name="Rectangle 26"/>
            <p:cNvSpPr>
              <a:spLocks noChangeArrowheads="1"/>
            </p:cNvSpPr>
            <p:nvPr/>
          </p:nvSpPr>
          <p:spPr bwMode="auto">
            <a:xfrm>
              <a:off x="3860" y="1497"/>
              <a:ext cx="6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500" i="1" kern="0" dirty="0">
                  <a:solidFill>
                    <a:srgbClr val="000000"/>
                  </a:solidFill>
                  <a:latin typeface="Times New Roman" pitchFamily="18" charset="0"/>
                  <a:ea typeface="+mn-ea"/>
                </a:rPr>
                <a:t>u</a:t>
              </a:r>
              <a:endParaRPr lang="en-US" altLang="zh-CN" sz="2000" kern="0" dirty="0">
                <a:solidFill>
                  <a:srgbClr val="000000"/>
                </a:solidFill>
                <a:latin typeface="Arial"/>
                <a:ea typeface="+mn-ea"/>
              </a:endParaRPr>
            </a:p>
          </p:txBody>
        </p:sp>
        <p:sp>
          <p:nvSpPr>
            <p:cNvPr id="118" name="Rectangle 27"/>
            <p:cNvSpPr>
              <a:spLocks noChangeArrowheads="1"/>
            </p:cNvSpPr>
            <p:nvPr/>
          </p:nvSpPr>
          <p:spPr bwMode="auto">
            <a:xfrm>
              <a:off x="3885" y="1555"/>
              <a:ext cx="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000" kern="0">
                  <a:solidFill>
                    <a:srgbClr val="000000"/>
                  </a:solidFill>
                  <a:latin typeface="Times New Roman" pitchFamily="18" charset="0"/>
                  <a:ea typeface="+mn-ea"/>
                </a:rPr>
                <a:t>F</a:t>
              </a:r>
              <a:endParaRPr lang="en-US" altLang="zh-CN" sz="2000" kern="0">
                <a:solidFill>
                  <a:srgbClr val="000000"/>
                </a:solidFill>
                <a:latin typeface="Arial"/>
                <a:ea typeface="+mn-ea"/>
              </a:endParaRPr>
            </a:p>
          </p:txBody>
        </p:sp>
        <p:sp>
          <p:nvSpPr>
            <p:cNvPr id="119" name="Rectangle 28"/>
            <p:cNvSpPr>
              <a:spLocks noChangeArrowheads="1"/>
            </p:cNvSpPr>
            <p:nvPr/>
          </p:nvSpPr>
          <p:spPr bwMode="auto">
            <a:xfrm>
              <a:off x="3858" y="1898"/>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500" i="1" kern="0" dirty="0">
                  <a:solidFill>
                    <a:srgbClr val="000000"/>
                  </a:solidFill>
                  <a:latin typeface="Times New Roman" pitchFamily="18" charset="0"/>
                  <a:ea typeface="+mn-ea"/>
                </a:rPr>
                <a:t>t</a:t>
              </a:r>
              <a:endParaRPr lang="en-US" altLang="zh-CN" sz="2000" kern="0" dirty="0">
                <a:solidFill>
                  <a:srgbClr val="000000"/>
                </a:solidFill>
                <a:latin typeface="Arial"/>
                <a:ea typeface="+mn-ea"/>
              </a:endParaRPr>
            </a:p>
          </p:txBody>
        </p:sp>
        <p:sp>
          <p:nvSpPr>
            <p:cNvPr id="120" name="Rectangle 29"/>
            <p:cNvSpPr>
              <a:spLocks noChangeArrowheads="1"/>
            </p:cNvSpPr>
            <p:nvPr/>
          </p:nvSpPr>
          <p:spPr bwMode="auto">
            <a:xfrm>
              <a:off x="3874" y="1959"/>
              <a:ext cx="5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000" kern="0">
                  <a:solidFill>
                    <a:srgbClr val="000000"/>
                  </a:solidFill>
                  <a:latin typeface="Times New Roman" pitchFamily="18" charset="0"/>
                  <a:ea typeface="+mn-ea"/>
                </a:rPr>
                <a:t>fr</a:t>
              </a:r>
              <a:endParaRPr lang="en-US" altLang="zh-CN" sz="2000" kern="0">
                <a:solidFill>
                  <a:srgbClr val="000000"/>
                </a:solidFill>
                <a:latin typeface="Arial"/>
                <a:ea typeface="+mn-ea"/>
              </a:endParaRPr>
            </a:p>
          </p:txBody>
        </p:sp>
        <p:sp>
          <p:nvSpPr>
            <p:cNvPr id="121" name="Rectangle 30"/>
            <p:cNvSpPr>
              <a:spLocks noChangeArrowheads="1"/>
            </p:cNvSpPr>
            <p:nvPr/>
          </p:nvSpPr>
          <p:spPr bwMode="auto">
            <a:xfrm>
              <a:off x="4296" y="1881"/>
              <a:ext cx="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500" i="1" kern="0">
                  <a:solidFill>
                    <a:srgbClr val="000000"/>
                  </a:solidFill>
                  <a:latin typeface="Times New Roman" pitchFamily="18" charset="0"/>
                  <a:ea typeface="+mn-ea"/>
                </a:rPr>
                <a:t>t</a:t>
              </a:r>
              <a:endParaRPr lang="en-US" altLang="zh-CN" sz="2000" kern="0">
                <a:solidFill>
                  <a:srgbClr val="000000"/>
                </a:solidFill>
                <a:latin typeface="Arial"/>
                <a:ea typeface="+mn-ea"/>
              </a:endParaRPr>
            </a:p>
          </p:txBody>
        </p:sp>
        <p:sp>
          <p:nvSpPr>
            <p:cNvPr id="122" name="Rectangle 31"/>
            <p:cNvSpPr>
              <a:spLocks noChangeArrowheads="1"/>
            </p:cNvSpPr>
            <p:nvPr/>
          </p:nvSpPr>
          <p:spPr bwMode="auto">
            <a:xfrm>
              <a:off x="3279" y="1881"/>
              <a:ext cx="6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500" kern="0">
                  <a:solidFill>
                    <a:srgbClr val="000000"/>
                  </a:solidFill>
                  <a:latin typeface="Times New Roman" pitchFamily="18" charset="0"/>
                  <a:ea typeface="+mn-ea"/>
                </a:rPr>
                <a:t>0</a:t>
              </a:r>
              <a:endParaRPr lang="en-US" altLang="zh-CN" sz="2000" kern="0">
                <a:solidFill>
                  <a:srgbClr val="000000"/>
                </a:solidFill>
                <a:latin typeface="Arial"/>
                <a:ea typeface="+mn-ea"/>
              </a:endParaRPr>
            </a:p>
          </p:txBody>
        </p:sp>
        <p:sp>
          <p:nvSpPr>
            <p:cNvPr id="123" name="Rectangle 32"/>
            <p:cNvSpPr>
              <a:spLocks noChangeArrowheads="1"/>
            </p:cNvSpPr>
            <p:nvPr/>
          </p:nvSpPr>
          <p:spPr bwMode="auto">
            <a:xfrm>
              <a:off x="3241" y="1630"/>
              <a:ext cx="14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500" kern="0" dirty="0">
                  <a:solidFill>
                    <a:srgbClr val="000000"/>
                  </a:solidFill>
                  <a:latin typeface="Times New Roman" pitchFamily="18" charset="0"/>
                  <a:ea typeface="+mn-ea"/>
                </a:rPr>
                <a:t>2V</a:t>
              </a:r>
              <a:endParaRPr lang="en-US" altLang="zh-CN" sz="2000" kern="0" dirty="0">
                <a:solidFill>
                  <a:srgbClr val="000000"/>
                </a:solidFill>
                <a:latin typeface="Arial"/>
                <a:ea typeface="+mn-ea"/>
              </a:endParaRPr>
            </a:p>
          </p:txBody>
        </p:sp>
      </p:grpSp>
      <p:sp>
        <p:nvSpPr>
          <p:cNvPr id="124" name="Freeform 18"/>
          <p:cNvSpPr/>
          <p:nvPr/>
        </p:nvSpPr>
        <p:spPr bwMode="auto">
          <a:xfrm>
            <a:off x="568896" y="1809973"/>
            <a:ext cx="696912" cy="1730375"/>
          </a:xfrm>
          <a:custGeom>
            <a:avLst/>
            <a:gdLst>
              <a:gd name="T0" fmla="*/ 0 w 184"/>
              <a:gd name="T1" fmla="*/ 800 h 800"/>
              <a:gd name="T2" fmla="*/ 0 w 184"/>
              <a:gd name="T3" fmla="*/ 781 h 800"/>
              <a:gd name="T4" fmla="*/ 1 w 184"/>
              <a:gd name="T5" fmla="*/ 762 h 800"/>
              <a:gd name="T6" fmla="*/ 1 w 184"/>
              <a:gd name="T7" fmla="*/ 744 h 800"/>
              <a:gd name="T8" fmla="*/ 2 w 184"/>
              <a:gd name="T9" fmla="*/ 726 h 800"/>
              <a:gd name="T10" fmla="*/ 3 w 184"/>
              <a:gd name="T11" fmla="*/ 708 h 800"/>
              <a:gd name="T12" fmla="*/ 3 w 184"/>
              <a:gd name="T13" fmla="*/ 691 h 800"/>
              <a:gd name="T14" fmla="*/ 4 w 184"/>
              <a:gd name="T15" fmla="*/ 674 h 800"/>
              <a:gd name="T16" fmla="*/ 6 w 184"/>
              <a:gd name="T17" fmla="*/ 658 h 800"/>
              <a:gd name="T18" fmla="*/ 8 w 184"/>
              <a:gd name="T19" fmla="*/ 626 h 800"/>
              <a:gd name="T20" fmla="*/ 10 w 184"/>
              <a:gd name="T21" fmla="*/ 596 h 800"/>
              <a:gd name="T22" fmla="*/ 13 w 184"/>
              <a:gd name="T23" fmla="*/ 566 h 800"/>
              <a:gd name="T24" fmla="*/ 16 w 184"/>
              <a:gd name="T25" fmla="*/ 536 h 800"/>
              <a:gd name="T26" fmla="*/ 19 w 184"/>
              <a:gd name="T27" fmla="*/ 504 h 800"/>
              <a:gd name="T28" fmla="*/ 23 w 184"/>
              <a:gd name="T29" fmla="*/ 474 h 800"/>
              <a:gd name="T30" fmla="*/ 27 w 184"/>
              <a:gd name="T31" fmla="*/ 441 h 800"/>
              <a:gd name="T32" fmla="*/ 29 w 184"/>
              <a:gd name="T33" fmla="*/ 426 h 800"/>
              <a:gd name="T34" fmla="*/ 32 w 184"/>
              <a:gd name="T35" fmla="*/ 408 h 800"/>
              <a:gd name="T36" fmla="*/ 34 w 184"/>
              <a:gd name="T37" fmla="*/ 392 h 800"/>
              <a:gd name="T38" fmla="*/ 37 w 184"/>
              <a:gd name="T39" fmla="*/ 374 h 800"/>
              <a:gd name="T40" fmla="*/ 39 w 184"/>
              <a:gd name="T41" fmla="*/ 356 h 800"/>
              <a:gd name="T42" fmla="*/ 42 w 184"/>
              <a:gd name="T43" fmla="*/ 337 h 800"/>
              <a:gd name="T44" fmla="*/ 45 w 184"/>
              <a:gd name="T45" fmla="*/ 318 h 800"/>
              <a:gd name="T46" fmla="*/ 48 w 184"/>
              <a:gd name="T47" fmla="*/ 298 h 800"/>
              <a:gd name="T48" fmla="*/ 51 w 184"/>
              <a:gd name="T49" fmla="*/ 278 h 800"/>
              <a:gd name="T50" fmla="*/ 55 w 184"/>
              <a:gd name="T51" fmla="*/ 257 h 800"/>
              <a:gd name="T52" fmla="*/ 58 w 184"/>
              <a:gd name="T53" fmla="*/ 235 h 800"/>
              <a:gd name="T54" fmla="*/ 61 w 184"/>
              <a:gd name="T55" fmla="*/ 212 h 800"/>
              <a:gd name="T56" fmla="*/ 66 w 184"/>
              <a:gd name="T57" fmla="*/ 190 h 800"/>
              <a:gd name="T58" fmla="*/ 70 w 184"/>
              <a:gd name="T59" fmla="*/ 167 h 800"/>
              <a:gd name="T60" fmla="*/ 75 w 184"/>
              <a:gd name="T61" fmla="*/ 145 h 800"/>
              <a:gd name="T62" fmla="*/ 80 w 184"/>
              <a:gd name="T63" fmla="*/ 123 h 800"/>
              <a:gd name="T64" fmla="*/ 86 w 184"/>
              <a:gd name="T65" fmla="*/ 102 h 800"/>
              <a:gd name="T66" fmla="*/ 89 w 184"/>
              <a:gd name="T67" fmla="*/ 93 h 800"/>
              <a:gd name="T68" fmla="*/ 92 w 184"/>
              <a:gd name="T69" fmla="*/ 82 h 800"/>
              <a:gd name="T70" fmla="*/ 97 w 184"/>
              <a:gd name="T71" fmla="*/ 74 h 800"/>
              <a:gd name="T72" fmla="*/ 100 w 184"/>
              <a:gd name="T73" fmla="*/ 64 h 800"/>
              <a:gd name="T74" fmla="*/ 105 w 184"/>
              <a:gd name="T75" fmla="*/ 56 h 800"/>
              <a:gd name="T76" fmla="*/ 109 w 184"/>
              <a:gd name="T77" fmla="*/ 48 h 800"/>
              <a:gd name="T78" fmla="*/ 114 w 184"/>
              <a:gd name="T79" fmla="*/ 41 h 800"/>
              <a:gd name="T80" fmla="*/ 118 w 184"/>
              <a:gd name="T81" fmla="*/ 33 h 800"/>
              <a:gd name="T82" fmla="*/ 124 w 184"/>
              <a:gd name="T83" fmla="*/ 27 h 800"/>
              <a:gd name="T84" fmla="*/ 129 w 184"/>
              <a:gd name="T85" fmla="*/ 20 h 800"/>
              <a:gd name="T86" fmla="*/ 135 w 184"/>
              <a:gd name="T87" fmla="*/ 16 h 800"/>
              <a:gd name="T88" fmla="*/ 140 w 184"/>
              <a:gd name="T89" fmla="*/ 11 h 800"/>
              <a:gd name="T90" fmla="*/ 147 w 184"/>
              <a:gd name="T91" fmla="*/ 6 h 800"/>
              <a:gd name="T92" fmla="*/ 154 w 184"/>
              <a:gd name="T93" fmla="*/ 4 h 800"/>
              <a:gd name="T94" fmla="*/ 160 w 184"/>
              <a:gd name="T95" fmla="*/ 1 h 800"/>
              <a:gd name="T96" fmla="*/ 168 w 184"/>
              <a:gd name="T97" fmla="*/ 0 h 800"/>
              <a:gd name="T98" fmla="*/ 175 w 184"/>
              <a:gd name="T99" fmla="*/ 0 h 800"/>
              <a:gd name="T100" fmla="*/ 184 w 184"/>
              <a:gd name="T101" fmla="*/ 0 h 8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84" h="800">
                <a:moveTo>
                  <a:pt x="0" y="800"/>
                </a:moveTo>
                <a:lnTo>
                  <a:pt x="0" y="781"/>
                </a:lnTo>
                <a:lnTo>
                  <a:pt x="1" y="762"/>
                </a:lnTo>
                <a:lnTo>
                  <a:pt x="1" y="744"/>
                </a:lnTo>
                <a:lnTo>
                  <a:pt x="2" y="726"/>
                </a:lnTo>
                <a:lnTo>
                  <a:pt x="3" y="708"/>
                </a:lnTo>
                <a:lnTo>
                  <a:pt x="3" y="691"/>
                </a:lnTo>
                <a:lnTo>
                  <a:pt x="4" y="674"/>
                </a:lnTo>
                <a:lnTo>
                  <a:pt x="6" y="658"/>
                </a:lnTo>
                <a:lnTo>
                  <a:pt x="8" y="626"/>
                </a:lnTo>
                <a:lnTo>
                  <a:pt x="10" y="596"/>
                </a:lnTo>
                <a:lnTo>
                  <a:pt x="13" y="566"/>
                </a:lnTo>
                <a:lnTo>
                  <a:pt x="16" y="536"/>
                </a:lnTo>
                <a:lnTo>
                  <a:pt x="19" y="504"/>
                </a:lnTo>
                <a:lnTo>
                  <a:pt x="23" y="474"/>
                </a:lnTo>
                <a:lnTo>
                  <a:pt x="27" y="441"/>
                </a:lnTo>
                <a:lnTo>
                  <a:pt x="29" y="426"/>
                </a:lnTo>
                <a:lnTo>
                  <a:pt x="32" y="408"/>
                </a:lnTo>
                <a:lnTo>
                  <a:pt x="34" y="392"/>
                </a:lnTo>
                <a:lnTo>
                  <a:pt x="37" y="374"/>
                </a:lnTo>
                <a:lnTo>
                  <a:pt x="39" y="356"/>
                </a:lnTo>
                <a:lnTo>
                  <a:pt x="42" y="337"/>
                </a:lnTo>
                <a:lnTo>
                  <a:pt x="45" y="318"/>
                </a:lnTo>
                <a:lnTo>
                  <a:pt x="48" y="298"/>
                </a:lnTo>
                <a:lnTo>
                  <a:pt x="51" y="278"/>
                </a:lnTo>
                <a:lnTo>
                  <a:pt x="55" y="257"/>
                </a:lnTo>
                <a:lnTo>
                  <a:pt x="58" y="235"/>
                </a:lnTo>
                <a:lnTo>
                  <a:pt x="61" y="212"/>
                </a:lnTo>
                <a:lnTo>
                  <a:pt x="66" y="190"/>
                </a:lnTo>
                <a:lnTo>
                  <a:pt x="70" y="167"/>
                </a:lnTo>
                <a:lnTo>
                  <a:pt x="75" y="145"/>
                </a:lnTo>
                <a:lnTo>
                  <a:pt x="80" y="123"/>
                </a:lnTo>
                <a:lnTo>
                  <a:pt x="86" y="102"/>
                </a:lnTo>
                <a:lnTo>
                  <a:pt x="89" y="93"/>
                </a:lnTo>
                <a:lnTo>
                  <a:pt x="92" y="82"/>
                </a:lnTo>
                <a:lnTo>
                  <a:pt x="97" y="74"/>
                </a:lnTo>
                <a:lnTo>
                  <a:pt x="100" y="64"/>
                </a:lnTo>
                <a:lnTo>
                  <a:pt x="105" y="56"/>
                </a:lnTo>
                <a:lnTo>
                  <a:pt x="109" y="48"/>
                </a:lnTo>
                <a:lnTo>
                  <a:pt x="114" y="41"/>
                </a:lnTo>
                <a:lnTo>
                  <a:pt x="118" y="33"/>
                </a:lnTo>
                <a:lnTo>
                  <a:pt x="124" y="27"/>
                </a:lnTo>
                <a:lnTo>
                  <a:pt x="129" y="20"/>
                </a:lnTo>
                <a:lnTo>
                  <a:pt x="135" y="16"/>
                </a:lnTo>
                <a:lnTo>
                  <a:pt x="140" y="11"/>
                </a:lnTo>
                <a:lnTo>
                  <a:pt x="147" y="6"/>
                </a:lnTo>
                <a:lnTo>
                  <a:pt x="154" y="4"/>
                </a:lnTo>
                <a:lnTo>
                  <a:pt x="160" y="1"/>
                </a:lnTo>
                <a:lnTo>
                  <a:pt x="168" y="0"/>
                </a:lnTo>
                <a:lnTo>
                  <a:pt x="175" y="0"/>
                </a:lnTo>
                <a:lnTo>
                  <a:pt x="184" y="0"/>
                </a:lnTo>
              </a:path>
            </a:pathLst>
          </a:custGeom>
          <a:noFill/>
          <a:ln w="4762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mn-ea"/>
            </a:endParaRPr>
          </a:p>
        </p:txBody>
      </p:sp>
      <p:sp>
        <p:nvSpPr>
          <p:cNvPr id="125" name="Freeform 19"/>
          <p:cNvSpPr/>
          <p:nvPr/>
        </p:nvSpPr>
        <p:spPr bwMode="auto">
          <a:xfrm>
            <a:off x="1262633" y="1808386"/>
            <a:ext cx="2317750" cy="1506537"/>
          </a:xfrm>
          <a:custGeom>
            <a:avLst/>
            <a:gdLst>
              <a:gd name="T0" fmla="*/ 1 w 612"/>
              <a:gd name="T1" fmla="*/ 0 h 696"/>
              <a:gd name="T2" fmla="*/ 5 w 612"/>
              <a:gd name="T3" fmla="*/ 0 h 696"/>
              <a:gd name="T4" fmla="*/ 10 w 612"/>
              <a:gd name="T5" fmla="*/ 0 h 696"/>
              <a:gd name="T6" fmla="*/ 20 w 612"/>
              <a:gd name="T7" fmla="*/ 1 h 696"/>
              <a:gd name="T8" fmla="*/ 27 w 612"/>
              <a:gd name="T9" fmla="*/ 4 h 696"/>
              <a:gd name="T10" fmla="*/ 35 w 612"/>
              <a:gd name="T11" fmla="*/ 8 h 696"/>
              <a:gd name="T12" fmla="*/ 43 w 612"/>
              <a:gd name="T13" fmla="*/ 13 h 696"/>
              <a:gd name="T14" fmla="*/ 49 w 612"/>
              <a:gd name="T15" fmla="*/ 22 h 696"/>
              <a:gd name="T16" fmla="*/ 55 w 612"/>
              <a:gd name="T17" fmla="*/ 31 h 696"/>
              <a:gd name="T18" fmla="*/ 60 w 612"/>
              <a:gd name="T19" fmla="*/ 42 h 696"/>
              <a:gd name="T20" fmla="*/ 68 w 612"/>
              <a:gd name="T21" fmla="*/ 68 h 696"/>
              <a:gd name="T22" fmla="*/ 74 w 612"/>
              <a:gd name="T23" fmla="*/ 96 h 696"/>
              <a:gd name="T24" fmla="*/ 79 w 612"/>
              <a:gd name="T25" fmla="*/ 124 h 696"/>
              <a:gd name="T26" fmla="*/ 84 w 612"/>
              <a:gd name="T27" fmla="*/ 145 h 696"/>
              <a:gd name="T28" fmla="*/ 89 w 612"/>
              <a:gd name="T29" fmla="*/ 164 h 696"/>
              <a:gd name="T30" fmla="*/ 99 w 612"/>
              <a:gd name="T31" fmla="*/ 198 h 696"/>
              <a:gd name="T32" fmla="*/ 111 w 612"/>
              <a:gd name="T33" fmla="*/ 229 h 696"/>
              <a:gd name="T34" fmla="*/ 121 w 612"/>
              <a:gd name="T35" fmla="*/ 256 h 696"/>
              <a:gd name="T36" fmla="*/ 131 w 612"/>
              <a:gd name="T37" fmla="*/ 279 h 696"/>
              <a:gd name="T38" fmla="*/ 141 w 612"/>
              <a:gd name="T39" fmla="*/ 303 h 696"/>
              <a:gd name="T40" fmla="*/ 158 w 612"/>
              <a:gd name="T41" fmla="*/ 344 h 696"/>
              <a:gd name="T42" fmla="*/ 178 w 612"/>
              <a:gd name="T43" fmla="*/ 382 h 696"/>
              <a:gd name="T44" fmla="*/ 200 w 612"/>
              <a:gd name="T45" fmla="*/ 422 h 696"/>
              <a:gd name="T46" fmla="*/ 211 w 612"/>
              <a:gd name="T47" fmla="*/ 441 h 696"/>
              <a:gd name="T48" fmla="*/ 224 w 612"/>
              <a:gd name="T49" fmla="*/ 462 h 696"/>
              <a:gd name="T50" fmla="*/ 239 w 612"/>
              <a:gd name="T51" fmla="*/ 482 h 696"/>
              <a:gd name="T52" fmla="*/ 254 w 612"/>
              <a:gd name="T53" fmla="*/ 504 h 696"/>
              <a:gd name="T54" fmla="*/ 273 w 612"/>
              <a:gd name="T55" fmla="*/ 526 h 696"/>
              <a:gd name="T56" fmla="*/ 295 w 612"/>
              <a:gd name="T57" fmla="*/ 548 h 696"/>
              <a:gd name="T58" fmla="*/ 320 w 612"/>
              <a:gd name="T59" fmla="*/ 570 h 696"/>
              <a:gd name="T60" fmla="*/ 348 w 612"/>
              <a:gd name="T61" fmla="*/ 592 h 696"/>
              <a:gd name="T62" fmla="*/ 380 w 612"/>
              <a:gd name="T63" fmla="*/ 614 h 696"/>
              <a:gd name="T64" fmla="*/ 413 w 612"/>
              <a:gd name="T65" fmla="*/ 636 h 696"/>
              <a:gd name="T66" fmla="*/ 446 w 612"/>
              <a:gd name="T67" fmla="*/ 654 h 696"/>
              <a:gd name="T68" fmla="*/ 469 w 612"/>
              <a:gd name="T69" fmla="*/ 666 h 696"/>
              <a:gd name="T70" fmla="*/ 485 w 612"/>
              <a:gd name="T71" fmla="*/ 673 h 696"/>
              <a:gd name="T72" fmla="*/ 501 w 612"/>
              <a:gd name="T73" fmla="*/ 680 h 696"/>
              <a:gd name="T74" fmla="*/ 517 w 612"/>
              <a:gd name="T75" fmla="*/ 684 h 696"/>
              <a:gd name="T76" fmla="*/ 539 w 612"/>
              <a:gd name="T77" fmla="*/ 688 h 696"/>
              <a:gd name="T78" fmla="*/ 555 w 612"/>
              <a:gd name="T79" fmla="*/ 691 h 696"/>
              <a:gd name="T80" fmla="*/ 571 w 612"/>
              <a:gd name="T81" fmla="*/ 692 h 696"/>
              <a:gd name="T82" fmla="*/ 590 w 612"/>
              <a:gd name="T83" fmla="*/ 693 h 696"/>
              <a:gd name="T84" fmla="*/ 612 w 612"/>
              <a:gd name="T85" fmla="*/ 696 h 6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12" h="696">
                <a:moveTo>
                  <a:pt x="0" y="0"/>
                </a:moveTo>
                <a:lnTo>
                  <a:pt x="1" y="0"/>
                </a:lnTo>
                <a:lnTo>
                  <a:pt x="3" y="0"/>
                </a:lnTo>
                <a:lnTo>
                  <a:pt x="5" y="0"/>
                </a:lnTo>
                <a:lnTo>
                  <a:pt x="7" y="0"/>
                </a:lnTo>
                <a:lnTo>
                  <a:pt x="10" y="0"/>
                </a:lnTo>
                <a:lnTo>
                  <a:pt x="13" y="0"/>
                </a:lnTo>
                <a:lnTo>
                  <a:pt x="20" y="1"/>
                </a:lnTo>
                <a:lnTo>
                  <a:pt x="24" y="2"/>
                </a:lnTo>
                <a:lnTo>
                  <a:pt x="27" y="4"/>
                </a:lnTo>
                <a:lnTo>
                  <a:pt x="32" y="5"/>
                </a:lnTo>
                <a:lnTo>
                  <a:pt x="35" y="8"/>
                </a:lnTo>
                <a:lnTo>
                  <a:pt x="39" y="11"/>
                </a:lnTo>
                <a:lnTo>
                  <a:pt x="43" y="13"/>
                </a:lnTo>
                <a:lnTo>
                  <a:pt x="46" y="17"/>
                </a:lnTo>
                <a:lnTo>
                  <a:pt x="49" y="22"/>
                </a:lnTo>
                <a:lnTo>
                  <a:pt x="53" y="26"/>
                </a:lnTo>
                <a:lnTo>
                  <a:pt x="55" y="31"/>
                </a:lnTo>
                <a:lnTo>
                  <a:pt x="58" y="37"/>
                </a:lnTo>
                <a:lnTo>
                  <a:pt x="60" y="42"/>
                </a:lnTo>
                <a:lnTo>
                  <a:pt x="64" y="54"/>
                </a:lnTo>
                <a:lnTo>
                  <a:pt x="68" y="68"/>
                </a:lnTo>
                <a:lnTo>
                  <a:pt x="72" y="82"/>
                </a:lnTo>
                <a:lnTo>
                  <a:pt x="74" y="96"/>
                </a:lnTo>
                <a:lnTo>
                  <a:pt x="77" y="111"/>
                </a:lnTo>
                <a:lnTo>
                  <a:pt x="79" y="124"/>
                </a:lnTo>
                <a:lnTo>
                  <a:pt x="82" y="135"/>
                </a:lnTo>
                <a:lnTo>
                  <a:pt x="84" y="145"/>
                </a:lnTo>
                <a:lnTo>
                  <a:pt x="87" y="155"/>
                </a:lnTo>
                <a:lnTo>
                  <a:pt x="89" y="164"/>
                </a:lnTo>
                <a:lnTo>
                  <a:pt x="94" y="182"/>
                </a:lnTo>
                <a:lnTo>
                  <a:pt x="99" y="198"/>
                </a:lnTo>
                <a:lnTo>
                  <a:pt x="105" y="213"/>
                </a:lnTo>
                <a:lnTo>
                  <a:pt x="111" y="229"/>
                </a:lnTo>
                <a:lnTo>
                  <a:pt x="116" y="242"/>
                </a:lnTo>
                <a:lnTo>
                  <a:pt x="121" y="256"/>
                </a:lnTo>
                <a:lnTo>
                  <a:pt x="126" y="268"/>
                </a:lnTo>
                <a:lnTo>
                  <a:pt x="131" y="279"/>
                </a:lnTo>
                <a:lnTo>
                  <a:pt x="136" y="292"/>
                </a:lnTo>
                <a:lnTo>
                  <a:pt x="141" y="303"/>
                </a:lnTo>
                <a:lnTo>
                  <a:pt x="150" y="323"/>
                </a:lnTo>
                <a:lnTo>
                  <a:pt x="158" y="344"/>
                </a:lnTo>
                <a:lnTo>
                  <a:pt x="168" y="363"/>
                </a:lnTo>
                <a:lnTo>
                  <a:pt x="178" y="382"/>
                </a:lnTo>
                <a:lnTo>
                  <a:pt x="188" y="401"/>
                </a:lnTo>
                <a:lnTo>
                  <a:pt x="200" y="422"/>
                </a:lnTo>
                <a:lnTo>
                  <a:pt x="205" y="431"/>
                </a:lnTo>
                <a:lnTo>
                  <a:pt x="211" y="441"/>
                </a:lnTo>
                <a:lnTo>
                  <a:pt x="217" y="452"/>
                </a:lnTo>
                <a:lnTo>
                  <a:pt x="224" y="462"/>
                </a:lnTo>
                <a:lnTo>
                  <a:pt x="231" y="473"/>
                </a:lnTo>
                <a:lnTo>
                  <a:pt x="239" y="482"/>
                </a:lnTo>
                <a:lnTo>
                  <a:pt x="246" y="493"/>
                </a:lnTo>
                <a:lnTo>
                  <a:pt x="254" y="504"/>
                </a:lnTo>
                <a:lnTo>
                  <a:pt x="264" y="515"/>
                </a:lnTo>
                <a:lnTo>
                  <a:pt x="273" y="526"/>
                </a:lnTo>
                <a:lnTo>
                  <a:pt x="284" y="537"/>
                </a:lnTo>
                <a:lnTo>
                  <a:pt x="295" y="548"/>
                </a:lnTo>
                <a:lnTo>
                  <a:pt x="306" y="559"/>
                </a:lnTo>
                <a:lnTo>
                  <a:pt x="320" y="570"/>
                </a:lnTo>
                <a:lnTo>
                  <a:pt x="333" y="581"/>
                </a:lnTo>
                <a:lnTo>
                  <a:pt x="348" y="592"/>
                </a:lnTo>
                <a:lnTo>
                  <a:pt x="363" y="603"/>
                </a:lnTo>
                <a:lnTo>
                  <a:pt x="380" y="614"/>
                </a:lnTo>
                <a:lnTo>
                  <a:pt x="397" y="625"/>
                </a:lnTo>
                <a:lnTo>
                  <a:pt x="413" y="636"/>
                </a:lnTo>
                <a:lnTo>
                  <a:pt x="430" y="645"/>
                </a:lnTo>
                <a:lnTo>
                  <a:pt x="446" y="654"/>
                </a:lnTo>
                <a:lnTo>
                  <a:pt x="461" y="662"/>
                </a:lnTo>
                <a:lnTo>
                  <a:pt x="469" y="666"/>
                </a:lnTo>
                <a:lnTo>
                  <a:pt x="476" y="669"/>
                </a:lnTo>
                <a:lnTo>
                  <a:pt x="485" y="673"/>
                </a:lnTo>
                <a:lnTo>
                  <a:pt x="494" y="675"/>
                </a:lnTo>
                <a:lnTo>
                  <a:pt x="501" y="680"/>
                </a:lnTo>
                <a:lnTo>
                  <a:pt x="509" y="681"/>
                </a:lnTo>
                <a:lnTo>
                  <a:pt x="517" y="684"/>
                </a:lnTo>
                <a:lnTo>
                  <a:pt x="525" y="685"/>
                </a:lnTo>
                <a:lnTo>
                  <a:pt x="539" y="688"/>
                </a:lnTo>
                <a:lnTo>
                  <a:pt x="547" y="689"/>
                </a:lnTo>
                <a:lnTo>
                  <a:pt x="555" y="691"/>
                </a:lnTo>
                <a:lnTo>
                  <a:pt x="563" y="691"/>
                </a:lnTo>
                <a:lnTo>
                  <a:pt x="571" y="692"/>
                </a:lnTo>
                <a:lnTo>
                  <a:pt x="580" y="693"/>
                </a:lnTo>
                <a:lnTo>
                  <a:pt x="590" y="693"/>
                </a:lnTo>
                <a:lnTo>
                  <a:pt x="600" y="695"/>
                </a:lnTo>
                <a:lnTo>
                  <a:pt x="612" y="696"/>
                </a:lnTo>
              </a:path>
            </a:pathLst>
          </a:custGeom>
          <a:noFill/>
          <a:ln w="4762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mn-ea"/>
            </a:endParaRPr>
          </a:p>
        </p:txBody>
      </p:sp>
      <p:sp>
        <p:nvSpPr>
          <p:cNvPr id="126" name="Line 15"/>
          <p:cNvSpPr>
            <a:spLocks noChangeShapeType="1"/>
          </p:cNvSpPr>
          <p:nvPr/>
        </p:nvSpPr>
        <p:spPr bwMode="auto">
          <a:xfrm flipH="1">
            <a:off x="583183" y="1986186"/>
            <a:ext cx="1552575" cy="1544637"/>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mn-ea"/>
            </a:endParaRPr>
          </a:p>
        </p:txBody>
      </p:sp>
      <p:sp>
        <p:nvSpPr>
          <p:cNvPr id="127" name="Line 16"/>
          <p:cNvSpPr>
            <a:spLocks noChangeShapeType="1"/>
          </p:cNvSpPr>
          <p:nvPr/>
        </p:nvSpPr>
        <p:spPr bwMode="auto">
          <a:xfrm>
            <a:off x="2488183" y="1803623"/>
            <a:ext cx="639763" cy="3175"/>
          </a:xfrm>
          <a:prstGeom prst="line">
            <a:avLst/>
          </a:prstGeom>
          <a:noFill/>
          <a:ln w="47625">
            <a:solidFill>
              <a:srgbClr val="FF0000"/>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mn-ea"/>
            </a:endParaRPr>
          </a:p>
        </p:txBody>
      </p:sp>
      <p:sp>
        <p:nvSpPr>
          <p:cNvPr id="128" name="Freeform 17"/>
          <p:cNvSpPr/>
          <p:nvPr/>
        </p:nvSpPr>
        <p:spPr bwMode="auto">
          <a:xfrm>
            <a:off x="2111946" y="1806798"/>
            <a:ext cx="376237" cy="190500"/>
          </a:xfrm>
          <a:custGeom>
            <a:avLst/>
            <a:gdLst>
              <a:gd name="T0" fmla="*/ 0 w 99"/>
              <a:gd name="T1" fmla="*/ 88 h 88"/>
              <a:gd name="T2" fmla="*/ 10 w 99"/>
              <a:gd name="T3" fmla="*/ 72 h 88"/>
              <a:gd name="T4" fmla="*/ 21 w 99"/>
              <a:gd name="T5" fmla="*/ 55 h 88"/>
              <a:gd name="T6" fmla="*/ 25 w 99"/>
              <a:gd name="T7" fmla="*/ 48 h 88"/>
              <a:gd name="T8" fmla="*/ 31 w 99"/>
              <a:gd name="T9" fmla="*/ 40 h 88"/>
              <a:gd name="T10" fmla="*/ 36 w 99"/>
              <a:gd name="T11" fmla="*/ 33 h 88"/>
              <a:gd name="T12" fmla="*/ 42 w 99"/>
              <a:gd name="T13" fmla="*/ 26 h 88"/>
              <a:gd name="T14" fmla="*/ 49 w 99"/>
              <a:gd name="T15" fmla="*/ 19 h 88"/>
              <a:gd name="T16" fmla="*/ 54 w 99"/>
              <a:gd name="T17" fmla="*/ 14 h 88"/>
              <a:gd name="T18" fmla="*/ 61 w 99"/>
              <a:gd name="T19" fmla="*/ 10 h 88"/>
              <a:gd name="T20" fmla="*/ 68 w 99"/>
              <a:gd name="T21" fmla="*/ 6 h 88"/>
              <a:gd name="T22" fmla="*/ 74 w 99"/>
              <a:gd name="T23" fmla="*/ 3 h 88"/>
              <a:gd name="T24" fmla="*/ 82 w 99"/>
              <a:gd name="T25" fmla="*/ 2 h 88"/>
              <a:gd name="T26" fmla="*/ 90 w 99"/>
              <a:gd name="T27" fmla="*/ 0 h 88"/>
              <a:gd name="T28" fmla="*/ 99 w 99"/>
              <a:gd name="T29" fmla="*/ 2 h 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 h="88">
                <a:moveTo>
                  <a:pt x="0" y="88"/>
                </a:moveTo>
                <a:lnTo>
                  <a:pt x="10" y="72"/>
                </a:lnTo>
                <a:lnTo>
                  <a:pt x="21" y="55"/>
                </a:lnTo>
                <a:lnTo>
                  <a:pt x="25" y="48"/>
                </a:lnTo>
                <a:lnTo>
                  <a:pt x="31" y="40"/>
                </a:lnTo>
                <a:lnTo>
                  <a:pt x="36" y="33"/>
                </a:lnTo>
                <a:lnTo>
                  <a:pt x="42" y="26"/>
                </a:lnTo>
                <a:lnTo>
                  <a:pt x="49" y="19"/>
                </a:lnTo>
                <a:lnTo>
                  <a:pt x="54" y="14"/>
                </a:lnTo>
                <a:lnTo>
                  <a:pt x="61" y="10"/>
                </a:lnTo>
                <a:lnTo>
                  <a:pt x="68" y="6"/>
                </a:lnTo>
                <a:lnTo>
                  <a:pt x="74" y="3"/>
                </a:lnTo>
                <a:lnTo>
                  <a:pt x="82" y="2"/>
                </a:lnTo>
                <a:lnTo>
                  <a:pt x="90" y="0"/>
                </a:lnTo>
                <a:lnTo>
                  <a:pt x="99" y="2"/>
                </a:lnTo>
              </a:path>
            </a:pathLst>
          </a:custGeom>
          <a:noFill/>
          <a:ln w="47625"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rgbClr val="000000"/>
              </a:solidFill>
              <a:latin typeface="Arial"/>
              <a:ea typeface="+mn-ea"/>
            </a:endParaRPr>
          </a:p>
        </p:txBody>
      </p:sp>
      <p:sp>
        <p:nvSpPr>
          <p:cNvPr id="8203" name="矩形 4"/>
          <p:cNvSpPr>
            <a:spLocks noChangeArrowheads="1"/>
          </p:cNvSpPr>
          <p:nvPr/>
        </p:nvSpPr>
        <p:spPr bwMode="auto">
          <a:xfrm>
            <a:off x="3985210" y="861351"/>
            <a:ext cx="5124463" cy="554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marL="0" indent="0" algn="just">
              <a:lnSpc>
                <a:spcPct val="120000"/>
              </a:lnSpc>
              <a:spcBef>
                <a:spcPct val="50000"/>
              </a:spcBef>
              <a:buSzPct val="80000"/>
              <a:buNone/>
            </a:pPr>
            <a:r>
              <a:rPr lang="zh-CN" altLang="en-US" sz="1800" b="1" dirty="0">
                <a:solidFill>
                  <a:srgbClr val="0070C0"/>
                </a:solidFill>
                <a:latin typeface="Arial" charset="0"/>
              </a:rPr>
              <a:t>零偏置到正向偏置（变化）：</a:t>
            </a:r>
            <a:endParaRPr lang="en-US" altLang="zh-CN" sz="1800" b="1" dirty="0">
              <a:solidFill>
                <a:srgbClr val="0070C0"/>
              </a:solidFill>
              <a:latin typeface="Arial" charset="0"/>
            </a:endParaRPr>
          </a:p>
          <a:p>
            <a:pPr marL="0" indent="0" algn="just">
              <a:lnSpc>
                <a:spcPct val="120000"/>
              </a:lnSpc>
              <a:spcBef>
                <a:spcPct val="50000"/>
              </a:spcBef>
              <a:buSzPct val="80000"/>
              <a:buNone/>
            </a:pPr>
            <a:r>
              <a:rPr lang="en-US" altLang="zh-CN" sz="1800" dirty="0">
                <a:latin typeface="Arial" charset="0"/>
              </a:rPr>
              <a:t>     1</a:t>
            </a:r>
            <a:r>
              <a:rPr lang="zh-CN" altLang="en-US" sz="1800" dirty="0">
                <a:latin typeface="Arial" charset="0"/>
              </a:rPr>
              <a:t>、电流上升，趋于稳态</a:t>
            </a:r>
            <a:r>
              <a:rPr lang="zh-CN" altLang="en-US" sz="1800" dirty="0">
                <a:solidFill>
                  <a:srgbClr val="FF0000"/>
                </a:solidFill>
                <a:latin typeface="Arial" charset="0"/>
              </a:rPr>
              <a:t>（电导调制如何作用）</a:t>
            </a:r>
            <a:r>
              <a:rPr lang="en-US" altLang="zh-CN" sz="1800" dirty="0">
                <a:solidFill>
                  <a:srgbClr val="FF0000"/>
                </a:solidFill>
                <a:latin typeface="Arial" charset="0"/>
              </a:rPr>
              <a:t>        </a:t>
            </a:r>
          </a:p>
          <a:p>
            <a:pPr marL="0" indent="0" algn="just">
              <a:lnSpc>
                <a:spcPct val="120000"/>
              </a:lnSpc>
              <a:spcBef>
                <a:spcPct val="50000"/>
              </a:spcBef>
              <a:buSzPct val="80000"/>
              <a:buNone/>
            </a:pPr>
            <a:r>
              <a:rPr lang="zh-CN" altLang="en-US" sz="1800" dirty="0">
                <a:latin typeface="Arial" charset="0"/>
              </a:rPr>
              <a:t>     </a:t>
            </a:r>
            <a:r>
              <a:rPr lang="en-US" altLang="zh-CN" sz="1800" dirty="0">
                <a:latin typeface="Arial" charset="0"/>
              </a:rPr>
              <a:t>2</a:t>
            </a:r>
            <a:r>
              <a:rPr lang="zh-CN" altLang="en-US" sz="1800" dirty="0">
                <a:latin typeface="Arial" charset="0"/>
              </a:rPr>
              <a:t>、正向压降先出现一个过冲</a:t>
            </a:r>
            <a:r>
              <a:rPr lang="en-US" altLang="zh-CN" sz="1800" b="1" i="1" dirty="0">
                <a:latin typeface="Arial" charset="0"/>
              </a:rPr>
              <a:t>U</a:t>
            </a:r>
            <a:r>
              <a:rPr lang="en-US" altLang="zh-CN" sz="1800" b="1" baseline="-30000" dirty="0">
                <a:latin typeface="Arial" charset="0"/>
              </a:rPr>
              <a:t>FP</a:t>
            </a:r>
            <a:r>
              <a:rPr lang="zh-CN" altLang="en-US" sz="1800" dirty="0">
                <a:latin typeface="Arial" charset="0"/>
              </a:rPr>
              <a:t>，经过一段时间才趋于接近稳态压降的某个值（如 </a:t>
            </a:r>
            <a:r>
              <a:rPr lang="en-US" altLang="zh-CN" sz="1800" dirty="0">
                <a:latin typeface="Arial" charset="0"/>
              </a:rPr>
              <a:t>2V</a:t>
            </a:r>
            <a:r>
              <a:rPr lang="zh-CN" altLang="en-US" sz="1800" dirty="0">
                <a:latin typeface="Arial" charset="0"/>
              </a:rPr>
              <a:t>），为正向恢复时间</a:t>
            </a:r>
            <a:r>
              <a:rPr lang="en-US" altLang="zh-CN" sz="1800" i="1" dirty="0" err="1">
                <a:latin typeface="Arial" charset="0"/>
              </a:rPr>
              <a:t>t</a:t>
            </a:r>
            <a:r>
              <a:rPr lang="en-US" altLang="zh-CN" sz="1800" baseline="-30000" dirty="0" err="1">
                <a:latin typeface="Arial" charset="0"/>
              </a:rPr>
              <a:t>fr</a:t>
            </a:r>
            <a:r>
              <a:rPr lang="zh-CN" altLang="en-US" sz="1800" dirty="0">
                <a:latin typeface="Arial" charset="0"/>
              </a:rPr>
              <a:t>。（</a:t>
            </a:r>
            <a:r>
              <a:rPr lang="en-US" altLang="zh-CN" sz="1800" b="1" i="1" dirty="0">
                <a:latin typeface="Arial" charset="0"/>
              </a:rPr>
              <a:t>U</a:t>
            </a:r>
            <a:r>
              <a:rPr lang="en-US" altLang="zh-CN" sz="1800" b="1" baseline="-30000" dirty="0">
                <a:latin typeface="Arial" charset="0"/>
              </a:rPr>
              <a:t>FP </a:t>
            </a:r>
            <a:r>
              <a:rPr lang="en-US" altLang="zh-CN" sz="1800" dirty="0">
                <a:latin typeface="Arial" charset="0"/>
              </a:rPr>
              <a:t>=</a:t>
            </a:r>
            <a:r>
              <a:rPr lang="en-US" altLang="zh-CN" sz="1800" dirty="0" err="1">
                <a:latin typeface="Arial" charset="0"/>
              </a:rPr>
              <a:t>i</a:t>
            </a:r>
            <a:r>
              <a:rPr lang="en-US" altLang="zh-CN" sz="1800" b="1" baseline="-30000" dirty="0" err="1">
                <a:latin typeface="Arial" charset="0"/>
              </a:rPr>
              <a:t>F</a:t>
            </a:r>
            <a:r>
              <a:rPr lang="zh-CN" altLang="en-US" sz="1800" dirty="0">
                <a:latin typeface="Arial" charset="0"/>
              </a:rPr>
              <a:t>*</a:t>
            </a:r>
            <a:r>
              <a:rPr lang="en-US" altLang="zh-CN" sz="1800" dirty="0">
                <a:latin typeface="Arial" charset="0"/>
              </a:rPr>
              <a:t>R + </a:t>
            </a:r>
            <a:r>
              <a:rPr lang="en-US" altLang="zh-CN" sz="1800" dirty="0" err="1">
                <a:latin typeface="Arial" charset="0"/>
              </a:rPr>
              <a:t>Ldi</a:t>
            </a:r>
            <a:r>
              <a:rPr lang="en-US" altLang="zh-CN" sz="1800" dirty="0">
                <a:latin typeface="Arial" charset="0"/>
              </a:rPr>
              <a:t>/dt </a:t>
            </a:r>
            <a:r>
              <a:rPr lang="zh-CN" altLang="en-US" sz="1800" dirty="0">
                <a:latin typeface="Arial" charset="0"/>
              </a:rPr>
              <a:t>）</a:t>
            </a:r>
            <a:endParaRPr lang="en-US" altLang="zh-CN" sz="1800" dirty="0">
              <a:solidFill>
                <a:srgbClr val="FF0000"/>
              </a:solidFill>
              <a:latin typeface="Arial" charset="0"/>
            </a:endParaRPr>
          </a:p>
          <a:p>
            <a:pPr marL="0" indent="0" algn="just">
              <a:lnSpc>
                <a:spcPct val="120000"/>
              </a:lnSpc>
              <a:spcBef>
                <a:spcPct val="50000"/>
              </a:spcBef>
              <a:buSzPct val="80000"/>
              <a:buNone/>
            </a:pPr>
            <a:r>
              <a:rPr lang="en-US" altLang="zh-CN" sz="1800" dirty="0">
                <a:latin typeface="Arial" charset="0"/>
              </a:rPr>
              <a:t>     3</a:t>
            </a:r>
            <a:r>
              <a:rPr lang="zh-CN" altLang="en-US" sz="1800" dirty="0">
                <a:latin typeface="Arial" charset="0"/>
              </a:rPr>
              <a:t>、电流上升率越大，</a:t>
            </a:r>
            <a:r>
              <a:rPr lang="en-US" altLang="zh-CN" sz="1800" b="1" i="1" dirty="0">
                <a:latin typeface="Arial" charset="0"/>
              </a:rPr>
              <a:t>U</a:t>
            </a:r>
            <a:r>
              <a:rPr lang="en-US" altLang="zh-CN" sz="1800" b="1" baseline="-30000" dirty="0">
                <a:latin typeface="Arial" charset="0"/>
              </a:rPr>
              <a:t>FP</a:t>
            </a:r>
            <a:r>
              <a:rPr lang="zh-CN" altLang="en-US" sz="1800" dirty="0">
                <a:latin typeface="Arial" charset="0"/>
              </a:rPr>
              <a:t>越高 。</a:t>
            </a:r>
            <a:endParaRPr lang="en-US" altLang="zh-CN" sz="1800" dirty="0">
              <a:latin typeface="Arial" charset="0"/>
            </a:endParaRPr>
          </a:p>
          <a:p>
            <a:pPr marL="0" indent="0" algn="just">
              <a:spcBef>
                <a:spcPct val="50000"/>
              </a:spcBef>
              <a:buClr>
                <a:schemeClr val="accent1"/>
              </a:buClr>
              <a:buNone/>
            </a:pPr>
            <a:r>
              <a:rPr lang="zh-CN" altLang="en-US" sz="1800" b="1" dirty="0"/>
              <a:t>        </a:t>
            </a:r>
            <a:r>
              <a:rPr lang="zh-CN" altLang="en-US" sz="1800" b="1" dirty="0">
                <a:solidFill>
                  <a:srgbClr val="0070C0"/>
                </a:solidFill>
              </a:rPr>
              <a:t>由零偏置到正向偏置形成过冲电压的原因：</a:t>
            </a:r>
            <a:r>
              <a:rPr lang="zh-CN" altLang="en-US" sz="1800" b="1" dirty="0">
                <a:solidFill>
                  <a:srgbClr val="0070C0"/>
                </a:solidFill>
                <a:latin typeface="Arial" charset="0"/>
              </a:rPr>
              <a:t>电导调制如何作用）</a:t>
            </a:r>
            <a:endParaRPr lang="zh-CN" altLang="en-US" sz="1800" b="1" dirty="0">
              <a:solidFill>
                <a:srgbClr val="0070C0"/>
              </a:solidFill>
              <a:latin typeface="华文中宋" pitchFamily="2" charset="-122"/>
            </a:endParaRPr>
          </a:p>
          <a:p>
            <a:pPr marL="0" indent="0" algn="just">
              <a:spcBef>
                <a:spcPct val="50000"/>
              </a:spcBef>
              <a:buClr>
                <a:schemeClr val="accent1"/>
              </a:buClr>
              <a:buNone/>
            </a:pPr>
            <a:r>
              <a:rPr lang="en-US" altLang="zh-CN" sz="1800" dirty="0"/>
              <a:t>      1</a:t>
            </a:r>
            <a:r>
              <a:rPr lang="zh-CN" altLang="en-US" sz="1800" dirty="0"/>
              <a:t>）、</a:t>
            </a:r>
            <a:r>
              <a:rPr lang="zh-CN" altLang="en-US" sz="1800" b="1" dirty="0">
                <a:solidFill>
                  <a:srgbClr val="FF0000"/>
                </a:solidFill>
              </a:rPr>
              <a:t>电导调制效应所需的大量少子需要一定时间存储，在达到稳态导通之前管压降较大；</a:t>
            </a:r>
          </a:p>
          <a:p>
            <a:pPr marL="0" indent="0" algn="just">
              <a:spcBef>
                <a:spcPct val="50000"/>
              </a:spcBef>
              <a:buClr>
                <a:schemeClr val="accent1"/>
              </a:buClr>
              <a:buNone/>
            </a:pPr>
            <a:r>
              <a:rPr lang="en-US" altLang="zh-CN" sz="1800" dirty="0"/>
              <a:t>      2</a:t>
            </a:r>
            <a:r>
              <a:rPr lang="zh-CN" altLang="en-US" sz="1800" dirty="0"/>
              <a:t>）、</a:t>
            </a:r>
            <a:r>
              <a:rPr lang="zh-CN" altLang="en-US" sz="1800" b="1" dirty="0">
                <a:solidFill>
                  <a:srgbClr val="FF0000"/>
                </a:solidFill>
              </a:rPr>
              <a:t>正向电流的上升会因器件自身电感以及外电路电感而产生较大的压降。电流上升率越高，过冲电压会越高。</a:t>
            </a:r>
            <a:endParaRPr lang="en-US" altLang="zh-CN" sz="1800" b="1" dirty="0">
              <a:solidFill>
                <a:srgbClr val="FF0000"/>
              </a:solidFill>
            </a:endParaRPr>
          </a:p>
          <a:p>
            <a:pPr marL="0" indent="0" algn="just">
              <a:spcBef>
                <a:spcPct val="50000"/>
              </a:spcBef>
              <a:buClr>
                <a:schemeClr val="accent1"/>
              </a:buClr>
              <a:buNone/>
            </a:pPr>
            <a:r>
              <a:rPr lang="zh-CN" altLang="en-US" sz="1800" b="1" dirty="0">
                <a:solidFill>
                  <a:srgbClr val="0070C0"/>
                </a:solidFill>
              </a:rPr>
              <a:t>      当电力二极管由反向偏置到正向偏置时，除上述时间外，势垒电容电荷的调整也需要时间来完成。</a:t>
            </a:r>
            <a:endParaRPr lang="zh-CN" altLang="en-US" sz="1800" dirty="0">
              <a:latin typeface="Arial" pitchFamily="34" charset="0"/>
            </a:endParaRPr>
          </a:p>
        </p:txBody>
      </p:sp>
      <p:sp>
        <p:nvSpPr>
          <p:cNvPr id="35" name="矩形 34"/>
          <p:cNvSpPr/>
          <p:nvPr/>
        </p:nvSpPr>
        <p:spPr>
          <a:xfrm>
            <a:off x="0" y="0"/>
            <a:ext cx="9144000" cy="695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07" name="矩形 35"/>
          <p:cNvSpPr>
            <a:spLocks noChangeArrowheads="1"/>
          </p:cNvSpPr>
          <p:nvPr/>
        </p:nvSpPr>
        <p:spPr bwMode="auto">
          <a:xfrm>
            <a:off x="385763" y="165100"/>
            <a:ext cx="4352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Tx/>
              <a:buNone/>
            </a:pPr>
            <a:r>
              <a:rPr lang="en-US" altLang="zh-CN" sz="2400" dirty="0">
                <a:solidFill>
                  <a:schemeClr val="bg1"/>
                </a:solidFill>
                <a:latin typeface="微软雅黑" pitchFamily="34" charset="-122"/>
                <a:ea typeface="微软雅黑" pitchFamily="34" charset="-122"/>
              </a:rPr>
              <a:t>2.2.2 </a:t>
            </a:r>
            <a:r>
              <a:rPr lang="zh-CN" altLang="en-US" sz="2400" dirty="0">
                <a:solidFill>
                  <a:schemeClr val="bg1"/>
                </a:solidFill>
                <a:latin typeface="微软雅黑" pitchFamily="34" charset="-122"/>
                <a:ea typeface="微软雅黑" pitchFamily="34" charset="-122"/>
              </a:rPr>
              <a:t>电力二极管基本工作特性</a:t>
            </a:r>
            <a:endParaRPr lang="en-US" altLang="zh-CN" sz="2400" dirty="0">
              <a:solidFill>
                <a:schemeClr val="bg1"/>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69577" y="4386470"/>
            <a:ext cx="3711141" cy="2322119"/>
          </a:xfrm>
          <a:prstGeom prst="rect">
            <a:avLst/>
          </a:prstGeom>
        </p:spPr>
      </p:pic>
      <p:sp>
        <p:nvSpPr>
          <p:cNvPr id="3" name="日期占位符 2"/>
          <p:cNvSpPr>
            <a:spLocks noGrp="1"/>
          </p:cNvSpPr>
          <p:nvPr>
            <p:ph type="dt" sz="half" idx="10"/>
          </p:nvPr>
        </p:nvSpPr>
        <p:spPr/>
        <p:txBody>
          <a:bodyPr/>
          <a:lstStyle/>
          <a:p>
            <a:fld id="{0DD44124-47B5-4112-AEE0-03F6B9C4A2F8}" type="datetime10">
              <a:rPr lang="zh-CN" altLang="en-US" smtClean="0"/>
              <a:t>08:37</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5" name="页脚占位符 4">
            <a:extLst>
              <a:ext uri="{FF2B5EF4-FFF2-40B4-BE49-F238E27FC236}">
                <a16:creationId xmlns:a16="http://schemas.microsoft.com/office/drawing/2014/main" id="{05CE0D22-CE24-4E0E-9235-FEAF4E939F4F}"/>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p:transition spd="med" advTm="25410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down)">
                                      <p:cBhvr>
                                        <p:cTn id="7" dur="2000"/>
                                        <p:tgtEl>
                                          <p:spTgt spid="124"/>
                                        </p:tgtEl>
                                      </p:cBhvr>
                                    </p:animEffect>
                                  </p:childTnLst>
                                </p:cTn>
                              </p:par>
                              <p:par>
                                <p:cTn id="8" presetID="22" presetClass="entr" presetSubtype="4" fill="hold"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wipe(down)">
                                      <p:cBhvr>
                                        <p:cTn id="10" dur="3000"/>
                                        <p:tgtEl>
                                          <p:spTgt spid="126"/>
                                        </p:tgtEl>
                                      </p:cBhvr>
                                    </p:animEffect>
                                  </p:childTnLst>
                                </p:cTn>
                              </p:par>
                            </p:childTnLst>
                          </p:cTn>
                        </p:par>
                        <p:par>
                          <p:cTn id="11" fill="hold">
                            <p:stCondLst>
                              <p:cond delay="3000"/>
                            </p:stCondLst>
                            <p:childTnLst>
                              <p:par>
                                <p:cTn id="12" presetID="22" presetClass="entr" presetSubtype="1" fill="hold" nodeType="afterEffect">
                                  <p:stCondLst>
                                    <p:cond delay="0"/>
                                  </p:stCondLst>
                                  <p:childTnLst>
                                    <p:set>
                                      <p:cBhvr>
                                        <p:cTn id="13" dur="1" fill="hold">
                                          <p:stCondLst>
                                            <p:cond delay="0"/>
                                          </p:stCondLst>
                                        </p:cTn>
                                        <p:tgtEl>
                                          <p:spTgt spid="125"/>
                                        </p:tgtEl>
                                        <p:attrNameLst>
                                          <p:attrName>style.visibility</p:attrName>
                                        </p:attrNameLst>
                                      </p:cBhvr>
                                      <p:to>
                                        <p:strVal val="visible"/>
                                      </p:to>
                                    </p:set>
                                    <p:animEffect transition="in" filter="wipe(up)">
                                      <p:cBhvr>
                                        <p:cTn id="14" dur="3000"/>
                                        <p:tgtEl>
                                          <p:spTgt spid="125"/>
                                        </p:tgtEl>
                                      </p:cBhvr>
                                    </p:animEffect>
                                  </p:childTnLst>
                                </p:cTn>
                              </p:par>
                              <p:par>
                                <p:cTn id="15" presetID="22" presetClass="entr" presetSubtype="4"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wipe(down)">
                                      <p:cBhvr>
                                        <p:cTn id="17" dur="500"/>
                                        <p:tgtEl>
                                          <p:spTgt spid="128"/>
                                        </p:tgtEl>
                                      </p:cBhvr>
                                    </p:animEffect>
                                  </p:childTnLst>
                                </p:cTn>
                              </p:par>
                              <p:par>
                                <p:cTn id="18" presetID="22" presetClass="entr" presetSubtype="8" fill="hold" nodeType="withEffect">
                                  <p:stCondLst>
                                    <p:cond delay="500"/>
                                  </p:stCondLst>
                                  <p:childTnLst>
                                    <p:set>
                                      <p:cBhvr>
                                        <p:cTn id="19" dur="1" fill="hold">
                                          <p:stCondLst>
                                            <p:cond delay="0"/>
                                          </p:stCondLst>
                                        </p:cTn>
                                        <p:tgtEl>
                                          <p:spTgt spid="127"/>
                                        </p:tgtEl>
                                        <p:attrNameLst>
                                          <p:attrName>style.visibility</p:attrName>
                                        </p:attrNameLst>
                                      </p:cBhvr>
                                      <p:to>
                                        <p:strVal val="visible"/>
                                      </p:to>
                                    </p:set>
                                    <p:animEffect transition="in" filter="wipe(left)">
                                      <p:cBhvr>
                                        <p:cTn id="20" dur="1500"/>
                                        <p:tgtEl>
                                          <p:spTgt spid="1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691356" y="692696"/>
            <a:ext cx="8066087" cy="5616575"/>
          </a:xfrm>
        </p:spPr>
        <p:txBody>
          <a:bodyPr/>
          <a:lstStyle/>
          <a:p>
            <a:pPr marL="187325" indent="-187325" algn="just" eaLnBrk="1" hangingPunct="1">
              <a:spcBef>
                <a:spcPct val="50000"/>
              </a:spcBef>
              <a:buFont typeface="Wingdings" pitchFamily="2" charset="2"/>
              <a:buNone/>
            </a:pPr>
            <a:endParaRPr lang="en-US" altLang="zh-CN" sz="2800" b="1" dirty="0">
              <a:solidFill>
                <a:srgbClr val="FF9933"/>
              </a:solidFill>
              <a:latin typeface="Arial" charset="0"/>
            </a:endParaRPr>
          </a:p>
          <a:p>
            <a:pPr marL="757555" lvl="1" indent="-379730" algn="just" eaLnBrk="1" hangingPunct="1">
              <a:spcBef>
                <a:spcPct val="50000"/>
              </a:spcBef>
              <a:buClr>
                <a:schemeClr val="tx1"/>
              </a:buClr>
              <a:buFont typeface="Wingdings" pitchFamily="2" charset="2"/>
              <a:buBlip>
                <a:blip r:embed="rId4"/>
              </a:buBlip>
            </a:pPr>
            <a:r>
              <a:rPr lang="zh-CN" altLang="en-US" b="1" dirty="0">
                <a:solidFill>
                  <a:srgbClr val="0000FF"/>
                </a:solidFill>
                <a:latin typeface="Arial" charset="0"/>
              </a:rPr>
              <a:t>额定电流</a:t>
            </a:r>
            <a:r>
              <a:rPr lang="en-US" altLang="zh-CN" dirty="0">
                <a:latin typeface="Arial" charset="0"/>
              </a:rPr>
              <a:t>——</a:t>
            </a:r>
            <a:r>
              <a:rPr lang="zh-CN" altLang="en-US" dirty="0">
                <a:latin typeface="Arial" charset="0"/>
              </a:rPr>
              <a:t>在指定的管壳温度和散热条件下，其允许流过的最大</a:t>
            </a:r>
            <a:r>
              <a:rPr lang="zh-CN" altLang="en-US" dirty="0">
                <a:solidFill>
                  <a:srgbClr val="0000FF"/>
                </a:solidFill>
                <a:latin typeface="Arial" charset="0"/>
              </a:rPr>
              <a:t>工频正弦半波电流</a:t>
            </a:r>
            <a:r>
              <a:rPr lang="zh-CN" altLang="en-US" dirty="0">
                <a:latin typeface="Arial" charset="0"/>
              </a:rPr>
              <a:t>的平均值</a:t>
            </a:r>
            <a:r>
              <a:rPr lang="zh-CN" altLang="en-US" dirty="0">
                <a:solidFill>
                  <a:schemeClr val="tx2"/>
                </a:solidFill>
                <a:latin typeface="Arial" charset="0"/>
              </a:rPr>
              <a:t>。</a:t>
            </a:r>
            <a:endParaRPr lang="en-US" altLang="zh-CN" dirty="0">
              <a:solidFill>
                <a:schemeClr val="tx2"/>
              </a:solidFill>
              <a:latin typeface="Arial" charset="0"/>
            </a:endParaRPr>
          </a:p>
          <a:p>
            <a:pPr marL="757555" lvl="1" indent="-379730" algn="just" eaLnBrk="1" hangingPunct="1">
              <a:spcBef>
                <a:spcPct val="50000"/>
              </a:spcBef>
              <a:buClr>
                <a:schemeClr val="tx1"/>
              </a:buClr>
              <a:buFont typeface="Wingdings" pitchFamily="2" charset="2"/>
              <a:buBlip>
                <a:blip r:embed="rId4"/>
              </a:buBlip>
            </a:pPr>
            <a:r>
              <a:rPr lang="zh-CN" altLang="en-US" dirty="0">
                <a:solidFill>
                  <a:schemeClr val="tx2"/>
                </a:solidFill>
                <a:latin typeface="Arial" charset="0"/>
              </a:rPr>
              <a:t>最底层的逻辑就是：</a:t>
            </a:r>
            <a:r>
              <a:rPr lang="zh-CN" altLang="en-US" dirty="0">
                <a:solidFill>
                  <a:srgbClr val="FF0000"/>
                </a:solidFill>
                <a:latin typeface="Arial" charset="0"/>
              </a:rPr>
              <a:t>该电流运行产生的损耗不会有超过极限状态的热积累。</a:t>
            </a:r>
          </a:p>
          <a:p>
            <a:pPr marL="757555" lvl="1" indent="-379730" algn="just" eaLnBrk="1" hangingPunct="1">
              <a:spcBef>
                <a:spcPct val="50000"/>
              </a:spcBef>
              <a:buClr>
                <a:schemeClr val="tx1"/>
              </a:buClr>
              <a:buFont typeface="Wingdings" pitchFamily="2" charset="2"/>
              <a:buBlip>
                <a:blip r:embed="rId4"/>
              </a:buBlip>
            </a:pPr>
            <a:r>
              <a:rPr lang="en-US" altLang="zh-CN" b="1" i="1" dirty="0">
                <a:solidFill>
                  <a:srgbClr val="0000FF"/>
                </a:solidFill>
                <a:latin typeface="Arial" charset="0"/>
              </a:rPr>
              <a:t>I</a:t>
            </a:r>
            <a:r>
              <a:rPr lang="en-US" altLang="zh-CN" sz="2400" b="1" baseline="-30000" dirty="0">
                <a:solidFill>
                  <a:srgbClr val="0000FF"/>
                </a:solidFill>
                <a:latin typeface="Arial" charset="0"/>
              </a:rPr>
              <a:t>F(AV)</a:t>
            </a:r>
            <a:r>
              <a:rPr lang="zh-CN" altLang="en-US" dirty="0">
                <a:latin typeface="Arial" charset="0"/>
              </a:rPr>
              <a:t>是按照电流的发热效应来定义的，使用时应按</a:t>
            </a:r>
            <a:r>
              <a:rPr lang="zh-CN" altLang="en-US" b="1" dirty="0">
                <a:solidFill>
                  <a:srgbClr val="FF0000"/>
                </a:solidFill>
                <a:latin typeface="Arial" charset="0"/>
              </a:rPr>
              <a:t>有效值相等的原则</a:t>
            </a:r>
            <a:r>
              <a:rPr lang="zh-CN" altLang="en-US" dirty="0">
                <a:latin typeface="Arial" charset="0"/>
              </a:rPr>
              <a:t>来选取电流定额，并应留有一定的裕量。</a:t>
            </a:r>
            <a:endParaRPr lang="en-US" altLang="zh-CN" dirty="0">
              <a:latin typeface="Arial" charset="0"/>
            </a:endParaRPr>
          </a:p>
          <a:p>
            <a:pPr marL="757555" lvl="1" indent="-379730" algn="just" eaLnBrk="1" hangingPunct="1">
              <a:spcBef>
                <a:spcPct val="50000"/>
              </a:spcBef>
              <a:buClr>
                <a:schemeClr val="tx1"/>
              </a:buClr>
              <a:buFont typeface="Wingdings" pitchFamily="2" charset="2"/>
              <a:buBlip>
                <a:blip r:embed="rId4"/>
              </a:buBlip>
            </a:pPr>
            <a:r>
              <a:rPr lang="zh-CN" altLang="en-US" dirty="0">
                <a:latin typeface="Arial" charset="0"/>
              </a:rPr>
              <a:t>如果工作在开关频率较高的场合，需要考虑开关损耗。</a:t>
            </a:r>
          </a:p>
        </p:txBody>
      </p:sp>
      <p:sp>
        <p:nvSpPr>
          <p:cNvPr id="36868" name="Rectangle 49"/>
          <p:cNvSpPr>
            <a:spLocks noGrp="1" noChangeArrowheads="1"/>
          </p:cNvSpPr>
          <p:nvPr>
            <p:ph type="title"/>
          </p:nvPr>
        </p:nvSpPr>
        <p:spPr>
          <a:xfrm>
            <a:off x="1066800" y="152400"/>
            <a:ext cx="7315200" cy="381000"/>
          </a:xfrm>
        </p:spPr>
        <p:txBody>
          <a:bodyPr/>
          <a:lstStyle/>
          <a:p>
            <a:pPr eaLnBrk="1" hangingPunct="1"/>
            <a:r>
              <a:rPr lang="en-US" altLang="zh-CN" sz="3600" b="1" dirty="0">
                <a:latin typeface="Arial" charset="0"/>
              </a:rPr>
              <a:t>2.2.3</a:t>
            </a:r>
            <a:r>
              <a:rPr lang="en-US" altLang="zh-CN" sz="3600" b="1" dirty="0">
                <a:latin typeface="黑体" pitchFamily="49" charset="-122"/>
              </a:rPr>
              <a:t>  </a:t>
            </a:r>
            <a:r>
              <a:rPr lang="zh-CN" altLang="en-US" sz="3600" b="1" dirty="0">
                <a:latin typeface="黑体" pitchFamily="49" charset="-122"/>
              </a:rPr>
              <a:t>电力二极管的主要参数</a:t>
            </a:r>
          </a:p>
        </p:txBody>
      </p:sp>
      <p:sp>
        <p:nvSpPr>
          <p:cNvPr id="36872" name="Text Box 53"/>
          <p:cNvSpPr txBox="1">
            <a:spLocks noChangeArrowheads="1"/>
          </p:cNvSpPr>
          <p:nvPr/>
        </p:nvSpPr>
        <p:spPr bwMode="auto">
          <a:xfrm>
            <a:off x="856503" y="692696"/>
            <a:ext cx="5327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spcBef>
                <a:spcPct val="50000"/>
              </a:spcBef>
            </a:pPr>
            <a:r>
              <a:rPr lang="en-US" altLang="zh-CN" sz="2800" b="1" dirty="0">
                <a:latin typeface="Arial" charset="0"/>
              </a:rPr>
              <a:t>1)</a:t>
            </a:r>
            <a:r>
              <a:rPr lang="en-US" altLang="zh-CN" sz="2800" b="1" dirty="0">
                <a:solidFill>
                  <a:schemeClr val="tx2"/>
                </a:solidFill>
                <a:latin typeface="Arial" charset="0"/>
              </a:rPr>
              <a:t> </a:t>
            </a:r>
            <a:r>
              <a:rPr lang="zh-CN" altLang="en-US" sz="2800" b="1" dirty="0">
                <a:solidFill>
                  <a:srgbClr val="0000FF"/>
                </a:solidFill>
                <a:latin typeface="Arial" charset="0"/>
              </a:rPr>
              <a:t>正向平均电流</a:t>
            </a:r>
            <a:r>
              <a:rPr lang="en-US" altLang="zh-CN" sz="2800" b="1" i="1" dirty="0">
                <a:solidFill>
                  <a:srgbClr val="0000FF"/>
                </a:solidFill>
                <a:latin typeface="Arial" charset="0"/>
              </a:rPr>
              <a:t>I</a:t>
            </a:r>
            <a:r>
              <a:rPr lang="en-US" altLang="zh-CN" sz="2400" b="1" baseline="-30000" dirty="0">
                <a:solidFill>
                  <a:srgbClr val="0000FF"/>
                </a:solidFill>
                <a:latin typeface="Arial" charset="0"/>
              </a:rPr>
              <a:t>F(AV)</a:t>
            </a:r>
            <a:r>
              <a:rPr lang="zh-CN" altLang="en-US" sz="2400" b="1" dirty="0">
                <a:solidFill>
                  <a:srgbClr val="0000FF"/>
                </a:solidFill>
                <a:latin typeface="Arial" charset="0"/>
              </a:rPr>
              <a:t>（重点）</a:t>
            </a:r>
            <a:endParaRPr lang="en-US" altLang="zh-CN" sz="2400" b="1" baseline="-30000" dirty="0">
              <a:solidFill>
                <a:srgbClr val="0000FF"/>
              </a:solidFill>
              <a:latin typeface="Arial"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3" name="日期占位符 2"/>
          <p:cNvSpPr>
            <a:spLocks noGrp="1"/>
          </p:cNvSpPr>
          <p:nvPr>
            <p:ph type="dt" sz="half" idx="10"/>
          </p:nvPr>
        </p:nvSpPr>
        <p:spPr/>
        <p:txBody>
          <a:bodyPr/>
          <a:lstStyle/>
          <a:p>
            <a:fld id="{8A23C10B-CF5F-4260-9B12-3A02254FE6FD}" type="datetime10">
              <a:rPr lang="zh-CN" altLang="en-US" smtClean="0"/>
              <a:t>08:37</a:t>
            </a:fld>
            <a:endParaRPr lang="zh-CN" altLang="en-US"/>
          </a:p>
        </p:txBody>
      </p:sp>
      <p:sp>
        <p:nvSpPr>
          <p:cNvPr id="4" name="页脚占位符 3">
            <a:extLst>
              <a:ext uri="{FF2B5EF4-FFF2-40B4-BE49-F238E27FC236}">
                <a16:creationId xmlns:a16="http://schemas.microsoft.com/office/drawing/2014/main" id="{E9804D94-B3AD-4D4C-8717-1C85978BD7E0}"/>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4872"/>
    </mc:Choice>
    <mc:Fallback xmlns="">
      <p:transition spd="slow" advTm="1848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7" dur="500"/>
                                        <p:tgtEl>
                                          <p:spTgt spid="2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5" dur="500"/>
                                        <p:tgtEl>
                                          <p:spTgt spid="2457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0"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219200" y="44624"/>
            <a:ext cx="7467600" cy="685800"/>
          </a:xfrm>
        </p:spPr>
        <p:txBody>
          <a:bodyPr/>
          <a:lstStyle/>
          <a:p>
            <a:pPr eaLnBrk="1" hangingPunct="1"/>
            <a:r>
              <a:rPr lang="zh-CN" altLang="en-US" sz="3200" dirty="0"/>
              <a:t>例：</a:t>
            </a:r>
            <a:r>
              <a:rPr lang="zh-CN" altLang="en-US" dirty="0"/>
              <a:t>电力二极管</a:t>
            </a:r>
            <a:r>
              <a:rPr lang="zh-CN" altLang="en-US" sz="3200" dirty="0"/>
              <a:t>额定电流的选择</a:t>
            </a:r>
          </a:p>
        </p:txBody>
      </p:sp>
      <p:sp>
        <p:nvSpPr>
          <p:cNvPr id="304131" name="Rectangle 3"/>
          <p:cNvSpPr>
            <a:spLocks noGrp="1" noChangeArrowheads="1"/>
          </p:cNvSpPr>
          <p:nvPr>
            <p:ph type="body" sz="half" idx="1"/>
          </p:nvPr>
        </p:nvSpPr>
        <p:spPr>
          <a:xfrm>
            <a:off x="762000" y="692696"/>
            <a:ext cx="7842250" cy="576263"/>
          </a:xfrm>
        </p:spPr>
        <p:txBody>
          <a:bodyPr/>
          <a:lstStyle/>
          <a:p>
            <a:pPr eaLnBrk="1" hangingPunct="1"/>
            <a:r>
              <a:rPr lang="zh-CN" altLang="en-US" sz="2400"/>
              <a:t>设正弦电流峰值为</a:t>
            </a:r>
            <a:r>
              <a:rPr lang="en-US" altLang="zh-CN" sz="2400"/>
              <a:t>I</a:t>
            </a:r>
            <a:r>
              <a:rPr lang="en-US" altLang="zh-CN" sz="2400" baseline="-25000"/>
              <a:t>m</a:t>
            </a:r>
            <a:r>
              <a:rPr lang="en-US" altLang="zh-CN" sz="2400"/>
              <a:t>,</a:t>
            </a:r>
            <a:r>
              <a:rPr lang="zh-CN" altLang="en-US" sz="2400"/>
              <a:t>则正弦半波电流的平均值为</a:t>
            </a:r>
            <a:endParaRPr lang="zh-CN" altLang="en-US" sz="2400" baseline="-25000"/>
          </a:p>
        </p:txBody>
      </p:sp>
      <p:graphicFrame>
        <p:nvGraphicFramePr>
          <p:cNvPr id="304132" name="Object 4"/>
          <p:cNvGraphicFramePr>
            <a:graphicFrameLocks noGrp="1" noChangeAspect="1"/>
          </p:cNvGraphicFramePr>
          <p:nvPr>
            <p:ph sz="quarter" idx="2"/>
            <p:extLst/>
          </p:nvPr>
        </p:nvGraphicFramePr>
        <p:xfrm>
          <a:off x="971550" y="2320231"/>
          <a:ext cx="2808288" cy="820737"/>
        </p:xfrm>
        <a:graphic>
          <a:graphicData uri="http://schemas.openxmlformats.org/presentationml/2006/ole">
            <mc:AlternateContent xmlns:mc="http://schemas.openxmlformats.org/markup-compatibility/2006">
              <mc:Choice xmlns:v="urn:schemas-microsoft-com:vml" Requires="v">
                <p:oleObj spid="_x0000_s21524" name="Equation" r:id="rId4" imgW="1345616" imgH="393529" progId="Equation.DSMT4">
                  <p:embed/>
                </p:oleObj>
              </mc:Choice>
              <mc:Fallback>
                <p:oleObj name="Equation" r:id="rId4" imgW="1345616" imgH="393529" progId="Equation.DSMT4">
                  <p:embed/>
                  <p:pic>
                    <p:nvPicPr>
                      <p:cNvPr id="3041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320231"/>
                        <a:ext cx="2808288" cy="820737"/>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4" name="Text Box 6"/>
          <p:cNvSpPr txBox="1">
            <a:spLocks noChangeArrowheads="1"/>
          </p:cNvSpPr>
          <p:nvPr/>
        </p:nvSpPr>
        <p:spPr bwMode="auto">
          <a:xfrm>
            <a:off x="879475" y="1743968"/>
            <a:ext cx="35369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r>
              <a:rPr lang="zh-CN" altLang="en-US" sz="2400" dirty="0"/>
              <a:t>正弦半波电流的有效值为</a:t>
            </a:r>
          </a:p>
        </p:txBody>
      </p:sp>
      <p:graphicFrame>
        <p:nvGraphicFramePr>
          <p:cNvPr id="304135" name="Object 7"/>
          <p:cNvGraphicFramePr>
            <a:graphicFrameLocks noGrp="1" noChangeAspect="1"/>
          </p:cNvGraphicFramePr>
          <p:nvPr>
            <p:ph sz="quarter" idx="3"/>
            <p:extLst/>
          </p:nvPr>
        </p:nvGraphicFramePr>
        <p:xfrm>
          <a:off x="4572000" y="1672531"/>
          <a:ext cx="3816350" cy="722312"/>
        </p:xfrm>
        <a:graphic>
          <a:graphicData uri="http://schemas.openxmlformats.org/presentationml/2006/ole">
            <mc:AlternateContent xmlns:mc="http://schemas.openxmlformats.org/markup-compatibility/2006">
              <mc:Choice xmlns:v="urn:schemas-microsoft-com:vml" Requires="v">
                <p:oleObj spid="_x0000_s21525" name="Equation" r:id="rId6" imgW="2349500" imgH="444500" progId="Equation.DSMT4">
                  <p:embed/>
                </p:oleObj>
              </mc:Choice>
              <mc:Fallback>
                <p:oleObj name="Equation" r:id="rId6" imgW="2349500" imgH="444500" progId="Equation.DSMT4">
                  <p:embed/>
                  <p:pic>
                    <p:nvPicPr>
                      <p:cNvPr id="30413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672531"/>
                        <a:ext cx="3816350" cy="722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7" name="Object 9"/>
          <p:cNvGraphicFramePr>
            <a:graphicFrameLocks noChangeAspect="1"/>
          </p:cNvGraphicFramePr>
          <p:nvPr>
            <p:extLst/>
          </p:nvPr>
        </p:nvGraphicFramePr>
        <p:xfrm>
          <a:off x="1116013" y="1052736"/>
          <a:ext cx="3810000" cy="682625"/>
        </p:xfrm>
        <a:graphic>
          <a:graphicData uri="http://schemas.openxmlformats.org/presentationml/2006/ole">
            <mc:AlternateContent xmlns:mc="http://schemas.openxmlformats.org/markup-compatibility/2006">
              <mc:Choice xmlns:v="urn:schemas-microsoft-com:vml" Requires="v">
                <p:oleObj spid="_x0000_s21526" name="Equation" r:id="rId8" imgW="2197100" imgH="393700" progId="Equation.DSMT4">
                  <p:embed/>
                </p:oleObj>
              </mc:Choice>
              <mc:Fallback>
                <p:oleObj name="Equation" r:id="rId8" imgW="2197100" imgH="393700" progId="Equation.DSMT4">
                  <p:embed/>
                  <p:pic>
                    <p:nvPicPr>
                      <p:cNvPr id="304137"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1052736"/>
                        <a:ext cx="38100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8" name="Text Box 10"/>
          <p:cNvSpPr txBox="1">
            <a:spLocks noChangeArrowheads="1"/>
          </p:cNvSpPr>
          <p:nvPr/>
        </p:nvSpPr>
        <p:spPr bwMode="auto">
          <a:xfrm>
            <a:off x="539552" y="3140968"/>
            <a:ext cx="860444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r>
              <a:rPr lang="zh-CN" altLang="en-US" sz="2400" b="1" dirty="0">
                <a:solidFill>
                  <a:srgbClr val="FF0000"/>
                </a:solidFill>
              </a:rPr>
              <a:t>   即额定电流为</a:t>
            </a:r>
            <a:r>
              <a:rPr lang="en-US" altLang="zh-CN" sz="2400" b="1" dirty="0">
                <a:solidFill>
                  <a:srgbClr val="FF0000"/>
                </a:solidFill>
              </a:rPr>
              <a:t>100A</a:t>
            </a:r>
            <a:r>
              <a:rPr lang="zh-CN" altLang="en-US" sz="2400" b="1" dirty="0">
                <a:solidFill>
                  <a:srgbClr val="FF0000"/>
                </a:solidFill>
              </a:rPr>
              <a:t>的晶闸管能承受</a:t>
            </a:r>
            <a:r>
              <a:rPr lang="en-US" altLang="zh-CN" sz="2400" b="1" dirty="0">
                <a:solidFill>
                  <a:srgbClr val="FF0000"/>
                </a:solidFill>
              </a:rPr>
              <a:t>157A</a:t>
            </a:r>
            <a:r>
              <a:rPr lang="zh-CN" altLang="en-US" sz="2400" b="1" dirty="0">
                <a:solidFill>
                  <a:srgbClr val="FF0000"/>
                </a:solidFill>
              </a:rPr>
              <a:t>的</a:t>
            </a:r>
            <a:r>
              <a:rPr lang="zh-CN" altLang="en-US" sz="2400" b="1" dirty="0">
                <a:solidFill>
                  <a:srgbClr val="0070C0"/>
                </a:solidFill>
              </a:rPr>
              <a:t>有效值电流</a:t>
            </a:r>
            <a:r>
              <a:rPr lang="en-US" altLang="zh-CN" sz="2400" b="1" dirty="0">
                <a:solidFill>
                  <a:srgbClr val="0070C0"/>
                </a:solidFill>
              </a:rPr>
              <a:t>(</a:t>
            </a:r>
            <a:r>
              <a:rPr lang="zh-CN" altLang="en-US" sz="2400" b="1" dirty="0">
                <a:solidFill>
                  <a:srgbClr val="0070C0"/>
                </a:solidFill>
              </a:rPr>
              <a:t>后面的进账可能是正弦半波，也有可能非正弦半波</a:t>
            </a:r>
            <a:r>
              <a:rPr lang="en-US" altLang="zh-CN" sz="2400" b="1" dirty="0">
                <a:solidFill>
                  <a:srgbClr val="0070C0"/>
                </a:solidFill>
              </a:rPr>
              <a:t>)</a:t>
            </a:r>
            <a:r>
              <a:rPr lang="zh-CN" altLang="en-US" sz="2400" dirty="0"/>
              <a:t>。</a:t>
            </a:r>
            <a:endParaRPr lang="en-US" altLang="zh-CN" sz="2400" dirty="0"/>
          </a:p>
          <a:p>
            <a:pPr eaLnBrk="1" hangingPunct="1"/>
            <a:r>
              <a:rPr lang="zh-CN" altLang="en-US" sz="2400" dirty="0"/>
              <a:t>   对非正弦电流符合选取电力二极管：</a:t>
            </a:r>
            <a:endParaRPr lang="en-US" altLang="zh-CN" sz="2400" dirty="0"/>
          </a:p>
          <a:p>
            <a:pPr eaLnBrk="1" hangingPunct="1"/>
            <a:r>
              <a:rPr lang="en-US" altLang="zh-CN" sz="2400" dirty="0"/>
              <a:t>		1</a:t>
            </a:r>
            <a:r>
              <a:rPr lang="zh-CN" altLang="en-US" sz="2400" dirty="0"/>
              <a:t>）、计算相应实际电流波形计算有效值（发热效应）；</a:t>
            </a:r>
            <a:endParaRPr lang="en-US" altLang="zh-CN" sz="2400" dirty="0"/>
          </a:p>
          <a:p>
            <a:pPr eaLnBrk="1" hangingPunct="1"/>
            <a:r>
              <a:rPr lang="en-US" altLang="zh-CN" sz="2400" dirty="0"/>
              <a:t>		2</a:t>
            </a:r>
            <a:r>
              <a:rPr lang="zh-CN" altLang="en-US" sz="2400" dirty="0"/>
              <a:t>）、除以</a:t>
            </a:r>
            <a:r>
              <a:rPr lang="en-US" altLang="zh-CN" sz="2400" dirty="0"/>
              <a:t>1.57</a:t>
            </a:r>
            <a:r>
              <a:rPr lang="zh-CN" altLang="en-US" sz="2400" dirty="0"/>
              <a:t>作为选择电力二极管电流额定值的依据；</a:t>
            </a:r>
            <a:endParaRPr lang="en-US" altLang="zh-CN" sz="2400" dirty="0"/>
          </a:p>
          <a:p>
            <a:pPr eaLnBrk="1" hangingPunct="1"/>
            <a:r>
              <a:rPr lang="en-US" altLang="zh-CN" sz="2400" dirty="0"/>
              <a:t>		3</a:t>
            </a:r>
            <a:r>
              <a:rPr lang="zh-CN" altLang="en-US" sz="2400" dirty="0"/>
              <a:t>）设计一般应留</a:t>
            </a:r>
            <a:r>
              <a:rPr lang="en-US" altLang="zh-CN" sz="2400" dirty="0"/>
              <a:t>1.5~2</a:t>
            </a:r>
            <a:r>
              <a:rPr lang="zh-CN" altLang="en-US" sz="2400" dirty="0"/>
              <a:t>倍的安全裕量。</a:t>
            </a:r>
          </a:p>
        </p:txBody>
      </p:sp>
      <p:sp>
        <p:nvSpPr>
          <p:cNvPr id="304139" name="Text Box 11"/>
          <p:cNvSpPr txBox="1">
            <a:spLocks noChangeArrowheads="1"/>
          </p:cNvSpPr>
          <p:nvPr/>
        </p:nvSpPr>
        <p:spPr bwMode="auto">
          <a:xfrm>
            <a:off x="755650" y="5445224"/>
            <a:ext cx="7848600" cy="1200329"/>
          </a:xfrm>
          <a:prstGeom prst="rect">
            <a:avLst/>
          </a:prstGeom>
          <a:solidFill>
            <a:srgbClr val="CCFF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r>
              <a:rPr lang="zh-CN" altLang="en-US" sz="2400" dirty="0"/>
              <a:t>例：某二极管实际承担电流波形有效值为</a:t>
            </a:r>
            <a:r>
              <a:rPr lang="en-US" altLang="zh-CN" sz="2400" dirty="0"/>
              <a:t>400A</a:t>
            </a:r>
            <a:r>
              <a:rPr lang="zh-CN" altLang="en-US" sz="2400" dirty="0"/>
              <a:t>，则可选额定电流为</a:t>
            </a:r>
            <a:r>
              <a:rPr lang="en-US" altLang="zh-CN" sz="2400" dirty="0"/>
              <a:t>400/1.57=255A,</a:t>
            </a:r>
            <a:r>
              <a:rPr lang="zh-CN" altLang="en-US" sz="2400" dirty="0"/>
              <a:t>考虑裕量，实际选额定电流为</a:t>
            </a:r>
            <a:r>
              <a:rPr lang="en-US" altLang="zh-CN" sz="2400" dirty="0"/>
              <a:t>500A</a:t>
            </a:r>
            <a:r>
              <a:rPr lang="zh-CN" altLang="en-US" sz="2400" dirty="0"/>
              <a:t>的电力二极管。</a:t>
            </a:r>
          </a:p>
        </p:txBody>
      </p:sp>
      <p:sp>
        <p:nvSpPr>
          <p:cNvPr id="3" name="文本框 2"/>
          <p:cNvSpPr txBox="1"/>
          <p:nvPr/>
        </p:nvSpPr>
        <p:spPr>
          <a:xfrm>
            <a:off x="3946214" y="2481486"/>
            <a:ext cx="4370201" cy="523220"/>
          </a:xfrm>
          <a:prstGeom prst="rect">
            <a:avLst/>
          </a:prstGeom>
          <a:noFill/>
        </p:spPr>
        <p:txBody>
          <a:bodyPr wrap="square" rtlCol="0">
            <a:spAutoFit/>
          </a:bodyPr>
          <a:lstStyle/>
          <a:p>
            <a:r>
              <a:rPr lang="zh-CN" altLang="en-US" sz="2800" b="1" dirty="0">
                <a:solidFill>
                  <a:srgbClr val="FF0000"/>
                </a:solidFill>
              </a:rPr>
              <a:t>有效值为平均值的</a:t>
            </a:r>
            <a:r>
              <a:rPr lang="en-US" altLang="zh-CN" sz="2800" b="1" dirty="0">
                <a:solidFill>
                  <a:srgbClr val="FF0000"/>
                </a:solidFill>
              </a:rPr>
              <a:t>1.57</a:t>
            </a:r>
            <a:r>
              <a:rPr lang="zh-CN" altLang="en-US" sz="2800" b="1" dirty="0">
                <a:solidFill>
                  <a:srgbClr val="FF0000"/>
                </a:solidFill>
              </a:rPr>
              <a:t>倍</a:t>
            </a:r>
          </a:p>
        </p:txBody>
      </p:sp>
    </p:spTree>
    <p:custDataLst>
      <p:tags r:id="rId2"/>
    </p:custDataLst>
    <p:extLst>
      <p:ext uri="{BB962C8B-B14F-4D97-AF65-F5344CB8AC3E}">
        <p14:creationId xmlns:p14="http://schemas.microsoft.com/office/powerpoint/2010/main" val="3402138904"/>
      </p:ext>
    </p:extLst>
  </p:cSld>
  <p:clrMapOvr>
    <a:masterClrMapping/>
  </p:clrMapOvr>
  <mc:AlternateContent xmlns:mc="http://schemas.openxmlformats.org/markup-compatibility/2006" xmlns:p14="http://schemas.microsoft.com/office/powerpoint/2010/main">
    <mc:Choice Requires="p14">
      <p:transition spd="slow" p14:dur="2000" advTm="200905"/>
    </mc:Choice>
    <mc:Fallback xmlns="">
      <p:transition spd="slow" advTm="200905"/>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blinds(horizontal)">
                                      <p:cBhvr>
                                        <p:cTn id="7" dur="500"/>
                                        <p:tgtEl>
                                          <p:spTgt spid="30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7"/>
                                        </p:tgtEl>
                                        <p:attrNameLst>
                                          <p:attrName>style.visibility</p:attrName>
                                        </p:attrNameLst>
                                      </p:cBhvr>
                                      <p:to>
                                        <p:strVal val="visible"/>
                                      </p:to>
                                    </p:set>
                                    <p:animEffect transition="in" filter="blinds(horizontal)">
                                      <p:cBhvr>
                                        <p:cTn id="12" dur="500"/>
                                        <p:tgtEl>
                                          <p:spTgt spid="3041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4134"/>
                                        </p:tgtEl>
                                        <p:attrNameLst>
                                          <p:attrName>style.visibility</p:attrName>
                                        </p:attrNameLst>
                                      </p:cBhvr>
                                      <p:to>
                                        <p:strVal val="visible"/>
                                      </p:to>
                                    </p:set>
                                    <p:animEffect transition="in" filter="blinds(horizontal)">
                                      <p:cBhvr>
                                        <p:cTn id="17" dur="500"/>
                                        <p:tgtEl>
                                          <p:spTgt spid="304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4135"/>
                                        </p:tgtEl>
                                        <p:attrNameLst>
                                          <p:attrName>style.visibility</p:attrName>
                                        </p:attrNameLst>
                                      </p:cBhvr>
                                      <p:to>
                                        <p:strVal val="visible"/>
                                      </p:to>
                                    </p:set>
                                    <p:animEffect transition="in" filter="blinds(horizontal)">
                                      <p:cBhvr>
                                        <p:cTn id="22" dur="500"/>
                                        <p:tgtEl>
                                          <p:spTgt spid="3041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4132"/>
                                        </p:tgtEl>
                                        <p:attrNameLst>
                                          <p:attrName>style.visibility</p:attrName>
                                        </p:attrNameLst>
                                      </p:cBhvr>
                                      <p:to>
                                        <p:strVal val="visible"/>
                                      </p:to>
                                    </p:set>
                                    <p:animEffect transition="in" filter="blinds(horizontal)">
                                      <p:cBhvr>
                                        <p:cTn id="27" dur="500"/>
                                        <p:tgtEl>
                                          <p:spTgt spid="304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4138"/>
                                        </p:tgtEl>
                                        <p:attrNameLst>
                                          <p:attrName>style.visibility</p:attrName>
                                        </p:attrNameLst>
                                      </p:cBhvr>
                                      <p:to>
                                        <p:strVal val="visible"/>
                                      </p:to>
                                    </p:set>
                                    <p:animEffect transition="in" filter="blinds(horizontal)">
                                      <p:cBhvr>
                                        <p:cTn id="32" dur="500"/>
                                        <p:tgtEl>
                                          <p:spTgt spid="3041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4139"/>
                                        </p:tgtEl>
                                        <p:attrNameLst>
                                          <p:attrName>style.visibility</p:attrName>
                                        </p:attrNameLst>
                                      </p:cBhvr>
                                      <p:to>
                                        <p:strVal val="visible"/>
                                      </p:to>
                                    </p:set>
                                    <p:animEffect transition="in" filter="blinds(horizontal)">
                                      <p:cBhvr>
                                        <p:cTn id="37" dur="500"/>
                                        <p:tgtEl>
                                          <p:spTgt spid="304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P spid="304134" grpId="0"/>
      <p:bldP spid="304138" grpId="0"/>
      <p:bldP spid="3041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122478"/>
            <a:ext cx="7848600" cy="428625"/>
          </a:xfrm>
        </p:spPr>
        <p:txBody>
          <a:bodyPr/>
          <a:lstStyle/>
          <a:p>
            <a:pPr algn="l"/>
            <a:r>
              <a:rPr lang="en-US" altLang="zh-CN" sz="3600" b="1" dirty="0"/>
              <a:t>2.2 </a:t>
            </a:r>
            <a:r>
              <a:rPr lang="zh-CN" altLang="en-US" sz="3600" b="1" dirty="0"/>
              <a:t>不可控器件</a:t>
            </a:r>
            <a:r>
              <a:rPr lang="en-US" altLang="zh-CN" sz="3600" b="1" dirty="0"/>
              <a:t>——</a:t>
            </a:r>
            <a:r>
              <a:rPr lang="zh-CN" altLang="en-US" sz="3600" b="1" dirty="0"/>
              <a:t>电力二极管</a:t>
            </a:r>
            <a:r>
              <a:rPr lang="en-US" altLang="zh-CN" sz="3600" b="1" dirty="0">
                <a:latin typeface="宋体" pitchFamily="2" charset="-122"/>
              </a:rPr>
              <a:t>·</a:t>
            </a:r>
            <a:r>
              <a:rPr lang="zh-CN" altLang="en-US" sz="3600" b="1" dirty="0">
                <a:latin typeface="宋体" pitchFamily="2" charset="-122"/>
              </a:rPr>
              <a:t>引言</a:t>
            </a:r>
          </a:p>
        </p:txBody>
      </p:sp>
      <p:sp>
        <p:nvSpPr>
          <p:cNvPr id="70659" name="Rectangle 3"/>
          <p:cNvSpPr>
            <a:spLocks noGrp="1" noChangeArrowheads="1"/>
          </p:cNvSpPr>
          <p:nvPr>
            <p:ph idx="1"/>
          </p:nvPr>
        </p:nvSpPr>
        <p:spPr>
          <a:xfrm>
            <a:off x="719138" y="773113"/>
            <a:ext cx="8064500" cy="3140555"/>
          </a:xfrm>
        </p:spPr>
        <p:txBody>
          <a:bodyPr/>
          <a:lstStyle/>
          <a:p>
            <a:pPr>
              <a:lnSpc>
                <a:spcPct val="125000"/>
              </a:lnSpc>
              <a:buFontTx/>
              <a:buNone/>
            </a:pPr>
            <a:r>
              <a:rPr lang="en-US" altLang="zh-CN" sz="2400" b="1" dirty="0">
                <a:solidFill>
                  <a:srgbClr val="E35449"/>
                </a:solidFill>
              </a:rPr>
              <a:t>■</a:t>
            </a:r>
            <a:r>
              <a:rPr lang="zh-CN" altLang="en-US" sz="2400" b="1" dirty="0"/>
              <a:t> </a:t>
            </a:r>
            <a:r>
              <a:rPr lang="zh-CN" altLang="en-US" sz="2400" b="1" dirty="0">
                <a:solidFill>
                  <a:srgbClr val="0000CC"/>
                </a:solidFill>
              </a:rPr>
              <a:t>大家先想一想电力二极管有哪些做电力变换的作用？</a:t>
            </a:r>
            <a:endParaRPr lang="en-US" altLang="zh-CN" sz="2400" b="1" dirty="0">
              <a:solidFill>
                <a:srgbClr val="0000CC"/>
              </a:solidFill>
            </a:endParaRPr>
          </a:p>
          <a:p>
            <a:pPr>
              <a:lnSpc>
                <a:spcPct val="125000"/>
              </a:lnSpc>
              <a:buFontTx/>
              <a:buNone/>
            </a:pPr>
            <a:r>
              <a:rPr lang="en-US" altLang="zh-CN" sz="2400" b="1" dirty="0">
                <a:solidFill>
                  <a:srgbClr val="E35449"/>
                </a:solidFill>
              </a:rPr>
              <a:t>■</a:t>
            </a:r>
            <a:r>
              <a:rPr lang="zh-CN" altLang="en-US" sz="2400" b="1" dirty="0">
                <a:solidFill>
                  <a:srgbClr val="E35449"/>
                </a:solidFill>
              </a:rPr>
              <a:t>电力二极管（</a:t>
            </a:r>
            <a:r>
              <a:rPr lang="en-US" altLang="zh-CN" sz="2400" b="1" dirty="0">
                <a:solidFill>
                  <a:srgbClr val="E35449"/>
                </a:solidFill>
              </a:rPr>
              <a:t>Power Diode</a:t>
            </a:r>
            <a:r>
              <a:rPr lang="zh-CN" altLang="en-US" sz="2400" b="1" dirty="0">
                <a:solidFill>
                  <a:srgbClr val="E35449"/>
                </a:solidFill>
              </a:rPr>
              <a:t>）</a:t>
            </a:r>
            <a:r>
              <a:rPr lang="zh-CN" altLang="en-US" sz="2400" b="1" dirty="0"/>
              <a:t>自</a:t>
            </a:r>
            <a:r>
              <a:rPr lang="en-US" altLang="zh-CN" sz="2400" b="1" dirty="0"/>
              <a:t>20</a:t>
            </a:r>
            <a:r>
              <a:rPr lang="zh-CN" altLang="en-US" sz="2400" b="1" dirty="0"/>
              <a:t>世纪</a:t>
            </a:r>
            <a:r>
              <a:rPr lang="en-US" altLang="zh-CN" sz="2400" b="1" dirty="0"/>
              <a:t>50</a:t>
            </a:r>
            <a:r>
              <a:rPr lang="zh-CN" altLang="en-US" sz="2400" b="1" dirty="0"/>
              <a:t>年代初期就获得应用，但其结构和原理简单，工作可靠，直到现在电力二极管仍然大量应用于许多电气设备当中。</a:t>
            </a:r>
            <a:endParaRPr lang="en-US" altLang="zh-CN" sz="2400" b="1" dirty="0"/>
          </a:p>
          <a:p>
            <a:pPr>
              <a:lnSpc>
                <a:spcPct val="125000"/>
              </a:lnSpc>
              <a:buFontTx/>
              <a:buNone/>
            </a:pPr>
            <a:r>
              <a:rPr lang="en-US" altLang="zh-CN" sz="2400" b="1" dirty="0">
                <a:solidFill>
                  <a:srgbClr val="E35449"/>
                </a:solidFill>
              </a:rPr>
              <a:t>■</a:t>
            </a:r>
            <a:r>
              <a:rPr lang="zh-CN" altLang="en-US" sz="2400" b="1" dirty="0"/>
              <a:t>在采用全控型器件的电路中电力二极管往往是不可缺少的，特别是开通和关断速度很快的</a:t>
            </a:r>
            <a:r>
              <a:rPr lang="zh-CN" altLang="en-US" sz="2400" b="1" dirty="0">
                <a:solidFill>
                  <a:srgbClr val="E35449"/>
                </a:solidFill>
              </a:rPr>
              <a:t>快恢复二极管</a:t>
            </a:r>
            <a:r>
              <a:rPr lang="zh-CN" altLang="en-US" sz="2400" b="1" dirty="0"/>
              <a:t>和</a:t>
            </a:r>
            <a:r>
              <a:rPr lang="zh-CN" altLang="en-US" sz="2400" b="1" dirty="0">
                <a:solidFill>
                  <a:srgbClr val="E35449"/>
                </a:solidFill>
              </a:rPr>
              <a:t>肖特基二极管</a:t>
            </a:r>
            <a:r>
              <a:rPr lang="zh-CN" altLang="en-US" sz="2400" b="1" dirty="0"/>
              <a:t>，具有不可替代的地位。</a:t>
            </a:r>
            <a:r>
              <a:rPr kumimoji="1" lang="zh-CN" altLang="en-US" sz="2400" dirty="0">
                <a:solidFill>
                  <a:srgbClr val="6600CC"/>
                </a:solidFill>
              </a:rPr>
              <a:t>                                           </a:t>
            </a:r>
          </a:p>
        </p:txBody>
      </p:sp>
      <p:grpSp>
        <p:nvGrpSpPr>
          <p:cNvPr id="70660" name="Group 4"/>
          <p:cNvGrpSpPr/>
          <p:nvPr/>
        </p:nvGrpSpPr>
        <p:grpSpPr bwMode="auto">
          <a:xfrm>
            <a:off x="843637" y="4357687"/>
            <a:ext cx="7920038" cy="2078038"/>
            <a:chOff x="6096" y="7248"/>
            <a:chExt cx="7364" cy="2249"/>
          </a:xfrm>
        </p:grpSpPr>
        <p:graphicFrame>
          <p:nvGraphicFramePr>
            <p:cNvPr id="70661" name="Object 5"/>
            <p:cNvGraphicFramePr>
              <a:graphicFrameLocks noChangeAspect="1"/>
            </p:cNvGraphicFramePr>
            <p:nvPr/>
          </p:nvGraphicFramePr>
          <p:xfrm>
            <a:off x="6096" y="7248"/>
            <a:ext cx="1281" cy="2249"/>
          </p:xfrm>
          <a:graphic>
            <a:graphicData uri="http://schemas.openxmlformats.org/presentationml/2006/ole">
              <mc:AlternateContent xmlns:mc="http://schemas.openxmlformats.org/markup-compatibility/2006">
                <mc:Choice xmlns:v="urn:schemas-microsoft-com:vml" Requires="v">
                  <p:oleObj spid="_x0000_s2245" name="BMP 图象" r:id="rId3" imgW="2537460" imgH="4457700" progId="Paint.Picture">
                    <p:embed/>
                  </p:oleObj>
                </mc:Choice>
                <mc:Fallback>
                  <p:oleObj name="BMP 图象" r:id="rId3" imgW="2537460" imgH="4457700" progId="Paint.Picture">
                    <p:embed/>
                    <p:pic>
                      <p:nvPicPr>
                        <p:cNvPr id="0" name="图片 21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 y="7248"/>
                          <a:ext cx="1281" cy="2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rgbClr val="CCFFFF">
                                    <a:alpha val="50000"/>
                                  </a:srgbClr>
                                </a:outerShdw>
                              </a:effectLst>
                            </a14:hiddenEffects>
                          </a:ext>
                        </a:extLst>
                      </p:spPr>
                    </p:pic>
                  </p:oleObj>
                </mc:Fallback>
              </mc:AlternateContent>
            </a:graphicData>
          </a:graphic>
        </p:graphicFrame>
        <p:pic>
          <p:nvPicPr>
            <p:cNvPr id="70662" name="Picture 6" descr="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0" y="7248"/>
              <a:ext cx="3140" cy="2247"/>
            </a:xfrm>
            <a:prstGeom prst="rect">
              <a:avLst/>
            </a:prstGeom>
            <a:noFill/>
            <a:extLst>
              <a:ext uri="{909E8E84-426E-40DD-AFC4-6F175D3DCCD1}">
                <a14:hiddenFill xmlns:a14="http://schemas.microsoft.com/office/drawing/2010/main">
                  <a:solidFill>
                    <a:srgbClr val="FFFFFF"/>
                  </a:solidFill>
                </a14:hiddenFill>
              </a:ext>
            </a:extLst>
          </p:spPr>
        </p:pic>
        <p:pic>
          <p:nvPicPr>
            <p:cNvPr id="70663" name="Picture 7" descr="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44" y="7248"/>
              <a:ext cx="2997" cy="2249"/>
            </a:xfrm>
            <a:prstGeom prst="rect">
              <a:avLst/>
            </a:prstGeom>
            <a:noFill/>
            <a:extLst>
              <a:ext uri="{909E8E84-426E-40DD-AFC4-6F175D3DCCD1}">
                <a14:hiddenFill xmlns:a14="http://schemas.microsoft.com/office/drawing/2010/main">
                  <a:solidFill>
                    <a:srgbClr val="FFFFFF"/>
                  </a:solidFill>
                </a14:hiddenFill>
              </a:ext>
            </a:extLst>
          </p:spPr>
        </p:pic>
      </p:grpSp>
      <p:sp>
        <p:nvSpPr>
          <p:cNvPr id="70664" name="Text Box 8"/>
          <p:cNvSpPr txBox="1">
            <a:spLocks noChangeArrowheads="1"/>
          </p:cNvSpPr>
          <p:nvPr/>
        </p:nvSpPr>
        <p:spPr bwMode="auto">
          <a:xfrm>
            <a:off x="3779838" y="5857875"/>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a:solidFill>
                  <a:srgbClr val="6600CC"/>
                </a:solidFill>
                <a:latin typeface="Times New Roman" pitchFamily="18" charset="0"/>
              </a:rPr>
              <a:t>整流二极管及模块</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a:t>
            </a:fld>
            <a:endParaRPr lang="zh-CN" altLang="en-US" dirty="0"/>
          </a:p>
        </p:txBody>
      </p:sp>
      <p:sp>
        <p:nvSpPr>
          <p:cNvPr id="3" name="日期占位符 2"/>
          <p:cNvSpPr>
            <a:spLocks noGrp="1"/>
          </p:cNvSpPr>
          <p:nvPr>
            <p:ph type="dt" sz="half" idx="10"/>
          </p:nvPr>
        </p:nvSpPr>
        <p:spPr/>
        <p:txBody>
          <a:bodyPr/>
          <a:lstStyle/>
          <a:p>
            <a:fld id="{295AA5B6-EA14-4ACE-8F70-3030A11CE8F7}" type="datetime10">
              <a:rPr lang="zh-CN" altLang="en-US" smtClean="0"/>
              <a:t>08:37</a:t>
            </a:fld>
            <a:endParaRPr lang="zh-CN" altLang="en-US"/>
          </a:p>
        </p:txBody>
      </p:sp>
      <p:sp>
        <p:nvSpPr>
          <p:cNvPr id="4" name="页脚占位符 3">
            <a:extLst>
              <a:ext uri="{FF2B5EF4-FFF2-40B4-BE49-F238E27FC236}">
                <a16:creationId xmlns:a16="http://schemas.microsoft.com/office/drawing/2014/main" id="{892413C5-EDCA-40A8-A1C9-48CF06FB16CC}"/>
              </a:ext>
            </a:extLst>
          </p:cNvPr>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37800"/>
    </mc:Choice>
    <mc:Fallback xmlns="">
      <p:transition spd="slow" advTm="137800"/>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838200" y="1447800"/>
            <a:ext cx="7772400" cy="4800600"/>
          </a:xfrm>
        </p:spPr>
        <p:txBody>
          <a:bodyPr/>
          <a:lstStyle/>
          <a:p>
            <a:pPr algn="just" eaLnBrk="1" hangingPunct="1">
              <a:spcBef>
                <a:spcPct val="40000"/>
              </a:spcBef>
              <a:buFont typeface="Wingdings" pitchFamily="2" charset="2"/>
              <a:buNone/>
            </a:pPr>
            <a:endParaRPr lang="en-US" altLang="zh-CN" sz="2800" b="1" baseline="-30000" dirty="0">
              <a:solidFill>
                <a:srgbClr val="FF9933"/>
              </a:solidFill>
              <a:latin typeface="华文中宋" pitchFamily="2" charset="-122"/>
            </a:endParaRPr>
          </a:p>
          <a:p>
            <a:pPr lvl="1" algn="just" eaLnBrk="1" hangingPunct="1">
              <a:spcBef>
                <a:spcPct val="40000"/>
              </a:spcBef>
              <a:buFont typeface="Wingdings" pitchFamily="2" charset="2"/>
              <a:buBlip>
                <a:blip r:embed="rId4"/>
              </a:buBlip>
            </a:pPr>
            <a:r>
              <a:rPr lang="zh-CN" altLang="en-US" sz="2400" dirty="0"/>
              <a:t>在指定温度下，流过某一指定的稳态正向电流时对应的正向压降。</a:t>
            </a:r>
          </a:p>
          <a:p>
            <a:pPr lvl="1" algn="just" eaLnBrk="1" hangingPunct="1">
              <a:spcBef>
                <a:spcPct val="40000"/>
              </a:spcBef>
              <a:buFont typeface="Wingdings" pitchFamily="2" charset="2"/>
              <a:buNone/>
            </a:pPr>
            <a:endParaRPr lang="zh-CN" altLang="en-US" sz="1200" dirty="0"/>
          </a:p>
          <a:p>
            <a:pPr algn="just" eaLnBrk="1" hangingPunct="1">
              <a:spcBef>
                <a:spcPct val="40000"/>
              </a:spcBef>
              <a:buFont typeface="Wingdings" pitchFamily="2" charset="2"/>
              <a:buNone/>
            </a:pPr>
            <a:r>
              <a:rPr lang="en-US" altLang="zh-CN" sz="2800" b="1" dirty="0"/>
              <a:t>3</a:t>
            </a:r>
            <a:r>
              <a:rPr lang="zh-CN" altLang="en-US" sz="2800" b="1" dirty="0"/>
              <a:t>） </a:t>
            </a:r>
            <a:r>
              <a:rPr lang="zh-CN" altLang="en-US" sz="2800" b="1" dirty="0">
                <a:solidFill>
                  <a:srgbClr val="0000FF"/>
                </a:solidFill>
              </a:rPr>
              <a:t>反向重复峰值电压</a:t>
            </a:r>
            <a:r>
              <a:rPr lang="en-US" altLang="zh-CN" sz="2800" b="1" i="1" dirty="0">
                <a:solidFill>
                  <a:srgbClr val="0000FF"/>
                </a:solidFill>
                <a:latin typeface="Arial" charset="0"/>
              </a:rPr>
              <a:t>U</a:t>
            </a:r>
            <a:r>
              <a:rPr lang="en-US" altLang="zh-CN" sz="2800" b="1" baseline="-30000" dirty="0">
                <a:solidFill>
                  <a:srgbClr val="0000FF"/>
                </a:solidFill>
                <a:latin typeface="Arial" charset="0"/>
              </a:rPr>
              <a:t>RRM</a:t>
            </a:r>
          </a:p>
          <a:p>
            <a:pPr lvl="1" algn="just" eaLnBrk="1" hangingPunct="1">
              <a:spcBef>
                <a:spcPct val="40000"/>
              </a:spcBef>
              <a:buFont typeface="Wingdings" pitchFamily="2" charset="2"/>
              <a:buBlip>
                <a:blip r:embed="rId4"/>
              </a:buBlip>
            </a:pPr>
            <a:r>
              <a:rPr lang="zh-CN" altLang="en-US" sz="2400" dirty="0"/>
              <a:t>对电力二极管所能重复施加的反向最高峰值电压。</a:t>
            </a:r>
            <a:endParaRPr lang="zh-CN" altLang="en-US" sz="800" dirty="0"/>
          </a:p>
          <a:p>
            <a:pPr lvl="1" algn="just" eaLnBrk="1" hangingPunct="1">
              <a:spcBef>
                <a:spcPct val="40000"/>
              </a:spcBef>
              <a:buFont typeface="Wingdings" pitchFamily="2" charset="2"/>
              <a:buBlip>
                <a:blip r:embed="rId4"/>
              </a:buBlip>
            </a:pPr>
            <a:endParaRPr lang="zh-CN" altLang="en-US" sz="800" dirty="0"/>
          </a:p>
          <a:p>
            <a:pPr lvl="1" algn="just" eaLnBrk="1" hangingPunct="1">
              <a:spcBef>
                <a:spcPct val="40000"/>
              </a:spcBef>
              <a:buFont typeface="Wingdings" pitchFamily="2" charset="2"/>
              <a:buBlip>
                <a:blip r:embed="rId4"/>
              </a:buBlip>
            </a:pPr>
            <a:r>
              <a:rPr lang="zh-CN" altLang="en-US" sz="2400" dirty="0"/>
              <a:t>使用时，应当留有</a:t>
            </a:r>
            <a:r>
              <a:rPr lang="zh-CN" altLang="en-US" sz="2400" dirty="0">
                <a:solidFill>
                  <a:srgbClr val="FF0000"/>
                </a:solidFill>
              </a:rPr>
              <a:t>两倍</a:t>
            </a:r>
            <a:r>
              <a:rPr lang="zh-CN" altLang="en-US" sz="2400" dirty="0"/>
              <a:t>的裕量。</a:t>
            </a:r>
            <a:r>
              <a:rPr lang="zh-CN" altLang="en-US" sz="2000" dirty="0"/>
              <a:t> </a:t>
            </a:r>
            <a:endParaRPr lang="zh-CN" altLang="en-US" sz="800" dirty="0"/>
          </a:p>
          <a:p>
            <a:pPr lvl="1" algn="just" eaLnBrk="1" hangingPunct="1">
              <a:spcBef>
                <a:spcPct val="40000"/>
              </a:spcBef>
              <a:buFont typeface="Wingdings" pitchFamily="2" charset="2"/>
              <a:buNone/>
            </a:pPr>
            <a:endParaRPr lang="zh-CN" altLang="en-US" sz="800" dirty="0"/>
          </a:p>
          <a:p>
            <a:pPr algn="just" eaLnBrk="1" hangingPunct="1">
              <a:spcBef>
                <a:spcPct val="40000"/>
              </a:spcBef>
              <a:buFont typeface="Wingdings" pitchFamily="2" charset="2"/>
              <a:buNone/>
            </a:pPr>
            <a:r>
              <a:rPr lang="en-US" altLang="zh-CN" sz="2800" b="1" dirty="0"/>
              <a:t>4</a:t>
            </a:r>
            <a:r>
              <a:rPr lang="zh-CN" altLang="en-US" sz="2800" b="1" dirty="0"/>
              <a:t>）反向恢复时间</a:t>
            </a:r>
            <a:r>
              <a:rPr lang="en-US" altLang="zh-CN" sz="2800" b="1" i="1" dirty="0" err="1"/>
              <a:t>t</a:t>
            </a:r>
            <a:r>
              <a:rPr lang="en-US" altLang="zh-CN" sz="2800" b="1" baseline="-30000" dirty="0" err="1"/>
              <a:t>rr</a:t>
            </a:r>
            <a:endParaRPr lang="en-US" altLang="zh-CN" sz="2800" b="1" baseline="-30000" dirty="0"/>
          </a:p>
          <a:p>
            <a:pPr lvl="1" algn="just" eaLnBrk="1" hangingPunct="1">
              <a:spcBef>
                <a:spcPct val="40000"/>
              </a:spcBef>
              <a:buFont typeface="Wingdings" pitchFamily="2" charset="2"/>
              <a:buBlip>
                <a:blip r:embed="rId4"/>
              </a:buBlip>
            </a:pPr>
            <a:r>
              <a:rPr lang="en-US" altLang="zh-CN" sz="2400" dirty="0">
                <a:latin typeface="Arial" charset="0"/>
              </a:rPr>
              <a:t> </a:t>
            </a:r>
            <a:r>
              <a:rPr lang="en-US" altLang="zh-CN" sz="2400" i="1" dirty="0" err="1">
                <a:latin typeface="Arial" charset="0"/>
              </a:rPr>
              <a:t>t</a:t>
            </a:r>
            <a:r>
              <a:rPr lang="en-US" altLang="zh-CN" sz="2400" baseline="-30000" dirty="0" err="1">
                <a:latin typeface="Arial" charset="0"/>
              </a:rPr>
              <a:t>rr</a:t>
            </a:r>
            <a:r>
              <a:rPr lang="en-US" altLang="zh-CN" sz="2400" dirty="0">
                <a:latin typeface="Arial" charset="0"/>
              </a:rPr>
              <a:t>=</a:t>
            </a:r>
            <a:r>
              <a:rPr lang="en-US" altLang="zh-CN" sz="2400" i="1" dirty="0">
                <a:latin typeface="Arial" charset="0"/>
              </a:rPr>
              <a:t> t</a:t>
            </a:r>
            <a:r>
              <a:rPr lang="en-US" altLang="zh-CN" sz="2400" baseline="-30000" dirty="0">
                <a:latin typeface="Arial" charset="0"/>
              </a:rPr>
              <a:t>d</a:t>
            </a:r>
            <a:r>
              <a:rPr lang="en-US" altLang="zh-CN" sz="2400" dirty="0">
                <a:latin typeface="Arial" charset="0"/>
              </a:rPr>
              <a:t>+</a:t>
            </a:r>
            <a:r>
              <a:rPr lang="en-US" altLang="zh-CN" sz="2400" i="1" dirty="0">
                <a:latin typeface="Arial" charset="0"/>
              </a:rPr>
              <a:t> </a:t>
            </a:r>
            <a:r>
              <a:rPr lang="en-US" altLang="zh-CN" sz="2400" i="1" dirty="0" err="1">
                <a:latin typeface="Arial" charset="0"/>
              </a:rPr>
              <a:t>t</a:t>
            </a:r>
            <a:r>
              <a:rPr lang="en-US" altLang="zh-CN" sz="2400" baseline="-30000" dirty="0" err="1">
                <a:latin typeface="Arial" charset="0"/>
              </a:rPr>
              <a:t>f</a:t>
            </a:r>
            <a:endParaRPr lang="en-US" altLang="zh-CN" sz="2400" dirty="0">
              <a:latin typeface="Arial" charset="0"/>
            </a:endParaRPr>
          </a:p>
        </p:txBody>
      </p:sp>
      <p:sp>
        <p:nvSpPr>
          <p:cNvPr id="37892" name="Rectangle 7"/>
          <p:cNvSpPr>
            <a:spLocks noGrp="1" noChangeArrowheads="1"/>
          </p:cNvSpPr>
          <p:nvPr>
            <p:ph type="title"/>
          </p:nvPr>
        </p:nvSpPr>
        <p:spPr>
          <a:xfrm>
            <a:off x="1066800" y="152400"/>
            <a:ext cx="7681664" cy="381000"/>
          </a:xfrm>
        </p:spPr>
        <p:txBody>
          <a:bodyPr/>
          <a:lstStyle/>
          <a:p>
            <a:pPr eaLnBrk="1" hangingPunct="1"/>
            <a:r>
              <a:rPr lang="en-US" altLang="zh-CN" sz="3600" b="1" dirty="0">
                <a:latin typeface="Arial" charset="0"/>
              </a:rPr>
              <a:t>2.2.3</a:t>
            </a:r>
            <a:r>
              <a:rPr lang="en-US" altLang="zh-CN" sz="3600" b="1" dirty="0">
                <a:latin typeface="黑体" pitchFamily="49" charset="-122"/>
              </a:rPr>
              <a:t>  </a:t>
            </a:r>
            <a:r>
              <a:rPr lang="zh-CN" altLang="en-US" sz="3600" b="1" dirty="0">
                <a:latin typeface="黑体" pitchFamily="49" charset="-122"/>
              </a:rPr>
              <a:t>电力二极管的主要参数</a:t>
            </a:r>
          </a:p>
        </p:txBody>
      </p:sp>
      <p:sp>
        <p:nvSpPr>
          <p:cNvPr id="37896" name="Text Box 11"/>
          <p:cNvSpPr txBox="1">
            <a:spLocks noChangeArrowheads="1"/>
          </p:cNvSpPr>
          <p:nvPr/>
        </p:nvSpPr>
        <p:spPr bwMode="auto">
          <a:xfrm>
            <a:off x="914400" y="1219200"/>
            <a:ext cx="3352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spcBef>
                <a:spcPct val="50000"/>
              </a:spcBef>
            </a:pPr>
            <a:r>
              <a:rPr lang="en-US" altLang="zh-CN" sz="2800" b="1">
                <a:latin typeface="Arial" charset="0"/>
              </a:rPr>
              <a:t>2</a:t>
            </a:r>
            <a:r>
              <a:rPr lang="zh-CN" altLang="en-US" sz="2800" b="1">
                <a:latin typeface="Arial" charset="0"/>
              </a:rPr>
              <a:t>）</a:t>
            </a:r>
            <a:r>
              <a:rPr lang="zh-CN" altLang="en-US" sz="2800" b="1">
                <a:solidFill>
                  <a:srgbClr val="0000FF"/>
                </a:solidFill>
                <a:latin typeface="Arial" charset="0"/>
              </a:rPr>
              <a:t>正向压降</a:t>
            </a:r>
            <a:r>
              <a:rPr lang="en-US" altLang="zh-CN" sz="2800" b="1" i="1">
                <a:solidFill>
                  <a:srgbClr val="0000FF"/>
                </a:solidFill>
                <a:latin typeface="Arial" charset="0"/>
              </a:rPr>
              <a:t>U</a:t>
            </a:r>
            <a:r>
              <a:rPr lang="en-US" altLang="zh-CN" sz="2800" b="1" baseline="-30000">
                <a:solidFill>
                  <a:srgbClr val="0000FF"/>
                </a:solidFill>
                <a:latin typeface="Arial" charset="0"/>
              </a:rPr>
              <a:t>F</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3" name="日期占位符 2"/>
          <p:cNvSpPr>
            <a:spLocks noGrp="1"/>
          </p:cNvSpPr>
          <p:nvPr>
            <p:ph type="dt" sz="half" idx="10"/>
          </p:nvPr>
        </p:nvSpPr>
        <p:spPr/>
        <p:txBody>
          <a:bodyPr/>
          <a:lstStyle/>
          <a:p>
            <a:fld id="{EDD0FCF4-3CB9-49BE-AC30-F2677EF16716}" type="datetime10">
              <a:rPr lang="zh-CN" altLang="en-US" smtClean="0"/>
              <a:t>08:37</a:t>
            </a:fld>
            <a:endParaRPr lang="zh-CN" altLang="en-US"/>
          </a:p>
        </p:txBody>
      </p:sp>
      <p:sp>
        <p:nvSpPr>
          <p:cNvPr id="4" name="页脚占位符 3">
            <a:extLst>
              <a:ext uri="{FF2B5EF4-FFF2-40B4-BE49-F238E27FC236}">
                <a16:creationId xmlns:a16="http://schemas.microsoft.com/office/drawing/2014/main" id="{4BB2FCE2-C7BE-4736-9BA8-69B5E62D0772}"/>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1018"/>
    </mc:Choice>
    <mc:Fallback xmlns="">
      <p:transition spd="slow" advTm="410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7" dur="500"/>
                                        <p:tgtEl>
                                          <p:spTgt spid="2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2" dur="500"/>
                                        <p:tgtEl>
                                          <p:spTgt spid="256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17" dur="500"/>
                                        <p:tgtEl>
                                          <p:spTgt spid="2560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22" dur="500"/>
                                        <p:tgtEl>
                                          <p:spTgt spid="2560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27" dur="500"/>
                                        <p:tgtEl>
                                          <p:spTgt spid="2560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03">
                                            <p:txEl>
                                              <p:pRg st="9" end="9"/>
                                            </p:txEl>
                                          </p:spTgt>
                                        </p:tgtEl>
                                        <p:attrNameLst>
                                          <p:attrName>style.visibility</p:attrName>
                                        </p:attrNameLst>
                                      </p:cBhvr>
                                      <p:to>
                                        <p:strVal val="visible"/>
                                      </p:to>
                                    </p:set>
                                    <p:animEffect transition="in" filter="blinds(horizontal)">
                                      <p:cBhvr>
                                        <p:cTn id="32" dur="500"/>
                                        <p:tgtEl>
                                          <p:spTgt spid="25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990600" y="1524000"/>
            <a:ext cx="7772400" cy="4724400"/>
          </a:xfrm>
        </p:spPr>
        <p:txBody>
          <a:bodyPr/>
          <a:lstStyle/>
          <a:p>
            <a:pPr algn="just" eaLnBrk="1" hangingPunct="1">
              <a:spcBef>
                <a:spcPct val="40000"/>
              </a:spcBef>
              <a:buFont typeface="Wingdings" pitchFamily="2" charset="2"/>
              <a:buNone/>
            </a:pPr>
            <a:endParaRPr lang="en-US" altLang="zh-CN" sz="700" b="1" baseline="-30000">
              <a:latin typeface="Arial" charset="0"/>
            </a:endParaRPr>
          </a:p>
          <a:p>
            <a:pPr algn="just" eaLnBrk="1" hangingPunct="1">
              <a:spcBef>
                <a:spcPct val="40000"/>
              </a:spcBef>
              <a:buFont typeface="Wingdings" pitchFamily="2" charset="2"/>
              <a:buNone/>
            </a:pPr>
            <a:endParaRPr lang="en-US" altLang="zh-CN" sz="700">
              <a:latin typeface="Arial" charset="0"/>
            </a:endParaRPr>
          </a:p>
          <a:p>
            <a:pPr lvl="1" algn="just" eaLnBrk="1" hangingPunct="1">
              <a:spcBef>
                <a:spcPct val="40000"/>
              </a:spcBef>
              <a:buFont typeface="Wingdings" pitchFamily="2" charset="2"/>
              <a:buBlip>
                <a:blip r:embed="rId4"/>
              </a:buBlip>
            </a:pPr>
            <a:r>
              <a:rPr lang="zh-CN" altLang="en-US" sz="2400" b="1">
                <a:latin typeface="Arial" charset="0"/>
              </a:rPr>
              <a:t>结温</a:t>
            </a:r>
            <a:r>
              <a:rPr lang="zh-CN" altLang="en-US" sz="2400">
                <a:latin typeface="Arial" charset="0"/>
              </a:rPr>
              <a:t>是指管芯</a:t>
            </a:r>
            <a:r>
              <a:rPr lang="en-US" altLang="zh-CN" sz="2400">
                <a:latin typeface="Arial" charset="0"/>
              </a:rPr>
              <a:t>PN</a:t>
            </a:r>
            <a:r>
              <a:rPr lang="zh-CN" altLang="en-US" sz="2400">
                <a:latin typeface="Arial" charset="0"/>
              </a:rPr>
              <a:t>结的平均温度，用</a:t>
            </a:r>
            <a:r>
              <a:rPr lang="en-US" altLang="zh-CN" sz="2400" i="1">
                <a:latin typeface="Arial" charset="0"/>
              </a:rPr>
              <a:t>T</a:t>
            </a:r>
            <a:r>
              <a:rPr lang="en-US" altLang="zh-CN" sz="2400" baseline="-30000">
                <a:latin typeface="Arial" charset="0"/>
              </a:rPr>
              <a:t>J</a:t>
            </a:r>
            <a:r>
              <a:rPr lang="zh-CN" altLang="en-US" sz="2400">
                <a:latin typeface="Arial" charset="0"/>
              </a:rPr>
              <a:t>表示。</a:t>
            </a:r>
            <a:endParaRPr lang="zh-CN" altLang="en-US" sz="700">
              <a:latin typeface="Arial" charset="0"/>
            </a:endParaRPr>
          </a:p>
          <a:p>
            <a:pPr lvl="1" algn="just" eaLnBrk="1" hangingPunct="1">
              <a:spcBef>
                <a:spcPct val="40000"/>
              </a:spcBef>
              <a:buFont typeface="Wingdings" pitchFamily="2" charset="2"/>
              <a:buBlip>
                <a:blip r:embed="rId4"/>
              </a:buBlip>
            </a:pPr>
            <a:endParaRPr lang="zh-CN" altLang="en-US" sz="700">
              <a:latin typeface="Arial" charset="0"/>
            </a:endParaRPr>
          </a:p>
          <a:p>
            <a:pPr lvl="1" algn="just" eaLnBrk="1" hangingPunct="1">
              <a:spcBef>
                <a:spcPct val="40000"/>
              </a:spcBef>
              <a:buFont typeface="Wingdings" pitchFamily="2" charset="2"/>
              <a:buBlip>
                <a:blip r:embed="rId4"/>
              </a:buBlip>
            </a:pPr>
            <a:r>
              <a:rPr lang="en-US" altLang="zh-CN" sz="2400" b="1" i="1">
                <a:latin typeface="Arial" charset="0"/>
              </a:rPr>
              <a:t>T</a:t>
            </a:r>
            <a:r>
              <a:rPr lang="en-US" altLang="zh-CN" sz="2400" b="1" baseline="-30000">
                <a:latin typeface="Arial" charset="0"/>
              </a:rPr>
              <a:t>JM</a:t>
            </a:r>
            <a:r>
              <a:rPr lang="zh-CN" altLang="en-US" sz="2400">
                <a:latin typeface="Arial" charset="0"/>
              </a:rPr>
              <a:t>是指在</a:t>
            </a:r>
            <a:r>
              <a:rPr lang="en-US" altLang="zh-CN" sz="2400">
                <a:latin typeface="Arial" charset="0"/>
              </a:rPr>
              <a:t>PN</a:t>
            </a:r>
            <a:r>
              <a:rPr lang="zh-CN" altLang="en-US" sz="2400">
                <a:latin typeface="Arial" charset="0"/>
              </a:rPr>
              <a:t>结不致损坏的前提下所能承受的最高平均温度。</a:t>
            </a:r>
            <a:endParaRPr lang="zh-CN" altLang="en-US" sz="800">
              <a:latin typeface="Arial" charset="0"/>
            </a:endParaRPr>
          </a:p>
          <a:p>
            <a:pPr lvl="1" algn="just" eaLnBrk="1" hangingPunct="1">
              <a:spcBef>
                <a:spcPct val="40000"/>
              </a:spcBef>
              <a:buFont typeface="Wingdings" pitchFamily="2" charset="2"/>
              <a:buBlip>
                <a:blip r:embed="rId4"/>
              </a:buBlip>
            </a:pPr>
            <a:endParaRPr lang="zh-CN" altLang="en-US" sz="800">
              <a:latin typeface="Arial" charset="0"/>
            </a:endParaRPr>
          </a:p>
          <a:p>
            <a:pPr lvl="1" algn="just" eaLnBrk="1" hangingPunct="1">
              <a:spcBef>
                <a:spcPct val="40000"/>
              </a:spcBef>
              <a:buFont typeface="Wingdings" pitchFamily="2" charset="2"/>
              <a:buBlip>
                <a:blip r:embed="rId4"/>
              </a:buBlip>
            </a:pPr>
            <a:r>
              <a:rPr lang="en-US" altLang="zh-CN" sz="2400" i="1">
                <a:latin typeface="Arial" charset="0"/>
              </a:rPr>
              <a:t>T</a:t>
            </a:r>
            <a:r>
              <a:rPr lang="en-US" altLang="zh-CN" sz="2400" baseline="-30000">
                <a:latin typeface="Arial" charset="0"/>
              </a:rPr>
              <a:t>JM</a:t>
            </a:r>
            <a:r>
              <a:rPr lang="zh-CN" altLang="en-US" sz="2400">
                <a:latin typeface="Arial" charset="0"/>
              </a:rPr>
              <a:t>通常在</a:t>
            </a:r>
            <a:r>
              <a:rPr lang="en-US" altLang="zh-CN" sz="2400">
                <a:latin typeface="Arial" charset="0"/>
              </a:rPr>
              <a:t>125~175</a:t>
            </a:r>
            <a:r>
              <a:rPr lang="en-US" altLang="zh-CN" sz="2400">
                <a:latin typeface="Arial" charset="0"/>
                <a:sym typeface="Symbol" pitchFamily="18" charset="2"/>
              </a:rPr>
              <a:t></a:t>
            </a:r>
            <a:r>
              <a:rPr lang="en-US" altLang="zh-CN" sz="2400">
                <a:latin typeface="Arial" charset="0"/>
              </a:rPr>
              <a:t>C</a:t>
            </a:r>
            <a:r>
              <a:rPr lang="zh-CN" altLang="en-US" sz="2400">
                <a:latin typeface="Arial" charset="0"/>
              </a:rPr>
              <a:t>范围之内。</a:t>
            </a:r>
            <a:endParaRPr lang="zh-CN" altLang="en-US" sz="1400">
              <a:latin typeface="Arial" charset="0"/>
            </a:endParaRPr>
          </a:p>
          <a:p>
            <a:pPr lvl="1" algn="just" eaLnBrk="1" hangingPunct="1">
              <a:spcBef>
                <a:spcPct val="40000"/>
              </a:spcBef>
              <a:buFont typeface="Wingdings" pitchFamily="2" charset="2"/>
              <a:buNone/>
            </a:pPr>
            <a:endParaRPr lang="zh-CN" altLang="en-US" sz="1400">
              <a:latin typeface="Arial" charset="0"/>
            </a:endParaRPr>
          </a:p>
          <a:p>
            <a:pPr algn="just" eaLnBrk="1" hangingPunct="1">
              <a:spcBef>
                <a:spcPct val="40000"/>
              </a:spcBef>
              <a:buFont typeface="Wingdings" pitchFamily="2" charset="2"/>
              <a:buNone/>
            </a:pPr>
            <a:r>
              <a:rPr lang="en-US" altLang="zh-CN" sz="2800" b="1">
                <a:latin typeface="Arial" charset="0"/>
              </a:rPr>
              <a:t>6) </a:t>
            </a:r>
            <a:r>
              <a:rPr lang="zh-CN" altLang="en-US" sz="2800" b="1">
                <a:latin typeface="Arial" charset="0"/>
              </a:rPr>
              <a:t>浪涌电流</a:t>
            </a:r>
            <a:r>
              <a:rPr lang="en-US" altLang="zh-CN" sz="2800" b="1" i="1">
                <a:latin typeface="Arial" charset="0"/>
              </a:rPr>
              <a:t>I</a:t>
            </a:r>
            <a:r>
              <a:rPr lang="en-US" altLang="zh-CN" sz="2800" b="1" baseline="-30000">
                <a:latin typeface="Arial" charset="0"/>
              </a:rPr>
              <a:t>FSM</a:t>
            </a:r>
            <a:endParaRPr lang="en-US" altLang="zh-CN" sz="900" b="1" baseline="-30000">
              <a:latin typeface="Arial" charset="0"/>
            </a:endParaRPr>
          </a:p>
          <a:p>
            <a:pPr algn="just" eaLnBrk="1" hangingPunct="1">
              <a:spcBef>
                <a:spcPct val="40000"/>
              </a:spcBef>
              <a:buFont typeface="Wingdings" pitchFamily="2" charset="2"/>
              <a:buNone/>
            </a:pPr>
            <a:endParaRPr lang="en-US" altLang="zh-CN" sz="900" b="1" baseline="-30000">
              <a:latin typeface="Arial" charset="0"/>
            </a:endParaRPr>
          </a:p>
          <a:p>
            <a:pPr lvl="1" algn="just" eaLnBrk="1" hangingPunct="1">
              <a:spcBef>
                <a:spcPct val="40000"/>
              </a:spcBef>
              <a:buFont typeface="Wingdings" pitchFamily="2" charset="2"/>
              <a:buBlip>
                <a:blip r:embed="rId4"/>
              </a:buBlip>
            </a:pPr>
            <a:r>
              <a:rPr lang="zh-CN" altLang="en-US" sz="2400">
                <a:latin typeface="Arial" charset="0"/>
              </a:rPr>
              <a:t>指电力二极管所能承受最大的连续一个或几个工频周期的过电流。 </a:t>
            </a:r>
          </a:p>
        </p:txBody>
      </p:sp>
      <p:sp>
        <p:nvSpPr>
          <p:cNvPr id="38916" name="Rectangle 7"/>
          <p:cNvSpPr>
            <a:spLocks noGrp="1" noChangeArrowheads="1"/>
          </p:cNvSpPr>
          <p:nvPr>
            <p:ph type="title"/>
          </p:nvPr>
        </p:nvSpPr>
        <p:spPr>
          <a:xfrm>
            <a:off x="1066800" y="152400"/>
            <a:ext cx="7537648" cy="381000"/>
          </a:xfrm>
        </p:spPr>
        <p:txBody>
          <a:bodyPr/>
          <a:lstStyle/>
          <a:p>
            <a:pPr eaLnBrk="1" hangingPunct="1"/>
            <a:r>
              <a:rPr lang="en-US" altLang="zh-CN" sz="3600" b="1" dirty="0">
                <a:latin typeface="Arial" charset="0"/>
              </a:rPr>
              <a:t>2.2.3</a:t>
            </a:r>
            <a:r>
              <a:rPr lang="en-US" altLang="zh-CN" sz="3600" b="1" dirty="0">
                <a:latin typeface="黑体" pitchFamily="49" charset="-122"/>
              </a:rPr>
              <a:t>  </a:t>
            </a:r>
            <a:r>
              <a:rPr lang="zh-CN" altLang="en-US" sz="3600" b="1" dirty="0">
                <a:latin typeface="黑体" pitchFamily="49" charset="-122"/>
              </a:rPr>
              <a:t>电力二极管的主要参数</a:t>
            </a:r>
          </a:p>
        </p:txBody>
      </p:sp>
      <p:sp>
        <p:nvSpPr>
          <p:cNvPr id="38920" name="Text Box 11"/>
          <p:cNvSpPr txBox="1">
            <a:spLocks noChangeArrowheads="1"/>
          </p:cNvSpPr>
          <p:nvPr/>
        </p:nvSpPr>
        <p:spPr bwMode="auto">
          <a:xfrm>
            <a:off x="914400" y="1295400"/>
            <a:ext cx="3657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spcBef>
                <a:spcPct val="50000"/>
              </a:spcBef>
            </a:pPr>
            <a:r>
              <a:rPr lang="en-US" altLang="zh-CN" sz="2800" b="1">
                <a:latin typeface="Arial" charset="0"/>
              </a:rPr>
              <a:t>5</a:t>
            </a:r>
            <a:r>
              <a:rPr lang="zh-CN" altLang="en-US" sz="2800" b="1">
                <a:latin typeface="Arial" charset="0"/>
              </a:rPr>
              <a:t>）最高工作结温</a:t>
            </a:r>
            <a:r>
              <a:rPr lang="en-US" altLang="zh-CN" sz="2800" b="1" i="1">
                <a:latin typeface="Arial" charset="0"/>
              </a:rPr>
              <a:t>T</a:t>
            </a:r>
            <a:r>
              <a:rPr lang="en-US" altLang="zh-CN" sz="2800" b="1" baseline="-30000">
                <a:latin typeface="Arial" charset="0"/>
              </a:rPr>
              <a:t>JM</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3" name="日期占位符 2"/>
          <p:cNvSpPr>
            <a:spLocks noGrp="1"/>
          </p:cNvSpPr>
          <p:nvPr>
            <p:ph type="dt" sz="half" idx="10"/>
          </p:nvPr>
        </p:nvSpPr>
        <p:spPr/>
        <p:txBody>
          <a:bodyPr/>
          <a:lstStyle/>
          <a:p>
            <a:fld id="{98CBD786-8FA5-4E19-9469-FC31929AA471}" type="datetime10">
              <a:rPr lang="zh-CN" altLang="en-US" smtClean="0"/>
              <a:t>08:37</a:t>
            </a:fld>
            <a:endParaRPr lang="zh-CN" altLang="en-US"/>
          </a:p>
        </p:txBody>
      </p:sp>
      <p:sp>
        <p:nvSpPr>
          <p:cNvPr id="4" name="页脚占位符 3">
            <a:extLst>
              <a:ext uri="{FF2B5EF4-FFF2-40B4-BE49-F238E27FC236}">
                <a16:creationId xmlns:a16="http://schemas.microsoft.com/office/drawing/2014/main" id="{FCB0C031-B9F8-4114-B673-F1738200D676}"/>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3713"/>
    </mc:Choice>
    <mc:Fallback xmlns="">
      <p:transition spd="slow" advTm="337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7" dur="500"/>
                                        <p:tgtEl>
                                          <p:spTgt spid="266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12" dur="500"/>
                                        <p:tgtEl>
                                          <p:spTgt spid="2662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17" dur="500"/>
                                        <p:tgtEl>
                                          <p:spTgt spid="2662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7">
                                            <p:txEl>
                                              <p:pRg st="8" end="8"/>
                                            </p:txEl>
                                          </p:spTgt>
                                        </p:tgtEl>
                                        <p:attrNameLst>
                                          <p:attrName>style.visibility</p:attrName>
                                        </p:attrNameLst>
                                      </p:cBhvr>
                                      <p:to>
                                        <p:strVal val="visible"/>
                                      </p:to>
                                    </p:set>
                                    <p:animEffect transition="in" filter="blinds(horizontal)">
                                      <p:cBhvr>
                                        <p:cTn id="22" dur="500"/>
                                        <p:tgtEl>
                                          <p:spTgt spid="2662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27">
                                            <p:txEl>
                                              <p:pRg st="10" end="10"/>
                                            </p:txEl>
                                          </p:spTgt>
                                        </p:tgtEl>
                                        <p:attrNameLst>
                                          <p:attrName>style.visibility</p:attrName>
                                        </p:attrNameLst>
                                      </p:cBhvr>
                                      <p:to>
                                        <p:strVal val="visible"/>
                                      </p:to>
                                    </p:set>
                                    <p:animEffect transition="in" filter="blinds(horizontal)">
                                      <p:cBhvr>
                                        <p:cTn id="27" dur="500"/>
                                        <p:tgtEl>
                                          <p:spTgt spid="266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685800" y="2286000"/>
            <a:ext cx="8458200" cy="3519488"/>
          </a:xfrm>
        </p:spPr>
        <p:txBody>
          <a:bodyPr/>
          <a:lstStyle/>
          <a:p>
            <a:pPr marL="609600" indent="-609600" algn="just" eaLnBrk="1" hangingPunct="1">
              <a:buFont typeface="Wingdings" pitchFamily="2" charset="2"/>
              <a:buNone/>
            </a:pPr>
            <a:r>
              <a:rPr lang="en-US" altLang="zh-CN" b="1"/>
              <a:t>1)  </a:t>
            </a:r>
            <a:r>
              <a:rPr lang="zh-CN" altLang="en-US" b="1"/>
              <a:t>普通二极管</a:t>
            </a:r>
            <a:r>
              <a:rPr lang="zh-CN" altLang="en-US"/>
              <a:t>（</a:t>
            </a:r>
            <a:r>
              <a:rPr lang="en-US" altLang="zh-CN">
                <a:latin typeface="Arial" charset="0"/>
              </a:rPr>
              <a:t>General Purpose Diode</a:t>
            </a:r>
            <a:r>
              <a:rPr lang="zh-CN" altLang="en-US"/>
              <a:t>）</a:t>
            </a:r>
            <a:endParaRPr lang="zh-CN" altLang="en-US" sz="2000"/>
          </a:p>
          <a:p>
            <a:pPr marL="609600" indent="-609600" algn="just" eaLnBrk="1" hangingPunct="1">
              <a:buFont typeface="Wingdings" pitchFamily="2" charset="2"/>
              <a:buNone/>
            </a:pPr>
            <a:endParaRPr lang="zh-CN" altLang="en-US" sz="2000"/>
          </a:p>
          <a:p>
            <a:pPr marL="990600" lvl="1" indent="-533400" algn="just" eaLnBrk="1" hangingPunct="1">
              <a:buClr>
                <a:schemeClr val="tx2"/>
              </a:buClr>
              <a:buFont typeface="Wingdings" pitchFamily="2" charset="2"/>
              <a:buBlip>
                <a:blip r:embed="rId4"/>
              </a:buBlip>
            </a:pPr>
            <a:r>
              <a:rPr lang="zh-CN" altLang="en-US">
                <a:latin typeface="华文中宋" pitchFamily="2" charset="-122"/>
              </a:rPr>
              <a:t>又称整流二极管</a:t>
            </a:r>
            <a:r>
              <a:rPr lang="zh-CN" altLang="en-US"/>
              <a:t>（</a:t>
            </a:r>
            <a:r>
              <a:rPr lang="en-US" altLang="zh-CN">
                <a:latin typeface="Arial" charset="0"/>
              </a:rPr>
              <a:t>Rectifier Diode</a:t>
            </a:r>
            <a:r>
              <a:rPr lang="zh-CN" altLang="en-US"/>
              <a:t>）</a:t>
            </a:r>
          </a:p>
          <a:p>
            <a:pPr marL="990600" lvl="1" indent="-533400" algn="just" eaLnBrk="1" hangingPunct="1">
              <a:buClr>
                <a:schemeClr val="tx2"/>
              </a:buClr>
              <a:buFont typeface="Wingdings" pitchFamily="2" charset="2"/>
              <a:buBlip>
                <a:blip r:embed="rId4"/>
              </a:buBlip>
            </a:pPr>
            <a:r>
              <a:rPr lang="zh-CN" altLang="en-US">
                <a:latin typeface="华文中宋" pitchFamily="2" charset="-122"/>
              </a:rPr>
              <a:t>多用于开关频率不高（</a:t>
            </a:r>
            <a:r>
              <a:rPr lang="en-US" altLang="zh-CN">
                <a:latin typeface="Arial" charset="0"/>
              </a:rPr>
              <a:t>1kHz</a:t>
            </a:r>
            <a:r>
              <a:rPr lang="zh-CN" altLang="en-US">
                <a:latin typeface="华文中宋" pitchFamily="2" charset="-122"/>
              </a:rPr>
              <a:t>以下）的整流电路</a:t>
            </a:r>
          </a:p>
          <a:p>
            <a:pPr marL="990600" lvl="1" indent="-533400" algn="just" eaLnBrk="1" hangingPunct="1">
              <a:buClr>
                <a:schemeClr val="tx2"/>
              </a:buClr>
              <a:buFont typeface="Wingdings" pitchFamily="2" charset="2"/>
              <a:buBlip>
                <a:blip r:embed="rId4"/>
              </a:buBlip>
            </a:pPr>
            <a:r>
              <a:rPr lang="zh-CN" altLang="en-US">
                <a:latin typeface="华文中宋" pitchFamily="2" charset="-122"/>
              </a:rPr>
              <a:t>其反向恢复时间较长，</a:t>
            </a:r>
            <a:r>
              <a:rPr lang="zh-CN" altLang="en-US" b="1">
                <a:solidFill>
                  <a:srgbClr val="0000FF"/>
                </a:solidFill>
                <a:latin typeface="华文中宋" pitchFamily="2" charset="-122"/>
              </a:rPr>
              <a:t>典型值</a:t>
            </a:r>
            <a:r>
              <a:rPr lang="zh-CN" altLang="en-US"/>
              <a:t>约为</a:t>
            </a:r>
            <a:r>
              <a:rPr lang="en-US" altLang="zh-CN" b="1">
                <a:solidFill>
                  <a:srgbClr val="FF0000"/>
                </a:solidFill>
              </a:rPr>
              <a:t>25</a:t>
            </a:r>
            <a:r>
              <a:rPr lang="en-US" altLang="zh-CN" b="1">
                <a:solidFill>
                  <a:srgbClr val="FF0000"/>
                </a:solidFill>
                <a:latin typeface="Symbol" pitchFamily="18" charset="2"/>
              </a:rPr>
              <a:t>m</a:t>
            </a:r>
            <a:r>
              <a:rPr lang="en-US" altLang="zh-CN" b="1">
                <a:solidFill>
                  <a:srgbClr val="FF0000"/>
                </a:solidFill>
              </a:rPr>
              <a:t>s</a:t>
            </a:r>
            <a:endParaRPr lang="en-US" altLang="zh-CN" b="1">
              <a:solidFill>
                <a:srgbClr val="FF0000"/>
              </a:solidFill>
              <a:latin typeface="华文中宋" pitchFamily="2" charset="-122"/>
            </a:endParaRPr>
          </a:p>
          <a:p>
            <a:pPr marL="990600" lvl="1" indent="-533400" algn="just" eaLnBrk="1" hangingPunct="1">
              <a:buClr>
                <a:schemeClr val="tx2"/>
              </a:buClr>
              <a:buFont typeface="Wingdings" pitchFamily="2" charset="2"/>
              <a:buBlip>
                <a:blip r:embed="rId4"/>
              </a:buBlip>
            </a:pPr>
            <a:r>
              <a:rPr lang="zh-CN" altLang="en-US">
                <a:latin typeface="华文中宋" pitchFamily="2" charset="-122"/>
              </a:rPr>
              <a:t>正向电流定额和反向电压定额可以达到很高</a:t>
            </a:r>
          </a:p>
        </p:txBody>
      </p:sp>
      <p:sp>
        <p:nvSpPr>
          <p:cNvPr id="39940" name="Text Box 4"/>
          <p:cNvSpPr txBox="1">
            <a:spLocks noChangeArrowheads="1"/>
          </p:cNvSpPr>
          <p:nvPr/>
        </p:nvSpPr>
        <p:spPr bwMode="auto">
          <a:xfrm>
            <a:off x="838200" y="1143000"/>
            <a:ext cx="7632700" cy="869950"/>
          </a:xfrm>
          <a:prstGeom prst="rect">
            <a:avLst/>
          </a:prstGeom>
          <a:noFill/>
          <a:ln w="9525" algn="ctr">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algn="just" eaLnBrk="1" hangingPunct="1">
              <a:spcBef>
                <a:spcPct val="50000"/>
              </a:spcBef>
              <a:buFont typeface="Wingdings" pitchFamily="2" charset="2"/>
              <a:buNone/>
            </a:pPr>
            <a:r>
              <a:rPr kumimoji="0" lang="zh-CN" altLang="en-US" sz="2800">
                <a:solidFill>
                  <a:srgbClr val="0000FF"/>
                </a:solidFill>
                <a:latin typeface="Arial" charset="0"/>
              </a:rPr>
              <a:t>按照正向压降、反向耐压、反向漏电流等性能，特别是反向恢复特性的不同介绍。</a:t>
            </a:r>
          </a:p>
        </p:txBody>
      </p:sp>
      <p:sp>
        <p:nvSpPr>
          <p:cNvPr id="39941" name="Rectangle 8"/>
          <p:cNvSpPr>
            <a:spLocks noGrp="1" noChangeArrowheads="1"/>
          </p:cNvSpPr>
          <p:nvPr>
            <p:ph type="title"/>
          </p:nvPr>
        </p:nvSpPr>
        <p:spPr>
          <a:xfrm>
            <a:off x="1066800" y="152400"/>
            <a:ext cx="7537648" cy="381000"/>
          </a:xfrm>
        </p:spPr>
        <p:txBody>
          <a:bodyPr/>
          <a:lstStyle/>
          <a:p>
            <a:pPr eaLnBrk="1" hangingPunct="1"/>
            <a:r>
              <a:rPr lang="en-US" altLang="zh-CN" sz="3600" b="1" dirty="0">
                <a:latin typeface="Arial" charset="0"/>
              </a:rPr>
              <a:t>2.2.4</a:t>
            </a:r>
            <a:r>
              <a:rPr lang="en-US" altLang="zh-CN" sz="3600" b="1" dirty="0">
                <a:latin typeface="黑体" pitchFamily="49" charset="-122"/>
              </a:rPr>
              <a:t>   </a:t>
            </a:r>
            <a:r>
              <a:rPr lang="zh-CN" altLang="en-US" sz="3600" b="1" dirty="0">
                <a:latin typeface="黑体" pitchFamily="49" charset="-122"/>
              </a:rPr>
              <a:t>电力二极管的主要类型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3" name="日期占位符 2"/>
          <p:cNvSpPr>
            <a:spLocks noGrp="1"/>
          </p:cNvSpPr>
          <p:nvPr>
            <p:ph type="dt" sz="half" idx="10"/>
          </p:nvPr>
        </p:nvSpPr>
        <p:spPr/>
        <p:txBody>
          <a:bodyPr/>
          <a:lstStyle/>
          <a:p>
            <a:fld id="{49CBF862-0C69-4214-A1A8-0945A4F407A0}" type="datetime10">
              <a:rPr lang="zh-CN" altLang="en-US" smtClean="0"/>
              <a:t>08:37</a:t>
            </a:fld>
            <a:endParaRPr lang="zh-CN" altLang="en-US"/>
          </a:p>
        </p:txBody>
      </p:sp>
      <p:sp>
        <p:nvSpPr>
          <p:cNvPr id="4" name="页脚占位符 3">
            <a:extLst>
              <a:ext uri="{FF2B5EF4-FFF2-40B4-BE49-F238E27FC236}">
                <a16:creationId xmlns:a16="http://schemas.microsoft.com/office/drawing/2014/main" id="{66B6BF4D-3D5D-489F-8C79-F29E100E9D29}"/>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9212"/>
    </mc:Choice>
    <mc:Fallback xmlns="">
      <p:transition spd="slow" advTm="192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2" dur="500"/>
                                        <p:tgtEl>
                                          <p:spTgt spid="276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17" dur="500"/>
                                        <p:tgtEl>
                                          <p:spTgt spid="276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2" dur="500"/>
                                        <p:tgtEl>
                                          <p:spTgt spid="276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27" dur="500"/>
                                        <p:tgtEl>
                                          <p:spTgt spid="27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457200" y="1600200"/>
            <a:ext cx="7772400" cy="4781550"/>
          </a:xfrm>
        </p:spPr>
        <p:txBody>
          <a:bodyPr/>
          <a:lstStyle/>
          <a:p>
            <a:pPr eaLnBrk="1" hangingPunct="1">
              <a:lnSpc>
                <a:spcPct val="105000"/>
              </a:lnSpc>
            </a:pPr>
            <a:r>
              <a:rPr lang="zh-CN" altLang="en-US" sz="2800">
                <a:latin typeface="华文中宋" pitchFamily="2" charset="-122"/>
              </a:rPr>
              <a:t>简称快速二极管， </a:t>
            </a:r>
            <a:r>
              <a:rPr lang="en-US" altLang="zh-CN" sz="2800" b="1" i="1">
                <a:solidFill>
                  <a:srgbClr val="0000FF"/>
                </a:solidFill>
                <a:latin typeface="Arial" charset="0"/>
              </a:rPr>
              <a:t>t</a:t>
            </a:r>
            <a:r>
              <a:rPr lang="en-US" altLang="zh-CN" sz="2800" b="1" baseline="-30000">
                <a:solidFill>
                  <a:srgbClr val="0000FF"/>
                </a:solidFill>
                <a:latin typeface="Arial" charset="0"/>
              </a:rPr>
              <a:t>rr</a:t>
            </a:r>
            <a:r>
              <a:rPr lang="zh-CN" altLang="en-US" sz="2800" b="1">
                <a:solidFill>
                  <a:srgbClr val="0000FF"/>
                </a:solidFill>
                <a:latin typeface="Arial" charset="0"/>
              </a:rPr>
              <a:t>一般</a:t>
            </a:r>
            <a:r>
              <a:rPr lang="zh-CN" altLang="en-US" sz="2800" b="1">
                <a:solidFill>
                  <a:srgbClr val="0000FF"/>
                </a:solidFill>
              </a:rPr>
              <a:t>小于</a:t>
            </a:r>
            <a:r>
              <a:rPr lang="en-US" altLang="zh-CN" sz="2800" b="1">
                <a:solidFill>
                  <a:srgbClr val="FF0000"/>
                </a:solidFill>
              </a:rPr>
              <a:t>5</a:t>
            </a:r>
            <a:r>
              <a:rPr lang="en-US" altLang="zh-CN" sz="2800" b="1">
                <a:solidFill>
                  <a:srgbClr val="FF0000"/>
                </a:solidFill>
                <a:latin typeface="Symbol" pitchFamily="18" charset="2"/>
              </a:rPr>
              <a:t>m</a:t>
            </a:r>
            <a:r>
              <a:rPr lang="en-US" altLang="zh-CN" sz="2800" b="1">
                <a:solidFill>
                  <a:srgbClr val="FF0000"/>
                </a:solidFill>
              </a:rPr>
              <a:t>s</a:t>
            </a:r>
            <a:endParaRPr lang="en-US" altLang="zh-CN" sz="2800">
              <a:latin typeface="华文中宋" pitchFamily="2" charset="-122"/>
            </a:endParaRPr>
          </a:p>
          <a:p>
            <a:pPr eaLnBrk="1" hangingPunct="1">
              <a:lnSpc>
                <a:spcPct val="105000"/>
              </a:lnSpc>
              <a:buClr>
                <a:schemeClr val="tx1"/>
              </a:buClr>
              <a:buFont typeface="Wingdings" pitchFamily="2" charset="2"/>
              <a:buBlip>
                <a:blip r:embed="rId4"/>
              </a:buBlip>
            </a:pPr>
            <a:r>
              <a:rPr lang="zh-CN" altLang="en-US" sz="2800" b="1">
                <a:solidFill>
                  <a:srgbClr val="0000FF"/>
                </a:solidFill>
                <a:latin typeface="华文中宋" pitchFamily="2" charset="-122"/>
              </a:rPr>
              <a:t>快恢复外延二极管</a:t>
            </a:r>
            <a:r>
              <a:rPr lang="zh-CN" altLang="en-US" sz="2800"/>
              <a:t>  （</a:t>
            </a:r>
            <a:r>
              <a:rPr lang="en-US" altLang="zh-CN" sz="2800">
                <a:latin typeface="Arial" charset="0"/>
              </a:rPr>
              <a:t>Fast Recovery Epitaxial Diodes——FRED</a:t>
            </a:r>
            <a:r>
              <a:rPr lang="zh-CN" altLang="en-US" sz="2800"/>
              <a:t>）</a:t>
            </a:r>
            <a:r>
              <a:rPr lang="zh-CN" altLang="en-US" sz="2800">
                <a:latin typeface="华文中宋" pitchFamily="2" charset="-122"/>
              </a:rPr>
              <a:t>，其</a:t>
            </a:r>
            <a:r>
              <a:rPr lang="en-US" altLang="zh-CN" sz="2800" i="1">
                <a:latin typeface="Arial" charset="0"/>
              </a:rPr>
              <a:t>t</a:t>
            </a:r>
            <a:r>
              <a:rPr lang="en-US" altLang="zh-CN" sz="2800" baseline="-30000">
                <a:latin typeface="Arial" charset="0"/>
              </a:rPr>
              <a:t>rr</a:t>
            </a:r>
            <a:r>
              <a:rPr lang="zh-CN" altLang="en-US" sz="2800">
                <a:latin typeface="华文中宋" pitchFamily="2" charset="-122"/>
              </a:rPr>
              <a:t>更短（</a:t>
            </a:r>
            <a:r>
              <a:rPr lang="zh-CN" altLang="en-US" sz="2800">
                <a:solidFill>
                  <a:srgbClr val="FF0000"/>
                </a:solidFill>
                <a:latin typeface="华文中宋" pitchFamily="2" charset="-122"/>
              </a:rPr>
              <a:t>可低于</a:t>
            </a:r>
            <a:r>
              <a:rPr lang="en-US" altLang="zh-CN" sz="2800">
                <a:solidFill>
                  <a:srgbClr val="FF0000"/>
                </a:solidFill>
                <a:latin typeface="Arial" charset="0"/>
              </a:rPr>
              <a:t>50ns</a:t>
            </a:r>
            <a:r>
              <a:rPr lang="zh-CN" altLang="en-US" sz="2800">
                <a:latin typeface="华文中宋" pitchFamily="2" charset="-122"/>
              </a:rPr>
              <a:t>）， </a:t>
            </a:r>
            <a:r>
              <a:rPr lang="en-US" altLang="zh-CN" sz="2800" i="1">
                <a:latin typeface="Arial" charset="0"/>
              </a:rPr>
              <a:t>U</a:t>
            </a:r>
            <a:r>
              <a:rPr lang="en-US" altLang="zh-CN" sz="2800" baseline="-30000">
                <a:latin typeface="Arial" charset="0"/>
              </a:rPr>
              <a:t>F</a:t>
            </a:r>
            <a:r>
              <a:rPr lang="zh-CN" altLang="en-US" sz="2800">
                <a:latin typeface="华文中宋" pitchFamily="2" charset="-122"/>
              </a:rPr>
              <a:t>也很低（</a:t>
            </a:r>
            <a:r>
              <a:rPr lang="en-US" altLang="zh-CN" sz="2800">
                <a:latin typeface="Arial" charset="0"/>
              </a:rPr>
              <a:t>0.9V</a:t>
            </a:r>
            <a:r>
              <a:rPr lang="zh-CN" altLang="en-US" sz="2800">
                <a:latin typeface="华文中宋" pitchFamily="2" charset="-122"/>
              </a:rPr>
              <a:t>左右），但其反向耐压多在</a:t>
            </a:r>
            <a:r>
              <a:rPr lang="en-US" altLang="zh-CN" sz="2800">
                <a:latin typeface="Arial" charset="0"/>
              </a:rPr>
              <a:t>1200V</a:t>
            </a:r>
            <a:r>
              <a:rPr lang="zh-CN" altLang="en-US" sz="2800">
                <a:latin typeface="华文中宋" pitchFamily="2" charset="-122"/>
              </a:rPr>
              <a:t>以下。</a:t>
            </a:r>
          </a:p>
          <a:p>
            <a:pPr marL="841375" lvl="1" indent="-384175" eaLnBrk="1" hangingPunct="1">
              <a:lnSpc>
                <a:spcPct val="105000"/>
              </a:lnSpc>
              <a:buFont typeface="Wingdings" pitchFamily="2" charset="2"/>
              <a:buBlip>
                <a:blip r:embed="rId4"/>
              </a:buBlip>
            </a:pPr>
            <a:endParaRPr lang="zh-CN" altLang="en-US">
              <a:latin typeface="华文中宋" pitchFamily="2" charset="-122"/>
            </a:endParaRPr>
          </a:p>
          <a:p>
            <a:pPr eaLnBrk="1" hangingPunct="1">
              <a:lnSpc>
                <a:spcPct val="105000"/>
              </a:lnSpc>
              <a:buFont typeface="Wingdings" pitchFamily="2" charset="2"/>
              <a:buBlip>
                <a:blip r:embed="rId4"/>
              </a:buBlip>
            </a:pPr>
            <a:r>
              <a:rPr lang="zh-CN" altLang="en-US" sz="2800">
                <a:latin typeface="华文中宋" pitchFamily="2" charset="-122"/>
              </a:rPr>
              <a:t>从性能上可分为</a:t>
            </a:r>
            <a:r>
              <a:rPr lang="zh-CN" altLang="en-US" sz="2800">
                <a:solidFill>
                  <a:srgbClr val="0000FF"/>
                </a:solidFill>
                <a:latin typeface="华文中宋" pitchFamily="2" charset="-122"/>
              </a:rPr>
              <a:t>快速恢复</a:t>
            </a:r>
            <a:r>
              <a:rPr lang="zh-CN" altLang="en-US" sz="2800">
                <a:latin typeface="华文中宋" pitchFamily="2" charset="-122"/>
              </a:rPr>
              <a:t>和</a:t>
            </a:r>
            <a:r>
              <a:rPr lang="zh-CN" altLang="en-US" sz="2800">
                <a:solidFill>
                  <a:srgbClr val="0000FF"/>
                </a:solidFill>
                <a:latin typeface="华文中宋" pitchFamily="2" charset="-122"/>
              </a:rPr>
              <a:t>超快速恢复</a:t>
            </a:r>
            <a:r>
              <a:rPr lang="zh-CN" altLang="en-US" sz="2800">
                <a:latin typeface="华文中宋" pitchFamily="2" charset="-122"/>
              </a:rPr>
              <a:t>两个等级。前者</a:t>
            </a:r>
            <a:r>
              <a:rPr lang="en-US" altLang="zh-CN" sz="2800" b="1" i="1"/>
              <a:t>t</a:t>
            </a:r>
            <a:r>
              <a:rPr lang="en-US" altLang="zh-CN" sz="2800" b="1" baseline="-30000"/>
              <a:t>rr</a:t>
            </a:r>
            <a:r>
              <a:rPr lang="zh-CN" altLang="en-US" sz="2800">
                <a:latin typeface="华文中宋" pitchFamily="2" charset="-122"/>
              </a:rPr>
              <a:t>为数百纳秒或更长，后者则在</a:t>
            </a:r>
            <a:r>
              <a:rPr lang="en-US" altLang="zh-CN" sz="2800">
                <a:latin typeface="Arial" charset="0"/>
              </a:rPr>
              <a:t>100ns</a:t>
            </a:r>
            <a:r>
              <a:rPr lang="zh-CN" altLang="en-US" sz="2800">
                <a:latin typeface="华文中宋" pitchFamily="2" charset="-122"/>
              </a:rPr>
              <a:t>以下，甚至达到</a:t>
            </a:r>
            <a:r>
              <a:rPr lang="en-US" altLang="zh-CN" sz="2800">
                <a:latin typeface="Arial" charset="0"/>
              </a:rPr>
              <a:t>20~30ns</a:t>
            </a:r>
            <a:r>
              <a:rPr lang="zh-CN" altLang="en-US" sz="2800">
                <a:latin typeface="华文中宋" pitchFamily="2" charset="-122"/>
              </a:rPr>
              <a:t>。其反向耐压也降到</a:t>
            </a:r>
            <a:r>
              <a:rPr lang="en-US" altLang="zh-CN" sz="2800">
                <a:latin typeface="华文中宋" pitchFamily="2" charset="-122"/>
              </a:rPr>
              <a:t>6</a:t>
            </a:r>
            <a:r>
              <a:rPr lang="en-US" altLang="zh-CN" sz="2800">
                <a:latin typeface="Arial" charset="0"/>
              </a:rPr>
              <a:t>00V</a:t>
            </a:r>
            <a:r>
              <a:rPr lang="zh-CN" altLang="en-US" sz="2800">
                <a:latin typeface="华文中宋" pitchFamily="2" charset="-122"/>
              </a:rPr>
              <a:t>以下</a:t>
            </a:r>
          </a:p>
        </p:txBody>
      </p:sp>
      <p:sp>
        <p:nvSpPr>
          <p:cNvPr id="28679" name="Rectangle 7"/>
          <p:cNvSpPr>
            <a:spLocks noGrp="1" noChangeArrowheads="1"/>
          </p:cNvSpPr>
          <p:nvPr>
            <p:ph type="title"/>
          </p:nvPr>
        </p:nvSpPr>
        <p:spPr>
          <a:xfrm>
            <a:off x="1066800" y="152400"/>
            <a:ext cx="7465640" cy="381000"/>
          </a:xfrm>
        </p:spPr>
        <p:txBody>
          <a:bodyPr/>
          <a:lstStyle/>
          <a:p>
            <a:pPr eaLnBrk="1" hangingPunct="1">
              <a:defRPr/>
            </a:pPr>
            <a:r>
              <a:rPr lang="en-US" altLang="zh-CN" sz="3600" b="1" dirty="0">
                <a:solidFill>
                  <a:srgbClr val="0000FF"/>
                </a:solidFill>
                <a:effectLst>
                  <a:outerShdw blurRad="38100" dist="38100" dir="2700000" algn="tl">
                    <a:srgbClr val="C0C0C0"/>
                  </a:outerShdw>
                </a:effectLst>
                <a:latin typeface="Arial" pitchFamily="34" charset="0"/>
              </a:rPr>
              <a:t>2.2.4</a:t>
            </a:r>
            <a:r>
              <a:rPr lang="en-US" altLang="zh-CN" sz="3600" b="1" dirty="0">
                <a:solidFill>
                  <a:srgbClr val="0000FF"/>
                </a:solidFill>
                <a:effectLst>
                  <a:outerShdw blurRad="38100" dist="38100" dir="2700000" algn="tl">
                    <a:srgbClr val="C0C0C0"/>
                  </a:outerShdw>
                </a:effectLst>
                <a:latin typeface="黑体" pitchFamily="49" charset="-122"/>
              </a:rPr>
              <a:t>   </a:t>
            </a:r>
            <a:r>
              <a:rPr lang="zh-CN" altLang="en-US" sz="3600" b="1" dirty="0">
                <a:solidFill>
                  <a:srgbClr val="0000FF"/>
                </a:solidFill>
                <a:effectLst>
                  <a:outerShdw blurRad="38100" dist="38100" dir="2700000" algn="tl">
                    <a:srgbClr val="C0C0C0"/>
                  </a:outerShdw>
                </a:effectLst>
                <a:latin typeface="黑体" pitchFamily="49" charset="-122"/>
              </a:rPr>
              <a:t>电力二极管的主要类型</a:t>
            </a:r>
          </a:p>
        </p:txBody>
      </p:sp>
      <p:sp>
        <p:nvSpPr>
          <p:cNvPr id="40968" name="Text Box 11"/>
          <p:cNvSpPr txBox="1">
            <a:spLocks noChangeArrowheads="1"/>
          </p:cNvSpPr>
          <p:nvPr/>
        </p:nvSpPr>
        <p:spPr bwMode="auto">
          <a:xfrm>
            <a:off x="609600" y="1035050"/>
            <a:ext cx="82835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spcBef>
                <a:spcPct val="20000"/>
              </a:spcBef>
            </a:pPr>
            <a:r>
              <a:rPr lang="en-US" altLang="zh-CN" sz="2800" b="1">
                <a:latin typeface="Times New Roman" pitchFamily="18" charset="0"/>
              </a:rPr>
              <a:t>2) </a:t>
            </a:r>
            <a:r>
              <a:rPr lang="zh-CN" altLang="en-US" sz="2800" b="1"/>
              <a:t>快恢复二极管</a:t>
            </a:r>
            <a:r>
              <a:rPr lang="zh-CN" altLang="en-US" sz="2800"/>
              <a:t>（</a:t>
            </a:r>
            <a:r>
              <a:rPr lang="en-US" altLang="zh-CN" sz="2800">
                <a:latin typeface="Arial" charset="0"/>
              </a:rPr>
              <a:t>Fast Recovery Diode——FRD</a:t>
            </a:r>
            <a:r>
              <a:rPr lang="zh-CN" altLang="en-US" sz="2800">
                <a:latin typeface="Times New Roman" pitchFamily="18" charset="0"/>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3" name="日期占位符 2"/>
          <p:cNvSpPr>
            <a:spLocks noGrp="1"/>
          </p:cNvSpPr>
          <p:nvPr>
            <p:ph type="dt" sz="half" idx="10"/>
          </p:nvPr>
        </p:nvSpPr>
        <p:spPr/>
        <p:txBody>
          <a:bodyPr/>
          <a:lstStyle/>
          <a:p>
            <a:fld id="{1521C403-6BD6-4B08-8F53-0C0E6055BD76}" type="datetime10">
              <a:rPr lang="zh-CN" altLang="en-US" smtClean="0"/>
              <a:t>08:37</a:t>
            </a:fld>
            <a:endParaRPr lang="zh-CN" altLang="en-US"/>
          </a:p>
        </p:txBody>
      </p:sp>
      <p:sp>
        <p:nvSpPr>
          <p:cNvPr id="4" name="页脚占位符 3">
            <a:extLst>
              <a:ext uri="{FF2B5EF4-FFF2-40B4-BE49-F238E27FC236}">
                <a16:creationId xmlns:a16="http://schemas.microsoft.com/office/drawing/2014/main" id="{4FD4FDA9-7437-4FF2-8127-49DEA40B3896}"/>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3440"/>
    </mc:Choice>
    <mc:Fallback xmlns="">
      <p:transition spd="slow" advTm="1034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7"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27088" y="261938"/>
            <a:ext cx="7848600" cy="428625"/>
          </a:xfrm>
        </p:spPr>
        <p:txBody>
          <a:bodyPr/>
          <a:lstStyle/>
          <a:p>
            <a:pPr algn="l"/>
            <a:r>
              <a:rPr lang="en-US" altLang="zh-CN" sz="3600" b="1"/>
              <a:t>2.2.4 </a:t>
            </a:r>
            <a:r>
              <a:rPr lang="zh-CN" altLang="en-US" sz="3600" b="1"/>
              <a:t>电力二极管的主要类型</a:t>
            </a:r>
          </a:p>
        </p:txBody>
      </p:sp>
      <p:sp>
        <p:nvSpPr>
          <p:cNvPr id="81923" name="Rectangle 3"/>
          <p:cNvSpPr>
            <a:spLocks noGrp="1" noChangeArrowheads="1"/>
          </p:cNvSpPr>
          <p:nvPr>
            <p:ph idx="1"/>
          </p:nvPr>
        </p:nvSpPr>
        <p:spPr>
          <a:xfrm>
            <a:off x="684213" y="1268413"/>
            <a:ext cx="8136259" cy="4897437"/>
          </a:xfrm>
        </p:spPr>
        <p:txBody>
          <a:bodyPr/>
          <a:lstStyle/>
          <a:p>
            <a:pPr>
              <a:buFontTx/>
              <a:buNone/>
            </a:pPr>
            <a:r>
              <a:rPr lang="en-US" altLang="zh-CN" sz="2400" b="1" dirty="0">
                <a:solidFill>
                  <a:srgbClr val="0000FF"/>
                </a:solidFill>
              </a:rPr>
              <a:t>◆</a:t>
            </a:r>
            <a:r>
              <a:rPr lang="zh-CN" altLang="en-US" sz="2400" b="1" dirty="0"/>
              <a:t>肖特基二极管（</a:t>
            </a:r>
            <a:r>
              <a:rPr lang="en-US" altLang="zh-CN" sz="2400" b="1" dirty="0" err="1"/>
              <a:t>Schottky</a:t>
            </a:r>
            <a:r>
              <a:rPr lang="en-US" altLang="zh-CN" sz="2400" b="1" dirty="0"/>
              <a:t> Barrier Diode——SBD</a:t>
            </a:r>
            <a:r>
              <a:rPr lang="zh-CN" altLang="en-US" sz="2400" b="1" dirty="0"/>
              <a:t>）</a:t>
            </a:r>
          </a:p>
          <a:p>
            <a:pPr>
              <a:buFontTx/>
              <a:buNone/>
            </a:pPr>
            <a:r>
              <a:rPr lang="zh-CN" altLang="en-US" sz="2400" b="1" dirty="0">
                <a:solidFill>
                  <a:srgbClr val="009900"/>
                </a:solidFill>
              </a:rPr>
              <a:t>    ☞</a:t>
            </a:r>
            <a:r>
              <a:rPr lang="zh-CN" altLang="en-US" sz="2400" b="1" dirty="0"/>
              <a:t>属于</a:t>
            </a:r>
            <a:r>
              <a:rPr lang="zh-CN" altLang="en-US" sz="2400" b="1" dirty="0">
                <a:solidFill>
                  <a:srgbClr val="E35449"/>
                </a:solidFill>
              </a:rPr>
              <a:t>多子</a:t>
            </a:r>
            <a:r>
              <a:rPr lang="zh-CN" altLang="en-US" sz="2400" b="1" dirty="0"/>
              <a:t>器件</a:t>
            </a:r>
          </a:p>
          <a:p>
            <a:pPr>
              <a:buFontTx/>
              <a:buNone/>
            </a:pPr>
            <a:r>
              <a:rPr lang="zh-CN" altLang="en-US" sz="2400" b="1" dirty="0"/>
              <a:t>    </a:t>
            </a:r>
            <a:r>
              <a:rPr lang="zh-CN" altLang="en-US" sz="2400" b="1" dirty="0">
                <a:solidFill>
                  <a:srgbClr val="009900"/>
                </a:solidFill>
              </a:rPr>
              <a:t>☞</a:t>
            </a:r>
            <a:r>
              <a:rPr lang="zh-CN" altLang="en-US" sz="2400" b="1" dirty="0"/>
              <a:t>优点在于：</a:t>
            </a:r>
            <a:r>
              <a:rPr lang="zh-CN" altLang="en-US" sz="2400" b="1" dirty="0">
                <a:solidFill>
                  <a:srgbClr val="E35449"/>
                </a:solidFill>
              </a:rPr>
              <a:t>反向恢复时间</a:t>
            </a:r>
            <a:r>
              <a:rPr lang="zh-CN" altLang="en-US" sz="2400" b="1" dirty="0"/>
              <a:t>很短（</a:t>
            </a:r>
            <a:r>
              <a:rPr lang="en-US" altLang="zh-CN" sz="2400" b="1" dirty="0"/>
              <a:t>10~40</a:t>
            </a:r>
            <a:r>
              <a:rPr lang="en-US" altLang="zh-CN" sz="2400" b="1" i="1" dirty="0"/>
              <a:t>ns</a:t>
            </a:r>
            <a:r>
              <a:rPr lang="zh-CN" altLang="en-US" sz="2400" b="1" dirty="0"/>
              <a:t>），正向恢</a:t>
            </a:r>
          </a:p>
          <a:p>
            <a:pPr>
              <a:buFontTx/>
              <a:buNone/>
            </a:pPr>
            <a:r>
              <a:rPr lang="zh-CN" altLang="en-US" sz="2400" b="1" dirty="0"/>
              <a:t>复过程中也不会有明显的</a:t>
            </a:r>
            <a:r>
              <a:rPr lang="zh-CN" altLang="en-US" sz="2400" b="1" dirty="0">
                <a:solidFill>
                  <a:srgbClr val="E35449"/>
                </a:solidFill>
              </a:rPr>
              <a:t>电压过冲</a:t>
            </a:r>
            <a:r>
              <a:rPr lang="zh-CN" altLang="en-US" sz="2400" b="1" dirty="0"/>
              <a:t>；在反向耐压较低的情</a:t>
            </a:r>
          </a:p>
          <a:p>
            <a:pPr>
              <a:buFontTx/>
              <a:buNone/>
            </a:pPr>
            <a:r>
              <a:rPr lang="zh-CN" altLang="en-US" sz="2400" b="1" dirty="0"/>
              <a:t>况下其</a:t>
            </a:r>
            <a:r>
              <a:rPr lang="zh-CN" altLang="en-US" sz="2400" b="1" dirty="0">
                <a:solidFill>
                  <a:srgbClr val="E35449"/>
                </a:solidFill>
              </a:rPr>
              <a:t>正向压降</a:t>
            </a:r>
            <a:r>
              <a:rPr lang="zh-CN" altLang="en-US" sz="2400" b="1" dirty="0"/>
              <a:t>也很小，明显低于快恢复二极管；因此，</a:t>
            </a:r>
          </a:p>
          <a:p>
            <a:pPr>
              <a:buFontTx/>
              <a:buNone/>
            </a:pPr>
            <a:r>
              <a:rPr lang="zh-CN" altLang="en-US" sz="2400" b="1" dirty="0"/>
              <a:t>其</a:t>
            </a:r>
            <a:r>
              <a:rPr lang="zh-CN" altLang="en-US" sz="2400" b="1" dirty="0">
                <a:solidFill>
                  <a:srgbClr val="E35449"/>
                </a:solidFill>
              </a:rPr>
              <a:t>开关损耗</a:t>
            </a:r>
            <a:r>
              <a:rPr lang="zh-CN" altLang="en-US" sz="2400" b="1" dirty="0"/>
              <a:t>和</a:t>
            </a:r>
            <a:r>
              <a:rPr lang="zh-CN" altLang="en-US" sz="2400" b="1" dirty="0">
                <a:solidFill>
                  <a:srgbClr val="E35449"/>
                </a:solidFill>
              </a:rPr>
              <a:t>正向导通损耗</a:t>
            </a:r>
            <a:r>
              <a:rPr lang="zh-CN" altLang="en-US" sz="2400" b="1" dirty="0"/>
              <a:t>都比快速二极管还要小，效率</a:t>
            </a:r>
          </a:p>
          <a:p>
            <a:pPr>
              <a:buFontTx/>
              <a:buNone/>
            </a:pPr>
            <a:r>
              <a:rPr lang="zh-CN" altLang="en-US" sz="2400" b="1" dirty="0"/>
              <a:t>高。</a:t>
            </a:r>
          </a:p>
          <a:p>
            <a:pPr>
              <a:buFontTx/>
              <a:buNone/>
            </a:pPr>
            <a:r>
              <a:rPr lang="zh-CN" altLang="en-US" sz="2400" dirty="0"/>
              <a:t>    </a:t>
            </a:r>
            <a:r>
              <a:rPr lang="zh-CN" altLang="en-US" sz="2400" b="1" dirty="0">
                <a:solidFill>
                  <a:srgbClr val="009900"/>
                </a:solidFill>
              </a:rPr>
              <a:t>☞</a:t>
            </a:r>
            <a:r>
              <a:rPr lang="zh-CN" altLang="en-US" sz="2400" b="1" dirty="0"/>
              <a:t>弱点在于：当所能承受的反向耐压提高时其</a:t>
            </a:r>
            <a:r>
              <a:rPr lang="zh-CN" altLang="en-US" sz="2400" b="1" dirty="0">
                <a:solidFill>
                  <a:srgbClr val="E35449"/>
                </a:solidFill>
              </a:rPr>
              <a:t>正向压降</a:t>
            </a:r>
          </a:p>
          <a:p>
            <a:pPr>
              <a:buFontTx/>
              <a:buNone/>
            </a:pPr>
            <a:r>
              <a:rPr lang="zh-CN" altLang="en-US" sz="2400" b="1" dirty="0"/>
              <a:t>也会高得不能满足要求，因此多用于</a:t>
            </a:r>
            <a:r>
              <a:rPr lang="en-US" altLang="zh-CN" sz="2400" b="1" dirty="0"/>
              <a:t>200V</a:t>
            </a:r>
            <a:r>
              <a:rPr lang="zh-CN" altLang="en-US" sz="2400" b="1" dirty="0"/>
              <a:t>以下的低压场</a:t>
            </a:r>
          </a:p>
          <a:p>
            <a:pPr>
              <a:buFontTx/>
              <a:buNone/>
            </a:pPr>
            <a:r>
              <a:rPr lang="zh-CN" altLang="en-US" sz="2400" b="1" dirty="0"/>
              <a:t>合；</a:t>
            </a:r>
            <a:r>
              <a:rPr lang="zh-CN" altLang="en-US" sz="2400" b="1" dirty="0">
                <a:solidFill>
                  <a:srgbClr val="E35449"/>
                </a:solidFill>
              </a:rPr>
              <a:t>反向漏电流</a:t>
            </a:r>
            <a:r>
              <a:rPr lang="zh-CN" altLang="en-US" sz="2400" b="1" dirty="0"/>
              <a:t>较大且对</a:t>
            </a:r>
            <a:r>
              <a:rPr lang="zh-CN" altLang="en-US" sz="2400" b="1" dirty="0">
                <a:solidFill>
                  <a:srgbClr val="E35449"/>
                </a:solidFill>
              </a:rPr>
              <a:t>温度</a:t>
            </a:r>
            <a:r>
              <a:rPr lang="zh-CN" altLang="en-US" sz="2400" b="1" dirty="0"/>
              <a:t>敏感，因此</a:t>
            </a:r>
            <a:r>
              <a:rPr lang="zh-CN" altLang="en-US" sz="2400" b="1" dirty="0">
                <a:solidFill>
                  <a:srgbClr val="E35449"/>
                </a:solidFill>
              </a:rPr>
              <a:t>反向稳态损耗</a:t>
            </a:r>
            <a:r>
              <a:rPr lang="zh-CN" altLang="en-US" sz="2400" b="1" dirty="0"/>
              <a:t>不</a:t>
            </a:r>
          </a:p>
          <a:p>
            <a:pPr>
              <a:buFontTx/>
              <a:buNone/>
            </a:pPr>
            <a:r>
              <a:rPr lang="zh-CN" altLang="en-US" sz="2400" b="1" dirty="0"/>
              <a:t>能忽略，而且必须更严格地限制其工作温度。</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3" name="日期占位符 2"/>
          <p:cNvSpPr>
            <a:spLocks noGrp="1"/>
          </p:cNvSpPr>
          <p:nvPr>
            <p:ph type="dt" sz="half" idx="10"/>
          </p:nvPr>
        </p:nvSpPr>
        <p:spPr/>
        <p:txBody>
          <a:bodyPr/>
          <a:lstStyle/>
          <a:p>
            <a:fld id="{9CA0B83D-A680-452C-A34E-0255B16C3B8F}" type="datetime10">
              <a:rPr lang="zh-CN" altLang="en-US" smtClean="0"/>
              <a:t>08:37</a:t>
            </a:fld>
            <a:endParaRPr lang="zh-CN" altLang="en-US"/>
          </a:p>
        </p:txBody>
      </p:sp>
      <p:sp>
        <p:nvSpPr>
          <p:cNvPr id="4" name="页脚占位符 3">
            <a:extLst>
              <a:ext uri="{FF2B5EF4-FFF2-40B4-BE49-F238E27FC236}">
                <a16:creationId xmlns:a16="http://schemas.microsoft.com/office/drawing/2014/main" id="{F1E2C3A5-163F-4626-9DA0-3F2E4563E780}"/>
              </a:ext>
            </a:extLst>
          </p:cNvPr>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59647"/>
    </mc:Choice>
    <mc:Fallback xmlns="">
      <p:transition spd="slow" advTm="5964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898525" y="0"/>
            <a:ext cx="201295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r>
              <a:rPr lang="zh-CN" altLang="en-US" dirty="0">
                <a:solidFill>
                  <a:srgbClr val="0000FF"/>
                </a:solidFill>
              </a:rPr>
              <a:t>本节要点</a:t>
            </a:r>
          </a:p>
        </p:txBody>
      </p:sp>
      <p:sp>
        <p:nvSpPr>
          <p:cNvPr id="300035" name="Text Box 3"/>
          <p:cNvSpPr txBox="1">
            <a:spLocks noChangeArrowheads="1"/>
          </p:cNvSpPr>
          <p:nvPr/>
        </p:nvSpPr>
        <p:spPr bwMode="auto">
          <a:xfrm>
            <a:off x="611560" y="476672"/>
            <a:ext cx="838944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lnSpc>
                <a:spcPct val="150000"/>
              </a:lnSpc>
            </a:pPr>
            <a:r>
              <a:rPr lang="en-US" altLang="zh-CN" sz="2400" dirty="0"/>
              <a:t>1</a:t>
            </a:r>
            <a:r>
              <a:rPr lang="zh-CN" altLang="en-US" sz="2400" dirty="0"/>
              <a:t>、</a:t>
            </a:r>
            <a:r>
              <a:rPr lang="zh-CN" altLang="en-US" sz="2400" dirty="0">
                <a:solidFill>
                  <a:srgbClr val="FF0000"/>
                </a:solidFill>
              </a:rPr>
              <a:t>电力二极管的结构</a:t>
            </a:r>
            <a:r>
              <a:rPr lang="zh-CN" altLang="en-US" sz="2400" dirty="0"/>
              <a:t>：</a:t>
            </a:r>
            <a:r>
              <a:rPr lang="zh-CN" altLang="en-US" sz="2400" dirty="0">
                <a:solidFill>
                  <a:srgbClr val="0070C0"/>
                </a:solidFill>
              </a:rPr>
              <a:t>垂直导电、</a:t>
            </a:r>
            <a:r>
              <a:rPr lang="en-US" altLang="zh-CN" sz="2400" dirty="0">
                <a:solidFill>
                  <a:srgbClr val="0070C0"/>
                </a:solidFill>
              </a:rPr>
              <a:t>PIN</a:t>
            </a:r>
            <a:r>
              <a:rPr lang="zh-CN" altLang="en-US" sz="2400" dirty="0">
                <a:solidFill>
                  <a:srgbClr val="0070C0"/>
                </a:solidFill>
              </a:rPr>
              <a:t>结构、电导调制效应、结电容</a:t>
            </a:r>
            <a:r>
              <a:rPr lang="zh-CN" altLang="en-US" sz="2400" dirty="0"/>
              <a:t>；</a:t>
            </a:r>
            <a:endParaRPr lang="en-US" altLang="zh-CN" sz="2400" dirty="0"/>
          </a:p>
          <a:p>
            <a:pPr eaLnBrk="1" hangingPunct="1">
              <a:lnSpc>
                <a:spcPct val="150000"/>
              </a:lnSpc>
            </a:pPr>
            <a:r>
              <a:rPr lang="en-US" altLang="zh-CN" sz="2400" dirty="0"/>
              <a:t>2</a:t>
            </a:r>
            <a:r>
              <a:rPr lang="zh-CN" altLang="en-US" sz="2400" dirty="0"/>
              <a:t>、</a:t>
            </a:r>
            <a:r>
              <a:rPr lang="zh-CN" altLang="en-US" sz="2400" dirty="0">
                <a:solidFill>
                  <a:srgbClr val="FF0000"/>
                </a:solidFill>
              </a:rPr>
              <a:t>电力二极管的静态特性</a:t>
            </a:r>
            <a:r>
              <a:rPr lang="en-US" altLang="zh-CN" sz="2400" dirty="0">
                <a:solidFill>
                  <a:srgbClr val="FF0000"/>
                </a:solidFill>
              </a:rPr>
              <a:t>;</a:t>
            </a:r>
          </a:p>
          <a:p>
            <a:pPr eaLnBrk="1" hangingPunct="1">
              <a:lnSpc>
                <a:spcPct val="150000"/>
              </a:lnSpc>
            </a:pPr>
            <a:r>
              <a:rPr lang="en-US" altLang="zh-CN" sz="2400" dirty="0"/>
              <a:t>3</a:t>
            </a:r>
            <a:r>
              <a:rPr lang="zh-CN" altLang="en-US" sz="2400" dirty="0">
                <a:solidFill>
                  <a:srgbClr val="FF0000"/>
                </a:solidFill>
              </a:rPr>
              <a:t>、动态特性：</a:t>
            </a:r>
            <a:endParaRPr lang="en-US" altLang="zh-CN" sz="2400" dirty="0">
              <a:solidFill>
                <a:srgbClr val="FF0000"/>
              </a:solidFill>
            </a:endParaRPr>
          </a:p>
          <a:p>
            <a:pPr eaLnBrk="1" hangingPunct="1">
              <a:lnSpc>
                <a:spcPct val="150000"/>
              </a:lnSpc>
            </a:pPr>
            <a:r>
              <a:rPr lang="en-US" altLang="zh-CN" sz="2400" dirty="0">
                <a:solidFill>
                  <a:srgbClr val="FF0000"/>
                </a:solidFill>
              </a:rPr>
              <a:t>	1)</a:t>
            </a:r>
            <a:r>
              <a:rPr lang="zh-CN" altLang="en-US" sz="2400" dirty="0">
                <a:solidFill>
                  <a:srgbClr val="FF0000"/>
                </a:solidFill>
              </a:rPr>
              <a:t>、</a:t>
            </a:r>
            <a:r>
              <a:rPr lang="zh-CN" altLang="en-US" sz="2400" b="1" dirty="0">
                <a:latin typeface="Times New Roman" pitchFamily="18" charset="0"/>
              </a:rPr>
              <a:t>正向偏置转换为反向偏置</a:t>
            </a:r>
            <a:r>
              <a:rPr lang="zh-CN" altLang="en-US" sz="2400" b="1" dirty="0">
                <a:solidFill>
                  <a:srgbClr val="0000FF"/>
                </a:solidFill>
                <a:latin typeface="Times New Roman" pitchFamily="18" charset="0"/>
              </a:rPr>
              <a:t> 动态过程</a:t>
            </a:r>
            <a:r>
              <a:rPr lang="en-US" altLang="zh-CN" sz="2400" b="1" dirty="0">
                <a:solidFill>
                  <a:srgbClr val="0000FF"/>
                </a:solidFill>
                <a:latin typeface="Times New Roman" pitchFamily="18" charset="0"/>
              </a:rPr>
              <a:t>(</a:t>
            </a:r>
            <a:r>
              <a:rPr lang="zh-CN" altLang="en-US" sz="2400" b="1" dirty="0">
                <a:solidFill>
                  <a:srgbClr val="FF0000"/>
                </a:solidFill>
                <a:latin typeface="Times New Roman" pitchFamily="18" charset="0"/>
              </a:rPr>
              <a:t>三段组成、</a:t>
            </a:r>
            <a:r>
              <a:rPr lang="zh-CN" altLang="en-US" sz="2400" dirty="0">
                <a:solidFill>
                  <a:srgbClr val="FF0000"/>
                </a:solidFill>
              </a:rPr>
              <a:t>反向恢复时间的定义、</a:t>
            </a:r>
            <a:r>
              <a:rPr lang="zh-CN" altLang="en-US" sz="2400" b="1" dirty="0">
                <a:solidFill>
                  <a:srgbClr val="FF0000"/>
                </a:solidFill>
                <a:latin typeface="Times New Roman" pitchFamily="18" charset="0"/>
              </a:rPr>
              <a:t>延迟时间、电流下降时间，会伴随</a:t>
            </a:r>
            <a:r>
              <a:rPr lang="zh-CN" altLang="en-US" sz="2400" dirty="0">
                <a:solidFill>
                  <a:srgbClr val="FF0000"/>
                </a:solidFill>
              </a:rPr>
              <a:t>电流过冲、电压过冲</a:t>
            </a:r>
            <a:r>
              <a:rPr lang="en-US" altLang="zh-CN" sz="2400" b="1" dirty="0">
                <a:solidFill>
                  <a:srgbClr val="0000FF"/>
                </a:solidFill>
                <a:latin typeface="Times New Roman" pitchFamily="18" charset="0"/>
              </a:rPr>
              <a:t>)(</a:t>
            </a:r>
            <a:r>
              <a:rPr lang="zh-CN" altLang="en-US" sz="2400" b="1" dirty="0">
                <a:solidFill>
                  <a:srgbClr val="0000FF"/>
                </a:solidFill>
                <a:latin typeface="Times New Roman" pitchFamily="18" charset="0"/>
              </a:rPr>
              <a:t>与电感和电容（电导调制效应）有关系</a:t>
            </a:r>
            <a:r>
              <a:rPr lang="en-US" altLang="zh-CN" sz="2400" b="1" dirty="0">
                <a:solidFill>
                  <a:srgbClr val="0000FF"/>
                </a:solidFill>
                <a:latin typeface="Times New Roman" pitchFamily="18" charset="0"/>
              </a:rPr>
              <a:t>)</a:t>
            </a:r>
            <a:r>
              <a:rPr lang="zh-CN" altLang="en-US" sz="2400" dirty="0"/>
              <a:t>；</a:t>
            </a:r>
            <a:endParaRPr lang="en-US" altLang="zh-CN" sz="2400" dirty="0"/>
          </a:p>
          <a:p>
            <a:pPr eaLnBrk="1" hangingPunct="1">
              <a:lnSpc>
                <a:spcPct val="150000"/>
              </a:lnSpc>
            </a:pPr>
            <a:r>
              <a:rPr lang="en-US" altLang="zh-CN" sz="2400" dirty="0"/>
              <a:t>	2</a:t>
            </a:r>
            <a:r>
              <a:rPr lang="zh-CN" altLang="en-US" sz="2400" dirty="0"/>
              <a:t>）、零偏转换为正偏</a:t>
            </a:r>
            <a:r>
              <a:rPr lang="zh-CN" altLang="en-US" sz="2400" b="1" dirty="0">
                <a:solidFill>
                  <a:srgbClr val="0000FF"/>
                </a:solidFill>
                <a:latin typeface="Times New Roman" pitchFamily="18" charset="0"/>
              </a:rPr>
              <a:t>动态过程（</a:t>
            </a:r>
            <a:r>
              <a:rPr lang="zh-CN" altLang="en-US" sz="2400" b="1" dirty="0">
                <a:solidFill>
                  <a:srgbClr val="FF0000"/>
                </a:solidFill>
                <a:latin typeface="Times New Roman" pitchFamily="18" charset="0"/>
              </a:rPr>
              <a:t>电压过冲、电流上升，</a:t>
            </a:r>
            <a:r>
              <a:rPr lang="zh-CN" altLang="en-US" sz="2400" dirty="0">
                <a:solidFill>
                  <a:srgbClr val="FF0000"/>
                </a:solidFill>
              </a:rPr>
              <a:t>正向恢复时间</a:t>
            </a:r>
            <a:r>
              <a:rPr lang="zh-CN" altLang="en-US" sz="2400" b="1" dirty="0">
                <a:solidFill>
                  <a:srgbClr val="0000FF"/>
                </a:solidFill>
                <a:latin typeface="Times New Roman" pitchFamily="18" charset="0"/>
              </a:rPr>
              <a:t>）</a:t>
            </a:r>
            <a:r>
              <a:rPr lang="zh-CN" altLang="en-US" sz="2400" dirty="0"/>
              <a:t>；</a:t>
            </a:r>
            <a:endParaRPr lang="en-US" altLang="zh-CN" sz="2400" dirty="0"/>
          </a:p>
          <a:p>
            <a:pPr eaLnBrk="1" hangingPunct="1">
              <a:lnSpc>
                <a:spcPct val="150000"/>
              </a:lnSpc>
            </a:pPr>
            <a:r>
              <a:rPr lang="en-US" altLang="zh-CN" sz="2400" dirty="0"/>
              <a:t>4</a:t>
            </a:r>
            <a:r>
              <a:rPr lang="zh-CN" altLang="en-US" sz="2400" dirty="0"/>
              <a:t>、</a:t>
            </a:r>
            <a:r>
              <a:rPr lang="zh-CN" altLang="en-US" sz="2400" dirty="0">
                <a:solidFill>
                  <a:srgbClr val="FF0000"/>
                </a:solidFill>
              </a:rPr>
              <a:t>主要参数</a:t>
            </a:r>
            <a:r>
              <a:rPr lang="zh-CN" altLang="en-US" sz="2400" dirty="0"/>
              <a:t>。</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3" name="日期占位符 2"/>
          <p:cNvSpPr>
            <a:spLocks noGrp="1"/>
          </p:cNvSpPr>
          <p:nvPr>
            <p:ph type="dt" sz="half" idx="10"/>
          </p:nvPr>
        </p:nvSpPr>
        <p:spPr/>
        <p:txBody>
          <a:bodyPr/>
          <a:lstStyle/>
          <a:p>
            <a:fld id="{5894B8AF-4AC3-424D-A5B0-A065E684D0B6}" type="datetime10">
              <a:rPr lang="zh-CN" altLang="en-US" smtClean="0"/>
              <a:t>08:37</a:t>
            </a:fld>
            <a:endParaRPr lang="zh-CN" altLang="en-US"/>
          </a:p>
        </p:txBody>
      </p:sp>
      <p:sp>
        <p:nvSpPr>
          <p:cNvPr id="4" name="页脚占位符 3">
            <a:extLst>
              <a:ext uri="{FF2B5EF4-FFF2-40B4-BE49-F238E27FC236}">
                <a16:creationId xmlns:a16="http://schemas.microsoft.com/office/drawing/2014/main" id="{56FFB3C7-F901-4D7E-8925-6D2BEB1645CE}"/>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793"/>
    </mc:Choice>
    <mc:Fallback xmlns="">
      <p:transition spd="slow" advTm="47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sz="4000"/>
              <a:t>复习思考题</a:t>
            </a:r>
          </a:p>
        </p:txBody>
      </p:sp>
      <p:sp>
        <p:nvSpPr>
          <p:cNvPr id="45060" name="Rectangle 3"/>
          <p:cNvSpPr>
            <a:spLocks noGrp="1" noChangeArrowheads="1"/>
          </p:cNvSpPr>
          <p:nvPr>
            <p:ph type="body" idx="1"/>
          </p:nvPr>
        </p:nvSpPr>
        <p:spPr>
          <a:xfrm>
            <a:off x="755576" y="692696"/>
            <a:ext cx="8388424" cy="4437062"/>
          </a:xfrm>
        </p:spPr>
        <p:txBody>
          <a:bodyPr/>
          <a:lstStyle/>
          <a:p>
            <a:pPr marL="0" indent="0" eaLnBrk="1" hangingPunct="1">
              <a:buNone/>
            </a:pPr>
            <a:r>
              <a:rPr lang="en-US" altLang="zh-CN" sz="2000" dirty="0"/>
              <a:t>1</a:t>
            </a:r>
            <a:r>
              <a:rPr lang="zh-CN" altLang="en-US" sz="2000" dirty="0"/>
              <a:t>、什么原因导致电力二极管存在反向恢复时间？</a:t>
            </a:r>
            <a:endParaRPr lang="en-US" altLang="zh-CN" sz="2000" dirty="0"/>
          </a:p>
          <a:p>
            <a:pPr marL="0" indent="0" eaLnBrk="1" hangingPunct="1">
              <a:buNone/>
            </a:pPr>
            <a:r>
              <a:rPr lang="en-US" altLang="zh-CN" sz="2000" dirty="0"/>
              <a:t>2</a:t>
            </a:r>
            <a:r>
              <a:rPr lang="zh-CN" altLang="en-US" sz="2000" dirty="0"/>
              <a:t>、电力二极管和普通弱电使用的二极管有何不同？</a:t>
            </a:r>
          </a:p>
          <a:p>
            <a:pPr marL="0" indent="0" eaLnBrk="1" hangingPunct="1">
              <a:buNone/>
            </a:pPr>
            <a:r>
              <a:rPr lang="en-US" altLang="zh-CN" sz="2000" dirty="0"/>
              <a:t>3</a:t>
            </a:r>
            <a:r>
              <a:rPr lang="zh-CN" altLang="en-US" sz="2000" dirty="0"/>
              <a:t>、在选用电力二极管时是否耐压越高、额定电流越大越好？为什么高耐压的电力二极管关断会比较慢？</a:t>
            </a:r>
          </a:p>
          <a:p>
            <a:pPr marL="0" indent="0" eaLnBrk="1" hangingPunct="1">
              <a:buNone/>
            </a:pPr>
            <a:r>
              <a:rPr lang="en-US" altLang="zh-CN" sz="2000" dirty="0"/>
              <a:t>4</a:t>
            </a:r>
            <a:r>
              <a:rPr lang="zh-CN" altLang="en-US" sz="2000" dirty="0"/>
              <a:t>、为什么在工程应用中常常要对电力二极管的电流上升率加以限制（导致电力二极管会出现局部过热被击穿）？</a:t>
            </a:r>
            <a:endParaRPr lang="en-US" altLang="zh-CN" sz="2000" dirty="0"/>
          </a:p>
          <a:p>
            <a:pPr marL="0" indent="0">
              <a:buNone/>
            </a:pPr>
            <a:r>
              <a:rPr lang="en-US" altLang="zh-CN" sz="2000" dirty="0"/>
              <a:t>5</a:t>
            </a:r>
            <a:r>
              <a:rPr lang="zh-CN" altLang="en-US" sz="2000" dirty="0"/>
              <a:t>、</a:t>
            </a:r>
            <a:r>
              <a:rPr lang="zh-CN" altLang="zh-CN" sz="2000" dirty="0"/>
              <a:t>对</a:t>
            </a:r>
            <a:r>
              <a:rPr lang="zh-CN" altLang="en-US" sz="2000" dirty="0"/>
              <a:t>于电力电子器件的损耗</a:t>
            </a:r>
            <a:r>
              <a:rPr lang="zh-CN" altLang="zh-CN" sz="2000" dirty="0"/>
              <a:t>，下列说法正确的是（</a:t>
            </a:r>
            <a:r>
              <a:rPr lang="en-US" altLang="zh-CN" sz="2000" dirty="0"/>
              <a:t>             </a:t>
            </a:r>
            <a:r>
              <a:rPr lang="zh-CN" altLang="zh-CN" sz="2000" dirty="0"/>
              <a:t>）</a:t>
            </a:r>
          </a:p>
          <a:p>
            <a:pPr marL="0" indent="0">
              <a:buNone/>
            </a:pPr>
            <a:r>
              <a:rPr lang="en-US" altLang="zh-CN" sz="2000" dirty="0"/>
              <a:t>        A</a:t>
            </a:r>
            <a:r>
              <a:rPr lang="zh-CN" altLang="zh-CN" sz="2000" dirty="0"/>
              <a:t>、</a:t>
            </a:r>
            <a:r>
              <a:rPr lang="zh-CN" altLang="en-US" sz="2000" dirty="0"/>
              <a:t>导通时器件上有一定的通态压降，形成通态损耗</a:t>
            </a:r>
            <a:r>
              <a:rPr lang="zh-CN" altLang="zh-CN" sz="2000" dirty="0"/>
              <a:t>。</a:t>
            </a:r>
          </a:p>
          <a:p>
            <a:pPr marL="0" indent="0">
              <a:buNone/>
            </a:pPr>
            <a:r>
              <a:rPr lang="en-US" altLang="zh-CN" sz="2000" dirty="0"/>
              <a:t>        B</a:t>
            </a:r>
            <a:r>
              <a:rPr lang="zh-CN" altLang="zh-CN" sz="2000" dirty="0"/>
              <a:t>、</a:t>
            </a:r>
            <a:r>
              <a:rPr lang="zh-CN" altLang="en-US" sz="2000" dirty="0"/>
              <a:t>阻断时器件上有微小的断态漏电流流过，形成断态损耗</a:t>
            </a:r>
            <a:r>
              <a:rPr lang="zh-CN" altLang="zh-CN" sz="2000" dirty="0"/>
              <a:t>。</a:t>
            </a:r>
          </a:p>
          <a:p>
            <a:pPr marL="0" indent="0">
              <a:buNone/>
            </a:pPr>
            <a:r>
              <a:rPr lang="en-US" altLang="zh-CN" sz="2000" dirty="0"/>
              <a:t>        C</a:t>
            </a:r>
            <a:r>
              <a:rPr lang="zh-CN" altLang="zh-CN" sz="2000" dirty="0"/>
              <a:t>、</a:t>
            </a:r>
            <a:r>
              <a:rPr lang="zh-CN" altLang="en-US" sz="2000" dirty="0"/>
              <a:t>在器件开通或关断的转换过程中产生开通损耗和关断损耗，总称开关损耗</a:t>
            </a:r>
            <a:r>
              <a:rPr lang="zh-CN" altLang="zh-CN" sz="2000" dirty="0"/>
              <a:t>。</a:t>
            </a:r>
          </a:p>
          <a:p>
            <a:pPr marL="0" indent="0">
              <a:buNone/>
            </a:pPr>
            <a:r>
              <a:rPr lang="en-US" altLang="zh-CN" sz="2000" dirty="0"/>
              <a:t>        D</a:t>
            </a:r>
            <a:r>
              <a:rPr lang="zh-CN" altLang="zh-CN" sz="2000" dirty="0"/>
              <a:t>、</a:t>
            </a:r>
            <a:r>
              <a:rPr lang="zh-CN" altLang="en-US" sz="2000" dirty="0"/>
              <a:t>器件开关频率越高，开关损耗越大</a:t>
            </a:r>
            <a:r>
              <a:rPr lang="zh-CN" altLang="zh-CN" sz="2000" dirty="0"/>
              <a:t>。</a:t>
            </a:r>
          </a:p>
          <a:p>
            <a:pPr marL="0" indent="0" eaLnBrk="1" hangingPunct="1">
              <a:buNone/>
            </a:pPr>
            <a:endParaRPr lang="en-US" altLang="zh-CN" sz="2000" dirty="0"/>
          </a:p>
          <a:p>
            <a:endParaRPr lang="zh-CN" altLang="zh-CN" sz="2000" dirty="0"/>
          </a:p>
          <a:p>
            <a:pPr eaLnBrk="1" hangingPunct="1">
              <a:lnSpc>
                <a:spcPct val="80000"/>
              </a:lnSpc>
            </a:pPr>
            <a:endParaRPr lang="zh-CN" altLang="en-US" sz="20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3" name="日期占位符 2"/>
          <p:cNvSpPr>
            <a:spLocks noGrp="1"/>
          </p:cNvSpPr>
          <p:nvPr>
            <p:ph type="dt" sz="half" idx="10"/>
          </p:nvPr>
        </p:nvSpPr>
        <p:spPr/>
        <p:txBody>
          <a:bodyPr/>
          <a:lstStyle/>
          <a:p>
            <a:fld id="{6CE8B7D8-122B-403E-8D16-5B4B0AB3F86C}" type="datetime10">
              <a:rPr lang="zh-CN" altLang="en-US" smtClean="0"/>
              <a:t>08:37</a:t>
            </a:fld>
            <a:endParaRPr lang="zh-CN" altLang="en-US"/>
          </a:p>
        </p:txBody>
      </p:sp>
      <p:sp>
        <p:nvSpPr>
          <p:cNvPr id="4" name="页脚占位符 3">
            <a:extLst>
              <a:ext uri="{FF2B5EF4-FFF2-40B4-BE49-F238E27FC236}">
                <a16:creationId xmlns:a16="http://schemas.microsoft.com/office/drawing/2014/main" id="{4F958255-4F92-46B0-8B87-8A754C1E9274}"/>
              </a:ext>
            </a:extLst>
          </p:cNvPr>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9569"/>
    </mc:Choice>
    <mc:Fallback xmlns="">
      <p:transition spd="slow" advTm="956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1800" dirty="0"/>
              <a:t>6</a:t>
            </a:r>
            <a:r>
              <a:rPr lang="zh-CN" altLang="en-US" sz="1800" dirty="0"/>
              <a:t>、</a:t>
            </a:r>
            <a:r>
              <a:rPr lang="zh-CN" altLang="zh-CN" sz="1800" dirty="0"/>
              <a:t>对电力二极管，下列说法正确的是（</a:t>
            </a:r>
            <a:r>
              <a:rPr lang="en-US" altLang="zh-CN" sz="1800" dirty="0"/>
              <a:t>             </a:t>
            </a:r>
            <a:r>
              <a:rPr lang="zh-CN" altLang="zh-CN" sz="1800" dirty="0"/>
              <a:t>）</a:t>
            </a:r>
          </a:p>
          <a:p>
            <a:pPr marL="0" indent="0">
              <a:buNone/>
            </a:pPr>
            <a:r>
              <a:rPr lang="en-US" altLang="zh-CN" sz="1800" dirty="0"/>
              <a:t>        A</a:t>
            </a:r>
            <a:r>
              <a:rPr lang="zh-CN" altLang="zh-CN" sz="1800" dirty="0"/>
              <a:t>、采用垂直导电结构，使电流在硅片内流动的总体方向与硅片表面垂直。</a:t>
            </a:r>
          </a:p>
          <a:p>
            <a:pPr marL="0" indent="0">
              <a:buNone/>
            </a:pPr>
            <a:r>
              <a:rPr lang="en-US" altLang="zh-CN" sz="1800" dirty="0"/>
              <a:t>        B</a:t>
            </a:r>
            <a:r>
              <a:rPr lang="zh-CN" altLang="zh-CN" sz="1800" dirty="0"/>
              <a:t>、采用垂直导电结构，可以增加硅片中的有效导流导流面积，显著提高通流能力。</a:t>
            </a:r>
          </a:p>
          <a:p>
            <a:pPr marL="0" indent="0">
              <a:buNone/>
            </a:pPr>
            <a:r>
              <a:rPr lang="en-US" altLang="zh-CN" sz="1800" dirty="0"/>
              <a:t>        C</a:t>
            </a:r>
            <a:r>
              <a:rPr lang="zh-CN" altLang="zh-CN" sz="1800" dirty="0"/>
              <a:t>、增加漂移区，组成</a:t>
            </a:r>
            <a:r>
              <a:rPr lang="en-US" altLang="zh-CN" sz="1800" dirty="0"/>
              <a:t>P-</a:t>
            </a:r>
            <a:r>
              <a:rPr lang="en-US" altLang="zh-CN" sz="1800" dirty="0" err="1"/>
              <a:t>i</a:t>
            </a:r>
            <a:r>
              <a:rPr lang="en-US" altLang="zh-CN" sz="1800" dirty="0"/>
              <a:t>-N</a:t>
            </a:r>
            <a:r>
              <a:rPr lang="zh-CN" altLang="zh-CN" sz="1800" dirty="0"/>
              <a:t>结构，电力二极管反向耐压能力提高。</a:t>
            </a:r>
          </a:p>
          <a:p>
            <a:pPr marL="0" indent="0">
              <a:buNone/>
            </a:pPr>
            <a:r>
              <a:rPr lang="en-US" altLang="zh-CN" sz="1800" dirty="0"/>
              <a:t>        D</a:t>
            </a:r>
            <a:r>
              <a:rPr lang="zh-CN" altLang="zh-CN" sz="1800" dirty="0"/>
              <a:t>、由于增加漂移区，该区具有高电阻率，对正向导通不利。</a:t>
            </a:r>
            <a:endParaRPr lang="en-US" altLang="zh-CN" sz="1800" dirty="0"/>
          </a:p>
          <a:p>
            <a:pPr marL="0" indent="0">
              <a:buNone/>
            </a:pPr>
            <a:r>
              <a:rPr lang="en-US" altLang="zh-CN" sz="1800" dirty="0"/>
              <a:t>        E</a:t>
            </a:r>
            <a:r>
              <a:rPr lang="zh-CN" altLang="zh-CN" sz="1800" dirty="0"/>
              <a:t>、正向电流较大时（存在电导调制效应）：使得电阻率明显降低，电导率大大增加。</a:t>
            </a:r>
            <a:endParaRPr lang="en-US" altLang="zh-CN" sz="1800" dirty="0"/>
          </a:p>
          <a:p>
            <a:pPr marL="0" indent="0">
              <a:buNone/>
            </a:pPr>
            <a:r>
              <a:rPr lang="en-US" altLang="zh-CN" sz="1800" dirty="0"/>
              <a:t>7</a:t>
            </a:r>
            <a:r>
              <a:rPr lang="zh-CN" altLang="en-US" sz="1800" dirty="0"/>
              <a:t>、画出电力二极管由</a:t>
            </a:r>
            <a:r>
              <a:rPr lang="zh-CN" altLang="en-US" sz="1800" dirty="0">
                <a:latin typeface="Arial" charset="0"/>
              </a:rPr>
              <a:t>正向偏置到反向偏置</a:t>
            </a:r>
            <a:r>
              <a:rPr lang="zh-CN" altLang="en-US" sz="1800" dirty="0"/>
              <a:t>，以及</a:t>
            </a:r>
            <a:r>
              <a:rPr lang="zh-CN" altLang="en-US" sz="1800" dirty="0">
                <a:latin typeface="Arial" charset="0"/>
              </a:rPr>
              <a:t>零偏置到正向偏置的动态特性图。</a:t>
            </a:r>
          </a:p>
          <a:p>
            <a:pPr marL="0" indent="0">
              <a:buNone/>
            </a:pPr>
            <a:r>
              <a:rPr lang="en-US" altLang="zh-CN" sz="1800" dirty="0">
                <a:latin typeface="Arial" charset="0"/>
              </a:rPr>
              <a:t>8</a:t>
            </a:r>
            <a:r>
              <a:rPr lang="zh-CN" altLang="zh-CN" sz="1800" dirty="0">
                <a:latin typeface="Arial" charset="0"/>
              </a:rPr>
              <a:t>、</a:t>
            </a:r>
            <a:r>
              <a:rPr lang="zh-CN" altLang="zh-CN" sz="1800" dirty="0">
                <a:sym typeface="+mn-ea"/>
              </a:rPr>
              <a:t>对</a:t>
            </a:r>
            <a:r>
              <a:rPr lang="en-US" altLang="zh-CN" sz="1800" dirty="0">
                <a:sym typeface="+mn-ea"/>
              </a:rPr>
              <a:t>PN</a:t>
            </a:r>
            <a:r>
              <a:rPr lang="zh-CN" altLang="en-US" sz="1800" dirty="0">
                <a:sym typeface="+mn-ea"/>
              </a:rPr>
              <a:t>结中结电容的说法，下列正确的是：</a:t>
            </a:r>
          </a:p>
          <a:p>
            <a:pPr marL="0" indent="0">
              <a:buClr>
                <a:schemeClr val="accent2"/>
              </a:buClr>
              <a:buFont typeface="Wingdings" pitchFamily="2" charset="2"/>
              <a:buNone/>
            </a:pPr>
            <a:r>
              <a:rPr lang="en-US" altLang="zh-CN" sz="1800" dirty="0">
                <a:sym typeface="+mn-ea"/>
              </a:rPr>
              <a:t>       A</a:t>
            </a:r>
            <a:r>
              <a:rPr lang="zh-CN" altLang="en-US" sz="1800" dirty="0">
                <a:sym typeface="+mn-ea"/>
              </a:rPr>
              <a:t>、</a:t>
            </a:r>
            <a:r>
              <a:rPr lang="zh-CN" altLang="en-US" sz="1800" dirty="0">
                <a:latin typeface="Arial" charset="0"/>
                <a:ea typeface="宋体" charset="-122"/>
                <a:sym typeface="+mn-ea"/>
              </a:rPr>
              <a:t>按产生和作用差别分为</a:t>
            </a:r>
            <a:r>
              <a:rPr lang="zh-CN" altLang="en-US" sz="1800" b="1" dirty="0">
                <a:solidFill>
                  <a:srgbClr val="0000FF"/>
                </a:solidFill>
                <a:latin typeface="Arial" charset="0"/>
                <a:ea typeface="宋体" charset="-122"/>
                <a:sym typeface="+mn-ea"/>
              </a:rPr>
              <a:t>势垒电容</a:t>
            </a:r>
            <a:r>
              <a:rPr lang="en-US" altLang="zh-CN" sz="1800" i="1" dirty="0">
                <a:solidFill>
                  <a:srgbClr val="0000FF"/>
                </a:solidFill>
                <a:latin typeface="Arial" charset="0"/>
                <a:ea typeface="宋体" charset="-122"/>
                <a:sym typeface="+mn-ea"/>
              </a:rPr>
              <a:t>C</a:t>
            </a:r>
            <a:r>
              <a:rPr lang="en-US" altLang="zh-CN" sz="1800" baseline="-30000" dirty="0">
                <a:solidFill>
                  <a:srgbClr val="0000FF"/>
                </a:solidFill>
                <a:latin typeface="Arial" charset="0"/>
                <a:ea typeface="宋体" charset="-122"/>
                <a:sym typeface="+mn-ea"/>
              </a:rPr>
              <a:t>B</a:t>
            </a:r>
            <a:r>
              <a:rPr lang="zh-CN" altLang="en-US" sz="1800" dirty="0">
                <a:latin typeface="Arial" charset="0"/>
                <a:ea typeface="宋体" charset="-122"/>
                <a:sym typeface="+mn-ea"/>
              </a:rPr>
              <a:t>和</a:t>
            </a:r>
            <a:r>
              <a:rPr lang="zh-CN" altLang="en-US" sz="1800" b="1" dirty="0">
                <a:solidFill>
                  <a:srgbClr val="0000FF"/>
                </a:solidFill>
                <a:latin typeface="Arial" charset="0"/>
                <a:ea typeface="宋体" charset="-122"/>
                <a:sym typeface="+mn-ea"/>
              </a:rPr>
              <a:t>扩散电容</a:t>
            </a:r>
            <a:r>
              <a:rPr lang="en-US" altLang="zh-CN" sz="1800" i="1" dirty="0">
                <a:solidFill>
                  <a:srgbClr val="0000FF"/>
                </a:solidFill>
                <a:latin typeface="Arial" charset="0"/>
                <a:ea typeface="宋体" charset="-122"/>
                <a:sym typeface="+mn-ea"/>
              </a:rPr>
              <a:t>C</a:t>
            </a:r>
            <a:r>
              <a:rPr lang="en-US" altLang="zh-CN" sz="1800" baseline="-30000" dirty="0">
                <a:solidFill>
                  <a:srgbClr val="0000FF"/>
                </a:solidFill>
                <a:latin typeface="Arial" charset="0"/>
                <a:ea typeface="宋体" charset="-122"/>
                <a:sym typeface="+mn-ea"/>
              </a:rPr>
              <a:t>D</a:t>
            </a:r>
            <a:r>
              <a:rPr lang="zh-CN" altLang="en-US" sz="1800" dirty="0">
                <a:latin typeface="Arial" charset="0"/>
                <a:ea typeface="宋体" charset="-122"/>
                <a:sym typeface="+mn-ea"/>
              </a:rPr>
              <a:t>。</a:t>
            </a:r>
            <a:endParaRPr lang="zh-CN" altLang="en-US" sz="1800" dirty="0">
              <a:latin typeface="Arial" charset="0"/>
              <a:ea typeface="宋体" charset="-122"/>
            </a:endParaRPr>
          </a:p>
          <a:p>
            <a:pPr marL="457200" lvl="1" indent="0">
              <a:buNone/>
            </a:pPr>
            <a:r>
              <a:rPr lang="en-US" altLang="zh-CN" sz="1800" dirty="0">
                <a:solidFill>
                  <a:schemeClr val="hlink"/>
                </a:solidFill>
                <a:latin typeface="Times New Roman" pitchFamily="18" charset="0"/>
                <a:ea typeface="宋体" charset="-122"/>
                <a:sym typeface="+mn-ea"/>
              </a:rPr>
              <a:t>B</a:t>
            </a:r>
            <a:r>
              <a:rPr lang="zh-CN" altLang="en-US" sz="1800" dirty="0">
                <a:solidFill>
                  <a:schemeClr val="hlink"/>
                </a:solidFill>
                <a:latin typeface="Times New Roman" pitchFamily="18" charset="0"/>
                <a:ea typeface="宋体" charset="-122"/>
                <a:sym typeface="+mn-ea"/>
              </a:rPr>
              <a:t>、势垒电容</a:t>
            </a:r>
            <a:r>
              <a:rPr lang="zh-CN" altLang="en-US" sz="1800" dirty="0">
                <a:latin typeface="Times New Roman" pitchFamily="18" charset="0"/>
                <a:ea typeface="宋体" charset="-122"/>
                <a:sym typeface="+mn-ea"/>
              </a:rPr>
              <a:t>只在外加电压</a:t>
            </a:r>
            <a:r>
              <a:rPr lang="zh-CN" altLang="en-US" sz="1800" dirty="0">
                <a:solidFill>
                  <a:srgbClr val="CC0000"/>
                </a:solidFill>
                <a:latin typeface="Times New Roman" pitchFamily="18" charset="0"/>
                <a:ea typeface="宋体" charset="-122"/>
                <a:sym typeface="+mn-ea"/>
              </a:rPr>
              <a:t>变化</a:t>
            </a:r>
            <a:r>
              <a:rPr lang="en-US" altLang="zh-CN" sz="1800" dirty="0">
                <a:solidFill>
                  <a:srgbClr val="CC0000"/>
                </a:solidFill>
                <a:latin typeface="Times New Roman" pitchFamily="18" charset="0"/>
                <a:ea typeface="宋体" charset="-122"/>
                <a:sym typeface="+mn-ea"/>
              </a:rPr>
              <a:t>(</a:t>
            </a:r>
            <a:r>
              <a:rPr lang="zh-CN" altLang="en-US" sz="1800" dirty="0">
                <a:solidFill>
                  <a:srgbClr val="CC0000"/>
                </a:solidFill>
                <a:latin typeface="Times New Roman" pitchFamily="18" charset="0"/>
                <a:ea typeface="宋体" charset="-122"/>
                <a:sym typeface="+mn-ea"/>
              </a:rPr>
              <a:t>引起空间电荷区的变化</a:t>
            </a:r>
            <a:r>
              <a:rPr lang="en-US" altLang="zh-CN" sz="1800" dirty="0">
                <a:solidFill>
                  <a:srgbClr val="CC0000"/>
                </a:solidFill>
                <a:latin typeface="Times New Roman" pitchFamily="18" charset="0"/>
                <a:ea typeface="宋体" charset="-122"/>
                <a:sym typeface="+mn-ea"/>
              </a:rPr>
              <a:t>)</a:t>
            </a:r>
            <a:r>
              <a:rPr lang="zh-CN" altLang="en-US" sz="1800" dirty="0">
                <a:latin typeface="Times New Roman" pitchFamily="18" charset="0"/>
                <a:ea typeface="宋体" charset="-122"/>
                <a:sym typeface="+mn-ea"/>
              </a:rPr>
              <a:t>时才起作用，电压频率越高，作用越明显。其大小与结截面积成正比，与阻挡层厚度成反比。</a:t>
            </a:r>
            <a:endParaRPr lang="zh-CN" altLang="en-US" sz="1800" dirty="0">
              <a:latin typeface="Times New Roman" pitchFamily="18" charset="0"/>
              <a:ea typeface="宋体" charset="-122"/>
            </a:endParaRPr>
          </a:p>
          <a:p>
            <a:pPr marL="457200" lvl="1" indent="0">
              <a:buNone/>
            </a:pPr>
            <a:r>
              <a:rPr lang="en-US" altLang="zh-CN" sz="1800" dirty="0">
                <a:latin typeface="Times New Roman" pitchFamily="18" charset="0"/>
                <a:ea typeface="宋体" charset="-122"/>
                <a:sym typeface="+mn-ea"/>
              </a:rPr>
              <a:t>C</a:t>
            </a:r>
            <a:r>
              <a:rPr lang="zh-CN" altLang="en-US" sz="1800" dirty="0">
                <a:latin typeface="Times New Roman" pitchFamily="18" charset="0"/>
                <a:ea typeface="宋体" charset="-122"/>
                <a:sym typeface="+mn-ea"/>
              </a:rPr>
              <a:t>、而</a:t>
            </a:r>
            <a:r>
              <a:rPr lang="zh-CN" altLang="en-US" sz="1800" dirty="0">
                <a:solidFill>
                  <a:schemeClr val="hlink"/>
                </a:solidFill>
                <a:latin typeface="Times New Roman" pitchFamily="18" charset="0"/>
                <a:ea typeface="宋体" charset="-122"/>
                <a:sym typeface="+mn-ea"/>
              </a:rPr>
              <a:t>扩散电容</a:t>
            </a:r>
            <a:r>
              <a:rPr lang="zh-CN" altLang="en-US" sz="1800" dirty="0">
                <a:latin typeface="Times New Roman" pitchFamily="18" charset="0"/>
                <a:ea typeface="宋体" charset="-122"/>
                <a:sym typeface="+mn-ea"/>
              </a:rPr>
              <a:t>仅在正偏时起作用。</a:t>
            </a:r>
            <a:endParaRPr lang="en-US" altLang="zh-CN" sz="1800" dirty="0">
              <a:latin typeface="Times New Roman" pitchFamily="18" charset="0"/>
              <a:ea typeface="宋体" charset="-122"/>
            </a:endParaRPr>
          </a:p>
          <a:p>
            <a:pPr marL="457200" lvl="1" indent="0">
              <a:buNone/>
            </a:pPr>
            <a:r>
              <a:rPr lang="en-US" altLang="zh-CN" sz="1800" dirty="0">
                <a:solidFill>
                  <a:srgbClr val="FF0000"/>
                </a:solidFill>
                <a:latin typeface="Times New Roman" pitchFamily="18" charset="0"/>
                <a:ea typeface="宋体" charset="-122"/>
                <a:sym typeface="+mn-ea"/>
              </a:rPr>
              <a:t>D</a:t>
            </a:r>
            <a:r>
              <a:rPr lang="zh-CN" altLang="en-US" sz="1800" dirty="0">
                <a:solidFill>
                  <a:srgbClr val="FF0000"/>
                </a:solidFill>
                <a:latin typeface="Times New Roman" pitchFamily="18" charset="0"/>
                <a:ea typeface="宋体" charset="-122"/>
                <a:sym typeface="+mn-ea"/>
              </a:rPr>
              <a:t>、正压较高时，扩散电容为结电容主要成分，</a:t>
            </a:r>
            <a:r>
              <a:rPr lang="zh-CN" altLang="en-US" sz="1800" dirty="0">
                <a:solidFill>
                  <a:srgbClr val="0070C0"/>
                </a:solidFill>
                <a:latin typeface="Times New Roman" pitchFamily="18" charset="0"/>
                <a:ea typeface="宋体" charset="-122"/>
                <a:sym typeface="+mn-ea"/>
              </a:rPr>
              <a:t>正压较低时，势垒电容为结电容主要成分。</a:t>
            </a:r>
            <a:endParaRPr lang="zh-CN" altLang="zh-CN" sz="2000" dirty="0">
              <a:latin typeface="Arial"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5" name="日期占位符 4"/>
          <p:cNvSpPr>
            <a:spLocks noGrp="1"/>
          </p:cNvSpPr>
          <p:nvPr>
            <p:ph type="dt" sz="half" idx="10"/>
          </p:nvPr>
        </p:nvSpPr>
        <p:spPr/>
        <p:txBody>
          <a:bodyPr/>
          <a:lstStyle/>
          <a:p>
            <a:fld id="{3C9EE9C2-A9D9-41D3-9ECA-5282C5A19A19}" type="datetime10">
              <a:rPr lang="zh-CN" altLang="en-US" smtClean="0"/>
              <a:t>08:37</a:t>
            </a:fld>
            <a:endParaRPr lang="zh-CN" altLang="en-US"/>
          </a:p>
        </p:txBody>
      </p:sp>
      <p:sp>
        <p:nvSpPr>
          <p:cNvPr id="6" name="页脚占位符 5">
            <a:extLst>
              <a:ext uri="{FF2B5EF4-FFF2-40B4-BE49-F238E27FC236}">
                <a16:creationId xmlns:a16="http://schemas.microsoft.com/office/drawing/2014/main" id="{69E639CF-B946-4ADF-96C3-2B3EC4B980A0}"/>
              </a:ext>
            </a:extLst>
          </p:cNvPr>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688"/>
    </mc:Choice>
    <mc:Fallback xmlns="">
      <p:transition spd="slow" advTm="68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1800" dirty="0"/>
              <a:t>9.</a:t>
            </a:r>
            <a:r>
              <a:rPr lang="zh-CN" altLang="en-US" sz="1800" dirty="0"/>
              <a:t>按照载流子参与导电的情况，电力电子器件可以分为（    ）：</a:t>
            </a:r>
          </a:p>
          <a:p>
            <a:pPr marL="0" indent="0">
              <a:buNone/>
            </a:pPr>
            <a:r>
              <a:rPr lang="zh-CN" altLang="en-US" sz="1800" dirty="0"/>
              <a:t>    </a:t>
            </a:r>
            <a:r>
              <a:rPr lang="en-US" altLang="zh-CN" sz="1800" dirty="0"/>
              <a:t>A</a:t>
            </a:r>
            <a:r>
              <a:rPr lang="zh-CN" altLang="en-US" sz="1800" dirty="0"/>
              <a:t>、单极型器件：由一种载流子参与导电</a:t>
            </a:r>
            <a:r>
              <a:rPr lang="en-US" altLang="zh-CN" sz="1800" dirty="0"/>
              <a:t>(</a:t>
            </a:r>
            <a:r>
              <a:rPr lang="zh-CN" altLang="en-US" sz="1800" dirty="0"/>
              <a:t>多子器件</a:t>
            </a:r>
            <a:r>
              <a:rPr lang="en-US" altLang="zh-CN" sz="1800" dirty="0"/>
              <a:t>)</a:t>
            </a:r>
            <a:r>
              <a:rPr lang="zh-CN" altLang="en-US" sz="1800" dirty="0"/>
              <a:t>。</a:t>
            </a:r>
          </a:p>
          <a:p>
            <a:pPr marL="0" indent="0">
              <a:buNone/>
            </a:pPr>
            <a:r>
              <a:rPr lang="zh-CN" altLang="en-US" sz="1800" dirty="0"/>
              <a:t>    </a:t>
            </a:r>
            <a:r>
              <a:rPr lang="en-US" altLang="zh-CN" sz="1800" dirty="0"/>
              <a:t>B</a:t>
            </a:r>
            <a:r>
              <a:rPr lang="zh-CN" altLang="en-US" sz="1800" dirty="0"/>
              <a:t>、双极型器件：由电子和空穴两种载流子参与导电（少子器件）。</a:t>
            </a:r>
          </a:p>
          <a:p>
            <a:pPr marL="0" indent="0">
              <a:buNone/>
            </a:pPr>
            <a:r>
              <a:rPr lang="zh-CN" altLang="en-US" sz="1800" dirty="0"/>
              <a:t>    </a:t>
            </a:r>
            <a:r>
              <a:rPr lang="en-US" altLang="zh-CN" sz="1800" dirty="0"/>
              <a:t>C</a:t>
            </a:r>
            <a:r>
              <a:rPr lang="zh-CN" altLang="en-US" sz="1800" dirty="0"/>
              <a:t>、复合型器件：由单极型器件和双极型器件集成混合而成，也称混合型器件。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5" name="日期占位符 4"/>
          <p:cNvSpPr>
            <a:spLocks noGrp="1"/>
          </p:cNvSpPr>
          <p:nvPr>
            <p:ph type="dt" sz="half" idx="10"/>
          </p:nvPr>
        </p:nvSpPr>
        <p:spPr/>
        <p:txBody>
          <a:bodyPr/>
          <a:lstStyle/>
          <a:p>
            <a:fld id="{8423FFB5-D345-492B-AE4E-3FCDAAFDF556}" type="datetime10">
              <a:rPr lang="zh-CN" altLang="en-US" smtClean="0"/>
              <a:t>08:37</a:t>
            </a:fld>
            <a:endParaRPr lang="zh-CN" altLang="en-US"/>
          </a:p>
        </p:txBody>
      </p:sp>
      <p:sp>
        <p:nvSpPr>
          <p:cNvPr id="6" name="页脚占位符 5">
            <a:extLst>
              <a:ext uri="{FF2B5EF4-FFF2-40B4-BE49-F238E27FC236}">
                <a16:creationId xmlns:a16="http://schemas.microsoft.com/office/drawing/2014/main" id="{1E33CF3C-22E6-45C6-A6DE-1A06ACC2D7CD}"/>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660860461"/>
      </p:ext>
    </p:extLst>
  </p:cSld>
  <p:clrMapOvr>
    <a:masterClrMapping/>
  </p:clrMapOvr>
  <mc:AlternateContent xmlns:mc="http://schemas.openxmlformats.org/markup-compatibility/2006" xmlns:p14="http://schemas.microsoft.com/office/powerpoint/2010/main">
    <mc:Choice Requires="p14">
      <p:transition spd="slow" p14:dur="2000" advTm="736"/>
    </mc:Choice>
    <mc:Fallback xmlns="">
      <p:transition spd="slow" advTm="7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2.2.1 PN</a:t>
            </a:r>
            <a:r>
              <a:rPr lang="zh-CN" altLang="en-US" sz="3600" b="1">
                <a:solidFill>
                  <a:schemeClr val="tx1"/>
                </a:solidFill>
              </a:rPr>
              <a:t>结与电力二极管的工作原理</a:t>
            </a:r>
          </a:p>
        </p:txBody>
      </p:sp>
      <p:sp>
        <p:nvSpPr>
          <p:cNvPr id="72707" name="Rectangle 3"/>
          <p:cNvSpPr>
            <a:spLocks noGrp="1" noChangeArrowheads="1"/>
          </p:cNvSpPr>
          <p:nvPr>
            <p:ph idx="1"/>
          </p:nvPr>
        </p:nvSpPr>
        <p:spPr>
          <a:xfrm>
            <a:off x="611188" y="872330"/>
            <a:ext cx="8137276" cy="5833269"/>
          </a:xfrm>
        </p:spPr>
        <p:txBody>
          <a:bodyPr/>
          <a:lstStyle/>
          <a:p>
            <a:pPr>
              <a:buFontTx/>
              <a:buNone/>
            </a:pPr>
            <a:r>
              <a:rPr lang="en-US" altLang="zh-CN" sz="2400" b="1" dirty="0">
                <a:solidFill>
                  <a:srgbClr val="E35449"/>
                </a:solidFill>
              </a:rPr>
              <a:t>■</a:t>
            </a:r>
            <a:r>
              <a:rPr lang="zh-CN" altLang="en-US" sz="2400" b="1" dirty="0"/>
              <a:t>二极管的基本原理</a:t>
            </a:r>
            <a:r>
              <a:rPr lang="en-US" altLang="zh-CN" sz="2400" b="1" dirty="0"/>
              <a:t>——PN</a:t>
            </a:r>
            <a:r>
              <a:rPr lang="zh-CN" altLang="en-US" sz="2400" b="1" dirty="0"/>
              <a:t>结的</a:t>
            </a:r>
            <a:r>
              <a:rPr lang="zh-CN" altLang="en-US" sz="2400" b="1" dirty="0">
                <a:solidFill>
                  <a:srgbClr val="E35449"/>
                </a:solidFill>
              </a:rPr>
              <a:t>单向导电性</a:t>
            </a:r>
          </a:p>
          <a:p>
            <a:pPr>
              <a:buFontTx/>
              <a:buNone/>
            </a:pPr>
            <a:r>
              <a:rPr lang="zh-CN" altLang="en-US" sz="2400" b="1" dirty="0">
                <a:solidFill>
                  <a:srgbClr val="0000FF"/>
                </a:solidFill>
              </a:rPr>
              <a:t>    ◆</a:t>
            </a:r>
            <a:r>
              <a:rPr lang="zh-CN" altLang="en-US" sz="2400" b="1" dirty="0"/>
              <a:t>当</a:t>
            </a:r>
            <a:r>
              <a:rPr lang="en-US" altLang="zh-CN" sz="2400" b="1" dirty="0"/>
              <a:t>PN</a:t>
            </a:r>
            <a:r>
              <a:rPr lang="zh-CN" altLang="en-US" sz="2400" b="1" dirty="0"/>
              <a:t>结外加正向电压（正向偏置）时，在外电路上则形成自</a:t>
            </a:r>
            <a:r>
              <a:rPr lang="en-US" altLang="zh-CN" sz="2400" b="1" dirty="0"/>
              <a:t>P</a:t>
            </a:r>
            <a:r>
              <a:rPr lang="zh-CN" altLang="en-US" sz="2400" b="1" dirty="0"/>
              <a:t>区流入而从</a:t>
            </a:r>
            <a:r>
              <a:rPr lang="en-US" altLang="zh-CN" sz="2400" b="1" dirty="0"/>
              <a:t>N</a:t>
            </a:r>
            <a:r>
              <a:rPr lang="zh-CN" altLang="en-US" sz="2400" b="1" dirty="0"/>
              <a:t>区流出的电流，称为</a:t>
            </a:r>
            <a:r>
              <a:rPr lang="zh-CN" altLang="en-US" sz="2400" b="1" dirty="0">
                <a:solidFill>
                  <a:srgbClr val="E35449"/>
                </a:solidFill>
              </a:rPr>
              <a:t>正向电流</a:t>
            </a:r>
            <a:r>
              <a:rPr lang="en-US" altLang="zh-CN" sz="2400" b="1" i="1" dirty="0">
                <a:solidFill>
                  <a:srgbClr val="E35449"/>
                </a:solidFill>
              </a:rPr>
              <a:t>I</a:t>
            </a:r>
            <a:r>
              <a:rPr lang="en-US" altLang="zh-CN" sz="2400" b="1" i="1" baseline="-25000" dirty="0">
                <a:solidFill>
                  <a:srgbClr val="E35449"/>
                </a:solidFill>
              </a:rPr>
              <a:t>F</a:t>
            </a:r>
            <a:r>
              <a:rPr lang="zh-CN" altLang="en-US" sz="2400" b="1" dirty="0"/>
              <a:t>，这就是</a:t>
            </a:r>
            <a:r>
              <a:rPr lang="en-US" altLang="zh-CN" sz="2400" b="1" dirty="0"/>
              <a:t>PN</a:t>
            </a:r>
            <a:r>
              <a:rPr lang="zh-CN" altLang="en-US" sz="2400" b="1" dirty="0"/>
              <a:t>结的正向导通状态。</a:t>
            </a:r>
          </a:p>
          <a:p>
            <a:pPr>
              <a:buFontTx/>
              <a:buNone/>
            </a:pPr>
            <a:r>
              <a:rPr lang="zh-CN" altLang="en-US" sz="2400" dirty="0"/>
              <a:t>    </a:t>
            </a:r>
            <a:r>
              <a:rPr lang="zh-CN" altLang="en-US" sz="2400" b="1" dirty="0">
                <a:solidFill>
                  <a:srgbClr val="0000FF"/>
                </a:solidFill>
              </a:rPr>
              <a:t>◆</a:t>
            </a:r>
            <a:r>
              <a:rPr lang="zh-CN" altLang="en-US" sz="2400" b="1" dirty="0"/>
              <a:t>当</a:t>
            </a:r>
            <a:r>
              <a:rPr lang="en-US" altLang="zh-CN" sz="2400" b="1" dirty="0"/>
              <a:t>PN</a:t>
            </a:r>
            <a:r>
              <a:rPr lang="zh-CN" altLang="en-US" sz="2400" b="1" dirty="0"/>
              <a:t>结外加反向电压时（反向偏置）时，反向偏置的</a:t>
            </a:r>
            <a:r>
              <a:rPr lang="en-US" altLang="zh-CN" sz="2400" b="1" dirty="0"/>
              <a:t>PN</a:t>
            </a:r>
            <a:r>
              <a:rPr lang="zh-CN" altLang="en-US" sz="2400" b="1" dirty="0"/>
              <a:t>结表现为</a:t>
            </a:r>
            <a:r>
              <a:rPr lang="zh-CN" altLang="en-US" sz="2400" b="1" dirty="0">
                <a:solidFill>
                  <a:srgbClr val="E35449"/>
                </a:solidFill>
              </a:rPr>
              <a:t>高阻态</a:t>
            </a:r>
            <a:r>
              <a:rPr lang="zh-CN" altLang="en-US" sz="2400" b="1" dirty="0"/>
              <a:t>，几乎没有电流流过，被称为反向截止状态。</a:t>
            </a:r>
          </a:p>
          <a:p>
            <a:pPr>
              <a:buFontTx/>
              <a:buNone/>
            </a:pPr>
            <a:r>
              <a:rPr lang="zh-CN" altLang="en-US" sz="2400" b="1" dirty="0"/>
              <a:t>    </a:t>
            </a:r>
            <a:r>
              <a:rPr lang="zh-CN" altLang="en-US" sz="2400" b="1" dirty="0">
                <a:solidFill>
                  <a:srgbClr val="0000FF"/>
                </a:solidFill>
              </a:rPr>
              <a:t>◆ </a:t>
            </a:r>
            <a:r>
              <a:rPr lang="en-US" altLang="zh-CN" sz="2400" b="1" dirty="0"/>
              <a:t>PN</a:t>
            </a:r>
            <a:r>
              <a:rPr lang="zh-CN" altLang="en-US" sz="2400" b="1" dirty="0"/>
              <a:t>结具有一定的反向耐压能力，但当施加的反向电压过大，反向电流将会急剧增大，破坏</a:t>
            </a:r>
            <a:r>
              <a:rPr lang="en-US" altLang="zh-CN" sz="2400" b="1" dirty="0"/>
              <a:t>PN</a:t>
            </a:r>
            <a:r>
              <a:rPr lang="zh-CN" altLang="en-US" sz="2400" b="1" dirty="0"/>
              <a:t>结反向偏置为截止的工作状态，这就叫</a:t>
            </a:r>
            <a:r>
              <a:rPr lang="zh-CN" altLang="en-US" sz="2400" b="1" dirty="0">
                <a:solidFill>
                  <a:srgbClr val="E35449"/>
                </a:solidFill>
              </a:rPr>
              <a:t>反向击穿</a:t>
            </a:r>
            <a:r>
              <a:rPr lang="zh-CN" altLang="en-US" sz="2400" b="1" dirty="0"/>
              <a:t>。</a:t>
            </a:r>
          </a:p>
          <a:p>
            <a:pPr>
              <a:buFontTx/>
              <a:buNone/>
            </a:pPr>
            <a:r>
              <a:rPr lang="zh-CN" altLang="en-US" sz="2400" dirty="0"/>
              <a:t>         </a:t>
            </a:r>
            <a:r>
              <a:rPr lang="zh-CN" altLang="en-US" sz="2400" b="1" dirty="0">
                <a:solidFill>
                  <a:srgbClr val="009900"/>
                </a:solidFill>
              </a:rPr>
              <a:t>☞</a:t>
            </a:r>
            <a:r>
              <a:rPr lang="zh-CN" altLang="en-US" sz="2400" b="1" dirty="0"/>
              <a:t>按照机理不同有</a:t>
            </a:r>
            <a:r>
              <a:rPr lang="zh-CN" altLang="en-US" sz="2400" b="1" dirty="0">
                <a:solidFill>
                  <a:srgbClr val="E35449"/>
                </a:solidFill>
              </a:rPr>
              <a:t>雪崩击穿</a:t>
            </a:r>
            <a:r>
              <a:rPr lang="zh-CN" altLang="en-US" sz="2400" b="1" dirty="0"/>
              <a:t>和</a:t>
            </a:r>
            <a:r>
              <a:rPr lang="zh-CN" altLang="en-US" sz="2400" b="1" dirty="0">
                <a:solidFill>
                  <a:srgbClr val="E35449"/>
                </a:solidFill>
              </a:rPr>
              <a:t>齐纳击穿</a:t>
            </a:r>
            <a:r>
              <a:rPr lang="zh-CN" altLang="en-US" sz="2400" b="1" dirty="0"/>
              <a:t>两种形式</a:t>
            </a:r>
            <a:r>
              <a:rPr lang="zh-CN" altLang="en-US" sz="2400" dirty="0"/>
              <a:t> 。 </a:t>
            </a:r>
          </a:p>
          <a:p>
            <a:pPr>
              <a:buFontTx/>
              <a:buNone/>
            </a:pPr>
            <a:r>
              <a:rPr lang="zh-CN" altLang="en-US" sz="2400" dirty="0"/>
              <a:t>         </a:t>
            </a:r>
            <a:r>
              <a:rPr lang="zh-CN" altLang="en-US" sz="2400" b="1" dirty="0">
                <a:solidFill>
                  <a:srgbClr val="009900"/>
                </a:solidFill>
              </a:rPr>
              <a:t>☞</a:t>
            </a:r>
            <a:r>
              <a:rPr lang="zh-CN" altLang="en-US" sz="2400" b="1" dirty="0"/>
              <a:t>反向击穿发生时，采取了措施将反向电流限制在一定范围内，</a:t>
            </a:r>
            <a:r>
              <a:rPr lang="en-US" altLang="zh-CN" sz="2400" b="1" dirty="0"/>
              <a:t>PN</a:t>
            </a:r>
            <a:r>
              <a:rPr lang="zh-CN" altLang="en-US" sz="2400" b="1" dirty="0"/>
              <a:t>结仍可恢复原来的状态。</a:t>
            </a:r>
          </a:p>
          <a:p>
            <a:pPr>
              <a:buFontTx/>
              <a:buNone/>
            </a:pPr>
            <a:r>
              <a:rPr lang="zh-CN" altLang="en-US" sz="2400" b="1" dirty="0">
                <a:solidFill>
                  <a:srgbClr val="009900"/>
                </a:solidFill>
              </a:rPr>
              <a:t>         ☞</a:t>
            </a:r>
            <a:r>
              <a:rPr lang="zh-CN" altLang="en-US" sz="2400" b="1" dirty="0"/>
              <a:t>否则</a:t>
            </a:r>
            <a:r>
              <a:rPr lang="en-US" altLang="zh-CN" sz="2400" b="1" dirty="0"/>
              <a:t>PN</a:t>
            </a:r>
            <a:r>
              <a:rPr lang="zh-CN" altLang="en-US" sz="2400" b="1" dirty="0"/>
              <a:t>结因过热而烧毁，这就是</a:t>
            </a:r>
            <a:r>
              <a:rPr lang="zh-CN" altLang="en-US" sz="2400" b="1" dirty="0">
                <a:solidFill>
                  <a:srgbClr val="E35449"/>
                </a:solidFill>
              </a:rPr>
              <a:t>热击穿</a:t>
            </a:r>
            <a:r>
              <a:rPr lang="zh-CN" altLang="en-US" sz="2400" b="1" dirty="0"/>
              <a:t>。</a:t>
            </a:r>
          </a:p>
          <a:p>
            <a:pPr>
              <a:lnSpc>
                <a:spcPct val="80000"/>
              </a:lnSpc>
              <a:buFontTx/>
              <a:buNone/>
            </a:pPr>
            <a:r>
              <a:rPr lang="zh-CN" altLang="en-US" sz="2400"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3" name="日期占位符 2"/>
          <p:cNvSpPr>
            <a:spLocks noGrp="1"/>
          </p:cNvSpPr>
          <p:nvPr>
            <p:ph type="dt" sz="half" idx="10"/>
          </p:nvPr>
        </p:nvSpPr>
        <p:spPr/>
        <p:txBody>
          <a:bodyPr/>
          <a:lstStyle/>
          <a:p>
            <a:fld id="{38CC43BE-BAD0-45DC-9272-619CB7915CCB}" type="datetime10">
              <a:rPr lang="zh-CN" altLang="en-US" smtClean="0"/>
              <a:t>08:37</a:t>
            </a:fld>
            <a:endParaRPr lang="zh-CN" altLang="en-US"/>
          </a:p>
        </p:txBody>
      </p:sp>
      <p:sp>
        <p:nvSpPr>
          <p:cNvPr id="4" name="页脚占位符 3">
            <a:extLst>
              <a:ext uri="{FF2B5EF4-FFF2-40B4-BE49-F238E27FC236}">
                <a16:creationId xmlns:a16="http://schemas.microsoft.com/office/drawing/2014/main" id="{484531EC-7F78-4561-85B7-3068CAB91A09}"/>
              </a:ext>
            </a:extLst>
          </p:cNvPr>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29120"/>
    </mc:Choice>
    <mc:Fallback xmlns="">
      <p:transition spd="slow" advTm="22912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27088" y="261938"/>
            <a:ext cx="7848600" cy="428625"/>
          </a:xfrm>
        </p:spPr>
        <p:txBody>
          <a:bodyPr/>
          <a:lstStyle/>
          <a:p>
            <a:pPr algn="l"/>
            <a:r>
              <a:rPr lang="zh-CN" altLang="en-US" sz="3600" b="1" dirty="0">
                <a:solidFill>
                  <a:schemeClr val="tx1"/>
                </a:solidFill>
              </a:rPr>
              <a:t>电力电子器件热击穿的深层次原因</a:t>
            </a:r>
          </a:p>
        </p:txBody>
      </p:sp>
      <p:sp>
        <p:nvSpPr>
          <p:cNvPr id="72707" name="Rectangle 3"/>
          <p:cNvSpPr>
            <a:spLocks noGrp="1" noChangeArrowheads="1"/>
          </p:cNvSpPr>
          <p:nvPr>
            <p:ph idx="1"/>
          </p:nvPr>
        </p:nvSpPr>
        <p:spPr>
          <a:xfrm>
            <a:off x="920552" y="1078408"/>
            <a:ext cx="7766248" cy="5779592"/>
          </a:xfrm>
        </p:spPr>
        <p:txBody>
          <a:bodyPr/>
          <a:lstStyle/>
          <a:p>
            <a:pPr>
              <a:buFont typeface="Wingdings" panose="05000000000000000000" pitchFamily="2" charset="2"/>
              <a:buChar char="p"/>
            </a:pPr>
            <a:r>
              <a:rPr lang="zh-CN" altLang="en-US" b="1" dirty="0"/>
              <a:t>电力电子器件因过热而烧毁，这就是</a:t>
            </a:r>
            <a:r>
              <a:rPr lang="zh-CN" altLang="en-US" b="1" dirty="0">
                <a:solidFill>
                  <a:srgbClr val="E35449"/>
                </a:solidFill>
              </a:rPr>
              <a:t>热击穿</a:t>
            </a:r>
            <a:r>
              <a:rPr lang="zh-CN" altLang="en-US" b="1" dirty="0"/>
              <a:t>。</a:t>
            </a:r>
            <a:endParaRPr lang="en-US" altLang="zh-CN" b="1" dirty="0"/>
          </a:p>
          <a:p>
            <a:pPr>
              <a:buFont typeface="Wingdings" panose="05000000000000000000" pitchFamily="2" charset="2"/>
              <a:buChar char="p"/>
            </a:pPr>
            <a:r>
              <a:rPr lang="zh-CN" altLang="en-US" dirty="0"/>
              <a:t>器件过热的基本原因是热量的积累；</a:t>
            </a:r>
            <a:endParaRPr lang="en-US" altLang="zh-CN" dirty="0"/>
          </a:p>
          <a:p>
            <a:pPr>
              <a:buFont typeface="Wingdings" panose="05000000000000000000" pitchFamily="2" charset="2"/>
              <a:buChar char="p"/>
            </a:pPr>
            <a:r>
              <a:rPr lang="zh-CN" altLang="en-US" dirty="0"/>
              <a:t>热量积累的原因是器件运行损耗产生的热量无法通过自身以及散热器扩散出去；</a:t>
            </a:r>
            <a:endParaRPr lang="en-US" altLang="zh-CN" dirty="0"/>
          </a:p>
          <a:p>
            <a:pPr>
              <a:buFont typeface="Wingdings" panose="05000000000000000000" pitchFamily="2" charset="2"/>
              <a:buChar char="p"/>
            </a:pPr>
            <a:r>
              <a:rPr lang="zh-CN" altLang="en-US" dirty="0"/>
              <a:t>热击穿的结果是：无法恢复到原来的状态和特性，永久性损坏</a:t>
            </a:r>
            <a:r>
              <a:rPr lang="zh-CN" altLang="en-US" sz="2800" dirty="0"/>
              <a:t>。</a:t>
            </a:r>
            <a:endParaRPr lang="en-US" altLang="zh-CN" sz="2800" dirty="0"/>
          </a:p>
          <a:p>
            <a:pPr>
              <a:buFont typeface="Wingdings" panose="05000000000000000000" pitchFamily="2" charset="2"/>
              <a:buChar char="p"/>
            </a:pPr>
            <a:endParaRPr lang="zh-CN" altLang="en-US"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3" name="日期占位符 2"/>
          <p:cNvSpPr>
            <a:spLocks noGrp="1"/>
          </p:cNvSpPr>
          <p:nvPr>
            <p:ph type="dt" sz="half" idx="10"/>
          </p:nvPr>
        </p:nvSpPr>
        <p:spPr/>
        <p:txBody>
          <a:bodyPr/>
          <a:lstStyle/>
          <a:p>
            <a:fld id="{38CC43BE-BAD0-45DC-9272-619CB7915CCB}" type="datetime10">
              <a:rPr lang="zh-CN" altLang="en-US" smtClean="0"/>
              <a:t>08:46</a:t>
            </a:fld>
            <a:endParaRPr lang="zh-CN" altLang="en-US"/>
          </a:p>
        </p:txBody>
      </p:sp>
      <p:sp>
        <p:nvSpPr>
          <p:cNvPr id="4" name="页脚占位符 3">
            <a:extLst>
              <a:ext uri="{FF2B5EF4-FFF2-40B4-BE49-F238E27FC236}">
                <a16:creationId xmlns:a16="http://schemas.microsoft.com/office/drawing/2014/main" id="{484531EC-7F78-4561-85B7-3068CAB91A09}"/>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562659460"/>
      </p:ext>
    </p:extLst>
  </p:cSld>
  <p:clrMapOvr>
    <a:masterClrMapping/>
  </p:clrMapOvr>
  <mc:AlternateContent xmlns:mc="http://schemas.openxmlformats.org/markup-compatibility/2006" xmlns:p14="http://schemas.microsoft.com/office/powerpoint/2010/main">
    <mc:Choice Requires="p14">
      <p:transition spd="slow" p14:dur="2000" advTm="229120"/>
    </mc:Choice>
    <mc:Fallback xmlns="">
      <p:transition spd="slow" advTm="2291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fade">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fade">
                                      <p:cBhvr>
                                        <p:cTn id="12" dur="5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fade">
                                      <p:cBhvr>
                                        <p:cTn id="17" dur="500"/>
                                        <p:tgtEl>
                                          <p:spTgt spid="72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fade">
                                      <p:cBhvr>
                                        <p:cTn id="22" dur="500"/>
                                        <p:tgtEl>
                                          <p:spTgt spid="72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2"/>
          <p:cNvGrpSpPr/>
          <p:nvPr/>
        </p:nvGrpSpPr>
        <p:grpSpPr bwMode="auto">
          <a:xfrm>
            <a:off x="4765628" y="1196752"/>
            <a:ext cx="3965575" cy="3268662"/>
            <a:chOff x="2549" y="922"/>
            <a:chExt cx="2710" cy="2150"/>
          </a:xfrm>
        </p:grpSpPr>
        <p:pic>
          <p:nvPicPr>
            <p:cNvPr id="7168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9" y="922"/>
              <a:ext cx="1990" cy="215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4"/>
            <p:cNvSpPr>
              <a:spLocks noChangeArrowheads="1"/>
            </p:cNvSpPr>
            <p:nvPr/>
          </p:nvSpPr>
          <p:spPr bwMode="auto">
            <a:xfrm>
              <a:off x="3191" y="2531"/>
              <a:ext cx="75"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71685" name="Rectangle 5"/>
            <p:cNvSpPr>
              <a:spLocks noChangeArrowheads="1"/>
            </p:cNvSpPr>
            <p:nvPr/>
          </p:nvSpPr>
          <p:spPr bwMode="auto">
            <a:xfrm>
              <a:off x="3625" y="2147"/>
              <a:ext cx="75" cy="108"/>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K</a:t>
              </a:r>
              <a:endParaRPr kumimoji="1" lang="en-US" altLang="zh-CN" sz="3600">
                <a:latin typeface="华文中宋" pitchFamily="2" charset="-122"/>
                <a:ea typeface="华文中宋" pitchFamily="2" charset="-122"/>
              </a:endParaRPr>
            </a:p>
          </p:txBody>
        </p:sp>
        <p:sp>
          <p:nvSpPr>
            <p:cNvPr id="71686" name="Rectangle 6"/>
            <p:cNvSpPr>
              <a:spLocks noChangeArrowheads="1"/>
            </p:cNvSpPr>
            <p:nvPr/>
          </p:nvSpPr>
          <p:spPr bwMode="auto">
            <a:xfrm>
              <a:off x="3788" y="1731"/>
              <a:ext cx="75"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71687" name="Rectangle 7"/>
            <p:cNvSpPr>
              <a:spLocks noChangeArrowheads="1"/>
            </p:cNvSpPr>
            <p:nvPr/>
          </p:nvSpPr>
          <p:spPr bwMode="auto">
            <a:xfrm>
              <a:off x="4178" y="1724"/>
              <a:ext cx="75"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K</a:t>
              </a:r>
              <a:endParaRPr kumimoji="1" lang="en-US" altLang="zh-CN" sz="3600">
                <a:latin typeface="华文中宋" pitchFamily="2" charset="-122"/>
                <a:ea typeface="华文中宋" pitchFamily="2" charset="-122"/>
              </a:endParaRPr>
            </a:p>
          </p:txBody>
        </p:sp>
        <p:sp>
          <p:nvSpPr>
            <p:cNvPr id="71688" name="Rectangle 8"/>
            <p:cNvSpPr>
              <a:spLocks noChangeArrowheads="1"/>
            </p:cNvSpPr>
            <p:nvPr/>
          </p:nvSpPr>
          <p:spPr bwMode="auto">
            <a:xfrm>
              <a:off x="3525" y="2769"/>
              <a:ext cx="82"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71689" name="Rectangle 9"/>
            <p:cNvSpPr>
              <a:spLocks noChangeArrowheads="1"/>
            </p:cNvSpPr>
            <p:nvPr/>
          </p:nvSpPr>
          <p:spPr bwMode="auto">
            <a:xfrm>
              <a:off x="4495" y="2031"/>
              <a:ext cx="35"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i="1">
                  <a:solidFill>
                    <a:srgbClr val="000000"/>
                  </a:solidFill>
                  <a:latin typeface="Times New Roman" pitchFamily="18" charset="0"/>
                  <a:ea typeface="华文中宋" pitchFamily="2" charset="-122"/>
                </a:rPr>
                <a:t>I</a:t>
              </a:r>
              <a:endParaRPr kumimoji="1" lang="en-US" altLang="zh-CN" sz="3600">
                <a:latin typeface="华文中宋" pitchFamily="2" charset="-122"/>
                <a:ea typeface="华文中宋" pitchFamily="2" charset="-122"/>
              </a:endParaRPr>
            </a:p>
          </p:txBody>
        </p:sp>
        <p:sp>
          <p:nvSpPr>
            <p:cNvPr id="71690" name="Rectangle 10"/>
            <p:cNvSpPr>
              <a:spLocks noChangeArrowheads="1"/>
            </p:cNvSpPr>
            <p:nvPr/>
          </p:nvSpPr>
          <p:spPr bwMode="auto">
            <a:xfrm>
              <a:off x="5152" y="1874"/>
              <a:ext cx="74"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K</a:t>
              </a:r>
              <a:endParaRPr kumimoji="1" lang="en-US" altLang="zh-CN" sz="3600">
                <a:latin typeface="华文中宋" pitchFamily="2" charset="-122"/>
                <a:ea typeface="华文中宋" pitchFamily="2" charset="-122"/>
              </a:endParaRPr>
            </a:p>
          </p:txBody>
        </p:sp>
        <p:sp>
          <p:nvSpPr>
            <p:cNvPr id="71691" name="Rectangle 11"/>
            <p:cNvSpPr>
              <a:spLocks noChangeArrowheads="1"/>
            </p:cNvSpPr>
            <p:nvPr/>
          </p:nvSpPr>
          <p:spPr bwMode="auto">
            <a:xfrm>
              <a:off x="4420" y="1874"/>
              <a:ext cx="75"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71692" name="Rectangle 12"/>
            <p:cNvSpPr>
              <a:spLocks noChangeArrowheads="1"/>
            </p:cNvSpPr>
            <p:nvPr/>
          </p:nvSpPr>
          <p:spPr bwMode="auto">
            <a:xfrm>
              <a:off x="4637" y="1932"/>
              <a:ext cx="191" cy="140"/>
            </a:xfrm>
            <a:prstGeom prst="rect">
              <a:avLst/>
            </a:prstGeom>
            <a:noFill/>
            <a:ln w="7938">
              <a:solidFill>
                <a:srgbClr val="000000"/>
              </a:solidFill>
              <a:miter lim="800000"/>
            </a:ln>
            <a:extLst>
              <a:ext uri="{909E8E84-426E-40DD-AFC4-6F175D3DCCD1}">
                <a14:hiddenFill xmlns:a14="http://schemas.microsoft.com/office/drawing/2010/main">
                  <a:solidFill>
                    <a:srgbClr val="FFFF99"/>
                  </a:solidFill>
                </a14:hiddenFill>
              </a:ext>
            </a:extLst>
          </p:spPr>
          <p:txBody>
            <a:bodyPr/>
            <a:lstStyle/>
            <a:p>
              <a:endParaRPr lang="zh-CN" altLang="en-US"/>
            </a:p>
          </p:txBody>
        </p:sp>
        <p:sp>
          <p:nvSpPr>
            <p:cNvPr id="71693" name="Rectangle 13"/>
            <p:cNvSpPr>
              <a:spLocks noChangeArrowheads="1"/>
            </p:cNvSpPr>
            <p:nvPr/>
          </p:nvSpPr>
          <p:spPr bwMode="auto">
            <a:xfrm>
              <a:off x="4828" y="1932"/>
              <a:ext cx="160" cy="140"/>
            </a:xfrm>
            <a:prstGeom prst="rect">
              <a:avLst/>
            </a:prstGeom>
            <a:noFill/>
            <a:ln w="7938">
              <a:solidFill>
                <a:srgbClr val="000000"/>
              </a:solidFill>
              <a:miter lim="800000"/>
            </a:ln>
            <a:extLst>
              <a:ext uri="{909E8E84-426E-40DD-AFC4-6F175D3DCCD1}">
                <a14:hiddenFill xmlns:a14="http://schemas.microsoft.com/office/drawing/2010/main">
                  <a:solidFill>
                    <a:srgbClr val="FFFF99"/>
                  </a:solidFill>
                </a14:hiddenFill>
              </a:ext>
            </a:extLst>
          </p:spPr>
          <p:txBody>
            <a:bodyPr/>
            <a:lstStyle/>
            <a:p>
              <a:endParaRPr lang="zh-CN" altLang="en-US"/>
            </a:p>
          </p:txBody>
        </p:sp>
        <p:sp>
          <p:nvSpPr>
            <p:cNvPr id="71694" name="Line 14"/>
            <p:cNvSpPr>
              <a:spLocks noChangeShapeType="1"/>
            </p:cNvSpPr>
            <p:nvPr/>
          </p:nvSpPr>
          <p:spPr bwMode="auto">
            <a:xfrm flipV="1">
              <a:off x="4637" y="1932"/>
              <a:ext cx="1" cy="140"/>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695" name="Rectangle 15"/>
            <p:cNvSpPr>
              <a:spLocks noChangeArrowheads="1"/>
            </p:cNvSpPr>
            <p:nvPr/>
          </p:nvSpPr>
          <p:spPr bwMode="auto">
            <a:xfrm>
              <a:off x="4713" y="1944"/>
              <a:ext cx="58"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P</a:t>
              </a:r>
              <a:endParaRPr kumimoji="1" lang="en-US" altLang="zh-CN" sz="3600">
                <a:latin typeface="华文中宋" pitchFamily="2" charset="-122"/>
                <a:ea typeface="华文中宋" pitchFamily="2" charset="-122"/>
              </a:endParaRPr>
            </a:p>
          </p:txBody>
        </p:sp>
        <p:sp>
          <p:nvSpPr>
            <p:cNvPr id="71696" name="Rectangle 16"/>
            <p:cNvSpPr>
              <a:spLocks noChangeArrowheads="1"/>
            </p:cNvSpPr>
            <p:nvPr/>
          </p:nvSpPr>
          <p:spPr bwMode="auto">
            <a:xfrm>
              <a:off x="4875" y="1944"/>
              <a:ext cx="75"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N</a:t>
              </a:r>
              <a:endParaRPr kumimoji="1" lang="en-US" altLang="zh-CN" sz="3600">
                <a:latin typeface="华文中宋" pitchFamily="2" charset="-122"/>
                <a:ea typeface="华文中宋" pitchFamily="2" charset="-122"/>
              </a:endParaRPr>
            </a:p>
          </p:txBody>
        </p:sp>
        <p:sp>
          <p:nvSpPr>
            <p:cNvPr id="71697" name="Rectangle 17"/>
            <p:cNvSpPr>
              <a:spLocks noChangeArrowheads="1"/>
            </p:cNvSpPr>
            <p:nvPr/>
          </p:nvSpPr>
          <p:spPr bwMode="auto">
            <a:xfrm>
              <a:off x="4806" y="2098"/>
              <a:ext cx="40" cy="108"/>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J</a:t>
              </a:r>
              <a:endParaRPr kumimoji="1" lang="en-US" altLang="zh-CN" sz="3600">
                <a:latin typeface="华文中宋" pitchFamily="2" charset="-122"/>
                <a:ea typeface="华文中宋" pitchFamily="2" charset="-122"/>
              </a:endParaRPr>
            </a:p>
          </p:txBody>
        </p:sp>
        <p:sp>
          <p:nvSpPr>
            <p:cNvPr id="71698" name="Line 18"/>
            <p:cNvSpPr>
              <a:spLocks noChangeShapeType="1"/>
            </p:cNvSpPr>
            <p:nvPr/>
          </p:nvSpPr>
          <p:spPr bwMode="auto">
            <a:xfrm>
              <a:off x="4988" y="2001"/>
              <a:ext cx="190"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699" name="Line 19"/>
            <p:cNvSpPr>
              <a:spLocks noChangeShapeType="1"/>
            </p:cNvSpPr>
            <p:nvPr/>
          </p:nvSpPr>
          <p:spPr bwMode="auto">
            <a:xfrm>
              <a:off x="4446" y="2001"/>
              <a:ext cx="69"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0" name="Freeform 20"/>
            <p:cNvSpPr/>
            <p:nvPr/>
          </p:nvSpPr>
          <p:spPr bwMode="auto">
            <a:xfrm>
              <a:off x="4509" y="1979"/>
              <a:ext cx="64" cy="46"/>
            </a:xfrm>
            <a:custGeom>
              <a:avLst/>
              <a:gdLst>
                <a:gd name="T0" fmla="*/ 0 w 64"/>
                <a:gd name="T1" fmla="*/ 0 h 46"/>
                <a:gd name="T2" fmla="*/ 64 w 64"/>
                <a:gd name="T3" fmla="*/ 22 h 46"/>
                <a:gd name="T4" fmla="*/ 0 w 64"/>
                <a:gd name="T5" fmla="*/ 46 h 46"/>
                <a:gd name="T6" fmla="*/ 0 w 64"/>
                <a:gd name="T7" fmla="*/ 0 h 46"/>
              </a:gdLst>
              <a:ahLst/>
              <a:cxnLst>
                <a:cxn ang="0">
                  <a:pos x="T0" y="T1"/>
                </a:cxn>
                <a:cxn ang="0">
                  <a:pos x="T2" y="T3"/>
                </a:cxn>
                <a:cxn ang="0">
                  <a:pos x="T4" y="T5"/>
                </a:cxn>
                <a:cxn ang="0">
                  <a:pos x="T6" y="T7"/>
                </a:cxn>
              </a:cxnLst>
              <a:rect l="0" t="0" r="r" b="b"/>
              <a:pathLst>
                <a:path w="64" h="46">
                  <a:moveTo>
                    <a:pt x="0" y="0"/>
                  </a:moveTo>
                  <a:lnTo>
                    <a:pt x="64" y="22"/>
                  </a:lnTo>
                  <a:lnTo>
                    <a:pt x="0" y="46"/>
                  </a:lnTo>
                  <a:lnTo>
                    <a:pt x="0" y="0"/>
                  </a:lnTo>
                  <a:close/>
                </a:path>
              </a:pathLst>
            </a:cu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01" name="Line 21"/>
            <p:cNvSpPr>
              <a:spLocks noChangeShapeType="1"/>
            </p:cNvSpPr>
            <p:nvPr/>
          </p:nvSpPr>
          <p:spPr bwMode="auto">
            <a:xfrm>
              <a:off x="4542" y="2001"/>
              <a:ext cx="95"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2" name="Rectangle 22"/>
            <p:cNvSpPr>
              <a:spLocks noChangeArrowheads="1"/>
            </p:cNvSpPr>
            <p:nvPr/>
          </p:nvSpPr>
          <p:spPr bwMode="auto">
            <a:xfrm>
              <a:off x="4784" y="2256"/>
              <a:ext cx="87"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b)</a:t>
              </a:r>
              <a:endParaRPr kumimoji="1" lang="en-US" altLang="zh-CN" sz="3600">
                <a:latin typeface="华文中宋" pitchFamily="2" charset="-122"/>
                <a:ea typeface="华文中宋" pitchFamily="2" charset="-122"/>
              </a:endParaRPr>
            </a:p>
          </p:txBody>
        </p:sp>
        <p:sp>
          <p:nvSpPr>
            <p:cNvPr id="71703" name="Line 23"/>
            <p:cNvSpPr>
              <a:spLocks noChangeShapeType="1"/>
            </p:cNvSpPr>
            <p:nvPr/>
          </p:nvSpPr>
          <p:spPr bwMode="auto">
            <a:xfrm flipH="1" flipV="1">
              <a:off x="4721" y="2488"/>
              <a:ext cx="175" cy="10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4" name="Line 24"/>
            <p:cNvSpPr>
              <a:spLocks noChangeShapeType="1"/>
            </p:cNvSpPr>
            <p:nvPr/>
          </p:nvSpPr>
          <p:spPr bwMode="auto">
            <a:xfrm flipH="1">
              <a:off x="4605" y="2592"/>
              <a:ext cx="383"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5" name="Line 25"/>
            <p:cNvSpPr>
              <a:spLocks noChangeShapeType="1"/>
            </p:cNvSpPr>
            <p:nvPr/>
          </p:nvSpPr>
          <p:spPr bwMode="auto">
            <a:xfrm flipH="1">
              <a:off x="4721" y="2592"/>
              <a:ext cx="175" cy="100"/>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6" name="Line 26"/>
            <p:cNvSpPr>
              <a:spLocks noChangeShapeType="1"/>
            </p:cNvSpPr>
            <p:nvPr/>
          </p:nvSpPr>
          <p:spPr bwMode="auto">
            <a:xfrm>
              <a:off x="4721" y="2488"/>
              <a:ext cx="1" cy="20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7" name="Line 27"/>
            <p:cNvSpPr>
              <a:spLocks noChangeShapeType="1"/>
            </p:cNvSpPr>
            <p:nvPr/>
          </p:nvSpPr>
          <p:spPr bwMode="auto">
            <a:xfrm>
              <a:off x="4896" y="2488"/>
              <a:ext cx="1" cy="209"/>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8" name="Line 28"/>
            <p:cNvSpPr>
              <a:spLocks noChangeShapeType="1"/>
            </p:cNvSpPr>
            <p:nvPr/>
          </p:nvSpPr>
          <p:spPr bwMode="auto">
            <a:xfrm>
              <a:off x="4956" y="2592"/>
              <a:ext cx="175"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9" name="Freeform 29"/>
            <p:cNvSpPr/>
            <p:nvPr/>
          </p:nvSpPr>
          <p:spPr bwMode="auto">
            <a:xfrm>
              <a:off x="5131" y="2575"/>
              <a:ext cx="31" cy="35"/>
            </a:xfrm>
            <a:custGeom>
              <a:avLst/>
              <a:gdLst>
                <a:gd name="T0" fmla="*/ 0 w 31"/>
                <a:gd name="T1" fmla="*/ 17 h 35"/>
                <a:gd name="T2" fmla="*/ 1 w 31"/>
                <a:gd name="T3" fmla="*/ 26 h 35"/>
                <a:gd name="T4" fmla="*/ 8 w 31"/>
                <a:gd name="T5" fmla="*/ 32 h 35"/>
                <a:gd name="T6" fmla="*/ 16 w 31"/>
                <a:gd name="T7" fmla="*/ 35 h 35"/>
                <a:gd name="T8" fmla="*/ 24 w 31"/>
                <a:gd name="T9" fmla="*/ 32 h 35"/>
                <a:gd name="T10" fmla="*/ 30 w 31"/>
                <a:gd name="T11" fmla="*/ 26 h 35"/>
                <a:gd name="T12" fmla="*/ 31 w 31"/>
                <a:gd name="T13" fmla="*/ 17 h 35"/>
                <a:gd name="T14" fmla="*/ 30 w 31"/>
                <a:gd name="T15" fmla="*/ 8 h 35"/>
                <a:gd name="T16" fmla="*/ 24 w 31"/>
                <a:gd name="T17" fmla="*/ 3 h 35"/>
                <a:gd name="T18" fmla="*/ 16 w 31"/>
                <a:gd name="T19" fmla="*/ 0 h 35"/>
                <a:gd name="T20" fmla="*/ 8 w 31"/>
                <a:gd name="T21" fmla="*/ 3 h 35"/>
                <a:gd name="T22" fmla="*/ 1 w 31"/>
                <a:gd name="T23" fmla="*/ 8 h 35"/>
                <a:gd name="T24" fmla="*/ 0 w 31"/>
                <a:gd name="T25"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35">
                  <a:moveTo>
                    <a:pt x="0" y="17"/>
                  </a:moveTo>
                  <a:lnTo>
                    <a:pt x="1" y="26"/>
                  </a:lnTo>
                  <a:lnTo>
                    <a:pt x="8" y="32"/>
                  </a:lnTo>
                  <a:lnTo>
                    <a:pt x="16" y="35"/>
                  </a:lnTo>
                  <a:lnTo>
                    <a:pt x="24" y="32"/>
                  </a:lnTo>
                  <a:lnTo>
                    <a:pt x="30" y="26"/>
                  </a:lnTo>
                  <a:lnTo>
                    <a:pt x="31" y="17"/>
                  </a:lnTo>
                  <a:lnTo>
                    <a:pt x="30" y="8"/>
                  </a:lnTo>
                  <a:lnTo>
                    <a:pt x="24" y="3"/>
                  </a:lnTo>
                  <a:lnTo>
                    <a:pt x="16" y="0"/>
                  </a:lnTo>
                  <a:lnTo>
                    <a:pt x="8" y="3"/>
                  </a:lnTo>
                  <a:lnTo>
                    <a:pt x="1" y="8"/>
                  </a:lnTo>
                  <a:lnTo>
                    <a:pt x="0" y="17"/>
                  </a:lnTo>
                </a:path>
              </a:pathLst>
            </a:custGeom>
            <a:noFill/>
            <a:ln w="7938">
              <a:solidFill>
                <a:srgbClr val="000000"/>
              </a:solidFill>
              <a:prstDash val="solid"/>
              <a:round/>
            </a:ln>
            <a:extLst>
              <a:ext uri="{909E8E84-426E-40DD-AFC4-6F175D3DCCD1}">
                <a14:hiddenFill xmlns:a14="http://schemas.microsoft.com/office/drawing/2010/main">
                  <a:solidFill>
                    <a:srgbClr val="FFFF99"/>
                  </a:solidFill>
                </a14:hiddenFill>
              </a:ext>
            </a:extLst>
          </p:spPr>
          <p:txBody>
            <a:bodyPr/>
            <a:lstStyle/>
            <a:p>
              <a:endParaRPr lang="zh-CN" altLang="en-US"/>
            </a:p>
          </p:txBody>
        </p:sp>
        <p:sp>
          <p:nvSpPr>
            <p:cNvPr id="71710" name="Line 30"/>
            <p:cNvSpPr>
              <a:spLocks noChangeShapeType="1"/>
            </p:cNvSpPr>
            <p:nvPr/>
          </p:nvSpPr>
          <p:spPr bwMode="auto">
            <a:xfrm flipH="1">
              <a:off x="4493" y="2592"/>
              <a:ext cx="175"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11" name="Freeform 31"/>
            <p:cNvSpPr/>
            <p:nvPr/>
          </p:nvSpPr>
          <p:spPr bwMode="auto">
            <a:xfrm>
              <a:off x="4462" y="2575"/>
              <a:ext cx="31" cy="35"/>
            </a:xfrm>
            <a:custGeom>
              <a:avLst/>
              <a:gdLst>
                <a:gd name="T0" fmla="*/ 31 w 31"/>
                <a:gd name="T1" fmla="*/ 17 h 35"/>
                <a:gd name="T2" fmla="*/ 30 w 31"/>
                <a:gd name="T3" fmla="*/ 26 h 35"/>
                <a:gd name="T4" fmla="*/ 23 w 31"/>
                <a:gd name="T5" fmla="*/ 32 h 35"/>
                <a:gd name="T6" fmla="*/ 16 w 31"/>
                <a:gd name="T7" fmla="*/ 35 h 35"/>
                <a:gd name="T8" fmla="*/ 8 w 31"/>
                <a:gd name="T9" fmla="*/ 32 h 35"/>
                <a:gd name="T10" fmla="*/ 2 w 31"/>
                <a:gd name="T11" fmla="*/ 26 h 35"/>
                <a:gd name="T12" fmla="*/ 0 w 31"/>
                <a:gd name="T13" fmla="*/ 17 h 35"/>
                <a:gd name="T14" fmla="*/ 2 w 31"/>
                <a:gd name="T15" fmla="*/ 8 h 35"/>
                <a:gd name="T16" fmla="*/ 8 w 31"/>
                <a:gd name="T17" fmla="*/ 3 h 35"/>
                <a:gd name="T18" fmla="*/ 16 w 31"/>
                <a:gd name="T19" fmla="*/ 0 h 35"/>
                <a:gd name="T20" fmla="*/ 23 w 31"/>
                <a:gd name="T21" fmla="*/ 3 h 35"/>
                <a:gd name="T22" fmla="*/ 30 w 31"/>
                <a:gd name="T23" fmla="*/ 8 h 35"/>
                <a:gd name="T24" fmla="*/ 31 w 31"/>
                <a:gd name="T25"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35">
                  <a:moveTo>
                    <a:pt x="31" y="17"/>
                  </a:moveTo>
                  <a:lnTo>
                    <a:pt x="30" y="26"/>
                  </a:lnTo>
                  <a:lnTo>
                    <a:pt x="23" y="32"/>
                  </a:lnTo>
                  <a:lnTo>
                    <a:pt x="16" y="35"/>
                  </a:lnTo>
                  <a:lnTo>
                    <a:pt x="8" y="32"/>
                  </a:lnTo>
                  <a:lnTo>
                    <a:pt x="2" y="26"/>
                  </a:lnTo>
                  <a:lnTo>
                    <a:pt x="0" y="17"/>
                  </a:lnTo>
                  <a:lnTo>
                    <a:pt x="2" y="8"/>
                  </a:lnTo>
                  <a:lnTo>
                    <a:pt x="8" y="3"/>
                  </a:lnTo>
                  <a:lnTo>
                    <a:pt x="16" y="0"/>
                  </a:lnTo>
                  <a:lnTo>
                    <a:pt x="23" y="3"/>
                  </a:lnTo>
                  <a:lnTo>
                    <a:pt x="30" y="8"/>
                  </a:lnTo>
                  <a:lnTo>
                    <a:pt x="31" y="17"/>
                  </a:lnTo>
                </a:path>
              </a:pathLst>
            </a:custGeom>
            <a:noFill/>
            <a:ln w="7938">
              <a:solidFill>
                <a:srgbClr val="000000"/>
              </a:solidFill>
              <a:prstDash val="solid"/>
              <a:round/>
            </a:ln>
            <a:extLst>
              <a:ext uri="{909E8E84-426E-40DD-AFC4-6F175D3DCCD1}">
                <a14:hiddenFill xmlns:a14="http://schemas.microsoft.com/office/drawing/2010/main">
                  <a:solidFill>
                    <a:srgbClr val="FFFF99"/>
                  </a:solidFill>
                </a14:hiddenFill>
              </a:ext>
            </a:extLst>
          </p:spPr>
          <p:txBody>
            <a:bodyPr/>
            <a:lstStyle/>
            <a:p>
              <a:endParaRPr lang="zh-CN" altLang="en-US"/>
            </a:p>
          </p:txBody>
        </p:sp>
        <p:sp>
          <p:nvSpPr>
            <p:cNvPr id="71712" name="Rectangle 32"/>
            <p:cNvSpPr>
              <a:spLocks noChangeArrowheads="1"/>
            </p:cNvSpPr>
            <p:nvPr/>
          </p:nvSpPr>
          <p:spPr bwMode="auto">
            <a:xfrm>
              <a:off x="4787" y="2776"/>
              <a:ext cx="81"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c)</a:t>
              </a:r>
              <a:endParaRPr kumimoji="1" lang="en-US" altLang="zh-CN" sz="3600">
                <a:latin typeface="华文中宋" pitchFamily="2" charset="-122"/>
                <a:ea typeface="华文中宋" pitchFamily="2" charset="-122"/>
              </a:endParaRPr>
            </a:p>
          </p:txBody>
        </p:sp>
        <p:sp>
          <p:nvSpPr>
            <p:cNvPr id="71713" name="Rectangle 33"/>
            <p:cNvSpPr>
              <a:spLocks noChangeArrowheads="1"/>
            </p:cNvSpPr>
            <p:nvPr/>
          </p:nvSpPr>
          <p:spPr bwMode="auto">
            <a:xfrm>
              <a:off x="4395" y="2469"/>
              <a:ext cx="75"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A</a:t>
              </a:r>
              <a:endParaRPr kumimoji="1" lang="en-US" altLang="zh-CN" sz="3600">
                <a:latin typeface="华文中宋" pitchFamily="2" charset="-122"/>
                <a:ea typeface="华文中宋" pitchFamily="2" charset="-122"/>
              </a:endParaRPr>
            </a:p>
          </p:txBody>
        </p:sp>
        <p:sp>
          <p:nvSpPr>
            <p:cNvPr id="71714" name="Rectangle 34"/>
            <p:cNvSpPr>
              <a:spLocks noChangeArrowheads="1"/>
            </p:cNvSpPr>
            <p:nvPr/>
          </p:nvSpPr>
          <p:spPr bwMode="auto">
            <a:xfrm>
              <a:off x="5184" y="2469"/>
              <a:ext cx="75" cy="1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a:solidFill>
                    <a:srgbClr val="000000"/>
                  </a:solidFill>
                  <a:latin typeface="Times New Roman" pitchFamily="18" charset="0"/>
                  <a:ea typeface="华文中宋" pitchFamily="2" charset="-122"/>
                </a:rPr>
                <a:t>K</a:t>
              </a:r>
              <a:endParaRPr kumimoji="1" lang="en-US" altLang="zh-CN" sz="3600">
                <a:latin typeface="华文中宋" pitchFamily="2" charset="-122"/>
                <a:ea typeface="华文中宋" pitchFamily="2" charset="-122"/>
              </a:endParaRPr>
            </a:p>
          </p:txBody>
        </p:sp>
      </p:grpSp>
      <p:sp>
        <p:nvSpPr>
          <p:cNvPr id="71715" name="Rectangle 35"/>
          <p:cNvSpPr>
            <a:spLocks noGrp="1" noChangeArrowheads="1"/>
          </p:cNvSpPr>
          <p:nvPr>
            <p:ph type="title"/>
          </p:nvPr>
        </p:nvSpPr>
        <p:spPr>
          <a:xfrm>
            <a:off x="827088" y="261938"/>
            <a:ext cx="7848600" cy="428625"/>
          </a:xfrm>
        </p:spPr>
        <p:txBody>
          <a:bodyPr/>
          <a:lstStyle/>
          <a:p>
            <a:pPr algn="l"/>
            <a:r>
              <a:rPr lang="en-US" altLang="zh-CN" sz="3600" b="1">
                <a:solidFill>
                  <a:schemeClr val="tx1"/>
                </a:solidFill>
              </a:rPr>
              <a:t>2.2.1 PN</a:t>
            </a:r>
            <a:r>
              <a:rPr lang="zh-CN" altLang="en-US" sz="3600" b="1">
                <a:solidFill>
                  <a:schemeClr val="tx1"/>
                </a:solidFill>
              </a:rPr>
              <a:t>结与电力二极管的工作原理</a:t>
            </a:r>
          </a:p>
        </p:txBody>
      </p:sp>
      <p:sp>
        <p:nvSpPr>
          <p:cNvPr id="71716" name="Rectangle 36"/>
          <p:cNvSpPr>
            <a:spLocks noGrp="1" noChangeArrowheads="1"/>
          </p:cNvSpPr>
          <p:nvPr>
            <p:ph idx="1"/>
          </p:nvPr>
        </p:nvSpPr>
        <p:spPr>
          <a:xfrm>
            <a:off x="867266" y="1268413"/>
            <a:ext cx="3675731" cy="4897437"/>
          </a:xfrm>
        </p:spPr>
        <p:txBody>
          <a:bodyPr/>
          <a:lstStyle/>
          <a:p>
            <a:pPr>
              <a:buFontTx/>
              <a:buNone/>
            </a:pPr>
            <a:r>
              <a:rPr lang="en-US" altLang="zh-CN" sz="2800" b="1" dirty="0">
                <a:solidFill>
                  <a:srgbClr val="E35449"/>
                </a:solidFill>
                <a:latin typeface="宋体" pitchFamily="2" charset="-122"/>
              </a:rPr>
              <a:t>■</a:t>
            </a:r>
            <a:r>
              <a:rPr lang="zh-CN" altLang="en-US" sz="2800" b="1" dirty="0"/>
              <a:t>电力二极管是以半</a:t>
            </a:r>
          </a:p>
          <a:p>
            <a:pPr indent="0">
              <a:buFontTx/>
              <a:buNone/>
            </a:pPr>
            <a:r>
              <a:rPr lang="zh-CN" altLang="en-US" sz="2800" b="1" dirty="0"/>
              <a:t>导体</a:t>
            </a:r>
            <a:r>
              <a:rPr lang="en-US" altLang="zh-CN" sz="2800" b="1" dirty="0">
                <a:solidFill>
                  <a:srgbClr val="E35449"/>
                </a:solidFill>
              </a:rPr>
              <a:t>PN</a:t>
            </a:r>
            <a:r>
              <a:rPr lang="zh-CN" altLang="en-US" sz="2800" b="1" dirty="0">
                <a:solidFill>
                  <a:srgbClr val="E35449"/>
                </a:solidFill>
              </a:rPr>
              <a:t>结</a:t>
            </a:r>
            <a:r>
              <a:rPr lang="zh-CN" altLang="en-US" sz="2800" b="1" dirty="0"/>
              <a:t>为基础的</a:t>
            </a:r>
            <a:r>
              <a:rPr lang="zh-CN" altLang="en-US" sz="2800" b="1" dirty="0">
                <a:latin typeface="宋体" pitchFamily="2" charset="-122"/>
              </a:rPr>
              <a:t>，</a:t>
            </a:r>
            <a:r>
              <a:rPr lang="zh-CN" altLang="en-US" sz="2800" b="1" dirty="0"/>
              <a:t>实际上是由一个面积较大的</a:t>
            </a:r>
            <a:r>
              <a:rPr lang="en-US" altLang="zh-CN" sz="2800" b="1" dirty="0">
                <a:solidFill>
                  <a:srgbClr val="E35449"/>
                </a:solidFill>
              </a:rPr>
              <a:t>PN</a:t>
            </a:r>
            <a:r>
              <a:rPr lang="zh-CN" altLang="en-US" sz="2800" b="1" dirty="0">
                <a:solidFill>
                  <a:srgbClr val="E35449"/>
                </a:solidFill>
              </a:rPr>
              <a:t>结</a:t>
            </a:r>
            <a:r>
              <a:rPr lang="zh-CN" altLang="en-US" sz="2800" b="1" dirty="0"/>
              <a:t>和</a:t>
            </a:r>
            <a:r>
              <a:rPr lang="zh-CN" altLang="en-US" sz="2800" b="1" dirty="0">
                <a:solidFill>
                  <a:srgbClr val="E35449"/>
                </a:solidFill>
              </a:rPr>
              <a:t>两端引线</a:t>
            </a:r>
            <a:r>
              <a:rPr lang="zh-CN" altLang="en-US" sz="2800" b="1" dirty="0"/>
              <a:t>以及</a:t>
            </a:r>
            <a:r>
              <a:rPr lang="zh-CN" altLang="en-US" sz="2800" b="1" dirty="0">
                <a:solidFill>
                  <a:srgbClr val="E35449"/>
                </a:solidFill>
              </a:rPr>
              <a:t>封装</a:t>
            </a:r>
            <a:r>
              <a:rPr lang="zh-CN" altLang="en-US" sz="2800" b="1" dirty="0"/>
              <a:t>组成的。</a:t>
            </a:r>
          </a:p>
          <a:p>
            <a:pPr>
              <a:buFontTx/>
              <a:buNone/>
            </a:pPr>
            <a:endParaRPr lang="en-US" altLang="zh-CN" sz="2800" b="1" dirty="0"/>
          </a:p>
          <a:p>
            <a:pPr indent="0">
              <a:buNone/>
            </a:pPr>
            <a:r>
              <a:rPr lang="zh-CN" altLang="en-US" sz="2800" b="1" dirty="0">
                <a:solidFill>
                  <a:schemeClr val="tx2"/>
                </a:solidFill>
                <a:latin typeface="宋体" pitchFamily="2" charset="-122"/>
              </a:rPr>
              <a:t>从外形上看，可以有</a:t>
            </a:r>
            <a:r>
              <a:rPr lang="zh-CN" altLang="en-US" sz="2800" b="1" dirty="0">
                <a:solidFill>
                  <a:srgbClr val="E35449"/>
                </a:solidFill>
              </a:rPr>
              <a:t>螺栓型</a:t>
            </a:r>
            <a:r>
              <a:rPr lang="zh-CN" altLang="en-US" sz="2800" b="1" dirty="0">
                <a:solidFill>
                  <a:schemeClr val="tx2"/>
                </a:solidFill>
                <a:latin typeface="宋体" pitchFamily="2" charset="-122"/>
              </a:rPr>
              <a:t>、</a:t>
            </a:r>
            <a:r>
              <a:rPr lang="zh-CN" altLang="en-US" sz="2800" b="1" dirty="0">
                <a:solidFill>
                  <a:srgbClr val="E35449"/>
                </a:solidFill>
              </a:rPr>
              <a:t>平板型</a:t>
            </a:r>
            <a:r>
              <a:rPr lang="zh-CN" altLang="en-US" sz="2800" b="1" dirty="0">
                <a:solidFill>
                  <a:schemeClr val="tx2"/>
                </a:solidFill>
                <a:latin typeface="宋体" pitchFamily="2" charset="-122"/>
              </a:rPr>
              <a:t>等多种封装。</a:t>
            </a:r>
          </a:p>
        </p:txBody>
      </p:sp>
      <p:sp>
        <p:nvSpPr>
          <p:cNvPr id="71717" name="Text Box 37"/>
          <p:cNvSpPr txBox="1">
            <a:spLocks noChangeArrowheads="1"/>
          </p:cNvSpPr>
          <p:nvPr/>
        </p:nvSpPr>
        <p:spPr bwMode="auto">
          <a:xfrm>
            <a:off x="4211638" y="4654550"/>
            <a:ext cx="44481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6600CC"/>
                </a:solidFill>
                <a:latin typeface="Times New Roman" pitchFamily="18" charset="0"/>
              </a:rPr>
              <a:t>图</a:t>
            </a:r>
            <a:r>
              <a:rPr lang="en-US" altLang="zh-CN" sz="1600" b="1">
                <a:solidFill>
                  <a:srgbClr val="6600CC"/>
                </a:solidFill>
                <a:latin typeface="Times New Roman" pitchFamily="18" charset="0"/>
              </a:rPr>
              <a:t>2-2  </a:t>
            </a:r>
            <a:r>
              <a:rPr lang="zh-CN" altLang="en-US" sz="1600" b="1">
                <a:solidFill>
                  <a:srgbClr val="6600CC"/>
                </a:solidFill>
                <a:latin typeface="Times New Roman" pitchFamily="18" charset="0"/>
              </a:rPr>
              <a:t>电力二极管的外形、结构和电气图形符号</a:t>
            </a:r>
          </a:p>
          <a:p>
            <a:r>
              <a:rPr lang="zh-CN" altLang="en-US" sz="1600" b="1">
                <a:solidFill>
                  <a:srgbClr val="6600CC"/>
                </a:solidFill>
                <a:latin typeface="Times New Roman" pitchFamily="18" charset="0"/>
              </a:rPr>
              <a:t>         </a:t>
            </a:r>
            <a:r>
              <a:rPr lang="en-US" altLang="zh-CN" sz="1600" b="1">
                <a:solidFill>
                  <a:srgbClr val="6600CC"/>
                </a:solidFill>
                <a:latin typeface="Times New Roman" pitchFamily="18" charset="0"/>
              </a:rPr>
              <a:t>a) </a:t>
            </a:r>
            <a:r>
              <a:rPr lang="zh-CN" altLang="en-US" sz="1600" b="1">
                <a:solidFill>
                  <a:srgbClr val="6600CC"/>
                </a:solidFill>
                <a:latin typeface="Times New Roman" pitchFamily="18" charset="0"/>
              </a:rPr>
              <a:t>外形  </a:t>
            </a:r>
            <a:r>
              <a:rPr lang="en-US" altLang="zh-CN" sz="1600" b="1">
                <a:solidFill>
                  <a:srgbClr val="6600CC"/>
                </a:solidFill>
                <a:latin typeface="Times New Roman" pitchFamily="18" charset="0"/>
              </a:rPr>
              <a:t>b) </a:t>
            </a:r>
            <a:r>
              <a:rPr lang="zh-CN" altLang="en-US" sz="1600" b="1">
                <a:solidFill>
                  <a:srgbClr val="6600CC"/>
                </a:solidFill>
                <a:latin typeface="Times New Roman" pitchFamily="18" charset="0"/>
              </a:rPr>
              <a:t>基本结构  </a:t>
            </a:r>
            <a:r>
              <a:rPr lang="en-US" altLang="zh-CN" sz="1600" b="1">
                <a:solidFill>
                  <a:srgbClr val="6600CC"/>
                </a:solidFill>
                <a:latin typeface="Times New Roman" pitchFamily="18" charset="0"/>
              </a:rPr>
              <a:t>c) </a:t>
            </a:r>
            <a:r>
              <a:rPr lang="zh-CN" altLang="en-US" sz="1600" b="1">
                <a:solidFill>
                  <a:srgbClr val="6600CC"/>
                </a:solidFill>
                <a:latin typeface="Times New Roman" pitchFamily="18" charset="0"/>
              </a:rPr>
              <a:t>电气图形符号</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3" name="日期占位符 2"/>
          <p:cNvSpPr>
            <a:spLocks noGrp="1"/>
          </p:cNvSpPr>
          <p:nvPr>
            <p:ph type="dt" sz="half" idx="10"/>
          </p:nvPr>
        </p:nvSpPr>
        <p:spPr/>
        <p:txBody>
          <a:bodyPr/>
          <a:lstStyle/>
          <a:p>
            <a:fld id="{02771C8D-6171-4852-981F-9E266A4CD7CF}" type="datetime10">
              <a:rPr lang="zh-CN" altLang="en-US" smtClean="0"/>
              <a:t>08:37</a:t>
            </a:fld>
            <a:endParaRPr lang="zh-CN" altLang="en-US"/>
          </a:p>
        </p:txBody>
      </p:sp>
      <p:sp>
        <p:nvSpPr>
          <p:cNvPr id="4" name="页脚占位符 3">
            <a:extLst>
              <a:ext uri="{FF2B5EF4-FFF2-40B4-BE49-F238E27FC236}">
                <a16:creationId xmlns:a16="http://schemas.microsoft.com/office/drawing/2014/main" id="{9732CD3E-28B9-47AC-A0D7-EC7808BD3EB1}"/>
              </a:ext>
            </a:extLst>
          </p:cNvPr>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96093"/>
    </mc:Choice>
    <mc:Fallback xmlns="">
      <p:transition spd="slow" advTm="960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066800" y="152400"/>
            <a:ext cx="7465640" cy="381000"/>
          </a:xfrm>
        </p:spPr>
        <p:txBody>
          <a:bodyPr/>
          <a:lstStyle/>
          <a:p>
            <a:pPr eaLnBrk="1" hangingPunct="1"/>
            <a:r>
              <a:rPr lang="en-US" altLang="zh-CN" sz="3600" b="1" dirty="0">
                <a:latin typeface="Arial" charset="0"/>
              </a:rPr>
              <a:t>2.2.1 PN</a:t>
            </a:r>
            <a:r>
              <a:rPr lang="zh-CN" altLang="en-US" sz="3600" b="1" dirty="0"/>
              <a:t>结与电力二极管的工作原理</a:t>
            </a:r>
          </a:p>
        </p:txBody>
      </p:sp>
      <p:sp>
        <p:nvSpPr>
          <p:cNvPr id="270370" name="Rectangle 34"/>
          <p:cNvSpPr>
            <a:spLocks noChangeArrowheads="1"/>
          </p:cNvSpPr>
          <p:nvPr/>
        </p:nvSpPr>
        <p:spPr bwMode="auto">
          <a:xfrm>
            <a:off x="685800" y="533400"/>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defRPr/>
            </a:pPr>
            <a:endParaRPr lang="zh-CN" altLang="zh-CN" b="1">
              <a:solidFill>
                <a:srgbClr val="FF9900"/>
              </a:solidFill>
              <a:effectLst>
                <a:outerShdw blurRad="38100" dist="38100" dir="2700000" algn="tl">
                  <a:srgbClr val="C0C0C0"/>
                </a:outerShdw>
              </a:effectLst>
              <a:latin typeface="Times New Roman" pitchFamily="18" charset="0"/>
              <a:ea typeface="黑体" pitchFamily="49" charset="-122"/>
            </a:endParaRPr>
          </a:p>
        </p:txBody>
      </p:sp>
      <p:sp>
        <p:nvSpPr>
          <p:cNvPr id="18437" name="Rectangle 35"/>
          <p:cNvSpPr>
            <a:spLocks noGrp="1" noChangeArrowheads="1"/>
          </p:cNvSpPr>
          <p:nvPr>
            <p:ph type="body" sz="half" idx="1"/>
          </p:nvPr>
        </p:nvSpPr>
        <p:spPr>
          <a:xfrm>
            <a:off x="685800" y="1219200"/>
            <a:ext cx="3810000" cy="4876800"/>
          </a:xfrm>
          <a:noFill/>
        </p:spPr>
        <p:txBody>
          <a:bodyPr/>
          <a:lstStyle/>
          <a:p>
            <a:pPr eaLnBrk="1" hangingPunct="1"/>
            <a:r>
              <a:rPr lang="zh-CN" altLang="en-US" sz="2800"/>
              <a:t>结型管的开关过程</a:t>
            </a:r>
          </a:p>
          <a:p>
            <a:pPr eaLnBrk="1" hangingPunct="1">
              <a:buFont typeface="Wingdings" pitchFamily="2" charset="2"/>
              <a:buChar char="Ø"/>
            </a:pPr>
            <a:r>
              <a:rPr lang="zh-CN" altLang="en-US" sz="2800"/>
              <a:t>普通二极管</a:t>
            </a:r>
          </a:p>
        </p:txBody>
      </p:sp>
      <p:graphicFrame>
        <p:nvGraphicFramePr>
          <p:cNvPr id="18438" name="Object 36"/>
          <p:cNvGraphicFramePr>
            <a:graphicFrameLocks noChangeAspect="1"/>
          </p:cNvGraphicFramePr>
          <p:nvPr/>
        </p:nvGraphicFramePr>
        <p:xfrm>
          <a:off x="762000" y="2362200"/>
          <a:ext cx="3810000" cy="3035300"/>
        </p:xfrm>
        <a:graphic>
          <a:graphicData uri="http://schemas.openxmlformats.org/presentationml/2006/ole">
            <mc:AlternateContent xmlns:mc="http://schemas.openxmlformats.org/markup-compatibility/2006">
              <mc:Choice xmlns:v="urn:schemas-microsoft-com:vml" Requires="v">
                <p:oleObj spid="_x0000_s15907" name="Microsoft Drawing" r:id="rId5" imgW="2395855" imgH="1908175" progId="MSDraw">
                  <p:embed/>
                </p:oleObj>
              </mc:Choice>
              <mc:Fallback>
                <p:oleObj name="Microsoft Drawing" r:id="rId5" imgW="2395855" imgH="1908175" progId="MSDraw">
                  <p:embed/>
                  <p:pic>
                    <p:nvPicPr>
                      <p:cNvPr id="0" name="图片 156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362200"/>
                        <a:ext cx="381000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0373" name="Object 37"/>
          <p:cNvGraphicFramePr>
            <a:graphicFrameLocks noChangeAspect="1"/>
          </p:cNvGraphicFramePr>
          <p:nvPr/>
        </p:nvGraphicFramePr>
        <p:xfrm>
          <a:off x="4876800" y="990600"/>
          <a:ext cx="3581400" cy="2732088"/>
        </p:xfrm>
        <a:graphic>
          <a:graphicData uri="http://schemas.openxmlformats.org/presentationml/2006/ole">
            <mc:AlternateContent xmlns:mc="http://schemas.openxmlformats.org/markup-compatibility/2006">
              <mc:Choice xmlns:v="urn:schemas-microsoft-com:vml" Requires="v">
                <p:oleObj spid="_x0000_s15908" r:id="rId7" imgW="2376805" imgH="1816100" progId="MSDraw">
                  <p:embed/>
                </p:oleObj>
              </mc:Choice>
              <mc:Fallback>
                <p:oleObj r:id="rId7" imgW="2376805" imgH="1816100" progId="MSDraw">
                  <p:embed/>
                  <p:pic>
                    <p:nvPicPr>
                      <p:cNvPr id="0" name="图片 156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990600"/>
                        <a:ext cx="3581400"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0374" name="Object 38"/>
          <p:cNvGraphicFramePr>
            <a:graphicFrameLocks noChangeAspect="1"/>
          </p:cNvGraphicFramePr>
          <p:nvPr/>
        </p:nvGraphicFramePr>
        <p:xfrm>
          <a:off x="5029200" y="3962400"/>
          <a:ext cx="3581400" cy="2457450"/>
        </p:xfrm>
        <a:graphic>
          <a:graphicData uri="http://schemas.openxmlformats.org/presentationml/2006/ole">
            <mc:AlternateContent xmlns:mc="http://schemas.openxmlformats.org/markup-compatibility/2006">
              <mc:Choice xmlns:v="urn:schemas-microsoft-com:vml" Requires="v">
                <p:oleObj spid="_x0000_s15909" name="Microsoft Drawing" r:id="rId9" imgW="2644775" imgH="1811655" progId="MSDraw">
                  <p:embed/>
                </p:oleObj>
              </mc:Choice>
              <mc:Fallback>
                <p:oleObj name="Microsoft Drawing" r:id="rId9" imgW="2644775" imgH="1811655" progId="MSDraw">
                  <p:embed/>
                  <p:pic>
                    <p:nvPicPr>
                      <p:cNvPr id="0" name="图片 156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3962400"/>
                        <a:ext cx="35814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0376" name="AutoShape 40"/>
          <p:cNvSpPr>
            <a:spLocks noChangeArrowheads="1"/>
          </p:cNvSpPr>
          <p:nvPr/>
        </p:nvSpPr>
        <p:spPr bwMode="auto">
          <a:xfrm>
            <a:off x="914400" y="4267200"/>
            <a:ext cx="3729038" cy="1754188"/>
          </a:xfrm>
          <a:prstGeom prst="wedgeRectCallout">
            <a:avLst>
              <a:gd name="adj1" fmla="val 98065"/>
              <a:gd name="adj2" fmla="val -10815"/>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sz="2400" dirty="0">
                <a:latin typeface="宋体" charset="-122"/>
                <a:ea typeface="宋体" charset="-122"/>
              </a:rPr>
              <a:t>反偏，外电场与结电场同向，漂移大于扩散，空间电荷区变宽，高阻，反向饱和电流极小。</a:t>
            </a:r>
            <a:r>
              <a:rPr lang="en-US" altLang="zh-CN" sz="2400" dirty="0">
                <a:latin typeface="宋体" charset="-122"/>
                <a:ea typeface="宋体" charset="-122"/>
              </a:rPr>
              <a:t>[</a:t>
            </a:r>
            <a:r>
              <a:rPr lang="en-US" altLang="zh-CN" sz="2400" dirty="0">
                <a:latin typeface="Symbol" pitchFamily="18" charset="2"/>
                <a:ea typeface="宋体" charset="-122"/>
              </a:rPr>
              <a:t>m</a:t>
            </a:r>
            <a:r>
              <a:rPr lang="en-US" altLang="zh-CN" sz="2400" dirty="0">
                <a:latin typeface="宋体" charset="-122"/>
                <a:ea typeface="宋体" charset="-122"/>
              </a:rPr>
              <a:t>A]</a:t>
            </a:r>
            <a:r>
              <a:rPr lang="en-US" altLang="zh-CN" sz="2400" dirty="0">
                <a:latin typeface="Times New Roman" pitchFamily="18" charset="0"/>
                <a:ea typeface="宋体" charset="-122"/>
              </a:rPr>
              <a:t> </a:t>
            </a:r>
          </a:p>
        </p:txBody>
      </p:sp>
      <p:sp>
        <p:nvSpPr>
          <p:cNvPr id="270377" name="AutoShape 41"/>
          <p:cNvSpPr>
            <a:spLocks noChangeArrowheads="1"/>
          </p:cNvSpPr>
          <p:nvPr/>
        </p:nvSpPr>
        <p:spPr bwMode="auto">
          <a:xfrm>
            <a:off x="1676400" y="3200400"/>
            <a:ext cx="2743200" cy="1676400"/>
          </a:xfrm>
          <a:prstGeom prst="wedgeRectCallout">
            <a:avLst>
              <a:gd name="adj1" fmla="val 122514"/>
              <a:gd name="adj2" fmla="val 653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sz="2400" dirty="0">
                <a:solidFill>
                  <a:schemeClr val="bg1"/>
                </a:solidFill>
                <a:latin typeface="宋体" charset="-122"/>
                <a:ea typeface="宋体" charset="-122"/>
              </a:rPr>
              <a:t>反压过高，反向电流会急剧增大：</a:t>
            </a:r>
            <a:r>
              <a:rPr lang="zh-CN" altLang="en-US" sz="2400" b="1" dirty="0">
                <a:solidFill>
                  <a:schemeClr val="bg1"/>
                </a:solidFill>
                <a:latin typeface="宋体" charset="-122"/>
                <a:ea typeface="宋体" charset="-122"/>
              </a:rPr>
              <a:t>雪崩击穿</a:t>
            </a:r>
            <a:r>
              <a:rPr lang="zh-CN" altLang="en-US" sz="2400" dirty="0">
                <a:solidFill>
                  <a:schemeClr val="bg1"/>
                </a:solidFill>
                <a:latin typeface="宋体" charset="-122"/>
                <a:ea typeface="宋体" charset="-122"/>
              </a:rPr>
              <a:t>、齐纳击穿→</a:t>
            </a:r>
            <a:r>
              <a:rPr lang="zh-CN" altLang="en-US" sz="2400" b="1" dirty="0">
                <a:solidFill>
                  <a:schemeClr val="bg1"/>
                </a:solidFill>
                <a:latin typeface="宋体" charset="-122"/>
                <a:ea typeface="宋体" charset="-122"/>
              </a:rPr>
              <a:t>热击穿</a:t>
            </a:r>
            <a:r>
              <a:rPr lang="zh-CN" altLang="en-US" sz="2400" b="1" dirty="0">
                <a:solidFill>
                  <a:schemeClr val="bg1"/>
                </a:solidFill>
                <a:latin typeface="Times New Roman" pitchFamily="18" charset="0"/>
                <a:ea typeface="宋体" charset="-122"/>
              </a:rPr>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3" name="日期占位符 2"/>
          <p:cNvSpPr>
            <a:spLocks noGrp="1"/>
          </p:cNvSpPr>
          <p:nvPr>
            <p:ph type="dt" sz="half" idx="10"/>
          </p:nvPr>
        </p:nvSpPr>
        <p:spPr/>
        <p:txBody>
          <a:bodyPr/>
          <a:lstStyle/>
          <a:p>
            <a:fld id="{575492FF-CD83-4520-90A2-876B769DA142}" type="datetime10">
              <a:rPr lang="zh-CN" altLang="en-US" smtClean="0"/>
              <a:t>08:37</a:t>
            </a:fld>
            <a:endParaRPr lang="zh-CN" altLang="en-US" dirty="0"/>
          </a:p>
        </p:txBody>
      </p:sp>
      <p:sp>
        <p:nvSpPr>
          <p:cNvPr id="4" name="页脚占位符 3">
            <a:extLst>
              <a:ext uri="{FF2B5EF4-FFF2-40B4-BE49-F238E27FC236}">
                <a16:creationId xmlns:a16="http://schemas.microsoft.com/office/drawing/2014/main" id="{B35669C7-08EC-43C5-A671-01B532A668B1}"/>
              </a:ext>
            </a:extLst>
          </p:cNvPr>
          <p:cNvSpPr>
            <a:spLocks noGrp="1"/>
          </p:cNvSpPr>
          <p:nvPr>
            <p:ph type="ftr" sz="quarter" idx="11"/>
          </p:nvPr>
        </p:nvSpPr>
        <p:spPr/>
        <p:txBody>
          <a:bodyPr/>
          <a:lstStyle/>
          <a:p>
            <a:endParaRPr lang="zh-CN" altLang="en-US"/>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243872"/>
    </mc:Choice>
    <mc:Fallback xmlns="">
      <p:transition spd="slow" advTm="2438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0373"/>
                                        </p:tgtEl>
                                        <p:attrNameLst>
                                          <p:attrName>style.visibility</p:attrName>
                                        </p:attrNameLst>
                                      </p:cBhvr>
                                      <p:to>
                                        <p:strVal val="visible"/>
                                      </p:to>
                                    </p:set>
                                    <p:animEffect transition="in" filter="blinds(horizontal)">
                                      <p:cBhvr>
                                        <p:cTn id="7" dur="500"/>
                                        <p:tgtEl>
                                          <p:spTgt spid="270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0374"/>
                                        </p:tgtEl>
                                        <p:attrNameLst>
                                          <p:attrName>style.visibility</p:attrName>
                                        </p:attrNameLst>
                                      </p:cBhvr>
                                      <p:to>
                                        <p:strVal val="visible"/>
                                      </p:to>
                                    </p:set>
                                    <p:animEffect transition="in" filter="blinds(horizontal)">
                                      <p:cBhvr>
                                        <p:cTn id="12" dur="500"/>
                                        <p:tgtEl>
                                          <p:spTgt spid="27037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0376"/>
                                        </p:tgtEl>
                                        <p:attrNameLst>
                                          <p:attrName>style.visibility</p:attrName>
                                        </p:attrNameLst>
                                      </p:cBhvr>
                                      <p:to>
                                        <p:strVal val="visible"/>
                                      </p:to>
                                    </p:set>
                                  </p:childTnLst>
                                  <p:subTnLst>
                                    <p:set>
                                      <p:cBhvr override="childStyle">
                                        <p:cTn dur="1" fill="hold" display="0" masterRel="nextClick" afterEffect="1"/>
                                        <p:tgtEl>
                                          <p:spTgt spid="27037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0377"/>
                                        </p:tgtEl>
                                        <p:attrNameLst>
                                          <p:attrName>style.visibility</p:attrName>
                                        </p:attrNameLst>
                                      </p:cBhvr>
                                      <p:to>
                                        <p:strVal val="visible"/>
                                      </p:to>
                                    </p:set>
                                  </p:childTnLst>
                                  <p:subTnLst>
                                    <p:set>
                                      <p:cBhvr override="childStyle">
                                        <p:cTn dur="1" fill="hold" display="0" masterRel="nextClick" afterEffect="1"/>
                                        <p:tgtEl>
                                          <p:spTgt spid="27037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76" grpId="0" animBg="1" autoUpdateAnimBg="0"/>
      <p:bldP spid="27037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8490" name="Group 58"/>
          <p:cNvGraphicFramePr>
            <a:graphicFrameLocks noGrp="1"/>
          </p:cNvGraphicFramePr>
          <p:nvPr>
            <p:ph type="tbl" idx="1"/>
          </p:nvPr>
        </p:nvGraphicFramePr>
        <p:xfrm>
          <a:off x="1371600" y="1460500"/>
          <a:ext cx="6096000" cy="1889464"/>
        </p:xfrm>
        <a:graphic>
          <a:graphicData uri="http://schemas.openxmlformats.org/drawingml/2006/table">
            <a:tbl>
              <a:tblPr/>
              <a:tblGrid>
                <a:gridCol w="1279525">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579562">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70083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华文中宋" pitchFamily="2" charset="-122"/>
                          <a:ea typeface="华文中宋" pitchFamily="2" charset="-122"/>
                        </a:rPr>
                        <a:t>      </a:t>
                      </a:r>
                      <a:r>
                        <a:rPr kumimoji="1" lang="zh-CN" altLang="en-US" sz="2000" b="0" i="0" u="none" strike="noStrike" cap="none" normalizeH="0" baseline="0">
                          <a:ln>
                            <a:noFill/>
                          </a:ln>
                          <a:solidFill>
                            <a:schemeClr val="tx1"/>
                          </a:solidFill>
                          <a:effectLst/>
                          <a:latin typeface="华文中宋" pitchFamily="2" charset="-122"/>
                          <a:ea typeface="华文中宋" pitchFamily="2" charset="-122"/>
                        </a:rPr>
                        <a:t>状态参数</a:t>
                      </a:r>
                    </a:p>
                  </a:txBody>
                  <a:tcPr marT="45683" marB="4568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华文中宋" pitchFamily="2" charset="-122"/>
                          <a:ea typeface="华文中宋" pitchFamily="2" charset="-122"/>
                        </a:rPr>
                        <a:t>正向导通</a:t>
                      </a:r>
                    </a:p>
                  </a:txBody>
                  <a:tcPr marT="45683" marB="456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华文中宋" pitchFamily="2" charset="-122"/>
                          <a:ea typeface="华文中宋" pitchFamily="2" charset="-122"/>
                        </a:rPr>
                        <a:t>反向截止</a:t>
                      </a:r>
                    </a:p>
                  </a:txBody>
                  <a:tcPr marT="45683" marB="456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华文中宋" pitchFamily="2" charset="-122"/>
                          <a:ea typeface="华文中宋" pitchFamily="2" charset="-122"/>
                        </a:rPr>
                        <a:t>反向击穿</a:t>
                      </a:r>
                    </a:p>
                  </a:txBody>
                  <a:tcPr marT="45683" marB="456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9609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itchFamily="18" charset="0"/>
                          <a:ea typeface="华文中宋" pitchFamily="2" charset="-122"/>
                        </a:rPr>
                        <a:t>电流</a:t>
                      </a:r>
                    </a:p>
                  </a:txBody>
                  <a:tcPr marT="45683" marB="4568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itchFamily="18" charset="0"/>
                          <a:ea typeface="华文中宋" pitchFamily="2" charset="-122"/>
                        </a:rPr>
                        <a:t>正向大</a:t>
                      </a:r>
                    </a:p>
                  </a:txBody>
                  <a:tcPr marT="45683" marB="456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itchFamily="18" charset="0"/>
                          <a:ea typeface="华文中宋" pitchFamily="2" charset="-122"/>
                        </a:rPr>
                        <a:t>几乎为零</a:t>
                      </a:r>
                    </a:p>
                  </a:txBody>
                  <a:tcPr marT="45683" marB="456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itchFamily="18" charset="0"/>
                          <a:ea typeface="华文中宋" pitchFamily="2" charset="-122"/>
                        </a:rPr>
                        <a:t>反向大</a:t>
                      </a:r>
                    </a:p>
                  </a:txBody>
                  <a:tcPr marT="45683" marB="456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9609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itchFamily="18" charset="0"/>
                          <a:ea typeface="华文中宋" pitchFamily="2" charset="-122"/>
                        </a:rPr>
                        <a:t>电压</a:t>
                      </a:r>
                    </a:p>
                  </a:txBody>
                  <a:tcPr marT="45683" marB="4568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itchFamily="18" charset="0"/>
                          <a:ea typeface="华文中宋" pitchFamily="2" charset="-122"/>
                        </a:rPr>
                        <a:t>维持</a:t>
                      </a:r>
                      <a:r>
                        <a:rPr kumimoji="1" lang="en-US" altLang="zh-CN" sz="2000" b="0" i="0" u="none" strike="noStrike" cap="none" normalizeH="0" baseline="0">
                          <a:ln>
                            <a:noFill/>
                          </a:ln>
                          <a:solidFill>
                            <a:schemeClr val="tx1"/>
                          </a:solidFill>
                          <a:effectLst/>
                          <a:latin typeface="Arial" pitchFamily="34" charset="0"/>
                          <a:ea typeface="华文中宋" pitchFamily="2" charset="-122"/>
                        </a:rPr>
                        <a:t>1V</a:t>
                      </a:r>
                    </a:p>
                  </a:txBody>
                  <a:tcPr marT="45683" marB="456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itchFamily="18" charset="0"/>
                          <a:ea typeface="华文中宋" pitchFamily="2" charset="-122"/>
                        </a:rPr>
                        <a:t>反向大</a:t>
                      </a:r>
                    </a:p>
                  </a:txBody>
                  <a:tcPr marT="45683" marB="456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itchFamily="18" charset="0"/>
                          <a:ea typeface="华文中宋" pitchFamily="2" charset="-122"/>
                        </a:rPr>
                        <a:t>反向大</a:t>
                      </a:r>
                    </a:p>
                  </a:txBody>
                  <a:tcPr marT="45683" marB="456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9609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itchFamily="18" charset="0"/>
                          <a:ea typeface="华文中宋" pitchFamily="2" charset="-122"/>
                        </a:rPr>
                        <a:t>阻态</a:t>
                      </a:r>
                    </a:p>
                  </a:txBody>
                  <a:tcPr marT="45683" marB="45683"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itchFamily="18" charset="0"/>
                          <a:ea typeface="华文中宋" pitchFamily="2" charset="-122"/>
                        </a:rPr>
                        <a:t>低阻态</a:t>
                      </a:r>
                    </a:p>
                  </a:txBody>
                  <a:tcPr marT="45683" marB="456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itchFamily="18" charset="0"/>
                          <a:ea typeface="华文中宋" pitchFamily="2" charset="-122"/>
                        </a:rPr>
                        <a:t>高阻态</a:t>
                      </a:r>
                    </a:p>
                  </a:txBody>
                  <a:tcPr marT="45683" marB="456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itchFamily="18" charset="0"/>
                          <a:ea typeface="华文中宋" pitchFamily="2" charset="-122"/>
                        </a:rPr>
                        <a:t>——</a:t>
                      </a:r>
                    </a:p>
                  </a:txBody>
                  <a:tcPr marT="45683" marB="456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19487" name="Rectangle 37"/>
          <p:cNvSpPr>
            <a:spLocks noGrp="1" noChangeArrowheads="1"/>
          </p:cNvSpPr>
          <p:nvPr>
            <p:ph type="title"/>
          </p:nvPr>
        </p:nvSpPr>
        <p:spPr>
          <a:xfrm>
            <a:off x="1066800" y="152400"/>
            <a:ext cx="7969696" cy="381000"/>
          </a:xfrm>
        </p:spPr>
        <p:txBody>
          <a:bodyPr/>
          <a:lstStyle/>
          <a:p>
            <a:pPr eaLnBrk="1" hangingPunct="1"/>
            <a:r>
              <a:rPr lang="en-US" altLang="zh-CN" sz="3600" b="1" dirty="0">
                <a:latin typeface="Arial" charset="0"/>
              </a:rPr>
              <a:t>2.2.1 PN</a:t>
            </a:r>
            <a:r>
              <a:rPr lang="zh-CN" altLang="en-US" sz="3600" b="1" dirty="0"/>
              <a:t>结与电力二极管的工作原理</a:t>
            </a:r>
          </a:p>
        </p:txBody>
      </p:sp>
      <p:sp>
        <p:nvSpPr>
          <p:cNvPr id="19488" name="Text Box 38"/>
          <p:cNvSpPr txBox="1">
            <a:spLocks noChangeArrowheads="1"/>
          </p:cNvSpPr>
          <p:nvPr/>
        </p:nvSpPr>
        <p:spPr bwMode="auto">
          <a:xfrm>
            <a:off x="533400" y="895350"/>
            <a:ext cx="259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华文中宋" pitchFamily="2" charset="-122"/>
                <a:ea typeface="华文中宋" pitchFamily="2" charset="-122"/>
              </a:defRPr>
            </a:lvl1pPr>
            <a:lvl2pPr marL="742950" indent="-285750" eaLnBrk="0" hangingPunct="0">
              <a:defRPr kumimoji="1" sz="3600">
                <a:solidFill>
                  <a:schemeClr val="tx1"/>
                </a:solidFill>
                <a:latin typeface="华文中宋" pitchFamily="2" charset="-122"/>
                <a:ea typeface="华文中宋" pitchFamily="2" charset="-122"/>
              </a:defRPr>
            </a:lvl2pPr>
            <a:lvl3pPr marL="1143000" indent="-228600" eaLnBrk="0" hangingPunct="0">
              <a:defRPr kumimoji="1" sz="3600">
                <a:solidFill>
                  <a:schemeClr val="tx1"/>
                </a:solidFill>
                <a:latin typeface="华文中宋" pitchFamily="2" charset="-122"/>
                <a:ea typeface="华文中宋" pitchFamily="2" charset="-122"/>
              </a:defRPr>
            </a:lvl3pPr>
            <a:lvl4pPr marL="1600200" indent="-228600" eaLnBrk="0" hangingPunct="0">
              <a:defRPr kumimoji="1" sz="3600">
                <a:solidFill>
                  <a:schemeClr val="tx1"/>
                </a:solidFill>
                <a:latin typeface="华文中宋" pitchFamily="2" charset="-122"/>
                <a:ea typeface="华文中宋" pitchFamily="2" charset="-122"/>
              </a:defRPr>
            </a:lvl4pPr>
            <a:lvl5pPr marL="2057400" indent="-228600" eaLnBrk="0" hangingPunct="0">
              <a:defRPr kumimoji="1" sz="3600">
                <a:solidFill>
                  <a:schemeClr val="tx1"/>
                </a:solidFill>
                <a:latin typeface="华文中宋" pitchFamily="2" charset="-122"/>
                <a:ea typeface="华文中宋" pitchFamily="2" charset="-122"/>
              </a:defRPr>
            </a:lvl5pPr>
            <a:lvl6pPr marL="25146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6pPr>
            <a:lvl7pPr marL="29718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7pPr>
            <a:lvl8pPr marL="34290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8pPr>
            <a:lvl9pPr marL="3886200" indent="-228600" eaLnBrk="0" fontAlgn="base" hangingPunct="0">
              <a:lnSpc>
                <a:spcPct val="90000"/>
              </a:lnSpc>
              <a:spcBef>
                <a:spcPct val="0"/>
              </a:spcBef>
              <a:spcAft>
                <a:spcPct val="0"/>
              </a:spcAft>
              <a:defRPr kumimoji="1" sz="3600">
                <a:solidFill>
                  <a:schemeClr val="tx1"/>
                </a:solidFill>
                <a:latin typeface="华文中宋" pitchFamily="2" charset="-122"/>
                <a:ea typeface="华文中宋" pitchFamily="2" charset="-122"/>
              </a:defRPr>
            </a:lvl9pPr>
          </a:lstStyle>
          <a:p>
            <a:pPr eaLnBrk="1" hangingPunct="1">
              <a:spcBef>
                <a:spcPct val="50000"/>
              </a:spcBef>
              <a:buClr>
                <a:schemeClr val="tx1"/>
              </a:buClr>
              <a:buFont typeface="Wingdings" pitchFamily="2" charset="2"/>
              <a:buBlip>
                <a:blip r:embed="rId3"/>
              </a:buBlip>
            </a:pPr>
            <a:r>
              <a:rPr lang="en-US" altLang="zh-CN" sz="2800">
                <a:solidFill>
                  <a:srgbClr val="0000FF"/>
                </a:solidFill>
                <a:latin typeface="Arial" charset="0"/>
              </a:rPr>
              <a:t>  PN</a:t>
            </a:r>
            <a:r>
              <a:rPr lang="zh-CN" altLang="en-US" sz="2800">
                <a:solidFill>
                  <a:srgbClr val="0000FF"/>
                </a:solidFill>
                <a:latin typeface="Arial" charset="0"/>
              </a:rPr>
              <a:t>结的状态</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3" name="日期占位符 2"/>
          <p:cNvSpPr>
            <a:spLocks noGrp="1"/>
          </p:cNvSpPr>
          <p:nvPr>
            <p:ph type="dt" sz="half" idx="10"/>
          </p:nvPr>
        </p:nvSpPr>
        <p:spPr/>
        <p:txBody>
          <a:bodyPr/>
          <a:lstStyle/>
          <a:p>
            <a:fld id="{7E3090CD-ADAA-4B1F-A993-41673DFED84E}" type="datetime10">
              <a:rPr lang="zh-CN" altLang="en-US" smtClean="0"/>
              <a:t>08:37</a:t>
            </a:fld>
            <a:endParaRPr lang="zh-CN" altLang="en-US"/>
          </a:p>
        </p:txBody>
      </p:sp>
      <p:sp>
        <p:nvSpPr>
          <p:cNvPr id="4" name="页脚占位符 3">
            <a:extLst>
              <a:ext uri="{FF2B5EF4-FFF2-40B4-BE49-F238E27FC236}">
                <a16:creationId xmlns:a16="http://schemas.microsoft.com/office/drawing/2014/main" id="{F3EC9C6B-33AA-481B-A5D0-0454507CA494}"/>
              </a:ext>
            </a:extLst>
          </p:cNvPr>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6204"/>
    </mc:Choice>
    <mc:Fallback xmlns="">
      <p:transition spd="slow" advTm="4620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043608" y="0"/>
            <a:ext cx="7269685" cy="685800"/>
          </a:xfrm>
        </p:spPr>
        <p:txBody>
          <a:bodyPr/>
          <a:lstStyle/>
          <a:p>
            <a:pPr eaLnBrk="1" hangingPunct="1"/>
            <a:r>
              <a:rPr lang="zh-CN" altLang="en-US" sz="3600" dirty="0">
                <a:latin typeface="Arial" charset="0"/>
              </a:rPr>
              <a:t>要学会有</a:t>
            </a:r>
            <a:r>
              <a:rPr lang="zh-CN" altLang="en-US" sz="3600" dirty="0">
                <a:solidFill>
                  <a:srgbClr val="FF0000"/>
                </a:solidFill>
                <a:latin typeface="Arial" charset="0"/>
              </a:rPr>
              <a:t>逻辑性</a:t>
            </a:r>
            <a:r>
              <a:rPr lang="zh-CN" altLang="en-US" sz="3600" dirty="0">
                <a:latin typeface="Arial" charset="0"/>
              </a:rPr>
              <a:t>的学习</a:t>
            </a:r>
            <a:r>
              <a:rPr lang="en-US" altLang="zh-CN" sz="3600" dirty="0">
                <a:latin typeface="Arial" charset="0"/>
              </a:rPr>
              <a:t>!</a:t>
            </a:r>
            <a:endParaRPr lang="zh-CN" altLang="en-US" sz="3600" b="1" dirty="0"/>
          </a:p>
        </p:txBody>
      </p:sp>
      <p:sp>
        <p:nvSpPr>
          <p:cNvPr id="301127" name="Rectangle 71"/>
          <p:cNvSpPr>
            <a:spLocks noChangeArrowheads="1"/>
          </p:cNvSpPr>
          <p:nvPr/>
        </p:nvSpPr>
        <p:spPr bwMode="auto">
          <a:xfrm>
            <a:off x="975652" y="865868"/>
            <a:ext cx="8198296"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50000"/>
              </a:spcBef>
              <a:buClr>
                <a:schemeClr val="bg1"/>
              </a:buClr>
            </a:pPr>
            <a:r>
              <a:rPr lang="zh-CN" altLang="en-US" sz="3200" b="1" dirty="0">
                <a:solidFill>
                  <a:srgbClr val="00B0F0"/>
                </a:solidFill>
                <a:latin typeface="Arial" charset="0"/>
              </a:rPr>
              <a:t>  </a:t>
            </a:r>
            <a:r>
              <a:rPr kumimoji="0" lang="zh-CN" altLang="en-US" sz="3200" b="1" dirty="0">
                <a:solidFill>
                  <a:srgbClr val="00B0F0"/>
                </a:solidFill>
                <a:latin typeface="Arial" charset="0"/>
              </a:rPr>
              <a:t> </a:t>
            </a:r>
            <a:r>
              <a:rPr lang="zh-CN" altLang="en-US" sz="3200" b="1" dirty="0">
                <a:solidFill>
                  <a:srgbClr val="00B0F0"/>
                </a:solidFill>
                <a:latin typeface="Arial" charset="0"/>
              </a:rPr>
              <a:t>电力电子技术的学习难不？</a:t>
            </a:r>
            <a:endParaRPr lang="en-US" altLang="zh-CN" sz="3200" b="1" dirty="0">
              <a:solidFill>
                <a:srgbClr val="00B0F0"/>
              </a:solidFill>
              <a:latin typeface="Arial" charset="0"/>
            </a:endParaRPr>
          </a:p>
          <a:p>
            <a:pPr>
              <a:lnSpc>
                <a:spcPct val="80000"/>
              </a:lnSpc>
              <a:spcBef>
                <a:spcPct val="50000"/>
              </a:spcBef>
              <a:buClr>
                <a:schemeClr val="bg1"/>
              </a:buClr>
              <a:buFont typeface="Wingdings" pitchFamily="2" charset="2"/>
              <a:buNone/>
            </a:pPr>
            <a:r>
              <a:rPr lang="en-US" altLang="zh-CN" sz="3200" b="1" dirty="0">
                <a:solidFill>
                  <a:srgbClr val="00B0F0"/>
                </a:solidFill>
                <a:latin typeface="Arial" charset="0"/>
              </a:rPr>
              <a:t>		</a:t>
            </a:r>
            <a:r>
              <a:rPr lang="zh-CN" altLang="en-US" sz="3200" b="1" dirty="0">
                <a:solidFill>
                  <a:srgbClr val="00B0F0"/>
                </a:solidFill>
                <a:latin typeface="Arial" charset="0"/>
              </a:rPr>
              <a:t>不难，因为是有</a:t>
            </a:r>
            <a:r>
              <a:rPr lang="zh-CN" altLang="en-US" sz="3200" b="1" dirty="0">
                <a:solidFill>
                  <a:srgbClr val="FF0000"/>
                </a:solidFill>
                <a:latin typeface="Arial" charset="0"/>
              </a:rPr>
              <a:t>逻辑性</a:t>
            </a:r>
            <a:r>
              <a:rPr lang="zh-CN" altLang="en-US" sz="3200" b="1" dirty="0">
                <a:solidFill>
                  <a:srgbClr val="00B0F0"/>
                </a:solidFill>
                <a:latin typeface="Arial" charset="0"/>
              </a:rPr>
              <a:t>的！</a:t>
            </a:r>
            <a:endParaRPr lang="en-US" altLang="zh-CN" sz="3200" b="1" dirty="0">
              <a:solidFill>
                <a:srgbClr val="00B0F0"/>
              </a:solidFill>
              <a:latin typeface="Arial" charset="0"/>
            </a:endParaRPr>
          </a:p>
          <a:p>
            <a:pPr>
              <a:lnSpc>
                <a:spcPct val="80000"/>
              </a:lnSpc>
              <a:spcBef>
                <a:spcPct val="50000"/>
              </a:spcBef>
              <a:buClr>
                <a:schemeClr val="bg1"/>
              </a:buClr>
              <a:buFont typeface="Wingdings" pitchFamily="2" charset="2"/>
              <a:buNone/>
            </a:pPr>
            <a:r>
              <a:rPr kumimoji="0" lang="zh-CN" altLang="en-US" sz="3200" b="1" dirty="0">
                <a:solidFill>
                  <a:srgbClr val="00B0F0"/>
                </a:solidFill>
                <a:latin typeface="Arial" charset="0"/>
              </a:rPr>
              <a:t>   电力电子器件的</a:t>
            </a:r>
            <a:r>
              <a:rPr lang="zh-CN" altLang="en-US" sz="3200" b="1" dirty="0">
                <a:solidFill>
                  <a:srgbClr val="00B0F0"/>
                </a:solidFill>
                <a:latin typeface="Arial" charset="0"/>
              </a:rPr>
              <a:t>学习难不？</a:t>
            </a:r>
            <a:endParaRPr lang="en-US" altLang="zh-CN" sz="3200" b="1" dirty="0">
              <a:solidFill>
                <a:srgbClr val="00B0F0"/>
              </a:solidFill>
              <a:latin typeface="Arial" charset="0"/>
            </a:endParaRPr>
          </a:p>
          <a:p>
            <a:pPr>
              <a:lnSpc>
                <a:spcPct val="80000"/>
              </a:lnSpc>
              <a:spcBef>
                <a:spcPct val="50000"/>
              </a:spcBef>
              <a:buClr>
                <a:schemeClr val="bg1"/>
              </a:buClr>
              <a:buFont typeface="Wingdings" pitchFamily="2" charset="2"/>
              <a:buNone/>
            </a:pPr>
            <a:r>
              <a:rPr kumimoji="0" lang="en-US" altLang="zh-CN" sz="3200" b="1" dirty="0">
                <a:solidFill>
                  <a:srgbClr val="00B0F0"/>
                </a:solidFill>
                <a:latin typeface="Arial" charset="0"/>
              </a:rPr>
              <a:t>		</a:t>
            </a:r>
            <a:r>
              <a:rPr lang="zh-CN" altLang="en-US" sz="3200" b="1" dirty="0">
                <a:solidFill>
                  <a:srgbClr val="00B0F0"/>
                </a:solidFill>
                <a:latin typeface="Arial" charset="0"/>
              </a:rPr>
              <a:t>不难，因为是有</a:t>
            </a:r>
            <a:r>
              <a:rPr lang="zh-CN" altLang="en-US" sz="3200" b="1" dirty="0">
                <a:solidFill>
                  <a:srgbClr val="FF0000"/>
                </a:solidFill>
                <a:latin typeface="Arial" charset="0"/>
              </a:rPr>
              <a:t>逻辑性</a:t>
            </a:r>
            <a:r>
              <a:rPr lang="zh-CN" altLang="en-US" sz="3200" b="1" dirty="0">
                <a:solidFill>
                  <a:srgbClr val="00B0F0"/>
                </a:solidFill>
                <a:latin typeface="Arial" charset="0"/>
              </a:rPr>
              <a:t>的！</a:t>
            </a:r>
            <a:endParaRPr lang="en-US" altLang="zh-CN" sz="3200" b="1" dirty="0">
              <a:solidFill>
                <a:srgbClr val="00B0F0"/>
              </a:solidFill>
              <a:latin typeface="Arial" charset="0"/>
            </a:endParaRPr>
          </a:p>
          <a:p>
            <a:pPr>
              <a:lnSpc>
                <a:spcPct val="80000"/>
              </a:lnSpc>
              <a:spcBef>
                <a:spcPct val="50000"/>
              </a:spcBef>
              <a:buClr>
                <a:schemeClr val="bg1"/>
              </a:buClr>
              <a:buFont typeface="Wingdings" pitchFamily="2" charset="2"/>
              <a:buNone/>
            </a:pPr>
            <a:r>
              <a:rPr lang="en-US" altLang="zh-CN" sz="3200" b="1" dirty="0">
                <a:solidFill>
                  <a:srgbClr val="00B0F0"/>
                </a:solidFill>
                <a:latin typeface="Arial" charset="0"/>
              </a:rPr>
              <a:t>   </a:t>
            </a:r>
            <a:r>
              <a:rPr lang="zh-CN" altLang="en-US" sz="3200" b="1" dirty="0">
                <a:solidFill>
                  <a:srgbClr val="00B0F0"/>
                </a:solidFill>
                <a:latin typeface="Arial" charset="0"/>
              </a:rPr>
              <a:t>每个</a:t>
            </a:r>
            <a:r>
              <a:rPr lang="zh-CN" altLang="en-US" sz="3200" b="1" dirty="0">
                <a:solidFill>
                  <a:srgbClr val="FF0000"/>
                </a:solidFill>
                <a:latin typeface="Arial" charset="0"/>
              </a:rPr>
              <a:t>知识点背后深层次、最基本逻辑</a:t>
            </a:r>
            <a:r>
              <a:rPr lang="zh-CN" altLang="en-US" sz="3200" b="1" dirty="0">
                <a:solidFill>
                  <a:srgbClr val="00B0F0"/>
                </a:solidFill>
                <a:latin typeface="Arial" charset="0"/>
              </a:rPr>
              <a:t>！</a:t>
            </a:r>
            <a:endParaRPr kumimoji="0" lang="en-US" altLang="zh-CN" sz="3200" b="1" dirty="0">
              <a:solidFill>
                <a:srgbClr val="00B0F0"/>
              </a:solidFill>
              <a:latin typeface="Arial" charset="0"/>
            </a:endParaRPr>
          </a:p>
          <a:p>
            <a:pPr>
              <a:lnSpc>
                <a:spcPct val="80000"/>
              </a:lnSpc>
              <a:spcBef>
                <a:spcPct val="50000"/>
              </a:spcBef>
              <a:buClr>
                <a:schemeClr val="bg1"/>
              </a:buClr>
              <a:buFont typeface="Wingdings" pitchFamily="2" charset="2"/>
              <a:buNone/>
            </a:pPr>
            <a:endParaRPr lang="en-US" altLang="zh-CN" sz="3200" b="1" dirty="0">
              <a:solidFill>
                <a:srgbClr val="00B0F0"/>
              </a:solidFill>
              <a:latin typeface="Arial" charset="0"/>
            </a:endParaRPr>
          </a:p>
          <a:p>
            <a:pPr lvl="1">
              <a:lnSpc>
                <a:spcPct val="80000"/>
              </a:lnSpc>
              <a:spcBef>
                <a:spcPct val="50000"/>
              </a:spcBef>
              <a:buClr>
                <a:schemeClr val="bg1"/>
              </a:buClr>
              <a:buFont typeface="Wingdings" pitchFamily="2" charset="2"/>
              <a:buNone/>
            </a:pPr>
            <a:r>
              <a:rPr kumimoji="0" lang="zh-CN" altLang="en-US" sz="3200" b="1" dirty="0">
                <a:solidFill>
                  <a:srgbClr val="00B0F0"/>
                </a:solidFill>
                <a:latin typeface="Arial" charset="0"/>
              </a:rPr>
              <a:t>学会把厚的书</a:t>
            </a:r>
            <a:r>
              <a:rPr kumimoji="0" lang="zh-CN" altLang="en-US" sz="3200" b="1" dirty="0">
                <a:solidFill>
                  <a:srgbClr val="FF0000"/>
                </a:solidFill>
                <a:latin typeface="Arial" charset="0"/>
              </a:rPr>
              <a:t>读薄</a:t>
            </a:r>
            <a:r>
              <a:rPr kumimoji="0" lang="zh-CN" altLang="en-US" sz="3200" b="1" dirty="0">
                <a:solidFill>
                  <a:srgbClr val="00B0F0"/>
                </a:solidFill>
                <a:latin typeface="Arial" charset="0"/>
              </a:rPr>
              <a:t>！</a:t>
            </a:r>
            <a:endParaRPr kumimoji="0" lang="en-US" altLang="zh-CN" sz="3200" b="1" dirty="0">
              <a:solidFill>
                <a:srgbClr val="00B0F0"/>
              </a:solidFill>
              <a:latin typeface="Arial" charset="0"/>
            </a:endParaRPr>
          </a:p>
          <a:p>
            <a:pPr lvl="1">
              <a:lnSpc>
                <a:spcPct val="80000"/>
              </a:lnSpc>
              <a:spcBef>
                <a:spcPct val="50000"/>
              </a:spcBef>
              <a:buClr>
                <a:schemeClr val="bg1"/>
              </a:buClr>
              <a:buFont typeface="Wingdings" pitchFamily="2" charset="2"/>
              <a:buNone/>
            </a:pPr>
            <a:r>
              <a:rPr lang="zh-CN" altLang="en-US" sz="3200" b="1" dirty="0">
                <a:solidFill>
                  <a:srgbClr val="00B0F0"/>
                </a:solidFill>
                <a:latin typeface="Arial" charset="0"/>
              </a:rPr>
              <a:t>学会把薄的书</a:t>
            </a:r>
            <a:r>
              <a:rPr lang="zh-CN" altLang="en-US" sz="3200" b="1" dirty="0">
                <a:solidFill>
                  <a:srgbClr val="FF0000"/>
                </a:solidFill>
                <a:latin typeface="Arial" charset="0"/>
              </a:rPr>
              <a:t>读厚</a:t>
            </a:r>
            <a:r>
              <a:rPr lang="zh-CN" altLang="en-US" sz="3200" b="1" dirty="0">
                <a:solidFill>
                  <a:srgbClr val="00B0F0"/>
                </a:solidFill>
                <a:latin typeface="Arial" charset="0"/>
              </a:rPr>
              <a:t>！</a:t>
            </a:r>
            <a:endParaRPr kumimoji="0" lang="en-US" altLang="zh-CN" sz="3200" b="1" dirty="0">
              <a:latin typeface="Arial"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3" name="日期占位符 2"/>
          <p:cNvSpPr>
            <a:spLocks noGrp="1"/>
          </p:cNvSpPr>
          <p:nvPr>
            <p:ph type="dt" sz="half" idx="10"/>
          </p:nvPr>
        </p:nvSpPr>
        <p:spPr/>
        <p:txBody>
          <a:bodyPr/>
          <a:lstStyle/>
          <a:p>
            <a:fld id="{15063383-766A-4047-9618-37F410D2C5BC}" type="datetime10">
              <a:rPr lang="zh-CN" altLang="en-US" smtClean="0"/>
              <a:t>08:37</a:t>
            </a:fld>
            <a:endParaRPr lang="zh-CN" altLang="en-US"/>
          </a:p>
        </p:txBody>
      </p:sp>
      <p:sp>
        <p:nvSpPr>
          <p:cNvPr id="4" name="页脚占位符 3">
            <a:extLst>
              <a:ext uri="{FF2B5EF4-FFF2-40B4-BE49-F238E27FC236}">
                <a16:creationId xmlns:a16="http://schemas.microsoft.com/office/drawing/2014/main" id="{81CC69C3-A874-48E3-AD7C-2EF58889B46B}"/>
              </a:ext>
            </a:extLst>
          </p:cNvPr>
          <p:cNvSpPr>
            <a:spLocks noGrp="1"/>
          </p:cNvSpPr>
          <p:nvPr>
            <p:ph type="ftr" sz="quarter" idx="11"/>
          </p:nvPr>
        </p:nvSpPr>
        <p:spPr/>
        <p:txBody>
          <a:bodyPr/>
          <a:lstStyle/>
          <a:p>
            <a:endParaRPr lang="zh-CN" altLang="en-US"/>
          </a:p>
        </p:txBody>
      </p:sp>
    </p:spTree>
    <p:custDataLst>
      <p:tags r:id="rId1"/>
    </p:custDataLst>
    <p:extLst>
      <p:ext uri="{BB962C8B-B14F-4D97-AF65-F5344CB8AC3E}">
        <p14:creationId xmlns:p14="http://schemas.microsoft.com/office/powerpoint/2010/main" val="2015244732"/>
      </p:ext>
    </p:extLst>
  </p:cSld>
  <p:clrMapOvr>
    <a:masterClrMapping/>
  </p:clrMapOvr>
  <mc:AlternateContent xmlns:mc="http://schemas.openxmlformats.org/markup-compatibility/2006" xmlns:p14="http://schemas.microsoft.com/office/powerpoint/2010/main">
    <mc:Choice Requires="p14">
      <p:transition spd="slow" p14:dur="2000" advTm="433873"/>
    </mc:Choice>
    <mc:Fallback xmlns="">
      <p:transition spd="slow" advTm="4338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1127">
                                            <p:txEl>
                                              <p:pRg st="0" end="0"/>
                                            </p:txEl>
                                          </p:spTgt>
                                        </p:tgtEl>
                                        <p:attrNameLst>
                                          <p:attrName>style.visibility</p:attrName>
                                        </p:attrNameLst>
                                      </p:cBhvr>
                                      <p:to>
                                        <p:strVal val="visible"/>
                                      </p:to>
                                    </p:set>
                                    <p:animEffect transition="in" filter="blinds(horizontal)">
                                      <p:cBhvr>
                                        <p:cTn id="7" dur="500"/>
                                        <p:tgtEl>
                                          <p:spTgt spid="3011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1127">
                                            <p:txEl>
                                              <p:pRg st="1" end="1"/>
                                            </p:txEl>
                                          </p:spTgt>
                                        </p:tgtEl>
                                        <p:attrNameLst>
                                          <p:attrName>style.visibility</p:attrName>
                                        </p:attrNameLst>
                                      </p:cBhvr>
                                      <p:to>
                                        <p:strVal val="visible"/>
                                      </p:to>
                                    </p:set>
                                    <p:anim calcmode="lin" valueType="num">
                                      <p:cBhvr additive="base">
                                        <p:cTn id="12" dur="500" fill="hold"/>
                                        <p:tgtEl>
                                          <p:spTgt spid="30112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11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01127">
                                            <p:txEl>
                                              <p:pRg st="2" end="2"/>
                                            </p:txEl>
                                          </p:spTgt>
                                        </p:tgtEl>
                                        <p:attrNameLst>
                                          <p:attrName>style.visibility</p:attrName>
                                        </p:attrNameLst>
                                      </p:cBhvr>
                                      <p:to>
                                        <p:strVal val="visible"/>
                                      </p:to>
                                    </p:set>
                                    <p:animEffect transition="in" filter="blinds(horizontal)">
                                      <p:cBhvr>
                                        <p:cTn id="18" dur="500"/>
                                        <p:tgtEl>
                                          <p:spTgt spid="30112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01127">
                                            <p:txEl>
                                              <p:pRg st="3" end="3"/>
                                            </p:txEl>
                                          </p:spTgt>
                                        </p:tgtEl>
                                        <p:attrNameLst>
                                          <p:attrName>style.visibility</p:attrName>
                                        </p:attrNameLst>
                                      </p:cBhvr>
                                      <p:to>
                                        <p:strVal val="visible"/>
                                      </p:to>
                                    </p:set>
                                    <p:animEffect transition="in" filter="blinds(horizontal)">
                                      <p:cBhvr>
                                        <p:cTn id="23" dur="500"/>
                                        <p:tgtEl>
                                          <p:spTgt spid="30112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01127">
                                            <p:txEl>
                                              <p:pRg st="4" end="4"/>
                                            </p:txEl>
                                          </p:spTgt>
                                        </p:tgtEl>
                                        <p:attrNameLst>
                                          <p:attrName>style.visibility</p:attrName>
                                        </p:attrNameLst>
                                      </p:cBhvr>
                                      <p:to>
                                        <p:strVal val="visible"/>
                                      </p:to>
                                    </p:set>
                                    <p:animEffect transition="in" filter="blinds(horizontal)">
                                      <p:cBhvr>
                                        <p:cTn id="28" dur="500"/>
                                        <p:tgtEl>
                                          <p:spTgt spid="30112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01127">
                                            <p:txEl>
                                              <p:pRg st="6" end="6"/>
                                            </p:txEl>
                                          </p:spTgt>
                                        </p:tgtEl>
                                        <p:attrNameLst>
                                          <p:attrName>style.visibility</p:attrName>
                                        </p:attrNameLst>
                                      </p:cBhvr>
                                      <p:to>
                                        <p:strVal val="visible"/>
                                      </p:to>
                                    </p:set>
                                    <p:animEffect transition="in" filter="blinds(horizontal)">
                                      <p:cBhvr>
                                        <p:cTn id="33" dur="500"/>
                                        <p:tgtEl>
                                          <p:spTgt spid="30112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1127">
                                            <p:txEl>
                                              <p:pRg st="7" end="7"/>
                                            </p:txEl>
                                          </p:spTgt>
                                        </p:tgtEl>
                                        <p:attrNameLst>
                                          <p:attrName>style.visibility</p:attrName>
                                        </p:attrNameLst>
                                      </p:cBhvr>
                                      <p:to>
                                        <p:strVal val="visible"/>
                                      </p:to>
                                    </p:set>
                                    <p:animEffect transition="in" filter="blinds(horizontal)">
                                      <p:cBhvr>
                                        <p:cTn id="38" dur="500"/>
                                        <p:tgtEl>
                                          <p:spTgt spid="3011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127"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86691" y="21252"/>
            <a:ext cx="9201150" cy="685800"/>
          </a:xfrm>
        </p:spPr>
        <p:txBody>
          <a:bodyPr/>
          <a:lstStyle/>
          <a:p>
            <a:pPr eaLnBrk="1" hangingPunct="1"/>
            <a:r>
              <a:rPr lang="en-US" altLang="zh-CN" sz="3600" b="1" dirty="0">
                <a:latin typeface="Arial" charset="0"/>
              </a:rPr>
              <a:t>1.2.1 PN</a:t>
            </a:r>
            <a:r>
              <a:rPr lang="zh-CN" altLang="en-US" sz="3600" b="1" dirty="0"/>
              <a:t>结与电力二极管的工作原理</a:t>
            </a:r>
          </a:p>
        </p:txBody>
      </p:sp>
      <p:grpSp>
        <p:nvGrpSpPr>
          <p:cNvPr id="4" name="组合 3">
            <a:extLst>
              <a:ext uri="{FF2B5EF4-FFF2-40B4-BE49-F238E27FC236}">
                <a16:creationId xmlns:a16="http://schemas.microsoft.com/office/drawing/2014/main" id="{6980BB6B-26E8-4786-9FDE-4583B6E31B0D}"/>
              </a:ext>
            </a:extLst>
          </p:cNvPr>
          <p:cNvGrpSpPr/>
          <p:nvPr/>
        </p:nvGrpSpPr>
        <p:grpSpPr>
          <a:xfrm>
            <a:off x="0" y="2049463"/>
            <a:ext cx="3089372" cy="2531665"/>
            <a:chOff x="0" y="2049463"/>
            <a:chExt cx="3632200" cy="2654300"/>
          </a:xfrm>
        </p:grpSpPr>
        <p:sp>
          <p:nvSpPr>
            <p:cNvPr id="20484" name="Rectangle 34"/>
            <p:cNvSpPr>
              <a:spLocks noChangeArrowheads="1"/>
            </p:cNvSpPr>
            <p:nvPr/>
          </p:nvSpPr>
          <p:spPr bwMode="auto">
            <a:xfrm>
              <a:off x="39688" y="2949575"/>
              <a:ext cx="184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900">
                  <a:solidFill>
                    <a:srgbClr val="000000"/>
                  </a:solidFill>
                  <a:latin typeface="宋体" charset="-122"/>
                  <a:ea typeface="宋体" charset="-122"/>
                </a:rPr>
                <a:t>A</a:t>
              </a:r>
              <a:endParaRPr kumimoji="0" lang="en-US" altLang="zh-CN" sz="1800">
                <a:latin typeface="Arial" charset="0"/>
                <a:ea typeface="宋体" charset="-122"/>
              </a:endParaRPr>
            </a:p>
          </p:txBody>
        </p:sp>
        <p:sp>
          <p:nvSpPr>
            <p:cNvPr id="20485" name="Rectangle 35"/>
            <p:cNvSpPr>
              <a:spLocks noChangeArrowheads="1"/>
            </p:cNvSpPr>
            <p:nvPr/>
          </p:nvSpPr>
          <p:spPr bwMode="auto">
            <a:xfrm>
              <a:off x="403225" y="2049463"/>
              <a:ext cx="2836863" cy="2654300"/>
            </a:xfrm>
            <a:prstGeom prst="rect">
              <a:avLst/>
            </a:prstGeom>
            <a:solidFill>
              <a:srgbClr val="00FFFF"/>
            </a:solidFill>
            <a:ln w="30163">
              <a:solidFill>
                <a:srgbClr val="000000"/>
              </a:solidFill>
              <a:miter lim="800000"/>
            </a:ln>
          </p:spPr>
          <p:txBody>
            <a:bodyPr/>
            <a:lstStyle/>
            <a:p>
              <a:pPr>
                <a:lnSpc>
                  <a:spcPct val="100000"/>
                </a:lnSpc>
              </a:pPr>
              <a:endParaRPr kumimoji="0" lang="zh-CN" altLang="zh-CN" sz="1800">
                <a:latin typeface="Arial" charset="0"/>
                <a:ea typeface="宋体" charset="-122"/>
              </a:endParaRPr>
            </a:p>
          </p:txBody>
        </p:sp>
        <p:sp>
          <p:nvSpPr>
            <p:cNvPr id="20486" name="Freeform 36"/>
            <p:cNvSpPr/>
            <p:nvPr/>
          </p:nvSpPr>
          <p:spPr bwMode="auto">
            <a:xfrm>
              <a:off x="411163" y="2635250"/>
              <a:ext cx="469900" cy="1387475"/>
            </a:xfrm>
            <a:custGeom>
              <a:avLst/>
              <a:gdLst>
                <a:gd name="T0" fmla="*/ 0 w 296"/>
                <a:gd name="T1" fmla="*/ 2147483647 h 874"/>
                <a:gd name="T2" fmla="*/ 2147483647 w 296"/>
                <a:gd name="T3" fmla="*/ 2147483647 h 874"/>
                <a:gd name="T4" fmla="*/ 2147483647 w 296"/>
                <a:gd name="T5" fmla="*/ 2147483647 h 874"/>
                <a:gd name="T6" fmla="*/ 2147483647 w 296"/>
                <a:gd name="T7" fmla="*/ 2147483647 h 874"/>
                <a:gd name="T8" fmla="*/ 2147483647 w 296"/>
                <a:gd name="T9" fmla="*/ 0 h 874"/>
                <a:gd name="T10" fmla="*/ 0 w 296"/>
                <a:gd name="T11" fmla="*/ 0 h 8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 h="874">
                  <a:moveTo>
                    <a:pt x="0" y="874"/>
                  </a:moveTo>
                  <a:lnTo>
                    <a:pt x="196" y="874"/>
                  </a:lnTo>
                  <a:lnTo>
                    <a:pt x="296" y="784"/>
                  </a:lnTo>
                  <a:lnTo>
                    <a:pt x="296" y="87"/>
                  </a:lnTo>
                  <a:lnTo>
                    <a:pt x="196" y="0"/>
                  </a:lnTo>
                  <a:lnTo>
                    <a:pt x="0" y="0"/>
                  </a:lnTo>
                </a:path>
              </a:pathLst>
            </a:custGeom>
            <a:noFill/>
            <a:ln w="301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7" name="Freeform 37"/>
            <p:cNvSpPr/>
            <p:nvPr/>
          </p:nvSpPr>
          <p:spPr bwMode="auto">
            <a:xfrm>
              <a:off x="411163" y="2276475"/>
              <a:ext cx="1676400" cy="2052638"/>
            </a:xfrm>
            <a:custGeom>
              <a:avLst/>
              <a:gdLst>
                <a:gd name="T0" fmla="*/ 0 w 1346"/>
                <a:gd name="T1" fmla="*/ 2147483647 h 1258"/>
                <a:gd name="T2" fmla="*/ 2147483647 w 1346"/>
                <a:gd name="T3" fmla="*/ 2147483647 h 1258"/>
                <a:gd name="T4" fmla="*/ 2147483647 w 1346"/>
                <a:gd name="T5" fmla="*/ 2147483647 h 1258"/>
                <a:gd name="T6" fmla="*/ 2147483647 w 1346"/>
                <a:gd name="T7" fmla="*/ 2147483647 h 1258"/>
                <a:gd name="T8" fmla="*/ 2147483647 w 1346"/>
                <a:gd name="T9" fmla="*/ 2147483647 h 1258"/>
                <a:gd name="T10" fmla="*/ 2147483647 w 1346"/>
                <a:gd name="T11" fmla="*/ 2147483647 h 1258"/>
                <a:gd name="T12" fmla="*/ 2147483647 w 1346"/>
                <a:gd name="T13" fmla="*/ 2147483647 h 1258"/>
                <a:gd name="T14" fmla="*/ 2147483647 w 1346"/>
                <a:gd name="T15" fmla="*/ 2147483647 h 1258"/>
                <a:gd name="T16" fmla="*/ 0 w 1346"/>
                <a:gd name="T17" fmla="*/ 0 h 12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6" h="1258">
                  <a:moveTo>
                    <a:pt x="0" y="1258"/>
                  </a:moveTo>
                  <a:lnTo>
                    <a:pt x="1259" y="1161"/>
                  </a:lnTo>
                  <a:lnTo>
                    <a:pt x="1317" y="1099"/>
                  </a:lnTo>
                  <a:lnTo>
                    <a:pt x="1346" y="1026"/>
                  </a:lnTo>
                  <a:lnTo>
                    <a:pt x="1346" y="699"/>
                  </a:lnTo>
                  <a:lnTo>
                    <a:pt x="1346" y="234"/>
                  </a:lnTo>
                  <a:lnTo>
                    <a:pt x="1310" y="155"/>
                  </a:lnTo>
                  <a:lnTo>
                    <a:pt x="1259" y="96"/>
                  </a:lnTo>
                  <a:lnTo>
                    <a:pt x="0" y="0"/>
                  </a:lnTo>
                </a:path>
              </a:pathLst>
            </a:custGeom>
            <a:noFill/>
            <a:ln w="301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8" name="Rectangle 38"/>
            <p:cNvSpPr>
              <a:spLocks noChangeArrowheads="1"/>
            </p:cNvSpPr>
            <p:nvPr/>
          </p:nvSpPr>
          <p:spPr bwMode="auto">
            <a:xfrm>
              <a:off x="2160588" y="3068638"/>
              <a:ext cx="101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000" dirty="0">
                  <a:solidFill>
                    <a:srgbClr val="000000"/>
                  </a:solidFill>
                  <a:latin typeface="宋体" charset="-122"/>
                  <a:ea typeface="宋体" charset="-122"/>
                </a:rPr>
                <a:t>N+</a:t>
              </a:r>
            </a:p>
            <a:p>
              <a:pPr>
                <a:lnSpc>
                  <a:spcPct val="100000"/>
                </a:lnSpc>
              </a:pPr>
              <a:r>
                <a:rPr kumimoji="0" lang="zh-CN" altLang="en-US" sz="2000" dirty="0">
                  <a:solidFill>
                    <a:srgbClr val="000000"/>
                  </a:solidFill>
                  <a:latin typeface="宋体" charset="-122"/>
                  <a:ea typeface="宋体" charset="-122"/>
                </a:rPr>
                <a:t>（衬底）</a:t>
              </a:r>
              <a:endParaRPr kumimoji="0" lang="zh-CN" altLang="en-US" sz="2000" dirty="0">
                <a:latin typeface="Arial" charset="0"/>
                <a:ea typeface="宋体" charset="-122"/>
              </a:endParaRPr>
            </a:p>
          </p:txBody>
        </p:sp>
        <p:sp>
          <p:nvSpPr>
            <p:cNvPr id="20489" name="Rectangle 40"/>
            <p:cNvSpPr>
              <a:spLocks noChangeArrowheads="1"/>
            </p:cNvSpPr>
            <p:nvPr/>
          </p:nvSpPr>
          <p:spPr bwMode="auto">
            <a:xfrm>
              <a:off x="1801813" y="3357563"/>
              <a:ext cx="184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900">
                  <a:solidFill>
                    <a:srgbClr val="000000"/>
                  </a:solidFill>
                  <a:latin typeface="宋体" charset="-122"/>
                  <a:ea typeface="宋体" charset="-122"/>
                </a:rPr>
                <a:t>N</a:t>
              </a:r>
              <a:endParaRPr kumimoji="0" lang="en-US" altLang="zh-CN" sz="1800">
                <a:latin typeface="Arial" charset="0"/>
                <a:ea typeface="宋体" charset="-122"/>
              </a:endParaRPr>
            </a:p>
          </p:txBody>
        </p:sp>
        <p:sp>
          <p:nvSpPr>
            <p:cNvPr id="20490" name="Rectangle 41"/>
            <p:cNvSpPr>
              <a:spLocks noChangeArrowheads="1"/>
            </p:cNvSpPr>
            <p:nvPr/>
          </p:nvSpPr>
          <p:spPr bwMode="auto">
            <a:xfrm>
              <a:off x="1617663" y="3160713"/>
              <a:ext cx="184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900">
                  <a:solidFill>
                    <a:srgbClr val="000000"/>
                  </a:solidFill>
                  <a:latin typeface="宋体" charset="-122"/>
                  <a:ea typeface="宋体" charset="-122"/>
                </a:rPr>
                <a:t>-</a:t>
              </a:r>
              <a:endParaRPr kumimoji="0" lang="en-US" altLang="zh-CN" sz="1800">
                <a:latin typeface="Arial" charset="0"/>
                <a:ea typeface="宋体" charset="-122"/>
              </a:endParaRPr>
            </a:p>
          </p:txBody>
        </p:sp>
        <p:sp>
          <p:nvSpPr>
            <p:cNvPr id="20491" name="Freeform 42"/>
            <p:cNvSpPr/>
            <p:nvPr/>
          </p:nvSpPr>
          <p:spPr bwMode="auto">
            <a:xfrm>
              <a:off x="403225" y="2312988"/>
              <a:ext cx="1684338" cy="2005012"/>
            </a:xfrm>
            <a:custGeom>
              <a:avLst/>
              <a:gdLst>
                <a:gd name="T0" fmla="*/ 2147483647 w 1351"/>
                <a:gd name="T1" fmla="*/ 2147483647 h 1263"/>
                <a:gd name="T2" fmla="*/ 2147483647 w 1351"/>
                <a:gd name="T3" fmla="*/ 2147483647 h 1263"/>
                <a:gd name="T4" fmla="*/ 2147483647 w 1351"/>
                <a:gd name="T5" fmla="*/ 2147483647 h 1263"/>
                <a:gd name="T6" fmla="*/ 0 w 1351"/>
                <a:gd name="T7" fmla="*/ 2147483647 h 1263"/>
                <a:gd name="T8" fmla="*/ 2147483647 w 1351"/>
                <a:gd name="T9" fmla="*/ 2147483647 h 1263"/>
                <a:gd name="T10" fmla="*/ 2147483647 w 1351"/>
                <a:gd name="T11" fmla="*/ 2147483647 h 1263"/>
                <a:gd name="T12" fmla="*/ 2147483647 w 1351"/>
                <a:gd name="T13" fmla="*/ 2147483647 h 1263"/>
                <a:gd name="T14" fmla="*/ 2147483647 w 1351"/>
                <a:gd name="T15" fmla="*/ 2147483647 h 1263"/>
                <a:gd name="T16" fmla="*/ 2147483647 w 1351"/>
                <a:gd name="T17" fmla="*/ 2147483647 h 1263"/>
                <a:gd name="T18" fmla="*/ 2147483647 w 1351"/>
                <a:gd name="T19" fmla="*/ 2147483647 h 1263"/>
                <a:gd name="T20" fmla="*/ 2147483647 w 1351"/>
                <a:gd name="T21" fmla="*/ 2147483647 h 1263"/>
                <a:gd name="T22" fmla="*/ 0 w 1351"/>
                <a:gd name="T23" fmla="*/ 0 h 1263"/>
                <a:gd name="T24" fmla="*/ 0 w 1351"/>
                <a:gd name="T25" fmla="*/ 2147483647 h 1263"/>
                <a:gd name="T26" fmla="*/ 2147483647 w 1351"/>
                <a:gd name="T27" fmla="*/ 2147483647 h 1263"/>
                <a:gd name="T28" fmla="*/ 2147483647 w 1351"/>
                <a:gd name="T29" fmla="*/ 2147483647 h 1263"/>
                <a:gd name="T30" fmla="*/ 2147483647 w 1351"/>
                <a:gd name="T31" fmla="*/ 2147483647 h 1263"/>
                <a:gd name="T32" fmla="*/ 2147483647 w 1351"/>
                <a:gd name="T33" fmla="*/ 2147483647 h 12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51" h="1263">
                  <a:moveTo>
                    <a:pt x="298" y="980"/>
                  </a:moveTo>
                  <a:lnTo>
                    <a:pt x="211" y="1060"/>
                  </a:lnTo>
                  <a:lnTo>
                    <a:pt x="8" y="1060"/>
                  </a:lnTo>
                  <a:lnTo>
                    <a:pt x="0" y="1263"/>
                  </a:lnTo>
                  <a:lnTo>
                    <a:pt x="1257" y="1169"/>
                  </a:lnTo>
                  <a:lnTo>
                    <a:pt x="1344" y="1060"/>
                  </a:lnTo>
                  <a:lnTo>
                    <a:pt x="1351" y="232"/>
                  </a:lnTo>
                  <a:lnTo>
                    <a:pt x="1336" y="196"/>
                  </a:lnTo>
                  <a:lnTo>
                    <a:pt x="1315" y="159"/>
                  </a:lnTo>
                  <a:lnTo>
                    <a:pt x="1286" y="116"/>
                  </a:lnTo>
                  <a:lnTo>
                    <a:pt x="1257" y="94"/>
                  </a:lnTo>
                  <a:lnTo>
                    <a:pt x="0" y="0"/>
                  </a:lnTo>
                  <a:lnTo>
                    <a:pt x="0" y="188"/>
                  </a:lnTo>
                  <a:lnTo>
                    <a:pt x="204" y="196"/>
                  </a:lnTo>
                  <a:lnTo>
                    <a:pt x="298" y="268"/>
                  </a:lnTo>
                  <a:lnTo>
                    <a:pt x="298" y="987"/>
                  </a:lnTo>
                  <a:lnTo>
                    <a:pt x="298" y="980"/>
                  </a:lnTo>
                  <a:close/>
                </a:path>
              </a:pathLst>
            </a:custGeom>
            <a:solidFill>
              <a:srgbClr val="800080"/>
            </a:solidFill>
            <a:ln w="30163">
              <a:solidFill>
                <a:srgbClr val="000000"/>
              </a:solidFill>
              <a:prstDash val="solid"/>
              <a:round/>
            </a:ln>
          </p:spPr>
          <p:txBody>
            <a:bodyPr/>
            <a:lstStyle/>
            <a:p>
              <a:endParaRPr lang="zh-CN" altLang="en-US"/>
            </a:p>
          </p:txBody>
        </p:sp>
        <p:sp>
          <p:nvSpPr>
            <p:cNvPr id="20492" name="Rectangle 43"/>
            <p:cNvSpPr>
              <a:spLocks noChangeArrowheads="1"/>
            </p:cNvSpPr>
            <p:nvPr/>
          </p:nvSpPr>
          <p:spPr bwMode="auto">
            <a:xfrm>
              <a:off x="1152525" y="2924175"/>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000">
                  <a:solidFill>
                    <a:srgbClr val="C0C0C0"/>
                  </a:solidFill>
                  <a:latin typeface="宋体" charset="-122"/>
                  <a:ea typeface="宋体" charset="-122"/>
                </a:rPr>
                <a:t>N-</a:t>
              </a:r>
            </a:p>
            <a:p>
              <a:pPr>
                <a:lnSpc>
                  <a:spcPct val="100000"/>
                </a:lnSpc>
              </a:pPr>
              <a:r>
                <a:rPr kumimoji="0" lang="zh-CN" altLang="en-US" sz="2000">
                  <a:solidFill>
                    <a:srgbClr val="C0C0C0"/>
                  </a:solidFill>
                  <a:latin typeface="宋体" charset="-122"/>
                  <a:ea typeface="宋体" charset="-122"/>
                </a:rPr>
                <a:t>漂移区</a:t>
              </a:r>
              <a:endParaRPr kumimoji="0" lang="zh-CN" altLang="en-US" sz="2000">
                <a:latin typeface="Arial" charset="0"/>
                <a:ea typeface="宋体" charset="-122"/>
              </a:endParaRPr>
            </a:p>
          </p:txBody>
        </p:sp>
        <p:sp>
          <p:nvSpPr>
            <p:cNvPr id="20493" name="Freeform 44"/>
            <p:cNvSpPr/>
            <p:nvPr/>
          </p:nvSpPr>
          <p:spPr bwMode="auto">
            <a:xfrm>
              <a:off x="403225" y="2635250"/>
              <a:ext cx="496888" cy="1371600"/>
            </a:xfrm>
            <a:custGeom>
              <a:avLst/>
              <a:gdLst>
                <a:gd name="T0" fmla="*/ 0 w 313"/>
                <a:gd name="T1" fmla="*/ 2147483647 h 864"/>
                <a:gd name="T2" fmla="*/ 0 w 313"/>
                <a:gd name="T3" fmla="*/ 0 h 864"/>
                <a:gd name="T4" fmla="*/ 2147483647 w 313"/>
                <a:gd name="T5" fmla="*/ 0 h 864"/>
                <a:gd name="T6" fmla="*/ 2147483647 w 313"/>
                <a:gd name="T7" fmla="*/ 2147483647 h 864"/>
                <a:gd name="T8" fmla="*/ 2147483647 w 313"/>
                <a:gd name="T9" fmla="*/ 2147483647 h 864"/>
                <a:gd name="T10" fmla="*/ 2147483647 w 313"/>
                <a:gd name="T11" fmla="*/ 2147483647 h 864"/>
                <a:gd name="T12" fmla="*/ 0 w 313"/>
                <a:gd name="T13" fmla="*/ 2147483647 h 8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3" h="864">
                  <a:moveTo>
                    <a:pt x="0" y="857"/>
                  </a:moveTo>
                  <a:lnTo>
                    <a:pt x="0" y="0"/>
                  </a:lnTo>
                  <a:lnTo>
                    <a:pt x="211" y="0"/>
                  </a:lnTo>
                  <a:lnTo>
                    <a:pt x="305" y="87"/>
                  </a:lnTo>
                  <a:lnTo>
                    <a:pt x="313" y="791"/>
                  </a:lnTo>
                  <a:lnTo>
                    <a:pt x="226" y="864"/>
                  </a:lnTo>
                  <a:lnTo>
                    <a:pt x="0" y="857"/>
                  </a:lnTo>
                  <a:close/>
                </a:path>
              </a:pathLst>
            </a:custGeom>
            <a:solidFill>
              <a:srgbClr val="FFFF00"/>
            </a:solidFill>
            <a:ln w="30163">
              <a:solidFill>
                <a:srgbClr val="000000"/>
              </a:solidFill>
              <a:prstDash val="solid"/>
              <a:round/>
            </a:ln>
          </p:spPr>
          <p:txBody>
            <a:bodyPr/>
            <a:lstStyle/>
            <a:p>
              <a:endParaRPr lang="zh-CN" altLang="en-US"/>
            </a:p>
          </p:txBody>
        </p:sp>
        <p:sp>
          <p:nvSpPr>
            <p:cNvPr id="20494" name="Rectangle 45"/>
            <p:cNvSpPr>
              <a:spLocks noChangeArrowheads="1"/>
            </p:cNvSpPr>
            <p:nvPr/>
          </p:nvSpPr>
          <p:spPr bwMode="auto">
            <a:xfrm>
              <a:off x="442913" y="3160713"/>
              <a:ext cx="3683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zh-CN" sz="2900">
                  <a:solidFill>
                    <a:srgbClr val="000000"/>
                  </a:solidFill>
                  <a:latin typeface="宋体" charset="-122"/>
                  <a:ea typeface="宋体" charset="-122"/>
                </a:rPr>
                <a:t>P+</a:t>
              </a:r>
              <a:endParaRPr kumimoji="0" lang="en-US" altLang="zh-CN" sz="1800">
                <a:latin typeface="Arial" charset="0"/>
                <a:ea typeface="宋体" charset="-122"/>
              </a:endParaRPr>
            </a:p>
          </p:txBody>
        </p:sp>
        <p:sp>
          <p:nvSpPr>
            <p:cNvPr id="20495" name="Line 46"/>
            <p:cNvSpPr>
              <a:spLocks noChangeShapeType="1"/>
            </p:cNvSpPr>
            <p:nvPr/>
          </p:nvSpPr>
          <p:spPr bwMode="auto">
            <a:xfrm flipH="1">
              <a:off x="0" y="3338513"/>
              <a:ext cx="392113" cy="0"/>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6" name="Line 47"/>
            <p:cNvSpPr>
              <a:spLocks noChangeShapeType="1"/>
            </p:cNvSpPr>
            <p:nvPr/>
          </p:nvSpPr>
          <p:spPr bwMode="auto">
            <a:xfrm>
              <a:off x="3240088" y="3355975"/>
              <a:ext cx="392112" cy="0"/>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497" name="Rectangle 69"/>
          <p:cNvSpPr>
            <a:spLocks noChangeArrowheads="1"/>
          </p:cNvSpPr>
          <p:nvPr/>
        </p:nvSpPr>
        <p:spPr bwMode="auto">
          <a:xfrm>
            <a:off x="26988" y="4991100"/>
            <a:ext cx="30686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00000"/>
              </a:lnSpc>
            </a:pPr>
            <a:r>
              <a:rPr kumimoji="0" lang="zh-CN" altLang="en-US" sz="2400" b="1" dirty="0">
                <a:solidFill>
                  <a:srgbClr val="0000FF"/>
                </a:solidFill>
                <a:latin typeface="宋体" charset="-122"/>
                <a:ea typeface="宋体" charset="-122"/>
              </a:rPr>
              <a:t>功率二极管的</a:t>
            </a:r>
            <a:r>
              <a:rPr kumimoji="0" lang="en-US" altLang="zh-CN" sz="2400" b="1" dirty="0">
                <a:solidFill>
                  <a:srgbClr val="0000FF"/>
                </a:solidFill>
                <a:latin typeface="宋体" charset="-122"/>
                <a:ea typeface="宋体" charset="-122"/>
              </a:rPr>
              <a:t>P+N-N+</a:t>
            </a:r>
            <a:r>
              <a:rPr kumimoji="0" lang="zh-CN" altLang="en-US" sz="2400" b="1" dirty="0">
                <a:solidFill>
                  <a:srgbClr val="0000FF"/>
                </a:solidFill>
                <a:latin typeface="宋体" charset="-122"/>
                <a:ea typeface="宋体" charset="-122"/>
              </a:rPr>
              <a:t>结</a:t>
            </a:r>
            <a:endParaRPr kumimoji="0" lang="zh-CN" altLang="en-US" sz="1800" dirty="0">
              <a:latin typeface="Arial" charset="0"/>
              <a:ea typeface="宋体" charset="-122"/>
            </a:endParaRPr>
          </a:p>
        </p:txBody>
      </p:sp>
      <p:sp>
        <p:nvSpPr>
          <p:cNvPr id="20498" name="Rectangle 70"/>
          <p:cNvSpPr>
            <a:spLocks noChangeArrowheads="1"/>
          </p:cNvSpPr>
          <p:nvPr/>
        </p:nvSpPr>
        <p:spPr bwMode="auto">
          <a:xfrm>
            <a:off x="82053" y="5726114"/>
            <a:ext cx="13962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zh-CN" altLang="en-US" sz="2400" b="1" dirty="0">
                <a:solidFill>
                  <a:srgbClr val="0000FF"/>
                </a:solidFill>
                <a:latin typeface="宋体" charset="-122"/>
                <a:ea typeface="宋体" charset="-122"/>
              </a:rPr>
              <a:t>（</a:t>
            </a:r>
            <a:r>
              <a:rPr kumimoji="0" lang="en-US" altLang="zh-CN" sz="2400" b="1" dirty="0">
                <a:solidFill>
                  <a:srgbClr val="0000FF"/>
                </a:solidFill>
                <a:latin typeface="宋体" charset="-122"/>
                <a:ea typeface="宋体" charset="-122"/>
              </a:rPr>
              <a:t>P-</a:t>
            </a:r>
            <a:r>
              <a:rPr lang="en-US" altLang="zh-CN" sz="2400" b="1" dirty="0">
                <a:solidFill>
                  <a:srgbClr val="0000FF"/>
                </a:solidFill>
                <a:latin typeface="宋体" charset="-122"/>
                <a:ea typeface="宋体" charset="-122"/>
              </a:rPr>
              <a:t>I</a:t>
            </a:r>
            <a:r>
              <a:rPr kumimoji="0" lang="en-US" altLang="zh-CN" sz="2400" b="1" dirty="0">
                <a:solidFill>
                  <a:srgbClr val="0000FF"/>
                </a:solidFill>
                <a:latin typeface="宋体" charset="-122"/>
                <a:ea typeface="宋体" charset="-122"/>
              </a:rPr>
              <a:t>-N</a:t>
            </a:r>
            <a:r>
              <a:rPr kumimoji="0" lang="zh-CN" altLang="en-US" sz="2400" b="1" dirty="0">
                <a:solidFill>
                  <a:srgbClr val="0000FF"/>
                </a:solidFill>
                <a:latin typeface="宋体" charset="-122"/>
                <a:ea typeface="宋体" charset="-122"/>
              </a:rPr>
              <a:t>）</a:t>
            </a:r>
            <a:endParaRPr kumimoji="0" lang="zh-CN" altLang="en-US" sz="1800" dirty="0">
              <a:latin typeface="Arial" charset="0"/>
              <a:ea typeface="宋体" charset="-122"/>
            </a:endParaRPr>
          </a:p>
        </p:txBody>
      </p:sp>
      <p:sp>
        <p:nvSpPr>
          <p:cNvPr id="301127" name="Rectangle 71"/>
          <p:cNvSpPr>
            <a:spLocks noChangeArrowheads="1"/>
          </p:cNvSpPr>
          <p:nvPr/>
        </p:nvSpPr>
        <p:spPr bwMode="auto">
          <a:xfrm>
            <a:off x="2817974" y="618602"/>
            <a:ext cx="6326026" cy="653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50000"/>
              </a:spcBef>
              <a:buClr>
                <a:schemeClr val="bg1"/>
              </a:buClr>
              <a:buFont typeface="Wingdings" pitchFamily="2" charset="2"/>
              <a:buNone/>
            </a:pPr>
            <a:r>
              <a:rPr kumimoji="0" lang="zh-CN" altLang="en-US" sz="2400" dirty="0">
                <a:solidFill>
                  <a:srgbClr val="00B0F0"/>
                </a:solidFill>
                <a:latin typeface="Arial" charset="0"/>
              </a:rPr>
              <a:t>    </a:t>
            </a:r>
            <a:r>
              <a:rPr kumimoji="0" lang="zh-CN" altLang="en-US" sz="2800" b="1" dirty="0">
                <a:solidFill>
                  <a:srgbClr val="00B0F0"/>
                </a:solidFill>
                <a:latin typeface="Arial" charset="0"/>
              </a:rPr>
              <a:t>目的：</a:t>
            </a:r>
            <a:r>
              <a:rPr kumimoji="0" lang="zh-CN" altLang="en-US" sz="2800" b="1" dirty="0">
                <a:solidFill>
                  <a:srgbClr val="FF0000"/>
                </a:solidFill>
                <a:latin typeface="Arial" charset="0"/>
              </a:rPr>
              <a:t>能够耐高压，通过大电流</a:t>
            </a:r>
            <a:r>
              <a:rPr kumimoji="0" lang="zh-CN" altLang="en-US" sz="2400" dirty="0">
                <a:solidFill>
                  <a:srgbClr val="0000FF"/>
                </a:solidFill>
                <a:latin typeface="Arial" charset="0"/>
              </a:rPr>
              <a:t>。</a:t>
            </a:r>
            <a:endParaRPr kumimoji="0" lang="en-US" altLang="zh-CN" sz="2400" dirty="0">
              <a:solidFill>
                <a:srgbClr val="0000FF"/>
              </a:solidFill>
              <a:latin typeface="Arial" charset="0"/>
            </a:endParaRPr>
          </a:p>
          <a:p>
            <a:pPr>
              <a:spcBef>
                <a:spcPts val="1200"/>
              </a:spcBef>
              <a:buClr>
                <a:schemeClr val="bg1"/>
              </a:buClr>
              <a:buFont typeface="Wingdings" pitchFamily="2" charset="2"/>
              <a:buNone/>
            </a:pPr>
            <a:r>
              <a:rPr kumimoji="0" lang="en-US" altLang="zh-CN" sz="2400" dirty="0">
                <a:solidFill>
                  <a:srgbClr val="0000FF"/>
                </a:solidFill>
                <a:latin typeface="Arial" charset="0"/>
              </a:rPr>
              <a:t>1</a:t>
            </a:r>
            <a:r>
              <a:rPr kumimoji="0" lang="zh-CN" altLang="en-US" sz="2400" dirty="0">
                <a:solidFill>
                  <a:srgbClr val="0000FF"/>
                </a:solidFill>
                <a:latin typeface="Arial" charset="0"/>
              </a:rPr>
              <a:t>、</a:t>
            </a:r>
            <a:r>
              <a:rPr kumimoji="0" lang="zh-CN" altLang="en-US" sz="2400" dirty="0">
                <a:solidFill>
                  <a:srgbClr val="FF0000"/>
                </a:solidFill>
                <a:latin typeface="Arial" charset="0"/>
              </a:rPr>
              <a:t>垂直导电结构</a:t>
            </a:r>
            <a:r>
              <a:rPr kumimoji="0" lang="zh-CN" altLang="en-US" sz="2400" dirty="0">
                <a:solidFill>
                  <a:srgbClr val="0000FF"/>
                </a:solidFill>
                <a:latin typeface="Arial" charset="0"/>
              </a:rPr>
              <a:t>：电流在硅片内流动的总体方向与硅片表面垂直。</a:t>
            </a:r>
            <a:r>
              <a:rPr kumimoji="0" lang="en-US" altLang="zh-CN" sz="2400" dirty="0">
                <a:solidFill>
                  <a:srgbClr val="0000FF"/>
                </a:solidFill>
                <a:latin typeface="Arial" charset="0"/>
              </a:rPr>
              <a:t>(</a:t>
            </a:r>
            <a:r>
              <a:rPr lang="zh-CN" altLang="en-US" sz="2400" dirty="0">
                <a:solidFill>
                  <a:srgbClr val="0000FF"/>
                </a:solidFill>
                <a:latin typeface="Arial" charset="0"/>
              </a:rPr>
              <a:t>横向导电结构：电流总体方向与硅片表面平行</a:t>
            </a:r>
            <a:r>
              <a:rPr kumimoji="0" lang="en-US" altLang="zh-CN" sz="2400" dirty="0">
                <a:solidFill>
                  <a:srgbClr val="0000FF"/>
                </a:solidFill>
                <a:latin typeface="Arial" charset="0"/>
              </a:rPr>
              <a:t>)</a:t>
            </a:r>
          </a:p>
          <a:p>
            <a:pPr>
              <a:spcBef>
                <a:spcPts val="1200"/>
              </a:spcBef>
              <a:buClr>
                <a:schemeClr val="bg1"/>
              </a:buClr>
              <a:buFont typeface="Wingdings" pitchFamily="2" charset="2"/>
              <a:buNone/>
            </a:pPr>
            <a:r>
              <a:rPr kumimoji="0" lang="zh-CN" altLang="en-US" sz="2400" dirty="0">
                <a:solidFill>
                  <a:srgbClr val="0000FF"/>
                </a:solidFill>
                <a:latin typeface="Arial" charset="0"/>
              </a:rPr>
              <a:t>一般功率越大，</a:t>
            </a:r>
            <a:r>
              <a:rPr lang="zh-CN" altLang="en-US" sz="2400" dirty="0">
                <a:solidFill>
                  <a:srgbClr val="0000FF"/>
                </a:solidFill>
                <a:latin typeface="Arial" charset="0"/>
              </a:rPr>
              <a:t>导</a:t>
            </a:r>
            <a:r>
              <a:rPr kumimoji="0" lang="zh-CN" altLang="en-US" sz="2400" dirty="0">
                <a:solidFill>
                  <a:srgbClr val="0000FF"/>
                </a:solidFill>
                <a:latin typeface="Arial" charset="0"/>
              </a:rPr>
              <a:t>流面积越大。</a:t>
            </a:r>
            <a:endParaRPr kumimoji="0" lang="en-US" altLang="zh-CN" sz="2400" dirty="0">
              <a:solidFill>
                <a:srgbClr val="0000FF"/>
              </a:solidFill>
              <a:latin typeface="Arial" charset="0"/>
            </a:endParaRPr>
          </a:p>
          <a:p>
            <a:pPr>
              <a:spcBef>
                <a:spcPts val="1200"/>
              </a:spcBef>
              <a:buClr>
                <a:schemeClr val="bg1"/>
              </a:buClr>
              <a:buFont typeface="Wingdings" pitchFamily="2" charset="2"/>
              <a:buNone/>
            </a:pPr>
            <a:r>
              <a:rPr kumimoji="0" lang="zh-CN" altLang="en-US" sz="2400" dirty="0">
                <a:solidFill>
                  <a:srgbClr val="0000FF"/>
                </a:solidFill>
                <a:latin typeface="Arial" charset="0"/>
              </a:rPr>
              <a:t>优点：增加硅片中的有效导流面积，可以显著提高通流能力。</a:t>
            </a:r>
          </a:p>
          <a:p>
            <a:pPr>
              <a:spcBef>
                <a:spcPts val="1200"/>
              </a:spcBef>
              <a:buClr>
                <a:schemeClr val="bg1"/>
              </a:buClr>
              <a:buFont typeface="Wingdings" pitchFamily="2" charset="2"/>
              <a:buNone/>
            </a:pPr>
            <a:r>
              <a:rPr kumimoji="0" lang="en-US" altLang="zh-CN" sz="2400" dirty="0">
                <a:solidFill>
                  <a:srgbClr val="0000FF"/>
                </a:solidFill>
                <a:latin typeface="Arial" charset="0"/>
              </a:rPr>
              <a:t>2</a:t>
            </a:r>
            <a:r>
              <a:rPr kumimoji="0" lang="zh-CN" altLang="en-US" sz="2400" dirty="0">
                <a:solidFill>
                  <a:srgbClr val="0000FF"/>
                </a:solidFill>
                <a:latin typeface="Arial" charset="0"/>
              </a:rPr>
              <a:t>、</a:t>
            </a:r>
            <a:r>
              <a:rPr kumimoji="0" lang="zh-CN" altLang="en-US" sz="2400" dirty="0">
                <a:solidFill>
                  <a:srgbClr val="FF0000"/>
                </a:solidFill>
                <a:latin typeface="Arial" charset="0"/>
              </a:rPr>
              <a:t>增加漂移区，组成</a:t>
            </a:r>
            <a:r>
              <a:rPr kumimoji="0" lang="en-US" altLang="zh-CN" sz="2400" dirty="0">
                <a:solidFill>
                  <a:srgbClr val="FF0000"/>
                </a:solidFill>
                <a:latin typeface="Arial" charset="0"/>
              </a:rPr>
              <a:t>P-i-N</a:t>
            </a:r>
            <a:r>
              <a:rPr kumimoji="0" lang="zh-CN" altLang="en-US" sz="2400" dirty="0">
                <a:solidFill>
                  <a:srgbClr val="FF0000"/>
                </a:solidFill>
                <a:latin typeface="Arial" charset="0"/>
              </a:rPr>
              <a:t>结构</a:t>
            </a:r>
            <a:r>
              <a:rPr kumimoji="0" lang="zh-CN" altLang="en-US" sz="2400" dirty="0">
                <a:solidFill>
                  <a:srgbClr val="0000FF"/>
                </a:solidFill>
                <a:latin typeface="Arial" charset="0"/>
              </a:rPr>
              <a:t>，漂移区越厚，反向耐压等级越高。</a:t>
            </a:r>
            <a:endParaRPr kumimoji="0" lang="en-US" altLang="zh-CN" sz="2400" dirty="0">
              <a:solidFill>
                <a:srgbClr val="0000FF"/>
              </a:solidFill>
              <a:latin typeface="Arial" charset="0"/>
            </a:endParaRPr>
          </a:p>
          <a:p>
            <a:pPr>
              <a:spcBef>
                <a:spcPts val="1200"/>
              </a:spcBef>
              <a:buClr>
                <a:schemeClr val="bg1"/>
              </a:buClr>
              <a:buFont typeface="Wingdings" pitchFamily="2" charset="2"/>
              <a:buNone/>
            </a:pPr>
            <a:r>
              <a:rPr kumimoji="0" lang="zh-CN" altLang="en-US" sz="2400" dirty="0">
                <a:solidFill>
                  <a:srgbClr val="0000FF"/>
                </a:solidFill>
                <a:latin typeface="Arial" charset="0"/>
              </a:rPr>
              <a:t>低掺杂区由于</a:t>
            </a:r>
            <a:r>
              <a:rPr kumimoji="0" lang="zh-CN" altLang="en-US" sz="2400" b="1" dirty="0">
                <a:solidFill>
                  <a:srgbClr val="FF0000"/>
                </a:solidFill>
                <a:latin typeface="Arial" charset="0"/>
              </a:rPr>
              <a:t>掺杂浓度低</a:t>
            </a:r>
            <a:r>
              <a:rPr kumimoji="0" lang="zh-CN" altLang="en-US" sz="2400" dirty="0">
                <a:solidFill>
                  <a:srgbClr val="0000FF"/>
                </a:solidFill>
                <a:latin typeface="Arial" charset="0"/>
              </a:rPr>
              <a:t>而接近于</a:t>
            </a:r>
            <a:r>
              <a:rPr kumimoji="0" lang="zh-CN" altLang="en-US" sz="2400" b="1" dirty="0">
                <a:solidFill>
                  <a:srgbClr val="FF0000"/>
                </a:solidFill>
                <a:latin typeface="Arial" charset="0"/>
              </a:rPr>
              <a:t>无掺杂的纯半导体材料</a:t>
            </a:r>
            <a:r>
              <a:rPr kumimoji="0" lang="zh-CN" altLang="en-US" sz="2400" dirty="0">
                <a:solidFill>
                  <a:srgbClr val="0000FF"/>
                </a:solidFill>
                <a:latin typeface="Arial" charset="0"/>
              </a:rPr>
              <a:t>。</a:t>
            </a:r>
          </a:p>
          <a:p>
            <a:pPr>
              <a:spcBef>
                <a:spcPts val="1200"/>
              </a:spcBef>
              <a:buClr>
                <a:schemeClr val="bg1"/>
              </a:buClr>
              <a:buFont typeface="Wingdings" pitchFamily="2" charset="2"/>
              <a:buNone/>
            </a:pPr>
            <a:r>
              <a:rPr kumimoji="0" lang="zh-CN" altLang="en-US" sz="2400" dirty="0">
                <a:solidFill>
                  <a:srgbClr val="0000FF"/>
                </a:solidFill>
                <a:latin typeface="Arial" charset="0"/>
              </a:rPr>
              <a:t>优点：反向耐压能力提高；</a:t>
            </a:r>
          </a:p>
          <a:p>
            <a:pPr>
              <a:spcBef>
                <a:spcPts val="1200"/>
              </a:spcBef>
              <a:buClr>
                <a:schemeClr val="bg1"/>
              </a:buClr>
              <a:buFont typeface="Wingdings" pitchFamily="2" charset="2"/>
              <a:buNone/>
            </a:pPr>
            <a:r>
              <a:rPr kumimoji="0" lang="zh-CN" altLang="en-US" sz="2400" dirty="0">
                <a:solidFill>
                  <a:srgbClr val="0000FF"/>
                </a:solidFill>
                <a:latin typeface="Arial" charset="0"/>
              </a:rPr>
              <a:t>缺点：低掺杂区具有高电阻率，对正向导通不利。</a:t>
            </a:r>
            <a:endParaRPr kumimoji="0" lang="en-US" altLang="zh-CN" sz="2400" dirty="0">
              <a:latin typeface="Arial"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3" name="日期占位符 2"/>
          <p:cNvSpPr>
            <a:spLocks noGrp="1"/>
          </p:cNvSpPr>
          <p:nvPr>
            <p:ph type="dt" sz="half" idx="10"/>
          </p:nvPr>
        </p:nvSpPr>
        <p:spPr/>
        <p:txBody>
          <a:bodyPr/>
          <a:lstStyle/>
          <a:p>
            <a:fld id="{EC72232B-CBA4-46A2-A240-E1E85E6A6070}" type="datetime10">
              <a:rPr lang="zh-CN" altLang="en-US" smtClean="0"/>
              <a:t>08:37</a:t>
            </a:fld>
            <a:endParaRPr lang="zh-CN" altLang="en-US"/>
          </a:p>
        </p:txBody>
      </p:sp>
      <p:sp>
        <p:nvSpPr>
          <p:cNvPr id="5" name="页脚占位符 4">
            <a:extLst>
              <a:ext uri="{FF2B5EF4-FFF2-40B4-BE49-F238E27FC236}">
                <a16:creationId xmlns:a16="http://schemas.microsoft.com/office/drawing/2014/main" id="{A164574D-02FF-45E5-9EBE-579D0574CFF6}"/>
              </a:ext>
            </a:extLst>
          </p:cNvPr>
          <p:cNvSpPr>
            <a:spLocks noGrp="1"/>
          </p:cNvSpPr>
          <p:nvPr>
            <p:ph type="ftr" sz="quarter" idx="11"/>
          </p:nvPr>
        </p:nvSpPr>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33873"/>
    </mc:Choice>
    <mc:Fallback xmlns="">
      <p:transition spd="slow" advTm="4338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01127">
                                            <p:txEl>
                                              <p:pRg st="0" end="0"/>
                                            </p:txEl>
                                          </p:spTgt>
                                        </p:tgtEl>
                                        <p:attrNameLst>
                                          <p:attrName>style.visibility</p:attrName>
                                        </p:attrNameLst>
                                      </p:cBhvr>
                                      <p:to>
                                        <p:strVal val="visible"/>
                                      </p:to>
                                    </p:set>
                                    <p:animEffect transition="in" filter="blinds(horizontal)">
                                      <p:cBhvr>
                                        <p:cTn id="7" dur="500"/>
                                        <p:tgtEl>
                                          <p:spTgt spid="3011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1127">
                                            <p:txEl>
                                              <p:pRg st="1" end="1"/>
                                            </p:txEl>
                                          </p:spTgt>
                                        </p:tgtEl>
                                        <p:attrNameLst>
                                          <p:attrName>style.visibility</p:attrName>
                                        </p:attrNameLst>
                                      </p:cBhvr>
                                      <p:to>
                                        <p:strVal val="visible"/>
                                      </p:to>
                                    </p:set>
                                    <p:animEffect transition="in" filter="blinds(horizontal)">
                                      <p:cBhvr>
                                        <p:cTn id="12" dur="500"/>
                                        <p:tgtEl>
                                          <p:spTgt spid="3011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1127">
                                            <p:txEl>
                                              <p:pRg st="2" end="2"/>
                                            </p:txEl>
                                          </p:spTgt>
                                        </p:tgtEl>
                                        <p:attrNameLst>
                                          <p:attrName>style.visibility</p:attrName>
                                        </p:attrNameLst>
                                      </p:cBhvr>
                                      <p:to>
                                        <p:strVal val="visible"/>
                                      </p:to>
                                    </p:set>
                                    <p:animEffect transition="in" filter="blinds(horizontal)">
                                      <p:cBhvr>
                                        <p:cTn id="17" dur="500"/>
                                        <p:tgtEl>
                                          <p:spTgt spid="30112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01127">
                                            <p:txEl>
                                              <p:pRg st="3" end="3"/>
                                            </p:txEl>
                                          </p:spTgt>
                                        </p:tgtEl>
                                        <p:attrNameLst>
                                          <p:attrName>style.visibility</p:attrName>
                                        </p:attrNameLst>
                                      </p:cBhvr>
                                      <p:to>
                                        <p:strVal val="visible"/>
                                      </p:to>
                                    </p:set>
                                    <p:animEffect transition="in" filter="blinds(horizontal)">
                                      <p:cBhvr>
                                        <p:cTn id="20" dur="500"/>
                                        <p:tgtEl>
                                          <p:spTgt spid="3011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1127">
                                            <p:txEl>
                                              <p:pRg st="4" end="4"/>
                                            </p:txEl>
                                          </p:spTgt>
                                        </p:tgtEl>
                                        <p:attrNameLst>
                                          <p:attrName>style.visibility</p:attrName>
                                        </p:attrNameLst>
                                      </p:cBhvr>
                                      <p:to>
                                        <p:strVal val="visible"/>
                                      </p:to>
                                    </p:set>
                                    <p:anim calcmode="lin" valueType="num">
                                      <p:cBhvr additive="base">
                                        <p:cTn id="25" dur="500" fill="hold"/>
                                        <p:tgtEl>
                                          <p:spTgt spid="3011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11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112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112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11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127" grpId="0" uiExpand="1"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8|1.2|172.2|30.1|27.4"/>
</p:tagLst>
</file>

<file path=ppt/tags/tag10.xml><?xml version="1.0" encoding="utf-8"?>
<p:tagLst xmlns:a="http://schemas.openxmlformats.org/drawingml/2006/main" xmlns:r="http://schemas.openxmlformats.org/officeDocument/2006/relationships" xmlns:p="http://schemas.openxmlformats.org/presentationml/2006/main">
  <p:tag name="TIMING" val="|181.7"/>
</p:tagLst>
</file>

<file path=ppt/tags/tag11.xml><?xml version="1.0" encoding="utf-8"?>
<p:tagLst xmlns:a="http://schemas.openxmlformats.org/drawingml/2006/main" xmlns:r="http://schemas.openxmlformats.org/officeDocument/2006/relationships" xmlns:p="http://schemas.openxmlformats.org/presentationml/2006/main">
  <p:tag name="TIMING" val="|1.7|1.2|0.5|0.3|1.2|0.7|0.3"/>
</p:tagLst>
</file>

<file path=ppt/tags/tag12.xml><?xml version="1.0" encoding="utf-8"?>
<p:tagLst xmlns:a="http://schemas.openxmlformats.org/drawingml/2006/main" xmlns:r="http://schemas.openxmlformats.org/officeDocument/2006/relationships" xmlns:p="http://schemas.openxmlformats.org/presentationml/2006/main">
  <p:tag name="TIMING" val="|0.6|0.3|0.3|0.4|0.7|1.1"/>
</p:tagLst>
</file>

<file path=ppt/tags/tag13.xml><?xml version="1.0" encoding="utf-8"?>
<p:tagLst xmlns:a="http://schemas.openxmlformats.org/drawingml/2006/main" xmlns:r="http://schemas.openxmlformats.org/officeDocument/2006/relationships" xmlns:p="http://schemas.openxmlformats.org/presentationml/2006/main">
  <p:tag name="TIMING" val="|1|0.2|0.2|0.2|0.4"/>
</p:tagLst>
</file>

<file path=ppt/tags/tag14.xml><?xml version="1.0" encoding="utf-8"?>
<p:tagLst xmlns:a="http://schemas.openxmlformats.org/drawingml/2006/main" xmlns:r="http://schemas.openxmlformats.org/officeDocument/2006/relationships" xmlns:p="http://schemas.openxmlformats.org/presentationml/2006/main">
  <p:tag name="TIMING" val="|1.7|0.4|0.2|0.2|0.6"/>
</p:tagLst>
</file>

<file path=ppt/tags/tag15.xml><?xml version="1.0" encoding="utf-8"?>
<p:tagLst xmlns:a="http://schemas.openxmlformats.org/drawingml/2006/main" xmlns:r="http://schemas.openxmlformats.org/officeDocument/2006/relationships" xmlns:p="http://schemas.openxmlformats.org/presentationml/2006/main">
  <p:tag name="TIMING" val="|0.7|0.3|0.3"/>
</p:tagLst>
</file>

<file path=ppt/tags/tag16.xml><?xml version="1.0" encoding="utf-8"?>
<p:tagLst xmlns:a="http://schemas.openxmlformats.org/drawingml/2006/main" xmlns:r="http://schemas.openxmlformats.org/officeDocument/2006/relationships" xmlns:p="http://schemas.openxmlformats.org/presentationml/2006/main">
  <p:tag name="TIMING" val="|1.5"/>
</p:tagLst>
</file>

<file path=ppt/tags/tag2.xml><?xml version="1.0" encoding="utf-8"?>
<p:tagLst xmlns:a="http://schemas.openxmlformats.org/drawingml/2006/main" xmlns:r="http://schemas.openxmlformats.org/officeDocument/2006/relationships" xmlns:p="http://schemas.openxmlformats.org/presentationml/2006/main">
  <p:tag name="TIMING" val="|121|141.5|50|33.6|0.5|0.7"/>
</p:tagLst>
</file>

<file path=ppt/tags/tag3.xml><?xml version="1.0" encoding="utf-8"?>
<p:tagLst xmlns:a="http://schemas.openxmlformats.org/drawingml/2006/main" xmlns:r="http://schemas.openxmlformats.org/officeDocument/2006/relationships" xmlns:p="http://schemas.openxmlformats.org/presentationml/2006/main">
  <p:tag name="TIMING" val="|121|141.5|50|33.6|0.5|0.7"/>
</p:tagLst>
</file>

<file path=ppt/tags/tag4.xml><?xml version="1.0" encoding="utf-8"?>
<p:tagLst xmlns:a="http://schemas.openxmlformats.org/drawingml/2006/main" xmlns:r="http://schemas.openxmlformats.org/officeDocument/2006/relationships" xmlns:p="http://schemas.openxmlformats.org/presentationml/2006/main">
  <p:tag name="TIMING" val="|3.4|0.7|0.3|0.4"/>
</p:tagLst>
</file>

<file path=ppt/tags/tag5.xml><?xml version="1.0" encoding="utf-8"?>
<p:tagLst xmlns:a="http://schemas.openxmlformats.org/drawingml/2006/main" xmlns:r="http://schemas.openxmlformats.org/officeDocument/2006/relationships" xmlns:p="http://schemas.openxmlformats.org/presentationml/2006/main">
  <p:tag name="TIMING" val="|2.2|0.5|0.4|0.8|0.5"/>
</p:tagLst>
</file>

<file path=ppt/tags/tag6.xml><?xml version="1.0" encoding="utf-8"?>
<p:tagLst xmlns:a="http://schemas.openxmlformats.org/drawingml/2006/main" xmlns:r="http://schemas.openxmlformats.org/officeDocument/2006/relationships" xmlns:p="http://schemas.openxmlformats.org/presentationml/2006/main">
  <p:tag name="TIMING" val="|38.4|0.5|0.2|0.3"/>
</p:tagLst>
</file>

<file path=ppt/tags/tag7.xml><?xml version="1.0" encoding="utf-8"?>
<p:tagLst xmlns:a="http://schemas.openxmlformats.org/drawingml/2006/main" xmlns:r="http://schemas.openxmlformats.org/officeDocument/2006/relationships" xmlns:p="http://schemas.openxmlformats.org/presentationml/2006/main">
  <p:tag name="TIMING" val="|1.1|1|7.4"/>
</p:tagLst>
</file>

<file path=ppt/tags/tag8.xml><?xml version="1.0" encoding="utf-8"?>
<p:tagLst xmlns:a="http://schemas.openxmlformats.org/drawingml/2006/main" xmlns:r="http://schemas.openxmlformats.org/officeDocument/2006/relationships" xmlns:p="http://schemas.openxmlformats.org/presentationml/2006/main">
  <p:tag name="TIMING" val="|65.9|30.9|87.8|185.6|16.2"/>
</p:tagLst>
</file>

<file path=ppt/tags/tag9.xml><?xml version="1.0" encoding="utf-8"?>
<p:tagLst xmlns:a="http://schemas.openxmlformats.org/drawingml/2006/main" xmlns:r="http://schemas.openxmlformats.org/officeDocument/2006/relationships" xmlns:p="http://schemas.openxmlformats.org/presentationml/2006/main">
  <p:tag name="TIMING" val="|16.1|225.1|3.5"/>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《电力电子技术》西安交通大学_王兆安_第五版第1-7章</Template>
  <TotalTime>1827</TotalTime>
  <Words>3258</Words>
  <Application>Microsoft Office PowerPoint</Application>
  <PresentationFormat>全屏显示(4:3)</PresentationFormat>
  <Paragraphs>446</Paragraphs>
  <Slides>28</Slides>
  <Notes>14</Notes>
  <HiddenSlides>0</HiddenSlides>
  <MMClips>0</MMClips>
  <ScaleCrop>false</ScaleCrop>
  <HeadingPairs>
    <vt:vector size="8" baseType="variant">
      <vt:variant>
        <vt:lpstr>已用的字体</vt:lpstr>
      </vt:variant>
      <vt:variant>
        <vt:i4>10</vt:i4>
      </vt:variant>
      <vt:variant>
        <vt:lpstr>主题</vt:lpstr>
      </vt:variant>
      <vt:variant>
        <vt:i4>7</vt:i4>
      </vt:variant>
      <vt:variant>
        <vt:lpstr>嵌入 OLE 服务器</vt:lpstr>
      </vt:variant>
      <vt:variant>
        <vt:i4>4</vt:i4>
      </vt:variant>
      <vt:variant>
        <vt:lpstr>幻灯片标题</vt:lpstr>
      </vt:variant>
      <vt:variant>
        <vt:i4>28</vt:i4>
      </vt:variant>
    </vt:vector>
  </HeadingPairs>
  <TitlesOfParts>
    <vt:vector size="49" baseType="lpstr">
      <vt:lpstr>黑体</vt:lpstr>
      <vt:lpstr>华文中宋</vt:lpstr>
      <vt:lpstr>宋体</vt:lpstr>
      <vt:lpstr>微软雅黑</vt:lpstr>
      <vt:lpstr>微软雅黑 Light</vt:lpstr>
      <vt:lpstr>Arial</vt:lpstr>
      <vt:lpstr>Calibri</vt:lpstr>
      <vt:lpstr>Symbol</vt:lpstr>
      <vt:lpstr>Times New Roman</vt:lpstr>
      <vt:lpstr>Wingdings</vt:lpstr>
      <vt:lpstr>1_自定义设计方案</vt:lpstr>
      <vt:lpstr>自定义设计方案</vt:lpstr>
      <vt:lpstr>2011华中科技大学答辩模版</vt:lpstr>
      <vt:lpstr>3_自定义设计方案</vt:lpstr>
      <vt:lpstr>4_自定义设计方案</vt:lpstr>
      <vt:lpstr>5_自定义设计方案</vt:lpstr>
      <vt:lpstr>1_2011华中科技大学答辩模版</vt:lpstr>
      <vt:lpstr>BMP 图象</vt:lpstr>
      <vt:lpstr>Microsoft Drawing</vt:lpstr>
      <vt:lpstr>MSDraw</vt:lpstr>
      <vt:lpstr>Equation</vt:lpstr>
      <vt:lpstr>2.2 不可控器件——电力二极管</vt:lpstr>
      <vt:lpstr>2.2 不可控器件——电力二极管·引言</vt:lpstr>
      <vt:lpstr>2.2.1 PN结与电力二极管的工作原理</vt:lpstr>
      <vt:lpstr>电力电子器件热击穿的深层次原因</vt:lpstr>
      <vt:lpstr>2.2.1 PN结与电力二极管的工作原理</vt:lpstr>
      <vt:lpstr>2.2.1 PN结与电力二极管的工作原理</vt:lpstr>
      <vt:lpstr>2.2.1 PN结与电力二极管的工作原理</vt:lpstr>
      <vt:lpstr>要学会有逻辑性的学习!</vt:lpstr>
      <vt:lpstr>1.2.1 PN结与电力二极管的工作原理</vt:lpstr>
      <vt:lpstr>1.2.1 电导调制效应</vt:lpstr>
      <vt:lpstr>2.2.1 PN结与电力二极管的工作原理</vt:lpstr>
      <vt:lpstr>2.2.1 PN结与电力二极管的工作原理</vt:lpstr>
      <vt:lpstr>2.2.2  电力二极管的基本特性</vt:lpstr>
      <vt:lpstr>2.2.2  电力二极管的基本特性</vt:lpstr>
      <vt:lpstr>2.2.2 电力二极管的基本特性</vt:lpstr>
      <vt:lpstr>PowerPoint 演示文稿</vt:lpstr>
      <vt:lpstr>PowerPoint 演示文稿</vt:lpstr>
      <vt:lpstr>2.2.3  电力二极管的主要参数</vt:lpstr>
      <vt:lpstr>例：电力二极管额定电流的选择</vt:lpstr>
      <vt:lpstr>2.2.3  电力二极管的主要参数</vt:lpstr>
      <vt:lpstr>2.2.3  电力二极管的主要参数</vt:lpstr>
      <vt:lpstr>2.2.4   电力二极管的主要类型</vt:lpstr>
      <vt:lpstr>2.2.4   电力二极管的主要类型</vt:lpstr>
      <vt:lpstr>2.2.4 电力二极管的主要类型</vt:lpstr>
      <vt:lpstr>PowerPoint 演示文稿</vt:lpstr>
      <vt:lpstr>复习思考题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&lt;电力电子技术&gt;(第5版) 第1章   绪论 （第4版为“概述”，无章序号）</dc:title>
  <dc:creator>Lenovo</dc:creator>
  <cp:lastModifiedBy>徐金榜</cp:lastModifiedBy>
  <cp:revision>159</cp:revision>
  <dcterms:created xsi:type="dcterms:W3CDTF">2013-03-21T07:41:00Z</dcterms:created>
  <dcterms:modified xsi:type="dcterms:W3CDTF">2023-02-21T02:23:15Z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