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75" r:id="rId2"/>
    <p:sldMasterId id="2147483711" r:id="rId3"/>
    <p:sldMasterId id="2147483725" r:id="rId4"/>
    <p:sldMasterId id="2147483738" r:id="rId5"/>
    <p:sldMasterId id="2147483750" r:id="rId6"/>
    <p:sldMasterId id="2147483762" r:id="rId7"/>
  </p:sldMasterIdLst>
  <p:notesMasterIdLst>
    <p:notesMasterId r:id="rId48"/>
  </p:notesMasterIdLst>
  <p:sldIdLst>
    <p:sldId id="278" r:id="rId8"/>
    <p:sldId id="279" r:id="rId9"/>
    <p:sldId id="304" r:id="rId10"/>
    <p:sldId id="280" r:id="rId11"/>
    <p:sldId id="297" r:id="rId12"/>
    <p:sldId id="305" r:id="rId13"/>
    <p:sldId id="281" r:id="rId14"/>
    <p:sldId id="282" r:id="rId15"/>
    <p:sldId id="283" r:id="rId16"/>
    <p:sldId id="284" r:id="rId17"/>
    <p:sldId id="298" r:id="rId18"/>
    <p:sldId id="286" r:id="rId19"/>
    <p:sldId id="287" r:id="rId20"/>
    <p:sldId id="299" r:id="rId21"/>
    <p:sldId id="300" r:id="rId22"/>
    <p:sldId id="288" r:id="rId23"/>
    <p:sldId id="308" r:id="rId24"/>
    <p:sldId id="289" r:id="rId25"/>
    <p:sldId id="290" r:id="rId26"/>
    <p:sldId id="301" r:id="rId27"/>
    <p:sldId id="291" r:id="rId28"/>
    <p:sldId id="292" r:id="rId29"/>
    <p:sldId id="293" r:id="rId30"/>
    <p:sldId id="294" r:id="rId31"/>
    <p:sldId id="295" r:id="rId32"/>
    <p:sldId id="296" r:id="rId33"/>
    <p:sldId id="302" r:id="rId34"/>
    <p:sldId id="303" r:id="rId35"/>
    <p:sldId id="306" r:id="rId36"/>
    <p:sldId id="307" r:id="rId37"/>
    <p:sldId id="312" r:id="rId38"/>
    <p:sldId id="313" r:id="rId39"/>
    <p:sldId id="314" r:id="rId40"/>
    <p:sldId id="315" r:id="rId41"/>
    <p:sldId id="320" r:id="rId42"/>
    <p:sldId id="321" r:id="rId43"/>
    <p:sldId id="322" r:id="rId44"/>
    <p:sldId id="323" r:id="rId45"/>
    <p:sldId id="316" r:id="rId46"/>
    <p:sldId id="324"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26" autoAdjust="0"/>
  </p:normalViewPr>
  <p:slideViewPr>
    <p:cSldViewPr>
      <p:cViewPr varScale="1">
        <p:scale>
          <a:sx n="62" d="100"/>
          <a:sy n="62" d="100"/>
        </p:scale>
        <p:origin x="1398" y="2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9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9.png"/><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A27DC-C52E-4BE7-B1C9-8F5243DD0040}" type="datetimeFigureOut">
              <a:rPr lang="zh-CN" altLang="en-US" smtClean="0"/>
              <a:t>2023/2/21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17D4C-B9BB-4428-AF92-F9D98C95CE58}" type="slidenum">
              <a:rPr lang="zh-CN" altLang="en-US" smtClean="0"/>
              <a:t>‹#›</a:t>
            </a:fld>
            <a:endParaRPr lang="zh-CN" altLang="en-US"/>
          </a:p>
        </p:txBody>
      </p:sp>
    </p:spTree>
    <p:extLst>
      <p:ext uri="{BB962C8B-B14F-4D97-AF65-F5344CB8AC3E}">
        <p14:creationId xmlns:p14="http://schemas.microsoft.com/office/powerpoint/2010/main" val="50024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3FABC7A6-27FA-4B51-8BCF-9B1D08F921E4}" type="slidenum">
              <a:rPr lang="en-US" altLang="zh-CN" sz="1200" smtClean="0">
                <a:latin typeface="Times New Roman" pitchFamily="18" charset="0"/>
                <a:ea typeface="宋体" charset="-122"/>
              </a:rPr>
              <a:pPr eaLnBrk="1" hangingPunct="1"/>
              <a:t>5</a:t>
            </a:fld>
            <a:endParaRPr lang="en-US" altLang="zh-CN" sz="1200">
              <a:latin typeface="Times New Roman" pitchFamily="18" charset="0"/>
              <a:ea typeface="宋体" charset="-122"/>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zh-CN" altLang="zh-CN">
              <a:ea typeface="宋体" charset="-122"/>
            </a:endParaRPr>
          </a:p>
        </p:txBody>
      </p:sp>
    </p:spTree>
    <p:extLst>
      <p:ext uri="{BB962C8B-B14F-4D97-AF65-F5344CB8AC3E}">
        <p14:creationId xmlns:p14="http://schemas.microsoft.com/office/powerpoint/2010/main" val="2284421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3FABC7A6-27FA-4B51-8BCF-9B1D08F921E4}" type="slidenum">
              <a:rPr lang="en-US" altLang="zh-CN" sz="1200" smtClean="0">
                <a:latin typeface="Times New Roman" pitchFamily="18" charset="0"/>
                <a:ea typeface="宋体" charset="-122"/>
              </a:rPr>
              <a:pPr eaLnBrk="1" hangingPunct="1"/>
              <a:t>6</a:t>
            </a:fld>
            <a:endParaRPr lang="en-US" altLang="zh-CN" sz="1200">
              <a:latin typeface="Times New Roman" pitchFamily="18" charset="0"/>
              <a:ea typeface="宋体" charset="-122"/>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zh-CN" altLang="zh-CN">
              <a:ea typeface="宋体" charset="-122"/>
            </a:endParaRPr>
          </a:p>
        </p:txBody>
      </p:sp>
    </p:spTree>
    <p:extLst>
      <p:ext uri="{BB962C8B-B14F-4D97-AF65-F5344CB8AC3E}">
        <p14:creationId xmlns:p14="http://schemas.microsoft.com/office/powerpoint/2010/main" val="1593459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A6215FCC-BF54-4BB1-8C71-FBCF1CE8E524}" type="slidenum">
              <a:rPr lang="en-US" altLang="zh-CN" sz="1200" smtClean="0">
                <a:latin typeface="Times New Roman" pitchFamily="18" charset="0"/>
                <a:ea typeface="宋体" charset="-122"/>
              </a:rPr>
              <a:pPr eaLnBrk="1" hangingPunct="1"/>
              <a:t>11</a:t>
            </a:fld>
            <a:endParaRPr lang="en-US" altLang="zh-CN" sz="1200">
              <a:latin typeface="Times New Roman" pitchFamily="18" charset="0"/>
              <a:ea typeface="宋体" charset="-122"/>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12862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B17D4C-B9BB-4428-AF92-F9D98C95CE58}" type="slidenum">
              <a:rPr lang="zh-CN" altLang="en-US" smtClean="0"/>
              <a:t>13</a:t>
            </a:fld>
            <a:endParaRPr lang="zh-CN" altLang="en-US"/>
          </a:p>
        </p:txBody>
      </p:sp>
    </p:spTree>
    <p:extLst>
      <p:ext uri="{BB962C8B-B14F-4D97-AF65-F5344CB8AC3E}">
        <p14:creationId xmlns:p14="http://schemas.microsoft.com/office/powerpoint/2010/main" val="337301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B17D4C-B9BB-4428-AF92-F9D98C95CE58}" type="slidenum">
              <a:rPr lang="zh-CN" altLang="en-US" smtClean="0"/>
              <a:t>14</a:t>
            </a:fld>
            <a:endParaRPr lang="zh-CN" altLang="en-US"/>
          </a:p>
        </p:txBody>
      </p:sp>
    </p:spTree>
    <p:extLst>
      <p:ext uri="{BB962C8B-B14F-4D97-AF65-F5344CB8AC3E}">
        <p14:creationId xmlns:p14="http://schemas.microsoft.com/office/powerpoint/2010/main" val="3092225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24C17ED8-9A02-45A0-B6FC-6BA8A39DF1BE}" type="slidenum">
              <a:rPr lang="en-US" altLang="zh-CN" sz="1200" smtClean="0">
                <a:latin typeface="Times New Roman" pitchFamily="18" charset="0"/>
                <a:ea typeface="宋体" charset="-122"/>
              </a:rPr>
              <a:pPr eaLnBrk="1" hangingPunct="1"/>
              <a:t>31</a:t>
            </a:fld>
            <a:endParaRPr lang="en-US" altLang="zh-CN" sz="1200">
              <a:latin typeface="Times New Roman" pitchFamily="18" charset="0"/>
              <a:ea typeface="宋体"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291799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D0D5B521-298A-4ADC-8206-5A329B1ED872}" type="slidenum">
              <a:rPr lang="en-US" altLang="zh-CN" sz="1200">
                <a:latin typeface="Times New Roman" pitchFamily="18" charset="0"/>
                <a:ea typeface="宋体" charset="-122"/>
              </a:rPr>
              <a:pPr eaLnBrk="1" hangingPunct="1"/>
              <a:t>36</a:t>
            </a:fld>
            <a:endParaRPr lang="en-US" altLang="zh-CN" sz="1200">
              <a:latin typeface="Times New Roman" pitchFamily="18" charset="0"/>
              <a:ea typeface="宋体"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37753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5547FD9E-16C7-4A14-BD54-835AB8E0859F}" type="slidenum">
              <a:rPr lang="en-US" altLang="zh-CN" sz="1200">
                <a:latin typeface="Times New Roman" pitchFamily="18" charset="0"/>
                <a:ea typeface="宋体" charset="-122"/>
              </a:rPr>
              <a:pPr eaLnBrk="1" hangingPunct="1"/>
              <a:t>37</a:t>
            </a:fld>
            <a:endParaRPr lang="en-US" altLang="zh-CN" sz="1200">
              <a:latin typeface="Times New Roman" pitchFamily="18" charset="0"/>
              <a:ea typeface="宋体" charset="-122"/>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387938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C46A7D35-137E-444D-9526-98F0954464AF}" type="slidenum">
              <a:rPr lang="en-US" altLang="zh-CN" sz="1200">
                <a:latin typeface="Times New Roman" pitchFamily="18" charset="0"/>
                <a:ea typeface="宋体" charset="-122"/>
              </a:rPr>
              <a:pPr eaLnBrk="1" hangingPunct="1"/>
              <a:t>39</a:t>
            </a:fld>
            <a:endParaRPr lang="en-US" altLang="zh-CN" sz="1200">
              <a:latin typeface="Times New Roman" pitchFamily="18" charset="0"/>
              <a:ea typeface="宋体"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09455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D4C4CE9-DC9A-4C81-8E8B-F86416850CD1}"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6F20AF-82DC-4E60-BA7A-B832E7F44FE5}"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77196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F46CD0B-7C05-4599-BD6B-BAEB17B6F140}"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704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568B49-A94B-40B5-8FBA-5FD078F7D447}"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978518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2F40C7E-3931-4AAA-9C54-60139AFAC4EA}"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474028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D05BE09-3AA7-4BCC-826B-C7E32A8B85FC}"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391881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7C4D5AE-0B85-439B-8D8B-BC586B7E4F9E}"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3227567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0229C2F-D62D-41DB-BAD4-7B494BCC0F0D}" type="datetime10">
              <a:rPr lang="zh-CN" altLang="en-US" smtClean="0"/>
              <a:t>10:54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82485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C43931-F18A-42F4-9778-EC74AD72A8F7}" type="datetime10">
              <a:rPr lang="zh-CN" altLang="en-US" smtClean="0"/>
              <a:t>10:54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1036071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55B871-4533-438A-8976-38869558DC16}" type="datetime10">
              <a:rPr lang="zh-CN" altLang="en-US" smtClean="0"/>
              <a:t>10:54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657539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D0A09E1-1B91-4243-A2A1-135CF21426C2}"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02160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52673B-7018-43C5-8979-600326457852}"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45782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6990863-6723-4420-BBE1-F32030A0D3A1}"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55631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007271-96F9-4A25-AF6E-5C2E19454E40}"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563293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9387D8-D040-42C8-B45C-5674EB11DF36}"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892635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1807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7E85BEBA-1C7F-4CC3-B1F9-B20DC84CC594}" type="datetime10">
              <a:rPr lang="zh-CN" altLang="en-US" smtClean="0"/>
              <a:t>10:54</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4879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F8706CFD-4C43-438E-8A27-19424853408A}" type="datetime10">
              <a:rPr lang="zh-CN" altLang="en-US" smtClean="0"/>
              <a:t>10:54</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36277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1C3FC5CA-D38F-4139-8F0F-545D863E233E}" type="datetime10">
              <a:rPr lang="zh-CN" altLang="en-US" smtClean="0"/>
              <a:t>10:54</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1710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6162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A085B4E4-F790-4DF5-B2EC-AA8B27308874}" type="datetime10">
              <a:rPr lang="zh-CN" altLang="en-US" smtClean="0"/>
              <a:t>10:54</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66810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5DA67065-D113-4EE1-A394-C3AEAFC79414}" type="datetime10">
              <a:rPr lang="zh-CN" altLang="en-US" smtClean="0"/>
              <a:t>10:54</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0573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02EB51D-02D8-4E70-A29D-1F7A81FC8AB8}"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2126181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4FB18DCF-AA49-42BD-9F6D-B16CB021473D}" type="datetime10">
              <a:rPr lang="zh-CN" altLang="en-US" smtClean="0"/>
              <a:t>10:54</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24781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D64E2791-5AD1-4640-8412-9DA07942DF2E}" type="datetime10">
              <a:rPr lang="zh-CN" altLang="en-US" smtClean="0"/>
              <a:t>10:54</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787061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C329B47B-8916-4BEE-B522-43D62825CC1A}" type="datetime10">
              <a:rPr lang="zh-CN" altLang="en-US" smtClean="0"/>
              <a:t>10:54</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055000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592B7FBD-9017-4AFF-A66C-234BBD208A4E}" type="datetime10">
              <a:rPr lang="zh-CN" altLang="en-US" smtClean="0"/>
              <a:t>10:54</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72935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9B801EB8-5735-4D9E-B3E4-388DE29E8D1A}" type="datetime10">
              <a:rPr lang="zh-CN" altLang="en-US" smtClean="0"/>
              <a:t>10:54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11188" y="6245225"/>
            <a:ext cx="2232025" cy="476250"/>
          </a:xfrm>
          <a:prstGeom prst="rect">
            <a:avLst/>
          </a:prstGeom>
        </p:spPr>
        <p:txBody>
          <a:bodyPr/>
          <a:lstStyle>
            <a:lvl1pPr>
              <a:defRPr/>
            </a:lvl1pPr>
          </a:lstStyle>
          <a:p>
            <a:fld id="{32F7D5EA-9FF6-4929-A0AB-CB241BDCD9EE}" type="datetime10">
              <a:rPr lang="zh-CN" altLang="en-US" smtClean="0"/>
              <a:t>10:54</a:t>
            </a:fld>
            <a:endParaRPr lang="en-US" altLang="zh-CN"/>
          </a:p>
        </p:txBody>
      </p:sp>
      <p:sp>
        <p:nvSpPr>
          <p:cNvPr id="6" name="页脚占位符 5"/>
          <p:cNvSpPr>
            <a:spLocks noGrp="1"/>
          </p:cNvSpPr>
          <p:nvPr>
            <p:ph type="ftr" sz="quarter" idx="11"/>
          </p:nvPr>
        </p:nvSpPr>
        <p:spPr>
          <a:xfrm>
            <a:off x="3276600" y="6245225"/>
            <a:ext cx="2808288" cy="47625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a:prstGeom prst="rect">
            <a:avLst/>
          </a:prstGeom>
        </p:spPr>
        <p:txBody>
          <a:bodyPr/>
          <a:lstStyle>
            <a:lvl1pPr>
              <a:defRPr/>
            </a:lvl1pPr>
          </a:lstStyle>
          <a:p>
            <a:fld id="{21226B55-A586-474D-9D16-89BB9CABEDB4}" type="slidenum">
              <a:rPr lang="en-US" altLang="zh-CN" smtClean="0"/>
              <a:pPr/>
              <a:t>‹#›</a:t>
            </a:fld>
            <a:r>
              <a:rPr lang="en-US" altLang="zh-CN"/>
              <a:t>/7</a:t>
            </a:r>
          </a:p>
        </p:txBody>
      </p:sp>
    </p:spTree>
    <p:extLst>
      <p:ext uri="{BB962C8B-B14F-4D97-AF65-F5344CB8AC3E}">
        <p14:creationId xmlns:p14="http://schemas.microsoft.com/office/powerpoint/2010/main" val="2101527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152400"/>
            <a:ext cx="7467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4478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24400" y="1447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24400" y="35814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167AAA9B-963A-48B0-905F-1B09BCF82BF1}" type="datetime10">
              <a:rPr lang="zh-CN" altLang="en-US" smtClean="0"/>
              <a:t>10:54</a:t>
            </a:fld>
            <a:endParaRPr lang="en-US" altLang="zh-CN"/>
          </a:p>
        </p:txBody>
      </p:sp>
      <p:sp>
        <p:nvSpPr>
          <p:cNvPr id="7"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7086600" y="6553200"/>
            <a:ext cx="1905000" cy="228600"/>
          </a:xfrm>
          <a:prstGeom prst="rect">
            <a:avLst/>
          </a:prstGeom>
          <a:ln/>
        </p:spPr>
        <p:txBody>
          <a:bodyPr/>
          <a:lstStyle>
            <a:lvl1pPr>
              <a:defRPr/>
            </a:lvl1pPr>
          </a:lstStyle>
          <a:p>
            <a:pPr>
              <a:defRPr/>
            </a:pPr>
            <a:r>
              <a:rPr lang="en-US" altLang="zh-CN"/>
              <a:t>1-</a:t>
            </a:r>
            <a:fld id="{B2242F13-311A-452A-A1AF-E5CE0228F38E}" type="slidenum">
              <a:rPr lang="en-US" altLang="zh-CN"/>
              <a:pPr>
                <a:defRPr/>
              </a:pPr>
              <a:t>‹#›</a:t>
            </a:fld>
            <a:endParaRPr lang="en-US" altLang="zh-CN"/>
          </a:p>
        </p:txBody>
      </p:sp>
    </p:spTree>
    <p:extLst>
      <p:ext uri="{BB962C8B-B14F-4D97-AF65-F5344CB8AC3E}">
        <p14:creationId xmlns:p14="http://schemas.microsoft.com/office/powerpoint/2010/main" val="26307505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18FD66F-0712-432D-A998-57A1EBBF0952}"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E82AC7-93C3-44A7-8A1F-645F81D5ECFF}"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457824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EFFB1C1-6CA6-4486-8A03-0D259F39CC41}"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2126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4CA28E-926C-4633-A3D4-73C4DA38701F}"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2869557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6FAD7D4-D3D5-4AB7-9170-C4D13792D90F}"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2869557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F79522E-E725-4F0C-A87F-44FB6C339E0A}" type="datetime10">
              <a:rPr lang="zh-CN" altLang="en-US" smtClean="0"/>
              <a:t>10:54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6172041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C6DB601-135D-44CE-8A30-2BB6F89FB1D2}" type="datetime10">
              <a:rPr lang="zh-CN" altLang="en-US" smtClean="0"/>
              <a:t>10:54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3193440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F4E7E9-F62B-4E13-ADFB-58CA9670408B}" type="datetime10">
              <a:rPr lang="zh-CN" altLang="en-US" smtClean="0"/>
              <a:t>10:54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0998599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6624F8-266E-4647-931A-3CEC526FE3B3}"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8706979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346A39B-4D10-4869-8A80-5E18083463D0}"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9917419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36B0B0-CC3B-4A61-8783-9694B687AFF2}"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7719648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6397741-8A7A-492D-84DF-DAAB3A051862}"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7043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11188" y="6245225"/>
            <a:ext cx="2232025" cy="476250"/>
          </a:xfrm>
        </p:spPr>
        <p:txBody>
          <a:bodyPr/>
          <a:lstStyle>
            <a:lvl1pPr>
              <a:defRPr/>
            </a:lvl1pPr>
          </a:lstStyle>
          <a:p>
            <a:fld id="{45EC3A57-058C-4337-A2F5-B91699C1A744}" type="datetime10">
              <a:rPr lang="zh-CN" altLang="en-US" smtClean="0"/>
              <a:t>10:54</a:t>
            </a:fld>
            <a:endParaRPr lang="en-US" altLang="zh-CN"/>
          </a:p>
        </p:txBody>
      </p:sp>
      <p:sp>
        <p:nvSpPr>
          <p:cNvPr id="7" name="页脚占位符 6"/>
          <p:cNvSpPr>
            <a:spLocks noGrp="1"/>
          </p:cNvSpPr>
          <p:nvPr>
            <p:ph type="ftr" sz="quarter" idx="11"/>
          </p:nvPr>
        </p:nvSpPr>
        <p:spPr>
          <a:xfrm>
            <a:off x="3276600" y="6245225"/>
            <a:ext cx="2808288"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3DDE48-83CD-4A4A-B7BC-FAEFED3391E0}" type="slidenum">
              <a:rPr lang="en-US" altLang="zh-CN"/>
              <a:pPr/>
              <a:t>‹#›</a:t>
            </a:fld>
            <a:r>
              <a:rPr lang="en-US" altLang="zh-CN"/>
              <a:t>/7</a:t>
            </a:r>
          </a:p>
        </p:txBody>
      </p:sp>
    </p:spTree>
    <p:extLst>
      <p:ext uri="{BB962C8B-B14F-4D97-AF65-F5344CB8AC3E}">
        <p14:creationId xmlns:p14="http://schemas.microsoft.com/office/powerpoint/2010/main" val="17142452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4A482F9-A5EB-49D3-86AD-15C2350472BF}"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114393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595D31-794D-4F92-AC1C-1216E5DDF7FC}" type="datetime10">
              <a:rPr lang="zh-CN" altLang="en-US" smtClean="0"/>
              <a:t>10:54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6172041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F4B17F-5572-4BFF-AE56-A27DC2F93284}"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4446562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BDD4884-FE91-4B5B-BC50-33031F66EF61}"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5990331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82B57CC-66F5-4222-8E2A-76090F38B0D2}"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583521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A8145C-95DB-4EE4-BF0B-BE47AE22B1DB}" type="datetime10">
              <a:rPr lang="zh-CN" altLang="en-US" smtClean="0"/>
              <a:t>10:54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7267671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FE3979A-C009-44F9-9EA7-39524DAB0959}" type="datetime10">
              <a:rPr lang="zh-CN" altLang="en-US" smtClean="0"/>
              <a:t>10:54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7044746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431547-4474-452C-B906-7FBAD764546F}" type="datetime10">
              <a:rPr lang="zh-CN" altLang="en-US" smtClean="0"/>
              <a:t>10:54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6545907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EDB260-832C-4D35-8BC5-EE9E20AE5A94}"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41069279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6BA67EA-E959-4AFA-A5AE-4F820F240D6F}"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10440892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794D6E6-D8C3-4DAD-9F66-90803AD342D0}"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8084243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C001E1-3FC2-460B-87C6-1D5355DB43B9}"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35095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7315CB8-1D1E-49DC-8781-F0E25102E62D}" type="datetime10">
              <a:rPr lang="zh-CN" altLang="en-US" smtClean="0"/>
              <a:t>10:54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3193440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DE52CFF-D7E0-4D6F-BEC4-1DB8E4F2C94D}"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9785189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96C9A2C-D03A-4380-BA64-8560D8CEBD11}"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47402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79E421B-F0F1-4DA3-BBCF-2E49E1996F3F}"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3918814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A9EDC8B-E04D-4DE8-B858-FF3C1C5CC276}"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32275670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ECD7FB-829D-4991-B0F3-3666CA184013}" type="datetime10">
              <a:rPr lang="zh-CN" altLang="en-US" smtClean="0"/>
              <a:t>10:54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824851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6BB8C66-FF7A-4295-9E43-B1D6A287CE9E}" type="datetime10">
              <a:rPr lang="zh-CN" altLang="en-US" smtClean="0"/>
              <a:t>10:54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1036071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D7ED29-1015-4AFD-9696-09B97AC9ABA4}" type="datetime10">
              <a:rPr lang="zh-CN" altLang="en-US" smtClean="0"/>
              <a:t>10:54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6575399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B7031C-5D3B-4556-998D-02CF431B38C9}"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0216070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580294-5956-454C-A4C7-B7223E64F1C7}"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5563127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68E8E8-B4F9-4CE8-991E-5847937BB0BE}"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56329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C452AB-924D-45AE-9720-2D9EE3EDD1AB}" type="datetime10">
              <a:rPr lang="zh-CN" altLang="en-US" smtClean="0"/>
              <a:t>10:54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0998599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E55E42B-377D-4583-8FB8-9C62463CA04C}" type="datetime10">
              <a:rPr lang="zh-CN" altLang="en-US" smtClean="0"/>
              <a:t>10:54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892635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1807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95C538B4-85BC-4F3E-8580-DA0D4DA5A9CB}" type="datetime10">
              <a:rPr lang="zh-CN" altLang="en-US" smtClean="0"/>
              <a:t>10:54</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848790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D0545F29-B00B-4685-9EE1-82D0236E6D53}" type="datetime10">
              <a:rPr lang="zh-CN" altLang="en-US" smtClean="0"/>
              <a:t>10:54</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43627756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16E0379A-F5B0-4BA0-A029-4165E3749DB3}" type="datetime10">
              <a:rPr lang="zh-CN" altLang="en-US" smtClean="0"/>
              <a:t>10:54</a:t>
            </a:fld>
            <a:endParaRPr lang="zh-CN" altLang="en-US"/>
          </a:p>
        </p:txBody>
      </p:sp>
    </p:spTree>
    <p:extLst>
      <p:ext uri="{BB962C8B-B14F-4D97-AF65-F5344CB8AC3E}">
        <p14:creationId xmlns:p14="http://schemas.microsoft.com/office/powerpoint/2010/main" val="5717104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61624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C0649012-C589-4100-BC2B-FF444BC75BDC}" type="datetime10">
              <a:rPr lang="zh-CN" altLang="en-US" smtClean="0"/>
              <a:t>10:54</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2668104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32858B3D-CC9E-43F4-9AB9-101DCA9382D8}" type="datetime10">
              <a:rPr lang="zh-CN" altLang="en-US" smtClean="0"/>
              <a:t>10:54</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5057385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C26B98F0-92BF-45CF-A75D-9BE969ACE0BF}" type="datetime10">
              <a:rPr lang="zh-CN" altLang="en-US" smtClean="0"/>
              <a:t>10:54</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1247812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D76E6783-51E7-4CB6-8265-882A7D080241}" type="datetime10">
              <a:rPr lang="zh-CN" altLang="en-US" smtClean="0"/>
              <a:t>10:54</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87870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58D0A3-3C13-4F83-93CA-81A187999E50}"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8706979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87F3FD42-4C8C-4882-BABE-B67B9FFD2324}" type="datetime10">
              <a:rPr lang="zh-CN" altLang="en-US" smtClean="0"/>
              <a:t>10:54</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50550004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DB5185F5-B8FF-4668-98AC-F75201F65D71}" type="datetime10">
              <a:rPr lang="zh-CN" altLang="en-US" smtClean="0"/>
              <a:t>10:54</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03729357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1782558B-5F7A-4608-9678-B7D98F2D5BEF}" type="datetime10">
              <a:rPr lang="zh-CN" altLang="en-US" smtClean="0"/>
              <a:t>10:54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424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C2A376B-B4B1-4302-9B5B-3801F5118F3E}" type="datetime10">
              <a:rPr lang="zh-CN" altLang="en-US" smtClean="0"/>
              <a:t>10:54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99174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2.jpe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6" Type="http://schemas.openxmlformats.org/officeDocument/2006/relationships/image" Target="../media/image2.jpeg"/><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1.pn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08254-5E05-4B88-8D09-25D1FF78A962}" type="datetime10">
              <a:rPr lang="zh-CN" altLang="en-US" smtClean="0"/>
              <a:t>10:54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1234567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AB18C-EF90-424B-A17A-6296EEFFF74B}" type="datetime10">
              <a:rPr lang="zh-CN" altLang="en-US" smtClean="0"/>
              <a:t>10:54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272539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6">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8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9BECA-37FF-4FB2-ACF7-FD8746F0D78F}" type="datetime10">
              <a:rPr lang="zh-CN" altLang="en-US" smtClean="0"/>
              <a:t>10:54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12345678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0442F-ABB7-4662-A172-A56DB4513310}" type="datetime10">
              <a:rPr lang="zh-CN" altLang="en-US" smtClean="0"/>
              <a:t>10:54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78652204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B35F9-67C0-4E90-964C-36C98ECDDAE6}" type="datetime10">
              <a:rPr lang="zh-CN" altLang="en-US" smtClean="0"/>
              <a:t>10:54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272539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5">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16.wmf"/><Relationship Id="rId2" Type="http://schemas.openxmlformats.org/officeDocument/2006/relationships/tags" Target="../tags/tag1.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0.png"/><Relationship Id="rId4"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Layout" Target="../slideLayouts/slideLayout29.xml"/><Relationship Id="rId7" Type="http://schemas.openxmlformats.org/officeDocument/2006/relationships/oleObject" Target="../embeddings/oleObject12.bin"/><Relationship Id="rId2" Type="http://schemas.openxmlformats.org/officeDocument/2006/relationships/tags" Target="../tags/tag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1.bin"/><Relationship Id="rId10" Type="http://schemas.openxmlformats.org/officeDocument/2006/relationships/image" Target="../media/image20.png"/><Relationship Id="rId4" Type="http://schemas.openxmlformats.org/officeDocument/2006/relationships/notesSlide" Target="../notesSlides/notesSlide5.xml"/><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9.xml"/><Relationship Id="rId1" Type="http://schemas.openxmlformats.org/officeDocument/2006/relationships/vmlDrawing" Target="../drawings/vmlDrawing8.v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jpeg"/><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slideLayout" Target="../slideLayouts/slideLayout36.xml"/><Relationship Id="rId7" Type="http://schemas.openxmlformats.org/officeDocument/2006/relationships/image" Target="../media/image23.wmf"/><Relationship Id="rId2" Type="http://schemas.openxmlformats.org/officeDocument/2006/relationships/tags" Target="../tags/tag3.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22.wmf"/><Relationship Id="rId4" Type="http://schemas.openxmlformats.org/officeDocument/2006/relationships/oleObject" Target="../embeddings/oleObject14.bin"/><Relationship Id="rId9" Type="http://schemas.openxmlformats.org/officeDocument/2006/relationships/image" Target="../media/image2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4.xml"/><Relationship Id="rId1" Type="http://schemas.openxmlformats.org/officeDocument/2006/relationships/vmlDrawing" Target="../drawings/vmlDrawing10.vml"/><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18.bin"/><Relationship Id="rId7" Type="http://schemas.openxmlformats.org/officeDocument/2006/relationships/oleObject" Target="../embeddings/oleObject19.bin"/><Relationship Id="rId2" Type="http://schemas.openxmlformats.org/officeDocument/2006/relationships/slideLayout" Target="../slideLayouts/slideLayout35.xml"/><Relationship Id="rId1" Type="http://schemas.openxmlformats.org/officeDocument/2006/relationships/vmlDrawing" Target="../drawings/vmlDrawing11.v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slideLayout" Target="../slideLayouts/slideLayout24.xml"/><Relationship Id="rId7" Type="http://schemas.openxmlformats.org/officeDocument/2006/relationships/oleObject" Target="../embeddings/oleObject20.bin"/><Relationship Id="rId2" Type="http://schemas.openxmlformats.org/officeDocument/2006/relationships/tags" Target="../tags/tag4.xml"/><Relationship Id="rId1" Type="http://schemas.openxmlformats.org/officeDocument/2006/relationships/vmlDrawing" Target="../drawings/vmlDrawing12.vml"/><Relationship Id="rId6" Type="http://schemas.openxmlformats.org/officeDocument/2006/relationships/image" Target="../media/image33.png"/><Relationship Id="rId5" Type="http://schemas.openxmlformats.org/officeDocument/2006/relationships/image" Target="../media/image10.png"/><Relationship Id="rId10" Type="http://schemas.openxmlformats.org/officeDocument/2006/relationships/image" Target="../media/image32.emf"/><Relationship Id="rId4" Type="http://schemas.openxmlformats.org/officeDocument/2006/relationships/notesSlide" Target="../notesSlides/notesSlide7.xml"/><Relationship Id="rId9" Type="http://schemas.openxmlformats.org/officeDocument/2006/relationships/oleObject" Target="../embeddings/oleObject21.bin"/></Relationships>
</file>

<file path=ppt/slides/_rels/slide37.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slideLayout" Target="../slideLayouts/slideLayout24.xml"/><Relationship Id="rId7" Type="http://schemas.openxmlformats.org/officeDocument/2006/relationships/oleObject" Target="../embeddings/oleObject22.bin"/><Relationship Id="rId2" Type="http://schemas.openxmlformats.org/officeDocument/2006/relationships/tags" Target="../tags/tag5.xml"/><Relationship Id="rId1" Type="http://schemas.openxmlformats.org/officeDocument/2006/relationships/vmlDrawing" Target="../drawings/vmlDrawing13.vml"/><Relationship Id="rId6" Type="http://schemas.openxmlformats.org/officeDocument/2006/relationships/image" Target="../media/image33.png"/><Relationship Id="rId5" Type="http://schemas.openxmlformats.org/officeDocument/2006/relationships/image" Target="../media/image10.png"/><Relationship Id="rId4" Type="http://schemas.openxmlformats.org/officeDocument/2006/relationships/notesSlide" Target="../notesSlides/notesSlid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tags" Target="../tags/tag6.xml"/><Relationship Id="rId5" Type="http://schemas.openxmlformats.org/officeDocument/2006/relationships/image" Target="../media/image33.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4.wmf"/><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3.wmf"/><Relationship Id="rId4" Type="http://schemas.openxmlformats.org/officeDocument/2006/relationships/image" Target="../media/image9.png"/><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4.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27088" y="261938"/>
            <a:ext cx="7848600" cy="428625"/>
          </a:xfrm>
        </p:spPr>
        <p:txBody>
          <a:bodyPr/>
          <a:lstStyle/>
          <a:p>
            <a:pPr algn="l"/>
            <a:r>
              <a:rPr lang="en-US" altLang="zh-CN" sz="3600" b="1"/>
              <a:t>2.3 </a:t>
            </a:r>
            <a:r>
              <a:rPr lang="zh-CN" altLang="en-US" sz="3600" b="1"/>
              <a:t>半控型器件</a:t>
            </a:r>
            <a:r>
              <a:rPr lang="en-US" altLang="zh-CN" sz="3600" b="1"/>
              <a:t>——</a:t>
            </a:r>
            <a:r>
              <a:rPr lang="zh-CN" altLang="en-US" sz="3600" b="1"/>
              <a:t>晶闸管</a:t>
            </a:r>
          </a:p>
        </p:txBody>
      </p:sp>
      <p:sp>
        <p:nvSpPr>
          <p:cNvPr id="82947" name="Rectangle 3"/>
          <p:cNvSpPr>
            <a:spLocks noGrp="1" noChangeArrowheads="1"/>
          </p:cNvSpPr>
          <p:nvPr>
            <p:ph idx="1"/>
          </p:nvPr>
        </p:nvSpPr>
        <p:spPr/>
        <p:txBody>
          <a:bodyPr/>
          <a:lstStyle/>
          <a:p>
            <a:pPr algn="just">
              <a:buFontTx/>
              <a:buNone/>
            </a:pPr>
            <a:endParaRPr lang="en-US" altLang="zh-CN" b="1">
              <a:solidFill>
                <a:srgbClr val="663300"/>
              </a:solidFill>
            </a:endParaRPr>
          </a:p>
          <a:p>
            <a:pPr algn="just">
              <a:buFontTx/>
              <a:buNone/>
            </a:pPr>
            <a:r>
              <a:rPr lang="en-US" altLang="zh-CN" b="1">
                <a:solidFill>
                  <a:srgbClr val="663300"/>
                </a:solidFill>
              </a:rPr>
              <a:t>         </a:t>
            </a:r>
            <a:r>
              <a:rPr lang="en-US" altLang="zh-CN" b="1">
                <a:solidFill>
                  <a:srgbClr val="663300"/>
                </a:solidFill>
                <a:hlinkClick r:id="" action="ppaction://noaction"/>
              </a:rPr>
              <a:t>2.3.1 </a:t>
            </a:r>
            <a:r>
              <a:rPr lang="zh-CN" altLang="en-US" b="1">
                <a:solidFill>
                  <a:srgbClr val="663300"/>
                </a:solidFill>
                <a:hlinkClick r:id="" action="ppaction://noaction"/>
              </a:rPr>
              <a:t>晶闸管的结构与工作原理</a:t>
            </a:r>
            <a:endParaRPr lang="zh-CN" altLang="en-US" b="1">
              <a:solidFill>
                <a:srgbClr val="663300"/>
              </a:solidFill>
            </a:endParaRPr>
          </a:p>
          <a:p>
            <a:pPr algn="just">
              <a:buFontTx/>
              <a:buNone/>
            </a:pPr>
            <a:r>
              <a:rPr lang="zh-CN" altLang="en-US" b="1">
                <a:solidFill>
                  <a:srgbClr val="663300"/>
                </a:solidFill>
              </a:rPr>
              <a:t>         </a:t>
            </a:r>
            <a:r>
              <a:rPr lang="en-US" altLang="zh-CN" b="1">
                <a:solidFill>
                  <a:srgbClr val="663300"/>
                </a:solidFill>
                <a:hlinkClick r:id="" action="ppaction://noaction"/>
              </a:rPr>
              <a:t>2.3.2 </a:t>
            </a:r>
            <a:r>
              <a:rPr lang="zh-CN" altLang="en-US" b="1">
                <a:solidFill>
                  <a:srgbClr val="663300"/>
                </a:solidFill>
                <a:hlinkClick r:id="" action="ppaction://noaction"/>
              </a:rPr>
              <a:t>晶闸管的基本特性</a:t>
            </a:r>
            <a:endParaRPr lang="zh-CN" altLang="en-US" b="1">
              <a:solidFill>
                <a:srgbClr val="663300"/>
              </a:solidFill>
            </a:endParaRPr>
          </a:p>
          <a:p>
            <a:pPr algn="just">
              <a:buFontTx/>
              <a:buNone/>
            </a:pPr>
            <a:r>
              <a:rPr lang="zh-CN" altLang="en-US" b="1">
                <a:solidFill>
                  <a:srgbClr val="663300"/>
                </a:solidFill>
              </a:rPr>
              <a:t>         </a:t>
            </a:r>
            <a:r>
              <a:rPr lang="en-US" altLang="zh-CN" b="1">
                <a:solidFill>
                  <a:srgbClr val="663300"/>
                </a:solidFill>
                <a:hlinkClick r:id="" action="ppaction://noaction"/>
              </a:rPr>
              <a:t>2.3.3 </a:t>
            </a:r>
            <a:r>
              <a:rPr lang="zh-CN" altLang="en-US" b="1">
                <a:solidFill>
                  <a:srgbClr val="663300"/>
                </a:solidFill>
                <a:hlinkClick r:id="" action="ppaction://noaction"/>
              </a:rPr>
              <a:t>晶闸管的主要参数</a:t>
            </a:r>
            <a:endParaRPr lang="zh-CN" altLang="en-US" b="1">
              <a:solidFill>
                <a:srgbClr val="663300"/>
              </a:solidFill>
            </a:endParaRPr>
          </a:p>
          <a:p>
            <a:pPr algn="just">
              <a:buFontTx/>
              <a:buNone/>
            </a:pPr>
            <a:r>
              <a:rPr lang="zh-CN" altLang="en-US" b="1">
                <a:solidFill>
                  <a:srgbClr val="663300"/>
                </a:solidFill>
              </a:rPr>
              <a:t>         </a:t>
            </a:r>
            <a:r>
              <a:rPr lang="en-US" altLang="zh-CN" b="1">
                <a:solidFill>
                  <a:srgbClr val="663300"/>
                </a:solidFill>
                <a:hlinkClick r:id="" action="ppaction://noaction"/>
              </a:rPr>
              <a:t>2.3.4 </a:t>
            </a:r>
            <a:r>
              <a:rPr lang="zh-CN" altLang="en-US" b="1">
                <a:solidFill>
                  <a:srgbClr val="663300"/>
                </a:solidFill>
                <a:hlinkClick r:id="" action="ppaction://noaction"/>
              </a:rPr>
              <a:t>晶闸管的派生器件</a:t>
            </a:r>
            <a:endParaRPr lang="zh-CN" altLang="en-US" b="1">
              <a:solidFill>
                <a:srgbClr val="663300"/>
              </a:solidFill>
            </a:endParaRPr>
          </a:p>
          <a:p>
            <a:pPr algn="just">
              <a:buFontTx/>
              <a:buNone/>
            </a:pPr>
            <a:endParaRPr lang="zh-CN" altLang="en-US" b="1"/>
          </a:p>
          <a:p>
            <a:pPr algn="just">
              <a:buFontTx/>
              <a:buNone/>
            </a:pPr>
            <a:endParaRPr lang="zh-CN" altLang="en-US" b="1"/>
          </a:p>
          <a:p>
            <a:pPr>
              <a:buFontTx/>
              <a:buNone/>
            </a:pPr>
            <a:endParaRPr lang="en-US" altLang="zh-CN"/>
          </a:p>
        </p:txBody>
      </p:sp>
      <p:sp>
        <p:nvSpPr>
          <p:cNvPr id="3" name="灯片编号占位符 2"/>
          <p:cNvSpPr>
            <a:spLocks noGrp="1"/>
          </p:cNvSpPr>
          <p:nvPr>
            <p:ph type="sldNum" sz="quarter" idx="12"/>
          </p:nvPr>
        </p:nvSpPr>
        <p:spPr/>
        <p:txBody>
          <a:bodyPr/>
          <a:lstStyle/>
          <a:p>
            <a:fld id="{0C913308-F349-4B6D-A68A-DD1791B4A57B}" type="slidenum">
              <a:rPr lang="zh-CN" altLang="en-US" smtClean="0"/>
              <a:t>1</a:t>
            </a:fld>
            <a:endParaRPr lang="zh-CN" altLang="en-US"/>
          </a:p>
        </p:txBody>
      </p:sp>
      <p:sp>
        <p:nvSpPr>
          <p:cNvPr id="4" name="日期占位符 3">
            <a:extLst>
              <a:ext uri="{FF2B5EF4-FFF2-40B4-BE49-F238E27FC236}">
                <a16:creationId xmlns:a16="http://schemas.microsoft.com/office/drawing/2014/main" id="{29C24847-4FF8-40B6-9FD3-7370823FFE79}"/>
              </a:ext>
            </a:extLst>
          </p:cNvPr>
          <p:cNvSpPr>
            <a:spLocks noGrp="1"/>
          </p:cNvSpPr>
          <p:nvPr>
            <p:ph type="dt" sz="half" idx="10"/>
          </p:nvPr>
        </p:nvSpPr>
        <p:spPr>
          <a:xfrm>
            <a:off x="838200" y="6167437"/>
            <a:ext cx="1752600" cy="538163"/>
          </a:xfrm>
        </p:spPr>
        <p:txBody>
          <a:bodyPr/>
          <a:lstStyle/>
          <a:p>
            <a:fld id="{2F3E39F3-52EF-4F32-8D04-81D55F7B4394}" type="datetime10">
              <a:rPr lang="zh-CN" altLang="en-US" smtClean="0"/>
              <a:t>10:54</a:t>
            </a:fld>
            <a:endParaRPr lang="zh-CN" altLang="en-US" dirty="0"/>
          </a:p>
        </p:txBody>
      </p:sp>
      <p:sp>
        <p:nvSpPr>
          <p:cNvPr id="5" name="页脚占位符 4">
            <a:extLst>
              <a:ext uri="{FF2B5EF4-FFF2-40B4-BE49-F238E27FC236}">
                <a16:creationId xmlns:a16="http://schemas.microsoft.com/office/drawing/2014/main" id="{65F4EE36-C9B5-45C4-B4AF-1F971A5C6D13}"/>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59540487"/>
      </p:ext>
    </p:extLst>
  </p:cSld>
  <p:clrMapOvr>
    <a:masterClrMapping/>
  </p:clrMapOvr>
  <mc:AlternateContent xmlns:mc="http://schemas.openxmlformats.org/markup-compatibility/2006" xmlns:p14="http://schemas.microsoft.com/office/powerpoint/2010/main">
    <mc:Choice Requires="p14">
      <p:transition spd="slow" p14:dur="2000" advTm="905601"/>
    </mc:Choice>
    <mc:Fallback xmlns="">
      <p:transition spd="slow" advTm="9056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97871"/>
            <a:ext cx="7848600" cy="428625"/>
          </a:xfrm>
        </p:spPr>
        <p:txBody>
          <a:bodyPr/>
          <a:lstStyle/>
          <a:p>
            <a:pPr algn="l"/>
            <a:r>
              <a:rPr lang="en-US" altLang="zh-CN" sz="3600" b="1" dirty="0">
                <a:solidFill>
                  <a:schemeClr val="tx1"/>
                </a:solidFill>
              </a:rPr>
              <a:t>2.3.2 </a:t>
            </a:r>
            <a:r>
              <a:rPr lang="zh-CN" altLang="en-US" sz="3600" b="1" dirty="0">
                <a:solidFill>
                  <a:schemeClr val="tx1"/>
                </a:solidFill>
              </a:rPr>
              <a:t>晶闸管的基本特性</a:t>
            </a:r>
          </a:p>
        </p:txBody>
      </p:sp>
      <p:sp>
        <p:nvSpPr>
          <p:cNvPr id="89091" name="Rectangle 3"/>
          <p:cNvSpPr>
            <a:spLocks noGrp="1" noChangeArrowheads="1"/>
          </p:cNvSpPr>
          <p:nvPr>
            <p:ph idx="1"/>
          </p:nvPr>
        </p:nvSpPr>
        <p:spPr/>
        <p:txBody>
          <a:bodyPr/>
          <a:lstStyle/>
          <a:p>
            <a:pPr>
              <a:buFontTx/>
              <a:buNone/>
            </a:pPr>
            <a:r>
              <a:rPr lang="en-US" altLang="zh-CN" sz="2400" b="1" dirty="0">
                <a:solidFill>
                  <a:srgbClr val="FF0000"/>
                </a:solidFill>
              </a:rPr>
              <a:t>■</a:t>
            </a:r>
            <a:r>
              <a:rPr lang="zh-CN" altLang="en-US" sz="2400" b="1" dirty="0">
                <a:solidFill>
                  <a:srgbClr val="FF0000"/>
                </a:solidFill>
              </a:rPr>
              <a:t>静态特性</a:t>
            </a:r>
          </a:p>
          <a:p>
            <a:pPr>
              <a:buFontTx/>
              <a:buNone/>
            </a:pPr>
            <a:r>
              <a:rPr lang="zh-CN" altLang="en-US" sz="2400" dirty="0"/>
              <a:t>    </a:t>
            </a:r>
            <a:r>
              <a:rPr lang="zh-CN" altLang="en-US" sz="2400" b="1" dirty="0">
                <a:solidFill>
                  <a:srgbClr val="0000FF"/>
                </a:solidFill>
              </a:rPr>
              <a:t>◆</a:t>
            </a:r>
            <a:r>
              <a:rPr lang="zh-CN" altLang="en-US" sz="2400" b="1" dirty="0"/>
              <a:t>正常工作时的特性</a:t>
            </a:r>
            <a:r>
              <a:rPr lang="zh-CN" altLang="en-US" sz="2400" dirty="0"/>
              <a:t> </a:t>
            </a:r>
          </a:p>
          <a:p>
            <a:pPr>
              <a:buFontTx/>
              <a:buNone/>
            </a:pPr>
            <a:r>
              <a:rPr lang="zh-CN" altLang="en-US" sz="2400" dirty="0"/>
              <a:t>  </a:t>
            </a:r>
            <a:r>
              <a:rPr lang="zh-CN" altLang="en-US" sz="2400" dirty="0">
                <a:solidFill>
                  <a:schemeClr val="accent2">
                    <a:lumMod val="75000"/>
                  </a:schemeClr>
                </a:solidFill>
              </a:rPr>
              <a:t>      </a:t>
            </a:r>
            <a:r>
              <a:rPr lang="zh-CN" altLang="en-US" sz="2400" b="1" dirty="0">
                <a:solidFill>
                  <a:schemeClr val="accent2">
                    <a:lumMod val="75000"/>
                  </a:schemeClr>
                </a:solidFill>
              </a:rPr>
              <a:t>☞</a:t>
            </a:r>
            <a:r>
              <a:rPr lang="en-US" altLang="zh-CN" sz="2400" b="1" dirty="0">
                <a:solidFill>
                  <a:schemeClr val="accent2">
                    <a:lumMod val="75000"/>
                  </a:schemeClr>
                </a:solidFill>
              </a:rPr>
              <a:t>1</a:t>
            </a:r>
            <a:r>
              <a:rPr lang="zh-CN" altLang="en-US" sz="2400" b="1" dirty="0">
                <a:solidFill>
                  <a:schemeClr val="accent2">
                    <a:lumMod val="75000"/>
                  </a:schemeClr>
                </a:solidFill>
              </a:rPr>
              <a:t>）、当晶闸管承受反向电压时，不论门极是否有触发电流，晶闸管都不会导通</a:t>
            </a:r>
            <a:r>
              <a:rPr lang="zh-CN" altLang="en-US" sz="2400" dirty="0">
                <a:solidFill>
                  <a:schemeClr val="accent2">
                    <a:lumMod val="75000"/>
                  </a:schemeClr>
                </a:solidFill>
              </a:rPr>
              <a:t> 。</a:t>
            </a:r>
            <a:r>
              <a:rPr lang="zh-CN" altLang="en-US" sz="2400" dirty="0">
                <a:solidFill>
                  <a:srgbClr val="FF0000"/>
                </a:solidFill>
              </a:rPr>
              <a:t>（反压的情况）</a:t>
            </a:r>
          </a:p>
          <a:p>
            <a:pPr>
              <a:buFontTx/>
              <a:buNone/>
            </a:pPr>
            <a:r>
              <a:rPr lang="zh-CN" altLang="en-US" sz="2400" dirty="0">
                <a:solidFill>
                  <a:schemeClr val="accent2">
                    <a:lumMod val="75000"/>
                  </a:schemeClr>
                </a:solidFill>
              </a:rPr>
              <a:t>        </a:t>
            </a:r>
            <a:r>
              <a:rPr lang="zh-CN" altLang="en-US" sz="2400" b="1" dirty="0">
                <a:solidFill>
                  <a:schemeClr val="accent2">
                    <a:lumMod val="75000"/>
                  </a:schemeClr>
                </a:solidFill>
              </a:rPr>
              <a:t>☞</a:t>
            </a:r>
            <a:r>
              <a:rPr lang="en-US" altLang="zh-CN" sz="2400" b="1" dirty="0">
                <a:solidFill>
                  <a:schemeClr val="accent2">
                    <a:lumMod val="75000"/>
                  </a:schemeClr>
                </a:solidFill>
              </a:rPr>
              <a:t>2</a:t>
            </a:r>
            <a:r>
              <a:rPr lang="zh-CN" altLang="en-US" sz="2400" b="1" dirty="0">
                <a:solidFill>
                  <a:schemeClr val="accent2">
                    <a:lumMod val="75000"/>
                  </a:schemeClr>
                </a:solidFill>
              </a:rPr>
              <a:t>）、当晶闸管承受正向电压时，仅在门极有触发电流的情况下晶闸管才能开通</a:t>
            </a:r>
            <a:r>
              <a:rPr lang="zh-CN" altLang="en-US" sz="2400" dirty="0">
                <a:solidFill>
                  <a:schemeClr val="accent2">
                    <a:lumMod val="75000"/>
                  </a:schemeClr>
                </a:solidFill>
              </a:rPr>
              <a:t> 。</a:t>
            </a:r>
            <a:r>
              <a:rPr lang="zh-CN" altLang="en-US" sz="2400" dirty="0">
                <a:solidFill>
                  <a:srgbClr val="FF0000"/>
                </a:solidFill>
              </a:rPr>
              <a:t>（正压的情况）</a:t>
            </a:r>
          </a:p>
          <a:p>
            <a:pPr>
              <a:buFontTx/>
              <a:buNone/>
            </a:pPr>
            <a:r>
              <a:rPr lang="zh-CN" altLang="en-US" sz="2400" dirty="0">
                <a:solidFill>
                  <a:schemeClr val="accent2">
                    <a:lumMod val="75000"/>
                  </a:schemeClr>
                </a:solidFill>
              </a:rPr>
              <a:t>        </a:t>
            </a:r>
            <a:r>
              <a:rPr lang="zh-CN" altLang="en-US" sz="2400" b="1" dirty="0">
                <a:solidFill>
                  <a:schemeClr val="accent2">
                    <a:lumMod val="75000"/>
                  </a:schemeClr>
                </a:solidFill>
              </a:rPr>
              <a:t>☞</a:t>
            </a:r>
            <a:r>
              <a:rPr lang="en-US" altLang="zh-CN" sz="2400" b="1" dirty="0">
                <a:solidFill>
                  <a:schemeClr val="accent2">
                    <a:lumMod val="75000"/>
                  </a:schemeClr>
                </a:solidFill>
              </a:rPr>
              <a:t>3</a:t>
            </a:r>
            <a:r>
              <a:rPr lang="zh-CN" altLang="en-US" sz="2400" b="1" dirty="0">
                <a:solidFill>
                  <a:schemeClr val="accent2">
                    <a:lumMod val="75000"/>
                  </a:schemeClr>
                </a:solidFill>
              </a:rPr>
              <a:t>）、晶闸管一旦导通，门极就失去控制作用，不论门极触发电流是否还存在，晶闸管都保持导通</a:t>
            </a:r>
            <a:r>
              <a:rPr lang="zh-CN" altLang="en-US" sz="2400" dirty="0">
                <a:solidFill>
                  <a:schemeClr val="accent2">
                    <a:lumMod val="75000"/>
                  </a:schemeClr>
                </a:solidFill>
              </a:rPr>
              <a:t> 。</a:t>
            </a:r>
            <a:r>
              <a:rPr lang="zh-CN" altLang="en-US" sz="2400" dirty="0">
                <a:solidFill>
                  <a:srgbClr val="FF0000"/>
                </a:solidFill>
              </a:rPr>
              <a:t>（导通后）</a:t>
            </a:r>
          </a:p>
          <a:p>
            <a:pPr>
              <a:buFontTx/>
              <a:buNone/>
            </a:pPr>
            <a:r>
              <a:rPr lang="zh-CN" altLang="en-US" sz="2400" b="1" dirty="0">
                <a:solidFill>
                  <a:schemeClr val="accent2">
                    <a:lumMod val="75000"/>
                  </a:schemeClr>
                </a:solidFill>
              </a:rPr>
              <a:t>        ☞</a:t>
            </a:r>
            <a:r>
              <a:rPr lang="en-US" altLang="zh-CN" sz="2400" b="1" dirty="0">
                <a:solidFill>
                  <a:schemeClr val="accent2">
                    <a:lumMod val="75000"/>
                  </a:schemeClr>
                </a:solidFill>
              </a:rPr>
              <a:t>4</a:t>
            </a:r>
            <a:r>
              <a:rPr lang="zh-CN" altLang="en-US" sz="2400" b="1" dirty="0">
                <a:solidFill>
                  <a:schemeClr val="accent2">
                    <a:lumMod val="75000"/>
                  </a:schemeClr>
                </a:solidFill>
              </a:rPr>
              <a:t>）、若要使已导通的晶闸管关断，只能利用外加电压和外电路的作用使流过晶闸管的电流降到接近于零的某一数值</a:t>
            </a:r>
            <a:r>
              <a:rPr lang="zh-CN" altLang="en-US" sz="2400" b="1" dirty="0">
                <a:solidFill>
                  <a:srgbClr val="FF0000"/>
                </a:solidFill>
              </a:rPr>
              <a:t>（维持电流）</a:t>
            </a:r>
            <a:r>
              <a:rPr lang="zh-CN" altLang="en-US" sz="2400" b="1" dirty="0">
                <a:solidFill>
                  <a:schemeClr val="accent2">
                    <a:lumMod val="75000"/>
                  </a:schemeClr>
                </a:solidFill>
              </a:rPr>
              <a:t>以下。</a:t>
            </a:r>
            <a:r>
              <a:rPr lang="zh-CN" altLang="en-US" sz="2800" dirty="0">
                <a:solidFill>
                  <a:schemeClr val="accent2">
                    <a:lumMod val="75000"/>
                  </a:schemeClr>
                </a:solidFill>
              </a:rPr>
              <a:t> </a:t>
            </a:r>
            <a:r>
              <a:rPr lang="zh-CN" altLang="en-US" sz="2800" dirty="0">
                <a:solidFill>
                  <a:srgbClr val="FF0000"/>
                </a:solidFill>
              </a:rPr>
              <a:t>（如何关断）</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4" name="日期占位符 3">
            <a:extLst>
              <a:ext uri="{FF2B5EF4-FFF2-40B4-BE49-F238E27FC236}">
                <a16:creationId xmlns:a16="http://schemas.microsoft.com/office/drawing/2014/main" id="{40767EBA-AA98-4777-8A5C-1B602212137C}"/>
              </a:ext>
            </a:extLst>
          </p:cNvPr>
          <p:cNvSpPr>
            <a:spLocks noGrp="1"/>
          </p:cNvSpPr>
          <p:nvPr>
            <p:ph type="dt" sz="half" idx="10"/>
          </p:nvPr>
        </p:nvSpPr>
        <p:spPr/>
        <p:txBody>
          <a:bodyPr/>
          <a:lstStyle/>
          <a:p>
            <a:fld id="{8C1F5B1B-500C-4142-8438-3E0593A8DCB0}" type="datetime10">
              <a:rPr lang="zh-CN" altLang="en-US" smtClean="0"/>
              <a:t>10:54</a:t>
            </a:fld>
            <a:endParaRPr lang="zh-CN" altLang="en-US"/>
          </a:p>
        </p:txBody>
      </p:sp>
      <p:sp>
        <p:nvSpPr>
          <p:cNvPr id="5" name="页脚占位符 4">
            <a:extLst>
              <a:ext uri="{FF2B5EF4-FFF2-40B4-BE49-F238E27FC236}">
                <a16:creationId xmlns:a16="http://schemas.microsoft.com/office/drawing/2014/main" id="{E956D4E2-0EC5-46BE-9202-4EFD7CD177AC}"/>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295536379"/>
      </p:ext>
    </p:extLst>
  </p:cSld>
  <p:clrMapOvr>
    <a:masterClrMapping/>
  </p:clrMapOvr>
  <mc:AlternateContent xmlns:mc="http://schemas.openxmlformats.org/markup-compatibility/2006" xmlns:p14="http://schemas.microsoft.com/office/powerpoint/2010/main">
    <mc:Choice Requires="p14">
      <p:transition spd="slow" p14:dur="2000" advTm="230178"/>
    </mc:Choice>
    <mc:Fallback xmlns="">
      <p:transition spd="slow" advTm="230178"/>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971600" y="68387"/>
            <a:ext cx="7044648" cy="381000"/>
          </a:xfrm>
        </p:spPr>
        <p:txBody>
          <a:bodyPr/>
          <a:lstStyle/>
          <a:p>
            <a:pPr eaLnBrk="1" hangingPunct="1"/>
            <a:r>
              <a:rPr lang="en-US" altLang="zh-CN" sz="3600" b="1" dirty="0">
                <a:ea typeface="隶书" pitchFamily="49" charset="-122"/>
              </a:rPr>
              <a:t>   </a:t>
            </a:r>
            <a:r>
              <a:rPr lang="zh-CN" altLang="en-US" sz="2800" b="1" dirty="0">
                <a:latin typeface="黑体" pitchFamily="49" charset="-122"/>
              </a:rPr>
              <a:t>晶闸管的基本特性</a:t>
            </a:r>
            <a:r>
              <a:rPr lang="zh-CN" altLang="en-US" sz="2800" b="1" dirty="0">
                <a:solidFill>
                  <a:srgbClr val="FF0000"/>
                </a:solidFill>
                <a:latin typeface="黑体" pitchFamily="49" charset="-122"/>
              </a:rPr>
              <a:t>（擎住电流、维持电流）</a:t>
            </a:r>
          </a:p>
        </p:txBody>
      </p:sp>
      <p:sp>
        <p:nvSpPr>
          <p:cNvPr id="319491" name="Rectangle 3"/>
          <p:cNvSpPr>
            <a:spLocks noGrp="1" noChangeArrowheads="1"/>
          </p:cNvSpPr>
          <p:nvPr>
            <p:ph type="body" idx="1"/>
          </p:nvPr>
        </p:nvSpPr>
        <p:spPr>
          <a:xfrm>
            <a:off x="549275" y="752475"/>
            <a:ext cx="4175125" cy="4836765"/>
          </a:xfrm>
          <a:noFill/>
          <a:extLst>
            <a:ext uri="{91240B29-F687-4F45-9708-019B960494DF}">
              <a14:hiddenLine xmlns:a14="http://schemas.microsoft.com/office/drawing/2010/main" w="9525">
                <a:solidFill>
                  <a:srgbClr val="00FF00"/>
                </a:solidFill>
                <a:miter lim="800000"/>
                <a:headEnd/>
                <a:tailEnd/>
              </a14:hiddenLine>
            </a:ext>
          </a:extLst>
        </p:spPr>
        <p:txBody>
          <a:bodyPr/>
          <a:lstStyle/>
          <a:p>
            <a:pPr marL="376238" indent="-376238">
              <a:lnSpc>
                <a:spcPct val="90000"/>
              </a:lnSpc>
              <a:buClr>
                <a:schemeClr val="tx1"/>
              </a:buClr>
              <a:buNone/>
            </a:pPr>
            <a:r>
              <a:rPr lang="zh-CN" altLang="en-US" sz="2800" dirty="0">
                <a:solidFill>
                  <a:srgbClr val="0000FF"/>
                </a:solidFill>
                <a:latin typeface="Arial" charset="0"/>
              </a:rPr>
              <a:t>正向特性：</a:t>
            </a:r>
            <a:r>
              <a:rPr lang="zh-CN" altLang="en-US" sz="2800" b="1" dirty="0"/>
              <a:t>静态特性</a:t>
            </a:r>
            <a:endParaRPr lang="zh-CN" altLang="en-US" sz="2800" dirty="0">
              <a:solidFill>
                <a:srgbClr val="0000FF"/>
              </a:solidFill>
              <a:latin typeface="Arial" charset="0"/>
            </a:endParaRPr>
          </a:p>
          <a:p>
            <a:pPr marL="376238" indent="-376238" eaLnBrk="1" hangingPunct="1">
              <a:lnSpc>
                <a:spcPct val="90000"/>
              </a:lnSpc>
              <a:buFont typeface="Wingdings" pitchFamily="2" charset="2"/>
              <a:buBlip>
                <a:blip r:embed="rId5"/>
              </a:buBlip>
            </a:pPr>
            <a:r>
              <a:rPr lang="en-US" altLang="zh-CN" sz="2400" i="1" dirty="0">
                <a:latin typeface="Arial" charset="0"/>
              </a:rPr>
              <a:t>I</a:t>
            </a:r>
            <a:r>
              <a:rPr lang="en-US" altLang="zh-CN" sz="2400" baseline="-30000" dirty="0">
                <a:latin typeface="Arial" charset="0"/>
              </a:rPr>
              <a:t>G</a:t>
            </a:r>
            <a:r>
              <a:rPr lang="en-US" altLang="zh-CN" sz="2400" dirty="0">
                <a:latin typeface="Arial" charset="0"/>
              </a:rPr>
              <a:t>=0</a:t>
            </a:r>
            <a:r>
              <a:rPr lang="zh-CN" altLang="en-US" sz="2400" dirty="0">
                <a:latin typeface="Arial" charset="0"/>
              </a:rPr>
              <a:t>时，器件两端施加正向电压，只有很小的正向漏电流，为正向阻断状态。</a:t>
            </a:r>
            <a:endParaRPr lang="zh-CN" altLang="en-US" sz="1200" dirty="0">
              <a:latin typeface="Arial" charset="0"/>
            </a:endParaRPr>
          </a:p>
          <a:p>
            <a:pPr marL="376238" indent="-376238" eaLnBrk="1" hangingPunct="1">
              <a:lnSpc>
                <a:spcPct val="90000"/>
              </a:lnSpc>
              <a:buFont typeface="Wingdings" pitchFamily="2" charset="2"/>
              <a:buBlip>
                <a:blip r:embed="rId5"/>
              </a:buBlip>
            </a:pPr>
            <a:endParaRPr lang="zh-CN" altLang="en-US" sz="1200" dirty="0">
              <a:latin typeface="Arial" charset="0"/>
            </a:endParaRPr>
          </a:p>
          <a:p>
            <a:pPr marL="376238" indent="-376238" eaLnBrk="1" hangingPunct="1">
              <a:lnSpc>
                <a:spcPct val="90000"/>
              </a:lnSpc>
              <a:buFont typeface="Wingdings" pitchFamily="2" charset="2"/>
              <a:buBlip>
                <a:blip r:embed="rId5"/>
              </a:buBlip>
            </a:pPr>
            <a:r>
              <a:rPr lang="zh-CN" altLang="en-US" sz="2400" dirty="0">
                <a:latin typeface="Arial" charset="0"/>
              </a:rPr>
              <a:t>正向电压超过正向转折电压</a:t>
            </a:r>
            <a:r>
              <a:rPr lang="en-US" altLang="zh-CN" sz="2400" i="1" dirty="0" err="1">
                <a:latin typeface="Arial" charset="0"/>
              </a:rPr>
              <a:t>U</a:t>
            </a:r>
            <a:r>
              <a:rPr lang="en-US" altLang="zh-CN" sz="2400" baseline="-30000" dirty="0" err="1">
                <a:latin typeface="Arial" charset="0"/>
              </a:rPr>
              <a:t>bo</a:t>
            </a:r>
            <a:r>
              <a:rPr lang="zh-CN" altLang="en-US" sz="2400" dirty="0">
                <a:latin typeface="Arial" charset="0"/>
              </a:rPr>
              <a:t>，则漏电流急剧增大，器件开通。</a:t>
            </a:r>
          </a:p>
          <a:p>
            <a:pPr marL="376238" indent="-376238" algn="just" eaLnBrk="1" hangingPunct="1">
              <a:lnSpc>
                <a:spcPct val="105000"/>
              </a:lnSpc>
              <a:spcBef>
                <a:spcPct val="45000"/>
              </a:spcBef>
              <a:buFont typeface="Wingdings" pitchFamily="2" charset="2"/>
              <a:buBlip>
                <a:blip r:embed="rId5"/>
              </a:buBlip>
            </a:pPr>
            <a:r>
              <a:rPr lang="zh-CN" altLang="en-US" sz="2400" dirty="0">
                <a:latin typeface="Arial" charset="0"/>
              </a:rPr>
              <a:t>随着门极电流幅值的增大，正向转折电压降低。</a:t>
            </a:r>
          </a:p>
          <a:p>
            <a:pPr marL="376238" indent="-376238" algn="just" eaLnBrk="1" hangingPunct="1">
              <a:lnSpc>
                <a:spcPct val="105000"/>
              </a:lnSpc>
              <a:spcBef>
                <a:spcPct val="45000"/>
              </a:spcBef>
              <a:buFont typeface="Wingdings" pitchFamily="2" charset="2"/>
              <a:buBlip>
                <a:blip r:embed="rId5"/>
              </a:buBlip>
            </a:pPr>
            <a:r>
              <a:rPr lang="zh-CN" altLang="en-US" sz="2400" dirty="0">
                <a:latin typeface="Arial" charset="0"/>
              </a:rPr>
              <a:t>导通后，晶闸管本身的通态压降很小，在</a:t>
            </a:r>
            <a:r>
              <a:rPr lang="en-US" altLang="zh-CN" sz="2400" dirty="0">
                <a:latin typeface="Arial" charset="0"/>
              </a:rPr>
              <a:t>1V</a:t>
            </a:r>
            <a:r>
              <a:rPr lang="zh-CN" altLang="en-US" sz="2400" dirty="0">
                <a:latin typeface="Arial" charset="0"/>
              </a:rPr>
              <a:t>左右。（存在电导调制效应）</a:t>
            </a:r>
            <a:endParaRPr lang="en-US" altLang="zh-CN" sz="2400" dirty="0">
              <a:latin typeface="Arial" charset="0"/>
            </a:endParaRPr>
          </a:p>
        </p:txBody>
      </p:sp>
      <p:sp>
        <p:nvSpPr>
          <p:cNvPr id="319493" name="Rectangle 5"/>
          <p:cNvSpPr>
            <a:spLocks noChangeArrowheads="1"/>
          </p:cNvSpPr>
          <p:nvPr/>
        </p:nvSpPr>
        <p:spPr bwMode="auto">
          <a:xfrm>
            <a:off x="4800600" y="3789363"/>
            <a:ext cx="38862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lnSpc>
                <a:spcPct val="100000"/>
              </a:lnSpc>
            </a:pPr>
            <a:r>
              <a:rPr lang="zh-CN" altLang="en-US" sz="2000">
                <a:solidFill>
                  <a:srgbClr val="0000FF"/>
                </a:solidFill>
                <a:latin typeface="Arial" charset="0"/>
              </a:rPr>
              <a:t>图</a:t>
            </a:r>
            <a:r>
              <a:rPr lang="en-US" altLang="zh-CN" sz="2000">
                <a:solidFill>
                  <a:srgbClr val="0000FF"/>
                </a:solidFill>
                <a:latin typeface="Arial" charset="0"/>
              </a:rPr>
              <a:t>2-8  </a:t>
            </a:r>
            <a:r>
              <a:rPr lang="zh-CN" altLang="en-US" sz="2000">
                <a:solidFill>
                  <a:srgbClr val="0000FF"/>
                </a:solidFill>
                <a:latin typeface="Arial" charset="0"/>
              </a:rPr>
              <a:t>晶闸管的伏安特性</a:t>
            </a:r>
          </a:p>
          <a:p>
            <a:pPr algn="ctr" eaLnBrk="0" hangingPunct="0">
              <a:lnSpc>
                <a:spcPct val="100000"/>
              </a:lnSpc>
            </a:pPr>
            <a:r>
              <a:rPr lang="en-US" altLang="zh-CN" sz="1800" i="1">
                <a:solidFill>
                  <a:srgbClr val="0000FF"/>
                </a:solidFill>
                <a:latin typeface="Arial" charset="0"/>
              </a:rPr>
              <a:t>I</a:t>
            </a:r>
            <a:r>
              <a:rPr lang="en-US" altLang="zh-CN" sz="1800" baseline="-30000">
                <a:solidFill>
                  <a:srgbClr val="0000FF"/>
                </a:solidFill>
                <a:latin typeface="Arial" charset="0"/>
              </a:rPr>
              <a:t>G2</a:t>
            </a:r>
            <a:r>
              <a:rPr lang="en-US" altLang="zh-CN" sz="1800">
                <a:solidFill>
                  <a:srgbClr val="0000FF"/>
                </a:solidFill>
                <a:latin typeface="Arial" charset="0"/>
              </a:rPr>
              <a:t>&gt;</a:t>
            </a:r>
            <a:r>
              <a:rPr lang="en-US" altLang="zh-CN" sz="1800" i="1">
                <a:solidFill>
                  <a:srgbClr val="0000FF"/>
                </a:solidFill>
                <a:latin typeface="Arial" charset="0"/>
              </a:rPr>
              <a:t>I</a:t>
            </a:r>
            <a:r>
              <a:rPr lang="en-US" altLang="zh-CN" sz="1800" baseline="-30000">
                <a:solidFill>
                  <a:srgbClr val="0000FF"/>
                </a:solidFill>
                <a:latin typeface="Arial" charset="0"/>
              </a:rPr>
              <a:t>G1</a:t>
            </a:r>
            <a:r>
              <a:rPr lang="en-US" altLang="zh-CN" sz="1800">
                <a:solidFill>
                  <a:srgbClr val="0000FF"/>
                </a:solidFill>
                <a:latin typeface="Arial" charset="0"/>
              </a:rPr>
              <a:t>&gt;</a:t>
            </a:r>
            <a:r>
              <a:rPr lang="en-US" altLang="zh-CN" sz="1800" i="1">
                <a:solidFill>
                  <a:srgbClr val="0000FF"/>
                </a:solidFill>
                <a:latin typeface="Arial" charset="0"/>
              </a:rPr>
              <a:t>I</a:t>
            </a:r>
            <a:r>
              <a:rPr lang="en-US" altLang="zh-CN" sz="1800" baseline="-30000">
                <a:solidFill>
                  <a:srgbClr val="0000FF"/>
                </a:solidFill>
                <a:latin typeface="Arial" charset="0"/>
              </a:rPr>
              <a:t>G</a:t>
            </a:r>
            <a:endParaRPr lang="en-US" altLang="zh-CN" sz="1800">
              <a:solidFill>
                <a:srgbClr val="0000FF"/>
              </a:solidFill>
              <a:latin typeface="Arial" charset="0"/>
            </a:endParaRPr>
          </a:p>
        </p:txBody>
      </p:sp>
      <p:sp>
        <p:nvSpPr>
          <p:cNvPr id="11274" name="Rectangle 9"/>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342900" indent="-342900" algn="ctr"/>
            <a:endParaRPr lang="zh-CN" altLang="zh-CN"/>
          </a:p>
        </p:txBody>
      </p:sp>
      <p:graphicFrame>
        <p:nvGraphicFramePr>
          <p:cNvPr id="11275" name="Object 10"/>
          <p:cNvGraphicFramePr>
            <a:graphicFrameLocks noChangeAspect="1"/>
          </p:cNvGraphicFramePr>
          <p:nvPr/>
        </p:nvGraphicFramePr>
        <p:xfrm>
          <a:off x="4716463" y="981075"/>
          <a:ext cx="4243387" cy="2716213"/>
        </p:xfrm>
        <a:graphic>
          <a:graphicData uri="http://schemas.openxmlformats.org/presentationml/2006/ole">
            <mc:AlternateContent xmlns:mc="http://schemas.openxmlformats.org/markup-compatibility/2006">
              <mc:Choice xmlns:v="urn:schemas-microsoft-com:vml" Requires="v">
                <p:oleObj spid="_x0000_s16589" name="Microsoft Drawing" r:id="rId6" imgW="1574800" imgH="1008063" progId="MSDraw">
                  <p:embed/>
                </p:oleObj>
              </mc:Choice>
              <mc:Fallback>
                <p:oleObj name="Microsoft Drawing" r:id="rId6" imgW="1574800" imgH="1008063" progId="MSDraw">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981075"/>
                        <a:ext cx="4243387" cy="271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9499" name="AutoShape 11"/>
          <p:cNvSpPr>
            <a:spLocks noChangeArrowheads="1"/>
          </p:cNvSpPr>
          <p:nvPr/>
        </p:nvSpPr>
        <p:spPr bwMode="auto">
          <a:xfrm>
            <a:off x="714368" y="1196752"/>
            <a:ext cx="3974254" cy="1143000"/>
          </a:xfrm>
          <a:prstGeom prst="wedgeRectCallout">
            <a:avLst>
              <a:gd name="adj1" fmla="val 106555"/>
              <a:gd name="adj2" fmla="val 72059"/>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Lst>
        </p:spPr>
        <p:txBody>
          <a:bodyPr/>
          <a:lstStyle/>
          <a:p>
            <a:pPr marL="342900" indent="-342900" algn="ctr"/>
            <a:endParaRPr lang="zh-CN" altLang="zh-CN" sz="2400"/>
          </a:p>
        </p:txBody>
      </p:sp>
      <p:sp>
        <p:nvSpPr>
          <p:cNvPr id="319500" name="AutoShape 12"/>
          <p:cNvSpPr>
            <a:spLocks noChangeArrowheads="1"/>
          </p:cNvSpPr>
          <p:nvPr/>
        </p:nvSpPr>
        <p:spPr bwMode="auto">
          <a:xfrm>
            <a:off x="729397" y="2492896"/>
            <a:ext cx="3959225" cy="1079500"/>
          </a:xfrm>
          <a:prstGeom prst="wedgeRectCallout">
            <a:avLst>
              <a:gd name="adj1" fmla="val 138830"/>
              <a:gd name="adj2" fmla="val -38262"/>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Lst>
        </p:spPr>
        <p:txBody>
          <a:bodyPr/>
          <a:lstStyle/>
          <a:p>
            <a:pPr marL="342900" indent="-342900" algn="ctr"/>
            <a:endParaRPr lang="zh-CN" altLang="zh-CN" sz="2400"/>
          </a:p>
        </p:txBody>
      </p:sp>
      <p:sp>
        <p:nvSpPr>
          <p:cNvPr id="319501" name="AutoShape 13"/>
          <p:cNvSpPr>
            <a:spLocks noChangeArrowheads="1"/>
          </p:cNvSpPr>
          <p:nvPr/>
        </p:nvSpPr>
        <p:spPr bwMode="auto">
          <a:xfrm>
            <a:off x="742086" y="3716834"/>
            <a:ext cx="3959225" cy="744041"/>
          </a:xfrm>
          <a:prstGeom prst="wedgeRectCallout">
            <a:avLst>
              <a:gd name="adj1" fmla="val 114685"/>
              <a:gd name="adj2" fmla="val -249340"/>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Lst>
        </p:spPr>
        <p:txBody>
          <a:bodyPr/>
          <a:lstStyle/>
          <a:p>
            <a:pPr marL="342900" indent="-342900" algn="ctr"/>
            <a:endParaRPr lang="zh-CN" altLang="zh-CN" sz="2400"/>
          </a:p>
        </p:txBody>
      </p:sp>
      <p:sp>
        <p:nvSpPr>
          <p:cNvPr id="319502" name="AutoShape 14"/>
          <p:cNvSpPr>
            <a:spLocks noChangeArrowheads="1"/>
          </p:cNvSpPr>
          <p:nvPr/>
        </p:nvSpPr>
        <p:spPr bwMode="auto">
          <a:xfrm>
            <a:off x="729397" y="4581128"/>
            <a:ext cx="3946536" cy="1152128"/>
          </a:xfrm>
          <a:prstGeom prst="wedgeRectCallout">
            <a:avLst>
              <a:gd name="adj1" fmla="val 95837"/>
              <a:gd name="adj2" fmla="val -253171"/>
            </a:avLst>
          </a:prstGeom>
          <a:noFill/>
          <a:ln w="9525">
            <a:solidFill>
              <a:srgbClr val="00FFFF"/>
            </a:solidFill>
            <a:miter lim="800000"/>
            <a:headEnd/>
            <a:tailEnd/>
          </a:ln>
          <a:effectLst/>
          <a:extLst/>
        </p:spPr>
        <p:txBody>
          <a:bodyPr/>
          <a:lstStyle/>
          <a:p>
            <a:pPr marL="342900" indent="-342900" algn="ctr"/>
            <a:endParaRPr lang="zh-CN" altLang="zh-CN" sz="2400"/>
          </a:p>
        </p:txBody>
      </p:sp>
      <p:sp>
        <p:nvSpPr>
          <p:cNvPr id="319503" name="AutoShape 15"/>
          <p:cNvSpPr>
            <a:spLocks noChangeArrowheads="1"/>
          </p:cNvSpPr>
          <p:nvPr/>
        </p:nvSpPr>
        <p:spPr bwMode="auto">
          <a:xfrm>
            <a:off x="4955858" y="4581128"/>
            <a:ext cx="3600450" cy="863600"/>
          </a:xfrm>
          <a:prstGeom prst="wedgeRectCallout">
            <a:avLst>
              <a:gd name="adj1" fmla="val -15046"/>
              <a:gd name="adj2" fmla="val -292587"/>
            </a:avLst>
          </a:prstGeom>
          <a:solidFill>
            <a:srgbClr val="00FFFF">
              <a:alpha val="59999"/>
            </a:srgbClr>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2400" b="1" dirty="0">
                <a:solidFill>
                  <a:srgbClr val="FF0000"/>
                </a:solidFill>
              </a:rPr>
              <a:t>维持电流</a:t>
            </a:r>
            <a:r>
              <a:rPr lang="en-US" altLang="zh-CN" sz="2400" b="1" dirty="0">
                <a:solidFill>
                  <a:srgbClr val="FF0000"/>
                </a:solidFill>
              </a:rPr>
              <a:t>I</a:t>
            </a:r>
            <a:r>
              <a:rPr lang="en-US" altLang="zh-CN" sz="2400" b="1" baseline="-25000" dirty="0">
                <a:solidFill>
                  <a:srgbClr val="FF0000"/>
                </a:solidFill>
              </a:rPr>
              <a:t>H</a:t>
            </a:r>
            <a:r>
              <a:rPr lang="zh-CN" altLang="en-US" sz="2400" dirty="0"/>
              <a:t>：通态下若电流小于此值，管关断。</a:t>
            </a:r>
          </a:p>
        </p:txBody>
      </p:sp>
      <p:sp>
        <p:nvSpPr>
          <p:cNvPr id="319504" name="AutoShape 16"/>
          <p:cNvSpPr>
            <a:spLocks noChangeArrowheads="1"/>
          </p:cNvSpPr>
          <p:nvPr/>
        </p:nvSpPr>
        <p:spPr bwMode="auto">
          <a:xfrm>
            <a:off x="611560" y="709736"/>
            <a:ext cx="4545012" cy="2209800"/>
          </a:xfrm>
          <a:prstGeom prst="wedgeRectCallout">
            <a:avLst>
              <a:gd name="adj1" fmla="val 80256"/>
              <a:gd name="adj2" fmla="val 17763"/>
            </a:avLst>
          </a:prstGeom>
          <a:solidFill>
            <a:srgbClr val="FF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2400" b="1" dirty="0">
                <a:solidFill>
                  <a:srgbClr val="FF0000"/>
                </a:solidFill>
              </a:rPr>
              <a:t>擎住电流</a:t>
            </a:r>
            <a:r>
              <a:rPr lang="en-US" altLang="zh-CN" sz="2400" b="1" dirty="0">
                <a:solidFill>
                  <a:srgbClr val="FF0000"/>
                </a:solidFill>
              </a:rPr>
              <a:t>I</a:t>
            </a:r>
            <a:r>
              <a:rPr lang="en-US" altLang="zh-CN" sz="2400" b="1" baseline="-25000" dirty="0">
                <a:solidFill>
                  <a:srgbClr val="FF0000"/>
                </a:solidFill>
              </a:rPr>
              <a:t>L</a:t>
            </a:r>
            <a:r>
              <a:rPr lang="zh-CN" altLang="en-US" sz="2400" dirty="0"/>
              <a:t>：断态被触发，电流达到此值时撤除触发电流，晶闸管可自动维持通态。常比</a:t>
            </a:r>
            <a:r>
              <a:rPr lang="en-US" altLang="zh-CN" sz="2400" dirty="0"/>
              <a:t>I</a:t>
            </a:r>
            <a:r>
              <a:rPr lang="en-US" altLang="zh-CN" sz="2400" baseline="-25000" dirty="0"/>
              <a:t>H</a:t>
            </a:r>
            <a:r>
              <a:rPr lang="zh-CN" altLang="en-US" sz="2400" dirty="0"/>
              <a:t>大</a:t>
            </a:r>
            <a:r>
              <a:rPr lang="en-US" altLang="zh-CN" sz="2400" dirty="0"/>
              <a:t>2</a:t>
            </a:r>
            <a:r>
              <a:rPr lang="zh-CN" altLang="en-US" sz="2400" dirty="0"/>
              <a:t>～</a:t>
            </a:r>
            <a:r>
              <a:rPr lang="en-US" altLang="zh-CN" sz="2400" dirty="0"/>
              <a:t>4</a:t>
            </a:r>
            <a:r>
              <a:rPr lang="zh-CN" altLang="en-US" sz="2400" dirty="0"/>
              <a:t>倍。擎住电流和维持电流都随结温下降而增大。</a:t>
            </a:r>
          </a:p>
        </p:txBody>
      </p:sp>
      <p:sp>
        <p:nvSpPr>
          <p:cNvPr id="2" name="矩形 1"/>
          <p:cNvSpPr/>
          <p:nvPr/>
        </p:nvSpPr>
        <p:spPr>
          <a:xfrm>
            <a:off x="845840" y="5873497"/>
            <a:ext cx="5598368" cy="978729"/>
          </a:xfrm>
          <a:prstGeom prst="rect">
            <a:avLst/>
          </a:prstGeom>
        </p:spPr>
        <p:txBody>
          <a:bodyPr wrap="square">
            <a:spAutoFit/>
          </a:bodyPr>
          <a:lstStyle/>
          <a:p>
            <a:pPr>
              <a:lnSpc>
                <a:spcPct val="80000"/>
              </a:lnSpc>
              <a:buFontTx/>
              <a:buNone/>
            </a:pPr>
            <a:r>
              <a:rPr lang="zh-CN" altLang="en-US" sz="2400" b="1" dirty="0"/>
              <a:t>如果门极电流为零，并且阳极电流降至接近于零的某一数值</a:t>
            </a:r>
            <a:r>
              <a:rPr lang="en-US" altLang="zh-CN" sz="2400" b="1" i="1" dirty="0">
                <a:solidFill>
                  <a:srgbClr val="E35449"/>
                </a:solidFill>
              </a:rPr>
              <a:t>I</a:t>
            </a:r>
            <a:r>
              <a:rPr lang="en-US" altLang="zh-CN" sz="2400" b="1" i="1" baseline="-25000" dirty="0">
                <a:solidFill>
                  <a:srgbClr val="E35449"/>
                </a:solidFill>
              </a:rPr>
              <a:t>H</a:t>
            </a:r>
            <a:r>
              <a:rPr lang="zh-CN" altLang="en-US" sz="2400" b="1" dirty="0"/>
              <a:t>以下，则晶闸管又回到</a:t>
            </a:r>
            <a:r>
              <a:rPr lang="zh-CN" altLang="en-US" sz="2400" b="1" dirty="0">
                <a:solidFill>
                  <a:srgbClr val="E35449"/>
                </a:solidFill>
              </a:rPr>
              <a:t>正向阻断</a:t>
            </a:r>
            <a:r>
              <a:rPr lang="zh-CN" altLang="en-US" sz="2400" b="1" dirty="0"/>
              <a:t>状态，</a:t>
            </a:r>
            <a:r>
              <a:rPr lang="en-US" altLang="zh-CN" sz="2400" b="1" i="1" dirty="0">
                <a:solidFill>
                  <a:srgbClr val="E35449"/>
                </a:solidFill>
              </a:rPr>
              <a:t>I</a:t>
            </a:r>
            <a:r>
              <a:rPr lang="en-US" altLang="zh-CN" sz="2400" b="1" i="1" baseline="-25000" dirty="0">
                <a:solidFill>
                  <a:srgbClr val="E35449"/>
                </a:solidFill>
              </a:rPr>
              <a:t>H</a:t>
            </a:r>
            <a:r>
              <a:rPr lang="zh-CN" altLang="en-US" sz="2400" b="1" dirty="0"/>
              <a:t>称为</a:t>
            </a:r>
            <a:r>
              <a:rPr lang="zh-CN" altLang="en-US" sz="2400" b="1" dirty="0">
                <a:solidFill>
                  <a:srgbClr val="E35449"/>
                </a:solidFill>
              </a:rPr>
              <a:t>维持电流</a:t>
            </a:r>
            <a:r>
              <a:rPr lang="zh-CN" altLang="en-US" sz="2400" b="1" dirty="0"/>
              <a:t>。</a:t>
            </a:r>
          </a:p>
        </p:txBody>
      </p:sp>
      <p:sp>
        <p:nvSpPr>
          <p:cNvPr id="4" name="灯片编号占位符 3"/>
          <p:cNvSpPr>
            <a:spLocks noGrp="1"/>
          </p:cNvSpPr>
          <p:nvPr>
            <p:ph type="sldNum" sz="quarter" idx="12"/>
          </p:nvPr>
        </p:nvSpPr>
        <p:spPr>
          <a:xfrm>
            <a:off x="8016248" y="5733256"/>
            <a:ext cx="1080120" cy="476250"/>
          </a:xfrm>
        </p:spPr>
        <p:txBody>
          <a:bodyPr/>
          <a:lstStyle/>
          <a:p>
            <a:fld id="{0C913308-F349-4B6D-A68A-DD1791B4A57B}" type="slidenum">
              <a:rPr lang="zh-CN" altLang="en-US" smtClean="0"/>
              <a:t>11</a:t>
            </a:fld>
            <a:endParaRPr lang="zh-CN" altLang="en-US" dirty="0"/>
          </a:p>
        </p:txBody>
      </p:sp>
      <p:sp>
        <p:nvSpPr>
          <p:cNvPr id="5" name="日期占位符 4">
            <a:extLst>
              <a:ext uri="{FF2B5EF4-FFF2-40B4-BE49-F238E27FC236}">
                <a16:creationId xmlns:a16="http://schemas.microsoft.com/office/drawing/2014/main" id="{02B4AB19-59E1-424C-B44D-F2AFDB58DAB6}"/>
              </a:ext>
            </a:extLst>
          </p:cNvPr>
          <p:cNvSpPr>
            <a:spLocks noGrp="1"/>
          </p:cNvSpPr>
          <p:nvPr>
            <p:ph type="dt" sz="half" idx="10"/>
          </p:nvPr>
        </p:nvSpPr>
        <p:spPr/>
        <p:txBody>
          <a:bodyPr/>
          <a:lstStyle/>
          <a:p>
            <a:fld id="{4405C7E7-3A57-4879-BAFA-F988CBC16D2A}" type="datetime10">
              <a:rPr lang="zh-CN" altLang="en-US" smtClean="0"/>
              <a:t>10:54</a:t>
            </a:fld>
            <a:endParaRPr lang="zh-CN" altLang="en-US"/>
          </a:p>
        </p:txBody>
      </p:sp>
      <p:sp>
        <p:nvSpPr>
          <p:cNvPr id="6" name="页脚占位符 5">
            <a:extLst>
              <a:ext uri="{FF2B5EF4-FFF2-40B4-BE49-F238E27FC236}">
                <a16:creationId xmlns:a16="http://schemas.microsoft.com/office/drawing/2014/main" id="{8D4DF9A2-CCF4-47B9-8312-802F5DD60612}"/>
              </a:ext>
            </a:extLst>
          </p:cNvPr>
          <p:cNvSpPr>
            <a:spLocks noGrp="1"/>
          </p:cNvSpPr>
          <p:nvPr>
            <p:ph type="ftr" sz="quarter" idx="11"/>
          </p:nvPr>
        </p:nvSpPr>
        <p:spPr/>
        <p:txBody>
          <a:bodyPr/>
          <a:lstStyle/>
          <a:p>
            <a:endParaRPr lang="zh-CN" altLang="en-US"/>
          </a:p>
        </p:txBody>
      </p:sp>
    </p:spTree>
    <p:custDataLst>
      <p:tags r:id="rId2"/>
    </p:custDataLst>
    <p:extLst>
      <p:ext uri="{BB962C8B-B14F-4D97-AF65-F5344CB8AC3E}">
        <p14:creationId xmlns:p14="http://schemas.microsoft.com/office/powerpoint/2010/main" val="3494332926"/>
      </p:ext>
    </p:extLst>
  </p:cSld>
  <p:clrMapOvr>
    <a:masterClrMapping/>
  </p:clrMapOvr>
  <mc:AlternateContent xmlns:mc="http://schemas.openxmlformats.org/markup-compatibility/2006" xmlns:p14="http://schemas.microsoft.com/office/powerpoint/2010/main">
    <mc:Choice Requires="p14">
      <p:transition spd="slow" p14:dur="2000" advTm="276008"/>
    </mc:Choice>
    <mc:Fallback xmlns="">
      <p:transition spd="slow" advTm="276008"/>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19493"/>
                                        </p:tgtEl>
                                        <p:attrNameLst>
                                          <p:attrName>style.visibility</p:attrName>
                                        </p:attrNameLst>
                                      </p:cBhvr>
                                      <p:to>
                                        <p:strVal val="visible"/>
                                      </p:to>
                                    </p:set>
                                    <p:animEffect transition="in" filter="blinds(horizontal)">
                                      <p:cBhvr>
                                        <p:cTn id="7" dur="500"/>
                                        <p:tgtEl>
                                          <p:spTgt spid="319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9491">
                                            <p:txEl>
                                              <p:pRg st="0" end="0"/>
                                            </p:txEl>
                                          </p:spTgt>
                                        </p:tgtEl>
                                        <p:attrNameLst>
                                          <p:attrName>style.visibility</p:attrName>
                                        </p:attrNameLst>
                                      </p:cBhvr>
                                      <p:to>
                                        <p:strVal val="visible"/>
                                      </p:to>
                                    </p:set>
                                    <p:animEffect transition="in" filter="blinds(horizontal)">
                                      <p:cBhvr>
                                        <p:cTn id="12" dur="500"/>
                                        <p:tgtEl>
                                          <p:spTgt spid="3194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9499"/>
                                        </p:tgtEl>
                                        <p:attrNameLst>
                                          <p:attrName>style.visibility</p:attrName>
                                        </p:attrNameLst>
                                      </p:cBhvr>
                                      <p:to>
                                        <p:strVal val="visible"/>
                                      </p:to>
                                    </p:set>
                                  </p:childTnLst>
                                  <p:subTnLst>
                                    <p:set>
                                      <p:cBhvr override="childStyle">
                                        <p:cTn dur="1" fill="hold" display="0" masterRel="nextClick" afterEffect="1"/>
                                        <p:tgtEl>
                                          <p:spTgt spid="31949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9491">
                                            <p:txEl>
                                              <p:pRg st="1" end="1"/>
                                            </p:txEl>
                                          </p:spTgt>
                                        </p:tgtEl>
                                        <p:attrNameLst>
                                          <p:attrName>style.visibility</p:attrName>
                                        </p:attrNameLst>
                                      </p:cBhvr>
                                      <p:to>
                                        <p:strVal val="visible"/>
                                      </p:to>
                                    </p:set>
                                    <p:animEffect transition="in" filter="blinds(horizontal)">
                                      <p:cBhvr>
                                        <p:cTn id="21" dur="500"/>
                                        <p:tgtEl>
                                          <p:spTgt spid="31949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19500"/>
                                        </p:tgtEl>
                                        <p:attrNameLst>
                                          <p:attrName>style.visibility</p:attrName>
                                        </p:attrNameLst>
                                      </p:cBhvr>
                                      <p:to>
                                        <p:strVal val="visible"/>
                                      </p:to>
                                    </p:set>
                                    <p:animEffect transition="in" filter="blinds(horizontal)">
                                      <p:cBhvr>
                                        <p:cTn id="26" dur="500"/>
                                        <p:tgtEl>
                                          <p:spTgt spid="319500"/>
                                        </p:tgtEl>
                                      </p:cBhvr>
                                    </p:animEffect>
                                  </p:childTnLst>
                                  <p:subTnLst>
                                    <p:set>
                                      <p:cBhvr override="childStyle">
                                        <p:cTn dur="1" fill="hold" display="0" masterRel="nextClick" afterEffect="1"/>
                                        <p:tgtEl>
                                          <p:spTgt spid="31950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19491">
                                            <p:txEl>
                                              <p:pRg st="3" end="3"/>
                                            </p:txEl>
                                          </p:spTgt>
                                        </p:tgtEl>
                                        <p:attrNameLst>
                                          <p:attrName>style.visibility</p:attrName>
                                        </p:attrNameLst>
                                      </p:cBhvr>
                                      <p:to>
                                        <p:strVal val="visible"/>
                                      </p:to>
                                    </p:set>
                                    <p:animEffect transition="in" filter="blinds(horizontal)">
                                      <p:cBhvr>
                                        <p:cTn id="31" dur="500"/>
                                        <p:tgtEl>
                                          <p:spTgt spid="31949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19501"/>
                                        </p:tgtEl>
                                        <p:attrNameLst>
                                          <p:attrName>style.visibility</p:attrName>
                                        </p:attrNameLst>
                                      </p:cBhvr>
                                      <p:to>
                                        <p:strVal val="visible"/>
                                      </p:to>
                                    </p:set>
                                    <p:animEffect transition="in" filter="blinds(horizontal)">
                                      <p:cBhvr>
                                        <p:cTn id="36" dur="500"/>
                                        <p:tgtEl>
                                          <p:spTgt spid="319501"/>
                                        </p:tgtEl>
                                      </p:cBhvr>
                                    </p:animEffect>
                                  </p:childTnLst>
                                  <p:subTnLst>
                                    <p:set>
                                      <p:cBhvr override="childStyle">
                                        <p:cTn dur="1" fill="hold" display="0" masterRel="nextClick" afterEffect="1"/>
                                        <p:tgtEl>
                                          <p:spTgt spid="319501"/>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19491">
                                            <p:txEl>
                                              <p:pRg st="4" end="4"/>
                                            </p:txEl>
                                          </p:spTgt>
                                        </p:tgtEl>
                                        <p:attrNameLst>
                                          <p:attrName>style.visibility</p:attrName>
                                        </p:attrNameLst>
                                      </p:cBhvr>
                                      <p:to>
                                        <p:strVal val="visible"/>
                                      </p:to>
                                    </p:set>
                                    <p:animEffect transition="in" filter="blinds(horizontal)">
                                      <p:cBhvr>
                                        <p:cTn id="41" dur="500"/>
                                        <p:tgtEl>
                                          <p:spTgt spid="319491">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19502"/>
                                        </p:tgtEl>
                                        <p:attrNameLst>
                                          <p:attrName>style.visibility</p:attrName>
                                        </p:attrNameLst>
                                      </p:cBhvr>
                                      <p:to>
                                        <p:strVal val="visible"/>
                                      </p:to>
                                    </p:set>
                                    <p:animEffect transition="in" filter="blinds(horizontal)">
                                      <p:cBhvr>
                                        <p:cTn id="46" dur="500"/>
                                        <p:tgtEl>
                                          <p:spTgt spid="319502"/>
                                        </p:tgtEl>
                                      </p:cBhvr>
                                    </p:animEffect>
                                  </p:childTnLst>
                                  <p:subTnLst>
                                    <p:set>
                                      <p:cBhvr override="childStyle">
                                        <p:cTn dur="1" fill="hold" display="0" masterRel="nextClick" afterEffect="1"/>
                                        <p:tgtEl>
                                          <p:spTgt spid="319502"/>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19491">
                                            <p:txEl>
                                              <p:pRg st="5" end="5"/>
                                            </p:txEl>
                                          </p:spTgt>
                                        </p:tgtEl>
                                        <p:attrNameLst>
                                          <p:attrName>style.visibility</p:attrName>
                                        </p:attrNameLst>
                                      </p:cBhvr>
                                      <p:to>
                                        <p:strVal val="visible"/>
                                      </p:to>
                                    </p:set>
                                    <p:animEffect transition="in" filter="blinds(horizontal)">
                                      <p:cBhvr>
                                        <p:cTn id="51" dur="500"/>
                                        <p:tgtEl>
                                          <p:spTgt spid="319491">
                                            <p:txEl>
                                              <p:pRg st="5" end="5"/>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19504"/>
                                        </p:tgtEl>
                                        <p:attrNameLst>
                                          <p:attrName>style.visibility</p:attrName>
                                        </p:attrNameLst>
                                      </p:cBhvr>
                                      <p:to>
                                        <p:strVal val="visible"/>
                                      </p:to>
                                    </p:set>
                                    <p:animEffect transition="in" filter="blinds(horizontal)">
                                      <p:cBhvr>
                                        <p:cTn id="56" dur="500"/>
                                        <p:tgtEl>
                                          <p:spTgt spid="31950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19503"/>
                                        </p:tgtEl>
                                        <p:attrNameLst>
                                          <p:attrName>style.visibility</p:attrName>
                                        </p:attrNameLst>
                                      </p:cBhvr>
                                      <p:to>
                                        <p:strVal val="visible"/>
                                      </p:to>
                                    </p:set>
                                    <p:animEffect transition="in" filter="blinds(horizontal)">
                                      <p:cBhvr>
                                        <p:cTn id="61" dur="500"/>
                                        <p:tgtEl>
                                          <p:spTgt spid="319503"/>
                                        </p:tgtEl>
                                      </p:cBhvr>
                                    </p:animEffect>
                                  </p:childTnLst>
                                </p:cTn>
                              </p:par>
                            </p:childTnLst>
                          </p:cTn>
                        </p:par>
                        <p:par>
                          <p:cTn id="62" fill="hold">
                            <p:stCondLst>
                              <p:cond delay="500"/>
                            </p:stCondLst>
                            <p:childTnLst>
                              <p:par>
                                <p:cTn id="63" presetID="2" presetClass="entr" presetSubtype="4" fill="hold" grpId="0" nodeType="after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500" fill="hold"/>
                                        <p:tgtEl>
                                          <p:spTgt spid="2"/>
                                        </p:tgtEl>
                                        <p:attrNameLst>
                                          <p:attrName>ppt_x</p:attrName>
                                        </p:attrNameLst>
                                      </p:cBhvr>
                                      <p:tavLst>
                                        <p:tav tm="0">
                                          <p:val>
                                            <p:strVal val="#ppt_x"/>
                                          </p:val>
                                        </p:tav>
                                        <p:tav tm="100000">
                                          <p:val>
                                            <p:strVal val="#ppt_x"/>
                                          </p:val>
                                        </p:tav>
                                      </p:tavLst>
                                    </p:anim>
                                    <p:anim calcmode="lin" valueType="num">
                                      <p:cBhvr additive="base">
                                        <p:cTn id="6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319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uiExpand="1" build="p" autoUpdateAnimBg="0"/>
      <p:bldP spid="319493" grpId="0" autoUpdateAnimBg="0"/>
      <p:bldP spid="319499" grpId="0" animBg="1" autoUpdateAnimBg="0"/>
      <p:bldP spid="319499" grpId="1" animBg="1"/>
      <p:bldP spid="319500" grpId="0" animBg="1" autoUpdateAnimBg="0"/>
      <p:bldP spid="319501" grpId="0" animBg="1" autoUpdateAnimBg="0"/>
      <p:bldP spid="319502" grpId="0" animBg="1" autoUpdateAnimBg="0"/>
      <p:bldP spid="319503" grpId="0" animBg="1" autoUpdateAnimBg="0"/>
      <p:bldP spid="319504" grpId="0" animBg="1" autoUpdateAnimBg="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2.3.2 </a:t>
            </a:r>
            <a:r>
              <a:rPr lang="zh-CN" altLang="en-US" sz="3600" b="1">
                <a:solidFill>
                  <a:schemeClr val="tx1"/>
                </a:solidFill>
              </a:rPr>
              <a:t>晶闸管的基本特性</a:t>
            </a:r>
          </a:p>
        </p:txBody>
      </p:sp>
      <p:sp>
        <p:nvSpPr>
          <p:cNvPr id="91139" name="Text Box 3"/>
          <p:cNvSpPr txBox="1">
            <a:spLocks noChangeArrowheads="1"/>
          </p:cNvSpPr>
          <p:nvPr/>
        </p:nvSpPr>
        <p:spPr bwMode="auto">
          <a:xfrm>
            <a:off x="4427538" y="1341438"/>
            <a:ext cx="4248150" cy="47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009900"/>
                </a:solidFill>
                <a:latin typeface="Times New Roman" pitchFamily="18" charset="0"/>
              </a:rPr>
              <a:t>☞</a:t>
            </a:r>
            <a:r>
              <a:rPr lang="zh-CN" altLang="en-US" sz="2400" b="1" dirty="0">
                <a:latin typeface="Times New Roman" pitchFamily="18" charset="0"/>
              </a:rPr>
              <a:t>反向特性</a:t>
            </a:r>
          </a:p>
          <a:p>
            <a:pPr>
              <a:spcBef>
                <a:spcPct val="50000"/>
              </a:spcBef>
            </a:pPr>
            <a:r>
              <a:rPr lang="zh-CN" altLang="en-US" sz="2400" dirty="0">
                <a:solidFill>
                  <a:srgbClr val="0000FF"/>
                </a:solidFill>
                <a:latin typeface="Times New Roman" pitchFamily="18" charset="0"/>
              </a:rPr>
              <a:t>   </a:t>
            </a:r>
            <a:r>
              <a:rPr lang="zh-CN" altLang="en-US" sz="2400" b="1" dirty="0">
                <a:solidFill>
                  <a:srgbClr val="FF00FF"/>
                </a:solidFill>
                <a:latin typeface="Times New Roman" pitchFamily="18" charset="0"/>
              </a:rPr>
              <a:t>√</a:t>
            </a:r>
            <a:r>
              <a:rPr lang="zh-CN" altLang="en-US" sz="2400" b="1" dirty="0">
                <a:latin typeface="Times New Roman" pitchFamily="18" charset="0"/>
              </a:rPr>
              <a:t>其伏安特性类似</a:t>
            </a:r>
            <a:r>
              <a:rPr lang="zh-CN" altLang="en-US" sz="2400" b="1" dirty="0">
                <a:solidFill>
                  <a:srgbClr val="E35449"/>
                </a:solidFill>
                <a:latin typeface="Times New Roman" pitchFamily="18" charset="0"/>
              </a:rPr>
              <a:t>二极管</a:t>
            </a:r>
            <a:r>
              <a:rPr lang="zh-CN" altLang="en-US" sz="2400" b="1" dirty="0">
                <a:latin typeface="Times New Roman" pitchFamily="18" charset="0"/>
              </a:rPr>
              <a:t>的反向特性。</a:t>
            </a:r>
            <a:r>
              <a:rPr lang="zh-CN" altLang="en-US" sz="2400" dirty="0">
                <a:solidFill>
                  <a:srgbClr val="0000FF"/>
                </a:solidFill>
                <a:latin typeface="Times New Roman" pitchFamily="18" charset="0"/>
              </a:rPr>
              <a:t> </a:t>
            </a:r>
          </a:p>
          <a:p>
            <a:pPr>
              <a:spcBef>
                <a:spcPct val="50000"/>
              </a:spcBef>
            </a:pPr>
            <a:r>
              <a:rPr lang="zh-CN" altLang="en-US" sz="2400" dirty="0">
                <a:solidFill>
                  <a:srgbClr val="0000FF"/>
                </a:solidFill>
                <a:latin typeface="Times New Roman" pitchFamily="18" charset="0"/>
              </a:rPr>
              <a:t>   </a:t>
            </a:r>
            <a:r>
              <a:rPr lang="zh-CN" altLang="en-US" sz="2400" b="1" dirty="0">
                <a:solidFill>
                  <a:srgbClr val="FF00FF"/>
                </a:solidFill>
                <a:latin typeface="Times New Roman" pitchFamily="18" charset="0"/>
              </a:rPr>
              <a:t>√</a:t>
            </a:r>
            <a:r>
              <a:rPr lang="zh-CN" altLang="en-US" sz="2400" b="1" dirty="0">
                <a:latin typeface="Times New Roman" pitchFamily="18" charset="0"/>
              </a:rPr>
              <a:t>晶闸管处于反向阻断状态时，只有极小的</a:t>
            </a:r>
            <a:r>
              <a:rPr lang="zh-CN" altLang="en-US" sz="2400" b="1" dirty="0">
                <a:solidFill>
                  <a:srgbClr val="E35449"/>
                </a:solidFill>
                <a:latin typeface="Times New Roman" pitchFamily="18" charset="0"/>
              </a:rPr>
              <a:t>反向漏电流</a:t>
            </a:r>
            <a:r>
              <a:rPr lang="zh-CN" altLang="en-US" sz="2400" b="1" dirty="0">
                <a:latin typeface="Times New Roman" pitchFamily="18" charset="0"/>
              </a:rPr>
              <a:t>通过。</a:t>
            </a:r>
            <a:r>
              <a:rPr lang="zh-CN" altLang="en-US" sz="2400" dirty="0">
                <a:latin typeface="Times New Roman" pitchFamily="18" charset="0"/>
              </a:rPr>
              <a:t> </a:t>
            </a:r>
          </a:p>
          <a:p>
            <a:pPr>
              <a:spcBef>
                <a:spcPct val="50000"/>
              </a:spcBef>
            </a:pPr>
            <a:r>
              <a:rPr lang="zh-CN" altLang="en-US" sz="2400" b="1" dirty="0">
                <a:solidFill>
                  <a:srgbClr val="FF00FF"/>
                </a:solidFill>
                <a:latin typeface="Times New Roman" pitchFamily="18" charset="0"/>
              </a:rPr>
              <a:t>   √</a:t>
            </a:r>
            <a:r>
              <a:rPr lang="zh-CN" altLang="en-US" sz="2400" b="1" dirty="0">
                <a:latin typeface="Times New Roman" pitchFamily="18" charset="0"/>
              </a:rPr>
              <a:t>当反向电压超过一定限度，到</a:t>
            </a:r>
            <a:r>
              <a:rPr lang="zh-CN" altLang="en-US" sz="2400" b="1" dirty="0">
                <a:solidFill>
                  <a:srgbClr val="E35449"/>
                </a:solidFill>
                <a:latin typeface="Times New Roman" pitchFamily="18" charset="0"/>
              </a:rPr>
              <a:t>反向击穿电压</a:t>
            </a:r>
            <a:r>
              <a:rPr lang="zh-CN" altLang="en-US" sz="2400" b="1" dirty="0">
                <a:latin typeface="Times New Roman" pitchFamily="18" charset="0"/>
              </a:rPr>
              <a:t>后，外电路如无限制措施，则反向漏电流急剧增大，导致晶闸管发热损坏。</a:t>
            </a:r>
            <a:r>
              <a:rPr lang="zh-CN" altLang="en-US" sz="2800" dirty="0">
                <a:solidFill>
                  <a:srgbClr val="0000FF"/>
                </a:solidFill>
                <a:latin typeface="Times New Roman" pitchFamily="18" charset="0"/>
              </a:rPr>
              <a:t> </a:t>
            </a:r>
            <a:r>
              <a:rPr lang="zh-CN" altLang="en-US" sz="2800" b="1" dirty="0">
                <a:solidFill>
                  <a:srgbClr val="FF00FF"/>
                </a:solidFill>
                <a:latin typeface="Times New Roman" pitchFamily="18" charset="0"/>
              </a:rPr>
              <a:t>  </a:t>
            </a:r>
          </a:p>
        </p:txBody>
      </p:sp>
      <p:sp>
        <p:nvSpPr>
          <p:cNvPr id="91140" name="Text Box 4"/>
          <p:cNvSpPr txBox="1">
            <a:spLocks noChangeArrowheads="1"/>
          </p:cNvSpPr>
          <p:nvPr/>
        </p:nvSpPr>
        <p:spPr bwMode="auto">
          <a:xfrm>
            <a:off x="971550" y="5295900"/>
            <a:ext cx="30241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6600CC"/>
                </a:solidFill>
                <a:latin typeface="Times New Roman" pitchFamily="18" charset="0"/>
              </a:rPr>
              <a:t>   </a:t>
            </a:r>
            <a:r>
              <a:rPr lang="zh-CN" altLang="en-US" sz="1400" b="1">
                <a:solidFill>
                  <a:srgbClr val="6600CC"/>
                </a:solidFill>
                <a:latin typeface="Times New Roman" pitchFamily="18" charset="0"/>
              </a:rPr>
              <a:t>图</a:t>
            </a:r>
            <a:r>
              <a:rPr lang="en-US" altLang="zh-CN" sz="1400" b="1">
                <a:solidFill>
                  <a:srgbClr val="6600CC"/>
                </a:solidFill>
                <a:latin typeface="Times New Roman" pitchFamily="18" charset="0"/>
              </a:rPr>
              <a:t>2-9  </a:t>
            </a:r>
            <a:r>
              <a:rPr lang="zh-CN" altLang="en-US" sz="1400" b="1">
                <a:solidFill>
                  <a:srgbClr val="6600CC"/>
                </a:solidFill>
                <a:latin typeface="Times New Roman" pitchFamily="18" charset="0"/>
              </a:rPr>
              <a:t>晶闸管的伏安特性   	      	</a:t>
            </a:r>
            <a:r>
              <a:rPr lang="en-US" altLang="zh-CN" sz="1400" b="1" i="1">
                <a:solidFill>
                  <a:srgbClr val="6600CC"/>
                </a:solidFill>
                <a:latin typeface="Times New Roman" pitchFamily="18" charset="0"/>
              </a:rPr>
              <a:t>I</a:t>
            </a:r>
            <a:r>
              <a:rPr lang="en-US" altLang="zh-CN" sz="1400" b="1" i="1" baseline="-25000">
                <a:solidFill>
                  <a:srgbClr val="6600CC"/>
                </a:solidFill>
                <a:latin typeface="Times New Roman" pitchFamily="18" charset="0"/>
              </a:rPr>
              <a:t>G2</a:t>
            </a:r>
            <a:r>
              <a:rPr lang="en-US" altLang="zh-CN" sz="1400" b="1" i="1">
                <a:solidFill>
                  <a:srgbClr val="6600CC"/>
                </a:solidFill>
                <a:latin typeface="Times New Roman" pitchFamily="18" charset="0"/>
              </a:rPr>
              <a:t>&gt;I</a:t>
            </a:r>
            <a:r>
              <a:rPr lang="en-US" altLang="zh-CN" sz="1400" b="1" i="1" baseline="-25000">
                <a:solidFill>
                  <a:srgbClr val="6600CC"/>
                </a:solidFill>
                <a:latin typeface="Times New Roman" pitchFamily="18" charset="0"/>
              </a:rPr>
              <a:t>G1</a:t>
            </a:r>
            <a:r>
              <a:rPr lang="en-US" altLang="zh-CN" sz="1400" b="1" i="1">
                <a:solidFill>
                  <a:srgbClr val="6600CC"/>
                </a:solidFill>
                <a:latin typeface="Times New Roman" pitchFamily="18" charset="0"/>
              </a:rPr>
              <a:t>&gt;I</a:t>
            </a:r>
            <a:r>
              <a:rPr lang="en-US" altLang="zh-CN" sz="1400" b="1" i="1" baseline="-25000">
                <a:solidFill>
                  <a:srgbClr val="6600CC"/>
                </a:solidFill>
                <a:latin typeface="Times New Roman" pitchFamily="18" charset="0"/>
              </a:rPr>
              <a:t>G</a:t>
            </a:r>
          </a:p>
        </p:txBody>
      </p:sp>
      <p:grpSp>
        <p:nvGrpSpPr>
          <p:cNvPr id="91141" name="Group 5"/>
          <p:cNvGrpSpPr>
            <a:grpSpLocks/>
          </p:cNvGrpSpPr>
          <p:nvPr/>
        </p:nvGrpSpPr>
        <p:grpSpPr bwMode="auto">
          <a:xfrm>
            <a:off x="684213" y="1773238"/>
            <a:ext cx="3735387" cy="3262312"/>
            <a:chOff x="2956" y="871"/>
            <a:chExt cx="2373" cy="2383"/>
          </a:xfrm>
        </p:grpSpPr>
        <p:sp>
          <p:nvSpPr>
            <p:cNvPr id="91142" name="AutoShape 6"/>
            <p:cNvSpPr>
              <a:spLocks noChangeArrowheads="1"/>
            </p:cNvSpPr>
            <p:nvPr/>
          </p:nvSpPr>
          <p:spPr bwMode="auto">
            <a:xfrm>
              <a:off x="4604" y="890"/>
              <a:ext cx="680" cy="726"/>
            </a:xfrm>
            <a:prstGeom prst="wedgeEllipseCallout">
              <a:avLst>
                <a:gd name="adj1" fmla="val 3236"/>
                <a:gd name="adj2" fmla="val 940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latin typeface="Times New Roman" pitchFamily="18" charset="0"/>
                </a:rPr>
                <a:t>正向转折电压</a:t>
              </a:r>
              <a:r>
                <a:rPr lang="en-US" altLang="zh-CN" sz="1600" b="1" i="1">
                  <a:latin typeface="Times New Roman" pitchFamily="18" charset="0"/>
                </a:rPr>
                <a:t>U</a:t>
              </a:r>
              <a:r>
                <a:rPr lang="en-US" altLang="zh-CN" sz="1600" b="1" i="1" baseline="-25000">
                  <a:latin typeface="Times New Roman" pitchFamily="18" charset="0"/>
                </a:rPr>
                <a:t>bo</a:t>
              </a:r>
            </a:p>
          </p:txBody>
        </p:sp>
        <p:sp>
          <p:nvSpPr>
            <p:cNvPr id="91143" name="Freeform 7"/>
            <p:cNvSpPr>
              <a:spLocks noEditPoints="1"/>
            </p:cNvSpPr>
            <p:nvPr/>
          </p:nvSpPr>
          <p:spPr bwMode="auto">
            <a:xfrm>
              <a:off x="4082" y="1817"/>
              <a:ext cx="881" cy="127"/>
            </a:xfrm>
            <a:custGeom>
              <a:avLst/>
              <a:gdLst>
                <a:gd name="T0" fmla="*/ 1037 w 1042"/>
                <a:gd name="T1" fmla="*/ 36 h 140"/>
                <a:gd name="T2" fmla="*/ 1039 w 1042"/>
                <a:gd name="T3" fmla="*/ 34 h 140"/>
                <a:gd name="T4" fmla="*/ 1041 w 1042"/>
                <a:gd name="T5" fmla="*/ 36 h 140"/>
                <a:gd name="T6" fmla="*/ 1041 w 1042"/>
                <a:gd name="T7" fmla="*/ 138 h 140"/>
                <a:gd name="T8" fmla="*/ 1039 w 1042"/>
                <a:gd name="T9" fmla="*/ 140 h 140"/>
                <a:gd name="T10" fmla="*/ 1037 w 1042"/>
                <a:gd name="T11" fmla="*/ 138 h 140"/>
                <a:gd name="T12" fmla="*/ 1017 w 1042"/>
                <a:gd name="T13" fmla="*/ 7 h 140"/>
                <a:gd name="T14" fmla="*/ 929 w 1042"/>
                <a:gd name="T15" fmla="*/ 5 h 140"/>
                <a:gd name="T16" fmla="*/ 928 w 1042"/>
                <a:gd name="T17" fmla="*/ 3 h 140"/>
                <a:gd name="T18" fmla="*/ 930 w 1042"/>
                <a:gd name="T19" fmla="*/ 0 h 140"/>
                <a:gd name="T20" fmla="*/ 1019 w 1042"/>
                <a:gd name="T21" fmla="*/ 1 h 140"/>
                <a:gd name="T22" fmla="*/ 1019 w 1042"/>
                <a:gd name="T23" fmla="*/ 5 h 140"/>
                <a:gd name="T24" fmla="*/ 1017 w 1042"/>
                <a:gd name="T25" fmla="*/ 7 h 140"/>
                <a:gd name="T26" fmla="*/ 794 w 1042"/>
                <a:gd name="T27" fmla="*/ 7 h 140"/>
                <a:gd name="T28" fmla="*/ 790 w 1042"/>
                <a:gd name="T29" fmla="*/ 5 h 140"/>
                <a:gd name="T30" fmla="*/ 791 w 1042"/>
                <a:gd name="T31" fmla="*/ 1 h 140"/>
                <a:gd name="T32" fmla="*/ 879 w 1042"/>
                <a:gd name="T33" fmla="*/ 0 h 140"/>
                <a:gd name="T34" fmla="*/ 882 w 1042"/>
                <a:gd name="T35" fmla="*/ 3 h 140"/>
                <a:gd name="T36" fmla="*/ 881 w 1042"/>
                <a:gd name="T37" fmla="*/ 5 h 140"/>
                <a:gd name="T38" fmla="*/ 879 w 1042"/>
                <a:gd name="T39" fmla="*/ 7 h 140"/>
                <a:gd name="T40" fmla="*/ 655 w 1042"/>
                <a:gd name="T41" fmla="*/ 7 h 140"/>
                <a:gd name="T42" fmla="*/ 652 w 1042"/>
                <a:gd name="T43" fmla="*/ 4 h 140"/>
                <a:gd name="T44" fmla="*/ 655 w 1042"/>
                <a:gd name="T45" fmla="*/ 0 h 140"/>
                <a:gd name="T46" fmla="*/ 743 w 1042"/>
                <a:gd name="T47" fmla="*/ 0 h 140"/>
                <a:gd name="T48" fmla="*/ 744 w 1042"/>
                <a:gd name="T49" fmla="*/ 4 h 140"/>
                <a:gd name="T50" fmla="*/ 743 w 1042"/>
                <a:gd name="T51" fmla="*/ 7 h 140"/>
                <a:gd name="T52" fmla="*/ 604 w 1042"/>
                <a:gd name="T53" fmla="*/ 7 h 140"/>
                <a:gd name="T54" fmla="*/ 516 w 1042"/>
                <a:gd name="T55" fmla="*/ 5 h 140"/>
                <a:gd name="T56" fmla="*/ 516 w 1042"/>
                <a:gd name="T57" fmla="*/ 3 h 140"/>
                <a:gd name="T58" fmla="*/ 518 w 1042"/>
                <a:gd name="T59" fmla="*/ 0 h 140"/>
                <a:gd name="T60" fmla="*/ 606 w 1042"/>
                <a:gd name="T61" fmla="*/ 1 h 140"/>
                <a:gd name="T62" fmla="*/ 606 w 1042"/>
                <a:gd name="T63" fmla="*/ 5 h 140"/>
                <a:gd name="T64" fmla="*/ 604 w 1042"/>
                <a:gd name="T65" fmla="*/ 7 h 140"/>
                <a:gd name="T66" fmla="*/ 380 w 1042"/>
                <a:gd name="T67" fmla="*/ 7 h 140"/>
                <a:gd name="T68" fmla="*/ 378 w 1042"/>
                <a:gd name="T69" fmla="*/ 5 h 140"/>
                <a:gd name="T70" fmla="*/ 379 w 1042"/>
                <a:gd name="T71" fmla="*/ 1 h 140"/>
                <a:gd name="T72" fmla="*/ 466 w 1042"/>
                <a:gd name="T73" fmla="*/ 0 h 140"/>
                <a:gd name="T74" fmla="*/ 469 w 1042"/>
                <a:gd name="T75" fmla="*/ 3 h 140"/>
                <a:gd name="T76" fmla="*/ 469 w 1042"/>
                <a:gd name="T77" fmla="*/ 5 h 140"/>
                <a:gd name="T78" fmla="*/ 466 w 1042"/>
                <a:gd name="T79" fmla="*/ 7 h 140"/>
                <a:gd name="T80" fmla="*/ 242 w 1042"/>
                <a:gd name="T81" fmla="*/ 7 h 140"/>
                <a:gd name="T82" fmla="*/ 240 w 1042"/>
                <a:gd name="T83" fmla="*/ 4 h 140"/>
                <a:gd name="T84" fmla="*/ 242 w 1042"/>
                <a:gd name="T85" fmla="*/ 0 h 140"/>
                <a:gd name="T86" fmla="*/ 330 w 1042"/>
                <a:gd name="T87" fmla="*/ 0 h 140"/>
                <a:gd name="T88" fmla="*/ 332 w 1042"/>
                <a:gd name="T89" fmla="*/ 4 h 140"/>
                <a:gd name="T90" fmla="*/ 330 w 1042"/>
                <a:gd name="T91" fmla="*/ 7 h 140"/>
                <a:gd name="T92" fmla="*/ 192 w 1042"/>
                <a:gd name="T93" fmla="*/ 7 h 140"/>
                <a:gd name="T94" fmla="*/ 103 w 1042"/>
                <a:gd name="T95" fmla="*/ 5 h 140"/>
                <a:gd name="T96" fmla="*/ 103 w 1042"/>
                <a:gd name="T97" fmla="*/ 3 h 140"/>
                <a:gd name="T98" fmla="*/ 106 w 1042"/>
                <a:gd name="T99" fmla="*/ 0 h 140"/>
                <a:gd name="T100" fmla="*/ 193 w 1042"/>
                <a:gd name="T101" fmla="*/ 1 h 140"/>
                <a:gd name="T102" fmla="*/ 194 w 1042"/>
                <a:gd name="T103" fmla="*/ 5 h 140"/>
                <a:gd name="T104" fmla="*/ 192 w 1042"/>
                <a:gd name="T105" fmla="*/ 7 h 140"/>
                <a:gd name="T106" fmla="*/ 3 w 1042"/>
                <a:gd name="T107" fmla="*/ 7 h 140"/>
                <a:gd name="T108" fmla="*/ 0 w 1042"/>
                <a:gd name="T109" fmla="*/ 5 h 140"/>
                <a:gd name="T110" fmla="*/ 1 w 1042"/>
                <a:gd name="T111" fmla="*/ 1 h 140"/>
                <a:gd name="T112" fmla="*/ 54 w 1042"/>
                <a:gd name="T113" fmla="*/ 0 h 140"/>
                <a:gd name="T114" fmla="*/ 56 w 1042"/>
                <a:gd name="T115" fmla="*/ 3 h 140"/>
                <a:gd name="T116" fmla="*/ 56 w 1042"/>
                <a:gd name="T117" fmla="*/ 5 h 140"/>
                <a:gd name="T118" fmla="*/ 54 w 1042"/>
                <a:gd name="T119"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2" h="140">
                  <a:moveTo>
                    <a:pt x="1037" y="136"/>
                  </a:moveTo>
                  <a:lnTo>
                    <a:pt x="1037" y="38"/>
                  </a:lnTo>
                  <a:lnTo>
                    <a:pt x="1037" y="36"/>
                  </a:lnTo>
                  <a:lnTo>
                    <a:pt x="1037" y="35"/>
                  </a:lnTo>
                  <a:lnTo>
                    <a:pt x="1038" y="34"/>
                  </a:lnTo>
                  <a:lnTo>
                    <a:pt x="1039" y="34"/>
                  </a:lnTo>
                  <a:lnTo>
                    <a:pt x="1040" y="34"/>
                  </a:lnTo>
                  <a:lnTo>
                    <a:pt x="1041" y="35"/>
                  </a:lnTo>
                  <a:lnTo>
                    <a:pt x="1041" y="36"/>
                  </a:lnTo>
                  <a:lnTo>
                    <a:pt x="1042" y="38"/>
                  </a:lnTo>
                  <a:lnTo>
                    <a:pt x="1042" y="136"/>
                  </a:lnTo>
                  <a:lnTo>
                    <a:pt x="1041" y="138"/>
                  </a:lnTo>
                  <a:lnTo>
                    <a:pt x="1041" y="139"/>
                  </a:lnTo>
                  <a:lnTo>
                    <a:pt x="1040" y="140"/>
                  </a:lnTo>
                  <a:lnTo>
                    <a:pt x="1039" y="140"/>
                  </a:lnTo>
                  <a:lnTo>
                    <a:pt x="1038" y="140"/>
                  </a:lnTo>
                  <a:lnTo>
                    <a:pt x="1037" y="139"/>
                  </a:lnTo>
                  <a:lnTo>
                    <a:pt x="1037" y="138"/>
                  </a:lnTo>
                  <a:lnTo>
                    <a:pt x="1037" y="136"/>
                  </a:lnTo>
                  <a:lnTo>
                    <a:pt x="1037" y="136"/>
                  </a:lnTo>
                  <a:close/>
                  <a:moveTo>
                    <a:pt x="1017" y="7"/>
                  </a:moveTo>
                  <a:lnTo>
                    <a:pt x="930" y="7"/>
                  </a:lnTo>
                  <a:lnTo>
                    <a:pt x="929" y="7"/>
                  </a:lnTo>
                  <a:lnTo>
                    <a:pt x="929" y="5"/>
                  </a:lnTo>
                  <a:lnTo>
                    <a:pt x="928" y="5"/>
                  </a:lnTo>
                  <a:lnTo>
                    <a:pt x="928" y="4"/>
                  </a:lnTo>
                  <a:lnTo>
                    <a:pt x="928" y="3"/>
                  </a:lnTo>
                  <a:lnTo>
                    <a:pt x="929" y="1"/>
                  </a:lnTo>
                  <a:lnTo>
                    <a:pt x="929" y="0"/>
                  </a:lnTo>
                  <a:lnTo>
                    <a:pt x="930" y="0"/>
                  </a:lnTo>
                  <a:lnTo>
                    <a:pt x="1017" y="0"/>
                  </a:lnTo>
                  <a:lnTo>
                    <a:pt x="1018" y="0"/>
                  </a:lnTo>
                  <a:lnTo>
                    <a:pt x="1019" y="1"/>
                  </a:lnTo>
                  <a:lnTo>
                    <a:pt x="1019" y="3"/>
                  </a:lnTo>
                  <a:lnTo>
                    <a:pt x="1020" y="4"/>
                  </a:lnTo>
                  <a:lnTo>
                    <a:pt x="1019" y="5"/>
                  </a:lnTo>
                  <a:lnTo>
                    <a:pt x="1019" y="5"/>
                  </a:lnTo>
                  <a:lnTo>
                    <a:pt x="1018" y="7"/>
                  </a:lnTo>
                  <a:lnTo>
                    <a:pt x="1017" y="7"/>
                  </a:lnTo>
                  <a:lnTo>
                    <a:pt x="1017" y="7"/>
                  </a:lnTo>
                  <a:close/>
                  <a:moveTo>
                    <a:pt x="879" y="7"/>
                  </a:moveTo>
                  <a:lnTo>
                    <a:pt x="794" y="7"/>
                  </a:lnTo>
                  <a:lnTo>
                    <a:pt x="792" y="7"/>
                  </a:lnTo>
                  <a:lnTo>
                    <a:pt x="791" y="5"/>
                  </a:lnTo>
                  <a:lnTo>
                    <a:pt x="790" y="5"/>
                  </a:lnTo>
                  <a:lnTo>
                    <a:pt x="790" y="4"/>
                  </a:lnTo>
                  <a:lnTo>
                    <a:pt x="790" y="3"/>
                  </a:lnTo>
                  <a:lnTo>
                    <a:pt x="791" y="1"/>
                  </a:lnTo>
                  <a:lnTo>
                    <a:pt x="792" y="0"/>
                  </a:lnTo>
                  <a:lnTo>
                    <a:pt x="794" y="0"/>
                  </a:lnTo>
                  <a:lnTo>
                    <a:pt x="879" y="0"/>
                  </a:lnTo>
                  <a:lnTo>
                    <a:pt x="880" y="0"/>
                  </a:lnTo>
                  <a:lnTo>
                    <a:pt x="881" y="1"/>
                  </a:lnTo>
                  <a:lnTo>
                    <a:pt x="882" y="3"/>
                  </a:lnTo>
                  <a:lnTo>
                    <a:pt x="882" y="4"/>
                  </a:lnTo>
                  <a:lnTo>
                    <a:pt x="882" y="5"/>
                  </a:lnTo>
                  <a:lnTo>
                    <a:pt x="881" y="5"/>
                  </a:lnTo>
                  <a:lnTo>
                    <a:pt x="880" y="7"/>
                  </a:lnTo>
                  <a:lnTo>
                    <a:pt x="879" y="7"/>
                  </a:lnTo>
                  <a:lnTo>
                    <a:pt x="879" y="7"/>
                  </a:lnTo>
                  <a:close/>
                  <a:moveTo>
                    <a:pt x="742" y="7"/>
                  </a:moveTo>
                  <a:lnTo>
                    <a:pt x="656" y="7"/>
                  </a:lnTo>
                  <a:lnTo>
                    <a:pt x="655" y="7"/>
                  </a:lnTo>
                  <a:lnTo>
                    <a:pt x="654" y="5"/>
                  </a:lnTo>
                  <a:lnTo>
                    <a:pt x="652" y="5"/>
                  </a:lnTo>
                  <a:lnTo>
                    <a:pt x="652" y="4"/>
                  </a:lnTo>
                  <a:lnTo>
                    <a:pt x="652" y="3"/>
                  </a:lnTo>
                  <a:lnTo>
                    <a:pt x="654" y="1"/>
                  </a:lnTo>
                  <a:lnTo>
                    <a:pt x="655" y="0"/>
                  </a:lnTo>
                  <a:lnTo>
                    <a:pt x="656" y="0"/>
                  </a:lnTo>
                  <a:lnTo>
                    <a:pt x="742" y="0"/>
                  </a:lnTo>
                  <a:lnTo>
                    <a:pt x="743" y="0"/>
                  </a:lnTo>
                  <a:lnTo>
                    <a:pt x="743" y="1"/>
                  </a:lnTo>
                  <a:lnTo>
                    <a:pt x="744" y="3"/>
                  </a:lnTo>
                  <a:lnTo>
                    <a:pt x="744" y="4"/>
                  </a:lnTo>
                  <a:lnTo>
                    <a:pt x="744" y="5"/>
                  </a:lnTo>
                  <a:lnTo>
                    <a:pt x="743" y="5"/>
                  </a:lnTo>
                  <a:lnTo>
                    <a:pt x="743" y="7"/>
                  </a:lnTo>
                  <a:lnTo>
                    <a:pt x="742" y="7"/>
                  </a:lnTo>
                  <a:lnTo>
                    <a:pt x="742" y="7"/>
                  </a:lnTo>
                  <a:close/>
                  <a:moveTo>
                    <a:pt x="604" y="7"/>
                  </a:moveTo>
                  <a:lnTo>
                    <a:pt x="518" y="7"/>
                  </a:lnTo>
                  <a:lnTo>
                    <a:pt x="517" y="7"/>
                  </a:lnTo>
                  <a:lnTo>
                    <a:pt x="516" y="5"/>
                  </a:lnTo>
                  <a:lnTo>
                    <a:pt x="516" y="5"/>
                  </a:lnTo>
                  <a:lnTo>
                    <a:pt x="516" y="4"/>
                  </a:lnTo>
                  <a:lnTo>
                    <a:pt x="516" y="3"/>
                  </a:lnTo>
                  <a:lnTo>
                    <a:pt x="516" y="1"/>
                  </a:lnTo>
                  <a:lnTo>
                    <a:pt x="517" y="0"/>
                  </a:lnTo>
                  <a:lnTo>
                    <a:pt x="518" y="0"/>
                  </a:lnTo>
                  <a:lnTo>
                    <a:pt x="604" y="0"/>
                  </a:lnTo>
                  <a:lnTo>
                    <a:pt x="605" y="0"/>
                  </a:lnTo>
                  <a:lnTo>
                    <a:pt x="606" y="1"/>
                  </a:lnTo>
                  <a:lnTo>
                    <a:pt x="606" y="3"/>
                  </a:lnTo>
                  <a:lnTo>
                    <a:pt x="606" y="4"/>
                  </a:lnTo>
                  <a:lnTo>
                    <a:pt x="606" y="5"/>
                  </a:lnTo>
                  <a:lnTo>
                    <a:pt x="606" y="5"/>
                  </a:lnTo>
                  <a:lnTo>
                    <a:pt x="605" y="7"/>
                  </a:lnTo>
                  <a:lnTo>
                    <a:pt x="604" y="7"/>
                  </a:lnTo>
                  <a:lnTo>
                    <a:pt x="604" y="7"/>
                  </a:lnTo>
                  <a:close/>
                  <a:moveTo>
                    <a:pt x="466" y="7"/>
                  </a:moveTo>
                  <a:lnTo>
                    <a:pt x="380" y="7"/>
                  </a:lnTo>
                  <a:lnTo>
                    <a:pt x="379" y="7"/>
                  </a:lnTo>
                  <a:lnTo>
                    <a:pt x="379" y="5"/>
                  </a:lnTo>
                  <a:lnTo>
                    <a:pt x="378" y="5"/>
                  </a:lnTo>
                  <a:lnTo>
                    <a:pt x="378" y="4"/>
                  </a:lnTo>
                  <a:lnTo>
                    <a:pt x="378" y="3"/>
                  </a:lnTo>
                  <a:lnTo>
                    <a:pt x="379" y="1"/>
                  </a:lnTo>
                  <a:lnTo>
                    <a:pt x="379" y="0"/>
                  </a:lnTo>
                  <a:lnTo>
                    <a:pt x="380" y="0"/>
                  </a:lnTo>
                  <a:lnTo>
                    <a:pt x="466" y="0"/>
                  </a:lnTo>
                  <a:lnTo>
                    <a:pt x="468" y="0"/>
                  </a:lnTo>
                  <a:lnTo>
                    <a:pt x="469" y="1"/>
                  </a:lnTo>
                  <a:lnTo>
                    <a:pt x="469" y="3"/>
                  </a:lnTo>
                  <a:lnTo>
                    <a:pt x="470" y="4"/>
                  </a:lnTo>
                  <a:lnTo>
                    <a:pt x="469" y="5"/>
                  </a:lnTo>
                  <a:lnTo>
                    <a:pt x="469" y="5"/>
                  </a:lnTo>
                  <a:lnTo>
                    <a:pt x="468" y="7"/>
                  </a:lnTo>
                  <a:lnTo>
                    <a:pt x="466" y="7"/>
                  </a:lnTo>
                  <a:lnTo>
                    <a:pt x="466" y="7"/>
                  </a:lnTo>
                  <a:close/>
                  <a:moveTo>
                    <a:pt x="329" y="7"/>
                  </a:moveTo>
                  <a:lnTo>
                    <a:pt x="243" y="7"/>
                  </a:lnTo>
                  <a:lnTo>
                    <a:pt x="242" y="7"/>
                  </a:lnTo>
                  <a:lnTo>
                    <a:pt x="241" y="5"/>
                  </a:lnTo>
                  <a:lnTo>
                    <a:pt x="240" y="5"/>
                  </a:lnTo>
                  <a:lnTo>
                    <a:pt x="240" y="4"/>
                  </a:lnTo>
                  <a:lnTo>
                    <a:pt x="240" y="3"/>
                  </a:lnTo>
                  <a:lnTo>
                    <a:pt x="241" y="1"/>
                  </a:lnTo>
                  <a:lnTo>
                    <a:pt x="242" y="0"/>
                  </a:lnTo>
                  <a:lnTo>
                    <a:pt x="243" y="0"/>
                  </a:lnTo>
                  <a:lnTo>
                    <a:pt x="329" y="0"/>
                  </a:lnTo>
                  <a:lnTo>
                    <a:pt x="330" y="0"/>
                  </a:lnTo>
                  <a:lnTo>
                    <a:pt x="331" y="1"/>
                  </a:lnTo>
                  <a:lnTo>
                    <a:pt x="332" y="3"/>
                  </a:lnTo>
                  <a:lnTo>
                    <a:pt x="332" y="4"/>
                  </a:lnTo>
                  <a:lnTo>
                    <a:pt x="332" y="5"/>
                  </a:lnTo>
                  <a:lnTo>
                    <a:pt x="331" y="5"/>
                  </a:lnTo>
                  <a:lnTo>
                    <a:pt x="330" y="7"/>
                  </a:lnTo>
                  <a:lnTo>
                    <a:pt x="329" y="7"/>
                  </a:lnTo>
                  <a:lnTo>
                    <a:pt x="329" y="7"/>
                  </a:lnTo>
                  <a:close/>
                  <a:moveTo>
                    <a:pt x="192" y="7"/>
                  </a:moveTo>
                  <a:lnTo>
                    <a:pt x="106" y="7"/>
                  </a:lnTo>
                  <a:lnTo>
                    <a:pt x="105" y="7"/>
                  </a:lnTo>
                  <a:lnTo>
                    <a:pt x="103" y="5"/>
                  </a:lnTo>
                  <a:lnTo>
                    <a:pt x="103" y="5"/>
                  </a:lnTo>
                  <a:lnTo>
                    <a:pt x="102" y="4"/>
                  </a:lnTo>
                  <a:lnTo>
                    <a:pt x="103" y="3"/>
                  </a:lnTo>
                  <a:lnTo>
                    <a:pt x="103" y="1"/>
                  </a:lnTo>
                  <a:lnTo>
                    <a:pt x="105" y="0"/>
                  </a:lnTo>
                  <a:lnTo>
                    <a:pt x="106" y="0"/>
                  </a:lnTo>
                  <a:lnTo>
                    <a:pt x="192" y="0"/>
                  </a:lnTo>
                  <a:lnTo>
                    <a:pt x="193" y="0"/>
                  </a:lnTo>
                  <a:lnTo>
                    <a:pt x="193" y="1"/>
                  </a:lnTo>
                  <a:lnTo>
                    <a:pt x="194" y="3"/>
                  </a:lnTo>
                  <a:lnTo>
                    <a:pt x="194" y="4"/>
                  </a:lnTo>
                  <a:lnTo>
                    <a:pt x="194" y="5"/>
                  </a:lnTo>
                  <a:lnTo>
                    <a:pt x="193" y="5"/>
                  </a:lnTo>
                  <a:lnTo>
                    <a:pt x="193" y="7"/>
                  </a:lnTo>
                  <a:lnTo>
                    <a:pt x="192" y="7"/>
                  </a:lnTo>
                  <a:lnTo>
                    <a:pt x="192" y="7"/>
                  </a:lnTo>
                  <a:close/>
                  <a:moveTo>
                    <a:pt x="54" y="7"/>
                  </a:moveTo>
                  <a:lnTo>
                    <a:pt x="3" y="7"/>
                  </a:lnTo>
                  <a:lnTo>
                    <a:pt x="1" y="7"/>
                  </a:lnTo>
                  <a:lnTo>
                    <a:pt x="1" y="5"/>
                  </a:lnTo>
                  <a:lnTo>
                    <a:pt x="0" y="5"/>
                  </a:lnTo>
                  <a:lnTo>
                    <a:pt x="0" y="4"/>
                  </a:lnTo>
                  <a:lnTo>
                    <a:pt x="0" y="3"/>
                  </a:lnTo>
                  <a:lnTo>
                    <a:pt x="1" y="1"/>
                  </a:lnTo>
                  <a:lnTo>
                    <a:pt x="1" y="0"/>
                  </a:lnTo>
                  <a:lnTo>
                    <a:pt x="3" y="0"/>
                  </a:lnTo>
                  <a:lnTo>
                    <a:pt x="54" y="0"/>
                  </a:lnTo>
                  <a:lnTo>
                    <a:pt x="55" y="0"/>
                  </a:lnTo>
                  <a:lnTo>
                    <a:pt x="56" y="1"/>
                  </a:lnTo>
                  <a:lnTo>
                    <a:pt x="56" y="3"/>
                  </a:lnTo>
                  <a:lnTo>
                    <a:pt x="58" y="4"/>
                  </a:lnTo>
                  <a:lnTo>
                    <a:pt x="56" y="5"/>
                  </a:lnTo>
                  <a:lnTo>
                    <a:pt x="56" y="5"/>
                  </a:lnTo>
                  <a:lnTo>
                    <a:pt x="55" y="7"/>
                  </a:lnTo>
                  <a:lnTo>
                    <a:pt x="54" y="7"/>
                  </a:lnTo>
                  <a:lnTo>
                    <a:pt x="54" y="7"/>
                  </a:lnTo>
                  <a:close/>
                </a:path>
              </a:pathLst>
            </a:custGeom>
            <a:solidFill>
              <a:srgbClr val="FFFF00"/>
            </a:solidFill>
            <a:ln w="1588">
              <a:solidFill>
                <a:schemeClr val="accent2"/>
              </a:solidFill>
              <a:prstDash val="solid"/>
              <a:round/>
              <a:headEnd/>
              <a:tailEnd/>
            </a:ln>
          </p:spPr>
          <p:txBody>
            <a:bodyPr/>
            <a:lstStyle/>
            <a:p>
              <a:endParaRPr lang="zh-CN" altLang="en-US"/>
            </a:p>
          </p:txBody>
        </p:sp>
        <p:sp>
          <p:nvSpPr>
            <p:cNvPr id="91144" name="Freeform 8"/>
            <p:cNvSpPr>
              <a:spLocks/>
            </p:cNvSpPr>
            <p:nvPr/>
          </p:nvSpPr>
          <p:spPr bwMode="auto">
            <a:xfrm>
              <a:off x="4084" y="1821"/>
              <a:ext cx="876" cy="119"/>
            </a:xfrm>
            <a:custGeom>
              <a:avLst/>
              <a:gdLst>
                <a:gd name="T0" fmla="*/ 6 w 1036"/>
                <a:gd name="T1" fmla="*/ 130 h 132"/>
                <a:gd name="T2" fmla="*/ 21 w 1036"/>
                <a:gd name="T3" fmla="*/ 125 h 132"/>
                <a:gd name="T4" fmla="*/ 39 w 1036"/>
                <a:gd name="T5" fmla="*/ 119 h 132"/>
                <a:gd name="T6" fmla="*/ 59 w 1036"/>
                <a:gd name="T7" fmla="*/ 115 h 132"/>
                <a:gd name="T8" fmla="*/ 83 w 1036"/>
                <a:gd name="T9" fmla="*/ 112 h 132"/>
                <a:gd name="T10" fmla="*/ 108 w 1036"/>
                <a:gd name="T11" fmla="*/ 109 h 132"/>
                <a:gd name="T12" fmla="*/ 134 w 1036"/>
                <a:gd name="T13" fmla="*/ 106 h 132"/>
                <a:gd name="T14" fmla="*/ 177 w 1036"/>
                <a:gd name="T15" fmla="*/ 104 h 132"/>
                <a:gd name="T16" fmla="*/ 233 w 1036"/>
                <a:gd name="T17" fmla="*/ 101 h 132"/>
                <a:gd name="T18" fmla="*/ 274 w 1036"/>
                <a:gd name="T19" fmla="*/ 100 h 132"/>
                <a:gd name="T20" fmla="*/ 300 w 1036"/>
                <a:gd name="T21" fmla="*/ 100 h 132"/>
                <a:gd name="T22" fmla="*/ 325 w 1036"/>
                <a:gd name="T23" fmla="*/ 100 h 132"/>
                <a:gd name="T24" fmla="*/ 346 w 1036"/>
                <a:gd name="T25" fmla="*/ 100 h 132"/>
                <a:gd name="T26" fmla="*/ 366 w 1036"/>
                <a:gd name="T27" fmla="*/ 100 h 132"/>
                <a:gd name="T28" fmla="*/ 395 w 1036"/>
                <a:gd name="T29" fmla="*/ 99 h 132"/>
                <a:gd name="T30" fmla="*/ 435 w 1036"/>
                <a:gd name="T31" fmla="*/ 97 h 132"/>
                <a:gd name="T32" fmla="*/ 474 w 1036"/>
                <a:gd name="T33" fmla="*/ 97 h 132"/>
                <a:gd name="T34" fmla="*/ 509 w 1036"/>
                <a:gd name="T35" fmla="*/ 96 h 132"/>
                <a:gd name="T36" fmla="*/ 544 w 1036"/>
                <a:gd name="T37" fmla="*/ 95 h 132"/>
                <a:gd name="T38" fmla="*/ 575 w 1036"/>
                <a:gd name="T39" fmla="*/ 95 h 132"/>
                <a:gd name="T40" fmla="*/ 606 w 1036"/>
                <a:gd name="T41" fmla="*/ 93 h 132"/>
                <a:gd name="T42" fmla="*/ 635 w 1036"/>
                <a:gd name="T43" fmla="*/ 92 h 132"/>
                <a:gd name="T44" fmla="*/ 663 w 1036"/>
                <a:gd name="T45" fmla="*/ 92 h 132"/>
                <a:gd name="T46" fmla="*/ 703 w 1036"/>
                <a:gd name="T47" fmla="*/ 90 h 132"/>
                <a:gd name="T48" fmla="*/ 754 w 1036"/>
                <a:gd name="T49" fmla="*/ 86 h 132"/>
                <a:gd name="T50" fmla="*/ 803 w 1036"/>
                <a:gd name="T51" fmla="*/ 82 h 132"/>
                <a:gd name="T52" fmla="*/ 853 w 1036"/>
                <a:gd name="T53" fmla="*/ 75 h 132"/>
                <a:gd name="T54" fmla="*/ 907 w 1036"/>
                <a:gd name="T55" fmla="*/ 66 h 132"/>
                <a:gd name="T56" fmla="*/ 933 w 1036"/>
                <a:gd name="T57" fmla="*/ 61 h 132"/>
                <a:gd name="T58" fmla="*/ 957 w 1036"/>
                <a:gd name="T59" fmla="*/ 54 h 132"/>
                <a:gd name="T60" fmla="*/ 980 w 1036"/>
                <a:gd name="T61" fmla="*/ 48 h 132"/>
                <a:gd name="T62" fmla="*/ 999 w 1036"/>
                <a:gd name="T63" fmla="*/ 40 h 132"/>
                <a:gd name="T64" fmla="*/ 1011 w 1036"/>
                <a:gd name="T65" fmla="*/ 34 h 132"/>
                <a:gd name="T66" fmla="*/ 1018 w 1036"/>
                <a:gd name="T67" fmla="*/ 30 h 132"/>
                <a:gd name="T68" fmla="*/ 1024 w 1036"/>
                <a:gd name="T69" fmla="*/ 25 h 132"/>
                <a:gd name="T70" fmla="*/ 1027 w 1036"/>
                <a:gd name="T71" fmla="*/ 21 h 132"/>
                <a:gd name="T72" fmla="*/ 1028 w 1036"/>
                <a:gd name="T73" fmla="*/ 18 h 132"/>
                <a:gd name="T74" fmla="*/ 1031 w 1036"/>
                <a:gd name="T75" fmla="*/ 13 h 132"/>
                <a:gd name="T76" fmla="*/ 1034 w 1036"/>
                <a:gd name="T77"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 h="132">
                  <a:moveTo>
                    <a:pt x="0" y="132"/>
                  </a:moveTo>
                  <a:lnTo>
                    <a:pt x="6" y="130"/>
                  </a:lnTo>
                  <a:lnTo>
                    <a:pt x="13" y="127"/>
                  </a:lnTo>
                  <a:lnTo>
                    <a:pt x="21" y="125"/>
                  </a:lnTo>
                  <a:lnTo>
                    <a:pt x="29" y="122"/>
                  </a:lnTo>
                  <a:lnTo>
                    <a:pt x="39" y="119"/>
                  </a:lnTo>
                  <a:lnTo>
                    <a:pt x="49" y="117"/>
                  </a:lnTo>
                  <a:lnTo>
                    <a:pt x="59" y="115"/>
                  </a:lnTo>
                  <a:lnTo>
                    <a:pt x="70" y="114"/>
                  </a:lnTo>
                  <a:lnTo>
                    <a:pt x="83" y="112"/>
                  </a:lnTo>
                  <a:lnTo>
                    <a:pt x="95" y="110"/>
                  </a:lnTo>
                  <a:lnTo>
                    <a:pt x="108" y="109"/>
                  </a:lnTo>
                  <a:lnTo>
                    <a:pt x="121" y="108"/>
                  </a:lnTo>
                  <a:lnTo>
                    <a:pt x="134" y="106"/>
                  </a:lnTo>
                  <a:lnTo>
                    <a:pt x="149" y="105"/>
                  </a:lnTo>
                  <a:lnTo>
                    <a:pt x="177" y="104"/>
                  </a:lnTo>
                  <a:lnTo>
                    <a:pt x="205" y="103"/>
                  </a:lnTo>
                  <a:lnTo>
                    <a:pt x="233" y="101"/>
                  </a:lnTo>
                  <a:lnTo>
                    <a:pt x="261" y="100"/>
                  </a:lnTo>
                  <a:lnTo>
                    <a:pt x="274" y="100"/>
                  </a:lnTo>
                  <a:lnTo>
                    <a:pt x="288" y="100"/>
                  </a:lnTo>
                  <a:lnTo>
                    <a:pt x="300" y="100"/>
                  </a:lnTo>
                  <a:lnTo>
                    <a:pt x="312" y="100"/>
                  </a:lnTo>
                  <a:lnTo>
                    <a:pt x="325" y="100"/>
                  </a:lnTo>
                  <a:lnTo>
                    <a:pt x="336" y="100"/>
                  </a:lnTo>
                  <a:lnTo>
                    <a:pt x="346" y="100"/>
                  </a:lnTo>
                  <a:lnTo>
                    <a:pt x="356" y="100"/>
                  </a:lnTo>
                  <a:lnTo>
                    <a:pt x="366" y="100"/>
                  </a:lnTo>
                  <a:lnTo>
                    <a:pt x="374" y="100"/>
                  </a:lnTo>
                  <a:lnTo>
                    <a:pt x="395" y="99"/>
                  </a:lnTo>
                  <a:lnTo>
                    <a:pt x="416" y="99"/>
                  </a:lnTo>
                  <a:lnTo>
                    <a:pt x="435" y="97"/>
                  </a:lnTo>
                  <a:lnTo>
                    <a:pt x="456" y="97"/>
                  </a:lnTo>
                  <a:lnTo>
                    <a:pt x="474" y="97"/>
                  </a:lnTo>
                  <a:lnTo>
                    <a:pt x="493" y="96"/>
                  </a:lnTo>
                  <a:lnTo>
                    <a:pt x="509" y="96"/>
                  </a:lnTo>
                  <a:lnTo>
                    <a:pt x="527" y="96"/>
                  </a:lnTo>
                  <a:lnTo>
                    <a:pt x="544" y="95"/>
                  </a:lnTo>
                  <a:lnTo>
                    <a:pt x="560" y="95"/>
                  </a:lnTo>
                  <a:lnTo>
                    <a:pt x="575" y="95"/>
                  </a:lnTo>
                  <a:lnTo>
                    <a:pt x="591" y="93"/>
                  </a:lnTo>
                  <a:lnTo>
                    <a:pt x="606" y="93"/>
                  </a:lnTo>
                  <a:lnTo>
                    <a:pt x="621" y="93"/>
                  </a:lnTo>
                  <a:lnTo>
                    <a:pt x="635" y="92"/>
                  </a:lnTo>
                  <a:lnTo>
                    <a:pt x="649" y="92"/>
                  </a:lnTo>
                  <a:lnTo>
                    <a:pt x="663" y="92"/>
                  </a:lnTo>
                  <a:lnTo>
                    <a:pt x="676" y="91"/>
                  </a:lnTo>
                  <a:lnTo>
                    <a:pt x="703" y="90"/>
                  </a:lnTo>
                  <a:lnTo>
                    <a:pt x="729" y="88"/>
                  </a:lnTo>
                  <a:lnTo>
                    <a:pt x="754" y="86"/>
                  </a:lnTo>
                  <a:lnTo>
                    <a:pt x="778" y="84"/>
                  </a:lnTo>
                  <a:lnTo>
                    <a:pt x="803" y="82"/>
                  </a:lnTo>
                  <a:lnTo>
                    <a:pt x="828" y="79"/>
                  </a:lnTo>
                  <a:lnTo>
                    <a:pt x="853" y="75"/>
                  </a:lnTo>
                  <a:lnTo>
                    <a:pt x="880" y="71"/>
                  </a:lnTo>
                  <a:lnTo>
                    <a:pt x="907" y="66"/>
                  </a:lnTo>
                  <a:lnTo>
                    <a:pt x="921" y="64"/>
                  </a:lnTo>
                  <a:lnTo>
                    <a:pt x="933" y="61"/>
                  </a:lnTo>
                  <a:lnTo>
                    <a:pt x="946" y="57"/>
                  </a:lnTo>
                  <a:lnTo>
                    <a:pt x="957" y="54"/>
                  </a:lnTo>
                  <a:lnTo>
                    <a:pt x="970" y="51"/>
                  </a:lnTo>
                  <a:lnTo>
                    <a:pt x="980" y="48"/>
                  </a:lnTo>
                  <a:lnTo>
                    <a:pt x="990" y="44"/>
                  </a:lnTo>
                  <a:lnTo>
                    <a:pt x="999" y="40"/>
                  </a:lnTo>
                  <a:lnTo>
                    <a:pt x="1008" y="36"/>
                  </a:lnTo>
                  <a:lnTo>
                    <a:pt x="1011" y="34"/>
                  </a:lnTo>
                  <a:lnTo>
                    <a:pt x="1015" y="31"/>
                  </a:lnTo>
                  <a:lnTo>
                    <a:pt x="1018" y="30"/>
                  </a:lnTo>
                  <a:lnTo>
                    <a:pt x="1021" y="27"/>
                  </a:lnTo>
                  <a:lnTo>
                    <a:pt x="1024" y="25"/>
                  </a:lnTo>
                  <a:lnTo>
                    <a:pt x="1026" y="22"/>
                  </a:lnTo>
                  <a:lnTo>
                    <a:pt x="1027" y="21"/>
                  </a:lnTo>
                  <a:lnTo>
                    <a:pt x="1028" y="19"/>
                  </a:lnTo>
                  <a:lnTo>
                    <a:pt x="1028" y="18"/>
                  </a:lnTo>
                  <a:lnTo>
                    <a:pt x="1029" y="16"/>
                  </a:lnTo>
                  <a:lnTo>
                    <a:pt x="1031" y="13"/>
                  </a:lnTo>
                  <a:lnTo>
                    <a:pt x="1033" y="9"/>
                  </a:lnTo>
                  <a:lnTo>
                    <a:pt x="1034" y="5"/>
                  </a:lnTo>
                  <a:lnTo>
                    <a:pt x="1036" y="0"/>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145" name="Rectangle 9"/>
            <p:cNvSpPr>
              <a:spLocks noChangeArrowheads="1"/>
            </p:cNvSpPr>
            <p:nvPr/>
          </p:nvSpPr>
          <p:spPr bwMode="auto">
            <a:xfrm>
              <a:off x="4259" y="1037"/>
              <a:ext cx="242"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500">
                  <a:solidFill>
                    <a:srgbClr val="000000"/>
                  </a:solidFill>
                  <a:latin typeface="宋体" pitchFamily="2" charset="-122"/>
                </a:rPr>
                <a:t>正向</a:t>
              </a:r>
              <a:endParaRPr kumimoji="1" lang="zh-CN" altLang="en-US" sz="3600">
                <a:latin typeface="华文中宋" pitchFamily="2" charset="-122"/>
                <a:ea typeface="华文中宋" pitchFamily="2" charset="-122"/>
              </a:endParaRPr>
            </a:p>
          </p:txBody>
        </p:sp>
        <p:sp>
          <p:nvSpPr>
            <p:cNvPr id="91146" name="Rectangle 10"/>
            <p:cNvSpPr>
              <a:spLocks noChangeArrowheads="1"/>
            </p:cNvSpPr>
            <p:nvPr/>
          </p:nvSpPr>
          <p:spPr bwMode="auto">
            <a:xfrm>
              <a:off x="4259" y="1166"/>
              <a:ext cx="24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500">
                  <a:solidFill>
                    <a:srgbClr val="000000"/>
                  </a:solidFill>
                  <a:latin typeface="宋体" pitchFamily="2" charset="-122"/>
                </a:rPr>
                <a:t>导通</a:t>
              </a:r>
              <a:endParaRPr kumimoji="1" lang="zh-CN" altLang="en-US" sz="3600">
                <a:latin typeface="华文中宋" pitchFamily="2" charset="-122"/>
                <a:ea typeface="华文中宋" pitchFamily="2" charset="-122"/>
              </a:endParaRPr>
            </a:p>
          </p:txBody>
        </p:sp>
        <p:sp>
          <p:nvSpPr>
            <p:cNvPr id="91147" name="Rectangle 11"/>
            <p:cNvSpPr>
              <a:spLocks noChangeArrowheads="1"/>
            </p:cNvSpPr>
            <p:nvPr/>
          </p:nvSpPr>
          <p:spPr bwMode="auto">
            <a:xfrm>
              <a:off x="3316" y="2465"/>
              <a:ext cx="242"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500">
                  <a:solidFill>
                    <a:srgbClr val="000000"/>
                  </a:solidFill>
                  <a:latin typeface="宋体" pitchFamily="2" charset="-122"/>
                </a:rPr>
                <a:t>雪崩</a:t>
              </a:r>
              <a:endParaRPr kumimoji="1" lang="zh-CN" altLang="en-US" sz="3600">
                <a:latin typeface="华文中宋" pitchFamily="2" charset="-122"/>
                <a:ea typeface="华文中宋" pitchFamily="2" charset="-122"/>
              </a:endParaRPr>
            </a:p>
          </p:txBody>
        </p:sp>
        <p:sp>
          <p:nvSpPr>
            <p:cNvPr id="91148" name="Rectangle 12"/>
            <p:cNvSpPr>
              <a:spLocks noChangeArrowheads="1"/>
            </p:cNvSpPr>
            <p:nvPr/>
          </p:nvSpPr>
          <p:spPr bwMode="auto">
            <a:xfrm>
              <a:off x="3316" y="2592"/>
              <a:ext cx="242"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500">
                  <a:solidFill>
                    <a:srgbClr val="000000"/>
                  </a:solidFill>
                  <a:latin typeface="宋体" pitchFamily="2" charset="-122"/>
                </a:rPr>
                <a:t>击穿</a:t>
              </a:r>
              <a:endParaRPr kumimoji="1" lang="zh-CN" altLang="en-US" sz="3600">
                <a:latin typeface="华文中宋" pitchFamily="2" charset="-122"/>
                <a:ea typeface="华文中宋" pitchFamily="2" charset="-122"/>
              </a:endParaRPr>
            </a:p>
          </p:txBody>
        </p:sp>
        <p:sp>
          <p:nvSpPr>
            <p:cNvPr id="91149" name="Rectangle 13"/>
            <p:cNvSpPr>
              <a:spLocks noChangeArrowheads="1"/>
            </p:cNvSpPr>
            <p:nvPr/>
          </p:nvSpPr>
          <p:spPr bwMode="auto">
            <a:xfrm>
              <a:off x="4000" y="1965"/>
              <a:ext cx="8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i="1">
                  <a:solidFill>
                    <a:srgbClr val="000000"/>
                  </a:solidFill>
                  <a:latin typeface="Times New Roman" pitchFamily="18" charset="0"/>
                  <a:ea typeface="华文中宋" pitchFamily="2" charset="-122"/>
                </a:rPr>
                <a:t>O</a:t>
              </a:r>
              <a:endParaRPr kumimoji="1" lang="en-US" altLang="zh-CN" sz="3600">
                <a:latin typeface="华文中宋" pitchFamily="2" charset="-122"/>
                <a:ea typeface="华文中宋" pitchFamily="2" charset="-122"/>
              </a:endParaRPr>
            </a:p>
          </p:txBody>
        </p:sp>
        <p:sp>
          <p:nvSpPr>
            <p:cNvPr id="91150" name="Line 14"/>
            <p:cNvSpPr>
              <a:spLocks noChangeShapeType="1"/>
            </p:cNvSpPr>
            <p:nvPr/>
          </p:nvSpPr>
          <p:spPr bwMode="auto">
            <a:xfrm>
              <a:off x="3087" y="1940"/>
              <a:ext cx="210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1" name="Freeform 15"/>
            <p:cNvSpPr>
              <a:spLocks/>
            </p:cNvSpPr>
            <p:nvPr/>
          </p:nvSpPr>
          <p:spPr bwMode="auto">
            <a:xfrm>
              <a:off x="5187" y="1916"/>
              <a:ext cx="60" cy="50"/>
            </a:xfrm>
            <a:custGeom>
              <a:avLst/>
              <a:gdLst>
                <a:gd name="T0" fmla="*/ 0 w 71"/>
                <a:gd name="T1" fmla="*/ 0 h 56"/>
                <a:gd name="T2" fmla="*/ 71 w 71"/>
                <a:gd name="T3" fmla="*/ 27 h 56"/>
                <a:gd name="T4" fmla="*/ 0 w 71"/>
                <a:gd name="T5" fmla="*/ 56 h 56"/>
                <a:gd name="T6" fmla="*/ 0 w 71"/>
                <a:gd name="T7" fmla="*/ 0 h 56"/>
              </a:gdLst>
              <a:ahLst/>
              <a:cxnLst>
                <a:cxn ang="0">
                  <a:pos x="T0" y="T1"/>
                </a:cxn>
                <a:cxn ang="0">
                  <a:pos x="T2" y="T3"/>
                </a:cxn>
                <a:cxn ang="0">
                  <a:pos x="T4" y="T5"/>
                </a:cxn>
                <a:cxn ang="0">
                  <a:pos x="T6" y="T7"/>
                </a:cxn>
              </a:cxnLst>
              <a:rect l="0" t="0" r="r" b="b"/>
              <a:pathLst>
                <a:path w="71" h="56">
                  <a:moveTo>
                    <a:pt x="0" y="0"/>
                  </a:moveTo>
                  <a:lnTo>
                    <a:pt x="71" y="27"/>
                  </a:lnTo>
                  <a:lnTo>
                    <a:pt x="0" y="5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152" name="Line 16"/>
            <p:cNvSpPr>
              <a:spLocks noChangeShapeType="1"/>
            </p:cNvSpPr>
            <p:nvPr/>
          </p:nvSpPr>
          <p:spPr bwMode="auto">
            <a:xfrm flipV="1">
              <a:off x="4084" y="954"/>
              <a:ext cx="1" cy="9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3" name="Freeform 17"/>
            <p:cNvSpPr>
              <a:spLocks/>
            </p:cNvSpPr>
            <p:nvPr/>
          </p:nvSpPr>
          <p:spPr bwMode="auto">
            <a:xfrm>
              <a:off x="4064" y="885"/>
              <a:ext cx="40" cy="76"/>
            </a:xfrm>
            <a:custGeom>
              <a:avLst/>
              <a:gdLst>
                <a:gd name="T0" fmla="*/ 0 w 48"/>
                <a:gd name="T1" fmla="*/ 84 h 84"/>
                <a:gd name="T2" fmla="*/ 24 w 48"/>
                <a:gd name="T3" fmla="*/ 0 h 84"/>
                <a:gd name="T4" fmla="*/ 48 w 48"/>
                <a:gd name="T5" fmla="*/ 84 h 84"/>
                <a:gd name="T6" fmla="*/ 0 w 48"/>
                <a:gd name="T7" fmla="*/ 84 h 84"/>
              </a:gdLst>
              <a:ahLst/>
              <a:cxnLst>
                <a:cxn ang="0">
                  <a:pos x="T0" y="T1"/>
                </a:cxn>
                <a:cxn ang="0">
                  <a:pos x="T2" y="T3"/>
                </a:cxn>
                <a:cxn ang="0">
                  <a:pos x="T4" y="T5"/>
                </a:cxn>
                <a:cxn ang="0">
                  <a:pos x="T6" y="T7"/>
                </a:cxn>
              </a:cxnLst>
              <a:rect l="0" t="0" r="r" b="b"/>
              <a:pathLst>
                <a:path w="48" h="84">
                  <a:moveTo>
                    <a:pt x="0" y="84"/>
                  </a:moveTo>
                  <a:lnTo>
                    <a:pt x="24" y="0"/>
                  </a:lnTo>
                  <a:lnTo>
                    <a:pt x="48" y="84"/>
                  </a:lnTo>
                  <a:lnTo>
                    <a:pt x="0"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154" name="Line 18"/>
            <p:cNvSpPr>
              <a:spLocks noChangeShapeType="1"/>
            </p:cNvSpPr>
            <p:nvPr/>
          </p:nvSpPr>
          <p:spPr bwMode="auto">
            <a:xfrm>
              <a:off x="4084" y="1940"/>
              <a:ext cx="1" cy="12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5" name="Freeform 19"/>
            <p:cNvSpPr>
              <a:spLocks/>
            </p:cNvSpPr>
            <p:nvPr/>
          </p:nvSpPr>
          <p:spPr bwMode="auto">
            <a:xfrm>
              <a:off x="4860" y="1896"/>
              <a:ext cx="5" cy="48"/>
            </a:xfrm>
            <a:custGeom>
              <a:avLst/>
              <a:gdLst>
                <a:gd name="T0" fmla="*/ 0 w 6"/>
                <a:gd name="T1" fmla="*/ 49 h 53"/>
                <a:gd name="T2" fmla="*/ 0 w 6"/>
                <a:gd name="T3" fmla="*/ 4 h 53"/>
                <a:gd name="T4" fmla="*/ 0 w 6"/>
                <a:gd name="T5" fmla="*/ 3 h 53"/>
                <a:gd name="T6" fmla="*/ 0 w 6"/>
                <a:gd name="T7" fmla="*/ 1 h 53"/>
                <a:gd name="T8" fmla="*/ 1 w 6"/>
                <a:gd name="T9" fmla="*/ 0 h 53"/>
                <a:gd name="T10" fmla="*/ 3 w 6"/>
                <a:gd name="T11" fmla="*/ 0 h 53"/>
                <a:gd name="T12" fmla="*/ 4 w 6"/>
                <a:gd name="T13" fmla="*/ 0 h 53"/>
                <a:gd name="T14" fmla="*/ 5 w 6"/>
                <a:gd name="T15" fmla="*/ 1 h 53"/>
                <a:gd name="T16" fmla="*/ 6 w 6"/>
                <a:gd name="T17" fmla="*/ 3 h 53"/>
                <a:gd name="T18" fmla="*/ 6 w 6"/>
                <a:gd name="T19" fmla="*/ 4 h 53"/>
                <a:gd name="T20" fmla="*/ 6 w 6"/>
                <a:gd name="T21" fmla="*/ 49 h 53"/>
                <a:gd name="T22" fmla="*/ 6 w 6"/>
                <a:gd name="T23" fmla="*/ 51 h 53"/>
                <a:gd name="T24" fmla="*/ 5 w 6"/>
                <a:gd name="T25" fmla="*/ 52 h 53"/>
                <a:gd name="T26" fmla="*/ 4 w 6"/>
                <a:gd name="T27" fmla="*/ 53 h 53"/>
                <a:gd name="T28" fmla="*/ 3 w 6"/>
                <a:gd name="T29" fmla="*/ 53 h 53"/>
                <a:gd name="T30" fmla="*/ 1 w 6"/>
                <a:gd name="T31" fmla="*/ 53 h 53"/>
                <a:gd name="T32" fmla="*/ 0 w 6"/>
                <a:gd name="T33" fmla="*/ 52 h 53"/>
                <a:gd name="T34" fmla="*/ 0 w 6"/>
                <a:gd name="T35" fmla="*/ 51 h 53"/>
                <a:gd name="T36" fmla="*/ 0 w 6"/>
                <a:gd name="T37" fmla="*/ 49 h 53"/>
                <a:gd name="T38" fmla="*/ 0 w 6"/>
                <a:gd name="T39"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53">
                  <a:moveTo>
                    <a:pt x="0" y="49"/>
                  </a:moveTo>
                  <a:lnTo>
                    <a:pt x="0" y="4"/>
                  </a:lnTo>
                  <a:lnTo>
                    <a:pt x="0" y="3"/>
                  </a:lnTo>
                  <a:lnTo>
                    <a:pt x="0" y="1"/>
                  </a:lnTo>
                  <a:lnTo>
                    <a:pt x="1" y="0"/>
                  </a:lnTo>
                  <a:lnTo>
                    <a:pt x="3" y="0"/>
                  </a:lnTo>
                  <a:lnTo>
                    <a:pt x="4" y="0"/>
                  </a:lnTo>
                  <a:lnTo>
                    <a:pt x="5" y="1"/>
                  </a:lnTo>
                  <a:lnTo>
                    <a:pt x="6" y="3"/>
                  </a:lnTo>
                  <a:lnTo>
                    <a:pt x="6" y="4"/>
                  </a:lnTo>
                  <a:lnTo>
                    <a:pt x="6" y="49"/>
                  </a:lnTo>
                  <a:lnTo>
                    <a:pt x="6" y="51"/>
                  </a:lnTo>
                  <a:lnTo>
                    <a:pt x="5" y="52"/>
                  </a:lnTo>
                  <a:lnTo>
                    <a:pt x="4" y="53"/>
                  </a:lnTo>
                  <a:lnTo>
                    <a:pt x="3" y="53"/>
                  </a:lnTo>
                  <a:lnTo>
                    <a:pt x="1" y="53"/>
                  </a:lnTo>
                  <a:lnTo>
                    <a:pt x="0" y="52"/>
                  </a:lnTo>
                  <a:lnTo>
                    <a:pt x="0" y="51"/>
                  </a:lnTo>
                  <a:lnTo>
                    <a:pt x="0" y="49"/>
                  </a:lnTo>
                  <a:lnTo>
                    <a:pt x="0" y="49"/>
                  </a:lnTo>
                  <a:close/>
                </a:path>
              </a:pathLst>
            </a:custGeom>
            <a:solidFill>
              <a:srgbClr val="FFFF00"/>
            </a:solidFill>
            <a:ln w="1588">
              <a:solidFill>
                <a:schemeClr val="tx1"/>
              </a:solidFill>
              <a:prstDash val="solid"/>
              <a:round/>
              <a:headEnd/>
              <a:tailEnd/>
            </a:ln>
          </p:spPr>
          <p:txBody>
            <a:bodyPr/>
            <a:lstStyle/>
            <a:p>
              <a:endParaRPr lang="zh-CN" altLang="en-US"/>
            </a:p>
          </p:txBody>
        </p:sp>
        <p:sp>
          <p:nvSpPr>
            <p:cNvPr id="91156" name="Freeform 20"/>
            <p:cNvSpPr>
              <a:spLocks/>
            </p:cNvSpPr>
            <p:nvPr/>
          </p:nvSpPr>
          <p:spPr bwMode="auto">
            <a:xfrm>
              <a:off x="4763" y="1896"/>
              <a:ext cx="4" cy="48"/>
            </a:xfrm>
            <a:custGeom>
              <a:avLst/>
              <a:gdLst>
                <a:gd name="T0" fmla="*/ 0 w 5"/>
                <a:gd name="T1" fmla="*/ 49 h 53"/>
                <a:gd name="T2" fmla="*/ 0 w 5"/>
                <a:gd name="T3" fmla="*/ 4 h 53"/>
                <a:gd name="T4" fmla="*/ 0 w 5"/>
                <a:gd name="T5" fmla="*/ 3 h 53"/>
                <a:gd name="T6" fmla="*/ 1 w 5"/>
                <a:gd name="T7" fmla="*/ 1 h 53"/>
                <a:gd name="T8" fmla="*/ 2 w 5"/>
                <a:gd name="T9" fmla="*/ 0 h 53"/>
                <a:gd name="T10" fmla="*/ 3 w 5"/>
                <a:gd name="T11" fmla="*/ 0 h 53"/>
                <a:gd name="T12" fmla="*/ 4 w 5"/>
                <a:gd name="T13" fmla="*/ 0 h 53"/>
                <a:gd name="T14" fmla="*/ 4 w 5"/>
                <a:gd name="T15" fmla="*/ 1 h 53"/>
                <a:gd name="T16" fmla="*/ 5 w 5"/>
                <a:gd name="T17" fmla="*/ 3 h 53"/>
                <a:gd name="T18" fmla="*/ 5 w 5"/>
                <a:gd name="T19" fmla="*/ 4 h 53"/>
                <a:gd name="T20" fmla="*/ 5 w 5"/>
                <a:gd name="T21" fmla="*/ 49 h 53"/>
                <a:gd name="T22" fmla="*/ 5 w 5"/>
                <a:gd name="T23" fmla="*/ 51 h 53"/>
                <a:gd name="T24" fmla="*/ 4 w 5"/>
                <a:gd name="T25" fmla="*/ 52 h 53"/>
                <a:gd name="T26" fmla="*/ 4 w 5"/>
                <a:gd name="T27" fmla="*/ 53 h 53"/>
                <a:gd name="T28" fmla="*/ 3 w 5"/>
                <a:gd name="T29" fmla="*/ 53 h 53"/>
                <a:gd name="T30" fmla="*/ 2 w 5"/>
                <a:gd name="T31" fmla="*/ 53 h 53"/>
                <a:gd name="T32" fmla="*/ 1 w 5"/>
                <a:gd name="T33" fmla="*/ 52 h 53"/>
                <a:gd name="T34" fmla="*/ 0 w 5"/>
                <a:gd name="T35" fmla="*/ 51 h 53"/>
                <a:gd name="T36" fmla="*/ 0 w 5"/>
                <a:gd name="T37" fmla="*/ 49 h 53"/>
                <a:gd name="T38" fmla="*/ 0 w 5"/>
                <a:gd name="T39"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53">
                  <a:moveTo>
                    <a:pt x="0" y="49"/>
                  </a:moveTo>
                  <a:lnTo>
                    <a:pt x="0" y="4"/>
                  </a:lnTo>
                  <a:lnTo>
                    <a:pt x="0" y="3"/>
                  </a:lnTo>
                  <a:lnTo>
                    <a:pt x="1" y="1"/>
                  </a:lnTo>
                  <a:lnTo>
                    <a:pt x="2" y="0"/>
                  </a:lnTo>
                  <a:lnTo>
                    <a:pt x="3" y="0"/>
                  </a:lnTo>
                  <a:lnTo>
                    <a:pt x="4" y="0"/>
                  </a:lnTo>
                  <a:lnTo>
                    <a:pt x="4" y="1"/>
                  </a:lnTo>
                  <a:lnTo>
                    <a:pt x="5" y="3"/>
                  </a:lnTo>
                  <a:lnTo>
                    <a:pt x="5" y="4"/>
                  </a:lnTo>
                  <a:lnTo>
                    <a:pt x="5" y="49"/>
                  </a:lnTo>
                  <a:lnTo>
                    <a:pt x="5" y="51"/>
                  </a:lnTo>
                  <a:lnTo>
                    <a:pt x="4" y="52"/>
                  </a:lnTo>
                  <a:lnTo>
                    <a:pt x="4" y="53"/>
                  </a:lnTo>
                  <a:lnTo>
                    <a:pt x="3" y="53"/>
                  </a:lnTo>
                  <a:lnTo>
                    <a:pt x="2" y="53"/>
                  </a:lnTo>
                  <a:lnTo>
                    <a:pt x="1" y="52"/>
                  </a:lnTo>
                  <a:lnTo>
                    <a:pt x="0" y="51"/>
                  </a:lnTo>
                  <a:lnTo>
                    <a:pt x="0" y="49"/>
                  </a:lnTo>
                  <a:lnTo>
                    <a:pt x="0" y="49"/>
                  </a:lnTo>
                  <a:close/>
                </a:path>
              </a:pathLst>
            </a:custGeom>
            <a:solidFill>
              <a:srgbClr val="FFFF00"/>
            </a:solidFill>
            <a:ln w="1588">
              <a:solidFill>
                <a:schemeClr val="tx1"/>
              </a:solidFill>
              <a:prstDash val="solid"/>
              <a:round/>
              <a:headEnd/>
              <a:tailEnd/>
            </a:ln>
          </p:spPr>
          <p:txBody>
            <a:bodyPr/>
            <a:lstStyle/>
            <a:p>
              <a:endParaRPr lang="zh-CN" altLang="en-US"/>
            </a:p>
          </p:txBody>
        </p:sp>
        <p:sp>
          <p:nvSpPr>
            <p:cNvPr id="91157" name="Line 21"/>
            <p:cNvSpPr>
              <a:spLocks noChangeShapeType="1"/>
            </p:cNvSpPr>
            <p:nvPr/>
          </p:nvSpPr>
          <p:spPr bwMode="auto">
            <a:xfrm>
              <a:off x="3525" y="1940"/>
              <a:ext cx="1" cy="31"/>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8" name="Line 22"/>
            <p:cNvSpPr>
              <a:spLocks noChangeShapeType="1"/>
            </p:cNvSpPr>
            <p:nvPr/>
          </p:nvSpPr>
          <p:spPr bwMode="auto">
            <a:xfrm>
              <a:off x="3379" y="1940"/>
              <a:ext cx="1" cy="31"/>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9" name="Line 23"/>
            <p:cNvSpPr>
              <a:spLocks noChangeShapeType="1"/>
            </p:cNvSpPr>
            <p:nvPr/>
          </p:nvSpPr>
          <p:spPr bwMode="auto">
            <a:xfrm flipV="1">
              <a:off x="4145" y="946"/>
              <a:ext cx="74" cy="87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0" name="Freeform 24"/>
            <p:cNvSpPr>
              <a:spLocks/>
            </p:cNvSpPr>
            <p:nvPr/>
          </p:nvSpPr>
          <p:spPr bwMode="auto">
            <a:xfrm>
              <a:off x="4420" y="1817"/>
              <a:ext cx="32" cy="85"/>
            </a:xfrm>
            <a:custGeom>
              <a:avLst/>
              <a:gdLst>
                <a:gd name="T0" fmla="*/ 37 w 38"/>
                <a:gd name="T1" fmla="*/ 3 h 94"/>
                <a:gd name="T2" fmla="*/ 38 w 38"/>
                <a:gd name="T3" fmla="*/ 16 h 94"/>
                <a:gd name="T4" fmla="*/ 37 w 38"/>
                <a:gd name="T5" fmla="*/ 29 h 94"/>
                <a:gd name="T6" fmla="*/ 36 w 38"/>
                <a:gd name="T7" fmla="*/ 39 h 94"/>
                <a:gd name="T8" fmla="*/ 34 w 38"/>
                <a:gd name="T9" fmla="*/ 49 h 94"/>
                <a:gd name="T10" fmla="*/ 31 w 38"/>
                <a:gd name="T11" fmla="*/ 58 h 94"/>
                <a:gd name="T12" fmla="*/ 26 w 38"/>
                <a:gd name="T13" fmla="*/ 68 h 94"/>
                <a:gd name="T14" fmla="*/ 22 w 38"/>
                <a:gd name="T15" fmla="*/ 74 h 94"/>
                <a:gd name="T16" fmla="*/ 17 w 38"/>
                <a:gd name="T17" fmla="*/ 81 h 94"/>
                <a:gd name="T18" fmla="*/ 12 w 38"/>
                <a:gd name="T19" fmla="*/ 87 h 94"/>
                <a:gd name="T20" fmla="*/ 7 w 38"/>
                <a:gd name="T21" fmla="*/ 92 h 94"/>
                <a:gd name="T22" fmla="*/ 5 w 38"/>
                <a:gd name="T23" fmla="*/ 94 h 94"/>
                <a:gd name="T24" fmla="*/ 4 w 38"/>
                <a:gd name="T25" fmla="*/ 94 h 94"/>
                <a:gd name="T26" fmla="*/ 3 w 38"/>
                <a:gd name="T27" fmla="*/ 94 h 94"/>
                <a:gd name="T28" fmla="*/ 1 w 38"/>
                <a:gd name="T29" fmla="*/ 94 h 94"/>
                <a:gd name="T30" fmla="*/ 0 w 38"/>
                <a:gd name="T31" fmla="*/ 92 h 94"/>
                <a:gd name="T32" fmla="*/ 0 w 38"/>
                <a:gd name="T33" fmla="*/ 91 h 94"/>
                <a:gd name="T34" fmla="*/ 0 w 38"/>
                <a:gd name="T35" fmla="*/ 90 h 94"/>
                <a:gd name="T36" fmla="*/ 0 w 38"/>
                <a:gd name="T37" fmla="*/ 88 h 94"/>
                <a:gd name="T38" fmla="*/ 1 w 38"/>
                <a:gd name="T39" fmla="*/ 87 h 94"/>
                <a:gd name="T40" fmla="*/ 3 w 38"/>
                <a:gd name="T41" fmla="*/ 86 h 94"/>
                <a:gd name="T42" fmla="*/ 8 w 38"/>
                <a:gd name="T43" fmla="*/ 82 h 94"/>
                <a:gd name="T44" fmla="*/ 13 w 38"/>
                <a:gd name="T45" fmla="*/ 77 h 94"/>
                <a:gd name="T46" fmla="*/ 17 w 38"/>
                <a:gd name="T47" fmla="*/ 70 h 94"/>
                <a:gd name="T48" fmla="*/ 22 w 38"/>
                <a:gd name="T49" fmla="*/ 64 h 94"/>
                <a:gd name="T50" fmla="*/ 25 w 38"/>
                <a:gd name="T51" fmla="*/ 56 h 94"/>
                <a:gd name="T52" fmla="*/ 28 w 38"/>
                <a:gd name="T53" fmla="*/ 48 h 94"/>
                <a:gd name="T54" fmla="*/ 31 w 38"/>
                <a:gd name="T55" fmla="*/ 39 h 94"/>
                <a:gd name="T56" fmla="*/ 32 w 38"/>
                <a:gd name="T57" fmla="*/ 29 h 94"/>
                <a:gd name="T58" fmla="*/ 33 w 38"/>
                <a:gd name="T59" fmla="*/ 17 h 94"/>
                <a:gd name="T60" fmla="*/ 32 w 38"/>
                <a:gd name="T61" fmla="*/ 4 h 94"/>
                <a:gd name="T62" fmla="*/ 32 w 38"/>
                <a:gd name="T63" fmla="*/ 3 h 94"/>
                <a:gd name="T64" fmla="*/ 33 w 38"/>
                <a:gd name="T65" fmla="*/ 1 h 94"/>
                <a:gd name="T66" fmla="*/ 34 w 38"/>
                <a:gd name="T67" fmla="*/ 0 h 94"/>
                <a:gd name="T68" fmla="*/ 35 w 38"/>
                <a:gd name="T69" fmla="*/ 0 h 94"/>
                <a:gd name="T70" fmla="*/ 36 w 38"/>
                <a:gd name="T71" fmla="*/ 0 h 94"/>
                <a:gd name="T72" fmla="*/ 36 w 38"/>
                <a:gd name="T73" fmla="*/ 1 h 94"/>
                <a:gd name="T74" fmla="*/ 37 w 38"/>
                <a:gd name="T75" fmla="*/ 3 h 94"/>
                <a:gd name="T76" fmla="*/ 37 w 38"/>
                <a:gd name="T77" fmla="*/ 3 h 94"/>
                <a:gd name="T78" fmla="*/ 37 w 38"/>
                <a:gd name="T7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94">
                  <a:moveTo>
                    <a:pt x="37" y="3"/>
                  </a:moveTo>
                  <a:lnTo>
                    <a:pt x="38" y="16"/>
                  </a:lnTo>
                  <a:lnTo>
                    <a:pt x="37" y="29"/>
                  </a:lnTo>
                  <a:lnTo>
                    <a:pt x="36" y="39"/>
                  </a:lnTo>
                  <a:lnTo>
                    <a:pt x="34" y="49"/>
                  </a:lnTo>
                  <a:lnTo>
                    <a:pt x="31" y="58"/>
                  </a:lnTo>
                  <a:lnTo>
                    <a:pt x="26" y="68"/>
                  </a:lnTo>
                  <a:lnTo>
                    <a:pt x="22" y="74"/>
                  </a:lnTo>
                  <a:lnTo>
                    <a:pt x="17" y="81"/>
                  </a:lnTo>
                  <a:lnTo>
                    <a:pt x="12" y="87"/>
                  </a:lnTo>
                  <a:lnTo>
                    <a:pt x="7" y="92"/>
                  </a:lnTo>
                  <a:lnTo>
                    <a:pt x="5" y="94"/>
                  </a:lnTo>
                  <a:lnTo>
                    <a:pt x="4" y="94"/>
                  </a:lnTo>
                  <a:lnTo>
                    <a:pt x="3" y="94"/>
                  </a:lnTo>
                  <a:lnTo>
                    <a:pt x="1" y="94"/>
                  </a:lnTo>
                  <a:lnTo>
                    <a:pt x="0" y="92"/>
                  </a:lnTo>
                  <a:lnTo>
                    <a:pt x="0" y="91"/>
                  </a:lnTo>
                  <a:lnTo>
                    <a:pt x="0" y="90"/>
                  </a:lnTo>
                  <a:lnTo>
                    <a:pt x="0" y="88"/>
                  </a:lnTo>
                  <a:lnTo>
                    <a:pt x="1" y="87"/>
                  </a:lnTo>
                  <a:lnTo>
                    <a:pt x="3" y="86"/>
                  </a:lnTo>
                  <a:lnTo>
                    <a:pt x="8" y="82"/>
                  </a:lnTo>
                  <a:lnTo>
                    <a:pt x="13" y="77"/>
                  </a:lnTo>
                  <a:lnTo>
                    <a:pt x="17" y="70"/>
                  </a:lnTo>
                  <a:lnTo>
                    <a:pt x="22" y="64"/>
                  </a:lnTo>
                  <a:lnTo>
                    <a:pt x="25" y="56"/>
                  </a:lnTo>
                  <a:lnTo>
                    <a:pt x="28" y="48"/>
                  </a:lnTo>
                  <a:lnTo>
                    <a:pt x="31" y="39"/>
                  </a:lnTo>
                  <a:lnTo>
                    <a:pt x="32" y="29"/>
                  </a:lnTo>
                  <a:lnTo>
                    <a:pt x="33" y="17"/>
                  </a:lnTo>
                  <a:lnTo>
                    <a:pt x="32" y="4"/>
                  </a:lnTo>
                  <a:lnTo>
                    <a:pt x="32" y="3"/>
                  </a:lnTo>
                  <a:lnTo>
                    <a:pt x="33" y="1"/>
                  </a:lnTo>
                  <a:lnTo>
                    <a:pt x="34" y="0"/>
                  </a:lnTo>
                  <a:lnTo>
                    <a:pt x="35" y="0"/>
                  </a:lnTo>
                  <a:lnTo>
                    <a:pt x="36" y="0"/>
                  </a:lnTo>
                  <a:lnTo>
                    <a:pt x="36" y="1"/>
                  </a:lnTo>
                  <a:lnTo>
                    <a:pt x="37" y="3"/>
                  </a:lnTo>
                  <a:lnTo>
                    <a:pt x="37" y="3"/>
                  </a:lnTo>
                  <a:lnTo>
                    <a:pt x="37" y="3"/>
                  </a:lnTo>
                  <a:close/>
                </a:path>
              </a:pathLst>
            </a:custGeom>
            <a:solidFill>
              <a:srgbClr val="FFFF00"/>
            </a:solidFill>
            <a:ln w="1588">
              <a:solidFill>
                <a:schemeClr val="accent2"/>
              </a:solidFill>
              <a:prstDash val="solid"/>
              <a:round/>
              <a:headEnd/>
              <a:tailEnd/>
            </a:ln>
          </p:spPr>
          <p:txBody>
            <a:bodyPr/>
            <a:lstStyle/>
            <a:p>
              <a:endParaRPr lang="zh-CN" altLang="en-US"/>
            </a:p>
          </p:txBody>
        </p:sp>
        <p:sp>
          <p:nvSpPr>
            <p:cNvPr id="91161" name="Freeform 25"/>
            <p:cNvSpPr>
              <a:spLocks/>
            </p:cNvSpPr>
            <p:nvPr/>
          </p:nvSpPr>
          <p:spPr bwMode="auto">
            <a:xfrm>
              <a:off x="4692" y="1817"/>
              <a:ext cx="31" cy="83"/>
            </a:xfrm>
            <a:custGeom>
              <a:avLst/>
              <a:gdLst>
                <a:gd name="T0" fmla="*/ 32 w 37"/>
                <a:gd name="T1" fmla="*/ 3 h 92"/>
                <a:gd name="T2" fmla="*/ 35 w 37"/>
                <a:gd name="T3" fmla="*/ 14 h 92"/>
                <a:gd name="T4" fmla="*/ 36 w 37"/>
                <a:gd name="T5" fmla="*/ 25 h 92"/>
                <a:gd name="T6" fmla="*/ 37 w 37"/>
                <a:gd name="T7" fmla="*/ 34 h 92"/>
                <a:gd name="T8" fmla="*/ 37 w 37"/>
                <a:gd name="T9" fmla="*/ 35 h 92"/>
                <a:gd name="T10" fmla="*/ 36 w 37"/>
                <a:gd name="T11" fmla="*/ 43 h 92"/>
                <a:gd name="T12" fmla="*/ 36 w 37"/>
                <a:gd name="T13" fmla="*/ 44 h 92"/>
                <a:gd name="T14" fmla="*/ 35 w 37"/>
                <a:gd name="T15" fmla="*/ 52 h 92"/>
                <a:gd name="T16" fmla="*/ 33 w 37"/>
                <a:gd name="T17" fmla="*/ 52 h 92"/>
                <a:gd name="T18" fmla="*/ 31 w 37"/>
                <a:gd name="T19" fmla="*/ 61 h 92"/>
                <a:gd name="T20" fmla="*/ 30 w 37"/>
                <a:gd name="T21" fmla="*/ 61 h 92"/>
                <a:gd name="T22" fmla="*/ 26 w 37"/>
                <a:gd name="T23" fmla="*/ 69 h 92"/>
                <a:gd name="T24" fmla="*/ 23 w 37"/>
                <a:gd name="T25" fmla="*/ 73 h 92"/>
                <a:gd name="T26" fmla="*/ 19 w 37"/>
                <a:gd name="T27" fmla="*/ 77 h 92"/>
                <a:gd name="T28" fmla="*/ 16 w 37"/>
                <a:gd name="T29" fmla="*/ 82 h 92"/>
                <a:gd name="T30" fmla="*/ 10 w 37"/>
                <a:gd name="T31" fmla="*/ 87 h 92"/>
                <a:gd name="T32" fmla="*/ 5 w 37"/>
                <a:gd name="T33" fmla="*/ 91 h 92"/>
                <a:gd name="T34" fmla="*/ 4 w 37"/>
                <a:gd name="T35" fmla="*/ 92 h 92"/>
                <a:gd name="T36" fmla="*/ 3 w 37"/>
                <a:gd name="T37" fmla="*/ 92 h 92"/>
                <a:gd name="T38" fmla="*/ 2 w 37"/>
                <a:gd name="T39" fmla="*/ 92 h 92"/>
                <a:gd name="T40" fmla="*/ 1 w 37"/>
                <a:gd name="T41" fmla="*/ 92 h 92"/>
                <a:gd name="T42" fmla="*/ 0 w 37"/>
                <a:gd name="T43" fmla="*/ 91 h 92"/>
                <a:gd name="T44" fmla="*/ 0 w 37"/>
                <a:gd name="T45" fmla="*/ 90 h 92"/>
                <a:gd name="T46" fmla="*/ 0 w 37"/>
                <a:gd name="T47" fmla="*/ 88 h 92"/>
                <a:gd name="T48" fmla="*/ 0 w 37"/>
                <a:gd name="T49" fmla="*/ 87 h 92"/>
                <a:gd name="T50" fmla="*/ 1 w 37"/>
                <a:gd name="T51" fmla="*/ 86 h 92"/>
                <a:gd name="T52" fmla="*/ 2 w 37"/>
                <a:gd name="T53" fmla="*/ 86 h 92"/>
                <a:gd name="T54" fmla="*/ 7 w 37"/>
                <a:gd name="T55" fmla="*/ 82 h 92"/>
                <a:gd name="T56" fmla="*/ 11 w 37"/>
                <a:gd name="T57" fmla="*/ 77 h 92"/>
                <a:gd name="T58" fmla="*/ 16 w 37"/>
                <a:gd name="T59" fmla="*/ 73 h 92"/>
                <a:gd name="T60" fmla="*/ 19 w 37"/>
                <a:gd name="T61" fmla="*/ 69 h 92"/>
                <a:gd name="T62" fmla="*/ 21 w 37"/>
                <a:gd name="T63" fmla="*/ 65 h 92"/>
                <a:gd name="T64" fmla="*/ 26 w 37"/>
                <a:gd name="T65" fmla="*/ 57 h 92"/>
                <a:gd name="T66" fmla="*/ 26 w 37"/>
                <a:gd name="T67" fmla="*/ 57 h 92"/>
                <a:gd name="T68" fmla="*/ 29 w 37"/>
                <a:gd name="T69" fmla="*/ 49 h 92"/>
                <a:gd name="T70" fmla="*/ 29 w 37"/>
                <a:gd name="T71" fmla="*/ 51 h 92"/>
                <a:gd name="T72" fmla="*/ 30 w 37"/>
                <a:gd name="T73" fmla="*/ 42 h 92"/>
                <a:gd name="T74" fmla="*/ 30 w 37"/>
                <a:gd name="T75" fmla="*/ 43 h 92"/>
                <a:gd name="T76" fmla="*/ 31 w 37"/>
                <a:gd name="T77" fmla="*/ 34 h 92"/>
                <a:gd name="T78" fmla="*/ 31 w 37"/>
                <a:gd name="T79" fmla="*/ 35 h 92"/>
                <a:gd name="T80" fmla="*/ 30 w 37"/>
                <a:gd name="T81" fmla="*/ 26 h 92"/>
                <a:gd name="T82" fmla="*/ 29 w 37"/>
                <a:gd name="T83" fmla="*/ 16 h 92"/>
                <a:gd name="T84" fmla="*/ 27 w 37"/>
                <a:gd name="T85" fmla="*/ 4 h 92"/>
                <a:gd name="T86" fmla="*/ 27 w 37"/>
                <a:gd name="T87" fmla="*/ 3 h 92"/>
                <a:gd name="T88" fmla="*/ 27 w 37"/>
                <a:gd name="T89" fmla="*/ 1 h 92"/>
                <a:gd name="T90" fmla="*/ 28 w 37"/>
                <a:gd name="T91" fmla="*/ 1 h 92"/>
                <a:gd name="T92" fmla="*/ 29 w 37"/>
                <a:gd name="T93" fmla="*/ 0 h 92"/>
                <a:gd name="T94" fmla="*/ 30 w 37"/>
                <a:gd name="T95" fmla="*/ 0 h 92"/>
                <a:gd name="T96" fmla="*/ 31 w 37"/>
                <a:gd name="T97" fmla="*/ 0 h 92"/>
                <a:gd name="T98" fmla="*/ 31 w 37"/>
                <a:gd name="T99" fmla="*/ 1 h 92"/>
                <a:gd name="T100" fmla="*/ 32 w 37"/>
                <a:gd name="T101" fmla="*/ 3 h 92"/>
                <a:gd name="T102" fmla="*/ 32 w 37"/>
                <a:gd name="T103"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 h="92">
                  <a:moveTo>
                    <a:pt x="32" y="3"/>
                  </a:moveTo>
                  <a:lnTo>
                    <a:pt x="35" y="14"/>
                  </a:lnTo>
                  <a:lnTo>
                    <a:pt x="36" y="25"/>
                  </a:lnTo>
                  <a:lnTo>
                    <a:pt x="37" y="34"/>
                  </a:lnTo>
                  <a:lnTo>
                    <a:pt x="37" y="35"/>
                  </a:lnTo>
                  <a:lnTo>
                    <a:pt x="36" y="43"/>
                  </a:lnTo>
                  <a:lnTo>
                    <a:pt x="36" y="44"/>
                  </a:lnTo>
                  <a:lnTo>
                    <a:pt x="35" y="52"/>
                  </a:lnTo>
                  <a:lnTo>
                    <a:pt x="33" y="52"/>
                  </a:lnTo>
                  <a:lnTo>
                    <a:pt x="31" y="61"/>
                  </a:lnTo>
                  <a:lnTo>
                    <a:pt x="30" y="61"/>
                  </a:lnTo>
                  <a:lnTo>
                    <a:pt x="26" y="69"/>
                  </a:lnTo>
                  <a:lnTo>
                    <a:pt x="23" y="73"/>
                  </a:lnTo>
                  <a:lnTo>
                    <a:pt x="19" y="77"/>
                  </a:lnTo>
                  <a:lnTo>
                    <a:pt x="16" y="82"/>
                  </a:lnTo>
                  <a:lnTo>
                    <a:pt x="10" y="87"/>
                  </a:lnTo>
                  <a:lnTo>
                    <a:pt x="5" y="91"/>
                  </a:lnTo>
                  <a:lnTo>
                    <a:pt x="4" y="92"/>
                  </a:lnTo>
                  <a:lnTo>
                    <a:pt x="3" y="92"/>
                  </a:lnTo>
                  <a:lnTo>
                    <a:pt x="2" y="92"/>
                  </a:lnTo>
                  <a:lnTo>
                    <a:pt x="1" y="92"/>
                  </a:lnTo>
                  <a:lnTo>
                    <a:pt x="0" y="91"/>
                  </a:lnTo>
                  <a:lnTo>
                    <a:pt x="0" y="90"/>
                  </a:lnTo>
                  <a:lnTo>
                    <a:pt x="0" y="88"/>
                  </a:lnTo>
                  <a:lnTo>
                    <a:pt x="0" y="87"/>
                  </a:lnTo>
                  <a:lnTo>
                    <a:pt x="1" y="86"/>
                  </a:lnTo>
                  <a:lnTo>
                    <a:pt x="2" y="86"/>
                  </a:lnTo>
                  <a:lnTo>
                    <a:pt x="7" y="82"/>
                  </a:lnTo>
                  <a:lnTo>
                    <a:pt x="11" y="77"/>
                  </a:lnTo>
                  <a:lnTo>
                    <a:pt x="16" y="73"/>
                  </a:lnTo>
                  <a:lnTo>
                    <a:pt x="19" y="69"/>
                  </a:lnTo>
                  <a:lnTo>
                    <a:pt x="21" y="65"/>
                  </a:lnTo>
                  <a:lnTo>
                    <a:pt x="26" y="57"/>
                  </a:lnTo>
                  <a:lnTo>
                    <a:pt x="26" y="57"/>
                  </a:lnTo>
                  <a:lnTo>
                    <a:pt x="29" y="49"/>
                  </a:lnTo>
                  <a:lnTo>
                    <a:pt x="29" y="51"/>
                  </a:lnTo>
                  <a:lnTo>
                    <a:pt x="30" y="42"/>
                  </a:lnTo>
                  <a:lnTo>
                    <a:pt x="30" y="43"/>
                  </a:lnTo>
                  <a:lnTo>
                    <a:pt x="31" y="34"/>
                  </a:lnTo>
                  <a:lnTo>
                    <a:pt x="31" y="35"/>
                  </a:lnTo>
                  <a:lnTo>
                    <a:pt x="30" y="26"/>
                  </a:lnTo>
                  <a:lnTo>
                    <a:pt x="29" y="16"/>
                  </a:lnTo>
                  <a:lnTo>
                    <a:pt x="27" y="4"/>
                  </a:lnTo>
                  <a:lnTo>
                    <a:pt x="27" y="3"/>
                  </a:lnTo>
                  <a:lnTo>
                    <a:pt x="27" y="1"/>
                  </a:lnTo>
                  <a:lnTo>
                    <a:pt x="28" y="1"/>
                  </a:lnTo>
                  <a:lnTo>
                    <a:pt x="29" y="0"/>
                  </a:lnTo>
                  <a:lnTo>
                    <a:pt x="30" y="0"/>
                  </a:lnTo>
                  <a:lnTo>
                    <a:pt x="31" y="0"/>
                  </a:lnTo>
                  <a:lnTo>
                    <a:pt x="31" y="1"/>
                  </a:lnTo>
                  <a:lnTo>
                    <a:pt x="32" y="3"/>
                  </a:lnTo>
                  <a:lnTo>
                    <a:pt x="32" y="3"/>
                  </a:lnTo>
                  <a:close/>
                </a:path>
              </a:pathLst>
            </a:custGeom>
            <a:solidFill>
              <a:srgbClr val="FFFF00"/>
            </a:solidFill>
            <a:ln w="1588">
              <a:solidFill>
                <a:schemeClr val="accent2"/>
              </a:solidFill>
              <a:prstDash val="solid"/>
              <a:round/>
              <a:headEnd/>
              <a:tailEnd/>
            </a:ln>
          </p:spPr>
          <p:txBody>
            <a:bodyPr/>
            <a:lstStyle/>
            <a:p>
              <a:endParaRPr lang="zh-CN" altLang="en-US"/>
            </a:p>
          </p:txBody>
        </p:sp>
        <p:sp>
          <p:nvSpPr>
            <p:cNvPr id="91162" name="Freeform 26"/>
            <p:cNvSpPr>
              <a:spLocks/>
            </p:cNvSpPr>
            <p:nvPr/>
          </p:nvSpPr>
          <p:spPr bwMode="auto">
            <a:xfrm>
              <a:off x="3525" y="1940"/>
              <a:ext cx="559" cy="46"/>
            </a:xfrm>
            <a:custGeom>
              <a:avLst/>
              <a:gdLst>
                <a:gd name="T0" fmla="*/ 661 w 661"/>
                <a:gd name="T1" fmla="*/ 0 h 51"/>
                <a:gd name="T2" fmla="*/ 657 w 661"/>
                <a:gd name="T3" fmla="*/ 4 h 51"/>
                <a:gd name="T4" fmla="*/ 653 w 661"/>
                <a:gd name="T5" fmla="*/ 7 h 51"/>
                <a:gd name="T6" fmla="*/ 648 w 661"/>
                <a:gd name="T7" fmla="*/ 11 h 51"/>
                <a:gd name="T8" fmla="*/ 645 w 661"/>
                <a:gd name="T9" fmla="*/ 12 h 51"/>
                <a:gd name="T10" fmla="*/ 637 w 661"/>
                <a:gd name="T11" fmla="*/ 16 h 51"/>
                <a:gd name="T12" fmla="*/ 629 w 661"/>
                <a:gd name="T13" fmla="*/ 20 h 51"/>
                <a:gd name="T14" fmla="*/ 623 w 661"/>
                <a:gd name="T15" fmla="*/ 21 h 51"/>
                <a:gd name="T16" fmla="*/ 615 w 661"/>
                <a:gd name="T17" fmla="*/ 22 h 51"/>
                <a:gd name="T18" fmla="*/ 607 w 661"/>
                <a:gd name="T19" fmla="*/ 24 h 51"/>
                <a:gd name="T20" fmla="*/ 599 w 661"/>
                <a:gd name="T21" fmla="*/ 25 h 51"/>
                <a:gd name="T22" fmla="*/ 587 w 661"/>
                <a:gd name="T23" fmla="*/ 26 h 51"/>
                <a:gd name="T24" fmla="*/ 573 w 661"/>
                <a:gd name="T25" fmla="*/ 26 h 51"/>
                <a:gd name="T26" fmla="*/ 559 w 661"/>
                <a:gd name="T27" fmla="*/ 28 h 51"/>
                <a:gd name="T28" fmla="*/ 543 w 661"/>
                <a:gd name="T29" fmla="*/ 29 h 51"/>
                <a:gd name="T30" fmla="*/ 527 w 661"/>
                <a:gd name="T31" fmla="*/ 29 h 51"/>
                <a:gd name="T32" fmla="*/ 509 w 661"/>
                <a:gd name="T33" fmla="*/ 30 h 51"/>
                <a:gd name="T34" fmla="*/ 493 w 661"/>
                <a:gd name="T35" fmla="*/ 32 h 51"/>
                <a:gd name="T36" fmla="*/ 474 w 661"/>
                <a:gd name="T37" fmla="*/ 32 h 51"/>
                <a:gd name="T38" fmla="*/ 454 w 661"/>
                <a:gd name="T39" fmla="*/ 33 h 51"/>
                <a:gd name="T40" fmla="*/ 435 w 661"/>
                <a:gd name="T41" fmla="*/ 33 h 51"/>
                <a:gd name="T42" fmla="*/ 415 w 661"/>
                <a:gd name="T43" fmla="*/ 34 h 51"/>
                <a:gd name="T44" fmla="*/ 395 w 661"/>
                <a:gd name="T45" fmla="*/ 34 h 51"/>
                <a:gd name="T46" fmla="*/ 375 w 661"/>
                <a:gd name="T47" fmla="*/ 35 h 51"/>
                <a:gd name="T48" fmla="*/ 354 w 661"/>
                <a:gd name="T49" fmla="*/ 35 h 51"/>
                <a:gd name="T50" fmla="*/ 311 w 661"/>
                <a:gd name="T51" fmla="*/ 37 h 51"/>
                <a:gd name="T52" fmla="*/ 267 w 661"/>
                <a:gd name="T53" fmla="*/ 38 h 51"/>
                <a:gd name="T54" fmla="*/ 225 w 661"/>
                <a:gd name="T55" fmla="*/ 39 h 51"/>
                <a:gd name="T56" fmla="*/ 204 w 661"/>
                <a:gd name="T57" fmla="*/ 41 h 51"/>
                <a:gd name="T58" fmla="*/ 183 w 661"/>
                <a:gd name="T59" fmla="*/ 42 h 51"/>
                <a:gd name="T60" fmla="*/ 162 w 661"/>
                <a:gd name="T61" fmla="*/ 42 h 51"/>
                <a:gd name="T62" fmla="*/ 142 w 661"/>
                <a:gd name="T63" fmla="*/ 43 h 51"/>
                <a:gd name="T64" fmla="*/ 122 w 661"/>
                <a:gd name="T65" fmla="*/ 43 h 51"/>
                <a:gd name="T66" fmla="*/ 103 w 661"/>
                <a:gd name="T67" fmla="*/ 45 h 51"/>
                <a:gd name="T68" fmla="*/ 84 w 661"/>
                <a:gd name="T69" fmla="*/ 46 h 51"/>
                <a:gd name="T70" fmla="*/ 66 w 661"/>
                <a:gd name="T71" fmla="*/ 47 h 51"/>
                <a:gd name="T72" fmla="*/ 48 w 661"/>
                <a:gd name="T73" fmla="*/ 47 h 51"/>
                <a:gd name="T74" fmla="*/ 31 w 661"/>
                <a:gd name="T75" fmla="*/ 48 h 51"/>
                <a:gd name="T76" fmla="*/ 14 w 661"/>
                <a:gd name="T77" fmla="*/ 50 h 51"/>
                <a:gd name="T78" fmla="*/ 0 w 661"/>
                <a:gd name="T7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1" h="51">
                  <a:moveTo>
                    <a:pt x="661" y="0"/>
                  </a:moveTo>
                  <a:lnTo>
                    <a:pt x="657" y="4"/>
                  </a:lnTo>
                  <a:lnTo>
                    <a:pt x="653" y="7"/>
                  </a:lnTo>
                  <a:lnTo>
                    <a:pt x="648" y="11"/>
                  </a:lnTo>
                  <a:lnTo>
                    <a:pt x="645" y="12"/>
                  </a:lnTo>
                  <a:lnTo>
                    <a:pt x="637" y="16"/>
                  </a:lnTo>
                  <a:lnTo>
                    <a:pt x="629" y="20"/>
                  </a:lnTo>
                  <a:lnTo>
                    <a:pt x="623" y="21"/>
                  </a:lnTo>
                  <a:lnTo>
                    <a:pt x="615" y="22"/>
                  </a:lnTo>
                  <a:lnTo>
                    <a:pt x="607" y="24"/>
                  </a:lnTo>
                  <a:lnTo>
                    <a:pt x="599" y="25"/>
                  </a:lnTo>
                  <a:lnTo>
                    <a:pt x="587" y="26"/>
                  </a:lnTo>
                  <a:lnTo>
                    <a:pt x="573" y="26"/>
                  </a:lnTo>
                  <a:lnTo>
                    <a:pt x="559" y="28"/>
                  </a:lnTo>
                  <a:lnTo>
                    <a:pt x="543" y="29"/>
                  </a:lnTo>
                  <a:lnTo>
                    <a:pt x="527" y="29"/>
                  </a:lnTo>
                  <a:lnTo>
                    <a:pt x="509" y="30"/>
                  </a:lnTo>
                  <a:lnTo>
                    <a:pt x="493" y="32"/>
                  </a:lnTo>
                  <a:lnTo>
                    <a:pt x="474" y="32"/>
                  </a:lnTo>
                  <a:lnTo>
                    <a:pt x="454" y="33"/>
                  </a:lnTo>
                  <a:lnTo>
                    <a:pt x="435" y="33"/>
                  </a:lnTo>
                  <a:lnTo>
                    <a:pt x="415" y="34"/>
                  </a:lnTo>
                  <a:lnTo>
                    <a:pt x="395" y="34"/>
                  </a:lnTo>
                  <a:lnTo>
                    <a:pt x="375" y="35"/>
                  </a:lnTo>
                  <a:lnTo>
                    <a:pt x="354" y="35"/>
                  </a:lnTo>
                  <a:lnTo>
                    <a:pt x="311" y="37"/>
                  </a:lnTo>
                  <a:lnTo>
                    <a:pt x="267" y="38"/>
                  </a:lnTo>
                  <a:lnTo>
                    <a:pt x="225" y="39"/>
                  </a:lnTo>
                  <a:lnTo>
                    <a:pt x="204" y="41"/>
                  </a:lnTo>
                  <a:lnTo>
                    <a:pt x="183" y="42"/>
                  </a:lnTo>
                  <a:lnTo>
                    <a:pt x="162" y="42"/>
                  </a:lnTo>
                  <a:lnTo>
                    <a:pt x="142" y="43"/>
                  </a:lnTo>
                  <a:lnTo>
                    <a:pt x="122" y="43"/>
                  </a:lnTo>
                  <a:lnTo>
                    <a:pt x="103" y="45"/>
                  </a:lnTo>
                  <a:lnTo>
                    <a:pt x="84" y="46"/>
                  </a:lnTo>
                  <a:lnTo>
                    <a:pt x="66" y="47"/>
                  </a:lnTo>
                  <a:lnTo>
                    <a:pt x="48" y="47"/>
                  </a:lnTo>
                  <a:lnTo>
                    <a:pt x="31" y="48"/>
                  </a:lnTo>
                  <a:lnTo>
                    <a:pt x="14" y="50"/>
                  </a:lnTo>
                  <a:lnTo>
                    <a:pt x="0" y="51"/>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163" name="Freeform 27"/>
            <p:cNvSpPr>
              <a:spLocks/>
            </p:cNvSpPr>
            <p:nvPr/>
          </p:nvSpPr>
          <p:spPr bwMode="auto">
            <a:xfrm>
              <a:off x="3300" y="1986"/>
              <a:ext cx="225" cy="135"/>
            </a:xfrm>
            <a:custGeom>
              <a:avLst/>
              <a:gdLst>
                <a:gd name="T0" fmla="*/ 266 w 266"/>
                <a:gd name="T1" fmla="*/ 0 h 149"/>
                <a:gd name="T2" fmla="*/ 257 w 266"/>
                <a:gd name="T3" fmla="*/ 0 h 149"/>
                <a:gd name="T4" fmla="*/ 247 w 266"/>
                <a:gd name="T5" fmla="*/ 0 h 149"/>
                <a:gd name="T6" fmla="*/ 236 w 266"/>
                <a:gd name="T7" fmla="*/ 1 h 149"/>
                <a:gd name="T8" fmla="*/ 228 w 266"/>
                <a:gd name="T9" fmla="*/ 1 h 149"/>
                <a:gd name="T10" fmla="*/ 206 w 266"/>
                <a:gd name="T11" fmla="*/ 4 h 149"/>
                <a:gd name="T12" fmla="*/ 185 w 266"/>
                <a:gd name="T13" fmla="*/ 7 h 149"/>
                <a:gd name="T14" fmla="*/ 164 w 266"/>
                <a:gd name="T15" fmla="*/ 10 h 149"/>
                <a:gd name="T16" fmla="*/ 142 w 266"/>
                <a:gd name="T17" fmla="*/ 14 h 149"/>
                <a:gd name="T18" fmla="*/ 132 w 266"/>
                <a:gd name="T19" fmla="*/ 18 h 149"/>
                <a:gd name="T20" fmla="*/ 122 w 266"/>
                <a:gd name="T21" fmla="*/ 21 h 149"/>
                <a:gd name="T22" fmla="*/ 112 w 266"/>
                <a:gd name="T23" fmla="*/ 25 h 149"/>
                <a:gd name="T24" fmla="*/ 102 w 266"/>
                <a:gd name="T25" fmla="*/ 29 h 149"/>
                <a:gd name="T26" fmla="*/ 92 w 266"/>
                <a:gd name="T27" fmla="*/ 32 h 149"/>
                <a:gd name="T28" fmla="*/ 82 w 266"/>
                <a:gd name="T29" fmla="*/ 38 h 149"/>
                <a:gd name="T30" fmla="*/ 73 w 266"/>
                <a:gd name="T31" fmla="*/ 42 h 149"/>
                <a:gd name="T32" fmla="*/ 64 w 266"/>
                <a:gd name="T33" fmla="*/ 48 h 149"/>
                <a:gd name="T34" fmla="*/ 56 w 266"/>
                <a:gd name="T35" fmla="*/ 53 h 149"/>
                <a:gd name="T36" fmla="*/ 48 w 266"/>
                <a:gd name="T37" fmla="*/ 60 h 149"/>
                <a:gd name="T38" fmla="*/ 40 w 266"/>
                <a:gd name="T39" fmla="*/ 66 h 149"/>
                <a:gd name="T40" fmla="*/ 34 w 266"/>
                <a:gd name="T41" fmla="*/ 74 h 149"/>
                <a:gd name="T42" fmla="*/ 27 w 266"/>
                <a:gd name="T43" fmla="*/ 82 h 149"/>
                <a:gd name="T44" fmla="*/ 21 w 266"/>
                <a:gd name="T45" fmla="*/ 90 h 149"/>
                <a:gd name="T46" fmla="*/ 16 w 266"/>
                <a:gd name="T47" fmla="*/ 99 h 149"/>
                <a:gd name="T48" fmla="*/ 11 w 266"/>
                <a:gd name="T49" fmla="*/ 108 h 149"/>
                <a:gd name="T50" fmla="*/ 8 w 266"/>
                <a:gd name="T51" fmla="*/ 117 h 149"/>
                <a:gd name="T52" fmla="*/ 5 w 266"/>
                <a:gd name="T53" fmla="*/ 127 h 149"/>
                <a:gd name="T54" fmla="*/ 2 w 266"/>
                <a:gd name="T55" fmla="*/ 139 h 149"/>
                <a:gd name="T56" fmla="*/ 0 w 266"/>
                <a:gd name="T57"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149">
                  <a:moveTo>
                    <a:pt x="266" y="0"/>
                  </a:moveTo>
                  <a:lnTo>
                    <a:pt x="257" y="0"/>
                  </a:lnTo>
                  <a:lnTo>
                    <a:pt x="247" y="0"/>
                  </a:lnTo>
                  <a:lnTo>
                    <a:pt x="236" y="1"/>
                  </a:lnTo>
                  <a:lnTo>
                    <a:pt x="228" y="1"/>
                  </a:lnTo>
                  <a:lnTo>
                    <a:pt x="206" y="4"/>
                  </a:lnTo>
                  <a:lnTo>
                    <a:pt x="185" y="7"/>
                  </a:lnTo>
                  <a:lnTo>
                    <a:pt x="164" y="10"/>
                  </a:lnTo>
                  <a:lnTo>
                    <a:pt x="142" y="14"/>
                  </a:lnTo>
                  <a:lnTo>
                    <a:pt x="132" y="18"/>
                  </a:lnTo>
                  <a:lnTo>
                    <a:pt x="122" y="21"/>
                  </a:lnTo>
                  <a:lnTo>
                    <a:pt x="112" y="25"/>
                  </a:lnTo>
                  <a:lnTo>
                    <a:pt x="102" y="29"/>
                  </a:lnTo>
                  <a:lnTo>
                    <a:pt x="92" y="32"/>
                  </a:lnTo>
                  <a:lnTo>
                    <a:pt x="82" y="38"/>
                  </a:lnTo>
                  <a:lnTo>
                    <a:pt x="73" y="42"/>
                  </a:lnTo>
                  <a:lnTo>
                    <a:pt x="64" y="48"/>
                  </a:lnTo>
                  <a:lnTo>
                    <a:pt x="56" y="53"/>
                  </a:lnTo>
                  <a:lnTo>
                    <a:pt x="48" y="60"/>
                  </a:lnTo>
                  <a:lnTo>
                    <a:pt x="40" y="66"/>
                  </a:lnTo>
                  <a:lnTo>
                    <a:pt x="34" y="74"/>
                  </a:lnTo>
                  <a:lnTo>
                    <a:pt x="27" y="82"/>
                  </a:lnTo>
                  <a:lnTo>
                    <a:pt x="21" y="90"/>
                  </a:lnTo>
                  <a:lnTo>
                    <a:pt x="16" y="99"/>
                  </a:lnTo>
                  <a:lnTo>
                    <a:pt x="11" y="108"/>
                  </a:lnTo>
                  <a:lnTo>
                    <a:pt x="8" y="117"/>
                  </a:lnTo>
                  <a:lnTo>
                    <a:pt x="5" y="127"/>
                  </a:lnTo>
                  <a:lnTo>
                    <a:pt x="2" y="139"/>
                  </a:lnTo>
                  <a:lnTo>
                    <a:pt x="0" y="149"/>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164" name="Freeform 28"/>
            <p:cNvSpPr>
              <a:spLocks/>
            </p:cNvSpPr>
            <p:nvPr/>
          </p:nvSpPr>
          <p:spPr bwMode="auto">
            <a:xfrm>
              <a:off x="3257" y="2121"/>
              <a:ext cx="43" cy="1027"/>
            </a:xfrm>
            <a:custGeom>
              <a:avLst/>
              <a:gdLst>
                <a:gd name="T0" fmla="*/ 51 w 51"/>
                <a:gd name="T1" fmla="*/ 0 h 1135"/>
                <a:gd name="T2" fmla="*/ 43 w 51"/>
                <a:gd name="T3" fmla="*/ 69 h 1135"/>
                <a:gd name="T4" fmla="*/ 37 w 51"/>
                <a:gd name="T5" fmla="*/ 139 h 1135"/>
                <a:gd name="T6" fmla="*/ 31 w 51"/>
                <a:gd name="T7" fmla="*/ 212 h 1135"/>
                <a:gd name="T8" fmla="*/ 26 w 51"/>
                <a:gd name="T9" fmla="*/ 286 h 1135"/>
                <a:gd name="T10" fmla="*/ 22 w 51"/>
                <a:gd name="T11" fmla="*/ 361 h 1135"/>
                <a:gd name="T12" fmla="*/ 20 w 51"/>
                <a:gd name="T13" fmla="*/ 437 h 1135"/>
                <a:gd name="T14" fmla="*/ 15 w 51"/>
                <a:gd name="T15" fmla="*/ 589 h 1135"/>
                <a:gd name="T16" fmla="*/ 14 w 51"/>
                <a:gd name="T17" fmla="*/ 664 h 1135"/>
                <a:gd name="T18" fmla="*/ 12 w 51"/>
                <a:gd name="T19" fmla="*/ 738 h 1135"/>
                <a:gd name="T20" fmla="*/ 11 w 51"/>
                <a:gd name="T21" fmla="*/ 811 h 1135"/>
                <a:gd name="T22" fmla="*/ 10 w 51"/>
                <a:gd name="T23" fmla="*/ 881 h 1135"/>
                <a:gd name="T24" fmla="*/ 7 w 51"/>
                <a:gd name="T25" fmla="*/ 948 h 1135"/>
                <a:gd name="T26" fmla="*/ 6 w 51"/>
                <a:gd name="T27" fmla="*/ 1015 h 1135"/>
                <a:gd name="T28" fmla="*/ 4 w 51"/>
                <a:gd name="T29" fmla="*/ 1046 h 1135"/>
                <a:gd name="T30" fmla="*/ 3 w 51"/>
                <a:gd name="T31" fmla="*/ 1077 h 1135"/>
                <a:gd name="T32" fmla="*/ 2 w 51"/>
                <a:gd name="T33" fmla="*/ 1107 h 1135"/>
                <a:gd name="T34" fmla="*/ 0 w 51"/>
                <a:gd name="T35"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1135">
                  <a:moveTo>
                    <a:pt x="51" y="0"/>
                  </a:moveTo>
                  <a:lnTo>
                    <a:pt x="43" y="69"/>
                  </a:lnTo>
                  <a:lnTo>
                    <a:pt x="37" y="139"/>
                  </a:lnTo>
                  <a:lnTo>
                    <a:pt x="31" y="212"/>
                  </a:lnTo>
                  <a:lnTo>
                    <a:pt x="26" y="286"/>
                  </a:lnTo>
                  <a:lnTo>
                    <a:pt x="22" y="361"/>
                  </a:lnTo>
                  <a:lnTo>
                    <a:pt x="20" y="437"/>
                  </a:lnTo>
                  <a:lnTo>
                    <a:pt x="15" y="589"/>
                  </a:lnTo>
                  <a:lnTo>
                    <a:pt x="14" y="664"/>
                  </a:lnTo>
                  <a:lnTo>
                    <a:pt x="12" y="738"/>
                  </a:lnTo>
                  <a:lnTo>
                    <a:pt x="11" y="811"/>
                  </a:lnTo>
                  <a:lnTo>
                    <a:pt x="10" y="881"/>
                  </a:lnTo>
                  <a:lnTo>
                    <a:pt x="7" y="948"/>
                  </a:lnTo>
                  <a:lnTo>
                    <a:pt x="6" y="1015"/>
                  </a:lnTo>
                  <a:lnTo>
                    <a:pt x="4" y="1046"/>
                  </a:lnTo>
                  <a:lnTo>
                    <a:pt x="3" y="1077"/>
                  </a:lnTo>
                  <a:lnTo>
                    <a:pt x="2" y="1107"/>
                  </a:lnTo>
                  <a:lnTo>
                    <a:pt x="0" y="1135"/>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165" name="Line 29"/>
            <p:cNvSpPr>
              <a:spLocks noChangeShapeType="1"/>
            </p:cNvSpPr>
            <p:nvPr/>
          </p:nvSpPr>
          <p:spPr bwMode="auto">
            <a:xfrm>
              <a:off x="4863" y="1940"/>
              <a:ext cx="1" cy="1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6" name="Rectangle 30"/>
            <p:cNvSpPr>
              <a:spLocks noChangeArrowheads="1"/>
            </p:cNvSpPr>
            <p:nvPr/>
          </p:nvSpPr>
          <p:spPr bwMode="auto">
            <a:xfrm>
              <a:off x="5148" y="1961"/>
              <a:ext cx="6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a:solidFill>
                    <a:srgbClr val="000000"/>
                  </a:solidFill>
                  <a:latin typeface="Times New Roman" pitchFamily="18" charset="0"/>
                  <a:ea typeface="华文中宋" pitchFamily="2" charset="-122"/>
                </a:rPr>
                <a:t>+</a:t>
              </a:r>
              <a:endParaRPr kumimoji="1" lang="en-US" altLang="zh-CN" sz="3600">
                <a:latin typeface="华文中宋" pitchFamily="2" charset="-122"/>
                <a:ea typeface="华文中宋" pitchFamily="2" charset="-122"/>
              </a:endParaRPr>
            </a:p>
          </p:txBody>
        </p:sp>
        <p:sp>
          <p:nvSpPr>
            <p:cNvPr id="91167" name="Rectangle 31"/>
            <p:cNvSpPr>
              <a:spLocks noChangeArrowheads="1"/>
            </p:cNvSpPr>
            <p:nvPr/>
          </p:nvSpPr>
          <p:spPr bwMode="auto">
            <a:xfrm>
              <a:off x="5218" y="1961"/>
              <a:ext cx="88"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i="1">
                  <a:solidFill>
                    <a:srgbClr val="000000"/>
                  </a:solidFill>
                  <a:latin typeface="Times New Roman" pitchFamily="18" charset="0"/>
                  <a:ea typeface="华文中宋" pitchFamily="2" charset="-122"/>
                </a:rPr>
                <a:t>U</a:t>
              </a:r>
              <a:endParaRPr kumimoji="1" lang="en-US" altLang="zh-CN" sz="3600">
                <a:latin typeface="华文中宋" pitchFamily="2" charset="-122"/>
                <a:ea typeface="华文中宋" pitchFamily="2" charset="-122"/>
              </a:endParaRPr>
            </a:p>
          </p:txBody>
        </p:sp>
        <p:sp>
          <p:nvSpPr>
            <p:cNvPr id="91168" name="Rectangle 32"/>
            <p:cNvSpPr>
              <a:spLocks noChangeArrowheads="1"/>
            </p:cNvSpPr>
            <p:nvPr/>
          </p:nvSpPr>
          <p:spPr bwMode="auto">
            <a:xfrm>
              <a:off x="5280" y="2028"/>
              <a:ext cx="4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i="1">
                  <a:solidFill>
                    <a:srgbClr val="000000"/>
                  </a:solidFill>
                  <a:latin typeface="Times New Roman" pitchFamily="18" charset="0"/>
                  <a:ea typeface="华文中宋" pitchFamily="2" charset="-122"/>
                </a:rPr>
                <a:t>A</a:t>
              </a:r>
              <a:endParaRPr kumimoji="1" lang="en-US" altLang="zh-CN" sz="3600" i="1">
                <a:latin typeface="华文中宋" pitchFamily="2" charset="-122"/>
                <a:ea typeface="华文中宋" pitchFamily="2" charset="-122"/>
              </a:endParaRPr>
            </a:p>
          </p:txBody>
        </p:sp>
        <p:sp>
          <p:nvSpPr>
            <p:cNvPr id="91169" name="Rectangle 33"/>
            <p:cNvSpPr>
              <a:spLocks noChangeArrowheads="1"/>
            </p:cNvSpPr>
            <p:nvPr/>
          </p:nvSpPr>
          <p:spPr bwMode="auto">
            <a:xfrm>
              <a:off x="2956" y="1933"/>
              <a:ext cx="6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a:solidFill>
                    <a:srgbClr val="000000"/>
                  </a:solidFill>
                  <a:latin typeface="宋体" pitchFamily="2" charset="-122"/>
                </a:rPr>
                <a:t>-</a:t>
              </a:r>
              <a:endParaRPr kumimoji="1" lang="en-US" altLang="zh-CN" sz="3600">
                <a:latin typeface="华文中宋" pitchFamily="2" charset="-122"/>
                <a:ea typeface="华文中宋" pitchFamily="2" charset="-122"/>
              </a:endParaRPr>
            </a:p>
          </p:txBody>
        </p:sp>
        <p:sp>
          <p:nvSpPr>
            <p:cNvPr id="91170" name="Rectangle 34"/>
            <p:cNvSpPr>
              <a:spLocks noChangeArrowheads="1"/>
            </p:cNvSpPr>
            <p:nvPr/>
          </p:nvSpPr>
          <p:spPr bwMode="auto">
            <a:xfrm>
              <a:off x="3020" y="1939"/>
              <a:ext cx="87"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i="1">
                  <a:solidFill>
                    <a:srgbClr val="000000"/>
                  </a:solidFill>
                  <a:latin typeface="Times New Roman" pitchFamily="18" charset="0"/>
                  <a:ea typeface="华文中宋" pitchFamily="2" charset="-122"/>
                </a:rPr>
                <a:t>U</a:t>
              </a:r>
              <a:endParaRPr kumimoji="1" lang="en-US" altLang="zh-CN" sz="3600">
                <a:latin typeface="华文中宋" pitchFamily="2" charset="-122"/>
                <a:ea typeface="华文中宋" pitchFamily="2" charset="-122"/>
              </a:endParaRPr>
            </a:p>
          </p:txBody>
        </p:sp>
        <p:sp>
          <p:nvSpPr>
            <p:cNvPr id="91171" name="Rectangle 35"/>
            <p:cNvSpPr>
              <a:spLocks noChangeArrowheads="1"/>
            </p:cNvSpPr>
            <p:nvPr/>
          </p:nvSpPr>
          <p:spPr bwMode="auto">
            <a:xfrm>
              <a:off x="3107" y="2024"/>
              <a:ext cx="5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i="1">
                  <a:solidFill>
                    <a:srgbClr val="000000"/>
                  </a:solidFill>
                  <a:latin typeface="Times New Roman" pitchFamily="18" charset="0"/>
                  <a:ea typeface="华文中宋" pitchFamily="2" charset="-122"/>
                </a:rPr>
                <a:t>A</a:t>
              </a:r>
              <a:endParaRPr kumimoji="1" lang="en-US" altLang="zh-CN" sz="3600" i="1">
                <a:latin typeface="华文中宋" pitchFamily="2" charset="-122"/>
                <a:ea typeface="华文中宋" pitchFamily="2" charset="-122"/>
              </a:endParaRPr>
            </a:p>
          </p:txBody>
        </p:sp>
        <p:sp>
          <p:nvSpPr>
            <p:cNvPr id="91172" name="Rectangle 36"/>
            <p:cNvSpPr>
              <a:spLocks noChangeArrowheads="1"/>
            </p:cNvSpPr>
            <p:nvPr/>
          </p:nvSpPr>
          <p:spPr bwMode="auto">
            <a:xfrm>
              <a:off x="3908" y="3092"/>
              <a:ext cx="6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a:solidFill>
                    <a:srgbClr val="000000"/>
                  </a:solidFill>
                  <a:latin typeface="宋体" pitchFamily="2" charset="-122"/>
                </a:rPr>
                <a:t>-</a:t>
              </a:r>
              <a:endParaRPr kumimoji="1" lang="en-US" altLang="zh-CN" sz="3600">
                <a:latin typeface="华文中宋" pitchFamily="2" charset="-122"/>
                <a:ea typeface="华文中宋" pitchFamily="2" charset="-122"/>
              </a:endParaRPr>
            </a:p>
          </p:txBody>
        </p:sp>
        <p:sp>
          <p:nvSpPr>
            <p:cNvPr id="91173" name="Rectangle 37"/>
            <p:cNvSpPr>
              <a:spLocks noChangeArrowheads="1"/>
            </p:cNvSpPr>
            <p:nvPr/>
          </p:nvSpPr>
          <p:spPr bwMode="auto">
            <a:xfrm>
              <a:off x="3977" y="3088"/>
              <a:ext cx="4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91174" name="Rectangle 38"/>
            <p:cNvSpPr>
              <a:spLocks noChangeArrowheads="1"/>
            </p:cNvSpPr>
            <p:nvPr/>
          </p:nvSpPr>
          <p:spPr bwMode="auto">
            <a:xfrm>
              <a:off x="4006" y="3154"/>
              <a:ext cx="5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91175" name="Rectangle 39"/>
            <p:cNvSpPr>
              <a:spLocks noChangeArrowheads="1"/>
            </p:cNvSpPr>
            <p:nvPr/>
          </p:nvSpPr>
          <p:spPr bwMode="auto">
            <a:xfrm>
              <a:off x="3985" y="871"/>
              <a:ext cx="4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91176" name="Rectangle 40"/>
            <p:cNvSpPr>
              <a:spLocks noChangeArrowheads="1"/>
            </p:cNvSpPr>
            <p:nvPr/>
          </p:nvSpPr>
          <p:spPr bwMode="auto">
            <a:xfrm>
              <a:off x="4014" y="938"/>
              <a:ext cx="5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91177" name="Rectangle 41"/>
            <p:cNvSpPr>
              <a:spLocks noChangeArrowheads="1"/>
            </p:cNvSpPr>
            <p:nvPr/>
          </p:nvSpPr>
          <p:spPr bwMode="auto">
            <a:xfrm>
              <a:off x="3992" y="1735"/>
              <a:ext cx="4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91178" name="Rectangle 42"/>
            <p:cNvSpPr>
              <a:spLocks noChangeArrowheads="1"/>
            </p:cNvSpPr>
            <p:nvPr/>
          </p:nvSpPr>
          <p:spPr bwMode="auto">
            <a:xfrm>
              <a:off x="4021" y="1802"/>
              <a:ext cx="5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Times New Roman" pitchFamily="18" charset="0"/>
                  <a:ea typeface="华文中宋" pitchFamily="2" charset="-122"/>
                </a:rPr>
                <a:t>H</a:t>
              </a:r>
              <a:endParaRPr kumimoji="1" lang="en-US" altLang="zh-CN" sz="3600">
                <a:latin typeface="华文中宋" pitchFamily="2" charset="-122"/>
                <a:ea typeface="华文中宋" pitchFamily="2" charset="-122"/>
              </a:endParaRPr>
            </a:p>
          </p:txBody>
        </p:sp>
        <p:sp>
          <p:nvSpPr>
            <p:cNvPr id="91179" name="Rectangle 43"/>
            <p:cNvSpPr>
              <a:spLocks noChangeArrowheads="1"/>
            </p:cNvSpPr>
            <p:nvPr/>
          </p:nvSpPr>
          <p:spPr bwMode="auto">
            <a:xfrm>
              <a:off x="4395" y="1660"/>
              <a:ext cx="4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91180" name="Rectangle 44"/>
            <p:cNvSpPr>
              <a:spLocks noChangeArrowheads="1"/>
            </p:cNvSpPr>
            <p:nvPr/>
          </p:nvSpPr>
          <p:spPr bwMode="auto">
            <a:xfrm>
              <a:off x="4424" y="1727"/>
              <a:ext cx="9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Times New Roman" pitchFamily="18" charset="0"/>
                  <a:ea typeface="华文中宋" pitchFamily="2" charset="-122"/>
                </a:rPr>
                <a:t>G2</a:t>
              </a:r>
              <a:endParaRPr kumimoji="1" lang="en-US" altLang="zh-CN" sz="3600">
                <a:latin typeface="华文中宋" pitchFamily="2" charset="-122"/>
                <a:ea typeface="华文中宋" pitchFamily="2" charset="-122"/>
              </a:endParaRPr>
            </a:p>
          </p:txBody>
        </p:sp>
        <p:sp>
          <p:nvSpPr>
            <p:cNvPr id="91181" name="Rectangle 45"/>
            <p:cNvSpPr>
              <a:spLocks noChangeArrowheads="1"/>
            </p:cNvSpPr>
            <p:nvPr/>
          </p:nvSpPr>
          <p:spPr bwMode="auto">
            <a:xfrm>
              <a:off x="4667" y="1660"/>
              <a:ext cx="4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91182" name="Rectangle 46"/>
            <p:cNvSpPr>
              <a:spLocks noChangeArrowheads="1"/>
            </p:cNvSpPr>
            <p:nvPr/>
          </p:nvSpPr>
          <p:spPr bwMode="auto">
            <a:xfrm>
              <a:off x="4696" y="1727"/>
              <a:ext cx="9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Times New Roman" pitchFamily="18" charset="0"/>
                  <a:ea typeface="华文中宋" pitchFamily="2" charset="-122"/>
                </a:rPr>
                <a:t>G1</a:t>
              </a:r>
              <a:endParaRPr kumimoji="1" lang="en-US" altLang="zh-CN" sz="3600">
                <a:latin typeface="华文中宋" pitchFamily="2" charset="-122"/>
                <a:ea typeface="华文中宋" pitchFamily="2" charset="-122"/>
              </a:endParaRPr>
            </a:p>
          </p:txBody>
        </p:sp>
        <p:sp>
          <p:nvSpPr>
            <p:cNvPr id="91183" name="Rectangle 47"/>
            <p:cNvSpPr>
              <a:spLocks noChangeArrowheads="1"/>
            </p:cNvSpPr>
            <p:nvPr/>
          </p:nvSpPr>
          <p:spPr bwMode="auto">
            <a:xfrm>
              <a:off x="5019" y="1689"/>
              <a:ext cx="4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91184" name="Rectangle 48"/>
            <p:cNvSpPr>
              <a:spLocks noChangeArrowheads="1"/>
            </p:cNvSpPr>
            <p:nvPr/>
          </p:nvSpPr>
          <p:spPr bwMode="auto">
            <a:xfrm>
              <a:off x="5049" y="1756"/>
              <a:ext cx="5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Times New Roman" pitchFamily="18" charset="0"/>
                  <a:ea typeface="华文中宋" pitchFamily="2" charset="-122"/>
                </a:rPr>
                <a:t>G</a:t>
              </a:r>
              <a:endParaRPr kumimoji="1" lang="en-US" altLang="zh-CN" sz="3600">
                <a:latin typeface="华文中宋" pitchFamily="2" charset="-122"/>
                <a:ea typeface="华文中宋" pitchFamily="2" charset="-122"/>
              </a:endParaRPr>
            </a:p>
          </p:txBody>
        </p:sp>
        <p:sp>
          <p:nvSpPr>
            <p:cNvPr id="91185" name="Rectangle 49"/>
            <p:cNvSpPr>
              <a:spLocks noChangeArrowheads="1"/>
            </p:cNvSpPr>
            <p:nvPr/>
          </p:nvSpPr>
          <p:spPr bwMode="auto">
            <a:xfrm>
              <a:off x="5090" y="1692"/>
              <a:ext cx="6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a:solidFill>
                    <a:srgbClr val="000000"/>
                  </a:solidFill>
                  <a:latin typeface="宋体" pitchFamily="2" charset="-122"/>
                </a:rPr>
                <a:t>=</a:t>
              </a:r>
              <a:endParaRPr kumimoji="1" lang="en-US" altLang="zh-CN" sz="3600">
                <a:latin typeface="华文中宋" pitchFamily="2" charset="-122"/>
                <a:ea typeface="华文中宋" pitchFamily="2" charset="-122"/>
              </a:endParaRPr>
            </a:p>
          </p:txBody>
        </p:sp>
        <p:sp>
          <p:nvSpPr>
            <p:cNvPr id="91186" name="Rectangle 50"/>
            <p:cNvSpPr>
              <a:spLocks noChangeArrowheads="1"/>
            </p:cNvSpPr>
            <p:nvPr/>
          </p:nvSpPr>
          <p:spPr bwMode="auto">
            <a:xfrm>
              <a:off x="5133" y="1689"/>
              <a:ext cx="6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a:solidFill>
                    <a:srgbClr val="000000"/>
                  </a:solidFill>
                  <a:latin typeface="Times New Roman" pitchFamily="18" charset="0"/>
                  <a:ea typeface="华文中宋" pitchFamily="2" charset="-122"/>
                </a:rPr>
                <a:t>0</a:t>
              </a:r>
              <a:endParaRPr kumimoji="1" lang="en-US" altLang="zh-CN" sz="3600">
                <a:latin typeface="华文中宋" pitchFamily="2" charset="-122"/>
                <a:ea typeface="华文中宋" pitchFamily="2" charset="-122"/>
              </a:endParaRPr>
            </a:p>
          </p:txBody>
        </p:sp>
        <p:sp>
          <p:nvSpPr>
            <p:cNvPr id="91187" name="Rectangle 51"/>
            <p:cNvSpPr>
              <a:spLocks noChangeArrowheads="1"/>
            </p:cNvSpPr>
            <p:nvPr/>
          </p:nvSpPr>
          <p:spPr bwMode="auto">
            <a:xfrm>
              <a:off x="4913" y="1961"/>
              <a:ext cx="88"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91188" name="Rectangle 52"/>
            <p:cNvSpPr>
              <a:spLocks noChangeArrowheads="1"/>
            </p:cNvSpPr>
            <p:nvPr/>
          </p:nvSpPr>
          <p:spPr bwMode="auto">
            <a:xfrm>
              <a:off x="5012" y="2028"/>
              <a:ext cx="81"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b="1" i="1">
                  <a:solidFill>
                    <a:srgbClr val="000000"/>
                  </a:solidFill>
                  <a:latin typeface="Times New Roman" pitchFamily="18" charset="0"/>
                  <a:ea typeface="华文中宋" pitchFamily="2" charset="-122"/>
                </a:rPr>
                <a:t>bo</a:t>
              </a:r>
              <a:endParaRPr kumimoji="1" lang="en-US" altLang="zh-CN" sz="3600" b="1" i="1">
                <a:latin typeface="华文中宋" pitchFamily="2" charset="-122"/>
                <a:ea typeface="华文中宋" pitchFamily="2" charset="-122"/>
              </a:endParaRPr>
            </a:p>
          </p:txBody>
        </p:sp>
        <p:sp>
          <p:nvSpPr>
            <p:cNvPr id="91189" name="Rectangle 53"/>
            <p:cNvSpPr>
              <a:spLocks noChangeArrowheads="1"/>
            </p:cNvSpPr>
            <p:nvPr/>
          </p:nvSpPr>
          <p:spPr bwMode="auto">
            <a:xfrm>
              <a:off x="4788" y="2092"/>
              <a:ext cx="88"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91190" name="Rectangle 54"/>
            <p:cNvSpPr>
              <a:spLocks noChangeArrowheads="1"/>
            </p:cNvSpPr>
            <p:nvPr/>
          </p:nvSpPr>
          <p:spPr bwMode="auto">
            <a:xfrm>
              <a:off x="4875" y="2159"/>
              <a:ext cx="17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b="1" i="1">
                  <a:solidFill>
                    <a:srgbClr val="000000"/>
                  </a:solidFill>
                  <a:latin typeface="Times New Roman" pitchFamily="18" charset="0"/>
                  <a:ea typeface="华文中宋" pitchFamily="2" charset="-122"/>
                </a:rPr>
                <a:t>DSM</a:t>
              </a:r>
              <a:endParaRPr kumimoji="1" lang="en-US" altLang="zh-CN" sz="3600" b="1" i="1">
                <a:latin typeface="华文中宋" pitchFamily="2" charset="-122"/>
                <a:ea typeface="华文中宋" pitchFamily="2" charset="-122"/>
              </a:endParaRPr>
            </a:p>
          </p:txBody>
        </p:sp>
        <p:sp>
          <p:nvSpPr>
            <p:cNvPr id="91191" name="Rectangle 55"/>
            <p:cNvSpPr>
              <a:spLocks noChangeArrowheads="1"/>
            </p:cNvSpPr>
            <p:nvPr/>
          </p:nvSpPr>
          <p:spPr bwMode="auto">
            <a:xfrm>
              <a:off x="4604" y="1961"/>
              <a:ext cx="88"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91192" name="Rectangle 56"/>
            <p:cNvSpPr>
              <a:spLocks noChangeArrowheads="1"/>
            </p:cNvSpPr>
            <p:nvPr/>
          </p:nvSpPr>
          <p:spPr bwMode="auto">
            <a:xfrm>
              <a:off x="4695" y="2028"/>
              <a:ext cx="183"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b="1" i="1">
                  <a:solidFill>
                    <a:srgbClr val="000000"/>
                  </a:solidFill>
                  <a:latin typeface="Times New Roman" pitchFamily="18" charset="0"/>
                  <a:ea typeface="华文中宋" pitchFamily="2" charset="-122"/>
                </a:rPr>
                <a:t>DRM</a:t>
              </a:r>
              <a:endParaRPr kumimoji="1" lang="en-US" altLang="zh-CN" sz="3600" b="1" i="1">
                <a:latin typeface="华文中宋" pitchFamily="2" charset="-122"/>
                <a:ea typeface="华文中宋" pitchFamily="2" charset="-122"/>
              </a:endParaRPr>
            </a:p>
          </p:txBody>
        </p:sp>
        <p:sp>
          <p:nvSpPr>
            <p:cNvPr id="91193" name="Rectangle 57"/>
            <p:cNvSpPr>
              <a:spLocks noChangeArrowheads="1"/>
            </p:cNvSpPr>
            <p:nvPr/>
          </p:nvSpPr>
          <p:spPr bwMode="auto">
            <a:xfrm>
              <a:off x="3428" y="1773"/>
              <a:ext cx="88"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b="1" i="1">
                  <a:solidFill>
                    <a:srgbClr val="000000"/>
                  </a:solidFill>
                  <a:latin typeface="Times New Roman" pitchFamily="18" charset="0"/>
                  <a:ea typeface="华文中宋" pitchFamily="2" charset="-122"/>
                </a:rPr>
                <a:t>U</a:t>
              </a:r>
              <a:endParaRPr kumimoji="1" lang="en-US" altLang="zh-CN" sz="3600" b="1" i="1">
                <a:latin typeface="华文中宋" pitchFamily="2" charset="-122"/>
                <a:ea typeface="华文中宋" pitchFamily="2" charset="-122"/>
              </a:endParaRPr>
            </a:p>
          </p:txBody>
        </p:sp>
        <p:sp>
          <p:nvSpPr>
            <p:cNvPr id="91194" name="Rectangle 58"/>
            <p:cNvSpPr>
              <a:spLocks noChangeArrowheads="1"/>
            </p:cNvSpPr>
            <p:nvPr/>
          </p:nvSpPr>
          <p:spPr bwMode="auto">
            <a:xfrm>
              <a:off x="3515" y="1842"/>
              <a:ext cx="14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kumimoji="1" lang="en-US" altLang="zh-CN" sz="1000" b="1" i="1">
                  <a:solidFill>
                    <a:srgbClr val="000000"/>
                  </a:solidFill>
                  <a:latin typeface="Times New Roman" pitchFamily="18" charset="0"/>
                  <a:ea typeface="华文中宋" pitchFamily="2" charset="-122"/>
                </a:rPr>
                <a:t>RRM</a:t>
              </a:r>
              <a:endParaRPr kumimoji="1" lang="en-US" altLang="zh-CN" sz="3600" b="1" i="1">
                <a:latin typeface="华文中宋" pitchFamily="2" charset="-122"/>
                <a:ea typeface="华文中宋" pitchFamily="2" charset="-122"/>
              </a:endParaRPr>
            </a:p>
          </p:txBody>
        </p:sp>
        <p:sp>
          <p:nvSpPr>
            <p:cNvPr id="91195" name="Rectangle 59"/>
            <p:cNvSpPr>
              <a:spLocks noChangeArrowheads="1"/>
            </p:cNvSpPr>
            <p:nvPr/>
          </p:nvSpPr>
          <p:spPr bwMode="auto">
            <a:xfrm>
              <a:off x="3152" y="1758"/>
              <a:ext cx="87"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91196" name="Rectangle 60"/>
            <p:cNvSpPr>
              <a:spLocks noChangeArrowheads="1"/>
            </p:cNvSpPr>
            <p:nvPr/>
          </p:nvSpPr>
          <p:spPr bwMode="auto">
            <a:xfrm>
              <a:off x="3211" y="1840"/>
              <a:ext cx="1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b="1" i="1">
                  <a:solidFill>
                    <a:srgbClr val="000000"/>
                  </a:solidFill>
                  <a:latin typeface="Times New Roman" pitchFamily="18" charset="0"/>
                  <a:ea typeface="华文中宋" pitchFamily="2" charset="-122"/>
                </a:rPr>
                <a:t>RSM</a:t>
              </a:r>
              <a:endParaRPr kumimoji="1" lang="en-US" altLang="zh-CN" sz="3600" b="1" i="1">
                <a:latin typeface="华文中宋" pitchFamily="2" charset="-122"/>
                <a:ea typeface="华文中宋" pitchFamily="2" charset="-122"/>
              </a:endParaRPr>
            </a:p>
          </p:txBody>
        </p:sp>
        <p:sp>
          <p:nvSpPr>
            <p:cNvPr id="91197" name="Rectangle 61"/>
            <p:cNvSpPr>
              <a:spLocks noChangeArrowheads="1"/>
            </p:cNvSpPr>
            <p:nvPr/>
          </p:nvSpPr>
          <p:spPr bwMode="auto">
            <a:xfrm>
              <a:off x="3901" y="890"/>
              <a:ext cx="69"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a:solidFill>
                    <a:srgbClr val="000000"/>
                  </a:solidFill>
                  <a:latin typeface="Times New Roman" pitchFamily="18" charset="0"/>
                  <a:ea typeface="华文中宋" pitchFamily="2" charset="-122"/>
                </a:rPr>
                <a:t>+</a:t>
              </a:r>
              <a:endParaRPr kumimoji="1" lang="en-US" altLang="zh-CN" sz="3600">
                <a:latin typeface="华文中宋" pitchFamily="2" charset="-122"/>
                <a:ea typeface="华文中宋" pitchFamily="2" charset="-122"/>
              </a:endParaRP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4" name="日期占位符 3">
            <a:extLst>
              <a:ext uri="{FF2B5EF4-FFF2-40B4-BE49-F238E27FC236}">
                <a16:creationId xmlns:a16="http://schemas.microsoft.com/office/drawing/2014/main" id="{B9941864-DA5F-43CC-84B2-D55F305E2AF8}"/>
              </a:ext>
            </a:extLst>
          </p:cNvPr>
          <p:cNvSpPr>
            <a:spLocks noGrp="1"/>
          </p:cNvSpPr>
          <p:nvPr>
            <p:ph type="dt" sz="half" idx="10"/>
          </p:nvPr>
        </p:nvSpPr>
        <p:spPr/>
        <p:txBody>
          <a:bodyPr/>
          <a:lstStyle/>
          <a:p>
            <a:fld id="{2B3F779C-843C-43AD-9268-8A41FC3B5695}" type="datetime10">
              <a:rPr lang="zh-CN" altLang="en-US" smtClean="0"/>
              <a:t>10:54</a:t>
            </a:fld>
            <a:endParaRPr lang="zh-CN" altLang="en-US"/>
          </a:p>
        </p:txBody>
      </p:sp>
      <p:sp>
        <p:nvSpPr>
          <p:cNvPr id="5" name="页脚占位符 4">
            <a:extLst>
              <a:ext uri="{FF2B5EF4-FFF2-40B4-BE49-F238E27FC236}">
                <a16:creationId xmlns:a16="http://schemas.microsoft.com/office/drawing/2014/main" id="{F911A87E-354A-4D52-8038-A55A3673C8AC}"/>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480119410"/>
      </p:ext>
    </p:extLst>
  </p:cSld>
  <p:clrMapOvr>
    <a:masterClrMapping/>
  </p:clrMapOvr>
  <mc:AlternateContent xmlns:mc="http://schemas.openxmlformats.org/markup-compatibility/2006" xmlns:p14="http://schemas.microsoft.com/office/powerpoint/2010/main">
    <mc:Choice Requires="p14">
      <p:transition spd="slow" p14:dur="2000" advTm="71722"/>
    </mc:Choice>
    <mc:Fallback xmlns="">
      <p:transition spd="slow" advTm="7172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2.3.2 </a:t>
            </a:r>
            <a:r>
              <a:rPr lang="zh-CN" altLang="en-US" sz="3600" b="1">
                <a:solidFill>
                  <a:schemeClr val="tx1"/>
                </a:solidFill>
              </a:rPr>
              <a:t>晶闸管的基本特性</a:t>
            </a:r>
          </a:p>
        </p:txBody>
      </p:sp>
      <p:sp>
        <p:nvSpPr>
          <p:cNvPr id="92163" name="Rectangle 3"/>
          <p:cNvSpPr>
            <a:spLocks noGrp="1" noChangeArrowheads="1"/>
          </p:cNvSpPr>
          <p:nvPr>
            <p:ph idx="1"/>
          </p:nvPr>
        </p:nvSpPr>
        <p:spPr>
          <a:xfrm>
            <a:off x="502226" y="792957"/>
            <a:ext cx="4105275" cy="5329237"/>
          </a:xfrm>
        </p:spPr>
        <p:txBody>
          <a:bodyPr/>
          <a:lstStyle/>
          <a:p>
            <a:pPr>
              <a:lnSpc>
                <a:spcPct val="80000"/>
              </a:lnSpc>
              <a:buFontTx/>
              <a:buNone/>
            </a:pPr>
            <a:r>
              <a:rPr lang="en-US" altLang="zh-CN" sz="2000" b="1" dirty="0">
                <a:solidFill>
                  <a:srgbClr val="E35449"/>
                </a:solidFill>
              </a:rPr>
              <a:t>■</a:t>
            </a:r>
            <a:r>
              <a:rPr lang="zh-CN" altLang="en-US" sz="2000" b="1" dirty="0"/>
              <a:t>动态特性 </a:t>
            </a:r>
          </a:p>
          <a:p>
            <a:pPr>
              <a:lnSpc>
                <a:spcPct val="80000"/>
              </a:lnSpc>
              <a:buFontTx/>
              <a:buNone/>
            </a:pPr>
            <a:r>
              <a:rPr lang="zh-CN" altLang="en-US" sz="2000" b="1" dirty="0">
                <a:solidFill>
                  <a:srgbClr val="0000FF"/>
                </a:solidFill>
              </a:rPr>
              <a:t>    ◆</a:t>
            </a:r>
            <a:r>
              <a:rPr lang="zh-CN" altLang="en-US" sz="2000" b="1" dirty="0"/>
              <a:t>开通过程</a:t>
            </a:r>
          </a:p>
          <a:p>
            <a:pPr>
              <a:lnSpc>
                <a:spcPct val="80000"/>
              </a:lnSpc>
              <a:buFontTx/>
              <a:buNone/>
            </a:pPr>
            <a:r>
              <a:rPr lang="zh-CN" altLang="en-US" sz="2000" b="1" dirty="0"/>
              <a:t>        </a:t>
            </a:r>
            <a:r>
              <a:rPr lang="zh-CN" altLang="en-US" sz="2000" b="1" dirty="0">
                <a:solidFill>
                  <a:srgbClr val="009900"/>
                </a:solidFill>
              </a:rPr>
              <a:t>☞</a:t>
            </a:r>
            <a:r>
              <a:rPr lang="zh-CN" altLang="en-US" sz="2000" b="1" dirty="0"/>
              <a:t>由于晶闸管内部的</a:t>
            </a:r>
            <a:r>
              <a:rPr lang="zh-CN" altLang="en-US" sz="2000" b="1" dirty="0">
                <a:solidFill>
                  <a:srgbClr val="E35449"/>
                </a:solidFill>
              </a:rPr>
              <a:t>正反馈</a:t>
            </a:r>
          </a:p>
          <a:p>
            <a:pPr>
              <a:lnSpc>
                <a:spcPct val="80000"/>
              </a:lnSpc>
              <a:buFontTx/>
              <a:buNone/>
            </a:pPr>
            <a:r>
              <a:rPr lang="zh-CN" altLang="en-US" sz="2000" b="1" dirty="0">
                <a:solidFill>
                  <a:srgbClr val="E35449"/>
                </a:solidFill>
              </a:rPr>
              <a:t>    过程</a:t>
            </a:r>
            <a:r>
              <a:rPr lang="zh-CN" altLang="en-US" sz="2000" b="1" dirty="0"/>
              <a:t>需要时间，再加上</a:t>
            </a:r>
            <a:r>
              <a:rPr lang="zh-CN" altLang="en-US" sz="2000" b="1" dirty="0">
                <a:solidFill>
                  <a:srgbClr val="E35449"/>
                </a:solidFill>
              </a:rPr>
              <a:t>外电路</a:t>
            </a:r>
          </a:p>
          <a:p>
            <a:pPr>
              <a:lnSpc>
                <a:spcPct val="80000"/>
              </a:lnSpc>
              <a:buFontTx/>
              <a:buNone/>
            </a:pPr>
            <a:r>
              <a:rPr lang="zh-CN" altLang="en-US" sz="2000" b="1" dirty="0">
                <a:solidFill>
                  <a:srgbClr val="E35449"/>
                </a:solidFill>
              </a:rPr>
              <a:t>    电感</a:t>
            </a:r>
            <a:r>
              <a:rPr lang="zh-CN" altLang="en-US" sz="2000" b="1" dirty="0"/>
              <a:t>的限制，晶闸管受到触发</a:t>
            </a:r>
          </a:p>
          <a:p>
            <a:pPr>
              <a:lnSpc>
                <a:spcPct val="80000"/>
              </a:lnSpc>
              <a:buFontTx/>
              <a:buNone/>
            </a:pPr>
            <a:r>
              <a:rPr lang="zh-CN" altLang="en-US" sz="2000" b="1" dirty="0"/>
              <a:t>    后，其阳极电流的增长不可能</a:t>
            </a:r>
          </a:p>
          <a:p>
            <a:pPr>
              <a:lnSpc>
                <a:spcPct val="80000"/>
              </a:lnSpc>
              <a:buFontTx/>
              <a:buNone/>
            </a:pPr>
            <a:r>
              <a:rPr lang="zh-CN" altLang="en-US" sz="2000" b="1" dirty="0"/>
              <a:t>    是</a:t>
            </a:r>
            <a:r>
              <a:rPr lang="zh-CN" altLang="en-US" sz="2000" b="1" dirty="0">
                <a:solidFill>
                  <a:srgbClr val="E35449"/>
                </a:solidFill>
              </a:rPr>
              <a:t>瞬时</a:t>
            </a:r>
            <a:r>
              <a:rPr lang="zh-CN" altLang="en-US" sz="2000" b="1" dirty="0"/>
              <a:t>的。 </a:t>
            </a:r>
          </a:p>
          <a:p>
            <a:pPr>
              <a:lnSpc>
                <a:spcPct val="80000"/>
              </a:lnSpc>
              <a:buFontTx/>
              <a:buNone/>
            </a:pPr>
            <a:r>
              <a:rPr lang="zh-CN" altLang="en-US" sz="2000" b="1" dirty="0">
                <a:solidFill>
                  <a:srgbClr val="009900"/>
                </a:solidFill>
              </a:rPr>
              <a:t>        ☞</a:t>
            </a:r>
            <a:r>
              <a:rPr lang="zh-CN" altLang="en-US" sz="2000" b="1" dirty="0"/>
              <a:t>延迟时间</a:t>
            </a:r>
            <a:r>
              <a:rPr lang="en-US" altLang="zh-CN" sz="2000" b="1" i="1" dirty="0">
                <a:solidFill>
                  <a:srgbClr val="E35449"/>
                </a:solidFill>
              </a:rPr>
              <a:t>t</a:t>
            </a:r>
            <a:r>
              <a:rPr lang="en-US" altLang="zh-CN" sz="2000" b="1" i="1" baseline="-25000" dirty="0">
                <a:solidFill>
                  <a:srgbClr val="E35449"/>
                </a:solidFill>
              </a:rPr>
              <a:t>d</a:t>
            </a:r>
            <a:r>
              <a:rPr lang="en-US" altLang="zh-CN" sz="2000" b="1" i="1" baseline="-25000" dirty="0"/>
              <a:t> </a:t>
            </a:r>
            <a:r>
              <a:rPr lang="en-US" altLang="zh-CN" sz="2000" b="1" dirty="0"/>
              <a:t>(0.5~1.5</a:t>
            </a:r>
            <a:r>
              <a:rPr lang="en-US" altLang="zh-CN" sz="2000" b="1" dirty="0">
                <a:sym typeface="Symbol" pitchFamily="18" charset="2"/>
              </a:rPr>
              <a:t></a:t>
            </a:r>
            <a:r>
              <a:rPr lang="en-US" altLang="zh-CN" sz="2000" b="1" dirty="0"/>
              <a:t>s)</a:t>
            </a:r>
          </a:p>
          <a:p>
            <a:pPr>
              <a:lnSpc>
                <a:spcPct val="80000"/>
              </a:lnSpc>
              <a:buFontTx/>
              <a:buNone/>
            </a:pPr>
            <a:r>
              <a:rPr lang="en-US" altLang="zh-CN" sz="2000" b="1" dirty="0"/>
              <a:t>            </a:t>
            </a:r>
            <a:r>
              <a:rPr lang="zh-CN" altLang="en-US" sz="2000" b="1" dirty="0"/>
              <a:t>上升时间</a:t>
            </a:r>
            <a:r>
              <a:rPr lang="en-US" altLang="zh-CN" sz="2000" b="1" i="1" dirty="0" err="1">
                <a:solidFill>
                  <a:srgbClr val="E35449"/>
                </a:solidFill>
              </a:rPr>
              <a:t>t</a:t>
            </a:r>
            <a:r>
              <a:rPr lang="en-US" altLang="zh-CN" sz="2000" b="1" i="1" baseline="-25000" dirty="0" err="1">
                <a:solidFill>
                  <a:srgbClr val="E35449"/>
                </a:solidFill>
              </a:rPr>
              <a:t>r</a:t>
            </a:r>
            <a:r>
              <a:rPr lang="en-US" altLang="zh-CN" sz="2000" b="1" i="1" baseline="-25000" dirty="0">
                <a:solidFill>
                  <a:srgbClr val="E35449"/>
                </a:solidFill>
              </a:rPr>
              <a:t>  </a:t>
            </a:r>
            <a:r>
              <a:rPr lang="en-US" altLang="zh-CN" sz="2000" b="1" dirty="0"/>
              <a:t>(0.5~3</a:t>
            </a:r>
            <a:r>
              <a:rPr lang="en-US" altLang="zh-CN" sz="2000" b="1" dirty="0">
                <a:sym typeface="Symbol" pitchFamily="18" charset="2"/>
              </a:rPr>
              <a:t></a:t>
            </a:r>
            <a:r>
              <a:rPr lang="en-US" altLang="zh-CN" sz="2000" b="1" dirty="0"/>
              <a:t>s)</a:t>
            </a:r>
          </a:p>
          <a:p>
            <a:pPr>
              <a:lnSpc>
                <a:spcPct val="80000"/>
              </a:lnSpc>
              <a:buFontTx/>
              <a:buNone/>
            </a:pPr>
            <a:r>
              <a:rPr lang="en-US" altLang="zh-CN" sz="2000" b="1" dirty="0"/>
              <a:t>            </a:t>
            </a:r>
            <a:r>
              <a:rPr lang="zh-CN" altLang="en-US" sz="2000" b="1" dirty="0"/>
              <a:t>开通时间</a:t>
            </a:r>
            <a:r>
              <a:rPr lang="en-US" altLang="zh-CN" sz="2000" b="1" i="1" dirty="0" err="1">
                <a:solidFill>
                  <a:srgbClr val="E35449"/>
                </a:solidFill>
              </a:rPr>
              <a:t>t</a:t>
            </a:r>
            <a:r>
              <a:rPr lang="en-US" altLang="zh-CN" sz="2000" b="1" i="1" baseline="-25000" dirty="0" err="1">
                <a:solidFill>
                  <a:srgbClr val="E35449"/>
                </a:solidFill>
              </a:rPr>
              <a:t>gt</a:t>
            </a:r>
            <a:r>
              <a:rPr lang="en-US" altLang="zh-CN" sz="2000" b="1" i="1" dirty="0">
                <a:solidFill>
                  <a:srgbClr val="E35449"/>
                </a:solidFill>
              </a:rPr>
              <a:t>=</a:t>
            </a:r>
            <a:r>
              <a:rPr lang="en-US" altLang="zh-CN" sz="2000" b="1" i="1" dirty="0" err="1">
                <a:solidFill>
                  <a:srgbClr val="E35449"/>
                </a:solidFill>
              </a:rPr>
              <a:t>t</a:t>
            </a:r>
            <a:r>
              <a:rPr lang="en-US" altLang="zh-CN" sz="2000" b="1" i="1" baseline="-25000" dirty="0" err="1">
                <a:solidFill>
                  <a:srgbClr val="E35449"/>
                </a:solidFill>
              </a:rPr>
              <a:t>d</a:t>
            </a:r>
            <a:r>
              <a:rPr lang="en-US" altLang="zh-CN" sz="2000" b="1" i="1" dirty="0" err="1">
                <a:solidFill>
                  <a:srgbClr val="E35449"/>
                </a:solidFill>
              </a:rPr>
              <a:t>+t</a:t>
            </a:r>
            <a:r>
              <a:rPr lang="en-US" altLang="zh-CN" sz="2000" b="1" i="1" baseline="-25000" dirty="0" err="1">
                <a:solidFill>
                  <a:srgbClr val="E35449"/>
                </a:solidFill>
              </a:rPr>
              <a:t>r</a:t>
            </a:r>
            <a:endParaRPr lang="en-US" altLang="zh-CN" sz="2000" b="1" i="1" baseline="-25000" dirty="0">
              <a:solidFill>
                <a:srgbClr val="E35449"/>
              </a:solidFill>
            </a:endParaRPr>
          </a:p>
          <a:p>
            <a:pPr>
              <a:lnSpc>
                <a:spcPct val="80000"/>
              </a:lnSpc>
              <a:buFontTx/>
              <a:buNone/>
            </a:pPr>
            <a:r>
              <a:rPr lang="en-US" altLang="zh-CN" sz="2000" b="1" dirty="0">
                <a:solidFill>
                  <a:srgbClr val="009900"/>
                </a:solidFill>
              </a:rPr>
              <a:t>        ☞</a:t>
            </a:r>
            <a:r>
              <a:rPr lang="zh-CN" altLang="en-US" sz="2000" b="1" dirty="0"/>
              <a:t>延迟时间影响因素：</a:t>
            </a:r>
            <a:endParaRPr lang="en-US" altLang="zh-CN" sz="2000" b="1" dirty="0"/>
          </a:p>
          <a:p>
            <a:pPr lvl="2">
              <a:lnSpc>
                <a:spcPct val="80000"/>
              </a:lnSpc>
              <a:buFont typeface="Wingdings" pitchFamily="2" charset="2"/>
              <a:buChar char="ü"/>
            </a:pPr>
            <a:r>
              <a:rPr lang="zh-CN" altLang="en-US" sz="2000" b="1" dirty="0"/>
              <a:t>随</a:t>
            </a:r>
            <a:r>
              <a:rPr lang="zh-CN" altLang="en-US" sz="2000" b="1" dirty="0">
                <a:solidFill>
                  <a:srgbClr val="E35449"/>
                </a:solidFill>
              </a:rPr>
              <a:t>门极电流</a:t>
            </a:r>
            <a:r>
              <a:rPr lang="zh-CN" altLang="en-US" sz="2000" b="1" dirty="0"/>
              <a:t>的增大而减小；</a:t>
            </a:r>
            <a:endParaRPr lang="en-US" altLang="zh-CN" sz="2000" b="1" dirty="0"/>
          </a:p>
          <a:p>
            <a:pPr lvl="2">
              <a:lnSpc>
                <a:spcPct val="80000"/>
              </a:lnSpc>
              <a:buFont typeface="Wingdings" pitchFamily="2" charset="2"/>
              <a:buChar char="ü"/>
            </a:pPr>
            <a:r>
              <a:rPr lang="zh-CN" altLang="en-US" sz="2000" b="1" dirty="0"/>
              <a:t>上升时间除反映晶闸管本身特性外，还受到</a:t>
            </a:r>
            <a:r>
              <a:rPr lang="zh-CN" altLang="en-US" sz="2000" b="1" dirty="0">
                <a:solidFill>
                  <a:srgbClr val="E35449"/>
                </a:solidFill>
              </a:rPr>
              <a:t>外电路电感</a:t>
            </a:r>
            <a:r>
              <a:rPr lang="zh-CN" altLang="en-US" sz="2000" b="1" dirty="0"/>
              <a:t>的严重影响；</a:t>
            </a:r>
            <a:endParaRPr lang="en-US" altLang="zh-CN" sz="2000" b="1" dirty="0"/>
          </a:p>
          <a:p>
            <a:pPr lvl="2">
              <a:lnSpc>
                <a:spcPct val="80000"/>
              </a:lnSpc>
              <a:buFont typeface="Wingdings" pitchFamily="2" charset="2"/>
              <a:buChar char="ü"/>
            </a:pPr>
            <a:r>
              <a:rPr lang="zh-CN" altLang="en-US" sz="2000" b="1" dirty="0"/>
              <a:t>提高</a:t>
            </a:r>
            <a:r>
              <a:rPr lang="zh-CN" altLang="en-US" sz="2000" b="1" dirty="0">
                <a:solidFill>
                  <a:srgbClr val="E35449"/>
                </a:solidFill>
              </a:rPr>
              <a:t>阳极电压</a:t>
            </a:r>
            <a:r>
              <a:rPr lang="en-US" altLang="zh-CN" sz="2000" b="1" dirty="0"/>
              <a:t>,</a:t>
            </a:r>
            <a:r>
              <a:rPr lang="zh-CN" altLang="en-US" sz="2000" b="1" dirty="0"/>
              <a:t>可以增加</a:t>
            </a:r>
            <a:r>
              <a:rPr lang="en-US" altLang="zh-CN" sz="2000" b="1" dirty="0"/>
              <a:t>V2</a:t>
            </a:r>
            <a:r>
              <a:rPr lang="zh-CN" altLang="en-US" sz="2000" b="1" dirty="0"/>
              <a:t>管的电流增益</a:t>
            </a:r>
            <a:r>
              <a:rPr lang="en-US" altLang="zh-CN" sz="2000" b="1" i="1" dirty="0">
                <a:solidFill>
                  <a:srgbClr val="E35449"/>
                </a:solidFill>
                <a:latin typeface="Symbol" pitchFamily="18" charset="2"/>
                <a:sym typeface="Symbol" pitchFamily="18" charset="2"/>
              </a:rPr>
              <a:t></a:t>
            </a:r>
            <a:r>
              <a:rPr lang="en-US" altLang="zh-CN" sz="2000" b="1" i="1" baseline="-25000" dirty="0">
                <a:solidFill>
                  <a:srgbClr val="E35449"/>
                </a:solidFill>
              </a:rPr>
              <a:t>2 </a:t>
            </a:r>
            <a:r>
              <a:rPr lang="zh-CN" altLang="en-US" sz="2000" b="1" dirty="0"/>
              <a:t>，延迟时间和上升时间都可显著缩短。</a:t>
            </a:r>
            <a:endParaRPr lang="en-US" altLang="zh-CN" sz="2000" dirty="0"/>
          </a:p>
          <a:p>
            <a:pPr marL="342900" lvl="2" indent="-342900">
              <a:lnSpc>
                <a:spcPct val="80000"/>
              </a:lnSpc>
              <a:buNone/>
            </a:pPr>
            <a:r>
              <a:rPr lang="zh-CN" altLang="en-US" sz="2000" b="1" dirty="0">
                <a:solidFill>
                  <a:srgbClr val="0000FF"/>
                </a:solidFill>
                <a:cs typeface="+mn-cs"/>
              </a:rPr>
              <a:t> </a:t>
            </a:r>
            <a:endParaRPr lang="en-US" altLang="zh-CN" sz="2000" b="1" dirty="0">
              <a:solidFill>
                <a:srgbClr val="FF0000"/>
              </a:solidFill>
              <a:cs typeface="+mn-cs"/>
            </a:endParaRPr>
          </a:p>
        </p:txBody>
      </p:sp>
      <p:sp>
        <p:nvSpPr>
          <p:cNvPr id="92164" name="Text Box 4"/>
          <p:cNvSpPr txBox="1">
            <a:spLocks noChangeArrowheads="1"/>
          </p:cNvSpPr>
          <p:nvPr/>
        </p:nvSpPr>
        <p:spPr bwMode="auto">
          <a:xfrm>
            <a:off x="4860925" y="5661025"/>
            <a:ext cx="3887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0000FF"/>
                </a:solidFill>
                <a:latin typeface="Times New Roman" pitchFamily="18" charset="0"/>
              </a:rPr>
              <a:t> </a:t>
            </a:r>
            <a:r>
              <a:rPr lang="zh-CN" altLang="en-US" sz="1600" b="1">
                <a:solidFill>
                  <a:srgbClr val="6600CC"/>
                </a:solidFill>
                <a:latin typeface="Times New Roman" pitchFamily="18" charset="0"/>
              </a:rPr>
              <a:t>图</a:t>
            </a:r>
            <a:r>
              <a:rPr lang="en-US" altLang="zh-CN" sz="1600" b="1">
                <a:solidFill>
                  <a:srgbClr val="6600CC"/>
                </a:solidFill>
                <a:latin typeface="Times New Roman" pitchFamily="18" charset="0"/>
              </a:rPr>
              <a:t>2-10  </a:t>
            </a:r>
            <a:r>
              <a:rPr lang="zh-CN" altLang="en-US" sz="1600" b="1">
                <a:solidFill>
                  <a:srgbClr val="6600CC"/>
                </a:solidFill>
                <a:latin typeface="Times New Roman" pitchFamily="18" charset="0"/>
              </a:rPr>
              <a:t>晶闸管的开通和关断过程波形</a:t>
            </a:r>
          </a:p>
        </p:txBody>
      </p:sp>
      <p:grpSp>
        <p:nvGrpSpPr>
          <p:cNvPr id="92165" name="Group 5"/>
          <p:cNvGrpSpPr>
            <a:grpSpLocks/>
          </p:cNvGrpSpPr>
          <p:nvPr/>
        </p:nvGrpSpPr>
        <p:grpSpPr bwMode="auto">
          <a:xfrm>
            <a:off x="4284663" y="1268413"/>
            <a:ext cx="4319587" cy="4248150"/>
            <a:chOff x="2744" y="754"/>
            <a:chExt cx="2676" cy="2676"/>
          </a:xfrm>
        </p:grpSpPr>
        <p:sp>
          <p:nvSpPr>
            <p:cNvPr id="92166" name="AutoShape 6"/>
            <p:cNvSpPr>
              <a:spLocks noChangeArrowheads="1"/>
            </p:cNvSpPr>
            <p:nvPr/>
          </p:nvSpPr>
          <p:spPr bwMode="auto">
            <a:xfrm>
              <a:off x="4059" y="845"/>
              <a:ext cx="908" cy="384"/>
            </a:xfrm>
            <a:prstGeom prst="wedgeEllipseCallout">
              <a:avLst>
                <a:gd name="adj1" fmla="val -128306"/>
                <a:gd name="adj2" fmla="val 2552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b="1">
                  <a:latin typeface="Times New Roman" pitchFamily="18" charset="0"/>
                </a:rPr>
                <a:t>阳极电流稳态值的</a:t>
              </a:r>
              <a:r>
                <a:rPr kumimoji="1" lang="en-US" altLang="zh-CN" sz="1200" b="1">
                  <a:latin typeface="Times New Roman" pitchFamily="18" charset="0"/>
                </a:rPr>
                <a:t>90%</a:t>
              </a:r>
            </a:p>
          </p:txBody>
        </p:sp>
        <p:sp>
          <p:nvSpPr>
            <p:cNvPr id="92167" name="AutoShape 7"/>
            <p:cNvSpPr>
              <a:spLocks noChangeArrowheads="1"/>
            </p:cNvSpPr>
            <p:nvPr/>
          </p:nvSpPr>
          <p:spPr bwMode="auto">
            <a:xfrm>
              <a:off x="4059" y="1253"/>
              <a:ext cx="908" cy="384"/>
            </a:xfrm>
            <a:prstGeom prst="wedgeEllipseCallout">
              <a:avLst>
                <a:gd name="adj1" fmla="val -149671"/>
                <a:gd name="adj2" fmla="val 463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92168" name="Rectangle 8"/>
            <p:cNvSpPr>
              <a:spLocks noChangeArrowheads="1"/>
            </p:cNvSpPr>
            <p:nvPr/>
          </p:nvSpPr>
          <p:spPr bwMode="auto">
            <a:xfrm>
              <a:off x="2744" y="979"/>
              <a:ext cx="22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宋体" pitchFamily="2" charset="-122"/>
                </a:rPr>
                <a:t>100%</a:t>
              </a:r>
              <a:endParaRPr kumimoji="1" lang="en-US" altLang="zh-CN" sz="3600">
                <a:latin typeface="华文中宋" pitchFamily="2" charset="-122"/>
                <a:ea typeface="华文中宋" pitchFamily="2" charset="-122"/>
              </a:endParaRPr>
            </a:p>
          </p:txBody>
        </p:sp>
        <p:sp>
          <p:nvSpPr>
            <p:cNvPr id="92169" name="Rectangle 9"/>
            <p:cNvSpPr>
              <a:spLocks noChangeArrowheads="1"/>
            </p:cNvSpPr>
            <p:nvPr/>
          </p:nvSpPr>
          <p:spPr bwMode="auto">
            <a:xfrm>
              <a:off x="2789" y="1102"/>
              <a:ext cx="16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宋体" pitchFamily="2" charset="-122"/>
                </a:rPr>
                <a:t>90%</a:t>
              </a:r>
              <a:endParaRPr kumimoji="1" lang="en-US" altLang="zh-CN" sz="3600">
                <a:latin typeface="华文中宋" pitchFamily="2" charset="-122"/>
                <a:ea typeface="华文中宋" pitchFamily="2" charset="-122"/>
              </a:endParaRPr>
            </a:p>
          </p:txBody>
        </p:sp>
        <p:sp>
          <p:nvSpPr>
            <p:cNvPr id="92170" name="Rectangle 10"/>
            <p:cNvSpPr>
              <a:spLocks noChangeArrowheads="1"/>
            </p:cNvSpPr>
            <p:nvPr/>
          </p:nvSpPr>
          <p:spPr bwMode="auto">
            <a:xfrm>
              <a:off x="2789" y="1548"/>
              <a:ext cx="16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宋体" pitchFamily="2" charset="-122"/>
                </a:rPr>
                <a:t>10%</a:t>
              </a:r>
              <a:endParaRPr kumimoji="1" lang="en-US" altLang="zh-CN" sz="3600">
                <a:latin typeface="华文中宋" pitchFamily="2" charset="-122"/>
                <a:ea typeface="华文中宋" pitchFamily="2" charset="-122"/>
              </a:endParaRPr>
            </a:p>
          </p:txBody>
        </p:sp>
        <p:sp>
          <p:nvSpPr>
            <p:cNvPr id="92171" name="Rectangle 11"/>
            <p:cNvSpPr>
              <a:spLocks noChangeArrowheads="1"/>
            </p:cNvSpPr>
            <p:nvPr/>
          </p:nvSpPr>
          <p:spPr bwMode="auto">
            <a:xfrm>
              <a:off x="2818" y="1827"/>
              <a:ext cx="6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92172" name="Rectangle 12"/>
            <p:cNvSpPr>
              <a:spLocks noChangeArrowheads="1"/>
            </p:cNvSpPr>
            <p:nvPr/>
          </p:nvSpPr>
          <p:spPr bwMode="auto">
            <a:xfrm>
              <a:off x="2875" y="1905"/>
              <a:ext cx="9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AK</a:t>
              </a:r>
              <a:endParaRPr kumimoji="1" lang="en-US" altLang="zh-CN" sz="3600" b="1" i="1">
                <a:latin typeface="华文中宋" pitchFamily="2" charset="-122"/>
                <a:ea typeface="华文中宋" pitchFamily="2" charset="-122"/>
              </a:endParaRPr>
            </a:p>
          </p:txBody>
        </p:sp>
        <p:sp>
          <p:nvSpPr>
            <p:cNvPr id="92173" name="Line 13"/>
            <p:cNvSpPr>
              <a:spLocks noChangeShapeType="1"/>
            </p:cNvSpPr>
            <p:nvPr/>
          </p:nvSpPr>
          <p:spPr bwMode="auto">
            <a:xfrm>
              <a:off x="2922" y="1701"/>
              <a:ext cx="244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4" name="Freeform 14"/>
            <p:cNvSpPr>
              <a:spLocks/>
            </p:cNvSpPr>
            <p:nvPr/>
          </p:nvSpPr>
          <p:spPr bwMode="auto">
            <a:xfrm>
              <a:off x="5360" y="1671"/>
              <a:ext cx="60" cy="59"/>
            </a:xfrm>
            <a:custGeom>
              <a:avLst/>
              <a:gdLst>
                <a:gd name="T0" fmla="*/ 0 w 67"/>
                <a:gd name="T1" fmla="*/ 0 h 53"/>
                <a:gd name="T2" fmla="*/ 67 w 67"/>
                <a:gd name="T3" fmla="*/ 27 h 53"/>
                <a:gd name="T4" fmla="*/ 0 w 67"/>
                <a:gd name="T5" fmla="*/ 53 h 53"/>
                <a:gd name="T6" fmla="*/ 0 w 67"/>
                <a:gd name="T7" fmla="*/ 0 h 53"/>
              </a:gdLst>
              <a:ahLst/>
              <a:cxnLst>
                <a:cxn ang="0">
                  <a:pos x="T0" y="T1"/>
                </a:cxn>
                <a:cxn ang="0">
                  <a:pos x="T2" y="T3"/>
                </a:cxn>
                <a:cxn ang="0">
                  <a:pos x="T4" y="T5"/>
                </a:cxn>
                <a:cxn ang="0">
                  <a:pos x="T6" y="T7"/>
                </a:cxn>
              </a:cxnLst>
              <a:rect l="0" t="0" r="r" b="b"/>
              <a:pathLst>
                <a:path w="67" h="53">
                  <a:moveTo>
                    <a:pt x="0" y="0"/>
                  </a:moveTo>
                  <a:lnTo>
                    <a:pt x="67"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75" name="Line 15"/>
            <p:cNvSpPr>
              <a:spLocks noChangeShapeType="1"/>
            </p:cNvSpPr>
            <p:nvPr/>
          </p:nvSpPr>
          <p:spPr bwMode="auto">
            <a:xfrm flipV="1">
              <a:off x="2994" y="904"/>
              <a:ext cx="1" cy="93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6" name="Freeform 16"/>
            <p:cNvSpPr>
              <a:spLocks/>
            </p:cNvSpPr>
            <p:nvPr/>
          </p:nvSpPr>
          <p:spPr bwMode="auto">
            <a:xfrm>
              <a:off x="2973" y="823"/>
              <a:ext cx="41" cy="87"/>
            </a:xfrm>
            <a:custGeom>
              <a:avLst/>
              <a:gdLst>
                <a:gd name="T0" fmla="*/ 0 w 46"/>
                <a:gd name="T1" fmla="*/ 78 h 78"/>
                <a:gd name="T2" fmla="*/ 23 w 46"/>
                <a:gd name="T3" fmla="*/ 0 h 78"/>
                <a:gd name="T4" fmla="*/ 46 w 46"/>
                <a:gd name="T5" fmla="*/ 78 h 78"/>
                <a:gd name="T6" fmla="*/ 0 w 46"/>
                <a:gd name="T7" fmla="*/ 78 h 78"/>
              </a:gdLst>
              <a:ahLst/>
              <a:cxnLst>
                <a:cxn ang="0">
                  <a:pos x="T0" y="T1"/>
                </a:cxn>
                <a:cxn ang="0">
                  <a:pos x="T2" y="T3"/>
                </a:cxn>
                <a:cxn ang="0">
                  <a:pos x="T4" y="T5"/>
                </a:cxn>
                <a:cxn ang="0">
                  <a:pos x="T6" y="T7"/>
                </a:cxn>
              </a:cxnLst>
              <a:rect l="0" t="0" r="r" b="b"/>
              <a:pathLst>
                <a:path w="46" h="78">
                  <a:moveTo>
                    <a:pt x="0" y="78"/>
                  </a:moveTo>
                  <a:lnTo>
                    <a:pt x="23" y="0"/>
                  </a:lnTo>
                  <a:lnTo>
                    <a:pt x="46" y="78"/>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77" name="Line 17"/>
            <p:cNvSpPr>
              <a:spLocks noChangeShapeType="1"/>
            </p:cNvSpPr>
            <p:nvPr/>
          </p:nvSpPr>
          <p:spPr bwMode="auto">
            <a:xfrm>
              <a:off x="2922" y="2611"/>
              <a:ext cx="244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8" name="Freeform 18"/>
            <p:cNvSpPr>
              <a:spLocks/>
            </p:cNvSpPr>
            <p:nvPr/>
          </p:nvSpPr>
          <p:spPr bwMode="auto">
            <a:xfrm>
              <a:off x="5360" y="2583"/>
              <a:ext cx="60" cy="58"/>
            </a:xfrm>
            <a:custGeom>
              <a:avLst/>
              <a:gdLst>
                <a:gd name="T0" fmla="*/ 0 w 67"/>
                <a:gd name="T1" fmla="*/ 0 h 52"/>
                <a:gd name="T2" fmla="*/ 67 w 67"/>
                <a:gd name="T3" fmla="*/ 25 h 52"/>
                <a:gd name="T4" fmla="*/ 0 w 67"/>
                <a:gd name="T5" fmla="*/ 52 h 52"/>
                <a:gd name="T6" fmla="*/ 0 w 67"/>
                <a:gd name="T7" fmla="*/ 0 h 52"/>
              </a:gdLst>
              <a:ahLst/>
              <a:cxnLst>
                <a:cxn ang="0">
                  <a:pos x="T0" y="T1"/>
                </a:cxn>
                <a:cxn ang="0">
                  <a:pos x="T2" y="T3"/>
                </a:cxn>
                <a:cxn ang="0">
                  <a:pos x="T4" y="T5"/>
                </a:cxn>
                <a:cxn ang="0">
                  <a:pos x="T6" y="T7"/>
                </a:cxn>
              </a:cxnLst>
              <a:rect l="0" t="0" r="r" b="b"/>
              <a:pathLst>
                <a:path w="67" h="52">
                  <a:moveTo>
                    <a:pt x="0" y="0"/>
                  </a:moveTo>
                  <a:lnTo>
                    <a:pt x="67" y="25"/>
                  </a:lnTo>
                  <a:lnTo>
                    <a:pt x="0" y="5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79" name="Line 19"/>
            <p:cNvSpPr>
              <a:spLocks noChangeShapeType="1"/>
            </p:cNvSpPr>
            <p:nvPr/>
          </p:nvSpPr>
          <p:spPr bwMode="auto">
            <a:xfrm flipV="1">
              <a:off x="2994" y="1941"/>
              <a:ext cx="1" cy="105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0" name="Freeform 20"/>
            <p:cNvSpPr>
              <a:spLocks/>
            </p:cNvSpPr>
            <p:nvPr/>
          </p:nvSpPr>
          <p:spPr bwMode="auto">
            <a:xfrm>
              <a:off x="2973" y="1860"/>
              <a:ext cx="41" cy="89"/>
            </a:xfrm>
            <a:custGeom>
              <a:avLst/>
              <a:gdLst>
                <a:gd name="T0" fmla="*/ 0 w 46"/>
                <a:gd name="T1" fmla="*/ 80 h 80"/>
                <a:gd name="T2" fmla="*/ 23 w 46"/>
                <a:gd name="T3" fmla="*/ 0 h 80"/>
                <a:gd name="T4" fmla="*/ 46 w 46"/>
                <a:gd name="T5" fmla="*/ 80 h 80"/>
                <a:gd name="T6" fmla="*/ 0 w 46"/>
                <a:gd name="T7" fmla="*/ 80 h 80"/>
              </a:gdLst>
              <a:ahLst/>
              <a:cxnLst>
                <a:cxn ang="0">
                  <a:pos x="T0" y="T1"/>
                </a:cxn>
                <a:cxn ang="0">
                  <a:pos x="T2" y="T3"/>
                </a:cxn>
                <a:cxn ang="0">
                  <a:pos x="T4" y="T5"/>
                </a:cxn>
                <a:cxn ang="0">
                  <a:pos x="T6" y="T7"/>
                </a:cxn>
              </a:cxnLst>
              <a:rect l="0" t="0" r="r" b="b"/>
              <a:pathLst>
                <a:path w="46" h="80">
                  <a:moveTo>
                    <a:pt x="0" y="80"/>
                  </a:moveTo>
                  <a:lnTo>
                    <a:pt x="23" y="0"/>
                  </a:lnTo>
                  <a:lnTo>
                    <a:pt x="46" y="8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81" name="Freeform 21"/>
            <p:cNvSpPr>
              <a:spLocks noEditPoints="1"/>
            </p:cNvSpPr>
            <p:nvPr/>
          </p:nvSpPr>
          <p:spPr bwMode="auto">
            <a:xfrm>
              <a:off x="3352" y="1135"/>
              <a:ext cx="4" cy="1480"/>
            </a:xfrm>
            <a:custGeom>
              <a:avLst/>
              <a:gdLst>
                <a:gd name="T0" fmla="*/ 3 w 5"/>
                <a:gd name="T1" fmla="*/ 50 h 1329"/>
                <a:gd name="T2" fmla="*/ 1 w 5"/>
                <a:gd name="T3" fmla="*/ 2 h 1329"/>
                <a:gd name="T4" fmla="*/ 5 w 5"/>
                <a:gd name="T5" fmla="*/ 2 h 1329"/>
                <a:gd name="T6" fmla="*/ 5 w 5"/>
                <a:gd name="T7" fmla="*/ 125 h 1329"/>
                <a:gd name="T8" fmla="*/ 0 w 5"/>
                <a:gd name="T9" fmla="*/ 122 h 1329"/>
                <a:gd name="T10" fmla="*/ 4 w 5"/>
                <a:gd name="T11" fmla="*/ 76 h 1329"/>
                <a:gd name="T12" fmla="*/ 5 w 5"/>
                <a:gd name="T13" fmla="*/ 198 h 1329"/>
                <a:gd name="T14" fmla="*/ 1 w 5"/>
                <a:gd name="T15" fmla="*/ 200 h 1329"/>
                <a:gd name="T16" fmla="*/ 2 w 5"/>
                <a:gd name="T17" fmla="*/ 151 h 1329"/>
                <a:gd name="T18" fmla="*/ 5 w 5"/>
                <a:gd name="T19" fmla="*/ 154 h 1329"/>
                <a:gd name="T20" fmla="*/ 3 w 5"/>
                <a:gd name="T21" fmla="*/ 276 h 1329"/>
                <a:gd name="T22" fmla="*/ 1 w 5"/>
                <a:gd name="T23" fmla="*/ 228 h 1329"/>
                <a:gd name="T24" fmla="*/ 5 w 5"/>
                <a:gd name="T25" fmla="*/ 228 h 1329"/>
                <a:gd name="T26" fmla="*/ 5 w 5"/>
                <a:gd name="T27" fmla="*/ 351 h 1329"/>
                <a:gd name="T28" fmla="*/ 0 w 5"/>
                <a:gd name="T29" fmla="*/ 348 h 1329"/>
                <a:gd name="T30" fmla="*/ 4 w 5"/>
                <a:gd name="T31" fmla="*/ 302 h 1329"/>
                <a:gd name="T32" fmla="*/ 5 w 5"/>
                <a:gd name="T33" fmla="*/ 424 h 1329"/>
                <a:gd name="T34" fmla="*/ 1 w 5"/>
                <a:gd name="T35" fmla="*/ 425 h 1329"/>
                <a:gd name="T36" fmla="*/ 2 w 5"/>
                <a:gd name="T37" fmla="*/ 376 h 1329"/>
                <a:gd name="T38" fmla="*/ 5 w 5"/>
                <a:gd name="T39" fmla="*/ 380 h 1329"/>
                <a:gd name="T40" fmla="*/ 3 w 5"/>
                <a:gd name="T41" fmla="*/ 503 h 1329"/>
                <a:gd name="T42" fmla="*/ 1 w 5"/>
                <a:gd name="T43" fmla="*/ 454 h 1329"/>
                <a:gd name="T44" fmla="*/ 5 w 5"/>
                <a:gd name="T45" fmla="*/ 454 h 1329"/>
                <a:gd name="T46" fmla="*/ 5 w 5"/>
                <a:gd name="T47" fmla="*/ 576 h 1329"/>
                <a:gd name="T48" fmla="*/ 0 w 5"/>
                <a:gd name="T49" fmla="*/ 574 h 1329"/>
                <a:gd name="T50" fmla="*/ 4 w 5"/>
                <a:gd name="T51" fmla="*/ 527 h 1329"/>
                <a:gd name="T52" fmla="*/ 5 w 5"/>
                <a:gd name="T53" fmla="*/ 650 h 1329"/>
                <a:gd name="T54" fmla="*/ 1 w 5"/>
                <a:gd name="T55" fmla="*/ 653 h 1329"/>
                <a:gd name="T56" fmla="*/ 2 w 5"/>
                <a:gd name="T57" fmla="*/ 603 h 1329"/>
                <a:gd name="T58" fmla="*/ 5 w 5"/>
                <a:gd name="T59" fmla="*/ 606 h 1329"/>
                <a:gd name="T60" fmla="*/ 3 w 5"/>
                <a:gd name="T61" fmla="*/ 729 h 1329"/>
                <a:gd name="T62" fmla="*/ 1 w 5"/>
                <a:gd name="T63" fmla="*/ 680 h 1329"/>
                <a:gd name="T64" fmla="*/ 5 w 5"/>
                <a:gd name="T65" fmla="*/ 680 h 1329"/>
                <a:gd name="T66" fmla="*/ 5 w 5"/>
                <a:gd name="T67" fmla="*/ 802 h 1329"/>
                <a:gd name="T68" fmla="*/ 0 w 5"/>
                <a:gd name="T69" fmla="*/ 800 h 1329"/>
                <a:gd name="T70" fmla="*/ 4 w 5"/>
                <a:gd name="T71" fmla="*/ 753 h 1329"/>
                <a:gd name="T72" fmla="*/ 5 w 5"/>
                <a:gd name="T73" fmla="*/ 876 h 1329"/>
                <a:gd name="T74" fmla="*/ 1 w 5"/>
                <a:gd name="T75" fmla="*/ 878 h 1329"/>
                <a:gd name="T76" fmla="*/ 2 w 5"/>
                <a:gd name="T77" fmla="*/ 829 h 1329"/>
                <a:gd name="T78" fmla="*/ 5 w 5"/>
                <a:gd name="T79" fmla="*/ 832 h 1329"/>
                <a:gd name="T80" fmla="*/ 3 w 5"/>
                <a:gd name="T81" fmla="*/ 955 h 1329"/>
                <a:gd name="T82" fmla="*/ 1 w 5"/>
                <a:gd name="T83" fmla="*/ 905 h 1329"/>
                <a:gd name="T84" fmla="*/ 5 w 5"/>
                <a:gd name="T85" fmla="*/ 905 h 1329"/>
                <a:gd name="T86" fmla="*/ 5 w 5"/>
                <a:gd name="T87" fmla="*/ 1028 h 1329"/>
                <a:gd name="T88" fmla="*/ 0 w 5"/>
                <a:gd name="T89" fmla="*/ 1027 h 1329"/>
                <a:gd name="T90" fmla="*/ 4 w 5"/>
                <a:gd name="T91" fmla="*/ 979 h 1329"/>
                <a:gd name="T92" fmla="*/ 5 w 5"/>
                <a:gd name="T93" fmla="*/ 1102 h 1329"/>
                <a:gd name="T94" fmla="*/ 1 w 5"/>
                <a:gd name="T95" fmla="*/ 1104 h 1329"/>
                <a:gd name="T96" fmla="*/ 2 w 5"/>
                <a:gd name="T97" fmla="*/ 1055 h 1329"/>
                <a:gd name="T98" fmla="*/ 5 w 5"/>
                <a:gd name="T99" fmla="*/ 1058 h 1329"/>
                <a:gd name="T100" fmla="*/ 3 w 5"/>
                <a:gd name="T101" fmla="*/ 1180 h 1329"/>
                <a:gd name="T102" fmla="*/ 1 w 5"/>
                <a:gd name="T103" fmla="*/ 1133 h 1329"/>
                <a:gd name="T104" fmla="*/ 5 w 5"/>
                <a:gd name="T105" fmla="*/ 1133 h 1329"/>
                <a:gd name="T106" fmla="*/ 5 w 5"/>
                <a:gd name="T107" fmla="*/ 1254 h 1329"/>
                <a:gd name="T108" fmla="*/ 0 w 5"/>
                <a:gd name="T109" fmla="*/ 1253 h 1329"/>
                <a:gd name="T110" fmla="*/ 4 w 5"/>
                <a:gd name="T111" fmla="*/ 1206 h 1329"/>
                <a:gd name="T112" fmla="*/ 5 w 5"/>
                <a:gd name="T113" fmla="*/ 1325 h 1329"/>
                <a:gd name="T114" fmla="*/ 1 w 5"/>
                <a:gd name="T115" fmla="*/ 1328 h 1329"/>
                <a:gd name="T116" fmla="*/ 2 w 5"/>
                <a:gd name="T117" fmla="*/ 1281 h 1329"/>
                <a:gd name="T118" fmla="*/ 5 w 5"/>
                <a:gd name="T119" fmla="*/ 1284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1329">
                  <a:moveTo>
                    <a:pt x="5" y="3"/>
                  </a:moveTo>
                  <a:lnTo>
                    <a:pt x="5" y="47"/>
                  </a:lnTo>
                  <a:lnTo>
                    <a:pt x="5" y="49"/>
                  </a:lnTo>
                  <a:lnTo>
                    <a:pt x="5" y="50"/>
                  </a:lnTo>
                  <a:lnTo>
                    <a:pt x="4" y="50"/>
                  </a:lnTo>
                  <a:lnTo>
                    <a:pt x="3" y="50"/>
                  </a:lnTo>
                  <a:lnTo>
                    <a:pt x="2" y="50"/>
                  </a:lnTo>
                  <a:lnTo>
                    <a:pt x="1" y="50"/>
                  </a:lnTo>
                  <a:lnTo>
                    <a:pt x="1" y="49"/>
                  </a:lnTo>
                  <a:lnTo>
                    <a:pt x="0" y="47"/>
                  </a:lnTo>
                  <a:lnTo>
                    <a:pt x="0" y="3"/>
                  </a:lnTo>
                  <a:lnTo>
                    <a:pt x="1" y="2"/>
                  </a:lnTo>
                  <a:lnTo>
                    <a:pt x="1" y="1"/>
                  </a:lnTo>
                  <a:lnTo>
                    <a:pt x="2" y="1"/>
                  </a:lnTo>
                  <a:lnTo>
                    <a:pt x="3" y="0"/>
                  </a:lnTo>
                  <a:lnTo>
                    <a:pt x="4" y="1"/>
                  </a:lnTo>
                  <a:lnTo>
                    <a:pt x="5" y="1"/>
                  </a:lnTo>
                  <a:lnTo>
                    <a:pt x="5" y="2"/>
                  </a:lnTo>
                  <a:lnTo>
                    <a:pt x="5" y="3"/>
                  </a:lnTo>
                  <a:lnTo>
                    <a:pt x="5" y="3"/>
                  </a:lnTo>
                  <a:close/>
                  <a:moveTo>
                    <a:pt x="5" y="78"/>
                  </a:moveTo>
                  <a:lnTo>
                    <a:pt x="5" y="122"/>
                  </a:lnTo>
                  <a:lnTo>
                    <a:pt x="5" y="123"/>
                  </a:lnTo>
                  <a:lnTo>
                    <a:pt x="5" y="125"/>
                  </a:lnTo>
                  <a:lnTo>
                    <a:pt x="4" y="126"/>
                  </a:lnTo>
                  <a:lnTo>
                    <a:pt x="3" y="126"/>
                  </a:lnTo>
                  <a:lnTo>
                    <a:pt x="2" y="126"/>
                  </a:lnTo>
                  <a:lnTo>
                    <a:pt x="1" y="125"/>
                  </a:lnTo>
                  <a:lnTo>
                    <a:pt x="1" y="123"/>
                  </a:lnTo>
                  <a:lnTo>
                    <a:pt x="0" y="122"/>
                  </a:lnTo>
                  <a:lnTo>
                    <a:pt x="0" y="78"/>
                  </a:lnTo>
                  <a:lnTo>
                    <a:pt x="1" y="77"/>
                  </a:lnTo>
                  <a:lnTo>
                    <a:pt x="1" y="77"/>
                  </a:lnTo>
                  <a:lnTo>
                    <a:pt x="2" y="76"/>
                  </a:lnTo>
                  <a:lnTo>
                    <a:pt x="3" y="76"/>
                  </a:lnTo>
                  <a:lnTo>
                    <a:pt x="4" y="76"/>
                  </a:lnTo>
                  <a:lnTo>
                    <a:pt x="5" y="77"/>
                  </a:lnTo>
                  <a:lnTo>
                    <a:pt x="5" y="77"/>
                  </a:lnTo>
                  <a:lnTo>
                    <a:pt x="5" y="78"/>
                  </a:lnTo>
                  <a:lnTo>
                    <a:pt x="5" y="78"/>
                  </a:lnTo>
                  <a:close/>
                  <a:moveTo>
                    <a:pt x="5" y="154"/>
                  </a:moveTo>
                  <a:lnTo>
                    <a:pt x="5" y="198"/>
                  </a:lnTo>
                  <a:lnTo>
                    <a:pt x="5" y="200"/>
                  </a:lnTo>
                  <a:lnTo>
                    <a:pt x="5" y="200"/>
                  </a:lnTo>
                  <a:lnTo>
                    <a:pt x="4" y="201"/>
                  </a:lnTo>
                  <a:lnTo>
                    <a:pt x="3" y="201"/>
                  </a:lnTo>
                  <a:lnTo>
                    <a:pt x="2" y="201"/>
                  </a:lnTo>
                  <a:lnTo>
                    <a:pt x="1" y="200"/>
                  </a:lnTo>
                  <a:lnTo>
                    <a:pt x="1" y="200"/>
                  </a:lnTo>
                  <a:lnTo>
                    <a:pt x="0" y="198"/>
                  </a:lnTo>
                  <a:lnTo>
                    <a:pt x="0" y="154"/>
                  </a:lnTo>
                  <a:lnTo>
                    <a:pt x="1" y="153"/>
                  </a:lnTo>
                  <a:lnTo>
                    <a:pt x="1" y="152"/>
                  </a:lnTo>
                  <a:lnTo>
                    <a:pt x="2" y="151"/>
                  </a:lnTo>
                  <a:lnTo>
                    <a:pt x="3" y="151"/>
                  </a:lnTo>
                  <a:lnTo>
                    <a:pt x="4" y="151"/>
                  </a:lnTo>
                  <a:lnTo>
                    <a:pt x="5" y="152"/>
                  </a:lnTo>
                  <a:lnTo>
                    <a:pt x="5" y="153"/>
                  </a:lnTo>
                  <a:lnTo>
                    <a:pt x="5" y="154"/>
                  </a:lnTo>
                  <a:lnTo>
                    <a:pt x="5" y="154"/>
                  </a:lnTo>
                  <a:close/>
                  <a:moveTo>
                    <a:pt x="5" y="229"/>
                  </a:moveTo>
                  <a:lnTo>
                    <a:pt x="5" y="273"/>
                  </a:lnTo>
                  <a:lnTo>
                    <a:pt x="5" y="274"/>
                  </a:lnTo>
                  <a:lnTo>
                    <a:pt x="5" y="276"/>
                  </a:lnTo>
                  <a:lnTo>
                    <a:pt x="4" y="276"/>
                  </a:lnTo>
                  <a:lnTo>
                    <a:pt x="3" y="276"/>
                  </a:lnTo>
                  <a:lnTo>
                    <a:pt x="2" y="276"/>
                  </a:lnTo>
                  <a:lnTo>
                    <a:pt x="1" y="276"/>
                  </a:lnTo>
                  <a:lnTo>
                    <a:pt x="1" y="274"/>
                  </a:lnTo>
                  <a:lnTo>
                    <a:pt x="0" y="273"/>
                  </a:lnTo>
                  <a:lnTo>
                    <a:pt x="0" y="229"/>
                  </a:lnTo>
                  <a:lnTo>
                    <a:pt x="1" y="228"/>
                  </a:lnTo>
                  <a:lnTo>
                    <a:pt x="1" y="227"/>
                  </a:lnTo>
                  <a:lnTo>
                    <a:pt x="2" y="227"/>
                  </a:lnTo>
                  <a:lnTo>
                    <a:pt x="3" y="227"/>
                  </a:lnTo>
                  <a:lnTo>
                    <a:pt x="4" y="227"/>
                  </a:lnTo>
                  <a:lnTo>
                    <a:pt x="5" y="227"/>
                  </a:lnTo>
                  <a:lnTo>
                    <a:pt x="5" y="228"/>
                  </a:lnTo>
                  <a:lnTo>
                    <a:pt x="5" y="229"/>
                  </a:lnTo>
                  <a:lnTo>
                    <a:pt x="5" y="229"/>
                  </a:lnTo>
                  <a:close/>
                  <a:moveTo>
                    <a:pt x="5" y="304"/>
                  </a:moveTo>
                  <a:lnTo>
                    <a:pt x="5" y="348"/>
                  </a:lnTo>
                  <a:lnTo>
                    <a:pt x="5" y="349"/>
                  </a:lnTo>
                  <a:lnTo>
                    <a:pt x="5" y="351"/>
                  </a:lnTo>
                  <a:lnTo>
                    <a:pt x="4" y="352"/>
                  </a:lnTo>
                  <a:lnTo>
                    <a:pt x="3" y="352"/>
                  </a:lnTo>
                  <a:lnTo>
                    <a:pt x="2" y="352"/>
                  </a:lnTo>
                  <a:lnTo>
                    <a:pt x="1" y="351"/>
                  </a:lnTo>
                  <a:lnTo>
                    <a:pt x="1" y="349"/>
                  </a:lnTo>
                  <a:lnTo>
                    <a:pt x="0" y="348"/>
                  </a:lnTo>
                  <a:lnTo>
                    <a:pt x="0" y="304"/>
                  </a:lnTo>
                  <a:lnTo>
                    <a:pt x="1" y="303"/>
                  </a:lnTo>
                  <a:lnTo>
                    <a:pt x="1" y="303"/>
                  </a:lnTo>
                  <a:lnTo>
                    <a:pt x="2" y="302"/>
                  </a:lnTo>
                  <a:lnTo>
                    <a:pt x="3" y="302"/>
                  </a:lnTo>
                  <a:lnTo>
                    <a:pt x="4" y="302"/>
                  </a:lnTo>
                  <a:lnTo>
                    <a:pt x="5" y="303"/>
                  </a:lnTo>
                  <a:lnTo>
                    <a:pt x="5" y="303"/>
                  </a:lnTo>
                  <a:lnTo>
                    <a:pt x="5" y="304"/>
                  </a:lnTo>
                  <a:lnTo>
                    <a:pt x="5" y="304"/>
                  </a:lnTo>
                  <a:close/>
                  <a:moveTo>
                    <a:pt x="5" y="380"/>
                  </a:moveTo>
                  <a:lnTo>
                    <a:pt x="5" y="424"/>
                  </a:lnTo>
                  <a:lnTo>
                    <a:pt x="5" y="425"/>
                  </a:lnTo>
                  <a:lnTo>
                    <a:pt x="5" y="425"/>
                  </a:lnTo>
                  <a:lnTo>
                    <a:pt x="4" y="427"/>
                  </a:lnTo>
                  <a:lnTo>
                    <a:pt x="3" y="427"/>
                  </a:lnTo>
                  <a:lnTo>
                    <a:pt x="2" y="427"/>
                  </a:lnTo>
                  <a:lnTo>
                    <a:pt x="1" y="425"/>
                  </a:lnTo>
                  <a:lnTo>
                    <a:pt x="1" y="425"/>
                  </a:lnTo>
                  <a:lnTo>
                    <a:pt x="0" y="424"/>
                  </a:lnTo>
                  <a:lnTo>
                    <a:pt x="0" y="380"/>
                  </a:lnTo>
                  <a:lnTo>
                    <a:pt x="1" y="379"/>
                  </a:lnTo>
                  <a:lnTo>
                    <a:pt x="1" y="378"/>
                  </a:lnTo>
                  <a:lnTo>
                    <a:pt x="2" y="376"/>
                  </a:lnTo>
                  <a:lnTo>
                    <a:pt x="3" y="376"/>
                  </a:lnTo>
                  <a:lnTo>
                    <a:pt x="4" y="376"/>
                  </a:lnTo>
                  <a:lnTo>
                    <a:pt x="5" y="378"/>
                  </a:lnTo>
                  <a:lnTo>
                    <a:pt x="5" y="379"/>
                  </a:lnTo>
                  <a:lnTo>
                    <a:pt x="5" y="380"/>
                  </a:lnTo>
                  <a:lnTo>
                    <a:pt x="5" y="380"/>
                  </a:lnTo>
                  <a:close/>
                  <a:moveTo>
                    <a:pt x="5" y="455"/>
                  </a:moveTo>
                  <a:lnTo>
                    <a:pt x="5" y="499"/>
                  </a:lnTo>
                  <a:lnTo>
                    <a:pt x="5" y="500"/>
                  </a:lnTo>
                  <a:lnTo>
                    <a:pt x="5" y="502"/>
                  </a:lnTo>
                  <a:lnTo>
                    <a:pt x="4" y="502"/>
                  </a:lnTo>
                  <a:lnTo>
                    <a:pt x="3" y="503"/>
                  </a:lnTo>
                  <a:lnTo>
                    <a:pt x="2" y="502"/>
                  </a:lnTo>
                  <a:lnTo>
                    <a:pt x="1" y="502"/>
                  </a:lnTo>
                  <a:lnTo>
                    <a:pt x="1" y="500"/>
                  </a:lnTo>
                  <a:lnTo>
                    <a:pt x="0" y="499"/>
                  </a:lnTo>
                  <a:lnTo>
                    <a:pt x="0" y="455"/>
                  </a:lnTo>
                  <a:lnTo>
                    <a:pt x="1" y="454"/>
                  </a:lnTo>
                  <a:lnTo>
                    <a:pt x="1" y="452"/>
                  </a:lnTo>
                  <a:lnTo>
                    <a:pt x="2" y="452"/>
                  </a:lnTo>
                  <a:lnTo>
                    <a:pt x="3" y="452"/>
                  </a:lnTo>
                  <a:lnTo>
                    <a:pt x="4" y="452"/>
                  </a:lnTo>
                  <a:lnTo>
                    <a:pt x="5" y="452"/>
                  </a:lnTo>
                  <a:lnTo>
                    <a:pt x="5" y="454"/>
                  </a:lnTo>
                  <a:lnTo>
                    <a:pt x="5" y="455"/>
                  </a:lnTo>
                  <a:lnTo>
                    <a:pt x="5" y="455"/>
                  </a:lnTo>
                  <a:close/>
                  <a:moveTo>
                    <a:pt x="5" y="531"/>
                  </a:moveTo>
                  <a:lnTo>
                    <a:pt x="5" y="574"/>
                  </a:lnTo>
                  <a:lnTo>
                    <a:pt x="5" y="575"/>
                  </a:lnTo>
                  <a:lnTo>
                    <a:pt x="5" y="576"/>
                  </a:lnTo>
                  <a:lnTo>
                    <a:pt x="4" y="578"/>
                  </a:lnTo>
                  <a:lnTo>
                    <a:pt x="3" y="578"/>
                  </a:lnTo>
                  <a:lnTo>
                    <a:pt x="2" y="578"/>
                  </a:lnTo>
                  <a:lnTo>
                    <a:pt x="1" y="576"/>
                  </a:lnTo>
                  <a:lnTo>
                    <a:pt x="1" y="575"/>
                  </a:lnTo>
                  <a:lnTo>
                    <a:pt x="0" y="574"/>
                  </a:lnTo>
                  <a:lnTo>
                    <a:pt x="0" y="531"/>
                  </a:lnTo>
                  <a:lnTo>
                    <a:pt x="1" y="530"/>
                  </a:lnTo>
                  <a:lnTo>
                    <a:pt x="1" y="529"/>
                  </a:lnTo>
                  <a:lnTo>
                    <a:pt x="2" y="527"/>
                  </a:lnTo>
                  <a:lnTo>
                    <a:pt x="3" y="527"/>
                  </a:lnTo>
                  <a:lnTo>
                    <a:pt x="4" y="527"/>
                  </a:lnTo>
                  <a:lnTo>
                    <a:pt x="5" y="529"/>
                  </a:lnTo>
                  <a:lnTo>
                    <a:pt x="5" y="530"/>
                  </a:lnTo>
                  <a:lnTo>
                    <a:pt x="5" y="531"/>
                  </a:lnTo>
                  <a:lnTo>
                    <a:pt x="5" y="531"/>
                  </a:lnTo>
                  <a:close/>
                  <a:moveTo>
                    <a:pt x="5" y="606"/>
                  </a:moveTo>
                  <a:lnTo>
                    <a:pt x="5" y="650"/>
                  </a:lnTo>
                  <a:lnTo>
                    <a:pt x="5" y="651"/>
                  </a:lnTo>
                  <a:lnTo>
                    <a:pt x="5" y="653"/>
                  </a:lnTo>
                  <a:lnTo>
                    <a:pt x="4" y="653"/>
                  </a:lnTo>
                  <a:lnTo>
                    <a:pt x="3" y="653"/>
                  </a:lnTo>
                  <a:lnTo>
                    <a:pt x="2" y="653"/>
                  </a:lnTo>
                  <a:lnTo>
                    <a:pt x="1" y="653"/>
                  </a:lnTo>
                  <a:lnTo>
                    <a:pt x="1" y="651"/>
                  </a:lnTo>
                  <a:lnTo>
                    <a:pt x="0" y="650"/>
                  </a:lnTo>
                  <a:lnTo>
                    <a:pt x="0" y="606"/>
                  </a:lnTo>
                  <a:lnTo>
                    <a:pt x="1" y="605"/>
                  </a:lnTo>
                  <a:lnTo>
                    <a:pt x="1" y="603"/>
                  </a:lnTo>
                  <a:lnTo>
                    <a:pt x="2" y="603"/>
                  </a:lnTo>
                  <a:lnTo>
                    <a:pt x="3" y="602"/>
                  </a:lnTo>
                  <a:lnTo>
                    <a:pt x="4" y="603"/>
                  </a:lnTo>
                  <a:lnTo>
                    <a:pt x="5" y="603"/>
                  </a:lnTo>
                  <a:lnTo>
                    <a:pt x="5" y="605"/>
                  </a:lnTo>
                  <a:lnTo>
                    <a:pt x="5" y="606"/>
                  </a:lnTo>
                  <a:lnTo>
                    <a:pt x="5" y="606"/>
                  </a:lnTo>
                  <a:close/>
                  <a:moveTo>
                    <a:pt x="5" y="681"/>
                  </a:moveTo>
                  <a:lnTo>
                    <a:pt x="5" y="725"/>
                  </a:lnTo>
                  <a:lnTo>
                    <a:pt x="5" y="726"/>
                  </a:lnTo>
                  <a:lnTo>
                    <a:pt x="5" y="727"/>
                  </a:lnTo>
                  <a:lnTo>
                    <a:pt x="4" y="727"/>
                  </a:lnTo>
                  <a:lnTo>
                    <a:pt x="3" y="729"/>
                  </a:lnTo>
                  <a:lnTo>
                    <a:pt x="2" y="727"/>
                  </a:lnTo>
                  <a:lnTo>
                    <a:pt x="1" y="727"/>
                  </a:lnTo>
                  <a:lnTo>
                    <a:pt x="1" y="726"/>
                  </a:lnTo>
                  <a:lnTo>
                    <a:pt x="0" y="725"/>
                  </a:lnTo>
                  <a:lnTo>
                    <a:pt x="0" y="681"/>
                  </a:lnTo>
                  <a:lnTo>
                    <a:pt x="1" y="680"/>
                  </a:lnTo>
                  <a:lnTo>
                    <a:pt x="1" y="680"/>
                  </a:lnTo>
                  <a:lnTo>
                    <a:pt x="2" y="678"/>
                  </a:lnTo>
                  <a:lnTo>
                    <a:pt x="3" y="678"/>
                  </a:lnTo>
                  <a:lnTo>
                    <a:pt x="4" y="678"/>
                  </a:lnTo>
                  <a:lnTo>
                    <a:pt x="5" y="680"/>
                  </a:lnTo>
                  <a:lnTo>
                    <a:pt x="5" y="680"/>
                  </a:lnTo>
                  <a:lnTo>
                    <a:pt x="5" y="681"/>
                  </a:lnTo>
                  <a:lnTo>
                    <a:pt x="5" y="681"/>
                  </a:lnTo>
                  <a:close/>
                  <a:moveTo>
                    <a:pt x="5" y="757"/>
                  </a:moveTo>
                  <a:lnTo>
                    <a:pt x="5" y="800"/>
                  </a:lnTo>
                  <a:lnTo>
                    <a:pt x="5" y="801"/>
                  </a:lnTo>
                  <a:lnTo>
                    <a:pt x="5" y="802"/>
                  </a:lnTo>
                  <a:lnTo>
                    <a:pt x="4" y="804"/>
                  </a:lnTo>
                  <a:lnTo>
                    <a:pt x="3" y="804"/>
                  </a:lnTo>
                  <a:lnTo>
                    <a:pt x="2" y="804"/>
                  </a:lnTo>
                  <a:lnTo>
                    <a:pt x="1" y="802"/>
                  </a:lnTo>
                  <a:lnTo>
                    <a:pt x="1" y="801"/>
                  </a:lnTo>
                  <a:lnTo>
                    <a:pt x="0" y="800"/>
                  </a:lnTo>
                  <a:lnTo>
                    <a:pt x="0" y="757"/>
                  </a:lnTo>
                  <a:lnTo>
                    <a:pt x="1" y="756"/>
                  </a:lnTo>
                  <a:lnTo>
                    <a:pt x="1" y="754"/>
                  </a:lnTo>
                  <a:lnTo>
                    <a:pt x="2" y="753"/>
                  </a:lnTo>
                  <a:lnTo>
                    <a:pt x="3" y="753"/>
                  </a:lnTo>
                  <a:lnTo>
                    <a:pt x="4" y="753"/>
                  </a:lnTo>
                  <a:lnTo>
                    <a:pt x="5" y="754"/>
                  </a:lnTo>
                  <a:lnTo>
                    <a:pt x="5" y="756"/>
                  </a:lnTo>
                  <a:lnTo>
                    <a:pt x="5" y="757"/>
                  </a:lnTo>
                  <a:lnTo>
                    <a:pt x="5" y="757"/>
                  </a:lnTo>
                  <a:close/>
                  <a:moveTo>
                    <a:pt x="5" y="832"/>
                  </a:moveTo>
                  <a:lnTo>
                    <a:pt x="5" y="876"/>
                  </a:lnTo>
                  <a:lnTo>
                    <a:pt x="5" y="877"/>
                  </a:lnTo>
                  <a:lnTo>
                    <a:pt x="5" y="878"/>
                  </a:lnTo>
                  <a:lnTo>
                    <a:pt x="4" y="878"/>
                  </a:lnTo>
                  <a:lnTo>
                    <a:pt x="3" y="878"/>
                  </a:lnTo>
                  <a:lnTo>
                    <a:pt x="2" y="878"/>
                  </a:lnTo>
                  <a:lnTo>
                    <a:pt x="1" y="878"/>
                  </a:lnTo>
                  <a:lnTo>
                    <a:pt x="1" y="877"/>
                  </a:lnTo>
                  <a:lnTo>
                    <a:pt x="0" y="876"/>
                  </a:lnTo>
                  <a:lnTo>
                    <a:pt x="0" y="832"/>
                  </a:lnTo>
                  <a:lnTo>
                    <a:pt x="1" y="831"/>
                  </a:lnTo>
                  <a:lnTo>
                    <a:pt x="1" y="829"/>
                  </a:lnTo>
                  <a:lnTo>
                    <a:pt x="2" y="829"/>
                  </a:lnTo>
                  <a:lnTo>
                    <a:pt x="3" y="829"/>
                  </a:lnTo>
                  <a:lnTo>
                    <a:pt x="4" y="829"/>
                  </a:lnTo>
                  <a:lnTo>
                    <a:pt x="5" y="829"/>
                  </a:lnTo>
                  <a:lnTo>
                    <a:pt x="5" y="831"/>
                  </a:lnTo>
                  <a:lnTo>
                    <a:pt x="5" y="832"/>
                  </a:lnTo>
                  <a:lnTo>
                    <a:pt x="5" y="832"/>
                  </a:lnTo>
                  <a:close/>
                  <a:moveTo>
                    <a:pt x="5" y="907"/>
                  </a:moveTo>
                  <a:lnTo>
                    <a:pt x="5" y="951"/>
                  </a:lnTo>
                  <a:lnTo>
                    <a:pt x="5" y="952"/>
                  </a:lnTo>
                  <a:lnTo>
                    <a:pt x="5" y="953"/>
                  </a:lnTo>
                  <a:lnTo>
                    <a:pt x="4" y="955"/>
                  </a:lnTo>
                  <a:lnTo>
                    <a:pt x="3" y="955"/>
                  </a:lnTo>
                  <a:lnTo>
                    <a:pt x="2" y="955"/>
                  </a:lnTo>
                  <a:lnTo>
                    <a:pt x="1" y="953"/>
                  </a:lnTo>
                  <a:lnTo>
                    <a:pt x="1" y="952"/>
                  </a:lnTo>
                  <a:lnTo>
                    <a:pt x="0" y="951"/>
                  </a:lnTo>
                  <a:lnTo>
                    <a:pt x="0" y="907"/>
                  </a:lnTo>
                  <a:lnTo>
                    <a:pt x="1" y="905"/>
                  </a:lnTo>
                  <a:lnTo>
                    <a:pt x="1" y="905"/>
                  </a:lnTo>
                  <a:lnTo>
                    <a:pt x="2" y="904"/>
                  </a:lnTo>
                  <a:lnTo>
                    <a:pt x="3" y="904"/>
                  </a:lnTo>
                  <a:lnTo>
                    <a:pt x="4" y="904"/>
                  </a:lnTo>
                  <a:lnTo>
                    <a:pt x="5" y="905"/>
                  </a:lnTo>
                  <a:lnTo>
                    <a:pt x="5" y="905"/>
                  </a:lnTo>
                  <a:lnTo>
                    <a:pt x="5" y="907"/>
                  </a:lnTo>
                  <a:lnTo>
                    <a:pt x="5" y="907"/>
                  </a:lnTo>
                  <a:close/>
                  <a:moveTo>
                    <a:pt x="5" y="983"/>
                  </a:moveTo>
                  <a:lnTo>
                    <a:pt x="5" y="1027"/>
                  </a:lnTo>
                  <a:lnTo>
                    <a:pt x="5" y="1028"/>
                  </a:lnTo>
                  <a:lnTo>
                    <a:pt x="5" y="1028"/>
                  </a:lnTo>
                  <a:lnTo>
                    <a:pt x="4" y="1029"/>
                  </a:lnTo>
                  <a:lnTo>
                    <a:pt x="3" y="1029"/>
                  </a:lnTo>
                  <a:lnTo>
                    <a:pt x="2" y="1029"/>
                  </a:lnTo>
                  <a:lnTo>
                    <a:pt x="1" y="1028"/>
                  </a:lnTo>
                  <a:lnTo>
                    <a:pt x="1" y="1028"/>
                  </a:lnTo>
                  <a:lnTo>
                    <a:pt x="0" y="1027"/>
                  </a:lnTo>
                  <a:lnTo>
                    <a:pt x="0" y="983"/>
                  </a:lnTo>
                  <a:lnTo>
                    <a:pt x="1" y="982"/>
                  </a:lnTo>
                  <a:lnTo>
                    <a:pt x="1" y="980"/>
                  </a:lnTo>
                  <a:lnTo>
                    <a:pt x="2" y="979"/>
                  </a:lnTo>
                  <a:lnTo>
                    <a:pt x="3" y="979"/>
                  </a:lnTo>
                  <a:lnTo>
                    <a:pt x="4" y="979"/>
                  </a:lnTo>
                  <a:lnTo>
                    <a:pt x="5" y="980"/>
                  </a:lnTo>
                  <a:lnTo>
                    <a:pt x="5" y="982"/>
                  </a:lnTo>
                  <a:lnTo>
                    <a:pt x="5" y="983"/>
                  </a:lnTo>
                  <a:lnTo>
                    <a:pt x="5" y="983"/>
                  </a:lnTo>
                  <a:close/>
                  <a:moveTo>
                    <a:pt x="5" y="1058"/>
                  </a:moveTo>
                  <a:lnTo>
                    <a:pt x="5" y="1102"/>
                  </a:lnTo>
                  <a:lnTo>
                    <a:pt x="5" y="1103"/>
                  </a:lnTo>
                  <a:lnTo>
                    <a:pt x="5" y="1104"/>
                  </a:lnTo>
                  <a:lnTo>
                    <a:pt x="4" y="1104"/>
                  </a:lnTo>
                  <a:lnTo>
                    <a:pt x="3" y="1106"/>
                  </a:lnTo>
                  <a:lnTo>
                    <a:pt x="2" y="1104"/>
                  </a:lnTo>
                  <a:lnTo>
                    <a:pt x="1" y="1104"/>
                  </a:lnTo>
                  <a:lnTo>
                    <a:pt x="1" y="1103"/>
                  </a:lnTo>
                  <a:lnTo>
                    <a:pt x="0" y="1102"/>
                  </a:lnTo>
                  <a:lnTo>
                    <a:pt x="0" y="1058"/>
                  </a:lnTo>
                  <a:lnTo>
                    <a:pt x="1" y="1056"/>
                  </a:lnTo>
                  <a:lnTo>
                    <a:pt x="1" y="1055"/>
                  </a:lnTo>
                  <a:lnTo>
                    <a:pt x="2" y="1055"/>
                  </a:lnTo>
                  <a:lnTo>
                    <a:pt x="3" y="1055"/>
                  </a:lnTo>
                  <a:lnTo>
                    <a:pt x="4" y="1055"/>
                  </a:lnTo>
                  <a:lnTo>
                    <a:pt x="5" y="1055"/>
                  </a:lnTo>
                  <a:lnTo>
                    <a:pt x="5" y="1056"/>
                  </a:lnTo>
                  <a:lnTo>
                    <a:pt x="5" y="1058"/>
                  </a:lnTo>
                  <a:lnTo>
                    <a:pt x="5" y="1058"/>
                  </a:lnTo>
                  <a:close/>
                  <a:moveTo>
                    <a:pt x="5" y="1134"/>
                  </a:moveTo>
                  <a:lnTo>
                    <a:pt x="5" y="1177"/>
                  </a:lnTo>
                  <a:lnTo>
                    <a:pt x="5" y="1178"/>
                  </a:lnTo>
                  <a:lnTo>
                    <a:pt x="5" y="1179"/>
                  </a:lnTo>
                  <a:lnTo>
                    <a:pt x="4" y="1180"/>
                  </a:lnTo>
                  <a:lnTo>
                    <a:pt x="3" y="1180"/>
                  </a:lnTo>
                  <a:lnTo>
                    <a:pt x="2" y="1180"/>
                  </a:lnTo>
                  <a:lnTo>
                    <a:pt x="1" y="1179"/>
                  </a:lnTo>
                  <a:lnTo>
                    <a:pt x="1" y="1178"/>
                  </a:lnTo>
                  <a:lnTo>
                    <a:pt x="0" y="1177"/>
                  </a:lnTo>
                  <a:lnTo>
                    <a:pt x="0" y="1134"/>
                  </a:lnTo>
                  <a:lnTo>
                    <a:pt x="1" y="1133"/>
                  </a:lnTo>
                  <a:lnTo>
                    <a:pt x="1" y="1131"/>
                  </a:lnTo>
                  <a:lnTo>
                    <a:pt x="2" y="1130"/>
                  </a:lnTo>
                  <a:lnTo>
                    <a:pt x="3" y="1130"/>
                  </a:lnTo>
                  <a:lnTo>
                    <a:pt x="4" y="1130"/>
                  </a:lnTo>
                  <a:lnTo>
                    <a:pt x="5" y="1131"/>
                  </a:lnTo>
                  <a:lnTo>
                    <a:pt x="5" y="1133"/>
                  </a:lnTo>
                  <a:lnTo>
                    <a:pt x="5" y="1134"/>
                  </a:lnTo>
                  <a:lnTo>
                    <a:pt x="5" y="1134"/>
                  </a:lnTo>
                  <a:close/>
                  <a:moveTo>
                    <a:pt x="5" y="1209"/>
                  </a:moveTo>
                  <a:lnTo>
                    <a:pt x="5" y="1253"/>
                  </a:lnTo>
                  <a:lnTo>
                    <a:pt x="5" y="1254"/>
                  </a:lnTo>
                  <a:lnTo>
                    <a:pt x="5" y="1254"/>
                  </a:lnTo>
                  <a:lnTo>
                    <a:pt x="4" y="1255"/>
                  </a:lnTo>
                  <a:lnTo>
                    <a:pt x="3" y="1255"/>
                  </a:lnTo>
                  <a:lnTo>
                    <a:pt x="2" y="1255"/>
                  </a:lnTo>
                  <a:lnTo>
                    <a:pt x="1" y="1254"/>
                  </a:lnTo>
                  <a:lnTo>
                    <a:pt x="1" y="1254"/>
                  </a:lnTo>
                  <a:lnTo>
                    <a:pt x="0" y="1253"/>
                  </a:lnTo>
                  <a:lnTo>
                    <a:pt x="0" y="1209"/>
                  </a:lnTo>
                  <a:lnTo>
                    <a:pt x="1" y="1207"/>
                  </a:lnTo>
                  <a:lnTo>
                    <a:pt x="1" y="1206"/>
                  </a:lnTo>
                  <a:lnTo>
                    <a:pt x="2" y="1206"/>
                  </a:lnTo>
                  <a:lnTo>
                    <a:pt x="3" y="1205"/>
                  </a:lnTo>
                  <a:lnTo>
                    <a:pt x="4" y="1206"/>
                  </a:lnTo>
                  <a:lnTo>
                    <a:pt x="5" y="1206"/>
                  </a:lnTo>
                  <a:lnTo>
                    <a:pt x="5" y="1207"/>
                  </a:lnTo>
                  <a:lnTo>
                    <a:pt x="5" y="1209"/>
                  </a:lnTo>
                  <a:lnTo>
                    <a:pt x="5" y="1209"/>
                  </a:lnTo>
                  <a:close/>
                  <a:moveTo>
                    <a:pt x="5" y="1284"/>
                  </a:moveTo>
                  <a:lnTo>
                    <a:pt x="5" y="1325"/>
                  </a:lnTo>
                  <a:lnTo>
                    <a:pt x="5" y="1327"/>
                  </a:lnTo>
                  <a:lnTo>
                    <a:pt x="5" y="1328"/>
                  </a:lnTo>
                  <a:lnTo>
                    <a:pt x="4" y="1329"/>
                  </a:lnTo>
                  <a:lnTo>
                    <a:pt x="3" y="1329"/>
                  </a:lnTo>
                  <a:lnTo>
                    <a:pt x="2" y="1329"/>
                  </a:lnTo>
                  <a:lnTo>
                    <a:pt x="1" y="1328"/>
                  </a:lnTo>
                  <a:lnTo>
                    <a:pt x="1" y="1327"/>
                  </a:lnTo>
                  <a:lnTo>
                    <a:pt x="0" y="1325"/>
                  </a:lnTo>
                  <a:lnTo>
                    <a:pt x="0" y="1284"/>
                  </a:lnTo>
                  <a:lnTo>
                    <a:pt x="1" y="1282"/>
                  </a:lnTo>
                  <a:lnTo>
                    <a:pt x="1" y="1281"/>
                  </a:lnTo>
                  <a:lnTo>
                    <a:pt x="2" y="1281"/>
                  </a:lnTo>
                  <a:lnTo>
                    <a:pt x="3" y="1281"/>
                  </a:lnTo>
                  <a:lnTo>
                    <a:pt x="4" y="1281"/>
                  </a:lnTo>
                  <a:lnTo>
                    <a:pt x="5" y="1281"/>
                  </a:lnTo>
                  <a:lnTo>
                    <a:pt x="5" y="1282"/>
                  </a:lnTo>
                  <a:lnTo>
                    <a:pt x="5" y="1284"/>
                  </a:lnTo>
                  <a:lnTo>
                    <a:pt x="5" y="1284"/>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2182" name="Freeform 22"/>
            <p:cNvSpPr>
              <a:spLocks noEditPoints="1"/>
            </p:cNvSpPr>
            <p:nvPr/>
          </p:nvSpPr>
          <p:spPr bwMode="auto">
            <a:xfrm>
              <a:off x="3808" y="1696"/>
              <a:ext cx="5" cy="224"/>
            </a:xfrm>
            <a:custGeom>
              <a:avLst/>
              <a:gdLst>
                <a:gd name="T0" fmla="*/ 5 w 5"/>
                <a:gd name="T1" fmla="*/ 3 h 201"/>
                <a:gd name="T2" fmla="*/ 5 w 5"/>
                <a:gd name="T3" fmla="*/ 47 h 201"/>
                <a:gd name="T4" fmla="*/ 5 w 5"/>
                <a:gd name="T5" fmla="*/ 48 h 201"/>
                <a:gd name="T6" fmla="*/ 4 w 5"/>
                <a:gd name="T7" fmla="*/ 49 h 201"/>
                <a:gd name="T8" fmla="*/ 3 w 5"/>
                <a:gd name="T9" fmla="*/ 50 h 201"/>
                <a:gd name="T10" fmla="*/ 2 w 5"/>
                <a:gd name="T11" fmla="*/ 50 h 201"/>
                <a:gd name="T12" fmla="*/ 1 w 5"/>
                <a:gd name="T13" fmla="*/ 50 h 201"/>
                <a:gd name="T14" fmla="*/ 1 w 5"/>
                <a:gd name="T15" fmla="*/ 49 h 201"/>
                <a:gd name="T16" fmla="*/ 0 w 5"/>
                <a:gd name="T17" fmla="*/ 48 h 201"/>
                <a:gd name="T18" fmla="*/ 0 w 5"/>
                <a:gd name="T19" fmla="*/ 47 h 201"/>
                <a:gd name="T20" fmla="*/ 0 w 5"/>
                <a:gd name="T21" fmla="*/ 3 h 201"/>
                <a:gd name="T22" fmla="*/ 0 w 5"/>
                <a:gd name="T23" fmla="*/ 1 h 201"/>
                <a:gd name="T24" fmla="*/ 1 w 5"/>
                <a:gd name="T25" fmla="*/ 1 h 201"/>
                <a:gd name="T26" fmla="*/ 1 w 5"/>
                <a:gd name="T27" fmla="*/ 0 h 201"/>
                <a:gd name="T28" fmla="*/ 2 w 5"/>
                <a:gd name="T29" fmla="*/ 0 h 201"/>
                <a:gd name="T30" fmla="*/ 3 w 5"/>
                <a:gd name="T31" fmla="*/ 0 h 201"/>
                <a:gd name="T32" fmla="*/ 4 w 5"/>
                <a:gd name="T33" fmla="*/ 1 h 201"/>
                <a:gd name="T34" fmla="*/ 5 w 5"/>
                <a:gd name="T35" fmla="*/ 1 h 201"/>
                <a:gd name="T36" fmla="*/ 5 w 5"/>
                <a:gd name="T37" fmla="*/ 3 h 201"/>
                <a:gd name="T38" fmla="*/ 5 w 5"/>
                <a:gd name="T39" fmla="*/ 3 h 201"/>
                <a:gd name="T40" fmla="*/ 5 w 5"/>
                <a:gd name="T41" fmla="*/ 79 h 201"/>
                <a:gd name="T42" fmla="*/ 5 w 5"/>
                <a:gd name="T43" fmla="*/ 123 h 201"/>
                <a:gd name="T44" fmla="*/ 5 w 5"/>
                <a:gd name="T45" fmla="*/ 124 h 201"/>
                <a:gd name="T46" fmla="*/ 4 w 5"/>
                <a:gd name="T47" fmla="*/ 124 h 201"/>
                <a:gd name="T48" fmla="*/ 3 w 5"/>
                <a:gd name="T49" fmla="*/ 125 h 201"/>
                <a:gd name="T50" fmla="*/ 2 w 5"/>
                <a:gd name="T51" fmla="*/ 125 h 201"/>
                <a:gd name="T52" fmla="*/ 1 w 5"/>
                <a:gd name="T53" fmla="*/ 125 h 201"/>
                <a:gd name="T54" fmla="*/ 1 w 5"/>
                <a:gd name="T55" fmla="*/ 124 h 201"/>
                <a:gd name="T56" fmla="*/ 0 w 5"/>
                <a:gd name="T57" fmla="*/ 124 h 201"/>
                <a:gd name="T58" fmla="*/ 0 w 5"/>
                <a:gd name="T59" fmla="*/ 123 h 201"/>
                <a:gd name="T60" fmla="*/ 0 w 5"/>
                <a:gd name="T61" fmla="*/ 79 h 201"/>
                <a:gd name="T62" fmla="*/ 0 w 5"/>
                <a:gd name="T63" fmla="*/ 77 h 201"/>
                <a:gd name="T64" fmla="*/ 1 w 5"/>
                <a:gd name="T65" fmla="*/ 76 h 201"/>
                <a:gd name="T66" fmla="*/ 1 w 5"/>
                <a:gd name="T67" fmla="*/ 75 h 201"/>
                <a:gd name="T68" fmla="*/ 2 w 5"/>
                <a:gd name="T69" fmla="*/ 75 h 201"/>
                <a:gd name="T70" fmla="*/ 3 w 5"/>
                <a:gd name="T71" fmla="*/ 75 h 201"/>
                <a:gd name="T72" fmla="*/ 4 w 5"/>
                <a:gd name="T73" fmla="*/ 76 h 201"/>
                <a:gd name="T74" fmla="*/ 5 w 5"/>
                <a:gd name="T75" fmla="*/ 77 h 201"/>
                <a:gd name="T76" fmla="*/ 5 w 5"/>
                <a:gd name="T77" fmla="*/ 79 h 201"/>
                <a:gd name="T78" fmla="*/ 5 w 5"/>
                <a:gd name="T79" fmla="*/ 79 h 201"/>
                <a:gd name="T80" fmla="*/ 5 w 5"/>
                <a:gd name="T81" fmla="*/ 154 h 201"/>
                <a:gd name="T82" fmla="*/ 5 w 5"/>
                <a:gd name="T83" fmla="*/ 198 h 201"/>
                <a:gd name="T84" fmla="*/ 5 w 5"/>
                <a:gd name="T85" fmla="*/ 199 h 201"/>
                <a:gd name="T86" fmla="*/ 4 w 5"/>
                <a:gd name="T87" fmla="*/ 200 h 201"/>
                <a:gd name="T88" fmla="*/ 3 w 5"/>
                <a:gd name="T89" fmla="*/ 200 h 201"/>
                <a:gd name="T90" fmla="*/ 2 w 5"/>
                <a:gd name="T91" fmla="*/ 201 h 201"/>
                <a:gd name="T92" fmla="*/ 1 w 5"/>
                <a:gd name="T93" fmla="*/ 200 h 201"/>
                <a:gd name="T94" fmla="*/ 1 w 5"/>
                <a:gd name="T95" fmla="*/ 200 h 201"/>
                <a:gd name="T96" fmla="*/ 0 w 5"/>
                <a:gd name="T97" fmla="*/ 199 h 201"/>
                <a:gd name="T98" fmla="*/ 0 w 5"/>
                <a:gd name="T99" fmla="*/ 198 h 201"/>
                <a:gd name="T100" fmla="*/ 0 w 5"/>
                <a:gd name="T101" fmla="*/ 154 h 201"/>
                <a:gd name="T102" fmla="*/ 0 w 5"/>
                <a:gd name="T103" fmla="*/ 152 h 201"/>
                <a:gd name="T104" fmla="*/ 1 w 5"/>
                <a:gd name="T105" fmla="*/ 151 h 201"/>
                <a:gd name="T106" fmla="*/ 1 w 5"/>
                <a:gd name="T107" fmla="*/ 151 h 201"/>
                <a:gd name="T108" fmla="*/ 2 w 5"/>
                <a:gd name="T109" fmla="*/ 151 h 201"/>
                <a:gd name="T110" fmla="*/ 3 w 5"/>
                <a:gd name="T111" fmla="*/ 151 h 201"/>
                <a:gd name="T112" fmla="*/ 4 w 5"/>
                <a:gd name="T113" fmla="*/ 151 h 201"/>
                <a:gd name="T114" fmla="*/ 5 w 5"/>
                <a:gd name="T115" fmla="*/ 152 h 201"/>
                <a:gd name="T116" fmla="*/ 5 w 5"/>
                <a:gd name="T117" fmla="*/ 154 h 201"/>
                <a:gd name="T118" fmla="*/ 5 w 5"/>
                <a:gd name="T119" fmla="*/ 15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201">
                  <a:moveTo>
                    <a:pt x="5" y="3"/>
                  </a:moveTo>
                  <a:lnTo>
                    <a:pt x="5" y="47"/>
                  </a:lnTo>
                  <a:lnTo>
                    <a:pt x="5" y="48"/>
                  </a:lnTo>
                  <a:lnTo>
                    <a:pt x="4" y="49"/>
                  </a:lnTo>
                  <a:lnTo>
                    <a:pt x="3" y="50"/>
                  </a:lnTo>
                  <a:lnTo>
                    <a:pt x="2" y="50"/>
                  </a:lnTo>
                  <a:lnTo>
                    <a:pt x="1" y="50"/>
                  </a:lnTo>
                  <a:lnTo>
                    <a:pt x="1" y="49"/>
                  </a:lnTo>
                  <a:lnTo>
                    <a:pt x="0" y="48"/>
                  </a:lnTo>
                  <a:lnTo>
                    <a:pt x="0" y="47"/>
                  </a:lnTo>
                  <a:lnTo>
                    <a:pt x="0" y="3"/>
                  </a:lnTo>
                  <a:lnTo>
                    <a:pt x="0" y="1"/>
                  </a:lnTo>
                  <a:lnTo>
                    <a:pt x="1" y="1"/>
                  </a:lnTo>
                  <a:lnTo>
                    <a:pt x="1" y="0"/>
                  </a:lnTo>
                  <a:lnTo>
                    <a:pt x="2" y="0"/>
                  </a:lnTo>
                  <a:lnTo>
                    <a:pt x="3" y="0"/>
                  </a:lnTo>
                  <a:lnTo>
                    <a:pt x="4" y="1"/>
                  </a:lnTo>
                  <a:lnTo>
                    <a:pt x="5" y="1"/>
                  </a:lnTo>
                  <a:lnTo>
                    <a:pt x="5" y="3"/>
                  </a:lnTo>
                  <a:lnTo>
                    <a:pt x="5" y="3"/>
                  </a:lnTo>
                  <a:close/>
                  <a:moveTo>
                    <a:pt x="5" y="79"/>
                  </a:moveTo>
                  <a:lnTo>
                    <a:pt x="5" y="123"/>
                  </a:lnTo>
                  <a:lnTo>
                    <a:pt x="5" y="124"/>
                  </a:lnTo>
                  <a:lnTo>
                    <a:pt x="4" y="124"/>
                  </a:lnTo>
                  <a:lnTo>
                    <a:pt x="3" y="125"/>
                  </a:lnTo>
                  <a:lnTo>
                    <a:pt x="2" y="125"/>
                  </a:lnTo>
                  <a:lnTo>
                    <a:pt x="1" y="125"/>
                  </a:lnTo>
                  <a:lnTo>
                    <a:pt x="1" y="124"/>
                  </a:lnTo>
                  <a:lnTo>
                    <a:pt x="0" y="124"/>
                  </a:lnTo>
                  <a:lnTo>
                    <a:pt x="0" y="123"/>
                  </a:lnTo>
                  <a:lnTo>
                    <a:pt x="0" y="79"/>
                  </a:lnTo>
                  <a:lnTo>
                    <a:pt x="0" y="77"/>
                  </a:lnTo>
                  <a:lnTo>
                    <a:pt x="1" y="76"/>
                  </a:lnTo>
                  <a:lnTo>
                    <a:pt x="1" y="75"/>
                  </a:lnTo>
                  <a:lnTo>
                    <a:pt x="2" y="75"/>
                  </a:lnTo>
                  <a:lnTo>
                    <a:pt x="3" y="75"/>
                  </a:lnTo>
                  <a:lnTo>
                    <a:pt x="4" y="76"/>
                  </a:lnTo>
                  <a:lnTo>
                    <a:pt x="5" y="77"/>
                  </a:lnTo>
                  <a:lnTo>
                    <a:pt x="5" y="79"/>
                  </a:lnTo>
                  <a:lnTo>
                    <a:pt x="5" y="79"/>
                  </a:lnTo>
                  <a:close/>
                  <a:moveTo>
                    <a:pt x="5" y="154"/>
                  </a:moveTo>
                  <a:lnTo>
                    <a:pt x="5" y="198"/>
                  </a:lnTo>
                  <a:lnTo>
                    <a:pt x="5" y="199"/>
                  </a:lnTo>
                  <a:lnTo>
                    <a:pt x="4" y="200"/>
                  </a:lnTo>
                  <a:lnTo>
                    <a:pt x="3" y="200"/>
                  </a:lnTo>
                  <a:lnTo>
                    <a:pt x="2" y="201"/>
                  </a:lnTo>
                  <a:lnTo>
                    <a:pt x="1" y="200"/>
                  </a:lnTo>
                  <a:lnTo>
                    <a:pt x="1" y="200"/>
                  </a:lnTo>
                  <a:lnTo>
                    <a:pt x="0" y="199"/>
                  </a:lnTo>
                  <a:lnTo>
                    <a:pt x="0" y="198"/>
                  </a:lnTo>
                  <a:lnTo>
                    <a:pt x="0" y="154"/>
                  </a:lnTo>
                  <a:lnTo>
                    <a:pt x="0" y="152"/>
                  </a:lnTo>
                  <a:lnTo>
                    <a:pt x="1" y="151"/>
                  </a:lnTo>
                  <a:lnTo>
                    <a:pt x="1" y="151"/>
                  </a:lnTo>
                  <a:lnTo>
                    <a:pt x="2" y="151"/>
                  </a:lnTo>
                  <a:lnTo>
                    <a:pt x="3" y="151"/>
                  </a:lnTo>
                  <a:lnTo>
                    <a:pt x="4" y="151"/>
                  </a:lnTo>
                  <a:lnTo>
                    <a:pt x="5" y="152"/>
                  </a:lnTo>
                  <a:lnTo>
                    <a:pt x="5" y="154"/>
                  </a:lnTo>
                  <a:lnTo>
                    <a:pt x="5" y="154"/>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2183" name="Freeform 23"/>
            <p:cNvSpPr>
              <a:spLocks noEditPoints="1"/>
            </p:cNvSpPr>
            <p:nvPr/>
          </p:nvSpPr>
          <p:spPr bwMode="auto">
            <a:xfrm>
              <a:off x="4000" y="1696"/>
              <a:ext cx="5" cy="1734"/>
            </a:xfrm>
            <a:custGeom>
              <a:avLst/>
              <a:gdLst>
                <a:gd name="T0" fmla="*/ 2 w 5"/>
                <a:gd name="T1" fmla="*/ 50 h 1557"/>
                <a:gd name="T2" fmla="*/ 2 w 5"/>
                <a:gd name="T3" fmla="*/ 0 h 1557"/>
                <a:gd name="T4" fmla="*/ 5 w 5"/>
                <a:gd name="T5" fmla="*/ 79 h 1557"/>
                <a:gd name="T6" fmla="*/ 1 w 5"/>
                <a:gd name="T7" fmla="*/ 124 h 1557"/>
                <a:gd name="T8" fmla="*/ 3 w 5"/>
                <a:gd name="T9" fmla="*/ 75 h 1557"/>
                <a:gd name="T10" fmla="*/ 5 w 5"/>
                <a:gd name="T11" fmla="*/ 198 h 1557"/>
                <a:gd name="T12" fmla="*/ 0 w 5"/>
                <a:gd name="T13" fmla="*/ 199 h 1557"/>
                <a:gd name="T14" fmla="*/ 4 w 5"/>
                <a:gd name="T15" fmla="*/ 151 h 1557"/>
                <a:gd name="T16" fmla="*/ 5 w 5"/>
                <a:gd name="T17" fmla="*/ 274 h 1557"/>
                <a:gd name="T18" fmla="*/ 0 w 5"/>
                <a:gd name="T19" fmla="*/ 273 h 1557"/>
                <a:gd name="T20" fmla="*/ 4 w 5"/>
                <a:gd name="T21" fmla="*/ 227 h 1557"/>
                <a:gd name="T22" fmla="*/ 4 w 5"/>
                <a:gd name="T23" fmla="*/ 351 h 1557"/>
                <a:gd name="T24" fmla="*/ 0 w 5"/>
                <a:gd name="T25" fmla="*/ 305 h 1557"/>
                <a:gd name="T26" fmla="*/ 5 w 5"/>
                <a:gd name="T27" fmla="*/ 303 h 1557"/>
                <a:gd name="T28" fmla="*/ 4 w 5"/>
                <a:gd name="T29" fmla="*/ 426 h 1557"/>
                <a:gd name="T30" fmla="*/ 0 w 5"/>
                <a:gd name="T31" fmla="*/ 378 h 1557"/>
                <a:gd name="T32" fmla="*/ 5 w 5"/>
                <a:gd name="T33" fmla="*/ 379 h 1557"/>
                <a:gd name="T34" fmla="*/ 3 w 5"/>
                <a:gd name="T35" fmla="*/ 502 h 1557"/>
                <a:gd name="T36" fmla="*/ 1 w 5"/>
                <a:gd name="T37" fmla="*/ 453 h 1557"/>
                <a:gd name="T38" fmla="*/ 5 w 5"/>
                <a:gd name="T39" fmla="*/ 456 h 1557"/>
                <a:gd name="T40" fmla="*/ 2 w 5"/>
                <a:gd name="T41" fmla="*/ 577 h 1557"/>
                <a:gd name="T42" fmla="*/ 2 w 5"/>
                <a:gd name="T43" fmla="*/ 528 h 1557"/>
                <a:gd name="T44" fmla="*/ 5 w 5"/>
                <a:gd name="T45" fmla="*/ 605 h 1557"/>
                <a:gd name="T46" fmla="*/ 1 w 5"/>
                <a:gd name="T47" fmla="*/ 652 h 1557"/>
                <a:gd name="T48" fmla="*/ 3 w 5"/>
                <a:gd name="T49" fmla="*/ 603 h 1557"/>
                <a:gd name="T50" fmla="*/ 5 w 5"/>
                <a:gd name="T51" fmla="*/ 726 h 1557"/>
                <a:gd name="T52" fmla="*/ 0 w 5"/>
                <a:gd name="T53" fmla="*/ 727 h 1557"/>
                <a:gd name="T54" fmla="*/ 4 w 5"/>
                <a:gd name="T55" fmla="*/ 678 h 1557"/>
                <a:gd name="T56" fmla="*/ 5 w 5"/>
                <a:gd name="T57" fmla="*/ 802 h 1557"/>
                <a:gd name="T58" fmla="*/ 0 w 5"/>
                <a:gd name="T59" fmla="*/ 800 h 1557"/>
                <a:gd name="T60" fmla="*/ 4 w 5"/>
                <a:gd name="T61" fmla="*/ 754 h 1557"/>
                <a:gd name="T62" fmla="*/ 4 w 5"/>
                <a:gd name="T63" fmla="*/ 878 h 1557"/>
                <a:gd name="T64" fmla="*/ 0 w 5"/>
                <a:gd name="T65" fmla="*/ 831 h 1557"/>
                <a:gd name="T66" fmla="*/ 5 w 5"/>
                <a:gd name="T67" fmla="*/ 830 h 1557"/>
                <a:gd name="T68" fmla="*/ 4 w 5"/>
                <a:gd name="T69" fmla="*/ 954 h 1557"/>
                <a:gd name="T70" fmla="*/ 0 w 5"/>
                <a:gd name="T71" fmla="*/ 906 h 1557"/>
                <a:gd name="T72" fmla="*/ 5 w 5"/>
                <a:gd name="T73" fmla="*/ 907 h 1557"/>
                <a:gd name="T74" fmla="*/ 3 w 5"/>
                <a:gd name="T75" fmla="*/ 1030 h 1557"/>
                <a:gd name="T76" fmla="*/ 1 w 5"/>
                <a:gd name="T77" fmla="*/ 980 h 1557"/>
                <a:gd name="T78" fmla="*/ 5 w 5"/>
                <a:gd name="T79" fmla="*/ 982 h 1557"/>
                <a:gd name="T80" fmla="*/ 2 w 5"/>
                <a:gd name="T81" fmla="*/ 1105 h 1557"/>
                <a:gd name="T82" fmla="*/ 2 w 5"/>
                <a:gd name="T83" fmla="*/ 1055 h 1557"/>
                <a:gd name="T84" fmla="*/ 5 w 5"/>
                <a:gd name="T85" fmla="*/ 1133 h 1557"/>
                <a:gd name="T86" fmla="*/ 1 w 5"/>
                <a:gd name="T87" fmla="*/ 1180 h 1557"/>
                <a:gd name="T88" fmla="*/ 3 w 5"/>
                <a:gd name="T89" fmla="*/ 1129 h 1557"/>
                <a:gd name="T90" fmla="*/ 5 w 5"/>
                <a:gd name="T91" fmla="*/ 1252 h 1557"/>
                <a:gd name="T92" fmla="*/ 0 w 5"/>
                <a:gd name="T93" fmla="*/ 1253 h 1557"/>
                <a:gd name="T94" fmla="*/ 4 w 5"/>
                <a:gd name="T95" fmla="*/ 1206 h 1557"/>
                <a:gd name="T96" fmla="*/ 5 w 5"/>
                <a:gd name="T97" fmla="*/ 1328 h 1557"/>
                <a:gd name="T98" fmla="*/ 0 w 5"/>
                <a:gd name="T99" fmla="*/ 1327 h 1557"/>
                <a:gd name="T100" fmla="*/ 4 w 5"/>
                <a:gd name="T101" fmla="*/ 1282 h 1557"/>
                <a:gd name="T102" fmla="*/ 4 w 5"/>
                <a:gd name="T103" fmla="*/ 1406 h 1557"/>
                <a:gd name="T104" fmla="*/ 0 w 5"/>
                <a:gd name="T105" fmla="*/ 1359 h 1557"/>
                <a:gd name="T106" fmla="*/ 5 w 5"/>
                <a:gd name="T107" fmla="*/ 1358 h 1557"/>
                <a:gd name="T108" fmla="*/ 4 w 5"/>
                <a:gd name="T109" fmla="*/ 1482 h 1557"/>
                <a:gd name="T110" fmla="*/ 0 w 5"/>
                <a:gd name="T111" fmla="*/ 1433 h 1557"/>
                <a:gd name="T112" fmla="*/ 5 w 5"/>
                <a:gd name="T113" fmla="*/ 1434 h 1557"/>
                <a:gd name="T114" fmla="*/ 3 w 5"/>
                <a:gd name="T115" fmla="*/ 1557 h 1557"/>
                <a:gd name="T116" fmla="*/ 1 w 5"/>
                <a:gd name="T117" fmla="*/ 1508 h 1557"/>
                <a:gd name="T118" fmla="*/ 5 w 5"/>
                <a:gd name="T119" fmla="*/ 151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1557">
                  <a:moveTo>
                    <a:pt x="5" y="3"/>
                  </a:moveTo>
                  <a:lnTo>
                    <a:pt x="5" y="47"/>
                  </a:lnTo>
                  <a:lnTo>
                    <a:pt x="5" y="48"/>
                  </a:lnTo>
                  <a:lnTo>
                    <a:pt x="4" y="49"/>
                  </a:lnTo>
                  <a:lnTo>
                    <a:pt x="4" y="50"/>
                  </a:lnTo>
                  <a:lnTo>
                    <a:pt x="3" y="50"/>
                  </a:lnTo>
                  <a:lnTo>
                    <a:pt x="2" y="50"/>
                  </a:lnTo>
                  <a:lnTo>
                    <a:pt x="1" y="49"/>
                  </a:lnTo>
                  <a:lnTo>
                    <a:pt x="0" y="48"/>
                  </a:lnTo>
                  <a:lnTo>
                    <a:pt x="0" y="47"/>
                  </a:lnTo>
                  <a:lnTo>
                    <a:pt x="0" y="3"/>
                  </a:lnTo>
                  <a:lnTo>
                    <a:pt x="0" y="1"/>
                  </a:lnTo>
                  <a:lnTo>
                    <a:pt x="1" y="1"/>
                  </a:lnTo>
                  <a:lnTo>
                    <a:pt x="2" y="0"/>
                  </a:lnTo>
                  <a:lnTo>
                    <a:pt x="3" y="0"/>
                  </a:lnTo>
                  <a:lnTo>
                    <a:pt x="4" y="0"/>
                  </a:lnTo>
                  <a:lnTo>
                    <a:pt x="4" y="1"/>
                  </a:lnTo>
                  <a:lnTo>
                    <a:pt x="5" y="1"/>
                  </a:lnTo>
                  <a:lnTo>
                    <a:pt x="5" y="3"/>
                  </a:lnTo>
                  <a:lnTo>
                    <a:pt x="5" y="3"/>
                  </a:lnTo>
                  <a:close/>
                  <a:moveTo>
                    <a:pt x="5" y="79"/>
                  </a:moveTo>
                  <a:lnTo>
                    <a:pt x="5" y="123"/>
                  </a:lnTo>
                  <a:lnTo>
                    <a:pt x="5" y="124"/>
                  </a:lnTo>
                  <a:lnTo>
                    <a:pt x="4" y="124"/>
                  </a:lnTo>
                  <a:lnTo>
                    <a:pt x="4" y="125"/>
                  </a:lnTo>
                  <a:lnTo>
                    <a:pt x="3" y="125"/>
                  </a:lnTo>
                  <a:lnTo>
                    <a:pt x="2" y="125"/>
                  </a:lnTo>
                  <a:lnTo>
                    <a:pt x="1" y="124"/>
                  </a:lnTo>
                  <a:lnTo>
                    <a:pt x="0" y="124"/>
                  </a:lnTo>
                  <a:lnTo>
                    <a:pt x="0" y="123"/>
                  </a:lnTo>
                  <a:lnTo>
                    <a:pt x="0" y="79"/>
                  </a:lnTo>
                  <a:lnTo>
                    <a:pt x="0" y="77"/>
                  </a:lnTo>
                  <a:lnTo>
                    <a:pt x="1" y="76"/>
                  </a:lnTo>
                  <a:lnTo>
                    <a:pt x="2" y="75"/>
                  </a:lnTo>
                  <a:lnTo>
                    <a:pt x="3" y="75"/>
                  </a:lnTo>
                  <a:lnTo>
                    <a:pt x="4" y="75"/>
                  </a:lnTo>
                  <a:lnTo>
                    <a:pt x="4" y="76"/>
                  </a:lnTo>
                  <a:lnTo>
                    <a:pt x="5" y="77"/>
                  </a:lnTo>
                  <a:lnTo>
                    <a:pt x="5" y="79"/>
                  </a:lnTo>
                  <a:lnTo>
                    <a:pt x="5" y="79"/>
                  </a:lnTo>
                  <a:close/>
                  <a:moveTo>
                    <a:pt x="5" y="154"/>
                  </a:moveTo>
                  <a:lnTo>
                    <a:pt x="5" y="198"/>
                  </a:lnTo>
                  <a:lnTo>
                    <a:pt x="5" y="199"/>
                  </a:lnTo>
                  <a:lnTo>
                    <a:pt x="4" y="200"/>
                  </a:lnTo>
                  <a:lnTo>
                    <a:pt x="4" y="200"/>
                  </a:lnTo>
                  <a:lnTo>
                    <a:pt x="3" y="201"/>
                  </a:lnTo>
                  <a:lnTo>
                    <a:pt x="2" y="200"/>
                  </a:lnTo>
                  <a:lnTo>
                    <a:pt x="1" y="200"/>
                  </a:lnTo>
                  <a:lnTo>
                    <a:pt x="0" y="199"/>
                  </a:lnTo>
                  <a:lnTo>
                    <a:pt x="0" y="198"/>
                  </a:lnTo>
                  <a:lnTo>
                    <a:pt x="0" y="154"/>
                  </a:lnTo>
                  <a:lnTo>
                    <a:pt x="0" y="152"/>
                  </a:lnTo>
                  <a:lnTo>
                    <a:pt x="1" y="151"/>
                  </a:lnTo>
                  <a:lnTo>
                    <a:pt x="2" y="151"/>
                  </a:lnTo>
                  <a:lnTo>
                    <a:pt x="3" y="151"/>
                  </a:lnTo>
                  <a:lnTo>
                    <a:pt x="4" y="151"/>
                  </a:lnTo>
                  <a:lnTo>
                    <a:pt x="4" y="151"/>
                  </a:lnTo>
                  <a:lnTo>
                    <a:pt x="5" y="152"/>
                  </a:lnTo>
                  <a:lnTo>
                    <a:pt x="5" y="154"/>
                  </a:lnTo>
                  <a:lnTo>
                    <a:pt x="5" y="154"/>
                  </a:lnTo>
                  <a:close/>
                  <a:moveTo>
                    <a:pt x="5" y="230"/>
                  </a:moveTo>
                  <a:lnTo>
                    <a:pt x="5" y="273"/>
                  </a:lnTo>
                  <a:lnTo>
                    <a:pt x="5" y="274"/>
                  </a:lnTo>
                  <a:lnTo>
                    <a:pt x="4" y="275"/>
                  </a:lnTo>
                  <a:lnTo>
                    <a:pt x="4" y="276"/>
                  </a:lnTo>
                  <a:lnTo>
                    <a:pt x="3" y="276"/>
                  </a:lnTo>
                  <a:lnTo>
                    <a:pt x="2" y="276"/>
                  </a:lnTo>
                  <a:lnTo>
                    <a:pt x="1" y="275"/>
                  </a:lnTo>
                  <a:lnTo>
                    <a:pt x="0" y="274"/>
                  </a:lnTo>
                  <a:lnTo>
                    <a:pt x="0" y="273"/>
                  </a:lnTo>
                  <a:lnTo>
                    <a:pt x="0" y="230"/>
                  </a:lnTo>
                  <a:lnTo>
                    <a:pt x="0" y="228"/>
                  </a:lnTo>
                  <a:lnTo>
                    <a:pt x="1" y="227"/>
                  </a:lnTo>
                  <a:lnTo>
                    <a:pt x="2" y="226"/>
                  </a:lnTo>
                  <a:lnTo>
                    <a:pt x="3" y="226"/>
                  </a:lnTo>
                  <a:lnTo>
                    <a:pt x="4" y="226"/>
                  </a:lnTo>
                  <a:lnTo>
                    <a:pt x="4" y="227"/>
                  </a:lnTo>
                  <a:lnTo>
                    <a:pt x="5" y="228"/>
                  </a:lnTo>
                  <a:lnTo>
                    <a:pt x="5" y="230"/>
                  </a:lnTo>
                  <a:lnTo>
                    <a:pt x="5" y="230"/>
                  </a:lnTo>
                  <a:close/>
                  <a:moveTo>
                    <a:pt x="5" y="305"/>
                  </a:moveTo>
                  <a:lnTo>
                    <a:pt x="5" y="349"/>
                  </a:lnTo>
                  <a:lnTo>
                    <a:pt x="5" y="350"/>
                  </a:lnTo>
                  <a:lnTo>
                    <a:pt x="4" y="351"/>
                  </a:lnTo>
                  <a:lnTo>
                    <a:pt x="4" y="351"/>
                  </a:lnTo>
                  <a:lnTo>
                    <a:pt x="3" y="351"/>
                  </a:lnTo>
                  <a:lnTo>
                    <a:pt x="2" y="351"/>
                  </a:lnTo>
                  <a:lnTo>
                    <a:pt x="1" y="351"/>
                  </a:lnTo>
                  <a:lnTo>
                    <a:pt x="0" y="350"/>
                  </a:lnTo>
                  <a:lnTo>
                    <a:pt x="0" y="349"/>
                  </a:lnTo>
                  <a:lnTo>
                    <a:pt x="0" y="305"/>
                  </a:lnTo>
                  <a:lnTo>
                    <a:pt x="0" y="303"/>
                  </a:lnTo>
                  <a:lnTo>
                    <a:pt x="1" y="302"/>
                  </a:lnTo>
                  <a:lnTo>
                    <a:pt x="2" y="302"/>
                  </a:lnTo>
                  <a:lnTo>
                    <a:pt x="3" y="301"/>
                  </a:lnTo>
                  <a:lnTo>
                    <a:pt x="4" y="302"/>
                  </a:lnTo>
                  <a:lnTo>
                    <a:pt x="4" y="302"/>
                  </a:lnTo>
                  <a:lnTo>
                    <a:pt x="5" y="303"/>
                  </a:lnTo>
                  <a:lnTo>
                    <a:pt x="5" y="305"/>
                  </a:lnTo>
                  <a:lnTo>
                    <a:pt x="5" y="305"/>
                  </a:lnTo>
                  <a:close/>
                  <a:moveTo>
                    <a:pt x="5" y="379"/>
                  </a:moveTo>
                  <a:lnTo>
                    <a:pt x="5" y="424"/>
                  </a:lnTo>
                  <a:lnTo>
                    <a:pt x="5" y="425"/>
                  </a:lnTo>
                  <a:lnTo>
                    <a:pt x="4" y="426"/>
                  </a:lnTo>
                  <a:lnTo>
                    <a:pt x="4" y="426"/>
                  </a:lnTo>
                  <a:lnTo>
                    <a:pt x="3" y="427"/>
                  </a:lnTo>
                  <a:lnTo>
                    <a:pt x="2" y="426"/>
                  </a:lnTo>
                  <a:lnTo>
                    <a:pt x="1" y="426"/>
                  </a:lnTo>
                  <a:lnTo>
                    <a:pt x="0" y="425"/>
                  </a:lnTo>
                  <a:lnTo>
                    <a:pt x="0" y="424"/>
                  </a:lnTo>
                  <a:lnTo>
                    <a:pt x="0" y="379"/>
                  </a:lnTo>
                  <a:lnTo>
                    <a:pt x="0" y="378"/>
                  </a:lnTo>
                  <a:lnTo>
                    <a:pt x="1" y="377"/>
                  </a:lnTo>
                  <a:lnTo>
                    <a:pt x="2" y="377"/>
                  </a:lnTo>
                  <a:lnTo>
                    <a:pt x="3" y="377"/>
                  </a:lnTo>
                  <a:lnTo>
                    <a:pt x="4" y="377"/>
                  </a:lnTo>
                  <a:lnTo>
                    <a:pt x="4" y="377"/>
                  </a:lnTo>
                  <a:lnTo>
                    <a:pt x="5" y="378"/>
                  </a:lnTo>
                  <a:lnTo>
                    <a:pt x="5" y="379"/>
                  </a:lnTo>
                  <a:lnTo>
                    <a:pt x="5" y="379"/>
                  </a:lnTo>
                  <a:close/>
                  <a:moveTo>
                    <a:pt x="5" y="456"/>
                  </a:moveTo>
                  <a:lnTo>
                    <a:pt x="5" y="498"/>
                  </a:lnTo>
                  <a:lnTo>
                    <a:pt x="5" y="500"/>
                  </a:lnTo>
                  <a:lnTo>
                    <a:pt x="4" y="501"/>
                  </a:lnTo>
                  <a:lnTo>
                    <a:pt x="4" y="502"/>
                  </a:lnTo>
                  <a:lnTo>
                    <a:pt x="3" y="502"/>
                  </a:lnTo>
                  <a:lnTo>
                    <a:pt x="2" y="502"/>
                  </a:lnTo>
                  <a:lnTo>
                    <a:pt x="1" y="501"/>
                  </a:lnTo>
                  <a:lnTo>
                    <a:pt x="0" y="500"/>
                  </a:lnTo>
                  <a:lnTo>
                    <a:pt x="0" y="498"/>
                  </a:lnTo>
                  <a:lnTo>
                    <a:pt x="0" y="456"/>
                  </a:lnTo>
                  <a:lnTo>
                    <a:pt x="0" y="454"/>
                  </a:lnTo>
                  <a:lnTo>
                    <a:pt x="1" y="453"/>
                  </a:lnTo>
                  <a:lnTo>
                    <a:pt x="2" y="452"/>
                  </a:lnTo>
                  <a:lnTo>
                    <a:pt x="3" y="452"/>
                  </a:lnTo>
                  <a:lnTo>
                    <a:pt x="4" y="452"/>
                  </a:lnTo>
                  <a:lnTo>
                    <a:pt x="4" y="453"/>
                  </a:lnTo>
                  <a:lnTo>
                    <a:pt x="5" y="454"/>
                  </a:lnTo>
                  <a:lnTo>
                    <a:pt x="5" y="456"/>
                  </a:lnTo>
                  <a:lnTo>
                    <a:pt x="5" y="456"/>
                  </a:lnTo>
                  <a:close/>
                  <a:moveTo>
                    <a:pt x="5" y="530"/>
                  </a:moveTo>
                  <a:lnTo>
                    <a:pt x="5" y="575"/>
                  </a:lnTo>
                  <a:lnTo>
                    <a:pt x="5" y="576"/>
                  </a:lnTo>
                  <a:lnTo>
                    <a:pt x="4" y="577"/>
                  </a:lnTo>
                  <a:lnTo>
                    <a:pt x="4" y="577"/>
                  </a:lnTo>
                  <a:lnTo>
                    <a:pt x="3" y="577"/>
                  </a:lnTo>
                  <a:lnTo>
                    <a:pt x="2" y="577"/>
                  </a:lnTo>
                  <a:lnTo>
                    <a:pt x="1" y="577"/>
                  </a:lnTo>
                  <a:lnTo>
                    <a:pt x="0" y="576"/>
                  </a:lnTo>
                  <a:lnTo>
                    <a:pt x="0" y="575"/>
                  </a:lnTo>
                  <a:lnTo>
                    <a:pt x="0" y="530"/>
                  </a:lnTo>
                  <a:lnTo>
                    <a:pt x="0" y="529"/>
                  </a:lnTo>
                  <a:lnTo>
                    <a:pt x="1" y="528"/>
                  </a:lnTo>
                  <a:lnTo>
                    <a:pt x="2" y="528"/>
                  </a:lnTo>
                  <a:lnTo>
                    <a:pt x="3" y="527"/>
                  </a:lnTo>
                  <a:lnTo>
                    <a:pt x="4" y="528"/>
                  </a:lnTo>
                  <a:lnTo>
                    <a:pt x="4" y="528"/>
                  </a:lnTo>
                  <a:lnTo>
                    <a:pt x="5" y="529"/>
                  </a:lnTo>
                  <a:lnTo>
                    <a:pt x="5" y="530"/>
                  </a:lnTo>
                  <a:lnTo>
                    <a:pt x="5" y="530"/>
                  </a:lnTo>
                  <a:close/>
                  <a:moveTo>
                    <a:pt x="5" y="605"/>
                  </a:moveTo>
                  <a:lnTo>
                    <a:pt x="5" y="649"/>
                  </a:lnTo>
                  <a:lnTo>
                    <a:pt x="5" y="651"/>
                  </a:lnTo>
                  <a:lnTo>
                    <a:pt x="4" y="652"/>
                  </a:lnTo>
                  <a:lnTo>
                    <a:pt x="4" y="653"/>
                  </a:lnTo>
                  <a:lnTo>
                    <a:pt x="3" y="653"/>
                  </a:lnTo>
                  <a:lnTo>
                    <a:pt x="2" y="653"/>
                  </a:lnTo>
                  <a:lnTo>
                    <a:pt x="1" y="652"/>
                  </a:lnTo>
                  <a:lnTo>
                    <a:pt x="0" y="651"/>
                  </a:lnTo>
                  <a:lnTo>
                    <a:pt x="0" y="649"/>
                  </a:lnTo>
                  <a:lnTo>
                    <a:pt x="0" y="605"/>
                  </a:lnTo>
                  <a:lnTo>
                    <a:pt x="0" y="604"/>
                  </a:lnTo>
                  <a:lnTo>
                    <a:pt x="1" y="604"/>
                  </a:lnTo>
                  <a:lnTo>
                    <a:pt x="2" y="603"/>
                  </a:lnTo>
                  <a:lnTo>
                    <a:pt x="3" y="603"/>
                  </a:lnTo>
                  <a:lnTo>
                    <a:pt x="4" y="603"/>
                  </a:lnTo>
                  <a:lnTo>
                    <a:pt x="4" y="604"/>
                  </a:lnTo>
                  <a:lnTo>
                    <a:pt x="5" y="604"/>
                  </a:lnTo>
                  <a:lnTo>
                    <a:pt x="5" y="605"/>
                  </a:lnTo>
                  <a:lnTo>
                    <a:pt x="5" y="605"/>
                  </a:lnTo>
                  <a:close/>
                  <a:moveTo>
                    <a:pt x="5" y="681"/>
                  </a:moveTo>
                  <a:lnTo>
                    <a:pt x="5" y="726"/>
                  </a:lnTo>
                  <a:lnTo>
                    <a:pt x="5" y="727"/>
                  </a:lnTo>
                  <a:lnTo>
                    <a:pt x="4" y="727"/>
                  </a:lnTo>
                  <a:lnTo>
                    <a:pt x="4" y="728"/>
                  </a:lnTo>
                  <a:lnTo>
                    <a:pt x="3" y="728"/>
                  </a:lnTo>
                  <a:lnTo>
                    <a:pt x="2" y="728"/>
                  </a:lnTo>
                  <a:lnTo>
                    <a:pt x="1" y="727"/>
                  </a:lnTo>
                  <a:lnTo>
                    <a:pt x="0" y="727"/>
                  </a:lnTo>
                  <a:lnTo>
                    <a:pt x="0" y="726"/>
                  </a:lnTo>
                  <a:lnTo>
                    <a:pt x="0" y="681"/>
                  </a:lnTo>
                  <a:lnTo>
                    <a:pt x="0" y="680"/>
                  </a:lnTo>
                  <a:lnTo>
                    <a:pt x="1" y="679"/>
                  </a:lnTo>
                  <a:lnTo>
                    <a:pt x="2" y="678"/>
                  </a:lnTo>
                  <a:lnTo>
                    <a:pt x="3" y="678"/>
                  </a:lnTo>
                  <a:lnTo>
                    <a:pt x="4" y="678"/>
                  </a:lnTo>
                  <a:lnTo>
                    <a:pt x="4" y="679"/>
                  </a:lnTo>
                  <a:lnTo>
                    <a:pt x="5" y="680"/>
                  </a:lnTo>
                  <a:lnTo>
                    <a:pt x="5" y="681"/>
                  </a:lnTo>
                  <a:lnTo>
                    <a:pt x="5" y="681"/>
                  </a:lnTo>
                  <a:close/>
                  <a:moveTo>
                    <a:pt x="5" y="756"/>
                  </a:moveTo>
                  <a:lnTo>
                    <a:pt x="5" y="800"/>
                  </a:lnTo>
                  <a:lnTo>
                    <a:pt x="5" y="802"/>
                  </a:lnTo>
                  <a:lnTo>
                    <a:pt x="4" y="803"/>
                  </a:lnTo>
                  <a:lnTo>
                    <a:pt x="4" y="803"/>
                  </a:lnTo>
                  <a:lnTo>
                    <a:pt x="3" y="803"/>
                  </a:lnTo>
                  <a:lnTo>
                    <a:pt x="2" y="803"/>
                  </a:lnTo>
                  <a:lnTo>
                    <a:pt x="1" y="803"/>
                  </a:lnTo>
                  <a:lnTo>
                    <a:pt x="0" y="802"/>
                  </a:lnTo>
                  <a:lnTo>
                    <a:pt x="0" y="800"/>
                  </a:lnTo>
                  <a:lnTo>
                    <a:pt x="0" y="756"/>
                  </a:lnTo>
                  <a:lnTo>
                    <a:pt x="0" y="755"/>
                  </a:lnTo>
                  <a:lnTo>
                    <a:pt x="1" y="754"/>
                  </a:lnTo>
                  <a:lnTo>
                    <a:pt x="2" y="754"/>
                  </a:lnTo>
                  <a:lnTo>
                    <a:pt x="3" y="754"/>
                  </a:lnTo>
                  <a:lnTo>
                    <a:pt x="4" y="754"/>
                  </a:lnTo>
                  <a:lnTo>
                    <a:pt x="4" y="754"/>
                  </a:lnTo>
                  <a:lnTo>
                    <a:pt x="5" y="755"/>
                  </a:lnTo>
                  <a:lnTo>
                    <a:pt x="5" y="756"/>
                  </a:lnTo>
                  <a:lnTo>
                    <a:pt x="5" y="756"/>
                  </a:lnTo>
                  <a:close/>
                  <a:moveTo>
                    <a:pt x="5" y="831"/>
                  </a:moveTo>
                  <a:lnTo>
                    <a:pt x="5" y="875"/>
                  </a:lnTo>
                  <a:lnTo>
                    <a:pt x="5" y="877"/>
                  </a:lnTo>
                  <a:lnTo>
                    <a:pt x="4" y="878"/>
                  </a:lnTo>
                  <a:lnTo>
                    <a:pt x="4" y="879"/>
                  </a:lnTo>
                  <a:lnTo>
                    <a:pt x="3" y="879"/>
                  </a:lnTo>
                  <a:lnTo>
                    <a:pt x="2" y="879"/>
                  </a:lnTo>
                  <a:lnTo>
                    <a:pt x="1" y="878"/>
                  </a:lnTo>
                  <a:lnTo>
                    <a:pt x="0" y="877"/>
                  </a:lnTo>
                  <a:lnTo>
                    <a:pt x="0" y="875"/>
                  </a:lnTo>
                  <a:lnTo>
                    <a:pt x="0" y="831"/>
                  </a:lnTo>
                  <a:lnTo>
                    <a:pt x="0" y="830"/>
                  </a:lnTo>
                  <a:lnTo>
                    <a:pt x="1" y="830"/>
                  </a:lnTo>
                  <a:lnTo>
                    <a:pt x="2" y="829"/>
                  </a:lnTo>
                  <a:lnTo>
                    <a:pt x="3" y="829"/>
                  </a:lnTo>
                  <a:lnTo>
                    <a:pt x="4" y="829"/>
                  </a:lnTo>
                  <a:lnTo>
                    <a:pt x="4" y="830"/>
                  </a:lnTo>
                  <a:lnTo>
                    <a:pt x="5" y="830"/>
                  </a:lnTo>
                  <a:lnTo>
                    <a:pt x="5" y="831"/>
                  </a:lnTo>
                  <a:lnTo>
                    <a:pt x="5" y="831"/>
                  </a:lnTo>
                  <a:close/>
                  <a:moveTo>
                    <a:pt x="5" y="907"/>
                  </a:moveTo>
                  <a:lnTo>
                    <a:pt x="5" y="951"/>
                  </a:lnTo>
                  <a:lnTo>
                    <a:pt x="5" y="953"/>
                  </a:lnTo>
                  <a:lnTo>
                    <a:pt x="4" y="953"/>
                  </a:lnTo>
                  <a:lnTo>
                    <a:pt x="4" y="954"/>
                  </a:lnTo>
                  <a:lnTo>
                    <a:pt x="3" y="954"/>
                  </a:lnTo>
                  <a:lnTo>
                    <a:pt x="2" y="954"/>
                  </a:lnTo>
                  <a:lnTo>
                    <a:pt x="1" y="953"/>
                  </a:lnTo>
                  <a:lnTo>
                    <a:pt x="0" y="953"/>
                  </a:lnTo>
                  <a:lnTo>
                    <a:pt x="0" y="951"/>
                  </a:lnTo>
                  <a:lnTo>
                    <a:pt x="0" y="907"/>
                  </a:lnTo>
                  <a:lnTo>
                    <a:pt x="0" y="906"/>
                  </a:lnTo>
                  <a:lnTo>
                    <a:pt x="1" y="905"/>
                  </a:lnTo>
                  <a:lnTo>
                    <a:pt x="2" y="904"/>
                  </a:lnTo>
                  <a:lnTo>
                    <a:pt x="3" y="904"/>
                  </a:lnTo>
                  <a:lnTo>
                    <a:pt x="4" y="904"/>
                  </a:lnTo>
                  <a:lnTo>
                    <a:pt x="4" y="905"/>
                  </a:lnTo>
                  <a:lnTo>
                    <a:pt x="5" y="906"/>
                  </a:lnTo>
                  <a:lnTo>
                    <a:pt x="5" y="907"/>
                  </a:lnTo>
                  <a:lnTo>
                    <a:pt x="5" y="907"/>
                  </a:lnTo>
                  <a:close/>
                  <a:moveTo>
                    <a:pt x="5" y="982"/>
                  </a:moveTo>
                  <a:lnTo>
                    <a:pt x="5" y="1026"/>
                  </a:lnTo>
                  <a:lnTo>
                    <a:pt x="5" y="1028"/>
                  </a:lnTo>
                  <a:lnTo>
                    <a:pt x="4" y="1029"/>
                  </a:lnTo>
                  <a:lnTo>
                    <a:pt x="4" y="1029"/>
                  </a:lnTo>
                  <a:lnTo>
                    <a:pt x="3" y="1030"/>
                  </a:lnTo>
                  <a:lnTo>
                    <a:pt x="2" y="1029"/>
                  </a:lnTo>
                  <a:lnTo>
                    <a:pt x="1" y="1029"/>
                  </a:lnTo>
                  <a:lnTo>
                    <a:pt x="0" y="1028"/>
                  </a:lnTo>
                  <a:lnTo>
                    <a:pt x="0" y="1026"/>
                  </a:lnTo>
                  <a:lnTo>
                    <a:pt x="0" y="982"/>
                  </a:lnTo>
                  <a:lnTo>
                    <a:pt x="0" y="981"/>
                  </a:lnTo>
                  <a:lnTo>
                    <a:pt x="1" y="980"/>
                  </a:lnTo>
                  <a:lnTo>
                    <a:pt x="2" y="980"/>
                  </a:lnTo>
                  <a:lnTo>
                    <a:pt x="3" y="980"/>
                  </a:lnTo>
                  <a:lnTo>
                    <a:pt x="4" y="980"/>
                  </a:lnTo>
                  <a:lnTo>
                    <a:pt x="4" y="980"/>
                  </a:lnTo>
                  <a:lnTo>
                    <a:pt x="5" y="981"/>
                  </a:lnTo>
                  <a:lnTo>
                    <a:pt x="5" y="982"/>
                  </a:lnTo>
                  <a:lnTo>
                    <a:pt x="5" y="982"/>
                  </a:lnTo>
                  <a:close/>
                  <a:moveTo>
                    <a:pt x="5" y="1058"/>
                  </a:moveTo>
                  <a:lnTo>
                    <a:pt x="5" y="1101"/>
                  </a:lnTo>
                  <a:lnTo>
                    <a:pt x="5" y="1102"/>
                  </a:lnTo>
                  <a:lnTo>
                    <a:pt x="4" y="1104"/>
                  </a:lnTo>
                  <a:lnTo>
                    <a:pt x="4" y="1105"/>
                  </a:lnTo>
                  <a:lnTo>
                    <a:pt x="3" y="1105"/>
                  </a:lnTo>
                  <a:lnTo>
                    <a:pt x="2" y="1105"/>
                  </a:lnTo>
                  <a:lnTo>
                    <a:pt x="1" y="1104"/>
                  </a:lnTo>
                  <a:lnTo>
                    <a:pt x="0" y="1102"/>
                  </a:lnTo>
                  <a:lnTo>
                    <a:pt x="0" y="1101"/>
                  </a:lnTo>
                  <a:lnTo>
                    <a:pt x="0" y="1058"/>
                  </a:lnTo>
                  <a:lnTo>
                    <a:pt x="0" y="1057"/>
                  </a:lnTo>
                  <a:lnTo>
                    <a:pt x="1" y="1056"/>
                  </a:lnTo>
                  <a:lnTo>
                    <a:pt x="2" y="1055"/>
                  </a:lnTo>
                  <a:lnTo>
                    <a:pt x="3" y="1055"/>
                  </a:lnTo>
                  <a:lnTo>
                    <a:pt x="4" y="1055"/>
                  </a:lnTo>
                  <a:lnTo>
                    <a:pt x="4" y="1056"/>
                  </a:lnTo>
                  <a:lnTo>
                    <a:pt x="5" y="1057"/>
                  </a:lnTo>
                  <a:lnTo>
                    <a:pt x="5" y="1058"/>
                  </a:lnTo>
                  <a:lnTo>
                    <a:pt x="5" y="1058"/>
                  </a:lnTo>
                  <a:close/>
                  <a:moveTo>
                    <a:pt x="5" y="1133"/>
                  </a:moveTo>
                  <a:lnTo>
                    <a:pt x="5" y="1177"/>
                  </a:lnTo>
                  <a:lnTo>
                    <a:pt x="5" y="1179"/>
                  </a:lnTo>
                  <a:lnTo>
                    <a:pt x="4" y="1180"/>
                  </a:lnTo>
                  <a:lnTo>
                    <a:pt x="4" y="1180"/>
                  </a:lnTo>
                  <a:lnTo>
                    <a:pt x="3" y="1180"/>
                  </a:lnTo>
                  <a:lnTo>
                    <a:pt x="2" y="1180"/>
                  </a:lnTo>
                  <a:lnTo>
                    <a:pt x="1" y="1180"/>
                  </a:lnTo>
                  <a:lnTo>
                    <a:pt x="0" y="1179"/>
                  </a:lnTo>
                  <a:lnTo>
                    <a:pt x="0" y="1177"/>
                  </a:lnTo>
                  <a:lnTo>
                    <a:pt x="0" y="1133"/>
                  </a:lnTo>
                  <a:lnTo>
                    <a:pt x="0" y="1132"/>
                  </a:lnTo>
                  <a:lnTo>
                    <a:pt x="1" y="1131"/>
                  </a:lnTo>
                  <a:lnTo>
                    <a:pt x="2" y="1131"/>
                  </a:lnTo>
                  <a:lnTo>
                    <a:pt x="3" y="1129"/>
                  </a:lnTo>
                  <a:lnTo>
                    <a:pt x="4" y="1131"/>
                  </a:lnTo>
                  <a:lnTo>
                    <a:pt x="4" y="1131"/>
                  </a:lnTo>
                  <a:lnTo>
                    <a:pt x="5" y="1132"/>
                  </a:lnTo>
                  <a:lnTo>
                    <a:pt x="5" y="1133"/>
                  </a:lnTo>
                  <a:lnTo>
                    <a:pt x="5" y="1133"/>
                  </a:lnTo>
                  <a:close/>
                  <a:moveTo>
                    <a:pt x="5" y="1208"/>
                  </a:moveTo>
                  <a:lnTo>
                    <a:pt x="5" y="1252"/>
                  </a:lnTo>
                  <a:lnTo>
                    <a:pt x="5" y="1253"/>
                  </a:lnTo>
                  <a:lnTo>
                    <a:pt x="4" y="1255"/>
                  </a:lnTo>
                  <a:lnTo>
                    <a:pt x="4" y="1255"/>
                  </a:lnTo>
                  <a:lnTo>
                    <a:pt x="3" y="1256"/>
                  </a:lnTo>
                  <a:lnTo>
                    <a:pt x="2" y="1255"/>
                  </a:lnTo>
                  <a:lnTo>
                    <a:pt x="1" y="1255"/>
                  </a:lnTo>
                  <a:lnTo>
                    <a:pt x="0" y="1253"/>
                  </a:lnTo>
                  <a:lnTo>
                    <a:pt x="0" y="1252"/>
                  </a:lnTo>
                  <a:lnTo>
                    <a:pt x="0" y="1208"/>
                  </a:lnTo>
                  <a:lnTo>
                    <a:pt x="0" y="1207"/>
                  </a:lnTo>
                  <a:lnTo>
                    <a:pt x="1" y="1207"/>
                  </a:lnTo>
                  <a:lnTo>
                    <a:pt x="2" y="1206"/>
                  </a:lnTo>
                  <a:lnTo>
                    <a:pt x="3" y="1206"/>
                  </a:lnTo>
                  <a:lnTo>
                    <a:pt x="4" y="1206"/>
                  </a:lnTo>
                  <a:lnTo>
                    <a:pt x="4" y="1207"/>
                  </a:lnTo>
                  <a:lnTo>
                    <a:pt x="5" y="1207"/>
                  </a:lnTo>
                  <a:lnTo>
                    <a:pt x="5" y="1208"/>
                  </a:lnTo>
                  <a:lnTo>
                    <a:pt x="5" y="1208"/>
                  </a:lnTo>
                  <a:close/>
                  <a:moveTo>
                    <a:pt x="5" y="1284"/>
                  </a:moveTo>
                  <a:lnTo>
                    <a:pt x="5" y="1327"/>
                  </a:lnTo>
                  <a:lnTo>
                    <a:pt x="5" y="1328"/>
                  </a:lnTo>
                  <a:lnTo>
                    <a:pt x="4" y="1330"/>
                  </a:lnTo>
                  <a:lnTo>
                    <a:pt x="4" y="1331"/>
                  </a:lnTo>
                  <a:lnTo>
                    <a:pt x="3" y="1331"/>
                  </a:lnTo>
                  <a:lnTo>
                    <a:pt x="2" y="1331"/>
                  </a:lnTo>
                  <a:lnTo>
                    <a:pt x="1" y="1330"/>
                  </a:lnTo>
                  <a:lnTo>
                    <a:pt x="0" y="1328"/>
                  </a:lnTo>
                  <a:lnTo>
                    <a:pt x="0" y="1327"/>
                  </a:lnTo>
                  <a:lnTo>
                    <a:pt x="0" y="1284"/>
                  </a:lnTo>
                  <a:lnTo>
                    <a:pt x="0" y="1283"/>
                  </a:lnTo>
                  <a:lnTo>
                    <a:pt x="1" y="1282"/>
                  </a:lnTo>
                  <a:lnTo>
                    <a:pt x="2" y="1280"/>
                  </a:lnTo>
                  <a:lnTo>
                    <a:pt x="3" y="1280"/>
                  </a:lnTo>
                  <a:lnTo>
                    <a:pt x="4" y="1280"/>
                  </a:lnTo>
                  <a:lnTo>
                    <a:pt x="4" y="1282"/>
                  </a:lnTo>
                  <a:lnTo>
                    <a:pt x="5" y="1283"/>
                  </a:lnTo>
                  <a:lnTo>
                    <a:pt x="5" y="1284"/>
                  </a:lnTo>
                  <a:lnTo>
                    <a:pt x="5" y="1284"/>
                  </a:lnTo>
                  <a:close/>
                  <a:moveTo>
                    <a:pt x="5" y="1359"/>
                  </a:moveTo>
                  <a:lnTo>
                    <a:pt x="5" y="1403"/>
                  </a:lnTo>
                  <a:lnTo>
                    <a:pt x="5" y="1404"/>
                  </a:lnTo>
                  <a:lnTo>
                    <a:pt x="4" y="1406"/>
                  </a:lnTo>
                  <a:lnTo>
                    <a:pt x="4" y="1406"/>
                  </a:lnTo>
                  <a:lnTo>
                    <a:pt x="3" y="1406"/>
                  </a:lnTo>
                  <a:lnTo>
                    <a:pt x="2" y="1406"/>
                  </a:lnTo>
                  <a:lnTo>
                    <a:pt x="1" y="1406"/>
                  </a:lnTo>
                  <a:lnTo>
                    <a:pt x="0" y="1404"/>
                  </a:lnTo>
                  <a:lnTo>
                    <a:pt x="0" y="1403"/>
                  </a:lnTo>
                  <a:lnTo>
                    <a:pt x="0" y="1359"/>
                  </a:lnTo>
                  <a:lnTo>
                    <a:pt x="0" y="1358"/>
                  </a:lnTo>
                  <a:lnTo>
                    <a:pt x="1" y="1357"/>
                  </a:lnTo>
                  <a:lnTo>
                    <a:pt x="2" y="1357"/>
                  </a:lnTo>
                  <a:lnTo>
                    <a:pt x="3" y="1355"/>
                  </a:lnTo>
                  <a:lnTo>
                    <a:pt x="4" y="1357"/>
                  </a:lnTo>
                  <a:lnTo>
                    <a:pt x="4" y="1357"/>
                  </a:lnTo>
                  <a:lnTo>
                    <a:pt x="5" y="1358"/>
                  </a:lnTo>
                  <a:lnTo>
                    <a:pt x="5" y="1359"/>
                  </a:lnTo>
                  <a:lnTo>
                    <a:pt x="5" y="1359"/>
                  </a:lnTo>
                  <a:close/>
                  <a:moveTo>
                    <a:pt x="5" y="1434"/>
                  </a:moveTo>
                  <a:lnTo>
                    <a:pt x="5" y="1478"/>
                  </a:lnTo>
                  <a:lnTo>
                    <a:pt x="5" y="1479"/>
                  </a:lnTo>
                  <a:lnTo>
                    <a:pt x="4" y="1481"/>
                  </a:lnTo>
                  <a:lnTo>
                    <a:pt x="4" y="1482"/>
                  </a:lnTo>
                  <a:lnTo>
                    <a:pt x="3" y="1482"/>
                  </a:lnTo>
                  <a:lnTo>
                    <a:pt x="2" y="1482"/>
                  </a:lnTo>
                  <a:lnTo>
                    <a:pt x="1" y="1481"/>
                  </a:lnTo>
                  <a:lnTo>
                    <a:pt x="0" y="1479"/>
                  </a:lnTo>
                  <a:lnTo>
                    <a:pt x="0" y="1478"/>
                  </a:lnTo>
                  <a:lnTo>
                    <a:pt x="0" y="1434"/>
                  </a:lnTo>
                  <a:lnTo>
                    <a:pt x="0" y="1433"/>
                  </a:lnTo>
                  <a:lnTo>
                    <a:pt x="1" y="1433"/>
                  </a:lnTo>
                  <a:lnTo>
                    <a:pt x="2" y="1431"/>
                  </a:lnTo>
                  <a:lnTo>
                    <a:pt x="3" y="1431"/>
                  </a:lnTo>
                  <a:lnTo>
                    <a:pt x="4" y="1431"/>
                  </a:lnTo>
                  <a:lnTo>
                    <a:pt x="4" y="1433"/>
                  </a:lnTo>
                  <a:lnTo>
                    <a:pt x="5" y="1433"/>
                  </a:lnTo>
                  <a:lnTo>
                    <a:pt x="5" y="1434"/>
                  </a:lnTo>
                  <a:lnTo>
                    <a:pt x="5" y="1434"/>
                  </a:lnTo>
                  <a:close/>
                  <a:moveTo>
                    <a:pt x="5" y="1510"/>
                  </a:moveTo>
                  <a:lnTo>
                    <a:pt x="5" y="1554"/>
                  </a:lnTo>
                  <a:lnTo>
                    <a:pt x="5" y="1555"/>
                  </a:lnTo>
                  <a:lnTo>
                    <a:pt x="4" y="1555"/>
                  </a:lnTo>
                  <a:lnTo>
                    <a:pt x="4" y="1557"/>
                  </a:lnTo>
                  <a:lnTo>
                    <a:pt x="3" y="1557"/>
                  </a:lnTo>
                  <a:lnTo>
                    <a:pt x="2" y="1557"/>
                  </a:lnTo>
                  <a:lnTo>
                    <a:pt x="1" y="1555"/>
                  </a:lnTo>
                  <a:lnTo>
                    <a:pt x="0" y="1555"/>
                  </a:lnTo>
                  <a:lnTo>
                    <a:pt x="0" y="1554"/>
                  </a:lnTo>
                  <a:lnTo>
                    <a:pt x="0" y="1510"/>
                  </a:lnTo>
                  <a:lnTo>
                    <a:pt x="0" y="1509"/>
                  </a:lnTo>
                  <a:lnTo>
                    <a:pt x="1" y="1508"/>
                  </a:lnTo>
                  <a:lnTo>
                    <a:pt x="2" y="1506"/>
                  </a:lnTo>
                  <a:lnTo>
                    <a:pt x="3" y="1506"/>
                  </a:lnTo>
                  <a:lnTo>
                    <a:pt x="4" y="1506"/>
                  </a:lnTo>
                  <a:lnTo>
                    <a:pt x="4" y="1508"/>
                  </a:lnTo>
                  <a:lnTo>
                    <a:pt x="5" y="1509"/>
                  </a:lnTo>
                  <a:lnTo>
                    <a:pt x="5" y="1510"/>
                  </a:lnTo>
                  <a:lnTo>
                    <a:pt x="5" y="151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2184" name="Freeform 24"/>
            <p:cNvSpPr>
              <a:spLocks noEditPoints="1"/>
            </p:cNvSpPr>
            <p:nvPr/>
          </p:nvSpPr>
          <p:spPr bwMode="auto">
            <a:xfrm>
              <a:off x="4361" y="1696"/>
              <a:ext cx="4" cy="1734"/>
            </a:xfrm>
            <a:custGeom>
              <a:avLst/>
              <a:gdLst>
                <a:gd name="T0" fmla="*/ 1 w 5"/>
                <a:gd name="T1" fmla="*/ 50 h 1557"/>
                <a:gd name="T2" fmla="*/ 1 w 5"/>
                <a:gd name="T3" fmla="*/ 0 h 1557"/>
                <a:gd name="T4" fmla="*/ 5 w 5"/>
                <a:gd name="T5" fmla="*/ 79 h 1557"/>
                <a:gd name="T6" fmla="*/ 0 w 5"/>
                <a:gd name="T7" fmla="*/ 124 h 1557"/>
                <a:gd name="T8" fmla="*/ 2 w 5"/>
                <a:gd name="T9" fmla="*/ 75 h 1557"/>
                <a:gd name="T10" fmla="*/ 5 w 5"/>
                <a:gd name="T11" fmla="*/ 198 h 1557"/>
                <a:gd name="T12" fmla="*/ 0 w 5"/>
                <a:gd name="T13" fmla="*/ 199 h 1557"/>
                <a:gd name="T14" fmla="*/ 3 w 5"/>
                <a:gd name="T15" fmla="*/ 151 h 1557"/>
                <a:gd name="T16" fmla="*/ 5 w 5"/>
                <a:gd name="T17" fmla="*/ 274 h 1557"/>
                <a:gd name="T18" fmla="*/ 0 w 5"/>
                <a:gd name="T19" fmla="*/ 273 h 1557"/>
                <a:gd name="T20" fmla="*/ 4 w 5"/>
                <a:gd name="T21" fmla="*/ 227 h 1557"/>
                <a:gd name="T22" fmla="*/ 4 w 5"/>
                <a:gd name="T23" fmla="*/ 351 h 1557"/>
                <a:gd name="T24" fmla="*/ 0 w 5"/>
                <a:gd name="T25" fmla="*/ 305 h 1557"/>
                <a:gd name="T26" fmla="*/ 5 w 5"/>
                <a:gd name="T27" fmla="*/ 303 h 1557"/>
                <a:gd name="T28" fmla="*/ 3 w 5"/>
                <a:gd name="T29" fmla="*/ 426 h 1557"/>
                <a:gd name="T30" fmla="*/ 0 w 5"/>
                <a:gd name="T31" fmla="*/ 378 h 1557"/>
                <a:gd name="T32" fmla="*/ 5 w 5"/>
                <a:gd name="T33" fmla="*/ 379 h 1557"/>
                <a:gd name="T34" fmla="*/ 2 w 5"/>
                <a:gd name="T35" fmla="*/ 502 h 1557"/>
                <a:gd name="T36" fmla="*/ 0 w 5"/>
                <a:gd name="T37" fmla="*/ 453 h 1557"/>
                <a:gd name="T38" fmla="*/ 5 w 5"/>
                <a:gd name="T39" fmla="*/ 456 h 1557"/>
                <a:gd name="T40" fmla="*/ 1 w 5"/>
                <a:gd name="T41" fmla="*/ 577 h 1557"/>
                <a:gd name="T42" fmla="*/ 1 w 5"/>
                <a:gd name="T43" fmla="*/ 528 h 1557"/>
                <a:gd name="T44" fmla="*/ 5 w 5"/>
                <a:gd name="T45" fmla="*/ 605 h 1557"/>
                <a:gd name="T46" fmla="*/ 0 w 5"/>
                <a:gd name="T47" fmla="*/ 652 h 1557"/>
                <a:gd name="T48" fmla="*/ 2 w 5"/>
                <a:gd name="T49" fmla="*/ 603 h 1557"/>
                <a:gd name="T50" fmla="*/ 5 w 5"/>
                <a:gd name="T51" fmla="*/ 726 h 1557"/>
                <a:gd name="T52" fmla="*/ 0 w 5"/>
                <a:gd name="T53" fmla="*/ 727 h 1557"/>
                <a:gd name="T54" fmla="*/ 3 w 5"/>
                <a:gd name="T55" fmla="*/ 678 h 1557"/>
                <a:gd name="T56" fmla="*/ 5 w 5"/>
                <a:gd name="T57" fmla="*/ 802 h 1557"/>
                <a:gd name="T58" fmla="*/ 0 w 5"/>
                <a:gd name="T59" fmla="*/ 800 h 1557"/>
                <a:gd name="T60" fmla="*/ 4 w 5"/>
                <a:gd name="T61" fmla="*/ 754 h 1557"/>
                <a:gd name="T62" fmla="*/ 4 w 5"/>
                <a:gd name="T63" fmla="*/ 878 h 1557"/>
                <a:gd name="T64" fmla="*/ 0 w 5"/>
                <a:gd name="T65" fmla="*/ 831 h 1557"/>
                <a:gd name="T66" fmla="*/ 5 w 5"/>
                <a:gd name="T67" fmla="*/ 830 h 1557"/>
                <a:gd name="T68" fmla="*/ 3 w 5"/>
                <a:gd name="T69" fmla="*/ 954 h 1557"/>
                <a:gd name="T70" fmla="*/ 0 w 5"/>
                <a:gd name="T71" fmla="*/ 906 h 1557"/>
                <a:gd name="T72" fmla="*/ 5 w 5"/>
                <a:gd name="T73" fmla="*/ 907 h 1557"/>
                <a:gd name="T74" fmla="*/ 2 w 5"/>
                <a:gd name="T75" fmla="*/ 1030 h 1557"/>
                <a:gd name="T76" fmla="*/ 0 w 5"/>
                <a:gd name="T77" fmla="*/ 980 h 1557"/>
                <a:gd name="T78" fmla="*/ 5 w 5"/>
                <a:gd name="T79" fmla="*/ 982 h 1557"/>
                <a:gd name="T80" fmla="*/ 1 w 5"/>
                <a:gd name="T81" fmla="*/ 1105 h 1557"/>
                <a:gd name="T82" fmla="*/ 1 w 5"/>
                <a:gd name="T83" fmla="*/ 1055 h 1557"/>
                <a:gd name="T84" fmla="*/ 5 w 5"/>
                <a:gd name="T85" fmla="*/ 1133 h 1557"/>
                <a:gd name="T86" fmla="*/ 0 w 5"/>
                <a:gd name="T87" fmla="*/ 1180 h 1557"/>
                <a:gd name="T88" fmla="*/ 2 w 5"/>
                <a:gd name="T89" fmla="*/ 1129 h 1557"/>
                <a:gd name="T90" fmla="*/ 5 w 5"/>
                <a:gd name="T91" fmla="*/ 1252 h 1557"/>
                <a:gd name="T92" fmla="*/ 0 w 5"/>
                <a:gd name="T93" fmla="*/ 1253 h 1557"/>
                <a:gd name="T94" fmla="*/ 3 w 5"/>
                <a:gd name="T95" fmla="*/ 1206 h 1557"/>
                <a:gd name="T96" fmla="*/ 5 w 5"/>
                <a:gd name="T97" fmla="*/ 1328 h 1557"/>
                <a:gd name="T98" fmla="*/ 0 w 5"/>
                <a:gd name="T99" fmla="*/ 1327 h 1557"/>
                <a:gd name="T100" fmla="*/ 4 w 5"/>
                <a:gd name="T101" fmla="*/ 1282 h 1557"/>
                <a:gd name="T102" fmla="*/ 4 w 5"/>
                <a:gd name="T103" fmla="*/ 1406 h 1557"/>
                <a:gd name="T104" fmla="*/ 0 w 5"/>
                <a:gd name="T105" fmla="*/ 1359 h 1557"/>
                <a:gd name="T106" fmla="*/ 5 w 5"/>
                <a:gd name="T107" fmla="*/ 1358 h 1557"/>
                <a:gd name="T108" fmla="*/ 3 w 5"/>
                <a:gd name="T109" fmla="*/ 1482 h 1557"/>
                <a:gd name="T110" fmla="*/ 0 w 5"/>
                <a:gd name="T111" fmla="*/ 1433 h 1557"/>
                <a:gd name="T112" fmla="*/ 5 w 5"/>
                <a:gd name="T113" fmla="*/ 1434 h 1557"/>
                <a:gd name="T114" fmla="*/ 2 w 5"/>
                <a:gd name="T115" fmla="*/ 1557 h 1557"/>
                <a:gd name="T116" fmla="*/ 0 w 5"/>
                <a:gd name="T117" fmla="*/ 1508 h 1557"/>
                <a:gd name="T118" fmla="*/ 5 w 5"/>
                <a:gd name="T119" fmla="*/ 151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1557">
                  <a:moveTo>
                    <a:pt x="5" y="3"/>
                  </a:moveTo>
                  <a:lnTo>
                    <a:pt x="5" y="47"/>
                  </a:lnTo>
                  <a:lnTo>
                    <a:pt x="5" y="48"/>
                  </a:lnTo>
                  <a:lnTo>
                    <a:pt x="4" y="49"/>
                  </a:lnTo>
                  <a:lnTo>
                    <a:pt x="3" y="50"/>
                  </a:lnTo>
                  <a:lnTo>
                    <a:pt x="2" y="50"/>
                  </a:lnTo>
                  <a:lnTo>
                    <a:pt x="1" y="50"/>
                  </a:lnTo>
                  <a:lnTo>
                    <a:pt x="0" y="49"/>
                  </a:lnTo>
                  <a:lnTo>
                    <a:pt x="0" y="48"/>
                  </a:lnTo>
                  <a:lnTo>
                    <a:pt x="0" y="47"/>
                  </a:lnTo>
                  <a:lnTo>
                    <a:pt x="0" y="3"/>
                  </a:lnTo>
                  <a:lnTo>
                    <a:pt x="0" y="1"/>
                  </a:lnTo>
                  <a:lnTo>
                    <a:pt x="0" y="1"/>
                  </a:lnTo>
                  <a:lnTo>
                    <a:pt x="1" y="0"/>
                  </a:lnTo>
                  <a:lnTo>
                    <a:pt x="2" y="0"/>
                  </a:lnTo>
                  <a:lnTo>
                    <a:pt x="3" y="0"/>
                  </a:lnTo>
                  <a:lnTo>
                    <a:pt x="4" y="1"/>
                  </a:lnTo>
                  <a:lnTo>
                    <a:pt x="5" y="1"/>
                  </a:lnTo>
                  <a:lnTo>
                    <a:pt x="5" y="3"/>
                  </a:lnTo>
                  <a:lnTo>
                    <a:pt x="5" y="3"/>
                  </a:lnTo>
                  <a:close/>
                  <a:moveTo>
                    <a:pt x="5" y="79"/>
                  </a:moveTo>
                  <a:lnTo>
                    <a:pt x="5" y="123"/>
                  </a:lnTo>
                  <a:lnTo>
                    <a:pt x="5" y="124"/>
                  </a:lnTo>
                  <a:lnTo>
                    <a:pt x="4" y="124"/>
                  </a:lnTo>
                  <a:lnTo>
                    <a:pt x="3" y="125"/>
                  </a:lnTo>
                  <a:lnTo>
                    <a:pt x="2" y="125"/>
                  </a:lnTo>
                  <a:lnTo>
                    <a:pt x="1" y="125"/>
                  </a:lnTo>
                  <a:lnTo>
                    <a:pt x="0" y="124"/>
                  </a:lnTo>
                  <a:lnTo>
                    <a:pt x="0" y="124"/>
                  </a:lnTo>
                  <a:lnTo>
                    <a:pt x="0" y="123"/>
                  </a:lnTo>
                  <a:lnTo>
                    <a:pt x="0" y="79"/>
                  </a:lnTo>
                  <a:lnTo>
                    <a:pt x="0" y="77"/>
                  </a:lnTo>
                  <a:lnTo>
                    <a:pt x="0" y="76"/>
                  </a:lnTo>
                  <a:lnTo>
                    <a:pt x="1" y="75"/>
                  </a:lnTo>
                  <a:lnTo>
                    <a:pt x="2" y="75"/>
                  </a:lnTo>
                  <a:lnTo>
                    <a:pt x="3" y="75"/>
                  </a:lnTo>
                  <a:lnTo>
                    <a:pt x="4" y="76"/>
                  </a:lnTo>
                  <a:lnTo>
                    <a:pt x="5" y="77"/>
                  </a:lnTo>
                  <a:lnTo>
                    <a:pt x="5" y="79"/>
                  </a:lnTo>
                  <a:lnTo>
                    <a:pt x="5" y="79"/>
                  </a:lnTo>
                  <a:close/>
                  <a:moveTo>
                    <a:pt x="5" y="154"/>
                  </a:moveTo>
                  <a:lnTo>
                    <a:pt x="5" y="198"/>
                  </a:lnTo>
                  <a:lnTo>
                    <a:pt x="5" y="199"/>
                  </a:lnTo>
                  <a:lnTo>
                    <a:pt x="4" y="200"/>
                  </a:lnTo>
                  <a:lnTo>
                    <a:pt x="3" y="200"/>
                  </a:lnTo>
                  <a:lnTo>
                    <a:pt x="2" y="201"/>
                  </a:lnTo>
                  <a:lnTo>
                    <a:pt x="1" y="200"/>
                  </a:lnTo>
                  <a:lnTo>
                    <a:pt x="0" y="200"/>
                  </a:lnTo>
                  <a:lnTo>
                    <a:pt x="0" y="199"/>
                  </a:lnTo>
                  <a:lnTo>
                    <a:pt x="0" y="198"/>
                  </a:lnTo>
                  <a:lnTo>
                    <a:pt x="0" y="154"/>
                  </a:lnTo>
                  <a:lnTo>
                    <a:pt x="0" y="152"/>
                  </a:lnTo>
                  <a:lnTo>
                    <a:pt x="0" y="151"/>
                  </a:lnTo>
                  <a:lnTo>
                    <a:pt x="1" y="151"/>
                  </a:lnTo>
                  <a:lnTo>
                    <a:pt x="2" y="151"/>
                  </a:lnTo>
                  <a:lnTo>
                    <a:pt x="3" y="151"/>
                  </a:lnTo>
                  <a:lnTo>
                    <a:pt x="4" y="151"/>
                  </a:lnTo>
                  <a:lnTo>
                    <a:pt x="5" y="152"/>
                  </a:lnTo>
                  <a:lnTo>
                    <a:pt x="5" y="154"/>
                  </a:lnTo>
                  <a:lnTo>
                    <a:pt x="5" y="154"/>
                  </a:lnTo>
                  <a:close/>
                  <a:moveTo>
                    <a:pt x="5" y="230"/>
                  </a:moveTo>
                  <a:lnTo>
                    <a:pt x="5" y="273"/>
                  </a:lnTo>
                  <a:lnTo>
                    <a:pt x="5" y="274"/>
                  </a:lnTo>
                  <a:lnTo>
                    <a:pt x="4" y="275"/>
                  </a:lnTo>
                  <a:lnTo>
                    <a:pt x="3" y="276"/>
                  </a:lnTo>
                  <a:lnTo>
                    <a:pt x="2" y="276"/>
                  </a:lnTo>
                  <a:lnTo>
                    <a:pt x="1" y="276"/>
                  </a:lnTo>
                  <a:lnTo>
                    <a:pt x="0" y="275"/>
                  </a:lnTo>
                  <a:lnTo>
                    <a:pt x="0" y="274"/>
                  </a:lnTo>
                  <a:lnTo>
                    <a:pt x="0" y="273"/>
                  </a:lnTo>
                  <a:lnTo>
                    <a:pt x="0" y="230"/>
                  </a:lnTo>
                  <a:lnTo>
                    <a:pt x="0" y="228"/>
                  </a:lnTo>
                  <a:lnTo>
                    <a:pt x="0" y="227"/>
                  </a:lnTo>
                  <a:lnTo>
                    <a:pt x="1" y="226"/>
                  </a:lnTo>
                  <a:lnTo>
                    <a:pt x="2" y="226"/>
                  </a:lnTo>
                  <a:lnTo>
                    <a:pt x="3" y="226"/>
                  </a:lnTo>
                  <a:lnTo>
                    <a:pt x="4" y="227"/>
                  </a:lnTo>
                  <a:lnTo>
                    <a:pt x="5" y="228"/>
                  </a:lnTo>
                  <a:lnTo>
                    <a:pt x="5" y="230"/>
                  </a:lnTo>
                  <a:lnTo>
                    <a:pt x="5" y="230"/>
                  </a:lnTo>
                  <a:close/>
                  <a:moveTo>
                    <a:pt x="5" y="305"/>
                  </a:moveTo>
                  <a:lnTo>
                    <a:pt x="5" y="349"/>
                  </a:lnTo>
                  <a:lnTo>
                    <a:pt x="5" y="350"/>
                  </a:lnTo>
                  <a:lnTo>
                    <a:pt x="4" y="351"/>
                  </a:lnTo>
                  <a:lnTo>
                    <a:pt x="3" y="351"/>
                  </a:lnTo>
                  <a:lnTo>
                    <a:pt x="2" y="351"/>
                  </a:lnTo>
                  <a:lnTo>
                    <a:pt x="1" y="351"/>
                  </a:lnTo>
                  <a:lnTo>
                    <a:pt x="0" y="351"/>
                  </a:lnTo>
                  <a:lnTo>
                    <a:pt x="0" y="350"/>
                  </a:lnTo>
                  <a:lnTo>
                    <a:pt x="0" y="349"/>
                  </a:lnTo>
                  <a:lnTo>
                    <a:pt x="0" y="305"/>
                  </a:lnTo>
                  <a:lnTo>
                    <a:pt x="0" y="303"/>
                  </a:lnTo>
                  <a:lnTo>
                    <a:pt x="0" y="302"/>
                  </a:lnTo>
                  <a:lnTo>
                    <a:pt x="1" y="302"/>
                  </a:lnTo>
                  <a:lnTo>
                    <a:pt x="2" y="301"/>
                  </a:lnTo>
                  <a:lnTo>
                    <a:pt x="3" y="302"/>
                  </a:lnTo>
                  <a:lnTo>
                    <a:pt x="4" y="302"/>
                  </a:lnTo>
                  <a:lnTo>
                    <a:pt x="5" y="303"/>
                  </a:lnTo>
                  <a:lnTo>
                    <a:pt x="5" y="305"/>
                  </a:lnTo>
                  <a:lnTo>
                    <a:pt x="5" y="305"/>
                  </a:lnTo>
                  <a:close/>
                  <a:moveTo>
                    <a:pt x="5" y="379"/>
                  </a:moveTo>
                  <a:lnTo>
                    <a:pt x="5" y="424"/>
                  </a:lnTo>
                  <a:lnTo>
                    <a:pt x="5" y="425"/>
                  </a:lnTo>
                  <a:lnTo>
                    <a:pt x="4" y="426"/>
                  </a:lnTo>
                  <a:lnTo>
                    <a:pt x="3" y="426"/>
                  </a:lnTo>
                  <a:lnTo>
                    <a:pt x="2" y="427"/>
                  </a:lnTo>
                  <a:lnTo>
                    <a:pt x="1" y="426"/>
                  </a:lnTo>
                  <a:lnTo>
                    <a:pt x="0" y="426"/>
                  </a:lnTo>
                  <a:lnTo>
                    <a:pt x="0" y="425"/>
                  </a:lnTo>
                  <a:lnTo>
                    <a:pt x="0" y="424"/>
                  </a:lnTo>
                  <a:lnTo>
                    <a:pt x="0" y="379"/>
                  </a:lnTo>
                  <a:lnTo>
                    <a:pt x="0" y="378"/>
                  </a:lnTo>
                  <a:lnTo>
                    <a:pt x="0" y="377"/>
                  </a:lnTo>
                  <a:lnTo>
                    <a:pt x="1" y="377"/>
                  </a:lnTo>
                  <a:lnTo>
                    <a:pt x="2" y="377"/>
                  </a:lnTo>
                  <a:lnTo>
                    <a:pt x="3" y="377"/>
                  </a:lnTo>
                  <a:lnTo>
                    <a:pt x="4" y="377"/>
                  </a:lnTo>
                  <a:lnTo>
                    <a:pt x="5" y="378"/>
                  </a:lnTo>
                  <a:lnTo>
                    <a:pt x="5" y="379"/>
                  </a:lnTo>
                  <a:lnTo>
                    <a:pt x="5" y="379"/>
                  </a:lnTo>
                  <a:close/>
                  <a:moveTo>
                    <a:pt x="5" y="456"/>
                  </a:moveTo>
                  <a:lnTo>
                    <a:pt x="5" y="498"/>
                  </a:lnTo>
                  <a:lnTo>
                    <a:pt x="5" y="500"/>
                  </a:lnTo>
                  <a:lnTo>
                    <a:pt x="4" y="501"/>
                  </a:lnTo>
                  <a:lnTo>
                    <a:pt x="3" y="502"/>
                  </a:lnTo>
                  <a:lnTo>
                    <a:pt x="2" y="502"/>
                  </a:lnTo>
                  <a:lnTo>
                    <a:pt x="1" y="502"/>
                  </a:lnTo>
                  <a:lnTo>
                    <a:pt x="0" y="501"/>
                  </a:lnTo>
                  <a:lnTo>
                    <a:pt x="0" y="500"/>
                  </a:lnTo>
                  <a:lnTo>
                    <a:pt x="0" y="498"/>
                  </a:lnTo>
                  <a:lnTo>
                    <a:pt x="0" y="456"/>
                  </a:lnTo>
                  <a:lnTo>
                    <a:pt x="0" y="454"/>
                  </a:lnTo>
                  <a:lnTo>
                    <a:pt x="0" y="453"/>
                  </a:lnTo>
                  <a:lnTo>
                    <a:pt x="1" y="452"/>
                  </a:lnTo>
                  <a:lnTo>
                    <a:pt x="2" y="452"/>
                  </a:lnTo>
                  <a:lnTo>
                    <a:pt x="3" y="452"/>
                  </a:lnTo>
                  <a:lnTo>
                    <a:pt x="4" y="453"/>
                  </a:lnTo>
                  <a:lnTo>
                    <a:pt x="5" y="454"/>
                  </a:lnTo>
                  <a:lnTo>
                    <a:pt x="5" y="456"/>
                  </a:lnTo>
                  <a:lnTo>
                    <a:pt x="5" y="456"/>
                  </a:lnTo>
                  <a:close/>
                  <a:moveTo>
                    <a:pt x="5" y="530"/>
                  </a:moveTo>
                  <a:lnTo>
                    <a:pt x="5" y="575"/>
                  </a:lnTo>
                  <a:lnTo>
                    <a:pt x="5" y="576"/>
                  </a:lnTo>
                  <a:lnTo>
                    <a:pt x="4" y="577"/>
                  </a:lnTo>
                  <a:lnTo>
                    <a:pt x="3" y="577"/>
                  </a:lnTo>
                  <a:lnTo>
                    <a:pt x="2" y="577"/>
                  </a:lnTo>
                  <a:lnTo>
                    <a:pt x="1" y="577"/>
                  </a:lnTo>
                  <a:lnTo>
                    <a:pt x="0" y="577"/>
                  </a:lnTo>
                  <a:lnTo>
                    <a:pt x="0" y="576"/>
                  </a:lnTo>
                  <a:lnTo>
                    <a:pt x="0" y="575"/>
                  </a:lnTo>
                  <a:lnTo>
                    <a:pt x="0" y="530"/>
                  </a:lnTo>
                  <a:lnTo>
                    <a:pt x="0" y="529"/>
                  </a:lnTo>
                  <a:lnTo>
                    <a:pt x="0" y="528"/>
                  </a:lnTo>
                  <a:lnTo>
                    <a:pt x="1" y="528"/>
                  </a:lnTo>
                  <a:lnTo>
                    <a:pt x="2" y="527"/>
                  </a:lnTo>
                  <a:lnTo>
                    <a:pt x="3" y="528"/>
                  </a:lnTo>
                  <a:lnTo>
                    <a:pt x="4" y="528"/>
                  </a:lnTo>
                  <a:lnTo>
                    <a:pt x="5" y="529"/>
                  </a:lnTo>
                  <a:lnTo>
                    <a:pt x="5" y="530"/>
                  </a:lnTo>
                  <a:lnTo>
                    <a:pt x="5" y="530"/>
                  </a:lnTo>
                  <a:close/>
                  <a:moveTo>
                    <a:pt x="5" y="605"/>
                  </a:moveTo>
                  <a:lnTo>
                    <a:pt x="5" y="649"/>
                  </a:lnTo>
                  <a:lnTo>
                    <a:pt x="5" y="651"/>
                  </a:lnTo>
                  <a:lnTo>
                    <a:pt x="4" y="652"/>
                  </a:lnTo>
                  <a:lnTo>
                    <a:pt x="3" y="653"/>
                  </a:lnTo>
                  <a:lnTo>
                    <a:pt x="2" y="653"/>
                  </a:lnTo>
                  <a:lnTo>
                    <a:pt x="1" y="653"/>
                  </a:lnTo>
                  <a:lnTo>
                    <a:pt x="0" y="652"/>
                  </a:lnTo>
                  <a:lnTo>
                    <a:pt x="0" y="651"/>
                  </a:lnTo>
                  <a:lnTo>
                    <a:pt x="0" y="649"/>
                  </a:lnTo>
                  <a:lnTo>
                    <a:pt x="0" y="605"/>
                  </a:lnTo>
                  <a:lnTo>
                    <a:pt x="0" y="604"/>
                  </a:lnTo>
                  <a:lnTo>
                    <a:pt x="0" y="604"/>
                  </a:lnTo>
                  <a:lnTo>
                    <a:pt x="1" y="603"/>
                  </a:lnTo>
                  <a:lnTo>
                    <a:pt x="2" y="603"/>
                  </a:lnTo>
                  <a:lnTo>
                    <a:pt x="3" y="603"/>
                  </a:lnTo>
                  <a:lnTo>
                    <a:pt x="4" y="604"/>
                  </a:lnTo>
                  <a:lnTo>
                    <a:pt x="5" y="604"/>
                  </a:lnTo>
                  <a:lnTo>
                    <a:pt x="5" y="605"/>
                  </a:lnTo>
                  <a:lnTo>
                    <a:pt x="5" y="605"/>
                  </a:lnTo>
                  <a:close/>
                  <a:moveTo>
                    <a:pt x="5" y="681"/>
                  </a:moveTo>
                  <a:lnTo>
                    <a:pt x="5" y="726"/>
                  </a:lnTo>
                  <a:lnTo>
                    <a:pt x="5" y="727"/>
                  </a:lnTo>
                  <a:lnTo>
                    <a:pt x="4" y="727"/>
                  </a:lnTo>
                  <a:lnTo>
                    <a:pt x="3" y="728"/>
                  </a:lnTo>
                  <a:lnTo>
                    <a:pt x="2" y="728"/>
                  </a:lnTo>
                  <a:lnTo>
                    <a:pt x="1" y="728"/>
                  </a:lnTo>
                  <a:lnTo>
                    <a:pt x="0" y="727"/>
                  </a:lnTo>
                  <a:lnTo>
                    <a:pt x="0" y="727"/>
                  </a:lnTo>
                  <a:lnTo>
                    <a:pt x="0" y="726"/>
                  </a:lnTo>
                  <a:lnTo>
                    <a:pt x="0" y="681"/>
                  </a:lnTo>
                  <a:lnTo>
                    <a:pt x="0" y="680"/>
                  </a:lnTo>
                  <a:lnTo>
                    <a:pt x="0" y="679"/>
                  </a:lnTo>
                  <a:lnTo>
                    <a:pt x="1" y="678"/>
                  </a:lnTo>
                  <a:lnTo>
                    <a:pt x="2" y="678"/>
                  </a:lnTo>
                  <a:lnTo>
                    <a:pt x="3" y="678"/>
                  </a:lnTo>
                  <a:lnTo>
                    <a:pt x="4" y="679"/>
                  </a:lnTo>
                  <a:lnTo>
                    <a:pt x="5" y="680"/>
                  </a:lnTo>
                  <a:lnTo>
                    <a:pt x="5" y="681"/>
                  </a:lnTo>
                  <a:lnTo>
                    <a:pt x="5" y="681"/>
                  </a:lnTo>
                  <a:close/>
                  <a:moveTo>
                    <a:pt x="5" y="756"/>
                  </a:moveTo>
                  <a:lnTo>
                    <a:pt x="5" y="800"/>
                  </a:lnTo>
                  <a:lnTo>
                    <a:pt x="5" y="802"/>
                  </a:lnTo>
                  <a:lnTo>
                    <a:pt x="4" y="803"/>
                  </a:lnTo>
                  <a:lnTo>
                    <a:pt x="3" y="803"/>
                  </a:lnTo>
                  <a:lnTo>
                    <a:pt x="2" y="803"/>
                  </a:lnTo>
                  <a:lnTo>
                    <a:pt x="1" y="803"/>
                  </a:lnTo>
                  <a:lnTo>
                    <a:pt x="0" y="803"/>
                  </a:lnTo>
                  <a:lnTo>
                    <a:pt x="0" y="802"/>
                  </a:lnTo>
                  <a:lnTo>
                    <a:pt x="0" y="800"/>
                  </a:lnTo>
                  <a:lnTo>
                    <a:pt x="0" y="756"/>
                  </a:lnTo>
                  <a:lnTo>
                    <a:pt x="0" y="755"/>
                  </a:lnTo>
                  <a:lnTo>
                    <a:pt x="0" y="754"/>
                  </a:lnTo>
                  <a:lnTo>
                    <a:pt x="1" y="754"/>
                  </a:lnTo>
                  <a:lnTo>
                    <a:pt x="2" y="754"/>
                  </a:lnTo>
                  <a:lnTo>
                    <a:pt x="3" y="754"/>
                  </a:lnTo>
                  <a:lnTo>
                    <a:pt x="4" y="754"/>
                  </a:lnTo>
                  <a:lnTo>
                    <a:pt x="5" y="755"/>
                  </a:lnTo>
                  <a:lnTo>
                    <a:pt x="5" y="756"/>
                  </a:lnTo>
                  <a:lnTo>
                    <a:pt x="5" y="756"/>
                  </a:lnTo>
                  <a:close/>
                  <a:moveTo>
                    <a:pt x="5" y="831"/>
                  </a:moveTo>
                  <a:lnTo>
                    <a:pt x="5" y="875"/>
                  </a:lnTo>
                  <a:lnTo>
                    <a:pt x="5" y="877"/>
                  </a:lnTo>
                  <a:lnTo>
                    <a:pt x="4" y="878"/>
                  </a:lnTo>
                  <a:lnTo>
                    <a:pt x="3" y="879"/>
                  </a:lnTo>
                  <a:lnTo>
                    <a:pt x="2" y="879"/>
                  </a:lnTo>
                  <a:lnTo>
                    <a:pt x="1" y="879"/>
                  </a:lnTo>
                  <a:lnTo>
                    <a:pt x="0" y="878"/>
                  </a:lnTo>
                  <a:lnTo>
                    <a:pt x="0" y="877"/>
                  </a:lnTo>
                  <a:lnTo>
                    <a:pt x="0" y="875"/>
                  </a:lnTo>
                  <a:lnTo>
                    <a:pt x="0" y="831"/>
                  </a:lnTo>
                  <a:lnTo>
                    <a:pt x="0" y="830"/>
                  </a:lnTo>
                  <a:lnTo>
                    <a:pt x="0" y="830"/>
                  </a:lnTo>
                  <a:lnTo>
                    <a:pt x="1" y="829"/>
                  </a:lnTo>
                  <a:lnTo>
                    <a:pt x="2" y="829"/>
                  </a:lnTo>
                  <a:lnTo>
                    <a:pt x="3" y="829"/>
                  </a:lnTo>
                  <a:lnTo>
                    <a:pt x="4" y="830"/>
                  </a:lnTo>
                  <a:lnTo>
                    <a:pt x="5" y="830"/>
                  </a:lnTo>
                  <a:lnTo>
                    <a:pt x="5" y="831"/>
                  </a:lnTo>
                  <a:lnTo>
                    <a:pt x="5" y="831"/>
                  </a:lnTo>
                  <a:close/>
                  <a:moveTo>
                    <a:pt x="5" y="907"/>
                  </a:moveTo>
                  <a:lnTo>
                    <a:pt x="5" y="951"/>
                  </a:lnTo>
                  <a:lnTo>
                    <a:pt x="5" y="953"/>
                  </a:lnTo>
                  <a:lnTo>
                    <a:pt x="4" y="953"/>
                  </a:lnTo>
                  <a:lnTo>
                    <a:pt x="3" y="954"/>
                  </a:lnTo>
                  <a:lnTo>
                    <a:pt x="2" y="954"/>
                  </a:lnTo>
                  <a:lnTo>
                    <a:pt x="1" y="954"/>
                  </a:lnTo>
                  <a:lnTo>
                    <a:pt x="0" y="953"/>
                  </a:lnTo>
                  <a:lnTo>
                    <a:pt x="0" y="953"/>
                  </a:lnTo>
                  <a:lnTo>
                    <a:pt x="0" y="951"/>
                  </a:lnTo>
                  <a:lnTo>
                    <a:pt x="0" y="907"/>
                  </a:lnTo>
                  <a:lnTo>
                    <a:pt x="0" y="906"/>
                  </a:lnTo>
                  <a:lnTo>
                    <a:pt x="0" y="905"/>
                  </a:lnTo>
                  <a:lnTo>
                    <a:pt x="1" y="904"/>
                  </a:lnTo>
                  <a:lnTo>
                    <a:pt x="2" y="904"/>
                  </a:lnTo>
                  <a:lnTo>
                    <a:pt x="3" y="904"/>
                  </a:lnTo>
                  <a:lnTo>
                    <a:pt x="4" y="905"/>
                  </a:lnTo>
                  <a:lnTo>
                    <a:pt x="5" y="906"/>
                  </a:lnTo>
                  <a:lnTo>
                    <a:pt x="5" y="907"/>
                  </a:lnTo>
                  <a:lnTo>
                    <a:pt x="5" y="907"/>
                  </a:lnTo>
                  <a:close/>
                  <a:moveTo>
                    <a:pt x="5" y="982"/>
                  </a:moveTo>
                  <a:lnTo>
                    <a:pt x="5" y="1026"/>
                  </a:lnTo>
                  <a:lnTo>
                    <a:pt x="5" y="1028"/>
                  </a:lnTo>
                  <a:lnTo>
                    <a:pt x="4" y="1029"/>
                  </a:lnTo>
                  <a:lnTo>
                    <a:pt x="3" y="1029"/>
                  </a:lnTo>
                  <a:lnTo>
                    <a:pt x="2" y="1030"/>
                  </a:lnTo>
                  <a:lnTo>
                    <a:pt x="1" y="1029"/>
                  </a:lnTo>
                  <a:lnTo>
                    <a:pt x="0" y="1029"/>
                  </a:lnTo>
                  <a:lnTo>
                    <a:pt x="0" y="1028"/>
                  </a:lnTo>
                  <a:lnTo>
                    <a:pt x="0" y="1026"/>
                  </a:lnTo>
                  <a:lnTo>
                    <a:pt x="0" y="982"/>
                  </a:lnTo>
                  <a:lnTo>
                    <a:pt x="0" y="981"/>
                  </a:lnTo>
                  <a:lnTo>
                    <a:pt x="0" y="980"/>
                  </a:lnTo>
                  <a:lnTo>
                    <a:pt x="1" y="980"/>
                  </a:lnTo>
                  <a:lnTo>
                    <a:pt x="2" y="980"/>
                  </a:lnTo>
                  <a:lnTo>
                    <a:pt x="3" y="980"/>
                  </a:lnTo>
                  <a:lnTo>
                    <a:pt x="4" y="980"/>
                  </a:lnTo>
                  <a:lnTo>
                    <a:pt x="5" y="981"/>
                  </a:lnTo>
                  <a:lnTo>
                    <a:pt x="5" y="982"/>
                  </a:lnTo>
                  <a:lnTo>
                    <a:pt x="5" y="982"/>
                  </a:lnTo>
                  <a:close/>
                  <a:moveTo>
                    <a:pt x="5" y="1058"/>
                  </a:moveTo>
                  <a:lnTo>
                    <a:pt x="5" y="1101"/>
                  </a:lnTo>
                  <a:lnTo>
                    <a:pt x="5" y="1102"/>
                  </a:lnTo>
                  <a:lnTo>
                    <a:pt x="4" y="1104"/>
                  </a:lnTo>
                  <a:lnTo>
                    <a:pt x="3" y="1105"/>
                  </a:lnTo>
                  <a:lnTo>
                    <a:pt x="2" y="1105"/>
                  </a:lnTo>
                  <a:lnTo>
                    <a:pt x="1" y="1105"/>
                  </a:lnTo>
                  <a:lnTo>
                    <a:pt x="0" y="1104"/>
                  </a:lnTo>
                  <a:lnTo>
                    <a:pt x="0" y="1102"/>
                  </a:lnTo>
                  <a:lnTo>
                    <a:pt x="0" y="1101"/>
                  </a:lnTo>
                  <a:lnTo>
                    <a:pt x="0" y="1058"/>
                  </a:lnTo>
                  <a:lnTo>
                    <a:pt x="0" y="1057"/>
                  </a:lnTo>
                  <a:lnTo>
                    <a:pt x="0" y="1056"/>
                  </a:lnTo>
                  <a:lnTo>
                    <a:pt x="1" y="1055"/>
                  </a:lnTo>
                  <a:lnTo>
                    <a:pt x="2" y="1055"/>
                  </a:lnTo>
                  <a:lnTo>
                    <a:pt x="3" y="1055"/>
                  </a:lnTo>
                  <a:lnTo>
                    <a:pt x="4" y="1056"/>
                  </a:lnTo>
                  <a:lnTo>
                    <a:pt x="5" y="1057"/>
                  </a:lnTo>
                  <a:lnTo>
                    <a:pt x="5" y="1058"/>
                  </a:lnTo>
                  <a:lnTo>
                    <a:pt x="5" y="1058"/>
                  </a:lnTo>
                  <a:close/>
                  <a:moveTo>
                    <a:pt x="5" y="1133"/>
                  </a:moveTo>
                  <a:lnTo>
                    <a:pt x="5" y="1177"/>
                  </a:lnTo>
                  <a:lnTo>
                    <a:pt x="5" y="1179"/>
                  </a:lnTo>
                  <a:lnTo>
                    <a:pt x="4" y="1180"/>
                  </a:lnTo>
                  <a:lnTo>
                    <a:pt x="3" y="1180"/>
                  </a:lnTo>
                  <a:lnTo>
                    <a:pt x="2" y="1180"/>
                  </a:lnTo>
                  <a:lnTo>
                    <a:pt x="1" y="1180"/>
                  </a:lnTo>
                  <a:lnTo>
                    <a:pt x="0" y="1180"/>
                  </a:lnTo>
                  <a:lnTo>
                    <a:pt x="0" y="1179"/>
                  </a:lnTo>
                  <a:lnTo>
                    <a:pt x="0" y="1177"/>
                  </a:lnTo>
                  <a:lnTo>
                    <a:pt x="0" y="1133"/>
                  </a:lnTo>
                  <a:lnTo>
                    <a:pt x="0" y="1132"/>
                  </a:lnTo>
                  <a:lnTo>
                    <a:pt x="0" y="1131"/>
                  </a:lnTo>
                  <a:lnTo>
                    <a:pt x="1" y="1131"/>
                  </a:lnTo>
                  <a:lnTo>
                    <a:pt x="2" y="1129"/>
                  </a:lnTo>
                  <a:lnTo>
                    <a:pt x="3" y="1131"/>
                  </a:lnTo>
                  <a:lnTo>
                    <a:pt x="4" y="1131"/>
                  </a:lnTo>
                  <a:lnTo>
                    <a:pt x="5" y="1132"/>
                  </a:lnTo>
                  <a:lnTo>
                    <a:pt x="5" y="1133"/>
                  </a:lnTo>
                  <a:lnTo>
                    <a:pt x="5" y="1133"/>
                  </a:lnTo>
                  <a:close/>
                  <a:moveTo>
                    <a:pt x="5" y="1208"/>
                  </a:moveTo>
                  <a:lnTo>
                    <a:pt x="5" y="1252"/>
                  </a:lnTo>
                  <a:lnTo>
                    <a:pt x="5" y="1253"/>
                  </a:lnTo>
                  <a:lnTo>
                    <a:pt x="4" y="1255"/>
                  </a:lnTo>
                  <a:lnTo>
                    <a:pt x="3" y="1255"/>
                  </a:lnTo>
                  <a:lnTo>
                    <a:pt x="2" y="1256"/>
                  </a:lnTo>
                  <a:lnTo>
                    <a:pt x="1" y="1255"/>
                  </a:lnTo>
                  <a:lnTo>
                    <a:pt x="0" y="1255"/>
                  </a:lnTo>
                  <a:lnTo>
                    <a:pt x="0" y="1253"/>
                  </a:lnTo>
                  <a:lnTo>
                    <a:pt x="0" y="1252"/>
                  </a:lnTo>
                  <a:lnTo>
                    <a:pt x="0" y="1208"/>
                  </a:lnTo>
                  <a:lnTo>
                    <a:pt x="0" y="1207"/>
                  </a:lnTo>
                  <a:lnTo>
                    <a:pt x="0" y="1207"/>
                  </a:lnTo>
                  <a:lnTo>
                    <a:pt x="1" y="1206"/>
                  </a:lnTo>
                  <a:lnTo>
                    <a:pt x="2" y="1206"/>
                  </a:lnTo>
                  <a:lnTo>
                    <a:pt x="3" y="1206"/>
                  </a:lnTo>
                  <a:lnTo>
                    <a:pt x="4" y="1207"/>
                  </a:lnTo>
                  <a:lnTo>
                    <a:pt x="5" y="1207"/>
                  </a:lnTo>
                  <a:lnTo>
                    <a:pt x="5" y="1208"/>
                  </a:lnTo>
                  <a:lnTo>
                    <a:pt x="5" y="1208"/>
                  </a:lnTo>
                  <a:close/>
                  <a:moveTo>
                    <a:pt x="5" y="1284"/>
                  </a:moveTo>
                  <a:lnTo>
                    <a:pt x="5" y="1327"/>
                  </a:lnTo>
                  <a:lnTo>
                    <a:pt x="5" y="1328"/>
                  </a:lnTo>
                  <a:lnTo>
                    <a:pt x="4" y="1330"/>
                  </a:lnTo>
                  <a:lnTo>
                    <a:pt x="3" y="1331"/>
                  </a:lnTo>
                  <a:lnTo>
                    <a:pt x="2" y="1331"/>
                  </a:lnTo>
                  <a:lnTo>
                    <a:pt x="1" y="1331"/>
                  </a:lnTo>
                  <a:lnTo>
                    <a:pt x="0" y="1330"/>
                  </a:lnTo>
                  <a:lnTo>
                    <a:pt x="0" y="1328"/>
                  </a:lnTo>
                  <a:lnTo>
                    <a:pt x="0" y="1327"/>
                  </a:lnTo>
                  <a:lnTo>
                    <a:pt x="0" y="1284"/>
                  </a:lnTo>
                  <a:lnTo>
                    <a:pt x="0" y="1283"/>
                  </a:lnTo>
                  <a:lnTo>
                    <a:pt x="0" y="1282"/>
                  </a:lnTo>
                  <a:lnTo>
                    <a:pt x="1" y="1280"/>
                  </a:lnTo>
                  <a:lnTo>
                    <a:pt x="2" y="1280"/>
                  </a:lnTo>
                  <a:lnTo>
                    <a:pt x="3" y="1280"/>
                  </a:lnTo>
                  <a:lnTo>
                    <a:pt x="4" y="1282"/>
                  </a:lnTo>
                  <a:lnTo>
                    <a:pt x="5" y="1283"/>
                  </a:lnTo>
                  <a:lnTo>
                    <a:pt x="5" y="1284"/>
                  </a:lnTo>
                  <a:lnTo>
                    <a:pt x="5" y="1284"/>
                  </a:lnTo>
                  <a:close/>
                  <a:moveTo>
                    <a:pt x="5" y="1359"/>
                  </a:moveTo>
                  <a:lnTo>
                    <a:pt x="5" y="1403"/>
                  </a:lnTo>
                  <a:lnTo>
                    <a:pt x="5" y="1404"/>
                  </a:lnTo>
                  <a:lnTo>
                    <a:pt x="4" y="1406"/>
                  </a:lnTo>
                  <a:lnTo>
                    <a:pt x="3" y="1406"/>
                  </a:lnTo>
                  <a:lnTo>
                    <a:pt x="2" y="1406"/>
                  </a:lnTo>
                  <a:lnTo>
                    <a:pt x="1" y="1406"/>
                  </a:lnTo>
                  <a:lnTo>
                    <a:pt x="0" y="1406"/>
                  </a:lnTo>
                  <a:lnTo>
                    <a:pt x="0" y="1404"/>
                  </a:lnTo>
                  <a:lnTo>
                    <a:pt x="0" y="1403"/>
                  </a:lnTo>
                  <a:lnTo>
                    <a:pt x="0" y="1359"/>
                  </a:lnTo>
                  <a:lnTo>
                    <a:pt x="0" y="1358"/>
                  </a:lnTo>
                  <a:lnTo>
                    <a:pt x="0" y="1357"/>
                  </a:lnTo>
                  <a:lnTo>
                    <a:pt x="1" y="1357"/>
                  </a:lnTo>
                  <a:lnTo>
                    <a:pt x="2" y="1355"/>
                  </a:lnTo>
                  <a:lnTo>
                    <a:pt x="3" y="1357"/>
                  </a:lnTo>
                  <a:lnTo>
                    <a:pt x="4" y="1357"/>
                  </a:lnTo>
                  <a:lnTo>
                    <a:pt x="5" y="1358"/>
                  </a:lnTo>
                  <a:lnTo>
                    <a:pt x="5" y="1359"/>
                  </a:lnTo>
                  <a:lnTo>
                    <a:pt x="5" y="1359"/>
                  </a:lnTo>
                  <a:close/>
                  <a:moveTo>
                    <a:pt x="5" y="1434"/>
                  </a:moveTo>
                  <a:lnTo>
                    <a:pt x="5" y="1478"/>
                  </a:lnTo>
                  <a:lnTo>
                    <a:pt x="5" y="1479"/>
                  </a:lnTo>
                  <a:lnTo>
                    <a:pt x="4" y="1481"/>
                  </a:lnTo>
                  <a:lnTo>
                    <a:pt x="3" y="1482"/>
                  </a:lnTo>
                  <a:lnTo>
                    <a:pt x="2" y="1482"/>
                  </a:lnTo>
                  <a:lnTo>
                    <a:pt x="1" y="1482"/>
                  </a:lnTo>
                  <a:lnTo>
                    <a:pt x="0" y="1481"/>
                  </a:lnTo>
                  <a:lnTo>
                    <a:pt x="0" y="1479"/>
                  </a:lnTo>
                  <a:lnTo>
                    <a:pt x="0" y="1478"/>
                  </a:lnTo>
                  <a:lnTo>
                    <a:pt x="0" y="1434"/>
                  </a:lnTo>
                  <a:lnTo>
                    <a:pt x="0" y="1433"/>
                  </a:lnTo>
                  <a:lnTo>
                    <a:pt x="0" y="1433"/>
                  </a:lnTo>
                  <a:lnTo>
                    <a:pt x="1" y="1431"/>
                  </a:lnTo>
                  <a:lnTo>
                    <a:pt x="2" y="1431"/>
                  </a:lnTo>
                  <a:lnTo>
                    <a:pt x="3" y="1431"/>
                  </a:lnTo>
                  <a:lnTo>
                    <a:pt x="4" y="1433"/>
                  </a:lnTo>
                  <a:lnTo>
                    <a:pt x="5" y="1433"/>
                  </a:lnTo>
                  <a:lnTo>
                    <a:pt x="5" y="1434"/>
                  </a:lnTo>
                  <a:lnTo>
                    <a:pt x="5" y="1434"/>
                  </a:lnTo>
                  <a:close/>
                  <a:moveTo>
                    <a:pt x="5" y="1510"/>
                  </a:moveTo>
                  <a:lnTo>
                    <a:pt x="5" y="1554"/>
                  </a:lnTo>
                  <a:lnTo>
                    <a:pt x="5" y="1555"/>
                  </a:lnTo>
                  <a:lnTo>
                    <a:pt x="4" y="1555"/>
                  </a:lnTo>
                  <a:lnTo>
                    <a:pt x="3" y="1557"/>
                  </a:lnTo>
                  <a:lnTo>
                    <a:pt x="2" y="1557"/>
                  </a:lnTo>
                  <a:lnTo>
                    <a:pt x="1" y="1557"/>
                  </a:lnTo>
                  <a:lnTo>
                    <a:pt x="0" y="1555"/>
                  </a:lnTo>
                  <a:lnTo>
                    <a:pt x="0" y="1555"/>
                  </a:lnTo>
                  <a:lnTo>
                    <a:pt x="0" y="1554"/>
                  </a:lnTo>
                  <a:lnTo>
                    <a:pt x="0" y="1510"/>
                  </a:lnTo>
                  <a:lnTo>
                    <a:pt x="0" y="1509"/>
                  </a:lnTo>
                  <a:lnTo>
                    <a:pt x="0" y="1508"/>
                  </a:lnTo>
                  <a:lnTo>
                    <a:pt x="1" y="1506"/>
                  </a:lnTo>
                  <a:lnTo>
                    <a:pt x="2" y="1506"/>
                  </a:lnTo>
                  <a:lnTo>
                    <a:pt x="3" y="1506"/>
                  </a:lnTo>
                  <a:lnTo>
                    <a:pt x="4" y="1508"/>
                  </a:lnTo>
                  <a:lnTo>
                    <a:pt x="5" y="1509"/>
                  </a:lnTo>
                  <a:lnTo>
                    <a:pt x="5" y="1510"/>
                  </a:lnTo>
                  <a:lnTo>
                    <a:pt x="5" y="151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2185" name="Freeform 25"/>
            <p:cNvSpPr>
              <a:spLocks noEditPoints="1"/>
            </p:cNvSpPr>
            <p:nvPr/>
          </p:nvSpPr>
          <p:spPr bwMode="auto">
            <a:xfrm>
              <a:off x="4889" y="1696"/>
              <a:ext cx="5" cy="1734"/>
            </a:xfrm>
            <a:custGeom>
              <a:avLst/>
              <a:gdLst>
                <a:gd name="T0" fmla="*/ 2 w 6"/>
                <a:gd name="T1" fmla="*/ 50 h 1557"/>
                <a:gd name="T2" fmla="*/ 2 w 6"/>
                <a:gd name="T3" fmla="*/ 0 h 1557"/>
                <a:gd name="T4" fmla="*/ 6 w 6"/>
                <a:gd name="T5" fmla="*/ 79 h 1557"/>
                <a:gd name="T6" fmla="*/ 1 w 6"/>
                <a:gd name="T7" fmla="*/ 124 h 1557"/>
                <a:gd name="T8" fmla="*/ 4 w 6"/>
                <a:gd name="T9" fmla="*/ 75 h 1557"/>
                <a:gd name="T10" fmla="*/ 6 w 6"/>
                <a:gd name="T11" fmla="*/ 198 h 1557"/>
                <a:gd name="T12" fmla="*/ 0 w 6"/>
                <a:gd name="T13" fmla="*/ 199 h 1557"/>
                <a:gd name="T14" fmla="*/ 5 w 6"/>
                <a:gd name="T15" fmla="*/ 151 h 1557"/>
                <a:gd name="T16" fmla="*/ 6 w 6"/>
                <a:gd name="T17" fmla="*/ 274 h 1557"/>
                <a:gd name="T18" fmla="*/ 0 w 6"/>
                <a:gd name="T19" fmla="*/ 273 h 1557"/>
                <a:gd name="T20" fmla="*/ 5 w 6"/>
                <a:gd name="T21" fmla="*/ 227 h 1557"/>
                <a:gd name="T22" fmla="*/ 5 w 6"/>
                <a:gd name="T23" fmla="*/ 351 h 1557"/>
                <a:gd name="T24" fmla="*/ 0 w 6"/>
                <a:gd name="T25" fmla="*/ 305 h 1557"/>
                <a:gd name="T26" fmla="*/ 6 w 6"/>
                <a:gd name="T27" fmla="*/ 303 h 1557"/>
                <a:gd name="T28" fmla="*/ 5 w 6"/>
                <a:gd name="T29" fmla="*/ 426 h 1557"/>
                <a:gd name="T30" fmla="*/ 0 w 6"/>
                <a:gd name="T31" fmla="*/ 378 h 1557"/>
                <a:gd name="T32" fmla="*/ 6 w 6"/>
                <a:gd name="T33" fmla="*/ 379 h 1557"/>
                <a:gd name="T34" fmla="*/ 4 w 6"/>
                <a:gd name="T35" fmla="*/ 502 h 1557"/>
                <a:gd name="T36" fmla="*/ 1 w 6"/>
                <a:gd name="T37" fmla="*/ 453 h 1557"/>
                <a:gd name="T38" fmla="*/ 6 w 6"/>
                <a:gd name="T39" fmla="*/ 456 h 1557"/>
                <a:gd name="T40" fmla="*/ 2 w 6"/>
                <a:gd name="T41" fmla="*/ 577 h 1557"/>
                <a:gd name="T42" fmla="*/ 2 w 6"/>
                <a:gd name="T43" fmla="*/ 528 h 1557"/>
                <a:gd name="T44" fmla="*/ 6 w 6"/>
                <a:gd name="T45" fmla="*/ 605 h 1557"/>
                <a:gd name="T46" fmla="*/ 1 w 6"/>
                <a:gd name="T47" fmla="*/ 652 h 1557"/>
                <a:gd name="T48" fmla="*/ 4 w 6"/>
                <a:gd name="T49" fmla="*/ 603 h 1557"/>
                <a:gd name="T50" fmla="*/ 6 w 6"/>
                <a:gd name="T51" fmla="*/ 726 h 1557"/>
                <a:gd name="T52" fmla="*/ 0 w 6"/>
                <a:gd name="T53" fmla="*/ 727 h 1557"/>
                <a:gd name="T54" fmla="*/ 5 w 6"/>
                <a:gd name="T55" fmla="*/ 678 h 1557"/>
                <a:gd name="T56" fmla="*/ 6 w 6"/>
                <a:gd name="T57" fmla="*/ 802 h 1557"/>
                <a:gd name="T58" fmla="*/ 0 w 6"/>
                <a:gd name="T59" fmla="*/ 800 h 1557"/>
                <a:gd name="T60" fmla="*/ 5 w 6"/>
                <a:gd name="T61" fmla="*/ 754 h 1557"/>
                <a:gd name="T62" fmla="*/ 5 w 6"/>
                <a:gd name="T63" fmla="*/ 878 h 1557"/>
                <a:gd name="T64" fmla="*/ 0 w 6"/>
                <a:gd name="T65" fmla="*/ 832 h 1557"/>
                <a:gd name="T66" fmla="*/ 6 w 6"/>
                <a:gd name="T67" fmla="*/ 831 h 1557"/>
                <a:gd name="T68" fmla="*/ 5 w 6"/>
                <a:gd name="T69" fmla="*/ 954 h 1557"/>
                <a:gd name="T70" fmla="*/ 0 w 6"/>
                <a:gd name="T71" fmla="*/ 906 h 1557"/>
                <a:gd name="T72" fmla="*/ 6 w 6"/>
                <a:gd name="T73" fmla="*/ 907 h 1557"/>
                <a:gd name="T74" fmla="*/ 4 w 6"/>
                <a:gd name="T75" fmla="*/ 1030 h 1557"/>
                <a:gd name="T76" fmla="*/ 1 w 6"/>
                <a:gd name="T77" fmla="*/ 980 h 1557"/>
                <a:gd name="T78" fmla="*/ 6 w 6"/>
                <a:gd name="T79" fmla="*/ 982 h 1557"/>
                <a:gd name="T80" fmla="*/ 2 w 6"/>
                <a:gd name="T81" fmla="*/ 1105 h 1557"/>
                <a:gd name="T82" fmla="*/ 2 w 6"/>
                <a:gd name="T83" fmla="*/ 1055 h 1557"/>
                <a:gd name="T84" fmla="*/ 6 w 6"/>
                <a:gd name="T85" fmla="*/ 1133 h 1557"/>
                <a:gd name="T86" fmla="*/ 1 w 6"/>
                <a:gd name="T87" fmla="*/ 1180 h 1557"/>
                <a:gd name="T88" fmla="*/ 4 w 6"/>
                <a:gd name="T89" fmla="*/ 1129 h 1557"/>
                <a:gd name="T90" fmla="*/ 6 w 6"/>
                <a:gd name="T91" fmla="*/ 1252 h 1557"/>
                <a:gd name="T92" fmla="*/ 0 w 6"/>
                <a:gd name="T93" fmla="*/ 1253 h 1557"/>
                <a:gd name="T94" fmla="*/ 5 w 6"/>
                <a:gd name="T95" fmla="*/ 1206 h 1557"/>
                <a:gd name="T96" fmla="*/ 6 w 6"/>
                <a:gd name="T97" fmla="*/ 1328 h 1557"/>
                <a:gd name="T98" fmla="*/ 0 w 6"/>
                <a:gd name="T99" fmla="*/ 1328 h 1557"/>
                <a:gd name="T100" fmla="*/ 5 w 6"/>
                <a:gd name="T101" fmla="*/ 1282 h 1557"/>
                <a:gd name="T102" fmla="*/ 5 w 6"/>
                <a:gd name="T103" fmla="*/ 1406 h 1557"/>
                <a:gd name="T104" fmla="*/ 0 w 6"/>
                <a:gd name="T105" fmla="*/ 1359 h 1557"/>
                <a:gd name="T106" fmla="*/ 6 w 6"/>
                <a:gd name="T107" fmla="*/ 1358 h 1557"/>
                <a:gd name="T108" fmla="*/ 5 w 6"/>
                <a:gd name="T109" fmla="*/ 1482 h 1557"/>
                <a:gd name="T110" fmla="*/ 0 w 6"/>
                <a:gd name="T111" fmla="*/ 1433 h 1557"/>
                <a:gd name="T112" fmla="*/ 6 w 6"/>
                <a:gd name="T113" fmla="*/ 1434 h 1557"/>
                <a:gd name="T114" fmla="*/ 4 w 6"/>
                <a:gd name="T115" fmla="*/ 1557 h 1557"/>
                <a:gd name="T116" fmla="*/ 1 w 6"/>
                <a:gd name="T117" fmla="*/ 1508 h 1557"/>
                <a:gd name="T118" fmla="*/ 6 w 6"/>
                <a:gd name="T119" fmla="*/ 151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 h="1557">
                  <a:moveTo>
                    <a:pt x="6" y="4"/>
                  </a:moveTo>
                  <a:lnTo>
                    <a:pt x="6" y="47"/>
                  </a:lnTo>
                  <a:lnTo>
                    <a:pt x="6" y="48"/>
                  </a:lnTo>
                  <a:lnTo>
                    <a:pt x="5" y="49"/>
                  </a:lnTo>
                  <a:lnTo>
                    <a:pt x="5" y="50"/>
                  </a:lnTo>
                  <a:lnTo>
                    <a:pt x="4" y="50"/>
                  </a:lnTo>
                  <a:lnTo>
                    <a:pt x="2" y="50"/>
                  </a:lnTo>
                  <a:lnTo>
                    <a:pt x="1" y="49"/>
                  </a:lnTo>
                  <a:lnTo>
                    <a:pt x="0" y="48"/>
                  </a:lnTo>
                  <a:lnTo>
                    <a:pt x="0" y="47"/>
                  </a:lnTo>
                  <a:lnTo>
                    <a:pt x="0" y="4"/>
                  </a:lnTo>
                  <a:lnTo>
                    <a:pt x="0" y="1"/>
                  </a:lnTo>
                  <a:lnTo>
                    <a:pt x="1" y="1"/>
                  </a:lnTo>
                  <a:lnTo>
                    <a:pt x="2" y="0"/>
                  </a:lnTo>
                  <a:lnTo>
                    <a:pt x="4" y="0"/>
                  </a:lnTo>
                  <a:lnTo>
                    <a:pt x="5" y="0"/>
                  </a:lnTo>
                  <a:lnTo>
                    <a:pt x="5" y="1"/>
                  </a:lnTo>
                  <a:lnTo>
                    <a:pt x="6" y="1"/>
                  </a:lnTo>
                  <a:lnTo>
                    <a:pt x="6" y="4"/>
                  </a:lnTo>
                  <a:lnTo>
                    <a:pt x="6" y="4"/>
                  </a:lnTo>
                  <a:close/>
                  <a:moveTo>
                    <a:pt x="6" y="79"/>
                  </a:moveTo>
                  <a:lnTo>
                    <a:pt x="6" y="123"/>
                  </a:lnTo>
                  <a:lnTo>
                    <a:pt x="6" y="124"/>
                  </a:lnTo>
                  <a:lnTo>
                    <a:pt x="5" y="124"/>
                  </a:lnTo>
                  <a:lnTo>
                    <a:pt x="5" y="125"/>
                  </a:lnTo>
                  <a:lnTo>
                    <a:pt x="4" y="125"/>
                  </a:lnTo>
                  <a:lnTo>
                    <a:pt x="2" y="125"/>
                  </a:lnTo>
                  <a:lnTo>
                    <a:pt x="1" y="124"/>
                  </a:lnTo>
                  <a:lnTo>
                    <a:pt x="0" y="124"/>
                  </a:lnTo>
                  <a:lnTo>
                    <a:pt x="0" y="123"/>
                  </a:lnTo>
                  <a:lnTo>
                    <a:pt x="0" y="79"/>
                  </a:lnTo>
                  <a:lnTo>
                    <a:pt x="0" y="77"/>
                  </a:lnTo>
                  <a:lnTo>
                    <a:pt x="1" y="76"/>
                  </a:lnTo>
                  <a:lnTo>
                    <a:pt x="2" y="75"/>
                  </a:lnTo>
                  <a:lnTo>
                    <a:pt x="4" y="75"/>
                  </a:lnTo>
                  <a:lnTo>
                    <a:pt x="5" y="75"/>
                  </a:lnTo>
                  <a:lnTo>
                    <a:pt x="5" y="76"/>
                  </a:lnTo>
                  <a:lnTo>
                    <a:pt x="6" y="77"/>
                  </a:lnTo>
                  <a:lnTo>
                    <a:pt x="6" y="79"/>
                  </a:lnTo>
                  <a:lnTo>
                    <a:pt x="6" y="79"/>
                  </a:lnTo>
                  <a:close/>
                  <a:moveTo>
                    <a:pt x="6" y="154"/>
                  </a:moveTo>
                  <a:lnTo>
                    <a:pt x="6" y="198"/>
                  </a:lnTo>
                  <a:lnTo>
                    <a:pt x="6" y="199"/>
                  </a:lnTo>
                  <a:lnTo>
                    <a:pt x="5" y="200"/>
                  </a:lnTo>
                  <a:lnTo>
                    <a:pt x="5" y="200"/>
                  </a:lnTo>
                  <a:lnTo>
                    <a:pt x="4" y="201"/>
                  </a:lnTo>
                  <a:lnTo>
                    <a:pt x="2" y="200"/>
                  </a:lnTo>
                  <a:lnTo>
                    <a:pt x="1" y="200"/>
                  </a:lnTo>
                  <a:lnTo>
                    <a:pt x="0" y="199"/>
                  </a:lnTo>
                  <a:lnTo>
                    <a:pt x="0" y="198"/>
                  </a:lnTo>
                  <a:lnTo>
                    <a:pt x="0" y="154"/>
                  </a:lnTo>
                  <a:lnTo>
                    <a:pt x="0" y="152"/>
                  </a:lnTo>
                  <a:lnTo>
                    <a:pt x="1" y="151"/>
                  </a:lnTo>
                  <a:lnTo>
                    <a:pt x="2" y="151"/>
                  </a:lnTo>
                  <a:lnTo>
                    <a:pt x="4" y="151"/>
                  </a:lnTo>
                  <a:lnTo>
                    <a:pt x="5" y="151"/>
                  </a:lnTo>
                  <a:lnTo>
                    <a:pt x="5" y="151"/>
                  </a:lnTo>
                  <a:lnTo>
                    <a:pt x="6" y="152"/>
                  </a:lnTo>
                  <a:lnTo>
                    <a:pt x="6" y="154"/>
                  </a:lnTo>
                  <a:lnTo>
                    <a:pt x="6" y="154"/>
                  </a:lnTo>
                  <a:close/>
                  <a:moveTo>
                    <a:pt x="6" y="230"/>
                  </a:moveTo>
                  <a:lnTo>
                    <a:pt x="6" y="273"/>
                  </a:lnTo>
                  <a:lnTo>
                    <a:pt x="6" y="274"/>
                  </a:lnTo>
                  <a:lnTo>
                    <a:pt x="5" y="275"/>
                  </a:lnTo>
                  <a:lnTo>
                    <a:pt x="5" y="276"/>
                  </a:lnTo>
                  <a:lnTo>
                    <a:pt x="4" y="276"/>
                  </a:lnTo>
                  <a:lnTo>
                    <a:pt x="2" y="276"/>
                  </a:lnTo>
                  <a:lnTo>
                    <a:pt x="1" y="275"/>
                  </a:lnTo>
                  <a:lnTo>
                    <a:pt x="0" y="274"/>
                  </a:lnTo>
                  <a:lnTo>
                    <a:pt x="0" y="273"/>
                  </a:lnTo>
                  <a:lnTo>
                    <a:pt x="0" y="230"/>
                  </a:lnTo>
                  <a:lnTo>
                    <a:pt x="0" y="228"/>
                  </a:lnTo>
                  <a:lnTo>
                    <a:pt x="1" y="227"/>
                  </a:lnTo>
                  <a:lnTo>
                    <a:pt x="2" y="226"/>
                  </a:lnTo>
                  <a:lnTo>
                    <a:pt x="4" y="226"/>
                  </a:lnTo>
                  <a:lnTo>
                    <a:pt x="5" y="226"/>
                  </a:lnTo>
                  <a:lnTo>
                    <a:pt x="5" y="227"/>
                  </a:lnTo>
                  <a:lnTo>
                    <a:pt x="6" y="228"/>
                  </a:lnTo>
                  <a:lnTo>
                    <a:pt x="6" y="230"/>
                  </a:lnTo>
                  <a:lnTo>
                    <a:pt x="6" y="230"/>
                  </a:lnTo>
                  <a:close/>
                  <a:moveTo>
                    <a:pt x="6" y="305"/>
                  </a:moveTo>
                  <a:lnTo>
                    <a:pt x="6" y="349"/>
                  </a:lnTo>
                  <a:lnTo>
                    <a:pt x="6" y="350"/>
                  </a:lnTo>
                  <a:lnTo>
                    <a:pt x="5" y="351"/>
                  </a:lnTo>
                  <a:lnTo>
                    <a:pt x="5" y="351"/>
                  </a:lnTo>
                  <a:lnTo>
                    <a:pt x="4" y="351"/>
                  </a:lnTo>
                  <a:lnTo>
                    <a:pt x="2" y="351"/>
                  </a:lnTo>
                  <a:lnTo>
                    <a:pt x="1" y="351"/>
                  </a:lnTo>
                  <a:lnTo>
                    <a:pt x="0" y="350"/>
                  </a:lnTo>
                  <a:lnTo>
                    <a:pt x="0" y="349"/>
                  </a:lnTo>
                  <a:lnTo>
                    <a:pt x="0" y="305"/>
                  </a:lnTo>
                  <a:lnTo>
                    <a:pt x="0" y="303"/>
                  </a:lnTo>
                  <a:lnTo>
                    <a:pt x="1" y="302"/>
                  </a:lnTo>
                  <a:lnTo>
                    <a:pt x="2" y="302"/>
                  </a:lnTo>
                  <a:lnTo>
                    <a:pt x="4" y="301"/>
                  </a:lnTo>
                  <a:lnTo>
                    <a:pt x="5" y="302"/>
                  </a:lnTo>
                  <a:lnTo>
                    <a:pt x="5" y="302"/>
                  </a:lnTo>
                  <a:lnTo>
                    <a:pt x="6" y="303"/>
                  </a:lnTo>
                  <a:lnTo>
                    <a:pt x="6" y="305"/>
                  </a:lnTo>
                  <a:lnTo>
                    <a:pt x="6" y="305"/>
                  </a:lnTo>
                  <a:close/>
                  <a:moveTo>
                    <a:pt x="6" y="379"/>
                  </a:moveTo>
                  <a:lnTo>
                    <a:pt x="6" y="424"/>
                  </a:lnTo>
                  <a:lnTo>
                    <a:pt x="6" y="425"/>
                  </a:lnTo>
                  <a:lnTo>
                    <a:pt x="5" y="426"/>
                  </a:lnTo>
                  <a:lnTo>
                    <a:pt x="5" y="426"/>
                  </a:lnTo>
                  <a:lnTo>
                    <a:pt x="4" y="427"/>
                  </a:lnTo>
                  <a:lnTo>
                    <a:pt x="2" y="426"/>
                  </a:lnTo>
                  <a:lnTo>
                    <a:pt x="1" y="426"/>
                  </a:lnTo>
                  <a:lnTo>
                    <a:pt x="0" y="425"/>
                  </a:lnTo>
                  <a:lnTo>
                    <a:pt x="0" y="424"/>
                  </a:lnTo>
                  <a:lnTo>
                    <a:pt x="0" y="379"/>
                  </a:lnTo>
                  <a:lnTo>
                    <a:pt x="0" y="378"/>
                  </a:lnTo>
                  <a:lnTo>
                    <a:pt x="1" y="378"/>
                  </a:lnTo>
                  <a:lnTo>
                    <a:pt x="2" y="377"/>
                  </a:lnTo>
                  <a:lnTo>
                    <a:pt x="4" y="377"/>
                  </a:lnTo>
                  <a:lnTo>
                    <a:pt x="5" y="377"/>
                  </a:lnTo>
                  <a:lnTo>
                    <a:pt x="5" y="378"/>
                  </a:lnTo>
                  <a:lnTo>
                    <a:pt x="6" y="378"/>
                  </a:lnTo>
                  <a:lnTo>
                    <a:pt x="6" y="379"/>
                  </a:lnTo>
                  <a:lnTo>
                    <a:pt x="6" y="379"/>
                  </a:lnTo>
                  <a:close/>
                  <a:moveTo>
                    <a:pt x="6" y="456"/>
                  </a:moveTo>
                  <a:lnTo>
                    <a:pt x="6" y="500"/>
                  </a:lnTo>
                  <a:lnTo>
                    <a:pt x="6" y="500"/>
                  </a:lnTo>
                  <a:lnTo>
                    <a:pt x="5" y="501"/>
                  </a:lnTo>
                  <a:lnTo>
                    <a:pt x="5" y="502"/>
                  </a:lnTo>
                  <a:lnTo>
                    <a:pt x="4" y="502"/>
                  </a:lnTo>
                  <a:lnTo>
                    <a:pt x="2" y="502"/>
                  </a:lnTo>
                  <a:lnTo>
                    <a:pt x="1" y="501"/>
                  </a:lnTo>
                  <a:lnTo>
                    <a:pt x="0" y="500"/>
                  </a:lnTo>
                  <a:lnTo>
                    <a:pt x="0" y="500"/>
                  </a:lnTo>
                  <a:lnTo>
                    <a:pt x="0" y="456"/>
                  </a:lnTo>
                  <a:lnTo>
                    <a:pt x="0" y="454"/>
                  </a:lnTo>
                  <a:lnTo>
                    <a:pt x="1" y="453"/>
                  </a:lnTo>
                  <a:lnTo>
                    <a:pt x="2" y="452"/>
                  </a:lnTo>
                  <a:lnTo>
                    <a:pt x="4" y="452"/>
                  </a:lnTo>
                  <a:lnTo>
                    <a:pt x="5" y="452"/>
                  </a:lnTo>
                  <a:lnTo>
                    <a:pt x="5" y="453"/>
                  </a:lnTo>
                  <a:lnTo>
                    <a:pt x="6" y="454"/>
                  </a:lnTo>
                  <a:lnTo>
                    <a:pt x="6" y="456"/>
                  </a:lnTo>
                  <a:lnTo>
                    <a:pt x="6" y="456"/>
                  </a:lnTo>
                  <a:close/>
                  <a:moveTo>
                    <a:pt x="6" y="530"/>
                  </a:moveTo>
                  <a:lnTo>
                    <a:pt x="6" y="575"/>
                  </a:lnTo>
                  <a:lnTo>
                    <a:pt x="6" y="576"/>
                  </a:lnTo>
                  <a:lnTo>
                    <a:pt x="5" y="577"/>
                  </a:lnTo>
                  <a:lnTo>
                    <a:pt x="5" y="577"/>
                  </a:lnTo>
                  <a:lnTo>
                    <a:pt x="4" y="577"/>
                  </a:lnTo>
                  <a:lnTo>
                    <a:pt x="2" y="577"/>
                  </a:lnTo>
                  <a:lnTo>
                    <a:pt x="1" y="577"/>
                  </a:lnTo>
                  <a:lnTo>
                    <a:pt x="0" y="576"/>
                  </a:lnTo>
                  <a:lnTo>
                    <a:pt x="0" y="575"/>
                  </a:lnTo>
                  <a:lnTo>
                    <a:pt x="0" y="530"/>
                  </a:lnTo>
                  <a:lnTo>
                    <a:pt x="0" y="529"/>
                  </a:lnTo>
                  <a:lnTo>
                    <a:pt x="1" y="528"/>
                  </a:lnTo>
                  <a:lnTo>
                    <a:pt x="2" y="528"/>
                  </a:lnTo>
                  <a:lnTo>
                    <a:pt x="4" y="528"/>
                  </a:lnTo>
                  <a:lnTo>
                    <a:pt x="5" y="528"/>
                  </a:lnTo>
                  <a:lnTo>
                    <a:pt x="5" y="528"/>
                  </a:lnTo>
                  <a:lnTo>
                    <a:pt x="6" y="529"/>
                  </a:lnTo>
                  <a:lnTo>
                    <a:pt x="6" y="530"/>
                  </a:lnTo>
                  <a:lnTo>
                    <a:pt x="6" y="530"/>
                  </a:lnTo>
                  <a:close/>
                  <a:moveTo>
                    <a:pt x="6" y="605"/>
                  </a:moveTo>
                  <a:lnTo>
                    <a:pt x="6" y="649"/>
                  </a:lnTo>
                  <a:lnTo>
                    <a:pt x="6" y="651"/>
                  </a:lnTo>
                  <a:lnTo>
                    <a:pt x="5" y="652"/>
                  </a:lnTo>
                  <a:lnTo>
                    <a:pt x="5" y="653"/>
                  </a:lnTo>
                  <a:lnTo>
                    <a:pt x="4" y="653"/>
                  </a:lnTo>
                  <a:lnTo>
                    <a:pt x="2" y="653"/>
                  </a:lnTo>
                  <a:lnTo>
                    <a:pt x="1" y="652"/>
                  </a:lnTo>
                  <a:lnTo>
                    <a:pt x="0" y="651"/>
                  </a:lnTo>
                  <a:lnTo>
                    <a:pt x="0" y="649"/>
                  </a:lnTo>
                  <a:lnTo>
                    <a:pt x="0" y="605"/>
                  </a:lnTo>
                  <a:lnTo>
                    <a:pt x="0" y="604"/>
                  </a:lnTo>
                  <a:lnTo>
                    <a:pt x="1" y="604"/>
                  </a:lnTo>
                  <a:lnTo>
                    <a:pt x="2" y="603"/>
                  </a:lnTo>
                  <a:lnTo>
                    <a:pt x="4" y="603"/>
                  </a:lnTo>
                  <a:lnTo>
                    <a:pt x="5" y="603"/>
                  </a:lnTo>
                  <a:lnTo>
                    <a:pt x="5" y="604"/>
                  </a:lnTo>
                  <a:lnTo>
                    <a:pt x="6" y="604"/>
                  </a:lnTo>
                  <a:lnTo>
                    <a:pt x="6" y="605"/>
                  </a:lnTo>
                  <a:lnTo>
                    <a:pt x="6" y="605"/>
                  </a:lnTo>
                  <a:close/>
                  <a:moveTo>
                    <a:pt x="6" y="681"/>
                  </a:moveTo>
                  <a:lnTo>
                    <a:pt x="6" y="726"/>
                  </a:lnTo>
                  <a:lnTo>
                    <a:pt x="6" y="727"/>
                  </a:lnTo>
                  <a:lnTo>
                    <a:pt x="5" y="727"/>
                  </a:lnTo>
                  <a:lnTo>
                    <a:pt x="5" y="728"/>
                  </a:lnTo>
                  <a:lnTo>
                    <a:pt x="4" y="728"/>
                  </a:lnTo>
                  <a:lnTo>
                    <a:pt x="2" y="728"/>
                  </a:lnTo>
                  <a:lnTo>
                    <a:pt x="1" y="727"/>
                  </a:lnTo>
                  <a:lnTo>
                    <a:pt x="0" y="727"/>
                  </a:lnTo>
                  <a:lnTo>
                    <a:pt x="0" y="726"/>
                  </a:lnTo>
                  <a:lnTo>
                    <a:pt x="0" y="681"/>
                  </a:lnTo>
                  <a:lnTo>
                    <a:pt x="0" y="680"/>
                  </a:lnTo>
                  <a:lnTo>
                    <a:pt x="1" y="679"/>
                  </a:lnTo>
                  <a:lnTo>
                    <a:pt x="2" y="678"/>
                  </a:lnTo>
                  <a:lnTo>
                    <a:pt x="4" y="678"/>
                  </a:lnTo>
                  <a:lnTo>
                    <a:pt x="5" y="678"/>
                  </a:lnTo>
                  <a:lnTo>
                    <a:pt x="5" y="679"/>
                  </a:lnTo>
                  <a:lnTo>
                    <a:pt x="6" y="680"/>
                  </a:lnTo>
                  <a:lnTo>
                    <a:pt x="6" y="681"/>
                  </a:lnTo>
                  <a:lnTo>
                    <a:pt x="6" y="681"/>
                  </a:lnTo>
                  <a:close/>
                  <a:moveTo>
                    <a:pt x="6" y="756"/>
                  </a:moveTo>
                  <a:lnTo>
                    <a:pt x="6" y="800"/>
                  </a:lnTo>
                  <a:lnTo>
                    <a:pt x="6" y="802"/>
                  </a:lnTo>
                  <a:lnTo>
                    <a:pt x="5" y="803"/>
                  </a:lnTo>
                  <a:lnTo>
                    <a:pt x="5" y="803"/>
                  </a:lnTo>
                  <a:lnTo>
                    <a:pt x="4" y="804"/>
                  </a:lnTo>
                  <a:lnTo>
                    <a:pt x="2" y="803"/>
                  </a:lnTo>
                  <a:lnTo>
                    <a:pt x="1" y="803"/>
                  </a:lnTo>
                  <a:lnTo>
                    <a:pt x="0" y="802"/>
                  </a:lnTo>
                  <a:lnTo>
                    <a:pt x="0" y="800"/>
                  </a:lnTo>
                  <a:lnTo>
                    <a:pt x="0" y="756"/>
                  </a:lnTo>
                  <a:lnTo>
                    <a:pt x="0" y="755"/>
                  </a:lnTo>
                  <a:lnTo>
                    <a:pt x="1" y="754"/>
                  </a:lnTo>
                  <a:lnTo>
                    <a:pt x="2" y="754"/>
                  </a:lnTo>
                  <a:lnTo>
                    <a:pt x="4" y="754"/>
                  </a:lnTo>
                  <a:lnTo>
                    <a:pt x="5" y="754"/>
                  </a:lnTo>
                  <a:lnTo>
                    <a:pt x="5" y="754"/>
                  </a:lnTo>
                  <a:lnTo>
                    <a:pt x="6" y="755"/>
                  </a:lnTo>
                  <a:lnTo>
                    <a:pt x="6" y="756"/>
                  </a:lnTo>
                  <a:lnTo>
                    <a:pt x="6" y="756"/>
                  </a:lnTo>
                  <a:close/>
                  <a:moveTo>
                    <a:pt x="6" y="832"/>
                  </a:moveTo>
                  <a:lnTo>
                    <a:pt x="6" y="875"/>
                  </a:lnTo>
                  <a:lnTo>
                    <a:pt x="6" y="877"/>
                  </a:lnTo>
                  <a:lnTo>
                    <a:pt x="5" y="878"/>
                  </a:lnTo>
                  <a:lnTo>
                    <a:pt x="5" y="879"/>
                  </a:lnTo>
                  <a:lnTo>
                    <a:pt x="4" y="879"/>
                  </a:lnTo>
                  <a:lnTo>
                    <a:pt x="2" y="879"/>
                  </a:lnTo>
                  <a:lnTo>
                    <a:pt x="1" y="878"/>
                  </a:lnTo>
                  <a:lnTo>
                    <a:pt x="0" y="877"/>
                  </a:lnTo>
                  <a:lnTo>
                    <a:pt x="0" y="875"/>
                  </a:lnTo>
                  <a:lnTo>
                    <a:pt x="0" y="832"/>
                  </a:lnTo>
                  <a:lnTo>
                    <a:pt x="0" y="831"/>
                  </a:lnTo>
                  <a:lnTo>
                    <a:pt x="1" y="830"/>
                  </a:lnTo>
                  <a:lnTo>
                    <a:pt x="2" y="829"/>
                  </a:lnTo>
                  <a:lnTo>
                    <a:pt x="4" y="829"/>
                  </a:lnTo>
                  <a:lnTo>
                    <a:pt x="5" y="829"/>
                  </a:lnTo>
                  <a:lnTo>
                    <a:pt x="5" y="830"/>
                  </a:lnTo>
                  <a:lnTo>
                    <a:pt x="6" y="831"/>
                  </a:lnTo>
                  <a:lnTo>
                    <a:pt x="6" y="832"/>
                  </a:lnTo>
                  <a:lnTo>
                    <a:pt x="6" y="832"/>
                  </a:lnTo>
                  <a:close/>
                  <a:moveTo>
                    <a:pt x="6" y="907"/>
                  </a:moveTo>
                  <a:lnTo>
                    <a:pt x="6" y="951"/>
                  </a:lnTo>
                  <a:lnTo>
                    <a:pt x="6" y="953"/>
                  </a:lnTo>
                  <a:lnTo>
                    <a:pt x="5" y="953"/>
                  </a:lnTo>
                  <a:lnTo>
                    <a:pt x="5" y="954"/>
                  </a:lnTo>
                  <a:lnTo>
                    <a:pt x="4" y="954"/>
                  </a:lnTo>
                  <a:lnTo>
                    <a:pt x="2" y="954"/>
                  </a:lnTo>
                  <a:lnTo>
                    <a:pt x="1" y="953"/>
                  </a:lnTo>
                  <a:lnTo>
                    <a:pt x="0" y="953"/>
                  </a:lnTo>
                  <a:lnTo>
                    <a:pt x="0" y="951"/>
                  </a:lnTo>
                  <a:lnTo>
                    <a:pt x="0" y="907"/>
                  </a:lnTo>
                  <a:lnTo>
                    <a:pt x="0" y="906"/>
                  </a:lnTo>
                  <a:lnTo>
                    <a:pt x="1" y="905"/>
                  </a:lnTo>
                  <a:lnTo>
                    <a:pt x="2" y="904"/>
                  </a:lnTo>
                  <a:lnTo>
                    <a:pt x="4" y="904"/>
                  </a:lnTo>
                  <a:lnTo>
                    <a:pt x="5" y="904"/>
                  </a:lnTo>
                  <a:lnTo>
                    <a:pt x="5" y="905"/>
                  </a:lnTo>
                  <a:lnTo>
                    <a:pt x="6" y="906"/>
                  </a:lnTo>
                  <a:lnTo>
                    <a:pt x="6" y="907"/>
                  </a:lnTo>
                  <a:lnTo>
                    <a:pt x="6" y="907"/>
                  </a:lnTo>
                  <a:close/>
                  <a:moveTo>
                    <a:pt x="6" y="982"/>
                  </a:moveTo>
                  <a:lnTo>
                    <a:pt x="6" y="1026"/>
                  </a:lnTo>
                  <a:lnTo>
                    <a:pt x="6" y="1028"/>
                  </a:lnTo>
                  <a:lnTo>
                    <a:pt x="5" y="1029"/>
                  </a:lnTo>
                  <a:lnTo>
                    <a:pt x="5" y="1029"/>
                  </a:lnTo>
                  <a:lnTo>
                    <a:pt x="4" y="1030"/>
                  </a:lnTo>
                  <a:lnTo>
                    <a:pt x="2" y="1029"/>
                  </a:lnTo>
                  <a:lnTo>
                    <a:pt x="1" y="1029"/>
                  </a:lnTo>
                  <a:lnTo>
                    <a:pt x="0" y="1028"/>
                  </a:lnTo>
                  <a:lnTo>
                    <a:pt x="0" y="1026"/>
                  </a:lnTo>
                  <a:lnTo>
                    <a:pt x="0" y="982"/>
                  </a:lnTo>
                  <a:lnTo>
                    <a:pt x="0" y="981"/>
                  </a:lnTo>
                  <a:lnTo>
                    <a:pt x="1" y="980"/>
                  </a:lnTo>
                  <a:lnTo>
                    <a:pt x="2" y="980"/>
                  </a:lnTo>
                  <a:lnTo>
                    <a:pt x="4" y="980"/>
                  </a:lnTo>
                  <a:lnTo>
                    <a:pt x="5" y="980"/>
                  </a:lnTo>
                  <a:lnTo>
                    <a:pt x="5" y="980"/>
                  </a:lnTo>
                  <a:lnTo>
                    <a:pt x="6" y="981"/>
                  </a:lnTo>
                  <a:lnTo>
                    <a:pt x="6" y="982"/>
                  </a:lnTo>
                  <a:lnTo>
                    <a:pt x="6" y="982"/>
                  </a:lnTo>
                  <a:close/>
                  <a:moveTo>
                    <a:pt x="6" y="1058"/>
                  </a:moveTo>
                  <a:lnTo>
                    <a:pt x="6" y="1101"/>
                  </a:lnTo>
                  <a:lnTo>
                    <a:pt x="6" y="1102"/>
                  </a:lnTo>
                  <a:lnTo>
                    <a:pt x="5" y="1104"/>
                  </a:lnTo>
                  <a:lnTo>
                    <a:pt x="5" y="1105"/>
                  </a:lnTo>
                  <a:lnTo>
                    <a:pt x="4" y="1105"/>
                  </a:lnTo>
                  <a:lnTo>
                    <a:pt x="2" y="1105"/>
                  </a:lnTo>
                  <a:lnTo>
                    <a:pt x="1" y="1104"/>
                  </a:lnTo>
                  <a:lnTo>
                    <a:pt x="0" y="1102"/>
                  </a:lnTo>
                  <a:lnTo>
                    <a:pt x="0" y="1101"/>
                  </a:lnTo>
                  <a:lnTo>
                    <a:pt x="0" y="1058"/>
                  </a:lnTo>
                  <a:lnTo>
                    <a:pt x="0" y="1057"/>
                  </a:lnTo>
                  <a:lnTo>
                    <a:pt x="1" y="1056"/>
                  </a:lnTo>
                  <a:lnTo>
                    <a:pt x="2" y="1055"/>
                  </a:lnTo>
                  <a:lnTo>
                    <a:pt x="4" y="1055"/>
                  </a:lnTo>
                  <a:lnTo>
                    <a:pt x="5" y="1055"/>
                  </a:lnTo>
                  <a:lnTo>
                    <a:pt x="5" y="1056"/>
                  </a:lnTo>
                  <a:lnTo>
                    <a:pt x="6" y="1057"/>
                  </a:lnTo>
                  <a:lnTo>
                    <a:pt x="6" y="1058"/>
                  </a:lnTo>
                  <a:lnTo>
                    <a:pt x="6" y="1058"/>
                  </a:lnTo>
                  <a:close/>
                  <a:moveTo>
                    <a:pt x="6" y="1133"/>
                  </a:moveTo>
                  <a:lnTo>
                    <a:pt x="6" y="1177"/>
                  </a:lnTo>
                  <a:lnTo>
                    <a:pt x="6" y="1179"/>
                  </a:lnTo>
                  <a:lnTo>
                    <a:pt x="5" y="1180"/>
                  </a:lnTo>
                  <a:lnTo>
                    <a:pt x="5" y="1180"/>
                  </a:lnTo>
                  <a:lnTo>
                    <a:pt x="4" y="1180"/>
                  </a:lnTo>
                  <a:lnTo>
                    <a:pt x="2" y="1180"/>
                  </a:lnTo>
                  <a:lnTo>
                    <a:pt x="1" y="1180"/>
                  </a:lnTo>
                  <a:lnTo>
                    <a:pt x="0" y="1179"/>
                  </a:lnTo>
                  <a:lnTo>
                    <a:pt x="0" y="1177"/>
                  </a:lnTo>
                  <a:lnTo>
                    <a:pt x="0" y="1133"/>
                  </a:lnTo>
                  <a:lnTo>
                    <a:pt x="0" y="1132"/>
                  </a:lnTo>
                  <a:lnTo>
                    <a:pt x="1" y="1131"/>
                  </a:lnTo>
                  <a:lnTo>
                    <a:pt x="2" y="1131"/>
                  </a:lnTo>
                  <a:lnTo>
                    <a:pt x="4" y="1129"/>
                  </a:lnTo>
                  <a:lnTo>
                    <a:pt x="5" y="1131"/>
                  </a:lnTo>
                  <a:lnTo>
                    <a:pt x="5" y="1131"/>
                  </a:lnTo>
                  <a:lnTo>
                    <a:pt x="6" y="1132"/>
                  </a:lnTo>
                  <a:lnTo>
                    <a:pt x="6" y="1133"/>
                  </a:lnTo>
                  <a:lnTo>
                    <a:pt x="6" y="1133"/>
                  </a:lnTo>
                  <a:close/>
                  <a:moveTo>
                    <a:pt x="6" y="1208"/>
                  </a:moveTo>
                  <a:lnTo>
                    <a:pt x="6" y="1252"/>
                  </a:lnTo>
                  <a:lnTo>
                    <a:pt x="6" y="1253"/>
                  </a:lnTo>
                  <a:lnTo>
                    <a:pt x="5" y="1255"/>
                  </a:lnTo>
                  <a:lnTo>
                    <a:pt x="5" y="1255"/>
                  </a:lnTo>
                  <a:lnTo>
                    <a:pt x="4" y="1256"/>
                  </a:lnTo>
                  <a:lnTo>
                    <a:pt x="2" y="1255"/>
                  </a:lnTo>
                  <a:lnTo>
                    <a:pt x="1" y="1255"/>
                  </a:lnTo>
                  <a:lnTo>
                    <a:pt x="0" y="1253"/>
                  </a:lnTo>
                  <a:lnTo>
                    <a:pt x="0" y="1252"/>
                  </a:lnTo>
                  <a:lnTo>
                    <a:pt x="0" y="1208"/>
                  </a:lnTo>
                  <a:lnTo>
                    <a:pt x="0" y="1207"/>
                  </a:lnTo>
                  <a:lnTo>
                    <a:pt x="1" y="1207"/>
                  </a:lnTo>
                  <a:lnTo>
                    <a:pt x="2" y="1206"/>
                  </a:lnTo>
                  <a:lnTo>
                    <a:pt x="4" y="1206"/>
                  </a:lnTo>
                  <a:lnTo>
                    <a:pt x="5" y="1206"/>
                  </a:lnTo>
                  <a:lnTo>
                    <a:pt x="5" y="1207"/>
                  </a:lnTo>
                  <a:lnTo>
                    <a:pt x="6" y="1207"/>
                  </a:lnTo>
                  <a:lnTo>
                    <a:pt x="6" y="1208"/>
                  </a:lnTo>
                  <a:lnTo>
                    <a:pt x="6" y="1208"/>
                  </a:lnTo>
                  <a:close/>
                  <a:moveTo>
                    <a:pt x="6" y="1284"/>
                  </a:moveTo>
                  <a:lnTo>
                    <a:pt x="6" y="1328"/>
                  </a:lnTo>
                  <a:lnTo>
                    <a:pt x="6" y="1328"/>
                  </a:lnTo>
                  <a:lnTo>
                    <a:pt x="5" y="1330"/>
                  </a:lnTo>
                  <a:lnTo>
                    <a:pt x="5" y="1331"/>
                  </a:lnTo>
                  <a:lnTo>
                    <a:pt x="4" y="1331"/>
                  </a:lnTo>
                  <a:lnTo>
                    <a:pt x="2" y="1331"/>
                  </a:lnTo>
                  <a:lnTo>
                    <a:pt x="1" y="1330"/>
                  </a:lnTo>
                  <a:lnTo>
                    <a:pt x="0" y="1328"/>
                  </a:lnTo>
                  <a:lnTo>
                    <a:pt x="0" y="1328"/>
                  </a:lnTo>
                  <a:lnTo>
                    <a:pt x="0" y="1284"/>
                  </a:lnTo>
                  <a:lnTo>
                    <a:pt x="0" y="1283"/>
                  </a:lnTo>
                  <a:lnTo>
                    <a:pt x="1" y="1282"/>
                  </a:lnTo>
                  <a:lnTo>
                    <a:pt x="2" y="1280"/>
                  </a:lnTo>
                  <a:lnTo>
                    <a:pt x="4" y="1280"/>
                  </a:lnTo>
                  <a:lnTo>
                    <a:pt x="5" y="1280"/>
                  </a:lnTo>
                  <a:lnTo>
                    <a:pt x="5" y="1282"/>
                  </a:lnTo>
                  <a:lnTo>
                    <a:pt x="6" y="1283"/>
                  </a:lnTo>
                  <a:lnTo>
                    <a:pt x="6" y="1284"/>
                  </a:lnTo>
                  <a:lnTo>
                    <a:pt x="6" y="1284"/>
                  </a:lnTo>
                  <a:close/>
                  <a:moveTo>
                    <a:pt x="6" y="1359"/>
                  </a:moveTo>
                  <a:lnTo>
                    <a:pt x="6" y="1403"/>
                  </a:lnTo>
                  <a:lnTo>
                    <a:pt x="6" y="1404"/>
                  </a:lnTo>
                  <a:lnTo>
                    <a:pt x="5" y="1406"/>
                  </a:lnTo>
                  <a:lnTo>
                    <a:pt x="5" y="1406"/>
                  </a:lnTo>
                  <a:lnTo>
                    <a:pt x="4" y="1406"/>
                  </a:lnTo>
                  <a:lnTo>
                    <a:pt x="2" y="1406"/>
                  </a:lnTo>
                  <a:lnTo>
                    <a:pt x="1" y="1406"/>
                  </a:lnTo>
                  <a:lnTo>
                    <a:pt x="0" y="1404"/>
                  </a:lnTo>
                  <a:lnTo>
                    <a:pt x="0" y="1403"/>
                  </a:lnTo>
                  <a:lnTo>
                    <a:pt x="0" y="1359"/>
                  </a:lnTo>
                  <a:lnTo>
                    <a:pt x="0" y="1358"/>
                  </a:lnTo>
                  <a:lnTo>
                    <a:pt x="1" y="1357"/>
                  </a:lnTo>
                  <a:lnTo>
                    <a:pt x="2" y="1357"/>
                  </a:lnTo>
                  <a:lnTo>
                    <a:pt x="4" y="1357"/>
                  </a:lnTo>
                  <a:lnTo>
                    <a:pt x="5" y="1357"/>
                  </a:lnTo>
                  <a:lnTo>
                    <a:pt x="5" y="1357"/>
                  </a:lnTo>
                  <a:lnTo>
                    <a:pt x="6" y="1358"/>
                  </a:lnTo>
                  <a:lnTo>
                    <a:pt x="6" y="1359"/>
                  </a:lnTo>
                  <a:lnTo>
                    <a:pt x="6" y="1359"/>
                  </a:lnTo>
                  <a:close/>
                  <a:moveTo>
                    <a:pt x="6" y="1434"/>
                  </a:moveTo>
                  <a:lnTo>
                    <a:pt x="6" y="1478"/>
                  </a:lnTo>
                  <a:lnTo>
                    <a:pt x="6" y="1479"/>
                  </a:lnTo>
                  <a:lnTo>
                    <a:pt x="5" y="1481"/>
                  </a:lnTo>
                  <a:lnTo>
                    <a:pt x="5" y="1482"/>
                  </a:lnTo>
                  <a:lnTo>
                    <a:pt x="4" y="1482"/>
                  </a:lnTo>
                  <a:lnTo>
                    <a:pt x="2" y="1482"/>
                  </a:lnTo>
                  <a:lnTo>
                    <a:pt x="1" y="1481"/>
                  </a:lnTo>
                  <a:lnTo>
                    <a:pt x="0" y="1479"/>
                  </a:lnTo>
                  <a:lnTo>
                    <a:pt x="0" y="1478"/>
                  </a:lnTo>
                  <a:lnTo>
                    <a:pt x="0" y="1434"/>
                  </a:lnTo>
                  <a:lnTo>
                    <a:pt x="0" y="1433"/>
                  </a:lnTo>
                  <a:lnTo>
                    <a:pt x="1" y="1433"/>
                  </a:lnTo>
                  <a:lnTo>
                    <a:pt x="2" y="1431"/>
                  </a:lnTo>
                  <a:lnTo>
                    <a:pt x="4" y="1431"/>
                  </a:lnTo>
                  <a:lnTo>
                    <a:pt x="5" y="1431"/>
                  </a:lnTo>
                  <a:lnTo>
                    <a:pt x="5" y="1433"/>
                  </a:lnTo>
                  <a:lnTo>
                    <a:pt x="6" y="1433"/>
                  </a:lnTo>
                  <a:lnTo>
                    <a:pt x="6" y="1434"/>
                  </a:lnTo>
                  <a:lnTo>
                    <a:pt x="6" y="1434"/>
                  </a:lnTo>
                  <a:close/>
                  <a:moveTo>
                    <a:pt x="6" y="1510"/>
                  </a:moveTo>
                  <a:lnTo>
                    <a:pt x="6" y="1554"/>
                  </a:lnTo>
                  <a:lnTo>
                    <a:pt x="6" y="1555"/>
                  </a:lnTo>
                  <a:lnTo>
                    <a:pt x="5" y="1555"/>
                  </a:lnTo>
                  <a:lnTo>
                    <a:pt x="5" y="1557"/>
                  </a:lnTo>
                  <a:lnTo>
                    <a:pt x="4" y="1557"/>
                  </a:lnTo>
                  <a:lnTo>
                    <a:pt x="2" y="1557"/>
                  </a:lnTo>
                  <a:lnTo>
                    <a:pt x="1" y="1555"/>
                  </a:lnTo>
                  <a:lnTo>
                    <a:pt x="0" y="1555"/>
                  </a:lnTo>
                  <a:lnTo>
                    <a:pt x="0" y="1554"/>
                  </a:lnTo>
                  <a:lnTo>
                    <a:pt x="0" y="1510"/>
                  </a:lnTo>
                  <a:lnTo>
                    <a:pt x="0" y="1509"/>
                  </a:lnTo>
                  <a:lnTo>
                    <a:pt x="1" y="1508"/>
                  </a:lnTo>
                  <a:lnTo>
                    <a:pt x="2" y="1506"/>
                  </a:lnTo>
                  <a:lnTo>
                    <a:pt x="4" y="1506"/>
                  </a:lnTo>
                  <a:lnTo>
                    <a:pt x="5" y="1506"/>
                  </a:lnTo>
                  <a:lnTo>
                    <a:pt x="5" y="1508"/>
                  </a:lnTo>
                  <a:lnTo>
                    <a:pt x="6" y="1509"/>
                  </a:lnTo>
                  <a:lnTo>
                    <a:pt x="6" y="1510"/>
                  </a:lnTo>
                  <a:lnTo>
                    <a:pt x="6" y="151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2186" name="Freeform 26"/>
            <p:cNvSpPr>
              <a:spLocks noEditPoints="1"/>
            </p:cNvSpPr>
            <p:nvPr/>
          </p:nvSpPr>
          <p:spPr bwMode="auto">
            <a:xfrm>
              <a:off x="5105" y="1696"/>
              <a:ext cx="5" cy="896"/>
            </a:xfrm>
            <a:custGeom>
              <a:avLst/>
              <a:gdLst>
                <a:gd name="T0" fmla="*/ 5 w 6"/>
                <a:gd name="T1" fmla="*/ 49 h 804"/>
                <a:gd name="T2" fmla="*/ 2 w 6"/>
                <a:gd name="T3" fmla="*/ 49 h 804"/>
                <a:gd name="T4" fmla="*/ 0 w 6"/>
                <a:gd name="T5" fmla="*/ 1 h 804"/>
                <a:gd name="T6" fmla="*/ 4 w 6"/>
                <a:gd name="T7" fmla="*/ 0 h 804"/>
                <a:gd name="T8" fmla="*/ 6 w 6"/>
                <a:gd name="T9" fmla="*/ 4 h 804"/>
                <a:gd name="T10" fmla="*/ 5 w 6"/>
                <a:gd name="T11" fmla="*/ 124 h 804"/>
                <a:gd name="T12" fmla="*/ 2 w 6"/>
                <a:gd name="T13" fmla="*/ 124 h 804"/>
                <a:gd name="T14" fmla="*/ 0 w 6"/>
                <a:gd name="T15" fmla="*/ 77 h 804"/>
                <a:gd name="T16" fmla="*/ 4 w 6"/>
                <a:gd name="T17" fmla="*/ 75 h 804"/>
                <a:gd name="T18" fmla="*/ 6 w 6"/>
                <a:gd name="T19" fmla="*/ 79 h 804"/>
                <a:gd name="T20" fmla="*/ 5 w 6"/>
                <a:gd name="T21" fmla="*/ 200 h 804"/>
                <a:gd name="T22" fmla="*/ 2 w 6"/>
                <a:gd name="T23" fmla="*/ 200 h 804"/>
                <a:gd name="T24" fmla="*/ 0 w 6"/>
                <a:gd name="T25" fmla="*/ 152 h 804"/>
                <a:gd name="T26" fmla="*/ 4 w 6"/>
                <a:gd name="T27" fmla="*/ 151 h 804"/>
                <a:gd name="T28" fmla="*/ 6 w 6"/>
                <a:gd name="T29" fmla="*/ 154 h 804"/>
                <a:gd name="T30" fmla="*/ 5 w 6"/>
                <a:gd name="T31" fmla="*/ 275 h 804"/>
                <a:gd name="T32" fmla="*/ 2 w 6"/>
                <a:gd name="T33" fmla="*/ 275 h 804"/>
                <a:gd name="T34" fmla="*/ 0 w 6"/>
                <a:gd name="T35" fmla="*/ 228 h 804"/>
                <a:gd name="T36" fmla="*/ 4 w 6"/>
                <a:gd name="T37" fmla="*/ 226 h 804"/>
                <a:gd name="T38" fmla="*/ 6 w 6"/>
                <a:gd name="T39" fmla="*/ 230 h 804"/>
                <a:gd name="T40" fmla="*/ 5 w 6"/>
                <a:gd name="T41" fmla="*/ 351 h 804"/>
                <a:gd name="T42" fmla="*/ 2 w 6"/>
                <a:gd name="T43" fmla="*/ 351 h 804"/>
                <a:gd name="T44" fmla="*/ 0 w 6"/>
                <a:gd name="T45" fmla="*/ 303 h 804"/>
                <a:gd name="T46" fmla="*/ 4 w 6"/>
                <a:gd name="T47" fmla="*/ 302 h 804"/>
                <a:gd name="T48" fmla="*/ 6 w 6"/>
                <a:gd name="T49" fmla="*/ 305 h 804"/>
                <a:gd name="T50" fmla="*/ 5 w 6"/>
                <a:gd name="T51" fmla="*/ 426 h 804"/>
                <a:gd name="T52" fmla="*/ 2 w 6"/>
                <a:gd name="T53" fmla="*/ 426 h 804"/>
                <a:gd name="T54" fmla="*/ 0 w 6"/>
                <a:gd name="T55" fmla="*/ 378 h 804"/>
                <a:gd name="T56" fmla="*/ 4 w 6"/>
                <a:gd name="T57" fmla="*/ 377 h 804"/>
                <a:gd name="T58" fmla="*/ 6 w 6"/>
                <a:gd name="T59" fmla="*/ 379 h 804"/>
                <a:gd name="T60" fmla="*/ 5 w 6"/>
                <a:gd name="T61" fmla="*/ 501 h 804"/>
                <a:gd name="T62" fmla="*/ 2 w 6"/>
                <a:gd name="T63" fmla="*/ 501 h 804"/>
                <a:gd name="T64" fmla="*/ 0 w 6"/>
                <a:gd name="T65" fmla="*/ 454 h 804"/>
                <a:gd name="T66" fmla="*/ 4 w 6"/>
                <a:gd name="T67" fmla="*/ 452 h 804"/>
                <a:gd name="T68" fmla="*/ 6 w 6"/>
                <a:gd name="T69" fmla="*/ 456 h 804"/>
                <a:gd name="T70" fmla="*/ 5 w 6"/>
                <a:gd name="T71" fmla="*/ 577 h 804"/>
                <a:gd name="T72" fmla="*/ 2 w 6"/>
                <a:gd name="T73" fmla="*/ 577 h 804"/>
                <a:gd name="T74" fmla="*/ 0 w 6"/>
                <a:gd name="T75" fmla="*/ 529 h 804"/>
                <a:gd name="T76" fmla="*/ 4 w 6"/>
                <a:gd name="T77" fmla="*/ 528 h 804"/>
                <a:gd name="T78" fmla="*/ 6 w 6"/>
                <a:gd name="T79" fmla="*/ 530 h 804"/>
                <a:gd name="T80" fmla="*/ 5 w 6"/>
                <a:gd name="T81" fmla="*/ 652 h 804"/>
                <a:gd name="T82" fmla="*/ 2 w 6"/>
                <a:gd name="T83" fmla="*/ 652 h 804"/>
                <a:gd name="T84" fmla="*/ 0 w 6"/>
                <a:gd name="T85" fmla="*/ 604 h 804"/>
                <a:gd name="T86" fmla="*/ 4 w 6"/>
                <a:gd name="T87" fmla="*/ 603 h 804"/>
                <a:gd name="T88" fmla="*/ 6 w 6"/>
                <a:gd name="T89" fmla="*/ 605 h 804"/>
                <a:gd name="T90" fmla="*/ 5 w 6"/>
                <a:gd name="T91" fmla="*/ 727 h 804"/>
                <a:gd name="T92" fmla="*/ 2 w 6"/>
                <a:gd name="T93" fmla="*/ 727 h 804"/>
                <a:gd name="T94" fmla="*/ 0 w 6"/>
                <a:gd name="T95" fmla="*/ 680 h 804"/>
                <a:gd name="T96" fmla="*/ 4 w 6"/>
                <a:gd name="T97" fmla="*/ 678 h 804"/>
                <a:gd name="T98" fmla="*/ 6 w 6"/>
                <a:gd name="T99" fmla="*/ 681 h 804"/>
                <a:gd name="T100" fmla="*/ 5 w 6"/>
                <a:gd name="T101" fmla="*/ 803 h 804"/>
                <a:gd name="T102" fmla="*/ 2 w 6"/>
                <a:gd name="T103" fmla="*/ 803 h 804"/>
                <a:gd name="T104" fmla="*/ 0 w 6"/>
                <a:gd name="T105" fmla="*/ 755 h 804"/>
                <a:gd name="T106" fmla="*/ 4 w 6"/>
                <a:gd name="T107" fmla="*/ 754 h 804"/>
                <a:gd name="T108" fmla="*/ 6 w 6"/>
                <a:gd name="T109" fmla="*/ 7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 h="804">
                  <a:moveTo>
                    <a:pt x="6" y="4"/>
                  </a:moveTo>
                  <a:lnTo>
                    <a:pt x="6" y="47"/>
                  </a:lnTo>
                  <a:lnTo>
                    <a:pt x="6" y="48"/>
                  </a:lnTo>
                  <a:lnTo>
                    <a:pt x="5" y="49"/>
                  </a:lnTo>
                  <a:lnTo>
                    <a:pt x="4" y="50"/>
                  </a:lnTo>
                  <a:lnTo>
                    <a:pt x="4" y="50"/>
                  </a:lnTo>
                  <a:lnTo>
                    <a:pt x="3" y="50"/>
                  </a:lnTo>
                  <a:lnTo>
                    <a:pt x="2" y="49"/>
                  </a:lnTo>
                  <a:lnTo>
                    <a:pt x="0" y="48"/>
                  </a:lnTo>
                  <a:lnTo>
                    <a:pt x="0" y="47"/>
                  </a:lnTo>
                  <a:lnTo>
                    <a:pt x="0" y="4"/>
                  </a:lnTo>
                  <a:lnTo>
                    <a:pt x="0" y="1"/>
                  </a:lnTo>
                  <a:lnTo>
                    <a:pt x="2" y="1"/>
                  </a:lnTo>
                  <a:lnTo>
                    <a:pt x="3" y="0"/>
                  </a:lnTo>
                  <a:lnTo>
                    <a:pt x="4" y="0"/>
                  </a:lnTo>
                  <a:lnTo>
                    <a:pt x="4" y="0"/>
                  </a:lnTo>
                  <a:lnTo>
                    <a:pt x="5" y="1"/>
                  </a:lnTo>
                  <a:lnTo>
                    <a:pt x="6" y="1"/>
                  </a:lnTo>
                  <a:lnTo>
                    <a:pt x="6" y="4"/>
                  </a:lnTo>
                  <a:lnTo>
                    <a:pt x="6" y="4"/>
                  </a:lnTo>
                  <a:close/>
                  <a:moveTo>
                    <a:pt x="6" y="79"/>
                  </a:moveTo>
                  <a:lnTo>
                    <a:pt x="6" y="123"/>
                  </a:lnTo>
                  <a:lnTo>
                    <a:pt x="6" y="124"/>
                  </a:lnTo>
                  <a:lnTo>
                    <a:pt x="5" y="124"/>
                  </a:lnTo>
                  <a:lnTo>
                    <a:pt x="4" y="125"/>
                  </a:lnTo>
                  <a:lnTo>
                    <a:pt x="4" y="125"/>
                  </a:lnTo>
                  <a:lnTo>
                    <a:pt x="3" y="125"/>
                  </a:lnTo>
                  <a:lnTo>
                    <a:pt x="2" y="124"/>
                  </a:lnTo>
                  <a:lnTo>
                    <a:pt x="0" y="124"/>
                  </a:lnTo>
                  <a:lnTo>
                    <a:pt x="0" y="123"/>
                  </a:lnTo>
                  <a:lnTo>
                    <a:pt x="0" y="79"/>
                  </a:lnTo>
                  <a:lnTo>
                    <a:pt x="0" y="77"/>
                  </a:lnTo>
                  <a:lnTo>
                    <a:pt x="2" y="76"/>
                  </a:lnTo>
                  <a:lnTo>
                    <a:pt x="3" y="75"/>
                  </a:lnTo>
                  <a:lnTo>
                    <a:pt x="4" y="75"/>
                  </a:lnTo>
                  <a:lnTo>
                    <a:pt x="4" y="75"/>
                  </a:lnTo>
                  <a:lnTo>
                    <a:pt x="5" y="76"/>
                  </a:lnTo>
                  <a:lnTo>
                    <a:pt x="6" y="77"/>
                  </a:lnTo>
                  <a:lnTo>
                    <a:pt x="6" y="79"/>
                  </a:lnTo>
                  <a:lnTo>
                    <a:pt x="6" y="79"/>
                  </a:lnTo>
                  <a:close/>
                  <a:moveTo>
                    <a:pt x="6" y="154"/>
                  </a:moveTo>
                  <a:lnTo>
                    <a:pt x="6" y="198"/>
                  </a:lnTo>
                  <a:lnTo>
                    <a:pt x="6" y="199"/>
                  </a:lnTo>
                  <a:lnTo>
                    <a:pt x="5" y="200"/>
                  </a:lnTo>
                  <a:lnTo>
                    <a:pt x="4" y="200"/>
                  </a:lnTo>
                  <a:lnTo>
                    <a:pt x="4" y="201"/>
                  </a:lnTo>
                  <a:lnTo>
                    <a:pt x="3" y="200"/>
                  </a:lnTo>
                  <a:lnTo>
                    <a:pt x="2" y="200"/>
                  </a:lnTo>
                  <a:lnTo>
                    <a:pt x="0" y="199"/>
                  </a:lnTo>
                  <a:lnTo>
                    <a:pt x="0" y="198"/>
                  </a:lnTo>
                  <a:lnTo>
                    <a:pt x="0" y="154"/>
                  </a:lnTo>
                  <a:lnTo>
                    <a:pt x="0" y="152"/>
                  </a:lnTo>
                  <a:lnTo>
                    <a:pt x="2" y="151"/>
                  </a:lnTo>
                  <a:lnTo>
                    <a:pt x="3" y="151"/>
                  </a:lnTo>
                  <a:lnTo>
                    <a:pt x="4" y="151"/>
                  </a:lnTo>
                  <a:lnTo>
                    <a:pt x="4" y="151"/>
                  </a:lnTo>
                  <a:lnTo>
                    <a:pt x="5" y="151"/>
                  </a:lnTo>
                  <a:lnTo>
                    <a:pt x="6" y="152"/>
                  </a:lnTo>
                  <a:lnTo>
                    <a:pt x="6" y="154"/>
                  </a:lnTo>
                  <a:lnTo>
                    <a:pt x="6" y="154"/>
                  </a:lnTo>
                  <a:close/>
                  <a:moveTo>
                    <a:pt x="6" y="230"/>
                  </a:moveTo>
                  <a:lnTo>
                    <a:pt x="6" y="273"/>
                  </a:lnTo>
                  <a:lnTo>
                    <a:pt x="6" y="274"/>
                  </a:lnTo>
                  <a:lnTo>
                    <a:pt x="5" y="275"/>
                  </a:lnTo>
                  <a:lnTo>
                    <a:pt x="4" y="276"/>
                  </a:lnTo>
                  <a:lnTo>
                    <a:pt x="4" y="276"/>
                  </a:lnTo>
                  <a:lnTo>
                    <a:pt x="3" y="276"/>
                  </a:lnTo>
                  <a:lnTo>
                    <a:pt x="2" y="275"/>
                  </a:lnTo>
                  <a:lnTo>
                    <a:pt x="0" y="274"/>
                  </a:lnTo>
                  <a:lnTo>
                    <a:pt x="0" y="273"/>
                  </a:lnTo>
                  <a:lnTo>
                    <a:pt x="0" y="230"/>
                  </a:lnTo>
                  <a:lnTo>
                    <a:pt x="0" y="228"/>
                  </a:lnTo>
                  <a:lnTo>
                    <a:pt x="2" y="227"/>
                  </a:lnTo>
                  <a:lnTo>
                    <a:pt x="3" y="226"/>
                  </a:lnTo>
                  <a:lnTo>
                    <a:pt x="4" y="226"/>
                  </a:lnTo>
                  <a:lnTo>
                    <a:pt x="4" y="226"/>
                  </a:lnTo>
                  <a:lnTo>
                    <a:pt x="5" y="227"/>
                  </a:lnTo>
                  <a:lnTo>
                    <a:pt x="6" y="228"/>
                  </a:lnTo>
                  <a:lnTo>
                    <a:pt x="6" y="230"/>
                  </a:lnTo>
                  <a:lnTo>
                    <a:pt x="6" y="230"/>
                  </a:lnTo>
                  <a:close/>
                  <a:moveTo>
                    <a:pt x="6" y="305"/>
                  </a:moveTo>
                  <a:lnTo>
                    <a:pt x="6" y="349"/>
                  </a:lnTo>
                  <a:lnTo>
                    <a:pt x="6" y="350"/>
                  </a:lnTo>
                  <a:lnTo>
                    <a:pt x="5" y="351"/>
                  </a:lnTo>
                  <a:lnTo>
                    <a:pt x="4" y="351"/>
                  </a:lnTo>
                  <a:lnTo>
                    <a:pt x="4" y="351"/>
                  </a:lnTo>
                  <a:lnTo>
                    <a:pt x="3" y="351"/>
                  </a:lnTo>
                  <a:lnTo>
                    <a:pt x="2" y="351"/>
                  </a:lnTo>
                  <a:lnTo>
                    <a:pt x="0" y="350"/>
                  </a:lnTo>
                  <a:lnTo>
                    <a:pt x="0" y="349"/>
                  </a:lnTo>
                  <a:lnTo>
                    <a:pt x="0" y="305"/>
                  </a:lnTo>
                  <a:lnTo>
                    <a:pt x="0" y="303"/>
                  </a:lnTo>
                  <a:lnTo>
                    <a:pt x="2" y="302"/>
                  </a:lnTo>
                  <a:lnTo>
                    <a:pt x="3" y="302"/>
                  </a:lnTo>
                  <a:lnTo>
                    <a:pt x="4" y="301"/>
                  </a:lnTo>
                  <a:lnTo>
                    <a:pt x="4" y="302"/>
                  </a:lnTo>
                  <a:lnTo>
                    <a:pt x="5" y="302"/>
                  </a:lnTo>
                  <a:lnTo>
                    <a:pt x="6" y="303"/>
                  </a:lnTo>
                  <a:lnTo>
                    <a:pt x="6" y="305"/>
                  </a:lnTo>
                  <a:lnTo>
                    <a:pt x="6" y="305"/>
                  </a:lnTo>
                  <a:close/>
                  <a:moveTo>
                    <a:pt x="6" y="379"/>
                  </a:moveTo>
                  <a:lnTo>
                    <a:pt x="6" y="424"/>
                  </a:lnTo>
                  <a:lnTo>
                    <a:pt x="6" y="425"/>
                  </a:lnTo>
                  <a:lnTo>
                    <a:pt x="5" y="426"/>
                  </a:lnTo>
                  <a:lnTo>
                    <a:pt x="4" y="426"/>
                  </a:lnTo>
                  <a:lnTo>
                    <a:pt x="4" y="427"/>
                  </a:lnTo>
                  <a:lnTo>
                    <a:pt x="3" y="426"/>
                  </a:lnTo>
                  <a:lnTo>
                    <a:pt x="2" y="426"/>
                  </a:lnTo>
                  <a:lnTo>
                    <a:pt x="0" y="425"/>
                  </a:lnTo>
                  <a:lnTo>
                    <a:pt x="0" y="424"/>
                  </a:lnTo>
                  <a:lnTo>
                    <a:pt x="0" y="379"/>
                  </a:lnTo>
                  <a:lnTo>
                    <a:pt x="0" y="378"/>
                  </a:lnTo>
                  <a:lnTo>
                    <a:pt x="2" y="378"/>
                  </a:lnTo>
                  <a:lnTo>
                    <a:pt x="3" y="377"/>
                  </a:lnTo>
                  <a:lnTo>
                    <a:pt x="4" y="377"/>
                  </a:lnTo>
                  <a:lnTo>
                    <a:pt x="4" y="377"/>
                  </a:lnTo>
                  <a:lnTo>
                    <a:pt x="5" y="378"/>
                  </a:lnTo>
                  <a:lnTo>
                    <a:pt x="6" y="378"/>
                  </a:lnTo>
                  <a:lnTo>
                    <a:pt x="6" y="379"/>
                  </a:lnTo>
                  <a:lnTo>
                    <a:pt x="6" y="379"/>
                  </a:lnTo>
                  <a:close/>
                  <a:moveTo>
                    <a:pt x="6" y="456"/>
                  </a:moveTo>
                  <a:lnTo>
                    <a:pt x="6" y="500"/>
                  </a:lnTo>
                  <a:lnTo>
                    <a:pt x="6" y="500"/>
                  </a:lnTo>
                  <a:lnTo>
                    <a:pt x="5" y="501"/>
                  </a:lnTo>
                  <a:lnTo>
                    <a:pt x="4" y="502"/>
                  </a:lnTo>
                  <a:lnTo>
                    <a:pt x="4" y="502"/>
                  </a:lnTo>
                  <a:lnTo>
                    <a:pt x="3" y="502"/>
                  </a:lnTo>
                  <a:lnTo>
                    <a:pt x="2" y="501"/>
                  </a:lnTo>
                  <a:lnTo>
                    <a:pt x="0" y="500"/>
                  </a:lnTo>
                  <a:lnTo>
                    <a:pt x="0" y="500"/>
                  </a:lnTo>
                  <a:lnTo>
                    <a:pt x="0" y="456"/>
                  </a:lnTo>
                  <a:lnTo>
                    <a:pt x="0" y="454"/>
                  </a:lnTo>
                  <a:lnTo>
                    <a:pt x="2" y="453"/>
                  </a:lnTo>
                  <a:lnTo>
                    <a:pt x="3" y="452"/>
                  </a:lnTo>
                  <a:lnTo>
                    <a:pt x="4" y="452"/>
                  </a:lnTo>
                  <a:lnTo>
                    <a:pt x="4" y="452"/>
                  </a:lnTo>
                  <a:lnTo>
                    <a:pt x="5" y="453"/>
                  </a:lnTo>
                  <a:lnTo>
                    <a:pt x="6" y="454"/>
                  </a:lnTo>
                  <a:lnTo>
                    <a:pt x="6" y="456"/>
                  </a:lnTo>
                  <a:lnTo>
                    <a:pt x="6" y="456"/>
                  </a:lnTo>
                  <a:close/>
                  <a:moveTo>
                    <a:pt x="6" y="530"/>
                  </a:moveTo>
                  <a:lnTo>
                    <a:pt x="6" y="575"/>
                  </a:lnTo>
                  <a:lnTo>
                    <a:pt x="6" y="576"/>
                  </a:lnTo>
                  <a:lnTo>
                    <a:pt x="5" y="577"/>
                  </a:lnTo>
                  <a:lnTo>
                    <a:pt x="4" y="577"/>
                  </a:lnTo>
                  <a:lnTo>
                    <a:pt x="4" y="577"/>
                  </a:lnTo>
                  <a:lnTo>
                    <a:pt x="3" y="577"/>
                  </a:lnTo>
                  <a:lnTo>
                    <a:pt x="2" y="577"/>
                  </a:lnTo>
                  <a:lnTo>
                    <a:pt x="0" y="576"/>
                  </a:lnTo>
                  <a:lnTo>
                    <a:pt x="0" y="575"/>
                  </a:lnTo>
                  <a:lnTo>
                    <a:pt x="0" y="530"/>
                  </a:lnTo>
                  <a:lnTo>
                    <a:pt x="0" y="529"/>
                  </a:lnTo>
                  <a:lnTo>
                    <a:pt x="2" y="528"/>
                  </a:lnTo>
                  <a:lnTo>
                    <a:pt x="3" y="528"/>
                  </a:lnTo>
                  <a:lnTo>
                    <a:pt x="4" y="528"/>
                  </a:lnTo>
                  <a:lnTo>
                    <a:pt x="4" y="528"/>
                  </a:lnTo>
                  <a:lnTo>
                    <a:pt x="5" y="528"/>
                  </a:lnTo>
                  <a:lnTo>
                    <a:pt x="6" y="529"/>
                  </a:lnTo>
                  <a:lnTo>
                    <a:pt x="6" y="530"/>
                  </a:lnTo>
                  <a:lnTo>
                    <a:pt x="6" y="530"/>
                  </a:lnTo>
                  <a:close/>
                  <a:moveTo>
                    <a:pt x="6" y="605"/>
                  </a:moveTo>
                  <a:lnTo>
                    <a:pt x="6" y="649"/>
                  </a:lnTo>
                  <a:lnTo>
                    <a:pt x="6" y="651"/>
                  </a:lnTo>
                  <a:lnTo>
                    <a:pt x="5" y="652"/>
                  </a:lnTo>
                  <a:lnTo>
                    <a:pt x="4" y="653"/>
                  </a:lnTo>
                  <a:lnTo>
                    <a:pt x="4" y="653"/>
                  </a:lnTo>
                  <a:lnTo>
                    <a:pt x="3" y="653"/>
                  </a:lnTo>
                  <a:lnTo>
                    <a:pt x="2" y="652"/>
                  </a:lnTo>
                  <a:lnTo>
                    <a:pt x="0" y="651"/>
                  </a:lnTo>
                  <a:lnTo>
                    <a:pt x="0" y="649"/>
                  </a:lnTo>
                  <a:lnTo>
                    <a:pt x="0" y="605"/>
                  </a:lnTo>
                  <a:lnTo>
                    <a:pt x="0" y="604"/>
                  </a:lnTo>
                  <a:lnTo>
                    <a:pt x="2" y="604"/>
                  </a:lnTo>
                  <a:lnTo>
                    <a:pt x="3" y="603"/>
                  </a:lnTo>
                  <a:lnTo>
                    <a:pt x="4" y="603"/>
                  </a:lnTo>
                  <a:lnTo>
                    <a:pt x="4" y="603"/>
                  </a:lnTo>
                  <a:lnTo>
                    <a:pt x="5" y="604"/>
                  </a:lnTo>
                  <a:lnTo>
                    <a:pt x="6" y="604"/>
                  </a:lnTo>
                  <a:lnTo>
                    <a:pt x="6" y="605"/>
                  </a:lnTo>
                  <a:lnTo>
                    <a:pt x="6" y="605"/>
                  </a:lnTo>
                  <a:close/>
                  <a:moveTo>
                    <a:pt x="6" y="681"/>
                  </a:moveTo>
                  <a:lnTo>
                    <a:pt x="6" y="726"/>
                  </a:lnTo>
                  <a:lnTo>
                    <a:pt x="6" y="727"/>
                  </a:lnTo>
                  <a:lnTo>
                    <a:pt x="5" y="727"/>
                  </a:lnTo>
                  <a:lnTo>
                    <a:pt x="4" y="728"/>
                  </a:lnTo>
                  <a:lnTo>
                    <a:pt x="4" y="728"/>
                  </a:lnTo>
                  <a:lnTo>
                    <a:pt x="3" y="728"/>
                  </a:lnTo>
                  <a:lnTo>
                    <a:pt x="2" y="727"/>
                  </a:lnTo>
                  <a:lnTo>
                    <a:pt x="0" y="727"/>
                  </a:lnTo>
                  <a:lnTo>
                    <a:pt x="0" y="726"/>
                  </a:lnTo>
                  <a:lnTo>
                    <a:pt x="0" y="681"/>
                  </a:lnTo>
                  <a:lnTo>
                    <a:pt x="0" y="680"/>
                  </a:lnTo>
                  <a:lnTo>
                    <a:pt x="2" y="679"/>
                  </a:lnTo>
                  <a:lnTo>
                    <a:pt x="3" y="678"/>
                  </a:lnTo>
                  <a:lnTo>
                    <a:pt x="4" y="678"/>
                  </a:lnTo>
                  <a:lnTo>
                    <a:pt x="4" y="678"/>
                  </a:lnTo>
                  <a:lnTo>
                    <a:pt x="5" y="679"/>
                  </a:lnTo>
                  <a:lnTo>
                    <a:pt x="6" y="680"/>
                  </a:lnTo>
                  <a:lnTo>
                    <a:pt x="6" y="681"/>
                  </a:lnTo>
                  <a:lnTo>
                    <a:pt x="6" y="681"/>
                  </a:lnTo>
                  <a:close/>
                  <a:moveTo>
                    <a:pt x="6" y="756"/>
                  </a:moveTo>
                  <a:lnTo>
                    <a:pt x="6" y="800"/>
                  </a:lnTo>
                  <a:lnTo>
                    <a:pt x="6" y="802"/>
                  </a:lnTo>
                  <a:lnTo>
                    <a:pt x="5" y="803"/>
                  </a:lnTo>
                  <a:lnTo>
                    <a:pt x="4" y="803"/>
                  </a:lnTo>
                  <a:lnTo>
                    <a:pt x="4" y="804"/>
                  </a:lnTo>
                  <a:lnTo>
                    <a:pt x="3" y="803"/>
                  </a:lnTo>
                  <a:lnTo>
                    <a:pt x="2" y="803"/>
                  </a:lnTo>
                  <a:lnTo>
                    <a:pt x="0" y="802"/>
                  </a:lnTo>
                  <a:lnTo>
                    <a:pt x="0" y="800"/>
                  </a:lnTo>
                  <a:lnTo>
                    <a:pt x="0" y="756"/>
                  </a:lnTo>
                  <a:lnTo>
                    <a:pt x="0" y="755"/>
                  </a:lnTo>
                  <a:lnTo>
                    <a:pt x="2" y="754"/>
                  </a:lnTo>
                  <a:lnTo>
                    <a:pt x="3" y="754"/>
                  </a:lnTo>
                  <a:lnTo>
                    <a:pt x="4" y="754"/>
                  </a:lnTo>
                  <a:lnTo>
                    <a:pt x="4" y="754"/>
                  </a:lnTo>
                  <a:lnTo>
                    <a:pt x="5" y="754"/>
                  </a:lnTo>
                  <a:lnTo>
                    <a:pt x="6" y="755"/>
                  </a:lnTo>
                  <a:lnTo>
                    <a:pt x="6" y="756"/>
                  </a:lnTo>
                  <a:lnTo>
                    <a:pt x="6" y="756"/>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2187" name="Freeform 27"/>
            <p:cNvSpPr>
              <a:spLocks noEditPoints="1"/>
            </p:cNvSpPr>
            <p:nvPr/>
          </p:nvSpPr>
          <p:spPr bwMode="auto">
            <a:xfrm>
              <a:off x="2991" y="1135"/>
              <a:ext cx="365" cy="8"/>
            </a:xfrm>
            <a:custGeom>
              <a:avLst/>
              <a:gdLst>
                <a:gd name="T0" fmla="*/ 369 w 410"/>
                <a:gd name="T1" fmla="*/ 6 h 7"/>
                <a:gd name="T2" fmla="*/ 368 w 410"/>
                <a:gd name="T3" fmla="*/ 3 h 7"/>
                <a:gd name="T4" fmla="*/ 369 w 410"/>
                <a:gd name="T5" fmla="*/ 1 h 7"/>
                <a:gd name="T6" fmla="*/ 409 w 410"/>
                <a:gd name="T7" fmla="*/ 1 h 7"/>
                <a:gd name="T8" fmla="*/ 410 w 410"/>
                <a:gd name="T9" fmla="*/ 3 h 7"/>
                <a:gd name="T10" fmla="*/ 409 w 410"/>
                <a:gd name="T11" fmla="*/ 6 h 7"/>
                <a:gd name="T12" fmla="*/ 344 w 410"/>
                <a:gd name="T13" fmla="*/ 7 h 7"/>
                <a:gd name="T14" fmla="*/ 304 w 410"/>
                <a:gd name="T15" fmla="*/ 6 h 7"/>
                <a:gd name="T16" fmla="*/ 302 w 410"/>
                <a:gd name="T17" fmla="*/ 2 h 7"/>
                <a:gd name="T18" fmla="*/ 306 w 410"/>
                <a:gd name="T19" fmla="*/ 0 h 7"/>
                <a:gd name="T20" fmla="*/ 345 w 410"/>
                <a:gd name="T21" fmla="*/ 1 h 7"/>
                <a:gd name="T22" fmla="*/ 346 w 410"/>
                <a:gd name="T23" fmla="*/ 4 h 7"/>
                <a:gd name="T24" fmla="*/ 344 w 410"/>
                <a:gd name="T25" fmla="*/ 7 h 7"/>
                <a:gd name="T26" fmla="*/ 240 w 410"/>
                <a:gd name="T27" fmla="*/ 7 h 7"/>
                <a:gd name="T28" fmla="*/ 238 w 410"/>
                <a:gd name="T29" fmla="*/ 4 h 7"/>
                <a:gd name="T30" fmla="*/ 239 w 410"/>
                <a:gd name="T31" fmla="*/ 1 h 7"/>
                <a:gd name="T32" fmla="*/ 278 w 410"/>
                <a:gd name="T33" fmla="*/ 0 h 7"/>
                <a:gd name="T34" fmla="*/ 281 w 410"/>
                <a:gd name="T35" fmla="*/ 2 h 7"/>
                <a:gd name="T36" fmla="*/ 280 w 410"/>
                <a:gd name="T37" fmla="*/ 6 h 7"/>
                <a:gd name="T38" fmla="*/ 278 w 410"/>
                <a:gd name="T39" fmla="*/ 7 h 7"/>
                <a:gd name="T40" fmla="*/ 175 w 410"/>
                <a:gd name="T41" fmla="*/ 6 h 7"/>
                <a:gd name="T42" fmla="*/ 173 w 410"/>
                <a:gd name="T43" fmla="*/ 3 h 7"/>
                <a:gd name="T44" fmla="*/ 175 w 410"/>
                <a:gd name="T45" fmla="*/ 1 h 7"/>
                <a:gd name="T46" fmla="*/ 215 w 410"/>
                <a:gd name="T47" fmla="*/ 1 h 7"/>
                <a:gd name="T48" fmla="*/ 216 w 410"/>
                <a:gd name="T49" fmla="*/ 3 h 7"/>
                <a:gd name="T50" fmla="*/ 215 w 410"/>
                <a:gd name="T51" fmla="*/ 6 h 7"/>
                <a:gd name="T52" fmla="*/ 149 w 410"/>
                <a:gd name="T53" fmla="*/ 7 h 7"/>
                <a:gd name="T54" fmla="*/ 110 w 410"/>
                <a:gd name="T55" fmla="*/ 6 h 7"/>
                <a:gd name="T56" fmla="*/ 109 w 410"/>
                <a:gd name="T57" fmla="*/ 2 h 7"/>
                <a:gd name="T58" fmla="*/ 112 w 410"/>
                <a:gd name="T59" fmla="*/ 0 h 7"/>
                <a:gd name="T60" fmla="*/ 151 w 410"/>
                <a:gd name="T61" fmla="*/ 1 h 7"/>
                <a:gd name="T62" fmla="*/ 152 w 410"/>
                <a:gd name="T63" fmla="*/ 4 h 7"/>
                <a:gd name="T64" fmla="*/ 149 w 410"/>
                <a:gd name="T65" fmla="*/ 7 h 7"/>
                <a:gd name="T66" fmla="*/ 47 w 410"/>
                <a:gd name="T67" fmla="*/ 7 h 7"/>
                <a:gd name="T68" fmla="*/ 45 w 410"/>
                <a:gd name="T69" fmla="*/ 4 h 7"/>
                <a:gd name="T70" fmla="*/ 46 w 410"/>
                <a:gd name="T71" fmla="*/ 1 h 7"/>
                <a:gd name="T72" fmla="*/ 85 w 410"/>
                <a:gd name="T73" fmla="*/ 0 h 7"/>
                <a:gd name="T74" fmla="*/ 87 w 410"/>
                <a:gd name="T75" fmla="*/ 2 h 7"/>
                <a:gd name="T76" fmla="*/ 87 w 410"/>
                <a:gd name="T77" fmla="*/ 6 h 7"/>
                <a:gd name="T78" fmla="*/ 85 w 410"/>
                <a:gd name="T79" fmla="*/ 7 h 7"/>
                <a:gd name="T80" fmla="*/ 2 w 410"/>
                <a:gd name="T81" fmla="*/ 6 h 7"/>
                <a:gd name="T82" fmla="*/ 0 w 410"/>
                <a:gd name="T83" fmla="*/ 3 h 7"/>
                <a:gd name="T84" fmla="*/ 2 w 410"/>
                <a:gd name="T85" fmla="*/ 1 h 7"/>
                <a:gd name="T86" fmla="*/ 22 w 410"/>
                <a:gd name="T87" fmla="*/ 1 h 7"/>
                <a:gd name="T88" fmla="*/ 23 w 410"/>
                <a:gd name="T89" fmla="*/ 3 h 7"/>
                <a:gd name="T90" fmla="*/ 22 w 410"/>
                <a:gd name="T9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0" h="7">
                  <a:moveTo>
                    <a:pt x="408" y="7"/>
                  </a:moveTo>
                  <a:lnTo>
                    <a:pt x="370" y="7"/>
                  </a:lnTo>
                  <a:lnTo>
                    <a:pt x="369" y="6"/>
                  </a:lnTo>
                  <a:lnTo>
                    <a:pt x="368" y="6"/>
                  </a:lnTo>
                  <a:lnTo>
                    <a:pt x="368" y="4"/>
                  </a:lnTo>
                  <a:lnTo>
                    <a:pt x="368" y="3"/>
                  </a:lnTo>
                  <a:lnTo>
                    <a:pt x="368" y="2"/>
                  </a:lnTo>
                  <a:lnTo>
                    <a:pt x="368" y="1"/>
                  </a:lnTo>
                  <a:lnTo>
                    <a:pt x="369" y="1"/>
                  </a:lnTo>
                  <a:lnTo>
                    <a:pt x="370" y="0"/>
                  </a:lnTo>
                  <a:lnTo>
                    <a:pt x="408" y="0"/>
                  </a:lnTo>
                  <a:lnTo>
                    <a:pt x="409" y="1"/>
                  </a:lnTo>
                  <a:lnTo>
                    <a:pt x="410" y="1"/>
                  </a:lnTo>
                  <a:lnTo>
                    <a:pt x="410" y="2"/>
                  </a:lnTo>
                  <a:lnTo>
                    <a:pt x="410" y="3"/>
                  </a:lnTo>
                  <a:lnTo>
                    <a:pt x="410" y="4"/>
                  </a:lnTo>
                  <a:lnTo>
                    <a:pt x="410" y="6"/>
                  </a:lnTo>
                  <a:lnTo>
                    <a:pt x="409" y="6"/>
                  </a:lnTo>
                  <a:lnTo>
                    <a:pt x="408" y="7"/>
                  </a:lnTo>
                  <a:lnTo>
                    <a:pt x="408" y="7"/>
                  </a:lnTo>
                  <a:close/>
                  <a:moveTo>
                    <a:pt x="344" y="7"/>
                  </a:moveTo>
                  <a:lnTo>
                    <a:pt x="306" y="7"/>
                  </a:lnTo>
                  <a:lnTo>
                    <a:pt x="305" y="6"/>
                  </a:lnTo>
                  <a:lnTo>
                    <a:pt x="304" y="6"/>
                  </a:lnTo>
                  <a:lnTo>
                    <a:pt x="302" y="4"/>
                  </a:lnTo>
                  <a:lnTo>
                    <a:pt x="302" y="3"/>
                  </a:lnTo>
                  <a:lnTo>
                    <a:pt x="302" y="2"/>
                  </a:lnTo>
                  <a:lnTo>
                    <a:pt x="304" y="1"/>
                  </a:lnTo>
                  <a:lnTo>
                    <a:pt x="305" y="1"/>
                  </a:lnTo>
                  <a:lnTo>
                    <a:pt x="306" y="0"/>
                  </a:lnTo>
                  <a:lnTo>
                    <a:pt x="344" y="0"/>
                  </a:lnTo>
                  <a:lnTo>
                    <a:pt x="345" y="1"/>
                  </a:lnTo>
                  <a:lnTo>
                    <a:pt x="345" y="1"/>
                  </a:lnTo>
                  <a:lnTo>
                    <a:pt x="346" y="2"/>
                  </a:lnTo>
                  <a:lnTo>
                    <a:pt x="346" y="3"/>
                  </a:lnTo>
                  <a:lnTo>
                    <a:pt x="346" y="4"/>
                  </a:lnTo>
                  <a:lnTo>
                    <a:pt x="345" y="6"/>
                  </a:lnTo>
                  <a:lnTo>
                    <a:pt x="345" y="6"/>
                  </a:lnTo>
                  <a:lnTo>
                    <a:pt x="344" y="7"/>
                  </a:lnTo>
                  <a:lnTo>
                    <a:pt x="344" y="7"/>
                  </a:lnTo>
                  <a:close/>
                  <a:moveTo>
                    <a:pt x="278" y="7"/>
                  </a:moveTo>
                  <a:lnTo>
                    <a:pt x="240" y="7"/>
                  </a:lnTo>
                  <a:lnTo>
                    <a:pt x="239" y="6"/>
                  </a:lnTo>
                  <a:lnTo>
                    <a:pt x="239" y="6"/>
                  </a:lnTo>
                  <a:lnTo>
                    <a:pt x="238" y="4"/>
                  </a:lnTo>
                  <a:lnTo>
                    <a:pt x="238" y="3"/>
                  </a:lnTo>
                  <a:lnTo>
                    <a:pt x="238" y="2"/>
                  </a:lnTo>
                  <a:lnTo>
                    <a:pt x="239" y="1"/>
                  </a:lnTo>
                  <a:lnTo>
                    <a:pt x="239" y="1"/>
                  </a:lnTo>
                  <a:lnTo>
                    <a:pt x="240" y="0"/>
                  </a:lnTo>
                  <a:lnTo>
                    <a:pt x="278" y="0"/>
                  </a:lnTo>
                  <a:lnTo>
                    <a:pt x="279" y="1"/>
                  </a:lnTo>
                  <a:lnTo>
                    <a:pt x="280" y="1"/>
                  </a:lnTo>
                  <a:lnTo>
                    <a:pt x="281" y="2"/>
                  </a:lnTo>
                  <a:lnTo>
                    <a:pt x="281" y="3"/>
                  </a:lnTo>
                  <a:lnTo>
                    <a:pt x="281" y="4"/>
                  </a:lnTo>
                  <a:lnTo>
                    <a:pt x="280" y="6"/>
                  </a:lnTo>
                  <a:lnTo>
                    <a:pt x="279" y="6"/>
                  </a:lnTo>
                  <a:lnTo>
                    <a:pt x="278" y="7"/>
                  </a:lnTo>
                  <a:lnTo>
                    <a:pt x="278" y="7"/>
                  </a:lnTo>
                  <a:close/>
                  <a:moveTo>
                    <a:pt x="214" y="7"/>
                  </a:moveTo>
                  <a:lnTo>
                    <a:pt x="176" y="7"/>
                  </a:lnTo>
                  <a:lnTo>
                    <a:pt x="175" y="6"/>
                  </a:lnTo>
                  <a:lnTo>
                    <a:pt x="174" y="6"/>
                  </a:lnTo>
                  <a:lnTo>
                    <a:pt x="174" y="4"/>
                  </a:lnTo>
                  <a:lnTo>
                    <a:pt x="173" y="3"/>
                  </a:lnTo>
                  <a:lnTo>
                    <a:pt x="174" y="2"/>
                  </a:lnTo>
                  <a:lnTo>
                    <a:pt x="174" y="1"/>
                  </a:lnTo>
                  <a:lnTo>
                    <a:pt x="175" y="1"/>
                  </a:lnTo>
                  <a:lnTo>
                    <a:pt x="176" y="0"/>
                  </a:lnTo>
                  <a:lnTo>
                    <a:pt x="214" y="0"/>
                  </a:lnTo>
                  <a:lnTo>
                    <a:pt x="215" y="1"/>
                  </a:lnTo>
                  <a:lnTo>
                    <a:pt x="216" y="1"/>
                  </a:lnTo>
                  <a:lnTo>
                    <a:pt x="216" y="2"/>
                  </a:lnTo>
                  <a:lnTo>
                    <a:pt x="216" y="3"/>
                  </a:lnTo>
                  <a:lnTo>
                    <a:pt x="216" y="4"/>
                  </a:lnTo>
                  <a:lnTo>
                    <a:pt x="216" y="6"/>
                  </a:lnTo>
                  <a:lnTo>
                    <a:pt x="215" y="6"/>
                  </a:lnTo>
                  <a:lnTo>
                    <a:pt x="214" y="7"/>
                  </a:lnTo>
                  <a:lnTo>
                    <a:pt x="214" y="7"/>
                  </a:lnTo>
                  <a:close/>
                  <a:moveTo>
                    <a:pt x="149" y="7"/>
                  </a:moveTo>
                  <a:lnTo>
                    <a:pt x="112" y="7"/>
                  </a:lnTo>
                  <a:lnTo>
                    <a:pt x="111" y="6"/>
                  </a:lnTo>
                  <a:lnTo>
                    <a:pt x="110" y="6"/>
                  </a:lnTo>
                  <a:lnTo>
                    <a:pt x="109" y="4"/>
                  </a:lnTo>
                  <a:lnTo>
                    <a:pt x="109" y="3"/>
                  </a:lnTo>
                  <a:lnTo>
                    <a:pt x="109" y="2"/>
                  </a:lnTo>
                  <a:lnTo>
                    <a:pt x="110" y="1"/>
                  </a:lnTo>
                  <a:lnTo>
                    <a:pt x="111" y="1"/>
                  </a:lnTo>
                  <a:lnTo>
                    <a:pt x="112" y="0"/>
                  </a:lnTo>
                  <a:lnTo>
                    <a:pt x="149" y="0"/>
                  </a:lnTo>
                  <a:lnTo>
                    <a:pt x="150" y="1"/>
                  </a:lnTo>
                  <a:lnTo>
                    <a:pt x="151" y="1"/>
                  </a:lnTo>
                  <a:lnTo>
                    <a:pt x="152" y="2"/>
                  </a:lnTo>
                  <a:lnTo>
                    <a:pt x="152" y="3"/>
                  </a:lnTo>
                  <a:lnTo>
                    <a:pt x="152" y="4"/>
                  </a:lnTo>
                  <a:lnTo>
                    <a:pt x="151" y="6"/>
                  </a:lnTo>
                  <a:lnTo>
                    <a:pt x="150" y="6"/>
                  </a:lnTo>
                  <a:lnTo>
                    <a:pt x="149" y="7"/>
                  </a:lnTo>
                  <a:lnTo>
                    <a:pt x="149" y="7"/>
                  </a:lnTo>
                  <a:close/>
                  <a:moveTo>
                    <a:pt x="85" y="7"/>
                  </a:moveTo>
                  <a:lnTo>
                    <a:pt x="47" y="7"/>
                  </a:lnTo>
                  <a:lnTo>
                    <a:pt x="46" y="6"/>
                  </a:lnTo>
                  <a:lnTo>
                    <a:pt x="46" y="6"/>
                  </a:lnTo>
                  <a:lnTo>
                    <a:pt x="45" y="4"/>
                  </a:lnTo>
                  <a:lnTo>
                    <a:pt x="45" y="3"/>
                  </a:lnTo>
                  <a:lnTo>
                    <a:pt x="45" y="2"/>
                  </a:lnTo>
                  <a:lnTo>
                    <a:pt x="46" y="1"/>
                  </a:lnTo>
                  <a:lnTo>
                    <a:pt x="46" y="1"/>
                  </a:lnTo>
                  <a:lnTo>
                    <a:pt x="47" y="0"/>
                  </a:lnTo>
                  <a:lnTo>
                    <a:pt x="85" y="0"/>
                  </a:lnTo>
                  <a:lnTo>
                    <a:pt x="86" y="1"/>
                  </a:lnTo>
                  <a:lnTo>
                    <a:pt x="87" y="1"/>
                  </a:lnTo>
                  <a:lnTo>
                    <a:pt x="87" y="2"/>
                  </a:lnTo>
                  <a:lnTo>
                    <a:pt x="88" y="3"/>
                  </a:lnTo>
                  <a:lnTo>
                    <a:pt x="87" y="4"/>
                  </a:lnTo>
                  <a:lnTo>
                    <a:pt x="87" y="6"/>
                  </a:lnTo>
                  <a:lnTo>
                    <a:pt x="86" y="6"/>
                  </a:lnTo>
                  <a:lnTo>
                    <a:pt x="85" y="7"/>
                  </a:lnTo>
                  <a:lnTo>
                    <a:pt x="85" y="7"/>
                  </a:lnTo>
                  <a:close/>
                  <a:moveTo>
                    <a:pt x="20" y="7"/>
                  </a:moveTo>
                  <a:lnTo>
                    <a:pt x="3" y="7"/>
                  </a:lnTo>
                  <a:lnTo>
                    <a:pt x="2" y="6"/>
                  </a:lnTo>
                  <a:lnTo>
                    <a:pt x="0" y="6"/>
                  </a:lnTo>
                  <a:lnTo>
                    <a:pt x="0" y="4"/>
                  </a:lnTo>
                  <a:lnTo>
                    <a:pt x="0" y="3"/>
                  </a:lnTo>
                  <a:lnTo>
                    <a:pt x="0" y="2"/>
                  </a:lnTo>
                  <a:lnTo>
                    <a:pt x="0" y="1"/>
                  </a:lnTo>
                  <a:lnTo>
                    <a:pt x="2" y="1"/>
                  </a:lnTo>
                  <a:lnTo>
                    <a:pt x="3" y="0"/>
                  </a:lnTo>
                  <a:lnTo>
                    <a:pt x="20" y="0"/>
                  </a:lnTo>
                  <a:lnTo>
                    <a:pt x="22" y="1"/>
                  </a:lnTo>
                  <a:lnTo>
                    <a:pt x="23" y="1"/>
                  </a:lnTo>
                  <a:lnTo>
                    <a:pt x="23" y="2"/>
                  </a:lnTo>
                  <a:lnTo>
                    <a:pt x="23" y="3"/>
                  </a:lnTo>
                  <a:lnTo>
                    <a:pt x="23" y="4"/>
                  </a:lnTo>
                  <a:lnTo>
                    <a:pt x="23" y="6"/>
                  </a:lnTo>
                  <a:lnTo>
                    <a:pt x="22" y="6"/>
                  </a:lnTo>
                  <a:lnTo>
                    <a:pt x="20" y="7"/>
                  </a:lnTo>
                  <a:lnTo>
                    <a:pt x="20" y="7"/>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2188" name="Freeform 28"/>
            <p:cNvSpPr>
              <a:spLocks noEditPoints="1"/>
            </p:cNvSpPr>
            <p:nvPr/>
          </p:nvSpPr>
          <p:spPr bwMode="auto">
            <a:xfrm>
              <a:off x="2991" y="1065"/>
              <a:ext cx="437" cy="7"/>
            </a:xfrm>
            <a:custGeom>
              <a:avLst/>
              <a:gdLst>
                <a:gd name="T0" fmla="*/ 42 w 491"/>
                <a:gd name="T1" fmla="*/ 0 h 6"/>
                <a:gd name="T2" fmla="*/ 44 w 491"/>
                <a:gd name="T3" fmla="*/ 4 h 6"/>
                <a:gd name="T4" fmla="*/ 42 w 491"/>
                <a:gd name="T5" fmla="*/ 6 h 6"/>
                <a:gd name="T6" fmla="*/ 2 w 491"/>
                <a:gd name="T7" fmla="*/ 6 h 6"/>
                <a:gd name="T8" fmla="*/ 0 w 491"/>
                <a:gd name="T9" fmla="*/ 4 h 6"/>
                <a:gd name="T10" fmla="*/ 2 w 491"/>
                <a:gd name="T11" fmla="*/ 0 h 6"/>
                <a:gd name="T12" fmla="*/ 68 w 491"/>
                <a:gd name="T13" fmla="*/ 0 h 6"/>
                <a:gd name="T14" fmla="*/ 107 w 491"/>
                <a:gd name="T15" fmla="*/ 1 h 6"/>
                <a:gd name="T16" fmla="*/ 108 w 491"/>
                <a:gd name="T17" fmla="*/ 5 h 6"/>
                <a:gd name="T18" fmla="*/ 105 w 491"/>
                <a:gd name="T19" fmla="*/ 6 h 6"/>
                <a:gd name="T20" fmla="*/ 66 w 491"/>
                <a:gd name="T21" fmla="*/ 6 h 6"/>
                <a:gd name="T22" fmla="*/ 65 w 491"/>
                <a:gd name="T23" fmla="*/ 2 h 6"/>
                <a:gd name="T24" fmla="*/ 68 w 491"/>
                <a:gd name="T25" fmla="*/ 0 h 6"/>
                <a:gd name="T26" fmla="*/ 170 w 491"/>
                <a:gd name="T27" fmla="*/ 0 h 6"/>
                <a:gd name="T28" fmla="*/ 172 w 491"/>
                <a:gd name="T29" fmla="*/ 2 h 6"/>
                <a:gd name="T30" fmla="*/ 172 w 491"/>
                <a:gd name="T31" fmla="*/ 6 h 6"/>
                <a:gd name="T32" fmla="*/ 132 w 491"/>
                <a:gd name="T33" fmla="*/ 6 h 6"/>
                <a:gd name="T34" fmla="*/ 130 w 491"/>
                <a:gd name="T35" fmla="*/ 5 h 6"/>
                <a:gd name="T36" fmla="*/ 130 w 491"/>
                <a:gd name="T37" fmla="*/ 1 h 6"/>
                <a:gd name="T38" fmla="*/ 132 w 491"/>
                <a:gd name="T39" fmla="*/ 0 h 6"/>
                <a:gd name="T40" fmla="*/ 235 w 491"/>
                <a:gd name="T41" fmla="*/ 0 h 6"/>
                <a:gd name="T42" fmla="*/ 237 w 491"/>
                <a:gd name="T43" fmla="*/ 4 h 6"/>
                <a:gd name="T44" fmla="*/ 235 w 491"/>
                <a:gd name="T45" fmla="*/ 6 h 6"/>
                <a:gd name="T46" fmla="*/ 195 w 491"/>
                <a:gd name="T47" fmla="*/ 6 h 6"/>
                <a:gd name="T48" fmla="*/ 194 w 491"/>
                <a:gd name="T49" fmla="*/ 4 h 6"/>
                <a:gd name="T50" fmla="*/ 195 w 491"/>
                <a:gd name="T51" fmla="*/ 0 h 6"/>
                <a:gd name="T52" fmla="*/ 261 w 491"/>
                <a:gd name="T53" fmla="*/ 0 h 6"/>
                <a:gd name="T54" fmla="*/ 300 w 491"/>
                <a:gd name="T55" fmla="*/ 1 h 6"/>
                <a:gd name="T56" fmla="*/ 301 w 491"/>
                <a:gd name="T57" fmla="*/ 5 h 6"/>
                <a:gd name="T58" fmla="*/ 298 w 491"/>
                <a:gd name="T59" fmla="*/ 6 h 6"/>
                <a:gd name="T60" fmla="*/ 259 w 491"/>
                <a:gd name="T61" fmla="*/ 6 h 6"/>
                <a:gd name="T62" fmla="*/ 258 w 491"/>
                <a:gd name="T63" fmla="*/ 2 h 6"/>
                <a:gd name="T64" fmla="*/ 261 w 491"/>
                <a:gd name="T65" fmla="*/ 0 h 6"/>
                <a:gd name="T66" fmla="*/ 364 w 491"/>
                <a:gd name="T67" fmla="*/ 0 h 6"/>
                <a:gd name="T68" fmla="*/ 366 w 491"/>
                <a:gd name="T69" fmla="*/ 2 h 6"/>
                <a:gd name="T70" fmla="*/ 366 w 491"/>
                <a:gd name="T71" fmla="*/ 6 h 6"/>
                <a:gd name="T72" fmla="*/ 326 w 491"/>
                <a:gd name="T73" fmla="*/ 6 h 6"/>
                <a:gd name="T74" fmla="*/ 324 w 491"/>
                <a:gd name="T75" fmla="*/ 5 h 6"/>
                <a:gd name="T76" fmla="*/ 324 w 491"/>
                <a:gd name="T77" fmla="*/ 1 h 6"/>
                <a:gd name="T78" fmla="*/ 326 w 491"/>
                <a:gd name="T79" fmla="*/ 0 h 6"/>
                <a:gd name="T80" fmla="*/ 429 w 491"/>
                <a:gd name="T81" fmla="*/ 0 h 6"/>
                <a:gd name="T82" fmla="*/ 431 w 491"/>
                <a:gd name="T83" fmla="*/ 4 h 6"/>
                <a:gd name="T84" fmla="*/ 429 w 491"/>
                <a:gd name="T85" fmla="*/ 6 h 6"/>
                <a:gd name="T86" fmla="*/ 389 w 491"/>
                <a:gd name="T87" fmla="*/ 6 h 6"/>
                <a:gd name="T88" fmla="*/ 388 w 491"/>
                <a:gd name="T89" fmla="*/ 4 h 6"/>
                <a:gd name="T90" fmla="*/ 389 w 491"/>
                <a:gd name="T91" fmla="*/ 0 h 6"/>
                <a:gd name="T92" fmla="*/ 455 w 491"/>
                <a:gd name="T93" fmla="*/ 0 h 6"/>
                <a:gd name="T94" fmla="*/ 491 w 491"/>
                <a:gd name="T95" fmla="*/ 1 h 6"/>
                <a:gd name="T96" fmla="*/ 491 w 491"/>
                <a:gd name="T97" fmla="*/ 5 h 6"/>
                <a:gd name="T98" fmla="*/ 489 w 491"/>
                <a:gd name="T99" fmla="*/ 6 h 6"/>
                <a:gd name="T100" fmla="*/ 453 w 491"/>
                <a:gd name="T101" fmla="*/ 6 h 6"/>
                <a:gd name="T102" fmla="*/ 452 w 491"/>
                <a:gd name="T103" fmla="*/ 2 h 6"/>
                <a:gd name="T104" fmla="*/ 455 w 491"/>
                <a:gd name="T10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1" h="6">
                  <a:moveTo>
                    <a:pt x="3" y="0"/>
                  </a:moveTo>
                  <a:lnTo>
                    <a:pt x="40" y="0"/>
                  </a:lnTo>
                  <a:lnTo>
                    <a:pt x="42" y="0"/>
                  </a:lnTo>
                  <a:lnTo>
                    <a:pt x="43" y="1"/>
                  </a:lnTo>
                  <a:lnTo>
                    <a:pt x="43" y="2"/>
                  </a:lnTo>
                  <a:lnTo>
                    <a:pt x="44" y="4"/>
                  </a:lnTo>
                  <a:lnTo>
                    <a:pt x="43" y="5"/>
                  </a:lnTo>
                  <a:lnTo>
                    <a:pt x="43" y="6"/>
                  </a:lnTo>
                  <a:lnTo>
                    <a:pt x="42" y="6"/>
                  </a:lnTo>
                  <a:lnTo>
                    <a:pt x="40" y="6"/>
                  </a:lnTo>
                  <a:lnTo>
                    <a:pt x="3" y="6"/>
                  </a:lnTo>
                  <a:lnTo>
                    <a:pt x="2" y="6"/>
                  </a:lnTo>
                  <a:lnTo>
                    <a:pt x="0" y="6"/>
                  </a:lnTo>
                  <a:lnTo>
                    <a:pt x="0" y="5"/>
                  </a:lnTo>
                  <a:lnTo>
                    <a:pt x="0" y="4"/>
                  </a:lnTo>
                  <a:lnTo>
                    <a:pt x="0" y="2"/>
                  </a:lnTo>
                  <a:lnTo>
                    <a:pt x="0" y="1"/>
                  </a:lnTo>
                  <a:lnTo>
                    <a:pt x="2" y="0"/>
                  </a:lnTo>
                  <a:lnTo>
                    <a:pt x="3" y="0"/>
                  </a:lnTo>
                  <a:lnTo>
                    <a:pt x="3" y="0"/>
                  </a:lnTo>
                  <a:close/>
                  <a:moveTo>
                    <a:pt x="68" y="0"/>
                  </a:moveTo>
                  <a:lnTo>
                    <a:pt x="105" y="0"/>
                  </a:lnTo>
                  <a:lnTo>
                    <a:pt x="106" y="0"/>
                  </a:lnTo>
                  <a:lnTo>
                    <a:pt x="107" y="1"/>
                  </a:lnTo>
                  <a:lnTo>
                    <a:pt x="108" y="2"/>
                  </a:lnTo>
                  <a:lnTo>
                    <a:pt x="108" y="4"/>
                  </a:lnTo>
                  <a:lnTo>
                    <a:pt x="108" y="5"/>
                  </a:lnTo>
                  <a:lnTo>
                    <a:pt x="107" y="6"/>
                  </a:lnTo>
                  <a:lnTo>
                    <a:pt x="106" y="6"/>
                  </a:lnTo>
                  <a:lnTo>
                    <a:pt x="105" y="6"/>
                  </a:lnTo>
                  <a:lnTo>
                    <a:pt x="68" y="6"/>
                  </a:lnTo>
                  <a:lnTo>
                    <a:pt x="67" y="6"/>
                  </a:lnTo>
                  <a:lnTo>
                    <a:pt x="66" y="6"/>
                  </a:lnTo>
                  <a:lnTo>
                    <a:pt x="65" y="5"/>
                  </a:lnTo>
                  <a:lnTo>
                    <a:pt x="65" y="4"/>
                  </a:lnTo>
                  <a:lnTo>
                    <a:pt x="65" y="2"/>
                  </a:lnTo>
                  <a:lnTo>
                    <a:pt x="66" y="1"/>
                  </a:lnTo>
                  <a:lnTo>
                    <a:pt x="67" y="0"/>
                  </a:lnTo>
                  <a:lnTo>
                    <a:pt x="68" y="0"/>
                  </a:lnTo>
                  <a:lnTo>
                    <a:pt x="68" y="0"/>
                  </a:lnTo>
                  <a:close/>
                  <a:moveTo>
                    <a:pt x="132" y="0"/>
                  </a:moveTo>
                  <a:lnTo>
                    <a:pt x="170" y="0"/>
                  </a:lnTo>
                  <a:lnTo>
                    <a:pt x="171" y="0"/>
                  </a:lnTo>
                  <a:lnTo>
                    <a:pt x="172" y="1"/>
                  </a:lnTo>
                  <a:lnTo>
                    <a:pt x="172" y="2"/>
                  </a:lnTo>
                  <a:lnTo>
                    <a:pt x="172" y="4"/>
                  </a:lnTo>
                  <a:lnTo>
                    <a:pt x="172" y="5"/>
                  </a:lnTo>
                  <a:lnTo>
                    <a:pt x="172" y="6"/>
                  </a:lnTo>
                  <a:lnTo>
                    <a:pt x="171" y="6"/>
                  </a:lnTo>
                  <a:lnTo>
                    <a:pt x="170" y="6"/>
                  </a:lnTo>
                  <a:lnTo>
                    <a:pt x="132" y="6"/>
                  </a:lnTo>
                  <a:lnTo>
                    <a:pt x="131" y="6"/>
                  </a:lnTo>
                  <a:lnTo>
                    <a:pt x="130" y="6"/>
                  </a:lnTo>
                  <a:lnTo>
                    <a:pt x="130" y="5"/>
                  </a:lnTo>
                  <a:lnTo>
                    <a:pt x="129" y="4"/>
                  </a:lnTo>
                  <a:lnTo>
                    <a:pt x="130" y="2"/>
                  </a:lnTo>
                  <a:lnTo>
                    <a:pt x="130" y="1"/>
                  </a:lnTo>
                  <a:lnTo>
                    <a:pt x="131" y="0"/>
                  </a:lnTo>
                  <a:lnTo>
                    <a:pt x="132" y="0"/>
                  </a:lnTo>
                  <a:lnTo>
                    <a:pt x="132" y="0"/>
                  </a:lnTo>
                  <a:close/>
                  <a:moveTo>
                    <a:pt x="196" y="0"/>
                  </a:moveTo>
                  <a:lnTo>
                    <a:pt x="234" y="0"/>
                  </a:lnTo>
                  <a:lnTo>
                    <a:pt x="235" y="0"/>
                  </a:lnTo>
                  <a:lnTo>
                    <a:pt x="236" y="1"/>
                  </a:lnTo>
                  <a:lnTo>
                    <a:pt x="236" y="2"/>
                  </a:lnTo>
                  <a:lnTo>
                    <a:pt x="237" y="4"/>
                  </a:lnTo>
                  <a:lnTo>
                    <a:pt x="236" y="5"/>
                  </a:lnTo>
                  <a:lnTo>
                    <a:pt x="236" y="6"/>
                  </a:lnTo>
                  <a:lnTo>
                    <a:pt x="235" y="6"/>
                  </a:lnTo>
                  <a:lnTo>
                    <a:pt x="234" y="6"/>
                  </a:lnTo>
                  <a:lnTo>
                    <a:pt x="196" y="6"/>
                  </a:lnTo>
                  <a:lnTo>
                    <a:pt x="195" y="6"/>
                  </a:lnTo>
                  <a:lnTo>
                    <a:pt x="194" y="6"/>
                  </a:lnTo>
                  <a:lnTo>
                    <a:pt x="194" y="5"/>
                  </a:lnTo>
                  <a:lnTo>
                    <a:pt x="194" y="4"/>
                  </a:lnTo>
                  <a:lnTo>
                    <a:pt x="194" y="2"/>
                  </a:lnTo>
                  <a:lnTo>
                    <a:pt x="194" y="1"/>
                  </a:lnTo>
                  <a:lnTo>
                    <a:pt x="195" y="0"/>
                  </a:lnTo>
                  <a:lnTo>
                    <a:pt x="196" y="0"/>
                  </a:lnTo>
                  <a:lnTo>
                    <a:pt x="196" y="0"/>
                  </a:lnTo>
                  <a:close/>
                  <a:moveTo>
                    <a:pt x="261" y="0"/>
                  </a:moveTo>
                  <a:lnTo>
                    <a:pt x="298" y="0"/>
                  </a:lnTo>
                  <a:lnTo>
                    <a:pt x="299" y="0"/>
                  </a:lnTo>
                  <a:lnTo>
                    <a:pt x="300" y="1"/>
                  </a:lnTo>
                  <a:lnTo>
                    <a:pt x="301" y="2"/>
                  </a:lnTo>
                  <a:lnTo>
                    <a:pt x="301" y="4"/>
                  </a:lnTo>
                  <a:lnTo>
                    <a:pt x="301" y="5"/>
                  </a:lnTo>
                  <a:lnTo>
                    <a:pt x="300" y="6"/>
                  </a:lnTo>
                  <a:lnTo>
                    <a:pt x="299" y="6"/>
                  </a:lnTo>
                  <a:lnTo>
                    <a:pt x="298" y="6"/>
                  </a:lnTo>
                  <a:lnTo>
                    <a:pt x="261" y="6"/>
                  </a:lnTo>
                  <a:lnTo>
                    <a:pt x="260" y="6"/>
                  </a:lnTo>
                  <a:lnTo>
                    <a:pt x="259" y="6"/>
                  </a:lnTo>
                  <a:lnTo>
                    <a:pt x="258" y="5"/>
                  </a:lnTo>
                  <a:lnTo>
                    <a:pt x="258" y="4"/>
                  </a:lnTo>
                  <a:lnTo>
                    <a:pt x="258" y="2"/>
                  </a:lnTo>
                  <a:lnTo>
                    <a:pt x="259" y="1"/>
                  </a:lnTo>
                  <a:lnTo>
                    <a:pt x="260" y="0"/>
                  </a:lnTo>
                  <a:lnTo>
                    <a:pt x="261" y="0"/>
                  </a:lnTo>
                  <a:lnTo>
                    <a:pt x="261" y="0"/>
                  </a:lnTo>
                  <a:close/>
                  <a:moveTo>
                    <a:pt x="326" y="0"/>
                  </a:moveTo>
                  <a:lnTo>
                    <a:pt x="364" y="0"/>
                  </a:lnTo>
                  <a:lnTo>
                    <a:pt x="365" y="0"/>
                  </a:lnTo>
                  <a:lnTo>
                    <a:pt x="366" y="1"/>
                  </a:lnTo>
                  <a:lnTo>
                    <a:pt x="366" y="2"/>
                  </a:lnTo>
                  <a:lnTo>
                    <a:pt x="366" y="4"/>
                  </a:lnTo>
                  <a:lnTo>
                    <a:pt x="366" y="5"/>
                  </a:lnTo>
                  <a:lnTo>
                    <a:pt x="366" y="6"/>
                  </a:lnTo>
                  <a:lnTo>
                    <a:pt x="365" y="6"/>
                  </a:lnTo>
                  <a:lnTo>
                    <a:pt x="364" y="6"/>
                  </a:lnTo>
                  <a:lnTo>
                    <a:pt x="326" y="6"/>
                  </a:lnTo>
                  <a:lnTo>
                    <a:pt x="325" y="6"/>
                  </a:lnTo>
                  <a:lnTo>
                    <a:pt x="324" y="6"/>
                  </a:lnTo>
                  <a:lnTo>
                    <a:pt x="324" y="5"/>
                  </a:lnTo>
                  <a:lnTo>
                    <a:pt x="322" y="4"/>
                  </a:lnTo>
                  <a:lnTo>
                    <a:pt x="324" y="2"/>
                  </a:lnTo>
                  <a:lnTo>
                    <a:pt x="324" y="1"/>
                  </a:lnTo>
                  <a:lnTo>
                    <a:pt x="325" y="0"/>
                  </a:lnTo>
                  <a:lnTo>
                    <a:pt x="326" y="0"/>
                  </a:lnTo>
                  <a:lnTo>
                    <a:pt x="326" y="0"/>
                  </a:lnTo>
                  <a:close/>
                  <a:moveTo>
                    <a:pt x="390" y="0"/>
                  </a:moveTo>
                  <a:lnTo>
                    <a:pt x="428" y="0"/>
                  </a:lnTo>
                  <a:lnTo>
                    <a:pt x="429" y="0"/>
                  </a:lnTo>
                  <a:lnTo>
                    <a:pt x="430" y="1"/>
                  </a:lnTo>
                  <a:lnTo>
                    <a:pt x="431" y="2"/>
                  </a:lnTo>
                  <a:lnTo>
                    <a:pt x="431" y="4"/>
                  </a:lnTo>
                  <a:lnTo>
                    <a:pt x="431" y="5"/>
                  </a:lnTo>
                  <a:lnTo>
                    <a:pt x="430" y="6"/>
                  </a:lnTo>
                  <a:lnTo>
                    <a:pt x="429" y="6"/>
                  </a:lnTo>
                  <a:lnTo>
                    <a:pt x="428" y="6"/>
                  </a:lnTo>
                  <a:lnTo>
                    <a:pt x="390" y="6"/>
                  </a:lnTo>
                  <a:lnTo>
                    <a:pt x="389" y="6"/>
                  </a:lnTo>
                  <a:lnTo>
                    <a:pt x="389" y="6"/>
                  </a:lnTo>
                  <a:lnTo>
                    <a:pt x="388" y="5"/>
                  </a:lnTo>
                  <a:lnTo>
                    <a:pt x="388" y="4"/>
                  </a:lnTo>
                  <a:lnTo>
                    <a:pt x="388" y="2"/>
                  </a:lnTo>
                  <a:lnTo>
                    <a:pt x="389" y="1"/>
                  </a:lnTo>
                  <a:lnTo>
                    <a:pt x="389" y="0"/>
                  </a:lnTo>
                  <a:lnTo>
                    <a:pt x="390" y="0"/>
                  </a:lnTo>
                  <a:lnTo>
                    <a:pt x="390" y="0"/>
                  </a:lnTo>
                  <a:close/>
                  <a:moveTo>
                    <a:pt x="455" y="0"/>
                  </a:moveTo>
                  <a:lnTo>
                    <a:pt x="489" y="0"/>
                  </a:lnTo>
                  <a:lnTo>
                    <a:pt x="490" y="0"/>
                  </a:lnTo>
                  <a:lnTo>
                    <a:pt x="491" y="1"/>
                  </a:lnTo>
                  <a:lnTo>
                    <a:pt x="491" y="2"/>
                  </a:lnTo>
                  <a:lnTo>
                    <a:pt x="491" y="4"/>
                  </a:lnTo>
                  <a:lnTo>
                    <a:pt x="491" y="5"/>
                  </a:lnTo>
                  <a:lnTo>
                    <a:pt x="491" y="6"/>
                  </a:lnTo>
                  <a:lnTo>
                    <a:pt x="490" y="6"/>
                  </a:lnTo>
                  <a:lnTo>
                    <a:pt x="489" y="6"/>
                  </a:lnTo>
                  <a:lnTo>
                    <a:pt x="455" y="6"/>
                  </a:lnTo>
                  <a:lnTo>
                    <a:pt x="454" y="6"/>
                  </a:lnTo>
                  <a:lnTo>
                    <a:pt x="453" y="6"/>
                  </a:lnTo>
                  <a:lnTo>
                    <a:pt x="452" y="5"/>
                  </a:lnTo>
                  <a:lnTo>
                    <a:pt x="452" y="4"/>
                  </a:lnTo>
                  <a:lnTo>
                    <a:pt x="452" y="2"/>
                  </a:lnTo>
                  <a:lnTo>
                    <a:pt x="453" y="1"/>
                  </a:lnTo>
                  <a:lnTo>
                    <a:pt x="454" y="0"/>
                  </a:lnTo>
                  <a:lnTo>
                    <a:pt x="455" y="0"/>
                  </a:lnTo>
                  <a:lnTo>
                    <a:pt x="455"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2189" name="Freeform 29"/>
            <p:cNvSpPr>
              <a:spLocks noEditPoints="1"/>
            </p:cNvSpPr>
            <p:nvPr/>
          </p:nvSpPr>
          <p:spPr bwMode="auto">
            <a:xfrm>
              <a:off x="2991" y="1942"/>
              <a:ext cx="2287" cy="989"/>
            </a:xfrm>
            <a:custGeom>
              <a:avLst/>
              <a:gdLst>
                <a:gd name="T0" fmla="*/ 214 w 2570"/>
                <a:gd name="T1" fmla="*/ 5 h 888"/>
                <a:gd name="T2" fmla="*/ 0 w 2570"/>
                <a:gd name="T3" fmla="*/ 1 h 888"/>
                <a:gd name="T4" fmla="*/ 344 w 2570"/>
                <a:gd name="T5" fmla="*/ 0 h 888"/>
                <a:gd name="T6" fmla="*/ 260 w 2570"/>
                <a:gd name="T7" fmla="*/ 5 h 888"/>
                <a:gd name="T8" fmla="*/ 261 w 2570"/>
                <a:gd name="T9" fmla="*/ 0 h 888"/>
                <a:gd name="T10" fmla="*/ 602 w 2570"/>
                <a:gd name="T11" fmla="*/ 5 h 888"/>
                <a:gd name="T12" fmla="*/ 388 w 2570"/>
                <a:gd name="T13" fmla="*/ 1 h 888"/>
                <a:gd name="T14" fmla="*/ 731 w 2570"/>
                <a:gd name="T15" fmla="*/ 0 h 888"/>
                <a:gd name="T16" fmla="*/ 648 w 2570"/>
                <a:gd name="T17" fmla="*/ 5 h 888"/>
                <a:gd name="T18" fmla="*/ 649 w 2570"/>
                <a:gd name="T19" fmla="*/ 0 h 888"/>
                <a:gd name="T20" fmla="*/ 923 w 2570"/>
                <a:gd name="T21" fmla="*/ 82 h 888"/>
                <a:gd name="T22" fmla="*/ 918 w 2570"/>
                <a:gd name="T23" fmla="*/ 2 h 888"/>
                <a:gd name="T24" fmla="*/ 776 w 2570"/>
                <a:gd name="T25" fmla="*/ 0 h 888"/>
                <a:gd name="T26" fmla="*/ 921 w 2570"/>
                <a:gd name="T27" fmla="*/ 235 h 888"/>
                <a:gd name="T28" fmla="*/ 919 w 2570"/>
                <a:gd name="T29" fmla="*/ 135 h 888"/>
                <a:gd name="T30" fmla="*/ 923 w 2570"/>
                <a:gd name="T31" fmla="*/ 289 h 888"/>
                <a:gd name="T32" fmla="*/ 918 w 2570"/>
                <a:gd name="T33" fmla="*/ 534 h 888"/>
                <a:gd name="T34" fmla="*/ 922 w 2570"/>
                <a:gd name="T35" fmla="*/ 286 h 888"/>
                <a:gd name="T36" fmla="*/ 921 w 2570"/>
                <a:gd name="T37" fmla="*/ 686 h 888"/>
                <a:gd name="T38" fmla="*/ 919 w 2570"/>
                <a:gd name="T39" fmla="*/ 587 h 888"/>
                <a:gd name="T40" fmla="*/ 923 w 2570"/>
                <a:gd name="T41" fmla="*/ 740 h 888"/>
                <a:gd name="T42" fmla="*/ 1010 w 2570"/>
                <a:gd name="T43" fmla="*/ 885 h 888"/>
                <a:gd name="T44" fmla="*/ 918 w 2570"/>
                <a:gd name="T45" fmla="*/ 884 h 888"/>
                <a:gd name="T46" fmla="*/ 923 w 2570"/>
                <a:gd name="T47" fmla="*/ 739 h 888"/>
                <a:gd name="T48" fmla="*/ 1139 w 2570"/>
                <a:gd name="T49" fmla="*/ 884 h 888"/>
                <a:gd name="T50" fmla="*/ 1053 w 2570"/>
                <a:gd name="T51" fmla="*/ 885 h 888"/>
                <a:gd name="T52" fmla="*/ 1394 w 2570"/>
                <a:gd name="T53" fmla="*/ 881 h 888"/>
                <a:gd name="T54" fmla="*/ 1394 w 2570"/>
                <a:gd name="T55" fmla="*/ 888 h 888"/>
                <a:gd name="T56" fmla="*/ 1183 w 2570"/>
                <a:gd name="T57" fmla="*/ 881 h 888"/>
                <a:gd name="T58" fmla="*/ 1526 w 2570"/>
                <a:gd name="T59" fmla="*/ 884 h 888"/>
                <a:gd name="T60" fmla="*/ 1440 w 2570"/>
                <a:gd name="T61" fmla="*/ 885 h 888"/>
                <a:gd name="T62" fmla="*/ 1782 w 2570"/>
                <a:gd name="T63" fmla="*/ 881 h 888"/>
                <a:gd name="T64" fmla="*/ 1782 w 2570"/>
                <a:gd name="T65" fmla="*/ 888 h 888"/>
                <a:gd name="T66" fmla="*/ 1570 w 2570"/>
                <a:gd name="T67" fmla="*/ 881 h 888"/>
                <a:gd name="T68" fmla="*/ 1914 w 2570"/>
                <a:gd name="T69" fmla="*/ 884 h 888"/>
                <a:gd name="T70" fmla="*/ 1827 w 2570"/>
                <a:gd name="T71" fmla="*/ 885 h 888"/>
                <a:gd name="T72" fmla="*/ 2081 w 2570"/>
                <a:gd name="T73" fmla="*/ 881 h 888"/>
                <a:gd name="T74" fmla="*/ 2083 w 2570"/>
                <a:gd name="T75" fmla="*/ 780 h 888"/>
                <a:gd name="T76" fmla="*/ 1959 w 2570"/>
                <a:gd name="T77" fmla="*/ 888 h 888"/>
                <a:gd name="T78" fmla="*/ 1959 w 2570"/>
                <a:gd name="T79" fmla="*/ 881 h 888"/>
                <a:gd name="T80" fmla="*/ 2082 w 2570"/>
                <a:gd name="T81" fmla="*/ 629 h 888"/>
                <a:gd name="T82" fmla="*/ 2081 w 2570"/>
                <a:gd name="T83" fmla="*/ 728 h 888"/>
                <a:gd name="T84" fmla="*/ 2079 w 2570"/>
                <a:gd name="T85" fmla="*/ 329 h 888"/>
                <a:gd name="T86" fmla="*/ 2084 w 2570"/>
                <a:gd name="T87" fmla="*/ 575 h 888"/>
                <a:gd name="T88" fmla="*/ 2079 w 2570"/>
                <a:gd name="T89" fmla="*/ 575 h 888"/>
                <a:gd name="T90" fmla="*/ 2082 w 2570"/>
                <a:gd name="T91" fmla="*/ 177 h 888"/>
                <a:gd name="T92" fmla="*/ 2081 w 2570"/>
                <a:gd name="T93" fmla="*/ 276 h 888"/>
                <a:gd name="T94" fmla="*/ 2079 w 2570"/>
                <a:gd name="T95" fmla="*/ 1 h 888"/>
                <a:gd name="T96" fmla="*/ 2191 w 2570"/>
                <a:gd name="T97" fmla="*/ 2 h 888"/>
                <a:gd name="T98" fmla="*/ 2084 w 2570"/>
                <a:gd name="T99" fmla="*/ 124 h 888"/>
                <a:gd name="T100" fmla="*/ 2079 w 2570"/>
                <a:gd name="T101" fmla="*/ 123 h 888"/>
                <a:gd name="T102" fmla="*/ 2320 w 2570"/>
                <a:gd name="T103" fmla="*/ 5 h 888"/>
                <a:gd name="T104" fmla="*/ 2234 w 2570"/>
                <a:gd name="T105" fmla="*/ 1 h 888"/>
                <a:gd name="T106" fmla="*/ 2569 w 2570"/>
                <a:gd name="T107" fmla="*/ 0 h 888"/>
                <a:gd name="T108" fmla="*/ 2365 w 2570"/>
                <a:gd name="T109" fmla="*/ 5 h 888"/>
                <a:gd name="T110" fmla="*/ 2366 w 2570"/>
                <a:gd name="T111" fmla="*/ 0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70" h="888">
                  <a:moveTo>
                    <a:pt x="3" y="0"/>
                  </a:moveTo>
                  <a:lnTo>
                    <a:pt x="213" y="0"/>
                  </a:lnTo>
                  <a:lnTo>
                    <a:pt x="214" y="0"/>
                  </a:lnTo>
                  <a:lnTo>
                    <a:pt x="214" y="0"/>
                  </a:lnTo>
                  <a:lnTo>
                    <a:pt x="215" y="1"/>
                  </a:lnTo>
                  <a:lnTo>
                    <a:pt x="215" y="2"/>
                  </a:lnTo>
                  <a:lnTo>
                    <a:pt x="215" y="4"/>
                  </a:lnTo>
                  <a:lnTo>
                    <a:pt x="214" y="5"/>
                  </a:lnTo>
                  <a:lnTo>
                    <a:pt x="214" y="5"/>
                  </a:lnTo>
                  <a:lnTo>
                    <a:pt x="213" y="6"/>
                  </a:lnTo>
                  <a:lnTo>
                    <a:pt x="3" y="6"/>
                  </a:lnTo>
                  <a:lnTo>
                    <a:pt x="2" y="5"/>
                  </a:lnTo>
                  <a:lnTo>
                    <a:pt x="0" y="5"/>
                  </a:lnTo>
                  <a:lnTo>
                    <a:pt x="0" y="4"/>
                  </a:lnTo>
                  <a:lnTo>
                    <a:pt x="0" y="2"/>
                  </a:lnTo>
                  <a:lnTo>
                    <a:pt x="0" y="1"/>
                  </a:lnTo>
                  <a:lnTo>
                    <a:pt x="0" y="0"/>
                  </a:lnTo>
                  <a:lnTo>
                    <a:pt x="2" y="0"/>
                  </a:lnTo>
                  <a:lnTo>
                    <a:pt x="3" y="0"/>
                  </a:lnTo>
                  <a:lnTo>
                    <a:pt x="3" y="0"/>
                  </a:lnTo>
                  <a:close/>
                  <a:moveTo>
                    <a:pt x="261" y="0"/>
                  </a:moveTo>
                  <a:lnTo>
                    <a:pt x="341" y="0"/>
                  </a:lnTo>
                  <a:lnTo>
                    <a:pt x="342" y="0"/>
                  </a:lnTo>
                  <a:lnTo>
                    <a:pt x="344" y="0"/>
                  </a:lnTo>
                  <a:lnTo>
                    <a:pt x="345" y="1"/>
                  </a:lnTo>
                  <a:lnTo>
                    <a:pt x="345" y="2"/>
                  </a:lnTo>
                  <a:lnTo>
                    <a:pt x="345" y="4"/>
                  </a:lnTo>
                  <a:lnTo>
                    <a:pt x="344" y="5"/>
                  </a:lnTo>
                  <a:lnTo>
                    <a:pt x="342" y="5"/>
                  </a:lnTo>
                  <a:lnTo>
                    <a:pt x="341" y="6"/>
                  </a:lnTo>
                  <a:lnTo>
                    <a:pt x="261" y="6"/>
                  </a:lnTo>
                  <a:lnTo>
                    <a:pt x="260" y="5"/>
                  </a:lnTo>
                  <a:lnTo>
                    <a:pt x="259" y="5"/>
                  </a:lnTo>
                  <a:lnTo>
                    <a:pt x="258" y="4"/>
                  </a:lnTo>
                  <a:lnTo>
                    <a:pt x="258" y="2"/>
                  </a:lnTo>
                  <a:lnTo>
                    <a:pt x="258" y="1"/>
                  </a:lnTo>
                  <a:lnTo>
                    <a:pt x="259" y="0"/>
                  </a:lnTo>
                  <a:lnTo>
                    <a:pt x="260" y="0"/>
                  </a:lnTo>
                  <a:lnTo>
                    <a:pt x="261" y="0"/>
                  </a:lnTo>
                  <a:lnTo>
                    <a:pt x="261" y="0"/>
                  </a:lnTo>
                  <a:close/>
                  <a:moveTo>
                    <a:pt x="390" y="0"/>
                  </a:moveTo>
                  <a:lnTo>
                    <a:pt x="600" y="0"/>
                  </a:lnTo>
                  <a:lnTo>
                    <a:pt x="601" y="0"/>
                  </a:lnTo>
                  <a:lnTo>
                    <a:pt x="602" y="0"/>
                  </a:lnTo>
                  <a:lnTo>
                    <a:pt x="602" y="1"/>
                  </a:lnTo>
                  <a:lnTo>
                    <a:pt x="602" y="2"/>
                  </a:lnTo>
                  <a:lnTo>
                    <a:pt x="602" y="4"/>
                  </a:lnTo>
                  <a:lnTo>
                    <a:pt x="602" y="5"/>
                  </a:lnTo>
                  <a:lnTo>
                    <a:pt x="601" y="5"/>
                  </a:lnTo>
                  <a:lnTo>
                    <a:pt x="600" y="6"/>
                  </a:lnTo>
                  <a:lnTo>
                    <a:pt x="390" y="6"/>
                  </a:lnTo>
                  <a:lnTo>
                    <a:pt x="389" y="5"/>
                  </a:lnTo>
                  <a:lnTo>
                    <a:pt x="389" y="5"/>
                  </a:lnTo>
                  <a:lnTo>
                    <a:pt x="388" y="4"/>
                  </a:lnTo>
                  <a:lnTo>
                    <a:pt x="388" y="2"/>
                  </a:lnTo>
                  <a:lnTo>
                    <a:pt x="388" y="1"/>
                  </a:lnTo>
                  <a:lnTo>
                    <a:pt x="389" y="0"/>
                  </a:lnTo>
                  <a:lnTo>
                    <a:pt x="389" y="0"/>
                  </a:lnTo>
                  <a:lnTo>
                    <a:pt x="390" y="0"/>
                  </a:lnTo>
                  <a:lnTo>
                    <a:pt x="390" y="0"/>
                  </a:lnTo>
                  <a:close/>
                  <a:moveTo>
                    <a:pt x="649" y="0"/>
                  </a:moveTo>
                  <a:lnTo>
                    <a:pt x="730" y="0"/>
                  </a:lnTo>
                  <a:lnTo>
                    <a:pt x="731" y="0"/>
                  </a:lnTo>
                  <a:lnTo>
                    <a:pt x="731" y="0"/>
                  </a:lnTo>
                  <a:lnTo>
                    <a:pt x="732" y="1"/>
                  </a:lnTo>
                  <a:lnTo>
                    <a:pt x="732" y="2"/>
                  </a:lnTo>
                  <a:lnTo>
                    <a:pt x="732" y="4"/>
                  </a:lnTo>
                  <a:lnTo>
                    <a:pt x="731" y="5"/>
                  </a:lnTo>
                  <a:lnTo>
                    <a:pt x="731" y="5"/>
                  </a:lnTo>
                  <a:lnTo>
                    <a:pt x="730" y="6"/>
                  </a:lnTo>
                  <a:lnTo>
                    <a:pt x="649" y="6"/>
                  </a:lnTo>
                  <a:lnTo>
                    <a:pt x="648" y="5"/>
                  </a:lnTo>
                  <a:lnTo>
                    <a:pt x="647" y="5"/>
                  </a:lnTo>
                  <a:lnTo>
                    <a:pt x="646" y="4"/>
                  </a:lnTo>
                  <a:lnTo>
                    <a:pt x="646" y="2"/>
                  </a:lnTo>
                  <a:lnTo>
                    <a:pt x="646" y="1"/>
                  </a:lnTo>
                  <a:lnTo>
                    <a:pt x="647" y="0"/>
                  </a:lnTo>
                  <a:lnTo>
                    <a:pt x="648" y="0"/>
                  </a:lnTo>
                  <a:lnTo>
                    <a:pt x="649" y="0"/>
                  </a:lnTo>
                  <a:lnTo>
                    <a:pt x="649" y="0"/>
                  </a:lnTo>
                  <a:close/>
                  <a:moveTo>
                    <a:pt x="778" y="0"/>
                  </a:moveTo>
                  <a:lnTo>
                    <a:pt x="920" y="0"/>
                  </a:lnTo>
                  <a:lnTo>
                    <a:pt x="921" y="0"/>
                  </a:lnTo>
                  <a:lnTo>
                    <a:pt x="922" y="0"/>
                  </a:lnTo>
                  <a:lnTo>
                    <a:pt x="923" y="1"/>
                  </a:lnTo>
                  <a:lnTo>
                    <a:pt x="923" y="2"/>
                  </a:lnTo>
                  <a:lnTo>
                    <a:pt x="923" y="81"/>
                  </a:lnTo>
                  <a:lnTo>
                    <a:pt x="923" y="82"/>
                  </a:lnTo>
                  <a:lnTo>
                    <a:pt x="922" y="84"/>
                  </a:lnTo>
                  <a:lnTo>
                    <a:pt x="921" y="84"/>
                  </a:lnTo>
                  <a:lnTo>
                    <a:pt x="920" y="84"/>
                  </a:lnTo>
                  <a:lnTo>
                    <a:pt x="919" y="84"/>
                  </a:lnTo>
                  <a:lnTo>
                    <a:pt x="919" y="84"/>
                  </a:lnTo>
                  <a:lnTo>
                    <a:pt x="918" y="82"/>
                  </a:lnTo>
                  <a:lnTo>
                    <a:pt x="918" y="81"/>
                  </a:lnTo>
                  <a:lnTo>
                    <a:pt x="918" y="2"/>
                  </a:lnTo>
                  <a:lnTo>
                    <a:pt x="920" y="6"/>
                  </a:lnTo>
                  <a:lnTo>
                    <a:pt x="778" y="6"/>
                  </a:lnTo>
                  <a:lnTo>
                    <a:pt x="777" y="5"/>
                  </a:lnTo>
                  <a:lnTo>
                    <a:pt x="776" y="5"/>
                  </a:lnTo>
                  <a:lnTo>
                    <a:pt x="775" y="4"/>
                  </a:lnTo>
                  <a:lnTo>
                    <a:pt x="775" y="2"/>
                  </a:lnTo>
                  <a:lnTo>
                    <a:pt x="775" y="1"/>
                  </a:lnTo>
                  <a:lnTo>
                    <a:pt x="776" y="0"/>
                  </a:lnTo>
                  <a:lnTo>
                    <a:pt x="777" y="0"/>
                  </a:lnTo>
                  <a:lnTo>
                    <a:pt x="778" y="0"/>
                  </a:lnTo>
                  <a:lnTo>
                    <a:pt x="778" y="0"/>
                  </a:lnTo>
                  <a:close/>
                  <a:moveTo>
                    <a:pt x="923" y="138"/>
                  </a:moveTo>
                  <a:lnTo>
                    <a:pt x="923" y="231"/>
                  </a:lnTo>
                  <a:lnTo>
                    <a:pt x="923" y="232"/>
                  </a:lnTo>
                  <a:lnTo>
                    <a:pt x="922" y="233"/>
                  </a:lnTo>
                  <a:lnTo>
                    <a:pt x="921" y="235"/>
                  </a:lnTo>
                  <a:lnTo>
                    <a:pt x="920" y="235"/>
                  </a:lnTo>
                  <a:lnTo>
                    <a:pt x="919" y="235"/>
                  </a:lnTo>
                  <a:lnTo>
                    <a:pt x="919" y="233"/>
                  </a:lnTo>
                  <a:lnTo>
                    <a:pt x="918" y="232"/>
                  </a:lnTo>
                  <a:lnTo>
                    <a:pt x="918" y="231"/>
                  </a:lnTo>
                  <a:lnTo>
                    <a:pt x="918" y="138"/>
                  </a:lnTo>
                  <a:lnTo>
                    <a:pt x="918" y="136"/>
                  </a:lnTo>
                  <a:lnTo>
                    <a:pt x="919" y="135"/>
                  </a:lnTo>
                  <a:lnTo>
                    <a:pt x="919" y="134"/>
                  </a:lnTo>
                  <a:lnTo>
                    <a:pt x="920" y="134"/>
                  </a:lnTo>
                  <a:lnTo>
                    <a:pt x="921" y="134"/>
                  </a:lnTo>
                  <a:lnTo>
                    <a:pt x="922" y="135"/>
                  </a:lnTo>
                  <a:lnTo>
                    <a:pt x="923" y="136"/>
                  </a:lnTo>
                  <a:lnTo>
                    <a:pt x="923" y="138"/>
                  </a:lnTo>
                  <a:lnTo>
                    <a:pt x="923" y="138"/>
                  </a:lnTo>
                  <a:close/>
                  <a:moveTo>
                    <a:pt x="923" y="289"/>
                  </a:moveTo>
                  <a:lnTo>
                    <a:pt x="923" y="533"/>
                  </a:lnTo>
                  <a:lnTo>
                    <a:pt x="923" y="534"/>
                  </a:lnTo>
                  <a:lnTo>
                    <a:pt x="922" y="535"/>
                  </a:lnTo>
                  <a:lnTo>
                    <a:pt x="921" y="535"/>
                  </a:lnTo>
                  <a:lnTo>
                    <a:pt x="920" y="536"/>
                  </a:lnTo>
                  <a:lnTo>
                    <a:pt x="919" y="535"/>
                  </a:lnTo>
                  <a:lnTo>
                    <a:pt x="919" y="535"/>
                  </a:lnTo>
                  <a:lnTo>
                    <a:pt x="918" y="534"/>
                  </a:lnTo>
                  <a:lnTo>
                    <a:pt x="918" y="533"/>
                  </a:lnTo>
                  <a:lnTo>
                    <a:pt x="918" y="289"/>
                  </a:lnTo>
                  <a:lnTo>
                    <a:pt x="918" y="286"/>
                  </a:lnTo>
                  <a:lnTo>
                    <a:pt x="919" y="286"/>
                  </a:lnTo>
                  <a:lnTo>
                    <a:pt x="919" y="285"/>
                  </a:lnTo>
                  <a:lnTo>
                    <a:pt x="920" y="285"/>
                  </a:lnTo>
                  <a:lnTo>
                    <a:pt x="921" y="285"/>
                  </a:lnTo>
                  <a:lnTo>
                    <a:pt x="922" y="286"/>
                  </a:lnTo>
                  <a:lnTo>
                    <a:pt x="923" y="286"/>
                  </a:lnTo>
                  <a:lnTo>
                    <a:pt x="923" y="289"/>
                  </a:lnTo>
                  <a:lnTo>
                    <a:pt x="923" y="289"/>
                  </a:lnTo>
                  <a:close/>
                  <a:moveTo>
                    <a:pt x="923" y="589"/>
                  </a:moveTo>
                  <a:lnTo>
                    <a:pt x="923" y="684"/>
                  </a:lnTo>
                  <a:lnTo>
                    <a:pt x="923" y="685"/>
                  </a:lnTo>
                  <a:lnTo>
                    <a:pt x="922" y="685"/>
                  </a:lnTo>
                  <a:lnTo>
                    <a:pt x="921" y="686"/>
                  </a:lnTo>
                  <a:lnTo>
                    <a:pt x="920" y="686"/>
                  </a:lnTo>
                  <a:lnTo>
                    <a:pt x="919" y="686"/>
                  </a:lnTo>
                  <a:lnTo>
                    <a:pt x="919" y="685"/>
                  </a:lnTo>
                  <a:lnTo>
                    <a:pt x="918" y="685"/>
                  </a:lnTo>
                  <a:lnTo>
                    <a:pt x="918" y="684"/>
                  </a:lnTo>
                  <a:lnTo>
                    <a:pt x="918" y="589"/>
                  </a:lnTo>
                  <a:lnTo>
                    <a:pt x="918" y="588"/>
                  </a:lnTo>
                  <a:lnTo>
                    <a:pt x="919" y="587"/>
                  </a:lnTo>
                  <a:lnTo>
                    <a:pt x="919" y="587"/>
                  </a:lnTo>
                  <a:lnTo>
                    <a:pt x="920" y="586"/>
                  </a:lnTo>
                  <a:lnTo>
                    <a:pt x="921" y="587"/>
                  </a:lnTo>
                  <a:lnTo>
                    <a:pt x="922" y="587"/>
                  </a:lnTo>
                  <a:lnTo>
                    <a:pt x="923" y="588"/>
                  </a:lnTo>
                  <a:lnTo>
                    <a:pt x="923" y="589"/>
                  </a:lnTo>
                  <a:lnTo>
                    <a:pt x="923" y="589"/>
                  </a:lnTo>
                  <a:close/>
                  <a:moveTo>
                    <a:pt x="923" y="740"/>
                  </a:moveTo>
                  <a:lnTo>
                    <a:pt x="923" y="884"/>
                  </a:lnTo>
                  <a:lnTo>
                    <a:pt x="920" y="881"/>
                  </a:lnTo>
                  <a:lnTo>
                    <a:pt x="1006" y="881"/>
                  </a:lnTo>
                  <a:lnTo>
                    <a:pt x="1007" y="881"/>
                  </a:lnTo>
                  <a:lnTo>
                    <a:pt x="1009" y="883"/>
                  </a:lnTo>
                  <a:lnTo>
                    <a:pt x="1010" y="883"/>
                  </a:lnTo>
                  <a:lnTo>
                    <a:pt x="1010" y="884"/>
                  </a:lnTo>
                  <a:lnTo>
                    <a:pt x="1010" y="885"/>
                  </a:lnTo>
                  <a:lnTo>
                    <a:pt x="1009" y="886"/>
                  </a:lnTo>
                  <a:lnTo>
                    <a:pt x="1007" y="888"/>
                  </a:lnTo>
                  <a:lnTo>
                    <a:pt x="1006" y="888"/>
                  </a:lnTo>
                  <a:lnTo>
                    <a:pt x="920" y="888"/>
                  </a:lnTo>
                  <a:lnTo>
                    <a:pt x="919" y="888"/>
                  </a:lnTo>
                  <a:lnTo>
                    <a:pt x="919" y="886"/>
                  </a:lnTo>
                  <a:lnTo>
                    <a:pt x="918" y="885"/>
                  </a:lnTo>
                  <a:lnTo>
                    <a:pt x="918" y="884"/>
                  </a:lnTo>
                  <a:lnTo>
                    <a:pt x="918" y="740"/>
                  </a:lnTo>
                  <a:lnTo>
                    <a:pt x="918" y="739"/>
                  </a:lnTo>
                  <a:lnTo>
                    <a:pt x="919" y="738"/>
                  </a:lnTo>
                  <a:lnTo>
                    <a:pt x="919" y="737"/>
                  </a:lnTo>
                  <a:lnTo>
                    <a:pt x="920" y="737"/>
                  </a:lnTo>
                  <a:lnTo>
                    <a:pt x="921" y="737"/>
                  </a:lnTo>
                  <a:lnTo>
                    <a:pt x="922" y="738"/>
                  </a:lnTo>
                  <a:lnTo>
                    <a:pt x="923" y="739"/>
                  </a:lnTo>
                  <a:lnTo>
                    <a:pt x="923" y="740"/>
                  </a:lnTo>
                  <a:lnTo>
                    <a:pt x="923" y="740"/>
                  </a:lnTo>
                  <a:close/>
                  <a:moveTo>
                    <a:pt x="1055" y="881"/>
                  </a:moveTo>
                  <a:lnTo>
                    <a:pt x="1136" y="881"/>
                  </a:lnTo>
                  <a:lnTo>
                    <a:pt x="1137" y="881"/>
                  </a:lnTo>
                  <a:lnTo>
                    <a:pt x="1138" y="883"/>
                  </a:lnTo>
                  <a:lnTo>
                    <a:pt x="1138" y="883"/>
                  </a:lnTo>
                  <a:lnTo>
                    <a:pt x="1139" y="884"/>
                  </a:lnTo>
                  <a:lnTo>
                    <a:pt x="1138" y="885"/>
                  </a:lnTo>
                  <a:lnTo>
                    <a:pt x="1138" y="886"/>
                  </a:lnTo>
                  <a:lnTo>
                    <a:pt x="1137" y="888"/>
                  </a:lnTo>
                  <a:lnTo>
                    <a:pt x="1136" y="888"/>
                  </a:lnTo>
                  <a:lnTo>
                    <a:pt x="1055" y="888"/>
                  </a:lnTo>
                  <a:lnTo>
                    <a:pt x="1054" y="888"/>
                  </a:lnTo>
                  <a:lnTo>
                    <a:pt x="1053" y="886"/>
                  </a:lnTo>
                  <a:lnTo>
                    <a:pt x="1053" y="885"/>
                  </a:lnTo>
                  <a:lnTo>
                    <a:pt x="1053" y="884"/>
                  </a:lnTo>
                  <a:lnTo>
                    <a:pt x="1053" y="883"/>
                  </a:lnTo>
                  <a:lnTo>
                    <a:pt x="1053" y="883"/>
                  </a:lnTo>
                  <a:lnTo>
                    <a:pt x="1054" y="881"/>
                  </a:lnTo>
                  <a:lnTo>
                    <a:pt x="1055" y="881"/>
                  </a:lnTo>
                  <a:lnTo>
                    <a:pt x="1055" y="881"/>
                  </a:lnTo>
                  <a:close/>
                  <a:moveTo>
                    <a:pt x="1184" y="881"/>
                  </a:moveTo>
                  <a:lnTo>
                    <a:pt x="1394" y="881"/>
                  </a:lnTo>
                  <a:lnTo>
                    <a:pt x="1395" y="881"/>
                  </a:lnTo>
                  <a:lnTo>
                    <a:pt x="1396" y="883"/>
                  </a:lnTo>
                  <a:lnTo>
                    <a:pt x="1397" y="883"/>
                  </a:lnTo>
                  <a:lnTo>
                    <a:pt x="1397" y="884"/>
                  </a:lnTo>
                  <a:lnTo>
                    <a:pt x="1397" y="885"/>
                  </a:lnTo>
                  <a:lnTo>
                    <a:pt x="1396" y="886"/>
                  </a:lnTo>
                  <a:lnTo>
                    <a:pt x="1395" y="888"/>
                  </a:lnTo>
                  <a:lnTo>
                    <a:pt x="1394" y="888"/>
                  </a:lnTo>
                  <a:lnTo>
                    <a:pt x="1184" y="888"/>
                  </a:lnTo>
                  <a:lnTo>
                    <a:pt x="1183" y="888"/>
                  </a:lnTo>
                  <a:lnTo>
                    <a:pt x="1182" y="886"/>
                  </a:lnTo>
                  <a:lnTo>
                    <a:pt x="1182" y="885"/>
                  </a:lnTo>
                  <a:lnTo>
                    <a:pt x="1181" y="884"/>
                  </a:lnTo>
                  <a:lnTo>
                    <a:pt x="1182" y="883"/>
                  </a:lnTo>
                  <a:lnTo>
                    <a:pt x="1182" y="883"/>
                  </a:lnTo>
                  <a:lnTo>
                    <a:pt x="1183" y="881"/>
                  </a:lnTo>
                  <a:lnTo>
                    <a:pt x="1184" y="881"/>
                  </a:lnTo>
                  <a:lnTo>
                    <a:pt x="1184" y="881"/>
                  </a:lnTo>
                  <a:close/>
                  <a:moveTo>
                    <a:pt x="1442" y="881"/>
                  </a:moveTo>
                  <a:lnTo>
                    <a:pt x="1523" y="881"/>
                  </a:lnTo>
                  <a:lnTo>
                    <a:pt x="1524" y="881"/>
                  </a:lnTo>
                  <a:lnTo>
                    <a:pt x="1525" y="883"/>
                  </a:lnTo>
                  <a:lnTo>
                    <a:pt x="1525" y="883"/>
                  </a:lnTo>
                  <a:lnTo>
                    <a:pt x="1526" y="884"/>
                  </a:lnTo>
                  <a:lnTo>
                    <a:pt x="1525" y="885"/>
                  </a:lnTo>
                  <a:lnTo>
                    <a:pt x="1525" y="886"/>
                  </a:lnTo>
                  <a:lnTo>
                    <a:pt x="1524" y="888"/>
                  </a:lnTo>
                  <a:lnTo>
                    <a:pt x="1523" y="888"/>
                  </a:lnTo>
                  <a:lnTo>
                    <a:pt x="1442" y="888"/>
                  </a:lnTo>
                  <a:lnTo>
                    <a:pt x="1441" y="888"/>
                  </a:lnTo>
                  <a:lnTo>
                    <a:pt x="1441" y="886"/>
                  </a:lnTo>
                  <a:lnTo>
                    <a:pt x="1440" y="885"/>
                  </a:lnTo>
                  <a:lnTo>
                    <a:pt x="1440" y="884"/>
                  </a:lnTo>
                  <a:lnTo>
                    <a:pt x="1440" y="883"/>
                  </a:lnTo>
                  <a:lnTo>
                    <a:pt x="1441" y="883"/>
                  </a:lnTo>
                  <a:lnTo>
                    <a:pt x="1441" y="881"/>
                  </a:lnTo>
                  <a:lnTo>
                    <a:pt x="1442" y="881"/>
                  </a:lnTo>
                  <a:lnTo>
                    <a:pt x="1442" y="881"/>
                  </a:lnTo>
                  <a:close/>
                  <a:moveTo>
                    <a:pt x="1572" y="881"/>
                  </a:moveTo>
                  <a:lnTo>
                    <a:pt x="1782" y="881"/>
                  </a:lnTo>
                  <a:lnTo>
                    <a:pt x="1783" y="881"/>
                  </a:lnTo>
                  <a:lnTo>
                    <a:pt x="1783" y="883"/>
                  </a:lnTo>
                  <a:lnTo>
                    <a:pt x="1784" y="883"/>
                  </a:lnTo>
                  <a:lnTo>
                    <a:pt x="1784" y="884"/>
                  </a:lnTo>
                  <a:lnTo>
                    <a:pt x="1784" y="885"/>
                  </a:lnTo>
                  <a:lnTo>
                    <a:pt x="1783" y="886"/>
                  </a:lnTo>
                  <a:lnTo>
                    <a:pt x="1783" y="888"/>
                  </a:lnTo>
                  <a:lnTo>
                    <a:pt x="1782" y="888"/>
                  </a:lnTo>
                  <a:lnTo>
                    <a:pt x="1572" y="888"/>
                  </a:lnTo>
                  <a:lnTo>
                    <a:pt x="1570" y="888"/>
                  </a:lnTo>
                  <a:lnTo>
                    <a:pt x="1569" y="886"/>
                  </a:lnTo>
                  <a:lnTo>
                    <a:pt x="1569" y="885"/>
                  </a:lnTo>
                  <a:lnTo>
                    <a:pt x="1569" y="884"/>
                  </a:lnTo>
                  <a:lnTo>
                    <a:pt x="1569" y="883"/>
                  </a:lnTo>
                  <a:lnTo>
                    <a:pt x="1569" y="883"/>
                  </a:lnTo>
                  <a:lnTo>
                    <a:pt x="1570" y="881"/>
                  </a:lnTo>
                  <a:lnTo>
                    <a:pt x="1572" y="881"/>
                  </a:lnTo>
                  <a:lnTo>
                    <a:pt x="1572" y="881"/>
                  </a:lnTo>
                  <a:close/>
                  <a:moveTo>
                    <a:pt x="1830" y="881"/>
                  </a:moveTo>
                  <a:lnTo>
                    <a:pt x="1910" y="881"/>
                  </a:lnTo>
                  <a:lnTo>
                    <a:pt x="1911" y="881"/>
                  </a:lnTo>
                  <a:lnTo>
                    <a:pt x="1912" y="883"/>
                  </a:lnTo>
                  <a:lnTo>
                    <a:pt x="1914" y="883"/>
                  </a:lnTo>
                  <a:lnTo>
                    <a:pt x="1914" y="884"/>
                  </a:lnTo>
                  <a:lnTo>
                    <a:pt x="1914" y="885"/>
                  </a:lnTo>
                  <a:lnTo>
                    <a:pt x="1912" y="886"/>
                  </a:lnTo>
                  <a:lnTo>
                    <a:pt x="1911" y="888"/>
                  </a:lnTo>
                  <a:lnTo>
                    <a:pt x="1910" y="888"/>
                  </a:lnTo>
                  <a:lnTo>
                    <a:pt x="1830" y="888"/>
                  </a:lnTo>
                  <a:lnTo>
                    <a:pt x="1829" y="888"/>
                  </a:lnTo>
                  <a:lnTo>
                    <a:pt x="1828" y="886"/>
                  </a:lnTo>
                  <a:lnTo>
                    <a:pt x="1827" y="885"/>
                  </a:lnTo>
                  <a:lnTo>
                    <a:pt x="1827" y="884"/>
                  </a:lnTo>
                  <a:lnTo>
                    <a:pt x="1827" y="883"/>
                  </a:lnTo>
                  <a:lnTo>
                    <a:pt x="1828" y="883"/>
                  </a:lnTo>
                  <a:lnTo>
                    <a:pt x="1829" y="881"/>
                  </a:lnTo>
                  <a:lnTo>
                    <a:pt x="1830" y="881"/>
                  </a:lnTo>
                  <a:lnTo>
                    <a:pt x="1830" y="881"/>
                  </a:lnTo>
                  <a:close/>
                  <a:moveTo>
                    <a:pt x="1959" y="881"/>
                  </a:moveTo>
                  <a:lnTo>
                    <a:pt x="2081" y="881"/>
                  </a:lnTo>
                  <a:lnTo>
                    <a:pt x="2079" y="884"/>
                  </a:lnTo>
                  <a:lnTo>
                    <a:pt x="2079" y="782"/>
                  </a:lnTo>
                  <a:lnTo>
                    <a:pt x="2079" y="781"/>
                  </a:lnTo>
                  <a:lnTo>
                    <a:pt x="2080" y="780"/>
                  </a:lnTo>
                  <a:lnTo>
                    <a:pt x="2080" y="778"/>
                  </a:lnTo>
                  <a:lnTo>
                    <a:pt x="2081" y="778"/>
                  </a:lnTo>
                  <a:lnTo>
                    <a:pt x="2082" y="778"/>
                  </a:lnTo>
                  <a:lnTo>
                    <a:pt x="2083" y="780"/>
                  </a:lnTo>
                  <a:lnTo>
                    <a:pt x="2084" y="781"/>
                  </a:lnTo>
                  <a:lnTo>
                    <a:pt x="2084" y="782"/>
                  </a:lnTo>
                  <a:lnTo>
                    <a:pt x="2084" y="884"/>
                  </a:lnTo>
                  <a:lnTo>
                    <a:pt x="2084" y="885"/>
                  </a:lnTo>
                  <a:lnTo>
                    <a:pt x="2083" y="886"/>
                  </a:lnTo>
                  <a:lnTo>
                    <a:pt x="2082" y="888"/>
                  </a:lnTo>
                  <a:lnTo>
                    <a:pt x="2081" y="888"/>
                  </a:lnTo>
                  <a:lnTo>
                    <a:pt x="1959" y="888"/>
                  </a:lnTo>
                  <a:lnTo>
                    <a:pt x="1958" y="888"/>
                  </a:lnTo>
                  <a:lnTo>
                    <a:pt x="1958" y="886"/>
                  </a:lnTo>
                  <a:lnTo>
                    <a:pt x="1957" y="885"/>
                  </a:lnTo>
                  <a:lnTo>
                    <a:pt x="1957" y="884"/>
                  </a:lnTo>
                  <a:lnTo>
                    <a:pt x="1957" y="883"/>
                  </a:lnTo>
                  <a:lnTo>
                    <a:pt x="1958" y="883"/>
                  </a:lnTo>
                  <a:lnTo>
                    <a:pt x="1958" y="881"/>
                  </a:lnTo>
                  <a:lnTo>
                    <a:pt x="1959" y="881"/>
                  </a:lnTo>
                  <a:lnTo>
                    <a:pt x="1959" y="881"/>
                  </a:lnTo>
                  <a:close/>
                  <a:moveTo>
                    <a:pt x="2079" y="726"/>
                  </a:moveTo>
                  <a:lnTo>
                    <a:pt x="2079" y="631"/>
                  </a:lnTo>
                  <a:lnTo>
                    <a:pt x="2079" y="630"/>
                  </a:lnTo>
                  <a:lnTo>
                    <a:pt x="2080" y="629"/>
                  </a:lnTo>
                  <a:lnTo>
                    <a:pt x="2080" y="629"/>
                  </a:lnTo>
                  <a:lnTo>
                    <a:pt x="2081" y="629"/>
                  </a:lnTo>
                  <a:lnTo>
                    <a:pt x="2082" y="629"/>
                  </a:lnTo>
                  <a:lnTo>
                    <a:pt x="2083" y="629"/>
                  </a:lnTo>
                  <a:lnTo>
                    <a:pt x="2084" y="630"/>
                  </a:lnTo>
                  <a:lnTo>
                    <a:pt x="2084" y="631"/>
                  </a:lnTo>
                  <a:lnTo>
                    <a:pt x="2084" y="726"/>
                  </a:lnTo>
                  <a:lnTo>
                    <a:pt x="2084" y="727"/>
                  </a:lnTo>
                  <a:lnTo>
                    <a:pt x="2083" y="728"/>
                  </a:lnTo>
                  <a:lnTo>
                    <a:pt x="2082" y="728"/>
                  </a:lnTo>
                  <a:lnTo>
                    <a:pt x="2081" y="728"/>
                  </a:lnTo>
                  <a:lnTo>
                    <a:pt x="2080" y="728"/>
                  </a:lnTo>
                  <a:lnTo>
                    <a:pt x="2080" y="728"/>
                  </a:lnTo>
                  <a:lnTo>
                    <a:pt x="2079" y="727"/>
                  </a:lnTo>
                  <a:lnTo>
                    <a:pt x="2079" y="726"/>
                  </a:lnTo>
                  <a:lnTo>
                    <a:pt x="2079" y="726"/>
                  </a:lnTo>
                  <a:close/>
                  <a:moveTo>
                    <a:pt x="2079" y="575"/>
                  </a:moveTo>
                  <a:lnTo>
                    <a:pt x="2079" y="330"/>
                  </a:lnTo>
                  <a:lnTo>
                    <a:pt x="2079" y="329"/>
                  </a:lnTo>
                  <a:lnTo>
                    <a:pt x="2080" y="328"/>
                  </a:lnTo>
                  <a:lnTo>
                    <a:pt x="2080" y="327"/>
                  </a:lnTo>
                  <a:lnTo>
                    <a:pt x="2081" y="327"/>
                  </a:lnTo>
                  <a:lnTo>
                    <a:pt x="2082" y="327"/>
                  </a:lnTo>
                  <a:lnTo>
                    <a:pt x="2083" y="328"/>
                  </a:lnTo>
                  <a:lnTo>
                    <a:pt x="2084" y="329"/>
                  </a:lnTo>
                  <a:lnTo>
                    <a:pt x="2084" y="330"/>
                  </a:lnTo>
                  <a:lnTo>
                    <a:pt x="2084" y="575"/>
                  </a:lnTo>
                  <a:lnTo>
                    <a:pt x="2084" y="576"/>
                  </a:lnTo>
                  <a:lnTo>
                    <a:pt x="2083" y="577"/>
                  </a:lnTo>
                  <a:lnTo>
                    <a:pt x="2082" y="577"/>
                  </a:lnTo>
                  <a:lnTo>
                    <a:pt x="2081" y="578"/>
                  </a:lnTo>
                  <a:lnTo>
                    <a:pt x="2080" y="577"/>
                  </a:lnTo>
                  <a:lnTo>
                    <a:pt x="2080" y="577"/>
                  </a:lnTo>
                  <a:lnTo>
                    <a:pt x="2079" y="576"/>
                  </a:lnTo>
                  <a:lnTo>
                    <a:pt x="2079" y="575"/>
                  </a:lnTo>
                  <a:lnTo>
                    <a:pt x="2079" y="575"/>
                  </a:lnTo>
                  <a:close/>
                  <a:moveTo>
                    <a:pt x="2079" y="274"/>
                  </a:moveTo>
                  <a:lnTo>
                    <a:pt x="2079" y="179"/>
                  </a:lnTo>
                  <a:lnTo>
                    <a:pt x="2079" y="178"/>
                  </a:lnTo>
                  <a:lnTo>
                    <a:pt x="2080" y="177"/>
                  </a:lnTo>
                  <a:lnTo>
                    <a:pt x="2080" y="177"/>
                  </a:lnTo>
                  <a:lnTo>
                    <a:pt x="2081" y="176"/>
                  </a:lnTo>
                  <a:lnTo>
                    <a:pt x="2082" y="177"/>
                  </a:lnTo>
                  <a:lnTo>
                    <a:pt x="2083" y="177"/>
                  </a:lnTo>
                  <a:lnTo>
                    <a:pt x="2084" y="178"/>
                  </a:lnTo>
                  <a:lnTo>
                    <a:pt x="2084" y="179"/>
                  </a:lnTo>
                  <a:lnTo>
                    <a:pt x="2084" y="274"/>
                  </a:lnTo>
                  <a:lnTo>
                    <a:pt x="2084" y="275"/>
                  </a:lnTo>
                  <a:lnTo>
                    <a:pt x="2083" y="275"/>
                  </a:lnTo>
                  <a:lnTo>
                    <a:pt x="2082" y="276"/>
                  </a:lnTo>
                  <a:lnTo>
                    <a:pt x="2081" y="276"/>
                  </a:lnTo>
                  <a:lnTo>
                    <a:pt x="2080" y="276"/>
                  </a:lnTo>
                  <a:lnTo>
                    <a:pt x="2080" y="275"/>
                  </a:lnTo>
                  <a:lnTo>
                    <a:pt x="2079" y="275"/>
                  </a:lnTo>
                  <a:lnTo>
                    <a:pt x="2079" y="274"/>
                  </a:lnTo>
                  <a:lnTo>
                    <a:pt x="2079" y="274"/>
                  </a:lnTo>
                  <a:close/>
                  <a:moveTo>
                    <a:pt x="2079" y="123"/>
                  </a:moveTo>
                  <a:lnTo>
                    <a:pt x="2079" y="2"/>
                  </a:lnTo>
                  <a:lnTo>
                    <a:pt x="2079" y="1"/>
                  </a:lnTo>
                  <a:lnTo>
                    <a:pt x="2080" y="0"/>
                  </a:lnTo>
                  <a:lnTo>
                    <a:pt x="2080" y="0"/>
                  </a:lnTo>
                  <a:lnTo>
                    <a:pt x="2081" y="0"/>
                  </a:lnTo>
                  <a:lnTo>
                    <a:pt x="2188" y="0"/>
                  </a:lnTo>
                  <a:lnTo>
                    <a:pt x="2189" y="0"/>
                  </a:lnTo>
                  <a:lnTo>
                    <a:pt x="2190" y="0"/>
                  </a:lnTo>
                  <a:lnTo>
                    <a:pt x="2190" y="1"/>
                  </a:lnTo>
                  <a:lnTo>
                    <a:pt x="2191" y="2"/>
                  </a:lnTo>
                  <a:lnTo>
                    <a:pt x="2190" y="4"/>
                  </a:lnTo>
                  <a:lnTo>
                    <a:pt x="2190" y="5"/>
                  </a:lnTo>
                  <a:lnTo>
                    <a:pt x="2189" y="5"/>
                  </a:lnTo>
                  <a:lnTo>
                    <a:pt x="2188" y="6"/>
                  </a:lnTo>
                  <a:lnTo>
                    <a:pt x="2081" y="6"/>
                  </a:lnTo>
                  <a:lnTo>
                    <a:pt x="2084" y="2"/>
                  </a:lnTo>
                  <a:lnTo>
                    <a:pt x="2084" y="123"/>
                  </a:lnTo>
                  <a:lnTo>
                    <a:pt x="2084" y="124"/>
                  </a:lnTo>
                  <a:lnTo>
                    <a:pt x="2083" y="125"/>
                  </a:lnTo>
                  <a:lnTo>
                    <a:pt x="2082" y="125"/>
                  </a:lnTo>
                  <a:lnTo>
                    <a:pt x="2081" y="125"/>
                  </a:lnTo>
                  <a:lnTo>
                    <a:pt x="2080" y="125"/>
                  </a:lnTo>
                  <a:lnTo>
                    <a:pt x="2080" y="125"/>
                  </a:lnTo>
                  <a:lnTo>
                    <a:pt x="2079" y="124"/>
                  </a:lnTo>
                  <a:lnTo>
                    <a:pt x="2079" y="123"/>
                  </a:lnTo>
                  <a:lnTo>
                    <a:pt x="2079" y="123"/>
                  </a:lnTo>
                  <a:close/>
                  <a:moveTo>
                    <a:pt x="2237" y="0"/>
                  </a:moveTo>
                  <a:lnTo>
                    <a:pt x="2318" y="0"/>
                  </a:lnTo>
                  <a:lnTo>
                    <a:pt x="2319" y="0"/>
                  </a:lnTo>
                  <a:lnTo>
                    <a:pt x="2320" y="0"/>
                  </a:lnTo>
                  <a:lnTo>
                    <a:pt x="2320" y="1"/>
                  </a:lnTo>
                  <a:lnTo>
                    <a:pt x="2320" y="2"/>
                  </a:lnTo>
                  <a:lnTo>
                    <a:pt x="2320" y="4"/>
                  </a:lnTo>
                  <a:lnTo>
                    <a:pt x="2320" y="5"/>
                  </a:lnTo>
                  <a:lnTo>
                    <a:pt x="2319" y="5"/>
                  </a:lnTo>
                  <a:lnTo>
                    <a:pt x="2318" y="6"/>
                  </a:lnTo>
                  <a:lnTo>
                    <a:pt x="2237" y="6"/>
                  </a:lnTo>
                  <a:lnTo>
                    <a:pt x="2236" y="5"/>
                  </a:lnTo>
                  <a:lnTo>
                    <a:pt x="2234" y="5"/>
                  </a:lnTo>
                  <a:lnTo>
                    <a:pt x="2234" y="4"/>
                  </a:lnTo>
                  <a:lnTo>
                    <a:pt x="2233" y="2"/>
                  </a:lnTo>
                  <a:lnTo>
                    <a:pt x="2234" y="1"/>
                  </a:lnTo>
                  <a:lnTo>
                    <a:pt x="2234" y="0"/>
                  </a:lnTo>
                  <a:lnTo>
                    <a:pt x="2236" y="0"/>
                  </a:lnTo>
                  <a:lnTo>
                    <a:pt x="2237" y="0"/>
                  </a:lnTo>
                  <a:lnTo>
                    <a:pt x="2237" y="0"/>
                  </a:lnTo>
                  <a:close/>
                  <a:moveTo>
                    <a:pt x="2366" y="0"/>
                  </a:moveTo>
                  <a:lnTo>
                    <a:pt x="2567" y="0"/>
                  </a:lnTo>
                  <a:lnTo>
                    <a:pt x="2568" y="0"/>
                  </a:lnTo>
                  <a:lnTo>
                    <a:pt x="2569" y="0"/>
                  </a:lnTo>
                  <a:lnTo>
                    <a:pt x="2569" y="1"/>
                  </a:lnTo>
                  <a:lnTo>
                    <a:pt x="2570" y="2"/>
                  </a:lnTo>
                  <a:lnTo>
                    <a:pt x="2569" y="4"/>
                  </a:lnTo>
                  <a:lnTo>
                    <a:pt x="2569" y="5"/>
                  </a:lnTo>
                  <a:lnTo>
                    <a:pt x="2568" y="5"/>
                  </a:lnTo>
                  <a:lnTo>
                    <a:pt x="2567" y="6"/>
                  </a:lnTo>
                  <a:lnTo>
                    <a:pt x="2366" y="6"/>
                  </a:lnTo>
                  <a:lnTo>
                    <a:pt x="2365" y="5"/>
                  </a:lnTo>
                  <a:lnTo>
                    <a:pt x="2364" y="5"/>
                  </a:lnTo>
                  <a:lnTo>
                    <a:pt x="2363" y="4"/>
                  </a:lnTo>
                  <a:lnTo>
                    <a:pt x="2363" y="2"/>
                  </a:lnTo>
                  <a:lnTo>
                    <a:pt x="2363" y="1"/>
                  </a:lnTo>
                  <a:lnTo>
                    <a:pt x="2364" y="0"/>
                  </a:lnTo>
                  <a:lnTo>
                    <a:pt x="2365" y="0"/>
                  </a:lnTo>
                  <a:lnTo>
                    <a:pt x="2366" y="0"/>
                  </a:lnTo>
                  <a:lnTo>
                    <a:pt x="2366"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2190" name="Freeform 30"/>
            <p:cNvSpPr>
              <a:spLocks noEditPoints="1"/>
            </p:cNvSpPr>
            <p:nvPr/>
          </p:nvSpPr>
          <p:spPr bwMode="auto">
            <a:xfrm>
              <a:off x="3002" y="1626"/>
              <a:ext cx="162" cy="77"/>
            </a:xfrm>
            <a:custGeom>
              <a:avLst/>
              <a:gdLst>
                <a:gd name="T0" fmla="*/ 177 w 182"/>
                <a:gd name="T1" fmla="*/ 23 h 69"/>
                <a:gd name="T2" fmla="*/ 178 w 182"/>
                <a:gd name="T3" fmla="*/ 20 h 69"/>
                <a:gd name="T4" fmla="*/ 180 w 182"/>
                <a:gd name="T5" fmla="*/ 19 h 69"/>
                <a:gd name="T6" fmla="*/ 182 w 182"/>
                <a:gd name="T7" fmla="*/ 20 h 69"/>
                <a:gd name="T8" fmla="*/ 182 w 182"/>
                <a:gd name="T9" fmla="*/ 23 h 69"/>
                <a:gd name="T10" fmla="*/ 182 w 182"/>
                <a:gd name="T11" fmla="*/ 67 h 69"/>
                <a:gd name="T12" fmla="*/ 181 w 182"/>
                <a:gd name="T13" fmla="*/ 69 h 69"/>
                <a:gd name="T14" fmla="*/ 179 w 182"/>
                <a:gd name="T15" fmla="*/ 69 h 69"/>
                <a:gd name="T16" fmla="*/ 177 w 182"/>
                <a:gd name="T17" fmla="*/ 67 h 69"/>
                <a:gd name="T18" fmla="*/ 177 w 182"/>
                <a:gd name="T19" fmla="*/ 66 h 69"/>
                <a:gd name="T20" fmla="*/ 132 w 182"/>
                <a:gd name="T21" fmla="*/ 7 h 69"/>
                <a:gd name="T22" fmla="*/ 129 w 182"/>
                <a:gd name="T23" fmla="*/ 5 h 69"/>
                <a:gd name="T24" fmla="*/ 128 w 182"/>
                <a:gd name="T25" fmla="*/ 3 h 69"/>
                <a:gd name="T26" fmla="*/ 129 w 182"/>
                <a:gd name="T27" fmla="*/ 0 h 69"/>
                <a:gd name="T28" fmla="*/ 132 w 182"/>
                <a:gd name="T29" fmla="*/ 0 h 69"/>
                <a:gd name="T30" fmla="*/ 171 w 182"/>
                <a:gd name="T31" fmla="*/ 0 h 69"/>
                <a:gd name="T32" fmla="*/ 172 w 182"/>
                <a:gd name="T33" fmla="*/ 2 h 69"/>
                <a:gd name="T34" fmla="*/ 172 w 182"/>
                <a:gd name="T35" fmla="*/ 4 h 69"/>
                <a:gd name="T36" fmla="*/ 171 w 182"/>
                <a:gd name="T37" fmla="*/ 7 h 69"/>
                <a:gd name="T38" fmla="*/ 169 w 182"/>
                <a:gd name="T39" fmla="*/ 7 h 69"/>
                <a:gd name="T40" fmla="*/ 67 w 182"/>
                <a:gd name="T41" fmla="*/ 7 h 69"/>
                <a:gd name="T42" fmla="*/ 65 w 182"/>
                <a:gd name="T43" fmla="*/ 5 h 69"/>
                <a:gd name="T44" fmla="*/ 64 w 182"/>
                <a:gd name="T45" fmla="*/ 3 h 69"/>
                <a:gd name="T46" fmla="*/ 65 w 182"/>
                <a:gd name="T47" fmla="*/ 0 h 69"/>
                <a:gd name="T48" fmla="*/ 67 w 182"/>
                <a:gd name="T49" fmla="*/ 0 h 69"/>
                <a:gd name="T50" fmla="*/ 105 w 182"/>
                <a:gd name="T51" fmla="*/ 0 h 69"/>
                <a:gd name="T52" fmla="*/ 107 w 182"/>
                <a:gd name="T53" fmla="*/ 2 h 69"/>
                <a:gd name="T54" fmla="*/ 107 w 182"/>
                <a:gd name="T55" fmla="*/ 4 h 69"/>
                <a:gd name="T56" fmla="*/ 105 w 182"/>
                <a:gd name="T57" fmla="*/ 7 h 69"/>
                <a:gd name="T58" fmla="*/ 104 w 182"/>
                <a:gd name="T59" fmla="*/ 7 h 69"/>
                <a:gd name="T60" fmla="*/ 2 w 182"/>
                <a:gd name="T61" fmla="*/ 7 h 69"/>
                <a:gd name="T62" fmla="*/ 0 w 182"/>
                <a:gd name="T63" fmla="*/ 5 h 69"/>
                <a:gd name="T64" fmla="*/ 0 w 182"/>
                <a:gd name="T65" fmla="*/ 3 h 69"/>
                <a:gd name="T66" fmla="*/ 0 w 182"/>
                <a:gd name="T67" fmla="*/ 0 h 69"/>
                <a:gd name="T68" fmla="*/ 2 w 182"/>
                <a:gd name="T69" fmla="*/ 0 h 69"/>
                <a:gd name="T70" fmla="*/ 41 w 182"/>
                <a:gd name="T71" fmla="*/ 0 h 69"/>
                <a:gd name="T72" fmla="*/ 42 w 182"/>
                <a:gd name="T73" fmla="*/ 2 h 69"/>
                <a:gd name="T74" fmla="*/ 42 w 182"/>
                <a:gd name="T75" fmla="*/ 4 h 69"/>
                <a:gd name="T76" fmla="*/ 41 w 182"/>
                <a:gd name="T77" fmla="*/ 7 h 69"/>
                <a:gd name="T78" fmla="*/ 40 w 182"/>
                <a:gd name="T7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2" h="69">
                  <a:moveTo>
                    <a:pt x="177" y="66"/>
                  </a:moveTo>
                  <a:lnTo>
                    <a:pt x="177" y="23"/>
                  </a:lnTo>
                  <a:lnTo>
                    <a:pt x="177" y="21"/>
                  </a:lnTo>
                  <a:lnTo>
                    <a:pt x="178" y="20"/>
                  </a:lnTo>
                  <a:lnTo>
                    <a:pt x="179" y="19"/>
                  </a:lnTo>
                  <a:lnTo>
                    <a:pt x="180" y="19"/>
                  </a:lnTo>
                  <a:lnTo>
                    <a:pt x="181" y="19"/>
                  </a:lnTo>
                  <a:lnTo>
                    <a:pt x="182" y="20"/>
                  </a:lnTo>
                  <a:lnTo>
                    <a:pt x="182" y="21"/>
                  </a:lnTo>
                  <a:lnTo>
                    <a:pt x="182" y="23"/>
                  </a:lnTo>
                  <a:lnTo>
                    <a:pt x="182" y="66"/>
                  </a:lnTo>
                  <a:lnTo>
                    <a:pt x="182" y="67"/>
                  </a:lnTo>
                  <a:lnTo>
                    <a:pt x="182" y="68"/>
                  </a:lnTo>
                  <a:lnTo>
                    <a:pt x="181" y="69"/>
                  </a:lnTo>
                  <a:lnTo>
                    <a:pt x="180" y="69"/>
                  </a:lnTo>
                  <a:lnTo>
                    <a:pt x="179" y="69"/>
                  </a:lnTo>
                  <a:lnTo>
                    <a:pt x="178" y="68"/>
                  </a:lnTo>
                  <a:lnTo>
                    <a:pt x="177" y="67"/>
                  </a:lnTo>
                  <a:lnTo>
                    <a:pt x="177" y="66"/>
                  </a:lnTo>
                  <a:lnTo>
                    <a:pt x="177" y="66"/>
                  </a:lnTo>
                  <a:close/>
                  <a:moveTo>
                    <a:pt x="169" y="7"/>
                  </a:moveTo>
                  <a:lnTo>
                    <a:pt x="132" y="7"/>
                  </a:lnTo>
                  <a:lnTo>
                    <a:pt x="131" y="7"/>
                  </a:lnTo>
                  <a:lnTo>
                    <a:pt x="129" y="5"/>
                  </a:lnTo>
                  <a:lnTo>
                    <a:pt x="128" y="4"/>
                  </a:lnTo>
                  <a:lnTo>
                    <a:pt x="128" y="3"/>
                  </a:lnTo>
                  <a:lnTo>
                    <a:pt x="128" y="2"/>
                  </a:lnTo>
                  <a:lnTo>
                    <a:pt x="129" y="0"/>
                  </a:lnTo>
                  <a:lnTo>
                    <a:pt x="131" y="0"/>
                  </a:lnTo>
                  <a:lnTo>
                    <a:pt x="132" y="0"/>
                  </a:lnTo>
                  <a:lnTo>
                    <a:pt x="169" y="0"/>
                  </a:lnTo>
                  <a:lnTo>
                    <a:pt x="171" y="0"/>
                  </a:lnTo>
                  <a:lnTo>
                    <a:pt x="171" y="0"/>
                  </a:lnTo>
                  <a:lnTo>
                    <a:pt x="172" y="2"/>
                  </a:lnTo>
                  <a:lnTo>
                    <a:pt x="172" y="3"/>
                  </a:lnTo>
                  <a:lnTo>
                    <a:pt x="172" y="4"/>
                  </a:lnTo>
                  <a:lnTo>
                    <a:pt x="171" y="5"/>
                  </a:lnTo>
                  <a:lnTo>
                    <a:pt x="171" y="7"/>
                  </a:lnTo>
                  <a:lnTo>
                    <a:pt x="169" y="7"/>
                  </a:lnTo>
                  <a:lnTo>
                    <a:pt x="169" y="7"/>
                  </a:lnTo>
                  <a:close/>
                  <a:moveTo>
                    <a:pt x="104" y="7"/>
                  </a:moveTo>
                  <a:lnTo>
                    <a:pt x="67" y="7"/>
                  </a:lnTo>
                  <a:lnTo>
                    <a:pt x="66" y="7"/>
                  </a:lnTo>
                  <a:lnTo>
                    <a:pt x="65" y="5"/>
                  </a:lnTo>
                  <a:lnTo>
                    <a:pt x="64" y="4"/>
                  </a:lnTo>
                  <a:lnTo>
                    <a:pt x="64" y="3"/>
                  </a:lnTo>
                  <a:lnTo>
                    <a:pt x="64" y="2"/>
                  </a:lnTo>
                  <a:lnTo>
                    <a:pt x="65" y="0"/>
                  </a:lnTo>
                  <a:lnTo>
                    <a:pt x="66" y="0"/>
                  </a:lnTo>
                  <a:lnTo>
                    <a:pt x="67" y="0"/>
                  </a:lnTo>
                  <a:lnTo>
                    <a:pt x="104" y="0"/>
                  </a:lnTo>
                  <a:lnTo>
                    <a:pt x="105" y="0"/>
                  </a:lnTo>
                  <a:lnTo>
                    <a:pt x="106" y="0"/>
                  </a:lnTo>
                  <a:lnTo>
                    <a:pt x="107" y="2"/>
                  </a:lnTo>
                  <a:lnTo>
                    <a:pt x="107" y="3"/>
                  </a:lnTo>
                  <a:lnTo>
                    <a:pt x="107" y="4"/>
                  </a:lnTo>
                  <a:lnTo>
                    <a:pt x="106" y="5"/>
                  </a:lnTo>
                  <a:lnTo>
                    <a:pt x="105" y="7"/>
                  </a:lnTo>
                  <a:lnTo>
                    <a:pt x="104" y="7"/>
                  </a:lnTo>
                  <a:lnTo>
                    <a:pt x="104" y="7"/>
                  </a:lnTo>
                  <a:close/>
                  <a:moveTo>
                    <a:pt x="40" y="7"/>
                  </a:moveTo>
                  <a:lnTo>
                    <a:pt x="2" y="7"/>
                  </a:lnTo>
                  <a:lnTo>
                    <a:pt x="1" y="7"/>
                  </a:lnTo>
                  <a:lnTo>
                    <a:pt x="0" y="5"/>
                  </a:lnTo>
                  <a:lnTo>
                    <a:pt x="0" y="4"/>
                  </a:lnTo>
                  <a:lnTo>
                    <a:pt x="0" y="3"/>
                  </a:lnTo>
                  <a:lnTo>
                    <a:pt x="0" y="2"/>
                  </a:lnTo>
                  <a:lnTo>
                    <a:pt x="0" y="0"/>
                  </a:lnTo>
                  <a:lnTo>
                    <a:pt x="1" y="0"/>
                  </a:lnTo>
                  <a:lnTo>
                    <a:pt x="2" y="0"/>
                  </a:lnTo>
                  <a:lnTo>
                    <a:pt x="40" y="0"/>
                  </a:lnTo>
                  <a:lnTo>
                    <a:pt x="41" y="0"/>
                  </a:lnTo>
                  <a:lnTo>
                    <a:pt x="42" y="0"/>
                  </a:lnTo>
                  <a:lnTo>
                    <a:pt x="42" y="2"/>
                  </a:lnTo>
                  <a:lnTo>
                    <a:pt x="42" y="3"/>
                  </a:lnTo>
                  <a:lnTo>
                    <a:pt x="42" y="4"/>
                  </a:lnTo>
                  <a:lnTo>
                    <a:pt x="42" y="5"/>
                  </a:lnTo>
                  <a:lnTo>
                    <a:pt x="41" y="7"/>
                  </a:lnTo>
                  <a:lnTo>
                    <a:pt x="40" y="7"/>
                  </a:lnTo>
                  <a:lnTo>
                    <a:pt x="40" y="7"/>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2191" name="Freeform 31"/>
            <p:cNvSpPr>
              <a:spLocks/>
            </p:cNvSpPr>
            <p:nvPr/>
          </p:nvSpPr>
          <p:spPr bwMode="auto">
            <a:xfrm>
              <a:off x="2994" y="1630"/>
              <a:ext cx="168" cy="53"/>
            </a:xfrm>
            <a:custGeom>
              <a:avLst/>
              <a:gdLst>
                <a:gd name="T0" fmla="*/ 0 w 189"/>
                <a:gd name="T1" fmla="*/ 48 h 48"/>
                <a:gd name="T2" fmla="*/ 23 w 189"/>
                <a:gd name="T3" fmla="*/ 48 h 48"/>
                <a:gd name="T4" fmla="*/ 45 w 189"/>
                <a:gd name="T5" fmla="*/ 48 h 48"/>
                <a:gd name="T6" fmla="*/ 55 w 189"/>
                <a:gd name="T7" fmla="*/ 48 h 48"/>
                <a:gd name="T8" fmla="*/ 66 w 189"/>
                <a:gd name="T9" fmla="*/ 47 h 48"/>
                <a:gd name="T10" fmla="*/ 76 w 189"/>
                <a:gd name="T11" fmla="*/ 47 h 48"/>
                <a:gd name="T12" fmla="*/ 86 w 189"/>
                <a:gd name="T13" fmla="*/ 45 h 48"/>
                <a:gd name="T14" fmla="*/ 95 w 189"/>
                <a:gd name="T15" fmla="*/ 44 h 48"/>
                <a:gd name="T16" fmla="*/ 105 w 189"/>
                <a:gd name="T17" fmla="*/ 43 h 48"/>
                <a:gd name="T18" fmla="*/ 114 w 189"/>
                <a:gd name="T19" fmla="*/ 42 h 48"/>
                <a:gd name="T20" fmla="*/ 123 w 189"/>
                <a:gd name="T21" fmla="*/ 40 h 48"/>
                <a:gd name="T22" fmla="*/ 130 w 189"/>
                <a:gd name="T23" fmla="*/ 38 h 48"/>
                <a:gd name="T24" fmla="*/ 137 w 189"/>
                <a:gd name="T25" fmla="*/ 37 h 48"/>
                <a:gd name="T26" fmla="*/ 144 w 189"/>
                <a:gd name="T27" fmla="*/ 34 h 48"/>
                <a:gd name="T28" fmla="*/ 150 w 189"/>
                <a:gd name="T29" fmla="*/ 32 h 48"/>
                <a:gd name="T30" fmla="*/ 154 w 189"/>
                <a:gd name="T31" fmla="*/ 31 h 48"/>
                <a:gd name="T32" fmla="*/ 157 w 189"/>
                <a:gd name="T33" fmla="*/ 28 h 48"/>
                <a:gd name="T34" fmla="*/ 162 w 189"/>
                <a:gd name="T35" fmla="*/ 26 h 48"/>
                <a:gd name="T36" fmla="*/ 166 w 189"/>
                <a:gd name="T37" fmla="*/ 23 h 48"/>
                <a:gd name="T38" fmla="*/ 170 w 189"/>
                <a:gd name="T39" fmla="*/ 20 h 48"/>
                <a:gd name="T40" fmla="*/ 173 w 189"/>
                <a:gd name="T41" fmla="*/ 17 h 48"/>
                <a:gd name="T42" fmla="*/ 175 w 189"/>
                <a:gd name="T43" fmla="*/ 15 h 48"/>
                <a:gd name="T44" fmla="*/ 178 w 189"/>
                <a:gd name="T45" fmla="*/ 11 h 48"/>
                <a:gd name="T46" fmla="*/ 182 w 189"/>
                <a:gd name="T47" fmla="*/ 7 h 48"/>
                <a:gd name="T48" fmla="*/ 185 w 189"/>
                <a:gd name="T49" fmla="*/ 4 h 48"/>
                <a:gd name="T50" fmla="*/ 189 w 189"/>
                <a:gd name="T5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48">
                  <a:moveTo>
                    <a:pt x="0" y="48"/>
                  </a:moveTo>
                  <a:lnTo>
                    <a:pt x="23" y="48"/>
                  </a:lnTo>
                  <a:lnTo>
                    <a:pt x="45" y="48"/>
                  </a:lnTo>
                  <a:lnTo>
                    <a:pt x="55" y="48"/>
                  </a:lnTo>
                  <a:lnTo>
                    <a:pt x="66" y="47"/>
                  </a:lnTo>
                  <a:lnTo>
                    <a:pt x="76" y="47"/>
                  </a:lnTo>
                  <a:lnTo>
                    <a:pt x="86" y="45"/>
                  </a:lnTo>
                  <a:lnTo>
                    <a:pt x="95" y="44"/>
                  </a:lnTo>
                  <a:lnTo>
                    <a:pt x="105" y="43"/>
                  </a:lnTo>
                  <a:lnTo>
                    <a:pt x="114" y="42"/>
                  </a:lnTo>
                  <a:lnTo>
                    <a:pt x="123" y="40"/>
                  </a:lnTo>
                  <a:lnTo>
                    <a:pt x="130" y="38"/>
                  </a:lnTo>
                  <a:lnTo>
                    <a:pt x="137" y="37"/>
                  </a:lnTo>
                  <a:lnTo>
                    <a:pt x="144" y="34"/>
                  </a:lnTo>
                  <a:lnTo>
                    <a:pt x="150" y="32"/>
                  </a:lnTo>
                  <a:lnTo>
                    <a:pt x="154" y="31"/>
                  </a:lnTo>
                  <a:lnTo>
                    <a:pt x="157" y="28"/>
                  </a:lnTo>
                  <a:lnTo>
                    <a:pt x="162" y="26"/>
                  </a:lnTo>
                  <a:lnTo>
                    <a:pt x="166" y="23"/>
                  </a:lnTo>
                  <a:lnTo>
                    <a:pt x="170" y="20"/>
                  </a:lnTo>
                  <a:lnTo>
                    <a:pt x="173" y="17"/>
                  </a:lnTo>
                  <a:lnTo>
                    <a:pt x="175" y="15"/>
                  </a:lnTo>
                  <a:lnTo>
                    <a:pt x="178" y="11"/>
                  </a:lnTo>
                  <a:lnTo>
                    <a:pt x="182" y="7"/>
                  </a:lnTo>
                  <a:lnTo>
                    <a:pt x="185" y="4"/>
                  </a:lnTo>
                  <a:lnTo>
                    <a:pt x="189"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192" name="Freeform 32"/>
            <p:cNvSpPr>
              <a:spLocks/>
            </p:cNvSpPr>
            <p:nvPr/>
          </p:nvSpPr>
          <p:spPr bwMode="auto">
            <a:xfrm>
              <a:off x="3162" y="1087"/>
              <a:ext cx="228" cy="543"/>
            </a:xfrm>
            <a:custGeom>
              <a:avLst/>
              <a:gdLst>
                <a:gd name="T0" fmla="*/ 0 w 256"/>
                <a:gd name="T1" fmla="*/ 487 h 487"/>
                <a:gd name="T2" fmla="*/ 3 w 256"/>
                <a:gd name="T3" fmla="*/ 478 h 487"/>
                <a:gd name="T4" fmla="*/ 7 w 256"/>
                <a:gd name="T5" fmla="*/ 471 h 487"/>
                <a:gd name="T6" fmla="*/ 11 w 256"/>
                <a:gd name="T7" fmla="*/ 464 h 487"/>
                <a:gd name="T8" fmla="*/ 14 w 256"/>
                <a:gd name="T9" fmla="*/ 457 h 487"/>
                <a:gd name="T10" fmla="*/ 16 w 256"/>
                <a:gd name="T11" fmla="*/ 451 h 487"/>
                <a:gd name="T12" fmla="*/ 19 w 256"/>
                <a:gd name="T13" fmla="*/ 446 h 487"/>
                <a:gd name="T14" fmla="*/ 21 w 256"/>
                <a:gd name="T15" fmla="*/ 441 h 487"/>
                <a:gd name="T16" fmla="*/ 23 w 256"/>
                <a:gd name="T17" fmla="*/ 437 h 487"/>
                <a:gd name="T18" fmla="*/ 25 w 256"/>
                <a:gd name="T19" fmla="*/ 433 h 487"/>
                <a:gd name="T20" fmla="*/ 26 w 256"/>
                <a:gd name="T21" fmla="*/ 429 h 487"/>
                <a:gd name="T22" fmla="*/ 28 w 256"/>
                <a:gd name="T23" fmla="*/ 426 h 487"/>
                <a:gd name="T24" fmla="*/ 29 w 256"/>
                <a:gd name="T25" fmla="*/ 423 h 487"/>
                <a:gd name="T26" fmla="*/ 32 w 256"/>
                <a:gd name="T27" fmla="*/ 417 h 487"/>
                <a:gd name="T28" fmla="*/ 34 w 256"/>
                <a:gd name="T29" fmla="*/ 413 h 487"/>
                <a:gd name="T30" fmla="*/ 36 w 256"/>
                <a:gd name="T31" fmla="*/ 410 h 487"/>
                <a:gd name="T32" fmla="*/ 37 w 256"/>
                <a:gd name="T33" fmla="*/ 406 h 487"/>
                <a:gd name="T34" fmla="*/ 39 w 256"/>
                <a:gd name="T35" fmla="*/ 402 h 487"/>
                <a:gd name="T36" fmla="*/ 40 w 256"/>
                <a:gd name="T37" fmla="*/ 399 h 487"/>
                <a:gd name="T38" fmla="*/ 42 w 256"/>
                <a:gd name="T39" fmla="*/ 395 h 487"/>
                <a:gd name="T40" fmla="*/ 43 w 256"/>
                <a:gd name="T41" fmla="*/ 390 h 487"/>
                <a:gd name="T42" fmla="*/ 45 w 256"/>
                <a:gd name="T43" fmla="*/ 385 h 487"/>
                <a:gd name="T44" fmla="*/ 47 w 256"/>
                <a:gd name="T45" fmla="*/ 381 h 487"/>
                <a:gd name="T46" fmla="*/ 48 w 256"/>
                <a:gd name="T47" fmla="*/ 378 h 487"/>
                <a:gd name="T48" fmla="*/ 52 w 256"/>
                <a:gd name="T49" fmla="*/ 370 h 487"/>
                <a:gd name="T50" fmla="*/ 55 w 256"/>
                <a:gd name="T51" fmla="*/ 362 h 487"/>
                <a:gd name="T52" fmla="*/ 59 w 256"/>
                <a:gd name="T53" fmla="*/ 352 h 487"/>
                <a:gd name="T54" fmla="*/ 63 w 256"/>
                <a:gd name="T55" fmla="*/ 342 h 487"/>
                <a:gd name="T56" fmla="*/ 67 w 256"/>
                <a:gd name="T57" fmla="*/ 331 h 487"/>
                <a:gd name="T58" fmla="*/ 73 w 256"/>
                <a:gd name="T59" fmla="*/ 319 h 487"/>
                <a:gd name="T60" fmla="*/ 78 w 256"/>
                <a:gd name="T61" fmla="*/ 305 h 487"/>
                <a:gd name="T62" fmla="*/ 84 w 256"/>
                <a:gd name="T63" fmla="*/ 292 h 487"/>
                <a:gd name="T64" fmla="*/ 89 w 256"/>
                <a:gd name="T65" fmla="*/ 277 h 487"/>
                <a:gd name="T66" fmla="*/ 96 w 256"/>
                <a:gd name="T67" fmla="*/ 262 h 487"/>
                <a:gd name="T68" fmla="*/ 103 w 256"/>
                <a:gd name="T69" fmla="*/ 248 h 487"/>
                <a:gd name="T70" fmla="*/ 109 w 256"/>
                <a:gd name="T71" fmla="*/ 233 h 487"/>
                <a:gd name="T72" fmla="*/ 123 w 256"/>
                <a:gd name="T73" fmla="*/ 202 h 487"/>
                <a:gd name="T74" fmla="*/ 139 w 256"/>
                <a:gd name="T75" fmla="*/ 170 h 487"/>
                <a:gd name="T76" fmla="*/ 146 w 256"/>
                <a:gd name="T77" fmla="*/ 155 h 487"/>
                <a:gd name="T78" fmla="*/ 154 w 256"/>
                <a:gd name="T79" fmla="*/ 139 h 487"/>
                <a:gd name="T80" fmla="*/ 161 w 256"/>
                <a:gd name="T81" fmla="*/ 125 h 487"/>
                <a:gd name="T82" fmla="*/ 169 w 256"/>
                <a:gd name="T83" fmla="*/ 110 h 487"/>
                <a:gd name="T84" fmla="*/ 177 w 256"/>
                <a:gd name="T85" fmla="*/ 97 h 487"/>
                <a:gd name="T86" fmla="*/ 184 w 256"/>
                <a:gd name="T87" fmla="*/ 83 h 487"/>
                <a:gd name="T88" fmla="*/ 193 w 256"/>
                <a:gd name="T89" fmla="*/ 71 h 487"/>
                <a:gd name="T90" fmla="*/ 200 w 256"/>
                <a:gd name="T91" fmla="*/ 58 h 487"/>
                <a:gd name="T92" fmla="*/ 207 w 256"/>
                <a:gd name="T93" fmla="*/ 47 h 487"/>
                <a:gd name="T94" fmla="*/ 215 w 256"/>
                <a:gd name="T95" fmla="*/ 36 h 487"/>
                <a:gd name="T96" fmla="*/ 222 w 256"/>
                <a:gd name="T97" fmla="*/ 28 h 487"/>
                <a:gd name="T98" fmla="*/ 229 w 256"/>
                <a:gd name="T99" fmla="*/ 19 h 487"/>
                <a:gd name="T100" fmla="*/ 233 w 256"/>
                <a:gd name="T101" fmla="*/ 16 h 487"/>
                <a:gd name="T102" fmla="*/ 237 w 256"/>
                <a:gd name="T103" fmla="*/ 12 h 487"/>
                <a:gd name="T104" fmla="*/ 240 w 256"/>
                <a:gd name="T105" fmla="*/ 9 h 487"/>
                <a:gd name="T106" fmla="*/ 243 w 256"/>
                <a:gd name="T107" fmla="*/ 7 h 487"/>
                <a:gd name="T108" fmla="*/ 246 w 256"/>
                <a:gd name="T109" fmla="*/ 4 h 487"/>
                <a:gd name="T110" fmla="*/ 249 w 256"/>
                <a:gd name="T111" fmla="*/ 2 h 487"/>
                <a:gd name="T112" fmla="*/ 253 w 256"/>
                <a:gd name="T113" fmla="*/ 1 h 487"/>
                <a:gd name="T114" fmla="*/ 256 w 256"/>
                <a:gd name="T11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6" h="487">
                  <a:moveTo>
                    <a:pt x="0" y="487"/>
                  </a:moveTo>
                  <a:lnTo>
                    <a:pt x="3" y="478"/>
                  </a:lnTo>
                  <a:lnTo>
                    <a:pt x="7" y="471"/>
                  </a:lnTo>
                  <a:lnTo>
                    <a:pt x="11" y="464"/>
                  </a:lnTo>
                  <a:lnTo>
                    <a:pt x="14" y="457"/>
                  </a:lnTo>
                  <a:lnTo>
                    <a:pt x="16" y="451"/>
                  </a:lnTo>
                  <a:lnTo>
                    <a:pt x="19" y="446"/>
                  </a:lnTo>
                  <a:lnTo>
                    <a:pt x="21" y="441"/>
                  </a:lnTo>
                  <a:lnTo>
                    <a:pt x="23" y="437"/>
                  </a:lnTo>
                  <a:lnTo>
                    <a:pt x="25" y="433"/>
                  </a:lnTo>
                  <a:lnTo>
                    <a:pt x="26" y="429"/>
                  </a:lnTo>
                  <a:lnTo>
                    <a:pt x="28" y="426"/>
                  </a:lnTo>
                  <a:lnTo>
                    <a:pt x="29" y="423"/>
                  </a:lnTo>
                  <a:lnTo>
                    <a:pt x="32" y="417"/>
                  </a:lnTo>
                  <a:lnTo>
                    <a:pt x="34" y="413"/>
                  </a:lnTo>
                  <a:lnTo>
                    <a:pt x="36" y="410"/>
                  </a:lnTo>
                  <a:lnTo>
                    <a:pt x="37" y="406"/>
                  </a:lnTo>
                  <a:lnTo>
                    <a:pt x="39" y="402"/>
                  </a:lnTo>
                  <a:lnTo>
                    <a:pt x="40" y="399"/>
                  </a:lnTo>
                  <a:lnTo>
                    <a:pt x="42" y="395"/>
                  </a:lnTo>
                  <a:lnTo>
                    <a:pt x="43" y="390"/>
                  </a:lnTo>
                  <a:lnTo>
                    <a:pt x="45" y="385"/>
                  </a:lnTo>
                  <a:lnTo>
                    <a:pt x="47" y="381"/>
                  </a:lnTo>
                  <a:lnTo>
                    <a:pt x="48" y="378"/>
                  </a:lnTo>
                  <a:lnTo>
                    <a:pt x="52" y="370"/>
                  </a:lnTo>
                  <a:lnTo>
                    <a:pt x="55" y="362"/>
                  </a:lnTo>
                  <a:lnTo>
                    <a:pt x="59" y="352"/>
                  </a:lnTo>
                  <a:lnTo>
                    <a:pt x="63" y="342"/>
                  </a:lnTo>
                  <a:lnTo>
                    <a:pt x="67" y="331"/>
                  </a:lnTo>
                  <a:lnTo>
                    <a:pt x="73" y="319"/>
                  </a:lnTo>
                  <a:lnTo>
                    <a:pt x="78" y="305"/>
                  </a:lnTo>
                  <a:lnTo>
                    <a:pt x="84" y="292"/>
                  </a:lnTo>
                  <a:lnTo>
                    <a:pt x="89" y="277"/>
                  </a:lnTo>
                  <a:lnTo>
                    <a:pt x="96" y="262"/>
                  </a:lnTo>
                  <a:lnTo>
                    <a:pt x="103" y="248"/>
                  </a:lnTo>
                  <a:lnTo>
                    <a:pt x="109" y="233"/>
                  </a:lnTo>
                  <a:lnTo>
                    <a:pt x="123" y="202"/>
                  </a:lnTo>
                  <a:lnTo>
                    <a:pt x="139" y="170"/>
                  </a:lnTo>
                  <a:lnTo>
                    <a:pt x="146" y="155"/>
                  </a:lnTo>
                  <a:lnTo>
                    <a:pt x="154" y="139"/>
                  </a:lnTo>
                  <a:lnTo>
                    <a:pt x="161" y="125"/>
                  </a:lnTo>
                  <a:lnTo>
                    <a:pt x="169" y="110"/>
                  </a:lnTo>
                  <a:lnTo>
                    <a:pt x="177" y="97"/>
                  </a:lnTo>
                  <a:lnTo>
                    <a:pt x="184" y="83"/>
                  </a:lnTo>
                  <a:lnTo>
                    <a:pt x="193" y="71"/>
                  </a:lnTo>
                  <a:lnTo>
                    <a:pt x="200" y="58"/>
                  </a:lnTo>
                  <a:lnTo>
                    <a:pt x="207" y="47"/>
                  </a:lnTo>
                  <a:lnTo>
                    <a:pt x="215" y="36"/>
                  </a:lnTo>
                  <a:lnTo>
                    <a:pt x="222" y="28"/>
                  </a:lnTo>
                  <a:lnTo>
                    <a:pt x="229" y="19"/>
                  </a:lnTo>
                  <a:lnTo>
                    <a:pt x="233" y="16"/>
                  </a:lnTo>
                  <a:lnTo>
                    <a:pt x="237" y="12"/>
                  </a:lnTo>
                  <a:lnTo>
                    <a:pt x="240" y="9"/>
                  </a:lnTo>
                  <a:lnTo>
                    <a:pt x="243" y="7"/>
                  </a:lnTo>
                  <a:lnTo>
                    <a:pt x="246" y="4"/>
                  </a:lnTo>
                  <a:lnTo>
                    <a:pt x="249" y="2"/>
                  </a:lnTo>
                  <a:lnTo>
                    <a:pt x="253" y="1"/>
                  </a:lnTo>
                  <a:lnTo>
                    <a:pt x="256"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193" name="Freeform 33"/>
            <p:cNvSpPr>
              <a:spLocks/>
            </p:cNvSpPr>
            <p:nvPr/>
          </p:nvSpPr>
          <p:spPr bwMode="auto">
            <a:xfrm>
              <a:off x="3390" y="1066"/>
              <a:ext cx="156" cy="21"/>
            </a:xfrm>
            <a:custGeom>
              <a:avLst/>
              <a:gdLst>
                <a:gd name="T0" fmla="*/ 0 w 175"/>
                <a:gd name="T1" fmla="*/ 19 h 19"/>
                <a:gd name="T2" fmla="*/ 1 w 175"/>
                <a:gd name="T3" fmla="*/ 17 h 19"/>
                <a:gd name="T4" fmla="*/ 2 w 175"/>
                <a:gd name="T5" fmla="*/ 17 h 19"/>
                <a:gd name="T6" fmla="*/ 3 w 175"/>
                <a:gd name="T7" fmla="*/ 17 h 19"/>
                <a:gd name="T8" fmla="*/ 5 w 175"/>
                <a:gd name="T9" fmla="*/ 16 h 19"/>
                <a:gd name="T10" fmla="*/ 17 w 175"/>
                <a:gd name="T11" fmla="*/ 12 h 19"/>
                <a:gd name="T12" fmla="*/ 28 w 175"/>
                <a:gd name="T13" fmla="*/ 9 h 19"/>
                <a:gd name="T14" fmla="*/ 40 w 175"/>
                <a:gd name="T15" fmla="*/ 6 h 19"/>
                <a:gd name="T16" fmla="*/ 51 w 175"/>
                <a:gd name="T17" fmla="*/ 4 h 19"/>
                <a:gd name="T18" fmla="*/ 62 w 175"/>
                <a:gd name="T19" fmla="*/ 3 h 19"/>
                <a:gd name="T20" fmla="*/ 71 w 175"/>
                <a:gd name="T21" fmla="*/ 1 h 19"/>
                <a:gd name="T22" fmla="*/ 82 w 175"/>
                <a:gd name="T23" fmla="*/ 1 h 19"/>
                <a:gd name="T24" fmla="*/ 92 w 175"/>
                <a:gd name="T25" fmla="*/ 0 h 19"/>
                <a:gd name="T26" fmla="*/ 112 w 175"/>
                <a:gd name="T27" fmla="*/ 0 h 19"/>
                <a:gd name="T28" fmla="*/ 132 w 175"/>
                <a:gd name="T29" fmla="*/ 1 h 19"/>
                <a:gd name="T30" fmla="*/ 143 w 175"/>
                <a:gd name="T31" fmla="*/ 1 h 19"/>
                <a:gd name="T32" fmla="*/ 153 w 175"/>
                <a:gd name="T33" fmla="*/ 3 h 19"/>
                <a:gd name="T34" fmla="*/ 164 w 175"/>
                <a:gd name="T35" fmla="*/ 3 h 19"/>
                <a:gd name="T36" fmla="*/ 175 w 175"/>
                <a:gd name="T3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19">
                  <a:moveTo>
                    <a:pt x="0" y="19"/>
                  </a:moveTo>
                  <a:lnTo>
                    <a:pt x="1" y="17"/>
                  </a:lnTo>
                  <a:lnTo>
                    <a:pt x="2" y="17"/>
                  </a:lnTo>
                  <a:lnTo>
                    <a:pt x="3" y="17"/>
                  </a:lnTo>
                  <a:lnTo>
                    <a:pt x="5" y="16"/>
                  </a:lnTo>
                  <a:lnTo>
                    <a:pt x="17" y="12"/>
                  </a:lnTo>
                  <a:lnTo>
                    <a:pt x="28" y="9"/>
                  </a:lnTo>
                  <a:lnTo>
                    <a:pt x="40" y="6"/>
                  </a:lnTo>
                  <a:lnTo>
                    <a:pt x="51" y="4"/>
                  </a:lnTo>
                  <a:lnTo>
                    <a:pt x="62" y="3"/>
                  </a:lnTo>
                  <a:lnTo>
                    <a:pt x="71" y="1"/>
                  </a:lnTo>
                  <a:lnTo>
                    <a:pt x="82" y="1"/>
                  </a:lnTo>
                  <a:lnTo>
                    <a:pt x="92" y="0"/>
                  </a:lnTo>
                  <a:lnTo>
                    <a:pt x="112" y="0"/>
                  </a:lnTo>
                  <a:lnTo>
                    <a:pt x="132" y="1"/>
                  </a:lnTo>
                  <a:lnTo>
                    <a:pt x="143" y="1"/>
                  </a:lnTo>
                  <a:lnTo>
                    <a:pt x="153" y="3"/>
                  </a:lnTo>
                  <a:lnTo>
                    <a:pt x="164" y="3"/>
                  </a:lnTo>
                  <a:lnTo>
                    <a:pt x="175" y="3"/>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194" name="Freeform 34"/>
            <p:cNvSpPr>
              <a:spLocks/>
            </p:cNvSpPr>
            <p:nvPr/>
          </p:nvSpPr>
          <p:spPr bwMode="auto">
            <a:xfrm>
              <a:off x="3572" y="1070"/>
              <a:ext cx="238" cy="1"/>
            </a:xfrm>
            <a:custGeom>
              <a:avLst/>
              <a:gdLst>
                <a:gd name="T0" fmla="*/ 0 w 267"/>
                <a:gd name="T1" fmla="*/ 10 w 267"/>
                <a:gd name="T2" fmla="*/ 21 w 267"/>
                <a:gd name="T3" fmla="*/ 32 w 267"/>
                <a:gd name="T4" fmla="*/ 44 w 267"/>
                <a:gd name="T5" fmla="*/ 67 w 267"/>
                <a:gd name="T6" fmla="*/ 91 w 267"/>
                <a:gd name="T7" fmla="*/ 116 w 267"/>
                <a:gd name="T8" fmla="*/ 140 w 267"/>
                <a:gd name="T9" fmla="*/ 150 w 267"/>
                <a:gd name="T10" fmla="*/ 162 w 267"/>
                <a:gd name="T11" fmla="*/ 172 w 267"/>
                <a:gd name="T12" fmla="*/ 183 w 267"/>
                <a:gd name="T13" fmla="*/ 196 w 267"/>
                <a:gd name="T14" fmla="*/ 202 w 267"/>
                <a:gd name="T15" fmla="*/ 209 w 267"/>
                <a:gd name="T16" fmla="*/ 217 w 267"/>
                <a:gd name="T17" fmla="*/ 225 w 267"/>
                <a:gd name="T18" fmla="*/ 232 w 267"/>
                <a:gd name="T19" fmla="*/ 241 w 267"/>
                <a:gd name="T20" fmla="*/ 248 w 267"/>
                <a:gd name="T21" fmla="*/ 256 w 267"/>
                <a:gd name="T22" fmla="*/ 262 w 267"/>
                <a:gd name="T23" fmla="*/ 265 w 267"/>
                <a:gd name="T24" fmla="*/ 267 w 267"/>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Lst>
              <a:rect l="0" t="0" r="r" b="b"/>
              <a:pathLst>
                <a:path w="267">
                  <a:moveTo>
                    <a:pt x="0" y="0"/>
                  </a:moveTo>
                  <a:lnTo>
                    <a:pt x="10" y="0"/>
                  </a:lnTo>
                  <a:lnTo>
                    <a:pt x="21" y="0"/>
                  </a:lnTo>
                  <a:lnTo>
                    <a:pt x="32" y="0"/>
                  </a:lnTo>
                  <a:lnTo>
                    <a:pt x="44" y="0"/>
                  </a:lnTo>
                  <a:lnTo>
                    <a:pt x="67" y="0"/>
                  </a:lnTo>
                  <a:lnTo>
                    <a:pt x="91" y="0"/>
                  </a:lnTo>
                  <a:lnTo>
                    <a:pt x="116" y="0"/>
                  </a:lnTo>
                  <a:lnTo>
                    <a:pt x="140" y="0"/>
                  </a:lnTo>
                  <a:lnTo>
                    <a:pt x="150" y="0"/>
                  </a:lnTo>
                  <a:lnTo>
                    <a:pt x="162" y="0"/>
                  </a:lnTo>
                  <a:lnTo>
                    <a:pt x="172" y="0"/>
                  </a:lnTo>
                  <a:lnTo>
                    <a:pt x="183" y="0"/>
                  </a:lnTo>
                  <a:lnTo>
                    <a:pt x="196" y="0"/>
                  </a:lnTo>
                  <a:lnTo>
                    <a:pt x="202" y="0"/>
                  </a:lnTo>
                  <a:lnTo>
                    <a:pt x="209" y="0"/>
                  </a:lnTo>
                  <a:lnTo>
                    <a:pt x="217" y="0"/>
                  </a:lnTo>
                  <a:lnTo>
                    <a:pt x="225" y="0"/>
                  </a:lnTo>
                  <a:lnTo>
                    <a:pt x="232" y="0"/>
                  </a:lnTo>
                  <a:lnTo>
                    <a:pt x="241" y="0"/>
                  </a:lnTo>
                  <a:lnTo>
                    <a:pt x="248" y="0"/>
                  </a:lnTo>
                  <a:lnTo>
                    <a:pt x="256" y="0"/>
                  </a:lnTo>
                  <a:lnTo>
                    <a:pt x="262" y="0"/>
                  </a:lnTo>
                  <a:lnTo>
                    <a:pt x="265" y="0"/>
                  </a:lnTo>
                  <a:lnTo>
                    <a:pt x="267"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195" name="Freeform 35"/>
            <p:cNvSpPr>
              <a:spLocks/>
            </p:cNvSpPr>
            <p:nvPr/>
          </p:nvSpPr>
          <p:spPr bwMode="auto">
            <a:xfrm>
              <a:off x="3810" y="1070"/>
              <a:ext cx="193" cy="630"/>
            </a:xfrm>
            <a:custGeom>
              <a:avLst/>
              <a:gdLst>
                <a:gd name="T0" fmla="*/ 0 w 217"/>
                <a:gd name="T1" fmla="*/ 0 h 566"/>
                <a:gd name="T2" fmla="*/ 2 w 217"/>
                <a:gd name="T3" fmla="*/ 9 h 566"/>
                <a:gd name="T4" fmla="*/ 5 w 217"/>
                <a:gd name="T5" fmla="*/ 19 h 566"/>
                <a:gd name="T6" fmla="*/ 8 w 217"/>
                <a:gd name="T7" fmla="*/ 28 h 566"/>
                <a:gd name="T8" fmla="*/ 10 w 217"/>
                <a:gd name="T9" fmla="*/ 36 h 566"/>
                <a:gd name="T10" fmla="*/ 11 w 217"/>
                <a:gd name="T11" fmla="*/ 45 h 566"/>
                <a:gd name="T12" fmla="*/ 13 w 217"/>
                <a:gd name="T13" fmla="*/ 54 h 566"/>
                <a:gd name="T14" fmla="*/ 15 w 217"/>
                <a:gd name="T15" fmla="*/ 61 h 566"/>
                <a:gd name="T16" fmla="*/ 17 w 217"/>
                <a:gd name="T17" fmla="*/ 68 h 566"/>
                <a:gd name="T18" fmla="*/ 20 w 217"/>
                <a:gd name="T19" fmla="*/ 82 h 566"/>
                <a:gd name="T20" fmla="*/ 24 w 217"/>
                <a:gd name="T21" fmla="*/ 95 h 566"/>
                <a:gd name="T22" fmla="*/ 28 w 217"/>
                <a:gd name="T23" fmla="*/ 108 h 566"/>
                <a:gd name="T24" fmla="*/ 31 w 217"/>
                <a:gd name="T25" fmla="*/ 119 h 566"/>
                <a:gd name="T26" fmla="*/ 34 w 217"/>
                <a:gd name="T27" fmla="*/ 130 h 566"/>
                <a:gd name="T28" fmla="*/ 37 w 217"/>
                <a:gd name="T29" fmla="*/ 140 h 566"/>
                <a:gd name="T30" fmla="*/ 40 w 217"/>
                <a:gd name="T31" fmla="*/ 149 h 566"/>
                <a:gd name="T32" fmla="*/ 43 w 217"/>
                <a:gd name="T33" fmla="*/ 159 h 566"/>
                <a:gd name="T34" fmla="*/ 50 w 217"/>
                <a:gd name="T35" fmla="*/ 178 h 566"/>
                <a:gd name="T36" fmla="*/ 53 w 217"/>
                <a:gd name="T37" fmla="*/ 187 h 566"/>
                <a:gd name="T38" fmla="*/ 56 w 217"/>
                <a:gd name="T39" fmla="*/ 197 h 566"/>
                <a:gd name="T40" fmla="*/ 58 w 217"/>
                <a:gd name="T41" fmla="*/ 206 h 566"/>
                <a:gd name="T42" fmla="*/ 61 w 217"/>
                <a:gd name="T43" fmla="*/ 216 h 566"/>
                <a:gd name="T44" fmla="*/ 66 w 217"/>
                <a:gd name="T45" fmla="*/ 234 h 566"/>
                <a:gd name="T46" fmla="*/ 73 w 217"/>
                <a:gd name="T47" fmla="*/ 254 h 566"/>
                <a:gd name="T48" fmla="*/ 79 w 217"/>
                <a:gd name="T49" fmla="*/ 273 h 566"/>
                <a:gd name="T50" fmla="*/ 86 w 217"/>
                <a:gd name="T51" fmla="*/ 292 h 566"/>
                <a:gd name="T52" fmla="*/ 93 w 217"/>
                <a:gd name="T53" fmla="*/ 311 h 566"/>
                <a:gd name="T54" fmla="*/ 100 w 217"/>
                <a:gd name="T55" fmla="*/ 329 h 566"/>
                <a:gd name="T56" fmla="*/ 106 w 217"/>
                <a:gd name="T57" fmla="*/ 347 h 566"/>
                <a:gd name="T58" fmla="*/ 113 w 217"/>
                <a:gd name="T59" fmla="*/ 363 h 566"/>
                <a:gd name="T60" fmla="*/ 116 w 217"/>
                <a:gd name="T61" fmla="*/ 372 h 566"/>
                <a:gd name="T62" fmla="*/ 119 w 217"/>
                <a:gd name="T63" fmla="*/ 379 h 566"/>
                <a:gd name="T64" fmla="*/ 122 w 217"/>
                <a:gd name="T65" fmla="*/ 386 h 566"/>
                <a:gd name="T66" fmla="*/ 125 w 217"/>
                <a:gd name="T67" fmla="*/ 394 h 566"/>
                <a:gd name="T68" fmla="*/ 127 w 217"/>
                <a:gd name="T69" fmla="*/ 400 h 566"/>
                <a:gd name="T70" fmla="*/ 131 w 217"/>
                <a:gd name="T71" fmla="*/ 406 h 566"/>
                <a:gd name="T72" fmla="*/ 134 w 217"/>
                <a:gd name="T73" fmla="*/ 415 h 566"/>
                <a:gd name="T74" fmla="*/ 136 w 217"/>
                <a:gd name="T75" fmla="*/ 418 h 566"/>
                <a:gd name="T76" fmla="*/ 138 w 217"/>
                <a:gd name="T77" fmla="*/ 423 h 566"/>
                <a:gd name="T78" fmla="*/ 140 w 217"/>
                <a:gd name="T79" fmla="*/ 428 h 566"/>
                <a:gd name="T80" fmla="*/ 142 w 217"/>
                <a:gd name="T81" fmla="*/ 434 h 566"/>
                <a:gd name="T82" fmla="*/ 146 w 217"/>
                <a:gd name="T83" fmla="*/ 440 h 566"/>
                <a:gd name="T84" fmla="*/ 150 w 217"/>
                <a:gd name="T85" fmla="*/ 448 h 566"/>
                <a:gd name="T86" fmla="*/ 152 w 217"/>
                <a:gd name="T87" fmla="*/ 453 h 566"/>
                <a:gd name="T88" fmla="*/ 155 w 217"/>
                <a:gd name="T89" fmla="*/ 456 h 566"/>
                <a:gd name="T90" fmla="*/ 157 w 217"/>
                <a:gd name="T91" fmla="*/ 461 h 566"/>
                <a:gd name="T92" fmla="*/ 160 w 217"/>
                <a:gd name="T93" fmla="*/ 467 h 566"/>
                <a:gd name="T94" fmla="*/ 163 w 217"/>
                <a:gd name="T95" fmla="*/ 472 h 566"/>
                <a:gd name="T96" fmla="*/ 166 w 217"/>
                <a:gd name="T97" fmla="*/ 478 h 566"/>
                <a:gd name="T98" fmla="*/ 171 w 217"/>
                <a:gd name="T99" fmla="*/ 484 h 566"/>
                <a:gd name="T100" fmla="*/ 174 w 217"/>
                <a:gd name="T101" fmla="*/ 492 h 566"/>
                <a:gd name="T102" fmla="*/ 178 w 217"/>
                <a:gd name="T103" fmla="*/ 499 h 566"/>
                <a:gd name="T104" fmla="*/ 182 w 217"/>
                <a:gd name="T105" fmla="*/ 508 h 566"/>
                <a:gd name="T106" fmla="*/ 187 w 217"/>
                <a:gd name="T107" fmla="*/ 515 h 566"/>
                <a:gd name="T108" fmla="*/ 193 w 217"/>
                <a:gd name="T109" fmla="*/ 525 h 566"/>
                <a:gd name="T110" fmla="*/ 198 w 217"/>
                <a:gd name="T111" fmla="*/ 534 h 566"/>
                <a:gd name="T112" fmla="*/ 204 w 217"/>
                <a:gd name="T113" fmla="*/ 545 h 566"/>
                <a:gd name="T114" fmla="*/ 210 w 217"/>
                <a:gd name="T115" fmla="*/ 554 h 566"/>
                <a:gd name="T116" fmla="*/ 217 w 217"/>
                <a:gd name="T117"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7" h="566">
                  <a:moveTo>
                    <a:pt x="0" y="0"/>
                  </a:moveTo>
                  <a:lnTo>
                    <a:pt x="2" y="9"/>
                  </a:lnTo>
                  <a:lnTo>
                    <a:pt x="5" y="19"/>
                  </a:lnTo>
                  <a:lnTo>
                    <a:pt x="8" y="28"/>
                  </a:lnTo>
                  <a:lnTo>
                    <a:pt x="10" y="36"/>
                  </a:lnTo>
                  <a:lnTo>
                    <a:pt x="11" y="45"/>
                  </a:lnTo>
                  <a:lnTo>
                    <a:pt x="13" y="54"/>
                  </a:lnTo>
                  <a:lnTo>
                    <a:pt x="15" y="61"/>
                  </a:lnTo>
                  <a:lnTo>
                    <a:pt x="17" y="68"/>
                  </a:lnTo>
                  <a:lnTo>
                    <a:pt x="20" y="82"/>
                  </a:lnTo>
                  <a:lnTo>
                    <a:pt x="24" y="95"/>
                  </a:lnTo>
                  <a:lnTo>
                    <a:pt x="28" y="108"/>
                  </a:lnTo>
                  <a:lnTo>
                    <a:pt x="31" y="119"/>
                  </a:lnTo>
                  <a:lnTo>
                    <a:pt x="34" y="130"/>
                  </a:lnTo>
                  <a:lnTo>
                    <a:pt x="37" y="140"/>
                  </a:lnTo>
                  <a:lnTo>
                    <a:pt x="40" y="149"/>
                  </a:lnTo>
                  <a:lnTo>
                    <a:pt x="43" y="159"/>
                  </a:lnTo>
                  <a:lnTo>
                    <a:pt x="50" y="178"/>
                  </a:lnTo>
                  <a:lnTo>
                    <a:pt x="53" y="187"/>
                  </a:lnTo>
                  <a:lnTo>
                    <a:pt x="56" y="197"/>
                  </a:lnTo>
                  <a:lnTo>
                    <a:pt x="58" y="206"/>
                  </a:lnTo>
                  <a:lnTo>
                    <a:pt x="61" y="216"/>
                  </a:lnTo>
                  <a:lnTo>
                    <a:pt x="66" y="234"/>
                  </a:lnTo>
                  <a:lnTo>
                    <a:pt x="73" y="254"/>
                  </a:lnTo>
                  <a:lnTo>
                    <a:pt x="79" y="273"/>
                  </a:lnTo>
                  <a:lnTo>
                    <a:pt x="86" y="292"/>
                  </a:lnTo>
                  <a:lnTo>
                    <a:pt x="93" y="311"/>
                  </a:lnTo>
                  <a:lnTo>
                    <a:pt x="100" y="329"/>
                  </a:lnTo>
                  <a:lnTo>
                    <a:pt x="106" y="347"/>
                  </a:lnTo>
                  <a:lnTo>
                    <a:pt x="113" y="363"/>
                  </a:lnTo>
                  <a:lnTo>
                    <a:pt x="116" y="372"/>
                  </a:lnTo>
                  <a:lnTo>
                    <a:pt x="119" y="379"/>
                  </a:lnTo>
                  <a:lnTo>
                    <a:pt x="122" y="386"/>
                  </a:lnTo>
                  <a:lnTo>
                    <a:pt x="125" y="394"/>
                  </a:lnTo>
                  <a:lnTo>
                    <a:pt x="127" y="400"/>
                  </a:lnTo>
                  <a:lnTo>
                    <a:pt x="131" y="406"/>
                  </a:lnTo>
                  <a:lnTo>
                    <a:pt x="134" y="415"/>
                  </a:lnTo>
                  <a:lnTo>
                    <a:pt x="136" y="418"/>
                  </a:lnTo>
                  <a:lnTo>
                    <a:pt x="138" y="423"/>
                  </a:lnTo>
                  <a:lnTo>
                    <a:pt x="140" y="428"/>
                  </a:lnTo>
                  <a:lnTo>
                    <a:pt x="142" y="434"/>
                  </a:lnTo>
                  <a:lnTo>
                    <a:pt x="146" y="440"/>
                  </a:lnTo>
                  <a:lnTo>
                    <a:pt x="150" y="448"/>
                  </a:lnTo>
                  <a:lnTo>
                    <a:pt x="152" y="453"/>
                  </a:lnTo>
                  <a:lnTo>
                    <a:pt x="155" y="456"/>
                  </a:lnTo>
                  <a:lnTo>
                    <a:pt x="157" y="461"/>
                  </a:lnTo>
                  <a:lnTo>
                    <a:pt x="160" y="467"/>
                  </a:lnTo>
                  <a:lnTo>
                    <a:pt x="163" y="472"/>
                  </a:lnTo>
                  <a:lnTo>
                    <a:pt x="166" y="478"/>
                  </a:lnTo>
                  <a:lnTo>
                    <a:pt x="171" y="484"/>
                  </a:lnTo>
                  <a:lnTo>
                    <a:pt x="174" y="492"/>
                  </a:lnTo>
                  <a:lnTo>
                    <a:pt x="178" y="499"/>
                  </a:lnTo>
                  <a:lnTo>
                    <a:pt x="182" y="508"/>
                  </a:lnTo>
                  <a:lnTo>
                    <a:pt x="187" y="515"/>
                  </a:lnTo>
                  <a:lnTo>
                    <a:pt x="193" y="525"/>
                  </a:lnTo>
                  <a:lnTo>
                    <a:pt x="198" y="534"/>
                  </a:lnTo>
                  <a:lnTo>
                    <a:pt x="204" y="545"/>
                  </a:lnTo>
                  <a:lnTo>
                    <a:pt x="210" y="554"/>
                  </a:lnTo>
                  <a:lnTo>
                    <a:pt x="217" y="566"/>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196" name="Freeform 36"/>
            <p:cNvSpPr>
              <a:spLocks/>
            </p:cNvSpPr>
            <p:nvPr/>
          </p:nvSpPr>
          <p:spPr bwMode="auto">
            <a:xfrm>
              <a:off x="4003" y="1700"/>
              <a:ext cx="288" cy="421"/>
            </a:xfrm>
            <a:custGeom>
              <a:avLst/>
              <a:gdLst>
                <a:gd name="T0" fmla="*/ 0 w 323"/>
                <a:gd name="T1" fmla="*/ 0 h 378"/>
                <a:gd name="T2" fmla="*/ 4 w 323"/>
                <a:gd name="T3" fmla="*/ 11 h 378"/>
                <a:gd name="T4" fmla="*/ 9 w 323"/>
                <a:gd name="T5" fmla="*/ 20 h 378"/>
                <a:gd name="T6" fmla="*/ 15 w 323"/>
                <a:gd name="T7" fmla="*/ 30 h 378"/>
                <a:gd name="T8" fmla="*/ 21 w 323"/>
                <a:gd name="T9" fmla="*/ 40 h 378"/>
                <a:gd name="T10" fmla="*/ 34 w 323"/>
                <a:gd name="T11" fmla="*/ 61 h 378"/>
                <a:gd name="T12" fmla="*/ 46 w 323"/>
                <a:gd name="T13" fmla="*/ 82 h 378"/>
                <a:gd name="T14" fmla="*/ 60 w 323"/>
                <a:gd name="T15" fmla="*/ 103 h 378"/>
                <a:gd name="T16" fmla="*/ 74 w 323"/>
                <a:gd name="T17" fmla="*/ 122 h 378"/>
                <a:gd name="T18" fmla="*/ 88 w 323"/>
                <a:gd name="T19" fmla="*/ 142 h 378"/>
                <a:gd name="T20" fmla="*/ 102 w 323"/>
                <a:gd name="T21" fmla="*/ 162 h 378"/>
                <a:gd name="T22" fmla="*/ 116 w 323"/>
                <a:gd name="T23" fmla="*/ 179 h 378"/>
                <a:gd name="T24" fmla="*/ 122 w 323"/>
                <a:gd name="T25" fmla="*/ 187 h 378"/>
                <a:gd name="T26" fmla="*/ 128 w 323"/>
                <a:gd name="T27" fmla="*/ 196 h 378"/>
                <a:gd name="T28" fmla="*/ 135 w 323"/>
                <a:gd name="T29" fmla="*/ 203 h 378"/>
                <a:gd name="T30" fmla="*/ 141 w 323"/>
                <a:gd name="T31" fmla="*/ 211 h 378"/>
                <a:gd name="T32" fmla="*/ 146 w 323"/>
                <a:gd name="T33" fmla="*/ 218 h 378"/>
                <a:gd name="T34" fmla="*/ 151 w 323"/>
                <a:gd name="T35" fmla="*/ 224 h 378"/>
                <a:gd name="T36" fmla="*/ 157 w 323"/>
                <a:gd name="T37" fmla="*/ 230 h 378"/>
                <a:gd name="T38" fmla="*/ 161 w 323"/>
                <a:gd name="T39" fmla="*/ 236 h 378"/>
                <a:gd name="T40" fmla="*/ 165 w 323"/>
                <a:gd name="T41" fmla="*/ 241 h 378"/>
                <a:gd name="T42" fmla="*/ 169 w 323"/>
                <a:gd name="T43" fmla="*/ 246 h 378"/>
                <a:gd name="T44" fmla="*/ 172 w 323"/>
                <a:gd name="T45" fmla="*/ 250 h 378"/>
                <a:gd name="T46" fmla="*/ 176 w 323"/>
                <a:gd name="T47" fmla="*/ 254 h 378"/>
                <a:gd name="T48" fmla="*/ 178 w 323"/>
                <a:gd name="T49" fmla="*/ 256 h 378"/>
                <a:gd name="T50" fmla="*/ 179 w 323"/>
                <a:gd name="T51" fmla="*/ 259 h 378"/>
                <a:gd name="T52" fmla="*/ 180 w 323"/>
                <a:gd name="T53" fmla="*/ 260 h 378"/>
                <a:gd name="T54" fmla="*/ 181 w 323"/>
                <a:gd name="T55" fmla="*/ 261 h 378"/>
                <a:gd name="T56" fmla="*/ 182 w 323"/>
                <a:gd name="T57" fmla="*/ 262 h 378"/>
                <a:gd name="T58" fmla="*/ 183 w 323"/>
                <a:gd name="T59" fmla="*/ 263 h 378"/>
                <a:gd name="T60" fmla="*/ 184 w 323"/>
                <a:gd name="T61" fmla="*/ 266 h 378"/>
                <a:gd name="T62" fmla="*/ 185 w 323"/>
                <a:gd name="T63" fmla="*/ 267 h 378"/>
                <a:gd name="T64" fmla="*/ 186 w 323"/>
                <a:gd name="T65" fmla="*/ 268 h 378"/>
                <a:gd name="T66" fmla="*/ 188 w 323"/>
                <a:gd name="T67" fmla="*/ 271 h 378"/>
                <a:gd name="T68" fmla="*/ 190 w 323"/>
                <a:gd name="T69" fmla="*/ 273 h 378"/>
                <a:gd name="T70" fmla="*/ 192 w 323"/>
                <a:gd name="T71" fmla="*/ 277 h 378"/>
                <a:gd name="T72" fmla="*/ 196 w 323"/>
                <a:gd name="T73" fmla="*/ 281 h 378"/>
                <a:gd name="T74" fmla="*/ 200 w 323"/>
                <a:gd name="T75" fmla="*/ 284 h 378"/>
                <a:gd name="T76" fmla="*/ 204 w 323"/>
                <a:gd name="T77" fmla="*/ 290 h 378"/>
                <a:gd name="T78" fmla="*/ 209 w 323"/>
                <a:gd name="T79" fmla="*/ 297 h 378"/>
                <a:gd name="T80" fmla="*/ 215 w 323"/>
                <a:gd name="T81" fmla="*/ 303 h 378"/>
                <a:gd name="T82" fmla="*/ 221 w 323"/>
                <a:gd name="T83" fmla="*/ 310 h 378"/>
                <a:gd name="T84" fmla="*/ 228 w 323"/>
                <a:gd name="T85" fmla="*/ 317 h 378"/>
                <a:gd name="T86" fmla="*/ 235 w 323"/>
                <a:gd name="T87" fmla="*/ 325 h 378"/>
                <a:gd name="T88" fmla="*/ 243 w 323"/>
                <a:gd name="T89" fmla="*/ 332 h 378"/>
                <a:gd name="T90" fmla="*/ 250 w 323"/>
                <a:gd name="T91" fmla="*/ 340 h 378"/>
                <a:gd name="T92" fmla="*/ 259 w 323"/>
                <a:gd name="T93" fmla="*/ 347 h 378"/>
                <a:gd name="T94" fmla="*/ 266 w 323"/>
                <a:gd name="T95" fmla="*/ 354 h 378"/>
                <a:gd name="T96" fmla="*/ 275 w 323"/>
                <a:gd name="T97" fmla="*/ 360 h 378"/>
                <a:gd name="T98" fmla="*/ 283 w 323"/>
                <a:gd name="T99" fmla="*/ 365 h 378"/>
                <a:gd name="T100" fmla="*/ 291 w 323"/>
                <a:gd name="T101" fmla="*/ 370 h 378"/>
                <a:gd name="T102" fmla="*/ 300 w 323"/>
                <a:gd name="T103" fmla="*/ 374 h 378"/>
                <a:gd name="T104" fmla="*/ 304 w 323"/>
                <a:gd name="T105" fmla="*/ 375 h 378"/>
                <a:gd name="T106" fmla="*/ 308 w 323"/>
                <a:gd name="T107" fmla="*/ 376 h 378"/>
                <a:gd name="T108" fmla="*/ 311 w 323"/>
                <a:gd name="T109" fmla="*/ 378 h 378"/>
                <a:gd name="T110" fmla="*/ 316 w 323"/>
                <a:gd name="T111" fmla="*/ 378 h 378"/>
                <a:gd name="T112" fmla="*/ 320 w 323"/>
                <a:gd name="T113" fmla="*/ 378 h 378"/>
                <a:gd name="T114" fmla="*/ 323 w 323"/>
                <a:gd name="T115"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3" h="378">
                  <a:moveTo>
                    <a:pt x="0" y="0"/>
                  </a:moveTo>
                  <a:lnTo>
                    <a:pt x="4" y="11"/>
                  </a:lnTo>
                  <a:lnTo>
                    <a:pt x="9" y="20"/>
                  </a:lnTo>
                  <a:lnTo>
                    <a:pt x="15" y="30"/>
                  </a:lnTo>
                  <a:lnTo>
                    <a:pt x="21" y="40"/>
                  </a:lnTo>
                  <a:lnTo>
                    <a:pt x="34" y="61"/>
                  </a:lnTo>
                  <a:lnTo>
                    <a:pt x="46" y="82"/>
                  </a:lnTo>
                  <a:lnTo>
                    <a:pt x="60" y="103"/>
                  </a:lnTo>
                  <a:lnTo>
                    <a:pt x="74" y="122"/>
                  </a:lnTo>
                  <a:lnTo>
                    <a:pt x="88" y="142"/>
                  </a:lnTo>
                  <a:lnTo>
                    <a:pt x="102" y="162"/>
                  </a:lnTo>
                  <a:lnTo>
                    <a:pt x="116" y="179"/>
                  </a:lnTo>
                  <a:lnTo>
                    <a:pt x="122" y="187"/>
                  </a:lnTo>
                  <a:lnTo>
                    <a:pt x="128" y="196"/>
                  </a:lnTo>
                  <a:lnTo>
                    <a:pt x="135" y="203"/>
                  </a:lnTo>
                  <a:lnTo>
                    <a:pt x="141" y="211"/>
                  </a:lnTo>
                  <a:lnTo>
                    <a:pt x="146" y="218"/>
                  </a:lnTo>
                  <a:lnTo>
                    <a:pt x="151" y="224"/>
                  </a:lnTo>
                  <a:lnTo>
                    <a:pt x="157" y="230"/>
                  </a:lnTo>
                  <a:lnTo>
                    <a:pt x="161" y="236"/>
                  </a:lnTo>
                  <a:lnTo>
                    <a:pt x="165" y="241"/>
                  </a:lnTo>
                  <a:lnTo>
                    <a:pt x="169" y="246"/>
                  </a:lnTo>
                  <a:lnTo>
                    <a:pt x="172" y="250"/>
                  </a:lnTo>
                  <a:lnTo>
                    <a:pt x="176" y="254"/>
                  </a:lnTo>
                  <a:lnTo>
                    <a:pt x="178" y="256"/>
                  </a:lnTo>
                  <a:lnTo>
                    <a:pt x="179" y="259"/>
                  </a:lnTo>
                  <a:lnTo>
                    <a:pt x="180" y="260"/>
                  </a:lnTo>
                  <a:lnTo>
                    <a:pt x="181" y="261"/>
                  </a:lnTo>
                  <a:lnTo>
                    <a:pt x="182" y="262"/>
                  </a:lnTo>
                  <a:lnTo>
                    <a:pt x="183" y="263"/>
                  </a:lnTo>
                  <a:lnTo>
                    <a:pt x="184" y="266"/>
                  </a:lnTo>
                  <a:lnTo>
                    <a:pt x="185" y="267"/>
                  </a:lnTo>
                  <a:lnTo>
                    <a:pt x="186" y="268"/>
                  </a:lnTo>
                  <a:lnTo>
                    <a:pt x="188" y="271"/>
                  </a:lnTo>
                  <a:lnTo>
                    <a:pt x="190" y="273"/>
                  </a:lnTo>
                  <a:lnTo>
                    <a:pt x="192" y="277"/>
                  </a:lnTo>
                  <a:lnTo>
                    <a:pt x="196" y="281"/>
                  </a:lnTo>
                  <a:lnTo>
                    <a:pt x="200" y="284"/>
                  </a:lnTo>
                  <a:lnTo>
                    <a:pt x="204" y="290"/>
                  </a:lnTo>
                  <a:lnTo>
                    <a:pt x="209" y="297"/>
                  </a:lnTo>
                  <a:lnTo>
                    <a:pt x="215" y="303"/>
                  </a:lnTo>
                  <a:lnTo>
                    <a:pt x="221" y="310"/>
                  </a:lnTo>
                  <a:lnTo>
                    <a:pt x="228" y="317"/>
                  </a:lnTo>
                  <a:lnTo>
                    <a:pt x="235" y="325"/>
                  </a:lnTo>
                  <a:lnTo>
                    <a:pt x="243" y="332"/>
                  </a:lnTo>
                  <a:lnTo>
                    <a:pt x="250" y="340"/>
                  </a:lnTo>
                  <a:lnTo>
                    <a:pt x="259" y="347"/>
                  </a:lnTo>
                  <a:lnTo>
                    <a:pt x="266" y="354"/>
                  </a:lnTo>
                  <a:lnTo>
                    <a:pt x="275" y="360"/>
                  </a:lnTo>
                  <a:lnTo>
                    <a:pt x="283" y="365"/>
                  </a:lnTo>
                  <a:lnTo>
                    <a:pt x="291" y="370"/>
                  </a:lnTo>
                  <a:lnTo>
                    <a:pt x="300" y="374"/>
                  </a:lnTo>
                  <a:lnTo>
                    <a:pt x="304" y="375"/>
                  </a:lnTo>
                  <a:lnTo>
                    <a:pt x="308" y="376"/>
                  </a:lnTo>
                  <a:lnTo>
                    <a:pt x="311" y="378"/>
                  </a:lnTo>
                  <a:lnTo>
                    <a:pt x="316" y="378"/>
                  </a:lnTo>
                  <a:lnTo>
                    <a:pt x="320" y="378"/>
                  </a:lnTo>
                  <a:lnTo>
                    <a:pt x="323" y="378"/>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197" name="Freeform 37"/>
            <p:cNvSpPr>
              <a:spLocks/>
            </p:cNvSpPr>
            <p:nvPr/>
          </p:nvSpPr>
          <p:spPr bwMode="auto">
            <a:xfrm>
              <a:off x="4291" y="1716"/>
              <a:ext cx="72" cy="406"/>
            </a:xfrm>
            <a:custGeom>
              <a:avLst/>
              <a:gdLst>
                <a:gd name="T0" fmla="*/ 0 w 81"/>
                <a:gd name="T1" fmla="*/ 363 h 364"/>
                <a:gd name="T2" fmla="*/ 5 w 81"/>
                <a:gd name="T3" fmla="*/ 364 h 364"/>
                <a:gd name="T4" fmla="*/ 10 w 81"/>
                <a:gd name="T5" fmla="*/ 363 h 364"/>
                <a:gd name="T6" fmla="*/ 15 w 81"/>
                <a:gd name="T7" fmla="*/ 361 h 364"/>
                <a:gd name="T8" fmla="*/ 19 w 81"/>
                <a:gd name="T9" fmla="*/ 360 h 364"/>
                <a:gd name="T10" fmla="*/ 23 w 81"/>
                <a:gd name="T11" fmla="*/ 358 h 364"/>
                <a:gd name="T12" fmla="*/ 27 w 81"/>
                <a:gd name="T13" fmla="*/ 354 h 364"/>
                <a:gd name="T14" fmla="*/ 30 w 81"/>
                <a:gd name="T15" fmla="*/ 350 h 364"/>
                <a:gd name="T16" fmla="*/ 34 w 81"/>
                <a:gd name="T17" fmla="*/ 345 h 364"/>
                <a:gd name="T18" fmla="*/ 37 w 81"/>
                <a:gd name="T19" fmla="*/ 341 h 364"/>
                <a:gd name="T20" fmla="*/ 40 w 81"/>
                <a:gd name="T21" fmla="*/ 334 h 364"/>
                <a:gd name="T22" fmla="*/ 42 w 81"/>
                <a:gd name="T23" fmla="*/ 328 h 364"/>
                <a:gd name="T24" fmla="*/ 44 w 81"/>
                <a:gd name="T25" fmla="*/ 321 h 364"/>
                <a:gd name="T26" fmla="*/ 46 w 81"/>
                <a:gd name="T27" fmla="*/ 315 h 364"/>
                <a:gd name="T28" fmla="*/ 48 w 81"/>
                <a:gd name="T29" fmla="*/ 306 h 364"/>
                <a:gd name="T30" fmla="*/ 50 w 81"/>
                <a:gd name="T31" fmla="*/ 299 h 364"/>
                <a:gd name="T32" fmla="*/ 52 w 81"/>
                <a:gd name="T33" fmla="*/ 290 h 364"/>
                <a:gd name="T34" fmla="*/ 55 w 81"/>
                <a:gd name="T35" fmla="*/ 273 h 364"/>
                <a:gd name="T36" fmla="*/ 57 w 81"/>
                <a:gd name="T37" fmla="*/ 255 h 364"/>
                <a:gd name="T38" fmla="*/ 58 w 81"/>
                <a:gd name="T39" fmla="*/ 236 h 364"/>
                <a:gd name="T40" fmla="*/ 59 w 81"/>
                <a:gd name="T41" fmla="*/ 218 h 364"/>
                <a:gd name="T42" fmla="*/ 60 w 81"/>
                <a:gd name="T43" fmla="*/ 198 h 364"/>
                <a:gd name="T44" fmla="*/ 61 w 81"/>
                <a:gd name="T45" fmla="*/ 180 h 364"/>
                <a:gd name="T46" fmla="*/ 61 w 81"/>
                <a:gd name="T47" fmla="*/ 163 h 364"/>
                <a:gd name="T48" fmla="*/ 61 w 81"/>
                <a:gd name="T49" fmla="*/ 145 h 364"/>
                <a:gd name="T50" fmla="*/ 61 w 81"/>
                <a:gd name="T51" fmla="*/ 136 h 364"/>
                <a:gd name="T52" fmla="*/ 61 w 81"/>
                <a:gd name="T53" fmla="*/ 126 h 364"/>
                <a:gd name="T54" fmla="*/ 61 w 81"/>
                <a:gd name="T55" fmla="*/ 117 h 364"/>
                <a:gd name="T56" fmla="*/ 61 w 81"/>
                <a:gd name="T57" fmla="*/ 109 h 364"/>
                <a:gd name="T58" fmla="*/ 61 w 81"/>
                <a:gd name="T59" fmla="*/ 100 h 364"/>
                <a:gd name="T60" fmla="*/ 61 w 81"/>
                <a:gd name="T61" fmla="*/ 93 h 364"/>
                <a:gd name="T62" fmla="*/ 61 w 81"/>
                <a:gd name="T63" fmla="*/ 85 h 364"/>
                <a:gd name="T64" fmla="*/ 61 w 81"/>
                <a:gd name="T65" fmla="*/ 79 h 364"/>
                <a:gd name="T66" fmla="*/ 61 w 81"/>
                <a:gd name="T67" fmla="*/ 72 h 364"/>
                <a:gd name="T68" fmla="*/ 62 w 81"/>
                <a:gd name="T69" fmla="*/ 66 h 364"/>
                <a:gd name="T70" fmla="*/ 62 w 81"/>
                <a:gd name="T71" fmla="*/ 61 h 364"/>
                <a:gd name="T72" fmla="*/ 62 w 81"/>
                <a:gd name="T73" fmla="*/ 54 h 364"/>
                <a:gd name="T74" fmla="*/ 62 w 81"/>
                <a:gd name="T75" fmla="*/ 50 h 364"/>
                <a:gd name="T76" fmla="*/ 62 w 81"/>
                <a:gd name="T77" fmla="*/ 45 h 364"/>
                <a:gd name="T78" fmla="*/ 63 w 81"/>
                <a:gd name="T79" fmla="*/ 40 h 364"/>
                <a:gd name="T80" fmla="*/ 63 w 81"/>
                <a:gd name="T81" fmla="*/ 36 h 364"/>
                <a:gd name="T82" fmla="*/ 64 w 81"/>
                <a:gd name="T83" fmla="*/ 29 h 364"/>
                <a:gd name="T84" fmla="*/ 65 w 81"/>
                <a:gd name="T85" fmla="*/ 23 h 364"/>
                <a:gd name="T86" fmla="*/ 66 w 81"/>
                <a:gd name="T87" fmla="*/ 16 h 364"/>
                <a:gd name="T88" fmla="*/ 68 w 81"/>
                <a:gd name="T89" fmla="*/ 12 h 364"/>
                <a:gd name="T90" fmla="*/ 72 w 81"/>
                <a:gd name="T91" fmla="*/ 8 h 364"/>
                <a:gd name="T92" fmla="*/ 74 w 81"/>
                <a:gd name="T93" fmla="*/ 5 h 364"/>
                <a:gd name="T94" fmla="*/ 77 w 81"/>
                <a:gd name="T95" fmla="*/ 3 h 364"/>
                <a:gd name="T96" fmla="*/ 81 w 81"/>
                <a:gd name="T9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 h="364">
                  <a:moveTo>
                    <a:pt x="0" y="363"/>
                  </a:moveTo>
                  <a:lnTo>
                    <a:pt x="5" y="364"/>
                  </a:lnTo>
                  <a:lnTo>
                    <a:pt x="10" y="363"/>
                  </a:lnTo>
                  <a:lnTo>
                    <a:pt x="15" y="361"/>
                  </a:lnTo>
                  <a:lnTo>
                    <a:pt x="19" y="360"/>
                  </a:lnTo>
                  <a:lnTo>
                    <a:pt x="23" y="358"/>
                  </a:lnTo>
                  <a:lnTo>
                    <a:pt x="27" y="354"/>
                  </a:lnTo>
                  <a:lnTo>
                    <a:pt x="30" y="350"/>
                  </a:lnTo>
                  <a:lnTo>
                    <a:pt x="34" y="345"/>
                  </a:lnTo>
                  <a:lnTo>
                    <a:pt x="37" y="341"/>
                  </a:lnTo>
                  <a:lnTo>
                    <a:pt x="40" y="334"/>
                  </a:lnTo>
                  <a:lnTo>
                    <a:pt x="42" y="328"/>
                  </a:lnTo>
                  <a:lnTo>
                    <a:pt x="44" y="321"/>
                  </a:lnTo>
                  <a:lnTo>
                    <a:pt x="46" y="315"/>
                  </a:lnTo>
                  <a:lnTo>
                    <a:pt x="48" y="306"/>
                  </a:lnTo>
                  <a:lnTo>
                    <a:pt x="50" y="299"/>
                  </a:lnTo>
                  <a:lnTo>
                    <a:pt x="52" y="290"/>
                  </a:lnTo>
                  <a:lnTo>
                    <a:pt x="55" y="273"/>
                  </a:lnTo>
                  <a:lnTo>
                    <a:pt x="57" y="255"/>
                  </a:lnTo>
                  <a:lnTo>
                    <a:pt x="58" y="236"/>
                  </a:lnTo>
                  <a:lnTo>
                    <a:pt x="59" y="218"/>
                  </a:lnTo>
                  <a:lnTo>
                    <a:pt x="60" y="198"/>
                  </a:lnTo>
                  <a:lnTo>
                    <a:pt x="61" y="180"/>
                  </a:lnTo>
                  <a:lnTo>
                    <a:pt x="61" y="163"/>
                  </a:lnTo>
                  <a:lnTo>
                    <a:pt x="61" y="145"/>
                  </a:lnTo>
                  <a:lnTo>
                    <a:pt x="61" y="136"/>
                  </a:lnTo>
                  <a:lnTo>
                    <a:pt x="61" y="126"/>
                  </a:lnTo>
                  <a:lnTo>
                    <a:pt x="61" y="117"/>
                  </a:lnTo>
                  <a:lnTo>
                    <a:pt x="61" y="109"/>
                  </a:lnTo>
                  <a:lnTo>
                    <a:pt x="61" y="100"/>
                  </a:lnTo>
                  <a:lnTo>
                    <a:pt x="61" y="93"/>
                  </a:lnTo>
                  <a:lnTo>
                    <a:pt x="61" y="85"/>
                  </a:lnTo>
                  <a:lnTo>
                    <a:pt x="61" y="79"/>
                  </a:lnTo>
                  <a:lnTo>
                    <a:pt x="61" y="72"/>
                  </a:lnTo>
                  <a:lnTo>
                    <a:pt x="62" y="66"/>
                  </a:lnTo>
                  <a:lnTo>
                    <a:pt x="62" y="61"/>
                  </a:lnTo>
                  <a:lnTo>
                    <a:pt x="62" y="54"/>
                  </a:lnTo>
                  <a:lnTo>
                    <a:pt x="62" y="50"/>
                  </a:lnTo>
                  <a:lnTo>
                    <a:pt x="62" y="45"/>
                  </a:lnTo>
                  <a:lnTo>
                    <a:pt x="63" y="40"/>
                  </a:lnTo>
                  <a:lnTo>
                    <a:pt x="63" y="36"/>
                  </a:lnTo>
                  <a:lnTo>
                    <a:pt x="64" y="29"/>
                  </a:lnTo>
                  <a:lnTo>
                    <a:pt x="65" y="23"/>
                  </a:lnTo>
                  <a:lnTo>
                    <a:pt x="66" y="16"/>
                  </a:lnTo>
                  <a:lnTo>
                    <a:pt x="68" y="12"/>
                  </a:lnTo>
                  <a:lnTo>
                    <a:pt x="72" y="8"/>
                  </a:lnTo>
                  <a:lnTo>
                    <a:pt x="74" y="5"/>
                  </a:lnTo>
                  <a:lnTo>
                    <a:pt x="77" y="3"/>
                  </a:lnTo>
                  <a:lnTo>
                    <a:pt x="81"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198" name="Freeform 38"/>
            <p:cNvSpPr>
              <a:spLocks/>
            </p:cNvSpPr>
            <p:nvPr/>
          </p:nvSpPr>
          <p:spPr bwMode="auto">
            <a:xfrm>
              <a:off x="4363" y="1716"/>
              <a:ext cx="193" cy="2"/>
            </a:xfrm>
            <a:custGeom>
              <a:avLst/>
              <a:gdLst>
                <a:gd name="T0" fmla="*/ 0 w 217"/>
                <a:gd name="T1" fmla="*/ 28 w 217"/>
                <a:gd name="T2" fmla="*/ 57 w 217"/>
                <a:gd name="T3" fmla="*/ 84 w 217"/>
                <a:gd name="T4" fmla="*/ 112 w 217"/>
                <a:gd name="T5" fmla="*/ 138 w 217"/>
                <a:gd name="T6" fmla="*/ 164 w 217"/>
                <a:gd name="T7" fmla="*/ 190 w 217"/>
                <a:gd name="T8" fmla="*/ 217 w 217"/>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17">
                  <a:moveTo>
                    <a:pt x="0" y="0"/>
                  </a:moveTo>
                  <a:lnTo>
                    <a:pt x="28" y="0"/>
                  </a:lnTo>
                  <a:lnTo>
                    <a:pt x="57" y="0"/>
                  </a:lnTo>
                  <a:lnTo>
                    <a:pt x="84" y="0"/>
                  </a:lnTo>
                  <a:lnTo>
                    <a:pt x="112" y="0"/>
                  </a:lnTo>
                  <a:lnTo>
                    <a:pt x="138" y="0"/>
                  </a:lnTo>
                  <a:lnTo>
                    <a:pt x="164" y="0"/>
                  </a:lnTo>
                  <a:lnTo>
                    <a:pt x="190" y="0"/>
                  </a:lnTo>
                  <a:lnTo>
                    <a:pt x="217"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199" name="Line 39"/>
            <p:cNvSpPr>
              <a:spLocks noChangeShapeType="1"/>
            </p:cNvSpPr>
            <p:nvPr/>
          </p:nvSpPr>
          <p:spPr bwMode="auto">
            <a:xfrm>
              <a:off x="4582" y="1716"/>
              <a:ext cx="261" cy="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0" name="Freeform 40"/>
            <p:cNvSpPr>
              <a:spLocks/>
            </p:cNvSpPr>
            <p:nvPr/>
          </p:nvSpPr>
          <p:spPr bwMode="auto">
            <a:xfrm>
              <a:off x="4843" y="1608"/>
              <a:ext cx="420" cy="108"/>
            </a:xfrm>
            <a:custGeom>
              <a:avLst/>
              <a:gdLst>
                <a:gd name="T0" fmla="*/ 3 w 472"/>
                <a:gd name="T1" fmla="*/ 89 h 97"/>
                <a:gd name="T2" fmla="*/ 7 w 472"/>
                <a:gd name="T3" fmla="*/ 73 h 97"/>
                <a:gd name="T4" fmla="*/ 11 w 472"/>
                <a:gd name="T5" fmla="*/ 58 h 97"/>
                <a:gd name="T6" fmla="*/ 17 w 472"/>
                <a:gd name="T7" fmla="*/ 46 h 97"/>
                <a:gd name="T8" fmla="*/ 21 w 472"/>
                <a:gd name="T9" fmla="*/ 36 h 97"/>
                <a:gd name="T10" fmla="*/ 24 w 472"/>
                <a:gd name="T11" fmla="*/ 27 h 97"/>
                <a:gd name="T12" fmla="*/ 28 w 472"/>
                <a:gd name="T13" fmla="*/ 20 h 97"/>
                <a:gd name="T14" fmla="*/ 32 w 472"/>
                <a:gd name="T15" fmla="*/ 14 h 97"/>
                <a:gd name="T16" fmla="*/ 38 w 472"/>
                <a:gd name="T17" fmla="*/ 7 h 97"/>
                <a:gd name="T18" fmla="*/ 44 w 472"/>
                <a:gd name="T19" fmla="*/ 2 h 97"/>
                <a:gd name="T20" fmla="*/ 50 w 472"/>
                <a:gd name="T21" fmla="*/ 0 h 97"/>
                <a:gd name="T22" fmla="*/ 57 w 472"/>
                <a:gd name="T23" fmla="*/ 2 h 97"/>
                <a:gd name="T24" fmla="*/ 62 w 472"/>
                <a:gd name="T25" fmla="*/ 3 h 97"/>
                <a:gd name="T26" fmla="*/ 72 w 472"/>
                <a:gd name="T27" fmla="*/ 9 h 97"/>
                <a:gd name="T28" fmla="*/ 80 w 472"/>
                <a:gd name="T29" fmla="*/ 14 h 97"/>
                <a:gd name="T30" fmla="*/ 89 w 472"/>
                <a:gd name="T31" fmla="*/ 19 h 97"/>
                <a:gd name="T32" fmla="*/ 97 w 472"/>
                <a:gd name="T33" fmla="*/ 21 h 97"/>
                <a:gd name="T34" fmla="*/ 106 w 472"/>
                <a:gd name="T35" fmla="*/ 25 h 97"/>
                <a:gd name="T36" fmla="*/ 127 w 472"/>
                <a:gd name="T37" fmla="*/ 31 h 97"/>
                <a:gd name="T38" fmla="*/ 150 w 472"/>
                <a:gd name="T39" fmla="*/ 36 h 97"/>
                <a:gd name="T40" fmla="*/ 177 w 472"/>
                <a:gd name="T41" fmla="*/ 40 h 97"/>
                <a:gd name="T42" fmla="*/ 229 w 472"/>
                <a:gd name="T43" fmla="*/ 47 h 97"/>
                <a:gd name="T44" fmla="*/ 256 w 472"/>
                <a:gd name="T45" fmla="*/ 51 h 97"/>
                <a:gd name="T46" fmla="*/ 280 w 472"/>
                <a:gd name="T47" fmla="*/ 53 h 97"/>
                <a:gd name="T48" fmla="*/ 294 w 472"/>
                <a:gd name="T49" fmla="*/ 55 h 97"/>
                <a:gd name="T50" fmla="*/ 309 w 472"/>
                <a:gd name="T51" fmla="*/ 57 h 97"/>
                <a:gd name="T52" fmla="*/ 334 w 472"/>
                <a:gd name="T53" fmla="*/ 59 h 97"/>
                <a:gd name="T54" fmla="*/ 357 w 472"/>
                <a:gd name="T55" fmla="*/ 61 h 97"/>
                <a:gd name="T56" fmla="*/ 378 w 472"/>
                <a:gd name="T57" fmla="*/ 63 h 97"/>
                <a:gd name="T58" fmla="*/ 399 w 472"/>
                <a:gd name="T59" fmla="*/ 64 h 97"/>
                <a:gd name="T60" fmla="*/ 420 w 472"/>
                <a:gd name="T61" fmla="*/ 66 h 97"/>
                <a:gd name="T62" fmla="*/ 445 w 472"/>
                <a:gd name="T63" fmla="*/ 66 h 97"/>
                <a:gd name="T64" fmla="*/ 458 w 472"/>
                <a:gd name="T65" fmla="*/ 66 h 97"/>
                <a:gd name="T66" fmla="*/ 472 w 472"/>
                <a:gd name="T67"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 h="97">
                  <a:moveTo>
                    <a:pt x="0" y="97"/>
                  </a:moveTo>
                  <a:lnTo>
                    <a:pt x="3" y="89"/>
                  </a:lnTo>
                  <a:lnTo>
                    <a:pt x="5" y="80"/>
                  </a:lnTo>
                  <a:lnTo>
                    <a:pt x="7" y="73"/>
                  </a:lnTo>
                  <a:lnTo>
                    <a:pt x="9" y="66"/>
                  </a:lnTo>
                  <a:lnTo>
                    <a:pt x="11" y="58"/>
                  </a:lnTo>
                  <a:lnTo>
                    <a:pt x="15" y="52"/>
                  </a:lnTo>
                  <a:lnTo>
                    <a:pt x="17" y="46"/>
                  </a:lnTo>
                  <a:lnTo>
                    <a:pt x="19" y="41"/>
                  </a:lnTo>
                  <a:lnTo>
                    <a:pt x="21" y="36"/>
                  </a:lnTo>
                  <a:lnTo>
                    <a:pt x="23" y="31"/>
                  </a:lnTo>
                  <a:lnTo>
                    <a:pt x="24" y="27"/>
                  </a:lnTo>
                  <a:lnTo>
                    <a:pt x="26" y="23"/>
                  </a:lnTo>
                  <a:lnTo>
                    <a:pt x="28" y="20"/>
                  </a:lnTo>
                  <a:lnTo>
                    <a:pt x="30" y="16"/>
                  </a:lnTo>
                  <a:lnTo>
                    <a:pt x="32" y="14"/>
                  </a:lnTo>
                  <a:lnTo>
                    <a:pt x="33" y="12"/>
                  </a:lnTo>
                  <a:lnTo>
                    <a:pt x="38" y="7"/>
                  </a:lnTo>
                  <a:lnTo>
                    <a:pt x="41" y="4"/>
                  </a:lnTo>
                  <a:lnTo>
                    <a:pt x="44" y="2"/>
                  </a:lnTo>
                  <a:lnTo>
                    <a:pt x="47" y="0"/>
                  </a:lnTo>
                  <a:lnTo>
                    <a:pt x="50" y="0"/>
                  </a:lnTo>
                  <a:lnTo>
                    <a:pt x="53" y="0"/>
                  </a:lnTo>
                  <a:lnTo>
                    <a:pt x="57" y="2"/>
                  </a:lnTo>
                  <a:lnTo>
                    <a:pt x="59" y="2"/>
                  </a:lnTo>
                  <a:lnTo>
                    <a:pt x="62" y="3"/>
                  </a:lnTo>
                  <a:lnTo>
                    <a:pt x="65" y="5"/>
                  </a:lnTo>
                  <a:lnTo>
                    <a:pt x="72" y="9"/>
                  </a:lnTo>
                  <a:lnTo>
                    <a:pt x="76" y="12"/>
                  </a:lnTo>
                  <a:lnTo>
                    <a:pt x="80" y="14"/>
                  </a:lnTo>
                  <a:lnTo>
                    <a:pt x="84" y="16"/>
                  </a:lnTo>
                  <a:lnTo>
                    <a:pt x="89" y="19"/>
                  </a:lnTo>
                  <a:lnTo>
                    <a:pt x="93" y="20"/>
                  </a:lnTo>
                  <a:lnTo>
                    <a:pt x="97" y="21"/>
                  </a:lnTo>
                  <a:lnTo>
                    <a:pt x="102" y="24"/>
                  </a:lnTo>
                  <a:lnTo>
                    <a:pt x="106" y="25"/>
                  </a:lnTo>
                  <a:lnTo>
                    <a:pt x="116" y="27"/>
                  </a:lnTo>
                  <a:lnTo>
                    <a:pt x="127" y="31"/>
                  </a:lnTo>
                  <a:lnTo>
                    <a:pt x="139" y="34"/>
                  </a:lnTo>
                  <a:lnTo>
                    <a:pt x="150" y="36"/>
                  </a:lnTo>
                  <a:lnTo>
                    <a:pt x="163" y="37"/>
                  </a:lnTo>
                  <a:lnTo>
                    <a:pt x="177" y="40"/>
                  </a:lnTo>
                  <a:lnTo>
                    <a:pt x="203" y="43"/>
                  </a:lnTo>
                  <a:lnTo>
                    <a:pt x="229" y="47"/>
                  </a:lnTo>
                  <a:lnTo>
                    <a:pt x="243" y="50"/>
                  </a:lnTo>
                  <a:lnTo>
                    <a:pt x="256" y="51"/>
                  </a:lnTo>
                  <a:lnTo>
                    <a:pt x="268" y="52"/>
                  </a:lnTo>
                  <a:lnTo>
                    <a:pt x="280" y="53"/>
                  </a:lnTo>
                  <a:lnTo>
                    <a:pt x="287" y="55"/>
                  </a:lnTo>
                  <a:lnTo>
                    <a:pt x="294" y="55"/>
                  </a:lnTo>
                  <a:lnTo>
                    <a:pt x="302" y="56"/>
                  </a:lnTo>
                  <a:lnTo>
                    <a:pt x="309" y="57"/>
                  </a:lnTo>
                  <a:lnTo>
                    <a:pt x="322" y="58"/>
                  </a:lnTo>
                  <a:lnTo>
                    <a:pt x="334" y="59"/>
                  </a:lnTo>
                  <a:lnTo>
                    <a:pt x="346" y="61"/>
                  </a:lnTo>
                  <a:lnTo>
                    <a:pt x="357" y="61"/>
                  </a:lnTo>
                  <a:lnTo>
                    <a:pt x="367" y="62"/>
                  </a:lnTo>
                  <a:lnTo>
                    <a:pt x="378" y="63"/>
                  </a:lnTo>
                  <a:lnTo>
                    <a:pt x="388" y="63"/>
                  </a:lnTo>
                  <a:lnTo>
                    <a:pt x="399" y="64"/>
                  </a:lnTo>
                  <a:lnTo>
                    <a:pt x="409" y="64"/>
                  </a:lnTo>
                  <a:lnTo>
                    <a:pt x="420" y="66"/>
                  </a:lnTo>
                  <a:lnTo>
                    <a:pt x="432" y="66"/>
                  </a:lnTo>
                  <a:lnTo>
                    <a:pt x="445" y="66"/>
                  </a:lnTo>
                  <a:lnTo>
                    <a:pt x="451" y="66"/>
                  </a:lnTo>
                  <a:lnTo>
                    <a:pt x="458" y="66"/>
                  </a:lnTo>
                  <a:lnTo>
                    <a:pt x="465" y="67"/>
                  </a:lnTo>
                  <a:lnTo>
                    <a:pt x="472" y="67"/>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01" name="Freeform 41"/>
            <p:cNvSpPr>
              <a:spLocks/>
            </p:cNvSpPr>
            <p:nvPr/>
          </p:nvSpPr>
          <p:spPr bwMode="auto">
            <a:xfrm>
              <a:off x="2994" y="1975"/>
              <a:ext cx="384" cy="602"/>
            </a:xfrm>
            <a:custGeom>
              <a:avLst/>
              <a:gdLst>
                <a:gd name="T0" fmla="*/ 8 w 432"/>
                <a:gd name="T1" fmla="*/ 4 h 541"/>
                <a:gd name="T2" fmla="*/ 24 w 432"/>
                <a:gd name="T3" fmla="*/ 2 h 541"/>
                <a:gd name="T4" fmla="*/ 39 w 432"/>
                <a:gd name="T5" fmla="*/ 2 h 541"/>
                <a:gd name="T6" fmla="*/ 51 w 432"/>
                <a:gd name="T7" fmla="*/ 0 h 541"/>
                <a:gd name="T8" fmla="*/ 63 w 432"/>
                <a:gd name="T9" fmla="*/ 0 h 541"/>
                <a:gd name="T10" fmla="*/ 73 w 432"/>
                <a:gd name="T11" fmla="*/ 0 h 541"/>
                <a:gd name="T12" fmla="*/ 87 w 432"/>
                <a:gd name="T13" fmla="*/ 2 h 541"/>
                <a:gd name="T14" fmla="*/ 102 w 432"/>
                <a:gd name="T15" fmla="*/ 4 h 541"/>
                <a:gd name="T16" fmla="*/ 114 w 432"/>
                <a:gd name="T17" fmla="*/ 8 h 541"/>
                <a:gd name="T18" fmla="*/ 124 w 432"/>
                <a:gd name="T19" fmla="*/ 13 h 541"/>
                <a:gd name="T20" fmla="*/ 131 w 432"/>
                <a:gd name="T21" fmla="*/ 19 h 541"/>
                <a:gd name="T22" fmla="*/ 138 w 432"/>
                <a:gd name="T23" fmla="*/ 25 h 541"/>
                <a:gd name="T24" fmla="*/ 146 w 432"/>
                <a:gd name="T25" fmla="*/ 32 h 541"/>
                <a:gd name="T26" fmla="*/ 153 w 432"/>
                <a:gd name="T27" fmla="*/ 41 h 541"/>
                <a:gd name="T28" fmla="*/ 158 w 432"/>
                <a:gd name="T29" fmla="*/ 50 h 541"/>
                <a:gd name="T30" fmla="*/ 163 w 432"/>
                <a:gd name="T31" fmla="*/ 59 h 541"/>
                <a:gd name="T32" fmla="*/ 168 w 432"/>
                <a:gd name="T33" fmla="*/ 72 h 541"/>
                <a:gd name="T34" fmla="*/ 173 w 432"/>
                <a:gd name="T35" fmla="*/ 86 h 541"/>
                <a:gd name="T36" fmla="*/ 180 w 432"/>
                <a:gd name="T37" fmla="*/ 106 h 541"/>
                <a:gd name="T38" fmla="*/ 187 w 432"/>
                <a:gd name="T39" fmla="*/ 129 h 541"/>
                <a:gd name="T40" fmla="*/ 194 w 432"/>
                <a:gd name="T41" fmla="*/ 154 h 541"/>
                <a:gd name="T42" fmla="*/ 206 w 432"/>
                <a:gd name="T43" fmla="*/ 188 h 541"/>
                <a:gd name="T44" fmla="*/ 222 w 432"/>
                <a:gd name="T45" fmla="*/ 234 h 541"/>
                <a:gd name="T46" fmla="*/ 238 w 432"/>
                <a:gd name="T47" fmla="*/ 282 h 541"/>
                <a:gd name="T48" fmla="*/ 258 w 432"/>
                <a:gd name="T49" fmla="*/ 332 h 541"/>
                <a:gd name="T50" fmla="*/ 278 w 432"/>
                <a:gd name="T51" fmla="*/ 382 h 541"/>
                <a:gd name="T52" fmla="*/ 293 w 432"/>
                <a:gd name="T53" fmla="*/ 415 h 541"/>
                <a:gd name="T54" fmla="*/ 303 w 432"/>
                <a:gd name="T55" fmla="*/ 436 h 541"/>
                <a:gd name="T56" fmla="*/ 311 w 432"/>
                <a:gd name="T57" fmla="*/ 452 h 541"/>
                <a:gd name="T58" fmla="*/ 317 w 432"/>
                <a:gd name="T59" fmla="*/ 465 h 541"/>
                <a:gd name="T60" fmla="*/ 326 w 432"/>
                <a:gd name="T61" fmla="*/ 479 h 541"/>
                <a:gd name="T62" fmla="*/ 337 w 432"/>
                <a:gd name="T63" fmla="*/ 496 h 541"/>
                <a:gd name="T64" fmla="*/ 349 w 432"/>
                <a:gd name="T65" fmla="*/ 510 h 541"/>
                <a:gd name="T66" fmla="*/ 363 w 432"/>
                <a:gd name="T67" fmla="*/ 520 h 541"/>
                <a:gd name="T68" fmla="*/ 378 w 432"/>
                <a:gd name="T69" fmla="*/ 527 h 541"/>
                <a:gd name="T70" fmla="*/ 396 w 432"/>
                <a:gd name="T71" fmla="*/ 533 h 541"/>
                <a:gd name="T72" fmla="*/ 413 w 432"/>
                <a:gd name="T73" fmla="*/ 537 h 541"/>
                <a:gd name="T74" fmla="*/ 425 w 432"/>
                <a:gd name="T75" fmla="*/ 53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2" h="541">
                  <a:moveTo>
                    <a:pt x="0" y="5"/>
                  </a:moveTo>
                  <a:lnTo>
                    <a:pt x="8" y="4"/>
                  </a:lnTo>
                  <a:lnTo>
                    <a:pt x="16" y="3"/>
                  </a:lnTo>
                  <a:lnTo>
                    <a:pt x="24" y="2"/>
                  </a:lnTo>
                  <a:lnTo>
                    <a:pt x="31" y="2"/>
                  </a:lnTo>
                  <a:lnTo>
                    <a:pt x="39" y="2"/>
                  </a:lnTo>
                  <a:lnTo>
                    <a:pt x="45" y="0"/>
                  </a:lnTo>
                  <a:lnTo>
                    <a:pt x="51" y="0"/>
                  </a:lnTo>
                  <a:lnTo>
                    <a:pt x="57" y="0"/>
                  </a:lnTo>
                  <a:lnTo>
                    <a:pt x="63" y="0"/>
                  </a:lnTo>
                  <a:lnTo>
                    <a:pt x="68" y="0"/>
                  </a:lnTo>
                  <a:lnTo>
                    <a:pt x="73" y="0"/>
                  </a:lnTo>
                  <a:lnTo>
                    <a:pt x="78" y="0"/>
                  </a:lnTo>
                  <a:lnTo>
                    <a:pt x="87" y="2"/>
                  </a:lnTo>
                  <a:lnTo>
                    <a:pt x="95" y="3"/>
                  </a:lnTo>
                  <a:lnTo>
                    <a:pt x="102" y="4"/>
                  </a:lnTo>
                  <a:lnTo>
                    <a:pt x="108" y="7"/>
                  </a:lnTo>
                  <a:lnTo>
                    <a:pt x="114" y="8"/>
                  </a:lnTo>
                  <a:lnTo>
                    <a:pt x="120" y="10"/>
                  </a:lnTo>
                  <a:lnTo>
                    <a:pt x="124" y="13"/>
                  </a:lnTo>
                  <a:lnTo>
                    <a:pt x="128" y="15"/>
                  </a:lnTo>
                  <a:lnTo>
                    <a:pt x="131" y="19"/>
                  </a:lnTo>
                  <a:lnTo>
                    <a:pt x="134" y="21"/>
                  </a:lnTo>
                  <a:lnTo>
                    <a:pt x="138" y="25"/>
                  </a:lnTo>
                  <a:lnTo>
                    <a:pt x="143" y="29"/>
                  </a:lnTo>
                  <a:lnTo>
                    <a:pt x="146" y="32"/>
                  </a:lnTo>
                  <a:lnTo>
                    <a:pt x="149" y="36"/>
                  </a:lnTo>
                  <a:lnTo>
                    <a:pt x="153" y="41"/>
                  </a:lnTo>
                  <a:lnTo>
                    <a:pt x="155" y="45"/>
                  </a:lnTo>
                  <a:lnTo>
                    <a:pt x="158" y="50"/>
                  </a:lnTo>
                  <a:lnTo>
                    <a:pt x="161" y="55"/>
                  </a:lnTo>
                  <a:lnTo>
                    <a:pt x="163" y="59"/>
                  </a:lnTo>
                  <a:lnTo>
                    <a:pt x="166" y="66"/>
                  </a:lnTo>
                  <a:lnTo>
                    <a:pt x="168" y="72"/>
                  </a:lnTo>
                  <a:lnTo>
                    <a:pt x="170" y="78"/>
                  </a:lnTo>
                  <a:lnTo>
                    <a:pt x="173" y="86"/>
                  </a:lnTo>
                  <a:lnTo>
                    <a:pt x="176" y="96"/>
                  </a:lnTo>
                  <a:lnTo>
                    <a:pt x="180" y="106"/>
                  </a:lnTo>
                  <a:lnTo>
                    <a:pt x="183" y="117"/>
                  </a:lnTo>
                  <a:lnTo>
                    <a:pt x="187" y="129"/>
                  </a:lnTo>
                  <a:lnTo>
                    <a:pt x="190" y="140"/>
                  </a:lnTo>
                  <a:lnTo>
                    <a:pt x="194" y="154"/>
                  </a:lnTo>
                  <a:lnTo>
                    <a:pt x="198" y="166"/>
                  </a:lnTo>
                  <a:lnTo>
                    <a:pt x="206" y="188"/>
                  </a:lnTo>
                  <a:lnTo>
                    <a:pt x="213" y="210"/>
                  </a:lnTo>
                  <a:lnTo>
                    <a:pt x="222" y="234"/>
                  </a:lnTo>
                  <a:lnTo>
                    <a:pt x="230" y="257"/>
                  </a:lnTo>
                  <a:lnTo>
                    <a:pt x="238" y="282"/>
                  </a:lnTo>
                  <a:lnTo>
                    <a:pt x="248" y="307"/>
                  </a:lnTo>
                  <a:lnTo>
                    <a:pt x="258" y="332"/>
                  </a:lnTo>
                  <a:lnTo>
                    <a:pt x="269" y="359"/>
                  </a:lnTo>
                  <a:lnTo>
                    <a:pt x="278" y="382"/>
                  </a:lnTo>
                  <a:lnTo>
                    <a:pt x="289" y="404"/>
                  </a:lnTo>
                  <a:lnTo>
                    <a:pt x="293" y="415"/>
                  </a:lnTo>
                  <a:lnTo>
                    <a:pt x="298" y="426"/>
                  </a:lnTo>
                  <a:lnTo>
                    <a:pt x="303" y="436"/>
                  </a:lnTo>
                  <a:lnTo>
                    <a:pt x="308" y="446"/>
                  </a:lnTo>
                  <a:lnTo>
                    <a:pt x="311" y="452"/>
                  </a:lnTo>
                  <a:lnTo>
                    <a:pt x="314" y="458"/>
                  </a:lnTo>
                  <a:lnTo>
                    <a:pt x="317" y="465"/>
                  </a:lnTo>
                  <a:lnTo>
                    <a:pt x="319" y="469"/>
                  </a:lnTo>
                  <a:lnTo>
                    <a:pt x="326" y="479"/>
                  </a:lnTo>
                  <a:lnTo>
                    <a:pt x="331" y="489"/>
                  </a:lnTo>
                  <a:lnTo>
                    <a:pt x="337" y="496"/>
                  </a:lnTo>
                  <a:lnTo>
                    <a:pt x="344" y="504"/>
                  </a:lnTo>
                  <a:lnTo>
                    <a:pt x="349" y="510"/>
                  </a:lnTo>
                  <a:lnTo>
                    <a:pt x="356" y="515"/>
                  </a:lnTo>
                  <a:lnTo>
                    <a:pt x="363" y="520"/>
                  </a:lnTo>
                  <a:lnTo>
                    <a:pt x="370" y="523"/>
                  </a:lnTo>
                  <a:lnTo>
                    <a:pt x="378" y="527"/>
                  </a:lnTo>
                  <a:lnTo>
                    <a:pt x="387" y="531"/>
                  </a:lnTo>
                  <a:lnTo>
                    <a:pt x="396" y="533"/>
                  </a:lnTo>
                  <a:lnTo>
                    <a:pt x="407" y="536"/>
                  </a:lnTo>
                  <a:lnTo>
                    <a:pt x="413" y="537"/>
                  </a:lnTo>
                  <a:lnTo>
                    <a:pt x="418" y="538"/>
                  </a:lnTo>
                  <a:lnTo>
                    <a:pt x="425" y="539"/>
                  </a:lnTo>
                  <a:lnTo>
                    <a:pt x="432" y="541"/>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02" name="Freeform 42"/>
            <p:cNvSpPr>
              <a:spLocks/>
            </p:cNvSpPr>
            <p:nvPr/>
          </p:nvSpPr>
          <p:spPr bwMode="auto">
            <a:xfrm>
              <a:off x="3378" y="2577"/>
              <a:ext cx="192" cy="1"/>
            </a:xfrm>
            <a:custGeom>
              <a:avLst/>
              <a:gdLst>
                <a:gd name="T0" fmla="*/ 0 w 216"/>
                <a:gd name="T1" fmla="*/ 12 w 216"/>
                <a:gd name="T2" fmla="*/ 25 w 216"/>
                <a:gd name="T3" fmla="*/ 39 w 216"/>
                <a:gd name="T4" fmla="*/ 53 w 216"/>
                <a:gd name="T5" fmla="*/ 67 w 216"/>
                <a:gd name="T6" fmla="*/ 82 w 216"/>
                <a:gd name="T7" fmla="*/ 112 w 216"/>
                <a:gd name="T8" fmla="*/ 126 w 216"/>
                <a:gd name="T9" fmla="*/ 141 w 216"/>
                <a:gd name="T10" fmla="*/ 155 w 216"/>
                <a:gd name="T11" fmla="*/ 168 w 216"/>
                <a:gd name="T12" fmla="*/ 181 w 216"/>
                <a:gd name="T13" fmla="*/ 194 w 216"/>
                <a:gd name="T14" fmla="*/ 205 w 216"/>
                <a:gd name="T15" fmla="*/ 216 w 216"/>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Lst>
              <a:rect l="0" t="0" r="r" b="b"/>
              <a:pathLst>
                <a:path w="216">
                  <a:moveTo>
                    <a:pt x="0" y="0"/>
                  </a:moveTo>
                  <a:lnTo>
                    <a:pt x="12" y="0"/>
                  </a:lnTo>
                  <a:lnTo>
                    <a:pt x="25" y="0"/>
                  </a:lnTo>
                  <a:lnTo>
                    <a:pt x="39" y="0"/>
                  </a:lnTo>
                  <a:lnTo>
                    <a:pt x="53" y="0"/>
                  </a:lnTo>
                  <a:lnTo>
                    <a:pt x="67" y="0"/>
                  </a:lnTo>
                  <a:lnTo>
                    <a:pt x="82" y="0"/>
                  </a:lnTo>
                  <a:lnTo>
                    <a:pt x="112" y="0"/>
                  </a:lnTo>
                  <a:lnTo>
                    <a:pt x="126" y="0"/>
                  </a:lnTo>
                  <a:lnTo>
                    <a:pt x="141" y="0"/>
                  </a:lnTo>
                  <a:lnTo>
                    <a:pt x="155" y="0"/>
                  </a:lnTo>
                  <a:lnTo>
                    <a:pt x="168" y="0"/>
                  </a:lnTo>
                  <a:lnTo>
                    <a:pt x="181" y="0"/>
                  </a:lnTo>
                  <a:lnTo>
                    <a:pt x="194" y="0"/>
                  </a:lnTo>
                  <a:lnTo>
                    <a:pt x="205" y="0"/>
                  </a:lnTo>
                  <a:lnTo>
                    <a:pt x="216" y="0"/>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03" name="Line 43"/>
            <p:cNvSpPr>
              <a:spLocks noChangeShapeType="1"/>
            </p:cNvSpPr>
            <p:nvPr/>
          </p:nvSpPr>
          <p:spPr bwMode="auto">
            <a:xfrm>
              <a:off x="3596" y="2577"/>
              <a:ext cx="430"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4" name="Freeform 44"/>
            <p:cNvSpPr>
              <a:spLocks/>
            </p:cNvSpPr>
            <p:nvPr/>
          </p:nvSpPr>
          <p:spPr bwMode="auto">
            <a:xfrm>
              <a:off x="4026" y="2575"/>
              <a:ext cx="265" cy="352"/>
            </a:xfrm>
            <a:custGeom>
              <a:avLst/>
              <a:gdLst>
                <a:gd name="T0" fmla="*/ 4 w 297"/>
                <a:gd name="T1" fmla="*/ 0 h 316"/>
                <a:gd name="T2" fmla="*/ 12 w 297"/>
                <a:gd name="T3" fmla="*/ 2 h 316"/>
                <a:gd name="T4" fmla="*/ 18 w 297"/>
                <a:gd name="T5" fmla="*/ 3 h 316"/>
                <a:gd name="T6" fmla="*/ 23 w 297"/>
                <a:gd name="T7" fmla="*/ 5 h 316"/>
                <a:gd name="T8" fmla="*/ 29 w 297"/>
                <a:gd name="T9" fmla="*/ 11 h 316"/>
                <a:gd name="T10" fmla="*/ 33 w 297"/>
                <a:gd name="T11" fmla="*/ 21 h 316"/>
                <a:gd name="T12" fmla="*/ 36 w 297"/>
                <a:gd name="T13" fmla="*/ 35 h 316"/>
                <a:gd name="T14" fmla="*/ 39 w 297"/>
                <a:gd name="T15" fmla="*/ 48 h 316"/>
                <a:gd name="T16" fmla="*/ 43 w 297"/>
                <a:gd name="T17" fmla="*/ 63 h 316"/>
                <a:gd name="T18" fmla="*/ 50 w 297"/>
                <a:gd name="T19" fmla="*/ 75 h 316"/>
                <a:gd name="T20" fmla="*/ 54 w 297"/>
                <a:gd name="T21" fmla="*/ 81 h 316"/>
                <a:gd name="T22" fmla="*/ 67 w 297"/>
                <a:gd name="T23" fmla="*/ 91 h 316"/>
                <a:gd name="T24" fmla="*/ 81 w 297"/>
                <a:gd name="T25" fmla="*/ 99 h 316"/>
                <a:gd name="T26" fmla="*/ 98 w 297"/>
                <a:gd name="T27" fmla="*/ 104 h 316"/>
                <a:gd name="T28" fmla="*/ 118 w 297"/>
                <a:gd name="T29" fmla="*/ 108 h 316"/>
                <a:gd name="T30" fmla="*/ 158 w 297"/>
                <a:gd name="T31" fmla="*/ 116 h 316"/>
                <a:gd name="T32" fmla="*/ 178 w 297"/>
                <a:gd name="T33" fmla="*/ 119 h 316"/>
                <a:gd name="T34" fmla="*/ 197 w 297"/>
                <a:gd name="T35" fmla="*/ 122 h 316"/>
                <a:gd name="T36" fmla="*/ 213 w 297"/>
                <a:gd name="T37" fmla="*/ 126 h 316"/>
                <a:gd name="T38" fmla="*/ 228 w 297"/>
                <a:gd name="T39" fmla="*/ 129 h 316"/>
                <a:gd name="T40" fmla="*/ 240 w 297"/>
                <a:gd name="T41" fmla="*/ 134 h 316"/>
                <a:gd name="T42" fmla="*/ 251 w 297"/>
                <a:gd name="T43" fmla="*/ 140 h 316"/>
                <a:gd name="T44" fmla="*/ 260 w 297"/>
                <a:gd name="T45" fmla="*/ 146 h 316"/>
                <a:gd name="T46" fmla="*/ 268 w 297"/>
                <a:gd name="T47" fmla="*/ 154 h 316"/>
                <a:gd name="T48" fmla="*/ 274 w 297"/>
                <a:gd name="T49" fmla="*/ 164 h 316"/>
                <a:gd name="T50" fmla="*/ 279 w 297"/>
                <a:gd name="T51" fmla="*/ 174 h 316"/>
                <a:gd name="T52" fmla="*/ 282 w 297"/>
                <a:gd name="T53" fmla="*/ 185 h 316"/>
                <a:gd name="T54" fmla="*/ 285 w 297"/>
                <a:gd name="T55" fmla="*/ 198 h 316"/>
                <a:gd name="T56" fmla="*/ 289 w 297"/>
                <a:gd name="T57" fmla="*/ 213 h 316"/>
                <a:gd name="T58" fmla="*/ 291 w 297"/>
                <a:gd name="T59" fmla="*/ 229 h 316"/>
                <a:gd name="T60" fmla="*/ 292 w 297"/>
                <a:gd name="T61" fmla="*/ 248 h 316"/>
                <a:gd name="T62" fmla="*/ 294 w 297"/>
                <a:gd name="T63" fmla="*/ 268 h 316"/>
                <a:gd name="T64" fmla="*/ 296 w 297"/>
                <a:gd name="T65" fmla="*/ 291 h 316"/>
                <a:gd name="T66" fmla="*/ 297 w 297"/>
                <a:gd name="T67"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7" h="316">
                  <a:moveTo>
                    <a:pt x="0" y="2"/>
                  </a:moveTo>
                  <a:lnTo>
                    <a:pt x="4" y="0"/>
                  </a:lnTo>
                  <a:lnTo>
                    <a:pt x="9" y="0"/>
                  </a:lnTo>
                  <a:lnTo>
                    <a:pt x="12" y="2"/>
                  </a:lnTo>
                  <a:lnTo>
                    <a:pt x="15" y="2"/>
                  </a:lnTo>
                  <a:lnTo>
                    <a:pt x="18" y="3"/>
                  </a:lnTo>
                  <a:lnTo>
                    <a:pt x="21" y="4"/>
                  </a:lnTo>
                  <a:lnTo>
                    <a:pt x="23" y="5"/>
                  </a:lnTo>
                  <a:lnTo>
                    <a:pt x="25" y="7"/>
                  </a:lnTo>
                  <a:lnTo>
                    <a:pt x="29" y="11"/>
                  </a:lnTo>
                  <a:lnTo>
                    <a:pt x="31" y="16"/>
                  </a:lnTo>
                  <a:lnTo>
                    <a:pt x="33" y="21"/>
                  </a:lnTo>
                  <a:lnTo>
                    <a:pt x="35" y="27"/>
                  </a:lnTo>
                  <a:lnTo>
                    <a:pt x="36" y="35"/>
                  </a:lnTo>
                  <a:lnTo>
                    <a:pt x="38" y="41"/>
                  </a:lnTo>
                  <a:lnTo>
                    <a:pt x="39" y="48"/>
                  </a:lnTo>
                  <a:lnTo>
                    <a:pt x="41" y="56"/>
                  </a:lnTo>
                  <a:lnTo>
                    <a:pt x="43" y="63"/>
                  </a:lnTo>
                  <a:lnTo>
                    <a:pt x="45" y="69"/>
                  </a:lnTo>
                  <a:lnTo>
                    <a:pt x="50" y="75"/>
                  </a:lnTo>
                  <a:lnTo>
                    <a:pt x="52" y="79"/>
                  </a:lnTo>
                  <a:lnTo>
                    <a:pt x="54" y="81"/>
                  </a:lnTo>
                  <a:lnTo>
                    <a:pt x="59" y="86"/>
                  </a:lnTo>
                  <a:lnTo>
                    <a:pt x="67" y="91"/>
                  </a:lnTo>
                  <a:lnTo>
                    <a:pt x="73" y="95"/>
                  </a:lnTo>
                  <a:lnTo>
                    <a:pt x="81" y="99"/>
                  </a:lnTo>
                  <a:lnTo>
                    <a:pt x="90" y="101"/>
                  </a:lnTo>
                  <a:lnTo>
                    <a:pt x="98" y="104"/>
                  </a:lnTo>
                  <a:lnTo>
                    <a:pt x="108" y="107"/>
                  </a:lnTo>
                  <a:lnTo>
                    <a:pt x="118" y="108"/>
                  </a:lnTo>
                  <a:lnTo>
                    <a:pt x="138" y="112"/>
                  </a:lnTo>
                  <a:lnTo>
                    <a:pt x="158" y="116"/>
                  </a:lnTo>
                  <a:lnTo>
                    <a:pt x="169" y="117"/>
                  </a:lnTo>
                  <a:lnTo>
                    <a:pt x="178" y="119"/>
                  </a:lnTo>
                  <a:lnTo>
                    <a:pt x="188" y="121"/>
                  </a:lnTo>
                  <a:lnTo>
                    <a:pt x="197" y="122"/>
                  </a:lnTo>
                  <a:lnTo>
                    <a:pt x="205" y="123"/>
                  </a:lnTo>
                  <a:lnTo>
                    <a:pt x="213" y="126"/>
                  </a:lnTo>
                  <a:lnTo>
                    <a:pt x="221" y="128"/>
                  </a:lnTo>
                  <a:lnTo>
                    <a:pt x="228" y="129"/>
                  </a:lnTo>
                  <a:lnTo>
                    <a:pt x="234" y="132"/>
                  </a:lnTo>
                  <a:lnTo>
                    <a:pt x="240" y="134"/>
                  </a:lnTo>
                  <a:lnTo>
                    <a:pt x="245" y="137"/>
                  </a:lnTo>
                  <a:lnTo>
                    <a:pt x="251" y="140"/>
                  </a:lnTo>
                  <a:lnTo>
                    <a:pt x="256" y="143"/>
                  </a:lnTo>
                  <a:lnTo>
                    <a:pt x="260" y="146"/>
                  </a:lnTo>
                  <a:lnTo>
                    <a:pt x="264" y="150"/>
                  </a:lnTo>
                  <a:lnTo>
                    <a:pt x="268" y="154"/>
                  </a:lnTo>
                  <a:lnTo>
                    <a:pt x="271" y="159"/>
                  </a:lnTo>
                  <a:lnTo>
                    <a:pt x="274" y="164"/>
                  </a:lnTo>
                  <a:lnTo>
                    <a:pt x="276" y="169"/>
                  </a:lnTo>
                  <a:lnTo>
                    <a:pt x="279" y="174"/>
                  </a:lnTo>
                  <a:lnTo>
                    <a:pt x="281" y="178"/>
                  </a:lnTo>
                  <a:lnTo>
                    <a:pt x="282" y="185"/>
                  </a:lnTo>
                  <a:lnTo>
                    <a:pt x="284" y="191"/>
                  </a:lnTo>
                  <a:lnTo>
                    <a:pt x="285" y="198"/>
                  </a:lnTo>
                  <a:lnTo>
                    <a:pt x="288" y="205"/>
                  </a:lnTo>
                  <a:lnTo>
                    <a:pt x="289" y="213"/>
                  </a:lnTo>
                  <a:lnTo>
                    <a:pt x="290" y="221"/>
                  </a:lnTo>
                  <a:lnTo>
                    <a:pt x="291" y="229"/>
                  </a:lnTo>
                  <a:lnTo>
                    <a:pt x="292" y="239"/>
                  </a:lnTo>
                  <a:lnTo>
                    <a:pt x="292" y="248"/>
                  </a:lnTo>
                  <a:lnTo>
                    <a:pt x="293" y="258"/>
                  </a:lnTo>
                  <a:lnTo>
                    <a:pt x="294" y="268"/>
                  </a:lnTo>
                  <a:lnTo>
                    <a:pt x="295" y="279"/>
                  </a:lnTo>
                  <a:lnTo>
                    <a:pt x="296" y="291"/>
                  </a:lnTo>
                  <a:lnTo>
                    <a:pt x="296" y="304"/>
                  </a:lnTo>
                  <a:lnTo>
                    <a:pt x="297" y="316"/>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05" name="Freeform 45"/>
            <p:cNvSpPr>
              <a:spLocks/>
            </p:cNvSpPr>
            <p:nvPr/>
          </p:nvSpPr>
          <p:spPr bwMode="auto">
            <a:xfrm>
              <a:off x="4291" y="2927"/>
              <a:ext cx="32" cy="280"/>
            </a:xfrm>
            <a:custGeom>
              <a:avLst/>
              <a:gdLst>
                <a:gd name="T0" fmla="*/ 0 w 36"/>
                <a:gd name="T1" fmla="*/ 0 h 252"/>
                <a:gd name="T2" fmla="*/ 1 w 36"/>
                <a:gd name="T3" fmla="*/ 11 h 252"/>
                <a:gd name="T4" fmla="*/ 2 w 36"/>
                <a:gd name="T5" fmla="*/ 22 h 252"/>
                <a:gd name="T6" fmla="*/ 3 w 36"/>
                <a:gd name="T7" fmla="*/ 31 h 252"/>
                <a:gd name="T8" fmla="*/ 3 w 36"/>
                <a:gd name="T9" fmla="*/ 39 h 252"/>
                <a:gd name="T10" fmla="*/ 4 w 36"/>
                <a:gd name="T11" fmla="*/ 47 h 252"/>
                <a:gd name="T12" fmla="*/ 5 w 36"/>
                <a:gd name="T13" fmla="*/ 54 h 252"/>
                <a:gd name="T14" fmla="*/ 6 w 36"/>
                <a:gd name="T15" fmla="*/ 61 h 252"/>
                <a:gd name="T16" fmla="*/ 6 w 36"/>
                <a:gd name="T17" fmla="*/ 66 h 252"/>
                <a:gd name="T18" fmla="*/ 7 w 36"/>
                <a:gd name="T19" fmla="*/ 72 h 252"/>
                <a:gd name="T20" fmla="*/ 8 w 36"/>
                <a:gd name="T21" fmla="*/ 77 h 252"/>
                <a:gd name="T22" fmla="*/ 9 w 36"/>
                <a:gd name="T23" fmla="*/ 88 h 252"/>
                <a:gd name="T24" fmla="*/ 10 w 36"/>
                <a:gd name="T25" fmla="*/ 99 h 252"/>
                <a:gd name="T26" fmla="*/ 10 w 36"/>
                <a:gd name="T27" fmla="*/ 104 h 252"/>
                <a:gd name="T28" fmla="*/ 12 w 36"/>
                <a:gd name="T29" fmla="*/ 110 h 252"/>
                <a:gd name="T30" fmla="*/ 13 w 36"/>
                <a:gd name="T31" fmla="*/ 119 h 252"/>
                <a:gd name="T32" fmla="*/ 14 w 36"/>
                <a:gd name="T33" fmla="*/ 130 h 252"/>
                <a:gd name="T34" fmla="*/ 14 w 36"/>
                <a:gd name="T35" fmla="*/ 140 h 252"/>
                <a:gd name="T36" fmla="*/ 15 w 36"/>
                <a:gd name="T37" fmla="*/ 151 h 252"/>
                <a:gd name="T38" fmla="*/ 17 w 36"/>
                <a:gd name="T39" fmla="*/ 174 h 252"/>
                <a:gd name="T40" fmla="*/ 18 w 36"/>
                <a:gd name="T41" fmla="*/ 185 h 252"/>
                <a:gd name="T42" fmla="*/ 19 w 36"/>
                <a:gd name="T43" fmla="*/ 195 h 252"/>
                <a:gd name="T44" fmla="*/ 20 w 36"/>
                <a:gd name="T45" fmla="*/ 206 h 252"/>
                <a:gd name="T46" fmla="*/ 22 w 36"/>
                <a:gd name="T47" fmla="*/ 216 h 252"/>
                <a:gd name="T48" fmla="*/ 23 w 36"/>
                <a:gd name="T49" fmla="*/ 225 h 252"/>
                <a:gd name="T50" fmla="*/ 25 w 36"/>
                <a:gd name="T51" fmla="*/ 233 h 252"/>
                <a:gd name="T52" fmla="*/ 26 w 36"/>
                <a:gd name="T53" fmla="*/ 237 h 252"/>
                <a:gd name="T54" fmla="*/ 27 w 36"/>
                <a:gd name="T55" fmla="*/ 239 h 252"/>
                <a:gd name="T56" fmla="*/ 28 w 36"/>
                <a:gd name="T57" fmla="*/ 243 h 252"/>
                <a:gd name="T58" fmla="*/ 29 w 36"/>
                <a:gd name="T59" fmla="*/ 245 h 252"/>
                <a:gd name="T60" fmla="*/ 32 w 36"/>
                <a:gd name="T61" fmla="*/ 248 h 252"/>
                <a:gd name="T62" fmla="*/ 33 w 36"/>
                <a:gd name="T63" fmla="*/ 249 h 252"/>
                <a:gd name="T64" fmla="*/ 34 w 36"/>
                <a:gd name="T65" fmla="*/ 252 h 252"/>
                <a:gd name="T66" fmla="*/ 36 w 36"/>
                <a:gd name="T6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252">
                  <a:moveTo>
                    <a:pt x="0" y="0"/>
                  </a:moveTo>
                  <a:lnTo>
                    <a:pt x="1" y="11"/>
                  </a:lnTo>
                  <a:lnTo>
                    <a:pt x="2" y="22"/>
                  </a:lnTo>
                  <a:lnTo>
                    <a:pt x="3" y="31"/>
                  </a:lnTo>
                  <a:lnTo>
                    <a:pt x="3" y="39"/>
                  </a:lnTo>
                  <a:lnTo>
                    <a:pt x="4" y="47"/>
                  </a:lnTo>
                  <a:lnTo>
                    <a:pt x="5" y="54"/>
                  </a:lnTo>
                  <a:lnTo>
                    <a:pt x="6" y="61"/>
                  </a:lnTo>
                  <a:lnTo>
                    <a:pt x="6" y="66"/>
                  </a:lnTo>
                  <a:lnTo>
                    <a:pt x="7" y="72"/>
                  </a:lnTo>
                  <a:lnTo>
                    <a:pt x="8" y="77"/>
                  </a:lnTo>
                  <a:lnTo>
                    <a:pt x="9" y="88"/>
                  </a:lnTo>
                  <a:lnTo>
                    <a:pt x="10" y="99"/>
                  </a:lnTo>
                  <a:lnTo>
                    <a:pt x="10" y="104"/>
                  </a:lnTo>
                  <a:lnTo>
                    <a:pt x="12" y="110"/>
                  </a:lnTo>
                  <a:lnTo>
                    <a:pt x="13" y="119"/>
                  </a:lnTo>
                  <a:lnTo>
                    <a:pt x="14" y="130"/>
                  </a:lnTo>
                  <a:lnTo>
                    <a:pt x="14" y="140"/>
                  </a:lnTo>
                  <a:lnTo>
                    <a:pt x="15" y="151"/>
                  </a:lnTo>
                  <a:lnTo>
                    <a:pt x="17" y="174"/>
                  </a:lnTo>
                  <a:lnTo>
                    <a:pt x="18" y="185"/>
                  </a:lnTo>
                  <a:lnTo>
                    <a:pt x="19" y="195"/>
                  </a:lnTo>
                  <a:lnTo>
                    <a:pt x="20" y="206"/>
                  </a:lnTo>
                  <a:lnTo>
                    <a:pt x="22" y="216"/>
                  </a:lnTo>
                  <a:lnTo>
                    <a:pt x="23" y="225"/>
                  </a:lnTo>
                  <a:lnTo>
                    <a:pt x="25" y="233"/>
                  </a:lnTo>
                  <a:lnTo>
                    <a:pt x="26" y="237"/>
                  </a:lnTo>
                  <a:lnTo>
                    <a:pt x="27" y="239"/>
                  </a:lnTo>
                  <a:lnTo>
                    <a:pt x="28" y="243"/>
                  </a:lnTo>
                  <a:lnTo>
                    <a:pt x="29" y="245"/>
                  </a:lnTo>
                  <a:lnTo>
                    <a:pt x="32" y="248"/>
                  </a:lnTo>
                  <a:lnTo>
                    <a:pt x="33" y="249"/>
                  </a:lnTo>
                  <a:lnTo>
                    <a:pt x="34" y="252"/>
                  </a:lnTo>
                  <a:lnTo>
                    <a:pt x="36" y="252"/>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06" name="Freeform 46"/>
            <p:cNvSpPr>
              <a:spLocks/>
            </p:cNvSpPr>
            <p:nvPr/>
          </p:nvSpPr>
          <p:spPr bwMode="auto">
            <a:xfrm>
              <a:off x="4323" y="2951"/>
              <a:ext cx="52" cy="256"/>
            </a:xfrm>
            <a:custGeom>
              <a:avLst/>
              <a:gdLst>
                <a:gd name="T0" fmla="*/ 0 w 59"/>
                <a:gd name="T1" fmla="*/ 230 h 230"/>
                <a:gd name="T2" fmla="*/ 5 w 59"/>
                <a:gd name="T3" fmla="*/ 230 h 230"/>
                <a:gd name="T4" fmla="*/ 7 w 59"/>
                <a:gd name="T5" fmla="*/ 227 h 230"/>
                <a:gd name="T6" fmla="*/ 9 w 59"/>
                <a:gd name="T7" fmla="*/ 223 h 230"/>
                <a:gd name="T8" fmla="*/ 11 w 59"/>
                <a:gd name="T9" fmla="*/ 220 h 230"/>
                <a:gd name="T10" fmla="*/ 13 w 59"/>
                <a:gd name="T11" fmla="*/ 215 h 230"/>
                <a:gd name="T12" fmla="*/ 16 w 59"/>
                <a:gd name="T13" fmla="*/ 210 h 230"/>
                <a:gd name="T14" fmla="*/ 17 w 59"/>
                <a:gd name="T15" fmla="*/ 205 h 230"/>
                <a:gd name="T16" fmla="*/ 19 w 59"/>
                <a:gd name="T17" fmla="*/ 199 h 230"/>
                <a:gd name="T18" fmla="*/ 20 w 59"/>
                <a:gd name="T19" fmla="*/ 194 h 230"/>
                <a:gd name="T20" fmla="*/ 22 w 59"/>
                <a:gd name="T21" fmla="*/ 180 h 230"/>
                <a:gd name="T22" fmla="*/ 24 w 59"/>
                <a:gd name="T23" fmla="*/ 168 h 230"/>
                <a:gd name="T24" fmla="*/ 26 w 59"/>
                <a:gd name="T25" fmla="*/ 153 h 230"/>
                <a:gd name="T26" fmla="*/ 27 w 59"/>
                <a:gd name="T27" fmla="*/ 140 h 230"/>
                <a:gd name="T28" fmla="*/ 29 w 59"/>
                <a:gd name="T29" fmla="*/ 110 h 230"/>
                <a:gd name="T30" fmla="*/ 29 w 59"/>
                <a:gd name="T31" fmla="*/ 97 h 230"/>
                <a:gd name="T32" fmla="*/ 30 w 59"/>
                <a:gd name="T33" fmla="*/ 83 h 230"/>
                <a:gd name="T34" fmla="*/ 31 w 59"/>
                <a:gd name="T35" fmla="*/ 70 h 230"/>
                <a:gd name="T36" fmla="*/ 31 w 59"/>
                <a:gd name="T37" fmla="*/ 58 h 230"/>
                <a:gd name="T38" fmla="*/ 32 w 59"/>
                <a:gd name="T39" fmla="*/ 53 h 230"/>
                <a:gd name="T40" fmla="*/ 32 w 59"/>
                <a:gd name="T41" fmla="*/ 47 h 230"/>
                <a:gd name="T42" fmla="*/ 33 w 59"/>
                <a:gd name="T43" fmla="*/ 42 h 230"/>
                <a:gd name="T44" fmla="*/ 33 w 59"/>
                <a:gd name="T45" fmla="*/ 37 h 230"/>
                <a:gd name="T46" fmla="*/ 34 w 59"/>
                <a:gd name="T47" fmla="*/ 32 h 230"/>
                <a:gd name="T48" fmla="*/ 36 w 59"/>
                <a:gd name="T49" fmla="*/ 27 h 230"/>
                <a:gd name="T50" fmla="*/ 37 w 59"/>
                <a:gd name="T51" fmla="*/ 23 h 230"/>
                <a:gd name="T52" fmla="*/ 38 w 59"/>
                <a:gd name="T53" fmla="*/ 20 h 230"/>
                <a:gd name="T54" fmla="*/ 39 w 59"/>
                <a:gd name="T55" fmla="*/ 16 h 230"/>
                <a:gd name="T56" fmla="*/ 40 w 59"/>
                <a:gd name="T57" fmla="*/ 14 h 230"/>
                <a:gd name="T58" fmla="*/ 41 w 59"/>
                <a:gd name="T59" fmla="*/ 11 h 230"/>
                <a:gd name="T60" fmla="*/ 43 w 59"/>
                <a:gd name="T61" fmla="*/ 9 h 230"/>
                <a:gd name="T62" fmla="*/ 44 w 59"/>
                <a:gd name="T63" fmla="*/ 7 h 230"/>
                <a:gd name="T64" fmla="*/ 46 w 59"/>
                <a:gd name="T65" fmla="*/ 5 h 230"/>
                <a:gd name="T66" fmla="*/ 49 w 59"/>
                <a:gd name="T67" fmla="*/ 4 h 230"/>
                <a:gd name="T68" fmla="*/ 54 w 59"/>
                <a:gd name="T69" fmla="*/ 1 h 230"/>
                <a:gd name="T70" fmla="*/ 59 w 59"/>
                <a:gd name="T7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230">
                  <a:moveTo>
                    <a:pt x="0" y="230"/>
                  </a:moveTo>
                  <a:lnTo>
                    <a:pt x="5" y="230"/>
                  </a:lnTo>
                  <a:lnTo>
                    <a:pt x="7" y="227"/>
                  </a:lnTo>
                  <a:lnTo>
                    <a:pt x="9" y="223"/>
                  </a:lnTo>
                  <a:lnTo>
                    <a:pt x="11" y="220"/>
                  </a:lnTo>
                  <a:lnTo>
                    <a:pt x="13" y="215"/>
                  </a:lnTo>
                  <a:lnTo>
                    <a:pt x="16" y="210"/>
                  </a:lnTo>
                  <a:lnTo>
                    <a:pt x="17" y="205"/>
                  </a:lnTo>
                  <a:lnTo>
                    <a:pt x="19" y="199"/>
                  </a:lnTo>
                  <a:lnTo>
                    <a:pt x="20" y="194"/>
                  </a:lnTo>
                  <a:lnTo>
                    <a:pt x="22" y="180"/>
                  </a:lnTo>
                  <a:lnTo>
                    <a:pt x="24" y="168"/>
                  </a:lnTo>
                  <a:lnTo>
                    <a:pt x="26" y="153"/>
                  </a:lnTo>
                  <a:lnTo>
                    <a:pt x="27" y="140"/>
                  </a:lnTo>
                  <a:lnTo>
                    <a:pt x="29" y="110"/>
                  </a:lnTo>
                  <a:lnTo>
                    <a:pt x="29" y="97"/>
                  </a:lnTo>
                  <a:lnTo>
                    <a:pt x="30" y="83"/>
                  </a:lnTo>
                  <a:lnTo>
                    <a:pt x="31" y="70"/>
                  </a:lnTo>
                  <a:lnTo>
                    <a:pt x="31" y="58"/>
                  </a:lnTo>
                  <a:lnTo>
                    <a:pt x="32" y="53"/>
                  </a:lnTo>
                  <a:lnTo>
                    <a:pt x="32" y="47"/>
                  </a:lnTo>
                  <a:lnTo>
                    <a:pt x="33" y="42"/>
                  </a:lnTo>
                  <a:lnTo>
                    <a:pt x="33" y="37"/>
                  </a:lnTo>
                  <a:lnTo>
                    <a:pt x="34" y="32"/>
                  </a:lnTo>
                  <a:lnTo>
                    <a:pt x="36" y="27"/>
                  </a:lnTo>
                  <a:lnTo>
                    <a:pt x="37" y="23"/>
                  </a:lnTo>
                  <a:lnTo>
                    <a:pt x="38" y="20"/>
                  </a:lnTo>
                  <a:lnTo>
                    <a:pt x="39" y="16"/>
                  </a:lnTo>
                  <a:lnTo>
                    <a:pt x="40" y="14"/>
                  </a:lnTo>
                  <a:lnTo>
                    <a:pt x="41" y="11"/>
                  </a:lnTo>
                  <a:lnTo>
                    <a:pt x="43" y="9"/>
                  </a:lnTo>
                  <a:lnTo>
                    <a:pt x="44" y="7"/>
                  </a:lnTo>
                  <a:lnTo>
                    <a:pt x="46" y="5"/>
                  </a:lnTo>
                  <a:lnTo>
                    <a:pt x="49" y="4"/>
                  </a:lnTo>
                  <a:lnTo>
                    <a:pt x="54" y="1"/>
                  </a:lnTo>
                  <a:lnTo>
                    <a:pt x="5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07" name="Line 47"/>
            <p:cNvSpPr>
              <a:spLocks noChangeShapeType="1"/>
            </p:cNvSpPr>
            <p:nvPr/>
          </p:nvSpPr>
          <p:spPr bwMode="auto">
            <a:xfrm flipV="1">
              <a:off x="4375" y="2945"/>
              <a:ext cx="199" cy="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8" name="Freeform 48"/>
            <p:cNvSpPr>
              <a:spLocks/>
            </p:cNvSpPr>
            <p:nvPr/>
          </p:nvSpPr>
          <p:spPr bwMode="auto">
            <a:xfrm>
              <a:off x="4603" y="2611"/>
              <a:ext cx="289" cy="334"/>
            </a:xfrm>
            <a:custGeom>
              <a:avLst/>
              <a:gdLst>
                <a:gd name="T0" fmla="*/ 0 w 325"/>
                <a:gd name="T1" fmla="*/ 300 h 300"/>
                <a:gd name="T2" fmla="*/ 257 w 325"/>
                <a:gd name="T3" fmla="*/ 300 h 300"/>
                <a:gd name="T4" fmla="*/ 259 w 325"/>
                <a:gd name="T5" fmla="*/ 300 h 300"/>
                <a:gd name="T6" fmla="*/ 262 w 325"/>
                <a:gd name="T7" fmla="*/ 299 h 300"/>
                <a:gd name="T8" fmla="*/ 265 w 325"/>
                <a:gd name="T9" fmla="*/ 297 h 300"/>
                <a:gd name="T10" fmla="*/ 267 w 325"/>
                <a:gd name="T11" fmla="*/ 296 h 300"/>
                <a:gd name="T12" fmla="*/ 268 w 325"/>
                <a:gd name="T13" fmla="*/ 294 h 300"/>
                <a:gd name="T14" fmla="*/ 270 w 325"/>
                <a:gd name="T15" fmla="*/ 291 h 300"/>
                <a:gd name="T16" fmla="*/ 270 w 325"/>
                <a:gd name="T17" fmla="*/ 289 h 300"/>
                <a:gd name="T18" fmla="*/ 271 w 325"/>
                <a:gd name="T19" fmla="*/ 286 h 300"/>
                <a:gd name="T20" fmla="*/ 270 w 325"/>
                <a:gd name="T21" fmla="*/ 284 h 300"/>
                <a:gd name="T22" fmla="*/ 270 w 325"/>
                <a:gd name="T23" fmla="*/ 284 h 300"/>
                <a:gd name="T24" fmla="*/ 325 w 325"/>
                <a:gd name="T25"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300">
                  <a:moveTo>
                    <a:pt x="0" y="300"/>
                  </a:moveTo>
                  <a:lnTo>
                    <a:pt x="257" y="300"/>
                  </a:lnTo>
                  <a:lnTo>
                    <a:pt x="259" y="300"/>
                  </a:lnTo>
                  <a:lnTo>
                    <a:pt x="262" y="299"/>
                  </a:lnTo>
                  <a:lnTo>
                    <a:pt x="265" y="297"/>
                  </a:lnTo>
                  <a:lnTo>
                    <a:pt x="267" y="296"/>
                  </a:lnTo>
                  <a:lnTo>
                    <a:pt x="268" y="294"/>
                  </a:lnTo>
                  <a:lnTo>
                    <a:pt x="270" y="291"/>
                  </a:lnTo>
                  <a:lnTo>
                    <a:pt x="270" y="289"/>
                  </a:lnTo>
                  <a:lnTo>
                    <a:pt x="271" y="286"/>
                  </a:lnTo>
                  <a:lnTo>
                    <a:pt x="270" y="284"/>
                  </a:lnTo>
                  <a:lnTo>
                    <a:pt x="270" y="284"/>
                  </a:lnTo>
                  <a:lnTo>
                    <a:pt x="325" y="0"/>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09" name="Freeform 49"/>
            <p:cNvSpPr>
              <a:spLocks/>
            </p:cNvSpPr>
            <p:nvPr/>
          </p:nvSpPr>
          <p:spPr bwMode="auto">
            <a:xfrm>
              <a:off x="4892" y="1973"/>
              <a:ext cx="336" cy="638"/>
            </a:xfrm>
            <a:custGeom>
              <a:avLst/>
              <a:gdLst>
                <a:gd name="T0" fmla="*/ 0 w 377"/>
                <a:gd name="T1" fmla="*/ 573 h 573"/>
                <a:gd name="T2" fmla="*/ 2 w 377"/>
                <a:gd name="T3" fmla="*/ 559 h 573"/>
                <a:gd name="T4" fmla="*/ 4 w 377"/>
                <a:gd name="T5" fmla="*/ 543 h 573"/>
                <a:gd name="T6" fmla="*/ 5 w 377"/>
                <a:gd name="T7" fmla="*/ 525 h 573"/>
                <a:gd name="T8" fmla="*/ 7 w 377"/>
                <a:gd name="T9" fmla="*/ 509 h 573"/>
                <a:gd name="T10" fmla="*/ 9 w 377"/>
                <a:gd name="T11" fmla="*/ 492 h 573"/>
                <a:gd name="T12" fmla="*/ 11 w 377"/>
                <a:gd name="T13" fmla="*/ 475 h 573"/>
                <a:gd name="T14" fmla="*/ 15 w 377"/>
                <a:gd name="T15" fmla="*/ 440 h 573"/>
                <a:gd name="T16" fmla="*/ 20 w 377"/>
                <a:gd name="T17" fmla="*/ 403 h 573"/>
                <a:gd name="T18" fmla="*/ 24 w 377"/>
                <a:gd name="T19" fmla="*/ 366 h 573"/>
                <a:gd name="T20" fmla="*/ 29 w 377"/>
                <a:gd name="T21" fmla="*/ 329 h 573"/>
                <a:gd name="T22" fmla="*/ 34 w 377"/>
                <a:gd name="T23" fmla="*/ 293 h 573"/>
                <a:gd name="T24" fmla="*/ 41 w 377"/>
                <a:gd name="T25" fmla="*/ 258 h 573"/>
                <a:gd name="T26" fmla="*/ 45 w 377"/>
                <a:gd name="T27" fmla="*/ 241 h 573"/>
                <a:gd name="T28" fmla="*/ 48 w 377"/>
                <a:gd name="T29" fmla="*/ 223 h 573"/>
                <a:gd name="T30" fmla="*/ 52 w 377"/>
                <a:gd name="T31" fmla="*/ 206 h 573"/>
                <a:gd name="T32" fmla="*/ 57 w 377"/>
                <a:gd name="T33" fmla="*/ 190 h 573"/>
                <a:gd name="T34" fmla="*/ 62 w 377"/>
                <a:gd name="T35" fmla="*/ 174 h 573"/>
                <a:gd name="T36" fmla="*/ 67 w 377"/>
                <a:gd name="T37" fmla="*/ 160 h 573"/>
                <a:gd name="T38" fmla="*/ 72 w 377"/>
                <a:gd name="T39" fmla="*/ 145 h 573"/>
                <a:gd name="T40" fmla="*/ 77 w 377"/>
                <a:gd name="T41" fmla="*/ 130 h 573"/>
                <a:gd name="T42" fmla="*/ 84 w 377"/>
                <a:gd name="T43" fmla="*/ 117 h 573"/>
                <a:gd name="T44" fmla="*/ 90 w 377"/>
                <a:gd name="T45" fmla="*/ 104 h 573"/>
                <a:gd name="T46" fmla="*/ 97 w 377"/>
                <a:gd name="T47" fmla="*/ 92 h 573"/>
                <a:gd name="T48" fmla="*/ 105 w 377"/>
                <a:gd name="T49" fmla="*/ 81 h 573"/>
                <a:gd name="T50" fmla="*/ 112 w 377"/>
                <a:gd name="T51" fmla="*/ 70 h 573"/>
                <a:gd name="T52" fmla="*/ 121 w 377"/>
                <a:gd name="T53" fmla="*/ 61 h 573"/>
                <a:gd name="T54" fmla="*/ 129 w 377"/>
                <a:gd name="T55" fmla="*/ 53 h 573"/>
                <a:gd name="T56" fmla="*/ 137 w 377"/>
                <a:gd name="T57" fmla="*/ 45 h 573"/>
                <a:gd name="T58" fmla="*/ 146 w 377"/>
                <a:gd name="T59" fmla="*/ 39 h 573"/>
                <a:gd name="T60" fmla="*/ 155 w 377"/>
                <a:gd name="T61" fmla="*/ 33 h 573"/>
                <a:gd name="T62" fmla="*/ 164 w 377"/>
                <a:gd name="T63" fmla="*/ 28 h 573"/>
                <a:gd name="T64" fmla="*/ 173 w 377"/>
                <a:gd name="T65" fmla="*/ 23 h 573"/>
                <a:gd name="T66" fmla="*/ 183 w 377"/>
                <a:gd name="T67" fmla="*/ 18 h 573"/>
                <a:gd name="T68" fmla="*/ 192 w 377"/>
                <a:gd name="T69" fmla="*/ 15 h 573"/>
                <a:gd name="T70" fmla="*/ 204 w 377"/>
                <a:gd name="T71" fmla="*/ 11 h 573"/>
                <a:gd name="T72" fmla="*/ 215 w 377"/>
                <a:gd name="T73" fmla="*/ 9 h 573"/>
                <a:gd name="T74" fmla="*/ 227 w 377"/>
                <a:gd name="T75" fmla="*/ 6 h 573"/>
                <a:gd name="T76" fmla="*/ 237 w 377"/>
                <a:gd name="T77" fmla="*/ 4 h 573"/>
                <a:gd name="T78" fmla="*/ 249 w 377"/>
                <a:gd name="T79" fmla="*/ 2 h 573"/>
                <a:gd name="T80" fmla="*/ 261 w 377"/>
                <a:gd name="T81" fmla="*/ 1 h 573"/>
                <a:gd name="T82" fmla="*/ 272 w 377"/>
                <a:gd name="T83" fmla="*/ 0 h 573"/>
                <a:gd name="T84" fmla="*/ 284 w 377"/>
                <a:gd name="T85" fmla="*/ 0 h 573"/>
                <a:gd name="T86" fmla="*/ 295 w 377"/>
                <a:gd name="T87" fmla="*/ 0 h 573"/>
                <a:gd name="T88" fmla="*/ 307 w 377"/>
                <a:gd name="T89" fmla="*/ 0 h 573"/>
                <a:gd name="T90" fmla="*/ 330 w 377"/>
                <a:gd name="T91" fmla="*/ 2 h 573"/>
                <a:gd name="T92" fmla="*/ 354 w 377"/>
                <a:gd name="T93" fmla="*/ 4 h 573"/>
                <a:gd name="T94" fmla="*/ 377 w 377"/>
                <a:gd name="T95" fmla="*/ 7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7" h="573">
                  <a:moveTo>
                    <a:pt x="0" y="573"/>
                  </a:moveTo>
                  <a:lnTo>
                    <a:pt x="2" y="559"/>
                  </a:lnTo>
                  <a:lnTo>
                    <a:pt x="4" y="543"/>
                  </a:lnTo>
                  <a:lnTo>
                    <a:pt x="5" y="525"/>
                  </a:lnTo>
                  <a:lnTo>
                    <a:pt x="7" y="509"/>
                  </a:lnTo>
                  <a:lnTo>
                    <a:pt x="9" y="492"/>
                  </a:lnTo>
                  <a:lnTo>
                    <a:pt x="11" y="475"/>
                  </a:lnTo>
                  <a:lnTo>
                    <a:pt x="15" y="440"/>
                  </a:lnTo>
                  <a:lnTo>
                    <a:pt x="20" y="403"/>
                  </a:lnTo>
                  <a:lnTo>
                    <a:pt x="24" y="366"/>
                  </a:lnTo>
                  <a:lnTo>
                    <a:pt x="29" y="329"/>
                  </a:lnTo>
                  <a:lnTo>
                    <a:pt x="34" y="293"/>
                  </a:lnTo>
                  <a:lnTo>
                    <a:pt x="41" y="258"/>
                  </a:lnTo>
                  <a:lnTo>
                    <a:pt x="45" y="241"/>
                  </a:lnTo>
                  <a:lnTo>
                    <a:pt x="48" y="223"/>
                  </a:lnTo>
                  <a:lnTo>
                    <a:pt x="52" y="206"/>
                  </a:lnTo>
                  <a:lnTo>
                    <a:pt x="57" y="190"/>
                  </a:lnTo>
                  <a:lnTo>
                    <a:pt x="62" y="174"/>
                  </a:lnTo>
                  <a:lnTo>
                    <a:pt x="67" y="160"/>
                  </a:lnTo>
                  <a:lnTo>
                    <a:pt x="72" y="145"/>
                  </a:lnTo>
                  <a:lnTo>
                    <a:pt x="77" y="130"/>
                  </a:lnTo>
                  <a:lnTo>
                    <a:pt x="84" y="117"/>
                  </a:lnTo>
                  <a:lnTo>
                    <a:pt x="90" y="104"/>
                  </a:lnTo>
                  <a:lnTo>
                    <a:pt x="97" y="92"/>
                  </a:lnTo>
                  <a:lnTo>
                    <a:pt x="105" y="81"/>
                  </a:lnTo>
                  <a:lnTo>
                    <a:pt x="112" y="70"/>
                  </a:lnTo>
                  <a:lnTo>
                    <a:pt x="121" y="61"/>
                  </a:lnTo>
                  <a:lnTo>
                    <a:pt x="129" y="53"/>
                  </a:lnTo>
                  <a:lnTo>
                    <a:pt x="137" y="45"/>
                  </a:lnTo>
                  <a:lnTo>
                    <a:pt x="146" y="39"/>
                  </a:lnTo>
                  <a:lnTo>
                    <a:pt x="155" y="33"/>
                  </a:lnTo>
                  <a:lnTo>
                    <a:pt x="164" y="28"/>
                  </a:lnTo>
                  <a:lnTo>
                    <a:pt x="173" y="23"/>
                  </a:lnTo>
                  <a:lnTo>
                    <a:pt x="183" y="18"/>
                  </a:lnTo>
                  <a:lnTo>
                    <a:pt x="192" y="15"/>
                  </a:lnTo>
                  <a:lnTo>
                    <a:pt x="204" y="11"/>
                  </a:lnTo>
                  <a:lnTo>
                    <a:pt x="215" y="9"/>
                  </a:lnTo>
                  <a:lnTo>
                    <a:pt x="227" y="6"/>
                  </a:lnTo>
                  <a:lnTo>
                    <a:pt x="237" y="4"/>
                  </a:lnTo>
                  <a:lnTo>
                    <a:pt x="249" y="2"/>
                  </a:lnTo>
                  <a:lnTo>
                    <a:pt x="261" y="1"/>
                  </a:lnTo>
                  <a:lnTo>
                    <a:pt x="272" y="0"/>
                  </a:lnTo>
                  <a:lnTo>
                    <a:pt x="284" y="0"/>
                  </a:lnTo>
                  <a:lnTo>
                    <a:pt x="295" y="0"/>
                  </a:lnTo>
                  <a:lnTo>
                    <a:pt x="307" y="0"/>
                  </a:lnTo>
                  <a:lnTo>
                    <a:pt x="330" y="2"/>
                  </a:lnTo>
                  <a:lnTo>
                    <a:pt x="354" y="4"/>
                  </a:lnTo>
                  <a:lnTo>
                    <a:pt x="377" y="7"/>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10" name="Freeform 50"/>
            <p:cNvSpPr>
              <a:spLocks/>
            </p:cNvSpPr>
            <p:nvPr/>
          </p:nvSpPr>
          <p:spPr bwMode="auto">
            <a:xfrm>
              <a:off x="4549" y="1683"/>
              <a:ext cx="14" cy="69"/>
            </a:xfrm>
            <a:custGeom>
              <a:avLst/>
              <a:gdLst>
                <a:gd name="T0" fmla="*/ 4 w 16"/>
                <a:gd name="T1" fmla="*/ 0 h 62"/>
                <a:gd name="T2" fmla="*/ 3 w 16"/>
                <a:gd name="T3" fmla="*/ 2 h 62"/>
                <a:gd name="T4" fmla="*/ 1 w 16"/>
                <a:gd name="T5" fmla="*/ 5 h 62"/>
                <a:gd name="T6" fmla="*/ 1 w 16"/>
                <a:gd name="T7" fmla="*/ 7 h 62"/>
                <a:gd name="T8" fmla="*/ 0 w 16"/>
                <a:gd name="T9" fmla="*/ 10 h 62"/>
                <a:gd name="T10" fmla="*/ 1 w 16"/>
                <a:gd name="T11" fmla="*/ 15 h 62"/>
                <a:gd name="T12" fmla="*/ 3 w 16"/>
                <a:gd name="T13" fmla="*/ 18 h 62"/>
                <a:gd name="T14" fmla="*/ 5 w 16"/>
                <a:gd name="T15" fmla="*/ 22 h 62"/>
                <a:gd name="T16" fmla="*/ 7 w 16"/>
                <a:gd name="T17" fmla="*/ 24 h 62"/>
                <a:gd name="T18" fmla="*/ 11 w 16"/>
                <a:gd name="T19" fmla="*/ 30 h 62"/>
                <a:gd name="T20" fmla="*/ 13 w 16"/>
                <a:gd name="T21" fmla="*/ 34 h 62"/>
                <a:gd name="T22" fmla="*/ 14 w 16"/>
                <a:gd name="T23" fmla="*/ 37 h 62"/>
                <a:gd name="T24" fmla="*/ 15 w 16"/>
                <a:gd name="T25" fmla="*/ 40 h 62"/>
                <a:gd name="T26" fmla="*/ 16 w 16"/>
                <a:gd name="T27" fmla="*/ 42 h 62"/>
                <a:gd name="T28" fmla="*/ 15 w 16"/>
                <a:gd name="T29" fmla="*/ 44 h 62"/>
                <a:gd name="T30" fmla="*/ 15 w 16"/>
                <a:gd name="T31" fmla="*/ 45 h 62"/>
                <a:gd name="T32" fmla="*/ 15 w 16"/>
                <a:gd name="T33" fmla="*/ 48 h 62"/>
                <a:gd name="T34" fmla="*/ 14 w 16"/>
                <a:gd name="T35" fmla="*/ 50 h 62"/>
                <a:gd name="T36" fmla="*/ 12 w 16"/>
                <a:gd name="T37" fmla="*/ 51 h 62"/>
                <a:gd name="T38" fmla="*/ 11 w 16"/>
                <a:gd name="T39" fmla="*/ 54 h 62"/>
                <a:gd name="T40" fmla="*/ 9 w 16"/>
                <a:gd name="T41" fmla="*/ 56 h 62"/>
                <a:gd name="T42" fmla="*/ 7 w 16"/>
                <a:gd name="T43" fmla="*/ 60 h 62"/>
                <a:gd name="T44" fmla="*/ 4 w 16"/>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62">
                  <a:moveTo>
                    <a:pt x="4" y="0"/>
                  </a:moveTo>
                  <a:lnTo>
                    <a:pt x="3" y="2"/>
                  </a:lnTo>
                  <a:lnTo>
                    <a:pt x="1" y="5"/>
                  </a:lnTo>
                  <a:lnTo>
                    <a:pt x="1" y="7"/>
                  </a:lnTo>
                  <a:lnTo>
                    <a:pt x="0" y="10"/>
                  </a:lnTo>
                  <a:lnTo>
                    <a:pt x="1" y="15"/>
                  </a:lnTo>
                  <a:lnTo>
                    <a:pt x="3" y="18"/>
                  </a:lnTo>
                  <a:lnTo>
                    <a:pt x="5" y="22"/>
                  </a:lnTo>
                  <a:lnTo>
                    <a:pt x="7" y="24"/>
                  </a:lnTo>
                  <a:lnTo>
                    <a:pt x="11" y="30"/>
                  </a:lnTo>
                  <a:lnTo>
                    <a:pt x="13" y="34"/>
                  </a:lnTo>
                  <a:lnTo>
                    <a:pt x="14" y="37"/>
                  </a:lnTo>
                  <a:lnTo>
                    <a:pt x="15" y="40"/>
                  </a:lnTo>
                  <a:lnTo>
                    <a:pt x="16" y="42"/>
                  </a:lnTo>
                  <a:lnTo>
                    <a:pt x="15" y="44"/>
                  </a:lnTo>
                  <a:lnTo>
                    <a:pt x="15" y="45"/>
                  </a:lnTo>
                  <a:lnTo>
                    <a:pt x="15" y="48"/>
                  </a:lnTo>
                  <a:lnTo>
                    <a:pt x="14" y="50"/>
                  </a:lnTo>
                  <a:lnTo>
                    <a:pt x="12" y="51"/>
                  </a:lnTo>
                  <a:lnTo>
                    <a:pt x="11" y="54"/>
                  </a:lnTo>
                  <a:lnTo>
                    <a:pt x="9" y="56"/>
                  </a:lnTo>
                  <a:lnTo>
                    <a:pt x="7" y="60"/>
                  </a:lnTo>
                  <a:lnTo>
                    <a:pt x="4"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11" name="Freeform 51"/>
            <p:cNvSpPr>
              <a:spLocks/>
            </p:cNvSpPr>
            <p:nvPr/>
          </p:nvSpPr>
          <p:spPr bwMode="auto">
            <a:xfrm>
              <a:off x="4574" y="1683"/>
              <a:ext cx="12" cy="69"/>
            </a:xfrm>
            <a:custGeom>
              <a:avLst/>
              <a:gdLst>
                <a:gd name="T0" fmla="*/ 2 w 14"/>
                <a:gd name="T1" fmla="*/ 0 h 62"/>
                <a:gd name="T2" fmla="*/ 1 w 14"/>
                <a:gd name="T3" fmla="*/ 2 h 62"/>
                <a:gd name="T4" fmla="*/ 1 w 14"/>
                <a:gd name="T5" fmla="*/ 5 h 62"/>
                <a:gd name="T6" fmla="*/ 0 w 14"/>
                <a:gd name="T7" fmla="*/ 7 h 62"/>
                <a:gd name="T8" fmla="*/ 0 w 14"/>
                <a:gd name="T9" fmla="*/ 10 h 62"/>
                <a:gd name="T10" fmla="*/ 0 w 14"/>
                <a:gd name="T11" fmla="*/ 15 h 62"/>
                <a:gd name="T12" fmla="*/ 1 w 14"/>
                <a:gd name="T13" fmla="*/ 18 h 62"/>
                <a:gd name="T14" fmla="*/ 3 w 14"/>
                <a:gd name="T15" fmla="*/ 22 h 62"/>
                <a:gd name="T16" fmla="*/ 5 w 14"/>
                <a:gd name="T17" fmla="*/ 24 h 62"/>
                <a:gd name="T18" fmla="*/ 10 w 14"/>
                <a:gd name="T19" fmla="*/ 30 h 62"/>
                <a:gd name="T20" fmla="*/ 12 w 14"/>
                <a:gd name="T21" fmla="*/ 34 h 62"/>
                <a:gd name="T22" fmla="*/ 13 w 14"/>
                <a:gd name="T23" fmla="*/ 37 h 62"/>
                <a:gd name="T24" fmla="*/ 14 w 14"/>
                <a:gd name="T25" fmla="*/ 40 h 62"/>
                <a:gd name="T26" fmla="*/ 14 w 14"/>
                <a:gd name="T27" fmla="*/ 42 h 62"/>
                <a:gd name="T28" fmla="*/ 14 w 14"/>
                <a:gd name="T29" fmla="*/ 44 h 62"/>
                <a:gd name="T30" fmla="*/ 14 w 14"/>
                <a:gd name="T31" fmla="*/ 45 h 62"/>
                <a:gd name="T32" fmla="*/ 13 w 14"/>
                <a:gd name="T33" fmla="*/ 48 h 62"/>
                <a:gd name="T34" fmla="*/ 12 w 14"/>
                <a:gd name="T35" fmla="*/ 50 h 62"/>
                <a:gd name="T36" fmla="*/ 11 w 14"/>
                <a:gd name="T37" fmla="*/ 51 h 62"/>
                <a:gd name="T38" fmla="*/ 9 w 14"/>
                <a:gd name="T39" fmla="*/ 54 h 62"/>
                <a:gd name="T40" fmla="*/ 8 w 14"/>
                <a:gd name="T41" fmla="*/ 56 h 62"/>
                <a:gd name="T42" fmla="*/ 5 w 14"/>
                <a:gd name="T43" fmla="*/ 60 h 62"/>
                <a:gd name="T44" fmla="*/ 2 w 14"/>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62">
                  <a:moveTo>
                    <a:pt x="2" y="0"/>
                  </a:moveTo>
                  <a:lnTo>
                    <a:pt x="1" y="2"/>
                  </a:lnTo>
                  <a:lnTo>
                    <a:pt x="1" y="5"/>
                  </a:lnTo>
                  <a:lnTo>
                    <a:pt x="0" y="7"/>
                  </a:lnTo>
                  <a:lnTo>
                    <a:pt x="0" y="10"/>
                  </a:lnTo>
                  <a:lnTo>
                    <a:pt x="0" y="15"/>
                  </a:lnTo>
                  <a:lnTo>
                    <a:pt x="1" y="18"/>
                  </a:lnTo>
                  <a:lnTo>
                    <a:pt x="3" y="22"/>
                  </a:lnTo>
                  <a:lnTo>
                    <a:pt x="5" y="24"/>
                  </a:lnTo>
                  <a:lnTo>
                    <a:pt x="10" y="30"/>
                  </a:lnTo>
                  <a:lnTo>
                    <a:pt x="12" y="34"/>
                  </a:lnTo>
                  <a:lnTo>
                    <a:pt x="13" y="37"/>
                  </a:lnTo>
                  <a:lnTo>
                    <a:pt x="14" y="40"/>
                  </a:lnTo>
                  <a:lnTo>
                    <a:pt x="14" y="42"/>
                  </a:lnTo>
                  <a:lnTo>
                    <a:pt x="14" y="44"/>
                  </a:lnTo>
                  <a:lnTo>
                    <a:pt x="14" y="45"/>
                  </a:lnTo>
                  <a:lnTo>
                    <a:pt x="13" y="48"/>
                  </a:lnTo>
                  <a:lnTo>
                    <a:pt x="12" y="50"/>
                  </a:lnTo>
                  <a:lnTo>
                    <a:pt x="11" y="51"/>
                  </a:lnTo>
                  <a:lnTo>
                    <a:pt x="9" y="54"/>
                  </a:lnTo>
                  <a:lnTo>
                    <a:pt x="8" y="56"/>
                  </a:lnTo>
                  <a:lnTo>
                    <a:pt x="5" y="60"/>
                  </a:lnTo>
                  <a:lnTo>
                    <a:pt x="2"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12" name="Freeform 52"/>
            <p:cNvSpPr>
              <a:spLocks/>
            </p:cNvSpPr>
            <p:nvPr/>
          </p:nvSpPr>
          <p:spPr bwMode="auto">
            <a:xfrm>
              <a:off x="3541" y="1034"/>
              <a:ext cx="13" cy="69"/>
            </a:xfrm>
            <a:custGeom>
              <a:avLst/>
              <a:gdLst>
                <a:gd name="T0" fmla="*/ 2 w 15"/>
                <a:gd name="T1" fmla="*/ 0 h 62"/>
                <a:gd name="T2" fmla="*/ 1 w 15"/>
                <a:gd name="T3" fmla="*/ 2 h 62"/>
                <a:gd name="T4" fmla="*/ 0 w 15"/>
                <a:gd name="T5" fmla="*/ 6 h 62"/>
                <a:gd name="T6" fmla="*/ 0 w 15"/>
                <a:gd name="T7" fmla="*/ 8 h 62"/>
                <a:gd name="T8" fmla="*/ 0 w 15"/>
                <a:gd name="T9" fmla="*/ 11 h 62"/>
                <a:gd name="T10" fmla="*/ 0 w 15"/>
                <a:gd name="T11" fmla="*/ 14 h 62"/>
                <a:gd name="T12" fmla="*/ 1 w 15"/>
                <a:gd name="T13" fmla="*/ 18 h 62"/>
                <a:gd name="T14" fmla="*/ 3 w 15"/>
                <a:gd name="T15" fmla="*/ 22 h 62"/>
                <a:gd name="T16" fmla="*/ 5 w 15"/>
                <a:gd name="T17" fmla="*/ 25 h 62"/>
                <a:gd name="T18" fmla="*/ 10 w 15"/>
                <a:gd name="T19" fmla="*/ 32 h 62"/>
                <a:gd name="T20" fmla="*/ 12 w 15"/>
                <a:gd name="T21" fmla="*/ 34 h 62"/>
                <a:gd name="T22" fmla="*/ 14 w 15"/>
                <a:gd name="T23" fmla="*/ 38 h 62"/>
                <a:gd name="T24" fmla="*/ 14 w 15"/>
                <a:gd name="T25" fmla="*/ 40 h 62"/>
                <a:gd name="T26" fmla="*/ 15 w 15"/>
                <a:gd name="T27" fmla="*/ 43 h 62"/>
                <a:gd name="T28" fmla="*/ 15 w 15"/>
                <a:gd name="T29" fmla="*/ 44 h 62"/>
                <a:gd name="T30" fmla="*/ 14 w 15"/>
                <a:gd name="T31" fmla="*/ 46 h 62"/>
                <a:gd name="T32" fmla="*/ 14 w 15"/>
                <a:gd name="T33" fmla="*/ 48 h 62"/>
                <a:gd name="T34" fmla="*/ 13 w 15"/>
                <a:gd name="T35" fmla="*/ 50 h 62"/>
                <a:gd name="T36" fmla="*/ 12 w 15"/>
                <a:gd name="T37" fmla="*/ 52 h 62"/>
                <a:gd name="T38" fmla="*/ 10 w 15"/>
                <a:gd name="T39" fmla="*/ 55 h 62"/>
                <a:gd name="T40" fmla="*/ 8 w 15"/>
                <a:gd name="T41" fmla="*/ 57 h 62"/>
                <a:gd name="T42" fmla="*/ 5 w 15"/>
                <a:gd name="T43" fmla="*/ 60 h 62"/>
                <a:gd name="T44" fmla="*/ 2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2" y="0"/>
                  </a:moveTo>
                  <a:lnTo>
                    <a:pt x="1" y="2"/>
                  </a:lnTo>
                  <a:lnTo>
                    <a:pt x="0" y="6"/>
                  </a:lnTo>
                  <a:lnTo>
                    <a:pt x="0" y="8"/>
                  </a:lnTo>
                  <a:lnTo>
                    <a:pt x="0" y="11"/>
                  </a:lnTo>
                  <a:lnTo>
                    <a:pt x="0" y="14"/>
                  </a:lnTo>
                  <a:lnTo>
                    <a:pt x="1" y="18"/>
                  </a:lnTo>
                  <a:lnTo>
                    <a:pt x="3" y="22"/>
                  </a:lnTo>
                  <a:lnTo>
                    <a:pt x="5" y="25"/>
                  </a:lnTo>
                  <a:lnTo>
                    <a:pt x="10" y="32"/>
                  </a:lnTo>
                  <a:lnTo>
                    <a:pt x="12" y="34"/>
                  </a:lnTo>
                  <a:lnTo>
                    <a:pt x="14" y="38"/>
                  </a:lnTo>
                  <a:lnTo>
                    <a:pt x="14" y="40"/>
                  </a:lnTo>
                  <a:lnTo>
                    <a:pt x="15" y="43"/>
                  </a:lnTo>
                  <a:lnTo>
                    <a:pt x="15" y="44"/>
                  </a:lnTo>
                  <a:lnTo>
                    <a:pt x="14" y="46"/>
                  </a:lnTo>
                  <a:lnTo>
                    <a:pt x="14" y="48"/>
                  </a:lnTo>
                  <a:lnTo>
                    <a:pt x="13" y="50"/>
                  </a:lnTo>
                  <a:lnTo>
                    <a:pt x="12" y="52"/>
                  </a:lnTo>
                  <a:lnTo>
                    <a:pt x="10" y="55"/>
                  </a:lnTo>
                  <a:lnTo>
                    <a:pt x="8" y="57"/>
                  </a:lnTo>
                  <a:lnTo>
                    <a:pt x="5" y="60"/>
                  </a:lnTo>
                  <a:lnTo>
                    <a:pt x="2"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13" name="Freeform 53"/>
            <p:cNvSpPr>
              <a:spLocks/>
            </p:cNvSpPr>
            <p:nvPr/>
          </p:nvSpPr>
          <p:spPr bwMode="auto">
            <a:xfrm>
              <a:off x="3564" y="1034"/>
              <a:ext cx="14" cy="69"/>
            </a:xfrm>
            <a:custGeom>
              <a:avLst/>
              <a:gdLst>
                <a:gd name="T0" fmla="*/ 4 w 15"/>
                <a:gd name="T1" fmla="*/ 0 h 62"/>
                <a:gd name="T2" fmla="*/ 3 w 15"/>
                <a:gd name="T3" fmla="*/ 2 h 62"/>
                <a:gd name="T4" fmla="*/ 2 w 15"/>
                <a:gd name="T5" fmla="*/ 6 h 62"/>
                <a:gd name="T6" fmla="*/ 0 w 15"/>
                <a:gd name="T7" fmla="*/ 8 h 62"/>
                <a:gd name="T8" fmla="*/ 0 w 15"/>
                <a:gd name="T9" fmla="*/ 11 h 62"/>
                <a:gd name="T10" fmla="*/ 2 w 15"/>
                <a:gd name="T11" fmla="*/ 14 h 62"/>
                <a:gd name="T12" fmla="*/ 3 w 15"/>
                <a:gd name="T13" fmla="*/ 18 h 62"/>
                <a:gd name="T14" fmla="*/ 4 w 15"/>
                <a:gd name="T15" fmla="*/ 22 h 62"/>
                <a:gd name="T16" fmla="*/ 6 w 15"/>
                <a:gd name="T17" fmla="*/ 25 h 62"/>
                <a:gd name="T18" fmla="*/ 11 w 15"/>
                <a:gd name="T19" fmla="*/ 32 h 62"/>
                <a:gd name="T20" fmla="*/ 13 w 15"/>
                <a:gd name="T21" fmla="*/ 34 h 62"/>
                <a:gd name="T22" fmla="*/ 14 w 15"/>
                <a:gd name="T23" fmla="*/ 38 h 62"/>
                <a:gd name="T24" fmla="*/ 15 w 15"/>
                <a:gd name="T25" fmla="*/ 40 h 62"/>
                <a:gd name="T26" fmla="*/ 15 w 15"/>
                <a:gd name="T27" fmla="*/ 43 h 62"/>
                <a:gd name="T28" fmla="*/ 15 w 15"/>
                <a:gd name="T29" fmla="*/ 44 h 62"/>
                <a:gd name="T30" fmla="*/ 15 w 15"/>
                <a:gd name="T31" fmla="*/ 46 h 62"/>
                <a:gd name="T32" fmla="*/ 14 w 15"/>
                <a:gd name="T33" fmla="*/ 48 h 62"/>
                <a:gd name="T34" fmla="*/ 13 w 15"/>
                <a:gd name="T35" fmla="*/ 50 h 62"/>
                <a:gd name="T36" fmla="*/ 12 w 15"/>
                <a:gd name="T37" fmla="*/ 52 h 62"/>
                <a:gd name="T38" fmla="*/ 11 w 15"/>
                <a:gd name="T39" fmla="*/ 55 h 62"/>
                <a:gd name="T40" fmla="*/ 9 w 15"/>
                <a:gd name="T41" fmla="*/ 57 h 62"/>
                <a:gd name="T42" fmla="*/ 6 w 15"/>
                <a:gd name="T43" fmla="*/ 60 h 62"/>
                <a:gd name="T44" fmla="*/ 4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4" y="0"/>
                  </a:moveTo>
                  <a:lnTo>
                    <a:pt x="3" y="2"/>
                  </a:lnTo>
                  <a:lnTo>
                    <a:pt x="2" y="6"/>
                  </a:lnTo>
                  <a:lnTo>
                    <a:pt x="0" y="8"/>
                  </a:lnTo>
                  <a:lnTo>
                    <a:pt x="0" y="11"/>
                  </a:lnTo>
                  <a:lnTo>
                    <a:pt x="2" y="14"/>
                  </a:lnTo>
                  <a:lnTo>
                    <a:pt x="3" y="18"/>
                  </a:lnTo>
                  <a:lnTo>
                    <a:pt x="4" y="22"/>
                  </a:lnTo>
                  <a:lnTo>
                    <a:pt x="6" y="25"/>
                  </a:lnTo>
                  <a:lnTo>
                    <a:pt x="11" y="32"/>
                  </a:lnTo>
                  <a:lnTo>
                    <a:pt x="13" y="34"/>
                  </a:lnTo>
                  <a:lnTo>
                    <a:pt x="14" y="38"/>
                  </a:lnTo>
                  <a:lnTo>
                    <a:pt x="15" y="40"/>
                  </a:lnTo>
                  <a:lnTo>
                    <a:pt x="15" y="43"/>
                  </a:lnTo>
                  <a:lnTo>
                    <a:pt x="15" y="44"/>
                  </a:lnTo>
                  <a:lnTo>
                    <a:pt x="15" y="46"/>
                  </a:lnTo>
                  <a:lnTo>
                    <a:pt x="14" y="48"/>
                  </a:lnTo>
                  <a:lnTo>
                    <a:pt x="13" y="50"/>
                  </a:lnTo>
                  <a:lnTo>
                    <a:pt x="12" y="52"/>
                  </a:lnTo>
                  <a:lnTo>
                    <a:pt x="11" y="55"/>
                  </a:lnTo>
                  <a:lnTo>
                    <a:pt x="9" y="57"/>
                  </a:lnTo>
                  <a:lnTo>
                    <a:pt x="6" y="60"/>
                  </a:lnTo>
                  <a:lnTo>
                    <a:pt x="4"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14" name="Freeform 54"/>
            <p:cNvSpPr>
              <a:spLocks/>
            </p:cNvSpPr>
            <p:nvPr/>
          </p:nvSpPr>
          <p:spPr bwMode="auto">
            <a:xfrm>
              <a:off x="3564" y="2541"/>
              <a:ext cx="14" cy="70"/>
            </a:xfrm>
            <a:custGeom>
              <a:avLst/>
              <a:gdLst>
                <a:gd name="T0" fmla="*/ 3 w 15"/>
                <a:gd name="T1" fmla="*/ 0 h 62"/>
                <a:gd name="T2" fmla="*/ 2 w 15"/>
                <a:gd name="T3" fmla="*/ 2 h 62"/>
                <a:gd name="T4" fmla="*/ 0 w 15"/>
                <a:gd name="T5" fmla="*/ 6 h 62"/>
                <a:gd name="T6" fmla="*/ 0 w 15"/>
                <a:gd name="T7" fmla="*/ 8 h 62"/>
                <a:gd name="T8" fmla="*/ 0 w 15"/>
                <a:gd name="T9" fmla="*/ 11 h 62"/>
                <a:gd name="T10" fmla="*/ 0 w 15"/>
                <a:gd name="T11" fmla="*/ 14 h 62"/>
                <a:gd name="T12" fmla="*/ 2 w 15"/>
                <a:gd name="T13" fmla="*/ 18 h 62"/>
                <a:gd name="T14" fmla="*/ 4 w 15"/>
                <a:gd name="T15" fmla="*/ 22 h 62"/>
                <a:gd name="T16" fmla="*/ 6 w 15"/>
                <a:gd name="T17" fmla="*/ 26 h 62"/>
                <a:gd name="T18" fmla="*/ 10 w 15"/>
                <a:gd name="T19" fmla="*/ 32 h 62"/>
                <a:gd name="T20" fmla="*/ 12 w 15"/>
                <a:gd name="T21" fmla="*/ 34 h 62"/>
                <a:gd name="T22" fmla="*/ 14 w 15"/>
                <a:gd name="T23" fmla="*/ 38 h 62"/>
                <a:gd name="T24" fmla="*/ 15 w 15"/>
                <a:gd name="T25" fmla="*/ 40 h 62"/>
                <a:gd name="T26" fmla="*/ 15 w 15"/>
                <a:gd name="T27" fmla="*/ 43 h 62"/>
                <a:gd name="T28" fmla="*/ 15 w 15"/>
                <a:gd name="T29" fmla="*/ 44 h 62"/>
                <a:gd name="T30" fmla="*/ 14 w 15"/>
                <a:gd name="T31" fmla="*/ 46 h 62"/>
                <a:gd name="T32" fmla="*/ 14 w 15"/>
                <a:gd name="T33" fmla="*/ 48 h 62"/>
                <a:gd name="T34" fmla="*/ 13 w 15"/>
                <a:gd name="T35" fmla="*/ 50 h 62"/>
                <a:gd name="T36" fmla="*/ 12 w 15"/>
                <a:gd name="T37" fmla="*/ 53 h 62"/>
                <a:gd name="T38" fmla="*/ 10 w 15"/>
                <a:gd name="T39" fmla="*/ 55 h 62"/>
                <a:gd name="T40" fmla="*/ 8 w 15"/>
                <a:gd name="T41" fmla="*/ 57 h 62"/>
                <a:gd name="T42" fmla="*/ 6 w 15"/>
                <a:gd name="T43" fmla="*/ 60 h 62"/>
                <a:gd name="T44" fmla="*/ 3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3" y="0"/>
                  </a:moveTo>
                  <a:lnTo>
                    <a:pt x="2" y="2"/>
                  </a:lnTo>
                  <a:lnTo>
                    <a:pt x="0" y="6"/>
                  </a:lnTo>
                  <a:lnTo>
                    <a:pt x="0" y="8"/>
                  </a:lnTo>
                  <a:lnTo>
                    <a:pt x="0" y="11"/>
                  </a:lnTo>
                  <a:lnTo>
                    <a:pt x="0" y="14"/>
                  </a:lnTo>
                  <a:lnTo>
                    <a:pt x="2" y="18"/>
                  </a:lnTo>
                  <a:lnTo>
                    <a:pt x="4" y="22"/>
                  </a:lnTo>
                  <a:lnTo>
                    <a:pt x="6" y="26"/>
                  </a:lnTo>
                  <a:lnTo>
                    <a:pt x="10" y="32"/>
                  </a:lnTo>
                  <a:lnTo>
                    <a:pt x="12" y="34"/>
                  </a:lnTo>
                  <a:lnTo>
                    <a:pt x="14" y="38"/>
                  </a:lnTo>
                  <a:lnTo>
                    <a:pt x="15" y="40"/>
                  </a:lnTo>
                  <a:lnTo>
                    <a:pt x="15" y="43"/>
                  </a:lnTo>
                  <a:lnTo>
                    <a:pt x="15" y="44"/>
                  </a:lnTo>
                  <a:lnTo>
                    <a:pt x="14" y="46"/>
                  </a:lnTo>
                  <a:lnTo>
                    <a:pt x="14" y="48"/>
                  </a:lnTo>
                  <a:lnTo>
                    <a:pt x="13" y="50"/>
                  </a:lnTo>
                  <a:lnTo>
                    <a:pt x="12" y="53"/>
                  </a:lnTo>
                  <a:lnTo>
                    <a:pt x="10" y="55"/>
                  </a:lnTo>
                  <a:lnTo>
                    <a:pt x="8" y="57"/>
                  </a:lnTo>
                  <a:lnTo>
                    <a:pt x="6"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15" name="Freeform 55"/>
            <p:cNvSpPr>
              <a:spLocks/>
            </p:cNvSpPr>
            <p:nvPr/>
          </p:nvSpPr>
          <p:spPr bwMode="auto">
            <a:xfrm>
              <a:off x="3588" y="2541"/>
              <a:ext cx="13" cy="70"/>
            </a:xfrm>
            <a:custGeom>
              <a:avLst/>
              <a:gdLst>
                <a:gd name="T0" fmla="*/ 3 w 14"/>
                <a:gd name="T1" fmla="*/ 0 h 62"/>
                <a:gd name="T2" fmla="*/ 2 w 14"/>
                <a:gd name="T3" fmla="*/ 2 h 62"/>
                <a:gd name="T4" fmla="*/ 1 w 14"/>
                <a:gd name="T5" fmla="*/ 6 h 62"/>
                <a:gd name="T6" fmla="*/ 0 w 14"/>
                <a:gd name="T7" fmla="*/ 8 h 62"/>
                <a:gd name="T8" fmla="*/ 0 w 14"/>
                <a:gd name="T9" fmla="*/ 11 h 62"/>
                <a:gd name="T10" fmla="*/ 1 w 14"/>
                <a:gd name="T11" fmla="*/ 14 h 62"/>
                <a:gd name="T12" fmla="*/ 2 w 14"/>
                <a:gd name="T13" fmla="*/ 18 h 62"/>
                <a:gd name="T14" fmla="*/ 3 w 14"/>
                <a:gd name="T15" fmla="*/ 22 h 62"/>
                <a:gd name="T16" fmla="*/ 5 w 14"/>
                <a:gd name="T17" fmla="*/ 26 h 62"/>
                <a:gd name="T18" fmla="*/ 10 w 14"/>
                <a:gd name="T19" fmla="*/ 32 h 62"/>
                <a:gd name="T20" fmla="*/ 12 w 14"/>
                <a:gd name="T21" fmla="*/ 34 h 62"/>
                <a:gd name="T22" fmla="*/ 13 w 14"/>
                <a:gd name="T23" fmla="*/ 38 h 62"/>
                <a:gd name="T24" fmla="*/ 14 w 14"/>
                <a:gd name="T25" fmla="*/ 40 h 62"/>
                <a:gd name="T26" fmla="*/ 14 w 14"/>
                <a:gd name="T27" fmla="*/ 43 h 62"/>
                <a:gd name="T28" fmla="*/ 14 w 14"/>
                <a:gd name="T29" fmla="*/ 44 h 62"/>
                <a:gd name="T30" fmla="*/ 14 w 14"/>
                <a:gd name="T31" fmla="*/ 46 h 62"/>
                <a:gd name="T32" fmla="*/ 13 w 14"/>
                <a:gd name="T33" fmla="*/ 48 h 62"/>
                <a:gd name="T34" fmla="*/ 13 w 14"/>
                <a:gd name="T35" fmla="*/ 50 h 62"/>
                <a:gd name="T36" fmla="*/ 11 w 14"/>
                <a:gd name="T37" fmla="*/ 53 h 62"/>
                <a:gd name="T38" fmla="*/ 10 w 14"/>
                <a:gd name="T39" fmla="*/ 55 h 62"/>
                <a:gd name="T40" fmla="*/ 8 w 14"/>
                <a:gd name="T41" fmla="*/ 57 h 62"/>
                <a:gd name="T42" fmla="*/ 5 w 14"/>
                <a:gd name="T43" fmla="*/ 60 h 62"/>
                <a:gd name="T44" fmla="*/ 3 w 14"/>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62">
                  <a:moveTo>
                    <a:pt x="3" y="0"/>
                  </a:moveTo>
                  <a:lnTo>
                    <a:pt x="2" y="2"/>
                  </a:lnTo>
                  <a:lnTo>
                    <a:pt x="1" y="6"/>
                  </a:lnTo>
                  <a:lnTo>
                    <a:pt x="0" y="8"/>
                  </a:lnTo>
                  <a:lnTo>
                    <a:pt x="0" y="11"/>
                  </a:lnTo>
                  <a:lnTo>
                    <a:pt x="1" y="14"/>
                  </a:lnTo>
                  <a:lnTo>
                    <a:pt x="2" y="18"/>
                  </a:lnTo>
                  <a:lnTo>
                    <a:pt x="3" y="22"/>
                  </a:lnTo>
                  <a:lnTo>
                    <a:pt x="5" y="26"/>
                  </a:lnTo>
                  <a:lnTo>
                    <a:pt x="10" y="32"/>
                  </a:lnTo>
                  <a:lnTo>
                    <a:pt x="12" y="34"/>
                  </a:lnTo>
                  <a:lnTo>
                    <a:pt x="13" y="38"/>
                  </a:lnTo>
                  <a:lnTo>
                    <a:pt x="14" y="40"/>
                  </a:lnTo>
                  <a:lnTo>
                    <a:pt x="14" y="43"/>
                  </a:lnTo>
                  <a:lnTo>
                    <a:pt x="14" y="44"/>
                  </a:lnTo>
                  <a:lnTo>
                    <a:pt x="14" y="46"/>
                  </a:lnTo>
                  <a:lnTo>
                    <a:pt x="13" y="48"/>
                  </a:lnTo>
                  <a:lnTo>
                    <a:pt x="13" y="50"/>
                  </a:lnTo>
                  <a:lnTo>
                    <a:pt x="11" y="53"/>
                  </a:lnTo>
                  <a:lnTo>
                    <a:pt x="10" y="55"/>
                  </a:lnTo>
                  <a:lnTo>
                    <a:pt x="8" y="57"/>
                  </a:lnTo>
                  <a:lnTo>
                    <a:pt x="5"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16" name="Freeform 56"/>
            <p:cNvSpPr>
              <a:spLocks/>
            </p:cNvSpPr>
            <p:nvPr/>
          </p:nvSpPr>
          <p:spPr bwMode="auto">
            <a:xfrm>
              <a:off x="4571" y="2913"/>
              <a:ext cx="13" cy="69"/>
            </a:xfrm>
            <a:custGeom>
              <a:avLst/>
              <a:gdLst>
                <a:gd name="T0" fmla="*/ 3 w 15"/>
                <a:gd name="T1" fmla="*/ 0 h 62"/>
                <a:gd name="T2" fmla="*/ 2 w 15"/>
                <a:gd name="T3" fmla="*/ 2 h 62"/>
                <a:gd name="T4" fmla="*/ 1 w 15"/>
                <a:gd name="T5" fmla="*/ 6 h 62"/>
                <a:gd name="T6" fmla="*/ 1 w 15"/>
                <a:gd name="T7" fmla="*/ 8 h 62"/>
                <a:gd name="T8" fmla="*/ 0 w 15"/>
                <a:gd name="T9" fmla="*/ 11 h 62"/>
                <a:gd name="T10" fmla="*/ 1 w 15"/>
                <a:gd name="T11" fmla="*/ 14 h 62"/>
                <a:gd name="T12" fmla="*/ 2 w 15"/>
                <a:gd name="T13" fmla="*/ 18 h 62"/>
                <a:gd name="T14" fmla="*/ 4 w 15"/>
                <a:gd name="T15" fmla="*/ 22 h 62"/>
                <a:gd name="T16" fmla="*/ 6 w 15"/>
                <a:gd name="T17" fmla="*/ 25 h 62"/>
                <a:gd name="T18" fmla="*/ 10 w 15"/>
                <a:gd name="T19" fmla="*/ 32 h 62"/>
                <a:gd name="T20" fmla="*/ 12 w 15"/>
                <a:gd name="T21" fmla="*/ 34 h 62"/>
                <a:gd name="T22" fmla="*/ 14 w 15"/>
                <a:gd name="T23" fmla="*/ 38 h 62"/>
                <a:gd name="T24" fmla="*/ 14 w 15"/>
                <a:gd name="T25" fmla="*/ 40 h 62"/>
                <a:gd name="T26" fmla="*/ 15 w 15"/>
                <a:gd name="T27" fmla="*/ 43 h 62"/>
                <a:gd name="T28" fmla="*/ 15 w 15"/>
                <a:gd name="T29" fmla="*/ 44 h 62"/>
                <a:gd name="T30" fmla="*/ 14 w 15"/>
                <a:gd name="T31" fmla="*/ 46 h 62"/>
                <a:gd name="T32" fmla="*/ 14 w 15"/>
                <a:gd name="T33" fmla="*/ 48 h 62"/>
                <a:gd name="T34" fmla="*/ 13 w 15"/>
                <a:gd name="T35" fmla="*/ 50 h 62"/>
                <a:gd name="T36" fmla="*/ 12 w 15"/>
                <a:gd name="T37" fmla="*/ 52 h 62"/>
                <a:gd name="T38" fmla="*/ 10 w 15"/>
                <a:gd name="T39" fmla="*/ 55 h 62"/>
                <a:gd name="T40" fmla="*/ 8 w 15"/>
                <a:gd name="T41" fmla="*/ 57 h 62"/>
                <a:gd name="T42" fmla="*/ 6 w 15"/>
                <a:gd name="T43" fmla="*/ 60 h 62"/>
                <a:gd name="T44" fmla="*/ 3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3" y="0"/>
                  </a:moveTo>
                  <a:lnTo>
                    <a:pt x="2" y="2"/>
                  </a:lnTo>
                  <a:lnTo>
                    <a:pt x="1" y="6"/>
                  </a:lnTo>
                  <a:lnTo>
                    <a:pt x="1" y="8"/>
                  </a:lnTo>
                  <a:lnTo>
                    <a:pt x="0" y="11"/>
                  </a:lnTo>
                  <a:lnTo>
                    <a:pt x="1" y="14"/>
                  </a:lnTo>
                  <a:lnTo>
                    <a:pt x="2" y="18"/>
                  </a:lnTo>
                  <a:lnTo>
                    <a:pt x="4" y="22"/>
                  </a:lnTo>
                  <a:lnTo>
                    <a:pt x="6" y="25"/>
                  </a:lnTo>
                  <a:lnTo>
                    <a:pt x="10" y="32"/>
                  </a:lnTo>
                  <a:lnTo>
                    <a:pt x="12" y="34"/>
                  </a:lnTo>
                  <a:lnTo>
                    <a:pt x="14" y="38"/>
                  </a:lnTo>
                  <a:lnTo>
                    <a:pt x="14" y="40"/>
                  </a:lnTo>
                  <a:lnTo>
                    <a:pt x="15" y="43"/>
                  </a:lnTo>
                  <a:lnTo>
                    <a:pt x="15" y="44"/>
                  </a:lnTo>
                  <a:lnTo>
                    <a:pt x="14" y="46"/>
                  </a:lnTo>
                  <a:lnTo>
                    <a:pt x="14" y="48"/>
                  </a:lnTo>
                  <a:lnTo>
                    <a:pt x="13" y="50"/>
                  </a:lnTo>
                  <a:lnTo>
                    <a:pt x="12" y="52"/>
                  </a:lnTo>
                  <a:lnTo>
                    <a:pt x="10" y="55"/>
                  </a:lnTo>
                  <a:lnTo>
                    <a:pt x="8" y="57"/>
                  </a:lnTo>
                  <a:lnTo>
                    <a:pt x="6"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17" name="Freeform 57"/>
            <p:cNvSpPr>
              <a:spLocks/>
            </p:cNvSpPr>
            <p:nvPr/>
          </p:nvSpPr>
          <p:spPr bwMode="auto">
            <a:xfrm>
              <a:off x="4595" y="2913"/>
              <a:ext cx="13" cy="69"/>
            </a:xfrm>
            <a:custGeom>
              <a:avLst/>
              <a:gdLst>
                <a:gd name="T0" fmla="*/ 3 w 15"/>
                <a:gd name="T1" fmla="*/ 0 h 62"/>
                <a:gd name="T2" fmla="*/ 1 w 15"/>
                <a:gd name="T3" fmla="*/ 2 h 62"/>
                <a:gd name="T4" fmla="*/ 1 w 15"/>
                <a:gd name="T5" fmla="*/ 6 h 62"/>
                <a:gd name="T6" fmla="*/ 0 w 15"/>
                <a:gd name="T7" fmla="*/ 8 h 62"/>
                <a:gd name="T8" fmla="*/ 0 w 15"/>
                <a:gd name="T9" fmla="*/ 11 h 62"/>
                <a:gd name="T10" fmla="*/ 0 w 15"/>
                <a:gd name="T11" fmla="*/ 14 h 62"/>
                <a:gd name="T12" fmla="*/ 2 w 15"/>
                <a:gd name="T13" fmla="*/ 18 h 62"/>
                <a:gd name="T14" fmla="*/ 3 w 15"/>
                <a:gd name="T15" fmla="*/ 22 h 62"/>
                <a:gd name="T16" fmla="*/ 5 w 15"/>
                <a:gd name="T17" fmla="*/ 25 h 62"/>
                <a:gd name="T18" fmla="*/ 10 w 15"/>
                <a:gd name="T19" fmla="*/ 32 h 62"/>
                <a:gd name="T20" fmla="*/ 13 w 15"/>
                <a:gd name="T21" fmla="*/ 34 h 62"/>
                <a:gd name="T22" fmla="*/ 14 w 15"/>
                <a:gd name="T23" fmla="*/ 38 h 62"/>
                <a:gd name="T24" fmla="*/ 15 w 15"/>
                <a:gd name="T25" fmla="*/ 40 h 62"/>
                <a:gd name="T26" fmla="*/ 15 w 15"/>
                <a:gd name="T27" fmla="*/ 43 h 62"/>
                <a:gd name="T28" fmla="*/ 15 w 15"/>
                <a:gd name="T29" fmla="*/ 44 h 62"/>
                <a:gd name="T30" fmla="*/ 15 w 15"/>
                <a:gd name="T31" fmla="*/ 46 h 62"/>
                <a:gd name="T32" fmla="*/ 14 w 15"/>
                <a:gd name="T33" fmla="*/ 48 h 62"/>
                <a:gd name="T34" fmla="*/ 13 w 15"/>
                <a:gd name="T35" fmla="*/ 50 h 62"/>
                <a:gd name="T36" fmla="*/ 12 w 15"/>
                <a:gd name="T37" fmla="*/ 52 h 62"/>
                <a:gd name="T38" fmla="*/ 10 w 15"/>
                <a:gd name="T39" fmla="*/ 55 h 62"/>
                <a:gd name="T40" fmla="*/ 8 w 15"/>
                <a:gd name="T41" fmla="*/ 57 h 62"/>
                <a:gd name="T42" fmla="*/ 5 w 15"/>
                <a:gd name="T43" fmla="*/ 60 h 62"/>
                <a:gd name="T44" fmla="*/ 3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3" y="0"/>
                  </a:moveTo>
                  <a:lnTo>
                    <a:pt x="1" y="2"/>
                  </a:lnTo>
                  <a:lnTo>
                    <a:pt x="1" y="6"/>
                  </a:lnTo>
                  <a:lnTo>
                    <a:pt x="0" y="8"/>
                  </a:lnTo>
                  <a:lnTo>
                    <a:pt x="0" y="11"/>
                  </a:lnTo>
                  <a:lnTo>
                    <a:pt x="0" y="14"/>
                  </a:lnTo>
                  <a:lnTo>
                    <a:pt x="2" y="18"/>
                  </a:lnTo>
                  <a:lnTo>
                    <a:pt x="3" y="22"/>
                  </a:lnTo>
                  <a:lnTo>
                    <a:pt x="5" y="25"/>
                  </a:lnTo>
                  <a:lnTo>
                    <a:pt x="10" y="32"/>
                  </a:lnTo>
                  <a:lnTo>
                    <a:pt x="13" y="34"/>
                  </a:lnTo>
                  <a:lnTo>
                    <a:pt x="14" y="38"/>
                  </a:lnTo>
                  <a:lnTo>
                    <a:pt x="15" y="40"/>
                  </a:lnTo>
                  <a:lnTo>
                    <a:pt x="15" y="43"/>
                  </a:lnTo>
                  <a:lnTo>
                    <a:pt x="15" y="44"/>
                  </a:lnTo>
                  <a:lnTo>
                    <a:pt x="15" y="46"/>
                  </a:lnTo>
                  <a:lnTo>
                    <a:pt x="14" y="48"/>
                  </a:lnTo>
                  <a:lnTo>
                    <a:pt x="13" y="50"/>
                  </a:lnTo>
                  <a:lnTo>
                    <a:pt x="12" y="52"/>
                  </a:lnTo>
                  <a:lnTo>
                    <a:pt x="10" y="55"/>
                  </a:lnTo>
                  <a:lnTo>
                    <a:pt x="8" y="57"/>
                  </a:lnTo>
                  <a:lnTo>
                    <a:pt x="5"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18" name="Rectangle 58"/>
            <p:cNvSpPr>
              <a:spLocks noChangeArrowheads="1"/>
            </p:cNvSpPr>
            <p:nvPr/>
          </p:nvSpPr>
          <p:spPr bwMode="auto">
            <a:xfrm>
              <a:off x="5367" y="1704"/>
              <a:ext cx="3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2219" name="Rectangle 59"/>
            <p:cNvSpPr>
              <a:spLocks noChangeArrowheads="1"/>
            </p:cNvSpPr>
            <p:nvPr/>
          </p:nvSpPr>
          <p:spPr bwMode="auto">
            <a:xfrm>
              <a:off x="5367" y="2615"/>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2220" name="Line 60"/>
            <p:cNvSpPr>
              <a:spLocks noChangeShapeType="1"/>
            </p:cNvSpPr>
            <p:nvPr/>
          </p:nvSpPr>
          <p:spPr bwMode="auto">
            <a:xfrm>
              <a:off x="3162" y="1700"/>
              <a:ext cx="1" cy="14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1" name="Line 61"/>
            <p:cNvSpPr>
              <a:spLocks noChangeShapeType="1"/>
            </p:cNvSpPr>
            <p:nvPr/>
          </p:nvSpPr>
          <p:spPr bwMode="auto">
            <a:xfrm>
              <a:off x="3048" y="1830"/>
              <a:ext cx="5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2" name="Freeform 62"/>
            <p:cNvSpPr>
              <a:spLocks/>
            </p:cNvSpPr>
            <p:nvPr/>
          </p:nvSpPr>
          <p:spPr bwMode="auto">
            <a:xfrm>
              <a:off x="2994" y="1800"/>
              <a:ext cx="59"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3" name="Freeform 63"/>
            <p:cNvSpPr>
              <a:spLocks/>
            </p:cNvSpPr>
            <p:nvPr/>
          </p:nvSpPr>
          <p:spPr bwMode="auto">
            <a:xfrm>
              <a:off x="3101" y="1800"/>
              <a:ext cx="60" cy="59"/>
            </a:xfrm>
            <a:custGeom>
              <a:avLst/>
              <a:gdLst>
                <a:gd name="T0" fmla="*/ 0 w 67"/>
                <a:gd name="T1" fmla="*/ 0 h 53"/>
                <a:gd name="T2" fmla="*/ 67 w 67"/>
                <a:gd name="T3" fmla="*/ 27 h 53"/>
                <a:gd name="T4" fmla="*/ 0 w 67"/>
                <a:gd name="T5" fmla="*/ 53 h 53"/>
                <a:gd name="T6" fmla="*/ 0 w 67"/>
                <a:gd name="T7" fmla="*/ 0 h 53"/>
              </a:gdLst>
              <a:ahLst/>
              <a:cxnLst>
                <a:cxn ang="0">
                  <a:pos x="T0" y="T1"/>
                </a:cxn>
                <a:cxn ang="0">
                  <a:pos x="T2" y="T3"/>
                </a:cxn>
                <a:cxn ang="0">
                  <a:pos x="T4" y="T5"/>
                </a:cxn>
                <a:cxn ang="0">
                  <a:pos x="T6" y="T7"/>
                </a:cxn>
              </a:cxnLst>
              <a:rect l="0" t="0" r="r" b="b"/>
              <a:pathLst>
                <a:path w="67" h="53">
                  <a:moveTo>
                    <a:pt x="0" y="0"/>
                  </a:moveTo>
                  <a:lnTo>
                    <a:pt x="67"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4" name="Line 64"/>
            <p:cNvSpPr>
              <a:spLocks noChangeShapeType="1"/>
            </p:cNvSpPr>
            <p:nvPr/>
          </p:nvSpPr>
          <p:spPr bwMode="auto">
            <a:xfrm>
              <a:off x="3216" y="1830"/>
              <a:ext cx="8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5" name="Freeform 65"/>
            <p:cNvSpPr>
              <a:spLocks/>
            </p:cNvSpPr>
            <p:nvPr/>
          </p:nvSpPr>
          <p:spPr bwMode="auto">
            <a:xfrm>
              <a:off x="3161" y="1800"/>
              <a:ext cx="60"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6" name="Freeform 66"/>
            <p:cNvSpPr>
              <a:spLocks/>
            </p:cNvSpPr>
            <p:nvPr/>
          </p:nvSpPr>
          <p:spPr bwMode="auto">
            <a:xfrm>
              <a:off x="3293" y="1800"/>
              <a:ext cx="60" cy="59"/>
            </a:xfrm>
            <a:custGeom>
              <a:avLst/>
              <a:gdLst>
                <a:gd name="T0" fmla="*/ 0 w 68"/>
                <a:gd name="T1" fmla="*/ 0 h 53"/>
                <a:gd name="T2" fmla="*/ 68 w 68"/>
                <a:gd name="T3" fmla="*/ 27 h 53"/>
                <a:gd name="T4" fmla="*/ 0 w 68"/>
                <a:gd name="T5" fmla="*/ 53 h 53"/>
                <a:gd name="T6" fmla="*/ 0 w 68"/>
                <a:gd name="T7" fmla="*/ 0 h 53"/>
              </a:gdLst>
              <a:ahLst/>
              <a:cxnLst>
                <a:cxn ang="0">
                  <a:pos x="T0" y="T1"/>
                </a:cxn>
                <a:cxn ang="0">
                  <a:pos x="T2" y="T3"/>
                </a:cxn>
                <a:cxn ang="0">
                  <a:pos x="T4" y="T5"/>
                </a:cxn>
                <a:cxn ang="0">
                  <a:pos x="T6" y="T7"/>
                </a:cxn>
              </a:cxnLst>
              <a:rect l="0" t="0" r="r" b="b"/>
              <a:pathLst>
                <a:path w="68" h="53">
                  <a:moveTo>
                    <a:pt x="0" y="0"/>
                  </a:moveTo>
                  <a:lnTo>
                    <a:pt x="68"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7" name="Line 67"/>
            <p:cNvSpPr>
              <a:spLocks noChangeShapeType="1"/>
            </p:cNvSpPr>
            <p:nvPr/>
          </p:nvSpPr>
          <p:spPr bwMode="auto">
            <a:xfrm>
              <a:off x="4057" y="3383"/>
              <a:ext cx="25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8" name="Freeform 68"/>
            <p:cNvSpPr>
              <a:spLocks/>
            </p:cNvSpPr>
            <p:nvPr/>
          </p:nvSpPr>
          <p:spPr bwMode="auto">
            <a:xfrm>
              <a:off x="4003" y="3353"/>
              <a:ext cx="60"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9" name="Freeform 69"/>
            <p:cNvSpPr>
              <a:spLocks/>
            </p:cNvSpPr>
            <p:nvPr/>
          </p:nvSpPr>
          <p:spPr bwMode="auto">
            <a:xfrm>
              <a:off x="4303" y="3353"/>
              <a:ext cx="60" cy="59"/>
            </a:xfrm>
            <a:custGeom>
              <a:avLst/>
              <a:gdLst>
                <a:gd name="T0" fmla="*/ 0 w 67"/>
                <a:gd name="T1" fmla="*/ 0 h 53"/>
                <a:gd name="T2" fmla="*/ 67 w 67"/>
                <a:gd name="T3" fmla="*/ 27 h 53"/>
                <a:gd name="T4" fmla="*/ 0 w 67"/>
                <a:gd name="T5" fmla="*/ 53 h 53"/>
                <a:gd name="T6" fmla="*/ 0 w 67"/>
                <a:gd name="T7" fmla="*/ 0 h 53"/>
              </a:gdLst>
              <a:ahLst/>
              <a:cxnLst>
                <a:cxn ang="0">
                  <a:pos x="T0" y="T1"/>
                </a:cxn>
                <a:cxn ang="0">
                  <a:pos x="T2" y="T3"/>
                </a:cxn>
                <a:cxn ang="0">
                  <a:pos x="T4" y="T5"/>
                </a:cxn>
                <a:cxn ang="0">
                  <a:pos x="T6" y="T7"/>
                </a:cxn>
              </a:cxnLst>
              <a:rect l="0" t="0" r="r" b="b"/>
              <a:pathLst>
                <a:path w="67" h="53">
                  <a:moveTo>
                    <a:pt x="0" y="0"/>
                  </a:moveTo>
                  <a:lnTo>
                    <a:pt x="67"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0" name="Line 70"/>
            <p:cNvSpPr>
              <a:spLocks noChangeShapeType="1"/>
            </p:cNvSpPr>
            <p:nvPr/>
          </p:nvSpPr>
          <p:spPr bwMode="auto">
            <a:xfrm>
              <a:off x="4418" y="3383"/>
              <a:ext cx="41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1" name="Freeform 71"/>
            <p:cNvSpPr>
              <a:spLocks/>
            </p:cNvSpPr>
            <p:nvPr/>
          </p:nvSpPr>
          <p:spPr bwMode="auto">
            <a:xfrm>
              <a:off x="4363" y="3353"/>
              <a:ext cx="59"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2" name="Freeform 72"/>
            <p:cNvSpPr>
              <a:spLocks/>
            </p:cNvSpPr>
            <p:nvPr/>
          </p:nvSpPr>
          <p:spPr bwMode="auto">
            <a:xfrm>
              <a:off x="4832" y="3353"/>
              <a:ext cx="60" cy="59"/>
            </a:xfrm>
            <a:custGeom>
              <a:avLst/>
              <a:gdLst>
                <a:gd name="T0" fmla="*/ 0 w 68"/>
                <a:gd name="T1" fmla="*/ 0 h 53"/>
                <a:gd name="T2" fmla="*/ 68 w 68"/>
                <a:gd name="T3" fmla="*/ 27 h 53"/>
                <a:gd name="T4" fmla="*/ 0 w 68"/>
                <a:gd name="T5" fmla="*/ 53 h 53"/>
                <a:gd name="T6" fmla="*/ 0 w 68"/>
                <a:gd name="T7" fmla="*/ 0 h 53"/>
              </a:gdLst>
              <a:ahLst/>
              <a:cxnLst>
                <a:cxn ang="0">
                  <a:pos x="T0" y="T1"/>
                </a:cxn>
                <a:cxn ang="0">
                  <a:pos x="T2" y="T3"/>
                </a:cxn>
                <a:cxn ang="0">
                  <a:pos x="T4" y="T5"/>
                </a:cxn>
                <a:cxn ang="0">
                  <a:pos x="T6" y="T7"/>
                </a:cxn>
              </a:cxnLst>
              <a:rect l="0" t="0" r="r" b="b"/>
              <a:pathLst>
                <a:path w="68" h="53">
                  <a:moveTo>
                    <a:pt x="0" y="0"/>
                  </a:moveTo>
                  <a:lnTo>
                    <a:pt x="68"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3" name="Rectangle 73"/>
            <p:cNvSpPr>
              <a:spLocks noChangeArrowheads="1"/>
            </p:cNvSpPr>
            <p:nvPr/>
          </p:nvSpPr>
          <p:spPr bwMode="auto">
            <a:xfrm>
              <a:off x="2904" y="2632"/>
              <a:ext cx="8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O</a:t>
              </a:r>
              <a:endParaRPr kumimoji="1" lang="en-US" altLang="zh-CN" sz="3600">
                <a:latin typeface="华文中宋" pitchFamily="2" charset="-122"/>
                <a:ea typeface="华文中宋" pitchFamily="2" charset="-122"/>
              </a:endParaRPr>
            </a:p>
          </p:txBody>
        </p:sp>
        <p:sp>
          <p:nvSpPr>
            <p:cNvPr id="92234" name="Rectangle 74"/>
            <p:cNvSpPr>
              <a:spLocks noChangeArrowheads="1"/>
            </p:cNvSpPr>
            <p:nvPr/>
          </p:nvSpPr>
          <p:spPr bwMode="auto">
            <a:xfrm>
              <a:off x="2924" y="1719"/>
              <a:ext cx="54"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0</a:t>
              </a:r>
              <a:endParaRPr kumimoji="1" lang="en-US" altLang="zh-CN" sz="3600">
                <a:latin typeface="华文中宋" pitchFamily="2" charset="-122"/>
                <a:ea typeface="华文中宋" pitchFamily="2" charset="-122"/>
              </a:endParaRPr>
            </a:p>
          </p:txBody>
        </p:sp>
        <p:sp>
          <p:nvSpPr>
            <p:cNvPr id="92235" name="Rectangle 75"/>
            <p:cNvSpPr>
              <a:spLocks noChangeArrowheads="1"/>
            </p:cNvSpPr>
            <p:nvPr/>
          </p:nvSpPr>
          <p:spPr bwMode="auto">
            <a:xfrm>
              <a:off x="3045" y="1674"/>
              <a:ext cx="31"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2236" name="Rectangle 76"/>
            <p:cNvSpPr>
              <a:spLocks noChangeArrowheads="1"/>
            </p:cNvSpPr>
            <p:nvPr/>
          </p:nvSpPr>
          <p:spPr bwMode="auto">
            <a:xfrm>
              <a:off x="3070" y="1751"/>
              <a:ext cx="36"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d</a:t>
              </a:r>
              <a:endParaRPr kumimoji="1" lang="en-US" altLang="zh-CN" sz="3600">
                <a:latin typeface="华文中宋" pitchFamily="2" charset="-122"/>
                <a:ea typeface="华文中宋" pitchFamily="2" charset="-122"/>
              </a:endParaRPr>
            </a:p>
          </p:txBody>
        </p:sp>
        <p:sp>
          <p:nvSpPr>
            <p:cNvPr id="92237" name="Rectangle 77"/>
            <p:cNvSpPr>
              <a:spLocks noChangeArrowheads="1"/>
            </p:cNvSpPr>
            <p:nvPr/>
          </p:nvSpPr>
          <p:spPr bwMode="auto">
            <a:xfrm>
              <a:off x="3230" y="1674"/>
              <a:ext cx="31"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2238" name="Rectangle 78"/>
            <p:cNvSpPr>
              <a:spLocks noChangeArrowheads="1"/>
            </p:cNvSpPr>
            <p:nvPr/>
          </p:nvSpPr>
          <p:spPr bwMode="auto">
            <a:xfrm>
              <a:off x="3254" y="1751"/>
              <a:ext cx="2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r</a:t>
              </a:r>
              <a:endParaRPr kumimoji="1" lang="en-US" altLang="zh-CN" sz="3600">
                <a:latin typeface="华文中宋" pitchFamily="2" charset="-122"/>
                <a:ea typeface="华文中宋" pitchFamily="2" charset="-122"/>
              </a:endParaRPr>
            </a:p>
          </p:txBody>
        </p:sp>
        <p:sp>
          <p:nvSpPr>
            <p:cNvPr id="92239" name="Rectangle 79"/>
            <p:cNvSpPr>
              <a:spLocks noChangeArrowheads="1"/>
            </p:cNvSpPr>
            <p:nvPr/>
          </p:nvSpPr>
          <p:spPr bwMode="auto">
            <a:xfrm>
              <a:off x="4161" y="318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2240" name="Rectangle 80"/>
            <p:cNvSpPr>
              <a:spLocks noChangeArrowheads="1"/>
            </p:cNvSpPr>
            <p:nvPr/>
          </p:nvSpPr>
          <p:spPr bwMode="auto">
            <a:xfrm>
              <a:off x="4185" y="3262"/>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rr</a:t>
              </a:r>
              <a:endParaRPr kumimoji="1" lang="en-US" altLang="zh-CN" sz="3600">
                <a:latin typeface="华文中宋" pitchFamily="2" charset="-122"/>
                <a:ea typeface="华文中宋" pitchFamily="2" charset="-122"/>
              </a:endParaRPr>
            </a:p>
          </p:txBody>
        </p:sp>
        <p:sp>
          <p:nvSpPr>
            <p:cNvPr id="92241" name="Rectangle 81"/>
            <p:cNvSpPr>
              <a:spLocks noChangeArrowheads="1"/>
            </p:cNvSpPr>
            <p:nvPr/>
          </p:nvSpPr>
          <p:spPr bwMode="auto">
            <a:xfrm>
              <a:off x="4615" y="318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2242" name="Rectangle 82"/>
            <p:cNvSpPr>
              <a:spLocks noChangeArrowheads="1"/>
            </p:cNvSpPr>
            <p:nvPr/>
          </p:nvSpPr>
          <p:spPr bwMode="auto">
            <a:xfrm>
              <a:off x="4639" y="3262"/>
              <a:ext cx="5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gr</a:t>
              </a:r>
              <a:endParaRPr kumimoji="1" lang="en-US" altLang="zh-CN" sz="3600">
                <a:latin typeface="华文中宋" pitchFamily="2" charset="-122"/>
                <a:ea typeface="华文中宋" pitchFamily="2" charset="-122"/>
              </a:endParaRPr>
            </a:p>
          </p:txBody>
        </p:sp>
        <p:sp>
          <p:nvSpPr>
            <p:cNvPr id="92243" name="Rectangle 83"/>
            <p:cNvSpPr>
              <a:spLocks noChangeArrowheads="1"/>
            </p:cNvSpPr>
            <p:nvPr/>
          </p:nvSpPr>
          <p:spPr bwMode="auto">
            <a:xfrm>
              <a:off x="4372" y="3113"/>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92244" name="Rectangle 84"/>
            <p:cNvSpPr>
              <a:spLocks noChangeArrowheads="1"/>
            </p:cNvSpPr>
            <p:nvPr/>
          </p:nvSpPr>
          <p:spPr bwMode="auto">
            <a:xfrm>
              <a:off x="4422" y="3172"/>
              <a:ext cx="1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RRM</a:t>
              </a:r>
              <a:endParaRPr kumimoji="1" lang="en-US" altLang="zh-CN" sz="3600" b="1" i="1">
                <a:latin typeface="华文中宋" pitchFamily="2" charset="-122"/>
                <a:ea typeface="华文中宋" pitchFamily="2" charset="-122"/>
              </a:endParaRPr>
            </a:p>
          </p:txBody>
        </p:sp>
        <p:sp>
          <p:nvSpPr>
            <p:cNvPr id="92245" name="Rectangle 85"/>
            <p:cNvSpPr>
              <a:spLocks noChangeArrowheads="1"/>
            </p:cNvSpPr>
            <p:nvPr/>
          </p:nvSpPr>
          <p:spPr bwMode="auto">
            <a:xfrm>
              <a:off x="4197" y="2133"/>
              <a:ext cx="4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I</a:t>
              </a:r>
              <a:endParaRPr kumimoji="1" lang="en-US" altLang="zh-CN" sz="3600" b="1">
                <a:latin typeface="华文中宋" pitchFamily="2" charset="-122"/>
                <a:ea typeface="华文中宋" pitchFamily="2" charset="-122"/>
              </a:endParaRPr>
            </a:p>
          </p:txBody>
        </p:sp>
        <p:sp>
          <p:nvSpPr>
            <p:cNvPr id="92246" name="Rectangle 86"/>
            <p:cNvSpPr>
              <a:spLocks noChangeArrowheads="1"/>
            </p:cNvSpPr>
            <p:nvPr/>
          </p:nvSpPr>
          <p:spPr bwMode="auto">
            <a:xfrm>
              <a:off x="4220" y="2211"/>
              <a:ext cx="11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RM</a:t>
              </a:r>
              <a:endParaRPr kumimoji="1" lang="en-US" altLang="zh-CN" sz="3600" b="1" i="1">
                <a:latin typeface="华文中宋" pitchFamily="2" charset="-122"/>
                <a:ea typeface="华文中宋" pitchFamily="2" charset="-122"/>
              </a:endParaRPr>
            </a:p>
          </p:txBody>
        </p:sp>
        <p:sp>
          <p:nvSpPr>
            <p:cNvPr id="92247" name="Rectangle 87"/>
            <p:cNvSpPr>
              <a:spLocks noChangeArrowheads="1"/>
            </p:cNvSpPr>
            <p:nvPr/>
          </p:nvSpPr>
          <p:spPr bwMode="auto">
            <a:xfrm>
              <a:off x="2880" y="75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i</a:t>
              </a:r>
              <a:endParaRPr kumimoji="1" lang="en-US" altLang="zh-CN" sz="3600" b="1">
                <a:latin typeface="华文中宋" pitchFamily="2" charset="-122"/>
                <a:ea typeface="华文中宋" pitchFamily="2" charset="-122"/>
              </a:endParaRPr>
            </a:p>
          </p:txBody>
        </p:sp>
        <p:sp>
          <p:nvSpPr>
            <p:cNvPr id="92248" name="Rectangle 88"/>
            <p:cNvSpPr>
              <a:spLocks noChangeArrowheads="1"/>
            </p:cNvSpPr>
            <p:nvPr/>
          </p:nvSpPr>
          <p:spPr bwMode="auto">
            <a:xfrm>
              <a:off x="2923" y="813"/>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A</a:t>
              </a:r>
              <a:endParaRPr kumimoji="1" lang="en-US" altLang="zh-CN" sz="3600" b="1" i="1">
                <a:latin typeface="华文中宋" pitchFamily="2" charset="-122"/>
                <a:ea typeface="华文中宋" pitchFamily="2" charset="-122"/>
              </a:endParaRPr>
            </a:p>
          </p:txBody>
        </p:sp>
        <p:sp>
          <p:nvSpPr>
            <p:cNvPr id="92249" name="Text Box 89"/>
            <p:cNvSpPr txBox="1">
              <a:spLocks noChangeArrowheads="1"/>
            </p:cNvSpPr>
            <p:nvPr/>
          </p:nvSpPr>
          <p:spPr bwMode="auto">
            <a:xfrm>
              <a:off x="4195" y="1298"/>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1">
                  <a:latin typeface="Times New Roman" pitchFamily="18" charset="0"/>
                </a:rPr>
                <a:t>阳极电流稳态值的</a:t>
              </a:r>
              <a:r>
                <a:rPr kumimoji="1" lang="en-US" altLang="zh-CN" sz="1200" b="1">
                  <a:latin typeface="Times New Roman" pitchFamily="18" charset="0"/>
                </a:rPr>
                <a:t>10%</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2" name="文本框 1"/>
          <p:cNvSpPr txBox="1"/>
          <p:nvPr/>
        </p:nvSpPr>
        <p:spPr>
          <a:xfrm>
            <a:off x="4672069" y="633970"/>
            <a:ext cx="4332139" cy="954107"/>
          </a:xfrm>
          <a:prstGeom prst="rect">
            <a:avLst/>
          </a:prstGeom>
          <a:noFill/>
        </p:spPr>
        <p:txBody>
          <a:bodyPr wrap="square" rtlCol="0">
            <a:spAutoFit/>
          </a:bodyPr>
          <a:lstStyle/>
          <a:p>
            <a:r>
              <a:rPr lang="zh-CN" altLang="en-US" sz="2800" b="1" dirty="0">
                <a:solidFill>
                  <a:srgbClr val="0000FF"/>
                </a:solidFill>
              </a:rPr>
              <a:t>◆</a:t>
            </a:r>
            <a:r>
              <a:rPr lang="zh-CN" altLang="en-US" sz="2800" b="1" dirty="0">
                <a:solidFill>
                  <a:srgbClr val="FF0000"/>
                </a:solidFill>
              </a:rPr>
              <a:t>对比二极管和晶闸管开通过程的区别！</a:t>
            </a:r>
            <a:endParaRPr lang="zh-CN" altLang="en-US" sz="2800" dirty="0"/>
          </a:p>
        </p:txBody>
      </p:sp>
      <p:sp>
        <p:nvSpPr>
          <p:cNvPr id="5" name="日期占位符 4">
            <a:extLst>
              <a:ext uri="{FF2B5EF4-FFF2-40B4-BE49-F238E27FC236}">
                <a16:creationId xmlns:a16="http://schemas.microsoft.com/office/drawing/2014/main" id="{F75EEB5F-ADD7-4ADB-87D2-AEE96AE14C89}"/>
              </a:ext>
            </a:extLst>
          </p:cNvPr>
          <p:cNvSpPr>
            <a:spLocks noGrp="1"/>
          </p:cNvSpPr>
          <p:nvPr>
            <p:ph type="dt" sz="half" idx="10"/>
          </p:nvPr>
        </p:nvSpPr>
        <p:spPr/>
        <p:txBody>
          <a:bodyPr/>
          <a:lstStyle/>
          <a:p>
            <a:fld id="{333B4BCC-7E53-421A-BC15-166D29DB6EDE}" type="datetime10">
              <a:rPr lang="zh-CN" altLang="en-US" smtClean="0"/>
              <a:t>10:54</a:t>
            </a:fld>
            <a:endParaRPr lang="zh-CN" altLang="en-US"/>
          </a:p>
        </p:txBody>
      </p:sp>
      <p:sp>
        <p:nvSpPr>
          <p:cNvPr id="6" name="页脚占位符 5">
            <a:extLst>
              <a:ext uri="{FF2B5EF4-FFF2-40B4-BE49-F238E27FC236}">
                <a16:creationId xmlns:a16="http://schemas.microsoft.com/office/drawing/2014/main" id="{CB02C481-AF91-44E4-A305-C6921B7228E1}"/>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101203785"/>
      </p:ext>
    </p:extLst>
  </p:cSld>
  <p:clrMapOvr>
    <a:masterClrMapping/>
  </p:clrMapOvr>
  <mc:AlternateContent xmlns:mc="http://schemas.openxmlformats.org/markup-compatibility/2006" xmlns:p14="http://schemas.microsoft.com/office/powerpoint/2010/main">
    <mc:Choice Requires="p14">
      <p:transition spd="slow" p14:dur="2000" advTm="296241"/>
    </mc:Choice>
    <mc:Fallback xmlns="">
      <p:transition spd="slow" advTm="2962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ChangeArrowheads="1"/>
          </p:cNvSpPr>
          <p:nvPr/>
        </p:nvSpPr>
        <p:spPr bwMode="auto">
          <a:xfrm>
            <a:off x="680091" y="996497"/>
            <a:ext cx="4497388" cy="292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50000"/>
              </a:lnSpc>
            </a:pPr>
            <a:r>
              <a:rPr lang="zh-CN" altLang="en-US" sz="2000" b="1" dirty="0">
                <a:solidFill>
                  <a:schemeClr val="tx2"/>
                </a:solidFill>
                <a:latin typeface="Times New Roman" pitchFamily="18" charset="0"/>
                <a:ea typeface="黑体" pitchFamily="49" charset="-122"/>
              </a:rPr>
              <a:t>（一维开通、二维开通）点开通、向四周扩散、后面开通：</a:t>
            </a:r>
            <a:endParaRPr lang="en-US" altLang="zh-CN" sz="2000" b="1" dirty="0">
              <a:solidFill>
                <a:schemeClr val="tx2"/>
              </a:solidFill>
              <a:latin typeface="Times New Roman" pitchFamily="18" charset="0"/>
              <a:ea typeface="黑体" pitchFamily="49" charset="-122"/>
            </a:endParaRPr>
          </a:p>
          <a:p>
            <a:pPr>
              <a:lnSpc>
                <a:spcPct val="150000"/>
              </a:lnSpc>
            </a:pPr>
            <a:r>
              <a:rPr lang="en-US" altLang="zh-CN" sz="2000" b="1" dirty="0">
                <a:solidFill>
                  <a:srgbClr val="0070C0"/>
                </a:solidFill>
              </a:rPr>
              <a:t>1</a:t>
            </a:r>
            <a:r>
              <a:rPr lang="zh-CN" altLang="en-US" sz="2000" b="1" dirty="0">
                <a:solidFill>
                  <a:srgbClr val="0070C0"/>
                </a:solidFill>
              </a:rPr>
              <a:t>）、门极正偏，</a:t>
            </a:r>
            <a:r>
              <a:rPr lang="en-US" altLang="zh-CN" sz="2000" b="1" dirty="0">
                <a:solidFill>
                  <a:srgbClr val="0070C0"/>
                </a:solidFill>
              </a:rPr>
              <a:t>Q</a:t>
            </a:r>
            <a:r>
              <a:rPr lang="en-US" altLang="zh-CN" sz="2000" b="1" baseline="-25000" dirty="0">
                <a:solidFill>
                  <a:srgbClr val="0070C0"/>
                </a:solidFill>
              </a:rPr>
              <a:t>2</a:t>
            </a:r>
            <a:r>
              <a:rPr lang="zh-CN" altLang="en-US" sz="2000" b="1" dirty="0">
                <a:solidFill>
                  <a:srgbClr val="0070C0"/>
                </a:solidFill>
              </a:rPr>
              <a:t>、</a:t>
            </a:r>
            <a:r>
              <a:rPr lang="en-US" altLang="zh-CN" sz="2000" b="1" dirty="0">
                <a:solidFill>
                  <a:srgbClr val="0070C0"/>
                </a:solidFill>
              </a:rPr>
              <a:t>Q</a:t>
            </a:r>
            <a:r>
              <a:rPr lang="en-US" altLang="zh-CN" sz="2000" b="1" baseline="-25000" dirty="0">
                <a:solidFill>
                  <a:srgbClr val="0070C0"/>
                </a:solidFill>
              </a:rPr>
              <a:t>1</a:t>
            </a:r>
            <a:r>
              <a:rPr lang="zh-CN" altLang="en-US" sz="2000" b="1" dirty="0">
                <a:solidFill>
                  <a:srgbClr val="0070C0"/>
                </a:solidFill>
              </a:rPr>
              <a:t>导通，再生正反馈。电流超擎住电流后，门极脉冲可去。（一维开通）</a:t>
            </a:r>
            <a:endParaRPr lang="en-US" altLang="zh-CN" sz="2000" b="1" dirty="0">
              <a:solidFill>
                <a:srgbClr val="0070C0"/>
              </a:solidFill>
            </a:endParaRPr>
          </a:p>
          <a:p>
            <a:pPr>
              <a:lnSpc>
                <a:spcPct val="150000"/>
              </a:lnSpc>
            </a:pPr>
            <a:r>
              <a:rPr lang="en-US" altLang="zh-CN" sz="2000" b="1" dirty="0">
                <a:solidFill>
                  <a:srgbClr val="0070C0"/>
                </a:solidFill>
                <a:latin typeface="Times New Roman" pitchFamily="18" charset="0"/>
                <a:ea typeface="黑体" pitchFamily="49" charset="-122"/>
              </a:rPr>
              <a:t>2</a:t>
            </a:r>
            <a:r>
              <a:rPr lang="zh-CN" altLang="en-US" sz="2000" b="1" dirty="0">
                <a:solidFill>
                  <a:srgbClr val="0070C0"/>
                </a:solidFill>
                <a:latin typeface="Times New Roman" pitchFamily="18" charset="0"/>
                <a:ea typeface="黑体" pitchFamily="49" charset="-122"/>
              </a:rPr>
              <a:t>）、</a:t>
            </a:r>
            <a:r>
              <a:rPr lang="zh-CN" altLang="en-US" sz="2000" b="1" dirty="0">
                <a:solidFill>
                  <a:srgbClr val="0070C0"/>
                </a:solidFill>
              </a:rPr>
              <a:t>当发射极电流建立起来之后，</a:t>
            </a:r>
            <a:r>
              <a:rPr lang="zh-CN" altLang="en-US" sz="2000" b="1" i="1" dirty="0">
                <a:solidFill>
                  <a:srgbClr val="0070C0"/>
                </a:solidFill>
                <a:sym typeface="Symbol" pitchFamily="18" charset="2"/>
              </a:rPr>
              <a:t></a:t>
            </a:r>
            <a:r>
              <a:rPr lang="zh-CN" altLang="en-US" sz="2000" b="1" dirty="0">
                <a:solidFill>
                  <a:srgbClr val="0070C0"/>
                </a:solidFill>
              </a:rPr>
              <a:t> 迅速增大（二维开通）</a:t>
            </a:r>
            <a:endParaRPr lang="en-US" altLang="zh-CN" sz="2000" b="1" dirty="0">
              <a:solidFill>
                <a:srgbClr val="0070C0"/>
              </a:solidFill>
            </a:endParaRPr>
          </a:p>
          <a:p>
            <a:pPr>
              <a:lnSpc>
                <a:spcPct val="150000"/>
              </a:lnSpc>
            </a:pPr>
            <a:r>
              <a:rPr lang="en-US" altLang="zh-CN" sz="2000" b="1" dirty="0">
                <a:solidFill>
                  <a:srgbClr val="0070C0"/>
                </a:solidFill>
                <a:latin typeface="Times New Roman" pitchFamily="18" charset="0"/>
                <a:ea typeface="黑体" pitchFamily="49" charset="-122"/>
              </a:rPr>
              <a:t>3</a:t>
            </a:r>
            <a:r>
              <a:rPr lang="zh-CN" altLang="en-US" sz="2000" b="1" dirty="0">
                <a:solidFill>
                  <a:srgbClr val="0070C0"/>
                </a:solidFill>
                <a:latin typeface="Times New Roman" pitchFamily="18" charset="0"/>
                <a:ea typeface="黑体" pitchFamily="49" charset="-122"/>
              </a:rPr>
              <a:t>）、</a:t>
            </a:r>
            <a:r>
              <a:rPr lang="zh-CN" altLang="en-US" sz="2000" b="1" dirty="0">
                <a:solidFill>
                  <a:srgbClr val="0070C0"/>
                </a:solidFill>
              </a:rPr>
              <a:t>耐压越高扩展越慢。</a:t>
            </a:r>
            <a:endParaRPr lang="zh-CN" altLang="en-US" sz="2000" b="1" dirty="0">
              <a:solidFill>
                <a:srgbClr val="0070C0"/>
              </a:solidFill>
              <a:latin typeface="Times New Roman" pitchFamily="18" charset="0"/>
              <a:ea typeface="黑体" pitchFamily="49" charset="-122"/>
            </a:endParaRPr>
          </a:p>
        </p:txBody>
      </p:sp>
      <p:graphicFrame>
        <p:nvGraphicFramePr>
          <p:cNvPr id="15364" name="Object 6"/>
          <p:cNvGraphicFramePr>
            <a:graphicFrameLocks noChangeAspect="1"/>
          </p:cNvGraphicFramePr>
          <p:nvPr>
            <p:extLst>
              <p:ext uri="{D42A27DB-BD31-4B8C-83A1-F6EECF244321}">
                <p14:modId xmlns:p14="http://schemas.microsoft.com/office/powerpoint/2010/main" val="4280355783"/>
              </p:ext>
            </p:extLst>
          </p:nvPr>
        </p:nvGraphicFramePr>
        <p:xfrm>
          <a:off x="5179319" y="1103312"/>
          <a:ext cx="3427412" cy="4876800"/>
        </p:xfrm>
        <a:graphic>
          <a:graphicData uri="http://schemas.openxmlformats.org/presentationml/2006/ole">
            <mc:AlternateContent xmlns:mc="http://schemas.openxmlformats.org/markup-compatibility/2006">
              <mc:Choice xmlns:v="urn:schemas-microsoft-com:vml" Requires="v">
                <p:oleObj spid="_x0000_s17816" name="Microsoft Drawing" r:id="rId5" imgW="863600" imgH="1228725" progId="MSDraw">
                  <p:embed/>
                </p:oleObj>
              </mc:Choice>
              <mc:Fallback>
                <p:oleObj name="Microsoft Drawing" r:id="rId5" imgW="863600" imgH="1228725" progId="MSDraw">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9319" y="1103312"/>
                        <a:ext cx="3427412" cy="48768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366" name="Group 8"/>
          <p:cNvGrpSpPr>
            <a:grpSpLocks/>
          </p:cNvGrpSpPr>
          <p:nvPr/>
        </p:nvGrpSpPr>
        <p:grpSpPr bwMode="auto">
          <a:xfrm>
            <a:off x="5221287" y="93210"/>
            <a:ext cx="3960813" cy="903287"/>
            <a:chOff x="528" y="3360"/>
            <a:chExt cx="2112" cy="528"/>
          </a:xfrm>
        </p:grpSpPr>
        <p:graphicFrame>
          <p:nvGraphicFramePr>
            <p:cNvPr id="15371" name="Object 9"/>
            <p:cNvGraphicFramePr>
              <a:graphicFrameLocks noChangeAspect="1"/>
            </p:cNvGraphicFramePr>
            <p:nvPr/>
          </p:nvGraphicFramePr>
          <p:xfrm>
            <a:off x="528" y="3360"/>
            <a:ext cx="1488" cy="528"/>
          </p:xfrm>
          <a:graphic>
            <a:graphicData uri="http://schemas.openxmlformats.org/presentationml/2006/ole">
              <mc:AlternateContent xmlns:mc="http://schemas.openxmlformats.org/markup-compatibility/2006">
                <mc:Choice xmlns:v="urn:schemas-microsoft-com:vml" Requires="v">
                  <p:oleObj spid="_x0000_s17817" name="Equation" r:id="rId7" imgW="1619375" imgH="390594" progId="Equation.DSMT4">
                    <p:embed/>
                  </p:oleObj>
                </mc:Choice>
                <mc:Fallback>
                  <p:oleObj name="Equation" r:id="rId7" imgW="1619375" imgH="39059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3360"/>
                          <a:ext cx="1488" cy="528"/>
                        </a:xfrm>
                        <a:prstGeom prst="rect">
                          <a:avLst/>
                        </a:prstGeom>
                        <a:solidFill>
                          <a:srgbClr val="00FF00"/>
                        </a:solidFill>
                        <a:ln>
                          <a:noFill/>
                        </a:ln>
                        <a:extLs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15372" name="Text Box 10"/>
            <p:cNvSpPr txBox="1">
              <a:spLocks noChangeArrowheads="1"/>
            </p:cNvSpPr>
            <p:nvPr/>
          </p:nvSpPr>
          <p:spPr bwMode="auto">
            <a:xfrm>
              <a:off x="2016" y="3552"/>
              <a:ext cx="62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spcBef>
                  <a:spcPct val="50000"/>
                </a:spcBef>
              </a:pPr>
              <a:r>
                <a:rPr lang="zh-CN" altLang="en-US" sz="2000">
                  <a:latin typeface="Arial" charset="0"/>
                </a:rPr>
                <a:t>（</a:t>
              </a:r>
              <a:r>
                <a:rPr lang="en-US" altLang="zh-CN" sz="2000">
                  <a:latin typeface="Arial" charset="0"/>
                </a:rPr>
                <a:t>2-5</a:t>
              </a:r>
              <a:r>
                <a:rPr lang="zh-CN" altLang="en-US" sz="2000">
                  <a:latin typeface="Arial" charset="0"/>
                </a:rPr>
                <a:t>）</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14" name="Rectangle 4">
            <a:extLst>
              <a:ext uri="{FF2B5EF4-FFF2-40B4-BE49-F238E27FC236}">
                <a16:creationId xmlns:a16="http://schemas.microsoft.com/office/drawing/2014/main" id="{71E92D3D-E371-469D-B329-A5439CC22F2D}"/>
              </a:ext>
            </a:extLst>
          </p:cNvPr>
          <p:cNvSpPr>
            <a:spLocks noChangeArrowheads="1"/>
          </p:cNvSpPr>
          <p:nvPr/>
        </p:nvSpPr>
        <p:spPr bwMode="auto">
          <a:xfrm>
            <a:off x="696834" y="90715"/>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2800" b="1" dirty="0">
                <a:solidFill>
                  <a:srgbClr val="0000FF"/>
                </a:solidFill>
                <a:latin typeface="Times New Roman" pitchFamily="18" charset="0"/>
                <a:ea typeface="黑体" pitchFamily="49" charset="-122"/>
              </a:rPr>
              <a:t>晶闸管的开通微观特性</a:t>
            </a:r>
          </a:p>
        </p:txBody>
      </p:sp>
      <p:pic>
        <p:nvPicPr>
          <p:cNvPr id="2" name="图片 1">
            <a:extLst>
              <a:ext uri="{FF2B5EF4-FFF2-40B4-BE49-F238E27FC236}">
                <a16:creationId xmlns:a16="http://schemas.microsoft.com/office/drawing/2014/main" id="{C39FD4FC-F4BC-476F-B9D5-A97549B8E415}"/>
              </a:ext>
            </a:extLst>
          </p:cNvPr>
          <p:cNvPicPr>
            <a:picLocks noChangeAspect="1"/>
          </p:cNvPicPr>
          <p:nvPr/>
        </p:nvPicPr>
        <p:blipFill>
          <a:blip r:embed="rId9"/>
          <a:stretch>
            <a:fillRect/>
          </a:stretch>
        </p:blipFill>
        <p:spPr>
          <a:xfrm>
            <a:off x="813250" y="4437775"/>
            <a:ext cx="1872208" cy="2340261"/>
          </a:xfrm>
          <a:prstGeom prst="rect">
            <a:avLst/>
          </a:prstGeom>
        </p:spPr>
      </p:pic>
      <p:pic>
        <p:nvPicPr>
          <p:cNvPr id="4" name="图片 3">
            <a:extLst>
              <a:ext uri="{FF2B5EF4-FFF2-40B4-BE49-F238E27FC236}">
                <a16:creationId xmlns:a16="http://schemas.microsoft.com/office/drawing/2014/main" id="{2016333E-4A5C-444F-A180-714F4CC7B81C}"/>
              </a:ext>
            </a:extLst>
          </p:cNvPr>
          <p:cNvPicPr>
            <a:picLocks noChangeAspect="1"/>
          </p:cNvPicPr>
          <p:nvPr/>
        </p:nvPicPr>
        <p:blipFill>
          <a:blip r:embed="rId10"/>
          <a:stretch>
            <a:fillRect/>
          </a:stretch>
        </p:blipFill>
        <p:spPr>
          <a:xfrm>
            <a:off x="2897953" y="4438586"/>
            <a:ext cx="2279526" cy="2113981"/>
          </a:xfrm>
          <a:prstGeom prst="rect">
            <a:avLst/>
          </a:prstGeom>
        </p:spPr>
      </p:pic>
      <p:sp>
        <p:nvSpPr>
          <p:cNvPr id="6" name="日期占位符 5">
            <a:extLst>
              <a:ext uri="{FF2B5EF4-FFF2-40B4-BE49-F238E27FC236}">
                <a16:creationId xmlns:a16="http://schemas.microsoft.com/office/drawing/2014/main" id="{98A32C76-CB2B-4537-9205-C58AE5B0AD8C}"/>
              </a:ext>
            </a:extLst>
          </p:cNvPr>
          <p:cNvSpPr>
            <a:spLocks noGrp="1"/>
          </p:cNvSpPr>
          <p:nvPr>
            <p:ph type="dt" sz="half" idx="10"/>
          </p:nvPr>
        </p:nvSpPr>
        <p:spPr/>
        <p:txBody>
          <a:bodyPr/>
          <a:lstStyle/>
          <a:p>
            <a:fld id="{237D2A63-D221-4D19-B3A2-5EA477A7B987}" type="datetime10">
              <a:rPr lang="zh-CN" altLang="en-US" smtClean="0"/>
              <a:t>10:54</a:t>
            </a:fld>
            <a:endParaRPr lang="zh-CN" altLang="en-US"/>
          </a:p>
        </p:txBody>
      </p:sp>
      <p:sp>
        <p:nvSpPr>
          <p:cNvPr id="7" name="页脚占位符 6">
            <a:extLst>
              <a:ext uri="{FF2B5EF4-FFF2-40B4-BE49-F238E27FC236}">
                <a16:creationId xmlns:a16="http://schemas.microsoft.com/office/drawing/2014/main" id="{BAA54650-8312-4C6E-AB4F-70786BCFB7D3}"/>
              </a:ext>
            </a:extLst>
          </p:cNvPr>
          <p:cNvSpPr>
            <a:spLocks noGrp="1"/>
          </p:cNvSpPr>
          <p:nvPr>
            <p:ph type="ftr" sz="quarter" idx="11"/>
          </p:nvPr>
        </p:nvSpPr>
        <p:spPr/>
        <p:txBody>
          <a:bodyPr/>
          <a:lstStyle/>
          <a:p>
            <a:endParaRPr lang="zh-CN" altLang="en-US"/>
          </a:p>
        </p:txBody>
      </p:sp>
    </p:spTree>
    <p:custDataLst>
      <p:tags r:id="rId2"/>
    </p:custDataLst>
    <p:extLst>
      <p:ext uri="{BB962C8B-B14F-4D97-AF65-F5344CB8AC3E}">
        <p14:creationId xmlns:p14="http://schemas.microsoft.com/office/powerpoint/2010/main" val="3351792958"/>
      </p:ext>
    </p:extLst>
  </p:cSld>
  <p:clrMapOvr>
    <a:masterClrMapping/>
  </p:clrMapOvr>
  <mc:AlternateContent xmlns:mc="http://schemas.openxmlformats.org/markup-compatibility/2006" xmlns:p14="http://schemas.microsoft.com/office/powerpoint/2010/main">
    <mc:Choice Requires="p14">
      <p:transition spd="slow" p14:dur="2000" advTm="212277"/>
    </mc:Choice>
    <mc:Fallback xmlns="">
      <p:transition spd="slow" advTm="2122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827584" y="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2800" b="1" dirty="0">
                <a:solidFill>
                  <a:srgbClr val="0000FF"/>
                </a:solidFill>
                <a:latin typeface="Times New Roman" pitchFamily="18" charset="0"/>
                <a:ea typeface="黑体" pitchFamily="49" charset="-122"/>
              </a:rPr>
              <a:t>晶闸管的关断微观特性</a:t>
            </a:r>
          </a:p>
        </p:txBody>
      </p:sp>
      <p:sp>
        <p:nvSpPr>
          <p:cNvPr id="16388" name="Rectangle 5"/>
          <p:cNvSpPr>
            <a:spLocks noChangeArrowheads="1"/>
          </p:cNvSpPr>
          <p:nvPr/>
        </p:nvSpPr>
        <p:spPr bwMode="auto">
          <a:xfrm>
            <a:off x="704866" y="682960"/>
            <a:ext cx="357910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20000"/>
              </a:spcBef>
              <a:buFontTx/>
              <a:buChar char="•"/>
            </a:pPr>
            <a:r>
              <a:rPr lang="zh-CN" altLang="en-US" sz="2800" dirty="0">
                <a:latin typeface="Times New Roman" pitchFamily="18" charset="0"/>
              </a:rPr>
              <a:t>导通后因门极面积远小于阴极，加负门极电流不能影响阴极主体，不能关断。</a:t>
            </a:r>
            <a:r>
              <a:rPr lang="zh-CN" altLang="en-US" sz="2800" dirty="0">
                <a:solidFill>
                  <a:srgbClr val="FF0000"/>
                </a:solidFill>
                <a:latin typeface="Times New Roman" pitchFamily="18" charset="0"/>
              </a:rPr>
              <a:t>无法从门极抽取大的电流</a:t>
            </a:r>
          </a:p>
          <a:p>
            <a:pPr marL="342900" indent="-342900">
              <a:lnSpc>
                <a:spcPct val="100000"/>
              </a:lnSpc>
              <a:spcBef>
                <a:spcPct val="20000"/>
              </a:spcBef>
              <a:buFontTx/>
              <a:buChar char="•"/>
            </a:pPr>
            <a:endParaRPr lang="en-US" altLang="zh-CN" sz="2800" dirty="0">
              <a:latin typeface="Times New Roman" pitchFamily="18" charset="0"/>
            </a:endParaRPr>
          </a:p>
          <a:p>
            <a:pPr marL="342900" indent="-342900">
              <a:lnSpc>
                <a:spcPct val="100000"/>
              </a:lnSpc>
              <a:spcBef>
                <a:spcPct val="20000"/>
              </a:spcBef>
              <a:buFontTx/>
              <a:buChar char="•"/>
            </a:pPr>
            <a:r>
              <a:rPr lang="zh-CN" altLang="en-US" sz="2800" dirty="0">
                <a:solidFill>
                  <a:srgbClr val="0070C0"/>
                </a:solidFill>
                <a:latin typeface="Times New Roman" pitchFamily="18" charset="0"/>
              </a:rPr>
              <a:t>如何关断：</a:t>
            </a:r>
          </a:p>
          <a:p>
            <a:pPr marL="342900" indent="-342900">
              <a:lnSpc>
                <a:spcPct val="100000"/>
              </a:lnSpc>
              <a:spcBef>
                <a:spcPct val="20000"/>
              </a:spcBef>
              <a:buFont typeface="Wingdings" pitchFamily="2" charset="2"/>
              <a:buChar char="Ø"/>
            </a:pPr>
            <a:r>
              <a:rPr lang="zh-CN" altLang="en-US" sz="2800" dirty="0">
                <a:solidFill>
                  <a:srgbClr val="FF0000"/>
                </a:solidFill>
                <a:latin typeface="Times New Roman" pitchFamily="18" charset="0"/>
              </a:rPr>
              <a:t>阳极电压反极性。</a:t>
            </a:r>
            <a:endParaRPr lang="en-US" altLang="zh-CN" sz="2800" dirty="0">
              <a:solidFill>
                <a:srgbClr val="FF0000"/>
              </a:solidFill>
              <a:latin typeface="Times New Roman" pitchFamily="18" charset="0"/>
            </a:endParaRPr>
          </a:p>
          <a:p>
            <a:pPr marL="342900" indent="-342900">
              <a:spcBef>
                <a:spcPct val="20000"/>
              </a:spcBef>
              <a:buFont typeface="Wingdings" pitchFamily="2" charset="2"/>
              <a:buChar char="Ø"/>
            </a:pPr>
            <a:r>
              <a:rPr lang="zh-CN" altLang="en-US" sz="2800" dirty="0">
                <a:solidFill>
                  <a:srgbClr val="FF0000"/>
                </a:solidFill>
                <a:latin typeface="Times New Roman" pitchFamily="18" charset="0"/>
              </a:rPr>
              <a:t>电流低于维持电流。</a:t>
            </a:r>
          </a:p>
          <a:p>
            <a:pPr>
              <a:lnSpc>
                <a:spcPct val="100000"/>
              </a:lnSpc>
              <a:spcBef>
                <a:spcPct val="20000"/>
              </a:spcBef>
            </a:pPr>
            <a:endParaRPr lang="zh-CN" altLang="en-US" sz="2800" dirty="0">
              <a:solidFill>
                <a:srgbClr val="FF0000"/>
              </a:solidFill>
              <a:latin typeface="Times New Roman" pitchFamily="18" charset="0"/>
            </a:endParaRPr>
          </a:p>
          <a:p>
            <a:pPr marL="342900" indent="-342900">
              <a:lnSpc>
                <a:spcPct val="100000"/>
              </a:lnSpc>
              <a:spcBef>
                <a:spcPct val="20000"/>
              </a:spcBef>
              <a:buFontTx/>
              <a:buChar char="•"/>
            </a:pPr>
            <a:endParaRPr lang="en-US" altLang="zh-CN" sz="2800" dirty="0">
              <a:latin typeface="Times New Roman" pitchFamily="18" charset="0"/>
            </a:endParaRPr>
          </a:p>
        </p:txBody>
      </p:sp>
      <p:graphicFrame>
        <p:nvGraphicFramePr>
          <p:cNvPr id="16389" name="Object 6"/>
          <p:cNvGraphicFramePr>
            <a:graphicFrameLocks noChangeAspect="1"/>
          </p:cNvGraphicFramePr>
          <p:nvPr>
            <p:extLst>
              <p:ext uri="{D42A27DB-BD31-4B8C-83A1-F6EECF244321}">
                <p14:modId xmlns:p14="http://schemas.microsoft.com/office/powerpoint/2010/main" val="858835758"/>
              </p:ext>
            </p:extLst>
          </p:nvPr>
        </p:nvGraphicFramePr>
        <p:xfrm>
          <a:off x="4495800" y="102245"/>
          <a:ext cx="4648200" cy="3765550"/>
        </p:xfrm>
        <a:graphic>
          <a:graphicData uri="http://schemas.openxmlformats.org/presentationml/2006/ole">
            <mc:AlternateContent xmlns:mc="http://schemas.openxmlformats.org/markup-compatibility/2006">
              <mc:Choice xmlns:v="urn:schemas-microsoft-com:vml" Requires="v">
                <p:oleObj spid="_x0000_s18635" name="Microsoft Drawing" r:id="rId3" imgW="2282825" imgH="1849438" progId="MSDraw">
                  <p:embed/>
                </p:oleObj>
              </mc:Choice>
              <mc:Fallback>
                <p:oleObj name="Microsoft Drawing" r:id="rId3" imgW="2282825" imgH="1849438"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02245"/>
                        <a:ext cx="4648200" cy="37655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15</a:t>
            </a:fld>
            <a:endParaRPr lang="zh-CN" altLang="en-US"/>
          </a:p>
        </p:txBody>
      </p:sp>
      <p:pic>
        <p:nvPicPr>
          <p:cNvPr id="7" name="图片 6">
            <a:extLst>
              <a:ext uri="{FF2B5EF4-FFF2-40B4-BE49-F238E27FC236}">
                <a16:creationId xmlns:a16="http://schemas.microsoft.com/office/drawing/2014/main" id="{B64F7127-FB9F-48E0-909A-6D09B378F358}"/>
              </a:ext>
            </a:extLst>
          </p:cNvPr>
          <p:cNvPicPr>
            <a:picLocks noChangeAspect="1"/>
          </p:cNvPicPr>
          <p:nvPr/>
        </p:nvPicPr>
        <p:blipFill>
          <a:blip r:embed="rId5"/>
          <a:stretch>
            <a:fillRect/>
          </a:stretch>
        </p:blipFill>
        <p:spPr>
          <a:xfrm>
            <a:off x="4647537" y="4076261"/>
            <a:ext cx="1872208" cy="2340261"/>
          </a:xfrm>
          <a:prstGeom prst="rect">
            <a:avLst/>
          </a:prstGeom>
        </p:spPr>
      </p:pic>
      <p:pic>
        <p:nvPicPr>
          <p:cNvPr id="8" name="图片 7">
            <a:extLst>
              <a:ext uri="{FF2B5EF4-FFF2-40B4-BE49-F238E27FC236}">
                <a16:creationId xmlns:a16="http://schemas.microsoft.com/office/drawing/2014/main" id="{2EB05597-1B02-4196-BC32-ACA7305CBFE1}"/>
              </a:ext>
            </a:extLst>
          </p:cNvPr>
          <p:cNvPicPr>
            <a:picLocks noChangeAspect="1"/>
          </p:cNvPicPr>
          <p:nvPr/>
        </p:nvPicPr>
        <p:blipFill>
          <a:blip r:embed="rId6"/>
          <a:stretch>
            <a:fillRect/>
          </a:stretch>
        </p:blipFill>
        <p:spPr>
          <a:xfrm>
            <a:off x="6732240" y="4077072"/>
            <a:ext cx="2279526" cy="2113981"/>
          </a:xfrm>
          <a:prstGeom prst="rect">
            <a:avLst/>
          </a:prstGeom>
        </p:spPr>
      </p:pic>
      <p:sp>
        <p:nvSpPr>
          <p:cNvPr id="4" name="日期占位符 3">
            <a:extLst>
              <a:ext uri="{FF2B5EF4-FFF2-40B4-BE49-F238E27FC236}">
                <a16:creationId xmlns:a16="http://schemas.microsoft.com/office/drawing/2014/main" id="{3FC67F0B-965E-4B31-B6FD-F3D550E09799}"/>
              </a:ext>
            </a:extLst>
          </p:cNvPr>
          <p:cNvSpPr>
            <a:spLocks noGrp="1"/>
          </p:cNvSpPr>
          <p:nvPr>
            <p:ph type="dt" sz="half" idx="10"/>
          </p:nvPr>
        </p:nvSpPr>
        <p:spPr/>
        <p:txBody>
          <a:bodyPr/>
          <a:lstStyle/>
          <a:p>
            <a:fld id="{88B5B5DA-953C-4078-98EE-B66B686EA1D1}" type="datetime10">
              <a:rPr lang="zh-CN" altLang="en-US" smtClean="0"/>
              <a:t>10:54</a:t>
            </a:fld>
            <a:endParaRPr lang="zh-CN" altLang="en-US"/>
          </a:p>
        </p:txBody>
      </p:sp>
      <p:sp>
        <p:nvSpPr>
          <p:cNvPr id="5" name="页脚占位符 4">
            <a:extLst>
              <a:ext uri="{FF2B5EF4-FFF2-40B4-BE49-F238E27FC236}">
                <a16:creationId xmlns:a16="http://schemas.microsoft.com/office/drawing/2014/main" id="{695A8A92-A35A-4F9C-8F1F-141455BDD901}"/>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931078739"/>
      </p:ext>
    </p:extLst>
  </p:cSld>
  <p:clrMapOvr>
    <a:masterClrMapping/>
  </p:clrMapOvr>
  <mc:AlternateContent xmlns:mc="http://schemas.openxmlformats.org/markup-compatibility/2006" xmlns:p14="http://schemas.microsoft.com/office/powerpoint/2010/main">
    <mc:Choice Requires="p14">
      <p:transition spd="slow" p14:dur="2000" advTm="99549"/>
    </mc:Choice>
    <mc:Fallback xmlns="">
      <p:transition spd="slow" advTm="9954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AutoShape 8"/>
          <p:cNvSpPr>
            <a:spLocks noChangeArrowheads="1"/>
          </p:cNvSpPr>
          <p:nvPr/>
        </p:nvSpPr>
        <p:spPr bwMode="auto">
          <a:xfrm>
            <a:off x="7835676" y="3905796"/>
            <a:ext cx="1488852" cy="892695"/>
          </a:xfrm>
          <a:prstGeom prst="wedgeEllipseCallout">
            <a:avLst>
              <a:gd name="adj1" fmla="val -102623"/>
              <a:gd name="adj2" fmla="val -660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93186"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2.3.2 </a:t>
            </a:r>
            <a:r>
              <a:rPr lang="zh-CN" altLang="en-US" sz="3600" b="1">
                <a:solidFill>
                  <a:schemeClr val="tx1"/>
                </a:solidFill>
              </a:rPr>
              <a:t>晶闸管的基本特性</a:t>
            </a:r>
          </a:p>
        </p:txBody>
      </p:sp>
      <p:sp>
        <p:nvSpPr>
          <p:cNvPr id="93187" name="Rectangle 3"/>
          <p:cNvSpPr>
            <a:spLocks noGrp="1" noChangeArrowheads="1"/>
          </p:cNvSpPr>
          <p:nvPr>
            <p:ph idx="1"/>
          </p:nvPr>
        </p:nvSpPr>
        <p:spPr>
          <a:xfrm>
            <a:off x="455936" y="732434"/>
            <a:ext cx="4336032" cy="5720902"/>
          </a:xfrm>
        </p:spPr>
        <p:txBody>
          <a:bodyPr/>
          <a:lstStyle/>
          <a:p>
            <a:pPr>
              <a:buFontTx/>
              <a:buNone/>
            </a:pPr>
            <a:r>
              <a:rPr lang="en-US" altLang="zh-CN" sz="2400" b="1" dirty="0">
                <a:solidFill>
                  <a:srgbClr val="0000FF"/>
                </a:solidFill>
              </a:rPr>
              <a:t>◆</a:t>
            </a:r>
            <a:r>
              <a:rPr lang="zh-CN" altLang="en-US" sz="2400" b="1" dirty="0"/>
              <a:t>关断过程</a:t>
            </a:r>
            <a:r>
              <a:rPr lang="zh-CN" altLang="en-US" sz="2400" dirty="0"/>
              <a:t> </a:t>
            </a:r>
            <a:endParaRPr lang="en-US" altLang="zh-CN" sz="2400" dirty="0"/>
          </a:p>
          <a:p>
            <a:pPr>
              <a:buFontTx/>
              <a:buNone/>
            </a:pPr>
            <a:endParaRPr lang="zh-CN" altLang="en-US" sz="2400" dirty="0"/>
          </a:p>
          <a:p>
            <a:pPr>
              <a:buFontTx/>
              <a:buNone/>
            </a:pPr>
            <a:r>
              <a:rPr lang="zh-CN" altLang="en-US" sz="2400" b="1" dirty="0">
                <a:solidFill>
                  <a:srgbClr val="009900"/>
                </a:solidFill>
              </a:rPr>
              <a:t>    ☞</a:t>
            </a:r>
            <a:r>
              <a:rPr lang="zh-CN" altLang="en-US" sz="2400" b="1" dirty="0"/>
              <a:t>由于</a:t>
            </a:r>
            <a:r>
              <a:rPr lang="zh-CN" altLang="en-US" sz="2400" b="1" dirty="0">
                <a:solidFill>
                  <a:srgbClr val="E35449"/>
                </a:solidFill>
              </a:rPr>
              <a:t>外电路电感</a:t>
            </a:r>
            <a:r>
              <a:rPr lang="zh-CN" altLang="en-US" sz="2400" b="1" dirty="0"/>
              <a:t>的存在，原处于导通状态的晶闸管当外加电压突然由正向变为反向时，其阳极电流在衰减时必然有过渡过程。</a:t>
            </a:r>
            <a:endParaRPr lang="en-US" altLang="zh-CN" sz="2400" b="1" dirty="0"/>
          </a:p>
          <a:p>
            <a:pPr>
              <a:buFontTx/>
              <a:buNone/>
            </a:pPr>
            <a:endParaRPr lang="zh-CN" altLang="en-US" sz="2400" dirty="0"/>
          </a:p>
          <a:p>
            <a:pPr>
              <a:buFontTx/>
              <a:buNone/>
            </a:pPr>
            <a:r>
              <a:rPr lang="zh-CN" altLang="en-US" sz="2400" b="1" dirty="0">
                <a:solidFill>
                  <a:srgbClr val="009900"/>
                </a:solidFill>
              </a:rPr>
              <a:t>    ☞</a:t>
            </a:r>
            <a:r>
              <a:rPr lang="en-US" altLang="zh-CN" sz="2400" dirty="0"/>
              <a:t> </a:t>
            </a:r>
            <a:r>
              <a:rPr lang="zh-CN" altLang="en-US" sz="2400" b="1" dirty="0">
                <a:solidFill>
                  <a:srgbClr val="FF0000"/>
                </a:solidFill>
              </a:rPr>
              <a:t>和二极管比较结构和特性</a:t>
            </a:r>
            <a:endParaRPr lang="en-US" altLang="zh-CN" sz="2400" b="1" dirty="0">
              <a:solidFill>
                <a:srgbClr val="FF0000"/>
              </a:solidFill>
            </a:endParaRPr>
          </a:p>
          <a:p>
            <a:pPr>
              <a:buFontTx/>
              <a:buNone/>
            </a:pPr>
            <a:r>
              <a:rPr lang="en-US" altLang="zh-CN" sz="2400" b="1" dirty="0">
                <a:solidFill>
                  <a:srgbClr val="009900"/>
                </a:solidFill>
              </a:rPr>
              <a:t>	   </a:t>
            </a:r>
            <a:r>
              <a:rPr lang="zh-CN" altLang="en-US" sz="2400" b="1" dirty="0"/>
              <a:t>反向阻断恢复时间</a:t>
            </a:r>
            <a:r>
              <a:rPr lang="en-US" altLang="zh-CN" sz="2400" b="1" i="1" dirty="0" err="1">
                <a:solidFill>
                  <a:srgbClr val="E35449"/>
                </a:solidFill>
              </a:rPr>
              <a:t>t</a:t>
            </a:r>
            <a:r>
              <a:rPr lang="en-US" altLang="zh-CN" sz="2400" b="1" i="1" baseline="-25000" dirty="0" err="1">
                <a:solidFill>
                  <a:srgbClr val="E35449"/>
                </a:solidFill>
              </a:rPr>
              <a:t>rr</a:t>
            </a:r>
            <a:endParaRPr lang="en-US" altLang="zh-CN" sz="2400" b="1" i="1" baseline="-25000" dirty="0">
              <a:solidFill>
                <a:srgbClr val="E35449"/>
              </a:solidFill>
            </a:endParaRPr>
          </a:p>
          <a:p>
            <a:pPr>
              <a:buFontTx/>
              <a:buNone/>
            </a:pPr>
            <a:r>
              <a:rPr lang="en-US" altLang="zh-CN" sz="2400" b="1" dirty="0"/>
              <a:t>        </a:t>
            </a:r>
            <a:r>
              <a:rPr lang="zh-CN" altLang="en-US" sz="2400" b="1" dirty="0"/>
              <a:t>正向阻断恢复时间</a:t>
            </a:r>
            <a:r>
              <a:rPr lang="en-US" altLang="zh-CN" sz="2400" b="1" i="1" dirty="0" err="1">
                <a:solidFill>
                  <a:srgbClr val="E35449"/>
                </a:solidFill>
              </a:rPr>
              <a:t>t</a:t>
            </a:r>
            <a:r>
              <a:rPr lang="en-US" altLang="zh-CN" sz="2400" b="1" i="1" baseline="-25000" dirty="0" err="1">
                <a:solidFill>
                  <a:srgbClr val="E35449"/>
                </a:solidFill>
              </a:rPr>
              <a:t>gr</a:t>
            </a:r>
            <a:endParaRPr lang="en-US" altLang="zh-CN" sz="2400" b="1" i="1" baseline="-25000" dirty="0">
              <a:solidFill>
                <a:srgbClr val="E35449"/>
              </a:solidFill>
            </a:endParaRPr>
          </a:p>
          <a:p>
            <a:pPr>
              <a:buFontTx/>
              <a:buNone/>
            </a:pPr>
            <a:r>
              <a:rPr lang="en-US" altLang="zh-CN" sz="2400" b="1" dirty="0"/>
              <a:t>        </a:t>
            </a:r>
            <a:r>
              <a:rPr lang="zh-CN" altLang="en-US" sz="2400" b="1" dirty="0"/>
              <a:t>关断时间</a:t>
            </a:r>
            <a:r>
              <a:rPr lang="en-US" altLang="zh-CN" sz="2400" b="1" i="1" dirty="0" err="1">
                <a:solidFill>
                  <a:srgbClr val="E35449"/>
                </a:solidFill>
              </a:rPr>
              <a:t>t</a:t>
            </a:r>
            <a:r>
              <a:rPr lang="en-US" altLang="zh-CN" sz="2400" b="1" i="1" baseline="-25000" dirty="0" err="1">
                <a:solidFill>
                  <a:srgbClr val="E35449"/>
                </a:solidFill>
              </a:rPr>
              <a:t>q</a:t>
            </a:r>
            <a:r>
              <a:rPr lang="en-US" altLang="zh-CN" sz="2400" b="1" dirty="0">
                <a:solidFill>
                  <a:srgbClr val="E35449"/>
                </a:solidFill>
              </a:rPr>
              <a:t>=</a:t>
            </a:r>
            <a:r>
              <a:rPr lang="en-US" altLang="zh-CN" sz="2400" b="1" i="1" dirty="0" err="1">
                <a:solidFill>
                  <a:srgbClr val="E35449"/>
                </a:solidFill>
              </a:rPr>
              <a:t>t</a:t>
            </a:r>
            <a:r>
              <a:rPr lang="en-US" altLang="zh-CN" sz="2400" b="1" i="1" baseline="-25000" dirty="0" err="1">
                <a:solidFill>
                  <a:srgbClr val="E35449"/>
                </a:solidFill>
              </a:rPr>
              <a:t>rr</a:t>
            </a:r>
            <a:r>
              <a:rPr lang="en-US" altLang="zh-CN" sz="2400" b="1" dirty="0" err="1">
                <a:solidFill>
                  <a:srgbClr val="E35449"/>
                </a:solidFill>
              </a:rPr>
              <a:t>+</a:t>
            </a:r>
            <a:r>
              <a:rPr lang="en-US" altLang="zh-CN" sz="2400" b="1" i="1" dirty="0" err="1">
                <a:solidFill>
                  <a:srgbClr val="E35449"/>
                </a:solidFill>
              </a:rPr>
              <a:t>t</a:t>
            </a:r>
            <a:r>
              <a:rPr lang="en-US" altLang="zh-CN" sz="2400" b="1" i="1" baseline="-25000" dirty="0" err="1">
                <a:solidFill>
                  <a:srgbClr val="E35449"/>
                </a:solidFill>
              </a:rPr>
              <a:t>gr</a:t>
            </a:r>
            <a:endParaRPr lang="en-US" altLang="zh-CN" sz="2400" b="1" i="1" baseline="-25000" dirty="0">
              <a:solidFill>
                <a:srgbClr val="E35449"/>
              </a:solidFill>
            </a:endParaRPr>
          </a:p>
          <a:p>
            <a:pPr>
              <a:buFontTx/>
              <a:buNone/>
            </a:pPr>
            <a:endParaRPr lang="en-US" altLang="zh-CN" sz="2400" b="1" i="1" baseline="-25000" dirty="0">
              <a:solidFill>
                <a:srgbClr val="E35449"/>
              </a:solidFill>
            </a:endParaRPr>
          </a:p>
          <a:p>
            <a:pPr>
              <a:buFontTx/>
              <a:buNone/>
            </a:pPr>
            <a:r>
              <a:rPr lang="en-US" altLang="zh-CN" sz="2400" b="1" dirty="0">
                <a:solidFill>
                  <a:srgbClr val="009900"/>
                </a:solidFill>
              </a:rPr>
              <a:t> ☞</a:t>
            </a:r>
            <a:r>
              <a:rPr lang="zh-CN" altLang="en-US" sz="2400" b="1" dirty="0"/>
              <a:t>关断时间约几百微秒。</a:t>
            </a:r>
            <a:r>
              <a:rPr lang="zh-CN" altLang="en-US" sz="2400" dirty="0"/>
              <a:t> </a:t>
            </a:r>
            <a:endParaRPr lang="en-US" altLang="zh-CN" sz="2400" b="1" i="1" baseline="-25000" dirty="0">
              <a:solidFill>
                <a:srgbClr val="E35449"/>
              </a:solidFill>
            </a:endParaRPr>
          </a:p>
          <a:p>
            <a:pPr>
              <a:buFontTx/>
              <a:buNone/>
            </a:pPr>
            <a:r>
              <a:rPr lang="en-US" altLang="zh-CN" sz="2000" b="1" dirty="0">
                <a:solidFill>
                  <a:srgbClr val="009900"/>
                </a:solidFill>
              </a:rPr>
              <a:t>   </a:t>
            </a:r>
            <a:endParaRPr lang="en-US" altLang="zh-CN" sz="2800" dirty="0"/>
          </a:p>
        </p:txBody>
      </p:sp>
      <p:sp>
        <p:nvSpPr>
          <p:cNvPr id="93188" name="Text Box 4"/>
          <p:cNvSpPr txBox="1">
            <a:spLocks noChangeArrowheads="1"/>
          </p:cNvSpPr>
          <p:nvPr/>
        </p:nvSpPr>
        <p:spPr bwMode="auto">
          <a:xfrm>
            <a:off x="5004370" y="5013871"/>
            <a:ext cx="3743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solidFill>
                  <a:srgbClr val="6600CC"/>
                </a:solidFill>
                <a:latin typeface="Times New Roman" pitchFamily="18" charset="0"/>
              </a:rPr>
              <a:t>图</a:t>
            </a:r>
            <a:r>
              <a:rPr lang="en-US" altLang="zh-CN" sz="1600" b="1">
                <a:solidFill>
                  <a:srgbClr val="6600CC"/>
                </a:solidFill>
                <a:latin typeface="Times New Roman" pitchFamily="18" charset="0"/>
              </a:rPr>
              <a:t>2-10  </a:t>
            </a:r>
            <a:r>
              <a:rPr lang="zh-CN" altLang="en-US" sz="1600" b="1">
                <a:solidFill>
                  <a:srgbClr val="6600CC"/>
                </a:solidFill>
                <a:latin typeface="Times New Roman" pitchFamily="18" charset="0"/>
              </a:rPr>
              <a:t>晶闸管的开通和关断过程波形</a:t>
            </a:r>
          </a:p>
        </p:txBody>
      </p:sp>
      <p:sp>
        <p:nvSpPr>
          <p:cNvPr id="93189" name="Rectangle 5"/>
          <p:cNvSpPr>
            <a:spLocks noChangeArrowheads="1"/>
          </p:cNvSpPr>
          <p:nvPr/>
        </p:nvSpPr>
        <p:spPr bwMode="auto">
          <a:xfrm>
            <a:off x="4644007" y="1049884"/>
            <a:ext cx="355600"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宋体" pitchFamily="2" charset="-122"/>
              </a:rPr>
              <a:t>100%</a:t>
            </a:r>
            <a:endParaRPr kumimoji="1" lang="en-US" altLang="zh-CN" sz="3600">
              <a:latin typeface="华文中宋" pitchFamily="2" charset="-122"/>
              <a:ea typeface="华文中宋" pitchFamily="2" charset="-122"/>
            </a:endParaRPr>
          </a:p>
        </p:txBody>
      </p:sp>
      <p:grpSp>
        <p:nvGrpSpPr>
          <p:cNvPr id="93190" name="Group 6"/>
          <p:cNvGrpSpPr>
            <a:grpSpLocks/>
          </p:cNvGrpSpPr>
          <p:nvPr/>
        </p:nvGrpSpPr>
        <p:grpSpPr bwMode="auto">
          <a:xfrm>
            <a:off x="4928493" y="692696"/>
            <a:ext cx="3963987" cy="4248150"/>
            <a:chOff x="2923" y="890"/>
            <a:chExt cx="2497" cy="2676"/>
          </a:xfrm>
        </p:grpSpPr>
        <p:sp>
          <p:nvSpPr>
            <p:cNvPr id="93191" name="AutoShape 7"/>
            <p:cNvSpPr>
              <a:spLocks noChangeArrowheads="1"/>
            </p:cNvSpPr>
            <p:nvPr/>
          </p:nvSpPr>
          <p:spPr bwMode="auto">
            <a:xfrm>
              <a:off x="3091" y="3158"/>
              <a:ext cx="877" cy="318"/>
            </a:xfrm>
            <a:prstGeom prst="wedgeEllipseCallout">
              <a:avLst>
                <a:gd name="adj1" fmla="val 96750"/>
                <a:gd name="adj2" fmla="val 106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93192" name="AutoShape 8"/>
            <p:cNvSpPr>
              <a:spLocks noChangeArrowheads="1"/>
            </p:cNvSpPr>
            <p:nvPr/>
          </p:nvSpPr>
          <p:spPr bwMode="auto">
            <a:xfrm>
              <a:off x="4276" y="1162"/>
              <a:ext cx="1017" cy="384"/>
            </a:xfrm>
            <a:prstGeom prst="wedgeEllipseCallout">
              <a:avLst>
                <a:gd name="adj1" fmla="val -42560"/>
                <a:gd name="adj2" fmla="val 2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93193" name="Text Box 9"/>
            <p:cNvSpPr txBox="1">
              <a:spLocks noChangeArrowheads="1"/>
            </p:cNvSpPr>
            <p:nvPr/>
          </p:nvSpPr>
          <p:spPr bwMode="auto">
            <a:xfrm>
              <a:off x="4447" y="1208"/>
              <a:ext cx="67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dirty="0">
                  <a:latin typeface="Times New Roman" pitchFamily="18" charset="0"/>
                </a:rPr>
                <a:t>反向恢复电流最大值</a:t>
              </a:r>
            </a:p>
          </p:txBody>
        </p:sp>
        <p:sp>
          <p:nvSpPr>
            <p:cNvPr id="93194" name="Text Box 10"/>
            <p:cNvSpPr txBox="1">
              <a:spLocks noChangeArrowheads="1"/>
            </p:cNvSpPr>
            <p:nvPr/>
          </p:nvSpPr>
          <p:spPr bwMode="auto">
            <a:xfrm>
              <a:off x="3218" y="3173"/>
              <a:ext cx="70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latin typeface="Times New Roman" pitchFamily="18" charset="0"/>
                </a:rPr>
                <a:t>尖峰电压</a:t>
              </a:r>
            </a:p>
          </p:txBody>
        </p:sp>
        <p:sp>
          <p:nvSpPr>
            <p:cNvPr id="93195" name="Rectangle 11"/>
            <p:cNvSpPr>
              <a:spLocks noChangeArrowheads="1"/>
            </p:cNvSpPr>
            <p:nvPr/>
          </p:nvSpPr>
          <p:spPr bwMode="auto">
            <a:xfrm>
              <a:off x="2923" y="1238"/>
              <a:ext cx="16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宋体" pitchFamily="2" charset="-122"/>
                </a:rPr>
                <a:t>90%</a:t>
              </a:r>
              <a:endParaRPr kumimoji="1" lang="en-US" altLang="zh-CN" sz="3600">
                <a:latin typeface="华文中宋" pitchFamily="2" charset="-122"/>
                <a:ea typeface="华文中宋" pitchFamily="2" charset="-122"/>
              </a:endParaRPr>
            </a:p>
          </p:txBody>
        </p:sp>
        <p:sp>
          <p:nvSpPr>
            <p:cNvPr id="93196" name="Rectangle 12"/>
            <p:cNvSpPr>
              <a:spLocks noChangeArrowheads="1"/>
            </p:cNvSpPr>
            <p:nvPr/>
          </p:nvSpPr>
          <p:spPr bwMode="auto">
            <a:xfrm>
              <a:off x="2923" y="1684"/>
              <a:ext cx="16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宋体" pitchFamily="2" charset="-122"/>
                </a:rPr>
                <a:t>10%</a:t>
              </a:r>
              <a:endParaRPr kumimoji="1" lang="en-US" altLang="zh-CN" sz="3600">
                <a:latin typeface="华文中宋" pitchFamily="2" charset="-122"/>
                <a:ea typeface="华文中宋" pitchFamily="2" charset="-122"/>
              </a:endParaRPr>
            </a:p>
          </p:txBody>
        </p:sp>
        <p:sp>
          <p:nvSpPr>
            <p:cNvPr id="93197" name="Rectangle 13"/>
            <p:cNvSpPr>
              <a:spLocks noChangeArrowheads="1"/>
            </p:cNvSpPr>
            <p:nvPr/>
          </p:nvSpPr>
          <p:spPr bwMode="auto">
            <a:xfrm>
              <a:off x="2950" y="1963"/>
              <a:ext cx="6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93198" name="Rectangle 14"/>
            <p:cNvSpPr>
              <a:spLocks noChangeArrowheads="1"/>
            </p:cNvSpPr>
            <p:nvPr/>
          </p:nvSpPr>
          <p:spPr bwMode="auto">
            <a:xfrm>
              <a:off x="3005" y="2041"/>
              <a:ext cx="9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AK</a:t>
              </a:r>
              <a:endParaRPr kumimoji="1" lang="en-US" altLang="zh-CN" sz="3600" b="1" i="1">
                <a:latin typeface="华文中宋" pitchFamily="2" charset="-122"/>
                <a:ea typeface="华文中宋" pitchFamily="2" charset="-122"/>
              </a:endParaRPr>
            </a:p>
          </p:txBody>
        </p:sp>
        <p:sp>
          <p:nvSpPr>
            <p:cNvPr id="93199" name="Line 15"/>
            <p:cNvSpPr>
              <a:spLocks noChangeShapeType="1"/>
            </p:cNvSpPr>
            <p:nvPr/>
          </p:nvSpPr>
          <p:spPr bwMode="auto">
            <a:xfrm>
              <a:off x="3049" y="1837"/>
              <a:ext cx="231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0" name="Freeform 16"/>
            <p:cNvSpPr>
              <a:spLocks/>
            </p:cNvSpPr>
            <p:nvPr/>
          </p:nvSpPr>
          <p:spPr bwMode="auto">
            <a:xfrm>
              <a:off x="5363" y="1807"/>
              <a:ext cx="57" cy="59"/>
            </a:xfrm>
            <a:custGeom>
              <a:avLst/>
              <a:gdLst>
                <a:gd name="T0" fmla="*/ 0 w 67"/>
                <a:gd name="T1" fmla="*/ 0 h 53"/>
                <a:gd name="T2" fmla="*/ 67 w 67"/>
                <a:gd name="T3" fmla="*/ 27 h 53"/>
                <a:gd name="T4" fmla="*/ 0 w 67"/>
                <a:gd name="T5" fmla="*/ 53 h 53"/>
                <a:gd name="T6" fmla="*/ 0 w 67"/>
                <a:gd name="T7" fmla="*/ 0 h 53"/>
              </a:gdLst>
              <a:ahLst/>
              <a:cxnLst>
                <a:cxn ang="0">
                  <a:pos x="T0" y="T1"/>
                </a:cxn>
                <a:cxn ang="0">
                  <a:pos x="T2" y="T3"/>
                </a:cxn>
                <a:cxn ang="0">
                  <a:pos x="T4" y="T5"/>
                </a:cxn>
                <a:cxn ang="0">
                  <a:pos x="T6" y="T7"/>
                </a:cxn>
              </a:cxnLst>
              <a:rect l="0" t="0" r="r" b="b"/>
              <a:pathLst>
                <a:path w="67" h="53">
                  <a:moveTo>
                    <a:pt x="0" y="0"/>
                  </a:moveTo>
                  <a:lnTo>
                    <a:pt x="67"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1" name="Line 17"/>
            <p:cNvSpPr>
              <a:spLocks noChangeShapeType="1"/>
            </p:cNvSpPr>
            <p:nvPr/>
          </p:nvSpPr>
          <p:spPr bwMode="auto">
            <a:xfrm flipV="1">
              <a:off x="3117" y="1040"/>
              <a:ext cx="1" cy="93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2" name="Freeform 18"/>
            <p:cNvSpPr>
              <a:spLocks/>
            </p:cNvSpPr>
            <p:nvPr/>
          </p:nvSpPr>
          <p:spPr bwMode="auto">
            <a:xfrm>
              <a:off x="3098" y="959"/>
              <a:ext cx="39" cy="87"/>
            </a:xfrm>
            <a:custGeom>
              <a:avLst/>
              <a:gdLst>
                <a:gd name="T0" fmla="*/ 0 w 46"/>
                <a:gd name="T1" fmla="*/ 78 h 78"/>
                <a:gd name="T2" fmla="*/ 23 w 46"/>
                <a:gd name="T3" fmla="*/ 0 h 78"/>
                <a:gd name="T4" fmla="*/ 46 w 46"/>
                <a:gd name="T5" fmla="*/ 78 h 78"/>
                <a:gd name="T6" fmla="*/ 0 w 46"/>
                <a:gd name="T7" fmla="*/ 78 h 78"/>
              </a:gdLst>
              <a:ahLst/>
              <a:cxnLst>
                <a:cxn ang="0">
                  <a:pos x="T0" y="T1"/>
                </a:cxn>
                <a:cxn ang="0">
                  <a:pos x="T2" y="T3"/>
                </a:cxn>
                <a:cxn ang="0">
                  <a:pos x="T4" y="T5"/>
                </a:cxn>
                <a:cxn ang="0">
                  <a:pos x="T6" y="T7"/>
                </a:cxn>
              </a:cxnLst>
              <a:rect l="0" t="0" r="r" b="b"/>
              <a:pathLst>
                <a:path w="46" h="78">
                  <a:moveTo>
                    <a:pt x="0" y="78"/>
                  </a:moveTo>
                  <a:lnTo>
                    <a:pt x="23" y="0"/>
                  </a:lnTo>
                  <a:lnTo>
                    <a:pt x="46" y="78"/>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3" name="Line 19"/>
            <p:cNvSpPr>
              <a:spLocks noChangeShapeType="1"/>
            </p:cNvSpPr>
            <p:nvPr/>
          </p:nvSpPr>
          <p:spPr bwMode="auto">
            <a:xfrm>
              <a:off x="3049" y="2747"/>
              <a:ext cx="231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4" name="Freeform 20"/>
            <p:cNvSpPr>
              <a:spLocks/>
            </p:cNvSpPr>
            <p:nvPr/>
          </p:nvSpPr>
          <p:spPr bwMode="auto">
            <a:xfrm>
              <a:off x="5363" y="2719"/>
              <a:ext cx="57" cy="58"/>
            </a:xfrm>
            <a:custGeom>
              <a:avLst/>
              <a:gdLst>
                <a:gd name="T0" fmla="*/ 0 w 67"/>
                <a:gd name="T1" fmla="*/ 0 h 52"/>
                <a:gd name="T2" fmla="*/ 67 w 67"/>
                <a:gd name="T3" fmla="*/ 25 h 52"/>
                <a:gd name="T4" fmla="*/ 0 w 67"/>
                <a:gd name="T5" fmla="*/ 52 h 52"/>
                <a:gd name="T6" fmla="*/ 0 w 67"/>
                <a:gd name="T7" fmla="*/ 0 h 52"/>
              </a:gdLst>
              <a:ahLst/>
              <a:cxnLst>
                <a:cxn ang="0">
                  <a:pos x="T0" y="T1"/>
                </a:cxn>
                <a:cxn ang="0">
                  <a:pos x="T2" y="T3"/>
                </a:cxn>
                <a:cxn ang="0">
                  <a:pos x="T4" y="T5"/>
                </a:cxn>
                <a:cxn ang="0">
                  <a:pos x="T6" y="T7"/>
                </a:cxn>
              </a:cxnLst>
              <a:rect l="0" t="0" r="r" b="b"/>
              <a:pathLst>
                <a:path w="67" h="52">
                  <a:moveTo>
                    <a:pt x="0" y="0"/>
                  </a:moveTo>
                  <a:lnTo>
                    <a:pt x="67" y="25"/>
                  </a:lnTo>
                  <a:lnTo>
                    <a:pt x="0" y="5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5" name="Line 21"/>
            <p:cNvSpPr>
              <a:spLocks noChangeShapeType="1"/>
            </p:cNvSpPr>
            <p:nvPr/>
          </p:nvSpPr>
          <p:spPr bwMode="auto">
            <a:xfrm flipV="1">
              <a:off x="3117" y="2077"/>
              <a:ext cx="1" cy="105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6" name="Freeform 22"/>
            <p:cNvSpPr>
              <a:spLocks/>
            </p:cNvSpPr>
            <p:nvPr/>
          </p:nvSpPr>
          <p:spPr bwMode="auto">
            <a:xfrm>
              <a:off x="3098" y="1996"/>
              <a:ext cx="39" cy="89"/>
            </a:xfrm>
            <a:custGeom>
              <a:avLst/>
              <a:gdLst>
                <a:gd name="T0" fmla="*/ 0 w 46"/>
                <a:gd name="T1" fmla="*/ 80 h 80"/>
                <a:gd name="T2" fmla="*/ 23 w 46"/>
                <a:gd name="T3" fmla="*/ 0 h 80"/>
                <a:gd name="T4" fmla="*/ 46 w 46"/>
                <a:gd name="T5" fmla="*/ 80 h 80"/>
                <a:gd name="T6" fmla="*/ 0 w 46"/>
                <a:gd name="T7" fmla="*/ 80 h 80"/>
              </a:gdLst>
              <a:ahLst/>
              <a:cxnLst>
                <a:cxn ang="0">
                  <a:pos x="T0" y="T1"/>
                </a:cxn>
                <a:cxn ang="0">
                  <a:pos x="T2" y="T3"/>
                </a:cxn>
                <a:cxn ang="0">
                  <a:pos x="T4" y="T5"/>
                </a:cxn>
                <a:cxn ang="0">
                  <a:pos x="T6" y="T7"/>
                </a:cxn>
              </a:cxnLst>
              <a:rect l="0" t="0" r="r" b="b"/>
              <a:pathLst>
                <a:path w="46" h="80">
                  <a:moveTo>
                    <a:pt x="0" y="80"/>
                  </a:moveTo>
                  <a:lnTo>
                    <a:pt x="23" y="0"/>
                  </a:lnTo>
                  <a:lnTo>
                    <a:pt x="46" y="8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7" name="Freeform 23"/>
            <p:cNvSpPr>
              <a:spLocks noEditPoints="1"/>
            </p:cNvSpPr>
            <p:nvPr/>
          </p:nvSpPr>
          <p:spPr bwMode="auto">
            <a:xfrm>
              <a:off x="3457" y="1271"/>
              <a:ext cx="4" cy="1480"/>
            </a:xfrm>
            <a:custGeom>
              <a:avLst/>
              <a:gdLst>
                <a:gd name="T0" fmla="*/ 3 w 5"/>
                <a:gd name="T1" fmla="*/ 50 h 1329"/>
                <a:gd name="T2" fmla="*/ 1 w 5"/>
                <a:gd name="T3" fmla="*/ 2 h 1329"/>
                <a:gd name="T4" fmla="*/ 5 w 5"/>
                <a:gd name="T5" fmla="*/ 2 h 1329"/>
                <a:gd name="T6" fmla="*/ 5 w 5"/>
                <a:gd name="T7" fmla="*/ 125 h 1329"/>
                <a:gd name="T8" fmla="*/ 0 w 5"/>
                <a:gd name="T9" fmla="*/ 122 h 1329"/>
                <a:gd name="T10" fmla="*/ 4 w 5"/>
                <a:gd name="T11" fmla="*/ 76 h 1329"/>
                <a:gd name="T12" fmla="*/ 5 w 5"/>
                <a:gd name="T13" fmla="*/ 198 h 1329"/>
                <a:gd name="T14" fmla="*/ 1 w 5"/>
                <a:gd name="T15" fmla="*/ 200 h 1329"/>
                <a:gd name="T16" fmla="*/ 2 w 5"/>
                <a:gd name="T17" fmla="*/ 151 h 1329"/>
                <a:gd name="T18" fmla="*/ 5 w 5"/>
                <a:gd name="T19" fmla="*/ 154 h 1329"/>
                <a:gd name="T20" fmla="*/ 3 w 5"/>
                <a:gd name="T21" fmla="*/ 276 h 1329"/>
                <a:gd name="T22" fmla="*/ 1 w 5"/>
                <a:gd name="T23" fmla="*/ 228 h 1329"/>
                <a:gd name="T24" fmla="*/ 5 w 5"/>
                <a:gd name="T25" fmla="*/ 228 h 1329"/>
                <a:gd name="T26" fmla="*/ 5 w 5"/>
                <a:gd name="T27" fmla="*/ 351 h 1329"/>
                <a:gd name="T28" fmla="*/ 0 w 5"/>
                <a:gd name="T29" fmla="*/ 348 h 1329"/>
                <a:gd name="T30" fmla="*/ 4 w 5"/>
                <a:gd name="T31" fmla="*/ 302 h 1329"/>
                <a:gd name="T32" fmla="*/ 5 w 5"/>
                <a:gd name="T33" fmla="*/ 424 h 1329"/>
                <a:gd name="T34" fmla="*/ 1 w 5"/>
                <a:gd name="T35" fmla="*/ 425 h 1329"/>
                <a:gd name="T36" fmla="*/ 2 w 5"/>
                <a:gd name="T37" fmla="*/ 376 h 1329"/>
                <a:gd name="T38" fmla="*/ 5 w 5"/>
                <a:gd name="T39" fmla="*/ 380 h 1329"/>
                <a:gd name="T40" fmla="*/ 3 w 5"/>
                <a:gd name="T41" fmla="*/ 503 h 1329"/>
                <a:gd name="T42" fmla="*/ 1 w 5"/>
                <a:gd name="T43" fmla="*/ 454 h 1329"/>
                <a:gd name="T44" fmla="*/ 5 w 5"/>
                <a:gd name="T45" fmla="*/ 454 h 1329"/>
                <a:gd name="T46" fmla="*/ 5 w 5"/>
                <a:gd name="T47" fmla="*/ 576 h 1329"/>
                <a:gd name="T48" fmla="*/ 0 w 5"/>
                <a:gd name="T49" fmla="*/ 574 h 1329"/>
                <a:gd name="T50" fmla="*/ 4 w 5"/>
                <a:gd name="T51" fmla="*/ 527 h 1329"/>
                <a:gd name="T52" fmla="*/ 5 w 5"/>
                <a:gd name="T53" fmla="*/ 650 h 1329"/>
                <a:gd name="T54" fmla="*/ 1 w 5"/>
                <a:gd name="T55" fmla="*/ 653 h 1329"/>
                <a:gd name="T56" fmla="*/ 2 w 5"/>
                <a:gd name="T57" fmla="*/ 603 h 1329"/>
                <a:gd name="T58" fmla="*/ 5 w 5"/>
                <a:gd name="T59" fmla="*/ 606 h 1329"/>
                <a:gd name="T60" fmla="*/ 3 w 5"/>
                <a:gd name="T61" fmla="*/ 729 h 1329"/>
                <a:gd name="T62" fmla="*/ 1 w 5"/>
                <a:gd name="T63" fmla="*/ 680 h 1329"/>
                <a:gd name="T64" fmla="*/ 5 w 5"/>
                <a:gd name="T65" fmla="*/ 680 h 1329"/>
                <a:gd name="T66" fmla="*/ 5 w 5"/>
                <a:gd name="T67" fmla="*/ 802 h 1329"/>
                <a:gd name="T68" fmla="*/ 0 w 5"/>
                <a:gd name="T69" fmla="*/ 800 h 1329"/>
                <a:gd name="T70" fmla="*/ 4 w 5"/>
                <a:gd name="T71" fmla="*/ 753 h 1329"/>
                <a:gd name="T72" fmla="*/ 5 w 5"/>
                <a:gd name="T73" fmla="*/ 876 h 1329"/>
                <a:gd name="T74" fmla="*/ 1 w 5"/>
                <a:gd name="T75" fmla="*/ 878 h 1329"/>
                <a:gd name="T76" fmla="*/ 2 w 5"/>
                <a:gd name="T77" fmla="*/ 829 h 1329"/>
                <a:gd name="T78" fmla="*/ 5 w 5"/>
                <a:gd name="T79" fmla="*/ 832 h 1329"/>
                <a:gd name="T80" fmla="*/ 3 w 5"/>
                <a:gd name="T81" fmla="*/ 955 h 1329"/>
                <a:gd name="T82" fmla="*/ 1 w 5"/>
                <a:gd name="T83" fmla="*/ 905 h 1329"/>
                <a:gd name="T84" fmla="*/ 5 w 5"/>
                <a:gd name="T85" fmla="*/ 905 h 1329"/>
                <a:gd name="T86" fmla="*/ 5 w 5"/>
                <a:gd name="T87" fmla="*/ 1028 h 1329"/>
                <a:gd name="T88" fmla="*/ 0 w 5"/>
                <a:gd name="T89" fmla="*/ 1027 h 1329"/>
                <a:gd name="T90" fmla="*/ 4 w 5"/>
                <a:gd name="T91" fmla="*/ 979 h 1329"/>
                <a:gd name="T92" fmla="*/ 5 w 5"/>
                <a:gd name="T93" fmla="*/ 1102 h 1329"/>
                <a:gd name="T94" fmla="*/ 1 w 5"/>
                <a:gd name="T95" fmla="*/ 1104 h 1329"/>
                <a:gd name="T96" fmla="*/ 2 w 5"/>
                <a:gd name="T97" fmla="*/ 1055 h 1329"/>
                <a:gd name="T98" fmla="*/ 5 w 5"/>
                <a:gd name="T99" fmla="*/ 1058 h 1329"/>
                <a:gd name="T100" fmla="*/ 3 w 5"/>
                <a:gd name="T101" fmla="*/ 1180 h 1329"/>
                <a:gd name="T102" fmla="*/ 1 w 5"/>
                <a:gd name="T103" fmla="*/ 1133 h 1329"/>
                <a:gd name="T104" fmla="*/ 5 w 5"/>
                <a:gd name="T105" fmla="*/ 1133 h 1329"/>
                <a:gd name="T106" fmla="*/ 5 w 5"/>
                <a:gd name="T107" fmla="*/ 1254 h 1329"/>
                <a:gd name="T108" fmla="*/ 0 w 5"/>
                <a:gd name="T109" fmla="*/ 1253 h 1329"/>
                <a:gd name="T110" fmla="*/ 4 w 5"/>
                <a:gd name="T111" fmla="*/ 1206 h 1329"/>
                <a:gd name="T112" fmla="*/ 5 w 5"/>
                <a:gd name="T113" fmla="*/ 1325 h 1329"/>
                <a:gd name="T114" fmla="*/ 1 w 5"/>
                <a:gd name="T115" fmla="*/ 1328 h 1329"/>
                <a:gd name="T116" fmla="*/ 2 w 5"/>
                <a:gd name="T117" fmla="*/ 1281 h 1329"/>
                <a:gd name="T118" fmla="*/ 5 w 5"/>
                <a:gd name="T119" fmla="*/ 1284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1329">
                  <a:moveTo>
                    <a:pt x="5" y="3"/>
                  </a:moveTo>
                  <a:lnTo>
                    <a:pt x="5" y="47"/>
                  </a:lnTo>
                  <a:lnTo>
                    <a:pt x="5" y="49"/>
                  </a:lnTo>
                  <a:lnTo>
                    <a:pt x="5" y="50"/>
                  </a:lnTo>
                  <a:lnTo>
                    <a:pt x="4" y="50"/>
                  </a:lnTo>
                  <a:lnTo>
                    <a:pt x="3" y="50"/>
                  </a:lnTo>
                  <a:lnTo>
                    <a:pt x="2" y="50"/>
                  </a:lnTo>
                  <a:lnTo>
                    <a:pt x="1" y="50"/>
                  </a:lnTo>
                  <a:lnTo>
                    <a:pt x="1" y="49"/>
                  </a:lnTo>
                  <a:lnTo>
                    <a:pt x="0" y="47"/>
                  </a:lnTo>
                  <a:lnTo>
                    <a:pt x="0" y="3"/>
                  </a:lnTo>
                  <a:lnTo>
                    <a:pt x="1" y="2"/>
                  </a:lnTo>
                  <a:lnTo>
                    <a:pt x="1" y="1"/>
                  </a:lnTo>
                  <a:lnTo>
                    <a:pt x="2" y="1"/>
                  </a:lnTo>
                  <a:lnTo>
                    <a:pt x="3" y="0"/>
                  </a:lnTo>
                  <a:lnTo>
                    <a:pt x="4" y="1"/>
                  </a:lnTo>
                  <a:lnTo>
                    <a:pt x="5" y="1"/>
                  </a:lnTo>
                  <a:lnTo>
                    <a:pt x="5" y="2"/>
                  </a:lnTo>
                  <a:lnTo>
                    <a:pt x="5" y="3"/>
                  </a:lnTo>
                  <a:lnTo>
                    <a:pt x="5" y="3"/>
                  </a:lnTo>
                  <a:close/>
                  <a:moveTo>
                    <a:pt x="5" y="78"/>
                  </a:moveTo>
                  <a:lnTo>
                    <a:pt x="5" y="122"/>
                  </a:lnTo>
                  <a:lnTo>
                    <a:pt x="5" y="123"/>
                  </a:lnTo>
                  <a:lnTo>
                    <a:pt x="5" y="125"/>
                  </a:lnTo>
                  <a:lnTo>
                    <a:pt x="4" y="126"/>
                  </a:lnTo>
                  <a:lnTo>
                    <a:pt x="3" y="126"/>
                  </a:lnTo>
                  <a:lnTo>
                    <a:pt x="2" y="126"/>
                  </a:lnTo>
                  <a:lnTo>
                    <a:pt x="1" y="125"/>
                  </a:lnTo>
                  <a:lnTo>
                    <a:pt x="1" y="123"/>
                  </a:lnTo>
                  <a:lnTo>
                    <a:pt x="0" y="122"/>
                  </a:lnTo>
                  <a:lnTo>
                    <a:pt x="0" y="78"/>
                  </a:lnTo>
                  <a:lnTo>
                    <a:pt x="1" y="77"/>
                  </a:lnTo>
                  <a:lnTo>
                    <a:pt x="1" y="77"/>
                  </a:lnTo>
                  <a:lnTo>
                    <a:pt x="2" y="76"/>
                  </a:lnTo>
                  <a:lnTo>
                    <a:pt x="3" y="76"/>
                  </a:lnTo>
                  <a:lnTo>
                    <a:pt x="4" y="76"/>
                  </a:lnTo>
                  <a:lnTo>
                    <a:pt x="5" y="77"/>
                  </a:lnTo>
                  <a:lnTo>
                    <a:pt x="5" y="77"/>
                  </a:lnTo>
                  <a:lnTo>
                    <a:pt x="5" y="78"/>
                  </a:lnTo>
                  <a:lnTo>
                    <a:pt x="5" y="78"/>
                  </a:lnTo>
                  <a:close/>
                  <a:moveTo>
                    <a:pt x="5" y="154"/>
                  </a:moveTo>
                  <a:lnTo>
                    <a:pt x="5" y="198"/>
                  </a:lnTo>
                  <a:lnTo>
                    <a:pt x="5" y="200"/>
                  </a:lnTo>
                  <a:lnTo>
                    <a:pt x="5" y="200"/>
                  </a:lnTo>
                  <a:lnTo>
                    <a:pt x="4" y="201"/>
                  </a:lnTo>
                  <a:lnTo>
                    <a:pt x="3" y="201"/>
                  </a:lnTo>
                  <a:lnTo>
                    <a:pt x="2" y="201"/>
                  </a:lnTo>
                  <a:lnTo>
                    <a:pt x="1" y="200"/>
                  </a:lnTo>
                  <a:lnTo>
                    <a:pt x="1" y="200"/>
                  </a:lnTo>
                  <a:lnTo>
                    <a:pt x="0" y="198"/>
                  </a:lnTo>
                  <a:lnTo>
                    <a:pt x="0" y="154"/>
                  </a:lnTo>
                  <a:lnTo>
                    <a:pt x="1" y="153"/>
                  </a:lnTo>
                  <a:lnTo>
                    <a:pt x="1" y="152"/>
                  </a:lnTo>
                  <a:lnTo>
                    <a:pt x="2" y="151"/>
                  </a:lnTo>
                  <a:lnTo>
                    <a:pt x="3" y="151"/>
                  </a:lnTo>
                  <a:lnTo>
                    <a:pt x="4" y="151"/>
                  </a:lnTo>
                  <a:lnTo>
                    <a:pt x="5" y="152"/>
                  </a:lnTo>
                  <a:lnTo>
                    <a:pt x="5" y="153"/>
                  </a:lnTo>
                  <a:lnTo>
                    <a:pt x="5" y="154"/>
                  </a:lnTo>
                  <a:lnTo>
                    <a:pt x="5" y="154"/>
                  </a:lnTo>
                  <a:close/>
                  <a:moveTo>
                    <a:pt x="5" y="229"/>
                  </a:moveTo>
                  <a:lnTo>
                    <a:pt x="5" y="273"/>
                  </a:lnTo>
                  <a:lnTo>
                    <a:pt x="5" y="274"/>
                  </a:lnTo>
                  <a:lnTo>
                    <a:pt x="5" y="276"/>
                  </a:lnTo>
                  <a:lnTo>
                    <a:pt x="4" y="276"/>
                  </a:lnTo>
                  <a:lnTo>
                    <a:pt x="3" y="276"/>
                  </a:lnTo>
                  <a:lnTo>
                    <a:pt x="2" y="276"/>
                  </a:lnTo>
                  <a:lnTo>
                    <a:pt x="1" y="276"/>
                  </a:lnTo>
                  <a:lnTo>
                    <a:pt x="1" y="274"/>
                  </a:lnTo>
                  <a:lnTo>
                    <a:pt x="0" y="273"/>
                  </a:lnTo>
                  <a:lnTo>
                    <a:pt x="0" y="229"/>
                  </a:lnTo>
                  <a:lnTo>
                    <a:pt x="1" y="228"/>
                  </a:lnTo>
                  <a:lnTo>
                    <a:pt x="1" y="227"/>
                  </a:lnTo>
                  <a:lnTo>
                    <a:pt x="2" y="227"/>
                  </a:lnTo>
                  <a:lnTo>
                    <a:pt x="3" y="227"/>
                  </a:lnTo>
                  <a:lnTo>
                    <a:pt x="4" y="227"/>
                  </a:lnTo>
                  <a:lnTo>
                    <a:pt x="5" y="227"/>
                  </a:lnTo>
                  <a:lnTo>
                    <a:pt x="5" y="228"/>
                  </a:lnTo>
                  <a:lnTo>
                    <a:pt x="5" y="229"/>
                  </a:lnTo>
                  <a:lnTo>
                    <a:pt x="5" y="229"/>
                  </a:lnTo>
                  <a:close/>
                  <a:moveTo>
                    <a:pt x="5" y="304"/>
                  </a:moveTo>
                  <a:lnTo>
                    <a:pt x="5" y="348"/>
                  </a:lnTo>
                  <a:lnTo>
                    <a:pt x="5" y="349"/>
                  </a:lnTo>
                  <a:lnTo>
                    <a:pt x="5" y="351"/>
                  </a:lnTo>
                  <a:lnTo>
                    <a:pt x="4" y="352"/>
                  </a:lnTo>
                  <a:lnTo>
                    <a:pt x="3" y="352"/>
                  </a:lnTo>
                  <a:lnTo>
                    <a:pt x="2" y="352"/>
                  </a:lnTo>
                  <a:lnTo>
                    <a:pt x="1" y="351"/>
                  </a:lnTo>
                  <a:lnTo>
                    <a:pt x="1" y="349"/>
                  </a:lnTo>
                  <a:lnTo>
                    <a:pt x="0" y="348"/>
                  </a:lnTo>
                  <a:lnTo>
                    <a:pt x="0" y="304"/>
                  </a:lnTo>
                  <a:lnTo>
                    <a:pt x="1" y="303"/>
                  </a:lnTo>
                  <a:lnTo>
                    <a:pt x="1" y="303"/>
                  </a:lnTo>
                  <a:lnTo>
                    <a:pt x="2" y="302"/>
                  </a:lnTo>
                  <a:lnTo>
                    <a:pt x="3" y="302"/>
                  </a:lnTo>
                  <a:lnTo>
                    <a:pt x="4" y="302"/>
                  </a:lnTo>
                  <a:lnTo>
                    <a:pt x="5" y="303"/>
                  </a:lnTo>
                  <a:lnTo>
                    <a:pt x="5" y="303"/>
                  </a:lnTo>
                  <a:lnTo>
                    <a:pt x="5" y="304"/>
                  </a:lnTo>
                  <a:lnTo>
                    <a:pt x="5" y="304"/>
                  </a:lnTo>
                  <a:close/>
                  <a:moveTo>
                    <a:pt x="5" y="380"/>
                  </a:moveTo>
                  <a:lnTo>
                    <a:pt x="5" y="424"/>
                  </a:lnTo>
                  <a:lnTo>
                    <a:pt x="5" y="425"/>
                  </a:lnTo>
                  <a:lnTo>
                    <a:pt x="5" y="425"/>
                  </a:lnTo>
                  <a:lnTo>
                    <a:pt x="4" y="427"/>
                  </a:lnTo>
                  <a:lnTo>
                    <a:pt x="3" y="427"/>
                  </a:lnTo>
                  <a:lnTo>
                    <a:pt x="2" y="427"/>
                  </a:lnTo>
                  <a:lnTo>
                    <a:pt x="1" y="425"/>
                  </a:lnTo>
                  <a:lnTo>
                    <a:pt x="1" y="425"/>
                  </a:lnTo>
                  <a:lnTo>
                    <a:pt x="0" y="424"/>
                  </a:lnTo>
                  <a:lnTo>
                    <a:pt x="0" y="380"/>
                  </a:lnTo>
                  <a:lnTo>
                    <a:pt x="1" y="379"/>
                  </a:lnTo>
                  <a:lnTo>
                    <a:pt x="1" y="378"/>
                  </a:lnTo>
                  <a:lnTo>
                    <a:pt x="2" y="376"/>
                  </a:lnTo>
                  <a:lnTo>
                    <a:pt x="3" y="376"/>
                  </a:lnTo>
                  <a:lnTo>
                    <a:pt x="4" y="376"/>
                  </a:lnTo>
                  <a:lnTo>
                    <a:pt x="5" y="378"/>
                  </a:lnTo>
                  <a:lnTo>
                    <a:pt x="5" y="379"/>
                  </a:lnTo>
                  <a:lnTo>
                    <a:pt x="5" y="380"/>
                  </a:lnTo>
                  <a:lnTo>
                    <a:pt x="5" y="380"/>
                  </a:lnTo>
                  <a:close/>
                  <a:moveTo>
                    <a:pt x="5" y="455"/>
                  </a:moveTo>
                  <a:lnTo>
                    <a:pt x="5" y="499"/>
                  </a:lnTo>
                  <a:lnTo>
                    <a:pt x="5" y="500"/>
                  </a:lnTo>
                  <a:lnTo>
                    <a:pt x="5" y="502"/>
                  </a:lnTo>
                  <a:lnTo>
                    <a:pt x="4" y="502"/>
                  </a:lnTo>
                  <a:lnTo>
                    <a:pt x="3" y="503"/>
                  </a:lnTo>
                  <a:lnTo>
                    <a:pt x="2" y="502"/>
                  </a:lnTo>
                  <a:lnTo>
                    <a:pt x="1" y="502"/>
                  </a:lnTo>
                  <a:lnTo>
                    <a:pt x="1" y="500"/>
                  </a:lnTo>
                  <a:lnTo>
                    <a:pt x="0" y="499"/>
                  </a:lnTo>
                  <a:lnTo>
                    <a:pt x="0" y="455"/>
                  </a:lnTo>
                  <a:lnTo>
                    <a:pt x="1" y="454"/>
                  </a:lnTo>
                  <a:lnTo>
                    <a:pt x="1" y="452"/>
                  </a:lnTo>
                  <a:lnTo>
                    <a:pt x="2" y="452"/>
                  </a:lnTo>
                  <a:lnTo>
                    <a:pt x="3" y="452"/>
                  </a:lnTo>
                  <a:lnTo>
                    <a:pt x="4" y="452"/>
                  </a:lnTo>
                  <a:lnTo>
                    <a:pt x="5" y="452"/>
                  </a:lnTo>
                  <a:lnTo>
                    <a:pt x="5" y="454"/>
                  </a:lnTo>
                  <a:lnTo>
                    <a:pt x="5" y="455"/>
                  </a:lnTo>
                  <a:lnTo>
                    <a:pt x="5" y="455"/>
                  </a:lnTo>
                  <a:close/>
                  <a:moveTo>
                    <a:pt x="5" y="531"/>
                  </a:moveTo>
                  <a:lnTo>
                    <a:pt x="5" y="574"/>
                  </a:lnTo>
                  <a:lnTo>
                    <a:pt x="5" y="575"/>
                  </a:lnTo>
                  <a:lnTo>
                    <a:pt x="5" y="576"/>
                  </a:lnTo>
                  <a:lnTo>
                    <a:pt x="4" y="578"/>
                  </a:lnTo>
                  <a:lnTo>
                    <a:pt x="3" y="578"/>
                  </a:lnTo>
                  <a:lnTo>
                    <a:pt x="2" y="578"/>
                  </a:lnTo>
                  <a:lnTo>
                    <a:pt x="1" y="576"/>
                  </a:lnTo>
                  <a:lnTo>
                    <a:pt x="1" y="575"/>
                  </a:lnTo>
                  <a:lnTo>
                    <a:pt x="0" y="574"/>
                  </a:lnTo>
                  <a:lnTo>
                    <a:pt x="0" y="531"/>
                  </a:lnTo>
                  <a:lnTo>
                    <a:pt x="1" y="530"/>
                  </a:lnTo>
                  <a:lnTo>
                    <a:pt x="1" y="529"/>
                  </a:lnTo>
                  <a:lnTo>
                    <a:pt x="2" y="527"/>
                  </a:lnTo>
                  <a:lnTo>
                    <a:pt x="3" y="527"/>
                  </a:lnTo>
                  <a:lnTo>
                    <a:pt x="4" y="527"/>
                  </a:lnTo>
                  <a:lnTo>
                    <a:pt x="5" y="529"/>
                  </a:lnTo>
                  <a:lnTo>
                    <a:pt x="5" y="530"/>
                  </a:lnTo>
                  <a:lnTo>
                    <a:pt x="5" y="531"/>
                  </a:lnTo>
                  <a:lnTo>
                    <a:pt x="5" y="531"/>
                  </a:lnTo>
                  <a:close/>
                  <a:moveTo>
                    <a:pt x="5" y="606"/>
                  </a:moveTo>
                  <a:lnTo>
                    <a:pt x="5" y="650"/>
                  </a:lnTo>
                  <a:lnTo>
                    <a:pt x="5" y="651"/>
                  </a:lnTo>
                  <a:lnTo>
                    <a:pt x="5" y="653"/>
                  </a:lnTo>
                  <a:lnTo>
                    <a:pt x="4" y="653"/>
                  </a:lnTo>
                  <a:lnTo>
                    <a:pt x="3" y="653"/>
                  </a:lnTo>
                  <a:lnTo>
                    <a:pt x="2" y="653"/>
                  </a:lnTo>
                  <a:lnTo>
                    <a:pt x="1" y="653"/>
                  </a:lnTo>
                  <a:lnTo>
                    <a:pt x="1" y="651"/>
                  </a:lnTo>
                  <a:lnTo>
                    <a:pt x="0" y="650"/>
                  </a:lnTo>
                  <a:lnTo>
                    <a:pt x="0" y="606"/>
                  </a:lnTo>
                  <a:lnTo>
                    <a:pt x="1" y="605"/>
                  </a:lnTo>
                  <a:lnTo>
                    <a:pt x="1" y="603"/>
                  </a:lnTo>
                  <a:lnTo>
                    <a:pt x="2" y="603"/>
                  </a:lnTo>
                  <a:lnTo>
                    <a:pt x="3" y="602"/>
                  </a:lnTo>
                  <a:lnTo>
                    <a:pt x="4" y="603"/>
                  </a:lnTo>
                  <a:lnTo>
                    <a:pt x="5" y="603"/>
                  </a:lnTo>
                  <a:lnTo>
                    <a:pt x="5" y="605"/>
                  </a:lnTo>
                  <a:lnTo>
                    <a:pt x="5" y="606"/>
                  </a:lnTo>
                  <a:lnTo>
                    <a:pt x="5" y="606"/>
                  </a:lnTo>
                  <a:close/>
                  <a:moveTo>
                    <a:pt x="5" y="681"/>
                  </a:moveTo>
                  <a:lnTo>
                    <a:pt x="5" y="725"/>
                  </a:lnTo>
                  <a:lnTo>
                    <a:pt x="5" y="726"/>
                  </a:lnTo>
                  <a:lnTo>
                    <a:pt x="5" y="727"/>
                  </a:lnTo>
                  <a:lnTo>
                    <a:pt x="4" y="727"/>
                  </a:lnTo>
                  <a:lnTo>
                    <a:pt x="3" y="729"/>
                  </a:lnTo>
                  <a:lnTo>
                    <a:pt x="2" y="727"/>
                  </a:lnTo>
                  <a:lnTo>
                    <a:pt x="1" y="727"/>
                  </a:lnTo>
                  <a:lnTo>
                    <a:pt x="1" y="726"/>
                  </a:lnTo>
                  <a:lnTo>
                    <a:pt x="0" y="725"/>
                  </a:lnTo>
                  <a:lnTo>
                    <a:pt x="0" y="681"/>
                  </a:lnTo>
                  <a:lnTo>
                    <a:pt x="1" y="680"/>
                  </a:lnTo>
                  <a:lnTo>
                    <a:pt x="1" y="680"/>
                  </a:lnTo>
                  <a:lnTo>
                    <a:pt x="2" y="678"/>
                  </a:lnTo>
                  <a:lnTo>
                    <a:pt x="3" y="678"/>
                  </a:lnTo>
                  <a:lnTo>
                    <a:pt x="4" y="678"/>
                  </a:lnTo>
                  <a:lnTo>
                    <a:pt x="5" y="680"/>
                  </a:lnTo>
                  <a:lnTo>
                    <a:pt x="5" y="680"/>
                  </a:lnTo>
                  <a:lnTo>
                    <a:pt x="5" y="681"/>
                  </a:lnTo>
                  <a:lnTo>
                    <a:pt x="5" y="681"/>
                  </a:lnTo>
                  <a:close/>
                  <a:moveTo>
                    <a:pt x="5" y="757"/>
                  </a:moveTo>
                  <a:lnTo>
                    <a:pt x="5" y="800"/>
                  </a:lnTo>
                  <a:lnTo>
                    <a:pt x="5" y="801"/>
                  </a:lnTo>
                  <a:lnTo>
                    <a:pt x="5" y="802"/>
                  </a:lnTo>
                  <a:lnTo>
                    <a:pt x="4" y="804"/>
                  </a:lnTo>
                  <a:lnTo>
                    <a:pt x="3" y="804"/>
                  </a:lnTo>
                  <a:lnTo>
                    <a:pt x="2" y="804"/>
                  </a:lnTo>
                  <a:lnTo>
                    <a:pt x="1" y="802"/>
                  </a:lnTo>
                  <a:lnTo>
                    <a:pt x="1" y="801"/>
                  </a:lnTo>
                  <a:lnTo>
                    <a:pt x="0" y="800"/>
                  </a:lnTo>
                  <a:lnTo>
                    <a:pt x="0" y="757"/>
                  </a:lnTo>
                  <a:lnTo>
                    <a:pt x="1" y="756"/>
                  </a:lnTo>
                  <a:lnTo>
                    <a:pt x="1" y="754"/>
                  </a:lnTo>
                  <a:lnTo>
                    <a:pt x="2" y="753"/>
                  </a:lnTo>
                  <a:lnTo>
                    <a:pt x="3" y="753"/>
                  </a:lnTo>
                  <a:lnTo>
                    <a:pt x="4" y="753"/>
                  </a:lnTo>
                  <a:lnTo>
                    <a:pt x="5" y="754"/>
                  </a:lnTo>
                  <a:lnTo>
                    <a:pt x="5" y="756"/>
                  </a:lnTo>
                  <a:lnTo>
                    <a:pt x="5" y="757"/>
                  </a:lnTo>
                  <a:lnTo>
                    <a:pt x="5" y="757"/>
                  </a:lnTo>
                  <a:close/>
                  <a:moveTo>
                    <a:pt x="5" y="832"/>
                  </a:moveTo>
                  <a:lnTo>
                    <a:pt x="5" y="876"/>
                  </a:lnTo>
                  <a:lnTo>
                    <a:pt x="5" y="877"/>
                  </a:lnTo>
                  <a:lnTo>
                    <a:pt x="5" y="878"/>
                  </a:lnTo>
                  <a:lnTo>
                    <a:pt x="4" y="878"/>
                  </a:lnTo>
                  <a:lnTo>
                    <a:pt x="3" y="878"/>
                  </a:lnTo>
                  <a:lnTo>
                    <a:pt x="2" y="878"/>
                  </a:lnTo>
                  <a:lnTo>
                    <a:pt x="1" y="878"/>
                  </a:lnTo>
                  <a:lnTo>
                    <a:pt x="1" y="877"/>
                  </a:lnTo>
                  <a:lnTo>
                    <a:pt x="0" y="876"/>
                  </a:lnTo>
                  <a:lnTo>
                    <a:pt x="0" y="832"/>
                  </a:lnTo>
                  <a:lnTo>
                    <a:pt x="1" y="831"/>
                  </a:lnTo>
                  <a:lnTo>
                    <a:pt x="1" y="829"/>
                  </a:lnTo>
                  <a:lnTo>
                    <a:pt x="2" y="829"/>
                  </a:lnTo>
                  <a:lnTo>
                    <a:pt x="3" y="829"/>
                  </a:lnTo>
                  <a:lnTo>
                    <a:pt x="4" y="829"/>
                  </a:lnTo>
                  <a:lnTo>
                    <a:pt x="5" y="829"/>
                  </a:lnTo>
                  <a:lnTo>
                    <a:pt x="5" y="831"/>
                  </a:lnTo>
                  <a:lnTo>
                    <a:pt x="5" y="832"/>
                  </a:lnTo>
                  <a:lnTo>
                    <a:pt x="5" y="832"/>
                  </a:lnTo>
                  <a:close/>
                  <a:moveTo>
                    <a:pt x="5" y="907"/>
                  </a:moveTo>
                  <a:lnTo>
                    <a:pt x="5" y="951"/>
                  </a:lnTo>
                  <a:lnTo>
                    <a:pt x="5" y="952"/>
                  </a:lnTo>
                  <a:lnTo>
                    <a:pt x="5" y="953"/>
                  </a:lnTo>
                  <a:lnTo>
                    <a:pt x="4" y="955"/>
                  </a:lnTo>
                  <a:lnTo>
                    <a:pt x="3" y="955"/>
                  </a:lnTo>
                  <a:lnTo>
                    <a:pt x="2" y="955"/>
                  </a:lnTo>
                  <a:lnTo>
                    <a:pt x="1" y="953"/>
                  </a:lnTo>
                  <a:lnTo>
                    <a:pt x="1" y="952"/>
                  </a:lnTo>
                  <a:lnTo>
                    <a:pt x="0" y="951"/>
                  </a:lnTo>
                  <a:lnTo>
                    <a:pt x="0" y="907"/>
                  </a:lnTo>
                  <a:lnTo>
                    <a:pt x="1" y="905"/>
                  </a:lnTo>
                  <a:lnTo>
                    <a:pt x="1" y="905"/>
                  </a:lnTo>
                  <a:lnTo>
                    <a:pt x="2" y="904"/>
                  </a:lnTo>
                  <a:lnTo>
                    <a:pt x="3" y="904"/>
                  </a:lnTo>
                  <a:lnTo>
                    <a:pt x="4" y="904"/>
                  </a:lnTo>
                  <a:lnTo>
                    <a:pt x="5" y="905"/>
                  </a:lnTo>
                  <a:lnTo>
                    <a:pt x="5" y="905"/>
                  </a:lnTo>
                  <a:lnTo>
                    <a:pt x="5" y="907"/>
                  </a:lnTo>
                  <a:lnTo>
                    <a:pt x="5" y="907"/>
                  </a:lnTo>
                  <a:close/>
                  <a:moveTo>
                    <a:pt x="5" y="983"/>
                  </a:moveTo>
                  <a:lnTo>
                    <a:pt x="5" y="1027"/>
                  </a:lnTo>
                  <a:lnTo>
                    <a:pt x="5" y="1028"/>
                  </a:lnTo>
                  <a:lnTo>
                    <a:pt x="5" y="1028"/>
                  </a:lnTo>
                  <a:lnTo>
                    <a:pt x="4" y="1029"/>
                  </a:lnTo>
                  <a:lnTo>
                    <a:pt x="3" y="1029"/>
                  </a:lnTo>
                  <a:lnTo>
                    <a:pt x="2" y="1029"/>
                  </a:lnTo>
                  <a:lnTo>
                    <a:pt x="1" y="1028"/>
                  </a:lnTo>
                  <a:lnTo>
                    <a:pt x="1" y="1028"/>
                  </a:lnTo>
                  <a:lnTo>
                    <a:pt x="0" y="1027"/>
                  </a:lnTo>
                  <a:lnTo>
                    <a:pt x="0" y="983"/>
                  </a:lnTo>
                  <a:lnTo>
                    <a:pt x="1" y="982"/>
                  </a:lnTo>
                  <a:lnTo>
                    <a:pt x="1" y="980"/>
                  </a:lnTo>
                  <a:lnTo>
                    <a:pt x="2" y="979"/>
                  </a:lnTo>
                  <a:lnTo>
                    <a:pt x="3" y="979"/>
                  </a:lnTo>
                  <a:lnTo>
                    <a:pt x="4" y="979"/>
                  </a:lnTo>
                  <a:lnTo>
                    <a:pt x="5" y="980"/>
                  </a:lnTo>
                  <a:lnTo>
                    <a:pt x="5" y="982"/>
                  </a:lnTo>
                  <a:lnTo>
                    <a:pt x="5" y="983"/>
                  </a:lnTo>
                  <a:lnTo>
                    <a:pt x="5" y="983"/>
                  </a:lnTo>
                  <a:close/>
                  <a:moveTo>
                    <a:pt x="5" y="1058"/>
                  </a:moveTo>
                  <a:lnTo>
                    <a:pt x="5" y="1102"/>
                  </a:lnTo>
                  <a:lnTo>
                    <a:pt x="5" y="1103"/>
                  </a:lnTo>
                  <a:lnTo>
                    <a:pt x="5" y="1104"/>
                  </a:lnTo>
                  <a:lnTo>
                    <a:pt x="4" y="1104"/>
                  </a:lnTo>
                  <a:lnTo>
                    <a:pt x="3" y="1106"/>
                  </a:lnTo>
                  <a:lnTo>
                    <a:pt x="2" y="1104"/>
                  </a:lnTo>
                  <a:lnTo>
                    <a:pt x="1" y="1104"/>
                  </a:lnTo>
                  <a:lnTo>
                    <a:pt x="1" y="1103"/>
                  </a:lnTo>
                  <a:lnTo>
                    <a:pt x="0" y="1102"/>
                  </a:lnTo>
                  <a:lnTo>
                    <a:pt x="0" y="1058"/>
                  </a:lnTo>
                  <a:lnTo>
                    <a:pt x="1" y="1056"/>
                  </a:lnTo>
                  <a:lnTo>
                    <a:pt x="1" y="1055"/>
                  </a:lnTo>
                  <a:lnTo>
                    <a:pt x="2" y="1055"/>
                  </a:lnTo>
                  <a:lnTo>
                    <a:pt x="3" y="1055"/>
                  </a:lnTo>
                  <a:lnTo>
                    <a:pt x="4" y="1055"/>
                  </a:lnTo>
                  <a:lnTo>
                    <a:pt x="5" y="1055"/>
                  </a:lnTo>
                  <a:lnTo>
                    <a:pt x="5" y="1056"/>
                  </a:lnTo>
                  <a:lnTo>
                    <a:pt x="5" y="1058"/>
                  </a:lnTo>
                  <a:lnTo>
                    <a:pt x="5" y="1058"/>
                  </a:lnTo>
                  <a:close/>
                  <a:moveTo>
                    <a:pt x="5" y="1134"/>
                  </a:moveTo>
                  <a:lnTo>
                    <a:pt x="5" y="1177"/>
                  </a:lnTo>
                  <a:lnTo>
                    <a:pt x="5" y="1178"/>
                  </a:lnTo>
                  <a:lnTo>
                    <a:pt x="5" y="1179"/>
                  </a:lnTo>
                  <a:lnTo>
                    <a:pt x="4" y="1180"/>
                  </a:lnTo>
                  <a:lnTo>
                    <a:pt x="3" y="1180"/>
                  </a:lnTo>
                  <a:lnTo>
                    <a:pt x="2" y="1180"/>
                  </a:lnTo>
                  <a:lnTo>
                    <a:pt x="1" y="1179"/>
                  </a:lnTo>
                  <a:lnTo>
                    <a:pt x="1" y="1178"/>
                  </a:lnTo>
                  <a:lnTo>
                    <a:pt x="0" y="1177"/>
                  </a:lnTo>
                  <a:lnTo>
                    <a:pt x="0" y="1134"/>
                  </a:lnTo>
                  <a:lnTo>
                    <a:pt x="1" y="1133"/>
                  </a:lnTo>
                  <a:lnTo>
                    <a:pt x="1" y="1131"/>
                  </a:lnTo>
                  <a:lnTo>
                    <a:pt x="2" y="1130"/>
                  </a:lnTo>
                  <a:lnTo>
                    <a:pt x="3" y="1130"/>
                  </a:lnTo>
                  <a:lnTo>
                    <a:pt x="4" y="1130"/>
                  </a:lnTo>
                  <a:lnTo>
                    <a:pt x="5" y="1131"/>
                  </a:lnTo>
                  <a:lnTo>
                    <a:pt x="5" y="1133"/>
                  </a:lnTo>
                  <a:lnTo>
                    <a:pt x="5" y="1134"/>
                  </a:lnTo>
                  <a:lnTo>
                    <a:pt x="5" y="1134"/>
                  </a:lnTo>
                  <a:close/>
                  <a:moveTo>
                    <a:pt x="5" y="1209"/>
                  </a:moveTo>
                  <a:lnTo>
                    <a:pt x="5" y="1253"/>
                  </a:lnTo>
                  <a:lnTo>
                    <a:pt x="5" y="1254"/>
                  </a:lnTo>
                  <a:lnTo>
                    <a:pt x="5" y="1254"/>
                  </a:lnTo>
                  <a:lnTo>
                    <a:pt x="4" y="1255"/>
                  </a:lnTo>
                  <a:lnTo>
                    <a:pt x="3" y="1255"/>
                  </a:lnTo>
                  <a:lnTo>
                    <a:pt x="2" y="1255"/>
                  </a:lnTo>
                  <a:lnTo>
                    <a:pt x="1" y="1254"/>
                  </a:lnTo>
                  <a:lnTo>
                    <a:pt x="1" y="1254"/>
                  </a:lnTo>
                  <a:lnTo>
                    <a:pt x="0" y="1253"/>
                  </a:lnTo>
                  <a:lnTo>
                    <a:pt x="0" y="1209"/>
                  </a:lnTo>
                  <a:lnTo>
                    <a:pt x="1" y="1207"/>
                  </a:lnTo>
                  <a:lnTo>
                    <a:pt x="1" y="1206"/>
                  </a:lnTo>
                  <a:lnTo>
                    <a:pt x="2" y="1206"/>
                  </a:lnTo>
                  <a:lnTo>
                    <a:pt x="3" y="1205"/>
                  </a:lnTo>
                  <a:lnTo>
                    <a:pt x="4" y="1206"/>
                  </a:lnTo>
                  <a:lnTo>
                    <a:pt x="5" y="1206"/>
                  </a:lnTo>
                  <a:lnTo>
                    <a:pt x="5" y="1207"/>
                  </a:lnTo>
                  <a:lnTo>
                    <a:pt x="5" y="1209"/>
                  </a:lnTo>
                  <a:lnTo>
                    <a:pt x="5" y="1209"/>
                  </a:lnTo>
                  <a:close/>
                  <a:moveTo>
                    <a:pt x="5" y="1284"/>
                  </a:moveTo>
                  <a:lnTo>
                    <a:pt x="5" y="1325"/>
                  </a:lnTo>
                  <a:lnTo>
                    <a:pt x="5" y="1327"/>
                  </a:lnTo>
                  <a:lnTo>
                    <a:pt x="5" y="1328"/>
                  </a:lnTo>
                  <a:lnTo>
                    <a:pt x="4" y="1329"/>
                  </a:lnTo>
                  <a:lnTo>
                    <a:pt x="3" y="1329"/>
                  </a:lnTo>
                  <a:lnTo>
                    <a:pt x="2" y="1329"/>
                  </a:lnTo>
                  <a:lnTo>
                    <a:pt x="1" y="1328"/>
                  </a:lnTo>
                  <a:lnTo>
                    <a:pt x="1" y="1327"/>
                  </a:lnTo>
                  <a:lnTo>
                    <a:pt x="0" y="1325"/>
                  </a:lnTo>
                  <a:lnTo>
                    <a:pt x="0" y="1284"/>
                  </a:lnTo>
                  <a:lnTo>
                    <a:pt x="1" y="1282"/>
                  </a:lnTo>
                  <a:lnTo>
                    <a:pt x="1" y="1281"/>
                  </a:lnTo>
                  <a:lnTo>
                    <a:pt x="2" y="1281"/>
                  </a:lnTo>
                  <a:lnTo>
                    <a:pt x="3" y="1281"/>
                  </a:lnTo>
                  <a:lnTo>
                    <a:pt x="4" y="1281"/>
                  </a:lnTo>
                  <a:lnTo>
                    <a:pt x="5" y="1281"/>
                  </a:lnTo>
                  <a:lnTo>
                    <a:pt x="5" y="1282"/>
                  </a:lnTo>
                  <a:lnTo>
                    <a:pt x="5" y="1284"/>
                  </a:lnTo>
                  <a:lnTo>
                    <a:pt x="5" y="1284"/>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08" name="Freeform 24"/>
            <p:cNvSpPr>
              <a:spLocks noEditPoints="1"/>
            </p:cNvSpPr>
            <p:nvPr/>
          </p:nvSpPr>
          <p:spPr bwMode="auto">
            <a:xfrm>
              <a:off x="3890" y="1832"/>
              <a:ext cx="5" cy="224"/>
            </a:xfrm>
            <a:custGeom>
              <a:avLst/>
              <a:gdLst>
                <a:gd name="T0" fmla="*/ 5 w 5"/>
                <a:gd name="T1" fmla="*/ 3 h 201"/>
                <a:gd name="T2" fmla="*/ 5 w 5"/>
                <a:gd name="T3" fmla="*/ 47 h 201"/>
                <a:gd name="T4" fmla="*/ 5 w 5"/>
                <a:gd name="T5" fmla="*/ 48 h 201"/>
                <a:gd name="T6" fmla="*/ 4 w 5"/>
                <a:gd name="T7" fmla="*/ 49 h 201"/>
                <a:gd name="T8" fmla="*/ 3 w 5"/>
                <a:gd name="T9" fmla="*/ 50 h 201"/>
                <a:gd name="T10" fmla="*/ 2 w 5"/>
                <a:gd name="T11" fmla="*/ 50 h 201"/>
                <a:gd name="T12" fmla="*/ 1 w 5"/>
                <a:gd name="T13" fmla="*/ 50 h 201"/>
                <a:gd name="T14" fmla="*/ 1 w 5"/>
                <a:gd name="T15" fmla="*/ 49 h 201"/>
                <a:gd name="T16" fmla="*/ 0 w 5"/>
                <a:gd name="T17" fmla="*/ 48 h 201"/>
                <a:gd name="T18" fmla="*/ 0 w 5"/>
                <a:gd name="T19" fmla="*/ 47 h 201"/>
                <a:gd name="T20" fmla="*/ 0 w 5"/>
                <a:gd name="T21" fmla="*/ 3 h 201"/>
                <a:gd name="T22" fmla="*/ 0 w 5"/>
                <a:gd name="T23" fmla="*/ 1 h 201"/>
                <a:gd name="T24" fmla="*/ 1 w 5"/>
                <a:gd name="T25" fmla="*/ 1 h 201"/>
                <a:gd name="T26" fmla="*/ 1 w 5"/>
                <a:gd name="T27" fmla="*/ 0 h 201"/>
                <a:gd name="T28" fmla="*/ 2 w 5"/>
                <a:gd name="T29" fmla="*/ 0 h 201"/>
                <a:gd name="T30" fmla="*/ 3 w 5"/>
                <a:gd name="T31" fmla="*/ 0 h 201"/>
                <a:gd name="T32" fmla="*/ 4 w 5"/>
                <a:gd name="T33" fmla="*/ 1 h 201"/>
                <a:gd name="T34" fmla="*/ 5 w 5"/>
                <a:gd name="T35" fmla="*/ 1 h 201"/>
                <a:gd name="T36" fmla="*/ 5 w 5"/>
                <a:gd name="T37" fmla="*/ 3 h 201"/>
                <a:gd name="T38" fmla="*/ 5 w 5"/>
                <a:gd name="T39" fmla="*/ 3 h 201"/>
                <a:gd name="T40" fmla="*/ 5 w 5"/>
                <a:gd name="T41" fmla="*/ 79 h 201"/>
                <a:gd name="T42" fmla="*/ 5 w 5"/>
                <a:gd name="T43" fmla="*/ 123 h 201"/>
                <a:gd name="T44" fmla="*/ 5 w 5"/>
                <a:gd name="T45" fmla="*/ 124 h 201"/>
                <a:gd name="T46" fmla="*/ 4 w 5"/>
                <a:gd name="T47" fmla="*/ 124 h 201"/>
                <a:gd name="T48" fmla="*/ 3 w 5"/>
                <a:gd name="T49" fmla="*/ 125 h 201"/>
                <a:gd name="T50" fmla="*/ 2 w 5"/>
                <a:gd name="T51" fmla="*/ 125 h 201"/>
                <a:gd name="T52" fmla="*/ 1 w 5"/>
                <a:gd name="T53" fmla="*/ 125 h 201"/>
                <a:gd name="T54" fmla="*/ 1 w 5"/>
                <a:gd name="T55" fmla="*/ 124 h 201"/>
                <a:gd name="T56" fmla="*/ 0 w 5"/>
                <a:gd name="T57" fmla="*/ 124 h 201"/>
                <a:gd name="T58" fmla="*/ 0 w 5"/>
                <a:gd name="T59" fmla="*/ 123 h 201"/>
                <a:gd name="T60" fmla="*/ 0 w 5"/>
                <a:gd name="T61" fmla="*/ 79 h 201"/>
                <a:gd name="T62" fmla="*/ 0 w 5"/>
                <a:gd name="T63" fmla="*/ 77 h 201"/>
                <a:gd name="T64" fmla="*/ 1 w 5"/>
                <a:gd name="T65" fmla="*/ 76 h 201"/>
                <a:gd name="T66" fmla="*/ 1 w 5"/>
                <a:gd name="T67" fmla="*/ 75 h 201"/>
                <a:gd name="T68" fmla="*/ 2 w 5"/>
                <a:gd name="T69" fmla="*/ 75 h 201"/>
                <a:gd name="T70" fmla="*/ 3 w 5"/>
                <a:gd name="T71" fmla="*/ 75 h 201"/>
                <a:gd name="T72" fmla="*/ 4 w 5"/>
                <a:gd name="T73" fmla="*/ 76 h 201"/>
                <a:gd name="T74" fmla="*/ 5 w 5"/>
                <a:gd name="T75" fmla="*/ 77 h 201"/>
                <a:gd name="T76" fmla="*/ 5 w 5"/>
                <a:gd name="T77" fmla="*/ 79 h 201"/>
                <a:gd name="T78" fmla="*/ 5 w 5"/>
                <a:gd name="T79" fmla="*/ 79 h 201"/>
                <a:gd name="T80" fmla="*/ 5 w 5"/>
                <a:gd name="T81" fmla="*/ 154 h 201"/>
                <a:gd name="T82" fmla="*/ 5 w 5"/>
                <a:gd name="T83" fmla="*/ 198 h 201"/>
                <a:gd name="T84" fmla="*/ 5 w 5"/>
                <a:gd name="T85" fmla="*/ 199 h 201"/>
                <a:gd name="T86" fmla="*/ 4 w 5"/>
                <a:gd name="T87" fmla="*/ 200 h 201"/>
                <a:gd name="T88" fmla="*/ 3 w 5"/>
                <a:gd name="T89" fmla="*/ 200 h 201"/>
                <a:gd name="T90" fmla="*/ 2 w 5"/>
                <a:gd name="T91" fmla="*/ 201 h 201"/>
                <a:gd name="T92" fmla="*/ 1 w 5"/>
                <a:gd name="T93" fmla="*/ 200 h 201"/>
                <a:gd name="T94" fmla="*/ 1 w 5"/>
                <a:gd name="T95" fmla="*/ 200 h 201"/>
                <a:gd name="T96" fmla="*/ 0 w 5"/>
                <a:gd name="T97" fmla="*/ 199 h 201"/>
                <a:gd name="T98" fmla="*/ 0 w 5"/>
                <a:gd name="T99" fmla="*/ 198 h 201"/>
                <a:gd name="T100" fmla="*/ 0 w 5"/>
                <a:gd name="T101" fmla="*/ 154 h 201"/>
                <a:gd name="T102" fmla="*/ 0 w 5"/>
                <a:gd name="T103" fmla="*/ 152 h 201"/>
                <a:gd name="T104" fmla="*/ 1 w 5"/>
                <a:gd name="T105" fmla="*/ 151 h 201"/>
                <a:gd name="T106" fmla="*/ 1 w 5"/>
                <a:gd name="T107" fmla="*/ 151 h 201"/>
                <a:gd name="T108" fmla="*/ 2 w 5"/>
                <a:gd name="T109" fmla="*/ 151 h 201"/>
                <a:gd name="T110" fmla="*/ 3 w 5"/>
                <a:gd name="T111" fmla="*/ 151 h 201"/>
                <a:gd name="T112" fmla="*/ 4 w 5"/>
                <a:gd name="T113" fmla="*/ 151 h 201"/>
                <a:gd name="T114" fmla="*/ 5 w 5"/>
                <a:gd name="T115" fmla="*/ 152 h 201"/>
                <a:gd name="T116" fmla="*/ 5 w 5"/>
                <a:gd name="T117" fmla="*/ 154 h 201"/>
                <a:gd name="T118" fmla="*/ 5 w 5"/>
                <a:gd name="T119" fmla="*/ 15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201">
                  <a:moveTo>
                    <a:pt x="5" y="3"/>
                  </a:moveTo>
                  <a:lnTo>
                    <a:pt x="5" y="47"/>
                  </a:lnTo>
                  <a:lnTo>
                    <a:pt x="5" y="48"/>
                  </a:lnTo>
                  <a:lnTo>
                    <a:pt x="4" y="49"/>
                  </a:lnTo>
                  <a:lnTo>
                    <a:pt x="3" y="50"/>
                  </a:lnTo>
                  <a:lnTo>
                    <a:pt x="2" y="50"/>
                  </a:lnTo>
                  <a:lnTo>
                    <a:pt x="1" y="50"/>
                  </a:lnTo>
                  <a:lnTo>
                    <a:pt x="1" y="49"/>
                  </a:lnTo>
                  <a:lnTo>
                    <a:pt x="0" y="48"/>
                  </a:lnTo>
                  <a:lnTo>
                    <a:pt x="0" y="47"/>
                  </a:lnTo>
                  <a:lnTo>
                    <a:pt x="0" y="3"/>
                  </a:lnTo>
                  <a:lnTo>
                    <a:pt x="0" y="1"/>
                  </a:lnTo>
                  <a:lnTo>
                    <a:pt x="1" y="1"/>
                  </a:lnTo>
                  <a:lnTo>
                    <a:pt x="1" y="0"/>
                  </a:lnTo>
                  <a:lnTo>
                    <a:pt x="2" y="0"/>
                  </a:lnTo>
                  <a:lnTo>
                    <a:pt x="3" y="0"/>
                  </a:lnTo>
                  <a:lnTo>
                    <a:pt x="4" y="1"/>
                  </a:lnTo>
                  <a:lnTo>
                    <a:pt x="5" y="1"/>
                  </a:lnTo>
                  <a:lnTo>
                    <a:pt x="5" y="3"/>
                  </a:lnTo>
                  <a:lnTo>
                    <a:pt x="5" y="3"/>
                  </a:lnTo>
                  <a:close/>
                  <a:moveTo>
                    <a:pt x="5" y="79"/>
                  </a:moveTo>
                  <a:lnTo>
                    <a:pt x="5" y="123"/>
                  </a:lnTo>
                  <a:lnTo>
                    <a:pt x="5" y="124"/>
                  </a:lnTo>
                  <a:lnTo>
                    <a:pt x="4" y="124"/>
                  </a:lnTo>
                  <a:lnTo>
                    <a:pt x="3" y="125"/>
                  </a:lnTo>
                  <a:lnTo>
                    <a:pt x="2" y="125"/>
                  </a:lnTo>
                  <a:lnTo>
                    <a:pt x="1" y="125"/>
                  </a:lnTo>
                  <a:lnTo>
                    <a:pt x="1" y="124"/>
                  </a:lnTo>
                  <a:lnTo>
                    <a:pt x="0" y="124"/>
                  </a:lnTo>
                  <a:lnTo>
                    <a:pt x="0" y="123"/>
                  </a:lnTo>
                  <a:lnTo>
                    <a:pt x="0" y="79"/>
                  </a:lnTo>
                  <a:lnTo>
                    <a:pt x="0" y="77"/>
                  </a:lnTo>
                  <a:lnTo>
                    <a:pt x="1" y="76"/>
                  </a:lnTo>
                  <a:lnTo>
                    <a:pt x="1" y="75"/>
                  </a:lnTo>
                  <a:lnTo>
                    <a:pt x="2" y="75"/>
                  </a:lnTo>
                  <a:lnTo>
                    <a:pt x="3" y="75"/>
                  </a:lnTo>
                  <a:lnTo>
                    <a:pt x="4" y="76"/>
                  </a:lnTo>
                  <a:lnTo>
                    <a:pt x="5" y="77"/>
                  </a:lnTo>
                  <a:lnTo>
                    <a:pt x="5" y="79"/>
                  </a:lnTo>
                  <a:lnTo>
                    <a:pt x="5" y="79"/>
                  </a:lnTo>
                  <a:close/>
                  <a:moveTo>
                    <a:pt x="5" y="154"/>
                  </a:moveTo>
                  <a:lnTo>
                    <a:pt x="5" y="198"/>
                  </a:lnTo>
                  <a:lnTo>
                    <a:pt x="5" y="199"/>
                  </a:lnTo>
                  <a:lnTo>
                    <a:pt x="4" y="200"/>
                  </a:lnTo>
                  <a:lnTo>
                    <a:pt x="3" y="200"/>
                  </a:lnTo>
                  <a:lnTo>
                    <a:pt x="2" y="201"/>
                  </a:lnTo>
                  <a:lnTo>
                    <a:pt x="1" y="200"/>
                  </a:lnTo>
                  <a:lnTo>
                    <a:pt x="1" y="200"/>
                  </a:lnTo>
                  <a:lnTo>
                    <a:pt x="0" y="199"/>
                  </a:lnTo>
                  <a:lnTo>
                    <a:pt x="0" y="198"/>
                  </a:lnTo>
                  <a:lnTo>
                    <a:pt x="0" y="154"/>
                  </a:lnTo>
                  <a:lnTo>
                    <a:pt x="0" y="152"/>
                  </a:lnTo>
                  <a:lnTo>
                    <a:pt x="1" y="151"/>
                  </a:lnTo>
                  <a:lnTo>
                    <a:pt x="1" y="151"/>
                  </a:lnTo>
                  <a:lnTo>
                    <a:pt x="2" y="151"/>
                  </a:lnTo>
                  <a:lnTo>
                    <a:pt x="3" y="151"/>
                  </a:lnTo>
                  <a:lnTo>
                    <a:pt x="4" y="151"/>
                  </a:lnTo>
                  <a:lnTo>
                    <a:pt x="5" y="152"/>
                  </a:lnTo>
                  <a:lnTo>
                    <a:pt x="5" y="154"/>
                  </a:lnTo>
                  <a:lnTo>
                    <a:pt x="5" y="154"/>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09" name="Freeform 25"/>
            <p:cNvSpPr>
              <a:spLocks noEditPoints="1"/>
            </p:cNvSpPr>
            <p:nvPr/>
          </p:nvSpPr>
          <p:spPr bwMode="auto">
            <a:xfrm>
              <a:off x="4072" y="1832"/>
              <a:ext cx="5" cy="1734"/>
            </a:xfrm>
            <a:custGeom>
              <a:avLst/>
              <a:gdLst>
                <a:gd name="T0" fmla="*/ 2 w 5"/>
                <a:gd name="T1" fmla="*/ 50 h 1557"/>
                <a:gd name="T2" fmla="*/ 2 w 5"/>
                <a:gd name="T3" fmla="*/ 0 h 1557"/>
                <a:gd name="T4" fmla="*/ 5 w 5"/>
                <a:gd name="T5" fmla="*/ 79 h 1557"/>
                <a:gd name="T6" fmla="*/ 1 w 5"/>
                <a:gd name="T7" fmla="*/ 124 h 1557"/>
                <a:gd name="T8" fmla="*/ 3 w 5"/>
                <a:gd name="T9" fmla="*/ 75 h 1557"/>
                <a:gd name="T10" fmla="*/ 5 w 5"/>
                <a:gd name="T11" fmla="*/ 198 h 1557"/>
                <a:gd name="T12" fmla="*/ 0 w 5"/>
                <a:gd name="T13" fmla="*/ 199 h 1557"/>
                <a:gd name="T14" fmla="*/ 4 w 5"/>
                <a:gd name="T15" fmla="*/ 151 h 1557"/>
                <a:gd name="T16" fmla="*/ 5 w 5"/>
                <a:gd name="T17" fmla="*/ 274 h 1557"/>
                <a:gd name="T18" fmla="*/ 0 w 5"/>
                <a:gd name="T19" fmla="*/ 273 h 1557"/>
                <a:gd name="T20" fmla="*/ 4 w 5"/>
                <a:gd name="T21" fmla="*/ 227 h 1557"/>
                <a:gd name="T22" fmla="*/ 4 w 5"/>
                <a:gd name="T23" fmla="*/ 351 h 1557"/>
                <a:gd name="T24" fmla="*/ 0 w 5"/>
                <a:gd name="T25" fmla="*/ 305 h 1557"/>
                <a:gd name="T26" fmla="*/ 5 w 5"/>
                <a:gd name="T27" fmla="*/ 303 h 1557"/>
                <a:gd name="T28" fmla="*/ 4 w 5"/>
                <a:gd name="T29" fmla="*/ 426 h 1557"/>
                <a:gd name="T30" fmla="*/ 0 w 5"/>
                <a:gd name="T31" fmla="*/ 378 h 1557"/>
                <a:gd name="T32" fmla="*/ 5 w 5"/>
                <a:gd name="T33" fmla="*/ 379 h 1557"/>
                <a:gd name="T34" fmla="*/ 3 w 5"/>
                <a:gd name="T35" fmla="*/ 502 h 1557"/>
                <a:gd name="T36" fmla="*/ 1 w 5"/>
                <a:gd name="T37" fmla="*/ 453 h 1557"/>
                <a:gd name="T38" fmla="*/ 5 w 5"/>
                <a:gd name="T39" fmla="*/ 456 h 1557"/>
                <a:gd name="T40" fmla="*/ 2 w 5"/>
                <a:gd name="T41" fmla="*/ 577 h 1557"/>
                <a:gd name="T42" fmla="*/ 2 w 5"/>
                <a:gd name="T43" fmla="*/ 528 h 1557"/>
                <a:gd name="T44" fmla="*/ 5 w 5"/>
                <a:gd name="T45" fmla="*/ 605 h 1557"/>
                <a:gd name="T46" fmla="*/ 1 w 5"/>
                <a:gd name="T47" fmla="*/ 652 h 1557"/>
                <a:gd name="T48" fmla="*/ 3 w 5"/>
                <a:gd name="T49" fmla="*/ 603 h 1557"/>
                <a:gd name="T50" fmla="*/ 5 w 5"/>
                <a:gd name="T51" fmla="*/ 726 h 1557"/>
                <a:gd name="T52" fmla="*/ 0 w 5"/>
                <a:gd name="T53" fmla="*/ 727 h 1557"/>
                <a:gd name="T54" fmla="*/ 4 w 5"/>
                <a:gd name="T55" fmla="*/ 678 h 1557"/>
                <a:gd name="T56" fmla="*/ 5 w 5"/>
                <a:gd name="T57" fmla="*/ 802 h 1557"/>
                <a:gd name="T58" fmla="*/ 0 w 5"/>
                <a:gd name="T59" fmla="*/ 800 h 1557"/>
                <a:gd name="T60" fmla="*/ 4 w 5"/>
                <a:gd name="T61" fmla="*/ 754 h 1557"/>
                <a:gd name="T62" fmla="*/ 4 w 5"/>
                <a:gd name="T63" fmla="*/ 878 h 1557"/>
                <a:gd name="T64" fmla="*/ 0 w 5"/>
                <a:gd name="T65" fmla="*/ 831 h 1557"/>
                <a:gd name="T66" fmla="*/ 5 w 5"/>
                <a:gd name="T67" fmla="*/ 830 h 1557"/>
                <a:gd name="T68" fmla="*/ 4 w 5"/>
                <a:gd name="T69" fmla="*/ 954 h 1557"/>
                <a:gd name="T70" fmla="*/ 0 w 5"/>
                <a:gd name="T71" fmla="*/ 906 h 1557"/>
                <a:gd name="T72" fmla="*/ 5 w 5"/>
                <a:gd name="T73" fmla="*/ 907 h 1557"/>
                <a:gd name="T74" fmla="*/ 3 w 5"/>
                <a:gd name="T75" fmla="*/ 1030 h 1557"/>
                <a:gd name="T76" fmla="*/ 1 w 5"/>
                <a:gd name="T77" fmla="*/ 980 h 1557"/>
                <a:gd name="T78" fmla="*/ 5 w 5"/>
                <a:gd name="T79" fmla="*/ 982 h 1557"/>
                <a:gd name="T80" fmla="*/ 2 w 5"/>
                <a:gd name="T81" fmla="*/ 1105 h 1557"/>
                <a:gd name="T82" fmla="*/ 2 w 5"/>
                <a:gd name="T83" fmla="*/ 1055 h 1557"/>
                <a:gd name="T84" fmla="*/ 5 w 5"/>
                <a:gd name="T85" fmla="*/ 1133 h 1557"/>
                <a:gd name="T86" fmla="*/ 1 w 5"/>
                <a:gd name="T87" fmla="*/ 1180 h 1557"/>
                <a:gd name="T88" fmla="*/ 3 w 5"/>
                <a:gd name="T89" fmla="*/ 1129 h 1557"/>
                <a:gd name="T90" fmla="*/ 5 w 5"/>
                <a:gd name="T91" fmla="*/ 1252 h 1557"/>
                <a:gd name="T92" fmla="*/ 0 w 5"/>
                <a:gd name="T93" fmla="*/ 1253 h 1557"/>
                <a:gd name="T94" fmla="*/ 4 w 5"/>
                <a:gd name="T95" fmla="*/ 1206 h 1557"/>
                <a:gd name="T96" fmla="*/ 5 w 5"/>
                <a:gd name="T97" fmla="*/ 1328 h 1557"/>
                <a:gd name="T98" fmla="*/ 0 w 5"/>
                <a:gd name="T99" fmla="*/ 1327 h 1557"/>
                <a:gd name="T100" fmla="*/ 4 w 5"/>
                <a:gd name="T101" fmla="*/ 1282 h 1557"/>
                <a:gd name="T102" fmla="*/ 4 w 5"/>
                <a:gd name="T103" fmla="*/ 1406 h 1557"/>
                <a:gd name="T104" fmla="*/ 0 w 5"/>
                <a:gd name="T105" fmla="*/ 1359 h 1557"/>
                <a:gd name="T106" fmla="*/ 5 w 5"/>
                <a:gd name="T107" fmla="*/ 1358 h 1557"/>
                <a:gd name="T108" fmla="*/ 4 w 5"/>
                <a:gd name="T109" fmla="*/ 1482 h 1557"/>
                <a:gd name="T110" fmla="*/ 0 w 5"/>
                <a:gd name="T111" fmla="*/ 1433 h 1557"/>
                <a:gd name="T112" fmla="*/ 5 w 5"/>
                <a:gd name="T113" fmla="*/ 1434 h 1557"/>
                <a:gd name="T114" fmla="*/ 3 w 5"/>
                <a:gd name="T115" fmla="*/ 1557 h 1557"/>
                <a:gd name="T116" fmla="*/ 1 w 5"/>
                <a:gd name="T117" fmla="*/ 1508 h 1557"/>
                <a:gd name="T118" fmla="*/ 5 w 5"/>
                <a:gd name="T119" fmla="*/ 151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1557">
                  <a:moveTo>
                    <a:pt x="5" y="3"/>
                  </a:moveTo>
                  <a:lnTo>
                    <a:pt x="5" y="47"/>
                  </a:lnTo>
                  <a:lnTo>
                    <a:pt x="5" y="48"/>
                  </a:lnTo>
                  <a:lnTo>
                    <a:pt x="4" y="49"/>
                  </a:lnTo>
                  <a:lnTo>
                    <a:pt x="4" y="50"/>
                  </a:lnTo>
                  <a:lnTo>
                    <a:pt x="3" y="50"/>
                  </a:lnTo>
                  <a:lnTo>
                    <a:pt x="2" y="50"/>
                  </a:lnTo>
                  <a:lnTo>
                    <a:pt x="1" y="49"/>
                  </a:lnTo>
                  <a:lnTo>
                    <a:pt x="0" y="48"/>
                  </a:lnTo>
                  <a:lnTo>
                    <a:pt x="0" y="47"/>
                  </a:lnTo>
                  <a:lnTo>
                    <a:pt x="0" y="3"/>
                  </a:lnTo>
                  <a:lnTo>
                    <a:pt x="0" y="1"/>
                  </a:lnTo>
                  <a:lnTo>
                    <a:pt x="1" y="1"/>
                  </a:lnTo>
                  <a:lnTo>
                    <a:pt x="2" y="0"/>
                  </a:lnTo>
                  <a:lnTo>
                    <a:pt x="3" y="0"/>
                  </a:lnTo>
                  <a:lnTo>
                    <a:pt x="4" y="0"/>
                  </a:lnTo>
                  <a:lnTo>
                    <a:pt x="4" y="1"/>
                  </a:lnTo>
                  <a:lnTo>
                    <a:pt x="5" y="1"/>
                  </a:lnTo>
                  <a:lnTo>
                    <a:pt x="5" y="3"/>
                  </a:lnTo>
                  <a:lnTo>
                    <a:pt x="5" y="3"/>
                  </a:lnTo>
                  <a:close/>
                  <a:moveTo>
                    <a:pt x="5" y="79"/>
                  </a:moveTo>
                  <a:lnTo>
                    <a:pt x="5" y="123"/>
                  </a:lnTo>
                  <a:lnTo>
                    <a:pt x="5" y="124"/>
                  </a:lnTo>
                  <a:lnTo>
                    <a:pt x="4" y="124"/>
                  </a:lnTo>
                  <a:lnTo>
                    <a:pt x="4" y="125"/>
                  </a:lnTo>
                  <a:lnTo>
                    <a:pt x="3" y="125"/>
                  </a:lnTo>
                  <a:lnTo>
                    <a:pt x="2" y="125"/>
                  </a:lnTo>
                  <a:lnTo>
                    <a:pt x="1" y="124"/>
                  </a:lnTo>
                  <a:lnTo>
                    <a:pt x="0" y="124"/>
                  </a:lnTo>
                  <a:lnTo>
                    <a:pt x="0" y="123"/>
                  </a:lnTo>
                  <a:lnTo>
                    <a:pt x="0" y="79"/>
                  </a:lnTo>
                  <a:lnTo>
                    <a:pt x="0" y="77"/>
                  </a:lnTo>
                  <a:lnTo>
                    <a:pt x="1" y="76"/>
                  </a:lnTo>
                  <a:lnTo>
                    <a:pt x="2" y="75"/>
                  </a:lnTo>
                  <a:lnTo>
                    <a:pt x="3" y="75"/>
                  </a:lnTo>
                  <a:lnTo>
                    <a:pt x="4" y="75"/>
                  </a:lnTo>
                  <a:lnTo>
                    <a:pt x="4" y="76"/>
                  </a:lnTo>
                  <a:lnTo>
                    <a:pt x="5" y="77"/>
                  </a:lnTo>
                  <a:lnTo>
                    <a:pt x="5" y="79"/>
                  </a:lnTo>
                  <a:lnTo>
                    <a:pt x="5" y="79"/>
                  </a:lnTo>
                  <a:close/>
                  <a:moveTo>
                    <a:pt x="5" y="154"/>
                  </a:moveTo>
                  <a:lnTo>
                    <a:pt x="5" y="198"/>
                  </a:lnTo>
                  <a:lnTo>
                    <a:pt x="5" y="199"/>
                  </a:lnTo>
                  <a:lnTo>
                    <a:pt x="4" y="200"/>
                  </a:lnTo>
                  <a:lnTo>
                    <a:pt x="4" y="200"/>
                  </a:lnTo>
                  <a:lnTo>
                    <a:pt x="3" y="201"/>
                  </a:lnTo>
                  <a:lnTo>
                    <a:pt x="2" y="200"/>
                  </a:lnTo>
                  <a:lnTo>
                    <a:pt x="1" y="200"/>
                  </a:lnTo>
                  <a:lnTo>
                    <a:pt x="0" y="199"/>
                  </a:lnTo>
                  <a:lnTo>
                    <a:pt x="0" y="198"/>
                  </a:lnTo>
                  <a:lnTo>
                    <a:pt x="0" y="154"/>
                  </a:lnTo>
                  <a:lnTo>
                    <a:pt x="0" y="152"/>
                  </a:lnTo>
                  <a:lnTo>
                    <a:pt x="1" y="151"/>
                  </a:lnTo>
                  <a:lnTo>
                    <a:pt x="2" y="151"/>
                  </a:lnTo>
                  <a:lnTo>
                    <a:pt x="3" y="151"/>
                  </a:lnTo>
                  <a:lnTo>
                    <a:pt x="4" y="151"/>
                  </a:lnTo>
                  <a:lnTo>
                    <a:pt x="4" y="151"/>
                  </a:lnTo>
                  <a:lnTo>
                    <a:pt x="5" y="152"/>
                  </a:lnTo>
                  <a:lnTo>
                    <a:pt x="5" y="154"/>
                  </a:lnTo>
                  <a:lnTo>
                    <a:pt x="5" y="154"/>
                  </a:lnTo>
                  <a:close/>
                  <a:moveTo>
                    <a:pt x="5" y="230"/>
                  </a:moveTo>
                  <a:lnTo>
                    <a:pt x="5" y="273"/>
                  </a:lnTo>
                  <a:lnTo>
                    <a:pt x="5" y="274"/>
                  </a:lnTo>
                  <a:lnTo>
                    <a:pt x="4" y="275"/>
                  </a:lnTo>
                  <a:lnTo>
                    <a:pt x="4" y="276"/>
                  </a:lnTo>
                  <a:lnTo>
                    <a:pt x="3" y="276"/>
                  </a:lnTo>
                  <a:lnTo>
                    <a:pt x="2" y="276"/>
                  </a:lnTo>
                  <a:lnTo>
                    <a:pt x="1" y="275"/>
                  </a:lnTo>
                  <a:lnTo>
                    <a:pt x="0" y="274"/>
                  </a:lnTo>
                  <a:lnTo>
                    <a:pt x="0" y="273"/>
                  </a:lnTo>
                  <a:lnTo>
                    <a:pt x="0" y="230"/>
                  </a:lnTo>
                  <a:lnTo>
                    <a:pt x="0" y="228"/>
                  </a:lnTo>
                  <a:lnTo>
                    <a:pt x="1" y="227"/>
                  </a:lnTo>
                  <a:lnTo>
                    <a:pt x="2" y="226"/>
                  </a:lnTo>
                  <a:lnTo>
                    <a:pt x="3" y="226"/>
                  </a:lnTo>
                  <a:lnTo>
                    <a:pt x="4" y="226"/>
                  </a:lnTo>
                  <a:lnTo>
                    <a:pt x="4" y="227"/>
                  </a:lnTo>
                  <a:lnTo>
                    <a:pt x="5" y="228"/>
                  </a:lnTo>
                  <a:lnTo>
                    <a:pt x="5" y="230"/>
                  </a:lnTo>
                  <a:lnTo>
                    <a:pt x="5" y="230"/>
                  </a:lnTo>
                  <a:close/>
                  <a:moveTo>
                    <a:pt x="5" y="305"/>
                  </a:moveTo>
                  <a:lnTo>
                    <a:pt x="5" y="349"/>
                  </a:lnTo>
                  <a:lnTo>
                    <a:pt x="5" y="350"/>
                  </a:lnTo>
                  <a:lnTo>
                    <a:pt x="4" y="351"/>
                  </a:lnTo>
                  <a:lnTo>
                    <a:pt x="4" y="351"/>
                  </a:lnTo>
                  <a:lnTo>
                    <a:pt x="3" y="351"/>
                  </a:lnTo>
                  <a:lnTo>
                    <a:pt x="2" y="351"/>
                  </a:lnTo>
                  <a:lnTo>
                    <a:pt x="1" y="351"/>
                  </a:lnTo>
                  <a:lnTo>
                    <a:pt x="0" y="350"/>
                  </a:lnTo>
                  <a:lnTo>
                    <a:pt x="0" y="349"/>
                  </a:lnTo>
                  <a:lnTo>
                    <a:pt x="0" y="305"/>
                  </a:lnTo>
                  <a:lnTo>
                    <a:pt x="0" y="303"/>
                  </a:lnTo>
                  <a:lnTo>
                    <a:pt x="1" y="302"/>
                  </a:lnTo>
                  <a:lnTo>
                    <a:pt x="2" y="302"/>
                  </a:lnTo>
                  <a:lnTo>
                    <a:pt x="3" y="301"/>
                  </a:lnTo>
                  <a:lnTo>
                    <a:pt x="4" y="302"/>
                  </a:lnTo>
                  <a:lnTo>
                    <a:pt x="4" y="302"/>
                  </a:lnTo>
                  <a:lnTo>
                    <a:pt x="5" y="303"/>
                  </a:lnTo>
                  <a:lnTo>
                    <a:pt x="5" y="305"/>
                  </a:lnTo>
                  <a:lnTo>
                    <a:pt x="5" y="305"/>
                  </a:lnTo>
                  <a:close/>
                  <a:moveTo>
                    <a:pt x="5" y="379"/>
                  </a:moveTo>
                  <a:lnTo>
                    <a:pt x="5" y="424"/>
                  </a:lnTo>
                  <a:lnTo>
                    <a:pt x="5" y="425"/>
                  </a:lnTo>
                  <a:lnTo>
                    <a:pt x="4" y="426"/>
                  </a:lnTo>
                  <a:lnTo>
                    <a:pt x="4" y="426"/>
                  </a:lnTo>
                  <a:lnTo>
                    <a:pt x="3" y="427"/>
                  </a:lnTo>
                  <a:lnTo>
                    <a:pt x="2" y="426"/>
                  </a:lnTo>
                  <a:lnTo>
                    <a:pt x="1" y="426"/>
                  </a:lnTo>
                  <a:lnTo>
                    <a:pt x="0" y="425"/>
                  </a:lnTo>
                  <a:lnTo>
                    <a:pt x="0" y="424"/>
                  </a:lnTo>
                  <a:lnTo>
                    <a:pt x="0" y="379"/>
                  </a:lnTo>
                  <a:lnTo>
                    <a:pt x="0" y="378"/>
                  </a:lnTo>
                  <a:lnTo>
                    <a:pt x="1" y="377"/>
                  </a:lnTo>
                  <a:lnTo>
                    <a:pt x="2" y="377"/>
                  </a:lnTo>
                  <a:lnTo>
                    <a:pt x="3" y="377"/>
                  </a:lnTo>
                  <a:lnTo>
                    <a:pt x="4" y="377"/>
                  </a:lnTo>
                  <a:lnTo>
                    <a:pt x="4" y="377"/>
                  </a:lnTo>
                  <a:lnTo>
                    <a:pt x="5" y="378"/>
                  </a:lnTo>
                  <a:lnTo>
                    <a:pt x="5" y="379"/>
                  </a:lnTo>
                  <a:lnTo>
                    <a:pt x="5" y="379"/>
                  </a:lnTo>
                  <a:close/>
                  <a:moveTo>
                    <a:pt x="5" y="456"/>
                  </a:moveTo>
                  <a:lnTo>
                    <a:pt x="5" y="498"/>
                  </a:lnTo>
                  <a:lnTo>
                    <a:pt x="5" y="500"/>
                  </a:lnTo>
                  <a:lnTo>
                    <a:pt x="4" y="501"/>
                  </a:lnTo>
                  <a:lnTo>
                    <a:pt x="4" y="502"/>
                  </a:lnTo>
                  <a:lnTo>
                    <a:pt x="3" y="502"/>
                  </a:lnTo>
                  <a:lnTo>
                    <a:pt x="2" y="502"/>
                  </a:lnTo>
                  <a:lnTo>
                    <a:pt x="1" y="501"/>
                  </a:lnTo>
                  <a:lnTo>
                    <a:pt x="0" y="500"/>
                  </a:lnTo>
                  <a:lnTo>
                    <a:pt x="0" y="498"/>
                  </a:lnTo>
                  <a:lnTo>
                    <a:pt x="0" y="456"/>
                  </a:lnTo>
                  <a:lnTo>
                    <a:pt x="0" y="454"/>
                  </a:lnTo>
                  <a:lnTo>
                    <a:pt x="1" y="453"/>
                  </a:lnTo>
                  <a:lnTo>
                    <a:pt x="2" y="452"/>
                  </a:lnTo>
                  <a:lnTo>
                    <a:pt x="3" y="452"/>
                  </a:lnTo>
                  <a:lnTo>
                    <a:pt x="4" y="452"/>
                  </a:lnTo>
                  <a:lnTo>
                    <a:pt x="4" y="453"/>
                  </a:lnTo>
                  <a:lnTo>
                    <a:pt x="5" y="454"/>
                  </a:lnTo>
                  <a:lnTo>
                    <a:pt x="5" y="456"/>
                  </a:lnTo>
                  <a:lnTo>
                    <a:pt x="5" y="456"/>
                  </a:lnTo>
                  <a:close/>
                  <a:moveTo>
                    <a:pt x="5" y="530"/>
                  </a:moveTo>
                  <a:lnTo>
                    <a:pt x="5" y="575"/>
                  </a:lnTo>
                  <a:lnTo>
                    <a:pt x="5" y="576"/>
                  </a:lnTo>
                  <a:lnTo>
                    <a:pt x="4" y="577"/>
                  </a:lnTo>
                  <a:lnTo>
                    <a:pt x="4" y="577"/>
                  </a:lnTo>
                  <a:lnTo>
                    <a:pt x="3" y="577"/>
                  </a:lnTo>
                  <a:lnTo>
                    <a:pt x="2" y="577"/>
                  </a:lnTo>
                  <a:lnTo>
                    <a:pt x="1" y="577"/>
                  </a:lnTo>
                  <a:lnTo>
                    <a:pt x="0" y="576"/>
                  </a:lnTo>
                  <a:lnTo>
                    <a:pt x="0" y="575"/>
                  </a:lnTo>
                  <a:lnTo>
                    <a:pt x="0" y="530"/>
                  </a:lnTo>
                  <a:lnTo>
                    <a:pt x="0" y="529"/>
                  </a:lnTo>
                  <a:lnTo>
                    <a:pt x="1" y="528"/>
                  </a:lnTo>
                  <a:lnTo>
                    <a:pt x="2" y="528"/>
                  </a:lnTo>
                  <a:lnTo>
                    <a:pt x="3" y="527"/>
                  </a:lnTo>
                  <a:lnTo>
                    <a:pt x="4" y="528"/>
                  </a:lnTo>
                  <a:lnTo>
                    <a:pt x="4" y="528"/>
                  </a:lnTo>
                  <a:lnTo>
                    <a:pt x="5" y="529"/>
                  </a:lnTo>
                  <a:lnTo>
                    <a:pt x="5" y="530"/>
                  </a:lnTo>
                  <a:lnTo>
                    <a:pt x="5" y="530"/>
                  </a:lnTo>
                  <a:close/>
                  <a:moveTo>
                    <a:pt x="5" y="605"/>
                  </a:moveTo>
                  <a:lnTo>
                    <a:pt x="5" y="649"/>
                  </a:lnTo>
                  <a:lnTo>
                    <a:pt x="5" y="651"/>
                  </a:lnTo>
                  <a:lnTo>
                    <a:pt x="4" y="652"/>
                  </a:lnTo>
                  <a:lnTo>
                    <a:pt x="4" y="653"/>
                  </a:lnTo>
                  <a:lnTo>
                    <a:pt x="3" y="653"/>
                  </a:lnTo>
                  <a:lnTo>
                    <a:pt x="2" y="653"/>
                  </a:lnTo>
                  <a:lnTo>
                    <a:pt x="1" y="652"/>
                  </a:lnTo>
                  <a:lnTo>
                    <a:pt x="0" y="651"/>
                  </a:lnTo>
                  <a:lnTo>
                    <a:pt x="0" y="649"/>
                  </a:lnTo>
                  <a:lnTo>
                    <a:pt x="0" y="605"/>
                  </a:lnTo>
                  <a:lnTo>
                    <a:pt x="0" y="604"/>
                  </a:lnTo>
                  <a:lnTo>
                    <a:pt x="1" y="604"/>
                  </a:lnTo>
                  <a:lnTo>
                    <a:pt x="2" y="603"/>
                  </a:lnTo>
                  <a:lnTo>
                    <a:pt x="3" y="603"/>
                  </a:lnTo>
                  <a:lnTo>
                    <a:pt x="4" y="603"/>
                  </a:lnTo>
                  <a:lnTo>
                    <a:pt x="4" y="604"/>
                  </a:lnTo>
                  <a:lnTo>
                    <a:pt x="5" y="604"/>
                  </a:lnTo>
                  <a:lnTo>
                    <a:pt x="5" y="605"/>
                  </a:lnTo>
                  <a:lnTo>
                    <a:pt x="5" y="605"/>
                  </a:lnTo>
                  <a:close/>
                  <a:moveTo>
                    <a:pt x="5" y="681"/>
                  </a:moveTo>
                  <a:lnTo>
                    <a:pt x="5" y="726"/>
                  </a:lnTo>
                  <a:lnTo>
                    <a:pt x="5" y="727"/>
                  </a:lnTo>
                  <a:lnTo>
                    <a:pt x="4" y="727"/>
                  </a:lnTo>
                  <a:lnTo>
                    <a:pt x="4" y="728"/>
                  </a:lnTo>
                  <a:lnTo>
                    <a:pt x="3" y="728"/>
                  </a:lnTo>
                  <a:lnTo>
                    <a:pt x="2" y="728"/>
                  </a:lnTo>
                  <a:lnTo>
                    <a:pt x="1" y="727"/>
                  </a:lnTo>
                  <a:lnTo>
                    <a:pt x="0" y="727"/>
                  </a:lnTo>
                  <a:lnTo>
                    <a:pt x="0" y="726"/>
                  </a:lnTo>
                  <a:lnTo>
                    <a:pt x="0" y="681"/>
                  </a:lnTo>
                  <a:lnTo>
                    <a:pt x="0" y="680"/>
                  </a:lnTo>
                  <a:lnTo>
                    <a:pt x="1" y="679"/>
                  </a:lnTo>
                  <a:lnTo>
                    <a:pt x="2" y="678"/>
                  </a:lnTo>
                  <a:lnTo>
                    <a:pt x="3" y="678"/>
                  </a:lnTo>
                  <a:lnTo>
                    <a:pt x="4" y="678"/>
                  </a:lnTo>
                  <a:lnTo>
                    <a:pt x="4" y="679"/>
                  </a:lnTo>
                  <a:lnTo>
                    <a:pt x="5" y="680"/>
                  </a:lnTo>
                  <a:lnTo>
                    <a:pt x="5" y="681"/>
                  </a:lnTo>
                  <a:lnTo>
                    <a:pt x="5" y="681"/>
                  </a:lnTo>
                  <a:close/>
                  <a:moveTo>
                    <a:pt x="5" y="756"/>
                  </a:moveTo>
                  <a:lnTo>
                    <a:pt x="5" y="800"/>
                  </a:lnTo>
                  <a:lnTo>
                    <a:pt x="5" y="802"/>
                  </a:lnTo>
                  <a:lnTo>
                    <a:pt x="4" y="803"/>
                  </a:lnTo>
                  <a:lnTo>
                    <a:pt x="4" y="803"/>
                  </a:lnTo>
                  <a:lnTo>
                    <a:pt x="3" y="803"/>
                  </a:lnTo>
                  <a:lnTo>
                    <a:pt x="2" y="803"/>
                  </a:lnTo>
                  <a:lnTo>
                    <a:pt x="1" y="803"/>
                  </a:lnTo>
                  <a:lnTo>
                    <a:pt x="0" y="802"/>
                  </a:lnTo>
                  <a:lnTo>
                    <a:pt x="0" y="800"/>
                  </a:lnTo>
                  <a:lnTo>
                    <a:pt x="0" y="756"/>
                  </a:lnTo>
                  <a:lnTo>
                    <a:pt x="0" y="755"/>
                  </a:lnTo>
                  <a:lnTo>
                    <a:pt x="1" y="754"/>
                  </a:lnTo>
                  <a:lnTo>
                    <a:pt x="2" y="754"/>
                  </a:lnTo>
                  <a:lnTo>
                    <a:pt x="3" y="754"/>
                  </a:lnTo>
                  <a:lnTo>
                    <a:pt x="4" y="754"/>
                  </a:lnTo>
                  <a:lnTo>
                    <a:pt x="4" y="754"/>
                  </a:lnTo>
                  <a:lnTo>
                    <a:pt x="5" y="755"/>
                  </a:lnTo>
                  <a:lnTo>
                    <a:pt x="5" y="756"/>
                  </a:lnTo>
                  <a:lnTo>
                    <a:pt x="5" y="756"/>
                  </a:lnTo>
                  <a:close/>
                  <a:moveTo>
                    <a:pt x="5" y="831"/>
                  </a:moveTo>
                  <a:lnTo>
                    <a:pt x="5" y="875"/>
                  </a:lnTo>
                  <a:lnTo>
                    <a:pt x="5" y="877"/>
                  </a:lnTo>
                  <a:lnTo>
                    <a:pt x="4" y="878"/>
                  </a:lnTo>
                  <a:lnTo>
                    <a:pt x="4" y="879"/>
                  </a:lnTo>
                  <a:lnTo>
                    <a:pt x="3" y="879"/>
                  </a:lnTo>
                  <a:lnTo>
                    <a:pt x="2" y="879"/>
                  </a:lnTo>
                  <a:lnTo>
                    <a:pt x="1" y="878"/>
                  </a:lnTo>
                  <a:lnTo>
                    <a:pt x="0" y="877"/>
                  </a:lnTo>
                  <a:lnTo>
                    <a:pt x="0" y="875"/>
                  </a:lnTo>
                  <a:lnTo>
                    <a:pt x="0" y="831"/>
                  </a:lnTo>
                  <a:lnTo>
                    <a:pt x="0" y="830"/>
                  </a:lnTo>
                  <a:lnTo>
                    <a:pt x="1" y="830"/>
                  </a:lnTo>
                  <a:lnTo>
                    <a:pt x="2" y="829"/>
                  </a:lnTo>
                  <a:lnTo>
                    <a:pt x="3" y="829"/>
                  </a:lnTo>
                  <a:lnTo>
                    <a:pt x="4" y="829"/>
                  </a:lnTo>
                  <a:lnTo>
                    <a:pt x="4" y="830"/>
                  </a:lnTo>
                  <a:lnTo>
                    <a:pt x="5" y="830"/>
                  </a:lnTo>
                  <a:lnTo>
                    <a:pt x="5" y="831"/>
                  </a:lnTo>
                  <a:lnTo>
                    <a:pt x="5" y="831"/>
                  </a:lnTo>
                  <a:close/>
                  <a:moveTo>
                    <a:pt x="5" y="907"/>
                  </a:moveTo>
                  <a:lnTo>
                    <a:pt x="5" y="951"/>
                  </a:lnTo>
                  <a:lnTo>
                    <a:pt x="5" y="953"/>
                  </a:lnTo>
                  <a:lnTo>
                    <a:pt x="4" y="953"/>
                  </a:lnTo>
                  <a:lnTo>
                    <a:pt x="4" y="954"/>
                  </a:lnTo>
                  <a:lnTo>
                    <a:pt x="3" y="954"/>
                  </a:lnTo>
                  <a:lnTo>
                    <a:pt x="2" y="954"/>
                  </a:lnTo>
                  <a:lnTo>
                    <a:pt x="1" y="953"/>
                  </a:lnTo>
                  <a:lnTo>
                    <a:pt x="0" y="953"/>
                  </a:lnTo>
                  <a:lnTo>
                    <a:pt x="0" y="951"/>
                  </a:lnTo>
                  <a:lnTo>
                    <a:pt x="0" y="907"/>
                  </a:lnTo>
                  <a:lnTo>
                    <a:pt x="0" y="906"/>
                  </a:lnTo>
                  <a:lnTo>
                    <a:pt x="1" y="905"/>
                  </a:lnTo>
                  <a:lnTo>
                    <a:pt x="2" y="904"/>
                  </a:lnTo>
                  <a:lnTo>
                    <a:pt x="3" y="904"/>
                  </a:lnTo>
                  <a:lnTo>
                    <a:pt x="4" y="904"/>
                  </a:lnTo>
                  <a:lnTo>
                    <a:pt x="4" y="905"/>
                  </a:lnTo>
                  <a:lnTo>
                    <a:pt x="5" y="906"/>
                  </a:lnTo>
                  <a:lnTo>
                    <a:pt x="5" y="907"/>
                  </a:lnTo>
                  <a:lnTo>
                    <a:pt x="5" y="907"/>
                  </a:lnTo>
                  <a:close/>
                  <a:moveTo>
                    <a:pt x="5" y="982"/>
                  </a:moveTo>
                  <a:lnTo>
                    <a:pt x="5" y="1026"/>
                  </a:lnTo>
                  <a:lnTo>
                    <a:pt x="5" y="1028"/>
                  </a:lnTo>
                  <a:lnTo>
                    <a:pt x="4" y="1029"/>
                  </a:lnTo>
                  <a:lnTo>
                    <a:pt x="4" y="1029"/>
                  </a:lnTo>
                  <a:lnTo>
                    <a:pt x="3" y="1030"/>
                  </a:lnTo>
                  <a:lnTo>
                    <a:pt x="2" y="1029"/>
                  </a:lnTo>
                  <a:lnTo>
                    <a:pt x="1" y="1029"/>
                  </a:lnTo>
                  <a:lnTo>
                    <a:pt x="0" y="1028"/>
                  </a:lnTo>
                  <a:lnTo>
                    <a:pt x="0" y="1026"/>
                  </a:lnTo>
                  <a:lnTo>
                    <a:pt x="0" y="982"/>
                  </a:lnTo>
                  <a:lnTo>
                    <a:pt x="0" y="981"/>
                  </a:lnTo>
                  <a:lnTo>
                    <a:pt x="1" y="980"/>
                  </a:lnTo>
                  <a:lnTo>
                    <a:pt x="2" y="980"/>
                  </a:lnTo>
                  <a:lnTo>
                    <a:pt x="3" y="980"/>
                  </a:lnTo>
                  <a:lnTo>
                    <a:pt x="4" y="980"/>
                  </a:lnTo>
                  <a:lnTo>
                    <a:pt x="4" y="980"/>
                  </a:lnTo>
                  <a:lnTo>
                    <a:pt x="5" y="981"/>
                  </a:lnTo>
                  <a:lnTo>
                    <a:pt x="5" y="982"/>
                  </a:lnTo>
                  <a:lnTo>
                    <a:pt x="5" y="982"/>
                  </a:lnTo>
                  <a:close/>
                  <a:moveTo>
                    <a:pt x="5" y="1058"/>
                  </a:moveTo>
                  <a:lnTo>
                    <a:pt x="5" y="1101"/>
                  </a:lnTo>
                  <a:lnTo>
                    <a:pt x="5" y="1102"/>
                  </a:lnTo>
                  <a:lnTo>
                    <a:pt x="4" y="1104"/>
                  </a:lnTo>
                  <a:lnTo>
                    <a:pt x="4" y="1105"/>
                  </a:lnTo>
                  <a:lnTo>
                    <a:pt x="3" y="1105"/>
                  </a:lnTo>
                  <a:lnTo>
                    <a:pt x="2" y="1105"/>
                  </a:lnTo>
                  <a:lnTo>
                    <a:pt x="1" y="1104"/>
                  </a:lnTo>
                  <a:lnTo>
                    <a:pt x="0" y="1102"/>
                  </a:lnTo>
                  <a:lnTo>
                    <a:pt x="0" y="1101"/>
                  </a:lnTo>
                  <a:lnTo>
                    <a:pt x="0" y="1058"/>
                  </a:lnTo>
                  <a:lnTo>
                    <a:pt x="0" y="1057"/>
                  </a:lnTo>
                  <a:lnTo>
                    <a:pt x="1" y="1056"/>
                  </a:lnTo>
                  <a:lnTo>
                    <a:pt x="2" y="1055"/>
                  </a:lnTo>
                  <a:lnTo>
                    <a:pt x="3" y="1055"/>
                  </a:lnTo>
                  <a:lnTo>
                    <a:pt x="4" y="1055"/>
                  </a:lnTo>
                  <a:lnTo>
                    <a:pt x="4" y="1056"/>
                  </a:lnTo>
                  <a:lnTo>
                    <a:pt x="5" y="1057"/>
                  </a:lnTo>
                  <a:lnTo>
                    <a:pt x="5" y="1058"/>
                  </a:lnTo>
                  <a:lnTo>
                    <a:pt x="5" y="1058"/>
                  </a:lnTo>
                  <a:close/>
                  <a:moveTo>
                    <a:pt x="5" y="1133"/>
                  </a:moveTo>
                  <a:lnTo>
                    <a:pt x="5" y="1177"/>
                  </a:lnTo>
                  <a:lnTo>
                    <a:pt x="5" y="1179"/>
                  </a:lnTo>
                  <a:lnTo>
                    <a:pt x="4" y="1180"/>
                  </a:lnTo>
                  <a:lnTo>
                    <a:pt x="4" y="1180"/>
                  </a:lnTo>
                  <a:lnTo>
                    <a:pt x="3" y="1180"/>
                  </a:lnTo>
                  <a:lnTo>
                    <a:pt x="2" y="1180"/>
                  </a:lnTo>
                  <a:lnTo>
                    <a:pt x="1" y="1180"/>
                  </a:lnTo>
                  <a:lnTo>
                    <a:pt x="0" y="1179"/>
                  </a:lnTo>
                  <a:lnTo>
                    <a:pt x="0" y="1177"/>
                  </a:lnTo>
                  <a:lnTo>
                    <a:pt x="0" y="1133"/>
                  </a:lnTo>
                  <a:lnTo>
                    <a:pt x="0" y="1132"/>
                  </a:lnTo>
                  <a:lnTo>
                    <a:pt x="1" y="1131"/>
                  </a:lnTo>
                  <a:lnTo>
                    <a:pt x="2" y="1131"/>
                  </a:lnTo>
                  <a:lnTo>
                    <a:pt x="3" y="1129"/>
                  </a:lnTo>
                  <a:lnTo>
                    <a:pt x="4" y="1131"/>
                  </a:lnTo>
                  <a:lnTo>
                    <a:pt x="4" y="1131"/>
                  </a:lnTo>
                  <a:lnTo>
                    <a:pt x="5" y="1132"/>
                  </a:lnTo>
                  <a:lnTo>
                    <a:pt x="5" y="1133"/>
                  </a:lnTo>
                  <a:lnTo>
                    <a:pt x="5" y="1133"/>
                  </a:lnTo>
                  <a:close/>
                  <a:moveTo>
                    <a:pt x="5" y="1208"/>
                  </a:moveTo>
                  <a:lnTo>
                    <a:pt x="5" y="1252"/>
                  </a:lnTo>
                  <a:lnTo>
                    <a:pt x="5" y="1253"/>
                  </a:lnTo>
                  <a:lnTo>
                    <a:pt x="4" y="1255"/>
                  </a:lnTo>
                  <a:lnTo>
                    <a:pt x="4" y="1255"/>
                  </a:lnTo>
                  <a:lnTo>
                    <a:pt x="3" y="1256"/>
                  </a:lnTo>
                  <a:lnTo>
                    <a:pt x="2" y="1255"/>
                  </a:lnTo>
                  <a:lnTo>
                    <a:pt x="1" y="1255"/>
                  </a:lnTo>
                  <a:lnTo>
                    <a:pt x="0" y="1253"/>
                  </a:lnTo>
                  <a:lnTo>
                    <a:pt x="0" y="1252"/>
                  </a:lnTo>
                  <a:lnTo>
                    <a:pt x="0" y="1208"/>
                  </a:lnTo>
                  <a:lnTo>
                    <a:pt x="0" y="1207"/>
                  </a:lnTo>
                  <a:lnTo>
                    <a:pt x="1" y="1207"/>
                  </a:lnTo>
                  <a:lnTo>
                    <a:pt x="2" y="1206"/>
                  </a:lnTo>
                  <a:lnTo>
                    <a:pt x="3" y="1206"/>
                  </a:lnTo>
                  <a:lnTo>
                    <a:pt x="4" y="1206"/>
                  </a:lnTo>
                  <a:lnTo>
                    <a:pt x="4" y="1207"/>
                  </a:lnTo>
                  <a:lnTo>
                    <a:pt x="5" y="1207"/>
                  </a:lnTo>
                  <a:lnTo>
                    <a:pt x="5" y="1208"/>
                  </a:lnTo>
                  <a:lnTo>
                    <a:pt x="5" y="1208"/>
                  </a:lnTo>
                  <a:close/>
                  <a:moveTo>
                    <a:pt x="5" y="1284"/>
                  </a:moveTo>
                  <a:lnTo>
                    <a:pt x="5" y="1327"/>
                  </a:lnTo>
                  <a:lnTo>
                    <a:pt x="5" y="1328"/>
                  </a:lnTo>
                  <a:lnTo>
                    <a:pt x="4" y="1330"/>
                  </a:lnTo>
                  <a:lnTo>
                    <a:pt x="4" y="1331"/>
                  </a:lnTo>
                  <a:lnTo>
                    <a:pt x="3" y="1331"/>
                  </a:lnTo>
                  <a:lnTo>
                    <a:pt x="2" y="1331"/>
                  </a:lnTo>
                  <a:lnTo>
                    <a:pt x="1" y="1330"/>
                  </a:lnTo>
                  <a:lnTo>
                    <a:pt x="0" y="1328"/>
                  </a:lnTo>
                  <a:lnTo>
                    <a:pt x="0" y="1327"/>
                  </a:lnTo>
                  <a:lnTo>
                    <a:pt x="0" y="1284"/>
                  </a:lnTo>
                  <a:lnTo>
                    <a:pt x="0" y="1283"/>
                  </a:lnTo>
                  <a:lnTo>
                    <a:pt x="1" y="1282"/>
                  </a:lnTo>
                  <a:lnTo>
                    <a:pt x="2" y="1280"/>
                  </a:lnTo>
                  <a:lnTo>
                    <a:pt x="3" y="1280"/>
                  </a:lnTo>
                  <a:lnTo>
                    <a:pt x="4" y="1280"/>
                  </a:lnTo>
                  <a:lnTo>
                    <a:pt x="4" y="1282"/>
                  </a:lnTo>
                  <a:lnTo>
                    <a:pt x="5" y="1283"/>
                  </a:lnTo>
                  <a:lnTo>
                    <a:pt x="5" y="1284"/>
                  </a:lnTo>
                  <a:lnTo>
                    <a:pt x="5" y="1284"/>
                  </a:lnTo>
                  <a:close/>
                  <a:moveTo>
                    <a:pt x="5" y="1359"/>
                  </a:moveTo>
                  <a:lnTo>
                    <a:pt x="5" y="1403"/>
                  </a:lnTo>
                  <a:lnTo>
                    <a:pt x="5" y="1404"/>
                  </a:lnTo>
                  <a:lnTo>
                    <a:pt x="4" y="1406"/>
                  </a:lnTo>
                  <a:lnTo>
                    <a:pt x="4" y="1406"/>
                  </a:lnTo>
                  <a:lnTo>
                    <a:pt x="3" y="1406"/>
                  </a:lnTo>
                  <a:lnTo>
                    <a:pt x="2" y="1406"/>
                  </a:lnTo>
                  <a:lnTo>
                    <a:pt x="1" y="1406"/>
                  </a:lnTo>
                  <a:lnTo>
                    <a:pt x="0" y="1404"/>
                  </a:lnTo>
                  <a:lnTo>
                    <a:pt x="0" y="1403"/>
                  </a:lnTo>
                  <a:lnTo>
                    <a:pt x="0" y="1359"/>
                  </a:lnTo>
                  <a:lnTo>
                    <a:pt x="0" y="1358"/>
                  </a:lnTo>
                  <a:lnTo>
                    <a:pt x="1" y="1357"/>
                  </a:lnTo>
                  <a:lnTo>
                    <a:pt x="2" y="1357"/>
                  </a:lnTo>
                  <a:lnTo>
                    <a:pt x="3" y="1355"/>
                  </a:lnTo>
                  <a:lnTo>
                    <a:pt x="4" y="1357"/>
                  </a:lnTo>
                  <a:lnTo>
                    <a:pt x="4" y="1357"/>
                  </a:lnTo>
                  <a:lnTo>
                    <a:pt x="5" y="1358"/>
                  </a:lnTo>
                  <a:lnTo>
                    <a:pt x="5" y="1359"/>
                  </a:lnTo>
                  <a:lnTo>
                    <a:pt x="5" y="1359"/>
                  </a:lnTo>
                  <a:close/>
                  <a:moveTo>
                    <a:pt x="5" y="1434"/>
                  </a:moveTo>
                  <a:lnTo>
                    <a:pt x="5" y="1478"/>
                  </a:lnTo>
                  <a:lnTo>
                    <a:pt x="5" y="1479"/>
                  </a:lnTo>
                  <a:lnTo>
                    <a:pt x="4" y="1481"/>
                  </a:lnTo>
                  <a:lnTo>
                    <a:pt x="4" y="1482"/>
                  </a:lnTo>
                  <a:lnTo>
                    <a:pt x="3" y="1482"/>
                  </a:lnTo>
                  <a:lnTo>
                    <a:pt x="2" y="1482"/>
                  </a:lnTo>
                  <a:lnTo>
                    <a:pt x="1" y="1481"/>
                  </a:lnTo>
                  <a:lnTo>
                    <a:pt x="0" y="1479"/>
                  </a:lnTo>
                  <a:lnTo>
                    <a:pt x="0" y="1478"/>
                  </a:lnTo>
                  <a:lnTo>
                    <a:pt x="0" y="1434"/>
                  </a:lnTo>
                  <a:lnTo>
                    <a:pt x="0" y="1433"/>
                  </a:lnTo>
                  <a:lnTo>
                    <a:pt x="1" y="1433"/>
                  </a:lnTo>
                  <a:lnTo>
                    <a:pt x="2" y="1431"/>
                  </a:lnTo>
                  <a:lnTo>
                    <a:pt x="3" y="1431"/>
                  </a:lnTo>
                  <a:lnTo>
                    <a:pt x="4" y="1431"/>
                  </a:lnTo>
                  <a:lnTo>
                    <a:pt x="4" y="1433"/>
                  </a:lnTo>
                  <a:lnTo>
                    <a:pt x="5" y="1433"/>
                  </a:lnTo>
                  <a:lnTo>
                    <a:pt x="5" y="1434"/>
                  </a:lnTo>
                  <a:lnTo>
                    <a:pt x="5" y="1434"/>
                  </a:lnTo>
                  <a:close/>
                  <a:moveTo>
                    <a:pt x="5" y="1510"/>
                  </a:moveTo>
                  <a:lnTo>
                    <a:pt x="5" y="1554"/>
                  </a:lnTo>
                  <a:lnTo>
                    <a:pt x="5" y="1555"/>
                  </a:lnTo>
                  <a:lnTo>
                    <a:pt x="4" y="1555"/>
                  </a:lnTo>
                  <a:lnTo>
                    <a:pt x="4" y="1557"/>
                  </a:lnTo>
                  <a:lnTo>
                    <a:pt x="3" y="1557"/>
                  </a:lnTo>
                  <a:lnTo>
                    <a:pt x="2" y="1557"/>
                  </a:lnTo>
                  <a:lnTo>
                    <a:pt x="1" y="1555"/>
                  </a:lnTo>
                  <a:lnTo>
                    <a:pt x="0" y="1555"/>
                  </a:lnTo>
                  <a:lnTo>
                    <a:pt x="0" y="1554"/>
                  </a:lnTo>
                  <a:lnTo>
                    <a:pt x="0" y="1510"/>
                  </a:lnTo>
                  <a:lnTo>
                    <a:pt x="0" y="1509"/>
                  </a:lnTo>
                  <a:lnTo>
                    <a:pt x="1" y="1508"/>
                  </a:lnTo>
                  <a:lnTo>
                    <a:pt x="2" y="1506"/>
                  </a:lnTo>
                  <a:lnTo>
                    <a:pt x="3" y="1506"/>
                  </a:lnTo>
                  <a:lnTo>
                    <a:pt x="4" y="1506"/>
                  </a:lnTo>
                  <a:lnTo>
                    <a:pt x="4" y="1508"/>
                  </a:lnTo>
                  <a:lnTo>
                    <a:pt x="5" y="1509"/>
                  </a:lnTo>
                  <a:lnTo>
                    <a:pt x="5" y="1510"/>
                  </a:lnTo>
                  <a:lnTo>
                    <a:pt x="5" y="151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0" name="Freeform 26"/>
            <p:cNvSpPr>
              <a:spLocks noEditPoints="1"/>
            </p:cNvSpPr>
            <p:nvPr/>
          </p:nvSpPr>
          <p:spPr bwMode="auto">
            <a:xfrm>
              <a:off x="4415" y="1832"/>
              <a:ext cx="3" cy="1734"/>
            </a:xfrm>
            <a:custGeom>
              <a:avLst/>
              <a:gdLst>
                <a:gd name="T0" fmla="*/ 1 w 5"/>
                <a:gd name="T1" fmla="*/ 50 h 1557"/>
                <a:gd name="T2" fmla="*/ 1 w 5"/>
                <a:gd name="T3" fmla="*/ 0 h 1557"/>
                <a:gd name="T4" fmla="*/ 5 w 5"/>
                <a:gd name="T5" fmla="*/ 79 h 1557"/>
                <a:gd name="T6" fmla="*/ 0 w 5"/>
                <a:gd name="T7" fmla="*/ 124 h 1557"/>
                <a:gd name="T8" fmla="*/ 2 w 5"/>
                <a:gd name="T9" fmla="*/ 75 h 1557"/>
                <a:gd name="T10" fmla="*/ 5 w 5"/>
                <a:gd name="T11" fmla="*/ 198 h 1557"/>
                <a:gd name="T12" fmla="*/ 0 w 5"/>
                <a:gd name="T13" fmla="*/ 199 h 1557"/>
                <a:gd name="T14" fmla="*/ 3 w 5"/>
                <a:gd name="T15" fmla="*/ 151 h 1557"/>
                <a:gd name="T16" fmla="*/ 5 w 5"/>
                <a:gd name="T17" fmla="*/ 274 h 1557"/>
                <a:gd name="T18" fmla="*/ 0 w 5"/>
                <a:gd name="T19" fmla="*/ 273 h 1557"/>
                <a:gd name="T20" fmla="*/ 4 w 5"/>
                <a:gd name="T21" fmla="*/ 227 h 1557"/>
                <a:gd name="T22" fmla="*/ 4 w 5"/>
                <a:gd name="T23" fmla="*/ 351 h 1557"/>
                <a:gd name="T24" fmla="*/ 0 w 5"/>
                <a:gd name="T25" fmla="*/ 305 h 1557"/>
                <a:gd name="T26" fmla="*/ 5 w 5"/>
                <a:gd name="T27" fmla="*/ 303 h 1557"/>
                <a:gd name="T28" fmla="*/ 3 w 5"/>
                <a:gd name="T29" fmla="*/ 426 h 1557"/>
                <a:gd name="T30" fmla="*/ 0 w 5"/>
                <a:gd name="T31" fmla="*/ 378 h 1557"/>
                <a:gd name="T32" fmla="*/ 5 w 5"/>
                <a:gd name="T33" fmla="*/ 379 h 1557"/>
                <a:gd name="T34" fmla="*/ 2 w 5"/>
                <a:gd name="T35" fmla="*/ 502 h 1557"/>
                <a:gd name="T36" fmla="*/ 0 w 5"/>
                <a:gd name="T37" fmla="*/ 453 h 1557"/>
                <a:gd name="T38" fmla="*/ 5 w 5"/>
                <a:gd name="T39" fmla="*/ 456 h 1557"/>
                <a:gd name="T40" fmla="*/ 1 w 5"/>
                <a:gd name="T41" fmla="*/ 577 h 1557"/>
                <a:gd name="T42" fmla="*/ 1 w 5"/>
                <a:gd name="T43" fmla="*/ 528 h 1557"/>
                <a:gd name="T44" fmla="*/ 5 w 5"/>
                <a:gd name="T45" fmla="*/ 605 h 1557"/>
                <a:gd name="T46" fmla="*/ 0 w 5"/>
                <a:gd name="T47" fmla="*/ 652 h 1557"/>
                <a:gd name="T48" fmla="*/ 2 w 5"/>
                <a:gd name="T49" fmla="*/ 603 h 1557"/>
                <a:gd name="T50" fmla="*/ 5 w 5"/>
                <a:gd name="T51" fmla="*/ 726 h 1557"/>
                <a:gd name="T52" fmla="*/ 0 w 5"/>
                <a:gd name="T53" fmla="*/ 727 h 1557"/>
                <a:gd name="T54" fmla="*/ 3 w 5"/>
                <a:gd name="T55" fmla="*/ 678 h 1557"/>
                <a:gd name="T56" fmla="*/ 5 w 5"/>
                <a:gd name="T57" fmla="*/ 802 h 1557"/>
                <a:gd name="T58" fmla="*/ 0 w 5"/>
                <a:gd name="T59" fmla="*/ 800 h 1557"/>
                <a:gd name="T60" fmla="*/ 4 w 5"/>
                <a:gd name="T61" fmla="*/ 754 h 1557"/>
                <a:gd name="T62" fmla="*/ 4 w 5"/>
                <a:gd name="T63" fmla="*/ 878 h 1557"/>
                <a:gd name="T64" fmla="*/ 0 w 5"/>
                <a:gd name="T65" fmla="*/ 831 h 1557"/>
                <a:gd name="T66" fmla="*/ 5 w 5"/>
                <a:gd name="T67" fmla="*/ 830 h 1557"/>
                <a:gd name="T68" fmla="*/ 3 w 5"/>
                <a:gd name="T69" fmla="*/ 954 h 1557"/>
                <a:gd name="T70" fmla="*/ 0 w 5"/>
                <a:gd name="T71" fmla="*/ 906 h 1557"/>
                <a:gd name="T72" fmla="*/ 5 w 5"/>
                <a:gd name="T73" fmla="*/ 907 h 1557"/>
                <a:gd name="T74" fmla="*/ 2 w 5"/>
                <a:gd name="T75" fmla="*/ 1030 h 1557"/>
                <a:gd name="T76" fmla="*/ 0 w 5"/>
                <a:gd name="T77" fmla="*/ 980 h 1557"/>
                <a:gd name="T78" fmla="*/ 5 w 5"/>
                <a:gd name="T79" fmla="*/ 982 h 1557"/>
                <a:gd name="T80" fmla="*/ 1 w 5"/>
                <a:gd name="T81" fmla="*/ 1105 h 1557"/>
                <a:gd name="T82" fmla="*/ 1 w 5"/>
                <a:gd name="T83" fmla="*/ 1055 h 1557"/>
                <a:gd name="T84" fmla="*/ 5 w 5"/>
                <a:gd name="T85" fmla="*/ 1133 h 1557"/>
                <a:gd name="T86" fmla="*/ 0 w 5"/>
                <a:gd name="T87" fmla="*/ 1180 h 1557"/>
                <a:gd name="T88" fmla="*/ 2 w 5"/>
                <a:gd name="T89" fmla="*/ 1129 h 1557"/>
                <a:gd name="T90" fmla="*/ 5 w 5"/>
                <a:gd name="T91" fmla="*/ 1252 h 1557"/>
                <a:gd name="T92" fmla="*/ 0 w 5"/>
                <a:gd name="T93" fmla="*/ 1253 h 1557"/>
                <a:gd name="T94" fmla="*/ 3 w 5"/>
                <a:gd name="T95" fmla="*/ 1206 h 1557"/>
                <a:gd name="T96" fmla="*/ 5 w 5"/>
                <a:gd name="T97" fmla="*/ 1328 h 1557"/>
                <a:gd name="T98" fmla="*/ 0 w 5"/>
                <a:gd name="T99" fmla="*/ 1327 h 1557"/>
                <a:gd name="T100" fmla="*/ 4 w 5"/>
                <a:gd name="T101" fmla="*/ 1282 h 1557"/>
                <a:gd name="T102" fmla="*/ 4 w 5"/>
                <a:gd name="T103" fmla="*/ 1406 h 1557"/>
                <a:gd name="T104" fmla="*/ 0 w 5"/>
                <a:gd name="T105" fmla="*/ 1359 h 1557"/>
                <a:gd name="T106" fmla="*/ 5 w 5"/>
                <a:gd name="T107" fmla="*/ 1358 h 1557"/>
                <a:gd name="T108" fmla="*/ 3 w 5"/>
                <a:gd name="T109" fmla="*/ 1482 h 1557"/>
                <a:gd name="T110" fmla="*/ 0 w 5"/>
                <a:gd name="T111" fmla="*/ 1433 h 1557"/>
                <a:gd name="T112" fmla="*/ 5 w 5"/>
                <a:gd name="T113" fmla="*/ 1434 h 1557"/>
                <a:gd name="T114" fmla="*/ 2 w 5"/>
                <a:gd name="T115" fmla="*/ 1557 h 1557"/>
                <a:gd name="T116" fmla="*/ 0 w 5"/>
                <a:gd name="T117" fmla="*/ 1508 h 1557"/>
                <a:gd name="T118" fmla="*/ 5 w 5"/>
                <a:gd name="T119" fmla="*/ 151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1557">
                  <a:moveTo>
                    <a:pt x="5" y="3"/>
                  </a:moveTo>
                  <a:lnTo>
                    <a:pt x="5" y="47"/>
                  </a:lnTo>
                  <a:lnTo>
                    <a:pt x="5" y="48"/>
                  </a:lnTo>
                  <a:lnTo>
                    <a:pt x="4" y="49"/>
                  </a:lnTo>
                  <a:lnTo>
                    <a:pt x="3" y="50"/>
                  </a:lnTo>
                  <a:lnTo>
                    <a:pt x="2" y="50"/>
                  </a:lnTo>
                  <a:lnTo>
                    <a:pt x="1" y="50"/>
                  </a:lnTo>
                  <a:lnTo>
                    <a:pt x="0" y="49"/>
                  </a:lnTo>
                  <a:lnTo>
                    <a:pt x="0" y="48"/>
                  </a:lnTo>
                  <a:lnTo>
                    <a:pt x="0" y="47"/>
                  </a:lnTo>
                  <a:lnTo>
                    <a:pt x="0" y="3"/>
                  </a:lnTo>
                  <a:lnTo>
                    <a:pt x="0" y="1"/>
                  </a:lnTo>
                  <a:lnTo>
                    <a:pt x="0" y="1"/>
                  </a:lnTo>
                  <a:lnTo>
                    <a:pt x="1" y="0"/>
                  </a:lnTo>
                  <a:lnTo>
                    <a:pt x="2" y="0"/>
                  </a:lnTo>
                  <a:lnTo>
                    <a:pt x="3" y="0"/>
                  </a:lnTo>
                  <a:lnTo>
                    <a:pt x="4" y="1"/>
                  </a:lnTo>
                  <a:lnTo>
                    <a:pt x="5" y="1"/>
                  </a:lnTo>
                  <a:lnTo>
                    <a:pt x="5" y="3"/>
                  </a:lnTo>
                  <a:lnTo>
                    <a:pt x="5" y="3"/>
                  </a:lnTo>
                  <a:close/>
                  <a:moveTo>
                    <a:pt x="5" y="79"/>
                  </a:moveTo>
                  <a:lnTo>
                    <a:pt x="5" y="123"/>
                  </a:lnTo>
                  <a:lnTo>
                    <a:pt x="5" y="124"/>
                  </a:lnTo>
                  <a:lnTo>
                    <a:pt x="4" y="124"/>
                  </a:lnTo>
                  <a:lnTo>
                    <a:pt x="3" y="125"/>
                  </a:lnTo>
                  <a:lnTo>
                    <a:pt x="2" y="125"/>
                  </a:lnTo>
                  <a:lnTo>
                    <a:pt x="1" y="125"/>
                  </a:lnTo>
                  <a:lnTo>
                    <a:pt x="0" y="124"/>
                  </a:lnTo>
                  <a:lnTo>
                    <a:pt x="0" y="124"/>
                  </a:lnTo>
                  <a:lnTo>
                    <a:pt x="0" y="123"/>
                  </a:lnTo>
                  <a:lnTo>
                    <a:pt x="0" y="79"/>
                  </a:lnTo>
                  <a:lnTo>
                    <a:pt x="0" y="77"/>
                  </a:lnTo>
                  <a:lnTo>
                    <a:pt x="0" y="76"/>
                  </a:lnTo>
                  <a:lnTo>
                    <a:pt x="1" y="75"/>
                  </a:lnTo>
                  <a:lnTo>
                    <a:pt x="2" y="75"/>
                  </a:lnTo>
                  <a:lnTo>
                    <a:pt x="3" y="75"/>
                  </a:lnTo>
                  <a:lnTo>
                    <a:pt x="4" y="76"/>
                  </a:lnTo>
                  <a:lnTo>
                    <a:pt x="5" y="77"/>
                  </a:lnTo>
                  <a:lnTo>
                    <a:pt x="5" y="79"/>
                  </a:lnTo>
                  <a:lnTo>
                    <a:pt x="5" y="79"/>
                  </a:lnTo>
                  <a:close/>
                  <a:moveTo>
                    <a:pt x="5" y="154"/>
                  </a:moveTo>
                  <a:lnTo>
                    <a:pt x="5" y="198"/>
                  </a:lnTo>
                  <a:lnTo>
                    <a:pt x="5" y="199"/>
                  </a:lnTo>
                  <a:lnTo>
                    <a:pt x="4" y="200"/>
                  </a:lnTo>
                  <a:lnTo>
                    <a:pt x="3" y="200"/>
                  </a:lnTo>
                  <a:lnTo>
                    <a:pt x="2" y="201"/>
                  </a:lnTo>
                  <a:lnTo>
                    <a:pt x="1" y="200"/>
                  </a:lnTo>
                  <a:lnTo>
                    <a:pt x="0" y="200"/>
                  </a:lnTo>
                  <a:lnTo>
                    <a:pt x="0" y="199"/>
                  </a:lnTo>
                  <a:lnTo>
                    <a:pt x="0" y="198"/>
                  </a:lnTo>
                  <a:lnTo>
                    <a:pt x="0" y="154"/>
                  </a:lnTo>
                  <a:lnTo>
                    <a:pt x="0" y="152"/>
                  </a:lnTo>
                  <a:lnTo>
                    <a:pt x="0" y="151"/>
                  </a:lnTo>
                  <a:lnTo>
                    <a:pt x="1" y="151"/>
                  </a:lnTo>
                  <a:lnTo>
                    <a:pt x="2" y="151"/>
                  </a:lnTo>
                  <a:lnTo>
                    <a:pt x="3" y="151"/>
                  </a:lnTo>
                  <a:lnTo>
                    <a:pt x="4" y="151"/>
                  </a:lnTo>
                  <a:lnTo>
                    <a:pt x="5" y="152"/>
                  </a:lnTo>
                  <a:lnTo>
                    <a:pt x="5" y="154"/>
                  </a:lnTo>
                  <a:lnTo>
                    <a:pt x="5" y="154"/>
                  </a:lnTo>
                  <a:close/>
                  <a:moveTo>
                    <a:pt x="5" y="230"/>
                  </a:moveTo>
                  <a:lnTo>
                    <a:pt x="5" y="273"/>
                  </a:lnTo>
                  <a:lnTo>
                    <a:pt x="5" y="274"/>
                  </a:lnTo>
                  <a:lnTo>
                    <a:pt x="4" y="275"/>
                  </a:lnTo>
                  <a:lnTo>
                    <a:pt x="3" y="276"/>
                  </a:lnTo>
                  <a:lnTo>
                    <a:pt x="2" y="276"/>
                  </a:lnTo>
                  <a:lnTo>
                    <a:pt x="1" y="276"/>
                  </a:lnTo>
                  <a:lnTo>
                    <a:pt x="0" y="275"/>
                  </a:lnTo>
                  <a:lnTo>
                    <a:pt x="0" y="274"/>
                  </a:lnTo>
                  <a:lnTo>
                    <a:pt x="0" y="273"/>
                  </a:lnTo>
                  <a:lnTo>
                    <a:pt x="0" y="230"/>
                  </a:lnTo>
                  <a:lnTo>
                    <a:pt x="0" y="228"/>
                  </a:lnTo>
                  <a:lnTo>
                    <a:pt x="0" y="227"/>
                  </a:lnTo>
                  <a:lnTo>
                    <a:pt x="1" y="226"/>
                  </a:lnTo>
                  <a:lnTo>
                    <a:pt x="2" y="226"/>
                  </a:lnTo>
                  <a:lnTo>
                    <a:pt x="3" y="226"/>
                  </a:lnTo>
                  <a:lnTo>
                    <a:pt x="4" y="227"/>
                  </a:lnTo>
                  <a:lnTo>
                    <a:pt x="5" y="228"/>
                  </a:lnTo>
                  <a:lnTo>
                    <a:pt x="5" y="230"/>
                  </a:lnTo>
                  <a:lnTo>
                    <a:pt x="5" y="230"/>
                  </a:lnTo>
                  <a:close/>
                  <a:moveTo>
                    <a:pt x="5" y="305"/>
                  </a:moveTo>
                  <a:lnTo>
                    <a:pt x="5" y="349"/>
                  </a:lnTo>
                  <a:lnTo>
                    <a:pt x="5" y="350"/>
                  </a:lnTo>
                  <a:lnTo>
                    <a:pt x="4" y="351"/>
                  </a:lnTo>
                  <a:lnTo>
                    <a:pt x="3" y="351"/>
                  </a:lnTo>
                  <a:lnTo>
                    <a:pt x="2" y="351"/>
                  </a:lnTo>
                  <a:lnTo>
                    <a:pt x="1" y="351"/>
                  </a:lnTo>
                  <a:lnTo>
                    <a:pt x="0" y="351"/>
                  </a:lnTo>
                  <a:lnTo>
                    <a:pt x="0" y="350"/>
                  </a:lnTo>
                  <a:lnTo>
                    <a:pt x="0" y="349"/>
                  </a:lnTo>
                  <a:lnTo>
                    <a:pt x="0" y="305"/>
                  </a:lnTo>
                  <a:lnTo>
                    <a:pt x="0" y="303"/>
                  </a:lnTo>
                  <a:lnTo>
                    <a:pt x="0" y="302"/>
                  </a:lnTo>
                  <a:lnTo>
                    <a:pt x="1" y="302"/>
                  </a:lnTo>
                  <a:lnTo>
                    <a:pt x="2" y="301"/>
                  </a:lnTo>
                  <a:lnTo>
                    <a:pt x="3" y="302"/>
                  </a:lnTo>
                  <a:lnTo>
                    <a:pt x="4" y="302"/>
                  </a:lnTo>
                  <a:lnTo>
                    <a:pt x="5" y="303"/>
                  </a:lnTo>
                  <a:lnTo>
                    <a:pt x="5" y="305"/>
                  </a:lnTo>
                  <a:lnTo>
                    <a:pt x="5" y="305"/>
                  </a:lnTo>
                  <a:close/>
                  <a:moveTo>
                    <a:pt x="5" y="379"/>
                  </a:moveTo>
                  <a:lnTo>
                    <a:pt x="5" y="424"/>
                  </a:lnTo>
                  <a:lnTo>
                    <a:pt x="5" y="425"/>
                  </a:lnTo>
                  <a:lnTo>
                    <a:pt x="4" y="426"/>
                  </a:lnTo>
                  <a:lnTo>
                    <a:pt x="3" y="426"/>
                  </a:lnTo>
                  <a:lnTo>
                    <a:pt x="2" y="427"/>
                  </a:lnTo>
                  <a:lnTo>
                    <a:pt x="1" y="426"/>
                  </a:lnTo>
                  <a:lnTo>
                    <a:pt x="0" y="426"/>
                  </a:lnTo>
                  <a:lnTo>
                    <a:pt x="0" y="425"/>
                  </a:lnTo>
                  <a:lnTo>
                    <a:pt x="0" y="424"/>
                  </a:lnTo>
                  <a:lnTo>
                    <a:pt x="0" y="379"/>
                  </a:lnTo>
                  <a:lnTo>
                    <a:pt x="0" y="378"/>
                  </a:lnTo>
                  <a:lnTo>
                    <a:pt x="0" y="377"/>
                  </a:lnTo>
                  <a:lnTo>
                    <a:pt x="1" y="377"/>
                  </a:lnTo>
                  <a:lnTo>
                    <a:pt x="2" y="377"/>
                  </a:lnTo>
                  <a:lnTo>
                    <a:pt x="3" y="377"/>
                  </a:lnTo>
                  <a:lnTo>
                    <a:pt x="4" y="377"/>
                  </a:lnTo>
                  <a:lnTo>
                    <a:pt x="5" y="378"/>
                  </a:lnTo>
                  <a:lnTo>
                    <a:pt x="5" y="379"/>
                  </a:lnTo>
                  <a:lnTo>
                    <a:pt x="5" y="379"/>
                  </a:lnTo>
                  <a:close/>
                  <a:moveTo>
                    <a:pt x="5" y="456"/>
                  </a:moveTo>
                  <a:lnTo>
                    <a:pt x="5" y="498"/>
                  </a:lnTo>
                  <a:lnTo>
                    <a:pt x="5" y="500"/>
                  </a:lnTo>
                  <a:lnTo>
                    <a:pt x="4" y="501"/>
                  </a:lnTo>
                  <a:lnTo>
                    <a:pt x="3" y="502"/>
                  </a:lnTo>
                  <a:lnTo>
                    <a:pt x="2" y="502"/>
                  </a:lnTo>
                  <a:lnTo>
                    <a:pt x="1" y="502"/>
                  </a:lnTo>
                  <a:lnTo>
                    <a:pt x="0" y="501"/>
                  </a:lnTo>
                  <a:lnTo>
                    <a:pt x="0" y="500"/>
                  </a:lnTo>
                  <a:lnTo>
                    <a:pt x="0" y="498"/>
                  </a:lnTo>
                  <a:lnTo>
                    <a:pt x="0" y="456"/>
                  </a:lnTo>
                  <a:lnTo>
                    <a:pt x="0" y="454"/>
                  </a:lnTo>
                  <a:lnTo>
                    <a:pt x="0" y="453"/>
                  </a:lnTo>
                  <a:lnTo>
                    <a:pt x="1" y="452"/>
                  </a:lnTo>
                  <a:lnTo>
                    <a:pt x="2" y="452"/>
                  </a:lnTo>
                  <a:lnTo>
                    <a:pt x="3" y="452"/>
                  </a:lnTo>
                  <a:lnTo>
                    <a:pt x="4" y="453"/>
                  </a:lnTo>
                  <a:lnTo>
                    <a:pt x="5" y="454"/>
                  </a:lnTo>
                  <a:lnTo>
                    <a:pt x="5" y="456"/>
                  </a:lnTo>
                  <a:lnTo>
                    <a:pt x="5" y="456"/>
                  </a:lnTo>
                  <a:close/>
                  <a:moveTo>
                    <a:pt x="5" y="530"/>
                  </a:moveTo>
                  <a:lnTo>
                    <a:pt x="5" y="575"/>
                  </a:lnTo>
                  <a:lnTo>
                    <a:pt x="5" y="576"/>
                  </a:lnTo>
                  <a:lnTo>
                    <a:pt x="4" y="577"/>
                  </a:lnTo>
                  <a:lnTo>
                    <a:pt x="3" y="577"/>
                  </a:lnTo>
                  <a:lnTo>
                    <a:pt x="2" y="577"/>
                  </a:lnTo>
                  <a:lnTo>
                    <a:pt x="1" y="577"/>
                  </a:lnTo>
                  <a:lnTo>
                    <a:pt x="0" y="577"/>
                  </a:lnTo>
                  <a:lnTo>
                    <a:pt x="0" y="576"/>
                  </a:lnTo>
                  <a:lnTo>
                    <a:pt x="0" y="575"/>
                  </a:lnTo>
                  <a:lnTo>
                    <a:pt x="0" y="530"/>
                  </a:lnTo>
                  <a:lnTo>
                    <a:pt x="0" y="529"/>
                  </a:lnTo>
                  <a:lnTo>
                    <a:pt x="0" y="528"/>
                  </a:lnTo>
                  <a:lnTo>
                    <a:pt x="1" y="528"/>
                  </a:lnTo>
                  <a:lnTo>
                    <a:pt x="2" y="527"/>
                  </a:lnTo>
                  <a:lnTo>
                    <a:pt x="3" y="528"/>
                  </a:lnTo>
                  <a:lnTo>
                    <a:pt x="4" y="528"/>
                  </a:lnTo>
                  <a:lnTo>
                    <a:pt x="5" y="529"/>
                  </a:lnTo>
                  <a:lnTo>
                    <a:pt x="5" y="530"/>
                  </a:lnTo>
                  <a:lnTo>
                    <a:pt x="5" y="530"/>
                  </a:lnTo>
                  <a:close/>
                  <a:moveTo>
                    <a:pt x="5" y="605"/>
                  </a:moveTo>
                  <a:lnTo>
                    <a:pt x="5" y="649"/>
                  </a:lnTo>
                  <a:lnTo>
                    <a:pt x="5" y="651"/>
                  </a:lnTo>
                  <a:lnTo>
                    <a:pt x="4" y="652"/>
                  </a:lnTo>
                  <a:lnTo>
                    <a:pt x="3" y="653"/>
                  </a:lnTo>
                  <a:lnTo>
                    <a:pt x="2" y="653"/>
                  </a:lnTo>
                  <a:lnTo>
                    <a:pt x="1" y="653"/>
                  </a:lnTo>
                  <a:lnTo>
                    <a:pt x="0" y="652"/>
                  </a:lnTo>
                  <a:lnTo>
                    <a:pt x="0" y="651"/>
                  </a:lnTo>
                  <a:lnTo>
                    <a:pt x="0" y="649"/>
                  </a:lnTo>
                  <a:lnTo>
                    <a:pt x="0" y="605"/>
                  </a:lnTo>
                  <a:lnTo>
                    <a:pt x="0" y="604"/>
                  </a:lnTo>
                  <a:lnTo>
                    <a:pt x="0" y="604"/>
                  </a:lnTo>
                  <a:lnTo>
                    <a:pt x="1" y="603"/>
                  </a:lnTo>
                  <a:lnTo>
                    <a:pt x="2" y="603"/>
                  </a:lnTo>
                  <a:lnTo>
                    <a:pt x="3" y="603"/>
                  </a:lnTo>
                  <a:lnTo>
                    <a:pt x="4" y="604"/>
                  </a:lnTo>
                  <a:lnTo>
                    <a:pt x="5" y="604"/>
                  </a:lnTo>
                  <a:lnTo>
                    <a:pt x="5" y="605"/>
                  </a:lnTo>
                  <a:lnTo>
                    <a:pt x="5" y="605"/>
                  </a:lnTo>
                  <a:close/>
                  <a:moveTo>
                    <a:pt x="5" y="681"/>
                  </a:moveTo>
                  <a:lnTo>
                    <a:pt x="5" y="726"/>
                  </a:lnTo>
                  <a:lnTo>
                    <a:pt x="5" y="727"/>
                  </a:lnTo>
                  <a:lnTo>
                    <a:pt x="4" y="727"/>
                  </a:lnTo>
                  <a:lnTo>
                    <a:pt x="3" y="728"/>
                  </a:lnTo>
                  <a:lnTo>
                    <a:pt x="2" y="728"/>
                  </a:lnTo>
                  <a:lnTo>
                    <a:pt x="1" y="728"/>
                  </a:lnTo>
                  <a:lnTo>
                    <a:pt x="0" y="727"/>
                  </a:lnTo>
                  <a:lnTo>
                    <a:pt x="0" y="727"/>
                  </a:lnTo>
                  <a:lnTo>
                    <a:pt x="0" y="726"/>
                  </a:lnTo>
                  <a:lnTo>
                    <a:pt x="0" y="681"/>
                  </a:lnTo>
                  <a:lnTo>
                    <a:pt x="0" y="680"/>
                  </a:lnTo>
                  <a:lnTo>
                    <a:pt x="0" y="679"/>
                  </a:lnTo>
                  <a:lnTo>
                    <a:pt x="1" y="678"/>
                  </a:lnTo>
                  <a:lnTo>
                    <a:pt x="2" y="678"/>
                  </a:lnTo>
                  <a:lnTo>
                    <a:pt x="3" y="678"/>
                  </a:lnTo>
                  <a:lnTo>
                    <a:pt x="4" y="679"/>
                  </a:lnTo>
                  <a:lnTo>
                    <a:pt x="5" y="680"/>
                  </a:lnTo>
                  <a:lnTo>
                    <a:pt x="5" y="681"/>
                  </a:lnTo>
                  <a:lnTo>
                    <a:pt x="5" y="681"/>
                  </a:lnTo>
                  <a:close/>
                  <a:moveTo>
                    <a:pt x="5" y="756"/>
                  </a:moveTo>
                  <a:lnTo>
                    <a:pt x="5" y="800"/>
                  </a:lnTo>
                  <a:lnTo>
                    <a:pt x="5" y="802"/>
                  </a:lnTo>
                  <a:lnTo>
                    <a:pt x="4" y="803"/>
                  </a:lnTo>
                  <a:lnTo>
                    <a:pt x="3" y="803"/>
                  </a:lnTo>
                  <a:lnTo>
                    <a:pt x="2" y="803"/>
                  </a:lnTo>
                  <a:lnTo>
                    <a:pt x="1" y="803"/>
                  </a:lnTo>
                  <a:lnTo>
                    <a:pt x="0" y="803"/>
                  </a:lnTo>
                  <a:lnTo>
                    <a:pt x="0" y="802"/>
                  </a:lnTo>
                  <a:lnTo>
                    <a:pt x="0" y="800"/>
                  </a:lnTo>
                  <a:lnTo>
                    <a:pt x="0" y="756"/>
                  </a:lnTo>
                  <a:lnTo>
                    <a:pt x="0" y="755"/>
                  </a:lnTo>
                  <a:lnTo>
                    <a:pt x="0" y="754"/>
                  </a:lnTo>
                  <a:lnTo>
                    <a:pt x="1" y="754"/>
                  </a:lnTo>
                  <a:lnTo>
                    <a:pt x="2" y="754"/>
                  </a:lnTo>
                  <a:lnTo>
                    <a:pt x="3" y="754"/>
                  </a:lnTo>
                  <a:lnTo>
                    <a:pt x="4" y="754"/>
                  </a:lnTo>
                  <a:lnTo>
                    <a:pt x="5" y="755"/>
                  </a:lnTo>
                  <a:lnTo>
                    <a:pt x="5" y="756"/>
                  </a:lnTo>
                  <a:lnTo>
                    <a:pt x="5" y="756"/>
                  </a:lnTo>
                  <a:close/>
                  <a:moveTo>
                    <a:pt x="5" y="831"/>
                  </a:moveTo>
                  <a:lnTo>
                    <a:pt x="5" y="875"/>
                  </a:lnTo>
                  <a:lnTo>
                    <a:pt x="5" y="877"/>
                  </a:lnTo>
                  <a:lnTo>
                    <a:pt x="4" y="878"/>
                  </a:lnTo>
                  <a:lnTo>
                    <a:pt x="3" y="879"/>
                  </a:lnTo>
                  <a:lnTo>
                    <a:pt x="2" y="879"/>
                  </a:lnTo>
                  <a:lnTo>
                    <a:pt x="1" y="879"/>
                  </a:lnTo>
                  <a:lnTo>
                    <a:pt x="0" y="878"/>
                  </a:lnTo>
                  <a:lnTo>
                    <a:pt x="0" y="877"/>
                  </a:lnTo>
                  <a:lnTo>
                    <a:pt x="0" y="875"/>
                  </a:lnTo>
                  <a:lnTo>
                    <a:pt x="0" y="831"/>
                  </a:lnTo>
                  <a:lnTo>
                    <a:pt x="0" y="830"/>
                  </a:lnTo>
                  <a:lnTo>
                    <a:pt x="0" y="830"/>
                  </a:lnTo>
                  <a:lnTo>
                    <a:pt x="1" y="829"/>
                  </a:lnTo>
                  <a:lnTo>
                    <a:pt x="2" y="829"/>
                  </a:lnTo>
                  <a:lnTo>
                    <a:pt x="3" y="829"/>
                  </a:lnTo>
                  <a:lnTo>
                    <a:pt x="4" y="830"/>
                  </a:lnTo>
                  <a:lnTo>
                    <a:pt x="5" y="830"/>
                  </a:lnTo>
                  <a:lnTo>
                    <a:pt x="5" y="831"/>
                  </a:lnTo>
                  <a:lnTo>
                    <a:pt x="5" y="831"/>
                  </a:lnTo>
                  <a:close/>
                  <a:moveTo>
                    <a:pt x="5" y="907"/>
                  </a:moveTo>
                  <a:lnTo>
                    <a:pt x="5" y="951"/>
                  </a:lnTo>
                  <a:lnTo>
                    <a:pt x="5" y="953"/>
                  </a:lnTo>
                  <a:lnTo>
                    <a:pt x="4" y="953"/>
                  </a:lnTo>
                  <a:lnTo>
                    <a:pt x="3" y="954"/>
                  </a:lnTo>
                  <a:lnTo>
                    <a:pt x="2" y="954"/>
                  </a:lnTo>
                  <a:lnTo>
                    <a:pt x="1" y="954"/>
                  </a:lnTo>
                  <a:lnTo>
                    <a:pt x="0" y="953"/>
                  </a:lnTo>
                  <a:lnTo>
                    <a:pt x="0" y="953"/>
                  </a:lnTo>
                  <a:lnTo>
                    <a:pt x="0" y="951"/>
                  </a:lnTo>
                  <a:lnTo>
                    <a:pt x="0" y="907"/>
                  </a:lnTo>
                  <a:lnTo>
                    <a:pt x="0" y="906"/>
                  </a:lnTo>
                  <a:lnTo>
                    <a:pt x="0" y="905"/>
                  </a:lnTo>
                  <a:lnTo>
                    <a:pt x="1" y="904"/>
                  </a:lnTo>
                  <a:lnTo>
                    <a:pt x="2" y="904"/>
                  </a:lnTo>
                  <a:lnTo>
                    <a:pt x="3" y="904"/>
                  </a:lnTo>
                  <a:lnTo>
                    <a:pt x="4" y="905"/>
                  </a:lnTo>
                  <a:lnTo>
                    <a:pt x="5" y="906"/>
                  </a:lnTo>
                  <a:lnTo>
                    <a:pt x="5" y="907"/>
                  </a:lnTo>
                  <a:lnTo>
                    <a:pt x="5" y="907"/>
                  </a:lnTo>
                  <a:close/>
                  <a:moveTo>
                    <a:pt x="5" y="982"/>
                  </a:moveTo>
                  <a:lnTo>
                    <a:pt x="5" y="1026"/>
                  </a:lnTo>
                  <a:lnTo>
                    <a:pt x="5" y="1028"/>
                  </a:lnTo>
                  <a:lnTo>
                    <a:pt x="4" y="1029"/>
                  </a:lnTo>
                  <a:lnTo>
                    <a:pt x="3" y="1029"/>
                  </a:lnTo>
                  <a:lnTo>
                    <a:pt x="2" y="1030"/>
                  </a:lnTo>
                  <a:lnTo>
                    <a:pt x="1" y="1029"/>
                  </a:lnTo>
                  <a:lnTo>
                    <a:pt x="0" y="1029"/>
                  </a:lnTo>
                  <a:lnTo>
                    <a:pt x="0" y="1028"/>
                  </a:lnTo>
                  <a:lnTo>
                    <a:pt x="0" y="1026"/>
                  </a:lnTo>
                  <a:lnTo>
                    <a:pt x="0" y="982"/>
                  </a:lnTo>
                  <a:lnTo>
                    <a:pt x="0" y="981"/>
                  </a:lnTo>
                  <a:lnTo>
                    <a:pt x="0" y="980"/>
                  </a:lnTo>
                  <a:lnTo>
                    <a:pt x="1" y="980"/>
                  </a:lnTo>
                  <a:lnTo>
                    <a:pt x="2" y="980"/>
                  </a:lnTo>
                  <a:lnTo>
                    <a:pt x="3" y="980"/>
                  </a:lnTo>
                  <a:lnTo>
                    <a:pt x="4" y="980"/>
                  </a:lnTo>
                  <a:lnTo>
                    <a:pt x="5" y="981"/>
                  </a:lnTo>
                  <a:lnTo>
                    <a:pt x="5" y="982"/>
                  </a:lnTo>
                  <a:lnTo>
                    <a:pt x="5" y="982"/>
                  </a:lnTo>
                  <a:close/>
                  <a:moveTo>
                    <a:pt x="5" y="1058"/>
                  </a:moveTo>
                  <a:lnTo>
                    <a:pt x="5" y="1101"/>
                  </a:lnTo>
                  <a:lnTo>
                    <a:pt x="5" y="1102"/>
                  </a:lnTo>
                  <a:lnTo>
                    <a:pt x="4" y="1104"/>
                  </a:lnTo>
                  <a:lnTo>
                    <a:pt x="3" y="1105"/>
                  </a:lnTo>
                  <a:lnTo>
                    <a:pt x="2" y="1105"/>
                  </a:lnTo>
                  <a:lnTo>
                    <a:pt x="1" y="1105"/>
                  </a:lnTo>
                  <a:lnTo>
                    <a:pt x="0" y="1104"/>
                  </a:lnTo>
                  <a:lnTo>
                    <a:pt x="0" y="1102"/>
                  </a:lnTo>
                  <a:lnTo>
                    <a:pt x="0" y="1101"/>
                  </a:lnTo>
                  <a:lnTo>
                    <a:pt x="0" y="1058"/>
                  </a:lnTo>
                  <a:lnTo>
                    <a:pt x="0" y="1057"/>
                  </a:lnTo>
                  <a:lnTo>
                    <a:pt x="0" y="1056"/>
                  </a:lnTo>
                  <a:lnTo>
                    <a:pt x="1" y="1055"/>
                  </a:lnTo>
                  <a:lnTo>
                    <a:pt x="2" y="1055"/>
                  </a:lnTo>
                  <a:lnTo>
                    <a:pt x="3" y="1055"/>
                  </a:lnTo>
                  <a:lnTo>
                    <a:pt x="4" y="1056"/>
                  </a:lnTo>
                  <a:lnTo>
                    <a:pt x="5" y="1057"/>
                  </a:lnTo>
                  <a:lnTo>
                    <a:pt x="5" y="1058"/>
                  </a:lnTo>
                  <a:lnTo>
                    <a:pt x="5" y="1058"/>
                  </a:lnTo>
                  <a:close/>
                  <a:moveTo>
                    <a:pt x="5" y="1133"/>
                  </a:moveTo>
                  <a:lnTo>
                    <a:pt x="5" y="1177"/>
                  </a:lnTo>
                  <a:lnTo>
                    <a:pt x="5" y="1179"/>
                  </a:lnTo>
                  <a:lnTo>
                    <a:pt x="4" y="1180"/>
                  </a:lnTo>
                  <a:lnTo>
                    <a:pt x="3" y="1180"/>
                  </a:lnTo>
                  <a:lnTo>
                    <a:pt x="2" y="1180"/>
                  </a:lnTo>
                  <a:lnTo>
                    <a:pt x="1" y="1180"/>
                  </a:lnTo>
                  <a:lnTo>
                    <a:pt x="0" y="1180"/>
                  </a:lnTo>
                  <a:lnTo>
                    <a:pt x="0" y="1179"/>
                  </a:lnTo>
                  <a:lnTo>
                    <a:pt x="0" y="1177"/>
                  </a:lnTo>
                  <a:lnTo>
                    <a:pt x="0" y="1133"/>
                  </a:lnTo>
                  <a:lnTo>
                    <a:pt x="0" y="1132"/>
                  </a:lnTo>
                  <a:lnTo>
                    <a:pt x="0" y="1131"/>
                  </a:lnTo>
                  <a:lnTo>
                    <a:pt x="1" y="1131"/>
                  </a:lnTo>
                  <a:lnTo>
                    <a:pt x="2" y="1129"/>
                  </a:lnTo>
                  <a:lnTo>
                    <a:pt x="3" y="1131"/>
                  </a:lnTo>
                  <a:lnTo>
                    <a:pt x="4" y="1131"/>
                  </a:lnTo>
                  <a:lnTo>
                    <a:pt x="5" y="1132"/>
                  </a:lnTo>
                  <a:lnTo>
                    <a:pt x="5" y="1133"/>
                  </a:lnTo>
                  <a:lnTo>
                    <a:pt x="5" y="1133"/>
                  </a:lnTo>
                  <a:close/>
                  <a:moveTo>
                    <a:pt x="5" y="1208"/>
                  </a:moveTo>
                  <a:lnTo>
                    <a:pt x="5" y="1252"/>
                  </a:lnTo>
                  <a:lnTo>
                    <a:pt x="5" y="1253"/>
                  </a:lnTo>
                  <a:lnTo>
                    <a:pt x="4" y="1255"/>
                  </a:lnTo>
                  <a:lnTo>
                    <a:pt x="3" y="1255"/>
                  </a:lnTo>
                  <a:lnTo>
                    <a:pt x="2" y="1256"/>
                  </a:lnTo>
                  <a:lnTo>
                    <a:pt x="1" y="1255"/>
                  </a:lnTo>
                  <a:lnTo>
                    <a:pt x="0" y="1255"/>
                  </a:lnTo>
                  <a:lnTo>
                    <a:pt x="0" y="1253"/>
                  </a:lnTo>
                  <a:lnTo>
                    <a:pt x="0" y="1252"/>
                  </a:lnTo>
                  <a:lnTo>
                    <a:pt x="0" y="1208"/>
                  </a:lnTo>
                  <a:lnTo>
                    <a:pt x="0" y="1207"/>
                  </a:lnTo>
                  <a:lnTo>
                    <a:pt x="0" y="1207"/>
                  </a:lnTo>
                  <a:lnTo>
                    <a:pt x="1" y="1206"/>
                  </a:lnTo>
                  <a:lnTo>
                    <a:pt x="2" y="1206"/>
                  </a:lnTo>
                  <a:lnTo>
                    <a:pt x="3" y="1206"/>
                  </a:lnTo>
                  <a:lnTo>
                    <a:pt x="4" y="1207"/>
                  </a:lnTo>
                  <a:lnTo>
                    <a:pt x="5" y="1207"/>
                  </a:lnTo>
                  <a:lnTo>
                    <a:pt x="5" y="1208"/>
                  </a:lnTo>
                  <a:lnTo>
                    <a:pt x="5" y="1208"/>
                  </a:lnTo>
                  <a:close/>
                  <a:moveTo>
                    <a:pt x="5" y="1284"/>
                  </a:moveTo>
                  <a:lnTo>
                    <a:pt x="5" y="1327"/>
                  </a:lnTo>
                  <a:lnTo>
                    <a:pt x="5" y="1328"/>
                  </a:lnTo>
                  <a:lnTo>
                    <a:pt x="4" y="1330"/>
                  </a:lnTo>
                  <a:lnTo>
                    <a:pt x="3" y="1331"/>
                  </a:lnTo>
                  <a:lnTo>
                    <a:pt x="2" y="1331"/>
                  </a:lnTo>
                  <a:lnTo>
                    <a:pt x="1" y="1331"/>
                  </a:lnTo>
                  <a:lnTo>
                    <a:pt x="0" y="1330"/>
                  </a:lnTo>
                  <a:lnTo>
                    <a:pt x="0" y="1328"/>
                  </a:lnTo>
                  <a:lnTo>
                    <a:pt x="0" y="1327"/>
                  </a:lnTo>
                  <a:lnTo>
                    <a:pt x="0" y="1284"/>
                  </a:lnTo>
                  <a:lnTo>
                    <a:pt x="0" y="1283"/>
                  </a:lnTo>
                  <a:lnTo>
                    <a:pt x="0" y="1282"/>
                  </a:lnTo>
                  <a:lnTo>
                    <a:pt x="1" y="1280"/>
                  </a:lnTo>
                  <a:lnTo>
                    <a:pt x="2" y="1280"/>
                  </a:lnTo>
                  <a:lnTo>
                    <a:pt x="3" y="1280"/>
                  </a:lnTo>
                  <a:lnTo>
                    <a:pt x="4" y="1282"/>
                  </a:lnTo>
                  <a:lnTo>
                    <a:pt x="5" y="1283"/>
                  </a:lnTo>
                  <a:lnTo>
                    <a:pt x="5" y="1284"/>
                  </a:lnTo>
                  <a:lnTo>
                    <a:pt x="5" y="1284"/>
                  </a:lnTo>
                  <a:close/>
                  <a:moveTo>
                    <a:pt x="5" y="1359"/>
                  </a:moveTo>
                  <a:lnTo>
                    <a:pt x="5" y="1403"/>
                  </a:lnTo>
                  <a:lnTo>
                    <a:pt x="5" y="1404"/>
                  </a:lnTo>
                  <a:lnTo>
                    <a:pt x="4" y="1406"/>
                  </a:lnTo>
                  <a:lnTo>
                    <a:pt x="3" y="1406"/>
                  </a:lnTo>
                  <a:lnTo>
                    <a:pt x="2" y="1406"/>
                  </a:lnTo>
                  <a:lnTo>
                    <a:pt x="1" y="1406"/>
                  </a:lnTo>
                  <a:lnTo>
                    <a:pt x="0" y="1406"/>
                  </a:lnTo>
                  <a:lnTo>
                    <a:pt x="0" y="1404"/>
                  </a:lnTo>
                  <a:lnTo>
                    <a:pt x="0" y="1403"/>
                  </a:lnTo>
                  <a:lnTo>
                    <a:pt x="0" y="1359"/>
                  </a:lnTo>
                  <a:lnTo>
                    <a:pt x="0" y="1358"/>
                  </a:lnTo>
                  <a:lnTo>
                    <a:pt x="0" y="1357"/>
                  </a:lnTo>
                  <a:lnTo>
                    <a:pt x="1" y="1357"/>
                  </a:lnTo>
                  <a:lnTo>
                    <a:pt x="2" y="1355"/>
                  </a:lnTo>
                  <a:lnTo>
                    <a:pt x="3" y="1357"/>
                  </a:lnTo>
                  <a:lnTo>
                    <a:pt x="4" y="1357"/>
                  </a:lnTo>
                  <a:lnTo>
                    <a:pt x="5" y="1358"/>
                  </a:lnTo>
                  <a:lnTo>
                    <a:pt x="5" y="1359"/>
                  </a:lnTo>
                  <a:lnTo>
                    <a:pt x="5" y="1359"/>
                  </a:lnTo>
                  <a:close/>
                  <a:moveTo>
                    <a:pt x="5" y="1434"/>
                  </a:moveTo>
                  <a:lnTo>
                    <a:pt x="5" y="1478"/>
                  </a:lnTo>
                  <a:lnTo>
                    <a:pt x="5" y="1479"/>
                  </a:lnTo>
                  <a:lnTo>
                    <a:pt x="4" y="1481"/>
                  </a:lnTo>
                  <a:lnTo>
                    <a:pt x="3" y="1482"/>
                  </a:lnTo>
                  <a:lnTo>
                    <a:pt x="2" y="1482"/>
                  </a:lnTo>
                  <a:lnTo>
                    <a:pt x="1" y="1482"/>
                  </a:lnTo>
                  <a:lnTo>
                    <a:pt x="0" y="1481"/>
                  </a:lnTo>
                  <a:lnTo>
                    <a:pt x="0" y="1479"/>
                  </a:lnTo>
                  <a:lnTo>
                    <a:pt x="0" y="1478"/>
                  </a:lnTo>
                  <a:lnTo>
                    <a:pt x="0" y="1434"/>
                  </a:lnTo>
                  <a:lnTo>
                    <a:pt x="0" y="1433"/>
                  </a:lnTo>
                  <a:lnTo>
                    <a:pt x="0" y="1433"/>
                  </a:lnTo>
                  <a:lnTo>
                    <a:pt x="1" y="1431"/>
                  </a:lnTo>
                  <a:lnTo>
                    <a:pt x="2" y="1431"/>
                  </a:lnTo>
                  <a:lnTo>
                    <a:pt x="3" y="1431"/>
                  </a:lnTo>
                  <a:lnTo>
                    <a:pt x="4" y="1433"/>
                  </a:lnTo>
                  <a:lnTo>
                    <a:pt x="5" y="1433"/>
                  </a:lnTo>
                  <a:lnTo>
                    <a:pt x="5" y="1434"/>
                  </a:lnTo>
                  <a:lnTo>
                    <a:pt x="5" y="1434"/>
                  </a:lnTo>
                  <a:close/>
                  <a:moveTo>
                    <a:pt x="5" y="1510"/>
                  </a:moveTo>
                  <a:lnTo>
                    <a:pt x="5" y="1554"/>
                  </a:lnTo>
                  <a:lnTo>
                    <a:pt x="5" y="1555"/>
                  </a:lnTo>
                  <a:lnTo>
                    <a:pt x="4" y="1555"/>
                  </a:lnTo>
                  <a:lnTo>
                    <a:pt x="3" y="1557"/>
                  </a:lnTo>
                  <a:lnTo>
                    <a:pt x="2" y="1557"/>
                  </a:lnTo>
                  <a:lnTo>
                    <a:pt x="1" y="1557"/>
                  </a:lnTo>
                  <a:lnTo>
                    <a:pt x="0" y="1555"/>
                  </a:lnTo>
                  <a:lnTo>
                    <a:pt x="0" y="1555"/>
                  </a:lnTo>
                  <a:lnTo>
                    <a:pt x="0" y="1554"/>
                  </a:lnTo>
                  <a:lnTo>
                    <a:pt x="0" y="1510"/>
                  </a:lnTo>
                  <a:lnTo>
                    <a:pt x="0" y="1509"/>
                  </a:lnTo>
                  <a:lnTo>
                    <a:pt x="0" y="1508"/>
                  </a:lnTo>
                  <a:lnTo>
                    <a:pt x="1" y="1506"/>
                  </a:lnTo>
                  <a:lnTo>
                    <a:pt x="2" y="1506"/>
                  </a:lnTo>
                  <a:lnTo>
                    <a:pt x="3" y="1506"/>
                  </a:lnTo>
                  <a:lnTo>
                    <a:pt x="4" y="1508"/>
                  </a:lnTo>
                  <a:lnTo>
                    <a:pt x="5" y="1509"/>
                  </a:lnTo>
                  <a:lnTo>
                    <a:pt x="5" y="1510"/>
                  </a:lnTo>
                  <a:lnTo>
                    <a:pt x="5" y="151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1" name="Freeform 27"/>
            <p:cNvSpPr>
              <a:spLocks noEditPoints="1"/>
            </p:cNvSpPr>
            <p:nvPr/>
          </p:nvSpPr>
          <p:spPr bwMode="auto">
            <a:xfrm>
              <a:off x="4916" y="1832"/>
              <a:ext cx="5" cy="1734"/>
            </a:xfrm>
            <a:custGeom>
              <a:avLst/>
              <a:gdLst>
                <a:gd name="T0" fmla="*/ 2 w 6"/>
                <a:gd name="T1" fmla="*/ 50 h 1557"/>
                <a:gd name="T2" fmla="*/ 2 w 6"/>
                <a:gd name="T3" fmla="*/ 0 h 1557"/>
                <a:gd name="T4" fmla="*/ 6 w 6"/>
                <a:gd name="T5" fmla="*/ 79 h 1557"/>
                <a:gd name="T6" fmla="*/ 1 w 6"/>
                <a:gd name="T7" fmla="*/ 124 h 1557"/>
                <a:gd name="T8" fmla="*/ 4 w 6"/>
                <a:gd name="T9" fmla="*/ 75 h 1557"/>
                <a:gd name="T10" fmla="*/ 6 w 6"/>
                <a:gd name="T11" fmla="*/ 198 h 1557"/>
                <a:gd name="T12" fmla="*/ 0 w 6"/>
                <a:gd name="T13" fmla="*/ 199 h 1557"/>
                <a:gd name="T14" fmla="*/ 5 w 6"/>
                <a:gd name="T15" fmla="*/ 151 h 1557"/>
                <a:gd name="T16" fmla="*/ 6 w 6"/>
                <a:gd name="T17" fmla="*/ 274 h 1557"/>
                <a:gd name="T18" fmla="*/ 0 w 6"/>
                <a:gd name="T19" fmla="*/ 273 h 1557"/>
                <a:gd name="T20" fmla="*/ 5 w 6"/>
                <a:gd name="T21" fmla="*/ 227 h 1557"/>
                <a:gd name="T22" fmla="*/ 5 w 6"/>
                <a:gd name="T23" fmla="*/ 351 h 1557"/>
                <a:gd name="T24" fmla="*/ 0 w 6"/>
                <a:gd name="T25" fmla="*/ 305 h 1557"/>
                <a:gd name="T26" fmla="*/ 6 w 6"/>
                <a:gd name="T27" fmla="*/ 303 h 1557"/>
                <a:gd name="T28" fmla="*/ 5 w 6"/>
                <a:gd name="T29" fmla="*/ 426 h 1557"/>
                <a:gd name="T30" fmla="*/ 0 w 6"/>
                <a:gd name="T31" fmla="*/ 378 h 1557"/>
                <a:gd name="T32" fmla="*/ 6 w 6"/>
                <a:gd name="T33" fmla="*/ 379 h 1557"/>
                <a:gd name="T34" fmla="*/ 4 w 6"/>
                <a:gd name="T35" fmla="*/ 502 h 1557"/>
                <a:gd name="T36" fmla="*/ 1 w 6"/>
                <a:gd name="T37" fmla="*/ 453 h 1557"/>
                <a:gd name="T38" fmla="*/ 6 w 6"/>
                <a:gd name="T39" fmla="*/ 456 h 1557"/>
                <a:gd name="T40" fmla="*/ 2 w 6"/>
                <a:gd name="T41" fmla="*/ 577 h 1557"/>
                <a:gd name="T42" fmla="*/ 2 w 6"/>
                <a:gd name="T43" fmla="*/ 528 h 1557"/>
                <a:gd name="T44" fmla="*/ 6 w 6"/>
                <a:gd name="T45" fmla="*/ 605 h 1557"/>
                <a:gd name="T46" fmla="*/ 1 w 6"/>
                <a:gd name="T47" fmla="*/ 652 h 1557"/>
                <a:gd name="T48" fmla="*/ 4 w 6"/>
                <a:gd name="T49" fmla="*/ 603 h 1557"/>
                <a:gd name="T50" fmla="*/ 6 w 6"/>
                <a:gd name="T51" fmla="*/ 726 h 1557"/>
                <a:gd name="T52" fmla="*/ 0 w 6"/>
                <a:gd name="T53" fmla="*/ 727 h 1557"/>
                <a:gd name="T54" fmla="*/ 5 w 6"/>
                <a:gd name="T55" fmla="*/ 678 h 1557"/>
                <a:gd name="T56" fmla="*/ 6 w 6"/>
                <a:gd name="T57" fmla="*/ 802 h 1557"/>
                <a:gd name="T58" fmla="*/ 0 w 6"/>
                <a:gd name="T59" fmla="*/ 800 h 1557"/>
                <a:gd name="T60" fmla="*/ 5 w 6"/>
                <a:gd name="T61" fmla="*/ 754 h 1557"/>
                <a:gd name="T62" fmla="*/ 5 w 6"/>
                <a:gd name="T63" fmla="*/ 878 h 1557"/>
                <a:gd name="T64" fmla="*/ 0 w 6"/>
                <a:gd name="T65" fmla="*/ 832 h 1557"/>
                <a:gd name="T66" fmla="*/ 6 w 6"/>
                <a:gd name="T67" fmla="*/ 831 h 1557"/>
                <a:gd name="T68" fmla="*/ 5 w 6"/>
                <a:gd name="T69" fmla="*/ 954 h 1557"/>
                <a:gd name="T70" fmla="*/ 0 w 6"/>
                <a:gd name="T71" fmla="*/ 906 h 1557"/>
                <a:gd name="T72" fmla="*/ 6 w 6"/>
                <a:gd name="T73" fmla="*/ 907 h 1557"/>
                <a:gd name="T74" fmla="*/ 4 w 6"/>
                <a:gd name="T75" fmla="*/ 1030 h 1557"/>
                <a:gd name="T76" fmla="*/ 1 w 6"/>
                <a:gd name="T77" fmla="*/ 980 h 1557"/>
                <a:gd name="T78" fmla="*/ 6 w 6"/>
                <a:gd name="T79" fmla="*/ 982 h 1557"/>
                <a:gd name="T80" fmla="*/ 2 w 6"/>
                <a:gd name="T81" fmla="*/ 1105 h 1557"/>
                <a:gd name="T82" fmla="*/ 2 w 6"/>
                <a:gd name="T83" fmla="*/ 1055 h 1557"/>
                <a:gd name="T84" fmla="*/ 6 w 6"/>
                <a:gd name="T85" fmla="*/ 1133 h 1557"/>
                <a:gd name="T86" fmla="*/ 1 w 6"/>
                <a:gd name="T87" fmla="*/ 1180 h 1557"/>
                <a:gd name="T88" fmla="*/ 4 w 6"/>
                <a:gd name="T89" fmla="*/ 1129 h 1557"/>
                <a:gd name="T90" fmla="*/ 6 w 6"/>
                <a:gd name="T91" fmla="*/ 1252 h 1557"/>
                <a:gd name="T92" fmla="*/ 0 w 6"/>
                <a:gd name="T93" fmla="*/ 1253 h 1557"/>
                <a:gd name="T94" fmla="*/ 5 w 6"/>
                <a:gd name="T95" fmla="*/ 1206 h 1557"/>
                <a:gd name="T96" fmla="*/ 6 w 6"/>
                <a:gd name="T97" fmla="*/ 1328 h 1557"/>
                <a:gd name="T98" fmla="*/ 0 w 6"/>
                <a:gd name="T99" fmla="*/ 1328 h 1557"/>
                <a:gd name="T100" fmla="*/ 5 w 6"/>
                <a:gd name="T101" fmla="*/ 1282 h 1557"/>
                <a:gd name="T102" fmla="*/ 5 w 6"/>
                <a:gd name="T103" fmla="*/ 1406 h 1557"/>
                <a:gd name="T104" fmla="*/ 0 w 6"/>
                <a:gd name="T105" fmla="*/ 1359 h 1557"/>
                <a:gd name="T106" fmla="*/ 6 w 6"/>
                <a:gd name="T107" fmla="*/ 1358 h 1557"/>
                <a:gd name="T108" fmla="*/ 5 w 6"/>
                <a:gd name="T109" fmla="*/ 1482 h 1557"/>
                <a:gd name="T110" fmla="*/ 0 w 6"/>
                <a:gd name="T111" fmla="*/ 1433 h 1557"/>
                <a:gd name="T112" fmla="*/ 6 w 6"/>
                <a:gd name="T113" fmla="*/ 1434 h 1557"/>
                <a:gd name="T114" fmla="*/ 4 w 6"/>
                <a:gd name="T115" fmla="*/ 1557 h 1557"/>
                <a:gd name="T116" fmla="*/ 1 w 6"/>
                <a:gd name="T117" fmla="*/ 1508 h 1557"/>
                <a:gd name="T118" fmla="*/ 6 w 6"/>
                <a:gd name="T119" fmla="*/ 151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 h="1557">
                  <a:moveTo>
                    <a:pt x="6" y="4"/>
                  </a:moveTo>
                  <a:lnTo>
                    <a:pt x="6" y="47"/>
                  </a:lnTo>
                  <a:lnTo>
                    <a:pt x="6" y="48"/>
                  </a:lnTo>
                  <a:lnTo>
                    <a:pt x="5" y="49"/>
                  </a:lnTo>
                  <a:lnTo>
                    <a:pt x="5" y="50"/>
                  </a:lnTo>
                  <a:lnTo>
                    <a:pt x="4" y="50"/>
                  </a:lnTo>
                  <a:lnTo>
                    <a:pt x="2" y="50"/>
                  </a:lnTo>
                  <a:lnTo>
                    <a:pt x="1" y="49"/>
                  </a:lnTo>
                  <a:lnTo>
                    <a:pt x="0" y="48"/>
                  </a:lnTo>
                  <a:lnTo>
                    <a:pt x="0" y="47"/>
                  </a:lnTo>
                  <a:lnTo>
                    <a:pt x="0" y="4"/>
                  </a:lnTo>
                  <a:lnTo>
                    <a:pt x="0" y="1"/>
                  </a:lnTo>
                  <a:lnTo>
                    <a:pt x="1" y="1"/>
                  </a:lnTo>
                  <a:lnTo>
                    <a:pt x="2" y="0"/>
                  </a:lnTo>
                  <a:lnTo>
                    <a:pt x="4" y="0"/>
                  </a:lnTo>
                  <a:lnTo>
                    <a:pt x="5" y="0"/>
                  </a:lnTo>
                  <a:lnTo>
                    <a:pt x="5" y="1"/>
                  </a:lnTo>
                  <a:lnTo>
                    <a:pt x="6" y="1"/>
                  </a:lnTo>
                  <a:lnTo>
                    <a:pt x="6" y="4"/>
                  </a:lnTo>
                  <a:lnTo>
                    <a:pt x="6" y="4"/>
                  </a:lnTo>
                  <a:close/>
                  <a:moveTo>
                    <a:pt x="6" y="79"/>
                  </a:moveTo>
                  <a:lnTo>
                    <a:pt x="6" y="123"/>
                  </a:lnTo>
                  <a:lnTo>
                    <a:pt x="6" y="124"/>
                  </a:lnTo>
                  <a:lnTo>
                    <a:pt x="5" y="124"/>
                  </a:lnTo>
                  <a:lnTo>
                    <a:pt x="5" y="125"/>
                  </a:lnTo>
                  <a:lnTo>
                    <a:pt x="4" y="125"/>
                  </a:lnTo>
                  <a:lnTo>
                    <a:pt x="2" y="125"/>
                  </a:lnTo>
                  <a:lnTo>
                    <a:pt x="1" y="124"/>
                  </a:lnTo>
                  <a:lnTo>
                    <a:pt x="0" y="124"/>
                  </a:lnTo>
                  <a:lnTo>
                    <a:pt x="0" y="123"/>
                  </a:lnTo>
                  <a:lnTo>
                    <a:pt x="0" y="79"/>
                  </a:lnTo>
                  <a:lnTo>
                    <a:pt x="0" y="77"/>
                  </a:lnTo>
                  <a:lnTo>
                    <a:pt x="1" y="76"/>
                  </a:lnTo>
                  <a:lnTo>
                    <a:pt x="2" y="75"/>
                  </a:lnTo>
                  <a:lnTo>
                    <a:pt x="4" y="75"/>
                  </a:lnTo>
                  <a:lnTo>
                    <a:pt x="5" y="75"/>
                  </a:lnTo>
                  <a:lnTo>
                    <a:pt x="5" y="76"/>
                  </a:lnTo>
                  <a:lnTo>
                    <a:pt x="6" y="77"/>
                  </a:lnTo>
                  <a:lnTo>
                    <a:pt x="6" y="79"/>
                  </a:lnTo>
                  <a:lnTo>
                    <a:pt x="6" y="79"/>
                  </a:lnTo>
                  <a:close/>
                  <a:moveTo>
                    <a:pt x="6" y="154"/>
                  </a:moveTo>
                  <a:lnTo>
                    <a:pt x="6" y="198"/>
                  </a:lnTo>
                  <a:lnTo>
                    <a:pt x="6" y="199"/>
                  </a:lnTo>
                  <a:lnTo>
                    <a:pt x="5" y="200"/>
                  </a:lnTo>
                  <a:lnTo>
                    <a:pt x="5" y="200"/>
                  </a:lnTo>
                  <a:lnTo>
                    <a:pt x="4" y="201"/>
                  </a:lnTo>
                  <a:lnTo>
                    <a:pt x="2" y="200"/>
                  </a:lnTo>
                  <a:lnTo>
                    <a:pt x="1" y="200"/>
                  </a:lnTo>
                  <a:lnTo>
                    <a:pt x="0" y="199"/>
                  </a:lnTo>
                  <a:lnTo>
                    <a:pt x="0" y="198"/>
                  </a:lnTo>
                  <a:lnTo>
                    <a:pt x="0" y="154"/>
                  </a:lnTo>
                  <a:lnTo>
                    <a:pt x="0" y="152"/>
                  </a:lnTo>
                  <a:lnTo>
                    <a:pt x="1" y="151"/>
                  </a:lnTo>
                  <a:lnTo>
                    <a:pt x="2" y="151"/>
                  </a:lnTo>
                  <a:lnTo>
                    <a:pt x="4" y="151"/>
                  </a:lnTo>
                  <a:lnTo>
                    <a:pt x="5" y="151"/>
                  </a:lnTo>
                  <a:lnTo>
                    <a:pt x="5" y="151"/>
                  </a:lnTo>
                  <a:lnTo>
                    <a:pt x="6" y="152"/>
                  </a:lnTo>
                  <a:lnTo>
                    <a:pt x="6" y="154"/>
                  </a:lnTo>
                  <a:lnTo>
                    <a:pt x="6" y="154"/>
                  </a:lnTo>
                  <a:close/>
                  <a:moveTo>
                    <a:pt x="6" y="230"/>
                  </a:moveTo>
                  <a:lnTo>
                    <a:pt x="6" y="273"/>
                  </a:lnTo>
                  <a:lnTo>
                    <a:pt x="6" y="274"/>
                  </a:lnTo>
                  <a:lnTo>
                    <a:pt x="5" y="275"/>
                  </a:lnTo>
                  <a:lnTo>
                    <a:pt x="5" y="276"/>
                  </a:lnTo>
                  <a:lnTo>
                    <a:pt x="4" y="276"/>
                  </a:lnTo>
                  <a:lnTo>
                    <a:pt x="2" y="276"/>
                  </a:lnTo>
                  <a:lnTo>
                    <a:pt x="1" y="275"/>
                  </a:lnTo>
                  <a:lnTo>
                    <a:pt x="0" y="274"/>
                  </a:lnTo>
                  <a:lnTo>
                    <a:pt x="0" y="273"/>
                  </a:lnTo>
                  <a:lnTo>
                    <a:pt x="0" y="230"/>
                  </a:lnTo>
                  <a:lnTo>
                    <a:pt x="0" y="228"/>
                  </a:lnTo>
                  <a:lnTo>
                    <a:pt x="1" y="227"/>
                  </a:lnTo>
                  <a:lnTo>
                    <a:pt x="2" y="226"/>
                  </a:lnTo>
                  <a:lnTo>
                    <a:pt x="4" y="226"/>
                  </a:lnTo>
                  <a:lnTo>
                    <a:pt x="5" y="226"/>
                  </a:lnTo>
                  <a:lnTo>
                    <a:pt x="5" y="227"/>
                  </a:lnTo>
                  <a:lnTo>
                    <a:pt x="6" y="228"/>
                  </a:lnTo>
                  <a:lnTo>
                    <a:pt x="6" y="230"/>
                  </a:lnTo>
                  <a:lnTo>
                    <a:pt x="6" y="230"/>
                  </a:lnTo>
                  <a:close/>
                  <a:moveTo>
                    <a:pt x="6" y="305"/>
                  </a:moveTo>
                  <a:lnTo>
                    <a:pt x="6" y="349"/>
                  </a:lnTo>
                  <a:lnTo>
                    <a:pt x="6" y="350"/>
                  </a:lnTo>
                  <a:lnTo>
                    <a:pt x="5" y="351"/>
                  </a:lnTo>
                  <a:lnTo>
                    <a:pt x="5" y="351"/>
                  </a:lnTo>
                  <a:lnTo>
                    <a:pt x="4" y="351"/>
                  </a:lnTo>
                  <a:lnTo>
                    <a:pt x="2" y="351"/>
                  </a:lnTo>
                  <a:lnTo>
                    <a:pt x="1" y="351"/>
                  </a:lnTo>
                  <a:lnTo>
                    <a:pt x="0" y="350"/>
                  </a:lnTo>
                  <a:lnTo>
                    <a:pt x="0" y="349"/>
                  </a:lnTo>
                  <a:lnTo>
                    <a:pt x="0" y="305"/>
                  </a:lnTo>
                  <a:lnTo>
                    <a:pt x="0" y="303"/>
                  </a:lnTo>
                  <a:lnTo>
                    <a:pt x="1" y="302"/>
                  </a:lnTo>
                  <a:lnTo>
                    <a:pt x="2" y="302"/>
                  </a:lnTo>
                  <a:lnTo>
                    <a:pt x="4" y="301"/>
                  </a:lnTo>
                  <a:lnTo>
                    <a:pt x="5" y="302"/>
                  </a:lnTo>
                  <a:lnTo>
                    <a:pt x="5" y="302"/>
                  </a:lnTo>
                  <a:lnTo>
                    <a:pt x="6" y="303"/>
                  </a:lnTo>
                  <a:lnTo>
                    <a:pt x="6" y="305"/>
                  </a:lnTo>
                  <a:lnTo>
                    <a:pt x="6" y="305"/>
                  </a:lnTo>
                  <a:close/>
                  <a:moveTo>
                    <a:pt x="6" y="379"/>
                  </a:moveTo>
                  <a:lnTo>
                    <a:pt x="6" y="424"/>
                  </a:lnTo>
                  <a:lnTo>
                    <a:pt x="6" y="425"/>
                  </a:lnTo>
                  <a:lnTo>
                    <a:pt x="5" y="426"/>
                  </a:lnTo>
                  <a:lnTo>
                    <a:pt x="5" y="426"/>
                  </a:lnTo>
                  <a:lnTo>
                    <a:pt x="4" y="427"/>
                  </a:lnTo>
                  <a:lnTo>
                    <a:pt x="2" y="426"/>
                  </a:lnTo>
                  <a:lnTo>
                    <a:pt x="1" y="426"/>
                  </a:lnTo>
                  <a:lnTo>
                    <a:pt x="0" y="425"/>
                  </a:lnTo>
                  <a:lnTo>
                    <a:pt x="0" y="424"/>
                  </a:lnTo>
                  <a:lnTo>
                    <a:pt x="0" y="379"/>
                  </a:lnTo>
                  <a:lnTo>
                    <a:pt x="0" y="378"/>
                  </a:lnTo>
                  <a:lnTo>
                    <a:pt x="1" y="378"/>
                  </a:lnTo>
                  <a:lnTo>
                    <a:pt x="2" y="377"/>
                  </a:lnTo>
                  <a:lnTo>
                    <a:pt x="4" y="377"/>
                  </a:lnTo>
                  <a:lnTo>
                    <a:pt x="5" y="377"/>
                  </a:lnTo>
                  <a:lnTo>
                    <a:pt x="5" y="378"/>
                  </a:lnTo>
                  <a:lnTo>
                    <a:pt x="6" y="378"/>
                  </a:lnTo>
                  <a:lnTo>
                    <a:pt x="6" y="379"/>
                  </a:lnTo>
                  <a:lnTo>
                    <a:pt x="6" y="379"/>
                  </a:lnTo>
                  <a:close/>
                  <a:moveTo>
                    <a:pt x="6" y="456"/>
                  </a:moveTo>
                  <a:lnTo>
                    <a:pt x="6" y="500"/>
                  </a:lnTo>
                  <a:lnTo>
                    <a:pt x="6" y="500"/>
                  </a:lnTo>
                  <a:lnTo>
                    <a:pt x="5" y="501"/>
                  </a:lnTo>
                  <a:lnTo>
                    <a:pt x="5" y="502"/>
                  </a:lnTo>
                  <a:lnTo>
                    <a:pt x="4" y="502"/>
                  </a:lnTo>
                  <a:lnTo>
                    <a:pt x="2" y="502"/>
                  </a:lnTo>
                  <a:lnTo>
                    <a:pt x="1" y="501"/>
                  </a:lnTo>
                  <a:lnTo>
                    <a:pt x="0" y="500"/>
                  </a:lnTo>
                  <a:lnTo>
                    <a:pt x="0" y="500"/>
                  </a:lnTo>
                  <a:lnTo>
                    <a:pt x="0" y="456"/>
                  </a:lnTo>
                  <a:lnTo>
                    <a:pt x="0" y="454"/>
                  </a:lnTo>
                  <a:lnTo>
                    <a:pt x="1" y="453"/>
                  </a:lnTo>
                  <a:lnTo>
                    <a:pt x="2" y="452"/>
                  </a:lnTo>
                  <a:lnTo>
                    <a:pt x="4" y="452"/>
                  </a:lnTo>
                  <a:lnTo>
                    <a:pt x="5" y="452"/>
                  </a:lnTo>
                  <a:lnTo>
                    <a:pt x="5" y="453"/>
                  </a:lnTo>
                  <a:lnTo>
                    <a:pt x="6" y="454"/>
                  </a:lnTo>
                  <a:lnTo>
                    <a:pt x="6" y="456"/>
                  </a:lnTo>
                  <a:lnTo>
                    <a:pt x="6" y="456"/>
                  </a:lnTo>
                  <a:close/>
                  <a:moveTo>
                    <a:pt x="6" y="530"/>
                  </a:moveTo>
                  <a:lnTo>
                    <a:pt x="6" y="575"/>
                  </a:lnTo>
                  <a:lnTo>
                    <a:pt x="6" y="576"/>
                  </a:lnTo>
                  <a:lnTo>
                    <a:pt x="5" y="577"/>
                  </a:lnTo>
                  <a:lnTo>
                    <a:pt x="5" y="577"/>
                  </a:lnTo>
                  <a:lnTo>
                    <a:pt x="4" y="577"/>
                  </a:lnTo>
                  <a:lnTo>
                    <a:pt x="2" y="577"/>
                  </a:lnTo>
                  <a:lnTo>
                    <a:pt x="1" y="577"/>
                  </a:lnTo>
                  <a:lnTo>
                    <a:pt x="0" y="576"/>
                  </a:lnTo>
                  <a:lnTo>
                    <a:pt x="0" y="575"/>
                  </a:lnTo>
                  <a:lnTo>
                    <a:pt x="0" y="530"/>
                  </a:lnTo>
                  <a:lnTo>
                    <a:pt x="0" y="529"/>
                  </a:lnTo>
                  <a:lnTo>
                    <a:pt x="1" y="528"/>
                  </a:lnTo>
                  <a:lnTo>
                    <a:pt x="2" y="528"/>
                  </a:lnTo>
                  <a:lnTo>
                    <a:pt x="4" y="528"/>
                  </a:lnTo>
                  <a:lnTo>
                    <a:pt x="5" y="528"/>
                  </a:lnTo>
                  <a:lnTo>
                    <a:pt x="5" y="528"/>
                  </a:lnTo>
                  <a:lnTo>
                    <a:pt x="6" y="529"/>
                  </a:lnTo>
                  <a:lnTo>
                    <a:pt x="6" y="530"/>
                  </a:lnTo>
                  <a:lnTo>
                    <a:pt x="6" y="530"/>
                  </a:lnTo>
                  <a:close/>
                  <a:moveTo>
                    <a:pt x="6" y="605"/>
                  </a:moveTo>
                  <a:lnTo>
                    <a:pt x="6" y="649"/>
                  </a:lnTo>
                  <a:lnTo>
                    <a:pt x="6" y="651"/>
                  </a:lnTo>
                  <a:lnTo>
                    <a:pt x="5" y="652"/>
                  </a:lnTo>
                  <a:lnTo>
                    <a:pt x="5" y="653"/>
                  </a:lnTo>
                  <a:lnTo>
                    <a:pt x="4" y="653"/>
                  </a:lnTo>
                  <a:lnTo>
                    <a:pt x="2" y="653"/>
                  </a:lnTo>
                  <a:lnTo>
                    <a:pt x="1" y="652"/>
                  </a:lnTo>
                  <a:lnTo>
                    <a:pt x="0" y="651"/>
                  </a:lnTo>
                  <a:lnTo>
                    <a:pt x="0" y="649"/>
                  </a:lnTo>
                  <a:lnTo>
                    <a:pt x="0" y="605"/>
                  </a:lnTo>
                  <a:lnTo>
                    <a:pt x="0" y="604"/>
                  </a:lnTo>
                  <a:lnTo>
                    <a:pt x="1" y="604"/>
                  </a:lnTo>
                  <a:lnTo>
                    <a:pt x="2" y="603"/>
                  </a:lnTo>
                  <a:lnTo>
                    <a:pt x="4" y="603"/>
                  </a:lnTo>
                  <a:lnTo>
                    <a:pt x="5" y="603"/>
                  </a:lnTo>
                  <a:lnTo>
                    <a:pt x="5" y="604"/>
                  </a:lnTo>
                  <a:lnTo>
                    <a:pt x="6" y="604"/>
                  </a:lnTo>
                  <a:lnTo>
                    <a:pt x="6" y="605"/>
                  </a:lnTo>
                  <a:lnTo>
                    <a:pt x="6" y="605"/>
                  </a:lnTo>
                  <a:close/>
                  <a:moveTo>
                    <a:pt x="6" y="681"/>
                  </a:moveTo>
                  <a:lnTo>
                    <a:pt x="6" y="726"/>
                  </a:lnTo>
                  <a:lnTo>
                    <a:pt x="6" y="727"/>
                  </a:lnTo>
                  <a:lnTo>
                    <a:pt x="5" y="727"/>
                  </a:lnTo>
                  <a:lnTo>
                    <a:pt x="5" y="728"/>
                  </a:lnTo>
                  <a:lnTo>
                    <a:pt x="4" y="728"/>
                  </a:lnTo>
                  <a:lnTo>
                    <a:pt x="2" y="728"/>
                  </a:lnTo>
                  <a:lnTo>
                    <a:pt x="1" y="727"/>
                  </a:lnTo>
                  <a:lnTo>
                    <a:pt x="0" y="727"/>
                  </a:lnTo>
                  <a:lnTo>
                    <a:pt x="0" y="726"/>
                  </a:lnTo>
                  <a:lnTo>
                    <a:pt x="0" y="681"/>
                  </a:lnTo>
                  <a:lnTo>
                    <a:pt x="0" y="680"/>
                  </a:lnTo>
                  <a:lnTo>
                    <a:pt x="1" y="679"/>
                  </a:lnTo>
                  <a:lnTo>
                    <a:pt x="2" y="678"/>
                  </a:lnTo>
                  <a:lnTo>
                    <a:pt x="4" y="678"/>
                  </a:lnTo>
                  <a:lnTo>
                    <a:pt x="5" y="678"/>
                  </a:lnTo>
                  <a:lnTo>
                    <a:pt x="5" y="679"/>
                  </a:lnTo>
                  <a:lnTo>
                    <a:pt x="6" y="680"/>
                  </a:lnTo>
                  <a:lnTo>
                    <a:pt x="6" y="681"/>
                  </a:lnTo>
                  <a:lnTo>
                    <a:pt x="6" y="681"/>
                  </a:lnTo>
                  <a:close/>
                  <a:moveTo>
                    <a:pt x="6" y="756"/>
                  </a:moveTo>
                  <a:lnTo>
                    <a:pt x="6" y="800"/>
                  </a:lnTo>
                  <a:lnTo>
                    <a:pt x="6" y="802"/>
                  </a:lnTo>
                  <a:lnTo>
                    <a:pt x="5" y="803"/>
                  </a:lnTo>
                  <a:lnTo>
                    <a:pt x="5" y="803"/>
                  </a:lnTo>
                  <a:lnTo>
                    <a:pt x="4" y="804"/>
                  </a:lnTo>
                  <a:lnTo>
                    <a:pt x="2" y="803"/>
                  </a:lnTo>
                  <a:lnTo>
                    <a:pt x="1" y="803"/>
                  </a:lnTo>
                  <a:lnTo>
                    <a:pt x="0" y="802"/>
                  </a:lnTo>
                  <a:lnTo>
                    <a:pt x="0" y="800"/>
                  </a:lnTo>
                  <a:lnTo>
                    <a:pt x="0" y="756"/>
                  </a:lnTo>
                  <a:lnTo>
                    <a:pt x="0" y="755"/>
                  </a:lnTo>
                  <a:lnTo>
                    <a:pt x="1" y="754"/>
                  </a:lnTo>
                  <a:lnTo>
                    <a:pt x="2" y="754"/>
                  </a:lnTo>
                  <a:lnTo>
                    <a:pt x="4" y="754"/>
                  </a:lnTo>
                  <a:lnTo>
                    <a:pt x="5" y="754"/>
                  </a:lnTo>
                  <a:lnTo>
                    <a:pt x="5" y="754"/>
                  </a:lnTo>
                  <a:lnTo>
                    <a:pt x="6" y="755"/>
                  </a:lnTo>
                  <a:lnTo>
                    <a:pt x="6" y="756"/>
                  </a:lnTo>
                  <a:lnTo>
                    <a:pt x="6" y="756"/>
                  </a:lnTo>
                  <a:close/>
                  <a:moveTo>
                    <a:pt x="6" y="832"/>
                  </a:moveTo>
                  <a:lnTo>
                    <a:pt x="6" y="875"/>
                  </a:lnTo>
                  <a:lnTo>
                    <a:pt x="6" y="877"/>
                  </a:lnTo>
                  <a:lnTo>
                    <a:pt x="5" y="878"/>
                  </a:lnTo>
                  <a:lnTo>
                    <a:pt x="5" y="879"/>
                  </a:lnTo>
                  <a:lnTo>
                    <a:pt x="4" y="879"/>
                  </a:lnTo>
                  <a:lnTo>
                    <a:pt x="2" y="879"/>
                  </a:lnTo>
                  <a:lnTo>
                    <a:pt x="1" y="878"/>
                  </a:lnTo>
                  <a:lnTo>
                    <a:pt x="0" y="877"/>
                  </a:lnTo>
                  <a:lnTo>
                    <a:pt x="0" y="875"/>
                  </a:lnTo>
                  <a:lnTo>
                    <a:pt x="0" y="832"/>
                  </a:lnTo>
                  <a:lnTo>
                    <a:pt x="0" y="831"/>
                  </a:lnTo>
                  <a:lnTo>
                    <a:pt x="1" y="830"/>
                  </a:lnTo>
                  <a:lnTo>
                    <a:pt x="2" y="829"/>
                  </a:lnTo>
                  <a:lnTo>
                    <a:pt x="4" y="829"/>
                  </a:lnTo>
                  <a:lnTo>
                    <a:pt x="5" y="829"/>
                  </a:lnTo>
                  <a:lnTo>
                    <a:pt x="5" y="830"/>
                  </a:lnTo>
                  <a:lnTo>
                    <a:pt x="6" y="831"/>
                  </a:lnTo>
                  <a:lnTo>
                    <a:pt x="6" y="832"/>
                  </a:lnTo>
                  <a:lnTo>
                    <a:pt x="6" y="832"/>
                  </a:lnTo>
                  <a:close/>
                  <a:moveTo>
                    <a:pt x="6" y="907"/>
                  </a:moveTo>
                  <a:lnTo>
                    <a:pt x="6" y="951"/>
                  </a:lnTo>
                  <a:lnTo>
                    <a:pt x="6" y="953"/>
                  </a:lnTo>
                  <a:lnTo>
                    <a:pt x="5" y="953"/>
                  </a:lnTo>
                  <a:lnTo>
                    <a:pt x="5" y="954"/>
                  </a:lnTo>
                  <a:lnTo>
                    <a:pt x="4" y="954"/>
                  </a:lnTo>
                  <a:lnTo>
                    <a:pt x="2" y="954"/>
                  </a:lnTo>
                  <a:lnTo>
                    <a:pt x="1" y="953"/>
                  </a:lnTo>
                  <a:lnTo>
                    <a:pt x="0" y="953"/>
                  </a:lnTo>
                  <a:lnTo>
                    <a:pt x="0" y="951"/>
                  </a:lnTo>
                  <a:lnTo>
                    <a:pt x="0" y="907"/>
                  </a:lnTo>
                  <a:lnTo>
                    <a:pt x="0" y="906"/>
                  </a:lnTo>
                  <a:lnTo>
                    <a:pt x="1" y="905"/>
                  </a:lnTo>
                  <a:lnTo>
                    <a:pt x="2" y="904"/>
                  </a:lnTo>
                  <a:lnTo>
                    <a:pt x="4" y="904"/>
                  </a:lnTo>
                  <a:lnTo>
                    <a:pt x="5" y="904"/>
                  </a:lnTo>
                  <a:lnTo>
                    <a:pt x="5" y="905"/>
                  </a:lnTo>
                  <a:lnTo>
                    <a:pt x="6" y="906"/>
                  </a:lnTo>
                  <a:lnTo>
                    <a:pt x="6" y="907"/>
                  </a:lnTo>
                  <a:lnTo>
                    <a:pt x="6" y="907"/>
                  </a:lnTo>
                  <a:close/>
                  <a:moveTo>
                    <a:pt x="6" y="982"/>
                  </a:moveTo>
                  <a:lnTo>
                    <a:pt x="6" y="1026"/>
                  </a:lnTo>
                  <a:lnTo>
                    <a:pt x="6" y="1028"/>
                  </a:lnTo>
                  <a:lnTo>
                    <a:pt x="5" y="1029"/>
                  </a:lnTo>
                  <a:lnTo>
                    <a:pt x="5" y="1029"/>
                  </a:lnTo>
                  <a:lnTo>
                    <a:pt x="4" y="1030"/>
                  </a:lnTo>
                  <a:lnTo>
                    <a:pt x="2" y="1029"/>
                  </a:lnTo>
                  <a:lnTo>
                    <a:pt x="1" y="1029"/>
                  </a:lnTo>
                  <a:lnTo>
                    <a:pt x="0" y="1028"/>
                  </a:lnTo>
                  <a:lnTo>
                    <a:pt x="0" y="1026"/>
                  </a:lnTo>
                  <a:lnTo>
                    <a:pt x="0" y="982"/>
                  </a:lnTo>
                  <a:lnTo>
                    <a:pt x="0" y="981"/>
                  </a:lnTo>
                  <a:lnTo>
                    <a:pt x="1" y="980"/>
                  </a:lnTo>
                  <a:lnTo>
                    <a:pt x="2" y="980"/>
                  </a:lnTo>
                  <a:lnTo>
                    <a:pt x="4" y="980"/>
                  </a:lnTo>
                  <a:lnTo>
                    <a:pt x="5" y="980"/>
                  </a:lnTo>
                  <a:lnTo>
                    <a:pt x="5" y="980"/>
                  </a:lnTo>
                  <a:lnTo>
                    <a:pt x="6" y="981"/>
                  </a:lnTo>
                  <a:lnTo>
                    <a:pt x="6" y="982"/>
                  </a:lnTo>
                  <a:lnTo>
                    <a:pt x="6" y="982"/>
                  </a:lnTo>
                  <a:close/>
                  <a:moveTo>
                    <a:pt x="6" y="1058"/>
                  </a:moveTo>
                  <a:lnTo>
                    <a:pt x="6" y="1101"/>
                  </a:lnTo>
                  <a:lnTo>
                    <a:pt x="6" y="1102"/>
                  </a:lnTo>
                  <a:lnTo>
                    <a:pt x="5" y="1104"/>
                  </a:lnTo>
                  <a:lnTo>
                    <a:pt x="5" y="1105"/>
                  </a:lnTo>
                  <a:lnTo>
                    <a:pt x="4" y="1105"/>
                  </a:lnTo>
                  <a:lnTo>
                    <a:pt x="2" y="1105"/>
                  </a:lnTo>
                  <a:lnTo>
                    <a:pt x="1" y="1104"/>
                  </a:lnTo>
                  <a:lnTo>
                    <a:pt x="0" y="1102"/>
                  </a:lnTo>
                  <a:lnTo>
                    <a:pt x="0" y="1101"/>
                  </a:lnTo>
                  <a:lnTo>
                    <a:pt x="0" y="1058"/>
                  </a:lnTo>
                  <a:lnTo>
                    <a:pt x="0" y="1057"/>
                  </a:lnTo>
                  <a:lnTo>
                    <a:pt x="1" y="1056"/>
                  </a:lnTo>
                  <a:lnTo>
                    <a:pt x="2" y="1055"/>
                  </a:lnTo>
                  <a:lnTo>
                    <a:pt x="4" y="1055"/>
                  </a:lnTo>
                  <a:lnTo>
                    <a:pt x="5" y="1055"/>
                  </a:lnTo>
                  <a:lnTo>
                    <a:pt x="5" y="1056"/>
                  </a:lnTo>
                  <a:lnTo>
                    <a:pt x="6" y="1057"/>
                  </a:lnTo>
                  <a:lnTo>
                    <a:pt x="6" y="1058"/>
                  </a:lnTo>
                  <a:lnTo>
                    <a:pt x="6" y="1058"/>
                  </a:lnTo>
                  <a:close/>
                  <a:moveTo>
                    <a:pt x="6" y="1133"/>
                  </a:moveTo>
                  <a:lnTo>
                    <a:pt x="6" y="1177"/>
                  </a:lnTo>
                  <a:lnTo>
                    <a:pt x="6" y="1179"/>
                  </a:lnTo>
                  <a:lnTo>
                    <a:pt x="5" y="1180"/>
                  </a:lnTo>
                  <a:lnTo>
                    <a:pt x="5" y="1180"/>
                  </a:lnTo>
                  <a:lnTo>
                    <a:pt x="4" y="1180"/>
                  </a:lnTo>
                  <a:lnTo>
                    <a:pt x="2" y="1180"/>
                  </a:lnTo>
                  <a:lnTo>
                    <a:pt x="1" y="1180"/>
                  </a:lnTo>
                  <a:lnTo>
                    <a:pt x="0" y="1179"/>
                  </a:lnTo>
                  <a:lnTo>
                    <a:pt x="0" y="1177"/>
                  </a:lnTo>
                  <a:lnTo>
                    <a:pt x="0" y="1133"/>
                  </a:lnTo>
                  <a:lnTo>
                    <a:pt x="0" y="1132"/>
                  </a:lnTo>
                  <a:lnTo>
                    <a:pt x="1" y="1131"/>
                  </a:lnTo>
                  <a:lnTo>
                    <a:pt x="2" y="1131"/>
                  </a:lnTo>
                  <a:lnTo>
                    <a:pt x="4" y="1129"/>
                  </a:lnTo>
                  <a:lnTo>
                    <a:pt x="5" y="1131"/>
                  </a:lnTo>
                  <a:lnTo>
                    <a:pt x="5" y="1131"/>
                  </a:lnTo>
                  <a:lnTo>
                    <a:pt x="6" y="1132"/>
                  </a:lnTo>
                  <a:lnTo>
                    <a:pt x="6" y="1133"/>
                  </a:lnTo>
                  <a:lnTo>
                    <a:pt x="6" y="1133"/>
                  </a:lnTo>
                  <a:close/>
                  <a:moveTo>
                    <a:pt x="6" y="1208"/>
                  </a:moveTo>
                  <a:lnTo>
                    <a:pt x="6" y="1252"/>
                  </a:lnTo>
                  <a:lnTo>
                    <a:pt x="6" y="1253"/>
                  </a:lnTo>
                  <a:lnTo>
                    <a:pt x="5" y="1255"/>
                  </a:lnTo>
                  <a:lnTo>
                    <a:pt x="5" y="1255"/>
                  </a:lnTo>
                  <a:lnTo>
                    <a:pt x="4" y="1256"/>
                  </a:lnTo>
                  <a:lnTo>
                    <a:pt x="2" y="1255"/>
                  </a:lnTo>
                  <a:lnTo>
                    <a:pt x="1" y="1255"/>
                  </a:lnTo>
                  <a:lnTo>
                    <a:pt x="0" y="1253"/>
                  </a:lnTo>
                  <a:lnTo>
                    <a:pt x="0" y="1252"/>
                  </a:lnTo>
                  <a:lnTo>
                    <a:pt x="0" y="1208"/>
                  </a:lnTo>
                  <a:lnTo>
                    <a:pt x="0" y="1207"/>
                  </a:lnTo>
                  <a:lnTo>
                    <a:pt x="1" y="1207"/>
                  </a:lnTo>
                  <a:lnTo>
                    <a:pt x="2" y="1206"/>
                  </a:lnTo>
                  <a:lnTo>
                    <a:pt x="4" y="1206"/>
                  </a:lnTo>
                  <a:lnTo>
                    <a:pt x="5" y="1206"/>
                  </a:lnTo>
                  <a:lnTo>
                    <a:pt x="5" y="1207"/>
                  </a:lnTo>
                  <a:lnTo>
                    <a:pt x="6" y="1207"/>
                  </a:lnTo>
                  <a:lnTo>
                    <a:pt x="6" y="1208"/>
                  </a:lnTo>
                  <a:lnTo>
                    <a:pt x="6" y="1208"/>
                  </a:lnTo>
                  <a:close/>
                  <a:moveTo>
                    <a:pt x="6" y="1284"/>
                  </a:moveTo>
                  <a:lnTo>
                    <a:pt x="6" y="1328"/>
                  </a:lnTo>
                  <a:lnTo>
                    <a:pt x="6" y="1328"/>
                  </a:lnTo>
                  <a:lnTo>
                    <a:pt x="5" y="1330"/>
                  </a:lnTo>
                  <a:lnTo>
                    <a:pt x="5" y="1331"/>
                  </a:lnTo>
                  <a:lnTo>
                    <a:pt x="4" y="1331"/>
                  </a:lnTo>
                  <a:lnTo>
                    <a:pt x="2" y="1331"/>
                  </a:lnTo>
                  <a:lnTo>
                    <a:pt x="1" y="1330"/>
                  </a:lnTo>
                  <a:lnTo>
                    <a:pt x="0" y="1328"/>
                  </a:lnTo>
                  <a:lnTo>
                    <a:pt x="0" y="1328"/>
                  </a:lnTo>
                  <a:lnTo>
                    <a:pt x="0" y="1284"/>
                  </a:lnTo>
                  <a:lnTo>
                    <a:pt x="0" y="1283"/>
                  </a:lnTo>
                  <a:lnTo>
                    <a:pt x="1" y="1282"/>
                  </a:lnTo>
                  <a:lnTo>
                    <a:pt x="2" y="1280"/>
                  </a:lnTo>
                  <a:lnTo>
                    <a:pt x="4" y="1280"/>
                  </a:lnTo>
                  <a:lnTo>
                    <a:pt x="5" y="1280"/>
                  </a:lnTo>
                  <a:lnTo>
                    <a:pt x="5" y="1282"/>
                  </a:lnTo>
                  <a:lnTo>
                    <a:pt x="6" y="1283"/>
                  </a:lnTo>
                  <a:lnTo>
                    <a:pt x="6" y="1284"/>
                  </a:lnTo>
                  <a:lnTo>
                    <a:pt x="6" y="1284"/>
                  </a:lnTo>
                  <a:close/>
                  <a:moveTo>
                    <a:pt x="6" y="1359"/>
                  </a:moveTo>
                  <a:lnTo>
                    <a:pt x="6" y="1403"/>
                  </a:lnTo>
                  <a:lnTo>
                    <a:pt x="6" y="1404"/>
                  </a:lnTo>
                  <a:lnTo>
                    <a:pt x="5" y="1406"/>
                  </a:lnTo>
                  <a:lnTo>
                    <a:pt x="5" y="1406"/>
                  </a:lnTo>
                  <a:lnTo>
                    <a:pt x="4" y="1406"/>
                  </a:lnTo>
                  <a:lnTo>
                    <a:pt x="2" y="1406"/>
                  </a:lnTo>
                  <a:lnTo>
                    <a:pt x="1" y="1406"/>
                  </a:lnTo>
                  <a:lnTo>
                    <a:pt x="0" y="1404"/>
                  </a:lnTo>
                  <a:lnTo>
                    <a:pt x="0" y="1403"/>
                  </a:lnTo>
                  <a:lnTo>
                    <a:pt x="0" y="1359"/>
                  </a:lnTo>
                  <a:lnTo>
                    <a:pt x="0" y="1358"/>
                  </a:lnTo>
                  <a:lnTo>
                    <a:pt x="1" y="1357"/>
                  </a:lnTo>
                  <a:lnTo>
                    <a:pt x="2" y="1357"/>
                  </a:lnTo>
                  <a:lnTo>
                    <a:pt x="4" y="1357"/>
                  </a:lnTo>
                  <a:lnTo>
                    <a:pt x="5" y="1357"/>
                  </a:lnTo>
                  <a:lnTo>
                    <a:pt x="5" y="1357"/>
                  </a:lnTo>
                  <a:lnTo>
                    <a:pt x="6" y="1358"/>
                  </a:lnTo>
                  <a:lnTo>
                    <a:pt x="6" y="1359"/>
                  </a:lnTo>
                  <a:lnTo>
                    <a:pt x="6" y="1359"/>
                  </a:lnTo>
                  <a:close/>
                  <a:moveTo>
                    <a:pt x="6" y="1434"/>
                  </a:moveTo>
                  <a:lnTo>
                    <a:pt x="6" y="1478"/>
                  </a:lnTo>
                  <a:lnTo>
                    <a:pt x="6" y="1479"/>
                  </a:lnTo>
                  <a:lnTo>
                    <a:pt x="5" y="1481"/>
                  </a:lnTo>
                  <a:lnTo>
                    <a:pt x="5" y="1482"/>
                  </a:lnTo>
                  <a:lnTo>
                    <a:pt x="4" y="1482"/>
                  </a:lnTo>
                  <a:lnTo>
                    <a:pt x="2" y="1482"/>
                  </a:lnTo>
                  <a:lnTo>
                    <a:pt x="1" y="1481"/>
                  </a:lnTo>
                  <a:lnTo>
                    <a:pt x="0" y="1479"/>
                  </a:lnTo>
                  <a:lnTo>
                    <a:pt x="0" y="1478"/>
                  </a:lnTo>
                  <a:lnTo>
                    <a:pt x="0" y="1434"/>
                  </a:lnTo>
                  <a:lnTo>
                    <a:pt x="0" y="1433"/>
                  </a:lnTo>
                  <a:lnTo>
                    <a:pt x="1" y="1433"/>
                  </a:lnTo>
                  <a:lnTo>
                    <a:pt x="2" y="1431"/>
                  </a:lnTo>
                  <a:lnTo>
                    <a:pt x="4" y="1431"/>
                  </a:lnTo>
                  <a:lnTo>
                    <a:pt x="5" y="1431"/>
                  </a:lnTo>
                  <a:lnTo>
                    <a:pt x="5" y="1433"/>
                  </a:lnTo>
                  <a:lnTo>
                    <a:pt x="6" y="1433"/>
                  </a:lnTo>
                  <a:lnTo>
                    <a:pt x="6" y="1434"/>
                  </a:lnTo>
                  <a:lnTo>
                    <a:pt x="6" y="1434"/>
                  </a:lnTo>
                  <a:close/>
                  <a:moveTo>
                    <a:pt x="6" y="1510"/>
                  </a:moveTo>
                  <a:lnTo>
                    <a:pt x="6" y="1554"/>
                  </a:lnTo>
                  <a:lnTo>
                    <a:pt x="6" y="1555"/>
                  </a:lnTo>
                  <a:lnTo>
                    <a:pt x="5" y="1555"/>
                  </a:lnTo>
                  <a:lnTo>
                    <a:pt x="5" y="1557"/>
                  </a:lnTo>
                  <a:lnTo>
                    <a:pt x="4" y="1557"/>
                  </a:lnTo>
                  <a:lnTo>
                    <a:pt x="2" y="1557"/>
                  </a:lnTo>
                  <a:lnTo>
                    <a:pt x="1" y="1555"/>
                  </a:lnTo>
                  <a:lnTo>
                    <a:pt x="0" y="1555"/>
                  </a:lnTo>
                  <a:lnTo>
                    <a:pt x="0" y="1554"/>
                  </a:lnTo>
                  <a:lnTo>
                    <a:pt x="0" y="1510"/>
                  </a:lnTo>
                  <a:lnTo>
                    <a:pt x="0" y="1509"/>
                  </a:lnTo>
                  <a:lnTo>
                    <a:pt x="1" y="1508"/>
                  </a:lnTo>
                  <a:lnTo>
                    <a:pt x="2" y="1506"/>
                  </a:lnTo>
                  <a:lnTo>
                    <a:pt x="4" y="1506"/>
                  </a:lnTo>
                  <a:lnTo>
                    <a:pt x="5" y="1506"/>
                  </a:lnTo>
                  <a:lnTo>
                    <a:pt x="5" y="1508"/>
                  </a:lnTo>
                  <a:lnTo>
                    <a:pt x="6" y="1509"/>
                  </a:lnTo>
                  <a:lnTo>
                    <a:pt x="6" y="1510"/>
                  </a:lnTo>
                  <a:lnTo>
                    <a:pt x="6" y="151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2" name="Freeform 28"/>
            <p:cNvSpPr>
              <a:spLocks noEditPoints="1"/>
            </p:cNvSpPr>
            <p:nvPr/>
          </p:nvSpPr>
          <p:spPr bwMode="auto">
            <a:xfrm>
              <a:off x="5121" y="1832"/>
              <a:ext cx="5" cy="896"/>
            </a:xfrm>
            <a:custGeom>
              <a:avLst/>
              <a:gdLst>
                <a:gd name="T0" fmla="*/ 5 w 6"/>
                <a:gd name="T1" fmla="*/ 49 h 804"/>
                <a:gd name="T2" fmla="*/ 2 w 6"/>
                <a:gd name="T3" fmla="*/ 49 h 804"/>
                <a:gd name="T4" fmla="*/ 0 w 6"/>
                <a:gd name="T5" fmla="*/ 1 h 804"/>
                <a:gd name="T6" fmla="*/ 4 w 6"/>
                <a:gd name="T7" fmla="*/ 0 h 804"/>
                <a:gd name="T8" fmla="*/ 6 w 6"/>
                <a:gd name="T9" fmla="*/ 4 h 804"/>
                <a:gd name="T10" fmla="*/ 5 w 6"/>
                <a:gd name="T11" fmla="*/ 124 h 804"/>
                <a:gd name="T12" fmla="*/ 2 w 6"/>
                <a:gd name="T13" fmla="*/ 124 h 804"/>
                <a:gd name="T14" fmla="*/ 0 w 6"/>
                <a:gd name="T15" fmla="*/ 77 h 804"/>
                <a:gd name="T16" fmla="*/ 4 w 6"/>
                <a:gd name="T17" fmla="*/ 75 h 804"/>
                <a:gd name="T18" fmla="*/ 6 w 6"/>
                <a:gd name="T19" fmla="*/ 79 h 804"/>
                <a:gd name="T20" fmla="*/ 5 w 6"/>
                <a:gd name="T21" fmla="*/ 200 h 804"/>
                <a:gd name="T22" fmla="*/ 2 w 6"/>
                <a:gd name="T23" fmla="*/ 200 h 804"/>
                <a:gd name="T24" fmla="*/ 0 w 6"/>
                <a:gd name="T25" fmla="*/ 152 h 804"/>
                <a:gd name="T26" fmla="*/ 4 w 6"/>
                <a:gd name="T27" fmla="*/ 151 h 804"/>
                <a:gd name="T28" fmla="*/ 6 w 6"/>
                <a:gd name="T29" fmla="*/ 154 h 804"/>
                <a:gd name="T30" fmla="*/ 5 w 6"/>
                <a:gd name="T31" fmla="*/ 275 h 804"/>
                <a:gd name="T32" fmla="*/ 2 w 6"/>
                <a:gd name="T33" fmla="*/ 275 h 804"/>
                <a:gd name="T34" fmla="*/ 0 w 6"/>
                <a:gd name="T35" fmla="*/ 228 h 804"/>
                <a:gd name="T36" fmla="*/ 4 w 6"/>
                <a:gd name="T37" fmla="*/ 226 h 804"/>
                <a:gd name="T38" fmla="*/ 6 w 6"/>
                <a:gd name="T39" fmla="*/ 230 h 804"/>
                <a:gd name="T40" fmla="*/ 5 w 6"/>
                <a:gd name="T41" fmla="*/ 351 h 804"/>
                <a:gd name="T42" fmla="*/ 2 w 6"/>
                <a:gd name="T43" fmla="*/ 351 h 804"/>
                <a:gd name="T44" fmla="*/ 0 w 6"/>
                <a:gd name="T45" fmla="*/ 303 h 804"/>
                <a:gd name="T46" fmla="*/ 4 w 6"/>
                <a:gd name="T47" fmla="*/ 302 h 804"/>
                <a:gd name="T48" fmla="*/ 6 w 6"/>
                <a:gd name="T49" fmla="*/ 305 h 804"/>
                <a:gd name="T50" fmla="*/ 5 w 6"/>
                <a:gd name="T51" fmla="*/ 426 h 804"/>
                <a:gd name="T52" fmla="*/ 2 w 6"/>
                <a:gd name="T53" fmla="*/ 426 h 804"/>
                <a:gd name="T54" fmla="*/ 0 w 6"/>
                <a:gd name="T55" fmla="*/ 378 h 804"/>
                <a:gd name="T56" fmla="*/ 4 w 6"/>
                <a:gd name="T57" fmla="*/ 377 h 804"/>
                <a:gd name="T58" fmla="*/ 6 w 6"/>
                <a:gd name="T59" fmla="*/ 379 h 804"/>
                <a:gd name="T60" fmla="*/ 5 w 6"/>
                <a:gd name="T61" fmla="*/ 501 h 804"/>
                <a:gd name="T62" fmla="*/ 2 w 6"/>
                <a:gd name="T63" fmla="*/ 501 h 804"/>
                <a:gd name="T64" fmla="*/ 0 w 6"/>
                <a:gd name="T65" fmla="*/ 454 h 804"/>
                <a:gd name="T66" fmla="*/ 4 w 6"/>
                <a:gd name="T67" fmla="*/ 452 h 804"/>
                <a:gd name="T68" fmla="*/ 6 w 6"/>
                <a:gd name="T69" fmla="*/ 456 h 804"/>
                <a:gd name="T70" fmla="*/ 5 w 6"/>
                <a:gd name="T71" fmla="*/ 577 h 804"/>
                <a:gd name="T72" fmla="*/ 2 w 6"/>
                <a:gd name="T73" fmla="*/ 577 h 804"/>
                <a:gd name="T74" fmla="*/ 0 w 6"/>
                <a:gd name="T75" fmla="*/ 529 h 804"/>
                <a:gd name="T76" fmla="*/ 4 w 6"/>
                <a:gd name="T77" fmla="*/ 528 h 804"/>
                <a:gd name="T78" fmla="*/ 6 w 6"/>
                <a:gd name="T79" fmla="*/ 530 h 804"/>
                <a:gd name="T80" fmla="*/ 5 w 6"/>
                <a:gd name="T81" fmla="*/ 652 h 804"/>
                <a:gd name="T82" fmla="*/ 2 w 6"/>
                <a:gd name="T83" fmla="*/ 652 h 804"/>
                <a:gd name="T84" fmla="*/ 0 w 6"/>
                <a:gd name="T85" fmla="*/ 604 h 804"/>
                <a:gd name="T86" fmla="*/ 4 w 6"/>
                <a:gd name="T87" fmla="*/ 603 h 804"/>
                <a:gd name="T88" fmla="*/ 6 w 6"/>
                <a:gd name="T89" fmla="*/ 605 h 804"/>
                <a:gd name="T90" fmla="*/ 5 w 6"/>
                <a:gd name="T91" fmla="*/ 727 h 804"/>
                <a:gd name="T92" fmla="*/ 2 w 6"/>
                <a:gd name="T93" fmla="*/ 727 h 804"/>
                <a:gd name="T94" fmla="*/ 0 w 6"/>
                <a:gd name="T95" fmla="*/ 680 h 804"/>
                <a:gd name="T96" fmla="*/ 4 w 6"/>
                <a:gd name="T97" fmla="*/ 678 h 804"/>
                <a:gd name="T98" fmla="*/ 6 w 6"/>
                <a:gd name="T99" fmla="*/ 681 h 804"/>
                <a:gd name="T100" fmla="*/ 5 w 6"/>
                <a:gd name="T101" fmla="*/ 803 h 804"/>
                <a:gd name="T102" fmla="*/ 2 w 6"/>
                <a:gd name="T103" fmla="*/ 803 h 804"/>
                <a:gd name="T104" fmla="*/ 0 w 6"/>
                <a:gd name="T105" fmla="*/ 755 h 804"/>
                <a:gd name="T106" fmla="*/ 4 w 6"/>
                <a:gd name="T107" fmla="*/ 754 h 804"/>
                <a:gd name="T108" fmla="*/ 6 w 6"/>
                <a:gd name="T109" fmla="*/ 7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 h="804">
                  <a:moveTo>
                    <a:pt x="6" y="4"/>
                  </a:moveTo>
                  <a:lnTo>
                    <a:pt x="6" y="47"/>
                  </a:lnTo>
                  <a:lnTo>
                    <a:pt x="6" y="48"/>
                  </a:lnTo>
                  <a:lnTo>
                    <a:pt x="5" y="49"/>
                  </a:lnTo>
                  <a:lnTo>
                    <a:pt x="4" y="50"/>
                  </a:lnTo>
                  <a:lnTo>
                    <a:pt x="4" y="50"/>
                  </a:lnTo>
                  <a:lnTo>
                    <a:pt x="3" y="50"/>
                  </a:lnTo>
                  <a:lnTo>
                    <a:pt x="2" y="49"/>
                  </a:lnTo>
                  <a:lnTo>
                    <a:pt x="0" y="48"/>
                  </a:lnTo>
                  <a:lnTo>
                    <a:pt x="0" y="47"/>
                  </a:lnTo>
                  <a:lnTo>
                    <a:pt x="0" y="4"/>
                  </a:lnTo>
                  <a:lnTo>
                    <a:pt x="0" y="1"/>
                  </a:lnTo>
                  <a:lnTo>
                    <a:pt x="2" y="1"/>
                  </a:lnTo>
                  <a:lnTo>
                    <a:pt x="3" y="0"/>
                  </a:lnTo>
                  <a:lnTo>
                    <a:pt x="4" y="0"/>
                  </a:lnTo>
                  <a:lnTo>
                    <a:pt x="4" y="0"/>
                  </a:lnTo>
                  <a:lnTo>
                    <a:pt x="5" y="1"/>
                  </a:lnTo>
                  <a:lnTo>
                    <a:pt x="6" y="1"/>
                  </a:lnTo>
                  <a:lnTo>
                    <a:pt x="6" y="4"/>
                  </a:lnTo>
                  <a:lnTo>
                    <a:pt x="6" y="4"/>
                  </a:lnTo>
                  <a:close/>
                  <a:moveTo>
                    <a:pt x="6" y="79"/>
                  </a:moveTo>
                  <a:lnTo>
                    <a:pt x="6" y="123"/>
                  </a:lnTo>
                  <a:lnTo>
                    <a:pt x="6" y="124"/>
                  </a:lnTo>
                  <a:lnTo>
                    <a:pt x="5" y="124"/>
                  </a:lnTo>
                  <a:lnTo>
                    <a:pt x="4" y="125"/>
                  </a:lnTo>
                  <a:lnTo>
                    <a:pt x="4" y="125"/>
                  </a:lnTo>
                  <a:lnTo>
                    <a:pt x="3" y="125"/>
                  </a:lnTo>
                  <a:lnTo>
                    <a:pt x="2" y="124"/>
                  </a:lnTo>
                  <a:lnTo>
                    <a:pt x="0" y="124"/>
                  </a:lnTo>
                  <a:lnTo>
                    <a:pt x="0" y="123"/>
                  </a:lnTo>
                  <a:lnTo>
                    <a:pt x="0" y="79"/>
                  </a:lnTo>
                  <a:lnTo>
                    <a:pt x="0" y="77"/>
                  </a:lnTo>
                  <a:lnTo>
                    <a:pt x="2" y="76"/>
                  </a:lnTo>
                  <a:lnTo>
                    <a:pt x="3" y="75"/>
                  </a:lnTo>
                  <a:lnTo>
                    <a:pt x="4" y="75"/>
                  </a:lnTo>
                  <a:lnTo>
                    <a:pt x="4" y="75"/>
                  </a:lnTo>
                  <a:lnTo>
                    <a:pt x="5" y="76"/>
                  </a:lnTo>
                  <a:lnTo>
                    <a:pt x="6" y="77"/>
                  </a:lnTo>
                  <a:lnTo>
                    <a:pt x="6" y="79"/>
                  </a:lnTo>
                  <a:lnTo>
                    <a:pt x="6" y="79"/>
                  </a:lnTo>
                  <a:close/>
                  <a:moveTo>
                    <a:pt x="6" y="154"/>
                  </a:moveTo>
                  <a:lnTo>
                    <a:pt x="6" y="198"/>
                  </a:lnTo>
                  <a:lnTo>
                    <a:pt x="6" y="199"/>
                  </a:lnTo>
                  <a:lnTo>
                    <a:pt x="5" y="200"/>
                  </a:lnTo>
                  <a:lnTo>
                    <a:pt x="4" y="200"/>
                  </a:lnTo>
                  <a:lnTo>
                    <a:pt x="4" y="201"/>
                  </a:lnTo>
                  <a:lnTo>
                    <a:pt x="3" y="200"/>
                  </a:lnTo>
                  <a:lnTo>
                    <a:pt x="2" y="200"/>
                  </a:lnTo>
                  <a:lnTo>
                    <a:pt x="0" y="199"/>
                  </a:lnTo>
                  <a:lnTo>
                    <a:pt x="0" y="198"/>
                  </a:lnTo>
                  <a:lnTo>
                    <a:pt x="0" y="154"/>
                  </a:lnTo>
                  <a:lnTo>
                    <a:pt x="0" y="152"/>
                  </a:lnTo>
                  <a:lnTo>
                    <a:pt x="2" y="151"/>
                  </a:lnTo>
                  <a:lnTo>
                    <a:pt x="3" y="151"/>
                  </a:lnTo>
                  <a:lnTo>
                    <a:pt x="4" y="151"/>
                  </a:lnTo>
                  <a:lnTo>
                    <a:pt x="4" y="151"/>
                  </a:lnTo>
                  <a:lnTo>
                    <a:pt x="5" y="151"/>
                  </a:lnTo>
                  <a:lnTo>
                    <a:pt x="6" y="152"/>
                  </a:lnTo>
                  <a:lnTo>
                    <a:pt x="6" y="154"/>
                  </a:lnTo>
                  <a:lnTo>
                    <a:pt x="6" y="154"/>
                  </a:lnTo>
                  <a:close/>
                  <a:moveTo>
                    <a:pt x="6" y="230"/>
                  </a:moveTo>
                  <a:lnTo>
                    <a:pt x="6" y="273"/>
                  </a:lnTo>
                  <a:lnTo>
                    <a:pt x="6" y="274"/>
                  </a:lnTo>
                  <a:lnTo>
                    <a:pt x="5" y="275"/>
                  </a:lnTo>
                  <a:lnTo>
                    <a:pt x="4" y="276"/>
                  </a:lnTo>
                  <a:lnTo>
                    <a:pt x="4" y="276"/>
                  </a:lnTo>
                  <a:lnTo>
                    <a:pt x="3" y="276"/>
                  </a:lnTo>
                  <a:lnTo>
                    <a:pt x="2" y="275"/>
                  </a:lnTo>
                  <a:lnTo>
                    <a:pt x="0" y="274"/>
                  </a:lnTo>
                  <a:lnTo>
                    <a:pt x="0" y="273"/>
                  </a:lnTo>
                  <a:lnTo>
                    <a:pt x="0" y="230"/>
                  </a:lnTo>
                  <a:lnTo>
                    <a:pt x="0" y="228"/>
                  </a:lnTo>
                  <a:lnTo>
                    <a:pt x="2" y="227"/>
                  </a:lnTo>
                  <a:lnTo>
                    <a:pt x="3" y="226"/>
                  </a:lnTo>
                  <a:lnTo>
                    <a:pt x="4" y="226"/>
                  </a:lnTo>
                  <a:lnTo>
                    <a:pt x="4" y="226"/>
                  </a:lnTo>
                  <a:lnTo>
                    <a:pt x="5" y="227"/>
                  </a:lnTo>
                  <a:lnTo>
                    <a:pt x="6" y="228"/>
                  </a:lnTo>
                  <a:lnTo>
                    <a:pt x="6" y="230"/>
                  </a:lnTo>
                  <a:lnTo>
                    <a:pt x="6" y="230"/>
                  </a:lnTo>
                  <a:close/>
                  <a:moveTo>
                    <a:pt x="6" y="305"/>
                  </a:moveTo>
                  <a:lnTo>
                    <a:pt x="6" y="349"/>
                  </a:lnTo>
                  <a:lnTo>
                    <a:pt x="6" y="350"/>
                  </a:lnTo>
                  <a:lnTo>
                    <a:pt x="5" y="351"/>
                  </a:lnTo>
                  <a:lnTo>
                    <a:pt x="4" y="351"/>
                  </a:lnTo>
                  <a:lnTo>
                    <a:pt x="4" y="351"/>
                  </a:lnTo>
                  <a:lnTo>
                    <a:pt x="3" y="351"/>
                  </a:lnTo>
                  <a:lnTo>
                    <a:pt x="2" y="351"/>
                  </a:lnTo>
                  <a:lnTo>
                    <a:pt x="0" y="350"/>
                  </a:lnTo>
                  <a:lnTo>
                    <a:pt x="0" y="349"/>
                  </a:lnTo>
                  <a:lnTo>
                    <a:pt x="0" y="305"/>
                  </a:lnTo>
                  <a:lnTo>
                    <a:pt x="0" y="303"/>
                  </a:lnTo>
                  <a:lnTo>
                    <a:pt x="2" y="302"/>
                  </a:lnTo>
                  <a:lnTo>
                    <a:pt x="3" y="302"/>
                  </a:lnTo>
                  <a:lnTo>
                    <a:pt x="4" y="301"/>
                  </a:lnTo>
                  <a:lnTo>
                    <a:pt x="4" y="302"/>
                  </a:lnTo>
                  <a:lnTo>
                    <a:pt x="5" y="302"/>
                  </a:lnTo>
                  <a:lnTo>
                    <a:pt x="6" y="303"/>
                  </a:lnTo>
                  <a:lnTo>
                    <a:pt x="6" y="305"/>
                  </a:lnTo>
                  <a:lnTo>
                    <a:pt x="6" y="305"/>
                  </a:lnTo>
                  <a:close/>
                  <a:moveTo>
                    <a:pt x="6" y="379"/>
                  </a:moveTo>
                  <a:lnTo>
                    <a:pt x="6" y="424"/>
                  </a:lnTo>
                  <a:lnTo>
                    <a:pt x="6" y="425"/>
                  </a:lnTo>
                  <a:lnTo>
                    <a:pt x="5" y="426"/>
                  </a:lnTo>
                  <a:lnTo>
                    <a:pt x="4" y="426"/>
                  </a:lnTo>
                  <a:lnTo>
                    <a:pt x="4" y="427"/>
                  </a:lnTo>
                  <a:lnTo>
                    <a:pt x="3" y="426"/>
                  </a:lnTo>
                  <a:lnTo>
                    <a:pt x="2" y="426"/>
                  </a:lnTo>
                  <a:lnTo>
                    <a:pt x="0" y="425"/>
                  </a:lnTo>
                  <a:lnTo>
                    <a:pt x="0" y="424"/>
                  </a:lnTo>
                  <a:lnTo>
                    <a:pt x="0" y="379"/>
                  </a:lnTo>
                  <a:lnTo>
                    <a:pt x="0" y="378"/>
                  </a:lnTo>
                  <a:lnTo>
                    <a:pt x="2" y="378"/>
                  </a:lnTo>
                  <a:lnTo>
                    <a:pt x="3" y="377"/>
                  </a:lnTo>
                  <a:lnTo>
                    <a:pt x="4" y="377"/>
                  </a:lnTo>
                  <a:lnTo>
                    <a:pt x="4" y="377"/>
                  </a:lnTo>
                  <a:lnTo>
                    <a:pt x="5" y="378"/>
                  </a:lnTo>
                  <a:lnTo>
                    <a:pt x="6" y="378"/>
                  </a:lnTo>
                  <a:lnTo>
                    <a:pt x="6" y="379"/>
                  </a:lnTo>
                  <a:lnTo>
                    <a:pt x="6" y="379"/>
                  </a:lnTo>
                  <a:close/>
                  <a:moveTo>
                    <a:pt x="6" y="456"/>
                  </a:moveTo>
                  <a:lnTo>
                    <a:pt x="6" y="500"/>
                  </a:lnTo>
                  <a:lnTo>
                    <a:pt x="6" y="500"/>
                  </a:lnTo>
                  <a:lnTo>
                    <a:pt x="5" y="501"/>
                  </a:lnTo>
                  <a:lnTo>
                    <a:pt x="4" y="502"/>
                  </a:lnTo>
                  <a:lnTo>
                    <a:pt x="4" y="502"/>
                  </a:lnTo>
                  <a:lnTo>
                    <a:pt x="3" y="502"/>
                  </a:lnTo>
                  <a:lnTo>
                    <a:pt x="2" y="501"/>
                  </a:lnTo>
                  <a:lnTo>
                    <a:pt x="0" y="500"/>
                  </a:lnTo>
                  <a:lnTo>
                    <a:pt x="0" y="500"/>
                  </a:lnTo>
                  <a:lnTo>
                    <a:pt x="0" y="456"/>
                  </a:lnTo>
                  <a:lnTo>
                    <a:pt x="0" y="454"/>
                  </a:lnTo>
                  <a:lnTo>
                    <a:pt x="2" y="453"/>
                  </a:lnTo>
                  <a:lnTo>
                    <a:pt x="3" y="452"/>
                  </a:lnTo>
                  <a:lnTo>
                    <a:pt x="4" y="452"/>
                  </a:lnTo>
                  <a:lnTo>
                    <a:pt x="4" y="452"/>
                  </a:lnTo>
                  <a:lnTo>
                    <a:pt x="5" y="453"/>
                  </a:lnTo>
                  <a:lnTo>
                    <a:pt x="6" y="454"/>
                  </a:lnTo>
                  <a:lnTo>
                    <a:pt x="6" y="456"/>
                  </a:lnTo>
                  <a:lnTo>
                    <a:pt x="6" y="456"/>
                  </a:lnTo>
                  <a:close/>
                  <a:moveTo>
                    <a:pt x="6" y="530"/>
                  </a:moveTo>
                  <a:lnTo>
                    <a:pt x="6" y="575"/>
                  </a:lnTo>
                  <a:lnTo>
                    <a:pt x="6" y="576"/>
                  </a:lnTo>
                  <a:lnTo>
                    <a:pt x="5" y="577"/>
                  </a:lnTo>
                  <a:lnTo>
                    <a:pt x="4" y="577"/>
                  </a:lnTo>
                  <a:lnTo>
                    <a:pt x="4" y="577"/>
                  </a:lnTo>
                  <a:lnTo>
                    <a:pt x="3" y="577"/>
                  </a:lnTo>
                  <a:lnTo>
                    <a:pt x="2" y="577"/>
                  </a:lnTo>
                  <a:lnTo>
                    <a:pt x="0" y="576"/>
                  </a:lnTo>
                  <a:lnTo>
                    <a:pt x="0" y="575"/>
                  </a:lnTo>
                  <a:lnTo>
                    <a:pt x="0" y="530"/>
                  </a:lnTo>
                  <a:lnTo>
                    <a:pt x="0" y="529"/>
                  </a:lnTo>
                  <a:lnTo>
                    <a:pt x="2" y="528"/>
                  </a:lnTo>
                  <a:lnTo>
                    <a:pt x="3" y="528"/>
                  </a:lnTo>
                  <a:lnTo>
                    <a:pt x="4" y="528"/>
                  </a:lnTo>
                  <a:lnTo>
                    <a:pt x="4" y="528"/>
                  </a:lnTo>
                  <a:lnTo>
                    <a:pt x="5" y="528"/>
                  </a:lnTo>
                  <a:lnTo>
                    <a:pt x="6" y="529"/>
                  </a:lnTo>
                  <a:lnTo>
                    <a:pt x="6" y="530"/>
                  </a:lnTo>
                  <a:lnTo>
                    <a:pt x="6" y="530"/>
                  </a:lnTo>
                  <a:close/>
                  <a:moveTo>
                    <a:pt x="6" y="605"/>
                  </a:moveTo>
                  <a:lnTo>
                    <a:pt x="6" y="649"/>
                  </a:lnTo>
                  <a:lnTo>
                    <a:pt x="6" y="651"/>
                  </a:lnTo>
                  <a:lnTo>
                    <a:pt x="5" y="652"/>
                  </a:lnTo>
                  <a:lnTo>
                    <a:pt x="4" y="653"/>
                  </a:lnTo>
                  <a:lnTo>
                    <a:pt x="4" y="653"/>
                  </a:lnTo>
                  <a:lnTo>
                    <a:pt x="3" y="653"/>
                  </a:lnTo>
                  <a:lnTo>
                    <a:pt x="2" y="652"/>
                  </a:lnTo>
                  <a:lnTo>
                    <a:pt x="0" y="651"/>
                  </a:lnTo>
                  <a:lnTo>
                    <a:pt x="0" y="649"/>
                  </a:lnTo>
                  <a:lnTo>
                    <a:pt x="0" y="605"/>
                  </a:lnTo>
                  <a:lnTo>
                    <a:pt x="0" y="604"/>
                  </a:lnTo>
                  <a:lnTo>
                    <a:pt x="2" y="604"/>
                  </a:lnTo>
                  <a:lnTo>
                    <a:pt x="3" y="603"/>
                  </a:lnTo>
                  <a:lnTo>
                    <a:pt x="4" y="603"/>
                  </a:lnTo>
                  <a:lnTo>
                    <a:pt x="4" y="603"/>
                  </a:lnTo>
                  <a:lnTo>
                    <a:pt x="5" y="604"/>
                  </a:lnTo>
                  <a:lnTo>
                    <a:pt x="6" y="604"/>
                  </a:lnTo>
                  <a:lnTo>
                    <a:pt x="6" y="605"/>
                  </a:lnTo>
                  <a:lnTo>
                    <a:pt x="6" y="605"/>
                  </a:lnTo>
                  <a:close/>
                  <a:moveTo>
                    <a:pt x="6" y="681"/>
                  </a:moveTo>
                  <a:lnTo>
                    <a:pt x="6" y="726"/>
                  </a:lnTo>
                  <a:lnTo>
                    <a:pt x="6" y="727"/>
                  </a:lnTo>
                  <a:lnTo>
                    <a:pt x="5" y="727"/>
                  </a:lnTo>
                  <a:lnTo>
                    <a:pt x="4" y="728"/>
                  </a:lnTo>
                  <a:lnTo>
                    <a:pt x="4" y="728"/>
                  </a:lnTo>
                  <a:lnTo>
                    <a:pt x="3" y="728"/>
                  </a:lnTo>
                  <a:lnTo>
                    <a:pt x="2" y="727"/>
                  </a:lnTo>
                  <a:lnTo>
                    <a:pt x="0" y="727"/>
                  </a:lnTo>
                  <a:lnTo>
                    <a:pt x="0" y="726"/>
                  </a:lnTo>
                  <a:lnTo>
                    <a:pt x="0" y="681"/>
                  </a:lnTo>
                  <a:lnTo>
                    <a:pt x="0" y="680"/>
                  </a:lnTo>
                  <a:lnTo>
                    <a:pt x="2" y="679"/>
                  </a:lnTo>
                  <a:lnTo>
                    <a:pt x="3" y="678"/>
                  </a:lnTo>
                  <a:lnTo>
                    <a:pt x="4" y="678"/>
                  </a:lnTo>
                  <a:lnTo>
                    <a:pt x="4" y="678"/>
                  </a:lnTo>
                  <a:lnTo>
                    <a:pt x="5" y="679"/>
                  </a:lnTo>
                  <a:lnTo>
                    <a:pt x="6" y="680"/>
                  </a:lnTo>
                  <a:lnTo>
                    <a:pt x="6" y="681"/>
                  </a:lnTo>
                  <a:lnTo>
                    <a:pt x="6" y="681"/>
                  </a:lnTo>
                  <a:close/>
                  <a:moveTo>
                    <a:pt x="6" y="756"/>
                  </a:moveTo>
                  <a:lnTo>
                    <a:pt x="6" y="800"/>
                  </a:lnTo>
                  <a:lnTo>
                    <a:pt x="6" y="802"/>
                  </a:lnTo>
                  <a:lnTo>
                    <a:pt x="5" y="803"/>
                  </a:lnTo>
                  <a:lnTo>
                    <a:pt x="4" y="803"/>
                  </a:lnTo>
                  <a:lnTo>
                    <a:pt x="4" y="804"/>
                  </a:lnTo>
                  <a:lnTo>
                    <a:pt x="3" y="803"/>
                  </a:lnTo>
                  <a:lnTo>
                    <a:pt x="2" y="803"/>
                  </a:lnTo>
                  <a:lnTo>
                    <a:pt x="0" y="802"/>
                  </a:lnTo>
                  <a:lnTo>
                    <a:pt x="0" y="800"/>
                  </a:lnTo>
                  <a:lnTo>
                    <a:pt x="0" y="756"/>
                  </a:lnTo>
                  <a:lnTo>
                    <a:pt x="0" y="755"/>
                  </a:lnTo>
                  <a:lnTo>
                    <a:pt x="2" y="754"/>
                  </a:lnTo>
                  <a:lnTo>
                    <a:pt x="3" y="754"/>
                  </a:lnTo>
                  <a:lnTo>
                    <a:pt x="4" y="754"/>
                  </a:lnTo>
                  <a:lnTo>
                    <a:pt x="4" y="754"/>
                  </a:lnTo>
                  <a:lnTo>
                    <a:pt x="5" y="754"/>
                  </a:lnTo>
                  <a:lnTo>
                    <a:pt x="6" y="755"/>
                  </a:lnTo>
                  <a:lnTo>
                    <a:pt x="6" y="756"/>
                  </a:lnTo>
                  <a:lnTo>
                    <a:pt x="6" y="756"/>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3" name="Freeform 29"/>
            <p:cNvSpPr>
              <a:spLocks noEditPoints="1"/>
            </p:cNvSpPr>
            <p:nvPr/>
          </p:nvSpPr>
          <p:spPr bwMode="auto">
            <a:xfrm>
              <a:off x="3114" y="1271"/>
              <a:ext cx="347" cy="8"/>
            </a:xfrm>
            <a:custGeom>
              <a:avLst/>
              <a:gdLst>
                <a:gd name="T0" fmla="*/ 369 w 410"/>
                <a:gd name="T1" fmla="*/ 6 h 7"/>
                <a:gd name="T2" fmla="*/ 368 w 410"/>
                <a:gd name="T3" fmla="*/ 3 h 7"/>
                <a:gd name="T4" fmla="*/ 369 w 410"/>
                <a:gd name="T5" fmla="*/ 1 h 7"/>
                <a:gd name="T6" fmla="*/ 409 w 410"/>
                <a:gd name="T7" fmla="*/ 1 h 7"/>
                <a:gd name="T8" fmla="*/ 410 w 410"/>
                <a:gd name="T9" fmla="*/ 3 h 7"/>
                <a:gd name="T10" fmla="*/ 409 w 410"/>
                <a:gd name="T11" fmla="*/ 6 h 7"/>
                <a:gd name="T12" fmla="*/ 344 w 410"/>
                <a:gd name="T13" fmla="*/ 7 h 7"/>
                <a:gd name="T14" fmla="*/ 304 w 410"/>
                <a:gd name="T15" fmla="*/ 6 h 7"/>
                <a:gd name="T16" fmla="*/ 302 w 410"/>
                <a:gd name="T17" fmla="*/ 2 h 7"/>
                <a:gd name="T18" fmla="*/ 306 w 410"/>
                <a:gd name="T19" fmla="*/ 0 h 7"/>
                <a:gd name="T20" fmla="*/ 345 w 410"/>
                <a:gd name="T21" fmla="*/ 1 h 7"/>
                <a:gd name="T22" fmla="*/ 346 w 410"/>
                <a:gd name="T23" fmla="*/ 4 h 7"/>
                <a:gd name="T24" fmla="*/ 344 w 410"/>
                <a:gd name="T25" fmla="*/ 7 h 7"/>
                <a:gd name="T26" fmla="*/ 240 w 410"/>
                <a:gd name="T27" fmla="*/ 7 h 7"/>
                <a:gd name="T28" fmla="*/ 238 w 410"/>
                <a:gd name="T29" fmla="*/ 4 h 7"/>
                <a:gd name="T30" fmla="*/ 239 w 410"/>
                <a:gd name="T31" fmla="*/ 1 h 7"/>
                <a:gd name="T32" fmla="*/ 278 w 410"/>
                <a:gd name="T33" fmla="*/ 0 h 7"/>
                <a:gd name="T34" fmla="*/ 281 w 410"/>
                <a:gd name="T35" fmla="*/ 2 h 7"/>
                <a:gd name="T36" fmla="*/ 280 w 410"/>
                <a:gd name="T37" fmla="*/ 6 h 7"/>
                <a:gd name="T38" fmla="*/ 278 w 410"/>
                <a:gd name="T39" fmla="*/ 7 h 7"/>
                <a:gd name="T40" fmla="*/ 175 w 410"/>
                <a:gd name="T41" fmla="*/ 6 h 7"/>
                <a:gd name="T42" fmla="*/ 173 w 410"/>
                <a:gd name="T43" fmla="*/ 3 h 7"/>
                <a:gd name="T44" fmla="*/ 175 w 410"/>
                <a:gd name="T45" fmla="*/ 1 h 7"/>
                <a:gd name="T46" fmla="*/ 215 w 410"/>
                <a:gd name="T47" fmla="*/ 1 h 7"/>
                <a:gd name="T48" fmla="*/ 216 w 410"/>
                <a:gd name="T49" fmla="*/ 3 h 7"/>
                <a:gd name="T50" fmla="*/ 215 w 410"/>
                <a:gd name="T51" fmla="*/ 6 h 7"/>
                <a:gd name="T52" fmla="*/ 149 w 410"/>
                <a:gd name="T53" fmla="*/ 7 h 7"/>
                <a:gd name="T54" fmla="*/ 110 w 410"/>
                <a:gd name="T55" fmla="*/ 6 h 7"/>
                <a:gd name="T56" fmla="*/ 109 w 410"/>
                <a:gd name="T57" fmla="*/ 2 h 7"/>
                <a:gd name="T58" fmla="*/ 112 w 410"/>
                <a:gd name="T59" fmla="*/ 0 h 7"/>
                <a:gd name="T60" fmla="*/ 151 w 410"/>
                <a:gd name="T61" fmla="*/ 1 h 7"/>
                <a:gd name="T62" fmla="*/ 152 w 410"/>
                <a:gd name="T63" fmla="*/ 4 h 7"/>
                <a:gd name="T64" fmla="*/ 149 w 410"/>
                <a:gd name="T65" fmla="*/ 7 h 7"/>
                <a:gd name="T66" fmla="*/ 47 w 410"/>
                <a:gd name="T67" fmla="*/ 7 h 7"/>
                <a:gd name="T68" fmla="*/ 45 w 410"/>
                <a:gd name="T69" fmla="*/ 4 h 7"/>
                <a:gd name="T70" fmla="*/ 46 w 410"/>
                <a:gd name="T71" fmla="*/ 1 h 7"/>
                <a:gd name="T72" fmla="*/ 85 w 410"/>
                <a:gd name="T73" fmla="*/ 0 h 7"/>
                <a:gd name="T74" fmla="*/ 87 w 410"/>
                <a:gd name="T75" fmla="*/ 2 h 7"/>
                <a:gd name="T76" fmla="*/ 87 w 410"/>
                <a:gd name="T77" fmla="*/ 6 h 7"/>
                <a:gd name="T78" fmla="*/ 85 w 410"/>
                <a:gd name="T79" fmla="*/ 7 h 7"/>
                <a:gd name="T80" fmla="*/ 2 w 410"/>
                <a:gd name="T81" fmla="*/ 6 h 7"/>
                <a:gd name="T82" fmla="*/ 0 w 410"/>
                <a:gd name="T83" fmla="*/ 3 h 7"/>
                <a:gd name="T84" fmla="*/ 2 w 410"/>
                <a:gd name="T85" fmla="*/ 1 h 7"/>
                <a:gd name="T86" fmla="*/ 22 w 410"/>
                <a:gd name="T87" fmla="*/ 1 h 7"/>
                <a:gd name="T88" fmla="*/ 23 w 410"/>
                <a:gd name="T89" fmla="*/ 3 h 7"/>
                <a:gd name="T90" fmla="*/ 22 w 410"/>
                <a:gd name="T9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0" h="7">
                  <a:moveTo>
                    <a:pt x="408" y="7"/>
                  </a:moveTo>
                  <a:lnTo>
                    <a:pt x="370" y="7"/>
                  </a:lnTo>
                  <a:lnTo>
                    <a:pt x="369" y="6"/>
                  </a:lnTo>
                  <a:lnTo>
                    <a:pt x="368" y="6"/>
                  </a:lnTo>
                  <a:lnTo>
                    <a:pt x="368" y="4"/>
                  </a:lnTo>
                  <a:lnTo>
                    <a:pt x="368" y="3"/>
                  </a:lnTo>
                  <a:lnTo>
                    <a:pt x="368" y="2"/>
                  </a:lnTo>
                  <a:lnTo>
                    <a:pt x="368" y="1"/>
                  </a:lnTo>
                  <a:lnTo>
                    <a:pt x="369" y="1"/>
                  </a:lnTo>
                  <a:lnTo>
                    <a:pt x="370" y="0"/>
                  </a:lnTo>
                  <a:lnTo>
                    <a:pt x="408" y="0"/>
                  </a:lnTo>
                  <a:lnTo>
                    <a:pt x="409" y="1"/>
                  </a:lnTo>
                  <a:lnTo>
                    <a:pt x="410" y="1"/>
                  </a:lnTo>
                  <a:lnTo>
                    <a:pt x="410" y="2"/>
                  </a:lnTo>
                  <a:lnTo>
                    <a:pt x="410" y="3"/>
                  </a:lnTo>
                  <a:lnTo>
                    <a:pt x="410" y="4"/>
                  </a:lnTo>
                  <a:lnTo>
                    <a:pt x="410" y="6"/>
                  </a:lnTo>
                  <a:lnTo>
                    <a:pt x="409" y="6"/>
                  </a:lnTo>
                  <a:lnTo>
                    <a:pt x="408" y="7"/>
                  </a:lnTo>
                  <a:lnTo>
                    <a:pt x="408" y="7"/>
                  </a:lnTo>
                  <a:close/>
                  <a:moveTo>
                    <a:pt x="344" y="7"/>
                  </a:moveTo>
                  <a:lnTo>
                    <a:pt x="306" y="7"/>
                  </a:lnTo>
                  <a:lnTo>
                    <a:pt x="305" y="6"/>
                  </a:lnTo>
                  <a:lnTo>
                    <a:pt x="304" y="6"/>
                  </a:lnTo>
                  <a:lnTo>
                    <a:pt x="302" y="4"/>
                  </a:lnTo>
                  <a:lnTo>
                    <a:pt x="302" y="3"/>
                  </a:lnTo>
                  <a:lnTo>
                    <a:pt x="302" y="2"/>
                  </a:lnTo>
                  <a:lnTo>
                    <a:pt x="304" y="1"/>
                  </a:lnTo>
                  <a:lnTo>
                    <a:pt x="305" y="1"/>
                  </a:lnTo>
                  <a:lnTo>
                    <a:pt x="306" y="0"/>
                  </a:lnTo>
                  <a:lnTo>
                    <a:pt x="344" y="0"/>
                  </a:lnTo>
                  <a:lnTo>
                    <a:pt x="345" y="1"/>
                  </a:lnTo>
                  <a:lnTo>
                    <a:pt x="345" y="1"/>
                  </a:lnTo>
                  <a:lnTo>
                    <a:pt x="346" y="2"/>
                  </a:lnTo>
                  <a:lnTo>
                    <a:pt x="346" y="3"/>
                  </a:lnTo>
                  <a:lnTo>
                    <a:pt x="346" y="4"/>
                  </a:lnTo>
                  <a:lnTo>
                    <a:pt x="345" y="6"/>
                  </a:lnTo>
                  <a:lnTo>
                    <a:pt x="345" y="6"/>
                  </a:lnTo>
                  <a:lnTo>
                    <a:pt x="344" y="7"/>
                  </a:lnTo>
                  <a:lnTo>
                    <a:pt x="344" y="7"/>
                  </a:lnTo>
                  <a:close/>
                  <a:moveTo>
                    <a:pt x="278" y="7"/>
                  </a:moveTo>
                  <a:lnTo>
                    <a:pt x="240" y="7"/>
                  </a:lnTo>
                  <a:lnTo>
                    <a:pt x="239" y="6"/>
                  </a:lnTo>
                  <a:lnTo>
                    <a:pt x="239" y="6"/>
                  </a:lnTo>
                  <a:lnTo>
                    <a:pt x="238" y="4"/>
                  </a:lnTo>
                  <a:lnTo>
                    <a:pt x="238" y="3"/>
                  </a:lnTo>
                  <a:lnTo>
                    <a:pt x="238" y="2"/>
                  </a:lnTo>
                  <a:lnTo>
                    <a:pt x="239" y="1"/>
                  </a:lnTo>
                  <a:lnTo>
                    <a:pt x="239" y="1"/>
                  </a:lnTo>
                  <a:lnTo>
                    <a:pt x="240" y="0"/>
                  </a:lnTo>
                  <a:lnTo>
                    <a:pt x="278" y="0"/>
                  </a:lnTo>
                  <a:lnTo>
                    <a:pt x="279" y="1"/>
                  </a:lnTo>
                  <a:lnTo>
                    <a:pt x="280" y="1"/>
                  </a:lnTo>
                  <a:lnTo>
                    <a:pt x="281" y="2"/>
                  </a:lnTo>
                  <a:lnTo>
                    <a:pt x="281" y="3"/>
                  </a:lnTo>
                  <a:lnTo>
                    <a:pt x="281" y="4"/>
                  </a:lnTo>
                  <a:lnTo>
                    <a:pt x="280" y="6"/>
                  </a:lnTo>
                  <a:lnTo>
                    <a:pt x="279" y="6"/>
                  </a:lnTo>
                  <a:lnTo>
                    <a:pt x="278" y="7"/>
                  </a:lnTo>
                  <a:lnTo>
                    <a:pt x="278" y="7"/>
                  </a:lnTo>
                  <a:close/>
                  <a:moveTo>
                    <a:pt x="214" y="7"/>
                  </a:moveTo>
                  <a:lnTo>
                    <a:pt x="176" y="7"/>
                  </a:lnTo>
                  <a:lnTo>
                    <a:pt x="175" y="6"/>
                  </a:lnTo>
                  <a:lnTo>
                    <a:pt x="174" y="6"/>
                  </a:lnTo>
                  <a:lnTo>
                    <a:pt x="174" y="4"/>
                  </a:lnTo>
                  <a:lnTo>
                    <a:pt x="173" y="3"/>
                  </a:lnTo>
                  <a:lnTo>
                    <a:pt x="174" y="2"/>
                  </a:lnTo>
                  <a:lnTo>
                    <a:pt x="174" y="1"/>
                  </a:lnTo>
                  <a:lnTo>
                    <a:pt x="175" y="1"/>
                  </a:lnTo>
                  <a:lnTo>
                    <a:pt x="176" y="0"/>
                  </a:lnTo>
                  <a:lnTo>
                    <a:pt x="214" y="0"/>
                  </a:lnTo>
                  <a:lnTo>
                    <a:pt x="215" y="1"/>
                  </a:lnTo>
                  <a:lnTo>
                    <a:pt x="216" y="1"/>
                  </a:lnTo>
                  <a:lnTo>
                    <a:pt x="216" y="2"/>
                  </a:lnTo>
                  <a:lnTo>
                    <a:pt x="216" y="3"/>
                  </a:lnTo>
                  <a:lnTo>
                    <a:pt x="216" y="4"/>
                  </a:lnTo>
                  <a:lnTo>
                    <a:pt x="216" y="6"/>
                  </a:lnTo>
                  <a:lnTo>
                    <a:pt x="215" y="6"/>
                  </a:lnTo>
                  <a:lnTo>
                    <a:pt x="214" y="7"/>
                  </a:lnTo>
                  <a:lnTo>
                    <a:pt x="214" y="7"/>
                  </a:lnTo>
                  <a:close/>
                  <a:moveTo>
                    <a:pt x="149" y="7"/>
                  </a:moveTo>
                  <a:lnTo>
                    <a:pt x="112" y="7"/>
                  </a:lnTo>
                  <a:lnTo>
                    <a:pt x="111" y="6"/>
                  </a:lnTo>
                  <a:lnTo>
                    <a:pt x="110" y="6"/>
                  </a:lnTo>
                  <a:lnTo>
                    <a:pt x="109" y="4"/>
                  </a:lnTo>
                  <a:lnTo>
                    <a:pt x="109" y="3"/>
                  </a:lnTo>
                  <a:lnTo>
                    <a:pt x="109" y="2"/>
                  </a:lnTo>
                  <a:lnTo>
                    <a:pt x="110" y="1"/>
                  </a:lnTo>
                  <a:lnTo>
                    <a:pt x="111" y="1"/>
                  </a:lnTo>
                  <a:lnTo>
                    <a:pt x="112" y="0"/>
                  </a:lnTo>
                  <a:lnTo>
                    <a:pt x="149" y="0"/>
                  </a:lnTo>
                  <a:lnTo>
                    <a:pt x="150" y="1"/>
                  </a:lnTo>
                  <a:lnTo>
                    <a:pt x="151" y="1"/>
                  </a:lnTo>
                  <a:lnTo>
                    <a:pt x="152" y="2"/>
                  </a:lnTo>
                  <a:lnTo>
                    <a:pt x="152" y="3"/>
                  </a:lnTo>
                  <a:lnTo>
                    <a:pt x="152" y="4"/>
                  </a:lnTo>
                  <a:lnTo>
                    <a:pt x="151" y="6"/>
                  </a:lnTo>
                  <a:lnTo>
                    <a:pt x="150" y="6"/>
                  </a:lnTo>
                  <a:lnTo>
                    <a:pt x="149" y="7"/>
                  </a:lnTo>
                  <a:lnTo>
                    <a:pt x="149" y="7"/>
                  </a:lnTo>
                  <a:close/>
                  <a:moveTo>
                    <a:pt x="85" y="7"/>
                  </a:moveTo>
                  <a:lnTo>
                    <a:pt x="47" y="7"/>
                  </a:lnTo>
                  <a:lnTo>
                    <a:pt x="46" y="6"/>
                  </a:lnTo>
                  <a:lnTo>
                    <a:pt x="46" y="6"/>
                  </a:lnTo>
                  <a:lnTo>
                    <a:pt x="45" y="4"/>
                  </a:lnTo>
                  <a:lnTo>
                    <a:pt x="45" y="3"/>
                  </a:lnTo>
                  <a:lnTo>
                    <a:pt x="45" y="2"/>
                  </a:lnTo>
                  <a:lnTo>
                    <a:pt x="46" y="1"/>
                  </a:lnTo>
                  <a:lnTo>
                    <a:pt x="46" y="1"/>
                  </a:lnTo>
                  <a:lnTo>
                    <a:pt x="47" y="0"/>
                  </a:lnTo>
                  <a:lnTo>
                    <a:pt x="85" y="0"/>
                  </a:lnTo>
                  <a:lnTo>
                    <a:pt x="86" y="1"/>
                  </a:lnTo>
                  <a:lnTo>
                    <a:pt x="87" y="1"/>
                  </a:lnTo>
                  <a:lnTo>
                    <a:pt x="87" y="2"/>
                  </a:lnTo>
                  <a:lnTo>
                    <a:pt x="88" y="3"/>
                  </a:lnTo>
                  <a:lnTo>
                    <a:pt x="87" y="4"/>
                  </a:lnTo>
                  <a:lnTo>
                    <a:pt x="87" y="6"/>
                  </a:lnTo>
                  <a:lnTo>
                    <a:pt x="86" y="6"/>
                  </a:lnTo>
                  <a:lnTo>
                    <a:pt x="85" y="7"/>
                  </a:lnTo>
                  <a:lnTo>
                    <a:pt x="85" y="7"/>
                  </a:lnTo>
                  <a:close/>
                  <a:moveTo>
                    <a:pt x="20" y="7"/>
                  </a:moveTo>
                  <a:lnTo>
                    <a:pt x="3" y="7"/>
                  </a:lnTo>
                  <a:lnTo>
                    <a:pt x="2" y="6"/>
                  </a:lnTo>
                  <a:lnTo>
                    <a:pt x="0" y="6"/>
                  </a:lnTo>
                  <a:lnTo>
                    <a:pt x="0" y="4"/>
                  </a:lnTo>
                  <a:lnTo>
                    <a:pt x="0" y="3"/>
                  </a:lnTo>
                  <a:lnTo>
                    <a:pt x="0" y="2"/>
                  </a:lnTo>
                  <a:lnTo>
                    <a:pt x="0" y="1"/>
                  </a:lnTo>
                  <a:lnTo>
                    <a:pt x="2" y="1"/>
                  </a:lnTo>
                  <a:lnTo>
                    <a:pt x="3" y="0"/>
                  </a:lnTo>
                  <a:lnTo>
                    <a:pt x="20" y="0"/>
                  </a:lnTo>
                  <a:lnTo>
                    <a:pt x="22" y="1"/>
                  </a:lnTo>
                  <a:lnTo>
                    <a:pt x="23" y="1"/>
                  </a:lnTo>
                  <a:lnTo>
                    <a:pt x="23" y="2"/>
                  </a:lnTo>
                  <a:lnTo>
                    <a:pt x="23" y="3"/>
                  </a:lnTo>
                  <a:lnTo>
                    <a:pt x="23" y="4"/>
                  </a:lnTo>
                  <a:lnTo>
                    <a:pt x="23" y="6"/>
                  </a:lnTo>
                  <a:lnTo>
                    <a:pt x="22" y="6"/>
                  </a:lnTo>
                  <a:lnTo>
                    <a:pt x="20" y="7"/>
                  </a:lnTo>
                  <a:lnTo>
                    <a:pt x="20" y="7"/>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4" name="Freeform 30"/>
            <p:cNvSpPr>
              <a:spLocks noEditPoints="1"/>
            </p:cNvSpPr>
            <p:nvPr/>
          </p:nvSpPr>
          <p:spPr bwMode="auto">
            <a:xfrm>
              <a:off x="3114" y="1201"/>
              <a:ext cx="416" cy="7"/>
            </a:xfrm>
            <a:custGeom>
              <a:avLst/>
              <a:gdLst>
                <a:gd name="T0" fmla="*/ 42 w 491"/>
                <a:gd name="T1" fmla="*/ 0 h 6"/>
                <a:gd name="T2" fmla="*/ 44 w 491"/>
                <a:gd name="T3" fmla="*/ 4 h 6"/>
                <a:gd name="T4" fmla="*/ 42 w 491"/>
                <a:gd name="T5" fmla="*/ 6 h 6"/>
                <a:gd name="T6" fmla="*/ 2 w 491"/>
                <a:gd name="T7" fmla="*/ 6 h 6"/>
                <a:gd name="T8" fmla="*/ 0 w 491"/>
                <a:gd name="T9" fmla="*/ 4 h 6"/>
                <a:gd name="T10" fmla="*/ 2 w 491"/>
                <a:gd name="T11" fmla="*/ 0 h 6"/>
                <a:gd name="T12" fmla="*/ 68 w 491"/>
                <a:gd name="T13" fmla="*/ 0 h 6"/>
                <a:gd name="T14" fmla="*/ 107 w 491"/>
                <a:gd name="T15" fmla="*/ 1 h 6"/>
                <a:gd name="T16" fmla="*/ 108 w 491"/>
                <a:gd name="T17" fmla="*/ 5 h 6"/>
                <a:gd name="T18" fmla="*/ 105 w 491"/>
                <a:gd name="T19" fmla="*/ 6 h 6"/>
                <a:gd name="T20" fmla="*/ 66 w 491"/>
                <a:gd name="T21" fmla="*/ 6 h 6"/>
                <a:gd name="T22" fmla="*/ 65 w 491"/>
                <a:gd name="T23" fmla="*/ 2 h 6"/>
                <a:gd name="T24" fmla="*/ 68 w 491"/>
                <a:gd name="T25" fmla="*/ 0 h 6"/>
                <a:gd name="T26" fmla="*/ 170 w 491"/>
                <a:gd name="T27" fmla="*/ 0 h 6"/>
                <a:gd name="T28" fmla="*/ 172 w 491"/>
                <a:gd name="T29" fmla="*/ 2 h 6"/>
                <a:gd name="T30" fmla="*/ 172 w 491"/>
                <a:gd name="T31" fmla="*/ 6 h 6"/>
                <a:gd name="T32" fmla="*/ 132 w 491"/>
                <a:gd name="T33" fmla="*/ 6 h 6"/>
                <a:gd name="T34" fmla="*/ 130 w 491"/>
                <a:gd name="T35" fmla="*/ 5 h 6"/>
                <a:gd name="T36" fmla="*/ 130 w 491"/>
                <a:gd name="T37" fmla="*/ 1 h 6"/>
                <a:gd name="T38" fmla="*/ 132 w 491"/>
                <a:gd name="T39" fmla="*/ 0 h 6"/>
                <a:gd name="T40" fmla="*/ 235 w 491"/>
                <a:gd name="T41" fmla="*/ 0 h 6"/>
                <a:gd name="T42" fmla="*/ 237 w 491"/>
                <a:gd name="T43" fmla="*/ 4 h 6"/>
                <a:gd name="T44" fmla="*/ 235 w 491"/>
                <a:gd name="T45" fmla="*/ 6 h 6"/>
                <a:gd name="T46" fmla="*/ 195 w 491"/>
                <a:gd name="T47" fmla="*/ 6 h 6"/>
                <a:gd name="T48" fmla="*/ 194 w 491"/>
                <a:gd name="T49" fmla="*/ 4 h 6"/>
                <a:gd name="T50" fmla="*/ 195 w 491"/>
                <a:gd name="T51" fmla="*/ 0 h 6"/>
                <a:gd name="T52" fmla="*/ 261 w 491"/>
                <a:gd name="T53" fmla="*/ 0 h 6"/>
                <a:gd name="T54" fmla="*/ 300 w 491"/>
                <a:gd name="T55" fmla="*/ 1 h 6"/>
                <a:gd name="T56" fmla="*/ 301 w 491"/>
                <a:gd name="T57" fmla="*/ 5 h 6"/>
                <a:gd name="T58" fmla="*/ 298 w 491"/>
                <a:gd name="T59" fmla="*/ 6 h 6"/>
                <a:gd name="T60" fmla="*/ 259 w 491"/>
                <a:gd name="T61" fmla="*/ 6 h 6"/>
                <a:gd name="T62" fmla="*/ 258 w 491"/>
                <a:gd name="T63" fmla="*/ 2 h 6"/>
                <a:gd name="T64" fmla="*/ 261 w 491"/>
                <a:gd name="T65" fmla="*/ 0 h 6"/>
                <a:gd name="T66" fmla="*/ 364 w 491"/>
                <a:gd name="T67" fmla="*/ 0 h 6"/>
                <a:gd name="T68" fmla="*/ 366 w 491"/>
                <a:gd name="T69" fmla="*/ 2 h 6"/>
                <a:gd name="T70" fmla="*/ 366 w 491"/>
                <a:gd name="T71" fmla="*/ 6 h 6"/>
                <a:gd name="T72" fmla="*/ 326 w 491"/>
                <a:gd name="T73" fmla="*/ 6 h 6"/>
                <a:gd name="T74" fmla="*/ 324 w 491"/>
                <a:gd name="T75" fmla="*/ 5 h 6"/>
                <a:gd name="T76" fmla="*/ 324 w 491"/>
                <a:gd name="T77" fmla="*/ 1 h 6"/>
                <a:gd name="T78" fmla="*/ 326 w 491"/>
                <a:gd name="T79" fmla="*/ 0 h 6"/>
                <a:gd name="T80" fmla="*/ 429 w 491"/>
                <a:gd name="T81" fmla="*/ 0 h 6"/>
                <a:gd name="T82" fmla="*/ 431 w 491"/>
                <a:gd name="T83" fmla="*/ 4 h 6"/>
                <a:gd name="T84" fmla="*/ 429 w 491"/>
                <a:gd name="T85" fmla="*/ 6 h 6"/>
                <a:gd name="T86" fmla="*/ 389 w 491"/>
                <a:gd name="T87" fmla="*/ 6 h 6"/>
                <a:gd name="T88" fmla="*/ 388 w 491"/>
                <a:gd name="T89" fmla="*/ 4 h 6"/>
                <a:gd name="T90" fmla="*/ 389 w 491"/>
                <a:gd name="T91" fmla="*/ 0 h 6"/>
                <a:gd name="T92" fmla="*/ 455 w 491"/>
                <a:gd name="T93" fmla="*/ 0 h 6"/>
                <a:gd name="T94" fmla="*/ 491 w 491"/>
                <a:gd name="T95" fmla="*/ 1 h 6"/>
                <a:gd name="T96" fmla="*/ 491 w 491"/>
                <a:gd name="T97" fmla="*/ 5 h 6"/>
                <a:gd name="T98" fmla="*/ 489 w 491"/>
                <a:gd name="T99" fmla="*/ 6 h 6"/>
                <a:gd name="T100" fmla="*/ 453 w 491"/>
                <a:gd name="T101" fmla="*/ 6 h 6"/>
                <a:gd name="T102" fmla="*/ 452 w 491"/>
                <a:gd name="T103" fmla="*/ 2 h 6"/>
                <a:gd name="T104" fmla="*/ 455 w 491"/>
                <a:gd name="T10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1" h="6">
                  <a:moveTo>
                    <a:pt x="3" y="0"/>
                  </a:moveTo>
                  <a:lnTo>
                    <a:pt x="40" y="0"/>
                  </a:lnTo>
                  <a:lnTo>
                    <a:pt x="42" y="0"/>
                  </a:lnTo>
                  <a:lnTo>
                    <a:pt x="43" y="1"/>
                  </a:lnTo>
                  <a:lnTo>
                    <a:pt x="43" y="2"/>
                  </a:lnTo>
                  <a:lnTo>
                    <a:pt x="44" y="4"/>
                  </a:lnTo>
                  <a:lnTo>
                    <a:pt x="43" y="5"/>
                  </a:lnTo>
                  <a:lnTo>
                    <a:pt x="43" y="6"/>
                  </a:lnTo>
                  <a:lnTo>
                    <a:pt x="42" y="6"/>
                  </a:lnTo>
                  <a:lnTo>
                    <a:pt x="40" y="6"/>
                  </a:lnTo>
                  <a:lnTo>
                    <a:pt x="3" y="6"/>
                  </a:lnTo>
                  <a:lnTo>
                    <a:pt x="2" y="6"/>
                  </a:lnTo>
                  <a:lnTo>
                    <a:pt x="0" y="6"/>
                  </a:lnTo>
                  <a:lnTo>
                    <a:pt x="0" y="5"/>
                  </a:lnTo>
                  <a:lnTo>
                    <a:pt x="0" y="4"/>
                  </a:lnTo>
                  <a:lnTo>
                    <a:pt x="0" y="2"/>
                  </a:lnTo>
                  <a:lnTo>
                    <a:pt x="0" y="1"/>
                  </a:lnTo>
                  <a:lnTo>
                    <a:pt x="2" y="0"/>
                  </a:lnTo>
                  <a:lnTo>
                    <a:pt x="3" y="0"/>
                  </a:lnTo>
                  <a:lnTo>
                    <a:pt x="3" y="0"/>
                  </a:lnTo>
                  <a:close/>
                  <a:moveTo>
                    <a:pt x="68" y="0"/>
                  </a:moveTo>
                  <a:lnTo>
                    <a:pt x="105" y="0"/>
                  </a:lnTo>
                  <a:lnTo>
                    <a:pt x="106" y="0"/>
                  </a:lnTo>
                  <a:lnTo>
                    <a:pt x="107" y="1"/>
                  </a:lnTo>
                  <a:lnTo>
                    <a:pt x="108" y="2"/>
                  </a:lnTo>
                  <a:lnTo>
                    <a:pt x="108" y="4"/>
                  </a:lnTo>
                  <a:lnTo>
                    <a:pt x="108" y="5"/>
                  </a:lnTo>
                  <a:lnTo>
                    <a:pt x="107" y="6"/>
                  </a:lnTo>
                  <a:lnTo>
                    <a:pt x="106" y="6"/>
                  </a:lnTo>
                  <a:lnTo>
                    <a:pt x="105" y="6"/>
                  </a:lnTo>
                  <a:lnTo>
                    <a:pt x="68" y="6"/>
                  </a:lnTo>
                  <a:lnTo>
                    <a:pt x="67" y="6"/>
                  </a:lnTo>
                  <a:lnTo>
                    <a:pt x="66" y="6"/>
                  </a:lnTo>
                  <a:lnTo>
                    <a:pt x="65" y="5"/>
                  </a:lnTo>
                  <a:lnTo>
                    <a:pt x="65" y="4"/>
                  </a:lnTo>
                  <a:lnTo>
                    <a:pt x="65" y="2"/>
                  </a:lnTo>
                  <a:lnTo>
                    <a:pt x="66" y="1"/>
                  </a:lnTo>
                  <a:lnTo>
                    <a:pt x="67" y="0"/>
                  </a:lnTo>
                  <a:lnTo>
                    <a:pt x="68" y="0"/>
                  </a:lnTo>
                  <a:lnTo>
                    <a:pt x="68" y="0"/>
                  </a:lnTo>
                  <a:close/>
                  <a:moveTo>
                    <a:pt x="132" y="0"/>
                  </a:moveTo>
                  <a:lnTo>
                    <a:pt x="170" y="0"/>
                  </a:lnTo>
                  <a:lnTo>
                    <a:pt x="171" y="0"/>
                  </a:lnTo>
                  <a:lnTo>
                    <a:pt x="172" y="1"/>
                  </a:lnTo>
                  <a:lnTo>
                    <a:pt x="172" y="2"/>
                  </a:lnTo>
                  <a:lnTo>
                    <a:pt x="172" y="4"/>
                  </a:lnTo>
                  <a:lnTo>
                    <a:pt x="172" y="5"/>
                  </a:lnTo>
                  <a:lnTo>
                    <a:pt x="172" y="6"/>
                  </a:lnTo>
                  <a:lnTo>
                    <a:pt x="171" y="6"/>
                  </a:lnTo>
                  <a:lnTo>
                    <a:pt x="170" y="6"/>
                  </a:lnTo>
                  <a:lnTo>
                    <a:pt x="132" y="6"/>
                  </a:lnTo>
                  <a:lnTo>
                    <a:pt x="131" y="6"/>
                  </a:lnTo>
                  <a:lnTo>
                    <a:pt x="130" y="6"/>
                  </a:lnTo>
                  <a:lnTo>
                    <a:pt x="130" y="5"/>
                  </a:lnTo>
                  <a:lnTo>
                    <a:pt x="129" y="4"/>
                  </a:lnTo>
                  <a:lnTo>
                    <a:pt x="130" y="2"/>
                  </a:lnTo>
                  <a:lnTo>
                    <a:pt x="130" y="1"/>
                  </a:lnTo>
                  <a:lnTo>
                    <a:pt x="131" y="0"/>
                  </a:lnTo>
                  <a:lnTo>
                    <a:pt x="132" y="0"/>
                  </a:lnTo>
                  <a:lnTo>
                    <a:pt x="132" y="0"/>
                  </a:lnTo>
                  <a:close/>
                  <a:moveTo>
                    <a:pt x="196" y="0"/>
                  </a:moveTo>
                  <a:lnTo>
                    <a:pt x="234" y="0"/>
                  </a:lnTo>
                  <a:lnTo>
                    <a:pt x="235" y="0"/>
                  </a:lnTo>
                  <a:lnTo>
                    <a:pt x="236" y="1"/>
                  </a:lnTo>
                  <a:lnTo>
                    <a:pt x="236" y="2"/>
                  </a:lnTo>
                  <a:lnTo>
                    <a:pt x="237" y="4"/>
                  </a:lnTo>
                  <a:lnTo>
                    <a:pt x="236" y="5"/>
                  </a:lnTo>
                  <a:lnTo>
                    <a:pt x="236" y="6"/>
                  </a:lnTo>
                  <a:lnTo>
                    <a:pt x="235" y="6"/>
                  </a:lnTo>
                  <a:lnTo>
                    <a:pt x="234" y="6"/>
                  </a:lnTo>
                  <a:lnTo>
                    <a:pt x="196" y="6"/>
                  </a:lnTo>
                  <a:lnTo>
                    <a:pt x="195" y="6"/>
                  </a:lnTo>
                  <a:lnTo>
                    <a:pt x="194" y="6"/>
                  </a:lnTo>
                  <a:lnTo>
                    <a:pt x="194" y="5"/>
                  </a:lnTo>
                  <a:lnTo>
                    <a:pt x="194" y="4"/>
                  </a:lnTo>
                  <a:lnTo>
                    <a:pt x="194" y="2"/>
                  </a:lnTo>
                  <a:lnTo>
                    <a:pt x="194" y="1"/>
                  </a:lnTo>
                  <a:lnTo>
                    <a:pt x="195" y="0"/>
                  </a:lnTo>
                  <a:lnTo>
                    <a:pt x="196" y="0"/>
                  </a:lnTo>
                  <a:lnTo>
                    <a:pt x="196" y="0"/>
                  </a:lnTo>
                  <a:close/>
                  <a:moveTo>
                    <a:pt x="261" y="0"/>
                  </a:moveTo>
                  <a:lnTo>
                    <a:pt x="298" y="0"/>
                  </a:lnTo>
                  <a:lnTo>
                    <a:pt x="299" y="0"/>
                  </a:lnTo>
                  <a:lnTo>
                    <a:pt x="300" y="1"/>
                  </a:lnTo>
                  <a:lnTo>
                    <a:pt x="301" y="2"/>
                  </a:lnTo>
                  <a:lnTo>
                    <a:pt x="301" y="4"/>
                  </a:lnTo>
                  <a:lnTo>
                    <a:pt x="301" y="5"/>
                  </a:lnTo>
                  <a:lnTo>
                    <a:pt x="300" y="6"/>
                  </a:lnTo>
                  <a:lnTo>
                    <a:pt x="299" y="6"/>
                  </a:lnTo>
                  <a:lnTo>
                    <a:pt x="298" y="6"/>
                  </a:lnTo>
                  <a:lnTo>
                    <a:pt x="261" y="6"/>
                  </a:lnTo>
                  <a:lnTo>
                    <a:pt x="260" y="6"/>
                  </a:lnTo>
                  <a:lnTo>
                    <a:pt x="259" y="6"/>
                  </a:lnTo>
                  <a:lnTo>
                    <a:pt x="258" y="5"/>
                  </a:lnTo>
                  <a:lnTo>
                    <a:pt x="258" y="4"/>
                  </a:lnTo>
                  <a:lnTo>
                    <a:pt x="258" y="2"/>
                  </a:lnTo>
                  <a:lnTo>
                    <a:pt x="259" y="1"/>
                  </a:lnTo>
                  <a:lnTo>
                    <a:pt x="260" y="0"/>
                  </a:lnTo>
                  <a:lnTo>
                    <a:pt x="261" y="0"/>
                  </a:lnTo>
                  <a:lnTo>
                    <a:pt x="261" y="0"/>
                  </a:lnTo>
                  <a:close/>
                  <a:moveTo>
                    <a:pt x="326" y="0"/>
                  </a:moveTo>
                  <a:lnTo>
                    <a:pt x="364" y="0"/>
                  </a:lnTo>
                  <a:lnTo>
                    <a:pt x="365" y="0"/>
                  </a:lnTo>
                  <a:lnTo>
                    <a:pt x="366" y="1"/>
                  </a:lnTo>
                  <a:lnTo>
                    <a:pt x="366" y="2"/>
                  </a:lnTo>
                  <a:lnTo>
                    <a:pt x="366" y="4"/>
                  </a:lnTo>
                  <a:lnTo>
                    <a:pt x="366" y="5"/>
                  </a:lnTo>
                  <a:lnTo>
                    <a:pt x="366" y="6"/>
                  </a:lnTo>
                  <a:lnTo>
                    <a:pt x="365" y="6"/>
                  </a:lnTo>
                  <a:lnTo>
                    <a:pt x="364" y="6"/>
                  </a:lnTo>
                  <a:lnTo>
                    <a:pt x="326" y="6"/>
                  </a:lnTo>
                  <a:lnTo>
                    <a:pt x="325" y="6"/>
                  </a:lnTo>
                  <a:lnTo>
                    <a:pt x="324" y="6"/>
                  </a:lnTo>
                  <a:lnTo>
                    <a:pt x="324" y="5"/>
                  </a:lnTo>
                  <a:lnTo>
                    <a:pt x="322" y="4"/>
                  </a:lnTo>
                  <a:lnTo>
                    <a:pt x="324" y="2"/>
                  </a:lnTo>
                  <a:lnTo>
                    <a:pt x="324" y="1"/>
                  </a:lnTo>
                  <a:lnTo>
                    <a:pt x="325" y="0"/>
                  </a:lnTo>
                  <a:lnTo>
                    <a:pt x="326" y="0"/>
                  </a:lnTo>
                  <a:lnTo>
                    <a:pt x="326" y="0"/>
                  </a:lnTo>
                  <a:close/>
                  <a:moveTo>
                    <a:pt x="390" y="0"/>
                  </a:moveTo>
                  <a:lnTo>
                    <a:pt x="428" y="0"/>
                  </a:lnTo>
                  <a:lnTo>
                    <a:pt x="429" y="0"/>
                  </a:lnTo>
                  <a:lnTo>
                    <a:pt x="430" y="1"/>
                  </a:lnTo>
                  <a:lnTo>
                    <a:pt x="431" y="2"/>
                  </a:lnTo>
                  <a:lnTo>
                    <a:pt x="431" y="4"/>
                  </a:lnTo>
                  <a:lnTo>
                    <a:pt x="431" y="5"/>
                  </a:lnTo>
                  <a:lnTo>
                    <a:pt x="430" y="6"/>
                  </a:lnTo>
                  <a:lnTo>
                    <a:pt x="429" y="6"/>
                  </a:lnTo>
                  <a:lnTo>
                    <a:pt x="428" y="6"/>
                  </a:lnTo>
                  <a:lnTo>
                    <a:pt x="390" y="6"/>
                  </a:lnTo>
                  <a:lnTo>
                    <a:pt x="389" y="6"/>
                  </a:lnTo>
                  <a:lnTo>
                    <a:pt x="389" y="6"/>
                  </a:lnTo>
                  <a:lnTo>
                    <a:pt x="388" y="5"/>
                  </a:lnTo>
                  <a:lnTo>
                    <a:pt x="388" y="4"/>
                  </a:lnTo>
                  <a:lnTo>
                    <a:pt x="388" y="2"/>
                  </a:lnTo>
                  <a:lnTo>
                    <a:pt x="389" y="1"/>
                  </a:lnTo>
                  <a:lnTo>
                    <a:pt x="389" y="0"/>
                  </a:lnTo>
                  <a:lnTo>
                    <a:pt x="390" y="0"/>
                  </a:lnTo>
                  <a:lnTo>
                    <a:pt x="390" y="0"/>
                  </a:lnTo>
                  <a:close/>
                  <a:moveTo>
                    <a:pt x="455" y="0"/>
                  </a:moveTo>
                  <a:lnTo>
                    <a:pt x="489" y="0"/>
                  </a:lnTo>
                  <a:lnTo>
                    <a:pt x="490" y="0"/>
                  </a:lnTo>
                  <a:lnTo>
                    <a:pt x="491" y="1"/>
                  </a:lnTo>
                  <a:lnTo>
                    <a:pt x="491" y="2"/>
                  </a:lnTo>
                  <a:lnTo>
                    <a:pt x="491" y="4"/>
                  </a:lnTo>
                  <a:lnTo>
                    <a:pt x="491" y="5"/>
                  </a:lnTo>
                  <a:lnTo>
                    <a:pt x="491" y="6"/>
                  </a:lnTo>
                  <a:lnTo>
                    <a:pt x="490" y="6"/>
                  </a:lnTo>
                  <a:lnTo>
                    <a:pt x="489" y="6"/>
                  </a:lnTo>
                  <a:lnTo>
                    <a:pt x="455" y="6"/>
                  </a:lnTo>
                  <a:lnTo>
                    <a:pt x="454" y="6"/>
                  </a:lnTo>
                  <a:lnTo>
                    <a:pt x="453" y="6"/>
                  </a:lnTo>
                  <a:lnTo>
                    <a:pt x="452" y="5"/>
                  </a:lnTo>
                  <a:lnTo>
                    <a:pt x="452" y="4"/>
                  </a:lnTo>
                  <a:lnTo>
                    <a:pt x="452" y="2"/>
                  </a:lnTo>
                  <a:lnTo>
                    <a:pt x="453" y="1"/>
                  </a:lnTo>
                  <a:lnTo>
                    <a:pt x="454" y="0"/>
                  </a:lnTo>
                  <a:lnTo>
                    <a:pt x="455" y="0"/>
                  </a:lnTo>
                  <a:lnTo>
                    <a:pt x="455"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5" name="Freeform 31"/>
            <p:cNvSpPr>
              <a:spLocks noEditPoints="1"/>
            </p:cNvSpPr>
            <p:nvPr/>
          </p:nvSpPr>
          <p:spPr bwMode="auto">
            <a:xfrm>
              <a:off x="3114" y="2078"/>
              <a:ext cx="2172" cy="989"/>
            </a:xfrm>
            <a:custGeom>
              <a:avLst/>
              <a:gdLst>
                <a:gd name="T0" fmla="*/ 214 w 2570"/>
                <a:gd name="T1" fmla="*/ 5 h 888"/>
                <a:gd name="T2" fmla="*/ 0 w 2570"/>
                <a:gd name="T3" fmla="*/ 1 h 888"/>
                <a:gd name="T4" fmla="*/ 344 w 2570"/>
                <a:gd name="T5" fmla="*/ 0 h 888"/>
                <a:gd name="T6" fmla="*/ 260 w 2570"/>
                <a:gd name="T7" fmla="*/ 5 h 888"/>
                <a:gd name="T8" fmla="*/ 261 w 2570"/>
                <a:gd name="T9" fmla="*/ 0 h 888"/>
                <a:gd name="T10" fmla="*/ 602 w 2570"/>
                <a:gd name="T11" fmla="*/ 5 h 888"/>
                <a:gd name="T12" fmla="*/ 388 w 2570"/>
                <a:gd name="T13" fmla="*/ 1 h 888"/>
                <a:gd name="T14" fmla="*/ 731 w 2570"/>
                <a:gd name="T15" fmla="*/ 0 h 888"/>
                <a:gd name="T16" fmla="*/ 648 w 2570"/>
                <a:gd name="T17" fmla="*/ 5 h 888"/>
                <a:gd name="T18" fmla="*/ 649 w 2570"/>
                <a:gd name="T19" fmla="*/ 0 h 888"/>
                <a:gd name="T20" fmla="*/ 923 w 2570"/>
                <a:gd name="T21" fmla="*/ 82 h 888"/>
                <a:gd name="T22" fmla="*/ 918 w 2570"/>
                <a:gd name="T23" fmla="*/ 2 h 888"/>
                <a:gd name="T24" fmla="*/ 776 w 2570"/>
                <a:gd name="T25" fmla="*/ 0 h 888"/>
                <a:gd name="T26" fmla="*/ 921 w 2570"/>
                <a:gd name="T27" fmla="*/ 235 h 888"/>
                <a:gd name="T28" fmla="*/ 919 w 2570"/>
                <a:gd name="T29" fmla="*/ 135 h 888"/>
                <a:gd name="T30" fmla="*/ 923 w 2570"/>
                <a:gd name="T31" fmla="*/ 289 h 888"/>
                <a:gd name="T32" fmla="*/ 918 w 2570"/>
                <a:gd name="T33" fmla="*/ 534 h 888"/>
                <a:gd name="T34" fmla="*/ 922 w 2570"/>
                <a:gd name="T35" fmla="*/ 286 h 888"/>
                <a:gd name="T36" fmla="*/ 921 w 2570"/>
                <a:gd name="T37" fmla="*/ 686 h 888"/>
                <a:gd name="T38" fmla="*/ 919 w 2570"/>
                <a:gd name="T39" fmla="*/ 587 h 888"/>
                <a:gd name="T40" fmla="*/ 923 w 2570"/>
                <a:gd name="T41" fmla="*/ 740 h 888"/>
                <a:gd name="T42" fmla="*/ 1010 w 2570"/>
                <a:gd name="T43" fmla="*/ 885 h 888"/>
                <a:gd name="T44" fmla="*/ 918 w 2570"/>
                <a:gd name="T45" fmla="*/ 884 h 888"/>
                <a:gd name="T46" fmla="*/ 923 w 2570"/>
                <a:gd name="T47" fmla="*/ 739 h 888"/>
                <a:gd name="T48" fmla="*/ 1139 w 2570"/>
                <a:gd name="T49" fmla="*/ 884 h 888"/>
                <a:gd name="T50" fmla="*/ 1053 w 2570"/>
                <a:gd name="T51" fmla="*/ 885 h 888"/>
                <a:gd name="T52" fmla="*/ 1394 w 2570"/>
                <a:gd name="T53" fmla="*/ 881 h 888"/>
                <a:gd name="T54" fmla="*/ 1394 w 2570"/>
                <a:gd name="T55" fmla="*/ 888 h 888"/>
                <a:gd name="T56" fmla="*/ 1183 w 2570"/>
                <a:gd name="T57" fmla="*/ 881 h 888"/>
                <a:gd name="T58" fmla="*/ 1526 w 2570"/>
                <a:gd name="T59" fmla="*/ 884 h 888"/>
                <a:gd name="T60" fmla="*/ 1440 w 2570"/>
                <a:gd name="T61" fmla="*/ 885 h 888"/>
                <a:gd name="T62" fmla="*/ 1782 w 2570"/>
                <a:gd name="T63" fmla="*/ 881 h 888"/>
                <a:gd name="T64" fmla="*/ 1782 w 2570"/>
                <a:gd name="T65" fmla="*/ 888 h 888"/>
                <a:gd name="T66" fmla="*/ 1570 w 2570"/>
                <a:gd name="T67" fmla="*/ 881 h 888"/>
                <a:gd name="T68" fmla="*/ 1914 w 2570"/>
                <a:gd name="T69" fmla="*/ 884 h 888"/>
                <a:gd name="T70" fmla="*/ 1827 w 2570"/>
                <a:gd name="T71" fmla="*/ 885 h 888"/>
                <a:gd name="T72" fmla="*/ 2081 w 2570"/>
                <a:gd name="T73" fmla="*/ 881 h 888"/>
                <a:gd name="T74" fmla="*/ 2083 w 2570"/>
                <a:gd name="T75" fmla="*/ 780 h 888"/>
                <a:gd name="T76" fmla="*/ 1959 w 2570"/>
                <a:gd name="T77" fmla="*/ 888 h 888"/>
                <a:gd name="T78" fmla="*/ 1959 w 2570"/>
                <a:gd name="T79" fmla="*/ 881 h 888"/>
                <a:gd name="T80" fmla="*/ 2082 w 2570"/>
                <a:gd name="T81" fmla="*/ 629 h 888"/>
                <a:gd name="T82" fmla="*/ 2081 w 2570"/>
                <a:gd name="T83" fmla="*/ 728 h 888"/>
                <a:gd name="T84" fmla="*/ 2079 w 2570"/>
                <a:gd name="T85" fmla="*/ 329 h 888"/>
                <a:gd name="T86" fmla="*/ 2084 w 2570"/>
                <a:gd name="T87" fmla="*/ 575 h 888"/>
                <a:gd name="T88" fmla="*/ 2079 w 2570"/>
                <a:gd name="T89" fmla="*/ 575 h 888"/>
                <a:gd name="T90" fmla="*/ 2082 w 2570"/>
                <a:gd name="T91" fmla="*/ 177 h 888"/>
                <a:gd name="T92" fmla="*/ 2081 w 2570"/>
                <a:gd name="T93" fmla="*/ 276 h 888"/>
                <a:gd name="T94" fmla="*/ 2079 w 2570"/>
                <a:gd name="T95" fmla="*/ 1 h 888"/>
                <a:gd name="T96" fmla="*/ 2191 w 2570"/>
                <a:gd name="T97" fmla="*/ 2 h 888"/>
                <a:gd name="T98" fmla="*/ 2084 w 2570"/>
                <a:gd name="T99" fmla="*/ 124 h 888"/>
                <a:gd name="T100" fmla="*/ 2079 w 2570"/>
                <a:gd name="T101" fmla="*/ 123 h 888"/>
                <a:gd name="T102" fmla="*/ 2320 w 2570"/>
                <a:gd name="T103" fmla="*/ 5 h 888"/>
                <a:gd name="T104" fmla="*/ 2234 w 2570"/>
                <a:gd name="T105" fmla="*/ 1 h 888"/>
                <a:gd name="T106" fmla="*/ 2569 w 2570"/>
                <a:gd name="T107" fmla="*/ 0 h 888"/>
                <a:gd name="T108" fmla="*/ 2365 w 2570"/>
                <a:gd name="T109" fmla="*/ 5 h 888"/>
                <a:gd name="T110" fmla="*/ 2366 w 2570"/>
                <a:gd name="T111" fmla="*/ 0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70" h="888">
                  <a:moveTo>
                    <a:pt x="3" y="0"/>
                  </a:moveTo>
                  <a:lnTo>
                    <a:pt x="213" y="0"/>
                  </a:lnTo>
                  <a:lnTo>
                    <a:pt x="214" y="0"/>
                  </a:lnTo>
                  <a:lnTo>
                    <a:pt x="214" y="0"/>
                  </a:lnTo>
                  <a:lnTo>
                    <a:pt x="215" y="1"/>
                  </a:lnTo>
                  <a:lnTo>
                    <a:pt x="215" y="2"/>
                  </a:lnTo>
                  <a:lnTo>
                    <a:pt x="215" y="4"/>
                  </a:lnTo>
                  <a:lnTo>
                    <a:pt x="214" y="5"/>
                  </a:lnTo>
                  <a:lnTo>
                    <a:pt x="214" y="5"/>
                  </a:lnTo>
                  <a:lnTo>
                    <a:pt x="213" y="6"/>
                  </a:lnTo>
                  <a:lnTo>
                    <a:pt x="3" y="6"/>
                  </a:lnTo>
                  <a:lnTo>
                    <a:pt x="2" y="5"/>
                  </a:lnTo>
                  <a:lnTo>
                    <a:pt x="0" y="5"/>
                  </a:lnTo>
                  <a:lnTo>
                    <a:pt x="0" y="4"/>
                  </a:lnTo>
                  <a:lnTo>
                    <a:pt x="0" y="2"/>
                  </a:lnTo>
                  <a:lnTo>
                    <a:pt x="0" y="1"/>
                  </a:lnTo>
                  <a:lnTo>
                    <a:pt x="0" y="0"/>
                  </a:lnTo>
                  <a:lnTo>
                    <a:pt x="2" y="0"/>
                  </a:lnTo>
                  <a:lnTo>
                    <a:pt x="3" y="0"/>
                  </a:lnTo>
                  <a:lnTo>
                    <a:pt x="3" y="0"/>
                  </a:lnTo>
                  <a:close/>
                  <a:moveTo>
                    <a:pt x="261" y="0"/>
                  </a:moveTo>
                  <a:lnTo>
                    <a:pt x="341" y="0"/>
                  </a:lnTo>
                  <a:lnTo>
                    <a:pt x="342" y="0"/>
                  </a:lnTo>
                  <a:lnTo>
                    <a:pt x="344" y="0"/>
                  </a:lnTo>
                  <a:lnTo>
                    <a:pt x="345" y="1"/>
                  </a:lnTo>
                  <a:lnTo>
                    <a:pt x="345" y="2"/>
                  </a:lnTo>
                  <a:lnTo>
                    <a:pt x="345" y="4"/>
                  </a:lnTo>
                  <a:lnTo>
                    <a:pt x="344" y="5"/>
                  </a:lnTo>
                  <a:lnTo>
                    <a:pt x="342" y="5"/>
                  </a:lnTo>
                  <a:lnTo>
                    <a:pt x="341" y="6"/>
                  </a:lnTo>
                  <a:lnTo>
                    <a:pt x="261" y="6"/>
                  </a:lnTo>
                  <a:lnTo>
                    <a:pt x="260" y="5"/>
                  </a:lnTo>
                  <a:lnTo>
                    <a:pt x="259" y="5"/>
                  </a:lnTo>
                  <a:lnTo>
                    <a:pt x="258" y="4"/>
                  </a:lnTo>
                  <a:lnTo>
                    <a:pt x="258" y="2"/>
                  </a:lnTo>
                  <a:lnTo>
                    <a:pt x="258" y="1"/>
                  </a:lnTo>
                  <a:lnTo>
                    <a:pt x="259" y="0"/>
                  </a:lnTo>
                  <a:lnTo>
                    <a:pt x="260" y="0"/>
                  </a:lnTo>
                  <a:lnTo>
                    <a:pt x="261" y="0"/>
                  </a:lnTo>
                  <a:lnTo>
                    <a:pt x="261" y="0"/>
                  </a:lnTo>
                  <a:close/>
                  <a:moveTo>
                    <a:pt x="390" y="0"/>
                  </a:moveTo>
                  <a:lnTo>
                    <a:pt x="600" y="0"/>
                  </a:lnTo>
                  <a:lnTo>
                    <a:pt x="601" y="0"/>
                  </a:lnTo>
                  <a:lnTo>
                    <a:pt x="602" y="0"/>
                  </a:lnTo>
                  <a:lnTo>
                    <a:pt x="602" y="1"/>
                  </a:lnTo>
                  <a:lnTo>
                    <a:pt x="602" y="2"/>
                  </a:lnTo>
                  <a:lnTo>
                    <a:pt x="602" y="4"/>
                  </a:lnTo>
                  <a:lnTo>
                    <a:pt x="602" y="5"/>
                  </a:lnTo>
                  <a:lnTo>
                    <a:pt x="601" y="5"/>
                  </a:lnTo>
                  <a:lnTo>
                    <a:pt x="600" y="6"/>
                  </a:lnTo>
                  <a:lnTo>
                    <a:pt x="390" y="6"/>
                  </a:lnTo>
                  <a:lnTo>
                    <a:pt x="389" y="5"/>
                  </a:lnTo>
                  <a:lnTo>
                    <a:pt x="389" y="5"/>
                  </a:lnTo>
                  <a:lnTo>
                    <a:pt x="388" y="4"/>
                  </a:lnTo>
                  <a:lnTo>
                    <a:pt x="388" y="2"/>
                  </a:lnTo>
                  <a:lnTo>
                    <a:pt x="388" y="1"/>
                  </a:lnTo>
                  <a:lnTo>
                    <a:pt x="389" y="0"/>
                  </a:lnTo>
                  <a:lnTo>
                    <a:pt x="389" y="0"/>
                  </a:lnTo>
                  <a:lnTo>
                    <a:pt x="390" y="0"/>
                  </a:lnTo>
                  <a:lnTo>
                    <a:pt x="390" y="0"/>
                  </a:lnTo>
                  <a:close/>
                  <a:moveTo>
                    <a:pt x="649" y="0"/>
                  </a:moveTo>
                  <a:lnTo>
                    <a:pt x="730" y="0"/>
                  </a:lnTo>
                  <a:lnTo>
                    <a:pt x="731" y="0"/>
                  </a:lnTo>
                  <a:lnTo>
                    <a:pt x="731" y="0"/>
                  </a:lnTo>
                  <a:lnTo>
                    <a:pt x="732" y="1"/>
                  </a:lnTo>
                  <a:lnTo>
                    <a:pt x="732" y="2"/>
                  </a:lnTo>
                  <a:lnTo>
                    <a:pt x="732" y="4"/>
                  </a:lnTo>
                  <a:lnTo>
                    <a:pt x="731" y="5"/>
                  </a:lnTo>
                  <a:lnTo>
                    <a:pt x="731" y="5"/>
                  </a:lnTo>
                  <a:lnTo>
                    <a:pt x="730" y="6"/>
                  </a:lnTo>
                  <a:lnTo>
                    <a:pt x="649" y="6"/>
                  </a:lnTo>
                  <a:lnTo>
                    <a:pt x="648" y="5"/>
                  </a:lnTo>
                  <a:lnTo>
                    <a:pt x="647" y="5"/>
                  </a:lnTo>
                  <a:lnTo>
                    <a:pt x="646" y="4"/>
                  </a:lnTo>
                  <a:lnTo>
                    <a:pt x="646" y="2"/>
                  </a:lnTo>
                  <a:lnTo>
                    <a:pt x="646" y="1"/>
                  </a:lnTo>
                  <a:lnTo>
                    <a:pt x="647" y="0"/>
                  </a:lnTo>
                  <a:lnTo>
                    <a:pt x="648" y="0"/>
                  </a:lnTo>
                  <a:lnTo>
                    <a:pt x="649" y="0"/>
                  </a:lnTo>
                  <a:lnTo>
                    <a:pt x="649" y="0"/>
                  </a:lnTo>
                  <a:close/>
                  <a:moveTo>
                    <a:pt x="778" y="0"/>
                  </a:moveTo>
                  <a:lnTo>
                    <a:pt x="920" y="0"/>
                  </a:lnTo>
                  <a:lnTo>
                    <a:pt x="921" y="0"/>
                  </a:lnTo>
                  <a:lnTo>
                    <a:pt x="922" y="0"/>
                  </a:lnTo>
                  <a:lnTo>
                    <a:pt x="923" y="1"/>
                  </a:lnTo>
                  <a:lnTo>
                    <a:pt x="923" y="2"/>
                  </a:lnTo>
                  <a:lnTo>
                    <a:pt x="923" y="81"/>
                  </a:lnTo>
                  <a:lnTo>
                    <a:pt x="923" y="82"/>
                  </a:lnTo>
                  <a:lnTo>
                    <a:pt x="922" y="84"/>
                  </a:lnTo>
                  <a:lnTo>
                    <a:pt x="921" y="84"/>
                  </a:lnTo>
                  <a:lnTo>
                    <a:pt x="920" y="84"/>
                  </a:lnTo>
                  <a:lnTo>
                    <a:pt x="919" y="84"/>
                  </a:lnTo>
                  <a:lnTo>
                    <a:pt x="919" y="84"/>
                  </a:lnTo>
                  <a:lnTo>
                    <a:pt x="918" y="82"/>
                  </a:lnTo>
                  <a:lnTo>
                    <a:pt x="918" y="81"/>
                  </a:lnTo>
                  <a:lnTo>
                    <a:pt x="918" y="2"/>
                  </a:lnTo>
                  <a:lnTo>
                    <a:pt x="920" y="6"/>
                  </a:lnTo>
                  <a:lnTo>
                    <a:pt x="778" y="6"/>
                  </a:lnTo>
                  <a:lnTo>
                    <a:pt x="777" y="5"/>
                  </a:lnTo>
                  <a:lnTo>
                    <a:pt x="776" y="5"/>
                  </a:lnTo>
                  <a:lnTo>
                    <a:pt x="775" y="4"/>
                  </a:lnTo>
                  <a:lnTo>
                    <a:pt x="775" y="2"/>
                  </a:lnTo>
                  <a:lnTo>
                    <a:pt x="775" y="1"/>
                  </a:lnTo>
                  <a:lnTo>
                    <a:pt x="776" y="0"/>
                  </a:lnTo>
                  <a:lnTo>
                    <a:pt x="777" y="0"/>
                  </a:lnTo>
                  <a:lnTo>
                    <a:pt x="778" y="0"/>
                  </a:lnTo>
                  <a:lnTo>
                    <a:pt x="778" y="0"/>
                  </a:lnTo>
                  <a:close/>
                  <a:moveTo>
                    <a:pt x="923" y="138"/>
                  </a:moveTo>
                  <a:lnTo>
                    <a:pt x="923" y="231"/>
                  </a:lnTo>
                  <a:lnTo>
                    <a:pt x="923" y="232"/>
                  </a:lnTo>
                  <a:lnTo>
                    <a:pt x="922" y="233"/>
                  </a:lnTo>
                  <a:lnTo>
                    <a:pt x="921" y="235"/>
                  </a:lnTo>
                  <a:lnTo>
                    <a:pt x="920" y="235"/>
                  </a:lnTo>
                  <a:lnTo>
                    <a:pt x="919" y="235"/>
                  </a:lnTo>
                  <a:lnTo>
                    <a:pt x="919" y="233"/>
                  </a:lnTo>
                  <a:lnTo>
                    <a:pt x="918" y="232"/>
                  </a:lnTo>
                  <a:lnTo>
                    <a:pt x="918" y="231"/>
                  </a:lnTo>
                  <a:lnTo>
                    <a:pt x="918" y="138"/>
                  </a:lnTo>
                  <a:lnTo>
                    <a:pt x="918" y="136"/>
                  </a:lnTo>
                  <a:lnTo>
                    <a:pt x="919" y="135"/>
                  </a:lnTo>
                  <a:lnTo>
                    <a:pt x="919" y="134"/>
                  </a:lnTo>
                  <a:lnTo>
                    <a:pt x="920" y="134"/>
                  </a:lnTo>
                  <a:lnTo>
                    <a:pt x="921" y="134"/>
                  </a:lnTo>
                  <a:lnTo>
                    <a:pt x="922" y="135"/>
                  </a:lnTo>
                  <a:lnTo>
                    <a:pt x="923" y="136"/>
                  </a:lnTo>
                  <a:lnTo>
                    <a:pt x="923" y="138"/>
                  </a:lnTo>
                  <a:lnTo>
                    <a:pt x="923" y="138"/>
                  </a:lnTo>
                  <a:close/>
                  <a:moveTo>
                    <a:pt x="923" y="289"/>
                  </a:moveTo>
                  <a:lnTo>
                    <a:pt x="923" y="533"/>
                  </a:lnTo>
                  <a:lnTo>
                    <a:pt x="923" y="534"/>
                  </a:lnTo>
                  <a:lnTo>
                    <a:pt x="922" y="535"/>
                  </a:lnTo>
                  <a:lnTo>
                    <a:pt x="921" y="535"/>
                  </a:lnTo>
                  <a:lnTo>
                    <a:pt x="920" y="536"/>
                  </a:lnTo>
                  <a:lnTo>
                    <a:pt x="919" y="535"/>
                  </a:lnTo>
                  <a:lnTo>
                    <a:pt x="919" y="535"/>
                  </a:lnTo>
                  <a:lnTo>
                    <a:pt x="918" y="534"/>
                  </a:lnTo>
                  <a:lnTo>
                    <a:pt x="918" y="533"/>
                  </a:lnTo>
                  <a:lnTo>
                    <a:pt x="918" y="289"/>
                  </a:lnTo>
                  <a:lnTo>
                    <a:pt x="918" y="286"/>
                  </a:lnTo>
                  <a:lnTo>
                    <a:pt x="919" y="286"/>
                  </a:lnTo>
                  <a:lnTo>
                    <a:pt x="919" y="285"/>
                  </a:lnTo>
                  <a:lnTo>
                    <a:pt x="920" y="285"/>
                  </a:lnTo>
                  <a:lnTo>
                    <a:pt x="921" y="285"/>
                  </a:lnTo>
                  <a:lnTo>
                    <a:pt x="922" y="286"/>
                  </a:lnTo>
                  <a:lnTo>
                    <a:pt x="923" y="286"/>
                  </a:lnTo>
                  <a:lnTo>
                    <a:pt x="923" y="289"/>
                  </a:lnTo>
                  <a:lnTo>
                    <a:pt x="923" y="289"/>
                  </a:lnTo>
                  <a:close/>
                  <a:moveTo>
                    <a:pt x="923" y="589"/>
                  </a:moveTo>
                  <a:lnTo>
                    <a:pt x="923" y="684"/>
                  </a:lnTo>
                  <a:lnTo>
                    <a:pt x="923" y="685"/>
                  </a:lnTo>
                  <a:lnTo>
                    <a:pt x="922" y="685"/>
                  </a:lnTo>
                  <a:lnTo>
                    <a:pt x="921" y="686"/>
                  </a:lnTo>
                  <a:lnTo>
                    <a:pt x="920" y="686"/>
                  </a:lnTo>
                  <a:lnTo>
                    <a:pt x="919" y="686"/>
                  </a:lnTo>
                  <a:lnTo>
                    <a:pt x="919" y="685"/>
                  </a:lnTo>
                  <a:lnTo>
                    <a:pt x="918" y="685"/>
                  </a:lnTo>
                  <a:lnTo>
                    <a:pt x="918" y="684"/>
                  </a:lnTo>
                  <a:lnTo>
                    <a:pt x="918" y="589"/>
                  </a:lnTo>
                  <a:lnTo>
                    <a:pt x="918" y="588"/>
                  </a:lnTo>
                  <a:lnTo>
                    <a:pt x="919" y="587"/>
                  </a:lnTo>
                  <a:lnTo>
                    <a:pt x="919" y="587"/>
                  </a:lnTo>
                  <a:lnTo>
                    <a:pt x="920" y="586"/>
                  </a:lnTo>
                  <a:lnTo>
                    <a:pt x="921" y="587"/>
                  </a:lnTo>
                  <a:lnTo>
                    <a:pt x="922" y="587"/>
                  </a:lnTo>
                  <a:lnTo>
                    <a:pt x="923" y="588"/>
                  </a:lnTo>
                  <a:lnTo>
                    <a:pt x="923" y="589"/>
                  </a:lnTo>
                  <a:lnTo>
                    <a:pt x="923" y="589"/>
                  </a:lnTo>
                  <a:close/>
                  <a:moveTo>
                    <a:pt x="923" y="740"/>
                  </a:moveTo>
                  <a:lnTo>
                    <a:pt x="923" y="884"/>
                  </a:lnTo>
                  <a:lnTo>
                    <a:pt x="920" y="881"/>
                  </a:lnTo>
                  <a:lnTo>
                    <a:pt x="1006" y="881"/>
                  </a:lnTo>
                  <a:lnTo>
                    <a:pt x="1007" y="881"/>
                  </a:lnTo>
                  <a:lnTo>
                    <a:pt x="1009" y="883"/>
                  </a:lnTo>
                  <a:lnTo>
                    <a:pt x="1010" y="883"/>
                  </a:lnTo>
                  <a:lnTo>
                    <a:pt x="1010" y="884"/>
                  </a:lnTo>
                  <a:lnTo>
                    <a:pt x="1010" y="885"/>
                  </a:lnTo>
                  <a:lnTo>
                    <a:pt x="1009" y="886"/>
                  </a:lnTo>
                  <a:lnTo>
                    <a:pt x="1007" y="888"/>
                  </a:lnTo>
                  <a:lnTo>
                    <a:pt x="1006" y="888"/>
                  </a:lnTo>
                  <a:lnTo>
                    <a:pt x="920" y="888"/>
                  </a:lnTo>
                  <a:lnTo>
                    <a:pt x="919" y="888"/>
                  </a:lnTo>
                  <a:lnTo>
                    <a:pt x="919" y="886"/>
                  </a:lnTo>
                  <a:lnTo>
                    <a:pt x="918" y="885"/>
                  </a:lnTo>
                  <a:lnTo>
                    <a:pt x="918" y="884"/>
                  </a:lnTo>
                  <a:lnTo>
                    <a:pt x="918" y="740"/>
                  </a:lnTo>
                  <a:lnTo>
                    <a:pt x="918" y="739"/>
                  </a:lnTo>
                  <a:lnTo>
                    <a:pt x="919" y="738"/>
                  </a:lnTo>
                  <a:lnTo>
                    <a:pt x="919" y="737"/>
                  </a:lnTo>
                  <a:lnTo>
                    <a:pt x="920" y="737"/>
                  </a:lnTo>
                  <a:lnTo>
                    <a:pt x="921" y="737"/>
                  </a:lnTo>
                  <a:lnTo>
                    <a:pt x="922" y="738"/>
                  </a:lnTo>
                  <a:lnTo>
                    <a:pt x="923" y="739"/>
                  </a:lnTo>
                  <a:lnTo>
                    <a:pt x="923" y="740"/>
                  </a:lnTo>
                  <a:lnTo>
                    <a:pt x="923" y="740"/>
                  </a:lnTo>
                  <a:close/>
                  <a:moveTo>
                    <a:pt x="1055" y="881"/>
                  </a:moveTo>
                  <a:lnTo>
                    <a:pt x="1136" y="881"/>
                  </a:lnTo>
                  <a:lnTo>
                    <a:pt x="1137" y="881"/>
                  </a:lnTo>
                  <a:lnTo>
                    <a:pt x="1138" y="883"/>
                  </a:lnTo>
                  <a:lnTo>
                    <a:pt x="1138" y="883"/>
                  </a:lnTo>
                  <a:lnTo>
                    <a:pt x="1139" y="884"/>
                  </a:lnTo>
                  <a:lnTo>
                    <a:pt x="1138" y="885"/>
                  </a:lnTo>
                  <a:lnTo>
                    <a:pt x="1138" y="886"/>
                  </a:lnTo>
                  <a:lnTo>
                    <a:pt x="1137" y="888"/>
                  </a:lnTo>
                  <a:lnTo>
                    <a:pt x="1136" y="888"/>
                  </a:lnTo>
                  <a:lnTo>
                    <a:pt x="1055" y="888"/>
                  </a:lnTo>
                  <a:lnTo>
                    <a:pt x="1054" y="888"/>
                  </a:lnTo>
                  <a:lnTo>
                    <a:pt x="1053" y="886"/>
                  </a:lnTo>
                  <a:lnTo>
                    <a:pt x="1053" y="885"/>
                  </a:lnTo>
                  <a:lnTo>
                    <a:pt x="1053" y="884"/>
                  </a:lnTo>
                  <a:lnTo>
                    <a:pt x="1053" y="883"/>
                  </a:lnTo>
                  <a:lnTo>
                    <a:pt x="1053" y="883"/>
                  </a:lnTo>
                  <a:lnTo>
                    <a:pt x="1054" y="881"/>
                  </a:lnTo>
                  <a:lnTo>
                    <a:pt x="1055" y="881"/>
                  </a:lnTo>
                  <a:lnTo>
                    <a:pt x="1055" y="881"/>
                  </a:lnTo>
                  <a:close/>
                  <a:moveTo>
                    <a:pt x="1184" y="881"/>
                  </a:moveTo>
                  <a:lnTo>
                    <a:pt x="1394" y="881"/>
                  </a:lnTo>
                  <a:lnTo>
                    <a:pt x="1395" y="881"/>
                  </a:lnTo>
                  <a:lnTo>
                    <a:pt x="1396" y="883"/>
                  </a:lnTo>
                  <a:lnTo>
                    <a:pt x="1397" y="883"/>
                  </a:lnTo>
                  <a:lnTo>
                    <a:pt x="1397" y="884"/>
                  </a:lnTo>
                  <a:lnTo>
                    <a:pt x="1397" y="885"/>
                  </a:lnTo>
                  <a:lnTo>
                    <a:pt x="1396" y="886"/>
                  </a:lnTo>
                  <a:lnTo>
                    <a:pt x="1395" y="888"/>
                  </a:lnTo>
                  <a:lnTo>
                    <a:pt x="1394" y="888"/>
                  </a:lnTo>
                  <a:lnTo>
                    <a:pt x="1184" y="888"/>
                  </a:lnTo>
                  <a:lnTo>
                    <a:pt x="1183" y="888"/>
                  </a:lnTo>
                  <a:lnTo>
                    <a:pt x="1182" y="886"/>
                  </a:lnTo>
                  <a:lnTo>
                    <a:pt x="1182" y="885"/>
                  </a:lnTo>
                  <a:lnTo>
                    <a:pt x="1181" y="884"/>
                  </a:lnTo>
                  <a:lnTo>
                    <a:pt x="1182" y="883"/>
                  </a:lnTo>
                  <a:lnTo>
                    <a:pt x="1182" y="883"/>
                  </a:lnTo>
                  <a:lnTo>
                    <a:pt x="1183" y="881"/>
                  </a:lnTo>
                  <a:lnTo>
                    <a:pt x="1184" y="881"/>
                  </a:lnTo>
                  <a:lnTo>
                    <a:pt x="1184" y="881"/>
                  </a:lnTo>
                  <a:close/>
                  <a:moveTo>
                    <a:pt x="1442" y="881"/>
                  </a:moveTo>
                  <a:lnTo>
                    <a:pt x="1523" y="881"/>
                  </a:lnTo>
                  <a:lnTo>
                    <a:pt x="1524" y="881"/>
                  </a:lnTo>
                  <a:lnTo>
                    <a:pt x="1525" y="883"/>
                  </a:lnTo>
                  <a:lnTo>
                    <a:pt x="1525" y="883"/>
                  </a:lnTo>
                  <a:lnTo>
                    <a:pt x="1526" y="884"/>
                  </a:lnTo>
                  <a:lnTo>
                    <a:pt x="1525" y="885"/>
                  </a:lnTo>
                  <a:lnTo>
                    <a:pt x="1525" y="886"/>
                  </a:lnTo>
                  <a:lnTo>
                    <a:pt x="1524" y="888"/>
                  </a:lnTo>
                  <a:lnTo>
                    <a:pt x="1523" y="888"/>
                  </a:lnTo>
                  <a:lnTo>
                    <a:pt x="1442" y="888"/>
                  </a:lnTo>
                  <a:lnTo>
                    <a:pt x="1441" y="888"/>
                  </a:lnTo>
                  <a:lnTo>
                    <a:pt x="1441" y="886"/>
                  </a:lnTo>
                  <a:lnTo>
                    <a:pt x="1440" y="885"/>
                  </a:lnTo>
                  <a:lnTo>
                    <a:pt x="1440" y="884"/>
                  </a:lnTo>
                  <a:lnTo>
                    <a:pt x="1440" y="883"/>
                  </a:lnTo>
                  <a:lnTo>
                    <a:pt x="1441" y="883"/>
                  </a:lnTo>
                  <a:lnTo>
                    <a:pt x="1441" y="881"/>
                  </a:lnTo>
                  <a:lnTo>
                    <a:pt x="1442" y="881"/>
                  </a:lnTo>
                  <a:lnTo>
                    <a:pt x="1442" y="881"/>
                  </a:lnTo>
                  <a:close/>
                  <a:moveTo>
                    <a:pt x="1572" y="881"/>
                  </a:moveTo>
                  <a:lnTo>
                    <a:pt x="1782" y="881"/>
                  </a:lnTo>
                  <a:lnTo>
                    <a:pt x="1783" y="881"/>
                  </a:lnTo>
                  <a:lnTo>
                    <a:pt x="1783" y="883"/>
                  </a:lnTo>
                  <a:lnTo>
                    <a:pt x="1784" y="883"/>
                  </a:lnTo>
                  <a:lnTo>
                    <a:pt x="1784" y="884"/>
                  </a:lnTo>
                  <a:lnTo>
                    <a:pt x="1784" y="885"/>
                  </a:lnTo>
                  <a:lnTo>
                    <a:pt x="1783" y="886"/>
                  </a:lnTo>
                  <a:lnTo>
                    <a:pt x="1783" y="888"/>
                  </a:lnTo>
                  <a:lnTo>
                    <a:pt x="1782" y="888"/>
                  </a:lnTo>
                  <a:lnTo>
                    <a:pt x="1572" y="888"/>
                  </a:lnTo>
                  <a:lnTo>
                    <a:pt x="1570" y="888"/>
                  </a:lnTo>
                  <a:lnTo>
                    <a:pt x="1569" y="886"/>
                  </a:lnTo>
                  <a:lnTo>
                    <a:pt x="1569" y="885"/>
                  </a:lnTo>
                  <a:lnTo>
                    <a:pt x="1569" y="884"/>
                  </a:lnTo>
                  <a:lnTo>
                    <a:pt x="1569" y="883"/>
                  </a:lnTo>
                  <a:lnTo>
                    <a:pt x="1569" y="883"/>
                  </a:lnTo>
                  <a:lnTo>
                    <a:pt x="1570" y="881"/>
                  </a:lnTo>
                  <a:lnTo>
                    <a:pt x="1572" y="881"/>
                  </a:lnTo>
                  <a:lnTo>
                    <a:pt x="1572" y="881"/>
                  </a:lnTo>
                  <a:close/>
                  <a:moveTo>
                    <a:pt x="1830" y="881"/>
                  </a:moveTo>
                  <a:lnTo>
                    <a:pt x="1910" y="881"/>
                  </a:lnTo>
                  <a:lnTo>
                    <a:pt x="1911" y="881"/>
                  </a:lnTo>
                  <a:lnTo>
                    <a:pt x="1912" y="883"/>
                  </a:lnTo>
                  <a:lnTo>
                    <a:pt x="1914" y="883"/>
                  </a:lnTo>
                  <a:lnTo>
                    <a:pt x="1914" y="884"/>
                  </a:lnTo>
                  <a:lnTo>
                    <a:pt x="1914" y="885"/>
                  </a:lnTo>
                  <a:lnTo>
                    <a:pt x="1912" y="886"/>
                  </a:lnTo>
                  <a:lnTo>
                    <a:pt x="1911" y="888"/>
                  </a:lnTo>
                  <a:lnTo>
                    <a:pt x="1910" y="888"/>
                  </a:lnTo>
                  <a:lnTo>
                    <a:pt x="1830" y="888"/>
                  </a:lnTo>
                  <a:lnTo>
                    <a:pt x="1829" y="888"/>
                  </a:lnTo>
                  <a:lnTo>
                    <a:pt x="1828" y="886"/>
                  </a:lnTo>
                  <a:lnTo>
                    <a:pt x="1827" y="885"/>
                  </a:lnTo>
                  <a:lnTo>
                    <a:pt x="1827" y="884"/>
                  </a:lnTo>
                  <a:lnTo>
                    <a:pt x="1827" y="883"/>
                  </a:lnTo>
                  <a:lnTo>
                    <a:pt x="1828" y="883"/>
                  </a:lnTo>
                  <a:lnTo>
                    <a:pt x="1829" y="881"/>
                  </a:lnTo>
                  <a:lnTo>
                    <a:pt x="1830" y="881"/>
                  </a:lnTo>
                  <a:lnTo>
                    <a:pt x="1830" y="881"/>
                  </a:lnTo>
                  <a:close/>
                  <a:moveTo>
                    <a:pt x="1959" y="881"/>
                  </a:moveTo>
                  <a:lnTo>
                    <a:pt x="2081" y="881"/>
                  </a:lnTo>
                  <a:lnTo>
                    <a:pt x="2079" y="884"/>
                  </a:lnTo>
                  <a:lnTo>
                    <a:pt x="2079" y="782"/>
                  </a:lnTo>
                  <a:lnTo>
                    <a:pt x="2079" y="781"/>
                  </a:lnTo>
                  <a:lnTo>
                    <a:pt x="2080" y="780"/>
                  </a:lnTo>
                  <a:lnTo>
                    <a:pt x="2080" y="778"/>
                  </a:lnTo>
                  <a:lnTo>
                    <a:pt x="2081" y="778"/>
                  </a:lnTo>
                  <a:lnTo>
                    <a:pt x="2082" y="778"/>
                  </a:lnTo>
                  <a:lnTo>
                    <a:pt x="2083" y="780"/>
                  </a:lnTo>
                  <a:lnTo>
                    <a:pt x="2084" y="781"/>
                  </a:lnTo>
                  <a:lnTo>
                    <a:pt x="2084" y="782"/>
                  </a:lnTo>
                  <a:lnTo>
                    <a:pt x="2084" y="884"/>
                  </a:lnTo>
                  <a:lnTo>
                    <a:pt x="2084" y="885"/>
                  </a:lnTo>
                  <a:lnTo>
                    <a:pt x="2083" y="886"/>
                  </a:lnTo>
                  <a:lnTo>
                    <a:pt x="2082" y="888"/>
                  </a:lnTo>
                  <a:lnTo>
                    <a:pt x="2081" y="888"/>
                  </a:lnTo>
                  <a:lnTo>
                    <a:pt x="1959" y="888"/>
                  </a:lnTo>
                  <a:lnTo>
                    <a:pt x="1958" y="888"/>
                  </a:lnTo>
                  <a:lnTo>
                    <a:pt x="1958" y="886"/>
                  </a:lnTo>
                  <a:lnTo>
                    <a:pt x="1957" y="885"/>
                  </a:lnTo>
                  <a:lnTo>
                    <a:pt x="1957" y="884"/>
                  </a:lnTo>
                  <a:lnTo>
                    <a:pt x="1957" y="883"/>
                  </a:lnTo>
                  <a:lnTo>
                    <a:pt x="1958" y="883"/>
                  </a:lnTo>
                  <a:lnTo>
                    <a:pt x="1958" y="881"/>
                  </a:lnTo>
                  <a:lnTo>
                    <a:pt x="1959" y="881"/>
                  </a:lnTo>
                  <a:lnTo>
                    <a:pt x="1959" y="881"/>
                  </a:lnTo>
                  <a:close/>
                  <a:moveTo>
                    <a:pt x="2079" y="726"/>
                  </a:moveTo>
                  <a:lnTo>
                    <a:pt x="2079" y="631"/>
                  </a:lnTo>
                  <a:lnTo>
                    <a:pt x="2079" y="630"/>
                  </a:lnTo>
                  <a:lnTo>
                    <a:pt x="2080" y="629"/>
                  </a:lnTo>
                  <a:lnTo>
                    <a:pt x="2080" y="629"/>
                  </a:lnTo>
                  <a:lnTo>
                    <a:pt x="2081" y="629"/>
                  </a:lnTo>
                  <a:lnTo>
                    <a:pt x="2082" y="629"/>
                  </a:lnTo>
                  <a:lnTo>
                    <a:pt x="2083" y="629"/>
                  </a:lnTo>
                  <a:lnTo>
                    <a:pt x="2084" y="630"/>
                  </a:lnTo>
                  <a:lnTo>
                    <a:pt x="2084" y="631"/>
                  </a:lnTo>
                  <a:lnTo>
                    <a:pt x="2084" y="726"/>
                  </a:lnTo>
                  <a:lnTo>
                    <a:pt x="2084" y="727"/>
                  </a:lnTo>
                  <a:lnTo>
                    <a:pt x="2083" y="728"/>
                  </a:lnTo>
                  <a:lnTo>
                    <a:pt x="2082" y="728"/>
                  </a:lnTo>
                  <a:lnTo>
                    <a:pt x="2081" y="728"/>
                  </a:lnTo>
                  <a:lnTo>
                    <a:pt x="2080" y="728"/>
                  </a:lnTo>
                  <a:lnTo>
                    <a:pt x="2080" y="728"/>
                  </a:lnTo>
                  <a:lnTo>
                    <a:pt x="2079" y="727"/>
                  </a:lnTo>
                  <a:lnTo>
                    <a:pt x="2079" y="726"/>
                  </a:lnTo>
                  <a:lnTo>
                    <a:pt x="2079" y="726"/>
                  </a:lnTo>
                  <a:close/>
                  <a:moveTo>
                    <a:pt x="2079" y="575"/>
                  </a:moveTo>
                  <a:lnTo>
                    <a:pt x="2079" y="330"/>
                  </a:lnTo>
                  <a:lnTo>
                    <a:pt x="2079" y="329"/>
                  </a:lnTo>
                  <a:lnTo>
                    <a:pt x="2080" y="328"/>
                  </a:lnTo>
                  <a:lnTo>
                    <a:pt x="2080" y="327"/>
                  </a:lnTo>
                  <a:lnTo>
                    <a:pt x="2081" y="327"/>
                  </a:lnTo>
                  <a:lnTo>
                    <a:pt x="2082" y="327"/>
                  </a:lnTo>
                  <a:lnTo>
                    <a:pt x="2083" y="328"/>
                  </a:lnTo>
                  <a:lnTo>
                    <a:pt x="2084" y="329"/>
                  </a:lnTo>
                  <a:lnTo>
                    <a:pt x="2084" y="330"/>
                  </a:lnTo>
                  <a:lnTo>
                    <a:pt x="2084" y="575"/>
                  </a:lnTo>
                  <a:lnTo>
                    <a:pt x="2084" y="576"/>
                  </a:lnTo>
                  <a:lnTo>
                    <a:pt x="2083" y="577"/>
                  </a:lnTo>
                  <a:lnTo>
                    <a:pt x="2082" y="577"/>
                  </a:lnTo>
                  <a:lnTo>
                    <a:pt x="2081" y="578"/>
                  </a:lnTo>
                  <a:lnTo>
                    <a:pt x="2080" y="577"/>
                  </a:lnTo>
                  <a:lnTo>
                    <a:pt x="2080" y="577"/>
                  </a:lnTo>
                  <a:lnTo>
                    <a:pt x="2079" y="576"/>
                  </a:lnTo>
                  <a:lnTo>
                    <a:pt x="2079" y="575"/>
                  </a:lnTo>
                  <a:lnTo>
                    <a:pt x="2079" y="575"/>
                  </a:lnTo>
                  <a:close/>
                  <a:moveTo>
                    <a:pt x="2079" y="274"/>
                  </a:moveTo>
                  <a:lnTo>
                    <a:pt x="2079" y="179"/>
                  </a:lnTo>
                  <a:lnTo>
                    <a:pt x="2079" y="178"/>
                  </a:lnTo>
                  <a:lnTo>
                    <a:pt x="2080" y="177"/>
                  </a:lnTo>
                  <a:lnTo>
                    <a:pt x="2080" y="177"/>
                  </a:lnTo>
                  <a:lnTo>
                    <a:pt x="2081" y="176"/>
                  </a:lnTo>
                  <a:lnTo>
                    <a:pt x="2082" y="177"/>
                  </a:lnTo>
                  <a:lnTo>
                    <a:pt x="2083" y="177"/>
                  </a:lnTo>
                  <a:lnTo>
                    <a:pt x="2084" y="178"/>
                  </a:lnTo>
                  <a:lnTo>
                    <a:pt x="2084" y="179"/>
                  </a:lnTo>
                  <a:lnTo>
                    <a:pt x="2084" y="274"/>
                  </a:lnTo>
                  <a:lnTo>
                    <a:pt x="2084" y="275"/>
                  </a:lnTo>
                  <a:lnTo>
                    <a:pt x="2083" y="275"/>
                  </a:lnTo>
                  <a:lnTo>
                    <a:pt x="2082" y="276"/>
                  </a:lnTo>
                  <a:lnTo>
                    <a:pt x="2081" y="276"/>
                  </a:lnTo>
                  <a:lnTo>
                    <a:pt x="2080" y="276"/>
                  </a:lnTo>
                  <a:lnTo>
                    <a:pt x="2080" y="275"/>
                  </a:lnTo>
                  <a:lnTo>
                    <a:pt x="2079" y="275"/>
                  </a:lnTo>
                  <a:lnTo>
                    <a:pt x="2079" y="274"/>
                  </a:lnTo>
                  <a:lnTo>
                    <a:pt x="2079" y="274"/>
                  </a:lnTo>
                  <a:close/>
                  <a:moveTo>
                    <a:pt x="2079" y="123"/>
                  </a:moveTo>
                  <a:lnTo>
                    <a:pt x="2079" y="2"/>
                  </a:lnTo>
                  <a:lnTo>
                    <a:pt x="2079" y="1"/>
                  </a:lnTo>
                  <a:lnTo>
                    <a:pt x="2080" y="0"/>
                  </a:lnTo>
                  <a:lnTo>
                    <a:pt x="2080" y="0"/>
                  </a:lnTo>
                  <a:lnTo>
                    <a:pt x="2081" y="0"/>
                  </a:lnTo>
                  <a:lnTo>
                    <a:pt x="2188" y="0"/>
                  </a:lnTo>
                  <a:lnTo>
                    <a:pt x="2189" y="0"/>
                  </a:lnTo>
                  <a:lnTo>
                    <a:pt x="2190" y="0"/>
                  </a:lnTo>
                  <a:lnTo>
                    <a:pt x="2190" y="1"/>
                  </a:lnTo>
                  <a:lnTo>
                    <a:pt x="2191" y="2"/>
                  </a:lnTo>
                  <a:lnTo>
                    <a:pt x="2190" y="4"/>
                  </a:lnTo>
                  <a:lnTo>
                    <a:pt x="2190" y="5"/>
                  </a:lnTo>
                  <a:lnTo>
                    <a:pt x="2189" y="5"/>
                  </a:lnTo>
                  <a:lnTo>
                    <a:pt x="2188" y="6"/>
                  </a:lnTo>
                  <a:lnTo>
                    <a:pt x="2081" y="6"/>
                  </a:lnTo>
                  <a:lnTo>
                    <a:pt x="2084" y="2"/>
                  </a:lnTo>
                  <a:lnTo>
                    <a:pt x="2084" y="123"/>
                  </a:lnTo>
                  <a:lnTo>
                    <a:pt x="2084" y="124"/>
                  </a:lnTo>
                  <a:lnTo>
                    <a:pt x="2083" y="125"/>
                  </a:lnTo>
                  <a:lnTo>
                    <a:pt x="2082" y="125"/>
                  </a:lnTo>
                  <a:lnTo>
                    <a:pt x="2081" y="125"/>
                  </a:lnTo>
                  <a:lnTo>
                    <a:pt x="2080" y="125"/>
                  </a:lnTo>
                  <a:lnTo>
                    <a:pt x="2080" y="125"/>
                  </a:lnTo>
                  <a:lnTo>
                    <a:pt x="2079" y="124"/>
                  </a:lnTo>
                  <a:lnTo>
                    <a:pt x="2079" y="123"/>
                  </a:lnTo>
                  <a:lnTo>
                    <a:pt x="2079" y="123"/>
                  </a:lnTo>
                  <a:close/>
                  <a:moveTo>
                    <a:pt x="2237" y="0"/>
                  </a:moveTo>
                  <a:lnTo>
                    <a:pt x="2318" y="0"/>
                  </a:lnTo>
                  <a:lnTo>
                    <a:pt x="2319" y="0"/>
                  </a:lnTo>
                  <a:lnTo>
                    <a:pt x="2320" y="0"/>
                  </a:lnTo>
                  <a:lnTo>
                    <a:pt x="2320" y="1"/>
                  </a:lnTo>
                  <a:lnTo>
                    <a:pt x="2320" y="2"/>
                  </a:lnTo>
                  <a:lnTo>
                    <a:pt x="2320" y="4"/>
                  </a:lnTo>
                  <a:lnTo>
                    <a:pt x="2320" y="5"/>
                  </a:lnTo>
                  <a:lnTo>
                    <a:pt x="2319" y="5"/>
                  </a:lnTo>
                  <a:lnTo>
                    <a:pt x="2318" y="6"/>
                  </a:lnTo>
                  <a:lnTo>
                    <a:pt x="2237" y="6"/>
                  </a:lnTo>
                  <a:lnTo>
                    <a:pt x="2236" y="5"/>
                  </a:lnTo>
                  <a:lnTo>
                    <a:pt x="2234" y="5"/>
                  </a:lnTo>
                  <a:lnTo>
                    <a:pt x="2234" y="4"/>
                  </a:lnTo>
                  <a:lnTo>
                    <a:pt x="2233" y="2"/>
                  </a:lnTo>
                  <a:lnTo>
                    <a:pt x="2234" y="1"/>
                  </a:lnTo>
                  <a:lnTo>
                    <a:pt x="2234" y="0"/>
                  </a:lnTo>
                  <a:lnTo>
                    <a:pt x="2236" y="0"/>
                  </a:lnTo>
                  <a:lnTo>
                    <a:pt x="2237" y="0"/>
                  </a:lnTo>
                  <a:lnTo>
                    <a:pt x="2237" y="0"/>
                  </a:lnTo>
                  <a:close/>
                  <a:moveTo>
                    <a:pt x="2366" y="0"/>
                  </a:moveTo>
                  <a:lnTo>
                    <a:pt x="2567" y="0"/>
                  </a:lnTo>
                  <a:lnTo>
                    <a:pt x="2568" y="0"/>
                  </a:lnTo>
                  <a:lnTo>
                    <a:pt x="2569" y="0"/>
                  </a:lnTo>
                  <a:lnTo>
                    <a:pt x="2569" y="1"/>
                  </a:lnTo>
                  <a:lnTo>
                    <a:pt x="2570" y="2"/>
                  </a:lnTo>
                  <a:lnTo>
                    <a:pt x="2569" y="4"/>
                  </a:lnTo>
                  <a:lnTo>
                    <a:pt x="2569" y="5"/>
                  </a:lnTo>
                  <a:lnTo>
                    <a:pt x="2568" y="5"/>
                  </a:lnTo>
                  <a:lnTo>
                    <a:pt x="2567" y="6"/>
                  </a:lnTo>
                  <a:lnTo>
                    <a:pt x="2366" y="6"/>
                  </a:lnTo>
                  <a:lnTo>
                    <a:pt x="2365" y="5"/>
                  </a:lnTo>
                  <a:lnTo>
                    <a:pt x="2364" y="5"/>
                  </a:lnTo>
                  <a:lnTo>
                    <a:pt x="2363" y="4"/>
                  </a:lnTo>
                  <a:lnTo>
                    <a:pt x="2363" y="2"/>
                  </a:lnTo>
                  <a:lnTo>
                    <a:pt x="2363" y="1"/>
                  </a:lnTo>
                  <a:lnTo>
                    <a:pt x="2364" y="0"/>
                  </a:lnTo>
                  <a:lnTo>
                    <a:pt x="2365" y="0"/>
                  </a:lnTo>
                  <a:lnTo>
                    <a:pt x="2366" y="0"/>
                  </a:lnTo>
                  <a:lnTo>
                    <a:pt x="2366"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6" name="Freeform 32"/>
            <p:cNvSpPr>
              <a:spLocks noEditPoints="1"/>
            </p:cNvSpPr>
            <p:nvPr/>
          </p:nvSpPr>
          <p:spPr bwMode="auto">
            <a:xfrm>
              <a:off x="3125" y="1762"/>
              <a:ext cx="154" cy="77"/>
            </a:xfrm>
            <a:custGeom>
              <a:avLst/>
              <a:gdLst>
                <a:gd name="T0" fmla="*/ 177 w 182"/>
                <a:gd name="T1" fmla="*/ 23 h 69"/>
                <a:gd name="T2" fmla="*/ 178 w 182"/>
                <a:gd name="T3" fmla="*/ 20 h 69"/>
                <a:gd name="T4" fmla="*/ 180 w 182"/>
                <a:gd name="T5" fmla="*/ 19 h 69"/>
                <a:gd name="T6" fmla="*/ 182 w 182"/>
                <a:gd name="T7" fmla="*/ 20 h 69"/>
                <a:gd name="T8" fmla="*/ 182 w 182"/>
                <a:gd name="T9" fmla="*/ 23 h 69"/>
                <a:gd name="T10" fmla="*/ 182 w 182"/>
                <a:gd name="T11" fmla="*/ 67 h 69"/>
                <a:gd name="T12" fmla="*/ 181 w 182"/>
                <a:gd name="T13" fmla="*/ 69 h 69"/>
                <a:gd name="T14" fmla="*/ 179 w 182"/>
                <a:gd name="T15" fmla="*/ 69 h 69"/>
                <a:gd name="T16" fmla="*/ 177 w 182"/>
                <a:gd name="T17" fmla="*/ 67 h 69"/>
                <a:gd name="T18" fmla="*/ 177 w 182"/>
                <a:gd name="T19" fmla="*/ 66 h 69"/>
                <a:gd name="T20" fmla="*/ 132 w 182"/>
                <a:gd name="T21" fmla="*/ 7 h 69"/>
                <a:gd name="T22" fmla="*/ 129 w 182"/>
                <a:gd name="T23" fmla="*/ 5 h 69"/>
                <a:gd name="T24" fmla="*/ 128 w 182"/>
                <a:gd name="T25" fmla="*/ 3 h 69"/>
                <a:gd name="T26" fmla="*/ 129 w 182"/>
                <a:gd name="T27" fmla="*/ 0 h 69"/>
                <a:gd name="T28" fmla="*/ 132 w 182"/>
                <a:gd name="T29" fmla="*/ 0 h 69"/>
                <a:gd name="T30" fmla="*/ 171 w 182"/>
                <a:gd name="T31" fmla="*/ 0 h 69"/>
                <a:gd name="T32" fmla="*/ 172 w 182"/>
                <a:gd name="T33" fmla="*/ 2 h 69"/>
                <a:gd name="T34" fmla="*/ 172 w 182"/>
                <a:gd name="T35" fmla="*/ 4 h 69"/>
                <a:gd name="T36" fmla="*/ 171 w 182"/>
                <a:gd name="T37" fmla="*/ 7 h 69"/>
                <a:gd name="T38" fmla="*/ 169 w 182"/>
                <a:gd name="T39" fmla="*/ 7 h 69"/>
                <a:gd name="T40" fmla="*/ 67 w 182"/>
                <a:gd name="T41" fmla="*/ 7 h 69"/>
                <a:gd name="T42" fmla="*/ 65 w 182"/>
                <a:gd name="T43" fmla="*/ 5 h 69"/>
                <a:gd name="T44" fmla="*/ 64 w 182"/>
                <a:gd name="T45" fmla="*/ 3 h 69"/>
                <a:gd name="T46" fmla="*/ 65 w 182"/>
                <a:gd name="T47" fmla="*/ 0 h 69"/>
                <a:gd name="T48" fmla="*/ 67 w 182"/>
                <a:gd name="T49" fmla="*/ 0 h 69"/>
                <a:gd name="T50" fmla="*/ 105 w 182"/>
                <a:gd name="T51" fmla="*/ 0 h 69"/>
                <a:gd name="T52" fmla="*/ 107 w 182"/>
                <a:gd name="T53" fmla="*/ 2 h 69"/>
                <a:gd name="T54" fmla="*/ 107 w 182"/>
                <a:gd name="T55" fmla="*/ 4 h 69"/>
                <a:gd name="T56" fmla="*/ 105 w 182"/>
                <a:gd name="T57" fmla="*/ 7 h 69"/>
                <a:gd name="T58" fmla="*/ 104 w 182"/>
                <a:gd name="T59" fmla="*/ 7 h 69"/>
                <a:gd name="T60" fmla="*/ 2 w 182"/>
                <a:gd name="T61" fmla="*/ 7 h 69"/>
                <a:gd name="T62" fmla="*/ 0 w 182"/>
                <a:gd name="T63" fmla="*/ 5 h 69"/>
                <a:gd name="T64" fmla="*/ 0 w 182"/>
                <a:gd name="T65" fmla="*/ 3 h 69"/>
                <a:gd name="T66" fmla="*/ 0 w 182"/>
                <a:gd name="T67" fmla="*/ 0 h 69"/>
                <a:gd name="T68" fmla="*/ 2 w 182"/>
                <a:gd name="T69" fmla="*/ 0 h 69"/>
                <a:gd name="T70" fmla="*/ 41 w 182"/>
                <a:gd name="T71" fmla="*/ 0 h 69"/>
                <a:gd name="T72" fmla="*/ 42 w 182"/>
                <a:gd name="T73" fmla="*/ 2 h 69"/>
                <a:gd name="T74" fmla="*/ 42 w 182"/>
                <a:gd name="T75" fmla="*/ 4 h 69"/>
                <a:gd name="T76" fmla="*/ 41 w 182"/>
                <a:gd name="T77" fmla="*/ 7 h 69"/>
                <a:gd name="T78" fmla="*/ 40 w 182"/>
                <a:gd name="T7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2" h="69">
                  <a:moveTo>
                    <a:pt x="177" y="66"/>
                  </a:moveTo>
                  <a:lnTo>
                    <a:pt x="177" y="23"/>
                  </a:lnTo>
                  <a:lnTo>
                    <a:pt x="177" y="21"/>
                  </a:lnTo>
                  <a:lnTo>
                    <a:pt x="178" y="20"/>
                  </a:lnTo>
                  <a:lnTo>
                    <a:pt x="179" y="19"/>
                  </a:lnTo>
                  <a:lnTo>
                    <a:pt x="180" y="19"/>
                  </a:lnTo>
                  <a:lnTo>
                    <a:pt x="181" y="19"/>
                  </a:lnTo>
                  <a:lnTo>
                    <a:pt x="182" y="20"/>
                  </a:lnTo>
                  <a:lnTo>
                    <a:pt x="182" y="21"/>
                  </a:lnTo>
                  <a:lnTo>
                    <a:pt x="182" y="23"/>
                  </a:lnTo>
                  <a:lnTo>
                    <a:pt x="182" y="66"/>
                  </a:lnTo>
                  <a:lnTo>
                    <a:pt x="182" y="67"/>
                  </a:lnTo>
                  <a:lnTo>
                    <a:pt x="182" y="68"/>
                  </a:lnTo>
                  <a:lnTo>
                    <a:pt x="181" y="69"/>
                  </a:lnTo>
                  <a:lnTo>
                    <a:pt x="180" y="69"/>
                  </a:lnTo>
                  <a:lnTo>
                    <a:pt x="179" y="69"/>
                  </a:lnTo>
                  <a:lnTo>
                    <a:pt x="178" y="68"/>
                  </a:lnTo>
                  <a:lnTo>
                    <a:pt x="177" y="67"/>
                  </a:lnTo>
                  <a:lnTo>
                    <a:pt x="177" y="66"/>
                  </a:lnTo>
                  <a:lnTo>
                    <a:pt x="177" y="66"/>
                  </a:lnTo>
                  <a:close/>
                  <a:moveTo>
                    <a:pt x="169" y="7"/>
                  </a:moveTo>
                  <a:lnTo>
                    <a:pt x="132" y="7"/>
                  </a:lnTo>
                  <a:lnTo>
                    <a:pt x="131" y="7"/>
                  </a:lnTo>
                  <a:lnTo>
                    <a:pt x="129" y="5"/>
                  </a:lnTo>
                  <a:lnTo>
                    <a:pt x="128" y="4"/>
                  </a:lnTo>
                  <a:lnTo>
                    <a:pt x="128" y="3"/>
                  </a:lnTo>
                  <a:lnTo>
                    <a:pt x="128" y="2"/>
                  </a:lnTo>
                  <a:lnTo>
                    <a:pt x="129" y="0"/>
                  </a:lnTo>
                  <a:lnTo>
                    <a:pt x="131" y="0"/>
                  </a:lnTo>
                  <a:lnTo>
                    <a:pt x="132" y="0"/>
                  </a:lnTo>
                  <a:lnTo>
                    <a:pt x="169" y="0"/>
                  </a:lnTo>
                  <a:lnTo>
                    <a:pt x="171" y="0"/>
                  </a:lnTo>
                  <a:lnTo>
                    <a:pt x="171" y="0"/>
                  </a:lnTo>
                  <a:lnTo>
                    <a:pt x="172" y="2"/>
                  </a:lnTo>
                  <a:lnTo>
                    <a:pt x="172" y="3"/>
                  </a:lnTo>
                  <a:lnTo>
                    <a:pt x="172" y="4"/>
                  </a:lnTo>
                  <a:lnTo>
                    <a:pt x="171" y="5"/>
                  </a:lnTo>
                  <a:lnTo>
                    <a:pt x="171" y="7"/>
                  </a:lnTo>
                  <a:lnTo>
                    <a:pt x="169" y="7"/>
                  </a:lnTo>
                  <a:lnTo>
                    <a:pt x="169" y="7"/>
                  </a:lnTo>
                  <a:close/>
                  <a:moveTo>
                    <a:pt x="104" y="7"/>
                  </a:moveTo>
                  <a:lnTo>
                    <a:pt x="67" y="7"/>
                  </a:lnTo>
                  <a:lnTo>
                    <a:pt x="66" y="7"/>
                  </a:lnTo>
                  <a:lnTo>
                    <a:pt x="65" y="5"/>
                  </a:lnTo>
                  <a:lnTo>
                    <a:pt x="64" y="4"/>
                  </a:lnTo>
                  <a:lnTo>
                    <a:pt x="64" y="3"/>
                  </a:lnTo>
                  <a:lnTo>
                    <a:pt x="64" y="2"/>
                  </a:lnTo>
                  <a:lnTo>
                    <a:pt x="65" y="0"/>
                  </a:lnTo>
                  <a:lnTo>
                    <a:pt x="66" y="0"/>
                  </a:lnTo>
                  <a:lnTo>
                    <a:pt x="67" y="0"/>
                  </a:lnTo>
                  <a:lnTo>
                    <a:pt x="104" y="0"/>
                  </a:lnTo>
                  <a:lnTo>
                    <a:pt x="105" y="0"/>
                  </a:lnTo>
                  <a:lnTo>
                    <a:pt x="106" y="0"/>
                  </a:lnTo>
                  <a:lnTo>
                    <a:pt x="107" y="2"/>
                  </a:lnTo>
                  <a:lnTo>
                    <a:pt x="107" y="3"/>
                  </a:lnTo>
                  <a:lnTo>
                    <a:pt x="107" y="4"/>
                  </a:lnTo>
                  <a:lnTo>
                    <a:pt x="106" y="5"/>
                  </a:lnTo>
                  <a:lnTo>
                    <a:pt x="105" y="7"/>
                  </a:lnTo>
                  <a:lnTo>
                    <a:pt x="104" y="7"/>
                  </a:lnTo>
                  <a:lnTo>
                    <a:pt x="104" y="7"/>
                  </a:lnTo>
                  <a:close/>
                  <a:moveTo>
                    <a:pt x="40" y="7"/>
                  </a:moveTo>
                  <a:lnTo>
                    <a:pt x="2" y="7"/>
                  </a:lnTo>
                  <a:lnTo>
                    <a:pt x="1" y="7"/>
                  </a:lnTo>
                  <a:lnTo>
                    <a:pt x="0" y="5"/>
                  </a:lnTo>
                  <a:lnTo>
                    <a:pt x="0" y="4"/>
                  </a:lnTo>
                  <a:lnTo>
                    <a:pt x="0" y="3"/>
                  </a:lnTo>
                  <a:lnTo>
                    <a:pt x="0" y="2"/>
                  </a:lnTo>
                  <a:lnTo>
                    <a:pt x="0" y="0"/>
                  </a:lnTo>
                  <a:lnTo>
                    <a:pt x="1" y="0"/>
                  </a:lnTo>
                  <a:lnTo>
                    <a:pt x="2" y="0"/>
                  </a:lnTo>
                  <a:lnTo>
                    <a:pt x="40" y="0"/>
                  </a:lnTo>
                  <a:lnTo>
                    <a:pt x="41" y="0"/>
                  </a:lnTo>
                  <a:lnTo>
                    <a:pt x="42" y="0"/>
                  </a:lnTo>
                  <a:lnTo>
                    <a:pt x="42" y="2"/>
                  </a:lnTo>
                  <a:lnTo>
                    <a:pt x="42" y="3"/>
                  </a:lnTo>
                  <a:lnTo>
                    <a:pt x="42" y="4"/>
                  </a:lnTo>
                  <a:lnTo>
                    <a:pt x="42" y="5"/>
                  </a:lnTo>
                  <a:lnTo>
                    <a:pt x="41" y="7"/>
                  </a:lnTo>
                  <a:lnTo>
                    <a:pt x="40" y="7"/>
                  </a:lnTo>
                  <a:lnTo>
                    <a:pt x="40" y="7"/>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7" name="Freeform 33"/>
            <p:cNvSpPr>
              <a:spLocks/>
            </p:cNvSpPr>
            <p:nvPr/>
          </p:nvSpPr>
          <p:spPr bwMode="auto">
            <a:xfrm>
              <a:off x="3117" y="1766"/>
              <a:ext cx="160" cy="53"/>
            </a:xfrm>
            <a:custGeom>
              <a:avLst/>
              <a:gdLst>
                <a:gd name="T0" fmla="*/ 0 w 189"/>
                <a:gd name="T1" fmla="*/ 48 h 48"/>
                <a:gd name="T2" fmla="*/ 23 w 189"/>
                <a:gd name="T3" fmla="*/ 48 h 48"/>
                <a:gd name="T4" fmla="*/ 45 w 189"/>
                <a:gd name="T5" fmla="*/ 48 h 48"/>
                <a:gd name="T6" fmla="*/ 55 w 189"/>
                <a:gd name="T7" fmla="*/ 48 h 48"/>
                <a:gd name="T8" fmla="*/ 66 w 189"/>
                <a:gd name="T9" fmla="*/ 47 h 48"/>
                <a:gd name="T10" fmla="*/ 76 w 189"/>
                <a:gd name="T11" fmla="*/ 47 h 48"/>
                <a:gd name="T12" fmla="*/ 86 w 189"/>
                <a:gd name="T13" fmla="*/ 45 h 48"/>
                <a:gd name="T14" fmla="*/ 95 w 189"/>
                <a:gd name="T15" fmla="*/ 44 h 48"/>
                <a:gd name="T16" fmla="*/ 105 w 189"/>
                <a:gd name="T17" fmla="*/ 43 h 48"/>
                <a:gd name="T18" fmla="*/ 114 w 189"/>
                <a:gd name="T19" fmla="*/ 42 h 48"/>
                <a:gd name="T20" fmla="*/ 123 w 189"/>
                <a:gd name="T21" fmla="*/ 40 h 48"/>
                <a:gd name="T22" fmla="*/ 130 w 189"/>
                <a:gd name="T23" fmla="*/ 38 h 48"/>
                <a:gd name="T24" fmla="*/ 137 w 189"/>
                <a:gd name="T25" fmla="*/ 37 h 48"/>
                <a:gd name="T26" fmla="*/ 144 w 189"/>
                <a:gd name="T27" fmla="*/ 34 h 48"/>
                <a:gd name="T28" fmla="*/ 150 w 189"/>
                <a:gd name="T29" fmla="*/ 32 h 48"/>
                <a:gd name="T30" fmla="*/ 154 w 189"/>
                <a:gd name="T31" fmla="*/ 31 h 48"/>
                <a:gd name="T32" fmla="*/ 157 w 189"/>
                <a:gd name="T33" fmla="*/ 28 h 48"/>
                <a:gd name="T34" fmla="*/ 162 w 189"/>
                <a:gd name="T35" fmla="*/ 26 h 48"/>
                <a:gd name="T36" fmla="*/ 166 w 189"/>
                <a:gd name="T37" fmla="*/ 23 h 48"/>
                <a:gd name="T38" fmla="*/ 170 w 189"/>
                <a:gd name="T39" fmla="*/ 20 h 48"/>
                <a:gd name="T40" fmla="*/ 173 w 189"/>
                <a:gd name="T41" fmla="*/ 17 h 48"/>
                <a:gd name="T42" fmla="*/ 175 w 189"/>
                <a:gd name="T43" fmla="*/ 15 h 48"/>
                <a:gd name="T44" fmla="*/ 178 w 189"/>
                <a:gd name="T45" fmla="*/ 11 h 48"/>
                <a:gd name="T46" fmla="*/ 182 w 189"/>
                <a:gd name="T47" fmla="*/ 7 h 48"/>
                <a:gd name="T48" fmla="*/ 185 w 189"/>
                <a:gd name="T49" fmla="*/ 4 h 48"/>
                <a:gd name="T50" fmla="*/ 189 w 189"/>
                <a:gd name="T5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48">
                  <a:moveTo>
                    <a:pt x="0" y="48"/>
                  </a:moveTo>
                  <a:lnTo>
                    <a:pt x="23" y="48"/>
                  </a:lnTo>
                  <a:lnTo>
                    <a:pt x="45" y="48"/>
                  </a:lnTo>
                  <a:lnTo>
                    <a:pt x="55" y="48"/>
                  </a:lnTo>
                  <a:lnTo>
                    <a:pt x="66" y="47"/>
                  </a:lnTo>
                  <a:lnTo>
                    <a:pt x="76" y="47"/>
                  </a:lnTo>
                  <a:lnTo>
                    <a:pt x="86" y="45"/>
                  </a:lnTo>
                  <a:lnTo>
                    <a:pt x="95" y="44"/>
                  </a:lnTo>
                  <a:lnTo>
                    <a:pt x="105" y="43"/>
                  </a:lnTo>
                  <a:lnTo>
                    <a:pt x="114" y="42"/>
                  </a:lnTo>
                  <a:lnTo>
                    <a:pt x="123" y="40"/>
                  </a:lnTo>
                  <a:lnTo>
                    <a:pt x="130" y="38"/>
                  </a:lnTo>
                  <a:lnTo>
                    <a:pt x="137" y="37"/>
                  </a:lnTo>
                  <a:lnTo>
                    <a:pt x="144" y="34"/>
                  </a:lnTo>
                  <a:lnTo>
                    <a:pt x="150" y="32"/>
                  </a:lnTo>
                  <a:lnTo>
                    <a:pt x="154" y="31"/>
                  </a:lnTo>
                  <a:lnTo>
                    <a:pt x="157" y="28"/>
                  </a:lnTo>
                  <a:lnTo>
                    <a:pt x="162" y="26"/>
                  </a:lnTo>
                  <a:lnTo>
                    <a:pt x="166" y="23"/>
                  </a:lnTo>
                  <a:lnTo>
                    <a:pt x="170" y="20"/>
                  </a:lnTo>
                  <a:lnTo>
                    <a:pt x="173" y="17"/>
                  </a:lnTo>
                  <a:lnTo>
                    <a:pt x="175" y="15"/>
                  </a:lnTo>
                  <a:lnTo>
                    <a:pt x="178" y="11"/>
                  </a:lnTo>
                  <a:lnTo>
                    <a:pt x="182" y="7"/>
                  </a:lnTo>
                  <a:lnTo>
                    <a:pt x="185" y="4"/>
                  </a:lnTo>
                  <a:lnTo>
                    <a:pt x="189"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8" name="Freeform 34"/>
            <p:cNvSpPr>
              <a:spLocks/>
            </p:cNvSpPr>
            <p:nvPr/>
          </p:nvSpPr>
          <p:spPr bwMode="auto">
            <a:xfrm>
              <a:off x="3277" y="1223"/>
              <a:ext cx="216" cy="543"/>
            </a:xfrm>
            <a:custGeom>
              <a:avLst/>
              <a:gdLst>
                <a:gd name="T0" fmla="*/ 0 w 256"/>
                <a:gd name="T1" fmla="*/ 487 h 487"/>
                <a:gd name="T2" fmla="*/ 3 w 256"/>
                <a:gd name="T3" fmla="*/ 478 h 487"/>
                <a:gd name="T4" fmla="*/ 7 w 256"/>
                <a:gd name="T5" fmla="*/ 471 h 487"/>
                <a:gd name="T6" fmla="*/ 11 w 256"/>
                <a:gd name="T7" fmla="*/ 464 h 487"/>
                <a:gd name="T8" fmla="*/ 14 w 256"/>
                <a:gd name="T9" fmla="*/ 457 h 487"/>
                <a:gd name="T10" fmla="*/ 16 w 256"/>
                <a:gd name="T11" fmla="*/ 451 h 487"/>
                <a:gd name="T12" fmla="*/ 19 w 256"/>
                <a:gd name="T13" fmla="*/ 446 h 487"/>
                <a:gd name="T14" fmla="*/ 21 w 256"/>
                <a:gd name="T15" fmla="*/ 441 h 487"/>
                <a:gd name="T16" fmla="*/ 23 w 256"/>
                <a:gd name="T17" fmla="*/ 437 h 487"/>
                <a:gd name="T18" fmla="*/ 25 w 256"/>
                <a:gd name="T19" fmla="*/ 433 h 487"/>
                <a:gd name="T20" fmla="*/ 26 w 256"/>
                <a:gd name="T21" fmla="*/ 429 h 487"/>
                <a:gd name="T22" fmla="*/ 28 w 256"/>
                <a:gd name="T23" fmla="*/ 426 h 487"/>
                <a:gd name="T24" fmla="*/ 29 w 256"/>
                <a:gd name="T25" fmla="*/ 423 h 487"/>
                <a:gd name="T26" fmla="*/ 32 w 256"/>
                <a:gd name="T27" fmla="*/ 417 h 487"/>
                <a:gd name="T28" fmla="*/ 34 w 256"/>
                <a:gd name="T29" fmla="*/ 413 h 487"/>
                <a:gd name="T30" fmla="*/ 36 w 256"/>
                <a:gd name="T31" fmla="*/ 410 h 487"/>
                <a:gd name="T32" fmla="*/ 37 w 256"/>
                <a:gd name="T33" fmla="*/ 406 h 487"/>
                <a:gd name="T34" fmla="*/ 39 w 256"/>
                <a:gd name="T35" fmla="*/ 402 h 487"/>
                <a:gd name="T36" fmla="*/ 40 w 256"/>
                <a:gd name="T37" fmla="*/ 399 h 487"/>
                <a:gd name="T38" fmla="*/ 42 w 256"/>
                <a:gd name="T39" fmla="*/ 395 h 487"/>
                <a:gd name="T40" fmla="*/ 43 w 256"/>
                <a:gd name="T41" fmla="*/ 390 h 487"/>
                <a:gd name="T42" fmla="*/ 45 w 256"/>
                <a:gd name="T43" fmla="*/ 385 h 487"/>
                <a:gd name="T44" fmla="*/ 47 w 256"/>
                <a:gd name="T45" fmla="*/ 381 h 487"/>
                <a:gd name="T46" fmla="*/ 48 w 256"/>
                <a:gd name="T47" fmla="*/ 378 h 487"/>
                <a:gd name="T48" fmla="*/ 52 w 256"/>
                <a:gd name="T49" fmla="*/ 370 h 487"/>
                <a:gd name="T50" fmla="*/ 55 w 256"/>
                <a:gd name="T51" fmla="*/ 362 h 487"/>
                <a:gd name="T52" fmla="*/ 59 w 256"/>
                <a:gd name="T53" fmla="*/ 352 h 487"/>
                <a:gd name="T54" fmla="*/ 63 w 256"/>
                <a:gd name="T55" fmla="*/ 342 h 487"/>
                <a:gd name="T56" fmla="*/ 67 w 256"/>
                <a:gd name="T57" fmla="*/ 331 h 487"/>
                <a:gd name="T58" fmla="*/ 73 w 256"/>
                <a:gd name="T59" fmla="*/ 319 h 487"/>
                <a:gd name="T60" fmla="*/ 78 w 256"/>
                <a:gd name="T61" fmla="*/ 305 h 487"/>
                <a:gd name="T62" fmla="*/ 84 w 256"/>
                <a:gd name="T63" fmla="*/ 292 h 487"/>
                <a:gd name="T64" fmla="*/ 89 w 256"/>
                <a:gd name="T65" fmla="*/ 277 h 487"/>
                <a:gd name="T66" fmla="*/ 96 w 256"/>
                <a:gd name="T67" fmla="*/ 262 h 487"/>
                <a:gd name="T68" fmla="*/ 103 w 256"/>
                <a:gd name="T69" fmla="*/ 248 h 487"/>
                <a:gd name="T70" fmla="*/ 109 w 256"/>
                <a:gd name="T71" fmla="*/ 233 h 487"/>
                <a:gd name="T72" fmla="*/ 123 w 256"/>
                <a:gd name="T73" fmla="*/ 202 h 487"/>
                <a:gd name="T74" fmla="*/ 139 w 256"/>
                <a:gd name="T75" fmla="*/ 170 h 487"/>
                <a:gd name="T76" fmla="*/ 146 w 256"/>
                <a:gd name="T77" fmla="*/ 155 h 487"/>
                <a:gd name="T78" fmla="*/ 154 w 256"/>
                <a:gd name="T79" fmla="*/ 139 h 487"/>
                <a:gd name="T80" fmla="*/ 161 w 256"/>
                <a:gd name="T81" fmla="*/ 125 h 487"/>
                <a:gd name="T82" fmla="*/ 169 w 256"/>
                <a:gd name="T83" fmla="*/ 110 h 487"/>
                <a:gd name="T84" fmla="*/ 177 w 256"/>
                <a:gd name="T85" fmla="*/ 97 h 487"/>
                <a:gd name="T86" fmla="*/ 184 w 256"/>
                <a:gd name="T87" fmla="*/ 83 h 487"/>
                <a:gd name="T88" fmla="*/ 193 w 256"/>
                <a:gd name="T89" fmla="*/ 71 h 487"/>
                <a:gd name="T90" fmla="*/ 200 w 256"/>
                <a:gd name="T91" fmla="*/ 58 h 487"/>
                <a:gd name="T92" fmla="*/ 207 w 256"/>
                <a:gd name="T93" fmla="*/ 47 h 487"/>
                <a:gd name="T94" fmla="*/ 215 w 256"/>
                <a:gd name="T95" fmla="*/ 36 h 487"/>
                <a:gd name="T96" fmla="*/ 222 w 256"/>
                <a:gd name="T97" fmla="*/ 28 h 487"/>
                <a:gd name="T98" fmla="*/ 229 w 256"/>
                <a:gd name="T99" fmla="*/ 19 h 487"/>
                <a:gd name="T100" fmla="*/ 233 w 256"/>
                <a:gd name="T101" fmla="*/ 16 h 487"/>
                <a:gd name="T102" fmla="*/ 237 w 256"/>
                <a:gd name="T103" fmla="*/ 12 h 487"/>
                <a:gd name="T104" fmla="*/ 240 w 256"/>
                <a:gd name="T105" fmla="*/ 9 h 487"/>
                <a:gd name="T106" fmla="*/ 243 w 256"/>
                <a:gd name="T107" fmla="*/ 7 h 487"/>
                <a:gd name="T108" fmla="*/ 246 w 256"/>
                <a:gd name="T109" fmla="*/ 4 h 487"/>
                <a:gd name="T110" fmla="*/ 249 w 256"/>
                <a:gd name="T111" fmla="*/ 2 h 487"/>
                <a:gd name="T112" fmla="*/ 253 w 256"/>
                <a:gd name="T113" fmla="*/ 1 h 487"/>
                <a:gd name="T114" fmla="*/ 256 w 256"/>
                <a:gd name="T11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6" h="487">
                  <a:moveTo>
                    <a:pt x="0" y="487"/>
                  </a:moveTo>
                  <a:lnTo>
                    <a:pt x="3" y="478"/>
                  </a:lnTo>
                  <a:lnTo>
                    <a:pt x="7" y="471"/>
                  </a:lnTo>
                  <a:lnTo>
                    <a:pt x="11" y="464"/>
                  </a:lnTo>
                  <a:lnTo>
                    <a:pt x="14" y="457"/>
                  </a:lnTo>
                  <a:lnTo>
                    <a:pt x="16" y="451"/>
                  </a:lnTo>
                  <a:lnTo>
                    <a:pt x="19" y="446"/>
                  </a:lnTo>
                  <a:lnTo>
                    <a:pt x="21" y="441"/>
                  </a:lnTo>
                  <a:lnTo>
                    <a:pt x="23" y="437"/>
                  </a:lnTo>
                  <a:lnTo>
                    <a:pt x="25" y="433"/>
                  </a:lnTo>
                  <a:lnTo>
                    <a:pt x="26" y="429"/>
                  </a:lnTo>
                  <a:lnTo>
                    <a:pt x="28" y="426"/>
                  </a:lnTo>
                  <a:lnTo>
                    <a:pt x="29" y="423"/>
                  </a:lnTo>
                  <a:lnTo>
                    <a:pt x="32" y="417"/>
                  </a:lnTo>
                  <a:lnTo>
                    <a:pt x="34" y="413"/>
                  </a:lnTo>
                  <a:lnTo>
                    <a:pt x="36" y="410"/>
                  </a:lnTo>
                  <a:lnTo>
                    <a:pt x="37" y="406"/>
                  </a:lnTo>
                  <a:lnTo>
                    <a:pt x="39" y="402"/>
                  </a:lnTo>
                  <a:lnTo>
                    <a:pt x="40" y="399"/>
                  </a:lnTo>
                  <a:lnTo>
                    <a:pt x="42" y="395"/>
                  </a:lnTo>
                  <a:lnTo>
                    <a:pt x="43" y="390"/>
                  </a:lnTo>
                  <a:lnTo>
                    <a:pt x="45" y="385"/>
                  </a:lnTo>
                  <a:lnTo>
                    <a:pt x="47" y="381"/>
                  </a:lnTo>
                  <a:lnTo>
                    <a:pt x="48" y="378"/>
                  </a:lnTo>
                  <a:lnTo>
                    <a:pt x="52" y="370"/>
                  </a:lnTo>
                  <a:lnTo>
                    <a:pt x="55" y="362"/>
                  </a:lnTo>
                  <a:lnTo>
                    <a:pt x="59" y="352"/>
                  </a:lnTo>
                  <a:lnTo>
                    <a:pt x="63" y="342"/>
                  </a:lnTo>
                  <a:lnTo>
                    <a:pt x="67" y="331"/>
                  </a:lnTo>
                  <a:lnTo>
                    <a:pt x="73" y="319"/>
                  </a:lnTo>
                  <a:lnTo>
                    <a:pt x="78" y="305"/>
                  </a:lnTo>
                  <a:lnTo>
                    <a:pt x="84" y="292"/>
                  </a:lnTo>
                  <a:lnTo>
                    <a:pt x="89" y="277"/>
                  </a:lnTo>
                  <a:lnTo>
                    <a:pt x="96" y="262"/>
                  </a:lnTo>
                  <a:lnTo>
                    <a:pt x="103" y="248"/>
                  </a:lnTo>
                  <a:lnTo>
                    <a:pt x="109" y="233"/>
                  </a:lnTo>
                  <a:lnTo>
                    <a:pt x="123" y="202"/>
                  </a:lnTo>
                  <a:lnTo>
                    <a:pt x="139" y="170"/>
                  </a:lnTo>
                  <a:lnTo>
                    <a:pt x="146" y="155"/>
                  </a:lnTo>
                  <a:lnTo>
                    <a:pt x="154" y="139"/>
                  </a:lnTo>
                  <a:lnTo>
                    <a:pt x="161" y="125"/>
                  </a:lnTo>
                  <a:lnTo>
                    <a:pt x="169" y="110"/>
                  </a:lnTo>
                  <a:lnTo>
                    <a:pt x="177" y="97"/>
                  </a:lnTo>
                  <a:lnTo>
                    <a:pt x="184" y="83"/>
                  </a:lnTo>
                  <a:lnTo>
                    <a:pt x="193" y="71"/>
                  </a:lnTo>
                  <a:lnTo>
                    <a:pt x="200" y="58"/>
                  </a:lnTo>
                  <a:lnTo>
                    <a:pt x="207" y="47"/>
                  </a:lnTo>
                  <a:lnTo>
                    <a:pt x="215" y="36"/>
                  </a:lnTo>
                  <a:lnTo>
                    <a:pt x="222" y="28"/>
                  </a:lnTo>
                  <a:lnTo>
                    <a:pt x="229" y="19"/>
                  </a:lnTo>
                  <a:lnTo>
                    <a:pt x="233" y="16"/>
                  </a:lnTo>
                  <a:lnTo>
                    <a:pt x="237" y="12"/>
                  </a:lnTo>
                  <a:lnTo>
                    <a:pt x="240" y="9"/>
                  </a:lnTo>
                  <a:lnTo>
                    <a:pt x="243" y="7"/>
                  </a:lnTo>
                  <a:lnTo>
                    <a:pt x="246" y="4"/>
                  </a:lnTo>
                  <a:lnTo>
                    <a:pt x="249" y="2"/>
                  </a:lnTo>
                  <a:lnTo>
                    <a:pt x="253" y="1"/>
                  </a:lnTo>
                  <a:lnTo>
                    <a:pt x="256"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9" name="Freeform 35"/>
            <p:cNvSpPr>
              <a:spLocks/>
            </p:cNvSpPr>
            <p:nvPr/>
          </p:nvSpPr>
          <p:spPr bwMode="auto">
            <a:xfrm>
              <a:off x="3493" y="1202"/>
              <a:ext cx="148" cy="21"/>
            </a:xfrm>
            <a:custGeom>
              <a:avLst/>
              <a:gdLst>
                <a:gd name="T0" fmla="*/ 0 w 175"/>
                <a:gd name="T1" fmla="*/ 19 h 19"/>
                <a:gd name="T2" fmla="*/ 1 w 175"/>
                <a:gd name="T3" fmla="*/ 17 h 19"/>
                <a:gd name="T4" fmla="*/ 2 w 175"/>
                <a:gd name="T5" fmla="*/ 17 h 19"/>
                <a:gd name="T6" fmla="*/ 3 w 175"/>
                <a:gd name="T7" fmla="*/ 17 h 19"/>
                <a:gd name="T8" fmla="*/ 5 w 175"/>
                <a:gd name="T9" fmla="*/ 16 h 19"/>
                <a:gd name="T10" fmla="*/ 17 w 175"/>
                <a:gd name="T11" fmla="*/ 12 h 19"/>
                <a:gd name="T12" fmla="*/ 28 w 175"/>
                <a:gd name="T13" fmla="*/ 9 h 19"/>
                <a:gd name="T14" fmla="*/ 40 w 175"/>
                <a:gd name="T15" fmla="*/ 6 h 19"/>
                <a:gd name="T16" fmla="*/ 51 w 175"/>
                <a:gd name="T17" fmla="*/ 4 h 19"/>
                <a:gd name="T18" fmla="*/ 62 w 175"/>
                <a:gd name="T19" fmla="*/ 3 h 19"/>
                <a:gd name="T20" fmla="*/ 71 w 175"/>
                <a:gd name="T21" fmla="*/ 1 h 19"/>
                <a:gd name="T22" fmla="*/ 82 w 175"/>
                <a:gd name="T23" fmla="*/ 1 h 19"/>
                <a:gd name="T24" fmla="*/ 92 w 175"/>
                <a:gd name="T25" fmla="*/ 0 h 19"/>
                <a:gd name="T26" fmla="*/ 112 w 175"/>
                <a:gd name="T27" fmla="*/ 0 h 19"/>
                <a:gd name="T28" fmla="*/ 132 w 175"/>
                <a:gd name="T29" fmla="*/ 1 h 19"/>
                <a:gd name="T30" fmla="*/ 143 w 175"/>
                <a:gd name="T31" fmla="*/ 1 h 19"/>
                <a:gd name="T32" fmla="*/ 153 w 175"/>
                <a:gd name="T33" fmla="*/ 3 h 19"/>
                <a:gd name="T34" fmla="*/ 164 w 175"/>
                <a:gd name="T35" fmla="*/ 3 h 19"/>
                <a:gd name="T36" fmla="*/ 175 w 175"/>
                <a:gd name="T3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19">
                  <a:moveTo>
                    <a:pt x="0" y="19"/>
                  </a:moveTo>
                  <a:lnTo>
                    <a:pt x="1" y="17"/>
                  </a:lnTo>
                  <a:lnTo>
                    <a:pt x="2" y="17"/>
                  </a:lnTo>
                  <a:lnTo>
                    <a:pt x="3" y="17"/>
                  </a:lnTo>
                  <a:lnTo>
                    <a:pt x="5" y="16"/>
                  </a:lnTo>
                  <a:lnTo>
                    <a:pt x="17" y="12"/>
                  </a:lnTo>
                  <a:lnTo>
                    <a:pt x="28" y="9"/>
                  </a:lnTo>
                  <a:lnTo>
                    <a:pt x="40" y="6"/>
                  </a:lnTo>
                  <a:lnTo>
                    <a:pt x="51" y="4"/>
                  </a:lnTo>
                  <a:lnTo>
                    <a:pt x="62" y="3"/>
                  </a:lnTo>
                  <a:lnTo>
                    <a:pt x="71" y="1"/>
                  </a:lnTo>
                  <a:lnTo>
                    <a:pt x="82" y="1"/>
                  </a:lnTo>
                  <a:lnTo>
                    <a:pt x="92" y="0"/>
                  </a:lnTo>
                  <a:lnTo>
                    <a:pt x="112" y="0"/>
                  </a:lnTo>
                  <a:lnTo>
                    <a:pt x="132" y="1"/>
                  </a:lnTo>
                  <a:lnTo>
                    <a:pt x="143" y="1"/>
                  </a:lnTo>
                  <a:lnTo>
                    <a:pt x="153" y="3"/>
                  </a:lnTo>
                  <a:lnTo>
                    <a:pt x="164" y="3"/>
                  </a:lnTo>
                  <a:lnTo>
                    <a:pt x="175" y="3"/>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0" name="Freeform 36"/>
            <p:cNvSpPr>
              <a:spLocks/>
            </p:cNvSpPr>
            <p:nvPr/>
          </p:nvSpPr>
          <p:spPr bwMode="auto">
            <a:xfrm>
              <a:off x="3666" y="1206"/>
              <a:ext cx="226" cy="1"/>
            </a:xfrm>
            <a:custGeom>
              <a:avLst/>
              <a:gdLst>
                <a:gd name="T0" fmla="*/ 0 w 267"/>
                <a:gd name="T1" fmla="*/ 10 w 267"/>
                <a:gd name="T2" fmla="*/ 21 w 267"/>
                <a:gd name="T3" fmla="*/ 32 w 267"/>
                <a:gd name="T4" fmla="*/ 44 w 267"/>
                <a:gd name="T5" fmla="*/ 67 w 267"/>
                <a:gd name="T6" fmla="*/ 91 w 267"/>
                <a:gd name="T7" fmla="*/ 116 w 267"/>
                <a:gd name="T8" fmla="*/ 140 w 267"/>
                <a:gd name="T9" fmla="*/ 150 w 267"/>
                <a:gd name="T10" fmla="*/ 162 w 267"/>
                <a:gd name="T11" fmla="*/ 172 w 267"/>
                <a:gd name="T12" fmla="*/ 183 w 267"/>
                <a:gd name="T13" fmla="*/ 196 w 267"/>
                <a:gd name="T14" fmla="*/ 202 w 267"/>
                <a:gd name="T15" fmla="*/ 209 w 267"/>
                <a:gd name="T16" fmla="*/ 217 w 267"/>
                <a:gd name="T17" fmla="*/ 225 w 267"/>
                <a:gd name="T18" fmla="*/ 232 w 267"/>
                <a:gd name="T19" fmla="*/ 241 w 267"/>
                <a:gd name="T20" fmla="*/ 248 w 267"/>
                <a:gd name="T21" fmla="*/ 256 w 267"/>
                <a:gd name="T22" fmla="*/ 262 w 267"/>
                <a:gd name="T23" fmla="*/ 265 w 267"/>
                <a:gd name="T24" fmla="*/ 267 w 267"/>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Lst>
              <a:rect l="0" t="0" r="r" b="b"/>
              <a:pathLst>
                <a:path w="267">
                  <a:moveTo>
                    <a:pt x="0" y="0"/>
                  </a:moveTo>
                  <a:lnTo>
                    <a:pt x="10" y="0"/>
                  </a:lnTo>
                  <a:lnTo>
                    <a:pt x="21" y="0"/>
                  </a:lnTo>
                  <a:lnTo>
                    <a:pt x="32" y="0"/>
                  </a:lnTo>
                  <a:lnTo>
                    <a:pt x="44" y="0"/>
                  </a:lnTo>
                  <a:lnTo>
                    <a:pt x="67" y="0"/>
                  </a:lnTo>
                  <a:lnTo>
                    <a:pt x="91" y="0"/>
                  </a:lnTo>
                  <a:lnTo>
                    <a:pt x="116" y="0"/>
                  </a:lnTo>
                  <a:lnTo>
                    <a:pt x="140" y="0"/>
                  </a:lnTo>
                  <a:lnTo>
                    <a:pt x="150" y="0"/>
                  </a:lnTo>
                  <a:lnTo>
                    <a:pt x="162" y="0"/>
                  </a:lnTo>
                  <a:lnTo>
                    <a:pt x="172" y="0"/>
                  </a:lnTo>
                  <a:lnTo>
                    <a:pt x="183" y="0"/>
                  </a:lnTo>
                  <a:lnTo>
                    <a:pt x="196" y="0"/>
                  </a:lnTo>
                  <a:lnTo>
                    <a:pt x="202" y="0"/>
                  </a:lnTo>
                  <a:lnTo>
                    <a:pt x="209" y="0"/>
                  </a:lnTo>
                  <a:lnTo>
                    <a:pt x="217" y="0"/>
                  </a:lnTo>
                  <a:lnTo>
                    <a:pt x="225" y="0"/>
                  </a:lnTo>
                  <a:lnTo>
                    <a:pt x="232" y="0"/>
                  </a:lnTo>
                  <a:lnTo>
                    <a:pt x="241" y="0"/>
                  </a:lnTo>
                  <a:lnTo>
                    <a:pt x="248" y="0"/>
                  </a:lnTo>
                  <a:lnTo>
                    <a:pt x="256" y="0"/>
                  </a:lnTo>
                  <a:lnTo>
                    <a:pt x="262" y="0"/>
                  </a:lnTo>
                  <a:lnTo>
                    <a:pt x="265" y="0"/>
                  </a:lnTo>
                  <a:lnTo>
                    <a:pt x="267"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1" name="Freeform 37"/>
            <p:cNvSpPr>
              <a:spLocks/>
            </p:cNvSpPr>
            <p:nvPr/>
          </p:nvSpPr>
          <p:spPr bwMode="auto">
            <a:xfrm>
              <a:off x="3892" y="1206"/>
              <a:ext cx="183" cy="630"/>
            </a:xfrm>
            <a:custGeom>
              <a:avLst/>
              <a:gdLst>
                <a:gd name="T0" fmla="*/ 0 w 217"/>
                <a:gd name="T1" fmla="*/ 0 h 566"/>
                <a:gd name="T2" fmla="*/ 2 w 217"/>
                <a:gd name="T3" fmla="*/ 9 h 566"/>
                <a:gd name="T4" fmla="*/ 5 w 217"/>
                <a:gd name="T5" fmla="*/ 19 h 566"/>
                <a:gd name="T6" fmla="*/ 8 w 217"/>
                <a:gd name="T7" fmla="*/ 28 h 566"/>
                <a:gd name="T8" fmla="*/ 10 w 217"/>
                <a:gd name="T9" fmla="*/ 36 h 566"/>
                <a:gd name="T10" fmla="*/ 11 w 217"/>
                <a:gd name="T11" fmla="*/ 45 h 566"/>
                <a:gd name="T12" fmla="*/ 13 w 217"/>
                <a:gd name="T13" fmla="*/ 54 h 566"/>
                <a:gd name="T14" fmla="*/ 15 w 217"/>
                <a:gd name="T15" fmla="*/ 61 h 566"/>
                <a:gd name="T16" fmla="*/ 17 w 217"/>
                <a:gd name="T17" fmla="*/ 68 h 566"/>
                <a:gd name="T18" fmla="*/ 20 w 217"/>
                <a:gd name="T19" fmla="*/ 82 h 566"/>
                <a:gd name="T20" fmla="*/ 24 w 217"/>
                <a:gd name="T21" fmla="*/ 95 h 566"/>
                <a:gd name="T22" fmla="*/ 28 w 217"/>
                <a:gd name="T23" fmla="*/ 108 h 566"/>
                <a:gd name="T24" fmla="*/ 31 w 217"/>
                <a:gd name="T25" fmla="*/ 119 h 566"/>
                <a:gd name="T26" fmla="*/ 34 w 217"/>
                <a:gd name="T27" fmla="*/ 130 h 566"/>
                <a:gd name="T28" fmla="*/ 37 w 217"/>
                <a:gd name="T29" fmla="*/ 140 h 566"/>
                <a:gd name="T30" fmla="*/ 40 w 217"/>
                <a:gd name="T31" fmla="*/ 149 h 566"/>
                <a:gd name="T32" fmla="*/ 43 w 217"/>
                <a:gd name="T33" fmla="*/ 159 h 566"/>
                <a:gd name="T34" fmla="*/ 50 w 217"/>
                <a:gd name="T35" fmla="*/ 178 h 566"/>
                <a:gd name="T36" fmla="*/ 53 w 217"/>
                <a:gd name="T37" fmla="*/ 187 h 566"/>
                <a:gd name="T38" fmla="*/ 56 w 217"/>
                <a:gd name="T39" fmla="*/ 197 h 566"/>
                <a:gd name="T40" fmla="*/ 58 w 217"/>
                <a:gd name="T41" fmla="*/ 206 h 566"/>
                <a:gd name="T42" fmla="*/ 61 w 217"/>
                <a:gd name="T43" fmla="*/ 216 h 566"/>
                <a:gd name="T44" fmla="*/ 66 w 217"/>
                <a:gd name="T45" fmla="*/ 234 h 566"/>
                <a:gd name="T46" fmla="*/ 73 w 217"/>
                <a:gd name="T47" fmla="*/ 254 h 566"/>
                <a:gd name="T48" fmla="*/ 79 w 217"/>
                <a:gd name="T49" fmla="*/ 273 h 566"/>
                <a:gd name="T50" fmla="*/ 86 w 217"/>
                <a:gd name="T51" fmla="*/ 292 h 566"/>
                <a:gd name="T52" fmla="*/ 93 w 217"/>
                <a:gd name="T53" fmla="*/ 311 h 566"/>
                <a:gd name="T54" fmla="*/ 100 w 217"/>
                <a:gd name="T55" fmla="*/ 329 h 566"/>
                <a:gd name="T56" fmla="*/ 106 w 217"/>
                <a:gd name="T57" fmla="*/ 347 h 566"/>
                <a:gd name="T58" fmla="*/ 113 w 217"/>
                <a:gd name="T59" fmla="*/ 363 h 566"/>
                <a:gd name="T60" fmla="*/ 116 w 217"/>
                <a:gd name="T61" fmla="*/ 372 h 566"/>
                <a:gd name="T62" fmla="*/ 119 w 217"/>
                <a:gd name="T63" fmla="*/ 379 h 566"/>
                <a:gd name="T64" fmla="*/ 122 w 217"/>
                <a:gd name="T65" fmla="*/ 386 h 566"/>
                <a:gd name="T66" fmla="*/ 125 w 217"/>
                <a:gd name="T67" fmla="*/ 394 h 566"/>
                <a:gd name="T68" fmla="*/ 127 w 217"/>
                <a:gd name="T69" fmla="*/ 400 h 566"/>
                <a:gd name="T70" fmla="*/ 131 w 217"/>
                <a:gd name="T71" fmla="*/ 406 h 566"/>
                <a:gd name="T72" fmla="*/ 134 w 217"/>
                <a:gd name="T73" fmla="*/ 415 h 566"/>
                <a:gd name="T74" fmla="*/ 136 w 217"/>
                <a:gd name="T75" fmla="*/ 418 h 566"/>
                <a:gd name="T76" fmla="*/ 138 w 217"/>
                <a:gd name="T77" fmla="*/ 423 h 566"/>
                <a:gd name="T78" fmla="*/ 140 w 217"/>
                <a:gd name="T79" fmla="*/ 428 h 566"/>
                <a:gd name="T80" fmla="*/ 142 w 217"/>
                <a:gd name="T81" fmla="*/ 434 h 566"/>
                <a:gd name="T82" fmla="*/ 146 w 217"/>
                <a:gd name="T83" fmla="*/ 440 h 566"/>
                <a:gd name="T84" fmla="*/ 150 w 217"/>
                <a:gd name="T85" fmla="*/ 448 h 566"/>
                <a:gd name="T86" fmla="*/ 152 w 217"/>
                <a:gd name="T87" fmla="*/ 453 h 566"/>
                <a:gd name="T88" fmla="*/ 155 w 217"/>
                <a:gd name="T89" fmla="*/ 456 h 566"/>
                <a:gd name="T90" fmla="*/ 157 w 217"/>
                <a:gd name="T91" fmla="*/ 461 h 566"/>
                <a:gd name="T92" fmla="*/ 160 w 217"/>
                <a:gd name="T93" fmla="*/ 467 h 566"/>
                <a:gd name="T94" fmla="*/ 163 w 217"/>
                <a:gd name="T95" fmla="*/ 472 h 566"/>
                <a:gd name="T96" fmla="*/ 166 w 217"/>
                <a:gd name="T97" fmla="*/ 478 h 566"/>
                <a:gd name="T98" fmla="*/ 171 w 217"/>
                <a:gd name="T99" fmla="*/ 484 h 566"/>
                <a:gd name="T100" fmla="*/ 174 w 217"/>
                <a:gd name="T101" fmla="*/ 492 h 566"/>
                <a:gd name="T102" fmla="*/ 178 w 217"/>
                <a:gd name="T103" fmla="*/ 499 h 566"/>
                <a:gd name="T104" fmla="*/ 182 w 217"/>
                <a:gd name="T105" fmla="*/ 508 h 566"/>
                <a:gd name="T106" fmla="*/ 187 w 217"/>
                <a:gd name="T107" fmla="*/ 515 h 566"/>
                <a:gd name="T108" fmla="*/ 193 w 217"/>
                <a:gd name="T109" fmla="*/ 525 h 566"/>
                <a:gd name="T110" fmla="*/ 198 w 217"/>
                <a:gd name="T111" fmla="*/ 534 h 566"/>
                <a:gd name="T112" fmla="*/ 204 w 217"/>
                <a:gd name="T113" fmla="*/ 545 h 566"/>
                <a:gd name="T114" fmla="*/ 210 w 217"/>
                <a:gd name="T115" fmla="*/ 554 h 566"/>
                <a:gd name="T116" fmla="*/ 217 w 217"/>
                <a:gd name="T117"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7" h="566">
                  <a:moveTo>
                    <a:pt x="0" y="0"/>
                  </a:moveTo>
                  <a:lnTo>
                    <a:pt x="2" y="9"/>
                  </a:lnTo>
                  <a:lnTo>
                    <a:pt x="5" y="19"/>
                  </a:lnTo>
                  <a:lnTo>
                    <a:pt x="8" y="28"/>
                  </a:lnTo>
                  <a:lnTo>
                    <a:pt x="10" y="36"/>
                  </a:lnTo>
                  <a:lnTo>
                    <a:pt x="11" y="45"/>
                  </a:lnTo>
                  <a:lnTo>
                    <a:pt x="13" y="54"/>
                  </a:lnTo>
                  <a:lnTo>
                    <a:pt x="15" y="61"/>
                  </a:lnTo>
                  <a:lnTo>
                    <a:pt x="17" y="68"/>
                  </a:lnTo>
                  <a:lnTo>
                    <a:pt x="20" y="82"/>
                  </a:lnTo>
                  <a:lnTo>
                    <a:pt x="24" y="95"/>
                  </a:lnTo>
                  <a:lnTo>
                    <a:pt x="28" y="108"/>
                  </a:lnTo>
                  <a:lnTo>
                    <a:pt x="31" y="119"/>
                  </a:lnTo>
                  <a:lnTo>
                    <a:pt x="34" y="130"/>
                  </a:lnTo>
                  <a:lnTo>
                    <a:pt x="37" y="140"/>
                  </a:lnTo>
                  <a:lnTo>
                    <a:pt x="40" y="149"/>
                  </a:lnTo>
                  <a:lnTo>
                    <a:pt x="43" y="159"/>
                  </a:lnTo>
                  <a:lnTo>
                    <a:pt x="50" y="178"/>
                  </a:lnTo>
                  <a:lnTo>
                    <a:pt x="53" y="187"/>
                  </a:lnTo>
                  <a:lnTo>
                    <a:pt x="56" y="197"/>
                  </a:lnTo>
                  <a:lnTo>
                    <a:pt x="58" y="206"/>
                  </a:lnTo>
                  <a:lnTo>
                    <a:pt x="61" y="216"/>
                  </a:lnTo>
                  <a:lnTo>
                    <a:pt x="66" y="234"/>
                  </a:lnTo>
                  <a:lnTo>
                    <a:pt x="73" y="254"/>
                  </a:lnTo>
                  <a:lnTo>
                    <a:pt x="79" y="273"/>
                  </a:lnTo>
                  <a:lnTo>
                    <a:pt x="86" y="292"/>
                  </a:lnTo>
                  <a:lnTo>
                    <a:pt x="93" y="311"/>
                  </a:lnTo>
                  <a:lnTo>
                    <a:pt x="100" y="329"/>
                  </a:lnTo>
                  <a:lnTo>
                    <a:pt x="106" y="347"/>
                  </a:lnTo>
                  <a:lnTo>
                    <a:pt x="113" y="363"/>
                  </a:lnTo>
                  <a:lnTo>
                    <a:pt x="116" y="372"/>
                  </a:lnTo>
                  <a:lnTo>
                    <a:pt x="119" y="379"/>
                  </a:lnTo>
                  <a:lnTo>
                    <a:pt x="122" y="386"/>
                  </a:lnTo>
                  <a:lnTo>
                    <a:pt x="125" y="394"/>
                  </a:lnTo>
                  <a:lnTo>
                    <a:pt x="127" y="400"/>
                  </a:lnTo>
                  <a:lnTo>
                    <a:pt x="131" y="406"/>
                  </a:lnTo>
                  <a:lnTo>
                    <a:pt x="134" y="415"/>
                  </a:lnTo>
                  <a:lnTo>
                    <a:pt x="136" y="418"/>
                  </a:lnTo>
                  <a:lnTo>
                    <a:pt x="138" y="423"/>
                  </a:lnTo>
                  <a:lnTo>
                    <a:pt x="140" y="428"/>
                  </a:lnTo>
                  <a:lnTo>
                    <a:pt x="142" y="434"/>
                  </a:lnTo>
                  <a:lnTo>
                    <a:pt x="146" y="440"/>
                  </a:lnTo>
                  <a:lnTo>
                    <a:pt x="150" y="448"/>
                  </a:lnTo>
                  <a:lnTo>
                    <a:pt x="152" y="453"/>
                  </a:lnTo>
                  <a:lnTo>
                    <a:pt x="155" y="456"/>
                  </a:lnTo>
                  <a:lnTo>
                    <a:pt x="157" y="461"/>
                  </a:lnTo>
                  <a:lnTo>
                    <a:pt x="160" y="467"/>
                  </a:lnTo>
                  <a:lnTo>
                    <a:pt x="163" y="472"/>
                  </a:lnTo>
                  <a:lnTo>
                    <a:pt x="166" y="478"/>
                  </a:lnTo>
                  <a:lnTo>
                    <a:pt x="171" y="484"/>
                  </a:lnTo>
                  <a:lnTo>
                    <a:pt x="174" y="492"/>
                  </a:lnTo>
                  <a:lnTo>
                    <a:pt x="178" y="499"/>
                  </a:lnTo>
                  <a:lnTo>
                    <a:pt x="182" y="508"/>
                  </a:lnTo>
                  <a:lnTo>
                    <a:pt x="187" y="515"/>
                  </a:lnTo>
                  <a:lnTo>
                    <a:pt x="193" y="525"/>
                  </a:lnTo>
                  <a:lnTo>
                    <a:pt x="198" y="534"/>
                  </a:lnTo>
                  <a:lnTo>
                    <a:pt x="204" y="545"/>
                  </a:lnTo>
                  <a:lnTo>
                    <a:pt x="210" y="554"/>
                  </a:lnTo>
                  <a:lnTo>
                    <a:pt x="217" y="566"/>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2" name="Freeform 38"/>
            <p:cNvSpPr>
              <a:spLocks/>
            </p:cNvSpPr>
            <p:nvPr/>
          </p:nvSpPr>
          <p:spPr bwMode="auto">
            <a:xfrm>
              <a:off x="4075" y="1836"/>
              <a:ext cx="273" cy="421"/>
            </a:xfrm>
            <a:custGeom>
              <a:avLst/>
              <a:gdLst>
                <a:gd name="T0" fmla="*/ 0 w 323"/>
                <a:gd name="T1" fmla="*/ 0 h 378"/>
                <a:gd name="T2" fmla="*/ 4 w 323"/>
                <a:gd name="T3" fmla="*/ 11 h 378"/>
                <a:gd name="T4" fmla="*/ 9 w 323"/>
                <a:gd name="T5" fmla="*/ 20 h 378"/>
                <a:gd name="T6" fmla="*/ 15 w 323"/>
                <a:gd name="T7" fmla="*/ 30 h 378"/>
                <a:gd name="T8" fmla="*/ 21 w 323"/>
                <a:gd name="T9" fmla="*/ 40 h 378"/>
                <a:gd name="T10" fmla="*/ 34 w 323"/>
                <a:gd name="T11" fmla="*/ 61 h 378"/>
                <a:gd name="T12" fmla="*/ 46 w 323"/>
                <a:gd name="T13" fmla="*/ 82 h 378"/>
                <a:gd name="T14" fmla="*/ 60 w 323"/>
                <a:gd name="T15" fmla="*/ 103 h 378"/>
                <a:gd name="T16" fmla="*/ 74 w 323"/>
                <a:gd name="T17" fmla="*/ 122 h 378"/>
                <a:gd name="T18" fmla="*/ 88 w 323"/>
                <a:gd name="T19" fmla="*/ 142 h 378"/>
                <a:gd name="T20" fmla="*/ 102 w 323"/>
                <a:gd name="T21" fmla="*/ 162 h 378"/>
                <a:gd name="T22" fmla="*/ 116 w 323"/>
                <a:gd name="T23" fmla="*/ 179 h 378"/>
                <a:gd name="T24" fmla="*/ 122 w 323"/>
                <a:gd name="T25" fmla="*/ 187 h 378"/>
                <a:gd name="T26" fmla="*/ 128 w 323"/>
                <a:gd name="T27" fmla="*/ 196 h 378"/>
                <a:gd name="T28" fmla="*/ 135 w 323"/>
                <a:gd name="T29" fmla="*/ 203 h 378"/>
                <a:gd name="T30" fmla="*/ 141 w 323"/>
                <a:gd name="T31" fmla="*/ 211 h 378"/>
                <a:gd name="T32" fmla="*/ 146 w 323"/>
                <a:gd name="T33" fmla="*/ 218 h 378"/>
                <a:gd name="T34" fmla="*/ 151 w 323"/>
                <a:gd name="T35" fmla="*/ 224 h 378"/>
                <a:gd name="T36" fmla="*/ 157 w 323"/>
                <a:gd name="T37" fmla="*/ 230 h 378"/>
                <a:gd name="T38" fmla="*/ 161 w 323"/>
                <a:gd name="T39" fmla="*/ 236 h 378"/>
                <a:gd name="T40" fmla="*/ 165 w 323"/>
                <a:gd name="T41" fmla="*/ 241 h 378"/>
                <a:gd name="T42" fmla="*/ 169 w 323"/>
                <a:gd name="T43" fmla="*/ 246 h 378"/>
                <a:gd name="T44" fmla="*/ 172 w 323"/>
                <a:gd name="T45" fmla="*/ 250 h 378"/>
                <a:gd name="T46" fmla="*/ 176 w 323"/>
                <a:gd name="T47" fmla="*/ 254 h 378"/>
                <a:gd name="T48" fmla="*/ 178 w 323"/>
                <a:gd name="T49" fmla="*/ 256 h 378"/>
                <a:gd name="T50" fmla="*/ 179 w 323"/>
                <a:gd name="T51" fmla="*/ 259 h 378"/>
                <a:gd name="T52" fmla="*/ 180 w 323"/>
                <a:gd name="T53" fmla="*/ 260 h 378"/>
                <a:gd name="T54" fmla="*/ 181 w 323"/>
                <a:gd name="T55" fmla="*/ 261 h 378"/>
                <a:gd name="T56" fmla="*/ 182 w 323"/>
                <a:gd name="T57" fmla="*/ 262 h 378"/>
                <a:gd name="T58" fmla="*/ 183 w 323"/>
                <a:gd name="T59" fmla="*/ 263 h 378"/>
                <a:gd name="T60" fmla="*/ 184 w 323"/>
                <a:gd name="T61" fmla="*/ 266 h 378"/>
                <a:gd name="T62" fmla="*/ 185 w 323"/>
                <a:gd name="T63" fmla="*/ 267 h 378"/>
                <a:gd name="T64" fmla="*/ 186 w 323"/>
                <a:gd name="T65" fmla="*/ 268 h 378"/>
                <a:gd name="T66" fmla="*/ 188 w 323"/>
                <a:gd name="T67" fmla="*/ 271 h 378"/>
                <a:gd name="T68" fmla="*/ 190 w 323"/>
                <a:gd name="T69" fmla="*/ 273 h 378"/>
                <a:gd name="T70" fmla="*/ 192 w 323"/>
                <a:gd name="T71" fmla="*/ 277 h 378"/>
                <a:gd name="T72" fmla="*/ 196 w 323"/>
                <a:gd name="T73" fmla="*/ 281 h 378"/>
                <a:gd name="T74" fmla="*/ 200 w 323"/>
                <a:gd name="T75" fmla="*/ 284 h 378"/>
                <a:gd name="T76" fmla="*/ 204 w 323"/>
                <a:gd name="T77" fmla="*/ 290 h 378"/>
                <a:gd name="T78" fmla="*/ 209 w 323"/>
                <a:gd name="T79" fmla="*/ 297 h 378"/>
                <a:gd name="T80" fmla="*/ 215 w 323"/>
                <a:gd name="T81" fmla="*/ 303 h 378"/>
                <a:gd name="T82" fmla="*/ 221 w 323"/>
                <a:gd name="T83" fmla="*/ 310 h 378"/>
                <a:gd name="T84" fmla="*/ 228 w 323"/>
                <a:gd name="T85" fmla="*/ 317 h 378"/>
                <a:gd name="T86" fmla="*/ 235 w 323"/>
                <a:gd name="T87" fmla="*/ 325 h 378"/>
                <a:gd name="T88" fmla="*/ 243 w 323"/>
                <a:gd name="T89" fmla="*/ 332 h 378"/>
                <a:gd name="T90" fmla="*/ 250 w 323"/>
                <a:gd name="T91" fmla="*/ 340 h 378"/>
                <a:gd name="T92" fmla="*/ 259 w 323"/>
                <a:gd name="T93" fmla="*/ 347 h 378"/>
                <a:gd name="T94" fmla="*/ 266 w 323"/>
                <a:gd name="T95" fmla="*/ 354 h 378"/>
                <a:gd name="T96" fmla="*/ 275 w 323"/>
                <a:gd name="T97" fmla="*/ 360 h 378"/>
                <a:gd name="T98" fmla="*/ 283 w 323"/>
                <a:gd name="T99" fmla="*/ 365 h 378"/>
                <a:gd name="T100" fmla="*/ 291 w 323"/>
                <a:gd name="T101" fmla="*/ 370 h 378"/>
                <a:gd name="T102" fmla="*/ 300 w 323"/>
                <a:gd name="T103" fmla="*/ 374 h 378"/>
                <a:gd name="T104" fmla="*/ 304 w 323"/>
                <a:gd name="T105" fmla="*/ 375 h 378"/>
                <a:gd name="T106" fmla="*/ 308 w 323"/>
                <a:gd name="T107" fmla="*/ 376 h 378"/>
                <a:gd name="T108" fmla="*/ 311 w 323"/>
                <a:gd name="T109" fmla="*/ 378 h 378"/>
                <a:gd name="T110" fmla="*/ 316 w 323"/>
                <a:gd name="T111" fmla="*/ 378 h 378"/>
                <a:gd name="T112" fmla="*/ 320 w 323"/>
                <a:gd name="T113" fmla="*/ 378 h 378"/>
                <a:gd name="T114" fmla="*/ 323 w 323"/>
                <a:gd name="T115"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3" h="378">
                  <a:moveTo>
                    <a:pt x="0" y="0"/>
                  </a:moveTo>
                  <a:lnTo>
                    <a:pt x="4" y="11"/>
                  </a:lnTo>
                  <a:lnTo>
                    <a:pt x="9" y="20"/>
                  </a:lnTo>
                  <a:lnTo>
                    <a:pt x="15" y="30"/>
                  </a:lnTo>
                  <a:lnTo>
                    <a:pt x="21" y="40"/>
                  </a:lnTo>
                  <a:lnTo>
                    <a:pt x="34" y="61"/>
                  </a:lnTo>
                  <a:lnTo>
                    <a:pt x="46" y="82"/>
                  </a:lnTo>
                  <a:lnTo>
                    <a:pt x="60" y="103"/>
                  </a:lnTo>
                  <a:lnTo>
                    <a:pt x="74" y="122"/>
                  </a:lnTo>
                  <a:lnTo>
                    <a:pt x="88" y="142"/>
                  </a:lnTo>
                  <a:lnTo>
                    <a:pt x="102" y="162"/>
                  </a:lnTo>
                  <a:lnTo>
                    <a:pt x="116" y="179"/>
                  </a:lnTo>
                  <a:lnTo>
                    <a:pt x="122" y="187"/>
                  </a:lnTo>
                  <a:lnTo>
                    <a:pt x="128" y="196"/>
                  </a:lnTo>
                  <a:lnTo>
                    <a:pt x="135" y="203"/>
                  </a:lnTo>
                  <a:lnTo>
                    <a:pt x="141" y="211"/>
                  </a:lnTo>
                  <a:lnTo>
                    <a:pt x="146" y="218"/>
                  </a:lnTo>
                  <a:lnTo>
                    <a:pt x="151" y="224"/>
                  </a:lnTo>
                  <a:lnTo>
                    <a:pt x="157" y="230"/>
                  </a:lnTo>
                  <a:lnTo>
                    <a:pt x="161" y="236"/>
                  </a:lnTo>
                  <a:lnTo>
                    <a:pt x="165" y="241"/>
                  </a:lnTo>
                  <a:lnTo>
                    <a:pt x="169" y="246"/>
                  </a:lnTo>
                  <a:lnTo>
                    <a:pt x="172" y="250"/>
                  </a:lnTo>
                  <a:lnTo>
                    <a:pt x="176" y="254"/>
                  </a:lnTo>
                  <a:lnTo>
                    <a:pt x="178" y="256"/>
                  </a:lnTo>
                  <a:lnTo>
                    <a:pt x="179" y="259"/>
                  </a:lnTo>
                  <a:lnTo>
                    <a:pt x="180" y="260"/>
                  </a:lnTo>
                  <a:lnTo>
                    <a:pt x="181" y="261"/>
                  </a:lnTo>
                  <a:lnTo>
                    <a:pt x="182" y="262"/>
                  </a:lnTo>
                  <a:lnTo>
                    <a:pt x="183" y="263"/>
                  </a:lnTo>
                  <a:lnTo>
                    <a:pt x="184" y="266"/>
                  </a:lnTo>
                  <a:lnTo>
                    <a:pt x="185" y="267"/>
                  </a:lnTo>
                  <a:lnTo>
                    <a:pt x="186" y="268"/>
                  </a:lnTo>
                  <a:lnTo>
                    <a:pt x="188" y="271"/>
                  </a:lnTo>
                  <a:lnTo>
                    <a:pt x="190" y="273"/>
                  </a:lnTo>
                  <a:lnTo>
                    <a:pt x="192" y="277"/>
                  </a:lnTo>
                  <a:lnTo>
                    <a:pt x="196" y="281"/>
                  </a:lnTo>
                  <a:lnTo>
                    <a:pt x="200" y="284"/>
                  </a:lnTo>
                  <a:lnTo>
                    <a:pt x="204" y="290"/>
                  </a:lnTo>
                  <a:lnTo>
                    <a:pt x="209" y="297"/>
                  </a:lnTo>
                  <a:lnTo>
                    <a:pt x="215" y="303"/>
                  </a:lnTo>
                  <a:lnTo>
                    <a:pt x="221" y="310"/>
                  </a:lnTo>
                  <a:lnTo>
                    <a:pt x="228" y="317"/>
                  </a:lnTo>
                  <a:lnTo>
                    <a:pt x="235" y="325"/>
                  </a:lnTo>
                  <a:lnTo>
                    <a:pt x="243" y="332"/>
                  </a:lnTo>
                  <a:lnTo>
                    <a:pt x="250" y="340"/>
                  </a:lnTo>
                  <a:lnTo>
                    <a:pt x="259" y="347"/>
                  </a:lnTo>
                  <a:lnTo>
                    <a:pt x="266" y="354"/>
                  </a:lnTo>
                  <a:lnTo>
                    <a:pt x="275" y="360"/>
                  </a:lnTo>
                  <a:lnTo>
                    <a:pt x="283" y="365"/>
                  </a:lnTo>
                  <a:lnTo>
                    <a:pt x="291" y="370"/>
                  </a:lnTo>
                  <a:lnTo>
                    <a:pt x="300" y="374"/>
                  </a:lnTo>
                  <a:lnTo>
                    <a:pt x="304" y="375"/>
                  </a:lnTo>
                  <a:lnTo>
                    <a:pt x="308" y="376"/>
                  </a:lnTo>
                  <a:lnTo>
                    <a:pt x="311" y="378"/>
                  </a:lnTo>
                  <a:lnTo>
                    <a:pt x="316" y="378"/>
                  </a:lnTo>
                  <a:lnTo>
                    <a:pt x="320" y="378"/>
                  </a:lnTo>
                  <a:lnTo>
                    <a:pt x="323" y="378"/>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3" name="Freeform 39"/>
            <p:cNvSpPr>
              <a:spLocks/>
            </p:cNvSpPr>
            <p:nvPr/>
          </p:nvSpPr>
          <p:spPr bwMode="auto">
            <a:xfrm>
              <a:off x="4348" y="1852"/>
              <a:ext cx="69" cy="406"/>
            </a:xfrm>
            <a:custGeom>
              <a:avLst/>
              <a:gdLst>
                <a:gd name="T0" fmla="*/ 0 w 81"/>
                <a:gd name="T1" fmla="*/ 363 h 364"/>
                <a:gd name="T2" fmla="*/ 5 w 81"/>
                <a:gd name="T3" fmla="*/ 364 h 364"/>
                <a:gd name="T4" fmla="*/ 10 w 81"/>
                <a:gd name="T5" fmla="*/ 363 h 364"/>
                <a:gd name="T6" fmla="*/ 15 w 81"/>
                <a:gd name="T7" fmla="*/ 361 h 364"/>
                <a:gd name="T8" fmla="*/ 19 w 81"/>
                <a:gd name="T9" fmla="*/ 360 h 364"/>
                <a:gd name="T10" fmla="*/ 23 w 81"/>
                <a:gd name="T11" fmla="*/ 358 h 364"/>
                <a:gd name="T12" fmla="*/ 27 w 81"/>
                <a:gd name="T13" fmla="*/ 354 h 364"/>
                <a:gd name="T14" fmla="*/ 30 w 81"/>
                <a:gd name="T15" fmla="*/ 350 h 364"/>
                <a:gd name="T16" fmla="*/ 34 w 81"/>
                <a:gd name="T17" fmla="*/ 345 h 364"/>
                <a:gd name="T18" fmla="*/ 37 w 81"/>
                <a:gd name="T19" fmla="*/ 341 h 364"/>
                <a:gd name="T20" fmla="*/ 40 w 81"/>
                <a:gd name="T21" fmla="*/ 334 h 364"/>
                <a:gd name="T22" fmla="*/ 42 w 81"/>
                <a:gd name="T23" fmla="*/ 328 h 364"/>
                <a:gd name="T24" fmla="*/ 44 w 81"/>
                <a:gd name="T25" fmla="*/ 321 h 364"/>
                <a:gd name="T26" fmla="*/ 46 w 81"/>
                <a:gd name="T27" fmla="*/ 315 h 364"/>
                <a:gd name="T28" fmla="*/ 48 w 81"/>
                <a:gd name="T29" fmla="*/ 306 h 364"/>
                <a:gd name="T30" fmla="*/ 50 w 81"/>
                <a:gd name="T31" fmla="*/ 299 h 364"/>
                <a:gd name="T32" fmla="*/ 52 w 81"/>
                <a:gd name="T33" fmla="*/ 290 h 364"/>
                <a:gd name="T34" fmla="*/ 55 w 81"/>
                <a:gd name="T35" fmla="*/ 273 h 364"/>
                <a:gd name="T36" fmla="*/ 57 w 81"/>
                <a:gd name="T37" fmla="*/ 255 h 364"/>
                <a:gd name="T38" fmla="*/ 58 w 81"/>
                <a:gd name="T39" fmla="*/ 236 h 364"/>
                <a:gd name="T40" fmla="*/ 59 w 81"/>
                <a:gd name="T41" fmla="*/ 218 h 364"/>
                <a:gd name="T42" fmla="*/ 60 w 81"/>
                <a:gd name="T43" fmla="*/ 198 h 364"/>
                <a:gd name="T44" fmla="*/ 61 w 81"/>
                <a:gd name="T45" fmla="*/ 180 h 364"/>
                <a:gd name="T46" fmla="*/ 61 w 81"/>
                <a:gd name="T47" fmla="*/ 163 h 364"/>
                <a:gd name="T48" fmla="*/ 61 w 81"/>
                <a:gd name="T49" fmla="*/ 145 h 364"/>
                <a:gd name="T50" fmla="*/ 61 w 81"/>
                <a:gd name="T51" fmla="*/ 136 h 364"/>
                <a:gd name="T52" fmla="*/ 61 w 81"/>
                <a:gd name="T53" fmla="*/ 126 h 364"/>
                <a:gd name="T54" fmla="*/ 61 w 81"/>
                <a:gd name="T55" fmla="*/ 117 h 364"/>
                <a:gd name="T56" fmla="*/ 61 w 81"/>
                <a:gd name="T57" fmla="*/ 109 h 364"/>
                <a:gd name="T58" fmla="*/ 61 w 81"/>
                <a:gd name="T59" fmla="*/ 100 h 364"/>
                <a:gd name="T60" fmla="*/ 61 w 81"/>
                <a:gd name="T61" fmla="*/ 93 h 364"/>
                <a:gd name="T62" fmla="*/ 61 w 81"/>
                <a:gd name="T63" fmla="*/ 85 h 364"/>
                <a:gd name="T64" fmla="*/ 61 w 81"/>
                <a:gd name="T65" fmla="*/ 79 h 364"/>
                <a:gd name="T66" fmla="*/ 61 w 81"/>
                <a:gd name="T67" fmla="*/ 72 h 364"/>
                <a:gd name="T68" fmla="*/ 62 w 81"/>
                <a:gd name="T69" fmla="*/ 66 h 364"/>
                <a:gd name="T70" fmla="*/ 62 w 81"/>
                <a:gd name="T71" fmla="*/ 61 h 364"/>
                <a:gd name="T72" fmla="*/ 62 w 81"/>
                <a:gd name="T73" fmla="*/ 54 h 364"/>
                <a:gd name="T74" fmla="*/ 62 w 81"/>
                <a:gd name="T75" fmla="*/ 50 h 364"/>
                <a:gd name="T76" fmla="*/ 62 w 81"/>
                <a:gd name="T77" fmla="*/ 45 h 364"/>
                <a:gd name="T78" fmla="*/ 63 w 81"/>
                <a:gd name="T79" fmla="*/ 40 h 364"/>
                <a:gd name="T80" fmla="*/ 63 w 81"/>
                <a:gd name="T81" fmla="*/ 36 h 364"/>
                <a:gd name="T82" fmla="*/ 64 w 81"/>
                <a:gd name="T83" fmla="*/ 29 h 364"/>
                <a:gd name="T84" fmla="*/ 65 w 81"/>
                <a:gd name="T85" fmla="*/ 23 h 364"/>
                <a:gd name="T86" fmla="*/ 66 w 81"/>
                <a:gd name="T87" fmla="*/ 16 h 364"/>
                <a:gd name="T88" fmla="*/ 68 w 81"/>
                <a:gd name="T89" fmla="*/ 12 h 364"/>
                <a:gd name="T90" fmla="*/ 72 w 81"/>
                <a:gd name="T91" fmla="*/ 8 h 364"/>
                <a:gd name="T92" fmla="*/ 74 w 81"/>
                <a:gd name="T93" fmla="*/ 5 h 364"/>
                <a:gd name="T94" fmla="*/ 77 w 81"/>
                <a:gd name="T95" fmla="*/ 3 h 364"/>
                <a:gd name="T96" fmla="*/ 81 w 81"/>
                <a:gd name="T9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 h="364">
                  <a:moveTo>
                    <a:pt x="0" y="363"/>
                  </a:moveTo>
                  <a:lnTo>
                    <a:pt x="5" y="364"/>
                  </a:lnTo>
                  <a:lnTo>
                    <a:pt x="10" y="363"/>
                  </a:lnTo>
                  <a:lnTo>
                    <a:pt x="15" y="361"/>
                  </a:lnTo>
                  <a:lnTo>
                    <a:pt x="19" y="360"/>
                  </a:lnTo>
                  <a:lnTo>
                    <a:pt x="23" y="358"/>
                  </a:lnTo>
                  <a:lnTo>
                    <a:pt x="27" y="354"/>
                  </a:lnTo>
                  <a:lnTo>
                    <a:pt x="30" y="350"/>
                  </a:lnTo>
                  <a:lnTo>
                    <a:pt x="34" y="345"/>
                  </a:lnTo>
                  <a:lnTo>
                    <a:pt x="37" y="341"/>
                  </a:lnTo>
                  <a:lnTo>
                    <a:pt x="40" y="334"/>
                  </a:lnTo>
                  <a:lnTo>
                    <a:pt x="42" y="328"/>
                  </a:lnTo>
                  <a:lnTo>
                    <a:pt x="44" y="321"/>
                  </a:lnTo>
                  <a:lnTo>
                    <a:pt x="46" y="315"/>
                  </a:lnTo>
                  <a:lnTo>
                    <a:pt x="48" y="306"/>
                  </a:lnTo>
                  <a:lnTo>
                    <a:pt x="50" y="299"/>
                  </a:lnTo>
                  <a:lnTo>
                    <a:pt x="52" y="290"/>
                  </a:lnTo>
                  <a:lnTo>
                    <a:pt x="55" y="273"/>
                  </a:lnTo>
                  <a:lnTo>
                    <a:pt x="57" y="255"/>
                  </a:lnTo>
                  <a:lnTo>
                    <a:pt x="58" y="236"/>
                  </a:lnTo>
                  <a:lnTo>
                    <a:pt x="59" y="218"/>
                  </a:lnTo>
                  <a:lnTo>
                    <a:pt x="60" y="198"/>
                  </a:lnTo>
                  <a:lnTo>
                    <a:pt x="61" y="180"/>
                  </a:lnTo>
                  <a:lnTo>
                    <a:pt x="61" y="163"/>
                  </a:lnTo>
                  <a:lnTo>
                    <a:pt x="61" y="145"/>
                  </a:lnTo>
                  <a:lnTo>
                    <a:pt x="61" y="136"/>
                  </a:lnTo>
                  <a:lnTo>
                    <a:pt x="61" y="126"/>
                  </a:lnTo>
                  <a:lnTo>
                    <a:pt x="61" y="117"/>
                  </a:lnTo>
                  <a:lnTo>
                    <a:pt x="61" y="109"/>
                  </a:lnTo>
                  <a:lnTo>
                    <a:pt x="61" y="100"/>
                  </a:lnTo>
                  <a:lnTo>
                    <a:pt x="61" y="93"/>
                  </a:lnTo>
                  <a:lnTo>
                    <a:pt x="61" y="85"/>
                  </a:lnTo>
                  <a:lnTo>
                    <a:pt x="61" y="79"/>
                  </a:lnTo>
                  <a:lnTo>
                    <a:pt x="61" y="72"/>
                  </a:lnTo>
                  <a:lnTo>
                    <a:pt x="62" y="66"/>
                  </a:lnTo>
                  <a:lnTo>
                    <a:pt x="62" y="61"/>
                  </a:lnTo>
                  <a:lnTo>
                    <a:pt x="62" y="54"/>
                  </a:lnTo>
                  <a:lnTo>
                    <a:pt x="62" y="50"/>
                  </a:lnTo>
                  <a:lnTo>
                    <a:pt x="62" y="45"/>
                  </a:lnTo>
                  <a:lnTo>
                    <a:pt x="63" y="40"/>
                  </a:lnTo>
                  <a:lnTo>
                    <a:pt x="63" y="36"/>
                  </a:lnTo>
                  <a:lnTo>
                    <a:pt x="64" y="29"/>
                  </a:lnTo>
                  <a:lnTo>
                    <a:pt x="65" y="23"/>
                  </a:lnTo>
                  <a:lnTo>
                    <a:pt x="66" y="16"/>
                  </a:lnTo>
                  <a:lnTo>
                    <a:pt x="68" y="12"/>
                  </a:lnTo>
                  <a:lnTo>
                    <a:pt x="72" y="8"/>
                  </a:lnTo>
                  <a:lnTo>
                    <a:pt x="74" y="5"/>
                  </a:lnTo>
                  <a:lnTo>
                    <a:pt x="77" y="3"/>
                  </a:lnTo>
                  <a:lnTo>
                    <a:pt x="81"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4" name="Freeform 40"/>
            <p:cNvSpPr>
              <a:spLocks/>
            </p:cNvSpPr>
            <p:nvPr/>
          </p:nvSpPr>
          <p:spPr bwMode="auto">
            <a:xfrm>
              <a:off x="4417" y="1852"/>
              <a:ext cx="182" cy="2"/>
            </a:xfrm>
            <a:custGeom>
              <a:avLst/>
              <a:gdLst>
                <a:gd name="T0" fmla="*/ 0 w 217"/>
                <a:gd name="T1" fmla="*/ 28 w 217"/>
                <a:gd name="T2" fmla="*/ 57 w 217"/>
                <a:gd name="T3" fmla="*/ 84 w 217"/>
                <a:gd name="T4" fmla="*/ 112 w 217"/>
                <a:gd name="T5" fmla="*/ 138 w 217"/>
                <a:gd name="T6" fmla="*/ 164 w 217"/>
                <a:gd name="T7" fmla="*/ 190 w 217"/>
                <a:gd name="T8" fmla="*/ 217 w 217"/>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17">
                  <a:moveTo>
                    <a:pt x="0" y="0"/>
                  </a:moveTo>
                  <a:lnTo>
                    <a:pt x="28" y="0"/>
                  </a:lnTo>
                  <a:lnTo>
                    <a:pt x="57" y="0"/>
                  </a:lnTo>
                  <a:lnTo>
                    <a:pt x="84" y="0"/>
                  </a:lnTo>
                  <a:lnTo>
                    <a:pt x="112" y="0"/>
                  </a:lnTo>
                  <a:lnTo>
                    <a:pt x="138" y="0"/>
                  </a:lnTo>
                  <a:lnTo>
                    <a:pt x="164" y="0"/>
                  </a:lnTo>
                  <a:lnTo>
                    <a:pt x="190" y="0"/>
                  </a:lnTo>
                  <a:lnTo>
                    <a:pt x="217"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5" name="Line 41"/>
            <p:cNvSpPr>
              <a:spLocks noChangeShapeType="1"/>
            </p:cNvSpPr>
            <p:nvPr/>
          </p:nvSpPr>
          <p:spPr bwMode="auto">
            <a:xfrm>
              <a:off x="4625" y="1852"/>
              <a:ext cx="247" cy="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6" name="Freeform 42"/>
            <p:cNvSpPr>
              <a:spLocks/>
            </p:cNvSpPr>
            <p:nvPr/>
          </p:nvSpPr>
          <p:spPr bwMode="auto">
            <a:xfrm>
              <a:off x="4872" y="1744"/>
              <a:ext cx="399" cy="108"/>
            </a:xfrm>
            <a:custGeom>
              <a:avLst/>
              <a:gdLst>
                <a:gd name="T0" fmla="*/ 3 w 472"/>
                <a:gd name="T1" fmla="*/ 89 h 97"/>
                <a:gd name="T2" fmla="*/ 7 w 472"/>
                <a:gd name="T3" fmla="*/ 73 h 97"/>
                <a:gd name="T4" fmla="*/ 11 w 472"/>
                <a:gd name="T5" fmla="*/ 58 h 97"/>
                <a:gd name="T6" fmla="*/ 17 w 472"/>
                <a:gd name="T7" fmla="*/ 46 h 97"/>
                <a:gd name="T8" fmla="*/ 21 w 472"/>
                <a:gd name="T9" fmla="*/ 36 h 97"/>
                <a:gd name="T10" fmla="*/ 24 w 472"/>
                <a:gd name="T11" fmla="*/ 27 h 97"/>
                <a:gd name="T12" fmla="*/ 28 w 472"/>
                <a:gd name="T13" fmla="*/ 20 h 97"/>
                <a:gd name="T14" fmla="*/ 32 w 472"/>
                <a:gd name="T15" fmla="*/ 14 h 97"/>
                <a:gd name="T16" fmla="*/ 38 w 472"/>
                <a:gd name="T17" fmla="*/ 7 h 97"/>
                <a:gd name="T18" fmla="*/ 44 w 472"/>
                <a:gd name="T19" fmla="*/ 2 h 97"/>
                <a:gd name="T20" fmla="*/ 50 w 472"/>
                <a:gd name="T21" fmla="*/ 0 h 97"/>
                <a:gd name="T22" fmla="*/ 57 w 472"/>
                <a:gd name="T23" fmla="*/ 2 h 97"/>
                <a:gd name="T24" fmla="*/ 62 w 472"/>
                <a:gd name="T25" fmla="*/ 3 h 97"/>
                <a:gd name="T26" fmla="*/ 72 w 472"/>
                <a:gd name="T27" fmla="*/ 9 h 97"/>
                <a:gd name="T28" fmla="*/ 80 w 472"/>
                <a:gd name="T29" fmla="*/ 14 h 97"/>
                <a:gd name="T30" fmla="*/ 89 w 472"/>
                <a:gd name="T31" fmla="*/ 19 h 97"/>
                <a:gd name="T32" fmla="*/ 97 w 472"/>
                <a:gd name="T33" fmla="*/ 21 h 97"/>
                <a:gd name="T34" fmla="*/ 106 w 472"/>
                <a:gd name="T35" fmla="*/ 25 h 97"/>
                <a:gd name="T36" fmla="*/ 127 w 472"/>
                <a:gd name="T37" fmla="*/ 31 h 97"/>
                <a:gd name="T38" fmla="*/ 150 w 472"/>
                <a:gd name="T39" fmla="*/ 36 h 97"/>
                <a:gd name="T40" fmla="*/ 177 w 472"/>
                <a:gd name="T41" fmla="*/ 40 h 97"/>
                <a:gd name="T42" fmla="*/ 229 w 472"/>
                <a:gd name="T43" fmla="*/ 47 h 97"/>
                <a:gd name="T44" fmla="*/ 256 w 472"/>
                <a:gd name="T45" fmla="*/ 51 h 97"/>
                <a:gd name="T46" fmla="*/ 280 w 472"/>
                <a:gd name="T47" fmla="*/ 53 h 97"/>
                <a:gd name="T48" fmla="*/ 294 w 472"/>
                <a:gd name="T49" fmla="*/ 55 h 97"/>
                <a:gd name="T50" fmla="*/ 309 w 472"/>
                <a:gd name="T51" fmla="*/ 57 h 97"/>
                <a:gd name="T52" fmla="*/ 334 w 472"/>
                <a:gd name="T53" fmla="*/ 59 h 97"/>
                <a:gd name="T54" fmla="*/ 357 w 472"/>
                <a:gd name="T55" fmla="*/ 61 h 97"/>
                <a:gd name="T56" fmla="*/ 378 w 472"/>
                <a:gd name="T57" fmla="*/ 63 h 97"/>
                <a:gd name="T58" fmla="*/ 399 w 472"/>
                <a:gd name="T59" fmla="*/ 64 h 97"/>
                <a:gd name="T60" fmla="*/ 420 w 472"/>
                <a:gd name="T61" fmla="*/ 66 h 97"/>
                <a:gd name="T62" fmla="*/ 445 w 472"/>
                <a:gd name="T63" fmla="*/ 66 h 97"/>
                <a:gd name="T64" fmla="*/ 458 w 472"/>
                <a:gd name="T65" fmla="*/ 66 h 97"/>
                <a:gd name="T66" fmla="*/ 472 w 472"/>
                <a:gd name="T67"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 h="97">
                  <a:moveTo>
                    <a:pt x="0" y="97"/>
                  </a:moveTo>
                  <a:lnTo>
                    <a:pt x="3" y="89"/>
                  </a:lnTo>
                  <a:lnTo>
                    <a:pt x="5" y="80"/>
                  </a:lnTo>
                  <a:lnTo>
                    <a:pt x="7" y="73"/>
                  </a:lnTo>
                  <a:lnTo>
                    <a:pt x="9" y="66"/>
                  </a:lnTo>
                  <a:lnTo>
                    <a:pt x="11" y="58"/>
                  </a:lnTo>
                  <a:lnTo>
                    <a:pt x="15" y="52"/>
                  </a:lnTo>
                  <a:lnTo>
                    <a:pt x="17" y="46"/>
                  </a:lnTo>
                  <a:lnTo>
                    <a:pt x="19" y="41"/>
                  </a:lnTo>
                  <a:lnTo>
                    <a:pt x="21" y="36"/>
                  </a:lnTo>
                  <a:lnTo>
                    <a:pt x="23" y="31"/>
                  </a:lnTo>
                  <a:lnTo>
                    <a:pt x="24" y="27"/>
                  </a:lnTo>
                  <a:lnTo>
                    <a:pt x="26" y="23"/>
                  </a:lnTo>
                  <a:lnTo>
                    <a:pt x="28" y="20"/>
                  </a:lnTo>
                  <a:lnTo>
                    <a:pt x="30" y="16"/>
                  </a:lnTo>
                  <a:lnTo>
                    <a:pt x="32" y="14"/>
                  </a:lnTo>
                  <a:lnTo>
                    <a:pt x="33" y="12"/>
                  </a:lnTo>
                  <a:lnTo>
                    <a:pt x="38" y="7"/>
                  </a:lnTo>
                  <a:lnTo>
                    <a:pt x="41" y="4"/>
                  </a:lnTo>
                  <a:lnTo>
                    <a:pt x="44" y="2"/>
                  </a:lnTo>
                  <a:lnTo>
                    <a:pt x="47" y="0"/>
                  </a:lnTo>
                  <a:lnTo>
                    <a:pt x="50" y="0"/>
                  </a:lnTo>
                  <a:lnTo>
                    <a:pt x="53" y="0"/>
                  </a:lnTo>
                  <a:lnTo>
                    <a:pt x="57" y="2"/>
                  </a:lnTo>
                  <a:lnTo>
                    <a:pt x="59" y="2"/>
                  </a:lnTo>
                  <a:lnTo>
                    <a:pt x="62" y="3"/>
                  </a:lnTo>
                  <a:lnTo>
                    <a:pt x="65" y="5"/>
                  </a:lnTo>
                  <a:lnTo>
                    <a:pt x="72" y="9"/>
                  </a:lnTo>
                  <a:lnTo>
                    <a:pt x="76" y="12"/>
                  </a:lnTo>
                  <a:lnTo>
                    <a:pt x="80" y="14"/>
                  </a:lnTo>
                  <a:lnTo>
                    <a:pt x="84" y="16"/>
                  </a:lnTo>
                  <a:lnTo>
                    <a:pt x="89" y="19"/>
                  </a:lnTo>
                  <a:lnTo>
                    <a:pt x="93" y="20"/>
                  </a:lnTo>
                  <a:lnTo>
                    <a:pt x="97" y="21"/>
                  </a:lnTo>
                  <a:lnTo>
                    <a:pt x="102" y="24"/>
                  </a:lnTo>
                  <a:lnTo>
                    <a:pt x="106" y="25"/>
                  </a:lnTo>
                  <a:lnTo>
                    <a:pt x="116" y="27"/>
                  </a:lnTo>
                  <a:lnTo>
                    <a:pt x="127" y="31"/>
                  </a:lnTo>
                  <a:lnTo>
                    <a:pt x="139" y="34"/>
                  </a:lnTo>
                  <a:lnTo>
                    <a:pt x="150" y="36"/>
                  </a:lnTo>
                  <a:lnTo>
                    <a:pt x="163" y="37"/>
                  </a:lnTo>
                  <a:lnTo>
                    <a:pt x="177" y="40"/>
                  </a:lnTo>
                  <a:lnTo>
                    <a:pt x="203" y="43"/>
                  </a:lnTo>
                  <a:lnTo>
                    <a:pt x="229" y="47"/>
                  </a:lnTo>
                  <a:lnTo>
                    <a:pt x="243" y="50"/>
                  </a:lnTo>
                  <a:lnTo>
                    <a:pt x="256" y="51"/>
                  </a:lnTo>
                  <a:lnTo>
                    <a:pt x="268" y="52"/>
                  </a:lnTo>
                  <a:lnTo>
                    <a:pt x="280" y="53"/>
                  </a:lnTo>
                  <a:lnTo>
                    <a:pt x="287" y="55"/>
                  </a:lnTo>
                  <a:lnTo>
                    <a:pt x="294" y="55"/>
                  </a:lnTo>
                  <a:lnTo>
                    <a:pt x="302" y="56"/>
                  </a:lnTo>
                  <a:lnTo>
                    <a:pt x="309" y="57"/>
                  </a:lnTo>
                  <a:lnTo>
                    <a:pt x="322" y="58"/>
                  </a:lnTo>
                  <a:lnTo>
                    <a:pt x="334" y="59"/>
                  </a:lnTo>
                  <a:lnTo>
                    <a:pt x="346" y="61"/>
                  </a:lnTo>
                  <a:lnTo>
                    <a:pt x="357" y="61"/>
                  </a:lnTo>
                  <a:lnTo>
                    <a:pt x="367" y="62"/>
                  </a:lnTo>
                  <a:lnTo>
                    <a:pt x="378" y="63"/>
                  </a:lnTo>
                  <a:lnTo>
                    <a:pt x="388" y="63"/>
                  </a:lnTo>
                  <a:lnTo>
                    <a:pt x="399" y="64"/>
                  </a:lnTo>
                  <a:lnTo>
                    <a:pt x="409" y="64"/>
                  </a:lnTo>
                  <a:lnTo>
                    <a:pt x="420" y="66"/>
                  </a:lnTo>
                  <a:lnTo>
                    <a:pt x="432" y="66"/>
                  </a:lnTo>
                  <a:lnTo>
                    <a:pt x="445" y="66"/>
                  </a:lnTo>
                  <a:lnTo>
                    <a:pt x="451" y="66"/>
                  </a:lnTo>
                  <a:lnTo>
                    <a:pt x="458" y="66"/>
                  </a:lnTo>
                  <a:lnTo>
                    <a:pt x="465" y="67"/>
                  </a:lnTo>
                  <a:lnTo>
                    <a:pt x="472" y="67"/>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7" name="Freeform 43"/>
            <p:cNvSpPr>
              <a:spLocks/>
            </p:cNvSpPr>
            <p:nvPr/>
          </p:nvSpPr>
          <p:spPr bwMode="auto">
            <a:xfrm>
              <a:off x="3117" y="2111"/>
              <a:ext cx="365" cy="602"/>
            </a:xfrm>
            <a:custGeom>
              <a:avLst/>
              <a:gdLst>
                <a:gd name="T0" fmla="*/ 8 w 432"/>
                <a:gd name="T1" fmla="*/ 4 h 541"/>
                <a:gd name="T2" fmla="*/ 24 w 432"/>
                <a:gd name="T3" fmla="*/ 2 h 541"/>
                <a:gd name="T4" fmla="*/ 39 w 432"/>
                <a:gd name="T5" fmla="*/ 2 h 541"/>
                <a:gd name="T6" fmla="*/ 51 w 432"/>
                <a:gd name="T7" fmla="*/ 0 h 541"/>
                <a:gd name="T8" fmla="*/ 63 w 432"/>
                <a:gd name="T9" fmla="*/ 0 h 541"/>
                <a:gd name="T10" fmla="*/ 73 w 432"/>
                <a:gd name="T11" fmla="*/ 0 h 541"/>
                <a:gd name="T12" fmla="*/ 87 w 432"/>
                <a:gd name="T13" fmla="*/ 2 h 541"/>
                <a:gd name="T14" fmla="*/ 102 w 432"/>
                <a:gd name="T15" fmla="*/ 4 h 541"/>
                <a:gd name="T16" fmla="*/ 114 w 432"/>
                <a:gd name="T17" fmla="*/ 8 h 541"/>
                <a:gd name="T18" fmla="*/ 124 w 432"/>
                <a:gd name="T19" fmla="*/ 13 h 541"/>
                <a:gd name="T20" fmla="*/ 131 w 432"/>
                <a:gd name="T21" fmla="*/ 19 h 541"/>
                <a:gd name="T22" fmla="*/ 138 w 432"/>
                <a:gd name="T23" fmla="*/ 25 h 541"/>
                <a:gd name="T24" fmla="*/ 146 w 432"/>
                <a:gd name="T25" fmla="*/ 32 h 541"/>
                <a:gd name="T26" fmla="*/ 153 w 432"/>
                <a:gd name="T27" fmla="*/ 41 h 541"/>
                <a:gd name="T28" fmla="*/ 158 w 432"/>
                <a:gd name="T29" fmla="*/ 50 h 541"/>
                <a:gd name="T30" fmla="*/ 163 w 432"/>
                <a:gd name="T31" fmla="*/ 59 h 541"/>
                <a:gd name="T32" fmla="*/ 168 w 432"/>
                <a:gd name="T33" fmla="*/ 72 h 541"/>
                <a:gd name="T34" fmla="*/ 173 w 432"/>
                <a:gd name="T35" fmla="*/ 86 h 541"/>
                <a:gd name="T36" fmla="*/ 180 w 432"/>
                <a:gd name="T37" fmla="*/ 106 h 541"/>
                <a:gd name="T38" fmla="*/ 187 w 432"/>
                <a:gd name="T39" fmla="*/ 129 h 541"/>
                <a:gd name="T40" fmla="*/ 194 w 432"/>
                <a:gd name="T41" fmla="*/ 154 h 541"/>
                <a:gd name="T42" fmla="*/ 206 w 432"/>
                <a:gd name="T43" fmla="*/ 188 h 541"/>
                <a:gd name="T44" fmla="*/ 222 w 432"/>
                <a:gd name="T45" fmla="*/ 234 h 541"/>
                <a:gd name="T46" fmla="*/ 238 w 432"/>
                <a:gd name="T47" fmla="*/ 282 h 541"/>
                <a:gd name="T48" fmla="*/ 258 w 432"/>
                <a:gd name="T49" fmla="*/ 332 h 541"/>
                <a:gd name="T50" fmla="*/ 278 w 432"/>
                <a:gd name="T51" fmla="*/ 382 h 541"/>
                <a:gd name="T52" fmla="*/ 293 w 432"/>
                <a:gd name="T53" fmla="*/ 415 h 541"/>
                <a:gd name="T54" fmla="*/ 303 w 432"/>
                <a:gd name="T55" fmla="*/ 436 h 541"/>
                <a:gd name="T56" fmla="*/ 311 w 432"/>
                <a:gd name="T57" fmla="*/ 452 h 541"/>
                <a:gd name="T58" fmla="*/ 317 w 432"/>
                <a:gd name="T59" fmla="*/ 465 h 541"/>
                <a:gd name="T60" fmla="*/ 326 w 432"/>
                <a:gd name="T61" fmla="*/ 479 h 541"/>
                <a:gd name="T62" fmla="*/ 337 w 432"/>
                <a:gd name="T63" fmla="*/ 496 h 541"/>
                <a:gd name="T64" fmla="*/ 349 w 432"/>
                <a:gd name="T65" fmla="*/ 510 h 541"/>
                <a:gd name="T66" fmla="*/ 363 w 432"/>
                <a:gd name="T67" fmla="*/ 520 h 541"/>
                <a:gd name="T68" fmla="*/ 378 w 432"/>
                <a:gd name="T69" fmla="*/ 527 h 541"/>
                <a:gd name="T70" fmla="*/ 396 w 432"/>
                <a:gd name="T71" fmla="*/ 533 h 541"/>
                <a:gd name="T72" fmla="*/ 413 w 432"/>
                <a:gd name="T73" fmla="*/ 537 h 541"/>
                <a:gd name="T74" fmla="*/ 425 w 432"/>
                <a:gd name="T75" fmla="*/ 53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2" h="541">
                  <a:moveTo>
                    <a:pt x="0" y="5"/>
                  </a:moveTo>
                  <a:lnTo>
                    <a:pt x="8" y="4"/>
                  </a:lnTo>
                  <a:lnTo>
                    <a:pt x="16" y="3"/>
                  </a:lnTo>
                  <a:lnTo>
                    <a:pt x="24" y="2"/>
                  </a:lnTo>
                  <a:lnTo>
                    <a:pt x="31" y="2"/>
                  </a:lnTo>
                  <a:lnTo>
                    <a:pt x="39" y="2"/>
                  </a:lnTo>
                  <a:lnTo>
                    <a:pt x="45" y="0"/>
                  </a:lnTo>
                  <a:lnTo>
                    <a:pt x="51" y="0"/>
                  </a:lnTo>
                  <a:lnTo>
                    <a:pt x="57" y="0"/>
                  </a:lnTo>
                  <a:lnTo>
                    <a:pt x="63" y="0"/>
                  </a:lnTo>
                  <a:lnTo>
                    <a:pt x="68" y="0"/>
                  </a:lnTo>
                  <a:lnTo>
                    <a:pt x="73" y="0"/>
                  </a:lnTo>
                  <a:lnTo>
                    <a:pt x="78" y="0"/>
                  </a:lnTo>
                  <a:lnTo>
                    <a:pt x="87" y="2"/>
                  </a:lnTo>
                  <a:lnTo>
                    <a:pt x="95" y="3"/>
                  </a:lnTo>
                  <a:lnTo>
                    <a:pt x="102" y="4"/>
                  </a:lnTo>
                  <a:lnTo>
                    <a:pt x="108" y="7"/>
                  </a:lnTo>
                  <a:lnTo>
                    <a:pt x="114" y="8"/>
                  </a:lnTo>
                  <a:lnTo>
                    <a:pt x="120" y="10"/>
                  </a:lnTo>
                  <a:lnTo>
                    <a:pt x="124" y="13"/>
                  </a:lnTo>
                  <a:lnTo>
                    <a:pt x="128" y="15"/>
                  </a:lnTo>
                  <a:lnTo>
                    <a:pt x="131" y="19"/>
                  </a:lnTo>
                  <a:lnTo>
                    <a:pt x="134" y="21"/>
                  </a:lnTo>
                  <a:lnTo>
                    <a:pt x="138" y="25"/>
                  </a:lnTo>
                  <a:lnTo>
                    <a:pt x="143" y="29"/>
                  </a:lnTo>
                  <a:lnTo>
                    <a:pt x="146" y="32"/>
                  </a:lnTo>
                  <a:lnTo>
                    <a:pt x="149" y="36"/>
                  </a:lnTo>
                  <a:lnTo>
                    <a:pt x="153" y="41"/>
                  </a:lnTo>
                  <a:lnTo>
                    <a:pt x="155" y="45"/>
                  </a:lnTo>
                  <a:lnTo>
                    <a:pt x="158" y="50"/>
                  </a:lnTo>
                  <a:lnTo>
                    <a:pt x="161" y="55"/>
                  </a:lnTo>
                  <a:lnTo>
                    <a:pt x="163" y="59"/>
                  </a:lnTo>
                  <a:lnTo>
                    <a:pt x="166" y="66"/>
                  </a:lnTo>
                  <a:lnTo>
                    <a:pt x="168" y="72"/>
                  </a:lnTo>
                  <a:lnTo>
                    <a:pt x="170" y="78"/>
                  </a:lnTo>
                  <a:lnTo>
                    <a:pt x="173" y="86"/>
                  </a:lnTo>
                  <a:lnTo>
                    <a:pt x="176" y="96"/>
                  </a:lnTo>
                  <a:lnTo>
                    <a:pt x="180" y="106"/>
                  </a:lnTo>
                  <a:lnTo>
                    <a:pt x="183" y="117"/>
                  </a:lnTo>
                  <a:lnTo>
                    <a:pt x="187" y="129"/>
                  </a:lnTo>
                  <a:lnTo>
                    <a:pt x="190" y="140"/>
                  </a:lnTo>
                  <a:lnTo>
                    <a:pt x="194" y="154"/>
                  </a:lnTo>
                  <a:lnTo>
                    <a:pt x="198" y="166"/>
                  </a:lnTo>
                  <a:lnTo>
                    <a:pt x="206" y="188"/>
                  </a:lnTo>
                  <a:lnTo>
                    <a:pt x="213" y="210"/>
                  </a:lnTo>
                  <a:lnTo>
                    <a:pt x="222" y="234"/>
                  </a:lnTo>
                  <a:lnTo>
                    <a:pt x="230" y="257"/>
                  </a:lnTo>
                  <a:lnTo>
                    <a:pt x="238" y="282"/>
                  </a:lnTo>
                  <a:lnTo>
                    <a:pt x="248" y="307"/>
                  </a:lnTo>
                  <a:lnTo>
                    <a:pt x="258" y="332"/>
                  </a:lnTo>
                  <a:lnTo>
                    <a:pt x="269" y="359"/>
                  </a:lnTo>
                  <a:lnTo>
                    <a:pt x="278" y="382"/>
                  </a:lnTo>
                  <a:lnTo>
                    <a:pt x="289" y="404"/>
                  </a:lnTo>
                  <a:lnTo>
                    <a:pt x="293" y="415"/>
                  </a:lnTo>
                  <a:lnTo>
                    <a:pt x="298" y="426"/>
                  </a:lnTo>
                  <a:lnTo>
                    <a:pt x="303" y="436"/>
                  </a:lnTo>
                  <a:lnTo>
                    <a:pt x="308" y="446"/>
                  </a:lnTo>
                  <a:lnTo>
                    <a:pt x="311" y="452"/>
                  </a:lnTo>
                  <a:lnTo>
                    <a:pt x="314" y="458"/>
                  </a:lnTo>
                  <a:lnTo>
                    <a:pt x="317" y="465"/>
                  </a:lnTo>
                  <a:lnTo>
                    <a:pt x="319" y="469"/>
                  </a:lnTo>
                  <a:lnTo>
                    <a:pt x="326" y="479"/>
                  </a:lnTo>
                  <a:lnTo>
                    <a:pt x="331" y="489"/>
                  </a:lnTo>
                  <a:lnTo>
                    <a:pt x="337" y="496"/>
                  </a:lnTo>
                  <a:lnTo>
                    <a:pt x="344" y="504"/>
                  </a:lnTo>
                  <a:lnTo>
                    <a:pt x="349" y="510"/>
                  </a:lnTo>
                  <a:lnTo>
                    <a:pt x="356" y="515"/>
                  </a:lnTo>
                  <a:lnTo>
                    <a:pt x="363" y="520"/>
                  </a:lnTo>
                  <a:lnTo>
                    <a:pt x="370" y="523"/>
                  </a:lnTo>
                  <a:lnTo>
                    <a:pt x="378" y="527"/>
                  </a:lnTo>
                  <a:lnTo>
                    <a:pt x="387" y="531"/>
                  </a:lnTo>
                  <a:lnTo>
                    <a:pt x="396" y="533"/>
                  </a:lnTo>
                  <a:lnTo>
                    <a:pt x="407" y="536"/>
                  </a:lnTo>
                  <a:lnTo>
                    <a:pt x="413" y="537"/>
                  </a:lnTo>
                  <a:lnTo>
                    <a:pt x="418" y="538"/>
                  </a:lnTo>
                  <a:lnTo>
                    <a:pt x="425" y="539"/>
                  </a:lnTo>
                  <a:lnTo>
                    <a:pt x="432" y="541"/>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8" name="Freeform 44"/>
            <p:cNvSpPr>
              <a:spLocks/>
            </p:cNvSpPr>
            <p:nvPr/>
          </p:nvSpPr>
          <p:spPr bwMode="auto">
            <a:xfrm>
              <a:off x="3482" y="2713"/>
              <a:ext cx="182" cy="1"/>
            </a:xfrm>
            <a:custGeom>
              <a:avLst/>
              <a:gdLst>
                <a:gd name="T0" fmla="*/ 0 w 216"/>
                <a:gd name="T1" fmla="*/ 12 w 216"/>
                <a:gd name="T2" fmla="*/ 25 w 216"/>
                <a:gd name="T3" fmla="*/ 39 w 216"/>
                <a:gd name="T4" fmla="*/ 53 w 216"/>
                <a:gd name="T5" fmla="*/ 67 w 216"/>
                <a:gd name="T6" fmla="*/ 82 w 216"/>
                <a:gd name="T7" fmla="*/ 112 w 216"/>
                <a:gd name="T8" fmla="*/ 126 w 216"/>
                <a:gd name="T9" fmla="*/ 141 w 216"/>
                <a:gd name="T10" fmla="*/ 155 w 216"/>
                <a:gd name="T11" fmla="*/ 168 w 216"/>
                <a:gd name="T12" fmla="*/ 181 w 216"/>
                <a:gd name="T13" fmla="*/ 194 w 216"/>
                <a:gd name="T14" fmla="*/ 205 w 216"/>
                <a:gd name="T15" fmla="*/ 216 w 216"/>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Lst>
              <a:rect l="0" t="0" r="r" b="b"/>
              <a:pathLst>
                <a:path w="216">
                  <a:moveTo>
                    <a:pt x="0" y="0"/>
                  </a:moveTo>
                  <a:lnTo>
                    <a:pt x="12" y="0"/>
                  </a:lnTo>
                  <a:lnTo>
                    <a:pt x="25" y="0"/>
                  </a:lnTo>
                  <a:lnTo>
                    <a:pt x="39" y="0"/>
                  </a:lnTo>
                  <a:lnTo>
                    <a:pt x="53" y="0"/>
                  </a:lnTo>
                  <a:lnTo>
                    <a:pt x="67" y="0"/>
                  </a:lnTo>
                  <a:lnTo>
                    <a:pt x="82" y="0"/>
                  </a:lnTo>
                  <a:lnTo>
                    <a:pt x="112" y="0"/>
                  </a:lnTo>
                  <a:lnTo>
                    <a:pt x="126" y="0"/>
                  </a:lnTo>
                  <a:lnTo>
                    <a:pt x="141" y="0"/>
                  </a:lnTo>
                  <a:lnTo>
                    <a:pt x="155" y="0"/>
                  </a:lnTo>
                  <a:lnTo>
                    <a:pt x="168" y="0"/>
                  </a:lnTo>
                  <a:lnTo>
                    <a:pt x="181" y="0"/>
                  </a:lnTo>
                  <a:lnTo>
                    <a:pt x="194" y="0"/>
                  </a:lnTo>
                  <a:lnTo>
                    <a:pt x="205" y="0"/>
                  </a:lnTo>
                  <a:lnTo>
                    <a:pt x="216" y="0"/>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9" name="Line 45"/>
            <p:cNvSpPr>
              <a:spLocks noChangeShapeType="1"/>
            </p:cNvSpPr>
            <p:nvPr/>
          </p:nvSpPr>
          <p:spPr bwMode="auto">
            <a:xfrm>
              <a:off x="3688" y="2713"/>
              <a:ext cx="409"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0" name="Freeform 46"/>
            <p:cNvSpPr>
              <a:spLocks/>
            </p:cNvSpPr>
            <p:nvPr/>
          </p:nvSpPr>
          <p:spPr bwMode="auto">
            <a:xfrm>
              <a:off x="4097" y="2711"/>
              <a:ext cx="251" cy="352"/>
            </a:xfrm>
            <a:custGeom>
              <a:avLst/>
              <a:gdLst>
                <a:gd name="T0" fmla="*/ 4 w 297"/>
                <a:gd name="T1" fmla="*/ 0 h 316"/>
                <a:gd name="T2" fmla="*/ 12 w 297"/>
                <a:gd name="T3" fmla="*/ 2 h 316"/>
                <a:gd name="T4" fmla="*/ 18 w 297"/>
                <a:gd name="T5" fmla="*/ 3 h 316"/>
                <a:gd name="T6" fmla="*/ 23 w 297"/>
                <a:gd name="T7" fmla="*/ 5 h 316"/>
                <a:gd name="T8" fmla="*/ 29 w 297"/>
                <a:gd name="T9" fmla="*/ 11 h 316"/>
                <a:gd name="T10" fmla="*/ 33 w 297"/>
                <a:gd name="T11" fmla="*/ 21 h 316"/>
                <a:gd name="T12" fmla="*/ 36 w 297"/>
                <a:gd name="T13" fmla="*/ 35 h 316"/>
                <a:gd name="T14" fmla="*/ 39 w 297"/>
                <a:gd name="T15" fmla="*/ 48 h 316"/>
                <a:gd name="T16" fmla="*/ 43 w 297"/>
                <a:gd name="T17" fmla="*/ 63 h 316"/>
                <a:gd name="T18" fmla="*/ 50 w 297"/>
                <a:gd name="T19" fmla="*/ 75 h 316"/>
                <a:gd name="T20" fmla="*/ 54 w 297"/>
                <a:gd name="T21" fmla="*/ 81 h 316"/>
                <a:gd name="T22" fmla="*/ 67 w 297"/>
                <a:gd name="T23" fmla="*/ 91 h 316"/>
                <a:gd name="T24" fmla="*/ 81 w 297"/>
                <a:gd name="T25" fmla="*/ 99 h 316"/>
                <a:gd name="T26" fmla="*/ 98 w 297"/>
                <a:gd name="T27" fmla="*/ 104 h 316"/>
                <a:gd name="T28" fmla="*/ 118 w 297"/>
                <a:gd name="T29" fmla="*/ 108 h 316"/>
                <a:gd name="T30" fmla="*/ 158 w 297"/>
                <a:gd name="T31" fmla="*/ 116 h 316"/>
                <a:gd name="T32" fmla="*/ 178 w 297"/>
                <a:gd name="T33" fmla="*/ 119 h 316"/>
                <a:gd name="T34" fmla="*/ 197 w 297"/>
                <a:gd name="T35" fmla="*/ 122 h 316"/>
                <a:gd name="T36" fmla="*/ 213 w 297"/>
                <a:gd name="T37" fmla="*/ 126 h 316"/>
                <a:gd name="T38" fmla="*/ 228 w 297"/>
                <a:gd name="T39" fmla="*/ 129 h 316"/>
                <a:gd name="T40" fmla="*/ 240 w 297"/>
                <a:gd name="T41" fmla="*/ 134 h 316"/>
                <a:gd name="T42" fmla="*/ 251 w 297"/>
                <a:gd name="T43" fmla="*/ 140 h 316"/>
                <a:gd name="T44" fmla="*/ 260 w 297"/>
                <a:gd name="T45" fmla="*/ 146 h 316"/>
                <a:gd name="T46" fmla="*/ 268 w 297"/>
                <a:gd name="T47" fmla="*/ 154 h 316"/>
                <a:gd name="T48" fmla="*/ 274 w 297"/>
                <a:gd name="T49" fmla="*/ 164 h 316"/>
                <a:gd name="T50" fmla="*/ 279 w 297"/>
                <a:gd name="T51" fmla="*/ 174 h 316"/>
                <a:gd name="T52" fmla="*/ 282 w 297"/>
                <a:gd name="T53" fmla="*/ 185 h 316"/>
                <a:gd name="T54" fmla="*/ 285 w 297"/>
                <a:gd name="T55" fmla="*/ 198 h 316"/>
                <a:gd name="T56" fmla="*/ 289 w 297"/>
                <a:gd name="T57" fmla="*/ 213 h 316"/>
                <a:gd name="T58" fmla="*/ 291 w 297"/>
                <a:gd name="T59" fmla="*/ 229 h 316"/>
                <a:gd name="T60" fmla="*/ 292 w 297"/>
                <a:gd name="T61" fmla="*/ 248 h 316"/>
                <a:gd name="T62" fmla="*/ 294 w 297"/>
                <a:gd name="T63" fmla="*/ 268 h 316"/>
                <a:gd name="T64" fmla="*/ 296 w 297"/>
                <a:gd name="T65" fmla="*/ 291 h 316"/>
                <a:gd name="T66" fmla="*/ 297 w 297"/>
                <a:gd name="T67"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7" h="316">
                  <a:moveTo>
                    <a:pt x="0" y="2"/>
                  </a:moveTo>
                  <a:lnTo>
                    <a:pt x="4" y="0"/>
                  </a:lnTo>
                  <a:lnTo>
                    <a:pt x="9" y="0"/>
                  </a:lnTo>
                  <a:lnTo>
                    <a:pt x="12" y="2"/>
                  </a:lnTo>
                  <a:lnTo>
                    <a:pt x="15" y="2"/>
                  </a:lnTo>
                  <a:lnTo>
                    <a:pt x="18" y="3"/>
                  </a:lnTo>
                  <a:lnTo>
                    <a:pt x="21" y="4"/>
                  </a:lnTo>
                  <a:lnTo>
                    <a:pt x="23" y="5"/>
                  </a:lnTo>
                  <a:lnTo>
                    <a:pt x="25" y="7"/>
                  </a:lnTo>
                  <a:lnTo>
                    <a:pt x="29" y="11"/>
                  </a:lnTo>
                  <a:lnTo>
                    <a:pt x="31" y="16"/>
                  </a:lnTo>
                  <a:lnTo>
                    <a:pt x="33" y="21"/>
                  </a:lnTo>
                  <a:lnTo>
                    <a:pt x="35" y="27"/>
                  </a:lnTo>
                  <a:lnTo>
                    <a:pt x="36" y="35"/>
                  </a:lnTo>
                  <a:lnTo>
                    <a:pt x="38" y="41"/>
                  </a:lnTo>
                  <a:lnTo>
                    <a:pt x="39" y="48"/>
                  </a:lnTo>
                  <a:lnTo>
                    <a:pt x="41" y="56"/>
                  </a:lnTo>
                  <a:lnTo>
                    <a:pt x="43" y="63"/>
                  </a:lnTo>
                  <a:lnTo>
                    <a:pt x="45" y="69"/>
                  </a:lnTo>
                  <a:lnTo>
                    <a:pt x="50" y="75"/>
                  </a:lnTo>
                  <a:lnTo>
                    <a:pt x="52" y="79"/>
                  </a:lnTo>
                  <a:lnTo>
                    <a:pt x="54" y="81"/>
                  </a:lnTo>
                  <a:lnTo>
                    <a:pt x="59" y="86"/>
                  </a:lnTo>
                  <a:lnTo>
                    <a:pt x="67" y="91"/>
                  </a:lnTo>
                  <a:lnTo>
                    <a:pt x="73" y="95"/>
                  </a:lnTo>
                  <a:lnTo>
                    <a:pt x="81" y="99"/>
                  </a:lnTo>
                  <a:lnTo>
                    <a:pt x="90" y="101"/>
                  </a:lnTo>
                  <a:lnTo>
                    <a:pt x="98" y="104"/>
                  </a:lnTo>
                  <a:lnTo>
                    <a:pt x="108" y="107"/>
                  </a:lnTo>
                  <a:lnTo>
                    <a:pt x="118" y="108"/>
                  </a:lnTo>
                  <a:lnTo>
                    <a:pt x="138" y="112"/>
                  </a:lnTo>
                  <a:lnTo>
                    <a:pt x="158" y="116"/>
                  </a:lnTo>
                  <a:lnTo>
                    <a:pt x="169" y="117"/>
                  </a:lnTo>
                  <a:lnTo>
                    <a:pt x="178" y="119"/>
                  </a:lnTo>
                  <a:lnTo>
                    <a:pt x="188" y="121"/>
                  </a:lnTo>
                  <a:lnTo>
                    <a:pt x="197" y="122"/>
                  </a:lnTo>
                  <a:lnTo>
                    <a:pt x="205" y="123"/>
                  </a:lnTo>
                  <a:lnTo>
                    <a:pt x="213" y="126"/>
                  </a:lnTo>
                  <a:lnTo>
                    <a:pt x="221" y="128"/>
                  </a:lnTo>
                  <a:lnTo>
                    <a:pt x="228" y="129"/>
                  </a:lnTo>
                  <a:lnTo>
                    <a:pt x="234" y="132"/>
                  </a:lnTo>
                  <a:lnTo>
                    <a:pt x="240" y="134"/>
                  </a:lnTo>
                  <a:lnTo>
                    <a:pt x="245" y="137"/>
                  </a:lnTo>
                  <a:lnTo>
                    <a:pt x="251" y="140"/>
                  </a:lnTo>
                  <a:lnTo>
                    <a:pt x="256" y="143"/>
                  </a:lnTo>
                  <a:lnTo>
                    <a:pt x="260" y="146"/>
                  </a:lnTo>
                  <a:lnTo>
                    <a:pt x="264" y="150"/>
                  </a:lnTo>
                  <a:lnTo>
                    <a:pt x="268" y="154"/>
                  </a:lnTo>
                  <a:lnTo>
                    <a:pt x="271" y="159"/>
                  </a:lnTo>
                  <a:lnTo>
                    <a:pt x="274" y="164"/>
                  </a:lnTo>
                  <a:lnTo>
                    <a:pt x="276" y="169"/>
                  </a:lnTo>
                  <a:lnTo>
                    <a:pt x="279" y="174"/>
                  </a:lnTo>
                  <a:lnTo>
                    <a:pt x="281" y="178"/>
                  </a:lnTo>
                  <a:lnTo>
                    <a:pt x="282" y="185"/>
                  </a:lnTo>
                  <a:lnTo>
                    <a:pt x="284" y="191"/>
                  </a:lnTo>
                  <a:lnTo>
                    <a:pt x="285" y="198"/>
                  </a:lnTo>
                  <a:lnTo>
                    <a:pt x="288" y="205"/>
                  </a:lnTo>
                  <a:lnTo>
                    <a:pt x="289" y="213"/>
                  </a:lnTo>
                  <a:lnTo>
                    <a:pt x="290" y="221"/>
                  </a:lnTo>
                  <a:lnTo>
                    <a:pt x="291" y="229"/>
                  </a:lnTo>
                  <a:lnTo>
                    <a:pt x="292" y="239"/>
                  </a:lnTo>
                  <a:lnTo>
                    <a:pt x="292" y="248"/>
                  </a:lnTo>
                  <a:lnTo>
                    <a:pt x="293" y="258"/>
                  </a:lnTo>
                  <a:lnTo>
                    <a:pt x="294" y="268"/>
                  </a:lnTo>
                  <a:lnTo>
                    <a:pt x="295" y="279"/>
                  </a:lnTo>
                  <a:lnTo>
                    <a:pt x="296" y="291"/>
                  </a:lnTo>
                  <a:lnTo>
                    <a:pt x="296" y="304"/>
                  </a:lnTo>
                  <a:lnTo>
                    <a:pt x="297" y="316"/>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1" name="Freeform 47"/>
            <p:cNvSpPr>
              <a:spLocks/>
            </p:cNvSpPr>
            <p:nvPr/>
          </p:nvSpPr>
          <p:spPr bwMode="auto">
            <a:xfrm>
              <a:off x="4348" y="3063"/>
              <a:ext cx="31" cy="280"/>
            </a:xfrm>
            <a:custGeom>
              <a:avLst/>
              <a:gdLst>
                <a:gd name="T0" fmla="*/ 0 w 36"/>
                <a:gd name="T1" fmla="*/ 0 h 252"/>
                <a:gd name="T2" fmla="*/ 1 w 36"/>
                <a:gd name="T3" fmla="*/ 11 h 252"/>
                <a:gd name="T4" fmla="*/ 2 w 36"/>
                <a:gd name="T5" fmla="*/ 22 h 252"/>
                <a:gd name="T6" fmla="*/ 3 w 36"/>
                <a:gd name="T7" fmla="*/ 31 h 252"/>
                <a:gd name="T8" fmla="*/ 3 w 36"/>
                <a:gd name="T9" fmla="*/ 39 h 252"/>
                <a:gd name="T10" fmla="*/ 4 w 36"/>
                <a:gd name="T11" fmla="*/ 47 h 252"/>
                <a:gd name="T12" fmla="*/ 5 w 36"/>
                <a:gd name="T13" fmla="*/ 54 h 252"/>
                <a:gd name="T14" fmla="*/ 6 w 36"/>
                <a:gd name="T15" fmla="*/ 61 h 252"/>
                <a:gd name="T16" fmla="*/ 6 w 36"/>
                <a:gd name="T17" fmla="*/ 66 h 252"/>
                <a:gd name="T18" fmla="*/ 7 w 36"/>
                <a:gd name="T19" fmla="*/ 72 h 252"/>
                <a:gd name="T20" fmla="*/ 8 w 36"/>
                <a:gd name="T21" fmla="*/ 77 h 252"/>
                <a:gd name="T22" fmla="*/ 9 w 36"/>
                <a:gd name="T23" fmla="*/ 88 h 252"/>
                <a:gd name="T24" fmla="*/ 10 w 36"/>
                <a:gd name="T25" fmla="*/ 99 h 252"/>
                <a:gd name="T26" fmla="*/ 10 w 36"/>
                <a:gd name="T27" fmla="*/ 104 h 252"/>
                <a:gd name="T28" fmla="*/ 12 w 36"/>
                <a:gd name="T29" fmla="*/ 110 h 252"/>
                <a:gd name="T30" fmla="*/ 13 w 36"/>
                <a:gd name="T31" fmla="*/ 119 h 252"/>
                <a:gd name="T32" fmla="*/ 14 w 36"/>
                <a:gd name="T33" fmla="*/ 130 h 252"/>
                <a:gd name="T34" fmla="*/ 14 w 36"/>
                <a:gd name="T35" fmla="*/ 140 h 252"/>
                <a:gd name="T36" fmla="*/ 15 w 36"/>
                <a:gd name="T37" fmla="*/ 151 h 252"/>
                <a:gd name="T38" fmla="*/ 17 w 36"/>
                <a:gd name="T39" fmla="*/ 174 h 252"/>
                <a:gd name="T40" fmla="*/ 18 w 36"/>
                <a:gd name="T41" fmla="*/ 185 h 252"/>
                <a:gd name="T42" fmla="*/ 19 w 36"/>
                <a:gd name="T43" fmla="*/ 195 h 252"/>
                <a:gd name="T44" fmla="*/ 20 w 36"/>
                <a:gd name="T45" fmla="*/ 206 h 252"/>
                <a:gd name="T46" fmla="*/ 22 w 36"/>
                <a:gd name="T47" fmla="*/ 216 h 252"/>
                <a:gd name="T48" fmla="*/ 23 w 36"/>
                <a:gd name="T49" fmla="*/ 225 h 252"/>
                <a:gd name="T50" fmla="*/ 25 w 36"/>
                <a:gd name="T51" fmla="*/ 233 h 252"/>
                <a:gd name="T52" fmla="*/ 26 w 36"/>
                <a:gd name="T53" fmla="*/ 237 h 252"/>
                <a:gd name="T54" fmla="*/ 27 w 36"/>
                <a:gd name="T55" fmla="*/ 239 h 252"/>
                <a:gd name="T56" fmla="*/ 28 w 36"/>
                <a:gd name="T57" fmla="*/ 243 h 252"/>
                <a:gd name="T58" fmla="*/ 29 w 36"/>
                <a:gd name="T59" fmla="*/ 245 h 252"/>
                <a:gd name="T60" fmla="*/ 32 w 36"/>
                <a:gd name="T61" fmla="*/ 248 h 252"/>
                <a:gd name="T62" fmla="*/ 33 w 36"/>
                <a:gd name="T63" fmla="*/ 249 h 252"/>
                <a:gd name="T64" fmla="*/ 34 w 36"/>
                <a:gd name="T65" fmla="*/ 252 h 252"/>
                <a:gd name="T66" fmla="*/ 36 w 36"/>
                <a:gd name="T6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252">
                  <a:moveTo>
                    <a:pt x="0" y="0"/>
                  </a:moveTo>
                  <a:lnTo>
                    <a:pt x="1" y="11"/>
                  </a:lnTo>
                  <a:lnTo>
                    <a:pt x="2" y="22"/>
                  </a:lnTo>
                  <a:lnTo>
                    <a:pt x="3" y="31"/>
                  </a:lnTo>
                  <a:lnTo>
                    <a:pt x="3" y="39"/>
                  </a:lnTo>
                  <a:lnTo>
                    <a:pt x="4" y="47"/>
                  </a:lnTo>
                  <a:lnTo>
                    <a:pt x="5" y="54"/>
                  </a:lnTo>
                  <a:lnTo>
                    <a:pt x="6" y="61"/>
                  </a:lnTo>
                  <a:lnTo>
                    <a:pt x="6" y="66"/>
                  </a:lnTo>
                  <a:lnTo>
                    <a:pt x="7" y="72"/>
                  </a:lnTo>
                  <a:lnTo>
                    <a:pt x="8" y="77"/>
                  </a:lnTo>
                  <a:lnTo>
                    <a:pt x="9" y="88"/>
                  </a:lnTo>
                  <a:lnTo>
                    <a:pt x="10" y="99"/>
                  </a:lnTo>
                  <a:lnTo>
                    <a:pt x="10" y="104"/>
                  </a:lnTo>
                  <a:lnTo>
                    <a:pt x="12" y="110"/>
                  </a:lnTo>
                  <a:lnTo>
                    <a:pt x="13" y="119"/>
                  </a:lnTo>
                  <a:lnTo>
                    <a:pt x="14" y="130"/>
                  </a:lnTo>
                  <a:lnTo>
                    <a:pt x="14" y="140"/>
                  </a:lnTo>
                  <a:lnTo>
                    <a:pt x="15" y="151"/>
                  </a:lnTo>
                  <a:lnTo>
                    <a:pt x="17" y="174"/>
                  </a:lnTo>
                  <a:lnTo>
                    <a:pt x="18" y="185"/>
                  </a:lnTo>
                  <a:lnTo>
                    <a:pt x="19" y="195"/>
                  </a:lnTo>
                  <a:lnTo>
                    <a:pt x="20" y="206"/>
                  </a:lnTo>
                  <a:lnTo>
                    <a:pt x="22" y="216"/>
                  </a:lnTo>
                  <a:lnTo>
                    <a:pt x="23" y="225"/>
                  </a:lnTo>
                  <a:lnTo>
                    <a:pt x="25" y="233"/>
                  </a:lnTo>
                  <a:lnTo>
                    <a:pt x="26" y="237"/>
                  </a:lnTo>
                  <a:lnTo>
                    <a:pt x="27" y="239"/>
                  </a:lnTo>
                  <a:lnTo>
                    <a:pt x="28" y="243"/>
                  </a:lnTo>
                  <a:lnTo>
                    <a:pt x="29" y="245"/>
                  </a:lnTo>
                  <a:lnTo>
                    <a:pt x="32" y="248"/>
                  </a:lnTo>
                  <a:lnTo>
                    <a:pt x="33" y="249"/>
                  </a:lnTo>
                  <a:lnTo>
                    <a:pt x="34" y="252"/>
                  </a:lnTo>
                  <a:lnTo>
                    <a:pt x="36" y="252"/>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2" name="Freeform 48"/>
            <p:cNvSpPr>
              <a:spLocks/>
            </p:cNvSpPr>
            <p:nvPr/>
          </p:nvSpPr>
          <p:spPr bwMode="auto">
            <a:xfrm>
              <a:off x="4379" y="3087"/>
              <a:ext cx="49" cy="256"/>
            </a:xfrm>
            <a:custGeom>
              <a:avLst/>
              <a:gdLst>
                <a:gd name="T0" fmla="*/ 0 w 59"/>
                <a:gd name="T1" fmla="*/ 230 h 230"/>
                <a:gd name="T2" fmla="*/ 5 w 59"/>
                <a:gd name="T3" fmla="*/ 230 h 230"/>
                <a:gd name="T4" fmla="*/ 7 w 59"/>
                <a:gd name="T5" fmla="*/ 227 h 230"/>
                <a:gd name="T6" fmla="*/ 9 w 59"/>
                <a:gd name="T7" fmla="*/ 223 h 230"/>
                <a:gd name="T8" fmla="*/ 11 w 59"/>
                <a:gd name="T9" fmla="*/ 220 h 230"/>
                <a:gd name="T10" fmla="*/ 13 w 59"/>
                <a:gd name="T11" fmla="*/ 215 h 230"/>
                <a:gd name="T12" fmla="*/ 16 w 59"/>
                <a:gd name="T13" fmla="*/ 210 h 230"/>
                <a:gd name="T14" fmla="*/ 17 w 59"/>
                <a:gd name="T15" fmla="*/ 205 h 230"/>
                <a:gd name="T16" fmla="*/ 19 w 59"/>
                <a:gd name="T17" fmla="*/ 199 h 230"/>
                <a:gd name="T18" fmla="*/ 20 w 59"/>
                <a:gd name="T19" fmla="*/ 194 h 230"/>
                <a:gd name="T20" fmla="*/ 22 w 59"/>
                <a:gd name="T21" fmla="*/ 180 h 230"/>
                <a:gd name="T22" fmla="*/ 24 w 59"/>
                <a:gd name="T23" fmla="*/ 168 h 230"/>
                <a:gd name="T24" fmla="*/ 26 w 59"/>
                <a:gd name="T25" fmla="*/ 153 h 230"/>
                <a:gd name="T26" fmla="*/ 27 w 59"/>
                <a:gd name="T27" fmla="*/ 140 h 230"/>
                <a:gd name="T28" fmla="*/ 29 w 59"/>
                <a:gd name="T29" fmla="*/ 110 h 230"/>
                <a:gd name="T30" fmla="*/ 29 w 59"/>
                <a:gd name="T31" fmla="*/ 97 h 230"/>
                <a:gd name="T32" fmla="*/ 30 w 59"/>
                <a:gd name="T33" fmla="*/ 83 h 230"/>
                <a:gd name="T34" fmla="*/ 31 w 59"/>
                <a:gd name="T35" fmla="*/ 70 h 230"/>
                <a:gd name="T36" fmla="*/ 31 w 59"/>
                <a:gd name="T37" fmla="*/ 58 h 230"/>
                <a:gd name="T38" fmla="*/ 32 w 59"/>
                <a:gd name="T39" fmla="*/ 53 h 230"/>
                <a:gd name="T40" fmla="*/ 32 w 59"/>
                <a:gd name="T41" fmla="*/ 47 h 230"/>
                <a:gd name="T42" fmla="*/ 33 w 59"/>
                <a:gd name="T43" fmla="*/ 42 h 230"/>
                <a:gd name="T44" fmla="*/ 33 w 59"/>
                <a:gd name="T45" fmla="*/ 37 h 230"/>
                <a:gd name="T46" fmla="*/ 34 w 59"/>
                <a:gd name="T47" fmla="*/ 32 h 230"/>
                <a:gd name="T48" fmla="*/ 36 w 59"/>
                <a:gd name="T49" fmla="*/ 27 h 230"/>
                <a:gd name="T50" fmla="*/ 37 w 59"/>
                <a:gd name="T51" fmla="*/ 23 h 230"/>
                <a:gd name="T52" fmla="*/ 38 w 59"/>
                <a:gd name="T53" fmla="*/ 20 h 230"/>
                <a:gd name="T54" fmla="*/ 39 w 59"/>
                <a:gd name="T55" fmla="*/ 16 h 230"/>
                <a:gd name="T56" fmla="*/ 40 w 59"/>
                <a:gd name="T57" fmla="*/ 14 h 230"/>
                <a:gd name="T58" fmla="*/ 41 w 59"/>
                <a:gd name="T59" fmla="*/ 11 h 230"/>
                <a:gd name="T60" fmla="*/ 43 w 59"/>
                <a:gd name="T61" fmla="*/ 9 h 230"/>
                <a:gd name="T62" fmla="*/ 44 w 59"/>
                <a:gd name="T63" fmla="*/ 7 h 230"/>
                <a:gd name="T64" fmla="*/ 46 w 59"/>
                <a:gd name="T65" fmla="*/ 5 h 230"/>
                <a:gd name="T66" fmla="*/ 49 w 59"/>
                <a:gd name="T67" fmla="*/ 4 h 230"/>
                <a:gd name="T68" fmla="*/ 54 w 59"/>
                <a:gd name="T69" fmla="*/ 1 h 230"/>
                <a:gd name="T70" fmla="*/ 59 w 59"/>
                <a:gd name="T7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230">
                  <a:moveTo>
                    <a:pt x="0" y="230"/>
                  </a:moveTo>
                  <a:lnTo>
                    <a:pt x="5" y="230"/>
                  </a:lnTo>
                  <a:lnTo>
                    <a:pt x="7" y="227"/>
                  </a:lnTo>
                  <a:lnTo>
                    <a:pt x="9" y="223"/>
                  </a:lnTo>
                  <a:lnTo>
                    <a:pt x="11" y="220"/>
                  </a:lnTo>
                  <a:lnTo>
                    <a:pt x="13" y="215"/>
                  </a:lnTo>
                  <a:lnTo>
                    <a:pt x="16" y="210"/>
                  </a:lnTo>
                  <a:lnTo>
                    <a:pt x="17" y="205"/>
                  </a:lnTo>
                  <a:lnTo>
                    <a:pt x="19" y="199"/>
                  </a:lnTo>
                  <a:lnTo>
                    <a:pt x="20" y="194"/>
                  </a:lnTo>
                  <a:lnTo>
                    <a:pt x="22" y="180"/>
                  </a:lnTo>
                  <a:lnTo>
                    <a:pt x="24" y="168"/>
                  </a:lnTo>
                  <a:lnTo>
                    <a:pt x="26" y="153"/>
                  </a:lnTo>
                  <a:lnTo>
                    <a:pt x="27" y="140"/>
                  </a:lnTo>
                  <a:lnTo>
                    <a:pt x="29" y="110"/>
                  </a:lnTo>
                  <a:lnTo>
                    <a:pt x="29" y="97"/>
                  </a:lnTo>
                  <a:lnTo>
                    <a:pt x="30" y="83"/>
                  </a:lnTo>
                  <a:lnTo>
                    <a:pt x="31" y="70"/>
                  </a:lnTo>
                  <a:lnTo>
                    <a:pt x="31" y="58"/>
                  </a:lnTo>
                  <a:lnTo>
                    <a:pt x="32" y="53"/>
                  </a:lnTo>
                  <a:lnTo>
                    <a:pt x="32" y="47"/>
                  </a:lnTo>
                  <a:lnTo>
                    <a:pt x="33" y="42"/>
                  </a:lnTo>
                  <a:lnTo>
                    <a:pt x="33" y="37"/>
                  </a:lnTo>
                  <a:lnTo>
                    <a:pt x="34" y="32"/>
                  </a:lnTo>
                  <a:lnTo>
                    <a:pt x="36" y="27"/>
                  </a:lnTo>
                  <a:lnTo>
                    <a:pt x="37" y="23"/>
                  </a:lnTo>
                  <a:lnTo>
                    <a:pt x="38" y="20"/>
                  </a:lnTo>
                  <a:lnTo>
                    <a:pt x="39" y="16"/>
                  </a:lnTo>
                  <a:lnTo>
                    <a:pt x="40" y="14"/>
                  </a:lnTo>
                  <a:lnTo>
                    <a:pt x="41" y="11"/>
                  </a:lnTo>
                  <a:lnTo>
                    <a:pt x="43" y="9"/>
                  </a:lnTo>
                  <a:lnTo>
                    <a:pt x="44" y="7"/>
                  </a:lnTo>
                  <a:lnTo>
                    <a:pt x="46" y="5"/>
                  </a:lnTo>
                  <a:lnTo>
                    <a:pt x="49" y="4"/>
                  </a:lnTo>
                  <a:lnTo>
                    <a:pt x="54" y="1"/>
                  </a:lnTo>
                  <a:lnTo>
                    <a:pt x="5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3" name="Line 49"/>
            <p:cNvSpPr>
              <a:spLocks noChangeShapeType="1"/>
            </p:cNvSpPr>
            <p:nvPr/>
          </p:nvSpPr>
          <p:spPr bwMode="auto">
            <a:xfrm flipV="1">
              <a:off x="4428" y="3081"/>
              <a:ext cx="189" cy="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4" name="Freeform 50"/>
            <p:cNvSpPr>
              <a:spLocks/>
            </p:cNvSpPr>
            <p:nvPr/>
          </p:nvSpPr>
          <p:spPr bwMode="auto">
            <a:xfrm>
              <a:off x="4644" y="2747"/>
              <a:ext cx="275" cy="334"/>
            </a:xfrm>
            <a:custGeom>
              <a:avLst/>
              <a:gdLst>
                <a:gd name="T0" fmla="*/ 0 w 325"/>
                <a:gd name="T1" fmla="*/ 300 h 300"/>
                <a:gd name="T2" fmla="*/ 257 w 325"/>
                <a:gd name="T3" fmla="*/ 300 h 300"/>
                <a:gd name="T4" fmla="*/ 259 w 325"/>
                <a:gd name="T5" fmla="*/ 300 h 300"/>
                <a:gd name="T6" fmla="*/ 262 w 325"/>
                <a:gd name="T7" fmla="*/ 299 h 300"/>
                <a:gd name="T8" fmla="*/ 265 w 325"/>
                <a:gd name="T9" fmla="*/ 297 h 300"/>
                <a:gd name="T10" fmla="*/ 267 w 325"/>
                <a:gd name="T11" fmla="*/ 296 h 300"/>
                <a:gd name="T12" fmla="*/ 268 w 325"/>
                <a:gd name="T13" fmla="*/ 294 h 300"/>
                <a:gd name="T14" fmla="*/ 270 w 325"/>
                <a:gd name="T15" fmla="*/ 291 h 300"/>
                <a:gd name="T16" fmla="*/ 270 w 325"/>
                <a:gd name="T17" fmla="*/ 289 h 300"/>
                <a:gd name="T18" fmla="*/ 271 w 325"/>
                <a:gd name="T19" fmla="*/ 286 h 300"/>
                <a:gd name="T20" fmla="*/ 270 w 325"/>
                <a:gd name="T21" fmla="*/ 284 h 300"/>
                <a:gd name="T22" fmla="*/ 270 w 325"/>
                <a:gd name="T23" fmla="*/ 284 h 300"/>
                <a:gd name="T24" fmla="*/ 325 w 325"/>
                <a:gd name="T25"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300">
                  <a:moveTo>
                    <a:pt x="0" y="300"/>
                  </a:moveTo>
                  <a:lnTo>
                    <a:pt x="257" y="300"/>
                  </a:lnTo>
                  <a:lnTo>
                    <a:pt x="259" y="300"/>
                  </a:lnTo>
                  <a:lnTo>
                    <a:pt x="262" y="299"/>
                  </a:lnTo>
                  <a:lnTo>
                    <a:pt x="265" y="297"/>
                  </a:lnTo>
                  <a:lnTo>
                    <a:pt x="267" y="296"/>
                  </a:lnTo>
                  <a:lnTo>
                    <a:pt x="268" y="294"/>
                  </a:lnTo>
                  <a:lnTo>
                    <a:pt x="270" y="291"/>
                  </a:lnTo>
                  <a:lnTo>
                    <a:pt x="270" y="289"/>
                  </a:lnTo>
                  <a:lnTo>
                    <a:pt x="271" y="286"/>
                  </a:lnTo>
                  <a:lnTo>
                    <a:pt x="270" y="284"/>
                  </a:lnTo>
                  <a:lnTo>
                    <a:pt x="270" y="284"/>
                  </a:lnTo>
                  <a:lnTo>
                    <a:pt x="325" y="0"/>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5" name="Freeform 51"/>
            <p:cNvSpPr>
              <a:spLocks/>
            </p:cNvSpPr>
            <p:nvPr/>
          </p:nvSpPr>
          <p:spPr bwMode="auto">
            <a:xfrm>
              <a:off x="4919" y="2109"/>
              <a:ext cx="319" cy="638"/>
            </a:xfrm>
            <a:custGeom>
              <a:avLst/>
              <a:gdLst>
                <a:gd name="T0" fmla="*/ 0 w 377"/>
                <a:gd name="T1" fmla="*/ 573 h 573"/>
                <a:gd name="T2" fmla="*/ 2 w 377"/>
                <a:gd name="T3" fmla="*/ 559 h 573"/>
                <a:gd name="T4" fmla="*/ 4 w 377"/>
                <a:gd name="T5" fmla="*/ 543 h 573"/>
                <a:gd name="T6" fmla="*/ 5 w 377"/>
                <a:gd name="T7" fmla="*/ 525 h 573"/>
                <a:gd name="T8" fmla="*/ 7 w 377"/>
                <a:gd name="T9" fmla="*/ 509 h 573"/>
                <a:gd name="T10" fmla="*/ 9 w 377"/>
                <a:gd name="T11" fmla="*/ 492 h 573"/>
                <a:gd name="T12" fmla="*/ 11 w 377"/>
                <a:gd name="T13" fmla="*/ 475 h 573"/>
                <a:gd name="T14" fmla="*/ 15 w 377"/>
                <a:gd name="T15" fmla="*/ 440 h 573"/>
                <a:gd name="T16" fmla="*/ 20 w 377"/>
                <a:gd name="T17" fmla="*/ 403 h 573"/>
                <a:gd name="T18" fmla="*/ 24 w 377"/>
                <a:gd name="T19" fmla="*/ 366 h 573"/>
                <a:gd name="T20" fmla="*/ 29 w 377"/>
                <a:gd name="T21" fmla="*/ 329 h 573"/>
                <a:gd name="T22" fmla="*/ 34 w 377"/>
                <a:gd name="T23" fmla="*/ 293 h 573"/>
                <a:gd name="T24" fmla="*/ 41 w 377"/>
                <a:gd name="T25" fmla="*/ 258 h 573"/>
                <a:gd name="T26" fmla="*/ 45 w 377"/>
                <a:gd name="T27" fmla="*/ 241 h 573"/>
                <a:gd name="T28" fmla="*/ 48 w 377"/>
                <a:gd name="T29" fmla="*/ 223 h 573"/>
                <a:gd name="T30" fmla="*/ 52 w 377"/>
                <a:gd name="T31" fmla="*/ 206 h 573"/>
                <a:gd name="T32" fmla="*/ 57 w 377"/>
                <a:gd name="T33" fmla="*/ 190 h 573"/>
                <a:gd name="T34" fmla="*/ 62 w 377"/>
                <a:gd name="T35" fmla="*/ 174 h 573"/>
                <a:gd name="T36" fmla="*/ 67 w 377"/>
                <a:gd name="T37" fmla="*/ 160 h 573"/>
                <a:gd name="T38" fmla="*/ 72 w 377"/>
                <a:gd name="T39" fmla="*/ 145 h 573"/>
                <a:gd name="T40" fmla="*/ 77 w 377"/>
                <a:gd name="T41" fmla="*/ 130 h 573"/>
                <a:gd name="T42" fmla="*/ 84 w 377"/>
                <a:gd name="T43" fmla="*/ 117 h 573"/>
                <a:gd name="T44" fmla="*/ 90 w 377"/>
                <a:gd name="T45" fmla="*/ 104 h 573"/>
                <a:gd name="T46" fmla="*/ 97 w 377"/>
                <a:gd name="T47" fmla="*/ 92 h 573"/>
                <a:gd name="T48" fmla="*/ 105 w 377"/>
                <a:gd name="T49" fmla="*/ 81 h 573"/>
                <a:gd name="T50" fmla="*/ 112 w 377"/>
                <a:gd name="T51" fmla="*/ 70 h 573"/>
                <a:gd name="T52" fmla="*/ 121 w 377"/>
                <a:gd name="T53" fmla="*/ 61 h 573"/>
                <a:gd name="T54" fmla="*/ 129 w 377"/>
                <a:gd name="T55" fmla="*/ 53 h 573"/>
                <a:gd name="T56" fmla="*/ 137 w 377"/>
                <a:gd name="T57" fmla="*/ 45 h 573"/>
                <a:gd name="T58" fmla="*/ 146 w 377"/>
                <a:gd name="T59" fmla="*/ 39 h 573"/>
                <a:gd name="T60" fmla="*/ 155 w 377"/>
                <a:gd name="T61" fmla="*/ 33 h 573"/>
                <a:gd name="T62" fmla="*/ 164 w 377"/>
                <a:gd name="T63" fmla="*/ 28 h 573"/>
                <a:gd name="T64" fmla="*/ 173 w 377"/>
                <a:gd name="T65" fmla="*/ 23 h 573"/>
                <a:gd name="T66" fmla="*/ 183 w 377"/>
                <a:gd name="T67" fmla="*/ 18 h 573"/>
                <a:gd name="T68" fmla="*/ 192 w 377"/>
                <a:gd name="T69" fmla="*/ 15 h 573"/>
                <a:gd name="T70" fmla="*/ 204 w 377"/>
                <a:gd name="T71" fmla="*/ 11 h 573"/>
                <a:gd name="T72" fmla="*/ 215 w 377"/>
                <a:gd name="T73" fmla="*/ 9 h 573"/>
                <a:gd name="T74" fmla="*/ 227 w 377"/>
                <a:gd name="T75" fmla="*/ 6 h 573"/>
                <a:gd name="T76" fmla="*/ 237 w 377"/>
                <a:gd name="T77" fmla="*/ 4 h 573"/>
                <a:gd name="T78" fmla="*/ 249 w 377"/>
                <a:gd name="T79" fmla="*/ 2 h 573"/>
                <a:gd name="T80" fmla="*/ 261 w 377"/>
                <a:gd name="T81" fmla="*/ 1 h 573"/>
                <a:gd name="T82" fmla="*/ 272 w 377"/>
                <a:gd name="T83" fmla="*/ 0 h 573"/>
                <a:gd name="T84" fmla="*/ 284 w 377"/>
                <a:gd name="T85" fmla="*/ 0 h 573"/>
                <a:gd name="T86" fmla="*/ 295 w 377"/>
                <a:gd name="T87" fmla="*/ 0 h 573"/>
                <a:gd name="T88" fmla="*/ 307 w 377"/>
                <a:gd name="T89" fmla="*/ 0 h 573"/>
                <a:gd name="T90" fmla="*/ 330 w 377"/>
                <a:gd name="T91" fmla="*/ 2 h 573"/>
                <a:gd name="T92" fmla="*/ 354 w 377"/>
                <a:gd name="T93" fmla="*/ 4 h 573"/>
                <a:gd name="T94" fmla="*/ 377 w 377"/>
                <a:gd name="T95" fmla="*/ 7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7" h="573">
                  <a:moveTo>
                    <a:pt x="0" y="573"/>
                  </a:moveTo>
                  <a:lnTo>
                    <a:pt x="2" y="559"/>
                  </a:lnTo>
                  <a:lnTo>
                    <a:pt x="4" y="543"/>
                  </a:lnTo>
                  <a:lnTo>
                    <a:pt x="5" y="525"/>
                  </a:lnTo>
                  <a:lnTo>
                    <a:pt x="7" y="509"/>
                  </a:lnTo>
                  <a:lnTo>
                    <a:pt x="9" y="492"/>
                  </a:lnTo>
                  <a:lnTo>
                    <a:pt x="11" y="475"/>
                  </a:lnTo>
                  <a:lnTo>
                    <a:pt x="15" y="440"/>
                  </a:lnTo>
                  <a:lnTo>
                    <a:pt x="20" y="403"/>
                  </a:lnTo>
                  <a:lnTo>
                    <a:pt x="24" y="366"/>
                  </a:lnTo>
                  <a:lnTo>
                    <a:pt x="29" y="329"/>
                  </a:lnTo>
                  <a:lnTo>
                    <a:pt x="34" y="293"/>
                  </a:lnTo>
                  <a:lnTo>
                    <a:pt x="41" y="258"/>
                  </a:lnTo>
                  <a:lnTo>
                    <a:pt x="45" y="241"/>
                  </a:lnTo>
                  <a:lnTo>
                    <a:pt x="48" y="223"/>
                  </a:lnTo>
                  <a:lnTo>
                    <a:pt x="52" y="206"/>
                  </a:lnTo>
                  <a:lnTo>
                    <a:pt x="57" y="190"/>
                  </a:lnTo>
                  <a:lnTo>
                    <a:pt x="62" y="174"/>
                  </a:lnTo>
                  <a:lnTo>
                    <a:pt x="67" y="160"/>
                  </a:lnTo>
                  <a:lnTo>
                    <a:pt x="72" y="145"/>
                  </a:lnTo>
                  <a:lnTo>
                    <a:pt x="77" y="130"/>
                  </a:lnTo>
                  <a:lnTo>
                    <a:pt x="84" y="117"/>
                  </a:lnTo>
                  <a:lnTo>
                    <a:pt x="90" y="104"/>
                  </a:lnTo>
                  <a:lnTo>
                    <a:pt x="97" y="92"/>
                  </a:lnTo>
                  <a:lnTo>
                    <a:pt x="105" y="81"/>
                  </a:lnTo>
                  <a:lnTo>
                    <a:pt x="112" y="70"/>
                  </a:lnTo>
                  <a:lnTo>
                    <a:pt x="121" y="61"/>
                  </a:lnTo>
                  <a:lnTo>
                    <a:pt x="129" y="53"/>
                  </a:lnTo>
                  <a:lnTo>
                    <a:pt x="137" y="45"/>
                  </a:lnTo>
                  <a:lnTo>
                    <a:pt x="146" y="39"/>
                  </a:lnTo>
                  <a:lnTo>
                    <a:pt x="155" y="33"/>
                  </a:lnTo>
                  <a:lnTo>
                    <a:pt x="164" y="28"/>
                  </a:lnTo>
                  <a:lnTo>
                    <a:pt x="173" y="23"/>
                  </a:lnTo>
                  <a:lnTo>
                    <a:pt x="183" y="18"/>
                  </a:lnTo>
                  <a:lnTo>
                    <a:pt x="192" y="15"/>
                  </a:lnTo>
                  <a:lnTo>
                    <a:pt x="204" y="11"/>
                  </a:lnTo>
                  <a:lnTo>
                    <a:pt x="215" y="9"/>
                  </a:lnTo>
                  <a:lnTo>
                    <a:pt x="227" y="6"/>
                  </a:lnTo>
                  <a:lnTo>
                    <a:pt x="237" y="4"/>
                  </a:lnTo>
                  <a:lnTo>
                    <a:pt x="249" y="2"/>
                  </a:lnTo>
                  <a:lnTo>
                    <a:pt x="261" y="1"/>
                  </a:lnTo>
                  <a:lnTo>
                    <a:pt x="272" y="0"/>
                  </a:lnTo>
                  <a:lnTo>
                    <a:pt x="284" y="0"/>
                  </a:lnTo>
                  <a:lnTo>
                    <a:pt x="295" y="0"/>
                  </a:lnTo>
                  <a:lnTo>
                    <a:pt x="307" y="0"/>
                  </a:lnTo>
                  <a:lnTo>
                    <a:pt x="330" y="2"/>
                  </a:lnTo>
                  <a:lnTo>
                    <a:pt x="354" y="4"/>
                  </a:lnTo>
                  <a:lnTo>
                    <a:pt x="377" y="7"/>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6" name="Freeform 52"/>
            <p:cNvSpPr>
              <a:spLocks/>
            </p:cNvSpPr>
            <p:nvPr/>
          </p:nvSpPr>
          <p:spPr bwMode="auto">
            <a:xfrm>
              <a:off x="4593" y="1819"/>
              <a:ext cx="14" cy="69"/>
            </a:xfrm>
            <a:custGeom>
              <a:avLst/>
              <a:gdLst>
                <a:gd name="T0" fmla="*/ 4 w 16"/>
                <a:gd name="T1" fmla="*/ 0 h 62"/>
                <a:gd name="T2" fmla="*/ 3 w 16"/>
                <a:gd name="T3" fmla="*/ 2 h 62"/>
                <a:gd name="T4" fmla="*/ 1 w 16"/>
                <a:gd name="T5" fmla="*/ 5 h 62"/>
                <a:gd name="T6" fmla="*/ 1 w 16"/>
                <a:gd name="T7" fmla="*/ 7 h 62"/>
                <a:gd name="T8" fmla="*/ 0 w 16"/>
                <a:gd name="T9" fmla="*/ 10 h 62"/>
                <a:gd name="T10" fmla="*/ 1 w 16"/>
                <a:gd name="T11" fmla="*/ 15 h 62"/>
                <a:gd name="T12" fmla="*/ 3 w 16"/>
                <a:gd name="T13" fmla="*/ 18 h 62"/>
                <a:gd name="T14" fmla="*/ 5 w 16"/>
                <a:gd name="T15" fmla="*/ 22 h 62"/>
                <a:gd name="T16" fmla="*/ 7 w 16"/>
                <a:gd name="T17" fmla="*/ 24 h 62"/>
                <a:gd name="T18" fmla="*/ 11 w 16"/>
                <a:gd name="T19" fmla="*/ 30 h 62"/>
                <a:gd name="T20" fmla="*/ 13 w 16"/>
                <a:gd name="T21" fmla="*/ 34 h 62"/>
                <a:gd name="T22" fmla="*/ 14 w 16"/>
                <a:gd name="T23" fmla="*/ 37 h 62"/>
                <a:gd name="T24" fmla="*/ 15 w 16"/>
                <a:gd name="T25" fmla="*/ 40 h 62"/>
                <a:gd name="T26" fmla="*/ 16 w 16"/>
                <a:gd name="T27" fmla="*/ 42 h 62"/>
                <a:gd name="T28" fmla="*/ 15 w 16"/>
                <a:gd name="T29" fmla="*/ 44 h 62"/>
                <a:gd name="T30" fmla="*/ 15 w 16"/>
                <a:gd name="T31" fmla="*/ 45 h 62"/>
                <a:gd name="T32" fmla="*/ 15 w 16"/>
                <a:gd name="T33" fmla="*/ 48 h 62"/>
                <a:gd name="T34" fmla="*/ 14 w 16"/>
                <a:gd name="T35" fmla="*/ 50 h 62"/>
                <a:gd name="T36" fmla="*/ 12 w 16"/>
                <a:gd name="T37" fmla="*/ 51 h 62"/>
                <a:gd name="T38" fmla="*/ 11 w 16"/>
                <a:gd name="T39" fmla="*/ 54 h 62"/>
                <a:gd name="T40" fmla="*/ 9 w 16"/>
                <a:gd name="T41" fmla="*/ 56 h 62"/>
                <a:gd name="T42" fmla="*/ 7 w 16"/>
                <a:gd name="T43" fmla="*/ 60 h 62"/>
                <a:gd name="T44" fmla="*/ 4 w 16"/>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62">
                  <a:moveTo>
                    <a:pt x="4" y="0"/>
                  </a:moveTo>
                  <a:lnTo>
                    <a:pt x="3" y="2"/>
                  </a:lnTo>
                  <a:lnTo>
                    <a:pt x="1" y="5"/>
                  </a:lnTo>
                  <a:lnTo>
                    <a:pt x="1" y="7"/>
                  </a:lnTo>
                  <a:lnTo>
                    <a:pt x="0" y="10"/>
                  </a:lnTo>
                  <a:lnTo>
                    <a:pt x="1" y="15"/>
                  </a:lnTo>
                  <a:lnTo>
                    <a:pt x="3" y="18"/>
                  </a:lnTo>
                  <a:lnTo>
                    <a:pt x="5" y="22"/>
                  </a:lnTo>
                  <a:lnTo>
                    <a:pt x="7" y="24"/>
                  </a:lnTo>
                  <a:lnTo>
                    <a:pt x="11" y="30"/>
                  </a:lnTo>
                  <a:lnTo>
                    <a:pt x="13" y="34"/>
                  </a:lnTo>
                  <a:lnTo>
                    <a:pt x="14" y="37"/>
                  </a:lnTo>
                  <a:lnTo>
                    <a:pt x="15" y="40"/>
                  </a:lnTo>
                  <a:lnTo>
                    <a:pt x="16" y="42"/>
                  </a:lnTo>
                  <a:lnTo>
                    <a:pt x="15" y="44"/>
                  </a:lnTo>
                  <a:lnTo>
                    <a:pt x="15" y="45"/>
                  </a:lnTo>
                  <a:lnTo>
                    <a:pt x="15" y="48"/>
                  </a:lnTo>
                  <a:lnTo>
                    <a:pt x="14" y="50"/>
                  </a:lnTo>
                  <a:lnTo>
                    <a:pt x="12" y="51"/>
                  </a:lnTo>
                  <a:lnTo>
                    <a:pt x="11" y="54"/>
                  </a:lnTo>
                  <a:lnTo>
                    <a:pt x="9" y="56"/>
                  </a:lnTo>
                  <a:lnTo>
                    <a:pt x="7" y="60"/>
                  </a:lnTo>
                  <a:lnTo>
                    <a:pt x="4"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7" name="Freeform 53"/>
            <p:cNvSpPr>
              <a:spLocks/>
            </p:cNvSpPr>
            <p:nvPr/>
          </p:nvSpPr>
          <p:spPr bwMode="auto">
            <a:xfrm>
              <a:off x="4617" y="1819"/>
              <a:ext cx="11" cy="69"/>
            </a:xfrm>
            <a:custGeom>
              <a:avLst/>
              <a:gdLst>
                <a:gd name="T0" fmla="*/ 2 w 14"/>
                <a:gd name="T1" fmla="*/ 0 h 62"/>
                <a:gd name="T2" fmla="*/ 1 w 14"/>
                <a:gd name="T3" fmla="*/ 2 h 62"/>
                <a:gd name="T4" fmla="*/ 1 w 14"/>
                <a:gd name="T5" fmla="*/ 5 h 62"/>
                <a:gd name="T6" fmla="*/ 0 w 14"/>
                <a:gd name="T7" fmla="*/ 7 h 62"/>
                <a:gd name="T8" fmla="*/ 0 w 14"/>
                <a:gd name="T9" fmla="*/ 10 h 62"/>
                <a:gd name="T10" fmla="*/ 0 w 14"/>
                <a:gd name="T11" fmla="*/ 15 h 62"/>
                <a:gd name="T12" fmla="*/ 1 w 14"/>
                <a:gd name="T13" fmla="*/ 18 h 62"/>
                <a:gd name="T14" fmla="*/ 3 w 14"/>
                <a:gd name="T15" fmla="*/ 22 h 62"/>
                <a:gd name="T16" fmla="*/ 5 w 14"/>
                <a:gd name="T17" fmla="*/ 24 h 62"/>
                <a:gd name="T18" fmla="*/ 10 w 14"/>
                <a:gd name="T19" fmla="*/ 30 h 62"/>
                <a:gd name="T20" fmla="*/ 12 w 14"/>
                <a:gd name="T21" fmla="*/ 34 h 62"/>
                <a:gd name="T22" fmla="*/ 13 w 14"/>
                <a:gd name="T23" fmla="*/ 37 h 62"/>
                <a:gd name="T24" fmla="*/ 14 w 14"/>
                <a:gd name="T25" fmla="*/ 40 h 62"/>
                <a:gd name="T26" fmla="*/ 14 w 14"/>
                <a:gd name="T27" fmla="*/ 42 h 62"/>
                <a:gd name="T28" fmla="*/ 14 w 14"/>
                <a:gd name="T29" fmla="*/ 44 h 62"/>
                <a:gd name="T30" fmla="*/ 14 w 14"/>
                <a:gd name="T31" fmla="*/ 45 h 62"/>
                <a:gd name="T32" fmla="*/ 13 w 14"/>
                <a:gd name="T33" fmla="*/ 48 h 62"/>
                <a:gd name="T34" fmla="*/ 12 w 14"/>
                <a:gd name="T35" fmla="*/ 50 h 62"/>
                <a:gd name="T36" fmla="*/ 11 w 14"/>
                <a:gd name="T37" fmla="*/ 51 h 62"/>
                <a:gd name="T38" fmla="*/ 9 w 14"/>
                <a:gd name="T39" fmla="*/ 54 h 62"/>
                <a:gd name="T40" fmla="*/ 8 w 14"/>
                <a:gd name="T41" fmla="*/ 56 h 62"/>
                <a:gd name="T42" fmla="*/ 5 w 14"/>
                <a:gd name="T43" fmla="*/ 60 h 62"/>
                <a:gd name="T44" fmla="*/ 2 w 14"/>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62">
                  <a:moveTo>
                    <a:pt x="2" y="0"/>
                  </a:moveTo>
                  <a:lnTo>
                    <a:pt x="1" y="2"/>
                  </a:lnTo>
                  <a:lnTo>
                    <a:pt x="1" y="5"/>
                  </a:lnTo>
                  <a:lnTo>
                    <a:pt x="0" y="7"/>
                  </a:lnTo>
                  <a:lnTo>
                    <a:pt x="0" y="10"/>
                  </a:lnTo>
                  <a:lnTo>
                    <a:pt x="0" y="15"/>
                  </a:lnTo>
                  <a:lnTo>
                    <a:pt x="1" y="18"/>
                  </a:lnTo>
                  <a:lnTo>
                    <a:pt x="3" y="22"/>
                  </a:lnTo>
                  <a:lnTo>
                    <a:pt x="5" y="24"/>
                  </a:lnTo>
                  <a:lnTo>
                    <a:pt x="10" y="30"/>
                  </a:lnTo>
                  <a:lnTo>
                    <a:pt x="12" y="34"/>
                  </a:lnTo>
                  <a:lnTo>
                    <a:pt x="13" y="37"/>
                  </a:lnTo>
                  <a:lnTo>
                    <a:pt x="14" y="40"/>
                  </a:lnTo>
                  <a:lnTo>
                    <a:pt x="14" y="42"/>
                  </a:lnTo>
                  <a:lnTo>
                    <a:pt x="14" y="44"/>
                  </a:lnTo>
                  <a:lnTo>
                    <a:pt x="14" y="45"/>
                  </a:lnTo>
                  <a:lnTo>
                    <a:pt x="13" y="48"/>
                  </a:lnTo>
                  <a:lnTo>
                    <a:pt x="12" y="50"/>
                  </a:lnTo>
                  <a:lnTo>
                    <a:pt x="11" y="51"/>
                  </a:lnTo>
                  <a:lnTo>
                    <a:pt x="9" y="54"/>
                  </a:lnTo>
                  <a:lnTo>
                    <a:pt x="8" y="56"/>
                  </a:lnTo>
                  <a:lnTo>
                    <a:pt x="5" y="60"/>
                  </a:lnTo>
                  <a:lnTo>
                    <a:pt x="2"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8" name="Freeform 54"/>
            <p:cNvSpPr>
              <a:spLocks/>
            </p:cNvSpPr>
            <p:nvPr/>
          </p:nvSpPr>
          <p:spPr bwMode="auto">
            <a:xfrm>
              <a:off x="3636" y="1170"/>
              <a:ext cx="13" cy="69"/>
            </a:xfrm>
            <a:custGeom>
              <a:avLst/>
              <a:gdLst>
                <a:gd name="T0" fmla="*/ 2 w 15"/>
                <a:gd name="T1" fmla="*/ 0 h 62"/>
                <a:gd name="T2" fmla="*/ 1 w 15"/>
                <a:gd name="T3" fmla="*/ 2 h 62"/>
                <a:gd name="T4" fmla="*/ 0 w 15"/>
                <a:gd name="T5" fmla="*/ 6 h 62"/>
                <a:gd name="T6" fmla="*/ 0 w 15"/>
                <a:gd name="T7" fmla="*/ 8 h 62"/>
                <a:gd name="T8" fmla="*/ 0 w 15"/>
                <a:gd name="T9" fmla="*/ 11 h 62"/>
                <a:gd name="T10" fmla="*/ 0 w 15"/>
                <a:gd name="T11" fmla="*/ 14 h 62"/>
                <a:gd name="T12" fmla="*/ 1 w 15"/>
                <a:gd name="T13" fmla="*/ 18 h 62"/>
                <a:gd name="T14" fmla="*/ 3 w 15"/>
                <a:gd name="T15" fmla="*/ 22 h 62"/>
                <a:gd name="T16" fmla="*/ 5 w 15"/>
                <a:gd name="T17" fmla="*/ 25 h 62"/>
                <a:gd name="T18" fmla="*/ 10 w 15"/>
                <a:gd name="T19" fmla="*/ 32 h 62"/>
                <a:gd name="T20" fmla="*/ 12 w 15"/>
                <a:gd name="T21" fmla="*/ 34 h 62"/>
                <a:gd name="T22" fmla="*/ 14 w 15"/>
                <a:gd name="T23" fmla="*/ 38 h 62"/>
                <a:gd name="T24" fmla="*/ 14 w 15"/>
                <a:gd name="T25" fmla="*/ 40 h 62"/>
                <a:gd name="T26" fmla="*/ 15 w 15"/>
                <a:gd name="T27" fmla="*/ 43 h 62"/>
                <a:gd name="T28" fmla="*/ 15 w 15"/>
                <a:gd name="T29" fmla="*/ 44 h 62"/>
                <a:gd name="T30" fmla="*/ 14 w 15"/>
                <a:gd name="T31" fmla="*/ 46 h 62"/>
                <a:gd name="T32" fmla="*/ 14 w 15"/>
                <a:gd name="T33" fmla="*/ 48 h 62"/>
                <a:gd name="T34" fmla="*/ 13 w 15"/>
                <a:gd name="T35" fmla="*/ 50 h 62"/>
                <a:gd name="T36" fmla="*/ 12 w 15"/>
                <a:gd name="T37" fmla="*/ 52 h 62"/>
                <a:gd name="T38" fmla="*/ 10 w 15"/>
                <a:gd name="T39" fmla="*/ 55 h 62"/>
                <a:gd name="T40" fmla="*/ 8 w 15"/>
                <a:gd name="T41" fmla="*/ 57 h 62"/>
                <a:gd name="T42" fmla="*/ 5 w 15"/>
                <a:gd name="T43" fmla="*/ 60 h 62"/>
                <a:gd name="T44" fmla="*/ 2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2" y="0"/>
                  </a:moveTo>
                  <a:lnTo>
                    <a:pt x="1" y="2"/>
                  </a:lnTo>
                  <a:lnTo>
                    <a:pt x="0" y="6"/>
                  </a:lnTo>
                  <a:lnTo>
                    <a:pt x="0" y="8"/>
                  </a:lnTo>
                  <a:lnTo>
                    <a:pt x="0" y="11"/>
                  </a:lnTo>
                  <a:lnTo>
                    <a:pt x="0" y="14"/>
                  </a:lnTo>
                  <a:lnTo>
                    <a:pt x="1" y="18"/>
                  </a:lnTo>
                  <a:lnTo>
                    <a:pt x="3" y="22"/>
                  </a:lnTo>
                  <a:lnTo>
                    <a:pt x="5" y="25"/>
                  </a:lnTo>
                  <a:lnTo>
                    <a:pt x="10" y="32"/>
                  </a:lnTo>
                  <a:lnTo>
                    <a:pt x="12" y="34"/>
                  </a:lnTo>
                  <a:lnTo>
                    <a:pt x="14" y="38"/>
                  </a:lnTo>
                  <a:lnTo>
                    <a:pt x="14" y="40"/>
                  </a:lnTo>
                  <a:lnTo>
                    <a:pt x="15" y="43"/>
                  </a:lnTo>
                  <a:lnTo>
                    <a:pt x="15" y="44"/>
                  </a:lnTo>
                  <a:lnTo>
                    <a:pt x="14" y="46"/>
                  </a:lnTo>
                  <a:lnTo>
                    <a:pt x="14" y="48"/>
                  </a:lnTo>
                  <a:lnTo>
                    <a:pt x="13" y="50"/>
                  </a:lnTo>
                  <a:lnTo>
                    <a:pt x="12" y="52"/>
                  </a:lnTo>
                  <a:lnTo>
                    <a:pt x="10" y="55"/>
                  </a:lnTo>
                  <a:lnTo>
                    <a:pt x="8" y="57"/>
                  </a:lnTo>
                  <a:lnTo>
                    <a:pt x="5" y="60"/>
                  </a:lnTo>
                  <a:lnTo>
                    <a:pt x="2"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9" name="Freeform 55"/>
            <p:cNvSpPr>
              <a:spLocks/>
            </p:cNvSpPr>
            <p:nvPr/>
          </p:nvSpPr>
          <p:spPr bwMode="auto">
            <a:xfrm>
              <a:off x="3659" y="1170"/>
              <a:ext cx="13" cy="69"/>
            </a:xfrm>
            <a:custGeom>
              <a:avLst/>
              <a:gdLst>
                <a:gd name="T0" fmla="*/ 4 w 15"/>
                <a:gd name="T1" fmla="*/ 0 h 62"/>
                <a:gd name="T2" fmla="*/ 3 w 15"/>
                <a:gd name="T3" fmla="*/ 2 h 62"/>
                <a:gd name="T4" fmla="*/ 2 w 15"/>
                <a:gd name="T5" fmla="*/ 6 h 62"/>
                <a:gd name="T6" fmla="*/ 0 w 15"/>
                <a:gd name="T7" fmla="*/ 8 h 62"/>
                <a:gd name="T8" fmla="*/ 0 w 15"/>
                <a:gd name="T9" fmla="*/ 11 h 62"/>
                <a:gd name="T10" fmla="*/ 2 w 15"/>
                <a:gd name="T11" fmla="*/ 14 h 62"/>
                <a:gd name="T12" fmla="*/ 3 w 15"/>
                <a:gd name="T13" fmla="*/ 18 h 62"/>
                <a:gd name="T14" fmla="*/ 4 w 15"/>
                <a:gd name="T15" fmla="*/ 22 h 62"/>
                <a:gd name="T16" fmla="*/ 6 w 15"/>
                <a:gd name="T17" fmla="*/ 25 h 62"/>
                <a:gd name="T18" fmla="*/ 11 w 15"/>
                <a:gd name="T19" fmla="*/ 32 h 62"/>
                <a:gd name="T20" fmla="*/ 13 w 15"/>
                <a:gd name="T21" fmla="*/ 34 h 62"/>
                <a:gd name="T22" fmla="*/ 14 w 15"/>
                <a:gd name="T23" fmla="*/ 38 h 62"/>
                <a:gd name="T24" fmla="*/ 15 w 15"/>
                <a:gd name="T25" fmla="*/ 40 h 62"/>
                <a:gd name="T26" fmla="*/ 15 w 15"/>
                <a:gd name="T27" fmla="*/ 43 h 62"/>
                <a:gd name="T28" fmla="*/ 15 w 15"/>
                <a:gd name="T29" fmla="*/ 44 h 62"/>
                <a:gd name="T30" fmla="*/ 15 w 15"/>
                <a:gd name="T31" fmla="*/ 46 h 62"/>
                <a:gd name="T32" fmla="*/ 14 w 15"/>
                <a:gd name="T33" fmla="*/ 48 h 62"/>
                <a:gd name="T34" fmla="*/ 13 w 15"/>
                <a:gd name="T35" fmla="*/ 50 h 62"/>
                <a:gd name="T36" fmla="*/ 12 w 15"/>
                <a:gd name="T37" fmla="*/ 52 h 62"/>
                <a:gd name="T38" fmla="*/ 11 w 15"/>
                <a:gd name="T39" fmla="*/ 55 h 62"/>
                <a:gd name="T40" fmla="*/ 9 w 15"/>
                <a:gd name="T41" fmla="*/ 57 h 62"/>
                <a:gd name="T42" fmla="*/ 6 w 15"/>
                <a:gd name="T43" fmla="*/ 60 h 62"/>
                <a:gd name="T44" fmla="*/ 4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4" y="0"/>
                  </a:moveTo>
                  <a:lnTo>
                    <a:pt x="3" y="2"/>
                  </a:lnTo>
                  <a:lnTo>
                    <a:pt x="2" y="6"/>
                  </a:lnTo>
                  <a:lnTo>
                    <a:pt x="0" y="8"/>
                  </a:lnTo>
                  <a:lnTo>
                    <a:pt x="0" y="11"/>
                  </a:lnTo>
                  <a:lnTo>
                    <a:pt x="2" y="14"/>
                  </a:lnTo>
                  <a:lnTo>
                    <a:pt x="3" y="18"/>
                  </a:lnTo>
                  <a:lnTo>
                    <a:pt x="4" y="22"/>
                  </a:lnTo>
                  <a:lnTo>
                    <a:pt x="6" y="25"/>
                  </a:lnTo>
                  <a:lnTo>
                    <a:pt x="11" y="32"/>
                  </a:lnTo>
                  <a:lnTo>
                    <a:pt x="13" y="34"/>
                  </a:lnTo>
                  <a:lnTo>
                    <a:pt x="14" y="38"/>
                  </a:lnTo>
                  <a:lnTo>
                    <a:pt x="15" y="40"/>
                  </a:lnTo>
                  <a:lnTo>
                    <a:pt x="15" y="43"/>
                  </a:lnTo>
                  <a:lnTo>
                    <a:pt x="15" y="44"/>
                  </a:lnTo>
                  <a:lnTo>
                    <a:pt x="15" y="46"/>
                  </a:lnTo>
                  <a:lnTo>
                    <a:pt x="14" y="48"/>
                  </a:lnTo>
                  <a:lnTo>
                    <a:pt x="13" y="50"/>
                  </a:lnTo>
                  <a:lnTo>
                    <a:pt x="12" y="52"/>
                  </a:lnTo>
                  <a:lnTo>
                    <a:pt x="11" y="55"/>
                  </a:lnTo>
                  <a:lnTo>
                    <a:pt x="9" y="57"/>
                  </a:lnTo>
                  <a:lnTo>
                    <a:pt x="6" y="60"/>
                  </a:lnTo>
                  <a:lnTo>
                    <a:pt x="4"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40" name="Freeform 56"/>
            <p:cNvSpPr>
              <a:spLocks/>
            </p:cNvSpPr>
            <p:nvPr/>
          </p:nvSpPr>
          <p:spPr bwMode="auto">
            <a:xfrm>
              <a:off x="3659" y="2677"/>
              <a:ext cx="13" cy="70"/>
            </a:xfrm>
            <a:custGeom>
              <a:avLst/>
              <a:gdLst>
                <a:gd name="T0" fmla="*/ 3 w 15"/>
                <a:gd name="T1" fmla="*/ 0 h 62"/>
                <a:gd name="T2" fmla="*/ 2 w 15"/>
                <a:gd name="T3" fmla="*/ 2 h 62"/>
                <a:gd name="T4" fmla="*/ 0 w 15"/>
                <a:gd name="T5" fmla="*/ 6 h 62"/>
                <a:gd name="T6" fmla="*/ 0 w 15"/>
                <a:gd name="T7" fmla="*/ 8 h 62"/>
                <a:gd name="T8" fmla="*/ 0 w 15"/>
                <a:gd name="T9" fmla="*/ 11 h 62"/>
                <a:gd name="T10" fmla="*/ 0 w 15"/>
                <a:gd name="T11" fmla="*/ 14 h 62"/>
                <a:gd name="T12" fmla="*/ 2 w 15"/>
                <a:gd name="T13" fmla="*/ 18 h 62"/>
                <a:gd name="T14" fmla="*/ 4 w 15"/>
                <a:gd name="T15" fmla="*/ 22 h 62"/>
                <a:gd name="T16" fmla="*/ 6 w 15"/>
                <a:gd name="T17" fmla="*/ 26 h 62"/>
                <a:gd name="T18" fmla="*/ 10 w 15"/>
                <a:gd name="T19" fmla="*/ 32 h 62"/>
                <a:gd name="T20" fmla="*/ 12 w 15"/>
                <a:gd name="T21" fmla="*/ 34 h 62"/>
                <a:gd name="T22" fmla="*/ 14 w 15"/>
                <a:gd name="T23" fmla="*/ 38 h 62"/>
                <a:gd name="T24" fmla="*/ 15 w 15"/>
                <a:gd name="T25" fmla="*/ 40 h 62"/>
                <a:gd name="T26" fmla="*/ 15 w 15"/>
                <a:gd name="T27" fmla="*/ 43 h 62"/>
                <a:gd name="T28" fmla="*/ 15 w 15"/>
                <a:gd name="T29" fmla="*/ 44 h 62"/>
                <a:gd name="T30" fmla="*/ 14 w 15"/>
                <a:gd name="T31" fmla="*/ 46 h 62"/>
                <a:gd name="T32" fmla="*/ 14 w 15"/>
                <a:gd name="T33" fmla="*/ 48 h 62"/>
                <a:gd name="T34" fmla="*/ 13 w 15"/>
                <a:gd name="T35" fmla="*/ 50 h 62"/>
                <a:gd name="T36" fmla="*/ 12 w 15"/>
                <a:gd name="T37" fmla="*/ 53 h 62"/>
                <a:gd name="T38" fmla="*/ 10 w 15"/>
                <a:gd name="T39" fmla="*/ 55 h 62"/>
                <a:gd name="T40" fmla="*/ 8 w 15"/>
                <a:gd name="T41" fmla="*/ 57 h 62"/>
                <a:gd name="T42" fmla="*/ 6 w 15"/>
                <a:gd name="T43" fmla="*/ 60 h 62"/>
                <a:gd name="T44" fmla="*/ 3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3" y="0"/>
                  </a:moveTo>
                  <a:lnTo>
                    <a:pt x="2" y="2"/>
                  </a:lnTo>
                  <a:lnTo>
                    <a:pt x="0" y="6"/>
                  </a:lnTo>
                  <a:lnTo>
                    <a:pt x="0" y="8"/>
                  </a:lnTo>
                  <a:lnTo>
                    <a:pt x="0" y="11"/>
                  </a:lnTo>
                  <a:lnTo>
                    <a:pt x="0" y="14"/>
                  </a:lnTo>
                  <a:lnTo>
                    <a:pt x="2" y="18"/>
                  </a:lnTo>
                  <a:lnTo>
                    <a:pt x="4" y="22"/>
                  </a:lnTo>
                  <a:lnTo>
                    <a:pt x="6" y="26"/>
                  </a:lnTo>
                  <a:lnTo>
                    <a:pt x="10" y="32"/>
                  </a:lnTo>
                  <a:lnTo>
                    <a:pt x="12" y="34"/>
                  </a:lnTo>
                  <a:lnTo>
                    <a:pt x="14" y="38"/>
                  </a:lnTo>
                  <a:lnTo>
                    <a:pt x="15" y="40"/>
                  </a:lnTo>
                  <a:lnTo>
                    <a:pt x="15" y="43"/>
                  </a:lnTo>
                  <a:lnTo>
                    <a:pt x="15" y="44"/>
                  </a:lnTo>
                  <a:lnTo>
                    <a:pt x="14" y="46"/>
                  </a:lnTo>
                  <a:lnTo>
                    <a:pt x="14" y="48"/>
                  </a:lnTo>
                  <a:lnTo>
                    <a:pt x="13" y="50"/>
                  </a:lnTo>
                  <a:lnTo>
                    <a:pt x="12" y="53"/>
                  </a:lnTo>
                  <a:lnTo>
                    <a:pt x="10" y="55"/>
                  </a:lnTo>
                  <a:lnTo>
                    <a:pt x="8" y="57"/>
                  </a:lnTo>
                  <a:lnTo>
                    <a:pt x="6"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41" name="Freeform 57"/>
            <p:cNvSpPr>
              <a:spLocks/>
            </p:cNvSpPr>
            <p:nvPr/>
          </p:nvSpPr>
          <p:spPr bwMode="auto">
            <a:xfrm>
              <a:off x="3681" y="2677"/>
              <a:ext cx="12" cy="70"/>
            </a:xfrm>
            <a:custGeom>
              <a:avLst/>
              <a:gdLst>
                <a:gd name="T0" fmla="*/ 3 w 14"/>
                <a:gd name="T1" fmla="*/ 0 h 62"/>
                <a:gd name="T2" fmla="*/ 2 w 14"/>
                <a:gd name="T3" fmla="*/ 2 h 62"/>
                <a:gd name="T4" fmla="*/ 1 w 14"/>
                <a:gd name="T5" fmla="*/ 6 h 62"/>
                <a:gd name="T6" fmla="*/ 0 w 14"/>
                <a:gd name="T7" fmla="*/ 8 h 62"/>
                <a:gd name="T8" fmla="*/ 0 w 14"/>
                <a:gd name="T9" fmla="*/ 11 h 62"/>
                <a:gd name="T10" fmla="*/ 1 w 14"/>
                <a:gd name="T11" fmla="*/ 14 h 62"/>
                <a:gd name="T12" fmla="*/ 2 w 14"/>
                <a:gd name="T13" fmla="*/ 18 h 62"/>
                <a:gd name="T14" fmla="*/ 3 w 14"/>
                <a:gd name="T15" fmla="*/ 22 h 62"/>
                <a:gd name="T16" fmla="*/ 5 w 14"/>
                <a:gd name="T17" fmla="*/ 26 h 62"/>
                <a:gd name="T18" fmla="*/ 10 w 14"/>
                <a:gd name="T19" fmla="*/ 32 h 62"/>
                <a:gd name="T20" fmla="*/ 12 w 14"/>
                <a:gd name="T21" fmla="*/ 34 h 62"/>
                <a:gd name="T22" fmla="*/ 13 w 14"/>
                <a:gd name="T23" fmla="*/ 38 h 62"/>
                <a:gd name="T24" fmla="*/ 14 w 14"/>
                <a:gd name="T25" fmla="*/ 40 h 62"/>
                <a:gd name="T26" fmla="*/ 14 w 14"/>
                <a:gd name="T27" fmla="*/ 43 h 62"/>
                <a:gd name="T28" fmla="*/ 14 w 14"/>
                <a:gd name="T29" fmla="*/ 44 h 62"/>
                <a:gd name="T30" fmla="*/ 14 w 14"/>
                <a:gd name="T31" fmla="*/ 46 h 62"/>
                <a:gd name="T32" fmla="*/ 13 w 14"/>
                <a:gd name="T33" fmla="*/ 48 h 62"/>
                <a:gd name="T34" fmla="*/ 13 w 14"/>
                <a:gd name="T35" fmla="*/ 50 h 62"/>
                <a:gd name="T36" fmla="*/ 11 w 14"/>
                <a:gd name="T37" fmla="*/ 53 h 62"/>
                <a:gd name="T38" fmla="*/ 10 w 14"/>
                <a:gd name="T39" fmla="*/ 55 h 62"/>
                <a:gd name="T40" fmla="*/ 8 w 14"/>
                <a:gd name="T41" fmla="*/ 57 h 62"/>
                <a:gd name="T42" fmla="*/ 5 w 14"/>
                <a:gd name="T43" fmla="*/ 60 h 62"/>
                <a:gd name="T44" fmla="*/ 3 w 14"/>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62">
                  <a:moveTo>
                    <a:pt x="3" y="0"/>
                  </a:moveTo>
                  <a:lnTo>
                    <a:pt x="2" y="2"/>
                  </a:lnTo>
                  <a:lnTo>
                    <a:pt x="1" y="6"/>
                  </a:lnTo>
                  <a:lnTo>
                    <a:pt x="0" y="8"/>
                  </a:lnTo>
                  <a:lnTo>
                    <a:pt x="0" y="11"/>
                  </a:lnTo>
                  <a:lnTo>
                    <a:pt x="1" y="14"/>
                  </a:lnTo>
                  <a:lnTo>
                    <a:pt x="2" y="18"/>
                  </a:lnTo>
                  <a:lnTo>
                    <a:pt x="3" y="22"/>
                  </a:lnTo>
                  <a:lnTo>
                    <a:pt x="5" y="26"/>
                  </a:lnTo>
                  <a:lnTo>
                    <a:pt x="10" y="32"/>
                  </a:lnTo>
                  <a:lnTo>
                    <a:pt x="12" y="34"/>
                  </a:lnTo>
                  <a:lnTo>
                    <a:pt x="13" y="38"/>
                  </a:lnTo>
                  <a:lnTo>
                    <a:pt x="14" y="40"/>
                  </a:lnTo>
                  <a:lnTo>
                    <a:pt x="14" y="43"/>
                  </a:lnTo>
                  <a:lnTo>
                    <a:pt x="14" y="44"/>
                  </a:lnTo>
                  <a:lnTo>
                    <a:pt x="14" y="46"/>
                  </a:lnTo>
                  <a:lnTo>
                    <a:pt x="13" y="48"/>
                  </a:lnTo>
                  <a:lnTo>
                    <a:pt x="13" y="50"/>
                  </a:lnTo>
                  <a:lnTo>
                    <a:pt x="11" y="53"/>
                  </a:lnTo>
                  <a:lnTo>
                    <a:pt x="10" y="55"/>
                  </a:lnTo>
                  <a:lnTo>
                    <a:pt x="8" y="57"/>
                  </a:lnTo>
                  <a:lnTo>
                    <a:pt x="5"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42" name="Freeform 58"/>
            <p:cNvSpPr>
              <a:spLocks/>
            </p:cNvSpPr>
            <p:nvPr/>
          </p:nvSpPr>
          <p:spPr bwMode="auto">
            <a:xfrm>
              <a:off x="4614" y="3049"/>
              <a:ext cx="13" cy="69"/>
            </a:xfrm>
            <a:custGeom>
              <a:avLst/>
              <a:gdLst>
                <a:gd name="T0" fmla="*/ 3 w 15"/>
                <a:gd name="T1" fmla="*/ 0 h 62"/>
                <a:gd name="T2" fmla="*/ 2 w 15"/>
                <a:gd name="T3" fmla="*/ 2 h 62"/>
                <a:gd name="T4" fmla="*/ 1 w 15"/>
                <a:gd name="T5" fmla="*/ 6 h 62"/>
                <a:gd name="T6" fmla="*/ 1 w 15"/>
                <a:gd name="T7" fmla="*/ 8 h 62"/>
                <a:gd name="T8" fmla="*/ 0 w 15"/>
                <a:gd name="T9" fmla="*/ 11 h 62"/>
                <a:gd name="T10" fmla="*/ 1 w 15"/>
                <a:gd name="T11" fmla="*/ 14 h 62"/>
                <a:gd name="T12" fmla="*/ 2 w 15"/>
                <a:gd name="T13" fmla="*/ 18 h 62"/>
                <a:gd name="T14" fmla="*/ 4 w 15"/>
                <a:gd name="T15" fmla="*/ 22 h 62"/>
                <a:gd name="T16" fmla="*/ 6 w 15"/>
                <a:gd name="T17" fmla="*/ 25 h 62"/>
                <a:gd name="T18" fmla="*/ 10 w 15"/>
                <a:gd name="T19" fmla="*/ 32 h 62"/>
                <a:gd name="T20" fmla="*/ 12 w 15"/>
                <a:gd name="T21" fmla="*/ 34 h 62"/>
                <a:gd name="T22" fmla="*/ 14 w 15"/>
                <a:gd name="T23" fmla="*/ 38 h 62"/>
                <a:gd name="T24" fmla="*/ 14 w 15"/>
                <a:gd name="T25" fmla="*/ 40 h 62"/>
                <a:gd name="T26" fmla="*/ 15 w 15"/>
                <a:gd name="T27" fmla="*/ 43 h 62"/>
                <a:gd name="T28" fmla="*/ 15 w 15"/>
                <a:gd name="T29" fmla="*/ 44 h 62"/>
                <a:gd name="T30" fmla="*/ 14 w 15"/>
                <a:gd name="T31" fmla="*/ 46 h 62"/>
                <a:gd name="T32" fmla="*/ 14 w 15"/>
                <a:gd name="T33" fmla="*/ 48 h 62"/>
                <a:gd name="T34" fmla="*/ 13 w 15"/>
                <a:gd name="T35" fmla="*/ 50 h 62"/>
                <a:gd name="T36" fmla="*/ 12 w 15"/>
                <a:gd name="T37" fmla="*/ 52 h 62"/>
                <a:gd name="T38" fmla="*/ 10 w 15"/>
                <a:gd name="T39" fmla="*/ 55 h 62"/>
                <a:gd name="T40" fmla="*/ 8 w 15"/>
                <a:gd name="T41" fmla="*/ 57 h 62"/>
                <a:gd name="T42" fmla="*/ 6 w 15"/>
                <a:gd name="T43" fmla="*/ 60 h 62"/>
                <a:gd name="T44" fmla="*/ 3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3" y="0"/>
                  </a:moveTo>
                  <a:lnTo>
                    <a:pt x="2" y="2"/>
                  </a:lnTo>
                  <a:lnTo>
                    <a:pt x="1" y="6"/>
                  </a:lnTo>
                  <a:lnTo>
                    <a:pt x="1" y="8"/>
                  </a:lnTo>
                  <a:lnTo>
                    <a:pt x="0" y="11"/>
                  </a:lnTo>
                  <a:lnTo>
                    <a:pt x="1" y="14"/>
                  </a:lnTo>
                  <a:lnTo>
                    <a:pt x="2" y="18"/>
                  </a:lnTo>
                  <a:lnTo>
                    <a:pt x="4" y="22"/>
                  </a:lnTo>
                  <a:lnTo>
                    <a:pt x="6" y="25"/>
                  </a:lnTo>
                  <a:lnTo>
                    <a:pt x="10" y="32"/>
                  </a:lnTo>
                  <a:lnTo>
                    <a:pt x="12" y="34"/>
                  </a:lnTo>
                  <a:lnTo>
                    <a:pt x="14" y="38"/>
                  </a:lnTo>
                  <a:lnTo>
                    <a:pt x="14" y="40"/>
                  </a:lnTo>
                  <a:lnTo>
                    <a:pt x="15" y="43"/>
                  </a:lnTo>
                  <a:lnTo>
                    <a:pt x="15" y="44"/>
                  </a:lnTo>
                  <a:lnTo>
                    <a:pt x="14" y="46"/>
                  </a:lnTo>
                  <a:lnTo>
                    <a:pt x="14" y="48"/>
                  </a:lnTo>
                  <a:lnTo>
                    <a:pt x="13" y="50"/>
                  </a:lnTo>
                  <a:lnTo>
                    <a:pt x="12" y="52"/>
                  </a:lnTo>
                  <a:lnTo>
                    <a:pt x="10" y="55"/>
                  </a:lnTo>
                  <a:lnTo>
                    <a:pt x="8" y="57"/>
                  </a:lnTo>
                  <a:lnTo>
                    <a:pt x="6"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43" name="Freeform 59"/>
            <p:cNvSpPr>
              <a:spLocks/>
            </p:cNvSpPr>
            <p:nvPr/>
          </p:nvSpPr>
          <p:spPr bwMode="auto">
            <a:xfrm>
              <a:off x="4637" y="3049"/>
              <a:ext cx="12" cy="69"/>
            </a:xfrm>
            <a:custGeom>
              <a:avLst/>
              <a:gdLst>
                <a:gd name="T0" fmla="*/ 3 w 15"/>
                <a:gd name="T1" fmla="*/ 0 h 62"/>
                <a:gd name="T2" fmla="*/ 1 w 15"/>
                <a:gd name="T3" fmla="*/ 2 h 62"/>
                <a:gd name="T4" fmla="*/ 1 w 15"/>
                <a:gd name="T5" fmla="*/ 6 h 62"/>
                <a:gd name="T6" fmla="*/ 0 w 15"/>
                <a:gd name="T7" fmla="*/ 8 h 62"/>
                <a:gd name="T8" fmla="*/ 0 w 15"/>
                <a:gd name="T9" fmla="*/ 11 h 62"/>
                <a:gd name="T10" fmla="*/ 0 w 15"/>
                <a:gd name="T11" fmla="*/ 14 h 62"/>
                <a:gd name="T12" fmla="*/ 2 w 15"/>
                <a:gd name="T13" fmla="*/ 18 h 62"/>
                <a:gd name="T14" fmla="*/ 3 w 15"/>
                <a:gd name="T15" fmla="*/ 22 h 62"/>
                <a:gd name="T16" fmla="*/ 5 w 15"/>
                <a:gd name="T17" fmla="*/ 25 h 62"/>
                <a:gd name="T18" fmla="*/ 10 w 15"/>
                <a:gd name="T19" fmla="*/ 32 h 62"/>
                <a:gd name="T20" fmla="*/ 13 w 15"/>
                <a:gd name="T21" fmla="*/ 34 h 62"/>
                <a:gd name="T22" fmla="*/ 14 w 15"/>
                <a:gd name="T23" fmla="*/ 38 h 62"/>
                <a:gd name="T24" fmla="*/ 15 w 15"/>
                <a:gd name="T25" fmla="*/ 40 h 62"/>
                <a:gd name="T26" fmla="*/ 15 w 15"/>
                <a:gd name="T27" fmla="*/ 43 h 62"/>
                <a:gd name="T28" fmla="*/ 15 w 15"/>
                <a:gd name="T29" fmla="*/ 44 h 62"/>
                <a:gd name="T30" fmla="*/ 15 w 15"/>
                <a:gd name="T31" fmla="*/ 46 h 62"/>
                <a:gd name="T32" fmla="*/ 14 w 15"/>
                <a:gd name="T33" fmla="*/ 48 h 62"/>
                <a:gd name="T34" fmla="*/ 13 w 15"/>
                <a:gd name="T35" fmla="*/ 50 h 62"/>
                <a:gd name="T36" fmla="*/ 12 w 15"/>
                <a:gd name="T37" fmla="*/ 52 h 62"/>
                <a:gd name="T38" fmla="*/ 10 w 15"/>
                <a:gd name="T39" fmla="*/ 55 h 62"/>
                <a:gd name="T40" fmla="*/ 8 w 15"/>
                <a:gd name="T41" fmla="*/ 57 h 62"/>
                <a:gd name="T42" fmla="*/ 5 w 15"/>
                <a:gd name="T43" fmla="*/ 60 h 62"/>
                <a:gd name="T44" fmla="*/ 3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3" y="0"/>
                  </a:moveTo>
                  <a:lnTo>
                    <a:pt x="1" y="2"/>
                  </a:lnTo>
                  <a:lnTo>
                    <a:pt x="1" y="6"/>
                  </a:lnTo>
                  <a:lnTo>
                    <a:pt x="0" y="8"/>
                  </a:lnTo>
                  <a:lnTo>
                    <a:pt x="0" y="11"/>
                  </a:lnTo>
                  <a:lnTo>
                    <a:pt x="0" y="14"/>
                  </a:lnTo>
                  <a:lnTo>
                    <a:pt x="2" y="18"/>
                  </a:lnTo>
                  <a:lnTo>
                    <a:pt x="3" y="22"/>
                  </a:lnTo>
                  <a:lnTo>
                    <a:pt x="5" y="25"/>
                  </a:lnTo>
                  <a:lnTo>
                    <a:pt x="10" y="32"/>
                  </a:lnTo>
                  <a:lnTo>
                    <a:pt x="13" y="34"/>
                  </a:lnTo>
                  <a:lnTo>
                    <a:pt x="14" y="38"/>
                  </a:lnTo>
                  <a:lnTo>
                    <a:pt x="15" y="40"/>
                  </a:lnTo>
                  <a:lnTo>
                    <a:pt x="15" y="43"/>
                  </a:lnTo>
                  <a:lnTo>
                    <a:pt x="15" y="44"/>
                  </a:lnTo>
                  <a:lnTo>
                    <a:pt x="15" y="46"/>
                  </a:lnTo>
                  <a:lnTo>
                    <a:pt x="14" y="48"/>
                  </a:lnTo>
                  <a:lnTo>
                    <a:pt x="13" y="50"/>
                  </a:lnTo>
                  <a:lnTo>
                    <a:pt x="12" y="52"/>
                  </a:lnTo>
                  <a:lnTo>
                    <a:pt x="10" y="55"/>
                  </a:lnTo>
                  <a:lnTo>
                    <a:pt x="8" y="57"/>
                  </a:lnTo>
                  <a:lnTo>
                    <a:pt x="5"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44" name="Rectangle 60"/>
            <p:cNvSpPr>
              <a:spLocks noChangeArrowheads="1"/>
            </p:cNvSpPr>
            <p:nvPr/>
          </p:nvSpPr>
          <p:spPr bwMode="auto">
            <a:xfrm>
              <a:off x="5370" y="1840"/>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45" name="Rectangle 61"/>
            <p:cNvSpPr>
              <a:spLocks noChangeArrowheads="1"/>
            </p:cNvSpPr>
            <p:nvPr/>
          </p:nvSpPr>
          <p:spPr bwMode="auto">
            <a:xfrm>
              <a:off x="5370" y="2751"/>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46" name="Line 62"/>
            <p:cNvSpPr>
              <a:spLocks noChangeShapeType="1"/>
            </p:cNvSpPr>
            <p:nvPr/>
          </p:nvSpPr>
          <p:spPr bwMode="auto">
            <a:xfrm>
              <a:off x="3277" y="1836"/>
              <a:ext cx="1" cy="14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7" name="Line 63"/>
            <p:cNvSpPr>
              <a:spLocks noChangeShapeType="1"/>
            </p:cNvSpPr>
            <p:nvPr/>
          </p:nvSpPr>
          <p:spPr bwMode="auto">
            <a:xfrm>
              <a:off x="3168" y="1966"/>
              <a:ext cx="56"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8" name="Freeform 64"/>
            <p:cNvSpPr>
              <a:spLocks/>
            </p:cNvSpPr>
            <p:nvPr/>
          </p:nvSpPr>
          <p:spPr bwMode="auto">
            <a:xfrm>
              <a:off x="3117" y="1936"/>
              <a:ext cx="56"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49" name="Freeform 65"/>
            <p:cNvSpPr>
              <a:spLocks/>
            </p:cNvSpPr>
            <p:nvPr/>
          </p:nvSpPr>
          <p:spPr bwMode="auto">
            <a:xfrm>
              <a:off x="3219" y="1936"/>
              <a:ext cx="57" cy="59"/>
            </a:xfrm>
            <a:custGeom>
              <a:avLst/>
              <a:gdLst>
                <a:gd name="T0" fmla="*/ 0 w 67"/>
                <a:gd name="T1" fmla="*/ 0 h 53"/>
                <a:gd name="T2" fmla="*/ 67 w 67"/>
                <a:gd name="T3" fmla="*/ 27 h 53"/>
                <a:gd name="T4" fmla="*/ 0 w 67"/>
                <a:gd name="T5" fmla="*/ 53 h 53"/>
                <a:gd name="T6" fmla="*/ 0 w 67"/>
                <a:gd name="T7" fmla="*/ 0 h 53"/>
              </a:gdLst>
              <a:ahLst/>
              <a:cxnLst>
                <a:cxn ang="0">
                  <a:pos x="T0" y="T1"/>
                </a:cxn>
                <a:cxn ang="0">
                  <a:pos x="T2" y="T3"/>
                </a:cxn>
                <a:cxn ang="0">
                  <a:pos x="T4" y="T5"/>
                </a:cxn>
                <a:cxn ang="0">
                  <a:pos x="T6" y="T7"/>
                </a:cxn>
              </a:cxnLst>
              <a:rect l="0" t="0" r="r" b="b"/>
              <a:pathLst>
                <a:path w="67" h="53">
                  <a:moveTo>
                    <a:pt x="0" y="0"/>
                  </a:moveTo>
                  <a:lnTo>
                    <a:pt x="67"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0" name="Line 66"/>
            <p:cNvSpPr>
              <a:spLocks noChangeShapeType="1"/>
            </p:cNvSpPr>
            <p:nvPr/>
          </p:nvSpPr>
          <p:spPr bwMode="auto">
            <a:xfrm>
              <a:off x="3328" y="1966"/>
              <a:ext cx="7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1" name="Freeform 67"/>
            <p:cNvSpPr>
              <a:spLocks/>
            </p:cNvSpPr>
            <p:nvPr/>
          </p:nvSpPr>
          <p:spPr bwMode="auto">
            <a:xfrm>
              <a:off x="3276" y="1936"/>
              <a:ext cx="57"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2" name="Freeform 68"/>
            <p:cNvSpPr>
              <a:spLocks/>
            </p:cNvSpPr>
            <p:nvPr/>
          </p:nvSpPr>
          <p:spPr bwMode="auto">
            <a:xfrm>
              <a:off x="3401" y="1936"/>
              <a:ext cx="57" cy="59"/>
            </a:xfrm>
            <a:custGeom>
              <a:avLst/>
              <a:gdLst>
                <a:gd name="T0" fmla="*/ 0 w 68"/>
                <a:gd name="T1" fmla="*/ 0 h 53"/>
                <a:gd name="T2" fmla="*/ 68 w 68"/>
                <a:gd name="T3" fmla="*/ 27 h 53"/>
                <a:gd name="T4" fmla="*/ 0 w 68"/>
                <a:gd name="T5" fmla="*/ 53 h 53"/>
                <a:gd name="T6" fmla="*/ 0 w 68"/>
                <a:gd name="T7" fmla="*/ 0 h 53"/>
              </a:gdLst>
              <a:ahLst/>
              <a:cxnLst>
                <a:cxn ang="0">
                  <a:pos x="T0" y="T1"/>
                </a:cxn>
                <a:cxn ang="0">
                  <a:pos x="T2" y="T3"/>
                </a:cxn>
                <a:cxn ang="0">
                  <a:pos x="T4" y="T5"/>
                </a:cxn>
                <a:cxn ang="0">
                  <a:pos x="T6" y="T7"/>
                </a:cxn>
              </a:cxnLst>
              <a:rect l="0" t="0" r="r" b="b"/>
              <a:pathLst>
                <a:path w="68" h="53">
                  <a:moveTo>
                    <a:pt x="0" y="0"/>
                  </a:moveTo>
                  <a:lnTo>
                    <a:pt x="68"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3" name="Line 69"/>
            <p:cNvSpPr>
              <a:spLocks noChangeShapeType="1"/>
            </p:cNvSpPr>
            <p:nvPr/>
          </p:nvSpPr>
          <p:spPr bwMode="auto">
            <a:xfrm>
              <a:off x="4126" y="3519"/>
              <a:ext cx="23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4" name="Freeform 70"/>
            <p:cNvSpPr>
              <a:spLocks/>
            </p:cNvSpPr>
            <p:nvPr/>
          </p:nvSpPr>
          <p:spPr bwMode="auto">
            <a:xfrm>
              <a:off x="4075" y="3489"/>
              <a:ext cx="57"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5" name="Freeform 71"/>
            <p:cNvSpPr>
              <a:spLocks/>
            </p:cNvSpPr>
            <p:nvPr/>
          </p:nvSpPr>
          <p:spPr bwMode="auto">
            <a:xfrm>
              <a:off x="4360" y="3489"/>
              <a:ext cx="57" cy="59"/>
            </a:xfrm>
            <a:custGeom>
              <a:avLst/>
              <a:gdLst>
                <a:gd name="T0" fmla="*/ 0 w 67"/>
                <a:gd name="T1" fmla="*/ 0 h 53"/>
                <a:gd name="T2" fmla="*/ 67 w 67"/>
                <a:gd name="T3" fmla="*/ 27 h 53"/>
                <a:gd name="T4" fmla="*/ 0 w 67"/>
                <a:gd name="T5" fmla="*/ 53 h 53"/>
                <a:gd name="T6" fmla="*/ 0 w 67"/>
                <a:gd name="T7" fmla="*/ 0 h 53"/>
              </a:gdLst>
              <a:ahLst/>
              <a:cxnLst>
                <a:cxn ang="0">
                  <a:pos x="T0" y="T1"/>
                </a:cxn>
                <a:cxn ang="0">
                  <a:pos x="T2" y="T3"/>
                </a:cxn>
                <a:cxn ang="0">
                  <a:pos x="T4" y="T5"/>
                </a:cxn>
                <a:cxn ang="0">
                  <a:pos x="T6" y="T7"/>
                </a:cxn>
              </a:cxnLst>
              <a:rect l="0" t="0" r="r" b="b"/>
              <a:pathLst>
                <a:path w="67" h="53">
                  <a:moveTo>
                    <a:pt x="0" y="0"/>
                  </a:moveTo>
                  <a:lnTo>
                    <a:pt x="67"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6" name="Line 72"/>
            <p:cNvSpPr>
              <a:spLocks noChangeShapeType="1"/>
            </p:cNvSpPr>
            <p:nvPr/>
          </p:nvSpPr>
          <p:spPr bwMode="auto">
            <a:xfrm>
              <a:off x="4469" y="3519"/>
              <a:ext cx="39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7" name="Freeform 73"/>
            <p:cNvSpPr>
              <a:spLocks/>
            </p:cNvSpPr>
            <p:nvPr/>
          </p:nvSpPr>
          <p:spPr bwMode="auto">
            <a:xfrm>
              <a:off x="4417" y="3489"/>
              <a:ext cx="56"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8" name="Freeform 74"/>
            <p:cNvSpPr>
              <a:spLocks/>
            </p:cNvSpPr>
            <p:nvPr/>
          </p:nvSpPr>
          <p:spPr bwMode="auto">
            <a:xfrm>
              <a:off x="4862" y="3489"/>
              <a:ext cx="57" cy="59"/>
            </a:xfrm>
            <a:custGeom>
              <a:avLst/>
              <a:gdLst>
                <a:gd name="T0" fmla="*/ 0 w 68"/>
                <a:gd name="T1" fmla="*/ 0 h 53"/>
                <a:gd name="T2" fmla="*/ 68 w 68"/>
                <a:gd name="T3" fmla="*/ 27 h 53"/>
                <a:gd name="T4" fmla="*/ 0 w 68"/>
                <a:gd name="T5" fmla="*/ 53 h 53"/>
                <a:gd name="T6" fmla="*/ 0 w 68"/>
                <a:gd name="T7" fmla="*/ 0 h 53"/>
              </a:gdLst>
              <a:ahLst/>
              <a:cxnLst>
                <a:cxn ang="0">
                  <a:pos x="T0" y="T1"/>
                </a:cxn>
                <a:cxn ang="0">
                  <a:pos x="T2" y="T3"/>
                </a:cxn>
                <a:cxn ang="0">
                  <a:pos x="T4" y="T5"/>
                </a:cxn>
                <a:cxn ang="0">
                  <a:pos x="T6" y="T7"/>
                </a:cxn>
              </a:cxnLst>
              <a:rect l="0" t="0" r="r" b="b"/>
              <a:pathLst>
                <a:path w="68" h="53">
                  <a:moveTo>
                    <a:pt x="0" y="0"/>
                  </a:moveTo>
                  <a:lnTo>
                    <a:pt x="68"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9" name="Rectangle 75"/>
            <p:cNvSpPr>
              <a:spLocks noChangeArrowheads="1"/>
            </p:cNvSpPr>
            <p:nvPr/>
          </p:nvSpPr>
          <p:spPr bwMode="auto">
            <a:xfrm>
              <a:off x="3032" y="2768"/>
              <a:ext cx="8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O</a:t>
              </a:r>
              <a:endParaRPr kumimoji="1" lang="en-US" altLang="zh-CN" sz="3600">
                <a:latin typeface="华文中宋" pitchFamily="2" charset="-122"/>
                <a:ea typeface="华文中宋" pitchFamily="2" charset="-122"/>
              </a:endParaRPr>
            </a:p>
          </p:txBody>
        </p:sp>
        <p:sp>
          <p:nvSpPr>
            <p:cNvPr id="93260" name="Rectangle 76"/>
            <p:cNvSpPr>
              <a:spLocks noChangeArrowheads="1"/>
            </p:cNvSpPr>
            <p:nvPr/>
          </p:nvSpPr>
          <p:spPr bwMode="auto">
            <a:xfrm>
              <a:off x="3051" y="1855"/>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0</a:t>
              </a:r>
              <a:endParaRPr kumimoji="1" lang="en-US" altLang="zh-CN" sz="3600">
                <a:latin typeface="华文中宋" pitchFamily="2" charset="-122"/>
                <a:ea typeface="华文中宋" pitchFamily="2" charset="-122"/>
              </a:endParaRPr>
            </a:p>
          </p:txBody>
        </p:sp>
        <p:sp>
          <p:nvSpPr>
            <p:cNvPr id="93261" name="Rectangle 77"/>
            <p:cNvSpPr>
              <a:spLocks noChangeArrowheads="1"/>
            </p:cNvSpPr>
            <p:nvPr/>
          </p:nvSpPr>
          <p:spPr bwMode="auto">
            <a:xfrm>
              <a:off x="3166" y="1810"/>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62" name="Rectangle 78"/>
            <p:cNvSpPr>
              <a:spLocks noChangeArrowheads="1"/>
            </p:cNvSpPr>
            <p:nvPr/>
          </p:nvSpPr>
          <p:spPr bwMode="auto">
            <a:xfrm>
              <a:off x="3189" y="1887"/>
              <a:ext cx="3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d</a:t>
              </a:r>
              <a:endParaRPr kumimoji="1" lang="en-US" altLang="zh-CN" sz="3600">
                <a:latin typeface="华文中宋" pitchFamily="2" charset="-122"/>
                <a:ea typeface="华文中宋" pitchFamily="2" charset="-122"/>
              </a:endParaRPr>
            </a:p>
          </p:txBody>
        </p:sp>
        <p:sp>
          <p:nvSpPr>
            <p:cNvPr id="93263" name="Rectangle 79"/>
            <p:cNvSpPr>
              <a:spLocks noChangeArrowheads="1"/>
            </p:cNvSpPr>
            <p:nvPr/>
          </p:nvSpPr>
          <p:spPr bwMode="auto">
            <a:xfrm>
              <a:off x="3340" y="1810"/>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64" name="Rectangle 80"/>
            <p:cNvSpPr>
              <a:spLocks noChangeArrowheads="1"/>
            </p:cNvSpPr>
            <p:nvPr/>
          </p:nvSpPr>
          <p:spPr bwMode="auto">
            <a:xfrm>
              <a:off x="3365" y="1887"/>
              <a:ext cx="2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r</a:t>
              </a:r>
              <a:endParaRPr kumimoji="1" lang="en-US" altLang="zh-CN" sz="3600">
                <a:latin typeface="华文中宋" pitchFamily="2" charset="-122"/>
                <a:ea typeface="华文中宋" pitchFamily="2" charset="-122"/>
              </a:endParaRPr>
            </a:p>
          </p:txBody>
        </p:sp>
        <p:sp>
          <p:nvSpPr>
            <p:cNvPr id="93265" name="Rectangle 81"/>
            <p:cNvSpPr>
              <a:spLocks noChangeArrowheads="1"/>
            </p:cNvSpPr>
            <p:nvPr/>
          </p:nvSpPr>
          <p:spPr bwMode="auto">
            <a:xfrm>
              <a:off x="4225" y="3320"/>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66" name="Rectangle 82"/>
            <p:cNvSpPr>
              <a:spLocks noChangeArrowheads="1"/>
            </p:cNvSpPr>
            <p:nvPr/>
          </p:nvSpPr>
          <p:spPr bwMode="auto">
            <a:xfrm>
              <a:off x="4248" y="3398"/>
              <a:ext cx="4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rr</a:t>
              </a:r>
              <a:endParaRPr kumimoji="1" lang="en-US" altLang="zh-CN" sz="3600">
                <a:latin typeface="华文中宋" pitchFamily="2" charset="-122"/>
                <a:ea typeface="华文中宋" pitchFamily="2" charset="-122"/>
              </a:endParaRPr>
            </a:p>
          </p:txBody>
        </p:sp>
        <p:sp>
          <p:nvSpPr>
            <p:cNvPr id="93267" name="Rectangle 83"/>
            <p:cNvSpPr>
              <a:spLocks noChangeArrowheads="1"/>
            </p:cNvSpPr>
            <p:nvPr/>
          </p:nvSpPr>
          <p:spPr bwMode="auto">
            <a:xfrm>
              <a:off x="4655" y="3320"/>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68" name="Rectangle 84"/>
            <p:cNvSpPr>
              <a:spLocks noChangeArrowheads="1"/>
            </p:cNvSpPr>
            <p:nvPr/>
          </p:nvSpPr>
          <p:spPr bwMode="auto">
            <a:xfrm>
              <a:off x="4680" y="3398"/>
              <a:ext cx="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gr</a:t>
              </a:r>
              <a:endParaRPr kumimoji="1" lang="en-US" altLang="zh-CN" sz="3600">
                <a:latin typeface="华文中宋" pitchFamily="2" charset="-122"/>
                <a:ea typeface="华文中宋" pitchFamily="2" charset="-122"/>
              </a:endParaRPr>
            </a:p>
          </p:txBody>
        </p:sp>
        <p:sp>
          <p:nvSpPr>
            <p:cNvPr id="93269" name="Rectangle 85"/>
            <p:cNvSpPr>
              <a:spLocks noChangeArrowheads="1"/>
            </p:cNvSpPr>
            <p:nvPr/>
          </p:nvSpPr>
          <p:spPr bwMode="auto">
            <a:xfrm>
              <a:off x="4425" y="3249"/>
              <a:ext cx="8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93270" name="Rectangle 86"/>
            <p:cNvSpPr>
              <a:spLocks noChangeArrowheads="1"/>
            </p:cNvSpPr>
            <p:nvPr/>
          </p:nvSpPr>
          <p:spPr bwMode="auto">
            <a:xfrm>
              <a:off x="4473" y="3308"/>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RRM</a:t>
              </a:r>
              <a:endParaRPr kumimoji="1" lang="en-US" altLang="zh-CN" sz="3600" b="1" i="1">
                <a:latin typeface="华文中宋" pitchFamily="2" charset="-122"/>
                <a:ea typeface="华文中宋" pitchFamily="2" charset="-122"/>
              </a:endParaRPr>
            </a:p>
          </p:txBody>
        </p:sp>
        <p:sp>
          <p:nvSpPr>
            <p:cNvPr id="93271" name="Rectangle 87"/>
            <p:cNvSpPr>
              <a:spLocks noChangeArrowheads="1"/>
            </p:cNvSpPr>
            <p:nvPr/>
          </p:nvSpPr>
          <p:spPr bwMode="auto">
            <a:xfrm>
              <a:off x="4259" y="2269"/>
              <a:ext cx="44"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I</a:t>
              </a:r>
              <a:endParaRPr kumimoji="1" lang="en-US" altLang="zh-CN" sz="3600" b="1">
                <a:latin typeface="华文中宋" pitchFamily="2" charset="-122"/>
                <a:ea typeface="华文中宋" pitchFamily="2" charset="-122"/>
              </a:endParaRPr>
            </a:p>
          </p:txBody>
        </p:sp>
        <p:sp>
          <p:nvSpPr>
            <p:cNvPr id="93272" name="Rectangle 88"/>
            <p:cNvSpPr>
              <a:spLocks noChangeArrowheads="1"/>
            </p:cNvSpPr>
            <p:nvPr/>
          </p:nvSpPr>
          <p:spPr bwMode="auto">
            <a:xfrm>
              <a:off x="4281" y="2347"/>
              <a:ext cx="11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RM</a:t>
              </a:r>
              <a:endParaRPr kumimoji="1" lang="en-US" altLang="zh-CN" sz="3600" b="1" i="1">
                <a:latin typeface="华文中宋" pitchFamily="2" charset="-122"/>
                <a:ea typeface="华文中宋" pitchFamily="2" charset="-122"/>
              </a:endParaRPr>
            </a:p>
          </p:txBody>
        </p:sp>
        <p:sp>
          <p:nvSpPr>
            <p:cNvPr id="93273" name="Rectangle 89"/>
            <p:cNvSpPr>
              <a:spLocks noChangeArrowheads="1"/>
            </p:cNvSpPr>
            <p:nvPr/>
          </p:nvSpPr>
          <p:spPr bwMode="auto">
            <a:xfrm>
              <a:off x="3009" y="890"/>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i</a:t>
              </a:r>
              <a:endParaRPr kumimoji="1" lang="en-US" altLang="zh-CN" sz="3600" b="1">
                <a:latin typeface="华文中宋" pitchFamily="2" charset="-122"/>
                <a:ea typeface="华文中宋" pitchFamily="2" charset="-122"/>
              </a:endParaRPr>
            </a:p>
          </p:txBody>
        </p:sp>
        <p:sp>
          <p:nvSpPr>
            <p:cNvPr id="93274" name="Rectangle 90"/>
            <p:cNvSpPr>
              <a:spLocks noChangeArrowheads="1"/>
            </p:cNvSpPr>
            <p:nvPr/>
          </p:nvSpPr>
          <p:spPr bwMode="auto">
            <a:xfrm>
              <a:off x="3050" y="949"/>
              <a:ext cx="4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A</a:t>
              </a:r>
              <a:endParaRPr kumimoji="1" lang="en-US" altLang="zh-CN" sz="3600" b="1" i="1">
                <a:latin typeface="华文中宋" pitchFamily="2" charset="-122"/>
                <a:ea typeface="华文中宋" pitchFamily="2" charset="-122"/>
              </a:endParaRPr>
            </a:p>
          </p:txBody>
        </p:sp>
      </p:grpSp>
      <p:sp>
        <p:nvSpPr>
          <p:cNvPr id="93" name="Text Box 9"/>
          <p:cNvSpPr txBox="1">
            <a:spLocks noChangeArrowheads="1"/>
          </p:cNvSpPr>
          <p:nvPr/>
        </p:nvSpPr>
        <p:spPr bwMode="auto">
          <a:xfrm>
            <a:off x="7928015" y="3986739"/>
            <a:ext cx="126208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400" b="1" dirty="0">
                <a:latin typeface="Times New Roman" pitchFamily="18" charset="0"/>
              </a:rPr>
              <a:t>类似二极管由正向偏置到反向偏置的过程</a:t>
            </a:r>
          </a:p>
        </p:txBody>
      </p:sp>
      <p:sp>
        <p:nvSpPr>
          <p:cNvPr id="94" name="文本框 93">
            <a:extLst>
              <a:ext uri="{FF2B5EF4-FFF2-40B4-BE49-F238E27FC236}">
                <a16:creationId xmlns:a16="http://schemas.microsoft.com/office/drawing/2014/main" id="{75BD975E-307E-47F6-9F38-A972F9EDC280}"/>
              </a:ext>
            </a:extLst>
          </p:cNvPr>
          <p:cNvSpPr txBox="1"/>
          <p:nvPr/>
        </p:nvSpPr>
        <p:spPr>
          <a:xfrm>
            <a:off x="4271416" y="5513934"/>
            <a:ext cx="4332139" cy="954107"/>
          </a:xfrm>
          <a:prstGeom prst="rect">
            <a:avLst/>
          </a:prstGeom>
          <a:noFill/>
        </p:spPr>
        <p:txBody>
          <a:bodyPr wrap="square" rtlCol="0">
            <a:spAutoFit/>
          </a:bodyPr>
          <a:lstStyle/>
          <a:p>
            <a:r>
              <a:rPr lang="zh-CN" altLang="en-US" sz="2800" b="1" dirty="0">
                <a:solidFill>
                  <a:srgbClr val="0000FF"/>
                </a:solidFill>
              </a:rPr>
              <a:t>◆</a:t>
            </a:r>
            <a:r>
              <a:rPr lang="zh-CN" altLang="en-US" sz="2800" b="1" dirty="0">
                <a:solidFill>
                  <a:srgbClr val="FF0000"/>
                </a:solidFill>
              </a:rPr>
              <a:t>对比二极管和晶闸管开通过程的区别！</a:t>
            </a:r>
            <a:endParaRPr lang="zh-CN" altLang="en-US" sz="2800" dirty="0"/>
          </a:p>
        </p:txBody>
      </p:sp>
      <p:sp>
        <p:nvSpPr>
          <p:cNvPr id="3" name="灯片编号占位符 2">
            <a:extLst>
              <a:ext uri="{FF2B5EF4-FFF2-40B4-BE49-F238E27FC236}">
                <a16:creationId xmlns:a16="http://schemas.microsoft.com/office/drawing/2014/main" id="{748D6154-9AF7-4C17-9919-BFCAA80E93DC}"/>
              </a:ext>
            </a:extLst>
          </p:cNvPr>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4" name="日期占位符 3">
            <a:extLst>
              <a:ext uri="{FF2B5EF4-FFF2-40B4-BE49-F238E27FC236}">
                <a16:creationId xmlns:a16="http://schemas.microsoft.com/office/drawing/2014/main" id="{D736A240-56B5-4A8D-B9A5-F0A191495BAA}"/>
              </a:ext>
            </a:extLst>
          </p:cNvPr>
          <p:cNvSpPr>
            <a:spLocks noGrp="1"/>
          </p:cNvSpPr>
          <p:nvPr>
            <p:ph type="dt" sz="half" idx="10"/>
          </p:nvPr>
        </p:nvSpPr>
        <p:spPr/>
        <p:txBody>
          <a:bodyPr/>
          <a:lstStyle/>
          <a:p>
            <a:fld id="{D78B568A-69E9-4C9B-9491-A8030ADB62CB}" type="datetime10">
              <a:rPr lang="zh-CN" altLang="en-US" smtClean="0"/>
              <a:t>10:54</a:t>
            </a:fld>
            <a:endParaRPr lang="zh-CN" altLang="en-US"/>
          </a:p>
        </p:txBody>
      </p:sp>
      <p:sp>
        <p:nvSpPr>
          <p:cNvPr id="5" name="页脚占位符 4">
            <a:extLst>
              <a:ext uri="{FF2B5EF4-FFF2-40B4-BE49-F238E27FC236}">
                <a16:creationId xmlns:a16="http://schemas.microsoft.com/office/drawing/2014/main" id="{1F0FD7EA-2C2E-42E3-A347-787909954DEE}"/>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669686541"/>
      </p:ext>
    </p:extLst>
  </p:cSld>
  <p:clrMapOvr>
    <a:masterClrMapping/>
  </p:clrMapOvr>
  <mc:AlternateContent xmlns:mc="http://schemas.openxmlformats.org/markup-compatibility/2006" xmlns:p14="http://schemas.microsoft.com/office/powerpoint/2010/main">
    <mc:Choice Requires="p14">
      <p:transition spd="slow" p14:dur="2000" advTm="190253"/>
    </mc:Choice>
    <mc:Fallback xmlns="">
      <p:transition spd="slow" advTm="1902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4">
                                            <p:txEl>
                                              <p:pRg st="0" end="0"/>
                                            </p:txEl>
                                          </p:spTgt>
                                        </p:tgtEl>
                                        <p:attrNameLst>
                                          <p:attrName>style.visibility</p:attrName>
                                        </p:attrNameLst>
                                      </p:cBhvr>
                                      <p:to>
                                        <p:strVal val="visible"/>
                                      </p:to>
                                    </p:set>
                                    <p:animEffect transition="in" filter="fade">
                                      <p:cBhvr>
                                        <p:cTn id="12" dur="1000"/>
                                        <p:tgtEl>
                                          <p:spTgt spid="94">
                                            <p:txEl>
                                              <p:pRg st="0" end="0"/>
                                            </p:txEl>
                                          </p:spTgt>
                                        </p:tgtEl>
                                      </p:cBhvr>
                                    </p:animEffect>
                                    <p:anim calcmode="lin" valueType="num">
                                      <p:cBhvr>
                                        <p:cTn id="13" dur="1000" fill="hold"/>
                                        <p:tgtEl>
                                          <p:spTgt spid="9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AutoShape 8"/>
          <p:cNvSpPr>
            <a:spLocks noChangeArrowheads="1"/>
          </p:cNvSpPr>
          <p:nvPr/>
        </p:nvSpPr>
        <p:spPr bwMode="auto">
          <a:xfrm>
            <a:off x="7835676" y="3905796"/>
            <a:ext cx="1488852" cy="892695"/>
          </a:xfrm>
          <a:prstGeom prst="wedgeEllipseCallout">
            <a:avLst>
              <a:gd name="adj1" fmla="val -102623"/>
              <a:gd name="adj2" fmla="val -660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93186"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2.3.2 </a:t>
            </a:r>
            <a:r>
              <a:rPr lang="zh-CN" altLang="en-US" sz="3600" b="1">
                <a:solidFill>
                  <a:schemeClr val="tx1"/>
                </a:solidFill>
              </a:rPr>
              <a:t>晶闸管的基本特性</a:t>
            </a:r>
          </a:p>
        </p:txBody>
      </p:sp>
      <p:sp>
        <p:nvSpPr>
          <p:cNvPr id="93187" name="Rectangle 3"/>
          <p:cNvSpPr>
            <a:spLocks noGrp="1" noChangeArrowheads="1"/>
          </p:cNvSpPr>
          <p:nvPr>
            <p:ph idx="1"/>
          </p:nvPr>
        </p:nvSpPr>
        <p:spPr>
          <a:xfrm>
            <a:off x="455936" y="732434"/>
            <a:ext cx="4336032" cy="5720902"/>
          </a:xfrm>
        </p:spPr>
        <p:txBody>
          <a:bodyPr/>
          <a:lstStyle/>
          <a:p>
            <a:pPr>
              <a:buFontTx/>
              <a:buNone/>
            </a:pPr>
            <a:r>
              <a:rPr lang="en-US" altLang="zh-CN" sz="2400" b="1" dirty="0">
                <a:solidFill>
                  <a:srgbClr val="0000FF"/>
                </a:solidFill>
              </a:rPr>
              <a:t>◆</a:t>
            </a:r>
            <a:r>
              <a:rPr lang="zh-CN" altLang="en-US" sz="2400" b="1" dirty="0"/>
              <a:t>关断过程</a:t>
            </a:r>
            <a:r>
              <a:rPr lang="zh-CN" altLang="en-US" sz="2400" dirty="0"/>
              <a:t> </a:t>
            </a:r>
          </a:p>
          <a:p>
            <a:pPr>
              <a:lnSpc>
                <a:spcPct val="120000"/>
              </a:lnSpc>
              <a:buFontTx/>
              <a:buNone/>
            </a:pPr>
            <a:r>
              <a:rPr lang="zh-CN" altLang="en-US" sz="2400" b="1" dirty="0">
                <a:solidFill>
                  <a:srgbClr val="009900"/>
                </a:solidFill>
              </a:rPr>
              <a:t>☞</a:t>
            </a:r>
            <a:r>
              <a:rPr lang="zh-CN" altLang="en-US" sz="2400" b="1" dirty="0"/>
              <a:t>在</a:t>
            </a:r>
            <a:r>
              <a:rPr lang="zh-CN" altLang="en-US" sz="2400" b="1" dirty="0">
                <a:solidFill>
                  <a:srgbClr val="E35449"/>
                </a:solidFill>
              </a:rPr>
              <a:t>正向阻断恢复时间</a:t>
            </a:r>
            <a:r>
              <a:rPr lang="zh-CN" altLang="en-US" sz="2400" b="1" dirty="0"/>
              <a:t>内如果重新对晶闸管施加</a:t>
            </a:r>
            <a:r>
              <a:rPr lang="zh-CN" altLang="en-US" sz="2400" b="1" dirty="0">
                <a:solidFill>
                  <a:srgbClr val="E35449"/>
                </a:solidFill>
              </a:rPr>
              <a:t>正向电压</a:t>
            </a:r>
            <a:r>
              <a:rPr lang="zh-CN" altLang="en-US" sz="2400" b="1" dirty="0"/>
              <a:t>，晶闸管会重新正向导通，而不是受门极电流控制而导通。</a:t>
            </a:r>
            <a:endParaRPr lang="en-US" altLang="zh-CN" sz="2400" b="1" dirty="0"/>
          </a:p>
          <a:p>
            <a:pPr>
              <a:lnSpc>
                <a:spcPct val="120000"/>
              </a:lnSpc>
              <a:buFontTx/>
              <a:buNone/>
            </a:pPr>
            <a:endParaRPr lang="en-US" altLang="zh-CN" sz="2400" b="1" dirty="0"/>
          </a:p>
          <a:p>
            <a:pPr>
              <a:lnSpc>
                <a:spcPct val="120000"/>
              </a:lnSpc>
              <a:buFontTx/>
              <a:buNone/>
            </a:pPr>
            <a:r>
              <a:rPr lang="zh-CN" altLang="en-US" sz="2400" b="1" dirty="0">
                <a:solidFill>
                  <a:srgbClr val="009900"/>
                </a:solidFill>
              </a:rPr>
              <a:t>☞</a:t>
            </a:r>
            <a:r>
              <a:rPr lang="zh-CN" altLang="en-US" sz="2400" b="1" dirty="0"/>
              <a:t>在实际应用中，应对晶闸管施加足够长的反向时间，使晶闸管充分恢复对正向电压的阻断能力。</a:t>
            </a:r>
            <a:endParaRPr lang="en-US" altLang="zh-CN" sz="2400" b="1" dirty="0"/>
          </a:p>
          <a:p>
            <a:pPr>
              <a:lnSpc>
                <a:spcPct val="120000"/>
              </a:lnSpc>
              <a:buFontTx/>
              <a:buNone/>
            </a:pPr>
            <a:endParaRPr lang="en-US" altLang="zh-CN" sz="2400" b="1" dirty="0"/>
          </a:p>
          <a:p>
            <a:pPr>
              <a:lnSpc>
                <a:spcPct val="120000"/>
              </a:lnSpc>
              <a:buFontTx/>
              <a:buNone/>
            </a:pPr>
            <a:r>
              <a:rPr lang="zh-CN" altLang="en-US" sz="2400" b="1" dirty="0">
                <a:solidFill>
                  <a:srgbClr val="009900"/>
                </a:solidFill>
              </a:rPr>
              <a:t>☞</a:t>
            </a:r>
            <a:r>
              <a:rPr lang="zh-CN" altLang="en-US" sz="2400" b="1" dirty="0">
                <a:solidFill>
                  <a:srgbClr val="FF0000"/>
                </a:solidFill>
              </a:rPr>
              <a:t> 对比和二极管动态特性相同和不同的地方！！！</a:t>
            </a:r>
            <a:endParaRPr lang="en-US" altLang="zh-CN" sz="2400" b="1" dirty="0"/>
          </a:p>
          <a:p>
            <a:pPr>
              <a:buFontTx/>
              <a:buNone/>
            </a:pPr>
            <a:r>
              <a:rPr lang="zh-CN" altLang="en-US" sz="2000" b="1" dirty="0"/>
              <a:t>       </a:t>
            </a:r>
            <a:r>
              <a:rPr lang="zh-CN" altLang="en-US" sz="2000" b="1" dirty="0">
                <a:solidFill>
                  <a:srgbClr val="FF0000"/>
                </a:solidFill>
              </a:rPr>
              <a:t>   </a:t>
            </a:r>
            <a:endParaRPr lang="en-US" altLang="zh-CN" sz="2800" dirty="0"/>
          </a:p>
        </p:txBody>
      </p:sp>
      <p:sp>
        <p:nvSpPr>
          <p:cNvPr id="93188" name="Text Box 4"/>
          <p:cNvSpPr txBox="1">
            <a:spLocks noChangeArrowheads="1"/>
          </p:cNvSpPr>
          <p:nvPr/>
        </p:nvSpPr>
        <p:spPr bwMode="auto">
          <a:xfrm>
            <a:off x="5004370" y="5013871"/>
            <a:ext cx="3743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solidFill>
                  <a:srgbClr val="6600CC"/>
                </a:solidFill>
                <a:latin typeface="Times New Roman" pitchFamily="18" charset="0"/>
              </a:rPr>
              <a:t>图</a:t>
            </a:r>
            <a:r>
              <a:rPr lang="en-US" altLang="zh-CN" sz="1600" b="1">
                <a:solidFill>
                  <a:srgbClr val="6600CC"/>
                </a:solidFill>
                <a:latin typeface="Times New Roman" pitchFamily="18" charset="0"/>
              </a:rPr>
              <a:t>2-10  </a:t>
            </a:r>
            <a:r>
              <a:rPr lang="zh-CN" altLang="en-US" sz="1600" b="1">
                <a:solidFill>
                  <a:srgbClr val="6600CC"/>
                </a:solidFill>
                <a:latin typeface="Times New Roman" pitchFamily="18" charset="0"/>
              </a:rPr>
              <a:t>晶闸管的开通和关断过程波形</a:t>
            </a:r>
          </a:p>
        </p:txBody>
      </p:sp>
      <p:sp>
        <p:nvSpPr>
          <p:cNvPr id="93189" name="Rectangle 5"/>
          <p:cNvSpPr>
            <a:spLocks noChangeArrowheads="1"/>
          </p:cNvSpPr>
          <p:nvPr/>
        </p:nvSpPr>
        <p:spPr bwMode="auto">
          <a:xfrm>
            <a:off x="4644007" y="1049884"/>
            <a:ext cx="355600"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宋体" pitchFamily="2" charset="-122"/>
              </a:rPr>
              <a:t>100%</a:t>
            </a:r>
            <a:endParaRPr kumimoji="1" lang="en-US" altLang="zh-CN" sz="3600">
              <a:latin typeface="华文中宋" pitchFamily="2" charset="-122"/>
              <a:ea typeface="华文中宋" pitchFamily="2" charset="-122"/>
            </a:endParaRPr>
          </a:p>
        </p:txBody>
      </p:sp>
      <p:grpSp>
        <p:nvGrpSpPr>
          <p:cNvPr id="93190" name="Group 6"/>
          <p:cNvGrpSpPr>
            <a:grpSpLocks/>
          </p:cNvGrpSpPr>
          <p:nvPr/>
        </p:nvGrpSpPr>
        <p:grpSpPr bwMode="auto">
          <a:xfrm>
            <a:off x="4928493" y="692696"/>
            <a:ext cx="3963987" cy="4248150"/>
            <a:chOff x="2923" y="890"/>
            <a:chExt cx="2497" cy="2676"/>
          </a:xfrm>
        </p:grpSpPr>
        <p:sp>
          <p:nvSpPr>
            <p:cNvPr id="93191" name="AutoShape 7"/>
            <p:cNvSpPr>
              <a:spLocks noChangeArrowheads="1"/>
            </p:cNvSpPr>
            <p:nvPr/>
          </p:nvSpPr>
          <p:spPr bwMode="auto">
            <a:xfrm>
              <a:off x="3091" y="3158"/>
              <a:ext cx="877" cy="318"/>
            </a:xfrm>
            <a:prstGeom prst="wedgeEllipseCallout">
              <a:avLst>
                <a:gd name="adj1" fmla="val 96750"/>
                <a:gd name="adj2" fmla="val 106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93192" name="AutoShape 8"/>
            <p:cNvSpPr>
              <a:spLocks noChangeArrowheads="1"/>
            </p:cNvSpPr>
            <p:nvPr/>
          </p:nvSpPr>
          <p:spPr bwMode="auto">
            <a:xfrm>
              <a:off x="4276" y="1162"/>
              <a:ext cx="1017" cy="384"/>
            </a:xfrm>
            <a:prstGeom prst="wedgeEllipseCallout">
              <a:avLst>
                <a:gd name="adj1" fmla="val -42560"/>
                <a:gd name="adj2" fmla="val 2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93193" name="Text Box 9"/>
            <p:cNvSpPr txBox="1">
              <a:spLocks noChangeArrowheads="1"/>
            </p:cNvSpPr>
            <p:nvPr/>
          </p:nvSpPr>
          <p:spPr bwMode="auto">
            <a:xfrm>
              <a:off x="4447" y="1208"/>
              <a:ext cx="67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dirty="0">
                  <a:latin typeface="Times New Roman" pitchFamily="18" charset="0"/>
                </a:rPr>
                <a:t>反向恢复电流最大值</a:t>
              </a:r>
            </a:p>
          </p:txBody>
        </p:sp>
        <p:sp>
          <p:nvSpPr>
            <p:cNvPr id="93194" name="Text Box 10"/>
            <p:cNvSpPr txBox="1">
              <a:spLocks noChangeArrowheads="1"/>
            </p:cNvSpPr>
            <p:nvPr/>
          </p:nvSpPr>
          <p:spPr bwMode="auto">
            <a:xfrm>
              <a:off x="3218" y="3173"/>
              <a:ext cx="70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latin typeface="Times New Roman" pitchFamily="18" charset="0"/>
                </a:rPr>
                <a:t>尖峰电压</a:t>
              </a:r>
            </a:p>
          </p:txBody>
        </p:sp>
        <p:sp>
          <p:nvSpPr>
            <p:cNvPr id="93195" name="Rectangle 11"/>
            <p:cNvSpPr>
              <a:spLocks noChangeArrowheads="1"/>
            </p:cNvSpPr>
            <p:nvPr/>
          </p:nvSpPr>
          <p:spPr bwMode="auto">
            <a:xfrm>
              <a:off x="2923" y="1238"/>
              <a:ext cx="16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宋体" pitchFamily="2" charset="-122"/>
                </a:rPr>
                <a:t>90%</a:t>
              </a:r>
              <a:endParaRPr kumimoji="1" lang="en-US" altLang="zh-CN" sz="3600">
                <a:latin typeface="华文中宋" pitchFamily="2" charset="-122"/>
                <a:ea typeface="华文中宋" pitchFamily="2" charset="-122"/>
              </a:endParaRPr>
            </a:p>
          </p:txBody>
        </p:sp>
        <p:sp>
          <p:nvSpPr>
            <p:cNvPr id="93196" name="Rectangle 12"/>
            <p:cNvSpPr>
              <a:spLocks noChangeArrowheads="1"/>
            </p:cNvSpPr>
            <p:nvPr/>
          </p:nvSpPr>
          <p:spPr bwMode="auto">
            <a:xfrm>
              <a:off x="2923" y="1684"/>
              <a:ext cx="16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宋体" pitchFamily="2" charset="-122"/>
                </a:rPr>
                <a:t>10%</a:t>
              </a:r>
              <a:endParaRPr kumimoji="1" lang="en-US" altLang="zh-CN" sz="3600">
                <a:latin typeface="华文中宋" pitchFamily="2" charset="-122"/>
                <a:ea typeface="华文中宋" pitchFamily="2" charset="-122"/>
              </a:endParaRPr>
            </a:p>
          </p:txBody>
        </p:sp>
        <p:sp>
          <p:nvSpPr>
            <p:cNvPr id="93197" name="Rectangle 13"/>
            <p:cNvSpPr>
              <a:spLocks noChangeArrowheads="1"/>
            </p:cNvSpPr>
            <p:nvPr/>
          </p:nvSpPr>
          <p:spPr bwMode="auto">
            <a:xfrm>
              <a:off x="2950" y="1963"/>
              <a:ext cx="6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93198" name="Rectangle 14"/>
            <p:cNvSpPr>
              <a:spLocks noChangeArrowheads="1"/>
            </p:cNvSpPr>
            <p:nvPr/>
          </p:nvSpPr>
          <p:spPr bwMode="auto">
            <a:xfrm>
              <a:off x="3005" y="2041"/>
              <a:ext cx="9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AK</a:t>
              </a:r>
              <a:endParaRPr kumimoji="1" lang="en-US" altLang="zh-CN" sz="3600" b="1" i="1">
                <a:latin typeface="华文中宋" pitchFamily="2" charset="-122"/>
                <a:ea typeface="华文中宋" pitchFamily="2" charset="-122"/>
              </a:endParaRPr>
            </a:p>
          </p:txBody>
        </p:sp>
        <p:sp>
          <p:nvSpPr>
            <p:cNvPr id="93199" name="Line 15"/>
            <p:cNvSpPr>
              <a:spLocks noChangeShapeType="1"/>
            </p:cNvSpPr>
            <p:nvPr/>
          </p:nvSpPr>
          <p:spPr bwMode="auto">
            <a:xfrm>
              <a:off x="3049" y="1837"/>
              <a:ext cx="231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0" name="Freeform 16"/>
            <p:cNvSpPr>
              <a:spLocks/>
            </p:cNvSpPr>
            <p:nvPr/>
          </p:nvSpPr>
          <p:spPr bwMode="auto">
            <a:xfrm>
              <a:off x="5363" y="1807"/>
              <a:ext cx="57" cy="59"/>
            </a:xfrm>
            <a:custGeom>
              <a:avLst/>
              <a:gdLst>
                <a:gd name="T0" fmla="*/ 0 w 67"/>
                <a:gd name="T1" fmla="*/ 0 h 53"/>
                <a:gd name="T2" fmla="*/ 67 w 67"/>
                <a:gd name="T3" fmla="*/ 27 h 53"/>
                <a:gd name="T4" fmla="*/ 0 w 67"/>
                <a:gd name="T5" fmla="*/ 53 h 53"/>
                <a:gd name="T6" fmla="*/ 0 w 67"/>
                <a:gd name="T7" fmla="*/ 0 h 53"/>
              </a:gdLst>
              <a:ahLst/>
              <a:cxnLst>
                <a:cxn ang="0">
                  <a:pos x="T0" y="T1"/>
                </a:cxn>
                <a:cxn ang="0">
                  <a:pos x="T2" y="T3"/>
                </a:cxn>
                <a:cxn ang="0">
                  <a:pos x="T4" y="T5"/>
                </a:cxn>
                <a:cxn ang="0">
                  <a:pos x="T6" y="T7"/>
                </a:cxn>
              </a:cxnLst>
              <a:rect l="0" t="0" r="r" b="b"/>
              <a:pathLst>
                <a:path w="67" h="53">
                  <a:moveTo>
                    <a:pt x="0" y="0"/>
                  </a:moveTo>
                  <a:lnTo>
                    <a:pt x="67"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1" name="Line 17"/>
            <p:cNvSpPr>
              <a:spLocks noChangeShapeType="1"/>
            </p:cNvSpPr>
            <p:nvPr/>
          </p:nvSpPr>
          <p:spPr bwMode="auto">
            <a:xfrm flipV="1">
              <a:off x="3117" y="1040"/>
              <a:ext cx="1" cy="93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2" name="Freeform 18"/>
            <p:cNvSpPr>
              <a:spLocks/>
            </p:cNvSpPr>
            <p:nvPr/>
          </p:nvSpPr>
          <p:spPr bwMode="auto">
            <a:xfrm>
              <a:off x="3098" y="959"/>
              <a:ext cx="39" cy="87"/>
            </a:xfrm>
            <a:custGeom>
              <a:avLst/>
              <a:gdLst>
                <a:gd name="T0" fmla="*/ 0 w 46"/>
                <a:gd name="T1" fmla="*/ 78 h 78"/>
                <a:gd name="T2" fmla="*/ 23 w 46"/>
                <a:gd name="T3" fmla="*/ 0 h 78"/>
                <a:gd name="T4" fmla="*/ 46 w 46"/>
                <a:gd name="T5" fmla="*/ 78 h 78"/>
                <a:gd name="T6" fmla="*/ 0 w 46"/>
                <a:gd name="T7" fmla="*/ 78 h 78"/>
              </a:gdLst>
              <a:ahLst/>
              <a:cxnLst>
                <a:cxn ang="0">
                  <a:pos x="T0" y="T1"/>
                </a:cxn>
                <a:cxn ang="0">
                  <a:pos x="T2" y="T3"/>
                </a:cxn>
                <a:cxn ang="0">
                  <a:pos x="T4" y="T5"/>
                </a:cxn>
                <a:cxn ang="0">
                  <a:pos x="T6" y="T7"/>
                </a:cxn>
              </a:cxnLst>
              <a:rect l="0" t="0" r="r" b="b"/>
              <a:pathLst>
                <a:path w="46" h="78">
                  <a:moveTo>
                    <a:pt x="0" y="78"/>
                  </a:moveTo>
                  <a:lnTo>
                    <a:pt x="23" y="0"/>
                  </a:lnTo>
                  <a:lnTo>
                    <a:pt x="46" y="78"/>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3" name="Line 19"/>
            <p:cNvSpPr>
              <a:spLocks noChangeShapeType="1"/>
            </p:cNvSpPr>
            <p:nvPr/>
          </p:nvSpPr>
          <p:spPr bwMode="auto">
            <a:xfrm>
              <a:off x="3049" y="2747"/>
              <a:ext cx="231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4" name="Freeform 20"/>
            <p:cNvSpPr>
              <a:spLocks/>
            </p:cNvSpPr>
            <p:nvPr/>
          </p:nvSpPr>
          <p:spPr bwMode="auto">
            <a:xfrm>
              <a:off x="5363" y="2719"/>
              <a:ext cx="57" cy="58"/>
            </a:xfrm>
            <a:custGeom>
              <a:avLst/>
              <a:gdLst>
                <a:gd name="T0" fmla="*/ 0 w 67"/>
                <a:gd name="T1" fmla="*/ 0 h 52"/>
                <a:gd name="T2" fmla="*/ 67 w 67"/>
                <a:gd name="T3" fmla="*/ 25 h 52"/>
                <a:gd name="T4" fmla="*/ 0 w 67"/>
                <a:gd name="T5" fmla="*/ 52 h 52"/>
                <a:gd name="T6" fmla="*/ 0 w 67"/>
                <a:gd name="T7" fmla="*/ 0 h 52"/>
              </a:gdLst>
              <a:ahLst/>
              <a:cxnLst>
                <a:cxn ang="0">
                  <a:pos x="T0" y="T1"/>
                </a:cxn>
                <a:cxn ang="0">
                  <a:pos x="T2" y="T3"/>
                </a:cxn>
                <a:cxn ang="0">
                  <a:pos x="T4" y="T5"/>
                </a:cxn>
                <a:cxn ang="0">
                  <a:pos x="T6" y="T7"/>
                </a:cxn>
              </a:cxnLst>
              <a:rect l="0" t="0" r="r" b="b"/>
              <a:pathLst>
                <a:path w="67" h="52">
                  <a:moveTo>
                    <a:pt x="0" y="0"/>
                  </a:moveTo>
                  <a:lnTo>
                    <a:pt x="67" y="25"/>
                  </a:lnTo>
                  <a:lnTo>
                    <a:pt x="0" y="5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5" name="Line 21"/>
            <p:cNvSpPr>
              <a:spLocks noChangeShapeType="1"/>
            </p:cNvSpPr>
            <p:nvPr/>
          </p:nvSpPr>
          <p:spPr bwMode="auto">
            <a:xfrm flipV="1">
              <a:off x="3117" y="2077"/>
              <a:ext cx="1" cy="105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6" name="Freeform 22"/>
            <p:cNvSpPr>
              <a:spLocks/>
            </p:cNvSpPr>
            <p:nvPr/>
          </p:nvSpPr>
          <p:spPr bwMode="auto">
            <a:xfrm>
              <a:off x="3098" y="1996"/>
              <a:ext cx="39" cy="89"/>
            </a:xfrm>
            <a:custGeom>
              <a:avLst/>
              <a:gdLst>
                <a:gd name="T0" fmla="*/ 0 w 46"/>
                <a:gd name="T1" fmla="*/ 80 h 80"/>
                <a:gd name="T2" fmla="*/ 23 w 46"/>
                <a:gd name="T3" fmla="*/ 0 h 80"/>
                <a:gd name="T4" fmla="*/ 46 w 46"/>
                <a:gd name="T5" fmla="*/ 80 h 80"/>
                <a:gd name="T6" fmla="*/ 0 w 46"/>
                <a:gd name="T7" fmla="*/ 80 h 80"/>
              </a:gdLst>
              <a:ahLst/>
              <a:cxnLst>
                <a:cxn ang="0">
                  <a:pos x="T0" y="T1"/>
                </a:cxn>
                <a:cxn ang="0">
                  <a:pos x="T2" y="T3"/>
                </a:cxn>
                <a:cxn ang="0">
                  <a:pos x="T4" y="T5"/>
                </a:cxn>
                <a:cxn ang="0">
                  <a:pos x="T6" y="T7"/>
                </a:cxn>
              </a:cxnLst>
              <a:rect l="0" t="0" r="r" b="b"/>
              <a:pathLst>
                <a:path w="46" h="80">
                  <a:moveTo>
                    <a:pt x="0" y="80"/>
                  </a:moveTo>
                  <a:lnTo>
                    <a:pt x="23" y="0"/>
                  </a:lnTo>
                  <a:lnTo>
                    <a:pt x="46" y="8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7" name="Freeform 23"/>
            <p:cNvSpPr>
              <a:spLocks noEditPoints="1"/>
            </p:cNvSpPr>
            <p:nvPr/>
          </p:nvSpPr>
          <p:spPr bwMode="auto">
            <a:xfrm>
              <a:off x="3457" y="1271"/>
              <a:ext cx="4" cy="1480"/>
            </a:xfrm>
            <a:custGeom>
              <a:avLst/>
              <a:gdLst>
                <a:gd name="T0" fmla="*/ 3 w 5"/>
                <a:gd name="T1" fmla="*/ 50 h 1329"/>
                <a:gd name="T2" fmla="*/ 1 w 5"/>
                <a:gd name="T3" fmla="*/ 2 h 1329"/>
                <a:gd name="T4" fmla="*/ 5 w 5"/>
                <a:gd name="T5" fmla="*/ 2 h 1329"/>
                <a:gd name="T6" fmla="*/ 5 w 5"/>
                <a:gd name="T7" fmla="*/ 125 h 1329"/>
                <a:gd name="T8" fmla="*/ 0 w 5"/>
                <a:gd name="T9" fmla="*/ 122 h 1329"/>
                <a:gd name="T10" fmla="*/ 4 w 5"/>
                <a:gd name="T11" fmla="*/ 76 h 1329"/>
                <a:gd name="T12" fmla="*/ 5 w 5"/>
                <a:gd name="T13" fmla="*/ 198 h 1329"/>
                <a:gd name="T14" fmla="*/ 1 w 5"/>
                <a:gd name="T15" fmla="*/ 200 h 1329"/>
                <a:gd name="T16" fmla="*/ 2 w 5"/>
                <a:gd name="T17" fmla="*/ 151 h 1329"/>
                <a:gd name="T18" fmla="*/ 5 w 5"/>
                <a:gd name="T19" fmla="*/ 154 h 1329"/>
                <a:gd name="T20" fmla="*/ 3 w 5"/>
                <a:gd name="T21" fmla="*/ 276 h 1329"/>
                <a:gd name="T22" fmla="*/ 1 w 5"/>
                <a:gd name="T23" fmla="*/ 228 h 1329"/>
                <a:gd name="T24" fmla="*/ 5 w 5"/>
                <a:gd name="T25" fmla="*/ 228 h 1329"/>
                <a:gd name="T26" fmla="*/ 5 w 5"/>
                <a:gd name="T27" fmla="*/ 351 h 1329"/>
                <a:gd name="T28" fmla="*/ 0 w 5"/>
                <a:gd name="T29" fmla="*/ 348 h 1329"/>
                <a:gd name="T30" fmla="*/ 4 w 5"/>
                <a:gd name="T31" fmla="*/ 302 h 1329"/>
                <a:gd name="T32" fmla="*/ 5 w 5"/>
                <a:gd name="T33" fmla="*/ 424 h 1329"/>
                <a:gd name="T34" fmla="*/ 1 w 5"/>
                <a:gd name="T35" fmla="*/ 425 h 1329"/>
                <a:gd name="T36" fmla="*/ 2 w 5"/>
                <a:gd name="T37" fmla="*/ 376 h 1329"/>
                <a:gd name="T38" fmla="*/ 5 w 5"/>
                <a:gd name="T39" fmla="*/ 380 h 1329"/>
                <a:gd name="T40" fmla="*/ 3 w 5"/>
                <a:gd name="T41" fmla="*/ 503 h 1329"/>
                <a:gd name="T42" fmla="*/ 1 w 5"/>
                <a:gd name="T43" fmla="*/ 454 h 1329"/>
                <a:gd name="T44" fmla="*/ 5 w 5"/>
                <a:gd name="T45" fmla="*/ 454 h 1329"/>
                <a:gd name="T46" fmla="*/ 5 w 5"/>
                <a:gd name="T47" fmla="*/ 576 h 1329"/>
                <a:gd name="T48" fmla="*/ 0 w 5"/>
                <a:gd name="T49" fmla="*/ 574 h 1329"/>
                <a:gd name="T50" fmla="*/ 4 w 5"/>
                <a:gd name="T51" fmla="*/ 527 h 1329"/>
                <a:gd name="T52" fmla="*/ 5 w 5"/>
                <a:gd name="T53" fmla="*/ 650 h 1329"/>
                <a:gd name="T54" fmla="*/ 1 w 5"/>
                <a:gd name="T55" fmla="*/ 653 h 1329"/>
                <a:gd name="T56" fmla="*/ 2 w 5"/>
                <a:gd name="T57" fmla="*/ 603 h 1329"/>
                <a:gd name="T58" fmla="*/ 5 w 5"/>
                <a:gd name="T59" fmla="*/ 606 h 1329"/>
                <a:gd name="T60" fmla="*/ 3 w 5"/>
                <a:gd name="T61" fmla="*/ 729 h 1329"/>
                <a:gd name="T62" fmla="*/ 1 w 5"/>
                <a:gd name="T63" fmla="*/ 680 h 1329"/>
                <a:gd name="T64" fmla="*/ 5 w 5"/>
                <a:gd name="T65" fmla="*/ 680 h 1329"/>
                <a:gd name="T66" fmla="*/ 5 w 5"/>
                <a:gd name="T67" fmla="*/ 802 h 1329"/>
                <a:gd name="T68" fmla="*/ 0 w 5"/>
                <a:gd name="T69" fmla="*/ 800 h 1329"/>
                <a:gd name="T70" fmla="*/ 4 w 5"/>
                <a:gd name="T71" fmla="*/ 753 h 1329"/>
                <a:gd name="T72" fmla="*/ 5 w 5"/>
                <a:gd name="T73" fmla="*/ 876 h 1329"/>
                <a:gd name="T74" fmla="*/ 1 w 5"/>
                <a:gd name="T75" fmla="*/ 878 h 1329"/>
                <a:gd name="T76" fmla="*/ 2 w 5"/>
                <a:gd name="T77" fmla="*/ 829 h 1329"/>
                <a:gd name="T78" fmla="*/ 5 w 5"/>
                <a:gd name="T79" fmla="*/ 832 h 1329"/>
                <a:gd name="T80" fmla="*/ 3 w 5"/>
                <a:gd name="T81" fmla="*/ 955 h 1329"/>
                <a:gd name="T82" fmla="*/ 1 w 5"/>
                <a:gd name="T83" fmla="*/ 905 h 1329"/>
                <a:gd name="T84" fmla="*/ 5 w 5"/>
                <a:gd name="T85" fmla="*/ 905 h 1329"/>
                <a:gd name="T86" fmla="*/ 5 w 5"/>
                <a:gd name="T87" fmla="*/ 1028 h 1329"/>
                <a:gd name="T88" fmla="*/ 0 w 5"/>
                <a:gd name="T89" fmla="*/ 1027 h 1329"/>
                <a:gd name="T90" fmla="*/ 4 w 5"/>
                <a:gd name="T91" fmla="*/ 979 h 1329"/>
                <a:gd name="T92" fmla="*/ 5 w 5"/>
                <a:gd name="T93" fmla="*/ 1102 h 1329"/>
                <a:gd name="T94" fmla="*/ 1 w 5"/>
                <a:gd name="T95" fmla="*/ 1104 h 1329"/>
                <a:gd name="T96" fmla="*/ 2 w 5"/>
                <a:gd name="T97" fmla="*/ 1055 h 1329"/>
                <a:gd name="T98" fmla="*/ 5 w 5"/>
                <a:gd name="T99" fmla="*/ 1058 h 1329"/>
                <a:gd name="T100" fmla="*/ 3 w 5"/>
                <a:gd name="T101" fmla="*/ 1180 h 1329"/>
                <a:gd name="T102" fmla="*/ 1 w 5"/>
                <a:gd name="T103" fmla="*/ 1133 h 1329"/>
                <a:gd name="T104" fmla="*/ 5 w 5"/>
                <a:gd name="T105" fmla="*/ 1133 h 1329"/>
                <a:gd name="T106" fmla="*/ 5 w 5"/>
                <a:gd name="T107" fmla="*/ 1254 h 1329"/>
                <a:gd name="T108" fmla="*/ 0 w 5"/>
                <a:gd name="T109" fmla="*/ 1253 h 1329"/>
                <a:gd name="T110" fmla="*/ 4 w 5"/>
                <a:gd name="T111" fmla="*/ 1206 h 1329"/>
                <a:gd name="T112" fmla="*/ 5 w 5"/>
                <a:gd name="T113" fmla="*/ 1325 h 1329"/>
                <a:gd name="T114" fmla="*/ 1 w 5"/>
                <a:gd name="T115" fmla="*/ 1328 h 1329"/>
                <a:gd name="T116" fmla="*/ 2 w 5"/>
                <a:gd name="T117" fmla="*/ 1281 h 1329"/>
                <a:gd name="T118" fmla="*/ 5 w 5"/>
                <a:gd name="T119" fmla="*/ 1284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1329">
                  <a:moveTo>
                    <a:pt x="5" y="3"/>
                  </a:moveTo>
                  <a:lnTo>
                    <a:pt x="5" y="47"/>
                  </a:lnTo>
                  <a:lnTo>
                    <a:pt x="5" y="49"/>
                  </a:lnTo>
                  <a:lnTo>
                    <a:pt x="5" y="50"/>
                  </a:lnTo>
                  <a:lnTo>
                    <a:pt x="4" y="50"/>
                  </a:lnTo>
                  <a:lnTo>
                    <a:pt x="3" y="50"/>
                  </a:lnTo>
                  <a:lnTo>
                    <a:pt x="2" y="50"/>
                  </a:lnTo>
                  <a:lnTo>
                    <a:pt x="1" y="50"/>
                  </a:lnTo>
                  <a:lnTo>
                    <a:pt x="1" y="49"/>
                  </a:lnTo>
                  <a:lnTo>
                    <a:pt x="0" y="47"/>
                  </a:lnTo>
                  <a:lnTo>
                    <a:pt x="0" y="3"/>
                  </a:lnTo>
                  <a:lnTo>
                    <a:pt x="1" y="2"/>
                  </a:lnTo>
                  <a:lnTo>
                    <a:pt x="1" y="1"/>
                  </a:lnTo>
                  <a:lnTo>
                    <a:pt x="2" y="1"/>
                  </a:lnTo>
                  <a:lnTo>
                    <a:pt x="3" y="0"/>
                  </a:lnTo>
                  <a:lnTo>
                    <a:pt x="4" y="1"/>
                  </a:lnTo>
                  <a:lnTo>
                    <a:pt x="5" y="1"/>
                  </a:lnTo>
                  <a:lnTo>
                    <a:pt x="5" y="2"/>
                  </a:lnTo>
                  <a:lnTo>
                    <a:pt x="5" y="3"/>
                  </a:lnTo>
                  <a:lnTo>
                    <a:pt x="5" y="3"/>
                  </a:lnTo>
                  <a:close/>
                  <a:moveTo>
                    <a:pt x="5" y="78"/>
                  </a:moveTo>
                  <a:lnTo>
                    <a:pt x="5" y="122"/>
                  </a:lnTo>
                  <a:lnTo>
                    <a:pt x="5" y="123"/>
                  </a:lnTo>
                  <a:lnTo>
                    <a:pt x="5" y="125"/>
                  </a:lnTo>
                  <a:lnTo>
                    <a:pt x="4" y="126"/>
                  </a:lnTo>
                  <a:lnTo>
                    <a:pt x="3" y="126"/>
                  </a:lnTo>
                  <a:lnTo>
                    <a:pt x="2" y="126"/>
                  </a:lnTo>
                  <a:lnTo>
                    <a:pt x="1" y="125"/>
                  </a:lnTo>
                  <a:lnTo>
                    <a:pt x="1" y="123"/>
                  </a:lnTo>
                  <a:lnTo>
                    <a:pt x="0" y="122"/>
                  </a:lnTo>
                  <a:lnTo>
                    <a:pt x="0" y="78"/>
                  </a:lnTo>
                  <a:lnTo>
                    <a:pt x="1" y="77"/>
                  </a:lnTo>
                  <a:lnTo>
                    <a:pt x="1" y="77"/>
                  </a:lnTo>
                  <a:lnTo>
                    <a:pt x="2" y="76"/>
                  </a:lnTo>
                  <a:lnTo>
                    <a:pt x="3" y="76"/>
                  </a:lnTo>
                  <a:lnTo>
                    <a:pt x="4" y="76"/>
                  </a:lnTo>
                  <a:lnTo>
                    <a:pt x="5" y="77"/>
                  </a:lnTo>
                  <a:lnTo>
                    <a:pt x="5" y="77"/>
                  </a:lnTo>
                  <a:lnTo>
                    <a:pt x="5" y="78"/>
                  </a:lnTo>
                  <a:lnTo>
                    <a:pt x="5" y="78"/>
                  </a:lnTo>
                  <a:close/>
                  <a:moveTo>
                    <a:pt x="5" y="154"/>
                  </a:moveTo>
                  <a:lnTo>
                    <a:pt x="5" y="198"/>
                  </a:lnTo>
                  <a:lnTo>
                    <a:pt x="5" y="200"/>
                  </a:lnTo>
                  <a:lnTo>
                    <a:pt x="5" y="200"/>
                  </a:lnTo>
                  <a:lnTo>
                    <a:pt x="4" y="201"/>
                  </a:lnTo>
                  <a:lnTo>
                    <a:pt x="3" y="201"/>
                  </a:lnTo>
                  <a:lnTo>
                    <a:pt x="2" y="201"/>
                  </a:lnTo>
                  <a:lnTo>
                    <a:pt x="1" y="200"/>
                  </a:lnTo>
                  <a:lnTo>
                    <a:pt x="1" y="200"/>
                  </a:lnTo>
                  <a:lnTo>
                    <a:pt x="0" y="198"/>
                  </a:lnTo>
                  <a:lnTo>
                    <a:pt x="0" y="154"/>
                  </a:lnTo>
                  <a:lnTo>
                    <a:pt x="1" y="153"/>
                  </a:lnTo>
                  <a:lnTo>
                    <a:pt x="1" y="152"/>
                  </a:lnTo>
                  <a:lnTo>
                    <a:pt x="2" y="151"/>
                  </a:lnTo>
                  <a:lnTo>
                    <a:pt x="3" y="151"/>
                  </a:lnTo>
                  <a:lnTo>
                    <a:pt x="4" y="151"/>
                  </a:lnTo>
                  <a:lnTo>
                    <a:pt x="5" y="152"/>
                  </a:lnTo>
                  <a:lnTo>
                    <a:pt x="5" y="153"/>
                  </a:lnTo>
                  <a:lnTo>
                    <a:pt x="5" y="154"/>
                  </a:lnTo>
                  <a:lnTo>
                    <a:pt x="5" y="154"/>
                  </a:lnTo>
                  <a:close/>
                  <a:moveTo>
                    <a:pt x="5" y="229"/>
                  </a:moveTo>
                  <a:lnTo>
                    <a:pt x="5" y="273"/>
                  </a:lnTo>
                  <a:lnTo>
                    <a:pt x="5" y="274"/>
                  </a:lnTo>
                  <a:lnTo>
                    <a:pt x="5" y="276"/>
                  </a:lnTo>
                  <a:lnTo>
                    <a:pt x="4" y="276"/>
                  </a:lnTo>
                  <a:lnTo>
                    <a:pt x="3" y="276"/>
                  </a:lnTo>
                  <a:lnTo>
                    <a:pt x="2" y="276"/>
                  </a:lnTo>
                  <a:lnTo>
                    <a:pt x="1" y="276"/>
                  </a:lnTo>
                  <a:lnTo>
                    <a:pt x="1" y="274"/>
                  </a:lnTo>
                  <a:lnTo>
                    <a:pt x="0" y="273"/>
                  </a:lnTo>
                  <a:lnTo>
                    <a:pt x="0" y="229"/>
                  </a:lnTo>
                  <a:lnTo>
                    <a:pt x="1" y="228"/>
                  </a:lnTo>
                  <a:lnTo>
                    <a:pt x="1" y="227"/>
                  </a:lnTo>
                  <a:lnTo>
                    <a:pt x="2" y="227"/>
                  </a:lnTo>
                  <a:lnTo>
                    <a:pt x="3" y="227"/>
                  </a:lnTo>
                  <a:lnTo>
                    <a:pt x="4" y="227"/>
                  </a:lnTo>
                  <a:lnTo>
                    <a:pt x="5" y="227"/>
                  </a:lnTo>
                  <a:lnTo>
                    <a:pt x="5" y="228"/>
                  </a:lnTo>
                  <a:lnTo>
                    <a:pt x="5" y="229"/>
                  </a:lnTo>
                  <a:lnTo>
                    <a:pt x="5" y="229"/>
                  </a:lnTo>
                  <a:close/>
                  <a:moveTo>
                    <a:pt x="5" y="304"/>
                  </a:moveTo>
                  <a:lnTo>
                    <a:pt x="5" y="348"/>
                  </a:lnTo>
                  <a:lnTo>
                    <a:pt x="5" y="349"/>
                  </a:lnTo>
                  <a:lnTo>
                    <a:pt x="5" y="351"/>
                  </a:lnTo>
                  <a:lnTo>
                    <a:pt x="4" y="352"/>
                  </a:lnTo>
                  <a:lnTo>
                    <a:pt x="3" y="352"/>
                  </a:lnTo>
                  <a:lnTo>
                    <a:pt x="2" y="352"/>
                  </a:lnTo>
                  <a:lnTo>
                    <a:pt x="1" y="351"/>
                  </a:lnTo>
                  <a:lnTo>
                    <a:pt x="1" y="349"/>
                  </a:lnTo>
                  <a:lnTo>
                    <a:pt x="0" y="348"/>
                  </a:lnTo>
                  <a:lnTo>
                    <a:pt x="0" y="304"/>
                  </a:lnTo>
                  <a:lnTo>
                    <a:pt x="1" y="303"/>
                  </a:lnTo>
                  <a:lnTo>
                    <a:pt x="1" y="303"/>
                  </a:lnTo>
                  <a:lnTo>
                    <a:pt x="2" y="302"/>
                  </a:lnTo>
                  <a:lnTo>
                    <a:pt x="3" y="302"/>
                  </a:lnTo>
                  <a:lnTo>
                    <a:pt x="4" y="302"/>
                  </a:lnTo>
                  <a:lnTo>
                    <a:pt x="5" y="303"/>
                  </a:lnTo>
                  <a:lnTo>
                    <a:pt x="5" y="303"/>
                  </a:lnTo>
                  <a:lnTo>
                    <a:pt x="5" y="304"/>
                  </a:lnTo>
                  <a:lnTo>
                    <a:pt x="5" y="304"/>
                  </a:lnTo>
                  <a:close/>
                  <a:moveTo>
                    <a:pt x="5" y="380"/>
                  </a:moveTo>
                  <a:lnTo>
                    <a:pt x="5" y="424"/>
                  </a:lnTo>
                  <a:lnTo>
                    <a:pt x="5" y="425"/>
                  </a:lnTo>
                  <a:lnTo>
                    <a:pt x="5" y="425"/>
                  </a:lnTo>
                  <a:lnTo>
                    <a:pt x="4" y="427"/>
                  </a:lnTo>
                  <a:lnTo>
                    <a:pt x="3" y="427"/>
                  </a:lnTo>
                  <a:lnTo>
                    <a:pt x="2" y="427"/>
                  </a:lnTo>
                  <a:lnTo>
                    <a:pt x="1" y="425"/>
                  </a:lnTo>
                  <a:lnTo>
                    <a:pt x="1" y="425"/>
                  </a:lnTo>
                  <a:lnTo>
                    <a:pt x="0" y="424"/>
                  </a:lnTo>
                  <a:lnTo>
                    <a:pt x="0" y="380"/>
                  </a:lnTo>
                  <a:lnTo>
                    <a:pt x="1" y="379"/>
                  </a:lnTo>
                  <a:lnTo>
                    <a:pt x="1" y="378"/>
                  </a:lnTo>
                  <a:lnTo>
                    <a:pt x="2" y="376"/>
                  </a:lnTo>
                  <a:lnTo>
                    <a:pt x="3" y="376"/>
                  </a:lnTo>
                  <a:lnTo>
                    <a:pt x="4" y="376"/>
                  </a:lnTo>
                  <a:lnTo>
                    <a:pt x="5" y="378"/>
                  </a:lnTo>
                  <a:lnTo>
                    <a:pt x="5" y="379"/>
                  </a:lnTo>
                  <a:lnTo>
                    <a:pt x="5" y="380"/>
                  </a:lnTo>
                  <a:lnTo>
                    <a:pt x="5" y="380"/>
                  </a:lnTo>
                  <a:close/>
                  <a:moveTo>
                    <a:pt x="5" y="455"/>
                  </a:moveTo>
                  <a:lnTo>
                    <a:pt x="5" y="499"/>
                  </a:lnTo>
                  <a:lnTo>
                    <a:pt x="5" y="500"/>
                  </a:lnTo>
                  <a:lnTo>
                    <a:pt x="5" y="502"/>
                  </a:lnTo>
                  <a:lnTo>
                    <a:pt x="4" y="502"/>
                  </a:lnTo>
                  <a:lnTo>
                    <a:pt x="3" y="503"/>
                  </a:lnTo>
                  <a:lnTo>
                    <a:pt x="2" y="502"/>
                  </a:lnTo>
                  <a:lnTo>
                    <a:pt x="1" y="502"/>
                  </a:lnTo>
                  <a:lnTo>
                    <a:pt x="1" y="500"/>
                  </a:lnTo>
                  <a:lnTo>
                    <a:pt x="0" y="499"/>
                  </a:lnTo>
                  <a:lnTo>
                    <a:pt x="0" y="455"/>
                  </a:lnTo>
                  <a:lnTo>
                    <a:pt x="1" y="454"/>
                  </a:lnTo>
                  <a:lnTo>
                    <a:pt x="1" y="452"/>
                  </a:lnTo>
                  <a:lnTo>
                    <a:pt x="2" y="452"/>
                  </a:lnTo>
                  <a:lnTo>
                    <a:pt x="3" y="452"/>
                  </a:lnTo>
                  <a:lnTo>
                    <a:pt x="4" y="452"/>
                  </a:lnTo>
                  <a:lnTo>
                    <a:pt x="5" y="452"/>
                  </a:lnTo>
                  <a:lnTo>
                    <a:pt x="5" y="454"/>
                  </a:lnTo>
                  <a:lnTo>
                    <a:pt x="5" y="455"/>
                  </a:lnTo>
                  <a:lnTo>
                    <a:pt x="5" y="455"/>
                  </a:lnTo>
                  <a:close/>
                  <a:moveTo>
                    <a:pt x="5" y="531"/>
                  </a:moveTo>
                  <a:lnTo>
                    <a:pt x="5" y="574"/>
                  </a:lnTo>
                  <a:lnTo>
                    <a:pt x="5" y="575"/>
                  </a:lnTo>
                  <a:lnTo>
                    <a:pt x="5" y="576"/>
                  </a:lnTo>
                  <a:lnTo>
                    <a:pt x="4" y="578"/>
                  </a:lnTo>
                  <a:lnTo>
                    <a:pt x="3" y="578"/>
                  </a:lnTo>
                  <a:lnTo>
                    <a:pt x="2" y="578"/>
                  </a:lnTo>
                  <a:lnTo>
                    <a:pt x="1" y="576"/>
                  </a:lnTo>
                  <a:lnTo>
                    <a:pt x="1" y="575"/>
                  </a:lnTo>
                  <a:lnTo>
                    <a:pt x="0" y="574"/>
                  </a:lnTo>
                  <a:lnTo>
                    <a:pt x="0" y="531"/>
                  </a:lnTo>
                  <a:lnTo>
                    <a:pt x="1" y="530"/>
                  </a:lnTo>
                  <a:lnTo>
                    <a:pt x="1" y="529"/>
                  </a:lnTo>
                  <a:lnTo>
                    <a:pt x="2" y="527"/>
                  </a:lnTo>
                  <a:lnTo>
                    <a:pt x="3" y="527"/>
                  </a:lnTo>
                  <a:lnTo>
                    <a:pt x="4" y="527"/>
                  </a:lnTo>
                  <a:lnTo>
                    <a:pt x="5" y="529"/>
                  </a:lnTo>
                  <a:lnTo>
                    <a:pt x="5" y="530"/>
                  </a:lnTo>
                  <a:lnTo>
                    <a:pt x="5" y="531"/>
                  </a:lnTo>
                  <a:lnTo>
                    <a:pt x="5" y="531"/>
                  </a:lnTo>
                  <a:close/>
                  <a:moveTo>
                    <a:pt x="5" y="606"/>
                  </a:moveTo>
                  <a:lnTo>
                    <a:pt x="5" y="650"/>
                  </a:lnTo>
                  <a:lnTo>
                    <a:pt x="5" y="651"/>
                  </a:lnTo>
                  <a:lnTo>
                    <a:pt x="5" y="653"/>
                  </a:lnTo>
                  <a:lnTo>
                    <a:pt x="4" y="653"/>
                  </a:lnTo>
                  <a:lnTo>
                    <a:pt x="3" y="653"/>
                  </a:lnTo>
                  <a:lnTo>
                    <a:pt x="2" y="653"/>
                  </a:lnTo>
                  <a:lnTo>
                    <a:pt x="1" y="653"/>
                  </a:lnTo>
                  <a:lnTo>
                    <a:pt x="1" y="651"/>
                  </a:lnTo>
                  <a:lnTo>
                    <a:pt x="0" y="650"/>
                  </a:lnTo>
                  <a:lnTo>
                    <a:pt x="0" y="606"/>
                  </a:lnTo>
                  <a:lnTo>
                    <a:pt x="1" y="605"/>
                  </a:lnTo>
                  <a:lnTo>
                    <a:pt x="1" y="603"/>
                  </a:lnTo>
                  <a:lnTo>
                    <a:pt x="2" y="603"/>
                  </a:lnTo>
                  <a:lnTo>
                    <a:pt x="3" y="602"/>
                  </a:lnTo>
                  <a:lnTo>
                    <a:pt x="4" y="603"/>
                  </a:lnTo>
                  <a:lnTo>
                    <a:pt x="5" y="603"/>
                  </a:lnTo>
                  <a:lnTo>
                    <a:pt x="5" y="605"/>
                  </a:lnTo>
                  <a:lnTo>
                    <a:pt x="5" y="606"/>
                  </a:lnTo>
                  <a:lnTo>
                    <a:pt x="5" y="606"/>
                  </a:lnTo>
                  <a:close/>
                  <a:moveTo>
                    <a:pt x="5" y="681"/>
                  </a:moveTo>
                  <a:lnTo>
                    <a:pt x="5" y="725"/>
                  </a:lnTo>
                  <a:lnTo>
                    <a:pt x="5" y="726"/>
                  </a:lnTo>
                  <a:lnTo>
                    <a:pt x="5" y="727"/>
                  </a:lnTo>
                  <a:lnTo>
                    <a:pt x="4" y="727"/>
                  </a:lnTo>
                  <a:lnTo>
                    <a:pt x="3" y="729"/>
                  </a:lnTo>
                  <a:lnTo>
                    <a:pt x="2" y="727"/>
                  </a:lnTo>
                  <a:lnTo>
                    <a:pt x="1" y="727"/>
                  </a:lnTo>
                  <a:lnTo>
                    <a:pt x="1" y="726"/>
                  </a:lnTo>
                  <a:lnTo>
                    <a:pt x="0" y="725"/>
                  </a:lnTo>
                  <a:lnTo>
                    <a:pt x="0" y="681"/>
                  </a:lnTo>
                  <a:lnTo>
                    <a:pt x="1" y="680"/>
                  </a:lnTo>
                  <a:lnTo>
                    <a:pt x="1" y="680"/>
                  </a:lnTo>
                  <a:lnTo>
                    <a:pt x="2" y="678"/>
                  </a:lnTo>
                  <a:lnTo>
                    <a:pt x="3" y="678"/>
                  </a:lnTo>
                  <a:lnTo>
                    <a:pt x="4" y="678"/>
                  </a:lnTo>
                  <a:lnTo>
                    <a:pt x="5" y="680"/>
                  </a:lnTo>
                  <a:lnTo>
                    <a:pt x="5" y="680"/>
                  </a:lnTo>
                  <a:lnTo>
                    <a:pt x="5" y="681"/>
                  </a:lnTo>
                  <a:lnTo>
                    <a:pt x="5" y="681"/>
                  </a:lnTo>
                  <a:close/>
                  <a:moveTo>
                    <a:pt x="5" y="757"/>
                  </a:moveTo>
                  <a:lnTo>
                    <a:pt x="5" y="800"/>
                  </a:lnTo>
                  <a:lnTo>
                    <a:pt x="5" y="801"/>
                  </a:lnTo>
                  <a:lnTo>
                    <a:pt x="5" y="802"/>
                  </a:lnTo>
                  <a:lnTo>
                    <a:pt x="4" y="804"/>
                  </a:lnTo>
                  <a:lnTo>
                    <a:pt x="3" y="804"/>
                  </a:lnTo>
                  <a:lnTo>
                    <a:pt x="2" y="804"/>
                  </a:lnTo>
                  <a:lnTo>
                    <a:pt x="1" y="802"/>
                  </a:lnTo>
                  <a:lnTo>
                    <a:pt x="1" y="801"/>
                  </a:lnTo>
                  <a:lnTo>
                    <a:pt x="0" y="800"/>
                  </a:lnTo>
                  <a:lnTo>
                    <a:pt x="0" y="757"/>
                  </a:lnTo>
                  <a:lnTo>
                    <a:pt x="1" y="756"/>
                  </a:lnTo>
                  <a:lnTo>
                    <a:pt x="1" y="754"/>
                  </a:lnTo>
                  <a:lnTo>
                    <a:pt x="2" y="753"/>
                  </a:lnTo>
                  <a:lnTo>
                    <a:pt x="3" y="753"/>
                  </a:lnTo>
                  <a:lnTo>
                    <a:pt x="4" y="753"/>
                  </a:lnTo>
                  <a:lnTo>
                    <a:pt x="5" y="754"/>
                  </a:lnTo>
                  <a:lnTo>
                    <a:pt x="5" y="756"/>
                  </a:lnTo>
                  <a:lnTo>
                    <a:pt x="5" y="757"/>
                  </a:lnTo>
                  <a:lnTo>
                    <a:pt x="5" y="757"/>
                  </a:lnTo>
                  <a:close/>
                  <a:moveTo>
                    <a:pt x="5" y="832"/>
                  </a:moveTo>
                  <a:lnTo>
                    <a:pt x="5" y="876"/>
                  </a:lnTo>
                  <a:lnTo>
                    <a:pt x="5" y="877"/>
                  </a:lnTo>
                  <a:lnTo>
                    <a:pt x="5" y="878"/>
                  </a:lnTo>
                  <a:lnTo>
                    <a:pt x="4" y="878"/>
                  </a:lnTo>
                  <a:lnTo>
                    <a:pt x="3" y="878"/>
                  </a:lnTo>
                  <a:lnTo>
                    <a:pt x="2" y="878"/>
                  </a:lnTo>
                  <a:lnTo>
                    <a:pt x="1" y="878"/>
                  </a:lnTo>
                  <a:lnTo>
                    <a:pt x="1" y="877"/>
                  </a:lnTo>
                  <a:lnTo>
                    <a:pt x="0" y="876"/>
                  </a:lnTo>
                  <a:lnTo>
                    <a:pt x="0" y="832"/>
                  </a:lnTo>
                  <a:lnTo>
                    <a:pt x="1" y="831"/>
                  </a:lnTo>
                  <a:lnTo>
                    <a:pt x="1" y="829"/>
                  </a:lnTo>
                  <a:lnTo>
                    <a:pt x="2" y="829"/>
                  </a:lnTo>
                  <a:lnTo>
                    <a:pt x="3" y="829"/>
                  </a:lnTo>
                  <a:lnTo>
                    <a:pt x="4" y="829"/>
                  </a:lnTo>
                  <a:lnTo>
                    <a:pt x="5" y="829"/>
                  </a:lnTo>
                  <a:lnTo>
                    <a:pt x="5" y="831"/>
                  </a:lnTo>
                  <a:lnTo>
                    <a:pt x="5" y="832"/>
                  </a:lnTo>
                  <a:lnTo>
                    <a:pt x="5" y="832"/>
                  </a:lnTo>
                  <a:close/>
                  <a:moveTo>
                    <a:pt x="5" y="907"/>
                  </a:moveTo>
                  <a:lnTo>
                    <a:pt x="5" y="951"/>
                  </a:lnTo>
                  <a:lnTo>
                    <a:pt x="5" y="952"/>
                  </a:lnTo>
                  <a:lnTo>
                    <a:pt x="5" y="953"/>
                  </a:lnTo>
                  <a:lnTo>
                    <a:pt x="4" y="955"/>
                  </a:lnTo>
                  <a:lnTo>
                    <a:pt x="3" y="955"/>
                  </a:lnTo>
                  <a:lnTo>
                    <a:pt x="2" y="955"/>
                  </a:lnTo>
                  <a:lnTo>
                    <a:pt x="1" y="953"/>
                  </a:lnTo>
                  <a:lnTo>
                    <a:pt x="1" y="952"/>
                  </a:lnTo>
                  <a:lnTo>
                    <a:pt x="0" y="951"/>
                  </a:lnTo>
                  <a:lnTo>
                    <a:pt x="0" y="907"/>
                  </a:lnTo>
                  <a:lnTo>
                    <a:pt x="1" y="905"/>
                  </a:lnTo>
                  <a:lnTo>
                    <a:pt x="1" y="905"/>
                  </a:lnTo>
                  <a:lnTo>
                    <a:pt x="2" y="904"/>
                  </a:lnTo>
                  <a:lnTo>
                    <a:pt x="3" y="904"/>
                  </a:lnTo>
                  <a:lnTo>
                    <a:pt x="4" y="904"/>
                  </a:lnTo>
                  <a:lnTo>
                    <a:pt x="5" y="905"/>
                  </a:lnTo>
                  <a:lnTo>
                    <a:pt x="5" y="905"/>
                  </a:lnTo>
                  <a:lnTo>
                    <a:pt x="5" y="907"/>
                  </a:lnTo>
                  <a:lnTo>
                    <a:pt x="5" y="907"/>
                  </a:lnTo>
                  <a:close/>
                  <a:moveTo>
                    <a:pt x="5" y="983"/>
                  </a:moveTo>
                  <a:lnTo>
                    <a:pt x="5" y="1027"/>
                  </a:lnTo>
                  <a:lnTo>
                    <a:pt x="5" y="1028"/>
                  </a:lnTo>
                  <a:lnTo>
                    <a:pt x="5" y="1028"/>
                  </a:lnTo>
                  <a:lnTo>
                    <a:pt x="4" y="1029"/>
                  </a:lnTo>
                  <a:lnTo>
                    <a:pt x="3" y="1029"/>
                  </a:lnTo>
                  <a:lnTo>
                    <a:pt x="2" y="1029"/>
                  </a:lnTo>
                  <a:lnTo>
                    <a:pt x="1" y="1028"/>
                  </a:lnTo>
                  <a:lnTo>
                    <a:pt x="1" y="1028"/>
                  </a:lnTo>
                  <a:lnTo>
                    <a:pt x="0" y="1027"/>
                  </a:lnTo>
                  <a:lnTo>
                    <a:pt x="0" y="983"/>
                  </a:lnTo>
                  <a:lnTo>
                    <a:pt x="1" y="982"/>
                  </a:lnTo>
                  <a:lnTo>
                    <a:pt x="1" y="980"/>
                  </a:lnTo>
                  <a:lnTo>
                    <a:pt x="2" y="979"/>
                  </a:lnTo>
                  <a:lnTo>
                    <a:pt x="3" y="979"/>
                  </a:lnTo>
                  <a:lnTo>
                    <a:pt x="4" y="979"/>
                  </a:lnTo>
                  <a:lnTo>
                    <a:pt x="5" y="980"/>
                  </a:lnTo>
                  <a:lnTo>
                    <a:pt x="5" y="982"/>
                  </a:lnTo>
                  <a:lnTo>
                    <a:pt x="5" y="983"/>
                  </a:lnTo>
                  <a:lnTo>
                    <a:pt x="5" y="983"/>
                  </a:lnTo>
                  <a:close/>
                  <a:moveTo>
                    <a:pt x="5" y="1058"/>
                  </a:moveTo>
                  <a:lnTo>
                    <a:pt x="5" y="1102"/>
                  </a:lnTo>
                  <a:lnTo>
                    <a:pt x="5" y="1103"/>
                  </a:lnTo>
                  <a:lnTo>
                    <a:pt x="5" y="1104"/>
                  </a:lnTo>
                  <a:lnTo>
                    <a:pt x="4" y="1104"/>
                  </a:lnTo>
                  <a:lnTo>
                    <a:pt x="3" y="1106"/>
                  </a:lnTo>
                  <a:lnTo>
                    <a:pt x="2" y="1104"/>
                  </a:lnTo>
                  <a:lnTo>
                    <a:pt x="1" y="1104"/>
                  </a:lnTo>
                  <a:lnTo>
                    <a:pt x="1" y="1103"/>
                  </a:lnTo>
                  <a:lnTo>
                    <a:pt x="0" y="1102"/>
                  </a:lnTo>
                  <a:lnTo>
                    <a:pt x="0" y="1058"/>
                  </a:lnTo>
                  <a:lnTo>
                    <a:pt x="1" y="1056"/>
                  </a:lnTo>
                  <a:lnTo>
                    <a:pt x="1" y="1055"/>
                  </a:lnTo>
                  <a:lnTo>
                    <a:pt x="2" y="1055"/>
                  </a:lnTo>
                  <a:lnTo>
                    <a:pt x="3" y="1055"/>
                  </a:lnTo>
                  <a:lnTo>
                    <a:pt x="4" y="1055"/>
                  </a:lnTo>
                  <a:lnTo>
                    <a:pt x="5" y="1055"/>
                  </a:lnTo>
                  <a:lnTo>
                    <a:pt x="5" y="1056"/>
                  </a:lnTo>
                  <a:lnTo>
                    <a:pt x="5" y="1058"/>
                  </a:lnTo>
                  <a:lnTo>
                    <a:pt x="5" y="1058"/>
                  </a:lnTo>
                  <a:close/>
                  <a:moveTo>
                    <a:pt x="5" y="1134"/>
                  </a:moveTo>
                  <a:lnTo>
                    <a:pt x="5" y="1177"/>
                  </a:lnTo>
                  <a:lnTo>
                    <a:pt x="5" y="1178"/>
                  </a:lnTo>
                  <a:lnTo>
                    <a:pt x="5" y="1179"/>
                  </a:lnTo>
                  <a:lnTo>
                    <a:pt x="4" y="1180"/>
                  </a:lnTo>
                  <a:lnTo>
                    <a:pt x="3" y="1180"/>
                  </a:lnTo>
                  <a:lnTo>
                    <a:pt x="2" y="1180"/>
                  </a:lnTo>
                  <a:lnTo>
                    <a:pt x="1" y="1179"/>
                  </a:lnTo>
                  <a:lnTo>
                    <a:pt x="1" y="1178"/>
                  </a:lnTo>
                  <a:lnTo>
                    <a:pt x="0" y="1177"/>
                  </a:lnTo>
                  <a:lnTo>
                    <a:pt x="0" y="1134"/>
                  </a:lnTo>
                  <a:lnTo>
                    <a:pt x="1" y="1133"/>
                  </a:lnTo>
                  <a:lnTo>
                    <a:pt x="1" y="1131"/>
                  </a:lnTo>
                  <a:lnTo>
                    <a:pt x="2" y="1130"/>
                  </a:lnTo>
                  <a:lnTo>
                    <a:pt x="3" y="1130"/>
                  </a:lnTo>
                  <a:lnTo>
                    <a:pt x="4" y="1130"/>
                  </a:lnTo>
                  <a:lnTo>
                    <a:pt x="5" y="1131"/>
                  </a:lnTo>
                  <a:lnTo>
                    <a:pt x="5" y="1133"/>
                  </a:lnTo>
                  <a:lnTo>
                    <a:pt x="5" y="1134"/>
                  </a:lnTo>
                  <a:lnTo>
                    <a:pt x="5" y="1134"/>
                  </a:lnTo>
                  <a:close/>
                  <a:moveTo>
                    <a:pt x="5" y="1209"/>
                  </a:moveTo>
                  <a:lnTo>
                    <a:pt x="5" y="1253"/>
                  </a:lnTo>
                  <a:lnTo>
                    <a:pt x="5" y="1254"/>
                  </a:lnTo>
                  <a:lnTo>
                    <a:pt x="5" y="1254"/>
                  </a:lnTo>
                  <a:lnTo>
                    <a:pt x="4" y="1255"/>
                  </a:lnTo>
                  <a:lnTo>
                    <a:pt x="3" y="1255"/>
                  </a:lnTo>
                  <a:lnTo>
                    <a:pt x="2" y="1255"/>
                  </a:lnTo>
                  <a:lnTo>
                    <a:pt x="1" y="1254"/>
                  </a:lnTo>
                  <a:lnTo>
                    <a:pt x="1" y="1254"/>
                  </a:lnTo>
                  <a:lnTo>
                    <a:pt x="0" y="1253"/>
                  </a:lnTo>
                  <a:lnTo>
                    <a:pt x="0" y="1209"/>
                  </a:lnTo>
                  <a:lnTo>
                    <a:pt x="1" y="1207"/>
                  </a:lnTo>
                  <a:lnTo>
                    <a:pt x="1" y="1206"/>
                  </a:lnTo>
                  <a:lnTo>
                    <a:pt x="2" y="1206"/>
                  </a:lnTo>
                  <a:lnTo>
                    <a:pt x="3" y="1205"/>
                  </a:lnTo>
                  <a:lnTo>
                    <a:pt x="4" y="1206"/>
                  </a:lnTo>
                  <a:lnTo>
                    <a:pt x="5" y="1206"/>
                  </a:lnTo>
                  <a:lnTo>
                    <a:pt x="5" y="1207"/>
                  </a:lnTo>
                  <a:lnTo>
                    <a:pt x="5" y="1209"/>
                  </a:lnTo>
                  <a:lnTo>
                    <a:pt x="5" y="1209"/>
                  </a:lnTo>
                  <a:close/>
                  <a:moveTo>
                    <a:pt x="5" y="1284"/>
                  </a:moveTo>
                  <a:lnTo>
                    <a:pt x="5" y="1325"/>
                  </a:lnTo>
                  <a:lnTo>
                    <a:pt x="5" y="1327"/>
                  </a:lnTo>
                  <a:lnTo>
                    <a:pt x="5" y="1328"/>
                  </a:lnTo>
                  <a:lnTo>
                    <a:pt x="4" y="1329"/>
                  </a:lnTo>
                  <a:lnTo>
                    <a:pt x="3" y="1329"/>
                  </a:lnTo>
                  <a:lnTo>
                    <a:pt x="2" y="1329"/>
                  </a:lnTo>
                  <a:lnTo>
                    <a:pt x="1" y="1328"/>
                  </a:lnTo>
                  <a:lnTo>
                    <a:pt x="1" y="1327"/>
                  </a:lnTo>
                  <a:lnTo>
                    <a:pt x="0" y="1325"/>
                  </a:lnTo>
                  <a:lnTo>
                    <a:pt x="0" y="1284"/>
                  </a:lnTo>
                  <a:lnTo>
                    <a:pt x="1" y="1282"/>
                  </a:lnTo>
                  <a:lnTo>
                    <a:pt x="1" y="1281"/>
                  </a:lnTo>
                  <a:lnTo>
                    <a:pt x="2" y="1281"/>
                  </a:lnTo>
                  <a:lnTo>
                    <a:pt x="3" y="1281"/>
                  </a:lnTo>
                  <a:lnTo>
                    <a:pt x="4" y="1281"/>
                  </a:lnTo>
                  <a:lnTo>
                    <a:pt x="5" y="1281"/>
                  </a:lnTo>
                  <a:lnTo>
                    <a:pt x="5" y="1282"/>
                  </a:lnTo>
                  <a:lnTo>
                    <a:pt x="5" y="1284"/>
                  </a:lnTo>
                  <a:lnTo>
                    <a:pt x="5" y="1284"/>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08" name="Freeform 24"/>
            <p:cNvSpPr>
              <a:spLocks noEditPoints="1"/>
            </p:cNvSpPr>
            <p:nvPr/>
          </p:nvSpPr>
          <p:spPr bwMode="auto">
            <a:xfrm>
              <a:off x="3890" y="1832"/>
              <a:ext cx="5" cy="224"/>
            </a:xfrm>
            <a:custGeom>
              <a:avLst/>
              <a:gdLst>
                <a:gd name="T0" fmla="*/ 5 w 5"/>
                <a:gd name="T1" fmla="*/ 3 h 201"/>
                <a:gd name="T2" fmla="*/ 5 w 5"/>
                <a:gd name="T3" fmla="*/ 47 h 201"/>
                <a:gd name="T4" fmla="*/ 5 w 5"/>
                <a:gd name="T5" fmla="*/ 48 h 201"/>
                <a:gd name="T6" fmla="*/ 4 w 5"/>
                <a:gd name="T7" fmla="*/ 49 h 201"/>
                <a:gd name="T8" fmla="*/ 3 w 5"/>
                <a:gd name="T9" fmla="*/ 50 h 201"/>
                <a:gd name="T10" fmla="*/ 2 w 5"/>
                <a:gd name="T11" fmla="*/ 50 h 201"/>
                <a:gd name="T12" fmla="*/ 1 w 5"/>
                <a:gd name="T13" fmla="*/ 50 h 201"/>
                <a:gd name="T14" fmla="*/ 1 w 5"/>
                <a:gd name="T15" fmla="*/ 49 h 201"/>
                <a:gd name="T16" fmla="*/ 0 w 5"/>
                <a:gd name="T17" fmla="*/ 48 h 201"/>
                <a:gd name="T18" fmla="*/ 0 w 5"/>
                <a:gd name="T19" fmla="*/ 47 h 201"/>
                <a:gd name="T20" fmla="*/ 0 w 5"/>
                <a:gd name="T21" fmla="*/ 3 h 201"/>
                <a:gd name="T22" fmla="*/ 0 w 5"/>
                <a:gd name="T23" fmla="*/ 1 h 201"/>
                <a:gd name="T24" fmla="*/ 1 w 5"/>
                <a:gd name="T25" fmla="*/ 1 h 201"/>
                <a:gd name="T26" fmla="*/ 1 w 5"/>
                <a:gd name="T27" fmla="*/ 0 h 201"/>
                <a:gd name="T28" fmla="*/ 2 w 5"/>
                <a:gd name="T29" fmla="*/ 0 h 201"/>
                <a:gd name="T30" fmla="*/ 3 w 5"/>
                <a:gd name="T31" fmla="*/ 0 h 201"/>
                <a:gd name="T32" fmla="*/ 4 w 5"/>
                <a:gd name="T33" fmla="*/ 1 h 201"/>
                <a:gd name="T34" fmla="*/ 5 w 5"/>
                <a:gd name="T35" fmla="*/ 1 h 201"/>
                <a:gd name="T36" fmla="*/ 5 w 5"/>
                <a:gd name="T37" fmla="*/ 3 h 201"/>
                <a:gd name="T38" fmla="*/ 5 w 5"/>
                <a:gd name="T39" fmla="*/ 3 h 201"/>
                <a:gd name="T40" fmla="*/ 5 w 5"/>
                <a:gd name="T41" fmla="*/ 79 h 201"/>
                <a:gd name="T42" fmla="*/ 5 w 5"/>
                <a:gd name="T43" fmla="*/ 123 h 201"/>
                <a:gd name="T44" fmla="*/ 5 w 5"/>
                <a:gd name="T45" fmla="*/ 124 h 201"/>
                <a:gd name="T46" fmla="*/ 4 w 5"/>
                <a:gd name="T47" fmla="*/ 124 h 201"/>
                <a:gd name="T48" fmla="*/ 3 w 5"/>
                <a:gd name="T49" fmla="*/ 125 h 201"/>
                <a:gd name="T50" fmla="*/ 2 w 5"/>
                <a:gd name="T51" fmla="*/ 125 h 201"/>
                <a:gd name="T52" fmla="*/ 1 w 5"/>
                <a:gd name="T53" fmla="*/ 125 h 201"/>
                <a:gd name="T54" fmla="*/ 1 w 5"/>
                <a:gd name="T55" fmla="*/ 124 h 201"/>
                <a:gd name="T56" fmla="*/ 0 w 5"/>
                <a:gd name="T57" fmla="*/ 124 h 201"/>
                <a:gd name="T58" fmla="*/ 0 w 5"/>
                <a:gd name="T59" fmla="*/ 123 h 201"/>
                <a:gd name="T60" fmla="*/ 0 w 5"/>
                <a:gd name="T61" fmla="*/ 79 h 201"/>
                <a:gd name="T62" fmla="*/ 0 w 5"/>
                <a:gd name="T63" fmla="*/ 77 h 201"/>
                <a:gd name="T64" fmla="*/ 1 w 5"/>
                <a:gd name="T65" fmla="*/ 76 h 201"/>
                <a:gd name="T66" fmla="*/ 1 w 5"/>
                <a:gd name="T67" fmla="*/ 75 h 201"/>
                <a:gd name="T68" fmla="*/ 2 w 5"/>
                <a:gd name="T69" fmla="*/ 75 h 201"/>
                <a:gd name="T70" fmla="*/ 3 w 5"/>
                <a:gd name="T71" fmla="*/ 75 h 201"/>
                <a:gd name="T72" fmla="*/ 4 w 5"/>
                <a:gd name="T73" fmla="*/ 76 h 201"/>
                <a:gd name="T74" fmla="*/ 5 w 5"/>
                <a:gd name="T75" fmla="*/ 77 h 201"/>
                <a:gd name="T76" fmla="*/ 5 w 5"/>
                <a:gd name="T77" fmla="*/ 79 h 201"/>
                <a:gd name="T78" fmla="*/ 5 w 5"/>
                <a:gd name="T79" fmla="*/ 79 h 201"/>
                <a:gd name="T80" fmla="*/ 5 w 5"/>
                <a:gd name="T81" fmla="*/ 154 h 201"/>
                <a:gd name="T82" fmla="*/ 5 w 5"/>
                <a:gd name="T83" fmla="*/ 198 h 201"/>
                <a:gd name="T84" fmla="*/ 5 w 5"/>
                <a:gd name="T85" fmla="*/ 199 h 201"/>
                <a:gd name="T86" fmla="*/ 4 w 5"/>
                <a:gd name="T87" fmla="*/ 200 h 201"/>
                <a:gd name="T88" fmla="*/ 3 w 5"/>
                <a:gd name="T89" fmla="*/ 200 h 201"/>
                <a:gd name="T90" fmla="*/ 2 w 5"/>
                <a:gd name="T91" fmla="*/ 201 h 201"/>
                <a:gd name="T92" fmla="*/ 1 w 5"/>
                <a:gd name="T93" fmla="*/ 200 h 201"/>
                <a:gd name="T94" fmla="*/ 1 w 5"/>
                <a:gd name="T95" fmla="*/ 200 h 201"/>
                <a:gd name="T96" fmla="*/ 0 w 5"/>
                <a:gd name="T97" fmla="*/ 199 h 201"/>
                <a:gd name="T98" fmla="*/ 0 w 5"/>
                <a:gd name="T99" fmla="*/ 198 h 201"/>
                <a:gd name="T100" fmla="*/ 0 w 5"/>
                <a:gd name="T101" fmla="*/ 154 h 201"/>
                <a:gd name="T102" fmla="*/ 0 w 5"/>
                <a:gd name="T103" fmla="*/ 152 h 201"/>
                <a:gd name="T104" fmla="*/ 1 w 5"/>
                <a:gd name="T105" fmla="*/ 151 h 201"/>
                <a:gd name="T106" fmla="*/ 1 w 5"/>
                <a:gd name="T107" fmla="*/ 151 h 201"/>
                <a:gd name="T108" fmla="*/ 2 w 5"/>
                <a:gd name="T109" fmla="*/ 151 h 201"/>
                <a:gd name="T110" fmla="*/ 3 w 5"/>
                <a:gd name="T111" fmla="*/ 151 h 201"/>
                <a:gd name="T112" fmla="*/ 4 w 5"/>
                <a:gd name="T113" fmla="*/ 151 h 201"/>
                <a:gd name="T114" fmla="*/ 5 w 5"/>
                <a:gd name="T115" fmla="*/ 152 h 201"/>
                <a:gd name="T116" fmla="*/ 5 w 5"/>
                <a:gd name="T117" fmla="*/ 154 h 201"/>
                <a:gd name="T118" fmla="*/ 5 w 5"/>
                <a:gd name="T119" fmla="*/ 15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201">
                  <a:moveTo>
                    <a:pt x="5" y="3"/>
                  </a:moveTo>
                  <a:lnTo>
                    <a:pt x="5" y="47"/>
                  </a:lnTo>
                  <a:lnTo>
                    <a:pt x="5" y="48"/>
                  </a:lnTo>
                  <a:lnTo>
                    <a:pt x="4" y="49"/>
                  </a:lnTo>
                  <a:lnTo>
                    <a:pt x="3" y="50"/>
                  </a:lnTo>
                  <a:lnTo>
                    <a:pt x="2" y="50"/>
                  </a:lnTo>
                  <a:lnTo>
                    <a:pt x="1" y="50"/>
                  </a:lnTo>
                  <a:lnTo>
                    <a:pt x="1" y="49"/>
                  </a:lnTo>
                  <a:lnTo>
                    <a:pt x="0" y="48"/>
                  </a:lnTo>
                  <a:lnTo>
                    <a:pt x="0" y="47"/>
                  </a:lnTo>
                  <a:lnTo>
                    <a:pt x="0" y="3"/>
                  </a:lnTo>
                  <a:lnTo>
                    <a:pt x="0" y="1"/>
                  </a:lnTo>
                  <a:lnTo>
                    <a:pt x="1" y="1"/>
                  </a:lnTo>
                  <a:lnTo>
                    <a:pt x="1" y="0"/>
                  </a:lnTo>
                  <a:lnTo>
                    <a:pt x="2" y="0"/>
                  </a:lnTo>
                  <a:lnTo>
                    <a:pt x="3" y="0"/>
                  </a:lnTo>
                  <a:lnTo>
                    <a:pt x="4" y="1"/>
                  </a:lnTo>
                  <a:lnTo>
                    <a:pt x="5" y="1"/>
                  </a:lnTo>
                  <a:lnTo>
                    <a:pt x="5" y="3"/>
                  </a:lnTo>
                  <a:lnTo>
                    <a:pt x="5" y="3"/>
                  </a:lnTo>
                  <a:close/>
                  <a:moveTo>
                    <a:pt x="5" y="79"/>
                  </a:moveTo>
                  <a:lnTo>
                    <a:pt x="5" y="123"/>
                  </a:lnTo>
                  <a:lnTo>
                    <a:pt x="5" y="124"/>
                  </a:lnTo>
                  <a:lnTo>
                    <a:pt x="4" y="124"/>
                  </a:lnTo>
                  <a:lnTo>
                    <a:pt x="3" y="125"/>
                  </a:lnTo>
                  <a:lnTo>
                    <a:pt x="2" y="125"/>
                  </a:lnTo>
                  <a:lnTo>
                    <a:pt x="1" y="125"/>
                  </a:lnTo>
                  <a:lnTo>
                    <a:pt x="1" y="124"/>
                  </a:lnTo>
                  <a:lnTo>
                    <a:pt x="0" y="124"/>
                  </a:lnTo>
                  <a:lnTo>
                    <a:pt x="0" y="123"/>
                  </a:lnTo>
                  <a:lnTo>
                    <a:pt x="0" y="79"/>
                  </a:lnTo>
                  <a:lnTo>
                    <a:pt x="0" y="77"/>
                  </a:lnTo>
                  <a:lnTo>
                    <a:pt x="1" y="76"/>
                  </a:lnTo>
                  <a:lnTo>
                    <a:pt x="1" y="75"/>
                  </a:lnTo>
                  <a:lnTo>
                    <a:pt x="2" y="75"/>
                  </a:lnTo>
                  <a:lnTo>
                    <a:pt x="3" y="75"/>
                  </a:lnTo>
                  <a:lnTo>
                    <a:pt x="4" y="76"/>
                  </a:lnTo>
                  <a:lnTo>
                    <a:pt x="5" y="77"/>
                  </a:lnTo>
                  <a:lnTo>
                    <a:pt x="5" y="79"/>
                  </a:lnTo>
                  <a:lnTo>
                    <a:pt x="5" y="79"/>
                  </a:lnTo>
                  <a:close/>
                  <a:moveTo>
                    <a:pt x="5" y="154"/>
                  </a:moveTo>
                  <a:lnTo>
                    <a:pt x="5" y="198"/>
                  </a:lnTo>
                  <a:lnTo>
                    <a:pt x="5" y="199"/>
                  </a:lnTo>
                  <a:lnTo>
                    <a:pt x="4" y="200"/>
                  </a:lnTo>
                  <a:lnTo>
                    <a:pt x="3" y="200"/>
                  </a:lnTo>
                  <a:lnTo>
                    <a:pt x="2" y="201"/>
                  </a:lnTo>
                  <a:lnTo>
                    <a:pt x="1" y="200"/>
                  </a:lnTo>
                  <a:lnTo>
                    <a:pt x="1" y="200"/>
                  </a:lnTo>
                  <a:lnTo>
                    <a:pt x="0" y="199"/>
                  </a:lnTo>
                  <a:lnTo>
                    <a:pt x="0" y="198"/>
                  </a:lnTo>
                  <a:lnTo>
                    <a:pt x="0" y="154"/>
                  </a:lnTo>
                  <a:lnTo>
                    <a:pt x="0" y="152"/>
                  </a:lnTo>
                  <a:lnTo>
                    <a:pt x="1" y="151"/>
                  </a:lnTo>
                  <a:lnTo>
                    <a:pt x="1" y="151"/>
                  </a:lnTo>
                  <a:lnTo>
                    <a:pt x="2" y="151"/>
                  </a:lnTo>
                  <a:lnTo>
                    <a:pt x="3" y="151"/>
                  </a:lnTo>
                  <a:lnTo>
                    <a:pt x="4" y="151"/>
                  </a:lnTo>
                  <a:lnTo>
                    <a:pt x="5" y="152"/>
                  </a:lnTo>
                  <a:lnTo>
                    <a:pt x="5" y="154"/>
                  </a:lnTo>
                  <a:lnTo>
                    <a:pt x="5" y="154"/>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09" name="Freeform 25"/>
            <p:cNvSpPr>
              <a:spLocks noEditPoints="1"/>
            </p:cNvSpPr>
            <p:nvPr/>
          </p:nvSpPr>
          <p:spPr bwMode="auto">
            <a:xfrm>
              <a:off x="4072" y="1832"/>
              <a:ext cx="5" cy="1734"/>
            </a:xfrm>
            <a:custGeom>
              <a:avLst/>
              <a:gdLst>
                <a:gd name="T0" fmla="*/ 2 w 5"/>
                <a:gd name="T1" fmla="*/ 50 h 1557"/>
                <a:gd name="T2" fmla="*/ 2 w 5"/>
                <a:gd name="T3" fmla="*/ 0 h 1557"/>
                <a:gd name="T4" fmla="*/ 5 w 5"/>
                <a:gd name="T5" fmla="*/ 79 h 1557"/>
                <a:gd name="T6" fmla="*/ 1 w 5"/>
                <a:gd name="T7" fmla="*/ 124 h 1557"/>
                <a:gd name="T8" fmla="*/ 3 w 5"/>
                <a:gd name="T9" fmla="*/ 75 h 1557"/>
                <a:gd name="T10" fmla="*/ 5 w 5"/>
                <a:gd name="T11" fmla="*/ 198 h 1557"/>
                <a:gd name="T12" fmla="*/ 0 w 5"/>
                <a:gd name="T13" fmla="*/ 199 h 1557"/>
                <a:gd name="T14" fmla="*/ 4 w 5"/>
                <a:gd name="T15" fmla="*/ 151 h 1557"/>
                <a:gd name="T16" fmla="*/ 5 w 5"/>
                <a:gd name="T17" fmla="*/ 274 h 1557"/>
                <a:gd name="T18" fmla="*/ 0 w 5"/>
                <a:gd name="T19" fmla="*/ 273 h 1557"/>
                <a:gd name="T20" fmla="*/ 4 w 5"/>
                <a:gd name="T21" fmla="*/ 227 h 1557"/>
                <a:gd name="T22" fmla="*/ 4 w 5"/>
                <a:gd name="T23" fmla="*/ 351 h 1557"/>
                <a:gd name="T24" fmla="*/ 0 w 5"/>
                <a:gd name="T25" fmla="*/ 305 h 1557"/>
                <a:gd name="T26" fmla="*/ 5 w 5"/>
                <a:gd name="T27" fmla="*/ 303 h 1557"/>
                <a:gd name="T28" fmla="*/ 4 w 5"/>
                <a:gd name="T29" fmla="*/ 426 h 1557"/>
                <a:gd name="T30" fmla="*/ 0 w 5"/>
                <a:gd name="T31" fmla="*/ 378 h 1557"/>
                <a:gd name="T32" fmla="*/ 5 w 5"/>
                <a:gd name="T33" fmla="*/ 379 h 1557"/>
                <a:gd name="T34" fmla="*/ 3 w 5"/>
                <a:gd name="T35" fmla="*/ 502 h 1557"/>
                <a:gd name="T36" fmla="*/ 1 w 5"/>
                <a:gd name="T37" fmla="*/ 453 h 1557"/>
                <a:gd name="T38" fmla="*/ 5 w 5"/>
                <a:gd name="T39" fmla="*/ 456 h 1557"/>
                <a:gd name="T40" fmla="*/ 2 w 5"/>
                <a:gd name="T41" fmla="*/ 577 h 1557"/>
                <a:gd name="T42" fmla="*/ 2 w 5"/>
                <a:gd name="T43" fmla="*/ 528 h 1557"/>
                <a:gd name="T44" fmla="*/ 5 w 5"/>
                <a:gd name="T45" fmla="*/ 605 h 1557"/>
                <a:gd name="T46" fmla="*/ 1 w 5"/>
                <a:gd name="T47" fmla="*/ 652 h 1557"/>
                <a:gd name="T48" fmla="*/ 3 w 5"/>
                <a:gd name="T49" fmla="*/ 603 h 1557"/>
                <a:gd name="T50" fmla="*/ 5 w 5"/>
                <a:gd name="T51" fmla="*/ 726 h 1557"/>
                <a:gd name="T52" fmla="*/ 0 w 5"/>
                <a:gd name="T53" fmla="*/ 727 h 1557"/>
                <a:gd name="T54" fmla="*/ 4 w 5"/>
                <a:gd name="T55" fmla="*/ 678 h 1557"/>
                <a:gd name="T56" fmla="*/ 5 w 5"/>
                <a:gd name="T57" fmla="*/ 802 h 1557"/>
                <a:gd name="T58" fmla="*/ 0 w 5"/>
                <a:gd name="T59" fmla="*/ 800 h 1557"/>
                <a:gd name="T60" fmla="*/ 4 w 5"/>
                <a:gd name="T61" fmla="*/ 754 h 1557"/>
                <a:gd name="T62" fmla="*/ 4 w 5"/>
                <a:gd name="T63" fmla="*/ 878 h 1557"/>
                <a:gd name="T64" fmla="*/ 0 w 5"/>
                <a:gd name="T65" fmla="*/ 831 h 1557"/>
                <a:gd name="T66" fmla="*/ 5 w 5"/>
                <a:gd name="T67" fmla="*/ 830 h 1557"/>
                <a:gd name="T68" fmla="*/ 4 w 5"/>
                <a:gd name="T69" fmla="*/ 954 h 1557"/>
                <a:gd name="T70" fmla="*/ 0 w 5"/>
                <a:gd name="T71" fmla="*/ 906 h 1557"/>
                <a:gd name="T72" fmla="*/ 5 w 5"/>
                <a:gd name="T73" fmla="*/ 907 h 1557"/>
                <a:gd name="T74" fmla="*/ 3 w 5"/>
                <a:gd name="T75" fmla="*/ 1030 h 1557"/>
                <a:gd name="T76" fmla="*/ 1 w 5"/>
                <a:gd name="T77" fmla="*/ 980 h 1557"/>
                <a:gd name="T78" fmla="*/ 5 w 5"/>
                <a:gd name="T79" fmla="*/ 982 h 1557"/>
                <a:gd name="T80" fmla="*/ 2 w 5"/>
                <a:gd name="T81" fmla="*/ 1105 h 1557"/>
                <a:gd name="T82" fmla="*/ 2 w 5"/>
                <a:gd name="T83" fmla="*/ 1055 h 1557"/>
                <a:gd name="T84" fmla="*/ 5 w 5"/>
                <a:gd name="T85" fmla="*/ 1133 h 1557"/>
                <a:gd name="T86" fmla="*/ 1 w 5"/>
                <a:gd name="T87" fmla="*/ 1180 h 1557"/>
                <a:gd name="T88" fmla="*/ 3 w 5"/>
                <a:gd name="T89" fmla="*/ 1129 h 1557"/>
                <a:gd name="T90" fmla="*/ 5 w 5"/>
                <a:gd name="T91" fmla="*/ 1252 h 1557"/>
                <a:gd name="T92" fmla="*/ 0 w 5"/>
                <a:gd name="T93" fmla="*/ 1253 h 1557"/>
                <a:gd name="T94" fmla="*/ 4 w 5"/>
                <a:gd name="T95" fmla="*/ 1206 h 1557"/>
                <a:gd name="T96" fmla="*/ 5 w 5"/>
                <a:gd name="T97" fmla="*/ 1328 h 1557"/>
                <a:gd name="T98" fmla="*/ 0 w 5"/>
                <a:gd name="T99" fmla="*/ 1327 h 1557"/>
                <a:gd name="T100" fmla="*/ 4 w 5"/>
                <a:gd name="T101" fmla="*/ 1282 h 1557"/>
                <a:gd name="T102" fmla="*/ 4 w 5"/>
                <a:gd name="T103" fmla="*/ 1406 h 1557"/>
                <a:gd name="T104" fmla="*/ 0 w 5"/>
                <a:gd name="T105" fmla="*/ 1359 h 1557"/>
                <a:gd name="T106" fmla="*/ 5 w 5"/>
                <a:gd name="T107" fmla="*/ 1358 h 1557"/>
                <a:gd name="T108" fmla="*/ 4 w 5"/>
                <a:gd name="T109" fmla="*/ 1482 h 1557"/>
                <a:gd name="T110" fmla="*/ 0 w 5"/>
                <a:gd name="T111" fmla="*/ 1433 h 1557"/>
                <a:gd name="T112" fmla="*/ 5 w 5"/>
                <a:gd name="T113" fmla="*/ 1434 h 1557"/>
                <a:gd name="T114" fmla="*/ 3 w 5"/>
                <a:gd name="T115" fmla="*/ 1557 h 1557"/>
                <a:gd name="T116" fmla="*/ 1 w 5"/>
                <a:gd name="T117" fmla="*/ 1508 h 1557"/>
                <a:gd name="T118" fmla="*/ 5 w 5"/>
                <a:gd name="T119" fmla="*/ 151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1557">
                  <a:moveTo>
                    <a:pt x="5" y="3"/>
                  </a:moveTo>
                  <a:lnTo>
                    <a:pt x="5" y="47"/>
                  </a:lnTo>
                  <a:lnTo>
                    <a:pt x="5" y="48"/>
                  </a:lnTo>
                  <a:lnTo>
                    <a:pt x="4" y="49"/>
                  </a:lnTo>
                  <a:lnTo>
                    <a:pt x="4" y="50"/>
                  </a:lnTo>
                  <a:lnTo>
                    <a:pt x="3" y="50"/>
                  </a:lnTo>
                  <a:lnTo>
                    <a:pt x="2" y="50"/>
                  </a:lnTo>
                  <a:lnTo>
                    <a:pt x="1" y="49"/>
                  </a:lnTo>
                  <a:lnTo>
                    <a:pt x="0" y="48"/>
                  </a:lnTo>
                  <a:lnTo>
                    <a:pt x="0" y="47"/>
                  </a:lnTo>
                  <a:lnTo>
                    <a:pt x="0" y="3"/>
                  </a:lnTo>
                  <a:lnTo>
                    <a:pt x="0" y="1"/>
                  </a:lnTo>
                  <a:lnTo>
                    <a:pt x="1" y="1"/>
                  </a:lnTo>
                  <a:lnTo>
                    <a:pt x="2" y="0"/>
                  </a:lnTo>
                  <a:lnTo>
                    <a:pt x="3" y="0"/>
                  </a:lnTo>
                  <a:lnTo>
                    <a:pt x="4" y="0"/>
                  </a:lnTo>
                  <a:lnTo>
                    <a:pt x="4" y="1"/>
                  </a:lnTo>
                  <a:lnTo>
                    <a:pt x="5" y="1"/>
                  </a:lnTo>
                  <a:lnTo>
                    <a:pt x="5" y="3"/>
                  </a:lnTo>
                  <a:lnTo>
                    <a:pt x="5" y="3"/>
                  </a:lnTo>
                  <a:close/>
                  <a:moveTo>
                    <a:pt x="5" y="79"/>
                  </a:moveTo>
                  <a:lnTo>
                    <a:pt x="5" y="123"/>
                  </a:lnTo>
                  <a:lnTo>
                    <a:pt x="5" y="124"/>
                  </a:lnTo>
                  <a:lnTo>
                    <a:pt x="4" y="124"/>
                  </a:lnTo>
                  <a:lnTo>
                    <a:pt x="4" y="125"/>
                  </a:lnTo>
                  <a:lnTo>
                    <a:pt x="3" y="125"/>
                  </a:lnTo>
                  <a:lnTo>
                    <a:pt x="2" y="125"/>
                  </a:lnTo>
                  <a:lnTo>
                    <a:pt x="1" y="124"/>
                  </a:lnTo>
                  <a:lnTo>
                    <a:pt x="0" y="124"/>
                  </a:lnTo>
                  <a:lnTo>
                    <a:pt x="0" y="123"/>
                  </a:lnTo>
                  <a:lnTo>
                    <a:pt x="0" y="79"/>
                  </a:lnTo>
                  <a:lnTo>
                    <a:pt x="0" y="77"/>
                  </a:lnTo>
                  <a:lnTo>
                    <a:pt x="1" y="76"/>
                  </a:lnTo>
                  <a:lnTo>
                    <a:pt x="2" y="75"/>
                  </a:lnTo>
                  <a:lnTo>
                    <a:pt x="3" y="75"/>
                  </a:lnTo>
                  <a:lnTo>
                    <a:pt x="4" y="75"/>
                  </a:lnTo>
                  <a:lnTo>
                    <a:pt x="4" y="76"/>
                  </a:lnTo>
                  <a:lnTo>
                    <a:pt x="5" y="77"/>
                  </a:lnTo>
                  <a:lnTo>
                    <a:pt x="5" y="79"/>
                  </a:lnTo>
                  <a:lnTo>
                    <a:pt x="5" y="79"/>
                  </a:lnTo>
                  <a:close/>
                  <a:moveTo>
                    <a:pt x="5" y="154"/>
                  </a:moveTo>
                  <a:lnTo>
                    <a:pt x="5" y="198"/>
                  </a:lnTo>
                  <a:lnTo>
                    <a:pt x="5" y="199"/>
                  </a:lnTo>
                  <a:lnTo>
                    <a:pt x="4" y="200"/>
                  </a:lnTo>
                  <a:lnTo>
                    <a:pt x="4" y="200"/>
                  </a:lnTo>
                  <a:lnTo>
                    <a:pt x="3" y="201"/>
                  </a:lnTo>
                  <a:lnTo>
                    <a:pt x="2" y="200"/>
                  </a:lnTo>
                  <a:lnTo>
                    <a:pt x="1" y="200"/>
                  </a:lnTo>
                  <a:lnTo>
                    <a:pt x="0" y="199"/>
                  </a:lnTo>
                  <a:lnTo>
                    <a:pt x="0" y="198"/>
                  </a:lnTo>
                  <a:lnTo>
                    <a:pt x="0" y="154"/>
                  </a:lnTo>
                  <a:lnTo>
                    <a:pt x="0" y="152"/>
                  </a:lnTo>
                  <a:lnTo>
                    <a:pt x="1" y="151"/>
                  </a:lnTo>
                  <a:lnTo>
                    <a:pt x="2" y="151"/>
                  </a:lnTo>
                  <a:lnTo>
                    <a:pt x="3" y="151"/>
                  </a:lnTo>
                  <a:lnTo>
                    <a:pt x="4" y="151"/>
                  </a:lnTo>
                  <a:lnTo>
                    <a:pt x="4" y="151"/>
                  </a:lnTo>
                  <a:lnTo>
                    <a:pt x="5" y="152"/>
                  </a:lnTo>
                  <a:lnTo>
                    <a:pt x="5" y="154"/>
                  </a:lnTo>
                  <a:lnTo>
                    <a:pt x="5" y="154"/>
                  </a:lnTo>
                  <a:close/>
                  <a:moveTo>
                    <a:pt x="5" y="230"/>
                  </a:moveTo>
                  <a:lnTo>
                    <a:pt x="5" y="273"/>
                  </a:lnTo>
                  <a:lnTo>
                    <a:pt x="5" y="274"/>
                  </a:lnTo>
                  <a:lnTo>
                    <a:pt x="4" y="275"/>
                  </a:lnTo>
                  <a:lnTo>
                    <a:pt x="4" y="276"/>
                  </a:lnTo>
                  <a:lnTo>
                    <a:pt x="3" y="276"/>
                  </a:lnTo>
                  <a:lnTo>
                    <a:pt x="2" y="276"/>
                  </a:lnTo>
                  <a:lnTo>
                    <a:pt x="1" y="275"/>
                  </a:lnTo>
                  <a:lnTo>
                    <a:pt x="0" y="274"/>
                  </a:lnTo>
                  <a:lnTo>
                    <a:pt x="0" y="273"/>
                  </a:lnTo>
                  <a:lnTo>
                    <a:pt x="0" y="230"/>
                  </a:lnTo>
                  <a:lnTo>
                    <a:pt x="0" y="228"/>
                  </a:lnTo>
                  <a:lnTo>
                    <a:pt x="1" y="227"/>
                  </a:lnTo>
                  <a:lnTo>
                    <a:pt x="2" y="226"/>
                  </a:lnTo>
                  <a:lnTo>
                    <a:pt x="3" y="226"/>
                  </a:lnTo>
                  <a:lnTo>
                    <a:pt x="4" y="226"/>
                  </a:lnTo>
                  <a:lnTo>
                    <a:pt x="4" y="227"/>
                  </a:lnTo>
                  <a:lnTo>
                    <a:pt x="5" y="228"/>
                  </a:lnTo>
                  <a:lnTo>
                    <a:pt x="5" y="230"/>
                  </a:lnTo>
                  <a:lnTo>
                    <a:pt x="5" y="230"/>
                  </a:lnTo>
                  <a:close/>
                  <a:moveTo>
                    <a:pt x="5" y="305"/>
                  </a:moveTo>
                  <a:lnTo>
                    <a:pt x="5" y="349"/>
                  </a:lnTo>
                  <a:lnTo>
                    <a:pt x="5" y="350"/>
                  </a:lnTo>
                  <a:lnTo>
                    <a:pt x="4" y="351"/>
                  </a:lnTo>
                  <a:lnTo>
                    <a:pt x="4" y="351"/>
                  </a:lnTo>
                  <a:lnTo>
                    <a:pt x="3" y="351"/>
                  </a:lnTo>
                  <a:lnTo>
                    <a:pt x="2" y="351"/>
                  </a:lnTo>
                  <a:lnTo>
                    <a:pt x="1" y="351"/>
                  </a:lnTo>
                  <a:lnTo>
                    <a:pt x="0" y="350"/>
                  </a:lnTo>
                  <a:lnTo>
                    <a:pt x="0" y="349"/>
                  </a:lnTo>
                  <a:lnTo>
                    <a:pt x="0" y="305"/>
                  </a:lnTo>
                  <a:lnTo>
                    <a:pt x="0" y="303"/>
                  </a:lnTo>
                  <a:lnTo>
                    <a:pt x="1" y="302"/>
                  </a:lnTo>
                  <a:lnTo>
                    <a:pt x="2" y="302"/>
                  </a:lnTo>
                  <a:lnTo>
                    <a:pt x="3" y="301"/>
                  </a:lnTo>
                  <a:lnTo>
                    <a:pt x="4" y="302"/>
                  </a:lnTo>
                  <a:lnTo>
                    <a:pt x="4" y="302"/>
                  </a:lnTo>
                  <a:lnTo>
                    <a:pt x="5" y="303"/>
                  </a:lnTo>
                  <a:lnTo>
                    <a:pt x="5" y="305"/>
                  </a:lnTo>
                  <a:lnTo>
                    <a:pt x="5" y="305"/>
                  </a:lnTo>
                  <a:close/>
                  <a:moveTo>
                    <a:pt x="5" y="379"/>
                  </a:moveTo>
                  <a:lnTo>
                    <a:pt x="5" y="424"/>
                  </a:lnTo>
                  <a:lnTo>
                    <a:pt x="5" y="425"/>
                  </a:lnTo>
                  <a:lnTo>
                    <a:pt x="4" y="426"/>
                  </a:lnTo>
                  <a:lnTo>
                    <a:pt x="4" y="426"/>
                  </a:lnTo>
                  <a:lnTo>
                    <a:pt x="3" y="427"/>
                  </a:lnTo>
                  <a:lnTo>
                    <a:pt x="2" y="426"/>
                  </a:lnTo>
                  <a:lnTo>
                    <a:pt x="1" y="426"/>
                  </a:lnTo>
                  <a:lnTo>
                    <a:pt x="0" y="425"/>
                  </a:lnTo>
                  <a:lnTo>
                    <a:pt x="0" y="424"/>
                  </a:lnTo>
                  <a:lnTo>
                    <a:pt x="0" y="379"/>
                  </a:lnTo>
                  <a:lnTo>
                    <a:pt x="0" y="378"/>
                  </a:lnTo>
                  <a:lnTo>
                    <a:pt x="1" y="377"/>
                  </a:lnTo>
                  <a:lnTo>
                    <a:pt x="2" y="377"/>
                  </a:lnTo>
                  <a:lnTo>
                    <a:pt x="3" y="377"/>
                  </a:lnTo>
                  <a:lnTo>
                    <a:pt x="4" y="377"/>
                  </a:lnTo>
                  <a:lnTo>
                    <a:pt x="4" y="377"/>
                  </a:lnTo>
                  <a:lnTo>
                    <a:pt x="5" y="378"/>
                  </a:lnTo>
                  <a:lnTo>
                    <a:pt x="5" y="379"/>
                  </a:lnTo>
                  <a:lnTo>
                    <a:pt x="5" y="379"/>
                  </a:lnTo>
                  <a:close/>
                  <a:moveTo>
                    <a:pt x="5" y="456"/>
                  </a:moveTo>
                  <a:lnTo>
                    <a:pt x="5" y="498"/>
                  </a:lnTo>
                  <a:lnTo>
                    <a:pt x="5" y="500"/>
                  </a:lnTo>
                  <a:lnTo>
                    <a:pt x="4" y="501"/>
                  </a:lnTo>
                  <a:lnTo>
                    <a:pt x="4" y="502"/>
                  </a:lnTo>
                  <a:lnTo>
                    <a:pt x="3" y="502"/>
                  </a:lnTo>
                  <a:lnTo>
                    <a:pt x="2" y="502"/>
                  </a:lnTo>
                  <a:lnTo>
                    <a:pt x="1" y="501"/>
                  </a:lnTo>
                  <a:lnTo>
                    <a:pt x="0" y="500"/>
                  </a:lnTo>
                  <a:lnTo>
                    <a:pt x="0" y="498"/>
                  </a:lnTo>
                  <a:lnTo>
                    <a:pt x="0" y="456"/>
                  </a:lnTo>
                  <a:lnTo>
                    <a:pt x="0" y="454"/>
                  </a:lnTo>
                  <a:lnTo>
                    <a:pt x="1" y="453"/>
                  </a:lnTo>
                  <a:lnTo>
                    <a:pt x="2" y="452"/>
                  </a:lnTo>
                  <a:lnTo>
                    <a:pt x="3" y="452"/>
                  </a:lnTo>
                  <a:lnTo>
                    <a:pt x="4" y="452"/>
                  </a:lnTo>
                  <a:lnTo>
                    <a:pt x="4" y="453"/>
                  </a:lnTo>
                  <a:lnTo>
                    <a:pt x="5" y="454"/>
                  </a:lnTo>
                  <a:lnTo>
                    <a:pt x="5" y="456"/>
                  </a:lnTo>
                  <a:lnTo>
                    <a:pt x="5" y="456"/>
                  </a:lnTo>
                  <a:close/>
                  <a:moveTo>
                    <a:pt x="5" y="530"/>
                  </a:moveTo>
                  <a:lnTo>
                    <a:pt x="5" y="575"/>
                  </a:lnTo>
                  <a:lnTo>
                    <a:pt x="5" y="576"/>
                  </a:lnTo>
                  <a:lnTo>
                    <a:pt x="4" y="577"/>
                  </a:lnTo>
                  <a:lnTo>
                    <a:pt x="4" y="577"/>
                  </a:lnTo>
                  <a:lnTo>
                    <a:pt x="3" y="577"/>
                  </a:lnTo>
                  <a:lnTo>
                    <a:pt x="2" y="577"/>
                  </a:lnTo>
                  <a:lnTo>
                    <a:pt x="1" y="577"/>
                  </a:lnTo>
                  <a:lnTo>
                    <a:pt x="0" y="576"/>
                  </a:lnTo>
                  <a:lnTo>
                    <a:pt x="0" y="575"/>
                  </a:lnTo>
                  <a:lnTo>
                    <a:pt x="0" y="530"/>
                  </a:lnTo>
                  <a:lnTo>
                    <a:pt x="0" y="529"/>
                  </a:lnTo>
                  <a:lnTo>
                    <a:pt x="1" y="528"/>
                  </a:lnTo>
                  <a:lnTo>
                    <a:pt x="2" y="528"/>
                  </a:lnTo>
                  <a:lnTo>
                    <a:pt x="3" y="527"/>
                  </a:lnTo>
                  <a:lnTo>
                    <a:pt x="4" y="528"/>
                  </a:lnTo>
                  <a:lnTo>
                    <a:pt x="4" y="528"/>
                  </a:lnTo>
                  <a:lnTo>
                    <a:pt x="5" y="529"/>
                  </a:lnTo>
                  <a:lnTo>
                    <a:pt x="5" y="530"/>
                  </a:lnTo>
                  <a:lnTo>
                    <a:pt x="5" y="530"/>
                  </a:lnTo>
                  <a:close/>
                  <a:moveTo>
                    <a:pt x="5" y="605"/>
                  </a:moveTo>
                  <a:lnTo>
                    <a:pt x="5" y="649"/>
                  </a:lnTo>
                  <a:lnTo>
                    <a:pt x="5" y="651"/>
                  </a:lnTo>
                  <a:lnTo>
                    <a:pt x="4" y="652"/>
                  </a:lnTo>
                  <a:lnTo>
                    <a:pt x="4" y="653"/>
                  </a:lnTo>
                  <a:lnTo>
                    <a:pt x="3" y="653"/>
                  </a:lnTo>
                  <a:lnTo>
                    <a:pt x="2" y="653"/>
                  </a:lnTo>
                  <a:lnTo>
                    <a:pt x="1" y="652"/>
                  </a:lnTo>
                  <a:lnTo>
                    <a:pt x="0" y="651"/>
                  </a:lnTo>
                  <a:lnTo>
                    <a:pt x="0" y="649"/>
                  </a:lnTo>
                  <a:lnTo>
                    <a:pt x="0" y="605"/>
                  </a:lnTo>
                  <a:lnTo>
                    <a:pt x="0" y="604"/>
                  </a:lnTo>
                  <a:lnTo>
                    <a:pt x="1" y="604"/>
                  </a:lnTo>
                  <a:lnTo>
                    <a:pt x="2" y="603"/>
                  </a:lnTo>
                  <a:lnTo>
                    <a:pt x="3" y="603"/>
                  </a:lnTo>
                  <a:lnTo>
                    <a:pt x="4" y="603"/>
                  </a:lnTo>
                  <a:lnTo>
                    <a:pt x="4" y="604"/>
                  </a:lnTo>
                  <a:lnTo>
                    <a:pt x="5" y="604"/>
                  </a:lnTo>
                  <a:lnTo>
                    <a:pt x="5" y="605"/>
                  </a:lnTo>
                  <a:lnTo>
                    <a:pt x="5" y="605"/>
                  </a:lnTo>
                  <a:close/>
                  <a:moveTo>
                    <a:pt x="5" y="681"/>
                  </a:moveTo>
                  <a:lnTo>
                    <a:pt x="5" y="726"/>
                  </a:lnTo>
                  <a:lnTo>
                    <a:pt x="5" y="727"/>
                  </a:lnTo>
                  <a:lnTo>
                    <a:pt x="4" y="727"/>
                  </a:lnTo>
                  <a:lnTo>
                    <a:pt x="4" y="728"/>
                  </a:lnTo>
                  <a:lnTo>
                    <a:pt x="3" y="728"/>
                  </a:lnTo>
                  <a:lnTo>
                    <a:pt x="2" y="728"/>
                  </a:lnTo>
                  <a:lnTo>
                    <a:pt x="1" y="727"/>
                  </a:lnTo>
                  <a:lnTo>
                    <a:pt x="0" y="727"/>
                  </a:lnTo>
                  <a:lnTo>
                    <a:pt x="0" y="726"/>
                  </a:lnTo>
                  <a:lnTo>
                    <a:pt x="0" y="681"/>
                  </a:lnTo>
                  <a:lnTo>
                    <a:pt x="0" y="680"/>
                  </a:lnTo>
                  <a:lnTo>
                    <a:pt x="1" y="679"/>
                  </a:lnTo>
                  <a:lnTo>
                    <a:pt x="2" y="678"/>
                  </a:lnTo>
                  <a:lnTo>
                    <a:pt x="3" y="678"/>
                  </a:lnTo>
                  <a:lnTo>
                    <a:pt x="4" y="678"/>
                  </a:lnTo>
                  <a:lnTo>
                    <a:pt x="4" y="679"/>
                  </a:lnTo>
                  <a:lnTo>
                    <a:pt x="5" y="680"/>
                  </a:lnTo>
                  <a:lnTo>
                    <a:pt x="5" y="681"/>
                  </a:lnTo>
                  <a:lnTo>
                    <a:pt x="5" y="681"/>
                  </a:lnTo>
                  <a:close/>
                  <a:moveTo>
                    <a:pt x="5" y="756"/>
                  </a:moveTo>
                  <a:lnTo>
                    <a:pt x="5" y="800"/>
                  </a:lnTo>
                  <a:lnTo>
                    <a:pt x="5" y="802"/>
                  </a:lnTo>
                  <a:lnTo>
                    <a:pt x="4" y="803"/>
                  </a:lnTo>
                  <a:lnTo>
                    <a:pt x="4" y="803"/>
                  </a:lnTo>
                  <a:lnTo>
                    <a:pt x="3" y="803"/>
                  </a:lnTo>
                  <a:lnTo>
                    <a:pt x="2" y="803"/>
                  </a:lnTo>
                  <a:lnTo>
                    <a:pt x="1" y="803"/>
                  </a:lnTo>
                  <a:lnTo>
                    <a:pt x="0" y="802"/>
                  </a:lnTo>
                  <a:lnTo>
                    <a:pt x="0" y="800"/>
                  </a:lnTo>
                  <a:lnTo>
                    <a:pt x="0" y="756"/>
                  </a:lnTo>
                  <a:lnTo>
                    <a:pt x="0" y="755"/>
                  </a:lnTo>
                  <a:lnTo>
                    <a:pt x="1" y="754"/>
                  </a:lnTo>
                  <a:lnTo>
                    <a:pt x="2" y="754"/>
                  </a:lnTo>
                  <a:lnTo>
                    <a:pt x="3" y="754"/>
                  </a:lnTo>
                  <a:lnTo>
                    <a:pt x="4" y="754"/>
                  </a:lnTo>
                  <a:lnTo>
                    <a:pt x="4" y="754"/>
                  </a:lnTo>
                  <a:lnTo>
                    <a:pt x="5" y="755"/>
                  </a:lnTo>
                  <a:lnTo>
                    <a:pt x="5" y="756"/>
                  </a:lnTo>
                  <a:lnTo>
                    <a:pt x="5" y="756"/>
                  </a:lnTo>
                  <a:close/>
                  <a:moveTo>
                    <a:pt x="5" y="831"/>
                  </a:moveTo>
                  <a:lnTo>
                    <a:pt x="5" y="875"/>
                  </a:lnTo>
                  <a:lnTo>
                    <a:pt x="5" y="877"/>
                  </a:lnTo>
                  <a:lnTo>
                    <a:pt x="4" y="878"/>
                  </a:lnTo>
                  <a:lnTo>
                    <a:pt x="4" y="879"/>
                  </a:lnTo>
                  <a:lnTo>
                    <a:pt x="3" y="879"/>
                  </a:lnTo>
                  <a:lnTo>
                    <a:pt x="2" y="879"/>
                  </a:lnTo>
                  <a:lnTo>
                    <a:pt x="1" y="878"/>
                  </a:lnTo>
                  <a:lnTo>
                    <a:pt x="0" y="877"/>
                  </a:lnTo>
                  <a:lnTo>
                    <a:pt x="0" y="875"/>
                  </a:lnTo>
                  <a:lnTo>
                    <a:pt x="0" y="831"/>
                  </a:lnTo>
                  <a:lnTo>
                    <a:pt x="0" y="830"/>
                  </a:lnTo>
                  <a:lnTo>
                    <a:pt x="1" y="830"/>
                  </a:lnTo>
                  <a:lnTo>
                    <a:pt x="2" y="829"/>
                  </a:lnTo>
                  <a:lnTo>
                    <a:pt x="3" y="829"/>
                  </a:lnTo>
                  <a:lnTo>
                    <a:pt x="4" y="829"/>
                  </a:lnTo>
                  <a:lnTo>
                    <a:pt x="4" y="830"/>
                  </a:lnTo>
                  <a:lnTo>
                    <a:pt x="5" y="830"/>
                  </a:lnTo>
                  <a:lnTo>
                    <a:pt x="5" y="831"/>
                  </a:lnTo>
                  <a:lnTo>
                    <a:pt x="5" y="831"/>
                  </a:lnTo>
                  <a:close/>
                  <a:moveTo>
                    <a:pt x="5" y="907"/>
                  </a:moveTo>
                  <a:lnTo>
                    <a:pt x="5" y="951"/>
                  </a:lnTo>
                  <a:lnTo>
                    <a:pt x="5" y="953"/>
                  </a:lnTo>
                  <a:lnTo>
                    <a:pt x="4" y="953"/>
                  </a:lnTo>
                  <a:lnTo>
                    <a:pt x="4" y="954"/>
                  </a:lnTo>
                  <a:lnTo>
                    <a:pt x="3" y="954"/>
                  </a:lnTo>
                  <a:lnTo>
                    <a:pt x="2" y="954"/>
                  </a:lnTo>
                  <a:lnTo>
                    <a:pt x="1" y="953"/>
                  </a:lnTo>
                  <a:lnTo>
                    <a:pt x="0" y="953"/>
                  </a:lnTo>
                  <a:lnTo>
                    <a:pt x="0" y="951"/>
                  </a:lnTo>
                  <a:lnTo>
                    <a:pt x="0" y="907"/>
                  </a:lnTo>
                  <a:lnTo>
                    <a:pt x="0" y="906"/>
                  </a:lnTo>
                  <a:lnTo>
                    <a:pt x="1" y="905"/>
                  </a:lnTo>
                  <a:lnTo>
                    <a:pt x="2" y="904"/>
                  </a:lnTo>
                  <a:lnTo>
                    <a:pt x="3" y="904"/>
                  </a:lnTo>
                  <a:lnTo>
                    <a:pt x="4" y="904"/>
                  </a:lnTo>
                  <a:lnTo>
                    <a:pt x="4" y="905"/>
                  </a:lnTo>
                  <a:lnTo>
                    <a:pt x="5" y="906"/>
                  </a:lnTo>
                  <a:lnTo>
                    <a:pt x="5" y="907"/>
                  </a:lnTo>
                  <a:lnTo>
                    <a:pt x="5" y="907"/>
                  </a:lnTo>
                  <a:close/>
                  <a:moveTo>
                    <a:pt x="5" y="982"/>
                  </a:moveTo>
                  <a:lnTo>
                    <a:pt x="5" y="1026"/>
                  </a:lnTo>
                  <a:lnTo>
                    <a:pt x="5" y="1028"/>
                  </a:lnTo>
                  <a:lnTo>
                    <a:pt x="4" y="1029"/>
                  </a:lnTo>
                  <a:lnTo>
                    <a:pt x="4" y="1029"/>
                  </a:lnTo>
                  <a:lnTo>
                    <a:pt x="3" y="1030"/>
                  </a:lnTo>
                  <a:lnTo>
                    <a:pt x="2" y="1029"/>
                  </a:lnTo>
                  <a:lnTo>
                    <a:pt x="1" y="1029"/>
                  </a:lnTo>
                  <a:lnTo>
                    <a:pt x="0" y="1028"/>
                  </a:lnTo>
                  <a:lnTo>
                    <a:pt x="0" y="1026"/>
                  </a:lnTo>
                  <a:lnTo>
                    <a:pt x="0" y="982"/>
                  </a:lnTo>
                  <a:lnTo>
                    <a:pt x="0" y="981"/>
                  </a:lnTo>
                  <a:lnTo>
                    <a:pt x="1" y="980"/>
                  </a:lnTo>
                  <a:lnTo>
                    <a:pt x="2" y="980"/>
                  </a:lnTo>
                  <a:lnTo>
                    <a:pt x="3" y="980"/>
                  </a:lnTo>
                  <a:lnTo>
                    <a:pt x="4" y="980"/>
                  </a:lnTo>
                  <a:lnTo>
                    <a:pt x="4" y="980"/>
                  </a:lnTo>
                  <a:lnTo>
                    <a:pt x="5" y="981"/>
                  </a:lnTo>
                  <a:lnTo>
                    <a:pt x="5" y="982"/>
                  </a:lnTo>
                  <a:lnTo>
                    <a:pt x="5" y="982"/>
                  </a:lnTo>
                  <a:close/>
                  <a:moveTo>
                    <a:pt x="5" y="1058"/>
                  </a:moveTo>
                  <a:lnTo>
                    <a:pt x="5" y="1101"/>
                  </a:lnTo>
                  <a:lnTo>
                    <a:pt x="5" y="1102"/>
                  </a:lnTo>
                  <a:lnTo>
                    <a:pt x="4" y="1104"/>
                  </a:lnTo>
                  <a:lnTo>
                    <a:pt x="4" y="1105"/>
                  </a:lnTo>
                  <a:lnTo>
                    <a:pt x="3" y="1105"/>
                  </a:lnTo>
                  <a:lnTo>
                    <a:pt x="2" y="1105"/>
                  </a:lnTo>
                  <a:lnTo>
                    <a:pt x="1" y="1104"/>
                  </a:lnTo>
                  <a:lnTo>
                    <a:pt x="0" y="1102"/>
                  </a:lnTo>
                  <a:lnTo>
                    <a:pt x="0" y="1101"/>
                  </a:lnTo>
                  <a:lnTo>
                    <a:pt x="0" y="1058"/>
                  </a:lnTo>
                  <a:lnTo>
                    <a:pt x="0" y="1057"/>
                  </a:lnTo>
                  <a:lnTo>
                    <a:pt x="1" y="1056"/>
                  </a:lnTo>
                  <a:lnTo>
                    <a:pt x="2" y="1055"/>
                  </a:lnTo>
                  <a:lnTo>
                    <a:pt x="3" y="1055"/>
                  </a:lnTo>
                  <a:lnTo>
                    <a:pt x="4" y="1055"/>
                  </a:lnTo>
                  <a:lnTo>
                    <a:pt x="4" y="1056"/>
                  </a:lnTo>
                  <a:lnTo>
                    <a:pt x="5" y="1057"/>
                  </a:lnTo>
                  <a:lnTo>
                    <a:pt x="5" y="1058"/>
                  </a:lnTo>
                  <a:lnTo>
                    <a:pt x="5" y="1058"/>
                  </a:lnTo>
                  <a:close/>
                  <a:moveTo>
                    <a:pt x="5" y="1133"/>
                  </a:moveTo>
                  <a:lnTo>
                    <a:pt x="5" y="1177"/>
                  </a:lnTo>
                  <a:lnTo>
                    <a:pt x="5" y="1179"/>
                  </a:lnTo>
                  <a:lnTo>
                    <a:pt x="4" y="1180"/>
                  </a:lnTo>
                  <a:lnTo>
                    <a:pt x="4" y="1180"/>
                  </a:lnTo>
                  <a:lnTo>
                    <a:pt x="3" y="1180"/>
                  </a:lnTo>
                  <a:lnTo>
                    <a:pt x="2" y="1180"/>
                  </a:lnTo>
                  <a:lnTo>
                    <a:pt x="1" y="1180"/>
                  </a:lnTo>
                  <a:lnTo>
                    <a:pt x="0" y="1179"/>
                  </a:lnTo>
                  <a:lnTo>
                    <a:pt x="0" y="1177"/>
                  </a:lnTo>
                  <a:lnTo>
                    <a:pt x="0" y="1133"/>
                  </a:lnTo>
                  <a:lnTo>
                    <a:pt x="0" y="1132"/>
                  </a:lnTo>
                  <a:lnTo>
                    <a:pt x="1" y="1131"/>
                  </a:lnTo>
                  <a:lnTo>
                    <a:pt x="2" y="1131"/>
                  </a:lnTo>
                  <a:lnTo>
                    <a:pt x="3" y="1129"/>
                  </a:lnTo>
                  <a:lnTo>
                    <a:pt x="4" y="1131"/>
                  </a:lnTo>
                  <a:lnTo>
                    <a:pt x="4" y="1131"/>
                  </a:lnTo>
                  <a:lnTo>
                    <a:pt x="5" y="1132"/>
                  </a:lnTo>
                  <a:lnTo>
                    <a:pt x="5" y="1133"/>
                  </a:lnTo>
                  <a:lnTo>
                    <a:pt x="5" y="1133"/>
                  </a:lnTo>
                  <a:close/>
                  <a:moveTo>
                    <a:pt x="5" y="1208"/>
                  </a:moveTo>
                  <a:lnTo>
                    <a:pt x="5" y="1252"/>
                  </a:lnTo>
                  <a:lnTo>
                    <a:pt x="5" y="1253"/>
                  </a:lnTo>
                  <a:lnTo>
                    <a:pt x="4" y="1255"/>
                  </a:lnTo>
                  <a:lnTo>
                    <a:pt x="4" y="1255"/>
                  </a:lnTo>
                  <a:lnTo>
                    <a:pt x="3" y="1256"/>
                  </a:lnTo>
                  <a:lnTo>
                    <a:pt x="2" y="1255"/>
                  </a:lnTo>
                  <a:lnTo>
                    <a:pt x="1" y="1255"/>
                  </a:lnTo>
                  <a:lnTo>
                    <a:pt x="0" y="1253"/>
                  </a:lnTo>
                  <a:lnTo>
                    <a:pt x="0" y="1252"/>
                  </a:lnTo>
                  <a:lnTo>
                    <a:pt x="0" y="1208"/>
                  </a:lnTo>
                  <a:lnTo>
                    <a:pt x="0" y="1207"/>
                  </a:lnTo>
                  <a:lnTo>
                    <a:pt x="1" y="1207"/>
                  </a:lnTo>
                  <a:lnTo>
                    <a:pt x="2" y="1206"/>
                  </a:lnTo>
                  <a:lnTo>
                    <a:pt x="3" y="1206"/>
                  </a:lnTo>
                  <a:lnTo>
                    <a:pt x="4" y="1206"/>
                  </a:lnTo>
                  <a:lnTo>
                    <a:pt x="4" y="1207"/>
                  </a:lnTo>
                  <a:lnTo>
                    <a:pt x="5" y="1207"/>
                  </a:lnTo>
                  <a:lnTo>
                    <a:pt x="5" y="1208"/>
                  </a:lnTo>
                  <a:lnTo>
                    <a:pt x="5" y="1208"/>
                  </a:lnTo>
                  <a:close/>
                  <a:moveTo>
                    <a:pt x="5" y="1284"/>
                  </a:moveTo>
                  <a:lnTo>
                    <a:pt x="5" y="1327"/>
                  </a:lnTo>
                  <a:lnTo>
                    <a:pt x="5" y="1328"/>
                  </a:lnTo>
                  <a:lnTo>
                    <a:pt x="4" y="1330"/>
                  </a:lnTo>
                  <a:lnTo>
                    <a:pt x="4" y="1331"/>
                  </a:lnTo>
                  <a:lnTo>
                    <a:pt x="3" y="1331"/>
                  </a:lnTo>
                  <a:lnTo>
                    <a:pt x="2" y="1331"/>
                  </a:lnTo>
                  <a:lnTo>
                    <a:pt x="1" y="1330"/>
                  </a:lnTo>
                  <a:lnTo>
                    <a:pt x="0" y="1328"/>
                  </a:lnTo>
                  <a:lnTo>
                    <a:pt x="0" y="1327"/>
                  </a:lnTo>
                  <a:lnTo>
                    <a:pt x="0" y="1284"/>
                  </a:lnTo>
                  <a:lnTo>
                    <a:pt x="0" y="1283"/>
                  </a:lnTo>
                  <a:lnTo>
                    <a:pt x="1" y="1282"/>
                  </a:lnTo>
                  <a:lnTo>
                    <a:pt x="2" y="1280"/>
                  </a:lnTo>
                  <a:lnTo>
                    <a:pt x="3" y="1280"/>
                  </a:lnTo>
                  <a:lnTo>
                    <a:pt x="4" y="1280"/>
                  </a:lnTo>
                  <a:lnTo>
                    <a:pt x="4" y="1282"/>
                  </a:lnTo>
                  <a:lnTo>
                    <a:pt x="5" y="1283"/>
                  </a:lnTo>
                  <a:lnTo>
                    <a:pt x="5" y="1284"/>
                  </a:lnTo>
                  <a:lnTo>
                    <a:pt x="5" y="1284"/>
                  </a:lnTo>
                  <a:close/>
                  <a:moveTo>
                    <a:pt x="5" y="1359"/>
                  </a:moveTo>
                  <a:lnTo>
                    <a:pt x="5" y="1403"/>
                  </a:lnTo>
                  <a:lnTo>
                    <a:pt x="5" y="1404"/>
                  </a:lnTo>
                  <a:lnTo>
                    <a:pt x="4" y="1406"/>
                  </a:lnTo>
                  <a:lnTo>
                    <a:pt x="4" y="1406"/>
                  </a:lnTo>
                  <a:lnTo>
                    <a:pt x="3" y="1406"/>
                  </a:lnTo>
                  <a:lnTo>
                    <a:pt x="2" y="1406"/>
                  </a:lnTo>
                  <a:lnTo>
                    <a:pt x="1" y="1406"/>
                  </a:lnTo>
                  <a:lnTo>
                    <a:pt x="0" y="1404"/>
                  </a:lnTo>
                  <a:lnTo>
                    <a:pt x="0" y="1403"/>
                  </a:lnTo>
                  <a:lnTo>
                    <a:pt x="0" y="1359"/>
                  </a:lnTo>
                  <a:lnTo>
                    <a:pt x="0" y="1358"/>
                  </a:lnTo>
                  <a:lnTo>
                    <a:pt x="1" y="1357"/>
                  </a:lnTo>
                  <a:lnTo>
                    <a:pt x="2" y="1357"/>
                  </a:lnTo>
                  <a:lnTo>
                    <a:pt x="3" y="1355"/>
                  </a:lnTo>
                  <a:lnTo>
                    <a:pt x="4" y="1357"/>
                  </a:lnTo>
                  <a:lnTo>
                    <a:pt x="4" y="1357"/>
                  </a:lnTo>
                  <a:lnTo>
                    <a:pt x="5" y="1358"/>
                  </a:lnTo>
                  <a:lnTo>
                    <a:pt x="5" y="1359"/>
                  </a:lnTo>
                  <a:lnTo>
                    <a:pt x="5" y="1359"/>
                  </a:lnTo>
                  <a:close/>
                  <a:moveTo>
                    <a:pt x="5" y="1434"/>
                  </a:moveTo>
                  <a:lnTo>
                    <a:pt x="5" y="1478"/>
                  </a:lnTo>
                  <a:lnTo>
                    <a:pt x="5" y="1479"/>
                  </a:lnTo>
                  <a:lnTo>
                    <a:pt x="4" y="1481"/>
                  </a:lnTo>
                  <a:lnTo>
                    <a:pt x="4" y="1482"/>
                  </a:lnTo>
                  <a:lnTo>
                    <a:pt x="3" y="1482"/>
                  </a:lnTo>
                  <a:lnTo>
                    <a:pt x="2" y="1482"/>
                  </a:lnTo>
                  <a:lnTo>
                    <a:pt x="1" y="1481"/>
                  </a:lnTo>
                  <a:lnTo>
                    <a:pt x="0" y="1479"/>
                  </a:lnTo>
                  <a:lnTo>
                    <a:pt x="0" y="1478"/>
                  </a:lnTo>
                  <a:lnTo>
                    <a:pt x="0" y="1434"/>
                  </a:lnTo>
                  <a:lnTo>
                    <a:pt x="0" y="1433"/>
                  </a:lnTo>
                  <a:lnTo>
                    <a:pt x="1" y="1433"/>
                  </a:lnTo>
                  <a:lnTo>
                    <a:pt x="2" y="1431"/>
                  </a:lnTo>
                  <a:lnTo>
                    <a:pt x="3" y="1431"/>
                  </a:lnTo>
                  <a:lnTo>
                    <a:pt x="4" y="1431"/>
                  </a:lnTo>
                  <a:lnTo>
                    <a:pt x="4" y="1433"/>
                  </a:lnTo>
                  <a:lnTo>
                    <a:pt x="5" y="1433"/>
                  </a:lnTo>
                  <a:lnTo>
                    <a:pt x="5" y="1434"/>
                  </a:lnTo>
                  <a:lnTo>
                    <a:pt x="5" y="1434"/>
                  </a:lnTo>
                  <a:close/>
                  <a:moveTo>
                    <a:pt x="5" y="1510"/>
                  </a:moveTo>
                  <a:lnTo>
                    <a:pt x="5" y="1554"/>
                  </a:lnTo>
                  <a:lnTo>
                    <a:pt x="5" y="1555"/>
                  </a:lnTo>
                  <a:lnTo>
                    <a:pt x="4" y="1555"/>
                  </a:lnTo>
                  <a:lnTo>
                    <a:pt x="4" y="1557"/>
                  </a:lnTo>
                  <a:lnTo>
                    <a:pt x="3" y="1557"/>
                  </a:lnTo>
                  <a:lnTo>
                    <a:pt x="2" y="1557"/>
                  </a:lnTo>
                  <a:lnTo>
                    <a:pt x="1" y="1555"/>
                  </a:lnTo>
                  <a:lnTo>
                    <a:pt x="0" y="1555"/>
                  </a:lnTo>
                  <a:lnTo>
                    <a:pt x="0" y="1554"/>
                  </a:lnTo>
                  <a:lnTo>
                    <a:pt x="0" y="1510"/>
                  </a:lnTo>
                  <a:lnTo>
                    <a:pt x="0" y="1509"/>
                  </a:lnTo>
                  <a:lnTo>
                    <a:pt x="1" y="1508"/>
                  </a:lnTo>
                  <a:lnTo>
                    <a:pt x="2" y="1506"/>
                  </a:lnTo>
                  <a:lnTo>
                    <a:pt x="3" y="1506"/>
                  </a:lnTo>
                  <a:lnTo>
                    <a:pt x="4" y="1506"/>
                  </a:lnTo>
                  <a:lnTo>
                    <a:pt x="4" y="1508"/>
                  </a:lnTo>
                  <a:lnTo>
                    <a:pt x="5" y="1509"/>
                  </a:lnTo>
                  <a:lnTo>
                    <a:pt x="5" y="1510"/>
                  </a:lnTo>
                  <a:lnTo>
                    <a:pt x="5" y="151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0" name="Freeform 26"/>
            <p:cNvSpPr>
              <a:spLocks noEditPoints="1"/>
            </p:cNvSpPr>
            <p:nvPr/>
          </p:nvSpPr>
          <p:spPr bwMode="auto">
            <a:xfrm>
              <a:off x="4415" y="1832"/>
              <a:ext cx="3" cy="1734"/>
            </a:xfrm>
            <a:custGeom>
              <a:avLst/>
              <a:gdLst>
                <a:gd name="T0" fmla="*/ 1 w 5"/>
                <a:gd name="T1" fmla="*/ 50 h 1557"/>
                <a:gd name="T2" fmla="*/ 1 w 5"/>
                <a:gd name="T3" fmla="*/ 0 h 1557"/>
                <a:gd name="T4" fmla="*/ 5 w 5"/>
                <a:gd name="T5" fmla="*/ 79 h 1557"/>
                <a:gd name="T6" fmla="*/ 0 w 5"/>
                <a:gd name="T7" fmla="*/ 124 h 1557"/>
                <a:gd name="T8" fmla="*/ 2 w 5"/>
                <a:gd name="T9" fmla="*/ 75 h 1557"/>
                <a:gd name="T10" fmla="*/ 5 w 5"/>
                <a:gd name="T11" fmla="*/ 198 h 1557"/>
                <a:gd name="T12" fmla="*/ 0 w 5"/>
                <a:gd name="T13" fmla="*/ 199 h 1557"/>
                <a:gd name="T14" fmla="*/ 3 w 5"/>
                <a:gd name="T15" fmla="*/ 151 h 1557"/>
                <a:gd name="T16" fmla="*/ 5 w 5"/>
                <a:gd name="T17" fmla="*/ 274 h 1557"/>
                <a:gd name="T18" fmla="*/ 0 w 5"/>
                <a:gd name="T19" fmla="*/ 273 h 1557"/>
                <a:gd name="T20" fmla="*/ 4 w 5"/>
                <a:gd name="T21" fmla="*/ 227 h 1557"/>
                <a:gd name="T22" fmla="*/ 4 w 5"/>
                <a:gd name="T23" fmla="*/ 351 h 1557"/>
                <a:gd name="T24" fmla="*/ 0 w 5"/>
                <a:gd name="T25" fmla="*/ 305 h 1557"/>
                <a:gd name="T26" fmla="*/ 5 w 5"/>
                <a:gd name="T27" fmla="*/ 303 h 1557"/>
                <a:gd name="T28" fmla="*/ 3 w 5"/>
                <a:gd name="T29" fmla="*/ 426 h 1557"/>
                <a:gd name="T30" fmla="*/ 0 w 5"/>
                <a:gd name="T31" fmla="*/ 378 h 1557"/>
                <a:gd name="T32" fmla="*/ 5 w 5"/>
                <a:gd name="T33" fmla="*/ 379 h 1557"/>
                <a:gd name="T34" fmla="*/ 2 w 5"/>
                <a:gd name="T35" fmla="*/ 502 h 1557"/>
                <a:gd name="T36" fmla="*/ 0 w 5"/>
                <a:gd name="T37" fmla="*/ 453 h 1557"/>
                <a:gd name="T38" fmla="*/ 5 w 5"/>
                <a:gd name="T39" fmla="*/ 456 h 1557"/>
                <a:gd name="T40" fmla="*/ 1 w 5"/>
                <a:gd name="T41" fmla="*/ 577 h 1557"/>
                <a:gd name="T42" fmla="*/ 1 w 5"/>
                <a:gd name="T43" fmla="*/ 528 h 1557"/>
                <a:gd name="T44" fmla="*/ 5 w 5"/>
                <a:gd name="T45" fmla="*/ 605 h 1557"/>
                <a:gd name="T46" fmla="*/ 0 w 5"/>
                <a:gd name="T47" fmla="*/ 652 h 1557"/>
                <a:gd name="T48" fmla="*/ 2 w 5"/>
                <a:gd name="T49" fmla="*/ 603 h 1557"/>
                <a:gd name="T50" fmla="*/ 5 w 5"/>
                <a:gd name="T51" fmla="*/ 726 h 1557"/>
                <a:gd name="T52" fmla="*/ 0 w 5"/>
                <a:gd name="T53" fmla="*/ 727 h 1557"/>
                <a:gd name="T54" fmla="*/ 3 w 5"/>
                <a:gd name="T55" fmla="*/ 678 h 1557"/>
                <a:gd name="T56" fmla="*/ 5 w 5"/>
                <a:gd name="T57" fmla="*/ 802 h 1557"/>
                <a:gd name="T58" fmla="*/ 0 w 5"/>
                <a:gd name="T59" fmla="*/ 800 h 1557"/>
                <a:gd name="T60" fmla="*/ 4 w 5"/>
                <a:gd name="T61" fmla="*/ 754 h 1557"/>
                <a:gd name="T62" fmla="*/ 4 w 5"/>
                <a:gd name="T63" fmla="*/ 878 h 1557"/>
                <a:gd name="T64" fmla="*/ 0 w 5"/>
                <a:gd name="T65" fmla="*/ 831 h 1557"/>
                <a:gd name="T66" fmla="*/ 5 w 5"/>
                <a:gd name="T67" fmla="*/ 830 h 1557"/>
                <a:gd name="T68" fmla="*/ 3 w 5"/>
                <a:gd name="T69" fmla="*/ 954 h 1557"/>
                <a:gd name="T70" fmla="*/ 0 w 5"/>
                <a:gd name="T71" fmla="*/ 906 h 1557"/>
                <a:gd name="T72" fmla="*/ 5 w 5"/>
                <a:gd name="T73" fmla="*/ 907 h 1557"/>
                <a:gd name="T74" fmla="*/ 2 w 5"/>
                <a:gd name="T75" fmla="*/ 1030 h 1557"/>
                <a:gd name="T76" fmla="*/ 0 w 5"/>
                <a:gd name="T77" fmla="*/ 980 h 1557"/>
                <a:gd name="T78" fmla="*/ 5 w 5"/>
                <a:gd name="T79" fmla="*/ 982 h 1557"/>
                <a:gd name="T80" fmla="*/ 1 w 5"/>
                <a:gd name="T81" fmla="*/ 1105 h 1557"/>
                <a:gd name="T82" fmla="*/ 1 w 5"/>
                <a:gd name="T83" fmla="*/ 1055 h 1557"/>
                <a:gd name="T84" fmla="*/ 5 w 5"/>
                <a:gd name="T85" fmla="*/ 1133 h 1557"/>
                <a:gd name="T86" fmla="*/ 0 w 5"/>
                <a:gd name="T87" fmla="*/ 1180 h 1557"/>
                <a:gd name="T88" fmla="*/ 2 w 5"/>
                <a:gd name="T89" fmla="*/ 1129 h 1557"/>
                <a:gd name="T90" fmla="*/ 5 w 5"/>
                <a:gd name="T91" fmla="*/ 1252 h 1557"/>
                <a:gd name="T92" fmla="*/ 0 w 5"/>
                <a:gd name="T93" fmla="*/ 1253 h 1557"/>
                <a:gd name="T94" fmla="*/ 3 w 5"/>
                <a:gd name="T95" fmla="*/ 1206 h 1557"/>
                <a:gd name="T96" fmla="*/ 5 w 5"/>
                <a:gd name="T97" fmla="*/ 1328 h 1557"/>
                <a:gd name="T98" fmla="*/ 0 w 5"/>
                <a:gd name="T99" fmla="*/ 1327 h 1557"/>
                <a:gd name="T100" fmla="*/ 4 w 5"/>
                <a:gd name="T101" fmla="*/ 1282 h 1557"/>
                <a:gd name="T102" fmla="*/ 4 w 5"/>
                <a:gd name="T103" fmla="*/ 1406 h 1557"/>
                <a:gd name="T104" fmla="*/ 0 w 5"/>
                <a:gd name="T105" fmla="*/ 1359 h 1557"/>
                <a:gd name="T106" fmla="*/ 5 w 5"/>
                <a:gd name="T107" fmla="*/ 1358 h 1557"/>
                <a:gd name="T108" fmla="*/ 3 w 5"/>
                <a:gd name="T109" fmla="*/ 1482 h 1557"/>
                <a:gd name="T110" fmla="*/ 0 w 5"/>
                <a:gd name="T111" fmla="*/ 1433 h 1557"/>
                <a:gd name="T112" fmla="*/ 5 w 5"/>
                <a:gd name="T113" fmla="*/ 1434 h 1557"/>
                <a:gd name="T114" fmla="*/ 2 w 5"/>
                <a:gd name="T115" fmla="*/ 1557 h 1557"/>
                <a:gd name="T116" fmla="*/ 0 w 5"/>
                <a:gd name="T117" fmla="*/ 1508 h 1557"/>
                <a:gd name="T118" fmla="*/ 5 w 5"/>
                <a:gd name="T119" fmla="*/ 151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 h="1557">
                  <a:moveTo>
                    <a:pt x="5" y="3"/>
                  </a:moveTo>
                  <a:lnTo>
                    <a:pt x="5" y="47"/>
                  </a:lnTo>
                  <a:lnTo>
                    <a:pt x="5" y="48"/>
                  </a:lnTo>
                  <a:lnTo>
                    <a:pt x="4" y="49"/>
                  </a:lnTo>
                  <a:lnTo>
                    <a:pt x="3" y="50"/>
                  </a:lnTo>
                  <a:lnTo>
                    <a:pt x="2" y="50"/>
                  </a:lnTo>
                  <a:lnTo>
                    <a:pt x="1" y="50"/>
                  </a:lnTo>
                  <a:lnTo>
                    <a:pt x="0" y="49"/>
                  </a:lnTo>
                  <a:lnTo>
                    <a:pt x="0" y="48"/>
                  </a:lnTo>
                  <a:lnTo>
                    <a:pt x="0" y="47"/>
                  </a:lnTo>
                  <a:lnTo>
                    <a:pt x="0" y="3"/>
                  </a:lnTo>
                  <a:lnTo>
                    <a:pt x="0" y="1"/>
                  </a:lnTo>
                  <a:lnTo>
                    <a:pt x="0" y="1"/>
                  </a:lnTo>
                  <a:lnTo>
                    <a:pt x="1" y="0"/>
                  </a:lnTo>
                  <a:lnTo>
                    <a:pt x="2" y="0"/>
                  </a:lnTo>
                  <a:lnTo>
                    <a:pt x="3" y="0"/>
                  </a:lnTo>
                  <a:lnTo>
                    <a:pt x="4" y="1"/>
                  </a:lnTo>
                  <a:lnTo>
                    <a:pt x="5" y="1"/>
                  </a:lnTo>
                  <a:lnTo>
                    <a:pt x="5" y="3"/>
                  </a:lnTo>
                  <a:lnTo>
                    <a:pt x="5" y="3"/>
                  </a:lnTo>
                  <a:close/>
                  <a:moveTo>
                    <a:pt x="5" y="79"/>
                  </a:moveTo>
                  <a:lnTo>
                    <a:pt x="5" y="123"/>
                  </a:lnTo>
                  <a:lnTo>
                    <a:pt x="5" y="124"/>
                  </a:lnTo>
                  <a:lnTo>
                    <a:pt x="4" y="124"/>
                  </a:lnTo>
                  <a:lnTo>
                    <a:pt x="3" y="125"/>
                  </a:lnTo>
                  <a:lnTo>
                    <a:pt x="2" y="125"/>
                  </a:lnTo>
                  <a:lnTo>
                    <a:pt x="1" y="125"/>
                  </a:lnTo>
                  <a:lnTo>
                    <a:pt x="0" y="124"/>
                  </a:lnTo>
                  <a:lnTo>
                    <a:pt x="0" y="124"/>
                  </a:lnTo>
                  <a:lnTo>
                    <a:pt x="0" y="123"/>
                  </a:lnTo>
                  <a:lnTo>
                    <a:pt x="0" y="79"/>
                  </a:lnTo>
                  <a:lnTo>
                    <a:pt x="0" y="77"/>
                  </a:lnTo>
                  <a:lnTo>
                    <a:pt x="0" y="76"/>
                  </a:lnTo>
                  <a:lnTo>
                    <a:pt x="1" y="75"/>
                  </a:lnTo>
                  <a:lnTo>
                    <a:pt x="2" y="75"/>
                  </a:lnTo>
                  <a:lnTo>
                    <a:pt x="3" y="75"/>
                  </a:lnTo>
                  <a:lnTo>
                    <a:pt x="4" y="76"/>
                  </a:lnTo>
                  <a:lnTo>
                    <a:pt x="5" y="77"/>
                  </a:lnTo>
                  <a:lnTo>
                    <a:pt x="5" y="79"/>
                  </a:lnTo>
                  <a:lnTo>
                    <a:pt x="5" y="79"/>
                  </a:lnTo>
                  <a:close/>
                  <a:moveTo>
                    <a:pt x="5" y="154"/>
                  </a:moveTo>
                  <a:lnTo>
                    <a:pt x="5" y="198"/>
                  </a:lnTo>
                  <a:lnTo>
                    <a:pt x="5" y="199"/>
                  </a:lnTo>
                  <a:lnTo>
                    <a:pt x="4" y="200"/>
                  </a:lnTo>
                  <a:lnTo>
                    <a:pt x="3" y="200"/>
                  </a:lnTo>
                  <a:lnTo>
                    <a:pt x="2" y="201"/>
                  </a:lnTo>
                  <a:lnTo>
                    <a:pt x="1" y="200"/>
                  </a:lnTo>
                  <a:lnTo>
                    <a:pt x="0" y="200"/>
                  </a:lnTo>
                  <a:lnTo>
                    <a:pt x="0" y="199"/>
                  </a:lnTo>
                  <a:lnTo>
                    <a:pt x="0" y="198"/>
                  </a:lnTo>
                  <a:lnTo>
                    <a:pt x="0" y="154"/>
                  </a:lnTo>
                  <a:lnTo>
                    <a:pt x="0" y="152"/>
                  </a:lnTo>
                  <a:lnTo>
                    <a:pt x="0" y="151"/>
                  </a:lnTo>
                  <a:lnTo>
                    <a:pt x="1" y="151"/>
                  </a:lnTo>
                  <a:lnTo>
                    <a:pt x="2" y="151"/>
                  </a:lnTo>
                  <a:lnTo>
                    <a:pt x="3" y="151"/>
                  </a:lnTo>
                  <a:lnTo>
                    <a:pt x="4" y="151"/>
                  </a:lnTo>
                  <a:lnTo>
                    <a:pt x="5" y="152"/>
                  </a:lnTo>
                  <a:lnTo>
                    <a:pt x="5" y="154"/>
                  </a:lnTo>
                  <a:lnTo>
                    <a:pt x="5" y="154"/>
                  </a:lnTo>
                  <a:close/>
                  <a:moveTo>
                    <a:pt x="5" y="230"/>
                  </a:moveTo>
                  <a:lnTo>
                    <a:pt x="5" y="273"/>
                  </a:lnTo>
                  <a:lnTo>
                    <a:pt x="5" y="274"/>
                  </a:lnTo>
                  <a:lnTo>
                    <a:pt x="4" y="275"/>
                  </a:lnTo>
                  <a:lnTo>
                    <a:pt x="3" y="276"/>
                  </a:lnTo>
                  <a:lnTo>
                    <a:pt x="2" y="276"/>
                  </a:lnTo>
                  <a:lnTo>
                    <a:pt x="1" y="276"/>
                  </a:lnTo>
                  <a:lnTo>
                    <a:pt x="0" y="275"/>
                  </a:lnTo>
                  <a:lnTo>
                    <a:pt x="0" y="274"/>
                  </a:lnTo>
                  <a:lnTo>
                    <a:pt x="0" y="273"/>
                  </a:lnTo>
                  <a:lnTo>
                    <a:pt x="0" y="230"/>
                  </a:lnTo>
                  <a:lnTo>
                    <a:pt x="0" y="228"/>
                  </a:lnTo>
                  <a:lnTo>
                    <a:pt x="0" y="227"/>
                  </a:lnTo>
                  <a:lnTo>
                    <a:pt x="1" y="226"/>
                  </a:lnTo>
                  <a:lnTo>
                    <a:pt x="2" y="226"/>
                  </a:lnTo>
                  <a:lnTo>
                    <a:pt x="3" y="226"/>
                  </a:lnTo>
                  <a:lnTo>
                    <a:pt x="4" y="227"/>
                  </a:lnTo>
                  <a:lnTo>
                    <a:pt x="5" y="228"/>
                  </a:lnTo>
                  <a:lnTo>
                    <a:pt x="5" y="230"/>
                  </a:lnTo>
                  <a:lnTo>
                    <a:pt x="5" y="230"/>
                  </a:lnTo>
                  <a:close/>
                  <a:moveTo>
                    <a:pt x="5" y="305"/>
                  </a:moveTo>
                  <a:lnTo>
                    <a:pt x="5" y="349"/>
                  </a:lnTo>
                  <a:lnTo>
                    <a:pt x="5" y="350"/>
                  </a:lnTo>
                  <a:lnTo>
                    <a:pt x="4" y="351"/>
                  </a:lnTo>
                  <a:lnTo>
                    <a:pt x="3" y="351"/>
                  </a:lnTo>
                  <a:lnTo>
                    <a:pt x="2" y="351"/>
                  </a:lnTo>
                  <a:lnTo>
                    <a:pt x="1" y="351"/>
                  </a:lnTo>
                  <a:lnTo>
                    <a:pt x="0" y="351"/>
                  </a:lnTo>
                  <a:lnTo>
                    <a:pt x="0" y="350"/>
                  </a:lnTo>
                  <a:lnTo>
                    <a:pt x="0" y="349"/>
                  </a:lnTo>
                  <a:lnTo>
                    <a:pt x="0" y="305"/>
                  </a:lnTo>
                  <a:lnTo>
                    <a:pt x="0" y="303"/>
                  </a:lnTo>
                  <a:lnTo>
                    <a:pt x="0" y="302"/>
                  </a:lnTo>
                  <a:lnTo>
                    <a:pt x="1" y="302"/>
                  </a:lnTo>
                  <a:lnTo>
                    <a:pt x="2" y="301"/>
                  </a:lnTo>
                  <a:lnTo>
                    <a:pt x="3" y="302"/>
                  </a:lnTo>
                  <a:lnTo>
                    <a:pt x="4" y="302"/>
                  </a:lnTo>
                  <a:lnTo>
                    <a:pt x="5" y="303"/>
                  </a:lnTo>
                  <a:lnTo>
                    <a:pt x="5" y="305"/>
                  </a:lnTo>
                  <a:lnTo>
                    <a:pt x="5" y="305"/>
                  </a:lnTo>
                  <a:close/>
                  <a:moveTo>
                    <a:pt x="5" y="379"/>
                  </a:moveTo>
                  <a:lnTo>
                    <a:pt x="5" y="424"/>
                  </a:lnTo>
                  <a:lnTo>
                    <a:pt x="5" y="425"/>
                  </a:lnTo>
                  <a:lnTo>
                    <a:pt x="4" y="426"/>
                  </a:lnTo>
                  <a:lnTo>
                    <a:pt x="3" y="426"/>
                  </a:lnTo>
                  <a:lnTo>
                    <a:pt x="2" y="427"/>
                  </a:lnTo>
                  <a:lnTo>
                    <a:pt x="1" y="426"/>
                  </a:lnTo>
                  <a:lnTo>
                    <a:pt x="0" y="426"/>
                  </a:lnTo>
                  <a:lnTo>
                    <a:pt x="0" y="425"/>
                  </a:lnTo>
                  <a:lnTo>
                    <a:pt x="0" y="424"/>
                  </a:lnTo>
                  <a:lnTo>
                    <a:pt x="0" y="379"/>
                  </a:lnTo>
                  <a:lnTo>
                    <a:pt x="0" y="378"/>
                  </a:lnTo>
                  <a:lnTo>
                    <a:pt x="0" y="377"/>
                  </a:lnTo>
                  <a:lnTo>
                    <a:pt x="1" y="377"/>
                  </a:lnTo>
                  <a:lnTo>
                    <a:pt x="2" y="377"/>
                  </a:lnTo>
                  <a:lnTo>
                    <a:pt x="3" y="377"/>
                  </a:lnTo>
                  <a:lnTo>
                    <a:pt x="4" y="377"/>
                  </a:lnTo>
                  <a:lnTo>
                    <a:pt x="5" y="378"/>
                  </a:lnTo>
                  <a:lnTo>
                    <a:pt x="5" y="379"/>
                  </a:lnTo>
                  <a:lnTo>
                    <a:pt x="5" y="379"/>
                  </a:lnTo>
                  <a:close/>
                  <a:moveTo>
                    <a:pt x="5" y="456"/>
                  </a:moveTo>
                  <a:lnTo>
                    <a:pt x="5" y="498"/>
                  </a:lnTo>
                  <a:lnTo>
                    <a:pt x="5" y="500"/>
                  </a:lnTo>
                  <a:lnTo>
                    <a:pt x="4" y="501"/>
                  </a:lnTo>
                  <a:lnTo>
                    <a:pt x="3" y="502"/>
                  </a:lnTo>
                  <a:lnTo>
                    <a:pt x="2" y="502"/>
                  </a:lnTo>
                  <a:lnTo>
                    <a:pt x="1" y="502"/>
                  </a:lnTo>
                  <a:lnTo>
                    <a:pt x="0" y="501"/>
                  </a:lnTo>
                  <a:lnTo>
                    <a:pt x="0" y="500"/>
                  </a:lnTo>
                  <a:lnTo>
                    <a:pt x="0" y="498"/>
                  </a:lnTo>
                  <a:lnTo>
                    <a:pt x="0" y="456"/>
                  </a:lnTo>
                  <a:lnTo>
                    <a:pt x="0" y="454"/>
                  </a:lnTo>
                  <a:lnTo>
                    <a:pt x="0" y="453"/>
                  </a:lnTo>
                  <a:lnTo>
                    <a:pt x="1" y="452"/>
                  </a:lnTo>
                  <a:lnTo>
                    <a:pt x="2" y="452"/>
                  </a:lnTo>
                  <a:lnTo>
                    <a:pt x="3" y="452"/>
                  </a:lnTo>
                  <a:lnTo>
                    <a:pt x="4" y="453"/>
                  </a:lnTo>
                  <a:lnTo>
                    <a:pt x="5" y="454"/>
                  </a:lnTo>
                  <a:lnTo>
                    <a:pt x="5" y="456"/>
                  </a:lnTo>
                  <a:lnTo>
                    <a:pt x="5" y="456"/>
                  </a:lnTo>
                  <a:close/>
                  <a:moveTo>
                    <a:pt x="5" y="530"/>
                  </a:moveTo>
                  <a:lnTo>
                    <a:pt x="5" y="575"/>
                  </a:lnTo>
                  <a:lnTo>
                    <a:pt x="5" y="576"/>
                  </a:lnTo>
                  <a:lnTo>
                    <a:pt x="4" y="577"/>
                  </a:lnTo>
                  <a:lnTo>
                    <a:pt x="3" y="577"/>
                  </a:lnTo>
                  <a:lnTo>
                    <a:pt x="2" y="577"/>
                  </a:lnTo>
                  <a:lnTo>
                    <a:pt x="1" y="577"/>
                  </a:lnTo>
                  <a:lnTo>
                    <a:pt x="0" y="577"/>
                  </a:lnTo>
                  <a:lnTo>
                    <a:pt x="0" y="576"/>
                  </a:lnTo>
                  <a:lnTo>
                    <a:pt x="0" y="575"/>
                  </a:lnTo>
                  <a:lnTo>
                    <a:pt x="0" y="530"/>
                  </a:lnTo>
                  <a:lnTo>
                    <a:pt x="0" y="529"/>
                  </a:lnTo>
                  <a:lnTo>
                    <a:pt x="0" y="528"/>
                  </a:lnTo>
                  <a:lnTo>
                    <a:pt x="1" y="528"/>
                  </a:lnTo>
                  <a:lnTo>
                    <a:pt x="2" y="527"/>
                  </a:lnTo>
                  <a:lnTo>
                    <a:pt x="3" y="528"/>
                  </a:lnTo>
                  <a:lnTo>
                    <a:pt x="4" y="528"/>
                  </a:lnTo>
                  <a:lnTo>
                    <a:pt x="5" y="529"/>
                  </a:lnTo>
                  <a:lnTo>
                    <a:pt x="5" y="530"/>
                  </a:lnTo>
                  <a:lnTo>
                    <a:pt x="5" y="530"/>
                  </a:lnTo>
                  <a:close/>
                  <a:moveTo>
                    <a:pt x="5" y="605"/>
                  </a:moveTo>
                  <a:lnTo>
                    <a:pt x="5" y="649"/>
                  </a:lnTo>
                  <a:lnTo>
                    <a:pt x="5" y="651"/>
                  </a:lnTo>
                  <a:lnTo>
                    <a:pt x="4" y="652"/>
                  </a:lnTo>
                  <a:lnTo>
                    <a:pt x="3" y="653"/>
                  </a:lnTo>
                  <a:lnTo>
                    <a:pt x="2" y="653"/>
                  </a:lnTo>
                  <a:lnTo>
                    <a:pt x="1" y="653"/>
                  </a:lnTo>
                  <a:lnTo>
                    <a:pt x="0" y="652"/>
                  </a:lnTo>
                  <a:lnTo>
                    <a:pt x="0" y="651"/>
                  </a:lnTo>
                  <a:lnTo>
                    <a:pt x="0" y="649"/>
                  </a:lnTo>
                  <a:lnTo>
                    <a:pt x="0" y="605"/>
                  </a:lnTo>
                  <a:lnTo>
                    <a:pt x="0" y="604"/>
                  </a:lnTo>
                  <a:lnTo>
                    <a:pt x="0" y="604"/>
                  </a:lnTo>
                  <a:lnTo>
                    <a:pt x="1" y="603"/>
                  </a:lnTo>
                  <a:lnTo>
                    <a:pt x="2" y="603"/>
                  </a:lnTo>
                  <a:lnTo>
                    <a:pt x="3" y="603"/>
                  </a:lnTo>
                  <a:lnTo>
                    <a:pt x="4" y="604"/>
                  </a:lnTo>
                  <a:lnTo>
                    <a:pt x="5" y="604"/>
                  </a:lnTo>
                  <a:lnTo>
                    <a:pt x="5" y="605"/>
                  </a:lnTo>
                  <a:lnTo>
                    <a:pt x="5" y="605"/>
                  </a:lnTo>
                  <a:close/>
                  <a:moveTo>
                    <a:pt x="5" y="681"/>
                  </a:moveTo>
                  <a:lnTo>
                    <a:pt x="5" y="726"/>
                  </a:lnTo>
                  <a:lnTo>
                    <a:pt x="5" y="727"/>
                  </a:lnTo>
                  <a:lnTo>
                    <a:pt x="4" y="727"/>
                  </a:lnTo>
                  <a:lnTo>
                    <a:pt x="3" y="728"/>
                  </a:lnTo>
                  <a:lnTo>
                    <a:pt x="2" y="728"/>
                  </a:lnTo>
                  <a:lnTo>
                    <a:pt x="1" y="728"/>
                  </a:lnTo>
                  <a:lnTo>
                    <a:pt x="0" y="727"/>
                  </a:lnTo>
                  <a:lnTo>
                    <a:pt x="0" y="727"/>
                  </a:lnTo>
                  <a:lnTo>
                    <a:pt x="0" y="726"/>
                  </a:lnTo>
                  <a:lnTo>
                    <a:pt x="0" y="681"/>
                  </a:lnTo>
                  <a:lnTo>
                    <a:pt x="0" y="680"/>
                  </a:lnTo>
                  <a:lnTo>
                    <a:pt x="0" y="679"/>
                  </a:lnTo>
                  <a:lnTo>
                    <a:pt x="1" y="678"/>
                  </a:lnTo>
                  <a:lnTo>
                    <a:pt x="2" y="678"/>
                  </a:lnTo>
                  <a:lnTo>
                    <a:pt x="3" y="678"/>
                  </a:lnTo>
                  <a:lnTo>
                    <a:pt x="4" y="679"/>
                  </a:lnTo>
                  <a:lnTo>
                    <a:pt x="5" y="680"/>
                  </a:lnTo>
                  <a:lnTo>
                    <a:pt x="5" y="681"/>
                  </a:lnTo>
                  <a:lnTo>
                    <a:pt x="5" y="681"/>
                  </a:lnTo>
                  <a:close/>
                  <a:moveTo>
                    <a:pt x="5" y="756"/>
                  </a:moveTo>
                  <a:lnTo>
                    <a:pt x="5" y="800"/>
                  </a:lnTo>
                  <a:lnTo>
                    <a:pt x="5" y="802"/>
                  </a:lnTo>
                  <a:lnTo>
                    <a:pt x="4" y="803"/>
                  </a:lnTo>
                  <a:lnTo>
                    <a:pt x="3" y="803"/>
                  </a:lnTo>
                  <a:lnTo>
                    <a:pt x="2" y="803"/>
                  </a:lnTo>
                  <a:lnTo>
                    <a:pt x="1" y="803"/>
                  </a:lnTo>
                  <a:lnTo>
                    <a:pt x="0" y="803"/>
                  </a:lnTo>
                  <a:lnTo>
                    <a:pt x="0" y="802"/>
                  </a:lnTo>
                  <a:lnTo>
                    <a:pt x="0" y="800"/>
                  </a:lnTo>
                  <a:lnTo>
                    <a:pt x="0" y="756"/>
                  </a:lnTo>
                  <a:lnTo>
                    <a:pt x="0" y="755"/>
                  </a:lnTo>
                  <a:lnTo>
                    <a:pt x="0" y="754"/>
                  </a:lnTo>
                  <a:lnTo>
                    <a:pt x="1" y="754"/>
                  </a:lnTo>
                  <a:lnTo>
                    <a:pt x="2" y="754"/>
                  </a:lnTo>
                  <a:lnTo>
                    <a:pt x="3" y="754"/>
                  </a:lnTo>
                  <a:lnTo>
                    <a:pt x="4" y="754"/>
                  </a:lnTo>
                  <a:lnTo>
                    <a:pt x="5" y="755"/>
                  </a:lnTo>
                  <a:lnTo>
                    <a:pt x="5" y="756"/>
                  </a:lnTo>
                  <a:lnTo>
                    <a:pt x="5" y="756"/>
                  </a:lnTo>
                  <a:close/>
                  <a:moveTo>
                    <a:pt x="5" y="831"/>
                  </a:moveTo>
                  <a:lnTo>
                    <a:pt x="5" y="875"/>
                  </a:lnTo>
                  <a:lnTo>
                    <a:pt x="5" y="877"/>
                  </a:lnTo>
                  <a:lnTo>
                    <a:pt x="4" y="878"/>
                  </a:lnTo>
                  <a:lnTo>
                    <a:pt x="3" y="879"/>
                  </a:lnTo>
                  <a:lnTo>
                    <a:pt x="2" y="879"/>
                  </a:lnTo>
                  <a:lnTo>
                    <a:pt x="1" y="879"/>
                  </a:lnTo>
                  <a:lnTo>
                    <a:pt x="0" y="878"/>
                  </a:lnTo>
                  <a:lnTo>
                    <a:pt x="0" y="877"/>
                  </a:lnTo>
                  <a:lnTo>
                    <a:pt x="0" y="875"/>
                  </a:lnTo>
                  <a:lnTo>
                    <a:pt x="0" y="831"/>
                  </a:lnTo>
                  <a:lnTo>
                    <a:pt x="0" y="830"/>
                  </a:lnTo>
                  <a:lnTo>
                    <a:pt x="0" y="830"/>
                  </a:lnTo>
                  <a:lnTo>
                    <a:pt x="1" y="829"/>
                  </a:lnTo>
                  <a:lnTo>
                    <a:pt x="2" y="829"/>
                  </a:lnTo>
                  <a:lnTo>
                    <a:pt x="3" y="829"/>
                  </a:lnTo>
                  <a:lnTo>
                    <a:pt x="4" y="830"/>
                  </a:lnTo>
                  <a:lnTo>
                    <a:pt x="5" y="830"/>
                  </a:lnTo>
                  <a:lnTo>
                    <a:pt x="5" y="831"/>
                  </a:lnTo>
                  <a:lnTo>
                    <a:pt x="5" y="831"/>
                  </a:lnTo>
                  <a:close/>
                  <a:moveTo>
                    <a:pt x="5" y="907"/>
                  </a:moveTo>
                  <a:lnTo>
                    <a:pt x="5" y="951"/>
                  </a:lnTo>
                  <a:lnTo>
                    <a:pt x="5" y="953"/>
                  </a:lnTo>
                  <a:lnTo>
                    <a:pt x="4" y="953"/>
                  </a:lnTo>
                  <a:lnTo>
                    <a:pt x="3" y="954"/>
                  </a:lnTo>
                  <a:lnTo>
                    <a:pt x="2" y="954"/>
                  </a:lnTo>
                  <a:lnTo>
                    <a:pt x="1" y="954"/>
                  </a:lnTo>
                  <a:lnTo>
                    <a:pt x="0" y="953"/>
                  </a:lnTo>
                  <a:lnTo>
                    <a:pt x="0" y="953"/>
                  </a:lnTo>
                  <a:lnTo>
                    <a:pt x="0" y="951"/>
                  </a:lnTo>
                  <a:lnTo>
                    <a:pt x="0" y="907"/>
                  </a:lnTo>
                  <a:lnTo>
                    <a:pt x="0" y="906"/>
                  </a:lnTo>
                  <a:lnTo>
                    <a:pt x="0" y="905"/>
                  </a:lnTo>
                  <a:lnTo>
                    <a:pt x="1" y="904"/>
                  </a:lnTo>
                  <a:lnTo>
                    <a:pt x="2" y="904"/>
                  </a:lnTo>
                  <a:lnTo>
                    <a:pt x="3" y="904"/>
                  </a:lnTo>
                  <a:lnTo>
                    <a:pt x="4" y="905"/>
                  </a:lnTo>
                  <a:lnTo>
                    <a:pt x="5" y="906"/>
                  </a:lnTo>
                  <a:lnTo>
                    <a:pt x="5" y="907"/>
                  </a:lnTo>
                  <a:lnTo>
                    <a:pt x="5" y="907"/>
                  </a:lnTo>
                  <a:close/>
                  <a:moveTo>
                    <a:pt x="5" y="982"/>
                  </a:moveTo>
                  <a:lnTo>
                    <a:pt x="5" y="1026"/>
                  </a:lnTo>
                  <a:lnTo>
                    <a:pt x="5" y="1028"/>
                  </a:lnTo>
                  <a:lnTo>
                    <a:pt x="4" y="1029"/>
                  </a:lnTo>
                  <a:lnTo>
                    <a:pt x="3" y="1029"/>
                  </a:lnTo>
                  <a:lnTo>
                    <a:pt x="2" y="1030"/>
                  </a:lnTo>
                  <a:lnTo>
                    <a:pt x="1" y="1029"/>
                  </a:lnTo>
                  <a:lnTo>
                    <a:pt x="0" y="1029"/>
                  </a:lnTo>
                  <a:lnTo>
                    <a:pt x="0" y="1028"/>
                  </a:lnTo>
                  <a:lnTo>
                    <a:pt x="0" y="1026"/>
                  </a:lnTo>
                  <a:lnTo>
                    <a:pt x="0" y="982"/>
                  </a:lnTo>
                  <a:lnTo>
                    <a:pt x="0" y="981"/>
                  </a:lnTo>
                  <a:lnTo>
                    <a:pt x="0" y="980"/>
                  </a:lnTo>
                  <a:lnTo>
                    <a:pt x="1" y="980"/>
                  </a:lnTo>
                  <a:lnTo>
                    <a:pt x="2" y="980"/>
                  </a:lnTo>
                  <a:lnTo>
                    <a:pt x="3" y="980"/>
                  </a:lnTo>
                  <a:lnTo>
                    <a:pt x="4" y="980"/>
                  </a:lnTo>
                  <a:lnTo>
                    <a:pt x="5" y="981"/>
                  </a:lnTo>
                  <a:lnTo>
                    <a:pt x="5" y="982"/>
                  </a:lnTo>
                  <a:lnTo>
                    <a:pt x="5" y="982"/>
                  </a:lnTo>
                  <a:close/>
                  <a:moveTo>
                    <a:pt x="5" y="1058"/>
                  </a:moveTo>
                  <a:lnTo>
                    <a:pt x="5" y="1101"/>
                  </a:lnTo>
                  <a:lnTo>
                    <a:pt x="5" y="1102"/>
                  </a:lnTo>
                  <a:lnTo>
                    <a:pt x="4" y="1104"/>
                  </a:lnTo>
                  <a:lnTo>
                    <a:pt x="3" y="1105"/>
                  </a:lnTo>
                  <a:lnTo>
                    <a:pt x="2" y="1105"/>
                  </a:lnTo>
                  <a:lnTo>
                    <a:pt x="1" y="1105"/>
                  </a:lnTo>
                  <a:lnTo>
                    <a:pt x="0" y="1104"/>
                  </a:lnTo>
                  <a:lnTo>
                    <a:pt x="0" y="1102"/>
                  </a:lnTo>
                  <a:lnTo>
                    <a:pt x="0" y="1101"/>
                  </a:lnTo>
                  <a:lnTo>
                    <a:pt x="0" y="1058"/>
                  </a:lnTo>
                  <a:lnTo>
                    <a:pt x="0" y="1057"/>
                  </a:lnTo>
                  <a:lnTo>
                    <a:pt x="0" y="1056"/>
                  </a:lnTo>
                  <a:lnTo>
                    <a:pt x="1" y="1055"/>
                  </a:lnTo>
                  <a:lnTo>
                    <a:pt x="2" y="1055"/>
                  </a:lnTo>
                  <a:lnTo>
                    <a:pt x="3" y="1055"/>
                  </a:lnTo>
                  <a:lnTo>
                    <a:pt x="4" y="1056"/>
                  </a:lnTo>
                  <a:lnTo>
                    <a:pt x="5" y="1057"/>
                  </a:lnTo>
                  <a:lnTo>
                    <a:pt x="5" y="1058"/>
                  </a:lnTo>
                  <a:lnTo>
                    <a:pt x="5" y="1058"/>
                  </a:lnTo>
                  <a:close/>
                  <a:moveTo>
                    <a:pt x="5" y="1133"/>
                  </a:moveTo>
                  <a:lnTo>
                    <a:pt x="5" y="1177"/>
                  </a:lnTo>
                  <a:lnTo>
                    <a:pt x="5" y="1179"/>
                  </a:lnTo>
                  <a:lnTo>
                    <a:pt x="4" y="1180"/>
                  </a:lnTo>
                  <a:lnTo>
                    <a:pt x="3" y="1180"/>
                  </a:lnTo>
                  <a:lnTo>
                    <a:pt x="2" y="1180"/>
                  </a:lnTo>
                  <a:lnTo>
                    <a:pt x="1" y="1180"/>
                  </a:lnTo>
                  <a:lnTo>
                    <a:pt x="0" y="1180"/>
                  </a:lnTo>
                  <a:lnTo>
                    <a:pt x="0" y="1179"/>
                  </a:lnTo>
                  <a:lnTo>
                    <a:pt x="0" y="1177"/>
                  </a:lnTo>
                  <a:lnTo>
                    <a:pt x="0" y="1133"/>
                  </a:lnTo>
                  <a:lnTo>
                    <a:pt x="0" y="1132"/>
                  </a:lnTo>
                  <a:lnTo>
                    <a:pt x="0" y="1131"/>
                  </a:lnTo>
                  <a:lnTo>
                    <a:pt x="1" y="1131"/>
                  </a:lnTo>
                  <a:lnTo>
                    <a:pt x="2" y="1129"/>
                  </a:lnTo>
                  <a:lnTo>
                    <a:pt x="3" y="1131"/>
                  </a:lnTo>
                  <a:lnTo>
                    <a:pt x="4" y="1131"/>
                  </a:lnTo>
                  <a:lnTo>
                    <a:pt x="5" y="1132"/>
                  </a:lnTo>
                  <a:lnTo>
                    <a:pt x="5" y="1133"/>
                  </a:lnTo>
                  <a:lnTo>
                    <a:pt x="5" y="1133"/>
                  </a:lnTo>
                  <a:close/>
                  <a:moveTo>
                    <a:pt x="5" y="1208"/>
                  </a:moveTo>
                  <a:lnTo>
                    <a:pt x="5" y="1252"/>
                  </a:lnTo>
                  <a:lnTo>
                    <a:pt x="5" y="1253"/>
                  </a:lnTo>
                  <a:lnTo>
                    <a:pt x="4" y="1255"/>
                  </a:lnTo>
                  <a:lnTo>
                    <a:pt x="3" y="1255"/>
                  </a:lnTo>
                  <a:lnTo>
                    <a:pt x="2" y="1256"/>
                  </a:lnTo>
                  <a:lnTo>
                    <a:pt x="1" y="1255"/>
                  </a:lnTo>
                  <a:lnTo>
                    <a:pt x="0" y="1255"/>
                  </a:lnTo>
                  <a:lnTo>
                    <a:pt x="0" y="1253"/>
                  </a:lnTo>
                  <a:lnTo>
                    <a:pt x="0" y="1252"/>
                  </a:lnTo>
                  <a:lnTo>
                    <a:pt x="0" y="1208"/>
                  </a:lnTo>
                  <a:lnTo>
                    <a:pt x="0" y="1207"/>
                  </a:lnTo>
                  <a:lnTo>
                    <a:pt x="0" y="1207"/>
                  </a:lnTo>
                  <a:lnTo>
                    <a:pt x="1" y="1206"/>
                  </a:lnTo>
                  <a:lnTo>
                    <a:pt x="2" y="1206"/>
                  </a:lnTo>
                  <a:lnTo>
                    <a:pt x="3" y="1206"/>
                  </a:lnTo>
                  <a:lnTo>
                    <a:pt x="4" y="1207"/>
                  </a:lnTo>
                  <a:lnTo>
                    <a:pt x="5" y="1207"/>
                  </a:lnTo>
                  <a:lnTo>
                    <a:pt x="5" y="1208"/>
                  </a:lnTo>
                  <a:lnTo>
                    <a:pt x="5" y="1208"/>
                  </a:lnTo>
                  <a:close/>
                  <a:moveTo>
                    <a:pt x="5" y="1284"/>
                  </a:moveTo>
                  <a:lnTo>
                    <a:pt x="5" y="1327"/>
                  </a:lnTo>
                  <a:lnTo>
                    <a:pt x="5" y="1328"/>
                  </a:lnTo>
                  <a:lnTo>
                    <a:pt x="4" y="1330"/>
                  </a:lnTo>
                  <a:lnTo>
                    <a:pt x="3" y="1331"/>
                  </a:lnTo>
                  <a:lnTo>
                    <a:pt x="2" y="1331"/>
                  </a:lnTo>
                  <a:lnTo>
                    <a:pt x="1" y="1331"/>
                  </a:lnTo>
                  <a:lnTo>
                    <a:pt x="0" y="1330"/>
                  </a:lnTo>
                  <a:lnTo>
                    <a:pt x="0" y="1328"/>
                  </a:lnTo>
                  <a:lnTo>
                    <a:pt x="0" y="1327"/>
                  </a:lnTo>
                  <a:lnTo>
                    <a:pt x="0" y="1284"/>
                  </a:lnTo>
                  <a:lnTo>
                    <a:pt x="0" y="1283"/>
                  </a:lnTo>
                  <a:lnTo>
                    <a:pt x="0" y="1282"/>
                  </a:lnTo>
                  <a:lnTo>
                    <a:pt x="1" y="1280"/>
                  </a:lnTo>
                  <a:lnTo>
                    <a:pt x="2" y="1280"/>
                  </a:lnTo>
                  <a:lnTo>
                    <a:pt x="3" y="1280"/>
                  </a:lnTo>
                  <a:lnTo>
                    <a:pt x="4" y="1282"/>
                  </a:lnTo>
                  <a:lnTo>
                    <a:pt x="5" y="1283"/>
                  </a:lnTo>
                  <a:lnTo>
                    <a:pt x="5" y="1284"/>
                  </a:lnTo>
                  <a:lnTo>
                    <a:pt x="5" y="1284"/>
                  </a:lnTo>
                  <a:close/>
                  <a:moveTo>
                    <a:pt x="5" y="1359"/>
                  </a:moveTo>
                  <a:lnTo>
                    <a:pt x="5" y="1403"/>
                  </a:lnTo>
                  <a:lnTo>
                    <a:pt x="5" y="1404"/>
                  </a:lnTo>
                  <a:lnTo>
                    <a:pt x="4" y="1406"/>
                  </a:lnTo>
                  <a:lnTo>
                    <a:pt x="3" y="1406"/>
                  </a:lnTo>
                  <a:lnTo>
                    <a:pt x="2" y="1406"/>
                  </a:lnTo>
                  <a:lnTo>
                    <a:pt x="1" y="1406"/>
                  </a:lnTo>
                  <a:lnTo>
                    <a:pt x="0" y="1406"/>
                  </a:lnTo>
                  <a:lnTo>
                    <a:pt x="0" y="1404"/>
                  </a:lnTo>
                  <a:lnTo>
                    <a:pt x="0" y="1403"/>
                  </a:lnTo>
                  <a:lnTo>
                    <a:pt x="0" y="1359"/>
                  </a:lnTo>
                  <a:lnTo>
                    <a:pt x="0" y="1358"/>
                  </a:lnTo>
                  <a:lnTo>
                    <a:pt x="0" y="1357"/>
                  </a:lnTo>
                  <a:lnTo>
                    <a:pt x="1" y="1357"/>
                  </a:lnTo>
                  <a:lnTo>
                    <a:pt x="2" y="1355"/>
                  </a:lnTo>
                  <a:lnTo>
                    <a:pt x="3" y="1357"/>
                  </a:lnTo>
                  <a:lnTo>
                    <a:pt x="4" y="1357"/>
                  </a:lnTo>
                  <a:lnTo>
                    <a:pt x="5" y="1358"/>
                  </a:lnTo>
                  <a:lnTo>
                    <a:pt x="5" y="1359"/>
                  </a:lnTo>
                  <a:lnTo>
                    <a:pt x="5" y="1359"/>
                  </a:lnTo>
                  <a:close/>
                  <a:moveTo>
                    <a:pt x="5" y="1434"/>
                  </a:moveTo>
                  <a:lnTo>
                    <a:pt x="5" y="1478"/>
                  </a:lnTo>
                  <a:lnTo>
                    <a:pt x="5" y="1479"/>
                  </a:lnTo>
                  <a:lnTo>
                    <a:pt x="4" y="1481"/>
                  </a:lnTo>
                  <a:lnTo>
                    <a:pt x="3" y="1482"/>
                  </a:lnTo>
                  <a:lnTo>
                    <a:pt x="2" y="1482"/>
                  </a:lnTo>
                  <a:lnTo>
                    <a:pt x="1" y="1482"/>
                  </a:lnTo>
                  <a:lnTo>
                    <a:pt x="0" y="1481"/>
                  </a:lnTo>
                  <a:lnTo>
                    <a:pt x="0" y="1479"/>
                  </a:lnTo>
                  <a:lnTo>
                    <a:pt x="0" y="1478"/>
                  </a:lnTo>
                  <a:lnTo>
                    <a:pt x="0" y="1434"/>
                  </a:lnTo>
                  <a:lnTo>
                    <a:pt x="0" y="1433"/>
                  </a:lnTo>
                  <a:lnTo>
                    <a:pt x="0" y="1433"/>
                  </a:lnTo>
                  <a:lnTo>
                    <a:pt x="1" y="1431"/>
                  </a:lnTo>
                  <a:lnTo>
                    <a:pt x="2" y="1431"/>
                  </a:lnTo>
                  <a:lnTo>
                    <a:pt x="3" y="1431"/>
                  </a:lnTo>
                  <a:lnTo>
                    <a:pt x="4" y="1433"/>
                  </a:lnTo>
                  <a:lnTo>
                    <a:pt x="5" y="1433"/>
                  </a:lnTo>
                  <a:lnTo>
                    <a:pt x="5" y="1434"/>
                  </a:lnTo>
                  <a:lnTo>
                    <a:pt x="5" y="1434"/>
                  </a:lnTo>
                  <a:close/>
                  <a:moveTo>
                    <a:pt x="5" y="1510"/>
                  </a:moveTo>
                  <a:lnTo>
                    <a:pt x="5" y="1554"/>
                  </a:lnTo>
                  <a:lnTo>
                    <a:pt x="5" y="1555"/>
                  </a:lnTo>
                  <a:lnTo>
                    <a:pt x="4" y="1555"/>
                  </a:lnTo>
                  <a:lnTo>
                    <a:pt x="3" y="1557"/>
                  </a:lnTo>
                  <a:lnTo>
                    <a:pt x="2" y="1557"/>
                  </a:lnTo>
                  <a:lnTo>
                    <a:pt x="1" y="1557"/>
                  </a:lnTo>
                  <a:lnTo>
                    <a:pt x="0" y="1555"/>
                  </a:lnTo>
                  <a:lnTo>
                    <a:pt x="0" y="1555"/>
                  </a:lnTo>
                  <a:lnTo>
                    <a:pt x="0" y="1554"/>
                  </a:lnTo>
                  <a:lnTo>
                    <a:pt x="0" y="1510"/>
                  </a:lnTo>
                  <a:lnTo>
                    <a:pt x="0" y="1509"/>
                  </a:lnTo>
                  <a:lnTo>
                    <a:pt x="0" y="1508"/>
                  </a:lnTo>
                  <a:lnTo>
                    <a:pt x="1" y="1506"/>
                  </a:lnTo>
                  <a:lnTo>
                    <a:pt x="2" y="1506"/>
                  </a:lnTo>
                  <a:lnTo>
                    <a:pt x="3" y="1506"/>
                  </a:lnTo>
                  <a:lnTo>
                    <a:pt x="4" y="1508"/>
                  </a:lnTo>
                  <a:lnTo>
                    <a:pt x="5" y="1509"/>
                  </a:lnTo>
                  <a:lnTo>
                    <a:pt x="5" y="1510"/>
                  </a:lnTo>
                  <a:lnTo>
                    <a:pt x="5" y="151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1" name="Freeform 27"/>
            <p:cNvSpPr>
              <a:spLocks noEditPoints="1"/>
            </p:cNvSpPr>
            <p:nvPr/>
          </p:nvSpPr>
          <p:spPr bwMode="auto">
            <a:xfrm>
              <a:off x="4916" y="1832"/>
              <a:ext cx="5" cy="1734"/>
            </a:xfrm>
            <a:custGeom>
              <a:avLst/>
              <a:gdLst>
                <a:gd name="T0" fmla="*/ 2 w 6"/>
                <a:gd name="T1" fmla="*/ 50 h 1557"/>
                <a:gd name="T2" fmla="*/ 2 w 6"/>
                <a:gd name="T3" fmla="*/ 0 h 1557"/>
                <a:gd name="T4" fmla="*/ 6 w 6"/>
                <a:gd name="T5" fmla="*/ 79 h 1557"/>
                <a:gd name="T6" fmla="*/ 1 w 6"/>
                <a:gd name="T7" fmla="*/ 124 h 1557"/>
                <a:gd name="T8" fmla="*/ 4 w 6"/>
                <a:gd name="T9" fmla="*/ 75 h 1557"/>
                <a:gd name="T10" fmla="*/ 6 w 6"/>
                <a:gd name="T11" fmla="*/ 198 h 1557"/>
                <a:gd name="T12" fmla="*/ 0 w 6"/>
                <a:gd name="T13" fmla="*/ 199 h 1557"/>
                <a:gd name="T14" fmla="*/ 5 w 6"/>
                <a:gd name="T15" fmla="*/ 151 h 1557"/>
                <a:gd name="T16" fmla="*/ 6 w 6"/>
                <a:gd name="T17" fmla="*/ 274 h 1557"/>
                <a:gd name="T18" fmla="*/ 0 w 6"/>
                <a:gd name="T19" fmla="*/ 273 h 1557"/>
                <a:gd name="T20" fmla="*/ 5 w 6"/>
                <a:gd name="T21" fmla="*/ 227 h 1557"/>
                <a:gd name="T22" fmla="*/ 5 w 6"/>
                <a:gd name="T23" fmla="*/ 351 h 1557"/>
                <a:gd name="T24" fmla="*/ 0 w 6"/>
                <a:gd name="T25" fmla="*/ 305 h 1557"/>
                <a:gd name="T26" fmla="*/ 6 w 6"/>
                <a:gd name="T27" fmla="*/ 303 h 1557"/>
                <a:gd name="T28" fmla="*/ 5 w 6"/>
                <a:gd name="T29" fmla="*/ 426 h 1557"/>
                <a:gd name="T30" fmla="*/ 0 w 6"/>
                <a:gd name="T31" fmla="*/ 378 h 1557"/>
                <a:gd name="T32" fmla="*/ 6 w 6"/>
                <a:gd name="T33" fmla="*/ 379 h 1557"/>
                <a:gd name="T34" fmla="*/ 4 w 6"/>
                <a:gd name="T35" fmla="*/ 502 h 1557"/>
                <a:gd name="T36" fmla="*/ 1 w 6"/>
                <a:gd name="T37" fmla="*/ 453 h 1557"/>
                <a:gd name="T38" fmla="*/ 6 w 6"/>
                <a:gd name="T39" fmla="*/ 456 h 1557"/>
                <a:gd name="T40" fmla="*/ 2 w 6"/>
                <a:gd name="T41" fmla="*/ 577 h 1557"/>
                <a:gd name="T42" fmla="*/ 2 w 6"/>
                <a:gd name="T43" fmla="*/ 528 h 1557"/>
                <a:gd name="T44" fmla="*/ 6 w 6"/>
                <a:gd name="T45" fmla="*/ 605 h 1557"/>
                <a:gd name="T46" fmla="*/ 1 w 6"/>
                <a:gd name="T47" fmla="*/ 652 h 1557"/>
                <a:gd name="T48" fmla="*/ 4 w 6"/>
                <a:gd name="T49" fmla="*/ 603 h 1557"/>
                <a:gd name="T50" fmla="*/ 6 w 6"/>
                <a:gd name="T51" fmla="*/ 726 h 1557"/>
                <a:gd name="T52" fmla="*/ 0 w 6"/>
                <a:gd name="T53" fmla="*/ 727 h 1557"/>
                <a:gd name="T54" fmla="*/ 5 w 6"/>
                <a:gd name="T55" fmla="*/ 678 h 1557"/>
                <a:gd name="T56" fmla="*/ 6 w 6"/>
                <a:gd name="T57" fmla="*/ 802 h 1557"/>
                <a:gd name="T58" fmla="*/ 0 w 6"/>
                <a:gd name="T59" fmla="*/ 800 h 1557"/>
                <a:gd name="T60" fmla="*/ 5 w 6"/>
                <a:gd name="T61" fmla="*/ 754 h 1557"/>
                <a:gd name="T62" fmla="*/ 5 w 6"/>
                <a:gd name="T63" fmla="*/ 878 h 1557"/>
                <a:gd name="T64" fmla="*/ 0 w 6"/>
                <a:gd name="T65" fmla="*/ 832 h 1557"/>
                <a:gd name="T66" fmla="*/ 6 w 6"/>
                <a:gd name="T67" fmla="*/ 831 h 1557"/>
                <a:gd name="T68" fmla="*/ 5 w 6"/>
                <a:gd name="T69" fmla="*/ 954 h 1557"/>
                <a:gd name="T70" fmla="*/ 0 w 6"/>
                <a:gd name="T71" fmla="*/ 906 h 1557"/>
                <a:gd name="T72" fmla="*/ 6 w 6"/>
                <a:gd name="T73" fmla="*/ 907 h 1557"/>
                <a:gd name="T74" fmla="*/ 4 w 6"/>
                <a:gd name="T75" fmla="*/ 1030 h 1557"/>
                <a:gd name="T76" fmla="*/ 1 w 6"/>
                <a:gd name="T77" fmla="*/ 980 h 1557"/>
                <a:gd name="T78" fmla="*/ 6 w 6"/>
                <a:gd name="T79" fmla="*/ 982 h 1557"/>
                <a:gd name="T80" fmla="*/ 2 w 6"/>
                <a:gd name="T81" fmla="*/ 1105 h 1557"/>
                <a:gd name="T82" fmla="*/ 2 w 6"/>
                <a:gd name="T83" fmla="*/ 1055 h 1557"/>
                <a:gd name="T84" fmla="*/ 6 w 6"/>
                <a:gd name="T85" fmla="*/ 1133 h 1557"/>
                <a:gd name="T86" fmla="*/ 1 w 6"/>
                <a:gd name="T87" fmla="*/ 1180 h 1557"/>
                <a:gd name="T88" fmla="*/ 4 w 6"/>
                <a:gd name="T89" fmla="*/ 1129 h 1557"/>
                <a:gd name="T90" fmla="*/ 6 w 6"/>
                <a:gd name="T91" fmla="*/ 1252 h 1557"/>
                <a:gd name="T92" fmla="*/ 0 w 6"/>
                <a:gd name="T93" fmla="*/ 1253 h 1557"/>
                <a:gd name="T94" fmla="*/ 5 w 6"/>
                <a:gd name="T95" fmla="*/ 1206 h 1557"/>
                <a:gd name="T96" fmla="*/ 6 w 6"/>
                <a:gd name="T97" fmla="*/ 1328 h 1557"/>
                <a:gd name="T98" fmla="*/ 0 w 6"/>
                <a:gd name="T99" fmla="*/ 1328 h 1557"/>
                <a:gd name="T100" fmla="*/ 5 w 6"/>
                <a:gd name="T101" fmla="*/ 1282 h 1557"/>
                <a:gd name="T102" fmla="*/ 5 w 6"/>
                <a:gd name="T103" fmla="*/ 1406 h 1557"/>
                <a:gd name="T104" fmla="*/ 0 w 6"/>
                <a:gd name="T105" fmla="*/ 1359 h 1557"/>
                <a:gd name="T106" fmla="*/ 6 w 6"/>
                <a:gd name="T107" fmla="*/ 1358 h 1557"/>
                <a:gd name="T108" fmla="*/ 5 w 6"/>
                <a:gd name="T109" fmla="*/ 1482 h 1557"/>
                <a:gd name="T110" fmla="*/ 0 w 6"/>
                <a:gd name="T111" fmla="*/ 1433 h 1557"/>
                <a:gd name="T112" fmla="*/ 6 w 6"/>
                <a:gd name="T113" fmla="*/ 1434 h 1557"/>
                <a:gd name="T114" fmla="*/ 4 w 6"/>
                <a:gd name="T115" fmla="*/ 1557 h 1557"/>
                <a:gd name="T116" fmla="*/ 1 w 6"/>
                <a:gd name="T117" fmla="*/ 1508 h 1557"/>
                <a:gd name="T118" fmla="*/ 6 w 6"/>
                <a:gd name="T119" fmla="*/ 151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 h="1557">
                  <a:moveTo>
                    <a:pt x="6" y="4"/>
                  </a:moveTo>
                  <a:lnTo>
                    <a:pt x="6" y="47"/>
                  </a:lnTo>
                  <a:lnTo>
                    <a:pt x="6" y="48"/>
                  </a:lnTo>
                  <a:lnTo>
                    <a:pt x="5" y="49"/>
                  </a:lnTo>
                  <a:lnTo>
                    <a:pt x="5" y="50"/>
                  </a:lnTo>
                  <a:lnTo>
                    <a:pt x="4" y="50"/>
                  </a:lnTo>
                  <a:lnTo>
                    <a:pt x="2" y="50"/>
                  </a:lnTo>
                  <a:lnTo>
                    <a:pt x="1" y="49"/>
                  </a:lnTo>
                  <a:lnTo>
                    <a:pt x="0" y="48"/>
                  </a:lnTo>
                  <a:lnTo>
                    <a:pt x="0" y="47"/>
                  </a:lnTo>
                  <a:lnTo>
                    <a:pt x="0" y="4"/>
                  </a:lnTo>
                  <a:lnTo>
                    <a:pt x="0" y="1"/>
                  </a:lnTo>
                  <a:lnTo>
                    <a:pt x="1" y="1"/>
                  </a:lnTo>
                  <a:lnTo>
                    <a:pt x="2" y="0"/>
                  </a:lnTo>
                  <a:lnTo>
                    <a:pt x="4" y="0"/>
                  </a:lnTo>
                  <a:lnTo>
                    <a:pt x="5" y="0"/>
                  </a:lnTo>
                  <a:lnTo>
                    <a:pt x="5" y="1"/>
                  </a:lnTo>
                  <a:lnTo>
                    <a:pt x="6" y="1"/>
                  </a:lnTo>
                  <a:lnTo>
                    <a:pt x="6" y="4"/>
                  </a:lnTo>
                  <a:lnTo>
                    <a:pt x="6" y="4"/>
                  </a:lnTo>
                  <a:close/>
                  <a:moveTo>
                    <a:pt x="6" y="79"/>
                  </a:moveTo>
                  <a:lnTo>
                    <a:pt x="6" y="123"/>
                  </a:lnTo>
                  <a:lnTo>
                    <a:pt x="6" y="124"/>
                  </a:lnTo>
                  <a:lnTo>
                    <a:pt x="5" y="124"/>
                  </a:lnTo>
                  <a:lnTo>
                    <a:pt x="5" y="125"/>
                  </a:lnTo>
                  <a:lnTo>
                    <a:pt x="4" y="125"/>
                  </a:lnTo>
                  <a:lnTo>
                    <a:pt x="2" y="125"/>
                  </a:lnTo>
                  <a:lnTo>
                    <a:pt x="1" y="124"/>
                  </a:lnTo>
                  <a:lnTo>
                    <a:pt x="0" y="124"/>
                  </a:lnTo>
                  <a:lnTo>
                    <a:pt x="0" y="123"/>
                  </a:lnTo>
                  <a:lnTo>
                    <a:pt x="0" y="79"/>
                  </a:lnTo>
                  <a:lnTo>
                    <a:pt x="0" y="77"/>
                  </a:lnTo>
                  <a:lnTo>
                    <a:pt x="1" y="76"/>
                  </a:lnTo>
                  <a:lnTo>
                    <a:pt x="2" y="75"/>
                  </a:lnTo>
                  <a:lnTo>
                    <a:pt x="4" y="75"/>
                  </a:lnTo>
                  <a:lnTo>
                    <a:pt x="5" y="75"/>
                  </a:lnTo>
                  <a:lnTo>
                    <a:pt x="5" y="76"/>
                  </a:lnTo>
                  <a:lnTo>
                    <a:pt x="6" y="77"/>
                  </a:lnTo>
                  <a:lnTo>
                    <a:pt x="6" y="79"/>
                  </a:lnTo>
                  <a:lnTo>
                    <a:pt x="6" y="79"/>
                  </a:lnTo>
                  <a:close/>
                  <a:moveTo>
                    <a:pt x="6" y="154"/>
                  </a:moveTo>
                  <a:lnTo>
                    <a:pt x="6" y="198"/>
                  </a:lnTo>
                  <a:lnTo>
                    <a:pt x="6" y="199"/>
                  </a:lnTo>
                  <a:lnTo>
                    <a:pt x="5" y="200"/>
                  </a:lnTo>
                  <a:lnTo>
                    <a:pt x="5" y="200"/>
                  </a:lnTo>
                  <a:lnTo>
                    <a:pt x="4" y="201"/>
                  </a:lnTo>
                  <a:lnTo>
                    <a:pt x="2" y="200"/>
                  </a:lnTo>
                  <a:lnTo>
                    <a:pt x="1" y="200"/>
                  </a:lnTo>
                  <a:lnTo>
                    <a:pt x="0" y="199"/>
                  </a:lnTo>
                  <a:lnTo>
                    <a:pt x="0" y="198"/>
                  </a:lnTo>
                  <a:lnTo>
                    <a:pt x="0" y="154"/>
                  </a:lnTo>
                  <a:lnTo>
                    <a:pt x="0" y="152"/>
                  </a:lnTo>
                  <a:lnTo>
                    <a:pt x="1" y="151"/>
                  </a:lnTo>
                  <a:lnTo>
                    <a:pt x="2" y="151"/>
                  </a:lnTo>
                  <a:lnTo>
                    <a:pt x="4" y="151"/>
                  </a:lnTo>
                  <a:lnTo>
                    <a:pt x="5" y="151"/>
                  </a:lnTo>
                  <a:lnTo>
                    <a:pt x="5" y="151"/>
                  </a:lnTo>
                  <a:lnTo>
                    <a:pt x="6" y="152"/>
                  </a:lnTo>
                  <a:lnTo>
                    <a:pt x="6" y="154"/>
                  </a:lnTo>
                  <a:lnTo>
                    <a:pt x="6" y="154"/>
                  </a:lnTo>
                  <a:close/>
                  <a:moveTo>
                    <a:pt x="6" y="230"/>
                  </a:moveTo>
                  <a:lnTo>
                    <a:pt x="6" y="273"/>
                  </a:lnTo>
                  <a:lnTo>
                    <a:pt x="6" y="274"/>
                  </a:lnTo>
                  <a:lnTo>
                    <a:pt x="5" y="275"/>
                  </a:lnTo>
                  <a:lnTo>
                    <a:pt x="5" y="276"/>
                  </a:lnTo>
                  <a:lnTo>
                    <a:pt x="4" y="276"/>
                  </a:lnTo>
                  <a:lnTo>
                    <a:pt x="2" y="276"/>
                  </a:lnTo>
                  <a:lnTo>
                    <a:pt x="1" y="275"/>
                  </a:lnTo>
                  <a:lnTo>
                    <a:pt x="0" y="274"/>
                  </a:lnTo>
                  <a:lnTo>
                    <a:pt x="0" y="273"/>
                  </a:lnTo>
                  <a:lnTo>
                    <a:pt x="0" y="230"/>
                  </a:lnTo>
                  <a:lnTo>
                    <a:pt x="0" y="228"/>
                  </a:lnTo>
                  <a:lnTo>
                    <a:pt x="1" y="227"/>
                  </a:lnTo>
                  <a:lnTo>
                    <a:pt x="2" y="226"/>
                  </a:lnTo>
                  <a:lnTo>
                    <a:pt x="4" y="226"/>
                  </a:lnTo>
                  <a:lnTo>
                    <a:pt x="5" y="226"/>
                  </a:lnTo>
                  <a:lnTo>
                    <a:pt x="5" y="227"/>
                  </a:lnTo>
                  <a:lnTo>
                    <a:pt x="6" y="228"/>
                  </a:lnTo>
                  <a:lnTo>
                    <a:pt x="6" y="230"/>
                  </a:lnTo>
                  <a:lnTo>
                    <a:pt x="6" y="230"/>
                  </a:lnTo>
                  <a:close/>
                  <a:moveTo>
                    <a:pt x="6" y="305"/>
                  </a:moveTo>
                  <a:lnTo>
                    <a:pt x="6" y="349"/>
                  </a:lnTo>
                  <a:lnTo>
                    <a:pt x="6" y="350"/>
                  </a:lnTo>
                  <a:lnTo>
                    <a:pt x="5" y="351"/>
                  </a:lnTo>
                  <a:lnTo>
                    <a:pt x="5" y="351"/>
                  </a:lnTo>
                  <a:lnTo>
                    <a:pt x="4" y="351"/>
                  </a:lnTo>
                  <a:lnTo>
                    <a:pt x="2" y="351"/>
                  </a:lnTo>
                  <a:lnTo>
                    <a:pt x="1" y="351"/>
                  </a:lnTo>
                  <a:lnTo>
                    <a:pt x="0" y="350"/>
                  </a:lnTo>
                  <a:lnTo>
                    <a:pt x="0" y="349"/>
                  </a:lnTo>
                  <a:lnTo>
                    <a:pt x="0" y="305"/>
                  </a:lnTo>
                  <a:lnTo>
                    <a:pt x="0" y="303"/>
                  </a:lnTo>
                  <a:lnTo>
                    <a:pt x="1" y="302"/>
                  </a:lnTo>
                  <a:lnTo>
                    <a:pt x="2" y="302"/>
                  </a:lnTo>
                  <a:lnTo>
                    <a:pt x="4" y="301"/>
                  </a:lnTo>
                  <a:lnTo>
                    <a:pt x="5" y="302"/>
                  </a:lnTo>
                  <a:lnTo>
                    <a:pt x="5" y="302"/>
                  </a:lnTo>
                  <a:lnTo>
                    <a:pt x="6" y="303"/>
                  </a:lnTo>
                  <a:lnTo>
                    <a:pt x="6" y="305"/>
                  </a:lnTo>
                  <a:lnTo>
                    <a:pt x="6" y="305"/>
                  </a:lnTo>
                  <a:close/>
                  <a:moveTo>
                    <a:pt x="6" y="379"/>
                  </a:moveTo>
                  <a:lnTo>
                    <a:pt x="6" y="424"/>
                  </a:lnTo>
                  <a:lnTo>
                    <a:pt x="6" y="425"/>
                  </a:lnTo>
                  <a:lnTo>
                    <a:pt x="5" y="426"/>
                  </a:lnTo>
                  <a:lnTo>
                    <a:pt x="5" y="426"/>
                  </a:lnTo>
                  <a:lnTo>
                    <a:pt x="4" y="427"/>
                  </a:lnTo>
                  <a:lnTo>
                    <a:pt x="2" y="426"/>
                  </a:lnTo>
                  <a:lnTo>
                    <a:pt x="1" y="426"/>
                  </a:lnTo>
                  <a:lnTo>
                    <a:pt x="0" y="425"/>
                  </a:lnTo>
                  <a:lnTo>
                    <a:pt x="0" y="424"/>
                  </a:lnTo>
                  <a:lnTo>
                    <a:pt x="0" y="379"/>
                  </a:lnTo>
                  <a:lnTo>
                    <a:pt x="0" y="378"/>
                  </a:lnTo>
                  <a:lnTo>
                    <a:pt x="1" y="378"/>
                  </a:lnTo>
                  <a:lnTo>
                    <a:pt x="2" y="377"/>
                  </a:lnTo>
                  <a:lnTo>
                    <a:pt x="4" y="377"/>
                  </a:lnTo>
                  <a:lnTo>
                    <a:pt x="5" y="377"/>
                  </a:lnTo>
                  <a:lnTo>
                    <a:pt x="5" y="378"/>
                  </a:lnTo>
                  <a:lnTo>
                    <a:pt x="6" y="378"/>
                  </a:lnTo>
                  <a:lnTo>
                    <a:pt x="6" y="379"/>
                  </a:lnTo>
                  <a:lnTo>
                    <a:pt x="6" y="379"/>
                  </a:lnTo>
                  <a:close/>
                  <a:moveTo>
                    <a:pt x="6" y="456"/>
                  </a:moveTo>
                  <a:lnTo>
                    <a:pt x="6" y="500"/>
                  </a:lnTo>
                  <a:lnTo>
                    <a:pt x="6" y="500"/>
                  </a:lnTo>
                  <a:lnTo>
                    <a:pt x="5" y="501"/>
                  </a:lnTo>
                  <a:lnTo>
                    <a:pt x="5" y="502"/>
                  </a:lnTo>
                  <a:lnTo>
                    <a:pt x="4" y="502"/>
                  </a:lnTo>
                  <a:lnTo>
                    <a:pt x="2" y="502"/>
                  </a:lnTo>
                  <a:lnTo>
                    <a:pt x="1" y="501"/>
                  </a:lnTo>
                  <a:lnTo>
                    <a:pt x="0" y="500"/>
                  </a:lnTo>
                  <a:lnTo>
                    <a:pt x="0" y="500"/>
                  </a:lnTo>
                  <a:lnTo>
                    <a:pt x="0" y="456"/>
                  </a:lnTo>
                  <a:lnTo>
                    <a:pt x="0" y="454"/>
                  </a:lnTo>
                  <a:lnTo>
                    <a:pt x="1" y="453"/>
                  </a:lnTo>
                  <a:lnTo>
                    <a:pt x="2" y="452"/>
                  </a:lnTo>
                  <a:lnTo>
                    <a:pt x="4" y="452"/>
                  </a:lnTo>
                  <a:lnTo>
                    <a:pt x="5" y="452"/>
                  </a:lnTo>
                  <a:lnTo>
                    <a:pt x="5" y="453"/>
                  </a:lnTo>
                  <a:lnTo>
                    <a:pt x="6" y="454"/>
                  </a:lnTo>
                  <a:lnTo>
                    <a:pt x="6" y="456"/>
                  </a:lnTo>
                  <a:lnTo>
                    <a:pt x="6" y="456"/>
                  </a:lnTo>
                  <a:close/>
                  <a:moveTo>
                    <a:pt x="6" y="530"/>
                  </a:moveTo>
                  <a:lnTo>
                    <a:pt x="6" y="575"/>
                  </a:lnTo>
                  <a:lnTo>
                    <a:pt x="6" y="576"/>
                  </a:lnTo>
                  <a:lnTo>
                    <a:pt x="5" y="577"/>
                  </a:lnTo>
                  <a:lnTo>
                    <a:pt x="5" y="577"/>
                  </a:lnTo>
                  <a:lnTo>
                    <a:pt x="4" y="577"/>
                  </a:lnTo>
                  <a:lnTo>
                    <a:pt x="2" y="577"/>
                  </a:lnTo>
                  <a:lnTo>
                    <a:pt x="1" y="577"/>
                  </a:lnTo>
                  <a:lnTo>
                    <a:pt x="0" y="576"/>
                  </a:lnTo>
                  <a:lnTo>
                    <a:pt x="0" y="575"/>
                  </a:lnTo>
                  <a:lnTo>
                    <a:pt x="0" y="530"/>
                  </a:lnTo>
                  <a:lnTo>
                    <a:pt x="0" y="529"/>
                  </a:lnTo>
                  <a:lnTo>
                    <a:pt x="1" y="528"/>
                  </a:lnTo>
                  <a:lnTo>
                    <a:pt x="2" y="528"/>
                  </a:lnTo>
                  <a:lnTo>
                    <a:pt x="4" y="528"/>
                  </a:lnTo>
                  <a:lnTo>
                    <a:pt x="5" y="528"/>
                  </a:lnTo>
                  <a:lnTo>
                    <a:pt x="5" y="528"/>
                  </a:lnTo>
                  <a:lnTo>
                    <a:pt x="6" y="529"/>
                  </a:lnTo>
                  <a:lnTo>
                    <a:pt x="6" y="530"/>
                  </a:lnTo>
                  <a:lnTo>
                    <a:pt x="6" y="530"/>
                  </a:lnTo>
                  <a:close/>
                  <a:moveTo>
                    <a:pt x="6" y="605"/>
                  </a:moveTo>
                  <a:lnTo>
                    <a:pt x="6" y="649"/>
                  </a:lnTo>
                  <a:lnTo>
                    <a:pt x="6" y="651"/>
                  </a:lnTo>
                  <a:lnTo>
                    <a:pt x="5" y="652"/>
                  </a:lnTo>
                  <a:lnTo>
                    <a:pt x="5" y="653"/>
                  </a:lnTo>
                  <a:lnTo>
                    <a:pt x="4" y="653"/>
                  </a:lnTo>
                  <a:lnTo>
                    <a:pt x="2" y="653"/>
                  </a:lnTo>
                  <a:lnTo>
                    <a:pt x="1" y="652"/>
                  </a:lnTo>
                  <a:lnTo>
                    <a:pt x="0" y="651"/>
                  </a:lnTo>
                  <a:lnTo>
                    <a:pt x="0" y="649"/>
                  </a:lnTo>
                  <a:lnTo>
                    <a:pt x="0" y="605"/>
                  </a:lnTo>
                  <a:lnTo>
                    <a:pt x="0" y="604"/>
                  </a:lnTo>
                  <a:lnTo>
                    <a:pt x="1" y="604"/>
                  </a:lnTo>
                  <a:lnTo>
                    <a:pt x="2" y="603"/>
                  </a:lnTo>
                  <a:lnTo>
                    <a:pt x="4" y="603"/>
                  </a:lnTo>
                  <a:lnTo>
                    <a:pt x="5" y="603"/>
                  </a:lnTo>
                  <a:lnTo>
                    <a:pt x="5" y="604"/>
                  </a:lnTo>
                  <a:lnTo>
                    <a:pt x="6" y="604"/>
                  </a:lnTo>
                  <a:lnTo>
                    <a:pt x="6" y="605"/>
                  </a:lnTo>
                  <a:lnTo>
                    <a:pt x="6" y="605"/>
                  </a:lnTo>
                  <a:close/>
                  <a:moveTo>
                    <a:pt x="6" y="681"/>
                  </a:moveTo>
                  <a:lnTo>
                    <a:pt x="6" y="726"/>
                  </a:lnTo>
                  <a:lnTo>
                    <a:pt x="6" y="727"/>
                  </a:lnTo>
                  <a:lnTo>
                    <a:pt x="5" y="727"/>
                  </a:lnTo>
                  <a:lnTo>
                    <a:pt x="5" y="728"/>
                  </a:lnTo>
                  <a:lnTo>
                    <a:pt x="4" y="728"/>
                  </a:lnTo>
                  <a:lnTo>
                    <a:pt x="2" y="728"/>
                  </a:lnTo>
                  <a:lnTo>
                    <a:pt x="1" y="727"/>
                  </a:lnTo>
                  <a:lnTo>
                    <a:pt x="0" y="727"/>
                  </a:lnTo>
                  <a:lnTo>
                    <a:pt x="0" y="726"/>
                  </a:lnTo>
                  <a:lnTo>
                    <a:pt x="0" y="681"/>
                  </a:lnTo>
                  <a:lnTo>
                    <a:pt x="0" y="680"/>
                  </a:lnTo>
                  <a:lnTo>
                    <a:pt x="1" y="679"/>
                  </a:lnTo>
                  <a:lnTo>
                    <a:pt x="2" y="678"/>
                  </a:lnTo>
                  <a:lnTo>
                    <a:pt x="4" y="678"/>
                  </a:lnTo>
                  <a:lnTo>
                    <a:pt x="5" y="678"/>
                  </a:lnTo>
                  <a:lnTo>
                    <a:pt x="5" y="679"/>
                  </a:lnTo>
                  <a:lnTo>
                    <a:pt x="6" y="680"/>
                  </a:lnTo>
                  <a:lnTo>
                    <a:pt x="6" y="681"/>
                  </a:lnTo>
                  <a:lnTo>
                    <a:pt x="6" y="681"/>
                  </a:lnTo>
                  <a:close/>
                  <a:moveTo>
                    <a:pt x="6" y="756"/>
                  </a:moveTo>
                  <a:lnTo>
                    <a:pt x="6" y="800"/>
                  </a:lnTo>
                  <a:lnTo>
                    <a:pt x="6" y="802"/>
                  </a:lnTo>
                  <a:lnTo>
                    <a:pt x="5" y="803"/>
                  </a:lnTo>
                  <a:lnTo>
                    <a:pt x="5" y="803"/>
                  </a:lnTo>
                  <a:lnTo>
                    <a:pt x="4" y="804"/>
                  </a:lnTo>
                  <a:lnTo>
                    <a:pt x="2" y="803"/>
                  </a:lnTo>
                  <a:lnTo>
                    <a:pt x="1" y="803"/>
                  </a:lnTo>
                  <a:lnTo>
                    <a:pt x="0" y="802"/>
                  </a:lnTo>
                  <a:lnTo>
                    <a:pt x="0" y="800"/>
                  </a:lnTo>
                  <a:lnTo>
                    <a:pt x="0" y="756"/>
                  </a:lnTo>
                  <a:lnTo>
                    <a:pt x="0" y="755"/>
                  </a:lnTo>
                  <a:lnTo>
                    <a:pt x="1" y="754"/>
                  </a:lnTo>
                  <a:lnTo>
                    <a:pt x="2" y="754"/>
                  </a:lnTo>
                  <a:lnTo>
                    <a:pt x="4" y="754"/>
                  </a:lnTo>
                  <a:lnTo>
                    <a:pt x="5" y="754"/>
                  </a:lnTo>
                  <a:lnTo>
                    <a:pt x="5" y="754"/>
                  </a:lnTo>
                  <a:lnTo>
                    <a:pt x="6" y="755"/>
                  </a:lnTo>
                  <a:lnTo>
                    <a:pt x="6" y="756"/>
                  </a:lnTo>
                  <a:lnTo>
                    <a:pt x="6" y="756"/>
                  </a:lnTo>
                  <a:close/>
                  <a:moveTo>
                    <a:pt x="6" y="832"/>
                  </a:moveTo>
                  <a:lnTo>
                    <a:pt x="6" y="875"/>
                  </a:lnTo>
                  <a:lnTo>
                    <a:pt x="6" y="877"/>
                  </a:lnTo>
                  <a:lnTo>
                    <a:pt x="5" y="878"/>
                  </a:lnTo>
                  <a:lnTo>
                    <a:pt x="5" y="879"/>
                  </a:lnTo>
                  <a:lnTo>
                    <a:pt x="4" y="879"/>
                  </a:lnTo>
                  <a:lnTo>
                    <a:pt x="2" y="879"/>
                  </a:lnTo>
                  <a:lnTo>
                    <a:pt x="1" y="878"/>
                  </a:lnTo>
                  <a:lnTo>
                    <a:pt x="0" y="877"/>
                  </a:lnTo>
                  <a:lnTo>
                    <a:pt x="0" y="875"/>
                  </a:lnTo>
                  <a:lnTo>
                    <a:pt x="0" y="832"/>
                  </a:lnTo>
                  <a:lnTo>
                    <a:pt x="0" y="831"/>
                  </a:lnTo>
                  <a:lnTo>
                    <a:pt x="1" y="830"/>
                  </a:lnTo>
                  <a:lnTo>
                    <a:pt x="2" y="829"/>
                  </a:lnTo>
                  <a:lnTo>
                    <a:pt x="4" y="829"/>
                  </a:lnTo>
                  <a:lnTo>
                    <a:pt x="5" y="829"/>
                  </a:lnTo>
                  <a:lnTo>
                    <a:pt x="5" y="830"/>
                  </a:lnTo>
                  <a:lnTo>
                    <a:pt x="6" y="831"/>
                  </a:lnTo>
                  <a:lnTo>
                    <a:pt x="6" y="832"/>
                  </a:lnTo>
                  <a:lnTo>
                    <a:pt x="6" y="832"/>
                  </a:lnTo>
                  <a:close/>
                  <a:moveTo>
                    <a:pt x="6" y="907"/>
                  </a:moveTo>
                  <a:lnTo>
                    <a:pt x="6" y="951"/>
                  </a:lnTo>
                  <a:lnTo>
                    <a:pt x="6" y="953"/>
                  </a:lnTo>
                  <a:lnTo>
                    <a:pt x="5" y="953"/>
                  </a:lnTo>
                  <a:lnTo>
                    <a:pt x="5" y="954"/>
                  </a:lnTo>
                  <a:lnTo>
                    <a:pt x="4" y="954"/>
                  </a:lnTo>
                  <a:lnTo>
                    <a:pt x="2" y="954"/>
                  </a:lnTo>
                  <a:lnTo>
                    <a:pt x="1" y="953"/>
                  </a:lnTo>
                  <a:lnTo>
                    <a:pt x="0" y="953"/>
                  </a:lnTo>
                  <a:lnTo>
                    <a:pt x="0" y="951"/>
                  </a:lnTo>
                  <a:lnTo>
                    <a:pt x="0" y="907"/>
                  </a:lnTo>
                  <a:lnTo>
                    <a:pt x="0" y="906"/>
                  </a:lnTo>
                  <a:lnTo>
                    <a:pt x="1" y="905"/>
                  </a:lnTo>
                  <a:lnTo>
                    <a:pt x="2" y="904"/>
                  </a:lnTo>
                  <a:lnTo>
                    <a:pt x="4" y="904"/>
                  </a:lnTo>
                  <a:lnTo>
                    <a:pt x="5" y="904"/>
                  </a:lnTo>
                  <a:lnTo>
                    <a:pt x="5" y="905"/>
                  </a:lnTo>
                  <a:lnTo>
                    <a:pt x="6" y="906"/>
                  </a:lnTo>
                  <a:lnTo>
                    <a:pt x="6" y="907"/>
                  </a:lnTo>
                  <a:lnTo>
                    <a:pt x="6" y="907"/>
                  </a:lnTo>
                  <a:close/>
                  <a:moveTo>
                    <a:pt x="6" y="982"/>
                  </a:moveTo>
                  <a:lnTo>
                    <a:pt x="6" y="1026"/>
                  </a:lnTo>
                  <a:lnTo>
                    <a:pt x="6" y="1028"/>
                  </a:lnTo>
                  <a:lnTo>
                    <a:pt x="5" y="1029"/>
                  </a:lnTo>
                  <a:lnTo>
                    <a:pt x="5" y="1029"/>
                  </a:lnTo>
                  <a:lnTo>
                    <a:pt x="4" y="1030"/>
                  </a:lnTo>
                  <a:lnTo>
                    <a:pt x="2" y="1029"/>
                  </a:lnTo>
                  <a:lnTo>
                    <a:pt x="1" y="1029"/>
                  </a:lnTo>
                  <a:lnTo>
                    <a:pt x="0" y="1028"/>
                  </a:lnTo>
                  <a:lnTo>
                    <a:pt x="0" y="1026"/>
                  </a:lnTo>
                  <a:lnTo>
                    <a:pt x="0" y="982"/>
                  </a:lnTo>
                  <a:lnTo>
                    <a:pt x="0" y="981"/>
                  </a:lnTo>
                  <a:lnTo>
                    <a:pt x="1" y="980"/>
                  </a:lnTo>
                  <a:lnTo>
                    <a:pt x="2" y="980"/>
                  </a:lnTo>
                  <a:lnTo>
                    <a:pt x="4" y="980"/>
                  </a:lnTo>
                  <a:lnTo>
                    <a:pt x="5" y="980"/>
                  </a:lnTo>
                  <a:lnTo>
                    <a:pt x="5" y="980"/>
                  </a:lnTo>
                  <a:lnTo>
                    <a:pt x="6" y="981"/>
                  </a:lnTo>
                  <a:lnTo>
                    <a:pt x="6" y="982"/>
                  </a:lnTo>
                  <a:lnTo>
                    <a:pt x="6" y="982"/>
                  </a:lnTo>
                  <a:close/>
                  <a:moveTo>
                    <a:pt x="6" y="1058"/>
                  </a:moveTo>
                  <a:lnTo>
                    <a:pt x="6" y="1101"/>
                  </a:lnTo>
                  <a:lnTo>
                    <a:pt x="6" y="1102"/>
                  </a:lnTo>
                  <a:lnTo>
                    <a:pt x="5" y="1104"/>
                  </a:lnTo>
                  <a:lnTo>
                    <a:pt x="5" y="1105"/>
                  </a:lnTo>
                  <a:lnTo>
                    <a:pt x="4" y="1105"/>
                  </a:lnTo>
                  <a:lnTo>
                    <a:pt x="2" y="1105"/>
                  </a:lnTo>
                  <a:lnTo>
                    <a:pt x="1" y="1104"/>
                  </a:lnTo>
                  <a:lnTo>
                    <a:pt x="0" y="1102"/>
                  </a:lnTo>
                  <a:lnTo>
                    <a:pt x="0" y="1101"/>
                  </a:lnTo>
                  <a:lnTo>
                    <a:pt x="0" y="1058"/>
                  </a:lnTo>
                  <a:lnTo>
                    <a:pt x="0" y="1057"/>
                  </a:lnTo>
                  <a:lnTo>
                    <a:pt x="1" y="1056"/>
                  </a:lnTo>
                  <a:lnTo>
                    <a:pt x="2" y="1055"/>
                  </a:lnTo>
                  <a:lnTo>
                    <a:pt x="4" y="1055"/>
                  </a:lnTo>
                  <a:lnTo>
                    <a:pt x="5" y="1055"/>
                  </a:lnTo>
                  <a:lnTo>
                    <a:pt x="5" y="1056"/>
                  </a:lnTo>
                  <a:lnTo>
                    <a:pt x="6" y="1057"/>
                  </a:lnTo>
                  <a:lnTo>
                    <a:pt x="6" y="1058"/>
                  </a:lnTo>
                  <a:lnTo>
                    <a:pt x="6" y="1058"/>
                  </a:lnTo>
                  <a:close/>
                  <a:moveTo>
                    <a:pt x="6" y="1133"/>
                  </a:moveTo>
                  <a:lnTo>
                    <a:pt x="6" y="1177"/>
                  </a:lnTo>
                  <a:lnTo>
                    <a:pt x="6" y="1179"/>
                  </a:lnTo>
                  <a:lnTo>
                    <a:pt x="5" y="1180"/>
                  </a:lnTo>
                  <a:lnTo>
                    <a:pt x="5" y="1180"/>
                  </a:lnTo>
                  <a:lnTo>
                    <a:pt x="4" y="1180"/>
                  </a:lnTo>
                  <a:lnTo>
                    <a:pt x="2" y="1180"/>
                  </a:lnTo>
                  <a:lnTo>
                    <a:pt x="1" y="1180"/>
                  </a:lnTo>
                  <a:lnTo>
                    <a:pt x="0" y="1179"/>
                  </a:lnTo>
                  <a:lnTo>
                    <a:pt x="0" y="1177"/>
                  </a:lnTo>
                  <a:lnTo>
                    <a:pt x="0" y="1133"/>
                  </a:lnTo>
                  <a:lnTo>
                    <a:pt x="0" y="1132"/>
                  </a:lnTo>
                  <a:lnTo>
                    <a:pt x="1" y="1131"/>
                  </a:lnTo>
                  <a:lnTo>
                    <a:pt x="2" y="1131"/>
                  </a:lnTo>
                  <a:lnTo>
                    <a:pt x="4" y="1129"/>
                  </a:lnTo>
                  <a:lnTo>
                    <a:pt x="5" y="1131"/>
                  </a:lnTo>
                  <a:lnTo>
                    <a:pt x="5" y="1131"/>
                  </a:lnTo>
                  <a:lnTo>
                    <a:pt x="6" y="1132"/>
                  </a:lnTo>
                  <a:lnTo>
                    <a:pt x="6" y="1133"/>
                  </a:lnTo>
                  <a:lnTo>
                    <a:pt x="6" y="1133"/>
                  </a:lnTo>
                  <a:close/>
                  <a:moveTo>
                    <a:pt x="6" y="1208"/>
                  </a:moveTo>
                  <a:lnTo>
                    <a:pt x="6" y="1252"/>
                  </a:lnTo>
                  <a:lnTo>
                    <a:pt x="6" y="1253"/>
                  </a:lnTo>
                  <a:lnTo>
                    <a:pt x="5" y="1255"/>
                  </a:lnTo>
                  <a:lnTo>
                    <a:pt x="5" y="1255"/>
                  </a:lnTo>
                  <a:lnTo>
                    <a:pt x="4" y="1256"/>
                  </a:lnTo>
                  <a:lnTo>
                    <a:pt x="2" y="1255"/>
                  </a:lnTo>
                  <a:lnTo>
                    <a:pt x="1" y="1255"/>
                  </a:lnTo>
                  <a:lnTo>
                    <a:pt x="0" y="1253"/>
                  </a:lnTo>
                  <a:lnTo>
                    <a:pt x="0" y="1252"/>
                  </a:lnTo>
                  <a:lnTo>
                    <a:pt x="0" y="1208"/>
                  </a:lnTo>
                  <a:lnTo>
                    <a:pt x="0" y="1207"/>
                  </a:lnTo>
                  <a:lnTo>
                    <a:pt x="1" y="1207"/>
                  </a:lnTo>
                  <a:lnTo>
                    <a:pt x="2" y="1206"/>
                  </a:lnTo>
                  <a:lnTo>
                    <a:pt x="4" y="1206"/>
                  </a:lnTo>
                  <a:lnTo>
                    <a:pt x="5" y="1206"/>
                  </a:lnTo>
                  <a:lnTo>
                    <a:pt x="5" y="1207"/>
                  </a:lnTo>
                  <a:lnTo>
                    <a:pt x="6" y="1207"/>
                  </a:lnTo>
                  <a:lnTo>
                    <a:pt x="6" y="1208"/>
                  </a:lnTo>
                  <a:lnTo>
                    <a:pt x="6" y="1208"/>
                  </a:lnTo>
                  <a:close/>
                  <a:moveTo>
                    <a:pt x="6" y="1284"/>
                  </a:moveTo>
                  <a:lnTo>
                    <a:pt x="6" y="1328"/>
                  </a:lnTo>
                  <a:lnTo>
                    <a:pt x="6" y="1328"/>
                  </a:lnTo>
                  <a:lnTo>
                    <a:pt x="5" y="1330"/>
                  </a:lnTo>
                  <a:lnTo>
                    <a:pt x="5" y="1331"/>
                  </a:lnTo>
                  <a:lnTo>
                    <a:pt x="4" y="1331"/>
                  </a:lnTo>
                  <a:lnTo>
                    <a:pt x="2" y="1331"/>
                  </a:lnTo>
                  <a:lnTo>
                    <a:pt x="1" y="1330"/>
                  </a:lnTo>
                  <a:lnTo>
                    <a:pt x="0" y="1328"/>
                  </a:lnTo>
                  <a:lnTo>
                    <a:pt x="0" y="1328"/>
                  </a:lnTo>
                  <a:lnTo>
                    <a:pt x="0" y="1284"/>
                  </a:lnTo>
                  <a:lnTo>
                    <a:pt x="0" y="1283"/>
                  </a:lnTo>
                  <a:lnTo>
                    <a:pt x="1" y="1282"/>
                  </a:lnTo>
                  <a:lnTo>
                    <a:pt x="2" y="1280"/>
                  </a:lnTo>
                  <a:lnTo>
                    <a:pt x="4" y="1280"/>
                  </a:lnTo>
                  <a:lnTo>
                    <a:pt x="5" y="1280"/>
                  </a:lnTo>
                  <a:lnTo>
                    <a:pt x="5" y="1282"/>
                  </a:lnTo>
                  <a:lnTo>
                    <a:pt x="6" y="1283"/>
                  </a:lnTo>
                  <a:lnTo>
                    <a:pt x="6" y="1284"/>
                  </a:lnTo>
                  <a:lnTo>
                    <a:pt x="6" y="1284"/>
                  </a:lnTo>
                  <a:close/>
                  <a:moveTo>
                    <a:pt x="6" y="1359"/>
                  </a:moveTo>
                  <a:lnTo>
                    <a:pt x="6" y="1403"/>
                  </a:lnTo>
                  <a:lnTo>
                    <a:pt x="6" y="1404"/>
                  </a:lnTo>
                  <a:lnTo>
                    <a:pt x="5" y="1406"/>
                  </a:lnTo>
                  <a:lnTo>
                    <a:pt x="5" y="1406"/>
                  </a:lnTo>
                  <a:lnTo>
                    <a:pt x="4" y="1406"/>
                  </a:lnTo>
                  <a:lnTo>
                    <a:pt x="2" y="1406"/>
                  </a:lnTo>
                  <a:lnTo>
                    <a:pt x="1" y="1406"/>
                  </a:lnTo>
                  <a:lnTo>
                    <a:pt x="0" y="1404"/>
                  </a:lnTo>
                  <a:lnTo>
                    <a:pt x="0" y="1403"/>
                  </a:lnTo>
                  <a:lnTo>
                    <a:pt x="0" y="1359"/>
                  </a:lnTo>
                  <a:lnTo>
                    <a:pt x="0" y="1358"/>
                  </a:lnTo>
                  <a:lnTo>
                    <a:pt x="1" y="1357"/>
                  </a:lnTo>
                  <a:lnTo>
                    <a:pt x="2" y="1357"/>
                  </a:lnTo>
                  <a:lnTo>
                    <a:pt x="4" y="1357"/>
                  </a:lnTo>
                  <a:lnTo>
                    <a:pt x="5" y="1357"/>
                  </a:lnTo>
                  <a:lnTo>
                    <a:pt x="5" y="1357"/>
                  </a:lnTo>
                  <a:lnTo>
                    <a:pt x="6" y="1358"/>
                  </a:lnTo>
                  <a:lnTo>
                    <a:pt x="6" y="1359"/>
                  </a:lnTo>
                  <a:lnTo>
                    <a:pt x="6" y="1359"/>
                  </a:lnTo>
                  <a:close/>
                  <a:moveTo>
                    <a:pt x="6" y="1434"/>
                  </a:moveTo>
                  <a:lnTo>
                    <a:pt x="6" y="1478"/>
                  </a:lnTo>
                  <a:lnTo>
                    <a:pt x="6" y="1479"/>
                  </a:lnTo>
                  <a:lnTo>
                    <a:pt x="5" y="1481"/>
                  </a:lnTo>
                  <a:lnTo>
                    <a:pt x="5" y="1482"/>
                  </a:lnTo>
                  <a:lnTo>
                    <a:pt x="4" y="1482"/>
                  </a:lnTo>
                  <a:lnTo>
                    <a:pt x="2" y="1482"/>
                  </a:lnTo>
                  <a:lnTo>
                    <a:pt x="1" y="1481"/>
                  </a:lnTo>
                  <a:lnTo>
                    <a:pt x="0" y="1479"/>
                  </a:lnTo>
                  <a:lnTo>
                    <a:pt x="0" y="1478"/>
                  </a:lnTo>
                  <a:lnTo>
                    <a:pt x="0" y="1434"/>
                  </a:lnTo>
                  <a:lnTo>
                    <a:pt x="0" y="1433"/>
                  </a:lnTo>
                  <a:lnTo>
                    <a:pt x="1" y="1433"/>
                  </a:lnTo>
                  <a:lnTo>
                    <a:pt x="2" y="1431"/>
                  </a:lnTo>
                  <a:lnTo>
                    <a:pt x="4" y="1431"/>
                  </a:lnTo>
                  <a:lnTo>
                    <a:pt x="5" y="1431"/>
                  </a:lnTo>
                  <a:lnTo>
                    <a:pt x="5" y="1433"/>
                  </a:lnTo>
                  <a:lnTo>
                    <a:pt x="6" y="1433"/>
                  </a:lnTo>
                  <a:lnTo>
                    <a:pt x="6" y="1434"/>
                  </a:lnTo>
                  <a:lnTo>
                    <a:pt x="6" y="1434"/>
                  </a:lnTo>
                  <a:close/>
                  <a:moveTo>
                    <a:pt x="6" y="1510"/>
                  </a:moveTo>
                  <a:lnTo>
                    <a:pt x="6" y="1554"/>
                  </a:lnTo>
                  <a:lnTo>
                    <a:pt x="6" y="1555"/>
                  </a:lnTo>
                  <a:lnTo>
                    <a:pt x="5" y="1555"/>
                  </a:lnTo>
                  <a:lnTo>
                    <a:pt x="5" y="1557"/>
                  </a:lnTo>
                  <a:lnTo>
                    <a:pt x="4" y="1557"/>
                  </a:lnTo>
                  <a:lnTo>
                    <a:pt x="2" y="1557"/>
                  </a:lnTo>
                  <a:lnTo>
                    <a:pt x="1" y="1555"/>
                  </a:lnTo>
                  <a:lnTo>
                    <a:pt x="0" y="1555"/>
                  </a:lnTo>
                  <a:lnTo>
                    <a:pt x="0" y="1554"/>
                  </a:lnTo>
                  <a:lnTo>
                    <a:pt x="0" y="1510"/>
                  </a:lnTo>
                  <a:lnTo>
                    <a:pt x="0" y="1509"/>
                  </a:lnTo>
                  <a:lnTo>
                    <a:pt x="1" y="1508"/>
                  </a:lnTo>
                  <a:lnTo>
                    <a:pt x="2" y="1506"/>
                  </a:lnTo>
                  <a:lnTo>
                    <a:pt x="4" y="1506"/>
                  </a:lnTo>
                  <a:lnTo>
                    <a:pt x="5" y="1506"/>
                  </a:lnTo>
                  <a:lnTo>
                    <a:pt x="5" y="1508"/>
                  </a:lnTo>
                  <a:lnTo>
                    <a:pt x="6" y="1509"/>
                  </a:lnTo>
                  <a:lnTo>
                    <a:pt x="6" y="1510"/>
                  </a:lnTo>
                  <a:lnTo>
                    <a:pt x="6" y="151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2" name="Freeform 28"/>
            <p:cNvSpPr>
              <a:spLocks noEditPoints="1"/>
            </p:cNvSpPr>
            <p:nvPr/>
          </p:nvSpPr>
          <p:spPr bwMode="auto">
            <a:xfrm>
              <a:off x="5121" y="1832"/>
              <a:ext cx="5" cy="896"/>
            </a:xfrm>
            <a:custGeom>
              <a:avLst/>
              <a:gdLst>
                <a:gd name="T0" fmla="*/ 5 w 6"/>
                <a:gd name="T1" fmla="*/ 49 h 804"/>
                <a:gd name="T2" fmla="*/ 2 w 6"/>
                <a:gd name="T3" fmla="*/ 49 h 804"/>
                <a:gd name="T4" fmla="*/ 0 w 6"/>
                <a:gd name="T5" fmla="*/ 1 h 804"/>
                <a:gd name="T6" fmla="*/ 4 w 6"/>
                <a:gd name="T7" fmla="*/ 0 h 804"/>
                <a:gd name="T8" fmla="*/ 6 w 6"/>
                <a:gd name="T9" fmla="*/ 4 h 804"/>
                <a:gd name="T10" fmla="*/ 5 w 6"/>
                <a:gd name="T11" fmla="*/ 124 h 804"/>
                <a:gd name="T12" fmla="*/ 2 w 6"/>
                <a:gd name="T13" fmla="*/ 124 h 804"/>
                <a:gd name="T14" fmla="*/ 0 w 6"/>
                <a:gd name="T15" fmla="*/ 77 h 804"/>
                <a:gd name="T16" fmla="*/ 4 w 6"/>
                <a:gd name="T17" fmla="*/ 75 h 804"/>
                <a:gd name="T18" fmla="*/ 6 w 6"/>
                <a:gd name="T19" fmla="*/ 79 h 804"/>
                <a:gd name="T20" fmla="*/ 5 w 6"/>
                <a:gd name="T21" fmla="*/ 200 h 804"/>
                <a:gd name="T22" fmla="*/ 2 w 6"/>
                <a:gd name="T23" fmla="*/ 200 h 804"/>
                <a:gd name="T24" fmla="*/ 0 w 6"/>
                <a:gd name="T25" fmla="*/ 152 h 804"/>
                <a:gd name="T26" fmla="*/ 4 w 6"/>
                <a:gd name="T27" fmla="*/ 151 h 804"/>
                <a:gd name="T28" fmla="*/ 6 w 6"/>
                <a:gd name="T29" fmla="*/ 154 h 804"/>
                <a:gd name="T30" fmla="*/ 5 w 6"/>
                <a:gd name="T31" fmla="*/ 275 h 804"/>
                <a:gd name="T32" fmla="*/ 2 w 6"/>
                <a:gd name="T33" fmla="*/ 275 h 804"/>
                <a:gd name="T34" fmla="*/ 0 w 6"/>
                <a:gd name="T35" fmla="*/ 228 h 804"/>
                <a:gd name="T36" fmla="*/ 4 w 6"/>
                <a:gd name="T37" fmla="*/ 226 h 804"/>
                <a:gd name="T38" fmla="*/ 6 w 6"/>
                <a:gd name="T39" fmla="*/ 230 h 804"/>
                <a:gd name="T40" fmla="*/ 5 w 6"/>
                <a:gd name="T41" fmla="*/ 351 h 804"/>
                <a:gd name="T42" fmla="*/ 2 w 6"/>
                <a:gd name="T43" fmla="*/ 351 h 804"/>
                <a:gd name="T44" fmla="*/ 0 w 6"/>
                <a:gd name="T45" fmla="*/ 303 h 804"/>
                <a:gd name="T46" fmla="*/ 4 w 6"/>
                <a:gd name="T47" fmla="*/ 302 h 804"/>
                <a:gd name="T48" fmla="*/ 6 w 6"/>
                <a:gd name="T49" fmla="*/ 305 h 804"/>
                <a:gd name="T50" fmla="*/ 5 w 6"/>
                <a:gd name="T51" fmla="*/ 426 h 804"/>
                <a:gd name="T52" fmla="*/ 2 w 6"/>
                <a:gd name="T53" fmla="*/ 426 h 804"/>
                <a:gd name="T54" fmla="*/ 0 w 6"/>
                <a:gd name="T55" fmla="*/ 378 h 804"/>
                <a:gd name="T56" fmla="*/ 4 w 6"/>
                <a:gd name="T57" fmla="*/ 377 h 804"/>
                <a:gd name="T58" fmla="*/ 6 w 6"/>
                <a:gd name="T59" fmla="*/ 379 h 804"/>
                <a:gd name="T60" fmla="*/ 5 w 6"/>
                <a:gd name="T61" fmla="*/ 501 h 804"/>
                <a:gd name="T62" fmla="*/ 2 w 6"/>
                <a:gd name="T63" fmla="*/ 501 h 804"/>
                <a:gd name="T64" fmla="*/ 0 w 6"/>
                <a:gd name="T65" fmla="*/ 454 h 804"/>
                <a:gd name="T66" fmla="*/ 4 w 6"/>
                <a:gd name="T67" fmla="*/ 452 h 804"/>
                <a:gd name="T68" fmla="*/ 6 w 6"/>
                <a:gd name="T69" fmla="*/ 456 h 804"/>
                <a:gd name="T70" fmla="*/ 5 w 6"/>
                <a:gd name="T71" fmla="*/ 577 h 804"/>
                <a:gd name="T72" fmla="*/ 2 w 6"/>
                <a:gd name="T73" fmla="*/ 577 h 804"/>
                <a:gd name="T74" fmla="*/ 0 w 6"/>
                <a:gd name="T75" fmla="*/ 529 h 804"/>
                <a:gd name="T76" fmla="*/ 4 w 6"/>
                <a:gd name="T77" fmla="*/ 528 h 804"/>
                <a:gd name="T78" fmla="*/ 6 w 6"/>
                <a:gd name="T79" fmla="*/ 530 h 804"/>
                <a:gd name="T80" fmla="*/ 5 w 6"/>
                <a:gd name="T81" fmla="*/ 652 h 804"/>
                <a:gd name="T82" fmla="*/ 2 w 6"/>
                <a:gd name="T83" fmla="*/ 652 h 804"/>
                <a:gd name="T84" fmla="*/ 0 w 6"/>
                <a:gd name="T85" fmla="*/ 604 h 804"/>
                <a:gd name="T86" fmla="*/ 4 w 6"/>
                <a:gd name="T87" fmla="*/ 603 h 804"/>
                <a:gd name="T88" fmla="*/ 6 w 6"/>
                <a:gd name="T89" fmla="*/ 605 h 804"/>
                <a:gd name="T90" fmla="*/ 5 w 6"/>
                <a:gd name="T91" fmla="*/ 727 h 804"/>
                <a:gd name="T92" fmla="*/ 2 w 6"/>
                <a:gd name="T93" fmla="*/ 727 h 804"/>
                <a:gd name="T94" fmla="*/ 0 w 6"/>
                <a:gd name="T95" fmla="*/ 680 h 804"/>
                <a:gd name="T96" fmla="*/ 4 w 6"/>
                <a:gd name="T97" fmla="*/ 678 h 804"/>
                <a:gd name="T98" fmla="*/ 6 w 6"/>
                <a:gd name="T99" fmla="*/ 681 h 804"/>
                <a:gd name="T100" fmla="*/ 5 w 6"/>
                <a:gd name="T101" fmla="*/ 803 h 804"/>
                <a:gd name="T102" fmla="*/ 2 w 6"/>
                <a:gd name="T103" fmla="*/ 803 h 804"/>
                <a:gd name="T104" fmla="*/ 0 w 6"/>
                <a:gd name="T105" fmla="*/ 755 h 804"/>
                <a:gd name="T106" fmla="*/ 4 w 6"/>
                <a:gd name="T107" fmla="*/ 754 h 804"/>
                <a:gd name="T108" fmla="*/ 6 w 6"/>
                <a:gd name="T109" fmla="*/ 7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 h="804">
                  <a:moveTo>
                    <a:pt x="6" y="4"/>
                  </a:moveTo>
                  <a:lnTo>
                    <a:pt x="6" y="47"/>
                  </a:lnTo>
                  <a:lnTo>
                    <a:pt x="6" y="48"/>
                  </a:lnTo>
                  <a:lnTo>
                    <a:pt x="5" y="49"/>
                  </a:lnTo>
                  <a:lnTo>
                    <a:pt x="4" y="50"/>
                  </a:lnTo>
                  <a:lnTo>
                    <a:pt x="4" y="50"/>
                  </a:lnTo>
                  <a:lnTo>
                    <a:pt x="3" y="50"/>
                  </a:lnTo>
                  <a:lnTo>
                    <a:pt x="2" y="49"/>
                  </a:lnTo>
                  <a:lnTo>
                    <a:pt x="0" y="48"/>
                  </a:lnTo>
                  <a:lnTo>
                    <a:pt x="0" y="47"/>
                  </a:lnTo>
                  <a:lnTo>
                    <a:pt x="0" y="4"/>
                  </a:lnTo>
                  <a:lnTo>
                    <a:pt x="0" y="1"/>
                  </a:lnTo>
                  <a:lnTo>
                    <a:pt x="2" y="1"/>
                  </a:lnTo>
                  <a:lnTo>
                    <a:pt x="3" y="0"/>
                  </a:lnTo>
                  <a:lnTo>
                    <a:pt x="4" y="0"/>
                  </a:lnTo>
                  <a:lnTo>
                    <a:pt x="4" y="0"/>
                  </a:lnTo>
                  <a:lnTo>
                    <a:pt x="5" y="1"/>
                  </a:lnTo>
                  <a:lnTo>
                    <a:pt x="6" y="1"/>
                  </a:lnTo>
                  <a:lnTo>
                    <a:pt x="6" y="4"/>
                  </a:lnTo>
                  <a:lnTo>
                    <a:pt x="6" y="4"/>
                  </a:lnTo>
                  <a:close/>
                  <a:moveTo>
                    <a:pt x="6" y="79"/>
                  </a:moveTo>
                  <a:lnTo>
                    <a:pt x="6" y="123"/>
                  </a:lnTo>
                  <a:lnTo>
                    <a:pt x="6" y="124"/>
                  </a:lnTo>
                  <a:lnTo>
                    <a:pt x="5" y="124"/>
                  </a:lnTo>
                  <a:lnTo>
                    <a:pt x="4" y="125"/>
                  </a:lnTo>
                  <a:lnTo>
                    <a:pt x="4" y="125"/>
                  </a:lnTo>
                  <a:lnTo>
                    <a:pt x="3" y="125"/>
                  </a:lnTo>
                  <a:lnTo>
                    <a:pt x="2" y="124"/>
                  </a:lnTo>
                  <a:lnTo>
                    <a:pt x="0" y="124"/>
                  </a:lnTo>
                  <a:lnTo>
                    <a:pt x="0" y="123"/>
                  </a:lnTo>
                  <a:lnTo>
                    <a:pt x="0" y="79"/>
                  </a:lnTo>
                  <a:lnTo>
                    <a:pt x="0" y="77"/>
                  </a:lnTo>
                  <a:lnTo>
                    <a:pt x="2" y="76"/>
                  </a:lnTo>
                  <a:lnTo>
                    <a:pt x="3" y="75"/>
                  </a:lnTo>
                  <a:lnTo>
                    <a:pt x="4" y="75"/>
                  </a:lnTo>
                  <a:lnTo>
                    <a:pt x="4" y="75"/>
                  </a:lnTo>
                  <a:lnTo>
                    <a:pt x="5" y="76"/>
                  </a:lnTo>
                  <a:lnTo>
                    <a:pt x="6" y="77"/>
                  </a:lnTo>
                  <a:lnTo>
                    <a:pt x="6" y="79"/>
                  </a:lnTo>
                  <a:lnTo>
                    <a:pt x="6" y="79"/>
                  </a:lnTo>
                  <a:close/>
                  <a:moveTo>
                    <a:pt x="6" y="154"/>
                  </a:moveTo>
                  <a:lnTo>
                    <a:pt x="6" y="198"/>
                  </a:lnTo>
                  <a:lnTo>
                    <a:pt x="6" y="199"/>
                  </a:lnTo>
                  <a:lnTo>
                    <a:pt x="5" y="200"/>
                  </a:lnTo>
                  <a:lnTo>
                    <a:pt x="4" y="200"/>
                  </a:lnTo>
                  <a:lnTo>
                    <a:pt x="4" y="201"/>
                  </a:lnTo>
                  <a:lnTo>
                    <a:pt x="3" y="200"/>
                  </a:lnTo>
                  <a:lnTo>
                    <a:pt x="2" y="200"/>
                  </a:lnTo>
                  <a:lnTo>
                    <a:pt x="0" y="199"/>
                  </a:lnTo>
                  <a:lnTo>
                    <a:pt x="0" y="198"/>
                  </a:lnTo>
                  <a:lnTo>
                    <a:pt x="0" y="154"/>
                  </a:lnTo>
                  <a:lnTo>
                    <a:pt x="0" y="152"/>
                  </a:lnTo>
                  <a:lnTo>
                    <a:pt x="2" y="151"/>
                  </a:lnTo>
                  <a:lnTo>
                    <a:pt x="3" y="151"/>
                  </a:lnTo>
                  <a:lnTo>
                    <a:pt x="4" y="151"/>
                  </a:lnTo>
                  <a:lnTo>
                    <a:pt x="4" y="151"/>
                  </a:lnTo>
                  <a:lnTo>
                    <a:pt x="5" y="151"/>
                  </a:lnTo>
                  <a:lnTo>
                    <a:pt x="6" y="152"/>
                  </a:lnTo>
                  <a:lnTo>
                    <a:pt x="6" y="154"/>
                  </a:lnTo>
                  <a:lnTo>
                    <a:pt x="6" y="154"/>
                  </a:lnTo>
                  <a:close/>
                  <a:moveTo>
                    <a:pt x="6" y="230"/>
                  </a:moveTo>
                  <a:lnTo>
                    <a:pt x="6" y="273"/>
                  </a:lnTo>
                  <a:lnTo>
                    <a:pt x="6" y="274"/>
                  </a:lnTo>
                  <a:lnTo>
                    <a:pt x="5" y="275"/>
                  </a:lnTo>
                  <a:lnTo>
                    <a:pt x="4" y="276"/>
                  </a:lnTo>
                  <a:lnTo>
                    <a:pt x="4" y="276"/>
                  </a:lnTo>
                  <a:lnTo>
                    <a:pt x="3" y="276"/>
                  </a:lnTo>
                  <a:lnTo>
                    <a:pt x="2" y="275"/>
                  </a:lnTo>
                  <a:lnTo>
                    <a:pt x="0" y="274"/>
                  </a:lnTo>
                  <a:lnTo>
                    <a:pt x="0" y="273"/>
                  </a:lnTo>
                  <a:lnTo>
                    <a:pt x="0" y="230"/>
                  </a:lnTo>
                  <a:lnTo>
                    <a:pt x="0" y="228"/>
                  </a:lnTo>
                  <a:lnTo>
                    <a:pt x="2" y="227"/>
                  </a:lnTo>
                  <a:lnTo>
                    <a:pt x="3" y="226"/>
                  </a:lnTo>
                  <a:lnTo>
                    <a:pt x="4" y="226"/>
                  </a:lnTo>
                  <a:lnTo>
                    <a:pt x="4" y="226"/>
                  </a:lnTo>
                  <a:lnTo>
                    <a:pt x="5" y="227"/>
                  </a:lnTo>
                  <a:lnTo>
                    <a:pt x="6" y="228"/>
                  </a:lnTo>
                  <a:lnTo>
                    <a:pt x="6" y="230"/>
                  </a:lnTo>
                  <a:lnTo>
                    <a:pt x="6" y="230"/>
                  </a:lnTo>
                  <a:close/>
                  <a:moveTo>
                    <a:pt x="6" y="305"/>
                  </a:moveTo>
                  <a:lnTo>
                    <a:pt x="6" y="349"/>
                  </a:lnTo>
                  <a:lnTo>
                    <a:pt x="6" y="350"/>
                  </a:lnTo>
                  <a:lnTo>
                    <a:pt x="5" y="351"/>
                  </a:lnTo>
                  <a:lnTo>
                    <a:pt x="4" y="351"/>
                  </a:lnTo>
                  <a:lnTo>
                    <a:pt x="4" y="351"/>
                  </a:lnTo>
                  <a:lnTo>
                    <a:pt x="3" y="351"/>
                  </a:lnTo>
                  <a:lnTo>
                    <a:pt x="2" y="351"/>
                  </a:lnTo>
                  <a:lnTo>
                    <a:pt x="0" y="350"/>
                  </a:lnTo>
                  <a:lnTo>
                    <a:pt x="0" y="349"/>
                  </a:lnTo>
                  <a:lnTo>
                    <a:pt x="0" y="305"/>
                  </a:lnTo>
                  <a:lnTo>
                    <a:pt x="0" y="303"/>
                  </a:lnTo>
                  <a:lnTo>
                    <a:pt x="2" y="302"/>
                  </a:lnTo>
                  <a:lnTo>
                    <a:pt x="3" y="302"/>
                  </a:lnTo>
                  <a:lnTo>
                    <a:pt x="4" y="301"/>
                  </a:lnTo>
                  <a:lnTo>
                    <a:pt x="4" y="302"/>
                  </a:lnTo>
                  <a:lnTo>
                    <a:pt x="5" y="302"/>
                  </a:lnTo>
                  <a:lnTo>
                    <a:pt x="6" y="303"/>
                  </a:lnTo>
                  <a:lnTo>
                    <a:pt x="6" y="305"/>
                  </a:lnTo>
                  <a:lnTo>
                    <a:pt x="6" y="305"/>
                  </a:lnTo>
                  <a:close/>
                  <a:moveTo>
                    <a:pt x="6" y="379"/>
                  </a:moveTo>
                  <a:lnTo>
                    <a:pt x="6" y="424"/>
                  </a:lnTo>
                  <a:lnTo>
                    <a:pt x="6" y="425"/>
                  </a:lnTo>
                  <a:lnTo>
                    <a:pt x="5" y="426"/>
                  </a:lnTo>
                  <a:lnTo>
                    <a:pt x="4" y="426"/>
                  </a:lnTo>
                  <a:lnTo>
                    <a:pt x="4" y="427"/>
                  </a:lnTo>
                  <a:lnTo>
                    <a:pt x="3" y="426"/>
                  </a:lnTo>
                  <a:lnTo>
                    <a:pt x="2" y="426"/>
                  </a:lnTo>
                  <a:lnTo>
                    <a:pt x="0" y="425"/>
                  </a:lnTo>
                  <a:lnTo>
                    <a:pt x="0" y="424"/>
                  </a:lnTo>
                  <a:lnTo>
                    <a:pt x="0" y="379"/>
                  </a:lnTo>
                  <a:lnTo>
                    <a:pt x="0" y="378"/>
                  </a:lnTo>
                  <a:lnTo>
                    <a:pt x="2" y="378"/>
                  </a:lnTo>
                  <a:lnTo>
                    <a:pt x="3" y="377"/>
                  </a:lnTo>
                  <a:lnTo>
                    <a:pt x="4" y="377"/>
                  </a:lnTo>
                  <a:lnTo>
                    <a:pt x="4" y="377"/>
                  </a:lnTo>
                  <a:lnTo>
                    <a:pt x="5" y="378"/>
                  </a:lnTo>
                  <a:lnTo>
                    <a:pt x="6" y="378"/>
                  </a:lnTo>
                  <a:lnTo>
                    <a:pt x="6" y="379"/>
                  </a:lnTo>
                  <a:lnTo>
                    <a:pt x="6" y="379"/>
                  </a:lnTo>
                  <a:close/>
                  <a:moveTo>
                    <a:pt x="6" y="456"/>
                  </a:moveTo>
                  <a:lnTo>
                    <a:pt x="6" y="500"/>
                  </a:lnTo>
                  <a:lnTo>
                    <a:pt x="6" y="500"/>
                  </a:lnTo>
                  <a:lnTo>
                    <a:pt x="5" y="501"/>
                  </a:lnTo>
                  <a:lnTo>
                    <a:pt x="4" y="502"/>
                  </a:lnTo>
                  <a:lnTo>
                    <a:pt x="4" y="502"/>
                  </a:lnTo>
                  <a:lnTo>
                    <a:pt x="3" y="502"/>
                  </a:lnTo>
                  <a:lnTo>
                    <a:pt x="2" y="501"/>
                  </a:lnTo>
                  <a:lnTo>
                    <a:pt x="0" y="500"/>
                  </a:lnTo>
                  <a:lnTo>
                    <a:pt x="0" y="500"/>
                  </a:lnTo>
                  <a:lnTo>
                    <a:pt x="0" y="456"/>
                  </a:lnTo>
                  <a:lnTo>
                    <a:pt x="0" y="454"/>
                  </a:lnTo>
                  <a:lnTo>
                    <a:pt x="2" y="453"/>
                  </a:lnTo>
                  <a:lnTo>
                    <a:pt x="3" y="452"/>
                  </a:lnTo>
                  <a:lnTo>
                    <a:pt x="4" y="452"/>
                  </a:lnTo>
                  <a:lnTo>
                    <a:pt x="4" y="452"/>
                  </a:lnTo>
                  <a:lnTo>
                    <a:pt x="5" y="453"/>
                  </a:lnTo>
                  <a:lnTo>
                    <a:pt x="6" y="454"/>
                  </a:lnTo>
                  <a:lnTo>
                    <a:pt x="6" y="456"/>
                  </a:lnTo>
                  <a:lnTo>
                    <a:pt x="6" y="456"/>
                  </a:lnTo>
                  <a:close/>
                  <a:moveTo>
                    <a:pt x="6" y="530"/>
                  </a:moveTo>
                  <a:lnTo>
                    <a:pt x="6" y="575"/>
                  </a:lnTo>
                  <a:lnTo>
                    <a:pt x="6" y="576"/>
                  </a:lnTo>
                  <a:lnTo>
                    <a:pt x="5" y="577"/>
                  </a:lnTo>
                  <a:lnTo>
                    <a:pt x="4" y="577"/>
                  </a:lnTo>
                  <a:lnTo>
                    <a:pt x="4" y="577"/>
                  </a:lnTo>
                  <a:lnTo>
                    <a:pt x="3" y="577"/>
                  </a:lnTo>
                  <a:lnTo>
                    <a:pt x="2" y="577"/>
                  </a:lnTo>
                  <a:lnTo>
                    <a:pt x="0" y="576"/>
                  </a:lnTo>
                  <a:lnTo>
                    <a:pt x="0" y="575"/>
                  </a:lnTo>
                  <a:lnTo>
                    <a:pt x="0" y="530"/>
                  </a:lnTo>
                  <a:lnTo>
                    <a:pt x="0" y="529"/>
                  </a:lnTo>
                  <a:lnTo>
                    <a:pt x="2" y="528"/>
                  </a:lnTo>
                  <a:lnTo>
                    <a:pt x="3" y="528"/>
                  </a:lnTo>
                  <a:lnTo>
                    <a:pt x="4" y="528"/>
                  </a:lnTo>
                  <a:lnTo>
                    <a:pt x="4" y="528"/>
                  </a:lnTo>
                  <a:lnTo>
                    <a:pt x="5" y="528"/>
                  </a:lnTo>
                  <a:lnTo>
                    <a:pt x="6" y="529"/>
                  </a:lnTo>
                  <a:lnTo>
                    <a:pt x="6" y="530"/>
                  </a:lnTo>
                  <a:lnTo>
                    <a:pt x="6" y="530"/>
                  </a:lnTo>
                  <a:close/>
                  <a:moveTo>
                    <a:pt x="6" y="605"/>
                  </a:moveTo>
                  <a:lnTo>
                    <a:pt x="6" y="649"/>
                  </a:lnTo>
                  <a:lnTo>
                    <a:pt x="6" y="651"/>
                  </a:lnTo>
                  <a:lnTo>
                    <a:pt x="5" y="652"/>
                  </a:lnTo>
                  <a:lnTo>
                    <a:pt x="4" y="653"/>
                  </a:lnTo>
                  <a:lnTo>
                    <a:pt x="4" y="653"/>
                  </a:lnTo>
                  <a:lnTo>
                    <a:pt x="3" y="653"/>
                  </a:lnTo>
                  <a:lnTo>
                    <a:pt x="2" y="652"/>
                  </a:lnTo>
                  <a:lnTo>
                    <a:pt x="0" y="651"/>
                  </a:lnTo>
                  <a:lnTo>
                    <a:pt x="0" y="649"/>
                  </a:lnTo>
                  <a:lnTo>
                    <a:pt x="0" y="605"/>
                  </a:lnTo>
                  <a:lnTo>
                    <a:pt x="0" y="604"/>
                  </a:lnTo>
                  <a:lnTo>
                    <a:pt x="2" y="604"/>
                  </a:lnTo>
                  <a:lnTo>
                    <a:pt x="3" y="603"/>
                  </a:lnTo>
                  <a:lnTo>
                    <a:pt x="4" y="603"/>
                  </a:lnTo>
                  <a:lnTo>
                    <a:pt x="4" y="603"/>
                  </a:lnTo>
                  <a:lnTo>
                    <a:pt x="5" y="604"/>
                  </a:lnTo>
                  <a:lnTo>
                    <a:pt x="6" y="604"/>
                  </a:lnTo>
                  <a:lnTo>
                    <a:pt x="6" y="605"/>
                  </a:lnTo>
                  <a:lnTo>
                    <a:pt x="6" y="605"/>
                  </a:lnTo>
                  <a:close/>
                  <a:moveTo>
                    <a:pt x="6" y="681"/>
                  </a:moveTo>
                  <a:lnTo>
                    <a:pt x="6" y="726"/>
                  </a:lnTo>
                  <a:lnTo>
                    <a:pt x="6" y="727"/>
                  </a:lnTo>
                  <a:lnTo>
                    <a:pt x="5" y="727"/>
                  </a:lnTo>
                  <a:lnTo>
                    <a:pt x="4" y="728"/>
                  </a:lnTo>
                  <a:lnTo>
                    <a:pt x="4" y="728"/>
                  </a:lnTo>
                  <a:lnTo>
                    <a:pt x="3" y="728"/>
                  </a:lnTo>
                  <a:lnTo>
                    <a:pt x="2" y="727"/>
                  </a:lnTo>
                  <a:lnTo>
                    <a:pt x="0" y="727"/>
                  </a:lnTo>
                  <a:lnTo>
                    <a:pt x="0" y="726"/>
                  </a:lnTo>
                  <a:lnTo>
                    <a:pt x="0" y="681"/>
                  </a:lnTo>
                  <a:lnTo>
                    <a:pt x="0" y="680"/>
                  </a:lnTo>
                  <a:lnTo>
                    <a:pt x="2" y="679"/>
                  </a:lnTo>
                  <a:lnTo>
                    <a:pt x="3" y="678"/>
                  </a:lnTo>
                  <a:lnTo>
                    <a:pt x="4" y="678"/>
                  </a:lnTo>
                  <a:lnTo>
                    <a:pt x="4" y="678"/>
                  </a:lnTo>
                  <a:lnTo>
                    <a:pt x="5" y="679"/>
                  </a:lnTo>
                  <a:lnTo>
                    <a:pt x="6" y="680"/>
                  </a:lnTo>
                  <a:lnTo>
                    <a:pt x="6" y="681"/>
                  </a:lnTo>
                  <a:lnTo>
                    <a:pt x="6" y="681"/>
                  </a:lnTo>
                  <a:close/>
                  <a:moveTo>
                    <a:pt x="6" y="756"/>
                  </a:moveTo>
                  <a:lnTo>
                    <a:pt x="6" y="800"/>
                  </a:lnTo>
                  <a:lnTo>
                    <a:pt x="6" y="802"/>
                  </a:lnTo>
                  <a:lnTo>
                    <a:pt x="5" y="803"/>
                  </a:lnTo>
                  <a:lnTo>
                    <a:pt x="4" y="803"/>
                  </a:lnTo>
                  <a:lnTo>
                    <a:pt x="4" y="804"/>
                  </a:lnTo>
                  <a:lnTo>
                    <a:pt x="3" y="803"/>
                  </a:lnTo>
                  <a:lnTo>
                    <a:pt x="2" y="803"/>
                  </a:lnTo>
                  <a:lnTo>
                    <a:pt x="0" y="802"/>
                  </a:lnTo>
                  <a:lnTo>
                    <a:pt x="0" y="800"/>
                  </a:lnTo>
                  <a:lnTo>
                    <a:pt x="0" y="756"/>
                  </a:lnTo>
                  <a:lnTo>
                    <a:pt x="0" y="755"/>
                  </a:lnTo>
                  <a:lnTo>
                    <a:pt x="2" y="754"/>
                  </a:lnTo>
                  <a:lnTo>
                    <a:pt x="3" y="754"/>
                  </a:lnTo>
                  <a:lnTo>
                    <a:pt x="4" y="754"/>
                  </a:lnTo>
                  <a:lnTo>
                    <a:pt x="4" y="754"/>
                  </a:lnTo>
                  <a:lnTo>
                    <a:pt x="5" y="754"/>
                  </a:lnTo>
                  <a:lnTo>
                    <a:pt x="6" y="755"/>
                  </a:lnTo>
                  <a:lnTo>
                    <a:pt x="6" y="756"/>
                  </a:lnTo>
                  <a:lnTo>
                    <a:pt x="6" y="756"/>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3" name="Freeform 29"/>
            <p:cNvSpPr>
              <a:spLocks noEditPoints="1"/>
            </p:cNvSpPr>
            <p:nvPr/>
          </p:nvSpPr>
          <p:spPr bwMode="auto">
            <a:xfrm>
              <a:off x="3114" y="1271"/>
              <a:ext cx="347" cy="8"/>
            </a:xfrm>
            <a:custGeom>
              <a:avLst/>
              <a:gdLst>
                <a:gd name="T0" fmla="*/ 369 w 410"/>
                <a:gd name="T1" fmla="*/ 6 h 7"/>
                <a:gd name="T2" fmla="*/ 368 w 410"/>
                <a:gd name="T3" fmla="*/ 3 h 7"/>
                <a:gd name="T4" fmla="*/ 369 w 410"/>
                <a:gd name="T5" fmla="*/ 1 h 7"/>
                <a:gd name="T6" fmla="*/ 409 w 410"/>
                <a:gd name="T7" fmla="*/ 1 h 7"/>
                <a:gd name="T8" fmla="*/ 410 w 410"/>
                <a:gd name="T9" fmla="*/ 3 h 7"/>
                <a:gd name="T10" fmla="*/ 409 w 410"/>
                <a:gd name="T11" fmla="*/ 6 h 7"/>
                <a:gd name="T12" fmla="*/ 344 w 410"/>
                <a:gd name="T13" fmla="*/ 7 h 7"/>
                <a:gd name="T14" fmla="*/ 304 w 410"/>
                <a:gd name="T15" fmla="*/ 6 h 7"/>
                <a:gd name="T16" fmla="*/ 302 w 410"/>
                <a:gd name="T17" fmla="*/ 2 h 7"/>
                <a:gd name="T18" fmla="*/ 306 w 410"/>
                <a:gd name="T19" fmla="*/ 0 h 7"/>
                <a:gd name="T20" fmla="*/ 345 w 410"/>
                <a:gd name="T21" fmla="*/ 1 h 7"/>
                <a:gd name="T22" fmla="*/ 346 w 410"/>
                <a:gd name="T23" fmla="*/ 4 h 7"/>
                <a:gd name="T24" fmla="*/ 344 w 410"/>
                <a:gd name="T25" fmla="*/ 7 h 7"/>
                <a:gd name="T26" fmla="*/ 240 w 410"/>
                <a:gd name="T27" fmla="*/ 7 h 7"/>
                <a:gd name="T28" fmla="*/ 238 w 410"/>
                <a:gd name="T29" fmla="*/ 4 h 7"/>
                <a:gd name="T30" fmla="*/ 239 w 410"/>
                <a:gd name="T31" fmla="*/ 1 h 7"/>
                <a:gd name="T32" fmla="*/ 278 w 410"/>
                <a:gd name="T33" fmla="*/ 0 h 7"/>
                <a:gd name="T34" fmla="*/ 281 w 410"/>
                <a:gd name="T35" fmla="*/ 2 h 7"/>
                <a:gd name="T36" fmla="*/ 280 w 410"/>
                <a:gd name="T37" fmla="*/ 6 h 7"/>
                <a:gd name="T38" fmla="*/ 278 w 410"/>
                <a:gd name="T39" fmla="*/ 7 h 7"/>
                <a:gd name="T40" fmla="*/ 175 w 410"/>
                <a:gd name="T41" fmla="*/ 6 h 7"/>
                <a:gd name="T42" fmla="*/ 173 w 410"/>
                <a:gd name="T43" fmla="*/ 3 h 7"/>
                <a:gd name="T44" fmla="*/ 175 w 410"/>
                <a:gd name="T45" fmla="*/ 1 h 7"/>
                <a:gd name="T46" fmla="*/ 215 w 410"/>
                <a:gd name="T47" fmla="*/ 1 h 7"/>
                <a:gd name="T48" fmla="*/ 216 w 410"/>
                <a:gd name="T49" fmla="*/ 3 h 7"/>
                <a:gd name="T50" fmla="*/ 215 w 410"/>
                <a:gd name="T51" fmla="*/ 6 h 7"/>
                <a:gd name="T52" fmla="*/ 149 w 410"/>
                <a:gd name="T53" fmla="*/ 7 h 7"/>
                <a:gd name="T54" fmla="*/ 110 w 410"/>
                <a:gd name="T55" fmla="*/ 6 h 7"/>
                <a:gd name="T56" fmla="*/ 109 w 410"/>
                <a:gd name="T57" fmla="*/ 2 h 7"/>
                <a:gd name="T58" fmla="*/ 112 w 410"/>
                <a:gd name="T59" fmla="*/ 0 h 7"/>
                <a:gd name="T60" fmla="*/ 151 w 410"/>
                <a:gd name="T61" fmla="*/ 1 h 7"/>
                <a:gd name="T62" fmla="*/ 152 w 410"/>
                <a:gd name="T63" fmla="*/ 4 h 7"/>
                <a:gd name="T64" fmla="*/ 149 w 410"/>
                <a:gd name="T65" fmla="*/ 7 h 7"/>
                <a:gd name="T66" fmla="*/ 47 w 410"/>
                <a:gd name="T67" fmla="*/ 7 h 7"/>
                <a:gd name="T68" fmla="*/ 45 w 410"/>
                <a:gd name="T69" fmla="*/ 4 h 7"/>
                <a:gd name="T70" fmla="*/ 46 w 410"/>
                <a:gd name="T71" fmla="*/ 1 h 7"/>
                <a:gd name="T72" fmla="*/ 85 w 410"/>
                <a:gd name="T73" fmla="*/ 0 h 7"/>
                <a:gd name="T74" fmla="*/ 87 w 410"/>
                <a:gd name="T75" fmla="*/ 2 h 7"/>
                <a:gd name="T76" fmla="*/ 87 w 410"/>
                <a:gd name="T77" fmla="*/ 6 h 7"/>
                <a:gd name="T78" fmla="*/ 85 w 410"/>
                <a:gd name="T79" fmla="*/ 7 h 7"/>
                <a:gd name="T80" fmla="*/ 2 w 410"/>
                <a:gd name="T81" fmla="*/ 6 h 7"/>
                <a:gd name="T82" fmla="*/ 0 w 410"/>
                <a:gd name="T83" fmla="*/ 3 h 7"/>
                <a:gd name="T84" fmla="*/ 2 w 410"/>
                <a:gd name="T85" fmla="*/ 1 h 7"/>
                <a:gd name="T86" fmla="*/ 22 w 410"/>
                <a:gd name="T87" fmla="*/ 1 h 7"/>
                <a:gd name="T88" fmla="*/ 23 w 410"/>
                <a:gd name="T89" fmla="*/ 3 h 7"/>
                <a:gd name="T90" fmla="*/ 22 w 410"/>
                <a:gd name="T9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0" h="7">
                  <a:moveTo>
                    <a:pt x="408" y="7"/>
                  </a:moveTo>
                  <a:lnTo>
                    <a:pt x="370" y="7"/>
                  </a:lnTo>
                  <a:lnTo>
                    <a:pt x="369" y="6"/>
                  </a:lnTo>
                  <a:lnTo>
                    <a:pt x="368" y="6"/>
                  </a:lnTo>
                  <a:lnTo>
                    <a:pt x="368" y="4"/>
                  </a:lnTo>
                  <a:lnTo>
                    <a:pt x="368" y="3"/>
                  </a:lnTo>
                  <a:lnTo>
                    <a:pt x="368" y="2"/>
                  </a:lnTo>
                  <a:lnTo>
                    <a:pt x="368" y="1"/>
                  </a:lnTo>
                  <a:lnTo>
                    <a:pt x="369" y="1"/>
                  </a:lnTo>
                  <a:lnTo>
                    <a:pt x="370" y="0"/>
                  </a:lnTo>
                  <a:lnTo>
                    <a:pt x="408" y="0"/>
                  </a:lnTo>
                  <a:lnTo>
                    <a:pt x="409" y="1"/>
                  </a:lnTo>
                  <a:lnTo>
                    <a:pt x="410" y="1"/>
                  </a:lnTo>
                  <a:lnTo>
                    <a:pt x="410" y="2"/>
                  </a:lnTo>
                  <a:lnTo>
                    <a:pt x="410" y="3"/>
                  </a:lnTo>
                  <a:lnTo>
                    <a:pt x="410" y="4"/>
                  </a:lnTo>
                  <a:lnTo>
                    <a:pt x="410" y="6"/>
                  </a:lnTo>
                  <a:lnTo>
                    <a:pt x="409" y="6"/>
                  </a:lnTo>
                  <a:lnTo>
                    <a:pt x="408" y="7"/>
                  </a:lnTo>
                  <a:lnTo>
                    <a:pt x="408" y="7"/>
                  </a:lnTo>
                  <a:close/>
                  <a:moveTo>
                    <a:pt x="344" y="7"/>
                  </a:moveTo>
                  <a:lnTo>
                    <a:pt x="306" y="7"/>
                  </a:lnTo>
                  <a:lnTo>
                    <a:pt x="305" y="6"/>
                  </a:lnTo>
                  <a:lnTo>
                    <a:pt x="304" y="6"/>
                  </a:lnTo>
                  <a:lnTo>
                    <a:pt x="302" y="4"/>
                  </a:lnTo>
                  <a:lnTo>
                    <a:pt x="302" y="3"/>
                  </a:lnTo>
                  <a:lnTo>
                    <a:pt x="302" y="2"/>
                  </a:lnTo>
                  <a:lnTo>
                    <a:pt x="304" y="1"/>
                  </a:lnTo>
                  <a:lnTo>
                    <a:pt x="305" y="1"/>
                  </a:lnTo>
                  <a:lnTo>
                    <a:pt x="306" y="0"/>
                  </a:lnTo>
                  <a:lnTo>
                    <a:pt x="344" y="0"/>
                  </a:lnTo>
                  <a:lnTo>
                    <a:pt x="345" y="1"/>
                  </a:lnTo>
                  <a:lnTo>
                    <a:pt x="345" y="1"/>
                  </a:lnTo>
                  <a:lnTo>
                    <a:pt x="346" y="2"/>
                  </a:lnTo>
                  <a:lnTo>
                    <a:pt x="346" y="3"/>
                  </a:lnTo>
                  <a:lnTo>
                    <a:pt x="346" y="4"/>
                  </a:lnTo>
                  <a:lnTo>
                    <a:pt x="345" y="6"/>
                  </a:lnTo>
                  <a:lnTo>
                    <a:pt x="345" y="6"/>
                  </a:lnTo>
                  <a:lnTo>
                    <a:pt x="344" y="7"/>
                  </a:lnTo>
                  <a:lnTo>
                    <a:pt x="344" y="7"/>
                  </a:lnTo>
                  <a:close/>
                  <a:moveTo>
                    <a:pt x="278" y="7"/>
                  </a:moveTo>
                  <a:lnTo>
                    <a:pt x="240" y="7"/>
                  </a:lnTo>
                  <a:lnTo>
                    <a:pt x="239" y="6"/>
                  </a:lnTo>
                  <a:lnTo>
                    <a:pt x="239" y="6"/>
                  </a:lnTo>
                  <a:lnTo>
                    <a:pt x="238" y="4"/>
                  </a:lnTo>
                  <a:lnTo>
                    <a:pt x="238" y="3"/>
                  </a:lnTo>
                  <a:lnTo>
                    <a:pt x="238" y="2"/>
                  </a:lnTo>
                  <a:lnTo>
                    <a:pt x="239" y="1"/>
                  </a:lnTo>
                  <a:lnTo>
                    <a:pt x="239" y="1"/>
                  </a:lnTo>
                  <a:lnTo>
                    <a:pt x="240" y="0"/>
                  </a:lnTo>
                  <a:lnTo>
                    <a:pt x="278" y="0"/>
                  </a:lnTo>
                  <a:lnTo>
                    <a:pt x="279" y="1"/>
                  </a:lnTo>
                  <a:lnTo>
                    <a:pt x="280" y="1"/>
                  </a:lnTo>
                  <a:lnTo>
                    <a:pt x="281" y="2"/>
                  </a:lnTo>
                  <a:lnTo>
                    <a:pt x="281" y="3"/>
                  </a:lnTo>
                  <a:lnTo>
                    <a:pt x="281" y="4"/>
                  </a:lnTo>
                  <a:lnTo>
                    <a:pt x="280" y="6"/>
                  </a:lnTo>
                  <a:lnTo>
                    <a:pt x="279" y="6"/>
                  </a:lnTo>
                  <a:lnTo>
                    <a:pt x="278" y="7"/>
                  </a:lnTo>
                  <a:lnTo>
                    <a:pt x="278" y="7"/>
                  </a:lnTo>
                  <a:close/>
                  <a:moveTo>
                    <a:pt x="214" y="7"/>
                  </a:moveTo>
                  <a:lnTo>
                    <a:pt x="176" y="7"/>
                  </a:lnTo>
                  <a:lnTo>
                    <a:pt x="175" y="6"/>
                  </a:lnTo>
                  <a:lnTo>
                    <a:pt x="174" y="6"/>
                  </a:lnTo>
                  <a:lnTo>
                    <a:pt x="174" y="4"/>
                  </a:lnTo>
                  <a:lnTo>
                    <a:pt x="173" y="3"/>
                  </a:lnTo>
                  <a:lnTo>
                    <a:pt x="174" y="2"/>
                  </a:lnTo>
                  <a:lnTo>
                    <a:pt x="174" y="1"/>
                  </a:lnTo>
                  <a:lnTo>
                    <a:pt x="175" y="1"/>
                  </a:lnTo>
                  <a:lnTo>
                    <a:pt x="176" y="0"/>
                  </a:lnTo>
                  <a:lnTo>
                    <a:pt x="214" y="0"/>
                  </a:lnTo>
                  <a:lnTo>
                    <a:pt x="215" y="1"/>
                  </a:lnTo>
                  <a:lnTo>
                    <a:pt x="216" y="1"/>
                  </a:lnTo>
                  <a:lnTo>
                    <a:pt x="216" y="2"/>
                  </a:lnTo>
                  <a:lnTo>
                    <a:pt x="216" y="3"/>
                  </a:lnTo>
                  <a:lnTo>
                    <a:pt x="216" y="4"/>
                  </a:lnTo>
                  <a:lnTo>
                    <a:pt x="216" y="6"/>
                  </a:lnTo>
                  <a:lnTo>
                    <a:pt x="215" y="6"/>
                  </a:lnTo>
                  <a:lnTo>
                    <a:pt x="214" y="7"/>
                  </a:lnTo>
                  <a:lnTo>
                    <a:pt x="214" y="7"/>
                  </a:lnTo>
                  <a:close/>
                  <a:moveTo>
                    <a:pt x="149" y="7"/>
                  </a:moveTo>
                  <a:lnTo>
                    <a:pt x="112" y="7"/>
                  </a:lnTo>
                  <a:lnTo>
                    <a:pt x="111" y="6"/>
                  </a:lnTo>
                  <a:lnTo>
                    <a:pt x="110" y="6"/>
                  </a:lnTo>
                  <a:lnTo>
                    <a:pt x="109" y="4"/>
                  </a:lnTo>
                  <a:lnTo>
                    <a:pt x="109" y="3"/>
                  </a:lnTo>
                  <a:lnTo>
                    <a:pt x="109" y="2"/>
                  </a:lnTo>
                  <a:lnTo>
                    <a:pt x="110" y="1"/>
                  </a:lnTo>
                  <a:lnTo>
                    <a:pt x="111" y="1"/>
                  </a:lnTo>
                  <a:lnTo>
                    <a:pt x="112" y="0"/>
                  </a:lnTo>
                  <a:lnTo>
                    <a:pt x="149" y="0"/>
                  </a:lnTo>
                  <a:lnTo>
                    <a:pt x="150" y="1"/>
                  </a:lnTo>
                  <a:lnTo>
                    <a:pt x="151" y="1"/>
                  </a:lnTo>
                  <a:lnTo>
                    <a:pt x="152" y="2"/>
                  </a:lnTo>
                  <a:lnTo>
                    <a:pt x="152" y="3"/>
                  </a:lnTo>
                  <a:lnTo>
                    <a:pt x="152" y="4"/>
                  </a:lnTo>
                  <a:lnTo>
                    <a:pt x="151" y="6"/>
                  </a:lnTo>
                  <a:lnTo>
                    <a:pt x="150" y="6"/>
                  </a:lnTo>
                  <a:lnTo>
                    <a:pt x="149" y="7"/>
                  </a:lnTo>
                  <a:lnTo>
                    <a:pt x="149" y="7"/>
                  </a:lnTo>
                  <a:close/>
                  <a:moveTo>
                    <a:pt x="85" y="7"/>
                  </a:moveTo>
                  <a:lnTo>
                    <a:pt x="47" y="7"/>
                  </a:lnTo>
                  <a:lnTo>
                    <a:pt x="46" y="6"/>
                  </a:lnTo>
                  <a:lnTo>
                    <a:pt x="46" y="6"/>
                  </a:lnTo>
                  <a:lnTo>
                    <a:pt x="45" y="4"/>
                  </a:lnTo>
                  <a:lnTo>
                    <a:pt x="45" y="3"/>
                  </a:lnTo>
                  <a:lnTo>
                    <a:pt x="45" y="2"/>
                  </a:lnTo>
                  <a:lnTo>
                    <a:pt x="46" y="1"/>
                  </a:lnTo>
                  <a:lnTo>
                    <a:pt x="46" y="1"/>
                  </a:lnTo>
                  <a:lnTo>
                    <a:pt x="47" y="0"/>
                  </a:lnTo>
                  <a:lnTo>
                    <a:pt x="85" y="0"/>
                  </a:lnTo>
                  <a:lnTo>
                    <a:pt x="86" y="1"/>
                  </a:lnTo>
                  <a:lnTo>
                    <a:pt x="87" y="1"/>
                  </a:lnTo>
                  <a:lnTo>
                    <a:pt x="87" y="2"/>
                  </a:lnTo>
                  <a:lnTo>
                    <a:pt x="88" y="3"/>
                  </a:lnTo>
                  <a:lnTo>
                    <a:pt x="87" y="4"/>
                  </a:lnTo>
                  <a:lnTo>
                    <a:pt x="87" y="6"/>
                  </a:lnTo>
                  <a:lnTo>
                    <a:pt x="86" y="6"/>
                  </a:lnTo>
                  <a:lnTo>
                    <a:pt x="85" y="7"/>
                  </a:lnTo>
                  <a:lnTo>
                    <a:pt x="85" y="7"/>
                  </a:lnTo>
                  <a:close/>
                  <a:moveTo>
                    <a:pt x="20" y="7"/>
                  </a:moveTo>
                  <a:lnTo>
                    <a:pt x="3" y="7"/>
                  </a:lnTo>
                  <a:lnTo>
                    <a:pt x="2" y="6"/>
                  </a:lnTo>
                  <a:lnTo>
                    <a:pt x="0" y="6"/>
                  </a:lnTo>
                  <a:lnTo>
                    <a:pt x="0" y="4"/>
                  </a:lnTo>
                  <a:lnTo>
                    <a:pt x="0" y="3"/>
                  </a:lnTo>
                  <a:lnTo>
                    <a:pt x="0" y="2"/>
                  </a:lnTo>
                  <a:lnTo>
                    <a:pt x="0" y="1"/>
                  </a:lnTo>
                  <a:lnTo>
                    <a:pt x="2" y="1"/>
                  </a:lnTo>
                  <a:lnTo>
                    <a:pt x="3" y="0"/>
                  </a:lnTo>
                  <a:lnTo>
                    <a:pt x="20" y="0"/>
                  </a:lnTo>
                  <a:lnTo>
                    <a:pt x="22" y="1"/>
                  </a:lnTo>
                  <a:lnTo>
                    <a:pt x="23" y="1"/>
                  </a:lnTo>
                  <a:lnTo>
                    <a:pt x="23" y="2"/>
                  </a:lnTo>
                  <a:lnTo>
                    <a:pt x="23" y="3"/>
                  </a:lnTo>
                  <a:lnTo>
                    <a:pt x="23" y="4"/>
                  </a:lnTo>
                  <a:lnTo>
                    <a:pt x="23" y="6"/>
                  </a:lnTo>
                  <a:lnTo>
                    <a:pt x="22" y="6"/>
                  </a:lnTo>
                  <a:lnTo>
                    <a:pt x="20" y="7"/>
                  </a:lnTo>
                  <a:lnTo>
                    <a:pt x="20" y="7"/>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4" name="Freeform 30"/>
            <p:cNvSpPr>
              <a:spLocks noEditPoints="1"/>
            </p:cNvSpPr>
            <p:nvPr/>
          </p:nvSpPr>
          <p:spPr bwMode="auto">
            <a:xfrm>
              <a:off x="3114" y="1201"/>
              <a:ext cx="416" cy="7"/>
            </a:xfrm>
            <a:custGeom>
              <a:avLst/>
              <a:gdLst>
                <a:gd name="T0" fmla="*/ 42 w 491"/>
                <a:gd name="T1" fmla="*/ 0 h 6"/>
                <a:gd name="T2" fmla="*/ 44 w 491"/>
                <a:gd name="T3" fmla="*/ 4 h 6"/>
                <a:gd name="T4" fmla="*/ 42 w 491"/>
                <a:gd name="T5" fmla="*/ 6 h 6"/>
                <a:gd name="T6" fmla="*/ 2 w 491"/>
                <a:gd name="T7" fmla="*/ 6 h 6"/>
                <a:gd name="T8" fmla="*/ 0 w 491"/>
                <a:gd name="T9" fmla="*/ 4 h 6"/>
                <a:gd name="T10" fmla="*/ 2 w 491"/>
                <a:gd name="T11" fmla="*/ 0 h 6"/>
                <a:gd name="T12" fmla="*/ 68 w 491"/>
                <a:gd name="T13" fmla="*/ 0 h 6"/>
                <a:gd name="T14" fmla="*/ 107 w 491"/>
                <a:gd name="T15" fmla="*/ 1 h 6"/>
                <a:gd name="T16" fmla="*/ 108 w 491"/>
                <a:gd name="T17" fmla="*/ 5 h 6"/>
                <a:gd name="T18" fmla="*/ 105 w 491"/>
                <a:gd name="T19" fmla="*/ 6 h 6"/>
                <a:gd name="T20" fmla="*/ 66 w 491"/>
                <a:gd name="T21" fmla="*/ 6 h 6"/>
                <a:gd name="T22" fmla="*/ 65 w 491"/>
                <a:gd name="T23" fmla="*/ 2 h 6"/>
                <a:gd name="T24" fmla="*/ 68 w 491"/>
                <a:gd name="T25" fmla="*/ 0 h 6"/>
                <a:gd name="T26" fmla="*/ 170 w 491"/>
                <a:gd name="T27" fmla="*/ 0 h 6"/>
                <a:gd name="T28" fmla="*/ 172 w 491"/>
                <a:gd name="T29" fmla="*/ 2 h 6"/>
                <a:gd name="T30" fmla="*/ 172 w 491"/>
                <a:gd name="T31" fmla="*/ 6 h 6"/>
                <a:gd name="T32" fmla="*/ 132 w 491"/>
                <a:gd name="T33" fmla="*/ 6 h 6"/>
                <a:gd name="T34" fmla="*/ 130 w 491"/>
                <a:gd name="T35" fmla="*/ 5 h 6"/>
                <a:gd name="T36" fmla="*/ 130 w 491"/>
                <a:gd name="T37" fmla="*/ 1 h 6"/>
                <a:gd name="T38" fmla="*/ 132 w 491"/>
                <a:gd name="T39" fmla="*/ 0 h 6"/>
                <a:gd name="T40" fmla="*/ 235 w 491"/>
                <a:gd name="T41" fmla="*/ 0 h 6"/>
                <a:gd name="T42" fmla="*/ 237 w 491"/>
                <a:gd name="T43" fmla="*/ 4 h 6"/>
                <a:gd name="T44" fmla="*/ 235 w 491"/>
                <a:gd name="T45" fmla="*/ 6 h 6"/>
                <a:gd name="T46" fmla="*/ 195 w 491"/>
                <a:gd name="T47" fmla="*/ 6 h 6"/>
                <a:gd name="T48" fmla="*/ 194 w 491"/>
                <a:gd name="T49" fmla="*/ 4 h 6"/>
                <a:gd name="T50" fmla="*/ 195 w 491"/>
                <a:gd name="T51" fmla="*/ 0 h 6"/>
                <a:gd name="T52" fmla="*/ 261 w 491"/>
                <a:gd name="T53" fmla="*/ 0 h 6"/>
                <a:gd name="T54" fmla="*/ 300 w 491"/>
                <a:gd name="T55" fmla="*/ 1 h 6"/>
                <a:gd name="T56" fmla="*/ 301 w 491"/>
                <a:gd name="T57" fmla="*/ 5 h 6"/>
                <a:gd name="T58" fmla="*/ 298 w 491"/>
                <a:gd name="T59" fmla="*/ 6 h 6"/>
                <a:gd name="T60" fmla="*/ 259 w 491"/>
                <a:gd name="T61" fmla="*/ 6 h 6"/>
                <a:gd name="T62" fmla="*/ 258 w 491"/>
                <a:gd name="T63" fmla="*/ 2 h 6"/>
                <a:gd name="T64" fmla="*/ 261 w 491"/>
                <a:gd name="T65" fmla="*/ 0 h 6"/>
                <a:gd name="T66" fmla="*/ 364 w 491"/>
                <a:gd name="T67" fmla="*/ 0 h 6"/>
                <a:gd name="T68" fmla="*/ 366 w 491"/>
                <a:gd name="T69" fmla="*/ 2 h 6"/>
                <a:gd name="T70" fmla="*/ 366 w 491"/>
                <a:gd name="T71" fmla="*/ 6 h 6"/>
                <a:gd name="T72" fmla="*/ 326 w 491"/>
                <a:gd name="T73" fmla="*/ 6 h 6"/>
                <a:gd name="T74" fmla="*/ 324 w 491"/>
                <a:gd name="T75" fmla="*/ 5 h 6"/>
                <a:gd name="T76" fmla="*/ 324 w 491"/>
                <a:gd name="T77" fmla="*/ 1 h 6"/>
                <a:gd name="T78" fmla="*/ 326 w 491"/>
                <a:gd name="T79" fmla="*/ 0 h 6"/>
                <a:gd name="T80" fmla="*/ 429 w 491"/>
                <a:gd name="T81" fmla="*/ 0 h 6"/>
                <a:gd name="T82" fmla="*/ 431 w 491"/>
                <a:gd name="T83" fmla="*/ 4 h 6"/>
                <a:gd name="T84" fmla="*/ 429 w 491"/>
                <a:gd name="T85" fmla="*/ 6 h 6"/>
                <a:gd name="T86" fmla="*/ 389 w 491"/>
                <a:gd name="T87" fmla="*/ 6 h 6"/>
                <a:gd name="T88" fmla="*/ 388 w 491"/>
                <a:gd name="T89" fmla="*/ 4 h 6"/>
                <a:gd name="T90" fmla="*/ 389 w 491"/>
                <a:gd name="T91" fmla="*/ 0 h 6"/>
                <a:gd name="T92" fmla="*/ 455 w 491"/>
                <a:gd name="T93" fmla="*/ 0 h 6"/>
                <a:gd name="T94" fmla="*/ 491 w 491"/>
                <a:gd name="T95" fmla="*/ 1 h 6"/>
                <a:gd name="T96" fmla="*/ 491 w 491"/>
                <a:gd name="T97" fmla="*/ 5 h 6"/>
                <a:gd name="T98" fmla="*/ 489 w 491"/>
                <a:gd name="T99" fmla="*/ 6 h 6"/>
                <a:gd name="T100" fmla="*/ 453 w 491"/>
                <a:gd name="T101" fmla="*/ 6 h 6"/>
                <a:gd name="T102" fmla="*/ 452 w 491"/>
                <a:gd name="T103" fmla="*/ 2 h 6"/>
                <a:gd name="T104" fmla="*/ 455 w 491"/>
                <a:gd name="T10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1" h="6">
                  <a:moveTo>
                    <a:pt x="3" y="0"/>
                  </a:moveTo>
                  <a:lnTo>
                    <a:pt x="40" y="0"/>
                  </a:lnTo>
                  <a:lnTo>
                    <a:pt x="42" y="0"/>
                  </a:lnTo>
                  <a:lnTo>
                    <a:pt x="43" y="1"/>
                  </a:lnTo>
                  <a:lnTo>
                    <a:pt x="43" y="2"/>
                  </a:lnTo>
                  <a:lnTo>
                    <a:pt x="44" y="4"/>
                  </a:lnTo>
                  <a:lnTo>
                    <a:pt x="43" y="5"/>
                  </a:lnTo>
                  <a:lnTo>
                    <a:pt x="43" y="6"/>
                  </a:lnTo>
                  <a:lnTo>
                    <a:pt x="42" y="6"/>
                  </a:lnTo>
                  <a:lnTo>
                    <a:pt x="40" y="6"/>
                  </a:lnTo>
                  <a:lnTo>
                    <a:pt x="3" y="6"/>
                  </a:lnTo>
                  <a:lnTo>
                    <a:pt x="2" y="6"/>
                  </a:lnTo>
                  <a:lnTo>
                    <a:pt x="0" y="6"/>
                  </a:lnTo>
                  <a:lnTo>
                    <a:pt x="0" y="5"/>
                  </a:lnTo>
                  <a:lnTo>
                    <a:pt x="0" y="4"/>
                  </a:lnTo>
                  <a:lnTo>
                    <a:pt x="0" y="2"/>
                  </a:lnTo>
                  <a:lnTo>
                    <a:pt x="0" y="1"/>
                  </a:lnTo>
                  <a:lnTo>
                    <a:pt x="2" y="0"/>
                  </a:lnTo>
                  <a:lnTo>
                    <a:pt x="3" y="0"/>
                  </a:lnTo>
                  <a:lnTo>
                    <a:pt x="3" y="0"/>
                  </a:lnTo>
                  <a:close/>
                  <a:moveTo>
                    <a:pt x="68" y="0"/>
                  </a:moveTo>
                  <a:lnTo>
                    <a:pt x="105" y="0"/>
                  </a:lnTo>
                  <a:lnTo>
                    <a:pt x="106" y="0"/>
                  </a:lnTo>
                  <a:lnTo>
                    <a:pt x="107" y="1"/>
                  </a:lnTo>
                  <a:lnTo>
                    <a:pt x="108" y="2"/>
                  </a:lnTo>
                  <a:lnTo>
                    <a:pt x="108" y="4"/>
                  </a:lnTo>
                  <a:lnTo>
                    <a:pt x="108" y="5"/>
                  </a:lnTo>
                  <a:lnTo>
                    <a:pt x="107" y="6"/>
                  </a:lnTo>
                  <a:lnTo>
                    <a:pt x="106" y="6"/>
                  </a:lnTo>
                  <a:lnTo>
                    <a:pt x="105" y="6"/>
                  </a:lnTo>
                  <a:lnTo>
                    <a:pt x="68" y="6"/>
                  </a:lnTo>
                  <a:lnTo>
                    <a:pt x="67" y="6"/>
                  </a:lnTo>
                  <a:lnTo>
                    <a:pt x="66" y="6"/>
                  </a:lnTo>
                  <a:lnTo>
                    <a:pt x="65" y="5"/>
                  </a:lnTo>
                  <a:lnTo>
                    <a:pt x="65" y="4"/>
                  </a:lnTo>
                  <a:lnTo>
                    <a:pt x="65" y="2"/>
                  </a:lnTo>
                  <a:lnTo>
                    <a:pt x="66" y="1"/>
                  </a:lnTo>
                  <a:lnTo>
                    <a:pt x="67" y="0"/>
                  </a:lnTo>
                  <a:lnTo>
                    <a:pt x="68" y="0"/>
                  </a:lnTo>
                  <a:lnTo>
                    <a:pt x="68" y="0"/>
                  </a:lnTo>
                  <a:close/>
                  <a:moveTo>
                    <a:pt x="132" y="0"/>
                  </a:moveTo>
                  <a:lnTo>
                    <a:pt x="170" y="0"/>
                  </a:lnTo>
                  <a:lnTo>
                    <a:pt x="171" y="0"/>
                  </a:lnTo>
                  <a:lnTo>
                    <a:pt x="172" y="1"/>
                  </a:lnTo>
                  <a:lnTo>
                    <a:pt x="172" y="2"/>
                  </a:lnTo>
                  <a:lnTo>
                    <a:pt x="172" y="4"/>
                  </a:lnTo>
                  <a:lnTo>
                    <a:pt x="172" y="5"/>
                  </a:lnTo>
                  <a:lnTo>
                    <a:pt x="172" y="6"/>
                  </a:lnTo>
                  <a:lnTo>
                    <a:pt x="171" y="6"/>
                  </a:lnTo>
                  <a:lnTo>
                    <a:pt x="170" y="6"/>
                  </a:lnTo>
                  <a:lnTo>
                    <a:pt x="132" y="6"/>
                  </a:lnTo>
                  <a:lnTo>
                    <a:pt x="131" y="6"/>
                  </a:lnTo>
                  <a:lnTo>
                    <a:pt x="130" y="6"/>
                  </a:lnTo>
                  <a:lnTo>
                    <a:pt x="130" y="5"/>
                  </a:lnTo>
                  <a:lnTo>
                    <a:pt x="129" y="4"/>
                  </a:lnTo>
                  <a:lnTo>
                    <a:pt x="130" y="2"/>
                  </a:lnTo>
                  <a:lnTo>
                    <a:pt x="130" y="1"/>
                  </a:lnTo>
                  <a:lnTo>
                    <a:pt x="131" y="0"/>
                  </a:lnTo>
                  <a:lnTo>
                    <a:pt x="132" y="0"/>
                  </a:lnTo>
                  <a:lnTo>
                    <a:pt x="132" y="0"/>
                  </a:lnTo>
                  <a:close/>
                  <a:moveTo>
                    <a:pt x="196" y="0"/>
                  </a:moveTo>
                  <a:lnTo>
                    <a:pt x="234" y="0"/>
                  </a:lnTo>
                  <a:lnTo>
                    <a:pt x="235" y="0"/>
                  </a:lnTo>
                  <a:lnTo>
                    <a:pt x="236" y="1"/>
                  </a:lnTo>
                  <a:lnTo>
                    <a:pt x="236" y="2"/>
                  </a:lnTo>
                  <a:lnTo>
                    <a:pt x="237" y="4"/>
                  </a:lnTo>
                  <a:lnTo>
                    <a:pt x="236" y="5"/>
                  </a:lnTo>
                  <a:lnTo>
                    <a:pt x="236" y="6"/>
                  </a:lnTo>
                  <a:lnTo>
                    <a:pt x="235" y="6"/>
                  </a:lnTo>
                  <a:lnTo>
                    <a:pt x="234" y="6"/>
                  </a:lnTo>
                  <a:lnTo>
                    <a:pt x="196" y="6"/>
                  </a:lnTo>
                  <a:lnTo>
                    <a:pt x="195" y="6"/>
                  </a:lnTo>
                  <a:lnTo>
                    <a:pt x="194" y="6"/>
                  </a:lnTo>
                  <a:lnTo>
                    <a:pt x="194" y="5"/>
                  </a:lnTo>
                  <a:lnTo>
                    <a:pt x="194" y="4"/>
                  </a:lnTo>
                  <a:lnTo>
                    <a:pt x="194" y="2"/>
                  </a:lnTo>
                  <a:lnTo>
                    <a:pt x="194" y="1"/>
                  </a:lnTo>
                  <a:lnTo>
                    <a:pt x="195" y="0"/>
                  </a:lnTo>
                  <a:lnTo>
                    <a:pt x="196" y="0"/>
                  </a:lnTo>
                  <a:lnTo>
                    <a:pt x="196" y="0"/>
                  </a:lnTo>
                  <a:close/>
                  <a:moveTo>
                    <a:pt x="261" y="0"/>
                  </a:moveTo>
                  <a:lnTo>
                    <a:pt x="298" y="0"/>
                  </a:lnTo>
                  <a:lnTo>
                    <a:pt x="299" y="0"/>
                  </a:lnTo>
                  <a:lnTo>
                    <a:pt x="300" y="1"/>
                  </a:lnTo>
                  <a:lnTo>
                    <a:pt x="301" y="2"/>
                  </a:lnTo>
                  <a:lnTo>
                    <a:pt x="301" y="4"/>
                  </a:lnTo>
                  <a:lnTo>
                    <a:pt x="301" y="5"/>
                  </a:lnTo>
                  <a:lnTo>
                    <a:pt x="300" y="6"/>
                  </a:lnTo>
                  <a:lnTo>
                    <a:pt x="299" y="6"/>
                  </a:lnTo>
                  <a:lnTo>
                    <a:pt x="298" y="6"/>
                  </a:lnTo>
                  <a:lnTo>
                    <a:pt x="261" y="6"/>
                  </a:lnTo>
                  <a:lnTo>
                    <a:pt x="260" y="6"/>
                  </a:lnTo>
                  <a:lnTo>
                    <a:pt x="259" y="6"/>
                  </a:lnTo>
                  <a:lnTo>
                    <a:pt x="258" y="5"/>
                  </a:lnTo>
                  <a:lnTo>
                    <a:pt x="258" y="4"/>
                  </a:lnTo>
                  <a:lnTo>
                    <a:pt x="258" y="2"/>
                  </a:lnTo>
                  <a:lnTo>
                    <a:pt x="259" y="1"/>
                  </a:lnTo>
                  <a:lnTo>
                    <a:pt x="260" y="0"/>
                  </a:lnTo>
                  <a:lnTo>
                    <a:pt x="261" y="0"/>
                  </a:lnTo>
                  <a:lnTo>
                    <a:pt x="261" y="0"/>
                  </a:lnTo>
                  <a:close/>
                  <a:moveTo>
                    <a:pt x="326" y="0"/>
                  </a:moveTo>
                  <a:lnTo>
                    <a:pt x="364" y="0"/>
                  </a:lnTo>
                  <a:lnTo>
                    <a:pt x="365" y="0"/>
                  </a:lnTo>
                  <a:lnTo>
                    <a:pt x="366" y="1"/>
                  </a:lnTo>
                  <a:lnTo>
                    <a:pt x="366" y="2"/>
                  </a:lnTo>
                  <a:lnTo>
                    <a:pt x="366" y="4"/>
                  </a:lnTo>
                  <a:lnTo>
                    <a:pt x="366" y="5"/>
                  </a:lnTo>
                  <a:lnTo>
                    <a:pt x="366" y="6"/>
                  </a:lnTo>
                  <a:lnTo>
                    <a:pt x="365" y="6"/>
                  </a:lnTo>
                  <a:lnTo>
                    <a:pt x="364" y="6"/>
                  </a:lnTo>
                  <a:lnTo>
                    <a:pt x="326" y="6"/>
                  </a:lnTo>
                  <a:lnTo>
                    <a:pt x="325" y="6"/>
                  </a:lnTo>
                  <a:lnTo>
                    <a:pt x="324" y="6"/>
                  </a:lnTo>
                  <a:lnTo>
                    <a:pt x="324" y="5"/>
                  </a:lnTo>
                  <a:lnTo>
                    <a:pt x="322" y="4"/>
                  </a:lnTo>
                  <a:lnTo>
                    <a:pt x="324" y="2"/>
                  </a:lnTo>
                  <a:lnTo>
                    <a:pt x="324" y="1"/>
                  </a:lnTo>
                  <a:lnTo>
                    <a:pt x="325" y="0"/>
                  </a:lnTo>
                  <a:lnTo>
                    <a:pt x="326" y="0"/>
                  </a:lnTo>
                  <a:lnTo>
                    <a:pt x="326" y="0"/>
                  </a:lnTo>
                  <a:close/>
                  <a:moveTo>
                    <a:pt x="390" y="0"/>
                  </a:moveTo>
                  <a:lnTo>
                    <a:pt x="428" y="0"/>
                  </a:lnTo>
                  <a:lnTo>
                    <a:pt x="429" y="0"/>
                  </a:lnTo>
                  <a:lnTo>
                    <a:pt x="430" y="1"/>
                  </a:lnTo>
                  <a:lnTo>
                    <a:pt x="431" y="2"/>
                  </a:lnTo>
                  <a:lnTo>
                    <a:pt x="431" y="4"/>
                  </a:lnTo>
                  <a:lnTo>
                    <a:pt x="431" y="5"/>
                  </a:lnTo>
                  <a:lnTo>
                    <a:pt x="430" y="6"/>
                  </a:lnTo>
                  <a:lnTo>
                    <a:pt x="429" y="6"/>
                  </a:lnTo>
                  <a:lnTo>
                    <a:pt x="428" y="6"/>
                  </a:lnTo>
                  <a:lnTo>
                    <a:pt x="390" y="6"/>
                  </a:lnTo>
                  <a:lnTo>
                    <a:pt x="389" y="6"/>
                  </a:lnTo>
                  <a:lnTo>
                    <a:pt x="389" y="6"/>
                  </a:lnTo>
                  <a:lnTo>
                    <a:pt x="388" y="5"/>
                  </a:lnTo>
                  <a:lnTo>
                    <a:pt x="388" y="4"/>
                  </a:lnTo>
                  <a:lnTo>
                    <a:pt x="388" y="2"/>
                  </a:lnTo>
                  <a:lnTo>
                    <a:pt x="389" y="1"/>
                  </a:lnTo>
                  <a:lnTo>
                    <a:pt x="389" y="0"/>
                  </a:lnTo>
                  <a:lnTo>
                    <a:pt x="390" y="0"/>
                  </a:lnTo>
                  <a:lnTo>
                    <a:pt x="390" y="0"/>
                  </a:lnTo>
                  <a:close/>
                  <a:moveTo>
                    <a:pt x="455" y="0"/>
                  </a:moveTo>
                  <a:lnTo>
                    <a:pt x="489" y="0"/>
                  </a:lnTo>
                  <a:lnTo>
                    <a:pt x="490" y="0"/>
                  </a:lnTo>
                  <a:lnTo>
                    <a:pt x="491" y="1"/>
                  </a:lnTo>
                  <a:lnTo>
                    <a:pt x="491" y="2"/>
                  </a:lnTo>
                  <a:lnTo>
                    <a:pt x="491" y="4"/>
                  </a:lnTo>
                  <a:lnTo>
                    <a:pt x="491" y="5"/>
                  </a:lnTo>
                  <a:lnTo>
                    <a:pt x="491" y="6"/>
                  </a:lnTo>
                  <a:lnTo>
                    <a:pt x="490" y="6"/>
                  </a:lnTo>
                  <a:lnTo>
                    <a:pt x="489" y="6"/>
                  </a:lnTo>
                  <a:lnTo>
                    <a:pt x="455" y="6"/>
                  </a:lnTo>
                  <a:lnTo>
                    <a:pt x="454" y="6"/>
                  </a:lnTo>
                  <a:lnTo>
                    <a:pt x="453" y="6"/>
                  </a:lnTo>
                  <a:lnTo>
                    <a:pt x="452" y="5"/>
                  </a:lnTo>
                  <a:lnTo>
                    <a:pt x="452" y="4"/>
                  </a:lnTo>
                  <a:lnTo>
                    <a:pt x="452" y="2"/>
                  </a:lnTo>
                  <a:lnTo>
                    <a:pt x="453" y="1"/>
                  </a:lnTo>
                  <a:lnTo>
                    <a:pt x="454" y="0"/>
                  </a:lnTo>
                  <a:lnTo>
                    <a:pt x="455" y="0"/>
                  </a:lnTo>
                  <a:lnTo>
                    <a:pt x="455"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5" name="Freeform 31"/>
            <p:cNvSpPr>
              <a:spLocks noEditPoints="1"/>
            </p:cNvSpPr>
            <p:nvPr/>
          </p:nvSpPr>
          <p:spPr bwMode="auto">
            <a:xfrm>
              <a:off x="3114" y="2078"/>
              <a:ext cx="2172" cy="989"/>
            </a:xfrm>
            <a:custGeom>
              <a:avLst/>
              <a:gdLst>
                <a:gd name="T0" fmla="*/ 214 w 2570"/>
                <a:gd name="T1" fmla="*/ 5 h 888"/>
                <a:gd name="T2" fmla="*/ 0 w 2570"/>
                <a:gd name="T3" fmla="*/ 1 h 888"/>
                <a:gd name="T4" fmla="*/ 344 w 2570"/>
                <a:gd name="T5" fmla="*/ 0 h 888"/>
                <a:gd name="T6" fmla="*/ 260 w 2570"/>
                <a:gd name="T7" fmla="*/ 5 h 888"/>
                <a:gd name="T8" fmla="*/ 261 w 2570"/>
                <a:gd name="T9" fmla="*/ 0 h 888"/>
                <a:gd name="T10" fmla="*/ 602 w 2570"/>
                <a:gd name="T11" fmla="*/ 5 h 888"/>
                <a:gd name="T12" fmla="*/ 388 w 2570"/>
                <a:gd name="T13" fmla="*/ 1 h 888"/>
                <a:gd name="T14" fmla="*/ 731 w 2570"/>
                <a:gd name="T15" fmla="*/ 0 h 888"/>
                <a:gd name="T16" fmla="*/ 648 w 2570"/>
                <a:gd name="T17" fmla="*/ 5 h 888"/>
                <a:gd name="T18" fmla="*/ 649 w 2570"/>
                <a:gd name="T19" fmla="*/ 0 h 888"/>
                <a:gd name="T20" fmla="*/ 923 w 2570"/>
                <a:gd name="T21" fmla="*/ 82 h 888"/>
                <a:gd name="T22" fmla="*/ 918 w 2570"/>
                <a:gd name="T23" fmla="*/ 2 h 888"/>
                <a:gd name="T24" fmla="*/ 776 w 2570"/>
                <a:gd name="T25" fmla="*/ 0 h 888"/>
                <a:gd name="T26" fmla="*/ 921 w 2570"/>
                <a:gd name="T27" fmla="*/ 235 h 888"/>
                <a:gd name="T28" fmla="*/ 919 w 2570"/>
                <a:gd name="T29" fmla="*/ 135 h 888"/>
                <a:gd name="T30" fmla="*/ 923 w 2570"/>
                <a:gd name="T31" fmla="*/ 289 h 888"/>
                <a:gd name="T32" fmla="*/ 918 w 2570"/>
                <a:gd name="T33" fmla="*/ 534 h 888"/>
                <a:gd name="T34" fmla="*/ 922 w 2570"/>
                <a:gd name="T35" fmla="*/ 286 h 888"/>
                <a:gd name="T36" fmla="*/ 921 w 2570"/>
                <a:gd name="T37" fmla="*/ 686 h 888"/>
                <a:gd name="T38" fmla="*/ 919 w 2570"/>
                <a:gd name="T39" fmla="*/ 587 h 888"/>
                <a:gd name="T40" fmla="*/ 923 w 2570"/>
                <a:gd name="T41" fmla="*/ 740 h 888"/>
                <a:gd name="T42" fmla="*/ 1010 w 2570"/>
                <a:gd name="T43" fmla="*/ 885 h 888"/>
                <a:gd name="T44" fmla="*/ 918 w 2570"/>
                <a:gd name="T45" fmla="*/ 884 h 888"/>
                <a:gd name="T46" fmla="*/ 923 w 2570"/>
                <a:gd name="T47" fmla="*/ 739 h 888"/>
                <a:gd name="T48" fmla="*/ 1139 w 2570"/>
                <a:gd name="T49" fmla="*/ 884 h 888"/>
                <a:gd name="T50" fmla="*/ 1053 w 2570"/>
                <a:gd name="T51" fmla="*/ 885 h 888"/>
                <a:gd name="T52" fmla="*/ 1394 w 2570"/>
                <a:gd name="T53" fmla="*/ 881 h 888"/>
                <a:gd name="T54" fmla="*/ 1394 w 2570"/>
                <a:gd name="T55" fmla="*/ 888 h 888"/>
                <a:gd name="T56" fmla="*/ 1183 w 2570"/>
                <a:gd name="T57" fmla="*/ 881 h 888"/>
                <a:gd name="T58" fmla="*/ 1526 w 2570"/>
                <a:gd name="T59" fmla="*/ 884 h 888"/>
                <a:gd name="T60" fmla="*/ 1440 w 2570"/>
                <a:gd name="T61" fmla="*/ 885 h 888"/>
                <a:gd name="T62" fmla="*/ 1782 w 2570"/>
                <a:gd name="T63" fmla="*/ 881 h 888"/>
                <a:gd name="T64" fmla="*/ 1782 w 2570"/>
                <a:gd name="T65" fmla="*/ 888 h 888"/>
                <a:gd name="T66" fmla="*/ 1570 w 2570"/>
                <a:gd name="T67" fmla="*/ 881 h 888"/>
                <a:gd name="T68" fmla="*/ 1914 w 2570"/>
                <a:gd name="T69" fmla="*/ 884 h 888"/>
                <a:gd name="T70" fmla="*/ 1827 w 2570"/>
                <a:gd name="T71" fmla="*/ 885 h 888"/>
                <a:gd name="T72" fmla="*/ 2081 w 2570"/>
                <a:gd name="T73" fmla="*/ 881 h 888"/>
                <a:gd name="T74" fmla="*/ 2083 w 2570"/>
                <a:gd name="T75" fmla="*/ 780 h 888"/>
                <a:gd name="T76" fmla="*/ 1959 w 2570"/>
                <a:gd name="T77" fmla="*/ 888 h 888"/>
                <a:gd name="T78" fmla="*/ 1959 w 2570"/>
                <a:gd name="T79" fmla="*/ 881 h 888"/>
                <a:gd name="T80" fmla="*/ 2082 w 2570"/>
                <a:gd name="T81" fmla="*/ 629 h 888"/>
                <a:gd name="T82" fmla="*/ 2081 w 2570"/>
                <a:gd name="T83" fmla="*/ 728 h 888"/>
                <a:gd name="T84" fmla="*/ 2079 w 2570"/>
                <a:gd name="T85" fmla="*/ 329 h 888"/>
                <a:gd name="T86" fmla="*/ 2084 w 2570"/>
                <a:gd name="T87" fmla="*/ 575 h 888"/>
                <a:gd name="T88" fmla="*/ 2079 w 2570"/>
                <a:gd name="T89" fmla="*/ 575 h 888"/>
                <a:gd name="T90" fmla="*/ 2082 w 2570"/>
                <a:gd name="T91" fmla="*/ 177 h 888"/>
                <a:gd name="T92" fmla="*/ 2081 w 2570"/>
                <a:gd name="T93" fmla="*/ 276 h 888"/>
                <a:gd name="T94" fmla="*/ 2079 w 2570"/>
                <a:gd name="T95" fmla="*/ 1 h 888"/>
                <a:gd name="T96" fmla="*/ 2191 w 2570"/>
                <a:gd name="T97" fmla="*/ 2 h 888"/>
                <a:gd name="T98" fmla="*/ 2084 w 2570"/>
                <a:gd name="T99" fmla="*/ 124 h 888"/>
                <a:gd name="T100" fmla="*/ 2079 w 2570"/>
                <a:gd name="T101" fmla="*/ 123 h 888"/>
                <a:gd name="T102" fmla="*/ 2320 w 2570"/>
                <a:gd name="T103" fmla="*/ 5 h 888"/>
                <a:gd name="T104" fmla="*/ 2234 w 2570"/>
                <a:gd name="T105" fmla="*/ 1 h 888"/>
                <a:gd name="T106" fmla="*/ 2569 w 2570"/>
                <a:gd name="T107" fmla="*/ 0 h 888"/>
                <a:gd name="T108" fmla="*/ 2365 w 2570"/>
                <a:gd name="T109" fmla="*/ 5 h 888"/>
                <a:gd name="T110" fmla="*/ 2366 w 2570"/>
                <a:gd name="T111" fmla="*/ 0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70" h="888">
                  <a:moveTo>
                    <a:pt x="3" y="0"/>
                  </a:moveTo>
                  <a:lnTo>
                    <a:pt x="213" y="0"/>
                  </a:lnTo>
                  <a:lnTo>
                    <a:pt x="214" y="0"/>
                  </a:lnTo>
                  <a:lnTo>
                    <a:pt x="214" y="0"/>
                  </a:lnTo>
                  <a:lnTo>
                    <a:pt x="215" y="1"/>
                  </a:lnTo>
                  <a:lnTo>
                    <a:pt x="215" y="2"/>
                  </a:lnTo>
                  <a:lnTo>
                    <a:pt x="215" y="4"/>
                  </a:lnTo>
                  <a:lnTo>
                    <a:pt x="214" y="5"/>
                  </a:lnTo>
                  <a:lnTo>
                    <a:pt x="214" y="5"/>
                  </a:lnTo>
                  <a:lnTo>
                    <a:pt x="213" y="6"/>
                  </a:lnTo>
                  <a:lnTo>
                    <a:pt x="3" y="6"/>
                  </a:lnTo>
                  <a:lnTo>
                    <a:pt x="2" y="5"/>
                  </a:lnTo>
                  <a:lnTo>
                    <a:pt x="0" y="5"/>
                  </a:lnTo>
                  <a:lnTo>
                    <a:pt x="0" y="4"/>
                  </a:lnTo>
                  <a:lnTo>
                    <a:pt x="0" y="2"/>
                  </a:lnTo>
                  <a:lnTo>
                    <a:pt x="0" y="1"/>
                  </a:lnTo>
                  <a:lnTo>
                    <a:pt x="0" y="0"/>
                  </a:lnTo>
                  <a:lnTo>
                    <a:pt x="2" y="0"/>
                  </a:lnTo>
                  <a:lnTo>
                    <a:pt x="3" y="0"/>
                  </a:lnTo>
                  <a:lnTo>
                    <a:pt x="3" y="0"/>
                  </a:lnTo>
                  <a:close/>
                  <a:moveTo>
                    <a:pt x="261" y="0"/>
                  </a:moveTo>
                  <a:lnTo>
                    <a:pt x="341" y="0"/>
                  </a:lnTo>
                  <a:lnTo>
                    <a:pt x="342" y="0"/>
                  </a:lnTo>
                  <a:lnTo>
                    <a:pt x="344" y="0"/>
                  </a:lnTo>
                  <a:lnTo>
                    <a:pt x="345" y="1"/>
                  </a:lnTo>
                  <a:lnTo>
                    <a:pt x="345" y="2"/>
                  </a:lnTo>
                  <a:lnTo>
                    <a:pt x="345" y="4"/>
                  </a:lnTo>
                  <a:lnTo>
                    <a:pt x="344" y="5"/>
                  </a:lnTo>
                  <a:lnTo>
                    <a:pt x="342" y="5"/>
                  </a:lnTo>
                  <a:lnTo>
                    <a:pt x="341" y="6"/>
                  </a:lnTo>
                  <a:lnTo>
                    <a:pt x="261" y="6"/>
                  </a:lnTo>
                  <a:lnTo>
                    <a:pt x="260" y="5"/>
                  </a:lnTo>
                  <a:lnTo>
                    <a:pt x="259" y="5"/>
                  </a:lnTo>
                  <a:lnTo>
                    <a:pt x="258" y="4"/>
                  </a:lnTo>
                  <a:lnTo>
                    <a:pt x="258" y="2"/>
                  </a:lnTo>
                  <a:lnTo>
                    <a:pt x="258" y="1"/>
                  </a:lnTo>
                  <a:lnTo>
                    <a:pt x="259" y="0"/>
                  </a:lnTo>
                  <a:lnTo>
                    <a:pt x="260" y="0"/>
                  </a:lnTo>
                  <a:lnTo>
                    <a:pt x="261" y="0"/>
                  </a:lnTo>
                  <a:lnTo>
                    <a:pt x="261" y="0"/>
                  </a:lnTo>
                  <a:close/>
                  <a:moveTo>
                    <a:pt x="390" y="0"/>
                  </a:moveTo>
                  <a:lnTo>
                    <a:pt x="600" y="0"/>
                  </a:lnTo>
                  <a:lnTo>
                    <a:pt x="601" y="0"/>
                  </a:lnTo>
                  <a:lnTo>
                    <a:pt x="602" y="0"/>
                  </a:lnTo>
                  <a:lnTo>
                    <a:pt x="602" y="1"/>
                  </a:lnTo>
                  <a:lnTo>
                    <a:pt x="602" y="2"/>
                  </a:lnTo>
                  <a:lnTo>
                    <a:pt x="602" y="4"/>
                  </a:lnTo>
                  <a:lnTo>
                    <a:pt x="602" y="5"/>
                  </a:lnTo>
                  <a:lnTo>
                    <a:pt x="601" y="5"/>
                  </a:lnTo>
                  <a:lnTo>
                    <a:pt x="600" y="6"/>
                  </a:lnTo>
                  <a:lnTo>
                    <a:pt x="390" y="6"/>
                  </a:lnTo>
                  <a:lnTo>
                    <a:pt x="389" y="5"/>
                  </a:lnTo>
                  <a:lnTo>
                    <a:pt x="389" y="5"/>
                  </a:lnTo>
                  <a:lnTo>
                    <a:pt x="388" y="4"/>
                  </a:lnTo>
                  <a:lnTo>
                    <a:pt x="388" y="2"/>
                  </a:lnTo>
                  <a:lnTo>
                    <a:pt x="388" y="1"/>
                  </a:lnTo>
                  <a:lnTo>
                    <a:pt x="389" y="0"/>
                  </a:lnTo>
                  <a:lnTo>
                    <a:pt x="389" y="0"/>
                  </a:lnTo>
                  <a:lnTo>
                    <a:pt x="390" y="0"/>
                  </a:lnTo>
                  <a:lnTo>
                    <a:pt x="390" y="0"/>
                  </a:lnTo>
                  <a:close/>
                  <a:moveTo>
                    <a:pt x="649" y="0"/>
                  </a:moveTo>
                  <a:lnTo>
                    <a:pt x="730" y="0"/>
                  </a:lnTo>
                  <a:lnTo>
                    <a:pt x="731" y="0"/>
                  </a:lnTo>
                  <a:lnTo>
                    <a:pt x="731" y="0"/>
                  </a:lnTo>
                  <a:lnTo>
                    <a:pt x="732" y="1"/>
                  </a:lnTo>
                  <a:lnTo>
                    <a:pt x="732" y="2"/>
                  </a:lnTo>
                  <a:lnTo>
                    <a:pt x="732" y="4"/>
                  </a:lnTo>
                  <a:lnTo>
                    <a:pt x="731" y="5"/>
                  </a:lnTo>
                  <a:lnTo>
                    <a:pt x="731" y="5"/>
                  </a:lnTo>
                  <a:lnTo>
                    <a:pt x="730" y="6"/>
                  </a:lnTo>
                  <a:lnTo>
                    <a:pt x="649" y="6"/>
                  </a:lnTo>
                  <a:lnTo>
                    <a:pt x="648" y="5"/>
                  </a:lnTo>
                  <a:lnTo>
                    <a:pt x="647" y="5"/>
                  </a:lnTo>
                  <a:lnTo>
                    <a:pt x="646" y="4"/>
                  </a:lnTo>
                  <a:lnTo>
                    <a:pt x="646" y="2"/>
                  </a:lnTo>
                  <a:lnTo>
                    <a:pt x="646" y="1"/>
                  </a:lnTo>
                  <a:lnTo>
                    <a:pt x="647" y="0"/>
                  </a:lnTo>
                  <a:lnTo>
                    <a:pt x="648" y="0"/>
                  </a:lnTo>
                  <a:lnTo>
                    <a:pt x="649" y="0"/>
                  </a:lnTo>
                  <a:lnTo>
                    <a:pt x="649" y="0"/>
                  </a:lnTo>
                  <a:close/>
                  <a:moveTo>
                    <a:pt x="778" y="0"/>
                  </a:moveTo>
                  <a:lnTo>
                    <a:pt x="920" y="0"/>
                  </a:lnTo>
                  <a:lnTo>
                    <a:pt x="921" y="0"/>
                  </a:lnTo>
                  <a:lnTo>
                    <a:pt x="922" y="0"/>
                  </a:lnTo>
                  <a:lnTo>
                    <a:pt x="923" y="1"/>
                  </a:lnTo>
                  <a:lnTo>
                    <a:pt x="923" y="2"/>
                  </a:lnTo>
                  <a:lnTo>
                    <a:pt x="923" y="81"/>
                  </a:lnTo>
                  <a:lnTo>
                    <a:pt x="923" y="82"/>
                  </a:lnTo>
                  <a:lnTo>
                    <a:pt x="922" y="84"/>
                  </a:lnTo>
                  <a:lnTo>
                    <a:pt x="921" y="84"/>
                  </a:lnTo>
                  <a:lnTo>
                    <a:pt x="920" y="84"/>
                  </a:lnTo>
                  <a:lnTo>
                    <a:pt x="919" y="84"/>
                  </a:lnTo>
                  <a:lnTo>
                    <a:pt x="919" y="84"/>
                  </a:lnTo>
                  <a:lnTo>
                    <a:pt x="918" y="82"/>
                  </a:lnTo>
                  <a:lnTo>
                    <a:pt x="918" y="81"/>
                  </a:lnTo>
                  <a:lnTo>
                    <a:pt x="918" y="2"/>
                  </a:lnTo>
                  <a:lnTo>
                    <a:pt x="920" y="6"/>
                  </a:lnTo>
                  <a:lnTo>
                    <a:pt x="778" y="6"/>
                  </a:lnTo>
                  <a:lnTo>
                    <a:pt x="777" y="5"/>
                  </a:lnTo>
                  <a:lnTo>
                    <a:pt x="776" y="5"/>
                  </a:lnTo>
                  <a:lnTo>
                    <a:pt x="775" y="4"/>
                  </a:lnTo>
                  <a:lnTo>
                    <a:pt x="775" y="2"/>
                  </a:lnTo>
                  <a:lnTo>
                    <a:pt x="775" y="1"/>
                  </a:lnTo>
                  <a:lnTo>
                    <a:pt x="776" y="0"/>
                  </a:lnTo>
                  <a:lnTo>
                    <a:pt x="777" y="0"/>
                  </a:lnTo>
                  <a:lnTo>
                    <a:pt x="778" y="0"/>
                  </a:lnTo>
                  <a:lnTo>
                    <a:pt x="778" y="0"/>
                  </a:lnTo>
                  <a:close/>
                  <a:moveTo>
                    <a:pt x="923" y="138"/>
                  </a:moveTo>
                  <a:lnTo>
                    <a:pt x="923" y="231"/>
                  </a:lnTo>
                  <a:lnTo>
                    <a:pt x="923" y="232"/>
                  </a:lnTo>
                  <a:lnTo>
                    <a:pt x="922" y="233"/>
                  </a:lnTo>
                  <a:lnTo>
                    <a:pt x="921" y="235"/>
                  </a:lnTo>
                  <a:lnTo>
                    <a:pt x="920" y="235"/>
                  </a:lnTo>
                  <a:lnTo>
                    <a:pt x="919" y="235"/>
                  </a:lnTo>
                  <a:lnTo>
                    <a:pt x="919" y="233"/>
                  </a:lnTo>
                  <a:lnTo>
                    <a:pt x="918" y="232"/>
                  </a:lnTo>
                  <a:lnTo>
                    <a:pt x="918" y="231"/>
                  </a:lnTo>
                  <a:lnTo>
                    <a:pt x="918" y="138"/>
                  </a:lnTo>
                  <a:lnTo>
                    <a:pt x="918" y="136"/>
                  </a:lnTo>
                  <a:lnTo>
                    <a:pt x="919" y="135"/>
                  </a:lnTo>
                  <a:lnTo>
                    <a:pt x="919" y="134"/>
                  </a:lnTo>
                  <a:lnTo>
                    <a:pt x="920" y="134"/>
                  </a:lnTo>
                  <a:lnTo>
                    <a:pt x="921" y="134"/>
                  </a:lnTo>
                  <a:lnTo>
                    <a:pt x="922" y="135"/>
                  </a:lnTo>
                  <a:lnTo>
                    <a:pt x="923" y="136"/>
                  </a:lnTo>
                  <a:lnTo>
                    <a:pt x="923" y="138"/>
                  </a:lnTo>
                  <a:lnTo>
                    <a:pt x="923" y="138"/>
                  </a:lnTo>
                  <a:close/>
                  <a:moveTo>
                    <a:pt x="923" y="289"/>
                  </a:moveTo>
                  <a:lnTo>
                    <a:pt x="923" y="533"/>
                  </a:lnTo>
                  <a:lnTo>
                    <a:pt x="923" y="534"/>
                  </a:lnTo>
                  <a:lnTo>
                    <a:pt x="922" y="535"/>
                  </a:lnTo>
                  <a:lnTo>
                    <a:pt x="921" y="535"/>
                  </a:lnTo>
                  <a:lnTo>
                    <a:pt x="920" y="536"/>
                  </a:lnTo>
                  <a:lnTo>
                    <a:pt x="919" y="535"/>
                  </a:lnTo>
                  <a:lnTo>
                    <a:pt x="919" y="535"/>
                  </a:lnTo>
                  <a:lnTo>
                    <a:pt x="918" y="534"/>
                  </a:lnTo>
                  <a:lnTo>
                    <a:pt x="918" y="533"/>
                  </a:lnTo>
                  <a:lnTo>
                    <a:pt x="918" y="289"/>
                  </a:lnTo>
                  <a:lnTo>
                    <a:pt x="918" y="286"/>
                  </a:lnTo>
                  <a:lnTo>
                    <a:pt x="919" y="286"/>
                  </a:lnTo>
                  <a:lnTo>
                    <a:pt x="919" y="285"/>
                  </a:lnTo>
                  <a:lnTo>
                    <a:pt x="920" y="285"/>
                  </a:lnTo>
                  <a:lnTo>
                    <a:pt x="921" y="285"/>
                  </a:lnTo>
                  <a:lnTo>
                    <a:pt x="922" y="286"/>
                  </a:lnTo>
                  <a:lnTo>
                    <a:pt x="923" y="286"/>
                  </a:lnTo>
                  <a:lnTo>
                    <a:pt x="923" y="289"/>
                  </a:lnTo>
                  <a:lnTo>
                    <a:pt x="923" y="289"/>
                  </a:lnTo>
                  <a:close/>
                  <a:moveTo>
                    <a:pt x="923" y="589"/>
                  </a:moveTo>
                  <a:lnTo>
                    <a:pt x="923" y="684"/>
                  </a:lnTo>
                  <a:lnTo>
                    <a:pt x="923" y="685"/>
                  </a:lnTo>
                  <a:lnTo>
                    <a:pt x="922" y="685"/>
                  </a:lnTo>
                  <a:lnTo>
                    <a:pt x="921" y="686"/>
                  </a:lnTo>
                  <a:lnTo>
                    <a:pt x="920" y="686"/>
                  </a:lnTo>
                  <a:lnTo>
                    <a:pt x="919" y="686"/>
                  </a:lnTo>
                  <a:lnTo>
                    <a:pt x="919" y="685"/>
                  </a:lnTo>
                  <a:lnTo>
                    <a:pt x="918" y="685"/>
                  </a:lnTo>
                  <a:lnTo>
                    <a:pt x="918" y="684"/>
                  </a:lnTo>
                  <a:lnTo>
                    <a:pt x="918" y="589"/>
                  </a:lnTo>
                  <a:lnTo>
                    <a:pt x="918" y="588"/>
                  </a:lnTo>
                  <a:lnTo>
                    <a:pt x="919" y="587"/>
                  </a:lnTo>
                  <a:lnTo>
                    <a:pt x="919" y="587"/>
                  </a:lnTo>
                  <a:lnTo>
                    <a:pt x="920" y="586"/>
                  </a:lnTo>
                  <a:lnTo>
                    <a:pt x="921" y="587"/>
                  </a:lnTo>
                  <a:lnTo>
                    <a:pt x="922" y="587"/>
                  </a:lnTo>
                  <a:lnTo>
                    <a:pt x="923" y="588"/>
                  </a:lnTo>
                  <a:lnTo>
                    <a:pt x="923" y="589"/>
                  </a:lnTo>
                  <a:lnTo>
                    <a:pt x="923" y="589"/>
                  </a:lnTo>
                  <a:close/>
                  <a:moveTo>
                    <a:pt x="923" y="740"/>
                  </a:moveTo>
                  <a:lnTo>
                    <a:pt x="923" y="884"/>
                  </a:lnTo>
                  <a:lnTo>
                    <a:pt x="920" y="881"/>
                  </a:lnTo>
                  <a:lnTo>
                    <a:pt x="1006" y="881"/>
                  </a:lnTo>
                  <a:lnTo>
                    <a:pt x="1007" y="881"/>
                  </a:lnTo>
                  <a:lnTo>
                    <a:pt x="1009" y="883"/>
                  </a:lnTo>
                  <a:lnTo>
                    <a:pt x="1010" y="883"/>
                  </a:lnTo>
                  <a:lnTo>
                    <a:pt x="1010" y="884"/>
                  </a:lnTo>
                  <a:lnTo>
                    <a:pt x="1010" y="885"/>
                  </a:lnTo>
                  <a:lnTo>
                    <a:pt x="1009" y="886"/>
                  </a:lnTo>
                  <a:lnTo>
                    <a:pt x="1007" y="888"/>
                  </a:lnTo>
                  <a:lnTo>
                    <a:pt x="1006" y="888"/>
                  </a:lnTo>
                  <a:lnTo>
                    <a:pt x="920" y="888"/>
                  </a:lnTo>
                  <a:lnTo>
                    <a:pt x="919" y="888"/>
                  </a:lnTo>
                  <a:lnTo>
                    <a:pt x="919" y="886"/>
                  </a:lnTo>
                  <a:lnTo>
                    <a:pt x="918" y="885"/>
                  </a:lnTo>
                  <a:lnTo>
                    <a:pt x="918" y="884"/>
                  </a:lnTo>
                  <a:lnTo>
                    <a:pt x="918" y="740"/>
                  </a:lnTo>
                  <a:lnTo>
                    <a:pt x="918" y="739"/>
                  </a:lnTo>
                  <a:lnTo>
                    <a:pt x="919" y="738"/>
                  </a:lnTo>
                  <a:lnTo>
                    <a:pt x="919" y="737"/>
                  </a:lnTo>
                  <a:lnTo>
                    <a:pt x="920" y="737"/>
                  </a:lnTo>
                  <a:lnTo>
                    <a:pt x="921" y="737"/>
                  </a:lnTo>
                  <a:lnTo>
                    <a:pt x="922" y="738"/>
                  </a:lnTo>
                  <a:lnTo>
                    <a:pt x="923" y="739"/>
                  </a:lnTo>
                  <a:lnTo>
                    <a:pt x="923" y="740"/>
                  </a:lnTo>
                  <a:lnTo>
                    <a:pt x="923" y="740"/>
                  </a:lnTo>
                  <a:close/>
                  <a:moveTo>
                    <a:pt x="1055" y="881"/>
                  </a:moveTo>
                  <a:lnTo>
                    <a:pt x="1136" y="881"/>
                  </a:lnTo>
                  <a:lnTo>
                    <a:pt x="1137" y="881"/>
                  </a:lnTo>
                  <a:lnTo>
                    <a:pt x="1138" y="883"/>
                  </a:lnTo>
                  <a:lnTo>
                    <a:pt x="1138" y="883"/>
                  </a:lnTo>
                  <a:lnTo>
                    <a:pt x="1139" y="884"/>
                  </a:lnTo>
                  <a:lnTo>
                    <a:pt x="1138" y="885"/>
                  </a:lnTo>
                  <a:lnTo>
                    <a:pt x="1138" y="886"/>
                  </a:lnTo>
                  <a:lnTo>
                    <a:pt x="1137" y="888"/>
                  </a:lnTo>
                  <a:lnTo>
                    <a:pt x="1136" y="888"/>
                  </a:lnTo>
                  <a:lnTo>
                    <a:pt x="1055" y="888"/>
                  </a:lnTo>
                  <a:lnTo>
                    <a:pt x="1054" y="888"/>
                  </a:lnTo>
                  <a:lnTo>
                    <a:pt x="1053" y="886"/>
                  </a:lnTo>
                  <a:lnTo>
                    <a:pt x="1053" y="885"/>
                  </a:lnTo>
                  <a:lnTo>
                    <a:pt x="1053" y="884"/>
                  </a:lnTo>
                  <a:lnTo>
                    <a:pt x="1053" y="883"/>
                  </a:lnTo>
                  <a:lnTo>
                    <a:pt x="1053" y="883"/>
                  </a:lnTo>
                  <a:lnTo>
                    <a:pt x="1054" y="881"/>
                  </a:lnTo>
                  <a:lnTo>
                    <a:pt x="1055" y="881"/>
                  </a:lnTo>
                  <a:lnTo>
                    <a:pt x="1055" y="881"/>
                  </a:lnTo>
                  <a:close/>
                  <a:moveTo>
                    <a:pt x="1184" y="881"/>
                  </a:moveTo>
                  <a:lnTo>
                    <a:pt x="1394" y="881"/>
                  </a:lnTo>
                  <a:lnTo>
                    <a:pt x="1395" y="881"/>
                  </a:lnTo>
                  <a:lnTo>
                    <a:pt x="1396" y="883"/>
                  </a:lnTo>
                  <a:lnTo>
                    <a:pt x="1397" y="883"/>
                  </a:lnTo>
                  <a:lnTo>
                    <a:pt x="1397" y="884"/>
                  </a:lnTo>
                  <a:lnTo>
                    <a:pt x="1397" y="885"/>
                  </a:lnTo>
                  <a:lnTo>
                    <a:pt x="1396" y="886"/>
                  </a:lnTo>
                  <a:lnTo>
                    <a:pt x="1395" y="888"/>
                  </a:lnTo>
                  <a:lnTo>
                    <a:pt x="1394" y="888"/>
                  </a:lnTo>
                  <a:lnTo>
                    <a:pt x="1184" y="888"/>
                  </a:lnTo>
                  <a:lnTo>
                    <a:pt x="1183" y="888"/>
                  </a:lnTo>
                  <a:lnTo>
                    <a:pt x="1182" y="886"/>
                  </a:lnTo>
                  <a:lnTo>
                    <a:pt x="1182" y="885"/>
                  </a:lnTo>
                  <a:lnTo>
                    <a:pt x="1181" y="884"/>
                  </a:lnTo>
                  <a:lnTo>
                    <a:pt x="1182" y="883"/>
                  </a:lnTo>
                  <a:lnTo>
                    <a:pt x="1182" y="883"/>
                  </a:lnTo>
                  <a:lnTo>
                    <a:pt x="1183" y="881"/>
                  </a:lnTo>
                  <a:lnTo>
                    <a:pt x="1184" y="881"/>
                  </a:lnTo>
                  <a:lnTo>
                    <a:pt x="1184" y="881"/>
                  </a:lnTo>
                  <a:close/>
                  <a:moveTo>
                    <a:pt x="1442" y="881"/>
                  </a:moveTo>
                  <a:lnTo>
                    <a:pt x="1523" y="881"/>
                  </a:lnTo>
                  <a:lnTo>
                    <a:pt x="1524" y="881"/>
                  </a:lnTo>
                  <a:lnTo>
                    <a:pt x="1525" y="883"/>
                  </a:lnTo>
                  <a:lnTo>
                    <a:pt x="1525" y="883"/>
                  </a:lnTo>
                  <a:lnTo>
                    <a:pt x="1526" y="884"/>
                  </a:lnTo>
                  <a:lnTo>
                    <a:pt x="1525" y="885"/>
                  </a:lnTo>
                  <a:lnTo>
                    <a:pt x="1525" y="886"/>
                  </a:lnTo>
                  <a:lnTo>
                    <a:pt x="1524" y="888"/>
                  </a:lnTo>
                  <a:lnTo>
                    <a:pt x="1523" y="888"/>
                  </a:lnTo>
                  <a:lnTo>
                    <a:pt x="1442" y="888"/>
                  </a:lnTo>
                  <a:lnTo>
                    <a:pt x="1441" y="888"/>
                  </a:lnTo>
                  <a:lnTo>
                    <a:pt x="1441" y="886"/>
                  </a:lnTo>
                  <a:lnTo>
                    <a:pt x="1440" y="885"/>
                  </a:lnTo>
                  <a:lnTo>
                    <a:pt x="1440" y="884"/>
                  </a:lnTo>
                  <a:lnTo>
                    <a:pt x="1440" y="883"/>
                  </a:lnTo>
                  <a:lnTo>
                    <a:pt x="1441" y="883"/>
                  </a:lnTo>
                  <a:lnTo>
                    <a:pt x="1441" y="881"/>
                  </a:lnTo>
                  <a:lnTo>
                    <a:pt x="1442" y="881"/>
                  </a:lnTo>
                  <a:lnTo>
                    <a:pt x="1442" y="881"/>
                  </a:lnTo>
                  <a:close/>
                  <a:moveTo>
                    <a:pt x="1572" y="881"/>
                  </a:moveTo>
                  <a:lnTo>
                    <a:pt x="1782" y="881"/>
                  </a:lnTo>
                  <a:lnTo>
                    <a:pt x="1783" y="881"/>
                  </a:lnTo>
                  <a:lnTo>
                    <a:pt x="1783" y="883"/>
                  </a:lnTo>
                  <a:lnTo>
                    <a:pt x="1784" y="883"/>
                  </a:lnTo>
                  <a:lnTo>
                    <a:pt x="1784" y="884"/>
                  </a:lnTo>
                  <a:lnTo>
                    <a:pt x="1784" y="885"/>
                  </a:lnTo>
                  <a:lnTo>
                    <a:pt x="1783" y="886"/>
                  </a:lnTo>
                  <a:lnTo>
                    <a:pt x="1783" y="888"/>
                  </a:lnTo>
                  <a:lnTo>
                    <a:pt x="1782" y="888"/>
                  </a:lnTo>
                  <a:lnTo>
                    <a:pt x="1572" y="888"/>
                  </a:lnTo>
                  <a:lnTo>
                    <a:pt x="1570" y="888"/>
                  </a:lnTo>
                  <a:lnTo>
                    <a:pt x="1569" y="886"/>
                  </a:lnTo>
                  <a:lnTo>
                    <a:pt x="1569" y="885"/>
                  </a:lnTo>
                  <a:lnTo>
                    <a:pt x="1569" y="884"/>
                  </a:lnTo>
                  <a:lnTo>
                    <a:pt x="1569" y="883"/>
                  </a:lnTo>
                  <a:lnTo>
                    <a:pt x="1569" y="883"/>
                  </a:lnTo>
                  <a:lnTo>
                    <a:pt x="1570" y="881"/>
                  </a:lnTo>
                  <a:lnTo>
                    <a:pt x="1572" y="881"/>
                  </a:lnTo>
                  <a:lnTo>
                    <a:pt x="1572" y="881"/>
                  </a:lnTo>
                  <a:close/>
                  <a:moveTo>
                    <a:pt x="1830" y="881"/>
                  </a:moveTo>
                  <a:lnTo>
                    <a:pt x="1910" y="881"/>
                  </a:lnTo>
                  <a:lnTo>
                    <a:pt x="1911" y="881"/>
                  </a:lnTo>
                  <a:lnTo>
                    <a:pt x="1912" y="883"/>
                  </a:lnTo>
                  <a:lnTo>
                    <a:pt x="1914" y="883"/>
                  </a:lnTo>
                  <a:lnTo>
                    <a:pt x="1914" y="884"/>
                  </a:lnTo>
                  <a:lnTo>
                    <a:pt x="1914" y="885"/>
                  </a:lnTo>
                  <a:lnTo>
                    <a:pt x="1912" y="886"/>
                  </a:lnTo>
                  <a:lnTo>
                    <a:pt x="1911" y="888"/>
                  </a:lnTo>
                  <a:lnTo>
                    <a:pt x="1910" y="888"/>
                  </a:lnTo>
                  <a:lnTo>
                    <a:pt x="1830" y="888"/>
                  </a:lnTo>
                  <a:lnTo>
                    <a:pt x="1829" y="888"/>
                  </a:lnTo>
                  <a:lnTo>
                    <a:pt x="1828" y="886"/>
                  </a:lnTo>
                  <a:lnTo>
                    <a:pt x="1827" y="885"/>
                  </a:lnTo>
                  <a:lnTo>
                    <a:pt x="1827" y="884"/>
                  </a:lnTo>
                  <a:lnTo>
                    <a:pt x="1827" y="883"/>
                  </a:lnTo>
                  <a:lnTo>
                    <a:pt x="1828" y="883"/>
                  </a:lnTo>
                  <a:lnTo>
                    <a:pt x="1829" y="881"/>
                  </a:lnTo>
                  <a:lnTo>
                    <a:pt x="1830" y="881"/>
                  </a:lnTo>
                  <a:lnTo>
                    <a:pt x="1830" y="881"/>
                  </a:lnTo>
                  <a:close/>
                  <a:moveTo>
                    <a:pt x="1959" y="881"/>
                  </a:moveTo>
                  <a:lnTo>
                    <a:pt x="2081" y="881"/>
                  </a:lnTo>
                  <a:lnTo>
                    <a:pt x="2079" y="884"/>
                  </a:lnTo>
                  <a:lnTo>
                    <a:pt x="2079" y="782"/>
                  </a:lnTo>
                  <a:lnTo>
                    <a:pt x="2079" y="781"/>
                  </a:lnTo>
                  <a:lnTo>
                    <a:pt x="2080" y="780"/>
                  </a:lnTo>
                  <a:lnTo>
                    <a:pt x="2080" y="778"/>
                  </a:lnTo>
                  <a:lnTo>
                    <a:pt x="2081" y="778"/>
                  </a:lnTo>
                  <a:lnTo>
                    <a:pt x="2082" y="778"/>
                  </a:lnTo>
                  <a:lnTo>
                    <a:pt x="2083" y="780"/>
                  </a:lnTo>
                  <a:lnTo>
                    <a:pt x="2084" y="781"/>
                  </a:lnTo>
                  <a:lnTo>
                    <a:pt x="2084" y="782"/>
                  </a:lnTo>
                  <a:lnTo>
                    <a:pt x="2084" y="884"/>
                  </a:lnTo>
                  <a:lnTo>
                    <a:pt x="2084" y="885"/>
                  </a:lnTo>
                  <a:lnTo>
                    <a:pt x="2083" y="886"/>
                  </a:lnTo>
                  <a:lnTo>
                    <a:pt x="2082" y="888"/>
                  </a:lnTo>
                  <a:lnTo>
                    <a:pt x="2081" y="888"/>
                  </a:lnTo>
                  <a:lnTo>
                    <a:pt x="1959" y="888"/>
                  </a:lnTo>
                  <a:lnTo>
                    <a:pt x="1958" y="888"/>
                  </a:lnTo>
                  <a:lnTo>
                    <a:pt x="1958" y="886"/>
                  </a:lnTo>
                  <a:lnTo>
                    <a:pt x="1957" y="885"/>
                  </a:lnTo>
                  <a:lnTo>
                    <a:pt x="1957" y="884"/>
                  </a:lnTo>
                  <a:lnTo>
                    <a:pt x="1957" y="883"/>
                  </a:lnTo>
                  <a:lnTo>
                    <a:pt x="1958" y="883"/>
                  </a:lnTo>
                  <a:lnTo>
                    <a:pt x="1958" y="881"/>
                  </a:lnTo>
                  <a:lnTo>
                    <a:pt x="1959" y="881"/>
                  </a:lnTo>
                  <a:lnTo>
                    <a:pt x="1959" y="881"/>
                  </a:lnTo>
                  <a:close/>
                  <a:moveTo>
                    <a:pt x="2079" y="726"/>
                  </a:moveTo>
                  <a:lnTo>
                    <a:pt x="2079" y="631"/>
                  </a:lnTo>
                  <a:lnTo>
                    <a:pt x="2079" y="630"/>
                  </a:lnTo>
                  <a:lnTo>
                    <a:pt x="2080" y="629"/>
                  </a:lnTo>
                  <a:lnTo>
                    <a:pt x="2080" y="629"/>
                  </a:lnTo>
                  <a:lnTo>
                    <a:pt x="2081" y="629"/>
                  </a:lnTo>
                  <a:lnTo>
                    <a:pt x="2082" y="629"/>
                  </a:lnTo>
                  <a:lnTo>
                    <a:pt x="2083" y="629"/>
                  </a:lnTo>
                  <a:lnTo>
                    <a:pt x="2084" y="630"/>
                  </a:lnTo>
                  <a:lnTo>
                    <a:pt x="2084" y="631"/>
                  </a:lnTo>
                  <a:lnTo>
                    <a:pt x="2084" y="726"/>
                  </a:lnTo>
                  <a:lnTo>
                    <a:pt x="2084" y="727"/>
                  </a:lnTo>
                  <a:lnTo>
                    <a:pt x="2083" y="728"/>
                  </a:lnTo>
                  <a:lnTo>
                    <a:pt x="2082" y="728"/>
                  </a:lnTo>
                  <a:lnTo>
                    <a:pt x="2081" y="728"/>
                  </a:lnTo>
                  <a:lnTo>
                    <a:pt x="2080" y="728"/>
                  </a:lnTo>
                  <a:lnTo>
                    <a:pt x="2080" y="728"/>
                  </a:lnTo>
                  <a:lnTo>
                    <a:pt x="2079" y="727"/>
                  </a:lnTo>
                  <a:lnTo>
                    <a:pt x="2079" y="726"/>
                  </a:lnTo>
                  <a:lnTo>
                    <a:pt x="2079" y="726"/>
                  </a:lnTo>
                  <a:close/>
                  <a:moveTo>
                    <a:pt x="2079" y="575"/>
                  </a:moveTo>
                  <a:lnTo>
                    <a:pt x="2079" y="330"/>
                  </a:lnTo>
                  <a:lnTo>
                    <a:pt x="2079" y="329"/>
                  </a:lnTo>
                  <a:lnTo>
                    <a:pt x="2080" y="328"/>
                  </a:lnTo>
                  <a:lnTo>
                    <a:pt x="2080" y="327"/>
                  </a:lnTo>
                  <a:lnTo>
                    <a:pt x="2081" y="327"/>
                  </a:lnTo>
                  <a:lnTo>
                    <a:pt x="2082" y="327"/>
                  </a:lnTo>
                  <a:lnTo>
                    <a:pt x="2083" y="328"/>
                  </a:lnTo>
                  <a:lnTo>
                    <a:pt x="2084" y="329"/>
                  </a:lnTo>
                  <a:lnTo>
                    <a:pt x="2084" y="330"/>
                  </a:lnTo>
                  <a:lnTo>
                    <a:pt x="2084" y="575"/>
                  </a:lnTo>
                  <a:lnTo>
                    <a:pt x="2084" y="576"/>
                  </a:lnTo>
                  <a:lnTo>
                    <a:pt x="2083" y="577"/>
                  </a:lnTo>
                  <a:lnTo>
                    <a:pt x="2082" y="577"/>
                  </a:lnTo>
                  <a:lnTo>
                    <a:pt x="2081" y="578"/>
                  </a:lnTo>
                  <a:lnTo>
                    <a:pt x="2080" y="577"/>
                  </a:lnTo>
                  <a:lnTo>
                    <a:pt x="2080" y="577"/>
                  </a:lnTo>
                  <a:lnTo>
                    <a:pt x="2079" y="576"/>
                  </a:lnTo>
                  <a:lnTo>
                    <a:pt x="2079" y="575"/>
                  </a:lnTo>
                  <a:lnTo>
                    <a:pt x="2079" y="575"/>
                  </a:lnTo>
                  <a:close/>
                  <a:moveTo>
                    <a:pt x="2079" y="274"/>
                  </a:moveTo>
                  <a:lnTo>
                    <a:pt x="2079" y="179"/>
                  </a:lnTo>
                  <a:lnTo>
                    <a:pt x="2079" y="178"/>
                  </a:lnTo>
                  <a:lnTo>
                    <a:pt x="2080" y="177"/>
                  </a:lnTo>
                  <a:lnTo>
                    <a:pt x="2080" y="177"/>
                  </a:lnTo>
                  <a:lnTo>
                    <a:pt x="2081" y="176"/>
                  </a:lnTo>
                  <a:lnTo>
                    <a:pt x="2082" y="177"/>
                  </a:lnTo>
                  <a:lnTo>
                    <a:pt x="2083" y="177"/>
                  </a:lnTo>
                  <a:lnTo>
                    <a:pt x="2084" y="178"/>
                  </a:lnTo>
                  <a:lnTo>
                    <a:pt x="2084" y="179"/>
                  </a:lnTo>
                  <a:lnTo>
                    <a:pt x="2084" y="274"/>
                  </a:lnTo>
                  <a:lnTo>
                    <a:pt x="2084" y="275"/>
                  </a:lnTo>
                  <a:lnTo>
                    <a:pt x="2083" y="275"/>
                  </a:lnTo>
                  <a:lnTo>
                    <a:pt x="2082" y="276"/>
                  </a:lnTo>
                  <a:lnTo>
                    <a:pt x="2081" y="276"/>
                  </a:lnTo>
                  <a:lnTo>
                    <a:pt x="2080" y="276"/>
                  </a:lnTo>
                  <a:lnTo>
                    <a:pt x="2080" y="275"/>
                  </a:lnTo>
                  <a:lnTo>
                    <a:pt x="2079" y="275"/>
                  </a:lnTo>
                  <a:lnTo>
                    <a:pt x="2079" y="274"/>
                  </a:lnTo>
                  <a:lnTo>
                    <a:pt x="2079" y="274"/>
                  </a:lnTo>
                  <a:close/>
                  <a:moveTo>
                    <a:pt x="2079" y="123"/>
                  </a:moveTo>
                  <a:lnTo>
                    <a:pt x="2079" y="2"/>
                  </a:lnTo>
                  <a:lnTo>
                    <a:pt x="2079" y="1"/>
                  </a:lnTo>
                  <a:lnTo>
                    <a:pt x="2080" y="0"/>
                  </a:lnTo>
                  <a:lnTo>
                    <a:pt x="2080" y="0"/>
                  </a:lnTo>
                  <a:lnTo>
                    <a:pt x="2081" y="0"/>
                  </a:lnTo>
                  <a:lnTo>
                    <a:pt x="2188" y="0"/>
                  </a:lnTo>
                  <a:lnTo>
                    <a:pt x="2189" y="0"/>
                  </a:lnTo>
                  <a:lnTo>
                    <a:pt x="2190" y="0"/>
                  </a:lnTo>
                  <a:lnTo>
                    <a:pt x="2190" y="1"/>
                  </a:lnTo>
                  <a:lnTo>
                    <a:pt x="2191" y="2"/>
                  </a:lnTo>
                  <a:lnTo>
                    <a:pt x="2190" y="4"/>
                  </a:lnTo>
                  <a:lnTo>
                    <a:pt x="2190" y="5"/>
                  </a:lnTo>
                  <a:lnTo>
                    <a:pt x="2189" y="5"/>
                  </a:lnTo>
                  <a:lnTo>
                    <a:pt x="2188" y="6"/>
                  </a:lnTo>
                  <a:lnTo>
                    <a:pt x="2081" y="6"/>
                  </a:lnTo>
                  <a:lnTo>
                    <a:pt x="2084" y="2"/>
                  </a:lnTo>
                  <a:lnTo>
                    <a:pt x="2084" y="123"/>
                  </a:lnTo>
                  <a:lnTo>
                    <a:pt x="2084" y="124"/>
                  </a:lnTo>
                  <a:lnTo>
                    <a:pt x="2083" y="125"/>
                  </a:lnTo>
                  <a:lnTo>
                    <a:pt x="2082" y="125"/>
                  </a:lnTo>
                  <a:lnTo>
                    <a:pt x="2081" y="125"/>
                  </a:lnTo>
                  <a:lnTo>
                    <a:pt x="2080" y="125"/>
                  </a:lnTo>
                  <a:lnTo>
                    <a:pt x="2080" y="125"/>
                  </a:lnTo>
                  <a:lnTo>
                    <a:pt x="2079" y="124"/>
                  </a:lnTo>
                  <a:lnTo>
                    <a:pt x="2079" y="123"/>
                  </a:lnTo>
                  <a:lnTo>
                    <a:pt x="2079" y="123"/>
                  </a:lnTo>
                  <a:close/>
                  <a:moveTo>
                    <a:pt x="2237" y="0"/>
                  </a:moveTo>
                  <a:lnTo>
                    <a:pt x="2318" y="0"/>
                  </a:lnTo>
                  <a:lnTo>
                    <a:pt x="2319" y="0"/>
                  </a:lnTo>
                  <a:lnTo>
                    <a:pt x="2320" y="0"/>
                  </a:lnTo>
                  <a:lnTo>
                    <a:pt x="2320" y="1"/>
                  </a:lnTo>
                  <a:lnTo>
                    <a:pt x="2320" y="2"/>
                  </a:lnTo>
                  <a:lnTo>
                    <a:pt x="2320" y="4"/>
                  </a:lnTo>
                  <a:lnTo>
                    <a:pt x="2320" y="5"/>
                  </a:lnTo>
                  <a:lnTo>
                    <a:pt x="2319" y="5"/>
                  </a:lnTo>
                  <a:lnTo>
                    <a:pt x="2318" y="6"/>
                  </a:lnTo>
                  <a:lnTo>
                    <a:pt x="2237" y="6"/>
                  </a:lnTo>
                  <a:lnTo>
                    <a:pt x="2236" y="5"/>
                  </a:lnTo>
                  <a:lnTo>
                    <a:pt x="2234" y="5"/>
                  </a:lnTo>
                  <a:lnTo>
                    <a:pt x="2234" y="4"/>
                  </a:lnTo>
                  <a:lnTo>
                    <a:pt x="2233" y="2"/>
                  </a:lnTo>
                  <a:lnTo>
                    <a:pt x="2234" y="1"/>
                  </a:lnTo>
                  <a:lnTo>
                    <a:pt x="2234" y="0"/>
                  </a:lnTo>
                  <a:lnTo>
                    <a:pt x="2236" y="0"/>
                  </a:lnTo>
                  <a:lnTo>
                    <a:pt x="2237" y="0"/>
                  </a:lnTo>
                  <a:lnTo>
                    <a:pt x="2237" y="0"/>
                  </a:lnTo>
                  <a:close/>
                  <a:moveTo>
                    <a:pt x="2366" y="0"/>
                  </a:moveTo>
                  <a:lnTo>
                    <a:pt x="2567" y="0"/>
                  </a:lnTo>
                  <a:lnTo>
                    <a:pt x="2568" y="0"/>
                  </a:lnTo>
                  <a:lnTo>
                    <a:pt x="2569" y="0"/>
                  </a:lnTo>
                  <a:lnTo>
                    <a:pt x="2569" y="1"/>
                  </a:lnTo>
                  <a:lnTo>
                    <a:pt x="2570" y="2"/>
                  </a:lnTo>
                  <a:lnTo>
                    <a:pt x="2569" y="4"/>
                  </a:lnTo>
                  <a:lnTo>
                    <a:pt x="2569" y="5"/>
                  </a:lnTo>
                  <a:lnTo>
                    <a:pt x="2568" y="5"/>
                  </a:lnTo>
                  <a:lnTo>
                    <a:pt x="2567" y="6"/>
                  </a:lnTo>
                  <a:lnTo>
                    <a:pt x="2366" y="6"/>
                  </a:lnTo>
                  <a:lnTo>
                    <a:pt x="2365" y="5"/>
                  </a:lnTo>
                  <a:lnTo>
                    <a:pt x="2364" y="5"/>
                  </a:lnTo>
                  <a:lnTo>
                    <a:pt x="2363" y="4"/>
                  </a:lnTo>
                  <a:lnTo>
                    <a:pt x="2363" y="2"/>
                  </a:lnTo>
                  <a:lnTo>
                    <a:pt x="2363" y="1"/>
                  </a:lnTo>
                  <a:lnTo>
                    <a:pt x="2364" y="0"/>
                  </a:lnTo>
                  <a:lnTo>
                    <a:pt x="2365" y="0"/>
                  </a:lnTo>
                  <a:lnTo>
                    <a:pt x="2366" y="0"/>
                  </a:lnTo>
                  <a:lnTo>
                    <a:pt x="2366"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6" name="Freeform 32"/>
            <p:cNvSpPr>
              <a:spLocks noEditPoints="1"/>
            </p:cNvSpPr>
            <p:nvPr/>
          </p:nvSpPr>
          <p:spPr bwMode="auto">
            <a:xfrm>
              <a:off x="3125" y="1762"/>
              <a:ext cx="154" cy="77"/>
            </a:xfrm>
            <a:custGeom>
              <a:avLst/>
              <a:gdLst>
                <a:gd name="T0" fmla="*/ 177 w 182"/>
                <a:gd name="T1" fmla="*/ 23 h 69"/>
                <a:gd name="T2" fmla="*/ 178 w 182"/>
                <a:gd name="T3" fmla="*/ 20 h 69"/>
                <a:gd name="T4" fmla="*/ 180 w 182"/>
                <a:gd name="T5" fmla="*/ 19 h 69"/>
                <a:gd name="T6" fmla="*/ 182 w 182"/>
                <a:gd name="T7" fmla="*/ 20 h 69"/>
                <a:gd name="T8" fmla="*/ 182 w 182"/>
                <a:gd name="T9" fmla="*/ 23 h 69"/>
                <a:gd name="T10" fmla="*/ 182 w 182"/>
                <a:gd name="T11" fmla="*/ 67 h 69"/>
                <a:gd name="T12" fmla="*/ 181 w 182"/>
                <a:gd name="T13" fmla="*/ 69 h 69"/>
                <a:gd name="T14" fmla="*/ 179 w 182"/>
                <a:gd name="T15" fmla="*/ 69 h 69"/>
                <a:gd name="T16" fmla="*/ 177 w 182"/>
                <a:gd name="T17" fmla="*/ 67 h 69"/>
                <a:gd name="T18" fmla="*/ 177 w 182"/>
                <a:gd name="T19" fmla="*/ 66 h 69"/>
                <a:gd name="T20" fmla="*/ 132 w 182"/>
                <a:gd name="T21" fmla="*/ 7 h 69"/>
                <a:gd name="T22" fmla="*/ 129 w 182"/>
                <a:gd name="T23" fmla="*/ 5 h 69"/>
                <a:gd name="T24" fmla="*/ 128 w 182"/>
                <a:gd name="T25" fmla="*/ 3 h 69"/>
                <a:gd name="T26" fmla="*/ 129 w 182"/>
                <a:gd name="T27" fmla="*/ 0 h 69"/>
                <a:gd name="T28" fmla="*/ 132 w 182"/>
                <a:gd name="T29" fmla="*/ 0 h 69"/>
                <a:gd name="T30" fmla="*/ 171 w 182"/>
                <a:gd name="T31" fmla="*/ 0 h 69"/>
                <a:gd name="T32" fmla="*/ 172 w 182"/>
                <a:gd name="T33" fmla="*/ 2 h 69"/>
                <a:gd name="T34" fmla="*/ 172 w 182"/>
                <a:gd name="T35" fmla="*/ 4 h 69"/>
                <a:gd name="T36" fmla="*/ 171 w 182"/>
                <a:gd name="T37" fmla="*/ 7 h 69"/>
                <a:gd name="T38" fmla="*/ 169 w 182"/>
                <a:gd name="T39" fmla="*/ 7 h 69"/>
                <a:gd name="T40" fmla="*/ 67 w 182"/>
                <a:gd name="T41" fmla="*/ 7 h 69"/>
                <a:gd name="T42" fmla="*/ 65 w 182"/>
                <a:gd name="T43" fmla="*/ 5 h 69"/>
                <a:gd name="T44" fmla="*/ 64 w 182"/>
                <a:gd name="T45" fmla="*/ 3 h 69"/>
                <a:gd name="T46" fmla="*/ 65 w 182"/>
                <a:gd name="T47" fmla="*/ 0 h 69"/>
                <a:gd name="T48" fmla="*/ 67 w 182"/>
                <a:gd name="T49" fmla="*/ 0 h 69"/>
                <a:gd name="T50" fmla="*/ 105 w 182"/>
                <a:gd name="T51" fmla="*/ 0 h 69"/>
                <a:gd name="T52" fmla="*/ 107 w 182"/>
                <a:gd name="T53" fmla="*/ 2 h 69"/>
                <a:gd name="T54" fmla="*/ 107 w 182"/>
                <a:gd name="T55" fmla="*/ 4 h 69"/>
                <a:gd name="T56" fmla="*/ 105 w 182"/>
                <a:gd name="T57" fmla="*/ 7 h 69"/>
                <a:gd name="T58" fmla="*/ 104 w 182"/>
                <a:gd name="T59" fmla="*/ 7 h 69"/>
                <a:gd name="T60" fmla="*/ 2 w 182"/>
                <a:gd name="T61" fmla="*/ 7 h 69"/>
                <a:gd name="T62" fmla="*/ 0 w 182"/>
                <a:gd name="T63" fmla="*/ 5 h 69"/>
                <a:gd name="T64" fmla="*/ 0 w 182"/>
                <a:gd name="T65" fmla="*/ 3 h 69"/>
                <a:gd name="T66" fmla="*/ 0 w 182"/>
                <a:gd name="T67" fmla="*/ 0 h 69"/>
                <a:gd name="T68" fmla="*/ 2 w 182"/>
                <a:gd name="T69" fmla="*/ 0 h 69"/>
                <a:gd name="T70" fmla="*/ 41 w 182"/>
                <a:gd name="T71" fmla="*/ 0 h 69"/>
                <a:gd name="T72" fmla="*/ 42 w 182"/>
                <a:gd name="T73" fmla="*/ 2 h 69"/>
                <a:gd name="T74" fmla="*/ 42 w 182"/>
                <a:gd name="T75" fmla="*/ 4 h 69"/>
                <a:gd name="T76" fmla="*/ 41 w 182"/>
                <a:gd name="T77" fmla="*/ 7 h 69"/>
                <a:gd name="T78" fmla="*/ 40 w 182"/>
                <a:gd name="T7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2" h="69">
                  <a:moveTo>
                    <a:pt x="177" y="66"/>
                  </a:moveTo>
                  <a:lnTo>
                    <a:pt x="177" y="23"/>
                  </a:lnTo>
                  <a:lnTo>
                    <a:pt x="177" y="21"/>
                  </a:lnTo>
                  <a:lnTo>
                    <a:pt x="178" y="20"/>
                  </a:lnTo>
                  <a:lnTo>
                    <a:pt x="179" y="19"/>
                  </a:lnTo>
                  <a:lnTo>
                    <a:pt x="180" y="19"/>
                  </a:lnTo>
                  <a:lnTo>
                    <a:pt x="181" y="19"/>
                  </a:lnTo>
                  <a:lnTo>
                    <a:pt x="182" y="20"/>
                  </a:lnTo>
                  <a:lnTo>
                    <a:pt x="182" y="21"/>
                  </a:lnTo>
                  <a:lnTo>
                    <a:pt x="182" y="23"/>
                  </a:lnTo>
                  <a:lnTo>
                    <a:pt x="182" y="66"/>
                  </a:lnTo>
                  <a:lnTo>
                    <a:pt x="182" y="67"/>
                  </a:lnTo>
                  <a:lnTo>
                    <a:pt x="182" y="68"/>
                  </a:lnTo>
                  <a:lnTo>
                    <a:pt x="181" y="69"/>
                  </a:lnTo>
                  <a:lnTo>
                    <a:pt x="180" y="69"/>
                  </a:lnTo>
                  <a:lnTo>
                    <a:pt x="179" y="69"/>
                  </a:lnTo>
                  <a:lnTo>
                    <a:pt x="178" y="68"/>
                  </a:lnTo>
                  <a:lnTo>
                    <a:pt x="177" y="67"/>
                  </a:lnTo>
                  <a:lnTo>
                    <a:pt x="177" y="66"/>
                  </a:lnTo>
                  <a:lnTo>
                    <a:pt x="177" y="66"/>
                  </a:lnTo>
                  <a:close/>
                  <a:moveTo>
                    <a:pt x="169" y="7"/>
                  </a:moveTo>
                  <a:lnTo>
                    <a:pt x="132" y="7"/>
                  </a:lnTo>
                  <a:lnTo>
                    <a:pt x="131" y="7"/>
                  </a:lnTo>
                  <a:lnTo>
                    <a:pt x="129" y="5"/>
                  </a:lnTo>
                  <a:lnTo>
                    <a:pt x="128" y="4"/>
                  </a:lnTo>
                  <a:lnTo>
                    <a:pt x="128" y="3"/>
                  </a:lnTo>
                  <a:lnTo>
                    <a:pt x="128" y="2"/>
                  </a:lnTo>
                  <a:lnTo>
                    <a:pt x="129" y="0"/>
                  </a:lnTo>
                  <a:lnTo>
                    <a:pt x="131" y="0"/>
                  </a:lnTo>
                  <a:lnTo>
                    <a:pt x="132" y="0"/>
                  </a:lnTo>
                  <a:lnTo>
                    <a:pt x="169" y="0"/>
                  </a:lnTo>
                  <a:lnTo>
                    <a:pt x="171" y="0"/>
                  </a:lnTo>
                  <a:lnTo>
                    <a:pt x="171" y="0"/>
                  </a:lnTo>
                  <a:lnTo>
                    <a:pt x="172" y="2"/>
                  </a:lnTo>
                  <a:lnTo>
                    <a:pt x="172" y="3"/>
                  </a:lnTo>
                  <a:lnTo>
                    <a:pt x="172" y="4"/>
                  </a:lnTo>
                  <a:lnTo>
                    <a:pt x="171" y="5"/>
                  </a:lnTo>
                  <a:lnTo>
                    <a:pt x="171" y="7"/>
                  </a:lnTo>
                  <a:lnTo>
                    <a:pt x="169" y="7"/>
                  </a:lnTo>
                  <a:lnTo>
                    <a:pt x="169" y="7"/>
                  </a:lnTo>
                  <a:close/>
                  <a:moveTo>
                    <a:pt x="104" y="7"/>
                  </a:moveTo>
                  <a:lnTo>
                    <a:pt x="67" y="7"/>
                  </a:lnTo>
                  <a:lnTo>
                    <a:pt x="66" y="7"/>
                  </a:lnTo>
                  <a:lnTo>
                    <a:pt x="65" y="5"/>
                  </a:lnTo>
                  <a:lnTo>
                    <a:pt x="64" y="4"/>
                  </a:lnTo>
                  <a:lnTo>
                    <a:pt x="64" y="3"/>
                  </a:lnTo>
                  <a:lnTo>
                    <a:pt x="64" y="2"/>
                  </a:lnTo>
                  <a:lnTo>
                    <a:pt x="65" y="0"/>
                  </a:lnTo>
                  <a:lnTo>
                    <a:pt x="66" y="0"/>
                  </a:lnTo>
                  <a:lnTo>
                    <a:pt x="67" y="0"/>
                  </a:lnTo>
                  <a:lnTo>
                    <a:pt x="104" y="0"/>
                  </a:lnTo>
                  <a:lnTo>
                    <a:pt x="105" y="0"/>
                  </a:lnTo>
                  <a:lnTo>
                    <a:pt x="106" y="0"/>
                  </a:lnTo>
                  <a:lnTo>
                    <a:pt x="107" y="2"/>
                  </a:lnTo>
                  <a:lnTo>
                    <a:pt x="107" y="3"/>
                  </a:lnTo>
                  <a:lnTo>
                    <a:pt x="107" y="4"/>
                  </a:lnTo>
                  <a:lnTo>
                    <a:pt x="106" y="5"/>
                  </a:lnTo>
                  <a:lnTo>
                    <a:pt x="105" y="7"/>
                  </a:lnTo>
                  <a:lnTo>
                    <a:pt x="104" y="7"/>
                  </a:lnTo>
                  <a:lnTo>
                    <a:pt x="104" y="7"/>
                  </a:lnTo>
                  <a:close/>
                  <a:moveTo>
                    <a:pt x="40" y="7"/>
                  </a:moveTo>
                  <a:lnTo>
                    <a:pt x="2" y="7"/>
                  </a:lnTo>
                  <a:lnTo>
                    <a:pt x="1" y="7"/>
                  </a:lnTo>
                  <a:lnTo>
                    <a:pt x="0" y="5"/>
                  </a:lnTo>
                  <a:lnTo>
                    <a:pt x="0" y="4"/>
                  </a:lnTo>
                  <a:lnTo>
                    <a:pt x="0" y="3"/>
                  </a:lnTo>
                  <a:lnTo>
                    <a:pt x="0" y="2"/>
                  </a:lnTo>
                  <a:lnTo>
                    <a:pt x="0" y="0"/>
                  </a:lnTo>
                  <a:lnTo>
                    <a:pt x="1" y="0"/>
                  </a:lnTo>
                  <a:lnTo>
                    <a:pt x="2" y="0"/>
                  </a:lnTo>
                  <a:lnTo>
                    <a:pt x="40" y="0"/>
                  </a:lnTo>
                  <a:lnTo>
                    <a:pt x="41" y="0"/>
                  </a:lnTo>
                  <a:lnTo>
                    <a:pt x="42" y="0"/>
                  </a:lnTo>
                  <a:lnTo>
                    <a:pt x="42" y="2"/>
                  </a:lnTo>
                  <a:lnTo>
                    <a:pt x="42" y="3"/>
                  </a:lnTo>
                  <a:lnTo>
                    <a:pt x="42" y="4"/>
                  </a:lnTo>
                  <a:lnTo>
                    <a:pt x="42" y="5"/>
                  </a:lnTo>
                  <a:lnTo>
                    <a:pt x="41" y="7"/>
                  </a:lnTo>
                  <a:lnTo>
                    <a:pt x="40" y="7"/>
                  </a:lnTo>
                  <a:lnTo>
                    <a:pt x="40" y="7"/>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93217" name="Freeform 33"/>
            <p:cNvSpPr>
              <a:spLocks/>
            </p:cNvSpPr>
            <p:nvPr/>
          </p:nvSpPr>
          <p:spPr bwMode="auto">
            <a:xfrm>
              <a:off x="3117" y="1766"/>
              <a:ext cx="160" cy="53"/>
            </a:xfrm>
            <a:custGeom>
              <a:avLst/>
              <a:gdLst>
                <a:gd name="T0" fmla="*/ 0 w 189"/>
                <a:gd name="T1" fmla="*/ 48 h 48"/>
                <a:gd name="T2" fmla="*/ 23 w 189"/>
                <a:gd name="T3" fmla="*/ 48 h 48"/>
                <a:gd name="T4" fmla="*/ 45 w 189"/>
                <a:gd name="T5" fmla="*/ 48 h 48"/>
                <a:gd name="T6" fmla="*/ 55 w 189"/>
                <a:gd name="T7" fmla="*/ 48 h 48"/>
                <a:gd name="T8" fmla="*/ 66 w 189"/>
                <a:gd name="T9" fmla="*/ 47 h 48"/>
                <a:gd name="T10" fmla="*/ 76 w 189"/>
                <a:gd name="T11" fmla="*/ 47 h 48"/>
                <a:gd name="T12" fmla="*/ 86 w 189"/>
                <a:gd name="T13" fmla="*/ 45 h 48"/>
                <a:gd name="T14" fmla="*/ 95 w 189"/>
                <a:gd name="T15" fmla="*/ 44 h 48"/>
                <a:gd name="T16" fmla="*/ 105 w 189"/>
                <a:gd name="T17" fmla="*/ 43 h 48"/>
                <a:gd name="T18" fmla="*/ 114 w 189"/>
                <a:gd name="T19" fmla="*/ 42 h 48"/>
                <a:gd name="T20" fmla="*/ 123 w 189"/>
                <a:gd name="T21" fmla="*/ 40 h 48"/>
                <a:gd name="T22" fmla="*/ 130 w 189"/>
                <a:gd name="T23" fmla="*/ 38 h 48"/>
                <a:gd name="T24" fmla="*/ 137 w 189"/>
                <a:gd name="T25" fmla="*/ 37 h 48"/>
                <a:gd name="T26" fmla="*/ 144 w 189"/>
                <a:gd name="T27" fmla="*/ 34 h 48"/>
                <a:gd name="T28" fmla="*/ 150 w 189"/>
                <a:gd name="T29" fmla="*/ 32 h 48"/>
                <a:gd name="T30" fmla="*/ 154 w 189"/>
                <a:gd name="T31" fmla="*/ 31 h 48"/>
                <a:gd name="T32" fmla="*/ 157 w 189"/>
                <a:gd name="T33" fmla="*/ 28 h 48"/>
                <a:gd name="T34" fmla="*/ 162 w 189"/>
                <a:gd name="T35" fmla="*/ 26 h 48"/>
                <a:gd name="T36" fmla="*/ 166 w 189"/>
                <a:gd name="T37" fmla="*/ 23 h 48"/>
                <a:gd name="T38" fmla="*/ 170 w 189"/>
                <a:gd name="T39" fmla="*/ 20 h 48"/>
                <a:gd name="T40" fmla="*/ 173 w 189"/>
                <a:gd name="T41" fmla="*/ 17 h 48"/>
                <a:gd name="T42" fmla="*/ 175 w 189"/>
                <a:gd name="T43" fmla="*/ 15 h 48"/>
                <a:gd name="T44" fmla="*/ 178 w 189"/>
                <a:gd name="T45" fmla="*/ 11 h 48"/>
                <a:gd name="T46" fmla="*/ 182 w 189"/>
                <a:gd name="T47" fmla="*/ 7 h 48"/>
                <a:gd name="T48" fmla="*/ 185 w 189"/>
                <a:gd name="T49" fmla="*/ 4 h 48"/>
                <a:gd name="T50" fmla="*/ 189 w 189"/>
                <a:gd name="T5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48">
                  <a:moveTo>
                    <a:pt x="0" y="48"/>
                  </a:moveTo>
                  <a:lnTo>
                    <a:pt x="23" y="48"/>
                  </a:lnTo>
                  <a:lnTo>
                    <a:pt x="45" y="48"/>
                  </a:lnTo>
                  <a:lnTo>
                    <a:pt x="55" y="48"/>
                  </a:lnTo>
                  <a:lnTo>
                    <a:pt x="66" y="47"/>
                  </a:lnTo>
                  <a:lnTo>
                    <a:pt x="76" y="47"/>
                  </a:lnTo>
                  <a:lnTo>
                    <a:pt x="86" y="45"/>
                  </a:lnTo>
                  <a:lnTo>
                    <a:pt x="95" y="44"/>
                  </a:lnTo>
                  <a:lnTo>
                    <a:pt x="105" y="43"/>
                  </a:lnTo>
                  <a:lnTo>
                    <a:pt x="114" y="42"/>
                  </a:lnTo>
                  <a:lnTo>
                    <a:pt x="123" y="40"/>
                  </a:lnTo>
                  <a:lnTo>
                    <a:pt x="130" y="38"/>
                  </a:lnTo>
                  <a:lnTo>
                    <a:pt x="137" y="37"/>
                  </a:lnTo>
                  <a:lnTo>
                    <a:pt x="144" y="34"/>
                  </a:lnTo>
                  <a:lnTo>
                    <a:pt x="150" y="32"/>
                  </a:lnTo>
                  <a:lnTo>
                    <a:pt x="154" y="31"/>
                  </a:lnTo>
                  <a:lnTo>
                    <a:pt x="157" y="28"/>
                  </a:lnTo>
                  <a:lnTo>
                    <a:pt x="162" y="26"/>
                  </a:lnTo>
                  <a:lnTo>
                    <a:pt x="166" y="23"/>
                  </a:lnTo>
                  <a:lnTo>
                    <a:pt x="170" y="20"/>
                  </a:lnTo>
                  <a:lnTo>
                    <a:pt x="173" y="17"/>
                  </a:lnTo>
                  <a:lnTo>
                    <a:pt x="175" y="15"/>
                  </a:lnTo>
                  <a:lnTo>
                    <a:pt x="178" y="11"/>
                  </a:lnTo>
                  <a:lnTo>
                    <a:pt x="182" y="7"/>
                  </a:lnTo>
                  <a:lnTo>
                    <a:pt x="185" y="4"/>
                  </a:lnTo>
                  <a:lnTo>
                    <a:pt x="189"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8" name="Freeform 34"/>
            <p:cNvSpPr>
              <a:spLocks/>
            </p:cNvSpPr>
            <p:nvPr/>
          </p:nvSpPr>
          <p:spPr bwMode="auto">
            <a:xfrm>
              <a:off x="3277" y="1223"/>
              <a:ext cx="216" cy="543"/>
            </a:xfrm>
            <a:custGeom>
              <a:avLst/>
              <a:gdLst>
                <a:gd name="T0" fmla="*/ 0 w 256"/>
                <a:gd name="T1" fmla="*/ 487 h 487"/>
                <a:gd name="T2" fmla="*/ 3 w 256"/>
                <a:gd name="T3" fmla="*/ 478 h 487"/>
                <a:gd name="T4" fmla="*/ 7 w 256"/>
                <a:gd name="T5" fmla="*/ 471 h 487"/>
                <a:gd name="T6" fmla="*/ 11 w 256"/>
                <a:gd name="T7" fmla="*/ 464 h 487"/>
                <a:gd name="T8" fmla="*/ 14 w 256"/>
                <a:gd name="T9" fmla="*/ 457 h 487"/>
                <a:gd name="T10" fmla="*/ 16 w 256"/>
                <a:gd name="T11" fmla="*/ 451 h 487"/>
                <a:gd name="T12" fmla="*/ 19 w 256"/>
                <a:gd name="T13" fmla="*/ 446 h 487"/>
                <a:gd name="T14" fmla="*/ 21 w 256"/>
                <a:gd name="T15" fmla="*/ 441 h 487"/>
                <a:gd name="T16" fmla="*/ 23 w 256"/>
                <a:gd name="T17" fmla="*/ 437 h 487"/>
                <a:gd name="T18" fmla="*/ 25 w 256"/>
                <a:gd name="T19" fmla="*/ 433 h 487"/>
                <a:gd name="T20" fmla="*/ 26 w 256"/>
                <a:gd name="T21" fmla="*/ 429 h 487"/>
                <a:gd name="T22" fmla="*/ 28 w 256"/>
                <a:gd name="T23" fmla="*/ 426 h 487"/>
                <a:gd name="T24" fmla="*/ 29 w 256"/>
                <a:gd name="T25" fmla="*/ 423 h 487"/>
                <a:gd name="T26" fmla="*/ 32 w 256"/>
                <a:gd name="T27" fmla="*/ 417 h 487"/>
                <a:gd name="T28" fmla="*/ 34 w 256"/>
                <a:gd name="T29" fmla="*/ 413 h 487"/>
                <a:gd name="T30" fmla="*/ 36 w 256"/>
                <a:gd name="T31" fmla="*/ 410 h 487"/>
                <a:gd name="T32" fmla="*/ 37 w 256"/>
                <a:gd name="T33" fmla="*/ 406 h 487"/>
                <a:gd name="T34" fmla="*/ 39 w 256"/>
                <a:gd name="T35" fmla="*/ 402 h 487"/>
                <a:gd name="T36" fmla="*/ 40 w 256"/>
                <a:gd name="T37" fmla="*/ 399 h 487"/>
                <a:gd name="T38" fmla="*/ 42 w 256"/>
                <a:gd name="T39" fmla="*/ 395 h 487"/>
                <a:gd name="T40" fmla="*/ 43 w 256"/>
                <a:gd name="T41" fmla="*/ 390 h 487"/>
                <a:gd name="T42" fmla="*/ 45 w 256"/>
                <a:gd name="T43" fmla="*/ 385 h 487"/>
                <a:gd name="T44" fmla="*/ 47 w 256"/>
                <a:gd name="T45" fmla="*/ 381 h 487"/>
                <a:gd name="T46" fmla="*/ 48 w 256"/>
                <a:gd name="T47" fmla="*/ 378 h 487"/>
                <a:gd name="T48" fmla="*/ 52 w 256"/>
                <a:gd name="T49" fmla="*/ 370 h 487"/>
                <a:gd name="T50" fmla="*/ 55 w 256"/>
                <a:gd name="T51" fmla="*/ 362 h 487"/>
                <a:gd name="T52" fmla="*/ 59 w 256"/>
                <a:gd name="T53" fmla="*/ 352 h 487"/>
                <a:gd name="T54" fmla="*/ 63 w 256"/>
                <a:gd name="T55" fmla="*/ 342 h 487"/>
                <a:gd name="T56" fmla="*/ 67 w 256"/>
                <a:gd name="T57" fmla="*/ 331 h 487"/>
                <a:gd name="T58" fmla="*/ 73 w 256"/>
                <a:gd name="T59" fmla="*/ 319 h 487"/>
                <a:gd name="T60" fmla="*/ 78 w 256"/>
                <a:gd name="T61" fmla="*/ 305 h 487"/>
                <a:gd name="T62" fmla="*/ 84 w 256"/>
                <a:gd name="T63" fmla="*/ 292 h 487"/>
                <a:gd name="T64" fmla="*/ 89 w 256"/>
                <a:gd name="T65" fmla="*/ 277 h 487"/>
                <a:gd name="T66" fmla="*/ 96 w 256"/>
                <a:gd name="T67" fmla="*/ 262 h 487"/>
                <a:gd name="T68" fmla="*/ 103 w 256"/>
                <a:gd name="T69" fmla="*/ 248 h 487"/>
                <a:gd name="T70" fmla="*/ 109 w 256"/>
                <a:gd name="T71" fmla="*/ 233 h 487"/>
                <a:gd name="T72" fmla="*/ 123 w 256"/>
                <a:gd name="T73" fmla="*/ 202 h 487"/>
                <a:gd name="T74" fmla="*/ 139 w 256"/>
                <a:gd name="T75" fmla="*/ 170 h 487"/>
                <a:gd name="T76" fmla="*/ 146 w 256"/>
                <a:gd name="T77" fmla="*/ 155 h 487"/>
                <a:gd name="T78" fmla="*/ 154 w 256"/>
                <a:gd name="T79" fmla="*/ 139 h 487"/>
                <a:gd name="T80" fmla="*/ 161 w 256"/>
                <a:gd name="T81" fmla="*/ 125 h 487"/>
                <a:gd name="T82" fmla="*/ 169 w 256"/>
                <a:gd name="T83" fmla="*/ 110 h 487"/>
                <a:gd name="T84" fmla="*/ 177 w 256"/>
                <a:gd name="T85" fmla="*/ 97 h 487"/>
                <a:gd name="T86" fmla="*/ 184 w 256"/>
                <a:gd name="T87" fmla="*/ 83 h 487"/>
                <a:gd name="T88" fmla="*/ 193 w 256"/>
                <a:gd name="T89" fmla="*/ 71 h 487"/>
                <a:gd name="T90" fmla="*/ 200 w 256"/>
                <a:gd name="T91" fmla="*/ 58 h 487"/>
                <a:gd name="T92" fmla="*/ 207 w 256"/>
                <a:gd name="T93" fmla="*/ 47 h 487"/>
                <a:gd name="T94" fmla="*/ 215 w 256"/>
                <a:gd name="T95" fmla="*/ 36 h 487"/>
                <a:gd name="T96" fmla="*/ 222 w 256"/>
                <a:gd name="T97" fmla="*/ 28 h 487"/>
                <a:gd name="T98" fmla="*/ 229 w 256"/>
                <a:gd name="T99" fmla="*/ 19 h 487"/>
                <a:gd name="T100" fmla="*/ 233 w 256"/>
                <a:gd name="T101" fmla="*/ 16 h 487"/>
                <a:gd name="T102" fmla="*/ 237 w 256"/>
                <a:gd name="T103" fmla="*/ 12 h 487"/>
                <a:gd name="T104" fmla="*/ 240 w 256"/>
                <a:gd name="T105" fmla="*/ 9 h 487"/>
                <a:gd name="T106" fmla="*/ 243 w 256"/>
                <a:gd name="T107" fmla="*/ 7 h 487"/>
                <a:gd name="T108" fmla="*/ 246 w 256"/>
                <a:gd name="T109" fmla="*/ 4 h 487"/>
                <a:gd name="T110" fmla="*/ 249 w 256"/>
                <a:gd name="T111" fmla="*/ 2 h 487"/>
                <a:gd name="T112" fmla="*/ 253 w 256"/>
                <a:gd name="T113" fmla="*/ 1 h 487"/>
                <a:gd name="T114" fmla="*/ 256 w 256"/>
                <a:gd name="T11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6" h="487">
                  <a:moveTo>
                    <a:pt x="0" y="487"/>
                  </a:moveTo>
                  <a:lnTo>
                    <a:pt x="3" y="478"/>
                  </a:lnTo>
                  <a:lnTo>
                    <a:pt x="7" y="471"/>
                  </a:lnTo>
                  <a:lnTo>
                    <a:pt x="11" y="464"/>
                  </a:lnTo>
                  <a:lnTo>
                    <a:pt x="14" y="457"/>
                  </a:lnTo>
                  <a:lnTo>
                    <a:pt x="16" y="451"/>
                  </a:lnTo>
                  <a:lnTo>
                    <a:pt x="19" y="446"/>
                  </a:lnTo>
                  <a:lnTo>
                    <a:pt x="21" y="441"/>
                  </a:lnTo>
                  <a:lnTo>
                    <a:pt x="23" y="437"/>
                  </a:lnTo>
                  <a:lnTo>
                    <a:pt x="25" y="433"/>
                  </a:lnTo>
                  <a:lnTo>
                    <a:pt x="26" y="429"/>
                  </a:lnTo>
                  <a:lnTo>
                    <a:pt x="28" y="426"/>
                  </a:lnTo>
                  <a:lnTo>
                    <a:pt x="29" y="423"/>
                  </a:lnTo>
                  <a:lnTo>
                    <a:pt x="32" y="417"/>
                  </a:lnTo>
                  <a:lnTo>
                    <a:pt x="34" y="413"/>
                  </a:lnTo>
                  <a:lnTo>
                    <a:pt x="36" y="410"/>
                  </a:lnTo>
                  <a:lnTo>
                    <a:pt x="37" y="406"/>
                  </a:lnTo>
                  <a:lnTo>
                    <a:pt x="39" y="402"/>
                  </a:lnTo>
                  <a:lnTo>
                    <a:pt x="40" y="399"/>
                  </a:lnTo>
                  <a:lnTo>
                    <a:pt x="42" y="395"/>
                  </a:lnTo>
                  <a:lnTo>
                    <a:pt x="43" y="390"/>
                  </a:lnTo>
                  <a:lnTo>
                    <a:pt x="45" y="385"/>
                  </a:lnTo>
                  <a:lnTo>
                    <a:pt x="47" y="381"/>
                  </a:lnTo>
                  <a:lnTo>
                    <a:pt x="48" y="378"/>
                  </a:lnTo>
                  <a:lnTo>
                    <a:pt x="52" y="370"/>
                  </a:lnTo>
                  <a:lnTo>
                    <a:pt x="55" y="362"/>
                  </a:lnTo>
                  <a:lnTo>
                    <a:pt x="59" y="352"/>
                  </a:lnTo>
                  <a:lnTo>
                    <a:pt x="63" y="342"/>
                  </a:lnTo>
                  <a:lnTo>
                    <a:pt x="67" y="331"/>
                  </a:lnTo>
                  <a:lnTo>
                    <a:pt x="73" y="319"/>
                  </a:lnTo>
                  <a:lnTo>
                    <a:pt x="78" y="305"/>
                  </a:lnTo>
                  <a:lnTo>
                    <a:pt x="84" y="292"/>
                  </a:lnTo>
                  <a:lnTo>
                    <a:pt x="89" y="277"/>
                  </a:lnTo>
                  <a:lnTo>
                    <a:pt x="96" y="262"/>
                  </a:lnTo>
                  <a:lnTo>
                    <a:pt x="103" y="248"/>
                  </a:lnTo>
                  <a:lnTo>
                    <a:pt x="109" y="233"/>
                  </a:lnTo>
                  <a:lnTo>
                    <a:pt x="123" y="202"/>
                  </a:lnTo>
                  <a:lnTo>
                    <a:pt x="139" y="170"/>
                  </a:lnTo>
                  <a:lnTo>
                    <a:pt x="146" y="155"/>
                  </a:lnTo>
                  <a:lnTo>
                    <a:pt x="154" y="139"/>
                  </a:lnTo>
                  <a:lnTo>
                    <a:pt x="161" y="125"/>
                  </a:lnTo>
                  <a:lnTo>
                    <a:pt x="169" y="110"/>
                  </a:lnTo>
                  <a:lnTo>
                    <a:pt x="177" y="97"/>
                  </a:lnTo>
                  <a:lnTo>
                    <a:pt x="184" y="83"/>
                  </a:lnTo>
                  <a:lnTo>
                    <a:pt x="193" y="71"/>
                  </a:lnTo>
                  <a:lnTo>
                    <a:pt x="200" y="58"/>
                  </a:lnTo>
                  <a:lnTo>
                    <a:pt x="207" y="47"/>
                  </a:lnTo>
                  <a:lnTo>
                    <a:pt x="215" y="36"/>
                  </a:lnTo>
                  <a:lnTo>
                    <a:pt x="222" y="28"/>
                  </a:lnTo>
                  <a:lnTo>
                    <a:pt x="229" y="19"/>
                  </a:lnTo>
                  <a:lnTo>
                    <a:pt x="233" y="16"/>
                  </a:lnTo>
                  <a:lnTo>
                    <a:pt x="237" y="12"/>
                  </a:lnTo>
                  <a:lnTo>
                    <a:pt x="240" y="9"/>
                  </a:lnTo>
                  <a:lnTo>
                    <a:pt x="243" y="7"/>
                  </a:lnTo>
                  <a:lnTo>
                    <a:pt x="246" y="4"/>
                  </a:lnTo>
                  <a:lnTo>
                    <a:pt x="249" y="2"/>
                  </a:lnTo>
                  <a:lnTo>
                    <a:pt x="253" y="1"/>
                  </a:lnTo>
                  <a:lnTo>
                    <a:pt x="256"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9" name="Freeform 35"/>
            <p:cNvSpPr>
              <a:spLocks/>
            </p:cNvSpPr>
            <p:nvPr/>
          </p:nvSpPr>
          <p:spPr bwMode="auto">
            <a:xfrm>
              <a:off x="3493" y="1202"/>
              <a:ext cx="148" cy="21"/>
            </a:xfrm>
            <a:custGeom>
              <a:avLst/>
              <a:gdLst>
                <a:gd name="T0" fmla="*/ 0 w 175"/>
                <a:gd name="T1" fmla="*/ 19 h 19"/>
                <a:gd name="T2" fmla="*/ 1 w 175"/>
                <a:gd name="T3" fmla="*/ 17 h 19"/>
                <a:gd name="T4" fmla="*/ 2 w 175"/>
                <a:gd name="T5" fmla="*/ 17 h 19"/>
                <a:gd name="T6" fmla="*/ 3 w 175"/>
                <a:gd name="T7" fmla="*/ 17 h 19"/>
                <a:gd name="T8" fmla="*/ 5 w 175"/>
                <a:gd name="T9" fmla="*/ 16 h 19"/>
                <a:gd name="T10" fmla="*/ 17 w 175"/>
                <a:gd name="T11" fmla="*/ 12 h 19"/>
                <a:gd name="T12" fmla="*/ 28 w 175"/>
                <a:gd name="T13" fmla="*/ 9 h 19"/>
                <a:gd name="T14" fmla="*/ 40 w 175"/>
                <a:gd name="T15" fmla="*/ 6 h 19"/>
                <a:gd name="T16" fmla="*/ 51 w 175"/>
                <a:gd name="T17" fmla="*/ 4 h 19"/>
                <a:gd name="T18" fmla="*/ 62 w 175"/>
                <a:gd name="T19" fmla="*/ 3 h 19"/>
                <a:gd name="T20" fmla="*/ 71 w 175"/>
                <a:gd name="T21" fmla="*/ 1 h 19"/>
                <a:gd name="T22" fmla="*/ 82 w 175"/>
                <a:gd name="T23" fmla="*/ 1 h 19"/>
                <a:gd name="T24" fmla="*/ 92 w 175"/>
                <a:gd name="T25" fmla="*/ 0 h 19"/>
                <a:gd name="T26" fmla="*/ 112 w 175"/>
                <a:gd name="T27" fmla="*/ 0 h 19"/>
                <a:gd name="T28" fmla="*/ 132 w 175"/>
                <a:gd name="T29" fmla="*/ 1 h 19"/>
                <a:gd name="T30" fmla="*/ 143 w 175"/>
                <a:gd name="T31" fmla="*/ 1 h 19"/>
                <a:gd name="T32" fmla="*/ 153 w 175"/>
                <a:gd name="T33" fmla="*/ 3 h 19"/>
                <a:gd name="T34" fmla="*/ 164 w 175"/>
                <a:gd name="T35" fmla="*/ 3 h 19"/>
                <a:gd name="T36" fmla="*/ 175 w 175"/>
                <a:gd name="T3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19">
                  <a:moveTo>
                    <a:pt x="0" y="19"/>
                  </a:moveTo>
                  <a:lnTo>
                    <a:pt x="1" y="17"/>
                  </a:lnTo>
                  <a:lnTo>
                    <a:pt x="2" y="17"/>
                  </a:lnTo>
                  <a:lnTo>
                    <a:pt x="3" y="17"/>
                  </a:lnTo>
                  <a:lnTo>
                    <a:pt x="5" y="16"/>
                  </a:lnTo>
                  <a:lnTo>
                    <a:pt x="17" y="12"/>
                  </a:lnTo>
                  <a:lnTo>
                    <a:pt x="28" y="9"/>
                  </a:lnTo>
                  <a:lnTo>
                    <a:pt x="40" y="6"/>
                  </a:lnTo>
                  <a:lnTo>
                    <a:pt x="51" y="4"/>
                  </a:lnTo>
                  <a:lnTo>
                    <a:pt x="62" y="3"/>
                  </a:lnTo>
                  <a:lnTo>
                    <a:pt x="71" y="1"/>
                  </a:lnTo>
                  <a:lnTo>
                    <a:pt x="82" y="1"/>
                  </a:lnTo>
                  <a:lnTo>
                    <a:pt x="92" y="0"/>
                  </a:lnTo>
                  <a:lnTo>
                    <a:pt x="112" y="0"/>
                  </a:lnTo>
                  <a:lnTo>
                    <a:pt x="132" y="1"/>
                  </a:lnTo>
                  <a:lnTo>
                    <a:pt x="143" y="1"/>
                  </a:lnTo>
                  <a:lnTo>
                    <a:pt x="153" y="3"/>
                  </a:lnTo>
                  <a:lnTo>
                    <a:pt x="164" y="3"/>
                  </a:lnTo>
                  <a:lnTo>
                    <a:pt x="175" y="3"/>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0" name="Freeform 36"/>
            <p:cNvSpPr>
              <a:spLocks/>
            </p:cNvSpPr>
            <p:nvPr/>
          </p:nvSpPr>
          <p:spPr bwMode="auto">
            <a:xfrm>
              <a:off x="3666" y="1206"/>
              <a:ext cx="226" cy="1"/>
            </a:xfrm>
            <a:custGeom>
              <a:avLst/>
              <a:gdLst>
                <a:gd name="T0" fmla="*/ 0 w 267"/>
                <a:gd name="T1" fmla="*/ 10 w 267"/>
                <a:gd name="T2" fmla="*/ 21 w 267"/>
                <a:gd name="T3" fmla="*/ 32 w 267"/>
                <a:gd name="T4" fmla="*/ 44 w 267"/>
                <a:gd name="T5" fmla="*/ 67 w 267"/>
                <a:gd name="T6" fmla="*/ 91 w 267"/>
                <a:gd name="T7" fmla="*/ 116 w 267"/>
                <a:gd name="T8" fmla="*/ 140 w 267"/>
                <a:gd name="T9" fmla="*/ 150 w 267"/>
                <a:gd name="T10" fmla="*/ 162 w 267"/>
                <a:gd name="T11" fmla="*/ 172 w 267"/>
                <a:gd name="T12" fmla="*/ 183 w 267"/>
                <a:gd name="T13" fmla="*/ 196 w 267"/>
                <a:gd name="T14" fmla="*/ 202 w 267"/>
                <a:gd name="T15" fmla="*/ 209 w 267"/>
                <a:gd name="T16" fmla="*/ 217 w 267"/>
                <a:gd name="T17" fmla="*/ 225 w 267"/>
                <a:gd name="T18" fmla="*/ 232 w 267"/>
                <a:gd name="T19" fmla="*/ 241 w 267"/>
                <a:gd name="T20" fmla="*/ 248 w 267"/>
                <a:gd name="T21" fmla="*/ 256 w 267"/>
                <a:gd name="T22" fmla="*/ 262 w 267"/>
                <a:gd name="T23" fmla="*/ 265 w 267"/>
                <a:gd name="T24" fmla="*/ 267 w 267"/>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Lst>
              <a:rect l="0" t="0" r="r" b="b"/>
              <a:pathLst>
                <a:path w="267">
                  <a:moveTo>
                    <a:pt x="0" y="0"/>
                  </a:moveTo>
                  <a:lnTo>
                    <a:pt x="10" y="0"/>
                  </a:lnTo>
                  <a:lnTo>
                    <a:pt x="21" y="0"/>
                  </a:lnTo>
                  <a:lnTo>
                    <a:pt x="32" y="0"/>
                  </a:lnTo>
                  <a:lnTo>
                    <a:pt x="44" y="0"/>
                  </a:lnTo>
                  <a:lnTo>
                    <a:pt x="67" y="0"/>
                  </a:lnTo>
                  <a:lnTo>
                    <a:pt x="91" y="0"/>
                  </a:lnTo>
                  <a:lnTo>
                    <a:pt x="116" y="0"/>
                  </a:lnTo>
                  <a:lnTo>
                    <a:pt x="140" y="0"/>
                  </a:lnTo>
                  <a:lnTo>
                    <a:pt x="150" y="0"/>
                  </a:lnTo>
                  <a:lnTo>
                    <a:pt x="162" y="0"/>
                  </a:lnTo>
                  <a:lnTo>
                    <a:pt x="172" y="0"/>
                  </a:lnTo>
                  <a:lnTo>
                    <a:pt x="183" y="0"/>
                  </a:lnTo>
                  <a:lnTo>
                    <a:pt x="196" y="0"/>
                  </a:lnTo>
                  <a:lnTo>
                    <a:pt x="202" y="0"/>
                  </a:lnTo>
                  <a:lnTo>
                    <a:pt x="209" y="0"/>
                  </a:lnTo>
                  <a:lnTo>
                    <a:pt x="217" y="0"/>
                  </a:lnTo>
                  <a:lnTo>
                    <a:pt x="225" y="0"/>
                  </a:lnTo>
                  <a:lnTo>
                    <a:pt x="232" y="0"/>
                  </a:lnTo>
                  <a:lnTo>
                    <a:pt x="241" y="0"/>
                  </a:lnTo>
                  <a:lnTo>
                    <a:pt x="248" y="0"/>
                  </a:lnTo>
                  <a:lnTo>
                    <a:pt x="256" y="0"/>
                  </a:lnTo>
                  <a:lnTo>
                    <a:pt x="262" y="0"/>
                  </a:lnTo>
                  <a:lnTo>
                    <a:pt x="265" y="0"/>
                  </a:lnTo>
                  <a:lnTo>
                    <a:pt x="267"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1" name="Freeform 37"/>
            <p:cNvSpPr>
              <a:spLocks/>
            </p:cNvSpPr>
            <p:nvPr/>
          </p:nvSpPr>
          <p:spPr bwMode="auto">
            <a:xfrm>
              <a:off x="3892" y="1206"/>
              <a:ext cx="183" cy="630"/>
            </a:xfrm>
            <a:custGeom>
              <a:avLst/>
              <a:gdLst>
                <a:gd name="T0" fmla="*/ 0 w 217"/>
                <a:gd name="T1" fmla="*/ 0 h 566"/>
                <a:gd name="T2" fmla="*/ 2 w 217"/>
                <a:gd name="T3" fmla="*/ 9 h 566"/>
                <a:gd name="T4" fmla="*/ 5 w 217"/>
                <a:gd name="T5" fmla="*/ 19 h 566"/>
                <a:gd name="T6" fmla="*/ 8 w 217"/>
                <a:gd name="T7" fmla="*/ 28 h 566"/>
                <a:gd name="T8" fmla="*/ 10 w 217"/>
                <a:gd name="T9" fmla="*/ 36 h 566"/>
                <a:gd name="T10" fmla="*/ 11 w 217"/>
                <a:gd name="T11" fmla="*/ 45 h 566"/>
                <a:gd name="T12" fmla="*/ 13 w 217"/>
                <a:gd name="T13" fmla="*/ 54 h 566"/>
                <a:gd name="T14" fmla="*/ 15 w 217"/>
                <a:gd name="T15" fmla="*/ 61 h 566"/>
                <a:gd name="T16" fmla="*/ 17 w 217"/>
                <a:gd name="T17" fmla="*/ 68 h 566"/>
                <a:gd name="T18" fmla="*/ 20 w 217"/>
                <a:gd name="T19" fmla="*/ 82 h 566"/>
                <a:gd name="T20" fmla="*/ 24 w 217"/>
                <a:gd name="T21" fmla="*/ 95 h 566"/>
                <a:gd name="T22" fmla="*/ 28 w 217"/>
                <a:gd name="T23" fmla="*/ 108 h 566"/>
                <a:gd name="T24" fmla="*/ 31 w 217"/>
                <a:gd name="T25" fmla="*/ 119 h 566"/>
                <a:gd name="T26" fmla="*/ 34 w 217"/>
                <a:gd name="T27" fmla="*/ 130 h 566"/>
                <a:gd name="T28" fmla="*/ 37 w 217"/>
                <a:gd name="T29" fmla="*/ 140 h 566"/>
                <a:gd name="T30" fmla="*/ 40 w 217"/>
                <a:gd name="T31" fmla="*/ 149 h 566"/>
                <a:gd name="T32" fmla="*/ 43 w 217"/>
                <a:gd name="T33" fmla="*/ 159 h 566"/>
                <a:gd name="T34" fmla="*/ 50 w 217"/>
                <a:gd name="T35" fmla="*/ 178 h 566"/>
                <a:gd name="T36" fmla="*/ 53 w 217"/>
                <a:gd name="T37" fmla="*/ 187 h 566"/>
                <a:gd name="T38" fmla="*/ 56 w 217"/>
                <a:gd name="T39" fmla="*/ 197 h 566"/>
                <a:gd name="T40" fmla="*/ 58 w 217"/>
                <a:gd name="T41" fmla="*/ 206 h 566"/>
                <a:gd name="T42" fmla="*/ 61 w 217"/>
                <a:gd name="T43" fmla="*/ 216 h 566"/>
                <a:gd name="T44" fmla="*/ 66 w 217"/>
                <a:gd name="T45" fmla="*/ 234 h 566"/>
                <a:gd name="T46" fmla="*/ 73 w 217"/>
                <a:gd name="T47" fmla="*/ 254 h 566"/>
                <a:gd name="T48" fmla="*/ 79 w 217"/>
                <a:gd name="T49" fmla="*/ 273 h 566"/>
                <a:gd name="T50" fmla="*/ 86 w 217"/>
                <a:gd name="T51" fmla="*/ 292 h 566"/>
                <a:gd name="T52" fmla="*/ 93 w 217"/>
                <a:gd name="T53" fmla="*/ 311 h 566"/>
                <a:gd name="T54" fmla="*/ 100 w 217"/>
                <a:gd name="T55" fmla="*/ 329 h 566"/>
                <a:gd name="T56" fmla="*/ 106 w 217"/>
                <a:gd name="T57" fmla="*/ 347 h 566"/>
                <a:gd name="T58" fmla="*/ 113 w 217"/>
                <a:gd name="T59" fmla="*/ 363 h 566"/>
                <a:gd name="T60" fmla="*/ 116 w 217"/>
                <a:gd name="T61" fmla="*/ 372 h 566"/>
                <a:gd name="T62" fmla="*/ 119 w 217"/>
                <a:gd name="T63" fmla="*/ 379 h 566"/>
                <a:gd name="T64" fmla="*/ 122 w 217"/>
                <a:gd name="T65" fmla="*/ 386 h 566"/>
                <a:gd name="T66" fmla="*/ 125 w 217"/>
                <a:gd name="T67" fmla="*/ 394 h 566"/>
                <a:gd name="T68" fmla="*/ 127 w 217"/>
                <a:gd name="T69" fmla="*/ 400 h 566"/>
                <a:gd name="T70" fmla="*/ 131 w 217"/>
                <a:gd name="T71" fmla="*/ 406 h 566"/>
                <a:gd name="T72" fmla="*/ 134 w 217"/>
                <a:gd name="T73" fmla="*/ 415 h 566"/>
                <a:gd name="T74" fmla="*/ 136 w 217"/>
                <a:gd name="T75" fmla="*/ 418 h 566"/>
                <a:gd name="T76" fmla="*/ 138 w 217"/>
                <a:gd name="T77" fmla="*/ 423 h 566"/>
                <a:gd name="T78" fmla="*/ 140 w 217"/>
                <a:gd name="T79" fmla="*/ 428 h 566"/>
                <a:gd name="T80" fmla="*/ 142 w 217"/>
                <a:gd name="T81" fmla="*/ 434 h 566"/>
                <a:gd name="T82" fmla="*/ 146 w 217"/>
                <a:gd name="T83" fmla="*/ 440 h 566"/>
                <a:gd name="T84" fmla="*/ 150 w 217"/>
                <a:gd name="T85" fmla="*/ 448 h 566"/>
                <a:gd name="T86" fmla="*/ 152 w 217"/>
                <a:gd name="T87" fmla="*/ 453 h 566"/>
                <a:gd name="T88" fmla="*/ 155 w 217"/>
                <a:gd name="T89" fmla="*/ 456 h 566"/>
                <a:gd name="T90" fmla="*/ 157 w 217"/>
                <a:gd name="T91" fmla="*/ 461 h 566"/>
                <a:gd name="T92" fmla="*/ 160 w 217"/>
                <a:gd name="T93" fmla="*/ 467 h 566"/>
                <a:gd name="T94" fmla="*/ 163 w 217"/>
                <a:gd name="T95" fmla="*/ 472 h 566"/>
                <a:gd name="T96" fmla="*/ 166 w 217"/>
                <a:gd name="T97" fmla="*/ 478 h 566"/>
                <a:gd name="T98" fmla="*/ 171 w 217"/>
                <a:gd name="T99" fmla="*/ 484 h 566"/>
                <a:gd name="T100" fmla="*/ 174 w 217"/>
                <a:gd name="T101" fmla="*/ 492 h 566"/>
                <a:gd name="T102" fmla="*/ 178 w 217"/>
                <a:gd name="T103" fmla="*/ 499 h 566"/>
                <a:gd name="T104" fmla="*/ 182 w 217"/>
                <a:gd name="T105" fmla="*/ 508 h 566"/>
                <a:gd name="T106" fmla="*/ 187 w 217"/>
                <a:gd name="T107" fmla="*/ 515 h 566"/>
                <a:gd name="T108" fmla="*/ 193 w 217"/>
                <a:gd name="T109" fmla="*/ 525 h 566"/>
                <a:gd name="T110" fmla="*/ 198 w 217"/>
                <a:gd name="T111" fmla="*/ 534 h 566"/>
                <a:gd name="T112" fmla="*/ 204 w 217"/>
                <a:gd name="T113" fmla="*/ 545 h 566"/>
                <a:gd name="T114" fmla="*/ 210 w 217"/>
                <a:gd name="T115" fmla="*/ 554 h 566"/>
                <a:gd name="T116" fmla="*/ 217 w 217"/>
                <a:gd name="T117"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7" h="566">
                  <a:moveTo>
                    <a:pt x="0" y="0"/>
                  </a:moveTo>
                  <a:lnTo>
                    <a:pt x="2" y="9"/>
                  </a:lnTo>
                  <a:lnTo>
                    <a:pt x="5" y="19"/>
                  </a:lnTo>
                  <a:lnTo>
                    <a:pt x="8" y="28"/>
                  </a:lnTo>
                  <a:lnTo>
                    <a:pt x="10" y="36"/>
                  </a:lnTo>
                  <a:lnTo>
                    <a:pt x="11" y="45"/>
                  </a:lnTo>
                  <a:lnTo>
                    <a:pt x="13" y="54"/>
                  </a:lnTo>
                  <a:lnTo>
                    <a:pt x="15" y="61"/>
                  </a:lnTo>
                  <a:lnTo>
                    <a:pt x="17" y="68"/>
                  </a:lnTo>
                  <a:lnTo>
                    <a:pt x="20" y="82"/>
                  </a:lnTo>
                  <a:lnTo>
                    <a:pt x="24" y="95"/>
                  </a:lnTo>
                  <a:lnTo>
                    <a:pt x="28" y="108"/>
                  </a:lnTo>
                  <a:lnTo>
                    <a:pt x="31" y="119"/>
                  </a:lnTo>
                  <a:lnTo>
                    <a:pt x="34" y="130"/>
                  </a:lnTo>
                  <a:lnTo>
                    <a:pt x="37" y="140"/>
                  </a:lnTo>
                  <a:lnTo>
                    <a:pt x="40" y="149"/>
                  </a:lnTo>
                  <a:lnTo>
                    <a:pt x="43" y="159"/>
                  </a:lnTo>
                  <a:lnTo>
                    <a:pt x="50" y="178"/>
                  </a:lnTo>
                  <a:lnTo>
                    <a:pt x="53" y="187"/>
                  </a:lnTo>
                  <a:lnTo>
                    <a:pt x="56" y="197"/>
                  </a:lnTo>
                  <a:lnTo>
                    <a:pt x="58" y="206"/>
                  </a:lnTo>
                  <a:lnTo>
                    <a:pt x="61" y="216"/>
                  </a:lnTo>
                  <a:lnTo>
                    <a:pt x="66" y="234"/>
                  </a:lnTo>
                  <a:lnTo>
                    <a:pt x="73" y="254"/>
                  </a:lnTo>
                  <a:lnTo>
                    <a:pt x="79" y="273"/>
                  </a:lnTo>
                  <a:lnTo>
                    <a:pt x="86" y="292"/>
                  </a:lnTo>
                  <a:lnTo>
                    <a:pt x="93" y="311"/>
                  </a:lnTo>
                  <a:lnTo>
                    <a:pt x="100" y="329"/>
                  </a:lnTo>
                  <a:lnTo>
                    <a:pt x="106" y="347"/>
                  </a:lnTo>
                  <a:lnTo>
                    <a:pt x="113" y="363"/>
                  </a:lnTo>
                  <a:lnTo>
                    <a:pt x="116" y="372"/>
                  </a:lnTo>
                  <a:lnTo>
                    <a:pt x="119" y="379"/>
                  </a:lnTo>
                  <a:lnTo>
                    <a:pt x="122" y="386"/>
                  </a:lnTo>
                  <a:lnTo>
                    <a:pt x="125" y="394"/>
                  </a:lnTo>
                  <a:lnTo>
                    <a:pt x="127" y="400"/>
                  </a:lnTo>
                  <a:lnTo>
                    <a:pt x="131" y="406"/>
                  </a:lnTo>
                  <a:lnTo>
                    <a:pt x="134" y="415"/>
                  </a:lnTo>
                  <a:lnTo>
                    <a:pt x="136" y="418"/>
                  </a:lnTo>
                  <a:lnTo>
                    <a:pt x="138" y="423"/>
                  </a:lnTo>
                  <a:lnTo>
                    <a:pt x="140" y="428"/>
                  </a:lnTo>
                  <a:lnTo>
                    <a:pt x="142" y="434"/>
                  </a:lnTo>
                  <a:lnTo>
                    <a:pt x="146" y="440"/>
                  </a:lnTo>
                  <a:lnTo>
                    <a:pt x="150" y="448"/>
                  </a:lnTo>
                  <a:lnTo>
                    <a:pt x="152" y="453"/>
                  </a:lnTo>
                  <a:lnTo>
                    <a:pt x="155" y="456"/>
                  </a:lnTo>
                  <a:lnTo>
                    <a:pt x="157" y="461"/>
                  </a:lnTo>
                  <a:lnTo>
                    <a:pt x="160" y="467"/>
                  </a:lnTo>
                  <a:lnTo>
                    <a:pt x="163" y="472"/>
                  </a:lnTo>
                  <a:lnTo>
                    <a:pt x="166" y="478"/>
                  </a:lnTo>
                  <a:lnTo>
                    <a:pt x="171" y="484"/>
                  </a:lnTo>
                  <a:lnTo>
                    <a:pt x="174" y="492"/>
                  </a:lnTo>
                  <a:lnTo>
                    <a:pt x="178" y="499"/>
                  </a:lnTo>
                  <a:lnTo>
                    <a:pt x="182" y="508"/>
                  </a:lnTo>
                  <a:lnTo>
                    <a:pt x="187" y="515"/>
                  </a:lnTo>
                  <a:lnTo>
                    <a:pt x="193" y="525"/>
                  </a:lnTo>
                  <a:lnTo>
                    <a:pt x="198" y="534"/>
                  </a:lnTo>
                  <a:lnTo>
                    <a:pt x="204" y="545"/>
                  </a:lnTo>
                  <a:lnTo>
                    <a:pt x="210" y="554"/>
                  </a:lnTo>
                  <a:lnTo>
                    <a:pt x="217" y="566"/>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2" name="Freeform 38"/>
            <p:cNvSpPr>
              <a:spLocks/>
            </p:cNvSpPr>
            <p:nvPr/>
          </p:nvSpPr>
          <p:spPr bwMode="auto">
            <a:xfrm>
              <a:off x="4075" y="1836"/>
              <a:ext cx="273" cy="421"/>
            </a:xfrm>
            <a:custGeom>
              <a:avLst/>
              <a:gdLst>
                <a:gd name="T0" fmla="*/ 0 w 323"/>
                <a:gd name="T1" fmla="*/ 0 h 378"/>
                <a:gd name="T2" fmla="*/ 4 w 323"/>
                <a:gd name="T3" fmla="*/ 11 h 378"/>
                <a:gd name="T4" fmla="*/ 9 w 323"/>
                <a:gd name="T5" fmla="*/ 20 h 378"/>
                <a:gd name="T6" fmla="*/ 15 w 323"/>
                <a:gd name="T7" fmla="*/ 30 h 378"/>
                <a:gd name="T8" fmla="*/ 21 w 323"/>
                <a:gd name="T9" fmla="*/ 40 h 378"/>
                <a:gd name="T10" fmla="*/ 34 w 323"/>
                <a:gd name="T11" fmla="*/ 61 h 378"/>
                <a:gd name="T12" fmla="*/ 46 w 323"/>
                <a:gd name="T13" fmla="*/ 82 h 378"/>
                <a:gd name="T14" fmla="*/ 60 w 323"/>
                <a:gd name="T15" fmla="*/ 103 h 378"/>
                <a:gd name="T16" fmla="*/ 74 w 323"/>
                <a:gd name="T17" fmla="*/ 122 h 378"/>
                <a:gd name="T18" fmla="*/ 88 w 323"/>
                <a:gd name="T19" fmla="*/ 142 h 378"/>
                <a:gd name="T20" fmla="*/ 102 w 323"/>
                <a:gd name="T21" fmla="*/ 162 h 378"/>
                <a:gd name="T22" fmla="*/ 116 w 323"/>
                <a:gd name="T23" fmla="*/ 179 h 378"/>
                <a:gd name="T24" fmla="*/ 122 w 323"/>
                <a:gd name="T25" fmla="*/ 187 h 378"/>
                <a:gd name="T26" fmla="*/ 128 w 323"/>
                <a:gd name="T27" fmla="*/ 196 h 378"/>
                <a:gd name="T28" fmla="*/ 135 w 323"/>
                <a:gd name="T29" fmla="*/ 203 h 378"/>
                <a:gd name="T30" fmla="*/ 141 w 323"/>
                <a:gd name="T31" fmla="*/ 211 h 378"/>
                <a:gd name="T32" fmla="*/ 146 w 323"/>
                <a:gd name="T33" fmla="*/ 218 h 378"/>
                <a:gd name="T34" fmla="*/ 151 w 323"/>
                <a:gd name="T35" fmla="*/ 224 h 378"/>
                <a:gd name="T36" fmla="*/ 157 w 323"/>
                <a:gd name="T37" fmla="*/ 230 h 378"/>
                <a:gd name="T38" fmla="*/ 161 w 323"/>
                <a:gd name="T39" fmla="*/ 236 h 378"/>
                <a:gd name="T40" fmla="*/ 165 w 323"/>
                <a:gd name="T41" fmla="*/ 241 h 378"/>
                <a:gd name="T42" fmla="*/ 169 w 323"/>
                <a:gd name="T43" fmla="*/ 246 h 378"/>
                <a:gd name="T44" fmla="*/ 172 w 323"/>
                <a:gd name="T45" fmla="*/ 250 h 378"/>
                <a:gd name="T46" fmla="*/ 176 w 323"/>
                <a:gd name="T47" fmla="*/ 254 h 378"/>
                <a:gd name="T48" fmla="*/ 178 w 323"/>
                <a:gd name="T49" fmla="*/ 256 h 378"/>
                <a:gd name="T50" fmla="*/ 179 w 323"/>
                <a:gd name="T51" fmla="*/ 259 h 378"/>
                <a:gd name="T52" fmla="*/ 180 w 323"/>
                <a:gd name="T53" fmla="*/ 260 h 378"/>
                <a:gd name="T54" fmla="*/ 181 w 323"/>
                <a:gd name="T55" fmla="*/ 261 h 378"/>
                <a:gd name="T56" fmla="*/ 182 w 323"/>
                <a:gd name="T57" fmla="*/ 262 h 378"/>
                <a:gd name="T58" fmla="*/ 183 w 323"/>
                <a:gd name="T59" fmla="*/ 263 h 378"/>
                <a:gd name="T60" fmla="*/ 184 w 323"/>
                <a:gd name="T61" fmla="*/ 266 h 378"/>
                <a:gd name="T62" fmla="*/ 185 w 323"/>
                <a:gd name="T63" fmla="*/ 267 h 378"/>
                <a:gd name="T64" fmla="*/ 186 w 323"/>
                <a:gd name="T65" fmla="*/ 268 h 378"/>
                <a:gd name="T66" fmla="*/ 188 w 323"/>
                <a:gd name="T67" fmla="*/ 271 h 378"/>
                <a:gd name="T68" fmla="*/ 190 w 323"/>
                <a:gd name="T69" fmla="*/ 273 h 378"/>
                <a:gd name="T70" fmla="*/ 192 w 323"/>
                <a:gd name="T71" fmla="*/ 277 h 378"/>
                <a:gd name="T72" fmla="*/ 196 w 323"/>
                <a:gd name="T73" fmla="*/ 281 h 378"/>
                <a:gd name="T74" fmla="*/ 200 w 323"/>
                <a:gd name="T75" fmla="*/ 284 h 378"/>
                <a:gd name="T76" fmla="*/ 204 w 323"/>
                <a:gd name="T77" fmla="*/ 290 h 378"/>
                <a:gd name="T78" fmla="*/ 209 w 323"/>
                <a:gd name="T79" fmla="*/ 297 h 378"/>
                <a:gd name="T80" fmla="*/ 215 w 323"/>
                <a:gd name="T81" fmla="*/ 303 h 378"/>
                <a:gd name="T82" fmla="*/ 221 w 323"/>
                <a:gd name="T83" fmla="*/ 310 h 378"/>
                <a:gd name="T84" fmla="*/ 228 w 323"/>
                <a:gd name="T85" fmla="*/ 317 h 378"/>
                <a:gd name="T86" fmla="*/ 235 w 323"/>
                <a:gd name="T87" fmla="*/ 325 h 378"/>
                <a:gd name="T88" fmla="*/ 243 w 323"/>
                <a:gd name="T89" fmla="*/ 332 h 378"/>
                <a:gd name="T90" fmla="*/ 250 w 323"/>
                <a:gd name="T91" fmla="*/ 340 h 378"/>
                <a:gd name="T92" fmla="*/ 259 w 323"/>
                <a:gd name="T93" fmla="*/ 347 h 378"/>
                <a:gd name="T94" fmla="*/ 266 w 323"/>
                <a:gd name="T95" fmla="*/ 354 h 378"/>
                <a:gd name="T96" fmla="*/ 275 w 323"/>
                <a:gd name="T97" fmla="*/ 360 h 378"/>
                <a:gd name="T98" fmla="*/ 283 w 323"/>
                <a:gd name="T99" fmla="*/ 365 h 378"/>
                <a:gd name="T100" fmla="*/ 291 w 323"/>
                <a:gd name="T101" fmla="*/ 370 h 378"/>
                <a:gd name="T102" fmla="*/ 300 w 323"/>
                <a:gd name="T103" fmla="*/ 374 h 378"/>
                <a:gd name="T104" fmla="*/ 304 w 323"/>
                <a:gd name="T105" fmla="*/ 375 h 378"/>
                <a:gd name="T106" fmla="*/ 308 w 323"/>
                <a:gd name="T107" fmla="*/ 376 h 378"/>
                <a:gd name="T108" fmla="*/ 311 w 323"/>
                <a:gd name="T109" fmla="*/ 378 h 378"/>
                <a:gd name="T110" fmla="*/ 316 w 323"/>
                <a:gd name="T111" fmla="*/ 378 h 378"/>
                <a:gd name="T112" fmla="*/ 320 w 323"/>
                <a:gd name="T113" fmla="*/ 378 h 378"/>
                <a:gd name="T114" fmla="*/ 323 w 323"/>
                <a:gd name="T115"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3" h="378">
                  <a:moveTo>
                    <a:pt x="0" y="0"/>
                  </a:moveTo>
                  <a:lnTo>
                    <a:pt x="4" y="11"/>
                  </a:lnTo>
                  <a:lnTo>
                    <a:pt x="9" y="20"/>
                  </a:lnTo>
                  <a:lnTo>
                    <a:pt x="15" y="30"/>
                  </a:lnTo>
                  <a:lnTo>
                    <a:pt x="21" y="40"/>
                  </a:lnTo>
                  <a:lnTo>
                    <a:pt x="34" y="61"/>
                  </a:lnTo>
                  <a:lnTo>
                    <a:pt x="46" y="82"/>
                  </a:lnTo>
                  <a:lnTo>
                    <a:pt x="60" y="103"/>
                  </a:lnTo>
                  <a:lnTo>
                    <a:pt x="74" y="122"/>
                  </a:lnTo>
                  <a:lnTo>
                    <a:pt x="88" y="142"/>
                  </a:lnTo>
                  <a:lnTo>
                    <a:pt x="102" y="162"/>
                  </a:lnTo>
                  <a:lnTo>
                    <a:pt x="116" y="179"/>
                  </a:lnTo>
                  <a:lnTo>
                    <a:pt x="122" y="187"/>
                  </a:lnTo>
                  <a:lnTo>
                    <a:pt x="128" y="196"/>
                  </a:lnTo>
                  <a:lnTo>
                    <a:pt x="135" y="203"/>
                  </a:lnTo>
                  <a:lnTo>
                    <a:pt x="141" y="211"/>
                  </a:lnTo>
                  <a:lnTo>
                    <a:pt x="146" y="218"/>
                  </a:lnTo>
                  <a:lnTo>
                    <a:pt x="151" y="224"/>
                  </a:lnTo>
                  <a:lnTo>
                    <a:pt x="157" y="230"/>
                  </a:lnTo>
                  <a:lnTo>
                    <a:pt x="161" y="236"/>
                  </a:lnTo>
                  <a:lnTo>
                    <a:pt x="165" y="241"/>
                  </a:lnTo>
                  <a:lnTo>
                    <a:pt x="169" y="246"/>
                  </a:lnTo>
                  <a:lnTo>
                    <a:pt x="172" y="250"/>
                  </a:lnTo>
                  <a:lnTo>
                    <a:pt x="176" y="254"/>
                  </a:lnTo>
                  <a:lnTo>
                    <a:pt x="178" y="256"/>
                  </a:lnTo>
                  <a:lnTo>
                    <a:pt x="179" y="259"/>
                  </a:lnTo>
                  <a:lnTo>
                    <a:pt x="180" y="260"/>
                  </a:lnTo>
                  <a:lnTo>
                    <a:pt x="181" y="261"/>
                  </a:lnTo>
                  <a:lnTo>
                    <a:pt x="182" y="262"/>
                  </a:lnTo>
                  <a:lnTo>
                    <a:pt x="183" y="263"/>
                  </a:lnTo>
                  <a:lnTo>
                    <a:pt x="184" y="266"/>
                  </a:lnTo>
                  <a:lnTo>
                    <a:pt x="185" y="267"/>
                  </a:lnTo>
                  <a:lnTo>
                    <a:pt x="186" y="268"/>
                  </a:lnTo>
                  <a:lnTo>
                    <a:pt x="188" y="271"/>
                  </a:lnTo>
                  <a:lnTo>
                    <a:pt x="190" y="273"/>
                  </a:lnTo>
                  <a:lnTo>
                    <a:pt x="192" y="277"/>
                  </a:lnTo>
                  <a:lnTo>
                    <a:pt x="196" y="281"/>
                  </a:lnTo>
                  <a:lnTo>
                    <a:pt x="200" y="284"/>
                  </a:lnTo>
                  <a:lnTo>
                    <a:pt x="204" y="290"/>
                  </a:lnTo>
                  <a:lnTo>
                    <a:pt x="209" y="297"/>
                  </a:lnTo>
                  <a:lnTo>
                    <a:pt x="215" y="303"/>
                  </a:lnTo>
                  <a:lnTo>
                    <a:pt x="221" y="310"/>
                  </a:lnTo>
                  <a:lnTo>
                    <a:pt x="228" y="317"/>
                  </a:lnTo>
                  <a:lnTo>
                    <a:pt x="235" y="325"/>
                  </a:lnTo>
                  <a:lnTo>
                    <a:pt x="243" y="332"/>
                  </a:lnTo>
                  <a:lnTo>
                    <a:pt x="250" y="340"/>
                  </a:lnTo>
                  <a:lnTo>
                    <a:pt x="259" y="347"/>
                  </a:lnTo>
                  <a:lnTo>
                    <a:pt x="266" y="354"/>
                  </a:lnTo>
                  <a:lnTo>
                    <a:pt x="275" y="360"/>
                  </a:lnTo>
                  <a:lnTo>
                    <a:pt x="283" y="365"/>
                  </a:lnTo>
                  <a:lnTo>
                    <a:pt x="291" y="370"/>
                  </a:lnTo>
                  <a:lnTo>
                    <a:pt x="300" y="374"/>
                  </a:lnTo>
                  <a:lnTo>
                    <a:pt x="304" y="375"/>
                  </a:lnTo>
                  <a:lnTo>
                    <a:pt x="308" y="376"/>
                  </a:lnTo>
                  <a:lnTo>
                    <a:pt x="311" y="378"/>
                  </a:lnTo>
                  <a:lnTo>
                    <a:pt x="316" y="378"/>
                  </a:lnTo>
                  <a:lnTo>
                    <a:pt x="320" y="378"/>
                  </a:lnTo>
                  <a:lnTo>
                    <a:pt x="323" y="378"/>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3" name="Freeform 39"/>
            <p:cNvSpPr>
              <a:spLocks/>
            </p:cNvSpPr>
            <p:nvPr/>
          </p:nvSpPr>
          <p:spPr bwMode="auto">
            <a:xfrm>
              <a:off x="4348" y="1852"/>
              <a:ext cx="69" cy="406"/>
            </a:xfrm>
            <a:custGeom>
              <a:avLst/>
              <a:gdLst>
                <a:gd name="T0" fmla="*/ 0 w 81"/>
                <a:gd name="T1" fmla="*/ 363 h 364"/>
                <a:gd name="T2" fmla="*/ 5 w 81"/>
                <a:gd name="T3" fmla="*/ 364 h 364"/>
                <a:gd name="T4" fmla="*/ 10 w 81"/>
                <a:gd name="T5" fmla="*/ 363 h 364"/>
                <a:gd name="T6" fmla="*/ 15 w 81"/>
                <a:gd name="T7" fmla="*/ 361 h 364"/>
                <a:gd name="T8" fmla="*/ 19 w 81"/>
                <a:gd name="T9" fmla="*/ 360 h 364"/>
                <a:gd name="T10" fmla="*/ 23 w 81"/>
                <a:gd name="T11" fmla="*/ 358 h 364"/>
                <a:gd name="T12" fmla="*/ 27 w 81"/>
                <a:gd name="T13" fmla="*/ 354 h 364"/>
                <a:gd name="T14" fmla="*/ 30 w 81"/>
                <a:gd name="T15" fmla="*/ 350 h 364"/>
                <a:gd name="T16" fmla="*/ 34 w 81"/>
                <a:gd name="T17" fmla="*/ 345 h 364"/>
                <a:gd name="T18" fmla="*/ 37 w 81"/>
                <a:gd name="T19" fmla="*/ 341 h 364"/>
                <a:gd name="T20" fmla="*/ 40 w 81"/>
                <a:gd name="T21" fmla="*/ 334 h 364"/>
                <a:gd name="T22" fmla="*/ 42 w 81"/>
                <a:gd name="T23" fmla="*/ 328 h 364"/>
                <a:gd name="T24" fmla="*/ 44 w 81"/>
                <a:gd name="T25" fmla="*/ 321 h 364"/>
                <a:gd name="T26" fmla="*/ 46 w 81"/>
                <a:gd name="T27" fmla="*/ 315 h 364"/>
                <a:gd name="T28" fmla="*/ 48 w 81"/>
                <a:gd name="T29" fmla="*/ 306 h 364"/>
                <a:gd name="T30" fmla="*/ 50 w 81"/>
                <a:gd name="T31" fmla="*/ 299 h 364"/>
                <a:gd name="T32" fmla="*/ 52 w 81"/>
                <a:gd name="T33" fmla="*/ 290 h 364"/>
                <a:gd name="T34" fmla="*/ 55 w 81"/>
                <a:gd name="T35" fmla="*/ 273 h 364"/>
                <a:gd name="T36" fmla="*/ 57 w 81"/>
                <a:gd name="T37" fmla="*/ 255 h 364"/>
                <a:gd name="T38" fmla="*/ 58 w 81"/>
                <a:gd name="T39" fmla="*/ 236 h 364"/>
                <a:gd name="T40" fmla="*/ 59 w 81"/>
                <a:gd name="T41" fmla="*/ 218 h 364"/>
                <a:gd name="T42" fmla="*/ 60 w 81"/>
                <a:gd name="T43" fmla="*/ 198 h 364"/>
                <a:gd name="T44" fmla="*/ 61 w 81"/>
                <a:gd name="T45" fmla="*/ 180 h 364"/>
                <a:gd name="T46" fmla="*/ 61 w 81"/>
                <a:gd name="T47" fmla="*/ 163 h 364"/>
                <a:gd name="T48" fmla="*/ 61 w 81"/>
                <a:gd name="T49" fmla="*/ 145 h 364"/>
                <a:gd name="T50" fmla="*/ 61 w 81"/>
                <a:gd name="T51" fmla="*/ 136 h 364"/>
                <a:gd name="T52" fmla="*/ 61 w 81"/>
                <a:gd name="T53" fmla="*/ 126 h 364"/>
                <a:gd name="T54" fmla="*/ 61 w 81"/>
                <a:gd name="T55" fmla="*/ 117 h 364"/>
                <a:gd name="T56" fmla="*/ 61 w 81"/>
                <a:gd name="T57" fmla="*/ 109 h 364"/>
                <a:gd name="T58" fmla="*/ 61 w 81"/>
                <a:gd name="T59" fmla="*/ 100 h 364"/>
                <a:gd name="T60" fmla="*/ 61 w 81"/>
                <a:gd name="T61" fmla="*/ 93 h 364"/>
                <a:gd name="T62" fmla="*/ 61 w 81"/>
                <a:gd name="T63" fmla="*/ 85 h 364"/>
                <a:gd name="T64" fmla="*/ 61 w 81"/>
                <a:gd name="T65" fmla="*/ 79 h 364"/>
                <a:gd name="T66" fmla="*/ 61 w 81"/>
                <a:gd name="T67" fmla="*/ 72 h 364"/>
                <a:gd name="T68" fmla="*/ 62 w 81"/>
                <a:gd name="T69" fmla="*/ 66 h 364"/>
                <a:gd name="T70" fmla="*/ 62 w 81"/>
                <a:gd name="T71" fmla="*/ 61 h 364"/>
                <a:gd name="T72" fmla="*/ 62 w 81"/>
                <a:gd name="T73" fmla="*/ 54 h 364"/>
                <a:gd name="T74" fmla="*/ 62 w 81"/>
                <a:gd name="T75" fmla="*/ 50 h 364"/>
                <a:gd name="T76" fmla="*/ 62 w 81"/>
                <a:gd name="T77" fmla="*/ 45 h 364"/>
                <a:gd name="T78" fmla="*/ 63 w 81"/>
                <a:gd name="T79" fmla="*/ 40 h 364"/>
                <a:gd name="T80" fmla="*/ 63 w 81"/>
                <a:gd name="T81" fmla="*/ 36 h 364"/>
                <a:gd name="T82" fmla="*/ 64 w 81"/>
                <a:gd name="T83" fmla="*/ 29 h 364"/>
                <a:gd name="T84" fmla="*/ 65 w 81"/>
                <a:gd name="T85" fmla="*/ 23 h 364"/>
                <a:gd name="T86" fmla="*/ 66 w 81"/>
                <a:gd name="T87" fmla="*/ 16 h 364"/>
                <a:gd name="T88" fmla="*/ 68 w 81"/>
                <a:gd name="T89" fmla="*/ 12 h 364"/>
                <a:gd name="T90" fmla="*/ 72 w 81"/>
                <a:gd name="T91" fmla="*/ 8 h 364"/>
                <a:gd name="T92" fmla="*/ 74 w 81"/>
                <a:gd name="T93" fmla="*/ 5 h 364"/>
                <a:gd name="T94" fmla="*/ 77 w 81"/>
                <a:gd name="T95" fmla="*/ 3 h 364"/>
                <a:gd name="T96" fmla="*/ 81 w 81"/>
                <a:gd name="T9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 h="364">
                  <a:moveTo>
                    <a:pt x="0" y="363"/>
                  </a:moveTo>
                  <a:lnTo>
                    <a:pt x="5" y="364"/>
                  </a:lnTo>
                  <a:lnTo>
                    <a:pt x="10" y="363"/>
                  </a:lnTo>
                  <a:lnTo>
                    <a:pt x="15" y="361"/>
                  </a:lnTo>
                  <a:lnTo>
                    <a:pt x="19" y="360"/>
                  </a:lnTo>
                  <a:lnTo>
                    <a:pt x="23" y="358"/>
                  </a:lnTo>
                  <a:lnTo>
                    <a:pt x="27" y="354"/>
                  </a:lnTo>
                  <a:lnTo>
                    <a:pt x="30" y="350"/>
                  </a:lnTo>
                  <a:lnTo>
                    <a:pt x="34" y="345"/>
                  </a:lnTo>
                  <a:lnTo>
                    <a:pt x="37" y="341"/>
                  </a:lnTo>
                  <a:lnTo>
                    <a:pt x="40" y="334"/>
                  </a:lnTo>
                  <a:lnTo>
                    <a:pt x="42" y="328"/>
                  </a:lnTo>
                  <a:lnTo>
                    <a:pt x="44" y="321"/>
                  </a:lnTo>
                  <a:lnTo>
                    <a:pt x="46" y="315"/>
                  </a:lnTo>
                  <a:lnTo>
                    <a:pt x="48" y="306"/>
                  </a:lnTo>
                  <a:lnTo>
                    <a:pt x="50" y="299"/>
                  </a:lnTo>
                  <a:lnTo>
                    <a:pt x="52" y="290"/>
                  </a:lnTo>
                  <a:lnTo>
                    <a:pt x="55" y="273"/>
                  </a:lnTo>
                  <a:lnTo>
                    <a:pt x="57" y="255"/>
                  </a:lnTo>
                  <a:lnTo>
                    <a:pt x="58" y="236"/>
                  </a:lnTo>
                  <a:lnTo>
                    <a:pt x="59" y="218"/>
                  </a:lnTo>
                  <a:lnTo>
                    <a:pt x="60" y="198"/>
                  </a:lnTo>
                  <a:lnTo>
                    <a:pt x="61" y="180"/>
                  </a:lnTo>
                  <a:lnTo>
                    <a:pt x="61" y="163"/>
                  </a:lnTo>
                  <a:lnTo>
                    <a:pt x="61" y="145"/>
                  </a:lnTo>
                  <a:lnTo>
                    <a:pt x="61" y="136"/>
                  </a:lnTo>
                  <a:lnTo>
                    <a:pt x="61" y="126"/>
                  </a:lnTo>
                  <a:lnTo>
                    <a:pt x="61" y="117"/>
                  </a:lnTo>
                  <a:lnTo>
                    <a:pt x="61" y="109"/>
                  </a:lnTo>
                  <a:lnTo>
                    <a:pt x="61" y="100"/>
                  </a:lnTo>
                  <a:lnTo>
                    <a:pt x="61" y="93"/>
                  </a:lnTo>
                  <a:lnTo>
                    <a:pt x="61" y="85"/>
                  </a:lnTo>
                  <a:lnTo>
                    <a:pt x="61" y="79"/>
                  </a:lnTo>
                  <a:lnTo>
                    <a:pt x="61" y="72"/>
                  </a:lnTo>
                  <a:lnTo>
                    <a:pt x="62" y="66"/>
                  </a:lnTo>
                  <a:lnTo>
                    <a:pt x="62" y="61"/>
                  </a:lnTo>
                  <a:lnTo>
                    <a:pt x="62" y="54"/>
                  </a:lnTo>
                  <a:lnTo>
                    <a:pt x="62" y="50"/>
                  </a:lnTo>
                  <a:lnTo>
                    <a:pt x="62" y="45"/>
                  </a:lnTo>
                  <a:lnTo>
                    <a:pt x="63" y="40"/>
                  </a:lnTo>
                  <a:lnTo>
                    <a:pt x="63" y="36"/>
                  </a:lnTo>
                  <a:lnTo>
                    <a:pt x="64" y="29"/>
                  </a:lnTo>
                  <a:lnTo>
                    <a:pt x="65" y="23"/>
                  </a:lnTo>
                  <a:lnTo>
                    <a:pt x="66" y="16"/>
                  </a:lnTo>
                  <a:lnTo>
                    <a:pt x="68" y="12"/>
                  </a:lnTo>
                  <a:lnTo>
                    <a:pt x="72" y="8"/>
                  </a:lnTo>
                  <a:lnTo>
                    <a:pt x="74" y="5"/>
                  </a:lnTo>
                  <a:lnTo>
                    <a:pt x="77" y="3"/>
                  </a:lnTo>
                  <a:lnTo>
                    <a:pt x="81"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4" name="Freeform 40"/>
            <p:cNvSpPr>
              <a:spLocks/>
            </p:cNvSpPr>
            <p:nvPr/>
          </p:nvSpPr>
          <p:spPr bwMode="auto">
            <a:xfrm>
              <a:off x="4417" y="1852"/>
              <a:ext cx="182" cy="2"/>
            </a:xfrm>
            <a:custGeom>
              <a:avLst/>
              <a:gdLst>
                <a:gd name="T0" fmla="*/ 0 w 217"/>
                <a:gd name="T1" fmla="*/ 28 w 217"/>
                <a:gd name="T2" fmla="*/ 57 w 217"/>
                <a:gd name="T3" fmla="*/ 84 w 217"/>
                <a:gd name="T4" fmla="*/ 112 w 217"/>
                <a:gd name="T5" fmla="*/ 138 w 217"/>
                <a:gd name="T6" fmla="*/ 164 w 217"/>
                <a:gd name="T7" fmla="*/ 190 w 217"/>
                <a:gd name="T8" fmla="*/ 217 w 217"/>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17">
                  <a:moveTo>
                    <a:pt x="0" y="0"/>
                  </a:moveTo>
                  <a:lnTo>
                    <a:pt x="28" y="0"/>
                  </a:lnTo>
                  <a:lnTo>
                    <a:pt x="57" y="0"/>
                  </a:lnTo>
                  <a:lnTo>
                    <a:pt x="84" y="0"/>
                  </a:lnTo>
                  <a:lnTo>
                    <a:pt x="112" y="0"/>
                  </a:lnTo>
                  <a:lnTo>
                    <a:pt x="138" y="0"/>
                  </a:lnTo>
                  <a:lnTo>
                    <a:pt x="164" y="0"/>
                  </a:lnTo>
                  <a:lnTo>
                    <a:pt x="190" y="0"/>
                  </a:lnTo>
                  <a:lnTo>
                    <a:pt x="217"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5" name="Line 41"/>
            <p:cNvSpPr>
              <a:spLocks noChangeShapeType="1"/>
            </p:cNvSpPr>
            <p:nvPr/>
          </p:nvSpPr>
          <p:spPr bwMode="auto">
            <a:xfrm>
              <a:off x="4625" y="1852"/>
              <a:ext cx="247" cy="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6" name="Freeform 42"/>
            <p:cNvSpPr>
              <a:spLocks/>
            </p:cNvSpPr>
            <p:nvPr/>
          </p:nvSpPr>
          <p:spPr bwMode="auto">
            <a:xfrm>
              <a:off x="4872" y="1744"/>
              <a:ext cx="399" cy="108"/>
            </a:xfrm>
            <a:custGeom>
              <a:avLst/>
              <a:gdLst>
                <a:gd name="T0" fmla="*/ 3 w 472"/>
                <a:gd name="T1" fmla="*/ 89 h 97"/>
                <a:gd name="T2" fmla="*/ 7 w 472"/>
                <a:gd name="T3" fmla="*/ 73 h 97"/>
                <a:gd name="T4" fmla="*/ 11 w 472"/>
                <a:gd name="T5" fmla="*/ 58 h 97"/>
                <a:gd name="T6" fmla="*/ 17 w 472"/>
                <a:gd name="T7" fmla="*/ 46 h 97"/>
                <a:gd name="T8" fmla="*/ 21 w 472"/>
                <a:gd name="T9" fmla="*/ 36 h 97"/>
                <a:gd name="T10" fmla="*/ 24 w 472"/>
                <a:gd name="T11" fmla="*/ 27 h 97"/>
                <a:gd name="T12" fmla="*/ 28 w 472"/>
                <a:gd name="T13" fmla="*/ 20 h 97"/>
                <a:gd name="T14" fmla="*/ 32 w 472"/>
                <a:gd name="T15" fmla="*/ 14 h 97"/>
                <a:gd name="T16" fmla="*/ 38 w 472"/>
                <a:gd name="T17" fmla="*/ 7 h 97"/>
                <a:gd name="T18" fmla="*/ 44 w 472"/>
                <a:gd name="T19" fmla="*/ 2 h 97"/>
                <a:gd name="T20" fmla="*/ 50 w 472"/>
                <a:gd name="T21" fmla="*/ 0 h 97"/>
                <a:gd name="T22" fmla="*/ 57 w 472"/>
                <a:gd name="T23" fmla="*/ 2 h 97"/>
                <a:gd name="T24" fmla="*/ 62 w 472"/>
                <a:gd name="T25" fmla="*/ 3 h 97"/>
                <a:gd name="T26" fmla="*/ 72 w 472"/>
                <a:gd name="T27" fmla="*/ 9 h 97"/>
                <a:gd name="T28" fmla="*/ 80 w 472"/>
                <a:gd name="T29" fmla="*/ 14 h 97"/>
                <a:gd name="T30" fmla="*/ 89 w 472"/>
                <a:gd name="T31" fmla="*/ 19 h 97"/>
                <a:gd name="T32" fmla="*/ 97 w 472"/>
                <a:gd name="T33" fmla="*/ 21 h 97"/>
                <a:gd name="T34" fmla="*/ 106 w 472"/>
                <a:gd name="T35" fmla="*/ 25 h 97"/>
                <a:gd name="T36" fmla="*/ 127 w 472"/>
                <a:gd name="T37" fmla="*/ 31 h 97"/>
                <a:gd name="T38" fmla="*/ 150 w 472"/>
                <a:gd name="T39" fmla="*/ 36 h 97"/>
                <a:gd name="T40" fmla="*/ 177 w 472"/>
                <a:gd name="T41" fmla="*/ 40 h 97"/>
                <a:gd name="T42" fmla="*/ 229 w 472"/>
                <a:gd name="T43" fmla="*/ 47 h 97"/>
                <a:gd name="T44" fmla="*/ 256 w 472"/>
                <a:gd name="T45" fmla="*/ 51 h 97"/>
                <a:gd name="T46" fmla="*/ 280 w 472"/>
                <a:gd name="T47" fmla="*/ 53 h 97"/>
                <a:gd name="T48" fmla="*/ 294 w 472"/>
                <a:gd name="T49" fmla="*/ 55 h 97"/>
                <a:gd name="T50" fmla="*/ 309 w 472"/>
                <a:gd name="T51" fmla="*/ 57 h 97"/>
                <a:gd name="T52" fmla="*/ 334 w 472"/>
                <a:gd name="T53" fmla="*/ 59 h 97"/>
                <a:gd name="T54" fmla="*/ 357 w 472"/>
                <a:gd name="T55" fmla="*/ 61 h 97"/>
                <a:gd name="T56" fmla="*/ 378 w 472"/>
                <a:gd name="T57" fmla="*/ 63 h 97"/>
                <a:gd name="T58" fmla="*/ 399 w 472"/>
                <a:gd name="T59" fmla="*/ 64 h 97"/>
                <a:gd name="T60" fmla="*/ 420 w 472"/>
                <a:gd name="T61" fmla="*/ 66 h 97"/>
                <a:gd name="T62" fmla="*/ 445 w 472"/>
                <a:gd name="T63" fmla="*/ 66 h 97"/>
                <a:gd name="T64" fmla="*/ 458 w 472"/>
                <a:gd name="T65" fmla="*/ 66 h 97"/>
                <a:gd name="T66" fmla="*/ 472 w 472"/>
                <a:gd name="T67"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 h="97">
                  <a:moveTo>
                    <a:pt x="0" y="97"/>
                  </a:moveTo>
                  <a:lnTo>
                    <a:pt x="3" y="89"/>
                  </a:lnTo>
                  <a:lnTo>
                    <a:pt x="5" y="80"/>
                  </a:lnTo>
                  <a:lnTo>
                    <a:pt x="7" y="73"/>
                  </a:lnTo>
                  <a:lnTo>
                    <a:pt x="9" y="66"/>
                  </a:lnTo>
                  <a:lnTo>
                    <a:pt x="11" y="58"/>
                  </a:lnTo>
                  <a:lnTo>
                    <a:pt x="15" y="52"/>
                  </a:lnTo>
                  <a:lnTo>
                    <a:pt x="17" y="46"/>
                  </a:lnTo>
                  <a:lnTo>
                    <a:pt x="19" y="41"/>
                  </a:lnTo>
                  <a:lnTo>
                    <a:pt x="21" y="36"/>
                  </a:lnTo>
                  <a:lnTo>
                    <a:pt x="23" y="31"/>
                  </a:lnTo>
                  <a:lnTo>
                    <a:pt x="24" y="27"/>
                  </a:lnTo>
                  <a:lnTo>
                    <a:pt x="26" y="23"/>
                  </a:lnTo>
                  <a:lnTo>
                    <a:pt x="28" y="20"/>
                  </a:lnTo>
                  <a:lnTo>
                    <a:pt x="30" y="16"/>
                  </a:lnTo>
                  <a:lnTo>
                    <a:pt x="32" y="14"/>
                  </a:lnTo>
                  <a:lnTo>
                    <a:pt x="33" y="12"/>
                  </a:lnTo>
                  <a:lnTo>
                    <a:pt x="38" y="7"/>
                  </a:lnTo>
                  <a:lnTo>
                    <a:pt x="41" y="4"/>
                  </a:lnTo>
                  <a:lnTo>
                    <a:pt x="44" y="2"/>
                  </a:lnTo>
                  <a:lnTo>
                    <a:pt x="47" y="0"/>
                  </a:lnTo>
                  <a:lnTo>
                    <a:pt x="50" y="0"/>
                  </a:lnTo>
                  <a:lnTo>
                    <a:pt x="53" y="0"/>
                  </a:lnTo>
                  <a:lnTo>
                    <a:pt x="57" y="2"/>
                  </a:lnTo>
                  <a:lnTo>
                    <a:pt x="59" y="2"/>
                  </a:lnTo>
                  <a:lnTo>
                    <a:pt x="62" y="3"/>
                  </a:lnTo>
                  <a:lnTo>
                    <a:pt x="65" y="5"/>
                  </a:lnTo>
                  <a:lnTo>
                    <a:pt x="72" y="9"/>
                  </a:lnTo>
                  <a:lnTo>
                    <a:pt x="76" y="12"/>
                  </a:lnTo>
                  <a:lnTo>
                    <a:pt x="80" y="14"/>
                  </a:lnTo>
                  <a:lnTo>
                    <a:pt x="84" y="16"/>
                  </a:lnTo>
                  <a:lnTo>
                    <a:pt x="89" y="19"/>
                  </a:lnTo>
                  <a:lnTo>
                    <a:pt x="93" y="20"/>
                  </a:lnTo>
                  <a:lnTo>
                    <a:pt x="97" y="21"/>
                  </a:lnTo>
                  <a:lnTo>
                    <a:pt x="102" y="24"/>
                  </a:lnTo>
                  <a:lnTo>
                    <a:pt x="106" y="25"/>
                  </a:lnTo>
                  <a:lnTo>
                    <a:pt x="116" y="27"/>
                  </a:lnTo>
                  <a:lnTo>
                    <a:pt x="127" y="31"/>
                  </a:lnTo>
                  <a:lnTo>
                    <a:pt x="139" y="34"/>
                  </a:lnTo>
                  <a:lnTo>
                    <a:pt x="150" y="36"/>
                  </a:lnTo>
                  <a:lnTo>
                    <a:pt x="163" y="37"/>
                  </a:lnTo>
                  <a:lnTo>
                    <a:pt x="177" y="40"/>
                  </a:lnTo>
                  <a:lnTo>
                    <a:pt x="203" y="43"/>
                  </a:lnTo>
                  <a:lnTo>
                    <a:pt x="229" y="47"/>
                  </a:lnTo>
                  <a:lnTo>
                    <a:pt x="243" y="50"/>
                  </a:lnTo>
                  <a:lnTo>
                    <a:pt x="256" y="51"/>
                  </a:lnTo>
                  <a:lnTo>
                    <a:pt x="268" y="52"/>
                  </a:lnTo>
                  <a:lnTo>
                    <a:pt x="280" y="53"/>
                  </a:lnTo>
                  <a:lnTo>
                    <a:pt x="287" y="55"/>
                  </a:lnTo>
                  <a:lnTo>
                    <a:pt x="294" y="55"/>
                  </a:lnTo>
                  <a:lnTo>
                    <a:pt x="302" y="56"/>
                  </a:lnTo>
                  <a:lnTo>
                    <a:pt x="309" y="57"/>
                  </a:lnTo>
                  <a:lnTo>
                    <a:pt x="322" y="58"/>
                  </a:lnTo>
                  <a:lnTo>
                    <a:pt x="334" y="59"/>
                  </a:lnTo>
                  <a:lnTo>
                    <a:pt x="346" y="61"/>
                  </a:lnTo>
                  <a:lnTo>
                    <a:pt x="357" y="61"/>
                  </a:lnTo>
                  <a:lnTo>
                    <a:pt x="367" y="62"/>
                  </a:lnTo>
                  <a:lnTo>
                    <a:pt x="378" y="63"/>
                  </a:lnTo>
                  <a:lnTo>
                    <a:pt x="388" y="63"/>
                  </a:lnTo>
                  <a:lnTo>
                    <a:pt x="399" y="64"/>
                  </a:lnTo>
                  <a:lnTo>
                    <a:pt x="409" y="64"/>
                  </a:lnTo>
                  <a:lnTo>
                    <a:pt x="420" y="66"/>
                  </a:lnTo>
                  <a:lnTo>
                    <a:pt x="432" y="66"/>
                  </a:lnTo>
                  <a:lnTo>
                    <a:pt x="445" y="66"/>
                  </a:lnTo>
                  <a:lnTo>
                    <a:pt x="451" y="66"/>
                  </a:lnTo>
                  <a:lnTo>
                    <a:pt x="458" y="66"/>
                  </a:lnTo>
                  <a:lnTo>
                    <a:pt x="465" y="67"/>
                  </a:lnTo>
                  <a:lnTo>
                    <a:pt x="472" y="67"/>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7" name="Freeform 43"/>
            <p:cNvSpPr>
              <a:spLocks/>
            </p:cNvSpPr>
            <p:nvPr/>
          </p:nvSpPr>
          <p:spPr bwMode="auto">
            <a:xfrm>
              <a:off x="3117" y="2111"/>
              <a:ext cx="365" cy="602"/>
            </a:xfrm>
            <a:custGeom>
              <a:avLst/>
              <a:gdLst>
                <a:gd name="T0" fmla="*/ 8 w 432"/>
                <a:gd name="T1" fmla="*/ 4 h 541"/>
                <a:gd name="T2" fmla="*/ 24 w 432"/>
                <a:gd name="T3" fmla="*/ 2 h 541"/>
                <a:gd name="T4" fmla="*/ 39 w 432"/>
                <a:gd name="T5" fmla="*/ 2 h 541"/>
                <a:gd name="T6" fmla="*/ 51 w 432"/>
                <a:gd name="T7" fmla="*/ 0 h 541"/>
                <a:gd name="T8" fmla="*/ 63 w 432"/>
                <a:gd name="T9" fmla="*/ 0 h 541"/>
                <a:gd name="T10" fmla="*/ 73 w 432"/>
                <a:gd name="T11" fmla="*/ 0 h 541"/>
                <a:gd name="T12" fmla="*/ 87 w 432"/>
                <a:gd name="T13" fmla="*/ 2 h 541"/>
                <a:gd name="T14" fmla="*/ 102 w 432"/>
                <a:gd name="T15" fmla="*/ 4 h 541"/>
                <a:gd name="T16" fmla="*/ 114 w 432"/>
                <a:gd name="T17" fmla="*/ 8 h 541"/>
                <a:gd name="T18" fmla="*/ 124 w 432"/>
                <a:gd name="T19" fmla="*/ 13 h 541"/>
                <a:gd name="T20" fmla="*/ 131 w 432"/>
                <a:gd name="T21" fmla="*/ 19 h 541"/>
                <a:gd name="T22" fmla="*/ 138 w 432"/>
                <a:gd name="T23" fmla="*/ 25 h 541"/>
                <a:gd name="T24" fmla="*/ 146 w 432"/>
                <a:gd name="T25" fmla="*/ 32 h 541"/>
                <a:gd name="T26" fmla="*/ 153 w 432"/>
                <a:gd name="T27" fmla="*/ 41 h 541"/>
                <a:gd name="T28" fmla="*/ 158 w 432"/>
                <a:gd name="T29" fmla="*/ 50 h 541"/>
                <a:gd name="T30" fmla="*/ 163 w 432"/>
                <a:gd name="T31" fmla="*/ 59 h 541"/>
                <a:gd name="T32" fmla="*/ 168 w 432"/>
                <a:gd name="T33" fmla="*/ 72 h 541"/>
                <a:gd name="T34" fmla="*/ 173 w 432"/>
                <a:gd name="T35" fmla="*/ 86 h 541"/>
                <a:gd name="T36" fmla="*/ 180 w 432"/>
                <a:gd name="T37" fmla="*/ 106 h 541"/>
                <a:gd name="T38" fmla="*/ 187 w 432"/>
                <a:gd name="T39" fmla="*/ 129 h 541"/>
                <a:gd name="T40" fmla="*/ 194 w 432"/>
                <a:gd name="T41" fmla="*/ 154 h 541"/>
                <a:gd name="T42" fmla="*/ 206 w 432"/>
                <a:gd name="T43" fmla="*/ 188 h 541"/>
                <a:gd name="T44" fmla="*/ 222 w 432"/>
                <a:gd name="T45" fmla="*/ 234 h 541"/>
                <a:gd name="T46" fmla="*/ 238 w 432"/>
                <a:gd name="T47" fmla="*/ 282 h 541"/>
                <a:gd name="T48" fmla="*/ 258 w 432"/>
                <a:gd name="T49" fmla="*/ 332 h 541"/>
                <a:gd name="T50" fmla="*/ 278 w 432"/>
                <a:gd name="T51" fmla="*/ 382 h 541"/>
                <a:gd name="T52" fmla="*/ 293 w 432"/>
                <a:gd name="T53" fmla="*/ 415 h 541"/>
                <a:gd name="T54" fmla="*/ 303 w 432"/>
                <a:gd name="T55" fmla="*/ 436 h 541"/>
                <a:gd name="T56" fmla="*/ 311 w 432"/>
                <a:gd name="T57" fmla="*/ 452 h 541"/>
                <a:gd name="T58" fmla="*/ 317 w 432"/>
                <a:gd name="T59" fmla="*/ 465 h 541"/>
                <a:gd name="T60" fmla="*/ 326 w 432"/>
                <a:gd name="T61" fmla="*/ 479 h 541"/>
                <a:gd name="T62" fmla="*/ 337 w 432"/>
                <a:gd name="T63" fmla="*/ 496 h 541"/>
                <a:gd name="T64" fmla="*/ 349 w 432"/>
                <a:gd name="T65" fmla="*/ 510 h 541"/>
                <a:gd name="T66" fmla="*/ 363 w 432"/>
                <a:gd name="T67" fmla="*/ 520 h 541"/>
                <a:gd name="T68" fmla="*/ 378 w 432"/>
                <a:gd name="T69" fmla="*/ 527 h 541"/>
                <a:gd name="T70" fmla="*/ 396 w 432"/>
                <a:gd name="T71" fmla="*/ 533 h 541"/>
                <a:gd name="T72" fmla="*/ 413 w 432"/>
                <a:gd name="T73" fmla="*/ 537 h 541"/>
                <a:gd name="T74" fmla="*/ 425 w 432"/>
                <a:gd name="T75" fmla="*/ 53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2" h="541">
                  <a:moveTo>
                    <a:pt x="0" y="5"/>
                  </a:moveTo>
                  <a:lnTo>
                    <a:pt x="8" y="4"/>
                  </a:lnTo>
                  <a:lnTo>
                    <a:pt x="16" y="3"/>
                  </a:lnTo>
                  <a:lnTo>
                    <a:pt x="24" y="2"/>
                  </a:lnTo>
                  <a:lnTo>
                    <a:pt x="31" y="2"/>
                  </a:lnTo>
                  <a:lnTo>
                    <a:pt x="39" y="2"/>
                  </a:lnTo>
                  <a:lnTo>
                    <a:pt x="45" y="0"/>
                  </a:lnTo>
                  <a:lnTo>
                    <a:pt x="51" y="0"/>
                  </a:lnTo>
                  <a:lnTo>
                    <a:pt x="57" y="0"/>
                  </a:lnTo>
                  <a:lnTo>
                    <a:pt x="63" y="0"/>
                  </a:lnTo>
                  <a:lnTo>
                    <a:pt x="68" y="0"/>
                  </a:lnTo>
                  <a:lnTo>
                    <a:pt x="73" y="0"/>
                  </a:lnTo>
                  <a:lnTo>
                    <a:pt x="78" y="0"/>
                  </a:lnTo>
                  <a:lnTo>
                    <a:pt x="87" y="2"/>
                  </a:lnTo>
                  <a:lnTo>
                    <a:pt x="95" y="3"/>
                  </a:lnTo>
                  <a:lnTo>
                    <a:pt x="102" y="4"/>
                  </a:lnTo>
                  <a:lnTo>
                    <a:pt x="108" y="7"/>
                  </a:lnTo>
                  <a:lnTo>
                    <a:pt x="114" y="8"/>
                  </a:lnTo>
                  <a:lnTo>
                    <a:pt x="120" y="10"/>
                  </a:lnTo>
                  <a:lnTo>
                    <a:pt x="124" y="13"/>
                  </a:lnTo>
                  <a:lnTo>
                    <a:pt x="128" y="15"/>
                  </a:lnTo>
                  <a:lnTo>
                    <a:pt x="131" y="19"/>
                  </a:lnTo>
                  <a:lnTo>
                    <a:pt x="134" y="21"/>
                  </a:lnTo>
                  <a:lnTo>
                    <a:pt x="138" y="25"/>
                  </a:lnTo>
                  <a:lnTo>
                    <a:pt x="143" y="29"/>
                  </a:lnTo>
                  <a:lnTo>
                    <a:pt x="146" y="32"/>
                  </a:lnTo>
                  <a:lnTo>
                    <a:pt x="149" y="36"/>
                  </a:lnTo>
                  <a:lnTo>
                    <a:pt x="153" y="41"/>
                  </a:lnTo>
                  <a:lnTo>
                    <a:pt x="155" y="45"/>
                  </a:lnTo>
                  <a:lnTo>
                    <a:pt x="158" y="50"/>
                  </a:lnTo>
                  <a:lnTo>
                    <a:pt x="161" y="55"/>
                  </a:lnTo>
                  <a:lnTo>
                    <a:pt x="163" y="59"/>
                  </a:lnTo>
                  <a:lnTo>
                    <a:pt x="166" y="66"/>
                  </a:lnTo>
                  <a:lnTo>
                    <a:pt x="168" y="72"/>
                  </a:lnTo>
                  <a:lnTo>
                    <a:pt x="170" y="78"/>
                  </a:lnTo>
                  <a:lnTo>
                    <a:pt x="173" y="86"/>
                  </a:lnTo>
                  <a:lnTo>
                    <a:pt x="176" y="96"/>
                  </a:lnTo>
                  <a:lnTo>
                    <a:pt x="180" y="106"/>
                  </a:lnTo>
                  <a:lnTo>
                    <a:pt x="183" y="117"/>
                  </a:lnTo>
                  <a:lnTo>
                    <a:pt x="187" y="129"/>
                  </a:lnTo>
                  <a:lnTo>
                    <a:pt x="190" y="140"/>
                  </a:lnTo>
                  <a:lnTo>
                    <a:pt x="194" y="154"/>
                  </a:lnTo>
                  <a:lnTo>
                    <a:pt x="198" y="166"/>
                  </a:lnTo>
                  <a:lnTo>
                    <a:pt x="206" y="188"/>
                  </a:lnTo>
                  <a:lnTo>
                    <a:pt x="213" y="210"/>
                  </a:lnTo>
                  <a:lnTo>
                    <a:pt x="222" y="234"/>
                  </a:lnTo>
                  <a:lnTo>
                    <a:pt x="230" y="257"/>
                  </a:lnTo>
                  <a:lnTo>
                    <a:pt x="238" y="282"/>
                  </a:lnTo>
                  <a:lnTo>
                    <a:pt x="248" y="307"/>
                  </a:lnTo>
                  <a:lnTo>
                    <a:pt x="258" y="332"/>
                  </a:lnTo>
                  <a:lnTo>
                    <a:pt x="269" y="359"/>
                  </a:lnTo>
                  <a:lnTo>
                    <a:pt x="278" y="382"/>
                  </a:lnTo>
                  <a:lnTo>
                    <a:pt x="289" y="404"/>
                  </a:lnTo>
                  <a:lnTo>
                    <a:pt x="293" y="415"/>
                  </a:lnTo>
                  <a:lnTo>
                    <a:pt x="298" y="426"/>
                  </a:lnTo>
                  <a:lnTo>
                    <a:pt x="303" y="436"/>
                  </a:lnTo>
                  <a:lnTo>
                    <a:pt x="308" y="446"/>
                  </a:lnTo>
                  <a:lnTo>
                    <a:pt x="311" y="452"/>
                  </a:lnTo>
                  <a:lnTo>
                    <a:pt x="314" y="458"/>
                  </a:lnTo>
                  <a:lnTo>
                    <a:pt x="317" y="465"/>
                  </a:lnTo>
                  <a:lnTo>
                    <a:pt x="319" y="469"/>
                  </a:lnTo>
                  <a:lnTo>
                    <a:pt x="326" y="479"/>
                  </a:lnTo>
                  <a:lnTo>
                    <a:pt x="331" y="489"/>
                  </a:lnTo>
                  <a:lnTo>
                    <a:pt x="337" y="496"/>
                  </a:lnTo>
                  <a:lnTo>
                    <a:pt x="344" y="504"/>
                  </a:lnTo>
                  <a:lnTo>
                    <a:pt x="349" y="510"/>
                  </a:lnTo>
                  <a:lnTo>
                    <a:pt x="356" y="515"/>
                  </a:lnTo>
                  <a:lnTo>
                    <a:pt x="363" y="520"/>
                  </a:lnTo>
                  <a:lnTo>
                    <a:pt x="370" y="523"/>
                  </a:lnTo>
                  <a:lnTo>
                    <a:pt x="378" y="527"/>
                  </a:lnTo>
                  <a:lnTo>
                    <a:pt x="387" y="531"/>
                  </a:lnTo>
                  <a:lnTo>
                    <a:pt x="396" y="533"/>
                  </a:lnTo>
                  <a:lnTo>
                    <a:pt x="407" y="536"/>
                  </a:lnTo>
                  <a:lnTo>
                    <a:pt x="413" y="537"/>
                  </a:lnTo>
                  <a:lnTo>
                    <a:pt x="418" y="538"/>
                  </a:lnTo>
                  <a:lnTo>
                    <a:pt x="425" y="539"/>
                  </a:lnTo>
                  <a:lnTo>
                    <a:pt x="432" y="541"/>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8" name="Freeform 44"/>
            <p:cNvSpPr>
              <a:spLocks/>
            </p:cNvSpPr>
            <p:nvPr/>
          </p:nvSpPr>
          <p:spPr bwMode="auto">
            <a:xfrm>
              <a:off x="3482" y="2713"/>
              <a:ext cx="182" cy="1"/>
            </a:xfrm>
            <a:custGeom>
              <a:avLst/>
              <a:gdLst>
                <a:gd name="T0" fmla="*/ 0 w 216"/>
                <a:gd name="T1" fmla="*/ 12 w 216"/>
                <a:gd name="T2" fmla="*/ 25 w 216"/>
                <a:gd name="T3" fmla="*/ 39 w 216"/>
                <a:gd name="T4" fmla="*/ 53 w 216"/>
                <a:gd name="T5" fmla="*/ 67 w 216"/>
                <a:gd name="T6" fmla="*/ 82 w 216"/>
                <a:gd name="T7" fmla="*/ 112 w 216"/>
                <a:gd name="T8" fmla="*/ 126 w 216"/>
                <a:gd name="T9" fmla="*/ 141 w 216"/>
                <a:gd name="T10" fmla="*/ 155 w 216"/>
                <a:gd name="T11" fmla="*/ 168 w 216"/>
                <a:gd name="T12" fmla="*/ 181 w 216"/>
                <a:gd name="T13" fmla="*/ 194 w 216"/>
                <a:gd name="T14" fmla="*/ 205 w 216"/>
                <a:gd name="T15" fmla="*/ 216 w 216"/>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Lst>
              <a:rect l="0" t="0" r="r" b="b"/>
              <a:pathLst>
                <a:path w="216">
                  <a:moveTo>
                    <a:pt x="0" y="0"/>
                  </a:moveTo>
                  <a:lnTo>
                    <a:pt x="12" y="0"/>
                  </a:lnTo>
                  <a:lnTo>
                    <a:pt x="25" y="0"/>
                  </a:lnTo>
                  <a:lnTo>
                    <a:pt x="39" y="0"/>
                  </a:lnTo>
                  <a:lnTo>
                    <a:pt x="53" y="0"/>
                  </a:lnTo>
                  <a:lnTo>
                    <a:pt x="67" y="0"/>
                  </a:lnTo>
                  <a:lnTo>
                    <a:pt x="82" y="0"/>
                  </a:lnTo>
                  <a:lnTo>
                    <a:pt x="112" y="0"/>
                  </a:lnTo>
                  <a:lnTo>
                    <a:pt x="126" y="0"/>
                  </a:lnTo>
                  <a:lnTo>
                    <a:pt x="141" y="0"/>
                  </a:lnTo>
                  <a:lnTo>
                    <a:pt x="155" y="0"/>
                  </a:lnTo>
                  <a:lnTo>
                    <a:pt x="168" y="0"/>
                  </a:lnTo>
                  <a:lnTo>
                    <a:pt x="181" y="0"/>
                  </a:lnTo>
                  <a:lnTo>
                    <a:pt x="194" y="0"/>
                  </a:lnTo>
                  <a:lnTo>
                    <a:pt x="205" y="0"/>
                  </a:lnTo>
                  <a:lnTo>
                    <a:pt x="216" y="0"/>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9" name="Line 45"/>
            <p:cNvSpPr>
              <a:spLocks noChangeShapeType="1"/>
            </p:cNvSpPr>
            <p:nvPr/>
          </p:nvSpPr>
          <p:spPr bwMode="auto">
            <a:xfrm>
              <a:off x="3688" y="2713"/>
              <a:ext cx="409"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0" name="Freeform 46"/>
            <p:cNvSpPr>
              <a:spLocks/>
            </p:cNvSpPr>
            <p:nvPr/>
          </p:nvSpPr>
          <p:spPr bwMode="auto">
            <a:xfrm>
              <a:off x="4097" y="2711"/>
              <a:ext cx="251" cy="352"/>
            </a:xfrm>
            <a:custGeom>
              <a:avLst/>
              <a:gdLst>
                <a:gd name="T0" fmla="*/ 4 w 297"/>
                <a:gd name="T1" fmla="*/ 0 h 316"/>
                <a:gd name="T2" fmla="*/ 12 w 297"/>
                <a:gd name="T3" fmla="*/ 2 h 316"/>
                <a:gd name="T4" fmla="*/ 18 w 297"/>
                <a:gd name="T5" fmla="*/ 3 h 316"/>
                <a:gd name="T6" fmla="*/ 23 w 297"/>
                <a:gd name="T7" fmla="*/ 5 h 316"/>
                <a:gd name="T8" fmla="*/ 29 w 297"/>
                <a:gd name="T9" fmla="*/ 11 h 316"/>
                <a:gd name="T10" fmla="*/ 33 w 297"/>
                <a:gd name="T11" fmla="*/ 21 h 316"/>
                <a:gd name="T12" fmla="*/ 36 w 297"/>
                <a:gd name="T13" fmla="*/ 35 h 316"/>
                <a:gd name="T14" fmla="*/ 39 w 297"/>
                <a:gd name="T15" fmla="*/ 48 h 316"/>
                <a:gd name="T16" fmla="*/ 43 w 297"/>
                <a:gd name="T17" fmla="*/ 63 h 316"/>
                <a:gd name="T18" fmla="*/ 50 w 297"/>
                <a:gd name="T19" fmla="*/ 75 h 316"/>
                <a:gd name="T20" fmla="*/ 54 w 297"/>
                <a:gd name="T21" fmla="*/ 81 h 316"/>
                <a:gd name="T22" fmla="*/ 67 w 297"/>
                <a:gd name="T23" fmla="*/ 91 h 316"/>
                <a:gd name="T24" fmla="*/ 81 w 297"/>
                <a:gd name="T25" fmla="*/ 99 h 316"/>
                <a:gd name="T26" fmla="*/ 98 w 297"/>
                <a:gd name="T27" fmla="*/ 104 h 316"/>
                <a:gd name="T28" fmla="*/ 118 w 297"/>
                <a:gd name="T29" fmla="*/ 108 h 316"/>
                <a:gd name="T30" fmla="*/ 158 w 297"/>
                <a:gd name="T31" fmla="*/ 116 h 316"/>
                <a:gd name="T32" fmla="*/ 178 w 297"/>
                <a:gd name="T33" fmla="*/ 119 h 316"/>
                <a:gd name="T34" fmla="*/ 197 w 297"/>
                <a:gd name="T35" fmla="*/ 122 h 316"/>
                <a:gd name="T36" fmla="*/ 213 w 297"/>
                <a:gd name="T37" fmla="*/ 126 h 316"/>
                <a:gd name="T38" fmla="*/ 228 w 297"/>
                <a:gd name="T39" fmla="*/ 129 h 316"/>
                <a:gd name="T40" fmla="*/ 240 w 297"/>
                <a:gd name="T41" fmla="*/ 134 h 316"/>
                <a:gd name="T42" fmla="*/ 251 w 297"/>
                <a:gd name="T43" fmla="*/ 140 h 316"/>
                <a:gd name="T44" fmla="*/ 260 w 297"/>
                <a:gd name="T45" fmla="*/ 146 h 316"/>
                <a:gd name="T46" fmla="*/ 268 w 297"/>
                <a:gd name="T47" fmla="*/ 154 h 316"/>
                <a:gd name="T48" fmla="*/ 274 w 297"/>
                <a:gd name="T49" fmla="*/ 164 h 316"/>
                <a:gd name="T50" fmla="*/ 279 w 297"/>
                <a:gd name="T51" fmla="*/ 174 h 316"/>
                <a:gd name="T52" fmla="*/ 282 w 297"/>
                <a:gd name="T53" fmla="*/ 185 h 316"/>
                <a:gd name="T54" fmla="*/ 285 w 297"/>
                <a:gd name="T55" fmla="*/ 198 h 316"/>
                <a:gd name="T56" fmla="*/ 289 w 297"/>
                <a:gd name="T57" fmla="*/ 213 h 316"/>
                <a:gd name="T58" fmla="*/ 291 w 297"/>
                <a:gd name="T59" fmla="*/ 229 h 316"/>
                <a:gd name="T60" fmla="*/ 292 w 297"/>
                <a:gd name="T61" fmla="*/ 248 h 316"/>
                <a:gd name="T62" fmla="*/ 294 w 297"/>
                <a:gd name="T63" fmla="*/ 268 h 316"/>
                <a:gd name="T64" fmla="*/ 296 w 297"/>
                <a:gd name="T65" fmla="*/ 291 h 316"/>
                <a:gd name="T66" fmla="*/ 297 w 297"/>
                <a:gd name="T67"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7" h="316">
                  <a:moveTo>
                    <a:pt x="0" y="2"/>
                  </a:moveTo>
                  <a:lnTo>
                    <a:pt x="4" y="0"/>
                  </a:lnTo>
                  <a:lnTo>
                    <a:pt x="9" y="0"/>
                  </a:lnTo>
                  <a:lnTo>
                    <a:pt x="12" y="2"/>
                  </a:lnTo>
                  <a:lnTo>
                    <a:pt x="15" y="2"/>
                  </a:lnTo>
                  <a:lnTo>
                    <a:pt x="18" y="3"/>
                  </a:lnTo>
                  <a:lnTo>
                    <a:pt x="21" y="4"/>
                  </a:lnTo>
                  <a:lnTo>
                    <a:pt x="23" y="5"/>
                  </a:lnTo>
                  <a:lnTo>
                    <a:pt x="25" y="7"/>
                  </a:lnTo>
                  <a:lnTo>
                    <a:pt x="29" y="11"/>
                  </a:lnTo>
                  <a:lnTo>
                    <a:pt x="31" y="16"/>
                  </a:lnTo>
                  <a:lnTo>
                    <a:pt x="33" y="21"/>
                  </a:lnTo>
                  <a:lnTo>
                    <a:pt x="35" y="27"/>
                  </a:lnTo>
                  <a:lnTo>
                    <a:pt x="36" y="35"/>
                  </a:lnTo>
                  <a:lnTo>
                    <a:pt x="38" y="41"/>
                  </a:lnTo>
                  <a:lnTo>
                    <a:pt x="39" y="48"/>
                  </a:lnTo>
                  <a:lnTo>
                    <a:pt x="41" y="56"/>
                  </a:lnTo>
                  <a:lnTo>
                    <a:pt x="43" y="63"/>
                  </a:lnTo>
                  <a:lnTo>
                    <a:pt x="45" y="69"/>
                  </a:lnTo>
                  <a:lnTo>
                    <a:pt x="50" y="75"/>
                  </a:lnTo>
                  <a:lnTo>
                    <a:pt x="52" y="79"/>
                  </a:lnTo>
                  <a:lnTo>
                    <a:pt x="54" y="81"/>
                  </a:lnTo>
                  <a:lnTo>
                    <a:pt x="59" y="86"/>
                  </a:lnTo>
                  <a:lnTo>
                    <a:pt x="67" y="91"/>
                  </a:lnTo>
                  <a:lnTo>
                    <a:pt x="73" y="95"/>
                  </a:lnTo>
                  <a:lnTo>
                    <a:pt x="81" y="99"/>
                  </a:lnTo>
                  <a:lnTo>
                    <a:pt x="90" y="101"/>
                  </a:lnTo>
                  <a:lnTo>
                    <a:pt x="98" y="104"/>
                  </a:lnTo>
                  <a:lnTo>
                    <a:pt x="108" y="107"/>
                  </a:lnTo>
                  <a:lnTo>
                    <a:pt x="118" y="108"/>
                  </a:lnTo>
                  <a:lnTo>
                    <a:pt x="138" y="112"/>
                  </a:lnTo>
                  <a:lnTo>
                    <a:pt x="158" y="116"/>
                  </a:lnTo>
                  <a:lnTo>
                    <a:pt x="169" y="117"/>
                  </a:lnTo>
                  <a:lnTo>
                    <a:pt x="178" y="119"/>
                  </a:lnTo>
                  <a:lnTo>
                    <a:pt x="188" y="121"/>
                  </a:lnTo>
                  <a:lnTo>
                    <a:pt x="197" y="122"/>
                  </a:lnTo>
                  <a:lnTo>
                    <a:pt x="205" y="123"/>
                  </a:lnTo>
                  <a:lnTo>
                    <a:pt x="213" y="126"/>
                  </a:lnTo>
                  <a:lnTo>
                    <a:pt x="221" y="128"/>
                  </a:lnTo>
                  <a:lnTo>
                    <a:pt x="228" y="129"/>
                  </a:lnTo>
                  <a:lnTo>
                    <a:pt x="234" y="132"/>
                  </a:lnTo>
                  <a:lnTo>
                    <a:pt x="240" y="134"/>
                  </a:lnTo>
                  <a:lnTo>
                    <a:pt x="245" y="137"/>
                  </a:lnTo>
                  <a:lnTo>
                    <a:pt x="251" y="140"/>
                  </a:lnTo>
                  <a:lnTo>
                    <a:pt x="256" y="143"/>
                  </a:lnTo>
                  <a:lnTo>
                    <a:pt x="260" y="146"/>
                  </a:lnTo>
                  <a:lnTo>
                    <a:pt x="264" y="150"/>
                  </a:lnTo>
                  <a:lnTo>
                    <a:pt x="268" y="154"/>
                  </a:lnTo>
                  <a:lnTo>
                    <a:pt x="271" y="159"/>
                  </a:lnTo>
                  <a:lnTo>
                    <a:pt x="274" y="164"/>
                  </a:lnTo>
                  <a:lnTo>
                    <a:pt x="276" y="169"/>
                  </a:lnTo>
                  <a:lnTo>
                    <a:pt x="279" y="174"/>
                  </a:lnTo>
                  <a:lnTo>
                    <a:pt x="281" y="178"/>
                  </a:lnTo>
                  <a:lnTo>
                    <a:pt x="282" y="185"/>
                  </a:lnTo>
                  <a:lnTo>
                    <a:pt x="284" y="191"/>
                  </a:lnTo>
                  <a:lnTo>
                    <a:pt x="285" y="198"/>
                  </a:lnTo>
                  <a:lnTo>
                    <a:pt x="288" y="205"/>
                  </a:lnTo>
                  <a:lnTo>
                    <a:pt x="289" y="213"/>
                  </a:lnTo>
                  <a:lnTo>
                    <a:pt x="290" y="221"/>
                  </a:lnTo>
                  <a:lnTo>
                    <a:pt x="291" y="229"/>
                  </a:lnTo>
                  <a:lnTo>
                    <a:pt x="292" y="239"/>
                  </a:lnTo>
                  <a:lnTo>
                    <a:pt x="292" y="248"/>
                  </a:lnTo>
                  <a:lnTo>
                    <a:pt x="293" y="258"/>
                  </a:lnTo>
                  <a:lnTo>
                    <a:pt x="294" y="268"/>
                  </a:lnTo>
                  <a:lnTo>
                    <a:pt x="295" y="279"/>
                  </a:lnTo>
                  <a:lnTo>
                    <a:pt x="296" y="291"/>
                  </a:lnTo>
                  <a:lnTo>
                    <a:pt x="296" y="304"/>
                  </a:lnTo>
                  <a:lnTo>
                    <a:pt x="297" y="316"/>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1" name="Freeform 47"/>
            <p:cNvSpPr>
              <a:spLocks/>
            </p:cNvSpPr>
            <p:nvPr/>
          </p:nvSpPr>
          <p:spPr bwMode="auto">
            <a:xfrm>
              <a:off x="4348" y="3063"/>
              <a:ext cx="31" cy="280"/>
            </a:xfrm>
            <a:custGeom>
              <a:avLst/>
              <a:gdLst>
                <a:gd name="T0" fmla="*/ 0 w 36"/>
                <a:gd name="T1" fmla="*/ 0 h 252"/>
                <a:gd name="T2" fmla="*/ 1 w 36"/>
                <a:gd name="T3" fmla="*/ 11 h 252"/>
                <a:gd name="T4" fmla="*/ 2 w 36"/>
                <a:gd name="T5" fmla="*/ 22 h 252"/>
                <a:gd name="T6" fmla="*/ 3 w 36"/>
                <a:gd name="T7" fmla="*/ 31 h 252"/>
                <a:gd name="T8" fmla="*/ 3 w 36"/>
                <a:gd name="T9" fmla="*/ 39 h 252"/>
                <a:gd name="T10" fmla="*/ 4 w 36"/>
                <a:gd name="T11" fmla="*/ 47 h 252"/>
                <a:gd name="T12" fmla="*/ 5 w 36"/>
                <a:gd name="T13" fmla="*/ 54 h 252"/>
                <a:gd name="T14" fmla="*/ 6 w 36"/>
                <a:gd name="T15" fmla="*/ 61 h 252"/>
                <a:gd name="T16" fmla="*/ 6 w 36"/>
                <a:gd name="T17" fmla="*/ 66 h 252"/>
                <a:gd name="T18" fmla="*/ 7 w 36"/>
                <a:gd name="T19" fmla="*/ 72 h 252"/>
                <a:gd name="T20" fmla="*/ 8 w 36"/>
                <a:gd name="T21" fmla="*/ 77 h 252"/>
                <a:gd name="T22" fmla="*/ 9 w 36"/>
                <a:gd name="T23" fmla="*/ 88 h 252"/>
                <a:gd name="T24" fmla="*/ 10 w 36"/>
                <a:gd name="T25" fmla="*/ 99 h 252"/>
                <a:gd name="T26" fmla="*/ 10 w 36"/>
                <a:gd name="T27" fmla="*/ 104 h 252"/>
                <a:gd name="T28" fmla="*/ 12 w 36"/>
                <a:gd name="T29" fmla="*/ 110 h 252"/>
                <a:gd name="T30" fmla="*/ 13 w 36"/>
                <a:gd name="T31" fmla="*/ 119 h 252"/>
                <a:gd name="T32" fmla="*/ 14 w 36"/>
                <a:gd name="T33" fmla="*/ 130 h 252"/>
                <a:gd name="T34" fmla="*/ 14 w 36"/>
                <a:gd name="T35" fmla="*/ 140 h 252"/>
                <a:gd name="T36" fmla="*/ 15 w 36"/>
                <a:gd name="T37" fmla="*/ 151 h 252"/>
                <a:gd name="T38" fmla="*/ 17 w 36"/>
                <a:gd name="T39" fmla="*/ 174 h 252"/>
                <a:gd name="T40" fmla="*/ 18 w 36"/>
                <a:gd name="T41" fmla="*/ 185 h 252"/>
                <a:gd name="T42" fmla="*/ 19 w 36"/>
                <a:gd name="T43" fmla="*/ 195 h 252"/>
                <a:gd name="T44" fmla="*/ 20 w 36"/>
                <a:gd name="T45" fmla="*/ 206 h 252"/>
                <a:gd name="T46" fmla="*/ 22 w 36"/>
                <a:gd name="T47" fmla="*/ 216 h 252"/>
                <a:gd name="T48" fmla="*/ 23 w 36"/>
                <a:gd name="T49" fmla="*/ 225 h 252"/>
                <a:gd name="T50" fmla="*/ 25 w 36"/>
                <a:gd name="T51" fmla="*/ 233 h 252"/>
                <a:gd name="T52" fmla="*/ 26 w 36"/>
                <a:gd name="T53" fmla="*/ 237 h 252"/>
                <a:gd name="T54" fmla="*/ 27 w 36"/>
                <a:gd name="T55" fmla="*/ 239 h 252"/>
                <a:gd name="T56" fmla="*/ 28 w 36"/>
                <a:gd name="T57" fmla="*/ 243 h 252"/>
                <a:gd name="T58" fmla="*/ 29 w 36"/>
                <a:gd name="T59" fmla="*/ 245 h 252"/>
                <a:gd name="T60" fmla="*/ 32 w 36"/>
                <a:gd name="T61" fmla="*/ 248 h 252"/>
                <a:gd name="T62" fmla="*/ 33 w 36"/>
                <a:gd name="T63" fmla="*/ 249 h 252"/>
                <a:gd name="T64" fmla="*/ 34 w 36"/>
                <a:gd name="T65" fmla="*/ 252 h 252"/>
                <a:gd name="T66" fmla="*/ 36 w 36"/>
                <a:gd name="T6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252">
                  <a:moveTo>
                    <a:pt x="0" y="0"/>
                  </a:moveTo>
                  <a:lnTo>
                    <a:pt x="1" y="11"/>
                  </a:lnTo>
                  <a:lnTo>
                    <a:pt x="2" y="22"/>
                  </a:lnTo>
                  <a:lnTo>
                    <a:pt x="3" y="31"/>
                  </a:lnTo>
                  <a:lnTo>
                    <a:pt x="3" y="39"/>
                  </a:lnTo>
                  <a:lnTo>
                    <a:pt x="4" y="47"/>
                  </a:lnTo>
                  <a:lnTo>
                    <a:pt x="5" y="54"/>
                  </a:lnTo>
                  <a:lnTo>
                    <a:pt x="6" y="61"/>
                  </a:lnTo>
                  <a:lnTo>
                    <a:pt x="6" y="66"/>
                  </a:lnTo>
                  <a:lnTo>
                    <a:pt x="7" y="72"/>
                  </a:lnTo>
                  <a:lnTo>
                    <a:pt x="8" y="77"/>
                  </a:lnTo>
                  <a:lnTo>
                    <a:pt x="9" y="88"/>
                  </a:lnTo>
                  <a:lnTo>
                    <a:pt x="10" y="99"/>
                  </a:lnTo>
                  <a:lnTo>
                    <a:pt x="10" y="104"/>
                  </a:lnTo>
                  <a:lnTo>
                    <a:pt x="12" y="110"/>
                  </a:lnTo>
                  <a:lnTo>
                    <a:pt x="13" y="119"/>
                  </a:lnTo>
                  <a:lnTo>
                    <a:pt x="14" y="130"/>
                  </a:lnTo>
                  <a:lnTo>
                    <a:pt x="14" y="140"/>
                  </a:lnTo>
                  <a:lnTo>
                    <a:pt x="15" y="151"/>
                  </a:lnTo>
                  <a:lnTo>
                    <a:pt x="17" y="174"/>
                  </a:lnTo>
                  <a:lnTo>
                    <a:pt x="18" y="185"/>
                  </a:lnTo>
                  <a:lnTo>
                    <a:pt x="19" y="195"/>
                  </a:lnTo>
                  <a:lnTo>
                    <a:pt x="20" y="206"/>
                  </a:lnTo>
                  <a:lnTo>
                    <a:pt x="22" y="216"/>
                  </a:lnTo>
                  <a:lnTo>
                    <a:pt x="23" y="225"/>
                  </a:lnTo>
                  <a:lnTo>
                    <a:pt x="25" y="233"/>
                  </a:lnTo>
                  <a:lnTo>
                    <a:pt x="26" y="237"/>
                  </a:lnTo>
                  <a:lnTo>
                    <a:pt x="27" y="239"/>
                  </a:lnTo>
                  <a:lnTo>
                    <a:pt x="28" y="243"/>
                  </a:lnTo>
                  <a:lnTo>
                    <a:pt x="29" y="245"/>
                  </a:lnTo>
                  <a:lnTo>
                    <a:pt x="32" y="248"/>
                  </a:lnTo>
                  <a:lnTo>
                    <a:pt x="33" y="249"/>
                  </a:lnTo>
                  <a:lnTo>
                    <a:pt x="34" y="252"/>
                  </a:lnTo>
                  <a:lnTo>
                    <a:pt x="36" y="252"/>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2" name="Freeform 48"/>
            <p:cNvSpPr>
              <a:spLocks/>
            </p:cNvSpPr>
            <p:nvPr/>
          </p:nvSpPr>
          <p:spPr bwMode="auto">
            <a:xfrm>
              <a:off x="4379" y="3087"/>
              <a:ext cx="49" cy="256"/>
            </a:xfrm>
            <a:custGeom>
              <a:avLst/>
              <a:gdLst>
                <a:gd name="T0" fmla="*/ 0 w 59"/>
                <a:gd name="T1" fmla="*/ 230 h 230"/>
                <a:gd name="T2" fmla="*/ 5 w 59"/>
                <a:gd name="T3" fmla="*/ 230 h 230"/>
                <a:gd name="T4" fmla="*/ 7 w 59"/>
                <a:gd name="T5" fmla="*/ 227 h 230"/>
                <a:gd name="T6" fmla="*/ 9 w 59"/>
                <a:gd name="T7" fmla="*/ 223 h 230"/>
                <a:gd name="T8" fmla="*/ 11 w 59"/>
                <a:gd name="T9" fmla="*/ 220 h 230"/>
                <a:gd name="T10" fmla="*/ 13 w 59"/>
                <a:gd name="T11" fmla="*/ 215 h 230"/>
                <a:gd name="T12" fmla="*/ 16 w 59"/>
                <a:gd name="T13" fmla="*/ 210 h 230"/>
                <a:gd name="T14" fmla="*/ 17 w 59"/>
                <a:gd name="T15" fmla="*/ 205 h 230"/>
                <a:gd name="T16" fmla="*/ 19 w 59"/>
                <a:gd name="T17" fmla="*/ 199 h 230"/>
                <a:gd name="T18" fmla="*/ 20 w 59"/>
                <a:gd name="T19" fmla="*/ 194 h 230"/>
                <a:gd name="T20" fmla="*/ 22 w 59"/>
                <a:gd name="T21" fmla="*/ 180 h 230"/>
                <a:gd name="T22" fmla="*/ 24 w 59"/>
                <a:gd name="T23" fmla="*/ 168 h 230"/>
                <a:gd name="T24" fmla="*/ 26 w 59"/>
                <a:gd name="T25" fmla="*/ 153 h 230"/>
                <a:gd name="T26" fmla="*/ 27 w 59"/>
                <a:gd name="T27" fmla="*/ 140 h 230"/>
                <a:gd name="T28" fmla="*/ 29 w 59"/>
                <a:gd name="T29" fmla="*/ 110 h 230"/>
                <a:gd name="T30" fmla="*/ 29 w 59"/>
                <a:gd name="T31" fmla="*/ 97 h 230"/>
                <a:gd name="T32" fmla="*/ 30 w 59"/>
                <a:gd name="T33" fmla="*/ 83 h 230"/>
                <a:gd name="T34" fmla="*/ 31 w 59"/>
                <a:gd name="T35" fmla="*/ 70 h 230"/>
                <a:gd name="T36" fmla="*/ 31 w 59"/>
                <a:gd name="T37" fmla="*/ 58 h 230"/>
                <a:gd name="T38" fmla="*/ 32 w 59"/>
                <a:gd name="T39" fmla="*/ 53 h 230"/>
                <a:gd name="T40" fmla="*/ 32 w 59"/>
                <a:gd name="T41" fmla="*/ 47 h 230"/>
                <a:gd name="T42" fmla="*/ 33 w 59"/>
                <a:gd name="T43" fmla="*/ 42 h 230"/>
                <a:gd name="T44" fmla="*/ 33 w 59"/>
                <a:gd name="T45" fmla="*/ 37 h 230"/>
                <a:gd name="T46" fmla="*/ 34 w 59"/>
                <a:gd name="T47" fmla="*/ 32 h 230"/>
                <a:gd name="T48" fmla="*/ 36 w 59"/>
                <a:gd name="T49" fmla="*/ 27 h 230"/>
                <a:gd name="T50" fmla="*/ 37 w 59"/>
                <a:gd name="T51" fmla="*/ 23 h 230"/>
                <a:gd name="T52" fmla="*/ 38 w 59"/>
                <a:gd name="T53" fmla="*/ 20 h 230"/>
                <a:gd name="T54" fmla="*/ 39 w 59"/>
                <a:gd name="T55" fmla="*/ 16 h 230"/>
                <a:gd name="T56" fmla="*/ 40 w 59"/>
                <a:gd name="T57" fmla="*/ 14 h 230"/>
                <a:gd name="T58" fmla="*/ 41 w 59"/>
                <a:gd name="T59" fmla="*/ 11 h 230"/>
                <a:gd name="T60" fmla="*/ 43 w 59"/>
                <a:gd name="T61" fmla="*/ 9 h 230"/>
                <a:gd name="T62" fmla="*/ 44 w 59"/>
                <a:gd name="T63" fmla="*/ 7 h 230"/>
                <a:gd name="T64" fmla="*/ 46 w 59"/>
                <a:gd name="T65" fmla="*/ 5 h 230"/>
                <a:gd name="T66" fmla="*/ 49 w 59"/>
                <a:gd name="T67" fmla="*/ 4 h 230"/>
                <a:gd name="T68" fmla="*/ 54 w 59"/>
                <a:gd name="T69" fmla="*/ 1 h 230"/>
                <a:gd name="T70" fmla="*/ 59 w 59"/>
                <a:gd name="T7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230">
                  <a:moveTo>
                    <a:pt x="0" y="230"/>
                  </a:moveTo>
                  <a:lnTo>
                    <a:pt x="5" y="230"/>
                  </a:lnTo>
                  <a:lnTo>
                    <a:pt x="7" y="227"/>
                  </a:lnTo>
                  <a:lnTo>
                    <a:pt x="9" y="223"/>
                  </a:lnTo>
                  <a:lnTo>
                    <a:pt x="11" y="220"/>
                  </a:lnTo>
                  <a:lnTo>
                    <a:pt x="13" y="215"/>
                  </a:lnTo>
                  <a:lnTo>
                    <a:pt x="16" y="210"/>
                  </a:lnTo>
                  <a:lnTo>
                    <a:pt x="17" y="205"/>
                  </a:lnTo>
                  <a:lnTo>
                    <a:pt x="19" y="199"/>
                  </a:lnTo>
                  <a:lnTo>
                    <a:pt x="20" y="194"/>
                  </a:lnTo>
                  <a:lnTo>
                    <a:pt x="22" y="180"/>
                  </a:lnTo>
                  <a:lnTo>
                    <a:pt x="24" y="168"/>
                  </a:lnTo>
                  <a:lnTo>
                    <a:pt x="26" y="153"/>
                  </a:lnTo>
                  <a:lnTo>
                    <a:pt x="27" y="140"/>
                  </a:lnTo>
                  <a:lnTo>
                    <a:pt x="29" y="110"/>
                  </a:lnTo>
                  <a:lnTo>
                    <a:pt x="29" y="97"/>
                  </a:lnTo>
                  <a:lnTo>
                    <a:pt x="30" y="83"/>
                  </a:lnTo>
                  <a:lnTo>
                    <a:pt x="31" y="70"/>
                  </a:lnTo>
                  <a:lnTo>
                    <a:pt x="31" y="58"/>
                  </a:lnTo>
                  <a:lnTo>
                    <a:pt x="32" y="53"/>
                  </a:lnTo>
                  <a:lnTo>
                    <a:pt x="32" y="47"/>
                  </a:lnTo>
                  <a:lnTo>
                    <a:pt x="33" y="42"/>
                  </a:lnTo>
                  <a:lnTo>
                    <a:pt x="33" y="37"/>
                  </a:lnTo>
                  <a:lnTo>
                    <a:pt x="34" y="32"/>
                  </a:lnTo>
                  <a:lnTo>
                    <a:pt x="36" y="27"/>
                  </a:lnTo>
                  <a:lnTo>
                    <a:pt x="37" y="23"/>
                  </a:lnTo>
                  <a:lnTo>
                    <a:pt x="38" y="20"/>
                  </a:lnTo>
                  <a:lnTo>
                    <a:pt x="39" y="16"/>
                  </a:lnTo>
                  <a:lnTo>
                    <a:pt x="40" y="14"/>
                  </a:lnTo>
                  <a:lnTo>
                    <a:pt x="41" y="11"/>
                  </a:lnTo>
                  <a:lnTo>
                    <a:pt x="43" y="9"/>
                  </a:lnTo>
                  <a:lnTo>
                    <a:pt x="44" y="7"/>
                  </a:lnTo>
                  <a:lnTo>
                    <a:pt x="46" y="5"/>
                  </a:lnTo>
                  <a:lnTo>
                    <a:pt x="49" y="4"/>
                  </a:lnTo>
                  <a:lnTo>
                    <a:pt x="54" y="1"/>
                  </a:lnTo>
                  <a:lnTo>
                    <a:pt x="5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3" name="Line 49"/>
            <p:cNvSpPr>
              <a:spLocks noChangeShapeType="1"/>
            </p:cNvSpPr>
            <p:nvPr/>
          </p:nvSpPr>
          <p:spPr bwMode="auto">
            <a:xfrm flipV="1">
              <a:off x="4428" y="3081"/>
              <a:ext cx="189" cy="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4" name="Freeform 50"/>
            <p:cNvSpPr>
              <a:spLocks/>
            </p:cNvSpPr>
            <p:nvPr/>
          </p:nvSpPr>
          <p:spPr bwMode="auto">
            <a:xfrm>
              <a:off x="4644" y="2747"/>
              <a:ext cx="275" cy="334"/>
            </a:xfrm>
            <a:custGeom>
              <a:avLst/>
              <a:gdLst>
                <a:gd name="T0" fmla="*/ 0 w 325"/>
                <a:gd name="T1" fmla="*/ 300 h 300"/>
                <a:gd name="T2" fmla="*/ 257 w 325"/>
                <a:gd name="T3" fmla="*/ 300 h 300"/>
                <a:gd name="T4" fmla="*/ 259 w 325"/>
                <a:gd name="T5" fmla="*/ 300 h 300"/>
                <a:gd name="T6" fmla="*/ 262 w 325"/>
                <a:gd name="T7" fmla="*/ 299 h 300"/>
                <a:gd name="T8" fmla="*/ 265 w 325"/>
                <a:gd name="T9" fmla="*/ 297 h 300"/>
                <a:gd name="T10" fmla="*/ 267 w 325"/>
                <a:gd name="T11" fmla="*/ 296 h 300"/>
                <a:gd name="T12" fmla="*/ 268 w 325"/>
                <a:gd name="T13" fmla="*/ 294 h 300"/>
                <a:gd name="T14" fmla="*/ 270 w 325"/>
                <a:gd name="T15" fmla="*/ 291 h 300"/>
                <a:gd name="T16" fmla="*/ 270 w 325"/>
                <a:gd name="T17" fmla="*/ 289 h 300"/>
                <a:gd name="T18" fmla="*/ 271 w 325"/>
                <a:gd name="T19" fmla="*/ 286 h 300"/>
                <a:gd name="T20" fmla="*/ 270 w 325"/>
                <a:gd name="T21" fmla="*/ 284 h 300"/>
                <a:gd name="T22" fmla="*/ 270 w 325"/>
                <a:gd name="T23" fmla="*/ 284 h 300"/>
                <a:gd name="T24" fmla="*/ 325 w 325"/>
                <a:gd name="T25"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300">
                  <a:moveTo>
                    <a:pt x="0" y="300"/>
                  </a:moveTo>
                  <a:lnTo>
                    <a:pt x="257" y="300"/>
                  </a:lnTo>
                  <a:lnTo>
                    <a:pt x="259" y="300"/>
                  </a:lnTo>
                  <a:lnTo>
                    <a:pt x="262" y="299"/>
                  </a:lnTo>
                  <a:lnTo>
                    <a:pt x="265" y="297"/>
                  </a:lnTo>
                  <a:lnTo>
                    <a:pt x="267" y="296"/>
                  </a:lnTo>
                  <a:lnTo>
                    <a:pt x="268" y="294"/>
                  </a:lnTo>
                  <a:lnTo>
                    <a:pt x="270" y="291"/>
                  </a:lnTo>
                  <a:lnTo>
                    <a:pt x="270" y="289"/>
                  </a:lnTo>
                  <a:lnTo>
                    <a:pt x="271" y="286"/>
                  </a:lnTo>
                  <a:lnTo>
                    <a:pt x="270" y="284"/>
                  </a:lnTo>
                  <a:lnTo>
                    <a:pt x="270" y="284"/>
                  </a:lnTo>
                  <a:lnTo>
                    <a:pt x="325" y="0"/>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5" name="Freeform 51"/>
            <p:cNvSpPr>
              <a:spLocks/>
            </p:cNvSpPr>
            <p:nvPr/>
          </p:nvSpPr>
          <p:spPr bwMode="auto">
            <a:xfrm>
              <a:off x="4919" y="2109"/>
              <a:ext cx="319" cy="638"/>
            </a:xfrm>
            <a:custGeom>
              <a:avLst/>
              <a:gdLst>
                <a:gd name="T0" fmla="*/ 0 w 377"/>
                <a:gd name="T1" fmla="*/ 573 h 573"/>
                <a:gd name="T2" fmla="*/ 2 w 377"/>
                <a:gd name="T3" fmla="*/ 559 h 573"/>
                <a:gd name="T4" fmla="*/ 4 w 377"/>
                <a:gd name="T5" fmla="*/ 543 h 573"/>
                <a:gd name="T6" fmla="*/ 5 w 377"/>
                <a:gd name="T7" fmla="*/ 525 h 573"/>
                <a:gd name="T8" fmla="*/ 7 w 377"/>
                <a:gd name="T9" fmla="*/ 509 h 573"/>
                <a:gd name="T10" fmla="*/ 9 w 377"/>
                <a:gd name="T11" fmla="*/ 492 h 573"/>
                <a:gd name="T12" fmla="*/ 11 w 377"/>
                <a:gd name="T13" fmla="*/ 475 h 573"/>
                <a:gd name="T14" fmla="*/ 15 w 377"/>
                <a:gd name="T15" fmla="*/ 440 h 573"/>
                <a:gd name="T16" fmla="*/ 20 w 377"/>
                <a:gd name="T17" fmla="*/ 403 h 573"/>
                <a:gd name="T18" fmla="*/ 24 w 377"/>
                <a:gd name="T19" fmla="*/ 366 h 573"/>
                <a:gd name="T20" fmla="*/ 29 w 377"/>
                <a:gd name="T21" fmla="*/ 329 h 573"/>
                <a:gd name="T22" fmla="*/ 34 w 377"/>
                <a:gd name="T23" fmla="*/ 293 h 573"/>
                <a:gd name="T24" fmla="*/ 41 w 377"/>
                <a:gd name="T25" fmla="*/ 258 h 573"/>
                <a:gd name="T26" fmla="*/ 45 w 377"/>
                <a:gd name="T27" fmla="*/ 241 h 573"/>
                <a:gd name="T28" fmla="*/ 48 w 377"/>
                <a:gd name="T29" fmla="*/ 223 h 573"/>
                <a:gd name="T30" fmla="*/ 52 w 377"/>
                <a:gd name="T31" fmla="*/ 206 h 573"/>
                <a:gd name="T32" fmla="*/ 57 w 377"/>
                <a:gd name="T33" fmla="*/ 190 h 573"/>
                <a:gd name="T34" fmla="*/ 62 w 377"/>
                <a:gd name="T35" fmla="*/ 174 h 573"/>
                <a:gd name="T36" fmla="*/ 67 w 377"/>
                <a:gd name="T37" fmla="*/ 160 h 573"/>
                <a:gd name="T38" fmla="*/ 72 w 377"/>
                <a:gd name="T39" fmla="*/ 145 h 573"/>
                <a:gd name="T40" fmla="*/ 77 w 377"/>
                <a:gd name="T41" fmla="*/ 130 h 573"/>
                <a:gd name="T42" fmla="*/ 84 w 377"/>
                <a:gd name="T43" fmla="*/ 117 h 573"/>
                <a:gd name="T44" fmla="*/ 90 w 377"/>
                <a:gd name="T45" fmla="*/ 104 h 573"/>
                <a:gd name="T46" fmla="*/ 97 w 377"/>
                <a:gd name="T47" fmla="*/ 92 h 573"/>
                <a:gd name="T48" fmla="*/ 105 w 377"/>
                <a:gd name="T49" fmla="*/ 81 h 573"/>
                <a:gd name="T50" fmla="*/ 112 w 377"/>
                <a:gd name="T51" fmla="*/ 70 h 573"/>
                <a:gd name="T52" fmla="*/ 121 w 377"/>
                <a:gd name="T53" fmla="*/ 61 h 573"/>
                <a:gd name="T54" fmla="*/ 129 w 377"/>
                <a:gd name="T55" fmla="*/ 53 h 573"/>
                <a:gd name="T56" fmla="*/ 137 w 377"/>
                <a:gd name="T57" fmla="*/ 45 h 573"/>
                <a:gd name="T58" fmla="*/ 146 w 377"/>
                <a:gd name="T59" fmla="*/ 39 h 573"/>
                <a:gd name="T60" fmla="*/ 155 w 377"/>
                <a:gd name="T61" fmla="*/ 33 h 573"/>
                <a:gd name="T62" fmla="*/ 164 w 377"/>
                <a:gd name="T63" fmla="*/ 28 h 573"/>
                <a:gd name="T64" fmla="*/ 173 w 377"/>
                <a:gd name="T65" fmla="*/ 23 h 573"/>
                <a:gd name="T66" fmla="*/ 183 w 377"/>
                <a:gd name="T67" fmla="*/ 18 h 573"/>
                <a:gd name="T68" fmla="*/ 192 w 377"/>
                <a:gd name="T69" fmla="*/ 15 h 573"/>
                <a:gd name="T70" fmla="*/ 204 w 377"/>
                <a:gd name="T71" fmla="*/ 11 h 573"/>
                <a:gd name="T72" fmla="*/ 215 w 377"/>
                <a:gd name="T73" fmla="*/ 9 h 573"/>
                <a:gd name="T74" fmla="*/ 227 w 377"/>
                <a:gd name="T75" fmla="*/ 6 h 573"/>
                <a:gd name="T76" fmla="*/ 237 w 377"/>
                <a:gd name="T77" fmla="*/ 4 h 573"/>
                <a:gd name="T78" fmla="*/ 249 w 377"/>
                <a:gd name="T79" fmla="*/ 2 h 573"/>
                <a:gd name="T80" fmla="*/ 261 w 377"/>
                <a:gd name="T81" fmla="*/ 1 h 573"/>
                <a:gd name="T82" fmla="*/ 272 w 377"/>
                <a:gd name="T83" fmla="*/ 0 h 573"/>
                <a:gd name="T84" fmla="*/ 284 w 377"/>
                <a:gd name="T85" fmla="*/ 0 h 573"/>
                <a:gd name="T86" fmla="*/ 295 w 377"/>
                <a:gd name="T87" fmla="*/ 0 h 573"/>
                <a:gd name="T88" fmla="*/ 307 w 377"/>
                <a:gd name="T89" fmla="*/ 0 h 573"/>
                <a:gd name="T90" fmla="*/ 330 w 377"/>
                <a:gd name="T91" fmla="*/ 2 h 573"/>
                <a:gd name="T92" fmla="*/ 354 w 377"/>
                <a:gd name="T93" fmla="*/ 4 h 573"/>
                <a:gd name="T94" fmla="*/ 377 w 377"/>
                <a:gd name="T95" fmla="*/ 7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7" h="573">
                  <a:moveTo>
                    <a:pt x="0" y="573"/>
                  </a:moveTo>
                  <a:lnTo>
                    <a:pt x="2" y="559"/>
                  </a:lnTo>
                  <a:lnTo>
                    <a:pt x="4" y="543"/>
                  </a:lnTo>
                  <a:lnTo>
                    <a:pt x="5" y="525"/>
                  </a:lnTo>
                  <a:lnTo>
                    <a:pt x="7" y="509"/>
                  </a:lnTo>
                  <a:lnTo>
                    <a:pt x="9" y="492"/>
                  </a:lnTo>
                  <a:lnTo>
                    <a:pt x="11" y="475"/>
                  </a:lnTo>
                  <a:lnTo>
                    <a:pt x="15" y="440"/>
                  </a:lnTo>
                  <a:lnTo>
                    <a:pt x="20" y="403"/>
                  </a:lnTo>
                  <a:lnTo>
                    <a:pt x="24" y="366"/>
                  </a:lnTo>
                  <a:lnTo>
                    <a:pt x="29" y="329"/>
                  </a:lnTo>
                  <a:lnTo>
                    <a:pt x="34" y="293"/>
                  </a:lnTo>
                  <a:lnTo>
                    <a:pt x="41" y="258"/>
                  </a:lnTo>
                  <a:lnTo>
                    <a:pt x="45" y="241"/>
                  </a:lnTo>
                  <a:lnTo>
                    <a:pt x="48" y="223"/>
                  </a:lnTo>
                  <a:lnTo>
                    <a:pt x="52" y="206"/>
                  </a:lnTo>
                  <a:lnTo>
                    <a:pt x="57" y="190"/>
                  </a:lnTo>
                  <a:lnTo>
                    <a:pt x="62" y="174"/>
                  </a:lnTo>
                  <a:lnTo>
                    <a:pt x="67" y="160"/>
                  </a:lnTo>
                  <a:lnTo>
                    <a:pt x="72" y="145"/>
                  </a:lnTo>
                  <a:lnTo>
                    <a:pt x="77" y="130"/>
                  </a:lnTo>
                  <a:lnTo>
                    <a:pt x="84" y="117"/>
                  </a:lnTo>
                  <a:lnTo>
                    <a:pt x="90" y="104"/>
                  </a:lnTo>
                  <a:lnTo>
                    <a:pt x="97" y="92"/>
                  </a:lnTo>
                  <a:lnTo>
                    <a:pt x="105" y="81"/>
                  </a:lnTo>
                  <a:lnTo>
                    <a:pt x="112" y="70"/>
                  </a:lnTo>
                  <a:lnTo>
                    <a:pt x="121" y="61"/>
                  </a:lnTo>
                  <a:lnTo>
                    <a:pt x="129" y="53"/>
                  </a:lnTo>
                  <a:lnTo>
                    <a:pt x="137" y="45"/>
                  </a:lnTo>
                  <a:lnTo>
                    <a:pt x="146" y="39"/>
                  </a:lnTo>
                  <a:lnTo>
                    <a:pt x="155" y="33"/>
                  </a:lnTo>
                  <a:lnTo>
                    <a:pt x="164" y="28"/>
                  </a:lnTo>
                  <a:lnTo>
                    <a:pt x="173" y="23"/>
                  </a:lnTo>
                  <a:lnTo>
                    <a:pt x="183" y="18"/>
                  </a:lnTo>
                  <a:lnTo>
                    <a:pt x="192" y="15"/>
                  </a:lnTo>
                  <a:lnTo>
                    <a:pt x="204" y="11"/>
                  </a:lnTo>
                  <a:lnTo>
                    <a:pt x="215" y="9"/>
                  </a:lnTo>
                  <a:lnTo>
                    <a:pt x="227" y="6"/>
                  </a:lnTo>
                  <a:lnTo>
                    <a:pt x="237" y="4"/>
                  </a:lnTo>
                  <a:lnTo>
                    <a:pt x="249" y="2"/>
                  </a:lnTo>
                  <a:lnTo>
                    <a:pt x="261" y="1"/>
                  </a:lnTo>
                  <a:lnTo>
                    <a:pt x="272" y="0"/>
                  </a:lnTo>
                  <a:lnTo>
                    <a:pt x="284" y="0"/>
                  </a:lnTo>
                  <a:lnTo>
                    <a:pt x="295" y="0"/>
                  </a:lnTo>
                  <a:lnTo>
                    <a:pt x="307" y="0"/>
                  </a:lnTo>
                  <a:lnTo>
                    <a:pt x="330" y="2"/>
                  </a:lnTo>
                  <a:lnTo>
                    <a:pt x="354" y="4"/>
                  </a:lnTo>
                  <a:lnTo>
                    <a:pt x="377" y="7"/>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6" name="Freeform 52"/>
            <p:cNvSpPr>
              <a:spLocks/>
            </p:cNvSpPr>
            <p:nvPr/>
          </p:nvSpPr>
          <p:spPr bwMode="auto">
            <a:xfrm>
              <a:off x="4593" y="1819"/>
              <a:ext cx="14" cy="69"/>
            </a:xfrm>
            <a:custGeom>
              <a:avLst/>
              <a:gdLst>
                <a:gd name="T0" fmla="*/ 4 w 16"/>
                <a:gd name="T1" fmla="*/ 0 h 62"/>
                <a:gd name="T2" fmla="*/ 3 w 16"/>
                <a:gd name="T3" fmla="*/ 2 h 62"/>
                <a:gd name="T4" fmla="*/ 1 w 16"/>
                <a:gd name="T5" fmla="*/ 5 h 62"/>
                <a:gd name="T6" fmla="*/ 1 w 16"/>
                <a:gd name="T7" fmla="*/ 7 h 62"/>
                <a:gd name="T8" fmla="*/ 0 w 16"/>
                <a:gd name="T9" fmla="*/ 10 h 62"/>
                <a:gd name="T10" fmla="*/ 1 w 16"/>
                <a:gd name="T11" fmla="*/ 15 h 62"/>
                <a:gd name="T12" fmla="*/ 3 w 16"/>
                <a:gd name="T13" fmla="*/ 18 h 62"/>
                <a:gd name="T14" fmla="*/ 5 w 16"/>
                <a:gd name="T15" fmla="*/ 22 h 62"/>
                <a:gd name="T16" fmla="*/ 7 w 16"/>
                <a:gd name="T17" fmla="*/ 24 h 62"/>
                <a:gd name="T18" fmla="*/ 11 w 16"/>
                <a:gd name="T19" fmla="*/ 30 h 62"/>
                <a:gd name="T20" fmla="*/ 13 w 16"/>
                <a:gd name="T21" fmla="*/ 34 h 62"/>
                <a:gd name="T22" fmla="*/ 14 w 16"/>
                <a:gd name="T23" fmla="*/ 37 h 62"/>
                <a:gd name="T24" fmla="*/ 15 w 16"/>
                <a:gd name="T25" fmla="*/ 40 h 62"/>
                <a:gd name="T26" fmla="*/ 16 w 16"/>
                <a:gd name="T27" fmla="*/ 42 h 62"/>
                <a:gd name="T28" fmla="*/ 15 w 16"/>
                <a:gd name="T29" fmla="*/ 44 h 62"/>
                <a:gd name="T30" fmla="*/ 15 w 16"/>
                <a:gd name="T31" fmla="*/ 45 h 62"/>
                <a:gd name="T32" fmla="*/ 15 w 16"/>
                <a:gd name="T33" fmla="*/ 48 h 62"/>
                <a:gd name="T34" fmla="*/ 14 w 16"/>
                <a:gd name="T35" fmla="*/ 50 h 62"/>
                <a:gd name="T36" fmla="*/ 12 w 16"/>
                <a:gd name="T37" fmla="*/ 51 h 62"/>
                <a:gd name="T38" fmla="*/ 11 w 16"/>
                <a:gd name="T39" fmla="*/ 54 h 62"/>
                <a:gd name="T40" fmla="*/ 9 w 16"/>
                <a:gd name="T41" fmla="*/ 56 h 62"/>
                <a:gd name="T42" fmla="*/ 7 w 16"/>
                <a:gd name="T43" fmla="*/ 60 h 62"/>
                <a:gd name="T44" fmla="*/ 4 w 16"/>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62">
                  <a:moveTo>
                    <a:pt x="4" y="0"/>
                  </a:moveTo>
                  <a:lnTo>
                    <a:pt x="3" y="2"/>
                  </a:lnTo>
                  <a:lnTo>
                    <a:pt x="1" y="5"/>
                  </a:lnTo>
                  <a:lnTo>
                    <a:pt x="1" y="7"/>
                  </a:lnTo>
                  <a:lnTo>
                    <a:pt x="0" y="10"/>
                  </a:lnTo>
                  <a:lnTo>
                    <a:pt x="1" y="15"/>
                  </a:lnTo>
                  <a:lnTo>
                    <a:pt x="3" y="18"/>
                  </a:lnTo>
                  <a:lnTo>
                    <a:pt x="5" y="22"/>
                  </a:lnTo>
                  <a:lnTo>
                    <a:pt x="7" y="24"/>
                  </a:lnTo>
                  <a:lnTo>
                    <a:pt x="11" y="30"/>
                  </a:lnTo>
                  <a:lnTo>
                    <a:pt x="13" y="34"/>
                  </a:lnTo>
                  <a:lnTo>
                    <a:pt x="14" y="37"/>
                  </a:lnTo>
                  <a:lnTo>
                    <a:pt x="15" y="40"/>
                  </a:lnTo>
                  <a:lnTo>
                    <a:pt x="16" y="42"/>
                  </a:lnTo>
                  <a:lnTo>
                    <a:pt x="15" y="44"/>
                  </a:lnTo>
                  <a:lnTo>
                    <a:pt x="15" y="45"/>
                  </a:lnTo>
                  <a:lnTo>
                    <a:pt x="15" y="48"/>
                  </a:lnTo>
                  <a:lnTo>
                    <a:pt x="14" y="50"/>
                  </a:lnTo>
                  <a:lnTo>
                    <a:pt x="12" y="51"/>
                  </a:lnTo>
                  <a:lnTo>
                    <a:pt x="11" y="54"/>
                  </a:lnTo>
                  <a:lnTo>
                    <a:pt x="9" y="56"/>
                  </a:lnTo>
                  <a:lnTo>
                    <a:pt x="7" y="60"/>
                  </a:lnTo>
                  <a:lnTo>
                    <a:pt x="4"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7" name="Freeform 53"/>
            <p:cNvSpPr>
              <a:spLocks/>
            </p:cNvSpPr>
            <p:nvPr/>
          </p:nvSpPr>
          <p:spPr bwMode="auto">
            <a:xfrm>
              <a:off x="4617" y="1819"/>
              <a:ext cx="11" cy="69"/>
            </a:xfrm>
            <a:custGeom>
              <a:avLst/>
              <a:gdLst>
                <a:gd name="T0" fmla="*/ 2 w 14"/>
                <a:gd name="T1" fmla="*/ 0 h 62"/>
                <a:gd name="T2" fmla="*/ 1 w 14"/>
                <a:gd name="T3" fmla="*/ 2 h 62"/>
                <a:gd name="T4" fmla="*/ 1 w 14"/>
                <a:gd name="T5" fmla="*/ 5 h 62"/>
                <a:gd name="T6" fmla="*/ 0 w 14"/>
                <a:gd name="T7" fmla="*/ 7 h 62"/>
                <a:gd name="T8" fmla="*/ 0 w 14"/>
                <a:gd name="T9" fmla="*/ 10 h 62"/>
                <a:gd name="T10" fmla="*/ 0 w 14"/>
                <a:gd name="T11" fmla="*/ 15 h 62"/>
                <a:gd name="T12" fmla="*/ 1 w 14"/>
                <a:gd name="T13" fmla="*/ 18 h 62"/>
                <a:gd name="T14" fmla="*/ 3 w 14"/>
                <a:gd name="T15" fmla="*/ 22 h 62"/>
                <a:gd name="T16" fmla="*/ 5 w 14"/>
                <a:gd name="T17" fmla="*/ 24 h 62"/>
                <a:gd name="T18" fmla="*/ 10 w 14"/>
                <a:gd name="T19" fmla="*/ 30 h 62"/>
                <a:gd name="T20" fmla="*/ 12 w 14"/>
                <a:gd name="T21" fmla="*/ 34 h 62"/>
                <a:gd name="T22" fmla="*/ 13 w 14"/>
                <a:gd name="T23" fmla="*/ 37 h 62"/>
                <a:gd name="T24" fmla="*/ 14 w 14"/>
                <a:gd name="T25" fmla="*/ 40 h 62"/>
                <a:gd name="T26" fmla="*/ 14 w 14"/>
                <a:gd name="T27" fmla="*/ 42 h 62"/>
                <a:gd name="T28" fmla="*/ 14 w 14"/>
                <a:gd name="T29" fmla="*/ 44 h 62"/>
                <a:gd name="T30" fmla="*/ 14 w 14"/>
                <a:gd name="T31" fmla="*/ 45 h 62"/>
                <a:gd name="T32" fmla="*/ 13 w 14"/>
                <a:gd name="T33" fmla="*/ 48 h 62"/>
                <a:gd name="T34" fmla="*/ 12 w 14"/>
                <a:gd name="T35" fmla="*/ 50 h 62"/>
                <a:gd name="T36" fmla="*/ 11 w 14"/>
                <a:gd name="T37" fmla="*/ 51 h 62"/>
                <a:gd name="T38" fmla="*/ 9 w 14"/>
                <a:gd name="T39" fmla="*/ 54 h 62"/>
                <a:gd name="T40" fmla="*/ 8 w 14"/>
                <a:gd name="T41" fmla="*/ 56 h 62"/>
                <a:gd name="T42" fmla="*/ 5 w 14"/>
                <a:gd name="T43" fmla="*/ 60 h 62"/>
                <a:gd name="T44" fmla="*/ 2 w 14"/>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62">
                  <a:moveTo>
                    <a:pt x="2" y="0"/>
                  </a:moveTo>
                  <a:lnTo>
                    <a:pt x="1" y="2"/>
                  </a:lnTo>
                  <a:lnTo>
                    <a:pt x="1" y="5"/>
                  </a:lnTo>
                  <a:lnTo>
                    <a:pt x="0" y="7"/>
                  </a:lnTo>
                  <a:lnTo>
                    <a:pt x="0" y="10"/>
                  </a:lnTo>
                  <a:lnTo>
                    <a:pt x="0" y="15"/>
                  </a:lnTo>
                  <a:lnTo>
                    <a:pt x="1" y="18"/>
                  </a:lnTo>
                  <a:lnTo>
                    <a:pt x="3" y="22"/>
                  </a:lnTo>
                  <a:lnTo>
                    <a:pt x="5" y="24"/>
                  </a:lnTo>
                  <a:lnTo>
                    <a:pt x="10" y="30"/>
                  </a:lnTo>
                  <a:lnTo>
                    <a:pt x="12" y="34"/>
                  </a:lnTo>
                  <a:lnTo>
                    <a:pt x="13" y="37"/>
                  </a:lnTo>
                  <a:lnTo>
                    <a:pt x="14" y="40"/>
                  </a:lnTo>
                  <a:lnTo>
                    <a:pt x="14" y="42"/>
                  </a:lnTo>
                  <a:lnTo>
                    <a:pt x="14" y="44"/>
                  </a:lnTo>
                  <a:lnTo>
                    <a:pt x="14" y="45"/>
                  </a:lnTo>
                  <a:lnTo>
                    <a:pt x="13" y="48"/>
                  </a:lnTo>
                  <a:lnTo>
                    <a:pt x="12" y="50"/>
                  </a:lnTo>
                  <a:lnTo>
                    <a:pt x="11" y="51"/>
                  </a:lnTo>
                  <a:lnTo>
                    <a:pt x="9" y="54"/>
                  </a:lnTo>
                  <a:lnTo>
                    <a:pt x="8" y="56"/>
                  </a:lnTo>
                  <a:lnTo>
                    <a:pt x="5" y="60"/>
                  </a:lnTo>
                  <a:lnTo>
                    <a:pt x="2"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8" name="Freeform 54"/>
            <p:cNvSpPr>
              <a:spLocks/>
            </p:cNvSpPr>
            <p:nvPr/>
          </p:nvSpPr>
          <p:spPr bwMode="auto">
            <a:xfrm>
              <a:off x="3636" y="1170"/>
              <a:ext cx="13" cy="69"/>
            </a:xfrm>
            <a:custGeom>
              <a:avLst/>
              <a:gdLst>
                <a:gd name="T0" fmla="*/ 2 w 15"/>
                <a:gd name="T1" fmla="*/ 0 h 62"/>
                <a:gd name="T2" fmla="*/ 1 w 15"/>
                <a:gd name="T3" fmla="*/ 2 h 62"/>
                <a:gd name="T4" fmla="*/ 0 w 15"/>
                <a:gd name="T5" fmla="*/ 6 h 62"/>
                <a:gd name="T6" fmla="*/ 0 w 15"/>
                <a:gd name="T7" fmla="*/ 8 h 62"/>
                <a:gd name="T8" fmla="*/ 0 w 15"/>
                <a:gd name="T9" fmla="*/ 11 h 62"/>
                <a:gd name="T10" fmla="*/ 0 w 15"/>
                <a:gd name="T11" fmla="*/ 14 h 62"/>
                <a:gd name="T12" fmla="*/ 1 w 15"/>
                <a:gd name="T13" fmla="*/ 18 h 62"/>
                <a:gd name="T14" fmla="*/ 3 w 15"/>
                <a:gd name="T15" fmla="*/ 22 h 62"/>
                <a:gd name="T16" fmla="*/ 5 w 15"/>
                <a:gd name="T17" fmla="*/ 25 h 62"/>
                <a:gd name="T18" fmla="*/ 10 w 15"/>
                <a:gd name="T19" fmla="*/ 32 h 62"/>
                <a:gd name="T20" fmla="*/ 12 w 15"/>
                <a:gd name="T21" fmla="*/ 34 h 62"/>
                <a:gd name="T22" fmla="*/ 14 w 15"/>
                <a:gd name="T23" fmla="*/ 38 h 62"/>
                <a:gd name="T24" fmla="*/ 14 w 15"/>
                <a:gd name="T25" fmla="*/ 40 h 62"/>
                <a:gd name="T26" fmla="*/ 15 w 15"/>
                <a:gd name="T27" fmla="*/ 43 h 62"/>
                <a:gd name="T28" fmla="*/ 15 w 15"/>
                <a:gd name="T29" fmla="*/ 44 h 62"/>
                <a:gd name="T30" fmla="*/ 14 w 15"/>
                <a:gd name="T31" fmla="*/ 46 h 62"/>
                <a:gd name="T32" fmla="*/ 14 w 15"/>
                <a:gd name="T33" fmla="*/ 48 h 62"/>
                <a:gd name="T34" fmla="*/ 13 w 15"/>
                <a:gd name="T35" fmla="*/ 50 h 62"/>
                <a:gd name="T36" fmla="*/ 12 w 15"/>
                <a:gd name="T37" fmla="*/ 52 h 62"/>
                <a:gd name="T38" fmla="*/ 10 w 15"/>
                <a:gd name="T39" fmla="*/ 55 h 62"/>
                <a:gd name="T40" fmla="*/ 8 w 15"/>
                <a:gd name="T41" fmla="*/ 57 h 62"/>
                <a:gd name="T42" fmla="*/ 5 w 15"/>
                <a:gd name="T43" fmla="*/ 60 h 62"/>
                <a:gd name="T44" fmla="*/ 2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2" y="0"/>
                  </a:moveTo>
                  <a:lnTo>
                    <a:pt x="1" y="2"/>
                  </a:lnTo>
                  <a:lnTo>
                    <a:pt x="0" y="6"/>
                  </a:lnTo>
                  <a:lnTo>
                    <a:pt x="0" y="8"/>
                  </a:lnTo>
                  <a:lnTo>
                    <a:pt x="0" y="11"/>
                  </a:lnTo>
                  <a:lnTo>
                    <a:pt x="0" y="14"/>
                  </a:lnTo>
                  <a:lnTo>
                    <a:pt x="1" y="18"/>
                  </a:lnTo>
                  <a:lnTo>
                    <a:pt x="3" y="22"/>
                  </a:lnTo>
                  <a:lnTo>
                    <a:pt x="5" y="25"/>
                  </a:lnTo>
                  <a:lnTo>
                    <a:pt x="10" y="32"/>
                  </a:lnTo>
                  <a:lnTo>
                    <a:pt x="12" y="34"/>
                  </a:lnTo>
                  <a:lnTo>
                    <a:pt x="14" y="38"/>
                  </a:lnTo>
                  <a:lnTo>
                    <a:pt x="14" y="40"/>
                  </a:lnTo>
                  <a:lnTo>
                    <a:pt x="15" y="43"/>
                  </a:lnTo>
                  <a:lnTo>
                    <a:pt x="15" y="44"/>
                  </a:lnTo>
                  <a:lnTo>
                    <a:pt x="14" y="46"/>
                  </a:lnTo>
                  <a:lnTo>
                    <a:pt x="14" y="48"/>
                  </a:lnTo>
                  <a:lnTo>
                    <a:pt x="13" y="50"/>
                  </a:lnTo>
                  <a:lnTo>
                    <a:pt x="12" y="52"/>
                  </a:lnTo>
                  <a:lnTo>
                    <a:pt x="10" y="55"/>
                  </a:lnTo>
                  <a:lnTo>
                    <a:pt x="8" y="57"/>
                  </a:lnTo>
                  <a:lnTo>
                    <a:pt x="5" y="60"/>
                  </a:lnTo>
                  <a:lnTo>
                    <a:pt x="2"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9" name="Freeform 55"/>
            <p:cNvSpPr>
              <a:spLocks/>
            </p:cNvSpPr>
            <p:nvPr/>
          </p:nvSpPr>
          <p:spPr bwMode="auto">
            <a:xfrm>
              <a:off x="3659" y="1170"/>
              <a:ext cx="13" cy="69"/>
            </a:xfrm>
            <a:custGeom>
              <a:avLst/>
              <a:gdLst>
                <a:gd name="T0" fmla="*/ 4 w 15"/>
                <a:gd name="T1" fmla="*/ 0 h 62"/>
                <a:gd name="T2" fmla="*/ 3 w 15"/>
                <a:gd name="T3" fmla="*/ 2 h 62"/>
                <a:gd name="T4" fmla="*/ 2 w 15"/>
                <a:gd name="T5" fmla="*/ 6 h 62"/>
                <a:gd name="T6" fmla="*/ 0 w 15"/>
                <a:gd name="T7" fmla="*/ 8 h 62"/>
                <a:gd name="T8" fmla="*/ 0 w 15"/>
                <a:gd name="T9" fmla="*/ 11 h 62"/>
                <a:gd name="T10" fmla="*/ 2 w 15"/>
                <a:gd name="T11" fmla="*/ 14 h 62"/>
                <a:gd name="T12" fmla="*/ 3 w 15"/>
                <a:gd name="T13" fmla="*/ 18 h 62"/>
                <a:gd name="T14" fmla="*/ 4 w 15"/>
                <a:gd name="T15" fmla="*/ 22 h 62"/>
                <a:gd name="T16" fmla="*/ 6 w 15"/>
                <a:gd name="T17" fmla="*/ 25 h 62"/>
                <a:gd name="T18" fmla="*/ 11 w 15"/>
                <a:gd name="T19" fmla="*/ 32 h 62"/>
                <a:gd name="T20" fmla="*/ 13 w 15"/>
                <a:gd name="T21" fmla="*/ 34 h 62"/>
                <a:gd name="T22" fmla="*/ 14 w 15"/>
                <a:gd name="T23" fmla="*/ 38 h 62"/>
                <a:gd name="T24" fmla="*/ 15 w 15"/>
                <a:gd name="T25" fmla="*/ 40 h 62"/>
                <a:gd name="T26" fmla="*/ 15 w 15"/>
                <a:gd name="T27" fmla="*/ 43 h 62"/>
                <a:gd name="T28" fmla="*/ 15 w 15"/>
                <a:gd name="T29" fmla="*/ 44 h 62"/>
                <a:gd name="T30" fmla="*/ 15 w 15"/>
                <a:gd name="T31" fmla="*/ 46 h 62"/>
                <a:gd name="T32" fmla="*/ 14 w 15"/>
                <a:gd name="T33" fmla="*/ 48 h 62"/>
                <a:gd name="T34" fmla="*/ 13 w 15"/>
                <a:gd name="T35" fmla="*/ 50 h 62"/>
                <a:gd name="T36" fmla="*/ 12 w 15"/>
                <a:gd name="T37" fmla="*/ 52 h 62"/>
                <a:gd name="T38" fmla="*/ 11 w 15"/>
                <a:gd name="T39" fmla="*/ 55 h 62"/>
                <a:gd name="T40" fmla="*/ 9 w 15"/>
                <a:gd name="T41" fmla="*/ 57 h 62"/>
                <a:gd name="T42" fmla="*/ 6 w 15"/>
                <a:gd name="T43" fmla="*/ 60 h 62"/>
                <a:gd name="T44" fmla="*/ 4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4" y="0"/>
                  </a:moveTo>
                  <a:lnTo>
                    <a:pt x="3" y="2"/>
                  </a:lnTo>
                  <a:lnTo>
                    <a:pt x="2" y="6"/>
                  </a:lnTo>
                  <a:lnTo>
                    <a:pt x="0" y="8"/>
                  </a:lnTo>
                  <a:lnTo>
                    <a:pt x="0" y="11"/>
                  </a:lnTo>
                  <a:lnTo>
                    <a:pt x="2" y="14"/>
                  </a:lnTo>
                  <a:lnTo>
                    <a:pt x="3" y="18"/>
                  </a:lnTo>
                  <a:lnTo>
                    <a:pt x="4" y="22"/>
                  </a:lnTo>
                  <a:lnTo>
                    <a:pt x="6" y="25"/>
                  </a:lnTo>
                  <a:lnTo>
                    <a:pt x="11" y="32"/>
                  </a:lnTo>
                  <a:lnTo>
                    <a:pt x="13" y="34"/>
                  </a:lnTo>
                  <a:lnTo>
                    <a:pt x="14" y="38"/>
                  </a:lnTo>
                  <a:lnTo>
                    <a:pt x="15" y="40"/>
                  </a:lnTo>
                  <a:lnTo>
                    <a:pt x="15" y="43"/>
                  </a:lnTo>
                  <a:lnTo>
                    <a:pt x="15" y="44"/>
                  </a:lnTo>
                  <a:lnTo>
                    <a:pt x="15" y="46"/>
                  </a:lnTo>
                  <a:lnTo>
                    <a:pt x="14" y="48"/>
                  </a:lnTo>
                  <a:lnTo>
                    <a:pt x="13" y="50"/>
                  </a:lnTo>
                  <a:lnTo>
                    <a:pt x="12" y="52"/>
                  </a:lnTo>
                  <a:lnTo>
                    <a:pt x="11" y="55"/>
                  </a:lnTo>
                  <a:lnTo>
                    <a:pt x="9" y="57"/>
                  </a:lnTo>
                  <a:lnTo>
                    <a:pt x="6" y="60"/>
                  </a:lnTo>
                  <a:lnTo>
                    <a:pt x="4" y="62"/>
                  </a:lnTo>
                </a:path>
              </a:pathLst>
            </a:custGeom>
            <a:noFill/>
            <a:ln w="7938">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40" name="Freeform 56"/>
            <p:cNvSpPr>
              <a:spLocks/>
            </p:cNvSpPr>
            <p:nvPr/>
          </p:nvSpPr>
          <p:spPr bwMode="auto">
            <a:xfrm>
              <a:off x="3659" y="2677"/>
              <a:ext cx="13" cy="70"/>
            </a:xfrm>
            <a:custGeom>
              <a:avLst/>
              <a:gdLst>
                <a:gd name="T0" fmla="*/ 3 w 15"/>
                <a:gd name="T1" fmla="*/ 0 h 62"/>
                <a:gd name="T2" fmla="*/ 2 w 15"/>
                <a:gd name="T3" fmla="*/ 2 h 62"/>
                <a:gd name="T4" fmla="*/ 0 w 15"/>
                <a:gd name="T5" fmla="*/ 6 h 62"/>
                <a:gd name="T6" fmla="*/ 0 w 15"/>
                <a:gd name="T7" fmla="*/ 8 h 62"/>
                <a:gd name="T8" fmla="*/ 0 w 15"/>
                <a:gd name="T9" fmla="*/ 11 h 62"/>
                <a:gd name="T10" fmla="*/ 0 w 15"/>
                <a:gd name="T11" fmla="*/ 14 h 62"/>
                <a:gd name="T12" fmla="*/ 2 w 15"/>
                <a:gd name="T13" fmla="*/ 18 h 62"/>
                <a:gd name="T14" fmla="*/ 4 w 15"/>
                <a:gd name="T15" fmla="*/ 22 h 62"/>
                <a:gd name="T16" fmla="*/ 6 w 15"/>
                <a:gd name="T17" fmla="*/ 26 h 62"/>
                <a:gd name="T18" fmla="*/ 10 w 15"/>
                <a:gd name="T19" fmla="*/ 32 h 62"/>
                <a:gd name="T20" fmla="*/ 12 w 15"/>
                <a:gd name="T21" fmla="*/ 34 h 62"/>
                <a:gd name="T22" fmla="*/ 14 w 15"/>
                <a:gd name="T23" fmla="*/ 38 h 62"/>
                <a:gd name="T24" fmla="*/ 15 w 15"/>
                <a:gd name="T25" fmla="*/ 40 h 62"/>
                <a:gd name="T26" fmla="*/ 15 w 15"/>
                <a:gd name="T27" fmla="*/ 43 h 62"/>
                <a:gd name="T28" fmla="*/ 15 w 15"/>
                <a:gd name="T29" fmla="*/ 44 h 62"/>
                <a:gd name="T30" fmla="*/ 14 w 15"/>
                <a:gd name="T31" fmla="*/ 46 h 62"/>
                <a:gd name="T32" fmla="*/ 14 w 15"/>
                <a:gd name="T33" fmla="*/ 48 h 62"/>
                <a:gd name="T34" fmla="*/ 13 w 15"/>
                <a:gd name="T35" fmla="*/ 50 h 62"/>
                <a:gd name="T36" fmla="*/ 12 w 15"/>
                <a:gd name="T37" fmla="*/ 53 h 62"/>
                <a:gd name="T38" fmla="*/ 10 w 15"/>
                <a:gd name="T39" fmla="*/ 55 h 62"/>
                <a:gd name="T40" fmla="*/ 8 w 15"/>
                <a:gd name="T41" fmla="*/ 57 h 62"/>
                <a:gd name="T42" fmla="*/ 6 w 15"/>
                <a:gd name="T43" fmla="*/ 60 h 62"/>
                <a:gd name="T44" fmla="*/ 3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3" y="0"/>
                  </a:moveTo>
                  <a:lnTo>
                    <a:pt x="2" y="2"/>
                  </a:lnTo>
                  <a:lnTo>
                    <a:pt x="0" y="6"/>
                  </a:lnTo>
                  <a:lnTo>
                    <a:pt x="0" y="8"/>
                  </a:lnTo>
                  <a:lnTo>
                    <a:pt x="0" y="11"/>
                  </a:lnTo>
                  <a:lnTo>
                    <a:pt x="0" y="14"/>
                  </a:lnTo>
                  <a:lnTo>
                    <a:pt x="2" y="18"/>
                  </a:lnTo>
                  <a:lnTo>
                    <a:pt x="4" y="22"/>
                  </a:lnTo>
                  <a:lnTo>
                    <a:pt x="6" y="26"/>
                  </a:lnTo>
                  <a:lnTo>
                    <a:pt x="10" y="32"/>
                  </a:lnTo>
                  <a:lnTo>
                    <a:pt x="12" y="34"/>
                  </a:lnTo>
                  <a:lnTo>
                    <a:pt x="14" y="38"/>
                  </a:lnTo>
                  <a:lnTo>
                    <a:pt x="15" y="40"/>
                  </a:lnTo>
                  <a:lnTo>
                    <a:pt x="15" y="43"/>
                  </a:lnTo>
                  <a:lnTo>
                    <a:pt x="15" y="44"/>
                  </a:lnTo>
                  <a:lnTo>
                    <a:pt x="14" y="46"/>
                  </a:lnTo>
                  <a:lnTo>
                    <a:pt x="14" y="48"/>
                  </a:lnTo>
                  <a:lnTo>
                    <a:pt x="13" y="50"/>
                  </a:lnTo>
                  <a:lnTo>
                    <a:pt x="12" y="53"/>
                  </a:lnTo>
                  <a:lnTo>
                    <a:pt x="10" y="55"/>
                  </a:lnTo>
                  <a:lnTo>
                    <a:pt x="8" y="57"/>
                  </a:lnTo>
                  <a:lnTo>
                    <a:pt x="6"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41" name="Freeform 57"/>
            <p:cNvSpPr>
              <a:spLocks/>
            </p:cNvSpPr>
            <p:nvPr/>
          </p:nvSpPr>
          <p:spPr bwMode="auto">
            <a:xfrm>
              <a:off x="3681" y="2677"/>
              <a:ext cx="12" cy="70"/>
            </a:xfrm>
            <a:custGeom>
              <a:avLst/>
              <a:gdLst>
                <a:gd name="T0" fmla="*/ 3 w 14"/>
                <a:gd name="T1" fmla="*/ 0 h 62"/>
                <a:gd name="T2" fmla="*/ 2 w 14"/>
                <a:gd name="T3" fmla="*/ 2 h 62"/>
                <a:gd name="T4" fmla="*/ 1 w 14"/>
                <a:gd name="T5" fmla="*/ 6 h 62"/>
                <a:gd name="T6" fmla="*/ 0 w 14"/>
                <a:gd name="T7" fmla="*/ 8 h 62"/>
                <a:gd name="T8" fmla="*/ 0 w 14"/>
                <a:gd name="T9" fmla="*/ 11 h 62"/>
                <a:gd name="T10" fmla="*/ 1 w 14"/>
                <a:gd name="T11" fmla="*/ 14 h 62"/>
                <a:gd name="T12" fmla="*/ 2 w 14"/>
                <a:gd name="T13" fmla="*/ 18 h 62"/>
                <a:gd name="T14" fmla="*/ 3 w 14"/>
                <a:gd name="T15" fmla="*/ 22 h 62"/>
                <a:gd name="T16" fmla="*/ 5 w 14"/>
                <a:gd name="T17" fmla="*/ 26 h 62"/>
                <a:gd name="T18" fmla="*/ 10 w 14"/>
                <a:gd name="T19" fmla="*/ 32 h 62"/>
                <a:gd name="T20" fmla="*/ 12 w 14"/>
                <a:gd name="T21" fmla="*/ 34 h 62"/>
                <a:gd name="T22" fmla="*/ 13 w 14"/>
                <a:gd name="T23" fmla="*/ 38 h 62"/>
                <a:gd name="T24" fmla="*/ 14 w 14"/>
                <a:gd name="T25" fmla="*/ 40 h 62"/>
                <a:gd name="T26" fmla="*/ 14 w 14"/>
                <a:gd name="T27" fmla="*/ 43 h 62"/>
                <a:gd name="T28" fmla="*/ 14 w 14"/>
                <a:gd name="T29" fmla="*/ 44 h 62"/>
                <a:gd name="T30" fmla="*/ 14 w 14"/>
                <a:gd name="T31" fmla="*/ 46 h 62"/>
                <a:gd name="T32" fmla="*/ 13 w 14"/>
                <a:gd name="T33" fmla="*/ 48 h 62"/>
                <a:gd name="T34" fmla="*/ 13 w 14"/>
                <a:gd name="T35" fmla="*/ 50 h 62"/>
                <a:gd name="T36" fmla="*/ 11 w 14"/>
                <a:gd name="T37" fmla="*/ 53 h 62"/>
                <a:gd name="T38" fmla="*/ 10 w 14"/>
                <a:gd name="T39" fmla="*/ 55 h 62"/>
                <a:gd name="T40" fmla="*/ 8 w 14"/>
                <a:gd name="T41" fmla="*/ 57 h 62"/>
                <a:gd name="T42" fmla="*/ 5 w 14"/>
                <a:gd name="T43" fmla="*/ 60 h 62"/>
                <a:gd name="T44" fmla="*/ 3 w 14"/>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62">
                  <a:moveTo>
                    <a:pt x="3" y="0"/>
                  </a:moveTo>
                  <a:lnTo>
                    <a:pt x="2" y="2"/>
                  </a:lnTo>
                  <a:lnTo>
                    <a:pt x="1" y="6"/>
                  </a:lnTo>
                  <a:lnTo>
                    <a:pt x="0" y="8"/>
                  </a:lnTo>
                  <a:lnTo>
                    <a:pt x="0" y="11"/>
                  </a:lnTo>
                  <a:lnTo>
                    <a:pt x="1" y="14"/>
                  </a:lnTo>
                  <a:lnTo>
                    <a:pt x="2" y="18"/>
                  </a:lnTo>
                  <a:lnTo>
                    <a:pt x="3" y="22"/>
                  </a:lnTo>
                  <a:lnTo>
                    <a:pt x="5" y="26"/>
                  </a:lnTo>
                  <a:lnTo>
                    <a:pt x="10" y="32"/>
                  </a:lnTo>
                  <a:lnTo>
                    <a:pt x="12" y="34"/>
                  </a:lnTo>
                  <a:lnTo>
                    <a:pt x="13" y="38"/>
                  </a:lnTo>
                  <a:lnTo>
                    <a:pt x="14" y="40"/>
                  </a:lnTo>
                  <a:lnTo>
                    <a:pt x="14" y="43"/>
                  </a:lnTo>
                  <a:lnTo>
                    <a:pt x="14" y="44"/>
                  </a:lnTo>
                  <a:lnTo>
                    <a:pt x="14" y="46"/>
                  </a:lnTo>
                  <a:lnTo>
                    <a:pt x="13" y="48"/>
                  </a:lnTo>
                  <a:lnTo>
                    <a:pt x="13" y="50"/>
                  </a:lnTo>
                  <a:lnTo>
                    <a:pt x="11" y="53"/>
                  </a:lnTo>
                  <a:lnTo>
                    <a:pt x="10" y="55"/>
                  </a:lnTo>
                  <a:lnTo>
                    <a:pt x="8" y="57"/>
                  </a:lnTo>
                  <a:lnTo>
                    <a:pt x="5"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42" name="Freeform 58"/>
            <p:cNvSpPr>
              <a:spLocks/>
            </p:cNvSpPr>
            <p:nvPr/>
          </p:nvSpPr>
          <p:spPr bwMode="auto">
            <a:xfrm>
              <a:off x="4614" y="3049"/>
              <a:ext cx="13" cy="69"/>
            </a:xfrm>
            <a:custGeom>
              <a:avLst/>
              <a:gdLst>
                <a:gd name="T0" fmla="*/ 3 w 15"/>
                <a:gd name="T1" fmla="*/ 0 h 62"/>
                <a:gd name="T2" fmla="*/ 2 w 15"/>
                <a:gd name="T3" fmla="*/ 2 h 62"/>
                <a:gd name="T4" fmla="*/ 1 w 15"/>
                <a:gd name="T5" fmla="*/ 6 h 62"/>
                <a:gd name="T6" fmla="*/ 1 w 15"/>
                <a:gd name="T7" fmla="*/ 8 h 62"/>
                <a:gd name="T8" fmla="*/ 0 w 15"/>
                <a:gd name="T9" fmla="*/ 11 h 62"/>
                <a:gd name="T10" fmla="*/ 1 w 15"/>
                <a:gd name="T11" fmla="*/ 14 h 62"/>
                <a:gd name="T12" fmla="*/ 2 w 15"/>
                <a:gd name="T13" fmla="*/ 18 h 62"/>
                <a:gd name="T14" fmla="*/ 4 w 15"/>
                <a:gd name="T15" fmla="*/ 22 h 62"/>
                <a:gd name="T16" fmla="*/ 6 w 15"/>
                <a:gd name="T17" fmla="*/ 25 h 62"/>
                <a:gd name="T18" fmla="*/ 10 w 15"/>
                <a:gd name="T19" fmla="*/ 32 h 62"/>
                <a:gd name="T20" fmla="*/ 12 w 15"/>
                <a:gd name="T21" fmla="*/ 34 h 62"/>
                <a:gd name="T22" fmla="*/ 14 w 15"/>
                <a:gd name="T23" fmla="*/ 38 h 62"/>
                <a:gd name="T24" fmla="*/ 14 w 15"/>
                <a:gd name="T25" fmla="*/ 40 h 62"/>
                <a:gd name="T26" fmla="*/ 15 w 15"/>
                <a:gd name="T27" fmla="*/ 43 h 62"/>
                <a:gd name="T28" fmla="*/ 15 w 15"/>
                <a:gd name="T29" fmla="*/ 44 h 62"/>
                <a:gd name="T30" fmla="*/ 14 w 15"/>
                <a:gd name="T31" fmla="*/ 46 h 62"/>
                <a:gd name="T32" fmla="*/ 14 w 15"/>
                <a:gd name="T33" fmla="*/ 48 h 62"/>
                <a:gd name="T34" fmla="*/ 13 w 15"/>
                <a:gd name="T35" fmla="*/ 50 h 62"/>
                <a:gd name="T36" fmla="*/ 12 w 15"/>
                <a:gd name="T37" fmla="*/ 52 h 62"/>
                <a:gd name="T38" fmla="*/ 10 w 15"/>
                <a:gd name="T39" fmla="*/ 55 h 62"/>
                <a:gd name="T40" fmla="*/ 8 w 15"/>
                <a:gd name="T41" fmla="*/ 57 h 62"/>
                <a:gd name="T42" fmla="*/ 6 w 15"/>
                <a:gd name="T43" fmla="*/ 60 h 62"/>
                <a:gd name="T44" fmla="*/ 3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3" y="0"/>
                  </a:moveTo>
                  <a:lnTo>
                    <a:pt x="2" y="2"/>
                  </a:lnTo>
                  <a:lnTo>
                    <a:pt x="1" y="6"/>
                  </a:lnTo>
                  <a:lnTo>
                    <a:pt x="1" y="8"/>
                  </a:lnTo>
                  <a:lnTo>
                    <a:pt x="0" y="11"/>
                  </a:lnTo>
                  <a:lnTo>
                    <a:pt x="1" y="14"/>
                  </a:lnTo>
                  <a:lnTo>
                    <a:pt x="2" y="18"/>
                  </a:lnTo>
                  <a:lnTo>
                    <a:pt x="4" y="22"/>
                  </a:lnTo>
                  <a:lnTo>
                    <a:pt x="6" y="25"/>
                  </a:lnTo>
                  <a:lnTo>
                    <a:pt x="10" y="32"/>
                  </a:lnTo>
                  <a:lnTo>
                    <a:pt x="12" y="34"/>
                  </a:lnTo>
                  <a:lnTo>
                    <a:pt x="14" y="38"/>
                  </a:lnTo>
                  <a:lnTo>
                    <a:pt x="14" y="40"/>
                  </a:lnTo>
                  <a:lnTo>
                    <a:pt x="15" y="43"/>
                  </a:lnTo>
                  <a:lnTo>
                    <a:pt x="15" y="44"/>
                  </a:lnTo>
                  <a:lnTo>
                    <a:pt x="14" y="46"/>
                  </a:lnTo>
                  <a:lnTo>
                    <a:pt x="14" y="48"/>
                  </a:lnTo>
                  <a:lnTo>
                    <a:pt x="13" y="50"/>
                  </a:lnTo>
                  <a:lnTo>
                    <a:pt x="12" y="52"/>
                  </a:lnTo>
                  <a:lnTo>
                    <a:pt x="10" y="55"/>
                  </a:lnTo>
                  <a:lnTo>
                    <a:pt x="8" y="57"/>
                  </a:lnTo>
                  <a:lnTo>
                    <a:pt x="6"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43" name="Freeform 59"/>
            <p:cNvSpPr>
              <a:spLocks/>
            </p:cNvSpPr>
            <p:nvPr/>
          </p:nvSpPr>
          <p:spPr bwMode="auto">
            <a:xfrm>
              <a:off x="4637" y="3049"/>
              <a:ext cx="12" cy="69"/>
            </a:xfrm>
            <a:custGeom>
              <a:avLst/>
              <a:gdLst>
                <a:gd name="T0" fmla="*/ 3 w 15"/>
                <a:gd name="T1" fmla="*/ 0 h 62"/>
                <a:gd name="T2" fmla="*/ 1 w 15"/>
                <a:gd name="T3" fmla="*/ 2 h 62"/>
                <a:gd name="T4" fmla="*/ 1 w 15"/>
                <a:gd name="T5" fmla="*/ 6 h 62"/>
                <a:gd name="T6" fmla="*/ 0 w 15"/>
                <a:gd name="T7" fmla="*/ 8 h 62"/>
                <a:gd name="T8" fmla="*/ 0 w 15"/>
                <a:gd name="T9" fmla="*/ 11 h 62"/>
                <a:gd name="T10" fmla="*/ 0 w 15"/>
                <a:gd name="T11" fmla="*/ 14 h 62"/>
                <a:gd name="T12" fmla="*/ 2 w 15"/>
                <a:gd name="T13" fmla="*/ 18 h 62"/>
                <a:gd name="T14" fmla="*/ 3 w 15"/>
                <a:gd name="T15" fmla="*/ 22 h 62"/>
                <a:gd name="T16" fmla="*/ 5 w 15"/>
                <a:gd name="T17" fmla="*/ 25 h 62"/>
                <a:gd name="T18" fmla="*/ 10 w 15"/>
                <a:gd name="T19" fmla="*/ 32 h 62"/>
                <a:gd name="T20" fmla="*/ 13 w 15"/>
                <a:gd name="T21" fmla="*/ 34 h 62"/>
                <a:gd name="T22" fmla="*/ 14 w 15"/>
                <a:gd name="T23" fmla="*/ 38 h 62"/>
                <a:gd name="T24" fmla="*/ 15 w 15"/>
                <a:gd name="T25" fmla="*/ 40 h 62"/>
                <a:gd name="T26" fmla="*/ 15 w 15"/>
                <a:gd name="T27" fmla="*/ 43 h 62"/>
                <a:gd name="T28" fmla="*/ 15 w 15"/>
                <a:gd name="T29" fmla="*/ 44 h 62"/>
                <a:gd name="T30" fmla="*/ 15 w 15"/>
                <a:gd name="T31" fmla="*/ 46 h 62"/>
                <a:gd name="T32" fmla="*/ 14 w 15"/>
                <a:gd name="T33" fmla="*/ 48 h 62"/>
                <a:gd name="T34" fmla="*/ 13 w 15"/>
                <a:gd name="T35" fmla="*/ 50 h 62"/>
                <a:gd name="T36" fmla="*/ 12 w 15"/>
                <a:gd name="T37" fmla="*/ 52 h 62"/>
                <a:gd name="T38" fmla="*/ 10 w 15"/>
                <a:gd name="T39" fmla="*/ 55 h 62"/>
                <a:gd name="T40" fmla="*/ 8 w 15"/>
                <a:gd name="T41" fmla="*/ 57 h 62"/>
                <a:gd name="T42" fmla="*/ 5 w 15"/>
                <a:gd name="T43" fmla="*/ 60 h 62"/>
                <a:gd name="T44" fmla="*/ 3 w 15"/>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62">
                  <a:moveTo>
                    <a:pt x="3" y="0"/>
                  </a:moveTo>
                  <a:lnTo>
                    <a:pt x="1" y="2"/>
                  </a:lnTo>
                  <a:lnTo>
                    <a:pt x="1" y="6"/>
                  </a:lnTo>
                  <a:lnTo>
                    <a:pt x="0" y="8"/>
                  </a:lnTo>
                  <a:lnTo>
                    <a:pt x="0" y="11"/>
                  </a:lnTo>
                  <a:lnTo>
                    <a:pt x="0" y="14"/>
                  </a:lnTo>
                  <a:lnTo>
                    <a:pt x="2" y="18"/>
                  </a:lnTo>
                  <a:lnTo>
                    <a:pt x="3" y="22"/>
                  </a:lnTo>
                  <a:lnTo>
                    <a:pt x="5" y="25"/>
                  </a:lnTo>
                  <a:lnTo>
                    <a:pt x="10" y="32"/>
                  </a:lnTo>
                  <a:lnTo>
                    <a:pt x="13" y="34"/>
                  </a:lnTo>
                  <a:lnTo>
                    <a:pt x="14" y="38"/>
                  </a:lnTo>
                  <a:lnTo>
                    <a:pt x="15" y="40"/>
                  </a:lnTo>
                  <a:lnTo>
                    <a:pt x="15" y="43"/>
                  </a:lnTo>
                  <a:lnTo>
                    <a:pt x="15" y="44"/>
                  </a:lnTo>
                  <a:lnTo>
                    <a:pt x="15" y="46"/>
                  </a:lnTo>
                  <a:lnTo>
                    <a:pt x="14" y="48"/>
                  </a:lnTo>
                  <a:lnTo>
                    <a:pt x="13" y="50"/>
                  </a:lnTo>
                  <a:lnTo>
                    <a:pt x="12" y="52"/>
                  </a:lnTo>
                  <a:lnTo>
                    <a:pt x="10" y="55"/>
                  </a:lnTo>
                  <a:lnTo>
                    <a:pt x="8" y="57"/>
                  </a:lnTo>
                  <a:lnTo>
                    <a:pt x="5" y="60"/>
                  </a:lnTo>
                  <a:lnTo>
                    <a:pt x="3" y="62"/>
                  </a:lnTo>
                </a:path>
              </a:pathLst>
            </a:custGeom>
            <a:noFill/>
            <a:ln w="79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44" name="Rectangle 60"/>
            <p:cNvSpPr>
              <a:spLocks noChangeArrowheads="1"/>
            </p:cNvSpPr>
            <p:nvPr/>
          </p:nvSpPr>
          <p:spPr bwMode="auto">
            <a:xfrm>
              <a:off x="5370" y="1840"/>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45" name="Rectangle 61"/>
            <p:cNvSpPr>
              <a:spLocks noChangeArrowheads="1"/>
            </p:cNvSpPr>
            <p:nvPr/>
          </p:nvSpPr>
          <p:spPr bwMode="auto">
            <a:xfrm>
              <a:off x="5370" y="2751"/>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46" name="Line 62"/>
            <p:cNvSpPr>
              <a:spLocks noChangeShapeType="1"/>
            </p:cNvSpPr>
            <p:nvPr/>
          </p:nvSpPr>
          <p:spPr bwMode="auto">
            <a:xfrm>
              <a:off x="3277" y="1836"/>
              <a:ext cx="1" cy="14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7" name="Line 63"/>
            <p:cNvSpPr>
              <a:spLocks noChangeShapeType="1"/>
            </p:cNvSpPr>
            <p:nvPr/>
          </p:nvSpPr>
          <p:spPr bwMode="auto">
            <a:xfrm>
              <a:off x="3168" y="1966"/>
              <a:ext cx="56"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8" name="Freeform 64"/>
            <p:cNvSpPr>
              <a:spLocks/>
            </p:cNvSpPr>
            <p:nvPr/>
          </p:nvSpPr>
          <p:spPr bwMode="auto">
            <a:xfrm>
              <a:off x="3117" y="1936"/>
              <a:ext cx="56"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49" name="Freeform 65"/>
            <p:cNvSpPr>
              <a:spLocks/>
            </p:cNvSpPr>
            <p:nvPr/>
          </p:nvSpPr>
          <p:spPr bwMode="auto">
            <a:xfrm>
              <a:off x="3219" y="1936"/>
              <a:ext cx="57" cy="59"/>
            </a:xfrm>
            <a:custGeom>
              <a:avLst/>
              <a:gdLst>
                <a:gd name="T0" fmla="*/ 0 w 67"/>
                <a:gd name="T1" fmla="*/ 0 h 53"/>
                <a:gd name="T2" fmla="*/ 67 w 67"/>
                <a:gd name="T3" fmla="*/ 27 h 53"/>
                <a:gd name="T4" fmla="*/ 0 w 67"/>
                <a:gd name="T5" fmla="*/ 53 h 53"/>
                <a:gd name="T6" fmla="*/ 0 w 67"/>
                <a:gd name="T7" fmla="*/ 0 h 53"/>
              </a:gdLst>
              <a:ahLst/>
              <a:cxnLst>
                <a:cxn ang="0">
                  <a:pos x="T0" y="T1"/>
                </a:cxn>
                <a:cxn ang="0">
                  <a:pos x="T2" y="T3"/>
                </a:cxn>
                <a:cxn ang="0">
                  <a:pos x="T4" y="T5"/>
                </a:cxn>
                <a:cxn ang="0">
                  <a:pos x="T6" y="T7"/>
                </a:cxn>
              </a:cxnLst>
              <a:rect l="0" t="0" r="r" b="b"/>
              <a:pathLst>
                <a:path w="67" h="53">
                  <a:moveTo>
                    <a:pt x="0" y="0"/>
                  </a:moveTo>
                  <a:lnTo>
                    <a:pt x="67"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0" name="Line 66"/>
            <p:cNvSpPr>
              <a:spLocks noChangeShapeType="1"/>
            </p:cNvSpPr>
            <p:nvPr/>
          </p:nvSpPr>
          <p:spPr bwMode="auto">
            <a:xfrm>
              <a:off x="3328" y="1966"/>
              <a:ext cx="7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1" name="Freeform 67"/>
            <p:cNvSpPr>
              <a:spLocks/>
            </p:cNvSpPr>
            <p:nvPr/>
          </p:nvSpPr>
          <p:spPr bwMode="auto">
            <a:xfrm>
              <a:off x="3276" y="1936"/>
              <a:ext cx="57"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2" name="Freeform 68"/>
            <p:cNvSpPr>
              <a:spLocks/>
            </p:cNvSpPr>
            <p:nvPr/>
          </p:nvSpPr>
          <p:spPr bwMode="auto">
            <a:xfrm>
              <a:off x="3401" y="1936"/>
              <a:ext cx="57" cy="59"/>
            </a:xfrm>
            <a:custGeom>
              <a:avLst/>
              <a:gdLst>
                <a:gd name="T0" fmla="*/ 0 w 68"/>
                <a:gd name="T1" fmla="*/ 0 h 53"/>
                <a:gd name="T2" fmla="*/ 68 w 68"/>
                <a:gd name="T3" fmla="*/ 27 h 53"/>
                <a:gd name="T4" fmla="*/ 0 w 68"/>
                <a:gd name="T5" fmla="*/ 53 h 53"/>
                <a:gd name="T6" fmla="*/ 0 w 68"/>
                <a:gd name="T7" fmla="*/ 0 h 53"/>
              </a:gdLst>
              <a:ahLst/>
              <a:cxnLst>
                <a:cxn ang="0">
                  <a:pos x="T0" y="T1"/>
                </a:cxn>
                <a:cxn ang="0">
                  <a:pos x="T2" y="T3"/>
                </a:cxn>
                <a:cxn ang="0">
                  <a:pos x="T4" y="T5"/>
                </a:cxn>
                <a:cxn ang="0">
                  <a:pos x="T6" y="T7"/>
                </a:cxn>
              </a:cxnLst>
              <a:rect l="0" t="0" r="r" b="b"/>
              <a:pathLst>
                <a:path w="68" h="53">
                  <a:moveTo>
                    <a:pt x="0" y="0"/>
                  </a:moveTo>
                  <a:lnTo>
                    <a:pt x="68"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3" name="Line 69"/>
            <p:cNvSpPr>
              <a:spLocks noChangeShapeType="1"/>
            </p:cNvSpPr>
            <p:nvPr/>
          </p:nvSpPr>
          <p:spPr bwMode="auto">
            <a:xfrm>
              <a:off x="4126" y="3519"/>
              <a:ext cx="23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4" name="Freeform 70"/>
            <p:cNvSpPr>
              <a:spLocks/>
            </p:cNvSpPr>
            <p:nvPr/>
          </p:nvSpPr>
          <p:spPr bwMode="auto">
            <a:xfrm>
              <a:off x="4075" y="3489"/>
              <a:ext cx="57"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5" name="Freeform 71"/>
            <p:cNvSpPr>
              <a:spLocks/>
            </p:cNvSpPr>
            <p:nvPr/>
          </p:nvSpPr>
          <p:spPr bwMode="auto">
            <a:xfrm>
              <a:off x="4360" y="3489"/>
              <a:ext cx="57" cy="59"/>
            </a:xfrm>
            <a:custGeom>
              <a:avLst/>
              <a:gdLst>
                <a:gd name="T0" fmla="*/ 0 w 67"/>
                <a:gd name="T1" fmla="*/ 0 h 53"/>
                <a:gd name="T2" fmla="*/ 67 w 67"/>
                <a:gd name="T3" fmla="*/ 27 h 53"/>
                <a:gd name="T4" fmla="*/ 0 w 67"/>
                <a:gd name="T5" fmla="*/ 53 h 53"/>
                <a:gd name="T6" fmla="*/ 0 w 67"/>
                <a:gd name="T7" fmla="*/ 0 h 53"/>
              </a:gdLst>
              <a:ahLst/>
              <a:cxnLst>
                <a:cxn ang="0">
                  <a:pos x="T0" y="T1"/>
                </a:cxn>
                <a:cxn ang="0">
                  <a:pos x="T2" y="T3"/>
                </a:cxn>
                <a:cxn ang="0">
                  <a:pos x="T4" y="T5"/>
                </a:cxn>
                <a:cxn ang="0">
                  <a:pos x="T6" y="T7"/>
                </a:cxn>
              </a:cxnLst>
              <a:rect l="0" t="0" r="r" b="b"/>
              <a:pathLst>
                <a:path w="67" h="53">
                  <a:moveTo>
                    <a:pt x="0" y="0"/>
                  </a:moveTo>
                  <a:lnTo>
                    <a:pt x="67"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6" name="Line 72"/>
            <p:cNvSpPr>
              <a:spLocks noChangeShapeType="1"/>
            </p:cNvSpPr>
            <p:nvPr/>
          </p:nvSpPr>
          <p:spPr bwMode="auto">
            <a:xfrm>
              <a:off x="4469" y="3519"/>
              <a:ext cx="39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7" name="Freeform 73"/>
            <p:cNvSpPr>
              <a:spLocks/>
            </p:cNvSpPr>
            <p:nvPr/>
          </p:nvSpPr>
          <p:spPr bwMode="auto">
            <a:xfrm>
              <a:off x="4417" y="3489"/>
              <a:ext cx="56" cy="59"/>
            </a:xfrm>
            <a:custGeom>
              <a:avLst/>
              <a:gdLst>
                <a:gd name="T0" fmla="*/ 67 w 67"/>
                <a:gd name="T1" fmla="*/ 53 h 53"/>
                <a:gd name="T2" fmla="*/ 0 w 67"/>
                <a:gd name="T3" fmla="*/ 27 h 53"/>
                <a:gd name="T4" fmla="*/ 67 w 67"/>
                <a:gd name="T5" fmla="*/ 0 h 53"/>
                <a:gd name="T6" fmla="*/ 67 w 67"/>
                <a:gd name="T7" fmla="*/ 53 h 53"/>
              </a:gdLst>
              <a:ahLst/>
              <a:cxnLst>
                <a:cxn ang="0">
                  <a:pos x="T0" y="T1"/>
                </a:cxn>
                <a:cxn ang="0">
                  <a:pos x="T2" y="T3"/>
                </a:cxn>
                <a:cxn ang="0">
                  <a:pos x="T4" y="T5"/>
                </a:cxn>
                <a:cxn ang="0">
                  <a:pos x="T6" y="T7"/>
                </a:cxn>
              </a:cxnLst>
              <a:rect l="0" t="0" r="r" b="b"/>
              <a:pathLst>
                <a:path w="67" h="53">
                  <a:moveTo>
                    <a:pt x="67" y="53"/>
                  </a:moveTo>
                  <a:lnTo>
                    <a:pt x="0" y="27"/>
                  </a:lnTo>
                  <a:lnTo>
                    <a:pt x="67" y="0"/>
                  </a:lnTo>
                  <a:lnTo>
                    <a:pt x="6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8" name="Freeform 74"/>
            <p:cNvSpPr>
              <a:spLocks/>
            </p:cNvSpPr>
            <p:nvPr/>
          </p:nvSpPr>
          <p:spPr bwMode="auto">
            <a:xfrm>
              <a:off x="4862" y="3489"/>
              <a:ext cx="57" cy="59"/>
            </a:xfrm>
            <a:custGeom>
              <a:avLst/>
              <a:gdLst>
                <a:gd name="T0" fmla="*/ 0 w 68"/>
                <a:gd name="T1" fmla="*/ 0 h 53"/>
                <a:gd name="T2" fmla="*/ 68 w 68"/>
                <a:gd name="T3" fmla="*/ 27 h 53"/>
                <a:gd name="T4" fmla="*/ 0 w 68"/>
                <a:gd name="T5" fmla="*/ 53 h 53"/>
                <a:gd name="T6" fmla="*/ 0 w 68"/>
                <a:gd name="T7" fmla="*/ 0 h 53"/>
              </a:gdLst>
              <a:ahLst/>
              <a:cxnLst>
                <a:cxn ang="0">
                  <a:pos x="T0" y="T1"/>
                </a:cxn>
                <a:cxn ang="0">
                  <a:pos x="T2" y="T3"/>
                </a:cxn>
                <a:cxn ang="0">
                  <a:pos x="T4" y="T5"/>
                </a:cxn>
                <a:cxn ang="0">
                  <a:pos x="T6" y="T7"/>
                </a:cxn>
              </a:cxnLst>
              <a:rect l="0" t="0" r="r" b="b"/>
              <a:pathLst>
                <a:path w="68" h="53">
                  <a:moveTo>
                    <a:pt x="0" y="0"/>
                  </a:moveTo>
                  <a:lnTo>
                    <a:pt x="68"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9" name="Rectangle 75"/>
            <p:cNvSpPr>
              <a:spLocks noChangeArrowheads="1"/>
            </p:cNvSpPr>
            <p:nvPr/>
          </p:nvSpPr>
          <p:spPr bwMode="auto">
            <a:xfrm>
              <a:off x="3032" y="2768"/>
              <a:ext cx="8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O</a:t>
              </a:r>
              <a:endParaRPr kumimoji="1" lang="en-US" altLang="zh-CN" sz="3600">
                <a:latin typeface="华文中宋" pitchFamily="2" charset="-122"/>
                <a:ea typeface="华文中宋" pitchFamily="2" charset="-122"/>
              </a:endParaRPr>
            </a:p>
          </p:txBody>
        </p:sp>
        <p:sp>
          <p:nvSpPr>
            <p:cNvPr id="93260" name="Rectangle 76"/>
            <p:cNvSpPr>
              <a:spLocks noChangeArrowheads="1"/>
            </p:cNvSpPr>
            <p:nvPr/>
          </p:nvSpPr>
          <p:spPr bwMode="auto">
            <a:xfrm>
              <a:off x="3051" y="1855"/>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0</a:t>
              </a:r>
              <a:endParaRPr kumimoji="1" lang="en-US" altLang="zh-CN" sz="3600">
                <a:latin typeface="华文中宋" pitchFamily="2" charset="-122"/>
                <a:ea typeface="华文中宋" pitchFamily="2" charset="-122"/>
              </a:endParaRPr>
            </a:p>
          </p:txBody>
        </p:sp>
        <p:sp>
          <p:nvSpPr>
            <p:cNvPr id="93261" name="Rectangle 77"/>
            <p:cNvSpPr>
              <a:spLocks noChangeArrowheads="1"/>
            </p:cNvSpPr>
            <p:nvPr/>
          </p:nvSpPr>
          <p:spPr bwMode="auto">
            <a:xfrm>
              <a:off x="3166" y="1810"/>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62" name="Rectangle 78"/>
            <p:cNvSpPr>
              <a:spLocks noChangeArrowheads="1"/>
            </p:cNvSpPr>
            <p:nvPr/>
          </p:nvSpPr>
          <p:spPr bwMode="auto">
            <a:xfrm>
              <a:off x="3189" y="1887"/>
              <a:ext cx="3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d</a:t>
              </a:r>
              <a:endParaRPr kumimoji="1" lang="en-US" altLang="zh-CN" sz="3600">
                <a:latin typeface="华文中宋" pitchFamily="2" charset="-122"/>
                <a:ea typeface="华文中宋" pitchFamily="2" charset="-122"/>
              </a:endParaRPr>
            </a:p>
          </p:txBody>
        </p:sp>
        <p:sp>
          <p:nvSpPr>
            <p:cNvPr id="93263" name="Rectangle 79"/>
            <p:cNvSpPr>
              <a:spLocks noChangeArrowheads="1"/>
            </p:cNvSpPr>
            <p:nvPr/>
          </p:nvSpPr>
          <p:spPr bwMode="auto">
            <a:xfrm>
              <a:off x="3340" y="1810"/>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64" name="Rectangle 80"/>
            <p:cNvSpPr>
              <a:spLocks noChangeArrowheads="1"/>
            </p:cNvSpPr>
            <p:nvPr/>
          </p:nvSpPr>
          <p:spPr bwMode="auto">
            <a:xfrm>
              <a:off x="3365" y="1887"/>
              <a:ext cx="2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r</a:t>
              </a:r>
              <a:endParaRPr kumimoji="1" lang="en-US" altLang="zh-CN" sz="3600">
                <a:latin typeface="华文中宋" pitchFamily="2" charset="-122"/>
                <a:ea typeface="华文中宋" pitchFamily="2" charset="-122"/>
              </a:endParaRPr>
            </a:p>
          </p:txBody>
        </p:sp>
        <p:sp>
          <p:nvSpPr>
            <p:cNvPr id="93265" name="Rectangle 81"/>
            <p:cNvSpPr>
              <a:spLocks noChangeArrowheads="1"/>
            </p:cNvSpPr>
            <p:nvPr/>
          </p:nvSpPr>
          <p:spPr bwMode="auto">
            <a:xfrm>
              <a:off x="4225" y="3320"/>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66" name="Rectangle 82"/>
            <p:cNvSpPr>
              <a:spLocks noChangeArrowheads="1"/>
            </p:cNvSpPr>
            <p:nvPr/>
          </p:nvSpPr>
          <p:spPr bwMode="auto">
            <a:xfrm>
              <a:off x="4248" y="3398"/>
              <a:ext cx="4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rr</a:t>
              </a:r>
              <a:endParaRPr kumimoji="1" lang="en-US" altLang="zh-CN" sz="3600">
                <a:latin typeface="华文中宋" pitchFamily="2" charset="-122"/>
                <a:ea typeface="华文中宋" pitchFamily="2" charset="-122"/>
              </a:endParaRPr>
            </a:p>
          </p:txBody>
        </p:sp>
        <p:sp>
          <p:nvSpPr>
            <p:cNvPr id="93267" name="Rectangle 83"/>
            <p:cNvSpPr>
              <a:spLocks noChangeArrowheads="1"/>
            </p:cNvSpPr>
            <p:nvPr/>
          </p:nvSpPr>
          <p:spPr bwMode="auto">
            <a:xfrm>
              <a:off x="4655" y="3320"/>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3268" name="Rectangle 84"/>
            <p:cNvSpPr>
              <a:spLocks noChangeArrowheads="1"/>
            </p:cNvSpPr>
            <p:nvPr/>
          </p:nvSpPr>
          <p:spPr bwMode="auto">
            <a:xfrm>
              <a:off x="4680" y="3398"/>
              <a:ext cx="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gr</a:t>
              </a:r>
              <a:endParaRPr kumimoji="1" lang="en-US" altLang="zh-CN" sz="3600">
                <a:latin typeface="华文中宋" pitchFamily="2" charset="-122"/>
                <a:ea typeface="华文中宋" pitchFamily="2" charset="-122"/>
              </a:endParaRPr>
            </a:p>
          </p:txBody>
        </p:sp>
        <p:sp>
          <p:nvSpPr>
            <p:cNvPr id="93269" name="Rectangle 85"/>
            <p:cNvSpPr>
              <a:spLocks noChangeArrowheads="1"/>
            </p:cNvSpPr>
            <p:nvPr/>
          </p:nvSpPr>
          <p:spPr bwMode="auto">
            <a:xfrm>
              <a:off x="4425" y="3249"/>
              <a:ext cx="8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93270" name="Rectangle 86"/>
            <p:cNvSpPr>
              <a:spLocks noChangeArrowheads="1"/>
            </p:cNvSpPr>
            <p:nvPr/>
          </p:nvSpPr>
          <p:spPr bwMode="auto">
            <a:xfrm>
              <a:off x="4473" y="3308"/>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RRM</a:t>
              </a:r>
              <a:endParaRPr kumimoji="1" lang="en-US" altLang="zh-CN" sz="3600" b="1" i="1">
                <a:latin typeface="华文中宋" pitchFamily="2" charset="-122"/>
                <a:ea typeface="华文中宋" pitchFamily="2" charset="-122"/>
              </a:endParaRPr>
            </a:p>
          </p:txBody>
        </p:sp>
        <p:sp>
          <p:nvSpPr>
            <p:cNvPr id="93271" name="Rectangle 87"/>
            <p:cNvSpPr>
              <a:spLocks noChangeArrowheads="1"/>
            </p:cNvSpPr>
            <p:nvPr/>
          </p:nvSpPr>
          <p:spPr bwMode="auto">
            <a:xfrm>
              <a:off x="4259" y="2269"/>
              <a:ext cx="44"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I</a:t>
              </a:r>
              <a:endParaRPr kumimoji="1" lang="en-US" altLang="zh-CN" sz="3600" b="1">
                <a:latin typeface="华文中宋" pitchFamily="2" charset="-122"/>
                <a:ea typeface="华文中宋" pitchFamily="2" charset="-122"/>
              </a:endParaRPr>
            </a:p>
          </p:txBody>
        </p:sp>
        <p:sp>
          <p:nvSpPr>
            <p:cNvPr id="93272" name="Rectangle 88"/>
            <p:cNvSpPr>
              <a:spLocks noChangeArrowheads="1"/>
            </p:cNvSpPr>
            <p:nvPr/>
          </p:nvSpPr>
          <p:spPr bwMode="auto">
            <a:xfrm>
              <a:off x="4281" y="2347"/>
              <a:ext cx="11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RM</a:t>
              </a:r>
              <a:endParaRPr kumimoji="1" lang="en-US" altLang="zh-CN" sz="3600" b="1" i="1">
                <a:latin typeface="华文中宋" pitchFamily="2" charset="-122"/>
                <a:ea typeface="华文中宋" pitchFamily="2" charset="-122"/>
              </a:endParaRPr>
            </a:p>
          </p:txBody>
        </p:sp>
        <p:sp>
          <p:nvSpPr>
            <p:cNvPr id="93273" name="Rectangle 89"/>
            <p:cNvSpPr>
              <a:spLocks noChangeArrowheads="1"/>
            </p:cNvSpPr>
            <p:nvPr/>
          </p:nvSpPr>
          <p:spPr bwMode="auto">
            <a:xfrm>
              <a:off x="3009" y="890"/>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i</a:t>
              </a:r>
              <a:endParaRPr kumimoji="1" lang="en-US" altLang="zh-CN" sz="3600" b="1">
                <a:latin typeface="华文中宋" pitchFamily="2" charset="-122"/>
                <a:ea typeface="华文中宋" pitchFamily="2" charset="-122"/>
              </a:endParaRPr>
            </a:p>
          </p:txBody>
        </p:sp>
        <p:sp>
          <p:nvSpPr>
            <p:cNvPr id="93274" name="Rectangle 90"/>
            <p:cNvSpPr>
              <a:spLocks noChangeArrowheads="1"/>
            </p:cNvSpPr>
            <p:nvPr/>
          </p:nvSpPr>
          <p:spPr bwMode="auto">
            <a:xfrm>
              <a:off x="3050" y="949"/>
              <a:ext cx="4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i="1">
                  <a:solidFill>
                    <a:srgbClr val="000000"/>
                  </a:solidFill>
                  <a:latin typeface="Times New Roman" pitchFamily="18" charset="0"/>
                  <a:ea typeface="华文中宋" pitchFamily="2" charset="-122"/>
                </a:rPr>
                <a:t>A</a:t>
              </a:r>
              <a:endParaRPr kumimoji="1" lang="en-US" altLang="zh-CN" sz="3600" b="1" i="1">
                <a:latin typeface="华文中宋" pitchFamily="2" charset="-122"/>
                <a:ea typeface="华文中宋" pitchFamily="2" charset="-122"/>
              </a:endParaRPr>
            </a:p>
          </p:txBody>
        </p:sp>
      </p:grpSp>
      <p:sp>
        <p:nvSpPr>
          <p:cNvPr id="91" name="AutoShape 92"/>
          <p:cNvSpPr>
            <a:spLocks noChangeArrowheads="1"/>
          </p:cNvSpPr>
          <p:nvPr/>
        </p:nvSpPr>
        <p:spPr bwMode="auto">
          <a:xfrm>
            <a:off x="4599371" y="5533529"/>
            <a:ext cx="4322192" cy="814883"/>
          </a:xfrm>
          <a:prstGeom prst="wedgeRoundRectCallout">
            <a:avLst>
              <a:gd name="adj1" fmla="val -51848"/>
              <a:gd name="adj2" fmla="val -191595"/>
              <a:gd name="adj3" fmla="val 16667"/>
            </a:avLst>
          </a:prstGeom>
          <a:solidFill>
            <a:srgbClr val="00C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000" dirty="0"/>
              <a:t>           因载流子复合较慢，过早加正压会引起误导通。</a:t>
            </a:r>
          </a:p>
        </p:txBody>
      </p:sp>
      <p:sp>
        <p:nvSpPr>
          <p:cNvPr id="93" name="Text Box 9"/>
          <p:cNvSpPr txBox="1">
            <a:spLocks noChangeArrowheads="1"/>
          </p:cNvSpPr>
          <p:nvPr/>
        </p:nvSpPr>
        <p:spPr bwMode="auto">
          <a:xfrm>
            <a:off x="7928015" y="3986739"/>
            <a:ext cx="126208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400" b="1" dirty="0">
                <a:latin typeface="Times New Roman" pitchFamily="18" charset="0"/>
              </a:rPr>
              <a:t>类似二极管由正向偏置到反向偏置的过程</a:t>
            </a:r>
          </a:p>
        </p:txBody>
      </p:sp>
      <p:sp>
        <p:nvSpPr>
          <p:cNvPr id="3" name="灯片编号占位符 2">
            <a:extLst>
              <a:ext uri="{FF2B5EF4-FFF2-40B4-BE49-F238E27FC236}">
                <a16:creationId xmlns:a16="http://schemas.microsoft.com/office/drawing/2014/main" id="{C767B1A7-7375-42A0-9DB7-684F77582844}"/>
              </a:ext>
            </a:extLst>
          </p:cNvPr>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4" name="日期占位符 3">
            <a:extLst>
              <a:ext uri="{FF2B5EF4-FFF2-40B4-BE49-F238E27FC236}">
                <a16:creationId xmlns:a16="http://schemas.microsoft.com/office/drawing/2014/main" id="{151F3FB6-E829-46AA-954F-8F62317B8915}"/>
              </a:ext>
            </a:extLst>
          </p:cNvPr>
          <p:cNvSpPr>
            <a:spLocks noGrp="1"/>
          </p:cNvSpPr>
          <p:nvPr>
            <p:ph type="dt" sz="half" idx="10"/>
          </p:nvPr>
        </p:nvSpPr>
        <p:spPr/>
        <p:txBody>
          <a:bodyPr/>
          <a:lstStyle/>
          <a:p>
            <a:fld id="{EFD9BB8A-51B3-4679-BCC5-E03B5AA54363}" type="datetime10">
              <a:rPr lang="zh-CN" altLang="en-US" smtClean="0"/>
              <a:t>10:54</a:t>
            </a:fld>
            <a:endParaRPr lang="zh-CN" altLang="en-US"/>
          </a:p>
        </p:txBody>
      </p:sp>
      <p:sp>
        <p:nvSpPr>
          <p:cNvPr id="5" name="页脚占位符 4">
            <a:extLst>
              <a:ext uri="{FF2B5EF4-FFF2-40B4-BE49-F238E27FC236}">
                <a16:creationId xmlns:a16="http://schemas.microsoft.com/office/drawing/2014/main" id="{DAEF294E-C3F7-40D9-A164-4DE77FFE8095}"/>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409877156"/>
      </p:ext>
    </p:extLst>
  </p:cSld>
  <p:clrMapOvr>
    <a:masterClrMapping/>
  </p:clrMapOvr>
  <mc:AlternateContent xmlns:mc="http://schemas.openxmlformats.org/markup-compatibility/2006" xmlns:p14="http://schemas.microsoft.com/office/powerpoint/2010/main">
    <mc:Choice Requires="p14">
      <p:transition spd="slow" p14:dur="2000" advTm="104889"/>
    </mc:Choice>
    <mc:Fallback xmlns="">
      <p:transition spd="slow" advTm="10488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2.3.3 </a:t>
            </a:r>
            <a:r>
              <a:rPr lang="zh-CN" altLang="en-US" sz="3600" b="1">
                <a:solidFill>
                  <a:schemeClr val="tx1"/>
                </a:solidFill>
              </a:rPr>
              <a:t>晶闸管的主要参数</a:t>
            </a:r>
          </a:p>
        </p:txBody>
      </p:sp>
      <p:sp>
        <p:nvSpPr>
          <p:cNvPr id="94211" name="Rectangle 3"/>
          <p:cNvSpPr>
            <a:spLocks noGrp="1" noChangeArrowheads="1"/>
          </p:cNvSpPr>
          <p:nvPr>
            <p:ph idx="1"/>
          </p:nvPr>
        </p:nvSpPr>
        <p:spPr>
          <a:xfrm>
            <a:off x="611188" y="1196975"/>
            <a:ext cx="8064500" cy="4897438"/>
          </a:xfrm>
        </p:spPr>
        <p:txBody>
          <a:bodyPr/>
          <a:lstStyle/>
          <a:p>
            <a:pPr>
              <a:buFontTx/>
              <a:buNone/>
            </a:pPr>
            <a:r>
              <a:rPr lang="en-US" altLang="zh-CN" sz="2000" b="1" dirty="0">
                <a:solidFill>
                  <a:srgbClr val="E35449"/>
                </a:solidFill>
              </a:rPr>
              <a:t>■</a:t>
            </a:r>
            <a:r>
              <a:rPr kumimoji="1" lang="zh-CN" altLang="en-US" sz="2000" b="1" dirty="0"/>
              <a:t>电压定额</a:t>
            </a:r>
          </a:p>
          <a:p>
            <a:pPr>
              <a:buFontTx/>
              <a:buNone/>
            </a:pPr>
            <a:r>
              <a:rPr lang="zh-CN" altLang="en-US" sz="2000" b="1" dirty="0">
                <a:solidFill>
                  <a:srgbClr val="FF0000"/>
                </a:solidFill>
              </a:rPr>
              <a:t>    ◆断态重复峰值电压</a:t>
            </a:r>
            <a:r>
              <a:rPr lang="en-US" altLang="zh-CN" sz="2000" b="1" i="1" dirty="0">
                <a:solidFill>
                  <a:srgbClr val="FF0000"/>
                </a:solidFill>
              </a:rPr>
              <a:t>U</a:t>
            </a:r>
            <a:r>
              <a:rPr lang="en-US" altLang="zh-CN" sz="2000" b="1" i="1" baseline="-25000" dirty="0">
                <a:solidFill>
                  <a:srgbClr val="FF0000"/>
                </a:solidFill>
              </a:rPr>
              <a:t>DRM</a:t>
            </a:r>
          </a:p>
          <a:p>
            <a:pPr>
              <a:buFontTx/>
              <a:buNone/>
            </a:pPr>
            <a:r>
              <a:rPr lang="en-US" altLang="zh-CN" sz="2000" b="1" dirty="0">
                <a:solidFill>
                  <a:srgbClr val="009900"/>
                </a:solidFill>
              </a:rPr>
              <a:t>        ☞</a:t>
            </a:r>
            <a:r>
              <a:rPr lang="zh-CN" altLang="en-US" sz="2000" b="1" dirty="0"/>
              <a:t>是在门极断路而结温为额定值时，允许</a:t>
            </a:r>
            <a:r>
              <a:rPr lang="zh-CN" altLang="en-US" sz="2000" b="1" dirty="0">
                <a:solidFill>
                  <a:srgbClr val="E35449"/>
                </a:solidFill>
              </a:rPr>
              <a:t>重复</a:t>
            </a:r>
            <a:r>
              <a:rPr lang="zh-CN" altLang="en-US" sz="2000" b="1" dirty="0"/>
              <a:t>加在器件上的</a:t>
            </a:r>
            <a:r>
              <a:rPr lang="zh-CN" altLang="en-US" sz="2000" b="1" dirty="0">
                <a:solidFill>
                  <a:srgbClr val="E35449"/>
                </a:solidFill>
              </a:rPr>
              <a:t>正向</a:t>
            </a:r>
          </a:p>
          <a:p>
            <a:pPr>
              <a:buFontTx/>
              <a:buNone/>
            </a:pPr>
            <a:r>
              <a:rPr lang="zh-CN" altLang="en-US" sz="2000" b="1" dirty="0">
                <a:solidFill>
                  <a:srgbClr val="E35449"/>
                </a:solidFill>
              </a:rPr>
              <a:t>    峰值电压</a:t>
            </a:r>
            <a:r>
              <a:rPr lang="zh-CN" altLang="en-US" sz="2000" b="1" dirty="0"/>
              <a:t>（见图</a:t>
            </a:r>
            <a:r>
              <a:rPr lang="en-US" altLang="zh-CN" sz="2000" b="1" dirty="0"/>
              <a:t>2-9</a:t>
            </a:r>
            <a:r>
              <a:rPr lang="zh-CN" altLang="en-US" sz="2000" b="1" dirty="0"/>
              <a:t>）。 </a:t>
            </a:r>
          </a:p>
          <a:p>
            <a:pPr>
              <a:buFontTx/>
              <a:buNone/>
            </a:pPr>
            <a:r>
              <a:rPr lang="zh-CN" altLang="en-US" sz="2000" b="1" dirty="0"/>
              <a:t>        </a:t>
            </a:r>
            <a:r>
              <a:rPr lang="zh-CN" altLang="en-US" sz="2000" b="1" dirty="0">
                <a:solidFill>
                  <a:srgbClr val="009900"/>
                </a:solidFill>
              </a:rPr>
              <a:t>☞</a:t>
            </a:r>
            <a:r>
              <a:rPr lang="zh-CN" altLang="en-US" sz="2000" b="1" dirty="0"/>
              <a:t>国标规定断态重复峰值电压</a:t>
            </a:r>
            <a:r>
              <a:rPr lang="en-US" altLang="zh-CN" sz="2000" b="1" i="1" dirty="0"/>
              <a:t>U</a:t>
            </a:r>
            <a:r>
              <a:rPr lang="en-US" altLang="zh-CN" sz="2000" b="1" i="1" baseline="-25000" dirty="0"/>
              <a:t>DRM</a:t>
            </a:r>
            <a:r>
              <a:rPr lang="zh-CN" altLang="en-US" sz="2000" b="1" dirty="0"/>
              <a:t>为断态不重复峰值电压（即</a:t>
            </a:r>
          </a:p>
          <a:p>
            <a:pPr>
              <a:buFontTx/>
              <a:buNone/>
            </a:pPr>
            <a:r>
              <a:rPr lang="zh-CN" altLang="en-US" sz="2000" b="1" dirty="0"/>
              <a:t>    断态最大瞬时电压）</a:t>
            </a:r>
            <a:r>
              <a:rPr lang="en-US" altLang="zh-CN" sz="2000" b="1" dirty="0"/>
              <a:t>U</a:t>
            </a:r>
            <a:r>
              <a:rPr lang="en-US" altLang="zh-CN" sz="2000" b="1" i="1" baseline="-25000" dirty="0"/>
              <a:t>DSM</a:t>
            </a:r>
            <a:r>
              <a:rPr lang="zh-CN" altLang="en-US" sz="2000" b="1" dirty="0"/>
              <a:t>的</a:t>
            </a:r>
            <a:r>
              <a:rPr lang="en-US" altLang="zh-CN" sz="2000" b="1" dirty="0">
                <a:solidFill>
                  <a:srgbClr val="E35449"/>
                </a:solidFill>
              </a:rPr>
              <a:t>90%</a:t>
            </a:r>
            <a:r>
              <a:rPr lang="zh-CN" altLang="en-US" sz="2000" b="1" dirty="0"/>
              <a:t>。</a:t>
            </a:r>
          </a:p>
          <a:p>
            <a:pPr>
              <a:buFontTx/>
              <a:buNone/>
            </a:pPr>
            <a:r>
              <a:rPr lang="zh-CN" altLang="en-US" sz="2000" b="1" dirty="0"/>
              <a:t>        </a:t>
            </a:r>
            <a:r>
              <a:rPr lang="zh-CN" altLang="en-US" sz="2000" b="1" dirty="0">
                <a:solidFill>
                  <a:srgbClr val="009900"/>
                </a:solidFill>
              </a:rPr>
              <a:t>☞</a:t>
            </a:r>
            <a:r>
              <a:rPr lang="zh-CN" altLang="en-US" sz="2000" b="1" dirty="0"/>
              <a:t>断态不重复峰值电压应低于</a:t>
            </a:r>
            <a:r>
              <a:rPr lang="zh-CN" altLang="en-US" sz="2000" b="1" dirty="0">
                <a:solidFill>
                  <a:srgbClr val="E35449"/>
                </a:solidFill>
              </a:rPr>
              <a:t>正向转折电压</a:t>
            </a:r>
            <a:r>
              <a:rPr lang="en-US" altLang="zh-CN" sz="2000" b="1" i="1" dirty="0" err="1">
                <a:solidFill>
                  <a:srgbClr val="E35449"/>
                </a:solidFill>
              </a:rPr>
              <a:t>U</a:t>
            </a:r>
            <a:r>
              <a:rPr lang="en-US" altLang="zh-CN" sz="2000" b="1" i="1" baseline="-25000" dirty="0" err="1">
                <a:solidFill>
                  <a:srgbClr val="E35449"/>
                </a:solidFill>
              </a:rPr>
              <a:t>bo</a:t>
            </a:r>
            <a:r>
              <a:rPr lang="zh-CN" altLang="en-US" sz="2000" b="1" dirty="0"/>
              <a:t>。</a:t>
            </a:r>
          </a:p>
          <a:p>
            <a:pPr>
              <a:buFontTx/>
              <a:buNone/>
            </a:pPr>
            <a:r>
              <a:rPr lang="zh-CN" altLang="en-US" sz="2000" b="1" dirty="0">
                <a:solidFill>
                  <a:srgbClr val="FF0000"/>
                </a:solidFill>
              </a:rPr>
              <a:t>    ◆反向重复峰值电压</a:t>
            </a:r>
            <a:r>
              <a:rPr lang="en-US" altLang="zh-CN" sz="2000" b="1" i="1" dirty="0">
                <a:solidFill>
                  <a:srgbClr val="FF0000"/>
                </a:solidFill>
              </a:rPr>
              <a:t>U</a:t>
            </a:r>
            <a:r>
              <a:rPr lang="en-US" altLang="zh-CN" sz="2000" b="1" i="1" baseline="-25000" dirty="0">
                <a:solidFill>
                  <a:srgbClr val="FF0000"/>
                </a:solidFill>
              </a:rPr>
              <a:t>RRM</a:t>
            </a:r>
            <a:r>
              <a:rPr lang="en-US" altLang="zh-CN" sz="2000" b="1" dirty="0">
                <a:solidFill>
                  <a:srgbClr val="FF0000"/>
                </a:solidFill>
              </a:rPr>
              <a:t> </a:t>
            </a:r>
          </a:p>
          <a:p>
            <a:pPr>
              <a:buFontTx/>
              <a:buNone/>
            </a:pPr>
            <a:r>
              <a:rPr lang="en-US" altLang="zh-CN" sz="2000" b="1" dirty="0"/>
              <a:t>        </a:t>
            </a:r>
            <a:r>
              <a:rPr lang="en-US" altLang="zh-CN" sz="2000" b="1" dirty="0">
                <a:solidFill>
                  <a:srgbClr val="009900"/>
                </a:solidFill>
              </a:rPr>
              <a:t>☞</a:t>
            </a:r>
            <a:r>
              <a:rPr lang="zh-CN" altLang="en-US" sz="2000" b="1" dirty="0"/>
              <a:t>是在门极断路而结温为额定值时，允许</a:t>
            </a:r>
            <a:r>
              <a:rPr lang="zh-CN" altLang="en-US" sz="2000" b="1" dirty="0">
                <a:solidFill>
                  <a:srgbClr val="E35449"/>
                </a:solidFill>
              </a:rPr>
              <a:t>重复</a:t>
            </a:r>
            <a:r>
              <a:rPr lang="zh-CN" altLang="en-US" sz="2000" b="1" dirty="0"/>
              <a:t>加在器件上的</a:t>
            </a:r>
            <a:r>
              <a:rPr lang="zh-CN" altLang="en-US" sz="2000" b="1" dirty="0">
                <a:solidFill>
                  <a:srgbClr val="E35449"/>
                </a:solidFill>
              </a:rPr>
              <a:t>反向</a:t>
            </a:r>
          </a:p>
          <a:p>
            <a:pPr>
              <a:buFontTx/>
              <a:buNone/>
            </a:pPr>
            <a:r>
              <a:rPr lang="zh-CN" altLang="en-US" sz="2000" b="1" dirty="0">
                <a:solidFill>
                  <a:srgbClr val="E35449"/>
                </a:solidFill>
              </a:rPr>
              <a:t>    峰值电压</a:t>
            </a:r>
            <a:r>
              <a:rPr lang="zh-CN" altLang="en-US" sz="2000" b="1" dirty="0"/>
              <a:t>（见图</a:t>
            </a:r>
            <a:r>
              <a:rPr lang="en-US" altLang="zh-CN" sz="2000" b="1" dirty="0"/>
              <a:t>2-8</a:t>
            </a:r>
            <a:r>
              <a:rPr lang="zh-CN" altLang="en-US" sz="2000" b="1" dirty="0"/>
              <a:t>）。</a:t>
            </a:r>
          </a:p>
          <a:p>
            <a:pPr>
              <a:buFontTx/>
              <a:buNone/>
            </a:pPr>
            <a:r>
              <a:rPr lang="zh-CN" altLang="en-US" sz="2000" b="1" dirty="0"/>
              <a:t>        </a:t>
            </a:r>
            <a:r>
              <a:rPr lang="zh-CN" altLang="en-US" sz="2000" b="1" dirty="0">
                <a:solidFill>
                  <a:srgbClr val="009900"/>
                </a:solidFill>
              </a:rPr>
              <a:t>☞</a:t>
            </a:r>
            <a:r>
              <a:rPr lang="zh-CN" altLang="en-US" sz="2000" b="1" dirty="0"/>
              <a:t>规定反向重复峰值电压</a:t>
            </a:r>
            <a:r>
              <a:rPr lang="en-US" altLang="zh-CN" sz="2000" b="1" i="1" dirty="0"/>
              <a:t>U</a:t>
            </a:r>
            <a:r>
              <a:rPr lang="en-US" altLang="zh-CN" sz="2000" b="1" i="1" baseline="-25000" dirty="0"/>
              <a:t>RRM</a:t>
            </a:r>
            <a:r>
              <a:rPr lang="zh-CN" altLang="en-US" sz="2000" b="1" dirty="0"/>
              <a:t>为反向不重复峰值电压（即反向</a:t>
            </a:r>
          </a:p>
          <a:p>
            <a:pPr>
              <a:buFontTx/>
              <a:buNone/>
            </a:pPr>
            <a:r>
              <a:rPr lang="zh-CN" altLang="en-US" sz="2000" b="1" dirty="0"/>
              <a:t>    最大瞬态电压）</a:t>
            </a:r>
            <a:r>
              <a:rPr lang="en-US" altLang="zh-CN" sz="2000" b="1" i="1" dirty="0"/>
              <a:t>U</a:t>
            </a:r>
            <a:r>
              <a:rPr lang="en-US" altLang="zh-CN" sz="2000" b="1" i="1" baseline="-25000" dirty="0"/>
              <a:t>RSM</a:t>
            </a:r>
            <a:r>
              <a:rPr lang="zh-CN" altLang="en-US" sz="2000" b="1" dirty="0"/>
              <a:t>的</a:t>
            </a:r>
            <a:r>
              <a:rPr lang="en-US" altLang="zh-CN" sz="2000" b="1" dirty="0">
                <a:solidFill>
                  <a:srgbClr val="E35449"/>
                </a:solidFill>
              </a:rPr>
              <a:t>90%</a:t>
            </a:r>
            <a:r>
              <a:rPr lang="zh-CN" altLang="en-US" sz="2000" b="1" dirty="0"/>
              <a:t>。 </a:t>
            </a:r>
          </a:p>
          <a:p>
            <a:pPr>
              <a:buFontTx/>
              <a:buNone/>
            </a:pPr>
            <a:r>
              <a:rPr lang="zh-CN" altLang="en-US" sz="2000" b="1" dirty="0">
                <a:solidFill>
                  <a:srgbClr val="009900"/>
                </a:solidFill>
              </a:rPr>
              <a:t>        ☞</a:t>
            </a:r>
            <a:r>
              <a:rPr lang="zh-CN" altLang="en-US" sz="2000" b="1" dirty="0"/>
              <a:t>反向不重复峰值电压应低于</a:t>
            </a:r>
            <a:r>
              <a:rPr lang="zh-CN" altLang="en-US" sz="2000" b="1" dirty="0">
                <a:solidFill>
                  <a:srgbClr val="E35449"/>
                </a:solidFill>
              </a:rPr>
              <a:t>反向击穿电压</a:t>
            </a:r>
            <a:r>
              <a:rPr lang="zh-CN" altLang="en-US" sz="2000" b="1" dirty="0"/>
              <a:t>。</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4" name="日期占位符 3">
            <a:extLst>
              <a:ext uri="{FF2B5EF4-FFF2-40B4-BE49-F238E27FC236}">
                <a16:creationId xmlns:a16="http://schemas.microsoft.com/office/drawing/2014/main" id="{DC301C5A-26B8-4027-98B8-BD6CDC0BC719}"/>
              </a:ext>
            </a:extLst>
          </p:cNvPr>
          <p:cNvSpPr>
            <a:spLocks noGrp="1"/>
          </p:cNvSpPr>
          <p:nvPr>
            <p:ph type="dt" sz="half" idx="10"/>
          </p:nvPr>
        </p:nvSpPr>
        <p:spPr/>
        <p:txBody>
          <a:bodyPr/>
          <a:lstStyle/>
          <a:p>
            <a:fld id="{5582DEFE-C938-4679-B465-4C35817C1674}" type="datetime10">
              <a:rPr lang="zh-CN" altLang="en-US" smtClean="0"/>
              <a:t>10:54</a:t>
            </a:fld>
            <a:endParaRPr lang="zh-CN" altLang="en-US"/>
          </a:p>
        </p:txBody>
      </p:sp>
      <p:sp>
        <p:nvSpPr>
          <p:cNvPr id="5" name="页脚占位符 4">
            <a:extLst>
              <a:ext uri="{FF2B5EF4-FFF2-40B4-BE49-F238E27FC236}">
                <a16:creationId xmlns:a16="http://schemas.microsoft.com/office/drawing/2014/main" id="{FDCC84CE-8D27-421F-8EAD-9059D9716A56}"/>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302831629"/>
      </p:ext>
    </p:extLst>
  </p:cSld>
  <p:clrMapOvr>
    <a:masterClrMapping/>
  </p:clrMapOvr>
  <mc:AlternateContent xmlns:mc="http://schemas.openxmlformats.org/markup-compatibility/2006" xmlns:p14="http://schemas.microsoft.com/office/powerpoint/2010/main">
    <mc:Choice Requires="p14">
      <p:transition spd="slow" p14:dur="2000" advTm="74026"/>
    </mc:Choice>
    <mc:Fallback xmlns="">
      <p:transition spd="slow" advTm="7402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2.3.3 </a:t>
            </a:r>
            <a:r>
              <a:rPr lang="zh-CN" altLang="en-US" sz="3600" b="1">
                <a:solidFill>
                  <a:schemeClr val="tx1"/>
                </a:solidFill>
              </a:rPr>
              <a:t>晶闸管的主要参数</a:t>
            </a:r>
          </a:p>
        </p:txBody>
      </p:sp>
      <p:sp>
        <p:nvSpPr>
          <p:cNvPr id="95235" name="Rectangle 3"/>
          <p:cNvSpPr>
            <a:spLocks noGrp="1" noChangeArrowheads="1"/>
          </p:cNvSpPr>
          <p:nvPr>
            <p:ph idx="1"/>
          </p:nvPr>
        </p:nvSpPr>
        <p:spPr>
          <a:xfrm>
            <a:off x="755576" y="838200"/>
            <a:ext cx="8388424" cy="5615136"/>
          </a:xfrm>
        </p:spPr>
        <p:txBody>
          <a:bodyPr/>
          <a:lstStyle/>
          <a:p>
            <a:pPr>
              <a:lnSpc>
                <a:spcPct val="125000"/>
              </a:lnSpc>
              <a:buFontTx/>
              <a:buNone/>
            </a:pPr>
            <a:r>
              <a:rPr lang="en-US" altLang="zh-CN" sz="2400" b="1" dirty="0">
                <a:solidFill>
                  <a:srgbClr val="FF0000"/>
                </a:solidFill>
                <a:latin typeface="宋体" pitchFamily="2" charset="-122"/>
              </a:rPr>
              <a:t> </a:t>
            </a:r>
            <a:r>
              <a:rPr lang="en-US" altLang="zh-CN" sz="2000" b="1" dirty="0">
                <a:solidFill>
                  <a:srgbClr val="FF0000"/>
                </a:solidFill>
              </a:rPr>
              <a:t>◆</a:t>
            </a:r>
            <a:r>
              <a:rPr lang="zh-CN" altLang="en-US" sz="2000" b="1" dirty="0">
                <a:solidFill>
                  <a:srgbClr val="FF0000"/>
                </a:solidFill>
              </a:rPr>
              <a:t>通态（峰值）电压</a:t>
            </a:r>
            <a:r>
              <a:rPr lang="en-US" altLang="zh-CN" sz="2000" b="1" i="1" dirty="0">
                <a:solidFill>
                  <a:srgbClr val="FF0000"/>
                </a:solidFill>
              </a:rPr>
              <a:t>U</a:t>
            </a:r>
            <a:r>
              <a:rPr lang="en-US" altLang="zh-CN" sz="2000" b="1" i="1" baseline="-25000" dirty="0">
                <a:solidFill>
                  <a:srgbClr val="FF0000"/>
                </a:solidFill>
              </a:rPr>
              <a:t>T</a:t>
            </a:r>
          </a:p>
          <a:p>
            <a:pPr>
              <a:lnSpc>
                <a:spcPct val="125000"/>
              </a:lnSpc>
              <a:buFontTx/>
              <a:buNone/>
            </a:pPr>
            <a:r>
              <a:rPr lang="en-US" altLang="zh-CN" sz="2000" b="1" dirty="0">
                <a:solidFill>
                  <a:srgbClr val="009900"/>
                </a:solidFill>
              </a:rPr>
              <a:t>       ☞</a:t>
            </a:r>
            <a:r>
              <a:rPr lang="zh-CN" altLang="en-US" sz="2000" b="1" dirty="0"/>
              <a:t>晶闸管通以某一规定倍数的额定通态平均电流时的瞬态峰值电 压。</a:t>
            </a:r>
            <a:r>
              <a:rPr lang="zh-CN" altLang="en-US" sz="2000" dirty="0"/>
              <a:t> </a:t>
            </a:r>
          </a:p>
          <a:p>
            <a:pPr>
              <a:lnSpc>
                <a:spcPct val="125000"/>
              </a:lnSpc>
              <a:buFontTx/>
              <a:buNone/>
            </a:pPr>
            <a:r>
              <a:rPr lang="zh-CN" altLang="en-US" sz="2000" b="1" dirty="0">
                <a:solidFill>
                  <a:srgbClr val="FF0000"/>
                </a:solidFill>
              </a:rPr>
              <a:t>   ◆通常取晶闸管的</a:t>
            </a:r>
            <a:r>
              <a:rPr lang="en-US" altLang="zh-CN" sz="2000" b="1" i="1" dirty="0">
                <a:solidFill>
                  <a:srgbClr val="FF0000"/>
                </a:solidFill>
              </a:rPr>
              <a:t>U</a:t>
            </a:r>
            <a:r>
              <a:rPr lang="en-US" altLang="zh-CN" sz="2000" b="1" i="1" baseline="-25000" dirty="0">
                <a:solidFill>
                  <a:srgbClr val="FF0000"/>
                </a:solidFill>
              </a:rPr>
              <a:t>DRM</a:t>
            </a:r>
            <a:r>
              <a:rPr lang="zh-CN" altLang="en-US" sz="2000" b="1" dirty="0">
                <a:solidFill>
                  <a:srgbClr val="FF0000"/>
                </a:solidFill>
              </a:rPr>
              <a:t>和</a:t>
            </a:r>
            <a:r>
              <a:rPr lang="en-US" altLang="zh-CN" sz="2000" b="1" i="1" dirty="0">
                <a:solidFill>
                  <a:srgbClr val="FF0000"/>
                </a:solidFill>
              </a:rPr>
              <a:t>U</a:t>
            </a:r>
            <a:r>
              <a:rPr lang="en-US" altLang="zh-CN" sz="2000" b="1" i="1" baseline="-25000" dirty="0">
                <a:solidFill>
                  <a:srgbClr val="FF0000"/>
                </a:solidFill>
              </a:rPr>
              <a:t>RRM</a:t>
            </a:r>
            <a:r>
              <a:rPr lang="zh-CN" altLang="en-US" sz="2000" b="1" dirty="0">
                <a:solidFill>
                  <a:srgbClr val="FF0000"/>
                </a:solidFill>
              </a:rPr>
              <a:t>中较小的标值作为该器件的额定电压。选用时，一般取额定电压为正常工作时晶闸管所承受峰值电压</a:t>
            </a:r>
            <a:r>
              <a:rPr lang="en-US" altLang="zh-CN" sz="2000" b="1" dirty="0">
                <a:solidFill>
                  <a:srgbClr val="FF0000"/>
                </a:solidFill>
              </a:rPr>
              <a:t>2~3</a:t>
            </a:r>
            <a:r>
              <a:rPr lang="zh-CN" altLang="en-US" sz="2000" b="1" dirty="0">
                <a:solidFill>
                  <a:srgbClr val="FF0000"/>
                </a:solidFill>
              </a:rPr>
              <a:t>倍。</a:t>
            </a:r>
          </a:p>
          <a:p>
            <a:pPr>
              <a:lnSpc>
                <a:spcPct val="125000"/>
              </a:lnSpc>
              <a:buFontTx/>
              <a:buNone/>
            </a:pPr>
            <a:r>
              <a:rPr lang="zh-CN" altLang="en-US" sz="2000" b="1" dirty="0">
                <a:solidFill>
                  <a:srgbClr val="E35449"/>
                </a:solidFill>
              </a:rPr>
              <a:t>■</a:t>
            </a:r>
            <a:r>
              <a:rPr kumimoji="1" lang="zh-CN" altLang="en-US" sz="2000" b="1" dirty="0"/>
              <a:t>电流定额</a:t>
            </a:r>
          </a:p>
          <a:p>
            <a:pPr>
              <a:lnSpc>
                <a:spcPct val="125000"/>
              </a:lnSpc>
              <a:buFontTx/>
              <a:buNone/>
            </a:pPr>
            <a:r>
              <a:rPr kumimoji="1" lang="zh-CN" altLang="en-US" sz="2000" b="1" dirty="0">
                <a:solidFill>
                  <a:srgbClr val="0000FF"/>
                </a:solidFill>
              </a:rPr>
              <a:t>   </a:t>
            </a:r>
            <a:r>
              <a:rPr lang="zh-CN" altLang="en-US" sz="2000" b="1" dirty="0">
                <a:solidFill>
                  <a:srgbClr val="0000FF"/>
                </a:solidFill>
              </a:rPr>
              <a:t>◆</a:t>
            </a:r>
            <a:r>
              <a:rPr lang="zh-CN" altLang="en-US" sz="2000" b="1" dirty="0"/>
              <a:t>通态平均电流 </a:t>
            </a:r>
            <a:r>
              <a:rPr lang="en-US" altLang="zh-CN" sz="2000" b="1" i="1" dirty="0"/>
              <a:t>I</a:t>
            </a:r>
            <a:r>
              <a:rPr lang="en-US" altLang="zh-CN" sz="2000" b="1" i="1" baseline="-25000" dirty="0"/>
              <a:t>T(AV</a:t>
            </a:r>
            <a:r>
              <a:rPr lang="zh-CN" altLang="en-US" sz="2000" b="1" i="1" baseline="-25000" dirty="0"/>
              <a:t>）</a:t>
            </a:r>
          </a:p>
          <a:p>
            <a:pPr>
              <a:lnSpc>
                <a:spcPct val="125000"/>
              </a:lnSpc>
              <a:buFontTx/>
              <a:buNone/>
            </a:pPr>
            <a:r>
              <a:rPr lang="zh-CN" altLang="en-US" sz="2000" b="1" dirty="0">
                <a:solidFill>
                  <a:srgbClr val="0000FF"/>
                </a:solidFill>
              </a:rPr>
              <a:t>        </a:t>
            </a:r>
            <a:r>
              <a:rPr lang="zh-CN" altLang="en-US" sz="2000" b="1" dirty="0">
                <a:solidFill>
                  <a:srgbClr val="009900"/>
                </a:solidFill>
              </a:rPr>
              <a:t>☞</a:t>
            </a:r>
            <a:r>
              <a:rPr lang="zh-CN" altLang="en-US" sz="2000" b="1" dirty="0"/>
              <a:t>国标规定通态平均电流为晶闸管在环境温度为</a:t>
            </a:r>
            <a:r>
              <a:rPr lang="en-US" altLang="zh-CN" sz="2000" b="1" dirty="0">
                <a:solidFill>
                  <a:srgbClr val="E35449"/>
                </a:solidFill>
              </a:rPr>
              <a:t>40</a:t>
            </a:r>
            <a:r>
              <a:rPr lang="en-US" altLang="zh-CN" sz="2000" b="1" dirty="0">
                <a:solidFill>
                  <a:srgbClr val="E35449"/>
                </a:solidFill>
                <a:sym typeface="Symbol" pitchFamily="18" charset="2"/>
              </a:rPr>
              <a:t></a:t>
            </a:r>
            <a:r>
              <a:rPr lang="en-US" altLang="zh-CN" sz="2000" b="1" dirty="0">
                <a:solidFill>
                  <a:srgbClr val="E35449"/>
                </a:solidFill>
              </a:rPr>
              <a:t>C</a:t>
            </a:r>
            <a:r>
              <a:rPr lang="zh-CN" altLang="en-US" sz="2000" b="1" dirty="0"/>
              <a:t>和规定的</a:t>
            </a:r>
            <a:r>
              <a:rPr lang="zh-CN" altLang="en-US" sz="2000" b="1" dirty="0">
                <a:solidFill>
                  <a:srgbClr val="E35449"/>
                </a:solidFill>
              </a:rPr>
              <a:t>冷却状态</a:t>
            </a:r>
            <a:r>
              <a:rPr lang="zh-CN" altLang="en-US" sz="2000" b="1" dirty="0"/>
              <a:t>下，稳定结温不超过额定结温时所允许流过的</a:t>
            </a:r>
            <a:r>
              <a:rPr lang="zh-CN" altLang="en-US" sz="2000" b="1" dirty="0">
                <a:solidFill>
                  <a:srgbClr val="FF0000"/>
                </a:solidFill>
              </a:rPr>
              <a:t>最大工频正弦半波电流的平均值</a:t>
            </a:r>
            <a:r>
              <a:rPr lang="zh-CN" altLang="en-US" sz="2000" b="1" dirty="0"/>
              <a:t>。</a:t>
            </a:r>
          </a:p>
          <a:p>
            <a:pPr>
              <a:lnSpc>
                <a:spcPct val="125000"/>
              </a:lnSpc>
              <a:buFontTx/>
              <a:buNone/>
            </a:pPr>
            <a:r>
              <a:rPr lang="zh-CN" altLang="en-US" sz="2000" b="1" dirty="0">
                <a:solidFill>
                  <a:srgbClr val="0000FF"/>
                </a:solidFill>
              </a:rPr>
              <a:t>        </a:t>
            </a:r>
            <a:r>
              <a:rPr lang="zh-CN" altLang="en-US" sz="2000" b="1" dirty="0">
                <a:solidFill>
                  <a:srgbClr val="009900"/>
                </a:solidFill>
              </a:rPr>
              <a:t>☞</a:t>
            </a:r>
            <a:r>
              <a:rPr lang="zh-CN" altLang="en-US" sz="2000" b="1" dirty="0"/>
              <a:t>这个参数是按照正向电流造成的器件本身的通态损耗的</a:t>
            </a:r>
            <a:r>
              <a:rPr lang="zh-CN" altLang="en-US" sz="2000" b="1" dirty="0">
                <a:solidFill>
                  <a:srgbClr val="E35449"/>
                </a:solidFill>
              </a:rPr>
              <a:t>发热效应</a:t>
            </a:r>
            <a:r>
              <a:rPr lang="zh-CN" altLang="en-US" sz="2000" b="1" dirty="0"/>
              <a:t>来定义的。</a:t>
            </a:r>
          </a:p>
          <a:p>
            <a:pPr>
              <a:lnSpc>
                <a:spcPct val="125000"/>
              </a:lnSpc>
              <a:buFontTx/>
              <a:buNone/>
            </a:pPr>
            <a:r>
              <a:rPr lang="zh-CN" altLang="en-US" sz="2000" b="1" dirty="0">
                <a:solidFill>
                  <a:srgbClr val="009900"/>
                </a:solidFill>
              </a:rPr>
              <a:t>        ☞</a:t>
            </a:r>
            <a:r>
              <a:rPr lang="zh-CN" altLang="en-US" sz="2000" b="1" dirty="0"/>
              <a:t>一般取其通态平均电流为按发热效应相等（即有效值相等）的原则所得计算结果的</a:t>
            </a:r>
            <a:r>
              <a:rPr lang="en-US" altLang="zh-CN" sz="2000" b="1" dirty="0">
                <a:solidFill>
                  <a:srgbClr val="E35449"/>
                </a:solidFill>
              </a:rPr>
              <a:t>1.5~2</a:t>
            </a:r>
            <a:r>
              <a:rPr lang="zh-CN" altLang="en-US" sz="2000" b="1" dirty="0"/>
              <a:t>倍。</a:t>
            </a:r>
            <a:r>
              <a:rPr lang="zh-CN" altLang="en-US" sz="2000" dirty="0"/>
              <a:t>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4" name="日期占位符 3">
            <a:extLst>
              <a:ext uri="{FF2B5EF4-FFF2-40B4-BE49-F238E27FC236}">
                <a16:creationId xmlns:a16="http://schemas.microsoft.com/office/drawing/2014/main" id="{9AFA2164-1E26-4E04-A067-F86C9BD87839}"/>
              </a:ext>
            </a:extLst>
          </p:cNvPr>
          <p:cNvSpPr>
            <a:spLocks noGrp="1"/>
          </p:cNvSpPr>
          <p:nvPr>
            <p:ph type="dt" sz="half" idx="10"/>
          </p:nvPr>
        </p:nvSpPr>
        <p:spPr/>
        <p:txBody>
          <a:bodyPr/>
          <a:lstStyle/>
          <a:p>
            <a:fld id="{A2E85750-AC66-45F2-8506-57878052F2CF}" type="datetime10">
              <a:rPr lang="zh-CN" altLang="en-US" smtClean="0"/>
              <a:t>10:54</a:t>
            </a:fld>
            <a:endParaRPr lang="zh-CN" altLang="en-US"/>
          </a:p>
        </p:txBody>
      </p:sp>
      <p:sp>
        <p:nvSpPr>
          <p:cNvPr id="5" name="页脚占位符 4">
            <a:extLst>
              <a:ext uri="{FF2B5EF4-FFF2-40B4-BE49-F238E27FC236}">
                <a16:creationId xmlns:a16="http://schemas.microsoft.com/office/drawing/2014/main" id="{39CB7462-BF7A-49F5-9BFB-A2168236F829}"/>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236501704"/>
      </p:ext>
    </p:extLst>
  </p:cSld>
  <p:clrMapOvr>
    <a:masterClrMapping/>
  </p:clrMapOvr>
  <mc:AlternateContent xmlns:mc="http://schemas.openxmlformats.org/markup-compatibility/2006" xmlns:p14="http://schemas.microsoft.com/office/powerpoint/2010/main">
    <mc:Choice Requires="p14">
      <p:transition spd="slow" p14:dur="2000" advTm="183679"/>
    </mc:Choice>
    <mc:Fallback xmlns="">
      <p:transition spd="slow" advTm="18367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38200" y="118490"/>
            <a:ext cx="7848600" cy="428625"/>
          </a:xfrm>
        </p:spPr>
        <p:txBody>
          <a:bodyPr/>
          <a:lstStyle/>
          <a:p>
            <a:pPr algn="l"/>
            <a:r>
              <a:rPr lang="en-US" altLang="zh-CN" sz="3600" b="1" dirty="0">
                <a:latin typeface="宋体" pitchFamily="2" charset="-122"/>
              </a:rPr>
              <a:t>2.3 </a:t>
            </a:r>
            <a:r>
              <a:rPr lang="zh-CN" altLang="en-US" sz="3600" b="1" dirty="0">
                <a:latin typeface="宋体" pitchFamily="2" charset="-122"/>
              </a:rPr>
              <a:t>半控器件</a:t>
            </a:r>
            <a:r>
              <a:rPr lang="en-US" altLang="zh-CN" sz="3600" b="1" dirty="0">
                <a:latin typeface="宋体" pitchFamily="2" charset="-122"/>
              </a:rPr>
              <a:t>—</a:t>
            </a:r>
            <a:r>
              <a:rPr lang="zh-CN" altLang="en-US" sz="3600" b="1" dirty="0">
                <a:latin typeface="宋体" pitchFamily="2" charset="-122"/>
              </a:rPr>
              <a:t>晶闸管</a:t>
            </a:r>
            <a:r>
              <a:rPr lang="en-US" altLang="zh-CN" sz="3600" b="1" dirty="0">
                <a:latin typeface="宋体" pitchFamily="2" charset="-122"/>
              </a:rPr>
              <a:t>·</a:t>
            </a:r>
            <a:r>
              <a:rPr lang="zh-CN" altLang="en-US" sz="3600" b="1" dirty="0">
                <a:latin typeface="宋体" pitchFamily="2" charset="-122"/>
              </a:rPr>
              <a:t>引言</a:t>
            </a:r>
          </a:p>
        </p:txBody>
      </p:sp>
      <p:sp>
        <p:nvSpPr>
          <p:cNvPr id="83971" name="Rectangle 3"/>
          <p:cNvSpPr>
            <a:spLocks noGrp="1" noChangeArrowheads="1"/>
          </p:cNvSpPr>
          <p:nvPr>
            <p:ph idx="1"/>
          </p:nvPr>
        </p:nvSpPr>
        <p:spPr>
          <a:xfrm>
            <a:off x="684213" y="876773"/>
            <a:ext cx="8136259" cy="3272951"/>
          </a:xfrm>
        </p:spPr>
        <p:txBody>
          <a:bodyPr/>
          <a:lstStyle/>
          <a:p>
            <a:pPr>
              <a:lnSpc>
                <a:spcPct val="150000"/>
              </a:lnSpc>
              <a:buFontTx/>
              <a:buNone/>
            </a:pPr>
            <a:r>
              <a:rPr lang="en-US" altLang="zh-CN" sz="2000" b="1" dirty="0">
                <a:solidFill>
                  <a:srgbClr val="E35449"/>
                </a:solidFill>
              </a:rPr>
              <a:t>■</a:t>
            </a:r>
            <a:r>
              <a:rPr lang="zh-CN" altLang="en-US" sz="2000" b="1" dirty="0"/>
              <a:t>晶闸管（</a:t>
            </a:r>
            <a:r>
              <a:rPr lang="en-US" altLang="zh-CN" sz="2000" b="1" dirty="0" err="1"/>
              <a:t>Thyristor</a:t>
            </a:r>
            <a:r>
              <a:rPr lang="zh-CN" altLang="en-US" sz="2000" b="1" dirty="0"/>
              <a:t>）是</a:t>
            </a:r>
            <a:r>
              <a:rPr lang="zh-CN" altLang="en-US" sz="2000" b="1" dirty="0">
                <a:solidFill>
                  <a:srgbClr val="E35449"/>
                </a:solidFill>
              </a:rPr>
              <a:t>晶体闸流管</a:t>
            </a:r>
            <a:r>
              <a:rPr lang="zh-CN" altLang="en-US" sz="2000" b="1" dirty="0"/>
              <a:t>的简称，以前被简称为</a:t>
            </a:r>
            <a:r>
              <a:rPr lang="zh-CN" altLang="en-US" sz="2000" b="1" dirty="0">
                <a:solidFill>
                  <a:srgbClr val="FF0000"/>
                </a:solidFill>
              </a:rPr>
              <a:t>可控硅</a:t>
            </a:r>
            <a:r>
              <a:rPr lang="zh-CN" altLang="en-US" sz="2000" b="1" dirty="0"/>
              <a:t>。</a:t>
            </a:r>
            <a:r>
              <a:rPr lang="zh-CN" altLang="en-US" sz="2000" dirty="0"/>
              <a:t> </a:t>
            </a:r>
          </a:p>
          <a:p>
            <a:pPr>
              <a:lnSpc>
                <a:spcPct val="150000"/>
              </a:lnSpc>
              <a:buFontTx/>
              <a:buNone/>
            </a:pPr>
            <a:r>
              <a:rPr lang="zh-CN" altLang="en-US" sz="2000" b="1" dirty="0">
                <a:solidFill>
                  <a:srgbClr val="E35449"/>
                </a:solidFill>
              </a:rPr>
              <a:t>■</a:t>
            </a:r>
            <a:r>
              <a:rPr lang="en-US" altLang="zh-CN" sz="2000" b="1" dirty="0"/>
              <a:t>1956</a:t>
            </a:r>
            <a:r>
              <a:rPr lang="zh-CN" altLang="en-US" sz="2000" b="1" dirty="0"/>
              <a:t>年美国贝尔实验室发明了晶闸管，到</a:t>
            </a:r>
            <a:r>
              <a:rPr lang="en-US" altLang="zh-CN" sz="2000" b="1" dirty="0"/>
              <a:t>1957</a:t>
            </a:r>
            <a:r>
              <a:rPr lang="zh-CN" altLang="en-US" sz="2000" b="1" dirty="0"/>
              <a:t>年美国通用电气公司开发出了世界上第一只晶闸管产品，并于</a:t>
            </a:r>
            <a:r>
              <a:rPr lang="en-US" altLang="zh-CN" sz="2000" b="1" dirty="0"/>
              <a:t>1958</a:t>
            </a:r>
            <a:r>
              <a:rPr lang="zh-CN" altLang="en-US" sz="2000" b="1" dirty="0"/>
              <a:t>年使其商业化。</a:t>
            </a:r>
          </a:p>
          <a:p>
            <a:pPr>
              <a:lnSpc>
                <a:spcPct val="150000"/>
              </a:lnSpc>
              <a:buFontTx/>
              <a:buNone/>
            </a:pPr>
            <a:r>
              <a:rPr lang="zh-CN" altLang="en-US" sz="2000" b="1" dirty="0">
                <a:solidFill>
                  <a:srgbClr val="E35449"/>
                </a:solidFill>
              </a:rPr>
              <a:t>■</a:t>
            </a:r>
            <a:r>
              <a:rPr lang="zh-CN" altLang="en-US" sz="2000" b="1" dirty="0"/>
              <a:t>由于其能承受的</a:t>
            </a:r>
            <a:r>
              <a:rPr lang="zh-CN" altLang="en-US" sz="2000" b="1" dirty="0">
                <a:solidFill>
                  <a:srgbClr val="E35449"/>
                </a:solidFill>
              </a:rPr>
              <a:t>电压和电流容量</a:t>
            </a:r>
            <a:r>
              <a:rPr lang="zh-CN" altLang="en-US" sz="2000" b="1" dirty="0"/>
              <a:t>仍然是目前电力电子器件中最高的，而且工作可靠，因此在</a:t>
            </a:r>
            <a:r>
              <a:rPr lang="zh-CN" altLang="en-US" sz="2000" b="1" dirty="0">
                <a:solidFill>
                  <a:srgbClr val="E35449"/>
                </a:solidFill>
              </a:rPr>
              <a:t>大容量</a:t>
            </a:r>
            <a:r>
              <a:rPr lang="zh-CN" altLang="en-US" sz="2000" b="1" dirty="0"/>
              <a:t>的应用场合仍然具有比较重要的地位。</a:t>
            </a:r>
          </a:p>
        </p:txBody>
      </p:sp>
      <p:pic>
        <p:nvPicPr>
          <p:cNvPr id="83972" name="Picture 4" descr="KP100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149725"/>
            <a:ext cx="2087563" cy="1800225"/>
          </a:xfrm>
          <a:prstGeom prst="rect">
            <a:avLst/>
          </a:prstGeom>
          <a:noFill/>
          <a:extLst>
            <a:ext uri="{909E8E84-426E-40DD-AFC4-6F175D3DCCD1}">
              <a14:hiddenFill xmlns:a14="http://schemas.microsoft.com/office/drawing/2010/main">
                <a:solidFill>
                  <a:srgbClr val="FFFFFF"/>
                </a:solidFill>
              </a14:hiddenFill>
            </a:ext>
          </a:extLst>
        </p:spPr>
      </p:pic>
      <p:grpSp>
        <p:nvGrpSpPr>
          <p:cNvPr id="83973" name="Group 5"/>
          <p:cNvGrpSpPr>
            <a:grpSpLocks noChangeAspect="1"/>
          </p:cNvGrpSpPr>
          <p:nvPr/>
        </p:nvGrpSpPr>
        <p:grpSpPr bwMode="auto">
          <a:xfrm>
            <a:off x="4787900" y="4149725"/>
            <a:ext cx="3816350" cy="1800225"/>
            <a:chOff x="5904" y="4464"/>
            <a:chExt cx="7695" cy="2013"/>
          </a:xfrm>
        </p:grpSpPr>
        <p:pic>
          <p:nvPicPr>
            <p:cNvPr id="83974" name="Picture 6" descr="cdgljz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8" y="4464"/>
              <a:ext cx="3951" cy="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3975" name="Object 7"/>
            <p:cNvGraphicFramePr>
              <a:graphicFrameLocks noChangeAspect="1"/>
            </p:cNvGraphicFramePr>
            <p:nvPr/>
          </p:nvGraphicFramePr>
          <p:xfrm>
            <a:off x="5904" y="4464"/>
            <a:ext cx="3722" cy="2013"/>
          </p:xfrm>
          <a:graphic>
            <a:graphicData uri="http://schemas.openxmlformats.org/presentationml/2006/ole">
              <mc:AlternateContent xmlns:mc="http://schemas.openxmlformats.org/markup-compatibility/2006">
                <mc:Choice xmlns:v="urn:schemas-microsoft-com:vml" Requires="v">
                  <p:oleObj spid="_x0000_s3285" name="BMP 图象" r:id="rId5" imgW="1691787" imgH="914479" progId="Paint.Picture">
                    <p:embed/>
                  </p:oleObj>
                </mc:Choice>
                <mc:Fallback>
                  <p:oleObj name="BMP 图象" r:id="rId5" imgW="1691787" imgH="914479"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4" y="4464"/>
                          <a:ext cx="3722" cy="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83976" name="Picture 8" descr="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43213" y="4149725"/>
            <a:ext cx="1944687" cy="1800225"/>
          </a:xfrm>
          <a:prstGeom prst="rect">
            <a:avLst/>
          </a:prstGeom>
          <a:noFill/>
          <a:extLst>
            <a:ext uri="{909E8E84-426E-40DD-AFC4-6F175D3DCCD1}">
              <a14:hiddenFill xmlns:a14="http://schemas.microsoft.com/office/drawing/2010/main">
                <a:solidFill>
                  <a:srgbClr val="FFFFFF"/>
                </a:solidFill>
              </a14:hiddenFill>
            </a:ext>
          </a:extLst>
        </p:spPr>
      </p:pic>
      <p:sp>
        <p:nvSpPr>
          <p:cNvPr id="83977" name="Text Box 9"/>
          <p:cNvSpPr txBox="1">
            <a:spLocks noChangeArrowheads="1"/>
          </p:cNvSpPr>
          <p:nvPr/>
        </p:nvSpPr>
        <p:spPr bwMode="auto">
          <a:xfrm>
            <a:off x="1835150" y="3068638"/>
            <a:ext cx="3889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800">
              <a:solidFill>
                <a:srgbClr val="0000FF"/>
              </a:solidFill>
              <a:latin typeface="Times New Roman" pitchFamily="18" charset="0"/>
            </a:endParaRPr>
          </a:p>
        </p:txBody>
      </p:sp>
      <p:sp>
        <p:nvSpPr>
          <p:cNvPr id="83978" name="Text Box 10"/>
          <p:cNvSpPr txBox="1">
            <a:spLocks noChangeArrowheads="1"/>
          </p:cNvSpPr>
          <p:nvPr/>
        </p:nvSpPr>
        <p:spPr bwMode="auto">
          <a:xfrm>
            <a:off x="3897313" y="6003925"/>
            <a:ext cx="1250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6600CC"/>
                </a:solidFill>
                <a:latin typeface="Times New Roman" pitchFamily="18" charset="0"/>
              </a:rPr>
              <a:t>晶闸管及模块</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4" name="日期占位符 3">
            <a:extLst>
              <a:ext uri="{FF2B5EF4-FFF2-40B4-BE49-F238E27FC236}">
                <a16:creationId xmlns:a16="http://schemas.microsoft.com/office/drawing/2014/main" id="{B415B853-D436-46DD-A47C-BD3A42CABDF4}"/>
              </a:ext>
            </a:extLst>
          </p:cNvPr>
          <p:cNvSpPr>
            <a:spLocks noGrp="1"/>
          </p:cNvSpPr>
          <p:nvPr>
            <p:ph type="dt" sz="half" idx="10"/>
          </p:nvPr>
        </p:nvSpPr>
        <p:spPr/>
        <p:txBody>
          <a:bodyPr/>
          <a:lstStyle/>
          <a:p>
            <a:fld id="{DAE7D71A-671D-409C-BBEB-B98AA3F22672}" type="datetime10">
              <a:rPr lang="zh-CN" altLang="en-US" smtClean="0"/>
              <a:t>10:54</a:t>
            </a:fld>
            <a:endParaRPr lang="zh-CN" altLang="en-US"/>
          </a:p>
        </p:txBody>
      </p:sp>
      <p:sp>
        <p:nvSpPr>
          <p:cNvPr id="5" name="页脚占位符 4">
            <a:extLst>
              <a:ext uri="{FF2B5EF4-FFF2-40B4-BE49-F238E27FC236}">
                <a16:creationId xmlns:a16="http://schemas.microsoft.com/office/drawing/2014/main" id="{530DCC7B-E67D-4664-AD8F-E955C8543E60}"/>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181447383"/>
      </p:ext>
    </p:extLst>
  </p:cSld>
  <p:clrMapOvr>
    <a:masterClrMapping/>
  </p:clrMapOvr>
  <mc:AlternateContent xmlns:mc="http://schemas.openxmlformats.org/markup-compatibility/2006" xmlns:p14="http://schemas.microsoft.com/office/powerpoint/2010/main">
    <mc:Choice Requires="p14">
      <p:transition spd="slow" p14:dur="2000" advTm="83379"/>
    </mc:Choice>
    <mc:Fallback xmlns="">
      <p:transition spd="slow" advTm="8337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219200" y="44624"/>
            <a:ext cx="7467600" cy="685800"/>
          </a:xfrm>
        </p:spPr>
        <p:txBody>
          <a:bodyPr/>
          <a:lstStyle/>
          <a:p>
            <a:pPr eaLnBrk="1" hangingPunct="1"/>
            <a:r>
              <a:rPr lang="zh-CN" altLang="en-US" sz="3200" dirty="0"/>
              <a:t>例：晶闸管额定电流的选择</a:t>
            </a:r>
          </a:p>
        </p:txBody>
      </p:sp>
      <p:sp>
        <p:nvSpPr>
          <p:cNvPr id="304131" name="Rectangle 3"/>
          <p:cNvSpPr>
            <a:spLocks noGrp="1" noChangeArrowheads="1"/>
          </p:cNvSpPr>
          <p:nvPr>
            <p:ph type="body" sz="half" idx="1"/>
          </p:nvPr>
        </p:nvSpPr>
        <p:spPr>
          <a:xfrm>
            <a:off x="762000" y="692696"/>
            <a:ext cx="7842250" cy="576263"/>
          </a:xfrm>
        </p:spPr>
        <p:txBody>
          <a:bodyPr/>
          <a:lstStyle/>
          <a:p>
            <a:pPr eaLnBrk="1" hangingPunct="1"/>
            <a:r>
              <a:rPr lang="zh-CN" altLang="en-US" sz="2400"/>
              <a:t>设正弦电流峰值为</a:t>
            </a:r>
            <a:r>
              <a:rPr lang="en-US" altLang="zh-CN" sz="2400"/>
              <a:t>I</a:t>
            </a:r>
            <a:r>
              <a:rPr lang="en-US" altLang="zh-CN" sz="2400" baseline="-25000"/>
              <a:t>m</a:t>
            </a:r>
            <a:r>
              <a:rPr lang="en-US" altLang="zh-CN" sz="2400"/>
              <a:t>,</a:t>
            </a:r>
            <a:r>
              <a:rPr lang="zh-CN" altLang="en-US" sz="2400"/>
              <a:t>则正弦半波电流的平均值为</a:t>
            </a:r>
            <a:endParaRPr lang="zh-CN" altLang="en-US" sz="2400" baseline="-25000"/>
          </a:p>
        </p:txBody>
      </p:sp>
      <p:graphicFrame>
        <p:nvGraphicFramePr>
          <p:cNvPr id="304132" name="Object 4"/>
          <p:cNvGraphicFramePr>
            <a:graphicFrameLocks noGrp="1" noChangeAspect="1"/>
          </p:cNvGraphicFramePr>
          <p:nvPr>
            <p:ph sz="quarter" idx="2"/>
            <p:extLst>
              <p:ext uri="{D42A27DB-BD31-4B8C-83A1-F6EECF244321}">
                <p14:modId xmlns:p14="http://schemas.microsoft.com/office/powerpoint/2010/main" val="2041531784"/>
              </p:ext>
            </p:extLst>
          </p:nvPr>
        </p:nvGraphicFramePr>
        <p:xfrm>
          <a:off x="971550" y="2320231"/>
          <a:ext cx="2808288" cy="820737"/>
        </p:xfrm>
        <a:graphic>
          <a:graphicData uri="http://schemas.openxmlformats.org/presentationml/2006/ole">
            <mc:AlternateContent xmlns:mc="http://schemas.openxmlformats.org/markup-compatibility/2006">
              <mc:Choice xmlns:v="urn:schemas-microsoft-com:vml" Requires="v">
                <p:oleObj spid="_x0000_s20061" name="Equation" r:id="rId4" imgW="1345616" imgH="393529" progId="Equation.DSMT4">
                  <p:embed/>
                </p:oleObj>
              </mc:Choice>
              <mc:Fallback>
                <p:oleObj name="Equation" r:id="rId4" imgW="1345616"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320231"/>
                        <a:ext cx="2808288" cy="820737"/>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4" name="Text Box 6"/>
          <p:cNvSpPr txBox="1">
            <a:spLocks noChangeArrowheads="1"/>
          </p:cNvSpPr>
          <p:nvPr/>
        </p:nvSpPr>
        <p:spPr bwMode="auto">
          <a:xfrm>
            <a:off x="879475" y="1743968"/>
            <a:ext cx="35369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r>
              <a:rPr lang="zh-CN" altLang="en-US" sz="2400" dirty="0"/>
              <a:t>正弦半波电流的有效值为</a:t>
            </a:r>
          </a:p>
        </p:txBody>
      </p:sp>
      <p:graphicFrame>
        <p:nvGraphicFramePr>
          <p:cNvPr id="304135" name="Object 7"/>
          <p:cNvGraphicFramePr>
            <a:graphicFrameLocks noGrp="1" noChangeAspect="1"/>
          </p:cNvGraphicFramePr>
          <p:nvPr>
            <p:ph sz="quarter" idx="3"/>
            <p:extLst>
              <p:ext uri="{D42A27DB-BD31-4B8C-83A1-F6EECF244321}">
                <p14:modId xmlns:p14="http://schemas.microsoft.com/office/powerpoint/2010/main" val="2890041311"/>
              </p:ext>
            </p:extLst>
          </p:nvPr>
        </p:nvGraphicFramePr>
        <p:xfrm>
          <a:off x="4572000" y="1672531"/>
          <a:ext cx="3816350" cy="722312"/>
        </p:xfrm>
        <a:graphic>
          <a:graphicData uri="http://schemas.openxmlformats.org/presentationml/2006/ole">
            <mc:AlternateContent xmlns:mc="http://schemas.openxmlformats.org/markup-compatibility/2006">
              <mc:Choice xmlns:v="urn:schemas-microsoft-com:vml" Requires="v">
                <p:oleObj spid="_x0000_s20062" name="Equation" r:id="rId6" imgW="2349500" imgH="444500" progId="Equation.DSMT4">
                  <p:embed/>
                </p:oleObj>
              </mc:Choice>
              <mc:Fallback>
                <p:oleObj name="Equation" r:id="rId6" imgW="2349500" imgH="4445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672531"/>
                        <a:ext cx="3816350" cy="722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7" name="Object 9"/>
          <p:cNvGraphicFramePr>
            <a:graphicFrameLocks noChangeAspect="1"/>
          </p:cNvGraphicFramePr>
          <p:nvPr>
            <p:extLst>
              <p:ext uri="{D42A27DB-BD31-4B8C-83A1-F6EECF244321}">
                <p14:modId xmlns:p14="http://schemas.microsoft.com/office/powerpoint/2010/main" val="3388147256"/>
              </p:ext>
            </p:extLst>
          </p:nvPr>
        </p:nvGraphicFramePr>
        <p:xfrm>
          <a:off x="1116013" y="1052736"/>
          <a:ext cx="3810000" cy="682625"/>
        </p:xfrm>
        <a:graphic>
          <a:graphicData uri="http://schemas.openxmlformats.org/presentationml/2006/ole">
            <mc:AlternateContent xmlns:mc="http://schemas.openxmlformats.org/markup-compatibility/2006">
              <mc:Choice xmlns:v="urn:schemas-microsoft-com:vml" Requires="v">
                <p:oleObj spid="_x0000_s20063" name="Equation" r:id="rId8" imgW="2197100" imgH="393700" progId="Equation.DSMT4">
                  <p:embed/>
                </p:oleObj>
              </mc:Choice>
              <mc:Fallback>
                <p:oleObj name="Equation" r:id="rId8" imgW="2197100" imgH="393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1052736"/>
                        <a:ext cx="38100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8" name="Text Box 10"/>
          <p:cNvSpPr txBox="1">
            <a:spLocks noChangeArrowheads="1"/>
          </p:cNvSpPr>
          <p:nvPr/>
        </p:nvSpPr>
        <p:spPr bwMode="auto">
          <a:xfrm>
            <a:off x="539552" y="3140968"/>
            <a:ext cx="860444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r>
              <a:rPr lang="zh-CN" altLang="en-US" sz="2400" b="1" dirty="0">
                <a:solidFill>
                  <a:srgbClr val="FF0000"/>
                </a:solidFill>
              </a:rPr>
              <a:t>   即额定电流为</a:t>
            </a:r>
            <a:r>
              <a:rPr lang="en-US" altLang="zh-CN" sz="2400" b="1" dirty="0">
                <a:solidFill>
                  <a:srgbClr val="FF0000"/>
                </a:solidFill>
              </a:rPr>
              <a:t>100A</a:t>
            </a:r>
            <a:r>
              <a:rPr lang="zh-CN" altLang="en-US" sz="2400" b="1" dirty="0">
                <a:solidFill>
                  <a:srgbClr val="FF0000"/>
                </a:solidFill>
              </a:rPr>
              <a:t>的晶闸管能承受</a:t>
            </a:r>
            <a:r>
              <a:rPr lang="en-US" altLang="zh-CN" sz="2400" b="1" dirty="0">
                <a:solidFill>
                  <a:srgbClr val="FF0000"/>
                </a:solidFill>
              </a:rPr>
              <a:t>157A</a:t>
            </a:r>
            <a:r>
              <a:rPr lang="zh-CN" altLang="en-US" sz="2400" b="1" dirty="0">
                <a:solidFill>
                  <a:srgbClr val="FF0000"/>
                </a:solidFill>
              </a:rPr>
              <a:t>的</a:t>
            </a:r>
            <a:r>
              <a:rPr lang="zh-CN" altLang="en-US" sz="2400" b="1" dirty="0">
                <a:solidFill>
                  <a:srgbClr val="0070C0"/>
                </a:solidFill>
              </a:rPr>
              <a:t>有效值电流</a:t>
            </a:r>
            <a:r>
              <a:rPr lang="en-US" altLang="zh-CN" sz="2400" b="1" dirty="0">
                <a:solidFill>
                  <a:srgbClr val="0070C0"/>
                </a:solidFill>
              </a:rPr>
              <a:t>(</a:t>
            </a:r>
            <a:r>
              <a:rPr lang="zh-CN" altLang="en-US" sz="2400" b="1" dirty="0">
                <a:solidFill>
                  <a:srgbClr val="0070C0"/>
                </a:solidFill>
              </a:rPr>
              <a:t>可能是正弦半波，也有可能非正弦半波</a:t>
            </a:r>
            <a:r>
              <a:rPr lang="en-US" altLang="zh-CN" sz="2400" b="1" dirty="0">
                <a:solidFill>
                  <a:srgbClr val="0070C0"/>
                </a:solidFill>
              </a:rPr>
              <a:t>)</a:t>
            </a:r>
            <a:r>
              <a:rPr lang="zh-CN" altLang="en-US" sz="2400" dirty="0"/>
              <a:t>。</a:t>
            </a:r>
            <a:endParaRPr lang="en-US" altLang="zh-CN" sz="2400" dirty="0"/>
          </a:p>
          <a:p>
            <a:pPr eaLnBrk="1" hangingPunct="1"/>
            <a:r>
              <a:rPr lang="zh-CN" altLang="en-US" sz="2400" dirty="0"/>
              <a:t>   对非正弦电流符合选取晶闸管：</a:t>
            </a:r>
            <a:endParaRPr lang="en-US" altLang="zh-CN" sz="2400" dirty="0"/>
          </a:p>
          <a:p>
            <a:pPr eaLnBrk="1" hangingPunct="1"/>
            <a:r>
              <a:rPr lang="en-US" altLang="zh-CN" sz="2400" dirty="0"/>
              <a:t>		1</a:t>
            </a:r>
            <a:r>
              <a:rPr lang="zh-CN" altLang="en-US" sz="2400" dirty="0"/>
              <a:t>）、计算相应实际电流波形计算有效值（发热效应）；</a:t>
            </a:r>
            <a:endParaRPr lang="en-US" altLang="zh-CN" sz="2400" dirty="0"/>
          </a:p>
          <a:p>
            <a:pPr eaLnBrk="1" hangingPunct="1"/>
            <a:r>
              <a:rPr lang="en-US" altLang="zh-CN" sz="2400" dirty="0"/>
              <a:t>		2</a:t>
            </a:r>
            <a:r>
              <a:rPr lang="zh-CN" altLang="en-US" sz="2400" dirty="0"/>
              <a:t>）、除以</a:t>
            </a:r>
            <a:r>
              <a:rPr lang="en-US" altLang="zh-CN" sz="2400" dirty="0"/>
              <a:t>1.57</a:t>
            </a:r>
            <a:r>
              <a:rPr lang="zh-CN" altLang="en-US" sz="2400" dirty="0"/>
              <a:t>作为选择晶闸管电流额定值的依据；</a:t>
            </a:r>
            <a:endParaRPr lang="en-US" altLang="zh-CN" sz="2400" dirty="0"/>
          </a:p>
          <a:p>
            <a:pPr eaLnBrk="1" hangingPunct="1"/>
            <a:r>
              <a:rPr lang="en-US" altLang="zh-CN" sz="2400" dirty="0"/>
              <a:t>		3</a:t>
            </a:r>
            <a:r>
              <a:rPr lang="zh-CN" altLang="en-US" sz="2400" dirty="0"/>
              <a:t>）设计一般应留</a:t>
            </a:r>
            <a:r>
              <a:rPr lang="en-US" altLang="zh-CN" sz="2400" dirty="0"/>
              <a:t>1.5~2</a:t>
            </a:r>
            <a:r>
              <a:rPr lang="zh-CN" altLang="en-US" sz="2400" dirty="0"/>
              <a:t>倍的安全裕量。</a:t>
            </a:r>
          </a:p>
        </p:txBody>
      </p:sp>
      <p:sp>
        <p:nvSpPr>
          <p:cNvPr id="304139" name="Text Box 11"/>
          <p:cNvSpPr txBox="1">
            <a:spLocks noChangeArrowheads="1"/>
          </p:cNvSpPr>
          <p:nvPr/>
        </p:nvSpPr>
        <p:spPr bwMode="auto">
          <a:xfrm>
            <a:off x="755650" y="5445224"/>
            <a:ext cx="7848600" cy="1077913"/>
          </a:xfrm>
          <a:prstGeom prst="rect">
            <a:avLst/>
          </a:prstGeom>
          <a:solidFill>
            <a:srgbClr val="CCFF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r>
              <a:rPr lang="zh-CN" altLang="en-US" sz="2400" dirty="0"/>
              <a:t>例：某晶闸管实际承担电流波形有效值为</a:t>
            </a:r>
            <a:r>
              <a:rPr lang="en-US" altLang="zh-CN" sz="2400" dirty="0"/>
              <a:t>400A</a:t>
            </a:r>
            <a:r>
              <a:rPr lang="zh-CN" altLang="en-US" sz="2400" dirty="0"/>
              <a:t>，则可选额定电流为</a:t>
            </a:r>
            <a:r>
              <a:rPr lang="en-US" altLang="zh-CN" sz="2400" dirty="0"/>
              <a:t>400/1.57=255A,</a:t>
            </a:r>
            <a:r>
              <a:rPr lang="zh-CN" altLang="en-US" sz="2400" dirty="0"/>
              <a:t>考虑裕量，实际选额定电流为</a:t>
            </a:r>
            <a:r>
              <a:rPr lang="en-US" altLang="zh-CN" sz="2400" dirty="0"/>
              <a:t>500A</a:t>
            </a:r>
            <a:r>
              <a:rPr lang="zh-CN" altLang="en-US" sz="2400" dirty="0"/>
              <a:t>的晶闸管。</a:t>
            </a:r>
          </a:p>
        </p:txBody>
      </p:sp>
      <p:sp>
        <p:nvSpPr>
          <p:cNvPr id="3" name="文本框 2"/>
          <p:cNvSpPr txBox="1"/>
          <p:nvPr/>
        </p:nvSpPr>
        <p:spPr>
          <a:xfrm>
            <a:off x="3946214" y="2481486"/>
            <a:ext cx="4370201" cy="523220"/>
          </a:xfrm>
          <a:prstGeom prst="rect">
            <a:avLst/>
          </a:prstGeom>
          <a:noFill/>
        </p:spPr>
        <p:txBody>
          <a:bodyPr wrap="square" rtlCol="0">
            <a:spAutoFit/>
          </a:bodyPr>
          <a:lstStyle/>
          <a:p>
            <a:r>
              <a:rPr lang="zh-CN" altLang="en-US" sz="2800" b="1" dirty="0">
                <a:solidFill>
                  <a:srgbClr val="FF0000"/>
                </a:solidFill>
              </a:rPr>
              <a:t>有效值为平均值的</a:t>
            </a:r>
            <a:r>
              <a:rPr lang="en-US" altLang="zh-CN" sz="2800" b="1" dirty="0">
                <a:solidFill>
                  <a:srgbClr val="FF0000"/>
                </a:solidFill>
              </a:rPr>
              <a:t>1.57</a:t>
            </a:r>
            <a:r>
              <a:rPr lang="zh-CN" altLang="en-US" sz="2800" b="1" dirty="0">
                <a:solidFill>
                  <a:srgbClr val="FF0000"/>
                </a:solidFill>
              </a:rPr>
              <a:t>倍</a:t>
            </a:r>
          </a:p>
        </p:txBody>
      </p:sp>
      <p:sp>
        <p:nvSpPr>
          <p:cNvPr id="4" name="灯片编号占位符 3">
            <a:extLst>
              <a:ext uri="{FF2B5EF4-FFF2-40B4-BE49-F238E27FC236}">
                <a16:creationId xmlns:a16="http://schemas.microsoft.com/office/drawing/2014/main" id="{D6D52F8D-4377-44E4-A165-D06B1E2077D1}"/>
              </a:ext>
            </a:extLst>
          </p:cNvPr>
          <p:cNvSpPr>
            <a:spLocks noGrp="1"/>
          </p:cNvSpPr>
          <p:nvPr>
            <p:ph type="sldNum" sz="quarter" idx="12"/>
          </p:nvPr>
        </p:nvSpPr>
        <p:spPr/>
        <p:txBody>
          <a:bodyPr/>
          <a:lstStyle/>
          <a:p>
            <a:pPr>
              <a:defRPr/>
            </a:pPr>
            <a:r>
              <a:rPr lang="en-US" altLang="zh-CN"/>
              <a:t>1-</a:t>
            </a:r>
            <a:fld id="{B2242F13-311A-452A-A1AF-E5CE0228F38E}" type="slidenum">
              <a:rPr lang="en-US" altLang="zh-CN" smtClean="0"/>
              <a:pPr>
                <a:defRPr/>
              </a:pPr>
              <a:t>20</a:t>
            </a:fld>
            <a:endParaRPr lang="en-US" altLang="zh-CN"/>
          </a:p>
        </p:txBody>
      </p:sp>
      <p:sp>
        <p:nvSpPr>
          <p:cNvPr id="5" name="日期占位符 4">
            <a:extLst>
              <a:ext uri="{FF2B5EF4-FFF2-40B4-BE49-F238E27FC236}">
                <a16:creationId xmlns:a16="http://schemas.microsoft.com/office/drawing/2014/main" id="{1BC94256-0915-41ED-B0C9-A397D8B9A995}"/>
              </a:ext>
            </a:extLst>
          </p:cNvPr>
          <p:cNvSpPr>
            <a:spLocks noGrp="1"/>
          </p:cNvSpPr>
          <p:nvPr>
            <p:ph type="dt" sz="half" idx="10"/>
          </p:nvPr>
        </p:nvSpPr>
        <p:spPr/>
        <p:txBody>
          <a:bodyPr/>
          <a:lstStyle/>
          <a:p>
            <a:pPr>
              <a:defRPr/>
            </a:pPr>
            <a:fld id="{ABC6F742-303A-4455-A2C2-C08E66871057}" type="datetime10">
              <a:rPr lang="zh-CN" altLang="en-US" smtClean="0"/>
              <a:t>10:54</a:t>
            </a:fld>
            <a:endParaRPr lang="en-US" altLang="zh-CN"/>
          </a:p>
        </p:txBody>
      </p:sp>
      <p:sp>
        <p:nvSpPr>
          <p:cNvPr id="6" name="页脚占位符 5">
            <a:extLst>
              <a:ext uri="{FF2B5EF4-FFF2-40B4-BE49-F238E27FC236}">
                <a16:creationId xmlns:a16="http://schemas.microsoft.com/office/drawing/2014/main" id="{55896802-F402-445C-9987-925E894DB52F}"/>
              </a:ext>
            </a:extLst>
          </p:cNvPr>
          <p:cNvSpPr>
            <a:spLocks noGrp="1"/>
          </p:cNvSpPr>
          <p:nvPr>
            <p:ph type="ftr" sz="quarter" idx="11"/>
          </p:nvPr>
        </p:nvSpPr>
        <p:spPr/>
        <p:txBody>
          <a:bodyPr/>
          <a:lstStyle/>
          <a:p>
            <a:pPr>
              <a:defRPr/>
            </a:pPr>
            <a:endParaRPr lang="en-US" altLang="zh-CN"/>
          </a:p>
        </p:txBody>
      </p:sp>
    </p:spTree>
    <p:custDataLst>
      <p:tags r:id="rId2"/>
    </p:custDataLst>
    <p:extLst>
      <p:ext uri="{BB962C8B-B14F-4D97-AF65-F5344CB8AC3E}">
        <p14:creationId xmlns:p14="http://schemas.microsoft.com/office/powerpoint/2010/main" val="3402138904"/>
      </p:ext>
    </p:extLst>
  </p:cSld>
  <p:clrMapOvr>
    <a:masterClrMapping/>
  </p:clrMapOvr>
  <mc:AlternateContent xmlns:mc="http://schemas.openxmlformats.org/markup-compatibility/2006" xmlns:p14="http://schemas.microsoft.com/office/powerpoint/2010/main">
    <mc:Choice Requires="p14">
      <p:transition spd="slow" p14:dur="2000" advTm="200905"/>
    </mc:Choice>
    <mc:Fallback xmlns="">
      <p:transition spd="slow" advTm="200905"/>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blinds(horizontal)">
                                      <p:cBhvr>
                                        <p:cTn id="7" dur="500"/>
                                        <p:tgtEl>
                                          <p:spTgt spid="30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7"/>
                                        </p:tgtEl>
                                        <p:attrNameLst>
                                          <p:attrName>style.visibility</p:attrName>
                                        </p:attrNameLst>
                                      </p:cBhvr>
                                      <p:to>
                                        <p:strVal val="visible"/>
                                      </p:to>
                                    </p:set>
                                    <p:animEffect transition="in" filter="blinds(horizontal)">
                                      <p:cBhvr>
                                        <p:cTn id="12" dur="500"/>
                                        <p:tgtEl>
                                          <p:spTgt spid="3041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4134"/>
                                        </p:tgtEl>
                                        <p:attrNameLst>
                                          <p:attrName>style.visibility</p:attrName>
                                        </p:attrNameLst>
                                      </p:cBhvr>
                                      <p:to>
                                        <p:strVal val="visible"/>
                                      </p:to>
                                    </p:set>
                                    <p:animEffect transition="in" filter="blinds(horizontal)">
                                      <p:cBhvr>
                                        <p:cTn id="17" dur="500"/>
                                        <p:tgtEl>
                                          <p:spTgt spid="304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4135"/>
                                        </p:tgtEl>
                                        <p:attrNameLst>
                                          <p:attrName>style.visibility</p:attrName>
                                        </p:attrNameLst>
                                      </p:cBhvr>
                                      <p:to>
                                        <p:strVal val="visible"/>
                                      </p:to>
                                    </p:set>
                                    <p:animEffect transition="in" filter="blinds(horizontal)">
                                      <p:cBhvr>
                                        <p:cTn id="22" dur="500"/>
                                        <p:tgtEl>
                                          <p:spTgt spid="3041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4132"/>
                                        </p:tgtEl>
                                        <p:attrNameLst>
                                          <p:attrName>style.visibility</p:attrName>
                                        </p:attrNameLst>
                                      </p:cBhvr>
                                      <p:to>
                                        <p:strVal val="visible"/>
                                      </p:to>
                                    </p:set>
                                    <p:animEffect transition="in" filter="blinds(horizontal)">
                                      <p:cBhvr>
                                        <p:cTn id="27" dur="500"/>
                                        <p:tgtEl>
                                          <p:spTgt spid="304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4138"/>
                                        </p:tgtEl>
                                        <p:attrNameLst>
                                          <p:attrName>style.visibility</p:attrName>
                                        </p:attrNameLst>
                                      </p:cBhvr>
                                      <p:to>
                                        <p:strVal val="visible"/>
                                      </p:to>
                                    </p:set>
                                    <p:animEffect transition="in" filter="blinds(horizontal)">
                                      <p:cBhvr>
                                        <p:cTn id="32" dur="500"/>
                                        <p:tgtEl>
                                          <p:spTgt spid="3041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4139"/>
                                        </p:tgtEl>
                                        <p:attrNameLst>
                                          <p:attrName>style.visibility</p:attrName>
                                        </p:attrNameLst>
                                      </p:cBhvr>
                                      <p:to>
                                        <p:strVal val="visible"/>
                                      </p:to>
                                    </p:set>
                                    <p:animEffect transition="in" filter="blinds(horizontal)">
                                      <p:cBhvr>
                                        <p:cTn id="37" dur="500"/>
                                        <p:tgtEl>
                                          <p:spTgt spid="304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P spid="304134" grpId="0"/>
      <p:bldP spid="304138" grpId="0"/>
      <p:bldP spid="3041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2.3.3 </a:t>
            </a:r>
            <a:r>
              <a:rPr lang="zh-CN" altLang="en-US" sz="3600" b="1">
                <a:solidFill>
                  <a:schemeClr val="tx1"/>
                </a:solidFill>
              </a:rPr>
              <a:t>晶闸管的主要参数</a:t>
            </a:r>
          </a:p>
        </p:txBody>
      </p:sp>
      <p:sp>
        <p:nvSpPr>
          <p:cNvPr id="96259" name="Rectangle 3"/>
          <p:cNvSpPr>
            <a:spLocks noGrp="1" noChangeArrowheads="1"/>
          </p:cNvSpPr>
          <p:nvPr>
            <p:ph idx="1"/>
          </p:nvPr>
        </p:nvSpPr>
        <p:spPr>
          <a:xfrm>
            <a:off x="611188" y="1268413"/>
            <a:ext cx="8064500" cy="4465637"/>
          </a:xfrm>
        </p:spPr>
        <p:txBody>
          <a:bodyPr/>
          <a:lstStyle/>
          <a:p>
            <a:pPr>
              <a:lnSpc>
                <a:spcPct val="90000"/>
              </a:lnSpc>
              <a:buFontTx/>
              <a:buNone/>
            </a:pPr>
            <a:r>
              <a:rPr lang="en-US" altLang="zh-CN" sz="2400" b="1" dirty="0">
                <a:solidFill>
                  <a:srgbClr val="0000FF"/>
                </a:solidFill>
              </a:rPr>
              <a:t>◆</a:t>
            </a:r>
            <a:r>
              <a:rPr lang="zh-CN" altLang="en-US" sz="2400" b="1" dirty="0"/>
              <a:t>维持电流</a:t>
            </a:r>
            <a:r>
              <a:rPr lang="en-US" altLang="zh-CN" sz="2400" b="1" i="1" dirty="0"/>
              <a:t>I</a:t>
            </a:r>
            <a:r>
              <a:rPr lang="en-US" altLang="zh-CN" sz="2400" b="1" i="1" baseline="-25000" dirty="0"/>
              <a:t>H</a:t>
            </a:r>
            <a:r>
              <a:rPr lang="en-US" altLang="zh-CN" sz="2400" b="1" dirty="0">
                <a:solidFill>
                  <a:srgbClr val="FF9933"/>
                </a:solidFill>
              </a:rPr>
              <a:t> </a:t>
            </a:r>
          </a:p>
          <a:p>
            <a:pPr>
              <a:lnSpc>
                <a:spcPct val="90000"/>
              </a:lnSpc>
              <a:buFontTx/>
              <a:buNone/>
            </a:pPr>
            <a:r>
              <a:rPr lang="en-US" altLang="zh-CN" sz="2400" b="1" dirty="0">
                <a:solidFill>
                  <a:srgbClr val="009900"/>
                </a:solidFill>
              </a:rPr>
              <a:t>    ☞</a:t>
            </a:r>
            <a:r>
              <a:rPr lang="zh-CN" altLang="en-US" sz="2400" b="1" dirty="0"/>
              <a:t>维持电流是指使晶闸管维持导通所必需的</a:t>
            </a:r>
            <a:r>
              <a:rPr lang="zh-CN" altLang="en-US" sz="2400" b="1" dirty="0">
                <a:solidFill>
                  <a:srgbClr val="E35449"/>
                </a:solidFill>
              </a:rPr>
              <a:t>最小</a:t>
            </a:r>
            <a:r>
              <a:rPr lang="zh-CN" altLang="en-US" sz="2400" b="1" dirty="0"/>
              <a:t>电流，</a:t>
            </a:r>
          </a:p>
          <a:p>
            <a:pPr>
              <a:lnSpc>
                <a:spcPct val="90000"/>
              </a:lnSpc>
              <a:buFontTx/>
              <a:buNone/>
            </a:pPr>
            <a:r>
              <a:rPr lang="zh-CN" altLang="en-US" sz="2400" b="1" dirty="0"/>
              <a:t>一般为几十到几百毫安。</a:t>
            </a:r>
          </a:p>
          <a:p>
            <a:pPr>
              <a:lnSpc>
                <a:spcPct val="90000"/>
              </a:lnSpc>
              <a:buFontTx/>
              <a:buNone/>
            </a:pPr>
            <a:r>
              <a:rPr lang="zh-CN" altLang="en-US" sz="2400" b="1" dirty="0">
                <a:solidFill>
                  <a:srgbClr val="009900"/>
                </a:solidFill>
              </a:rPr>
              <a:t>    ☞</a:t>
            </a:r>
            <a:r>
              <a:rPr lang="zh-CN" altLang="en-US" sz="2400" b="1" dirty="0">
                <a:solidFill>
                  <a:srgbClr val="E35449"/>
                </a:solidFill>
              </a:rPr>
              <a:t>结温</a:t>
            </a:r>
            <a:r>
              <a:rPr lang="zh-CN" altLang="en-US" sz="2400" b="1" dirty="0"/>
              <a:t>越高，则</a:t>
            </a:r>
            <a:r>
              <a:rPr lang="en-US" altLang="zh-CN" sz="2400" b="1" i="1" dirty="0"/>
              <a:t>I</a:t>
            </a:r>
            <a:r>
              <a:rPr lang="en-US" altLang="zh-CN" sz="2400" b="1" i="1" baseline="-25000" dirty="0"/>
              <a:t>H</a:t>
            </a:r>
            <a:r>
              <a:rPr lang="zh-CN" altLang="en-US" sz="2400" b="1" dirty="0"/>
              <a:t>越小。</a:t>
            </a:r>
            <a:r>
              <a:rPr lang="zh-CN" altLang="en-US" sz="2400" dirty="0"/>
              <a:t> </a:t>
            </a:r>
          </a:p>
          <a:p>
            <a:pPr>
              <a:lnSpc>
                <a:spcPct val="90000"/>
              </a:lnSpc>
              <a:buFontTx/>
              <a:buNone/>
            </a:pPr>
            <a:r>
              <a:rPr lang="zh-CN" altLang="en-US" sz="2400" b="1" dirty="0">
                <a:solidFill>
                  <a:srgbClr val="0000FF"/>
                </a:solidFill>
              </a:rPr>
              <a:t>◆</a:t>
            </a:r>
            <a:r>
              <a:rPr lang="zh-CN" altLang="en-US" sz="2400" b="1" dirty="0"/>
              <a:t>擎住电流 </a:t>
            </a:r>
            <a:r>
              <a:rPr lang="en-US" altLang="zh-CN" sz="2400" b="1" i="1" dirty="0"/>
              <a:t>I</a:t>
            </a:r>
            <a:r>
              <a:rPr lang="en-US" altLang="zh-CN" sz="2400" b="1" i="1" baseline="-25000" dirty="0"/>
              <a:t>L</a:t>
            </a:r>
          </a:p>
          <a:p>
            <a:pPr>
              <a:lnSpc>
                <a:spcPct val="90000"/>
              </a:lnSpc>
              <a:buFontTx/>
              <a:buNone/>
            </a:pPr>
            <a:r>
              <a:rPr lang="en-US" altLang="zh-CN" sz="2400" b="1" dirty="0">
                <a:solidFill>
                  <a:srgbClr val="009900"/>
                </a:solidFill>
              </a:rPr>
              <a:t>    ☞</a:t>
            </a:r>
            <a:r>
              <a:rPr lang="zh-CN" altLang="en-US" sz="2400" b="1" dirty="0"/>
              <a:t>擎住电流是晶闸管刚从断态转入通态并移除触发信号</a:t>
            </a:r>
          </a:p>
          <a:p>
            <a:pPr>
              <a:lnSpc>
                <a:spcPct val="90000"/>
              </a:lnSpc>
              <a:buFontTx/>
              <a:buNone/>
            </a:pPr>
            <a:r>
              <a:rPr lang="zh-CN" altLang="en-US" sz="2400" b="1" dirty="0"/>
              <a:t>后，能维持导通所需的</a:t>
            </a:r>
            <a:r>
              <a:rPr lang="zh-CN" altLang="en-US" sz="2400" b="1" dirty="0">
                <a:solidFill>
                  <a:srgbClr val="E35449"/>
                </a:solidFill>
              </a:rPr>
              <a:t>最小</a:t>
            </a:r>
            <a:r>
              <a:rPr lang="zh-CN" altLang="en-US" sz="2400" b="1" dirty="0"/>
              <a:t>电流。</a:t>
            </a:r>
            <a:r>
              <a:rPr lang="zh-CN" altLang="en-US" sz="2400" dirty="0"/>
              <a:t> </a:t>
            </a:r>
          </a:p>
          <a:p>
            <a:pPr>
              <a:lnSpc>
                <a:spcPct val="90000"/>
              </a:lnSpc>
              <a:buFontTx/>
              <a:buNone/>
            </a:pPr>
            <a:r>
              <a:rPr lang="zh-CN" altLang="en-US" sz="2400" b="1" dirty="0">
                <a:solidFill>
                  <a:srgbClr val="009900"/>
                </a:solidFill>
              </a:rPr>
              <a:t>    ☞</a:t>
            </a:r>
            <a:r>
              <a:rPr lang="zh-CN" altLang="en-US" sz="2400" b="1" dirty="0"/>
              <a:t>约为</a:t>
            </a:r>
            <a:r>
              <a:rPr lang="en-US" altLang="zh-CN" sz="2400" b="1" i="1" dirty="0"/>
              <a:t>I</a:t>
            </a:r>
            <a:r>
              <a:rPr lang="en-US" altLang="zh-CN" sz="2400" b="1" i="1" baseline="-25000" dirty="0"/>
              <a:t>H</a:t>
            </a:r>
            <a:r>
              <a:rPr lang="zh-CN" altLang="en-US" sz="2400" b="1" dirty="0"/>
              <a:t>的</a:t>
            </a:r>
            <a:r>
              <a:rPr lang="en-US" altLang="zh-CN" sz="2400" b="1" dirty="0">
                <a:solidFill>
                  <a:srgbClr val="E35449"/>
                </a:solidFill>
              </a:rPr>
              <a:t>2~4</a:t>
            </a:r>
            <a:r>
              <a:rPr lang="zh-CN" altLang="en-US" sz="2400" b="1" dirty="0"/>
              <a:t>倍</a:t>
            </a:r>
            <a:r>
              <a:rPr lang="zh-CN" altLang="en-US" sz="2400" dirty="0"/>
              <a:t> </a:t>
            </a:r>
          </a:p>
          <a:p>
            <a:pPr>
              <a:lnSpc>
                <a:spcPct val="90000"/>
              </a:lnSpc>
              <a:buFontTx/>
              <a:buNone/>
            </a:pPr>
            <a:r>
              <a:rPr lang="zh-CN" altLang="en-US" sz="2400" b="1" dirty="0">
                <a:solidFill>
                  <a:srgbClr val="0000FF"/>
                </a:solidFill>
              </a:rPr>
              <a:t>◆</a:t>
            </a:r>
            <a:r>
              <a:rPr lang="zh-CN" altLang="en-US" sz="2400" b="1" dirty="0"/>
              <a:t>浪涌电流</a:t>
            </a:r>
            <a:r>
              <a:rPr lang="en-US" altLang="zh-CN" sz="2400" b="1" i="1" dirty="0"/>
              <a:t>I</a:t>
            </a:r>
            <a:r>
              <a:rPr lang="en-US" altLang="zh-CN" sz="2400" b="1" i="1" baseline="-25000" dirty="0"/>
              <a:t>TSM</a:t>
            </a:r>
          </a:p>
          <a:p>
            <a:pPr>
              <a:lnSpc>
                <a:spcPct val="90000"/>
              </a:lnSpc>
              <a:buFontTx/>
              <a:buNone/>
            </a:pPr>
            <a:r>
              <a:rPr lang="en-US" altLang="zh-CN" sz="2400" b="1" dirty="0"/>
              <a:t>    </a:t>
            </a:r>
            <a:r>
              <a:rPr lang="en-US" altLang="zh-CN" sz="2400" b="1" dirty="0">
                <a:solidFill>
                  <a:srgbClr val="009900"/>
                </a:solidFill>
              </a:rPr>
              <a:t>☞</a:t>
            </a:r>
            <a:r>
              <a:rPr lang="zh-CN" altLang="en-US" sz="2400" b="1" dirty="0"/>
              <a:t>指由于电路异常情况引起的并使结温超过额定结温的</a:t>
            </a:r>
          </a:p>
          <a:p>
            <a:pPr>
              <a:lnSpc>
                <a:spcPct val="90000"/>
              </a:lnSpc>
              <a:buFontTx/>
              <a:buNone/>
            </a:pPr>
            <a:r>
              <a:rPr lang="zh-CN" altLang="en-US" sz="2400" b="1" dirty="0"/>
              <a:t>不重复性</a:t>
            </a:r>
            <a:r>
              <a:rPr lang="zh-CN" altLang="en-US" sz="2400" b="1" dirty="0">
                <a:solidFill>
                  <a:srgbClr val="E35449"/>
                </a:solidFill>
              </a:rPr>
              <a:t>最大正向过载电流</a:t>
            </a:r>
            <a:r>
              <a:rPr lang="zh-CN" altLang="en-US" sz="2400" b="1"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4" name="日期占位符 3">
            <a:extLst>
              <a:ext uri="{FF2B5EF4-FFF2-40B4-BE49-F238E27FC236}">
                <a16:creationId xmlns:a16="http://schemas.microsoft.com/office/drawing/2014/main" id="{F8314BF5-EE5C-43E0-AB14-2BA7361C0734}"/>
              </a:ext>
            </a:extLst>
          </p:cNvPr>
          <p:cNvSpPr>
            <a:spLocks noGrp="1"/>
          </p:cNvSpPr>
          <p:nvPr>
            <p:ph type="dt" sz="half" idx="10"/>
          </p:nvPr>
        </p:nvSpPr>
        <p:spPr/>
        <p:txBody>
          <a:bodyPr/>
          <a:lstStyle/>
          <a:p>
            <a:fld id="{C5B7E182-8B54-4766-BACC-845BF8B4B421}" type="datetime10">
              <a:rPr lang="zh-CN" altLang="en-US" smtClean="0"/>
              <a:t>10:54</a:t>
            </a:fld>
            <a:endParaRPr lang="zh-CN" altLang="en-US"/>
          </a:p>
        </p:txBody>
      </p:sp>
      <p:sp>
        <p:nvSpPr>
          <p:cNvPr id="5" name="页脚占位符 4">
            <a:extLst>
              <a:ext uri="{FF2B5EF4-FFF2-40B4-BE49-F238E27FC236}">
                <a16:creationId xmlns:a16="http://schemas.microsoft.com/office/drawing/2014/main" id="{B343B62E-420A-471A-BBDF-4EFBAA9CC0B9}"/>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187529544"/>
      </p:ext>
    </p:extLst>
  </p:cSld>
  <p:clrMapOvr>
    <a:masterClrMapping/>
  </p:clrMapOvr>
  <mc:AlternateContent xmlns:mc="http://schemas.openxmlformats.org/markup-compatibility/2006" xmlns:p14="http://schemas.microsoft.com/office/powerpoint/2010/main">
    <mc:Choice Requires="p14">
      <p:transition spd="slow" p14:dur="2000" advTm="86257"/>
    </mc:Choice>
    <mc:Fallback xmlns="">
      <p:transition spd="slow" advTm="8625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2.3.3 </a:t>
            </a:r>
            <a:r>
              <a:rPr lang="zh-CN" altLang="en-US" sz="3600" b="1">
                <a:solidFill>
                  <a:schemeClr val="tx1"/>
                </a:solidFill>
              </a:rPr>
              <a:t>晶闸管的主要参数</a:t>
            </a:r>
          </a:p>
        </p:txBody>
      </p:sp>
      <p:sp>
        <p:nvSpPr>
          <p:cNvPr id="97283" name="Rectangle 3"/>
          <p:cNvSpPr>
            <a:spLocks noGrp="1" noChangeArrowheads="1"/>
          </p:cNvSpPr>
          <p:nvPr>
            <p:ph idx="1"/>
          </p:nvPr>
        </p:nvSpPr>
        <p:spPr/>
        <p:txBody>
          <a:bodyPr/>
          <a:lstStyle/>
          <a:p>
            <a:pPr>
              <a:lnSpc>
                <a:spcPct val="90000"/>
              </a:lnSpc>
              <a:buFontTx/>
              <a:buNone/>
            </a:pPr>
            <a:r>
              <a:rPr lang="en-US" altLang="zh-CN" sz="2400" b="1" dirty="0">
                <a:solidFill>
                  <a:srgbClr val="E35449"/>
                </a:solidFill>
              </a:rPr>
              <a:t>■</a:t>
            </a:r>
            <a:r>
              <a:rPr lang="zh-CN" altLang="en-US" sz="2400" b="1" dirty="0"/>
              <a:t>动态参数</a:t>
            </a:r>
            <a:r>
              <a:rPr lang="zh-CN" altLang="en-US" sz="2400" dirty="0"/>
              <a:t> </a:t>
            </a:r>
          </a:p>
          <a:p>
            <a:pPr>
              <a:lnSpc>
                <a:spcPct val="90000"/>
              </a:lnSpc>
              <a:buFontTx/>
              <a:buNone/>
            </a:pPr>
            <a:r>
              <a:rPr lang="zh-CN" altLang="en-US" sz="2400" dirty="0"/>
              <a:t>    </a:t>
            </a:r>
            <a:r>
              <a:rPr lang="zh-CN" altLang="en-US" sz="2400" b="1" dirty="0">
                <a:solidFill>
                  <a:srgbClr val="0000FF"/>
                </a:solidFill>
                <a:latin typeface="宋体" pitchFamily="2" charset="-122"/>
              </a:rPr>
              <a:t>◆</a:t>
            </a:r>
            <a:r>
              <a:rPr lang="zh-CN" altLang="en-US" sz="2400" b="1" dirty="0">
                <a:latin typeface="华文中宋" pitchFamily="2" charset="-122"/>
              </a:rPr>
              <a:t>开通时间</a:t>
            </a:r>
            <a:r>
              <a:rPr lang="en-US" altLang="zh-CN" sz="2400" b="1" i="1" dirty="0" err="1">
                <a:solidFill>
                  <a:srgbClr val="E35449"/>
                </a:solidFill>
              </a:rPr>
              <a:t>t</a:t>
            </a:r>
            <a:r>
              <a:rPr lang="en-US" altLang="zh-CN" sz="2400" b="1" i="1" baseline="-25000" dirty="0" err="1">
                <a:solidFill>
                  <a:srgbClr val="E35449"/>
                </a:solidFill>
              </a:rPr>
              <a:t>gt</a:t>
            </a:r>
            <a:r>
              <a:rPr lang="zh-CN" altLang="en-US" sz="2400" b="1" dirty="0">
                <a:latin typeface="华文中宋" pitchFamily="2" charset="-122"/>
              </a:rPr>
              <a:t>和关断时间</a:t>
            </a:r>
            <a:r>
              <a:rPr lang="en-US" altLang="zh-CN" sz="2400" b="1" i="1" dirty="0" err="1">
                <a:solidFill>
                  <a:srgbClr val="E35449"/>
                </a:solidFill>
              </a:rPr>
              <a:t>t</a:t>
            </a:r>
            <a:r>
              <a:rPr lang="en-US" altLang="zh-CN" sz="2400" b="1" i="1" baseline="-25000" dirty="0" err="1">
                <a:solidFill>
                  <a:srgbClr val="E35449"/>
                </a:solidFill>
              </a:rPr>
              <a:t>q</a:t>
            </a:r>
            <a:endParaRPr lang="en-US" altLang="zh-CN" sz="2400" b="1" i="1" baseline="-25000" dirty="0">
              <a:solidFill>
                <a:srgbClr val="E35449"/>
              </a:solidFill>
            </a:endParaRPr>
          </a:p>
          <a:p>
            <a:pPr>
              <a:lnSpc>
                <a:spcPct val="90000"/>
              </a:lnSpc>
              <a:buFontTx/>
              <a:buNone/>
            </a:pPr>
            <a:r>
              <a:rPr lang="en-US" altLang="zh-CN" sz="2400" b="1" dirty="0">
                <a:solidFill>
                  <a:srgbClr val="E35449"/>
                </a:solidFill>
              </a:rPr>
              <a:t>    </a:t>
            </a:r>
            <a:r>
              <a:rPr lang="en-US" altLang="zh-CN" sz="2400" b="1" dirty="0">
                <a:solidFill>
                  <a:srgbClr val="0000FF"/>
                </a:solidFill>
                <a:latin typeface="宋体" pitchFamily="2" charset="-122"/>
              </a:rPr>
              <a:t>◆</a:t>
            </a:r>
            <a:r>
              <a:rPr lang="zh-CN" altLang="en-US" sz="2400" b="1" dirty="0">
                <a:latin typeface="华文中宋" pitchFamily="2" charset="-122"/>
              </a:rPr>
              <a:t>断态电压临界上升率</a:t>
            </a:r>
            <a:r>
              <a:rPr lang="en-US" altLang="zh-CN" sz="2400" b="1" dirty="0">
                <a:solidFill>
                  <a:srgbClr val="E35449"/>
                </a:solidFill>
              </a:rPr>
              <a:t>d</a:t>
            </a:r>
            <a:r>
              <a:rPr lang="en-US" altLang="zh-CN" sz="2400" b="1" i="1" dirty="0">
                <a:solidFill>
                  <a:srgbClr val="E35449"/>
                </a:solidFill>
              </a:rPr>
              <a:t>u</a:t>
            </a:r>
            <a:r>
              <a:rPr lang="en-US" altLang="zh-CN" sz="2400" b="1" dirty="0">
                <a:solidFill>
                  <a:srgbClr val="E35449"/>
                </a:solidFill>
              </a:rPr>
              <a:t>/</a:t>
            </a:r>
            <a:r>
              <a:rPr lang="en-US" altLang="zh-CN" sz="2400" b="1" dirty="0" err="1">
                <a:solidFill>
                  <a:srgbClr val="E35449"/>
                </a:solidFill>
              </a:rPr>
              <a:t>d</a:t>
            </a:r>
            <a:r>
              <a:rPr lang="en-US" altLang="zh-CN" sz="2400" b="1" i="1" dirty="0" err="1">
                <a:solidFill>
                  <a:srgbClr val="E35449"/>
                </a:solidFill>
              </a:rPr>
              <a:t>t</a:t>
            </a:r>
            <a:r>
              <a:rPr lang="en-US" altLang="zh-CN" sz="2400" dirty="0">
                <a:solidFill>
                  <a:srgbClr val="E35449"/>
                </a:solidFill>
              </a:rPr>
              <a:t> </a:t>
            </a:r>
          </a:p>
          <a:p>
            <a:pPr>
              <a:lnSpc>
                <a:spcPct val="90000"/>
              </a:lnSpc>
              <a:buFontTx/>
              <a:buNone/>
            </a:pPr>
            <a:r>
              <a:rPr lang="en-US" altLang="zh-CN" sz="2400" dirty="0">
                <a:solidFill>
                  <a:srgbClr val="0000FF"/>
                </a:solidFill>
              </a:rPr>
              <a:t>        </a:t>
            </a:r>
            <a:r>
              <a:rPr lang="en-US" altLang="zh-CN" sz="2400" b="1" dirty="0">
                <a:solidFill>
                  <a:srgbClr val="009900"/>
                </a:solidFill>
              </a:rPr>
              <a:t>☞</a:t>
            </a:r>
            <a:r>
              <a:rPr lang="zh-CN" altLang="en-US" sz="2400" b="1" dirty="0">
                <a:solidFill>
                  <a:schemeClr val="accent6"/>
                </a:solidFill>
              </a:rPr>
              <a:t>在额定结温和门极开路的情况下，不导致晶闸管从断态到通态转换的</a:t>
            </a:r>
            <a:r>
              <a:rPr lang="zh-CN" altLang="en-US" sz="2400" b="1" dirty="0">
                <a:solidFill>
                  <a:srgbClr val="E35449"/>
                </a:solidFill>
              </a:rPr>
              <a:t>外加电压最大上升率</a:t>
            </a:r>
            <a:r>
              <a:rPr lang="zh-CN" altLang="en-US" sz="2400" b="1" dirty="0"/>
              <a:t>。</a:t>
            </a:r>
            <a:r>
              <a:rPr lang="zh-CN" altLang="en-US" sz="2400" dirty="0"/>
              <a:t> </a:t>
            </a:r>
          </a:p>
          <a:p>
            <a:pPr>
              <a:lnSpc>
                <a:spcPct val="90000"/>
              </a:lnSpc>
              <a:buFontTx/>
              <a:buNone/>
            </a:pPr>
            <a:r>
              <a:rPr lang="zh-CN" altLang="en-US" sz="2400" b="1" dirty="0">
                <a:solidFill>
                  <a:srgbClr val="009900"/>
                </a:solidFill>
              </a:rPr>
              <a:t>        ☞</a:t>
            </a:r>
            <a:r>
              <a:rPr lang="zh-CN" altLang="en-US" sz="2400" b="1" dirty="0">
                <a:solidFill>
                  <a:schemeClr val="accent6"/>
                </a:solidFill>
                <a:latin typeface="华文中宋" pitchFamily="2" charset="-122"/>
              </a:rPr>
              <a:t>电压上升率过大，使充电电流足够大，就会使晶闸管误导通 。</a:t>
            </a:r>
            <a:r>
              <a:rPr lang="zh-CN" altLang="en-US" sz="2400" dirty="0">
                <a:solidFill>
                  <a:schemeClr val="accent6"/>
                </a:solidFill>
                <a:latin typeface="华文中宋" pitchFamily="2" charset="-122"/>
              </a:rPr>
              <a:t> </a:t>
            </a:r>
          </a:p>
          <a:p>
            <a:pPr>
              <a:lnSpc>
                <a:spcPct val="90000"/>
              </a:lnSpc>
              <a:buFontTx/>
              <a:buNone/>
            </a:pPr>
            <a:r>
              <a:rPr lang="zh-CN" altLang="en-US" sz="2400" dirty="0">
                <a:latin typeface="华文中宋" pitchFamily="2" charset="-122"/>
              </a:rPr>
              <a:t>    </a:t>
            </a:r>
            <a:r>
              <a:rPr lang="zh-CN" altLang="en-US" sz="2400" b="1" dirty="0">
                <a:solidFill>
                  <a:srgbClr val="0000FF"/>
                </a:solidFill>
                <a:latin typeface="宋体" pitchFamily="2" charset="-122"/>
              </a:rPr>
              <a:t>◆</a:t>
            </a:r>
            <a:r>
              <a:rPr lang="zh-CN" altLang="en-US" sz="2400" b="1" dirty="0">
                <a:latin typeface="华文中宋" pitchFamily="2" charset="-122"/>
              </a:rPr>
              <a:t>通态电流临界上升率</a:t>
            </a:r>
            <a:r>
              <a:rPr lang="en-US" altLang="zh-CN" sz="2400" b="1" dirty="0">
                <a:solidFill>
                  <a:srgbClr val="E35449"/>
                </a:solidFill>
              </a:rPr>
              <a:t>d</a:t>
            </a:r>
            <a:r>
              <a:rPr lang="en-US" altLang="zh-CN" sz="2400" b="1" i="1" dirty="0">
                <a:solidFill>
                  <a:srgbClr val="E35449"/>
                </a:solidFill>
              </a:rPr>
              <a:t>i</a:t>
            </a:r>
            <a:r>
              <a:rPr lang="en-US" altLang="zh-CN" sz="2400" b="1" dirty="0">
                <a:solidFill>
                  <a:srgbClr val="E35449"/>
                </a:solidFill>
              </a:rPr>
              <a:t>/</a:t>
            </a:r>
            <a:r>
              <a:rPr lang="en-US" altLang="zh-CN" sz="2400" b="1" dirty="0" err="1">
                <a:solidFill>
                  <a:srgbClr val="E35449"/>
                </a:solidFill>
              </a:rPr>
              <a:t>d</a:t>
            </a:r>
            <a:r>
              <a:rPr lang="en-US" altLang="zh-CN" sz="2400" b="1" i="1" dirty="0" err="1">
                <a:solidFill>
                  <a:srgbClr val="E35449"/>
                </a:solidFill>
              </a:rPr>
              <a:t>t</a:t>
            </a:r>
            <a:endParaRPr lang="en-US" altLang="zh-CN" sz="2400" b="1" i="1" dirty="0">
              <a:solidFill>
                <a:srgbClr val="E35449"/>
              </a:solidFill>
            </a:endParaRPr>
          </a:p>
          <a:p>
            <a:pPr>
              <a:lnSpc>
                <a:spcPct val="90000"/>
              </a:lnSpc>
              <a:buFontTx/>
              <a:buNone/>
            </a:pPr>
            <a:r>
              <a:rPr lang="en-US" altLang="zh-CN" sz="2400" b="1" i="1" dirty="0">
                <a:solidFill>
                  <a:srgbClr val="0000FF"/>
                </a:solidFill>
              </a:rPr>
              <a:t>        </a:t>
            </a:r>
            <a:r>
              <a:rPr lang="en-US" altLang="zh-CN" sz="2400" b="1" dirty="0">
                <a:solidFill>
                  <a:srgbClr val="009900"/>
                </a:solidFill>
              </a:rPr>
              <a:t>☞</a:t>
            </a:r>
            <a:r>
              <a:rPr lang="zh-CN" altLang="en-US" sz="2400" b="1" dirty="0">
                <a:solidFill>
                  <a:schemeClr val="accent6"/>
                </a:solidFill>
              </a:rPr>
              <a:t>在规定条件下，晶闸管能承受而无有害影响的</a:t>
            </a:r>
            <a:r>
              <a:rPr lang="zh-CN" altLang="en-US" sz="2400" b="1" dirty="0">
                <a:solidFill>
                  <a:srgbClr val="E35449"/>
                </a:solidFill>
              </a:rPr>
              <a:t>最大通态电流上升率</a:t>
            </a:r>
            <a:r>
              <a:rPr lang="zh-CN" altLang="en-US" sz="2400" b="1" dirty="0"/>
              <a:t>。</a:t>
            </a:r>
          </a:p>
          <a:p>
            <a:pPr>
              <a:lnSpc>
                <a:spcPct val="90000"/>
              </a:lnSpc>
              <a:buFontTx/>
              <a:buNone/>
            </a:pPr>
            <a:r>
              <a:rPr lang="zh-CN" altLang="en-US" sz="2400" dirty="0"/>
              <a:t>        </a:t>
            </a:r>
            <a:r>
              <a:rPr lang="zh-CN" altLang="en-US" sz="2400" b="1" dirty="0">
                <a:solidFill>
                  <a:srgbClr val="009900"/>
                </a:solidFill>
              </a:rPr>
              <a:t>☞</a:t>
            </a:r>
            <a:r>
              <a:rPr lang="zh-CN" altLang="en-US" sz="2400" b="1" dirty="0">
                <a:solidFill>
                  <a:schemeClr val="accent6"/>
                </a:solidFill>
                <a:latin typeface="华文中宋" pitchFamily="2" charset="-122"/>
              </a:rPr>
              <a:t>如果电流上升太快，可能造成局部过热而使晶闸管损坏。</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4" name="日期占位符 3">
            <a:extLst>
              <a:ext uri="{FF2B5EF4-FFF2-40B4-BE49-F238E27FC236}">
                <a16:creationId xmlns:a16="http://schemas.microsoft.com/office/drawing/2014/main" id="{038EEA13-9902-4492-9B8E-455F81B305D1}"/>
              </a:ext>
            </a:extLst>
          </p:cNvPr>
          <p:cNvSpPr>
            <a:spLocks noGrp="1"/>
          </p:cNvSpPr>
          <p:nvPr>
            <p:ph type="dt" sz="half" idx="10"/>
          </p:nvPr>
        </p:nvSpPr>
        <p:spPr/>
        <p:txBody>
          <a:bodyPr/>
          <a:lstStyle/>
          <a:p>
            <a:fld id="{B0750C3C-D4D6-4796-908B-296E44D7C7E0}" type="datetime10">
              <a:rPr lang="zh-CN" altLang="en-US" smtClean="0"/>
              <a:t>10:54</a:t>
            </a:fld>
            <a:endParaRPr lang="zh-CN" altLang="en-US"/>
          </a:p>
        </p:txBody>
      </p:sp>
      <p:sp>
        <p:nvSpPr>
          <p:cNvPr id="5" name="页脚占位符 4">
            <a:extLst>
              <a:ext uri="{FF2B5EF4-FFF2-40B4-BE49-F238E27FC236}">
                <a16:creationId xmlns:a16="http://schemas.microsoft.com/office/drawing/2014/main" id="{BA366FA7-EE51-4066-BD41-1C6EAF77D945}"/>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89448608"/>
      </p:ext>
    </p:extLst>
  </p:cSld>
  <p:clrMapOvr>
    <a:masterClrMapping/>
  </p:clrMapOvr>
  <mc:AlternateContent xmlns:mc="http://schemas.openxmlformats.org/markup-compatibility/2006" xmlns:p14="http://schemas.microsoft.com/office/powerpoint/2010/main">
    <mc:Choice Requires="p14">
      <p:transition spd="slow" p14:dur="2000" advTm="235295"/>
    </mc:Choice>
    <mc:Fallback xmlns="">
      <p:transition spd="slow" advTm="23529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2.3.4 </a:t>
            </a:r>
            <a:r>
              <a:rPr lang="zh-CN" altLang="en-US" sz="3600" b="1">
                <a:solidFill>
                  <a:schemeClr val="tx1"/>
                </a:solidFill>
              </a:rPr>
              <a:t>晶闸管的派生器件</a:t>
            </a:r>
          </a:p>
        </p:txBody>
      </p:sp>
      <p:sp>
        <p:nvSpPr>
          <p:cNvPr id="98307" name="Rectangle 3"/>
          <p:cNvSpPr>
            <a:spLocks noGrp="1" noChangeArrowheads="1"/>
          </p:cNvSpPr>
          <p:nvPr>
            <p:ph idx="1"/>
          </p:nvPr>
        </p:nvSpPr>
        <p:spPr/>
        <p:txBody>
          <a:bodyPr/>
          <a:lstStyle/>
          <a:p>
            <a:pPr>
              <a:lnSpc>
                <a:spcPct val="80000"/>
              </a:lnSpc>
              <a:buFontTx/>
              <a:buNone/>
            </a:pPr>
            <a:r>
              <a:rPr lang="en-US" altLang="zh-CN" sz="2400" b="1" dirty="0">
                <a:solidFill>
                  <a:srgbClr val="E35449"/>
                </a:solidFill>
              </a:rPr>
              <a:t>■</a:t>
            </a:r>
            <a:r>
              <a:rPr lang="zh-CN" altLang="en-US" sz="2400" b="1" dirty="0"/>
              <a:t>快速晶闸管（</a:t>
            </a:r>
            <a:r>
              <a:rPr lang="en-US" altLang="zh-CN" sz="2400" b="1" dirty="0"/>
              <a:t>Fast Switching </a:t>
            </a:r>
            <a:r>
              <a:rPr lang="en-US" altLang="zh-CN" sz="2400" b="1" dirty="0" err="1"/>
              <a:t>Thyristor</a:t>
            </a:r>
            <a:r>
              <a:rPr lang="en-US" altLang="zh-CN" sz="2400" b="1" dirty="0"/>
              <a:t>——FST</a:t>
            </a:r>
            <a:r>
              <a:rPr lang="zh-CN" altLang="en-US" sz="2400" b="1" dirty="0"/>
              <a:t>）</a:t>
            </a:r>
            <a:r>
              <a:rPr lang="zh-CN" altLang="en-US" sz="2400" dirty="0"/>
              <a:t> </a:t>
            </a:r>
          </a:p>
          <a:p>
            <a:pPr>
              <a:lnSpc>
                <a:spcPct val="80000"/>
              </a:lnSpc>
              <a:buFontTx/>
              <a:buNone/>
            </a:pPr>
            <a:r>
              <a:rPr lang="zh-CN" altLang="en-US" sz="2400" b="1" dirty="0">
                <a:solidFill>
                  <a:srgbClr val="0000FF"/>
                </a:solidFill>
                <a:latin typeface="宋体" pitchFamily="2" charset="-122"/>
              </a:rPr>
              <a:t>  ◆</a:t>
            </a:r>
            <a:r>
              <a:rPr lang="zh-CN" altLang="en-US" sz="2400" b="1" dirty="0"/>
              <a:t>有</a:t>
            </a:r>
            <a:r>
              <a:rPr lang="zh-CN" altLang="en-US" sz="2400" b="1" dirty="0">
                <a:solidFill>
                  <a:srgbClr val="E35449"/>
                </a:solidFill>
              </a:rPr>
              <a:t>快速晶闸管</a:t>
            </a:r>
            <a:r>
              <a:rPr lang="zh-CN" altLang="en-US" sz="2400" b="1" dirty="0"/>
              <a:t>和</a:t>
            </a:r>
            <a:r>
              <a:rPr lang="zh-CN" altLang="en-US" sz="2400" b="1" dirty="0">
                <a:solidFill>
                  <a:srgbClr val="E35449"/>
                </a:solidFill>
              </a:rPr>
              <a:t>高频晶闸管</a:t>
            </a:r>
            <a:r>
              <a:rPr lang="zh-CN" altLang="en-US" sz="2400" b="1" dirty="0"/>
              <a:t>。</a:t>
            </a:r>
          </a:p>
          <a:p>
            <a:pPr>
              <a:lnSpc>
                <a:spcPct val="80000"/>
              </a:lnSpc>
              <a:buFontTx/>
              <a:buNone/>
            </a:pPr>
            <a:r>
              <a:rPr lang="zh-CN" altLang="en-US" sz="2400" b="1" dirty="0"/>
              <a:t>  </a:t>
            </a:r>
          </a:p>
          <a:p>
            <a:pPr>
              <a:lnSpc>
                <a:spcPct val="80000"/>
              </a:lnSpc>
              <a:buFontTx/>
              <a:buNone/>
            </a:pPr>
            <a:r>
              <a:rPr lang="zh-CN" altLang="en-US" sz="2400" b="1" dirty="0">
                <a:solidFill>
                  <a:srgbClr val="0000FF"/>
                </a:solidFill>
                <a:latin typeface="宋体" pitchFamily="2" charset="-122"/>
              </a:rPr>
              <a:t>  ◆</a:t>
            </a:r>
            <a:r>
              <a:rPr lang="zh-CN" altLang="en-US" sz="2400" b="1" dirty="0"/>
              <a:t>快速晶闸管的</a:t>
            </a:r>
            <a:r>
              <a:rPr lang="zh-CN" altLang="en-US" sz="2400" b="1" dirty="0">
                <a:solidFill>
                  <a:srgbClr val="E35449"/>
                </a:solidFill>
              </a:rPr>
              <a:t>开关时间</a:t>
            </a:r>
            <a:r>
              <a:rPr lang="zh-CN" altLang="en-US" sz="2400" b="1" dirty="0"/>
              <a:t>以及</a:t>
            </a:r>
            <a:r>
              <a:rPr lang="en-US" altLang="zh-CN" sz="2400" b="1" dirty="0">
                <a:solidFill>
                  <a:srgbClr val="E35449"/>
                </a:solidFill>
              </a:rPr>
              <a:t>d</a:t>
            </a:r>
            <a:r>
              <a:rPr lang="en-US" altLang="zh-CN" sz="2400" b="1" i="1" dirty="0">
                <a:solidFill>
                  <a:srgbClr val="E35449"/>
                </a:solidFill>
              </a:rPr>
              <a:t>u</a:t>
            </a:r>
            <a:r>
              <a:rPr lang="en-US" altLang="zh-CN" sz="2400" b="1" dirty="0">
                <a:solidFill>
                  <a:srgbClr val="E35449"/>
                </a:solidFill>
              </a:rPr>
              <a:t>/</a:t>
            </a:r>
            <a:r>
              <a:rPr lang="en-US" altLang="zh-CN" sz="2400" b="1" dirty="0" err="1">
                <a:solidFill>
                  <a:srgbClr val="E35449"/>
                </a:solidFill>
              </a:rPr>
              <a:t>d</a:t>
            </a:r>
            <a:r>
              <a:rPr lang="en-US" altLang="zh-CN" sz="2400" b="1" i="1" dirty="0" err="1">
                <a:solidFill>
                  <a:srgbClr val="E35449"/>
                </a:solidFill>
              </a:rPr>
              <a:t>t</a:t>
            </a:r>
            <a:r>
              <a:rPr lang="zh-CN" altLang="en-US" sz="2400" b="1" dirty="0"/>
              <a:t>和</a:t>
            </a:r>
            <a:r>
              <a:rPr lang="en-US" altLang="zh-CN" sz="2400" b="1" dirty="0">
                <a:solidFill>
                  <a:srgbClr val="E35449"/>
                </a:solidFill>
              </a:rPr>
              <a:t>d</a:t>
            </a:r>
            <a:r>
              <a:rPr lang="en-US" altLang="zh-CN" sz="2400" b="1" i="1" dirty="0">
                <a:solidFill>
                  <a:srgbClr val="E35449"/>
                </a:solidFill>
              </a:rPr>
              <a:t>i</a:t>
            </a:r>
            <a:r>
              <a:rPr lang="en-US" altLang="zh-CN" sz="2400" b="1" dirty="0">
                <a:solidFill>
                  <a:srgbClr val="E35449"/>
                </a:solidFill>
              </a:rPr>
              <a:t>/</a:t>
            </a:r>
            <a:r>
              <a:rPr lang="en-US" altLang="zh-CN" sz="2400" b="1" dirty="0" err="1">
                <a:solidFill>
                  <a:srgbClr val="E35449"/>
                </a:solidFill>
              </a:rPr>
              <a:t>d</a:t>
            </a:r>
            <a:r>
              <a:rPr lang="en-US" altLang="zh-CN" sz="2400" b="1" i="1" dirty="0" err="1">
                <a:solidFill>
                  <a:srgbClr val="E35449"/>
                </a:solidFill>
              </a:rPr>
              <a:t>t</a:t>
            </a:r>
            <a:r>
              <a:rPr lang="zh-CN" altLang="en-US" sz="2400" b="1" dirty="0"/>
              <a:t>的耐量都有了明显改善。</a:t>
            </a:r>
            <a:r>
              <a:rPr lang="zh-CN" altLang="en-US" sz="2400" dirty="0"/>
              <a:t> </a:t>
            </a:r>
          </a:p>
          <a:p>
            <a:pPr>
              <a:lnSpc>
                <a:spcPct val="80000"/>
              </a:lnSpc>
              <a:buFontTx/>
              <a:buNone/>
            </a:pPr>
            <a:r>
              <a:rPr lang="zh-CN" altLang="en-US" sz="2400" dirty="0"/>
              <a:t>  </a:t>
            </a:r>
          </a:p>
          <a:p>
            <a:pPr>
              <a:lnSpc>
                <a:spcPct val="80000"/>
              </a:lnSpc>
              <a:buFontTx/>
              <a:buNone/>
            </a:pPr>
            <a:r>
              <a:rPr lang="zh-CN" altLang="en-US" sz="2400" b="1" dirty="0">
                <a:solidFill>
                  <a:srgbClr val="0000FF"/>
                </a:solidFill>
                <a:latin typeface="宋体" pitchFamily="2" charset="-122"/>
              </a:rPr>
              <a:t>  ◆</a:t>
            </a:r>
            <a:r>
              <a:rPr lang="zh-CN" altLang="en-US" sz="2400" b="1" dirty="0"/>
              <a:t>从</a:t>
            </a:r>
            <a:r>
              <a:rPr lang="zh-CN" altLang="en-US" sz="2400" b="1" dirty="0">
                <a:solidFill>
                  <a:srgbClr val="E35449"/>
                </a:solidFill>
              </a:rPr>
              <a:t>关断时间</a:t>
            </a:r>
            <a:r>
              <a:rPr lang="zh-CN" altLang="en-US" sz="2400" b="1" dirty="0"/>
              <a:t>来看，普通晶闸管一般为</a:t>
            </a:r>
            <a:r>
              <a:rPr lang="zh-CN" altLang="en-US" sz="2400" b="1" dirty="0">
                <a:solidFill>
                  <a:srgbClr val="E35449"/>
                </a:solidFill>
              </a:rPr>
              <a:t>数百</a:t>
            </a:r>
            <a:r>
              <a:rPr lang="zh-CN" altLang="en-US" sz="2400" b="1" dirty="0"/>
              <a:t>微秒，快速</a:t>
            </a:r>
          </a:p>
          <a:p>
            <a:pPr>
              <a:lnSpc>
                <a:spcPct val="80000"/>
              </a:lnSpc>
              <a:buFontTx/>
              <a:buNone/>
            </a:pPr>
            <a:r>
              <a:rPr lang="zh-CN" altLang="en-US" sz="2400" b="1" dirty="0"/>
              <a:t>晶闸管为</a:t>
            </a:r>
            <a:r>
              <a:rPr lang="zh-CN" altLang="en-US" sz="2400" b="1" dirty="0">
                <a:solidFill>
                  <a:srgbClr val="E35449"/>
                </a:solidFill>
              </a:rPr>
              <a:t>数十</a:t>
            </a:r>
            <a:r>
              <a:rPr lang="zh-CN" altLang="en-US" sz="2400" b="1" dirty="0"/>
              <a:t>微秒，而高频晶闸管则为</a:t>
            </a:r>
            <a:r>
              <a:rPr lang="en-US" altLang="zh-CN" sz="2400" b="1" dirty="0">
                <a:solidFill>
                  <a:srgbClr val="E35449"/>
                </a:solidFill>
              </a:rPr>
              <a:t>10</a:t>
            </a:r>
            <a:r>
              <a:rPr lang="en-US" altLang="zh-CN" sz="2400" b="1" i="1" dirty="0">
                <a:solidFill>
                  <a:srgbClr val="E35449"/>
                </a:solidFill>
                <a:sym typeface="Symbol" pitchFamily="18" charset="2"/>
              </a:rPr>
              <a:t></a:t>
            </a:r>
            <a:r>
              <a:rPr lang="en-US" altLang="zh-CN" sz="2400" b="1" i="1" dirty="0">
                <a:solidFill>
                  <a:srgbClr val="E35449"/>
                </a:solidFill>
              </a:rPr>
              <a:t>s</a:t>
            </a:r>
            <a:r>
              <a:rPr lang="zh-CN" altLang="en-US" sz="2400" b="1" dirty="0"/>
              <a:t>左右。</a:t>
            </a:r>
            <a:r>
              <a:rPr lang="zh-CN" altLang="en-US" sz="2400" dirty="0"/>
              <a:t> </a:t>
            </a:r>
          </a:p>
          <a:p>
            <a:pPr>
              <a:lnSpc>
                <a:spcPct val="80000"/>
              </a:lnSpc>
              <a:buFontTx/>
              <a:buNone/>
            </a:pPr>
            <a:r>
              <a:rPr lang="zh-CN" altLang="en-US" sz="2400" b="1" dirty="0"/>
              <a:t>  </a:t>
            </a:r>
          </a:p>
          <a:p>
            <a:pPr>
              <a:lnSpc>
                <a:spcPct val="80000"/>
              </a:lnSpc>
              <a:buFontTx/>
              <a:buNone/>
            </a:pPr>
            <a:r>
              <a:rPr lang="zh-CN" altLang="en-US" sz="2400" b="1" dirty="0">
                <a:solidFill>
                  <a:srgbClr val="0000FF"/>
                </a:solidFill>
                <a:latin typeface="宋体" pitchFamily="2" charset="-122"/>
              </a:rPr>
              <a:t>  ◆</a:t>
            </a:r>
            <a:r>
              <a:rPr lang="zh-CN" altLang="en-US" sz="2400" b="1" dirty="0"/>
              <a:t>高频晶闸管的不足在于其</a:t>
            </a:r>
            <a:r>
              <a:rPr lang="zh-CN" altLang="en-US" sz="2400" b="1" dirty="0">
                <a:solidFill>
                  <a:srgbClr val="E35449"/>
                </a:solidFill>
              </a:rPr>
              <a:t>电压</a:t>
            </a:r>
            <a:r>
              <a:rPr lang="zh-CN" altLang="en-US" sz="2400" b="1" dirty="0"/>
              <a:t>和</a:t>
            </a:r>
            <a:r>
              <a:rPr lang="zh-CN" altLang="en-US" sz="2400" b="1" dirty="0">
                <a:solidFill>
                  <a:srgbClr val="E35449"/>
                </a:solidFill>
              </a:rPr>
              <a:t>电流</a:t>
            </a:r>
            <a:r>
              <a:rPr lang="zh-CN" altLang="en-US" sz="2400" b="1" dirty="0"/>
              <a:t>定额都不易做高。</a:t>
            </a:r>
            <a:r>
              <a:rPr lang="zh-CN" altLang="en-US" sz="2400" dirty="0"/>
              <a:t> </a:t>
            </a:r>
          </a:p>
          <a:p>
            <a:pPr>
              <a:lnSpc>
                <a:spcPct val="80000"/>
              </a:lnSpc>
              <a:buFontTx/>
              <a:buNone/>
            </a:pPr>
            <a:r>
              <a:rPr lang="zh-CN" altLang="en-US" sz="2400" dirty="0"/>
              <a:t>  </a:t>
            </a:r>
          </a:p>
          <a:p>
            <a:pPr>
              <a:lnSpc>
                <a:spcPct val="80000"/>
              </a:lnSpc>
              <a:buFontTx/>
              <a:buNone/>
            </a:pPr>
            <a:r>
              <a:rPr lang="zh-CN" altLang="en-US" sz="2400" b="1" dirty="0">
                <a:solidFill>
                  <a:srgbClr val="0000FF"/>
                </a:solidFill>
                <a:latin typeface="宋体" pitchFamily="2" charset="-122"/>
              </a:rPr>
              <a:t>  ◆</a:t>
            </a:r>
            <a:r>
              <a:rPr lang="zh-CN" altLang="en-US" sz="2400" b="1" dirty="0"/>
              <a:t>由于工作频率较高，选择快速晶闸管和高频晶闸管的</a:t>
            </a:r>
          </a:p>
          <a:p>
            <a:pPr>
              <a:lnSpc>
                <a:spcPct val="80000"/>
              </a:lnSpc>
              <a:buFontTx/>
              <a:buNone/>
            </a:pPr>
            <a:r>
              <a:rPr lang="zh-CN" altLang="en-US" sz="2400" b="1" dirty="0"/>
              <a:t>通态平均电流时不能忽略其</a:t>
            </a:r>
            <a:r>
              <a:rPr lang="zh-CN" altLang="en-US" sz="2400" b="1" dirty="0">
                <a:solidFill>
                  <a:srgbClr val="E35449"/>
                </a:solidFill>
              </a:rPr>
              <a:t>开关损耗</a:t>
            </a:r>
            <a:r>
              <a:rPr lang="zh-CN" altLang="en-US" sz="2400" b="1" dirty="0"/>
              <a:t>的发热效应。</a:t>
            </a:r>
            <a:r>
              <a:rPr lang="zh-CN" altLang="en-US" sz="1800" dirty="0"/>
              <a:t>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4" name="日期占位符 3">
            <a:extLst>
              <a:ext uri="{FF2B5EF4-FFF2-40B4-BE49-F238E27FC236}">
                <a16:creationId xmlns:a16="http://schemas.microsoft.com/office/drawing/2014/main" id="{503F319F-3289-4100-B5C8-46D00EAE1589}"/>
              </a:ext>
            </a:extLst>
          </p:cNvPr>
          <p:cNvSpPr>
            <a:spLocks noGrp="1"/>
          </p:cNvSpPr>
          <p:nvPr>
            <p:ph type="dt" sz="half" idx="10"/>
          </p:nvPr>
        </p:nvSpPr>
        <p:spPr/>
        <p:txBody>
          <a:bodyPr/>
          <a:lstStyle/>
          <a:p>
            <a:fld id="{D4207E06-0E0C-488C-9A23-47D779EFDC76}" type="datetime10">
              <a:rPr lang="zh-CN" altLang="en-US" smtClean="0"/>
              <a:t>10:54</a:t>
            </a:fld>
            <a:endParaRPr lang="zh-CN" altLang="en-US"/>
          </a:p>
        </p:txBody>
      </p:sp>
      <p:sp>
        <p:nvSpPr>
          <p:cNvPr id="5" name="页脚占位符 4">
            <a:extLst>
              <a:ext uri="{FF2B5EF4-FFF2-40B4-BE49-F238E27FC236}">
                <a16:creationId xmlns:a16="http://schemas.microsoft.com/office/drawing/2014/main" id="{F5907E50-975B-4437-8031-3DA603CAB0B2}"/>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661012304"/>
      </p:ext>
    </p:extLst>
  </p:cSld>
  <p:clrMapOvr>
    <a:masterClrMapping/>
  </p:clrMapOvr>
  <mc:AlternateContent xmlns:mc="http://schemas.openxmlformats.org/markup-compatibility/2006" xmlns:p14="http://schemas.microsoft.com/office/powerpoint/2010/main">
    <mc:Choice Requires="p14">
      <p:transition spd="slow" p14:dur="2000" advTm="122341"/>
    </mc:Choice>
    <mc:Fallback xmlns="">
      <p:transition spd="slow" advTm="12234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2.3.4 </a:t>
            </a:r>
            <a:r>
              <a:rPr lang="zh-CN" altLang="en-US" sz="3600" b="1">
                <a:solidFill>
                  <a:schemeClr val="tx1"/>
                </a:solidFill>
              </a:rPr>
              <a:t>晶闸管的派生器件</a:t>
            </a:r>
          </a:p>
        </p:txBody>
      </p:sp>
      <p:grpSp>
        <p:nvGrpSpPr>
          <p:cNvPr id="99331" name="Group 3"/>
          <p:cNvGrpSpPr>
            <a:grpSpLocks/>
          </p:cNvGrpSpPr>
          <p:nvPr/>
        </p:nvGrpSpPr>
        <p:grpSpPr bwMode="auto">
          <a:xfrm>
            <a:off x="684213" y="1341438"/>
            <a:ext cx="3382962" cy="3544887"/>
            <a:chOff x="431" y="789"/>
            <a:chExt cx="2131" cy="2233"/>
          </a:xfrm>
        </p:grpSpPr>
        <p:sp>
          <p:nvSpPr>
            <p:cNvPr id="99332" name="Rectangle 4"/>
            <p:cNvSpPr>
              <a:spLocks noChangeArrowheads="1"/>
            </p:cNvSpPr>
            <p:nvPr/>
          </p:nvSpPr>
          <p:spPr bwMode="auto">
            <a:xfrm>
              <a:off x="675" y="2935"/>
              <a:ext cx="63"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99333" name="Rectangle 5"/>
            <p:cNvSpPr>
              <a:spLocks noChangeArrowheads="1"/>
            </p:cNvSpPr>
            <p:nvPr/>
          </p:nvSpPr>
          <p:spPr bwMode="auto">
            <a:xfrm>
              <a:off x="1744" y="2935"/>
              <a:ext cx="6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Times New Roman" pitchFamily="18" charset="0"/>
                  <a:ea typeface="华文中宋" pitchFamily="2" charset="-122"/>
                </a:rPr>
                <a:t>b)</a:t>
              </a:r>
              <a:endParaRPr kumimoji="1" lang="en-US" altLang="zh-CN" sz="3600">
                <a:latin typeface="华文中宋" pitchFamily="2" charset="-122"/>
                <a:ea typeface="华文中宋" pitchFamily="2" charset="-122"/>
              </a:endParaRPr>
            </a:p>
          </p:txBody>
        </p:sp>
        <p:sp>
          <p:nvSpPr>
            <p:cNvPr id="99334" name="Line 6"/>
            <p:cNvSpPr>
              <a:spLocks noChangeShapeType="1"/>
            </p:cNvSpPr>
            <p:nvPr/>
          </p:nvSpPr>
          <p:spPr bwMode="auto">
            <a:xfrm>
              <a:off x="1040" y="1760"/>
              <a:ext cx="147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5" name="Freeform 7"/>
            <p:cNvSpPr>
              <a:spLocks/>
            </p:cNvSpPr>
            <p:nvPr/>
          </p:nvSpPr>
          <p:spPr bwMode="auto">
            <a:xfrm>
              <a:off x="2506" y="1728"/>
              <a:ext cx="56" cy="64"/>
            </a:xfrm>
            <a:custGeom>
              <a:avLst/>
              <a:gdLst>
                <a:gd name="T0" fmla="*/ 0 w 71"/>
                <a:gd name="T1" fmla="*/ 0 h 36"/>
                <a:gd name="T2" fmla="*/ 71 w 71"/>
                <a:gd name="T3" fmla="*/ 18 h 36"/>
                <a:gd name="T4" fmla="*/ 0 w 71"/>
                <a:gd name="T5" fmla="*/ 36 h 36"/>
                <a:gd name="T6" fmla="*/ 0 w 71"/>
                <a:gd name="T7" fmla="*/ 0 h 36"/>
              </a:gdLst>
              <a:ahLst/>
              <a:cxnLst>
                <a:cxn ang="0">
                  <a:pos x="T0" y="T1"/>
                </a:cxn>
                <a:cxn ang="0">
                  <a:pos x="T2" y="T3"/>
                </a:cxn>
                <a:cxn ang="0">
                  <a:pos x="T4" y="T5"/>
                </a:cxn>
                <a:cxn ang="0">
                  <a:pos x="T6" y="T7"/>
                </a:cxn>
              </a:cxnLst>
              <a:rect l="0" t="0" r="r" b="b"/>
              <a:pathLst>
                <a:path w="71" h="36">
                  <a:moveTo>
                    <a:pt x="0" y="0"/>
                  </a:moveTo>
                  <a:lnTo>
                    <a:pt x="71" y="18"/>
                  </a:lnTo>
                  <a:lnTo>
                    <a:pt x="0" y="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336" name="Freeform 8"/>
            <p:cNvSpPr>
              <a:spLocks/>
            </p:cNvSpPr>
            <p:nvPr/>
          </p:nvSpPr>
          <p:spPr bwMode="auto">
            <a:xfrm>
              <a:off x="1777" y="883"/>
              <a:ext cx="1" cy="1801"/>
            </a:xfrm>
            <a:custGeom>
              <a:avLst/>
              <a:gdLst>
                <a:gd name="T0" fmla="*/ 1013 h 1013"/>
                <a:gd name="T1" fmla="*/ 482 h 1013"/>
                <a:gd name="T2" fmla="*/ 0 h 1013"/>
              </a:gdLst>
              <a:ahLst/>
              <a:cxnLst>
                <a:cxn ang="0">
                  <a:pos x="0" y="T0"/>
                </a:cxn>
                <a:cxn ang="0">
                  <a:pos x="0" y="T1"/>
                </a:cxn>
                <a:cxn ang="0">
                  <a:pos x="0" y="T2"/>
                </a:cxn>
              </a:cxnLst>
              <a:rect l="0" t="0" r="r" b="b"/>
              <a:pathLst>
                <a:path h="1013">
                  <a:moveTo>
                    <a:pt x="0" y="1013"/>
                  </a:moveTo>
                  <a:lnTo>
                    <a:pt x="0" y="482"/>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7" name="Freeform 9"/>
            <p:cNvSpPr>
              <a:spLocks/>
            </p:cNvSpPr>
            <p:nvPr/>
          </p:nvSpPr>
          <p:spPr bwMode="auto">
            <a:xfrm>
              <a:off x="1758" y="796"/>
              <a:ext cx="36" cy="94"/>
            </a:xfrm>
            <a:custGeom>
              <a:avLst/>
              <a:gdLst>
                <a:gd name="T0" fmla="*/ 0 w 46"/>
                <a:gd name="T1" fmla="*/ 53 h 53"/>
                <a:gd name="T2" fmla="*/ 24 w 46"/>
                <a:gd name="T3" fmla="*/ 0 h 53"/>
                <a:gd name="T4" fmla="*/ 46 w 46"/>
                <a:gd name="T5" fmla="*/ 53 h 53"/>
                <a:gd name="T6" fmla="*/ 0 w 46"/>
                <a:gd name="T7" fmla="*/ 53 h 53"/>
              </a:gdLst>
              <a:ahLst/>
              <a:cxnLst>
                <a:cxn ang="0">
                  <a:pos x="T0" y="T1"/>
                </a:cxn>
                <a:cxn ang="0">
                  <a:pos x="T2" y="T3"/>
                </a:cxn>
                <a:cxn ang="0">
                  <a:pos x="T4" y="T5"/>
                </a:cxn>
                <a:cxn ang="0">
                  <a:pos x="T6" y="T7"/>
                </a:cxn>
              </a:cxnLst>
              <a:rect l="0" t="0" r="r" b="b"/>
              <a:pathLst>
                <a:path w="46" h="53">
                  <a:moveTo>
                    <a:pt x="0" y="53"/>
                  </a:moveTo>
                  <a:lnTo>
                    <a:pt x="24" y="0"/>
                  </a:lnTo>
                  <a:lnTo>
                    <a:pt x="46" y="53"/>
                  </a:lnTo>
                  <a:lnTo>
                    <a:pt x="0"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338" name="Line 10"/>
            <p:cNvSpPr>
              <a:spLocks noChangeShapeType="1"/>
            </p:cNvSpPr>
            <p:nvPr/>
          </p:nvSpPr>
          <p:spPr bwMode="auto">
            <a:xfrm>
              <a:off x="1850" y="1593"/>
              <a:ext cx="36"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9" name="Line 11"/>
            <p:cNvSpPr>
              <a:spLocks noChangeShapeType="1"/>
            </p:cNvSpPr>
            <p:nvPr/>
          </p:nvSpPr>
          <p:spPr bwMode="auto">
            <a:xfrm>
              <a:off x="1908" y="1593"/>
              <a:ext cx="36"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0" name="Line 12"/>
            <p:cNvSpPr>
              <a:spLocks noChangeShapeType="1"/>
            </p:cNvSpPr>
            <p:nvPr/>
          </p:nvSpPr>
          <p:spPr bwMode="auto">
            <a:xfrm>
              <a:off x="1966" y="1593"/>
              <a:ext cx="36"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1" name="Line 13"/>
            <p:cNvSpPr>
              <a:spLocks noChangeShapeType="1"/>
            </p:cNvSpPr>
            <p:nvPr/>
          </p:nvSpPr>
          <p:spPr bwMode="auto">
            <a:xfrm>
              <a:off x="2024" y="1593"/>
              <a:ext cx="35"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2" name="Line 14"/>
            <p:cNvSpPr>
              <a:spLocks noChangeShapeType="1"/>
            </p:cNvSpPr>
            <p:nvPr/>
          </p:nvSpPr>
          <p:spPr bwMode="auto">
            <a:xfrm>
              <a:off x="2081" y="1593"/>
              <a:ext cx="36"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3" name="Line 15"/>
            <p:cNvSpPr>
              <a:spLocks noChangeShapeType="1"/>
            </p:cNvSpPr>
            <p:nvPr/>
          </p:nvSpPr>
          <p:spPr bwMode="auto">
            <a:xfrm>
              <a:off x="2139" y="1593"/>
              <a:ext cx="36"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4" name="Line 16"/>
            <p:cNvSpPr>
              <a:spLocks noChangeShapeType="1"/>
            </p:cNvSpPr>
            <p:nvPr/>
          </p:nvSpPr>
          <p:spPr bwMode="auto">
            <a:xfrm>
              <a:off x="2197" y="1593"/>
              <a:ext cx="36"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5" name="Line 17"/>
            <p:cNvSpPr>
              <a:spLocks noChangeShapeType="1"/>
            </p:cNvSpPr>
            <p:nvPr/>
          </p:nvSpPr>
          <p:spPr bwMode="auto">
            <a:xfrm>
              <a:off x="2255" y="1593"/>
              <a:ext cx="35"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6" name="Line 18"/>
            <p:cNvSpPr>
              <a:spLocks noChangeShapeType="1"/>
            </p:cNvSpPr>
            <p:nvPr/>
          </p:nvSpPr>
          <p:spPr bwMode="auto">
            <a:xfrm>
              <a:off x="2313" y="1593"/>
              <a:ext cx="35"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7" name="Line 19"/>
            <p:cNvSpPr>
              <a:spLocks noChangeShapeType="1"/>
            </p:cNvSpPr>
            <p:nvPr/>
          </p:nvSpPr>
          <p:spPr bwMode="auto">
            <a:xfrm>
              <a:off x="2371" y="1593"/>
              <a:ext cx="35"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8" name="Line 20"/>
            <p:cNvSpPr>
              <a:spLocks noChangeShapeType="1"/>
            </p:cNvSpPr>
            <p:nvPr/>
          </p:nvSpPr>
          <p:spPr bwMode="auto">
            <a:xfrm>
              <a:off x="2218" y="1593"/>
              <a:ext cx="1" cy="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9" name="Line 21"/>
            <p:cNvSpPr>
              <a:spLocks noChangeShapeType="1"/>
            </p:cNvSpPr>
            <p:nvPr/>
          </p:nvSpPr>
          <p:spPr bwMode="auto">
            <a:xfrm flipH="1">
              <a:off x="2216" y="1625"/>
              <a:ext cx="2" cy="1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0" name="Line 22"/>
            <p:cNvSpPr>
              <a:spLocks noChangeShapeType="1"/>
            </p:cNvSpPr>
            <p:nvPr/>
          </p:nvSpPr>
          <p:spPr bwMode="auto">
            <a:xfrm flipH="1">
              <a:off x="2213" y="1653"/>
              <a:ext cx="2" cy="1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1" name="Freeform 23"/>
            <p:cNvSpPr>
              <a:spLocks/>
            </p:cNvSpPr>
            <p:nvPr/>
          </p:nvSpPr>
          <p:spPr bwMode="auto">
            <a:xfrm>
              <a:off x="2202" y="1680"/>
              <a:ext cx="6" cy="12"/>
            </a:xfrm>
            <a:custGeom>
              <a:avLst/>
              <a:gdLst>
                <a:gd name="T0" fmla="*/ 5 w 5"/>
                <a:gd name="T1" fmla="*/ 0 h 6"/>
                <a:gd name="T2" fmla="*/ 4 w 5"/>
                <a:gd name="T3" fmla="*/ 2 h 6"/>
                <a:gd name="T4" fmla="*/ 0 w 5"/>
                <a:gd name="T5" fmla="*/ 6 h 6"/>
              </a:gdLst>
              <a:ahLst/>
              <a:cxnLst>
                <a:cxn ang="0">
                  <a:pos x="T0" y="T1"/>
                </a:cxn>
                <a:cxn ang="0">
                  <a:pos x="T2" y="T3"/>
                </a:cxn>
                <a:cxn ang="0">
                  <a:pos x="T4" y="T5"/>
                </a:cxn>
              </a:cxnLst>
              <a:rect l="0" t="0" r="r" b="b"/>
              <a:pathLst>
                <a:path w="5" h="6">
                  <a:moveTo>
                    <a:pt x="5" y="0"/>
                  </a:moveTo>
                  <a:lnTo>
                    <a:pt x="4" y="2"/>
                  </a:lnTo>
                  <a:lnTo>
                    <a:pt x="0" y="6"/>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52" name="Line 24"/>
            <p:cNvSpPr>
              <a:spLocks noChangeShapeType="1"/>
            </p:cNvSpPr>
            <p:nvPr/>
          </p:nvSpPr>
          <p:spPr bwMode="auto">
            <a:xfrm flipV="1">
              <a:off x="1850" y="921"/>
              <a:ext cx="73"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3" name="Freeform 25"/>
            <p:cNvSpPr>
              <a:spLocks/>
            </p:cNvSpPr>
            <p:nvPr/>
          </p:nvSpPr>
          <p:spPr bwMode="auto">
            <a:xfrm>
              <a:off x="1777" y="1731"/>
              <a:ext cx="74" cy="29"/>
            </a:xfrm>
            <a:custGeom>
              <a:avLst/>
              <a:gdLst>
                <a:gd name="T0" fmla="*/ 0 w 95"/>
                <a:gd name="T1" fmla="*/ 16 h 16"/>
                <a:gd name="T2" fmla="*/ 0 w 95"/>
                <a:gd name="T3" fmla="*/ 16 h 16"/>
                <a:gd name="T4" fmla="*/ 0 w 95"/>
                <a:gd name="T5" fmla="*/ 15 h 16"/>
                <a:gd name="T6" fmla="*/ 0 w 95"/>
                <a:gd name="T7" fmla="*/ 15 h 16"/>
                <a:gd name="T8" fmla="*/ 0 w 95"/>
                <a:gd name="T9" fmla="*/ 15 h 16"/>
                <a:gd name="T10" fmla="*/ 0 w 95"/>
                <a:gd name="T11" fmla="*/ 14 h 16"/>
                <a:gd name="T12" fmla="*/ 1 w 95"/>
                <a:gd name="T13" fmla="*/ 14 h 16"/>
                <a:gd name="T14" fmla="*/ 1 w 95"/>
                <a:gd name="T15" fmla="*/ 14 h 16"/>
                <a:gd name="T16" fmla="*/ 1 w 95"/>
                <a:gd name="T17" fmla="*/ 14 h 16"/>
                <a:gd name="T18" fmla="*/ 1 w 95"/>
                <a:gd name="T19" fmla="*/ 13 h 16"/>
                <a:gd name="T20" fmla="*/ 1 w 95"/>
                <a:gd name="T21" fmla="*/ 13 h 16"/>
                <a:gd name="T22" fmla="*/ 1 w 95"/>
                <a:gd name="T23" fmla="*/ 13 h 16"/>
                <a:gd name="T24" fmla="*/ 6 w 95"/>
                <a:gd name="T25" fmla="*/ 9 h 16"/>
                <a:gd name="T26" fmla="*/ 15 w 95"/>
                <a:gd name="T27" fmla="*/ 7 h 16"/>
                <a:gd name="T28" fmla="*/ 26 w 95"/>
                <a:gd name="T29" fmla="*/ 5 h 16"/>
                <a:gd name="T30" fmla="*/ 38 w 95"/>
                <a:gd name="T31" fmla="*/ 3 h 16"/>
                <a:gd name="T32" fmla="*/ 51 w 95"/>
                <a:gd name="T33" fmla="*/ 1 h 16"/>
                <a:gd name="T34" fmla="*/ 63 w 95"/>
                <a:gd name="T35" fmla="*/ 0 h 16"/>
                <a:gd name="T36" fmla="*/ 75 w 95"/>
                <a:gd name="T37" fmla="*/ 0 h 16"/>
                <a:gd name="T38" fmla="*/ 84 w 95"/>
                <a:gd name="T39" fmla="*/ 0 h 16"/>
                <a:gd name="T40" fmla="*/ 92 w 95"/>
                <a:gd name="T41" fmla="*/ 0 h 16"/>
                <a:gd name="T42" fmla="*/ 95 w 95"/>
                <a:gd name="T43" fmla="*/ 0 h 16"/>
                <a:gd name="T44" fmla="*/ 93 w 95"/>
                <a:gd name="T4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16">
                  <a:moveTo>
                    <a:pt x="0" y="16"/>
                  </a:moveTo>
                  <a:lnTo>
                    <a:pt x="0" y="16"/>
                  </a:lnTo>
                  <a:lnTo>
                    <a:pt x="0" y="15"/>
                  </a:lnTo>
                  <a:lnTo>
                    <a:pt x="0" y="15"/>
                  </a:lnTo>
                  <a:lnTo>
                    <a:pt x="0" y="15"/>
                  </a:lnTo>
                  <a:lnTo>
                    <a:pt x="0" y="14"/>
                  </a:lnTo>
                  <a:lnTo>
                    <a:pt x="1" y="14"/>
                  </a:lnTo>
                  <a:lnTo>
                    <a:pt x="1" y="14"/>
                  </a:lnTo>
                  <a:lnTo>
                    <a:pt x="1" y="14"/>
                  </a:lnTo>
                  <a:lnTo>
                    <a:pt x="1" y="13"/>
                  </a:lnTo>
                  <a:lnTo>
                    <a:pt x="1" y="13"/>
                  </a:lnTo>
                  <a:lnTo>
                    <a:pt x="1" y="13"/>
                  </a:lnTo>
                  <a:lnTo>
                    <a:pt x="6" y="9"/>
                  </a:lnTo>
                  <a:lnTo>
                    <a:pt x="15" y="7"/>
                  </a:lnTo>
                  <a:lnTo>
                    <a:pt x="26" y="5"/>
                  </a:lnTo>
                  <a:lnTo>
                    <a:pt x="38" y="3"/>
                  </a:lnTo>
                  <a:lnTo>
                    <a:pt x="51" y="1"/>
                  </a:lnTo>
                  <a:lnTo>
                    <a:pt x="63" y="0"/>
                  </a:lnTo>
                  <a:lnTo>
                    <a:pt x="75" y="0"/>
                  </a:lnTo>
                  <a:lnTo>
                    <a:pt x="84" y="0"/>
                  </a:lnTo>
                  <a:lnTo>
                    <a:pt x="92" y="0"/>
                  </a:lnTo>
                  <a:lnTo>
                    <a:pt x="95" y="0"/>
                  </a:lnTo>
                  <a:lnTo>
                    <a:pt x="9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54" name="Line 26"/>
            <p:cNvSpPr>
              <a:spLocks noChangeShapeType="1"/>
            </p:cNvSpPr>
            <p:nvPr/>
          </p:nvSpPr>
          <p:spPr bwMode="auto">
            <a:xfrm flipV="1">
              <a:off x="1850" y="1676"/>
              <a:ext cx="491" cy="5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5" name="Freeform 27"/>
            <p:cNvSpPr>
              <a:spLocks/>
            </p:cNvSpPr>
            <p:nvPr/>
          </p:nvSpPr>
          <p:spPr bwMode="auto">
            <a:xfrm>
              <a:off x="2341" y="1593"/>
              <a:ext cx="74" cy="83"/>
            </a:xfrm>
            <a:custGeom>
              <a:avLst/>
              <a:gdLst>
                <a:gd name="T0" fmla="*/ 0 w 94"/>
                <a:gd name="T1" fmla="*/ 47 h 47"/>
                <a:gd name="T2" fmla="*/ 3 w 94"/>
                <a:gd name="T3" fmla="*/ 47 h 47"/>
                <a:gd name="T4" fmla="*/ 6 w 94"/>
                <a:gd name="T5" fmla="*/ 47 h 47"/>
                <a:gd name="T6" fmla="*/ 11 w 94"/>
                <a:gd name="T7" fmla="*/ 47 h 47"/>
                <a:gd name="T8" fmla="*/ 15 w 94"/>
                <a:gd name="T9" fmla="*/ 47 h 47"/>
                <a:gd name="T10" fmla="*/ 20 w 94"/>
                <a:gd name="T11" fmla="*/ 45 h 47"/>
                <a:gd name="T12" fmla="*/ 26 w 94"/>
                <a:gd name="T13" fmla="*/ 45 h 47"/>
                <a:gd name="T14" fmla="*/ 30 w 94"/>
                <a:gd name="T15" fmla="*/ 44 h 47"/>
                <a:gd name="T16" fmla="*/ 35 w 94"/>
                <a:gd name="T17" fmla="*/ 43 h 47"/>
                <a:gd name="T18" fmla="*/ 45 w 94"/>
                <a:gd name="T19" fmla="*/ 42 h 47"/>
                <a:gd name="T20" fmla="*/ 53 w 94"/>
                <a:gd name="T21" fmla="*/ 41 h 47"/>
                <a:gd name="T22" fmla="*/ 60 w 94"/>
                <a:gd name="T23" fmla="*/ 39 h 47"/>
                <a:gd name="T24" fmla="*/ 66 w 94"/>
                <a:gd name="T25" fmla="*/ 34 h 47"/>
                <a:gd name="T26" fmla="*/ 72 w 94"/>
                <a:gd name="T27" fmla="*/ 30 h 47"/>
                <a:gd name="T28" fmla="*/ 78 w 94"/>
                <a:gd name="T29" fmla="*/ 22 h 47"/>
                <a:gd name="T30" fmla="*/ 86 w 94"/>
                <a:gd name="T31" fmla="*/ 13 h 47"/>
                <a:gd name="T32" fmla="*/ 94 w 94"/>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47">
                  <a:moveTo>
                    <a:pt x="0" y="47"/>
                  </a:moveTo>
                  <a:lnTo>
                    <a:pt x="3" y="47"/>
                  </a:lnTo>
                  <a:lnTo>
                    <a:pt x="6" y="47"/>
                  </a:lnTo>
                  <a:lnTo>
                    <a:pt x="11" y="47"/>
                  </a:lnTo>
                  <a:lnTo>
                    <a:pt x="15" y="47"/>
                  </a:lnTo>
                  <a:lnTo>
                    <a:pt x="20" y="45"/>
                  </a:lnTo>
                  <a:lnTo>
                    <a:pt x="26" y="45"/>
                  </a:lnTo>
                  <a:lnTo>
                    <a:pt x="30" y="44"/>
                  </a:lnTo>
                  <a:lnTo>
                    <a:pt x="35" y="43"/>
                  </a:lnTo>
                  <a:lnTo>
                    <a:pt x="45" y="42"/>
                  </a:lnTo>
                  <a:lnTo>
                    <a:pt x="53" y="41"/>
                  </a:lnTo>
                  <a:lnTo>
                    <a:pt x="60" y="39"/>
                  </a:lnTo>
                  <a:lnTo>
                    <a:pt x="66" y="34"/>
                  </a:lnTo>
                  <a:lnTo>
                    <a:pt x="72" y="30"/>
                  </a:lnTo>
                  <a:lnTo>
                    <a:pt x="78" y="22"/>
                  </a:lnTo>
                  <a:lnTo>
                    <a:pt x="86" y="13"/>
                  </a:lnTo>
                  <a:lnTo>
                    <a:pt x="94" y="0"/>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56" name="Line 28"/>
            <p:cNvSpPr>
              <a:spLocks noChangeShapeType="1"/>
            </p:cNvSpPr>
            <p:nvPr/>
          </p:nvSpPr>
          <p:spPr bwMode="auto">
            <a:xfrm>
              <a:off x="2402" y="1593"/>
              <a:ext cx="13" cy="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7" name="Line 29"/>
            <p:cNvSpPr>
              <a:spLocks noChangeShapeType="1"/>
            </p:cNvSpPr>
            <p:nvPr/>
          </p:nvSpPr>
          <p:spPr bwMode="auto">
            <a:xfrm flipH="1">
              <a:off x="1667" y="1927"/>
              <a:ext cx="36" cy="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8" name="Line 30"/>
            <p:cNvSpPr>
              <a:spLocks noChangeShapeType="1"/>
            </p:cNvSpPr>
            <p:nvPr/>
          </p:nvSpPr>
          <p:spPr bwMode="auto">
            <a:xfrm flipH="1">
              <a:off x="1610" y="1927"/>
              <a:ext cx="35" cy="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9" name="Line 31"/>
            <p:cNvSpPr>
              <a:spLocks noChangeShapeType="1"/>
            </p:cNvSpPr>
            <p:nvPr/>
          </p:nvSpPr>
          <p:spPr bwMode="auto">
            <a:xfrm flipH="1">
              <a:off x="1552" y="1927"/>
              <a:ext cx="35" cy="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0" name="Line 32"/>
            <p:cNvSpPr>
              <a:spLocks noChangeShapeType="1"/>
            </p:cNvSpPr>
            <p:nvPr/>
          </p:nvSpPr>
          <p:spPr bwMode="auto">
            <a:xfrm flipH="1">
              <a:off x="1494" y="1927"/>
              <a:ext cx="35" cy="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1" name="Line 33"/>
            <p:cNvSpPr>
              <a:spLocks noChangeShapeType="1"/>
            </p:cNvSpPr>
            <p:nvPr/>
          </p:nvSpPr>
          <p:spPr bwMode="auto">
            <a:xfrm flipH="1">
              <a:off x="1436" y="1927"/>
              <a:ext cx="35" cy="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2" name="Line 34"/>
            <p:cNvSpPr>
              <a:spLocks noChangeShapeType="1"/>
            </p:cNvSpPr>
            <p:nvPr/>
          </p:nvSpPr>
          <p:spPr bwMode="auto">
            <a:xfrm flipH="1">
              <a:off x="1378" y="1927"/>
              <a:ext cx="35" cy="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3" name="Line 35"/>
            <p:cNvSpPr>
              <a:spLocks noChangeShapeType="1"/>
            </p:cNvSpPr>
            <p:nvPr/>
          </p:nvSpPr>
          <p:spPr bwMode="auto">
            <a:xfrm flipH="1">
              <a:off x="1320" y="1927"/>
              <a:ext cx="35" cy="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4" name="Line 36"/>
            <p:cNvSpPr>
              <a:spLocks noChangeShapeType="1"/>
            </p:cNvSpPr>
            <p:nvPr/>
          </p:nvSpPr>
          <p:spPr bwMode="auto">
            <a:xfrm flipH="1">
              <a:off x="1262" y="1927"/>
              <a:ext cx="35" cy="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5" name="Line 37"/>
            <p:cNvSpPr>
              <a:spLocks noChangeShapeType="1"/>
            </p:cNvSpPr>
            <p:nvPr/>
          </p:nvSpPr>
          <p:spPr bwMode="auto">
            <a:xfrm flipH="1">
              <a:off x="1204" y="1927"/>
              <a:ext cx="35" cy="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6" name="Line 38"/>
            <p:cNvSpPr>
              <a:spLocks noChangeShapeType="1"/>
            </p:cNvSpPr>
            <p:nvPr/>
          </p:nvSpPr>
          <p:spPr bwMode="auto">
            <a:xfrm flipH="1">
              <a:off x="1146" y="1927"/>
              <a:ext cx="36" cy="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7" name="Line 39"/>
            <p:cNvSpPr>
              <a:spLocks noChangeShapeType="1"/>
            </p:cNvSpPr>
            <p:nvPr/>
          </p:nvSpPr>
          <p:spPr bwMode="auto">
            <a:xfrm flipV="1">
              <a:off x="1334" y="1911"/>
              <a:ext cx="1" cy="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8" name="Line 40"/>
            <p:cNvSpPr>
              <a:spLocks noChangeShapeType="1"/>
            </p:cNvSpPr>
            <p:nvPr/>
          </p:nvSpPr>
          <p:spPr bwMode="auto">
            <a:xfrm flipV="1">
              <a:off x="1334" y="1881"/>
              <a:ext cx="2" cy="1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9" name="Line 41"/>
            <p:cNvSpPr>
              <a:spLocks noChangeShapeType="1"/>
            </p:cNvSpPr>
            <p:nvPr/>
          </p:nvSpPr>
          <p:spPr bwMode="auto">
            <a:xfrm flipV="1">
              <a:off x="1338" y="1852"/>
              <a:ext cx="2" cy="1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0" name="Freeform 42"/>
            <p:cNvSpPr>
              <a:spLocks/>
            </p:cNvSpPr>
            <p:nvPr/>
          </p:nvSpPr>
          <p:spPr bwMode="auto">
            <a:xfrm>
              <a:off x="1345" y="1829"/>
              <a:ext cx="6" cy="12"/>
            </a:xfrm>
            <a:custGeom>
              <a:avLst/>
              <a:gdLst>
                <a:gd name="T0" fmla="*/ 0 w 5"/>
                <a:gd name="T1" fmla="*/ 6 h 6"/>
                <a:gd name="T2" fmla="*/ 1 w 5"/>
                <a:gd name="T3" fmla="*/ 4 h 6"/>
                <a:gd name="T4" fmla="*/ 5 w 5"/>
                <a:gd name="T5" fmla="*/ 0 h 6"/>
              </a:gdLst>
              <a:ahLst/>
              <a:cxnLst>
                <a:cxn ang="0">
                  <a:pos x="T0" y="T1"/>
                </a:cxn>
                <a:cxn ang="0">
                  <a:pos x="T2" y="T3"/>
                </a:cxn>
                <a:cxn ang="0">
                  <a:pos x="T4" y="T5"/>
                </a:cxn>
              </a:cxnLst>
              <a:rect l="0" t="0" r="r" b="b"/>
              <a:pathLst>
                <a:path w="5" h="6">
                  <a:moveTo>
                    <a:pt x="0" y="6"/>
                  </a:moveTo>
                  <a:lnTo>
                    <a:pt x="1" y="4"/>
                  </a:lnTo>
                  <a:lnTo>
                    <a:pt x="5" y="0"/>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71" name="Line 43"/>
            <p:cNvSpPr>
              <a:spLocks noChangeShapeType="1"/>
            </p:cNvSpPr>
            <p:nvPr/>
          </p:nvSpPr>
          <p:spPr bwMode="auto">
            <a:xfrm flipH="1">
              <a:off x="1629" y="1927"/>
              <a:ext cx="74"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2" name="Freeform 44"/>
            <p:cNvSpPr>
              <a:spLocks/>
            </p:cNvSpPr>
            <p:nvPr/>
          </p:nvSpPr>
          <p:spPr bwMode="auto">
            <a:xfrm>
              <a:off x="1701" y="1760"/>
              <a:ext cx="76" cy="30"/>
            </a:xfrm>
            <a:custGeom>
              <a:avLst/>
              <a:gdLst>
                <a:gd name="T0" fmla="*/ 97 w 97"/>
                <a:gd name="T1" fmla="*/ 0 h 17"/>
                <a:gd name="T2" fmla="*/ 95 w 97"/>
                <a:gd name="T3" fmla="*/ 0 h 17"/>
                <a:gd name="T4" fmla="*/ 95 w 97"/>
                <a:gd name="T5" fmla="*/ 1 h 17"/>
                <a:gd name="T6" fmla="*/ 95 w 97"/>
                <a:gd name="T7" fmla="*/ 1 h 17"/>
                <a:gd name="T8" fmla="*/ 95 w 97"/>
                <a:gd name="T9" fmla="*/ 1 h 17"/>
                <a:gd name="T10" fmla="*/ 95 w 97"/>
                <a:gd name="T11" fmla="*/ 3 h 17"/>
                <a:gd name="T12" fmla="*/ 95 w 97"/>
                <a:gd name="T13" fmla="*/ 3 h 17"/>
                <a:gd name="T14" fmla="*/ 94 w 97"/>
                <a:gd name="T15" fmla="*/ 3 h 17"/>
                <a:gd name="T16" fmla="*/ 94 w 97"/>
                <a:gd name="T17" fmla="*/ 3 h 17"/>
                <a:gd name="T18" fmla="*/ 94 w 97"/>
                <a:gd name="T19" fmla="*/ 4 h 17"/>
                <a:gd name="T20" fmla="*/ 94 w 97"/>
                <a:gd name="T21" fmla="*/ 4 h 17"/>
                <a:gd name="T22" fmla="*/ 94 w 97"/>
                <a:gd name="T23" fmla="*/ 4 h 17"/>
                <a:gd name="T24" fmla="*/ 89 w 97"/>
                <a:gd name="T25" fmla="*/ 7 h 17"/>
                <a:gd name="T26" fmla="*/ 80 w 97"/>
                <a:gd name="T27" fmla="*/ 10 h 17"/>
                <a:gd name="T28" fmla="*/ 70 w 97"/>
                <a:gd name="T29" fmla="*/ 13 h 17"/>
                <a:gd name="T30" fmla="*/ 58 w 97"/>
                <a:gd name="T31" fmla="*/ 14 h 17"/>
                <a:gd name="T32" fmla="*/ 46 w 97"/>
                <a:gd name="T33" fmla="*/ 15 h 17"/>
                <a:gd name="T34" fmla="*/ 32 w 97"/>
                <a:gd name="T35" fmla="*/ 16 h 17"/>
                <a:gd name="T36" fmla="*/ 20 w 97"/>
                <a:gd name="T37" fmla="*/ 16 h 17"/>
                <a:gd name="T38" fmla="*/ 11 w 97"/>
                <a:gd name="T39" fmla="*/ 16 h 17"/>
                <a:gd name="T40" fmla="*/ 3 w 97"/>
                <a:gd name="T41" fmla="*/ 17 h 17"/>
                <a:gd name="T42" fmla="*/ 0 w 97"/>
                <a:gd name="T43" fmla="*/ 17 h 17"/>
                <a:gd name="T44" fmla="*/ 2 w 97"/>
                <a:gd name="T4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7" h="17">
                  <a:moveTo>
                    <a:pt x="97" y="0"/>
                  </a:moveTo>
                  <a:lnTo>
                    <a:pt x="95" y="0"/>
                  </a:lnTo>
                  <a:lnTo>
                    <a:pt x="95" y="1"/>
                  </a:lnTo>
                  <a:lnTo>
                    <a:pt x="95" y="1"/>
                  </a:lnTo>
                  <a:lnTo>
                    <a:pt x="95" y="1"/>
                  </a:lnTo>
                  <a:lnTo>
                    <a:pt x="95" y="3"/>
                  </a:lnTo>
                  <a:lnTo>
                    <a:pt x="95" y="3"/>
                  </a:lnTo>
                  <a:lnTo>
                    <a:pt x="94" y="3"/>
                  </a:lnTo>
                  <a:lnTo>
                    <a:pt x="94" y="3"/>
                  </a:lnTo>
                  <a:lnTo>
                    <a:pt x="94" y="4"/>
                  </a:lnTo>
                  <a:lnTo>
                    <a:pt x="94" y="4"/>
                  </a:lnTo>
                  <a:lnTo>
                    <a:pt x="94" y="4"/>
                  </a:lnTo>
                  <a:lnTo>
                    <a:pt x="89" y="7"/>
                  </a:lnTo>
                  <a:lnTo>
                    <a:pt x="80" y="10"/>
                  </a:lnTo>
                  <a:lnTo>
                    <a:pt x="70" y="13"/>
                  </a:lnTo>
                  <a:lnTo>
                    <a:pt x="58" y="14"/>
                  </a:lnTo>
                  <a:lnTo>
                    <a:pt x="46" y="15"/>
                  </a:lnTo>
                  <a:lnTo>
                    <a:pt x="32" y="16"/>
                  </a:lnTo>
                  <a:lnTo>
                    <a:pt x="20" y="16"/>
                  </a:lnTo>
                  <a:lnTo>
                    <a:pt x="11" y="16"/>
                  </a:lnTo>
                  <a:lnTo>
                    <a:pt x="3" y="17"/>
                  </a:lnTo>
                  <a:lnTo>
                    <a:pt x="0" y="17"/>
                  </a:lnTo>
                  <a:lnTo>
                    <a:pt x="2" y="1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73" name="Line 45"/>
            <p:cNvSpPr>
              <a:spLocks noChangeShapeType="1"/>
            </p:cNvSpPr>
            <p:nvPr/>
          </p:nvSpPr>
          <p:spPr bwMode="auto">
            <a:xfrm flipH="1">
              <a:off x="1211" y="1790"/>
              <a:ext cx="492" cy="5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4" name="Freeform 46"/>
            <p:cNvSpPr>
              <a:spLocks/>
            </p:cNvSpPr>
            <p:nvPr/>
          </p:nvSpPr>
          <p:spPr bwMode="auto">
            <a:xfrm>
              <a:off x="1138" y="1845"/>
              <a:ext cx="73" cy="82"/>
            </a:xfrm>
            <a:custGeom>
              <a:avLst/>
              <a:gdLst>
                <a:gd name="T0" fmla="*/ 93 w 93"/>
                <a:gd name="T1" fmla="*/ 0 h 46"/>
                <a:gd name="T2" fmla="*/ 90 w 93"/>
                <a:gd name="T3" fmla="*/ 0 h 46"/>
                <a:gd name="T4" fmla="*/ 87 w 93"/>
                <a:gd name="T5" fmla="*/ 0 h 46"/>
                <a:gd name="T6" fmla="*/ 83 w 93"/>
                <a:gd name="T7" fmla="*/ 0 h 46"/>
                <a:gd name="T8" fmla="*/ 78 w 93"/>
                <a:gd name="T9" fmla="*/ 0 h 46"/>
                <a:gd name="T10" fmla="*/ 74 w 93"/>
                <a:gd name="T11" fmla="*/ 1 h 46"/>
                <a:gd name="T12" fmla="*/ 68 w 93"/>
                <a:gd name="T13" fmla="*/ 2 h 46"/>
                <a:gd name="T14" fmla="*/ 63 w 93"/>
                <a:gd name="T15" fmla="*/ 2 h 46"/>
                <a:gd name="T16" fmla="*/ 59 w 93"/>
                <a:gd name="T17" fmla="*/ 3 h 46"/>
                <a:gd name="T18" fmla="*/ 49 w 93"/>
                <a:gd name="T19" fmla="*/ 4 h 46"/>
                <a:gd name="T20" fmla="*/ 40 w 93"/>
                <a:gd name="T21" fmla="*/ 6 h 46"/>
                <a:gd name="T22" fmla="*/ 34 w 93"/>
                <a:gd name="T23" fmla="*/ 9 h 46"/>
                <a:gd name="T24" fmla="*/ 27 w 93"/>
                <a:gd name="T25" fmla="*/ 12 h 46"/>
                <a:gd name="T26" fmla="*/ 21 w 93"/>
                <a:gd name="T27" fmla="*/ 17 h 46"/>
                <a:gd name="T28" fmla="*/ 15 w 93"/>
                <a:gd name="T29" fmla="*/ 25 h 46"/>
                <a:gd name="T30" fmla="*/ 7 w 93"/>
                <a:gd name="T31" fmla="*/ 34 h 46"/>
                <a:gd name="T32" fmla="*/ 0 w 93"/>
                <a:gd name="T3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46">
                  <a:moveTo>
                    <a:pt x="93" y="0"/>
                  </a:moveTo>
                  <a:lnTo>
                    <a:pt x="90" y="0"/>
                  </a:lnTo>
                  <a:lnTo>
                    <a:pt x="87" y="0"/>
                  </a:lnTo>
                  <a:lnTo>
                    <a:pt x="83" y="0"/>
                  </a:lnTo>
                  <a:lnTo>
                    <a:pt x="78" y="0"/>
                  </a:lnTo>
                  <a:lnTo>
                    <a:pt x="74" y="1"/>
                  </a:lnTo>
                  <a:lnTo>
                    <a:pt x="68" y="2"/>
                  </a:lnTo>
                  <a:lnTo>
                    <a:pt x="63" y="2"/>
                  </a:lnTo>
                  <a:lnTo>
                    <a:pt x="59" y="3"/>
                  </a:lnTo>
                  <a:lnTo>
                    <a:pt x="49" y="4"/>
                  </a:lnTo>
                  <a:lnTo>
                    <a:pt x="40" y="6"/>
                  </a:lnTo>
                  <a:lnTo>
                    <a:pt x="34" y="9"/>
                  </a:lnTo>
                  <a:lnTo>
                    <a:pt x="27" y="12"/>
                  </a:lnTo>
                  <a:lnTo>
                    <a:pt x="21" y="17"/>
                  </a:lnTo>
                  <a:lnTo>
                    <a:pt x="15" y="25"/>
                  </a:lnTo>
                  <a:lnTo>
                    <a:pt x="7" y="34"/>
                  </a:lnTo>
                  <a:lnTo>
                    <a:pt x="0" y="46"/>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75" name="Line 47"/>
            <p:cNvSpPr>
              <a:spLocks noChangeShapeType="1"/>
            </p:cNvSpPr>
            <p:nvPr/>
          </p:nvSpPr>
          <p:spPr bwMode="auto">
            <a:xfrm flipH="1">
              <a:off x="1138" y="1927"/>
              <a:ext cx="12" cy="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6" name="Rectangle 48"/>
            <p:cNvSpPr>
              <a:spLocks noChangeArrowheads="1"/>
            </p:cNvSpPr>
            <p:nvPr/>
          </p:nvSpPr>
          <p:spPr bwMode="auto">
            <a:xfrm>
              <a:off x="1701" y="789"/>
              <a:ext cx="44"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I</a:t>
              </a:r>
              <a:endParaRPr kumimoji="1" lang="en-US" altLang="zh-CN" sz="1400" b="1">
                <a:latin typeface="华文中宋" pitchFamily="2" charset="-122"/>
                <a:ea typeface="华文中宋" pitchFamily="2" charset="-122"/>
              </a:endParaRPr>
            </a:p>
          </p:txBody>
        </p:sp>
        <p:sp>
          <p:nvSpPr>
            <p:cNvPr id="99377" name="Rectangle 49"/>
            <p:cNvSpPr>
              <a:spLocks noChangeArrowheads="1"/>
            </p:cNvSpPr>
            <p:nvPr/>
          </p:nvSpPr>
          <p:spPr bwMode="auto">
            <a:xfrm>
              <a:off x="1791" y="1769"/>
              <a:ext cx="5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i="1">
                  <a:solidFill>
                    <a:srgbClr val="000000"/>
                  </a:solidFill>
                  <a:latin typeface="Times New Roman" pitchFamily="18" charset="0"/>
                  <a:ea typeface="华文中宋" pitchFamily="2" charset="-122"/>
                </a:rPr>
                <a:t>O</a:t>
              </a:r>
              <a:endParaRPr kumimoji="1" lang="en-US" altLang="zh-CN" sz="3600">
                <a:latin typeface="华文中宋" pitchFamily="2" charset="-122"/>
                <a:ea typeface="华文中宋" pitchFamily="2" charset="-122"/>
              </a:endParaRPr>
            </a:p>
          </p:txBody>
        </p:sp>
        <p:sp>
          <p:nvSpPr>
            <p:cNvPr id="99378" name="Rectangle 50"/>
            <p:cNvSpPr>
              <a:spLocks noChangeArrowheads="1"/>
            </p:cNvSpPr>
            <p:nvPr/>
          </p:nvSpPr>
          <p:spPr bwMode="auto">
            <a:xfrm>
              <a:off x="2472" y="1802"/>
              <a:ext cx="8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U</a:t>
              </a:r>
              <a:endParaRPr kumimoji="1" lang="en-US" altLang="zh-CN" sz="1400" b="1">
                <a:latin typeface="华文中宋" pitchFamily="2" charset="-122"/>
                <a:ea typeface="华文中宋" pitchFamily="2" charset="-122"/>
              </a:endParaRPr>
            </a:p>
          </p:txBody>
        </p:sp>
        <p:sp>
          <p:nvSpPr>
            <p:cNvPr id="99379" name="Rectangle 51"/>
            <p:cNvSpPr>
              <a:spLocks noChangeArrowheads="1"/>
            </p:cNvSpPr>
            <p:nvPr/>
          </p:nvSpPr>
          <p:spPr bwMode="auto">
            <a:xfrm>
              <a:off x="2325" y="1379"/>
              <a:ext cx="44"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i="1">
                  <a:solidFill>
                    <a:srgbClr val="000000"/>
                  </a:solidFill>
                  <a:latin typeface="Times New Roman" pitchFamily="18" charset="0"/>
                  <a:ea typeface="华文中宋" pitchFamily="2" charset="-122"/>
                </a:rPr>
                <a:t>I</a:t>
              </a:r>
              <a:endParaRPr kumimoji="1" lang="en-US" altLang="zh-CN" sz="1400" b="1">
                <a:latin typeface="华文中宋" pitchFamily="2" charset="-122"/>
                <a:ea typeface="华文中宋" pitchFamily="2" charset="-122"/>
              </a:endParaRPr>
            </a:p>
          </p:txBody>
        </p:sp>
        <p:sp>
          <p:nvSpPr>
            <p:cNvPr id="99380" name="Rectangle 52"/>
            <p:cNvSpPr>
              <a:spLocks noChangeArrowheads="1"/>
            </p:cNvSpPr>
            <p:nvPr/>
          </p:nvSpPr>
          <p:spPr bwMode="auto">
            <a:xfrm>
              <a:off x="2370" y="1438"/>
              <a:ext cx="5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a:solidFill>
                    <a:srgbClr val="000000"/>
                  </a:solidFill>
                  <a:latin typeface="Times New Roman" pitchFamily="18" charset="0"/>
                  <a:ea typeface="华文中宋" pitchFamily="2" charset="-122"/>
                </a:rPr>
                <a:t>G</a:t>
              </a:r>
              <a:endParaRPr kumimoji="1" lang="en-US" altLang="zh-CN" sz="900" b="1">
                <a:latin typeface="华文中宋" pitchFamily="2" charset="-122"/>
                <a:ea typeface="华文中宋" pitchFamily="2" charset="-122"/>
              </a:endParaRPr>
            </a:p>
          </p:txBody>
        </p:sp>
        <p:sp>
          <p:nvSpPr>
            <p:cNvPr id="99381" name="Rectangle 53"/>
            <p:cNvSpPr>
              <a:spLocks noChangeArrowheads="1"/>
            </p:cNvSpPr>
            <p:nvPr/>
          </p:nvSpPr>
          <p:spPr bwMode="auto">
            <a:xfrm>
              <a:off x="2449" y="1390"/>
              <a:ext cx="40"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宋体" pitchFamily="2" charset="-122"/>
                </a:rPr>
                <a:t>=</a:t>
              </a:r>
              <a:endParaRPr kumimoji="1" lang="en-US" altLang="zh-CN" sz="3600">
                <a:latin typeface="华文中宋" pitchFamily="2" charset="-122"/>
                <a:ea typeface="华文中宋" pitchFamily="2" charset="-122"/>
              </a:endParaRPr>
            </a:p>
          </p:txBody>
        </p:sp>
        <p:sp>
          <p:nvSpPr>
            <p:cNvPr id="99382" name="Rectangle 54"/>
            <p:cNvSpPr>
              <a:spLocks noChangeArrowheads="1"/>
            </p:cNvSpPr>
            <p:nvPr/>
          </p:nvSpPr>
          <p:spPr bwMode="auto">
            <a:xfrm>
              <a:off x="2506" y="1394"/>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b="1">
                  <a:solidFill>
                    <a:srgbClr val="000000"/>
                  </a:solidFill>
                  <a:latin typeface="Times New Roman" pitchFamily="18" charset="0"/>
                  <a:ea typeface="华文中宋" pitchFamily="2" charset="-122"/>
                </a:rPr>
                <a:t>0</a:t>
              </a:r>
              <a:endParaRPr kumimoji="1" lang="en-US" altLang="zh-CN" sz="1400" b="1">
                <a:latin typeface="华文中宋" pitchFamily="2" charset="-122"/>
                <a:ea typeface="华文中宋" pitchFamily="2" charset="-122"/>
              </a:endParaRPr>
            </a:p>
          </p:txBody>
        </p:sp>
        <p:sp>
          <p:nvSpPr>
            <p:cNvPr id="99383" name="Rectangle 55"/>
            <p:cNvSpPr>
              <a:spLocks noChangeArrowheads="1"/>
            </p:cNvSpPr>
            <p:nvPr/>
          </p:nvSpPr>
          <p:spPr bwMode="auto">
            <a:xfrm>
              <a:off x="431" y="2096"/>
              <a:ext cx="5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Times New Roman" pitchFamily="18" charset="0"/>
                  <a:ea typeface="华文中宋" pitchFamily="2" charset="-122"/>
                </a:rPr>
                <a:t>G</a:t>
              </a:r>
              <a:endParaRPr kumimoji="1" lang="en-US" altLang="zh-CN" sz="3600">
                <a:latin typeface="华文中宋" pitchFamily="2" charset="-122"/>
                <a:ea typeface="华文中宋" pitchFamily="2" charset="-122"/>
              </a:endParaRPr>
            </a:p>
          </p:txBody>
        </p:sp>
        <p:sp>
          <p:nvSpPr>
            <p:cNvPr id="99384" name="Freeform 56"/>
            <p:cNvSpPr>
              <a:spLocks/>
            </p:cNvSpPr>
            <p:nvPr/>
          </p:nvSpPr>
          <p:spPr bwMode="auto">
            <a:xfrm>
              <a:off x="700" y="1626"/>
              <a:ext cx="172" cy="253"/>
            </a:xfrm>
            <a:custGeom>
              <a:avLst/>
              <a:gdLst>
                <a:gd name="T0" fmla="*/ 0 w 220"/>
                <a:gd name="T1" fmla="*/ 142 h 142"/>
                <a:gd name="T2" fmla="*/ 220 w 220"/>
                <a:gd name="T3" fmla="*/ 142 h 142"/>
                <a:gd name="T4" fmla="*/ 110 w 220"/>
                <a:gd name="T5" fmla="*/ 0 h 142"/>
              </a:gdLst>
              <a:ahLst/>
              <a:cxnLst>
                <a:cxn ang="0">
                  <a:pos x="T0" y="T1"/>
                </a:cxn>
                <a:cxn ang="0">
                  <a:pos x="T2" y="T3"/>
                </a:cxn>
                <a:cxn ang="0">
                  <a:pos x="T4" y="T5"/>
                </a:cxn>
              </a:cxnLst>
              <a:rect l="0" t="0" r="r" b="b"/>
              <a:pathLst>
                <a:path w="220" h="142">
                  <a:moveTo>
                    <a:pt x="0" y="142"/>
                  </a:moveTo>
                  <a:lnTo>
                    <a:pt x="220" y="142"/>
                  </a:lnTo>
                  <a:lnTo>
                    <a:pt x="11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85" name="Line 57"/>
            <p:cNvSpPr>
              <a:spLocks noChangeShapeType="1"/>
            </p:cNvSpPr>
            <p:nvPr/>
          </p:nvSpPr>
          <p:spPr bwMode="auto">
            <a:xfrm flipH="1">
              <a:off x="700" y="1626"/>
              <a:ext cx="86"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86" name="Freeform 58"/>
            <p:cNvSpPr>
              <a:spLocks/>
            </p:cNvSpPr>
            <p:nvPr/>
          </p:nvSpPr>
          <p:spPr bwMode="auto">
            <a:xfrm>
              <a:off x="528" y="1626"/>
              <a:ext cx="172" cy="253"/>
            </a:xfrm>
            <a:custGeom>
              <a:avLst/>
              <a:gdLst>
                <a:gd name="T0" fmla="*/ 0 w 220"/>
                <a:gd name="T1" fmla="*/ 0 h 142"/>
                <a:gd name="T2" fmla="*/ 220 w 220"/>
                <a:gd name="T3" fmla="*/ 0 h 142"/>
                <a:gd name="T4" fmla="*/ 110 w 220"/>
                <a:gd name="T5" fmla="*/ 142 h 142"/>
              </a:gdLst>
              <a:ahLst/>
              <a:cxnLst>
                <a:cxn ang="0">
                  <a:pos x="T0" y="T1"/>
                </a:cxn>
                <a:cxn ang="0">
                  <a:pos x="T2" y="T3"/>
                </a:cxn>
                <a:cxn ang="0">
                  <a:pos x="T4" y="T5"/>
                </a:cxn>
              </a:cxnLst>
              <a:rect l="0" t="0" r="r" b="b"/>
              <a:pathLst>
                <a:path w="220" h="142">
                  <a:moveTo>
                    <a:pt x="0" y="0"/>
                  </a:moveTo>
                  <a:lnTo>
                    <a:pt x="220" y="0"/>
                  </a:lnTo>
                  <a:lnTo>
                    <a:pt x="110" y="142"/>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87" name="Line 59"/>
            <p:cNvSpPr>
              <a:spLocks noChangeShapeType="1"/>
            </p:cNvSpPr>
            <p:nvPr/>
          </p:nvSpPr>
          <p:spPr bwMode="auto">
            <a:xfrm flipH="1" flipV="1">
              <a:off x="528" y="1626"/>
              <a:ext cx="86"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88" name="Line 60"/>
            <p:cNvSpPr>
              <a:spLocks noChangeShapeType="1"/>
            </p:cNvSpPr>
            <p:nvPr/>
          </p:nvSpPr>
          <p:spPr bwMode="auto">
            <a:xfrm flipH="1">
              <a:off x="528" y="1879"/>
              <a:ext cx="172"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89" name="Line 61"/>
            <p:cNvSpPr>
              <a:spLocks noChangeShapeType="1"/>
            </p:cNvSpPr>
            <p:nvPr/>
          </p:nvSpPr>
          <p:spPr bwMode="auto">
            <a:xfrm>
              <a:off x="700" y="1626"/>
              <a:ext cx="172"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90" name="Line 62"/>
            <p:cNvSpPr>
              <a:spLocks noChangeShapeType="1"/>
            </p:cNvSpPr>
            <p:nvPr/>
          </p:nvSpPr>
          <p:spPr bwMode="auto">
            <a:xfrm flipV="1">
              <a:off x="700" y="1313"/>
              <a:ext cx="1" cy="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91" name="Freeform 63"/>
            <p:cNvSpPr>
              <a:spLocks/>
            </p:cNvSpPr>
            <p:nvPr/>
          </p:nvSpPr>
          <p:spPr bwMode="auto">
            <a:xfrm>
              <a:off x="686" y="1267"/>
              <a:ext cx="28" cy="46"/>
            </a:xfrm>
            <a:custGeom>
              <a:avLst/>
              <a:gdLst>
                <a:gd name="T0" fmla="*/ 18 w 36"/>
                <a:gd name="T1" fmla="*/ 26 h 26"/>
                <a:gd name="T2" fmla="*/ 27 w 36"/>
                <a:gd name="T3" fmla="*/ 25 h 26"/>
                <a:gd name="T4" fmla="*/ 33 w 36"/>
                <a:gd name="T5" fmla="*/ 20 h 26"/>
                <a:gd name="T6" fmla="*/ 36 w 36"/>
                <a:gd name="T7" fmla="*/ 13 h 26"/>
                <a:gd name="T8" fmla="*/ 33 w 36"/>
                <a:gd name="T9" fmla="*/ 6 h 26"/>
                <a:gd name="T10" fmla="*/ 27 w 36"/>
                <a:gd name="T11" fmla="*/ 1 h 26"/>
                <a:gd name="T12" fmla="*/ 18 w 36"/>
                <a:gd name="T13" fmla="*/ 0 h 26"/>
                <a:gd name="T14" fmla="*/ 9 w 36"/>
                <a:gd name="T15" fmla="*/ 1 h 26"/>
                <a:gd name="T16" fmla="*/ 3 w 36"/>
                <a:gd name="T17" fmla="*/ 6 h 26"/>
                <a:gd name="T18" fmla="*/ 0 w 36"/>
                <a:gd name="T19" fmla="*/ 13 h 26"/>
                <a:gd name="T20" fmla="*/ 3 w 36"/>
                <a:gd name="T21" fmla="*/ 20 h 26"/>
                <a:gd name="T22" fmla="*/ 9 w 36"/>
                <a:gd name="T23" fmla="*/ 25 h 26"/>
                <a:gd name="T24" fmla="*/ 18 w 36"/>
                <a:gd name="T2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6">
                  <a:moveTo>
                    <a:pt x="18" y="26"/>
                  </a:moveTo>
                  <a:lnTo>
                    <a:pt x="27" y="25"/>
                  </a:lnTo>
                  <a:lnTo>
                    <a:pt x="33" y="20"/>
                  </a:lnTo>
                  <a:lnTo>
                    <a:pt x="36" y="13"/>
                  </a:lnTo>
                  <a:lnTo>
                    <a:pt x="33" y="6"/>
                  </a:lnTo>
                  <a:lnTo>
                    <a:pt x="27" y="1"/>
                  </a:lnTo>
                  <a:lnTo>
                    <a:pt x="18" y="0"/>
                  </a:lnTo>
                  <a:lnTo>
                    <a:pt x="9" y="1"/>
                  </a:lnTo>
                  <a:lnTo>
                    <a:pt x="3" y="6"/>
                  </a:lnTo>
                  <a:lnTo>
                    <a:pt x="0" y="13"/>
                  </a:lnTo>
                  <a:lnTo>
                    <a:pt x="3" y="20"/>
                  </a:lnTo>
                  <a:lnTo>
                    <a:pt x="9" y="25"/>
                  </a:lnTo>
                  <a:lnTo>
                    <a:pt x="18" y="2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92" name="Line 64"/>
            <p:cNvSpPr>
              <a:spLocks noChangeShapeType="1"/>
            </p:cNvSpPr>
            <p:nvPr/>
          </p:nvSpPr>
          <p:spPr bwMode="auto">
            <a:xfrm>
              <a:off x="700" y="1879"/>
              <a:ext cx="1"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93" name="Freeform 65"/>
            <p:cNvSpPr>
              <a:spLocks/>
            </p:cNvSpPr>
            <p:nvPr/>
          </p:nvSpPr>
          <p:spPr bwMode="auto">
            <a:xfrm>
              <a:off x="686" y="2190"/>
              <a:ext cx="28" cy="48"/>
            </a:xfrm>
            <a:custGeom>
              <a:avLst/>
              <a:gdLst>
                <a:gd name="T0" fmla="*/ 18 w 36"/>
                <a:gd name="T1" fmla="*/ 0 h 27"/>
                <a:gd name="T2" fmla="*/ 27 w 36"/>
                <a:gd name="T3" fmla="*/ 2 h 27"/>
                <a:gd name="T4" fmla="*/ 33 w 36"/>
                <a:gd name="T5" fmla="*/ 7 h 27"/>
                <a:gd name="T6" fmla="*/ 36 w 36"/>
                <a:gd name="T7" fmla="*/ 14 h 27"/>
                <a:gd name="T8" fmla="*/ 33 w 36"/>
                <a:gd name="T9" fmla="*/ 20 h 27"/>
                <a:gd name="T10" fmla="*/ 27 w 36"/>
                <a:gd name="T11" fmla="*/ 25 h 27"/>
                <a:gd name="T12" fmla="*/ 18 w 36"/>
                <a:gd name="T13" fmla="*/ 27 h 27"/>
                <a:gd name="T14" fmla="*/ 9 w 36"/>
                <a:gd name="T15" fmla="*/ 25 h 27"/>
                <a:gd name="T16" fmla="*/ 3 w 36"/>
                <a:gd name="T17" fmla="*/ 20 h 27"/>
                <a:gd name="T18" fmla="*/ 0 w 36"/>
                <a:gd name="T19" fmla="*/ 14 h 27"/>
                <a:gd name="T20" fmla="*/ 3 w 36"/>
                <a:gd name="T21" fmla="*/ 7 h 27"/>
                <a:gd name="T22" fmla="*/ 9 w 36"/>
                <a:gd name="T23" fmla="*/ 2 h 27"/>
                <a:gd name="T24" fmla="*/ 18 w 36"/>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7">
                  <a:moveTo>
                    <a:pt x="18" y="0"/>
                  </a:moveTo>
                  <a:lnTo>
                    <a:pt x="27" y="2"/>
                  </a:lnTo>
                  <a:lnTo>
                    <a:pt x="33" y="7"/>
                  </a:lnTo>
                  <a:lnTo>
                    <a:pt x="36" y="14"/>
                  </a:lnTo>
                  <a:lnTo>
                    <a:pt x="33" y="20"/>
                  </a:lnTo>
                  <a:lnTo>
                    <a:pt x="27" y="25"/>
                  </a:lnTo>
                  <a:lnTo>
                    <a:pt x="18" y="27"/>
                  </a:lnTo>
                  <a:lnTo>
                    <a:pt x="9" y="25"/>
                  </a:lnTo>
                  <a:lnTo>
                    <a:pt x="3" y="20"/>
                  </a:lnTo>
                  <a:lnTo>
                    <a:pt x="0" y="14"/>
                  </a:lnTo>
                  <a:lnTo>
                    <a:pt x="3" y="7"/>
                  </a:lnTo>
                  <a:lnTo>
                    <a:pt x="9" y="2"/>
                  </a:lnTo>
                  <a:lnTo>
                    <a:pt x="18"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94" name="Freeform 66"/>
            <p:cNvSpPr>
              <a:spLocks/>
            </p:cNvSpPr>
            <p:nvPr/>
          </p:nvSpPr>
          <p:spPr bwMode="auto">
            <a:xfrm>
              <a:off x="505" y="1879"/>
              <a:ext cx="170" cy="293"/>
            </a:xfrm>
            <a:custGeom>
              <a:avLst/>
              <a:gdLst>
                <a:gd name="T0" fmla="*/ 218 w 218"/>
                <a:gd name="T1" fmla="*/ 0 h 165"/>
                <a:gd name="T2" fmla="*/ 61 w 218"/>
                <a:gd name="T3" fmla="*/ 165 h 165"/>
                <a:gd name="T4" fmla="*/ 0 w 218"/>
                <a:gd name="T5" fmla="*/ 165 h 165"/>
              </a:gdLst>
              <a:ahLst/>
              <a:cxnLst>
                <a:cxn ang="0">
                  <a:pos x="T0" y="T1"/>
                </a:cxn>
                <a:cxn ang="0">
                  <a:pos x="T2" y="T3"/>
                </a:cxn>
                <a:cxn ang="0">
                  <a:pos x="T4" y="T5"/>
                </a:cxn>
              </a:cxnLst>
              <a:rect l="0" t="0" r="r" b="b"/>
              <a:pathLst>
                <a:path w="218" h="165">
                  <a:moveTo>
                    <a:pt x="218" y="0"/>
                  </a:moveTo>
                  <a:lnTo>
                    <a:pt x="61" y="165"/>
                  </a:lnTo>
                  <a:lnTo>
                    <a:pt x="0" y="16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95" name="Rectangle 67"/>
            <p:cNvSpPr>
              <a:spLocks noChangeArrowheads="1"/>
            </p:cNvSpPr>
            <p:nvPr/>
          </p:nvSpPr>
          <p:spPr bwMode="auto">
            <a:xfrm>
              <a:off x="730" y="1189"/>
              <a:ext cx="49"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9396" name="Rectangle 68"/>
            <p:cNvSpPr>
              <a:spLocks noChangeArrowheads="1"/>
            </p:cNvSpPr>
            <p:nvPr/>
          </p:nvSpPr>
          <p:spPr bwMode="auto">
            <a:xfrm>
              <a:off x="777" y="1242"/>
              <a:ext cx="24"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600" b="1">
                  <a:solidFill>
                    <a:srgbClr val="000000"/>
                  </a:solidFill>
                  <a:latin typeface="Times New Roman" pitchFamily="18" charset="0"/>
                  <a:ea typeface="华文中宋" pitchFamily="2" charset="-122"/>
                </a:rPr>
                <a:t>1</a:t>
              </a:r>
              <a:endParaRPr kumimoji="1" lang="en-US" altLang="zh-CN" sz="3600" b="1">
                <a:latin typeface="华文中宋" pitchFamily="2" charset="-122"/>
                <a:ea typeface="华文中宋" pitchFamily="2" charset="-122"/>
              </a:endParaRPr>
            </a:p>
          </p:txBody>
        </p:sp>
        <p:sp>
          <p:nvSpPr>
            <p:cNvPr id="99397" name="Rectangle 69"/>
            <p:cNvSpPr>
              <a:spLocks noChangeArrowheads="1"/>
            </p:cNvSpPr>
            <p:nvPr/>
          </p:nvSpPr>
          <p:spPr bwMode="auto">
            <a:xfrm>
              <a:off x="730" y="2142"/>
              <a:ext cx="4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000">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99398" name="Rectangle 70"/>
            <p:cNvSpPr>
              <a:spLocks noChangeArrowheads="1"/>
            </p:cNvSpPr>
            <p:nvPr/>
          </p:nvSpPr>
          <p:spPr bwMode="auto">
            <a:xfrm>
              <a:off x="777" y="2195"/>
              <a:ext cx="24"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600" b="1">
                  <a:solidFill>
                    <a:srgbClr val="000000"/>
                  </a:solidFill>
                  <a:latin typeface="Times New Roman" pitchFamily="18" charset="0"/>
                  <a:ea typeface="华文中宋" pitchFamily="2" charset="-122"/>
                </a:rPr>
                <a:t>2</a:t>
              </a:r>
              <a:endParaRPr kumimoji="1" lang="en-US" altLang="zh-CN" sz="3600" b="1">
                <a:latin typeface="华文中宋" pitchFamily="2" charset="-122"/>
                <a:ea typeface="华文中宋" pitchFamily="2" charset="-122"/>
              </a:endParaRPr>
            </a:p>
          </p:txBody>
        </p:sp>
      </p:grpSp>
      <p:sp>
        <p:nvSpPr>
          <p:cNvPr id="99399" name="Text Box 71"/>
          <p:cNvSpPr txBox="1">
            <a:spLocks noChangeArrowheads="1"/>
          </p:cNvSpPr>
          <p:nvPr/>
        </p:nvSpPr>
        <p:spPr bwMode="auto">
          <a:xfrm>
            <a:off x="4284663" y="1268413"/>
            <a:ext cx="467982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E35449"/>
                </a:solidFill>
                <a:latin typeface="Times New Roman" pitchFamily="18" charset="0"/>
              </a:rPr>
              <a:t>■</a:t>
            </a:r>
            <a:r>
              <a:rPr lang="zh-CN" altLang="en-US" sz="2400" b="1" dirty="0">
                <a:latin typeface="Times New Roman" pitchFamily="18" charset="0"/>
              </a:rPr>
              <a:t>双向晶闸管（</a:t>
            </a:r>
            <a:r>
              <a:rPr lang="en-US" altLang="zh-CN" sz="2400" b="1" dirty="0">
                <a:latin typeface="Times New Roman" pitchFamily="18" charset="0"/>
              </a:rPr>
              <a:t>Triode AC Switch——TRIAC</a:t>
            </a:r>
            <a:r>
              <a:rPr lang="zh-CN" altLang="en-US" sz="2400" b="1" dirty="0">
                <a:latin typeface="Times New Roman" pitchFamily="18" charset="0"/>
              </a:rPr>
              <a:t>或</a:t>
            </a:r>
            <a:r>
              <a:rPr lang="en-US" altLang="zh-CN" sz="2400" b="1" dirty="0">
                <a:latin typeface="Times New Roman" pitchFamily="18" charset="0"/>
              </a:rPr>
              <a:t>Bidirectional triode </a:t>
            </a:r>
            <a:r>
              <a:rPr lang="en-US" altLang="zh-CN" sz="2400" b="1" dirty="0" err="1">
                <a:latin typeface="Times New Roman" pitchFamily="18" charset="0"/>
              </a:rPr>
              <a:t>thyristor</a:t>
            </a:r>
            <a:r>
              <a:rPr lang="zh-CN" altLang="en-US" sz="2400" b="1" dirty="0">
                <a:latin typeface="Times New Roman" pitchFamily="18" charset="0"/>
              </a:rPr>
              <a:t>）</a:t>
            </a:r>
          </a:p>
          <a:p>
            <a:r>
              <a:rPr lang="zh-CN" altLang="en-US" sz="2400" b="1" dirty="0">
                <a:solidFill>
                  <a:srgbClr val="0000FF"/>
                </a:solidFill>
                <a:latin typeface="Times New Roman" pitchFamily="18" charset="0"/>
              </a:rPr>
              <a:t>   ◆</a:t>
            </a:r>
            <a:r>
              <a:rPr lang="zh-CN" altLang="en-US" sz="2400" b="1" dirty="0">
                <a:latin typeface="Times New Roman" pitchFamily="18" charset="0"/>
              </a:rPr>
              <a:t>可以认为是一对</a:t>
            </a:r>
            <a:r>
              <a:rPr lang="zh-CN" altLang="en-US" sz="2400" b="1" dirty="0">
                <a:solidFill>
                  <a:srgbClr val="E35449"/>
                </a:solidFill>
                <a:latin typeface="Times New Roman" pitchFamily="18" charset="0"/>
              </a:rPr>
              <a:t>反并联联    接</a:t>
            </a:r>
            <a:r>
              <a:rPr lang="zh-CN" altLang="en-US" sz="2400" b="1" dirty="0">
                <a:latin typeface="Times New Roman" pitchFamily="18" charset="0"/>
              </a:rPr>
              <a:t>的普通晶闸管的集成</a:t>
            </a:r>
            <a:r>
              <a:rPr lang="zh-CN" altLang="en-US" sz="2400" dirty="0">
                <a:latin typeface="Times New Roman" pitchFamily="18" charset="0"/>
              </a:rPr>
              <a:t>。</a:t>
            </a:r>
          </a:p>
          <a:p>
            <a:r>
              <a:rPr lang="zh-CN" altLang="en-US" sz="2400" b="1" dirty="0">
                <a:solidFill>
                  <a:srgbClr val="0000FF"/>
                </a:solidFill>
                <a:latin typeface="Times New Roman" pitchFamily="18" charset="0"/>
              </a:rPr>
              <a:t>   ◆</a:t>
            </a:r>
            <a:r>
              <a:rPr lang="zh-CN" altLang="en-US" sz="2400" b="1" dirty="0">
                <a:latin typeface="Times New Roman" pitchFamily="18" charset="0"/>
              </a:rPr>
              <a:t>门极使器件在主电极的正反两方向均可触发导通，在第</a:t>
            </a:r>
            <a:r>
              <a:rPr lang="zh-CN" altLang="en-US" sz="2400" b="1" dirty="0">
                <a:solidFill>
                  <a:srgbClr val="E35449"/>
                </a:solidFill>
                <a:latin typeface="Times New Roman" pitchFamily="18" charset="0"/>
              </a:rPr>
              <a:t>Ｉ</a:t>
            </a:r>
            <a:r>
              <a:rPr lang="zh-CN" altLang="en-US" sz="2400" b="1" dirty="0">
                <a:latin typeface="Times New Roman" pitchFamily="18" charset="0"/>
              </a:rPr>
              <a:t>和第</a:t>
            </a:r>
            <a:r>
              <a:rPr lang="en-US" altLang="zh-CN" sz="2400" b="1" dirty="0">
                <a:solidFill>
                  <a:srgbClr val="E35449"/>
                </a:solidFill>
                <a:latin typeface="Times New Roman" pitchFamily="18" charset="0"/>
              </a:rPr>
              <a:t>III</a:t>
            </a:r>
            <a:r>
              <a:rPr lang="zh-CN" altLang="en-US" sz="2400" b="1" dirty="0">
                <a:latin typeface="Times New Roman" pitchFamily="18" charset="0"/>
              </a:rPr>
              <a:t>象限有</a:t>
            </a:r>
            <a:r>
              <a:rPr lang="zh-CN" altLang="en-US" sz="2400" b="1" dirty="0">
                <a:solidFill>
                  <a:srgbClr val="E35449"/>
                </a:solidFill>
                <a:latin typeface="Times New Roman" pitchFamily="18" charset="0"/>
              </a:rPr>
              <a:t>对称的伏安特性</a:t>
            </a:r>
            <a:r>
              <a:rPr lang="zh-CN" altLang="en-US" sz="2400" b="1" dirty="0">
                <a:latin typeface="Times New Roman" pitchFamily="18" charset="0"/>
              </a:rPr>
              <a:t>。</a:t>
            </a:r>
            <a:r>
              <a:rPr lang="zh-CN" altLang="en-US" sz="2400" dirty="0">
                <a:latin typeface="Times New Roman" pitchFamily="18" charset="0"/>
              </a:rPr>
              <a:t> </a:t>
            </a:r>
          </a:p>
          <a:p>
            <a:r>
              <a:rPr lang="zh-CN" altLang="en-US" sz="2400" dirty="0">
                <a:solidFill>
                  <a:srgbClr val="0000FF"/>
                </a:solidFill>
                <a:latin typeface="Times New Roman" pitchFamily="18" charset="0"/>
              </a:rPr>
              <a:t>   </a:t>
            </a:r>
            <a:r>
              <a:rPr lang="zh-CN" altLang="en-US" sz="2400" b="1" dirty="0">
                <a:solidFill>
                  <a:srgbClr val="0000FF"/>
                </a:solidFill>
                <a:latin typeface="Times New Roman" pitchFamily="18" charset="0"/>
              </a:rPr>
              <a:t>◆</a:t>
            </a:r>
            <a:r>
              <a:rPr lang="zh-CN" altLang="en-US" sz="2400" b="1" dirty="0">
                <a:solidFill>
                  <a:schemeClr val="accent6"/>
                </a:solidFill>
                <a:latin typeface="Times New Roman" pitchFamily="18" charset="0"/>
              </a:rPr>
              <a:t>双向晶闸管通常用在交流电路中，因此不用平均值而用</a:t>
            </a:r>
            <a:r>
              <a:rPr lang="zh-CN" altLang="en-US" sz="2400" b="1" dirty="0">
                <a:solidFill>
                  <a:srgbClr val="FF0000"/>
                </a:solidFill>
                <a:latin typeface="Times New Roman" pitchFamily="18" charset="0"/>
              </a:rPr>
              <a:t>有效值来表示其额定电流值。</a:t>
            </a:r>
            <a:endParaRPr lang="zh-CN" altLang="en-US" sz="2800" dirty="0">
              <a:solidFill>
                <a:srgbClr val="FF0000"/>
              </a:solidFill>
              <a:latin typeface="Times New Roman" pitchFamily="18" charset="0"/>
            </a:endParaRPr>
          </a:p>
          <a:p>
            <a:endParaRPr lang="en-US" altLang="zh-CN" sz="2800" dirty="0">
              <a:solidFill>
                <a:srgbClr val="0000FF"/>
              </a:solidFill>
              <a:latin typeface="Times New Roman" pitchFamily="18" charset="0"/>
            </a:endParaRPr>
          </a:p>
        </p:txBody>
      </p:sp>
      <p:sp>
        <p:nvSpPr>
          <p:cNvPr id="99400" name="Text Box 72"/>
          <p:cNvSpPr txBox="1">
            <a:spLocks noChangeArrowheads="1"/>
          </p:cNvSpPr>
          <p:nvPr/>
        </p:nvSpPr>
        <p:spPr bwMode="auto">
          <a:xfrm>
            <a:off x="827088" y="4941888"/>
            <a:ext cx="3167062"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1">
                <a:solidFill>
                  <a:srgbClr val="6600CC"/>
                </a:solidFill>
                <a:latin typeface="Times New Roman" pitchFamily="18" charset="0"/>
              </a:rPr>
              <a:t>图</a:t>
            </a:r>
            <a:r>
              <a:rPr lang="en-US" altLang="zh-CN" sz="1600" b="1">
                <a:solidFill>
                  <a:srgbClr val="6600CC"/>
                </a:solidFill>
                <a:latin typeface="Times New Roman" pitchFamily="18" charset="0"/>
              </a:rPr>
              <a:t>2-11 </a:t>
            </a:r>
            <a:r>
              <a:rPr lang="zh-CN" altLang="en-US" sz="1600" b="1">
                <a:solidFill>
                  <a:srgbClr val="6600CC"/>
                </a:solidFill>
                <a:latin typeface="Times New Roman" pitchFamily="18" charset="0"/>
              </a:rPr>
              <a:t>双向晶闸管的电气图形</a:t>
            </a:r>
          </a:p>
          <a:p>
            <a:pPr algn="ctr"/>
            <a:r>
              <a:rPr lang="zh-CN" altLang="en-US" sz="1600" b="1">
                <a:solidFill>
                  <a:srgbClr val="6600CC"/>
                </a:solidFill>
                <a:latin typeface="Times New Roman" pitchFamily="18" charset="0"/>
              </a:rPr>
              <a:t>符号和伏安特性</a:t>
            </a:r>
          </a:p>
          <a:p>
            <a:pPr algn="ctr"/>
            <a:r>
              <a:rPr lang="en-US" altLang="zh-CN" sz="1600" b="1">
                <a:solidFill>
                  <a:srgbClr val="6600CC"/>
                </a:solidFill>
                <a:latin typeface="Times New Roman" pitchFamily="18" charset="0"/>
              </a:rPr>
              <a:t>a) </a:t>
            </a:r>
            <a:r>
              <a:rPr lang="zh-CN" altLang="en-US" sz="1600" b="1">
                <a:solidFill>
                  <a:srgbClr val="6600CC"/>
                </a:solidFill>
                <a:latin typeface="Times New Roman" pitchFamily="18" charset="0"/>
              </a:rPr>
              <a:t>电气图形符号  </a:t>
            </a:r>
            <a:r>
              <a:rPr lang="en-US" altLang="zh-CN" sz="1600" b="1">
                <a:solidFill>
                  <a:srgbClr val="6600CC"/>
                </a:solidFill>
                <a:latin typeface="Times New Roman" pitchFamily="18" charset="0"/>
              </a:rPr>
              <a:t>b) </a:t>
            </a:r>
            <a:r>
              <a:rPr lang="zh-CN" altLang="en-US" sz="1600" b="1">
                <a:solidFill>
                  <a:srgbClr val="6600CC"/>
                </a:solidFill>
                <a:latin typeface="Times New Roman" pitchFamily="18" charset="0"/>
              </a:rPr>
              <a:t>伏安特性</a:t>
            </a:r>
            <a:r>
              <a:rPr lang="zh-CN" altLang="en-US" sz="2800">
                <a:solidFill>
                  <a:srgbClr val="0000FF"/>
                </a:solidFill>
                <a:latin typeface="Times New Roman" pitchFamily="18" charset="0"/>
              </a:rPr>
              <a:t>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4" name="日期占位符 3">
            <a:extLst>
              <a:ext uri="{FF2B5EF4-FFF2-40B4-BE49-F238E27FC236}">
                <a16:creationId xmlns:a16="http://schemas.microsoft.com/office/drawing/2014/main" id="{42378733-ECE9-46DA-AEBD-B2CEDF44B3E9}"/>
              </a:ext>
            </a:extLst>
          </p:cNvPr>
          <p:cNvSpPr>
            <a:spLocks noGrp="1"/>
          </p:cNvSpPr>
          <p:nvPr>
            <p:ph type="dt" sz="half" idx="10"/>
          </p:nvPr>
        </p:nvSpPr>
        <p:spPr/>
        <p:txBody>
          <a:bodyPr/>
          <a:lstStyle/>
          <a:p>
            <a:fld id="{8B497A91-1B31-4F73-91C0-70728E341AEB}" type="datetime10">
              <a:rPr lang="zh-CN" altLang="en-US" smtClean="0"/>
              <a:t>10:54</a:t>
            </a:fld>
            <a:endParaRPr lang="zh-CN" altLang="en-US"/>
          </a:p>
        </p:txBody>
      </p:sp>
      <p:sp>
        <p:nvSpPr>
          <p:cNvPr id="5" name="页脚占位符 4">
            <a:extLst>
              <a:ext uri="{FF2B5EF4-FFF2-40B4-BE49-F238E27FC236}">
                <a16:creationId xmlns:a16="http://schemas.microsoft.com/office/drawing/2014/main" id="{EED69A51-892C-45B4-A046-A4EEF49C8BDB}"/>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196846666"/>
      </p:ext>
    </p:extLst>
  </p:cSld>
  <p:clrMapOvr>
    <a:masterClrMapping/>
  </p:clrMapOvr>
  <mc:AlternateContent xmlns:mc="http://schemas.openxmlformats.org/markup-compatibility/2006" xmlns:p14="http://schemas.microsoft.com/office/powerpoint/2010/main">
    <mc:Choice Requires="p14">
      <p:transition spd="slow" p14:dur="2000" advTm="74594"/>
    </mc:Choice>
    <mc:Fallback xmlns="">
      <p:transition spd="slow" advTm="7459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2.3.4 </a:t>
            </a:r>
            <a:r>
              <a:rPr lang="zh-CN" altLang="en-US" sz="3600" b="1">
                <a:solidFill>
                  <a:schemeClr val="tx1"/>
                </a:solidFill>
              </a:rPr>
              <a:t>晶闸管的派生器件</a:t>
            </a:r>
          </a:p>
        </p:txBody>
      </p:sp>
      <p:sp>
        <p:nvSpPr>
          <p:cNvPr id="100355" name="Rectangle 3"/>
          <p:cNvSpPr>
            <a:spLocks noChangeArrowheads="1"/>
          </p:cNvSpPr>
          <p:nvPr/>
        </p:nvSpPr>
        <p:spPr bwMode="auto">
          <a:xfrm>
            <a:off x="5076825" y="4508500"/>
            <a:ext cx="144463"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100356" name="Rectangle 4"/>
          <p:cNvSpPr>
            <a:spLocks noChangeArrowheads="1"/>
          </p:cNvSpPr>
          <p:nvPr/>
        </p:nvSpPr>
        <p:spPr bwMode="auto">
          <a:xfrm>
            <a:off x="5253038" y="2397125"/>
            <a:ext cx="12858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K</a:t>
            </a:r>
            <a:endParaRPr kumimoji="1" lang="en-US" altLang="zh-CN" sz="3600">
              <a:latin typeface="华文中宋" pitchFamily="2" charset="-122"/>
              <a:ea typeface="华文中宋" pitchFamily="2" charset="-122"/>
            </a:endParaRPr>
          </a:p>
        </p:txBody>
      </p:sp>
      <p:sp>
        <p:nvSpPr>
          <p:cNvPr id="100357" name="Rectangle 5"/>
          <p:cNvSpPr>
            <a:spLocks noChangeArrowheads="1"/>
          </p:cNvSpPr>
          <p:nvPr/>
        </p:nvSpPr>
        <p:spPr bwMode="auto">
          <a:xfrm>
            <a:off x="4598988" y="2552700"/>
            <a:ext cx="12858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G</a:t>
            </a:r>
            <a:endParaRPr kumimoji="1" lang="en-US" altLang="zh-CN" sz="3600">
              <a:latin typeface="华文中宋" pitchFamily="2" charset="-122"/>
              <a:ea typeface="华文中宋" pitchFamily="2" charset="-122"/>
            </a:endParaRPr>
          </a:p>
        </p:txBody>
      </p:sp>
      <p:sp>
        <p:nvSpPr>
          <p:cNvPr id="100358" name="Rectangle 6"/>
          <p:cNvSpPr>
            <a:spLocks noChangeArrowheads="1"/>
          </p:cNvSpPr>
          <p:nvPr/>
        </p:nvSpPr>
        <p:spPr bwMode="auto">
          <a:xfrm>
            <a:off x="4895850" y="3597275"/>
            <a:ext cx="128588"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100359" name="Freeform 7"/>
          <p:cNvSpPr>
            <a:spLocks/>
          </p:cNvSpPr>
          <p:nvPr/>
        </p:nvSpPr>
        <p:spPr bwMode="auto">
          <a:xfrm>
            <a:off x="4916488" y="2943225"/>
            <a:ext cx="463550" cy="360363"/>
          </a:xfrm>
          <a:custGeom>
            <a:avLst/>
            <a:gdLst>
              <a:gd name="T0" fmla="*/ 292 w 292"/>
              <a:gd name="T1" fmla="*/ 227 h 227"/>
              <a:gd name="T2" fmla="*/ 0 w 292"/>
              <a:gd name="T3" fmla="*/ 227 h 227"/>
              <a:gd name="T4" fmla="*/ 146 w 292"/>
              <a:gd name="T5" fmla="*/ 0 h 227"/>
            </a:gdLst>
            <a:ahLst/>
            <a:cxnLst>
              <a:cxn ang="0">
                <a:pos x="T0" y="T1"/>
              </a:cxn>
              <a:cxn ang="0">
                <a:pos x="T2" y="T3"/>
              </a:cxn>
              <a:cxn ang="0">
                <a:pos x="T4" y="T5"/>
              </a:cxn>
            </a:cxnLst>
            <a:rect l="0" t="0" r="r" b="b"/>
            <a:pathLst>
              <a:path w="292" h="227">
                <a:moveTo>
                  <a:pt x="292" y="227"/>
                </a:moveTo>
                <a:lnTo>
                  <a:pt x="0" y="227"/>
                </a:lnTo>
                <a:lnTo>
                  <a:pt x="14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0" name="Line 8"/>
          <p:cNvSpPr>
            <a:spLocks noChangeShapeType="1"/>
          </p:cNvSpPr>
          <p:nvPr/>
        </p:nvSpPr>
        <p:spPr bwMode="auto">
          <a:xfrm>
            <a:off x="5148263" y="2943225"/>
            <a:ext cx="231775" cy="3603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1" name="Freeform 9"/>
          <p:cNvSpPr>
            <a:spLocks/>
          </p:cNvSpPr>
          <p:nvPr/>
        </p:nvSpPr>
        <p:spPr bwMode="auto">
          <a:xfrm>
            <a:off x="4916488" y="2943225"/>
            <a:ext cx="460375" cy="130175"/>
          </a:xfrm>
          <a:custGeom>
            <a:avLst/>
            <a:gdLst>
              <a:gd name="T0" fmla="*/ 290 w 290"/>
              <a:gd name="T1" fmla="*/ 82 h 82"/>
              <a:gd name="T2" fmla="*/ 290 w 290"/>
              <a:gd name="T3" fmla="*/ 0 h 82"/>
              <a:gd name="T4" fmla="*/ 0 w 290"/>
              <a:gd name="T5" fmla="*/ 0 h 82"/>
            </a:gdLst>
            <a:ahLst/>
            <a:cxnLst>
              <a:cxn ang="0">
                <a:pos x="T0" y="T1"/>
              </a:cxn>
              <a:cxn ang="0">
                <a:pos x="T2" y="T3"/>
              </a:cxn>
              <a:cxn ang="0">
                <a:pos x="T4" y="T5"/>
              </a:cxn>
            </a:cxnLst>
            <a:rect l="0" t="0" r="r" b="b"/>
            <a:pathLst>
              <a:path w="290" h="82">
                <a:moveTo>
                  <a:pt x="290" y="82"/>
                </a:moveTo>
                <a:lnTo>
                  <a:pt x="290"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2" name="Freeform 10"/>
          <p:cNvSpPr>
            <a:spLocks/>
          </p:cNvSpPr>
          <p:nvPr/>
        </p:nvSpPr>
        <p:spPr bwMode="auto">
          <a:xfrm>
            <a:off x="5148263" y="2565400"/>
            <a:ext cx="1587" cy="1119188"/>
          </a:xfrm>
          <a:custGeom>
            <a:avLst/>
            <a:gdLst>
              <a:gd name="T0" fmla="*/ 705 h 705"/>
              <a:gd name="T1" fmla="*/ 342 h 705"/>
              <a:gd name="T2" fmla="*/ 0 h 705"/>
            </a:gdLst>
            <a:ahLst/>
            <a:cxnLst>
              <a:cxn ang="0">
                <a:pos x="0" y="T0"/>
              </a:cxn>
              <a:cxn ang="0">
                <a:pos x="0" y="T1"/>
              </a:cxn>
              <a:cxn ang="0">
                <a:pos x="0" y="T2"/>
              </a:cxn>
            </a:cxnLst>
            <a:rect l="0" t="0" r="r" b="b"/>
            <a:pathLst>
              <a:path h="705">
                <a:moveTo>
                  <a:pt x="0" y="705"/>
                </a:moveTo>
                <a:lnTo>
                  <a:pt x="0" y="342"/>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3" name="Freeform 11"/>
          <p:cNvSpPr>
            <a:spLocks/>
          </p:cNvSpPr>
          <p:nvPr/>
        </p:nvSpPr>
        <p:spPr bwMode="auto">
          <a:xfrm>
            <a:off x="5111750" y="3684588"/>
            <a:ext cx="73025" cy="65087"/>
          </a:xfrm>
          <a:custGeom>
            <a:avLst/>
            <a:gdLst>
              <a:gd name="T0" fmla="*/ 23 w 46"/>
              <a:gd name="T1" fmla="*/ 0 h 41"/>
              <a:gd name="T2" fmla="*/ 34 w 46"/>
              <a:gd name="T3" fmla="*/ 2 h 41"/>
              <a:gd name="T4" fmla="*/ 42 w 46"/>
              <a:gd name="T5" fmla="*/ 10 h 41"/>
              <a:gd name="T6" fmla="*/ 46 w 46"/>
              <a:gd name="T7" fmla="*/ 20 h 41"/>
              <a:gd name="T8" fmla="*/ 42 w 46"/>
              <a:gd name="T9" fmla="*/ 31 h 41"/>
              <a:gd name="T10" fmla="*/ 34 w 46"/>
              <a:gd name="T11" fmla="*/ 37 h 41"/>
              <a:gd name="T12" fmla="*/ 23 w 46"/>
              <a:gd name="T13" fmla="*/ 41 h 41"/>
              <a:gd name="T14" fmla="*/ 12 w 46"/>
              <a:gd name="T15" fmla="*/ 37 h 41"/>
              <a:gd name="T16" fmla="*/ 4 w 46"/>
              <a:gd name="T17" fmla="*/ 31 h 41"/>
              <a:gd name="T18" fmla="*/ 0 w 46"/>
              <a:gd name="T19" fmla="*/ 20 h 41"/>
              <a:gd name="T20" fmla="*/ 4 w 46"/>
              <a:gd name="T21" fmla="*/ 10 h 41"/>
              <a:gd name="T22" fmla="*/ 12 w 46"/>
              <a:gd name="T23" fmla="*/ 2 h 41"/>
              <a:gd name="T24" fmla="*/ 23 w 46"/>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41">
                <a:moveTo>
                  <a:pt x="23" y="0"/>
                </a:moveTo>
                <a:lnTo>
                  <a:pt x="34" y="2"/>
                </a:lnTo>
                <a:lnTo>
                  <a:pt x="42" y="10"/>
                </a:lnTo>
                <a:lnTo>
                  <a:pt x="46" y="20"/>
                </a:lnTo>
                <a:lnTo>
                  <a:pt x="42" y="31"/>
                </a:lnTo>
                <a:lnTo>
                  <a:pt x="34" y="37"/>
                </a:lnTo>
                <a:lnTo>
                  <a:pt x="23" y="41"/>
                </a:lnTo>
                <a:lnTo>
                  <a:pt x="12" y="37"/>
                </a:lnTo>
                <a:lnTo>
                  <a:pt x="4" y="31"/>
                </a:lnTo>
                <a:lnTo>
                  <a:pt x="0" y="20"/>
                </a:lnTo>
                <a:lnTo>
                  <a:pt x="4" y="10"/>
                </a:lnTo>
                <a:lnTo>
                  <a:pt x="12" y="2"/>
                </a:lnTo>
                <a:lnTo>
                  <a:pt x="23"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4" name="Freeform 12"/>
          <p:cNvSpPr>
            <a:spLocks/>
          </p:cNvSpPr>
          <p:nvPr/>
        </p:nvSpPr>
        <p:spPr bwMode="auto">
          <a:xfrm>
            <a:off x="5111750" y="2500313"/>
            <a:ext cx="73025" cy="65087"/>
          </a:xfrm>
          <a:custGeom>
            <a:avLst/>
            <a:gdLst>
              <a:gd name="T0" fmla="*/ 23 w 46"/>
              <a:gd name="T1" fmla="*/ 41 h 41"/>
              <a:gd name="T2" fmla="*/ 12 w 46"/>
              <a:gd name="T3" fmla="*/ 38 h 41"/>
              <a:gd name="T4" fmla="*/ 4 w 46"/>
              <a:gd name="T5" fmla="*/ 31 h 41"/>
              <a:gd name="T6" fmla="*/ 0 w 46"/>
              <a:gd name="T7" fmla="*/ 21 h 41"/>
              <a:gd name="T8" fmla="*/ 4 w 46"/>
              <a:gd name="T9" fmla="*/ 10 h 41"/>
              <a:gd name="T10" fmla="*/ 12 w 46"/>
              <a:gd name="T11" fmla="*/ 4 h 41"/>
              <a:gd name="T12" fmla="*/ 23 w 46"/>
              <a:gd name="T13" fmla="*/ 0 h 41"/>
              <a:gd name="T14" fmla="*/ 34 w 46"/>
              <a:gd name="T15" fmla="*/ 4 h 41"/>
              <a:gd name="T16" fmla="*/ 42 w 46"/>
              <a:gd name="T17" fmla="*/ 10 h 41"/>
              <a:gd name="T18" fmla="*/ 46 w 46"/>
              <a:gd name="T19" fmla="*/ 21 h 41"/>
              <a:gd name="T20" fmla="*/ 42 w 46"/>
              <a:gd name="T21" fmla="*/ 31 h 41"/>
              <a:gd name="T22" fmla="*/ 34 w 46"/>
              <a:gd name="T23" fmla="*/ 38 h 41"/>
              <a:gd name="T24" fmla="*/ 23 w 46"/>
              <a:gd name="T2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41">
                <a:moveTo>
                  <a:pt x="23" y="41"/>
                </a:moveTo>
                <a:lnTo>
                  <a:pt x="12" y="38"/>
                </a:lnTo>
                <a:lnTo>
                  <a:pt x="4" y="31"/>
                </a:lnTo>
                <a:lnTo>
                  <a:pt x="0" y="21"/>
                </a:lnTo>
                <a:lnTo>
                  <a:pt x="4" y="10"/>
                </a:lnTo>
                <a:lnTo>
                  <a:pt x="12" y="4"/>
                </a:lnTo>
                <a:lnTo>
                  <a:pt x="23" y="0"/>
                </a:lnTo>
                <a:lnTo>
                  <a:pt x="34" y="4"/>
                </a:lnTo>
                <a:lnTo>
                  <a:pt x="42" y="10"/>
                </a:lnTo>
                <a:lnTo>
                  <a:pt x="46" y="21"/>
                </a:lnTo>
                <a:lnTo>
                  <a:pt x="42" y="31"/>
                </a:lnTo>
                <a:lnTo>
                  <a:pt x="34" y="38"/>
                </a:lnTo>
                <a:lnTo>
                  <a:pt x="23" y="4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5" name="Freeform 13"/>
          <p:cNvSpPr>
            <a:spLocks/>
          </p:cNvSpPr>
          <p:nvPr/>
        </p:nvSpPr>
        <p:spPr bwMode="auto">
          <a:xfrm>
            <a:off x="4767263" y="2659063"/>
            <a:ext cx="323850" cy="284162"/>
          </a:xfrm>
          <a:custGeom>
            <a:avLst/>
            <a:gdLst>
              <a:gd name="T0" fmla="*/ 204 w 204"/>
              <a:gd name="T1" fmla="*/ 179 h 179"/>
              <a:gd name="T2" fmla="*/ 94 w 204"/>
              <a:gd name="T3" fmla="*/ 0 h 179"/>
              <a:gd name="T4" fmla="*/ 22 w 204"/>
              <a:gd name="T5" fmla="*/ 0 h 179"/>
              <a:gd name="T6" fmla="*/ 0 w 204"/>
              <a:gd name="T7" fmla="*/ 0 h 179"/>
            </a:gdLst>
            <a:ahLst/>
            <a:cxnLst>
              <a:cxn ang="0">
                <a:pos x="T0" y="T1"/>
              </a:cxn>
              <a:cxn ang="0">
                <a:pos x="T2" y="T3"/>
              </a:cxn>
              <a:cxn ang="0">
                <a:pos x="T4" y="T5"/>
              </a:cxn>
              <a:cxn ang="0">
                <a:pos x="T6" y="T7"/>
              </a:cxn>
            </a:cxnLst>
            <a:rect l="0" t="0" r="r" b="b"/>
            <a:pathLst>
              <a:path w="204" h="179">
                <a:moveTo>
                  <a:pt x="204" y="179"/>
                </a:moveTo>
                <a:lnTo>
                  <a:pt x="94" y="0"/>
                </a:lnTo>
                <a:lnTo>
                  <a:pt x="22"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00366" name="Group 14"/>
          <p:cNvGrpSpPr>
            <a:grpSpLocks/>
          </p:cNvGrpSpPr>
          <p:nvPr/>
        </p:nvGrpSpPr>
        <p:grpSpPr bwMode="auto">
          <a:xfrm>
            <a:off x="5867400" y="1557338"/>
            <a:ext cx="2443163" cy="3135312"/>
            <a:chOff x="3689" y="1004"/>
            <a:chExt cx="1539" cy="1858"/>
          </a:xfrm>
        </p:grpSpPr>
        <p:sp>
          <p:nvSpPr>
            <p:cNvPr id="100367" name="Rectangle 15"/>
            <p:cNvSpPr>
              <a:spLocks noChangeArrowheads="1"/>
            </p:cNvSpPr>
            <p:nvPr/>
          </p:nvSpPr>
          <p:spPr bwMode="auto">
            <a:xfrm>
              <a:off x="4388" y="2748"/>
              <a:ext cx="9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b)</a:t>
              </a:r>
              <a:endParaRPr kumimoji="1" lang="en-US" altLang="zh-CN" sz="3600">
                <a:latin typeface="华文中宋" pitchFamily="2" charset="-122"/>
                <a:ea typeface="华文中宋" pitchFamily="2" charset="-122"/>
              </a:endParaRPr>
            </a:p>
          </p:txBody>
        </p:sp>
        <p:sp>
          <p:nvSpPr>
            <p:cNvPr id="100368" name="Line 16"/>
            <p:cNvSpPr>
              <a:spLocks noChangeShapeType="1"/>
            </p:cNvSpPr>
            <p:nvPr/>
          </p:nvSpPr>
          <p:spPr bwMode="auto">
            <a:xfrm>
              <a:off x="3689" y="1817"/>
              <a:ext cx="14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9" name="Freeform 17"/>
            <p:cNvSpPr>
              <a:spLocks/>
            </p:cNvSpPr>
            <p:nvPr/>
          </p:nvSpPr>
          <p:spPr bwMode="auto">
            <a:xfrm>
              <a:off x="5106" y="1790"/>
              <a:ext cx="88" cy="55"/>
            </a:xfrm>
            <a:custGeom>
              <a:avLst/>
              <a:gdLst>
                <a:gd name="T0" fmla="*/ 0 w 88"/>
                <a:gd name="T1" fmla="*/ 0 h 55"/>
                <a:gd name="T2" fmla="*/ 88 w 88"/>
                <a:gd name="T3" fmla="*/ 27 h 55"/>
                <a:gd name="T4" fmla="*/ 0 w 88"/>
                <a:gd name="T5" fmla="*/ 55 h 55"/>
                <a:gd name="T6" fmla="*/ 0 w 88"/>
                <a:gd name="T7" fmla="*/ 0 h 55"/>
              </a:gdLst>
              <a:ahLst/>
              <a:cxnLst>
                <a:cxn ang="0">
                  <a:pos x="T0" y="T1"/>
                </a:cxn>
                <a:cxn ang="0">
                  <a:pos x="T2" y="T3"/>
                </a:cxn>
                <a:cxn ang="0">
                  <a:pos x="T4" y="T5"/>
                </a:cxn>
                <a:cxn ang="0">
                  <a:pos x="T6" y="T7"/>
                </a:cxn>
              </a:cxnLst>
              <a:rect l="0" t="0" r="r" b="b"/>
              <a:pathLst>
                <a:path w="88" h="55">
                  <a:moveTo>
                    <a:pt x="0" y="0"/>
                  </a:moveTo>
                  <a:lnTo>
                    <a:pt x="88" y="27"/>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370" name="Line 18"/>
            <p:cNvSpPr>
              <a:spLocks noChangeShapeType="1"/>
            </p:cNvSpPr>
            <p:nvPr/>
          </p:nvSpPr>
          <p:spPr bwMode="auto">
            <a:xfrm flipV="1">
              <a:off x="4191" y="1090"/>
              <a:ext cx="1" cy="15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1" name="Freeform 19"/>
            <p:cNvSpPr>
              <a:spLocks/>
            </p:cNvSpPr>
            <p:nvPr/>
          </p:nvSpPr>
          <p:spPr bwMode="auto">
            <a:xfrm>
              <a:off x="4161" y="1016"/>
              <a:ext cx="60" cy="81"/>
            </a:xfrm>
            <a:custGeom>
              <a:avLst/>
              <a:gdLst>
                <a:gd name="T0" fmla="*/ 0 w 60"/>
                <a:gd name="T1" fmla="*/ 81 h 81"/>
                <a:gd name="T2" fmla="*/ 30 w 60"/>
                <a:gd name="T3" fmla="*/ 0 h 81"/>
                <a:gd name="T4" fmla="*/ 60 w 60"/>
                <a:gd name="T5" fmla="*/ 81 h 81"/>
                <a:gd name="T6" fmla="*/ 0 w 60"/>
                <a:gd name="T7" fmla="*/ 81 h 81"/>
              </a:gdLst>
              <a:ahLst/>
              <a:cxnLst>
                <a:cxn ang="0">
                  <a:pos x="T0" y="T1"/>
                </a:cxn>
                <a:cxn ang="0">
                  <a:pos x="T2" y="T3"/>
                </a:cxn>
                <a:cxn ang="0">
                  <a:pos x="T4" y="T5"/>
                </a:cxn>
                <a:cxn ang="0">
                  <a:pos x="T6" y="T7"/>
                </a:cxn>
              </a:cxnLst>
              <a:rect l="0" t="0" r="r" b="b"/>
              <a:pathLst>
                <a:path w="60" h="81">
                  <a:moveTo>
                    <a:pt x="0" y="81"/>
                  </a:moveTo>
                  <a:lnTo>
                    <a:pt x="30" y="0"/>
                  </a:lnTo>
                  <a:lnTo>
                    <a:pt x="60" y="81"/>
                  </a:lnTo>
                  <a:lnTo>
                    <a:pt x="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372" name="Line 20"/>
            <p:cNvSpPr>
              <a:spLocks noChangeShapeType="1"/>
            </p:cNvSpPr>
            <p:nvPr/>
          </p:nvSpPr>
          <p:spPr bwMode="auto">
            <a:xfrm>
              <a:off x="4263" y="1689"/>
              <a:ext cx="114" cy="1"/>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3" name="Line 21"/>
            <p:cNvSpPr>
              <a:spLocks noChangeShapeType="1"/>
            </p:cNvSpPr>
            <p:nvPr/>
          </p:nvSpPr>
          <p:spPr bwMode="auto">
            <a:xfrm>
              <a:off x="4441" y="1689"/>
              <a:ext cx="114" cy="1"/>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4" name="Line 22"/>
            <p:cNvSpPr>
              <a:spLocks noChangeShapeType="1"/>
            </p:cNvSpPr>
            <p:nvPr/>
          </p:nvSpPr>
          <p:spPr bwMode="auto">
            <a:xfrm>
              <a:off x="4619" y="1689"/>
              <a:ext cx="114" cy="1"/>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5" name="Line 23"/>
            <p:cNvSpPr>
              <a:spLocks noChangeShapeType="1"/>
            </p:cNvSpPr>
            <p:nvPr/>
          </p:nvSpPr>
          <p:spPr bwMode="auto">
            <a:xfrm>
              <a:off x="4797" y="1689"/>
              <a:ext cx="114" cy="1"/>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6" name="Freeform 24"/>
            <p:cNvSpPr>
              <a:spLocks/>
            </p:cNvSpPr>
            <p:nvPr/>
          </p:nvSpPr>
          <p:spPr bwMode="auto">
            <a:xfrm>
              <a:off x="4975" y="1689"/>
              <a:ext cx="59" cy="1"/>
            </a:xfrm>
            <a:custGeom>
              <a:avLst/>
              <a:gdLst>
                <a:gd name="T0" fmla="*/ 0 w 31"/>
                <a:gd name="T1" fmla="*/ 22 w 31"/>
                <a:gd name="T2" fmla="*/ 31 w 31"/>
              </a:gdLst>
              <a:ahLst/>
              <a:cxnLst>
                <a:cxn ang="0">
                  <a:pos x="T0" y="0"/>
                </a:cxn>
                <a:cxn ang="0">
                  <a:pos x="T1" y="0"/>
                </a:cxn>
                <a:cxn ang="0">
                  <a:pos x="T2" y="0"/>
                </a:cxn>
              </a:cxnLst>
              <a:rect l="0" t="0" r="r" b="b"/>
              <a:pathLst>
                <a:path w="31">
                  <a:moveTo>
                    <a:pt x="0" y="0"/>
                  </a:moveTo>
                  <a:lnTo>
                    <a:pt x="22" y="0"/>
                  </a:lnTo>
                  <a:lnTo>
                    <a:pt x="31" y="0"/>
                  </a:lnTo>
                </a:path>
              </a:pathLst>
            </a:custGeom>
            <a:noFill/>
            <a:ln w="127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77" name="Line 25"/>
            <p:cNvSpPr>
              <a:spLocks noChangeShapeType="1"/>
            </p:cNvSpPr>
            <p:nvPr/>
          </p:nvSpPr>
          <p:spPr bwMode="auto">
            <a:xfrm flipV="1">
              <a:off x="4263" y="1112"/>
              <a:ext cx="89" cy="577"/>
            </a:xfrm>
            <a:prstGeom prst="line">
              <a:avLst/>
            </a:prstGeom>
            <a:noFill/>
            <a:ln w="23813">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8" name="Freeform 26"/>
            <p:cNvSpPr>
              <a:spLocks/>
            </p:cNvSpPr>
            <p:nvPr/>
          </p:nvSpPr>
          <p:spPr bwMode="auto">
            <a:xfrm>
              <a:off x="4621" y="1689"/>
              <a:ext cx="19" cy="64"/>
            </a:xfrm>
            <a:custGeom>
              <a:avLst/>
              <a:gdLst>
                <a:gd name="T0" fmla="*/ 19 w 19"/>
                <a:gd name="T1" fmla="*/ 0 h 64"/>
                <a:gd name="T2" fmla="*/ 19 w 19"/>
                <a:gd name="T3" fmla="*/ 20 h 64"/>
                <a:gd name="T4" fmla="*/ 17 w 19"/>
                <a:gd name="T5" fmla="*/ 39 h 64"/>
                <a:gd name="T6" fmla="*/ 13 w 19"/>
                <a:gd name="T7" fmla="*/ 52 h 64"/>
                <a:gd name="T8" fmla="*/ 7 w 19"/>
                <a:gd name="T9" fmla="*/ 61 h 64"/>
                <a:gd name="T10" fmla="*/ 0 w 19"/>
                <a:gd name="T11" fmla="*/ 64 h 64"/>
              </a:gdLst>
              <a:ahLst/>
              <a:cxnLst>
                <a:cxn ang="0">
                  <a:pos x="T0" y="T1"/>
                </a:cxn>
                <a:cxn ang="0">
                  <a:pos x="T2" y="T3"/>
                </a:cxn>
                <a:cxn ang="0">
                  <a:pos x="T4" y="T5"/>
                </a:cxn>
                <a:cxn ang="0">
                  <a:pos x="T6" y="T7"/>
                </a:cxn>
                <a:cxn ang="0">
                  <a:pos x="T8" y="T9"/>
                </a:cxn>
                <a:cxn ang="0">
                  <a:pos x="T10" y="T11"/>
                </a:cxn>
              </a:cxnLst>
              <a:rect l="0" t="0" r="r" b="b"/>
              <a:pathLst>
                <a:path w="19" h="64">
                  <a:moveTo>
                    <a:pt x="19" y="0"/>
                  </a:moveTo>
                  <a:lnTo>
                    <a:pt x="19" y="20"/>
                  </a:lnTo>
                  <a:lnTo>
                    <a:pt x="17" y="39"/>
                  </a:lnTo>
                  <a:lnTo>
                    <a:pt x="13" y="52"/>
                  </a:lnTo>
                  <a:lnTo>
                    <a:pt x="7" y="61"/>
                  </a:lnTo>
                  <a:lnTo>
                    <a:pt x="0" y="6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79" name="Freeform 27"/>
            <p:cNvSpPr>
              <a:spLocks/>
            </p:cNvSpPr>
            <p:nvPr/>
          </p:nvSpPr>
          <p:spPr bwMode="auto">
            <a:xfrm>
              <a:off x="4191" y="1752"/>
              <a:ext cx="430" cy="65"/>
            </a:xfrm>
            <a:custGeom>
              <a:avLst/>
              <a:gdLst>
                <a:gd name="T0" fmla="*/ 0 w 430"/>
                <a:gd name="T1" fmla="*/ 65 h 65"/>
                <a:gd name="T2" fmla="*/ 4 w 430"/>
                <a:gd name="T3" fmla="*/ 55 h 65"/>
                <a:gd name="T4" fmla="*/ 13 w 430"/>
                <a:gd name="T5" fmla="*/ 45 h 65"/>
                <a:gd name="T6" fmla="*/ 32 w 430"/>
                <a:gd name="T7" fmla="*/ 37 h 65"/>
                <a:gd name="T8" fmla="*/ 57 w 430"/>
                <a:gd name="T9" fmla="*/ 28 h 65"/>
                <a:gd name="T10" fmla="*/ 87 w 430"/>
                <a:gd name="T11" fmla="*/ 20 h 65"/>
                <a:gd name="T12" fmla="*/ 125 w 430"/>
                <a:gd name="T13" fmla="*/ 13 h 65"/>
                <a:gd name="T14" fmla="*/ 167 w 430"/>
                <a:gd name="T15" fmla="*/ 8 h 65"/>
                <a:gd name="T16" fmla="*/ 214 w 430"/>
                <a:gd name="T17" fmla="*/ 5 h 65"/>
                <a:gd name="T18" fmla="*/ 265 w 430"/>
                <a:gd name="T19" fmla="*/ 1 h 65"/>
                <a:gd name="T20" fmla="*/ 318 w 430"/>
                <a:gd name="T21" fmla="*/ 0 h 65"/>
                <a:gd name="T22" fmla="*/ 373 w 430"/>
                <a:gd name="T23" fmla="*/ 0 h 65"/>
                <a:gd name="T24" fmla="*/ 430 w 430"/>
                <a:gd name="T25"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0" h="65">
                  <a:moveTo>
                    <a:pt x="0" y="65"/>
                  </a:moveTo>
                  <a:lnTo>
                    <a:pt x="4" y="55"/>
                  </a:lnTo>
                  <a:lnTo>
                    <a:pt x="13" y="45"/>
                  </a:lnTo>
                  <a:lnTo>
                    <a:pt x="32" y="37"/>
                  </a:lnTo>
                  <a:lnTo>
                    <a:pt x="57" y="28"/>
                  </a:lnTo>
                  <a:lnTo>
                    <a:pt x="87" y="20"/>
                  </a:lnTo>
                  <a:lnTo>
                    <a:pt x="125" y="13"/>
                  </a:lnTo>
                  <a:lnTo>
                    <a:pt x="167" y="8"/>
                  </a:lnTo>
                  <a:lnTo>
                    <a:pt x="214" y="5"/>
                  </a:lnTo>
                  <a:lnTo>
                    <a:pt x="265" y="1"/>
                  </a:lnTo>
                  <a:lnTo>
                    <a:pt x="318" y="0"/>
                  </a:lnTo>
                  <a:lnTo>
                    <a:pt x="373" y="0"/>
                  </a:lnTo>
                  <a:lnTo>
                    <a:pt x="430" y="1"/>
                  </a:lnTo>
                </a:path>
              </a:pathLst>
            </a:custGeom>
            <a:noFill/>
            <a:ln w="23813">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0" name="Freeform 28"/>
            <p:cNvSpPr>
              <a:spLocks/>
            </p:cNvSpPr>
            <p:nvPr/>
          </p:nvSpPr>
          <p:spPr bwMode="auto">
            <a:xfrm>
              <a:off x="4621" y="1689"/>
              <a:ext cx="413" cy="64"/>
            </a:xfrm>
            <a:custGeom>
              <a:avLst/>
              <a:gdLst>
                <a:gd name="T0" fmla="*/ 0 w 413"/>
                <a:gd name="T1" fmla="*/ 64 h 64"/>
                <a:gd name="T2" fmla="*/ 7 w 413"/>
                <a:gd name="T3" fmla="*/ 64 h 64"/>
                <a:gd name="T4" fmla="*/ 15 w 413"/>
                <a:gd name="T5" fmla="*/ 64 h 64"/>
                <a:gd name="T6" fmla="*/ 23 w 413"/>
                <a:gd name="T7" fmla="*/ 63 h 64"/>
                <a:gd name="T8" fmla="*/ 28 w 413"/>
                <a:gd name="T9" fmla="*/ 63 h 64"/>
                <a:gd name="T10" fmla="*/ 36 w 413"/>
                <a:gd name="T11" fmla="*/ 63 h 64"/>
                <a:gd name="T12" fmla="*/ 43 w 413"/>
                <a:gd name="T13" fmla="*/ 63 h 64"/>
                <a:gd name="T14" fmla="*/ 51 w 413"/>
                <a:gd name="T15" fmla="*/ 63 h 64"/>
                <a:gd name="T16" fmla="*/ 57 w 413"/>
                <a:gd name="T17" fmla="*/ 61 h 64"/>
                <a:gd name="T18" fmla="*/ 79 w 413"/>
                <a:gd name="T19" fmla="*/ 61 h 64"/>
                <a:gd name="T20" fmla="*/ 102 w 413"/>
                <a:gd name="T21" fmla="*/ 59 h 64"/>
                <a:gd name="T22" fmla="*/ 125 w 413"/>
                <a:gd name="T23" fmla="*/ 59 h 64"/>
                <a:gd name="T24" fmla="*/ 149 w 413"/>
                <a:gd name="T25" fmla="*/ 57 h 64"/>
                <a:gd name="T26" fmla="*/ 174 w 413"/>
                <a:gd name="T27" fmla="*/ 56 h 64"/>
                <a:gd name="T28" fmla="*/ 199 w 413"/>
                <a:gd name="T29" fmla="*/ 56 h 64"/>
                <a:gd name="T30" fmla="*/ 225 w 413"/>
                <a:gd name="T31" fmla="*/ 54 h 64"/>
                <a:gd name="T32" fmla="*/ 252 w 413"/>
                <a:gd name="T33" fmla="*/ 52 h 64"/>
                <a:gd name="T34" fmla="*/ 267 w 413"/>
                <a:gd name="T35" fmla="*/ 51 h 64"/>
                <a:gd name="T36" fmla="*/ 280 w 413"/>
                <a:gd name="T37" fmla="*/ 51 h 64"/>
                <a:gd name="T38" fmla="*/ 295 w 413"/>
                <a:gd name="T39" fmla="*/ 49 h 64"/>
                <a:gd name="T40" fmla="*/ 308 w 413"/>
                <a:gd name="T41" fmla="*/ 49 h 64"/>
                <a:gd name="T42" fmla="*/ 322 w 413"/>
                <a:gd name="T43" fmla="*/ 47 h 64"/>
                <a:gd name="T44" fmla="*/ 335 w 413"/>
                <a:gd name="T45" fmla="*/ 46 h 64"/>
                <a:gd name="T46" fmla="*/ 348 w 413"/>
                <a:gd name="T47" fmla="*/ 44 h 64"/>
                <a:gd name="T48" fmla="*/ 360 w 413"/>
                <a:gd name="T49" fmla="*/ 42 h 64"/>
                <a:gd name="T50" fmla="*/ 369 w 413"/>
                <a:gd name="T51" fmla="*/ 41 h 64"/>
                <a:gd name="T52" fmla="*/ 379 w 413"/>
                <a:gd name="T53" fmla="*/ 39 h 64"/>
                <a:gd name="T54" fmla="*/ 386 w 413"/>
                <a:gd name="T55" fmla="*/ 35 h 64"/>
                <a:gd name="T56" fmla="*/ 394 w 413"/>
                <a:gd name="T57" fmla="*/ 34 h 64"/>
                <a:gd name="T58" fmla="*/ 396 w 413"/>
                <a:gd name="T59" fmla="*/ 32 h 64"/>
                <a:gd name="T60" fmla="*/ 397 w 413"/>
                <a:gd name="T61" fmla="*/ 30 h 64"/>
                <a:gd name="T62" fmla="*/ 399 w 413"/>
                <a:gd name="T63" fmla="*/ 29 h 64"/>
                <a:gd name="T64" fmla="*/ 401 w 413"/>
                <a:gd name="T65" fmla="*/ 27 h 64"/>
                <a:gd name="T66" fmla="*/ 403 w 413"/>
                <a:gd name="T67" fmla="*/ 24 h 64"/>
                <a:gd name="T68" fmla="*/ 405 w 413"/>
                <a:gd name="T69" fmla="*/ 22 h 64"/>
                <a:gd name="T70" fmla="*/ 407 w 413"/>
                <a:gd name="T71" fmla="*/ 19 h 64"/>
                <a:gd name="T72" fmla="*/ 407 w 413"/>
                <a:gd name="T73" fmla="*/ 17 h 64"/>
                <a:gd name="T74" fmla="*/ 409 w 413"/>
                <a:gd name="T75" fmla="*/ 13 h 64"/>
                <a:gd name="T76" fmla="*/ 411 w 413"/>
                <a:gd name="T77" fmla="*/ 8 h 64"/>
                <a:gd name="T78" fmla="*/ 411 w 413"/>
                <a:gd name="T79" fmla="*/ 5 h 64"/>
                <a:gd name="T80" fmla="*/ 413 w 413"/>
                <a:gd name="T8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3" h="64">
                  <a:moveTo>
                    <a:pt x="0" y="64"/>
                  </a:moveTo>
                  <a:lnTo>
                    <a:pt x="7" y="64"/>
                  </a:lnTo>
                  <a:lnTo>
                    <a:pt x="15" y="64"/>
                  </a:lnTo>
                  <a:lnTo>
                    <a:pt x="23" y="63"/>
                  </a:lnTo>
                  <a:lnTo>
                    <a:pt x="28" y="63"/>
                  </a:lnTo>
                  <a:lnTo>
                    <a:pt x="36" y="63"/>
                  </a:lnTo>
                  <a:lnTo>
                    <a:pt x="43" y="63"/>
                  </a:lnTo>
                  <a:lnTo>
                    <a:pt x="51" y="63"/>
                  </a:lnTo>
                  <a:lnTo>
                    <a:pt x="57" y="61"/>
                  </a:lnTo>
                  <a:lnTo>
                    <a:pt x="79" y="61"/>
                  </a:lnTo>
                  <a:lnTo>
                    <a:pt x="102" y="59"/>
                  </a:lnTo>
                  <a:lnTo>
                    <a:pt x="125" y="59"/>
                  </a:lnTo>
                  <a:lnTo>
                    <a:pt x="149" y="57"/>
                  </a:lnTo>
                  <a:lnTo>
                    <a:pt x="174" y="56"/>
                  </a:lnTo>
                  <a:lnTo>
                    <a:pt x="199" y="56"/>
                  </a:lnTo>
                  <a:lnTo>
                    <a:pt x="225" y="54"/>
                  </a:lnTo>
                  <a:lnTo>
                    <a:pt x="252" y="52"/>
                  </a:lnTo>
                  <a:lnTo>
                    <a:pt x="267" y="51"/>
                  </a:lnTo>
                  <a:lnTo>
                    <a:pt x="280" y="51"/>
                  </a:lnTo>
                  <a:lnTo>
                    <a:pt x="295" y="49"/>
                  </a:lnTo>
                  <a:lnTo>
                    <a:pt x="308" y="49"/>
                  </a:lnTo>
                  <a:lnTo>
                    <a:pt x="322" y="47"/>
                  </a:lnTo>
                  <a:lnTo>
                    <a:pt x="335" y="46"/>
                  </a:lnTo>
                  <a:lnTo>
                    <a:pt x="348" y="44"/>
                  </a:lnTo>
                  <a:lnTo>
                    <a:pt x="360" y="42"/>
                  </a:lnTo>
                  <a:lnTo>
                    <a:pt x="369" y="41"/>
                  </a:lnTo>
                  <a:lnTo>
                    <a:pt x="379" y="39"/>
                  </a:lnTo>
                  <a:lnTo>
                    <a:pt x="386" y="35"/>
                  </a:lnTo>
                  <a:lnTo>
                    <a:pt x="394" y="34"/>
                  </a:lnTo>
                  <a:lnTo>
                    <a:pt x="396" y="32"/>
                  </a:lnTo>
                  <a:lnTo>
                    <a:pt x="397" y="30"/>
                  </a:lnTo>
                  <a:lnTo>
                    <a:pt x="399" y="29"/>
                  </a:lnTo>
                  <a:lnTo>
                    <a:pt x="401" y="27"/>
                  </a:lnTo>
                  <a:lnTo>
                    <a:pt x="403" y="24"/>
                  </a:lnTo>
                  <a:lnTo>
                    <a:pt x="405" y="22"/>
                  </a:lnTo>
                  <a:lnTo>
                    <a:pt x="407" y="19"/>
                  </a:lnTo>
                  <a:lnTo>
                    <a:pt x="407" y="17"/>
                  </a:lnTo>
                  <a:lnTo>
                    <a:pt x="409" y="13"/>
                  </a:lnTo>
                  <a:lnTo>
                    <a:pt x="411" y="8"/>
                  </a:lnTo>
                  <a:lnTo>
                    <a:pt x="411" y="5"/>
                  </a:lnTo>
                  <a:lnTo>
                    <a:pt x="413" y="0"/>
                  </a:lnTo>
                </a:path>
              </a:pathLst>
            </a:custGeom>
            <a:noFill/>
            <a:ln w="23813">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1" name="Freeform 29"/>
            <p:cNvSpPr>
              <a:spLocks/>
            </p:cNvSpPr>
            <p:nvPr/>
          </p:nvSpPr>
          <p:spPr bwMode="auto">
            <a:xfrm>
              <a:off x="4155" y="1817"/>
              <a:ext cx="36" cy="97"/>
            </a:xfrm>
            <a:custGeom>
              <a:avLst/>
              <a:gdLst>
                <a:gd name="T0" fmla="*/ 36 w 36"/>
                <a:gd name="T1" fmla="*/ 0 h 97"/>
                <a:gd name="T2" fmla="*/ 25 w 36"/>
                <a:gd name="T3" fmla="*/ 16 h 97"/>
                <a:gd name="T4" fmla="*/ 15 w 36"/>
                <a:gd name="T5" fmla="*/ 33 h 97"/>
                <a:gd name="T6" fmla="*/ 10 w 36"/>
                <a:gd name="T7" fmla="*/ 48 h 97"/>
                <a:gd name="T8" fmla="*/ 6 w 36"/>
                <a:gd name="T9" fmla="*/ 65 h 97"/>
                <a:gd name="T10" fmla="*/ 4 w 36"/>
                <a:gd name="T11" fmla="*/ 80 h 97"/>
                <a:gd name="T12" fmla="*/ 0 w 36"/>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36" h="97">
                  <a:moveTo>
                    <a:pt x="36" y="0"/>
                  </a:moveTo>
                  <a:lnTo>
                    <a:pt x="25" y="16"/>
                  </a:lnTo>
                  <a:lnTo>
                    <a:pt x="15" y="33"/>
                  </a:lnTo>
                  <a:lnTo>
                    <a:pt x="10" y="48"/>
                  </a:lnTo>
                  <a:lnTo>
                    <a:pt x="6" y="65"/>
                  </a:lnTo>
                  <a:lnTo>
                    <a:pt x="4" y="80"/>
                  </a:lnTo>
                  <a:lnTo>
                    <a:pt x="0" y="97"/>
                  </a:lnTo>
                </a:path>
              </a:pathLst>
            </a:custGeom>
            <a:noFill/>
            <a:ln w="23813">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2" name="Line 30"/>
            <p:cNvSpPr>
              <a:spLocks noChangeShapeType="1"/>
            </p:cNvSpPr>
            <p:nvPr/>
          </p:nvSpPr>
          <p:spPr bwMode="auto">
            <a:xfrm flipH="1">
              <a:off x="4047" y="1914"/>
              <a:ext cx="108" cy="678"/>
            </a:xfrm>
            <a:prstGeom prst="line">
              <a:avLst/>
            </a:prstGeom>
            <a:noFill/>
            <a:ln w="23813">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3" name="Rectangle 31"/>
            <p:cNvSpPr>
              <a:spLocks noChangeArrowheads="1"/>
            </p:cNvSpPr>
            <p:nvPr/>
          </p:nvSpPr>
          <p:spPr bwMode="auto">
            <a:xfrm>
              <a:off x="5096" y="1831"/>
              <a:ext cx="8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U</a:t>
              </a:r>
              <a:endParaRPr kumimoji="1" lang="en-US" altLang="zh-CN" sz="3600">
                <a:latin typeface="华文中宋" pitchFamily="2" charset="-122"/>
                <a:ea typeface="华文中宋" pitchFamily="2" charset="-122"/>
              </a:endParaRPr>
            </a:p>
          </p:txBody>
        </p:sp>
        <p:sp>
          <p:nvSpPr>
            <p:cNvPr id="100384" name="Rectangle 32"/>
            <p:cNvSpPr>
              <a:spLocks noChangeArrowheads="1"/>
            </p:cNvSpPr>
            <p:nvPr/>
          </p:nvSpPr>
          <p:spPr bwMode="auto">
            <a:xfrm>
              <a:off x="4225" y="1831"/>
              <a:ext cx="8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O</a:t>
              </a:r>
              <a:endParaRPr kumimoji="1" lang="en-US" altLang="zh-CN" sz="3600">
                <a:latin typeface="华文中宋" pitchFamily="2" charset="-122"/>
                <a:ea typeface="华文中宋" pitchFamily="2" charset="-122"/>
              </a:endParaRPr>
            </a:p>
          </p:txBody>
        </p:sp>
        <p:sp>
          <p:nvSpPr>
            <p:cNvPr id="100385" name="Rectangle 33"/>
            <p:cNvSpPr>
              <a:spLocks noChangeArrowheads="1"/>
            </p:cNvSpPr>
            <p:nvPr/>
          </p:nvSpPr>
          <p:spPr bwMode="auto">
            <a:xfrm>
              <a:off x="4070" y="1004"/>
              <a:ext cx="37"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100386" name="Rectangle 34"/>
            <p:cNvSpPr>
              <a:spLocks noChangeArrowheads="1"/>
            </p:cNvSpPr>
            <p:nvPr/>
          </p:nvSpPr>
          <p:spPr bwMode="auto">
            <a:xfrm>
              <a:off x="5005" y="1524"/>
              <a:ext cx="37"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100387" name="Rectangle 35"/>
            <p:cNvSpPr>
              <a:spLocks noChangeArrowheads="1"/>
            </p:cNvSpPr>
            <p:nvPr/>
          </p:nvSpPr>
          <p:spPr bwMode="auto">
            <a:xfrm>
              <a:off x="5047" y="1596"/>
              <a:ext cx="5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G</a:t>
              </a:r>
              <a:endParaRPr kumimoji="1" lang="en-US" altLang="zh-CN" sz="3600">
                <a:latin typeface="华文中宋" pitchFamily="2" charset="-122"/>
                <a:ea typeface="华文中宋" pitchFamily="2" charset="-122"/>
              </a:endParaRPr>
            </a:p>
          </p:txBody>
        </p:sp>
        <p:sp>
          <p:nvSpPr>
            <p:cNvPr id="100388" name="Rectangle 36"/>
            <p:cNvSpPr>
              <a:spLocks noChangeArrowheads="1"/>
            </p:cNvSpPr>
            <p:nvPr/>
          </p:nvSpPr>
          <p:spPr bwMode="auto">
            <a:xfrm>
              <a:off x="5107" y="1527"/>
              <a:ext cx="5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宋体" pitchFamily="2" charset="-122"/>
                </a:rPr>
                <a:t>=</a:t>
              </a:r>
              <a:endParaRPr kumimoji="1" lang="en-US" altLang="zh-CN" sz="3600">
                <a:latin typeface="华文中宋" pitchFamily="2" charset="-122"/>
                <a:ea typeface="华文中宋" pitchFamily="2" charset="-122"/>
              </a:endParaRPr>
            </a:p>
          </p:txBody>
        </p:sp>
        <p:sp>
          <p:nvSpPr>
            <p:cNvPr id="100389" name="Rectangle 37"/>
            <p:cNvSpPr>
              <a:spLocks noChangeArrowheads="1"/>
            </p:cNvSpPr>
            <p:nvPr/>
          </p:nvSpPr>
          <p:spPr bwMode="auto">
            <a:xfrm>
              <a:off x="5172" y="1524"/>
              <a:ext cx="5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0</a:t>
              </a:r>
              <a:endParaRPr kumimoji="1" lang="en-US" altLang="zh-CN" sz="3600">
                <a:latin typeface="华文中宋" pitchFamily="2" charset="-122"/>
                <a:ea typeface="华文中宋" pitchFamily="2" charset="-122"/>
              </a:endParaRPr>
            </a:p>
          </p:txBody>
        </p:sp>
      </p:grpSp>
      <p:sp>
        <p:nvSpPr>
          <p:cNvPr id="100390" name="Text Box 38"/>
          <p:cNvSpPr txBox="1">
            <a:spLocks noChangeArrowheads="1"/>
          </p:cNvSpPr>
          <p:nvPr/>
        </p:nvSpPr>
        <p:spPr bwMode="auto">
          <a:xfrm>
            <a:off x="611188" y="1196975"/>
            <a:ext cx="3744912"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E35449"/>
                </a:solidFill>
                <a:latin typeface="Times New Roman" pitchFamily="18" charset="0"/>
              </a:rPr>
              <a:t>■</a:t>
            </a:r>
            <a:r>
              <a:rPr lang="zh-CN" altLang="en-US" sz="2400" b="1">
                <a:latin typeface="Times New Roman" pitchFamily="18" charset="0"/>
              </a:rPr>
              <a:t>逆导晶闸管（</a:t>
            </a:r>
            <a:r>
              <a:rPr lang="en-US" altLang="zh-CN" sz="2400" b="1">
                <a:latin typeface="Times New Roman" pitchFamily="18" charset="0"/>
              </a:rPr>
              <a:t>Reverse Conducting Thyristor——RCT</a:t>
            </a:r>
            <a:r>
              <a:rPr lang="zh-CN" altLang="en-US" sz="2400" b="1">
                <a:latin typeface="Times New Roman" pitchFamily="18" charset="0"/>
              </a:rPr>
              <a:t>）</a:t>
            </a:r>
          </a:p>
          <a:p>
            <a:r>
              <a:rPr lang="zh-CN" altLang="en-US" sz="2400">
                <a:solidFill>
                  <a:srgbClr val="0000FF"/>
                </a:solidFill>
                <a:latin typeface="Times New Roman" pitchFamily="18" charset="0"/>
              </a:rPr>
              <a:t>  </a:t>
            </a:r>
            <a:r>
              <a:rPr lang="zh-CN" altLang="en-US" sz="2400" b="1">
                <a:solidFill>
                  <a:srgbClr val="0000FF"/>
                </a:solidFill>
                <a:latin typeface="Times New Roman" pitchFamily="18" charset="0"/>
              </a:rPr>
              <a:t>◆</a:t>
            </a:r>
            <a:r>
              <a:rPr lang="zh-CN" altLang="en-US" sz="2400" b="1">
                <a:latin typeface="Times New Roman" pitchFamily="18" charset="0"/>
              </a:rPr>
              <a:t>是将</a:t>
            </a:r>
            <a:r>
              <a:rPr lang="zh-CN" altLang="en-US" sz="2400" b="1">
                <a:solidFill>
                  <a:srgbClr val="E35449"/>
                </a:solidFill>
                <a:latin typeface="Times New Roman" pitchFamily="18" charset="0"/>
              </a:rPr>
              <a:t>晶闸管反并联一个二极管</a:t>
            </a:r>
            <a:r>
              <a:rPr lang="zh-CN" altLang="en-US" sz="2400" b="1">
                <a:latin typeface="Times New Roman" pitchFamily="18" charset="0"/>
              </a:rPr>
              <a:t>制作在同一管芯上的功率集成器件，不具有承受</a:t>
            </a:r>
            <a:r>
              <a:rPr lang="zh-CN" altLang="en-US" sz="2400" b="1">
                <a:solidFill>
                  <a:srgbClr val="E35449"/>
                </a:solidFill>
                <a:latin typeface="Times New Roman" pitchFamily="18" charset="0"/>
              </a:rPr>
              <a:t>反向电压</a:t>
            </a:r>
            <a:r>
              <a:rPr lang="zh-CN" altLang="en-US" sz="2400" b="1">
                <a:latin typeface="Times New Roman" pitchFamily="18" charset="0"/>
              </a:rPr>
              <a:t>的能力，一旦承受反向电压即开通。</a:t>
            </a:r>
          </a:p>
          <a:p>
            <a:r>
              <a:rPr lang="zh-CN" altLang="en-US" sz="2400">
                <a:solidFill>
                  <a:srgbClr val="0000FF"/>
                </a:solidFill>
                <a:latin typeface="Times New Roman" pitchFamily="18" charset="0"/>
              </a:rPr>
              <a:t>  </a:t>
            </a:r>
            <a:r>
              <a:rPr lang="zh-CN" altLang="en-US" sz="2400" b="1">
                <a:solidFill>
                  <a:srgbClr val="0000FF"/>
                </a:solidFill>
                <a:latin typeface="Times New Roman" pitchFamily="18" charset="0"/>
              </a:rPr>
              <a:t>◆</a:t>
            </a:r>
            <a:r>
              <a:rPr lang="zh-CN" altLang="en-US" sz="2400" b="1">
                <a:latin typeface="Times New Roman" pitchFamily="18" charset="0"/>
              </a:rPr>
              <a:t>具有正向压降小、关断时间短、高温特性好、额定结温高等优点，可用于不需要阻断反向电压的电路中。</a:t>
            </a:r>
            <a:r>
              <a:rPr lang="zh-CN" altLang="en-US" sz="2400">
                <a:solidFill>
                  <a:srgbClr val="0000FF"/>
                </a:solidFill>
                <a:latin typeface="Times New Roman" pitchFamily="18" charset="0"/>
              </a:rPr>
              <a:t> </a:t>
            </a:r>
          </a:p>
        </p:txBody>
      </p:sp>
      <p:sp>
        <p:nvSpPr>
          <p:cNvPr id="100391" name="Text Box 39"/>
          <p:cNvSpPr txBox="1">
            <a:spLocks noChangeArrowheads="1"/>
          </p:cNvSpPr>
          <p:nvPr/>
        </p:nvSpPr>
        <p:spPr bwMode="auto">
          <a:xfrm>
            <a:off x="4716463" y="4868863"/>
            <a:ext cx="327025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a:solidFill>
                  <a:srgbClr val="6600CC"/>
                </a:solidFill>
                <a:latin typeface="Times New Roman" pitchFamily="18" charset="0"/>
              </a:rPr>
              <a:t>图</a:t>
            </a:r>
            <a:r>
              <a:rPr lang="en-US" altLang="zh-CN" sz="1600" b="1">
                <a:solidFill>
                  <a:srgbClr val="6600CC"/>
                </a:solidFill>
                <a:latin typeface="Times New Roman" pitchFamily="18" charset="0"/>
              </a:rPr>
              <a:t>2-12 </a:t>
            </a:r>
            <a:r>
              <a:rPr lang="zh-CN" altLang="en-US" sz="1600" b="1">
                <a:solidFill>
                  <a:srgbClr val="6600CC"/>
                </a:solidFill>
                <a:latin typeface="Times New Roman" pitchFamily="18" charset="0"/>
              </a:rPr>
              <a:t>逆导晶闸管的电气图形符号</a:t>
            </a:r>
          </a:p>
          <a:p>
            <a:pPr algn="ctr"/>
            <a:r>
              <a:rPr lang="zh-CN" altLang="en-US" sz="1600" b="1">
                <a:solidFill>
                  <a:srgbClr val="6600CC"/>
                </a:solidFill>
                <a:latin typeface="Times New Roman" pitchFamily="18" charset="0"/>
              </a:rPr>
              <a:t>和伏安特性</a:t>
            </a:r>
          </a:p>
          <a:p>
            <a:pPr algn="ctr"/>
            <a:r>
              <a:rPr lang="zh-CN" altLang="en-US" sz="1600" b="1">
                <a:solidFill>
                  <a:srgbClr val="6600CC"/>
                </a:solidFill>
                <a:latin typeface="Times New Roman" pitchFamily="18" charset="0"/>
              </a:rPr>
              <a:t>      </a:t>
            </a:r>
            <a:r>
              <a:rPr lang="en-US" altLang="zh-CN" sz="1600" b="1">
                <a:solidFill>
                  <a:srgbClr val="6600CC"/>
                </a:solidFill>
                <a:latin typeface="Times New Roman" pitchFamily="18" charset="0"/>
              </a:rPr>
              <a:t>a) </a:t>
            </a:r>
            <a:r>
              <a:rPr lang="zh-CN" altLang="en-US" sz="1600" b="1">
                <a:solidFill>
                  <a:srgbClr val="6600CC"/>
                </a:solidFill>
                <a:latin typeface="Times New Roman" pitchFamily="18" charset="0"/>
              </a:rPr>
              <a:t>电气图形符号  </a:t>
            </a:r>
            <a:r>
              <a:rPr lang="en-US" altLang="zh-CN" sz="1600" b="1">
                <a:solidFill>
                  <a:srgbClr val="6600CC"/>
                </a:solidFill>
                <a:latin typeface="Times New Roman" pitchFamily="18" charset="0"/>
              </a:rPr>
              <a:t>b) </a:t>
            </a:r>
            <a:r>
              <a:rPr lang="zh-CN" altLang="en-US" sz="1600" b="1">
                <a:solidFill>
                  <a:srgbClr val="6600CC"/>
                </a:solidFill>
                <a:latin typeface="Times New Roman" pitchFamily="18" charset="0"/>
              </a:rPr>
              <a:t>伏安特性</a:t>
            </a:r>
            <a:r>
              <a:rPr lang="zh-CN" altLang="en-US" sz="2800">
                <a:solidFill>
                  <a:srgbClr val="0000FF"/>
                </a:solidFill>
                <a:latin typeface="Times New Roman" pitchFamily="18" charset="0"/>
              </a:rPr>
              <a:t>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4" name="日期占位符 3">
            <a:extLst>
              <a:ext uri="{FF2B5EF4-FFF2-40B4-BE49-F238E27FC236}">
                <a16:creationId xmlns:a16="http://schemas.microsoft.com/office/drawing/2014/main" id="{7FF54D96-0265-43AA-8FC1-C46E044FB785}"/>
              </a:ext>
            </a:extLst>
          </p:cNvPr>
          <p:cNvSpPr>
            <a:spLocks noGrp="1"/>
          </p:cNvSpPr>
          <p:nvPr>
            <p:ph type="dt" sz="half" idx="10"/>
          </p:nvPr>
        </p:nvSpPr>
        <p:spPr/>
        <p:txBody>
          <a:bodyPr/>
          <a:lstStyle/>
          <a:p>
            <a:fld id="{1031BFB2-1818-4CCA-8AD2-6EDCC3065B02}" type="datetime10">
              <a:rPr lang="zh-CN" altLang="en-US" smtClean="0"/>
              <a:t>10:54</a:t>
            </a:fld>
            <a:endParaRPr lang="zh-CN" altLang="en-US"/>
          </a:p>
        </p:txBody>
      </p:sp>
      <p:sp>
        <p:nvSpPr>
          <p:cNvPr id="5" name="页脚占位符 4">
            <a:extLst>
              <a:ext uri="{FF2B5EF4-FFF2-40B4-BE49-F238E27FC236}">
                <a16:creationId xmlns:a16="http://schemas.microsoft.com/office/drawing/2014/main" id="{47BF338F-A9DD-4863-B394-8FC74F831A06}"/>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001900077"/>
      </p:ext>
    </p:extLst>
  </p:cSld>
  <p:clrMapOvr>
    <a:masterClrMapping/>
  </p:clrMapOvr>
  <mc:AlternateContent xmlns:mc="http://schemas.openxmlformats.org/markup-compatibility/2006" xmlns:p14="http://schemas.microsoft.com/office/powerpoint/2010/main">
    <mc:Choice Requires="p14">
      <p:transition spd="slow" p14:dur="2000" advTm="75690"/>
    </mc:Choice>
    <mc:Fallback xmlns="">
      <p:transition spd="slow" advTm="7569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2.3.4 </a:t>
            </a:r>
            <a:r>
              <a:rPr lang="zh-CN" altLang="en-US" sz="3600" b="1">
                <a:solidFill>
                  <a:schemeClr val="tx1"/>
                </a:solidFill>
              </a:rPr>
              <a:t>晶闸管的派生器件</a:t>
            </a:r>
          </a:p>
        </p:txBody>
      </p:sp>
      <p:sp>
        <p:nvSpPr>
          <p:cNvPr id="101379" name="Rectangle 3"/>
          <p:cNvSpPr>
            <a:spLocks noChangeArrowheads="1"/>
          </p:cNvSpPr>
          <p:nvPr/>
        </p:nvSpPr>
        <p:spPr bwMode="auto">
          <a:xfrm>
            <a:off x="4741863" y="2262188"/>
            <a:ext cx="192087"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101380" name="Rectangle 4"/>
          <p:cNvSpPr>
            <a:spLocks noChangeArrowheads="1"/>
          </p:cNvSpPr>
          <p:nvPr/>
        </p:nvSpPr>
        <p:spPr bwMode="auto">
          <a:xfrm>
            <a:off x="4457700" y="2971800"/>
            <a:ext cx="1920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G</a:t>
            </a:r>
            <a:endParaRPr kumimoji="1" lang="en-US" altLang="zh-CN" sz="3600">
              <a:latin typeface="华文中宋" pitchFamily="2" charset="-122"/>
              <a:ea typeface="华文中宋" pitchFamily="2" charset="-122"/>
            </a:endParaRPr>
          </a:p>
        </p:txBody>
      </p:sp>
      <p:sp>
        <p:nvSpPr>
          <p:cNvPr id="101381" name="Rectangle 5"/>
          <p:cNvSpPr>
            <a:spLocks noChangeArrowheads="1"/>
          </p:cNvSpPr>
          <p:nvPr/>
        </p:nvSpPr>
        <p:spPr bwMode="auto">
          <a:xfrm>
            <a:off x="4737100" y="3319463"/>
            <a:ext cx="19367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K</a:t>
            </a:r>
            <a:endParaRPr kumimoji="1" lang="en-US" altLang="zh-CN" sz="3600">
              <a:latin typeface="华文中宋" pitchFamily="2" charset="-122"/>
              <a:ea typeface="华文中宋" pitchFamily="2" charset="-122"/>
            </a:endParaRPr>
          </a:p>
        </p:txBody>
      </p:sp>
      <p:sp>
        <p:nvSpPr>
          <p:cNvPr id="101382" name="Rectangle 6"/>
          <p:cNvSpPr>
            <a:spLocks noChangeArrowheads="1"/>
          </p:cNvSpPr>
          <p:nvPr/>
        </p:nvSpPr>
        <p:spPr bwMode="auto">
          <a:xfrm>
            <a:off x="4683125" y="4097338"/>
            <a:ext cx="2476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101383" name="Freeform 7"/>
          <p:cNvSpPr>
            <a:spLocks/>
          </p:cNvSpPr>
          <p:nvPr/>
        </p:nvSpPr>
        <p:spPr bwMode="auto">
          <a:xfrm>
            <a:off x="4670425" y="2787650"/>
            <a:ext cx="247650" cy="166688"/>
          </a:xfrm>
          <a:custGeom>
            <a:avLst/>
            <a:gdLst>
              <a:gd name="T0" fmla="*/ 0 w 156"/>
              <a:gd name="T1" fmla="*/ 0 h 105"/>
              <a:gd name="T2" fmla="*/ 156 w 156"/>
              <a:gd name="T3" fmla="*/ 0 h 105"/>
              <a:gd name="T4" fmla="*/ 79 w 156"/>
              <a:gd name="T5" fmla="*/ 105 h 105"/>
            </a:gdLst>
            <a:ahLst/>
            <a:cxnLst>
              <a:cxn ang="0">
                <a:pos x="T0" y="T1"/>
              </a:cxn>
              <a:cxn ang="0">
                <a:pos x="T2" y="T3"/>
              </a:cxn>
              <a:cxn ang="0">
                <a:pos x="T4" y="T5"/>
              </a:cxn>
            </a:cxnLst>
            <a:rect l="0" t="0" r="r" b="b"/>
            <a:pathLst>
              <a:path w="156" h="105">
                <a:moveTo>
                  <a:pt x="0" y="0"/>
                </a:moveTo>
                <a:lnTo>
                  <a:pt x="156" y="0"/>
                </a:lnTo>
                <a:lnTo>
                  <a:pt x="79" y="10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384" name="Line 8"/>
          <p:cNvSpPr>
            <a:spLocks noChangeShapeType="1"/>
          </p:cNvSpPr>
          <p:nvPr/>
        </p:nvSpPr>
        <p:spPr bwMode="auto">
          <a:xfrm flipH="1" flipV="1">
            <a:off x="4670425" y="2787650"/>
            <a:ext cx="125413" cy="166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5" name="Line 9"/>
          <p:cNvSpPr>
            <a:spLocks noChangeShapeType="1"/>
          </p:cNvSpPr>
          <p:nvPr/>
        </p:nvSpPr>
        <p:spPr bwMode="auto">
          <a:xfrm>
            <a:off x="4670425" y="2954338"/>
            <a:ext cx="2476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6" name="Freeform 10"/>
          <p:cNvSpPr>
            <a:spLocks/>
          </p:cNvSpPr>
          <p:nvPr/>
        </p:nvSpPr>
        <p:spPr bwMode="auto">
          <a:xfrm>
            <a:off x="4795838" y="2674938"/>
            <a:ext cx="1587" cy="390525"/>
          </a:xfrm>
          <a:custGeom>
            <a:avLst/>
            <a:gdLst>
              <a:gd name="T0" fmla="*/ 246 h 246"/>
              <a:gd name="T1" fmla="*/ 210 h 246"/>
              <a:gd name="T2" fmla="*/ 0 h 246"/>
            </a:gdLst>
            <a:ahLst/>
            <a:cxnLst>
              <a:cxn ang="0">
                <a:pos x="0" y="T0"/>
              </a:cxn>
              <a:cxn ang="0">
                <a:pos x="0" y="T1"/>
              </a:cxn>
              <a:cxn ang="0">
                <a:pos x="0" y="T2"/>
              </a:cxn>
            </a:cxnLst>
            <a:rect l="0" t="0" r="r" b="b"/>
            <a:pathLst>
              <a:path h="246">
                <a:moveTo>
                  <a:pt x="0" y="246"/>
                </a:moveTo>
                <a:lnTo>
                  <a:pt x="0" y="21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387" name="Freeform 11"/>
          <p:cNvSpPr>
            <a:spLocks/>
          </p:cNvSpPr>
          <p:nvPr/>
        </p:nvSpPr>
        <p:spPr bwMode="auto">
          <a:xfrm>
            <a:off x="4621213" y="2957513"/>
            <a:ext cx="125412" cy="130175"/>
          </a:xfrm>
          <a:custGeom>
            <a:avLst/>
            <a:gdLst>
              <a:gd name="T0" fmla="*/ 79 w 79"/>
              <a:gd name="T1" fmla="*/ 0 h 82"/>
              <a:gd name="T2" fmla="*/ 31 w 79"/>
              <a:gd name="T3" fmla="*/ 82 h 82"/>
              <a:gd name="T4" fmla="*/ 0 w 79"/>
              <a:gd name="T5" fmla="*/ 82 h 82"/>
            </a:gdLst>
            <a:ahLst/>
            <a:cxnLst>
              <a:cxn ang="0">
                <a:pos x="T0" y="T1"/>
              </a:cxn>
              <a:cxn ang="0">
                <a:pos x="T2" y="T3"/>
              </a:cxn>
              <a:cxn ang="0">
                <a:pos x="T4" y="T5"/>
              </a:cxn>
            </a:cxnLst>
            <a:rect l="0" t="0" r="r" b="b"/>
            <a:pathLst>
              <a:path w="79" h="82">
                <a:moveTo>
                  <a:pt x="79" y="0"/>
                </a:moveTo>
                <a:lnTo>
                  <a:pt x="31" y="82"/>
                </a:lnTo>
                <a:lnTo>
                  <a:pt x="0" y="82"/>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388" name="Line 12"/>
          <p:cNvSpPr>
            <a:spLocks noChangeShapeType="1"/>
          </p:cNvSpPr>
          <p:nvPr/>
        </p:nvSpPr>
        <p:spPr bwMode="auto">
          <a:xfrm>
            <a:off x="4795838" y="3022600"/>
            <a:ext cx="1587" cy="2349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9" name="Freeform 13"/>
          <p:cNvSpPr>
            <a:spLocks/>
          </p:cNvSpPr>
          <p:nvPr/>
        </p:nvSpPr>
        <p:spPr bwMode="auto">
          <a:xfrm>
            <a:off x="4764088" y="3257550"/>
            <a:ext cx="61912" cy="50800"/>
          </a:xfrm>
          <a:custGeom>
            <a:avLst/>
            <a:gdLst>
              <a:gd name="T0" fmla="*/ 20 w 39"/>
              <a:gd name="T1" fmla="*/ 0 h 32"/>
              <a:gd name="T2" fmla="*/ 10 w 39"/>
              <a:gd name="T3" fmla="*/ 1 h 32"/>
              <a:gd name="T4" fmla="*/ 4 w 39"/>
              <a:gd name="T5" fmla="*/ 7 h 32"/>
              <a:gd name="T6" fmla="*/ 0 w 39"/>
              <a:gd name="T7" fmla="*/ 15 h 32"/>
              <a:gd name="T8" fmla="*/ 4 w 39"/>
              <a:gd name="T9" fmla="*/ 24 h 32"/>
              <a:gd name="T10" fmla="*/ 10 w 39"/>
              <a:gd name="T11" fmla="*/ 31 h 32"/>
              <a:gd name="T12" fmla="*/ 20 w 39"/>
              <a:gd name="T13" fmla="*/ 32 h 32"/>
              <a:gd name="T14" fmla="*/ 29 w 39"/>
              <a:gd name="T15" fmla="*/ 31 h 32"/>
              <a:gd name="T16" fmla="*/ 36 w 39"/>
              <a:gd name="T17" fmla="*/ 24 h 32"/>
              <a:gd name="T18" fmla="*/ 39 w 39"/>
              <a:gd name="T19" fmla="*/ 15 h 32"/>
              <a:gd name="T20" fmla="*/ 36 w 39"/>
              <a:gd name="T21" fmla="*/ 7 h 32"/>
              <a:gd name="T22" fmla="*/ 29 w 39"/>
              <a:gd name="T23" fmla="*/ 1 h 32"/>
              <a:gd name="T24" fmla="*/ 20 w 39"/>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2">
                <a:moveTo>
                  <a:pt x="20" y="0"/>
                </a:moveTo>
                <a:lnTo>
                  <a:pt x="10" y="1"/>
                </a:lnTo>
                <a:lnTo>
                  <a:pt x="4" y="7"/>
                </a:lnTo>
                <a:lnTo>
                  <a:pt x="0" y="15"/>
                </a:lnTo>
                <a:lnTo>
                  <a:pt x="4" y="24"/>
                </a:lnTo>
                <a:lnTo>
                  <a:pt x="10" y="31"/>
                </a:lnTo>
                <a:lnTo>
                  <a:pt x="20" y="32"/>
                </a:lnTo>
                <a:lnTo>
                  <a:pt x="29" y="31"/>
                </a:lnTo>
                <a:lnTo>
                  <a:pt x="36" y="24"/>
                </a:lnTo>
                <a:lnTo>
                  <a:pt x="39" y="15"/>
                </a:lnTo>
                <a:lnTo>
                  <a:pt x="36" y="7"/>
                </a:lnTo>
                <a:lnTo>
                  <a:pt x="29" y="1"/>
                </a:lnTo>
                <a:lnTo>
                  <a:pt x="2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390" name="Line 14"/>
          <p:cNvSpPr>
            <a:spLocks noChangeShapeType="1"/>
          </p:cNvSpPr>
          <p:nvPr/>
        </p:nvSpPr>
        <p:spPr bwMode="auto">
          <a:xfrm flipV="1">
            <a:off x="4795838" y="2484438"/>
            <a:ext cx="1587" cy="233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1" name="Freeform 15"/>
          <p:cNvSpPr>
            <a:spLocks/>
          </p:cNvSpPr>
          <p:nvPr/>
        </p:nvSpPr>
        <p:spPr bwMode="auto">
          <a:xfrm>
            <a:off x="4764088" y="2430463"/>
            <a:ext cx="61912" cy="53975"/>
          </a:xfrm>
          <a:custGeom>
            <a:avLst/>
            <a:gdLst>
              <a:gd name="T0" fmla="*/ 20 w 39"/>
              <a:gd name="T1" fmla="*/ 34 h 34"/>
              <a:gd name="T2" fmla="*/ 10 w 39"/>
              <a:gd name="T3" fmla="*/ 31 h 34"/>
              <a:gd name="T4" fmla="*/ 4 w 39"/>
              <a:gd name="T5" fmla="*/ 26 h 34"/>
              <a:gd name="T6" fmla="*/ 0 w 39"/>
              <a:gd name="T7" fmla="*/ 17 h 34"/>
              <a:gd name="T8" fmla="*/ 4 w 39"/>
              <a:gd name="T9" fmla="*/ 9 h 34"/>
              <a:gd name="T10" fmla="*/ 10 w 39"/>
              <a:gd name="T11" fmla="*/ 3 h 34"/>
              <a:gd name="T12" fmla="*/ 20 w 39"/>
              <a:gd name="T13" fmla="*/ 0 h 34"/>
              <a:gd name="T14" fmla="*/ 29 w 39"/>
              <a:gd name="T15" fmla="*/ 3 h 34"/>
              <a:gd name="T16" fmla="*/ 36 w 39"/>
              <a:gd name="T17" fmla="*/ 9 h 34"/>
              <a:gd name="T18" fmla="*/ 39 w 39"/>
              <a:gd name="T19" fmla="*/ 17 h 34"/>
              <a:gd name="T20" fmla="*/ 36 w 39"/>
              <a:gd name="T21" fmla="*/ 26 h 34"/>
              <a:gd name="T22" fmla="*/ 29 w 39"/>
              <a:gd name="T23" fmla="*/ 31 h 34"/>
              <a:gd name="T24" fmla="*/ 20 w 39"/>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4">
                <a:moveTo>
                  <a:pt x="20" y="34"/>
                </a:moveTo>
                <a:lnTo>
                  <a:pt x="10" y="31"/>
                </a:lnTo>
                <a:lnTo>
                  <a:pt x="4" y="26"/>
                </a:lnTo>
                <a:lnTo>
                  <a:pt x="0" y="17"/>
                </a:lnTo>
                <a:lnTo>
                  <a:pt x="4" y="9"/>
                </a:lnTo>
                <a:lnTo>
                  <a:pt x="10" y="3"/>
                </a:lnTo>
                <a:lnTo>
                  <a:pt x="20" y="0"/>
                </a:lnTo>
                <a:lnTo>
                  <a:pt x="29" y="3"/>
                </a:lnTo>
                <a:lnTo>
                  <a:pt x="36" y="9"/>
                </a:lnTo>
                <a:lnTo>
                  <a:pt x="39" y="17"/>
                </a:lnTo>
                <a:lnTo>
                  <a:pt x="36" y="26"/>
                </a:lnTo>
                <a:lnTo>
                  <a:pt x="29" y="31"/>
                </a:lnTo>
                <a:lnTo>
                  <a:pt x="20" y="34"/>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392" name="Line 16"/>
          <p:cNvSpPr>
            <a:spLocks noChangeShapeType="1"/>
          </p:cNvSpPr>
          <p:nvPr/>
        </p:nvSpPr>
        <p:spPr bwMode="auto">
          <a:xfrm flipH="1" flipV="1">
            <a:off x="4457700" y="2609850"/>
            <a:ext cx="87313" cy="809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3" name="Freeform 17"/>
          <p:cNvSpPr>
            <a:spLocks/>
          </p:cNvSpPr>
          <p:nvPr/>
        </p:nvSpPr>
        <p:spPr bwMode="auto">
          <a:xfrm>
            <a:off x="4510088" y="2659063"/>
            <a:ext cx="111125" cy="103187"/>
          </a:xfrm>
          <a:custGeom>
            <a:avLst/>
            <a:gdLst>
              <a:gd name="T0" fmla="*/ 0 w 70"/>
              <a:gd name="T1" fmla="*/ 31 h 65"/>
              <a:gd name="T2" fmla="*/ 70 w 70"/>
              <a:gd name="T3" fmla="*/ 65 h 65"/>
              <a:gd name="T4" fmla="*/ 37 w 70"/>
              <a:gd name="T5" fmla="*/ 0 h 65"/>
              <a:gd name="T6" fmla="*/ 0 w 70"/>
              <a:gd name="T7" fmla="*/ 31 h 65"/>
            </a:gdLst>
            <a:ahLst/>
            <a:cxnLst>
              <a:cxn ang="0">
                <a:pos x="T0" y="T1"/>
              </a:cxn>
              <a:cxn ang="0">
                <a:pos x="T2" y="T3"/>
              </a:cxn>
              <a:cxn ang="0">
                <a:pos x="T4" y="T5"/>
              </a:cxn>
              <a:cxn ang="0">
                <a:pos x="T6" y="T7"/>
              </a:cxn>
            </a:cxnLst>
            <a:rect l="0" t="0" r="r" b="b"/>
            <a:pathLst>
              <a:path w="70" h="65">
                <a:moveTo>
                  <a:pt x="0" y="31"/>
                </a:moveTo>
                <a:lnTo>
                  <a:pt x="70" y="65"/>
                </a:lnTo>
                <a:lnTo>
                  <a:pt x="37"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394" name="Line 18"/>
          <p:cNvSpPr>
            <a:spLocks noChangeShapeType="1"/>
          </p:cNvSpPr>
          <p:nvPr/>
        </p:nvSpPr>
        <p:spPr bwMode="auto">
          <a:xfrm flipH="1" flipV="1">
            <a:off x="4522788" y="2565400"/>
            <a:ext cx="73025" cy="69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5" name="Freeform 19"/>
          <p:cNvSpPr>
            <a:spLocks/>
          </p:cNvSpPr>
          <p:nvPr/>
        </p:nvSpPr>
        <p:spPr bwMode="auto">
          <a:xfrm>
            <a:off x="4560888" y="2603500"/>
            <a:ext cx="109537" cy="100013"/>
          </a:xfrm>
          <a:custGeom>
            <a:avLst/>
            <a:gdLst>
              <a:gd name="T0" fmla="*/ 0 w 69"/>
              <a:gd name="T1" fmla="*/ 31 h 63"/>
              <a:gd name="T2" fmla="*/ 69 w 69"/>
              <a:gd name="T3" fmla="*/ 63 h 63"/>
              <a:gd name="T4" fmla="*/ 37 w 69"/>
              <a:gd name="T5" fmla="*/ 0 h 63"/>
              <a:gd name="T6" fmla="*/ 0 w 69"/>
              <a:gd name="T7" fmla="*/ 31 h 63"/>
            </a:gdLst>
            <a:ahLst/>
            <a:cxnLst>
              <a:cxn ang="0">
                <a:pos x="T0" y="T1"/>
              </a:cxn>
              <a:cxn ang="0">
                <a:pos x="T2" y="T3"/>
              </a:cxn>
              <a:cxn ang="0">
                <a:pos x="T4" y="T5"/>
              </a:cxn>
              <a:cxn ang="0">
                <a:pos x="T6" y="T7"/>
              </a:cxn>
            </a:cxnLst>
            <a:rect l="0" t="0" r="r" b="b"/>
            <a:pathLst>
              <a:path w="69" h="63">
                <a:moveTo>
                  <a:pt x="0" y="31"/>
                </a:moveTo>
                <a:lnTo>
                  <a:pt x="69" y="63"/>
                </a:lnTo>
                <a:lnTo>
                  <a:pt x="37"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396" name="Freeform 20"/>
          <p:cNvSpPr>
            <a:spLocks/>
          </p:cNvSpPr>
          <p:nvPr/>
        </p:nvSpPr>
        <p:spPr bwMode="auto">
          <a:xfrm>
            <a:off x="5368925" y="3176588"/>
            <a:ext cx="3171825" cy="1587"/>
          </a:xfrm>
          <a:custGeom>
            <a:avLst/>
            <a:gdLst>
              <a:gd name="T0" fmla="*/ 0 w 1998"/>
              <a:gd name="T1" fmla="*/ 1855 w 1998"/>
              <a:gd name="T2" fmla="*/ 1998 w 1998"/>
            </a:gdLst>
            <a:ahLst/>
            <a:cxnLst>
              <a:cxn ang="0">
                <a:pos x="T0" y="0"/>
              </a:cxn>
              <a:cxn ang="0">
                <a:pos x="T1" y="0"/>
              </a:cxn>
              <a:cxn ang="0">
                <a:pos x="T2" y="0"/>
              </a:cxn>
            </a:cxnLst>
            <a:rect l="0" t="0" r="r" b="b"/>
            <a:pathLst>
              <a:path w="1998">
                <a:moveTo>
                  <a:pt x="0" y="0"/>
                </a:moveTo>
                <a:lnTo>
                  <a:pt x="1855" y="0"/>
                </a:lnTo>
                <a:lnTo>
                  <a:pt x="1998"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397" name="Rectangle 21"/>
          <p:cNvSpPr>
            <a:spLocks noChangeArrowheads="1"/>
          </p:cNvSpPr>
          <p:nvPr/>
        </p:nvSpPr>
        <p:spPr bwMode="auto">
          <a:xfrm>
            <a:off x="8545513" y="3305175"/>
            <a:ext cx="206375"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800">
                <a:solidFill>
                  <a:srgbClr val="000000"/>
                </a:solidFill>
                <a:latin typeface="Times New Roman" pitchFamily="18" charset="0"/>
                <a:ea typeface="华文中宋" pitchFamily="2" charset="-122"/>
              </a:rPr>
              <a:t>AK</a:t>
            </a:r>
            <a:endParaRPr kumimoji="1" lang="en-US" altLang="zh-CN" sz="3600">
              <a:latin typeface="华文中宋" pitchFamily="2" charset="-122"/>
              <a:ea typeface="华文中宋" pitchFamily="2" charset="-122"/>
            </a:endParaRPr>
          </a:p>
        </p:txBody>
      </p:sp>
      <p:grpSp>
        <p:nvGrpSpPr>
          <p:cNvPr id="101398" name="Group 22"/>
          <p:cNvGrpSpPr>
            <a:grpSpLocks/>
          </p:cNvGrpSpPr>
          <p:nvPr/>
        </p:nvGrpSpPr>
        <p:grpSpPr bwMode="auto">
          <a:xfrm>
            <a:off x="5564188" y="1657350"/>
            <a:ext cx="3086100" cy="2703513"/>
            <a:chOff x="3505" y="1044"/>
            <a:chExt cx="1944" cy="1703"/>
          </a:xfrm>
        </p:grpSpPr>
        <p:sp>
          <p:nvSpPr>
            <p:cNvPr id="101399" name="Rectangle 23"/>
            <p:cNvSpPr>
              <a:spLocks noChangeArrowheads="1"/>
            </p:cNvSpPr>
            <p:nvPr/>
          </p:nvSpPr>
          <p:spPr bwMode="auto">
            <a:xfrm>
              <a:off x="4793" y="1597"/>
              <a:ext cx="383"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200">
                  <a:solidFill>
                    <a:srgbClr val="000000"/>
                  </a:solidFill>
                  <a:latin typeface="宋体" pitchFamily="2" charset="-122"/>
                </a:rPr>
                <a:t>光强度</a:t>
              </a:r>
              <a:endParaRPr kumimoji="1" lang="zh-CN" altLang="en-US" sz="3600">
                <a:latin typeface="华文中宋" pitchFamily="2" charset="-122"/>
                <a:ea typeface="华文中宋" pitchFamily="2" charset="-122"/>
              </a:endParaRPr>
            </a:p>
          </p:txBody>
        </p:sp>
        <p:sp>
          <p:nvSpPr>
            <p:cNvPr id="101400" name="Rectangle 24"/>
            <p:cNvSpPr>
              <a:spLocks noChangeArrowheads="1"/>
            </p:cNvSpPr>
            <p:nvPr/>
          </p:nvSpPr>
          <p:spPr bwMode="auto">
            <a:xfrm>
              <a:off x="4629" y="1681"/>
              <a:ext cx="164"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200">
                  <a:solidFill>
                    <a:srgbClr val="000000"/>
                  </a:solidFill>
                  <a:latin typeface="宋体" pitchFamily="2" charset="-122"/>
                </a:rPr>
                <a:t>强</a:t>
              </a:r>
              <a:endParaRPr kumimoji="1" lang="zh-CN" altLang="en-US" sz="3600">
                <a:latin typeface="华文中宋" pitchFamily="2" charset="-122"/>
                <a:ea typeface="华文中宋" pitchFamily="2" charset="-122"/>
              </a:endParaRPr>
            </a:p>
          </p:txBody>
        </p:sp>
        <p:sp>
          <p:nvSpPr>
            <p:cNvPr id="101401" name="Rectangle 25"/>
            <p:cNvSpPr>
              <a:spLocks noChangeArrowheads="1"/>
            </p:cNvSpPr>
            <p:nvPr/>
          </p:nvSpPr>
          <p:spPr bwMode="auto">
            <a:xfrm>
              <a:off x="5153" y="1674"/>
              <a:ext cx="164"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200">
                  <a:solidFill>
                    <a:srgbClr val="000000"/>
                  </a:solidFill>
                  <a:latin typeface="宋体" pitchFamily="2" charset="-122"/>
                </a:rPr>
                <a:t>弱</a:t>
              </a:r>
              <a:endParaRPr kumimoji="1" lang="zh-CN" altLang="en-US" sz="3600">
                <a:latin typeface="华文中宋" pitchFamily="2" charset="-122"/>
                <a:ea typeface="华文中宋" pitchFamily="2" charset="-122"/>
              </a:endParaRPr>
            </a:p>
          </p:txBody>
        </p:sp>
        <p:sp>
          <p:nvSpPr>
            <p:cNvPr id="101402" name="Rectangle 26"/>
            <p:cNvSpPr>
              <a:spLocks noChangeArrowheads="1"/>
            </p:cNvSpPr>
            <p:nvPr/>
          </p:nvSpPr>
          <p:spPr bwMode="auto">
            <a:xfrm>
              <a:off x="4383" y="2581"/>
              <a:ext cx="16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a:solidFill>
                    <a:srgbClr val="000000"/>
                  </a:solidFill>
                  <a:latin typeface="Times New Roman" pitchFamily="18" charset="0"/>
                  <a:ea typeface="华文中宋" pitchFamily="2" charset="-122"/>
                </a:rPr>
                <a:t>b)</a:t>
              </a:r>
              <a:endParaRPr kumimoji="1" lang="en-US" altLang="zh-CN" sz="3600">
                <a:latin typeface="华文中宋" pitchFamily="2" charset="-122"/>
                <a:ea typeface="华文中宋" pitchFamily="2" charset="-122"/>
              </a:endParaRPr>
            </a:p>
          </p:txBody>
        </p:sp>
        <p:sp>
          <p:nvSpPr>
            <p:cNvPr id="101403" name="Freeform 27"/>
            <p:cNvSpPr>
              <a:spLocks/>
            </p:cNvSpPr>
            <p:nvPr/>
          </p:nvSpPr>
          <p:spPr bwMode="auto">
            <a:xfrm>
              <a:off x="5373" y="1979"/>
              <a:ext cx="76" cy="45"/>
            </a:xfrm>
            <a:custGeom>
              <a:avLst/>
              <a:gdLst>
                <a:gd name="T0" fmla="*/ 0 w 76"/>
                <a:gd name="T1" fmla="*/ 0 h 45"/>
                <a:gd name="T2" fmla="*/ 76 w 76"/>
                <a:gd name="T3" fmla="*/ 22 h 45"/>
                <a:gd name="T4" fmla="*/ 0 w 76"/>
                <a:gd name="T5" fmla="*/ 45 h 45"/>
                <a:gd name="T6" fmla="*/ 0 w 76"/>
                <a:gd name="T7" fmla="*/ 0 h 45"/>
              </a:gdLst>
              <a:ahLst/>
              <a:cxnLst>
                <a:cxn ang="0">
                  <a:pos x="T0" y="T1"/>
                </a:cxn>
                <a:cxn ang="0">
                  <a:pos x="T2" y="T3"/>
                </a:cxn>
                <a:cxn ang="0">
                  <a:pos x="T4" y="T5"/>
                </a:cxn>
                <a:cxn ang="0">
                  <a:pos x="T6" y="T7"/>
                </a:cxn>
              </a:cxnLst>
              <a:rect l="0" t="0" r="r" b="b"/>
              <a:pathLst>
                <a:path w="76" h="45">
                  <a:moveTo>
                    <a:pt x="0" y="0"/>
                  </a:moveTo>
                  <a:lnTo>
                    <a:pt x="76" y="22"/>
                  </a:lnTo>
                  <a:lnTo>
                    <a:pt x="0" y="4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404" name="Line 28"/>
            <p:cNvSpPr>
              <a:spLocks noChangeShapeType="1"/>
            </p:cNvSpPr>
            <p:nvPr/>
          </p:nvSpPr>
          <p:spPr bwMode="auto">
            <a:xfrm flipV="1">
              <a:off x="4417" y="1129"/>
              <a:ext cx="1" cy="1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5" name="Freeform 29"/>
            <p:cNvSpPr>
              <a:spLocks/>
            </p:cNvSpPr>
            <p:nvPr/>
          </p:nvSpPr>
          <p:spPr bwMode="auto">
            <a:xfrm>
              <a:off x="4391" y="1069"/>
              <a:ext cx="50" cy="66"/>
            </a:xfrm>
            <a:custGeom>
              <a:avLst/>
              <a:gdLst>
                <a:gd name="T0" fmla="*/ 0 w 50"/>
                <a:gd name="T1" fmla="*/ 66 h 66"/>
                <a:gd name="T2" fmla="*/ 26 w 50"/>
                <a:gd name="T3" fmla="*/ 0 h 66"/>
                <a:gd name="T4" fmla="*/ 50 w 50"/>
                <a:gd name="T5" fmla="*/ 66 h 66"/>
                <a:gd name="T6" fmla="*/ 0 w 50"/>
                <a:gd name="T7" fmla="*/ 66 h 66"/>
              </a:gdLst>
              <a:ahLst/>
              <a:cxnLst>
                <a:cxn ang="0">
                  <a:pos x="T0" y="T1"/>
                </a:cxn>
                <a:cxn ang="0">
                  <a:pos x="T2" y="T3"/>
                </a:cxn>
                <a:cxn ang="0">
                  <a:pos x="T4" y="T5"/>
                </a:cxn>
                <a:cxn ang="0">
                  <a:pos x="T6" y="T7"/>
                </a:cxn>
              </a:cxnLst>
              <a:rect l="0" t="0" r="r" b="b"/>
              <a:pathLst>
                <a:path w="50" h="66">
                  <a:moveTo>
                    <a:pt x="0" y="66"/>
                  </a:moveTo>
                  <a:lnTo>
                    <a:pt x="26" y="0"/>
                  </a:lnTo>
                  <a:lnTo>
                    <a:pt x="50" y="6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406" name="Line 30"/>
            <p:cNvSpPr>
              <a:spLocks noChangeShapeType="1"/>
            </p:cNvSpPr>
            <p:nvPr/>
          </p:nvSpPr>
          <p:spPr bwMode="auto">
            <a:xfrm>
              <a:off x="4507" y="1842"/>
              <a:ext cx="48" cy="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7" name="Line 31"/>
            <p:cNvSpPr>
              <a:spLocks noChangeShapeType="1"/>
            </p:cNvSpPr>
            <p:nvPr/>
          </p:nvSpPr>
          <p:spPr bwMode="auto">
            <a:xfrm>
              <a:off x="4585" y="1842"/>
              <a:ext cx="49" cy="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8" name="Line 32"/>
            <p:cNvSpPr>
              <a:spLocks noChangeShapeType="1"/>
            </p:cNvSpPr>
            <p:nvPr/>
          </p:nvSpPr>
          <p:spPr bwMode="auto">
            <a:xfrm>
              <a:off x="4664" y="1842"/>
              <a:ext cx="48" cy="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9" name="Line 33"/>
            <p:cNvSpPr>
              <a:spLocks noChangeShapeType="1"/>
            </p:cNvSpPr>
            <p:nvPr/>
          </p:nvSpPr>
          <p:spPr bwMode="auto">
            <a:xfrm>
              <a:off x="4743" y="1842"/>
              <a:ext cx="48" cy="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0" name="Line 34"/>
            <p:cNvSpPr>
              <a:spLocks noChangeShapeType="1"/>
            </p:cNvSpPr>
            <p:nvPr/>
          </p:nvSpPr>
          <p:spPr bwMode="auto">
            <a:xfrm>
              <a:off x="4822" y="1842"/>
              <a:ext cx="48" cy="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1" name="Line 35"/>
            <p:cNvSpPr>
              <a:spLocks noChangeShapeType="1"/>
            </p:cNvSpPr>
            <p:nvPr/>
          </p:nvSpPr>
          <p:spPr bwMode="auto">
            <a:xfrm>
              <a:off x="4901" y="1842"/>
              <a:ext cx="48" cy="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2" name="Line 36"/>
            <p:cNvSpPr>
              <a:spLocks noChangeShapeType="1"/>
            </p:cNvSpPr>
            <p:nvPr/>
          </p:nvSpPr>
          <p:spPr bwMode="auto">
            <a:xfrm>
              <a:off x="4979" y="1842"/>
              <a:ext cx="49" cy="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3" name="Line 37"/>
            <p:cNvSpPr>
              <a:spLocks noChangeShapeType="1"/>
            </p:cNvSpPr>
            <p:nvPr/>
          </p:nvSpPr>
          <p:spPr bwMode="auto">
            <a:xfrm>
              <a:off x="5058" y="1842"/>
              <a:ext cx="48" cy="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4" name="Line 38"/>
            <p:cNvSpPr>
              <a:spLocks noChangeShapeType="1"/>
            </p:cNvSpPr>
            <p:nvPr/>
          </p:nvSpPr>
          <p:spPr bwMode="auto">
            <a:xfrm>
              <a:off x="5137" y="1842"/>
              <a:ext cx="48" cy="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5" name="Line 39"/>
            <p:cNvSpPr>
              <a:spLocks noChangeShapeType="1"/>
            </p:cNvSpPr>
            <p:nvPr/>
          </p:nvSpPr>
          <p:spPr bwMode="auto">
            <a:xfrm>
              <a:off x="5216" y="1842"/>
              <a:ext cx="48" cy="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6" name="Line 40"/>
            <p:cNvSpPr>
              <a:spLocks noChangeShapeType="1"/>
            </p:cNvSpPr>
            <p:nvPr/>
          </p:nvSpPr>
          <p:spPr bwMode="auto">
            <a:xfrm flipV="1">
              <a:off x="4507" y="1201"/>
              <a:ext cx="77" cy="641"/>
            </a:xfrm>
            <a:prstGeom prst="line">
              <a:avLst/>
            </a:prstGeom>
            <a:noFill/>
            <a:ln w="20638">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7" name="Freeform 41"/>
            <p:cNvSpPr>
              <a:spLocks/>
            </p:cNvSpPr>
            <p:nvPr/>
          </p:nvSpPr>
          <p:spPr bwMode="auto">
            <a:xfrm>
              <a:off x="4417" y="1842"/>
              <a:ext cx="850" cy="162"/>
            </a:xfrm>
            <a:custGeom>
              <a:avLst/>
              <a:gdLst>
                <a:gd name="T0" fmla="*/ 0 w 850"/>
                <a:gd name="T1" fmla="*/ 159 h 162"/>
                <a:gd name="T2" fmla="*/ 54 w 850"/>
                <a:gd name="T3" fmla="*/ 161 h 162"/>
                <a:gd name="T4" fmla="*/ 112 w 850"/>
                <a:gd name="T5" fmla="*/ 162 h 162"/>
                <a:gd name="T6" fmla="*/ 172 w 850"/>
                <a:gd name="T7" fmla="*/ 161 h 162"/>
                <a:gd name="T8" fmla="*/ 233 w 850"/>
                <a:gd name="T9" fmla="*/ 159 h 162"/>
                <a:gd name="T10" fmla="*/ 294 w 850"/>
                <a:gd name="T11" fmla="*/ 155 h 162"/>
                <a:gd name="T12" fmla="*/ 355 w 850"/>
                <a:gd name="T13" fmla="*/ 151 h 162"/>
                <a:gd name="T14" fmla="*/ 414 w 850"/>
                <a:gd name="T15" fmla="*/ 144 h 162"/>
                <a:gd name="T16" fmla="*/ 474 w 850"/>
                <a:gd name="T17" fmla="*/ 137 h 162"/>
                <a:gd name="T18" fmla="*/ 532 w 850"/>
                <a:gd name="T19" fmla="*/ 128 h 162"/>
                <a:gd name="T20" fmla="*/ 587 w 850"/>
                <a:gd name="T21" fmla="*/ 117 h 162"/>
                <a:gd name="T22" fmla="*/ 638 w 850"/>
                <a:gd name="T23" fmla="*/ 105 h 162"/>
                <a:gd name="T24" fmla="*/ 686 w 850"/>
                <a:gd name="T25" fmla="*/ 91 h 162"/>
                <a:gd name="T26" fmla="*/ 730 w 850"/>
                <a:gd name="T27" fmla="*/ 76 h 162"/>
                <a:gd name="T28" fmla="*/ 768 w 850"/>
                <a:gd name="T29" fmla="*/ 59 h 162"/>
                <a:gd name="T30" fmla="*/ 802 w 850"/>
                <a:gd name="T31" fmla="*/ 41 h 162"/>
                <a:gd name="T32" fmla="*/ 829 w 850"/>
                <a:gd name="T33" fmla="*/ 21 h 162"/>
                <a:gd name="T34" fmla="*/ 850 w 850"/>
                <a:gd name="T35"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0" h="162">
                  <a:moveTo>
                    <a:pt x="0" y="159"/>
                  </a:moveTo>
                  <a:lnTo>
                    <a:pt x="54" y="161"/>
                  </a:lnTo>
                  <a:lnTo>
                    <a:pt x="112" y="162"/>
                  </a:lnTo>
                  <a:lnTo>
                    <a:pt x="172" y="161"/>
                  </a:lnTo>
                  <a:lnTo>
                    <a:pt x="233" y="159"/>
                  </a:lnTo>
                  <a:lnTo>
                    <a:pt x="294" y="155"/>
                  </a:lnTo>
                  <a:lnTo>
                    <a:pt x="355" y="151"/>
                  </a:lnTo>
                  <a:lnTo>
                    <a:pt x="414" y="144"/>
                  </a:lnTo>
                  <a:lnTo>
                    <a:pt x="474" y="137"/>
                  </a:lnTo>
                  <a:lnTo>
                    <a:pt x="532" y="128"/>
                  </a:lnTo>
                  <a:lnTo>
                    <a:pt x="587" y="117"/>
                  </a:lnTo>
                  <a:lnTo>
                    <a:pt x="638" y="105"/>
                  </a:lnTo>
                  <a:lnTo>
                    <a:pt x="686" y="91"/>
                  </a:lnTo>
                  <a:lnTo>
                    <a:pt x="730" y="76"/>
                  </a:lnTo>
                  <a:lnTo>
                    <a:pt x="768" y="59"/>
                  </a:lnTo>
                  <a:lnTo>
                    <a:pt x="802" y="41"/>
                  </a:lnTo>
                  <a:lnTo>
                    <a:pt x="829" y="21"/>
                  </a:lnTo>
                  <a:lnTo>
                    <a:pt x="850" y="0"/>
                  </a:lnTo>
                </a:path>
              </a:pathLst>
            </a:custGeom>
            <a:noFill/>
            <a:ln w="206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18" name="Freeform 42"/>
            <p:cNvSpPr>
              <a:spLocks/>
            </p:cNvSpPr>
            <p:nvPr/>
          </p:nvSpPr>
          <p:spPr bwMode="auto">
            <a:xfrm>
              <a:off x="4417" y="1842"/>
              <a:ext cx="181" cy="161"/>
            </a:xfrm>
            <a:custGeom>
              <a:avLst/>
              <a:gdLst>
                <a:gd name="T0" fmla="*/ 181 w 181"/>
                <a:gd name="T1" fmla="*/ 0 h 161"/>
                <a:gd name="T2" fmla="*/ 178 w 181"/>
                <a:gd name="T3" fmla="*/ 18 h 161"/>
                <a:gd name="T4" fmla="*/ 173 w 181"/>
                <a:gd name="T5" fmla="*/ 35 h 161"/>
                <a:gd name="T6" fmla="*/ 168 w 181"/>
                <a:gd name="T7" fmla="*/ 48 h 161"/>
                <a:gd name="T8" fmla="*/ 164 w 181"/>
                <a:gd name="T9" fmla="*/ 59 h 161"/>
                <a:gd name="T10" fmla="*/ 157 w 181"/>
                <a:gd name="T11" fmla="*/ 69 h 161"/>
                <a:gd name="T12" fmla="*/ 151 w 181"/>
                <a:gd name="T13" fmla="*/ 76 h 161"/>
                <a:gd name="T14" fmla="*/ 144 w 181"/>
                <a:gd name="T15" fmla="*/ 84 h 161"/>
                <a:gd name="T16" fmla="*/ 138 w 181"/>
                <a:gd name="T17" fmla="*/ 91 h 161"/>
                <a:gd name="T18" fmla="*/ 128 w 181"/>
                <a:gd name="T19" fmla="*/ 98 h 161"/>
                <a:gd name="T20" fmla="*/ 120 w 181"/>
                <a:gd name="T21" fmla="*/ 107 h 161"/>
                <a:gd name="T22" fmla="*/ 114 w 181"/>
                <a:gd name="T23" fmla="*/ 114 h 161"/>
                <a:gd name="T24" fmla="*/ 106 w 181"/>
                <a:gd name="T25" fmla="*/ 122 h 161"/>
                <a:gd name="T26" fmla="*/ 96 w 181"/>
                <a:gd name="T27" fmla="*/ 129 h 161"/>
                <a:gd name="T28" fmla="*/ 88 w 181"/>
                <a:gd name="T29" fmla="*/ 137 h 161"/>
                <a:gd name="T30" fmla="*/ 77 w 181"/>
                <a:gd name="T31" fmla="*/ 144 h 161"/>
                <a:gd name="T32" fmla="*/ 64 w 181"/>
                <a:gd name="T33" fmla="*/ 151 h 161"/>
                <a:gd name="T34" fmla="*/ 51 w 181"/>
                <a:gd name="T35" fmla="*/ 155 h 161"/>
                <a:gd name="T36" fmla="*/ 35 w 181"/>
                <a:gd name="T37" fmla="*/ 159 h 161"/>
                <a:gd name="T38" fmla="*/ 19 w 181"/>
                <a:gd name="T39" fmla="*/ 161 h 161"/>
                <a:gd name="T40" fmla="*/ 0 w 181"/>
                <a:gd name="T41" fmla="*/ 15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1" h="161">
                  <a:moveTo>
                    <a:pt x="181" y="0"/>
                  </a:moveTo>
                  <a:lnTo>
                    <a:pt x="178" y="18"/>
                  </a:lnTo>
                  <a:lnTo>
                    <a:pt x="173" y="35"/>
                  </a:lnTo>
                  <a:lnTo>
                    <a:pt x="168" y="48"/>
                  </a:lnTo>
                  <a:lnTo>
                    <a:pt x="164" y="59"/>
                  </a:lnTo>
                  <a:lnTo>
                    <a:pt x="157" y="69"/>
                  </a:lnTo>
                  <a:lnTo>
                    <a:pt x="151" y="76"/>
                  </a:lnTo>
                  <a:lnTo>
                    <a:pt x="144" y="84"/>
                  </a:lnTo>
                  <a:lnTo>
                    <a:pt x="138" y="91"/>
                  </a:lnTo>
                  <a:lnTo>
                    <a:pt x="128" y="98"/>
                  </a:lnTo>
                  <a:lnTo>
                    <a:pt x="120" y="107"/>
                  </a:lnTo>
                  <a:lnTo>
                    <a:pt x="114" y="114"/>
                  </a:lnTo>
                  <a:lnTo>
                    <a:pt x="106" y="122"/>
                  </a:lnTo>
                  <a:lnTo>
                    <a:pt x="96" y="129"/>
                  </a:lnTo>
                  <a:lnTo>
                    <a:pt x="88" y="137"/>
                  </a:lnTo>
                  <a:lnTo>
                    <a:pt x="77" y="144"/>
                  </a:lnTo>
                  <a:lnTo>
                    <a:pt x="64" y="151"/>
                  </a:lnTo>
                  <a:lnTo>
                    <a:pt x="51" y="155"/>
                  </a:lnTo>
                  <a:lnTo>
                    <a:pt x="35" y="159"/>
                  </a:lnTo>
                  <a:lnTo>
                    <a:pt x="19" y="161"/>
                  </a:lnTo>
                  <a:lnTo>
                    <a:pt x="0" y="159"/>
                  </a:lnTo>
                </a:path>
              </a:pathLst>
            </a:custGeom>
            <a:noFill/>
            <a:ln w="206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19" name="Freeform 43"/>
            <p:cNvSpPr>
              <a:spLocks/>
            </p:cNvSpPr>
            <p:nvPr/>
          </p:nvSpPr>
          <p:spPr bwMode="auto">
            <a:xfrm>
              <a:off x="4417" y="1842"/>
              <a:ext cx="334" cy="162"/>
            </a:xfrm>
            <a:custGeom>
              <a:avLst/>
              <a:gdLst>
                <a:gd name="T0" fmla="*/ 334 w 334"/>
                <a:gd name="T1" fmla="*/ 0 h 162"/>
                <a:gd name="T2" fmla="*/ 334 w 334"/>
                <a:gd name="T3" fmla="*/ 7 h 162"/>
                <a:gd name="T4" fmla="*/ 332 w 334"/>
                <a:gd name="T5" fmla="*/ 14 h 162"/>
                <a:gd name="T6" fmla="*/ 329 w 334"/>
                <a:gd name="T7" fmla="*/ 22 h 162"/>
                <a:gd name="T8" fmla="*/ 326 w 334"/>
                <a:gd name="T9" fmla="*/ 31 h 162"/>
                <a:gd name="T10" fmla="*/ 321 w 334"/>
                <a:gd name="T11" fmla="*/ 41 h 162"/>
                <a:gd name="T12" fmla="*/ 316 w 334"/>
                <a:gd name="T13" fmla="*/ 50 h 162"/>
                <a:gd name="T14" fmla="*/ 310 w 334"/>
                <a:gd name="T15" fmla="*/ 60 h 162"/>
                <a:gd name="T16" fmla="*/ 302 w 334"/>
                <a:gd name="T17" fmla="*/ 70 h 162"/>
                <a:gd name="T18" fmla="*/ 294 w 334"/>
                <a:gd name="T19" fmla="*/ 80 h 162"/>
                <a:gd name="T20" fmla="*/ 286 w 334"/>
                <a:gd name="T21" fmla="*/ 89 h 162"/>
                <a:gd name="T22" fmla="*/ 278 w 334"/>
                <a:gd name="T23" fmla="*/ 98 h 162"/>
                <a:gd name="T24" fmla="*/ 268 w 334"/>
                <a:gd name="T25" fmla="*/ 108 h 162"/>
                <a:gd name="T26" fmla="*/ 258 w 334"/>
                <a:gd name="T27" fmla="*/ 117 h 162"/>
                <a:gd name="T28" fmla="*/ 247 w 334"/>
                <a:gd name="T29" fmla="*/ 124 h 162"/>
                <a:gd name="T30" fmla="*/ 238 w 334"/>
                <a:gd name="T31" fmla="*/ 131 h 162"/>
                <a:gd name="T32" fmla="*/ 221 w 334"/>
                <a:gd name="T33" fmla="*/ 141 h 162"/>
                <a:gd name="T34" fmla="*/ 204 w 334"/>
                <a:gd name="T35" fmla="*/ 148 h 162"/>
                <a:gd name="T36" fmla="*/ 188 w 334"/>
                <a:gd name="T37" fmla="*/ 153 h 162"/>
                <a:gd name="T38" fmla="*/ 170 w 334"/>
                <a:gd name="T39" fmla="*/ 156 h 162"/>
                <a:gd name="T40" fmla="*/ 154 w 334"/>
                <a:gd name="T41" fmla="*/ 159 h 162"/>
                <a:gd name="T42" fmla="*/ 136 w 334"/>
                <a:gd name="T43" fmla="*/ 161 h 162"/>
                <a:gd name="T44" fmla="*/ 120 w 334"/>
                <a:gd name="T45" fmla="*/ 162 h 162"/>
                <a:gd name="T46" fmla="*/ 102 w 334"/>
                <a:gd name="T47" fmla="*/ 162 h 162"/>
                <a:gd name="T48" fmla="*/ 86 w 334"/>
                <a:gd name="T49" fmla="*/ 161 h 162"/>
                <a:gd name="T50" fmla="*/ 70 w 334"/>
                <a:gd name="T51" fmla="*/ 161 h 162"/>
                <a:gd name="T52" fmla="*/ 56 w 334"/>
                <a:gd name="T53" fmla="*/ 159 h 162"/>
                <a:gd name="T54" fmla="*/ 40 w 334"/>
                <a:gd name="T55" fmla="*/ 159 h 162"/>
                <a:gd name="T56" fmla="*/ 25 w 334"/>
                <a:gd name="T57" fmla="*/ 158 h 162"/>
                <a:gd name="T58" fmla="*/ 12 w 334"/>
                <a:gd name="T59" fmla="*/ 158 h 162"/>
                <a:gd name="T60" fmla="*/ 0 w 334"/>
                <a:gd name="T61" fmla="*/ 15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4" h="162">
                  <a:moveTo>
                    <a:pt x="334" y="0"/>
                  </a:moveTo>
                  <a:lnTo>
                    <a:pt x="334" y="7"/>
                  </a:lnTo>
                  <a:lnTo>
                    <a:pt x="332" y="14"/>
                  </a:lnTo>
                  <a:lnTo>
                    <a:pt x="329" y="22"/>
                  </a:lnTo>
                  <a:lnTo>
                    <a:pt x="326" y="31"/>
                  </a:lnTo>
                  <a:lnTo>
                    <a:pt x="321" y="41"/>
                  </a:lnTo>
                  <a:lnTo>
                    <a:pt x="316" y="50"/>
                  </a:lnTo>
                  <a:lnTo>
                    <a:pt x="310" y="60"/>
                  </a:lnTo>
                  <a:lnTo>
                    <a:pt x="302" y="70"/>
                  </a:lnTo>
                  <a:lnTo>
                    <a:pt x="294" y="80"/>
                  </a:lnTo>
                  <a:lnTo>
                    <a:pt x="286" y="89"/>
                  </a:lnTo>
                  <a:lnTo>
                    <a:pt x="278" y="98"/>
                  </a:lnTo>
                  <a:lnTo>
                    <a:pt x="268" y="108"/>
                  </a:lnTo>
                  <a:lnTo>
                    <a:pt x="258" y="117"/>
                  </a:lnTo>
                  <a:lnTo>
                    <a:pt x="247" y="124"/>
                  </a:lnTo>
                  <a:lnTo>
                    <a:pt x="238" y="131"/>
                  </a:lnTo>
                  <a:lnTo>
                    <a:pt x="221" y="141"/>
                  </a:lnTo>
                  <a:lnTo>
                    <a:pt x="204" y="148"/>
                  </a:lnTo>
                  <a:lnTo>
                    <a:pt x="188" y="153"/>
                  </a:lnTo>
                  <a:lnTo>
                    <a:pt x="170" y="156"/>
                  </a:lnTo>
                  <a:lnTo>
                    <a:pt x="154" y="159"/>
                  </a:lnTo>
                  <a:lnTo>
                    <a:pt x="136" y="161"/>
                  </a:lnTo>
                  <a:lnTo>
                    <a:pt x="120" y="162"/>
                  </a:lnTo>
                  <a:lnTo>
                    <a:pt x="102" y="162"/>
                  </a:lnTo>
                  <a:lnTo>
                    <a:pt x="86" y="161"/>
                  </a:lnTo>
                  <a:lnTo>
                    <a:pt x="70" y="161"/>
                  </a:lnTo>
                  <a:lnTo>
                    <a:pt x="56" y="159"/>
                  </a:lnTo>
                  <a:lnTo>
                    <a:pt x="40" y="159"/>
                  </a:lnTo>
                  <a:lnTo>
                    <a:pt x="25" y="158"/>
                  </a:lnTo>
                  <a:lnTo>
                    <a:pt x="12" y="158"/>
                  </a:lnTo>
                  <a:lnTo>
                    <a:pt x="0" y="159"/>
                  </a:lnTo>
                </a:path>
              </a:pathLst>
            </a:custGeom>
            <a:noFill/>
            <a:ln w="206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20" name="Freeform 44"/>
            <p:cNvSpPr>
              <a:spLocks/>
            </p:cNvSpPr>
            <p:nvPr/>
          </p:nvSpPr>
          <p:spPr bwMode="auto">
            <a:xfrm>
              <a:off x="4769" y="1842"/>
              <a:ext cx="133" cy="152"/>
            </a:xfrm>
            <a:custGeom>
              <a:avLst/>
              <a:gdLst>
                <a:gd name="T0" fmla="*/ 133 w 133"/>
                <a:gd name="T1" fmla="*/ 0 h 152"/>
                <a:gd name="T2" fmla="*/ 128 w 133"/>
                <a:gd name="T3" fmla="*/ 24 h 152"/>
                <a:gd name="T4" fmla="*/ 120 w 133"/>
                <a:gd name="T5" fmla="*/ 46 h 152"/>
                <a:gd name="T6" fmla="*/ 107 w 133"/>
                <a:gd name="T7" fmla="*/ 69 h 152"/>
                <a:gd name="T8" fmla="*/ 91 w 133"/>
                <a:gd name="T9" fmla="*/ 90 h 152"/>
                <a:gd name="T10" fmla="*/ 72 w 133"/>
                <a:gd name="T11" fmla="*/ 108 h 152"/>
                <a:gd name="T12" fmla="*/ 50 w 133"/>
                <a:gd name="T13" fmla="*/ 125 h 152"/>
                <a:gd name="T14" fmla="*/ 25 w 133"/>
                <a:gd name="T15" fmla="*/ 141 h 152"/>
                <a:gd name="T16" fmla="*/ 0 w 133"/>
                <a:gd name="T17"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52">
                  <a:moveTo>
                    <a:pt x="133" y="0"/>
                  </a:moveTo>
                  <a:lnTo>
                    <a:pt x="128" y="24"/>
                  </a:lnTo>
                  <a:lnTo>
                    <a:pt x="120" y="46"/>
                  </a:lnTo>
                  <a:lnTo>
                    <a:pt x="107" y="69"/>
                  </a:lnTo>
                  <a:lnTo>
                    <a:pt x="91" y="90"/>
                  </a:lnTo>
                  <a:lnTo>
                    <a:pt x="72" y="108"/>
                  </a:lnTo>
                  <a:lnTo>
                    <a:pt x="50" y="125"/>
                  </a:lnTo>
                  <a:lnTo>
                    <a:pt x="25" y="141"/>
                  </a:lnTo>
                  <a:lnTo>
                    <a:pt x="0" y="152"/>
                  </a:lnTo>
                </a:path>
              </a:pathLst>
            </a:custGeom>
            <a:noFill/>
            <a:ln w="206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21" name="Freeform 45"/>
            <p:cNvSpPr>
              <a:spLocks/>
            </p:cNvSpPr>
            <p:nvPr/>
          </p:nvSpPr>
          <p:spPr bwMode="auto">
            <a:xfrm>
              <a:off x="4989" y="1842"/>
              <a:ext cx="95" cy="120"/>
            </a:xfrm>
            <a:custGeom>
              <a:avLst/>
              <a:gdLst>
                <a:gd name="T0" fmla="*/ 95 w 95"/>
                <a:gd name="T1" fmla="*/ 0 h 120"/>
                <a:gd name="T2" fmla="*/ 95 w 95"/>
                <a:gd name="T3" fmla="*/ 17 h 120"/>
                <a:gd name="T4" fmla="*/ 90 w 95"/>
                <a:gd name="T5" fmla="*/ 34 h 120"/>
                <a:gd name="T6" fmla="*/ 82 w 95"/>
                <a:gd name="T7" fmla="*/ 50 h 120"/>
                <a:gd name="T8" fmla="*/ 71 w 95"/>
                <a:gd name="T9" fmla="*/ 67 h 120"/>
                <a:gd name="T10" fmla="*/ 56 w 95"/>
                <a:gd name="T11" fmla="*/ 83 h 120"/>
                <a:gd name="T12" fmla="*/ 42 w 95"/>
                <a:gd name="T13" fmla="*/ 96 h 120"/>
                <a:gd name="T14" fmla="*/ 27 w 95"/>
                <a:gd name="T15" fmla="*/ 107 h 120"/>
                <a:gd name="T16" fmla="*/ 13 w 95"/>
                <a:gd name="T17" fmla="*/ 115 h 120"/>
                <a:gd name="T18" fmla="*/ 0 w 95"/>
                <a:gd name="T1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20">
                  <a:moveTo>
                    <a:pt x="95" y="0"/>
                  </a:moveTo>
                  <a:lnTo>
                    <a:pt x="95" y="17"/>
                  </a:lnTo>
                  <a:lnTo>
                    <a:pt x="90" y="34"/>
                  </a:lnTo>
                  <a:lnTo>
                    <a:pt x="82" y="50"/>
                  </a:lnTo>
                  <a:lnTo>
                    <a:pt x="71" y="67"/>
                  </a:lnTo>
                  <a:lnTo>
                    <a:pt x="56" y="83"/>
                  </a:lnTo>
                  <a:lnTo>
                    <a:pt x="42" y="96"/>
                  </a:lnTo>
                  <a:lnTo>
                    <a:pt x="27" y="107"/>
                  </a:lnTo>
                  <a:lnTo>
                    <a:pt x="13" y="115"/>
                  </a:lnTo>
                  <a:lnTo>
                    <a:pt x="0" y="120"/>
                  </a:lnTo>
                </a:path>
              </a:pathLst>
            </a:custGeom>
            <a:noFill/>
            <a:ln w="206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22" name="Line 46"/>
            <p:cNvSpPr>
              <a:spLocks noChangeShapeType="1"/>
            </p:cNvSpPr>
            <p:nvPr/>
          </p:nvSpPr>
          <p:spPr bwMode="auto">
            <a:xfrm flipH="1">
              <a:off x="3686" y="2001"/>
              <a:ext cx="731" cy="27"/>
            </a:xfrm>
            <a:prstGeom prst="line">
              <a:avLst/>
            </a:prstGeom>
            <a:noFill/>
            <a:ln w="20638">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3" name="Freeform 47"/>
            <p:cNvSpPr>
              <a:spLocks/>
            </p:cNvSpPr>
            <p:nvPr/>
          </p:nvSpPr>
          <p:spPr bwMode="auto">
            <a:xfrm>
              <a:off x="3505" y="2028"/>
              <a:ext cx="181" cy="374"/>
            </a:xfrm>
            <a:custGeom>
              <a:avLst/>
              <a:gdLst>
                <a:gd name="T0" fmla="*/ 181 w 181"/>
                <a:gd name="T1" fmla="*/ 0 h 374"/>
                <a:gd name="T2" fmla="*/ 161 w 181"/>
                <a:gd name="T3" fmla="*/ 0 h 374"/>
                <a:gd name="T4" fmla="*/ 140 w 181"/>
                <a:gd name="T5" fmla="*/ 4 h 374"/>
                <a:gd name="T6" fmla="*/ 122 w 181"/>
                <a:gd name="T7" fmla="*/ 11 h 374"/>
                <a:gd name="T8" fmla="*/ 106 w 181"/>
                <a:gd name="T9" fmla="*/ 21 h 374"/>
                <a:gd name="T10" fmla="*/ 91 w 181"/>
                <a:gd name="T11" fmla="*/ 34 h 374"/>
                <a:gd name="T12" fmla="*/ 79 w 181"/>
                <a:gd name="T13" fmla="*/ 49 h 374"/>
                <a:gd name="T14" fmla="*/ 67 w 181"/>
                <a:gd name="T15" fmla="*/ 66 h 374"/>
                <a:gd name="T16" fmla="*/ 58 w 181"/>
                <a:gd name="T17" fmla="*/ 83 h 374"/>
                <a:gd name="T18" fmla="*/ 50 w 181"/>
                <a:gd name="T19" fmla="*/ 103 h 374"/>
                <a:gd name="T20" fmla="*/ 42 w 181"/>
                <a:gd name="T21" fmla="*/ 123 h 374"/>
                <a:gd name="T22" fmla="*/ 35 w 181"/>
                <a:gd name="T23" fmla="*/ 142 h 374"/>
                <a:gd name="T24" fmla="*/ 30 w 181"/>
                <a:gd name="T25" fmla="*/ 164 h 374"/>
                <a:gd name="T26" fmla="*/ 25 w 181"/>
                <a:gd name="T27" fmla="*/ 183 h 374"/>
                <a:gd name="T28" fmla="*/ 21 w 181"/>
                <a:gd name="T29" fmla="*/ 202 h 374"/>
                <a:gd name="T30" fmla="*/ 17 w 181"/>
                <a:gd name="T31" fmla="*/ 220 h 374"/>
                <a:gd name="T32" fmla="*/ 14 w 181"/>
                <a:gd name="T33" fmla="*/ 237 h 374"/>
                <a:gd name="T34" fmla="*/ 13 w 181"/>
                <a:gd name="T35" fmla="*/ 251 h 374"/>
                <a:gd name="T36" fmla="*/ 11 w 181"/>
                <a:gd name="T37" fmla="*/ 258 h 374"/>
                <a:gd name="T38" fmla="*/ 11 w 181"/>
                <a:gd name="T39" fmla="*/ 265 h 374"/>
                <a:gd name="T40" fmla="*/ 9 w 181"/>
                <a:gd name="T41" fmla="*/ 272 h 374"/>
                <a:gd name="T42" fmla="*/ 8 w 181"/>
                <a:gd name="T43" fmla="*/ 278 h 374"/>
                <a:gd name="T44" fmla="*/ 8 w 181"/>
                <a:gd name="T45" fmla="*/ 285 h 374"/>
                <a:gd name="T46" fmla="*/ 6 w 181"/>
                <a:gd name="T47" fmla="*/ 290 h 374"/>
                <a:gd name="T48" fmla="*/ 6 w 181"/>
                <a:gd name="T49" fmla="*/ 296 h 374"/>
                <a:gd name="T50" fmla="*/ 5 w 181"/>
                <a:gd name="T51" fmla="*/ 302 h 374"/>
                <a:gd name="T52" fmla="*/ 5 w 181"/>
                <a:gd name="T53" fmla="*/ 309 h 374"/>
                <a:gd name="T54" fmla="*/ 3 w 181"/>
                <a:gd name="T55" fmla="*/ 316 h 374"/>
                <a:gd name="T56" fmla="*/ 3 w 181"/>
                <a:gd name="T57" fmla="*/ 323 h 374"/>
                <a:gd name="T58" fmla="*/ 3 w 181"/>
                <a:gd name="T59" fmla="*/ 331 h 374"/>
                <a:gd name="T60" fmla="*/ 1 w 181"/>
                <a:gd name="T61" fmla="*/ 340 h 374"/>
                <a:gd name="T62" fmla="*/ 1 w 181"/>
                <a:gd name="T63" fmla="*/ 350 h 374"/>
                <a:gd name="T64" fmla="*/ 0 w 181"/>
                <a:gd name="T65" fmla="*/ 361 h 374"/>
                <a:gd name="T66" fmla="*/ 0 w 181"/>
                <a:gd name="T67"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1" h="374">
                  <a:moveTo>
                    <a:pt x="181" y="0"/>
                  </a:moveTo>
                  <a:lnTo>
                    <a:pt x="161" y="0"/>
                  </a:lnTo>
                  <a:lnTo>
                    <a:pt x="140" y="4"/>
                  </a:lnTo>
                  <a:lnTo>
                    <a:pt x="122" y="11"/>
                  </a:lnTo>
                  <a:lnTo>
                    <a:pt x="106" y="21"/>
                  </a:lnTo>
                  <a:lnTo>
                    <a:pt x="91" y="34"/>
                  </a:lnTo>
                  <a:lnTo>
                    <a:pt x="79" y="49"/>
                  </a:lnTo>
                  <a:lnTo>
                    <a:pt x="67" y="66"/>
                  </a:lnTo>
                  <a:lnTo>
                    <a:pt x="58" y="83"/>
                  </a:lnTo>
                  <a:lnTo>
                    <a:pt x="50" y="103"/>
                  </a:lnTo>
                  <a:lnTo>
                    <a:pt x="42" y="123"/>
                  </a:lnTo>
                  <a:lnTo>
                    <a:pt x="35" y="142"/>
                  </a:lnTo>
                  <a:lnTo>
                    <a:pt x="30" y="164"/>
                  </a:lnTo>
                  <a:lnTo>
                    <a:pt x="25" y="183"/>
                  </a:lnTo>
                  <a:lnTo>
                    <a:pt x="21" y="202"/>
                  </a:lnTo>
                  <a:lnTo>
                    <a:pt x="17" y="220"/>
                  </a:lnTo>
                  <a:lnTo>
                    <a:pt x="14" y="237"/>
                  </a:lnTo>
                  <a:lnTo>
                    <a:pt x="13" y="251"/>
                  </a:lnTo>
                  <a:lnTo>
                    <a:pt x="11" y="258"/>
                  </a:lnTo>
                  <a:lnTo>
                    <a:pt x="11" y="265"/>
                  </a:lnTo>
                  <a:lnTo>
                    <a:pt x="9" y="272"/>
                  </a:lnTo>
                  <a:lnTo>
                    <a:pt x="8" y="278"/>
                  </a:lnTo>
                  <a:lnTo>
                    <a:pt x="8" y="285"/>
                  </a:lnTo>
                  <a:lnTo>
                    <a:pt x="6" y="290"/>
                  </a:lnTo>
                  <a:lnTo>
                    <a:pt x="6" y="296"/>
                  </a:lnTo>
                  <a:lnTo>
                    <a:pt x="5" y="302"/>
                  </a:lnTo>
                  <a:lnTo>
                    <a:pt x="5" y="309"/>
                  </a:lnTo>
                  <a:lnTo>
                    <a:pt x="3" y="316"/>
                  </a:lnTo>
                  <a:lnTo>
                    <a:pt x="3" y="323"/>
                  </a:lnTo>
                  <a:lnTo>
                    <a:pt x="3" y="331"/>
                  </a:lnTo>
                  <a:lnTo>
                    <a:pt x="1" y="340"/>
                  </a:lnTo>
                  <a:lnTo>
                    <a:pt x="1" y="350"/>
                  </a:lnTo>
                  <a:lnTo>
                    <a:pt x="0" y="361"/>
                  </a:lnTo>
                  <a:lnTo>
                    <a:pt x="0" y="374"/>
                  </a:lnTo>
                </a:path>
              </a:pathLst>
            </a:custGeom>
            <a:noFill/>
            <a:ln w="20638">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24" name="Line 48"/>
            <p:cNvSpPr>
              <a:spLocks noChangeShapeType="1"/>
            </p:cNvSpPr>
            <p:nvPr/>
          </p:nvSpPr>
          <p:spPr bwMode="auto">
            <a:xfrm>
              <a:off x="4851" y="1734"/>
              <a:ext cx="26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5" name="Freeform 49"/>
            <p:cNvSpPr>
              <a:spLocks/>
            </p:cNvSpPr>
            <p:nvPr/>
          </p:nvSpPr>
          <p:spPr bwMode="auto">
            <a:xfrm>
              <a:off x="4780" y="1712"/>
              <a:ext cx="77" cy="45"/>
            </a:xfrm>
            <a:custGeom>
              <a:avLst/>
              <a:gdLst>
                <a:gd name="T0" fmla="*/ 77 w 77"/>
                <a:gd name="T1" fmla="*/ 45 h 45"/>
                <a:gd name="T2" fmla="*/ 0 w 77"/>
                <a:gd name="T3" fmla="*/ 22 h 45"/>
                <a:gd name="T4" fmla="*/ 77 w 77"/>
                <a:gd name="T5" fmla="*/ 0 h 45"/>
                <a:gd name="T6" fmla="*/ 77 w 77"/>
                <a:gd name="T7" fmla="*/ 45 h 45"/>
              </a:gdLst>
              <a:ahLst/>
              <a:cxnLst>
                <a:cxn ang="0">
                  <a:pos x="T0" y="T1"/>
                </a:cxn>
                <a:cxn ang="0">
                  <a:pos x="T2" y="T3"/>
                </a:cxn>
                <a:cxn ang="0">
                  <a:pos x="T4" y="T5"/>
                </a:cxn>
                <a:cxn ang="0">
                  <a:pos x="T6" y="T7"/>
                </a:cxn>
              </a:cxnLst>
              <a:rect l="0" t="0" r="r" b="b"/>
              <a:pathLst>
                <a:path w="77" h="45">
                  <a:moveTo>
                    <a:pt x="77" y="45"/>
                  </a:moveTo>
                  <a:lnTo>
                    <a:pt x="0" y="22"/>
                  </a:lnTo>
                  <a:lnTo>
                    <a:pt x="77" y="0"/>
                  </a:lnTo>
                  <a:lnTo>
                    <a:pt x="77"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426" name="Rectangle 50"/>
            <p:cNvSpPr>
              <a:spLocks noChangeArrowheads="1"/>
            </p:cNvSpPr>
            <p:nvPr/>
          </p:nvSpPr>
          <p:spPr bwMode="auto">
            <a:xfrm>
              <a:off x="4299" y="2011"/>
              <a:ext cx="12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i="1">
                  <a:solidFill>
                    <a:srgbClr val="000000"/>
                  </a:solidFill>
                  <a:latin typeface="Times New Roman" pitchFamily="18" charset="0"/>
                  <a:ea typeface="华文中宋" pitchFamily="2" charset="-122"/>
                </a:rPr>
                <a:t>O</a:t>
              </a:r>
              <a:endParaRPr kumimoji="1" lang="en-US" altLang="zh-CN" sz="3600">
                <a:latin typeface="华文中宋" pitchFamily="2" charset="-122"/>
                <a:ea typeface="华文中宋" pitchFamily="2" charset="-122"/>
              </a:endParaRPr>
            </a:p>
          </p:txBody>
        </p:sp>
        <p:sp>
          <p:nvSpPr>
            <p:cNvPr id="101427" name="Rectangle 51"/>
            <p:cNvSpPr>
              <a:spLocks noChangeArrowheads="1"/>
            </p:cNvSpPr>
            <p:nvPr/>
          </p:nvSpPr>
          <p:spPr bwMode="auto">
            <a:xfrm>
              <a:off x="5306" y="2020"/>
              <a:ext cx="12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i="1">
                  <a:solidFill>
                    <a:srgbClr val="000000"/>
                  </a:solidFill>
                  <a:latin typeface="Times New Roman" pitchFamily="18" charset="0"/>
                  <a:ea typeface="华文中宋" pitchFamily="2" charset="-122"/>
                </a:rPr>
                <a:t>U</a:t>
              </a:r>
              <a:endParaRPr kumimoji="1" lang="en-US" altLang="zh-CN" sz="3600">
                <a:latin typeface="华文中宋" pitchFamily="2" charset="-122"/>
                <a:ea typeface="华文中宋" pitchFamily="2" charset="-122"/>
              </a:endParaRPr>
            </a:p>
          </p:txBody>
        </p:sp>
        <p:sp>
          <p:nvSpPr>
            <p:cNvPr id="101428" name="Rectangle 52"/>
            <p:cNvSpPr>
              <a:spLocks noChangeArrowheads="1"/>
            </p:cNvSpPr>
            <p:nvPr/>
          </p:nvSpPr>
          <p:spPr bwMode="auto">
            <a:xfrm>
              <a:off x="4289" y="1044"/>
              <a:ext cx="8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101429" name="Rectangle 53"/>
            <p:cNvSpPr>
              <a:spLocks noChangeArrowheads="1"/>
            </p:cNvSpPr>
            <p:nvPr/>
          </p:nvSpPr>
          <p:spPr bwMode="auto">
            <a:xfrm>
              <a:off x="4325" y="1106"/>
              <a:ext cx="80"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8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grpSp>
      <p:sp>
        <p:nvSpPr>
          <p:cNvPr id="101430" name="Text Box 54"/>
          <p:cNvSpPr txBox="1">
            <a:spLocks noChangeArrowheads="1"/>
          </p:cNvSpPr>
          <p:nvPr/>
        </p:nvSpPr>
        <p:spPr bwMode="auto">
          <a:xfrm>
            <a:off x="611188" y="1268413"/>
            <a:ext cx="367347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E35449"/>
                </a:solidFill>
                <a:latin typeface="Times New Roman" pitchFamily="18" charset="0"/>
              </a:rPr>
              <a:t>■</a:t>
            </a:r>
            <a:r>
              <a:rPr lang="zh-CN" altLang="en-US" sz="2400" b="1">
                <a:latin typeface="Times New Roman" pitchFamily="18" charset="0"/>
              </a:rPr>
              <a:t>光控晶闸管（</a:t>
            </a:r>
            <a:r>
              <a:rPr lang="en-US" altLang="zh-CN" sz="2400" b="1">
                <a:latin typeface="Times New Roman" pitchFamily="18" charset="0"/>
              </a:rPr>
              <a:t>Light Triggered Thyristor——LTT</a:t>
            </a:r>
            <a:r>
              <a:rPr lang="zh-CN" altLang="en-US" sz="2400" b="1">
                <a:latin typeface="Times New Roman" pitchFamily="18" charset="0"/>
              </a:rPr>
              <a:t>）</a:t>
            </a:r>
            <a:r>
              <a:rPr lang="zh-CN" altLang="en-US" sz="2400">
                <a:solidFill>
                  <a:srgbClr val="0000FF"/>
                </a:solidFill>
                <a:latin typeface="Times New Roman" pitchFamily="18" charset="0"/>
              </a:rPr>
              <a:t> </a:t>
            </a:r>
          </a:p>
          <a:p>
            <a:pPr>
              <a:spcBef>
                <a:spcPct val="50000"/>
              </a:spcBef>
            </a:pPr>
            <a:r>
              <a:rPr lang="zh-CN" altLang="en-US" sz="2400" b="1">
                <a:solidFill>
                  <a:srgbClr val="0000FF"/>
                </a:solidFill>
                <a:latin typeface="Times New Roman" pitchFamily="18" charset="0"/>
              </a:rPr>
              <a:t>  ◆</a:t>
            </a:r>
            <a:r>
              <a:rPr lang="zh-CN" altLang="en-US" sz="2400" b="1">
                <a:latin typeface="Times New Roman" pitchFamily="18" charset="0"/>
              </a:rPr>
              <a:t>是利用一定波长的</a:t>
            </a:r>
            <a:r>
              <a:rPr lang="zh-CN" altLang="en-US" sz="2400" b="1">
                <a:solidFill>
                  <a:srgbClr val="E35449"/>
                </a:solidFill>
                <a:latin typeface="Times New Roman" pitchFamily="18" charset="0"/>
              </a:rPr>
              <a:t>光照信号</a:t>
            </a:r>
            <a:r>
              <a:rPr lang="zh-CN" altLang="en-US" sz="2400" b="1">
                <a:latin typeface="Times New Roman" pitchFamily="18" charset="0"/>
              </a:rPr>
              <a:t>触发导通的晶闸管。</a:t>
            </a:r>
          </a:p>
          <a:p>
            <a:pPr>
              <a:spcBef>
                <a:spcPct val="50000"/>
              </a:spcBef>
            </a:pPr>
            <a:r>
              <a:rPr lang="zh-CN" altLang="en-US" sz="2400">
                <a:solidFill>
                  <a:srgbClr val="0000FF"/>
                </a:solidFill>
                <a:latin typeface="Times New Roman" pitchFamily="18" charset="0"/>
              </a:rPr>
              <a:t>  </a:t>
            </a:r>
            <a:r>
              <a:rPr lang="zh-CN" altLang="en-US" sz="2400" b="1">
                <a:solidFill>
                  <a:srgbClr val="0000FF"/>
                </a:solidFill>
                <a:latin typeface="Times New Roman" pitchFamily="18" charset="0"/>
              </a:rPr>
              <a:t>◆</a:t>
            </a:r>
            <a:r>
              <a:rPr lang="zh-CN" altLang="en-US" sz="2400" b="1">
                <a:latin typeface="Times New Roman" pitchFamily="18" charset="0"/>
              </a:rPr>
              <a:t>由于采用光触发保证了主电路与控制电路之间的</a:t>
            </a:r>
            <a:r>
              <a:rPr lang="zh-CN" altLang="en-US" sz="2400" b="1">
                <a:solidFill>
                  <a:srgbClr val="E35449"/>
                </a:solidFill>
                <a:latin typeface="Times New Roman" pitchFamily="18" charset="0"/>
              </a:rPr>
              <a:t>绝缘</a:t>
            </a:r>
            <a:r>
              <a:rPr lang="zh-CN" altLang="en-US" sz="2400" b="1">
                <a:latin typeface="Times New Roman" pitchFamily="18" charset="0"/>
              </a:rPr>
              <a:t>，而且可以避免电磁干扰的影响，因此光控晶闸管目前在</a:t>
            </a:r>
            <a:r>
              <a:rPr lang="zh-CN" altLang="en-US" sz="2400" b="1">
                <a:solidFill>
                  <a:srgbClr val="E35449"/>
                </a:solidFill>
                <a:latin typeface="Times New Roman" pitchFamily="18" charset="0"/>
              </a:rPr>
              <a:t>高压大功率</a:t>
            </a:r>
            <a:r>
              <a:rPr lang="zh-CN" altLang="en-US" sz="2400" b="1">
                <a:latin typeface="Times New Roman" pitchFamily="18" charset="0"/>
              </a:rPr>
              <a:t>的场合</a:t>
            </a:r>
            <a:r>
              <a:rPr lang="zh-CN" altLang="en-US" sz="2400">
                <a:latin typeface="Times New Roman" pitchFamily="18" charset="0"/>
              </a:rPr>
              <a:t>。</a:t>
            </a:r>
          </a:p>
        </p:txBody>
      </p:sp>
      <p:sp>
        <p:nvSpPr>
          <p:cNvPr id="101431" name="Text Box 55"/>
          <p:cNvSpPr txBox="1">
            <a:spLocks noChangeArrowheads="1"/>
          </p:cNvSpPr>
          <p:nvPr/>
        </p:nvSpPr>
        <p:spPr bwMode="auto">
          <a:xfrm>
            <a:off x="4859338" y="4652963"/>
            <a:ext cx="3311525"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solidFill>
                  <a:srgbClr val="6600CC"/>
                </a:solidFill>
                <a:latin typeface="Times New Roman" pitchFamily="18" charset="0"/>
              </a:rPr>
              <a:t>图</a:t>
            </a:r>
            <a:r>
              <a:rPr lang="en-US" altLang="zh-CN" sz="1600" b="1">
                <a:solidFill>
                  <a:srgbClr val="6600CC"/>
                </a:solidFill>
                <a:latin typeface="Times New Roman" pitchFamily="18" charset="0"/>
              </a:rPr>
              <a:t>2-13  </a:t>
            </a:r>
            <a:r>
              <a:rPr lang="zh-CN" altLang="en-US" sz="1600" b="1">
                <a:solidFill>
                  <a:srgbClr val="6600CC"/>
                </a:solidFill>
                <a:latin typeface="Times New Roman" pitchFamily="18" charset="0"/>
              </a:rPr>
              <a:t>光控晶闸管的电气图形符  	号和伏安特性</a:t>
            </a:r>
          </a:p>
          <a:p>
            <a:pPr>
              <a:spcBef>
                <a:spcPct val="50000"/>
              </a:spcBef>
            </a:pPr>
            <a:r>
              <a:rPr lang="zh-CN" altLang="en-US" sz="1600" b="1">
                <a:solidFill>
                  <a:srgbClr val="6600CC"/>
                </a:solidFill>
                <a:latin typeface="Times New Roman" pitchFamily="18" charset="0"/>
              </a:rPr>
              <a:t>    </a:t>
            </a:r>
            <a:r>
              <a:rPr lang="en-US" altLang="zh-CN" sz="1600" b="1">
                <a:solidFill>
                  <a:srgbClr val="6600CC"/>
                </a:solidFill>
                <a:latin typeface="Times New Roman" pitchFamily="18" charset="0"/>
              </a:rPr>
              <a:t>a) </a:t>
            </a:r>
            <a:r>
              <a:rPr lang="zh-CN" altLang="en-US" sz="1600" b="1">
                <a:solidFill>
                  <a:srgbClr val="6600CC"/>
                </a:solidFill>
                <a:latin typeface="Times New Roman" pitchFamily="18" charset="0"/>
              </a:rPr>
              <a:t>电气图形符号  </a:t>
            </a:r>
            <a:r>
              <a:rPr lang="en-US" altLang="zh-CN" sz="1600" b="1">
                <a:solidFill>
                  <a:srgbClr val="6600CC"/>
                </a:solidFill>
                <a:latin typeface="Times New Roman" pitchFamily="18" charset="0"/>
              </a:rPr>
              <a:t>b) </a:t>
            </a:r>
            <a:r>
              <a:rPr lang="zh-CN" altLang="en-US" sz="1600" b="1">
                <a:solidFill>
                  <a:srgbClr val="6600CC"/>
                </a:solidFill>
                <a:latin typeface="Times New Roman" pitchFamily="18" charset="0"/>
              </a:rPr>
              <a:t>伏安特性</a:t>
            </a:r>
          </a:p>
          <a:p>
            <a:pPr>
              <a:spcBef>
                <a:spcPct val="50000"/>
              </a:spcBef>
            </a:pPr>
            <a:r>
              <a:rPr lang="zh-CN" altLang="en-US" sz="2800">
                <a:solidFill>
                  <a:srgbClr val="0000FF"/>
                </a:solidFill>
                <a:latin typeface="Times New Roman" pitchFamily="18" charset="0"/>
              </a:rPr>
              <a:t>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4" name="日期占位符 3">
            <a:extLst>
              <a:ext uri="{FF2B5EF4-FFF2-40B4-BE49-F238E27FC236}">
                <a16:creationId xmlns:a16="http://schemas.microsoft.com/office/drawing/2014/main" id="{EF0F1525-3DFF-44BF-A32E-629341822509}"/>
              </a:ext>
            </a:extLst>
          </p:cNvPr>
          <p:cNvSpPr>
            <a:spLocks noGrp="1"/>
          </p:cNvSpPr>
          <p:nvPr>
            <p:ph type="dt" sz="half" idx="10"/>
          </p:nvPr>
        </p:nvSpPr>
        <p:spPr/>
        <p:txBody>
          <a:bodyPr/>
          <a:lstStyle/>
          <a:p>
            <a:fld id="{705EFA2F-62F2-4C2D-BC88-E67C2280D4E0}" type="datetime10">
              <a:rPr lang="zh-CN" altLang="en-US" smtClean="0"/>
              <a:t>10:54</a:t>
            </a:fld>
            <a:endParaRPr lang="zh-CN" altLang="en-US"/>
          </a:p>
        </p:txBody>
      </p:sp>
      <p:sp>
        <p:nvSpPr>
          <p:cNvPr id="5" name="页脚占位符 4">
            <a:extLst>
              <a:ext uri="{FF2B5EF4-FFF2-40B4-BE49-F238E27FC236}">
                <a16:creationId xmlns:a16="http://schemas.microsoft.com/office/drawing/2014/main" id="{945EBCB6-01CC-4F76-9592-24D267D3DC58}"/>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084406987"/>
      </p:ext>
    </p:extLst>
  </p:cSld>
  <p:clrMapOvr>
    <a:masterClrMapping/>
  </p:clrMapOvr>
  <mc:AlternateContent xmlns:mc="http://schemas.openxmlformats.org/markup-compatibility/2006" xmlns:p14="http://schemas.microsoft.com/office/powerpoint/2010/main">
    <mc:Choice Requires="p14">
      <p:transition spd="slow" p14:dur="2000" advTm="40937"/>
    </mc:Choice>
    <mc:Fallback xmlns="">
      <p:transition spd="slow" advTm="4093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a:t>本节要点</a:t>
            </a:r>
          </a:p>
        </p:txBody>
      </p:sp>
      <p:sp>
        <p:nvSpPr>
          <p:cNvPr id="26628" name="Rectangle 3"/>
          <p:cNvSpPr>
            <a:spLocks noGrp="1" noChangeArrowheads="1"/>
          </p:cNvSpPr>
          <p:nvPr>
            <p:ph type="body" idx="1"/>
          </p:nvPr>
        </p:nvSpPr>
        <p:spPr>
          <a:xfrm>
            <a:off x="395536" y="695672"/>
            <a:ext cx="8748464" cy="6162328"/>
          </a:xfrm>
        </p:spPr>
        <p:txBody>
          <a:bodyPr/>
          <a:lstStyle/>
          <a:p>
            <a:r>
              <a:rPr lang="en-US" altLang="zh-CN" sz="2000" dirty="0"/>
              <a:t>1</a:t>
            </a:r>
            <a:r>
              <a:rPr lang="zh-CN" altLang="en-US" sz="2000" b="1" dirty="0">
                <a:solidFill>
                  <a:srgbClr val="FF0000"/>
                </a:solidFill>
              </a:rPr>
              <a:t>、晶闸管结构</a:t>
            </a:r>
            <a:r>
              <a:rPr lang="en-US" altLang="zh-CN" sz="2000" b="1" dirty="0">
                <a:solidFill>
                  <a:srgbClr val="FF0000"/>
                </a:solidFill>
              </a:rPr>
              <a:t>:</a:t>
            </a:r>
          </a:p>
          <a:p>
            <a:pPr lvl="2"/>
            <a:r>
              <a:rPr lang="zh-CN" altLang="en-US" sz="1800" b="1" dirty="0">
                <a:solidFill>
                  <a:srgbClr val="0070C0"/>
                </a:solidFill>
              </a:rPr>
              <a:t>四层半导体结构</a:t>
            </a:r>
            <a:endParaRPr lang="en-US" altLang="zh-CN" sz="1800" b="1" dirty="0">
              <a:solidFill>
                <a:srgbClr val="0070C0"/>
              </a:solidFill>
            </a:endParaRPr>
          </a:p>
          <a:p>
            <a:pPr lvl="2"/>
            <a:r>
              <a:rPr lang="zh-CN" altLang="en-US" sz="1800" b="1" dirty="0">
                <a:solidFill>
                  <a:srgbClr val="0070C0"/>
                </a:solidFill>
              </a:rPr>
              <a:t>三端器件</a:t>
            </a:r>
            <a:endParaRPr lang="en-US" altLang="zh-CN" sz="1800" b="1" dirty="0">
              <a:solidFill>
                <a:srgbClr val="0070C0"/>
              </a:solidFill>
            </a:endParaRPr>
          </a:p>
          <a:p>
            <a:pPr lvl="2"/>
            <a:r>
              <a:rPr lang="zh-CN" altLang="en-US" sz="1800" b="1" dirty="0">
                <a:solidFill>
                  <a:srgbClr val="0070C0"/>
                </a:solidFill>
              </a:rPr>
              <a:t>双晶体管模型</a:t>
            </a:r>
            <a:r>
              <a:rPr lang="en-US" altLang="zh-CN" sz="1800" b="1" dirty="0">
                <a:solidFill>
                  <a:srgbClr val="0070C0"/>
                </a:solidFill>
              </a:rPr>
              <a:t>;</a:t>
            </a:r>
          </a:p>
          <a:p>
            <a:r>
              <a:rPr lang="en-US" altLang="zh-CN" sz="2000" dirty="0"/>
              <a:t>2</a:t>
            </a:r>
            <a:r>
              <a:rPr lang="zh-CN" altLang="en-US" sz="2000" dirty="0"/>
              <a:t>、</a:t>
            </a:r>
            <a:r>
              <a:rPr lang="zh-CN" altLang="en-US" sz="2000" b="1" dirty="0">
                <a:solidFill>
                  <a:srgbClr val="FF0000"/>
                </a:solidFill>
              </a:rPr>
              <a:t>晶闸管的基本工作原理：</a:t>
            </a:r>
            <a:endParaRPr lang="en-US" altLang="zh-CN" sz="2000" b="1" dirty="0">
              <a:solidFill>
                <a:srgbClr val="FF0000"/>
              </a:solidFill>
            </a:endParaRPr>
          </a:p>
          <a:p>
            <a:pPr lvl="2"/>
            <a:r>
              <a:rPr lang="zh-CN" altLang="en-US" sz="1800" b="1" dirty="0">
                <a:solidFill>
                  <a:srgbClr val="0070C0"/>
                </a:solidFill>
              </a:rPr>
              <a:t>定性：正反馈</a:t>
            </a:r>
            <a:endParaRPr lang="en-US" altLang="zh-CN" sz="1800" b="1" dirty="0">
              <a:solidFill>
                <a:srgbClr val="0070C0"/>
              </a:solidFill>
            </a:endParaRPr>
          </a:p>
          <a:p>
            <a:pPr lvl="2"/>
            <a:r>
              <a:rPr lang="zh-CN" altLang="en-US" sz="1800" b="1" dirty="0">
                <a:solidFill>
                  <a:srgbClr val="0070C0"/>
                </a:solidFill>
              </a:rPr>
              <a:t>定量：阳极电流计算公式，公式不用记</a:t>
            </a:r>
            <a:endParaRPr lang="en-US" altLang="zh-CN" sz="1800" b="1" dirty="0">
              <a:solidFill>
                <a:srgbClr val="0070C0"/>
              </a:solidFill>
            </a:endParaRPr>
          </a:p>
          <a:p>
            <a:pPr lvl="2"/>
            <a:r>
              <a:rPr lang="zh-CN" altLang="en-US" sz="1800" b="1" dirty="0">
                <a:solidFill>
                  <a:srgbClr val="0070C0"/>
                </a:solidFill>
              </a:rPr>
              <a:t>晶闸管导通、关断条件；</a:t>
            </a:r>
            <a:endParaRPr lang="en-US" altLang="zh-CN" sz="1800" b="1" dirty="0">
              <a:solidFill>
                <a:srgbClr val="0070C0"/>
              </a:solidFill>
            </a:endParaRPr>
          </a:p>
          <a:p>
            <a:r>
              <a:rPr lang="en-US" altLang="zh-CN" sz="2000" dirty="0"/>
              <a:t>3</a:t>
            </a:r>
            <a:r>
              <a:rPr lang="zh-CN" altLang="en-US" sz="2000" dirty="0"/>
              <a:t>、</a:t>
            </a:r>
            <a:r>
              <a:rPr lang="zh-CN" altLang="en-US" sz="2000" b="1" dirty="0">
                <a:solidFill>
                  <a:srgbClr val="FF0000"/>
                </a:solidFill>
              </a:rPr>
              <a:t>晶闸管特性：</a:t>
            </a:r>
            <a:endParaRPr lang="en-US" altLang="zh-CN" sz="2000" b="1" dirty="0">
              <a:solidFill>
                <a:srgbClr val="FF0000"/>
              </a:solidFill>
            </a:endParaRPr>
          </a:p>
          <a:p>
            <a:pPr lvl="1"/>
            <a:r>
              <a:rPr lang="zh-CN" altLang="en-US" sz="2000" b="1" dirty="0">
                <a:solidFill>
                  <a:srgbClr val="FF0000"/>
                </a:solidFill>
              </a:rPr>
              <a:t>静态特性：</a:t>
            </a:r>
            <a:r>
              <a:rPr lang="zh-CN" altLang="en-US" sz="2000" dirty="0"/>
              <a:t>正常工作特性、反向特性、正向特性；</a:t>
            </a:r>
            <a:endParaRPr lang="en-US" altLang="zh-CN" sz="2000" dirty="0"/>
          </a:p>
          <a:p>
            <a:pPr lvl="1"/>
            <a:r>
              <a:rPr lang="zh-CN" altLang="en-US" sz="2000" b="1" dirty="0">
                <a:solidFill>
                  <a:srgbClr val="FF0000"/>
                </a:solidFill>
              </a:rPr>
              <a:t>动态特性：</a:t>
            </a:r>
            <a:endParaRPr lang="en-US" altLang="zh-CN" sz="2000" b="1" dirty="0">
              <a:solidFill>
                <a:srgbClr val="FF0000"/>
              </a:solidFill>
            </a:endParaRPr>
          </a:p>
          <a:p>
            <a:pPr lvl="2"/>
            <a:r>
              <a:rPr lang="zh-CN" altLang="en-US" sz="1800" b="1" dirty="0">
                <a:solidFill>
                  <a:srgbClr val="0070C0"/>
                </a:solidFill>
              </a:rPr>
              <a:t>开通（电流上升、电压下降过程，一维导通</a:t>
            </a:r>
            <a:r>
              <a:rPr lang="en-US" altLang="zh-CN" sz="1800" b="1" dirty="0">
                <a:solidFill>
                  <a:srgbClr val="0070C0"/>
                </a:solidFill>
              </a:rPr>
              <a:t>—</a:t>
            </a:r>
            <a:r>
              <a:rPr lang="zh-CN" altLang="en-US" sz="1800" b="1" dirty="0">
                <a:solidFill>
                  <a:srgbClr val="0070C0"/>
                </a:solidFill>
              </a:rPr>
              <a:t>二维导通）</a:t>
            </a:r>
            <a:endParaRPr lang="en-US" altLang="zh-CN" sz="1800" b="1" dirty="0">
              <a:solidFill>
                <a:srgbClr val="0070C0"/>
              </a:solidFill>
            </a:endParaRPr>
          </a:p>
          <a:p>
            <a:pPr lvl="2"/>
            <a:r>
              <a:rPr lang="zh-CN" altLang="en-US" sz="1800" b="1" dirty="0">
                <a:solidFill>
                  <a:srgbClr val="0070C0"/>
                </a:solidFill>
              </a:rPr>
              <a:t>关断（二极管关断过程</a:t>
            </a:r>
            <a:r>
              <a:rPr lang="en-US" altLang="zh-CN" sz="1800" b="1" dirty="0">
                <a:solidFill>
                  <a:srgbClr val="0070C0"/>
                </a:solidFill>
              </a:rPr>
              <a:t>+</a:t>
            </a:r>
            <a:r>
              <a:rPr lang="zh-CN" altLang="en-US" sz="1800" b="1" dirty="0">
                <a:solidFill>
                  <a:srgbClr val="0070C0"/>
                </a:solidFill>
              </a:rPr>
              <a:t>正向阻断恢复时间）；</a:t>
            </a:r>
          </a:p>
          <a:p>
            <a:r>
              <a:rPr lang="en-US" altLang="zh-CN" sz="2000" dirty="0"/>
              <a:t>4</a:t>
            </a:r>
            <a:r>
              <a:rPr lang="zh-CN" altLang="en-US" sz="2000" dirty="0"/>
              <a:t>、</a:t>
            </a:r>
            <a:r>
              <a:rPr lang="zh-CN" altLang="en-US" sz="2000" b="1" dirty="0">
                <a:solidFill>
                  <a:srgbClr val="FF0000"/>
                </a:solidFill>
              </a:rPr>
              <a:t>晶闸管的选择（额定电流的选择</a:t>
            </a:r>
            <a:r>
              <a:rPr lang="en-US" altLang="zh-CN" sz="2000" b="1" dirty="0">
                <a:solidFill>
                  <a:srgbClr val="FF0000"/>
                </a:solidFill>
              </a:rPr>
              <a:t>)</a:t>
            </a:r>
            <a:r>
              <a:rPr lang="zh-CN" altLang="en-US" sz="2000" b="1" dirty="0">
                <a:solidFill>
                  <a:srgbClr val="FF0000"/>
                </a:solidFill>
              </a:rPr>
              <a:t>；</a:t>
            </a:r>
            <a:endParaRPr lang="en-US" altLang="zh-CN" sz="2000" b="1" dirty="0">
              <a:solidFill>
                <a:srgbClr val="FF0000"/>
              </a:solidFill>
            </a:endParaRPr>
          </a:p>
          <a:p>
            <a:pPr lvl="2"/>
            <a:r>
              <a:rPr lang="zh-CN" altLang="en-US" sz="1800" b="1" dirty="0">
                <a:solidFill>
                  <a:srgbClr val="0070C0"/>
                </a:solidFill>
              </a:rPr>
              <a:t>维持电流：和关断有关系；</a:t>
            </a:r>
            <a:endParaRPr lang="en-US" altLang="zh-CN" sz="1800" b="1" dirty="0">
              <a:solidFill>
                <a:srgbClr val="0070C0"/>
              </a:solidFill>
            </a:endParaRPr>
          </a:p>
          <a:p>
            <a:pPr lvl="2"/>
            <a:r>
              <a:rPr lang="zh-CN" altLang="en-US" sz="1800" b="1" dirty="0">
                <a:solidFill>
                  <a:srgbClr val="0070C0"/>
                </a:solidFill>
              </a:rPr>
              <a:t>擎住电流：和开通有关系；</a:t>
            </a:r>
            <a:endParaRPr lang="en-US" altLang="zh-CN" sz="1800" b="1" dirty="0">
              <a:solidFill>
                <a:srgbClr val="0070C0"/>
              </a:solidFill>
            </a:endParaRPr>
          </a:p>
          <a:p>
            <a:pPr lvl="2"/>
            <a:r>
              <a:rPr lang="zh-CN" altLang="en-US" sz="1800" b="1" dirty="0">
                <a:solidFill>
                  <a:srgbClr val="0070C0"/>
                </a:solidFill>
              </a:rPr>
              <a:t>断态电压临界上升率</a:t>
            </a:r>
            <a:r>
              <a:rPr lang="en-US" altLang="zh-CN" sz="1800" b="1" dirty="0">
                <a:solidFill>
                  <a:srgbClr val="0070C0"/>
                </a:solidFill>
              </a:rPr>
              <a:t>du/dt</a:t>
            </a:r>
            <a:r>
              <a:rPr lang="zh-CN" altLang="en-US" sz="1800" b="1" dirty="0">
                <a:solidFill>
                  <a:srgbClr val="0070C0"/>
                </a:solidFill>
              </a:rPr>
              <a:t>；</a:t>
            </a:r>
            <a:endParaRPr lang="en-US" altLang="zh-CN" sz="1800" b="1" dirty="0">
              <a:solidFill>
                <a:srgbClr val="0070C0"/>
              </a:solidFill>
            </a:endParaRPr>
          </a:p>
          <a:p>
            <a:pPr lvl="2"/>
            <a:r>
              <a:rPr lang="zh-CN" altLang="en-US" sz="1800" b="1" dirty="0">
                <a:solidFill>
                  <a:srgbClr val="0070C0"/>
                </a:solidFill>
              </a:rPr>
              <a:t>通态电流临界上升率</a:t>
            </a:r>
            <a:r>
              <a:rPr lang="en-US" altLang="zh-CN" sz="1800" b="1" dirty="0">
                <a:solidFill>
                  <a:srgbClr val="0070C0"/>
                </a:solidFill>
              </a:rPr>
              <a:t>di/dt</a:t>
            </a:r>
            <a:r>
              <a:rPr lang="zh-CN" altLang="en-US" sz="1800" b="1" dirty="0">
                <a:solidFill>
                  <a:srgbClr val="0070C0"/>
                </a:solidFill>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4" name="日期占位符 3">
            <a:extLst>
              <a:ext uri="{FF2B5EF4-FFF2-40B4-BE49-F238E27FC236}">
                <a16:creationId xmlns:a16="http://schemas.microsoft.com/office/drawing/2014/main" id="{69D4B2AA-056E-469A-BF09-AF79BD0B8376}"/>
              </a:ext>
            </a:extLst>
          </p:cNvPr>
          <p:cNvSpPr>
            <a:spLocks noGrp="1"/>
          </p:cNvSpPr>
          <p:nvPr>
            <p:ph type="dt" sz="half" idx="10"/>
          </p:nvPr>
        </p:nvSpPr>
        <p:spPr/>
        <p:txBody>
          <a:bodyPr/>
          <a:lstStyle/>
          <a:p>
            <a:fld id="{A7DA73AA-0274-4365-B1AC-6E15F75843EB}" type="datetime10">
              <a:rPr lang="zh-CN" altLang="en-US" smtClean="0"/>
              <a:t>10:54</a:t>
            </a:fld>
            <a:endParaRPr lang="zh-CN" altLang="en-US"/>
          </a:p>
        </p:txBody>
      </p:sp>
      <p:sp>
        <p:nvSpPr>
          <p:cNvPr id="5" name="页脚占位符 4">
            <a:extLst>
              <a:ext uri="{FF2B5EF4-FFF2-40B4-BE49-F238E27FC236}">
                <a16:creationId xmlns:a16="http://schemas.microsoft.com/office/drawing/2014/main" id="{836A8B46-46EC-4FBA-8198-B30CA12D7AC0}"/>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562314184"/>
      </p:ext>
    </p:extLst>
  </p:cSld>
  <p:clrMapOvr>
    <a:masterClrMapping/>
  </p:clrMapOvr>
  <mc:AlternateContent xmlns:mc="http://schemas.openxmlformats.org/markup-compatibility/2006" xmlns:p14="http://schemas.microsoft.com/office/powerpoint/2010/main">
    <mc:Choice Requires="p14">
      <p:transition spd="slow" p14:dur="2000" advTm="472145"/>
    </mc:Choice>
    <mc:Fallback xmlns="">
      <p:transition spd="slow" advTm="4721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 calcmode="lin" valueType="num">
                                      <p:cBhvr additive="base">
                                        <p:cTn id="7"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1" end="1"/>
                                            </p:txEl>
                                          </p:spTgt>
                                        </p:tgtEl>
                                        <p:attrNameLst>
                                          <p:attrName>style.visibility</p:attrName>
                                        </p:attrNameLst>
                                      </p:cBhvr>
                                      <p:to>
                                        <p:strVal val="visible"/>
                                      </p:to>
                                    </p:set>
                                    <p:anim calcmode="lin" valueType="num">
                                      <p:cBhvr additive="base">
                                        <p:cTn id="13"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2" end="2"/>
                                            </p:txEl>
                                          </p:spTgt>
                                        </p:tgtEl>
                                        <p:attrNameLst>
                                          <p:attrName>style.visibility</p:attrName>
                                        </p:attrNameLst>
                                      </p:cBhvr>
                                      <p:to>
                                        <p:strVal val="visible"/>
                                      </p:to>
                                    </p:set>
                                    <p:anim calcmode="lin" valueType="num">
                                      <p:cBhvr additive="base">
                                        <p:cTn id="19"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628">
                                            <p:txEl>
                                              <p:pRg st="3" end="3"/>
                                            </p:txEl>
                                          </p:spTgt>
                                        </p:tgtEl>
                                        <p:attrNameLst>
                                          <p:attrName>style.visibility</p:attrName>
                                        </p:attrNameLst>
                                      </p:cBhvr>
                                      <p:to>
                                        <p:strVal val="visible"/>
                                      </p:to>
                                    </p:set>
                                    <p:anim calcmode="lin" valueType="num">
                                      <p:cBhvr additive="base">
                                        <p:cTn id="25"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628">
                                            <p:txEl>
                                              <p:pRg st="4" end="4"/>
                                            </p:txEl>
                                          </p:spTgt>
                                        </p:tgtEl>
                                        <p:attrNameLst>
                                          <p:attrName>style.visibility</p:attrName>
                                        </p:attrNameLst>
                                      </p:cBhvr>
                                      <p:to>
                                        <p:strVal val="visible"/>
                                      </p:to>
                                    </p:set>
                                    <p:anim calcmode="lin" valueType="num">
                                      <p:cBhvr additive="base">
                                        <p:cTn id="31"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628">
                                            <p:txEl>
                                              <p:pRg st="5" end="5"/>
                                            </p:txEl>
                                          </p:spTgt>
                                        </p:tgtEl>
                                        <p:attrNameLst>
                                          <p:attrName>style.visibility</p:attrName>
                                        </p:attrNameLst>
                                      </p:cBhvr>
                                      <p:to>
                                        <p:strVal val="visible"/>
                                      </p:to>
                                    </p:set>
                                    <p:anim calcmode="lin" valueType="num">
                                      <p:cBhvr additive="base">
                                        <p:cTn id="37"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628">
                                            <p:txEl>
                                              <p:pRg st="6" end="6"/>
                                            </p:txEl>
                                          </p:spTgt>
                                        </p:tgtEl>
                                        <p:attrNameLst>
                                          <p:attrName>style.visibility</p:attrName>
                                        </p:attrNameLst>
                                      </p:cBhvr>
                                      <p:to>
                                        <p:strVal val="visible"/>
                                      </p:to>
                                    </p:set>
                                    <p:anim calcmode="lin" valueType="num">
                                      <p:cBhvr additive="base">
                                        <p:cTn id="43"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6628">
                                            <p:txEl>
                                              <p:pRg st="7" end="7"/>
                                            </p:txEl>
                                          </p:spTgt>
                                        </p:tgtEl>
                                        <p:attrNameLst>
                                          <p:attrName>style.visibility</p:attrName>
                                        </p:attrNameLst>
                                      </p:cBhvr>
                                      <p:to>
                                        <p:strVal val="visible"/>
                                      </p:to>
                                    </p:set>
                                    <p:anim calcmode="lin" valueType="num">
                                      <p:cBhvr additive="base">
                                        <p:cTn id="49" dur="500" fill="hold"/>
                                        <p:tgtEl>
                                          <p:spTgt spid="2662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62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6628">
                                            <p:txEl>
                                              <p:pRg st="8" end="8"/>
                                            </p:txEl>
                                          </p:spTgt>
                                        </p:tgtEl>
                                        <p:attrNameLst>
                                          <p:attrName>style.visibility</p:attrName>
                                        </p:attrNameLst>
                                      </p:cBhvr>
                                      <p:to>
                                        <p:strVal val="visible"/>
                                      </p:to>
                                    </p:set>
                                    <p:anim calcmode="lin" valueType="num">
                                      <p:cBhvr additive="base">
                                        <p:cTn id="55" dur="500" fill="hold"/>
                                        <p:tgtEl>
                                          <p:spTgt spid="2662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62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6628">
                                            <p:txEl>
                                              <p:pRg st="9" end="9"/>
                                            </p:txEl>
                                          </p:spTgt>
                                        </p:tgtEl>
                                        <p:attrNameLst>
                                          <p:attrName>style.visibility</p:attrName>
                                        </p:attrNameLst>
                                      </p:cBhvr>
                                      <p:to>
                                        <p:strVal val="visible"/>
                                      </p:to>
                                    </p:set>
                                    <p:anim calcmode="lin" valueType="num">
                                      <p:cBhvr additive="base">
                                        <p:cTn id="61" dur="500" fill="hold"/>
                                        <p:tgtEl>
                                          <p:spTgt spid="2662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662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6628">
                                            <p:txEl>
                                              <p:pRg st="10" end="10"/>
                                            </p:txEl>
                                          </p:spTgt>
                                        </p:tgtEl>
                                        <p:attrNameLst>
                                          <p:attrName>style.visibility</p:attrName>
                                        </p:attrNameLst>
                                      </p:cBhvr>
                                      <p:to>
                                        <p:strVal val="visible"/>
                                      </p:to>
                                    </p:set>
                                    <p:anim calcmode="lin" valueType="num">
                                      <p:cBhvr additive="base">
                                        <p:cTn id="67" dur="500" fill="hold"/>
                                        <p:tgtEl>
                                          <p:spTgt spid="26628">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662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6628">
                                            <p:txEl>
                                              <p:pRg st="11" end="11"/>
                                            </p:txEl>
                                          </p:spTgt>
                                        </p:tgtEl>
                                        <p:attrNameLst>
                                          <p:attrName>style.visibility</p:attrName>
                                        </p:attrNameLst>
                                      </p:cBhvr>
                                      <p:to>
                                        <p:strVal val="visible"/>
                                      </p:to>
                                    </p:set>
                                    <p:anim calcmode="lin" valueType="num">
                                      <p:cBhvr additive="base">
                                        <p:cTn id="73" dur="500" fill="hold"/>
                                        <p:tgtEl>
                                          <p:spTgt spid="26628">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662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6628">
                                            <p:txEl>
                                              <p:pRg st="12" end="12"/>
                                            </p:txEl>
                                          </p:spTgt>
                                        </p:tgtEl>
                                        <p:attrNameLst>
                                          <p:attrName>style.visibility</p:attrName>
                                        </p:attrNameLst>
                                      </p:cBhvr>
                                      <p:to>
                                        <p:strVal val="visible"/>
                                      </p:to>
                                    </p:set>
                                    <p:anim calcmode="lin" valueType="num">
                                      <p:cBhvr additive="base">
                                        <p:cTn id="79" dur="500" fill="hold"/>
                                        <p:tgtEl>
                                          <p:spTgt spid="26628">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662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6628">
                                            <p:txEl>
                                              <p:pRg st="13" end="13"/>
                                            </p:txEl>
                                          </p:spTgt>
                                        </p:tgtEl>
                                        <p:attrNameLst>
                                          <p:attrName>style.visibility</p:attrName>
                                        </p:attrNameLst>
                                      </p:cBhvr>
                                      <p:to>
                                        <p:strVal val="visible"/>
                                      </p:to>
                                    </p:set>
                                    <p:anim calcmode="lin" valueType="num">
                                      <p:cBhvr additive="base">
                                        <p:cTn id="85" dur="500" fill="hold"/>
                                        <p:tgtEl>
                                          <p:spTgt spid="26628">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662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6628">
                                            <p:txEl>
                                              <p:pRg st="14" end="14"/>
                                            </p:txEl>
                                          </p:spTgt>
                                        </p:tgtEl>
                                        <p:attrNameLst>
                                          <p:attrName>style.visibility</p:attrName>
                                        </p:attrNameLst>
                                      </p:cBhvr>
                                      <p:to>
                                        <p:strVal val="visible"/>
                                      </p:to>
                                    </p:set>
                                    <p:anim calcmode="lin" valueType="num">
                                      <p:cBhvr additive="base">
                                        <p:cTn id="91" dur="500" fill="hold"/>
                                        <p:tgtEl>
                                          <p:spTgt spid="26628">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662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6628">
                                            <p:txEl>
                                              <p:pRg st="15" end="15"/>
                                            </p:txEl>
                                          </p:spTgt>
                                        </p:tgtEl>
                                        <p:attrNameLst>
                                          <p:attrName>style.visibility</p:attrName>
                                        </p:attrNameLst>
                                      </p:cBhvr>
                                      <p:to>
                                        <p:strVal val="visible"/>
                                      </p:to>
                                    </p:set>
                                    <p:anim calcmode="lin" valueType="num">
                                      <p:cBhvr additive="base">
                                        <p:cTn id="97" dur="500" fill="hold"/>
                                        <p:tgtEl>
                                          <p:spTgt spid="26628">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2662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6628">
                                            <p:txEl>
                                              <p:pRg st="16" end="16"/>
                                            </p:txEl>
                                          </p:spTgt>
                                        </p:tgtEl>
                                        <p:attrNameLst>
                                          <p:attrName>style.visibility</p:attrName>
                                        </p:attrNameLst>
                                      </p:cBhvr>
                                      <p:to>
                                        <p:strVal val="visible"/>
                                      </p:to>
                                    </p:set>
                                    <p:anim calcmode="lin" valueType="num">
                                      <p:cBhvr additive="base">
                                        <p:cTn id="103" dur="500" fill="hold"/>
                                        <p:tgtEl>
                                          <p:spTgt spid="26628">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26628">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628">
                                            <p:txEl>
                                              <p:pRg st="17" end="17"/>
                                            </p:txEl>
                                          </p:spTgt>
                                        </p:tgtEl>
                                        <p:attrNameLst>
                                          <p:attrName>style.visibility</p:attrName>
                                        </p:attrNameLst>
                                      </p:cBhvr>
                                      <p:to>
                                        <p:strVal val="visible"/>
                                      </p:to>
                                    </p:set>
                                    <p:anim calcmode="lin" valueType="num">
                                      <p:cBhvr additive="base">
                                        <p:cTn id="109" dur="500" fill="hold"/>
                                        <p:tgtEl>
                                          <p:spTgt spid="26628">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662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sz="4000"/>
              <a:t>思考题</a:t>
            </a:r>
          </a:p>
        </p:txBody>
      </p:sp>
      <p:sp>
        <p:nvSpPr>
          <p:cNvPr id="27652" name="Rectangle 3"/>
          <p:cNvSpPr>
            <a:spLocks noGrp="1" noChangeArrowheads="1"/>
          </p:cNvSpPr>
          <p:nvPr>
            <p:ph type="body" idx="1"/>
          </p:nvPr>
        </p:nvSpPr>
        <p:spPr>
          <a:xfrm>
            <a:off x="762000" y="838200"/>
            <a:ext cx="8058472" cy="3527425"/>
          </a:xfrm>
        </p:spPr>
        <p:txBody>
          <a:bodyPr/>
          <a:lstStyle/>
          <a:p>
            <a:pPr eaLnBrk="1" hangingPunct="1">
              <a:lnSpc>
                <a:spcPct val="90000"/>
              </a:lnSpc>
            </a:pPr>
            <a:r>
              <a:rPr lang="zh-CN" altLang="en-US" sz="2400" dirty="0"/>
              <a:t>说明晶闸管的基本工作原理。在哪些情况下，晶闸管可以从断态转变为通态？已导通的晶闸管，撤出门极驱动电流为什么不能关断？怎样才能关断？</a:t>
            </a:r>
          </a:p>
          <a:p>
            <a:pPr eaLnBrk="1" hangingPunct="1">
              <a:lnSpc>
                <a:spcPct val="90000"/>
              </a:lnSpc>
            </a:pPr>
            <a:r>
              <a:rPr lang="zh-CN" altLang="en-US" sz="2400" dirty="0"/>
              <a:t>晶闸管在关断状态为什么要对器件两端的</a:t>
            </a:r>
            <a:r>
              <a:rPr lang="en-US" altLang="zh-CN" sz="2400" dirty="0"/>
              <a:t>du/</a:t>
            </a:r>
            <a:r>
              <a:rPr lang="en-US" altLang="zh-CN" sz="2400" dirty="0" err="1"/>
              <a:t>dt</a:t>
            </a:r>
            <a:r>
              <a:rPr lang="zh-CN" altLang="en-US" sz="2400" dirty="0"/>
              <a:t>进行有效控制？</a:t>
            </a:r>
          </a:p>
          <a:p>
            <a:pPr eaLnBrk="1" hangingPunct="1">
              <a:lnSpc>
                <a:spcPct val="90000"/>
              </a:lnSpc>
            </a:pPr>
            <a:r>
              <a:rPr lang="zh-CN" altLang="en-US" sz="2400" dirty="0"/>
              <a:t>额定电流为</a:t>
            </a:r>
            <a:r>
              <a:rPr lang="en-US" altLang="zh-CN" sz="2400" dirty="0"/>
              <a:t>10A</a:t>
            </a:r>
            <a:r>
              <a:rPr lang="zh-CN" altLang="en-US" sz="2400" dirty="0"/>
              <a:t>的晶闸管能否承受长期通过</a:t>
            </a:r>
            <a:r>
              <a:rPr lang="en-US" altLang="zh-CN" sz="2400" dirty="0"/>
              <a:t>15A</a:t>
            </a:r>
            <a:r>
              <a:rPr lang="zh-CN" altLang="en-US" sz="2400" dirty="0"/>
              <a:t>的直流负载电流而不过热？</a:t>
            </a:r>
          </a:p>
          <a:p>
            <a:pPr eaLnBrk="1" hangingPunct="1">
              <a:lnSpc>
                <a:spcPct val="90000"/>
              </a:lnSpc>
            </a:pPr>
            <a:r>
              <a:rPr lang="zh-CN" altLang="en-US" sz="2400" dirty="0"/>
              <a:t>图中阴影部分为一个</a:t>
            </a:r>
            <a:r>
              <a:rPr lang="en-US" altLang="zh-CN" sz="2400" dirty="0"/>
              <a:t>2</a:t>
            </a:r>
            <a:r>
              <a:rPr lang="en-US" altLang="zh-CN" sz="2400" dirty="0">
                <a:latin typeface="Symbol" pitchFamily="18" charset="2"/>
              </a:rPr>
              <a:t>p</a:t>
            </a:r>
            <a:r>
              <a:rPr lang="zh-CN" altLang="en-US" sz="2400" dirty="0"/>
              <a:t>周期中晶闸管的电流波形。若最大值为</a:t>
            </a:r>
            <a:r>
              <a:rPr lang="en-US" altLang="zh-CN" sz="2400" dirty="0"/>
              <a:t>100A</a:t>
            </a:r>
            <a:r>
              <a:rPr lang="zh-CN" altLang="en-US" sz="2400" dirty="0"/>
              <a:t>，试计算电流的平均值和有效值。若考虑两倍裕量，应选择多大额定电流的晶闸管？</a:t>
            </a:r>
          </a:p>
        </p:txBody>
      </p:sp>
      <p:sp>
        <p:nvSpPr>
          <p:cNvPr id="27653" name="Rectangle 5"/>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342900" indent="-342900" algn="ctr"/>
            <a:endParaRPr lang="zh-CN" altLang="zh-CN"/>
          </a:p>
        </p:txBody>
      </p:sp>
      <p:graphicFrame>
        <p:nvGraphicFramePr>
          <p:cNvPr id="27654" name="Object 4"/>
          <p:cNvGraphicFramePr>
            <a:graphicFrameLocks noChangeAspect="1"/>
          </p:cNvGraphicFramePr>
          <p:nvPr/>
        </p:nvGraphicFramePr>
        <p:xfrm>
          <a:off x="2438400" y="4800600"/>
          <a:ext cx="3744913" cy="1701800"/>
        </p:xfrm>
        <a:graphic>
          <a:graphicData uri="http://schemas.openxmlformats.org/presentationml/2006/ole">
            <mc:AlternateContent xmlns:mc="http://schemas.openxmlformats.org/markup-compatibility/2006">
              <mc:Choice xmlns:v="urn:schemas-microsoft-com:vml" Requires="v">
                <p:oleObj spid="_x0000_s20680" name="Microsoft Drawing" r:id="rId3" imgW="2705100" imgH="1223963" progId="MSDraw">
                  <p:embed/>
                </p:oleObj>
              </mc:Choice>
              <mc:Fallback>
                <p:oleObj name="Microsoft Drawing" r:id="rId3" imgW="2705100" imgH="1223963"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800600"/>
                        <a:ext cx="3744913"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4" name="日期占位符 3">
            <a:extLst>
              <a:ext uri="{FF2B5EF4-FFF2-40B4-BE49-F238E27FC236}">
                <a16:creationId xmlns:a16="http://schemas.microsoft.com/office/drawing/2014/main" id="{1B63A51A-2719-4C9F-BC5F-7A919B11C00B}"/>
              </a:ext>
            </a:extLst>
          </p:cNvPr>
          <p:cNvSpPr>
            <a:spLocks noGrp="1"/>
          </p:cNvSpPr>
          <p:nvPr>
            <p:ph type="dt" sz="half" idx="10"/>
          </p:nvPr>
        </p:nvSpPr>
        <p:spPr/>
        <p:txBody>
          <a:bodyPr/>
          <a:lstStyle/>
          <a:p>
            <a:fld id="{D574093B-34AA-4AD2-8F6E-29EE11F83574}" type="datetime10">
              <a:rPr lang="zh-CN" altLang="en-US" smtClean="0"/>
              <a:t>10:54</a:t>
            </a:fld>
            <a:endParaRPr lang="zh-CN" altLang="en-US"/>
          </a:p>
        </p:txBody>
      </p:sp>
      <p:sp>
        <p:nvSpPr>
          <p:cNvPr id="5" name="页脚占位符 4">
            <a:extLst>
              <a:ext uri="{FF2B5EF4-FFF2-40B4-BE49-F238E27FC236}">
                <a16:creationId xmlns:a16="http://schemas.microsoft.com/office/drawing/2014/main" id="{7B610C82-E23C-4FD8-BADE-2D72ADAD7840}"/>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543672597"/>
      </p:ext>
    </p:extLst>
  </p:cSld>
  <p:clrMapOvr>
    <a:masterClrMapping/>
  </p:clrMapOvr>
  <mc:AlternateContent xmlns:mc="http://schemas.openxmlformats.org/markup-compatibility/2006" xmlns:p14="http://schemas.microsoft.com/office/powerpoint/2010/main">
    <mc:Choice Requires="p14">
      <p:transition spd="slow" p14:dur="2000" advTm="8330"/>
    </mc:Choice>
    <mc:Fallback xmlns="">
      <p:transition spd="slow" advTm="833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1"/>
          </p:nvPr>
        </p:nvSpPr>
        <p:spPr>
          <a:xfrm>
            <a:off x="755576" y="188640"/>
            <a:ext cx="8058472" cy="3527425"/>
          </a:xfrm>
        </p:spPr>
        <p:txBody>
          <a:bodyPr/>
          <a:lstStyle/>
          <a:p>
            <a:r>
              <a:rPr lang="zh-CN" altLang="zh-CN" sz="1600" dirty="0"/>
              <a:t>对于晶闸管的特性，下列说法正确的是（</a:t>
            </a:r>
            <a:r>
              <a:rPr lang="en-US" altLang="zh-CN" sz="1600" dirty="0"/>
              <a:t>           </a:t>
            </a:r>
            <a:r>
              <a:rPr lang="zh-CN" altLang="zh-CN" sz="1600" dirty="0"/>
              <a:t>）。</a:t>
            </a:r>
          </a:p>
          <a:p>
            <a:r>
              <a:rPr lang="en-US" altLang="zh-CN" sz="1600" dirty="0"/>
              <a:t>A</a:t>
            </a:r>
            <a:r>
              <a:rPr lang="zh-CN" altLang="zh-CN" sz="1600" dirty="0"/>
              <a:t>、承受反向电压时，不论门极是否有触发电流，晶闸管都不会导通。</a:t>
            </a:r>
          </a:p>
          <a:p>
            <a:r>
              <a:rPr lang="en-US" altLang="zh-CN" sz="1600" dirty="0"/>
              <a:t>B</a:t>
            </a:r>
            <a:r>
              <a:rPr lang="zh-CN" altLang="zh-CN" sz="1600" dirty="0"/>
              <a:t>、承受正向电压时，仅在门极有触发电流的情况下晶闸管才能开通。</a:t>
            </a:r>
          </a:p>
          <a:p>
            <a:r>
              <a:rPr lang="en-US" altLang="zh-CN" sz="1600" dirty="0"/>
              <a:t>C</a:t>
            </a:r>
            <a:r>
              <a:rPr lang="zh-CN" altLang="zh-CN" sz="1600" dirty="0"/>
              <a:t>、晶闸管一旦导通，门极就失去控制作用。</a:t>
            </a:r>
            <a:endParaRPr lang="en-US" altLang="zh-CN" sz="1600" dirty="0"/>
          </a:p>
          <a:p>
            <a:r>
              <a:rPr lang="en-US" altLang="zh-CN" sz="1600" dirty="0"/>
              <a:t>D</a:t>
            </a:r>
            <a:r>
              <a:rPr lang="zh-CN" altLang="en-US" sz="1600" dirty="0"/>
              <a:t>、</a:t>
            </a:r>
            <a:r>
              <a:rPr lang="zh-CN" altLang="zh-CN" sz="1600" dirty="0"/>
              <a:t>要使晶闸管关断，只能利用外加电压和外电路的作用使晶闸管的电流降到接近于零的某一数值（维持电流）以下。</a:t>
            </a:r>
            <a:endParaRPr lang="en-US" altLang="zh-CN" sz="1600" dirty="0"/>
          </a:p>
          <a:p>
            <a:pPr lvl="0"/>
            <a:endParaRPr lang="en-US" altLang="zh-CN" sz="1600" dirty="0"/>
          </a:p>
          <a:p>
            <a:r>
              <a:rPr lang="zh-CN" altLang="zh-CN" sz="1600" dirty="0"/>
              <a:t>下列说法正确的是（</a:t>
            </a:r>
            <a:r>
              <a:rPr lang="en-US" altLang="zh-CN" sz="1600" dirty="0"/>
              <a:t>      </a:t>
            </a:r>
            <a:r>
              <a:rPr lang="zh-CN" altLang="zh-CN" sz="1600" dirty="0"/>
              <a:t>）。</a:t>
            </a:r>
          </a:p>
          <a:p>
            <a:r>
              <a:rPr lang="en-US" altLang="zh-CN" sz="1600" dirty="0"/>
              <a:t>A</a:t>
            </a:r>
            <a:r>
              <a:rPr lang="zh-CN" altLang="zh-CN" sz="1600" dirty="0"/>
              <a:t>、晶闸管阳极加正向电压，门极有正向脉冲，可以开通</a:t>
            </a:r>
          </a:p>
          <a:p>
            <a:r>
              <a:rPr lang="en-US" altLang="zh-CN" sz="1600" dirty="0"/>
              <a:t>B</a:t>
            </a:r>
            <a:r>
              <a:rPr lang="zh-CN" altLang="zh-CN" sz="1600" dirty="0"/>
              <a:t>、晶闸管阳极加正向电压，门极有负向脉冲，可以开通</a:t>
            </a:r>
          </a:p>
          <a:p>
            <a:r>
              <a:rPr lang="en-US" altLang="zh-CN" sz="1600" dirty="0"/>
              <a:t>C</a:t>
            </a:r>
            <a:r>
              <a:rPr lang="zh-CN" altLang="zh-CN" sz="1600" dirty="0"/>
              <a:t>、晶闸管阳极加反向电压，门极有正向脉冲，可以开通</a:t>
            </a:r>
            <a:r>
              <a:rPr lang="en-US" altLang="zh-CN" sz="1600" dirty="0"/>
              <a:t>     </a:t>
            </a:r>
            <a:endParaRPr lang="zh-CN" altLang="zh-CN" sz="1600" dirty="0"/>
          </a:p>
          <a:p>
            <a:r>
              <a:rPr lang="en-US" altLang="zh-CN" sz="1600" dirty="0"/>
              <a:t>D</a:t>
            </a:r>
            <a:r>
              <a:rPr lang="zh-CN" altLang="zh-CN" sz="1600" dirty="0"/>
              <a:t>、晶闸管阳极加反向电压，门极有负向脉冲，可以开通</a:t>
            </a:r>
            <a:endParaRPr lang="en-US" altLang="zh-CN" sz="1600" dirty="0"/>
          </a:p>
          <a:p>
            <a:endParaRPr lang="en-US" altLang="zh-CN" sz="1600" dirty="0"/>
          </a:p>
          <a:p>
            <a:r>
              <a:rPr lang="zh-CN" altLang="zh-CN" sz="1600" dirty="0"/>
              <a:t>对于晶闸管的特性，下列说法正确的是（</a:t>
            </a:r>
            <a:r>
              <a:rPr lang="en-US" altLang="zh-CN" sz="1600" dirty="0"/>
              <a:t>           </a:t>
            </a:r>
            <a:r>
              <a:rPr lang="zh-CN" altLang="zh-CN" sz="1600" dirty="0"/>
              <a:t>）。</a:t>
            </a:r>
          </a:p>
          <a:p>
            <a:r>
              <a:rPr lang="en-US" altLang="zh-CN" sz="1600" dirty="0"/>
              <a:t>A</a:t>
            </a:r>
            <a:r>
              <a:rPr lang="zh-CN" altLang="zh-CN" sz="1600" dirty="0"/>
              <a:t>、承受反向电压时，不论门极是否有触发电流，晶闸管都不会导通。</a:t>
            </a:r>
          </a:p>
          <a:p>
            <a:r>
              <a:rPr lang="en-US" altLang="zh-CN" sz="1600" dirty="0"/>
              <a:t>B</a:t>
            </a:r>
            <a:r>
              <a:rPr lang="zh-CN" altLang="zh-CN" sz="1600" dirty="0"/>
              <a:t>、承受正向电压时，仅在门极有触发电流的情况下晶闸管才能开通。</a:t>
            </a:r>
          </a:p>
          <a:p>
            <a:r>
              <a:rPr lang="en-US" altLang="zh-CN" sz="1600" dirty="0"/>
              <a:t>C</a:t>
            </a:r>
            <a:r>
              <a:rPr lang="zh-CN" altLang="zh-CN" sz="1600" dirty="0"/>
              <a:t>、晶闸管一旦导通，门极就失去控制作用。</a:t>
            </a:r>
            <a:endParaRPr lang="en-US" altLang="zh-CN" sz="1600" dirty="0"/>
          </a:p>
          <a:p>
            <a:r>
              <a:rPr lang="en-US" altLang="zh-CN" sz="1600" dirty="0"/>
              <a:t>D</a:t>
            </a:r>
            <a:r>
              <a:rPr lang="zh-CN" altLang="en-US" sz="1600" dirty="0"/>
              <a:t>、</a:t>
            </a:r>
            <a:r>
              <a:rPr lang="zh-CN" altLang="zh-CN" sz="1600" dirty="0"/>
              <a:t>要使晶闸管关断，只能利用外加电压和外电路的作用使晶闸管的电流降到接近于零的某一数值以下。</a:t>
            </a:r>
            <a:endParaRPr lang="en-US" altLang="zh-CN" sz="1600" dirty="0"/>
          </a:p>
          <a:p>
            <a:r>
              <a:rPr lang="en-US" altLang="zh-CN" sz="1600" dirty="0"/>
              <a:t>E</a:t>
            </a:r>
            <a:r>
              <a:rPr lang="zh-CN" altLang="en-US" sz="1600" dirty="0"/>
              <a:t>、</a:t>
            </a:r>
            <a:r>
              <a:rPr lang="zh-CN" altLang="zh-CN" sz="1600" dirty="0"/>
              <a:t>在晶闸管开通过程中，只有流过晶闸管的电流达到维持电流后，才能够移除触发信号，晶闸管维持导通。</a:t>
            </a:r>
          </a:p>
          <a:p>
            <a:endParaRPr lang="zh-CN" altLang="zh-CN" sz="1800" dirty="0"/>
          </a:p>
          <a:p>
            <a:pPr lvl="0"/>
            <a:endParaRPr lang="zh-CN" altLang="zh-CN" sz="1800" dirty="0"/>
          </a:p>
          <a:p>
            <a:pPr eaLnBrk="1" hangingPunct="1">
              <a:lnSpc>
                <a:spcPct val="90000"/>
              </a:lnSpc>
            </a:pPr>
            <a:endParaRPr lang="zh-CN" altLang="en-US" sz="2400" dirty="0"/>
          </a:p>
        </p:txBody>
      </p:sp>
      <p:sp>
        <p:nvSpPr>
          <p:cNvPr id="27653" name="Rectangle 5"/>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342900" indent="-342900" algn="ctr"/>
            <a:endParaRPr lang="zh-CN" altLang="zh-CN"/>
          </a:p>
        </p:txBody>
      </p:sp>
      <p:sp>
        <p:nvSpPr>
          <p:cNvPr id="2" name="灯片编号占位符 1"/>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4" name="日期占位符 3">
            <a:extLst>
              <a:ext uri="{FF2B5EF4-FFF2-40B4-BE49-F238E27FC236}">
                <a16:creationId xmlns:a16="http://schemas.microsoft.com/office/drawing/2014/main" id="{667107EF-397D-4244-B05D-BFCD814A293D}"/>
              </a:ext>
            </a:extLst>
          </p:cNvPr>
          <p:cNvSpPr>
            <a:spLocks noGrp="1"/>
          </p:cNvSpPr>
          <p:nvPr>
            <p:ph type="dt" sz="half" idx="10"/>
          </p:nvPr>
        </p:nvSpPr>
        <p:spPr/>
        <p:txBody>
          <a:bodyPr/>
          <a:lstStyle/>
          <a:p>
            <a:fld id="{F5C3DBE7-87AB-4F76-A595-8B972D579567}" type="datetime10">
              <a:rPr lang="zh-CN" altLang="en-US" smtClean="0"/>
              <a:t>10:54</a:t>
            </a:fld>
            <a:endParaRPr lang="zh-CN" altLang="en-US"/>
          </a:p>
        </p:txBody>
      </p:sp>
      <p:sp>
        <p:nvSpPr>
          <p:cNvPr id="5" name="页脚占位符 4">
            <a:extLst>
              <a:ext uri="{FF2B5EF4-FFF2-40B4-BE49-F238E27FC236}">
                <a16:creationId xmlns:a16="http://schemas.microsoft.com/office/drawing/2014/main" id="{D3C87441-70D2-4DCC-81DF-DFF4B7D7833C}"/>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865270474"/>
      </p:ext>
    </p:extLst>
  </p:cSld>
  <p:clrMapOvr>
    <a:masterClrMapping/>
  </p:clrMapOvr>
  <mc:AlternateContent xmlns:mc="http://schemas.openxmlformats.org/markup-compatibility/2006" xmlns:p14="http://schemas.microsoft.com/office/powerpoint/2010/main">
    <mc:Choice Requires="p14">
      <p:transition spd="slow" p14:dur="2000" advTm="56173"/>
    </mc:Choice>
    <mc:Fallback xmlns="">
      <p:transition spd="slow" advTm="5617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27088" y="116632"/>
            <a:ext cx="7848600" cy="428625"/>
          </a:xfrm>
        </p:spPr>
        <p:txBody>
          <a:bodyPr/>
          <a:lstStyle/>
          <a:p>
            <a:pPr algn="l"/>
            <a:r>
              <a:rPr lang="en-US" altLang="zh-CN" sz="3600" b="1" dirty="0">
                <a:solidFill>
                  <a:schemeClr val="tx1"/>
                </a:solidFill>
              </a:rPr>
              <a:t>2.3.1 </a:t>
            </a:r>
            <a:r>
              <a:rPr lang="zh-CN" altLang="en-US" sz="3600" b="1" dirty="0">
                <a:solidFill>
                  <a:schemeClr val="tx1"/>
                </a:solidFill>
              </a:rPr>
              <a:t>晶闸管的结构</a:t>
            </a:r>
          </a:p>
        </p:txBody>
      </p:sp>
      <p:sp>
        <p:nvSpPr>
          <p:cNvPr id="84995" name="Rectangle 3"/>
          <p:cNvSpPr>
            <a:spLocks noGrp="1" noChangeArrowheads="1"/>
          </p:cNvSpPr>
          <p:nvPr>
            <p:ph type="body" sz="half" idx="1"/>
          </p:nvPr>
        </p:nvSpPr>
        <p:spPr>
          <a:xfrm>
            <a:off x="615950" y="692697"/>
            <a:ext cx="3812034" cy="4752527"/>
          </a:xfrm>
        </p:spPr>
        <p:txBody>
          <a:bodyPr/>
          <a:lstStyle/>
          <a:p>
            <a:pPr>
              <a:buFontTx/>
              <a:buNone/>
            </a:pPr>
            <a:r>
              <a:rPr lang="en-US" altLang="zh-CN" sz="2800" b="1" dirty="0">
                <a:solidFill>
                  <a:srgbClr val="E35449"/>
                </a:solidFill>
              </a:rPr>
              <a:t>■</a:t>
            </a:r>
            <a:r>
              <a:rPr lang="zh-CN" altLang="en-US" sz="2800" b="1" dirty="0"/>
              <a:t>晶闸管的结构</a:t>
            </a:r>
          </a:p>
          <a:p>
            <a:pPr>
              <a:buFontTx/>
              <a:buNone/>
            </a:pPr>
            <a:r>
              <a:rPr lang="zh-CN" altLang="en-US" sz="2800" b="1" dirty="0">
                <a:solidFill>
                  <a:srgbClr val="0000FF"/>
                </a:solidFill>
                <a:latin typeface="宋体" pitchFamily="2" charset="-122"/>
              </a:rPr>
              <a:t>  ◆</a:t>
            </a:r>
            <a:r>
              <a:rPr lang="zh-CN" altLang="en-US" sz="2800" b="1" dirty="0"/>
              <a:t>从外形上来看，晶闸管也主要有</a:t>
            </a:r>
            <a:r>
              <a:rPr lang="zh-CN" altLang="en-US" sz="2800" b="1" dirty="0">
                <a:solidFill>
                  <a:srgbClr val="E35449"/>
                </a:solidFill>
              </a:rPr>
              <a:t>螺栓型</a:t>
            </a:r>
            <a:r>
              <a:rPr lang="zh-CN" altLang="en-US" sz="2800" b="1" dirty="0"/>
              <a:t>和</a:t>
            </a:r>
            <a:r>
              <a:rPr lang="zh-CN" altLang="en-US" sz="2800" b="1" dirty="0">
                <a:solidFill>
                  <a:srgbClr val="E35449"/>
                </a:solidFill>
              </a:rPr>
              <a:t>平板型</a:t>
            </a:r>
            <a:r>
              <a:rPr lang="zh-CN" altLang="en-US" sz="2800" b="1" dirty="0"/>
              <a:t>两种封装结构 。</a:t>
            </a:r>
          </a:p>
          <a:p>
            <a:pPr>
              <a:buFontTx/>
              <a:buNone/>
            </a:pPr>
            <a:r>
              <a:rPr lang="zh-CN" altLang="en-US" sz="2800" b="1" dirty="0">
                <a:solidFill>
                  <a:srgbClr val="0000FF"/>
                </a:solidFill>
                <a:latin typeface="宋体" pitchFamily="2" charset="-122"/>
              </a:rPr>
              <a:t>  ◆</a:t>
            </a:r>
            <a:r>
              <a:rPr lang="zh-CN" altLang="en-US" sz="2800" b="1" dirty="0"/>
              <a:t>引出</a:t>
            </a:r>
            <a:r>
              <a:rPr lang="zh-CN" altLang="en-US" sz="2800" b="1" dirty="0">
                <a:solidFill>
                  <a:srgbClr val="E35449"/>
                </a:solidFill>
              </a:rPr>
              <a:t>阳极</a:t>
            </a:r>
            <a:r>
              <a:rPr lang="en-US" altLang="zh-CN" sz="2800" b="1" dirty="0">
                <a:solidFill>
                  <a:srgbClr val="E35449"/>
                </a:solidFill>
              </a:rPr>
              <a:t>A</a:t>
            </a:r>
            <a:r>
              <a:rPr lang="zh-CN" altLang="en-US" sz="2800" b="1" dirty="0"/>
              <a:t>、</a:t>
            </a:r>
            <a:r>
              <a:rPr lang="zh-CN" altLang="en-US" sz="2800" b="1" dirty="0">
                <a:solidFill>
                  <a:srgbClr val="E35449"/>
                </a:solidFill>
              </a:rPr>
              <a:t>阴极</a:t>
            </a:r>
            <a:r>
              <a:rPr lang="en-US" altLang="zh-CN" sz="2800" b="1" dirty="0">
                <a:solidFill>
                  <a:srgbClr val="E35449"/>
                </a:solidFill>
              </a:rPr>
              <a:t>K</a:t>
            </a:r>
            <a:r>
              <a:rPr lang="zh-CN" altLang="en-US" sz="2800" b="1" dirty="0"/>
              <a:t>和</a:t>
            </a:r>
            <a:r>
              <a:rPr lang="zh-CN" altLang="en-US" sz="2800" b="1" dirty="0">
                <a:solidFill>
                  <a:srgbClr val="E35449"/>
                </a:solidFill>
              </a:rPr>
              <a:t>门极（控制端）</a:t>
            </a:r>
            <a:r>
              <a:rPr lang="en-US" altLang="zh-CN" sz="2800" b="1" dirty="0">
                <a:solidFill>
                  <a:srgbClr val="E35449"/>
                </a:solidFill>
              </a:rPr>
              <a:t>G</a:t>
            </a:r>
            <a:r>
              <a:rPr lang="zh-CN" altLang="en-US" sz="2800" b="1" dirty="0"/>
              <a:t>三个联接端。 </a:t>
            </a:r>
          </a:p>
          <a:p>
            <a:pPr>
              <a:buFontTx/>
              <a:buNone/>
            </a:pPr>
            <a:r>
              <a:rPr lang="zh-CN" altLang="en-US" sz="2800" b="1" dirty="0">
                <a:solidFill>
                  <a:srgbClr val="0000FF"/>
                </a:solidFill>
                <a:latin typeface="宋体" pitchFamily="2" charset="-122"/>
              </a:rPr>
              <a:t>  ◆</a:t>
            </a:r>
            <a:r>
              <a:rPr lang="zh-CN" altLang="en-US" sz="2800" b="1" dirty="0"/>
              <a:t>内部是</a:t>
            </a:r>
            <a:r>
              <a:rPr lang="en-US" altLang="zh-CN" sz="2800" b="1" dirty="0">
                <a:solidFill>
                  <a:srgbClr val="E35449"/>
                </a:solidFill>
              </a:rPr>
              <a:t>PNPN</a:t>
            </a:r>
            <a:r>
              <a:rPr lang="zh-CN" altLang="en-US" sz="2800" b="1" dirty="0"/>
              <a:t>四层半导体结构。</a:t>
            </a:r>
            <a:endParaRPr lang="zh-CN" altLang="en-US" sz="2800" dirty="0"/>
          </a:p>
        </p:txBody>
      </p:sp>
      <p:pic>
        <p:nvPicPr>
          <p:cNvPr id="84997" name="Picture 5" descr="图2-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71988" y="1628775"/>
            <a:ext cx="4132262" cy="3294063"/>
          </a:xfrm>
        </p:spPr>
      </p:pic>
      <p:sp>
        <p:nvSpPr>
          <p:cNvPr id="84996" name="Text Box 4"/>
          <p:cNvSpPr txBox="1">
            <a:spLocks noChangeArrowheads="1"/>
          </p:cNvSpPr>
          <p:nvPr/>
        </p:nvSpPr>
        <p:spPr bwMode="auto">
          <a:xfrm>
            <a:off x="4248150" y="5041900"/>
            <a:ext cx="4427538"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b="1">
                <a:solidFill>
                  <a:srgbClr val="6600CC"/>
                </a:solidFill>
                <a:latin typeface="Times New Roman" pitchFamily="18" charset="0"/>
              </a:rPr>
              <a:t>     </a:t>
            </a:r>
            <a:r>
              <a:rPr lang="zh-CN" altLang="en-US" sz="1600" b="1">
                <a:solidFill>
                  <a:srgbClr val="6600CC"/>
                </a:solidFill>
                <a:latin typeface="Times New Roman" pitchFamily="18" charset="0"/>
              </a:rPr>
              <a:t>图</a:t>
            </a:r>
            <a:r>
              <a:rPr lang="en-US" altLang="zh-CN" sz="1600" b="1">
                <a:solidFill>
                  <a:srgbClr val="6600CC"/>
                </a:solidFill>
                <a:latin typeface="Times New Roman" pitchFamily="18" charset="0"/>
              </a:rPr>
              <a:t>2-7  </a:t>
            </a:r>
            <a:r>
              <a:rPr lang="zh-CN" altLang="en-US" sz="1600" b="1">
                <a:solidFill>
                  <a:srgbClr val="6600CC"/>
                </a:solidFill>
                <a:latin typeface="Times New Roman" pitchFamily="18" charset="0"/>
              </a:rPr>
              <a:t>晶闸管的外形、结构和电气图形符号</a:t>
            </a:r>
          </a:p>
          <a:p>
            <a:pPr algn="ctr"/>
            <a:r>
              <a:rPr lang="zh-CN" altLang="en-US" sz="1600" b="1">
                <a:solidFill>
                  <a:srgbClr val="6600CC"/>
                </a:solidFill>
                <a:latin typeface="Times New Roman" pitchFamily="18" charset="0"/>
              </a:rPr>
              <a:t>    </a:t>
            </a:r>
            <a:r>
              <a:rPr lang="en-US" altLang="zh-CN" sz="1600" b="1">
                <a:solidFill>
                  <a:srgbClr val="6600CC"/>
                </a:solidFill>
                <a:latin typeface="Times New Roman" pitchFamily="18" charset="0"/>
              </a:rPr>
              <a:t>a) </a:t>
            </a:r>
            <a:r>
              <a:rPr lang="zh-CN" altLang="en-US" sz="1600" b="1">
                <a:solidFill>
                  <a:srgbClr val="6600CC"/>
                </a:solidFill>
                <a:latin typeface="Times New Roman" pitchFamily="18" charset="0"/>
              </a:rPr>
              <a:t>外形  </a:t>
            </a:r>
            <a:r>
              <a:rPr lang="en-US" altLang="zh-CN" sz="1600" b="1">
                <a:solidFill>
                  <a:srgbClr val="6600CC"/>
                </a:solidFill>
                <a:latin typeface="Times New Roman" pitchFamily="18" charset="0"/>
              </a:rPr>
              <a:t>b) </a:t>
            </a:r>
            <a:r>
              <a:rPr lang="zh-CN" altLang="en-US" sz="1600" b="1">
                <a:solidFill>
                  <a:srgbClr val="6600CC"/>
                </a:solidFill>
                <a:latin typeface="Times New Roman" pitchFamily="18" charset="0"/>
              </a:rPr>
              <a:t>结构  </a:t>
            </a:r>
            <a:r>
              <a:rPr lang="en-US" altLang="zh-CN" sz="1600" b="1">
                <a:solidFill>
                  <a:srgbClr val="6600CC"/>
                </a:solidFill>
                <a:latin typeface="Times New Roman" pitchFamily="18" charset="0"/>
              </a:rPr>
              <a:t>c) </a:t>
            </a:r>
            <a:r>
              <a:rPr lang="zh-CN" altLang="en-US" sz="1600" b="1">
                <a:solidFill>
                  <a:srgbClr val="6600CC"/>
                </a:solidFill>
                <a:latin typeface="Times New Roman" pitchFamily="18" charset="0"/>
              </a:rPr>
              <a:t>电气图形符号</a:t>
            </a:r>
            <a:r>
              <a:rPr lang="zh-CN" altLang="en-US" sz="2800">
                <a:solidFill>
                  <a:srgbClr val="0000FF"/>
                </a:solidFill>
                <a:latin typeface="Times New Roman" pitchFamily="18" charset="0"/>
              </a:rPr>
              <a:t> </a:t>
            </a:r>
          </a:p>
        </p:txBody>
      </p:sp>
      <p:sp>
        <p:nvSpPr>
          <p:cNvPr id="2" name="矩形 1">
            <a:extLst>
              <a:ext uri="{FF2B5EF4-FFF2-40B4-BE49-F238E27FC236}">
                <a16:creationId xmlns:a16="http://schemas.microsoft.com/office/drawing/2014/main" id="{6B69485D-F366-41E4-95DA-D07BF595147F}"/>
              </a:ext>
            </a:extLst>
          </p:cNvPr>
          <p:cNvSpPr/>
          <p:nvPr/>
        </p:nvSpPr>
        <p:spPr>
          <a:xfrm>
            <a:off x="1115616" y="5592664"/>
            <a:ext cx="3363421" cy="830997"/>
          </a:xfrm>
          <a:prstGeom prst="rect">
            <a:avLst/>
          </a:prstGeom>
        </p:spPr>
        <p:txBody>
          <a:bodyPr wrap="none">
            <a:spAutoFit/>
          </a:bodyPr>
          <a:lstStyle/>
          <a:p>
            <a:r>
              <a:rPr lang="zh-CN" altLang="en-US" sz="2400" b="1" dirty="0">
                <a:solidFill>
                  <a:srgbClr val="0070C0"/>
                </a:solidFill>
              </a:rPr>
              <a:t>外部：</a:t>
            </a:r>
            <a:r>
              <a:rPr lang="zh-CN" altLang="en-US" sz="2400" b="1" dirty="0">
                <a:solidFill>
                  <a:srgbClr val="FF0000"/>
                </a:solidFill>
              </a:rPr>
              <a:t>三端器件</a:t>
            </a:r>
            <a:endParaRPr lang="en-US" altLang="zh-CN" sz="2400" b="1" dirty="0">
              <a:solidFill>
                <a:srgbClr val="FF0000"/>
              </a:solidFill>
            </a:endParaRPr>
          </a:p>
          <a:p>
            <a:r>
              <a:rPr lang="zh-CN" altLang="en-US" sz="2400" b="1" dirty="0">
                <a:solidFill>
                  <a:srgbClr val="0070C0"/>
                </a:solidFill>
              </a:rPr>
              <a:t>内部：</a:t>
            </a:r>
            <a:r>
              <a:rPr lang="zh-CN" altLang="en-US" sz="2400" b="1" dirty="0">
                <a:solidFill>
                  <a:srgbClr val="FF0000"/>
                </a:solidFill>
              </a:rPr>
              <a:t>四层半导体结构 </a:t>
            </a:r>
            <a:endParaRPr lang="zh-CN" altLang="en-US" sz="2400" dirty="0">
              <a:solidFill>
                <a:srgbClr val="FF0000"/>
              </a:solidFill>
            </a:endParaRPr>
          </a:p>
        </p:txBody>
      </p:sp>
      <p:sp>
        <p:nvSpPr>
          <p:cNvPr id="4" name="灯片编号占位符 3">
            <a:extLst>
              <a:ext uri="{FF2B5EF4-FFF2-40B4-BE49-F238E27FC236}">
                <a16:creationId xmlns:a16="http://schemas.microsoft.com/office/drawing/2014/main" id="{D19CCFE4-4E48-45FA-BC69-33F8FCB7F730}"/>
              </a:ext>
            </a:extLst>
          </p:cNvPr>
          <p:cNvSpPr>
            <a:spLocks noGrp="1"/>
          </p:cNvSpPr>
          <p:nvPr>
            <p:ph type="sldNum" sz="quarter" idx="12"/>
          </p:nvPr>
        </p:nvSpPr>
        <p:spPr/>
        <p:txBody>
          <a:bodyPr/>
          <a:lstStyle/>
          <a:p>
            <a:fld id="{21226B55-A586-474D-9D16-89BB9CABEDB4}" type="slidenum">
              <a:rPr lang="en-US" altLang="zh-CN" smtClean="0"/>
              <a:pPr/>
              <a:t>3</a:t>
            </a:fld>
            <a:r>
              <a:rPr lang="en-US" altLang="zh-CN"/>
              <a:t>/7</a:t>
            </a:r>
          </a:p>
        </p:txBody>
      </p:sp>
      <p:sp>
        <p:nvSpPr>
          <p:cNvPr id="5" name="日期占位符 4">
            <a:extLst>
              <a:ext uri="{FF2B5EF4-FFF2-40B4-BE49-F238E27FC236}">
                <a16:creationId xmlns:a16="http://schemas.microsoft.com/office/drawing/2014/main" id="{2E21233C-DD0A-4D78-93DB-916DBC4AB293}"/>
              </a:ext>
            </a:extLst>
          </p:cNvPr>
          <p:cNvSpPr>
            <a:spLocks noGrp="1"/>
          </p:cNvSpPr>
          <p:nvPr>
            <p:ph type="dt" sz="half" idx="10"/>
          </p:nvPr>
        </p:nvSpPr>
        <p:spPr/>
        <p:txBody>
          <a:bodyPr/>
          <a:lstStyle/>
          <a:p>
            <a:fld id="{DF44E1EB-1049-4469-AC07-BF564CFC8CA6}" type="datetime10">
              <a:rPr lang="zh-CN" altLang="en-US" smtClean="0"/>
              <a:t>10:54</a:t>
            </a:fld>
            <a:endParaRPr lang="en-US" altLang="zh-CN"/>
          </a:p>
        </p:txBody>
      </p:sp>
      <p:sp>
        <p:nvSpPr>
          <p:cNvPr id="6" name="页脚占位符 5">
            <a:extLst>
              <a:ext uri="{FF2B5EF4-FFF2-40B4-BE49-F238E27FC236}">
                <a16:creationId xmlns:a16="http://schemas.microsoft.com/office/drawing/2014/main" id="{944DA167-E898-412B-8219-690060AB9192}"/>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3792027768"/>
      </p:ext>
    </p:extLst>
  </p:cSld>
  <p:clrMapOvr>
    <a:masterClrMapping/>
  </p:clrMapOvr>
  <mc:AlternateContent xmlns:mc="http://schemas.openxmlformats.org/markup-compatibility/2006" xmlns:p14="http://schemas.microsoft.com/office/powerpoint/2010/main">
    <mc:Choice Requires="p14">
      <p:transition spd="slow" p14:dur="2000" advTm="106358"/>
    </mc:Choice>
    <mc:Fallback xmlns="">
      <p:transition spd="slow" advTm="10635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1"/>
          </p:nvPr>
        </p:nvSpPr>
        <p:spPr>
          <a:xfrm>
            <a:off x="755576" y="404664"/>
            <a:ext cx="7931224" cy="3527425"/>
          </a:xfrm>
        </p:spPr>
        <p:txBody>
          <a:bodyPr/>
          <a:lstStyle/>
          <a:p>
            <a:r>
              <a:rPr lang="zh-CN" altLang="zh-CN" sz="1600" dirty="0"/>
              <a:t>对于晶闸管的特性，下列说法正确的是（</a:t>
            </a:r>
            <a:r>
              <a:rPr lang="en-US" altLang="zh-CN" sz="1600" dirty="0"/>
              <a:t>           </a:t>
            </a:r>
            <a:r>
              <a:rPr lang="zh-CN" altLang="zh-CN" sz="1600" dirty="0"/>
              <a:t>）。</a:t>
            </a:r>
          </a:p>
          <a:p>
            <a:r>
              <a:rPr lang="en-US" altLang="zh-CN" sz="1600" dirty="0"/>
              <a:t>A</a:t>
            </a:r>
            <a:r>
              <a:rPr lang="zh-CN" altLang="zh-CN" sz="1600" dirty="0"/>
              <a:t>、</a:t>
            </a:r>
            <a:r>
              <a:rPr lang="zh-CN" altLang="en-US" sz="1600" b="1" dirty="0">
                <a:latin typeface="华文中宋" pitchFamily="2" charset="-122"/>
              </a:rPr>
              <a:t>断态电压临界上升率</a:t>
            </a:r>
            <a:r>
              <a:rPr lang="en-US" altLang="zh-CN" sz="1600" b="1" dirty="0"/>
              <a:t>d</a:t>
            </a:r>
            <a:r>
              <a:rPr lang="en-US" altLang="zh-CN" sz="1600" b="1" i="1" dirty="0"/>
              <a:t>u</a:t>
            </a:r>
            <a:r>
              <a:rPr lang="en-US" altLang="zh-CN" sz="1600" b="1" dirty="0"/>
              <a:t>/</a:t>
            </a:r>
            <a:r>
              <a:rPr lang="en-US" altLang="zh-CN" sz="1600" b="1" dirty="0" err="1"/>
              <a:t>d</a:t>
            </a:r>
            <a:r>
              <a:rPr lang="en-US" altLang="zh-CN" sz="1600" b="1" i="1" dirty="0" err="1"/>
              <a:t>t</a:t>
            </a:r>
            <a:r>
              <a:rPr lang="zh-CN" altLang="en-US" sz="1600" b="1" dirty="0">
                <a:latin typeface="华文中宋" pitchFamily="2" charset="-122"/>
              </a:rPr>
              <a:t>过大，使充电电流足够大，就会使晶闸管误导通</a:t>
            </a:r>
            <a:endParaRPr lang="en-US" altLang="zh-CN" sz="1600" b="1" dirty="0">
              <a:latin typeface="华文中宋" pitchFamily="2" charset="-122"/>
            </a:endParaRPr>
          </a:p>
          <a:p>
            <a:r>
              <a:rPr lang="en-US" altLang="zh-CN" sz="1600" b="1" dirty="0">
                <a:latin typeface="华文中宋" pitchFamily="2" charset="-122"/>
              </a:rPr>
              <a:t>B</a:t>
            </a:r>
            <a:r>
              <a:rPr lang="zh-CN" altLang="en-US" sz="1600" b="1" dirty="0">
                <a:latin typeface="华文中宋" pitchFamily="2" charset="-122"/>
              </a:rPr>
              <a:t>、如果通态电流临界上升率</a:t>
            </a:r>
            <a:r>
              <a:rPr lang="en-US" altLang="zh-CN" sz="1600" b="1" dirty="0"/>
              <a:t>d</a:t>
            </a:r>
            <a:r>
              <a:rPr lang="en-US" altLang="zh-CN" sz="1600" b="1" i="1" dirty="0"/>
              <a:t>i</a:t>
            </a:r>
            <a:r>
              <a:rPr lang="en-US" altLang="zh-CN" sz="1600" b="1" dirty="0"/>
              <a:t>/</a:t>
            </a:r>
            <a:r>
              <a:rPr lang="en-US" altLang="zh-CN" sz="1600" b="1" dirty="0" err="1"/>
              <a:t>d</a:t>
            </a:r>
            <a:r>
              <a:rPr lang="en-US" altLang="zh-CN" sz="1600" b="1" i="1" dirty="0" err="1"/>
              <a:t>t</a:t>
            </a:r>
            <a:r>
              <a:rPr lang="zh-CN" altLang="en-US" sz="1600" b="1" dirty="0">
                <a:latin typeface="华文中宋" pitchFamily="2" charset="-122"/>
              </a:rPr>
              <a:t>上升太快，可能造成局部过热而使晶闸管损坏。</a:t>
            </a:r>
          </a:p>
          <a:p>
            <a:r>
              <a:rPr lang="en-US" altLang="zh-CN" sz="1600" b="1" dirty="0"/>
              <a:t>C</a:t>
            </a:r>
            <a:r>
              <a:rPr lang="zh-CN" altLang="en-US" sz="1600" b="1" dirty="0"/>
              <a:t>、擎住电流是晶闸管刚从断态转入通态并移除触发信号后，能维持导通所需的最小电流。</a:t>
            </a:r>
            <a:endParaRPr lang="en-US" altLang="zh-CN" sz="1600" dirty="0"/>
          </a:p>
          <a:p>
            <a:r>
              <a:rPr lang="en-US" altLang="zh-CN" sz="1600" b="1" dirty="0"/>
              <a:t>D</a:t>
            </a:r>
            <a:r>
              <a:rPr lang="zh-CN" altLang="en-US" sz="1600" b="1" dirty="0"/>
              <a:t>、维持电流是指使晶闸管维持导通所必需的最小电流</a:t>
            </a:r>
            <a:endParaRPr lang="en-US" altLang="zh-CN" sz="1600" b="1" dirty="0"/>
          </a:p>
          <a:p>
            <a:endParaRPr lang="en-US" altLang="zh-CN" sz="1600" b="1" dirty="0"/>
          </a:p>
          <a:p>
            <a:pPr marL="0" lvl="0" indent="0" eaLnBrk="0" hangingPunct="0">
              <a:spcBef>
                <a:spcPct val="0"/>
              </a:spcBef>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若晶闸管在实际运行过程中，通过晶闸管的电流有效值是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314A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，在电力二极管选型时，选定其额定电流为</a:t>
            </a:r>
            <a:r>
              <a:rPr lang="zh-CN" altLang="en-US" sz="1600" dirty="0">
                <a:latin typeface="宋体" panose="02010600030101010101" pitchFamily="2" charset="-122"/>
                <a:ea typeface="宋体" panose="02010600030101010101" pitchFamily="2" charset="-122"/>
                <a:cs typeface="Times New Roman" panose="02020603050405020304" pitchFamily="18" charset="0"/>
              </a:rPr>
              <a:t>（     ）</a:t>
            </a: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r>
              <a:rPr lang="zh-CN" altLang="en-US" sz="1600" dirty="0">
                <a:latin typeface="宋体" panose="02010600030101010101" pitchFamily="2" charset="-122"/>
                <a:ea typeface="宋体" panose="02010600030101010101" pitchFamily="2" charset="-122"/>
                <a:cs typeface="Times New Roman" panose="02020603050405020304" pitchFamily="18" charset="0"/>
              </a:rPr>
              <a:t>（考虑</a:t>
            </a: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倍电流安全裕量）。</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p>
            <a:pPr marL="0" lvl="0" indent="0" eaLnBrk="0" hangingPunct="0">
              <a:spcBef>
                <a:spcPct val="0"/>
              </a:spcBef>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 800A 		B.   200A</a:t>
            </a:r>
            <a:r>
              <a:rPr lang="en-US" altLang="zh-CN" sz="1600" baseline="-30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  314A</a:t>
            </a:r>
            <a:r>
              <a:rPr lang="en-US" altLang="zh-CN" sz="1600" baseline="-30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D.  400A</a:t>
            </a:r>
            <a:r>
              <a:rPr lang="en-US" altLang="zh-CN" sz="800" dirty="0"/>
              <a:t> </a:t>
            </a:r>
            <a:endParaRPr lang="en-US" altLang="zh-CN" sz="2400" dirty="0">
              <a:latin typeface="Arial" panose="020B0604020202020204" pitchFamily="34" charset="0"/>
            </a:endParaRPr>
          </a:p>
          <a:p>
            <a:endParaRPr lang="en-US" altLang="zh-CN" sz="1600" b="1" dirty="0"/>
          </a:p>
          <a:p>
            <a:r>
              <a:rPr lang="zh-CN" altLang="zh-CN" sz="1600" dirty="0"/>
              <a:t>画出</a:t>
            </a:r>
            <a:r>
              <a:rPr lang="zh-CN" altLang="en-US" sz="1600" dirty="0"/>
              <a:t>晶闸管</a:t>
            </a:r>
            <a:r>
              <a:rPr lang="zh-CN" altLang="zh-CN" sz="1600" dirty="0"/>
              <a:t>的动态特性图</a:t>
            </a:r>
            <a:r>
              <a:rPr lang="zh-CN" altLang="en-US" sz="1600" dirty="0"/>
              <a:t>。</a:t>
            </a:r>
            <a:endParaRPr lang="en-US" altLang="zh-CN" sz="1600" dirty="0"/>
          </a:p>
          <a:p>
            <a:endParaRPr lang="en-US" altLang="zh-CN" sz="1600" dirty="0"/>
          </a:p>
          <a:p>
            <a:r>
              <a:rPr lang="zh-CN" altLang="zh-CN" sz="1600" dirty="0"/>
              <a:t>对于</a:t>
            </a:r>
            <a:r>
              <a:rPr lang="zh-CN" altLang="en-US" sz="1600" dirty="0"/>
              <a:t>影响晶闸管开通速度</a:t>
            </a:r>
            <a:r>
              <a:rPr lang="zh-CN" altLang="zh-CN" sz="1600" dirty="0"/>
              <a:t>，下列说法正确的是（</a:t>
            </a:r>
            <a:r>
              <a:rPr lang="en-US" altLang="zh-CN" sz="1600" dirty="0"/>
              <a:t>           </a:t>
            </a:r>
            <a:r>
              <a:rPr lang="zh-CN" altLang="zh-CN" sz="1600" dirty="0"/>
              <a:t>）。</a:t>
            </a:r>
            <a:endParaRPr lang="en-US" altLang="zh-CN" sz="1600" dirty="0"/>
          </a:p>
          <a:p>
            <a:r>
              <a:rPr lang="en-US" altLang="zh-CN" sz="1600" b="1" dirty="0"/>
              <a:t>A</a:t>
            </a:r>
            <a:r>
              <a:rPr lang="zh-CN" altLang="en-US" sz="1600" b="1" dirty="0"/>
              <a:t>、随门极电流的增大，开通速度越快。</a:t>
            </a:r>
            <a:endParaRPr lang="en-US" altLang="zh-CN" sz="1600" b="1" dirty="0"/>
          </a:p>
          <a:p>
            <a:r>
              <a:rPr lang="en-US" altLang="zh-CN" sz="1600" b="1" dirty="0">
                <a:cs typeface="+mn-cs"/>
              </a:rPr>
              <a:t>B</a:t>
            </a:r>
            <a:r>
              <a:rPr lang="zh-CN" altLang="en-US" sz="1600" b="1" dirty="0">
                <a:cs typeface="+mn-cs"/>
              </a:rPr>
              <a:t>、开通上升时间除反映晶闸管本身特性外，还受到外电路电感的严重影响。</a:t>
            </a:r>
            <a:endParaRPr lang="en-US" altLang="zh-CN" sz="1600" b="1" dirty="0"/>
          </a:p>
          <a:p>
            <a:r>
              <a:rPr lang="en-US" altLang="zh-CN" sz="1600" b="1" dirty="0">
                <a:cs typeface="+mn-cs"/>
              </a:rPr>
              <a:t>C</a:t>
            </a:r>
            <a:r>
              <a:rPr lang="zh-CN" altLang="en-US" sz="1600" b="1" dirty="0">
                <a:cs typeface="+mn-cs"/>
              </a:rPr>
              <a:t>、提高阳极电压</a:t>
            </a:r>
            <a:r>
              <a:rPr lang="en-US" altLang="zh-CN" sz="1600" b="1" dirty="0">
                <a:cs typeface="+mn-cs"/>
              </a:rPr>
              <a:t>,</a:t>
            </a:r>
            <a:r>
              <a:rPr lang="zh-CN" altLang="en-US" sz="1600" b="1" dirty="0">
                <a:cs typeface="+mn-cs"/>
              </a:rPr>
              <a:t>延迟时间和上升时间都可显著缩短。</a:t>
            </a:r>
            <a:endParaRPr lang="en-US" altLang="zh-CN" sz="1600" b="1" dirty="0"/>
          </a:p>
          <a:p>
            <a:r>
              <a:rPr lang="en-US" altLang="zh-CN" sz="1600" b="1" dirty="0"/>
              <a:t>D</a:t>
            </a:r>
            <a:r>
              <a:rPr lang="zh-CN" altLang="en-US" sz="1600" b="1" dirty="0"/>
              <a:t>、晶闸管受到触发后，其阳极电流的增长不可能是瞬时的。</a:t>
            </a:r>
            <a:endParaRPr lang="en-US" altLang="zh-CN" sz="1600" b="1" dirty="0"/>
          </a:p>
          <a:p>
            <a:endParaRPr lang="en-US" altLang="zh-CN" sz="1600" b="1" dirty="0"/>
          </a:p>
          <a:p>
            <a:endParaRPr lang="en-US" altLang="zh-CN" sz="1600" b="1" dirty="0"/>
          </a:p>
          <a:p>
            <a:endParaRPr lang="en-US" altLang="zh-CN" sz="1600" b="1" i="1" dirty="0">
              <a:solidFill>
                <a:srgbClr val="E35449"/>
              </a:solidFill>
            </a:endParaRPr>
          </a:p>
          <a:p>
            <a:endParaRPr lang="en-US" altLang="zh-CN" sz="1600" dirty="0">
              <a:solidFill>
                <a:srgbClr val="E35449"/>
              </a:solidFill>
            </a:endParaRPr>
          </a:p>
          <a:p>
            <a:endParaRPr lang="zh-CN" altLang="zh-CN" sz="1800" dirty="0"/>
          </a:p>
          <a:p>
            <a:pPr lvl="0"/>
            <a:endParaRPr lang="zh-CN" altLang="zh-CN" sz="1800" dirty="0"/>
          </a:p>
          <a:p>
            <a:pPr eaLnBrk="1" hangingPunct="1">
              <a:lnSpc>
                <a:spcPct val="90000"/>
              </a:lnSpc>
            </a:pPr>
            <a:endParaRPr lang="zh-CN" altLang="en-US" sz="2400" dirty="0"/>
          </a:p>
        </p:txBody>
      </p:sp>
      <p:sp>
        <p:nvSpPr>
          <p:cNvPr id="27653" name="Rectangle 5"/>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342900" indent="-342900" algn="ctr"/>
            <a:endParaRPr lang="zh-CN" altLang="zh-CN"/>
          </a:p>
        </p:txBody>
      </p:sp>
      <p:sp>
        <p:nvSpPr>
          <p:cNvPr id="2" name="灯片编号占位符 1"/>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4" name="日期占位符 3">
            <a:extLst>
              <a:ext uri="{FF2B5EF4-FFF2-40B4-BE49-F238E27FC236}">
                <a16:creationId xmlns:a16="http://schemas.microsoft.com/office/drawing/2014/main" id="{D1B806C7-16F6-4A2B-918F-C166B1C493AF}"/>
              </a:ext>
            </a:extLst>
          </p:cNvPr>
          <p:cNvSpPr>
            <a:spLocks noGrp="1"/>
          </p:cNvSpPr>
          <p:nvPr>
            <p:ph type="dt" sz="half" idx="10"/>
          </p:nvPr>
        </p:nvSpPr>
        <p:spPr/>
        <p:txBody>
          <a:bodyPr/>
          <a:lstStyle/>
          <a:p>
            <a:fld id="{91124EA3-E782-4967-B3F1-6FF4DFA408E2}" type="datetime10">
              <a:rPr lang="zh-CN" altLang="en-US" smtClean="0"/>
              <a:t>10:54</a:t>
            </a:fld>
            <a:endParaRPr lang="zh-CN" altLang="en-US"/>
          </a:p>
        </p:txBody>
      </p:sp>
      <p:sp>
        <p:nvSpPr>
          <p:cNvPr id="5" name="页脚占位符 4">
            <a:extLst>
              <a:ext uri="{FF2B5EF4-FFF2-40B4-BE49-F238E27FC236}">
                <a16:creationId xmlns:a16="http://schemas.microsoft.com/office/drawing/2014/main" id="{06C8EE98-FC8C-41C7-A8AC-F424F8DF0BC1}"/>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78041654"/>
      </p:ext>
    </p:extLst>
  </p:cSld>
  <p:clrMapOvr>
    <a:masterClrMapping/>
  </p:clrMapOvr>
  <mc:AlternateContent xmlns:mc="http://schemas.openxmlformats.org/markup-compatibility/2006" xmlns:p14="http://schemas.microsoft.com/office/powerpoint/2010/main">
    <mc:Choice Requires="p14">
      <p:transition spd="slow" p14:dur="2000" advTm="53246"/>
    </mc:Choice>
    <mc:Fallback xmlns="">
      <p:transition spd="slow" advTm="5324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sz="3600" b="1" dirty="0">
                <a:latin typeface="Arial" charset="0"/>
              </a:rPr>
              <a:t>2.4  </a:t>
            </a:r>
            <a:r>
              <a:rPr lang="zh-CN" altLang="en-US" sz="3600" b="1" dirty="0">
                <a:latin typeface="华文中宋" pitchFamily="2" charset="-122"/>
              </a:rPr>
              <a:t>典型全控型器件</a:t>
            </a:r>
            <a:r>
              <a:rPr lang="en-US" altLang="zh-CN" sz="3600" b="1" dirty="0">
                <a:solidFill>
                  <a:srgbClr val="0000FF"/>
                </a:solidFill>
              </a:rPr>
              <a:t>·</a:t>
            </a:r>
            <a:r>
              <a:rPr lang="zh-CN" altLang="en-US" sz="3600" b="1" dirty="0">
                <a:solidFill>
                  <a:srgbClr val="0000FF"/>
                </a:solidFill>
                <a:latin typeface="黑体" pitchFamily="49" charset="-122"/>
              </a:rPr>
              <a:t>引言</a:t>
            </a:r>
          </a:p>
        </p:txBody>
      </p:sp>
      <p:sp>
        <p:nvSpPr>
          <p:cNvPr id="28676" name="Rectangle 3"/>
          <p:cNvSpPr>
            <a:spLocks noGrp="1" noChangeArrowheads="1"/>
          </p:cNvSpPr>
          <p:nvPr>
            <p:ph type="body" idx="1"/>
          </p:nvPr>
        </p:nvSpPr>
        <p:spPr>
          <a:xfrm>
            <a:off x="899592" y="836712"/>
            <a:ext cx="7543800" cy="3962400"/>
          </a:xfrm>
        </p:spPr>
        <p:txBody>
          <a:bodyPr/>
          <a:lstStyle/>
          <a:p>
            <a:pPr algn="just" eaLnBrk="1" hangingPunct="1">
              <a:lnSpc>
                <a:spcPct val="120000"/>
              </a:lnSpc>
              <a:spcBef>
                <a:spcPct val="50000"/>
              </a:spcBef>
              <a:buFont typeface="Wingdings" pitchFamily="2" charset="2"/>
              <a:buBlip>
                <a:blip r:embed="rId3"/>
              </a:buBlip>
            </a:pPr>
            <a:r>
              <a:rPr lang="zh-CN" altLang="en-US" sz="2800" dirty="0">
                <a:latin typeface="华文中宋" pitchFamily="2" charset="-122"/>
              </a:rPr>
              <a:t>门极可关断晶闸管</a:t>
            </a:r>
            <a:r>
              <a:rPr lang="en-US" altLang="zh-CN" sz="2800" dirty="0"/>
              <a:t>——</a:t>
            </a:r>
            <a:r>
              <a:rPr lang="zh-CN" altLang="en-US" sz="2800" dirty="0">
                <a:latin typeface="华文中宋" pitchFamily="2" charset="-122"/>
              </a:rPr>
              <a:t>在晶闸管问世后不久出现。</a:t>
            </a:r>
          </a:p>
          <a:p>
            <a:pPr algn="just" eaLnBrk="1" hangingPunct="1">
              <a:lnSpc>
                <a:spcPct val="120000"/>
              </a:lnSpc>
              <a:spcBef>
                <a:spcPct val="50000"/>
              </a:spcBef>
              <a:buFont typeface="Wingdings" pitchFamily="2" charset="2"/>
              <a:buBlip>
                <a:blip r:embed="rId3"/>
              </a:buBlip>
            </a:pPr>
            <a:r>
              <a:rPr lang="en-US" altLang="zh-CN" sz="2800" dirty="0">
                <a:latin typeface="Arial" charset="0"/>
              </a:rPr>
              <a:t>20</a:t>
            </a:r>
            <a:r>
              <a:rPr lang="zh-CN" altLang="en-US" sz="2800" dirty="0">
                <a:latin typeface="华文中宋" pitchFamily="2" charset="-122"/>
              </a:rPr>
              <a:t>世纪</a:t>
            </a:r>
            <a:r>
              <a:rPr lang="en-US" altLang="zh-CN" sz="2800" dirty="0">
                <a:latin typeface="Arial" charset="0"/>
              </a:rPr>
              <a:t>80</a:t>
            </a:r>
            <a:r>
              <a:rPr lang="zh-CN" altLang="en-US" sz="2800" dirty="0">
                <a:latin typeface="华文中宋" pitchFamily="2" charset="-122"/>
              </a:rPr>
              <a:t>年代以来，电力电子技术进入了一个崭新时代。</a:t>
            </a:r>
          </a:p>
          <a:p>
            <a:pPr algn="just" eaLnBrk="1" hangingPunct="1">
              <a:lnSpc>
                <a:spcPct val="120000"/>
              </a:lnSpc>
              <a:spcBef>
                <a:spcPct val="50000"/>
              </a:spcBef>
              <a:buFont typeface="Wingdings" pitchFamily="2" charset="2"/>
              <a:buBlip>
                <a:blip r:embed="rId3"/>
              </a:buBlip>
            </a:pPr>
            <a:r>
              <a:rPr lang="zh-CN" altLang="en-US" sz="2800" dirty="0">
                <a:latin typeface="华文中宋" pitchFamily="2" charset="-122"/>
              </a:rPr>
              <a:t>典型代表</a:t>
            </a:r>
            <a:r>
              <a:rPr lang="en-US" altLang="zh-CN" sz="2800" dirty="0"/>
              <a:t>——</a:t>
            </a:r>
            <a:r>
              <a:rPr lang="zh-CN" altLang="en-US" sz="2800" dirty="0">
                <a:latin typeface="华文中宋" pitchFamily="2" charset="-122"/>
              </a:rPr>
              <a:t>门极可关断晶闸管、电力晶体管、电力场效应晶体管、绝缘栅双极晶体管。</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4" name="日期占位符 3">
            <a:extLst>
              <a:ext uri="{FF2B5EF4-FFF2-40B4-BE49-F238E27FC236}">
                <a16:creationId xmlns:a16="http://schemas.microsoft.com/office/drawing/2014/main" id="{DB27F23A-9927-481D-8322-BA3DCDC27E51}"/>
              </a:ext>
            </a:extLst>
          </p:cNvPr>
          <p:cNvSpPr>
            <a:spLocks noGrp="1"/>
          </p:cNvSpPr>
          <p:nvPr>
            <p:ph type="dt" sz="half" idx="10"/>
          </p:nvPr>
        </p:nvSpPr>
        <p:spPr/>
        <p:txBody>
          <a:bodyPr/>
          <a:lstStyle/>
          <a:p>
            <a:fld id="{59675CB5-7D58-47CC-A07D-6D82F2B011C4}" type="datetime10">
              <a:rPr lang="zh-CN" altLang="en-US" smtClean="0"/>
              <a:t>10:54</a:t>
            </a:fld>
            <a:endParaRPr lang="zh-CN" altLang="en-US"/>
          </a:p>
        </p:txBody>
      </p:sp>
      <p:sp>
        <p:nvSpPr>
          <p:cNvPr id="5" name="页脚占位符 4">
            <a:extLst>
              <a:ext uri="{FF2B5EF4-FFF2-40B4-BE49-F238E27FC236}">
                <a16:creationId xmlns:a16="http://schemas.microsoft.com/office/drawing/2014/main" id="{8FF6A997-C32E-4F91-8465-851E1CEEF482}"/>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204794983"/>
      </p:ext>
    </p:extLst>
  </p:cSld>
  <p:clrMapOvr>
    <a:masterClrMapping/>
  </p:clrMapOvr>
  <mc:AlternateContent xmlns:mc="http://schemas.openxmlformats.org/markup-compatibility/2006" xmlns:p14="http://schemas.microsoft.com/office/powerpoint/2010/main">
    <mc:Choice Requires="p14">
      <p:transition spd="slow" p14:dur="2000" advTm="1839583"/>
    </mc:Choice>
    <mc:Fallback xmlns="">
      <p:transition spd="slow" advTm="183958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2.4 </a:t>
            </a:r>
            <a:r>
              <a:rPr lang="zh-CN" altLang="en-US" sz="3600" b="1">
                <a:solidFill>
                  <a:schemeClr val="tx1"/>
                </a:solidFill>
              </a:rPr>
              <a:t>典型全控型器件</a:t>
            </a:r>
          </a:p>
        </p:txBody>
      </p:sp>
      <p:sp>
        <p:nvSpPr>
          <p:cNvPr id="102403" name="Rectangle 3"/>
          <p:cNvSpPr>
            <a:spLocks noGrp="1" noChangeArrowheads="1"/>
          </p:cNvSpPr>
          <p:nvPr>
            <p:ph idx="1"/>
          </p:nvPr>
        </p:nvSpPr>
        <p:spPr/>
        <p:txBody>
          <a:bodyPr/>
          <a:lstStyle/>
          <a:p>
            <a:pPr algn="just">
              <a:buFontTx/>
              <a:buNone/>
            </a:pPr>
            <a:endParaRPr lang="en-US" altLang="zh-CN" b="1">
              <a:solidFill>
                <a:srgbClr val="663300"/>
              </a:solidFill>
            </a:endParaRPr>
          </a:p>
          <a:p>
            <a:pPr algn="just">
              <a:buFontTx/>
              <a:buNone/>
            </a:pPr>
            <a:r>
              <a:rPr lang="en-US" altLang="zh-CN" b="1">
                <a:solidFill>
                  <a:srgbClr val="663300"/>
                </a:solidFill>
              </a:rPr>
              <a:t>            </a:t>
            </a:r>
            <a:r>
              <a:rPr lang="en-US" altLang="zh-CN" b="1">
                <a:solidFill>
                  <a:srgbClr val="663300"/>
                </a:solidFill>
                <a:hlinkClick r:id="" action="ppaction://noaction"/>
              </a:rPr>
              <a:t>2.4.1  </a:t>
            </a:r>
            <a:r>
              <a:rPr lang="zh-CN" altLang="en-US" b="1">
                <a:solidFill>
                  <a:srgbClr val="663300"/>
                </a:solidFill>
                <a:hlinkClick r:id="" action="ppaction://noaction"/>
              </a:rPr>
              <a:t>门极可关断晶闸管</a:t>
            </a:r>
            <a:endParaRPr lang="zh-CN" altLang="en-US" b="1">
              <a:solidFill>
                <a:srgbClr val="663300"/>
              </a:solidFill>
            </a:endParaRPr>
          </a:p>
          <a:p>
            <a:pPr algn="just">
              <a:buFontTx/>
              <a:buNone/>
            </a:pPr>
            <a:r>
              <a:rPr lang="zh-CN" altLang="en-US" b="1">
                <a:solidFill>
                  <a:srgbClr val="663300"/>
                </a:solidFill>
              </a:rPr>
              <a:t>            </a:t>
            </a:r>
            <a:r>
              <a:rPr lang="en-US" altLang="zh-CN" b="1">
                <a:solidFill>
                  <a:srgbClr val="663300"/>
                </a:solidFill>
                <a:hlinkClick r:id="" action="ppaction://noaction"/>
              </a:rPr>
              <a:t>2.4.2  </a:t>
            </a:r>
            <a:r>
              <a:rPr lang="zh-CN" altLang="en-US" b="1">
                <a:solidFill>
                  <a:srgbClr val="663300"/>
                </a:solidFill>
                <a:hlinkClick r:id="" action="ppaction://noaction"/>
              </a:rPr>
              <a:t>电力晶体管</a:t>
            </a:r>
            <a:endParaRPr lang="zh-CN" altLang="en-US" b="1">
              <a:solidFill>
                <a:srgbClr val="663300"/>
              </a:solidFill>
            </a:endParaRPr>
          </a:p>
          <a:p>
            <a:pPr algn="just">
              <a:buFontTx/>
              <a:buNone/>
            </a:pPr>
            <a:r>
              <a:rPr lang="zh-CN" altLang="en-US" b="1">
                <a:solidFill>
                  <a:srgbClr val="663300"/>
                </a:solidFill>
              </a:rPr>
              <a:t>            </a:t>
            </a:r>
            <a:r>
              <a:rPr lang="en-US" altLang="zh-CN" b="1">
                <a:solidFill>
                  <a:srgbClr val="663300"/>
                </a:solidFill>
                <a:hlinkClick r:id="" action="ppaction://noaction"/>
              </a:rPr>
              <a:t>2.4.3  </a:t>
            </a:r>
            <a:r>
              <a:rPr lang="zh-CN" altLang="en-US" b="1">
                <a:solidFill>
                  <a:srgbClr val="663300"/>
                </a:solidFill>
                <a:hlinkClick r:id="" action="ppaction://noaction"/>
              </a:rPr>
              <a:t>电力场效应晶体管</a:t>
            </a:r>
            <a:endParaRPr lang="zh-CN" altLang="en-US" b="1">
              <a:solidFill>
                <a:srgbClr val="663300"/>
              </a:solidFill>
            </a:endParaRPr>
          </a:p>
          <a:p>
            <a:pPr algn="just">
              <a:buFontTx/>
              <a:buNone/>
            </a:pPr>
            <a:r>
              <a:rPr lang="zh-CN" altLang="en-US" b="1">
                <a:solidFill>
                  <a:srgbClr val="663300"/>
                </a:solidFill>
              </a:rPr>
              <a:t>            </a:t>
            </a:r>
            <a:r>
              <a:rPr lang="en-US" altLang="zh-CN" b="1">
                <a:solidFill>
                  <a:srgbClr val="663300"/>
                </a:solidFill>
                <a:hlinkClick r:id="" action="ppaction://noaction"/>
              </a:rPr>
              <a:t>2.4.4  </a:t>
            </a:r>
            <a:r>
              <a:rPr lang="zh-CN" altLang="en-US" b="1">
                <a:solidFill>
                  <a:srgbClr val="663300"/>
                </a:solidFill>
                <a:hlinkClick r:id="" action="ppaction://noaction"/>
              </a:rPr>
              <a:t>绝缘栅双极晶体管</a:t>
            </a:r>
            <a:endParaRPr lang="zh-CN" altLang="en-US" b="1">
              <a:solidFill>
                <a:srgbClr val="663300"/>
              </a:solidFill>
            </a:endParaRPr>
          </a:p>
          <a:p>
            <a:pPr>
              <a:buFontTx/>
              <a:buNone/>
            </a:pPr>
            <a:endParaRPr lang="en-US" altLang="zh-CN"/>
          </a:p>
        </p:txBody>
      </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4" name="日期占位符 3">
            <a:extLst>
              <a:ext uri="{FF2B5EF4-FFF2-40B4-BE49-F238E27FC236}">
                <a16:creationId xmlns:a16="http://schemas.microsoft.com/office/drawing/2014/main" id="{7227826B-5FA7-4178-AC4C-D28695BD4850}"/>
              </a:ext>
            </a:extLst>
          </p:cNvPr>
          <p:cNvSpPr>
            <a:spLocks noGrp="1"/>
          </p:cNvSpPr>
          <p:nvPr>
            <p:ph type="dt" sz="half" idx="10"/>
          </p:nvPr>
        </p:nvSpPr>
        <p:spPr/>
        <p:txBody>
          <a:bodyPr/>
          <a:lstStyle/>
          <a:p>
            <a:fld id="{FEA35E31-0A09-4154-842C-16259518CDAF}" type="datetime10">
              <a:rPr lang="zh-CN" altLang="en-US" smtClean="0"/>
              <a:t>10:54</a:t>
            </a:fld>
            <a:endParaRPr lang="zh-CN" altLang="en-US"/>
          </a:p>
        </p:txBody>
      </p:sp>
      <p:sp>
        <p:nvSpPr>
          <p:cNvPr id="5" name="页脚占位符 4">
            <a:extLst>
              <a:ext uri="{FF2B5EF4-FFF2-40B4-BE49-F238E27FC236}">
                <a16:creationId xmlns:a16="http://schemas.microsoft.com/office/drawing/2014/main" id="{45D98BA3-888F-4992-B144-85B9C5C7985B}"/>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693073976"/>
      </p:ext>
    </p:extLst>
  </p:cSld>
  <p:clrMapOvr>
    <a:masterClrMapping/>
  </p:clrMapOvr>
  <mc:AlternateContent xmlns:mc="http://schemas.openxmlformats.org/markup-compatibility/2006" xmlns:p14="http://schemas.microsoft.com/office/powerpoint/2010/main">
    <mc:Choice Requires="p14">
      <p:transition spd="slow" p14:dur="2000" advTm="14267"/>
    </mc:Choice>
    <mc:Fallback xmlns="">
      <p:transition spd="slow" advTm="1426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2.4 </a:t>
            </a:r>
            <a:r>
              <a:rPr lang="zh-CN" altLang="en-US" sz="3600" b="1">
                <a:solidFill>
                  <a:schemeClr val="tx1"/>
                </a:solidFill>
              </a:rPr>
              <a:t>典型全控型器件</a:t>
            </a:r>
            <a:r>
              <a:rPr lang="en-US" altLang="zh-CN" sz="3600" b="1">
                <a:solidFill>
                  <a:schemeClr val="tx1"/>
                </a:solidFill>
                <a:latin typeface="Arial"/>
              </a:rPr>
              <a:t>·</a:t>
            </a:r>
            <a:r>
              <a:rPr lang="zh-CN" altLang="en-US" sz="3600" b="1">
                <a:solidFill>
                  <a:schemeClr val="tx1"/>
                </a:solidFill>
                <a:latin typeface="黑体" pitchFamily="49" charset="-122"/>
              </a:rPr>
              <a:t>引言</a:t>
            </a:r>
          </a:p>
        </p:txBody>
      </p:sp>
      <p:sp>
        <p:nvSpPr>
          <p:cNvPr id="103427" name="Rectangle 3"/>
          <p:cNvSpPr>
            <a:spLocks noGrp="1" noChangeArrowheads="1"/>
          </p:cNvSpPr>
          <p:nvPr>
            <p:ph type="body" sz="half" idx="1"/>
          </p:nvPr>
        </p:nvSpPr>
        <p:spPr>
          <a:xfrm>
            <a:off x="611188" y="1268413"/>
            <a:ext cx="8064500" cy="4897437"/>
          </a:xfrm>
        </p:spPr>
        <p:txBody>
          <a:bodyPr/>
          <a:lstStyle/>
          <a:p>
            <a:pPr>
              <a:buFontTx/>
              <a:buNone/>
            </a:pPr>
            <a:r>
              <a:rPr lang="en-US" altLang="zh-CN" sz="2800" b="1">
                <a:solidFill>
                  <a:srgbClr val="E35449"/>
                </a:solidFill>
              </a:rPr>
              <a:t>■</a:t>
            </a:r>
            <a:r>
              <a:rPr lang="zh-CN" altLang="en-US" sz="2800" b="1">
                <a:latin typeface="华文中宋" pitchFamily="2" charset="-122"/>
              </a:rPr>
              <a:t>门极可关断晶闸管在晶闸管问世后不久出现。</a:t>
            </a:r>
          </a:p>
          <a:p>
            <a:pPr>
              <a:buFontTx/>
              <a:buNone/>
            </a:pPr>
            <a:r>
              <a:rPr lang="zh-CN" altLang="en-US" sz="2800" b="1">
                <a:solidFill>
                  <a:srgbClr val="E35449"/>
                </a:solidFill>
              </a:rPr>
              <a:t>■</a:t>
            </a:r>
            <a:r>
              <a:rPr lang="en-US" altLang="zh-CN" sz="2800" b="1"/>
              <a:t>20</a:t>
            </a:r>
            <a:r>
              <a:rPr lang="zh-CN" altLang="en-US" sz="2800" b="1">
                <a:latin typeface="华文中宋" pitchFamily="2" charset="-122"/>
              </a:rPr>
              <a:t>世纪</a:t>
            </a:r>
            <a:r>
              <a:rPr lang="en-US" altLang="zh-CN" sz="2800" b="1"/>
              <a:t>80</a:t>
            </a:r>
            <a:r>
              <a:rPr lang="zh-CN" altLang="en-US" sz="2800" b="1">
                <a:latin typeface="华文中宋" pitchFamily="2" charset="-122"/>
              </a:rPr>
              <a:t>年代以来，电力电子技术进入了一个</a:t>
            </a:r>
          </a:p>
          <a:p>
            <a:pPr>
              <a:buFontTx/>
              <a:buNone/>
            </a:pPr>
            <a:r>
              <a:rPr lang="zh-CN" altLang="en-US" sz="2800" b="1">
                <a:latin typeface="华文中宋" pitchFamily="2" charset="-122"/>
              </a:rPr>
              <a:t>崭新时代。</a:t>
            </a:r>
          </a:p>
          <a:p>
            <a:pPr>
              <a:buFontTx/>
              <a:buNone/>
            </a:pPr>
            <a:r>
              <a:rPr lang="zh-CN" altLang="en-US" sz="2800" b="1">
                <a:solidFill>
                  <a:srgbClr val="E35449"/>
                </a:solidFill>
              </a:rPr>
              <a:t>■</a:t>
            </a:r>
            <a:r>
              <a:rPr lang="zh-CN" altLang="en-US" sz="2800" b="1">
                <a:latin typeface="华文中宋" pitchFamily="2" charset="-122"/>
              </a:rPr>
              <a:t>典型代表</a:t>
            </a:r>
            <a:r>
              <a:rPr lang="en-US" altLang="zh-CN" sz="2800" b="1">
                <a:latin typeface="Arial"/>
              </a:rPr>
              <a:t>——</a:t>
            </a:r>
            <a:r>
              <a:rPr lang="zh-CN" altLang="en-US" sz="2800" b="1">
                <a:latin typeface="华文中宋" pitchFamily="2" charset="-122"/>
              </a:rPr>
              <a:t>门极可关断晶闸管、电力晶体管、</a:t>
            </a:r>
          </a:p>
          <a:p>
            <a:pPr>
              <a:buFontTx/>
              <a:buNone/>
            </a:pPr>
            <a:r>
              <a:rPr lang="zh-CN" altLang="en-US" sz="2800" b="1">
                <a:latin typeface="华文中宋" pitchFamily="2" charset="-122"/>
              </a:rPr>
              <a:t>电力场效应晶体管、绝缘栅双极晶体管。</a:t>
            </a:r>
          </a:p>
        </p:txBody>
      </p:sp>
      <p:graphicFrame>
        <p:nvGraphicFramePr>
          <p:cNvPr id="103428" name="Object 4"/>
          <p:cNvGraphicFramePr>
            <a:graphicFrameLocks noGrp="1" noChangeAspect="1"/>
          </p:cNvGraphicFramePr>
          <p:nvPr>
            <p:ph sz="half" idx="2"/>
          </p:nvPr>
        </p:nvGraphicFramePr>
        <p:xfrm>
          <a:off x="835025" y="3860800"/>
          <a:ext cx="1217613" cy="1944688"/>
        </p:xfrm>
        <a:graphic>
          <a:graphicData uri="http://schemas.openxmlformats.org/presentationml/2006/ole">
            <mc:AlternateContent xmlns:mc="http://schemas.openxmlformats.org/markup-compatibility/2006">
              <mc:Choice xmlns:v="urn:schemas-microsoft-com:vml" Requires="v">
                <p:oleObj spid="_x0000_s23566" name="BMP 图象" r:id="rId3" imgW="2872989" imgH="4586667" progId="Paint.Picture">
                  <p:embed/>
                </p:oleObj>
              </mc:Choice>
              <mc:Fallback>
                <p:oleObj name="BMP 图象" r:id="rId3" imgW="2872989" imgH="4586667" progId="Paint.Picture">
                  <p:embed/>
                  <p:pic>
                    <p:nvPicPr>
                      <p:cNvPr id="1034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3860800"/>
                        <a:ext cx="1217613"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3" name="Text Box 9"/>
          <p:cNvSpPr txBox="1">
            <a:spLocks noChangeArrowheads="1"/>
          </p:cNvSpPr>
          <p:nvPr/>
        </p:nvSpPr>
        <p:spPr bwMode="auto">
          <a:xfrm>
            <a:off x="762000" y="5867400"/>
            <a:ext cx="1460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6600CC"/>
                </a:solidFill>
                <a:latin typeface="Times New Roman" pitchFamily="18" charset="0"/>
              </a:rPr>
              <a:t>电力</a:t>
            </a:r>
            <a:r>
              <a:rPr kumimoji="1" lang="en-US" altLang="zh-CN" sz="1600" b="1">
                <a:solidFill>
                  <a:srgbClr val="6600CC"/>
                </a:solidFill>
                <a:latin typeface="Times New Roman" pitchFamily="18" charset="0"/>
              </a:rPr>
              <a:t>MOSFET</a:t>
            </a:r>
          </a:p>
        </p:txBody>
      </p:sp>
      <p:sp>
        <p:nvSpPr>
          <p:cNvPr id="103434" name="Text Box 10"/>
          <p:cNvSpPr txBox="1">
            <a:spLocks noChangeArrowheads="1"/>
          </p:cNvSpPr>
          <p:nvPr/>
        </p:nvSpPr>
        <p:spPr bwMode="auto">
          <a:xfrm>
            <a:off x="5076825" y="5900738"/>
            <a:ext cx="2232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6600CC"/>
                </a:solidFill>
                <a:latin typeface="Times New Roman" pitchFamily="18" charset="0"/>
              </a:rPr>
              <a:t>IGBT</a:t>
            </a:r>
            <a:r>
              <a:rPr kumimoji="1" lang="zh-CN" altLang="en-US" sz="1600" b="1">
                <a:solidFill>
                  <a:srgbClr val="6600CC"/>
                </a:solidFill>
                <a:latin typeface="Times New Roman" pitchFamily="18" charset="0"/>
              </a:rPr>
              <a:t>单管及模块</a:t>
            </a:r>
          </a:p>
        </p:txBody>
      </p:sp>
      <p:grpSp>
        <p:nvGrpSpPr>
          <p:cNvPr id="11" name="Group 7"/>
          <p:cNvGrpSpPr>
            <a:grpSpLocks/>
          </p:cNvGrpSpPr>
          <p:nvPr/>
        </p:nvGrpSpPr>
        <p:grpSpPr bwMode="auto">
          <a:xfrm>
            <a:off x="2555776" y="3887688"/>
            <a:ext cx="5400600" cy="1917576"/>
            <a:chOff x="3792" y="14208"/>
            <a:chExt cx="7450" cy="2271"/>
          </a:xfrm>
        </p:grpSpPr>
        <p:pic>
          <p:nvPicPr>
            <p:cNvPr id="12" name="Picture 8" descr="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4" y="14208"/>
              <a:ext cx="3162" cy="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64" y="14208"/>
              <a:ext cx="3178" cy="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Object 10"/>
            <p:cNvGraphicFramePr>
              <a:graphicFrameLocks noChangeAspect="1"/>
            </p:cNvGraphicFramePr>
            <p:nvPr/>
          </p:nvGraphicFramePr>
          <p:xfrm>
            <a:off x="3792" y="14208"/>
            <a:ext cx="1186" cy="2271"/>
          </p:xfrm>
          <a:graphic>
            <a:graphicData uri="http://schemas.openxmlformats.org/presentationml/2006/ole">
              <mc:AlternateContent xmlns:mc="http://schemas.openxmlformats.org/markup-compatibility/2006">
                <mc:Choice xmlns:v="urn:schemas-microsoft-com:vml" Requires="v">
                  <p:oleObj spid="_x0000_s23567" name="BMP 图象" r:id="rId7" imgW="2491956" imgH="4769524" progId="Paint.Picture">
                    <p:embed/>
                  </p:oleObj>
                </mc:Choice>
                <mc:Fallback>
                  <p:oleObj name="BMP 图象" r:id="rId7" imgW="2491956" imgH="4769524" progId="Paint.Picture">
                    <p:embed/>
                    <p:pic>
                      <p:nvPicPr>
                        <p:cNvPr id="1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14208"/>
                          <a:ext cx="1186" cy="2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21226B55-A586-474D-9D16-89BB9CABEDB4}" type="slidenum">
              <a:rPr lang="en-US" altLang="zh-CN" smtClean="0"/>
              <a:pPr/>
              <a:t>33</a:t>
            </a:fld>
            <a:r>
              <a:rPr lang="en-US" altLang="zh-CN"/>
              <a:t>/7</a:t>
            </a:r>
          </a:p>
        </p:txBody>
      </p:sp>
      <p:sp>
        <p:nvSpPr>
          <p:cNvPr id="4" name="日期占位符 3">
            <a:extLst>
              <a:ext uri="{FF2B5EF4-FFF2-40B4-BE49-F238E27FC236}">
                <a16:creationId xmlns:a16="http://schemas.microsoft.com/office/drawing/2014/main" id="{3ECC9EC6-5253-4FD6-B78F-BD351A1E0C7D}"/>
              </a:ext>
            </a:extLst>
          </p:cNvPr>
          <p:cNvSpPr>
            <a:spLocks noGrp="1"/>
          </p:cNvSpPr>
          <p:nvPr>
            <p:ph type="dt" sz="half" idx="10"/>
          </p:nvPr>
        </p:nvSpPr>
        <p:spPr/>
        <p:txBody>
          <a:bodyPr/>
          <a:lstStyle/>
          <a:p>
            <a:fld id="{ED01FCA0-6078-4D1E-ABB6-64037CF0AE8F}" type="datetime10">
              <a:rPr lang="zh-CN" altLang="en-US" smtClean="0"/>
              <a:t>10:54</a:t>
            </a:fld>
            <a:endParaRPr lang="en-US" altLang="zh-CN"/>
          </a:p>
        </p:txBody>
      </p:sp>
      <p:sp>
        <p:nvSpPr>
          <p:cNvPr id="5" name="页脚占位符 4">
            <a:extLst>
              <a:ext uri="{FF2B5EF4-FFF2-40B4-BE49-F238E27FC236}">
                <a16:creationId xmlns:a16="http://schemas.microsoft.com/office/drawing/2014/main" id="{06B7F251-EAB0-4C63-B654-729244FB54B6}"/>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3314337542"/>
      </p:ext>
    </p:extLst>
  </p:cSld>
  <p:clrMapOvr>
    <a:masterClrMapping/>
  </p:clrMapOvr>
  <mc:AlternateContent xmlns:mc="http://schemas.openxmlformats.org/markup-compatibility/2006" xmlns:p14="http://schemas.microsoft.com/office/powerpoint/2010/main">
    <mc:Choice Requires="p14">
      <p:transition spd="slow" p14:dur="2000" advTm="17756"/>
    </mc:Choice>
    <mc:Fallback xmlns="">
      <p:transition spd="slow" advTm="1775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2.4.1 </a:t>
            </a:r>
            <a:r>
              <a:rPr lang="zh-CN" altLang="en-US" sz="3600" b="1">
                <a:solidFill>
                  <a:schemeClr val="tx1"/>
                </a:solidFill>
              </a:rPr>
              <a:t>门极可关断晶闸管</a:t>
            </a:r>
          </a:p>
        </p:txBody>
      </p:sp>
      <p:sp>
        <p:nvSpPr>
          <p:cNvPr id="104451" name="Rectangle 3"/>
          <p:cNvSpPr>
            <a:spLocks noGrp="1" noChangeArrowheads="1"/>
          </p:cNvSpPr>
          <p:nvPr>
            <p:ph type="body" sz="half" idx="1"/>
          </p:nvPr>
        </p:nvSpPr>
        <p:spPr>
          <a:xfrm>
            <a:off x="611188" y="1268413"/>
            <a:ext cx="3888804" cy="5184775"/>
          </a:xfrm>
        </p:spPr>
        <p:txBody>
          <a:bodyPr/>
          <a:lstStyle/>
          <a:p>
            <a:pPr>
              <a:lnSpc>
                <a:spcPct val="150000"/>
              </a:lnSpc>
              <a:buFontTx/>
              <a:buNone/>
            </a:pPr>
            <a:r>
              <a:rPr lang="en-US" altLang="zh-CN" sz="2400" b="1" dirty="0">
                <a:solidFill>
                  <a:srgbClr val="E35449"/>
                </a:solidFill>
              </a:rPr>
              <a:t>■</a:t>
            </a:r>
            <a:r>
              <a:rPr lang="zh-CN" altLang="en-US" sz="2400" b="1" dirty="0"/>
              <a:t>晶闸管的一种派生器件，但可以通过在门极施加负的脉冲电流使其关断，因而属于</a:t>
            </a:r>
            <a:r>
              <a:rPr lang="zh-CN" altLang="en-US" sz="2400" b="1" dirty="0">
                <a:solidFill>
                  <a:srgbClr val="E35449"/>
                </a:solidFill>
              </a:rPr>
              <a:t>全控型器件</a:t>
            </a:r>
            <a:r>
              <a:rPr lang="zh-CN" altLang="en-US" sz="2400" b="1" dirty="0"/>
              <a:t>。</a:t>
            </a:r>
            <a:endParaRPr lang="en-US" altLang="zh-CN" sz="2400" b="1" dirty="0"/>
          </a:p>
          <a:p>
            <a:pPr marL="342900" lvl="1" indent="-342900">
              <a:lnSpc>
                <a:spcPct val="150000"/>
              </a:lnSpc>
              <a:buNone/>
            </a:pPr>
            <a:endParaRPr lang="en-US" altLang="zh-CN" sz="2400" b="1" dirty="0"/>
          </a:p>
          <a:p>
            <a:pPr>
              <a:lnSpc>
                <a:spcPct val="150000"/>
              </a:lnSpc>
              <a:buFontTx/>
              <a:buNone/>
            </a:pPr>
            <a:r>
              <a:rPr lang="en-US" altLang="zh-CN" sz="2400" b="1" dirty="0">
                <a:solidFill>
                  <a:srgbClr val="E35449"/>
                </a:solidFill>
              </a:rPr>
              <a:t>■</a:t>
            </a:r>
            <a:r>
              <a:rPr lang="zh-CN" altLang="en-US" sz="2400" b="1" dirty="0"/>
              <a:t>耐压高、电流大，适合于兆瓦级的大功率场合。</a:t>
            </a:r>
            <a:endParaRPr lang="zh-CN" altLang="en-US" sz="2400" dirty="0"/>
          </a:p>
        </p:txBody>
      </p:sp>
      <p:pic>
        <p:nvPicPr>
          <p:cNvPr id="104452" name="Picture 4" descr="第2章图1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23816" y="1341438"/>
            <a:ext cx="4464050" cy="2951162"/>
          </a:xfrm>
        </p:spPr>
      </p:pic>
      <p:sp>
        <p:nvSpPr>
          <p:cNvPr id="104453" name="Text Box 5"/>
          <p:cNvSpPr txBox="1">
            <a:spLocks noChangeArrowheads="1"/>
          </p:cNvSpPr>
          <p:nvPr/>
        </p:nvSpPr>
        <p:spPr bwMode="auto">
          <a:xfrm>
            <a:off x="5200079" y="4379913"/>
            <a:ext cx="3908425" cy="149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714500" indent="-342900">
              <a:defRPr>
                <a:solidFill>
                  <a:schemeClr val="tx1"/>
                </a:solidFill>
                <a:latin typeface="Arial" pitchFamily="34" charset="0"/>
                <a:ea typeface="宋体" pitchFamily="2" charset="-122"/>
              </a:defRPr>
            </a:lvl4pPr>
            <a:lvl5pPr marL="2171700" indent="-342900">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r>
              <a:rPr lang="zh-CN" altLang="en-US" sz="1600" b="1" dirty="0">
                <a:solidFill>
                  <a:srgbClr val="6600CC"/>
                </a:solidFill>
                <a:latin typeface="Times New Roman" pitchFamily="18" charset="0"/>
              </a:rPr>
              <a:t>图</a:t>
            </a:r>
            <a:r>
              <a:rPr lang="en-US" altLang="zh-CN" sz="1600" b="1" dirty="0">
                <a:solidFill>
                  <a:srgbClr val="6600CC"/>
                </a:solidFill>
                <a:latin typeface="Times New Roman" pitchFamily="18" charset="0"/>
              </a:rPr>
              <a:t>2-14  GTO</a:t>
            </a:r>
            <a:r>
              <a:rPr lang="zh-CN" altLang="en-US" sz="1600" b="1" dirty="0">
                <a:solidFill>
                  <a:srgbClr val="6600CC"/>
                </a:solidFill>
                <a:latin typeface="Times New Roman" pitchFamily="18" charset="0"/>
              </a:rPr>
              <a:t>的内部结构和电气图形符号</a:t>
            </a:r>
          </a:p>
          <a:p>
            <a:pPr>
              <a:buFontTx/>
              <a:buAutoNum type="alphaLcParenR"/>
            </a:pPr>
            <a:r>
              <a:rPr lang="zh-CN" altLang="en-US" sz="1600" b="1" dirty="0">
                <a:solidFill>
                  <a:srgbClr val="6600CC"/>
                </a:solidFill>
                <a:latin typeface="Times New Roman" pitchFamily="18" charset="0"/>
              </a:rPr>
              <a:t>各单元的阴极、门极间隔排列的图形  </a:t>
            </a:r>
          </a:p>
          <a:p>
            <a:pPr>
              <a:buFontTx/>
              <a:buAutoNum type="alphaLcParenR"/>
            </a:pPr>
            <a:r>
              <a:rPr lang="zh-CN" altLang="en-US" sz="1600" b="1" dirty="0">
                <a:solidFill>
                  <a:srgbClr val="6600CC"/>
                </a:solidFill>
                <a:latin typeface="Times New Roman" pitchFamily="18" charset="0"/>
              </a:rPr>
              <a:t> 并联单元结构断面示意图 </a:t>
            </a:r>
          </a:p>
          <a:p>
            <a:pPr>
              <a:buFontTx/>
              <a:buAutoNum type="alphaLcParenR"/>
            </a:pPr>
            <a:r>
              <a:rPr lang="zh-CN" altLang="en-US" sz="1600" b="1" dirty="0">
                <a:solidFill>
                  <a:srgbClr val="6600CC"/>
                </a:solidFill>
                <a:latin typeface="Times New Roman" pitchFamily="18" charset="0"/>
              </a:rPr>
              <a:t> 电气图形符号</a:t>
            </a:r>
          </a:p>
          <a:p>
            <a:r>
              <a:rPr lang="zh-CN" altLang="en-US" sz="2800" dirty="0">
                <a:solidFill>
                  <a:srgbClr val="0000FF"/>
                </a:solidFill>
                <a:latin typeface="Times New Roman" pitchFamily="18" charset="0"/>
              </a:rPr>
              <a:t> </a:t>
            </a:r>
          </a:p>
        </p:txBody>
      </p:sp>
      <p:sp>
        <p:nvSpPr>
          <p:cNvPr id="3" name="灯片编号占位符 2">
            <a:extLst>
              <a:ext uri="{FF2B5EF4-FFF2-40B4-BE49-F238E27FC236}">
                <a16:creationId xmlns:a16="http://schemas.microsoft.com/office/drawing/2014/main" id="{164F8BDB-0625-4476-8637-AAC8058603C1}"/>
              </a:ext>
            </a:extLst>
          </p:cNvPr>
          <p:cNvSpPr>
            <a:spLocks noGrp="1"/>
          </p:cNvSpPr>
          <p:nvPr>
            <p:ph type="sldNum" sz="quarter" idx="12"/>
          </p:nvPr>
        </p:nvSpPr>
        <p:spPr/>
        <p:txBody>
          <a:bodyPr/>
          <a:lstStyle/>
          <a:p>
            <a:fld id="{21226B55-A586-474D-9D16-89BB9CABEDB4}" type="slidenum">
              <a:rPr lang="en-US" altLang="zh-CN" smtClean="0"/>
              <a:pPr/>
              <a:t>34</a:t>
            </a:fld>
            <a:r>
              <a:rPr lang="en-US" altLang="zh-CN"/>
              <a:t>/7</a:t>
            </a:r>
          </a:p>
        </p:txBody>
      </p:sp>
      <p:sp>
        <p:nvSpPr>
          <p:cNvPr id="4" name="日期占位符 3">
            <a:extLst>
              <a:ext uri="{FF2B5EF4-FFF2-40B4-BE49-F238E27FC236}">
                <a16:creationId xmlns:a16="http://schemas.microsoft.com/office/drawing/2014/main" id="{4D2E9F87-9D3A-441E-8B15-89958C72EAB1}"/>
              </a:ext>
            </a:extLst>
          </p:cNvPr>
          <p:cNvSpPr>
            <a:spLocks noGrp="1"/>
          </p:cNvSpPr>
          <p:nvPr>
            <p:ph type="dt" sz="half" idx="10"/>
          </p:nvPr>
        </p:nvSpPr>
        <p:spPr/>
        <p:txBody>
          <a:bodyPr/>
          <a:lstStyle/>
          <a:p>
            <a:fld id="{A973FC3E-F669-4819-B663-CEF630F3E6E8}" type="datetime10">
              <a:rPr lang="zh-CN" altLang="en-US" smtClean="0"/>
              <a:t>10:54</a:t>
            </a:fld>
            <a:endParaRPr lang="en-US" altLang="zh-CN"/>
          </a:p>
        </p:txBody>
      </p:sp>
      <p:sp>
        <p:nvSpPr>
          <p:cNvPr id="5" name="页脚占位符 4">
            <a:extLst>
              <a:ext uri="{FF2B5EF4-FFF2-40B4-BE49-F238E27FC236}">
                <a16:creationId xmlns:a16="http://schemas.microsoft.com/office/drawing/2014/main" id="{F71C1589-70A2-48BC-A696-471110DE7864}"/>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2930743892"/>
      </p:ext>
    </p:extLst>
  </p:cSld>
  <p:clrMapOvr>
    <a:masterClrMapping/>
  </p:clrMapOvr>
  <mc:AlternateContent xmlns:mc="http://schemas.openxmlformats.org/markup-compatibility/2006" xmlns:p14="http://schemas.microsoft.com/office/powerpoint/2010/main">
    <mc:Choice Requires="p14">
      <p:transition spd="slow" p14:dur="2000" advTm="103200"/>
    </mc:Choice>
    <mc:Fallback xmlns="">
      <p:transition spd="slow" advTm="1032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27088" y="261938"/>
            <a:ext cx="7848600" cy="428625"/>
          </a:xfrm>
        </p:spPr>
        <p:txBody>
          <a:bodyPr/>
          <a:lstStyle/>
          <a:p>
            <a:pPr algn="l"/>
            <a:r>
              <a:rPr lang="en-US" altLang="zh-CN" sz="3600" b="1" dirty="0">
                <a:solidFill>
                  <a:schemeClr val="tx1"/>
                </a:solidFill>
              </a:rPr>
              <a:t>2.4.1 </a:t>
            </a:r>
            <a:r>
              <a:rPr lang="zh-CN" altLang="en-US" sz="3600" b="1" dirty="0">
                <a:solidFill>
                  <a:schemeClr val="tx1"/>
                </a:solidFill>
              </a:rPr>
              <a:t>门极可关断晶闸管（结构）</a:t>
            </a:r>
          </a:p>
        </p:txBody>
      </p:sp>
      <p:sp>
        <p:nvSpPr>
          <p:cNvPr id="104451" name="Rectangle 3"/>
          <p:cNvSpPr>
            <a:spLocks noGrp="1" noChangeArrowheads="1"/>
          </p:cNvSpPr>
          <p:nvPr>
            <p:ph type="body" sz="half" idx="1"/>
          </p:nvPr>
        </p:nvSpPr>
        <p:spPr>
          <a:xfrm>
            <a:off x="611560" y="875506"/>
            <a:ext cx="4012256" cy="5184775"/>
          </a:xfrm>
        </p:spPr>
        <p:txBody>
          <a:bodyPr/>
          <a:lstStyle/>
          <a:p>
            <a:pPr>
              <a:lnSpc>
                <a:spcPct val="130000"/>
              </a:lnSpc>
              <a:buFontTx/>
              <a:buNone/>
            </a:pPr>
            <a:r>
              <a:rPr lang="zh-CN" altLang="en-US" sz="2400" b="1" dirty="0">
                <a:solidFill>
                  <a:srgbClr val="E35449"/>
                </a:solidFill>
              </a:rPr>
              <a:t>■</a:t>
            </a:r>
            <a:r>
              <a:rPr lang="en-US" altLang="zh-CN" sz="2400" b="1" dirty="0"/>
              <a:t>GTO</a:t>
            </a:r>
            <a:r>
              <a:rPr lang="zh-CN" altLang="en-US" sz="2400" b="1" dirty="0"/>
              <a:t>的结构和工作原理</a:t>
            </a:r>
            <a:endParaRPr lang="en-US" altLang="zh-CN" sz="2400" b="1" dirty="0"/>
          </a:p>
          <a:p>
            <a:pPr>
              <a:lnSpc>
                <a:spcPct val="130000"/>
              </a:lnSpc>
              <a:buFontTx/>
              <a:buNone/>
            </a:pPr>
            <a:r>
              <a:rPr lang="zh-CN" altLang="en-US" sz="2400" dirty="0"/>
              <a:t> </a:t>
            </a:r>
            <a:r>
              <a:rPr lang="zh-CN" altLang="en-US" sz="2400" b="1" dirty="0">
                <a:solidFill>
                  <a:srgbClr val="0000FF"/>
                </a:solidFill>
              </a:rPr>
              <a:t>    ◆</a:t>
            </a:r>
            <a:r>
              <a:rPr lang="en-US" altLang="zh-CN" sz="2400" b="1" dirty="0"/>
              <a:t>GTO</a:t>
            </a:r>
            <a:r>
              <a:rPr lang="zh-CN" altLang="en-US" sz="2400" b="1" dirty="0"/>
              <a:t>的结构</a:t>
            </a:r>
            <a:endParaRPr lang="en-US" altLang="zh-CN" sz="2400" b="1" dirty="0"/>
          </a:p>
          <a:p>
            <a:pPr>
              <a:lnSpc>
                <a:spcPct val="130000"/>
              </a:lnSpc>
              <a:buFontTx/>
              <a:buNone/>
            </a:pPr>
            <a:r>
              <a:rPr lang="zh-CN" altLang="en-US" sz="2400" b="1" dirty="0">
                <a:solidFill>
                  <a:srgbClr val="009900"/>
                </a:solidFill>
              </a:rPr>
              <a:t>       ☞</a:t>
            </a:r>
            <a:r>
              <a:rPr lang="zh-CN" altLang="en-US" sz="2400" b="1" dirty="0"/>
              <a:t>是</a:t>
            </a:r>
            <a:r>
              <a:rPr lang="en-US" altLang="zh-CN" sz="2400" b="1" dirty="0">
                <a:solidFill>
                  <a:srgbClr val="E35449"/>
                </a:solidFill>
              </a:rPr>
              <a:t>PNPN</a:t>
            </a:r>
            <a:r>
              <a:rPr lang="zh-CN" altLang="en-US" sz="2400" b="1" dirty="0"/>
              <a:t>四层半导体结构</a:t>
            </a:r>
            <a:r>
              <a:rPr lang="zh-CN" altLang="en-US" sz="2400" dirty="0"/>
              <a:t>。</a:t>
            </a:r>
          </a:p>
          <a:p>
            <a:pPr>
              <a:lnSpc>
                <a:spcPct val="130000"/>
              </a:lnSpc>
              <a:buFontTx/>
              <a:buNone/>
            </a:pPr>
            <a:r>
              <a:rPr lang="zh-CN" altLang="en-US" sz="2400" b="1" dirty="0">
                <a:solidFill>
                  <a:srgbClr val="009900"/>
                </a:solidFill>
              </a:rPr>
              <a:t>       ☞</a:t>
            </a:r>
            <a:r>
              <a:rPr lang="zh-CN" altLang="en-US" sz="2400" b="1" dirty="0"/>
              <a:t>是一种多元的功率集成器件，虽然外部同样引出个极，但内部则包含数十个甚至数百个共阳极的</a:t>
            </a:r>
            <a:r>
              <a:rPr lang="zh-CN" altLang="en-US" sz="2400" b="1" dirty="0">
                <a:solidFill>
                  <a:srgbClr val="E35449"/>
                </a:solidFill>
              </a:rPr>
              <a:t>小</a:t>
            </a:r>
            <a:r>
              <a:rPr lang="en-US" altLang="zh-CN" sz="2400" b="1" dirty="0">
                <a:solidFill>
                  <a:srgbClr val="E35449"/>
                </a:solidFill>
              </a:rPr>
              <a:t>GTO</a:t>
            </a:r>
            <a:r>
              <a:rPr lang="zh-CN" altLang="en-US" sz="2400" b="1" dirty="0">
                <a:solidFill>
                  <a:srgbClr val="E35449"/>
                </a:solidFill>
              </a:rPr>
              <a:t>元</a:t>
            </a:r>
            <a:r>
              <a:rPr lang="zh-CN" altLang="en-US" sz="2400" b="1" dirty="0"/>
              <a:t>，这些</a:t>
            </a:r>
            <a:r>
              <a:rPr lang="en-US" altLang="zh-CN" sz="2400" b="1" dirty="0"/>
              <a:t>GTO</a:t>
            </a:r>
            <a:r>
              <a:rPr lang="zh-CN" altLang="en-US" sz="2400" b="1" dirty="0"/>
              <a:t>元的</a:t>
            </a:r>
            <a:r>
              <a:rPr lang="zh-CN" altLang="en-US" sz="2400" b="1" dirty="0">
                <a:solidFill>
                  <a:srgbClr val="E35449"/>
                </a:solidFill>
              </a:rPr>
              <a:t>阴极</a:t>
            </a:r>
            <a:r>
              <a:rPr lang="zh-CN" altLang="en-US" sz="2400" b="1" dirty="0"/>
              <a:t>和</a:t>
            </a:r>
            <a:r>
              <a:rPr lang="zh-CN" altLang="en-US" sz="2400" b="1" dirty="0">
                <a:solidFill>
                  <a:srgbClr val="E35449"/>
                </a:solidFill>
              </a:rPr>
              <a:t>门极</a:t>
            </a:r>
            <a:r>
              <a:rPr lang="zh-CN" altLang="en-US" sz="2400" b="1" dirty="0"/>
              <a:t>则在器件内部</a:t>
            </a:r>
            <a:r>
              <a:rPr lang="zh-CN" altLang="en-US" sz="2400" b="1" dirty="0">
                <a:solidFill>
                  <a:srgbClr val="E35449"/>
                </a:solidFill>
              </a:rPr>
              <a:t>并联</a:t>
            </a:r>
            <a:r>
              <a:rPr lang="zh-CN" altLang="en-US" sz="2400" b="1" dirty="0"/>
              <a:t>在一起。</a:t>
            </a:r>
          </a:p>
          <a:p>
            <a:pPr>
              <a:lnSpc>
                <a:spcPct val="80000"/>
              </a:lnSpc>
              <a:buFontTx/>
              <a:buNone/>
            </a:pPr>
            <a:r>
              <a:rPr lang="zh-CN" altLang="en-US" sz="2400" dirty="0"/>
              <a:t>       </a:t>
            </a:r>
          </a:p>
        </p:txBody>
      </p:sp>
      <p:pic>
        <p:nvPicPr>
          <p:cNvPr id="104452" name="Picture 4" descr="第2章图1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23816" y="1341438"/>
            <a:ext cx="4464050" cy="2951162"/>
          </a:xfrm>
        </p:spPr>
      </p:pic>
      <p:sp>
        <p:nvSpPr>
          <p:cNvPr id="104453" name="Text Box 5"/>
          <p:cNvSpPr txBox="1">
            <a:spLocks noChangeArrowheads="1"/>
          </p:cNvSpPr>
          <p:nvPr/>
        </p:nvSpPr>
        <p:spPr bwMode="auto">
          <a:xfrm>
            <a:off x="5200079" y="4379913"/>
            <a:ext cx="3908425" cy="149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714500" indent="-342900">
              <a:defRPr>
                <a:solidFill>
                  <a:schemeClr val="tx1"/>
                </a:solidFill>
                <a:latin typeface="Arial" pitchFamily="34" charset="0"/>
                <a:ea typeface="宋体" pitchFamily="2" charset="-122"/>
              </a:defRPr>
            </a:lvl4pPr>
            <a:lvl5pPr marL="2171700" indent="-342900">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r>
              <a:rPr lang="zh-CN" altLang="en-US" sz="1600" b="1" dirty="0">
                <a:solidFill>
                  <a:srgbClr val="6600CC"/>
                </a:solidFill>
                <a:latin typeface="Times New Roman" pitchFamily="18" charset="0"/>
              </a:rPr>
              <a:t>图</a:t>
            </a:r>
            <a:r>
              <a:rPr lang="en-US" altLang="zh-CN" sz="1600" b="1" dirty="0">
                <a:solidFill>
                  <a:srgbClr val="6600CC"/>
                </a:solidFill>
                <a:latin typeface="Times New Roman" pitchFamily="18" charset="0"/>
              </a:rPr>
              <a:t>2-14  GTO</a:t>
            </a:r>
            <a:r>
              <a:rPr lang="zh-CN" altLang="en-US" sz="1600" b="1" dirty="0">
                <a:solidFill>
                  <a:srgbClr val="6600CC"/>
                </a:solidFill>
                <a:latin typeface="Times New Roman" pitchFamily="18" charset="0"/>
              </a:rPr>
              <a:t>的内部结构和电气图形符号</a:t>
            </a:r>
          </a:p>
          <a:p>
            <a:pPr>
              <a:buFontTx/>
              <a:buAutoNum type="alphaLcParenR"/>
            </a:pPr>
            <a:r>
              <a:rPr lang="zh-CN" altLang="en-US" sz="1600" b="1" dirty="0">
                <a:solidFill>
                  <a:srgbClr val="6600CC"/>
                </a:solidFill>
                <a:latin typeface="Times New Roman" pitchFamily="18" charset="0"/>
              </a:rPr>
              <a:t>各单元的阴极、门极间隔排列的图形  </a:t>
            </a:r>
          </a:p>
          <a:p>
            <a:pPr>
              <a:buFontTx/>
              <a:buAutoNum type="alphaLcParenR"/>
            </a:pPr>
            <a:r>
              <a:rPr lang="zh-CN" altLang="en-US" sz="1600" b="1" dirty="0">
                <a:solidFill>
                  <a:srgbClr val="6600CC"/>
                </a:solidFill>
                <a:latin typeface="Times New Roman" pitchFamily="18" charset="0"/>
              </a:rPr>
              <a:t> 并联单元结构断面示意图 </a:t>
            </a:r>
          </a:p>
          <a:p>
            <a:pPr>
              <a:buFontTx/>
              <a:buAutoNum type="alphaLcParenR"/>
            </a:pPr>
            <a:r>
              <a:rPr lang="zh-CN" altLang="en-US" sz="1600" b="1" dirty="0">
                <a:solidFill>
                  <a:srgbClr val="6600CC"/>
                </a:solidFill>
                <a:latin typeface="Times New Roman" pitchFamily="18" charset="0"/>
              </a:rPr>
              <a:t> 电气图形符号</a:t>
            </a:r>
          </a:p>
          <a:p>
            <a:r>
              <a:rPr lang="zh-CN" altLang="en-US" sz="2800" dirty="0">
                <a:solidFill>
                  <a:srgbClr val="0000FF"/>
                </a:solidFill>
                <a:latin typeface="Times New Roman" pitchFamily="18" charset="0"/>
              </a:rPr>
              <a:t> </a:t>
            </a:r>
          </a:p>
        </p:txBody>
      </p:sp>
      <p:sp>
        <p:nvSpPr>
          <p:cNvPr id="3" name="灯片编号占位符 2">
            <a:extLst>
              <a:ext uri="{FF2B5EF4-FFF2-40B4-BE49-F238E27FC236}">
                <a16:creationId xmlns:a16="http://schemas.microsoft.com/office/drawing/2014/main" id="{2BBBFC99-9958-4A60-B7C6-A977718E2A71}"/>
              </a:ext>
            </a:extLst>
          </p:cNvPr>
          <p:cNvSpPr>
            <a:spLocks noGrp="1"/>
          </p:cNvSpPr>
          <p:nvPr>
            <p:ph type="sldNum" sz="quarter" idx="12"/>
          </p:nvPr>
        </p:nvSpPr>
        <p:spPr/>
        <p:txBody>
          <a:bodyPr/>
          <a:lstStyle/>
          <a:p>
            <a:fld id="{21226B55-A586-474D-9D16-89BB9CABEDB4}" type="slidenum">
              <a:rPr lang="en-US" altLang="zh-CN" smtClean="0"/>
              <a:pPr/>
              <a:t>35</a:t>
            </a:fld>
            <a:r>
              <a:rPr lang="en-US" altLang="zh-CN"/>
              <a:t>/7</a:t>
            </a:r>
          </a:p>
        </p:txBody>
      </p:sp>
      <p:sp>
        <p:nvSpPr>
          <p:cNvPr id="4" name="日期占位符 3">
            <a:extLst>
              <a:ext uri="{FF2B5EF4-FFF2-40B4-BE49-F238E27FC236}">
                <a16:creationId xmlns:a16="http://schemas.microsoft.com/office/drawing/2014/main" id="{0DE9369D-7AAB-482F-ABFD-4C78812B3E61}"/>
              </a:ext>
            </a:extLst>
          </p:cNvPr>
          <p:cNvSpPr>
            <a:spLocks noGrp="1"/>
          </p:cNvSpPr>
          <p:nvPr>
            <p:ph type="dt" sz="half" idx="10"/>
          </p:nvPr>
        </p:nvSpPr>
        <p:spPr/>
        <p:txBody>
          <a:bodyPr/>
          <a:lstStyle/>
          <a:p>
            <a:fld id="{2194DF2C-A684-4B24-B192-AC55BD42EE1C}" type="datetime10">
              <a:rPr lang="zh-CN" altLang="en-US" smtClean="0"/>
              <a:t>10:54</a:t>
            </a:fld>
            <a:endParaRPr lang="en-US" altLang="zh-CN"/>
          </a:p>
        </p:txBody>
      </p:sp>
      <p:sp>
        <p:nvSpPr>
          <p:cNvPr id="5" name="页脚占位符 4">
            <a:extLst>
              <a:ext uri="{FF2B5EF4-FFF2-40B4-BE49-F238E27FC236}">
                <a16:creationId xmlns:a16="http://schemas.microsoft.com/office/drawing/2014/main" id="{90C3B8B1-03C4-4392-80E4-5255B7DDAF9B}"/>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3869092372"/>
      </p:ext>
    </p:extLst>
  </p:cSld>
  <p:clrMapOvr>
    <a:masterClrMapping/>
  </p:clrMapOvr>
  <mc:AlternateContent xmlns:mc="http://schemas.openxmlformats.org/markup-compatibility/2006" xmlns:p14="http://schemas.microsoft.com/office/powerpoint/2010/main">
    <mc:Choice Requires="p14">
      <p:transition spd="slow" p14:dur="2000" advTm="167151"/>
    </mc:Choice>
    <mc:Fallback xmlns="">
      <p:transition spd="slow" advTm="16715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066800" y="152400"/>
            <a:ext cx="6889576" cy="381000"/>
          </a:xfrm>
        </p:spPr>
        <p:txBody>
          <a:bodyPr/>
          <a:lstStyle/>
          <a:p>
            <a:pPr eaLnBrk="1" hangingPunct="1"/>
            <a:r>
              <a:rPr lang="zh-CN" altLang="en-US" sz="3600" b="1" dirty="0">
                <a:latin typeface="华文中宋" pitchFamily="2" charset="-122"/>
              </a:rPr>
              <a:t>门极可关断晶闸管（工作原理）</a:t>
            </a:r>
          </a:p>
        </p:txBody>
      </p:sp>
      <p:sp>
        <p:nvSpPr>
          <p:cNvPr id="6148" name="Rectangle 4"/>
          <p:cNvSpPr>
            <a:spLocks noGrp="1" noChangeArrowheads="1"/>
          </p:cNvSpPr>
          <p:nvPr>
            <p:ph type="body" idx="1"/>
          </p:nvPr>
        </p:nvSpPr>
        <p:spPr>
          <a:xfrm>
            <a:off x="684213" y="836613"/>
            <a:ext cx="7989887" cy="914400"/>
          </a:xfrm>
          <a:noFill/>
        </p:spPr>
        <p:txBody>
          <a:bodyPr/>
          <a:lstStyle/>
          <a:p>
            <a:pPr algn="just" eaLnBrk="1" hangingPunct="1">
              <a:lnSpc>
                <a:spcPct val="110000"/>
              </a:lnSpc>
              <a:buClr>
                <a:schemeClr val="tx1"/>
              </a:buClr>
              <a:buFont typeface="Wingdings" pitchFamily="2" charset="2"/>
              <a:buBlip>
                <a:blip r:embed="rId5"/>
              </a:buBlip>
            </a:pPr>
            <a:r>
              <a:rPr lang="zh-CN" altLang="en-US" sz="2400" b="1" dirty="0">
                <a:solidFill>
                  <a:srgbClr val="0000FF"/>
                </a:solidFill>
              </a:rPr>
              <a:t>工作原理</a:t>
            </a:r>
            <a:r>
              <a:rPr lang="zh-CN" altLang="en-US" sz="2400" b="1" dirty="0"/>
              <a:t>：</a:t>
            </a:r>
          </a:p>
          <a:p>
            <a:pPr lvl="1" algn="just" eaLnBrk="1" hangingPunct="1">
              <a:lnSpc>
                <a:spcPct val="110000"/>
              </a:lnSpc>
              <a:buFontTx/>
              <a:buBlip>
                <a:blip r:embed="rId6"/>
              </a:buBlip>
            </a:pPr>
            <a:r>
              <a:rPr lang="zh-CN" altLang="en-US" sz="2200" dirty="0"/>
              <a:t>与普通晶闸管一样，可以用图所示的双晶体管模型来分析。</a:t>
            </a:r>
            <a:r>
              <a:rPr lang="zh-CN" altLang="en-US" sz="2000" dirty="0"/>
              <a:t>        </a:t>
            </a:r>
            <a:endParaRPr lang="zh-CN" altLang="en-US" sz="2000" dirty="0">
              <a:cs typeface="Arial" charset="0"/>
            </a:endParaRPr>
          </a:p>
        </p:txBody>
      </p:sp>
      <p:graphicFrame>
        <p:nvGraphicFramePr>
          <p:cNvPr id="54277" name="Object 5"/>
          <p:cNvGraphicFramePr>
            <a:graphicFrameLocks noChangeAspect="1"/>
          </p:cNvGraphicFramePr>
          <p:nvPr>
            <p:extLst/>
          </p:nvPr>
        </p:nvGraphicFramePr>
        <p:xfrm>
          <a:off x="1187450" y="1772816"/>
          <a:ext cx="4392613" cy="2387600"/>
        </p:xfrm>
        <a:graphic>
          <a:graphicData uri="http://schemas.openxmlformats.org/presentationml/2006/ole">
            <mc:AlternateContent xmlns:mc="http://schemas.openxmlformats.org/markup-compatibility/2006">
              <mc:Choice xmlns:v="urn:schemas-microsoft-com:vml" Requires="v">
                <p:oleObj spid="_x0000_s24590" name="Visio" r:id="rId7" imgW="2314473" imgH="1686005" progId="Visio.Drawing.6">
                  <p:embed/>
                </p:oleObj>
              </mc:Choice>
              <mc:Fallback>
                <p:oleObj name="Visio" r:id="rId7" imgW="2314473" imgH="1686005" progId="Visio.Drawing.6">
                  <p:embed/>
                  <p:pic>
                    <p:nvPicPr>
                      <p:cNvPr id="54277" name="Object 5"/>
                      <p:cNvPicPr>
                        <a:picLocks noChangeAspect="1" noChangeArrowheads="1"/>
                      </p:cNvPicPr>
                      <p:nvPr/>
                    </p:nvPicPr>
                    <p:blipFill>
                      <a:blip r:embed="rId8">
                        <a:extLst>
                          <a:ext uri="{28A0092B-C50C-407E-A947-70E740481C1C}">
                            <a14:useLocalDpi xmlns:a14="http://schemas.microsoft.com/office/drawing/2010/main" val="0"/>
                          </a:ext>
                        </a:extLst>
                      </a:blip>
                      <a:srcRect t="4303" b="4303"/>
                      <a:stretch>
                        <a:fillRect/>
                      </a:stretch>
                    </p:blipFill>
                    <p:spPr bwMode="auto">
                      <a:xfrm>
                        <a:off x="1187450" y="1772816"/>
                        <a:ext cx="4392613"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9" name="Text Box 7"/>
          <p:cNvSpPr txBox="1">
            <a:spLocks noChangeArrowheads="1"/>
          </p:cNvSpPr>
          <p:nvPr/>
        </p:nvSpPr>
        <p:spPr bwMode="auto">
          <a:xfrm>
            <a:off x="755650" y="5373688"/>
            <a:ext cx="7772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600">
                <a:solidFill>
                  <a:schemeClr val="tx1"/>
                </a:solidFill>
                <a:latin typeface="华文中宋" pitchFamily="2" charset="-122"/>
                <a:ea typeface="华文中宋" pitchFamily="2" charset="-122"/>
              </a:defRPr>
            </a:lvl1pPr>
            <a:lvl2pPr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lvl="1" eaLnBrk="1" hangingPunct="1">
              <a:lnSpc>
                <a:spcPct val="130000"/>
              </a:lnSpc>
              <a:spcBef>
                <a:spcPct val="20000"/>
              </a:spcBef>
              <a:buClr>
                <a:schemeClr val="tx1"/>
              </a:buClr>
              <a:buFontTx/>
              <a:buBlip>
                <a:blip r:embed="rId6"/>
              </a:buBlip>
            </a:pPr>
            <a:r>
              <a:rPr lang="en-US" altLang="zh-CN" sz="2200" b="1" i="1">
                <a:solidFill>
                  <a:srgbClr val="0000FF"/>
                </a:solidFill>
                <a:sym typeface="Symbol" pitchFamily="18" charset="2"/>
              </a:rPr>
              <a:t>  </a:t>
            </a:r>
            <a:r>
              <a:rPr lang="en-US" altLang="zh-CN" sz="2200" b="1" baseline="-30000">
                <a:solidFill>
                  <a:srgbClr val="0000FF"/>
                </a:solidFill>
              </a:rPr>
              <a:t>1</a:t>
            </a:r>
            <a:r>
              <a:rPr lang="en-US" altLang="zh-CN" sz="2200" b="1">
                <a:solidFill>
                  <a:srgbClr val="0000FF"/>
                </a:solidFill>
              </a:rPr>
              <a:t>+</a:t>
            </a:r>
            <a:r>
              <a:rPr lang="en-US" altLang="zh-CN" sz="2200" b="1" i="1">
                <a:solidFill>
                  <a:srgbClr val="0000FF"/>
                </a:solidFill>
                <a:sym typeface="Symbol" pitchFamily="18" charset="2"/>
              </a:rPr>
              <a:t></a:t>
            </a:r>
            <a:r>
              <a:rPr lang="en-US" altLang="zh-CN" sz="2200" b="1" baseline="-30000">
                <a:solidFill>
                  <a:srgbClr val="0000FF"/>
                </a:solidFill>
              </a:rPr>
              <a:t>2</a:t>
            </a:r>
            <a:r>
              <a:rPr lang="en-US" altLang="zh-CN" sz="2200" b="1">
                <a:solidFill>
                  <a:srgbClr val="0000FF"/>
                </a:solidFill>
              </a:rPr>
              <a:t>=1</a:t>
            </a:r>
            <a:r>
              <a:rPr lang="zh-CN" altLang="en-US" sz="2200" b="1">
                <a:solidFill>
                  <a:srgbClr val="0000FF"/>
                </a:solidFill>
              </a:rPr>
              <a:t>是器件临界导通的条件。 </a:t>
            </a:r>
            <a:r>
              <a:rPr lang="zh-CN" altLang="en-US" sz="2200" b="1">
                <a:solidFill>
                  <a:srgbClr val="0000FF"/>
                </a:solidFill>
                <a:sym typeface="Symbol" pitchFamily="18" charset="2"/>
              </a:rPr>
              <a:t></a:t>
            </a:r>
            <a:r>
              <a:rPr lang="en-US" altLang="zh-CN" sz="2200" b="1">
                <a:solidFill>
                  <a:srgbClr val="0000FF"/>
                </a:solidFill>
              </a:rPr>
              <a:t>1+</a:t>
            </a:r>
            <a:r>
              <a:rPr lang="en-US" altLang="zh-CN" sz="2200" b="1">
                <a:solidFill>
                  <a:srgbClr val="0000FF"/>
                </a:solidFill>
                <a:sym typeface="Symbol" pitchFamily="18" charset="2"/>
              </a:rPr>
              <a:t></a:t>
            </a:r>
            <a:r>
              <a:rPr lang="en-US" altLang="zh-CN" sz="2200" b="1">
                <a:solidFill>
                  <a:srgbClr val="0000FF"/>
                </a:solidFill>
              </a:rPr>
              <a:t>2&gt;1</a:t>
            </a:r>
            <a:r>
              <a:rPr lang="zh-CN" altLang="en-US" sz="2200" b="1">
                <a:solidFill>
                  <a:srgbClr val="0000FF"/>
                </a:solidFill>
              </a:rPr>
              <a:t>时器件饱和导通，</a:t>
            </a:r>
            <a:r>
              <a:rPr lang="zh-CN" altLang="en-US" sz="2200" b="1">
                <a:solidFill>
                  <a:srgbClr val="0000FF"/>
                </a:solidFill>
                <a:sym typeface="Symbol" pitchFamily="18" charset="2"/>
              </a:rPr>
              <a:t></a:t>
            </a:r>
            <a:r>
              <a:rPr lang="en-US" altLang="zh-CN" sz="2200" b="1">
                <a:solidFill>
                  <a:srgbClr val="0000FF"/>
                </a:solidFill>
              </a:rPr>
              <a:t>1+</a:t>
            </a:r>
            <a:r>
              <a:rPr lang="en-US" altLang="zh-CN" sz="2200" b="1">
                <a:solidFill>
                  <a:srgbClr val="0000FF"/>
                </a:solidFill>
                <a:sym typeface="Symbol" pitchFamily="18" charset="2"/>
              </a:rPr>
              <a:t></a:t>
            </a:r>
            <a:r>
              <a:rPr lang="en-US" altLang="zh-CN" sz="2200" b="1">
                <a:solidFill>
                  <a:srgbClr val="0000FF"/>
                </a:solidFill>
              </a:rPr>
              <a:t>2&lt;1</a:t>
            </a:r>
            <a:r>
              <a:rPr lang="zh-CN" altLang="en-US" sz="2200" b="1">
                <a:solidFill>
                  <a:srgbClr val="0000FF"/>
                </a:solidFill>
              </a:rPr>
              <a:t>时器件不能维持饱和导通而管断。</a:t>
            </a:r>
          </a:p>
          <a:p>
            <a:pPr lvl="1" eaLnBrk="1" hangingPunct="1">
              <a:lnSpc>
                <a:spcPct val="130000"/>
              </a:lnSpc>
              <a:spcBef>
                <a:spcPct val="20000"/>
              </a:spcBef>
              <a:buClr>
                <a:schemeClr val="tx1"/>
              </a:buClr>
              <a:buFontTx/>
              <a:buBlip>
                <a:blip r:embed="rId6"/>
              </a:buBlip>
            </a:pPr>
            <a:endParaRPr lang="en-US" altLang="zh-CN" sz="2200" b="1">
              <a:solidFill>
                <a:srgbClr val="0000FF"/>
              </a:solidFill>
            </a:endParaRPr>
          </a:p>
        </p:txBody>
      </p:sp>
      <p:sp>
        <p:nvSpPr>
          <p:cNvPr id="54280" name="Text Box 8"/>
          <p:cNvSpPr txBox="1">
            <a:spLocks noChangeArrowheads="1"/>
          </p:cNvSpPr>
          <p:nvPr/>
        </p:nvSpPr>
        <p:spPr bwMode="auto">
          <a:xfrm>
            <a:off x="1116013" y="4437063"/>
            <a:ext cx="73152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0988" indent="-280988"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lnSpc>
                <a:spcPct val="130000"/>
              </a:lnSpc>
              <a:spcBef>
                <a:spcPct val="20000"/>
              </a:spcBef>
              <a:buFontTx/>
              <a:buBlip>
                <a:blip r:embed="rId6"/>
              </a:buBlip>
            </a:pPr>
            <a:r>
              <a:rPr kumimoji="0" lang="zh-CN" altLang="en-US" sz="2200"/>
              <a:t>由</a:t>
            </a:r>
            <a:r>
              <a:rPr kumimoji="0" lang="en-US" altLang="zh-CN" sz="2200">
                <a:latin typeface="Arial" charset="0"/>
              </a:rPr>
              <a:t>P</a:t>
            </a:r>
            <a:r>
              <a:rPr kumimoji="0" lang="en-US" altLang="zh-CN" sz="2200" baseline="-25000">
                <a:latin typeface="Arial" charset="0"/>
              </a:rPr>
              <a:t>1</a:t>
            </a:r>
            <a:r>
              <a:rPr kumimoji="0" lang="en-US" altLang="zh-CN" sz="2200">
                <a:latin typeface="Arial" charset="0"/>
              </a:rPr>
              <a:t>N</a:t>
            </a:r>
            <a:r>
              <a:rPr kumimoji="0" lang="en-US" altLang="zh-CN" sz="2200" baseline="-25000">
                <a:latin typeface="Arial" charset="0"/>
              </a:rPr>
              <a:t>1</a:t>
            </a:r>
            <a:r>
              <a:rPr kumimoji="0" lang="en-US" altLang="zh-CN" sz="2200">
                <a:latin typeface="Arial" charset="0"/>
              </a:rPr>
              <a:t>P</a:t>
            </a:r>
            <a:r>
              <a:rPr kumimoji="0" lang="en-US" altLang="zh-CN" sz="2200" baseline="-25000">
                <a:latin typeface="Arial" charset="0"/>
              </a:rPr>
              <a:t>2</a:t>
            </a:r>
            <a:r>
              <a:rPr kumimoji="0" lang="zh-CN" altLang="en-US" sz="2200"/>
              <a:t>和</a:t>
            </a:r>
            <a:r>
              <a:rPr kumimoji="0" lang="en-US" altLang="zh-CN" sz="2200">
                <a:latin typeface="Arial" charset="0"/>
              </a:rPr>
              <a:t>N</a:t>
            </a:r>
            <a:r>
              <a:rPr kumimoji="0" lang="en-US" altLang="zh-CN" sz="2200" baseline="-25000">
                <a:latin typeface="Arial" charset="0"/>
              </a:rPr>
              <a:t>1</a:t>
            </a:r>
            <a:r>
              <a:rPr kumimoji="0" lang="en-US" altLang="zh-CN" sz="2200">
                <a:latin typeface="Arial" charset="0"/>
              </a:rPr>
              <a:t>P</a:t>
            </a:r>
            <a:r>
              <a:rPr kumimoji="0" lang="en-US" altLang="zh-CN" sz="2200" baseline="-25000">
                <a:latin typeface="Arial" charset="0"/>
              </a:rPr>
              <a:t>2</a:t>
            </a:r>
            <a:r>
              <a:rPr kumimoji="0" lang="en-US" altLang="zh-CN" sz="2200">
                <a:latin typeface="Arial" charset="0"/>
              </a:rPr>
              <a:t>N</a:t>
            </a:r>
            <a:r>
              <a:rPr kumimoji="0" lang="en-US" altLang="zh-CN" sz="2200" baseline="-25000">
                <a:latin typeface="Arial" charset="0"/>
              </a:rPr>
              <a:t>2</a:t>
            </a:r>
            <a:r>
              <a:rPr kumimoji="0" lang="zh-CN" altLang="en-US" sz="2200"/>
              <a:t>构成的两个晶体管</a:t>
            </a:r>
            <a:r>
              <a:rPr kumimoji="0" lang="en-US" altLang="zh-CN" sz="2200">
                <a:latin typeface="Arial" charset="0"/>
              </a:rPr>
              <a:t>V</a:t>
            </a:r>
            <a:r>
              <a:rPr kumimoji="0" lang="en-US" altLang="zh-CN" sz="2200" baseline="-25000">
                <a:latin typeface="Arial" charset="0"/>
              </a:rPr>
              <a:t>1</a:t>
            </a:r>
            <a:r>
              <a:rPr kumimoji="0" lang="zh-CN" altLang="en-US" sz="2200">
                <a:latin typeface="Arial" charset="0"/>
              </a:rPr>
              <a:t>、</a:t>
            </a:r>
            <a:r>
              <a:rPr kumimoji="0" lang="en-US" altLang="zh-CN" sz="2200">
                <a:latin typeface="Arial" charset="0"/>
              </a:rPr>
              <a:t>V</a:t>
            </a:r>
            <a:r>
              <a:rPr kumimoji="0" lang="en-US" altLang="zh-CN" sz="2200" baseline="-25000">
                <a:latin typeface="Arial" charset="0"/>
              </a:rPr>
              <a:t>2</a:t>
            </a:r>
            <a:r>
              <a:rPr kumimoji="0" lang="zh-CN" altLang="en-US" sz="2200"/>
              <a:t>分别具有共基极电流增益</a:t>
            </a:r>
            <a:r>
              <a:rPr lang="zh-CN" altLang="en-US" sz="2200" b="1" i="1">
                <a:sym typeface="Symbol" pitchFamily="18" charset="2"/>
              </a:rPr>
              <a:t></a:t>
            </a:r>
            <a:r>
              <a:rPr lang="en-US" altLang="zh-CN" sz="2200" b="1" baseline="-30000"/>
              <a:t>1</a:t>
            </a:r>
            <a:r>
              <a:rPr kumimoji="0" lang="zh-CN" altLang="en-US" sz="2200"/>
              <a:t>和</a:t>
            </a:r>
            <a:r>
              <a:rPr lang="zh-CN" altLang="en-US" sz="2200" b="1" i="1">
                <a:sym typeface="Symbol" pitchFamily="18" charset="2"/>
              </a:rPr>
              <a:t></a:t>
            </a:r>
            <a:r>
              <a:rPr lang="en-US" altLang="zh-CN" sz="2200" b="1" baseline="-30000"/>
              <a:t>2</a:t>
            </a:r>
            <a:r>
              <a:rPr kumimoji="0" lang="en-US" altLang="zh-CN" sz="2200" baseline="-25000">
                <a:latin typeface="Arial" charset="0"/>
              </a:rPr>
              <a:t> </a:t>
            </a:r>
            <a:r>
              <a:rPr kumimoji="0" lang="zh-CN" altLang="en-US" sz="2200"/>
              <a:t>。</a:t>
            </a:r>
          </a:p>
        </p:txBody>
      </p:sp>
      <p:grpSp>
        <p:nvGrpSpPr>
          <p:cNvPr id="54285" name="Group 13"/>
          <p:cNvGrpSpPr>
            <a:grpSpLocks/>
          </p:cNvGrpSpPr>
          <p:nvPr/>
        </p:nvGrpSpPr>
        <p:grpSpPr bwMode="auto">
          <a:xfrm>
            <a:off x="5867400" y="2636416"/>
            <a:ext cx="3960813" cy="903287"/>
            <a:chOff x="528" y="3360"/>
            <a:chExt cx="2112" cy="528"/>
          </a:xfrm>
        </p:grpSpPr>
        <p:graphicFrame>
          <p:nvGraphicFramePr>
            <p:cNvPr id="6156" name="Object 14"/>
            <p:cNvGraphicFramePr>
              <a:graphicFrameLocks noChangeAspect="1"/>
            </p:cNvGraphicFramePr>
            <p:nvPr/>
          </p:nvGraphicFramePr>
          <p:xfrm>
            <a:off x="528" y="3360"/>
            <a:ext cx="1488" cy="528"/>
          </p:xfrm>
          <a:graphic>
            <a:graphicData uri="http://schemas.openxmlformats.org/presentationml/2006/ole">
              <mc:AlternateContent xmlns:mc="http://schemas.openxmlformats.org/markup-compatibility/2006">
                <mc:Choice xmlns:v="urn:schemas-microsoft-com:vml" Requires="v">
                  <p:oleObj spid="_x0000_s24591" name="Microsoft 公式 3.0" r:id="rId9" imgW="1676333" imgH="447550" progId="Equation.3">
                    <p:embed/>
                  </p:oleObj>
                </mc:Choice>
                <mc:Fallback>
                  <p:oleObj name="Microsoft 公式 3.0" r:id="rId9" imgW="1676333" imgH="447550" progId="Equation.3">
                    <p:embed/>
                    <p:pic>
                      <p:nvPicPr>
                        <p:cNvPr id="615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 y="3360"/>
                          <a:ext cx="148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6157" name="Text Box 15"/>
            <p:cNvSpPr txBox="1">
              <a:spLocks noChangeArrowheads="1"/>
            </p:cNvSpPr>
            <p:nvPr/>
          </p:nvSpPr>
          <p:spPr bwMode="auto">
            <a:xfrm>
              <a:off x="2016" y="3552"/>
              <a:ext cx="62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spcBef>
                  <a:spcPct val="50000"/>
                </a:spcBef>
              </a:pPr>
              <a:endParaRPr lang="zh-CN" altLang="zh-CN" sz="2000">
                <a:latin typeface="Arial" charset="0"/>
              </a:endParaRP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36</a:t>
            </a:fld>
            <a:endParaRPr lang="zh-CN" altLang="en-US"/>
          </a:p>
        </p:txBody>
      </p:sp>
      <p:sp>
        <p:nvSpPr>
          <p:cNvPr id="4" name="日期占位符 3">
            <a:extLst>
              <a:ext uri="{FF2B5EF4-FFF2-40B4-BE49-F238E27FC236}">
                <a16:creationId xmlns:a16="http://schemas.microsoft.com/office/drawing/2014/main" id="{13197391-261F-4565-BFA6-E13A52BD2565}"/>
              </a:ext>
            </a:extLst>
          </p:cNvPr>
          <p:cNvSpPr>
            <a:spLocks noGrp="1"/>
          </p:cNvSpPr>
          <p:nvPr>
            <p:ph type="dt" sz="half" idx="10"/>
          </p:nvPr>
        </p:nvSpPr>
        <p:spPr/>
        <p:txBody>
          <a:bodyPr/>
          <a:lstStyle/>
          <a:p>
            <a:fld id="{CFB54582-9BA7-48A4-9F0C-0D5EDD722A6A}" type="datetime10">
              <a:rPr lang="zh-CN" altLang="en-US" smtClean="0"/>
              <a:t>10:54</a:t>
            </a:fld>
            <a:endParaRPr lang="zh-CN" altLang="en-US"/>
          </a:p>
        </p:txBody>
      </p:sp>
      <p:sp>
        <p:nvSpPr>
          <p:cNvPr id="5" name="页脚占位符 4">
            <a:extLst>
              <a:ext uri="{FF2B5EF4-FFF2-40B4-BE49-F238E27FC236}">
                <a16:creationId xmlns:a16="http://schemas.microsoft.com/office/drawing/2014/main" id="{9C8C933C-691C-44B5-813A-A29594CD15F8}"/>
              </a:ext>
            </a:extLst>
          </p:cNvPr>
          <p:cNvSpPr>
            <a:spLocks noGrp="1"/>
          </p:cNvSpPr>
          <p:nvPr>
            <p:ph type="ftr" sz="quarter" idx="11"/>
          </p:nvPr>
        </p:nvSpPr>
        <p:spPr/>
        <p:txBody>
          <a:bodyPr/>
          <a:lstStyle/>
          <a:p>
            <a:endParaRPr lang="zh-CN" altLang="en-US"/>
          </a:p>
        </p:txBody>
      </p:sp>
    </p:spTree>
    <p:custDataLst>
      <p:tags r:id="rId2"/>
    </p:custDataLst>
    <p:extLst>
      <p:ext uri="{BB962C8B-B14F-4D97-AF65-F5344CB8AC3E}">
        <p14:creationId xmlns:p14="http://schemas.microsoft.com/office/powerpoint/2010/main" val="4106938885"/>
      </p:ext>
    </p:extLst>
  </p:cSld>
  <p:clrMapOvr>
    <a:masterClrMapping/>
  </p:clrMapOvr>
  <mc:AlternateContent xmlns:mc="http://schemas.openxmlformats.org/markup-compatibility/2006" xmlns:p14="http://schemas.microsoft.com/office/powerpoint/2010/main">
    <mc:Choice Requires="p14">
      <p:transition spd="slow" p14:dur="2000" advTm="96127"/>
    </mc:Choice>
    <mc:Fallback xmlns="">
      <p:transition spd="slow" advTm="9612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checkerboard(across)">
                                      <p:cBhvr>
                                        <p:cTn id="7" dur="500"/>
                                        <p:tgtEl>
                                          <p:spTgt spid="54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blinds(horizontal)">
                                      <p:cBhvr>
                                        <p:cTn id="12" dur="500"/>
                                        <p:tgtEl>
                                          <p:spTgt spid="54280"/>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4279"/>
                                        </p:tgtEl>
                                        <p:attrNameLst>
                                          <p:attrName>style.visibility</p:attrName>
                                        </p:attrNameLst>
                                      </p:cBhvr>
                                      <p:to>
                                        <p:strVal val="visible"/>
                                      </p:to>
                                    </p:set>
                                    <p:animEffect transition="in" filter="blinds(horizontal)">
                                      <p:cBhvr>
                                        <p:cTn id="16" dur="500"/>
                                        <p:tgtEl>
                                          <p:spTgt spid="54279"/>
                                        </p:tgtEl>
                                      </p:cBhvr>
                                    </p:animEffect>
                                  </p:childTnLst>
                                </p:cTn>
                              </p:par>
                            </p:childTnLst>
                          </p:cTn>
                        </p:par>
                        <p:par>
                          <p:cTn id="17" fill="hold" nodeType="afterGroup">
                            <p:stCondLst>
                              <p:cond delay="1000"/>
                            </p:stCondLst>
                            <p:childTnLst>
                              <p:par>
                                <p:cTn id="18" presetID="5" presetClass="entr" presetSubtype="10" fill="hold" nodeType="afterEffect">
                                  <p:stCondLst>
                                    <p:cond delay="0"/>
                                  </p:stCondLst>
                                  <p:childTnLst>
                                    <p:set>
                                      <p:cBhvr>
                                        <p:cTn id="19" dur="1" fill="hold">
                                          <p:stCondLst>
                                            <p:cond delay="0"/>
                                          </p:stCondLst>
                                        </p:cTn>
                                        <p:tgtEl>
                                          <p:spTgt spid="54285"/>
                                        </p:tgtEl>
                                        <p:attrNameLst>
                                          <p:attrName>style.visibility</p:attrName>
                                        </p:attrNameLst>
                                      </p:cBhvr>
                                      <p:to>
                                        <p:strVal val="visible"/>
                                      </p:to>
                                    </p:set>
                                    <p:animEffect transition="in" filter="checkerboard(across)">
                                      <p:cBhvr>
                                        <p:cTn id="20" dur="500"/>
                                        <p:tgtEl>
                                          <p:spTgt spid="54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utoUpdateAnimBg="0"/>
      <p:bldP spid="5428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z="3600" b="1">
                <a:latin typeface="华文中宋" pitchFamily="2" charset="-122"/>
              </a:rPr>
              <a:t>门极可关断晶闸管</a:t>
            </a:r>
          </a:p>
        </p:txBody>
      </p:sp>
      <p:sp>
        <p:nvSpPr>
          <p:cNvPr id="7172" name="Rectangle 4"/>
          <p:cNvSpPr>
            <a:spLocks noGrp="1" noChangeArrowheads="1"/>
          </p:cNvSpPr>
          <p:nvPr>
            <p:ph type="body" idx="1"/>
          </p:nvPr>
        </p:nvSpPr>
        <p:spPr>
          <a:xfrm>
            <a:off x="755576" y="691934"/>
            <a:ext cx="7543800" cy="1143000"/>
          </a:xfrm>
          <a:noFill/>
        </p:spPr>
        <p:txBody>
          <a:bodyPr/>
          <a:lstStyle/>
          <a:p>
            <a:pPr algn="just" eaLnBrk="1" hangingPunct="1">
              <a:lnSpc>
                <a:spcPct val="150000"/>
              </a:lnSpc>
              <a:spcBef>
                <a:spcPct val="50000"/>
              </a:spcBef>
              <a:buFont typeface="Wingdings" pitchFamily="2" charset="2"/>
              <a:buBlip>
                <a:blip r:embed="rId5"/>
              </a:buBlip>
            </a:pPr>
            <a:r>
              <a:rPr lang="en-US" altLang="zh-CN" sz="2400" b="1" dirty="0">
                <a:solidFill>
                  <a:srgbClr val="FF0000"/>
                </a:solidFill>
                <a:latin typeface="Arial" charset="0"/>
              </a:rPr>
              <a:t>GTO</a:t>
            </a:r>
            <a:r>
              <a:rPr lang="zh-CN" altLang="en-US" sz="2400" b="1" dirty="0">
                <a:solidFill>
                  <a:srgbClr val="FF0000"/>
                </a:solidFill>
                <a:latin typeface="Arial" charset="0"/>
              </a:rPr>
              <a:t>能够通过门极关断的原因是其与普通晶闸管有</a:t>
            </a:r>
            <a:r>
              <a:rPr lang="zh-CN" altLang="en-US" sz="2400" dirty="0">
                <a:latin typeface="Arial" charset="0"/>
              </a:rPr>
              <a:t>如下</a:t>
            </a:r>
            <a:r>
              <a:rPr lang="zh-CN" altLang="en-US" sz="2400" b="1" dirty="0">
                <a:solidFill>
                  <a:srgbClr val="0000FF"/>
                </a:solidFill>
                <a:latin typeface="Arial" charset="0"/>
              </a:rPr>
              <a:t>区别</a:t>
            </a:r>
            <a:r>
              <a:rPr lang="zh-CN" altLang="en-US" sz="2400" dirty="0">
                <a:latin typeface="Arial" charset="0"/>
              </a:rPr>
              <a:t>：</a:t>
            </a:r>
          </a:p>
        </p:txBody>
      </p:sp>
      <p:sp>
        <p:nvSpPr>
          <p:cNvPr id="55301" name="Rectangle 5"/>
          <p:cNvSpPr>
            <a:spLocks noChangeArrowheads="1"/>
          </p:cNvSpPr>
          <p:nvPr/>
        </p:nvSpPr>
        <p:spPr bwMode="auto">
          <a:xfrm>
            <a:off x="954022" y="1905000"/>
            <a:ext cx="488205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76238" indent="-376238">
              <a:lnSpc>
                <a:spcPct val="115000"/>
              </a:lnSpc>
              <a:spcBef>
                <a:spcPct val="50000"/>
              </a:spcBef>
              <a:buFont typeface="Wingdings" pitchFamily="2" charset="2"/>
              <a:buBlip>
                <a:blip r:embed="rId6"/>
              </a:buBlip>
            </a:pPr>
            <a:r>
              <a:rPr kumimoji="0" lang="zh-CN" altLang="en-US" sz="2200" b="1" dirty="0">
                <a:solidFill>
                  <a:srgbClr val="FF0000"/>
                </a:solidFill>
                <a:latin typeface="Arial" charset="0"/>
              </a:rPr>
              <a:t>设计</a:t>
            </a:r>
            <a:r>
              <a:rPr kumimoji="0" lang="zh-CN" altLang="en-US" sz="2200" b="1" i="1" dirty="0">
                <a:solidFill>
                  <a:srgbClr val="FF0000"/>
                </a:solidFill>
                <a:latin typeface="Arial" charset="0"/>
                <a:sym typeface="Symbol" pitchFamily="18" charset="2"/>
              </a:rPr>
              <a:t></a:t>
            </a:r>
            <a:r>
              <a:rPr kumimoji="0" lang="en-US" altLang="zh-CN" sz="2200" b="1" baseline="-30000" dirty="0">
                <a:solidFill>
                  <a:srgbClr val="FF0000"/>
                </a:solidFill>
                <a:latin typeface="Arial" charset="0"/>
              </a:rPr>
              <a:t>2</a:t>
            </a:r>
            <a:r>
              <a:rPr kumimoji="0" lang="zh-CN" altLang="en-US" sz="2200" b="1" dirty="0">
                <a:solidFill>
                  <a:srgbClr val="FF0000"/>
                </a:solidFill>
                <a:latin typeface="Arial" charset="0"/>
              </a:rPr>
              <a:t>较大，</a:t>
            </a:r>
            <a:r>
              <a:rPr kumimoji="0" lang="zh-CN" altLang="en-US" sz="2200" dirty="0">
                <a:latin typeface="Arial" charset="0"/>
              </a:rPr>
              <a:t>使晶体管</a:t>
            </a:r>
            <a:r>
              <a:rPr kumimoji="0" lang="en-US" altLang="zh-CN" sz="2200" dirty="0">
                <a:latin typeface="Arial" charset="0"/>
              </a:rPr>
              <a:t>V</a:t>
            </a:r>
            <a:r>
              <a:rPr kumimoji="0" lang="en-US" altLang="zh-CN" sz="2200" baseline="-30000" dirty="0">
                <a:latin typeface="Arial" charset="0"/>
              </a:rPr>
              <a:t>2</a:t>
            </a:r>
            <a:r>
              <a:rPr kumimoji="0" lang="zh-CN" altLang="en-US" sz="2200" dirty="0">
                <a:latin typeface="Arial" charset="0"/>
              </a:rPr>
              <a:t>控 制灵敏，易于</a:t>
            </a:r>
            <a:r>
              <a:rPr kumimoji="0" lang="en-US" altLang="zh-CN" sz="2200" dirty="0">
                <a:latin typeface="Arial" charset="0"/>
              </a:rPr>
              <a:t>GTO</a:t>
            </a:r>
            <a:r>
              <a:rPr kumimoji="0" lang="zh-CN" altLang="en-US" sz="2200" dirty="0">
                <a:latin typeface="Arial" charset="0"/>
              </a:rPr>
              <a:t>。</a:t>
            </a:r>
          </a:p>
          <a:p>
            <a:pPr marL="376238" indent="-376238">
              <a:lnSpc>
                <a:spcPct val="115000"/>
              </a:lnSpc>
              <a:spcBef>
                <a:spcPct val="50000"/>
              </a:spcBef>
              <a:buFont typeface="Wingdings" pitchFamily="2" charset="2"/>
              <a:buBlip>
                <a:blip r:embed="rId6"/>
              </a:buBlip>
            </a:pPr>
            <a:r>
              <a:rPr lang="zh-CN" altLang="en-US" sz="2200" b="1" dirty="0">
                <a:solidFill>
                  <a:srgbClr val="FF0000"/>
                </a:solidFill>
                <a:latin typeface="Arial" charset="0"/>
              </a:rPr>
              <a:t>导通时</a:t>
            </a:r>
            <a:r>
              <a:rPr lang="zh-CN" altLang="en-US" sz="2200" b="1" dirty="0">
                <a:solidFill>
                  <a:srgbClr val="FF0000"/>
                </a:solidFill>
                <a:latin typeface="Arial" charset="0"/>
                <a:sym typeface="Symbol" pitchFamily="18" charset="2"/>
              </a:rPr>
              <a:t></a:t>
            </a:r>
            <a:r>
              <a:rPr lang="en-US" altLang="zh-CN" sz="2200" b="1" dirty="0">
                <a:solidFill>
                  <a:srgbClr val="FF0000"/>
                </a:solidFill>
                <a:latin typeface="Arial" charset="0"/>
              </a:rPr>
              <a:t>1+</a:t>
            </a:r>
            <a:r>
              <a:rPr lang="en-US" altLang="zh-CN" sz="2200" b="1" dirty="0">
                <a:solidFill>
                  <a:srgbClr val="FF0000"/>
                </a:solidFill>
                <a:latin typeface="Arial" charset="0"/>
                <a:sym typeface="Symbol" pitchFamily="18" charset="2"/>
              </a:rPr>
              <a:t></a:t>
            </a:r>
            <a:r>
              <a:rPr lang="en-US" altLang="zh-CN" sz="2200" b="1" dirty="0">
                <a:solidFill>
                  <a:srgbClr val="FF0000"/>
                </a:solidFill>
                <a:latin typeface="Arial" charset="0"/>
              </a:rPr>
              <a:t>2</a:t>
            </a:r>
            <a:r>
              <a:rPr lang="zh-CN" altLang="en-US" sz="2200" b="1" dirty="0">
                <a:solidFill>
                  <a:srgbClr val="FF0000"/>
                </a:solidFill>
                <a:latin typeface="Arial" charset="0"/>
              </a:rPr>
              <a:t>更接近</a:t>
            </a:r>
            <a:r>
              <a:rPr lang="en-US" altLang="zh-CN" sz="2200" b="1" dirty="0">
                <a:solidFill>
                  <a:srgbClr val="FF0000"/>
                </a:solidFill>
                <a:latin typeface="Arial" charset="0"/>
              </a:rPr>
              <a:t>1</a:t>
            </a:r>
            <a:r>
              <a:rPr lang="zh-CN" altLang="en-US" sz="2200" b="1" dirty="0">
                <a:solidFill>
                  <a:srgbClr val="FF0000"/>
                </a:solidFill>
                <a:latin typeface="Arial" charset="0"/>
              </a:rPr>
              <a:t>，</a:t>
            </a:r>
            <a:r>
              <a:rPr lang="zh-CN" altLang="en-US" sz="2200" dirty="0">
                <a:latin typeface="Arial" charset="0"/>
              </a:rPr>
              <a:t>普通晶闸管</a:t>
            </a:r>
            <a:r>
              <a:rPr lang="zh-CN" altLang="en-US" sz="2200" i="1" dirty="0">
                <a:latin typeface="Arial" charset="0"/>
                <a:sym typeface="Symbol" pitchFamily="18" charset="2"/>
              </a:rPr>
              <a:t></a:t>
            </a:r>
            <a:r>
              <a:rPr lang="en-US" altLang="zh-CN" sz="2200" baseline="-30000" dirty="0">
                <a:latin typeface="Arial" charset="0"/>
              </a:rPr>
              <a:t>1</a:t>
            </a:r>
            <a:r>
              <a:rPr lang="en-US" altLang="zh-CN" sz="2200" dirty="0">
                <a:latin typeface="Arial" charset="0"/>
              </a:rPr>
              <a:t>+</a:t>
            </a:r>
            <a:r>
              <a:rPr lang="en-US" altLang="zh-CN" sz="2200" i="1" dirty="0">
                <a:latin typeface="Arial" charset="0"/>
                <a:sym typeface="Symbol" pitchFamily="18" charset="2"/>
              </a:rPr>
              <a:t></a:t>
            </a:r>
            <a:r>
              <a:rPr lang="en-US" altLang="zh-CN" sz="2200" baseline="-30000" dirty="0">
                <a:latin typeface="Arial" charset="0"/>
              </a:rPr>
              <a:t>2</a:t>
            </a:r>
            <a:r>
              <a:rPr lang="zh-CN" altLang="en-US" sz="2200" dirty="0">
                <a:latin typeface="Arial" charset="0"/>
              </a:rPr>
              <a:t> ≥</a:t>
            </a:r>
            <a:r>
              <a:rPr lang="en-US" altLang="zh-CN" sz="2200" dirty="0">
                <a:latin typeface="Arial" charset="0"/>
              </a:rPr>
              <a:t>1.15</a:t>
            </a:r>
            <a:r>
              <a:rPr lang="zh-CN" altLang="en-US" sz="2200" dirty="0">
                <a:latin typeface="Arial" charset="0"/>
              </a:rPr>
              <a:t>，</a:t>
            </a:r>
            <a:r>
              <a:rPr lang="en-US" altLang="zh-CN" sz="2200" dirty="0">
                <a:latin typeface="Arial" charset="0"/>
              </a:rPr>
              <a:t>GTO</a:t>
            </a:r>
            <a:r>
              <a:rPr lang="zh-CN" altLang="en-US" sz="2200" dirty="0">
                <a:latin typeface="Arial" charset="0"/>
              </a:rPr>
              <a:t>设计为</a:t>
            </a:r>
            <a:r>
              <a:rPr lang="zh-CN" altLang="en-US" sz="2200" i="1" dirty="0">
                <a:latin typeface="Arial" charset="0"/>
                <a:sym typeface="Symbol" pitchFamily="18" charset="2"/>
              </a:rPr>
              <a:t></a:t>
            </a:r>
            <a:r>
              <a:rPr lang="en-US" altLang="zh-CN" sz="2200" baseline="-30000" dirty="0">
                <a:latin typeface="Arial" charset="0"/>
              </a:rPr>
              <a:t>1</a:t>
            </a:r>
            <a:r>
              <a:rPr lang="en-US" altLang="zh-CN" sz="2200" dirty="0">
                <a:latin typeface="Arial" charset="0"/>
              </a:rPr>
              <a:t>+</a:t>
            </a:r>
            <a:r>
              <a:rPr lang="en-US" altLang="zh-CN" sz="2200" i="1" dirty="0">
                <a:latin typeface="Arial" charset="0"/>
                <a:sym typeface="Symbol" pitchFamily="18" charset="2"/>
              </a:rPr>
              <a:t></a:t>
            </a:r>
            <a:r>
              <a:rPr lang="en-US" altLang="zh-CN" sz="2200" baseline="-30000" dirty="0">
                <a:latin typeface="Arial" charset="0"/>
              </a:rPr>
              <a:t>2</a:t>
            </a:r>
            <a:r>
              <a:rPr lang="zh-CN" altLang="en-US" sz="2200" dirty="0">
                <a:latin typeface="Arial" charset="0"/>
              </a:rPr>
              <a:t> ≈</a:t>
            </a:r>
            <a:r>
              <a:rPr lang="en-US" altLang="zh-CN" sz="2200" dirty="0">
                <a:latin typeface="Arial" charset="0"/>
              </a:rPr>
              <a:t>1.05</a:t>
            </a:r>
            <a:r>
              <a:rPr lang="zh-CN" altLang="en-US" sz="2200" dirty="0">
                <a:latin typeface="Arial" charset="0"/>
              </a:rPr>
              <a:t>，</a:t>
            </a:r>
            <a:r>
              <a:rPr kumimoji="0" lang="zh-CN" altLang="en-US" sz="2200" dirty="0">
                <a:latin typeface="Arial" charset="0"/>
              </a:rPr>
              <a:t>导通时接近临界饱和，有利门极控制关断，</a:t>
            </a:r>
            <a:r>
              <a:rPr kumimoji="0" lang="zh-CN" altLang="en-US" sz="2200" b="1" dirty="0">
                <a:solidFill>
                  <a:srgbClr val="FF0000"/>
                </a:solidFill>
                <a:latin typeface="Arial" charset="0"/>
              </a:rPr>
              <a:t>但导通时管压降增大。（损耗比晶闸管要大）</a:t>
            </a:r>
            <a:r>
              <a:rPr kumimoji="0" lang="zh-CN" altLang="en-US" sz="2200" b="1" dirty="0">
                <a:solidFill>
                  <a:srgbClr val="FF0000"/>
                </a:solidFill>
                <a:latin typeface="Times New Roman" pitchFamily="18" charset="0"/>
              </a:rPr>
              <a:t> </a:t>
            </a:r>
          </a:p>
          <a:p>
            <a:pPr marL="376238" indent="-376238">
              <a:lnSpc>
                <a:spcPct val="115000"/>
              </a:lnSpc>
              <a:spcBef>
                <a:spcPct val="50000"/>
              </a:spcBef>
              <a:buFont typeface="Wingdings" pitchFamily="2" charset="2"/>
              <a:buBlip>
                <a:blip r:embed="rId6"/>
              </a:buBlip>
            </a:pPr>
            <a:r>
              <a:rPr kumimoji="0" lang="zh-CN" altLang="en-US" sz="2200" dirty="0">
                <a:latin typeface="Arial" charset="0"/>
              </a:rPr>
              <a:t>条状多元集成结构，门极和阴极距离大为减少，使得</a:t>
            </a:r>
            <a:r>
              <a:rPr kumimoji="0" lang="en-US" altLang="zh-CN" sz="2200" dirty="0">
                <a:latin typeface="Arial" charset="0"/>
              </a:rPr>
              <a:t>P</a:t>
            </a:r>
            <a:r>
              <a:rPr kumimoji="0" lang="en-US" altLang="zh-CN" sz="2200" baseline="-30000" dirty="0">
                <a:latin typeface="Arial" charset="0"/>
              </a:rPr>
              <a:t>2</a:t>
            </a:r>
            <a:r>
              <a:rPr kumimoji="0" lang="zh-CN" altLang="en-US" sz="2200" dirty="0">
                <a:latin typeface="Arial" charset="0"/>
              </a:rPr>
              <a:t>基区横向电阻很小，</a:t>
            </a:r>
            <a:r>
              <a:rPr lang="zh-CN" altLang="en-US" sz="2200" b="1" dirty="0">
                <a:solidFill>
                  <a:srgbClr val="FF0000"/>
                </a:solidFill>
                <a:latin typeface="Arial" charset="0"/>
              </a:rPr>
              <a:t>能从门极抽出较大电流。 </a:t>
            </a:r>
          </a:p>
        </p:txBody>
      </p:sp>
      <p:graphicFrame>
        <p:nvGraphicFramePr>
          <p:cNvPr id="7174" name="Object 7"/>
          <p:cNvGraphicFramePr>
            <a:graphicFrameLocks noChangeAspect="1"/>
          </p:cNvGraphicFramePr>
          <p:nvPr>
            <p:extLst/>
          </p:nvPr>
        </p:nvGraphicFramePr>
        <p:xfrm>
          <a:off x="5836080" y="2438400"/>
          <a:ext cx="3276600" cy="2819400"/>
        </p:xfrm>
        <a:graphic>
          <a:graphicData uri="http://schemas.openxmlformats.org/presentationml/2006/ole">
            <mc:AlternateContent xmlns:mc="http://schemas.openxmlformats.org/markup-compatibility/2006">
              <mc:Choice xmlns:v="urn:schemas-microsoft-com:vml" Requires="v">
                <p:oleObj spid="_x0000_s25608" name="Visio" r:id="rId7" imgW="1371570" imgH="1686005" progId="Visio.Drawing.6">
                  <p:embed/>
                </p:oleObj>
              </mc:Choice>
              <mc:Fallback>
                <p:oleObj name="Visio" r:id="rId7" imgW="1371570" imgH="1686005" progId="Visio.Drawing.6">
                  <p:embed/>
                  <p:pic>
                    <p:nvPicPr>
                      <p:cNvPr id="7174" name="Object 7"/>
                      <p:cNvPicPr>
                        <a:picLocks noChangeAspect="1" noChangeArrowheads="1"/>
                      </p:cNvPicPr>
                      <p:nvPr/>
                    </p:nvPicPr>
                    <p:blipFill>
                      <a:blip r:embed="rId8">
                        <a:extLst>
                          <a:ext uri="{28A0092B-C50C-407E-A947-70E740481C1C}">
                            <a14:useLocalDpi xmlns:a14="http://schemas.microsoft.com/office/drawing/2010/main" val="0"/>
                          </a:ext>
                        </a:extLst>
                      </a:blip>
                      <a:srcRect t="4303" b="4303"/>
                      <a:stretch>
                        <a:fillRect/>
                      </a:stretch>
                    </p:blipFill>
                    <p:spPr bwMode="auto">
                      <a:xfrm>
                        <a:off x="5836080" y="2438400"/>
                        <a:ext cx="3276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Text Box 8"/>
          <p:cNvSpPr txBox="1">
            <a:spLocks noChangeArrowheads="1"/>
          </p:cNvSpPr>
          <p:nvPr/>
        </p:nvSpPr>
        <p:spPr bwMode="auto">
          <a:xfrm>
            <a:off x="5986098" y="5350124"/>
            <a:ext cx="2976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algn="ctr" eaLnBrk="1" hangingPunct="1">
              <a:spcBef>
                <a:spcPct val="50000"/>
              </a:spcBef>
            </a:pPr>
            <a:r>
              <a:rPr lang="zh-CN" altLang="en-US" sz="2000" dirty="0">
                <a:solidFill>
                  <a:srgbClr val="0000FF"/>
                </a:solidFill>
                <a:latin typeface="Arial" charset="0"/>
              </a:rPr>
              <a:t>图</a:t>
            </a:r>
            <a:r>
              <a:rPr lang="en-US" altLang="zh-CN" sz="2000" dirty="0">
                <a:solidFill>
                  <a:srgbClr val="0000FF"/>
                </a:solidFill>
                <a:latin typeface="Arial" charset="0"/>
              </a:rPr>
              <a:t>2-7  </a:t>
            </a:r>
            <a:r>
              <a:rPr lang="zh-CN" altLang="en-US" sz="2000" dirty="0">
                <a:solidFill>
                  <a:srgbClr val="0000FF"/>
                </a:solidFill>
                <a:latin typeface="Arial" charset="0"/>
              </a:rPr>
              <a:t>晶闸管的工作原理</a:t>
            </a:r>
            <a:endParaRPr kumimoji="0" lang="zh-CN" altLang="en-US" sz="2000" dirty="0">
              <a:solidFill>
                <a:srgbClr val="0000FF"/>
              </a:solidFill>
              <a:latin typeface="Arial"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4" name="日期占位符 3">
            <a:extLst>
              <a:ext uri="{FF2B5EF4-FFF2-40B4-BE49-F238E27FC236}">
                <a16:creationId xmlns:a16="http://schemas.microsoft.com/office/drawing/2014/main" id="{82512E9F-C050-4C8F-8067-0729721A4094}"/>
              </a:ext>
            </a:extLst>
          </p:cNvPr>
          <p:cNvSpPr>
            <a:spLocks noGrp="1"/>
          </p:cNvSpPr>
          <p:nvPr>
            <p:ph type="dt" sz="half" idx="10"/>
          </p:nvPr>
        </p:nvSpPr>
        <p:spPr/>
        <p:txBody>
          <a:bodyPr/>
          <a:lstStyle/>
          <a:p>
            <a:fld id="{D799C544-638D-4A36-80D8-8C647A7F2229}" type="datetime10">
              <a:rPr lang="zh-CN" altLang="en-US" smtClean="0"/>
              <a:t>10:54</a:t>
            </a:fld>
            <a:endParaRPr lang="zh-CN" altLang="en-US"/>
          </a:p>
        </p:txBody>
      </p:sp>
      <p:sp>
        <p:nvSpPr>
          <p:cNvPr id="5" name="页脚占位符 4">
            <a:extLst>
              <a:ext uri="{FF2B5EF4-FFF2-40B4-BE49-F238E27FC236}">
                <a16:creationId xmlns:a16="http://schemas.microsoft.com/office/drawing/2014/main" id="{6DB6AD48-1999-4E17-96B4-34831B5FE820}"/>
              </a:ext>
            </a:extLst>
          </p:cNvPr>
          <p:cNvSpPr>
            <a:spLocks noGrp="1"/>
          </p:cNvSpPr>
          <p:nvPr>
            <p:ph type="ftr" sz="quarter" idx="11"/>
          </p:nvPr>
        </p:nvSpPr>
        <p:spPr/>
        <p:txBody>
          <a:bodyPr/>
          <a:lstStyle/>
          <a:p>
            <a:endParaRPr lang="zh-CN" altLang="en-US"/>
          </a:p>
        </p:txBody>
      </p:sp>
    </p:spTree>
    <p:custDataLst>
      <p:tags r:id="rId2"/>
    </p:custDataLst>
    <p:extLst>
      <p:ext uri="{BB962C8B-B14F-4D97-AF65-F5344CB8AC3E}">
        <p14:creationId xmlns:p14="http://schemas.microsoft.com/office/powerpoint/2010/main" val="506476401"/>
      </p:ext>
    </p:extLst>
  </p:cSld>
  <p:clrMapOvr>
    <a:masterClrMapping/>
  </p:clrMapOvr>
  <mc:AlternateContent xmlns:mc="http://schemas.openxmlformats.org/markup-compatibility/2006" xmlns:p14="http://schemas.microsoft.com/office/powerpoint/2010/main">
    <mc:Choice Requires="p14">
      <p:transition spd="slow" p14:dur="2000" advTm="163727"/>
    </mc:Choice>
    <mc:Fallback xmlns="">
      <p:transition spd="slow" advTm="16372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animEffect transition="in" filter="blinds(horizontal)">
                                      <p:cBhvr>
                                        <p:cTn id="7" dur="500"/>
                                        <p:tgtEl>
                                          <p:spTgt spid="553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01">
                                            <p:txEl>
                                              <p:pRg st="1" end="1"/>
                                            </p:txEl>
                                          </p:spTgt>
                                        </p:tgtEl>
                                        <p:attrNameLst>
                                          <p:attrName>style.visibility</p:attrName>
                                        </p:attrNameLst>
                                      </p:cBhvr>
                                      <p:to>
                                        <p:strVal val="visible"/>
                                      </p:to>
                                    </p:set>
                                    <p:animEffect transition="in" filter="blinds(horizontal)">
                                      <p:cBhvr>
                                        <p:cTn id="12" dur="500"/>
                                        <p:tgtEl>
                                          <p:spTgt spid="553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01">
                                            <p:txEl>
                                              <p:pRg st="2" end="2"/>
                                            </p:txEl>
                                          </p:spTgt>
                                        </p:tgtEl>
                                        <p:attrNameLst>
                                          <p:attrName>style.visibility</p:attrName>
                                        </p:attrNameLst>
                                      </p:cBhvr>
                                      <p:to>
                                        <p:strVal val="visible"/>
                                      </p:to>
                                    </p:set>
                                    <p:animEffect transition="in" filter="blinds(horizontal)">
                                      <p:cBhvr>
                                        <p:cTn id="17" dur="500"/>
                                        <p:tgtEl>
                                          <p:spTgt spid="553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27088" y="261938"/>
            <a:ext cx="7848600" cy="428625"/>
          </a:xfrm>
        </p:spPr>
        <p:txBody>
          <a:bodyPr/>
          <a:lstStyle/>
          <a:p>
            <a:pPr algn="l"/>
            <a:r>
              <a:rPr lang="en-US" altLang="zh-CN" sz="3600" b="1" dirty="0">
                <a:solidFill>
                  <a:schemeClr val="tx1"/>
                </a:solidFill>
              </a:rPr>
              <a:t>2.4.1 </a:t>
            </a:r>
            <a:r>
              <a:rPr lang="zh-CN" altLang="en-US" sz="3600" b="1" dirty="0">
                <a:solidFill>
                  <a:schemeClr val="tx1"/>
                </a:solidFill>
              </a:rPr>
              <a:t>门极可关断晶闸管（</a:t>
            </a:r>
            <a:r>
              <a:rPr lang="zh-CN" altLang="en-US" sz="3600" b="1" dirty="0">
                <a:solidFill>
                  <a:srgbClr val="FF0000"/>
                </a:solidFill>
              </a:rPr>
              <a:t>工作特点</a:t>
            </a:r>
            <a:r>
              <a:rPr lang="zh-CN" altLang="en-US" sz="3600" b="1" dirty="0">
                <a:solidFill>
                  <a:schemeClr val="tx1"/>
                </a:solidFill>
              </a:rPr>
              <a:t>）</a:t>
            </a:r>
          </a:p>
        </p:txBody>
      </p:sp>
      <p:sp>
        <p:nvSpPr>
          <p:cNvPr id="106499" name="Rectangle 3"/>
          <p:cNvSpPr>
            <a:spLocks noGrp="1" noChangeArrowheads="1"/>
          </p:cNvSpPr>
          <p:nvPr>
            <p:ph idx="1"/>
          </p:nvPr>
        </p:nvSpPr>
        <p:spPr/>
        <p:txBody>
          <a:bodyPr/>
          <a:lstStyle/>
          <a:p>
            <a:pPr>
              <a:lnSpc>
                <a:spcPct val="120000"/>
              </a:lnSpc>
              <a:buFontTx/>
              <a:buNone/>
            </a:pPr>
            <a:r>
              <a:rPr lang="en-US" altLang="zh-CN" sz="2400" b="1" dirty="0">
                <a:solidFill>
                  <a:srgbClr val="009900"/>
                </a:solidFill>
              </a:rPr>
              <a:t>☞</a:t>
            </a:r>
            <a:r>
              <a:rPr lang="en-US" altLang="zh-CN" sz="2400" b="1" dirty="0"/>
              <a:t>GTO</a:t>
            </a:r>
            <a:r>
              <a:rPr lang="zh-CN" altLang="en-US" sz="2400" b="1" dirty="0"/>
              <a:t>的导通过程与普通晶闸管是一样的，只不过导通时</a:t>
            </a:r>
            <a:r>
              <a:rPr lang="zh-CN" altLang="en-US" sz="2400" b="1" dirty="0">
                <a:solidFill>
                  <a:srgbClr val="E35449"/>
                </a:solidFill>
              </a:rPr>
              <a:t>饱和程度</a:t>
            </a:r>
            <a:r>
              <a:rPr lang="zh-CN" altLang="en-US" sz="2400" b="1" dirty="0"/>
              <a:t>较浅。</a:t>
            </a:r>
            <a:endParaRPr lang="en-US" altLang="zh-CN" sz="2400" b="1" dirty="0"/>
          </a:p>
          <a:p>
            <a:pPr>
              <a:lnSpc>
                <a:spcPct val="120000"/>
              </a:lnSpc>
              <a:buFontTx/>
              <a:buNone/>
            </a:pPr>
            <a:r>
              <a:rPr lang="zh-CN" altLang="en-US" sz="2400" b="1" dirty="0">
                <a:solidFill>
                  <a:srgbClr val="009900"/>
                </a:solidFill>
              </a:rPr>
              <a:t>☞</a:t>
            </a:r>
            <a:r>
              <a:rPr lang="zh-CN" altLang="en-US" sz="2400" b="1" dirty="0"/>
              <a:t>而关断时，给门极加负脉冲，即从门极抽出电流，当两个晶体管发射极电流</a:t>
            </a:r>
            <a:r>
              <a:rPr lang="en-US" altLang="zh-CN" sz="2400" b="1" i="1" dirty="0">
                <a:solidFill>
                  <a:srgbClr val="E35449"/>
                </a:solidFill>
              </a:rPr>
              <a:t>I</a:t>
            </a:r>
            <a:r>
              <a:rPr lang="en-US" altLang="zh-CN" sz="2400" b="1" i="1" baseline="-25000" dirty="0">
                <a:solidFill>
                  <a:srgbClr val="E35449"/>
                </a:solidFill>
              </a:rPr>
              <a:t>A</a:t>
            </a:r>
            <a:r>
              <a:rPr lang="zh-CN" altLang="en-US" sz="2400" b="1" dirty="0"/>
              <a:t>和</a:t>
            </a:r>
            <a:r>
              <a:rPr lang="en-US" altLang="zh-CN" sz="2400" b="1" i="1" dirty="0">
                <a:solidFill>
                  <a:srgbClr val="E35449"/>
                </a:solidFill>
              </a:rPr>
              <a:t>I</a:t>
            </a:r>
            <a:r>
              <a:rPr lang="en-US" altLang="zh-CN" sz="2400" b="1" i="1" baseline="-25000" dirty="0">
                <a:solidFill>
                  <a:srgbClr val="E35449"/>
                </a:solidFill>
              </a:rPr>
              <a:t>K</a:t>
            </a:r>
            <a:r>
              <a:rPr lang="zh-CN" altLang="en-US" sz="2400" b="1" dirty="0"/>
              <a:t>的减小使</a:t>
            </a:r>
            <a:r>
              <a:rPr lang="zh-CN" altLang="en-US" sz="2400" b="1" i="1" dirty="0">
                <a:solidFill>
                  <a:srgbClr val="E35449"/>
                </a:solidFill>
                <a:sym typeface="Symbol" pitchFamily="18" charset="2"/>
              </a:rPr>
              <a:t></a:t>
            </a:r>
            <a:r>
              <a:rPr lang="en-US" altLang="zh-CN" sz="2400" b="1" i="1" dirty="0">
                <a:solidFill>
                  <a:srgbClr val="E35449"/>
                </a:solidFill>
              </a:rPr>
              <a:t>1+</a:t>
            </a:r>
            <a:r>
              <a:rPr lang="en-US" altLang="zh-CN" sz="2400" b="1" i="1" dirty="0">
                <a:solidFill>
                  <a:srgbClr val="E35449"/>
                </a:solidFill>
                <a:sym typeface="Symbol" pitchFamily="18" charset="2"/>
              </a:rPr>
              <a:t></a:t>
            </a:r>
            <a:r>
              <a:rPr lang="en-US" altLang="zh-CN" sz="2400" b="1" i="1" dirty="0">
                <a:solidFill>
                  <a:srgbClr val="E35449"/>
                </a:solidFill>
              </a:rPr>
              <a:t>2&lt;1</a:t>
            </a:r>
            <a:r>
              <a:rPr lang="zh-CN" altLang="en-US" sz="2400" b="1" dirty="0"/>
              <a:t>时，器件退出</a:t>
            </a:r>
            <a:r>
              <a:rPr lang="zh-CN" altLang="en-US" sz="2400" b="1" dirty="0">
                <a:solidFill>
                  <a:srgbClr val="E35449"/>
                </a:solidFill>
              </a:rPr>
              <a:t>饱和</a:t>
            </a:r>
            <a:r>
              <a:rPr lang="zh-CN" altLang="en-US" sz="2400" b="1" dirty="0"/>
              <a:t>而关断。</a:t>
            </a:r>
          </a:p>
          <a:p>
            <a:pPr>
              <a:lnSpc>
                <a:spcPct val="120000"/>
              </a:lnSpc>
              <a:buFontTx/>
              <a:buNone/>
            </a:pPr>
            <a:r>
              <a:rPr lang="zh-CN" altLang="en-US" sz="2400" dirty="0"/>
              <a:t> </a:t>
            </a:r>
            <a:r>
              <a:rPr lang="zh-CN" altLang="en-US" sz="2400" b="1" dirty="0">
                <a:solidFill>
                  <a:srgbClr val="009900"/>
                </a:solidFill>
              </a:rPr>
              <a:t>☞</a:t>
            </a:r>
            <a:r>
              <a:rPr lang="en-US" altLang="zh-CN" sz="2400" b="1" dirty="0"/>
              <a:t>GTO</a:t>
            </a:r>
            <a:r>
              <a:rPr lang="zh-CN" altLang="en-US" sz="2400" b="1" dirty="0"/>
              <a:t>的</a:t>
            </a:r>
            <a:r>
              <a:rPr lang="zh-CN" altLang="en-US" sz="2400" b="1" dirty="0">
                <a:solidFill>
                  <a:srgbClr val="E35449"/>
                </a:solidFill>
              </a:rPr>
              <a:t>多元集成结构</a:t>
            </a:r>
            <a:r>
              <a:rPr lang="zh-CN" altLang="en-US" sz="2400" b="1" dirty="0"/>
              <a:t>使得其比普通晶闸管</a:t>
            </a:r>
            <a:r>
              <a:rPr lang="zh-CN" altLang="en-US" sz="2400" b="1" dirty="0">
                <a:solidFill>
                  <a:srgbClr val="E35449"/>
                </a:solidFill>
              </a:rPr>
              <a:t>开通过程</a:t>
            </a:r>
            <a:r>
              <a:rPr lang="zh-CN" altLang="en-US" sz="2400" b="1" dirty="0"/>
              <a:t>更快，承受</a:t>
            </a:r>
            <a:r>
              <a:rPr lang="en-US" altLang="zh-CN" sz="2400" b="1" dirty="0">
                <a:solidFill>
                  <a:srgbClr val="E35449"/>
                </a:solidFill>
              </a:rPr>
              <a:t>d</a:t>
            </a:r>
            <a:r>
              <a:rPr lang="en-US" altLang="zh-CN" sz="2400" b="1" i="1" dirty="0">
                <a:solidFill>
                  <a:srgbClr val="E35449"/>
                </a:solidFill>
              </a:rPr>
              <a:t>i</a:t>
            </a:r>
            <a:r>
              <a:rPr lang="en-US" altLang="zh-CN" sz="2400" b="1" dirty="0">
                <a:solidFill>
                  <a:srgbClr val="E35449"/>
                </a:solidFill>
              </a:rPr>
              <a:t>/</a:t>
            </a:r>
            <a:r>
              <a:rPr lang="en-US" altLang="zh-CN" sz="2400" b="1" dirty="0" err="1">
                <a:solidFill>
                  <a:srgbClr val="E35449"/>
                </a:solidFill>
              </a:rPr>
              <a:t>d</a:t>
            </a:r>
            <a:r>
              <a:rPr lang="en-US" altLang="zh-CN" sz="2400" b="1" i="1" dirty="0" err="1">
                <a:solidFill>
                  <a:srgbClr val="E35449"/>
                </a:solidFill>
              </a:rPr>
              <a:t>t</a:t>
            </a:r>
            <a:r>
              <a:rPr lang="zh-CN" altLang="en-US" sz="2400" b="1" dirty="0"/>
              <a:t>的能力增强</a:t>
            </a:r>
            <a:r>
              <a:rPr lang="zh-CN" altLang="en-US" b="1" dirty="0"/>
              <a:t>。</a:t>
            </a:r>
            <a:r>
              <a:rPr lang="zh-CN" altLang="en-US"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38</a:t>
            </a:fld>
            <a:endParaRPr lang="zh-CN" altLang="en-US"/>
          </a:p>
        </p:txBody>
      </p:sp>
      <p:sp>
        <p:nvSpPr>
          <p:cNvPr id="4" name="日期占位符 3">
            <a:extLst>
              <a:ext uri="{FF2B5EF4-FFF2-40B4-BE49-F238E27FC236}">
                <a16:creationId xmlns:a16="http://schemas.microsoft.com/office/drawing/2014/main" id="{F04A314E-544B-41D3-8EFB-D7BEECE3F2A9}"/>
              </a:ext>
            </a:extLst>
          </p:cNvPr>
          <p:cNvSpPr>
            <a:spLocks noGrp="1"/>
          </p:cNvSpPr>
          <p:nvPr>
            <p:ph type="dt" sz="half" idx="10"/>
          </p:nvPr>
        </p:nvSpPr>
        <p:spPr/>
        <p:txBody>
          <a:bodyPr/>
          <a:lstStyle/>
          <a:p>
            <a:fld id="{F94B386A-A51B-455C-8D34-E21343094D25}" type="datetime10">
              <a:rPr lang="zh-CN" altLang="en-US" smtClean="0"/>
              <a:t>10:54</a:t>
            </a:fld>
            <a:endParaRPr lang="zh-CN" altLang="en-US"/>
          </a:p>
        </p:txBody>
      </p:sp>
      <p:sp>
        <p:nvSpPr>
          <p:cNvPr id="5" name="页脚占位符 4">
            <a:extLst>
              <a:ext uri="{FF2B5EF4-FFF2-40B4-BE49-F238E27FC236}">
                <a16:creationId xmlns:a16="http://schemas.microsoft.com/office/drawing/2014/main" id="{467204F5-877D-4315-851D-35E141B491EA}"/>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53738269"/>
      </p:ext>
    </p:extLst>
  </p:cSld>
  <p:clrMapOvr>
    <a:masterClrMapping/>
  </p:clrMapOvr>
  <mc:AlternateContent xmlns:mc="http://schemas.openxmlformats.org/markup-compatibility/2006" xmlns:p14="http://schemas.microsoft.com/office/powerpoint/2010/main">
    <mc:Choice Requires="p14">
      <p:transition spd="slow" p14:dur="2000" advTm="198998"/>
    </mc:Choice>
    <mc:Fallback xmlns="">
      <p:transition spd="slow" advTm="198998"/>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sz="3600" b="1" dirty="0">
                <a:latin typeface="Arial" charset="0"/>
              </a:rPr>
              <a:t>2.4.1</a:t>
            </a:r>
            <a:r>
              <a:rPr lang="en-US" altLang="zh-CN" sz="3600" b="1" dirty="0"/>
              <a:t>  </a:t>
            </a:r>
            <a:r>
              <a:rPr lang="zh-CN" altLang="en-US" sz="3600" b="1" dirty="0">
                <a:latin typeface="华文中宋" pitchFamily="2" charset="-122"/>
              </a:rPr>
              <a:t>门极可关断晶闸管</a:t>
            </a:r>
          </a:p>
        </p:txBody>
      </p:sp>
      <p:sp>
        <p:nvSpPr>
          <p:cNvPr id="359427" name="Rectangle 3"/>
          <p:cNvSpPr>
            <a:spLocks noGrp="1" noChangeArrowheads="1"/>
          </p:cNvSpPr>
          <p:nvPr>
            <p:ph type="body" idx="1"/>
          </p:nvPr>
        </p:nvSpPr>
        <p:spPr>
          <a:xfrm>
            <a:off x="125411" y="1061882"/>
            <a:ext cx="4853294" cy="5533589"/>
          </a:xfrm>
          <a:noFill/>
        </p:spPr>
        <p:txBody>
          <a:bodyPr/>
          <a:lstStyle/>
          <a:p>
            <a:pPr marL="187325" indent="-187325" algn="just">
              <a:lnSpc>
                <a:spcPct val="110000"/>
              </a:lnSpc>
              <a:spcBef>
                <a:spcPct val="25000"/>
              </a:spcBef>
              <a:buClr>
                <a:schemeClr val="tx1"/>
              </a:buClr>
              <a:buBlip>
                <a:blip r:embed="rId4"/>
              </a:buBlip>
            </a:pPr>
            <a:r>
              <a:rPr lang="zh-CN" altLang="en-US" sz="2000" b="1" dirty="0">
                <a:solidFill>
                  <a:srgbClr val="FF0000"/>
                </a:solidFill>
              </a:rPr>
              <a:t>开通过程与普通晶闸管类似。</a:t>
            </a:r>
            <a:endParaRPr lang="en-US" altLang="zh-CN" sz="2200" b="1" dirty="0">
              <a:solidFill>
                <a:srgbClr val="FF0000"/>
              </a:solidFill>
              <a:latin typeface="Arial" charset="0"/>
            </a:endParaRPr>
          </a:p>
          <a:p>
            <a:pPr marL="187325" indent="-187325" algn="just" eaLnBrk="1" hangingPunct="1">
              <a:lnSpc>
                <a:spcPct val="110000"/>
              </a:lnSpc>
              <a:spcBef>
                <a:spcPct val="25000"/>
              </a:spcBef>
              <a:buClr>
                <a:schemeClr val="tx1"/>
              </a:buClr>
              <a:buFont typeface="Wingdings" pitchFamily="2" charset="2"/>
              <a:buBlip>
                <a:blip r:embed="rId4"/>
              </a:buBlip>
            </a:pPr>
            <a:r>
              <a:rPr lang="zh-CN" altLang="en-US" sz="2200" b="1" dirty="0">
                <a:solidFill>
                  <a:srgbClr val="0000FF"/>
                </a:solidFill>
                <a:latin typeface="Arial" charset="0"/>
              </a:rPr>
              <a:t>关断过程</a:t>
            </a:r>
            <a:r>
              <a:rPr lang="zh-CN" altLang="en-US" sz="2200" b="1" dirty="0">
                <a:latin typeface="Arial" charset="0"/>
              </a:rPr>
              <a:t>：</a:t>
            </a:r>
            <a:r>
              <a:rPr lang="zh-CN" altLang="en-US" sz="2200" dirty="0">
                <a:latin typeface="Arial" charset="0"/>
              </a:rPr>
              <a:t>与普通晶闸管有所不同</a:t>
            </a:r>
          </a:p>
          <a:p>
            <a:pPr marL="576263" lvl="1" indent="-198438" algn="just" eaLnBrk="1" hangingPunct="1">
              <a:lnSpc>
                <a:spcPct val="110000"/>
              </a:lnSpc>
              <a:spcBef>
                <a:spcPct val="25000"/>
              </a:spcBef>
              <a:buClr>
                <a:schemeClr val="tx1"/>
              </a:buClr>
              <a:buFontTx/>
              <a:buBlip>
                <a:blip r:embed="rId5"/>
              </a:buBlip>
            </a:pPr>
            <a:r>
              <a:rPr lang="zh-CN" altLang="en-US" sz="2200" b="1" dirty="0">
                <a:solidFill>
                  <a:srgbClr val="FF0000"/>
                </a:solidFill>
                <a:latin typeface="Arial" charset="0"/>
              </a:rPr>
              <a:t>储存时间</a:t>
            </a:r>
            <a:r>
              <a:rPr lang="en-US" altLang="zh-CN" sz="2200" b="1" i="1" dirty="0" err="1">
                <a:solidFill>
                  <a:srgbClr val="FF0000"/>
                </a:solidFill>
                <a:latin typeface="Arial" charset="0"/>
              </a:rPr>
              <a:t>t</a:t>
            </a:r>
            <a:r>
              <a:rPr lang="en-US" altLang="zh-CN" sz="2200" b="1" baseline="-30000" dirty="0" err="1">
                <a:solidFill>
                  <a:srgbClr val="FF0000"/>
                </a:solidFill>
                <a:latin typeface="Arial" charset="0"/>
              </a:rPr>
              <a:t>s</a:t>
            </a:r>
            <a:r>
              <a:rPr lang="en-US" altLang="zh-CN" sz="2200" b="1" baseline="-30000" dirty="0">
                <a:solidFill>
                  <a:srgbClr val="FF0000"/>
                </a:solidFill>
                <a:latin typeface="Arial" charset="0"/>
              </a:rPr>
              <a:t> </a:t>
            </a:r>
            <a:r>
              <a:rPr lang="en-US" altLang="zh-CN" sz="2200" b="1" dirty="0">
                <a:solidFill>
                  <a:srgbClr val="FF0000"/>
                </a:solidFill>
                <a:latin typeface="Arial" charset="0"/>
              </a:rPr>
              <a:t>—</a:t>
            </a:r>
            <a:r>
              <a:rPr lang="zh-CN" altLang="en-US" sz="2200" b="1" dirty="0">
                <a:solidFill>
                  <a:srgbClr val="FF0000"/>
                </a:solidFill>
                <a:latin typeface="Arial" charset="0"/>
              </a:rPr>
              <a:t>抽取饱和导通时存储的大量载流子时间，使等效晶体管退出饱和。</a:t>
            </a:r>
          </a:p>
          <a:p>
            <a:pPr marL="576263" lvl="1" indent="-198438" algn="just" eaLnBrk="1" hangingPunct="1">
              <a:lnSpc>
                <a:spcPct val="110000"/>
              </a:lnSpc>
              <a:spcBef>
                <a:spcPct val="25000"/>
              </a:spcBef>
              <a:buClr>
                <a:schemeClr val="tx1"/>
              </a:buClr>
              <a:buFontTx/>
              <a:buBlip>
                <a:blip r:embed="rId5"/>
              </a:buBlip>
            </a:pPr>
            <a:r>
              <a:rPr lang="zh-CN" altLang="en-US" sz="2200" b="1" dirty="0">
                <a:solidFill>
                  <a:srgbClr val="0000FF"/>
                </a:solidFill>
                <a:latin typeface="Arial" charset="0"/>
              </a:rPr>
              <a:t>下降时间</a:t>
            </a:r>
            <a:r>
              <a:rPr lang="en-US" altLang="zh-CN" sz="2200" b="1" dirty="0" err="1">
                <a:solidFill>
                  <a:srgbClr val="0000FF"/>
                </a:solidFill>
                <a:latin typeface="Arial" charset="0"/>
              </a:rPr>
              <a:t>t</a:t>
            </a:r>
            <a:r>
              <a:rPr lang="en-US" altLang="zh-CN" sz="2200" b="1" baseline="-30000" dirty="0" err="1">
                <a:solidFill>
                  <a:srgbClr val="0000FF"/>
                </a:solidFill>
                <a:latin typeface="Arial" charset="0"/>
              </a:rPr>
              <a:t>f</a:t>
            </a:r>
            <a:r>
              <a:rPr lang="en-US" altLang="zh-CN" sz="2200" b="1" baseline="-30000" dirty="0">
                <a:solidFill>
                  <a:srgbClr val="0000FF"/>
                </a:solidFill>
                <a:latin typeface="Arial" charset="0"/>
              </a:rPr>
              <a:t> </a:t>
            </a:r>
            <a:r>
              <a:rPr lang="en-US" altLang="zh-CN" sz="2200" dirty="0">
                <a:latin typeface="Arial" charset="0"/>
              </a:rPr>
              <a:t>—</a:t>
            </a:r>
            <a:r>
              <a:rPr lang="zh-CN" altLang="en-US" sz="2200" dirty="0">
                <a:latin typeface="Arial" charset="0"/>
              </a:rPr>
              <a:t>等效晶体管从饱和区退至放大区，阳极电流减小。</a:t>
            </a:r>
            <a:endParaRPr lang="zh-CN" altLang="en-US" sz="2200" b="1" dirty="0">
              <a:solidFill>
                <a:srgbClr val="0000FF"/>
              </a:solidFill>
              <a:latin typeface="Arial" charset="0"/>
            </a:endParaRPr>
          </a:p>
          <a:p>
            <a:pPr marL="576263" lvl="1" indent="-198438" algn="just" eaLnBrk="1" hangingPunct="1">
              <a:lnSpc>
                <a:spcPct val="110000"/>
              </a:lnSpc>
              <a:spcBef>
                <a:spcPct val="25000"/>
              </a:spcBef>
              <a:buClr>
                <a:schemeClr val="tx1"/>
              </a:buClr>
              <a:buFontTx/>
              <a:buBlip>
                <a:blip r:embed="rId5"/>
              </a:buBlip>
            </a:pPr>
            <a:r>
              <a:rPr lang="zh-CN" altLang="en-US" sz="2200" b="1" dirty="0">
                <a:solidFill>
                  <a:srgbClr val="0000FF"/>
                </a:solidFill>
                <a:latin typeface="Arial" charset="0"/>
              </a:rPr>
              <a:t>尾部时间</a:t>
            </a:r>
            <a:r>
              <a:rPr lang="en-US" altLang="zh-CN" sz="2200" b="1" dirty="0" err="1">
                <a:solidFill>
                  <a:srgbClr val="0000FF"/>
                </a:solidFill>
                <a:latin typeface="Arial" charset="0"/>
              </a:rPr>
              <a:t>t</a:t>
            </a:r>
            <a:r>
              <a:rPr lang="en-US" altLang="zh-CN" sz="2200" b="1" baseline="-30000" dirty="0" err="1">
                <a:solidFill>
                  <a:srgbClr val="0000FF"/>
                </a:solidFill>
                <a:latin typeface="Arial" charset="0"/>
              </a:rPr>
              <a:t>t</a:t>
            </a:r>
            <a:r>
              <a:rPr lang="en-US" altLang="zh-CN" sz="2200" b="1" baseline="-30000" dirty="0">
                <a:latin typeface="Arial" charset="0"/>
              </a:rPr>
              <a:t> </a:t>
            </a:r>
            <a:r>
              <a:rPr lang="en-US" altLang="zh-CN" sz="2200" dirty="0">
                <a:latin typeface="Arial" charset="0"/>
              </a:rPr>
              <a:t>—</a:t>
            </a:r>
            <a:r>
              <a:rPr lang="zh-CN" altLang="en-US" sz="2200" dirty="0">
                <a:latin typeface="Arial" charset="0"/>
              </a:rPr>
              <a:t>残存载流子复合。</a:t>
            </a:r>
          </a:p>
          <a:p>
            <a:pPr marL="976313" lvl="2" indent="-198438" algn="just">
              <a:lnSpc>
                <a:spcPct val="110000"/>
              </a:lnSpc>
              <a:spcBef>
                <a:spcPct val="25000"/>
              </a:spcBef>
              <a:buFontTx/>
              <a:buBlip>
                <a:blip r:embed="rId5"/>
              </a:buBlip>
            </a:pPr>
            <a:r>
              <a:rPr lang="zh-CN" altLang="en-US" sz="2000" dirty="0">
                <a:latin typeface="Arial" charset="0"/>
              </a:rPr>
              <a:t>通常</a:t>
            </a:r>
            <a:r>
              <a:rPr lang="en-US" altLang="zh-CN" sz="2000" b="1" i="1" dirty="0" err="1">
                <a:latin typeface="Arial" charset="0"/>
              </a:rPr>
              <a:t>t</a:t>
            </a:r>
            <a:r>
              <a:rPr lang="en-US" altLang="zh-CN" sz="2000" b="1" baseline="-30000" dirty="0" err="1">
                <a:latin typeface="Arial" charset="0"/>
              </a:rPr>
              <a:t>f</a:t>
            </a:r>
            <a:r>
              <a:rPr lang="zh-CN" altLang="en-US" sz="2000" dirty="0">
                <a:latin typeface="Arial" charset="0"/>
              </a:rPr>
              <a:t>比</a:t>
            </a:r>
            <a:r>
              <a:rPr lang="en-US" altLang="zh-CN" sz="2000" b="1" i="1" dirty="0" err="1">
                <a:latin typeface="Arial" charset="0"/>
              </a:rPr>
              <a:t>t</a:t>
            </a:r>
            <a:r>
              <a:rPr lang="en-US" altLang="zh-CN" sz="2000" b="1" baseline="-30000" dirty="0" err="1">
                <a:latin typeface="Arial" charset="0"/>
              </a:rPr>
              <a:t>s</a:t>
            </a:r>
            <a:r>
              <a:rPr lang="zh-CN" altLang="en-US" sz="2000" dirty="0">
                <a:latin typeface="Arial" charset="0"/>
              </a:rPr>
              <a:t>小得多，而</a:t>
            </a:r>
            <a:r>
              <a:rPr lang="en-US" altLang="zh-CN" sz="2000" b="1" i="1" dirty="0" err="1">
                <a:latin typeface="Arial" charset="0"/>
              </a:rPr>
              <a:t>t</a:t>
            </a:r>
            <a:r>
              <a:rPr lang="en-US" altLang="zh-CN" sz="2000" b="1" baseline="-30000" dirty="0" err="1">
                <a:latin typeface="Arial" charset="0"/>
              </a:rPr>
              <a:t>t</a:t>
            </a:r>
            <a:r>
              <a:rPr lang="zh-CN" altLang="en-US" sz="2000" dirty="0">
                <a:latin typeface="Arial" charset="0"/>
              </a:rPr>
              <a:t>比</a:t>
            </a:r>
            <a:r>
              <a:rPr lang="en-US" altLang="zh-CN" sz="2000" b="1" i="1" dirty="0" err="1">
                <a:latin typeface="Arial" charset="0"/>
              </a:rPr>
              <a:t>t</a:t>
            </a:r>
            <a:r>
              <a:rPr lang="en-US" altLang="zh-CN" sz="2000" b="1" baseline="-30000" dirty="0" err="1">
                <a:latin typeface="Arial" charset="0"/>
              </a:rPr>
              <a:t>s</a:t>
            </a:r>
            <a:r>
              <a:rPr lang="zh-CN" altLang="en-US" sz="2000" dirty="0">
                <a:latin typeface="Arial" charset="0"/>
              </a:rPr>
              <a:t>要长。</a:t>
            </a:r>
          </a:p>
          <a:p>
            <a:pPr marL="976313" lvl="2" indent="-198438" algn="just">
              <a:lnSpc>
                <a:spcPct val="110000"/>
              </a:lnSpc>
              <a:spcBef>
                <a:spcPct val="25000"/>
              </a:spcBef>
              <a:buBlip>
                <a:blip r:embed="rId5"/>
              </a:buBlip>
            </a:pPr>
            <a:r>
              <a:rPr lang="zh-CN" altLang="en-US" sz="2000" dirty="0">
                <a:latin typeface="Arial" charset="0"/>
              </a:rPr>
              <a:t>门极负脉冲电流幅值越大，前沿越陡，抽出载流子的速度越快，</a:t>
            </a:r>
            <a:r>
              <a:rPr lang="en-US" altLang="zh-CN" sz="2000" b="1" i="1" dirty="0" err="1">
                <a:latin typeface="Arial" charset="0"/>
              </a:rPr>
              <a:t>t</a:t>
            </a:r>
            <a:r>
              <a:rPr lang="en-US" altLang="zh-CN" sz="2000" b="1" baseline="-30000" dirty="0" err="1">
                <a:latin typeface="Arial" charset="0"/>
              </a:rPr>
              <a:t>s</a:t>
            </a:r>
            <a:r>
              <a:rPr lang="zh-CN" altLang="en-US" sz="2000" dirty="0">
                <a:latin typeface="Arial" charset="0"/>
              </a:rPr>
              <a:t>越短。</a:t>
            </a:r>
            <a:endParaRPr lang="en-US" altLang="zh-CN" sz="2000" dirty="0">
              <a:latin typeface="Arial" charset="0"/>
            </a:endParaRPr>
          </a:p>
          <a:p>
            <a:pPr marL="976313" lvl="2" indent="-198438" algn="just">
              <a:lnSpc>
                <a:spcPct val="110000"/>
              </a:lnSpc>
              <a:spcBef>
                <a:spcPct val="25000"/>
              </a:spcBef>
              <a:buBlip>
                <a:blip r:embed="rId5"/>
              </a:buBlip>
            </a:pPr>
            <a:r>
              <a:rPr lang="zh-CN" altLang="en-US" sz="2000" b="1" dirty="0"/>
              <a:t>使门极负脉冲的</a:t>
            </a:r>
            <a:r>
              <a:rPr lang="zh-CN" altLang="en-US" sz="2000" b="1" dirty="0">
                <a:solidFill>
                  <a:srgbClr val="E35449"/>
                </a:solidFill>
              </a:rPr>
              <a:t>后沿</a:t>
            </a:r>
            <a:r>
              <a:rPr lang="zh-CN" altLang="en-US" sz="2000" b="1" dirty="0"/>
              <a:t>缓慢衰减，在</a:t>
            </a:r>
            <a:r>
              <a:rPr lang="en-US" altLang="zh-CN" sz="2000" b="1" i="1" dirty="0" err="1">
                <a:latin typeface="Arial" charset="0"/>
              </a:rPr>
              <a:t>t</a:t>
            </a:r>
            <a:r>
              <a:rPr lang="en-US" altLang="zh-CN" sz="2000" b="1" baseline="-30000" dirty="0" err="1">
                <a:latin typeface="Arial" charset="0"/>
              </a:rPr>
              <a:t>t</a:t>
            </a:r>
            <a:r>
              <a:rPr lang="zh-CN" altLang="en-US" sz="2000" b="1" dirty="0"/>
              <a:t>阶段仍能保持适当的</a:t>
            </a:r>
            <a:r>
              <a:rPr lang="zh-CN" altLang="en-US" sz="2000" b="1" dirty="0">
                <a:solidFill>
                  <a:srgbClr val="E35449"/>
                </a:solidFill>
              </a:rPr>
              <a:t>负电压</a:t>
            </a:r>
            <a:r>
              <a:rPr lang="zh-CN" altLang="en-US" sz="2000" b="1" dirty="0"/>
              <a:t>，则可以缩短</a:t>
            </a:r>
            <a:r>
              <a:rPr lang="zh-CN" altLang="en-US" sz="2000" b="1" dirty="0">
                <a:solidFill>
                  <a:srgbClr val="E35449"/>
                </a:solidFill>
              </a:rPr>
              <a:t>尾部时间</a:t>
            </a:r>
            <a:r>
              <a:rPr lang="zh-CN" altLang="en-US" sz="2000" b="1" dirty="0"/>
              <a:t>。</a:t>
            </a:r>
            <a:endParaRPr lang="zh-CN" altLang="en-US" sz="2000" dirty="0"/>
          </a:p>
          <a:p>
            <a:pPr marL="576263" lvl="1" indent="-198438" algn="just" eaLnBrk="1" hangingPunct="1">
              <a:lnSpc>
                <a:spcPct val="95000"/>
              </a:lnSpc>
              <a:spcBef>
                <a:spcPct val="25000"/>
              </a:spcBef>
              <a:buFontTx/>
              <a:buBlip>
                <a:blip r:embed="rId5"/>
              </a:buBlip>
            </a:pPr>
            <a:endParaRPr lang="zh-CN" altLang="en-US" sz="2200" dirty="0">
              <a:latin typeface="Arial" charset="0"/>
            </a:endParaRPr>
          </a:p>
        </p:txBody>
      </p:sp>
      <p:sp>
        <p:nvSpPr>
          <p:cNvPr id="14346" name="Text Box 213"/>
          <p:cNvSpPr txBox="1">
            <a:spLocks noChangeArrowheads="1"/>
          </p:cNvSpPr>
          <p:nvPr/>
        </p:nvSpPr>
        <p:spPr bwMode="auto">
          <a:xfrm>
            <a:off x="304800" y="404664"/>
            <a:ext cx="3124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algn="just" eaLnBrk="1" hangingPunct="1">
              <a:lnSpc>
                <a:spcPct val="200000"/>
              </a:lnSpc>
              <a:spcBef>
                <a:spcPct val="20000"/>
              </a:spcBef>
              <a:buClr>
                <a:schemeClr val="tx1"/>
              </a:buClr>
              <a:buFont typeface="Wingdings" pitchFamily="2" charset="2"/>
              <a:buAutoNum type="arabicParenR" startAt="2"/>
            </a:pPr>
            <a:r>
              <a:rPr lang="en-US" altLang="zh-CN" sz="2400" b="1" dirty="0">
                <a:solidFill>
                  <a:srgbClr val="0000FF"/>
                </a:solidFill>
                <a:latin typeface="Arial" charset="0"/>
              </a:rPr>
              <a:t>GTO</a:t>
            </a:r>
            <a:r>
              <a:rPr lang="zh-CN" altLang="en-US" sz="2400" b="1" dirty="0">
                <a:solidFill>
                  <a:srgbClr val="0000FF"/>
                </a:solidFill>
                <a:latin typeface="Arial" charset="0"/>
              </a:rPr>
              <a:t>的动态特性</a:t>
            </a:r>
            <a:endParaRPr lang="zh-CN" altLang="en-US" dirty="0">
              <a:solidFill>
                <a:srgbClr val="0000FF"/>
              </a:solidFill>
              <a:latin typeface="Arial" charset="0"/>
            </a:endParaRPr>
          </a:p>
        </p:txBody>
      </p:sp>
      <p:grpSp>
        <p:nvGrpSpPr>
          <p:cNvPr id="215" name="组合 214"/>
          <p:cNvGrpSpPr/>
          <p:nvPr/>
        </p:nvGrpSpPr>
        <p:grpSpPr>
          <a:xfrm>
            <a:off x="4978708" y="836712"/>
            <a:ext cx="4165256" cy="5184576"/>
            <a:chOff x="4572000" y="1268413"/>
            <a:chExt cx="4103688" cy="4767262"/>
          </a:xfrm>
        </p:grpSpPr>
        <p:sp>
          <p:nvSpPr>
            <p:cNvPr id="216" name="Text Box 4"/>
            <p:cNvSpPr txBox="1">
              <a:spLocks noChangeArrowheads="1"/>
            </p:cNvSpPr>
            <p:nvPr/>
          </p:nvSpPr>
          <p:spPr bwMode="auto">
            <a:xfrm>
              <a:off x="4838700" y="5516563"/>
              <a:ext cx="3836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solidFill>
                    <a:srgbClr val="6600CC"/>
                  </a:solidFill>
                  <a:latin typeface="Times New Roman" pitchFamily="18" charset="0"/>
                </a:rPr>
                <a:t>图</a:t>
              </a:r>
              <a:r>
                <a:rPr lang="en-US" altLang="zh-CN" sz="1600" b="1">
                  <a:solidFill>
                    <a:srgbClr val="6600CC"/>
                  </a:solidFill>
                  <a:latin typeface="Times New Roman" pitchFamily="18" charset="0"/>
                </a:rPr>
                <a:t>2-15  GTO</a:t>
              </a:r>
              <a:r>
                <a:rPr lang="zh-CN" altLang="en-US" sz="1600" b="1">
                  <a:solidFill>
                    <a:srgbClr val="6600CC"/>
                  </a:solidFill>
                  <a:latin typeface="Times New Roman" pitchFamily="18" charset="0"/>
                </a:rPr>
                <a:t>的开通和关断过程电流波形</a:t>
              </a:r>
              <a:r>
                <a:rPr lang="zh-CN" altLang="en-US" sz="2800">
                  <a:solidFill>
                    <a:srgbClr val="0000FF"/>
                  </a:solidFill>
                  <a:latin typeface="Times New Roman" pitchFamily="18" charset="0"/>
                </a:rPr>
                <a:t> </a:t>
              </a:r>
            </a:p>
          </p:txBody>
        </p:sp>
        <p:grpSp>
          <p:nvGrpSpPr>
            <p:cNvPr id="217" name="Group 5"/>
            <p:cNvGrpSpPr>
              <a:grpSpLocks/>
            </p:cNvGrpSpPr>
            <p:nvPr/>
          </p:nvGrpSpPr>
          <p:grpSpPr bwMode="auto">
            <a:xfrm>
              <a:off x="4572000" y="1268413"/>
              <a:ext cx="4032250" cy="4241800"/>
              <a:chOff x="2880" y="799"/>
              <a:chExt cx="2540" cy="2672"/>
            </a:xfrm>
          </p:grpSpPr>
          <p:sp>
            <p:nvSpPr>
              <p:cNvPr id="218" name="AutoShape 6"/>
              <p:cNvSpPr>
                <a:spLocks noChangeArrowheads="1"/>
              </p:cNvSpPr>
              <p:nvPr/>
            </p:nvSpPr>
            <p:spPr bwMode="auto">
              <a:xfrm>
                <a:off x="4604" y="799"/>
                <a:ext cx="680" cy="817"/>
              </a:xfrm>
              <a:prstGeom prst="wedgeEllipseCallout">
                <a:avLst>
                  <a:gd name="adj1" fmla="val 17648"/>
                  <a:gd name="adj2" fmla="val 17068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219" name="AutoShape 7"/>
              <p:cNvSpPr>
                <a:spLocks noChangeArrowheads="1"/>
              </p:cNvSpPr>
              <p:nvPr/>
            </p:nvSpPr>
            <p:spPr bwMode="auto">
              <a:xfrm>
                <a:off x="3424" y="799"/>
                <a:ext cx="1044" cy="771"/>
              </a:xfrm>
              <a:prstGeom prst="wedgeEllipseCallout">
                <a:avLst>
                  <a:gd name="adj1" fmla="val 87546"/>
                  <a:gd name="adj2" fmla="val 18009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220" name="AutoShape 8"/>
              <p:cNvSpPr>
                <a:spLocks noChangeArrowheads="1"/>
              </p:cNvSpPr>
              <p:nvPr/>
            </p:nvSpPr>
            <p:spPr bwMode="auto">
              <a:xfrm>
                <a:off x="3288" y="1752"/>
                <a:ext cx="998" cy="635"/>
              </a:xfrm>
              <a:prstGeom prst="wedgeEllipseCallout">
                <a:avLst>
                  <a:gd name="adj1" fmla="val 81463"/>
                  <a:gd name="adj2" fmla="val 7992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221" name="Line 9"/>
              <p:cNvSpPr>
                <a:spLocks noChangeShapeType="1"/>
              </p:cNvSpPr>
              <p:nvPr/>
            </p:nvSpPr>
            <p:spPr bwMode="auto">
              <a:xfrm>
                <a:off x="3198" y="1676"/>
                <a:ext cx="2161"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 name="Freeform 10"/>
              <p:cNvSpPr>
                <a:spLocks/>
              </p:cNvSpPr>
              <p:nvPr/>
            </p:nvSpPr>
            <p:spPr bwMode="auto">
              <a:xfrm>
                <a:off x="5353" y="1642"/>
                <a:ext cx="67" cy="68"/>
              </a:xfrm>
              <a:custGeom>
                <a:avLst/>
                <a:gdLst>
                  <a:gd name="T0" fmla="*/ 0 w 80"/>
                  <a:gd name="T1" fmla="*/ 0 h 54"/>
                  <a:gd name="T2" fmla="*/ 80 w 80"/>
                  <a:gd name="T3" fmla="*/ 27 h 54"/>
                  <a:gd name="T4" fmla="*/ 0 w 80"/>
                  <a:gd name="T5" fmla="*/ 54 h 54"/>
                  <a:gd name="T6" fmla="*/ 0 w 80"/>
                  <a:gd name="T7" fmla="*/ 0 h 54"/>
                </a:gdLst>
                <a:ahLst/>
                <a:cxnLst>
                  <a:cxn ang="0">
                    <a:pos x="T0" y="T1"/>
                  </a:cxn>
                  <a:cxn ang="0">
                    <a:pos x="T2" y="T3"/>
                  </a:cxn>
                  <a:cxn ang="0">
                    <a:pos x="T4" y="T5"/>
                  </a:cxn>
                  <a:cxn ang="0">
                    <a:pos x="T6" y="T7"/>
                  </a:cxn>
                </a:cxnLst>
                <a:rect l="0" t="0" r="r" b="b"/>
                <a:pathLst>
                  <a:path w="80" h="54">
                    <a:moveTo>
                      <a:pt x="0" y="0"/>
                    </a:moveTo>
                    <a:lnTo>
                      <a:pt x="80" y="27"/>
                    </a:lnTo>
                    <a:lnTo>
                      <a:pt x="0" y="5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 name="Freeform 11"/>
              <p:cNvSpPr>
                <a:spLocks/>
              </p:cNvSpPr>
              <p:nvPr/>
            </p:nvSpPr>
            <p:spPr bwMode="auto">
              <a:xfrm>
                <a:off x="3198" y="997"/>
                <a:ext cx="0" cy="1350"/>
              </a:xfrm>
              <a:custGeom>
                <a:avLst/>
                <a:gdLst>
                  <a:gd name="T0" fmla="*/ 1077 h 1077"/>
                  <a:gd name="T1" fmla="*/ 617 h 1077"/>
                  <a:gd name="T2" fmla="*/ 0 h 1077"/>
                </a:gdLst>
                <a:ahLst/>
                <a:cxnLst>
                  <a:cxn ang="0">
                    <a:pos x="0" y="T0"/>
                  </a:cxn>
                  <a:cxn ang="0">
                    <a:pos x="0" y="T1"/>
                  </a:cxn>
                  <a:cxn ang="0">
                    <a:pos x="0" y="T2"/>
                  </a:cxn>
                </a:cxnLst>
                <a:rect l="0" t="0" r="r" b="b"/>
                <a:pathLst>
                  <a:path h="1077">
                    <a:moveTo>
                      <a:pt x="0" y="1077"/>
                    </a:moveTo>
                    <a:lnTo>
                      <a:pt x="0" y="617"/>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4" name="Freeform 12"/>
              <p:cNvSpPr>
                <a:spLocks/>
              </p:cNvSpPr>
              <p:nvPr/>
            </p:nvSpPr>
            <p:spPr bwMode="auto">
              <a:xfrm>
                <a:off x="3174" y="905"/>
                <a:ext cx="46" cy="100"/>
              </a:xfrm>
              <a:custGeom>
                <a:avLst/>
                <a:gdLst>
                  <a:gd name="T0" fmla="*/ 0 w 55"/>
                  <a:gd name="T1" fmla="*/ 80 h 80"/>
                  <a:gd name="T2" fmla="*/ 28 w 55"/>
                  <a:gd name="T3" fmla="*/ 0 h 80"/>
                  <a:gd name="T4" fmla="*/ 55 w 55"/>
                  <a:gd name="T5" fmla="*/ 80 h 80"/>
                  <a:gd name="T6" fmla="*/ 0 w 55"/>
                  <a:gd name="T7" fmla="*/ 80 h 80"/>
                </a:gdLst>
                <a:ahLst/>
                <a:cxnLst>
                  <a:cxn ang="0">
                    <a:pos x="T0" y="T1"/>
                  </a:cxn>
                  <a:cxn ang="0">
                    <a:pos x="T2" y="T3"/>
                  </a:cxn>
                  <a:cxn ang="0">
                    <a:pos x="T4" y="T5"/>
                  </a:cxn>
                  <a:cxn ang="0">
                    <a:pos x="T6" y="T7"/>
                  </a:cxn>
                </a:cxnLst>
                <a:rect l="0" t="0" r="r" b="b"/>
                <a:pathLst>
                  <a:path w="55" h="80">
                    <a:moveTo>
                      <a:pt x="0" y="80"/>
                    </a:moveTo>
                    <a:lnTo>
                      <a:pt x="28" y="0"/>
                    </a:lnTo>
                    <a:lnTo>
                      <a:pt x="55" y="8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 name="Line 13"/>
              <p:cNvSpPr>
                <a:spLocks noChangeShapeType="1"/>
              </p:cNvSpPr>
              <p:nvPr/>
            </p:nvSpPr>
            <p:spPr bwMode="auto">
              <a:xfrm>
                <a:off x="3305" y="1676"/>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 name="Line 14"/>
              <p:cNvSpPr>
                <a:spLocks noChangeShapeType="1"/>
              </p:cNvSpPr>
              <p:nvPr/>
            </p:nvSpPr>
            <p:spPr bwMode="auto">
              <a:xfrm>
                <a:off x="3305" y="1779"/>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 name="Line 15"/>
              <p:cNvSpPr>
                <a:spLocks noChangeShapeType="1"/>
              </p:cNvSpPr>
              <p:nvPr/>
            </p:nvSpPr>
            <p:spPr bwMode="auto">
              <a:xfrm>
                <a:off x="3305" y="1881"/>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 name="Line 16"/>
              <p:cNvSpPr>
                <a:spLocks noChangeShapeType="1"/>
              </p:cNvSpPr>
              <p:nvPr/>
            </p:nvSpPr>
            <p:spPr bwMode="auto">
              <a:xfrm>
                <a:off x="3305" y="1984"/>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 name="Line 17"/>
              <p:cNvSpPr>
                <a:spLocks noChangeShapeType="1"/>
              </p:cNvSpPr>
              <p:nvPr/>
            </p:nvSpPr>
            <p:spPr bwMode="auto">
              <a:xfrm>
                <a:off x="3305" y="2086"/>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18"/>
              <p:cNvSpPr>
                <a:spLocks noChangeShapeType="1"/>
              </p:cNvSpPr>
              <p:nvPr/>
            </p:nvSpPr>
            <p:spPr bwMode="auto">
              <a:xfrm>
                <a:off x="3305" y="2188"/>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Line 19"/>
              <p:cNvSpPr>
                <a:spLocks noChangeShapeType="1"/>
              </p:cNvSpPr>
              <p:nvPr/>
            </p:nvSpPr>
            <p:spPr bwMode="auto">
              <a:xfrm>
                <a:off x="3305" y="229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2" name="Line 20"/>
              <p:cNvSpPr>
                <a:spLocks noChangeShapeType="1"/>
              </p:cNvSpPr>
              <p:nvPr/>
            </p:nvSpPr>
            <p:spPr bwMode="auto">
              <a:xfrm>
                <a:off x="3305" y="2394"/>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Line 21"/>
              <p:cNvSpPr>
                <a:spLocks noChangeShapeType="1"/>
              </p:cNvSpPr>
              <p:nvPr/>
            </p:nvSpPr>
            <p:spPr bwMode="auto">
              <a:xfrm>
                <a:off x="3305" y="2495"/>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 name="Line 22"/>
              <p:cNvSpPr>
                <a:spLocks noChangeShapeType="1"/>
              </p:cNvSpPr>
              <p:nvPr/>
            </p:nvSpPr>
            <p:spPr bwMode="auto">
              <a:xfrm>
                <a:off x="3305" y="2598"/>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 name="Line 23"/>
              <p:cNvSpPr>
                <a:spLocks noChangeShapeType="1"/>
              </p:cNvSpPr>
              <p:nvPr/>
            </p:nvSpPr>
            <p:spPr bwMode="auto">
              <a:xfrm>
                <a:off x="3305" y="270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 name="Line 24"/>
              <p:cNvSpPr>
                <a:spLocks noChangeShapeType="1"/>
              </p:cNvSpPr>
              <p:nvPr/>
            </p:nvSpPr>
            <p:spPr bwMode="auto">
              <a:xfrm>
                <a:off x="3305" y="2803"/>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 name="Line 25"/>
              <p:cNvSpPr>
                <a:spLocks noChangeShapeType="1"/>
              </p:cNvSpPr>
              <p:nvPr/>
            </p:nvSpPr>
            <p:spPr bwMode="auto">
              <a:xfrm>
                <a:off x="3305" y="2905"/>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 name="Line 26"/>
              <p:cNvSpPr>
                <a:spLocks noChangeShapeType="1"/>
              </p:cNvSpPr>
              <p:nvPr/>
            </p:nvSpPr>
            <p:spPr bwMode="auto">
              <a:xfrm>
                <a:off x="3305" y="3008"/>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 name="Line 27"/>
              <p:cNvSpPr>
                <a:spLocks noChangeShapeType="1"/>
              </p:cNvSpPr>
              <p:nvPr/>
            </p:nvSpPr>
            <p:spPr bwMode="auto">
              <a:xfrm>
                <a:off x="3305" y="3110"/>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 name="Line 28"/>
              <p:cNvSpPr>
                <a:spLocks noChangeShapeType="1"/>
              </p:cNvSpPr>
              <p:nvPr/>
            </p:nvSpPr>
            <p:spPr bwMode="auto">
              <a:xfrm>
                <a:off x="3305" y="3213"/>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1" name="Line 29"/>
              <p:cNvSpPr>
                <a:spLocks noChangeShapeType="1"/>
              </p:cNvSpPr>
              <p:nvPr/>
            </p:nvSpPr>
            <p:spPr bwMode="auto">
              <a:xfrm flipV="1">
                <a:off x="4499" y="3234"/>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2" name="Line 30"/>
              <p:cNvSpPr>
                <a:spLocks noChangeShapeType="1"/>
              </p:cNvSpPr>
              <p:nvPr/>
            </p:nvSpPr>
            <p:spPr bwMode="auto">
              <a:xfrm flipV="1">
                <a:off x="4499" y="313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3" name="Line 31"/>
              <p:cNvSpPr>
                <a:spLocks noChangeShapeType="1"/>
              </p:cNvSpPr>
              <p:nvPr/>
            </p:nvSpPr>
            <p:spPr bwMode="auto">
              <a:xfrm flipV="1">
                <a:off x="4499" y="3028"/>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 name="Line 32"/>
              <p:cNvSpPr>
                <a:spLocks noChangeShapeType="1"/>
              </p:cNvSpPr>
              <p:nvPr/>
            </p:nvSpPr>
            <p:spPr bwMode="auto">
              <a:xfrm flipV="1">
                <a:off x="4499" y="2927"/>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 name="Line 33"/>
              <p:cNvSpPr>
                <a:spLocks noChangeShapeType="1"/>
              </p:cNvSpPr>
              <p:nvPr/>
            </p:nvSpPr>
            <p:spPr bwMode="auto">
              <a:xfrm flipV="1">
                <a:off x="4499" y="2824"/>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 name="Line 34"/>
              <p:cNvSpPr>
                <a:spLocks noChangeShapeType="1"/>
              </p:cNvSpPr>
              <p:nvPr/>
            </p:nvSpPr>
            <p:spPr bwMode="auto">
              <a:xfrm flipV="1">
                <a:off x="4499" y="272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 name="Line 35"/>
              <p:cNvSpPr>
                <a:spLocks noChangeShapeType="1"/>
              </p:cNvSpPr>
              <p:nvPr/>
            </p:nvSpPr>
            <p:spPr bwMode="auto">
              <a:xfrm flipV="1">
                <a:off x="4499" y="2619"/>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 name="Line 36"/>
              <p:cNvSpPr>
                <a:spLocks noChangeShapeType="1"/>
              </p:cNvSpPr>
              <p:nvPr/>
            </p:nvSpPr>
            <p:spPr bwMode="auto">
              <a:xfrm flipV="1">
                <a:off x="4499" y="2517"/>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9" name="Line 37"/>
              <p:cNvSpPr>
                <a:spLocks noChangeShapeType="1"/>
              </p:cNvSpPr>
              <p:nvPr/>
            </p:nvSpPr>
            <p:spPr bwMode="auto">
              <a:xfrm flipV="1">
                <a:off x="4499" y="2414"/>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0" name="Line 38"/>
              <p:cNvSpPr>
                <a:spLocks noChangeShapeType="1"/>
              </p:cNvSpPr>
              <p:nvPr/>
            </p:nvSpPr>
            <p:spPr bwMode="auto">
              <a:xfrm flipV="1">
                <a:off x="4499" y="2312"/>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 name="Line 39"/>
              <p:cNvSpPr>
                <a:spLocks noChangeShapeType="1"/>
              </p:cNvSpPr>
              <p:nvPr/>
            </p:nvSpPr>
            <p:spPr bwMode="auto">
              <a:xfrm flipV="1">
                <a:off x="4499" y="2209"/>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 name="Line 40"/>
              <p:cNvSpPr>
                <a:spLocks noChangeShapeType="1"/>
              </p:cNvSpPr>
              <p:nvPr/>
            </p:nvSpPr>
            <p:spPr bwMode="auto">
              <a:xfrm flipV="1">
                <a:off x="4499" y="2107"/>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 name="Line 41"/>
              <p:cNvSpPr>
                <a:spLocks noChangeShapeType="1"/>
              </p:cNvSpPr>
              <p:nvPr/>
            </p:nvSpPr>
            <p:spPr bwMode="auto">
              <a:xfrm flipV="1">
                <a:off x="4499" y="2005"/>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4" name="Line 42"/>
              <p:cNvSpPr>
                <a:spLocks noChangeShapeType="1"/>
              </p:cNvSpPr>
              <p:nvPr/>
            </p:nvSpPr>
            <p:spPr bwMode="auto">
              <a:xfrm flipV="1">
                <a:off x="4499" y="1902"/>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 name="Line 43"/>
              <p:cNvSpPr>
                <a:spLocks noChangeShapeType="1"/>
              </p:cNvSpPr>
              <p:nvPr/>
            </p:nvSpPr>
            <p:spPr bwMode="auto">
              <a:xfrm flipV="1">
                <a:off x="4499" y="1799"/>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 name="Line 44"/>
              <p:cNvSpPr>
                <a:spLocks noChangeShapeType="1"/>
              </p:cNvSpPr>
              <p:nvPr/>
            </p:nvSpPr>
            <p:spPr bwMode="auto">
              <a:xfrm flipV="1">
                <a:off x="4499" y="1698"/>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 name="Line 45"/>
              <p:cNvSpPr>
                <a:spLocks noChangeShapeType="1"/>
              </p:cNvSpPr>
              <p:nvPr/>
            </p:nvSpPr>
            <p:spPr bwMode="auto">
              <a:xfrm flipV="1">
                <a:off x="3305" y="1082"/>
                <a:ext cx="28" cy="594"/>
              </a:xfrm>
              <a:prstGeom prst="line">
                <a:avLst/>
              </a:prstGeom>
              <a:noFill/>
              <a:ln w="222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 name="Line 46"/>
              <p:cNvSpPr>
                <a:spLocks noChangeShapeType="1"/>
              </p:cNvSpPr>
              <p:nvPr/>
            </p:nvSpPr>
            <p:spPr bwMode="auto">
              <a:xfrm flipH="1">
                <a:off x="3414" y="1360"/>
                <a:ext cx="326" cy="2"/>
              </a:xfrm>
              <a:prstGeom prst="line">
                <a:avLst/>
              </a:prstGeom>
              <a:noFill/>
              <a:ln w="222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 name="Freeform 47"/>
              <p:cNvSpPr>
                <a:spLocks/>
              </p:cNvSpPr>
              <p:nvPr/>
            </p:nvSpPr>
            <p:spPr bwMode="auto">
              <a:xfrm>
                <a:off x="3329" y="1082"/>
                <a:ext cx="85" cy="278"/>
              </a:xfrm>
              <a:custGeom>
                <a:avLst/>
                <a:gdLst>
                  <a:gd name="T0" fmla="*/ 4 w 101"/>
                  <a:gd name="T1" fmla="*/ 0 h 222"/>
                  <a:gd name="T2" fmla="*/ 2 w 101"/>
                  <a:gd name="T3" fmla="*/ 22 h 222"/>
                  <a:gd name="T4" fmla="*/ 0 w 101"/>
                  <a:gd name="T5" fmla="*/ 44 h 222"/>
                  <a:gd name="T6" fmla="*/ 0 w 101"/>
                  <a:gd name="T7" fmla="*/ 65 h 222"/>
                  <a:gd name="T8" fmla="*/ 2 w 101"/>
                  <a:gd name="T9" fmla="*/ 87 h 222"/>
                  <a:gd name="T10" fmla="*/ 4 w 101"/>
                  <a:gd name="T11" fmla="*/ 110 h 222"/>
                  <a:gd name="T12" fmla="*/ 7 w 101"/>
                  <a:gd name="T13" fmla="*/ 130 h 222"/>
                  <a:gd name="T14" fmla="*/ 10 w 101"/>
                  <a:gd name="T15" fmla="*/ 150 h 222"/>
                  <a:gd name="T16" fmla="*/ 16 w 101"/>
                  <a:gd name="T17" fmla="*/ 167 h 222"/>
                  <a:gd name="T18" fmla="*/ 21 w 101"/>
                  <a:gd name="T19" fmla="*/ 180 h 222"/>
                  <a:gd name="T20" fmla="*/ 21 w 101"/>
                  <a:gd name="T21" fmla="*/ 184 h 222"/>
                  <a:gd name="T22" fmla="*/ 22 w 101"/>
                  <a:gd name="T23" fmla="*/ 187 h 222"/>
                  <a:gd name="T24" fmla="*/ 24 w 101"/>
                  <a:gd name="T25" fmla="*/ 190 h 222"/>
                  <a:gd name="T26" fmla="*/ 26 w 101"/>
                  <a:gd name="T27" fmla="*/ 194 h 222"/>
                  <a:gd name="T28" fmla="*/ 28 w 101"/>
                  <a:gd name="T29" fmla="*/ 195 h 222"/>
                  <a:gd name="T30" fmla="*/ 29 w 101"/>
                  <a:gd name="T31" fmla="*/ 199 h 222"/>
                  <a:gd name="T32" fmla="*/ 29 w 101"/>
                  <a:gd name="T33" fmla="*/ 200 h 222"/>
                  <a:gd name="T34" fmla="*/ 31 w 101"/>
                  <a:gd name="T35" fmla="*/ 202 h 222"/>
                  <a:gd name="T36" fmla="*/ 33 w 101"/>
                  <a:gd name="T37" fmla="*/ 204 h 222"/>
                  <a:gd name="T38" fmla="*/ 36 w 101"/>
                  <a:gd name="T39" fmla="*/ 207 h 222"/>
                  <a:gd name="T40" fmla="*/ 38 w 101"/>
                  <a:gd name="T41" fmla="*/ 209 h 222"/>
                  <a:gd name="T42" fmla="*/ 41 w 101"/>
                  <a:gd name="T43" fmla="*/ 212 h 222"/>
                  <a:gd name="T44" fmla="*/ 43 w 101"/>
                  <a:gd name="T45" fmla="*/ 214 h 222"/>
                  <a:gd name="T46" fmla="*/ 48 w 101"/>
                  <a:gd name="T47" fmla="*/ 215 h 222"/>
                  <a:gd name="T48" fmla="*/ 52 w 101"/>
                  <a:gd name="T49" fmla="*/ 217 h 222"/>
                  <a:gd name="T50" fmla="*/ 58 w 101"/>
                  <a:gd name="T51" fmla="*/ 219 h 222"/>
                  <a:gd name="T52" fmla="*/ 65 w 101"/>
                  <a:gd name="T53" fmla="*/ 220 h 222"/>
                  <a:gd name="T54" fmla="*/ 74 w 101"/>
                  <a:gd name="T55" fmla="*/ 222 h 222"/>
                  <a:gd name="T56" fmla="*/ 82 w 101"/>
                  <a:gd name="T57" fmla="*/ 222 h 222"/>
                  <a:gd name="T58" fmla="*/ 91 w 101"/>
                  <a:gd name="T59" fmla="*/ 222 h 222"/>
                  <a:gd name="T60" fmla="*/ 101 w 101"/>
                  <a:gd name="T6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222">
                    <a:moveTo>
                      <a:pt x="4" y="0"/>
                    </a:moveTo>
                    <a:lnTo>
                      <a:pt x="2" y="22"/>
                    </a:lnTo>
                    <a:lnTo>
                      <a:pt x="0" y="44"/>
                    </a:lnTo>
                    <a:lnTo>
                      <a:pt x="0" y="65"/>
                    </a:lnTo>
                    <a:lnTo>
                      <a:pt x="2" y="87"/>
                    </a:lnTo>
                    <a:lnTo>
                      <a:pt x="4" y="110"/>
                    </a:lnTo>
                    <a:lnTo>
                      <a:pt x="7" y="130"/>
                    </a:lnTo>
                    <a:lnTo>
                      <a:pt x="10" y="150"/>
                    </a:lnTo>
                    <a:lnTo>
                      <a:pt x="16" y="167"/>
                    </a:lnTo>
                    <a:lnTo>
                      <a:pt x="21" y="180"/>
                    </a:lnTo>
                    <a:lnTo>
                      <a:pt x="21" y="184"/>
                    </a:lnTo>
                    <a:lnTo>
                      <a:pt x="22" y="187"/>
                    </a:lnTo>
                    <a:lnTo>
                      <a:pt x="24" y="190"/>
                    </a:lnTo>
                    <a:lnTo>
                      <a:pt x="26" y="194"/>
                    </a:lnTo>
                    <a:lnTo>
                      <a:pt x="28" y="195"/>
                    </a:lnTo>
                    <a:lnTo>
                      <a:pt x="29" y="199"/>
                    </a:lnTo>
                    <a:lnTo>
                      <a:pt x="29" y="200"/>
                    </a:lnTo>
                    <a:lnTo>
                      <a:pt x="31" y="202"/>
                    </a:lnTo>
                    <a:lnTo>
                      <a:pt x="33" y="204"/>
                    </a:lnTo>
                    <a:lnTo>
                      <a:pt x="36" y="207"/>
                    </a:lnTo>
                    <a:lnTo>
                      <a:pt x="38" y="209"/>
                    </a:lnTo>
                    <a:lnTo>
                      <a:pt x="41" y="212"/>
                    </a:lnTo>
                    <a:lnTo>
                      <a:pt x="43" y="214"/>
                    </a:lnTo>
                    <a:lnTo>
                      <a:pt x="48" y="215"/>
                    </a:lnTo>
                    <a:lnTo>
                      <a:pt x="52" y="217"/>
                    </a:lnTo>
                    <a:lnTo>
                      <a:pt x="58" y="219"/>
                    </a:lnTo>
                    <a:lnTo>
                      <a:pt x="65" y="220"/>
                    </a:lnTo>
                    <a:lnTo>
                      <a:pt x="74" y="222"/>
                    </a:lnTo>
                    <a:lnTo>
                      <a:pt x="82" y="222"/>
                    </a:lnTo>
                    <a:lnTo>
                      <a:pt x="91" y="222"/>
                    </a:lnTo>
                    <a:lnTo>
                      <a:pt x="101" y="222"/>
                    </a:lnTo>
                  </a:path>
                </a:pathLst>
              </a:custGeom>
              <a:noFill/>
              <a:ln w="22225">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0" name="Freeform 48"/>
              <p:cNvSpPr>
                <a:spLocks/>
              </p:cNvSpPr>
              <p:nvPr/>
            </p:nvSpPr>
            <p:spPr bwMode="auto">
              <a:xfrm>
                <a:off x="3740" y="1360"/>
                <a:ext cx="759" cy="316"/>
              </a:xfrm>
              <a:custGeom>
                <a:avLst/>
                <a:gdLst>
                  <a:gd name="T0" fmla="*/ 0 w 905"/>
                  <a:gd name="T1" fmla="*/ 3 h 252"/>
                  <a:gd name="T2" fmla="*/ 2 w 905"/>
                  <a:gd name="T3" fmla="*/ 13 h 252"/>
                  <a:gd name="T4" fmla="*/ 4 w 905"/>
                  <a:gd name="T5" fmla="*/ 23 h 252"/>
                  <a:gd name="T6" fmla="*/ 7 w 905"/>
                  <a:gd name="T7" fmla="*/ 33 h 252"/>
                  <a:gd name="T8" fmla="*/ 16 w 905"/>
                  <a:gd name="T9" fmla="*/ 57 h 252"/>
                  <a:gd name="T10" fmla="*/ 31 w 905"/>
                  <a:gd name="T11" fmla="*/ 88 h 252"/>
                  <a:gd name="T12" fmla="*/ 47 w 905"/>
                  <a:gd name="T13" fmla="*/ 115 h 252"/>
                  <a:gd name="T14" fmla="*/ 60 w 905"/>
                  <a:gd name="T15" fmla="*/ 138 h 252"/>
                  <a:gd name="T16" fmla="*/ 67 w 905"/>
                  <a:gd name="T17" fmla="*/ 152 h 252"/>
                  <a:gd name="T18" fmla="*/ 76 w 905"/>
                  <a:gd name="T19" fmla="*/ 163 h 252"/>
                  <a:gd name="T20" fmla="*/ 83 w 905"/>
                  <a:gd name="T21" fmla="*/ 173 h 252"/>
                  <a:gd name="T22" fmla="*/ 93 w 905"/>
                  <a:gd name="T23" fmla="*/ 183 h 252"/>
                  <a:gd name="T24" fmla="*/ 112 w 905"/>
                  <a:gd name="T25" fmla="*/ 202 h 252"/>
                  <a:gd name="T26" fmla="*/ 134 w 905"/>
                  <a:gd name="T27" fmla="*/ 218 h 252"/>
                  <a:gd name="T28" fmla="*/ 158 w 905"/>
                  <a:gd name="T29" fmla="*/ 233 h 252"/>
                  <a:gd name="T30" fmla="*/ 182 w 905"/>
                  <a:gd name="T31" fmla="*/ 244 h 252"/>
                  <a:gd name="T32" fmla="*/ 189 w 905"/>
                  <a:gd name="T33" fmla="*/ 245 h 252"/>
                  <a:gd name="T34" fmla="*/ 195 w 905"/>
                  <a:gd name="T35" fmla="*/ 247 h 252"/>
                  <a:gd name="T36" fmla="*/ 202 w 905"/>
                  <a:gd name="T37" fmla="*/ 249 h 252"/>
                  <a:gd name="T38" fmla="*/ 209 w 905"/>
                  <a:gd name="T39" fmla="*/ 249 h 252"/>
                  <a:gd name="T40" fmla="*/ 223 w 905"/>
                  <a:gd name="T41" fmla="*/ 250 h 252"/>
                  <a:gd name="T42" fmla="*/ 243 w 905"/>
                  <a:gd name="T43" fmla="*/ 252 h 252"/>
                  <a:gd name="T44" fmla="*/ 262 w 905"/>
                  <a:gd name="T45" fmla="*/ 252 h 252"/>
                  <a:gd name="T46" fmla="*/ 284 w 905"/>
                  <a:gd name="T47" fmla="*/ 252 h 252"/>
                  <a:gd name="T48" fmla="*/ 312 w 905"/>
                  <a:gd name="T49" fmla="*/ 252 h 252"/>
                  <a:gd name="T50" fmla="*/ 351 w 905"/>
                  <a:gd name="T51" fmla="*/ 252 h 252"/>
                  <a:gd name="T52" fmla="*/ 368 w 905"/>
                  <a:gd name="T53" fmla="*/ 252 h 252"/>
                  <a:gd name="T54" fmla="*/ 389 w 905"/>
                  <a:gd name="T55" fmla="*/ 252 h 252"/>
                  <a:gd name="T56" fmla="*/ 411 w 905"/>
                  <a:gd name="T57" fmla="*/ 252 h 252"/>
                  <a:gd name="T58" fmla="*/ 437 w 905"/>
                  <a:gd name="T59" fmla="*/ 252 h 252"/>
                  <a:gd name="T60" fmla="*/ 467 w 905"/>
                  <a:gd name="T61" fmla="*/ 252 h 252"/>
                  <a:gd name="T62" fmla="*/ 905 w 905"/>
                  <a:gd name="T63"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5" h="252">
                    <a:moveTo>
                      <a:pt x="0" y="0"/>
                    </a:moveTo>
                    <a:lnTo>
                      <a:pt x="0" y="3"/>
                    </a:lnTo>
                    <a:lnTo>
                      <a:pt x="0" y="8"/>
                    </a:lnTo>
                    <a:lnTo>
                      <a:pt x="2" y="13"/>
                    </a:lnTo>
                    <a:lnTo>
                      <a:pt x="2" y="18"/>
                    </a:lnTo>
                    <a:lnTo>
                      <a:pt x="4" y="23"/>
                    </a:lnTo>
                    <a:lnTo>
                      <a:pt x="6" y="28"/>
                    </a:lnTo>
                    <a:lnTo>
                      <a:pt x="7" y="33"/>
                    </a:lnTo>
                    <a:lnTo>
                      <a:pt x="9" y="38"/>
                    </a:lnTo>
                    <a:lnTo>
                      <a:pt x="16" y="57"/>
                    </a:lnTo>
                    <a:lnTo>
                      <a:pt x="23" y="73"/>
                    </a:lnTo>
                    <a:lnTo>
                      <a:pt x="31" y="88"/>
                    </a:lnTo>
                    <a:lnTo>
                      <a:pt x="38" y="103"/>
                    </a:lnTo>
                    <a:lnTo>
                      <a:pt x="47" y="115"/>
                    </a:lnTo>
                    <a:lnTo>
                      <a:pt x="53" y="128"/>
                    </a:lnTo>
                    <a:lnTo>
                      <a:pt x="60" y="138"/>
                    </a:lnTo>
                    <a:lnTo>
                      <a:pt x="64" y="145"/>
                    </a:lnTo>
                    <a:lnTo>
                      <a:pt x="67" y="152"/>
                    </a:lnTo>
                    <a:lnTo>
                      <a:pt x="72" y="157"/>
                    </a:lnTo>
                    <a:lnTo>
                      <a:pt x="76" y="163"/>
                    </a:lnTo>
                    <a:lnTo>
                      <a:pt x="79" y="168"/>
                    </a:lnTo>
                    <a:lnTo>
                      <a:pt x="83" y="173"/>
                    </a:lnTo>
                    <a:lnTo>
                      <a:pt x="88" y="178"/>
                    </a:lnTo>
                    <a:lnTo>
                      <a:pt x="93" y="183"/>
                    </a:lnTo>
                    <a:lnTo>
                      <a:pt x="101" y="193"/>
                    </a:lnTo>
                    <a:lnTo>
                      <a:pt x="112" y="202"/>
                    </a:lnTo>
                    <a:lnTo>
                      <a:pt x="122" y="210"/>
                    </a:lnTo>
                    <a:lnTo>
                      <a:pt x="134" y="218"/>
                    </a:lnTo>
                    <a:lnTo>
                      <a:pt x="146" y="227"/>
                    </a:lnTo>
                    <a:lnTo>
                      <a:pt x="158" y="233"/>
                    </a:lnTo>
                    <a:lnTo>
                      <a:pt x="170" y="240"/>
                    </a:lnTo>
                    <a:lnTo>
                      <a:pt x="182" y="244"/>
                    </a:lnTo>
                    <a:lnTo>
                      <a:pt x="185" y="245"/>
                    </a:lnTo>
                    <a:lnTo>
                      <a:pt x="189" y="245"/>
                    </a:lnTo>
                    <a:lnTo>
                      <a:pt x="192" y="247"/>
                    </a:lnTo>
                    <a:lnTo>
                      <a:pt x="195" y="247"/>
                    </a:lnTo>
                    <a:lnTo>
                      <a:pt x="199" y="249"/>
                    </a:lnTo>
                    <a:lnTo>
                      <a:pt x="202" y="249"/>
                    </a:lnTo>
                    <a:lnTo>
                      <a:pt x="206" y="249"/>
                    </a:lnTo>
                    <a:lnTo>
                      <a:pt x="209" y="249"/>
                    </a:lnTo>
                    <a:lnTo>
                      <a:pt x="211" y="250"/>
                    </a:lnTo>
                    <a:lnTo>
                      <a:pt x="223" y="250"/>
                    </a:lnTo>
                    <a:lnTo>
                      <a:pt x="233" y="252"/>
                    </a:lnTo>
                    <a:lnTo>
                      <a:pt x="243" y="252"/>
                    </a:lnTo>
                    <a:lnTo>
                      <a:pt x="252" y="252"/>
                    </a:lnTo>
                    <a:lnTo>
                      <a:pt x="262" y="252"/>
                    </a:lnTo>
                    <a:lnTo>
                      <a:pt x="272" y="252"/>
                    </a:lnTo>
                    <a:lnTo>
                      <a:pt x="284" y="252"/>
                    </a:lnTo>
                    <a:lnTo>
                      <a:pt x="296" y="252"/>
                    </a:lnTo>
                    <a:lnTo>
                      <a:pt x="312" y="252"/>
                    </a:lnTo>
                    <a:lnTo>
                      <a:pt x="331" y="252"/>
                    </a:lnTo>
                    <a:lnTo>
                      <a:pt x="351" y="252"/>
                    </a:lnTo>
                    <a:lnTo>
                      <a:pt x="360" y="252"/>
                    </a:lnTo>
                    <a:lnTo>
                      <a:pt x="368" y="252"/>
                    </a:lnTo>
                    <a:lnTo>
                      <a:pt x="378" y="252"/>
                    </a:lnTo>
                    <a:lnTo>
                      <a:pt x="389" y="252"/>
                    </a:lnTo>
                    <a:lnTo>
                      <a:pt x="399" y="252"/>
                    </a:lnTo>
                    <a:lnTo>
                      <a:pt x="411" y="252"/>
                    </a:lnTo>
                    <a:lnTo>
                      <a:pt x="423" y="252"/>
                    </a:lnTo>
                    <a:lnTo>
                      <a:pt x="437" y="252"/>
                    </a:lnTo>
                    <a:lnTo>
                      <a:pt x="452" y="252"/>
                    </a:lnTo>
                    <a:lnTo>
                      <a:pt x="467" y="252"/>
                    </a:lnTo>
                    <a:lnTo>
                      <a:pt x="484" y="252"/>
                    </a:lnTo>
                    <a:lnTo>
                      <a:pt x="905" y="252"/>
                    </a:lnTo>
                  </a:path>
                </a:pathLst>
              </a:custGeom>
              <a:noFill/>
              <a:ln w="22225">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1" name="Freeform 49"/>
              <p:cNvSpPr>
                <a:spLocks/>
              </p:cNvSpPr>
              <p:nvPr/>
            </p:nvSpPr>
            <p:spPr bwMode="auto">
              <a:xfrm>
                <a:off x="4499" y="1676"/>
                <a:ext cx="272" cy="631"/>
              </a:xfrm>
              <a:custGeom>
                <a:avLst/>
                <a:gdLst>
                  <a:gd name="T0" fmla="*/ 324 w 324"/>
                  <a:gd name="T1" fmla="*/ 503 h 503"/>
                  <a:gd name="T2" fmla="*/ 308 w 324"/>
                  <a:gd name="T3" fmla="*/ 503 h 503"/>
                  <a:gd name="T4" fmla="*/ 293 w 324"/>
                  <a:gd name="T5" fmla="*/ 500 h 503"/>
                  <a:gd name="T6" fmla="*/ 277 w 324"/>
                  <a:gd name="T7" fmla="*/ 493 h 503"/>
                  <a:gd name="T8" fmla="*/ 262 w 324"/>
                  <a:gd name="T9" fmla="*/ 485 h 503"/>
                  <a:gd name="T10" fmla="*/ 247 w 324"/>
                  <a:gd name="T11" fmla="*/ 475 h 503"/>
                  <a:gd name="T12" fmla="*/ 233 w 324"/>
                  <a:gd name="T13" fmla="*/ 463 h 503"/>
                  <a:gd name="T14" fmla="*/ 218 w 324"/>
                  <a:gd name="T15" fmla="*/ 450 h 503"/>
                  <a:gd name="T16" fmla="*/ 204 w 324"/>
                  <a:gd name="T17" fmla="*/ 435 h 503"/>
                  <a:gd name="T18" fmla="*/ 192 w 324"/>
                  <a:gd name="T19" fmla="*/ 422 h 503"/>
                  <a:gd name="T20" fmla="*/ 178 w 324"/>
                  <a:gd name="T21" fmla="*/ 405 h 503"/>
                  <a:gd name="T22" fmla="*/ 168 w 324"/>
                  <a:gd name="T23" fmla="*/ 392 h 503"/>
                  <a:gd name="T24" fmla="*/ 158 w 324"/>
                  <a:gd name="T25" fmla="*/ 377 h 503"/>
                  <a:gd name="T26" fmla="*/ 149 w 324"/>
                  <a:gd name="T27" fmla="*/ 363 h 503"/>
                  <a:gd name="T28" fmla="*/ 141 w 324"/>
                  <a:gd name="T29" fmla="*/ 350 h 503"/>
                  <a:gd name="T30" fmla="*/ 134 w 324"/>
                  <a:gd name="T31" fmla="*/ 337 h 503"/>
                  <a:gd name="T32" fmla="*/ 127 w 324"/>
                  <a:gd name="T33" fmla="*/ 325 h 503"/>
                  <a:gd name="T34" fmla="*/ 122 w 324"/>
                  <a:gd name="T35" fmla="*/ 313 h 503"/>
                  <a:gd name="T36" fmla="*/ 120 w 324"/>
                  <a:gd name="T37" fmla="*/ 313 h 503"/>
                  <a:gd name="T38" fmla="*/ 120 w 324"/>
                  <a:gd name="T39" fmla="*/ 312 h 503"/>
                  <a:gd name="T40" fmla="*/ 120 w 324"/>
                  <a:gd name="T41" fmla="*/ 312 h 503"/>
                  <a:gd name="T42" fmla="*/ 120 w 324"/>
                  <a:gd name="T43" fmla="*/ 310 h 503"/>
                  <a:gd name="T44" fmla="*/ 118 w 324"/>
                  <a:gd name="T45" fmla="*/ 310 h 503"/>
                  <a:gd name="T46" fmla="*/ 118 w 324"/>
                  <a:gd name="T47" fmla="*/ 310 h 503"/>
                  <a:gd name="T48" fmla="*/ 118 w 324"/>
                  <a:gd name="T49" fmla="*/ 308 h 503"/>
                  <a:gd name="T50" fmla="*/ 118 w 324"/>
                  <a:gd name="T51" fmla="*/ 308 h 503"/>
                  <a:gd name="T52" fmla="*/ 118 w 324"/>
                  <a:gd name="T53" fmla="*/ 307 h 503"/>
                  <a:gd name="T54" fmla="*/ 117 w 324"/>
                  <a:gd name="T55" fmla="*/ 307 h 503"/>
                  <a:gd name="T56" fmla="*/ 111 w 324"/>
                  <a:gd name="T57" fmla="*/ 293 h 503"/>
                  <a:gd name="T58" fmla="*/ 103 w 324"/>
                  <a:gd name="T59" fmla="*/ 277 h 503"/>
                  <a:gd name="T60" fmla="*/ 94 w 324"/>
                  <a:gd name="T61" fmla="*/ 260 h 503"/>
                  <a:gd name="T62" fmla="*/ 84 w 324"/>
                  <a:gd name="T63" fmla="*/ 242 h 503"/>
                  <a:gd name="T64" fmla="*/ 76 w 324"/>
                  <a:gd name="T65" fmla="*/ 222 h 503"/>
                  <a:gd name="T66" fmla="*/ 65 w 324"/>
                  <a:gd name="T67" fmla="*/ 202 h 503"/>
                  <a:gd name="T68" fmla="*/ 55 w 324"/>
                  <a:gd name="T69" fmla="*/ 180 h 503"/>
                  <a:gd name="T70" fmla="*/ 46 w 324"/>
                  <a:gd name="T71" fmla="*/ 158 h 503"/>
                  <a:gd name="T72" fmla="*/ 38 w 324"/>
                  <a:gd name="T73" fmla="*/ 138 h 503"/>
                  <a:gd name="T74" fmla="*/ 31 w 324"/>
                  <a:gd name="T75" fmla="*/ 118 h 503"/>
                  <a:gd name="T76" fmla="*/ 28 w 324"/>
                  <a:gd name="T77" fmla="*/ 107 h 503"/>
                  <a:gd name="T78" fmla="*/ 23 w 324"/>
                  <a:gd name="T79" fmla="*/ 93 h 503"/>
                  <a:gd name="T80" fmla="*/ 21 w 324"/>
                  <a:gd name="T81" fmla="*/ 82 h 503"/>
                  <a:gd name="T82" fmla="*/ 17 w 324"/>
                  <a:gd name="T83" fmla="*/ 70 h 503"/>
                  <a:gd name="T84" fmla="*/ 14 w 324"/>
                  <a:gd name="T85" fmla="*/ 57 h 503"/>
                  <a:gd name="T86" fmla="*/ 11 w 324"/>
                  <a:gd name="T87" fmla="*/ 43 h 503"/>
                  <a:gd name="T88" fmla="*/ 7 w 324"/>
                  <a:gd name="T89" fmla="*/ 30 h 503"/>
                  <a:gd name="T90" fmla="*/ 4 w 324"/>
                  <a:gd name="T91" fmla="*/ 15 h 503"/>
                  <a:gd name="T92" fmla="*/ 0 w 324"/>
                  <a:gd name="T93"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4" h="503">
                    <a:moveTo>
                      <a:pt x="324" y="503"/>
                    </a:moveTo>
                    <a:lnTo>
                      <a:pt x="308" y="503"/>
                    </a:lnTo>
                    <a:lnTo>
                      <a:pt x="293" y="500"/>
                    </a:lnTo>
                    <a:lnTo>
                      <a:pt x="277" y="493"/>
                    </a:lnTo>
                    <a:lnTo>
                      <a:pt x="262" y="485"/>
                    </a:lnTo>
                    <a:lnTo>
                      <a:pt x="247" y="475"/>
                    </a:lnTo>
                    <a:lnTo>
                      <a:pt x="233" y="463"/>
                    </a:lnTo>
                    <a:lnTo>
                      <a:pt x="218" y="450"/>
                    </a:lnTo>
                    <a:lnTo>
                      <a:pt x="204" y="435"/>
                    </a:lnTo>
                    <a:lnTo>
                      <a:pt x="192" y="422"/>
                    </a:lnTo>
                    <a:lnTo>
                      <a:pt x="178" y="405"/>
                    </a:lnTo>
                    <a:lnTo>
                      <a:pt x="168" y="392"/>
                    </a:lnTo>
                    <a:lnTo>
                      <a:pt x="158" y="377"/>
                    </a:lnTo>
                    <a:lnTo>
                      <a:pt x="149" y="363"/>
                    </a:lnTo>
                    <a:lnTo>
                      <a:pt x="141" y="350"/>
                    </a:lnTo>
                    <a:lnTo>
                      <a:pt x="134" y="337"/>
                    </a:lnTo>
                    <a:lnTo>
                      <a:pt x="127" y="325"/>
                    </a:lnTo>
                    <a:lnTo>
                      <a:pt x="122" y="313"/>
                    </a:lnTo>
                    <a:lnTo>
                      <a:pt x="120" y="313"/>
                    </a:lnTo>
                    <a:lnTo>
                      <a:pt x="120" y="312"/>
                    </a:lnTo>
                    <a:lnTo>
                      <a:pt x="120" y="312"/>
                    </a:lnTo>
                    <a:lnTo>
                      <a:pt x="120" y="310"/>
                    </a:lnTo>
                    <a:lnTo>
                      <a:pt x="118" y="310"/>
                    </a:lnTo>
                    <a:lnTo>
                      <a:pt x="118" y="310"/>
                    </a:lnTo>
                    <a:lnTo>
                      <a:pt x="118" y="308"/>
                    </a:lnTo>
                    <a:lnTo>
                      <a:pt x="118" y="308"/>
                    </a:lnTo>
                    <a:lnTo>
                      <a:pt x="118" y="307"/>
                    </a:lnTo>
                    <a:lnTo>
                      <a:pt x="117" y="307"/>
                    </a:lnTo>
                    <a:lnTo>
                      <a:pt x="111" y="293"/>
                    </a:lnTo>
                    <a:lnTo>
                      <a:pt x="103" y="277"/>
                    </a:lnTo>
                    <a:lnTo>
                      <a:pt x="94" y="260"/>
                    </a:lnTo>
                    <a:lnTo>
                      <a:pt x="84" y="242"/>
                    </a:lnTo>
                    <a:lnTo>
                      <a:pt x="76" y="222"/>
                    </a:lnTo>
                    <a:lnTo>
                      <a:pt x="65" y="202"/>
                    </a:lnTo>
                    <a:lnTo>
                      <a:pt x="55" y="180"/>
                    </a:lnTo>
                    <a:lnTo>
                      <a:pt x="46" y="158"/>
                    </a:lnTo>
                    <a:lnTo>
                      <a:pt x="38" y="138"/>
                    </a:lnTo>
                    <a:lnTo>
                      <a:pt x="31" y="118"/>
                    </a:lnTo>
                    <a:lnTo>
                      <a:pt x="28" y="107"/>
                    </a:lnTo>
                    <a:lnTo>
                      <a:pt x="23" y="93"/>
                    </a:lnTo>
                    <a:lnTo>
                      <a:pt x="21" y="82"/>
                    </a:lnTo>
                    <a:lnTo>
                      <a:pt x="17" y="70"/>
                    </a:lnTo>
                    <a:lnTo>
                      <a:pt x="14" y="57"/>
                    </a:lnTo>
                    <a:lnTo>
                      <a:pt x="11" y="43"/>
                    </a:lnTo>
                    <a:lnTo>
                      <a:pt x="7" y="30"/>
                    </a:lnTo>
                    <a:lnTo>
                      <a:pt x="4" y="15"/>
                    </a:lnTo>
                    <a:lnTo>
                      <a:pt x="0" y="0"/>
                    </a:lnTo>
                  </a:path>
                </a:pathLst>
              </a:custGeom>
              <a:noFill/>
              <a:ln w="22225">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2" name="Freeform 50"/>
              <p:cNvSpPr>
                <a:spLocks/>
              </p:cNvSpPr>
              <p:nvPr/>
            </p:nvSpPr>
            <p:spPr bwMode="auto">
              <a:xfrm>
                <a:off x="4771" y="1673"/>
                <a:ext cx="406" cy="634"/>
              </a:xfrm>
              <a:custGeom>
                <a:avLst/>
                <a:gdLst>
                  <a:gd name="T0" fmla="*/ 0 w 484"/>
                  <a:gd name="T1" fmla="*/ 506 h 506"/>
                  <a:gd name="T2" fmla="*/ 13 w 484"/>
                  <a:gd name="T3" fmla="*/ 506 h 506"/>
                  <a:gd name="T4" fmla="*/ 25 w 484"/>
                  <a:gd name="T5" fmla="*/ 505 h 506"/>
                  <a:gd name="T6" fmla="*/ 37 w 484"/>
                  <a:gd name="T7" fmla="*/ 500 h 506"/>
                  <a:gd name="T8" fmla="*/ 47 w 484"/>
                  <a:gd name="T9" fmla="*/ 491 h 506"/>
                  <a:gd name="T10" fmla="*/ 56 w 484"/>
                  <a:gd name="T11" fmla="*/ 481 h 506"/>
                  <a:gd name="T12" fmla="*/ 65 w 484"/>
                  <a:gd name="T13" fmla="*/ 471 h 506"/>
                  <a:gd name="T14" fmla="*/ 71 w 484"/>
                  <a:gd name="T15" fmla="*/ 458 h 506"/>
                  <a:gd name="T16" fmla="*/ 77 w 484"/>
                  <a:gd name="T17" fmla="*/ 443 h 506"/>
                  <a:gd name="T18" fmla="*/ 83 w 484"/>
                  <a:gd name="T19" fmla="*/ 428 h 506"/>
                  <a:gd name="T20" fmla="*/ 89 w 484"/>
                  <a:gd name="T21" fmla="*/ 413 h 506"/>
                  <a:gd name="T22" fmla="*/ 92 w 484"/>
                  <a:gd name="T23" fmla="*/ 396 h 506"/>
                  <a:gd name="T24" fmla="*/ 97 w 484"/>
                  <a:gd name="T25" fmla="*/ 378 h 506"/>
                  <a:gd name="T26" fmla="*/ 100 w 484"/>
                  <a:gd name="T27" fmla="*/ 361 h 506"/>
                  <a:gd name="T28" fmla="*/ 106 w 484"/>
                  <a:gd name="T29" fmla="*/ 345 h 506"/>
                  <a:gd name="T30" fmla="*/ 109 w 484"/>
                  <a:gd name="T31" fmla="*/ 328 h 506"/>
                  <a:gd name="T32" fmla="*/ 116 w 484"/>
                  <a:gd name="T33" fmla="*/ 298 h 506"/>
                  <a:gd name="T34" fmla="*/ 123 w 484"/>
                  <a:gd name="T35" fmla="*/ 270 h 506"/>
                  <a:gd name="T36" fmla="*/ 131 w 484"/>
                  <a:gd name="T37" fmla="*/ 243 h 506"/>
                  <a:gd name="T38" fmla="*/ 140 w 484"/>
                  <a:gd name="T39" fmla="*/ 220 h 506"/>
                  <a:gd name="T40" fmla="*/ 148 w 484"/>
                  <a:gd name="T41" fmla="*/ 196 h 506"/>
                  <a:gd name="T42" fmla="*/ 157 w 484"/>
                  <a:gd name="T43" fmla="*/ 176 h 506"/>
                  <a:gd name="T44" fmla="*/ 165 w 484"/>
                  <a:gd name="T45" fmla="*/ 158 h 506"/>
                  <a:gd name="T46" fmla="*/ 176 w 484"/>
                  <a:gd name="T47" fmla="*/ 140 h 506"/>
                  <a:gd name="T48" fmla="*/ 186 w 484"/>
                  <a:gd name="T49" fmla="*/ 123 h 506"/>
                  <a:gd name="T50" fmla="*/ 196 w 484"/>
                  <a:gd name="T51" fmla="*/ 108 h 506"/>
                  <a:gd name="T52" fmla="*/ 208 w 484"/>
                  <a:gd name="T53" fmla="*/ 93 h 506"/>
                  <a:gd name="T54" fmla="*/ 220 w 484"/>
                  <a:gd name="T55" fmla="*/ 80 h 506"/>
                  <a:gd name="T56" fmla="*/ 236 w 484"/>
                  <a:gd name="T57" fmla="*/ 66 h 506"/>
                  <a:gd name="T58" fmla="*/ 251 w 484"/>
                  <a:gd name="T59" fmla="*/ 53 h 506"/>
                  <a:gd name="T60" fmla="*/ 268 w 484"/>
                  <a:gd name="T61" fmla="*/ 41 h 506"/>
                  <a:gd name="T62" fmla="*/ 285 w 484"/>
                  <a:gd name="T63" fmla="*/ 31 h 506"/>
                  <a:gd name="T64" fmla="*/ 304 w 484"/>
                  <a:gd name="T65" fmla="*/ 21 h 506"/>
                  <a:gd name="T66" fmla="*/ 326 w 484"/>
                  <a:gd name="T67" fmla="*/ 15 h 506"/>
                  <a:gd name="T68" fmla="*/ 349 w 484"/>
                  <a:gd name="T69" fmla="*/ 8 h 506"/>
                  <a:gd name="T70" fmla="*/ 371 w 484"/>
                  <a:gd name="T71" fmla="*/ 3 h 506"/>
                  <a:gd name="T72" fmla="*/ 396 w 484"/>
                  <a:gd name="T73" fmla="*/ 1 h 506"/>
                  <a:gd name="T74" fmla="*/ 424 w 484"/>
                  <a:gd name="T75" fmla="*/ 0 h 506"/>
                  <a:gd name="T76" fmla="*/ 453 w 484"/>
                  <a:gd name="T77" fmla="*/ 0 h 506"/>
                  <a:gd name="T78" fmla="*/ 484 w 484"/>
                  <a:gd name="T79" fmla="*/ 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4" h="506">
                    <a:moveTo>
                      <a:pt x="0" y="506"/>
                    </a:moveTo>
                    <a:lnTo>
                      <a:pt x="13" y="506"/>
                    </a:lnTo>
                    <a:lnTo>
                      <a:pt x="25" y="505"/>
                    </a:lnTo>
                    <a:lnTo>
                      <a:pt x="37" y="500"/>
                    </a:lnTo>
                    <a:lnTo>
                      <a:pt x="47" y="491"/>
                    </a:lnTo>
                    <a:lnTo>
                      <a:pt x="56" y="481"/>
                    </a:lnTo>
                    <a:lnTo>
                      <a:pt x="65" y="471"/>
                    </a:lnTo>
                    <a:lnTo>
                      <a:pt x="71" y="458"/>
                    </a:lnTo>
                    <a:lnTo>
                      <a:pt x="77" y="443"/>
                    </a:lnTo>
                    <a:lnTo>
                      <a:pt x="83" y="428"/>
                    </a:lnTo>
                    <a:lnTo>
                      <a:pt x="89" y="413"/>
                    </a:lnTo>
                    <a:lnTo>
                      <a:pt x="92" y="396"/>
                    </a:lnTo>
                    <a:lnTo>
                      <a:pt x="97" y="378"/>
                    </a:lnTo>
                    <a:lnTo>
                      <a:pt x="100" y="361"/>
                    </a:lnTo>
                    <a:lnTo>
                      <a:pt x="106" y="345"/>
                    </a:lnTo>
                    <a:lnTo>
                      <a:pt x="109" y="328"/>
                    </a:lnTo>
                    <a:lnTo>
                      <a:pt x="116" y="298"/>
                    </a:lnTo>
                    <a:lnTo>
                      <a:pt x="123" y="270"/>
                    </a:lnTo>
                    <a:lnTo>
                      <a:pt x="131" y="243"/>
                    </a:lnTo>
                    <a:lnTo>
                      <a:pt x="140" y="220"/>
                    </a:lnTo>
                    <a:lnTo>
                      <a:pt x="148" y="196"/>
                    </a:lnTo>
                    <a:lnTo>
                      <a:pt x="157" y="176"/>
                    </a:lnTo>
                    <a:lnTo>
                      <a:pt x="165" y="158"/>
                    </a:lnTo>
                    <a:lnTo>
                      <a:pt x="176" y="140"/>
                    </a:lnTo>
                    <a:lnTo>
                      <a:pt x="186" y="123"/>
                    </a:lnTo>
                    <a:lnTo>
                      <a:pt x="196" y="108"/>
                    </a:lnTo>
                    <a:lnTo>
                      <a:pt x="208" y="93"/>
                    </a:lnTo>
                    <a:lnTo>
                      <a:pt x="220" y="80"/>
                    </a:lnTo>
                    <a:lnTo>
                      <a:pt x="236" y="66"/>
                    </a:lnTo>
                    <a:lnTo>
                      <a:pt x="251" y="53"/>
                    </a:lnTo>
                    <a:lnTo>
                      <a:pt x="268" y="41"/>
                    </a:lnTo>
                    <a:lnTo>
                      <a:pt x="285" y="31"/>
                    </a:lnTo>
                    <a:lnTo>
                      <a:pt x="304" y="21"/>
                    </a:lnTo>
                    <a:lnTo>
                      <a:pt x="326" y="15"/>
                    </a:lnTo>
                    <a:lnTo>
                      <a:pt x="349" y="8"/>
                    </a:lnTo>
                    <a:lnTo>
                      <a:pt x="371" y="3"/>
                    </a:lnTo>
                    <a:lnTo>
                      <a:pt x="396" y="1"/>
                    </a:lnTo>
                    <a:lnTo>
                      <a:pt x="424" y="0"/>
                    </a:lnTo>
                    <a:lnTo>
                      <a:pt x="453" y="0"/>
                    </a:lnTo>
                    <a:lnTo>
                      <a:pt x="484" y="3"/>
                    </a:lnTo>
                  </a:path>
                </a:pathLst>
              </a:custGeom>
              <a:noFill/>
              <a:ln w="22225">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3" name="Line 51"/>
              <p:cNvSpPr>
                <a:spLocks noChangeShapeType="1"/>
              </p:cNvSpPr>
              <p:nvPr/>
            </p:nvSpPr>
            <p:spPr bwMode="auto">
              <a:xfrm>
                <a:off x="3198" y="3297"/>
                <a:ext cx="2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 name="Freeform 52"/>
              <p:cNvSpPr>
                <a:spLocks/>
              </p:cNvSpPr>
              <p:nvPr/>
            </p:nvSpPr>
            <p:spPr bwMode="auto">
              <a:xfrm>
                <a:off x="5353" y="3263"/>
                <a:ext cx="67" cy="65"/>
              </a:xfrm>
              <a:custGeom>
                <a:avLst/>
                <a:gdLst>
                  <a:gd name="T0" fmla="*/ 0 w 80"/>
                  <a:gd name="T1" fmla="*/ 0 h 52"/>
                  <a:gd name="T2" fmla="*/ 80 w 80"/>
                  <a:gd name="T3" fmla="*/ 27 h 52"/>
                  <a:gd name="T4" fmla="*/ 0 w 80"/>
                  <a:gd name="T5" fmla="*/ 52 h 52"/>
                  <a:gd name="T6" fmla="*/ 0 w 80"/>
                  <a:gd name="T7" fmla="*/ 0 h 52"/>
                </a:gdLst>
                <a:ahLst/>
                <a:cxnLst>
                  <a:cxn ang="0">
                    <a:pos x="T0" y="T1"/>
                  </a:cxn>
                  <a:cxn ang="0">
                    <a:pos x="T2" y="T3"/>
                  </a:cxn>
                  <a:cxn ang="0">
                    <a:pos x="T4" y="T5"/>
                  </a:cxn>
                  <a:cxn ang="0">
                    <a:pos x="T6" y="T7"/>
                  </a:cxn>
                </a:cxnLst>
                <a:rect l="0" t="0" r="r" b="b"/>
                <a:pathLst>
                  <a:path w="80" h="52">
                    <a:moveTo>
                      <a:pt x="0" y="0"/>
                    </a:moveTo>
                    <a:lnTo>
                      <a:pt x="80" y="27"/>
                    </a:lnTo>
                    <a:lnTo>
                      <a:pt x="0" y="5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5" name="Freeform 53"/>
              <p:cNvSpPr>
                <a:spLocks/>
              </p:cNvSpPr>
              <p:nvPr/>
            </p:nvSpPr>
            <p:spPr bwMode="auto">
              <a:xfrm>
                <a:off x="3198" y="2476"/>
                <a:ext cx="0" cy="821"/>
              </a:xfrm>
              <a:custGeom>
                <a:avLst/>
                <a:gdLst>
                  <a:gd name="T0" fmla="*/ 654 h 654"/>
                  <a:gd name="T1" fmla="*/ 362 h 654"/>
                  <a:gd name="T2" fmla="*/ 0 h 654"/>
                </a:gdLst>
                <a:ahLst/>
                <a:cxnLst>
                  <a:cxn ang="0">
                    <a:pos x="0" y="T0"/>
                  </a:cxn>
                  <a:cxn ang="0">
                    <a:pos x="0" y="T1"/>
                  </a:cxn>
                  <a:cxn ang="0">
                    <a:pos x="0" y="T2"/>
                  </a:cxn>
                </a:cxnLst>
                <a:rect l="0" t="0" r="r" b="b"/>
                <a:pathLst>
                  <a:path h="654">
                    <a:moveTo>
                      <a:pt x="0" y="654"/>
                    </a:moveTo>
                    <a:lnTo>
                      <a:pt x="0" y="362"/>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 name="Freeform 54"/>
              <p:cNvSpPr>
                <a:spLocks/>
              </p:cNvSpPr>
              <p:nvPr/>
            </p:nvSpPr>
            <p:spPr bwMode="auto">
              <a:xfrm>
                <a:off x="3174" y="2387"/>
                <a:ext cx="46" cy="98"/>
              </a:xfrm>
              <a:custGeom>
                <a:avLst/>
                <a:gdLst>
                  <a:gd name="T0" fmla="*/ 0 w 55"/>
                  <a:gd name="T1" fmla="*/ 78 h 78"/>
                  <a:gd name="T2" fmla="*/ 28 w 55"/>
                  <a:gd name="T3" fmla="*/ 0 h 78"/>
                  <a:gd name="T4" fmla="*/ 55 w 55"/>
                  <a:gd name="T5" fmla="*/ 78 h 78"/>
                  <a:gd name="T6" fmla="*/ 0 w 55"/>
                  <a:gd name="T7" fmla="*/ 78 h 78"/>
                </a:gdLst>
                <a:ahLst/>
                <a:cxnLst>
                  <a:cxn ang="0">
                    <a:pos x="T0" y="T1"/>
                  </a:cxn>
                  <a:cxn ang="0">
                    <a:pos x="T2" y="T3"/>
                  </a:cxn>
                  <a:cxn ang="0">
                    <a:pos x="T4" y="T5"/>
                  </a:cxn>
                  <a:cxn ang="0">
                    <a:pos x="T6" y="T7"/>
                  </a:cxn>
                </a:cxnLst>
                <a:rect l="0" t="0" r="r" b="b"/>
                <a:pathLst>
                  <a:path w="55" h="78">
                    <a:moveTo>
                      <a:pt x="0" y="78"/>
                    </a:moveTo>
                    <a:lnTo>
                      <a:pt x="28" y="0"/>
                    </a:lnTo>
                    <a:lnTo>
                      <a:pt x="55" y="78"/>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 name="Line 55"/>
              <p:cNvSpPr>
                <a:spLocks noChangeShapeType="1"/>
              </p:cNvSpPr>
              <p:nvPr/>
            </p:nvSpPr>
            <p:spPr bwMode="auto">
              <a:xfrm>
                <a:off x="3198" y="323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 name="Line 56"/>
              <p:cNvSpPr>
                <a:spLocks noChangeShapeType="1"/>
              </p:cNvSpPr>
              <p:nvPr/>
            </p:nvSpPr>
            <p:spPr bwMode="auto">
              <a:xfrm>
                <a:off x="3268"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 name="Line 57"/>
              <p:cNvSpPr>
                <a:spLocks noChangeShapeType="1"/>
              </p:cNvSpPr>
              <p:nvPr/>
            </p:nvSpPr>
            <p:spPr bwMode="auto">
              <a:xfrm>
                <a:off x="3338"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 name="Line 58"/>
              <p:cNvSpPr>
                <a:spLocks noChangeShapeType="1"/>
              </p:cNvSpPr>
              <p:nvPr/>
            </p:nvSpPr>
            <p:spPr bwMode="auto">
              <a:xfrm>
                <a:off x="3408" y="3235"/>
                <a:ext cx="4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 name="Line 59"/>
              <p:cNvSpPr>
                <a:spLocks noChangeShapeType="1"/>
              </p:cNvSpPr>
              <p:nvPr/>
            </p:nvSpPr>
            <p:spPr bwMode="auto">
              <a:xfrm>
                <a:off x="3479" y="323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 name="Line 60"/>
              <p:cNvSpPr>
                <a:spLocks noChangeShapeType="1"/>
              </p:cNvSpPr>
              <p:nvPr/>
            </p:nvSpPr>
            <p:spPr bwMode="auto">
              <a:xfrm>
                <a:off x="3549"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3" name="Line 61"/>
              <p:cNvSpPr>
                <a:spLocks noChangeShapeType="1"/>
              </p:cNvSpPr>
              <p:nvPr/>
            </p:nvSpPr>
            <p:spPr bwMode="auto">
              <a:xfrm>
                <a:off x="3620" y="323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 name="Line 62"/>
              <p:cNvSpPr>
                <a:spLocks noChangeShapeType="1"/>
              </p:cNvSpPr>
              <p:nvPr/>
            </p:nvSpPr>
            <p:spPr bwMode="auto">
              <a:xfrm>
                <a:off x="3690"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 name="Line 63"/>
              <p:cNvSpPr>
                <a:spLocks noChangeShapeType="1"/>
              </p:cNvSpPr>
              <p:nvPr/>
            </p:nvSpPr>
            <p:spPr bwMode="auto">
              <a:xfrm>
                <a:off x="3760"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 name="Line 64"/>
              <p:cNvSpPr>
                <a:spLocks noChangeShapeType="1"/>
              </p:cNvSpPr>
              <p:nvPr/>
            </p:nvSpPr>
            <p:spPr bwMode="auto">
              <a:xfrm>
                <a:off x="3830"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 name="Line 65"/>
              <p:cNvSpPr>
                <a:spLocks noChangeShapeType="1"/>
              </p:cNvSpPr>
              <p:nvPr/>
            </p:nvSpPr>
            <p:spPr bwMode="auto">
              <a:xfrm>
                <a:off x="3901" y="323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 name="Freeform 66"/>
              <p:cNvSpPr>
                <a:spLocks/>
              </p:cNvSpPr>
              <p:nvPr/>
            </p:nvSpPr>
            <p:spPr bwMode="auto">
              <a:xfrm>
                <a:off x="3971" y="3235"/>
                <a:ext cx="43" cy="1"/>
              </a:xfrm>
              <a:custGeom>
                <a:avLst/>
                <a:gdLst>
                  <a:gd name="T0" fmla="*/ 0 w 30"/>
                  <a:gd name="T1" fmla="*/ 9 w 30"/>
                  <a:gd name="T2" fmla="*/ 30 w 30"/>
                </a:gdLst>
                <a:ahLst/>
                <a:cxnLst>
                  <a:cxn ang="0">
                    <a:pos x="T0" y="0"/>
                  </a:cxn>
                  <a:cxn ang="0">
                    <a:pos x="T1" y="0"/>
                  </a:cxn>
                  <a:cxn ang="0">
                    <a:pos x="T2" y="0"/>
                  </a:cxn>
                </a:cxnLst>
                <a:rect l="0" t="0" r="r" b="b"/>
                <a:pathLst>
                  <a:path w="30">
                    <a:moveTo>
                      <a:pt x="0" y="0"/>
                    </a:moveTo>
                    <a:lnTo>
                      <a:pt x="9" y="0"/>
                    </a:lnTo>
                    <a:lnTo>
                      <a:pt x="3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9" name="Line 67"/>
              <p:cNvSpPr>
                <a:spLocks noChangeShapeType="1"/>
              </p:cNvSpPr>
              <p:nvPr/>
            </p:nvSpPr>
            <p:spPr bwMode="auto">
              <a:xfrm>
                <a:off x="4042" y="323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 name="Line 68"/>
              <p:cNvSpPr>
                <a:spLocks noChangeShapeType="1"/>
              </p:cNvSpPr>
              <p:nvPr/>
            </p:nvSpPr>
            <p:spPr bwMode="auto">
              <a:xfrm>
                <a:off x="4111" y="3235"/>
                <a:ext cx="4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 name="Line 69"/>
              <p:cNvSpPr>
                <a:spLocks noChangeShapeType="1"/>
              </p:cNvSpPr>
              <p:nvPr/>
            </p:nvSpPr>
            <p:spPr bwMode="auto">
              <a:xfrm>
                <a:off x="4182"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 name="Line 70"/>
              <p:cNvSpPr>
                <a:spLocks noChangeShapeType="1"/>
              </p:cNvSpPr>
              <p:nvPr/>
            </p:nvSpPr>
            <p:spPr bwMode="auto">
              <a:xfrm>
                <a:off x="4252"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 name="Line 71"/>
              <p:cNvSpPr>
                <a:spLocks noChangeShapeType="1"/>
              </p:cNvSpPr>
              <p:nvPr/>
            </p:nvSpPr>
            <p:spPr bwMode="auto">
              <a:xfrm>
                <a:off x="4323" y="323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 name="Line 72"/>
              <p:cNvSpPr>
                <a:spLocks noChangeShapeType="1"/>
              </p:cNvSpPr>
              <p:nvPr/>
            </p:nvSpPr>
            <p:spPr bwMode="auto">
              <a:xfrm>
                <a:off x="4393"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 name="Line 73"/>
              <p:cNvSpPr>
                <a:spLocks noChangeShapeType="1"/>
              </p:cNvSpPr>
              <p:nvPr/>
            </p:nvSpPr>
            <p:spPr bwMode="auto">
              <a:xfrm>
                <a:off x="4464" y="323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 name="Line 74"/>
              <p:cNvSpPr>
                <a:spLocks noChangeShapeType="1"/>
              </p:cNvSpPr>
              <p:nvPr/>
            </p:nvSpPr>
            <p:spPr bwMode="auto">
              <a:xfrm>
                <a:off x="4533" y="3235"/>
                <a:ext cx="4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 name="Line 75"/>
              <p:cNvSpPr>
                <a:spLocks noChangeShapeType="1"/>
              </p:cNvSpPr>
              <p:nvPr/>
            </p:nvSpPr>
            <p:spPr bwMode="auto">
              <a:xfrm>
                <a:off x="4604" y="323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 name="Line 76"/>
              <p:cNvSpPr>
                <a:spLocks noChangeShapeType="1"/>
              </p:cNvSpPr>
              <p:nvPr/>
            </p:nvSpPr>
            <p:spPr bwMode="auto">
              <a:xfrm>
                <a:off x="4674"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 name="Line 77"/>
              <p:cNvSpPr>
                <a:spLocks noChangeShapeType="1"/>
              </p:cNvSpPr>
              <p:nvPr/>
            </p:nvSpPr>
            <p:spPr bwMode="auto">
              <a:xfrm>
                <a:off x="4745" y="323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0" name="Line 78"/>
              <p:cNvSpPr>
                <a:spLocks noChangeShapeType="1"/>
              </p:cNvSpPr>
              <p:nvPr/>
            </p:nvSpPr>
            <p:spPr bwMode="auto">
              <a:xfrm>
                <a:off x="4815"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1" name="Line 79"/>
              <p:cNvSpPr>
                <a:spLocks noChangeShapeType="1"/>
              </p:cNvSpPr>
              <p:nvPr/>
            </p:nvSpPr>
            <p:spPr bwMode="auto">
              <a:xfrm>
                <a:off x="4885" y="323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2" name="Line 80"/>
              <p:cNvSpPr>
                <a:spLocks noChangeShapeType="1"/>
              </p:cNvSpPr>
              <p:nvPr/>
            </p:nvSpPr>
            <p:spPr bwMode="auto">
              <a:xfrm>
                <a:off x="4955" y="3235"/>
                <a:ext cx="3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3" name="Line 81"/>
              <p:cNvSpPr>
                <a:spLocks noChangeShapeType="1"/>
              </p:cNvSpPr>
              <p:nvPr/>
            </p:nvSpPr>
            <p:spPr bwMode="auto">
              <a:xfrm>
                <a:off x="3198" y="2764"/>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4" name="Line 82"/>
              <p:cNvSpPr>
                <a:spLocks noChangeShapeType="1"/>
              </p:cNvSpPr>
              <p:nvPr/>
            </p:nvSpPr>
            <p:spPr bwMode="auto">
              <a:xfrm>
                <a:off x="3268" y="2764"/>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5" name="Line 83"/>
              <p:cNvSpPr>
                <a:spLocks noChangeShapeType="1"/>
              </p:cNvSpPr>
              <p:nvPr/>
            </p:nvSpPr>
            <p:spPr bwMode="auto">
              <a:xfrm>
                <a:off x="3338" y="2764"/>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6" name="Line 84"/>
              <p:cNvSpPr>
                <a:spLocks noChangeShapeType="1"/>
              </p:cNvSpPr>
              <p:nvPr/>
            </p:nvSpPr>
            <p:spPr bwMode="auto">
              <a:xfrm>
                <a:off x="3408" y="2764"/>
                <a:ext cx="4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 name="Line 85"/>
              <p:cNvSpPr>
                <a:spLocks noChangeShapeType="1"/>
              </p:cNvSpPr>
              <p:nvPr/>
            </p:nvSpPr>
            <p:spPr bwMode="auto">
              <a:xfrm>
                <a:off x="3479" y="2764"/>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 name="Line 86"/>
              <p:cNvSpPr>
                <a:spLocks noChangeShapeType="1"/>
              </p:cNvSpPr>
              <p:nvPr/>
            </p:nvSpPr>
            <p:spPr bwMode="auto">
              <a:xfrm>
                <a:off x="3549" y="2764"/>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 name="Line 87"/>
              <p:cNvSpPr>
                <a:spLocks noChangeShapeType="1"/>
              </p:cNvSpPr>
              <p:nvPr/>
            </p:nvSpPr>
            <p:spPr bwMode="auto">
              <a:xfrm>
                <a:off x="3620" y="2764"/>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 name="Line 88"/>
              <p:cNvSpPr>
                <a:spLocks noChangeShapeType="1"/>
              </p:cNvSpPr>
              <p:nvPr/>
            </p:nvSpPr>
            <p:spPr bwMode="auto">
              <a:xfrm>
                <a:off x="3690" y="2764"/>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 name="Line 89"/>
              <p:cNvSpPr>
                <a:spLocks noChangeShapeType="1"/>
              </p:cNvSpPr>
              <p:nvPr/>
            </p:nvSpPr>
            <p:spPr bwMode="auto">
              <a:xfrm>
                <a:off x="3760" y="2764"/>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2" name="Line 90"/>
              <p:cNvSpPr>
                <a:spLocks noChangeShapeType="1"/>
              </p:cNvSpPr>
              <p:nvPr/>
            </p:nvSpPr>
            <p:spPr bwMode="auto">
              <a:xfrm>
                <a:off x="3830" y="2764"/>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 name="Line 91"/>
              <p:cNvSpPr>
                <a:spLocks noChangeShapeType="1"/>
              </p:cNvSpPr>
              <p:nvPr/>
            </p:nvSpPr>
            <p:spPr bwMode="auto">
              <a:xfrm>
                <a:off x="3901" y="2764"/>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 name="Line 92"/>
              <p:cNvSpPr>
                <a:spLocks noChangeShapeType="1"/>
              </p:cNvSpPr>
              <p:nvPr/>
            </p:nvSpPr>
            <p:spPr bwMode="auto">
              <a:xfrm>
                <a:off x="3971" y="276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5" name="Line 93"/>
              <p:cNvSpPr>
                <a:spLocks noChangeShapeType="1"/>
              </p:cNvSpPr>
              <p:nvPr/>
            </p:nvSpPr>
            <p:spPr bwMode="auto">
              <a:xfrm>
                <a:off x="4042" y="276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6" name="Line 94"/>
              <p:cNvSpPr>
                <a:spLocks noChangeShapeType="1"/>
              </p:cNvSpPr>
              <p:nvPr/>
            </p:nvSpPr>
            <p:spPr bwMode="auto">
              <a:xfrm>
                <a:off x="4111" y="2765"/>
                <a:ext cx="4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 name="Line 95"/>
              <p:cNvSpPr>
                <a:spLocks noChangeShapeType="1"/>
              </p:cNvSpPr>
              <p:nvPr/>
            </p:nvSpPr>
            <p:spPr bwMode="auto">
              <a:xfrm>
                <a:off x="4182" y="276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 name="Line 96"/>
              <p:cNvSpPr>
                <a:spLocks noChangeShapeType="1"/>
              </p:cNvSpPr>
              <p:nvPr/>
            </p:nvSpPr>
            <p:spPr bwMode="auto">
              <a:xfrm>
                <a:off x="4252" y="276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 name="Line 97"/>
              <p:cNvSpPr>
                <a:spLocks noChangeShapeType="1"/>
              </p:cNvSpPr>
              <p:nvPr/>
            </p:nvSpPr>
            <p:spPr bwMode="auto">
              <a:xfrm>
                <a:off x="4323" y="276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 name="Line 98"/>
              <p:cNvSpPr>
                <a:spLocks noChangeShapeType="1"/>
              </p:cNvSpPr>
              <p:nvPr/>
            </p:nvSpPr>
            <p:spPr bwMode="auto">
              <a:xfrm>
                <a:off x="4393" y="276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 name="Line 99"/>
              <p:cNvSpPr>
                <a:spLocks noChangeShapeType="1"/>
              </p:cNvSpPr>
              <p:nvPr/>
            </p:nvSpPr>
            <p:spPr bwMode="auto">
              <a:xfrm>
                <a:off x="4464" y="276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 name="Line 100"/>
              <p:cNvSpPr>
                <a:spLocks noChangeShapeType="1"/>
              </p:cNvSpPr>
              <p:nvPr/>
            </p:nvSpPr>
            <p:spPr bwMode="auto">
              <a:xfrm>
                <a:off x="4533" y="2765"/>
                <a:ext cx="4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 name="Line 101"/>
              <p:cNvSpPr>
                <a:spLocks noChangeShapeType="1"/>
              </p:cNvSpPr>
              <p:nvPr/>
            </p:nvSpPr>
            <p:spPr bwMode="auto">
              <a:xfrm>
                <a:off x="4604" y="2765"/>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 name="Line 102"/>
              <p:cNvSpPr>
                <a:spLocks noChangeShapeType="1"/>
              </p:cNvSpPr>
              <p:nvPr/>
            </p:nvSpPr>
            <p:spPr bwMode="auto">
              <a:xfrm>
                <a:off x="4674" y="2765"/>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 name="Line 103"/>
              <p:cNvSpPr>
                <a:spLocks noChangeShapeType="1"/>
              </p:cNvSpPr>
              <p:nvPr/>
            </p:nvSpPr>
            <p:spPr bwMode="auto">
              <a:xfrm flipV="1">
                <a:off x="3523" y="3234"/>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 name="Line 104"/>
              <p:cNvSpPr>
                <a:spLocks noChangeShapeType="1"/>
              </p:cNvSpPr>
              <p:nvPr/>
            </p:nvSpPr>
            <p:spPr bwMode="auto">
              <a:xfrm flipV="1">
                <a:off x="3523" y="313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 name="Line 105"/>
              <p:cNvSpPr>
                <a:spLocks noChangeShapeType="1"/>
              </p:cNvSpPr>
              <p:nvPr/>
            </p:nvSpPr>
            <p:spPr bwMode="auto">
              <a:xfrm flipV="1">
                <a:off x="3523" y="3028"/>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 name="Line 106"/>
              <p:cNvSpPr>
                <a:spLocks noChangeShapeType="1"/>
              </p:cNvSpPr>
              <p:nvPr/>
            </p:nvSpPr>
            <p:spPr bwMode="auto">
              <a:xfrm flipV="1">
                <a:off x="3523" y="2927"/>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 name="Line 107"/>
              <p:cNvSpPr>
                <a:spLocks noChangeShapeType="1"/>
              </p:cNvSpPr>
              <p:nvPr/>
            </p:nvSpPr>
            <p:spPr bwMode="auto">
              <a:xfrm flipV="1">
                <a:off x="3523" y="2824"/>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 name="Line 108"/>
              <p:cNvSpPr>
                <a:spLocks noChangeShapeType="1"/>
              </p:cNvSpPr>
              <p:nvPr/>
            </p:nvSpPr>
            <p:spPr bwMode="auto">
              <a:xfrm flipV="1">
                <a:off x="3523" y="272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 name="Line 109"/>
              <p:cNvSpPr>
                <a:spLocks noChangeShapeType="1"/>
              </p:cNvSpPr>
              <p:nvPr/>
            </p:nvSpPr>
            <p:spPr bwMode="auto">
              <a:xfrm flipV="1">
                <a:off x="3523" y="2619"/>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2" name="Line 110"/>
              <p:cNvSpPr>
                <a:spLocks noChangeShapeType="1"/>
              </p:cNvSpPr>
              <p:nvPr/>
            </p:nvSpPr>
            <p:spPr bwMode="auto">
              <a:xfrm flipV="1">
                <a:off x="3523" y="2517"/>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 name="Line 111"/>
              <p:cNvSpPr>
                <a:spLocks noChangeShapeType="1"/>
              </p:cNvSpPr>
              <p:nvPr/>
            </p:nvSpPr>
            <p:spPr bwMode="auto">
              <a:xfrm flipV="1">
                <a:off x="3794" y="3234"/>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4" name="Line 112"/>
              <p:cNvSpPr>
                <a:spLocks noChangeShapeType="1"/>
              </p:cNvSpPr>
              <p:nvPr/>
            </p:nvSpPr>
            <p:spPr bwMode="auto">
              <a:xfrm flipV="1">
                <a:off x="3794" y="313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 name="Line 113"/>
              <p:cNvSpPr>
                <a:spLocks noChangeShapeType="1"/>
              </p:cNvSpPr>
              <p:nvPr/>
            </p:nvSpPr>
            <p:spPr bwMode="auto">
              <a:xfrm flipV="1">
                <a:off x="3794" y="3028"/>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 name="Line 114"/>
              <p:cNvSpPr>
                <a:spLocks noChangeShapeType="1"/>
              </p:cNvSpPr>
              <p:nvPr/>
            </p:nvSpPr>
            <p:spPr bwMode="auto">
              <a:xfrm flipV="1">
                <a:off x="3794" y="2927"/>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 name="Line 115"/>
              <p:cNvSpPr>
                <a:spLocks noChangeShapeType="1"/>
              </p:cNvSpPr>
              <p:nvPr/>
            </p:nvSpPr>
            <p:spPr bwMode="auto">
              <a:xfrm flipV="1">
                <a:off x="3794" y="2824"/>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 name="Line 116"/>
              <p:cNvSpPr>
                <a:spLocks noChangeShapeType="1"/>
              </p:cNvSpPr>
              <p:nvPr/>
            </p:nvSpPr>
            <p:spPr bwMode="auto">
              <a:xfrm flipV="1">
                <a:off x="3794" y="272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 name="Line 117"/>
              <p:cNvSpPr>
                <a:spLocks noChangeShapeType="1"/>
              </p:cNvSpPr>
              <p:nvPr/>
            </p:nvSpPr>
            <p:spPr bwMode="auto">
              <a:xfrm flipV="1">
                <a:off x="3794" y="2619"/>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 name="Line 118"/>
              <p:cNvSpPr>
                <a:spLocks noChangeShapeType="1"/>
              </p:cNvSpPr>
              <p:nvPr/>
            </p:nvSpPr>
            <p:spPr bwMode="auto">
              <a:xfrm flipV="1">
                <a:off x="3794" y="2517"/>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 name="Line 119"/>
              <p:cNvSpPr>
                <a:spLocks noChangeShapeType="1"/>
              </p:cNvSpPr>
              <p:nvPr/>
            </p:nvSpPr>
            <p:spPr bwMode="auto">
              <a:xfrm flipV="1">
                <a:off x="4743" y="3234"/>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2" name="Line 120"/>
              <p:cNvSpPr>
                <a:spLocks noChangeShapeType="1"/>
              </p:cNvSpPr>
              <p:nvPr/>
            </p:nvSpPr>
            <p:spPr bwMode="auto">
              <a:xfrm flipV="1">
                <a:off x="4743" y="313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3" name="Line 121"/>
              <p:cNvSpPr>
                <a:spLocks noChangeShapeType="1"/>
              </p:cNvSpPr>
              <p:nvPr/>
            </p:nvSpPr>
            <p:spPr bwMode="auto">
              <a:xfrm flipV="1">
                <a:off x="4743" y="3028"/>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4" name="Line 122"/>
              <p:cNvSpPr>
                <a:spLocks noChangeShapeType="1"/>
              </p:cNvSpPr>
              <p:nvPr/>
            </p:nvSpPr>
            <p:spPr bwMode="auto">
              <a:xfrm flipV="1">
                <a:off x="4743" y="2927"/>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5" name="Line 123"/>
              <p:cNvSpPr>
                <a:spLocks noChangeShapeType="1"/>
              </p:cNvSpPr>
              <p:nvPr/>
            </p:nvSpPr>
            <p:spPr bwMode="auto">
              <a:xfrm flipV="1">
                <a:off x="4743" y="2824"/>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6" name="Line 124"/>
              <p:cNvSpPr>
                <a:spLocks noChangeShapeType="1"/>
              </p:cNvSpPr>
              <p:nvPr/>
            </p:nvSpPr>
            <p:spPr bwMode="auto">
              <a:xfrm flipV="1">
                <a:off x="4743" y="272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 name="Line 125"/>
              <p:cNvSpPr>
                <a:spLocks noChangeShapeType="1"/>
              </p:cNvSpPr>
              <p:nvPr/>
            </p:nvSpPr>
            <p:spPr bwMode="auto">
              <a:xfrm flipV="1">
                <a:off x="4743" y="2619"/>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 name="Line 126"/>
              <p:cNvSpPr>
                <a:spLocks noChangeShapeType="1"/>
              </p:cNvSpPr>
              <p:nvPr/>
            </p:nvSpPr>
            <p:spPr bwMode="auto">
              <a:xfrm flipV="1">
                <a:off x="4743" y="2517"/>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 name="Line 127"/>
              <p:cNvSpPr>
                <a:spLocks noChangeShapeType="1"/>
              </p:cNvSpPr>
              <p:nvPr/>
            </p:nvSpPr>
            <p:spPr bwMode="auto">
              <a:xfrm flipV="1">
                <a:off x="4987" y="3234"/>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0" name="Line 128"/>
              <p:cNvSpPr>
                <a:spLocks noChangeShapeType="1"/>
              </p:cNvSpPr>
              <p:nvPr/>
            </p:nvSpPr>
            <p:spPr bwMode="auto">
              <a:xfrm flipV="1">
                <a:off x="4987" y="313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 name="Line 129"/>
              <p:cNvSpPr>
                <a:spLocks noChangeShapeType="1"/>
              </p:cNvSpPr>
              <p:nvPr/>
            </p:nvSpPr>
            <p:spPr bwMode="auto">
              <a:xfrm flipV="1">
                <a:off x="4987" y="3028"/>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2" name="Line 130"/>
              <p:cNvSpPr>
                <a:spLocks noChangeShapeType="1"/>
              </p:cNvSpPr>
              <p:nvPr/>
            </p:nvSpPr>
            <p:spPr bwMode="auto">
              <a:xfrm flipV="1">
                <a:off x="4987" y="2927"/>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3" name="Line 131"/>
              <p:cNvSpPr>
                <a:spLocks noChangeShapeType="1"/>
              </p:cNvSpPr>
              <p:nvPr/>
            </p:nvSpPr>
            <p:spPr bwMode="auto">
              <a:xfrm flipV="1">
                <a:off x="4987" y="2824"/>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 name="Line 132"/>
              <p:cNvSpPr>
                <a:spLocks noChangeShapeType="1"/>
              </p:cNvSpPr>
              <p:nvPr/>
            </p:nvSpPr>
            <p:spPr bwMode="auto">
              <a:xfrm flipV="1">
                <a:off x="4987" y="2721"/>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5" name="Line 133"/>
              <p:cNvSpPr>
                <a:spLocks noChangeShapeType="1"/>
              </p:cNvSpPr>
              <p:nvPr/>
            </p:nvSpPr>
            <p:spPr bwMode="auto">
              <a:xfrm flipV="1">
                <a:off x="4987" y="2619"/>
                <a:ext cx="1"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6" name="Line 134"/>
              <p:cNvSpPr>
                <a:spLocks noChangeShapeType="1"/>
              </p:cNvSpPr>
              <p:nvPr/>
            </p:nvSpPr>
            <p:spPr bwMode="auto">
              <a:xfrm flipV="1">
                <a:off x="4987" y="2517"/>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7" name="Line 135"/>
              <p:cNvSpPr>
                <a:spLocks noChangeShapeType="1"/>
              </p:cNvSpPr>
              <p:nvPr/>
            </p:nvSpPr>
            <p:spPr bwMode="auto">
              <a:xfrm flipV="1">
                <a:off x="5204" y="3234"/>
                <a:ext cx="0"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 name="Line 136"/>
              <p:cNvSpPr>
                <a:spLocks noChangeShapeType="1"/>
              </p:cNvSpPr>
              <p:nvPr/>
            </p:nvSpPr>
            <p:spPr bwMode="auto">
              <a:xfrm flipV="1">
                <a:off x="5204" y="3131"/>
                <a:ext cx="0"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 name="Line 137"/>
              <p:cNvSpPr>
                <a:spLocks noChangeShapeType="1"/>
              </p:cNvSpPr>
              <p:nvPr/>
            </p:nvSpPr>
            <p:spPr bwMode="auto">
              <a:xfrm flipV="1">
                <a:off x="5204" y="3028"/>
                <a:ext cx="0"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 name="Line 138"/>
              <p:cNvSpPr>
                <a:spLocks noChangeShapeType="1"/>
              </p:cNvSpPr>
              <p:nvPr/>
            </p:nvSpPr>
            <p:spPr bwMode="auto">
              <a:xfrm flipV="1">
                <a:off x="5204" y="2927"/>
                <a:ext cx="0"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1" name="Line 139"/>
              <p:cNvSpPr>
                <a:spLocks noChangeShapeType="1"/>
              </p:cNvSpPr>
              <p:nvPr/>
            </p:nvSpPr>
            <p:spPr bwMode="auto">
              <a:xfrm flipV="1">
                <a:off x="5204" y="2824"/>
                <a:ext cx="0"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2" name="Line 140"/>
              <p:cNvSpPr>
                <a:spLocks noChangeShapeType="1"/>
              </p:cNvSpPr>
              <p:nvPr/>
            </p:nvSpPr>
            <p:spPr bwMode="auto">
              <a:xfrm flipV="1">
                <a:off x="5204" y="2721"/>
                <a:ext cx="0"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 name="Line 141"/>
              <p:cNvSpPr>
                <a:spLocks noChangeShapeType="1"/>
              </p:cNvSpPr>
              <p:nvPr/>
            </p:nvSpPr>
            <p:spPr bwMode="auto">
              <a:xfrm flipV="1">
                <a:off x="5204" y="2619"/>
                <a:ext cx="0" cy="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4" name="Line 142"/>
              <p:cNvSpPr>
                <a:spLocks noChangeShapeType="1"/>
              </p:cNvSpPr>
              <p:nvPr/>
            </p:nvSpPr>
            <p:spPr bwMode="auto">
              <a:xfrm flipV="1">
                <a:off x="5204" y="2517"/>
                <a:ext cx="0"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5" name="Freeform 143"/>
              <p:cNvSpPr>
                <a:spLocks/>
              </p:cNvSpPr>
              <p:nvPr/>
            </p:nvSpPr>
            <p:spPr bwMode="auto">
              <a:xfrm>
                <a:off x="3414" y="2764"/>
                <a:ext cx="380" cy="533"/>
              </a:xfrm>
              <a:custGeom>
                <a:avLst/>
                <a:gdLst>
                  <a:gd name="T0" fmla="*/ 0 w 453"/>
                  <a:gd name="T1" fmla="*/ 425 h 425"/>
                  <a:gd name="T2" fmla="*/ 24 w 453"/>
                  <a:gd name="T3" fmla="*/ 422 h 425"/>
                  <a:gd name="T4" fmla="*/ 46 w 453"/>
                  <a:gd name="T5" fmla="*/ 418 h 425"/>
                  <a:gd name="T6" fmla="*/ 65 w 453"/>
                  <a:gd name="T7" fmla="*/ 415 h 425"/>
                  <a:gd name="T8" fmla="*/ 82 w 453"/>
                  <a:gd name="T9" fmla="*/ 412 h 425"/>
                  <a:gd name="T10" fmla="*/ 96 w 453"/>
                  <a:gd name="T11" fmla="*/ 407 h 425"/>
                  <a:gd name="T12" fmla="*/ 110 w 453"/>
                  <a:gd name="T13" fmla="*/ 402 h 425"/>
                  <a:gd name="T14" fmla="*/ 122 w 453"/>
                  <a:gd name="T15" fmla="*/ 397 h 425"/>
                  <a:gd name="T16" fmla="*/ 134 w 453"/>
                  <a:gd name="T17" fmla="*/ 390 h 425"/>
                  <a:gd name="T18" fmla="*/ 146 w 453"/>
                  <a:gd name="T19" fmla="*/ 381 h 425"/>
                  <a:gd name="T20" fmla="*/ 157 w 453"/>
                  <a:gd name="T21" fmla="*/ 373 h 425"/>
                  <a:gd name="T22" fmla="*/ 164 w 453"/>
                  <a:gd name="T23" fmla="*/ 368 h 425"/>
                  <a:gd name="T24" fmla="*/ 173 w 453"/>
                  <a:gd name="T25" fmla="*/ 361 h 425"/>
                  <a:gd name="T26" fmla="*/ 180 w 453"/>
                  <a:gd name="T27" fmla="*/ 356 h 425"/>
                  <a:gd name="T28" fmla="*/ 188 w 453"/>
                  <a:gd name="T29" fmla="*/ 350 h 425"/>
                  <a:gd name="T30" fmla="*/ 195 w 453"/>
                  <a:gd name="T31" fmla="*/ 345 h 425"/>
                  <a:gd name="T32" fmla="*/ 204 w 453"/>
                  <a:gd name="T33" fmla="*/ 338 h 425"/>
                  <a:gd name="T34" fmla="*/ 211 w 453"/>
                  <a:gd name="T35" fmla="*/ 331 h 425"/>
                  <a:gd name="T36" fmla="*/ 217 w 453"/>
                  <a:gd name="T37" fmla="*/ 325 h 425"/>
                  <a:gd name="T38" fmla="*/ 226 w 453"/>
                  <a:gd name="T39" fmla="*/ 320 h 425"/>
                  <a:gd name="T40" fmla="*/ 233 w 453"/>
                  <a:gd name="T41" fmla="*/ 313 h 425"/>
                  <a:gd name="T42" fmla="*/ 241 w 453"/>
                  <a:gd name="T43" fmla="*/ 303 h 425"/>
                  <a:gd name="T44" fmla="*/ 252 w 453"/>
                  <a:gd name="T45" fmla="*/ 295 h 425"/>
                  <a:gd name="T46" fmla="*/ 258 w 453"/>
                  <a:gd name="T47" fmla="*/ 285 h 425"/>
                  <a:gd name="T48" fmla="*/ 267 w 453"/>
                  <a:gd name="T49" fmla="*/ 276 h 425"/>
                  <a:gd name="T50" fmla="*/ 274 w 453"/>
                  <a:gd name="T51" fmla="*/ 268 h 425"/>
                  <a:gd name="T52" fmla="*/ 279 w 453"/>
                  <a:gd name="T53" fmla="*/ 260 h 425"/>
                  <a:gd name="T54" fmla="*/ 284 w 453"/>
                  <a:gd name="T55" fmla="*/ 251 h 425"/>
                  <a:gd name="T56" fmla="*/ 291 w 453"/>
                  <a:gd name="T57" fmla="*/ 243 h 425"/>
                  <a:gd name="T58" fmla="*/ 298 w 453"/>
                  <a:gd name="T59" fmla="*/ 228 h 425"/>
                  <a:gd name="T60" fmla="*/ 306 w 453"/>
                  <a:gd name="T61" fmla="*/ 213 h 425"/>
                  <a:gd name="T62" fmla="*/ 313 w 453"/>
                  <a:gd name="T63" fmla="*/ 198 h 425"/>
                  <a:gd name="T64" fmla="*/ 322 w 453"/>
                  <a:gd name="T65" fmla="*/ 181 h 425"/>
                  <a:gd name="T66" fmla="*/ 329 w 453"/>
                  <a:gd name="T67" fmla="*/ 165 h 425"/>
                  <a:gd name="T68" fmla="*/ 337 w 453"/>
                  <a:gd name="T69" fmla="*/ 148 h 425"/>
                  <a:gd name="T70" fmla="*/ 347 w 453"/>
                  <a:gd name="T71" fmla="*/ 130 h 425"/>
                  <a:gd name="T72" fmla="*/ 358 w 453"/>
                  <a:gd name="T73" fmla="*/ 111 h 425"/>
                  <a:gd name="T74" fmla="*/ 364 w 453"/>
                  <a:gd name="T75" fmla="*/ 98 h 425"/>
                  <a:gd name="T76" fmla="*/ 373 w 453"/>
                  <a:gd name="T77" fmla="*/ 86 h 425"/>
                  <a:gd name="T78" fmla="*/ 382 w 453"/>
                  <a:gd name="T79" fmla="*/ 73 h 425"/>
                  <a:gd name="T80" fmla="*/ 390 w 453"/>
                  <a:gd name="T81" fmla="*/ 61 h 425"/>
                  <a:gd name="T82" fmla="*/ 400 w 453"/>
                  <a:gd name="T83" fmla="*/ 48 h 425"/>
                  <a:gd name="T84" fmla="*/ 411 w 453"/>
                  <a:gd name="T85" fmla="*/ 36 h 425"/>
                  <a:gd name="T86" fmla="*/ 423 w 453"/>
                  <a:gd name="T87" fmla="*/ 25 h 425"/>
                  <a:gd name="T88" fmla="*/ 435 w 453"/>
                  <a:gd name="T89" fmla="*/ 13 h 425"/>
                  <a:gd name="T90" fmla="*/ 447 w 453"/>
                  <a:gd name="T91" fmla="*/ 3 h 425"/>
                  <a:gd name="T92" fmla="*/ 448 w 453"/>
                  <a:gd name="T93" fmla="*/ 3 h 425"/>
                  <a:gd name="T94" fmla="*/ 448 w 453"/>
                  <a:gd name="T95" fmla="*/ 1 h 425"/>
                  <a:gd name="T96" fmla="*/ 450 w 453"/>
                  <a:gd name="T97" fmla="*/ 1 h 425"/>
                  <a:gd name="T98" fmla="*/ 450 w 453"/>
                  <a:gd name="T99" fmla="*/ 0 h 425"/>
                  <a:gd name="T100" fmla="*/ 452 w 453"/>
                  <a:gd name="T101" fmla="*/ 0 h 425"/>
                  <a:gd name="T102" fmla="*/ 452 w 453"/>
                  <a:gd name="T103" fmla="*/ 0 h 425"/>
                  <a:gd name="T104" fmla="*/ 452 w 453"/>
                  <a:gd name="T105" fmla="*/ 0 h 425"/>
                  <a:gd name="T106" fmla="*/ 452 w 453"/>
                  <a:gd name="T107" fmla="*/ 0 h 425"/>
                  <a:gd name="T108" fmla="*/ 453 w 453"/>
                  <a:gd name="T10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3" h="425">
                    <a:moveTo>
                      <a:pt x="0" y="425"/>
                    </a:moveTo>
                    <a:lnTo>
                      <a:pt x="24" y="422"/>
                    </a:lnTo>
                    <a:lnTo>
                      <a:pt x="46" y="418"/>
                    </a:lnTo>
                    <a:lnTo>
                      <a:pt x="65" y="415"/>
                    </a:lnTo>
                    <a:lnTo>
                      <a:pt x="82" y="412"/>
                    </a:lnTo>
                    <a:lnTo>
                      <a:pt x="96" y="407"/>
                    </a:lnTo>
                    <a:lnTo>
                      <a:pt x="110" y="402"/>
                    </a:lnTo>
                    <a:lnTo>
                      <a:pt x="122" y="397"/>
                    </a:lnTo>
                    <a:lnTo>
                      <a:pt x="134" y="390"/>
                    </a:lnTo>
                    <a:lnTo>
                      <a:pt x="146" y="381"/>
                    </a:lnTo>
                    <a:lnTo>
                      <a:pt x="157" y="373"/>
                    </a:lnTo>
                    <a:lnTo>
                      <a:pt x="164" y="368"/>
                    </a:lnTo>
                    <a:lnTo>
                      <a:pt x="173" y="361"/>
                    </a:lnTo>
                    <a:lnTo>
                      <a:pt x="180" y="356"/>
                    </a:lnTo>
                    <a:lnTo>
                      <a:pt x="188" y="350"/>
                    </a:lnTo>
                    <a:lnTo>
                      <a:pt x="195" y="345"/>
                    </a:lnTo>
                    <a:lnTo>
                      <a:pt x="204" y="338"/>
                    </a:lnTo>
                    <a:lnTo>
                      <a:pt x="211" y="331"/>
                    </a:lnTo>
                    <a:lnTo>
                      <a:pt x="217" y="325"/>
                    </a:lnTo>
                    <a:lnTo>
                      <a:pt x="226" y="320"/>
                    </a:lnTo>
                    <a:lnTo>
                      <a:pt x="233" y="313"/>
                    </a:lnTo>
                    <a:lnTo>
                      <a:pt x="241" y="303"/>
                    </a:lnTo>
                    <a:lnTo>
                      <a:pt x="252" y="295"/>
                    </a:lnTo>
                    <a:lnTo>
                      <a:pt x="258" y="285"/>
                    </a:lnTo>
                    <a:lnTo>
                      <a:pt x="267" y="276"/>
                    </a:lnTo>
                    <a:lnTo>
                      <a:pt x="274" y="268"/>
                    </a:lnTo>
                    <a:lnTo>
                      <a:pt x="279" y="260"/>
                    </a:lnTo>
                    <a:lnTo>
                      <a:pt x="284" y="251"/>
                    </a:lnTo>
                    <a:lnTo>
                      <a:pt x="291" y="243"/>
                    </a:lnTo>
                    <a:lnTo>
                      <a:pt x="298" y="228"/>
                    </a:lnTo>
                    <a:lnTo>
                      <a:pt x="306" y="213"/>
                    </a:lnTo>
                    <a:lnTo>
                      <a:pt x="313" y="198"/>
                    </a:lnTo>
                    <a:lnTo>
                      <a:pt x="322" y="181"/>
                    </a:lnTo>
                    <a:lnTo>
                      <a:pt x="329" y="165"/>
                    </a:lnTo>
                    <a:lnTo>
                      <a:pt x="337" y="148"/>
                    </a:lnTo>
                    <a:lnTo>
                      <a:pt x="347" y="130"/>
                    </a:lnTo>
                    <a:lnTo>
                      <a:pt x="358" y="111"/>
                    </a:lnTo>
                    <a:lnTo>
                      <a:pt x="364" y="98"/>
                    </a:lnTo>
                    <a:lnTo>
                      <a:pt x="373" y="86"/>
                    </a:lnTo>
                    <a:lnTo>
                      <a:pt x="382" y="73"/>
                    </a:lnTo>
                    <a:lnTo>
                      <a:pt x="390" y="61"/>
                    </a:lnTo>
                    <a:lnTo>
                      <a:pt x="400" y="48"/>
                    </a:lnTo>
                    <a:lnTo>
                      <a:pt x="411" y="36"/>
                    </a:lnTo>
                    <a:lnTo>
                      <a:pt x="423" y="25"/>
                    </a:lnTo>
                    <a:lnTo>
                      <a:pt x="435" y="13"/>
                    </a:lnTo>
                    <a:lnTo>
                      <a:pt x="447" y="3"/>
                    </a:lnTo>
                    <a:lnTo>
                      <a:pt x="448" y="3"/>
                    </a:lnTo>
                    <a:lnTo>
                      <a:pt x="448" y="1"/>
                    </a:lnTo>
                    <a:lnTo>
                      <a:pt x="450" y="1"/>
                    </a:lnTo>
                    <a:lnTo>
                      <a:pt x="450" y="0"/>
                    </a:lnTo>
                    <a:lnTo>
                      <a:pt x="452" y="0"/>
                    </a:lnTo>
                    <a:lnTo>
                      <a:pt x="452" y="0"/>
                    </a:lnTo>
                    <a:lnTo>
                      <a:pt x="452" y="0"/>
                    </a:lnTo>
                    <a:lnTo>
                      <a:pt x="452" y="0"/>
                    </a:lnTo>
                    <a:lnTo>
                      <a:pt x="453" y="0"/>
                    </a:lnTo>
                  </a:path>
                </a:pathLst>
              </a:custGeom>
              <a:noFill/>
              <a:ln w="22225">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6" name="Freeform 144"/>
              <p:cNvSpPr>
                <a:spLocks/>
              </p:cNvSpPr>
              <p:nvPr/>
            </p:nvSpPr>
            <p:spPr bwMode="auto">
              <a:xfrm>
                <a:off x="3794" y="2702"/>
                <a:ext cx="62" cy="62"/>
              </a:xfrm>
              <a:custGeom>
                <a:avLst/>
                <a:gdLst>
                  <a:gd name="T0" fmla="*/ 0 w 74"/>
                  <a:gd name="T1" fmla="*/ 49 h 49"/>
                  <a:gd name="T2" fmla="*/ 0 w 74"/>
                  <a:gd name="T3" fmla="*/ 47 h 49"/>
                  <a:gd name="T4" fmla="*/ 0 w 74"/>
                  <a:gd name="T5" fmla="*/ 47 h 49"/>
                  <a:gd name="T6" fmla="*/ 0 w 74"/>
                  <a:gd name="T7" fmla="*/ 47 h 49"/>
                  <a:gd name="T8" fmla="*/ 0 w 74"/>
                  <a:gd name="T9" fmla="*/ 47 h 49"/>
                  <a:gd name="T10" fmla="*/ 0 w 74"/>
                  <a:gd name="T11" fmla="*/ 47 h 49"/>
                  <a:gd name="T12" fmla="*/ 2 w 74"/>
                  <a:gd name="T13" fmla="*/ 45 h 49"/>
                  <a:gd name="T14" fmla="*/ 2 w 74"/>
                  <a:gd name="T15" fmla="*/ 45 h 49"/>
                  <a:gd name="T16" fmla="*/ 16 w 74"/>
                  <a:gd name="T17" fmla="*/ 32 h 49"/>
                  <a:gd name="T18" fmla="*/ 31 w 74"/>
                  <a:gd name="T19" fmla="*/ 20 h 49"/>
                  <a:gd name="T20" fmla="*/ 45 w 74"/>
                  <a:gd name="T21" fmla="*/ 12 h 49"/>
                  <a:gd name="T22" fmla="*/ 60 w 74"/>
                  <a:gd name="T23" fmla="*/ 5 h 49"/>
                  <a:gd name="T24" fmla="*/ 74 w 74"/>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49">
                    <a:moveTo>
                      <a:pt x="0" y="49"/>
                    </a:moveTo>
                    <a:lnTo>
                      <a:pt x="0" y="47"/>
                    </a:lnTo>
                    <a:lnTo>
                      <a:pt x="0" y="47"/>
                    </a:lnTo>
                    <a:lnTo>
                      <a:pt x="0" y="47"/>
                    </a:lnTo>
                    <a:lnTo>
                      <a:pt x="0" y="47"/>
                    </a:lnTo>
                    <a:lnTo>
                      <a:pt x="0" y="47"/>
                    </a:lnTo>
                    <a:lnTo>
                      <a:pt x="2" y="45"/>
                    </a:lnTo>
                    <a:lnTo>
                      <a:pt x="2" y="45"/>
                    </a:lnTo>
                    <a:lnTo>
                      <a:pt x="16" y="32"/>
                    </a:lnTo>
                    <a:lnTo>
                      <a:pt x="31" y="20"/>
                    </a:lnTo>
                    <a:lnTo>
                      <a:pt x="45" y="12"/>
                    </a:lnTo>
                    <a:lnTo>
                      <a:pt x="60" y="5"/>
                    </a:lnTo>
                    <a:lnTo>
                      <a:pt x="7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7" name="Line 145"/>
              <p:cNvSpPr>
                <a:spLocks noChangeShapeType="1"/>
              </p:cNvSpPr>
              <p:nvPr/>
            </p:nvSpPr>
            <p:spPr bwMode="auto">
              <a:xfrm>
                <a:off x="3856" y="2702"/>
                <a:ext cx="832" cy="1"/>
              </a:xfrm>
              <a:prstGeom prst="line">
                <a:avLst/>
              </a:prstGeom>
              <a:noFill/>
              <a:ln w="222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 name="Freeform 146"/>
              <p:cNvSpPr>
                <a:spLocks/>
              </p:cNvSpPr>
              <p:nvPr/>
            </p:nvSpPr>
            <p:spPr bwMode="auto">
              <a:xfrm>
                <a:off x="4688" y="2702"/>
                <a:ext cx="299" cy="533"/>
              </a:xfrm>
              <a:custGeom>
                <a:avLst/>
                <a:gdLst>
                  <a:gd name="T0" fmla="*/ 0 w 356"/>
                  <a:gd name="T1" fmla="*/ 0 h 425"/>
                  <a:gd name="T2" fmla="*/ 3 w 356"/>
                  <a:gd name="T3" fmla="*/ 0 h 425"/>
                  <a:gd name="T4" fmla="*/ 7 w 356"/>
                  <a:gd name="T5" fmla="*/ 2 h 425"/>
                  <a:gd name="T6" fmla="*/ 9 w 356"/>
                  <a:gd name="T7" fmla="*/ 2 h 425"/>
                  <a:gd name="T8" fmla="*/ 14 w 356"/>
                  <a:gd name="T9" fmla="*/ 4 h 425"/>
                  <a:gd name="T10" fmla="*/ 17 w 356"/>
                  <a:gd name="T11" fmla="*/ 7 h 425"/>
                  <a:gd name="T12" fmla="*/ 21 w 356"/>
                  <a:gd name="T13" fmla="*/ 9 h 425"/>
                  <a:gd name="T14" fmla="*/ 24 w 356"/>
                  <a:gd name="T15" fmla="*/ 10 h 425"/>
                  <a:gd name="T16" fmla="*/ 27 w 356"/>
                  <a:gd name="T17" fmla="*/ 14 h 425"/>
                  <a:gd name="T18" fmla="*/ 43 w 356"/>
                  <a:gd name="T19" fmla="*/ 24 h 425"/>
                  <a:gd name="T20" fmla="*/ 57 w 356"/>
                  <a:gd name="T21" fmla="*/ 32 h 425"/>
                  <a:gd name="T22" fmla="*/ 68 w 356"/>
                  <a:gd name="T23" fmla="*/ 40 h 425"/>
                  <a:gd name="T24" fmla="*/ 79 w 356"/>
                  <a:gd name="T25" fmla="*/ 49 h 425"/>
                  <a:gd name="T26" fmla="*/ 89 w 356"/>
                  <a:gd name="T27" fmla="*/ 57 h 425"/>
                  <a:gd name="T28" fmla="*/ 98 w 356"/>
                  <a:gd name="T29" fmla="*/ 64 h 425"/>
                  <a:gd name="T30" fmla="*/ 104 w 356"/>
                  <a:gd name="T31" fmla="*/ 70 h 425"/>
                  <a:gd name="T32" fmla="*/ 111 w 356"/>
                  <a:gd name="T33" fmla="*/ 77 h 425"/>
                  <a:gd name="T34" fmla="*/ 116 w 356"/>
                  <a:gd name="T35" fmla="*/ 82 h 425"/>
                  <a:gd name="T36" fmla="*/ 122 w 356"/>
                  <a:gd name="T37" fmla="*/ 85 h 425"/>
                  <a:gd name="T38" fmla="*/ 127 w 356"/>
                  <a:gd name="T39" fmla="*/ 90 h 425"/>
                  <a:gd name="T40" fmla="*/ 130 w 356"/>
                  <a:gd name="T41" fmla="*/ 95 h 425"/>
                  <a:gd name="T42" fmla="*/ 133 w 356"/>
                  <a:gd name="T43" fmla="*/ 100 h 425"/>
                  <a:gd name="T44" fmla="*/ 139 w 356"/>
                  <a:gd name="T45" fmla="*/ 104 h 425"/>
                  <a:gd name="T46" fmla="*/ 142 w 356"/>
                  <a:gd name="T47" fmla="*/ 109 h 425"/>
                  <a:gd name="T48" fmla="*/ 145 w 356"/>
                  <a:gd name="T49" fmla="*/ 114 h 425"/>
                  <a:gd name="T50" fmla="*/ 151 w 356"/>
                  <a:gd name="T51" fmla="*/ 120 h 425"/>
                  <a:gd name="T52" fmla="*/ 156 w 356"/>
                  <a:gd name="T53" fmla="*/ 127 h 425"/>
                  <a:gd name="T54" fmla="*/ 161 w 356"/>
                  <a:gd name="T55" fmla="*/ 135 h 425"/>
                  <a:gd name="T56" fmla="*/ 166 w 356"/>
                  <a:gd name="T57" fmla="*/ 142 h 425"/>
                  <a:gd name="T58" fmla="*/ 173 w 356"/>
                  <a:gd name="T59" fmla="*/ 150 h 425"/>
                  <a:gd name="T60" fmla="*/ 178 w 356"/>
                  <a:gd name="T61" fmla="*/ 160 h 425"/>
                  <a:gd name="T62" fmla="*/ 185 w 356"/>
                  <a:gd name="T63" fmla="*/ 169 h 425"/>
                  <a:gd name="T64" fmla="*/ 192 w 356"/>
                  <a:gd name="T65" fmla="*/ 179 h 425"/>
                  <a:gd name="T66" fmla="*/ 197 w 356"/>
                  <a:gd name="T67" fmla="*/ 189 h 425"/>
                  <a:gd name="T68" fmla="*/ 204 w 356"/>
                  <a:gd name="T69" fmla="*/ 199 h 425"/>
                  <a:gd name="T70" fmla="*/ 209 w 356"/>
                  <a:gd name="T71" fmla="*/ 209 h 425"/>
                  <a:gd name="T72" fmla="*/ 219 w 356"/>
                  <a:gd name="T73" fmla="*/ 227 h 425"/>
                  <a:gd name="T74" fmla="*/ 228 w 356"/>
                  <a:gd name="T75" fmla="*/ 245 h 425"/>
                  <a:gd name="T76" fmla="*/ 238 w 356"/>
                  <a:gd name="T77" fmla="*/ 262 h 425"/>
                  <a:gd name="T78" fmla="*/ 246 w 356"/>
                  <a:gd name="T79" fmla="*/ 280 h 425"/>
                  <a:gd name="T80" fmla="*/ 253 w 356"/>
                  <a:gd name="T81" fmla="*/ 297 h 425"/>
                  <a:gd name="T82" fmla="*/ 262 w 356"/>
                  <a:gd name="T83" fmla="*/ 314 h 425"/>
                  <a:gd name="T84" fmla="*/ 270 w 356"/>
                  <a:gd name="T85" fmla="*/ 329 h 425"/>
                  <a:gd name="T86" fmla="*/ 274 w 356"/>
                  <a:gd name="T87" fmla="*/ 335 h 425"/>
                  <a:gd name="T88" fmla="*/ 277 w 356"/>
                  <a:gd name="T89" fmla="*/ 340 h 425"/>
                  <a:gd name="T90" fmla="*/ 281 w 356"/>
                  <a:gd name="T91" fmla="*/ 347 h 425"/>
                  <a:gd name="T92" fmla="*/ 284 w 356"/>
                  <a:gd name="T93" fmla="*/ 352 h 425"/>
                  <a:gd name="T94" fmla="*/ 287 w 356"/>
                  <a:gd name="T95" fmla="*/ 359 h 425"/>
                  <a:gd name="T96" fmla="*/ 291 w 356"/>
                  <a:gd name="T97" fmla="*/ 364 h 425"/>
                  <a:gd name="T98" fmla="*/ 294 w 356"/>
                  <a:gd name="T99" fmla="*/ 369 h 425"/>
                  <a:gd name="T100" fmla="*/ 299 w 356"/>
                  <a:gd name="T101" fmla="*/ 379 h 425"/>
                  <a:gd name="T102" fmla="*/ 306 w 356"/>
                  <a:gd name="T103" fmla="*/ 387 h 425"/>
                  <a:gd name="T104" fmla="*/ 313 w 356"/>
                  <a:gd name="T105" fmla="*/ 397 h 425"/>
                  <a:gd name="T106" fmla="*/ 322 w 356"/>
                  <a:gd name="T107" fmla="*/ 405 h 425"/>
                  <a:gd name="T108" fmla="*/ 330 w 356"/>
                  <a:gd name="T109" fmla="*/ 412 h 425"/>
                  <a:gd name="T110" fmla="*/ 342 w 356"/>
                  <a:gd name="T111" fmla="*/ 420 h 425"/>
                  <a:gd name="T112" fmla="*/ 356 w 356"/>
                  <a:gd name="T11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 h="425">
                    <a:moveTo>
                      <a:pt x="0" y="0"/>
                    </a:moveTo>
                    <a:lnTo>
                      <a:pt x="3" y="0"/>
                    </a:lnTo>
                    <a:lnTo>
                      <a:pt x="7" y="2"/>
                    </a:lnTo>
                    <a:lnTo>
                      <a:pt x="9" y="2"/>
                    </a:lnTo>
                    <a:lnTo>
                      <a:pt x="14" y="4"/>
                    </a:lnTo>
                    <a:lnTo>
                      <a:pt x="17" y="7"/>
                    </a:lnTo>
                    <a:lnTo>
                      <a:pt x="21" y="9"/>
                    </a:lnTo>
                    <a:lnTo>
                      <a:pt x="24" y="10"/>
                    </a:lnTo>
                    <a:lnTo>
                      <a:pt x="27" y="14"/>
                    </a:lnTo>
                    <a:lnTo>
                      <a:pt x="43" y="24"/>
                    </a:lnTo>
                    <a:lnTo>
                      <a:pt x="57" y="32"/>
                    </a:lnTo>
                    <a:lnTo>
                      <a:pt x="68" y="40"/>
                    </a:lnTo>
                    <a:lnTo>
                      <a:pt x="79" y="49"/>
                    </a:lnTo>
                    <a:lnTo>
                      <a:pt x="89" y="57"/>
                    </a:lnTo>
                    <a:lnTo>
                      <a:pt x="98" y="64"/>
                    </a:lnTo>
                    <a:lnTo>
                      <a:pt x="104" y="70"/>
                    </a:lnTo>
                    <a:lnTo>
                      <a:pt x="111" y="77"/>
                    </a:lnTo>
                    <a:lnTo>
                      <a:pt x="116" y="82"/>
                    </a:lnTo>
                    <a:lnTo>
                      <a:pt x="122" y="85"/>
                    </a:lnTo>
                    <a:lnTo>
                      <a:pt x="127" y="90"/>
                    </a:lnTo>
                    <a:lnTo>
                      <a:pt x="130" y="95"/>
                    </a:lnTo>
                    <a:lnTo>
                      <a:pt x="133" y="100"/>
                    </a:lnTo>
                    <a:lnTo>
                      <a:pt x="139" y="104"/>
                    </a:lnTo>
                    <a:lnTo>
                      <a:pt x="142" y="109"/>
                    </a:lnTo>
                    <a:lnTo>
                      <a:pt x="145" y="114"/>
                    </a:lnTo>
                    <a:lnTo>
                      <a:pt x="151" y="120"/>
                    </a:lnTo>
                    <a:lnTo>
                      <a:pt x="156" y="127"/>
                    </a:lnTo>
                    <a:lnTo>
                      <a:pt x="161" y="135"/>
                    </a:lnTo>
                    <a:lnTo>
                      <a:pt x="166" y="142"/>
                    </a:lnTo>
                    <a:lnTo>
                      <a:pt x="173" y="150"/>
                    </a:lnTo>
                    <a:lnTo>
                      <a:pt x="178" y="160"/>
                    </a:lnTo>
                    <a:lnTo>
                      <a:pt x="185" y="169"/>
                    </a:lnTo>
                    <a:lnTo>
                      <a:pt x="192" y="179"/>
                    </a:lnTo>
                    <a:lnTo>
                      <a:pt x="197" y="189"/>
                    </a:lnTo>
                    <a:lnTo>
                      <a:pt x="204" y="199"/>
                    </a:lnTo>
                    <a:lnTo>
                      <a:pt x="209" y="209"/>
                    </a:lnTo>
                    <a:lnTo>
                      <a:pt x="219" y="227"/>
                    </a:lnTo>
                    <a:lnTo>
                      <a:pt x="228" y="245"/>
                    </a:lnTo>
                    <a:lnTo>
                      <a:pt x="238" y="262"/>
                    </a:lnTo>
                    <a:lnTo>
                      <a:pt x="246" y="280"/>
                    </a:lnTo>
                    <a:lnTo>
                      <a:pt x="253" y="297"/>
                    </a:lnTo>
                    <a:lnTo>
                      <a:pt x="262" y="314"/>
                    </a:lnTo>
                    <a:lnTo>
                      <a:pt x="270" y="329"/>
                    </a:lnTo>
                    <a:lnTo>
                      <a:pt x="274" y="335"/>
                    </a:lnTo>
                    <a:lnTo>
                      <a:pt x="277" y="340"/>
                    </a:lnTo>
                    <a:lnTo>
                      <a:pt x="281" y="347"/>
                    </a:lnTo>
                    <a:lnTo>
                      <a:pt x="284" y="352"/>
                    </a:lnTo>
                    <a:lnTo>
                      <a:pt x="287" y="359"/>
                    </a:lnTo>
                    <a:lnTo>
                      <a:pt x="291" y="364"/>
                    </a:lnTo>
                    <a:lnTo>
                      <a:pt x="294" y="369"/>
                    </a:lnTo>
                    <a:lnTo>
                      <a:pt x="299" y="379"/>
                    </a:lnTo>
                    <a:lnTo>
                      <a:pt x="306" y="387"/>
                    </a:lnTo>
                    <a:lnTo>
                      <a:pt x="313" y="397"/>
                    </a:lnTo>
                    <a:lnTo>
                      <a:pt x="322" y="405"/>
                    </a:lnTo>
                    <a:lnTo>
                      <a:pt x="330" y="412"/>
                    </a:lnTo>
                    <a:lnTo>
                      <a:pt x="342" y="420"/>
                    </a:lnTo>
                    <a:lnTo>
                      <a:pt x="356" y="425"/>
                    </a:lnTo>
                  </a:path>
                </a:pathLst>
              </a:custGeom>
              <a:noFill/>
              <a:ln w="22225">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 name="Freeform 147"/>
              <p:cNvSpPr>
                <a:spLocks/>
              </p:cNvSpPr>
              <p:nvPr/>
            </p:nvSpPr>
            <p:spPr bwMode="auto">
              <a:xfrm>
                <a:off x="4987" y="3235"/>
                <a:ext cx="217" cy="62"/>
              </a:xfrm>
              <a:custGeom>
                <a:avLst/>
                <a:gdLst>
                  <a:gd name="T0" fmla="*/ 0 w 258"/>
                  <a:gd name="T1" fmla="*/ 0 h 49"/>
                  <a:gd name="T2" fmla="*/ 5 w 258"/>
                  <a:gd name="T3" fmla="*/ 4 h 49"/>
                  <a:gd name="T4" fmla="*/ 8 w 258"/>
                  <a:gd name="T5" fmla="*/ 7 h 49"/>
                  <a:gd name="T6" fmla="*/ 14 w 258"/>
                  <a:gd name="T7" fmla="*/ 9 h 49"/>
                  <a:gd name="T8" fmla="*/ 19 w 258"/>
                  <a:gd name="T9" fmla="*/ 12 h 49"/>
                  <a:gd name="T10" fmla="*/ 22 w 258"/>
                  <a:gd name="T11" fmla="*/ 14 h 49"/>
                  <a:gd name="T12" fmla="*/ 26 w 258"/>
                  <a:gd name="T13" fmla="*/ 15 h 49"/>
                  <a:gd name="T14" fmla="*/ 31 w 258"/>
                  <a:gd name="T15" fmla="*/ 17 h 49"/>
                  <a:gd name="T16" fmla="*/ 34 w 258"/>
                  <a:gd name="T17" fmla="*/ 19 h 49"/>
                  <a:gd name="T18" fmla="*/ 37 w 258"/>
                  <a:gd name="T19" fmla="*/ 21 h 49"/>
                  <a:gd name="T20" fmla="*/ 41 w 258"/>
                  <a:gd name="T21" fmla="*/ 21 h 49"/>
                  <a:gd name="T22" fmla="*/ 51 w 258"/>
                  <a:gd name="T23" fmla="*/ 26 h 49"/>
                  <a:gd name="T24" fmla="*/ 61 w 258"/>
                  <a:gd name="T25" fmla="*/ 29 h 49"/>
                  <a:gd name="T26" fmla="*/ 70 w 258"/>
                  <a:gd name="T27" fmla="*/ 32 h 49"/>
                  <a:gd name="T28" fmla="*/ 77 w 258"/>
                  <a:gd name="T29" fmla="*/ 34 h 49"/>
                  <a:gd name="T30" fmla="*/ 84 w 258"/>
                  <a:gd name="T31" fmla="*/ 36 h 49"/>
                  <a:gd name="T32" fmla="*/ 91 w 258"/>
                  <a:gd name="T33" fmla="*/ 37 h 49"/>
                  <a:gd name="T34" fmla="*/ 97 w 258"/>
                  <a:gd name="T35" fmla="*/ 37 h 49"/>
                  <a:gd name="T36" fmla="*/ 104 w 258"/>
                  <a:gd name="T37" fmla="*/ 39 h 49"/>
                  <a:gd name="T38" fmla="*/ 113 w 258"/>
                  <a:gd name="T39" fmla="*/ 39 h 49"/>
                  <a:gd name="T40" fmla="*/ 125 w 258"/>
                  <a:gd name="T41" fmla="*/ 41 h 49"/>
                  <a:gd name="T42" fmla="*/ 138 w 258"/>
                  <a:gd name="T43" fmla="*/ 41 h 49"/>
                  <a:gd name="T44" fmla="*/ 154 w 258"/>
                  <a:gd name="T45" fmla="*/ 42 h 49"/>
                  <a:gd name="T46" fmla="*/ 173 w 258"/>
                  <a:gd name="T47" fmla="*/ 42 h 49"/>
                  <a:gd name="T48" fmla="*/ 181 w 258"/>
                  <a:gd name="T49" fmla="*/ 44 h 49"/>
                  <a:gd name="T50" fmla="*/ 190 w 258"/>
                  <a:gd name="T51" fmla="*/ 44 h 49"/>
                  <a:gd name="T52" fmla="*/ 198 w 258"/>
                  <a:gd name="T53" fmla="*/ 44 h 49"/>
                  <a:gd name="T54" fmla="*/ 207 w 258"/>
                  <a:gd name="T55" fmla="*/ 46 h 49"/>
                  <a:gd name="T56" fmla="*/ 215 w 258"/>
                  <a:gd name="T57" fmla="*/ 46 h 49"/>
                  <a:gd name="T58" fmla="*/ 224 w 258"/>
                  <a:gd name="T59" fmla="*/ 46 h 49"/>
                  <a:gd name="T60" fmla="*/ 232 w 258"/>
                  <a:gd name="T61" fmla="*/ 47 h 49"/>
                  <a:gd name="T62" fmla="*/ 239 w 258"/>
                  <a:gd name="T63" fmla="*/ 47 h 49"/>
                  <a:gd name="T64" fmla="*/ 246 w 258"/>
                  <a:gd name="T65" fmla="*/ 47 h 49"/>
                  <a:gd name="T66" fmla="*/ 251 w 258"/>
                  <a:gd name="T67" fmla="*/ 47 h 49"/>
                  <a:gd name="T68" fmla="*/ 255 w 258"/>
                  <a:gd name="T69" fmla="*/ 47 h 49"/>
                  <a:gd name="T70" fmla="*/ 258 w 258"/>
                  <a:gd name="T71" fmla="*/ 49 h 49"/>
                  <a:gd name="T72" fmla="*/ 258 w 258"/>
                  <a:gd name="T7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49">
                    <a:moveTo>
                      <a:pt x="0" y="0"/>
                    </a:moveTo>
                    <a:lnTo>
                      <a:pt x="5" y="4"/>
                    </a:lnTo>
                    <a:lnTo>
                      <a:pt x="8" y="7"/>
                    </a:lnTo>
                    <a:lnTo>
                      <a:pt x="14" y="9"/>
                    </a:lnTo>
                    <a:lnTo>
                      <a:pt x="19" y="12"/>
                    </a:lnTo>
                    <a:lnTo>
                      <a:pt x="22" y="14"/>
                    </a:lnTo>
                    <a:lnTo>
                      <a:pt x="26" y="15"/>
                    </a:lnTo>
                    <a:lnTo>
                      <a:pt x="31" y="17"/>
                    </a:lnTo>
                    <a:lnTo>
                      <a:pt x="34" y="19"/>
                    </a:lnTo>
                    <a:lnTo>
                      <a:pt x="37" y="21"/>
                    </a:lnTo>
                    <a:lnTo>
                      <a:pt x="41" y="21"/>
                    </a:lnTo>
                    <a:lnTo>
                      <a:pt x="51" y="26"/>
                    </a:lnTo>
                    <a:lnTo>
                      <a:pt x="61" y="29"/>
                    </a:lnTo>
                    <a:lnTo>
                      <a:pt x="70" y="32"/>
                    </a:lnTo>
                    <a:lnTo>
                      <a:pt x="77" y="34"/>
                    </a:lnTo>
                    <a:lnTo>
                      <a:pt x="84" y="36"/>
                    </a:lnTo>
                    <a:lnTo>
                      <a:pt x="91" y="37"/>
                    </a:lnTo>
                    <a:lnTo>
                      <a:pt x="97" y="37"/>
                    </a:lnTo>
                    <a:lnTo>
                      <a:pt x="104" y="39"/>
                    </a:lnTo>
                    <a:lnTo>
                      <a:pt x="113" y="39"/>
                    </a:lnTo>
                    <a:lnTo>
                      <a:pt x="125" y="41"/>
                    </a:lnTo>
                    <a:lnTo>
                      <a:pt x="138" y="41"/>
                    </a:lnTo>
                    <a:lnTo>
                      <a:pt x="154" y="42"/>
                    </a:lnTo>
                    <a:lnTo>
                      <a:pt x="173" y="42"/>
                    </a:lnTo>
                    <a:lnTo>
                      <a:pt x="181" y="44"/>
                    </a:lnTo>
                    <a:lnTo>
                      <a:pt x="190" y="44"/>
                    </a:lnTo>
                    <a:lnTo>
                      <a:pt x="198" y="44"/>
                    </a:lnTo>
                    <a:lnTo>
                      <a:pt x="207" y="46"/>
                    </a:lnTo>
                    <a:lnTo>
                      <a:pt x="215" y="46"/>
                    </a:lnTo>
                    <a:lnTo>
                      <a:pt x="224" y="46"/>
                    </a:lnTo>
                    <a:lnTo>
                      <a:pt x="232" y="47"/>
                    </a:lnTo>
                    <a:lnTo>
                      <a:pt x="239" y="47"/>
                    </a:lnTo>
                    <a:lnTo>
                      <a:pt x="246" y="47"/>
                    </a:lnTo>
                    <a:lnTo>
                      <a:pt x="251" y="47"/>
                    </a:lnTo>
                    <a:lnTo>
                      <a:pt x="255" y="47"/>
                    </a:lnTo>
                    <a:lnTo>
                      <a:pt x="258" y="49"/>
                    </a:lnTo>
                    <a:lnTo>
                      <a:pt x="258" y="49"/>
                    </a:lnTo>
                  </a:path>
                </a:pathLst>
              </a:custGeom>
              <a:noFill/>
              <a:ln w="22225">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0" name="Line 148"/>
              <p:cNvSpPr>
                <a:spLocks noChangeShapeType="1"/>
              </p:cNvSpPr>
              <p:nvPr/>
            </p:nvSpPr>
            <p:spPr bwMode="auto">
              <a:xfrm>
                <a:off x="3198" y="2702"/>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1" name="Line 149"/>
              <p:cNvSpPr>
                <a:spLocks noChangeShapeType="1"/>
              </p:cNvSpPr>
              <p:nvPr/>
            </p:nvSpPr>
            <p:spPr bwMode="auto">
              <a:xfrm>
                <a:off x="3268" y="2702"/>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2" name="Line 150"/>
              <p:cNvSpPr>
                <a:spLocks noChangeShapeType="1"/>
              </p:cNvSpPr>
              <p:nvPr/>
            </p:nvSpPr>
            <p:spPr bwMode="auto">
              <a:xfrm>
                <a:off x="3338" y="2702"/>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3" name="Line 151"/>
              <p:cNvSpPr>
                <a:spLocks noChangeShapeType="1"/>
              </p:cNvSpPr>
              <p:nvPr/>
            </p:nvSpPr>
            <p:spPr bwMode="auto">
              <a:xfrm>
                <a:off x="3408" y="2702"/>
                <a:ext cx="4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 name="Line 152"/>
              <p:cNvSpPr>
                <a:spLocks noChangeShapeType="1"/>
              </p:cNvSpPr>
              <p:nvPr/>
            </p:nvSpPr>
            <p:spPr bwMode="auto">
              <a:xfrm>
                <a:off x="3479" y="2702"/>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5" name="Line 153"/>
              <p:cNvSpPr>
                <a:spLocks noChangeShapeType="1"/>
              </p:cNvSpPr>
              <p:nvPr/>
            </p:nvSpPr>
            <p:spPr bwMode="auto">
              <a:xfrm>
                <a:off x="3549" y="2702"/>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6" name="Line 154"/>
              <p:cNvSpPr>
                <a:spLocks noChangeShapeType="1"/>
              </p:cNvSpPr>
              <p:nvPr/>
            </p:nvSpPr>
            <p:spPr bwMode="auto">
              <a:xfrm>
                <a:off x="3620" y="2702"/>
                <a:ext cx="4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7" name="Line 155"/>
              <p:cNvSpPr>
                <a:spLocks noChangeShapeType="1"/>
              </p:cNvSpPr>
              <p:nvPr/>
            </p:nvSpPr>
            <p:spPr bwMode="auto">
              <a:xfrm>
                <a:off x="3690" y="2702"/>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 name="Line 156"/>
              <p:cNvSpPr>
                <a:spLocks noChangeShapeType="1"/>
              </p:cNvSpPr>
              <p:nvPr/>
            </p:nvSpPr>
            <p:spPr bwMode="auto">
              <a:xfrm>
                <a:off x="3760" y="2702"/>
                <a:ext cx="4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 name="Line 157"/>
              <p:cNvSpPr>
                <a:spLocks noChangeShapeType="1"/>
              </p:cNvSpPr>
              <p:nvPr/>
            </p:nvSpPr>
            <p:spPr bwMode="auto">
              <a:xfrm>
                <a:off x="3830" y="2702"/>
                <a:ext cx="1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0" name="Rectangle 158"/>
              <p:cNvSpPr>
                <a:spLocks noChangeArrowheads="1"/>
              </p:cNvSpPr>
              <p:nvPr/>
            </p:nvSpPr>
            <p:spPr bwMode="auto">
              <a:xfrm>
                <a:off x="3110" y="1592"/>
                <a:ext cx="8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O</a:t>
                </a:r>
                <a:endParaRPr kumimoji="1" lang="en-US" altLang="zh-CN" sz="3600">
                  <a:latin typeface="华文中宋" pitchFamily="2" charset="-122"/>
                  <a:ea typeface="华文中宋" pitchFamily="2" charset="-122"/>
                </a:endParaRPr>
              </a:p>
            </p:txBody>
          </p:sp>
          <p:sp>
            <p:nvSpPr>
              <p:cNvPr id="371" name="Rectangle 159"/>
              <p:cNvSpPr>
                <a:spLocks noChangeArrowheads="1"/>
              </p:cNvSpPr>
              <p:nvPr/>
            </p:nvSpPr>
            <p:spPr bwMode="auto">
              <a:xfrm>
                <a:off x="5381" y="1673"/>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372" name="Rectangle 160"/>
              <p:cNvSpPr>
                <a:spLocks noChangeArrowheads="1"/>
              </p:cNvSpPr>
              <p:nvPr/>
            </p:nvSpPr>
            <p:spPr bwMode="auto">
              <a:xfrm>
                <a:off x="3119" y="3272"/>
                <a:ext cx="5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0</a:t>
                </a:r>
                <a:endParaRPr kumimoji="1" lang="en-US" altLang="zh-CN" sz="3600">
                  <a:latin typeface="华文中宋" pitchFamily="2" charset="-122"/>
                  <a:ea typeface="华文中宋" pitchFamily="2" charset="-122"/>
                </a:endParaRPr>
              </a:p>
            </p:txBody>
          </p:sp>
          <p:sp>
            <p:nvSpPr>
              <p:cNvPr id="373" name="Rectangle 161"/>
              <p:cNvSpPr>
                <a:spLocks noChangeArrowheads="1"/>
              </p:cNvSpPr>
              <p:nvPr/>
            </p:nvSpPr>
            <p:spPr bwMode="auto">
              <a:xfrm>
                <a:off x="5381" y="3290"/>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374" name="Line 162"/>
              <p:cNvSpPr>
                <a:spLocks noChangeShapeType="1"/>
              </p:cNvSpPr>
              <p:nvPr/>
            </p:nvSpPr>
            <p:spPr bwMode="auto">
              <a:xfrm>
                <a:off x="3368" y="2583"/>
                <a:ext cx="9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 name="Freeform 163"/>
              <p:cNvSpPr>
                <a:spLocks/>
              </p:cNvSpPr>
              <p:nvPr/>
            </p:nvSpPr>
            <p:spPr bwMode="auto">
              <a:xfrm>
                <a:off x="3305" y="2552"/>
                <a:ext cx="69" cy="65"/>
              </a:xfrm>
              <a:custGeom>
                <a:avLst/>
                <a:gdLst>
                  <a:gd name="T0" fmla="*/ 82 w 82"/>
                  <a:gd name="T1" fmla="*/ 52 h 52"/>
                  <a:gd name="T2" fmla="*/ 0 w 82"/>
                  <a:gd name="T3" fmla="*/ 25 h 52"/>
                  <a:gd name="T4" fmla="*/ 82 w 82"/>
                  <a:gd name="T5" fmla="*/ 0 h 52"/>
                  <a:gd name="T6" fmla="*/ 82 w 82"/>
                  <a:gd name="T7" fmla="*/ 52 h 52"/>
                </a:gdLst>
                <a:ahLst/>
                <a:cxnLst>
                  <a:cxn ang="0">
                    <a:pos x="T0" y="T1"/>
                  </a:cxn>
                  <a:cxn ang="0">
                    <a:pos x="T2" y="T3"/>
                  </a:cxn>
                  <a:cxn ang="0">
                    <a:pos x="T4" y="T5"/>
                  </a:cxn>
                  <a:cxn ang="0">
                    <a:pos x="T6" y="T7"/>
                  </a:cxn>
                </a:cxnLst>
                <a:rect l="0" t="0" r="r" b="b"/>
                <a:pathLst>
                  <a:path w="82" h="52">
                    <a:moveTo>
                      <a:pt x="82" y="52"/>
                    </a:moveTo>
                    <a:lnTo>
                      <a:pt x="0" y="25"/>
                    </a:lnTo>
                    <a:lnTo>
                      <a:pt x="82" y="0"/>
                    </a:lnTo>
                    <a:lnTo>
                      <a:pt x="82"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6" name="Freeform 164"/>
              <p:cNvSpPr>
                <a:spLocks/>
              </p:cNvSpPr>
              <p:nvPr/>
            </p:nvSpPr>
            <p:spPr bwMode="auto">
              <a:xfrm>
                <a:off x="3454" y="2552"/>
                <a:ext cx="69" cy="65"/>
              </a:xfrm>
              <a:custGeom>
                <a:avLst/>
                <a:gdLst>
                  <a:gd name="T0" fmla="*/ 0 w 82"/>
                  <a:gd name="T1" fmla="*/ 0 h 52"/>
                  <a:gd name="T2" fmla="*/ 82 w 82"/>
                  <a:gd name="T3" fmla="*/ 25 h 52"/>
                  <a:gd name="T4" fmla="*/ 0 w 82"/>
                  <a:gd name="T5" fmla="*/ 52 h 52"/>
                  <a:gd name="T6" fmla="*/ 0 w 82"/>
                  <a:gd name="T7" fmla="*/ 0 h 52"/>
                </a:gdLst>
                <a:ahLst/>
                <a:cxnLst>
                  <a:cxn ang="0">
                    <a:pos x="T0" y="T1"/>
                  </a:cxn>
                  <a:cxn ang="0">
                    <a:pos x="T2" y="T3"/>
                  </a:cxn>
                  <a:cxn ang="0">
                    <a:pos x="T4" y="T5"/>
                  </a:cxn>
                  <a:cxn ang="0">
                    <a:pos x="T6" y="T7"/>
                  </a:cxn>
                </a:cxnLst>
                <a:rect l="0" t="0" r="r" b="b"/>
                <a:pathLst>
                  <a:path w="82" h="52">
                    <a:moveTo>
                      <a:pt x="0" y="0"/>
                    </a:moveTo>
                    <a:lnTo>
                      <a:pt x="82" y="25"/>
                    </a:lnTo>
                    <a:lnTo>
                      <a:pt x="0" y="5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7" name="Line 165"/>
              <p:cNvSpPr>
                <a:spLocks noChangeShapeType="1"/>
              </p:cNvSpPr>
              <p:nvPr/>
            </p:nvSpPr>
            <p:spPr bwMode="auto">
              <a:xfrm>
                <a:off x="3585" y="2583"/>
                <a:ext cx="14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 name="Freeform 166"/>
              <p:cNvSpPr>
                <a:spLocks/>
              </p:cNvSpPr>
              <p:nvPr/>
            </p:nvSpPr>
            <p:spPr bwMode="auto">
              <a:xfrm>
                <a:off x="3523" y="2552"/>
                <a:ext cx="68" cy="65"/>
              </a:xfrm>
              <a:custGeom>
                <a:avLst/>
                <a:gdLst>
                  <a:gd name="T0" fmla="*/ 81 w 81"/>
                  <a:gd name="T1" fmla="*/ 52 h 52"/>
                  <a:gd name="T2" fmla="*/ 0 w 81"/>
                  <a:gd name="T3" fmla="*/ 25 h 52"/>
                  <a:gd name="T4" fmla="*/ 81 w 81"/>
                  <a:gd name="T5" fmla="*/ 0 h 52"/>
                  <a:gd name="T6" fmla="*/ 81 w 81"/>
                  <a:gd name="T7" fmla="*/ 52 h 52"/>
                </a:gdLst>
                <a:ahLst/>
                <a:cxnLst>
                  <a:cxn ang="0">
                    <a:pos x="T0" y="T1"/>
                  </a:cxn>
                  <a:cxn ang="0">
                    <a:pos x="T2" y="T3"/>
                  </a:cxn>
                  <a:cxn ang="0">
                    <a:pos x="T4" y="T5"/>
                  </a:cxn>
                  <a:cxn ang="0">
                    <a:pos x="T6" y="T7"/>
                  </a:cxn>
                </a:cxnLst>
                <a:rect l="0" t="0" r="r" b="b"/>
                <a:pathLst>
                  <a:path w="81" h="52">
                    <a:moveTo>
                      <a:pt x="81" y="52"/>
                    </a:moveTo>
                    <a:lnTo>
                      <a:pt x="0" y="25"/>
                    </a:lnTo>
                    <a:lnTo>
                      <a:pt x="81" y="0"/>
                    </a:lnTo>
                    <a:lnTo>
                      <a:pt x="81"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 name="Freeform 167"/>
              <p:cNvSpPr>
                <a:spLocks/>
              </p:cNvSpPr>
              <p:nvPr/>
            </p:nvSpPr>
            <p:spPr bwMode="auto">
              <a:xfrm>
                <a:off x="3725" y="2552"/>
                <a:ext cx="69" cy="65"/>
              </a:xfrm>
              <a:custGeom>
                <a:avLst/>
                <a:gdLst>
                  <a:gd name="T0" fmla="*/ 0 w 82"/>
                  <a:gd name="T1" fmla="*/ 0 h 52"/>
                  <a:gd name="T2" fmla="*/ 82 w 82"/>
                  <a:gd name="T3" fmla="*/ 25 h 52"/>
                  <a:gd name="T4" fmla="*/ 0 w 82"/>
                  <a:gd name="T5" fmla="*/ 52 h 52"/>
                  <a:gd name="T6" fmla="*/ 0 w 82"/>
                  <a:gd name="T7" fmla="*/ 0 h 52"/>
                </a:gdLst>
                <a:ahLst/>
                <a:cxnLst>
                  <a:cxn ang="0">
                    <a:pos x="T0" y="T1"/>
                  </a:cxn>
                  <a:cxn ang="0">
                    <a:pos x="T2" y="T3"/>
                  </a:cxn>
                  <a:cxn ang="0">
                    <a:pos x="T4" y="T5"/>
                  </a:cxn>
                  <a:cxn ang="0">
                    <a:pos x="T6" y="T7"/>
                  </a:cxn>
                </a:cxnLst>
                <a:rect l="0" t="0" r="r" b="b"/>
                <a:pathLst>
                  <a:path w="82" h="52">
                    <a:moveTo>
                      <a:pt x="0" y="0"/>
                    </a:moveTo>
                    <a:lnTo>
                      <a:pt x="82" y="25"/>
                    </a:lnTo>
                    <a:lnTo>
                      <a:pt x="0" y="5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 name="Line 168"/>
              <p:cNvSpPr>
                <a:spLocks noChangeShapeType="1"/>
              </p:cNvSpPr>
              <p:nvPr/>
            </p:nvSpPr>
            <p:spPr bwMode="auto">
              <a:xfrm>
                <a:off x="4561" y="2583"/>
                <a:ext cx="12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1" name="Freeform 169"/>
              <p:cNvSpPr>
                <a:spLocks/>
              </p:cNvSpPr>
              <p:nvPr/>
            </p:nvSpPr>
            <p:spPr bwMode="auto">
              <a:xfrm>
                <a:off x="4499" y="2552"/>
                <a:ext cx="68" cy="65"/>
              </a:xfrm>
              <a:custGeom>
                <a:avLst/>
                <a:gdLst>
                  <a:gd name="T0" fmla="*/ 81 w 81"/>
                  <a:gd name="T1" fmla="*/ 52 h 52"/>
                  <a:gd name="T2" fmla="*/ 0 w 81"/>
                  <a:gd name="T3" fmla="*/ 25 h 52"/>
                  <a:gd name="T4" fmla="*/ 81 w 81"/>
                  <a:gd name="T5" fmla="*/ 0 h 52"/>
                  <a:gd name="T6" fmla="*/ 81 w 81"/>
                  <a:gd name="T7" fmla="*/ 52 h 52"/>
                </a:gdLst>
                <a:ahLst/>
                <a:cxnLst>
                  <a:cxn ang="0">
                    <a:pos x="T0" y="T1"/>
                  </a:cxn>
                  <a:cxn ang="0">
                    <a:pos x="T2" y="T3"/>
                  </a:cxn>
                  <a:cxn ang="0">
                    <a:pos x="T4" y="T5"/>
                  </a:cxn>
                  <a:cxn ang="0">
                    <a:pos x="T6" y="T7"/>
                  </a:cxn>
                </a:cxnLst>
                <a:rect l="0" t="0" r="r" b="b"/>
                <a:pathLst>
                  <a:path w="81" h="52">
                    <a:moveTo>
                      <a:pt x="81" y="52"/>
                    </a:moveTo>
                    <a:lnTo>
                      <a:pt x="0" y="25"/>
                    </a:lnTo>
                    <a:lnTo>
                      <a:pt x="81" y="0"/>
                    </a:lnTo>
                    <a:lnTo>
                      <a:pt x="81"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 name="Freeform 170"/>
              <p:cNvSpPr>
                <a:spLocks/>
              </p:cNvSpPr>
              <p:nvPr/>
            </p:nvSpPr>
            <p:spPr bwMode="auto">
              <a:xfrm>
                <a:off x="4676" y="2552"/>
                <a:ext cx="67" cy="65"/>
              </a:xfrm>
              <a:custGeom>
                <a:avLst/>
                <a:gdLst>
                  <a:gd name="T0" fmla="*/ 0 w 80"/>
                  <a:gd name="T1" fmla="*/ 0 h 52"/>
                  <a:gd name="T2" fmla="*/ 80 w 80"/>
                  <a:gd name="T3" fmla="*/ 25 h 52"/>
                  <a:gd name="T4" fmla="*/ 0 w 80"/>
                  <a:gd name="T5" fmla="*/ 52 h 52"/>
                  <a:gd name="T6" fmla="*/ 0 w 80"/>
                  <a:gd name="T7" fmla="*/ 0 h 52"/>
                </a:gdLst>
                <a:ahLst/>
                <a:cxnLst>
                  <a:cxn ang="0">
                    <a:pos x="T0" y="T1"/>
                  </a:cxn>
                  <a:cxn ang="0">
                    <a:pos x="T2" y="T3"/>
                  </a:cxn>
                  <a:cxn ang="0">
                    <a:pos x="T4" y="T5"/>
                  </a:cxn>
                  <a:cxn ang="0">
                    <a:pos x="T6" y="T7"/>
                  </a:cxn>
                </a:cxnLst>
                <a:rect l="0" t="0" r="r" b="b"/>
                <a:pathLst>
                  <a:path w="80" h="52">
                    <a:moveTo>
                      <a:pt x="0" y="0"/>
                    </a:moveTo>
                    <a:lnTo>
                      <a:pt x="80" y="25"/>
                    </a:lnTo>
                    <a:lnTo>
                      <a:pt x="0" y="5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3" name="Line 171"/>
              <p:cNvSpPr>
                <a:spLocks noChangeShapeType="1"/>
              </p:cNvSpPr>
              <p:nvPr/>
            </p:nvSpPr>
            <p:spPr bwMode="auto">
              <a:xfrm>
                <a:off x="4805" y="2583"/>
                <a:ext cx="12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4" name="Freeform 172"/>
              <p:cNvSpPr>
                <a:spLocks/>
              </p:cNvSpPr>
              <p:nvPr/>
            </p:nvSpPr>
            <p:spPr bwMode="auto">
              <a:xfrm>
                <a:off x="4743" y="2552"/>
                <a:ext cx="67" cy="65"/>
              </a:xfrm>
              <a:custGeom>
                <a:avLst/>
                <a:gdLst>
                  <a:gd name="T0" fmla="*/ 80 w 80"/>
                  <a:gd name="T1" fmla="*/ 52 h 52"/>
                  <a:gd name="T2" fmla="*/ 0 w 80"/>
                  <a:gd name="T3" fmla="*/ 25 h 52"/>
                  <a:gd name="T4" fmla="*/ 80 w 80"/>
                  <a:gd name="T5" fmla="*/ 0 h 52"/>
                  <a:gd name="T6" fmla="*/ 80 w 80"/>
                  <a:gd name="T7" fmla="*/ 52 h 52"/>
                </a:gdLst>
                <a:ahLst/>
                <a:cxnLst>
                  <a:cxn ang="0">
                    <a:pos x="T0" y="T1"/>
                  </a:cxn>
                  <a:cxn ang="0">
                    <a:pos x="T2" y="T3"/>
                  </a:cxn>
                  <a:cxn ang="0">
                    <a:pos x="T4" y="T5"/>
                  </a:cxn>
                  <a:cxn ang="0">
                    <a:pos x="T6" y="T7"/>
                  </a:cxn>
                </a:cxnLst>
                <a:rect l="0" t="0" r="r" b="b"/>
                <a:pathLst>
                  <a:path w="80" h="52">
                    <a:moveTo>
                      <a:pt x="80" y="52"/>
                    </a:moveTo>
                    <a:lnTo>
                      <a:pt x="0" y="25"/>
                    </a:lnTo>
                    <a:lnTo>
                      <a:pt x="80" y="0"/>
                    </a:lnTo>
                    <a:lnTo>
                      <a:pt x="8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5" name="Freeform 173"/>
              <p:cNvSpPr>
                <a:spLocks/>
              </p:cNvSpPr>
              <p:nvPr/>
            </p:nvSpPr>
            <p:spPr bwMode="auto">
              <a:xfrm>
                <a:off x="4919" y="2552"/>
                <a:ext cx="68" cy="65"/>
              </a:xfrm>
              <a:custGeom>
                <a:avLst/>
                <a:gdLst>
                  <a:gd name="T0" fmla="*/ 0 w 81"/>
                  <a:gd name="T1" fmla="*/ 0 h 52"/>
                  <a:gd name="T2" fmla="*/ 81 w 81"/>
                  <a:gd name="T3" fmla="*/ 25 h 52"/>
                  <a:gd name="T4" fmla="*/ 0 w 81"/>
                  <a:gd name="T5" fmla="*/ 52 h 52"/>
                  <a:gd name="T6" fmla="*/ 0 w 81"/>
                  <a:gd name="T7" fmla="*/ 0 h 52"/>
                </a:gdLst>
                <a:ahLst/>
                <a:cxnLst>
                  <a:cxn ang="0">
                    <a:pos x="T0" y="T1"/>
                  </a:cxn>
                  <a:cxn ang="0">
                    <a:pos x="T2" y="T3"/>
                  </a:cxn>
                  <a:cxn ang="0">
                    <a:pos x="T4" y="T5"/>
                  </a:cxn>
                  <a:cxn ang="0">
                    <a:pos x="T6" y="T7"/>
                  </a:cxn>
                </a:cxnLst>
                <a:rect l="0" t="0" r="r" b="b"/>
                <a:pathLst>
                  <a:path w="81" h="52">
                    <a:moveTo>
                      <a:pt x="0" y="0"/>
                    </a:moveTo>
                    <a:lnTo>
                      <a:pt x="81" y="25"/>
                    </a:lnTo>
                    <a:lnTo>
                      <a:pt x="0" y="5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6" name="Line 174"/>
              <p:cNvSpPr>
                <a:spLocks noChangeShapeType="1"/>
              </p:cNvSpPr>
              <p:nvPr/>
            </p:nvSpPr>
            <p:spPr bwMode="auto">
              <a:xfrm>
                <a:off x="5048" y="2583"/>
                <a:ext cx="9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 name="Freeform 175"/>
              <p:cNvSpPr>
                <a:spLocks/>
              </p:cNvSpPr>
              <p:nvPr/>
            </p:nvSpPr>
            <p:spPr bwMode="auto">
              <a:xfrm>
                <a:off x="4987" y="2552"/>
                <a:ext cx="67" cy="65"/>
              </a:xfrm>
              <a:custGeom>
                <a:avLst/>
                <a:gdLst>
                  <a:gd name="T0" fmla="*/ 80 w 80"/>
                  <a:gd name="T1" fmla="*/ 52 h 52"/>
                  <a:gd name="T2" fmla="*/ 0 w 80"/>
                  <a:gd name="T3" fmla="*/ 25 h 52"/>
                  <a:gd name="T4" fmla="*/ 80 w 80"/>
                  <a:gd name="T5" fmla="*/ 0 h 52"/>
                  <a:gd name="T6" fmla="*/ 80 w 80"/>
                  <a:gd name="T7" fmla="*/ 52 h 52"/>
                </a:gdLst>
                <a:ahLst/>
                <a:cxnLst>
                  <a:cxn ang="0">
                    <a:pos x="T0" y="T1"/>
                  </a:cxn>
                  <a:cxn ang="0">
                    <a:pos x="T2" y="T3"/>
                  </a:cxn>
                  <a:cxn ang="0">
                    <a:pos x="T4" y="T5"/>
                  </a:cxn>
                  <a:cxn ang="0">
                    <a:pos x="T6" y="T7"/>
                  </a:cxn>
                </a:cxnLst>
                <a:rect l="0" t="0" r="r" b="b"/>
                <a:pathLst>
                  <a:path w="80" h="52">
                    <a:moveTo>
                      <a:pt x="80" y="52"/>
                    </a:moveTo>
                    <a:lnTo>
                      <a:pt x="0" y="25"/>
                    </a:lnTo>
                    <a:lnTo>
                      <a:pt x="80" y="0"/>
                    </a:lnTo>
                    <a:lnTo>
                      <a:pt x="8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8" name="Freeform 176"/>
              <p:cNvSpPr>
                <a:spLocks/>
              </p:cNvSpPr>
              <p:nvPr/>
            </p:nvSpPr>
            <p:spPr bwMode="auto">
              <a:xfrm>
                <a:off x="5136" y="2552"/>
                <a:ext cx="68" cy="65"/>
              </a:xfrm>
              <a:custGeom>
                <a:avLst/>
                <a:gdLst>
                  <a:gd name="T0" fmla="*/ 0 w 80"/>
                  <a:gd name="T1" fmla="*/ 0 h 52"/>
                  <a:gd name="T2" fmla="*/ 80 w 80"/>
                  <a:gd name="T3" fmla="*/ 25 h 52"/>
                  <a:gd name="T4" fmla="*/ 0 w 80"/>
                  <a:gd name="T5" fmla="*/ 52 h 52"/>
                  <a:gd name="T6" fmla="*/ 0 w 80"/>
                  <a:gd name="T7" fmla="*/ 0 h 52"/>
                </a:gdLst>
                <a:ahLst/>
                <a:cxnLst>
                  <a:cxn ang="0">
                    <a:pos x="T0" y="T1"/>
                  </a:cxn>
                  <a:cxn ang="0">
                    <a:pos x="T2" y="T3"/>
                  </a:cxn>
                  <a:cxn ang="0">
                    <a:pos x="T4" y="T5"/>
                  </a:cxn>
                  <a:cxn ang="0">
                    <a:pos x="T6" y="T7"/>
                  </a:cxn>
                </a:cxnLst>
                <a:rect l="0" t="0" r="r" b="b"/>
                <a:pathLst>
                  <a:path w="80" h="52">
                    <a:moveTo>
                      <a:pt x="0" y="0"/>
                    </a:moveTo>
                    <a:lnTo>
                      <a:pt x="80" y="25"/>
                    </a:lnTo>
                    <a:lnTo>
                      <a:pt x="0" y="5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 name="Rectangle 177"/>
              <p:cNvSpPr>
                <a:spLocks noChangeArrowheads="1"/>
              </p:cNvSpPr>
              <p:nvPr/>
            </p:nvSpPr>
            <p:spPr bwMode="auto">
              <a:xfrm>
                <a:off x="3061" y="890"/>
                <a:ext cx="3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390" name="Rectangle 178"/>
              <p:cNvSpPr>
                <a:spLocks noChangeArrowheads="1"/>
              </p:cNvSpPr>
              <p:nvPr/>
            </p:nvSpPr>
            <p:spPr bwMode="auto">
              <a:xfrm>
                <a:off x="3088" y="979"/>
                <a:ext cx="5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G</a:t>
                </a:r>
                <a:endParaRPr kumimoji="1" lang="en-US" altLang="zh-CN" sz="3600">
                  <a:latin typeface="华文中宋" pitchFamily="2" charset="-122"/>
                  <a:ea typeface="华文中宋" pitchFamily="2" charset="-122"/>
                </a:endParaRPr>
              </a:p>
            </p:txBody>
          </p:sp>
          <p:sp>
            <p:nvSpPr>
              <p:cNvPr id="391" name="Rectangle 179"/>
              <p:cNvSpPr>
                <a:spLocks noChangeArrowheads="1"/>
              </p:cNvSpPr>
              <p:nvPr/>
            </p:nvSpPr>
            <p:spPr bwMode="auto">
              <a:xfrm>
                <a:off x="3061" y="2354"/>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392" name="Rectangle 180"/>
              <p:cNvSpPr>
                <a:spLocks noChangeArrowheads="1"/>
              </p:cNvSpPr>
              <p:nvPr/>
            </p:nvSpPr>
            <p:spPr bwMode="auto">
              <a:xfrm>
                <a:off x="3088" y="2441"/>
                <a:ext cx="5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393" name="Rectangle 181"/>
              <p:cNvSpPr>
                <a:spLocks noChangeArrowheads="1"/>
              </p:cNvSpPr>
              <p:nvPr/>
            </p:nvSpPr>
            <p:spPr bwMode="auto">
              <a:xfrm>
                <a:off x="3090" y="2539"/>
                <a:ext cx="3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394" name="Rectangle 182"/>
              <p:cNvSpPr>
                <a:spLocks noChangeArrowheads="1"/>
              </p:cNvSpPr>
              <p:nvPr/>
            </p:nvSpPr>
            <p:spPr bwMode="auto">
              <a:xfrm>
                <a:off x="3123" y="2629"/>
                <a:ext cx="5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395" name="Rectangle 183"/>
              <p:cNvSpPr>
                <a:spLocks noChangeArrowheads="1"/>
              </p:cNvSpPr>
              <p:nvPr/>
            </p:nvSpPr>
            <p:spPr bwMode="auto">
              <a:xfrm>
                <a:off x="2880" y="2714"/>
                <a:ext cx="20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90%</a:t>
                </a:r>
                <a:endParaRPr kumimoji="1" lang="en-US" altLang="zh-CN" sz="3600">
                  <a:latin typeface="华文中宋" pitchFamily="2" charset="-122"/>
                  <a:ea typeface="华文中宋" pitchFamily="2" charset="-122"/>
                </a:endParaRPr>
              </a:p>
            </p:txBody>
          </p:sp>
          <p:sp>
            <p:nvSpPr>
              <p:cNvPr id="396" name="Rectangle 184"/>
              <p:cNvSpPr>
                <a:spLocks noChangeArrowheads="1"/>
              </p:cNvSpPr>
              <p:nvPr/>
            </p:nvSpPr>
            <p:spPr bwMode="auto">
              <a:xfrm>
                <a:off x="3102" y="2714"/>
                <a:ext cx="3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397" name="Rectangle 185"/>
              <p:cNvSpPr>
                <a:spLocks noChangeArrowheads="1"/>
              </p:cNvSpPr>
              <p:nvPr/>
            </p:nvSpPr>
            <p:spPr bwMode="auto">
              <a:xfrm>
                <a:off x="3135" y="2800"/>
                <a:ext cx="5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398" name="Rectangle 186"/>
              <p:cNvSpPr>
                <a:spLocks noChangeArrowheads="1"/>
              </p:cNvSpPr>
              <p:nvPr/>
            </p:nvSpPr>
            <p:spPr bwMode="auto">
              <a:xfrm>
                <a:off x="2880" y="3090"/>
                <a:ext cx="20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a:solidFill>
                      <a:srgbClr val="000000"/>
                    </a:solidFill>
                    <a:latin typeface="Times New Roman" pitchFamily="18" charset="0"/>
                    <a:ea typeface="华文中宋" pitchFamily="2" charset="-122"/>
                  </a:rPr>
                  <a:t>10%</a:t>
                </a:r>
                <a:endParaRPr kumimoji="1" lang="en-US" altLang="zh-CN" sz="3600">
                  <a:latin typeface="华文中宋" pitchFamily="2" charset="-122"/>
                  <a:ea typeface="华文中宋" pitchFamily="2" charset="-122"/>
                </a:endParaRPr>
              </a:p>
            </p:txBody>
          </p:sp>
          <p:sp>
            <p:nvSpPr>
              <p:cNvPr id="399" name="Rectangle 187"/>
              <p:cNvSpPr>
                <a:spLocks noChangeArrowheads="1"/>
              </p:cNvSpPr>
              <p:nvPr/>
            </p:nvSpPr>
            <p:spPr bwMode="auto">
              <a:xfrm>
                <a:off x="3102" y="3090"/>
                <a:ext cx="3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400" name="Rectangle 188"/>
              <p:cNvSpPr>
                <a:spLocks noChangeArrowheads="1"/>
              </p:cNvSpPr>
              <p:nvPr/>
            </p:nvSpPr>
            <p:spPr bwMode="auto">
              <a:xfrm>
                <a:off x="3135" y="3178"/>
                <a:ext cx="5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401" name="Rectangle 189"/>
              <p:cNvSpPr>
                <a:spLocks noChangeArrowheads="1"/>
              </p:cNvSpPr>
              <p:nvPr/>
            </p:nvSpPr>
            <p:spPr bwMode="auto">
              <a:xfrm>
                <a:off x="5100" y="2369"/>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02" name="Rectangle 190"/>
              <p:cNvSpPr>
                <a:spLocks noChangeArrowheads="1"/>
              </p:cNvSpPr>
              <p:nvPr/>
            </p:nvSpPr>
            <p:spPr bwMode="auto">
              <a:xfrm>
                <a:off x="5128" y="2455"/>
                <a:ext cx="2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03" name="Rectangle 191"/>
              <p:cNvSpPr>
                <a:spLocks noChangeArrowheads="1"/>
              </p:cNvSpPr>
              <p:nvPr/>
            </p:nvSpPr>
            <p:spPr bwMode="auto">
              <a:xfrm>
                <a:off x="4840" y="2369"/>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04" name="Rectangle 192"/>
              <p:cNvSpPr>
                <a:spLocks noChangeArrowheads="1"/>
              </p:cNvSpPr>
              <p:nvPr/>
            </p:nvSpPr>
            <p:spPr bwMode="auto">
              <a:xfrm>
                <a:off x="4868" y="2455"/>
                <a:ext cx="2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f</a:t>
                </a:r>
                <a:endParaRPr kumimoji="1" lang="en-US" altLang="zh-CN" sz="3600">
                  <a:latin typeface="华文中宋" pitchFamily="2" charset="-122"/>
                  <a:ea typeface="华文中宋" pitchFamily="2" charset="-122"/>
                </a:endParaRPr>
              </a:p>
            </p:txBody>
          </p:sp>
          <p:sp>
            <p:nvSpPr>
              <p:cNvPr id="405" name="Rectangle 193"/>
              <p:cNvSpPr>
                <a:spLocks noChangeArrowheads="1"/>
              </p:cNvSpPr>
              <p:nvPr/>
            </p:nvSpPr>
            <p:spPr bwMode="auto">
              <a:xfrm>
                <a:off x="4596" y="2369"/>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06" name="Rectangle 194"/>
              <p:cNvSpPr>
                <a:spLocks noChangeArrowheads="1"/>
              </p:cNvSpPr>
              <p:nvPr/>
            </p:nvSpPr>
            <p:spPr bwMode="auto">
              <a:xfrm>
                <a:off x="4622" y="2455"/>
                <a:ext cx="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s</a:t>
                </a:r>
                <a:endParaRPr kumimoji="1" lang="en-US" altLang="zh-CN" sz="3600">
                  <a:latin typeface="华文中宋" pitchFamily="2" charset="-122"/>
                  <a:ea typeface="华文中宋" pitchFamily="2" charset="-122"/>
                </a:endParaRPr>
              </a:p>
            </p:txBody>
          </p:sp>
          <p:sp>
            <p:nvSpPr>
              <p:cNvPr id="407" name="Rectangle 195"/>
              <p:cNvSpPr>
                <a:spLocks noChangeArrowheads="1"/>
              </p:cNvSpPr>
              <p:nvPr/>
            </p:nvSpPr>
            <p:spPr bwMode="auto">
              <a:xfrm>
                <a:off x="3396" y="2369"/>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08" name="Rectangle 196"/>
              <p:cNvSpPr>
                <a:spLocks noChangeArrowheads="1"/>
              </p:cNvSpPr>
              <p:nvPr/>
            </p:nvSpPr>
            <p:spPr bwMode="auto">
              <a:xfrm>
                <a:off x="3421" y="2455"/>
                <a:ext cx="3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d</a:t>
                </a:r>
                <a:endParaRPr kumimoji="1" lang="en-US" altLang="zh-CN" sz="3600">
                  <a:latin typeface="华文中宋" pitchFamily="2" charset="-122"/>
                  <a:ea typeface="华文中宋" pitchFamily="2" charset="-122"/>
                </a:endParaRPr>
              </a:p>
            </p:txBody>
          </p:sp>
          <p:sp>
            <p:nvSpPr>
              <p:cNvPr id="409" name="Rectangle 197"/>
              <p:cNvSpPr>
                <a:spLocks noChangeArrowheads="1"/>
              </p:cNvSpPr>
              <p:nvPr/>
            </p:nvSpPr>
            <p:spPr bwMode="auto">
              <a:xfrm>
                <a:off x="3626" y="2369"/>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10" name="Rectangle 198"/>
              <p:cNvSpPr>
                <a:spLocks noChangeArrowheads="1"/>
              </p:cNvSpPr>
              <p:nvPr/>
            </p:nvSpPr>
            <p:spPr bwMode="auto">
              <a:xfrm>
                <a:off x="3654" y="2455"/>
                <a:ext cx="2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r</a:t>
                </a:r>
                <a:endParaRPr kumimoji="1" lang="en-US" altLang="zh-CN" sz="3600">
                  <a:latin typeface="华文中宋" pitchFamily="2" charset="-122"/>
                  <a:ea typeface="华文中宋" pitchFamily="2" charset="-122"/>
                </a:endParaRPr>
              </a:p>
            </p:txBody>
          </p:sp>
          <p:sp>
            <p:nvSpPr>
              <p:cNvPr id="411" name="Rectangle 199"/>
              <p:cNvSpPr>
                <a:spLocks noChangeArrowheads="1"/>
              </p:cNvSpPr>
              <p:nvPr/>
            </p:nvSpPr>
            <p:spPr bwMode="auto">
              <a:xfrm>
                <a:off x="3287" y="3307"/>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12" name="Rectangle 200"/>
              <p:cNvSpPr>
                <a:spLocks noChangeArrowheads="1"/>
              </p:cNvSpPr>
              <p:nvPr/>
            </p:nvSpPr>
            <p:spPr bwMode="auto">
              <a:xfrm>
                <a:off x="3315" y="3394"/>
                <a:ext cx="3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0</a:t>
                </a:r>
                <a:endParaRPr kumimoji="1" lang="en-US" altLang="zh-CN" sz="3600">
                  <a:latin typeface="华文中宋" pitchFamily="2" charset="-122"/>
                  <a:ea typeface="华文中宋" pitchFamily="2" charset="-122"/>
                </a:endParaRPr>
              </a:p>
            </p:txBody>
          </p:sp>
          <p:sp>
            <p:nvSpPr>
              <p:cNvPr id="413" name="Rectangle 201"/>
              <p:cNvSpPr>
                <a:spLocks noChangeArrowheads="1"/>
              </p:cNvSpPr>
              <p:nvPr/>
            </p:nvSpPr>
            <p:spPr bwMode="auto">
              <a:xfrm>
                <a:off x="3499" y="3307"/>
                <a:ext cx="3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14" name="Rectangle 202"/>
              <p:cNvSpPr>
                <a:spLocks noChangeArrowheads="1"/>
              </p:cNvSpPr>
              <p:nvPr/>
            </p:nvSpPr>
            <p:spPr bwMode="auto">
              <a:xfrm>
                <a:off x="3526" y="3394"/>
                <a:ext cx="3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1</a:t>
                </a:r>
                <a:endParaRPr kumimoji="1" lang="en-US" altLang="zh-CN" sz="3600">
                  <a:latin typeface="华文中宋" pitchFamily="2" charset="-122"/>
                  <a:ea typeface="华文中宋" pitchFamily="2" charset="-122"/>
                </a:endParaRPr>
              </a:p>
            </p:txBody>
          </p:sp>
          <p:sp>
            <p:nvSpPr>
              <p:cNvPr id="415" name="Rectangle 203"/>
              <p:cNvSpPr>
                <a:spLocks noChangeArrowheads="1"/>
              </p:cNvSpPr>
              <p:nvPr/>
            </p:nvSpPr>
            <p:spPr bwMode="auto">
              <a:xfrm>
                <a:off x="3770" y="3307"/>
                <a:ext cx="3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16" name="Rectangle 204"/>
              <p:cNvSpPr>
                <a:spLocks noChangeArrowheads="1"/>
              </p:cNvSpPr>
              <p:nvPr/>
            </p:nvSpPr>
            <p:spPr bwMode="auto">
              <a:xfrm>
                <a:off x="3798" y="339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2</a:t>
                </a:r>
                <a:endParaRPr kumimoji="1" lang="en-US" altLang="zh-CN" sz="3600">
                  <a:latin typeface="华文中宋" pitchFamily="2" charset="-122"/>
                  <a:ea typeface="华文中宋" pitchFamily="2" charset="-122"/>
                </a:endParaRPr>
              </a:p>
            </p:txBody>
          </p:sp>
          <p:sp>
            <p:nvSpPr>
              <p:cNvPr id="417" name="Rectangle 205"/>
              <p:cNvSpPr>
                <a:spLocks noChangeArrowheads="1"/>
              </p:cNvSpPr>
              <p:nvPr/>
            </p:nvSpPr>
            <p:spPr bwMode="auto">
              <a:xfrm>
                <a:off x="4464" y="3307"/>
                <a:ext cx="3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18" name="Rectangle 206"/>
              <p:cNvSpPr>
                <a:spLocks noChangeArrowheads="1"/>
              </p:cNvSpPr>
              <p:nvPr/>
            </p:nvSpPr>
            <p:spPr bwMode="auto">
              <a:xfrm>
                <a:off x="4490" y="3394"/>
                <a:ext cx="3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3</a:t>
                </a:r>
                <a:endParaRPr kumimoji="1" lang="en-US" altLang="zh-CN" sz="3600">
                  <a:latin typeface="华文中宋" pitchFamily="2" charset="-122"/>
                  <a:ea typeface="华文中宋" pitchFamily="2" charset="-122"/>
                </a:endParaRPr>
              </a:p>
            </p:txBody>
          </p:sp>
          <p:sp>
            <p:nvSpPr>
              <p:cNvPr id="419" name="Rectangle 207"/>
              <p:cNvSpPr>
                <a:spLocks noChangeArrowheads="1"/>
              </p:cNvSpPr>
              <p:nvPr/>
            </p:nvSpPr>
            <p:spPr bwMode="auto">
              <a:xfrm>
                <a:off x="4720" y="3307"/>
                <a:ext cx="3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20" name="Rectangle 208"/>
              <p:cNvSpPr>
                <a:spLocks noChangeArrowheads="1"/>
              </p:cNvSpPr>
              <p:nvPr/>
            </p:nvSpPr>
            <p:spPr bwMode="auto">
              <a:xfrm>
                <a:off x="4748" y="339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4</a:t>
                </a:r>
                <a:endParaRPr kumimoji="1" lang="en-US" altLang="zh-CN" sz="3600">
                  <a:latin typeface="华文中宋" pitchFamily="2" charset="-122"/>
                  <a:ea typeface="华文中宋" pitchFamily="2" charset="-122"/>
                </a:endParaRPr>
              </a:p>
            </p:txBody>
          </p:sp>
          <p:sp>
            <p:nvSpPr>
              <p:cNvPr id="421" name="Rectangle 209"/>
              <p:cNvSpPr>
                <a:spLocks noChangeArrowheads="1"/>
              </p:cNvSpPr>
              <p:nvPr/>
            </p:nvSpPr>
            <p:spPr bwMode="auto">
              <a:xfrm>
                <a:off x="4956" y="3307"/>
                <a:ext cx="3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22" name="Rectangle 210"/>
              <p:cNvSpPr>
                <a:spLocks noChangeArrowheads="1"/>
              </p:cNvSpPr>
              <p:nvPr/>
            </p:nvSpPr>
            <p:spPr bwMode="auto">
              <a:xfrm>
                <a:off x="4984" y="3394"/>
                <a:ext cx="3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5</a:t>
                </a:r>
                <a:endParaRPr kumimoji="1" lang="en-US" altLang="zh-CN" sz="3600">
                  <a:latin typeface="华文中宋" pitchFamily="2" charset="-122"/>
                  <a:ea typeface="华文中宋" pitchFamily="2" charset="-122"/>
                </a:endParaRPr>
              </a:p>
            </p:txBody>
          </p:sp>
          <p:sp>
            <p:nvSpPr>
              <p:cNvPr id="423" name="Rectangle 211"/>
              <p:cNvSpPr>
                <a:spLocks noChangeArrowheads="1"/>
              </p:cNvSpPr>
              <p:nvPr/>
            </p:nvSpPr>
            <p:spPr bwMode="auto">
              <a:xfrm>
                <a:off x="5176" y="3307"/>
                <a:ext cx="3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4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424" name="Rectangle 212"/>
              <p:cNvSpPr>
                <a:spLocks noChangeArrowheads="1"/>
              </p:cNvSpPr>
              <p:nvPr/>
            </p:nvSpPr>
            <p:spPr bwMode="auto">
              <a:xfrm>
                <a:off x="5202" y="3394"/>
                <a:ext cx="3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latin typeface="Times New Roman" pitchFamily="18" charset="0"/>
                    <a:ea typeface="华文中宋" pitchFamily="2" charset="-122"/>
                  </a:rPr>
                  <a:t>6</a:t>
                </a:r>
                <a:endParaRPr kumimoji="1" lang="en-US" altLang="zh-CN" sz="3600">
                  <a:latin typeface="华文中宋" pitchFamily="2" charset="-122"/>
                  <a:ea typeface="华文中宋" pitchFamily="2" charset="-122"/>
                </a:endParaRPr>
              </a:p>
            </p:txBody>
          </p:sp>
          <p:sp>
            <p:nvSpPr>
              <p:cNvPr id="425" name="Text Box 213"/>
              <p:cNvSpPr txBox="1">
                <a:spLocks noChangeArrowheads="1"/>
              </p:cNvSpPr>
              <p:nvPr/>
            </p:nvSpPr>
            <p:spPr bwMode="auto">
              <a:xfrm>
                <a:off x="3334" y="1842"/>
                <a:ext cx="90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dirty="0">
                    <a:latin typeface="Times New Roman" pitchFamily="18" charset="0"/>
                  </a:rPr>
                  <a:t>抽取饱和导通时储存的大量载流子的时间</a:t>
                </a:r>
              </a:p>
            </p:txBody>
          </p:sp>
          <p:sp>
            <p:nvSpPr>
              <p:cNvPr id="426" name="Text Box 214"/>
              <p:cNvSpPr txBox="1">
                <a:spLocks noChangeArrowheads="1"/>
              </p:cNvSpPr>
              <p:nvPr/>
            </p:nvSpPr>
            <p:spPr bwMode="auto">
              <a:xfrm>
                <a:off x="3515" y="890"/>
                <a:ext cx="907" cy="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dirty="0">
                    <a:latin typeface="Times New Roman" pitchFamily="18" charset="0"/>
                  </a:rPr>
                  <a:t>等效晶体管从饱和区退至放大区，阳极电流逐渐减小时间</a:t>
                </a:r>
              </a:p>
              <a:p>
                <a:pPr>
                  <a:spcBef>
                    <a:spcPct val="50000"/>
                  </a:spcBef>
                </a:pPr>
                <a:r>
                  <a:rPr lang="zh-CN" altLang="en-US" sz="2800" dirty="0">
                    <a:solidFill>
                      <a:srgbClr val="0000FF"/>
                    </a:solidFill>
                    <a:latin typeface="Times New Roman" pitchFamily="18" charset="0"/>
                  </a:rPr>
                  <a:t> </a:t>
                </a:r>
              </a:p>
            </p:txBody>
          </p:sp>
          <p:sp>
            <p:nvSpPr>
              <p:cNvPr id="427" name="Text Box 215"/>
              <p:cNvSpPr txBox="1">
                <a:spLocks noChangeArrowheads="1"/>
              </p:cNvSpPr>
              <p:nvPr/>
            </p:nvSpPr>
            <p:spPr bwMode="auto">
              <a:xfrm>
                <a:off x="4740" y="890"/>
                <a:ext cx="453" cy="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a:latin typeface="Times New Roman" pitchFamily="18" charset="0"/>
                  </a:rPr>
                  <a:t>残存载流子复合所需时间</a:t>
                </a:r>
              </a:p>
              <a:p>
                <a:pPr>
                  <a:spcBef>
                    <a:spcPct val="50000"/>
                  </a:spcBef>
                </a:pPr>
                <a:r>
                  <a:rPr lang="zh-CN" altLang="en-US" sz="2800">
                    <a:solidFill>
                      <a:srgbClr val="0000FF"/>
                    </a:solidFill>
                    <a:latin typeface="Times New Roman" pitchFamily="18" charset="0"/>
                  </a:rPr>
                  <a:t> </a:t>
                </a:r>
              </a:p>
            </p:txBody>
          </p:sp>
        </p:grpSp>
      </p:grpSp>
      <p:sp>
        <p:nvSpPr>
          <p:cNvPr id="2" name="灯片编号占位符 1"/>
          <p:cNvSpPr>
            <a:spLocks noGrp="1"/>
          </p:cNvSpPr>
          <p:nvPr>
            <p:ph type="sldNum" sz="quarter" idx="12"/>
          </p:nvPr>
        </p:nvSpPr>
        <p:spPr/>
        <p:txBody>
          <a:bodyPr/>
          <a:lstStyle/>
          <a:p>
            <a:fld id="{0C913308-F349-4B6D-A68A-DD1791B4A57B}" type="slidenum">
              <a:rPr lang="zh-CN" altLang="en-US" smtClean="0"/>
              <a:t>39</a:t>
            </a:fld>
            <a:endParaRPr lang="zh-CN" altLang="en-US"/>
          </a:p>
        </p:txBody>
      </p:sp>
      <p:sp>
        <p:nvSpPr>
          <p:cNvPr id="4" name="日期占位符 3">
            <a:extLst>
              <a:ext uri="{FF2B5EF4-FFF2-40B4-BE49-F238E27FC236}">
                <a16:creationId xmlns:a16="http://schemas.microsoft.com/office/drawing/2014/main" id="{0BE911B6-2842-4755-B7BD-CAD7DE013B4A}"/>
              </a:ext>
            </a:extLst>
          </p:cNvPr>
          <p:cNvSpPr>
            <a:spLocks noGrp="1"/>
          </p:cNvSpPr>
          <p:nvPr>
            <p:ph type="dt" sz="half" idx="10"/>
          </p:nvPr>
        </p:nvSpPr>
        <p:spPr/>
        <p:txBody>
          <a:bodyPr/>
          <a:lstStyle/>
          <a:p>
            <a:fld id="{2D128A27-1D14-45E9-986A-78D7D168C007}" type="datetime10">
              <a:rPr lang="zh-CN" altLang="en-US" smtClean="0"/>
              <a:t>10:54</a:t>
            </a:fld>
            <a:endParaRPr lang="zh-CN" altLang="en-US"/>
          </a:p>
        </p:txBody>
      </p:sp>
      <p:sp>
        <p:nvSpPr>
          <p:cNvPr id="5" name="页脚占位符 4">
            <a:extLst>
              <a:ext uri="{FF2B5EF4-FFF2-40B4-BE49-F238E27FC236}">
                <a16:creationId xmlns:a16="http://schemas.microsoft.com/office/drawing/2014/main" id="{7B2EF49F-5195-4DF3-8331-0F694AD6C94F}"/>
              </a:ext>
            </a:extLst>
          </p:cNvPr>
          <p:cNvSpPr>
            <a:spLocks noGrp="1"/>
          </p:cNvSpPr>
          <p:nvPr>
            <p:ph type="ftr" sz="quarter" idx="11"/>
          </p:nvPr>
        </p:nvSpPr>
        <p:spPr/>
        <p:txBody>
          <a:bodyPr/>
          <a:lstStyle/>
          <a:p>
            <a:endParaRPr lang="zh-CN" altLang="en-US"/>
          </a:p>
        </p:txBody>
      </p:sp>
    </p:spTree>
    <p:custDataLst>
      <p:tags r:id="rId1"/>
    </p:custDataLst>
    <p:extLst>
      <p:ext uri="{BB962C8B-B14F-4D97-AF65-F5344CB8AC3E}">
        <p14:creationId xmlns:p14="http://schemas.microsoft.com/office/powerpoint/2010/main" val="2577720435"/>
      </p:ext>
    </p:extLst>
  </p:cSld>
  <p:clrMapOvr>
    <a:masterClrMapping/>
  </p:clrMapOvr>
  <mc:AlternateContent xmlns:mc="http://schemas.openxmlformats.org/markup-compatibility/2006" xmlns:p14="http://schemas.microsoft.com/office/powerpoint/2010/main">
    <mc:Choice Requires="p14">
      <p:transition spd="slow" p14:dur="2000" advTm="243714"/>
    </mc:Choice>
    <mc:Fallback xmlns="">
      <p:transition spd="slow" advTm="24371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Effect transition="in" filter="blinds(horizontal)">
                                      <p:cBhvr>
                                        <p:cTn id="7" dur="500"/>
                                        <p:tgtEl>
                                          <p:spTgt spid="359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9427">
                                            <p:txEl>
                                              <p:pRg st="1" end="1"/>
                                            </p:txEl>
                                          </p:spTgt>
                                        </p:tgtEl>
                                        <p:attrNameLst>
                                          <p:attrName>style.visibility</p:attrName>
                                        </p:attrNameLst>
                                      </p:cBhvr>
                                      <p:to>
                                        <p:strVal val="visible"/>
                                      </p:to>
                                    </p:set>
                                    <p:animEffect transition="in" filter="blinds(horizontal)">
                                      <p:cBhvr>
                                        <p:cTn id="12" dur="500"/>
                                        <p:tgtEl>
                                          <p:spTgt spid="35942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9427">
                                            <p:txEl>
                                              <p:pRg st="2" end="2"/>
                                            </p:txEl>
                                          </p:spTgt>
                                        </p:tgtEl>
                                        <p:attrNameLst>
                                          <p:attrName>style.visibility</p:attrName>
                                        </p:attrNameLst>
                                      </p:cBhvr>
                                      <p:to>
                                        <p:strVal val="visible"/>
                                      </p:to>
                                    </p:set>
                                    <p:animEffect transition="in" filter="blinds(horizontal)">
                                      <p:cBhvr>
                                        <p:cTn id="15" dur="500"/>
                                        <p:tgtEl>
                                          <p:spTgt spid="35942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59427">
                                            <p:txEl>
                                              <p:pRg st="3" end="3"/>
                                            </p:txEl>
                                          </p:spTgt>
                                        </p:tgtEl>
                                        <p:attrNameLst>
                                          <p:attrName>style.visibility</p:attrName>
                                        </p:attrNameLst>
                                      </p:cBhvr>
                                      <p:to>
                                        <p:strVal val="visible"/>
                                      </p:to>
                                    </p:set>
                                    <p:animEffect transition="in" filter="blinds(horizontal)">
                                      <p:cBhvr>
                                        <p:cTn id="18" dur="500"/>
                                        <p:tgtEl>
                                          <p:spTgt spid="35942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59427">
                                            <p:txEl>
                                              <p:pRg st="4" end="4"/>
                                            </p:txEl>
                                          </p:spTgt>
                                        </p:tgtEl>
                                        <p:attrNameLst>
                                          <p:attrName>style.visibility</p:attrName>
                                        </p:attrNameLst>
                                      </p:cBhvr>
                                      <p:to>
                                        <p:strVal val="visible"/>
                                      </p:to>
                                    </p:set>
                                    <p:animEffect transition="in" filter="blinds(horizontal)">
                                      <p:cBhvr>
                                        <p:cTn id="21" dur="500"/>
                                        <p:tgtEl>
                                          <p:spTgt spid="35942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59427">
                                            <p:txEl>
                                              <p:pRg st="5" end="5"/>
                                            </p:txEl>
                                          </p:spTgt>
                                        </p:tgtEl>
                                        <p:attrNameLst>
                                          <p:attrName>style.visibility</p:attrName>
                                        </p:attrNameLst>
                                      </p:cBhvr>
                                      <p:to>
                                        <p:strVal val="visible"/>
                                      </p:to>
                                    </p:set>
                                    <p:animEffect transition="in" filter="blinds(horizontal)">
                                      <p:cBhvr>
                                        <p:cTn id="24" dur="500"/>
                                        <p:tgtEl>
                                          <p:spTgt spid="35942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59427">
                                            <p:txEl>
                                              <p:pRg st="6" end="6"/>
                                            </p:txEl>
                                          </p:spTgt>
                                        </p:tgtEl>
                                        <p:attrNameLst>
                                          <p:attrName>style.visibility</p:attrName>
                                        </p:attrNameLst>
                                      </p:cBhvr>
                                      <p:to>
                                        <p:strVal val="visible"/>
                                      </p:to>
                                    </p:set>
                                    <p:animEffect transition="in" filter="blinds(horizontal)">
                                      <p:cBhvr>
                                        <p:cTn id="27" dur="500"/>
                                        <p:tgtEl>
                                          <p:spTgt spid="35942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59427">
                                            <p:txEl>
                                              <p:pRg st="7" end="7"/>
                                            </p:txEl>
                                          </p:spTgt>
                                        </p:tgtEl>
                                        <p:attrNameLst>
                                          <p:attrName>style.visibility</p:attrName>
                                        </p:attrNameLst>
                                      </p:cBhvr>
                                      <p:to>
                                        <p:strVal val="visible"/>
                                      </p:to>
                                    </p:set>
                                    <p:animEffect transition="in" filter="blinds(horizontal)">
                                      <p:cBhvr>
                                        <p:cTn id="30" dur="500"/>
                                        <p:tgtEl>
                                          <p:spTgt spid="3594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27088" y="116632"/>
            <a:ext cx="7848600" cy="428625"/>
          </a:xfrm>
        </p:spPr>
        <p:txBody>
          <a:bodyPr/>
          <a:lstStyle/>
          <a:p>
            <a:pPr algn="l"/>
            <a:r>
              <a:rPr lang="en-US" altLang="zh-CN" sz="3600" b="1" dirty="0">
                <a:solidFill>
                  <a:schemeClr val="tx1"/>
                </a:solidFill>
              </a:rPr>
              <a:t>2.3.1 </a:t>
            </a:r>
            <a:r>
              <a:rPr lang="zh-CN" altLang="en-US" sz="3600" b="1" dirty="0">
                <a:solidFill>
                  <a:schemeClr val="tx1"/>
                </a:solidFill>
              </a:rPr>
              <a:t>晶闸管的</a:t>
            </a:r>
            <a:r>
              <a:rPr lang="zh-CN" altLang="en-US" sz="3600" dirty="0">
                <a:solidFill>
                  <a:schemeClr val="tx1"/>
                </a:solidFill>
              </a:rPr>
              <a:t>工作原理</a:t>
            </a:r>
            <a:endParaRPr lang="zh-CN" altLang="en-US" sz="3600" b="1" dirty="0">
              <a:solidFill>
                <a:schemeClr val="tx1"/>
              </a:solidFill>
            </a:endParaRPr>
          </a:p>
        </p:txBody>
      </p:sp>
      <p:sp>
        <p:nvSpPr>
          <p:cNvPr id="84995" name="Rectangle 3"/>
          <p:cNvSpPr>
            <a:spLocks noGrp="1" noChangeArrowheads="1"/>
          </p:cNvSpPr>
          <p:nvPr>
            <p:ph type="body" sz="half" idx="1"/>
          </p:nvPr>
        </p:nvSpPr>
        <p:spPr>
          <a:xfrm>
            <a:off x="611188" y="1268413"/>
            <a:ext cx="3744788" cy="4897437"/>
          </a:xfrm>
        </p:spPr>
        <p:txBody>
          <a:bodyPr/>
          <a:lstStyle/>
          <a:p>
            <a:pPr>
              <a:buFontTx/>
              <a:buNone/>
            </a:pPr>
            <a:r>
              <a:rPr lang="en-US" altLang="zh-CN" sz="2800" b="1" dirty="0">
                <a:solidFill>
                  <a:srgbClr val="E35449"/>
                </a:solidFill>
              </a:rPr>
              <a:t>■</a:t>
            </a:r>
            <a:r>
              <a:rPr lang="zh-CN" altLang="en-US" sz="2800" b="1" dirty="0">
                <a:solidFill>
                  <a:srgbClr val="E35449"/>
                </a:solidFill>
              </a:rPr>
              <a:t>给</a:t>
            </a:r>
            <a:r>
              <a:rPr lang="zh-CN" altLang="en-US" sz="2800" b="1" dirty="0"/>
              <a:t>晶闸管施加电压 </a:t>
            </a:r>
          </a:p>
          <a:p>
            <a:pPr>
              <a:buFontTx/>
              <a:buNone/>
            </a:pPr>
            <a:r>
              <a:rPr lang="zh-CN" altLang="en-US" sz="2800" b="1" dirty="0">
                <a:solidFill>
                  <a:srgbClr val="0000FF"/>
                </a:solidFill>
                <a:latin typeface="宋体" pitchFamily="2" charset="-122"/>
              </a:rPr>
              <a:t>  ◆加正偏电压工作情况，会出现什么情况</a:t>
            </a:r>
            <a:r>
              <a:rPr lang="zh-CN" altLang="en-US" sz="2800" b="1" dirty="0"/>
              <a:t>。</a:t>
            </a:r>
            <a:endParaRPr lang="en-US" altLang="zh-CN" sz="2800" b="1" dirty="0"/>
          </a:p>
          <a:p>
            <a:pPr>
              <a:buFontTx/>
              <a:buNone/>
            </a:pPr>
            <a:r>
              <a:rPr lang="en-US" altLang="zh-CN" sz="2800" b="1" dirty="0"/>
              <a:t>	</a:t>
            </a:r>
            <a:r>
              <a:rPr lang="zh-CN" altLang="en-US" sz="2800" b="1" dirty="0">
                <a:solidFill>
                  <a:srgbClr val="0000FF"/>
                </a:solidFill>
                <a:latin typeface="宋体" pitchFamily="2" charset="-122"/>
              </a:rPr>
              <a:t>◆加反偏电压工作情况，会出现什么情况。</a:t>
            </a:r>
            <a:endParaRPr lang="zh-CN" altLang="en-US" sz="2800" dirty="0"/>
          </a:p>
        </p:txBody>
      </p:sp>
      <p:pic>
        <p:nvPicPr>
          <p:cNvPr id="84997" name="Picture 5" descr="图2-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24136" y="1510046"/>
            <a:ext cx="4132262" cy="3294063"/>
          </a:xfrm>
        </p:spPr>
      </p:pic>
      <p:sp>
        <p:nvSpPr>
          <p:cNvPr id="84996" name="Text Box 4"/>
          <p:cNvSpPr txBox="1">
            <a:spLocks noChangeArrowheads="1"/>
          </p:cNvSpPr>
          <p:nvPr/>
        </p:nvSpPr>
        <p:spPr bwMode="auto">
          <a:xfrm>
            <a:off x="4248150" y="5041900"/>
            <a:ext cx="4427538"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b="1">
                <a:solidFill>
                  <a:srgbClr val="6600CC"/>
                </a:solidFill>
                <a:latin typeface="Times New Roman" pitchFamily="18" charset="0"/>
              </a:rPr>
              <a:t>     </a:t>
            </a:r>
            <a:r>
              <a:rPr lang="zh-CN" altLang="en-US" sz="1600" b="1">
                <a:solidFill>
                  <a:srgbClr val="6600CC"/>
                </a:solidFill>
                <a:latin typeface="Times New Roman" pitchFamily="18" charset="0"/>
              </a:rPr>
              <a:t>图</a:t>
            </a:r>
            <a:r>
              <a:rPr lang="en-US" altLang="zh-CN" sz="1600" b="1">
                <a:solidFill>
                  <a:srgbClr val="6600CC"/>
                </a:solidFill>
                <a:latin typeface="Times New Roman" pitchFamily="18" charset="0"/>
              </a:rPr>
              <a:t>2-7  </a:t>
            </a:r>
            <a:r>
              <a:rPr lang="zh-CN" altLang="en-US" sz="1600" b="1">
                <a:solidFill>
                  <a:srgbClr val="6600CC"/>
                </a:solidFill>
                <a:latin typeface="Times New Roman" pitchFamily="18" charset="0"/>
              </a:rPr>
              <a:t>晶闸管的外形、结构和电气图形符号</a:t>
            </a:r>
          </a:p>
          <a:p>
            <a:pPr algn="ctr"/>
            <a:r>
              <a:rPr lang="zh-CN" altLang="en-US" sz="1600" b="1">
                <a:solidFill>
                  <a:srgbClr val="6600CC"/>
                </a:solidFill>
                <a:latin typeface="Times New Roman" pitchFamily="18" charset="0"/>
              </a:rPr>
              <a:t>    </a:t>
            </a:r>
            <a:r>
              <a:rPr lang="en-US" altLang="zh-CN" sz="1600" b="1">
                <a:solidFill>
                  <a:srgbClr val="6600CC"/>
                </a:solidFill>
                <a:latin typeface="Times New Roman" pitchFamily="18" charset="0"/>
              </a:rPr>
              <a:t>a) </a:t>
            </a:r>
            <a:r>
              <a:rPr lang="zh-CN" altLang="en-US" sz="1600" b="1">
                <a:solidFill>
                  <a:srgbClr val="6600CC"/>
                </a:solidFill>
                <a:latin typeface="Times New Roman" pitchFamily="18" charset="0"/>
              </a:rPr>
              <a:t>外形  </a:t>
            </a:r>
            <a:r>
              <a:rPr lang="en-US" altLang="zh-CN" sz="1600" b="1">
                <a:solidFill>
                  <a:srgbClr val="6600CC"/>
                </a:solidFill>
                <a:latin typeface="Times New Roman" pitchFamily="18" charset="0"/>
              </a:rPr>
              <a:t>b) </a:t>
            </a:r>
            <a:r>
              <a:rPr lang="zh-CN" altLang="en-US" sz="1600" b="1">
                <a:solidFill>
                  <a:srgbClr val="6600CC"/>
                </a:solidFill>
                <a:latin typeface="Times New Roman" pitchFamily="18" charset="0"/>
              </a:rPr>
              <a:t>结构  </a:t>
            </a:r>
            <a:r>
              <a:rPr lang="en-US" altLang="zh-CN" sz="1600" b="1">
                <a:solidFill>
                  <a:srgbClr val="6600CC"/>
                </a:solidFill>
                <a:latin typeface="Times New Roman" pitchFamily="18" charset="0"/>
              </a:rPr>
              <a:t>c) </a:t>
            </a:r>
            <a:r>
              <a:rPr lang="zh-CN" altLang="en-US" sz="1600" b="1">
                <a:solidFill>
                  <a:srgbClr val="6600CC"/>
                </a:solidFill>
                <a:latin typeface="Times New Roman" pitchFamily="18" charset="0"/>
              </a:rPr>
              <a:t>电气图形符号</a:t>
            </a:r>
            <a:r>
              <a:rPr lang="zh-CN" altLang="en-US" sz="2800">
                <a:solidFill>
                  <a:srgbClr val="0000FF"/>
                </a:solidFill>
                <a:latin typeface="Times New Roman" pitchFamily="18" charset="0"/>
              </a:rPr>
              <a:t> </a:t>
            </a:r>
          </a:p>
        </p:txBody>
      </p:sp>
      <p:sp>
        <p:nvSpPr>
          <p:cNvPr id="3" name="灯片编号占位符 2">
            <a:extLst>
              <a:ext uri="{FF2B5EF4-FFF2-40B4-BE49-F238E27FC236}">
                <a16:creationId xmlns:a16="http://schemas.microsoft.com/office/drawing/2014/main" id="{7E02385B-EA26-4C5C-915F-A669ABB89CD9}"/>
              </a:ext>
            </a:extLst>
          </p:cNvPr>
          <p:cNvSpPr>
            <a:spLocks noGrp="1"/>
          </p:cNvSpPr>
          <p:nvPr>
            <p:ph type="sldNum" sz="quarter" idx="12"/>
          </p:nvPr>
        </p:nvSpPr>
        <p:spPr/>
        <p:txBody>
          <a:bodyPr/>
          <a:lstStyle/>
          <a:p>
            <a:fld id="{21226B55-A586-474D-9D16-89BB9CABEDB4}" type="slidenum">
              <a:rPr lang="en-US" altLang="zh-CN" smtClean="0"/>
              <a:pPr/>
              <a:t>4</a:t>
            </a:fld>
            <a:r>
              <a:rPr lang="en-US" altLang="zh-CN"/>
              <a:t>/7</a:t>
            </a:r>
          </a:p>
        </p:txBody>
      </p:sp>
      <p:sp>
        <p:nvSpPr>
          <p:cNvPr id="4" name="日期占位符 3">
            <a:extLst>
              <a:ext uri="{FF2B5EF4-FFF2-40B4-BE49-F238E27FC236}">
                <a16:creationId xmlns:a16="http://schemas.microsoft.com/office/drawing/2014/main" id="{287899F7-0960-4623-911D-A5C308857C83}"/>
              </a:ext>
            </a:extLst>
          </p:cNvPr>
          <p:cNvSpPr>
            <a:spLocks noGrp="1"/>
          </p:cNvSpPr>
          <p:nvPr>
            <p:ph type="dt" sz="half" idx="10"/>
          </p:nvPr>
        </p:nvSpPr>
        <p:spPr/>
        <p:txBody>
          <a:bodyPr/>
          <a:lstStyle/>
          <a:p>
            <a:fld id="{DBA0AF7B-CF72-4B32-8494-A74D00F9B1ED}" type="datetime10">
              <a:rPr lang="zh-CN" altLang="en-US" smtClean="0"/>
              <a:t>10:54</a:t>
            </a:fld>
            <a:endParaRPr lang="en-US" altLang="zh-CN"/>
          </a:p>
        </p:txBody>
      </p:sp>
      <p:sp>
        <p:nvSpPr>
          <p:cNvPr id="5" name="页脚占位符 4">
            <a:extLst>
              <a:ext uri="{FF2B5EF4-FFF2-40B4-BE49-F238E27FC236}">
                <a16:creationId xmlns:a16="http://schemas.microsoft.com/office/drawing/2014/main" id="{06154372-756C-4A38-91E6-111698C376E9}"/>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4289720502"/>
      </p:ext>
    </p:extLst>
  </p:cSld>
  <p:clrMapOvr>
    <a:masterClrMapping/>
  </p:clrMapOvr>
  <mc:AlternateContent xmlns:mc="http://schemas.openxmlformats.org/markup-compatibility/2006" xmlns:p14="http://schemas.microsoft.com/office/powerpoint/2010/main">
    <mc:Choice Requires="p14">
      <p:transition spd="slow" p14:dur="2000" advTm="64601"/>
    </mc:Choice>
    <mc:Fallback xmlns="">
      <p:transition spd="slow" advTm="646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09552" y="99887"/>
            <a:ext cx="10011120" cy="428625"/>
          </a:xfrm>
        </p:spPr>
        <p:txBody>
          <a:bodyPr/>
          <a:lstStyle/>
          <a:p>
            <a:r>
              <a:rPr lang="en-US" altLang="zh-CN" sz="3600" b="1" dirty="0">
                <a:solidFill>
                  <a:schemeClr val="tx1"/>
                </a:solidFill>
              </a:rPr>
              <a:t>2.4.1 </a:t>
            </a:r>
            <a:r>
              <a:rPr lang="zh-CN" altLang="en-US" sz="3600" b="1" dirty="0">
                <a:solidFill>
                  <a:schemeClr val="tx1"/>
                </a:solidFill>
              </a:rPr>
              <a:t>门极可关断晶闸管（</a:t>
            </a:r>
            <a:r>
              <a:rPr lang="zh-CN" altLang="en-US" sz="3600" dirty="0"/>
              <a:t>主要参数</a:t>
            </a:r>
            <a:r>
              <a:rPr lang="zh-CN" altLang="en-US" sz="3600" b="1" dirty="0">
                <a:solidFill>
                  <a:schemeClr val="tx1"/>
                </a:solidFill>
              </a:rPr>
              <a:t>）</a:t>
            </a:r>
          </a:p>
        </p:txBody>
      </p:sp>
      <p:sp>
        <p:nvSpPr>
          <p:cNvPr id="108547" name="Rectangle 3"/>
          <p:cNvSpPr>
            <a:spLocks noGrp="1" noChangeArrowheads="1"/>
          </p:cNvSpPr>
          <p:nvPr>
            <p:ph idx="1"/>
          </p:nvPr>
        </p:nvSpPr>
        <p:spPr>
          <a:xfrm>
            <a:off x="609552" y="723044"/>
            <a:ext cx="8503650" cy="5113337"/>
          </a:xfrm>
        </p:spPr>
        <p:txBody>
          <a:bodyPr/>
          <a:lstStyle/>
          <a:p>
            <a:pPr>
              <a:buFontTx/>
              <a:buNone/>
            </a:pPr>
            <a:r>
              <a:rPr lang="en-US" altLang="zh-CN" sz="2000" b="1" dirty="0">
                <a:solidFill>
                  <a:srgbClr val="E35449"/>
                </a:solidFill>
              </a:rPr>
              <a:t>■</a:t>
            </a:r>
            <a:r>
              <a:rPr lang="zh-CN" altLang="en-US" sz="2000" b="1" dirty="0">
                <a:solidFill>
                  <a:srgbClr val="0000FF"/>
                </a:solidFill>
              </a:rPr>
              <a:t>   ◆</a:t>
            </a:r>
            <a:r>
              <a:rPr lang="en-US" altLang="zh-CN" sz="2000" b="1" dirty="0"/>
              <a:t>GTO</a:t>
            </a:r>
            <a:r>
              <a:rPr lang="zh-CN" altLang="en-US" sz="2000" b="1" dirty="0"/>
              <a:t>的许多参数都和普通晶闸管相应的参数意义相同。</a:t>
            </a:r>
            <a:r>
              <a:rPr lang="zh-CN" altLang="en-US" sz="2000" dirty="0"/>
              <a:t> </a:t>
            </a:r>
          </a:p>
          <a:p>
            <a:pPr>
              <a:buFontTx/>
              <a:buNone/>
            </a:pPr>
            <a:r>
              <a:rPr lang="zh-CN" altLang="en-US" sz="2000" b="1" dirty="0">
                <a:solidFill>
                  <a:srgbClr val="FF0000"/>
                </a:solidFill>
              </a:rPr>
              <a:t>   ◆最大可关断阳极电流</a:t>
            </a:r>
            <a:r>
              <a:rPr lang="en-US" altLang="zh-CN" sz="2000" b="1" i="1" dirty="0">
                <a:solidFill>
                  <a:srgbClr val="FF0000"/>
                </a:solidFill>
              </a:rPr>
              <a:t>I</a:t>
            </a:r>
            <a:r>
              <a:rPr lang="en-US" altLang="zh-CN" sz="2000" b="1" i="1" baseline="-30000" dirty="0">
                <a:solidFill>
                  <a:srgbClr val="FF0000"/>
                </a:solidFill>
              </a:rPr>
              <a:t>ATO</a:t>
            </a:r>
          </a:p>
          <a:p>
            <a:pPr>
              <a:buFontTx/>
              <a:buNone/>
            </a:pPr>
            <a:r>
              <a:rPr lang="en-US" altLang="zh-CN" sz="2000" b="1" dirty="0">
                <a:solidFill>
                  <a:srgbClr val="009900"/>
                </a:solidFill>
              </a:rPr>
              <a:t>       ☞</a:t>
            </a:r>
            <a:r>
              <a:rPr lang="zh-CN" altLang="en-US" sz="2000" b="1" dirty="0"/>
              <a:t>用来标称</a:t>
            </a:r>
            <a:r>
              <a:rPr lang="en-US" altLang="zh-CN" sz="2000" b="1" dirty="0"/>
              <a:t>GTO</a:t>
            </a:r>
            <a:r>
              <a:rPr lang="zh-CN" altLang="en-US" sz="2000" b="1" dirty="0">
                <a:solidFill>
                  <a:srgbClr val="E35449"/>
                </a:solidFill>
              </a:rPr>
              <a:t>额定电流</a:t>
            </a:r>
            <a:r>
              <a:rPr lang="zh-CN" altLang="en-US" sz="2000" dirty="0"/>
              <a:t>。</a:t>
            </a:r>
          </a:p>
          <a:p>
            <a:pPr>
              <a:buFontTx/>
              <a:buNone/>
            </a:pPr>
            <a:r>
              <a:rPr lang="zh-CN" altLang="en-US" sz="2000" dirty="0"/>
              <a:t>   </a:t>
            </a:r>
            <a:r>
              <a:rPr lang="zh-CN" altLang="en-US" sz="2000" b="1" dirty="0">
                <a:solidFill>
                  <a:srgbClr val="0000FF"/>
                </a:solidFill>
              </a:rPr>
              <a:t>◆</a:t>
            </a:r>
            <a:r>
              <a:rPr lang="zh-CN" altLang="en-US" sz="2000" b="1" dirty="0"/>
              <a:t>电流关断增益</a:t>
            </a:r>
            <a:r>
              <a:rPr lang="zh-CN" altLang="en-US" sz="2000" b="1" i="1" dirty="0">
                <a:latin typeface="Symbol" pitchFamily="18" charset="2"/>
                <a:sym typeface="Symbol" pitchFamily="18" charset="2"/>
              </a:rPr>
              <a:t></a:t>
            </a:r>
            <a:r>
              <a:rPr lang="en-US" altLang="zh-CN" sz="2000" b="1" baseline="-25000" dirty="0"/>
              <a:t>off</a:t>
            </a:r>
          </a:p>
          <a:p>
            <a:pPr>
              <a:buFontTx/>
              <a:buNone/>
            </a:pPr>
            <a:r>
              <a:rPr lang="en-US" altLang="zh-CN" sz="2000" b="1" dirty="0">
                <a:solidFill>
                  <a:srgbClr val="0000FF"/>
                </a:solidFill>
              </a:rPr>
              <a:t>       </a:t>
            </a:r>
            <a:r>
              <a:rPr lang="en-US" altLang="zh-CN" sz="2000" b="1" dirty="0">
                <a:solidFill>
                  <a:srgbClr val="009900"/>
                </a:solidFill>
              </a:rPr>
              <a:t>☞</a:t>
            </a:r>
            <a:r>
              <a:rPr lang="zh-CN" altLang="en-US" sz="2000" b="1" dirty="0"/>
              <a:t>最大可关断阳极电流</a:t>
            </a:r>
            <a:r>
              <a:rPr lang="en-US" altLang="zh-CN" sz="2000" b="1" i="1" dirty="0">
                <a:solidFill>
                  <a:srgbClr val="E35449"/>
                </a:solidFill>
              </a:rPr>
              <a:t>I</a:t>
            </a:r>
            <a:r>
              <a:rPr lang="en-US" altLang="zh-CN" sz="2000" b="1" i="1" baseline="-30000" dirty="0">
                <a:solidFill>
                  <a:srgbClr val="E35449"/>
                </a:solidFill>
              </a:rPr>
              <a:t>ATO</a:t>
            </a:r>
            <a:r>
              <a:rPr lang="zh-CN" altLang="en-US" sz="2000" b="1" dirty="0"/>
              <a:t>与门极负脉冲电流最大值</a:t>
            </a:r>
            <a:r>
              <a:rPr lang="en-US" altLang="zh-CN" sz="2000" b="1" i="1" dirty="0">
                <a:solidFill>
                  <a:srgbClr val="E35449"/>
                </a:solidFill>
              </a:rPr>
              <a:t>I</a:t>
            </a:r>
            <a:r>
              <a:rPr lang="en-US" altLang="zh-CN" sz="2000" b="1" i="1" baseline="-25000" dirty="0">
                <a:solidFill>
                  <a:srgbClr val="E35449"/>
                </a:solidFill>
              </a:rPr>
              <a:t>GM</a:t>
            </a:r>
            <a:r>
              <a:rPr lang="zh-CN" altLang="en-US" sz="2000" b="1" dirty="0"/>
              <a:t>之比。</a:t>
            </a:r>
          </a:p>
          <a:p>
            <a:pPr>
              <a:buFontTx/>
              <a:buNone/>
            </a:pPr>
            <a:r>
              <a:rPr lang="zh-CN" altLang="en-US" sz="2000" b="1" dirty="0"/>
              <a:t>       </a:t>
            </a:r>
            <a:r>
              <a:rPr lang="zh-CN" altLang="en-US" sz="2000" b="1" dirty="0">
                <a:solidFill>
                  <a:srgbClr val="009900"/>
                </a:solidFill>
              </a:rPr>
              <a:t>☞</a:t>
            </a:r>
            <a:r>
              <a:rPr lang="zh-CN" altLang="en-US" sz="2000" b="1" i="1" dirty="0">
                <a:latin typeface="Symbol" pitchFamily="18" charset="2"/>
                <a:sym typeface="Symbol" pitchFamily="18" charset="2"/>
              </a:rPr>
              <a:t></a:t>
            </a:r>
            <a:r>
              <a:rPr lang="en-US" altLang="zh-CN" sz="2000" b="1" i="1" baseline="-25000" dirty="0"/>
              <a:t>off</a:t>
            </a:r>
            <a:r>
              <a:rPr lang="zh-CN" altLang="en-US" sz="2000" b="1" dirty="0"/>
              <a:t>一般很小，只有</a:t>
            </a:r>
            <a:r>
              <a:rPr lang="en-US" altLang="zh-CN" sz="2000" b="1" dirty="0">
                <a:solidFill>
                  <a:srgbClr val="E35449"/>
                </a:solidFill>
              </a:rPr>
              <a:t>5</a:t>
            </a:r>
            <a:r>
              <a:rPr lang="zh-CN" altLang="en-US" sz="2000" b="1" dirty="0"/>
              <a:t>左右，这是</a:t>
            </a:r>
            <a:r>
              <a:rPr lang="en-US" altLang="zh-CN" sz="2000" b="1" dirty="0"/>
              <a:t>GTO</a:t>
            </a:r>
            <a:r>
              <a:rPr lang="zh-CN" altLang="en-US" sz="2000" b="1" dirty="0"/>
              <a:t>的一个主要缺点。</a:t>
            </a:r>
            <a:r>
              <a:rPr lang="zh-CN" altLang="en-US" sz="2000" dirty="0"/>
              <a:t> </a:t>
            </a:r>
            <a:endParaRPr lang="zh-CN" altLang="en-US" sz="2000" b="1" dirty="0"/>
          </a:p>
          <a:p>
            <a:pPr>
              <a:buFontTx/>
              <a:buNone/>
            </a:pPr>
            <a:r>
              <a:rPr lang="zh-CN" altLang="en-US" sz="2000" b="1" dirty="0">
                <a:solidFill>
                  <a:srgbClr val="0000FF"/>
                </a:solidFill>
              </a:rPr>
              <a:t>   ◆</a:t>
            </a:r>
            <a:r>
              <a:rPr lang="zh-CN" altLang="en-US" sz="2000" b="1" dirty="0"/>
              <a:t>开通时间</a:t>
            </a:r>
            <a:r>
              <a:rPr lang="en-US" altLang="zh-CN" sz="2000" b="1" i="1" dirty="0"/>
              <a:t>t</a:t>
            </a:r>
            <a:r>
              <a:rPr lang="en-US" altLang="zh-CN" sz="2000" b="1" i="1" baseline="-25000" dirty="0"/>
              <a:t>on</a:t>
            </a:r>
          </a:p>
          <a:p>
            <a:pPr>
              <a:buFontTx/>
              <a:buNone/>
            </a:pPr>
            <a:r>
              <a:rPr lang="en-US" altLang="zh-CN" sz="2000" dirty="0"/>
              <a:t>       </a:t>
            </a:r>
            <a:r>
              <a:rPr lang="en-US" altLang="zh-CN" sz="2000" b="1" dirty="0">
                <a:solidFill>
                  <a:srgbClr val="009900"/>
                </a:solidFill>
              </a:rPr>
              <a:t>☞</a:t>
            </a:r>
            <a:r>
              <a:rPr lang="zh-CN" altLang="en-US" sz="2000" b="1" dirty="0">
                <a:solidFill>
                  <a:srgbClr val="E35449"/>
                </a:solidFill>
              </a:rPr>
              <a:t>延迟</a:t>
            </a:r>
            <a:r>
              <a:rPr lang="zh-CN" altLang="en-US" sz="2000" b="1" dirty="0"/>
              <a:t>时间与</a:t>
            </a:r>
            <a:r>
              <a:rPr lang="zh-CN" altLang="en-US" sz="2000" b="1" dirty="0">
                <a:solidFill>
                  <a:srgbClr val="E35449"/>
                </a:solidFill>
              </a:rPr>
              <a:t>上升</a:t>
            </a:r>
            <a:r>
              <a:rPr lang="zh-CN" altLang="en-US" sz="2000" b="1" dirty="0"/>
              <a:t>时间之和。</a:t>
            </a:r>
          </a:p>
          <a:p>
            <a:pPr>
              <a:buFontTx/>
              <a:buNone/>
            </a:pPr>
            <a:r>
              <a:rPr lang="zh-CN" altLang="en-US" sz="2000" b="1" dirty="0">
                <a:solidFill>
                  <a:srgbClr val="009900"/>
                </a:solidFill>
              </a:rPr>
              <a:t>       ☞</a:t>
            </a:r>
            <a:r>
              <a:rPr lang="zh-CN" altLang="en-US" sz="2000" b="1" dirty="0"/>
              <a:t>延迟时间一般约</a:t>
            </a:r>
            <a:r>
              <a:rPr lang="en-US" altLang="zh-CN" sz="2000" b="1" dirty="0">
                <a:solidFill>
                  <a:srgbClr val="E35449"/>
                </a:solidFill>
              </a:rPr>
              <a:t>1~2</a:t>
            </a:r>
            <a:r>
              <a:rPr lang="en-US" altLang="zh-CN" sz="2000" b="1" i="1" dirty="0">
                <a:solidFill>
                  <a:srgbClr val="E35449"/>
                </a:solidFill>
                <a:sym typeface="Symbol" pitchFamily="18" charset="2"/>
              </a:rPr>
              <a:t></a:t>
            </a:r>
            <a:r>
              <a:rPr lang="en-US" altLang="zh-CN" sz="2000" b="1" i="1" dirty="0">
                <a:solidFill>
                  <a:srgbClr val="E35449"/>
                </a:solidFill>
              </a:rPr>
              <a:t>s</a:t>
            </a:r>
            <a:r>
              <a:rPr lang="zh-CN" altLang="en-US" sz="2000" b="1" dirty="0"/>
              <a:t>，上升时间则随</a:t>
            </a:r>
            <a:r>
              <a:rPr lang="zh-CN" altLang="en-US" sz="2000" b="1" dirty="0">
                <a:solidFill>
                  <a:srgbClr val="E35449"/>
                </a:solidFill>
              </a:rPr>
              <a:t>通态阳极电流值</a:t>
            </a:r>
            <a:r>
              <a:rPr lang="zh-CN" altLang="en-US" sz="2000" b="1" dirty="0"/>
              <a:t>的增大而</a:t>
            </a:r>
          </a:p>
          <a:p>
            <a:pPr>
              <a:buFontTx/>
              <a:buNone/>
            </a:pPr>
            <a:r>
              <a:rPr lang="zh-CN" altLang="en-US" sz="2000" b="1" dirty="0"/>
              <a:t>   增大。</a:t>
            </a:r>
            <a:r>
              <a:rPr lang="zh-CN" altLang="en-US" sz="2000" dirty="0"/>
              <a:t> </a:t>
            </a:r>
            <a:endParaRPr lang="zh-CN" altLang="en-US" sz="2000" b="1" dirty="0"/>
          </a:p>
          <a:p>
            <a:pPr>
              <a:buFontTx/>
              <a:buNone/>
            </a:pPr>
            <a:r>
              <a:rPr lang="zh-CN" altLang="en-US" sz="2000" dirty="0"/>
              <a:t>   </a:t>
            </a:r>
            <a:r>
              <a:rPr lang="zh-CN" altLang="en-US" sz="2000" b="1" dirty="0">
                <a:solidFill>
                  <a:srgbClr val="0000FF"/>
                </a:solidFill>
              </a:rPr>
              <a:t>◆</a:t>
            </a:r>
            <a:r>
              <a:rPr lang="zh-CN" altLang="en-US" sz="2000" b="1" dirty="0"/>
              <a:t>关断时间</a:t>
            </a:r>
            <a:r>
              <a:rPr lang="en-US" altLang="zh-CN" sz="2000" b="1" i="1" dirty="0" err="1"/>
              <a:t>t</a:t>
            </a:r>
            <a:r>
              <a:rPr lang="en-US" altLang="zh-CN" sz="2000" b="1" i="1" baseline="-25000" dirty="0" err="1"/>
              <a:t>off</a:t>
            </a:r>
            <a:endParaRPr lang="en-US" altLang="zh-CN" sz="2000" b="1" i="1" baseline="-25000" dirty="0"/>
          </a:p>
          <a:p>
            <a:pPr>
              <a:buFontTx/>
              <a:buNone/>
            </a:pPr>
            <a:r>
              <a:rPr lang="en-US" altLang="zh-CN" sz="2000" b="1" dirty="0">
                <a:solidFill>
                  <a:srgbClr val="0000FF"/>
                </a:solidFill>
              </a:rPr>
              <a:t>       </a:t>
            </a:r>
            <a:r>
              <a:rPr lang="en-US" altLang="zh-CN" sz="2000" b="1" dirty="0">
                <a:solidFill>
                  <a:srgbClr val="009900"/>
                </a:solidFill>
              </a:rPr>
              <a:t>☞</a:t>
            </a:r>
            <a:r>
              <a:rPr lang="zh-CN" altLang="en-US" sz="2000" b="1" dirty="0"/>
              <a:t>一般指</a:t>
            </a:r>
            <a:r>
              <a:rPr lang="zh-CN" altLang="en-US" sz="2000" b="1" dirty="0">
                <a:solidFill>
                  <a:srgbClr val="E35449"/>
                </a:solidFill>
              </a:rPr>
              <a:t>储存</a:t>
            </a:r>
            <a:r>
              <a:rPr lang="zh-CN" altLang="en-US" sz="2000" b="1" dirty="0"/>
              <a:t>时间和</a:t>
            </a:r>
            <a:r>
              <a:rPr lang="zh-CN" altLang="en-US" sz="2000" b="1" dirty="0">
                <a:solidFill>
                  <a:srgbClr val="E35449"/>
                </a:solidFill>
              </a:rPr>
              <a:t>下降</a:t>
            </a:r>
            <a:r>
              <a:rPr lang="zh-CN" altLang="en-US" sz="2000" b="1" dirty="0"/>
              <a:t>时间之和，而不包括</a:t>
            </a:r>
            <a:r>
              <a:rPr lang="zh-CN" altLang="en-US" sz="2000" b="1" dirty="0">
                <a:solidFill>
                  <a:srgbClr val="E35449"/>
                </a:solidFill>
              </a:rPr>
              <a:t>尾部</a:t>
            </a:r>
            <a:r>
              <a:rPr lang="zh-CN" altLang="en-US" sz="2000" b="1" dirty="0"/>
              <a:t>时间。</a:t>
            </a:r>
          </a:p>
          <a:p>
            <a:pPr>
              <a:buFontTx/>
              <a:buNone/>
            </a:pPr>
            <a:r>
              <a:rPr lang="zh-CN" altLang="en-US" sz="2000" dirty="0"/>
              <a:t>       </a:t>
            </a:r>
            <a:r>
              <a:rPr lang="zh-CN" altLang="en-US" sz="2000" b="1" dirty="0">
                <a:solidFill>
                  <a:srgbClr val="009900"/>
                </a:solidFill>
              </a:rPr>
              <a:t>☞</a:t>
            </a:r>
            <a:r>
              <a:rPr lang="zh-CN" altLang="en-US" sz="2000" b="1" dirty="0"/>
              <a:t>储存时间随</a:t>
            </a:r>
            <a:r>
              <a:rPr lang="zh-CN" altLang="en-US" sz="2000" b="1" dirty="0">
                <a:solidFill>
                  <a:srgbClr val="E35449"/>
                </a:solidFill>
              </a:rPr>
              <a:t>阳极电流</a:t>
            </a:r>
            <a:r>
              <a:rPr lang="zh-CN" altLang="en-US" sz="2000" b="1" dirty="0"/>
              <a:t>的增大而增大，下降时间一般小于</a:t>
            </a:r>
            <a:r>
              <a:rPr lang="en-US" altLang="zh-CN" sz="2000" b="1" dirty="0">
                <a:solidFill>
                  <a:srgbClr val="E35449"/>
                </a:solidFill>
              </a:rPr>
              <a:t>2</a:t>
            </a:r>
            <a:r>
              <a:rPr lang="en-US" altLang="zh-CN" sz="2000" b="1" i="1" dirty="0">
                <a:solidFill>
                  <a:srgbClr val="E35449"/>
                </a:solidFill>
                <a:sym typeface="Symbol" pitchFamily="18" charset="2"/>
              </a:rPr>
              <a:t></a:t>
            </a:r>
            <a:r>
              <a:rPr lang="en-US" altLang="zh-CN" sz="2000" b="1" i="1" dirty="0">
                <a:solidFill>
                  <a:srgbClr val="E35449"/>
                </a:solidFill>
              </a:rPr>
              <a:t>s</a:t>
            </a:r>
            <a:r>
              <a:rPr lang="zh-CN" altLang="en-US" sz="2000" b="1" dirty="0"/>
              <a:t>。</a:t>
            </a:r>
          </a:p>
          <a:p>
            <a:pPr>
              <a:buFontTx/>
              <a:buNone/>
            </a:pPr>
            <a:endParaRPr lang="en-US" altLang="zh-CN" sz="2000" b="1" dirty="0">
              <a:solidFill>
                <a:srgbClr val="E35449"/>
              </a:solidFill>
            </a:endParaRPr>
          </a:p>
          <a:p>
            <a:pPr>
              <a:buFontTx/>
              <a:buNone/>
            </a:pPr>
            <a:r>
              <a:rPr lang="zh-CN" altLang="en-US" sz="2000" b="1" dirty="0">
                <a:solidFill>
                  <a:srgbClr val="E35449"/>
                </a:solidFill>
              </a:rPr>
              <a:t>■</a:t>
            </a:r>
            <a:r>
              <a:rPr lang="zh-CN" altLang="en-US" sz="2000" b="1" dirty="0"/>
              <a:t>不少</a:t>
            </a:r>
            <a:r>
              <a:rPr lang="en-US" altLang="zh-CN" sz="2000" b="1" dirty="0"/>
              <a:t>GTO</a:t>
            </a:r>
            <a:r>
              <a:rPr lang="zh-CN" altLang="en-US" sz="2000" b="1" dirty="0"/>
              <a:t>都制造成</a:t>
            </a:r>
            <a:r>
              <a:rPr lang="zh-CN" altLang="en-US" sz="2000" b="1" dirty="0">
                <a:solidFill>
                  <a:srgbClr val="E35449"/>
                </a:solidFill>
              </a:rPr>
              <a:t>逆导型</a:t>
            </a:r>
            <a:r>
              <a:rPr lang="zh-CN" altLang="en-US" sz="2000" b="1" dirty="0"/>
              <a:t>，类似于逆导晶闸管。</a:t>
            </a:r>
            <a:endParaRPr lang="en-US" altLang="zh-CN" sz="2000" b="1" dirty="0"/>
          </a:p>
          <a:p>
            <a:pPr>
              <a:buFontTx/>
              <a:buNone/>
            </a:pPr>
            <a:r>
              <a:rPr lang="zh-CN" altLang="en-US" sz="2000" b="1" dirty="0">
                <a:solidFill>
                  <a:srgbClr val="E35449"/>
                </a:solidFill>
              </a:rPr>
              <a:t>■</a:t>
            </a:r>
            <a:r>
              <a:rPr lang="zh-CN" altLang="en-US" sz="2000" b="1" dirty="0"/>
              <a:t>当需要承受反向电压时，应和</a:t>
            </a:r>
            <a:r>
              <a:rPr lang="zh-CN" altLang="en-US" sz="2000" b="1" dirty="0">
                <a:solidFill>
                  <a:srgbClr val="E35449"/>
                </a:solidFill>
              </a:rPr>
              <a:t>电力二极管</a:t>
            </a:r>
            <a:r>
              <a:rPr lang="zh-CN" altLang="en-US" sz="2000" b="1" dirty="0"/>
              <a:t>串联使用。</a:t>
            </a:r>
            <a:r>
              <a:rPr lang="zh-CN" altLang="en-US" sz="2000"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40</a:t>
            </a:fld>
            <a:endParaRPr lang="zh-CN" altLang="en-US"/>
          </a:p>
        </p:txBody>
      </p:sp>
      <p:sp>
        <p:nvSpPr>
          <p:cNvPr id="4" name="日期占位符 3">
            <a:extLst>
              <a:ext uri="{FF2B5EF4-FFF2-40B4-BE49-F238E27FC236}">
                <a16:creationId xmlns:a16="http://schemas.microsoft.com/office/drawing/2014/main" id="{0EA6BAFD-662F-4219-BC0D-F9D891EB5D84}"/>
              </a:ext>
            </a:extLst>
          </p:cNvPr>
          <p:cNvSpPr>
            <a:spLocks noGrp="1"/>
          </p:cNvSpPr>
          <p:nvPr>
            <p:ph type="dt" sz="half" idx="10"/>
          </p:nvPr>
        </p:nvSpPr>
        <p:spPr/>
        <p:txBody>
          <a:bodyPr/>
          <a:lstStyle/>
          <a:p>
            <a:fld id="{82516E51-9973-4F6B-87DA-DD874EDC951C}" type="datetime10">
              <a:rPr lang="zh-CN" altLang="en-US" smtClean="0"/>
              <a:t>10:54</a:t>
            </a:fld>
            <a:endParaRPr lang="zh-CN" altLang="en-US"/>
          </a:p>
        </p:txBody>
      </p:sp>
      <p:sp>
        <p:nvSpPr>
          <p:cNvPr id="5" name="页脚占位符 4">
            <a:extLst>
              <a:ext uri="{FF2B5EF4-FFF2-40B4-BE49-F238E27FC236}">
                <a16:creationId xmlns:a16="http://schemas.microsoft.com/office/drawing/2014/main" id="{22C94119-E325-4297-99B1-3CE4191A30D1}"/>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369195933"/>
      </p:ext>
    </p:extLst>
  </p:cSld>
  <p:clrMapOvr>
    <a:masterClrMapping/>
  </p:clrMapOvr>
  <mc:AlternateContent xmlns:mc="http://schemas.openxmlformats.org/markup-compatibility/2006" xmlns:p14="http://schemas.microsoft.com/office/powerpoint/2010/main">
    <mc:Choice Requires="p14">
      <p:transition spd="slow" p14:dur="2000" advTm="139985"/>
    </mc:Choice>
    <mc:Fallback xmlns="">
      <p:transition spd="slow" advTm="139985"/>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147" name="Object 138"/>
          <p:cNvGraphicFramePr>
            <a:graphicFrameLocks noChangeAspect="1"/>
          </p:cNvGraphicFramePr>
          <p:nvPr>
            <p:extLst>
              <p:ext uri="{D42A27DB-BD31-4B8C-83A1-F6EECF244321}">
                <p14:modId xmlns:p14="http://schemas.microsoft.com/office/powerpoint/2010/main" val="3337957754"/>
              </p:ext>
            </p:extLst>
          </p:nvPr>
        </p:nvGraphicFramePr>
        <p:xfrm>
          <a:off x="4788142" y="1772816"/>
          <a:ext cx="4287859" cy="3095674"/>
        </p:xfrm>
        <a:graphic>
          <a:graphicData uri="http://schemas.openxmlformats.org/presentationml/2006/ole">
            <mc:AlternateContent xmlns:mc="http://schemas.openxmlformats.org/markup-compatibility/2006">
              <mc:Choice xmlns:v="urn:schemas-microsoft-com:vml" Requires="v">
                <p:oleObj spid="_x0000_s15568" name="位图图像" r:id="rId4" imgW="5630061" imgH="4172532" progId="Paint.Picture">
                  <p:embed/>
                </p:oleObj>
              </mc:Choice>
              <mc:Fallback>
                <p:oleObj name="位图图像" r:id="rId4" imgW="5630061" imgH="417253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142" y="1772816"/>
                        <a:ext cx="4287859" cy="3095674"/>
                      </a:xfrm>
                      <a:prstGeom prst="rect">
                        <a:avLst/>
                      </a:prstGeom>
                      <a:noFill/>
                      <a:ln>
                        <a:noFill/>
                      </a:ln>
                      <a:effectLst/>
                    </p:spPr>
                  </p:pic>
                </p:oleObj>
              </mc:Fallback>
            </mc:AlternateContent>
          </a:graphicData>
        </a:graphic>
      </p:graphicFrame>
      <p:sp>
        <p:nvSpPr>
          <p:cNvPr id="6148" name="Rectangle 2"/>
          <p:cNvSpPr>
            <a:spLocks noGrp="1" noChangeArrowheads="1"/>
          </p:cNvSpPr>
          <p:nvPr>
            <p:ph type="title"/>
          </p:nvPr>
        </p:nvSpPr>
        <p:spPr>
          <a:xfrm>
            <a:off x="827584" y="68807"/>
            <a:ext cx="8686800" cy="685800"/>
          </a:xfrm>
        </p:spPr>
        <p:txBody>
          <a:bodyPr/>
          <a:lstStyle/>
          <a:p>
            <a:r>
              <a:rPr lang="en-US" altLang="zh-CN" sz="3600" b="1" dirty="0">
                <a:latin typeface="Arial" charset="0"/>
                <a:ea typeface="隶书" pitchFamily="49" charset="-122"/>
              </a:rPr>
              <a:t>2.3.1</a:t>
            </a:r>
            <a:r>
              <a:rPr lang="en-US" altLang="zh-CN" sz="3600" dirty="0">
                <a:ea typeface="隶书" pitchFamily="49" charset="-122"/>
              </a:rPr>
              <a:t>    </a:t>
            </a:r>
            <a:r>
              <a:rPr lang="zh-CN" altLang="en-US" sz="3600" b="1" dirty="0">
                <a:latin typeface="黑体" pitchFamily="49" charset="-122"/>
              </a:rPr>
              <a:t>晶闸管的工作原理（定性分析）</a:t>
            </a:r>
          </a:p>
        </p:txBody>
      </p:sp>
      <p:sp>
        <p:nvSpPr>
          <p:cNvPr id="6149" name="Rectangle 6"/>
          <p:cNvSpPr>
            <a:spLocks noChangeArrowheads="1"/>
          </p:cNvSpPr>
          <p:nvPr/>
        </p:nvSpPr>
        <p:spPr bwMode="auto">
          <a:xfrm>
            <a:off x="4644008" y="4869160"/>
            <a:ext cx="4572000" cy="785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spcBef>
                <a:spcPct val="50000"/>
              </a:spcBef>
              <a:buClr>
                <a:schemeClr val="tx2"/>
              </a:buClr>
              <a:buSzPct val="95000"/>
              <a:buFont typeface="Wingdings" pitchFamily="2" charset="2"/>
              <a:buNone/>
            </a:pPr>
            <a:r>
              <a:rPr lang="zh-CN" altLang="en-US" sz="1800" dirty="0">
                <a:solidFill>
                  <a:srgbClr val="0000FF"/>
                </a:solidFill>
                <a:latin typeface="Arial" charset="0"/>
              </a:rPr>
              <a:t>图</a:t>
            </a:r>
            <a:r>
              <a:rPr lang="en-US" altLang="zh-CN" sz="1800" dirty="0">
                <a:solidFill>
                  <a:srgbClr val="0000FF"/>
                </a:solidFill>
                <a:latin typeface="Arial" charset="0"/>
              </a:rPr>
              <a:t>2-7  </a:t>
            </a:r>
            <a:r>
              <a:rPr lang="zh-CN" altLang="en-US" sz="1800" dirty="0">
                <a:solidFill>
                  <a:srgbClr val="0000FF"/>
                </a:solidFill>
                <a:latin typeface="Arial" charset="0"/>
              </a:rPr>
              <a:t>晶闸管的双晶体管模型及其工作原理</a:t>
            </a:r>
          </a:p>
          <a:p>
            <a:pPr algn="ctr">
              <a:spcBef>
                <a:spcPct val="50000"/>
              </a:spcBef>
              <a:buClr>
                <a:schemeClr val="tx2"/>
              </a:buClr>
              <a:buSzPct val="95000"/>
              <a:buFont typeface="Wingdings" pitchFamily="2" charset="2"/>
              <a:buNone/>
            </a:pPr>
            <a:r>
              <a:rPr lang="en-US" altLang="zh-CN" sz="1800" dirty="0">
                <a:solidFill>
                  <a:srgbClr val="0000FF"/>
                </a:solidFill>
                <a:latin typeface="Arial" charset="0"/>
              </a:rPr>
              <a:t>a) </a:t>
            </a:r>
            <a:r>
              <a:rPr lang="zh-CN" altLang="en-US" sz="1800" dirty="0">
                <a:solidFill>
                  <a:srgbClr val="0000FF"/>
                </a:solidFill>
                <a:latin typeface="Arial" charset="0"/>
              </a:rPr>
              <a:t>双晶体管模型  </a:t>
            </a:r>
            <a:r>
              <a:rPr lang="en-US" altLang="zh-CN" sz="1800" dirty="0">
                <a:solidFill>
                  <a:srgbClr val="0000FF"/>
                </a:solidFill>
                <a:latin typeface="Arial" charset="0"/>
              </a:rPr>
              <a:t>b) </a:t>
            </a:r>
            <a:r>
              <a:rPr lang="zh-CN" altLang="en-US" sz="1800" dirty="0">
                <a:solidFill>
                  <a:srgbClr val="0000FF"/>
                </a:solidFill>
                <a:latin typeface="Arial" charset="0"/>
              </a:rPr>
              <a:t>工作原理</a:t>
            </a:r>
          </a:p>
        </p:txBody>
      </p:sp>
      <p:sp>
        <p:nvSpPr>
          <p:cNvPr id="6153" name="Text Box 125"/>
          <p:cNvSpPr txBox="1">
            <a:spLocks noChangeArrowheads="1"/>
          </p:cNvSpPr>
          <p:nvPr/>
        </p:nvSpPr>
        <p:spPr bwMode="auto">
          <a:xfrm>
            <a:off x="539552" y="620688"/>
            <a:ext cx="4443481"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algn="just" eaLnBrk="1" hangingPunct="1">
              <a:spcBef>
                <a:spcPct val="50000"/>
              </a:spcBef>
              <a:buFont typeface="Wingdings" pitchFamily="2" charset="2"/>
              <a:buBlip>
                <a:blip r:embed="rId6"/>
              </a:buBlip>
            </a:pPr>
            <a:r>
              <a:rPr lang="en-US" altLang="zh-CN" sz="3200" b="1" dirty="0">
                <a:latin typeface="宋体" charset="-122"/>
                <a:ea typeface="宋体" charset="-122"/>
              </a:rPr>
              <a:t> </a:t>
            </a:r>
            <a:r>
              <a:rPr lang="zh-CN" altLang="en-US" sz="2400" b="1" dirty="0">
                <a:latin typeface="宋体" charset="-122"/>
                <a:ea typeface="宋体" charset="-122"/>
              </a:rPr>
              <a:t>原理可以按照双晶体管模型来解释和分析工作原理。</a:t>
            </a:r>
            <a:endParaRPr lang="en-US" altLang="zh-CN" sz="2400" b="1" dirty="0">
              <a:latin typeface="宋体" charset="-122"/>
              <a:ea typeface="宋体" charset="-122"/>
            </a:endParaRPr>
          </a:p>
          <a:p>
            <a:pPr algn="just" eaLnBrk="1" hangingPunct="1">
              <a:spcBef>
                <a:spcPct val="50000"/>
              </a:spcBef>
              <a:buFont typeface="Wingdings" pitchFamily="2" charset="2"/>
              <a:buBlip>
                <a:blip r:embed="rId6"/>
              </a:buBlip>
            </a:pPr>
            <a:r>
              <a:rPr lang="zh-CN" altLang="en-US" sz="2400" b="1" dirty="0">
                <a:latin typeface="宋体" charset="-122"/>
                <a:ea typeface="宋体" charset="-122"/>
              </a:rPr>
              <a:t>  晶闸管可以看出</a:t>
            </a:r>
            <a:r>
              <a:rPr lang="en-US" altLang="zh-CN" sz="2400" b="1" dirty="0">
                <a:latin typeface="宋体" charset="-122"/>
                <a:ea typeface="宋体" charset="-122"/>
              </a:rPr>
              <a:t>V1</a:t>
            </a:r>
            <a:r>
              <a:rPr lang="zh-CN" altLang="en-US" sz="2400" b="1" dirty="0">
                <a:latin typeface="宋体" charset="-122"/>
                <a:ea typeface="宋体" charset="-122"/>
              </a:rPr>
              <a:t>、</a:t>
            </a:r>
            <a:r>
              <a:rPr lang="en-US" altLang="zh-CN" sz="2400" b="1" dirty="0">
                <a:latin typeface="宋体" charset="-122"/>
                <a:ea typeface="宋体" charset="-122"/>
              </a:rPr>
              <a:t>V2</a:t>
            </a:r>
            <a:r>
              <a:rPr lang="zh-CN" altLang="en-US" sz="2400" b="1" dirty="0">
                <a:latin typeface="宋体" charset="-122"/>
                <a:ea typeface="宋体" charset="-122"/>
              </a:rPr>
              <a:t>管组合而成。</a:t>
            </a:r>
            <a:endParaRPr lang="en-US" altLang="zh-CN" sz="2400" b="1" dirty="0">
              <a:latin typeface="宋体" charset="-122"/>
              <a:ea typeface="宋体" charset="-122"/>
            </a:endParaRPr>
          </a:p>
          <a:p>
            <a:pPr lvl="1" algn="just" eaLnBrk="1" hangingPunct="1">
              <a:spcBef>
                <a:spcPct val="50000"/>
              </a:spcBef>
              <a:buBlip>
                <a:blip r:embed="rId6"/>
              </a:buBlip>
            </a:pPr>
            <a:r>
              <a:rPr lang="en-US" altLang="zh-CN" sz="2400" b="1" dirty="0">
                <a:solidFill>
                  <a:srgbClr val="FF0000"/>
                </a:solidFill>
                <a:latin typeface="宋体" charset="-122"/>
                <a:ea typeface="宋体" charset="-122"/>
              </a:rPr>
              <a:t>1</a:t>
            </a:r>
            <a:r>
              <a:rPr lang="zh-CN" altLang="en-US" sz="2400" b="1" dirty="0">
                <a:solidFill>
                  <a:srgbClr val="FF0000"/>
                </a:solidFill>
                <a:latin typeface="宋体" charset="-122"/>
                <a:ea typeface="宋体" charset="-122"/>
              </a:rPr>
              <a:t>）、往门极注入电流</a:t>
            </a:r>
            <a:r>
              <a:rPr lang="en-US" altLang="zh-CN" sz="2400" b="1" i="1" dirty="0">
                <a:solidFill>
                  <a:srgbClr val="FF0000"/>
                </a:solidFill>
              </a:rPr>
              <a:t>I</a:t>
            </a:r>
            <a:r>
              <a:rPr lang="en-US" altLang="zh-CN" sz="2400" b="1" i="1" baseline="-25000" dirty="0">
                <a:solidFill>
                  <a:srgbClr val="FF0000"/>
                </a:solidFill>
              </a:rPr>
              <a:t>G</a:t>
            </a:r>
            <a:r>
              <a:rPr lang="zh-CN" altLang="en-US" sz="2400" b="1" i="1" baseline="-25000" dirty="0">
                <a:solidFill>
                  <a:srgbClr val="FF0000"/>
                </a:solidFill>
              </a:rPr>
              <a:t>。</a:t>
            </a:r>
            <a:endParaRPr lang="en-US" altLang="zh-CN" sz="2400" b="1" i="1" baseline="-25000" dirty="0">
              <a:solidFill>
                <a:srgbClr val="FF0000"/>
              </a:solidFill>
            </a:endParaRPr>
          </a:p>
          <a:p>
            <a:pPr lvl="1" algn="just" eaLnBrk="1" hangingPunct="1">
              <a:spcBef>
                <a:spcPct val="50000"/>
              </a:spcBef>
              <a:buBlip>
                <a:blip r:embed="rId6"/>
              </a:buBlip>
            </a:pPr>
            <a:r>
              <a:rPr lang="en-US" altLang="zh-CN" sz="2400" b="1" dirty="0">
                <a:solidFill>
                  <a:srgbClr val="FF0000"/>
                </a:solidFill>
                <a:latin typeface="宋体" charset="-122"/>
                <a:ea typeface="宋体" charset="-122"/>
              </a:rPr>
              <a:t>2</a:t>
            </a:r>
            <a:r>
              <a:rPr lang="zh-CN" altLang="en-US" sz="2400" b="1" dirty="0">
                <a:solidFill>
                  <a:srgbClr val="FF0000"/>
                </a:solidFill>
                <a:latin typeface="宋体" charset="-122"/>
                <a:ea typeface="宋体" charset="-122"/>
              </a:rPr>
              <a:t>）、开通后，撤掉门极电流，对晶闸管的开动有何影响</a:t>
            </a:r>
            <a:r>
              <a:rPr lang="zh-CN" altLang="en-US" sz="2400" b="1" dirty="0">
                <a:latin typeface="宋体" charset="-122"/>
                <a:ea typeface="宋体" charset="-122"/>
              </a:rPr>
              <a:t>。</a:t>
            </a:r>
            <a:endParaRPr lang="en-US" altLang="zh-CN" sz="2400" b="1" dirty="0">
              <a:latin typeface="宋体" charset="-122"/>
              <a:ea typeface="宋体" charset="-122"/>
            </a:endParaRPr>
          </a:p>
          <a:p>
            <a:pPr algn="just" eaLnBrk="1" hangingPunct="1">
              <a:spcBef>
                <a:spcPct val="50000"/>
              </a:spcBef>
              <a:buFont typeface="Wingdings" pitchFamily="2" charset="2"/>
              <a:buBlip>
                <a:blip r:embed="rId6"/>
              </a:buBlip>
            </a:pPr>
            <a:r>
              <a:rPr lang="zh-CN" altLang="en-US" sz="2400" b="1" dirty="0">
                <a:latin typeface="宋体" charset="-122"/>
                <a:ea typeface="宋体" charset="-122"/>
              </a:rPr>
              <a:t>晶闸管的开通是一个强烈的</a:t>
            </a:r>
            <a:r>
              <a:rPr lang="zh-CN" altLang="en-US" sz="2400" b="1" dirty="0">
                <a:solidFill>
                  <a:srgbClr val="FF0000"/>
                </a:solidFill>
                <a:latin typeface="宋体" charset="-122"/>
                <a:ea typeface="宋体" charset="-122"/>
              </a:rPr>
              <a:t>正反馈过程</a:t>
            </a:r>
            <a:r>
              <a:rPr lang="en-US" altLang="zh-CN" sz="2400" b="1" dirty="0">
                <a:latin typeface="宋体" charset="-122"/>
                <a:ea typeface="宋体" charset="-122"/>
              </a:rPr>
              <a:t>(</a:t>
            </a:r>
            <a:r>
              <a:rPr lang="zh-CN" altLang="en-US" sz="2400" b="1" dirty="0">
                <a:solidFill>
                  <a:schemeClr val="accent6"/>
                </a:solidFill>
                <a:latin typeface="宋体" charset="-122"/>
                <a:ea typeface="宋体" charset="-122"/>
              </a:rPr>
              <a:t>开通的机理</a:t>
            </a:r>
            <a:r>
              <a:rPr lang="en-US" altLang="zh-CN" sz="2400" b="1" dirty="0">
                <a:latin typeface="宋体" charset="-122"/>
                <a:ea typeface="宋体" charset="-122"/>
              </a:rPr>
              <a:t>)</a:t>
            </a:r>
            <a:r>
              <a:rPr lang="zh-CN" altLang="en-US" sz="2400" b="1" dirty="0">
                <a:latin typeface="宋体" charset="-122"/>
                <a:ea typeface="宋体" charset="-122"/>
              </a:rPr>
              <a:t>。</a:t>
            </a:r>
            <a:endParaRPr lang="en-US" altLang="zh-CN" sz="2400" b="1" dirty="0">
              <a:latin typeface="宋体" charset="-122"/>
              <a:ea typeface="宋体" charset="-122"/>
            </a:endParaRPr>
          </a:p>
          <a:p>
            <a:pPr algn="just" eaLnBrk="1" hangingPunct="1">
              <a:spcBef>
                <a:spcPct val="50000"/>
              </a:spcBef>
              <a:buFont typeface="Wingdings" pitchFamily="2" charset="2"/>
              <a:buBlip>
                <a:blip r:embed="rId6"/>
              </a:buBlip>
            </a:pPr>
            <a:r>
              <a:rPr lang="zh-CN" altLang="en-US" sz="2400" b="1" dirty="0">
                <a:solidFill>
                  <a:schemeClr val="accent6"/>
                </a:solidFill>
                <a:latin typeface="宋体" charset="-122"/>
                <a:ea typeface="宋体" charset="-122"/>
              </a:rPr>
              <a:t>晶闸管的驱动过程更多的是称为</a:t>
            </a:r>
            <a:r>
              <a:rPr lang="zh-CN" altLang="en-US" sz="2400" b="1" dirty="0">
                <a:solidFill>
                  <a:srgbClr val="FF0000"/>
                </a:solidFill>
                <a:latin typeface="宋体" charset="-122"/>
                <a:ea typeface="宋体" charset="-122"/>
              </a:rPr>
              <a:t>触发</a:t>
            </a:r>
            <a:r>
              <a:rPr lang="zh-CN" altLang="en-US" sz="2400" b="1" dirty="0">
                <a:latin typeface="宋体" charset="-122"/>
                <a:ea typeface="宋体" charset="-122"/>
              </a:rPr>
              <a:t>。</a:t>
            </a:r>
            <a:r>
              <a:rPr lang="zh-CN" altLang="en-US" sz="2400" b="1" dirty="0">
                <a:solidFill>
                  <a:schemeClr val="accent6"/>
                </a:solidFill>
                <a:latin typeface="宋体" charset="-122"/>
                <a:ea typeface="宋体" charset="-122"/>
              </a:rPr>
              <a:t>产生注入门极触发电流</a:t>
            </a:r>
            <a:r>
              <a:rPr lang="en-US" altLang="zh-CN" sz="2400" b="1" i="1" dirty="0">
                <a:solidFill>
                  <a:srgbClr val="FF0000"/>
                </a:solidFill>
              </a:rPr>
              <a:t>I</a:t>
            </a:r>
            <a:r>
              <a:rPr lang="en-US" altLang="zh-CN" sz="2400" b="1" i="1" baseline="-25000" dirty="0">
                <a:solidFill>
                  <a:srgbClr val="FF0000"/>
                </a:solidFill>
              </a:rPr>
              <a:t>G</a:t>
            </a:r>
            <a:r>
              <a:rPr lang="zh-CN" altLang="en-US" sz="2400" b="1" dirty="0">
                <a:solidFill>
                  <a:schemeClr val="accent6"/>
                </a:solidFill>
                <a:latin typeface="宋体" charset="-122"/>
                <a:ea typeface="宋体" charset="-122"/>
              </a:rPr>
              <a:t>的电路称</a:t>
            </a:r>
            <a:r>
              <a:rPr lang="zh-CN" altLang="en-US" sz="2400" b="1" dirty="0">
                <a:solidFill>
                  <a:srgbClr val="FF0000"/>
                </a:solidFill>
                <a:latin typeface="宋体" charset="-122"/>
                <a:ea typeface="宋体" charset="-122"/>
              </a:rPr>
              <a:t>门极触发电路</a:t>
            </a:r>
            <a:r>
              <a:rPr lang="zh-CN" altLang="en-US" sz="2400" b="1" dirty="0">
                <a:solidFill>
                  <a:schemeClr val="accent6"/>
                </a:solidFill>
                <a:latin typeface="宋体" charset="-122"/>
                <a:ea typeface="宋体" charset="-122"/>
              </a:rPr>
              <a:t>。</a:t>
            </a:r>
            <a:endParaRPr lang="en-US" altLang="zh-CN" sz="2400" b="1" dirty="0">
              <a:latin typeface="宋体" charset="-122"/>
              <a:ea typeface="宋体"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4" name="日期占位符 3">
            <a:extLst>
              <a:ext uri="{FF2B5EF4-FFF2-40B4-BE49-F238E27FC236}">
                <a16:creationId xmlns:a16="http://schemas.microsoft.com/office/drawing/2014/main" id="{1081B3B7-4EAF-46BF-A268-2A78B36CE647}"/>
              </a:ext>
            </a:extLst>
          </p:cNvPr>
          <p:cNvSpPr>
            <a:spLocks noGrp="1"/>
          </p:cNvSpPr>
          <p:nvPr>
            <p:ph type="dt" sz="half" idx="10"/>
          </p:nvPr>
        </p:nvSpPr>
        <p:spPr/>
        <p:txBody>
          <a:bodyPr/>
          <a:lstStyle/>
          <a:p>
            <a:fld id="{4F608BDE-7CE4-489B-AEC4-9BB80B403E6E}" type="datetime10">
              <a:rPr lang="zh-CN" altLang="en-US" smtClean="0"/>
              <a:t>10:54</a:t>
            </a:fld>
            <a:endParaRPr lang="zh-CN" altLang="en-US"/>
          </a:p>
        </p:txBody>
      </p:sp>
      <p:sp>
        <p:nvSpPr>
          <p:cNvPr id="5" name="页脚占位符 4">
            <a:extLst>
              <a:ext uri="{FF2B5EF4-FFF2-40B4-BE49-F238E27FC236}">
                <a16:creationId xmlns:a16="http://schemas.microsoft.com/office/drawing/2014/main" id="{C6861A8B-D057-4BEF-B44D-B85DA7D67BC5}"/>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531017677"/>
      </p:ext>
    </p:extLst>
  </p:cSld>
  <p:clrMapOvr>
    <a:masterClrMapping/>
  </p:clrMapOvr>
  <mc:AlternateContent xmlns:mc="http://schemas.openxmlformats.org/markup-compatibility/2006" xmlns:p14="http://schemas.microsoft.com/office/powerpoint/2010/main">
    <mc:Choice Requires="p14">
      <p:transition spd="slow" p14:dur="2000" advTm="200865"/>
    </mc:Choice>
    <mc:Fallback xmlns="">
      <p:transition spd="slow" advTm="200865"/>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147" name="Object 138"/>
          <p:cNvGraphicFramePr>
            <a:graphicFrameLocks noChangeAspect="1"/>
          </p:cNvGraphicFramePr>
          <p:nvPr>
            <p:extLst>
              <p:ext uri="{D42A27DB-BD31-4B8C-83A1-F6EECF244321}">
                <p14:modId xmlns:p14="http://schemas.microsoft.com/office/powerpoint/2010/main" val="2922206599"/>
              </p:ext>
            </p:extLst>
          </p:nvPr>
        </p:nvGraphicFramePr>
        <p:xfrm>
          <a:off x="5076056" y="1772816"/>
          <a:ext cx="3999945" cy="3095674"/>
        </p:xfrm>
        <a:graphic>
          <a:graphicData uri="http://schemas.openxmlformats.org/presentationml/2006/ole">
            <mc:AlternateContent xmlns:mc="http://schemas.openxmlformats.org/markup-compatibility/2006">
              <mc:Choice xmlns:v="urn:schemas-microsoft-com:vml" Requires="v">
                <p:oleObj spid="_x0000_s21685" name="位图图像" r:id="rId4" imgW="5630061" imgH="4172532" progId="Paint.Picture">
                  <p:embed/>
                </p:oleObj>
              </mc:Choice>
              <mc:Fallback>
                <p:oleObj name="位图图像" r:id="rId4" imgW="5630061" imgH="417253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1772816"/>
                        <a:ext cx="3999945" cy="3095674"/>
                      </a:xfrm>
                      <a:prstGeom prst="rect">
                        <a:avLst/>
                      </a:prstGeom>
                      <a:noFill/>
                      <a:ln>
                        <a:noFill/>
                      </a:ln>
                      <a:effectLst/>
                    </p:spPr>
                  </p:pic>
                </p:oleObj>
              </mc:Fallback>
            </mc:AlternateContent>
          </a:graphicData>
        </a:graphic>
      </p:graphicFrame>
      <p:sp>
        <p:nvSpPr>
          <p:cNvPr id="6148" name="Rectangle 2"/>
          <p:cNvSpPr>
            <a:spLocks noGrp="1" noChangeArrowheads="1"/>
          </p:cNvSpPr>
          <p:nvPr>
            <p:ph type="title"/>
          </p:nvPr>
        </p:nvSpPr>
        <p:spPr>
          <a:xfrm>
            <a:off x="0" y="152400"/>
            <a:ext cx="8686800" cy="685800"/>
          </a:xfrm>
        </p:spPr>
        <p:txBody>
          <a:bodyPr/>
          <a:lstStyle/>
          <a:p>
            <a:r>
              <a:rPr lang="en-US" altLang="zh-CN" sz="3600" b="1" dirty="0">
                <a:latin typeface="Arial" charset="0"/>
                <a:ea typeface="隶书" pitchFamily="49" charset="-122"/>
              </a:rPr>
              <a:t>2.3.1</a:t>
            </a:r>
            <a:r>
              <a:rPr lang="en-US" altLang="zh-CN" sz="3600" dirty="0">
                <a:ea typeface="隶书" pitchFamily="49" charset="-122"/>
              </a:rPr>
              <a:t>    </a:t>
            </a:r>
            <a:r>
              <a:rPr lang="zh-CN" altLang="en-US" sz="3600" b="1" dirty="0">
                <a:latin typeface="黑体" pitchFamily="49" charset="-122"/>
              </a:rPr>
              <a:t>晶闸管的工作</a:t>
            </a:r>
            <a:r>
              <a:rPr lang="zh-CN" altLang="en-US" sz="3600" dirty="0">
                <a:latin typeface="黑体" pitchFamily="49" charset="-122"/>
              </a:rPr>
              <a:t>原理</a:t>
            </a:r>
            <a:endParaRPr lang="zh-CN" altLang="en-US" sz="3600" b="1" dirty="0">
              <a:latin typeface="黑体" pitchFamily="49" charset="-122"/>
            </a:endParaRPr>
          </a:p>
        </p:txBody>
      </p:sp>
      <p:sp>
        <p:nvSpPr>
          <p:cNvPr id="6149" name="Rectangle 6"/>
          <p:cNvSpPr>
            <a:spLocks noChangeArrowheads="1"/>
          </p:cNvSpPr>
          <p:nvPr/>
        </p:nvSpPr>
        <p:spPr bwMode="auto">
          <a:xfrm>
            <a:off x="4644008" y="4869160"/>
            <a:ext cx="4572000" cy="785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spcBef>
                <a:spcPct val="50000"/>
              </a:spcBef>
              <a:buClr>
                <a:schemeClr val="tx2"/>
              </a:buClr>
              <a:buSzPct val="95000"/>
              <a:buFont typeface="Wingdings" pitchFamily="2" charset="2"/>
              <a:buNone/>
            </a:pPr>
            <a:r>
              <a:rPr lang="zh-CN" altLang="en-US" sz="1800" dirty="0">
                <a:solidFill>
                  <a:srgbClr val="0000FF"/>
                </a:solidFill>
                <a:latin typeface="Arial" charset="0"/>
              </a:rPr>
              <a:t>图</a:t>
            </a:r>
            <a:r>
              <a:rPr lang="en-US" altLang="zh-CN" sz="1800" dirty="0">
                <a:solidFill>
                  <a:srgbClr val="0000FF"/>
                </a:solidFill>
                <a:latin typeface="Arial" charset="0"/>
              </a:rPr>
              <a:t>2-7  </a:t>
            </a:r>
            <a:r>
              <a:rPr lang="zh-CN" altLang="en-US" sz="1800" dirty="0">
                <a:solidFill>
                  <a:srgbClr val="0000FF"/>
                </a:solidFill>
                <a:latin typeface="Arial" charset="0"/>
              </a:rPr>
              <a:t>晶闸管的双晶体管模型及其工作原理</a:t>
            </a:r>
          </a:p>
          <a:p>
            <a:pPr algn="ctr">
              <a:spcBef>
                <a:spcPct val="50000"/>
              </a:spcBef>
              <a:buClr>
                <a:schemeClr val="tx2"/>
              </a:buClr>
              <a:buSzPct val="95000"/>
              <a:buFont typeface="Wingdings" pitchFamily="2" charset="2"/>
              <a:buNone/>
            </a:pPr>
            <a:r>
              <a:rPr lang="en-US" altLang="zh-CN" sz="1800" dirty="0">
                <a:solidFill>
                  <a:srgbClr val="0000FF"/>
                </a:solidFill>
                <a:latin typeface="Arial" charset="0"/>
              </a:rPr>
              <a:t>a) </a:t>
            </a:r>
            <a:r>
              <a:rPr lang="zh-CN" altLang="en-US" sz="1800" dirty="0">
                <a:solidFill>
                  <a:srgbClr val="0000FF"/>
                </a:solidFill>
                <a:latin typeface="Arial" charset="0"/>
              </a:rPr>
              <a:t>双晶体管模型  </a:t>
            </a:r>
            <a:r>
              <a:rPr lang="en-US" altLang="zh-CN" sz="1800" dirty="0">
                <a:solidFill>
                  <a:srgbClr val="0000FF"/>
                </a:solidFill>
                <a:latin typeface="Arial" charset="0"/>
              </a:rPr>
              <a:t>b) </a:t>
            </a:r>
            <a:r>
              <a:rPr lang="zh-CN" altLang="en-US" sz="1800" dirty="0">
                <a:solidFill>
                  <a:srgbClr val="0000FF"/>
                </a:solidFill>
                <a:latin typeface="Arial" charset="0"/>
              </a:rPr>
              <a:t>工作原理</a:t>
            </a:r>
          </a:p>
        </p:txBody>
      </p:sp>
      <p:sp>
        <p:nvSpPr>
          <p:cNvPr id="6153" name="Text Box 125"/>
          <p:cNvSpPr txBox="1">
            <a:spLocks noChangeArrowheads="1"/>
          </p:cNvSpPr>
          <p:nvPr/>
        </p:nvSpPr>
        <p:spPr bwMode="auto">
          <a:xfrm>
            <a:off x="683568" y="852601"/>
            <a:ext cx="4248472"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algn="just" eaLnBrk="1" hangingPunct="1">
              <a:spcBef>
                <a:spcPct val="50000"/>
              </a:spcBef>
            </a:pPr>
            <a:r>
              <a:rPr lang="zh-CN" altLang="en-US" sz="2800" b="1" dirty="0">
                <a:latin typeface="宋体" charset="-122"/>
                <a:ea typeface="宋体" charset="-122"/>
              </a:rPr>
              <a:t>晶闸管开通的特点：  </a:t>
            </a:r>
            <a:endParaRPr lang="en-US" altLang="zh-CN" sz="2800" b="1" dirty="0">
              <a:latin typeface="宋体" charset="-122"/>
              <a:ea typeface="宋体" charset="-122"/>
            </a:endParaRPr>
          </a:p>
          <a:p>
            <a:pPr algn="just" eaLnBrk="1" hangingPunct="1">
              <a:spcBef>
                <a:spcPct val="50000"/>
              </a:spcBef>
              <a:buFont typeface="Wingdings" pitchFamily="2" charset="2"/>
              <a:buBlip>
                <a:blip r:embed="rId6"/>
              </a:buBlip>
            </a:pPr>
            <a:r>
              <a:rPr lang="zh-CN" altLang="en-US" sz="2800" b="1" dirty="0">
                <a:solidFill>
                  <a:schemeClr val="accent6"/>
                </a:solidFill>
                <a:latin typeface="宋体" charset="-122"/>
                <a:ea typeface="宋体" charset="-122"/>
              </a:rPr>
              <a:t>可以控制其开通，是否可以控制其关断。</a:t>
            </a:r>
            <a:endParaRPr lang="en-US" altLang="zh-CN" sz="2800" b="1" dirty="0">
              <a:solidFill>
                <a:schemeClr val="accent6"/>
              </a:solidFill>
              <a:latin typeface="宋体" charset="-122"/>
              <a:ea typeface="宋体" charset="-122"/>
            </a:endParaRPr>
          </a:p>
          <a:p>
            <a:pPr algn="just" eaLnBrk="1" hangingPunct="1">
              <a:spcBef>
                <a:spcPct val="50000"/>
              </a:spcBef>
              <a:buBlip>
                <a:blip r:embed="rId6"/>
              </a:buBlip>
            </a:pPr>
            <a:r>
              <a:rPr lang="zh-CN" altLang="en-US" sz="2800" b="1" dirty="0">
                <a:solidFill>
                  <a:schemeClr val="accent6"/>
                </a:solidFill>
                <a:latin typeface="宋体" charset="-122"/>
                <a:ea typeface="宋体" charset="-122"/>
              </a:rPr>
              <a:t>无法控制关断，</a:t>
            </a:r>
            <a:r>
              <a:rPr lang="zh-CN" altLang="en-US" sz="2800" b="1" dirty="0">
                <a:solidFill>
                  <a:srgbClr val="FF0000"/>
                </a:solidFill>
                <a:latin typeface="宋体" charset="-122"/>
                <a:ea typeface="宋体" charset="-122"/>
              </a:rPr>
              <a:t>半控型器件</a:t>
            </a:r>
            <a:r>
              <a:rPr lang="zh-CN" altLang="en-US" sz="2800" b="1" dirty="0">
                <a:latin typeface="宋体" charset="-122"/>
                <a:ea typeface="宋体" charset="-122"/>
              </a:rPr>
              <a:t>。</a:t>
            </a:r>
            <a:endParaRPr lang="en-US" altLang="zh-CN" sz="2800" b="1" dirty="0">
              <a:latin typeface="宋体" charset="-122"/>
              <a:ea typeface="宋体" charset="-122"/>
            </a:endParaRPr>
          </a:p>
          <a:p>
            <a:pPr algn="just" eaLnBrk="1" hangingPunct="1">
              <a:spcBef>
                <a:spcPct val="50000"/>
              </a:spcBef>
            </a:pPr>
            <a:endParaRPr lang="en-US" altLang="zh-CN" sz="2800" b="1" dirty="0">
              <a:solidFill>
                <a:schemeClr val="accent6"/>
              </a:solidFill>
              <a:latin typeface="宋体" charset="-122"/>
              <a:ea typeface="宋体" charset="-122"/>
            </a:endParaRPr>
          </a:p>
          <a:p>
            <a:pPr algn="just" eaLnBrk="1" hangingPunct="1">
              <a:spcBef>
                <a:spcPct val="50000"/>
              </a:spcBef>
            </a:pPr>
            <a:endParaRPr lang="en-US" altLang="zh-CN" sz="2800" b="1" dirty="0">
              <a:solidFill>
                <a:schemeClr val="accent6"/>
              </a:solidFill>
              <a:latin typeface="宋体" charset="-122"/>
              <a:ea typeface="宋体" charset="-122"/>
            </a:endParaRPr>
          </a:p>
          <a:p>
            <a:pPr algn="just" eaLnBrk="1" hangingPunct="1">
              <a:spcBef>
                <a:spcPct val="50000"/>
              </a:spcBef>
            </a:pPr>
            <a:endParaRPr lang="en-US" altLang="zh-CN" sz="2800" b="1" dirty="0">
              <a:solidFill>
                <a:schemeClr val="accent6"/>
              </a:solidFill>
              <a:latin typeface="宋体" charset="-122"/>
              <a:ea typeface="宋体" charset="-122"/>
            </a:endParaRPr>
          </a:p>
          <a:p>
            <a:pPr algn="just" eaLnBrk="1" hangingPunct="1">
              <a:spcBef>
                <a:spcPct val="50000"/>
              </a:spcBef>
            </a:pPr>
            <a:r>
              <a:rPr lang="zh-CN" altLang="en-US" sz="2400" b="1" dirty="0">
                <a:solidFill>
                  <a:schemeClr val="accent6"/>
                </a:solidFill>
                <a:latin typeface="宋体" charset="-122"/>
                <a:ea typeface="宋体" charset="-122"/>
              </a:rPr>
              <a:t>如何实现晶闸管的关断？？</a:t>
            </a:r>
            <a:r>
              <a:rPr lang="en-US" altLang="zh-CN" sz="2400" b="1" dirty="0">
                <a:solidFill>
                  <a:schemeClr val="accent6"/>
                </a:solidFill>
                <a:latin typeface="宋体" charset="-122"/>
                <a:ea typeface="宋体" charset="-122"/>
              </a:rPr>
              <a:t>(</a:t>
            </a:r>
            <a:r>
              <a:rPr lang="zh-CN" altLang="en-US" sz="2400" b="1" dirty="0">
                <a:solidFill>
                  <a:schemeClr val="accent6"/>
                </a:solidFill>
                <a:latin typeface="宋体" charset="-122"/>
                <a:ea typeface="宋体" charset="-122"/>
              </a:rPr>
              <a:t>减小阳极电流到接近于</a:t>
            </a:r>
            <a:r>
              <a:rPr lang="en-US" altLang="zh-CN" sz="2400" b="1" dirty="0">
                <a:solidFill>
                  <a:schemeClr val="accent6"/>
                </a:solidFill>
                <a:latin typeface="宋体" charset="-122"/>
                <a:ea typeface="宋体" charset="-122"/>
              </a:rPr>
              <a:t>0</a:t>
            </a:r>
            <a:r>
              <a:rPr lang="zh-CN" altLang="en-US" sz="2400" b="1" dirty="0">
                <a:solidFill>
                  <a:schemeClr val="accent6"/>
                </a:solidFill>
                <a:latin typeface="宋体" charset="-122"/>
                <a:ea typeface="宋体" charset="-122"/>
              </a:rPr>
              <a:t>的一个值</a:t>
            </a:r>
            <a:r>
              <a:rPr lang="en-US" altLang="zh-CN" sz="2400" b="1" dirty="0">
                <a:solidFill>
                  <a:schemeClr val="accent6"/>
                </a:solidFill>
                <a:latin typeface="宋体" charset="-122"/>
                <a:ea typeface="宋体" charset="-122"/>
              </a:rPr>
              <a:t>)</a:t>
            </a:r>
            <a:r>
              <a:rPr lang="zh-CN" altLang="en-US" sz="2400" b="1" dirty="0">
                <a:solidFill>
                  <a:schemeClr val="accent6"/>
                </a:solidFill>
                <a:latin typeface="宋体" charset="-122"/>
                <a:ea typeface="宋体" charset="-122"/>
              </a:rPr>
              <a:t>  </a:t>
            </a:r>
            <a:endParaRPr lang="en-US" altLang="zh-CN" sz="2400" b="1" dirty="0">
              <a:solidFill>
                <a:schemeClr val="accent6"/>
              </a:solidFill>
              <a:latin typeface="宋体" charset="-122"/>
              <a:ea typeface="宋体"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4" name="日期占位符 3">
            <a:extLst>
              <a:ext uri="{FF2B5EF4-FFF2-40B4-BE49-F238E27FC236}">
                <a16:creationId xmlns:a16="http://schemas.microsoft.com/office/drawing/2014/main" id="{9F32544E-6CA8-45DE-AD6D-22811D66E1FA}"/>
              </a:ext>
            </a:extLst>
          </p:cNvPr>
          <p:cNvSpPr>
            <a:spLocks noGrp="1"/>
          </p:cNvSpPr>
          <p:nvPr>
            <p:ph type="dt" sz="half" idx="10"/>
          </p:nvPr>
        </p:nvSpPr>
        <p:spPr/>
        <p:txBody>
          <a:bodyPr/>
          <a:lstStyle/>
          <a:p>
            <a:fld id="{C80C6215-8044-4041-BA78-357A7A7C3304}" type="datetime10">
              <a:rPr lang="zh-CN" altLang="en-US" smtClean="0"/>
              <a:t>10:54</a:t>
            </a:fld>
            <a:endParaRPr lang="zh-CN" altLang="en-US"/>
          </a:p>
        </p:txBody>
      </p:sp>
      <p:sp>
        <p:nvSpPr>
          <p:cNvPr id="5" name="页脚占位符 4">
            <a:extLst>
              <a:ext uri="{FF2B5EF4-FFF2-40B4-BE49-F238E27FC236}">
                <a16:creationId xmlns:a16="http://schemas.microsoft.com/office/drawing/2014/main" id="{528C5768-549F-462F-9A34-B33A5D379B5C}"/>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029851925"/>
      </p:ext>
    </p:extLst>
  </p:cSld>
  <p:clrMapOvr>
    <a:masterClrMapping/>
  </p:clrMapOvr>
  <mc:AlternateContent xmlns:mc="http://schemas.openxmlformats.org/markup-compatibility/2006" xmlns:p14="http://schemas.microsoft.com/office/powerpoint/2010/main">
    <mc:Choice Requires="p14">
      <p:transition spd="slow" p14:dur="2000" advTm="113900"/>
    </mc:Choice>
    <mc:Fallback xmlns="">
      <p:transition spd="slow" advTm="113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3"/>
                                        </p:tgtEl>
                                        <p:attrNameLst>
                                          <p:attrName>style.visibility</p:attrName>
                                        </p:attrNameLst>
                                      </p:cBhvr>
                                      <p:to>
                                        <p:strVal val="visible"/>
                                      </p:to>
                                    </p:set>
                                    <p:anim calcmode="lin" valueType="num">
                                      <p:cBhvr additive="base">
                                        <p:cTn id="7" dur="500" fill="hold"/>
                                        <p:tgtEl>
                                          <p:spTgt spid="6153"/>
                                        </p:tgtEl>
                                        <p:attrNameLst>
                                          <p:attrName>ppt_x</p:attrName>
                                        </p:attrNameLst>
                                      </p:cBhvr>
                                      <p:tavLst>
                                        <p:tav tm="0">
                                          <p:val>
                                            <p:strVal val="#ppt_x"/>
                                          </p:val>
                                        </p:tav>
                                        <p:tav tm="100000">
                                          <p:val>
                                            <p:strVal val="#ppt_x"/>
                                          </p:val>
                                        </p:tav>
                                      </p:tavLst>
                                    </p:anim>
                                    <p:anim calcmode="lin" valueType="num">
                                      <p:cBhvr additive="base">
                                        <p:cTn id="8"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53">
                                            <p:txEl>
                                              <p:pRg st="1" end="1"/>
                                            </p:txEl>
                                          </p:spTgt>
                                        </p:tgtEl>
                                        <p:attrNameLst>
                                          <p:attrName>style.visibility</p:attrName>
                                        </p:attrNameLst>
                                      </p:cBhvr>
                                      <p:to>
                                        <p:strVal val="visible"/>
                                      </p:to>
                                    </p:set>
                                    <p:anim calcmode="lin" valueType="num">
                                      <p:cBhvr additive="base">
                                        <p:cTn id="13" dur="500" fill="hold"/>
                                        <p:tgtEl>
                                          <p:spTgt spid="615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53">
                                            <p:txEl>
                                              <p:pRg st="2" end="2"/>
                                            </p:txEl>
                                          </p:spTgt>
                                        </p:tgtEl>
                                        <p:attrNameLst>
                                          <p:attrName>style.visibility</p:attrName>
                                        </p:attrNameLst>
                                      </p:cBhvr>
                                      <p:to>
                                        <p:strVal val="visible"/>
                                      </p:to>
                                    </p:set>
                                    <p:anim calcmode="lin" valueType="num">
                                      <p:cBhvr additive="base">
                                        <p:cTn id="19" dur="500" fill="hold"/>
                                        <p:tgtEl>
                                          <p:spTgt spid="615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5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4859338" y="2636838"/>
            <a:ext cx="2305050" cy="18716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19" name="Rectangle 3"/>
          <p:cNvSpPr>
            <a:spLocks noGrp="1" noChangeArrowheads="1"/>
          </p:cNvSpPr>
          <p:nvPr>
            <p:ph type="title"/>
          </p:nvPr>
        </p:nvSpPr>
        <p:spPr>
          <a:xfrm>
            <a:off x="1066800" y="152400"/>
            <a:ext cx="7825680" cy="381000"/>
          </a:xfrm>
        </p:spPr>
        <p:txBody>
          <a:bodyPr/>
          <a:lstStyle/>
          <a:p>
            <a:r>
              <a:rPr lang="en-US" altLang="zh-CN" sz="3600" b="1" dirty="0">
                <a:solidFill>
                  <a:schemeClr val="tx1"/>
                </a:solidFill>
              </a:rPr>
              <a:t>2.3.1 </a:t>
            </a:r>
            <a:r>
              <a:rPr lang="zh-CN" altLang="en-US" sz="3600" b="1" dirty="0">
                <a:solidFill>
                  <a:schemeClr val="tx1"/>
                </a:solidFill>
              </a:rPr>
              <a:t>晶闸管的工作原理（定量分析）</a:t>
            </a:r>
          </a:p>
        </p:txBody>
      </p:sp>
      <p:graphicFrame>
        <p:nvGraphicFramePr>
          <p:cNvPr id="86020" name="Object 4"/>
          <p:cNvGraphicFramePr>
            <a:graphicFrameLocks noGrp="1" noChangeAspect="1"/>
          </p:cNvGraphicFramePr>
          <p:nvPr>
            <p:ph idx="1"/>
          </p:nvPr>
        </p:nvGraphicFramePr>
        <p:xfrm>
          <a:off x="684213" y="1574800"/>
          <a:ext cx="4032250" cy="2987675"/>
        </p:xfrm>
        <a:graphic>
          <a:graphicData uri="http://schemas.openxmlformats.org/presentationml/2006/ole">
            <mc:AlternateContent xmlns:mc="http://schemas.openxmlformats.org/markup-compatibility/2006">
              <mc:Choice xmlns:v="urn:schemas-microsoft-com:vml" Requires="v">
                <p:oleObj spid="_x0000_s22566" name="位图图像" r:id="rId3" imgW="5630061" imgH="4172532" progId="Paint.Picture">
                  <p:embed/>
                </p:oleObj>
              </mc:Choice>
              <mc:Fallback>
                <p:oleObj name="位图图像" r:id="rId3" imgW="5630061" imgH="417253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574800"/>
                        <a:ext cx="403225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1" name="Text Box 5"/>
          <p:cNvSpPr txBox="1">
            <a:spLocks noChangeArrowheads="1"/>
          </p:cNvSpPr>
          <p:nvPr/>
        </p:nvSpPr>
        <p:spPr bwMode="auto">
          <a:xfrm>
            <a:off x="611188" y="5229225"/>
            <a:ext cx="42481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1">
                <a:solidFill>
                  <a:srgbClr val="6600CC"/>
                </a:solidFill>
                <a:latin typeface="Times New Roman" pitchFamily="18" charset="0"/>
              </a:rPr>
              <a:t>图</a:t>
            </a:r>
            <a:r>
              <a:rPr lang="en-US" altLang="zh-CN" sz="1600" b="1">
                <a:solidFill>
                  <a:srgbClr val="6600CC"/>
                </a:solidFill>
                <a:latin typeface="Times New Roman" pitchFamily="18" charset="0"/>
              </a:rPr>
              <a:t>2-8  </a:t>
            </a:r>
            <a:r>
              <a:rPr lang="zh-CN" altLang="en-US" sz="1600" b="1">
                <a:solidFill>
                  <a:srgbClr val="6600CC"/>
                </a:solidFill>
                <a:latin typeface="Times New Roman" pitchFamily="18" charset="0"/>
              </a:rPr>
              <a:t>晶闸管的双晶体管模型及其工作原理</a:t>
            </a:r>
          </a:p>
          <a:p>
            <a:pPr algn="ctr"/>
            <a:r>
              <a:rPr lang="zh-CN" altLang="en-US" sz="1600" b="1">
                <a:solidFill>
                  <a:srgbClr val="6600CC"/>
                </a:solidFill>
                <a:latin typeface="Times New Roman" pitchFamily="18" charset="0"/>
              </a:rPr>
              <a:t>  </a:t>
            </a:r>
            <a:r>
              <a:rPr lang="en-US" altLang="zh-CN" sz="1600" b="1">
                <a:solidFill>
                  <a:srgbClr val="6600CC"/>
                </a:solidFill>
                <a:latin typeface="Times New Roman" pitchFamily="18" charset="0"/>
              </a:rPr>
              <a:t>a) </a:t>
            </a:r>
            <a:r>
              <a:rPr lang="zh-CN" altLang="en-US" sz="1600" b="1">
                <a:solidFill>
                  <a:srgbClr val="6600CC"/>
                </a:solidFill>
                <a:latin typeface="Times New Roman" pitchFamily="18" charset="0"/>
              </a:rPr>
              <a:t>双晶体管模型  </a:t>
            </a:r>
            <a:r>
              <a:rPr lang="en-US" altLang="zh-CN" sz="1600" b="1">
                <a:solidFill>
                  <a:srgbClr val="6600CC"/>
                </a:solidFill>
                <a:latin typeface="Times New Roman" pitchFamily="18" charset="0"/>
              </a:rPr>
              <a:t>b) </a:t>
            </a:r>
            <a:r>
              <a:rPr lang="zh-CN" altLang="en-US" sz="1600" b="1">
                <a:solidFill>
                  <a:srgbClr val="6600CC"/>
                </a:solidFill>
                <a:latin typeface="Times New Roman" pitchFamily="18" charset="0"/>
              </a:rPr>
              <a:t>工作原理</a:t>
            </a:r>
            <a:r>
              <a:rPr lang="zh-CN" altLang="en-US" sz="2800">
                <a:solidFill>
                  <a:srgbClr val="0000FF"/>
                </a:solidFill>
                <a:latin typeface="Times New Roman" pitchFamily="18" charset="0"/>
              </a:rPr>
              <a:t> </a:t>
            </a:r>
          </a:p>
        </p:txBody>
      </p:sp>
      <p:sp>
        <p:nvSpPr>
          <p:cNvPr id="86022" name="Text Box 6"/>
          <p:cNvSpPr txBox="1">
            <a:spLocks noChangeArrowheads="1"/>
          </p:cNvSpPr>
          <p:nvPr/>
        </p:nvSpPr>
        <p:spPr bwMode="auto">
          <a:xfrm>
            <a:off x="4787900" y="1341438"/>
            <a:ext cx="38147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E35449"/>
                </a:solidFill>
                <a:latin typeface="Times New Roman" pitchFamily="18" charset="0"/>
              </a:rPr>
              <a:t>■</a:t>
            </a:r>
            <a:r>
              <a:rPr lang="zh-CN" altLang="en-US" sz="2400" b="1">
                <a:latin typeface="Times New Roman" pitchFamily="18" charset="0"/>
              </a:rPr>
              <a:t>晶闸管的工作原理</a:t>
            </a:r>
            <a:r>
              <a:rPr lang="zh-CN" altLang="en-US" sz="2400">
                <a:solidFill>
                  <a:srgbClr val="0000FF"/>
                </a:solidFill>
                <a:latin typeface="Times New Roman" pitchFamily="18" charset="0"/>
              </a:rPr>
              <a:t> </a:t>
            </a:r>
          </a:p>
          <a:p>
            <a:r>
              <a:rPr lang="zh-CN" altLang="en-US" sz="2400">
                <a:solidFill>
                  <a:srgbClr val="0000FF"/>
                </a:solidFill>
                <a:latin typeface="Times New Roman" pitchFamily="18" charset="0"/>
              </a:rPr>
              <a:t>    </a:t>
            </a:r>
            <a:r>
              <a:rPr lang="zh-CN" altLang="en-US" sz="2400" b="1">
                <a:solidFill>
                  <a:srgbClr val="0000FF"/>
                </a:solidFill>
                <a:latin typeface="Times New Roman" pitchFamily="18" charset="0"/>
              </a:rPr>
              <a:t>◆</a:t>
            </a:r>
            <a:r>
              <a:rPr lang="zh-CN" altLang="en-US" sz="2400" b="1">
                <a:latin typeface="Times New Roman" pitchFamily="18" charset="0"/>
              </a:rPr>
              <a:t>按照晶体管工作原理，可列出如下方程：</a:t>
            </a:r>
            <a:endParaRPr lang="zh-CN" altLang="en-US" sz="2800" b="1">
              <a:solidFill>
                <a:srgbClr val="0000FF"/>
              </a:solidFill>
              <a:latin typeface="Times New Roman" pitchFamily="18" charset="0"/>
            </a:endParaRPr>
          </a:p>
        </p:txBody>
      </p:sp>
      <p:grpSp>
        <p:nvGrpSpPr>
          <p:cNvPr id="86023" name="Group 7"/>
          <p:cNvGrpSpPr>
            <a:grpSpLocks/>
          </p:cNvGrpSpPr>
          <p:nvPr/>
        </p:nvGrpSpPr>
        <p:grpSpPr bwMode="auto">
          <a:xfrm>
            <a:off x="4932363" y="2636838"/>
            <a:ext cx="3600450" cy="1905000"/>
            <a:chOff x="528" y="1008"/>
            <a:chExt cx="2112" cy="1200"/>
          </a:xfrm>
        </p:grpSpPr>
        <p:graphicFrame>
          <p:nvGraphicFramePr>
            <p:cNvPr id="86024" name="Object 8"/>
            <p:cNvGraphicFramePr>
              <a:graphicFrameLocks noChangeAspect="1"/>
            </p:cNvGraphicFramePr>
            <p:nvPr/>
          </p:nvGraphicFramePr>
          <p:xfrm>
            <a:off x="528" y="1008"/>
            <a:ext cx="1248" cy="240"/>
          </p:xfrm>
          <a:graphic>
            <a:graphicData uri="http://schemas.openxmlformats.org/presentationml/2006/ole">
              <mc:AlternateContent xmlns:mc="http://schemas.openxmlformats.org/markup-compatibility/2006">
                <mc:Choice xmlns:v="urn:schemas-microsoft-com:vml" Requires="v">
                  <p:oleObj spid="_x0000_s22567" name="Equation" r:id="rId5" imgW="1041120" imgH="228600" progId="Equation.3">
                    <p:embed/>
                  </p:oleObj>
                </mc:Choice>
                <mc:Fallback>
                  <p:oleObj name="Equation" r:id="rId5" imgW="10411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1008"/>
                          <a:ext cx="124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5" name="Object 9"/>
            <p:cNvGraphicFramePr>
              <a:graphicFrameLocks noChangeAspect="1"/>
            </p:cNvGraphicFramePr>
            <p:nvPr/>
          </p:nvGraphicFramePr>
          <p:xfrm>
            <a:off x="528" y="1344"/>
            <a:ext cx="1248" cy="238"/>
          </p:xfrm>
          <a:graphic>
            <a:graphicData uri="http://schemas.openxmlformats.org/presentationml/2006/ole">
              <mc:AlternateContent xmlns:mc="http://schemas.openxmlformats.org/markup-compatibility/2006">
                <mc:Choice xmlns:v="urn:schemas-microsoft-com:vml" Requires="v">
                  <p:oleObj spid="_x0000_s22568" name="Equation" r:id="rId7" imgW="1104840" imgH="228600" progId="Equation.3">
                    <p:embed/>
                  </p:oleObj>
                </mc:Choice>
                <mc:Fallback>
                  <p:oleObj name="Equation" r:id="rId7" imgW="11048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1344"/>
                          <a:ext cx="124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6" name="Object 10"/>
            <p:cNvGraphicFramePr>
              <a:graphicFrameLocks noChangeAspect="1"/>
            </p:cNvGraphicFramePr>
            <p:nvPr/>
          </p:nvGraphicFramePr>
          <p:xfrm>
            <a:off x="624" y="1632"/>
            <a:ext cx="912" cy="240"/>
          </p:xfrm>
          <a:graphic>
            <a:graphicData uri="http://schemas.openxmlformats.org/presentationml/2006/ole">
              <mc:AlternateContent xmlns:mc="http://schemas.openxmlformats.org/markup-compatibility/2006">
                <mc:Choice xmlns:v="urn:schemas-microsoft-com:vml" Requires="v">
                  <p:oleObj spid="_x0000_s22569" name="Equation" r:id="rId9" imgW="774360" imgH="228600" progId="Equation.3">
                    <p:embed/>
                  </p:oleObj>
                </mc:Choice>
                <mc:Fallback>
                  <p:oleObj name="Equation" r:id="rId9" imgW="7743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 y="1632"/>
                          <a:ext cx="91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7" name="Object 11"/>
            <p:cNvGraphicFramePr>
              <a:graphicFrameLocks noChangeAspect="1"/>
            </p:cNvGraphicFramePr>
            <p:nvPr/>
          </p:nvGraphicFramePr>
          <p:xfrm>
            <a:off x="624" y="1920"/>
            <a:ext cx="864" cy="247"/>
          </p:xfrm>
          <a:graphic>
            <a:graphicData uri="http://schemas.openxmlformats.org/presentationml/2006/ole">
              <mc:AlternateContent xmlns:mc="http://schemas.openxmlformats.org/markup-compatibility/2006">
                <mc:Choice xmlns:v="urn:schemas-microsoft-com:vml" Requires="v">
                  <p:oleObj spid="_x0000_s22570" name="Equation" r:id="rId11" imgW="799920" imgH="228600" progId="Equation.3">
                    <p:embed/>
                  </p:oleObj>
                </mc:Choice>
                <mc:Fallback>
                  <p:oleObj name="Equation" r:id="rId11" imgW="79992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 y="1920"/>
                          <a:ext cx="86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8" name="Text Box 12"/>
            <p:cNvSpPr txBox="1">
              <a:spLocks noChangeArrowheads="1"/>
            </p:cNvSpPr>
            <p:nvPr/>
          </p:nvSpPr>
          <p:spPr bwMode="auto">
            <a:xfrm>
              <a:off x="2016" y="1392"/>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kumimoji="1" lang="zh-CN" altLang="en-US" sz="2000">
                  <a:latin typeface="Times New Roman" pitchFamily="18" charset="0"/>
                  <a:ea typeface="华文中宋" pitchFamily="2" charset="-122"/>
                </a:rPr>
                <a:t>（</a:t>
              </a:r>
              <a:r>
                <a:rPr kumimoji="1" lang="en-US" altLang="zh-CN" sz="2000">
                  <a:latin typeface="Times New Roman" pitchFamily="18" charset="0"/>
                  <a:ea typeface="华文中宋" pitchFamily="2" charset="-122"/>
                </a:rPr>
                <a:t>2-2</a:t>
              </a:r>
              <a:r>
                <a:rPr kumimoji="1" lang="zh-CN" altLang="en-US" sz="2000">
                  <a:latin typeface="Times New Roman" pitchFamily="18" charset="0"/>
                  <a:ea typeface="华文中宋" pitchFamily="2" charset="-122"/>
                </a:rPr>
                <a:t>）</a:t>
              </a:r>
            </a:p>
          </p:txBody>
        </p:sp>
        <p:sp>
          <p:nvSpPr>
            <p:cNvPr id="86029" name="Text Box 13"/>
            <p:cNvSpPr txBox="1">
              <a:spLocks noChangeArrowheads="1"/>
            </p:cNvSpPr>
            <p:nvPr/>
          </p:nvSpPr>
          <p:spPr bwMode="auto">
            <a:xfrm>
              <a:off x="2016" y="105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kumimoji="1" lang="zh-CN" altLang="en-US" sz="2000">
                  <a:latin typeface="Times New Roman" pitchFamily="18" charset="0"/>
                  <a:ea typeface="华文中宋" pitchFamily="2" charset="-122"/>
                </a:rPr>
                <a:t>（</a:t>
              </a:r>
              <a:r>
                <a:rPr kumimoji="1" lang="en-US" altLang="zh-CN" sz="2000">
                  <a:latin typeface="Times New Roman" pitchFamily="18" charset="0"/>
                  <a:ea typeface="华文中宋" pitchFamily="2" charset="-122"/>
                </a:rPr>
                <a:t>2-1</a:t>
              </a:r>
              <a:r>
                <a:rPr kumimoji="1" lang="zh-CN" altLang="en-US" sz="2000">
                  <a:latin typeface="Times New Roman" pitchFamily="18" charset="0"/>
                  <a:ea typeface="华文中宋" pitchFamily="2" charset="-122"/>
                </a:rPr>
                <a:t>）</a:t>
              </a:r>
            </a:p>
          </p:txBody>
        </p:sp>
        <p:sp>
          <p:nvSpPr>
            <p:cNvPr id="86030" name="Text Box 14"/>
            <p:cNvSpPr txBox="1">
              <a:spLocks noChangeArrowheads="1"/>
            </p:cNvSpPr>
            <p:nvPr/>
          </p:nvSpPr>
          <p:spPr bwMode="auto">
            <a:xfrm>
              <a:off x="2016" y="1680"/>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kumimoji="1" lang="zh-CN" altLang="en-US" sz="2000">
                  <a:latin typeface="Times New Roman" pitchFamily="18" charset="0"/>
                  <a:ea typeface="华文中宋" pitchFamily="2" charset="-122"/>
                </a:rPr>
                <a:t>（</a:t>
              </a:r>
              <a:r>
                <a:rPr kumimoji="1" lang="en-US" altLang="zh-CN" sz="2000">
                  <a:latin typeface="Times New Roman" pitchFamily="18" charset="0"/>
                  <a:ea typeface="华文中宋" pitchFamily="2" charset="-122"/>
                </a:rPr>
                <a:t>2-3</a:t>
              </a:r>
              <a:r>
                <a:rPr kumimoji="1" lang="zh-CN" altLang="en-US" sz="2000">
                  <a:latin typeface="Times New Roman" pitchFamily="18" charset="0"/>
                  <a:ea typeface="华文中宋" pitchFamily="2" charset="-122"/>
                </a:rPr>
                <a:t>）</a:t>
              </a:r>
            </a:p>
          </p:txBody>
        </p:sp>
        <p:sp>
          <p:nvSpPr>
            <p:cNvPr id="86031" name="Text Box 15"/>
            <p:cNvSpPr txBox="1">
              <a:spLocks noChangeArrowheads="1"/>
            </p:cNvSpPr>
            <p:nvPr/>
          </p:nvSpPr>
          <p:spPr bwMode="auto">
            <a:xfrm>
              <a:off x="2016" y="19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kumimoji="1" lang="zh-CN" altLang="en-US" sz="2000">
                  <a:latin typeface="Times New Roman" pitchFamily="18" charset="0"/>
                  <a:ea typeface="华文中宋" pitchFamily="2" charset="-122"/>
                </a:rPr>
                <a:t>（</a:t>
              </a:r>
              <a:r>
                <a:rPr kumimoji="1" lang="en-US" altLang="zh-CN" sz="2000">
                  <a:latin typeface="Times New Roman" pitchFamily="18" charset="0"/>
                  <a:ea typeface="华文中宋" pitchFamily="2" charset="-122"/>
                </a:rPr>
                <a:t>2-4</a:t>
              </a:r>
              <a:r>
                <a:rPr kumimoji="1" lang="zh-CN" altLang="en-US" sz="2000">
                  <a:latin typeface="Times New Roman" pitchFamily="18" charset="0"/>
                  <a:ea typeface="华文中宋" pitchFamily="2" charset="-122"/>
                </a:rPr>
                <a:t>）</a:t>
              </a:r>
            </a:p>
          </p:txBody>
        </p:sp>
      </p:grpSp>
      <p:sp>
        <p:nvSpPr>
          <p:cNvPr id="86032" name="Text Box 16"/>
          <p:cNvSpPr txBox="1">
            <a:spLocks noChangeArrowheads="1"/>
          </p:cNvSpPr>
          <p:nvPr/>
        </p:nvSpPr>
        <p:spPr bwMode="auto">
          <a:xfrm>
            <a:off x="4787900" y="4613275"/>
            <a:ext cx="38163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式中</a:t>
            </a:r>
            <a:r>
              <a:rPr lang="zh-CN" altLang="en-US" sz="2400" b="1" i="1">
                <a:solidFill>
                  <a:srgbClr val="E35449"/>
                </a:solidFill>
                <a:latin typeface="Symbol" pitchFamily="18" charset="2"/>
                <a:sym typeface="Symbol" pitchFamily="18" charset="2"/>
              </a:rPr>
              <a:t></a:t>
            </a:r>
            <a:r>
              <a:rPr lang="en-US" altLang="zh-CN" sz="2400" b="1" i="1" baseline="-25000">
                <a:solidFill>
                  <a:srgbClr val="E35449"/>
                </a:solidFill>
                <a:latin typeface="Times New Roman" pitchFamily="18" charset="0"/>
              </a:rPr>
              <a:t>1</a:t>
            </a:r>
            <a:r>
              <a:rPr lang="zh-CN" altLang="en-US" sz="2400" b="1">
                <a:latin typeface="Times New Roman" pitchFamily="18" charset="0"/>
              </a:rPr>
              <a:t>和</a:t>
            </a:r>
            <a:r>
              <a:rPr lang="zh-CN" altLang="en-US" sz="2400" b="1" i="1">
                <a:solidFill>
                  <a:srgbClr val="E35449"/>
                </a:solidFill>
                <a:latin typeface="Symbol" pitchFamily="18" charset="2"/>
                <a:sym typeface="Symbol" pitchFamily="18" charset="2"/>
              </a:rPr>
              <a:t></a:t>
            </a:r>
            <a:r>
              <a:rPr lang="en-US" altLang="zh-CN" sz="2400" b="1" i="1" baseline="-25000">
                <a:solidFill>
                  <a:srgbClr val="E35449"/>
                </a:solidFill>
                <a:latin typeface="Times New Roman" pitchFamily="18" charset="0"/>
              </a:rPr>
              <a:t>2</a:t>
            </a:r>
            <a:r>
              <a:rPr lang="zh-CN" altLang="en-US" sz="2400" b="1">
                <a:latin typeface="Times New Roman" pitchFamily="18" charset="0"/>
              </a:rPr>
              <a:t>分别是晶体管</a:t>
            </a:r>
            <a:r>
              <a:rPr lang="en-US" altLang="zh-CN" sz="2400" b="1">
                <a:latin typeface="Times New Roman" pitchFamily="18" charset="0"/>
              </a:rPr>
              <a:t>V</a:t>
            </a:r>
            <a:r>
              <a:rPr lang="en-US" altLang="zh-CN" sz="2400" b="1" baseline="-25000">
                <a:latin typeface="Times New Roman" pitchFamily="18" charset="0"/>
              </a:rPr>
              <a:t>1</a:t>
            </a:r>
            <a:r>
              <a:rPr lang="zh-CN" altLang="en-US" sz="2400" b="1">
                <a:latin typeface="Times New Roman" pitchFamily="18" charset="0"/>
              </a:rPr>
              <a:t>和</a:t>
            </a:r>
            <a:r>
              <a:rPr lang="en-US" altLang="zh-CN" sz="2400" b="1">
                <a:latin typeface="Times New Roman" pitchFamily="18" charset="0"/>
              </a:rPr>
              <a:t>V</a:t>
            </a:r>
            <a:r>
              <a:rPr lang="en-US" altLang="zh-CN" sz="2400" b="1" baseline="-25000">
                <a:latin typeface="Times New Roman" pitchFamily="18" charset="0"/>
              </a:rPr>
              <a:t>2</a:t>
            </a:r>
            <a:r>
              <a:rPr lang="zh-CN" altLang="en-US" sz="2400" b="1">
                <a:latin typeface="Times New Roman" pitchFamily="18" charset="0"/>
              </a:rPr>
              <a:t>的共基极电流增益；</a:t>
            </a:r>
            <a:r>
              <a:rPr lang="en-US" altLang="zh-CN" sz="2400" b="1" i="1">
                <a:latin typeface="Times New Roman" pitchFamily="18" charset="0"/>
              </a:rPr>
              <a:t>I</a:t>
            </a:r>
            <a:r>
              <a:rPr lang="en-US" altLang="zh-CN" sz="2400" b="1" i="1" baseline="-25000">
                <a:latin typeface="Times New Roman" pitchFamily="18" charset="0"/>
              </a:rPr>
              <a:t>CBO1</a:t>
            </a:r>
            <a:r>
              <a:rPr lang="zh-CN" altLang="en-US" sz="2400" b="1">
                <a:latin typeface="Times New Roman" pitchFamily="18" charset="0"/>
              </a:rPr>
              <a:t>和</a:t>
            </a:r>
            <a:r>
              <a:rPr lang="en-US" altLang="zh-CN" sz="2400" b="1" i="1">
                <a:latin typeface="Times New Roman" pitchFamily="18" charset="0"/>
              </a:rPr>
              <a:t>I</a:t>
            </a:r>
            <a:r>
              <a:rPr lang="en-US" altLang="zh-CN" sz="2400" b="1" i="1" baseline="-25000">
                <a:latin typeface="Times New Roman" pitchFamily="18" charset="0"/>
              </a:rPr>
              <a:t>CBO2</a:t>
            </a:r>
            <a:r>
              <a:rPr lang="zh-CN" altLang="en-US" sz="2400" b="1">
                <a:latin typeface="Times New Roman" pitchFamily="18" charset="0"/>
              </a:rPr>
              <a:t>分别是</a:t>
            </a:r>
            <a:r>
              <a:rPr lang="en-US" altLang="zh-CN" sz="2400" b="1">
                <a:latin typeface="Times New Roman" pitchFamily="18" charset="0"/>
              </a:rPr>
              <a:t>V</a:t>
            </a:r>
            <a:r>
              <a:rPr lang="en-US" altLang="zh-CN" sz="2400" b="1" baseline="-25000">
                <a:latin typeface="Times New Roman" pitchFamily="18" charset="0"/>
              </a:rPr>
              <a:t>1</a:t>
            </a:r>
            <a:r>
              <a:rPr lang="zh-CN" altLang="en-US" sz="2400" b="1">
                <a:latin typeface="Times New Roman" pitchFamily="18" charset="0"/>
              </a:rPr>
              <a:t>和</a:t>
            </a:r>
            <a:r>
              <a:rPr lang="en-US" altLang="zh-CN" sz="2400" b="1">
                <a:latin typeface="Times New Roman" pitchFamily="18" charset="0"/>
              </a:rPr>
              <a:t>V</a:t>
            </a:r>
            <a:r>
              <a:rPr lang="en-US" altLang="zh-CN" sz="2400" b="1" baseline="-25000">
                <a:latin typeface="Times New Roman" pitchFamily="18" charset="0"/>
              </a:rPr>
              <a:t>2</a:t>
            </a:r>
            <a:r>
              <a:rPr lang="zh-CN" altLang="en-US" sz="2400" b="1">
                <a:latin typeface="Times New Roman" pitchFamily="18" charset="0"/>
              </a:rPr>
              <a:t>的共基极漏电流。</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4" name="日期占位符 3">
            <a:extLst>
              <a:ext uri="{FF2B5EF4-FFF2-40B4-BE49-F238E27FC236}">
                <a16:creationId xmlns:a16="http://schemas.microsoft.com/office/drawing/2014/main" id="{F4E8AC58-889E-4D9A-84C9-1A8EBADF8A39}"/>
              </a:ext>
            </a:extLst>
          </p:cNvPr>
          <p:cNvSpPr>
            <a:spLocks noGrp="1"/>
          </p:cNvSpPr>
          <p:nvPr>
            <p:ph type="dt" sz="half" idx="10"/>
          </p:nvPr>
        </p:nvSpPr>
        <p:spPr/>
        <p:txBody>
          <a:bodyPr/>
          <a:lstStyle/>
          <a:p>
            <a:fld id="{116E1CAB-46E7-4350-AC6B-E32FE0DC2507}" type="datetime10">
              <a:rPr lang="zh-CN" altLang="en-US" smtClean="0"/>
              <a:t>10:54</a:t>
            </a:fld>
            <a:endParaRPr lang="zh-CN" altLang="en-US"/>
          </a:p>
        </p:txBody>
      </p:sp>
      <p:sp>
        <p:nvSpPr>
          <p:cNvPr id="5" name="页脚占位符 4">
            <a:extLst>
              <a:ext uri="{FF2B5EF4-FFF2-40B4-BE49-F238E27FC236}">
                <a16:creationId xmlns:a16="http://schemas.microsoft.com/office/drawing/2014/main" id="{6D25E277-4245-4EF4-A008-72DB2D504F76}"/>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676163184"/>
      </p:ext>
    </p:extLst>
  </p:cSld>
  <p:clrMapOvr>
    <a:masterClrMapping/>
  </p:clrMapOvr>
  <mc:AlternateContent xmlns:mc="http://schemas.openxmlformats.org/markup-compatibility/2006" xmlns:p14="http://schemas.microsoft.com/office/powerpoint/2010/main">
    <mc:Choice Requires="p14">
      <p:transition spd="slow" p14:dur="2000" advTm="72735"/>
    </mc:Choice>
    <mc:Fallback xmlns="">
      <p:transition spd="slow" advTm="7273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1979712" y="717649"/>
            <a:ext cx="496887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3" name="Rectangle 3"/>
          <p:cNvSpPr>
            <a:spLocks noGrp="1" noChangeArrowheads="1"/>
          </p:cNvSpPr>
          <p:nvPr>
            <p:ph type="title"/>
          </p:nvPr>
        </p:nvSpPr>
        <p:spPr>
          <a:xfrm>
            <a:off x="827088" y="261938"/>
            <a:ext cx="7848600" cy="428625"/>
          </a:xfrm>
        </p:spPr>
        <p:txBody>
          <a:bodyPr/>
          <a:lstStyle/>
          <a:p>
            <a:r>
              <a:rPr lang="en-US" altLang="zh-CN" sz="3600" b="1" dirty="0">
                <a:solidFill>
                  <a:schemeClr val="tx1"/>
                </a:solidFill>
              </a:rPr>
              <a:t>2.3.1 </a:t>
            </a:r>
            <a:r>
              <a:rPr lang="zh-CN" altLang="en-US" sz="3600" b="1" dirty="0">
                <a:solidFill>
                  <a:schemeClr val="tx1"/>
                </a:solidFill>
              </a:rPr>
              <a:t>晶闸管的结构与工作原理</a:t>
            </a:r>
          </a:p>
        </p:txBody>
      </p:sp>
      <p:sp>
        <p:nvSpPr>
          <p:cNvPr id="87044" name="Rectangle 4"/>
          <p:cNvSpPr>
            <a:spLocks noGrp="1" noChangeArrowheads="1"/>
          </p:cNvSpPr>
          <p:nvPr>
            <p:ph idx="1"/>
          </p:nvPr>
        </p:nvSpPr>
        <p:spPr>
          <a:xfrm>
            <a:off x="574738" y="1989237"/>
            <a:ext cx="8569262" cy="3527996"/>
          </a:xfrm>
        </p:spPr>
        <p:txBody>
          <a:bodyPr/>
          <a:lstStyle/>
          <a:p>
            <a:pPr marL="0" indent="0" algn="just">
              <a:buNone/>
            </a:pPr>
            <a:r>
              <a:rPr lang="zh-CN" altLang="en-US" sz="2400" b="1" dirty="0"/>
              <a:t>对上面的公式进行分析：</a:t>
            </a:r>
            <a:endParaRPr lang="en-US" altLang="zh-CN" sz="2400" b="1" dirty="0"/>
          </a:p>
          <a:p>
            <a:pPr marL="0" indent="0" algn="just">
              <a:buNone/>
            </a:pPr>
            <a:r>
              <a:rPr lang="en-US" altLang="zh-CN" sz="2400" b="1" dirty="0"/>
              <a:t>1</a:t>
            </a:r>
            <a:r>
              <a:rPr lang="zh-CN" altLang="en-US" sz="2400" b="1" dirty="0"/>
              <a:t>）、在晶体管</a:t>
            </a:r>
            <a:r>
              <a:rPr lang="zh-CN" altLang="en-US" sz="2400" b="1" dirty="0">
                <a:solidFill>
                  <a:srgbClr val="E35449"/>
                </a:solidFill>
              </a:rPr>
              <a:t>阻断状态</a:t>
            </a:r>
            <a:r>
              <a:rPr lang="zh-CN" altLang="en-US" sz="2400" b="1" dirty="0"/>
              <a:t>下，</a:t>
            </a:r>
            <a:r>
              <a:rPr lang="en-US" altLang="zh-CN" sz="2400" b="1" i="1" dirty="0">
                <a:solidFill>
                  <a:srgbClr val="E35449"/>
                </a:solidFill>
              </a:rPr>
              <a:t>I</a:t>
            </a:r>
            <a:r>
              <a:rPr lang="en-US" altLang="zh-CN" sz="2400" b="1" i="1" baseline="-25000" dirty="0">
                <a:solidFill>
                  <a:srgbClr val="E35449"/>
                </a:solidFill>
              </a:rPr>
              <a:t>G</a:t>
            </a:r>
            <a:r>
              <a:rPr lang="en-US" altLang="zh-CN" sz="2400" b="1" dirty="0">
                <a:solidFill>
                  <a:srgbClr val="E35449"/>
                </a:solidFill>
              </a:rPr>
              <a:t>=0</a:t>
            </a:r>
            <a:r>
              <a:rPr lang="zh-CN" altLang="en-US" sz="2400" b="1" dirty="0"/>
              <a:t>，而</a:t>
            </a:r>
            <a:r>
              <a:rPr lang="zh-CN" altLang="en-US" sz="2400" b="1" i="1" dirty="0">
                <a:solidFill>
                  <a:srgbClr val="E35449"/>
                </a:solidFill>
                <a:latin typeface="Symbol" pitchFamily="18" charset="2"/>
                <a:sym typeface="Symbol" pitchFamily="18" charset="2"/>
              </a:rPr>
              <a:t></a:t>
            </a:r>
            <a:r>
              <a:rPr lang="en-US" altLang="zh-CN" sz="2400" b="1" i="1" baseline="-25000" dirty="0">
                <a:solidFill>
                  <a:srgbClr val="E35449"/>
                </a:solidFill>
              </a:rPr>
              <a:t>1</a:t>
            </a:r>
            <a:r>
              <a:rPr lang="en-US" altLang="zh-CN" sz="2400" b="1" i="1" dirty="0">
                <a:solidFill>
                  <a:srgbClr val="E35449"/>
                </a:solidFill>
              </a:rPr>
              <a:t>+</a:t>
            </a:r>
            <a:r>
              <a:rPr lang="en-US" altLang="zh-CN" sz="2400" b="1" i="1" dirty="0">
                <a:solidFill>
                  <a:srgbClr val="E35449"/>
                </a:solidFill>
                <a:latin typeface="Symbol" pitchFamily="18" charset="2"/>
                <a:sym typeface="Symbol" pitchFamily="18" charset="2"/>
              </a:rPr>
              <a:t></a:t>
            </a:r>
            <a:r>
              <a:rPr lang="en-US" altLang="zh-CN" sz="2400" b="1" i="1" baseline="-25000" dirty="0">
                <a:solidFill>
                  <a:srgbClr val="E35449"/>
                </a:solidFill>
              </a:rPr>
              <a:t>2</a:t>
            </a:r>
            <a:r>
              <a:rPr lang="zh-CN" altLang="en-US" sz="2400" b="1" dirty="0"/>
              <a:t>是很小的。由上式</a:t>
            </a:r>
          </a:p>
          <a:p>
            <a:pPr algn="just">
              <a:buFontTx/>
              <a:buNone/>
            </a:pPr>
            <a:r>
              <a:rPr lang="zh-CN" altLang="en-US" sz="2400" b="1" dirty="0"/>
              <a:t>    可看出，此时流过晶闸管的漏电流只是稍大于两个晶体管</a:t>
            </a:r>
          </a:p>
          <a:p>
            <a:pPr algn="just">
              <a:buFontTx/>
              <a:buNone/>
            </a:pPr>
            <a:r>
              <a:rPr lang="zh-CN" altLang="en-US" sz="2400" b="1" dirty="0"/>
              <a:t>    漏电流之和。</a:t>
            </a:r>
            <a:r>
              <a:rPr lang="zh-CN" altLang="en-US" sz="2400" dirty="0"/>
              <a:t> </a:t>
            </a:r>
          </a:p>
          <a:p>
            <a:pPr marL="0" indent="0" algn="just">
              <a:buNone/>
            </a:pPr>
            <a:r>
              <a:rPr lang="en-US" altLang="zh-CN" sz="2400" b="1" dirty="0"/>
              <a:t>2</a:t>
            </a:r>
            <a:r>
              <a:rPr lang="zh-CN" altLang="en-US" sz="2400" b="1" dirty="0"/>
              <a:t>）、在低发射极电流下</a:t>
            </a:r>
            <a:r>
              <a:rPr lang="zh-CN" altLang="en-US" sz="2400" b="1" i="1" dirty="0">
                <a:solidFill>
                  <a:srgbClr val="E35449"/>
                </a:solidFill>
                <a:latin typeface="Symbol" pitchFamily="18" charset="2"/>
                <a:sym typeface="Symbol" pitchFamily="18" charset="2"/>
              </a:rPr>
              <a:t></a:t>
            </a:r>
            <a:r>
              <a:rPr lang="zh-CN" altLang="en-US" sz="2400" b="1" i="1" dirty="0">
                <a:latin typeface="Symbol" pitchFamily="18" charset="2"/>
              </a:rPr>
              <a:t> </a:t>
            </a:r>
            <a:r>
              <a:rPr lang="zh-CN" altLang="en-US" sz="2400" b="1" dirty="0"/>
              <a:t>是很小，无法形成强烈正反馈，当发射极电流建立起来之后，强烈正反馈形成，</a:t>
            </a:r>
            <a:r>
              <a:rPr lang="zh-CN" altLang="en-US" sz="2400" b="1" i="1" dirty="0">
                <a:latin typeface="Symbol" pitchFamily="18" charset="2"/>
                <a:sym typeface="Symbol" pitchFamily="18" charset="2"/>
              </a:rPr>
              <a:t></a:t>
            </a:r>
            <a:r>
              <a:rPr lang="zh-CN" altLang="en-US" sz="2400" b="1" i="1" dirty="0">
                <a:latin typeface="Symbol" pitchFamily="18" charset="2"/>
              </a:rPr>
              <a:t> </a:t>
            </a:r>
            <a:r>
              <a:rPr lang="zh-CN" altLang="en-US" sz="2400" b="1" dirty="0"/>
              <a:t>迅速增大。</a:t>
            </a:r>
            <a:endParaRPr lang="en-US" altLang="zh-CN" sz="2400" b="1" dirty="0"/>
          </a:p>
          <a:p>
            <a:pPr algn="just">
              <a:buFontTx/>
              <a:buNone/>
            </a:pPr>
            <a:r>
              <a:rPr lang="en-US" altLang="zh-CN" sz="2400" b="1" dirty="0"/>
              <a:t>3</a:t>
            </a:r>
            <a:r>
              <a:rPr lang="zh-CN" altLang="en-US" sz="2400" b="1" dirty="0"/>
              <a:t>）、如果注入触发电流使各个晶体管的发射极电流增大以致</a:t>
            </a:r>
            <a:endParaRPr lang="zh-CN" altLang="en-US" sz="2400" b="1" i="1" dirty="0"/>
          </a:p>
          <a:p>
            <a:pPr algn="just">
              <a:buFontTx/>
              <a:buNone/>
            </a:pPr>
            <a:r>
              <a:rPr lang="zh-CN" altLang="en-US" sz="2400" b="1" i="1" dirty="0">
                <a:solidFill>
                  <a:srgbClr val="E35449"/>
                </a:solidFill>
                <a:latin typeface="Symbol" pitchFamily="18" charset="2"/>
                <a:sym typeface="Symbol" pitchFamily="18" charset="2"/>
              </a:rPr>
              <a:t>    </a:t>
            </a:r>
            <a:r>
              <a:rPr lang="en-US" altLang="zh-CN" sz="2400" b="1" i="1" baseline="-25000" dirty="0">
                <a:solidFill>
                  <a:srgbClr val="E35449"/>
                </a:solidFill>
              </a:rPr>
              <a:t>1</a:t>
            </a:r>
            <a:r>
              <a:rPr lang="en-US" altLang="zh-CN" sz="2400" b="1" i="1" dirty="0">
                <a:solidFill>
                  <a:srgbClr val="E35449"/>
                </a:solidFill>
              </a:rPr>
              <a:t>+</a:t>
            </a:r>
            <a:r>
              <a:rPr lang="en-US" altLang="zh-CN" sz="2400" b="1" i="1" dirty="0">
                <a:solidFill>
                  <a:srgbClr val="E35449"/>
                </a:solidFill>
                <a:latin typeface="Symbol" pitchFamily="18" charset="2"/>
                <a:sym typeface="Symbol" pitchFamily="18" charset="2"/>
              </a:rPr>
              <a:t></a:t>
            </a:r>
            <a:r>
              <a:rPr lang="en-US" altLang="zh-CN" sz="2400" b="1" i="1" baseline="-25000" dirty="0">
                <a:solidFill>
                  <a:srgbClr val="E35449"/>
                </a:solidFill>
              </a:rPr>
              <a:t>2</a:t>
            </a:r>
            <a:r>
              <a:rPr lang="zh-CN" altLang="en-US" sz="2400" b="1" dirty="0"/>
              <a:t>趋近于</a:t>
            </a:r>
            <a:r>
              <a:rPr lang="en-US" altLang="zh-CN" sz="2400" b="1" dirty="0">
                <a:solidFill>
                  <a:srgbClr val="E35449"/>
                </a:solidFill>
              </a:rPr>
              <a:t>1</a:t>
            </a:r>
            <a:r>
              <a:rPr lang="zh-CN" altLang="en-US" sz="2400" b="1" dirty="0"/>
              <a:t>的话，流过晶闸管的电流</a:t>
            </a:r>
            <a:r>
              <a:rPr lang="en-US" altLang="zh-CN" sz="2400" b="1" i="1" dirty="0">
                <a:solidFill>
                  <a:srgbClr val="E35449"/>
                </a:solidFill>
              </a:rPr>
              <a:t>I</a:t>
            </a:r>
            <a:r>
              <a:rPr lang="en-US" altLang="zh-CN" sz="2400" b="1" i="1" baseline="-25000" dirty="0">
                <a:solidFill>
                  <a:srgbClr val="E35449"/>
                </a:solidFill>
              </a:rPr>
              <a:t>A</a:t>
            </a:r>
            <a:r>
              <a:rPr lang="zh-CN" altLang="en-US" sz="2400" b="1" dirty="0">
                <a:solidFill>
                  <a:srgbClr val="E35449"/>
                </a:solidFill>
              </a:rPr>
              <a:t>（阳极电流）</a:t>
            </a:r>
            <a:r>
              <a:rPr lang="zh-CN" altLang="en-US" sz="2400" b="1" dirty="0"/>
              <a:t>将</a:t>
            </a:r>
          </a:p>
          <a:p>
            <a:pPr algn="just">
              <a:buFontTx/>
              <a:buNone/>
            </a:pPr>
            <a:r>
              <a:rPr lang="zh-CN" altLang="en-US" sz="2400" b="1" dirty="0"/>
              <a:t>    趋近于</a:t>
            </a:r>
            <a:r>
              <a:rPr lang="zh-CN" altLang="en-US" sz="2400" b="1" dirty="0">
                <a:solidFill>
                  <a:srgbClr val="E35449"/>
                </a:solidFill>
              </a:rPr>
              <a:t>无穷大</a:t>
            </a:r>
            <a:r>
              <a:rPr lang="zh-CN" altLang="en-US" sz="2400" b="1" dirty="0"/>
              <a:t>，从而实现器件</a:t>
            </a:r>
            <a:r>
              <a:rPr lang="zh-CN" altLang="en-US" sz="2400" b="1" dirty="0">
                <a:solidFill>
                  <a:srgbClr val="E35449"/>
                </a:solidFill>
              </a:rPr>
              <a:t>饱和导通</a:t>
            </a:r>
            <a:r>
              <a:rPr lang="zh-CN" altLang="en-US" sz="2400" b="1" dirty="0"/>
              <a:t>。</a:t>
            </a:r>
          </a:p>
          <a:p>
            <a:pPr algn="just">
              <a:buFontTx/>
              <a:buNone/>
            </a:pPr>
            <a:r>
              <a:rPr lang="en-US" altLang="zh-CN" sz="2400" b="1" dirty="0"/>
              <a:t>4</a:t>
            </a:r>
            <a:r>
              <a:rPr lang="zh-CN" altLang="en-US" sz="2400" b="1" dirty="0"/>
              <a:t>）、由于外电路负载的限制，</a:t>
            </a:r>
            <a:r>
              <a:rPr lang="en-US" altLang="zh-CN" sz="2400" b="1" i="1" dirty="0"/>
              <a:t>I</a:t>
            </a:r>
            <a:r>
              <a:rPr lang="en-US" altLang="zh-CN" sz="2400" b="1" i="1" baseline="-25000" dirty="0"/>
              <a:t>A</a:t>
            </a:r>
            <a:r>
              <a:rPr lang="zh-CN" altLang="en-US" sz="2400" b="1" dirty="0"/>
              <a:t>实际上会维持</a:t>
            </a:r>
            <a:r>
              <a:rPr lang="zh-CN" altLang="en-US" sz="2400" b="1" dirty="0">
                <a:solidFill>
                  <a:srgbClr val="E35449"/>
                </a:solidFill>
              </a:rPr>
              <a:t>有限值</a:t>
            </a:r>
            <a:r>
              <a:rPr lang="zh-CN" altLang="en-US" sz="2400" b="1" dirty="0"/>
              <a:t>。</a:t>
            </a:r>
            <a:r>
              <a:rPr lang="zh-CN" altLang="en-US" sz="2800" dirty="0"/>
              <a:t> </a:t>
            </a:r>
          </a:p>
        </p:txBody>
      </p:sp>
      <p:sp>
        <p:nvSpPr>
          <p:cNvPr id="8704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7046" name="Object 6"/>
          <p:cNvGraphicFramePr>
            <a:graphicFrameLocks noChangeAspect="1"/>
          </p:cNvGraphicFramePr>
          <p:nvPr>
            <p:extLst>
              <p:ext uri="{D42A27DB-BD31-4B8C-83A1-F6EECF244321}">
                <p14:modId xmlns:p14="http://schemas.microsoft.com/office/powerpoint/2010/main" val="2625435958"/>
              </p:ext>
            </p:extLst>
          </p:nvPr>
        </p:nvGraphicFramePr>
        <p:xfrm>
          <a:off x="2219424" y="790674"/>
          <a:ext cx="4489450" cy="1079500"/>
        </p:xfrm>
        <a:graphic>
          <a:graphicData uri="http://schemas.openxmlformats.org/presentationml/2006/ole">
            <mc:AlternateContent xmlns:mc="http://schemas.openxmlformats.org/markup-compatibility/2006">
              <mc:Choice xmlns:v="urn:schemas-microsoft-com:vml" Requires="v">
                <p:oleObj spid="_x0000_s5335" name="公式" r:id="rId3" imgW="1562040" imgH="431640" progId="Equation.3">
                  <p:embed/>
                </p:oleObj>
              </mc:Choice>
              <mc:Fallback>
                <p:oleObj name="公式" r:id="rId3" imgW="15620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424" y="790674"/>
                        <a:ext cx="44894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7" name="Text Box 7"/>
          <p:cNvSpPr txBox="1">
            <a:spLocks noChangeArrowheads="1"/>
          </p:cNvSpPr>
          <p:nvPr/>
        </p:nvSpPr>
        <p:spPr bwMode="auto">
          <a:xfrm>
            <a:off x="684213" y="836712"/>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latin typeface="Times New Roman" pitchFamily="18" charset="0"/>
              </a:rPr>
              <a:t>可得：</a:t>
            </a:r>
          </a:p>
        </p:txBody>
      </p:sp>
      <p:sp>
        <p:nvSpPr>
          <p:cNvPr id="3" name="灯片编号占位符 2">
            <a:extLst>
              <a:ext uri="{FF2B5EF4-FFF2-40B4-BE49-F238E27FC236}">
                <a16:creationId xmlns:a16="http://schemas.microsoft.com/office/drawing/2014/main" id="{AF9B4315-16BD-45BA-AEBD-E412A13EDE8F}"/>
              </a:ext>
            </a:extLst>
          </p:cNvPr>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4" name="日期占位符 3">
            <a:extLst>
              <a:ext uri="{FF2B5EF4-FFF2-40B4-BE49-F238E27FC236}">
                <a16:creationId xmlns:a16="http://schemas.microsoft.com/office/drawing/2014/main" id="{1EC73B7D-15D1-4606-90C4-C065B6283AB5}"/>
              </a:ext>
            </a:extLst>
          </p:cNvPr>
          <p:cNvSpPr>
            <a:spLocks noGrp="1"/>
          </p:cNvSpPr>
          <p:nvPr>
            <p:ph type="dt" sz="half" idx="10"/>
          </p:nvPr>
        </p:nvSpPr>
        <p:spPr/>
        <p:txBody>
          <a:bodyPr/>
          <a:lstStyle/>
          <a:p>
            <a:fld id="{9C3213AF-E7AC-41CE-8F38-E8EEFC156174}" type="datetime10">
              <a:rPr lang="zh-CN" altLang="en-US" smtClean="0"/>
              <a:t>10:54</a:t>
            </a:fld>
            <a:endParaRPr lang="zh-CN" altLang="en-US"/>
          </a:p>
        </p:txBody>
      </p:sp>
      <p:sp>
        <p:nvSpPr>
          <p:cNvPr id="5" name="页脚占位符 4">
            <a:extLst>
              <a:ext uri="{FF2B5EF4-FFF2-40B4-BE49-F238E27FC236}">
                <a16:creationId xmlns:a16="http://schemas.microsoft.com/office/drawing/2014/main" id="{DFDC5368-DA1F-4C65-BC98-DCEEEBCABBD2}"/>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723270096"/>
      </p:ext>
    </p:extLst>
  </p:cSld>
  <p:clrMapOvr>
    <a:masterClrMapping/>
  </p:clrMapOvr>
  <mc:AlternateContent xmlns:mc="http://schemas.openxmlformats.org/markup-compatibility/2006" xmlns:p14="http://schemas.microsoft.com/office/powerpoint/2010/main">
    <mc:Choice Requires="p14">
      <p:transition spd="slow" p14:dur="2000" advTm="190941"/>
    </mc:Choice>
    <mc:Fallback xmlns="">
      <p:transition spd="slow" advTm="19094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188640"/>
            <a:ext cx="7848600" cy="428625"/>
          </a:xfrm>
        </p:spPr>
        <p:txBody>
          <a:bodyPr/>
          <a:lstStyle/>
          <a:p>
            <a:r>
              <a:rPr lang="en-US" altLang="zh-CN" sz="3600" b="1" dirty="0">
                <a:solidFill>
                  <a:schemeClr val="tx1"/>
                </a:solidFill>
              </a:rPr>
              <a:t>2.3.1 </a:t>
            </a:r>
            <a:r>
              <a:rPr lang="zh-CN" altLang="en-US" sz="3600" b="1" dirty="0">
                <a:solidFill>
                  <a:schemeClr val="tx1"/>
                </a:solidFill>
              </a:rPr>
              <a:t>晶闸管的</a:t>
            </a:r>
            <a:r>
              <a:rPr lang="zh-CN" altLang="en-US" sz="3600" dirty="0">
                <a:solidFill>
                  <a:schemeClr val="tx1"/>
                </a:solidFill>
              </a:rPr>
              <a:t>导通方式</a:t>
            </a:r>
            <a:endParaRPr lang="zh-CN" altLang="en-US" sz="3600" b="1" dirty="0">
              <a:solidFill>
                <a:schemeClr val="tx1"/>
              </a:solidFill>
            </a:endParaRPr>
          </a:p>
        </p:txBody>
      </p:sp>
      <p:sp>
        <p:nvSpPr>
          <p:cNvPr id="88067" name="Rectangle 3"/>
          <p:cNvSpPr>
            <a:spLocks noGrp="1" noChangeArrowheads="1"/>
          </p:cNvSpPr>
          <p:nvPr>
            <p:ph idx="1"/>
          </p:nvPr>
        </p:nvSpPr>
        <p:spPr>
          <a:xfrm>
            <a:off x="755576" y="947637"/>
            <a:ext cx="8208267" cy="4897437"/>
          </a:xfrm>
        </p:spPr>
        <p:txBody>
          <a:bodyPr/>
          <a:lstStyle/>
          <a:p>
            <a:pPr>
              <a:buFontTx/>
              <a:buNone/>
            </a:pPr>
            <a:r>
              <a:rPr lang="en-US" altLang="zh-CN" sz="2800" b="1" dirty="0">
                <a:solidFill>
                  <a:srgbClr val="E35449"/>
                </a:solidFill>
              </a:rPr>
              <a:t>■    </a:t>
            </a:r>
            <a:r>
              <a:rPr lang="zh-CN" altLang="en-US" sz="2800" b="1" dirty="0"/>
              <a:t>除门极触发外</a:t>
            </a:r>
            <a:r>
              <a:rPr kumimoji="1" lang="zh-CN" altLang="en-US" sz="2800" b="1" dirty="0"/>
              <a:t>其他几种可能导通的情况</a:t>
            </a:r>
            <a:endParaRPr kumimoji="1" lang="zh-CN" altLang="en-US" sz="2800" dirty="0"/>
          </a:p>
          <a:p>
            <a:pPr>
              <a:buFontTx/>
              <a:buNone/>
            </a:pPr>
            <a:r>
              <a:rPr lang="zh-CN" altLang="en-US" sz="2800" b="1" dirty="0">
                <a:solidFill>
                  <a:srgbClr val="0000FF"/>
                </a:solidFill>
              </a:rPr>
              <a:t>    ◆</a:t>
            </a:r>
            <a:r>
              <a:rPr lang="zh-CN" altLang="en-US" sz="2800" b="1" dirty="0"/>
              <a:t>阳极电压升高至相当高的数值造成</a:t>
            </a:r>
            <a:r>
              <a:rPr lang="zh-CN" altLang="en-US" sz="2800" b="1" dirty="0">
                <a:solidFill>
                  <a:srgbClr val="E35449"/>
                </a:solidFill>
              </a:rPr>
              <a:t>雪崩效应</a:t>
            </a:r>
            <a:r>
              <a:rPr lang="zh-CN" altLang="en-US" sz="2800" dirty="0"/>
              <a:t> </a:t>
            </a:r>
          </a:p>
          <a:p>
            <a:pPr>
              <a:buFontTx/>
              <a:buNone/>
            </a:pPr>
            <a:r>
              <a:rPr lang="zh-CN" altLang="en-US" sz="2800" b="1" dirty="0">
                <a:solidFill>
                  <a:srgbClr val="0000FF"/>
                </a:solidFill>
              </a:rPr>
              <a:t>    ◆</a:t>
            </a:r>
            <a:r>
              <a:rPr lang="zh-CN" altLang="en-US" sz="2800" b="1" dirty="0"/>
              <a:t>阳极电压上升率</a:t>
            </a:r>
            <a:r>
              <a:rPr lang="en-US" altLang="zh-CN" sz="2800" b="1" dirty="0">
                <a:solidFill>
                  <a:srgbClr val="E35449"/>
                </a:solidFill>
              </a:rPr>
              <a:t>d</a:t>
            </a:r>
            <a:r>
              <a:rPr lang="en-US" altLang="zh-CN" sz="2800" b="1" i="1" dirty="0">
                <a:solidFill>
                  <a:srgbClr val="E35449"/>
                </a:solidFill>
              </a:rPr>
              <a:t>u</a:t>
            </a:r>
            <a:r>
              <a:rPr lang="en-US" altLang="zh-CN" sz="2800" b="1" dirty="0">
                <a:solidFill>
                  <a:srgbClr val="E35449"/>
                </a:solidFill>
              </a:rPr>
              <a:t>/</a:t>
            </a:r>
            <a:r>
              <a:rPr lang="en-US" altLang="zh-CN" sz="2800" b="1" dirty="0" err="1">
                <a:solidFill>
                  <a:srgbClr val="E35449"/>
                </a:solidFill>
              </a:rPr>
              <a:t>d</a:t>
            </a:r>
            <a:r>
              <a:rPr lang="en-US" altLang="zh-CN" sz="2800" b="1" i="1" dirty="0" err="1">
                <a:solidFill>
                  <a:srgbClr val="E35449"/>
                </a:solidFill>
              </a:rPr>
              <a:t>t</a:t>
            </a:r>
            <a:r>
              <a:rPr lang="zh-CN" altLang="en-US" sz="2800" b="1" dirty="0"/>
              <a:t>过高</a:t>
            </a:r>
            <a:r>
              <a:rPr lang="zh-CN" altLang="en-US" sz="2800" dirty="0"/>
              <a:t> </a:t>
            </a:r>
          </a:p>
          <a:p>
            <a:pPr>
              <a:buFontTx/>
              <a:buNone/>
            </a:pPr>
            <a:r>
              <a:rPr lang="zh-CN" altLang="en-US" sz="2800" b="1" dirty="0">
                <a:solidFill>
                  <a:srgbClr val="0000FF"/>
                </a:solidFill>
              </a:rPr>
              <a:t>    ◆</a:t>
            </a:r>
            <a:r>
              <a:rPr lang="zh-CN" altLang="en-US" sz="2800" b="1" dirty="0">
                <a:solidFill>
                  <a:srgbClr val="E35449"/>
                </a:solidFill>
              </a:rPr>
              <a:t>结温</a:t>
            </a:r>
            <a:r>
              <a:rPr lang="zh-CN" altLang="en-US" sz="2800" b="1" dirty="0"/>
              <a:t>较高</a:t>
            </a:r>
          </a:p>
          <a:p>
            <a:pPr>
              <a:buFontTx/>
              <a:buNone/>
            </a:pPr>
            <a:r>
              <a:rPr lang="zh-CN" altLang="en-US" sz="2800" b="1" dirty="0">
                <a:solidFill>
                  <a:srgbClr val="0000FF"/>
                </a:solidFill>
              </a:rPr>
              <a:t>    ◆</a:t>
            </a:r>
            <a:r>
              <a:rPr lang="zh-CN" altLang="en-US" sz="2800" b="1" dirty="0">
                <a:solidFill>
                  <a:srgbClr val="E35449"/>
                </a:solidFill>
              </a:rPr>
              <a:t>光触发</a:t>
            </a:r>
          </a:p>
          <a:p>
            <a:pPr>
              <a:buFontTx/>
              <a:buNone/>
            </a:pPr>
            <a:r>
              <a:rPr lang="zh-CN" altLang="en-US" sz="2800" b="1" dirty="0">
                <a:solidFill>
                  <a:srgbClr val="E35449"/>
                </a:solidFill>
              </a:rPr>
              <a:t>■    </a:t>
            </a:r>
            <a:r>
              <a:rPr lang="zh-CN" altLang="en-US" sz="2800" b="1" dirty="0"/>
              <a:t>这些情况除了</a:t>
            </a:r>
            <a:r>
              <a:rPr lang="zh-CN" altLang="en-US" sz="2800" b="1" dirty="0">
                <a:solidFill>
                  <a:srgbClr val="E35449"/>
                </a:solidFill>
              </a:rPr>
              <a:t>光触发</a:t>
            </a:r>
            <a:r>
              <a:rPr lang="zh-CN" altLang="en-US" sz="2800" b="1" dirty="0"/>
              <a:t>由于可以保证控制电路与主电路之间的良好绝缘而应用于高压电力设备中之外，其它都因不易控制而难以应用于实践。</a:t>
            </a:r>
            <a:endParaRPr lang="en-US" altLang="zh-CN" sz="2800" b="1" dirty="0"/>
          </a:p>
          <a:p>
            <a:pPr>
              <a:buFontTx/>
              <a:buNone/>
            </a:pPr>
            <a:r>
              <a:rPr lang="zh-CN" altLang="en-US" sz="2800" b="1" dirty="0">
                <a:solidFill>
                  <a:srgbClr val="E35449"/>
                </a:solidFill>
              </a:rPr>
              <a:t>■   </a:t>
            </a:r>
            <a:r>
              <a:rPr lang="zh-CN" altLang="en-US" sz="2800" b="1" dirty="0"/>
              <a:t>只有</a:t>
            </a:r>
            <a:r>
              <a:rPr lang="zh-CN" altLang="en-US" sz="2800" b="1" dirty="0">
                <a:solidFill>
                  <a:srgbClr val="E35449"/>
                </a:solidFill>
              </a:rPr>
              <a:t>门极触发</a:t>
            </a:r>
            <a:r>
              <a:rPr lang="zh-CN" altLang="en-US" sz="2800" b="1" dirty="0"/>
              <a:t>是最精确、迅速而可靠的控制手段。</a:t>
            </a:r>
            <a:r>
              <a:rPr lang="zh-CN" altLang="en-US" dirty="0"/>
              <a:t>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4" name="日期占位符 3">
            <a:extLst>
              <a:ext uri="{FF2B5EF4-FFF2-40B4-BE49-F238E27FC236}">
                <a16:creationId xmlns:a16="http://schemas.microsoft.com/office/drawing/2014/main" id="{E95BA87E-3934-4FEB-8B0F-2847F60E9BC1}"/>
              </a:ext>
            </a:extLst>
          </p:cNvPr>
          <p:cNvSpPr>
            <a:spLocks noGrp="1"/>
          </p:cNvSpPr>
          <p:nvPr>
            <p:ph type="dt" sz="half" idx="10"/>
          </p:nvPr>
        </p:nvSpPr>
        <p:spPr/>
        <p:txBody>
          <a:bodyPr/>
          <a:lstStyle/>
          <a:p>
            <a:fld id="{0AFD8814-49B4-4DAC-B7BE-8ECC63F48720}" type="datetime10">
              <a:rPr lang="zh-CN" altLang="en-US" smtClean="0"/>
              <a:t>10:54</a:t>
            </a:fld>
            <a:endParaRPr lang="zh-CN" altLang="en-US"/>
          </a:p>
        </p:txBody>
      </p:sp>
      <p:sp>
        <p:nvSpPr>
          <p:cNvPr id="5" name="页脚占位符 4">
            <a:extLst>
              <a:ext uri="{FF2B5EF4-FFF2-40B4-BE49-F238E27FC236}">
                <a16:creationId xmlns:a16="http://schemas.microsoft.com/office/drawing/2014/main" id="{C794A18E-BB23-47D4-A120-10F1B50864A5}"/>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922602371"/>
      </p:ext>
    </p:extLst>
  </p:cSld>
  <p:clrMapOvr>
    <a:masterClrMapping/>
  </p:clrMapOvr>
  <mc:AlternateContent xmlns:mc="http://schemas.openxmlformats.org/markup-compatibility/2006" xmlns:p14="http://schemas.microsoft.com/office/powerpoint/2010/main">
    <mc:Choice Requires="p14">
      <p:transition spd="slow" p14:dur="2000" advTm="204627"/>
    </mc:Choice>
    <mc:Fallback xmlns="">
      <p:transition spd="slow" advTm="20462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2|2.6|0.7|2.4|0.8|124.8|111.4|29.6"/>
</p:tagLst>
</file>

<file path=ppt/tags/tag2.xml><?xml version="1.0" encoding="utf-8"?>
<p:tagLst xmlns:a="http://schemas.openxmlformats.org/drawingml/2006/main" xmlns:r="http://schemas.openxmlformats.org/officeDocument/2006/relationships" xmlns:p="http://schemas.openxmlformats.org/presentationml/2006/main">
  <p:tag name="TIMING" val="|5.3|23.6|1.7|175.5"/>
</p:tagLst>
</file>

<file path=ppt/tags/tag3.xml><?xml version="1.0" encoding="utf-8"?>
<p:tagLst xmlns:a="http://schemas.openxmlformats.org/drawingml/2006/main" xmlns:r="http://schemas.openxmlformats.org/officeDocument/2006/relationships" xmlns:p="http://schemas.openxmlformats.org/presentationml/2006/main">
  <p:tag name="TIMING" val="|1.7|1.2|0.5|0.3|1.2|0.7|0.3"/>
</p:tagLst>
</file>

<file path=ppt/tags/tag4.xml><?xml version="1.0" encoding="utf-8"?>
<p:tagLst xmlns:a="http://schemas.openxmlformats.org/drawingml/2006/main" xmlns:r="http://schemas.openxmlformats.org/officeDocument/2006/relationships" xmlns:p="http://schemas.openxmlformats.org/presentationml/2006/main">
  <p:tag name="TIMING" val="|0.8|1.1"/>
</p:tagLst>
</file>

<file path=ppt/tags/tag5.xml><?xml version="1.0" encoding="utf-8"?>
<p:tagLst xmlns:a="http://schemas.openxmlformats.org/drawingml/2006/main" xmlns:r="http://schemas.openxmlformats.org/officeDocument/2006/relationships" xmlns:p="http://schemas.openxmlformats.org/presentationml/2006/main">
  <p:tag name="TIMING" val="|0.7|0.5|0.3"/>
</p:tagLst>
</file>

<file path=ppt/tags/tag6.xml><?xml version="1.0" encoding="utf-8"?>
<p:tagLst xmlns:a="http://schemas.openxmlformats.org/drawingml/2006/main" xmlns:r="http://schemas.openxmlformats.org/officeDocument/2006/relationships" xmlns:p="http://schemas.openxmlformats.org/presentationml/2006/main">
  <p:tag name="TIMING" val="|1.1"/>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《电力电子技术》西安交通大学_王兆安_第五版第1-7章</Template>
  <TotalTime>7454</TotalTime>
  <Words>4635</Words>
  <Application>Microsoft Office PowerPoint</Application>
  <PresentationFormat>全屏显示(4:3)</PresentationFormat>
  <Paragraphs>676</Paragraphs>
  <Slides>40</Slides>
  <Notes>9</Notes>
  <HiddenSlides>0</HiddenSlides>
  <MMClips>0</MMClips>
  <ScaleCrop>false</ScaleCrop>
  <HeadingPairs>
    <vt:vector size="8" baseType="variant">
      <vt:variant>
        <vt:lpstr>已用的字体</vt:lpstr>
      </vt:variant>
      <vt:variant>
        <vt:i4>9</vt:i4>
      </vt:variant>
      <vt:variant>
        <vt:lpstr>主题</vt:lpstr>
      </vt:variant>
      <vt:variant>
        <vt:i4>7</vt:i4>
      </vt:variant>
      <vt:variant>
        <vt:lpstr>嵌入 OLE 服务器</vt:lpstr>
      </vt:variant>
      <vt:variant>
        <vt:i4>7</vt:i4>
      </vt:variant>
      <vt:variant>
        <vt:lpstr>幻灯片标题</vt:lpstr>
      </vt:variant>
      <vt:variant>
        <vt:i4>40</vt:i4>
      </vt:variant>
    </vt:vector>
  </HeadingPairs>
  <TitlesOfParts>
    <vt:vector size="63" baseType="lpstr">
      <vt:lpstr>黑体</vt:lpstr>
      <vt:lpstr>华文中宋</vt:lpstr>
      <vt:lpstr>隶书</vt:lpstr>
      <vt:lpstr>宋体</vt:lpstr>
      <vt:lpstr>Arial</vt:lpstr>
      <vt:lpstr>Calibri</vt:lpstr>
      <vt:lpstr>Symbol</vt:lpstr>
      <vt:lpstr>Times New Roman</vt:lpstr>
      <vt:lpstr>Wingdings</vt:lpstr>
      <vt:lpstr>1_自定义设计方案</vt:lpstr>
      <vt:lpstr>自定义设计方案</vt:lpstr>
      <vt:lpstr>2011华中科技大学答辩模版</vt:lpstr>
      <vt:lpstr>3_自定义设计方案</vt:lpstr>
      <vt:lpstr>4_自定义设计方案</vt:lpstr>
      <vt:lpstr>5_自定义设计方案</vt:lpstr>
      <vt:lpstr>1_2011华中科技大学答辩模版</vt:lpstr>
      <vt:lpstr>BMP 图象</vt:lpstr>
      <vt:lpstr>位图图像</vt:lpstr>
      <vt:lpstr>Equation</vt:lpstr>
      <vt:lpstr>公式</vt:lpstr>
      <vt:lpstr>Microsoft Drawing</vt:lpstr>
      <vt:lpstr>Visio</vt:lpstr>
      <vt:lpstr>Microsoft 公式 3.0</vt:lpstr>
      <vt:lpstr>2.3 半控型器件——晶闸管</vt:lpstr>
      <vt:lpstr>2.3 半控器件—晶闸管·引言</vt:lpstr>
      <vt:lpstr>2.3.1 晶闸管的结构</vt:lpstr>
      <vt:lpstr>2.3.1 晶闸管的工作原理</vt:lpstr>
      <vt:lpstr>2.3.1    晶闸管的工作原理（定性分析）</vt:lpstr>
      <vt:lpstr>2.3.1    晶闸管的工作原理</vt:lpstr>
      <vt:lpstr>2.3.1 晶闸管的工作原理（定量分析）</vt:lpstr>
      <vt:lpstr>2.3.1 晶闸管的结构与工作原理</vt:lpstr>
      <vt:lpstr>2.3.1 晶闸管的导通方式</vt:lpstr>
      <vt:lpstr>2.3.2 晶闸管的基本特性</vt:lpstr>
      <vt:lpstr>   晶闸管的基本特性（擎住电流、维持电流）</vt:lpstr>
      <vt:lpstr>2.3.2 晶闸管的基本特性</vt:lpstr>
      <vt:lpstr>2.3.2 晶闸管的基本特性</vt:lpstr>
      <vt:lpstr>PowerPoint 演示文稿</vt:lpstr>
      <vt:lpstr>PowerPoint 演示文稿</vt:lpstr>
      <vt:lpstr>2.3.2 晶闸管的基本特性</vt:lpstr>
      <vt:lpstr>2.3.2 晶闸管的基本特性</vt:lpstr>
      <vt:lpstr>2.3.3 晶闸管的主要参数</vt:lpstr>
      <vt:lpstr>2.3.3 晶闸管的主要参数</vt:lpstr>
      <vt:lpstr>例：晶闸管额定电流的选择</vt:lpstr>
      <vt:lpstr>2.3.3 晶闸管的主要参数</vt:lpstr>
      <vt:lpstr>2.3.3 晶闸管的主要参数</vt:lpstr>
      <vt:lpstr>2.3.4 晶闸管的派生器件</vt:lpstr>
      <vt:lpstr>2.3.4 晶闸管的派生器件</vt:lpstr>
      <vt:lpstr>2.3.4 晶闸管的派生器件</vt:lpstr>
      <vt:lpstr>2.3.4 晶闸管的派生器件</vt:lpstr>
      <vt:lpstr>本节要点</vt:lpstr>
      <vt:lpstr>思考题</vt:lpstr>
      <vt:lpstr>PowerPoint 演示文稿</vt:lpstr>
      <vt:lpstr>PowerPoint 演示文稿</vt:lpstr>
      <vt:lpstr>2.4  典型全控型器件·引言</vt:lpstr>
      <vt:lpstr>2.4 典型全控型器件</vt:lpstr>
      <vt:lpstr>2.4 典型全控型器件·引言</vt:lpstr>
      <vt:lpstr>2.4.1 门极可关断晶闸管</vt:lpstr>
      <vt:lpstr>2.4.1 门极可关断晶闸管（结构）</vt:lpstr>
      <vt:lpstr>门极可关断晶闸管（工作原理）</vt:lpstr>
      <vt:lpstr>门极可关断晶闸管</vt:lpstr>
      <vt:lpstr>2.4.1 门极可关断晶闸管（工作特点）</vt:lpstr>
      <vt:lpstr>2.4.1  门极可关断晶闸管</vt:lpstr>
      <vt:lpstr>2.4.1 门极可关断晶闸管（主要参数）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&lt;电力电子技术&gt;(第5版) 第1章   绪论 （第4版为“概述”，无章序号）</dc:title>
  <dc:creator>Lenovo</dc:creator>
  <cp:lastModifiedBy>徐金榜</cp:lastModifiedBy>
  <cp:revision>155</cp:revision>
  <dcterms:created xsi:type="dcterms:W3CDTF">2013-03-21T07:41:27Z</dcterms:created>
  <dcterms:modified xsi:type="dcterms:W3CDTF">2023-02-21T02:54:30Z</dcterms:modified>
</cp:coreProperties>
</file>