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75" r:id="rId2"/>
    <p:sldMasterId id="2147483711" r:id="rId3"/>
    <p:sldMasterId id="2147483725" r:id="rId4"/>
    <p:sldMasterId id="2147483738" r:id="rId5"/>
    <p:sldMasterId id="2147483750" r:id="rId6"/>
    <p:sldMasterId id="2147483762" r:id="rId7"/>
  </p:sldMasterIdLst>
  <p:notesMasterIdLst>
    <p:notesMasterId r:id="rId45"/>
  </p:notesMasterIdLst>
  <p:sldIdLst>
    <p:sldId id="304" r:id="rId8"/>
    <p:sldId id="318" r:id="rId9"/>
    <p:sldId id="321" r:id="rId10"/>
    <p:sldId id="317" r:id="rId11"/>
    <p:sldId id="311" r:id="rId12"/>
    <p:sldId id="323" r:id="rId13"/>
    <p:sldId id="319" r:id="rId14"/>
    <p:sldId id="322" r:id="rId15"/>
    <p:sldId id="413" r:id="rId16"/>
    <p:sldId id="378" r:id="rId17"/>
    <p:sldId id="412" r:id="rId18"/>
    <p:sldId id="379" r:id="rId19"/>
    <p:sldId id="380" r:id="rId20"/>
    <p:sldId id="381" r:id="rId21"/>
    <p:sldId id="382" r:id="rId22"/>
    <p:sldId id="383" r:id="rId23"/>
    <p:sldId id="407" r:id="rId24"/>
    <p:sldId id="384" r:id="rId25"/>
    <p:sldId id="385" r:id="rId26"/>
    <p:sldId id="387" r:id="rId27"/>
    <p:sldId id="388" r:id="rId28"/>
    <p:sldId id="389" r:id="rId29"/>
    <p:sldId id="391" r:id="rId30"/>
    <p:sldId id="392" r:id="rId31"/>
    <p:sldId id="393" r:id="rId32"/>
    <p:sldId id="394" r:id="rId33"/>
    <p:sldId id="397" r:id="rId34"/>
    <p:sldId id="406" r:id="rId35"/>
    <p:sldId id="408" r:id="rId36"/>
    <p:sldId id="409" r:id="rId37"/>
    <p:sldId id="398" r:id="rId38"/>
    <p:sldId id="399" r:id="rId39"/>
    <p:sldId id="401" r:id="rId40"/>
    <p:sldId id="402" r:id="rId41"/>
    <p:sldId id="405" r:id="rId42"/>
    <p:sldId id="410" r:id="rId43"/>
    <p:sldId id="41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extLst>
      <p:ext uri="{BB962C8B-B14F-4D97-AF65-F5344CB8AC3E}">
        <p14:creationId xmlns:p14="http://schemas.microsoft.com/office/powerpoint/2010/main" val="5002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5F1FAF00-3594-4A8B-9F66-3B4CE2F48F10}" type="slidenum">
              <a:rPr lang="en-US" altLang="zh-CN" sz="1200">
                <a:latin typeface="Times New Roman" pitchFamily="18" charset="0"/>
                <a:ea typeface="宋体" charset="-122"/>
              </a:rPr>
              <a:pPr eaLnBrk="1" hangingPunct="1"/>
              <a:t>3</a:t>
            </a:fld>
            <a:endParaRPr lang="en-US" altLang="zh-CN" sz="1200">
              <a:latin typeface="Times New Roman" pitchFamily="18" charset="0"/>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126449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37146-86F8-4A9C-8E11-FE4E17632784}" type="slidenum">
              <a:rPr lang="en-US" altLang="zh-CN"/>
              <a:pPr/>
              <a:t>25</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031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63067-3E99-4663-92D7-903365768766}" type="slidenum">
              <a:rPr lang="en-US" altLang="zh-CN"/>
              <a:pPr/>
              <a:t>26</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016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677B0-42CD-4299-857A-995E9F7B0827}" type="slidenum">
              <a:rPr lang="en-US" altLang="zh-CN"/>
              <a:pPr/>
              <a:t>27</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7159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77CD4-E81B-47CE-A22C-5C906C3DAEFB}" type="slidenum">
              <a:rPr lang="en-US" altLang="zh-CN"/>
              <a:pPr/>
              <a:t>31</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895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43ACE-7BD3-4A43-9168-16C39A9B492B}" type="slidenum">
              <a:rPr lang="en-US" altLang="zh-CN"/>
              <a:pPr/>
              <a:t>32</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073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5F1FAF00-3594-4A8B-9F66-3B4CE2F48F10}" type="slidenum">
              <a:rPr lang="en-US" altLang="zh-CN" sz="1200">
                <a:latin typeface="Times New Roman" pitchFamily="18" charset="0"/>
                <a:ea typeface="宋体" charset="-122"/>
              </a:rPr>
              <a:pPr eaLnBrk="1" hangingPunct="1"/>
              <a:t>4</a:t>
            </a:fld>
            <a:endParaRPr lang="en-US" altLang="zh-CN" sz="1200">
              <a:latin typeface="Times New Roman" pitchFamily="18" charset="0"/>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90025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6E053-B071-45E1-8CED-A56D5F0B0EB4}" type="slidenum">
              <a:rPr lang="en-US" altLang="zh-CN"/>
              <a:pPr/>
              <a:t>9</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800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6E053-B071-45E1-8CED-A56D5F0B0EB4}" type="slidenum">
              <a:rPr lang="en-US" altLang="zh-CN"/>
              <a:pPr/>
              <a:t>17</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518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B54B8-873E-4A49-B6E4-E83F04590E5A}" type="slidenum">
              <a:rPr lang="en-US" altLang="zh-CN"/>
              <a:pPr/>
              <a:t>18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291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0F963-E1E6-4C0A-9765-80DF251D7966}" type="slidenum">
              <a:rPr lang="en-US" altLang="zh-CN"/>
              <a:pPr/>
              <a:t>19</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006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0F889-5115-45BF-97F2-BA02AE0A9657}" type="slidenum">
              <a:rPr lang="en-US" altLang="zh-CN"/>
              <a:pPr/>
              <a:t>20</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302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AD86A-33CC-44BE-82B2-B2638FC34B8F}" type="slidenum">
              <a:rPr lang="en-US" altLang="zh-CN"/>
              <a:pPr/>
              <a:t>21</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03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BB2D6-1D1A-4B54-A7D7-1997870B666A}" type="slidenum">
              <a:rPr lang="en-US" altLang="zh-CN"/>
              <a:pPr/>
              <a:t>22</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81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D1E09-43B1-4BC6-8A34-ADACB9EC7D1B}"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81A39E-EBC7-4633-B031-F952C5E1AE58}"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7BE815-3DB0-4A46-8677-1C035866DDC9}"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3E640A-B3B5-45E4-A293-956383519FD3}"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95C067-2A1C-421A-AF80-B78257D6E20D}"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23C588-7541-40E6-8D6E-519F3218CF65}"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A36223-03E0-449A-B0D8-E1B4F56D7B7F}"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8526705-7410-428C-AB9E-7551418442AC}" type="datetime10">
              <a:rPr lang="zh-CN" altLang="en-US" smtClean="0"/>
              <a:t>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8D450D-9E86-4262-9538-0B43BA8275B7}" type="datetime10">
              <a:rPr lang="zh-CN" altLang="en-US" smtClean="0"/>
              <a:t>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B04705-B2AC-434E-9B38-2AE6FCE6450D}" type="datetime10">
              <a:rPr lang="zh-CN" altLang="en-US" smtClean="0"/>
              <a:t>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CE32F3-2FCB-41B8-BD84-87949BECE925}"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93624C-BE9A-4417-948C-F97C41CB4FB6}"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F430A5-5227-4978-ACCC-43E4F99BF719}"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4128F2-2792-4BFF-B415-3699BB4BF213}"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5DBA51-1978-49CE-9514-B044EEBD915D}"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1C5F3D7-0630-4F5D-B260-A7569CB57FB1}"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A5C7282C-E563-46B0-B28B-43724DDCDF99}"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3A81749-731F-4D2E-BCEA-68F5340F2421}" type="datetime10">
              <a:rPr lang="zh-CN" altLang="en-US" smtClean="0"/>
              <a:t>20:57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837F2DA8-1461-453E-9297-5E6D7B010663}" type="datetime10">
              <a:rPr lang="zh-CN" altLang="en-US" smtClean="0"/>
              <a:t>20:57</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D35655E-4BB6-4BD2-8C16-153B050D4779}" type="datetime10">
              <a:rPr lang="zh-CN" altLang="en-US" smtClean="0"/>
              <a:t>20:57</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88C88F-8EA4-4F38-ADCE-786A9CF7FFA7}"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26D93AA-F52E-4024-AE77-CC2BC227ECFE}" type="datetime10">
              <a:rPr lang="zh-CN" altLang="en-US" smtClean="0"/>
              <a:t>20:57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E1097CF-AE1B-4EAA-9E18-E701CA2E16CA}" type="datetime10">
              <a:rPr lang="zh-CN" altLang="en-US" smtClean="0"/>
              <a:t>20:57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20EB577-6227-4471-95E0-FA3612F69BA1}"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BF22AD02-2FA0-4367-B025-B67E6B52C2BD}"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DE27838-4F47-476B-99A5-29346C664403}" type="datetime10">
              <a:rPr lang="zh-CN" altLang="en-US" smtClean="0"/>
              <a:t>20:57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5374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D28689F-855A-4562-8210-7DB03E0A9E9A}"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2BC17F-292F-41F1-99B6-6E351B9956CD}"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450EDFC-5A12-4F73-A911-D8C59135FF0D}"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4F1621-028D-4909-AF74-C519EEECC9C8}"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E1C640-A3C1-40CD-B473-955F51870040}" type="datetime10">
              <a:rPr lang="zh-CN" altLang="en-US" smtClean="0"/>
              <a:t>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1D3494-FDF8-4B79-B5F9-58C1CD8B03A6}"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53A4992-EC01-40FE-B3EA-43D25C163FDC}" type="datetime10">
              <a:rPr lang="zh-CN" altLang="en-US" smtClean="0"/>
              <a:t>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823A21-1F1C-407B-B93E-ECFF15EE2084}" type="datetime10">
              <a:rPr lang="zh-CN" altLang="en-US" smtClean="0"/>
              <a:t>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8C8AB6-A936-46C8-98AC-229463A85F20}"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C2DFF5-C9C4-4283-AE0D-93F8E0D03FD3}"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FAFEA1-B42C-4AED-B6A8-76088EEB2A2C}"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470705-F123-4F17-9F11-5BF2791F9CF5}"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454C0D31-F08A-42D2-8569-C42DEF7120A5}" type="datetime10">
              <a:rPr lang="zh-CN" altLang="en-US" smtClean="0"/>
              <a:t>20:57</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pPr/>
              <a:t>‹#›</a:t>
            </a:fld>
            <a:r>
              <a:rPr lang="en-US" altLang="zh-CN"/>
              <a:t>/7</a:t>
            </a:r>
          </a:p>
        </p:txBody>
      </p:sp>
    </p:spTree>
    <p:extLst>
      <p:ext uri="{BB962C8B-B14F-4D97-AF65-F5344CB8AC3E}">
        <p14:creationId xmlns:p14="http://schemas.microsoft.com/office/powerpoint/2010/main" val="17142452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01FD48-C937-484F-B382-707019B5CC38}"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1439384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9D4F0-623C-4923-9A6B-C0512D1346A2}"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4446562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3C306DB-F3B6-4972-8135-6CAD4C8D39B7}"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59903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3527AF-554C-4F97-ABC1-A5F9E3BB4B41}" type="datetime10">
              <a:rPr lang="zh-CN" altLang="en-US" smtClean="0"/>
              <a:t>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3F82DB-16DA-48A7-8EB3-86E9E7B2B4AE}"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583521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20E276-E97E-40C3-B634-5F31C851D472}" type="datetime10">
              <a:rPr lang="zh-CN" altLang="en-US" smtClean="0"/>
              <a:t>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726767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4FC8361-CC0F-46F5-A499-D4C69E88C68E}" type="datetime10">
              <a:rPr lang="zh-CN" altLang="en-US" smtClean="0"/>
              <a:t>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04474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4E940-83BF-45B9-9ADF-4FA97E26CD38}" type="datetime10">
              <a:rPr lang="zh-CN" altLang="en-US" smtClean="0"/>
              <a:t>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6545907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A6DB29-5E52-4D6C-BE2E-5930962D1E0F}"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41069279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F29844-017B-403F-B73A-BC703F971E05}"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0440892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C7F84C-5CE9-41DF-9D89-C882571B3F45}"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808424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DFC373-8360-49A8-9B41-1D35D2506D22}"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3509521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B2301DF-984C-4E0D-B3F9-0D2BE2C18FE9}"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A93E01-CBB9-4396-A65A-EF73B492D087}"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8B3DD8-A733-4BBE-A904-399C9B969B58}" type="datetime10">
              <a:rPr lang="zh-CN" altLang="en-US" smtClean="0"/>
              <a:t>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C42D24-D410-4125-9914-7992CE6D90B4}"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8C8C24D-0D1D-480E-825C-E34C93217FC5}"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3F6291-4176-41D4-A24D-200D1C057A9C}" type="datetime10">
              <a:rPr lang="zh-CN" altLang="en-US" smtClean="0"/>
              <a:t>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DD2F09-F8BE-42AC-A1ED-97CC75908714}" type="datetime10">
              <a:rPr lang="zh-CN" altLang="en-US" smtClean="0"/>
              <a:t>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383DE8-4B65-4F39-A4B6-8EF69F0C8E86}" type="datetime10">
              <a:rPr lang="zh-CN" altLang="en-US" smtClean="0"/>
              <a:t>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E82696-7CAF-4658-BF94-3E167A52F196}"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F16C6F-8310-4436-9EF2-6E32035468CD}"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33C5EC-0618-4D1E-A0E3-DA127E25407F}"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4E5F60-B86A-44E3-973E-552D21642767}" type="datetime10">
              <a:rPr lang="zh-CN" altLang="en-US" smtClean="0"/>
              <a:t>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DF7576-7604-4E2A-BD98-68C3C5FC623E}" type="datetime10">
              <a:rPr lang="zh-CN" altLang="en-US" smtClean="0"/>
              <a:t>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A39C548A-F27B-4392-B94D-F4F90C191F81}"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7BA03BAE-ED67-48A8-9298-73569A2B3B01}"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6031666-A695-4C4E-B9CC-AFE2F30D9806}" type="datetime10">
              <a:rPr lang="zh-CN" altLang="en-US" smtClean="0"/>
              <a:t>20:57</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00C882FA-3CA9-4416-9544-05ED22A9CD55}" type="datetime10">
              <a:rPr lang="zh-CN" altLang="en-US" smtClean="0"/>
              <a:t>20:57</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6246C84-A83B-4B5C-A0A1-737643B9AE84}" type="datetime10">
              <a:rPr lang="zh-CN" altLang="en-US" smtClean="0"/>
              <a:t>20:57</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0C03C608-6F95-4E58-92B0-CB33CD684BEA}" type="datetime10">
              <a:rPr lang="zh-CN" altLang="en-US" smtClean="0"/>
              <a:t>20:57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7E9AF3D-EEF0-49DA-B8FA-9A13FCC85538}" type="datetime10">
              <a:rPr lang="zh-CN" altLang="en-US" smtClean="0"/>
              <a:t>20:57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1E9C515-7D72-489B-BD22-866B9CC94CC7}"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721ED7F-701E-4F7A-A9D0-BF6BA221211F}" type="datetime10">
              <a:rPr lang="zh-CN" altLang="en-US" smtClean="0"/>
              <a:t>20:57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578D3B0-FDC4-4266-8970-13673B507A7D}"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0C1175E-1CAE-4E89-9BC3-D0368B17BD63}" type="datetime10">
              <a:rPr lang="zh-CN" altLang="en-US" smtClean="0"/>
              <a:t>20:57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24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DFCD55-082E-4642-8FD0-DD9AB2704C6D}" type="datetime10">
              <a:rPr lang="zh-CN" altLang="en-US" smtClean="0"/>
              <a:t>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2.jpe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D4E15-B51E-45E5-B155-70B25823E5A8}" type="datetime10">
              <a:rPr lang="zh-CN" altLang="en-US" smtClean="0"/>
              <a:t>20:57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2B0C9-8011-4E14-BE09-9EB9B0502808}" type="datetime10">
              <a:rPr lang="zh-CN" altLang="en-US" smtClean="0"/>
              <a:t>20:57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4">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8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19862-F9BA-4AC8-B3E9-6DBCE82A08C0}" type="datetime10">
              <a:rPr lang="zh-CN" altLang="en-US" smtClean="0"/>
              <a:t>20:57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8F799-F762-44F1-8ED9-48555274F740}" type="datetime10">
              <a:rPr lang="zh-CN" altLang="en-US" smtClean="0"/>
              <a:t>20:57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865220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5D698-4193-4B34-9515-A8060AC6E939}" type="datetime10">
              <a:rPr lang="zh-CN" altLang="en-US" smtClean="0"/>
              <a:t>20:57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image" Target="../media/image15.emf"/><Relationship Id="rId5" Type="http://schemas.openxmlformats.org/officeDocument/2006/relationships/oleObject" Target="../embeddings/oleObject8.bin"/><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9.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4.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755576" y="184150"/>
            <a:ext cx="7848600" cy="428625"/>
          </a:xfrm>
        </p:spPr>
        <p:txBody>
          <a:bodyPr/>
          <a:lstStyle/>
          <a:p>
            <a:pPr algn="l"/>
            <a:r>
              <a:rPr lang="en-US" altLang="zh-CN" sz="3600" b="1" dirty="0">
                <a:solidFill>
                  <a:schemeClr val="tx1"/>
                </a:solidFill>
              </a:rPr>
              <a:t>2.4.2 </a:t>
            </a:r>
            <a:r>
              <a:rPr lang="zh-CN" altLang="en-US" sz="3600" b="1" dirty="0">
                <a:solidFill>
                  <a:schemeClr val="tx1"/>
                </a:solidFill>
              </a:rPr>
              <a:t>电力晶体管</a:t>
            </a:r>
          </a:p>
        </p:txBody>
      </p:sp>
      <p:sp>
        <p:nvSpPr>
          <p:cNvPr id="109571" name="Rectangle 3"/>
          <p:cNvSpPr>
            <a:spLocks noGrp="1" noChangeArrowheads="1"/>
          </p:cNvSpPr>
          <p:nvPr>
            <p:ph idx="1"/>
          </p:nvPr>
        </p:nvSpPr>
        <p:spPr/>
        <p:txBody>
          <a:bodyPr/>
          <a:lstStyle/>
          <a:p>
            <a:pPr>
              <a:lnSpc>
                <a:spcPct val="150000"/>
              </a:lnSpc>
              <a:buFontTx/>
              <a:buNone/>
            </a:pPr>
            <a:r>
              <a:rPr lang="en-US" altLang="zh-CN" sz="2400" b="1" dirty="0">
                <a:solidFill>
                  <a:srgbClr val="E35449"/>
                </a:solidFill>
              </a:rPr>
              <a:t>■</a:t>
            </a:r>
            <a:r>
              <a:rPr lang="zh-CN" altLang="en-US" sz="2400" b="1" dirty="0">
                <a:solidFill>
                  <a:srgbClr val="E35449"/>
                </a:solidFill>
              </a:rPr>
              <a:t>电力晶体管（</a:t>
            </a:r>
            <a:r>
              <a:rPr lang="en-US" altLang="zh-CN" sz="2400" b="1" dirty="0">
                <a:solidFill>
                  <a:srgbClr val="E35449"/>
                </a:solidFill>
              </a:rPr>
              <a:t>Giant Transistor——GTR</a:t>
            </a:r>
            <a:r>
              <a:rPr lang="zh-CN" altLang="en-US" sz="2400" b="1" dirty="0">
                <a:solidFill>
                  <a:srgbClr val="E35449"/>
                </a:solidFill>
              </a:rPr>
              <a:t>）</a:t>
            </a:r>
            <a:r>
              <a:rPr lang="zh-CN" altLang="en-US" sz="2400" b="1" dirty="0"/>
              <a:t>按英文直译为巨型晶体管，是一种耐高电压、大电流的</a:t>
            </a:r>
            <a:r>
              <a:rPr lang="zh-CN" altLang="en-US" sz="2400" b="1" dirty="0">
                <a:solidFill>
                  <a:srgbClr val="E35449"/>
                </a:solidFill>
              </a:rPr>
              <a:t>双极结型晶体管（</a:t>
            </a:r>
            <a:r>
              <a:rPr lang="en-US" altLang="zh-CN" sz="2400" b="1" dirty="0">
                <a:solidFill>
                  <a:srgbClr val="E35449"/>
                </a:solidFill>
              </a:rPr>
              <a:t>Bipolar Junction Transistor——BJT</a:t>
            </a:r>
            <a:r>
              <a:rPr lang="zh-CN" altLang="en-US" sz="2400" b="1" dirty="0">
                <a:solidFill>
                  <a:srgbClr val="E35449"/>
                </a:solidFill>
              </a:rPr>
              <a:t>）</a:t>
            </a:r>
            <a:r>
              <a:rPr lang="zh-CN" altLang="en-US" sz="2400" dirty="0"/>
              <a:t> </a:t>
            </a:r>
          </a:p>
          <a:p>
            <a:pPr>
              <a:lnSpc>
                <a:spcPct val="150000"/>
              </a:lnSpc>
              <a:buFontTx/>
              <a:buNone/>
            </a:pPr>
            <a:r>
              <a:rPr lang="zh-CN" altLang="en-US" sz="2400" b="1" dirty="0">
                <a:solidFill>
                  <a:srgbClr val="E35449"/>
                </a:solidFill>
              </a:rPr>
              <a:t>■</a:t>
            </a:r>
            <a:r>
              <a:rPr lang="en-US" altLang="zh-CN" sz="2400" b="1" dirty="0"/>
              <a:t>GTR</a:t>
            </a:r>
            <a:r>
              <a:rPr lang="zh-CN" altLang="en-US" sz="2400" b="1" dirty="0"/>
              <a:t>的结构和工作原理</a:t>
            </a:r>
            <a:r>
              <a:rPr lang="zh-CN" altLang="en-US" sz="2400" dirty="0"/>
              <a:t> </a:t>
            </a:r>
          </a:p>
          <a:p>
            <a:pPr>
              <a:lnSpc>
                <a:spcPct val="150000"/>
              </a:lnSpc>
              <a:buFontTx/>
              <a:buNone/>
            </a:pPr>
            <a:r>
              <a:rPr lang="zh-CN" altLang="en-US" sz="2400" b="1" dirty="0">
                <a:solidFill>
                  <a:srgbClr val="0000FF"/>
                </a:solidFill>
              </a:rPr>
              <a:t>   ◆</a:t>
            </a:r>
            <a:r>
              <a:rPr lang="zh-CN" altLang="en-US" sz="2400" b="1" dirty="0"/>
              <a:t>与普通的双极结型晶体管基本原理是一样的。</a:t>
            </a:r>
          </a:p>
          <a:p>
            <a:pPr>
              <a:lnSpc>
                <a:spcPct val="150000"/>
              </a:lnSpc>
              <a:buFontTx/>
              <a:buNone/>
            </a:pPr>
            <a:r>
              <a:rPr lang="zh-CN" altLang="en-US" sz="2400" dirty="0"/>
              <a:t>   </a:t>
            </a:r>
            <a:r>
              <a:rPr lang="zh-CN" altLang="en-US" sz="2400" b="1" dirty="0">
                <a:solidFill>
                  <a:srgbClr val="0000FF"/>
                </a:solidFill>
              </a:rPr>
              <a:t>◆</a:t>
            </a:r>
            <a:r>
              <a:rPr lang="zh-CN" altLang="en-US" sz="2400" b="1" dirty="0"/>
              <a:t>最主要的特性是</a:t>
            </a:r>
            <a:r>
              <a:rPr lang="zh-CN" altLang="en-US" sz="2400" b="1" dirty="0">
                <a:solidFill>
                  <a:srgbClr val="E35449"/>
                </a:solidFill>
              </a:rPr>
              <a:t>耐压高</a:t>
            </a:r>
            <a:r>
              <a:rPr lang="zh-CN" altLang="en-US" sz="2400" b="1" dirty="0"/>
              <a:t>、</a:t>
            </a:r>
            <a:r>
              <a:rPr lang="zh-CN" altLang="en-US" sz="2400" b="1" dirty="0">
                <a:solidFill>
                  <a:srgbClr val="E35449"/>
                </a:solidFill>
              </a:rPr>
              <a:t>电流大</a:t>
            </a:r>
            <a:r>
              <a:rPr lang="zh-CN" altLang="en-US" sz="2400" b="1" dirty="0"/>
              <a:t>、</a:t>
            </a:r>
            <a:r>
              <a:rPr lang="zh-CN" altLang="en-US" sz="2400" b="1" dirty="0">
                <a:solidFill>
                  <a:srgbClr val="E35449"/>
                </a:solidFill>
              </a:rPr>
              <a:t>开关特性好。</a:t>
            </a:r>
            <a:r>
              <a:rPr lang="zh-CN" altLang="en-US" sz="2400" dirty="0">
                <a:solidFill>
                  <a:srgbClr val="E35449"/>
                </a:solidFill>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536546847"/>
      </p:ext>
    </p:extLst>
  </p:cSld>
  <p:clrMapOvr>
    <a:masterClrMapping/>
  </p:clrMapOvr>
  <mc:AlternateContent xmlns:mc="http://schemas.openxmlformats.org/markup-compatibility/2006" xmlns:p14="http://schemas.microsoft.com/office/powerpoint/2010/main">
    <mc:Choice Requires="p14">
      <p:transition spd="slow" p14:dur="2000" advTm="85340"/>
    </mc:Choice>
    <mc:Fallback xmlns="">
      <p:transition spd="slow" advTm="853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85800" y="116632"/>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3200" b="1">
                <a:solidFill>
                  <a:schemeClr val="accent2"/>
                </a:solidFill>
                <a:effectLst>
                  <a:outerShdw blurRad="38100" dist="38100" dir="2700000" algn="tl">
                    <a:srgbClr val="C0C0C0"/>
                  </a:outerShdw>
                </a:effectLst>
                <a:latin typeface="Times New Roman" pitchFamily="18" charset="0"/>
                <a:ea typeface="黑体" pitchFamily="2" charset="-122"/>
              </a:rPr>
              <a:t>普通场效应晶体管</a:t>
            </a:r>
            <a:r>
              <a:rPr lang="zh-CN" altLang="en-US" sz="2800">
                <a:latin typeface="Times New Roman" pitchFamily="18" charset="0"/>
              </a:rPr>
              <a:t>基本结构与工作原理回顾</a:t>
            </a:r>
          </a:p>
        </p:txBody>
      </p:sp>
      <p:sp>
        <p:nvSpPr>
          <p:cNvPr id="379907" name="Rectangle 3"/>
          <p:cNvSpPr>
            <a:spLocks noChangeArrowheads="1"/>
          </p:cNvSpPr>
          <p:nvPr/>
        </p:nvSpPr>
        <p:spPr bwMode="auto">
          <a:xfrm>
            <a:off x="696644" y="802432"/>
            <a:ext cx="833985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Ø"/>
            </a:pPr>
            <a:r>
              <a:rPr lang="zh-CN" altLang="en-US" sz="2800" dirty="0">
                <a:latin typeface="Times New Roman" pitchFamily="18" charset="0"/>
              </a:rPr>
              <a:t>自然状态：</a:t>
            </a:r>
            <a:r>
              <a:rPr lang="zh-CN" altLang="en-US" sz="2800" b="1" dirty="0">
                <a:solidFill>
                  <a:schemeClr val="accent2"/>
                </a:solidFill>
                <a:latin typeface="Times New Roman" pitchFamily="18" charset="0"/>
                <a:ea typeface="黑体" pitchFamily="2" charset="-122"/>
              </a:rPr>
              <a:t>栅源电压为</a:t>
            </a:r>
            <a:r>
              <a:rPr lang="en-US" altLang="zh-CN" sz="2800" b="1" dirty="0">
                <a:solidFill>
                  <a:schemeClr val="accent2"/>
                </a:solidFill>
                <a:latin typeface="Times New Roman" pitchFamily="18" charset="0"/>
                <a:ea typeface="黑体" pitchFamily="2" charset="-122"/>
              </a:rPr>
              <a:t>0</a:t>
            </a:r>
            <a:r>
              <a:rPr lang="zh-CN" altLang="en-US" sz="2800" b="1" dirty="0">
                <a:solidFill>
                  <a:schemeClr val="accent2"/>
                </a:solidFill>
                <a:latin typeface="Times New Roman" pitchFamily="18" charset="0"/>
                <a:ea typeface="黑体" pitchFamily="2" charset="-122"/>
              </a:rPr>
              <a:t>（</a:t>
            </a:r>
            <a:r>
              <a:rPr lang="en-US" altLang="zh-CN" sz="2800" b="1" dirty="0" err="1">
                <a:solidFill>
                  <a:schemeClr val="accent2"/>
                </a:solidFill>
                <a:latin typeface="Times New Roman" pitchFamily="18" charset="0"/>
                <a:ea typeface="黑体" pitchFamily="2" charset="-122"/>
              </a:rPr>
              <a:t>Vgs</a:t>
            </a:r>
            <a:r>
              <a:rPr lang="en-US" altLang="zh-CN" sz="2800" b="1" dirty="0">
                <a:solidFill>
                  <a:schemeClr val="accent2"/>
                </a:solidFill>
                <a:latin typeface="Times New Roman" pitchFamily="18" charset="0"/>
                <a:ea typeface="黑体" pitchFamily="2" charset="-122"/>
              </a:rPr>
              <a:t>=0</a:t>
            </a:r>
            <a:r>
              <a:rPr lang="zh-CN" altLang="en-US" sz="2800" b="1" dirty="0">
                <a:solidFill>
                  <a:schemeClr val="accent2"/>
                </a:solidFill>
                <a:latin typeface="Times New Roman" pitchFamily="18" charset="0"/>
                <a:ea typeface="黑体" pitchFamily="2" charset="-122"/>
              </a:rPr>
              <a:t>）</a:t>
            </a:r>
          </a:p>
          <a:p>
            <a:pPr marL="342900" indent="-342900">
              <a:lnSpc>
                <a:spcPct val="100000"/>
              </a:lnSpc>
              <a:spcBef>
                <a:spcPct val="20000"/>
              </a:spcBef>
              <a:buFont typeface="Wingdings" pitchFamily="2" charset="2"/>
              <a:buChar char="Ø"/>
            </a:pPr>
            <a:r>
              <a:rPr lang="zh-CN" altLang="en-US" sz="2800" dirty="0">
                <a:latin typeface="Times New Roman" pitchFamily="18" charset="0"/>
              </a:rPr>
              <a:t>漏源之间外加正电压，衬底与源极</a:t>
            </a:r>
            <a:r>
              <a:rPr lang="en-US" altLang="zh-CN" sz="2800" dirty="0">
                <a:latin typeface="Times New Roman" pitchFamily="18" charset="0"/>
              </a:rPr>
              <a:t>s</a:t>
            </a:r>
            <a:r>
              <a:rPr lang="zh-CN" altLang="en-US" sz="2800" dirty="0">
                <a:latin typeface="Times New Roman" pitchFamily="18" charset="0"/>
              </a:rPr>
              <a:t>相连，连接电源负极，漏极与衬底间</a:t>
            </a:r>
            <a:r>
              <a:rPr lang="en-US" altLang="zh-CN" sz="2800" dirty="0">
                <a:latin typeface="Times New Roman" pitchFamily="18" charset="0"/>
              </a:rPr>
              <a:t>PN</a:t>
            </a:r>
            <a:r>
              <a:rPr lang="zh-CN" altLang="en-US" sz="2800" dirty="0">
                <a:latin typeface="Times New Roman" pitchFamily="18" charset="0"/>
              </a:rPr>
              <a:t>结反偏，漏源之间电阻很大，没有形成导电沟道，漏源截止，只有很小的漏电流流过。</a:t>
            </a:r>
          </a:p>
        </p:txBody>
      </p:sp>
      <p:graphicFrame>
        <p:nvGraphicFramePr>
          <p:cNvPr id="379908" name="Object 4"/>
          <p:cNvGraphicFramePr>
            <a:graphicFrameLocks noChangeAspect="1"/>
          </p:cNvGraphicFramePr>
          <p:nvPr>
            <p:extLst>
              <p:ext uri="{D42A27DB-BD31-4B8C-83A1-F6EECF244321}">
                <p14:modId xmlns:p14="http://schemas.microsoft.com/office/powerpoint/2010/main" val="899573102"/>
              </p:ext>
            </p:extLst>
          </p:nvPr>
        </p:nvGraphicFramePr>
        <p:xfrm>
          <a:off x="1763688" y="3186405"/>
          <a:ext cx="5791200" cy="3289300"/>
        </p:xfrm>
        <a:graphic>
          <a:graphicData uri="http://schemas.openxmlformats.org/presentationml/2006/ole">
            <mc:AlternateContent xmlns:mc="http://schemas.openxmlformats.org/markup-compatibility/2006">
              <mc:Choice xmlns:v="urn:schemas-microsoft-com:vml" Requires="v">
                <p:oleObj spid="_x0000_s34987" name="Microsoft Drawing" r:id="rId3" imgW="2425680" imgH="1378080" progId="MSDraw">
                  <p:embed/>
                </p:oleObj>
              </mc:Choice>
              <mc:Fallback>
                <p:oleObj name="Microsoft Drawing" r:id="rId3" imgW="2425680" imgH="137808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186405"/>
                        <a:ext cx="5791200" cy="32893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3" name="日期占位符 2"/>
          <p:cNvSpPr>
            <a:spLocks noGrp="1"/>
          </p:cNvSpPr>
          <p:nvPr>
            <p:ph type="dt" sz="half" idx="10"/>
          </p:nvPr>
        </p:nvSpPr>
        <p:spPr/>
        <p:txBody>
          <a:bodyPr/>
          <a:lstStyle/>
          <a:p>
            <a:fld id="{F54DA766-C990-495B-A8AB-F40ED405C19A}" type="datetime10">
              <a:rPr lang="zh-CN" altLang="en-US" smtClean="0"/>
              <a:t>20:57</a:t>
            </a:fld>
            <a:endParaRPr lang="zh-CN" altLang="en-US"/>
          </a:p>
        </p:txBody>
      </p:sp>
    </p:spTree>
    <p:extLst>
      <p:ext uri="{BB962C8B-B14F-4D97-AF65-F5344CB8AC3E}">
        <p14:creationId xmlns:p14="http://schemas.microsoft.com/office/powerpoint/2010/main" val="9538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85800" y="116632"/>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3200" b="1">
                <a:solidFill>
                  <a:schemeClr val="accent2"/>
                </a:solidFill>
                <a:effectLst>
                  <a:outerShdw blurRad="38100" dist="38100" dir="2700000" algn="tl">
                    <a:srgbClr val="C0C0C0"/>
                  </a:outerShdw>
                </a:effectLst>
                <a:latin typeface="Times New Roman" pitchFamily="18" charset="0"/>
                <a:ea typeface="黑体" pitchFamily="2" charset="-122"/>
              </a:rPr>
              <a:t>普通场效应晶体管</a:t>
            </a:r>
            <a:r>
              <a:rPr lang="zh-CN" altLang="en-US" sz="2800">
                <a:latin typeface="Times New Roman" pitchFamily="18" charset="0"/>
              </a:rPr>
              <a:t>基本结构与工作原理回顾</a:t>
            </a:r>
          </a:p>
        </p:txBody>
      </p:sp>
      <p:sp>
        <p:nvSpPr>
          <p:cNvPr id="379907" name="Rectangle 3"/>
          <p:cNvSpPr>
            <a:spLocks noChangeArrowheads="1"/>
          </p:cNvSpPr>
          <p:nvPr/>
        </p:nvSpPr>
        <p:spPr bwMode="auto">
          <a:xfrm>
            <a:off x="688748" y="692696"/>
            <a:ext cx="81317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Ø"/>
            </a:pPr>
            <a:r>
              <a:rPr lang="zh-CN" altLang="en-US" sz="2800" dirty="0">
                <a:latin typeface="Times New Roman" pitchFamily="18" charset="0"/>
              </a:rPr>
              <a:t>控制端（栅源极间）</a:t>
            </a:r>
            <a:r>
              <a:rPr lang="zh-CN" altLang="en-US" sz="2800" b="1" dirty="0">
                <a:solidFill>
                  <a:schemeClr val="accent2"/>
                </a:solidFill>
                <a:latin typeface="Times New Roman" pitchFamily="18" charset="0"/>
                <a:ea typeface="黑体" pitchFamily="2" charset="-122"/>
              </a:rPr>
              <a:t>（</a:t>
            </a:r>
            <a:r>
              <a:rPr lang="en-US" altLang="zh-CN" sz="2800" b="1" dirty="0" err="1">
                <a:solidFill>
                  <a:schemeClr val="accent2"/>
                </a:solidFill>
                <a:latin typeface="Times New Roman" pitchFamily="18" charset="0"/>
                <a:ea typeface="黑体" pitchFamily="2" charset="-122"/>
              </a:rPr>
              <a:t>Vgs</a:t>
            </a:r>
            <a:r>
              <a:rPr lang="en-US" altLang="zh-CN" sz="2800" b="1" dirty="0">
                <a:solidFill>
                  <a:schemeClr val="accent2"/>
                </a:solidFill>
                <a:latin typeface="Times New Roman" pitchFamily="18" charset="0"/>
                <a:ea typeface="黑体" pitchFamily="2" charset="-122"/>
              </a:rPr>
              <a:t>&lt;0</a:t>
            </a:r>
            <a:r>
              <a:rPr lang="zh-CN" altLang="en-US" sz="2800" b="1" dirty="0">
                <a:solidFill>
                  <a:schemeClr val="accent2"/>
                </a:solidFill>
                <a:latin typeface="Times New Roman" pitchFamily="18" charset="0"/>
                <a:ea typeface="黑体" pitchFamily="2" charset="-122"/>
              </a:rPr>
              <a:t>）</a:t>
            </a:r>
          </a:p>
          <a:p>
            <a:pPr indent="-342900"/>
            <a:r>
              <a:rPr lang="en-US" altLang="zh-CN" sz="2400" dirty="0">
                <a:latin typeface="Times New Roman" pitchFamily="18" charset="0"/>
              </a:rPr>
              <a:t>1</a:t>
            </a:r>
            <a:r>
              <a:rPr lang="zh-CN" altLang="en-US" sz="2400" dirty="0">
                <a:latin typeface="Times New Roman" pitchFamily="18" charset="0"/>
              </a:rPr>
              <a:t>、改变控制电压的大小，可以有效控制沟道电阻的大小。</a:t>
            </a:r>
            <a:endParaRPr lang="en-US" altLang="zh-CN" sz="2400" dirty="0">
              <a:latin typeface="Times New Roman" pitchFamily="18" charset="0"/>
            </a:endParaRPr>
          </a:p>
          <a:p>
            <a:pPr indent="-342900"/>
            <a:r>
              <a:rPr lang="en-US" altLang="zh-CN" sz="2400" dirty="0">
                <a:latin typeface="Times New Roman" pitchFamily="18" charset="0"/>
              </a:rPr>
              <a:t>2</a:t>
            </a:r>
            <a:r>
              <a:rPr lang="zh-CN" altLang="en-US" sz="2400" dirty="0">
                <a:latin typeface="Times New Roman" pitchFamily="18" charset="0"/>
              </a:rPr>
              <a:t>、反向电压越高，两个</a:t>
            </a:r>
            <a:r>
              <a:rPr lang="en-US" altLang="zh-CN" sz="2400" dirty="0">
                <a:latin typeface="Times New Roman" pitchFamily="18" charset="0"/>
              </a:rPr>
              <a:t>PN</a:t>
            </a:r>
            <a:r>
              <a:rPr lang="zh-CN" altLang="en-US" sz="2400" dirty="0">
                <a:latin typeface="Times New Roman" pitchFamily="18" charset="0"/>
              </a:rPr>
              <a:t>结的耗尽层加宽，沟道电阻增加。</a:t>
            </a:r>
            <a:endParaRPr lang="en-US" altLang="zh-CN" sz="2400" dirty="0">
              <a:latin typeface="Times New Roman" pitchFamily="18" charset="0"/>
            </a:endParaRPr>
          </a:p>
          <a:p>
            <a:pPr indent="-342900"/>
            <a:r>
              <a:rPr lang="en-US" altLang="zh-CN" sz="2400" dirty="0">
                <a:latin typeface="Times New Roman" pitchFamily="18" charset="0"/>
              </a:rPr>
              <a:t>3</a:t>
            </a:r>
            <a:r>
              <a:rPr lang="zh-CN" altLang="en-US" sz="2400" dirty="0">
                <a:latin typeface="Times New Roman" pitchFamily="18" charset="0"/>
              </a:rPr>
              <a:t>、若加固定的漏源正向电压，漏源电流受栅源电压控制，栅源电压越大，沟道电阻越大，漏源电流越小。</a:t>
            </a:r>
            <a:endParaRPr lang="en-US" altLang="zh-CN" sz="2400" dirty="0">
              <a:latin typeface="Times New Roman" pitchFamily="18" charset="0"/>
            </a:endParaRPr>
          </a:p>
          <a:p>
            <a:pPr indent="-342900"/>
            <a:r>
              <a:rPr lang="en-US" altLang="zh-CN" sz="2400" dirty="0">
                <a:latin typeface="Times New Roman" pitchFamily="18" charset="0"/>
              </a:rPr>
              <a:t>4</a:t>
            </a:r>
            <a:r>
              <a:rPr lang="zh-CN" altLang="en-US" sz="2400" dirty="0">
                <a:latin typeface="Times New Roman" pitchFamily="18" charset="0"/>
              </a:rPr>
              <a:t>、如果栅源控制电压大于夹断电压</a:t>
            </a:r>
            <a:r>
              <a:rPr lang="en-US" altLang="zh-CN" sz="2400" dirty="0" err="1">
                <a:latin typeface="Times New Roman" pitchFamily="18" charset="0"/>
              </a:rPr>
              <a:t>Vp</a:t>
            </a:r>
            <a:r>
              <a:rPr lang="zh-CN" altLang="en-US" sz="2400" dirty="0">
                <a:latin typeface="Times New Roman" pitchFamily="18" charset="0"/>
              </a:rPr>
              <a:t>，沟道电阻无穷大，沟道被夹断。</a:t>
            </a:r>
          </a:p>
        </p:txBody>
      </p:sp>
      <p:graphicFrame>
        <p:nvGraphicFramePr>
          <p:cNvPr id="379908" name="Object 4"/>
          <p:cNvGraphicFramePr>
            <a:graphicFrameLocks noChangeAspect="1"/>
          </p:cNvGraphicFramePr>
          <p:nvPr>
            <p:extLst>
              <p:ext uri="{D42A27DB-BD31-4B8C-83A1-F6EECF244321}">
                <p14:modId xmlns:p14="http://schemas.microsoft.com/office/powerpoint/2010/main" val="314672188"/>
              </p:ext>
            </p:extLst>
          </p:nvPr>
        </p:nvGraphicFramePr>
        <p:xfrm>
          <a:off x="251520" y="3501332"/>
          <a:ext cx="6912768" cy="3220143"/>
        </p:xfrm>
        <a:graphic>
          <a:graphicData uri="http://schemas.openxmlformats.org/presentationml/2006/ole">
            <mc:AlternateContent xmlns:mc="http://schemas.openxmlformats.org/markup-compatibility/2006">
              <mc:Choice xmlns:v="urn:schemas-microsoft-com:vml" Requires="v">
                <p:oleObj spid="_x0000_s49212" name="Microsoft Drawing" r:id="rId3" imgW="2425680" imgH="1378080" progId="MSDraw">
                  <p:embed/>
                </p:oleObj>
              </mc:Choice>
              <mc:Fallback>
                <p:oleObj name="Microsoft Drawing" r:id="rId3" imgW="2425680" imgH="1378080" progId="MSDraw">
                  <p:embed/>
                  <p:pic>
                    <p:nvPicPr>
                      <p:cNvPr id="3799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501332"/>
                        <a:ext cx="6912768" cy="3220143"/>
                      </a:xfrm>
                      <a:prstGeom prst="rect">
                        <a:avLst/>
                      </a:prstGeom>
                      <a:solidFill>
                        <a:srgbClr val="00FFFF"/>
                      </a:solidFill>
                      <a:ln>
                        <a:noFill/>
                      </a:ln>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6" name="AutoShape 5"/>
          <p:cNvSpPr>
            <a:spLocks noChangeArrowheads="1"/>
          </p:cNvSpPr>
          <p:nvPr/>
        </p:nvSpPr>
        <p:spPr bwMode="auto">
          <a:xfrm>
            <a:off x="7452320" y="3861048"/>
            <a:ext cx="1522512" cy="561434"/>
          </a:xfrm>
          <a:prstGeom prst="wedgeRoundRectCallout">
            <a:avLst>
              <a:gd name="adj1" fmla="val -242040"/>
              <a:gd name="adj2" fmla="val 145550"/>
              <a:gd name="adj3" fmla="val 16667"/>
            </a:avLst>
          </a:prstGeom>
          <a:solidFill>
            <a:srgbClr val="00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solidFill>
                  <a:schemeClr val="bg1"/>
                </a:solidFill>
              </a:rPr>
              <a:t>耗尽层加宽</a:t>
            </a:r>
          </a:p>
        </p:txBody>
      </p:sp>
      <p:sp>
        <p:nvSpPr>
          <p:cNvPr id="3" name="日期占位符 2"/>
          <p:cNvSpPr>
            <a:spLocks noGrp="1"/>
          </p:cNvSpPr>
          <p:nvPr>
            <p:ph type="dt" sz="half" idx="10"/>
          </p:nvPr>
        </p:nvSpPr>
        <p:spPr/>
        <p:txBody>
          <a:bodyPr/>
          <a:lstStyle/>
          <a:p>
            <a:fld id="{5E662836-3560-4E99-9D2A-5B407E6A66E8}" type="datetime10">
              <a:rPr lang="zh-CN" altLang="en-US" smtClean="0"/>
              <a:t>20:57</a:t>
            </a:fld>
            <a:endParaRPr lang="zh-CN" altLang="en-US"/>
          </a:p>
        </p:txBody>
      </p:sp>
    </p:spTree>
    <p:extLst>
      <p:ext uri="{BB962C8B-B14F-4D97-AF65-F5344CB8AC3E}">
        <p14:creationId xmlns:p14="http://schemas.microsoft.com/office/powerpoint/2010/main" val="12905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9907">
                                            <p:txEl>
                                              <p:pRg st="1" end="1"/>
                                            </p:txEl>
                                          </p:spTgt>
                                        </p:tgtEl>
                                        <p:attrNameLst>
                                          <p:attrName>style.visibility</p:attrName>
                                        </p:attrNameLst>
                                      </p:cBhvr>
                                      <p:to>
                                        <p:strVal val="visible"/>
                                      </p:to>
                                    </p:set>
                                    <p:anim calcmode="lin" valueType="num">
                                      <p:cBhvr additive="base">
                                        <p:cTn id="12" dur="500" fill="hold"/>
                                        <p:tgtEl>
                                          <p:spTgt spid="3799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9907">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79907">
                                            <p:txEl>
                                              <p:pRg st="2" end="2"/>
                                            </p:txEl>
                                          </p:spTgt>
                                        </p:tgtEl>
                                        <p:attrNameLst>
                                          <p:attrName>style.visibility</p:attrName>
                                        </p:attrNameLst>
                                      </p:cBhvr>
                                      <p:to>
                                        <p:strVal val="visible"/>
                                      </p:to>
                                    </p:set>
                                    <p:anim calcmode="lin" valueType="num">
                                      <p:cBhvr additive="base">
                                        <p:cTn id="16" dur="500" fill="hold"/>
                                        <p:tgtEl>
                                          <p:spTgt spid="37990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7990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79907">
                                            <p:txEl>
                                              <p:pRg st="3" end="3"/>
                                            </p:txEl>
                                          </p:spTgt>
                                        </p:tgtEl>
                                        <p:attrNameLst>
                                          <p:attrName>style.visibility</p:attrName>
                                        </p:attrNameLst>
                                      </p:cBhvr>
                                      <p:to>
                                        <p:strVal val="visible"/>
                                      </p:to>
                                    </p:set>
                                    <p:anim calcmode="lin" valueType="num">
                                      <p:cBhvr additive="base">
                                        <p:cTn id="20" dur="500" fill="hold"/>
                                        <p:tgtEl>
                                          <p:spTgt spid="37990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79907">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79907">
                                            <p:txEl>
                                              <p:pRg st="4" end="4"/>
                                            </p:txEl>
                                          </p:spTgt>
                                        </p:tgtEl>
                                        <p:attrNameLst>
                                          <p:attrName>style.visibility</p:attrName>
                                        </p:attrNameLst>
                                      </p:cBhvr>
                                      <p:to>
                                        <p:strVal val="visible"/>
                                      </p:to>
                                    </p:set>
                                    <p:anim calcmode="lin" valueType="num">
                                      <p:cBhvr additive="base">
                                        <p:cTn id="24" dur="500" fill="hold"/>
                                        <p:tgtEl>
                                          <p:spTgt spid="37990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79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467544" y="6096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Wingdings" pitchFamily="2" charset="2"/>
              <a:buChar char="Ø"/>
            </a:pPr>
            <a:r>
              <a:rPr lang="zh-CN" altLang="en-US" sz="2400" b="1" dirty="0">
                <a:solidFill>
                  <a:schemeClr val="accent2"/>
                </a:solidFill>
                <a:latin typeface="Times New Roman" pitchFamily="18" charset="0"/>
                <a:ea typeface="黑体" pitchFamily="2" charset="-122"/>
              </a:rPr>
              <a:t>栅源电压为正（</a:t>
            </a:r>
            <a:r>
              <a:rPr lang="en-US" altLang="zh-CN" sz="2400" b="1" dirty="0" err="1">
                <a:solidFill>
                  <a:schemeClr val="accent2"/>
                </a:solidFill>
                <a:latin typeface="Times New Roman" pitchFamily="18" charset="0"/>
                <a:ea typeface="黑体" pitchFamily="2" charset="-122"/>
              </a:rPr>
              <a:t>Vgs</a:t>
            </a:r>
            <a:r>
              <a:rPr lang="en-US" altLang="zh-CN" sz="2400" b="1" dirty="0">
                <a:solidFill>
                  <a:schemeClr val="accent2"/>
                </a:solidFill>
                <a:latin typeface="Times New Roman" pitchFamily="18" charset="0"/>
                <a:ea typeface="黑体" pitchFamily="2" charset="-122"/>
              </a:rPr>
              <a:t>&gt;0</a:t>
            </a:r>
            <a:r>
              <a:rPr lang="zh-CN" altLang="en-US" sz="2400" b="1" dirty="0">
                <a:solidFill>
                  <a:schemeClr val="accent2"/>
                </a:solidFill>
                <a:latin typeface="Times New Roman" pitchFamily="18" charset="0"/>
                <a:ea typeface="黑体" pitchFamily="2" charset="-122"/>
              </a:rPr>
              <a:t>），但小于门槛电压</a:t>
            </a:r>
            <a:r>
              <a:rPr lang="en-US" altLang="zh-CN" sz="2400" b="1" dirty="0">
                <a:solidFill>
                  <a:schemeClr val="accent2"/>
                </a:solidFill>
                <a:latin typeface="Times New Roman" pitchFamily="18" charset="0"/>
                <a:ea typeface="黑体" pitchFamily="2" charset="-122"/>
              </a:rPr>
              <a:t>V</a:t>
            </a:r>
            <a:r>
              <a:rPr lang="en-US" altLang="zh-CN" sz="2400" b="1" baseline="-25000" dirty="0">
                <a:solidFill>
                  <a:schemeClr val="accent2"/>
                </a:solidFill>
                <a:latin typeface="Times New Roman" pitchFamily="18" charset="0"/>
                <a:ea typeface="黑体" pitchFamily="2" charset="-122"/>
              </a:rPr>
              <a:t>T</a:t>
            </a:r>
            <a:endParaRPr lang="zh-CN" altLang="en-US" sz="2400" b="1" dirty="0">
              <a:solidFill>
                <a:schemeClr val="accent2"/>
              </a:solidFill>
              <a:latin typeface="Times New Roman" pitchFamily="18" charset="0"/>
              <a:ea typeface="黑体" pitchFamily="2" charset="-122"/>
            </a:endParaRPr>
          </a:p>
        </p:txBody>
      </p:sp>
      <p:sp>
        <p:nvSpPr>
          <p:cNvPr id="380931" name="Rectangle 3"/>
          <p:cNvSpPr>
            <a:spLocks noChangeArrowheads="1"/>
          </p:cNvSpPr>
          <p:nvPr/>
        </p:nvSpPr>
        <p:spPr bwMode="auto">
          <a:xfrm>
            <a:off x="726976" y="1124744"/>
            <a:ext cx="797808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r>
              <a:rPr lang="zh-CN" altLang="en-US" sz="2800" dirty="0">
                <a:latin typeface="Times New Roman" pitchFamily="18" charset="0"/>
              </a:rPr>
              <a:t>在正的栅源电压作用下，产生一个垂直于半导体表面的由栅极指向</a:t>
            </a:r>
            <a:r>
              <a:rPr lang="en-US" altLang="zh-CN" sz="2800" dirty="0">
                <a:latin typeface="Times New Roman" pitchFamily="18" charset="0"/>
              </a:rPr>
              <a:t>P</a:t>
            </a:r>
            <a:r>
              <a:rPr lang="zh-CN" altLang="en-US" sz="2800" dirty="0">
                <a:latin typeface="Times New Roman" pitchFamily="18" charset="0"/>
              </a:rPr>
              <a:t>型衬底的电场，排斥空穴吸引电子，形成耗尽层。</a:t>
            </a:r>
          </a:p>
        </p:txBody>
      </p:sp>
      <p:graphicFrame>
        <p:nvGraphicFramePr>
          <p:cNvPr id="380932" name="Object 4"/>
          <p:cNvGraphicFramePr>
            <a:graphicFrameLocks noChangeAspect="1"/>
          </p:cNvGraphicFramePr>
          <p:nvPr>
            <p:extLst>
              <p:ext uri="{D42A27DB-BD31-4B8C-83A1-F6EECF244321}">
                <p14:modId xmlns:p14="http://schemas.microsoft.com/office/powerpoint/2010/main" val="556173611"/>
              </p:ext>
            </p:extLst>
          </p:nvPr>
        </p:nvGraphicFramePr>
        <p:xfrm>
          <a:off x="931149" y="2931446"/>
          <a:ext cx="5249675" cy="3335731"/>
        </p:xfrm>
        <a:graphic>
          <a:graphicData uri="http://schemas.openxmlformats.org/presentationml/2006/ole">
            <mc:AlternateContent xmlns:mc="http://schemas.openxmlformats.org/markup-compatibility/2006">
              <mc:Choice xmlns:v="urn:schemas-microsoft-com:vml" Requires="v">
                <p:oleObj spid="_x0000_s36012" name="Microsoft Drawing" r:id="rId3" imgW="2425680" imgH="1541520" progId="MSDraw">
                  <p:embed/>
                </p:oleObj>
              </mc:Choice>
              <mc:Fallback>
                <p:oleObj name="Microsoft Drawing" r:id="rId3" imgW="2425680" imgH="154152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149" y="2931446"/>
                        <a:ext cx="5249675" cy="3335731"/>
                      </a:xfrm>
                      <a:prstGeom prst="rect">
                        <a:avLst/>
                      </a:prstGeom>
                      <a:solidFill>
                        <a:srgbClr val="00FFFF"/>
                      </a:solidFill>
                      <a:ln>
                        <a:noFill/>
                      </a:ln>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3" name="日期占位符 2"/>
          <p:cNvSpPr>
            <a:spLocks noGrp="1"/>
          </p:cNvSpPr>
          <p:nvPr>
            <p:ph type="dt" sz="half" idx="10"/>
          </p:nvPr>
        </p:nvSpPr>
        <p:spPr/>
        <p:txBody>
          <a:bodyPr/>
          <a:lstStyle/>
          <a:p>
            <a:fld id="{B9EEFF3E-1CF8-4EEB-A4F7-70BD986675DD}" type="datetime10">
              <a:rPr lang="zh-CN" altLang="en-US" smtClean="0"/>
              <a:t>20:57</a:t>
            </a:fld>
            <a:endParaRPr lang="zh-CN" altLang="en-US"/>
          </a:p>
        </p:txBody>
      </p:sp>
    </p:spTree>
    <p:extLst>
      <p:ext uri="{BB962C8B-B14F-4D97-AF65-F5344CB8AC3E}">
        <p14:creationId xmlns:p14="http://schemas.microsoft.com/office/powerpoint/2010/main" val="279344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54" name="Object 2"/>
          <p:cNvGraphicFramePr>
            <a:graphicFrameLocks noChangeAspect="1"/>
          </p:cNvGraphicFramePr>
          <p:nvPr>
            <p:extLst>
              <p:ext uri="{D42A27DB-BD31-4B8C-83A1-F6EECF244321}">
                <p14:modId xmlns:p14="http://schemas.microsoft.com/office/powerpoint/2010/main" val="1948033985"/>
              </p:ext>
            </p:extLst>
          </p:nvPr>
        </p:nvGraphicFramePr>
        <p:xfrm>
          <a:off x="1475656" y="2996952"/>
          <a:ext cx="5334000" cy="3389313"/>
        </p:xfrm>
        <a:graphic>
          <a:graphicData uri="http://schemas.openxmlformats.org/presentationml/2006/ole">
            <mc:AlternateContent xmlns:mc="http://schemas.openxmlformats.org/markup-compatibility/2006">
              <mc:Choice xmlns:v="urn:schemas-microsoft-com:vml" Requires="v">
                <p:oleObj spid="_x0000_s37034" name="Microsoft Drawing" r:id="rId3" imgW="2425680" imgH="1541520" progId="MSDraw">
                  <p:embed/>
                </p:oleObj>
              </mc:Choice>
              <mc:Fallback>
                <p:oleObj name="Microsoft Drawing" r:id="rId3" imgW="2425680" imgH="154152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996952"/>
                        <a:ext cx="5334000" cy="3389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1955" name="Rectangle 3"/>
          <p:cNvSpPr>
            <a:spLocks noChangeArrowheads="1"/>
          </p:cNvSpPr>
          <p:nvPr/>
        </p:nvSpPr>
        <p:spPr bwMode="auto">
          <a:xfrm>
            <a:off x="557064" y="188295"/>
            <a:ext cx="80010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itchFamily="2" charset="2"/>
              <a:buChar char="Ø"/>
            </a:pPr>
            <a:r>
              <a:rPr lang="en-US" altLang="zh-CN" sz="2800" b="1" dirty="0" err="1">
                <a:solidFill>
                  <a:schemeClr val="accent2"/>
                </a:solidFill>
                <a:latin typeface="Times New Roman" pitchFamily="18" charset="0"/>
                <a:ea typeface="黑体" pitchFamily="2" charset="-122"/>
              </a:rPr>
              <a:t>Vgs</a:t>
            </a:r>
            <a:r>
              <a:rPr lang="en-US" altLang="zh-CN" sz="2800" b="1" dirty="0">
                <a:solidFill>
                  <a:schemeClr val="accent2"/>
                </a:solidFill>
                <a:latin typeface="Times New Roman" pitchFamily="18" charset="0"/>
                <a:ea typeface="黑体" pitchFamily="2" charset="-122"/>
              </a:rPr>
              <a:t>&gt;V</a:t>
            </a:r>
            <a:r>
              <a:rPr lang="en-US" altLang="zh-CN" sz="2800" b="1" baseline="-25000" dirty="0">
                <a:solidFill>
                  <a:schemeClr val="accent2"/>
                </a:solidFill>
                <a:latin typeface="Times New Roman" pitchFamily="18" charset="0"/>
                <a:ea typeface="黑体" pitchFamily="2" charset="-122"/>
              </a:rPr>
              <a:t>T</a:t>
            </a:r>
            <a:endParaRPr lang="zh-CN" altLang="en-US" sz="2800" b="1" dirty="0">
              <a:solidFill>
                <a:schemeClr val="accent2"/>
              </a:solidFill>
              <a:latin typeface="Times New Roman" pitchFamily="18" charset="0"/>
              <a:ea typeface="黑体" pitchFamily="2" charset="-122"/>
            </a:endParaRPr>
          </a:p>
          <a:p>
            <a:pPr>
              <a:lnSpc>
                <a:spcPct val="100000"/>
              </a:lnSpc>
              <a:spcBef>
                <a:spcPct val="20000"/>
              </a:spcBef>
              <a:buFont typeface="Wingdings" pitchFamily="2" charset="2"/>
              <a:buChar char="Ø"/>
            </a:pPr>
            <a:r>
              <a:rPr lang="zh-CN" altLang="en-US" sz="2800" dirty="0">
                <a:latin typeface="Times New Roman" pitchFamily="18" charset="0"/>
                <a:ea typeface="宋体" charset="-122"/>
              </a:rPr>
              <a:t>大量电子积聚，反型层形成</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与薄</a:t>
            </a:r>
            <a:r>
              <a:rPr lang="en-US" altLang="zh-CN" sz="2800" dirty="0">
                <a:latin typeface="Times New Roman" pitchFamily="18" charset="0"/>
                <a:ea typeface="宋体" charset="-122"/>
              </a:rPr>
              <a:t>N</a:t>
            </a:r>
            <a:r>
              <a:rPr lang="zh-CN" altLang="en-US" sz="2800" dirty="0">
                <a:latin typeface="Times New Roman" pitchFamily="18" charset="0"/>
                <a:ea typeface="宋体" charset="-122"/>
              </a:rPr>
              <a:t>层等效</a:t>
            </a:r>
            <a:r>
              <a:rPr lang="en-US" altLang="zh-CN" sz="2800" dirty="0">
                <a:latin typeface="Times New Roman" pitchFamily="18" charset="0"/>
                <a:ea typeface="宋体" charset="-122"/>
              </a:rPr>
              <a:t>)</a:t>
            </a:r>
            <a:r>
              <a:rPr lang="zh-CN" altLang="en-US" sz="2800" dirty="0">
                <a:latin typeface="Times New Roman" pitchFamily="18" charset="0"/>
                <a:ea typeface="宋体" charset="-122"/>
              </a:rPr>
              <a:t>与漏源</a:t>
            </a:r>
            <a:r>
              <a:rPr lang="en-US" altLang="zh-CN" sz="2800" dirty="0">
                <a:latin typeface="Times New Roman" pitchFamily="18" charset="0"/>
                <a:ea typeface="宋体" charset="-122"/>
              </a:rPr>
              <a:t>N</a:t>
            </a:r>
            <a:r>
              <a:rPr lang="zh-CN" altLang="en-US" sz="2800" baseline="30000" dirty="0">
                <a:latin typeface="Times New Roman" pitchFamily="18" charset="0"/>
                <a:ea typeface="宋体" charset="-122"/>
              </a:rPr>
              <a:t>＋</a:t>
            </a:r>
            <a:r>
              <a:rPr lang="zh-CN" altLang="en-US" sz="2800" dirty="0">
                <a:latin typeface="Times New Roman" pitchFamily="18" charset="0"/>
                <a:ea typeface="宋体" charset="-122"/>
              </a:rPr>
              <a:t>形成导电沟道，厚度随栅极电压增大而增加。</a:t>
            </a:r>
            <a:endParaRPr lang="en-US" altLang="zh-CN" sz="2800" dirty="0">
              <a:latin typeface="Times New Roman" pitchFamily="18" charset="0"/>
              <a:ea typeface="宋体" charset="-122"/>
            </a:endParaRPr>
          </a:p>
          <a:p>
            <a:pPr>
              <a:lnSpc>
                <a:spcPct val="100000"/>
              </a:lnSpc>
              <a:spcBef>
                <a:spcPct val="20000"/>
              </a:spcBef>
              <a:buFont typeface="Wingdings" pitchFamily="2" charset="2"/>
              <a:buChar char="Ø"/>
            </a:pPr>
            <a:r>
              <a:rPr lang="zh-CN" altLang="en-US" sz="2800" dirty="0">
                <a:latin typeface="Times New Roman" pitchFamily="18" charset="0"/>
                <a:ea typeface="宋体" charset="-122"/>
              </a:rPr>
              <a:t>一旦形成导电沟道，被</a:t>
            </a:r>
            <a:r>
              <a:rPr lang="en-US" altLang="zh-CN" sz="2800" dirty="0">
                <a:latin typeface="Times New Roman" pitchFamily="18" charset="0"/>
                <a:ea typeface="宋体" charset="-122"/>
              </a:rPr>
              <a:t>P</a:t>
            </a:r>
            <a:r>
              <a:rPr lang="zh-CN" altLang="en-US" sz="2800" dirty="0">
                <a:latin typeface="Times New Roman" pitchFamily="18" charset="0"/>
                <a:ea typeface="宋体" charset="-122"/>
              </a:rPr>
              <a:t>型衬底隔开的源区和漏区就被感生沟道连接在一起。</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3" name="日期占位符 2"/>
          <p:cNvSpPr>
            <a:spLocks noGrp="1"/>
          </p:cNvSpPr>
          <p:nvPr>
            <p:ph type="dt" sz="half" idx="10"/>
          </p:nvPr>
        </p:nvSpPr>
        <p:spPr/>
        <p:txBody>
          <a:bodyPr/>
          <a:lstStyle/>
          <a:p>
            <a:fld id="{BA380568-CACE-4BCB-91FB-B714448FD58F}" type="datetime10">
              <a:rPr lang="zh-CN" altLang="en-US" smtClean="0"/>
              <a:t>20:57</a:t>
            </a:fld>
            <a:endParaRPr lang="zh-CN" altLang="en-US"/>
          </a:p>
        </p:txBody>
      </p:sp>
    </p:spTree>
    <p:extLst>
      <p:ext uri="{BB962C8B-B14F-4D97-AF65-F5344CB8AC3E}">
        <p14:creationId xmlns:p14="http://schemas.microsoft.com/office/powerpoint/2010/main" val="124650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extLst>
              <p:ext uri="{D42A27DB-BD31-4B8C-83A1-F6EECF244321}">
                <p14:modId xmlns:p14="http://schemas.microsoft.com/office/powerpoint/2010/main" val="3332192786"/>
              </p:ext>
            </p:extLst>
          </p:nvPr>
        </p:nvGraphicFramePr>
        <p:xfrm>
          <a:off x="539552" y="2492896"/>
          <a:ext cx="5529263" cy="3622675"/>
        </p:xfrm>
        <a:graphic>
          <a:graphicData uri="http://schemas.openxmlformats.org/presentationml/2006/ole">
            <mc:AlternateContent xmlns:mc="http://schemas.openxmlformats.org/markup-compatibility/2006">
              <mc:Choice xmlns:v="urn:schemas-microsoft-com:vml" Requires="v">
                <p:oleObj spid="_x0000_s38060" name="Microsoft Drawing" r:id="rId3" imgW="2425680" imgH="1589040" progId="MSDraw">
                  <p:embed/>
                </p:oleObj>
              </mc:Choice>
              <mc:Fallback>
                <p:oleObj name="Microsoft Drawing" r:id="rId3" imgW="2425680" imgH="158904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492896"/>
                        <a:ext cx="5529263" cy="3622675"/>
                      </a:xfrm>
                      <a:prstGeom prst="rect">
                        <a:avLst/>
                      </a:prstGeom>
                      <a:solidFill>
                        <a:srgbClr val="00FFFF"/>
                      </a:solidFill>
                      <a:ln>
                        <a:noFill/>
                      </a:ln>
                      <a:extLst/>
                    </p:spPr>
                  </p:pic>
                </p:oleObj>
              </mc:Fallback>
            </mc:AlternateContent>
          </a:graphicData>
        </a:graphic>
      </p:graphicFrame>
      <p:sp>
        <p:nvSpPr>
          <p:cNvPr id="382979" name="Text Box 3"/>
          <p:cNvSpPr txBox="1">
            <a:spLocks noChangeArrowheads="1"/>
          </p:cNvSpPr>
          <p:nvPr/>
        </p:nvSpPr>
        <p:spPr bwMode="auto">
          <a:xfrm>
            <a:off x="1127125" y="549275"/>
            <a:ext cx="7693347"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20000"/>
              </a:spcBef>
              <a:buFont typeface="Wingdings" pitchFamily="2" charset="2"/>
              <a:buChar char="Ø"/>
            </a:pPr>
            <a:r>
              <a:rPr lang="zh-CN" altLang="en-US" sz="2800" dirty="0">
                <a:latin typeface="Times New Roman" pitchFamily="18" charset="0"/>
                <a:ea typeface="宋体" charset="-122"/>
              </a:rPr>
              <a:t>漏源电压</a:t>
            </a:r>
            <a:r>
              <a:rPr lang="en-US" altLang="zh-CN" sz="2800" dirty="0" err="1">
                <a:latin typeface="Times New Roman" pitchFamily="18" charset="0"/>
                <a:ea typeface="宋体" charset="-122"/>
              </a:rPr>
              <a:t>Vds</a:t>
            </a:r>
            <a:r>
              <a:rPr lang="en-US" altLang="zh-CN" sz="2800" dirty="0">
                <a:latin typeface="Times New Roman" pitchFamily="18" charset="0"/>
                <a:ea typeface="宋体" charset="-122"/>
              </a:rPr>
              <a:t> &gt;0,</a:t>
            </a:r>
            <a:r>
              <a:rPr lang="zh-CN" altLang="en-US" sz="2800" dirty="0">
                <a:latin typeface="Times New Roman" pitchFamily="18" charset="0"/>
                <a:ea typeface="宋体" charset="-122"/>
              </a:rPr>
              <a:t>使导电沟道形成电压梯度，反型层厚度从源到漏方向逐渐变薄，漏源电流形成。漏源电压改变沟道靠漏端厚度，沟道等效电阻改变：</a:t>
            </a:r>
            <a:r>
              <a:rPr lang="zh-CN" altLang="en-US" sz="2800" b="1" dirty="0">
                <a:solidFill>
                  <a:srgbClr val="FF3300"/>
                </a:solidFill>
                <a:latin typeface="Times New Roman" pitchFamily="18" charset="0"/>
                <a:ea typeface="宋体" charset="-122"/>
              </a:rPr>
              <a:t>可变电阻区</a:t>
            </a:r>
          </a:p>
          <a:p>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6" name="AutoShape 5"/>
          <p:cNvSpPr>
            <a:spLocks noChangeArrowheads="1"/>
          </p:cNvSpPr>
          <p:nvPr/>
        </p:nvSpPr>
        <p:spPr bwMode="auto">
          <a:xfrm>
            <a:off x="6521644" y="1988840"/>
            <a:ext cx="2520281" cy="3960440"/>
          </a:xfrm>
          <a:prstGeom prst="wedgeRoundRectCallout">
            <a:avLst>
              <a:gd name="adj1" fmla="val -198602"/>
              <a:gd name="adj2" fmla="val 619"/>
              <a:gd name="adj3" fmla="val 16667"/>
            </a:avLst>
          </a:prstGeom>
          <a:solidFill>
            <a:srgbClr val="00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42900"/>
            <a:r>
              <a:rPr lang="en-US" altLang="zh-CN" sz="2000" b="1" dirty="0">
                <a:solidFill>
                  <a:schemeClr val="bg1"/>
                </a:solidFill>
              </a:rPr>
              <a:t>1</a:t>
            </a:r>
            <a:r>
              <a:rPr lang="zh-CN" altLang="en-US" sz="2000" b="1" dirty="0">
                <a:solidFill>
                  <a:schemeClr val="bg1"/>
                </a:solidFill>
              </a:rPr>
              <a:t>、有电位梯度，沟道的电位差从靠近源端的零电位到逐渐升高，到靠近漏端的</a:t>
            </a:r>
            <a:r>
              <a:rPr lang="en-US" altLang="zh-CN" sz="2000" b="1" dirty="0" err="1">
                <a:solidFill>
                  <a:schemeClr val="bg1"/>
                </a:solidFill>
              </a:rPr>
              <a:t>Vds</a:t>
            </a:r>
            <a:r>
              <a:rPr lang="zh-CN" altLang="en-US" sz="2000" b="1" dirty="0">
                <a:solidFill>
                  <a:schemeClr val="bg1"/>
                </a:solidFill>
              </a:rPr>
              <a:t>。</a:t>
            </a:r>
            <a:endParaRPr lang="en-US" altLang="zh-CN" sz="2000" b="1" dirty="0">
              <a:solidFill>
                <a:schemeClr val="bg1"/>
              </a:solidFill>
            </a:endParaRPr>
          </a:p>
          <a:p>
            <a:pPr indent="-342900"/>
            <a:r>
              <a:rPr lang="en-US" altLang="zh-CN" sz="2000" b="1" dirty="0">
                <a:solidFill>
                  <a:schemeClr val="bg1"/>
                </a:solidFill>
              </a:rPr>
              <a:t>2</a:t>
            </a:r>
            <a:r>
              <a:rPr lang="zh-CN" altLang="en-US" sz="2000" b="1" dirty="0">
                <a:solidFill>
                  <a:schemeClr val="bg1"/>
                </a:solidFill>
              </a:rPr>
              <a:t>、增加</a:t>
            </a:r>
            <a:r>
              <a:rPr lang="en-US" altLang="zh-CN" sz="2000" b="1" dirty="0" err="1">
                <a:solidFill>
                  <a:schemeClr val="bg1"/>
                </a:solidFill>
              </a:rPr>
              <a:t>Vds</a:t>
            </a:r>
            <a:r>
              <a:rPr lang="zh-CN" altLang="en-US" sz="2000" b="1" dirty="0">
                <a:solidFill>
                  <a:schemeClr val="bg1"/>
                </a:solidFill>
              </a:rPr>
              <a:t>，会阻碍</a:t>
            </a:r>
            <a:r>
              <a:rPr lang="en-US" altLang="zh-CN" sz="2000" b="1" dirty="0" err="1">
                <a:solidFill>
                  <a:schemeClr val="bg1"/>
                </a:solidFill>
              </a:rPr>
              <a:t>iD</a:t>
            </a:r>
            <a:r>
              <a:rPr lang="zh-CN" altLang="en-US" sz="2000" b="1" dirty="0">
                <a:solidFill>
                  <a:schemeClr val="bg1"/>
                </a:solidFill>
              </a:rPr>
              <a:t>电流提高。</a:t>
            </a:r>
            <a:endParaRPr lang="en-US" altLang="zh-CN" sz="2000" b="1" dirty="0">
              <a:solidFill>
                <a:schemeClr val="bg1"/>
              </a:solidFill>
            </a:endParaRPr>
          </a:p>
          <a:p>
            <a:pPr indent="-342900"/>
            <a:r>
              <a:rPr lang="en-US" altLang="zh-CN" sz="2000" b="1" dirty="0">
                <a:solidFill>
                  <a:schemeClr val="bg1"/>
                </a:solidFill>
              </a:rPr>
              <a:t>3</a:t>
            </a:r>
            <a:r>
              <a:rPr lang="zh-CN" altLang="en-US" sz="2000" b="1" dirty="0">
                <a:solidFill>
                  <a:schemeClr val="bg1"/>
                </a:solidFill>
              </a:rPr>
              <a:t>、当</a:t>
            </a:r>
            <a:r>
              <a:rPr lang="en-US" altLang="zh-CN" sz="2000" b="1" dirty="0" err="1">
                <a:solidFill>
                  <a:schemeClr val="bg1"/>
                </a:solidFill>
              </a:rPr>
              <a:t>Vds</a:t>
            </a:r>
            <a:r>
              <a:rPr lang="zh-CN" altLang="en-US" sz="2000" b="1" dirty="0">
                <a:solidFill>
                  <a:schemeClr val="bg1"/>
                </a:solidFill>
              </a:rPr>
              <a:t>较小时，导电沟道较宽，阻碍小。</a:t>
            </a:r>
          </a:p>
        </p:txBody>
      </p:sp>
      <p:sp>
        <p:nvSpPr>
          <p:cNvPr id="3" name="日期占位符 2"/>
          <p:cNvSpPr>
            <a:spLocks noGrp="1"/>
          </p:cNvSpPr>
          <p:nvPr>
            <p:ph type="dt" sz="half" idx="10"/>
          </p:nvPr>
        </p:nvSpPr>
        <p:spPr/>
        <p:txBody>
          <a:bodyPr/>
          <a:lstStyle/>
          <a:p>
            <a:fld id="{B752D87A-30EE-4DD8-B19E-66E17031C499}" type="datetime10">
              <a:rPr lang="zh-CN" altLang="en-US" smtClean="0"/>
              <a:t>20:57</a:t>
            </a:fld>
            <a:endParaRPr lang="zh-CN" altLang="en-US"/>
          </a:p>
        </p:txBody>
      </p:sp>
    </p:spTree>
    <p:extLst>
      <p:ext uri="{BB962C8B-B14F-4D97-AF65-F5344CB8AC3E}">
        <p14:creationId xmlns:p14="http://schemas.microsoft.com/office/powerpoint/2010/main" val="209704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4002" name="Object 2"/>
          <p:cNvGraphicFramePr>
            <a:graphicFrameLocks noChangeAspect="1"/>
          </p:cNvGraphicFramePr>
          <p:nvPr>
            <p:extLst>
              <p:ext uri="{D42A27DB-BD31-4B8C-83A1-F6EECF244321}">
                <p14:modId xmlns:p14="http://schemas.microsoft.com/office/powerpoint/2010/main" val="1640321422"/>
              </p:ext>
            </p:extLst>
          </p:nvPr>
        </p:nvGraphicFramePr>
        <p:xfrm>
          <a:off x="531163" y="2420888"/>
          <a:ext cx="6135687" cy="4054475"/>
        </p:xfrm>
        <a:graphic>
          <a:graphicData uri="http://schemas.openxmlformats.org/presentationml/2006/ole">
            <mc:AlternateContent xmlns:mc="http://schemas.openxmlformats.org/markup-compatibility/2006">
              <mc:Choice xmlns:v="urn:schemas-microsoft-com:vml" Requires="v">
                <p:oleObj spid="_x0000_s39083" name="Microsoft Drawing" r:id="rId3" imgW="2425680" imgH="1603440" progId="MSDraw">
                  <p:embed/>
                </p:oleObj>
              </mc:Choice>
              <mc:Fallback>
                <p:oleObj name="Microsoft Drawing" r:id="rId3" imgW="2425680" imgH="160344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63" y="2420888"/>
                        <a:ext cx="6135687" cy="40544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4003" name="Text Box 3"/>
          <p:cNvSpPr txBox="1">
            <a:spLocks noChangeArrowheads="1"/>
          </p:cNvSpPr>
          <p:nvPr/>
        </p:nvSpPr>
        <p:spPr bwMode="auto">
          <a:xfrm>
            <a:off x="898525" y="320675"/>
            <a:ext cx="77120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384004" name="Rectangle 4"/>
          <p:cNvSpPr>
            <a:spLocks noChangeArrowheads="1"/>
          </p:cNvSpPr>
          <p:nvPr/>
        </p:nvSpPr>
        <p:spPr bwMode="auto">
          <a:xfrm>
            <a:off x="749169" y="50006"/>
            <a:ext cx="78486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20000"/>
              </a:spcBef>
              <a:buFontTx/>
              <a:buChar char="•"/>
            </a:pPr>
            <a:r>
              <a:rPr lang="en-US" altLang="zh-CN" sz="2000" dirty="0" err="1">
                <a:latin typeface="Times New Roman" pitchFamily="18" charset="0"/>
                <a:ea typeface="宋体" charset="-122"/>
              </a:rPr>
              <a:t>Vds</a:t>
            </a:r>
            <a:r>
              <a:rPr lang="zh-CN" altLang="en-US" sz="2000" dirty="0">
                <a:latin typeface="Times New Roman" pitchFamily="18" charset="0"/>
                <a:ea typeface="宋体" charset="-122"/>
              </a:rPr>
              <a:t>漏源电压增加，靠近漏端电位差最大，耗尽层最宽。</a:t>
            </a:r>
            <a:endParaRPr lang="en-US" altLang="zh-CN" sz="2000" dirty="0">
              <a:latin typeface="Times New Roman" pitchFamily="18" charset="0"/>
              <a:ea typeface="宋体" charset="-122"/>
            </a:endParaRPr>
          </a:p>
          <a:p>
            <a:pPr>
              <a:lnSpc>
                <a:spcPct val="100000"/>
              </a:lnSpc>
              <a:spcBef>
                <a:spcPct val="20000"/>
              </a:spcBef>
              <a:buFontTx/>
              <a:buChar char="•"/>
            </a:pPr>
            <a:r>
              <a:rPr lang="zh-CN" altLang="en-US" sz="2000" dirty="0">
                <a:latin typeface="Times New Roman" pitchFamily="18" charset="0"/>
                <a:ea typeface="宋体" charset="-122"/>
              </a:rPr>
              <a:t>导电沟道夹断，但是由于夹断处场强也增大，仍能将电子拉过夹断区，形成漏电流。（强电场维持电子流动使夹断区呈薄反型层性质）</a:t>
            </a:r>
            <a:endParaRPr lang="en-US" altLang="zh-CN" sz="2000" dirty="0">
              <a:latin typeface="Times New Roman" pitchFamily="18" charset="0"/>
              <a:ea typeface="宋体" charset="-122"/>
            </a:endParaRPr>
          </a:p>
          <a:p>
            <a:pPr>
              <a:lnSpc>
                <a:spcPct val="100000"/>
              </a:lnSpc>
              <a:spcBef>
                <a:spcPct val="20000"/>
              </a:spcBef>
              <a:buFontTx/>
              <a:buChar char="•"/>
            </a:pPr>
            <a:r>
              <a:rPr lang="zh-CN" altLang="en-US" sz="2000" dirty="0">
                <a:latin typeface="Times New Roman" pitchFamily="18" charset="0"/>
                <a:ea typeface="宋体" charset="-122"/>
              </a:rPr>
              <a:t>漏源电压继续增加，反型层最小厚度向源区移动，电场强度增加使电子流速加快，达到一定数值后，进入</a:t>
            </a:r>
            <a:r>
              <a:rPr lang="zh-CN" altLang="en-US" sz="2000" b="1" dirty="0">
                <a:solidFill>
                  <a:srgbClr val="FF3300"/>
                </a:solidFill>
                <a:latin typeface="Times New Roman" pitchFamily="18" charset="0"/>
                <a:ea typeface="宋体" charset="-122"/>
              </a:rPr>
              <a:t>饱和</a:t>
            </a:r>
            <a:r>
              <a:rPr lang="zh-CN" altLang="en-US" sz="2000" dirty="0">
                <a:latin typeface="Times New Roman" pitchFamily="18" charset="0"/>
                <a:ea typeface="宋体" charset="-122"/>
              </a:rPr>
              <a:t>（</a:t>
            </a:r>
            <a:r>
              <a:rPr lang="en-US" altLang="zh-CN" sz="2000" dirty="0" err="1">
                <a:latin typeface="Times New Roman" pitchFamily="18" charset="0"/>
                <a:ea typeface="宋体" charset="-122"/>
              </a:rPr>
              <a:t>iD</a:t>
            </a:r>
            <a:r>
              <a:rPr lang="zh-CN" altLang="en-US" sz="2000" dirty="0">
                <a:latin typeface="Times New Roman" pitchFamily="18" charset="0"/>
                <a:ea typeface="宋体" charset="-122"/>
              </a:rPr>
              <a:t>不随</a:t>
            </a:r>
            <a:r>
              <a:rPr lang="en-US" altLang="zh-CN" sz="2000" dirty="0" err="1">
                <a:latin typeface="Times New Roman" pitchFamily="18" charset="0"/>
                <a:ea typeface="宋体" charset="-122"/>
              </a:rPr>
              <a:t>Vds</a:t>
            </a:r>
            <a:r>
              <a:rPr lang="en-US" altLang="zh-CN" sz="2000" dirty="0">
                <a:latin typeface="Times New Roman" pitchFamily="18" charset="0"/>
                <a:ea typeface="宋体" charset="-122"/>
              </a:rPr>
              <a:t> </a:t>
            </a:r>
            <a:r>
              <a:rPr lang="zh-CN" altLang="en-US" sz="2000" dirty="0">
                <a:latin typeface="Times New Roman" pitchFamily="18" charset="0"/>
                <a:ea typeface="宋体" charset="-122"/>
              </a:rPr>
              <a:t>的增加而上升）。</a:t>
            </a:r>
          </a:p>
        </p:txBody>
      </p:sp>
      <p:sp>
        <p:nvSpPr>
          <p:cNvPr id="384005" name="AutoShape 5"/>
          <p:cNvSpPr>
            <a:spLocks noChangeArrowheads="1"/>
          </p:cNvSpPr>
          <p:nvPr/>
        </p:nvSpPr>
        <p:spPr bwMode="auto">
          <a:xfrm>
            <a:off x="6867867" y="3768314"/>
            <a:ext cx="2282053" cy="872304"/>
          </a:xfrm>
          <a:prstGeom prst="wedgeRoundRectCallout">
            <a:avLst>
              <a:gd name="adj1" fmla="val -211114"/>
              <a:gd name="adj2" fmla="val -35807"/>
              <a:gd name="adj3" fmla="val 16667"/>
            </a:avLst>
          </a:prstGeom>
          <a:solidFill>
            <a:srgbClr val="00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solidFill>
                  <a:schemeClr val="bg1"/>
                </a:solidFill>
              </a:rPr>
              <a:t>等价于晶体管的放大区</a:t>
            </a:r>
          </a:p>
        </p:txBody>
      </p:sp>
      <p:sp>
        <p:nvSpPr>
          <p:cNvPr id="2" name="灯片编号占位符 1"/>
          <p:cNvSpPr>
            <a:spLocks noGrp="1"/>
          </p:cNvSpPr>
          <p:nvPr>
            <p:ph type="sldNum" sz="quarter" idx="12"/>
          </p:nvPr>
        </p:nvSpPr>
        <p:spPr>
          <a:xfrm>
            <a:off x="6760835" y="6258713"/>
            <a:ext cx="2133600" cy="476250"/>
          </a:xfrm>
        </p:spPr>
        <p:txBody>
          <a:bodyPr/>
          <a:lstStyle/>
          <a:p>
            <a:fld id="{0C913308-F349-4B6D-A68A-DD1791B4A57B}" type="slidenum">
              <a:rPr lang="zh-CN" altLang="en-US" smtClean="0"/>
              <a:t>15</a:t>
            </a:fld>
            <a:endParaRPr lang="zh-CN" altLang="en-US"/>
          </a:p>
        </p:txBody>
      </p:sp>
      <p:sp>
        <p:nvSpPr>
          <p:cNvPr id="3" name="日期占位符 2"/>
          <p:cNvSpPr>
            <a:spLocks noGrp="1"/>
          </p:cNvSpPr>
          <p:nvPr>
            <p:ph type="dt" sz="half" idx="10"/>
          </p:nvPr>
        </p:nvSpPr>
        <p:spPr/>
        <p:txBody>
          <a:bodyPr/>
          <a:lstStyle/>
          <a:p>
            <a:fld id="{558A418C-30B2-4684-A9D7-3C3E5E639825}" type="datetime10">
              <a:rPr lang="zh-CN" altLang="en-US" smtClean="0"/>
              <a:t>20:57</a:t>
            </a:fld>
            <a:endParaRPr lang="zh-CN" altLang="en-US"/>
          </a:p>
        </p:txBody>
      </p:sp>
    </p:spTree>
    <p:extLst>
      <p:ext uri="{BB962C8B-B14F-4D97-AF65-F5344CB8AC3E}">
        <p14:creationId xmlns:p14="http://schemas.microsoft.com/office/powerpoint/2010/main" val="3383696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05">
                                            <p:txEl>
                                              <p:pRg st="0" end="0"/>
                                            </p:txEl>
                                          </p:spTgt>
                                        </p:tgtEl>
                                        <p:attrNameLst>
                                          <p:attrName>style.visibility</p:attrName>
                                        </p:attrNameLst>
                                      </p:cBhvr>
                                      <p:to>
                                        <p:strVal val="visible"/>
                                      </p:to>
                                    </p:set>
                                    <p:animEffect transition="in" filter="blinds(horizontal)">
                                      <p:cBhvr>
                                        <p:cTn id="7" dur="500"/>
                                        <p:tgtEl>
                                          <p:spTgt spid="3840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685800" y="3810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b="1">
                <a:solidFill>
                  <a:schemeClr val="accent2"/>
                </a:solidFill>
                <a:latin typeface="Times New Roman" pitchFamily="18" charset="0"/>
                <a:ea typeface="黑体" pitchFamily="2" charset="-122"/>
              </a:rPr>
              <a:t>普通</a:t>
            </a:r>
            <a:r>
              <a:rPr lang="en-US" altLang="zh-CN" b="1">
                <a:solidFill>
                  <a:schemeClr val="accent2"/>
                </a:solidFill>
                <a:latin typeface="Times New Roman" pitchFamily="18" charset="0"/>
                <a:ea typeface="黑体" pitchFamily="2" charset="-122"/>
              </a:rPr>
              <a:t>MOSFET</a:t>
            </a:r>
            <a:r>
              <a:rPr lang="zh-CN" altLang="en-US" b="1">
                <a:solidFill>
                  <a:schemeClr val="accent2"/>
                </a:solidFill>
                <a:latin typeface="Times New Roman" pitchFamily="18" charset="0"/>
                <a:ea typeface="黑体" pitchFamily="2" charset="-122"/>
              </a:rPr>
              <a:t>的</a:t>
            </a:r>
            <a:r>
              <a:rPr lang="en-US" altLang="zh-CN" b="1">
                <a:solidFill>
                  <a:schemeClr val="accent2"/>
                </a:solidFill>
                <a:latin typeface="Times New Roman" pitchFamily="18" charset="0"/>
                <a:ea typeface="黑体" pitchFamily="2" charset="-122"/>
              </a:rPr>
              <a:t>i-V</a:t>
            </a:r>
            <a:r>
              <a:rPr lang="zh-CN" altLang="en-US" b="1">
                <a:solidFill>
                  <a:schemeClr val="accent2"/>
                </a:solidFill>
                <a:latin typeface="Times New Roman" pitchFamily="18" charset="0"/>
                <a:ea typeface="黑体" pitchFamily="2" charset="-122"/>
              </a:rPr>
              <a:t>特性</a:t>
            </a:r>
          </a:p>
        </p:txBody>
      </p:sp>
      <p:sp>
        <p:nvSpPr>
          <p:cNvPr id="385027" name="Rectangle 3"/>
          <p:cNvSpPr>
            <a:spLocks noChangeArrowheads="1"/>
          </p:cNvSpPr>
          <p:nvPr/>
        </p:nvSpPr>
        <p:spPr bwMode="auto">
          <a:xfrm>
            <a:off x="685800" y="1219200"/>
            <a:ext cx="1676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r>
              <a:rPr lang="zh-CN" altLang="en-US" sz="2800" dirty="0">
                <a:latin typeface="Times New Roman" pitchFamily="18" charset="0"/>
              </a:rPr>
              <a:t>饱和电流由给定栅极电压的沟道最大电流决定。</a:t>
            </a:r>
          </a:p>
        </p:txBody>
      </p:sp>
      <p:graphicFrame>
        <p:nvGraphicFramePr>
          <p:cNvPr id="385028" name="Object 4"/>
          <p:cNvGraphicFramePr>
            <a:graphicFrameLocks noChangeAspect="1"/>
          </p:cNvGraphicFramePr>
          <p:nvPr/>
        </p:nvGraphicFramePr>
        <p:xfrm>
          <a:off x="2514600" y="1371600"/>
          <a:ext cx="5715000" cy="4265613"/>
        </p:xfrm>
        <a:graphic>
          <a:graphicData uri="http://schemas.openxmlformats.org/presentationml/2006/ole">
            <mc:AlternateContent xmlns:mc="http://schemas.openxmlformats.org/markup-compatibility/2006">
              <mc:Choice xmlns:v="urn:schemas-microsoft-com:vml" Requires="v">
                <p:oleObj spid="_x0000_s40106" name="Microsoft Drawing" r:id="rId3" imgW="1982880" imgH="1479600" progId="MSDraw">
                  <p:embed/>
                </p:oleObj>
              </mc:Choice>
              <mc:Fallback>
                <p:oleObj name="Microsoft Drawing" r:id="rId3" imgW="1982880" imgH="14796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371600"/>
                        <a:ext cx="5715000" cy="42656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5029" name="AutoShape 5"/>
          <p:cNvSpPr>
            <a:spLocks noChangeArrowheads="1"/>
          </p:cNvSpPr>
          <p:nvPr/>
        </p:nvSpPr>
        <p:spPr bwMode="auto">
          <a:xfrm>
            <a:off x="684213" y="1196975"/>
            <a:ext cx="1727200" cy="3168650"/>
          </a:xfrm>
          <a:prstGeom prst="wedgeRectCallout">
            <a:avLst>
              <a:gd name="adj1" fmla="val 231528"/>
              <a:gd name="adj2" fmla="val -3806"/>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endParaRPr lang="zh-CN"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3" name="日期占位符 2"/>
          <p:cNvSpPr>
            <a:spLocks noGrp="1"/>
          </p:cNvSpPr>
          <p:nvPr>
            <p:ph type="dt" sz="half" idx="10"/>
          </p:nvPr>
        </p:nvSpPr>
        <p:spPr/>
        <p:txBody>
          <a:bodyPr/>
          <a:lstStyle/>
          <a:p>
            <a:fld id="{3B593F87-F358-4D19-A31C-30E30AE83769}" type="datetime10">
              <a:rPr lang="zh-CN" altLang="en-US" smtClean="0"/>
              <a:t>20:57</a:t>
            </a:fld>
            <a:endParaRPr lang="zh-CN" altLang="en-US"/>
          </a:p>
        </p:txBody>
      </p:sp>
    </p:spTree>
    <p:extLst>
      <p:ext uri="{BB962C8B-B14F-4D97-AF65-F5344CB8AC3E}">
        <p14:creationId xmlns:p14="http://schemas.microsoft.com/office/powerpoint/2010/main" val="227071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sz="3600" b="1">
                <a:latin typeface="Arial" charset="0"/>
                <a:ea typeface="华文中宋" pitchFamily="2" charset="-122"/>
              </a:rPr>
              <a:t>2.4.3   </a:t>
            </a:r>
            <a:r>
              <a:rPr lang="zh-CN" altLang="en-US" sz="3600" b="1">
                <a:latin typeface="华文中宋" pitchFamily="2" charset="-122"/>
                <a:ea typeface="华文中宋" pitchFamily="2" charset="-122"/>
              </a:rPr>
              <a:t>电力场效应晶体管</a:t>
            </a:r>
          </a:p>
        </p:txBody>
      </p:sp>
      <p:sp>
        <p:nvSpPr>
          <p:cNvPr id="367620" name="Rectangle 4"/>
          <p:cNvSpPr>
            <a:spLocks noChangeArrowheads="1"/>
          </p:cNvSpPr>
          <p:nvPr/>
        </p:nvSpPr>
        <p:spPr bwMode="auto">
          <a:xfrm>
            <a:off x="1115616" y="980728"/>
            <a:ext cx="7086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0000"/>
              </a:lnSpc>
              <a:spcBef>
                <a:spcPct val="20000"/>
              </a:spcBef>
              <a:buFont typeface="Wingdings" pitchFamily="2" charset="2"/>
              <a:buBlip>
                <a:blip r:embed="rId3"/>
              </a:buBlip>
            </a:pPr>
            <a:r>
              <a:rPr kumimoji="0" lang="en-US" altLang="zh-CN" sz="2400" dirty="0">
                <a:latin typeface="Arial"/>
                <a:ea typeface="宋体" charset="-122"/>
                <a:cs typeface="Times New Roman" pitchFamily="18" charset="0"/>
              </a:rPr>
              <a:t> </a:t>
            </a:r>
            <a:r>
              <a:rPr kumimoji="0" lang="zh-CN" altLang="en-US" sz="2400" b="1" dirty="0">
                <a:solidFill>
                  <a:srgbClr val="0000FF"/>
                </a:solidFill>
                <a:latin typeface="Times New Roman" pitchFamily="18" charset="0"/>
              </a:rPr>
              <a:t>特点</a:t>
            </a:r>
            <a:r>
              <a:rPr kumimoji="0" lang="en-US" altLang="zh-CN" sz="2400" dirty="0">
                <a:latin typeface="Arial"/>
              </a:rPr>
              <a:t>——</a:t>
            </a:r>
            <a:r>
              <a:rPr kumimoji="0" lang="zh-CN" altLang="en-US" sz="2400" dirty="0">
                <a:latin typeface="Times New Roman" pitchFamily="18" charset="0"/>
              </a:rPr>
              <a:t>用栅极电压来控制漏极电流</a:t>
            </a:r>
          </a:p>
          <a:p>
            <a:pPr marL="742950" lvl="1" indent="-285750" algn="just">
              <a:lnSpc>
                <a:spcPct val="100000"/>
              </a:lnSpc>
              <a:spcBef>
                <a:spcPct val="20000"/>
              </a:spcBef>
              <a:buFontTx/>
              <a:buBlip>
                <a:blip r:embed="rId4"/>
              </a:buBlip>
            </a:pPr>
            <a:r>
              <a:rPr kumimoji="0" lang="zh-CN" altLang="en-US" sz="2000" dirty="0">
                <a:latin typeface="Times New Roman" pitchFamily="18" charset="0"/>
              </a:rPr>
              <a:t>驱动电路简单，需要的驱动功率小。</a:t>
            </a:r>
          </a:p>
          <a:p>
            <a:pPr marL="742950" lvl="1" indent="-285750" algn="just">
              <a:lnSpc>
                <a:spcPct val="100000"/>
              </a:lnSpc>
              <a:spcBef>
                <a:spcPct val="20000"/>
              </a:spcBef>
              <a:buFontTx/>
              <a:buBlip>
                <a:blip r:embed="rId4"/>
              </a:buBlip>
            </a:pPr>
            <a:r>
              <a:rPr kumimoji="0" lang="zh-CN" altLang="en-US" sz="2000" dirty="0">
                <a:latin typeface="Times New Roman" pitchFamily="18" charset="0"/>
              </a:rPr>
              <a:t>开关速度快，工作频率高。</a:t>
            </a:r>
          </a:p>
          <a:p>
            <a:pPr marL="742950" lvl="1" indent="-285750" algn="just">
              <a:lnSpc>
                <a:spcPct val="100000"/>
              </a:lnSpc>
              <a:spcBef>
                <a:spcPct val="20000"/>
              </a:spcBef>
              <a:buFontTx/>
              <a:buBlip>
                <a:blip r:embed="rId4"/>
              </a:buBlip>
            </a:pPr>
            <a:r>
              <a:rPr kumimoji="0" lang="zh-CN" altLang="en-US" sz="2000" dirty="0">
                <a:latin typeface="Times New Roman" pitchFamily="18" charset="0"/>
              </a:rPr>
              <a:t>热稳定性优于</a:t>
            </a:r>
            <a:r>
              <a:rPr kumimoji="0" lang="en-US" altLang="zh-CN" sz="2000" dirty="0">
                <a:latin typeface="Arial" charset="0"/>
              </a:rPr>
              <a:t>GTR</a:t>
            </a:r>
            <a:r>
              <a:rPr kumimoji="0" lang="zh-CN" altLang="en-US" sz="2000" dirty="0">
                <a:latin typeface="Times New Roman" pitchFamily="18" charset="0"/>
              </a:rPr>
              <a:t>。</a:t>
            </a:r>
          </a:p>
          <a:p>
            <a:pPr marL="742950" lvl="1" indent="-285750" algn="just">
              <a:lnSpc>
                <a:spcPct val="100000"/>
              </a:lnSpc>
              <a:spcBef>
                <a:spcPct val="20000"/>
              </a:spcBef>
              <a:buFontTx/>
              <a:buBlip>
                <a:blip r:embed="rId4"/>
              </a:buBlip>
            </a:pPr>
            <a:r>
              <a:rPr kumimoji="0" lang="zh-CN" altLang="en-US" sz="2000" dirty="0">
                <a:latin typeface="Times New Roman" pitchFamily="18" charset="0"/>
              </a:rPr>
              <a:t>电流容量小，耐压低，一般只适用于功率不超过</a:t>
            </a:r>
            <a:r>
              <a:rPr kumimoji="0" lang="en-US" altLang="zh-CN" sz="2000" dirty="0">
                <a:latin typeface="Arial" charset="0"/>
              </a:rPr>
              <a:t>10kW</a:t>
            </a:r>
            <a:r>
              <a:rPr kumimoji="0" lang="zh-CN" altLang="en-US" sz="2000" dirty="0">
                <a:latin typeface="Times New Roman" pitchFamily="18" charset="0"/>
              </a:rPr>
              <a:t>的电力电子装置 。</a:t>
            </a:r>
            <a:endParaRPr kumimoji="0" lang="zh-CN" altLang="en-US" sz="2400" dirty="0">
              <a:latin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3" name="日期占位符 2"/>
          <p:cNvSpPr>
            <a:spLocks noGrp="1"/>
          </p:cNvSpPr>
          <p:nvPr>
            <p:ph type="dt" sz="half" idx="10"/>
          </p:nvPr>
        </p:nvSpPr>
        <p:spPr/>
        <p:txBody>
          <a:bodyPr/>
          <a:lstStyle/>
          <a:p>
            <a:fld id="{0818CF2F-FDD7-42AB-A0B9-B693A84D5DA7}" type="datetime10">
              <a:rPr lang="zh-CN" altLang="en-US" smtClean="0"/>
              <a:t>20:57</a:t>
            </a:fld>
            <a:endParaRPr lang="zh-CN" altLang="en-US"/>
          </a:p>
        </p:txBody>
      </p:sp>
    </p:spTree>
    <p:extLst>
      <p:ext uri="{BB962C8B-B14F-4D97-AF65-F5344CB8AC3E}">
        <p14:creationId xmlns:p14="http://schemas.microsoft.com/office/powerpoint/2010/main" val="2322579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blinds(horizontal)">
                                      <p:cBhvr>
                                        <p:cTn id="7"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sz="3600" b="1">
                <a:latin typeface="华文中宋" pitchFamily="2" charset="-122"/>
                <a:ea typeface="华文中宋" pitchFamily="2" charset="-122"/>
              </a:rPr>
              <a:t>电力场效应晶体管</a:t>
            </a:r>
          </a:p>
        </p:txBody>
      </p:sp>
      <p:sp>
        <p:nvSpPr>
          <p:cNvPr id="386051" name="Rectangle 3"/>
          <p:cNvSpPr>
            <a:spLocks noGrp="1" noChangeArrowheads="1"/>
          </p:cNvSpPr>
          <p:nvPr>
            <p:ph type="body" idx="1"/>
          </p:nvPr>
        </p:nvSpPr>
        <p:spPr>
          <a:xfrm>
            <a:off x="762000" y="1676400"/>
            <a:ext cx="7772400" cy="4560888"/>
          </a:xfrm>
        </p:spPr>
        <p:txBody>
          <a:bodyPr/>
          <a:lstStyle/>
          <a:p>
            <a:pPr algn="just">
              <a:lnSpc>
                <a:spcPct val="110000"/>
              </a:lnSpc>
              <a:spcBef>
                <a:spcPct val="60000"/>
              </a:spcBef>
              <a:buClr>
                <a:schemeClr val="tx1"/>
              </a:buClr>
              <a:buFont typeface="Wingdings" pitchFamily="2" charset="2"/>
              <a:buBlip>
                <a:blip r:embed="rId3"/>
              </a:buBlip>
            </a:pPr>
            <a:r>
              <a:rPr lang="zh-CN" altLang="en-US" b="1" dirty="0">
                <a:solidFill>
                  <a:srgbClr val="0000FF"/>
                </a:solidFill>
              </a:rPr>
              <a:t>电力</a:t>
            </a:r>
            <a:r>
              <a:rPr lang="en-US" altLang="zh-CN" b="1" dirty="0">
                <a:solidFill>
                  <a:srgbClr val="0000FF"/>
                </a:solidFill>
                <a:latin typeface="Arial" charset="0"/>
              </a:rPr>
              <a:t>MOSFET</a:t>
            </a:r>
            <a:r>
              <a:rPr lang="zh-CN" altLang="en-US" b="1" dirty="0">
                <a:solidFill>
                  <a:srgbClr val="0000FF"/>
                </a:solidFill>
              </a:rPr>
              <a:t>的种类</a:t>
            </a:r>
            <a:endParaRPr lang="zh-CN" altLang="en-US" dirty="0">
              <a:solidFill>
                <a:srgbClr val="0000FF"/>
              </a:solidFill>
            </a:endParaRPr>
          </a:p>
          <a:p>
            <a:pPr lvl="1" algn="just">
              <a:lnSpc>
                <a:spcPct val="110000"/>
              </a:lnSpc>
              <a:spcBef>
                <a:spcPct val="60000"/>
              </a:spcBef>
              <a:buFontTx/>
              <a:buBlip>
                <a:blip r:embed="rId4"/>
              </a:buBlip>
            </a:pPr>
            <a:r>
              <a:rPr lang="zh-CN" altLang="en-US" dirty="0">
                <a:cs typeface="Times New Roman" pitchFamily="18" charset="0"/>
              </a:rPr>
              <a:t> </a:t>
            </a:r>
            <a:r>
              <a:rPr lang="zh-CN" altLang="en-US" dirty="0"/>
              <a:t>按导电沟道可分为</a:t>
            </a:r>
            <a:r>
              <a:rPr lang="en-US" altLang="zh-CN" b="1" dirty="0">
                <a:solidFill>
                  <a:srgbClr val="0000FF"/>
                </a:solidFill>
                <a:latin typeface="Arial" charset="0"/>
              </a:rPr>
              <a:t>P</a:t>
            </a:r>
            <a:r>
              <a:rPr lang="zh-CN" altLang="en-US" b="1" dirty="0">
                <a:solidFill>
                  <a:srgbClr val="0000FF"/>
                </a:solidFill>
              </a:rPr>
              <a:t>沟道</a:t>
            </a:r>
            <a:r>
              <a:rPr lang="zh-CN" altLang="en-US" dirty="0"/>
              <a:t>和</a:t>
            </a:r>
            <a:r>
              <a:rPr lang="en-US" altLang="zh-CN" b="1" dirty="0">
                <a:solidFill>
                  <a:srgbClr val="0000FF"/>
                </a:solidFill>
                <a:latin typeface="Arial" charset="0"/>
              </a:rPr>
              <a:t>N</a:t>
            </a:r>
            <a:r>
              <a:rPr lang="zh-CN" altLang="en-US" b="1" dirty="0">
                <a:solidFill>
                  <a:srgbClr val="0000FF"/>
                </a:solidFill>
              </a:rPr>
              <a:t>沟道</a:t>
            </a:r>
            <a:r>
              <a:rPr lang="zh-CN" altLang="en-US" b="1" dirty="0"/>
              <a:t>。</a:t>
            </a:r>
            <a:endParaRPr lang="zh-CN" altLang="en-US" dirty="0"/>
          </a:p>
          <a:p>
            <a:pPr lvl="1" algn="just">
              <a:lnSpc>
                <a:spcPct val="110000"/>
              </a:lnSpc>
              <a:spcBef>
                <a:spcPct val="60000"/>
              </a:spcBef>
              <a:buFontTx/>
              <a:buBlip>
                <a:blip r:embed="rId4"/>
              </a:buBlip>
            </a:pPr>
            <a:r>
              <a:rPr lang="zh-CN" altLang="en-US" dirty="0">
                <a:cs typeface="Times New Roman" pitchFamily="18" charset="0"/>
              </a:rPr>
              <a:t> </a:t>
            </a:r>
            <a:r>
              <a:rPr lang="zh-CN" altLang="en-US" b="1" dirty="0">
                <a:solidFill>
                  <a:srgbClr val="0000FF"/>
                </a:solidFill>
              </a:rPr>
              <a:t>耗尽型</a:t>
            </a:r>
            <a:r>
              <a:rPr lang="en-US" altLang="zh-CN" dirty="0"/>
              <a:t>——</a:t>
            </a:r>
            <a:r>
              <a:rPr lang="zh-CN" altLang="en-US" dirty="0"/>
              <a:t>当栅极电压为零时漏源极之间就存在导电沟道。</a:t>
            </a:r>
          </a:p>
          <a:p>
            <a:pPr lvl="1" algn="just">
              <a:lnSpc>
                <a:spcPct val="110000"/>
              </a:lnSpc>
              <a:spcBef>
                <a:spcPct val="60000"/>
              </a:spcBef>
              <a:buFontTx/>
              <a:buBlip>
                <a:blip r:embed="rId4"/>
              </a:buBlip>
            </a:pPr>
            <a:r>
              <a:rPr lang="zh-CN" altLang="en-US" b="1" dirty="0"/>
              <a:t> </a:t>
            </a:r>
            <a:r>
              <a:rPr lang="zh-CN" altLang="en-US" b="1" dirty="0">
                <a:solidFill>
                  <a:srgbClr val="0000FF"/>
                </a:solidFill>
              </a:rPr>
              <a:t>增强型</a:t>
            </a:r>
            <a:r>
              <a:rPr lang="en-US" altLang="zh-CN" dirty="0"/>
              <a:t>——</a:t>
            </a:r>
            <a:r>
              <a:rPr lang="zh-CN" altLang="en-US" dirty="0"/>
              <a:t>对于</a:t>
            </a:r>
            <a:r>
              <a:rPr lang="en-US" altLang="zh-CN" dirty="0">
                <a:latin typeface="Arial" charset="0"/>
              </a:rPr>
              <a:t>N</a:t>
            </a:r>
            <a:r>
              <a:rPr lang="zh-CN" altLang="en-US" dirty="0">
                <a:latin typeface="Arial" charset="0"/>
              </a:rPr>
              <a:t>（</a:t>
            </a:r>
            <a:r>
              <a:rPr lang="en-US" altLang="zh-CN" dirty="0">
                <a:latin typeface="Arial" charset="0"/>
              </a:rPr>
              <a:t>P</a:t>
            </a:r>
            <a:r>
              <a:rPr lang="zh-CN" altLang="en-US" dirty="0">
                <a:latin typeface="Arial" charset="0"/>
              </a:rPr>
              <a:t>）</a:t>
            </a:r>
            <a:r>
              <a:rPr lang="zh-CN" altLang="en-US" dirty="0"/>
              <a:t>沟道器件，栅极电压大于（小于）零时才存在导电沟道。</a:t>
            </a:r>
          </a:p>
          <a:p>
            <a:pPr lvl="1" algn="just">
              <a:lnSpc>
                <a:spcPct val="110000"/>
              </a:lnSpc>
              <a:spcBef>
                <a:spcPct val="60000"/>
              </a:spcBef>
              <a:buFontTx/>
              <a:buBlip>
                <a:blip r:embed="rId4"/>
              </a:buBlip>
            </a:pPr>
            <a:r>
              <a:rPr lang="zh-CN" altLang="en-US" dirty="0">
                <a:cs typeface="Times New Roman" pitchFamily="18" charset="0"/>
              </a:rPr>
              <a:t> </a:t>
            </a:r>
            <a:r>
              <a:rPr lang="zh-CN" altLang="en-US" dirty="0">
                <a:solidFill>
                  <a:srgbClr val="FF0000"/>
                </a:solidFill>
              </a:rPr>
              <a:t>电力</a:t>
            </a:r>
            <a:r>
              <a:rPr lang="en-US" altLang="zh-CN" dirty="0">
                <a:solidFill>
                  <a:srgbClr val="FF0000"/>
                </a:solidFill>
                <a:latin typeface="Arial" charset="0"/>
              </a:rPr>
              <a:t>MOSFET</a:t>
            </a:r>
            <a:r>
              <a:rPr lang="zh-CN" altLang="en-US" dirty="0">
                <a:solidFill>
                  <a:srgbClr val="FF0000"/>
                </a:solidFill>
              </a:rPr>
              <a:t>主要是</a:t>
            </a:r>
            <a:r>
              <a:rPr lang="en-US" altLang="zh-CN" b="1" dirty="0">
                <a:solidFill>
                  <a:srgbClr val="FF0000"/>
                </a:solidFill>
              </a:rPr>
              <a:t>N</a:t>
            </a:r>
            <a:r>
              <a:rPr lang="zh-CN" altLang="en-US" b="1" dirty="0">
                <a:solidFill>
                  <a:srgbClr val="FF0000"/>
                </a:solidFill>
              </a:rPr>
              <a:t>沟道增强型</a:t>
            </a:r>
            <a:r>
              <a:rPr lang="zh-CN" altLang="en-US" b="1" dirty="0"/>
              <a:t>。</a:t>
            </a:r>
            <a:endParaRPr lang="zh-CN" altLang="en-US" dirty="0">
              <a:latin typeface="Arial" charset="0"/>
              <a:ea typeface="Arial Unicode MS" pitchFamily="34" charset="-122"/>
              <a:cs typeface="Arial Unicode MS" pitchFamily="34" charset="-122"/>
            </a:endParaRPr>
          </a:p>
        </p:txBody>
      </p:sp>
      <p:sp>
        <p:nvSpPr>
          <p:cNvPr id="386055" name="Text Box 7"/>
          <p:cNvSpPr txBox="1">
            <a:spLocks noChangeArrowheads="1"/>
          </p:cNvSpPr>
          <p:nvPr/>
        </p:nvSpPr>
        <p:spPr bwMode="auto">
          <a:xfrm>
            <a:off x="457200" y="838200"/>
            <a:ext cx="61722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60000"/>
              </a:spcBef>
              <a:buFont typeface="Wingdings" pitchFamily="2" charset="2"/>
              <a:buNone/>
            </a:pPr>
            <a:r>
              <a:rPr lang="en-US" altLang="zh-CN" sz="2800" b="1">
                <a:latin typeface="Times New Roman" pitchFamily="18" charset="0"/>
              </a:rPr>
              <a:t>1</a:t>
            </a:r>
            <a:r>
              <a:rPr lang="zh-CN" altLang="en-US" sz="2800" b="1">
                <a:latin typeface="Times New Roman" pitchFamily="18" charset="0"/>
              </a:rPr>
              <a:t>）电力</a:t>
            </a:r>
            <a:r>
              <a:rPr lang="en-US" altLang="zh-CN" sz="2800" b="1">
                <a:latin typeface="Arial" charset="0"/>
              </a:rPr>
              <a:t>MOSFET</a:t>
            </a:r>
            <a:r>
              <a:rPr lang="zh-CN" altLang="en-US" sz="2800" b="1">
                <a:latin typeface="Times New Roman" pitchFamily="18" charset="0"/>
              </a:rPr>
              <a:t>的结构和工作原理</a:t>
            </a:r>
            <a:endParaRPr lang="zh-CN" altLang="en-US" sz="280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3" name="日期占位符 2"/>
          <p:cNvSpPr>
            <a:spLocks noGrp="1"/>
          </p:cNvSpPr>
          <p:nvPr>
            <p:ph type="dt" sz="half" idx="10"/>
          </p:nvPr>
        </p:nvSpPr>
        <p:spPr/>
        <p:txBody>
          <a:bodyPr/>
          <a:lstStyle/>
          <a:p>
            <a:fld id="{73337824-3767-42EE-A817-B62AAEB649DD}" type="datetime10">
              <a:rPr lang="zh-CN" altLang="en-US" smtClean="0"/>
              <a:t>20:57</a:t>
            </a:fld>
            <a:endParaRPr lang="zh-CN" altLang="en-US"/>
          </a:p>
        </p:txBody>
      </p:sp>
    </p:spTree>
    <p:extLst>
      <p:ext uri="{BB962C8B-B14F-4D97-AF65-F5344CB8AC3E}">
        <p14:creationId xmlns:p14="http://schemas.microsoft.com/office/powerpoint/2010/main" val="271645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linds(horizontal)">
                                      <p:cBhvr>
                                        <p:cTn id="7" dur="500"/>
                                        <p:tgtEl>
                                          <p:spTgt spid="3860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0" dur="500"/>
                                        <p:tgtEl>
                                          <p:spTgt spid="3860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3" dur="500"/>
                                        <p:tgtEl>
                                          <p:spTgt spid="38605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6" dur="500"/>
                                        <p:tgtEl>
                                          <p:spTgt spid="38605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19"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066800" y="152400"/>
            <a:ext cx="6096000" cy="540296"/>
          </a:xfrm>
        </p:spPr>
        <p:txBody>
          <a:bodyPr/>
          <a:lstStyle/>
          <a:p>
            <a:r>
              <a:rPr lang="zh-CN" altLang="en-US" sz="4000" b="1" dirty="0">
                <a:solidFill>
                  <a:srgbClr val="0000FF"/>
                </a:solidFill>
              </a:rPr>
              <a:t>电力</a:t>
            </a:r>
            <a:r>
              <a:rPr lang="en-US" altLang="zh-CN" sz="4000" b="1" dirty="0">
                <a:solidFill>
                  <a:srgbClr val="0000FF"/>
                </a:solidFill>
                <a:latin typeface="Arial" charset="0"/>
              </a:rPr>
              <a:t>MOSFET</a:t>
            </a:r>
            <a:r>
              <a:rPr lang="zh-CN" altLang="en-US" sz="4000" b="1" dirty="0">
                <a:solidFill>
                  <a:srgbClr val="0000FF"/>
                </a:solidFill>
              </a:rPr>
              <a:t>的结构</a:t>
            </a:r>
            <a:endParaRPr lang="zh-CN" altLang="en-US" sz="4000" dirty="0">
              <a:solidFill>
                <a:srgbClr val="0000FF"/>
              </a:solidFill>
            </a:endParaRPr>
          </a:p>
        </p:txBody>
      </p:sp>
      <p:sp>
        <p:nvSpPr>
          <p:cNvPr id="373764" name="Rectangle 4"/>
          <p:cNvSpPr>
            <a:spLocks noChangeArrowheads="1"/>
          </p:cNvSpPr>
          <p:nvPr/>
        </p:nvSpPr>
        <p:spPr bwMode="auto">
          <a:xfrm>
            <a:off x="304800" y="3331315"/>
            <a:ext cx="853440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spcBef>
                <a:spcPct val="50000"/>
              </a:spcBef>
              <a:buFontTx/>
              <a:buBlip>
                <a:blip r:embed="rId4"/>
              </a:buBlip>
            </a:pPr>
            <a:r>
              <a:rPr kumimoji="0" lang="zh-CN" altLang="en-US" sz="2400" dirty="0">
                <a:latin typeface="Times New Roman" pitchFamily="18" charset="0"/>
              </a:rPr>
              <a:t>电力</a:t>
            </a:r>
            <a:r>
              <a:rPr kumimoji="0" lang="en-US" altLang="zh-CN" sz="2400" dirty="0">
                <a:latin typeface="Times New Roman" pitchFamily="18" charset="0"/>
              </a:rPr>
              <a:t>MOSFET</a:t>
            </a:r>
            <a:r>
              <a:rPr kumimoji="0" lang="zh-CN" altLang="en-US" sz="2400" dirty="0">
                <a:latin typeface="Times New Roman" pitchFamily="18" charset="0"/>
              </a:rPr>
              <a:t>多子（电子）导电：是单极型晶体管。</a:t>
            </a:r>
          </a:p>
          <a:p>
            <a:pPr lvl="1">
              <a:lnSpc>
                <a:spcPct val="80000"/>
              </a:lnSpc>
              <a:spcBef>
                <a:spcPct val="50000"/>
              </a:spcBef>
              <a:buFontTx/>
              <a:buBlip>
                <a:blip r:embed="rId4"/>
              </a:buBlip>
            </a:pPr>
            <a:r>
              <a:rPr kumimoji="0" lang="zh-CN" altLang="en-US" sz="2400" dirty="0">
                <a:latin typeface="Times New Roman" pitchFamily="18" charset="0"/>
              </a:rPr>
              <a:t>导电机理与小功率</a:t>
            </a:r>
            <a:r>
              <a:rPr kumimoji="0" lang="en-US" altLang="zh-CN" sz="2400" dirty="0">
                <a:latin typeface="Times New Roman" pitchFamily="18" charset="0"/>
              </a:rPr>
              <a:t>MOS</a:t>
            </a:r>
            <a:r>
              <a:rPr kumimoji="0" lang="zh-CN" altLang="en-US" sz="2400" dirty="0">
                <a:latin typeface="Times New Roman" pitchFamily="18" charset="0"/>
              </a:rPr>
              <a:t>管相同，但结构上</a:t>
            </a:r>
            <a:r>
              <a:rPr kumimoji="0" lang="zh-CN" altLang="en-US" sz="2400" b="1" dirty="0">
                <a:solidFill>
                  <a:srgbClr val="FF0000"/>
                </a:solidFill>
                <a:latin typeface="Times New Roman" pitchFamily="18" charset="0"/>
              </a:rPr>
              <a:t>有较大区别（高压、大电流）</a:t>
            </a:r>
            <a:r>
              <a:rPr kumimoji="0" lang="zh-CN" altLang="en-US" sz="2400" dirty="0">
                <a:latin typeface="Times New Roman" pitchFamily="18" charset="0"/>
              </a:rPr>
              <a:t>。</a:t>
            </a:r>
          </a:p>
          <a:p>
            <a:pPr lvl="1"/>
            <a:r>
              <a:rPr kumimoji="0" lang="zh-CN" altLang="en-US" sz="2400" dirty="0">
                <a:latin typeface="Times New Roman" pitchFamily="18" charset="0"/>
              </a:rPr>
              <a:t>	</a:t>
            </a:r>
            <a:r>
              <a:rPr kumimoji="0" lang="en-US" altLang="zh-CN" sz="2400" dirty="0">
                <a:latin typeface="Times New Roman" pitchFamily="18" charset="0"/>
              </a:rPr>
              <a:t>1)</a:t>
            </a:r>
            <a:r>
              <a:rPr kumimoji="0" lang="zh-CN" altLang="en-US" sz="2400" dirty="0">
                <a:latin typeface="Times New Roman" pitchFamily="18" charset="0"/>
              </a:rPr>
              <a:t>、</a:t>
            </a:r>
            <a:r>
              <a:rPr kumimoji="0" lang="zh-CN" altLang="en-US" sz="2400" b="1" dirty="0">
                <a:solidFill>
                  <a:srgbClr val="FF0000"/>
                </a:solidFill>
                <a:latin typeface="Times New Roman" pitchFamily="18" charset="0"/>
              </a:rPr>
              <a:t>电力</a:t>
            </a:r>
            <a:r>
              <a:rPr kumimoji="0" lang="en-US" altLang="zh-CN" sz="2400" b="1" dirty="0">
                <a:solidFill>
                  <a:srgbClr val="FF0000"/>
                </a:solidFill>
                <a:latin typeface="Times New Roman" pitchFamily="18" charset="0"/>
              </a:rPr>
              <a:t>MOSFET</a:t>
            </a:r>
            <a:r>
              <a:rPr kumimoji="0" lang="zh-CN" altLang="en-US" sz="2400" b="1" dirty="0">
                <a:solidFill>
                  <a:srgbClr val="FF0000"/>
                </a:solidFill>
                <a:latin typeface="Times New Roman" pitchFamily="18" charset="0"/>
              </a:rPr>
              <a:t>垂直导电结构</a:t>
            </a:r>
            <a:r>
              <a:rPr kumimoji="0" lang="zh-CN" altLang="en-US" sz="2400" dirty="0">
                <a:latin typeface="Times New Roman" pitchFamily="18" charset="0"/>
              </a:rPr>
              <a:t>：</a:t>
            </a:r>
            <a:r>
              <a:rPr kumimoji="0" lang="en-US" altLang="zh-CN" sz="2400" dirty="0">
                <a:latin typeface="Times New Roman" pitchFamily="18" charset="0"/>
              </a:rPr>
              <a:t>VVMOS</a:t>
            </a:r>
            <a:r>
              <a:rPr kumimoji="0" lang="zh-CN" altLang="en-US" sz="2400" dirty="0">
                <a:latin typeface="Times New Roman" pitchFamily="18" charset="0"/>
              </a:rPr>
              <a:t>和</a:t>
            </a:r>
            <a:r>
              <a:rPr kumimoji="0" lang="en-US" altLang="zh-CN" sz="2400" dirty="0">
                <a:latin typeface="Times New Roman" pitchFamily="18" charset="0"/>
              </a:rPr>
              <a:t>VDMOS</a:t>
            </a:r>
            <a:r>
              <a:rPr kumimoji="0" lang="zh-CN" altLang="en-US" sz="2400" dirty="0">
                <a:latin typeface="Times New Roman" pitchFamily="18" charset="0"/>
              </a:rPr>
              <a:t>。</a:t>
            </a:r>
          </a:p>
          <a:p>
            <a:pPr lvl="1"/>
            <a:r>
              <a:rPr kumimoji="0" lang="zh-CN" altLang="en-US" sz="2400" dirty="0">
                <a:latin typeface="Times New Roman" pitchFamily="18" charset="0"/>
              </a:rPr>
              <a:t>	</a:t>
            </a:r>
            <a:r>
              <a:rPr kumimoji="0" lang="en-US" altLang="zh-CN" sz="2400" dirty="0">
                <a:latin typeface="Times New Roman" pitchFamily="18" charset="0"/>
              </a:rPr>
              <a:t>VDMOS</a:t>
            </a:r>
            <a:r>
              <a:rPr kumimoji="0" lang="zh-CN" altLang="en-US" sz="2400" dirty="0">
                <a:latin typeface="Times New Roman" pitchFamily="18" charset="0"/>
              </a:rPr>
              <a:t>：垂直导电双扩散</a:t>
            </a:r>
            <a:r>
              <a:rPr kumimoji="0" lang="en-US" altLang="zh-CN" sz="2400" dirty="0">
                <a:latin typeface="Times New Roman" pitchFamily="18" charset="0"/>
              </a:rPr>
              <a:t>MOS</a:t>
            </a:r>
            <a:r>
              <a:rPr kumimoji="0" lang="zh-CN" altLang="en-US" sz="2400" dirty="0">
                <a:latin typeface="Times New Roman" pitchFamily="18" charset="0"/>
              </a:rPr>
              <a:t>结构。</a:t>
            </a:r>
            <a:endParaRPr kumimoji="0" lang="en-US" altLang="zh-CN" sz="2400" dirty="0">
              <a:latin typeface="Times New Roman" pitchFamily="18" charset="0"/>
            </a:endParaRPr>
          </a:p>
          <a:p>
            <a:pPr lvl="1"/>
            <a:r>
              <a:rPr lang="en-US" altLang="zh-CN" sz="2400" b="1" dirty="0">
                <a:solidFill>
                  <a:srgbClr val="FF0000"/>
                </a:solidFill>
                <a:latin typeface="Times New Roman" pitchFamily="18" charset="0"/>
              </a:rPr>
              <a:t>      2</a:t>
            </a:r>
            <a:r>
              <a:rPr lang="zh-CN" altLang="en-US" sz="2400" b="1" dirty="0">
                <a:solidFill>
                  <a:srgbClr val="FF0000"/>
                </a:solidFill>
                <a:latin typeface="Times New Roman" pitchFamily="18" charset="0"/>
              </a:rPr>
              <a:t>）、采用多元集成结构</a:t>
            </a:r>
            <a:r>
              <a:rPr lang="zh-CN" altLang="en-US" sz="2400" dirty="0">
                <a:latin typeface="Times New Roman" pitchFamily="18" charset="0"/>
              </a:rPr>
              <a:t>，不同的生产厂家采用了不同设计。</a:t>
            </a:r>
            <a:endParaRPr kumimoji="0" lang="zh-CN" altLang="en-US" sz="2400" dirty="0">
              <a:latin typeface="Times New Roman" pitchFamily="18" charset="0"/>
            </a:endParaRPr>
          </a:p>
          <a:p>
            <a:pPr lvl="1"/>
            <a:r>
              <a:rPr kumimoji="0" lang="zh-CN" altLang="en-US" sz="2400" dirty="0">
                <a:latin typeface="Times New Roman" pitchFamily="18" charset="0"/>
              </a:rPr>
              <a:t>	</a:t>
            </a:r>
            <a:r>
              <a:rPr lang="en-US" altLang="zh-CN" sz="2400" dirty="0">
                <a:latin typeface="Times New Roman" pitchFamily="18" charset="0"/>
              </a:rPr>
              <a:t>3</a:t>
            </a:r>
            <a:r>
              <a:rPr kumimoji="0" lang="zh-CN" altLang="en-US" sz="2400" dirty="0">
                <a:latin typeface="Times New Roman" pitchFamily="18" charset="0"/>
              </a:rPr>
              <a:t>）、</a:t>
            </a:r>
            <a:r>
              <a:rPr kumimoji="0" lang="zh-CN" altLang="en-US" sz="2400" b="1" dirty="0">
                <a:solidFill>
                  <a:srgbClr val="FF0000"/>
                </a:solidFill>
                <a:latin typeface="Times New Roman" pitchFamily="18" charset="0"/>
              </a:rPr>
              <a:t>漂移区提高电力</a:t>
            </a:r>
            <a:r>
              <a:rPr kumimoji="0" lang="en-US" altLang="zh-CN" sz="2400" b="1" dirty="0">
                <a:solidFill>
                  <a:srgbClr val="FF0000"/>
                </a:solidFill>
                <a:latin typeface="Times New Roman" pitchFamily="18" charset="0"/>
              </a:rPr>
              <a:t>MOSFET</a:t>
            </a:r>
            <a:r>
              <a:rPr kumimoji="0" lang="zh-CN" altLang="en-US" sz="2400" b="1" dirty="0">
                <a:solidFill>
                  <a:srgbClr val="FF0000"/>
                </a:solidFill>
                <a:latin typeface="Times New Roman" pitchFamily="18" charset="0"/>
              </a:rPr>
              <a:t>反向耐压能力。</a:t>
            </a:r>
            <a:endParaRPr kumimoji="0" lang="en-US" altLang="zh-CN" sz="2400" b="1" dirty="0">
              <a:solidFill>
                <a:srgbClr val="FF0000"/>
              </a:solidFill>
              <a:latin typeface="Times New Roman" pitchFamily="18" charset="0"/>
            </a:endParaRPr>
          </a:p>
          <a:p>
            <a:pPr lvl="1">
              <a:lnSpc>
                <a:spcPct val="80000"/>
              </a:lnSpc>
              <a:spcBef>
                <a:spcPct val="50000"/>
              </a:spcBef>
              <a:buFontTx/>
              <a:buBlip>
                <a:blip r:embed="rId4"/>
              </a:buBlip>
            </a:pPr>
            <a:endParaRPr kumimoji="0" lang="en-US" altLang="zh-CN" sz="2400" dirty="0">
              <a:latin typeface="Times New Roman" pitchFamily="18" charset="0"/>
            </a:endParaRPr>
          </a:p>
        </p:txBody>
      </p:sp>
      <p:graphicFrame>
        <p:nvGraphicFramePr>
          <p:cNvPr id="373765" name="Object 5"/>
          <p:cNvGraphicFramePr>
            <a:graphicFrameLocks noChangeAspect="1"/>
          </p:cNvGraphicFramePr>
          <p:nvPr>
            <p:extLst>
              <p:ext uri="{D42A27DB-BD31-4B8C-83A1-F6EECF244321}">
                <p14:modId xmlns:p14="http://schemas.microsoft.com/office/powerpoint/2010/main" val="103339054"/>
              </p:ext>
            </p:extLst>
          </p:nvPr>
        </p:nvGraphicFramePr>
        <p:xfrm>
          <a:off x="539750" y="537301"/>
          <a:ext cx="6084888" cy="2693988"/>
        </p:xfrm>
        <a:graphic>
          <a:graphicData uri="http://schemas.openxmlformats.org/presentationml/2006/ole">
            <mc:AlternateContent xmlns:mc="http://schemas.openxmlformats.org/markup-compatibility/2006">
              <mc:Choice xmlns:v="urn:schemas-microsoft-com:vml" Requires="v">
                <p:oleObj spid="_x0000_s41131" name="VISIO" r:id="rId5" imgW="4329684" imgH="1773936" progId="Visio.Drawing.5">
                  <p:embed/>
                </p:oleObj>
              </mc:Choice>
              <mc:Fallback>
                <p:oleObj name="VISIO" r:id="rId5" imgW="4329684" imgH="1773936"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8315" t="4057" r="16628" b="16231"/>
                      <a:stretch>
                        <a:fillRect/>
                      </a:stretch>
                    </p:blipFill>
                    <p:spPr bwMode="auto">
                      <a:xfrm>
                        <a:off x="539750" y="537301"/>
                        <a:ext cx="6084888" cy="269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3766" name="Text Box 6"/>
          <p:cNvSpPr txBox="1">
            <a:spLocks noChangeArrowheads="1"/>
          </p:cNvSpPr>
          <p:nvPr/>
        </p:nvSpPr>
        <p:spPr bwMode="auto">
          <a:xfrm>
            <a:off x="6372225" y="1844675"/>
            <a:ext cx="22320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bg2"/>
              </a:buClr>
              <a:buSzPct val="65000"/>
              <a:buFont typeface="Wingdings" pitchFamily="2" charset="2"/>
              <a:buNone/>
            </a:pPr>
            <a:r>
              <a:rPr lang="zh-CN" altLang="en-US" sz="2000" dirty="0">
                <a:solidFill>
                  <a:srgbClr val="0000FF"/>
                </a:solidFill>
                <a:latin typeface="Arial" charset="0"/>
              </a:rPr>
              <a:t>图</a:t>
            </a:r>
            <a:r>
              <a:rPr lang="en-US" altLang="zh-CN" sz="2000" dirty="0">
                <a:solidFill>
                  <a:srgbClr val="0000FF"/>
                </a:solidFill>
                <a:latin typeface="Arial" charset="0"/>
              </a:rPr>
              <a:t>1-19  </a:t>
            </a:r>
            <a:r>
              <a:rPr lang="zh-CN" altLang="en-US" sz="2000" dirty="0">
                <a:solidFill>
                  <a:srgbClr val="0000FF"/>
                </a:solidFill>
                <a:latin typeface="Arial" charset="0"/>
              </a:rPr>
              <a:t>电力</a:t>
            </a:r>
            <a:r>
              <a:rPr lang="en-US" altLang="zh-CN" sz="2000" dirty="0">
                <a:solidFill>
                  <a:srgbClr val="0000FF"/>
                </a:solidFill>
                <a:latin typeface="Arial" charset="0"/>
              </a:rPr>
              <a:t>MOSFET</a:t>
            </a:r>
            <a:r>
              <a:rPr lang="zh-CN" altLang="en-US" sz="2000" dirty="0">
                <a:solidFill>
                  <a:srgbClr val="0000FF"/>
                </a:solidFill>
                <a:latin typeface="Arial" charset="0"/>
              </a:rPr>
              <a:t>的结构和电气图形符号</a:t>
            </a:r>
            <a:endParaRPr kumimoji="0" lang="zh-CN" altLang="en-US" sz="2000"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3" name="日期占位符 2"/>
          <p:cNvSpPr>
            <a:spLocks noGrp="1"/>
          </p:cNvSpPr>
          <p:nvPr>
            <p:ph type="dt" sz="half" idx="10"/>
          </p:nvPr>
        </p:nvSpPr>
        <p:spPr/>
        <p:txBody>
          <a:bodyPr/>
          <a:lstStyle/>
          <a:p>
            <a:fld id="{AF5DBC75-00DF-4D44-AA1A-55C238EFD28F}" type="datetime10">
              <a:rPr lang="zh-CN" altLang="en-US" smtClean="0"/>
              <a:t>20:57</a:t>
            </a:fld>
            <a:endParaRPr lang="zh-CN" altLang="en-US"/>
          </a:p>
        </p:txBody>
      </p:sp>
    </p:spTree>
    <p:extLst>
      <p:ext uri="{BB962C8B-B14F-4D97-AF65-F5344CB8AC3E}">
        <p14:creationId xmlns:p14="http://schemas.microsoft.com/office/powerpoint/2010/main" val="592881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73765"/>
                                        </p:tgtEl>
                                        <p:attrNameLst>
                                          <p:attrName>style.visibility</p:attrName>
                                        </p:attrNameLst>
                                      </p:cBhvr>
                                      <p:to>
                                        <p:strVal val="visible"/>
                                      </p:to>
                                    </p:set>
                                    <p:animEffect transition="in" filter="checkerboard(across)">
                                      <p:cBhvr>
                                        <p:cTn id="7" dur="500"/>
                                        <p:tgtEl>
                                          <p:spTgt spid="37376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3766"/>
                                        </p:tgtEl>
                                        <p:attrNameLst>
                                          <p:attrName>style.visibility</p:attrName>
                                        </p:attrNameLst>
                                      </p:cBhvr>
                                      <p:to>
                                        <p:strVal val="visible"/>
                                      </p:to>
                                    </p:set>
                                    <p:animEffect transition="in" filter="box(in)">
                                      <p:cBhvr>
                                        <p:cTn id="10" dur="500"/>
                                        <p:tgtEl>
                                          <p:spTgt spid="37376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3764"/>
                                        </p:tgtEl>
                                        <p:attrNameLst>
                                          <p:attrName>style.visibility</p:attrName>
                                        </p:attrNameLst>
                                      </p:cBhvr>
                                      <p:to>
                                        <p:strVal val="visible"/>
                                      </p:to>
                                    </p:set>
                                    <p:animEffect transition="in" filter="blinds(horizontal)">
                                      <p:cBhvr>
                                        <p:cTn id="13"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utoUpdateAnimBg="0"/>
      <p:bldP spid="37376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818279" y="119062"/>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609600" indent="-609600" algn="just">
              <a:spcBef>
                <a:spcPct val="20000"/>
              </a:spcBef>
              <a:buClr>
                <a:schemeClr val="tx1"/>
              </a:buClr>
              <a:buFont typeface="Wingdings" pitchFamily="2" charset="2"/>
              <a:buNone/>
            </a:pPr>
            <a:r>
              <a:rPr lang="zh-CN" altLang="en-US" sz="2800" b="1" dirty="0">
                <a:solidFill>
                  <a:srgbClr val="0000FF"/>
                </a:solidFill>
                <a:latin typeface="Arial" charset="0"/>
              </a:rPr>
              <a:t>晶体管的结构和工作原理</a:t>
            </a:r>
          </a:p>
        </p:txBody>
      </p:sp>
      <p:sp>
        <p:nvSpPr>
          <p:cNvPr id="22532" name="Rectangle 3"/>
          <p:cNvSpPr>
            <a:spLocks noChangeArrowheads="1"/>
          </p:cNvSpPr>
          <p:nvPr/>
        </p:nvSpPr>
        <p:spPr bwMode="auto">
          <a:xfrm>
            <a:off x="324597" y="683674"/>
            <a:ext cx="583108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0000"/>
              </a:lnSpc>
              <a:spcBef>
                <a:spcPct val="20000"/>
              </a:spcBef>
              <a:buFont typeface="Wingdings" pitchFamily="2" charset="2"/>
              <a:buBlip>
                <a:blip r:embed="rId2"/>
              </a:buBlip>
            </a:pPr>
            <a:r>
              <a:rPr lang="zh-CN" altLang="en-US" sz="2400" b="1" dirty="0">
                <a:solidFill>
                  <a:srgbClr val="FF0000"/>
                </a:solidFill>
                <a:latin typeface="Times New Roman" pitchFamily="18" charset="0"/>
              </a:rPr>
              <a:t>基区很薄；</a:t>
            </a:r>
          </a:p>
          <a:p>
            <a:pPr marL="342900" indent="-342900" algn="just">
              <a:lnSpc>
                <a:spcPct val="120000"/>
              </a:lnSpc>
              <a:spcBef>
                <a:spcPct val="20000"/>
              </a:spcBef>
              <a:buFont typeface="Wingdings" pitchFamily="2" charset="2"/>
              <a:buBlip>
                <a:blip r:embed="rId2"/>
              </a:buBlip>
            </a:pPr>
            <a:r>
              <a:rPr lang="zh-CN" altLang="en-US" sz="2400" b="1" dirty="0">
                <a:solidFill>
                  <a:srgbClr val="FF0000"/>
                </a:solidFill>
                <a:latin typeface="Times New Roman" pitchFamily="18" charset="0"/>
              </a:rPr>
              <a:t>导通条件：发射结正偏，集电结反偏；</a:t>
            </a:r>
          </a:p>
          <a:p>
            <a:pPr marL="342900" indent="-342900" algn="just">
              <a:lnSpc>
                <a:spcPct val="120000"/>
              </a:lnSpc>
              <a:spcBef>
                <a:spcPct val="20000"/>
              </a:spcBef>
              <a:spcAft>
                <a:spcPts val="600"/>
              </a:spcAft>
              <a:buFont typeface="Wingdings" pitchFamily="2" charset="2"/>
              <a:buBlip>
                <a:blip r:embed="rId2"/>
              </a:buBlip>
            </a:pPr>
            <a:r>
              <a:rPr lang="en-US" altLang="zh-CN" sz="2400" dirty="0">
                <a:latin typeface="Times New Roman" pitchFamily="18" charset="0"/>
              </a:rPr>
              <a:t>1</a:t>
            </a:r>
            <a:r>
              <a:rPr lang="zh-CN" altLang="en-US" sz="2400" dirty="0">
                <a:latin typeface="Times New Roman" pitchFamily="18" charset="0"/>
              </a:rPr>
              <a:t>、形成发射极电流</a:t>
            </a:r>
            <a:r>
              <a:rPr lang="en-US" altLang="zh-CN" sz="2400" dirty="0" err="1">
                <a:latin typeface="Times New Roman" pitchFamily="18" charset="0"/>
              </a:rPr>
              <a:t>Ie</a:t>
            </a:r>
            <a:r>
              <a:rPr lang="zh-CN" altLang="en-US" sz="2400" dirty="0">
                <a:latin typeface="Times New Roman" pitchFamily="18" charset="0"/>
              </a:rPr>
              <a:t>，与电子流动方向相反，同时基区的空穴也扩散到发射区；</a:t>
            </a:r>
            <a:endParaRPr lang="en-US" altLang="zh-CN" sz="2400" dirty="0">
              <a:latin typeface="Times New Roman" pitchFamily="18" charset="0"/>
            </a:endParaRPr>
          </a:p>
          <a:p>
            <a:pPr marL="342900" indent="-342900" algn="just">
              <a:lnSpc>
                <a:spcPct val="120000"/>
              </a:lnSpc>
              <a:spcBef>
                <a:spcPct val="20000"/>
              </a:spcBef>
              <a:spcAft>
                <a:spcPts val="600"/>
              </a:spcAft>
              <a:buFont typeface="Wingdings" pitchFamily="2" charset="2"/>
              <a:buBlip>
                <a:blip r:embed="rId2"/>
              </a:buBlip>
            </a:pPr>
            <a:r>
              <a:rPr lang="en-US" altLang="zh-CN" sz="2400" dirty="0">
                <a:latin typeface="Times New Roman" pitchFamily="18" charset="0"/>
              </a:rPr>
              <a:t>2</a:t>
            </a:r>
            <a:r>
              <a:rPr lang="zh-CN" altLang="en-US" sz="2400" dirty="0">
                <a:latin typeface="Times New Roman" pitchFamily="18" charset="0"/>
              </a:rPr>
              <a:t>、发射区电子注入基区后，在基区积累，形成一定的浓度梯度，靠近发射极浓度高，远离发射极浓度低。</a:t>
            </a:r>
            <a:endParaRPr lang="en-US" altLang="zh-CN" sz="2400" dirty="0">
              <a:latin typeface="Times New Roman" pitchFamily="18" charset="0"/>
            </a:endParaRPr>
          </a:p>
          <a:p>
            <a:pPr marL="342900" indent="-342900" algn="just">
              <a:lnSpc>
                <a:spcPct val="120000"/>
              </a:lnSpc>
              <a:spcBef>
                <a:spcPct val="20000"/>
              </a:spcBef>
              <a:spcAft>
                <a:spcPts val="600"/>
              </a:spcAft>
              <a:buFont typeface="Wingdings" pitchFamily="2" charset="2"/>
              <a:buBlip>
                <a:blip r:embed="rId2"/>
              </a:buBlip>
            </a:pPr>
            <a:r>
              <a:rPr lang="en-US" altLang="zh-CN" sz="2400" dirty="0">
                <a:latin typeface="Times New Roman" pitchFamily="18" charset="0"/>
              </a:rPr>
              <a:t>3</a:t>
            </a:r>
            <a:r>
              <a:rPr lang="zh-CN" altLang="en-US" sz="2400" dirty="0">
                <a:latin typeface="Times New Roman" pitchFamily="18" charset="0"/>
              </a:rPr>
              <a:t>、集电结反偏，集电结势垒很高，阻止集电结的扩散运动，但是其可以吸引集电结边缘的电子，形成集电极电流</a:t>
            </a:r>
            <a:r>
              <a:rPr lang="en-US" altLang="zh-CN" sz="2400" dirty="0" err="1">
                <a:latin typeface="Times New Roman" pitchFamily="18" charset="0"/>
              </a:rPr>
              <a:t>Ic</a:t>
            </a:r>
            <a:r>
              <a:rPr lang="zh-CN" altLang="en-US" sz="2400" dirty="0">
                <a:latin typeface="Times New Roman" pitchFamily="18" charset="0"/>
              </a:rPr>
              <a:t>。同时该</a:t>
            </a:r>
            <a:r>
              <a:rPr lang="en-US" altLang="zh-CN" sz="2400" dirty="0">
                <a:latin typeface="Times New Roman" pitchFamily="18" charset="0"/>
              </a:rPr>
              <a:t>PN</a:t>
            </a:r>
            <a:r>
              <a:rPr lang="zh-CN" altLang="en-US" sz="2400" dirty="0">
                <a:latin typeface="Times New Roman" pitchFamily="18" charset="0"/>
              </a:rPr>
              <a:t>结反向饱和电流对</a:t>
            </a:r>
            <a:r>
              <a:rPr lang="en-US" altLang="zh-CN" sz="2400" dirty="0" err="1">
                <a:latin typeface="Times New Roman" pitchFamily="18" charset="0"/>
              </a:rPr>
              <a:t>Ic</a:t>
            </a:r>
            <a:r>
              <a:rPr lang="zh-CN" altLang="en-US" sz="2400" dirty="0">
                <a:latin typeface="Times New Roman" pitchFamily="18" charset="0"/>
              </a:rPr>
              <a:t>来说很小。</a:t>
            </a:r>
          </a:p>
          <a:p>
            <a:pPr marL="342900" indent="-342900" algn="just">
              <a:lnSpc>
                <a:spcPct val="100000"/>
              </a:lnSpc>
              <a:spcBef>
                <a:spcPct val="20000"/>
              </a:spcBef>
              <a:buFont typeface="Wingdings" pitchFamily="2" charset="2"/>
              <a:buBlip>
                <a:blip r:embed="rId2"/>
              </a:buBlip>
            </a:pPr>
            <a:endParaRPr lang="zh-CN" altLang="en-US" sz="2400" dirty="0">
              <a:latin typeface="Times New Roman" pitchFamily="18" charset="0"/>
            </a:endParaRPr>
          </a:p>
          <a:p>
            <a:pPr marL="342900" indent="-342900" algn="just">
              <a:lnSpc>
                <a:spcPct val="100000"/>
              </a:lnSpc>
              <a:spcBef>
                <a:spcPct val="20000"/>
              </a:spcBef>
              <a:buFont typeface="Wingdings" pitchFamily="2" charset="2"/>
              <a:buBlip>
                <a:blip r:embed="rId2"/>
              </a:buBlip>
            </a:pPr>
            <a:endParaRPr lang="en-US" altLang="zh-CN" sz="2400" dirty="0">
              <a:latin typeface="Times New Roman" pitchFamily="18" charset="0"/>
            </a:endParaRPr>
          </a:p>
        </p:txBody>
      </p:sp>
      <p:grpSp>
        <p:nvGrpSpPr>
          <p:cNvPr id="22533" name="Group 5"/>
          <p:cNvGrpSpPr>
            <a:grpSpLocks/>
          </p:cNvGrpSpPr>
          <p:nvPr/>
        </p:nvGrpSpPr>
        <p:grpSpPr bwMode="auto">
          <a:xfrm>
            <a:off x="6264052" y="1035267"/>
            <a:ext cx="2879948" cy="3361824"/>
            <a:chOff x="3437" y="762"/>
            <a:chExt cx="1568" cy="1735"/>
          </a:xfrm>
        </p:grpSpPr>
        <p:sp>
          <p:nvSpPr>
            <p:cNvPr id="22538" name="Rectangle 6"/>
            <p:cNvSpPr>
              <a:spLocks noChangeArrowheads="1"/>
            </p:cNvSpPr>
            <p:nvPr/>
          </p:nvSpPr>
          <p:spPr bwMode="auto">
            <a:xfrm>
              <a:off x="3930" y="987"/>
              <a:ext cx="581" cy="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9" name="Line 7"/>
            <p:cNvSpPr>
              <a:spLocks noChangeShapeType="1"/>
            </p:cNvSpPr>
            <p:nvPr/>
          </p:nvSpPr>
          <p:spPr bwMode="auto">
            <a:xfrm>
              <a:off x="3930" y="987"/>
              <a:ext cx="1"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Freeform 8"/>
            <p:cNvSpPr>
              <a:spLocks/>
            </p:cNvSpPr>
            <p:nvPr/>
          </p:nvSpPr>
          <p:spPr bwMode="auto">
            <a:xfrm>
              <a:off x="3930" y="1313"/>
              <a:ext cx="581" cy="676"/>
            </a:xfrm>
            <a:custGeom>
              <a:avLst/>
              <a:gdLst>
                <a:gd name="T0" fmla="*/ 581 w 581"/>
                <a:gd name="T1" fmla="*/ 0 h 1353"/>
                <a:gd name="T2" fmla="*/ 581 w 581"/>
                <a:gd name="T3" fmla="*/ 300 h 1353"/>
                <a:gd name="T4" fmla="*/ 0 w 581"/>
                <a:gd name="T5" fmla="*/ 300 h 1353"/>
                <a:gd name="T6" fmla="*/ 0 w 581"/>
                <a:gd name="T7" fmla="*/ 676 h 1353"/>
                <a:gd name="T8" fmla="*/ 581 w 581"/>
                <a:gd name="T9" fmla="*/ 676 h 1353"/>
                <a:gd name="T10" fmla="*/ 581 w 581"/>
                <a:gd name="T11" fmla="*/ 300 h 13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1" h="1353">
                  <a:moveTo>
                    <a:pt x="581" y="0"/>
                  </a:moveTo>
                  <a:lnTo>
                    <a:pt x="581" y="601"/>
                  </a:lnTo>
                  <a:lnTo>
                    <a:pt x="0" y="601"/>
                  </a:lnTo>
                  <a:lnTo>
                    <a:pt x="0" y="1353"/>
                  </a:lnTo>
                  <a:lnTo>
                    <a:pt x="581" y="1353"/>
                  </a:lnTo>
                  <a:lnTo>
                    <a:pt x="581" y="60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1" name="Line 9"/>
            <p:cNvSpPr>
              <a:spLocks noChangeShapeType="1"/>
            </p:cNvSpPr>
            <p:nvPr/>
          </p:nvSpPr>
          <p:spPr bwMode="auto">
            <a:xfrm>
              <a:off x="3930" y="1313"/>
              <a:ext cx="1"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10"/>
            <p:cNvSpPr>
              <a:spLocks noChangeShapeType="1"/>
            </p:cNvSpPr>
            <p:nvPr/>
          </p:nvSpPr>
          <p:spPr bwMode="auto">
            <a:xfrm flipV="1">
              <a:off x="3930" y="1514"/>
              <a:ext cx="1" cy="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Freeform 11"/>
            <p:cNvSpPr>
              <a:spLocks/>
            </p:cNvSpPr>
            <p:nvPr/>
          </p:nvSpPr>
          <p:spPr bwMode="auto">
            <a:xfrm>
              <a:off x="3495" y="2065"/>
              <a:ext cx="726" cy="175"/>
            </a:xfrm>
            <a:custGeom>
              <a:avLst/>
              <a:gdLst>
                <a:gd name="T0" fmla="*/ 0 w 726"/>
                <a:gd name="T1" fmla="*/ 0 h 351"/>
                <a:gd name="T2" fmla="*/ 0 w 726"/>
                <a:gd name="T3" fmla="*/ 175 h 351"/>
                <a:gd name="T4" fmla="*/ 726 w 726"/>
                <a:gd name="T5" fmla="*/ 175 h 351"/>
                <a:gd name="T6" fmla="*/ 0 60000 65536"/>
                <a:gd name="T7" fmla="*/ 0 60000 65536"/>
                <a:gd name="T8" fmla="*/ 0 60000 65536"/>
              </a:gdLst>
              <a:ahLst/>
              <a:cxnLst>
                <a:cxn ang="T6">
                  <a:pos x="T0" y="T1"/>
                </a:cxn>
                <a:cxn ang="T7">
                  <a:pos x="T2" y="T3"/>
                </a:cxn>
                <a:cxn ang="T8">
                  <a:pos x="T4" y="T5"/>
                </a:cxn>
              </a:cxnLst>
              <a:rect l="0" t="0" r="r" b="b"/>
              <a:pathLst>
                <a:path w="726" h="351">
                  <a:moveTo>
                    <a:pt x="0" y="0"/>
                  </a:moveTo>
                  <a:lnTo>
                    <a:pt x="0" y="351"/>
                  </a:lnTo>
                  <a:lnTo>
                    <a:pt x="726" y="35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4" name="Line 12"/>
            <p:cNvSpPr>
              <a:spLocks noChangeShapeType="1"/>
            </p:cNvSpPr>
            <p:nvPr/>
          </p:nvSpPr>
          <p:spPr bwMode="auto">
            <a:xfrm>
              <a:off x="4221" y="1989"/>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Freeform 13"/>
            <p:cNvSpPr>
              <a:spLocks/>
            </p:cNvSpPr>
            <p:nvPr/>
          </p:nvSpPr>
          <p:spPr bwMode="auto">
            <a:xfrm>
              <a:off x="4197" y="2177"/>
              <a:ext cx="49" cy="63"/>
            </a:xfrm>
            <a:custGeom>
              <a:avLst/>
              <a:gdLst>
                <a:gd name="T0" fmla="*/ 49 w 49"/>
                <a:gd name="T1" fmla="*/ 0 h 125"/>
                <a:gd name="T2" fmla="*/ 24 w 49"/>
                <a:gd name="T3" fmla="*/ 63 h 125"/>
                <a:gd name="T4" fmla="*/ 0 w 49"/>
                <a:gd name="T5" fmla="*/ 0 h 125"/>
                <a:gd name="T6" fmla="*/ 49 w 49"/>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125">
                  <a:moveTo>
                    <a:pt x="49" y="0"/>
                  </a:moveTo>
                  <a:lnTo>
                    <a:pt x="24" y="125"/>
                  </a:lnTo>
                  <a:lnTo>
                    <a:pt x="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Freeform 14"/>
            <p:cNvSpPr>
              <a:spLocks/>
            </p:cNvSpPr>
            <p:nvPr/>
          </p:nvSpPr>
          <p:spPr bwMode="auto">
            <a:xfrm>
              <a:off x="4221" y="1989"/>
              <a:ext cx="725" cy="251"/>
            </a:xfrm>
            <a:custGeom>
              <a:avLst/>
              <a:gdLst>
                <a:gd name="T0" fmla="*/ 0 w 725"/>
                <a:gd name="T1" fmla="*/ 251 h 501"/>
                <a:gd name="T2" fmla="*/ 725 w 725"/>
                <a:gd name="T3" fmla="*/ 251 h 501"/>
                <a:gd name="T4" fmla="*/ 725 w 725"/>
                <a:gd name="T5" fmla="*/ 0 h 501"/>
                <a:gd name="T6" fmla="*/ 0 60000 65536"/>
                <a:gd name="T7" fmla="*/ 0 60000 65536"/>
                <a:gd name="T8" fmla="*/ 0 60000 65536"/>
              </a:gdLst>
              <a:ahLst/>
              <a:cxnLst>
                <a:cxn ang="T6">
                  <a:pos x="T0" y="T1"/>
                </a:cxn>
                <a:cxn ang="T7">
                  <a:pos x="T2" y="T3"/>
                </a:cxn>
                <a:cxn ang="T8">
                  <a:pos x="T4" y="T5"/>
                </a:cxn>
              </a:cxnLst>
              <a:rect l="0" t="0" r="r" b="b"/>
              <a:pathLst>
                <a:path w="725" h="501">
                  <a:moveTo>
                    <a:pt x="0" y="501"/>
                  </a:moveTo>
                  <a:lnTo>
                    <a:pt x="725" y="501"/>
                  </a:lnTo>
                  <a:lnTo>
                    <a:pt x="72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7" name="Freeform 15"/>
            <p:cNvSpPr>
              <a:spLocks/>
            </p:cNvSpPr>
            <p:nvPr/>
          </p:nvSpPr>
          <p:spPr bwMode="auto">
            <a:xfrm>
              <a:off x="3495" y="1478"/>
              <a:ext cx="407" cy="136"/>
            </a:xfrm>
            <a:custGeom>
              <a:avLst/>
              <a:gdLst>
                <a:gd name="T0" fmla="*/ 0 w 407"/>
                <a:gd name="T1" fmla="*/ 136 h 270"/>
                <a:gd name="T2" fmla="*/ 0 w 407"/>
                <a:gd name="T3" fmla="*/ 0 h 270"/>
                <a:gd name="T4" fmla="*/ 407 w 407"/>
                <a:gd name="T5" fmla="*/ 0 h 270"/>
                <a:gd name="T6" fmla="*/ 0 60000 65536"/>
                <a:gd name="T7" fmla="*/ 0 60000 65536"/>
                <a:gd name="T8" fmla="*/ 0 60000 65536"/>
              </a:gdLst>
              <a:ahLst/>
              <a:cxnLst>
                <a:cxn ang="T6">
                  <a:pos x="T0" y="T1"/>
                </a:cxn>
                <a:cxn ang="T7">
                  <a:pos x="T2" y="T3"/>
                </a:cxn>
                <a:cxn ang="T8">
                  <a:pos x="T4" y="T5"/>
                </a:cxn>
              </a:cxnLst>
              <a:rect l="0" t="0" r="r" b="b"/>
              <a:pathLst>
                <a:path w="407" h="270">
                  <a:moveTo>
                    <a:pt x="0" y="270"/>
                  </a:moveTo>
                  <a:lnTo>
                    <a:pt x="0" y="0"/>
                  </a:lnTo>
                  <a:lnTo>
                    <a:pt x="407"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8" name="Line 16"/>
            <p:cNvSpPr>
              <a:spLocks noChangeShapeType="1"/>
            </p:cNvSpPr>
            <p:nvPr/>
          </p:nvSpPr>
          <p:spPr bwMode="auto">
            <a:xfrm>
              <a:off x="3554" y="1478"/>
              <a:ext cx="13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17"/>
            <p:cNvSpPr>
              <a:spLocks/>
            </p:cNvSpPr>
            <p:nvPr/>
          </p:nvSpPr>
          <p:spPr bwMode="auto">
            <a:xfrm>
              <a:off x="3685" y="1458"/>
              <a:ext cx="72" cy="42"/>
            </a:xfrm>
            <a:custGeom>
              <a:avLst/>
              <a:gdLst>
                <a:gd name="T0" fmla="*/ 0 w 72"/>
                <a:gd name="T1" fmla="*/ 0 h 84"/>
                <a:gd name="T2" fmla="*/ 72 w 72"/>
                <a:gd name="T3" fmla="*/ 21 h 84"/>
                <a:gd name="T4" fmla="*/ 0 w 72"/>
                <a:gd name="T5" fmla="*/ 42 h 84"/>
                <a:gd name="T6" fmla="*/ 0 w 72"/>
                <a:gd name="T7" fmla="*/ 0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84">
                  <a:moveTo>
                    <a:pt x="0" y="0"/>
                  </a:moveTo>
                  <a:lnTo>
                    <a:pt x="72" y="41"/>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0" name="Line 18"/>
            <p:cNvSpPr>
              <a:spLocks noChangeShapeType="1"/>
            </p:cNvSpPr>
            <p:nvPr/>
          </p:nvSpPr>
          <p:spPr bwMode="auto">
            <a:xfrm>
              <a:off x="3437" y="1947"/>
              <a:ext cx="1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19"/>
            <p:cNvSpPr>
              <a:spLocks noChangeShapeType="1"/>
            </p:cNvSpPr>
            <p:nvPr/>
          </p:nvSpPr>
          <p:spPr bwMode="auto">
            <a:xfrm>
              <a:off x="3467" y="1968"/>
              <a:ext cx="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20"/>
            <p:cNvSpPr>
              <a:spLocks noChangeShapeType="1"/>
            </p:cNvSpPr>
            <p:nvPr/>
          </p:nvSpPr>
          <p:spPr bwMode="auto">
            <a:xfrm>
              <a:off x="3495" y="1968"/>
              <a:ext cx="1"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21"/>
            <p:cNvSpPr>
              <a:spLocks noChangeShapeType="1"/>
            </p:cNvSpPr>
            <p:nvPr/>
          </p:nvSpPr>
          <p:spPr bwMode="auto">
            <a:xfrm flipV="1">
              <a:off x="3495" y="1840"/>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22"/>
            <p:cNvSpPr>
              <a:spLocks noChangeShapeType="1"/>
            </p:cNvSpPr>
            <p:nvPr/>
          </p:nvSpPr>
          <p:spPr bwMode="auto">
            <a:xfrm flipV="1">
              <a:off x="3495" y="1589"/>
              <a:ext cx="1"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23"/>
            <p:cNvSpPr>
              <a:spLocks noChangeShapeType="1"/>
            </p:cNvSpPr>
            <p:nvPr/>
          </p:nvSpPr>
          <p:spPr bwMode="auto">
            <a:xfrm>
              <a:off x="3495" y="1812"/>
              <a:ext cx="1"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Rectangle 24"/>
            <p:cNvSpPr>
              <a:spLocks noChangeArrowheads="1"/>
            </p:cNvSpPr>
            <p:nvPr/>
          </p:nvSpPr>
          <p:spPr bwMode="auto">
            <a:xfrm>
              <a:off x="3473" y="1667"/>
              <a:ext cx="46" cy="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7" name="Line 25"/>
            <p:cNvSpPr>
              <a:spLocks noChangeShapeType="1"/>
            </p:cNvSpPr>
            <p:nvPr/>
          </p:nvSpPr>
          <p:spPr bwMode="auto">
            <a:xfrm>
              <a:off x="4888" y="1721"/>
              <a:ext cx="1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26"/>
            <p:cNvSpPr>
              <a:spLocks noChangeShapeType="1"/>
            </p:cNvSpPr>
            <p:nvPr/>
          </p:nvSpPr>
          <p:spPr bwMode="auto">
            <a:xfrm>
              <a:off x="4918" y="1743"/>
              <a:ext cx="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27"/>
            <p:cNvSpPr>
              <a:spLocks noChangeShapeType="1"/>
            </p:cNvSpPr>
            <p:nvPr/>
          </p:nvSpPr>
          <p:spPr bwMode="auto">
            <a:xfrm>
              <a:off x="4946" y="1742"/>
              <a:ext cx="1" cy="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28"/>
            <p:cNvSpPr>
              <a:spLocks noChangeShapeType="1"/>
            </p:cNvSpPr>
            <p:nvPr/>
          </p:nvSpPr>
          <p:spPr bwMode="auto">
            <a:xfrm flipV="1">
              <a:off x="4946" y="1614"/>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29"/>
            <p:cNvSpPr>
              <a:spLocks noChangeShapeType="1"/>
            </p:cNvSpPr>
            <p:nvPr/>
          </p:nvSpPr>
          <p:spPr bwMode="auto">
            <a:xfrm flipV="1">
              <a:off x="4946" y="1363"/>
              <a:ext cx="1" cy="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0"/>
            <p:cNvSpPr>
              <a:spLocks noChangeShapeType="1"/>
            </p:cNvSpPr>
            <p:nvPr/>
          </p:nvSpPr>
          <p:spPr bwMode="auto">
            <a:xfrm>
              <a:off x="4946" y="1587"/>
              <a:ext cx="1" cy="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Rectangle 31"/>
            <p:cNvSpPr>
              <a:spLocks noChangeArrowheads="1"/>
            </p:cNvSpPr>
            <p:nvPr/>
          </p:nvSpPr>
          <p:spPr bwMode="auto">
            <a:xfrm>
              <a:off x="4923" y="1442"/>
              <a:ext cx="47" cy="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4" name="Line 32"/>
            <p:cNvSpPr>
              <a:spLocks noChangeShapeType="1"/>
            </p:cNvSpPr>
            <p:nvPr/>
          </p:nvSpPr>
          <p:spPr bwMode="auto">
            <a:xfrm flipV="1">
              <a:off x="4946" y="1840"/>
              <a:ext cx="1" cy="1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Freeform 33"/>
            <p:cNvSpPr>
              <a:spLocks/>
            </p:cNvSpPr>
            <p:nvPr/>
          </p:nvSpPr>
          <p:spPr bwMode="auto">
            <a:xfrm>
              <a:off x="4221" y="762"/>
              <a:ext cx="725" cy="617"/>
            </a:xfrm>
            <a:custGeom>
              <a:avLst/>
              <a:gdLst>
                <a:gd name="T0" fmla="*/ 725 w 725"/>
                <a:gd name="T1" fmla="*/ 617 h 1233"/>
                <a:gd name="T2" fmla="*/ 725 w 725"/>
                <a:gd name="T3" fmla="*/ 0 h 1233"/>
                <a:gd name="T4" fmla="*/ 0 w 725"/>
                <a:gd name="T5" fmla="*/ 0 h 1233"/>
                <a:gd name="T6" fmla="*/ 0 w 725"/>
                <a:gd name="T7" fmla="*/ 225 h 12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5" h="1233">
                  <a:moveTo>
                    <a:pt x="725" y="1233"/>
                  </a:moveTo>
                  <a:lnTo>
                    <a:pt x="725" y="0"/>
                  </a:lnTo>
                  <a:lnTo>
                    <a:pt x="0" y="0"/>
                  </a:lnTo>
                  <a:lnTo>
                    <a:pt x="0" y="45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6" name="Line 34"/>
            <p:cNvSpPr>
              <a:spLocks noChangeShapeType="1"/>
            </p:cNvSpPr>
            <p:nvPr/>
          </p:nvSpPr>
          <p:spPr bwMode="auto">
            <a:xfrm>
              <a:off x="4221" y="762"/>
              <a:ext cx="1" cy="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Freeform 35"/>
            <p:cNvSpPr>
              <a:spLocks/>
            </p:cNvSpPr>
            <p:nvPr/>
          </p:nvSpPr>
          <p:spPr bwMode="auto">
            <a:xfrm>
              <a:off x="4197" y="925"/>
              <a:ext cx="49" cy="62"/>
            </a:xfrm>
            <a:custGeom>
              <a:avLst/>
              <a:gdLst>
                <a:gd name="T0" fmla="*/ 49 w 49"/>
                <a:gd name="T1" fmla="*/ 0 h 125"/>
                <a:gd name="T2" fmla="*/ 24 w 49"/>
                <a:gd name="T3" fmla="*/ 62 h 125"/>
                <a:gd name="T4" fmla="*/ 0 w 49"/>
                <a:gd name="T5" fmla="*/ 0 h 125"/>
                <a:gd name="T6" fmla="*/ 49 w 49"/>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125">
                  <a:moveTo>
                    <a:pt x="49" y="0"/>
                  </a:moveTo>
                  <a:lnTo>
                    <a:pt x="24" y="125"/>
                  </a:lnTo>
                  <a:lnTo>
                    <a:pt x="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8" name="Freeform 36"/>
            <p:cNvSpPr>
              <a:spLocks/>
            </p:cNvSpPr>
            <p:nvPr/>
          </p:nvSpPr>
          <p:spPr bwMode="auto">
            <a:xfrm>
              <a:off x="3902" y="1426"/>
              <a:ext cx="218" cy="113"/>
            </a:xfrm>
            <a:custGeom>
              <a:avLst/>
              <a:gdLst>
                <a:gd name="T0" fmla="*/ 0 w 218"/>
                <a:gd name="T1" fmla="*/ 13 h 227"/>
                <a:gd name="T2" fmla="*/ 0 w 218"/>
                <a:gd name="T3" fmla="*/ 88 h 227"/>
                <a:gd name="T4" fmla="*/ 174 w 218"/>
                <a:gd name="T5" fmla="*/ 88 h 227"/>
                <a:gd name="T6" fmla="*/ 174 w 218"/>
                <a:gd name="T7" fmla="*/ 113 h 227"/>
                <a:gd name="T8" fmla="*/ 218 w 218"/>
                <a:gd name="T9" fmla="*/ 51 h 227"/>
                <a:gd name="T10" fmla="*/ 174 w 218"/>
                <a:gd name="T11" fmla="*/ 0 h 227"/>
                <a:gd name="T12" fmla="*/ 174 w 218"/>
                <a:gd name="T13" fmla="*/ 13 h 2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227">
                  <a:moveTo>
                    <a:pt x="0" y="26"/>
                  </a:moveTo>
                  <a:lnTo>
                    <a:pt x="0" y="176"/>
                  </a:lnTo>
                  <a:lnTo>
                    <a:pt x="174" y="176"/>
                  </a:lnTo>
                  <a:lnTo>
                    <a:pt x="174" y="227"/>
                  </a:lnTo>
                  <a:lnTo>
                    <a:pt x="218" y="102"/>
                  </a:lnTo>
                  <a:lnTo>
                    <a:pt x="174" y="0"/>
                  </a:lnTo>
                  <a:lnTo>
                    <a:pt x="174" y="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9" name="Line 37"/>
            <p:cNvSpPr>
              <a:spLocks noChangeShapeType="1"/>
            </p:cNvSpPr>
            <p:nvPr/>
          </p:nvSpPr>
          <p:spPr bwMode="auto">
            <a:xfrm flipH="1">
              <a:off x="3902" y="1438"/>
              <a:ext cx="1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Freeform 38"/>
            <p:cNvSpPr>
              <a:spLocks/>
            </p:cNvSpPr>
            <p:nvPr/>
          </p:nvSpPr>
          <p:spPr bwMode="auto">
            <a:xfrm>
              <a:off x="3975" y="1514"/>
              <a:ext cx="37" cy="263"/>
            </a:xfrm>
            <a:custGeom>
              <a:avLst/>
              <a:gdLst>
                <a:gd name="T0" fmla="*/ 14 w 37"/>
                <a:gd name="T1" fmla="*/ 0 h 527"/>
                <a:gd name="T2" fmla="*/ 14 w 37"/>
                <a:gd name="T3" fmla="*/ 225 h 527"/>
                <a:gd name="T4" fmla="*/ 0 w 37"/>
                <a:gd name="T5" fmla="*/ 225 h 527"/>
                <a:gd name="T6" fmla="*/ 37 w 37"/>
                <a:gd name="T7" fmla="*/ 263 h 5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527">
                  <a:moveTo>
                    <a:pt x="14" y="0"/>
                  </a:moveTo>
                  <a:lnTo>
                    <a:pt x="14" y="451"/>
                  </a:lnTo>
                  <a:lnTo>
                    <a:pt x="0" y="451"/>
                  </a:lnTo>
                  <a:lnTo>
                    <a:pt x="37" y="52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1" name="Freeform 39"/>
            <p:cNvSpPr>
              <a:spLocks/>
            </p:cNvSpPr>
            <p:nvPr/>
          </p:nvSpPr>
          <p:spPr bwMode="auto">
            <a:xfrm>
              <a:off x="4012" y="1514"/>
              <a:ext cx="35" cy="263"/>
            </a:xfrm>
            <a:custGeom>
              <a:avLst/>
              <a:gdLst>
                <a:gd name="T0" fmla="*/ 0 w 35"/>
                <a:gd name="T1" fmla="*/ 263 h 527"/>
                <a:gd name="T2" fmla="*/ 35 w 35"/>
                <a:gd name="T3" fmla="*/ 225 h 527"/>
                <a:gd name="T4" fmla="*/ 20 w 35"/>
                <a:gd name="T5" fmla="*/ 225 h 527"/>
                <a:gd name="T6" fmla="*/ 20 w 35"/>
                <a:gd name="T7" fmla="*/ 0 h 5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527">
                  <a:moveTo>
                    <a:pt x="0" y="527"/>
                  </a:moveTo>
                  <a:lnTo>
                    <a:pt x="35" y="451"/>
                  </a:lnTo>
                  <a:lnTo>
                    <a:pt x="20" y="451"/>
                  </a:lnTo>
                  <a:lnTo>
                    <a:pt x="2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2" name="Freeform 40"/>
            <p:cNvSpPr>
              <a:spLocks/>
            </p:cNvSpPr>
            <p:nvPr/>
          </p:nvSpPr>
          <p:spPr bwMode="auto">
            <a:xfrm>
              <a:off x="4003" y="1238"/>
              <a:ext cx="59" cy="125"/>
            </a:xfrm>
            <a:custGeom>
              <a:avLst/>
              <a:gdLst>
                <a:gd name="T0" fmla="*/ 15 w 59"/>
                <a:gd name="T1" fmla="*/ 125 h 251"/>
                <a:gd name="T2" fmla="*/ 15 w 59"/>
                <a:gd name="T3" fmla="*/ 25 h 251"/>
                <a:gd name="T4" fmla="*/ 0 w 59"/>
                <a:gd name="T5" fmla="*/ 25 h 251"/>
                <a:gd name="T6" fmla="*/ 29 w 59"/>
                <a:gd name="T7" fmla="*/ 0 h 251"/>
                <a:gd name="T8" fmla="*/ 59 w 59"/>
                <a:gd name="T9" fmla="*/ 25 h 251"/>
                <a:gd name="T10" fmla="*/ 44 w 59"/>
                <a:gd name="T11" fmla="*/ 25 h 251"/>
                <a:gd name="T12" fmla="*/ 44 w 59"/>
                <a:gd name="T13" fmla="*/ 125 h 2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251">
                  <a:moveTo>
                    <a:pt x="15" y="251"/>
                  </a:moveTo>
                  <a:lnTo>
                    <a:pt x="15" y="51"/>
                  </a:lnTo>
                  <a:lnTo>
                    <a:pt x="0" y="51"/>
                  </a:lnTo>
                  <a:lnTo>
                    <a:pt x="29" y="0"/>
                  </a:lnTo>
                  <a:lnTo>
                    <a:pt x="59" y="51"/>
                  </a:lnTo>
                  <a:lnTo>
                    <a:pt x="44" y="51"/>
                  </a:lnTo>
                  <a:lnTo>
                    <a:pt x="44" y="25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3" name="Freeform 41"/>
            <p:cNvSpPr>
              <a:spLocks/>
            </p:cNvSpPr>
            <p:nvPr/>
          </p:nvSpPr>
          <p:spPr bwMode="auto">
            <a:xfrm>
              <a:off x="4090" y="1263"/>
              <a:ext cx="58" cy="125"/>
            </a:xfrm>
            <a:custGeom>
              <a:avLst/>
              <a:gdLst>
                <a:gd name="T0" fmla="*/ 15 w 58"/>
                <a:gd name="T1" fmla="*/ 0 h 251"/>
                <a:gd name="T2" fmla="*/ 15 w 58"/>
                <a:gd name="T3" fmla="*/ 100 h 251"/>
                <a:gd name="T4" fmla="*/ 0 w 58"/>
                <a:gd name="T5" fmla="*/ 100 h 251"/>
                <a:gd name="T6" fmla="*/ 30 w 58"/>
                <a:gd name="T7" fmla="*/ 125 h 251"/>
                <a:gd name="T8" fmla="*/ 58 w 58"/>
                <a:gd name="T9" fmla="*/ 100 h 251"/>
                <a:gd name="T10" fmla="*/ 45 w 58"/>
                <a:gd name="T11" fmla="*/ 100 h 251"/>
                <a:gd name="T12" fmla="*/ 45 w 58"/>
                <a:gd name="T13" fmla="*/ 0 h 2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251">
                  <a:moveTo>
                    <a:pt x="15" y="0"/>
                  </a:moveTo>
                  <a:lnTo>
                    <a:pt x="15" y="200"/>
                  </a:lnTo>
                  <a:lnTo>
                    <a:pt x="0" y="200"/>
                  </a:lnTo>
                  <a:lnTo>
                    <a:pt x="30" y="251"/>
                  </a:lnTo>
                  <a:lnTo>
                    <a:pt x="58" y="200"/>
                  </a:lnTo>
                  <a:lnTo>
                    <a:pt x="45" y="200"/>
                  </a:lnTo>
                  <a:lnTo>
                    <a:pt x="4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4" name="Freeform 42"/>
            <p:cNvSpPr>
              <a:spLocks/>
            </p:cNvSpPr>
            <p:nvPr/>
          </p:nvSpPr>
          <p:spPr bwMode="auto">
            <a:xfrm>
              <a:off x="4345" y="1175"/>
              <a:ext cx="132" cy="689"/>
            </a:xfrm>
            <a:custGeom>
              <a:avLst/>
              <a:gdLst>
                <a:gd name="T0" fmla="*/ 108 w 132"/>
                <a:gd name="T1" fmla="*/ 689 h 1378"/>
                <a:gd name="T2" fmla="*/ 108 w 132"/>
                <a:gd name="T3" fmla="*/ 63 h 1378"/>
                <a:gd name="T4" fmla="*/ 132 w 132"/>
                <a:gd name="T5" fmla="*/ 63 h 1378"/>
                <a:gd name="T6" fmla="*/ 65 w 132"/>
                <a:gd name="T7" fmla="*/ 0 h 1378"/>
                <a:gd name="T8" fmla="*/ 0 w 132"/>
                <a:gd name="T9" fmla="*/ 63 h 1378"/>
                <a:gd name="T10" fmla="*/ 21 w 132"/>
                <a:gd name="T11" fmla="*/ 63 h 1378"/>
                <a:gd name="T12" fmla="*/ 21 w 132"/>
                <a:gd name="T13" fmla="*/ 339 h 1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378">
                  <a:moveTo>
                    <a:pt x="108" y="1378"/>
                  </a:moveTo>
                  <a:lnTo>
                    <a:pt x="108" y="125"/>
                  </a:lnTo>
                  <a:lnTo>
                    <a:pt x="132" y="125"/>
                  </a:lnTo>
                  <a:lnTo>
                    <a:pt x="65" y="0"/>
                  </a:lnTo>
                  <a:lnTo>
                    <a:pt x="0" y="125"/>
                  </a:lnTo>
                  <a:lnTo>
                    <a:pt x="21" y="125"/>
                  </a:lnTo>
                  <a:lnTo>
                    <a:pt x="21" y="67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5" name="Freeform 43"/>
            <p:cNvSpPr>
              <a:spLocks/>
            </p:cNvSpPr>
            <p:nvPr/>
          </p:nvSpPr>
          <p:spPr bwMode="auto">
            <a:xfrm>
              <a:off x="4250" y="1514"/>
              <a:ext cx="58" cy="350"/>
            </a:xfrm>
            <a:custGeom>
              <a:avLst/>
              <a:gdLst>
                <a:gd name="T0" fmla="*/ 58 w 58"/>
                <a:gd name="T1" fmla="*/ 350 h 701"/>
                <a:gd name="T2" fmla="*/ 58 w 58"/>
                <a:gd name="T3" fmla="*/ 50 h 701"/>
                <a:gd name="T4" fmla="*/ 58 w 58"/>
                <a:gd name="T5" fmla="*/ 45 h 701"/>
                <a:gd name="T6" fmla="*/ 57 w 58"/>
                <a:gd name="T7" fmla="*/ 40 h 701"/>
                <a:gd name="T8" fmla="*/ 56 w 58"/>
                <a:gd name="T9" fmla="*/ 35 h 701"/>
                <a:gd name="T10" fmla="*/ 53 w 58"/>
                <a:gd name="T11" fmla="*/ 30 h 701"/>
                <a:gd name="T12" fmla="*/ 51 w 58"/>
                <a:gd name="T13" fmla="*/ 26 h 701"/>
                <a:gd name="T14" fmla="*/ 48 w 58"/>
                <a:gd name="T15" fmla="*/ 22 h 701"/>
                <a:gd name="T16" fmla="*/ 44 w 58"/>
                <a:gd name="T17" fmla="*/ 19 h 701"/>
                <a:gd name="T18" fmla="*/ 41 w 58"/>
                <a:gd name="T19" fmla="*/ 15 h 701"/>
                <a:gd name="T20" fmla="*/ 36 w 58"/>
                <a:gd name="T21" fmla="*/ 12 h 701"/>
                <a:gd name="T22" fmla="*/ 33 w 58"/>
                <a:gd name="T23" fmla="*/ 9 h 701"/>
                <a:gd name="T24" fmla="*/ 27 w 58"/>
                <a:gd name="T25" fmla="*/ 6 h 701"/>
                <a:gd name="T26" fmla="*/ 23 w 58"/>
                <a:gd name="T27" fmla="*/ 4 h 701"/>
                <a:gd name="T28" fmla="*/ 17 w 58"/>
                <a:gd name="T29" fmla="*/ 2 h 701"/>
                <a:gd name="T30" fmla="*/ 11 w 58"/>
                <a:gd name="T31" fmla="*/ 1 h 701"/>
                <a:gd name="T32" fmla="*/ 6 w 58"/>
                <a:gd name="T33" fmla="*/ 0 h 701"/>
                <a:gd name="T34" fmla="*/ 0 w 58"/>
                <a:gd name="T35" fmla="*/ 0 h 701"/>
                <a:gd name="T36" fmla="*/ 0 w 58"/>
                <a:gd name="T37" fmla="*/ 0 h 7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701">
                  <a:moveTo>
                    <a:pt x="58" y="701"/>
                  </a:moveTo>
                  <a:lnTo>
                    <a:pt x="58" y="100"/>
                  </a:lnTo>
                  <a:lnTo>
                    <a:pt x="58" y="90"/>
                  </a:lnTo>
                  <a:lnTo>
                    <a:pt x="57" y="81"/>
                  </a:lnTo>
                  <a:lnTo>
                    <a:pt x="56" y="71"/>
                  </a:lnTo>
                  <a:lnTo>
                    <a:pt x="53" y="61"/>
                  </a:lnTo>
                  <a:lnTo>
                    <a:pt x="51" y="53"/>
                  </a:lnTo>
                  <a:lnTo>
                    <a:pt x="48" y="45"/>
                  </a:lnTo>
                  <a:lnTo>
                    <a:pt x="44" y="38"/>
                  </a:lnTo>
                  <a:lnTo>
                    <a:pt x="41" y="30"/>
                  </a:lnTo>
                  <a:lnTo>
                    <a:pt x="36" y="24"/>
                  </a:lnTo>
                  <a:lnTo>
                    <a:pt x="33" y="18"/>
                  </a:lnTo>
                  <a:lnTo>
                    <a:pt x="27" y="12"/>
                  </a:lnTo>
                  <a:lnTo>
                    <a:pt x="23" y="8"/>
                  </a:lnTo>
                  <a:lnTo>
                    <a:pt x="17" y="4"/>
                  </a:lnTo>
                  <a:lnTo>
                    <a:pt x="11" y="2"/>
                  </a:ln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6" name="Freeform 44"/>
            <p:cNvSpPr>
              <a:spLocks/>
            </p:cNvSpPr>
            <p:nvPr/>
          </p:nvSpPr>
          <p:spPr bwMode="auto">
            <a:xfrm>
              <a:off x="4250" y="1426"/>
              <a:ext cx="116" cy="100"/>
            </a:xfrm>
            <a:custGeom>
              <a:avLst/>
              <a:gdLst>
                <a:gd name="T0" fmla="*/ 116 w 116"/>
                <a:gd name="T1" fmla="*/ 100 h 202"/>
                <a:gd name="T2" fmla="*/ 116 w 116"/>
                <a:gd name="T3" fmla="*/ 95 h 202"/>
                <a:gd name="T4" fmla="*/ 116 w 116"/>
                <a:gd name="T5" fmla="*/ 89 h 202"/>
                <a:gd name="T6" fmla="*/ 115 w 116"/>
                <a:gd name="T7" fmla="*/ 85 h 202"/>
                <a:gd name="T8" fmla="*/ 113 w 116"/>
                <a:gd name="T9" fmla="*/ 80 h 202"/>
                <a:gd name="T10" fmla="*/ 111 w 116"/>
                <a:gd name="T11" fmla="*/ 70 h 202"/>
                <a:gd name="T12" fmla="*/ 107 w 116"/>
                <a:gd name="T13" fmla="*/ 61 h 202"/>
                <a:gd name="T14" fmla="*/ 102 w 116"/>
                <a:gd name="T15" fmla="*/ 52 h 202"/>
                <a:gd name="T16" fmla="*/ 96 w 116"/>
                <a:gd name="T17" fmla="*/ 45 h 202"/>
                <a:gd name="T18" fmla="*/ 90 w 116"/>
                <a:gd name="T19" fmla="*/ 37 h 202"/>
                <a:gd name="T20" fmla="*/ 82 w 116"/>
                <a:gd name="T21" fmla="*/ 29 h 202"/>
                <a:gd name="T22" fmla="*/ 74 w 116"/>
                <a:gd name="T23" fmla="*/ 23 h 202"/>
                <a:gd name="T24" fmla="*/ 65 w 116"/>
                <a:gd name="T25" fmla="*/ 17 h 202"/>
                <a:gd name="T26" fmla="*/ 56 w 116"/>
                <a:gd name="T27" fmla="*/ 13 h 202"/>
                <a:gd name="T28" fmla="*/ 45 w 116"/>
                <a:gd name="T29" fmla="*/ 8 h 202"/>
                <a:gd name="T30" fmla="*/ 34 w 116"/>
                <a:gd name="T31" fmla="*/ 5 h 202"/>
                <a:gd name="T32" fmla="*/ 24 w 116"/>
                <a:gd name="T33" fmla="*/ 2 h 202"/>
                <a:gd name="T34" fmla="*/ 17 w 116"/>
                <a:gd name="T35" fmla="*/ 2 h 202"/>
                <a:gd name="T36" fmla="*/ 11 w 116"/>
                <a:gd name="T37" fmla="*/ 1 h 202"/>
                <a:gd name="T38" fmla="*/ 6 w 116"/>
                <a:gd name="T39" fmla="*/ 1 h 202"/>
                <a:gd name="T40" fmla="*/ 0 w 116"/>
                <a:gd name="T41" fmla="*/ 0 h 202"/>
                <a:gd name="T42" fmla="*/ 0 w 116"/>
                <a:gd name="T43" fmla="*/ 0 h 202"/>
                <a:gd name="T44" fmla="*/ 0 w 116"/>
                <a:gd name="T45" fmla="*/ 0 h 202"/>
                <a:gd name="T46" fmla="*/ 0 w 116"/>
                <a:gd name="T47" fmla="*/ 0 h 2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6" h="202">
                  <a:moveTo>
                    <a:pt x="116" y="202"/>
                  </a:moveTo>
                  <a:lnTo>
                    <a:pt x="116" y="192"/>
                  </a:lnTo>
                  <a:lnTo>
                    <a:pt x="116" y="180"/>
                  </a:lnTo>
                  <a:lnTo>
                    <a:pt x="115" y="171"/>
                  </a:lnTo>
                  <a:lnTo>
                    <a:pt x="113" y="161"/>
                  </a:lnTo>
                  <a:lnTo>
                    <a:pt x="111" y="141"/>
                  </a:lnTo>
                  <a:lnTo>
                    <a:pt x="107" y="124"/>
                  </a:lnTo>
                  <a:lnTo>
                    <a:pt x="102" y="106"/>
                  </a:lnTo>
                  <a:lnTo>
                    <a:pt x="96" y="90"/>
                  </a:lnTo>
                  <a:lnTo>
                    <a:pt x="90" y="75"/>
                  </a:lnTo>
                  <a:lnTo>
                    <a:pt x="82" y="59"/>
                  </a:lnTo>
                  <a:lnTo>
                    <a:pt x="74" y="47"/>
                  </a:lnTo>
                  <a:lnTo>
                    <a:pt x="65" y="35"/>
                  </a:lnTo>
                  <a:lnTo>
                    <a:pt x="56" y="26"/>
                  </a:lnTo>
                  <a:lnTo>
                    <a:pt x="45" y="16"/>
                  </a:lnTo>
                  <a:lnTo>
                    <a:pt x="34" y="10"/>
                  </a:lnTo>
                  <a:lnTo>
                    <a:pt x="24" y="4"/>
                  </a:lnTo>
                  <a:lnTo>
                    <a:pt x="17" y="4"/>
                  </a:lnTo>
                  <a:lnTo>
                    <a:pt x="11" y="2"/>
                  </a:lnTo>
                  <a:lnTo>
                    <a:pt x="6" y="2"/>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7" name="Line 45"/>
            <p:cNvSpPr>
              <a:spLocks noChangeShapeType="1"/>
            </p:cNvSpPr>
            <p:nvPr/>
          </p:nvSpPr>
          <p:spPr bwMode="auto">
            <a:xfrm flipV="1">
              <a:off x="4366" y="1514"/>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Freeform 46"/>
            <p:cNvSpPr>
              <a:spLocks/>
            </p:cNvSpPr>
            <p:nvPr/>
          </p:nvSpPr>
          <p:spPr bwMode="auto">
            <a:xfrm>
              <a:off x="4163" y="1401"/>
              <a:ext cx="87" cy="138"/>
            </a:xfrm>
            <a:custGeom>
              <a:avLst/>
              <a:gdLst>
                <a:gd name="T0" fmla="*/ 87 w 87"/>
                <a:gd name="T1" fmla="*/ 25 h 276"/>
                <a:gd name="T2" fmla="*/ 87 w 87"/>
                <a:gd name="T3" fmla="*/ 0 h 276"/>
                <a:gd name="T4" fmla="*/ 0 w 87"/>
                <a:gd name="T5" fmla="*/ 63 h 276"/>
                <a:gd name="T6" fmla="*/ 87 w 87"/>
                <a:gd name="T7" fmla="*/ 138 h 276"/>
                <a:gd name="T8" fmla="*/ 87 w 87"/>
                <a:gd name="T9" fmla="*/ 113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76">
                  <a:moveTo>
                    <a:pt x="87" y="49"/>
                  </a:moveTo>
                  <a:lnTo>
                    <a:pt x="87" y="0"/>
                  </a:lnTo>
                  <a:lnTo>
                    <a:pt x="0" y="126"/>
                  </a:lnTo>
                  <a:lnTo>
                    <a:pt x="87" y="276"/>
                  </a:lnTo>
                  <a:lnTo>
                    <a:pt x="87" y="22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9" name="Rectangle 47"/>
            <p:cNvSpPr>
              <a:spLocks noChangeArrowheads="1"/>
            </p:cNvSpPr>
            <p:nvPr/>
          </p:nvSpPr>
          <p:spPr bwMode="auto">
            <a:xfrm>
              <a:off x="3569" y="1265"/>
              <a:ext cx="32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solidFill>
                    <a:srgbClr val="000000"/>
                  </a:solidFill>
                  <a:latin typeface="宋体" charset="-122"/>
                  <a:ea typeface="宋体" charset="-122"/>
                </a:rPr>
                <a:t>空穴流</a:t>
              </a:r>
              <a:endParaRPr lang="zh-CN" altLang="en-US"/>
            </a:p>
          </p:txBody>
        </p:sp>
        <p:sp>
          <p:nvSpPr>
            <p:cNvPr id="22580" name="Rectangle 48"/>
            <p:cNvSpPr>
              <a:spLocks noChangeArrowheads="1"/>
            </p:cNvSpPr>
            <p:nvPr/>
          </p:nvSpPr>
          <p:spPr bwMode="auto">
            <a:xfrm>
              <a:off x="4327" y="1632"/>
              <a:ext cx="11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solidFill>
                    <a:srgbClr val="000000"/>
                  </a:solidFill>
                  <a:latin typeface="宋体" charset="-122"/>
                  <a:ea typeface="宋体" charset="-122"/>
                </a:rPr>
                <a:t>电</a:t>
              </a:r>
              <a:endParaRPr lang="zh-CN" altLang="en-US"/>
            </a:p>
          </p:txBody>
        </p:sp>
        <p:sp>
          <p:nvSpPr>
            <p:cNvPr id="22581" name="Rectangle 49"/>
            <p:cNvSpPr>
              <a:spLocks noChangeArrowheads="1"/>
            </p:cNvSpPr>
            <p:nvPr/>
          </p:nvSpPr>
          <p:spPr bwMode="auto">
            <a:xfrm>
              <a:off x="4327" y="1738"/>
              <a:ext cx="11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solidFill>
                    <a:srgbClr val="000000"/>
                  </a:solidFill>
                  <a:latin typeface="宋体" charset="-122"/>
                  <a:ea typeface="宋体" charset="-122"/>
                </a:rPr>
                <a:t>子</a:t>
              </a:r>
              <a:endParaRPr lang="zh-CN" altLang="en-US"/>
            </a:p>
          </p:txBody>
        </p:sp>
        <p:sp>
          <p:nvSpPr>
            <p:cNvPr id="22582" name="Rectangle 50"/>
            <p:cNvSpPr>
              <a:spLocks noChangeArrowheads="1"/>
            </p:cNvSpPr>
            <p:nvPr/>
          </p:nvSpPr>
          <p:spPr bwMode="auto">
            <a:xfrm>
              <a:off x="4327" y="1844"/>
              <a:ext cx="11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a:solidFill>
                    <a:srgbClr val="000000"/>
                  </a:solidFill>
                  <a:latin typeface="宋体" charset="-122"/>
                  <a:ea typeface="宋体" charset="-122"/>
                </a:rPr>
                <a:t>流</a:t>
              </a:r>
              <a:endParaRPr lang="zh-CN" altLang="en-US"/>
            </a:p>
          </p:txBody>
        </p:sp>
        <p:sp>
          <p:nvSpPr>
            <p:cNvPr id="22583" name="Line 51"/>
            <p:cNvSpPr>
              <a:spLocks noChangeShapeType="1"/>
            </p:cNvSpPr>
            <p:nvPr/>
          </p:nvSpPr>
          <p:spPr bwMode="auto">
            <a:xfrm flipH="1" flipV="1">
              <a:off x="3785" y="1363"/>
              <a:ext cx="117"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4" name="Rectangle 52"/>
            <p:cNvSpPr>
              <a:spLocks noChangeArrowheads="1"/>
            </p:cNvSpPr>
            <p:nvPr/>
          </p:nvSpPr>
          <p:spPr bwMode="auto">
            <a:xfrm>
              <a:off x="4186" y="2377"/>
              <a:ext cx="8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Times New Roman" pitchFamily="18" charset="0"/>
                </a:rPr>
                <a:t>c)</a:t>
              </a:r>
              <a:endParaRPr lang="en-US" altLang="zh-CN"/>
            </a:p>
          </p:txBody>
        </p:sp>
        <p:sp>
          <p:nvSpPr>
            <p:cNvPr id="22585" name="Rectangle 53"/>
            <p:cNvSpPr>
              <a:spLocks noChangeArrowheads="1"/>
            </p:cNvSpPr>
            <p:nvPr/>
          </p:nvSpPr>
          <p:spPr bwMode="auto">
            <a:xfrm>
              <a:off x="3582" y="1903"/>
              <a:ext cx="6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E</a:t>
              </a:r>
              <a:endParaRPr lang="en-US" altLang="zh-CN"/>
            </a:p>
          </p:txBody>
        </p:sp>
        <p:sp>
          <p:nvSpPr>
            <p:cNvPr id="22586" name="Rectangle 54"/>
            <p:cNvSpPr>
              <a:spLocks noChangeArrowheads="1"/>
            </p:cNvSpPr>
            <p:nvPr/>
          </p:nvSpPr>
          <p:spPr bwMode="auto">
            <a:xfrm>
              <a:off x="3646" y="1958"/>
              <a:ext cx="35"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b</a:t>
              </a:r>
              <a:endParaRPr lang="en-US" altLang="zh-CN"/>
            </a:p>
          </p:txBody>
        </p:sp>
        <p:sp>
          <p:nvSpPr>
            <p:cNvPr id="22587" name="Rectangle 55"/>
            <p:cNvSpPr>
              <a:spLocks noChangeArrowheads="1"/>
            </p:cNvSpPr>
            <p:nvPr/>
          </p:nvSpPr>
          <p:spPr bwMode="auto">
            <a:xfrm>
              <a:off x="4777" y="1684"/>
              <a:ext cx="6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E</a:t>
              </a:r>
              <a:endParaRPr lang="en-US" altLang="zh-CN"/>
            </a:p>
          </p:txBody>
        </p:sp>
        <p:sp>
          <p:nvSpPr>
            <p:cNvPr id="22588" name="Rectangle 56"/>
            <p:cNvSpPr>
              <a:spLocks noChangeArrowheads="1"/>
            </p:cNvSpPr>
            <p:nvPr/>
          </p:nvSpPr>
          <p:spPr bwMode="auto">
            <a:xfrm>
              <a:off x="4842" y="1740"/>
              <a:ext cx="3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c</a:t>
              </a:r>
              <a:endParaRPr lang="en-US" altLang="zh-CN"/>
            </a:p>
          </p:txBody>
        </p:sp>
        <p:sp>
          <p:nvSpPr>
            <p:cNvPr id="22589" name="Rectangle 57"/>
            <p:cNvSpPr>
              <a:spLocks noChangeArrowheads="1"/>
            </p:cNvSpPr>
            <p:nvPr/>
          </p:nvSpPr>
          <p:spPr bwMode="auto">
            <a:xfrm>
              <a:off x="3702" y="1484"/>
              <a:ext cx="3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i</a:t>
              </a:r>
              <a:endParaRPr lang="en-US" altLang="zh-CN"/>
            </a:p>
          </p:txBody>
        </p:sp>
        <p:sp>
          <p:nvSpPr>
            <p:cNvPr id="22590" name="Rectangle 58"/>
            <p:cNvSpPr>
              <a:spLocks noChangeArrowheads="1"/>
            </p:cNvSpPr>
            <p:nvPr/>
          </p:nvSpPr>
          <p:spPr bwMode="auto">
            <a:xfrm>
              <a:off x="3730" y="1538"/>
              <a:ext cx="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b</a:t>
              </a:r>
              <a:endParaRPr lang="en-US" altLang="zh-CN"/>
            </a:p>
          </p:txBody>
        </p:sp>
        <p:sp>
          <p:nvSpPr>
            <p:cNvPr id="22591" name="Rectangle 59"/>
            <p:cNvSpPr>
              <a:spLocks noChangeArrowheads="1"/>
            </p:cNvSpPr>
            <p:nvPr/>
          </p:nvSpPr>
          <p:spPr bwMode="auto">
            <a:xfrm>
              <a:off x="4242" y="830"/>
              <a:ext cx="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i</a:t>
              </a:r>
              <a:endParaRPr lang="en-US" altLang="zh-CN"/>
            </a:p>
          </p:txBody>
        </p:sp>
        <p:sp>
          <p:nvSpPr>
            <p:cNvPr id="22592" name="Rectangle 60"/>
            <p:cNvSpPr>
              <a:spLocks noChangeArrowheads="1"/>
            </p:cNvSpPr>
            <p:nvPr/>
          </p:nvSpPr>
          <p:spPr bwMode="auto">
            <a:xfrm>
              <a:off x="4271" y="886"/>
              <a:ext cx="3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c</a:t>
              </a:r>
              <a:endParaRPr lang="en-US" altLang="zh-CN"/>
            </a:p>
          </p:txBody>
        </p:sp>
        <p:sp>
          <p:nvSpPr>
            <p:cNvPr id="22593" name="Rectangle 61"/>
            <p:cNvSpPr>
              <a:spLocks noChangeArrowheads="1"/>
            </p:cNvSpPr>
            <p:nvPr/>
          </p:nvSpPr>
          <p:spPr bwMode="auto">
            <a:xfrm>
              <a:off x="4300" y="830"/>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Times New Roman" pitchFamily="18" charset="0"/>
                </a:rPr>
                <a:t>=</a:t>
              </a:r>
              <a:endParaRPr lang="en-US" altLang="zh-CN"/>
            </a:p>
          </p:txBody>
        </p:sp>
        <p:sp>
          <p:nvSpPr>
            <p:cNvPr id="22594" name="Rectangle 62"/>
            <p:cNvSpPr>
              <a:spLocks noChangeArrowheads="1"/>
            </p:cNvSpPr>
            <p:nvPr/>
          </p:nvSpPr>
          <p:spPr bwMode="auto">
            <a:xfrm>
              <a:off x="4358" y="822"/>
              <a:ext cx="6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Symbol" pitchFamily="18" charset="2"/>
                </a:rPr>
                <a:t>b</a:t>
              </a:r>
              <a:endParaRPr lang="en-US" altLang="zh-CN"/>
            </a:p>
          </p:txBody>
        </p:sp>
        <p:sp>
          <p:nvSpPr>
            <p:cNvPr id="22595" name="Rectangle 63"/>
            <p:cNvSpPr>
              <a:spLocks noChangeArrowheads="1"/>
            </p:cNvSpPr>
            <p:nvPr/>
          </p:nvSpPr>
          <p:spPr bwMode="auto">
            <a:xfrm>
              <a:off x="4414" y="830"/>
              <a:ext cx="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i</a:t>
              </a:r>
              <a:endParaRPr lang="en-US" altLang="zh-CN"/>
            </a:p>
          </p:txBody>
        </p:sp>
        <p:sp>
          <p:nvSpPr>
            <p:cNvPr id="22596" name="Rectangle 64"/>
            <p:cNvSpPr>
              <a:spLocks noChangeArrowheads="1"/>
            </p:cNvSpPr>
            <p:nvPr/>
          </p:nvSpPr>
          <p:spPr bwMode="auto">
            <a:xfrm>
              <a:off x="4443" y="886"/>
              <a:ext cx="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b</a:t>
              </a:r>
              <a:endParaRPr lang="en-US" altLang="zh-CN"/>
            </a:p>
          </p:txBody>
        </p:sp>
        <p:sp>
          <p:nvSpPr>
            <p:cNvPr id="22597" name="Rectangle 65"/>
            <p:cNvSpPr>
              <a:spLocks noChangeArrowheads="1"/>
            </p:cNvSpPr>
            <p:nvPr/>
          </p:nvSpPr>
          <p:spPr bwMode="auto">
            <a:xfrm>
              <a:off x="4273" y="2109"/>
              <a:ext cx="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i</a:t>
              </a:r>
              <a:endParaRPr lang="en-US" altLang="zh-CN"/>
            </a:p>
          </p:txBody>
        </p:sp>
        <p:sp>
          <p:nvSpPr>
            <p:cNvPr id="22598" name="Rectangle 66"/>
            <p:cNvSpPr>
              <a:spLocks noChangeArrowheads="1"/>
            </p:cNvSpPr>
            <p:nvPr/>
          </p:nvSpPr>
          <p:spPr bwMode="auto">
            <a:xfrm>
              <a:off x="4300" y="2165"/>
              <a:ext cx="3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e</a:t>
              </a:r>
              <a:endParaRPr lang="en-US" altLang="zh-CN"/>
            </a:p>
          </p:txBody>
        </p:sp>
        <p:sp>
          <p:nvSpPr>
            <p:cNvPr id="22599" name="Rectangle 67"/>
            <p:cNvSpPr>
              <a:spLocks noChangeArrowheads="1"/>
            </p:cNvSpPr>
            <p:nvPr/>
          </p:nvSpPr>
          <p:spPr bwMode="auto">
            <a:xfrm>
              <a:off x="4329" y="2109"/>
              <a:ext cx="21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Times New Roman" pitchFamily="18" charset="0"/>
                </a:rPr>
                <a:t>=(1+</a:t>
              </a:r>
              <a:endParaRPr lang="en-US" altLang="zh-CN"/>
            </a:p>
          </p:txBody>
        </p:sp>
        <p:sp>
          <p:nvSpPr>
            <p:cNvPr id="22600" name="Rectangle 68"/>
            <p:cNvSpPr>
              <a:spLocks noChangeArrowheads="1"/>
            </p:cNvSpPr>
            <p:nvPr/>
          </p:nvSpPr>
          <p:spPr bwMode="auto">
            <a:xfrm>
              <a:off x="4530" y="2101"/>
              <a:ext cx="8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Symbol" pitchFamily="18" charset="2"/>
                </a:rPr>
                <a:t>b </a:t>
              </a:r>
              <a:endParaRPr lang="en-US" altLang="zh-CN"/>
            </a:p>
          </p:txBody>
        </p:sp>
        <p:sp>
          <p:nvSpPr>
            <p:cNvPr id="22601" name="Rectangle 69"/>
            <p:cNvSpPr>
              <a:spLocks noChangeArrowheads="1"/>
            </p:cNvSpPr>
            <p:nvPr/>
          </p:nvSpPr>
          <p:spPr bwMode="auto">
            <a:xfrm>
              <a:off x="4613" y="2101"/>
              <a:ext cx="3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Symbol" pitchFamily="18" charset="2"/>
                </a:rPr>
                <a:t>)</a:t>
              </a:r>
              <a:endParaRPr lang="en-US" altLang="zh-CN"/>
            </a:p>
          </p:txBody>
        </p:sp>
        <p:sp>
          <p:nvSpPr>
            <p:cNvPr id="22602" name="Rectangle 70"/>
            <p:cNvSpPr>
              <a:spLocks noChangeArrowheads="1"/>
            </p:cNvSpPr>
            <p:nvPr/>
          </p:nvSpPr>
          <p:spPr bwMode="auto">
            <a:xfrm>
              <a:off x="4647" y="2109"/>
              <a:ext cx="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i="1">
                  <a:solidFill>
                    <a:srgbClr val="000000"/>
                  </a:solidFill>
                  <a:latin typeface="Times New Roman" pitchFamily="18" charset="0"/>
                </a:rPr>
                <a:t>i</a:t>
              </a:r>
              <a:endParaRPr lang="en-US" altLang="zh-CN"/>
            </a:p>
          </p:txBody>
        </p:sp>
        <p:sp>
          <p:nvSpPr>
            <p:cNvPr id="22603" name="Rectangle 71"/>
            <p:cNvSpPr>
              <a:spLocks noChangeArrowheads="1"/>
            </p:cNvSpPr>
            <p:nvPr/>
          </p:nvSpPr>
          <p:spPr bwMode="auto">
            <a:xfrm>
              <a:off x="4675" y="2165"/>
              <a:ext cx="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a:solidFill>
                    <a:srgbClr val="000000"/>
                  </a:solidFill>
                  <a:latin typeface="Times New Roman" pitchFamily="18" charset="0"/>
                </a:rPr>
                <a:t>b</a:t>
              </a:r>
              <a:endParaRPr lang="en-US" altLang="zh-CN"/>
            </a:p>
          </p:txBody>
        </p:sp>
      </p:grpSp>
      <p:sp>
        <p:nvSpPr>
          <p:cNvPr id="22537" name="Rectangle 75"/>
          <p:cNvSpPr>
            <a:spLocks noChangeArrowheads="1"/>
          </p:cNvSpPr>
          <p:nvPr/>
        </p:nvSpPr>
        <p:spPr bwMode="auto">
          <a:xfrm>
            <a:off x="304800" y="9906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Clr>
                <a:schemeClr val="tx1"/>
              </a:buClr>
              <a:buFont typeface="Wingdings" pitchFamily="2" charset="2"/>
              <a:buNone/>
            </a:pPr>
            <a:endParaRPr lang="zh-CN" altLang="en-US" sz="2800" b="1"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437805799"/>
      </p:ext>
    </p:extLst>
  </p:cSld>
  <p:clrMapOvr>
    <a:masterClrMapping/>
  </p:clrMapOvr>
  <mc:AlternateContent xmlns:mc="http://schemas.openxmlformats.org/markup-compatibility/2006" xmlns:p14="http://schemas.microsoft.com/office/powerpoint/2010/main">
    <mc:Choice Requires="p14">
      <p:transition spd="slow" p14:dur="2000" advTm="170922"/>
    </mc:Choice>
    <mc:Fallback xmlns="">
      <p:transition spd="slow" advTm="170922"/>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187450" y="0"/>
            <a:ext cx="7467600" cy="685800"/>
          </a:xfrm>
        </p:spPr>
        <p:txBody>
          <a:bodyPr/>
          <a:lstStyle/>
          <a:p>
            <a:r>
              <a:rPr lang="en-US" altLang="zh-CN" sz="3600" b="1">
                <a:latin typeface="Arial" charset="0"/>
                <a:ea typeface="华文中宋" pitchFamily="2" charset="-122"/>
              </a:rPr>
              <a:t>1.4.3   </a:t>
            </a:r>
            <a:r>
              <a:rPr lang="zh-CN" altLang="en-US" sz="3600" b="1">
                <a:latin typeface="华文中宋" pitchFamily="2" charset="-122"/>
                <a:ea typeface="华文中宋" pitchFamily="2" charset="-122"/>
              </a:rPr>
              <a:t>电力场效应晶体管</a:t>
            </a:r>
          </a:p>
        </p:txBody>
      </p:sp>
      <p:sp>
        <p:nvSpPr>
          <p:cNvPr id="375811" name="Rectangle 3"/>
          <p:cNvSpPr>
            <a:spLocks noGrp="1" noChangeArrowheads="1"/>
          </p:cNvSpPr>
          <p:nvPr>
            <p:ph type="body" idx="1"/>
          </p:nvPr>
        </p:nvSpPr>
        <p:spPr>
          <a:xfrm>
            <a:off x="539750" y="1628775"/>
            <a:ext cx="8210550" cy="1144587"/>
          </a:xfrm>
          <a:noFill/>
          <a:ln/>
        </p:spPr>
        <p:txBody>
          <a:bodyPr/>
          <a:lstStyle/>
          <a:p>
            <a:pPr algn="just">
              <a:lnSpc>
                <a:spcPct val="105000"/>
              </a:lnSpc>
              <a:spcBef>
                <a:spcPct val="30000"/>
              </a:spcBef>
              <a:buClr>
                <a:schemeClr val="tx1"/>
              </a:buClr>
              <a:buFontTx/>
              <a:buBlip>
                <a:blip r:embed="rId4"/>
              </a:buBlip>
            </a:pPr>
            <a:r>
              <a:rPr lang="en-US" altLang="zh-CN" sz="2400" dirty="0">
                <a:solidFill>
                  <a:srgbClr val="0000FF"/>
                </a:solidFill>
              </a:rPr>
              <a:t>  1</a:t>
            </a:r>
            <a:r>
              <a:rPr lang="zh-CN" altLang="en-US" sz="2400" dirty="0">
                <a:solidFill>
                  <a:srgbClr val="0000FF"/>
                </a:solidFill>
              </a:rPr>
              <a:t>、截止：漏源极间加正电源，栅源极间电压为零。</a:t>
            </a:r>
          </a:p>
          <a:p>
            <a:pPr lvl="2" algn="just">
              <a:lnSpc>
                <a:spcPct val="105000"/>
              </a:lnSpc>
              <a:spcBef>
                <a:spcPct val="30000"/>
              </a:spcBef>
              <a:buFontTx/>
              <a:buChar char="–"/>
            </a:pPr>
            <a:r>
              <a:rPr lang="en-US" altLang="zh-CN" sz="2000" dirty="0">
                <a:latin typeface="Arial" charset="0"/>
              </a:rPr>
              <a:t>P</a:t>
            </a:r>
            <a:r>
              <a:rPr lang="zh-CN" altLang="en-US" sz="2000" dirty="0"/>
              <a:t>基区与</a:t>
            </a:r>
            <a:r>
              <a:rPr lang="en-US" altLang="zh-CN" sz="2000" dirty="0">
                <a:latin typeface="Arial" charset="0"/>
              </a:rPr>
              <a:t>N</a:t>
            </a:r>
            <a:r>
              <a:rPr lang="zh-CN" altLang="en-US" sz="2000" dirty="0"/>
              <a:t>漂移区之间形成的</a:t>
            </a:r>
            <a:r>
              <a:rPr lang="en-US" altLang="zh-CN" sz="2000" dirty="0">
                <a:latin typeface="Arial" charset="0"/>
              </a:rPr>
              <a:t>PN</a:t>
            </a:r>
            <a:r>
              <a:rPr lang="zh-CN" altLang="en-US" sz="2000" dirty="0"/>
              <a:t>结</a:t>
            </a:r>
            <a:r>
              <a:rPr lang="en-US" altLang="zh-CN" sz="2000" dirty="0">
                <a:latin typeface="Arial" charset="0"/>
              </a:rPr>
              <a:t>J</a:t>
            </a:r>
            <a:r>
              <a:rPr lang="en-US" altLang="zh-CN" sz="2000" baseline="-30000" dirty="0">
                <a:latin typeface="Arial" charset="0"/>
              </a:rPr>
              <a:t>1</a:t>
            </a:r>
            <a:r>
              <a:rPr lang="zh-CN" altLang="en-US" sz="2000" dirty="0"/>
              <a:t>反偏，漏源极之间无电流流过。</a:t>
            </a:r>
          </a:p>
        </p:txBody>
      </p:sp>
      <p:graphicFrame>
        <p:nvGraphicFramePr>
          <p:cNvPr id="375812" name="Object 4"/>
          <p:cNvGraphicFramePr>
            <a:graphicFrameLocks noChangeAspect="1"/>
          </p:cNvGraphicFramePr>
          <p:nvPr/>
        </p:nvGraphicFramePr>
        <p:xfrm>
          <a:off x="2268538" y="4221163"/>
          <a:ext cx="4953000" cy="2133600"/>
        </p:xfrm>
        <a:graphic>
          <a:graphicData uri="http://schemas.openxmlformats.org/presentationml/2006/ole">
            <mc:AlternateContent xmlns:mc="http://schemas.openxmlformats.org/markup-compatibility/2006">
              <mc:Choice xmlns:v="urn:schemas-microsoft-com:vml" Requires="v">
                <p:oleObj spid="_x0000_s43178" name="VISIO" r:id="rId5" imgW="4329684" imgH="1773936" progId="Visio.Drawing.5">
                  <p:embed/>
                </p:oleObj>
              </mc:Choice>
              <mc:Fallback>
                <p:oleObj name="VISIO" r:id="rId5" imgW="4329684" imgH="1773936"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8315" t="4057" r="16628" b="16231"/>
                      <a:stretch>
                        <a:fillRect/>
                      </a:stretch>
                    </p:blipFill>
                    <p:spPr bwMode="auto">
                      <a:xfrm>
                        <a:off x="2268538" y="4221163"/>
                        <a:ext cx="49530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Text Box 5"/>
          <p:cNvSpPr txBox="1">
            <a:spLocks noChangeArrowheads="1"/>
          </p:cNvSpPr>
          <p:nvPr/>
        </p:nvSpPr>
        <p:spPr bwMode="auto">
          <a:xfrm>
            <a:off x="2699076" y="6308725"/>
            <a:ext cx="4331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65000"/>
              <a:buFont typeface="Wingdings" pitchFamily="2" charset="2"/>
              <a:buNone/>
            </a:pPr>
            <a:r>
              <a:rPr lang="zh-CN" altLang="en-US" sz="2000" dirty="0">
                <a:solidFill>
                  <a:srgbClr val="0000FF"/>
                </a:solidFill>
                <a:latin typeface="Arial" charset="0"/>
              </a:rPr>
              <a:t>电力</a:t>
            </a:r>
            <a:r>
              <a:rPr lang="en-US" altLang="zh-CN" sz="2000" dirty="0">
                <a:solidFill>
                  <a:srgbClr val="0000FF"/>
                </a:solidFill>
                <a:latin typeface="Arial" charset="0"/>
              </a:rPr>
              <a:t>MOSFET</a:t>
            </a:r>
            <a:r>
              <a:rPr lang="zh-CN" altLang="en-US" sz="2000" dirty="0">
                <a:solidFill>
                  <a:srgbClr val="0000FF"/>
                </a:solidFill>
                <a:latin typeface="Arial" charset="0"/>
              </a:rPr>
              <a:t>的结构和电气图形符号</a:t>
            </a:r>
            <a:endParaRPr kumimoji="0" lang="zh-CN" altLang="en-US" sz="2000" dirty="0">
              <a:solidFill>
                <a:srgbClr val="0000FF"/>
              </a:solidFill>
              <a:latin typeface="Arial" charset="0"/>
            </a:endParaRPr>
          </a:p>
        </p:txBody>
      </p:sp>
      <p:sp>
        <p:nvSpPr>
          <p:cNvPr id="375817" name="Text Box 9"/>
          <p:cNvSpPr txBox="1">
            <a:spLocks noChangeArrowheads="1"/>
          </p:cNvSpPr>
          <p:nvPr/>
        </p:nvSpPr>
        <p:spPr bwMode="auto">
          <a:xfrm>
            <a:off x="827088" y="1052513"/>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Blip>
                <a:blip r:embed="rId7"/>
              </a:buBlip>
            </a:pPr>
            <a:r>
              <a:rPr lang="zh-CN" altLang="en-US" sz="2800" b="1">
                <a:solidFill>
                  <a:srgbClr val="0000FF"/>
                </a:solidFill>
                <a:latin typeface="Times New Roman" pitchFamily="18" charset="0"/>
              </a:rPr>
              <a:t>电力</a:t>
            </a:r>
            <a:r>
              <a:rPr lang="en-US" altLang="zh-CN" sz="2800" b="1">
                <a:solidFill>
                  <a:srgbClr val="0000FF"/>
                </a:solidFill>
                <a:latin typeface="Arial" charset="0"/>
              </a:rPr>
              <a:t>MOSFET</a:t>
            </a:r>
            <a:r>
              <a:rPr lang="zh-CN" altLang="en-US" sz="2800" b="1">
                <a:solidFill>
                  <a:srgbClr val="0000FF"/>
                </a:solidFill>
                <a:latin typeface="Times New Roman" pitchFamily="18" charset="0"/>
              </a:rPr>
              <a:t>的导电机理</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8" name="Rectangle 3"/>
          <p:cNvSpPr txBox="1">
            <a:spLocks noChangeArrowheads="1"/>
          </p:cNvSpPr>
          <p:nvPr/>
        </p:nvSpPr>
        <p:spPr bwMode="auto">
          <a:xfrm>
            <a:off x="444500" y="2828739"/>
            <a:ext cx="8210550" cy="1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1" algn="just">
              <a:lnSpc>
                <a:spcPct val="105000"/>
              </a:lnSpc>
              <a:spcBef>
                <a:spcPct val="30000"/>
              </a:spcBef>
              <a:buClr>
                <a:schemeClr val="tx1"/>
              </a:buClr>
              <a:buFontTx/>
              <a:buBlip>
                <a:blip r:embed="rId4"/>
              </a:buBlip>
            </a:pPr>
            <a:r>
              <a:rPr lang="en-US" altLang="zh-CN" sz="2400" b="1" kern="0" dirty="0">
                <a:solidFill>
                  <a:srgbClr val="0000FF"/>
                </a:solidFill>
              </a:rPr>
              <a:t>2</a:t>
            </a:r>
            <a:r>
              <a:rPr lang="zh-CN" altLang="en-US" sz="2400" b="1" kern="0" dirty="0">
                <a:solidFill>
                  <a:srgbClr val="0000FF"/>
                </a:solidFill>
              </a:rPr>
              <a:t>、如果</a:t>
            </a:r>
            <a:r>
              <a:rPr lang="zh-CN" altLang="en-US" sz="2400" kern="0" dirty="0">
                <a:solidFill>
                  <a:srgbClr val="0000FF"/>
                </a:solidFill>
              </a:rPr>
              <a:t>漏源极间加负电源：</a:t>
            </a:r>
            <a:endParaRPr lang="en-US" altLang="zh-CN" sz="2400" kern="0" dirty="0">
              <a:solidFill>
                <a:srgbClr val="0000FF"/>
              </a:solidFill>
            </a:endParaRPr>
          </a:p>
        </p:txBody>
      </p:sp>
      <p:sp>
        <p:nvSpPr>
          <p:cNvPr id="3" name="日期占位符 2"/>
          <p:cNvSpPr>
            <a:spLocks noGrp="1"/>
          </p:cNvSpPr>
          <p:nvPr>
            <p:ph type="dt" sz="half" idx="10"/>
          </p:nvPr>
        </p:nvSpPr>
        <p:spPr/>
        <p:txBody>
          <a:bodyPr/>
          <a:lstStyle/>
          <a:p>
            <a:fld id="{587420B9-CC34-43D3-8F6C-284F7FDCB172}" type="datetime10">
              <a:rPr lang="zh-CN" altLang="en-US" smtClean="0"/>
              <a:t>20:57</a:t>
            </a:fld>
            <a:endParaRPr lang="zh-CN" altLang="en-US"/>
          </a:p>
        </p:txBody>
      </p:sp>
      <p:sp>
        <p:nvSpPr>
          <p:cNvPr id="10" name="Rectangle 3">
            <a:extLst>
              <a:ext uri="{FF2B5EF4-FFF2-40B4-BE49-F238E27FC236}">
                <a16:creationId xmlns:a16="http://schemas.microsoft.com/office/drawing/2014/main" id="{1F750CBF-4A4C-4ABE-B18A-FD359C8F904E}"/>
              </a:ext>
            </a:extLst>
          </p:cNvPr>
          <p:cNvSpPr txBox="1">
            <a:spLocks noChangeArrowheads="1"/>
          </p:cNvSpPr>
          <p:nvPr/>
        </p:nvSpPr>
        <p:spPr bwMode="auto">
          <a:xfrm>
            <a:off x="453848" y="3322847"/>
            <a:ext cx="8210550" cy="1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2" algn="just">
              <a:lnSpc>
                <a:spcPct val="105000"/>
              </a:lnSpc>
              <a:spcBef>
                <a:spcPct val="30000"/>
              </a:spcBef>
              <a:buClr>
                <a:schemeClr val="tx1"/>
              </a:buClr>
              <a:buFontTx/>
              <a:buBlip>
                <a:blip r:embed="rId4"/>
              </a:buBlip>
            </a:pPr>
            <a:r>
              <a:rPr lang="zh-CN" altLang="en-US" sz="2000" kern="0" dirty="0"/>
              <a:t>在实际器件的制造过程中一般</a:t>
            </a:r>
            <a:r>
              <a:rPr lang="zh-CN" altLang="en-US" sz="2000" b="1" kern="0" dirty="0">
                <a:solidFill>
                  <a:srgbClr val="FF0000"/>
                </a:solidFill>
              </a:rPr>
              <a:t>有反并联二极管</a:t>
            </a:r>
            <a:r>
              <a:rPr lang="zh-CN" altLang="en-US" sz="2000" kern="0" dirty="0"/>
              <a:t>（平面结构的</a:t>
            </a:r>
            <a:r>
              <a:rPr lang="en-US" altLang="zh-CN" sz="2000" kern="0" dirty="0"/>
              <a:t>MOSFET</a:t>
            </a:r>
            <a:r>
              <a:rPr lang="zh-CN" altLang="en-US" sz="2000" kern="0" dirty="0"/>
              <a:t>没有寄生二极管，垂直结构的都有寄生二极管） 。</a:t>
            </a:r>
          </a:p>
        </p:txBody>
      </p:sp>
    </p:spTree>
    <p:extLst>
      <p:ext uri="{BB962C8B-B14F-4D97-AF65-F5344CB8AC3E}">
        <p14:creationId xmlns:p14="http://schemas.microsoft.com/office/powerpoint/2010/main" val="260958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75811">
                                            <p:txEl>
                                              <p:pRg st="1" end="1"/>
                                            </p:txEl>
                                          </p:spTgt>
                                        </p:tgtEl>
                                        <p:attrNameLst>
                                          <p:attrName>style.visibility</p:attrName>
                                        </p:attrNameLst>
                                      </p:cBhvr>
                                      <p:to>
                                        <p:strVal val="visible"/>
                                      </p:to>
                                    </p:set>
                                    <p:animEffect transition="in" filter="fade">
                                      <p:cBhvr>
                                        <p:cTn id="13" dur="1000"/>
                                        <p:tgtEl>
                                          <p:spTgt spid="375811">
                                            <p:txEl>
                                              <p:pRg st="1" end="1"/>
                                            </p:txEl>
                                          </p:spTgt>
                                        </p:tgtEl>
                                      </p:cBhvr>
                                    </p:animEffect>
                                    <p:anim calcmode="lin" valueType="num">
                                      <p:cBhvr>
                                        <p:cTn id="14" dur="1000" fill="hold"/>
                                        <p:tgtEl>
                                          <p:spTgt spid="3758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758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uiExpand="1" build="p"/>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sz="3600" b="1">
                <a:latin typeface="Arial" charset="0"/>
                <a:ea typeface="华文中宋" pitchFamily="2" charset="-122"/>
              </a:rPr>
              <a:t>1.4.3   </a:t>
            </a:r>
            <a:r>
              <a:rPr lang="zh-CN" altLang="en-US" sz="3600" b="1">
                <a:latin typeface="华文中宋" pitchFamily="2" charset="-122"/>
                <a:ea typeface="华文中宋" pitchFamily="2" charset="-122"/>
              </a:rPr>
              <a:t>电力场效应晶体管</a:t>
            </a:r>
          </a:p>
        </p:txBody>
      </p:sp>
      <p:sp>
        <p:nvSpPr>
          <p:cNvPr id="392195" name="Rectangle 3"/>
          <p:cNvSpPr>
            <a:spLocks noGrp="1" noChangeArrowheads="1"/>
          </p:cNvSpPr>
          <p:nvPr>
            <p:ph type="body" idx="1"/>
          </p:nvPr>
        </p:nvSpPr>
        <p:spPr>
          <a:xfrm>
            <a:off x="395536" y="695174"/>
            <a:ext cx="8568952" cy="4103688"/>
          </a:xfrm>
          <a:noFill/>
          <a:ln/>
        </p:spPr>
        <p:txBody>
          <a:bodyPr/>
          <a:lstStyle/>
          <a:p>
            <a:pPr algn="just">
              <a:lnSpc>
                <a:spcPct val="105000"/>
              </a:lnSpc>
              <a:spcBef>
                <a:spcPct val="30000"/>
              </a:spcBef>
              <a:buFont typeface="Wingdings" pitchFamily="2" charset="2"/>
              <a:buChar char="Ø"/>
            </a:pPr>
            <a:r>
              <a:rPr lang="zh-CN" altLang="en-US" sz="2800" b="1" dirty="0">
                <a:solidFill>
                  <a:srgbClr val="0000FF"/>
                </a:solidFill>
              </a:rPr>
              <a:t>电力</a:t>
            </a:r>
            <a:r>
              <a:rPr lang="en-US" altLang="zh-CN" sz="2800" b="1" dirty="0">
                <a:solidFill>
                  <a:srgbClr val="0000FF"/>
                </a:solidFill>
              </a:rPr>
              <a:t>MOSFET</a:t>
            </a:r>
            <a:r>
              <a:rPr lang="zh-CN" altLang="en-US" sz="2800" b="1" dirty="0">
                <a:solidFill>
                  <a:srgbClr val="0000FF"/>
                </a:solidFill>
              </a:rPr>
              <a:t>的导电机理</a:t>
            </a:r>
            <a:r>
              <a:rPr lang="zh-CN" altLang="en-US" sz="2800" b="1" dirty="0"/>
              <a:t>：</a:t>
            </a:r>
            <a:endParaRPr lang="en-US" altLang="zh-CN" sz="2800" b="1" dirty="0"/>
          </a:p>
          <a:p>
            <a:pPr marL="0" indent="0" algn="just">
              <a:lnSpc>
                <a:spcPct val="105000"/>
              </a:lnSpc>
              <a:spcBef>
                <a:spcPct val="30000"/>
              </a:spcBef>
              <a:buNone/>
            </a:pPr>
            <a:r>
              <a:rPr lang="en-US" altLang="zh-CN" sz="2800" b="1" dirty="0">
                <a:solidFill>
                  <a:srgbClr val="0000FF"/>
                </a:solidFill>
              </a:rPr>
              <a:t>  3</a:t>
            </a:r>
            <a:r>
              <a:rPr lang="zh-CN" altLang="en-US" sz="2800" b="1" dirty="0">
                <a:solidFill>
                  <a:srgbClr val="0000FF"/>
                </a:solidFill>
              </a:rPr>
              <a:t>、</a:t>
            </a:r>
            <a:r>
              <a:rPr lang="zh-CN" altLang="en-US" sz="2800" dirty="0">
                <a:solidFill>
                  <a:srgbClr val="0000FF"/>
                </a:solidFill>
              </a:rPr>
              <a:t>漏源极间加</a:t>
            </a:r>
            <a:r>
              <a:rPr lang="zh-CN" altLang="en-US" sz="2800" b="1" dirty="0">
                <a:solidFill>
                  <a:srgbClr val="FF0000"/>
                </a:solidFill>
              </a:rPr>
              <a:t>正电源</a:t>
            </a:r>
            <a:r>
              <a:rPr lang="zh-CN" altLang="en-US" sz="2800" dirty="0"/>
              <a:t>，</a:t>
            </a:r>
            <a:r>
              <a:rPr lang="zh-CN" altLang="en-US" sz="2800" dirty="0">
                <a:solidFill>
                  <a:srgbClr val="0000FF"/>
                </a:solidFill>
              </a:rPr>
              <a:t>栅源极间</a:t>
            </a:r>
            <a:r>
              <a:rPr lang="en-US" altLang="zh-CN" sz="2800" dirty="0" err="1">
                <a:solidFill>
                  <a:srgbClr val="0000FF"/>
                </a:solidFill>
              </a:rPr>
              <a:t>V</a:t>
            </a:r>
            <a:r>
              <a:rPr lang="en-US" altLang="zh-CN" sz="2800" baseline="-25000" dirty="0" err="1">
                <a:solidFill>
                  <a:srgbClr val="0000FF"/>
                </a:solidFill>
              </a:rPr>
              <a:t>gs</a:t>
            </a:r>
            <a:r>
              <a:rPr lang="zh-CN" altLang="en-US" sz="2800" dirty="0">
                <a:solidFill>
                  <a:srgbClr val="0000FF"/>
                </a:solidFill>
              </a:rPr>
              <a:t>电压为</a:t>
            </a:r>
            <a:r>
              <a:rPr lang="zh-CN" altLang="en-US" sz="2800" b="1" dirty="0">
                <a:solidFill>
                  <a:srgbClr val="FF0000"/>
                </a:solidFill>
              </a:rPr>
              <a:t>正电压</a:t>
            </a:r>
            <a:r>
              <a:rPr lang="zh-CN" altLang="en-US" sz="2800" dirty="0"/>
              <a:t>。</a:t>
            </a:r>
          </a:p>
          <a:p>
            <a:pPr lvl="1" algn="just">
              <a:lnSpc>
                <a:spcPct val="105000"/>
              </a:lnSpc>
              <a:spcBef>
                <a:spcPct val="30000"/>
              </a:spcBef>
              <a:buFont typeface="Wingdings" pitchFamily="2" charset="2"/>
              <a:buChar char="Ø"/>
            </a:pPr>
            <a:r>
              <a:rPr lang="en-US" altLang="zh-CN" sz="2000" dirty="0"/>
              <a:t>1</a:t>
            </a:r>
            <a:r>
              <a:rPr lang="zh-CN" altLang="en-US" sz="2000" dirty="0"/>
              <a:t>、栅极绝缘不会有电流流过；</a:t>
            </a:r>
          </a:p>
          <a:p>
            <a:pPr lvl="1" algn="just">
              <a:lnSpc>
                <a:spcPct val="105000"/>
              </a:lnSpc>
              <a:spcBef>
                <a:spcPct val="30000"/>
              </a:spcBef>
              <a:buFont typeface="Wingdings" pitchFamily="2" charset="2"/>
              <a:buChar char="Ø"/>
            </a:pPr>
            <a:r>
              <a:rPr lang="en-US" altLang="zh-CN" sz="2000" dirty="0"/>
              <a:t>2</a:t>
            </a:r>
            <a:r>
              <a:rPr lang="zh-CN" altLang="en-US" sz="2000" dirty="0"/>
              <a:t>、将栅极下</a:t>
            </a:r>
            <a:r>
              <a:rPr lang="en-US" altLang="zh-CN" sz="2000" dirty="0"/>
              <a:t>P</a:t>
            </a:r>
            <a:r>
              <a:rPr lang="zh-CN" altLang="en-US" sz="2000" dirty="0"/>
              <a:t>区中空穴推开，吸引电子到栅极下</a:t>
            </a:r>
            <a:r>
              <a:rPr lang="en-US" altLang="zh-CN" sz="2000" dirty="0"/>
              <a:t>P</a:t>
            </a:r>
            <a:r>
              <a:rPr lang="zh-CN" altLang="en-US" sz="2000" dirty="0"/>
              <a:t>区表面；</a:t>
            </a:r>
          </a:p>
          <a:p>
            <a:pPr lvl="1" algn="just">
              <a:lnSpc>
                <a:spcPct val="105000"/>
              </a:lnSpc>
              <a:spcBef>
                <a:spcPct val="30000"/>
              </a:spcBef>
              <a:buFont typeface="Wingdings" pitchFamily="2" charset="2"/>
              <a:buChar char="Ø"/>
            </a:pPr>
            <a:r>
              <a:rPr lang="en-US" altLang="zh-CN" sz="2000" dirty="0"/>
              <a:t>3</a:t>
            </a:r>
            <a:r>
              <a:rPr lang="zh-CN" altLang="en-US" sz="2000" dirty="0"/>
              <a:t>、当</a:t>
            </a:r>
            <a:r>
              <a:rPr lang="en-US" altLang="zh-CN" sz="2400" dirty="0" err="1">
                <a:solidFill>
                  <a:srgbClr val="0000FF"/>
                </a:solidFill>
              </a:rPr>
              <a:t>V</a:t>
            </a:r>
            <a:r>
              <a:rPr lang="en-US" altLang="zh-CN" sz="2400" baseline="-25000" dirty="0" err="1">
                <a:solidFill>
                  <a:srgbClr val="0000FF"/>
                </a:solidFill>
              </a:rPr>
              <a:t>gs</a:t>
            </a:r>
            <a:r>
              <a:rPr lang="zh-CN" altLang="en-US" sz="2000" dirty="0"/>
              <a:t>大于阀值电压后</a:t>
            </a:r>
            <a:r>
              <a:rPr lang="en-US" altLang="zh-CN" sz="2400" dirty="0">
                <a:solidFill>
                  <a:srgbClr val="0000FF"/>
                </a:solidFill>
              </a:rPr>
              <a:t>V</a:t>
            </a:r>
            <a:r>
              <a:rPr lang="en-US" altLang="zh-CN" sz="2400" baseline="-25000" dirty="0">
                <a:solidFill>
                  <a:srgbClr val="0000FF"/>
                </a:solidFill>
              </a:rPr>
              <a:t>T</a:t>
            </a:r>
            <a:r>
              <a:rPr lang="zh-CN" altLang="en-US" sz="2000" dirty="0"/>
              <a:t>栅极下</a:t>
            </a:r>
            <a:r>
              <a:rPr lang="en-US" altLang="zh-CN" sz="2000" dirty="0"/>
              <a:t>P</a:t>
            </a:r>
            <a:r>
              <a:rPr lang="zh-CN" altLang="en-US" sz="2000" dirty="0"/>
              <a:t>区中电子浓度大于空穴浓度，形成</a:t>
            </a:r>
            <a:r>
              <a:rPr lang="en-US" altLang="zh-CN" sz="2000" dirty="0"/>
              <a:t>N</a:t>
            </a:r>
            <a:r>
              <a:rPr lang="zh-CN" altLang="en-US" sz="2000" dirty="0"/>
              <a:t>型半导体（反型层），形成导</a:t>
            </a:r>
            <a:r>
              <a:rPr lang="en-US" altLang="zh-CN" sz="2000" dirty="0"/>
              <a:t>N</a:t>
            </a:r>
            <a:r>
              <a:rPr lang="zh-CN" altLang="en-US" sz="2000" dirty="0"/>
              <a:t>电沟道， </a:t>
            </a:r>
            <a:r>
              <a:rPr lang="en-US" altLang="zh-CN" sz="2000" dirty="0"/>
              <a:t>J</a:t>
            </a:r>
            <a:r>
              <a:rPr lang="en-US" altLang="zh-CN" sz="2400" baseline="-25000" dirty="0">
                <a:solidFill>
                  <a:srgbClr val="0000FF"/>
                </a:solidFill>
              </a:rPr>
              <a:t>1</a:t>
            </a:r>
            <a:r>
              <a:rPr lang="zh-CN" altLang="en-US" sz="2000" dirty="0"/>
              <a:t>消失，源漏极导电。</a:t>
            </a:r>
          </a:p>
          <a:p>
            <a:pPr lvl="1" algn="just">
              <a:lnSpc>
                <a:spcPct val="105000"/>
              </a:lnSpc>
              <a:spcBef>
                <a:spcPct val="30000"/>
              </a:spcBef>
              <a:buFont typeface="Wingdings" pitchFamily="2" charset="2"/>
              <a:buChar char="Ø"/>
            </a:pPr>
            <a:r>
              <a:rPr lang="en-US" altLang="zh-CN" sz="2000" dirty="0"/>
              <a:t>4</a:t>
            </a:r>
            <a:r>
              <a:rPr lang="zh-CN" altLang="en-US" sz="2000" dirty="0"/>
              <a:t>、 </a:t>
            </a:r>
            <a:r>
              <a:rPr lang="en-US" altLang="zh-CN" sz="2400" dirty="0" err="1">
                <a:solidFill>
                  <a:srgbClr val="0000FF"/>
                </a:solidFill>
              </a:rPr>
              <a:t>V</a:t>
            </a:r>
            <a:r>
              <a:rPr lang="en-US" altLang="zh-CN" sz="2400" baseline="-25000" dirty="0" err="1">
                <a:solidFill>
                  <a:srgbClr val="0000FF"/>
                </a:solidFill>
              </a:rPr>
              <a:t>gs</a:t>
            </a:r>
            <a:r>
              <a:rPr lang="zh-CN" altLang="en-US" sz="2000" dirty="0"/>
              <a:t>大于阀值电压后</a:t>
            </a:r>
            <a:r>
              <a:rPr lang="en-US" altLang="zh-CN" sz="2400" dirty="0">
                <a:solidFill>
                  <a:srgbClr val="0000FF"/>
                </a:solidFill>
              </a:rPr>
              <a:t>V</a:t>
            </a:r>
            <a:r>
              <a:rPr lang="en-US" altLang="zh-CN" sz="2400" baseline="-25000" dirty="0">
                <a:solidFill>
                  <a:srgbClr val="0000FF"/>
                </a:solidFill>
              </a:rPr>
              <a:t>T</a:t>
            </a:r>
            <a:r>
              <a:rPr lang="zh-CN" altLang="en-US" sz="2000" dirty="0"/>
              <a:t>越多</a:t>
            </a:r>
            <a:r>
              <a:rPr lang="zh-CN" altLang="en-US" sz="2400" baseline="-25000" dirty="0">
                <a:solidFill>
                  <a:srgbClr val="0000FF"/>
                </a:solidFill>
              </a:rPr>
              <a:t>，</a:t>
            </a:r>
            <a:r>
              <a:rPr lang="zh-CN" altLang="en-US" sz="2000" dirty="0"/>
              <a:t>导电能力越强，漏极电流越大。</a:t>
            </a:r>
          </a:p>
        </p:txBody>
      </p:sp>
      <p:graphicFrame>
        <p:nvGraphicFramePr>
          <p:cNvPr id="392196" name="Object 4"/>
          <p:cNvGraphicFramePr>
            <a:graphicFrameLocks noChangeAspect="1"/>
          </p:cNvGraphicFramePr>
          <p:nvPr/>
        </p:nvGraphicFramePr>
        <p:xfrm>
          <a:off x="2268538" y="4365625"/>
          <a:ext cx="4953000" cy="2133600"/>
        </p:xfrm>
        <a:graphic>
          <a:graphicData uri="http://schemas.openxmlformats.org/presentationml/2006/ole">
            <mc:AlternateContent xmlns:mc="http://schemas.openxmlformats.org/markup-compatibility/2006">
              <mc:Choice xmlns:v="urn:schemas-microsoft-com:vml" Requires="v">
                <p:oleObj spid="_x0000_s44202" name="VISIO" r:id="rId4" imgW="4329684" imgH="1773936" progId="Visio.Drawing.5">
                  <p:embed/>
                </p:oleObj>
              </mc:Choice>
              <mc:Fallback>
                <p:oleObj name="VISIO" r:id="rId4" imgW="4329684" imgH="1773936"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315" t="4057" r="16628" b="16231"/>
                      <a:stretch>
                        <a:fillRect/>
                      </a:stretch>
                    </p:blipFill>
                    <p:spPr bwMode="auto">
                      <a:xfrm>
                        <a:off x="2268538" y="4365625"/>
                        <a:ext cx="49530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197" name="Text Box 5"/>
          <p:cNvSpPr txBox="1">
            <a:spLocks noChangeArrowheads="1"/>
          </p:cNvSpPr>
          <p:nvPr/>
        </p:nvSpPr>
        <p:spPr bwMode="auto">
          <a:xfrm>
            <a:off x="2555519" y="6491288"/>
            <a:ext cx="4472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65000"/>
              <a:buFont typeface="Wingdings" pitchFamily="2" charset="2"/>
              <a:buNone/>
            </a:pPr>
            <a:r>
              <a:rPr lang="en-US" altLang="zh-CN" sz="2000" dirty="0">
                <a:solidFill>
                  <a:srgbClr val="0000FF"/>
                </a:solidFill>
                <a:latin typeface="Arial" charset="0"/>
              </a:rPr>
              <a:t>  </a:t>
            </a:r>
            <a:r>
              <a:rPr lang="zh-CN" altLang="en-US" sz="2000" dirty="0">
                <a:solidFill>
                  <a:srgbClr val="0000FF"/>
                </a:solidFill>
                <a:latin typeface="Arial" charset="0"/>
              </a:rPr>
              <a:t>电力</a:t>
            </a:r>
            <a:r>
              <a:rPr lang="en-US" altLang="zh-CN" sz="2000" dirty="0">
                <a:solidFill>
                  <a:srgbClr val="0000FF"/>
                </a:solidFill>
                <a:latin typeface="Arial" charset="0"/>
              </a:rPr>
              <a:t>MOSFET</a:t>
            </a:r>
            <a:r>
              <a:rPr lang="zh-CN" altLang="en-US" sz="2000" dirty="0">
                <a:solidFill>
                  <a:srgbClr val="0000FF"/>
                </a:solidFill>
                <a:latin typeface="Arial" charset="0"/>
              </a:rPr>
              <a:t>的结构和电气图形符号</a:t>
            </a:r>
            <a:endParaRPr kumimoji="0" lang="zh-CN" altLang="en-US" sz="2000"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3" name="日期占位符 2"/>
          <p:cNvSpPr>
            <a:spLocks noGrp="1"/>
          </p:cNvSpPr>
          <p:nvPr>
            <p:ph type="dt" sz="half" idx="10"/>
          </p:nvPr>
        </p:nvSpPr>
        <p:spPr/>
        <p:txBody>
          <a:bodyPr/>
          <a:lstStyle/>
          <a:p>
            <a:fld id="{0FB837E8-7A47-47F9-A50B-5A1F02AE09BE}" type="datetime10">
              <a:rPr lang="zh-CN" altLang="en-US" smtClean="0"/>
              <a:t>20:57</a:t>
            </a:fld>
            <a:endParaRPr lang="zh-CN" altLang="en-US"/>
          </a:p>
        </p:txBody>
      </p:sp>
    </p:spTree>
    <p:extLst>
      <p:ext uri="{BB962C8B-B14F-4D97-AF65-F5344CB8AC3E}">
        <p14:creationId xmlns:p14="http://schemas.microsoft.com/office/powerpoint/2010/main" val="249498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2196"/>
                                        </p:tgtEl>
                                        <p:attrNameLst>
                                          <p:attrName>style.visibility</p:attrName>
                                        </p:attrNameLst>
                                      </p:cBhvr>
                                      <p:to>
                                        <p:strVal val="visible"/>
                                      </p:to>
                                    </p:set>
                                    <p:animEffect transition="in" filter="checkerboard(across)">
                                      <p:cBhvr>
                                        <p:cTn id="7" dur="500"/>
                                        <p:tgtEl>
                                          <p:spTgt spid="392196"/>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2197"/>
                                        </p:tgtEl>
                                        <p:attrNameLst>
                                          <p:attrName>style.visibility</p:attrName>
                                        </p:attrNameLst>
                                      </p:cBhvr>
                                      <p:to>
                                        <p:strVal val="visible"/>
                                      </p:to>
                                    </p:set>
                                    <p:animEffect transition="in" filter="box(in)">
                                      <p:cBhvr>
                                        <p:cTn id="11" dur="500"/>
                                        <p:tgtEl>
                                          <p:spTgt spid="3921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92195">
                                            <p:txEl>
                                              <p:pRg st="0" end="0"/>
                                            </p:txEl>
                                          </p:spTgt>
                                        </p:tgtEl>
                                        <p:attrNameLst>
                                          <p:attrName>style.visibility</p:attrName>
                                        </p:attrNameLst>
                                      </p:cBhvr>
                                      <p:to>
                                        <p:strVal val="visible"/>
                                      </p:to>
                                    </p:set>
                                    <p:animEffect transition="in" filter="blinds(horizontal)">
                                      <p:cBhvr>
                                        <p:cTn id="16" dur="500"/>
                                        <p:tgtEl>
                                          <p:spTgt spid="392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21" dur="500"/>
                                        <p:tgtEl>
                                          <p:spTgt spid="39219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26" dur="500"/>
                                        <p:tgtEl>
                                          <p:spTgt spid="39219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31" dur="500"/>
                                        <p:tgtEl>
                                          <p:spTgt spid="392195">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36" dur="500"/>
                                        <p:tgtEl>
                                          <p:spTgt spid="392195">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41" dur="500"/>
                                        <p:tgtEl>
                                          <p:spTgt spid="392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bldLvl="2" autoUpdateAnimBg="0"/>
      <p:bldP spid="39219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sz="3600" b="1">
                <a:latin typeface="Arial" charset="0"/>
                <a:ea typeface="华文中宋" pitchFamily="2" charset="-122"/>
              </a:rPr>
              <a:t>1.4.3   </a:t>
            </a:r>
            <a:r>
              <a:rPr lang="zh-CN" altLang="en-US" sz="3600" b="1">
                <a:latin typeface="华文中宋" pitchFamily="2" charset="-122"/>
                <a:ea typeface="华文中宋" pitchFamily="2" charset="-122"/>
              </a:rPr>
              <a:t>电力场效应晶体管</a:t>
            </a:r>
          </a:p>
        </p:txBody>
      </p:sp>
      <p:sp>
        <p:nvSpPr>
          <p:cNvPr id="394243" name="Rectangle 3"/>
          <p:cNvSpPr>
            <a:spLocks noGrp="1" noChangeArrowheads="1"/>
          </p:cNvSpPr>
          <p:nvPr>
            <p:ph type="body" idx="1"/>
          </p:nvPr>
        </p:nvSpPr>
        <p:spPr>
          <a:xfrm>
            <a:off x="609600" y="838200"/>
            <a:ext cx="8283575" cy="4103688"/>
          </a:xfrm>
          <a:noFill/>
          <a:ln/>
        </p:spPr>
        <p:txBody>
          <a:bodyPr/>
          <a:lstStyle/>
          <a:p>
            <a:pPr algn="just">
              <a:lnSpc>
                <a:spcPct val="105000"/>
              </a:lnSpc>
              <a:spcBef>
                <a:spcPct val="30000"/>
              </a:spcBef>
              <a:buFont typeface="Wingdings" pitchFamily="2" charset="2"/>
              <a:buChar char="Ø"/>
            </a:pPr>
            <a:r>
              <a:rPr lang="zh-CN" altLang="en-US" sz="2800" b="1" dirty="0">
                <a:solidFill>
                  <a:srgbClr val="0000FF"/>
                </a:solidFill>
              </a:rPr>
              <a:t>电力</a:t>
            </a:r>
            <a:r>
              <a:rPr lang="en-US" altLang="zh-CN" sz="2800" b="1" dirty="0">
                <a:solidFill>
                  <a:srgbClr val="0000FF"/>
                </a:solidFill>
              </a:rPr>
              <a:t>MOSFET</a:t>
            </a:r>
            <a:r>
              <a:rPr lang="zh-CN" altLang="en-US" sz="2800" b="1" dirty="0">
                <a:solidFill>
                  <a:srgbClr val="0000FF"/>
                </a:solidFill>
              </a:rPr>
              <a:t>的结构特点</a:t>
            </a:r>
            <a:r>
              <a:rPr lang="zh-CN" altLang="en-US" sz="2800" b="1" dirty="0"/>
              <a:t>：</a:t>
            </a:r>
            <a:endParaRPr lang="zh-CN" altLang="en-US" sz="2800" dirty="0"/>
          </a:p>
          <a:p>
            <a:pPr lvl="1" algn="just">
              <a:lnSpc>
                <a:spcPct val="105000"/>
              </a:lnSpc>
              <a:spcBef>
                <a:spcPct val="30000"/>
              </a:spcBef>
              <a:buFont typeface="Wingdings" pitchFamily="2" charset="2"/>
              <a:buChar char="Ø"/>
            </a:pPr>
            <a:r>
              <a:rPr lang="en-US" altLang="zh-CN" sz="2400" dirty="0"/>
              <a:t>1</a:t>
            </a:r>
            <a:r>
              <a:rPr lang="zh-CN" altLang="en-US" sz="2400" dirty="0"/>
              <a:t>、存在漂移区（低掺杂</a:t>
            </a:r>
            <a:r>
              <a:rPr lang="en-US" altLang="zh-CN" sz="2400" dirty="0"/>
              <a:t>N</a:t>
            </a:r>
            <a:r>
              <a:rPr lang="zh-CN" altLang="en-US" sz="2400" dirty="0"/>
              <a:t>区）：承受高压；</a:t>
            </a:r>
          </a:p>
          <a:p>
            <a:pPr lvl="1" algn="just">
              <a:lnSpc>
                <a:spcPct val="105000"/>
              </a:lnSpc>
              <a:spcBef>
                <a:spcPct val="30000"/>
              </a:spcBef>
              <a:buFont typeface="Wingdings" pitchFamily="2" charset="2"/>
              <a:buChar char="Ø"/>
            </a:pPr>
            <a:r>
              <a:rPr lang="en-US" altLang="zh-CN" sz="2400" dirty="0"/>
              <a:t>2</a:t>
            </a:r>
            <a:r>
              <a:rPr lang="zh-CN" altLang="en-US" sz="2400" dirty="0"/>
              <a:t>、</a:t>
            </a:r>
            <a:r>
              <a:rPr lang="zh-CN" altLang="en-US" sz="2400" b="1" dirty="0">
                <a:solidFill>
                  <a:srgbClr val="FF0000"/>
                </a:solidFill>
              </a:rPr>
              <a:t>多子导电，</a:t>
            </a:r>
            <a:r>
              <a:rPr lang="zh-CN" altLang="en-US" sz="2400" dirty="0"/>
              <a:t>栅极绝缘：</a:t>
            </a:r>
            <a:r>
              <a:rPr lang="zh-CN" altLang="en-US" sz="2400" dirty="0">
                <a:solidFill>
                  <a:srgbClr val="FF0000"/>
                </a:solidFill>
              </a:rPr>
              <a:t>无法像电力二极管和</a:t>
            </a:r>
            <a:r>
              <a:rPr lang="en-US" altLang="zh-CN" sz="2400" dirty="0">
                <a:solidFill>
                  <a:srgbClr val="FF0000"/>
                </a:solidFill>
              </a:rPr>
              <a:t>GTR</a:t>
            </a:r>
            <a:r>
              <a:rPr lang="zh-CN" altLang="en-US" sz="2400" dirty="0">
                <a:solidFill>
                  <a:srgbClr val="FF0000"/>
                </a:solidFill>
              </a:rPr>
              <a:t>在导通时有</a:t>
            </a:r>
            <a:r>
              <a:rPr lang="en-US" altLang="zh-CN" sz="2400" dirty="0">
                <a:solidFill>
                  <a:srgbClr val="FF0000"/>
                </a:solidFill>
              </a:rPr>
              <a:t>P</a:t>
            </a:r>
            <a:r>
              <a:rPr lang="zh-CN" altLang="en-US" sz="2400" dirty="0">
                <a:solidFill>
                  <a:srgbClr val="FF0000"/>
                </a:solidFill>
              </a:rPr>
              <a:t>区向漂移区注入大量少子形成电导调制效应来减小通态电压和通态损耗。</a:t>
            </a:r>
          </a:p>
          <a:p>
            <a:pPr lvl="1" algn="just">
              <a:lnSpc>
                <a:spcPct val="105000"/>
              </a:lnSpc>
              <a:spcBef>
                <a:spcPct val="30000"/>
              </a:spcBef>
              <a:buFont typeface="Wingdings" pitchFamily="2" charset="2"/>
              <a:buChar char="Ø"/>
            </a:pPr>
            <a:r>
              <a:rPr lang="en-US" altLang="zh-CN" sz="2400" dirty="0"/>
              <a:t>3</a:t>
            </a:r>
            <a:r>
              <a:rPr lang="zh-CN" altLang="en-US" sz="2400" dirty="0"/>
              <a:t>、电力</a:t>
            </a:r>
            <a:r>
              <a:rPr lang="en-US" altLang="zh-CN" sz="2400" dirty="0"/>
              <a:t>MOS</a:t>
            </a:r>
            <a:r>
              <a:rPr lang="zh-CN" altLang="en-US" sz="2400" dirty="0"/>
              <a:t>管可以通过增加漂移区提高耐压等级，但是通态电阻增大，通态损耗增加。</a:t>
            </a:r>
          </a:p>
        </p:txBody>
      </p:sp>
      <p:graphicFrame>
        <p:nvGraphicFramePr>
          <p:cNvPr id="394244" name="Object 4"/>
          <p:cNvGraphicFramePr>
            <a:graphicFrameLocks noChangeAspect="1"/>
          </p:cNvGraphicFramePr>
          <p:nvPr/>
        </p:nvGraphicFramePr>
        <p:xfrm>
          <a:off x="2268538" y="4365625"/>
          <a:ext cx="4953000" cy="2133600"/>
        </p:xfrm>
        <a:graphic>
          <a:graphicData uri="http://schemas.openxmlformats.org/presentationml/2006/ole">
            <mc:AlternateContent xmlns:mc="http://schemas.openxmlformats.org/markup-compatibility/2006">
              <mc:Choice xmlns:v="urn:schemas-microsoft-com:vml" Requires="v">
                <p:oleObj spid="_x0000_s45226" name="VISIO" r:id="rId4" imgW="4329684" imgH="1773936" progId="Visio.Drawing.5">
                  <p:embed/>
                </p:oleObj>
              </mc:Choice>
              <mc:Fallback>
                <p:oleObj name="VISIO" r:id="rId4" imgW="4329684" imgH="1773936"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315" t="4057" r="16628" b="16231"/>
                      <a:stretch>
                        <a:fillRect/>
                      </a:stretch>
                    </p:blipFill>
                    <p:spPr bwMode="auto">
                      <a:xfrm>
                        <a:off x="2268538" y="4365625"/>
                        <a:ext cx="49530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245" name="Text Box 5"/>
          <p:cNvSpPr txBox="1">
            <a:spLocks noChangeArrowheads="1"/>
          </p:cNvSpPr>
          <p:nvPr/>
        </p:nvSpPr>
        <p:spPr bwMode="auto">
          <a:xfrm>
            <a:off x="2626051" y="6491288"/>
            <a:ext cx="4331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65000"/>
              <a:buFont typeface="Wingdings" pitchFamily="2" charset="2"/>
              <a:buNone/>
            </a:pPr>
            <a:r>
              <a:rPr lang="zh-CN" altLang="en-US" sz="2000" dirty="0">
                <a:solidFill>
                  <a:srgbClr val="0000FF"/>
                </a:solidFill>
                <a:latin typeface="Arial" charset="0"/>
              </a:rPr>
              <a:t>电力</a:t>
            </a:r>
            <a:r>
              <a:rPr lang="en-US" altLang="zh-CN" sz="2000" dirty="0">
                <a:solidFill>
                  <a:srgbClr val="0000FF"/>
                </a:solidFill>
                <a:latin typeface="Arial" charset="0"/>
              </a:rPr>
              <a:t>MOSFET</a:t>
            </a:r>
            <a:r>
              <a:rPr lang="zh-CN" altLang="en-US" sz="2000" dirty="0">
                <a:solidFill>
                  <a:srgbClr val="0000FF"/>
                </a:solidFill>
                <a:latin typeface="Arial" charset="0"/>
              </a:rPr>
              <a:t>的结构和电气图形符号</a:t>
            </a:r>
            <a:endParaRPr kumimoji="0" lang="zh-CN" altLang="en-US" sz="2000"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日期占位符 2"/>
          <p:cNvSpPr>
            <a:spLocks noGrp="1"/>
          </p:cNvSpPr>
          <p:nvPr>
            <p:ph type="dt" sz="half" idx="10"/>
          </p:nvPr>
        </p:nvSpPr>
        <p:spPr/>
        <p:txBody>
          <a:bodyPr/>
          <a:lstStyle/>
          <a:p>
            <a:fld id="{4D6046E7-1D2A-4564-BDB4-9D412A2D7499}" type="datetime10">
              <a:rPr lang="zh-CN" altLang="en-US" smtClean="0"/>
              <a:t>20:57</a:t>
            </a:fld>
            <a:endParaRPr lang="zh-CN" altLang="en-US"/>
          </a:p>
        </p:txBody>
      </p:sp>
    </p:spTree>
    <p:extLst>
      <p:ext uri="{BB962C8B-B14F-4D97-AF65-F5344CB8AC3E}">
        <p14:creationId xmlns:p14="http://schemas.microsoft.com/office/powerpoint/2010/main" val="2980837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4244"/>
                                        </p:tgtEl>
                                        <p:attrNameLst>
                                          <p:attrName>style.visibility</p:attrName>
                                        </p:attrNameLst>
                                      </p:cBhvr>
                                      <p:to>
                                        <p:strVal val="visible"/>
                                      </p:to>
                                    </p:set>
                                    <p:animEffect transition="in" filter="checkerboard(across)">
                                      <p:cBhvr>
                                        <p:cTn id="7" dur="500"/>
                                        <p:tgtEl>
                                          <p:spTgt spid="39424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4245"/>
                                        </p:tgtEl>
                                        <p:attrNameLst>
                                          <p:attrName>style.visibility</p:attrName>
                                        </p:attrNameLst>
                                      </p:cBhvr>
                                      <p:to>
                                        <p:strVal val="visible"/>
                                      </p:to>
                                    </p:set>
                                    <p:animEffect transition="in" filter="box(in)">
                                      <p:cBhvr>
                                        <p:cTn id="11" dur="500"/>
                                        <p:tgtEl>
                                          <p:spTgt spid="3942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94243">
                                            <p:txEl>
                                              <p:pRg st="0" end="0"/>
                                            </p:txEl>
                                          </p:spTgt>
                                        </p:tgtEl>
                                        <p:attrNameLst>
                                          <p:attrName>style.visibility</p:attrName>
                                        </p:attrNameLst>
                                      </p:cBhvr>
                                      <p:to>
                                        <p:strVal val="visible"/>
                                      </p:to>
                                    </p:set>
                                    <p:animEffect transition="in" filter="blinds(horizontal)">
                                      <p:cBhvr>
                                        <p:cTn id="16" dur="500"/>
                                        <p:tgtEl>
                                          <p:spTgt spid="39424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4243">
                                            <p:txEl>
                                              <p:pRg st="1" end="1"/>
                                            </p:txEl>
                                          </p:spTgt>
                                        </p:tgtEl>
                                        <p:attrNameLst>
                                          <p:attrName>style.visibility</p:attrName>
                                        </p:attrNameLst>
                                      </p:cBhvr>
                                      <p:to>
                                        <p:strVal val="visible"/>
                                      </p:to>
                                    </p:set>
                                    <p:animEffect transition="in" filter="blinds(horizontal)">
                                      <p:cBhvr>
                                        <p:cTn id="21" dur="500"/>
                                        <p:tgtEl>
                                          <p:spTgt spid="39424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26" dur="500"/>
                                        <p:tgtEl>
                                          <p:spTgt spid="39424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31" dur="500"/>
                                        <p:tgtEl>
                                          <p:spTgt spid="394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bldLvl="2" autoUpdateAnimBg="0"/>
      <p:bldP spid="39424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685800" y="-9089"/>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400" b="1" dirty="0">
                <a:solidFill>
                  <a:schemeClr val="accent2"/>
                </a:solidFill>
                <a:latin typeface="Times New Roman" pitchFamily="18" charset="0"/>
                <a:ea typeface="黑体" pitchFamily="2" charset="-122"/>
              </a:rPr>
              <a:t>缩短沟道电流路径降低导通电阻</a:t>
            </a:r>
          </a:p>
        </p:txBody>
      </p:sp>
      <p:sp>
        <p:nvSpPr>
          <p:cNvPr id="402435" name="Rectangle 3"/>
          <p:cNvSpPr>
            <a:spLocks noChangeArrowheads="1"/>
          </p:cNvSpPr>
          <p:nvPr/>
        </p:nvSpPr>
        <p:spPr bwMode="auto">
          <a:xfrm>
            <a:off x="533400" y="1066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endParaRPr lang="zh-CN" altLang="zh-CN" sz="2800">
              <a:latin typeface="Times New Roman" pitchFamily="18" charset="0"/>
            </a:endParaRPr>
          </a:p>
        </p:txBody>
      </p:sp>
      <p:graphicFrame>
        <p:nvGraphicFramePr>
          <p:cNvPr id="402436" name="Object 4"/>
          <p:cNvGraphicFramePr>
            <a:graphicFrameLocks noChangeAspect="1"/>
          </p:cNvGraphicFramePr>
          <p:nvPr/>
        </p:nvGraphicFramePr>
        <p:xfrm>
          <a:off x="1154113" y="1143000"/>
          <a:ext cx="6300787" cy="5122863"/>
        </p:xfrm>
        <a:graphic>
          <a:graphicData uri="http://schemas.openxmlformats.org/presentationml/2006/ole">
            <mc:AlternateContent xmlns:mc="http://schemas.openxmlformats.org/markup-compatibility/2006">
              <mc:Choice xmlns:v="urn:schemas-microsoft-com:vml" Requires="v">
                <p:oleObj spid="_x0000_s47274" name="Microsoft Drawing" r:id="rId3" imgW="2514600" imgH="2044700" progId="MSDraw">
                  <p:embed/>
                </p:oleObj>
              </mc:Choice>
              <mc:Fallback>
                <p:oleObj name="Microsoft Drawing" r:id="rId3" imgW="2514600" imgH="20447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1143000"/>
                        <a:ext cx="6300787" cy="51228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2437" name="AutoShape 5"/>
          <p:cNvSpPr>
            <a:spLocks noChangeArrowheads="1"/>
          </p:cNvSpPr>
          <p:nvPr/>
        </p:nvSpPr>
        <p:spPr bwMode="auto">
          <a:xfrm>
            <a:off x="6248400" y="990600"/>
            <a:ext cx="2590800" cy="1524000"/>
          </a:xfrm>
          <a:prstGeom prst="wedgeRoundRectCallout">
            <a:avLst>
              <a:gd name="adj1" fmla="val -134741"/>
              <a:gd name="adj2" fmla="val 63125"/>
              <a:gd name="adj3" fmla="val 16667"/>
            </a:avLst>
          </a:prstGeom>
          <a:solidFill>
            <a:srgbClr val="FFFF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a:latin typeface="Times New Roman" pitchFamily="18" charset="0"/>
                <a:ea typeface="宋体" charset="-122"/>
              </a:rPr>
              <a:t>基本沟道位于</a:t>
            </a:r>
            <a:r>
              <a:rPr lang="en-US" altLang="zh-CN" sz="2800">
                <a:latin typeface="Times New Roman" pitchFamily="18" charset="0"/>
                <a:ea typeface="宋体" charset="-122"/>
              </a:rPr>
              <a:t>P</a:t>
            </a:r>
            <a:r>
              <a:rPr lang="zh-CN" altLang="en-US" sz="2800">
                <a:latin typeface="Times New Roman" pitchFamily="18" charset="0"/>
                <a:ea typeface="宋体" charset="-122"/>
              </a:rPr>
              <a:t>区栅极层底部体区。</a:t>
            </a:r>
          </a:p>
        </p:txBody>
      </p:sp>
      <p:sp>
        <p:nvSpPr>
          <p:cNvPr id="402438" name="AutoShape 6"/>
          <p:cNvSpPr>
            <a:spLocks noChangeArrowheads="1"/>
          </p:cNvSpPr>
          <p:nvPr/>
        </p:nvSpPr>
        <p:spPr bwMode="auto">
          <a:xfrm>
            <a:off x="5410200" y="2667000"/>
            <a:ext cx="3733800" cy="3962400"/>
          </a:xfrm>
          <a:prstGeom prst="wedgeRoundRectCallout">
            <a:avLst>
              <a:gd name="adj1" fmla="val -55231"/>
              <a:gd name="adj2" fmla="val -67069"/>
              <a:gd name="adj3" fmla="val 16667"/>
            </a:avLst>
          </a:prstGeom>
          <a:solidFill>
            <a:srgbClr val="FF99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20000"/>
              </a:spcBef>
            </a:pPr>
            <a:r>
              <a:rPr lang="en-US" altLang="zh-CN" sz="2800">
                <a:latin typeface="Times New Roman" pitchFamily="18" charset="0"/>
                <a:ea typeface="宋体" charset="-122"/>
              </a:rPr>
              <a:t>P</a:t>
            </a:r>
            <a:r>
              <a:rPr lang="zh-CN" altLang="en-US" sz="2800">
                <a:latin typeface="Times New Roman" pitchFamily="18" charset="0"/>
                <a:ea typeface="宋体" charset="-122"/>
              </a:rPr>
              <a:t>区主体与源极短路。即</a:t>
            </a:r>
            <a:r>
              <a:rPr lang="en-US" altLang="zh-CN" sz="2800">
                <a:latin typeface="Times New Roman" pitchFamily="18" charset="0"/>
                <a:ea typeface="宋体" charset="-122"/>
              </a:rPr>
              <a:t>PN</a:t>
            </a:r>
            <a:r>
              <a:rPr lang="zh-CN" altLang="en-US" sz="2800" baseline="30000">
                <a:latin typeface="Times New Roman" pitchFamily="18" charset="0"/>
                <a:ea typeface="宋体" charset="-122"/>
              </a:rPr>
              <a:t>＋</a:t>
            </a:r>
            <a:r>
              <a:rPr lang="zh-CN" altLang="en-US" sz="2800">
                <a:latin typeface="Times New Roman" pitchFamily="18" charset="0"/>
                <a:ea typeface="宋体" charset="-122"/>
              </a:rPr>
              <a:t>结短路。</a:t>
            </a:r>
            <a:r>
              <a:rPr lang="en-US" altLang="zh-CN" sz="2800">
                <a:latin typeface="Times New Roman" pitchFamily="18" charset="0"/>
                <a:ea typeface="宋体" charset="-122"/>
              </a:rPr>
              <a:t>PN</a:t>
            </a:r>
            <a:r>
              <a:rPr lang="en-US" altLang="zh-CN" sz="2800" baseline="30000">
                <a:latin typeface="Times New Roman" pitchFamily="18" charset="0"/>
                <a:ea typeface="宋体" charset="-122"/>
              </a:rPr>
              <a:t>-</a:t>
            </a:r>
            <a:r>
              <a:rPr lang="en-US" altLang="zh-CN" sz="2800">
                <a:latin typeface="Times New Roman" pitchFamily="18" charset="0"/>
                <a:ea typeface="宋体" charset="-122"/>
              </a:rPr>
              <a:t>N</a:t>
            </a:r>
            <a:r>
              <a:rPr lang="en-US" altLang="zh-CN" sz="2800" baseline="30000">
                <a:latin typeface="Times New Roman" pitchFamily="18" charset="0"/>
                <a:ea typeface="宋体" charset="-122"/>
              </a:rPr>
              <a:t>+</a:t>
            </a:r>
            <a:r>
              <a:rPr lang="zh-CN" altLang="en-US" sz="2800">
                <a:latin typeface="Times New Roman" pitchFamily="18" charset="0"/>
                <a:ea typeface="宋体" charset="-122"/>
              </a:rPr>
              <a:t>组成体二极管</a:t>
            </a:r>
            <a:r>
              <a:rPr lang="en-US" altLang="zh-CN" sz="2800">
                <a:latin typeface="Times New Roman" pitchFamily="18" charset="0"/>
                <a:ea typeface="宋体" charset="-122"/>
              </a:rPr>
              <a:t>D</a:t>
            </a:r>
            <a:r>
              <a:rPr lang="en-US" altLang="zh-CN" sz="2800" baseline="-25000">
                <a:latin typeface="Times New Roman" pitchFamily="18" charset="0"/>
                <a:ea typeface="宋体" charset="-122"/>
              </a:rPr>
              <a:t>b</a:t>
            </a:r>
            <a:r>
              <a:rPr lang="zh-CN" altLang="en-US" sz="2800">
                <a:latin typeface="Times New Roman" pitchFamily="18" charset="0"/>
                <a:ea typeface="宋体" charset="-122"/>
              </a:rPr>
              <a:t>，可流过额定电流。 </a:t>
            </a:r>
            <a:r>
              <a:rPr lang="en-US" altLang="zh-CN" sz="2800">
                <a:latin typeface="Times New Roman" pitchFamily="18" charset="0"/>
                <a:ea typeface="宋体" charset="-122"/>
              </a:rPr>
              <a:t>D</a:t>
            </a:r>
            <a:r>
              <a:rPr lang="en-US" altLang="zh-CN" sz="2800" baseline="-25000">
                <a:latin typeface="Times New Roman" pitchFamily="18" charset="0"/>
                <a:ea typeface="宋体" charset="-122"/>
              </a:rPr>
              <a:t>b</a:t>
            </a:r>
            <a:r>
              <a:rPr lang="zh-CN" altLang="en-US" sz="2800">
                <a:latin typeface="Times New Roman" pitchFamily="18" charset="0"/>
                <a:ea typeface="宋体" charset="-122"/>
              </a:rPr>
              <a:t>具有很慢的反向恢复特性和高的反向恢复电流峰值。一般作续流二极管。</a:t>
            </a:r>
          </a:p>
          <a:p>
            <a:pPr algn="ctr"/>
            <a:endParaRPr lang="en-US"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3" name="日期占位符 2"/>
          <p:cNvSpPr>
            <a:spLocks noGrp="1"/>
          </p:cNvSpPr>
          <p:nvPr>
            <p:ph type="dt" sz="half" idx="10"/>
          </p:nvPr>
        </p:nvSpPr>
        <p:spPr/>
        <p:txBody>
          <a:bodyPr/>
          <a:lstStyle/>
          <a:p>
            <a:fld id="{22291F44-740B-4BD0-96AF-0C600A93FABB}" type="datetime10">
              <a:rPr lang="zh-CN" altLang="en-US" smtClean="0"/>
              <a:t>20:57</a:t>
            </a:fld>
            <a:endParaRPr lang="zh-CN" altLang="en-US"/>
          </a:p>
        </p:txBody>
      </p:sp>
    </p:spTree>
    <p:extLst>
      <p:ext uri="{BB962C8B-B14F-4D97-AF65-F5344CB8AC3E}">
        <p14:creationId xmlns:p14="http://schemas.microsoft.com/office/powerpoint/2010/main" val="3066338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8"/>
                                        </p:tgtEl>
                                        <p:attrNameLst>
                                          <p:attrName>style.visibility</p:attrName>
                                        </p:attrNameLst>
                                      </p:cBhvr>
                                      <p:to>
                                        <p:strVal val="visible"/>
                                      </p:to>
                                    </p:set>
                                  </p:childTnLst>
                                  <p:subTnLst>
                                    <p:set>
                                      <p:cBhvr override="childStyle">
                                        <p:cTn dur="1" fill="hold" display="0" masterRel="nextClick" afterEffect="1"/>
                                        <p:tgtEl>
                                          <p:spTgt spid="40243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02437"/>
                                        </p:tgtEl>
                                        <p:attrNameLst>
                                          <p:attrName>style.visibility</p:attrName>
                                        </p:attrNameLst>
                                      </p:cBhvr>
                                      <p:to>
                                        <p:strVal val="visible"/>
                                      </p:to>
                                    </p:set>
                                    <p:animEffect transition="in" filter="blinds(horizontal)">
                                      <p:cBhvr>
                                        <p:cTn id="11" dur="500"/>
                                        <p:tgtEl>
                                          <p:spTgt spid="402437"/>
                                        </p:tgtEl>
                                      </p:cBhvr>
                                    </p:animEffect>
                                  </p:childTnLst>
                                  <p:subTnLst>
                                    <p:set>
                                      <p:cBhvr override="childStyle">
                                        <p:cTn dur="1" fill="hold" display="0" masterRel="nextClick" afterEffect="1"/>
                                        <p:tgtEl>
                                          <p:spTgt spid="4024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nimBg="1"/>
      <p:bldP spid="40243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sz="4000"/>
              <a:t>COOLMOS </a:t>
            </a:r>
            <a:r>
              <a:rPr lang="zh-CN" altLang="en-US" sz="4000"/>
              <a:t>电力场效应管</a:t>
            </a:r>
          </a:p>
        </p:txBody>
      </p:sp>
      <p:graphicFrame>
        <p:nvGraphicFramePr>
          <p:cNvPr id="411651" name="Object 3"/>
          <p:cNvGraphicFramePr>
            <a:graphicFrameLocks noGrp="1" noChangeAspect="1"/>
          </p:cNvGraphicFramePr>
          <p:nvPr>
            <p:ph idx="1"/>
          </p:nvPr>
        </p:nvGraphicFramePr>
        <p:xfrm>
          <a:off x="1331913" y="908050"/>
          <a:ext cx="4597400" cy="4968875"/>
        </p:xfrm>
        <a:graphic>
          <a:graphicData uri="http://schemas.openxmlformats.org/presentationml/2006/ole">
            <mc:AlternateContent xmlns:mc="http://schemas.openxmlformats.org/markup-compatibility/2006">
              <mc:Choice xmlns:v="urn:schemas-microsoft-com:vml" Requires="v">
                <p:oleObj spid="_x0000_s48298" name="Microsoft Drawing" r:id="rId3" imgW="2093760" imgH="2263680" progId="MSDraw">
                  <p:embed/>
                </p:oleObj>
              </mc:Choice>
              <mc:Fallback>
                <p:oleObj name="Microsoft Drawing" r:id="rId3" imgW="2093760" imgH="226368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08050"/>
                        <a:ext cx="4597400" cy="49688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2" name="AutoShape 4"/>
          <p:cNvSpPr>
            <a:spLocks noChangeArrowheads="1"/>
          </p:cNvSpPr>
          <p:nvPr/>
        </p:nvSpPr>
        <p:spPr bwMode="auto">
          <a:xfrm>
            <a:off x="5867400" y="836613"/>
            <a:ext cx="3276600" cy="2736850"/>
          </a:xfrm>
          <a:prstGeom prst="wedgeRoundRectCallout">
            <a:avLst>
              <a:gd name="adj1" fmla="val -99032"/>
              <a:gd name="adj2" fmla="val 34282"/>
              <a:gd name="adj3" fmla="val 16667"/>
            </a:avLst>
          </a:prstGeom>
          <a:solidFill>
            <a:srgbClr val="FF99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2400"/>
              <a:t>导通时，大量电子进入</a:t>
            </a:r>
            <a:r>
              <a:rPr lang="en-US" altLang="zh-CN" sz="2400"/>
              <a:t>N-</a:t>
            </a:r>
            <a:r>
              <a:rPr lang="zh-CN" altLang="en-US" sz="2400"/>
              <a:t>区，同时，</a:t>
            </a:r>
            <a:r>
              <a:rPr lang="en-US" altLang="zh-CN" sz="2400"/>
              <a:t>P+</a:t>
            </a:r>
            <a:r>
              <a:rPr lang="zh-CN" altLang="en-US" sz="2400"/>
              <a:t>区向</a:t>
            </a:r>
            <a:r>
              <a:rPr lang="en-US" altLang="zh-CN" sz="2400"/>
              <a:t>P-</a:t>
            </a:r>
            <a:r>
              <a:rPr lang="zh-CN" altLang="en-US" sz="2400"/>
              <a:t>区提供空穴向</a:t>
            </a:r>
            <a:r>
              <a:rPr lang="en-US" altLang="zh-CN" sz="2400"/>
              <a:t>P-N-</a:t>
            </a:r>
            <a:r>
              <a:rPr lang="zh-CN" altLang="en-US" sz="2400"/>
              <a:t>结边界堆积，以获得良好的欧姆特性，比常规</a:t>
            </a:r>
            <a:r>
              <a:rPr lang="en-US" altLang="zh-CN" sz="2400"/>
              <a:t>MOS</a:t>
            </a:r>
            <a:r>
              <a:rPr lang="zh-CN" altLang="en-US" sz="2400"/>
              <a:t>管降低</a:t>
            </a:r>
            <a:r>
              <a:rPr lang="en-US" altLang="zh-CN" sz="2400"/>
              <a:t>5</a:t>
            </a:r>
            <a:r>
              <a:rPr lang="zh-CN" altLang="en-US" sz="2400"/>
              <a:t>倍。</a:t>
            </a:r>
          </a:p>
        </p:txBody>
      </p:sp>
      <p:sp>
        <p:nvSpPr>
          <p:cNvPr id="411653" name="Text Box 5"/>
          <p:cNvSpPr txBox="1">
            <a:spLocks noChangeArrowheads="1"/>
          </p:cNvSpPr>
          <p:nvPr/>
        </p:nvSpPr>
        <p:spPr bwMode="auto">
          <a:xfrm>
            <a:off x="5848350" y="3838575"/>
            <a:ext cx="3116263" cy="2063750"/>
          </a:xfrm>
          <a:prstGeom prst="rect">
            <a:avLst/>
          </a:prstGeom>
          <a:solidFill>
            <a:srgbClr val="FFFF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a:latin typeface="华文中宋" pitchFamily="2" charset="-122"/>
                <a:ea typeface="华文中宋" pitchFamily="2" charset="-122"/>
              </a:rPr>
              <a:t>截止时，耗尽层沿</a:t>
            </a:r>
            <a:r>
              <a:rPr lang="en-US" altLang="zh-CN">
                <a:latin typeface="华文中宋" pitchFamily="2" charset="-122"/>
                <a:ea typeface="华文中宋" pitchFamily="2" charset="-122"/>
              </a:rPr>
              <a:t>PN</a:t>
            </a:r>
            <a:r>
              <a:rPr lang="zh-CN" altLang="en-US">
                <a:latin typeface="华文中宋" pitchFamily="2" charset="-122"/>
                <a:ea typeface="华文中宋" pitchFamily="2" charset="-122"/>
              </a:rPr>
              <a:t>结物理边界伸展，外电压增加时，耗尽层不会进一步扩展，保证了器件的耐压阻断能力。</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3" name="日期占位符 2"/>
          <p:cNvSpPr>
            <a:spLocks noGrp="1"/>
          </p:cNvSpPr>
          <p:nvPr>
            <p:ph type="dt" sz="half" idx="10"/>
          </p:nvPr>
        </p:nvSpPr>
        <p:spPr/>
        <p:txBody>
          <a:bodyPr/>
          <a:lstStyle/>
          <a:p>
            <a:fld id="{450343EB-991C-4FE0-906F-ECBB32BC9C7A}" type="datetime10">
              <a:rPr lang="zh-CN" altLang="en-US" smtClean="0"/>
              <a:t>20:57</a:t>
            </a:fld>
            <a:endParaRPr lang="zh-CN" altLang="en-US"/>
          </a:p>
        </p:txBody>
      </p:sp>
    </p:spTree>
    <p:extLst>
      <p:ext uri="{BB962C8B-B14F-4D97-AF65-F5344CB8AC3E}">
        <p14:creationId xmlns:p14="http://schemas.microsoft.com/office/powerpoint/2010/main" val="207789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sz="3600" b="1">
                <a:latin typeface="Arial" charset="0"/>
                <a:ea typeface="华文中宋" pitchFamily="2" charset="-122"/>
              </a:rPr>
              <a:t>1.4.3   </a:t>
            </a:r>
            <a:r>
              <a:rPr lang="zh-CN" altLang="en-US" sz="3600" b="1">
                <a:latin typeface="华文中宋" pitchFamily="2" charset="-122"/>
                <a:ea typeface="华文中宋" pitchFamily="2" charset="-122"/>
              </a:rPr>
              <a:t>电力场效应晶体管</a:t>
            </a:r>
          </a:p>
        </p:txBody>
      </p:sp>
      <p:sp>
        <p:nvSpPr>
          <p:cNvPr id="377859" name="Rectangle 3"/>
          <p:cNvSpPr>
            <a:spLocks noGrp="1" noChangeArrowheads="1"/>
          </p:cNvSpPr>
          <p:nvPr>
            <p:ph type="body" idx="1"/>
          </p:nvPr>
        </p:nvSpPr>
        <p:spPr>
          <a:xfrm>
            <a:off x="0" y="1341438"/>
            <a:ext cx="4284663" cy="5516562"/>
          </a:xfrm>
          <a:noFill/>
          <a:ln/>
        </p:spPr>
        <p:txBody>
          <a:bodyPr/>
          <a:lstStyle/>
          <a:p>
            <a:pPr marL="558800" lvl="1" indent="-101600">
              <a:lnSpc>
                <a:spcPct val="130000"/>
              </a:lnSpc>
              <a:buFont typeface="Wingdings" pitchFamily="2" charset="2"/>
              <a:buNone/>
            </a:pPr>
            <a:r>
              <a:rPr lang="en-US" altLang="zh-CN" sz="2400" b="1">
                <a:latin typeface="Arial" charset="0"/>
                <a:cs typeface="Times New Roman" pitchFamily="18" charset="0"/>
              </a:rPr>
              <a:t> (1)  </a:t>
            </a:r>
            <a:r>
              <a:rPr lang="zh-CN" altLang="en-US" sz="2400" b="1">
                <a:solidFill>
                  <a:srgbClr val="0000FF"/>
                </a:solidFill>
              </a:rPr>
              <a:t>静态特性</a:t>
            </a:r>
            <a:endParaRPr lang="zh-CN" altLang="en-US" sz="1200" b="1">
              <a:solidFill>
                <a:srgbClr val="FF6600"/>
              </a:solidFill>
            </a:endParaRPr>
          </a:p>
          <a:p>
            <a:pPr marL="952500" lvl="2" indent="-203200">
              <a:lnSpc>
                <a:spcPct val="130000"/>
              </a:lnSpc>
              <a:buFont typeface="Wingdings" pitchFamily="2" charset="2"/>
              <a:buBlip>
                <a:blip r:embed="rId3"/>
              </a:buBlip>
            </a:pPr>
            <a:r>
              <a:rPr lang="zh-CN" altLang="en-US" sz="2200"/>
              <a:t>漏极电流</a:t>
            </a:r>
            <a:r>
              <a:rPr lang="en-US" altLang="zh-CN" sz="2200" b="1" i="1">
                <a:latin typeface="Arial" charset="0"/>
              </a:rPr>
              <a:t>I</a:t>
            </a:r>
            <a:r>
              <a:rPr lang="en-US" altLang="zh-CN" sz="2200" b="1" baseline="-30000">
                <a:latin typeface="Arial" charset="0"/>
              </a:rPr>
              <a:t>D</a:t>
            </a:r>
            <a:r>
              <a:rPr lang="zh-CN" altLang="en-US" sz="2200"/>
              <a:t>和栅源间电压</a:t>
            </a:r>
            <a:r>
              <a:rPr lang="en-US" altLang="zh-CN" sz="2200" b="1" i="1">
                <a:latin typeface="Arial" charset="0"/>
              </a:rPr>
              <a:t>U</a:t>
            </a:r>
            <a:r>
              <a:rPr lang="en-US" altLang="zh-CN" sz="2200" b="1" baseline="-30000">
                <a:latin typeface="Arial" charset="0"/>
              </a:rPr>
              <a:t>GS</a:t>
            </a:r>
            <a:r>
              <a:rPr lang="zh-CN" altLang="en-US" sz="2200"/>
              <a:t>的关系称为</a:t>
            </a:r>
            <a:r>
              <a:rPr lang="en-US" altLang="zh-CN" sz="2200">
                <a:latin typeface="Arial" charset="0"/>
              </a:rPr>
              <a:t>MOSFET</a:t>
            </a:r>
            <a:r>
              <a:rPr lang="zh-CN" altLang="en-US" sz="2200"/>
              <a:t>的</a:t>
            </a:r>
            <a:r>
              <a:rPr lang="zh-CN" altLang="en-US" sz="2200" b="1">
                <a:solidFill>
                  <a:srgbClr val="0000FF"/>
                </a:solidFill>
              </a:rPr>
              <a:t>转移特性</a:t>
            </a:r>
            <a:r>
              <a:rPr lang="zh-CN" altLang="en-US" sz="2200" b="1"/>
              <a:t>。</a:t>
            </a:r>
            <a:endParaRPr lang="zh-CN" altLang="en-US" sz="1200" b="1"/>
          </a:p>
          <a:p>
            <a:pPr marL="952500" lvl="2" indent="-203200">
              <a:lnSpc>
                <a:spcPct val="130000"/>
              </a:lnSpc>
              <a:buFont typeface="Wingdings" pitchFamily="2" charset="2"/>
              <a:buBlip>
                <a:blip r:embed="rId3"/>
              </a:buBlip>
            </a:pPr>
            <a:endParaRPr lang="zh-CN" altLang="en-US" sz="1200" b="1"/>
          </a:p>
          <a:p>
            <a:pPr marL="952500" lvl="2" indent="-203200">
              <a:lnSpc>
                <a:spcPct val="130000"/>
              </a:lnSpc>
              <a:buFont typeface="Wingdings" pitchFamily="2" charset="2"/>
              <a:buBlip>
                <a:blip r:embed="rId3"/>
              </a:buBlip>
            </a:pPr>
            <a:r>
              <a:rPr lang="en-US" altLang="zh-CN" sz="2200" b="1" i="1">
                <a:latin typeface="Arial" charset="0"/>
              </a:rPr>
              <a:t>I</a:t>
            </a:r>
            <a:r>
              <a:rPr lang="en-US" altLang="zh-CN" sz="2200" b="1" baseline="-30000">
                <a:latin typeface="Arial" charset="0"/>
              </a:rPr>
              <a:t>D</a:t>
            </a:r>
            <a:r>
              <a:rPr lang="zh-CN" altLang="en-US" sz="2200"/>
              <a:t>较大时，</a:t>
            </a:r>
            <a:r>
              <a:rPr lang="en-US" altLang="zh-CN" sz="2200" b="1" i="1">
                <a:latin typeface="Arial" charset="0"/>
              </a:rPr>
              <a:t>I</a:t>
            </a:r>
            <a:r>
              <a:rPr lang="en-US" altLang="zh-CN" sz="2200" b="1" baseline="-30000">
                <a:latin typeface="Arial" charset="0"/>
              </a:rPr>
              <a:t>D</a:t>
            </a:r>
            <a:r>
              <a:rPr lang="zh-CN" altLang="en-US" sz="2200" b="1"/>
              <a:t>与</a:t>
            </a:r>
            <a:r>
              <a:rPr lang="en-US" altLang="zh-CN" sz="2200" b="1" i="1">
                <a:latin typeface="Arial" charset="0"/>
              </a:rPr>
              <a:t>U</a:t>
            </a:r>
            <a:r>
              <a:rPr lang="en-US" altLang="zh-CN" sz="2200" b="1" baseline="-30000">
                <a:latin typeface="Arial" charset="0"/>
              </a:rPr>
              <a:t>GS</a:t>
            </a:r>
            <a:r>
              <a:rPr lang="zh-CN" altLang="en-US" sz="2200"/>
              <a:t>的关系近似线性，曲线的斜率定义为</a:t>
            </a:r>
            <a:r>
              <a:rPr lang="zh-CN" altLang="en-US" sz="2200" b="1">
                <a:solidFill>
                  <a:srgbClr val="0000FF"/>
                </a:solidFill>
              </a:rPr>
              <a:t>跨导</a:t>
            </a:r>
            <a:r>
              <a:rPr lang="en-US" altLang="zh-CN" sz="2200" b="1" i="1">
                <a:solidFill>
                  <a:srgbClr val="0000FF"/>
                </a:solidFill>
                <a:latin typeface="Arial" charset="0"/>
              </a:rPr>
              <a:t>G</a:t>
            </a:r>
            <a:r>
              <a:rPr lang="en-US" altLang="zh-CN" sz="2200" b="1" baseline="-30000">
                <a:solidFill>
                  <a:srgbClr val="0000FF"/>
                </a:solidFill>
                <a:latin typeface="Arial" charset="0"/>
              </a:rPr>
              <a:t>fs</a:t>
            </a:r>
            <a:r>
              <a:rPr lang="zh-CN" altLang="en-US" sz="2200" b="1"/>
              <a:t>。</a:t>
            </a:r>
          </a:p>
          <a:p>
            <a:pPr marL="952500" lvl="2" indent="-203200">
              <a:lnSpc>
                <a:spcPct val="130000"/>
              </a:lnSpc>
              <a:buFont typeface="Wingdings" pitchFamily="2" charset="2"/>
              <a:buBlip>
                <a:blip r:embed="rId3"/>
              </a:buBlip>
            </a:pPr>
            <a:r>
              <a:rPr lang="zh-CN" altLang="en-US"/>
              <a:t>电力</a:t>
            </a:r>
            <a:r>
              <a:rPr lang="en-US" altLang="zh-CN"/>
              <a:t>MOSFET</a:t>
            </a:r>
            <a:r>
              <a:rPr lang="zh-CN" altLang="en-US"/>
              <a:t>在截止区和非饱和区之间来回转换。</a:t>
            </a:r>
          </a:p>
        </p:txBody>
      </p:sp>
      <p:grpSp>
        <p:nvGrpSpPr>
          <p:cNvPr id="377860" name="Group 4"/>
          <p:cNvGrpSpPr>
            <a:grpSpLocks/>
          </p:cNvGrpSpPr>
          <p:nvPr/>
        </p:nvGrpSpPr>
        <p:grpSpPr bwMode="auto">
          <a:xfrm>
            <a:off x="4262438" y="1844675"/>
            <a:ext cx="4881562" cy="3160713"/>
            <a:chOff x="2435" y="1160"/>
            <a:chExt cx="3075" cy="1991"/>
          </a:xfrm>
        </p:grpSpPr>
        <p:sp>
          <p:nvSpPr>
            <p:cNvPr id="377861" name="Rectangle 5"/>
            <p:cNvSpPr>
              <a:spLocks noChangeArrowheads="1"/>
            </p:cNvSpPr>
            <p:nvPr/>
          </p:nvSpPr>
          <p:spPr bwMode="auto">
            <a:xfrm>
              <a:off x="2629"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0</a:t>
              </a:r>
              <a:endParaRPr lang="en-US" altLang="zh-CN"/>
            </a:p>
          </p:txBody>
        </p:sp>
        <p:sp>
          <p:nvSpPr>
            <p:cNvPr id="377862" name="Rectangle 6"/>
            <p:cNvSpPr>
              <a:spLocks noChangeArrowheads="1"/>
            </p:cNvSpPr>
            <p:nvPr/>
          </p:nvSpPr>
          <p:spPr bwMode="auto">
            <a:xfrm>
              <a:off x="2578" y="2309"/>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377863" name="Rectangle 7"/>
            <p:cNvSpPr>
              <a:spLocks noChangeArrowheads="1"/>
            </p:cNvSpPr>
            <p:nvPr/>
          </p:nvSpPr>
          <p:spPr bwMode="auto">
            <a:xfrm>
              <a:off x="2578" y="2044"/>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377864" name="Rectangle 8"/>
            <p:cNvSpPr>
              <a:spLocks noChangeArrowheads="1"/>
            </p:cNvSpPr>
            <p:nvPr/>
          </p:nvSpPr>
          <p:spPr bwMode="auto">
            <a:xfrm>
              <a:off x="2578" y="1779"/>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377865" name="Rectangle 9"/>
            <p:cNvSpPr>
              <a:spLocks noChangeArrowheads="1"/>
            </p:cNvSpPr>
            <p:nvPr/>
          </p:nvSpPr>
          <p:spPr bwMode="auto">
            <a:xfrm>
              <a:off x="2578" y="1249"/>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377866" name="Rectangle 10"/>
            <p:cNvSpPr>
              <a:spLocks noChangeArrowheads="1"/>
            </p:cNvSpPr>
            <p:nvPr/>
          </p:nvSpPr>
          <p:spPr bwMode="auto">
            <a:xfrm>
              <a:off x="2578" y="1514"/>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377867" name="Line 11"/>
            <p:cNvSpPr>
              <a:spLocks noChangeShapeType="1"/>
            </p:cNvSpPr>
            <p:nvPr/>
          </p:nvSpPr>
          <p:spPr bwMode="auto">
            <a:xfrm>
              <a:off x="2685" y="2367"/>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68" name="Line 12"/>
            <p:cNvSpPr>
              <a:spLocks noChangeShapeType="1"/>
            </p:cNvSpPr>
            <p:nvPr/>
          </p:nvSpPr>
          <p:spPr bwMode="auto">
            <a:xfrm>
              <a:off x="2685" y="2103"/>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69" name="Line 13"/>
            <p:cNvSpPr>
              <a:spLocks noChangeShapeType="1"/>
            </p:cNvSpPr>
            <p:nvPr/>
          </p:nvSpPr>
          <p:spPr bwMode="auto">
            <a:xfrm>
              <a:off x="2685" y="1838"/>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0" name="Line 14"/>
            <p:cNvSpPr>
              <a:spLocks noChangeShapeType="1"/>
            </p:cNvSpPr>
            <p:nvPr/>
          </p:nvSpPr>
          <p:spPr bwMode="auto">
            <a:xfrm>
              <a:off x="2685" y="1573"/>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1" name="Line 15"/>
            <p:cNvSpPr>
              <a:spLocks noChangeShapeType="1"/>
            </p:cNvSpPr>
            <p:nvPr/>
          </p:nvSpPr>
          <p:spPr bwMode="auto">
            <a:xfrm>
              <a:off x="2685" y="1308"/>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2" name="Line 16"/>
            <p:cNvSpPr>
              <a:spLocks noChangeShapeType="1"/>
            </p:cNvSpPr>
            <p:nvPr/>
          </p:nvSpPr>
          <p:spPr bwMode="auto">
            <a:xfrm flipV="1">
              <a:off x="2805"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3" name="Line 17"/>
            <p:cNvSpPr>
              <a:spLocks noChangeShapeType="1"/>
            </p:cNvSpPr>
            <p:nvPr/>
          </p:nvSpPr>
          <p:spPr bwMode="auto">
            <a:xfrm flipV="1">
              <a:off x="292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4" name="Line 18"/>
            <p:cNvSpPr>
              <a:spLocks noChangeShapeType="1"/>
            </p:cNvSpPr>
            <p:nvPr/>
          </p:nvSpPr>
          <p:spPr bwMode="auto">
            <a:xfrm flipV="1">
              <a:off x="304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5" name="Line 19"/>
            <p:cNvSpPr>
              <a:spLocks noChangeShapeType="1"/>
            </p:cNvSpPr>
            <p:nvPr/>
          </p:nvSpPr>
          <p:spPr bwMode="auto">
            <a:xfrm flipV="1">
              <a:off x="316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6" name="Line 20"/>
            <p:cNvSpPr>
              <a:spLocks noChangeShapeType="1"/>
            </p:cNvSpPr>
            <p:nvPr/>
          </p:nvSpPr>
          <p:spPr bwMode="auto">
            <a:xfrm flipV="1">
              <a:off x="328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7" name="Line 21"/>
            <p:cNvSpPr>
              <a:spLocks noChangeShapeType="1"/>
            </p:cNvSpPr>
            <p:nvPr/>
          </p:nvSpPr>
          <p:spPr bwMode="auto">
            <a:xfrm flipV="1">
              <a:off x="340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8" name="Line 22"/>
            <p:cNvSpPr>
              <a:spLocks noChangeShapeType="1"/>
            </p:cNvSpPr>
            <p:nvPr/>
          </p:nvSpPr>
          <p:spPr bwMode="auto">
            <a:xfrm flipV="1">
              <a:off x="3527"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79" name="Line 23"/>
            <p:cNvSpPr>
              <a:spLocks noChangeShapeType="1"/>
            </p:cNvSpPr>
            <p:nvPr/>
          </p:nvSpPr>
          <p:spPr bwMode="auto">
            <a:xfrm flipV="1">
              <a:off x="3647"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80" name="Rectangle 24"/>
            <p:cNvSpPr>
              <a:spLocks noChangeArrowheads="1"/>
            </p:cNvSpPr>
            <p:nvPr/>
          </p:nvSpPr>
          <p:spPr bwMode="auto">
            <a:xfrm>
              <a:off x="2906"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a:t>
              </a:r>
              <a:endParaRPr lang="en-US" altLang="zh-CN"/>
            </a:p>
          </p:txBody>
        </p:sp>
        <p:sp>
          <p:nvSpPr>
            <p:cNvPr id="377881" name="Rectangle 25"/>
            <p:cNvSpPr>
              <a:spLocks noChangeArrowheads="1"/>
            </p:cNvSpPr>
            <p:nvPr/>
          </p:nvSpPr>
          <p:spPr bwMode="auto">
            <a:xfrm>
              <a:off x="3146"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a:t>
              </a:r>
              <a:endParaRPr lang="en-US" altLang="zh-CN"/>
            </a:p>
          </p:txBody>
        </p:sp>
        <p:sp>
          <p:nvSpPr>
            <p:cNvPr id="377882" name="Rectangle 26"/>
            <p:cNvSpPr>
              <a:spLocks noChangeArrowheads="1"/>
            </p:cNvSpPr>
            <p:nvPr/>
          </p:nvSpPr>
          <p:spPr bwMode="auto">
            <a:xfrm>
              <a:off x="3387"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6</a:t>
              </a:r>
              <a:endParaRPr lang="en-US" altLang="zh-CN"/>
            </a:p>
          </p:txBody>
        </p:sp>
        <p:sp>
          <p:nvSpPr>
            <p:cNvPr id="377883" name="Rectangle 27"/>
            <p:cNvSpPr>
              <a:spLocks noChangeArrowheads="1"/>
            </p:cNvSpPr>
            <p:nvPr/>
          </p:nvSpPr>
          <p:spPr bwMode="auto">
            <a:xfrm>
              <a:off x="3627"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8</a:t>
              </a:r>
              <a:endParaRPr lang="en-US" altLang="zh-CN"/>
            </a:p>
          </p:txBody>
        </p:sp>
        <p:sp>
          <p:nvSpPr>
            <p:cNvPr id="377884" name="Freeform 28"/>
            <p:cNvSpPr>
              <a:spLocks/>
            </p:cNvSpPr>
            <p:nvPr/>
          </p:nvSpPr>
          <p:spPr bwMode="auto">
            <a:xfrm>
              <a:off x="3005" y="1514"/>
              <a:ext cx="669" cy="1118"/>
            </a:xfrm>
            <a:custGeom>
              <a:avLst/>
              <a:gdLst>
                <a:gd name="T0" fmla="*/ 11 w 669"/>
                <a:gd name="T1" fmla="*/ 1118 h 1118"/>
                <a:gd name="T2" fmla="*/ 31 w 669"/>
                <a:gd name="T3" fmla="*/ 1117 h 1118"/>
                <a:gd name="T4" fmla="*/ 49 w 669"/>
                <a:gd name="T5" fmla="*/ 1117 h 1118"/>
                <a:gd name="T6" fmla="*/ 66 w 669"/>
                <a:gd name="T7" fmla="*/ 1115 h 1118"/>
                <a:gd name="T8" fmla="*/ 82 w 669"/>
                <a:gd name="T9" fmla="*/ 1113 h 1118"/>
                <a:gd name="T10" fmla="*/ 96 w 669"/>
                <a:gd name="T11" fmla="*/ 1112 h 1118"/>
                <a:gd name="T12" fmla="*/ 134 w 669"/>
                <a:gd name="T13" fmla="*/ 1107 h 1118"/>
                <a:gd name="T14" fmla="*/ 167 w 669"/>
                <a:gd name="T15" fmla="*/ 1101 h 1118"/>
                <a:gd name="T16" fmla="*/ 195 w 669"/>
                <a:gd name="T17" fmla="*/ 1093 h 1118"/>
                <a:gd name="T18" fmla="*/ 216 w 669"/>
                <a:gd name="T19" fmla="*/ 1084 h 1118"/>
                <a:gd name="T20" fmla="*/ 236 w 669"/>
                <a:gd name="T21" fmla="*/ 1073 h 1118"/>
                <a:gd name="T22" fmla="*/ 253 w 669"/>
                <a:gd name="T23" fmla="*/ 1061 h 1118"/>
                <a:gd name="T24" fmla="*/ 275 w 669"/>
                <a:gd name="T25" fmla="*/ 1040 h 1118"/>
                <a:gd name="T26" fmla="*/ 305 w 669"/>
                <a:gd name="T27" fmla="*/ 1011 h 1118"/>
                <a:gd name="T28" fmla="*/ 332 w 669"/>
                <a:gd name="T29" fmla="*/ 978 h 1118"/>
                <a:gd name="T30" fmla="*/ 356 w 669"/>
                <a:gd name="T31" fmla="*/ 942 h 1118"/>
                <a:gd name="T32" fmla="*/ 379 w 669"/>
                <a:gd name="T33" fmla="*/ 906 h 1118"/>
                <a:gd name="T34" fmla="*/ 400 w 669"/>
                <a:gd name="T35" fmla="*/ 869 h 1118"/>
                <a:gd name="T36" fmla="*/ 418 w 669"/>
                <a:gd name="T37" fmla="*/ 833 h 1118"/>
                <a:gd name="T38" fmla="*/ 437 w 669"/>
                <a:gd name="T39" fmla="*/ 791 h 1118"/>
                <a:gd name="T40" fmla="*/ 454 w 669"/>
                <a:gd name="T41" fmla="*/ 751 h 1118"/>
                <a:gd name="T42" fmla="*/ 469 w 669"/>
                <a:gd name="T43" fmla="*/ 709 h 1118"/>
                <a:gd name="T44" fmla="*/ 485 w 669"/>
                <a:gd name="T45" fmla="*/ 663 h 1118"/>
                <a:gd name="T46" fmla="*/ 500 w 669"/>
                <a:gd name="T47" fmla="*/ 615 h 1118"/>
                <a:gd name="T48" fmla="*/ 519 w 669"/>
                <a:gd name="T49" fmla="*/ 561 h 1118"/>
                <a:gd name="T50" fmla="*/ 537 w 669"/>
                <a:gd name="T51" fmla="*/ 501 h 1118"/>
                <a:gd name="T52" fmla="*/ 558 w 669"/>
                <a:gd name="T53" fmla="*/ 437 h 1118"/>
                <a:gd name="T54" fmla="*/ 579 w 669"/>
                <a:gd name="T55" fmla="*/ 367 h 1118"/>
                <a:gd name="T56" fmla="*/ 602 w 669"/>
                <a:gd name="T57" fmla="*/ 296 h 1118"/>
                <a:gd name="T58" fmla="*/ 623 w 669"/>
                <a:gd name="T59" fmla="*/ 221 h 1118"/>
                <a:gd name="T60" fmla="*/ 642 w 669"/>
                <a:gd name="T61" fmla="*/ 146 h 1118"/>
                <a:gd name="T62" fmla="*/ 657 w 669"/>
                <a:gd name="T63" fmla="*/ 71 h 1118"/>
                <a:gd name="T64" fmla="*/ 669 w 669"/>
                <a:gd name="T65" fmla="*/ 0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9" h="1118">
                  <a:moveTo>
                    <a:pt x="0" y="1118"/>
                  </a:moveTo>
                  <a:lnTo>
                    <a:pt x="11" y="1118"/>
                  </a:lnTo>
                  <a:lnTo>
                    <a:pt x="21" y="1118"/>
                  </a:lnTo>
                  <a:lnTo>
                    <a:pt x="31" y="1117"/>
                  </a:lnTo>
                  <a:lnTo>
                    <a:pt x="41" y="1117"/>
                  </a:lnTo>
                  <a:lnTo>
                    <a:pt x="49" y="1117"/>
                  </a:lnTo>
                  <a:lnTo>
                    <a:pt x="58" y="1115"/>
                  </a:lnTo>
                  <a:lnTo>
                    <a:pt x="66" y="1115"/>
                  </a:lnTo>
                  <a:lnTo>
                    <a:pt x="73" y="1113"/>
                  </a:lnTo>
                  <a:lnTo>
                    <a:pt x="82" y="1113"/>
                  </a:lnTo>
                  <a:lnTo>
                    <a:pt x="89" y="1113"/>
                  </a:lnTo>
                  <a:lnTo>
                    <a:pt x="96" y="1112"/>
                  </a:lnTo>
                  <a:lnTo>
                    <a:pt x="116" y="1110"/>
                  </a:lnTo>
                  <a:lnTo>
                    <a:pt x="134" y="1107"/>
                  </a:lnTo>
                  <a:lnTo>
                    <a:pt x="152" y="1104"/>
                  </a:lnTo>
                  <a:lnTo>
                    <a:pt x="167" y="1101"/>
                  </a:lnTo>
                  <a:lnTo>
                    <a:pt x="181" y="1096"/>
                  </a:lnTo>
                  <a:lnTo>
                    <a:pt x="195" y="1093"/>
                  </a:lnTo>
                  <a:lnTo>
                    <a:pt x="206" y="1089"/>
                  </a:lnTo>
                  <a:lnTo>
                    <a:pt x="216" y="1084"/>
                  </a:lnTo>
                  <a:lnTo>
                    <a:pt x="226" y="1078"/>
                  </a:lnTo>
                  <a:lnTo>
                    <a:pt x="236" y="1073"/>
                  </a:lnTo>
                  <a:lnTo>
                    <a:pt x="244" y="1067"/>
                  </a:lnTo>
                  <a:lnTo>
                    <a:pt x="253" y="1061"/>
                  </a:lnTo>
                  <a:lnTo>
                    <a:pt x="261" y="1054"/>
                  </a:lnTo>
                  <a:lnTo>
                    <a:pt x="275" y="1040"/>
                  </a:lnTo>
                  <a:lnTo>
                    <a:pt x="291" y="1026"/>
                  </a:lnTo>
                  <a:lnTo>
                    <a:pt x="305" y="1011"/>
                  </a:lnTo>
                  <a:lnTo>
                    <a:pt x="319" y="995"/>
                  </a:lnTo>
                  <a:lnTo>
                    <a:pt x="332" y="978"/>
                  </a:lnTo>
                  <a:lnTo>
                    <a:pt x="345" y="961"/>
                  </a:lnTo>
                  <a:lnTo>
                    <a:pt x="356" y="942"/>
                  </a:lnTo>
                  <a:lnTo>
                    <a:pt x="369" y="925"/>
                  </a:lnTo>
                  <a:lnTo>
                    <a:pt x="379" y="906"/>
                  </a:lnTo>
                  <a:lnTo>
                    <a:pt x="390" y="888"/>
                  </a:lnTo>
                  <a:lnTo>
                    <a:pt x="400" y="869"/>
                  </a:lnTo>
                  <a:lnTo>
                    <a:pt x="410" y="852"/>
                  </a:lnTo>
                  <a:lnTo>
                    <a:pt x="418" y="833"/>
                  </a:lnTo>
                  <a:lnTo>
                    <a:pt x="428" y="813"/>
                  </a:lnTo>
                  <a:lnTo>
                    <a:pt x="437" y="791"/>
                  </a:lnTo>
                  <a:lnTo>
                    <a:pt x="447" y="771"/>
                  </a:lnTo>
                  <a:lnTo>
                    <a:pt x="454" y="751"/>
                  </a:lnTo>
                  <a:lnTo>
                    <a:pt x="462" y="730"/>
                  </a:lnTo>
                  <a:lnTo>
                    <a:pt x="469" y="709"/>
                  </a:lnTo>
                  <a:lnTo>
                    <a:pt x="478" y="687"/>
                  </a:lnTo>
                  <a:lnTo>
                    <a:pt x="485" y="663"/>
                  </a:lnTo>
                  <a:lnTo>
                    <a:pt x="493" y="640"/>
                  </a:lnTo>
                  <a:lnTo>
                    <a:pt x="500" y="615"/>
                  </a:lnTo>
                  <a:lnTo>
                    <a:pt x="509" y="589"/>
                  </a:lnTo>
                  <a:lnTo>
                    <a:pt x="519" y="561"/>
                  </a:lnTo>
                  <a:lnTo>
                    <a:pt x="527" y="531"/>
                  </a:lnTo>
                  <a:lnTo>
                    <a:pt x="537" y="501"/>
                  </a:lnTo>
                  <a:lnTo>
                    <a:pt x="548" y="470"/>
                  </a:lnTo>
                  <a:lnTo>
                    <a:pt x="558" y="437"/>
                  </a:lnTo>
                  <a:lnTo>
                    <a:pt x="570" y="403"/>
                  </a:lnTo>
                  <a:lnTo>
                    <a:pt x="579" y="367"/>
                  </a:lnTo>
                  <a:lnTo>
                    <a:pt x="591" y="332"/>
                  </a:lnTo>
                  <a:lnTo>
                    <a:pt x="602" y="296"/>
                  </a:lnTo>
                  <a:lnTo>
                    <a:pt x="612" y="258"/>
                  </a:lnTo>
                  <a:lnTo>
                    <a:pt x="623" y="221"/>
                  </a:lnTo>
                  <a:lnTo>
                    <a:pt x="632" y="184"/>
                  </a:lnTo>
                  <a:lnTo>
                    <a:pt x="642" y="146"/>
                  </a:lnTo>
                  <a:lnTo>
                    <a:pt x="650" y="109"/>
                  </a:lnTo>
                  <a:lnTo>
                    <a:pt x="657" y="71"/>
                  </a:lnTo>
                  <a:lnTo>
                    <a:pt x="663" y="36"/>
                  </a:lnTo>
                  <a:lnTo>
                    <a:pt x="66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885" name="Rectangle 29"/>
            <p:cNvSpPr>
              <a:spLocks noChangeArrowheads="1"/>
            </p:cNvSpPr>
            <p:nvPr/>
          </p:nvSpPr>
          <p:spPr bwMode="auto">
            <a:xfrm>
              <a:off x="3227" y="3027"/>
              <a:ext cx="8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377886" name="Line 30"/>
            <p:cNvSpPr>
              <a:spLocks noChangeShapeType="1"/>
            </p:cNvSpPr>
            <p:nvPr/>
          </p:nvSpPr>
          <p:spPr bwMode="auto">
            <a:xfrm>
              <a:off x="2685" y="2632"/>
              <a:ext cx="11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87" name="Freeform 31"/>
            <p:cNvSpPr>
              <a:spLocks/>
            </p:cNvSpPr>
            <p:nvPr/>
          </p:nvSpPr>
          <p:spPr bwMode="auto">
            <a:xfrm>
              <a:off x="3821" y="2607"/>
              <a:ext cx="66" cy="50"/>
            </a:xfrm>
            <a:custGeom>
              <a:avLst/>
              <a:gdLst>
                <a:gd name="T0" fmla="*/ 0 w 66"/>
                <a:gd name="T1" fmla="*/ 0 h 50"/>
                <a:gd name="T2" fmla="*/ 66 w 66"/>
                <a:gd name="T3" fmla="*/ 25 h 50"/>
                <a:gd name="T4" fmla="*/ 0 w 66"/>
                <a:gd name="T5" fmla="*/ 50 h 50"/>
                <a:gd name="T6" fmla="*/ 0 w 66"/>
                <a:gd name="T7" fmla="*/ 0 h 50"/>
              </a:gdLst>
              <a:ahLst/>
              <a:cxnLst>
                <a:cxn ang="0">
                  <a:pos x="T0" y="T1"/>
                </a:cxn>
                <a:cxn ang="0">
                  <a:pos x="T2" y="T3"/>
                </a:cxn>
                <a:cxn ang="0">
                  <a:pos x="T4" y="T5"/>
                </a:cxn>
                <a:cxn ang="0">
                  <a:pos x="T6" y="T7"/>
                </a:cxn>
              </a:cxnLst>
              <a:rect l="0" t="0" r="r" b="b"/>
              <a:pathLst>
                <a:path w="66" h="50">
                  <a:moveTo>
                    <a:pt x="0" y="0"/>
                  </a:moveTo>
                  <a:lnTo>
                    <a:pt x="66" y="25"/>
                  </a:lnTo>
                  <a:lnTo>
                    <a:pt x="0"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888" name="Line 32"/>
            <p:cNvSpPr>
              <a:spLocks noChangeShapeType="1"/>
            </p:cNvSpPr>
            <p:nvPr/>
          </p:nvSpPr>
          <p:spPr bwMode="auto">
            <a:xfrm flipV="1">
              <a:off x="2685" y="1229"/>
              <a:ext cx="1" cy="1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89" name="Freeform 33"/>
            <p:cNvSpPr>
              <a:spLocks/>
            </p:cNvSpPr>
            <p:nvPr/>
          </p:nvSpPr>
          <p:spPr bwMode="auto">
            <a:xfrm>
              <a:off x="2663" y="1160"/>
              <a:ext cx="43" cy="75"/>
            </a:xfrm>
            <a:custGeom>
              <a:avLst/>
              <a:gdLst>
                <a:gd name="T0" fmla="*/ 0 w 43"/>
                <a:gd name="T1" fmla="*/ 75 h 75"/>
                <a:gd name="T2" fmla="*/ 22 w 43"/>
                <a:gd name="T3" fmla="*/ 0 h 75"/>
                <a:gd name="T4" fmla="*/ 43 w 43"/>
                <a:gd name="T5" fmla="*/ 75 h 75"/>
                <a:gd name="T6" fmla="*/ 0 w 43"/>
                <a:gd name="T7" fmla="*/ 75 h 75"/>
              </a:gdLst>
              <a:ahLst/>
              <a:cxnLst>
                <a:cxn ang="0">
                  <a:pos x="T0" y="T1"/>
                </a:cxn>
                <a:cxn ang="0">
                  <a:pos x="T2" y="T3"/>
                </a:cxn>
                <a:cxn ang="0">
                  <a:pos x="T4" y="T5"/>
                </a:cxn>
                <a:cxn ang="0">
                  <a:pos x="T6" y="T7"/>
                </a:cxn>
              </a:cxnLst>
              <a:rect l="0" t="0" r="r" b="b"/>
              <a:pathLst>
                <a:path w="43" h="75">
                  <a:moveTo>
                    <a:pt x="0" y="75"/>
                  </a:moveTo>
                  <a:lnTo>
                    <a:pt x="22" y="0"/>
                  </a:lnTo>
                  <a:lnTo>
                    <a:pt x="43" y="75"/>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890" name="Rectangle 34"/>
            <p:cNvSpPr>
              <a:spLocks noChangeArrowheads="1"/>
            </p:cNvSpPr>
            <p:nvPr/>
          </p:nvSpPr>
          <p:spPr bwMode="auto">
            <a:xfrm>
              <a:off x="4127" y="2323"/>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377891" name="Rectangle 35"/>
            <p:cNvSpPr>
              <a:spLocks noChangeArrowheads="1"/>
            </p:cNvSpPr>
            <p:nvPr/>
          </p:nvSpPr>
          <p:spPr bwMode="auto">
            <a:xfrm>
              <a:off x="4127" y="2058"/>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377892" name="Rectangle 36"/>
            <p:cNvSpPr>
              <a:spLocks noChangeArrowheads="1"/>
            </p:cNvSpPr>
            <p:nvPr/>
          </p:nvSpPr>
          <p:spPr bwMode="auto">
            <a:xfrm>
              <a:off x="4127" y="1793"/>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377893" name="Rectangle 37"/>
            <p:cNvSpPr>
              <a:spLocks noChangeArrowheads="1"/>
            </p:cNvSpPr>
            <p:nvPr/>
          </p:nvSpPr>
          <p:spPr bwMode="auto">
            <a:xfrm>
              <a:off x="4127" y="1263"/>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377894" name="Rectangle 38"/>
            <p:cNvSpPr>
              <a:spLocks noChangeArrowheads="1"/>
            </p:cNvSpPr>
            <p:nvPr/>
          </p:nvSpPr>
          <p:spPr bwMode="auto">
            <a:xfrm>
              <a:off x="4127" y="1528"/>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377895" name="Line 39"/>
            <p:cNvSpPr>
              <a:spLocks noChangeShapeType="1"/>
            </p:cNvSpPr>
            <p:nvPr/>
          </p:nvSpPr>
          <p:spPr bwMode="auto">
            <a:xfrm>
              <a:off x="4235" y="2632"/>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96" name="Freeform 40"/>
            <p:cNvSpPr>
              <a:spLocks/>
            </p:cNvSpPr>
            <p:nvPr/>
          </p:nvSpPr>
          <p:spPr bwMode="auto">
            <a:xfrm>
              <a:off x="5424" y="2607"/>
              <a:ext cx="67" cy="50"/>
            </a:xfrm>
            <a:custGeom>
              <a:avLst/>
              <a:gdLst>
                <a:gd name="T0" fmla="*/ 0 w 67"/>
                <a:gd name="T1" fmla="*/ 0 h 50"/>
                <a:gd name="T2" fmla="*/ 67 w 67"/>
                <a:gd name="T3" fmla="*/ 25 h 50"/>
                <a:gd name="T4" fmla="*/ 0 w 67"/>
                <a:gd name="T5" fmla="*/ 50 h 50"/>
                <a:gd name="T6" fmla="*/ 0 w 67"/>
                <a:gd name="T7" fmla="*/ 0 h 50"/>
              </a:gdLst>
              <a:ahLst/>
              <a:cxnLst>
                <a:cxn ang="0">
                  <a:pos x="T0" y="T1"/>
                </a:cxn>
                <a:cxn ang="0">
                  <a:pos x="T2" y="T3"/>
                </a:cxn>
                <a:cxn ang="0">
                  <a:pos x="T4" y="T5"/>
                </a:cxn>
                <a:cxn ang="0">
                  <a:pos x="T6" y="T7"/>
                </a:cxn>
              </a:cxnLst>
              <a:rect l="0" t="0" r="r" b="b"/>
              <a:pathLst>
                <a:path w="67" h="50">
                  <a:moveTo>
                    <a:pt x="0" y="0"/>
                  </a:moveTo>
                  <a:lnTo>
                    <a:pt x="67" y="25"/>
                  </a:lnTo>
                  <a:lnTo>
                    <a:pt x="0"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897" name="Line 41"/>
            <p:cNvSpPr>
              <a:spLocks noChangeShapeType="1"/>
            </p:cNvSpPr>
            <p:nvPr/>
          </p:nvSpPr>
          <p:spPr bwMode="auto">
            <a:xfrm flipV="1">
              <a:off x="4235" y="1288"/>
              <a:ext cx="1" cy="1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898" name="Freeform 42"/>
            <p:cNvSpPr>
              <a:spLocks/>
            </p:cNvSpPr>
            <p:nvPr/>
          </p:nvSpPr>
          <p:spPr bwMode="auto">
            <a:xfrm>
              <a:off x="4212" y="1219"/>
              <a:ext cx="44" cy="74"/>
            </a:xfrm>
            <a:custGeom>
              <a:avLst/>
              <a:gdLst>
                <a:gd name="T0" fmla="*/ 0 w 44"/>
                <a:gd name="T1" fmla="*/ 74 h 74"/>
                <a:gd name="T2" fmla="*/ 23 w 44"/>
                <a:gd name="T3" fmla="*/ 0 h 74"/>
                <a:gd name="T4" fmla="*/ 44 w 44"/>
                <a:gd name="T5" fmla="*/ 74 h 74"/>
                <a:gd name="T6" fmla="*/ 0 w 44"/>
                <a:gd name="T7" fmla="*/ 74 h 74"/>
              </a:gdLst>
              <a:ahLst/>
              <a:cxnLst>
                <a:cxn ang="0">
                  <a:pos x="T0" y="T1"/>
                </a:cxn>
                <a:cxn ang="0">
                  <a:pos x="T2" y="T3"/>
                </a:cxn>
                <a:cxn ang="0">
                  <a:pos x="T4" y="T5"/>
                </a:cxn>
                <a:cxn ang="0">
                  <a:pos x="T6" y="T7"/>
                </a:cxn>
              </a:cxnLst>
              <a:rect l="0" t="0" r="r" b="b"/>
              <a:pathLst>
                <a:path w="44" h="74">
                  <a:moveTo>
                    <a:pt x="0" y="74"/>
                  </a:moveTo>
                  <a:lnTo>
                    <a:pt x="23" y="0"/>
                  </a:lnTo>
                  <a:lnTo>
                    <a:pt x="44"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899" name="Line 43"/>
            <p:cNvSpPr>
              <a:spLocks noChangeShapeType="1"/>
            </p:cNvSpPr>
            <p:nvPr/>
          </p:nvSpPr>
          <p:spPr bwMode="auto">
            <a:xfrm>
              <a:off x="4235" y="2367"/>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0" name="Line 44"/>
            <p:cNvSpPr>
              <a:spLocks noChangeShapeType="1"/>
            </p:cNvSpPr>
            <p:nvPr/>
          </p:nvSpPr>
          <p:spPr bwMode="auto">
            <a:xfrm>
              <a:off x="4235" y="2103"/>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1" name="Line 45"/>
            <p:cNvSpPr>
              <a:spLocks noChangeShapeType="1"/>
            </p:cNvSpPr>
            <p:nvPr/>
          </p:nvSpPr>
          <p:spPr bwMode="auto">
            <a:xfrm>
              <a:off x="4235" y="1838"/>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2" name="Line 46"/>
            <p:cNvSpPr>
              <a:spLocks noChangeShapeType="1"/>
            </p:cNvSpPr>
            <p:nvPr/>
          </p:nvSpPr>
          <p:spPr bwMode="auto">
            <a:xfrm>
              <a:off x="4235" y="1573"/>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3" name="Line 47"/>
            <p:cNvSpPr>
              <a:spLocks noChangeShapeType="1"/>
            </p:cNvSpPr>
            <p:nvPr/>
          </p:nvSpPr>
          <p:spPr bwMode="auto">
            <a:xfrm>
              <a:off x="4235" y="1308"/>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4" name="Line 48"/>
            <p:cNvSpPr>
              <a:spLocks noChangeShapeType="1"/>
            </p:cNvSpPr>
            <p:nvPr/>
          </p:nvSpPr>
          <p:spPr bwMode="auto">
            <a:xfrm flipV="1">
              <a:off x="4422" y="2603"/>
              <a:ext cx="1" cy="2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5" name="Line 49"/>
            <p:cNvSpPr>
              <a:spLocks noChangeShapeType="1"/>
            </p:cNvSpPr>
            <p:nvPr/>
          </p:nvSpPr>
          <p:spPr bwMode="auto">
            <a:xfrm flipV="1">
              <a:off x="4608"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6" name="Line 50"/>
            <p:cNvSpPr>
              <a:spLocks noChangeShapeType="1"/>
            </p:cNvSpPr>
            <p:nvPr/>
          </p:nvSpPr>
          <p:spPr bwMode="auto">
            <a:xfrm flipV="1">
              <a:off x="479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7" name="Line 51"/>
            <p:cNvSpPr>
              <a:spLocks noChangeShapeType="1"/>
            </p:cNvSpPr>
            <p:nvPr/>
          </p:nvSpPr>
          <p:spPr bwMode="auto">
            <a:xfrm flipV="1">
              <a:off x="4983"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8" name="Line 52"/>
            <p:cNvSpPr>
              <a:spLocks noChangeShapeType="1"/>
            </p:cNvSpPr>
            <p:nvPr/>
          </p:nvSpPr>
          <p:spPr bwMode="auto">
            <a:xfrm flipV="1">
              <a:off x="5170"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09" name="Rectangle 53"/>
            <p:cNvSpPr>
              <a:spLocks noChangeArrowheads="1"/>
            </p:cNvSpPr>
            <p:nvPr/>
          </p:nvSpPr>
          <p:spPr bwMode="auto">
            <a:xfrm>
              <a:off x="4188" y="263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0</a:t>
              </a:r>
              <a:endParaRPr lang="en-US" altLang="zh-CN"/>
            </a:p>
          </p:txBody>
        </p:sp>
        <p:sp>
          <p:nvSpPr>
            <p:cNvPr id="377910" name="Rectangle 54"/>
            <p:cNvSpPr>
              <a:spLocks noChangeArrowheads="1"/>
            </p:cNvSpPr>
            <p:nvPr/>
          </p:nvSpPr>
          <p:spPr bwMode="auto">
            <a:xfrm>
              <a:off x="4798" y="3038"/>
              <a:ext cx="8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b)</a:t>
              </a:r>
              <a:endParaRPr lang="en-US" altLang="zh-CN"/>
            </a:p>
          </p:txBody>
        </p:sp>
        <p:sp>
          <p:nvSpPr>
            <p:cNvPr id="377911" name="Rectangle 55"/>
            <p:cNvSpPr>
              <a:spLocks noChangeArrowheads="1"/>
            </p:cNvSpPr>
            <p:nvPr/>
          </p:nvSpPr>
          <p:spPr bwMode="auto">
            <a:xfrm>
              <a:off x="4373" y="263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377912" name="Rectangle 56"/>
            <p:cNvSpPr>
              <a:spLocks noChangeArrowheads="1"/>
            </p:cNvSpPr>
            <p:nvPr/>
          </p:nvSpPr>
          <p:spPr bwMode="auto">
            <a:xfrm>
              <a:off x="4566" y="263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377913" name="Rectangle 57"/>
            <p:cNvSpPr>
              <a:spLocks noChangeArrowheads="1"/>
            </p:cNvSpPr>
            <p:nvPr/>
          </p:nvSpPr>
          <p:spPr bwMode="auto">
            <a:xfrm>
              <a:off x="4752" y="263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377914" name="Rectangle 58"/>
            <p:cNvSpPr>
              <a:spLocks noChangeArrowheads="1"/>
            </p:cNvSpPr>
            <p:nvPr/>
          </p:nvSpPr>
          <p:spPr bwMode="auto">
            <a:xfrm>
              <a:off x="5126" y="263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377915" name="Rectangle 59"/>
            <p:cNvSpPr>
              <a:spLocks noChangeArrowheads="1"/>
            </p:cNvSpPr>
            <p:nvPr/>
          </p:nvSpPr>
          <p:spPr bwMode="auto">
            <a:xfrm>
              <a:off x="4939" y="263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377916" name="Freeform 60"/>
            <p:cNvSpPr>
              <a:spLocks/>
            </p:cNvSpPr>
            <p:nvPr/>
          </p:nvSpPr>
          <p:spPr bwMode="auto">
            <a:xfrm>
              <a:off x="4235" y="2610"/>
              <a:ext cx="38" cy="22"/>
            </a:xfrm>
            <a:custGeom>
              <a:avLst/>
              <a:gdLst>
                <a:gd name="T0" fmla="*/ 0 w 27"/>
                <a:gd name="T1" fmla="*/ 14 h 14"/>
                <a:gd name="T2" fmla="*/ 7 w 27"/>
                <a:gd name="T3" fmla="*/ 11 h 14"/>
                <a:gd name="T4" fmla="*/ 13 w 27"/>
                <a:gd name="T5" fmla="*/ 8 h 14"/>
                <a:gd name="T6" fmla="*/ 19 w 27"/>
                <a:gd name="T7" fmla="*/ 5 h 14"/>
                <a:gd name="T8" fmla="*/ 24 w 27"/>
                <a:gd name="T9" fmla="*/ 2 h 14"/>
                <a:gd name="T10" fmla="*/ 27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14"/>
                  </a:moveTo>
                  <a:lnTo>
                    <a:pt x="7" y="11"/>
                  </a:lnTo>
                  <a:lnTo>
                    <a:pt x="13" y="8"/>
                  </a:lnTo>
                  <a:lnTo>
                    <a:pt x="19" y="5"/>
                  </a:lnTo>
                  <a:lnTo>
                    <a:pt x="24" y="2"/>
                  </a:lnTo>
                  <a:lnTo>
                    <a:pt x="27"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17" name="Freeform 61"/>
            <p:cNvSpPr>
              <a:spLocks/>
            </p:cNvSpPr>
            <p:nvPr/>
          </p:nvSpPr>
          <p:spPr bwMode="auto">
            <a:xfrm>
              <a:off x="4293" y="2546"/>
              <a:ext cx="15" cy="44"/>
            </a:xfrm>
            <a:custGeom>
              <a:avLst/>
              <a:gdLst>
                <a:gd name="T0" fmla="*/ 0 w 11"/>
                <a:gd name="T1" fmla="*/ 28 h 28"/>
                <a:gd name="T2" fmla="*/ 1 w 11"/>
                <a:gd name="T3" fmla="*/ 27 h 28"/>
                <a:gd name="T4" fmla="*/ 3 w 11"/>
                <a:gd name="T5" fmla="*/ 23 h 28"/>
                <a:gd name="T6" fmla="*/ 5 w 11"/>
                <a:gd name="T7" fmla="*/ 20 h 28"/>
                <a:gd name="T8" fmla="*/ 7 w 11"/>
                <a:gd name="T9" fmla="*/ 16 h 28"/>
                <a:gd name="T10" fmla="*/ 8 w 11"/>
                <a:gd name="T11" fmla="*/ 13 h 28"/>
                <a:gd name="T12" fmla="*/ 9 w 11"/>
                <a:gd name="T13" fmla="*/ 9 h 28"/>
                <a:gd name="T14" fmla="*/ 10 w 11"/>
                <a:gd name="T15" fmla="*/ 6 h 28"/>
                <a:gd name="T16" fmla="*/ 11 w 11"/>
                <a:gd name="T17" fmla="*/ 2 h 28"/>
                <a:gd name="T18" fmla="*/ 11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0" y="28"/>
                  </a:moveTo>
                  <a:lnTo>
                    <a:pt x="1" y="27"/>
                  </a:lnTo>
                  <a:lnTo>
                    <a:pt x="3" y="23"/>
                  </a:lnTo>
                  <a:lnTo>
                    <a:pt x="5" y="20"/>
                  </a:lnTo>
                  <a:lnTo>
                    <a:pt x="7" y="16"/>
                  </a:lnTo>
                  <a:lnTo>
                    <a:pt x="8" y="13"/>
                  </a:lnTo>
                  <a:lnTo>
                    <a:pt x="9" y="9"/>
                  </a:lnTo>
                  <a:lnTo>
                    <a:pt x="10" y="6"/>
                  </a:lnTo>
                  <a:lnTo>
                    <a:pt x="11" y="2"/>
                  </a:lnTo>
                  <a:lnTo>
                    <a:pt x="11" y="0"/>
                  </a:lnTo>
                </a:path>
              </a:pathLst>
            </a:custGeom>
            <a:noFill/>
            <a:ln w="9525">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18" name="Line 62"/>
            <p:cNvSpPr>
              <a:spLocks noChangeShapeType="1"/>
            </p:cNvSpPr>
            <p:nvPr/>
          </p:nvSpPr>
          <p:spPr bwMode="auto">
            <a:xfrm flipV="1">
              <a:off x="4313" y="2472"/>
              <a:ext cx="7"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19" name="Line 63"/>
            <p:cNvSpPr>
              <a:spLocks noChangeShapeType="1"/>
            </p:cNvSpPr>
            <p:nvPr/>
          </p:nvSpPr>
          <p:spPr bwMode="auto">
            <a:xfrm flipV="1">
              <a:off x="4324" y="2395"/>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20" name="Line 64"/>
            <p:cNvSpPr>
              <a:spLocks noChangeShapeType="1"/>
            </p:cNvSpPr>
            <p:nvPr/>
          </p:nvSpPr>
          <p:spPr bwMode="auto">
            <a:xfrm flipV="1">
              <a:off x="4334" y="2319"/>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21" name="Line 65"/>
            <p:cNvSpPr>
              <a:spLocks noChangeShapeType="1"/>
            </p:cNvSpPr>
            <p:nvPr/>
          </p:nvSpPr>
          <p:spPr bwMode="auto">
            <a:xfrm flipV="1">
              <a:off x="4344" y="2243"/>
              <a:ext cx="4"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22" name="Line 66"/>
            <p:cNvSpPr>
              <a:spLocks noChangeShapeType="1"/>
            </p:cNvSpPr>
            <p:nvPr/>
          </p:nvSpPr>
          <p:spPr bwMode="auto">
            <a:xfrm flipV="1">
              <a:off x="4351" y="2166"/>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23" name="Freeform 67"/>
            <p:cNvSpPr>
              <a:spLocks/>
            </p:cNvSpPr>
            <p:nvPr/>
          </p:nvSpPr>
          <p:spPr bwMode="auto">
            <a:xfrm>
              <a:off x="4358" y="2090"/>
              <a:ext cx="4" cy="47"/>
            </a:xfrm>
            <a:custGeom>
              <a:avLst/>
              <a:gdLst>
                <a:gd name="T0" fmla="*/ 0 w 3"/>
                <a:gd name="T1" fmla="*/ 30 h 30"/>
                <a:gd name="T2" fmla="*/ 3 w 3"/>
                <a:gd name="T3" fmla="*/ 2 h 30"/>
                <a:gd name="T4" fmla="*/ 3 w 3"/>
                <a:gd name="T5" fmla="*/ 0 h 30"/>
              </a:gdLst>
              <a:ahLst/>
              <a:cxnLst>
                <a:cxn ang="0">
                  <a:pos x="T0" y="T1"/>
                </a:cxn>
                <a:cxn ang="0">
                  <a:pos x="T2" y="T3"/>
                </a:cxn>
                <a:cxn ang="0">
                  <a:pos x="T4" y="T5"/>
                </a:cxn>
              </a:cxnLst>
              <a:rect l="0" t="0" r="r" b="b"/>
              <a:pathLst>
                <a:path w="3" h="30">
                  <a:moveTo>
                    <a:pt x="0" y="30"/>
                  </a:moveTo>
                  <a:lnTo>
                    <a:pt x="3" y="2"/>
                  </a:lnTo>
                  <a:lnTo>
                    <a:pt x="3"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4" name="Freeform 68"/>
            <p:cNvSpPr>
              <a:spLocks/>
            </p:cNvSpPr>
            <p:nvPr/>
          </p:nvSpPr>
          <p:spPr bwMode="auto">
            <a:xfrm>
              <a:off x="4365" y="2014"/>
              <a:ext cx="3" cy="47"/>
            </a:xfrm>
            <a:custGeom>
              <a:avLst/>
              <a:gdLst>
                <a:gd name="T0" fmla="*/ 0 w 2"/>
                <a:gd name="T1" fmla="*/ 30 h 30"/>
                <a:gd name="T2" fmla="*/ 2 w 2"/>
                <a:gd name="T3" fmla="*/ 7 h 30"/>
                <a:gd name="T4" fmla="*/ 2 w 2"/>
                <a:gd name="T5" fmla="*/ 0 h 30"/>
              </a:gdLst>
              <a:ahLst/>
              <a:cxnLst>
                <a:cxn ang="0">
                  <a:pos x="T0" y="T1"/>
                </a:cxn>
                <a:cxn ang="0">
                  <a:pos x="T2" y="T3"/>
                </a:cxn>
                <a:cxn ang="0">
                  <a:pos x="T4" y="T5"/>
                </a:cxn>
              </a:cxnLst>
              <a:rect l="0" t="0" r="r" b="b"/>
              <a:pathLst>
                <a:path w="2" h="30">
                  <a:moveTo>
                    <a:pt x="0" y="30"/>
                  </a:moveTo>
                  <a:lnTo>
                    <a:pt x="2" y="7"/>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5" name="Freeform 69"/>
            <p:cNvSpPr>
              <a:spLocks/>
            </p:cNvSpPr>
            <p:nvPr/>
          </p:nvSpPr>
          <p:spPr bwMode="auto">
            <a:xfrm>
              <a:off x="4371" y="1937"/>
              <a:ext cx="2" cy="47"/>
            </a:xfrm>
            <a:custGeom>
              <a:avLst/>
              <a:gdLst>
                <a:gd name="T0" fmla="*/ 0 w 2"/>
                <a:gd name="T1" fmla="*/ 30 h 30"/>
                <a:gd name="T2" fmla="*/ 1 w 2"/>
                <a:gd name="T3" fmla="*/ 10 h 30"/>
                <a:gd name="T4" fmla="*/ 2 w 2"/>
                <a:gd name="T5" fmla="*/ 0 h 30"/>
              </a:gdLst>
              <a:ahLst/>
              <a:cxnLst>
                <a:cxn ang="0">
                  <a:pos x="T0" y="T1"/>
                </a:cxn>
                <a:cxn ang="0">
                  <a:pos x="T2" y="T3"/>
                </a:cxn>
                <a:cxn ang="0">
                  <a:pos x="T4" y="T5"/>
                </a:cxn>
              </a:cxnLst>
              <a:rect l="0" t="0" r="r" b="b"/>
              <a:pathLst>
                <a:path w="2" h="30">
                  <a:moveTo>
                    <a:pt x="0" y="30"/>
                  </a:moveTo>
                  <a:lnTo>
                    <a:pt x="1" y="10"/>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6" name="Freeform 70"/>
            <p:cNvSpPr>
              <a:spLocks/>
            </p:cNvSpPr>
            <p:nvPr/>
          </p:nvSpPr>
          <p:spPr bwMode="auto">
            <a:xfrm>
              <a:off x="4375" y="1861"/>
              <a:ext cx="3" cy="47"/>
            </a:xfrm>
            <a:custGeom>
              <a:avLst/>
              <a:gdLst>
                <a:gd name="T0" fmla="*/ 0 w 2"/>
                <a:gd name="T1" fmla="*/ 30 h 30"/>
                <a:gd name="T2" fmla="*/ 1 w 2"/>
                <a:gd name="T3" fmla="*/ 13 h 30"/>
                <a:gd name="T4" fmla="*/ 2 w 2"/>
                <a:gd name="T5" fmla="*/ 0 h 30"/>
              </a:gdLst>
              <a:ahLst/>
              <a:cxnLst>
                <a:cxn ang="0">
                  <a:pos x="T0" y="T1"/>
                </a:cxn>
                <a:cxn ang="0">
                  <a:pos x="T2" y="T3"/>
                </a:cxn>
                <a:cxn ang="0">
                  <a:pos x="T4" y="T5"/>
                </a:cxn>
              </a:cxnLst>
              <a:rect l="0" t="0" r="r" b="b"/>
              <a:pathLst>
                <a:path w="2" h="30">
                  <a:moveTo>
                    <a:pt x="0" y="30"/>
                  </a:moveTo>
                  <a:lnTo>
                    <a:pt x="1" y="13"/>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7" name="Freeform 71"/>
            <p:cNvSpPr>
              <a:spLocks/>
            </p:cNvSpPr>
            <p:nvPr/>
          </p:nvSpPr>
          <p:spPr bwMode="auto">
            <a:xfrm>
              <a:off x="4378" y="1785"/>
              <a:ext cx="3" cy="47"/>
            </a:xfrm>
            <a:custGeom>
              <a:avLst/>
              <a:gdLst>
                <a:gd name="T0" fmla="*/ 0 w 2"/>
                <a:gd name="T1" fmla="*/ 30 h 30"/>
                <a:gd name="T2" fmla="*/ 1 w 2"/>
                <a:gd name="T3" fmla="*/ 14 h 30"/>
                <a:gd name="T4" fmla="*/ 2 w 2"/>
                <a:gd name="T5" fmla="*/ 0 h 30"/>
              </a:gdLst>
              <a:ahLst/>
              <a:cxnLst>
                <a:cxn ang="0">
                  <a:pos x="T0" y="T1"/>
                </a:cxn>
                <a:cxn ang="0">
                  <a:pos x="T2" y="T3"/>
                </a:cxn>
                <a:cxn ang="0">
                  <a:pos x="T4" y="T5"/>
                </a:cxn>
              </a:cxnLst>
              <a:rect l="0" t="0" r="r" b="b"/>
              <a:pathLst>
                <a:path w="2" h="30">
                  <a:moveTo>
                    <a:pt x="0" y="30"/>
                  </a:moveTo>
                  <a:lnTo>
                    <a:pt x="1" y="14"/>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8" name="Freeform 72"/>
            <p:cNvSpPr>
              <a:spLocks/>
            </p:cNvSpPr>
            <p:nvPr/>
          </p:nvSpPr>
          <p:spPr bwMode="auto">
            <a:xfrm>
              <a:off x="4381" y="1709"/>
              <a:ext cx="1" cy="46"/>
            </a:xfrm>
            <a:custGeom>
              <a:avLst/>
              <a:gdLst>
                <a:gd name="T0" fmla="*/ 0 w 1"/>
                <a:gd name="T1" fmla="*/ 30 h 30"/>
                <a:gd name="T2" fmla="*/ 1 w 1"/>
                <a:gd name="T3" fmla="*/ 13 h 30"/>
                <a:gd name="T4" fmla="*/ 1 w 1"/>
                <a:gd name="T5" fmla="*/ 0 h 30"/>
              </a:gdLst>
              <a:ahLst/>
              <a:cxnLst>
                <a:cxn ang="0">
                  <a:pos x="T0" y="T1"/>
                </a:cxn>
                <a:cxn ang="0">
                  <a:pos x="T2" y="T3"/>
                </a:cxn>
                <a:cxn ang="0">
                  <a:pos x="T4" y="T5"/>
                </a:cxn>
              </a:cxnLst>
              <a:rect l="0" t="0" r="r" b="b"/>
              <a:pathLst>
                <a:path w="1" h="30">
                  <a:moveTo>
                    <a:pt x="0" y="30"/>
                  </a:moveTo>
                  <a:lnTo>
                    <a:pt x="1" y="13"/>
                  </a:lnTo>
                  <a:lnTo>
                    <a:pt x="1"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29" name="Freeform 73"/>
            <p:cNvSpPr>
              <a:spLocks/>
            </p:cNvSpPr>
            <p:nvPr/>
          </p:nvSpPr>
          <p:spPr bwMode="auto">
            <a:xfrm>
              <a:off x="4383" y="1632"/>
              <a:ext cx="2" cy="47"/>
            </a:xfrm>
            <a:custGeom>
              <a:avLst/>
              <a:gdLst>
                <a:gd name="T0" fmla="*/ 0 w 1"/>
                <a:gd name="T1" fmla="*/ 30 h 30"/>
                <a:gd name="T2" fmla="*/ 1 w 1"/>
                <a:gd name="T3" fmla="*/ 9 h 30"/>
                <a:gd name="T4" fmla="*/ 1 w 1"/>
                <a:gd name="T5" fmla="*/ 0 h 30"/>
              </a:gdLst>
              <a:ahLst/>
              <a:cxnLst>
                <a:cxn ang="0">
                  <a:pos x="T0" y="T1"/>
                </a:cxn>
                <a:cxn ang="0">
                  <a:pos x="T2" y="T3"/>
                </a:cxn>
                <a:cxn ang="0">
                  <a:pos x="T4" y="T5"/>
                </a:cxn>
              </a:cxnLst>
              <a:rect l="0" t="0" r="r" b="b"/>
              <a:pathLst>
                <a:path w="1" h="30">
                  <a:moveTo>
                    <a:pt x="0" y="30"/>
                  </a:moveTo>
                  <a:lnTo>
                    <a:pt x="1" y="9"/>
                  </a:lnTo>
                  <a:lnTo>
                    <a:pt x="1"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30" name="Freeform 74"/>
            <p:cNvSpPr>
              <a:spLocks/>
            </p:cNvSpPr>
            <p:nvPr/>
          </p:nvSpPr>
          <p:spPr bwMode="auto">
            <a:xfrm>
              <a:off x="4386" y="1556"/>
              <a:ext cx="3" cy="47"/>
            </a:xfrm>
            <a:custGeom>
              <a:avLst/>
              <a:gdLst>
                <a:gd name="T0" fmla="*/ 0 w 2"/>
                <a:gd name="T1" fmla="*/ 30 h 30"/>
                <a:gd name="T2" fmla="*/ 2 w 2"/>
                <a:gd name="T3" fmla="*/ 2 h 30"/>
                <a:gd name="T4" fmla="*/ 2 w 2"/>
                <a:gd name="T5" fmla="*/ 0 h 30"/>
              </a:gdLst>
              <a:ahLst/>
              <a:cxnLst>
                <a:cxn ang="0">
                  <a:pos x="T0" y="T1"/>
                </a:cxn>
                <a:cxn ang="0">
                  <a:pos x="T2" y="T3"/>
                </a:cxn>
                <a:cxn ang="0">
                  <a:pos x="T4" y="T5"/>
                </a:cxn>
              </a:cxnLst>
              <a:rect l="0" t="0" r="r" b="b"/>
              <a:pathLst>
                <a:path w="2" h="30">
                  <a:moveTo>
                    <a:pt x="0" y="30"/>
                  </a:moveTo>
                  <a:lnTo>
                    <a:pt x="2" y="2"/>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31" name="Line 75"/>
            <p:cNvSpPr>
              <a:spLocks noChangeShapeType="1"/>
            </p:cNvSpPr>
            <p:nvPr/>
          </p:nvSpPr>
          <p:spPr bwMode="auto">
            <a:xfrm flipV="1">
              <a:off x="4390" y="1480"/>
              <a:ext cx="2"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32" name="Line 76"/>
            <p:cNvSpPr>
              <a:spLocks noChangeShapeType="1"/>
            </p:cNvSpPr>
            <p:nvPr/>
          </p:nvSpPr>
          <p:spPr bwMode="auto">
            <a:xfrm flipV="1">
              <a:off x="4392" y="1403"/>
              <a:ext cx="1"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33" name="Line 77"/>
            <p:cNvSpPr>
              <a:spLocks noChangeShapeType="1"/>
            </p:cNvSpPr>
            <p:nvPr/>
          </p:nvSpPr>
          <p:spPr bwMode="auto">
            <a:xfrm flipV="1">
              <a:off x="4395" y="1367"/>
              <a:ext cx="1"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34" name="Freeform 78"/>
            <p:cNvSpPr>
              <a:spLocks/>
            </p:cNvSpPr>
            <p:nvPr/>
          </p:nvSpPr>
          <p:spPr bwMode="auto">
            <a:xfrm>
              <a:off x="4235" y="2564"/>
              <a:ext cx="1148" cy="68"/>
            </a:xfrm>
            <a:custGeom>
              <a:avLst/>
              <a:gdLst>
                <a:gd name="T0" fmla="*/ 0 w 1148"/>
                <a:gd name="T1" fmla="*/ 68 h 68"/>
                <a:gd name="T2" fmla="*/ 4 w 1148"/>
                <a:gd name="T3" fmla="*/ 57 h 68"/>
                <a:gd name="T4" fmla="*/ 10 w 1148"/>
                <a:gd name="T5" fmla="*/ 46 h 68"/>
                <a:gd name="T6" fmla="*/ 17 w 1148"/>
                <a:gd name="T7" fmla="*/ 39 h 68"/>
                <a:gd name="T8" fmla="*/ 24 w 1148"/>
                <a:gd name="T9" fmla="*/ 31 h 68"/>
                <a:gd name="T10" fmla="*/ 31 w 1148"/>
                <a:gd name="T11" fmla="*/ 23 h 68"/>
                <a:gd name="T12" fmla="*/ 39 w 1148"/>
                <a:gd name="T13" fmla="*/ 18 h 68"/>
                <a:gd name="T14" fmla="*/ 49 w 1148"/>
                <a:gd name="T15" fmla="*/ 14 h 68"/>
                <a:gd name="T16" fmla="*/ 59 w 1148"/>
                <a:gd name="T17" fmla="*/ 9 h 68"/>
                <a:gd name="T18" fmla="*/ 69 w 1148"/>
                <a:gd name="T19" fmla="*/ 6 h 68"/>
                <a:gd name="T20" fmla="*/ 79 w 1148"/>
                <a:gd name="T21" fmla="*/ 4 h 68"/>
                <a:gd name="T22" fmla="*/ 90 w 1148"/>
                <a:gd name="T23" fmla="*/ 3 h 68"/>
                <a:gd name="T24" fmla="*/ 102 w 1148"/>
                <a:gd name="T25" fmla="*/ 1 h 68"/>
                <a:gd name="T26" fmla="*/ 114 w 1148"/>
                <a:gd name="T27" fmla="*/ 1 h 68"/>
                <a:gd name="T28" fmla="*/ 127 w 1148"/>
                <a:gd name="T29" fmla="*/ 0 h 68"/>
                <a:gd name="T30" fmla="*/ 138 w 1148"/>
                <a:gd name="T31" fmla="*/ 0 h 68"/>
                <a:gd name="T32" fmla="*/ 153 w 1148"/>
                <a:gd name="T33" fmla="*/ 0 h 68"/>
                <a:gd name="T34" fmla="*/ 165 w 1148"/>
                <a:gd name="T35" fmla="*/ 1 h 68"/>
                <a:gd name="T36" fmla="*/ 178 w 1148"/>
                <a:gd name="T37" fmla="*/ 1 h 68"/>
                <a:gd name="T38" fmla="*/ 243 w 1148"/>
                <a:gd name="T39" fmla="*/ 3 h 68"/>
                <a:gd name="T40" fmla="*/ 311 w 1148"/>
                <a:gd name="T41" fmla="*/ 4 h 68"/>
                <a:gd name="T42" fmla="*/ 379 w 1148"/>
                <a:gd name="T43" fmla="*/ 6 h 68"/>
                <a:gd name="T44" fmla="*/ 450 w 1148"/>
                <a:gd name="T45" fmla="*/ 6 h 68"/>
                <a:gd name="T46" fmla="*/ 522 w 1148"/>
                <a:gd name="T47" fmla="*/ 7 h 68"/>
                <a:gd name="T48" fmla="*/ 592 w 1148"/>
                <a:gd name="T49" fmla="*/ 7 h 68"/>
                <a:gd name="T50" fmla="*/ 666 w 1148"/>
                <a:gd name="T51" fmla="*/ 7 h 68"/>
                <a:gd name="T52" fmla="*/ 737 w 1148"/>
                <a:gd name="T53" fmla="*/ 7 h 68"/>
                <a:gd name="T54" fmla="*/ 809 w 1148"/>
                <a:gd name="T55" fmla="*/ 7 h 68"/>
                <a:gd name="T56" fmla="*/ 879 w 1148"/>
                <a:gd name="T57" fmla="*/ 7 h 68"/>
                <a:gd name="T58" fmla="*/ 950 w 1148"/>
                <a:gd name="T59" fmla="*/ 7 h 68"/>
                <a:gd name="T60" fmla="*/ 1018 w 1148"/>
                <a:gd name="T61" fmla="*/ 9 h 68"/>
                <a:gd name="T62" fmla="*/ 1084 w 1148"/>
                <a:gd name="T63" fmla="*/ 9 h 68"/>
                <a:gd name="T64" fmla="*/ 1148 w 1148"/>
                <a:gd name="T6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8" h="68">
                  <a:moveTo>
                    <a:pt x="0" y="68"/>
                  </a:moveTo>
                  <a:lnTo>
                    <a:pt x="4" y="57"/>
                  </a:lnTo>
                  <a:lnTo>
                    <a:pt x="10" y="46"/>
                  </a:lnTo>
                  <a:lnTo>
                    <a:pt x="17" y="39"/>
                  </a:lnTo>
                  <a:lnTo>
                    <a:pt x="24" y="31"/>
                  </a:lnTo>
                  <a:lnTo>
                    <a:pt x="31" y="23"/>
                  </a:lnTo>
                  <a:lnTo>
                    <a:pt x="39" y="18"/>
                  </a:lnTo>
                  <a:lnTo>
                    <a:pt x="49" y="14"/>
                  </a:lnTo>
                  <a:lnTo>
                    <a:pt x="59" y="9"/>
                  </a:lnTo>
                  <a:lnTo>
                    <a:pt x="69" y="6"/>
                  </a:lnTo>
                  <a:lnTo>
                    <a:pt x="79" y="4"/>
                  </a:lnTo>
                  <a:lnTo>
                    <a:pt x="90" y="3"/>
                  </a:lnTo>
                  <a:lnTo>
                    <a:pt x="102" y="1"/>
                  </a:lnTo>
                  <a:lnTo>
                    <a:pt x="114" y="1"/>
                  </a:lnTo>
                  <a:lnTo>
                    <a:pt x="127" y="0"/>
                  </a:lnTo>
                  <a:lnTo>
                    <a:pt x="138" y="0"/>
                  </a:lnTo>
                  <a:lnTo>
                    <a:pt x="153" y="0"/>
                  </a:lnTo>
                  <a:lnTo>
                    <a:pt x="165" y="1"/>
                  </a:lnTo>
                  <a:lnTo>
                    <a:pt x="178" y="1"/>
                  </a:lnTo>
                  <a:lnTo>
                    <a:pt x="243" y="3"/>
                  </a:lnTo>
                  <a:lnTo>
                    <a:pt x="311" y="4"/>
                  </a:lnTo>
                  <a:lnTo>
                    <a:pt x="379" y="6"/>
                  </a:lnTo>
                  <a:lnTo>
                    <a:pt x="450" y="6"/>
                  </a:lnTo>
                  <a:lnTo>
                    <a:pt x="522" y="7"/>
                  </a:lnTo>
                  <a:lnTo>
                    <a:pt x="592" y="7"/>
                  </a:lnTo>
                  <a:lnTo>
                    <a:pt x="666" y="7"/>
                  </a:lnTo>
                  <a:lnTo>
                    <a:pt x="737" y="7"/>
                  </a:lnTo>
                  <a:lnTo>
                    <a:pt x="809" y="7"/>
                  </a:lnTo>
                  <a:lnTo>
                    <a:pt x="879" y="7"/>
                  </a:lnTo>
                  <a:lnTo>
                    <a:pt x="950" y="7"/>
                  </a:lnTo>
                  <a:lnTo>
                    <a:pt x="1018" y="9"/>
                  </a:lnTo>
                  <a:lnTo>
                    <a:pt x="1084" y="9"/>
                  </a:lnTo>
                  <a:lnTo>
                    <a:pt x="1148" y="9"/>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35" name="Freeform 79"/>
            <p:cNvSpPr>
              <a:spLocks/>
            </p:cNvSpPr>
            <p:nvPr/>
          </p:nvSpPr>
          <p:spPr bwMode="auto">
            <a:xfrm>
              <a:off x="4235" y="2447"/>
              <a:ext cx="93" cy="98"/>
            </a:xfrm>
            <a:custGeom>
              <a:avLst/>
              <a:gdLst>
                <a:gd name="T0" fmla="*/ 0 w 93"/>
                <a:gd name="T1" fmla="*/ 98 h 98"/>
                <a:gd name="T2" fmla="*/ 3 w 93"/>
                <a:gd name="T3" fmla="*/ 79 h 98"/>
                <a:gd name="T4" fmla="*/ 10 w 93"/>
                <a:gd name="T5" fmla="*/ 62 h 98"/>
                <a:gd name="T6" fmla="*/ 20 w 93"/>
                <a:gd name="T7" fmla="*/ 47 h 98"/>
                <a:gd name="T8" fmla="*/ 31 w 93"/>
                <a:gd name="T9" fmla="*/ 34 h 98"/>
                <a:gd name="T10" fmla="*/ 44 w 93"/>
                <a:gd name="T11" fmla="*/ 22 h 98"/>
                <a:gd name="T12" fmla="*/ 56 w 93"/>
                <a:gd name="T13" fmla="*/ 14 h 98"/>
                <a:gd name="T14" fmla="*/ 69 w 93"/>
                <a:gd name="T15" fmla="*/ 6 h 98"/>
                <a:gd name="T16" fmla="*/ 79 w 93"/>
                <a:gd name="T17" fmla="*/ 3 h 98"/>
                <a:gd name="T18" fmla="*/ 93 w 93"/>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8">
                  <a:moveTo>
                    <a:pt x="0" y="98"/>
                  </a:moveTo>
                  <a:lnTo>
                    <a:pt x="3" y="79"/>
                  </a:lnTo>
                  <a:lnTo>
                    <a:pt x="10" y="62"/>
                  </a:lnTo>
                  <a:lnTo>
                    <a:pt x="20" y="47"/>
                  </a:lnTo>
                  <a:lnTo>
                    <a:pt x="31" y="34"/>
                  </a:lnTo>
                  <a:lnTo>
                    <a:pt x="44" y="22"/>
                  </a:lnTo>
                  <a:lnTo>
                    <a:pt x="56" y="14"/>
                  </a:lnTo>
                  <a:lnTo>
                    <a:pt x="69" y="6"/>
                  </a:lnTo>
                  <a:lnTo>
                    <a:pt x="79" y="3"/>
                  </a:lnTo>
                  <a:lnTo>
                    <a:pt x="93"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36" name="Line 80"/>
            <p:cNvSpPr>
              <a:spLocks noChangeShapeType="1"/>
            </p:cNvSpPr>
            <p:nvPr/>
          </p:nvSpPr>
          <p:spPr bwMode="auto">
            <a:xfrm flipV="1">
              <a:off x="4328" y="2427"/>
              <a:ext cx="1028" cy="2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37" name="Freeform 81"/>
            <p:cNvSpPr>
              <a:spLocks/>
            </p:cNvSpPr>
            <p:nvPr/>
          </p:nvSpPr>
          <p:spPr bwMode="auto">
            <a:xfrm>
              <a:off x="4235" y="2249"/>
              <a:ext cx="120" cy="118"/>
            </a:xfrm>
            <a:custGeom>
              <a:avLst/>
              <a:gdLst>
                <a:gd name="T0" fmla="*/ 0 w 120"/>
                <a:gd name="T1" fmla="*/ 118 h 118"/>
                <a:gd name="T2" fmla="*/ 1 w 120"/>
                <a:gd name="T3" fmla="*/ 93 h 118"/>
                <a:gd name="T4" fmla="*/ 6 w 120"/>
                <a:gd name="T5" fmla="*/ 72 h 118"/>
                <a:gd name="T6" fmla="*/ 14 w 120"/>
                <a:gd name="T7" fmla="*/ 53 h 118"/>
                <a:gd name="T8" fmla="*/ 24 w 120"/>
                <a:gd name="T9" fmla="*/ 37 h 118"/>
                <a:gd name="T10" fmla="*/ 35 w 120"/>
                <a:gd name="T11" fmla="*/ 25 h 118"/>
                <a:gd name="T12" fmla="*/ 49 w 120"/>
                <a:gd name="T13" fmla="*/ 16 h 118"/>
                <a:gd name="T14" fmla="*/ 64 w 120"/>
                <a:gd name="T15" fmla="*/ 9 h 118"/>
                <a:gd name="T16" fmla="*/ 78 w 120"/>
                <a:gd name="T17" fmla="*/ 3 h 118"/>
                <a:gd name="T18" fmla="*/ 93 w 120"/>
                <a:gd name="T19" fmla="*/ 2 h 118"/>
                <a:gd name="T20" fmla="*/ 107 w 120"/>
                <a:gd name="T21" fmla="*/ 0 h 118"/>
                <a:gd name="T22" fmla="*/ 120 w 120"/>
                <a:gd name="T23"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18">
                  <a:moveTo>
                    <a:pt x="0" y="118"/>
                  </a:moveTo>
                  <a:lnTo>
                    <a:pt x="1" y="93"/>
                  </a:lnTo>
                  <a:lnTo>
                    <a:pt x="6" y="72"/>
                  </a:lnTo>
                  <a:lnTo>
                    <a:pt x="14" y="53"/>
                  </a:lnTo>
                  <a:lnTo>
                    <a:pt x="24" y="37"/>
                  </a:lnTo>
                  <a:lnTo>
                    <a:pt x="35" y="25"/>
                  </a:lnTo>
                  <a:lnTo>
                    <a:pt x="49" y="16"/>
                  </a:lnTo>
                  <a:lnTo>
                    <a:pt x="64" y="9"/>
                  </a:lnTo>
                  <a:lnTo>
                    <a:pt x="78" y="3"/>
                  </a:lnTo>
                  <a:lnTo>
                    <a:pt x="93" y="2"/>
                  </a:lnTo>
                  <a:lnTo>
                    <a:pt x="107" y="0"/>
                  </a:lnTo>
                  <a:lnTo>
                    <a:pt x="120" y="2"/>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38" name="Line 82"/>
            <p:cNvSpPr>
              <a:spLocks noChangeShapeType="1"/>
            </p:cNvSpPr>
            <p:nvPr/>
          </p:nvSpPr>
          <p:spPr bwMode="auto">
            <a:xfrm flipV="1">
              <a:off x="4355" y="2235"/>
              <a:ext cx="1001" cy="1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39" name="Freeform 83"/>
            <p:cNvSpPr>
              <a:spLocks/>
            </p:cNvSpPr>
            <p:nvPr/>
          </p:nvSpPr>
          <p:spPr bwMode="auto">
            <a:xfrm>
              <a:off x="4235" y="1956"/>
              <a:ext cx="133" cy="411"/>
            </a:xfrm>
            <a:custGeom>
              <a:avLst/>
              <a:gdLst>
                <a:gd name="T0" fmla="*/ 0 w 133"/>
                <a:gd name="T1" fmla="*/ 411 h 411"/>
                <a:gd name="T2" fmla="*/ 0 w 133"/>
                <a:gd name="T3" fmla="*/ 396 h 411"/>
                <a:gd name="T4" fmla="*/ 0 w 133"/>
                <a:gd name="T5" fmla="*/ 380 h 411"/>
                <a:gd name="T6" fmla="*/ 1 w 133"/>
                <a:gd name="T7" fmla="*/ 362 h 411"/>
                <a:gd name="T8" fmla="*/ 1 w 133"/>
                <a:gd name="T9" fmla="*/ 343 h 411"/>
                <a:gd name="T10" fmla="*/ 1 w 133"/>
                <a:gd name="T11" fmla="*/ 324 h 411"/>
                <a:gd name="T12" fmla="*/ 1 w 133"/>
                <a:gd name="T13" fmla="*/ 305 h 411"/>
                <a:gd name="T14" fmla="*/ 1 w 133"/>
                <a:gd name="T15" fmla="*/ 287 h 411"/>
                <a:gd name="T16" fmla="*/ 1 w 133"/>
                <a:gd name="T17" fmla="*/ 270 h 411"/>
                <a:gd name="T18" fmla="*/ 1 w 133"/>
                <a:gd name="T19" fmla="*/ 252 h 411"/>
                <a:gd name="T20" fmla="*/ 1 w 133"/>
                <a:gd name="T21" fmla="*/ 235 h 411"/>
                <a:gd name="T22" fmla="*/ 1 w 133"/>
                <a:gd name="T23" fmla="*/ 220 h 411"/>
                <a:gd name="T24" fmla="*/ 3 w 133"/>
                <a:gd name="T25" fmla="*/ 206 h 411"/>
                <a:gd name="T26" fmla="*/ 3 w 133"/>
                <a:gd name="T27" fmla="*/ 193 h 411"/>
                <a:gd name="T28" fmla="*/ 3 w 133"/>
                <a:gd name="T29" fmla="*/ 182 h 411"/>
                <a:gd name="T30" fmla="*/ 4 w 133"/>
                <a:gd name="T31" fmla="*/ 171 h 411"/>
                <a:gd name="T32" fmla="*/ 6 w 133"/>
                <a:gd name="T33" fmla="*/ 162 h 411"/>
                <a:gd name="T34" fmla="*/ 6 w 133"/>
                <a:gd name="T35" fmla="*/ 154 h 411"/>
                <a:gd name="T36" fmla="*/ 7 w 133"/>
                <a:gd name="T37" fmla="*/ 147 h 411"/>
                <a:gd name="T38" fmla="*/ 8 w 133"/>
                <a:gd name="T39" fmla="*/ 139 h 411"/>
                <a:gd name="T40" fmla="*/ 11 w 133"/>
                <a:gd name="T41" fmla="*/ 133 h 411"/>
                <a:gd name="T42" fmla="*/ 13 w 133"/>
                <a:gd name="T43" fmla="*/ 125 h 411"/>
                <a:gd name="T44" fmla="*/ 15 w 133"/>
                <a:gd name="T45" fmla="*/ 117 h 411"/>
                <a:gd name="T46" fmla="*/ 17 w 133"/>
                <a:gd name="T47" fmla="*/ 109 h 411"/>
                <a:gd name="T48" fmla="*/ 20 w 133"/>
                <a:gd name="T49" fmla="*/ 101 h 411"/>
                <a:gd name="T50" fmla="*/ 24 w 133"/>
                <a:gd name="T51" fmla="*/ 94 h 411"/>
                <a:gd name="T52" fmla="*/ 28 w 133"/>
                <a:gd name="T53" fmla="*/ 86 h 411"/>
                <a:gd name="T54" fmla="*/ 32 w 133"/>
                <a:gd name="T55" fmla="*/ 76 h 411"/>
                <a:gd name="T56" fmla="*/ 37 w 133"/>
                <a:gd name="T57" fmla="*/ 67 h 411"/>
                <a:gd name="T58" fmla="*/ 42 w 133"/>
                <a:gd name="T59" fmla="*/ 59 h 411"/>
                <a:gd name="T60" fmla="*/ 49 w 133"/>
                <a:gd name="T61" fmla="*/ 48 h 411"/>
                <a:gd name="T62" fmla="*/ 56 w 133"/>
                <a:gd name="T63" fmla="*/ 39 h 411"/>
                <a:gd name="T64" fmla="*/ 65 w 133"/>
                <a:gd name="T65" fmla="*/ 30 h 411"/>
                <a:gd name="T66" fmla="*/ 76 w 133"/>
                <a:gd name="T67" fmla="*/ 22 h 411"/>
                <a:gd name="T68" fmla="*/ 88 w 133"/>
                <a:gd name="T69" fmla="*/ 14 h 411"/>
                <a:gd name="T70" fmla="*/ 100 w 133"/>
                <a:gd name="T71" fmla="*/ 8 h 411"/>
                <a:gd name="T72" fmla="*/ 116 w 133"/>
                <a:gd name="T73" fmla="*/ 3 h 411"/>
                <a:gd name="T74" fmla="*/ 133 w 133"/>
                <a:gd name="T7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411">
                  <a:moveTo>
                    <a:pt x="0" y="411"/>
                  </a:moveTo>
                  <a:lnTo>
                    <a:pt x="0" y="396"/>
                  </a:lnTo>
                  <a:lnTo>
                    <a:pt x="0" y="380"/>
                  </a:lnTo>
                  <a:lnTo>
                    <a:pt x="1" y="362"/>
                  </a:lnTo>
                  <a:lnTo>
                    <a:pt x="1" y="343"/>
                  </a:lnTo>
                  <a:lnTo>
                    <a:pt x="1" y="324"/>
                  </a:lnTo>
                  <a:lnTo>
                    <a:pt x="1" y="305"/>
                  </a:lnTo>
                  <a:lnTo>
                    <a:pt x="1" y="287"/>
                  </a:lnTo>
                  <a:lnTo>
                    <a:pt x="1" y="270"/>
                  </a:lnTo>
                  <a:lnTo>
                    <a:pt x="1" y="252"/>
                  </a:lnTo>
                  <a:lnTo>
                    <a:pt x="1" y="235"/>
                  </a:lnTo>
                  <a:lnTo>
                    <a:pt x="1" y="220"/>
                  </a:lnTo>
                  <a:lnTo>
                    <a:pt x="3" y="206"/>
                  </a:lnTo>
                  <a:lnTo>
                    <a:pt x="3" y="193"/>
                  </a:lnTo>
                  <a:lnTo>
                    <a:pt x="3" y="182"/>
                  </a:lnTo>
                  <a:lnTo>
                    <a:pt x="4" y="171"/>
                  </a:lnTo>
                  <a:lnTo>
                    <a:pt x="6" y="162"/>
                  </a:lnTo>
                  <a:lnTo>
                    <a:pt x="6" y="154"/>
                  </a:lnTo>
                  <a:lnTo>
                    <a:pt x="7" y="147"/>
                  </a:lnTo>
                  <a:lnTo>
                    <a:pt x="8" y="139"/>
                  </a:lnTo>
                  <a:lnTo>
                    <a:pt x="11" y="133"/>
                  </a:lnTo>
                  <a:lnTo>
                    <a:pt x="13" y="125"/>
                  </a:lnTo>
                  <a:lnTo>
                    <a:pt x="15" y="117"/>
                  </a:lnTo>
                  <a:lnTo>
                    <a:pt x="17" y="109"/>
                  </a:lnTo>
                  <a:lnTo>
                    <a:pt x="20" y="101"/>
                  </a:lnTo>
                  <a:lnTo>
                    <a:pt x="24" y="94"/>
                  </a:lnTo>
                  <a:lnTo>
                    <a:pt x="28" y="86"/>
                  </a:lnTo>
                  <a:lnTo>
                    <a:pt x="32" y="76"/>
                  </a:lnTo>
                  <a:lnTo>
                    <a:pt x="37" y="67"/>
                  </a:lnTo>
                  <a:lnTo>
                    <a:pt x="42" y="59"/>
                  </a:lnTo>
                  <a:lnTo>
                    <a:pt x="49" y="48"/>
                  </a:lnTo>
                  <a:lnTo>
                    <a:pt x="56" y="39"/>
                  </a:lnTo>
                  <a:lnTo>
                    <a:pt x="65" y="30"/>
                  </a:lnTo>
                  <a:lnTo>
                    <a:pt x="76" y="22"/>
                  </a:lnTo>
                  <a:lnTo>
                    <a:pt x="88" y="14"/>
                  </a:lnTo>
                  <a:lnTo>
                    <a:pt x="100" y="8"/>
                  </a:lnTo>
                  <a:lnTo>
                    <a:pt x="116" y="3"/>
                  </a:lnTo>
                  <a:lnTo>
                    <a:pt x="133"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40" name="Line 84"/>
            <p:cNvSpPr>
              <a:spLocks noChangeShapeType="1"/>
            </p:cNvSpPr>
            <p:nvPr/>
          </p:nvSpPr>
          <p:spPr bwMode="auto">
            <a:xfrm flipV="1">
              <a:off x="4368" y="1944"/>
              <a:ext cx="988" cy="1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41" name="Freeform 85"/>
            <p:cNvSpPr>
              <a:spLocks/>
            </p:cNvSpPr>
            <p:nvPr/>
          </p:nvSpPr>
          <p:spPr bwMode="auto">
            <a:xfrm>
              <a:off x="4236" y="1573"/>
              <a:ext cx="159" cy="595"/>
            </a:xfrm>
            <a:custGeom>
              <a:avLst/>
              <a:gdLst>
                <a:gd name="T0" fmla="*/ 0 w 159"/>
                <a:gd name="T1" fmla="*/ 595 h 595"/>
                <a:gd name="T2" fmla="*/ 3 w 159"/>
                <a:gd name="T3" fmla="*/ 554 h 595"/>
                <a:gd name="T4" fmla="*/ 5 w 159"/>
                <a:gd name="T5" fmla="*/ 516 h 595"/>
                <a:gd name="T6" fmla="*/ 5 w 159"/>
                <a:gd name="T7" fmla="*/ 475 h 595"/>
                <a:gd name="T8" fmla="*/ 5 w 159"/>
                <a:gd name="T9" fmla="*/ 433 h 595"/>
                <a:gd name="T10" fmla="*/ 5 w 159"/>
                <a:gd name="T11" fmla="*/ 393 h 595"/>
                <a:gd name="T12" fmla="*/ 6 w 159"/>
                <a:gd name="T13" fmla="*/ 352 h 595"/>
                <a:gd name="T14" fmla="*/ 6 w 159"/>
                <a:gd name="T15" fmla="*/ 313 h 595"/>
                <a:gd name="T16" fmla="*/ 9 w 159"/>
                <a:gd name="T17" fmla="*/ 274 h 595"/>
                <a:gd name="T18" fmla="*/ 12 w 159"/>
                <a:gd name="T19" fmla="*/ 235 h 595"/>
                <a:gd name="T20" fmla="*/ 17 w 159"/>
                <a:gd name="T21" fmla="*/ 199 h 595"/>
                <a:gd name="T22" fmla="*/ 24 w 159"/>
                <a:gd name="T23" fmla="*/ 165 h 595"/>
                <a:gd name="T24" fmla="*/ 34 w 159"/>
                <a:gd name="T25" fmla="*/ 132 h 595"/>
                <a:gd name="T26" fmla="*/ 46 w 159"/>
                <a:gd name="T27" fmla="*/ 103 h 595"/>
                <a:gd name="T28" fmla="*/ 61 w 159"/>
                <a:gd name="T29" fmla="*/ 76 h 595"/>
                <a:gd name="T30" fmla="*/ 80 w 159"/>
                <a:gd name="T31" fmla="*/ 51 h 595"/>
                <a:gd name="T32" fmla="*/ 102 w 159"/>
                <a:gd name="T33" fmla="*/ 31 h 595"/>
                <a:gd name="T34" fmla="*/ 128 w 159"/>
                <a:gd name="T35" fmla="*/ 14 h 595"/>
                <a:gd name="T36" fmla="*/ 159 w 159"/>
                <a:gd name="T37"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595">
                  <a:moveTo>
                    <a:pt x="0" y="595"/>
                  </a:moveTo>
                  <a:lnTo>
                    <a:pt x="3" y="554"/>
                  </a:lnTo>
                  <a:lnTo>
                    <a:pt x="5" y="516"/>
                  </a:lnTo>
                  <a:lnTo>
                    <a:pt x="5" y="475"/>
                  </a:lnTo>
                  <a:lnTo>
                    <a:pt x="5" y="433"/>
                  </a:lnTo>
                  <a:lnTo>
                    <a:pt x="5" y="393"/>
                  </a:lnTo>
                  <a:lnTo>
                    <a:pt x="6" y="352"/>
                  </a:lnTo>
                  <a:lnTo>
                    <a:pt x="6" y="313"/>
                  </a:lnTo>
                  <a:lnTo>
                    <a:pt x="9" y="274"/>
                  </a:lnTo>
                  <a:lnTo>
                    <a:pt x="12" y="235"/>
                  </a:lnTo>
                  <a:lnTo>
                    <a:pt x="17" y="199"/>
                  </a:lnTo>
                  <a:lnTo>
                    <a:pt x="24" y="165"/>
                  </a:lnTo>
                  <a:lnTo>
                    <a:pt x="34" y="132"/>
                  </a:lnTo>
                  <a:lnTo>
                    <a:pt x="46" y="103"/>
                  </a:lnTo>
                  <a:lnTo>
                    <a:pt x="61" y="76"/>
                  </a:lnTo>
                  <a:lnTo>
                    <a:pt x="80" y="51"/>
                  </a:lnTo>
                  <a:lnTo>
                    <a:pt x="102" y="31"/>
                  </a:lnTo>
                  <a:lnTo>
                    <a:pt x="128" y="14"/>
                  </a:lnTo>
                  <a:lnTo>
                    <a:pt x="15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42" name="Freeform 86"/>
            <p:cNvSpPr>
              <a:spLocks/>
            </p:cNvSpPr>
            <p:nvPr/>
          </p:nvSpPr>
          <p:spPr bwMode="auto">
            <a:xfrm>
              <a:off x="4395" y="1573"/>
              <a:ext cx="961" cy="1"/>
            </a:xfrm>
            <a:custGeom>
              <a:avLst/>
              <a:gdLst>
                <a:gd name="T0" fmla="*/ 0 w 961"/>
                <a:gd name="T1" fmla="*/ 828 w 961"/>
                <a:gd name="T2" fmla="*/ 961 w 961"/>
              </a:gdLst>
              <a:ahLst/>
              <a:cxnLst>
                <a:cxn ang="0">
                  <a:pos x="T0" y="0"/>
                </a:cxn>
                <a:cxn ang="0">
                  <a:pos x="T1" y="0"/>
                </a:cxn>
                <a:cxn ang="0">
                  <a:pos x="T2" y="0"/>
                </a:cxn>
              </a:cxnLst>
              <a:rect l="0" t="0" r="r" b="b"/>
              <a:pathLst>
                <a:path w="961">
                  <a:moveTo>
                    <a:pt x="0" y="0"/>
                  </a:moveTo>
                  <a:lnTo>
                    <a:pt x="828" y="0"/>
                  </a:lnTo>
                  <a:lnTo>
                    <a:pt x="961"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43" name="Line 87"/>
            <p:cNvSpPr>
              <a:spLocks noChangeShapeType="1"/>
            </p:cNvSpPr>
            <p:nvPr/>
          </p:nvSpPr>
          <p:spPr bwMode="auto">
            <a:xfrm flipH="1">
              <a:off x="5079" y="2632"/>
              <a:ext cx="37" cy="1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944" name="Rectangle 88"/>
            <p:cNvSpPr>
              <a:spLocks noChangeArrowheads="1"/>
            </p:cNvSpPr>
            <p:nvPr/>
          </p:nvSpPr>
          <p:spPr bwMode="auto">
            <a:xfrm>
              <a:off x="4550" y="1787"/>
              <a:ext cx="31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饱和区</a:t>
              </a:r>
              <a:endParaRPr lang="zh-CN" altLang="en-US"/>
            </a:p>
          </p:txBody>
        </p:sp>
        <p:sp>
          <p:nvSpPr>
            <p:cNvPr id="377945" name="Rectangle 89"/>
            <p:cNvSpPr>
              <a:spLocks noChangeArrowheads="1"/>
            </p:cNvSpPr>
            <p:nvPr/>
          </p:nvSpPr>
          <p:spPr bwMode="auto">
            <a:xfrm>
              <a:off x="4273" y="1248"/>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非</a:t>
              </a:r>
              <a:endParaRPr lang="zh-CN" altLang="en-US"/>
            </a:p>
          </p:txBody>
        </p:sp>
        <p:sp>
          <p:nvSpPr>
            <p:cNvPr id="377946" name="Rectangle 90"/>
            <p:cNvSpPr>
              <a:spLocks noChangeArrowheads="1"/>
            </p:cNvSpPr>
            <p:nvPr/>
          </p:nvSpPr>
          <p:spPr bwMode="auto">
            <a:xfrm>
              <a:off x="4273" y="137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饱</a:t>
              </a:r>
              <a:endParaRPr lang="zh-CN" altLang="en-US"/>
            </a:p>
          </p:txBody>
        </p:sp>
        <p:sp>
          <p:nvSpPr>
            <p:cNvPr id="377947" name="Rectangle 91"/>
            <p:cNvSpPr>
              <a:spLocks noChangeArrowheads="1"/>
            </p:cNvSpPr>
            <p:nvPr/>
          </p:nvSpPr>
          <p:spPr bwMode="auto">
            <a:xfrm>
              <a:off x="4273" y="1497"/>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和</a:t>
              </a:r>
              <a:endParaRPr lang="zh-CN" altLang="en-US"/>
            </a:p>
          </p:txBody>
        </p:sp>
        <p:sp>
          <p:nvSpPr>
            <p:cNvPr id="377948" name="Rectangle 92"/>
            <p:cNvSpPr>
              <a:spLocks noChangeArrowheads="1"/>
            </p:cNvSpPr>
            <p:nvPr/>
          </p:nvSpPr>
          <p:spPr bwMode="auto">
            <a:xfrm>
              <a:off x="4273" y="1622"/>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区</a:t>
              </a:r>
              <a:endParaRPr lang="zh-CN" altLang="en-US"/>
            </a:p>
          </p:txBody>
        </p:sp>
        <p:sp>
          <p:nvSpPr>
            <p:cNvPr id="377949" name="Rectangle 93"/>
            <p:cNvSpPr>
              <a:spLocks noChangeArrowheads="1"/>
            </p:cNvSpPr>
            <p:nvPr/>
          </p:nvSpPr>
          <p:spPr bwMode="auto">
            <a:xfrm>
              <a:off x="4338" y="2774"/>
              <a:ext cx="31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截止区</a:t>
              </a:r>
              <a:endParaRPr lang="zh-CN" altLang="en-US"/>
            </a:p>
          </p:txBody>
        </p:sp>
        <p:sp>
          <p:nvSpPr>
            <p:cNvPr id="377950" name="Rectangle 94"/>
            <p:cNvSpPr>
              <a:spLocks noChangeArrowheads="1"/>
            </p:cNvSpPr>
            <p:nvPr/>
          </p:nvSpPr>
          <p:spPr bwMode="auto">
            <a:xfrm rot="16200000">
              <a:off x="2474" y="1871"/>
              <a:ext cx="3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I</a:t>
              </a:r>
              <a:endParaRPr lang="en-US" altLang="zh-CN"/>
            </a:p>
          </p:txBody>
        </p:sp>
        <p:sp>
          <p:nvSpPr>
            <p:cNvPr id="377951" name="Rectangle 95"/>
            <p:cNvSpPr>
              <a:spLocks noChangeArrowheads="1"/>
            </p:cNvSpPr>
            <p:nvPr/>
          </p:nvSpPr>
          <p:spPr bwMode="auto">
            <a:xfrm rot="16200000">
              <a:off x="2510" y="1847"/>
              <a:ext cx="5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377952" name="Rectangle 96"/>
            <p:cNvSpPr>
              <a:spLocks noChangeArrowheads="1"/>
            </p:cNvSpPr>
            <p:nvPr/>
          </p:nvSpPr>
          <p:spPr bwMode="auto">
            <a:xfrm rot="16200000">
              <a:off x="2468" y="1779"/>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377953" name="Rectangle 97"/>
            <p:cNvSpPr>
              <a:spLocks noChangeArrowheads="1"/>
            </p:cNvSpPr>
            <p:nvPr/>
          </p:nvSpPr>
          <p:spPr bwMode="auto">
            <a:xfrm rot="16200000">
              <a:off x="2454" y="1714"/>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377954" name="Rectangle 98"/>
            <p:cNvSpPr>
              <a:spLocks noChangeArrowheads="1"/>
            </p:cNvSpPr>
            <p:nvPr/>
          </p:nvSpPr>
          <p:spPr bwMode="auto">
            <a:xfrm>
              <a:off x="3009" y="2647"/>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55" name="Rectangle 99"/>
            <p:cNvSpPr>
              <a:spLocks noChangeArrowheads="1"/>
            </p:cNvSpPr>
            <p:nvPr/>
          </p:nvSpPr>
          <p:spPr bwMode="auto">
            <a:xfrm>
              <a:off x="3077" y="2712"/>
              <a:ext cx="4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T</a:t>
              </a:r>
              <a:endParaRPr lang="en-US" altLang="zh-CN"/>
            </a:p>
          </p:txBody>
        </p:sp>
        <p:sp>
          <p:nvSpPr>
            <p:cNvPr id="377956" name="Rectangle 100"/>
            <p:cNvSpPr>
              <a:spLocks noChangeArrowheads="1"/>
            </p:cNvSpPr>
            <p:nvPr/>
          </p:nvSpPr>
          <p:spPr bwMode="auto">
            <a:xfrm>
              <a:off x="3156" y="2763"/>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57" name="Rectangle 101"/>
            <p:cNvSpPr>
              <a:spLocks noChangeArrowheads="1"/>
            </p:cNvSpPr>
            <p:nvPr/>
          </p:nvSpPr>
          <p:spPr bwMode="auto">
            <a:xfrm>
              <a:off x="3224" y="2830"/>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58" name="Rectangle 102"/>
            <p:cNvSpPr>
              <a:spLocks noChangeArrowheads="1"/>
            </p:cNvSpPr>
            <p:nvPr/>
          </p:nvSpPr>
          <p:spPr bwMode="auto">
            <a:xfrm>
              <a:off x="3303" y="2766"/>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377959" name="Rectangle 103"/>
            <p:cNvSpPr>
              <a:spLocks noChangeArrowheads="1"/>
            </p:cNvSpPr>
            <p:nvPr/>
          </p:nvSpPr>
          <p:spPr bwMode="auto">
            <a:xfrm>
              <a:off x="3351" y="2763"/>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V</a:t>
              </a:r>
              <a:endParaRPr lang="en-US" altLang="zh-CN"/>
            </a:p>
          </p:txBody>
        </p:sp>
        <p:sp>
          <p:nvSpPr>
            <p:cNvPr id="377960" name="Rectangle 104"/>
            <p:cNvSpPr>
              <a:spLocks noChangeArrowheads="1"/>
            </p:cNvSpPr>
            <p:nvPr/>
          </p:nvSpPr>
          <p:spPr bwMode="auto">
            <a:xfrm>
              <a:off x="4694" y="2908"/>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61" name="Rectangle 105"/>
            <p:cNvSpPr>
              <a:spLocks noChangeArrowheads="1"/>
            </p:cNvSpPr>
            <p:nvPr/>
          </p:nvSpPr>
          <p:spPr bwMode="auto">
            <a:xfrm>
              <a:off x="4762" y="2974"/>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DS</a:t>
              </a:r>
              <a:endParaRPr lang="en-US" altLang="zh-CN"/>
            </a:p>
          </p:txBody>
        </p:sp>
        <p:sp>
          <p:nvSpPr>
            <p:cNvPr id="377962" name="Rectangle 106"/>
            <p:cNvSpPr>
              <a:spLocks noChangeArrowheads="1"/>
            </p:cNvSpPr>
            <p:nvPr/>
          </p:nvSpPr>
          <p:spPr bwMode="auto">
            <a:xfrm>
              <a:off x="4842" y="291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377963" name="Rectangle 107"/>
            <p:cNvSpPr>
              <a:spLocks noChangeArrowheads="1"/>
            </p:cNvSpPr>
            <p:nvPr/>
          </p:nvSpPr>
          <p:spPr bwMode="auto">
            <a:xfrm>
              <a:off x="4890" y="2908"/>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V</a:t>
              </a:r>
              <a:endParaRPr lang="en-US" altLang="zh-CN"/>
            </a:p>
          </p:txBody>
        </p:sp>
        <p:sp>
          <p:nvSpPr>
            <p:cNvPr id="377964" name="Rectangle 108"/>
            <p:cNvSpPr>
              <a:spLocks noChangeArrowheads="1"/>
            </p:cNvSpPr>
            <p:nvPr/>
          </p:nvSpPr>
          <p:spPr bwMode="auto">
            <a:xfrm>
              <a:off x="5018" y="2757"/>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65" name="Rectangle 109"/>
            <p:cNvSpPr>
              <a:spLocks noChangeArrowheads="1"/>
            </p:cNvSpPr>
            <p:nvPr/>
          </p:nvSpPr>
          <p:spPr bwMode="auto">
            <a:xfrm>
              <a:off x="5086" y="2822"/>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66" name="Rectangle 110"/>
            <p:cNvSpPr>
              <a:spLocks noChangeArrowheads="1"/>
            </p:cNvSpPr>
            <p:nvPr/>
          </p:nvSpPr>
          <p:spPr bwMode="auto">
            <a:xfrm>
              <a:off x="5165" y="2757"/>
              <a:ext cx="5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377967" name="Rectangle 111"/>
            <p:cNvSpPr>
              <a:spLocks noChangeArrowheads="1"/>
            </p:cNvSpPr>
            <p:nvPr/>
          </p:nvSpPr>
          <p:spPr bwMode="auto">
            <a:xfrm>
              <a:off x="5219" y="2757"/>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68" name="Rectangle 112"/>
            <p:cNvSpPr>
              <a:spLocks noChangeArrowheads="1"/>
            </p:cNvSpPr>
            <p:nvPr/>
          </p:nvSpPr>
          <p:spPr bwMode="auto">
            <a:xfrm>
              <a:off x="5287" y="2822"/>
              <a:ext cx="4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T</a:t>
              </a:r>
              <a:endParaRPr lang="en-US" altLang="zh-CN"/>
            </a:p>
          </p:txBody>
        </p:sp>
        <p:sp>
          <p:nvSpPr>
            <p:cNvPr id="377969" name="Rectangle 113"/>
            <p:cNvSpPr>
              <a:spLocks noChangeArrowheads="1"/>
            </p:cNvSpPr>
            <p:nvPr/>
          </p:nvSpPr>
          <p:spPr bwMode="auto">
            <a:xfrm>
              <a:off x="5324" y="2757"/>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=3V</a:t>
              </a:r>
              <a:endParaRPr lang="en-US" altLang="zh-CN"/>
            </a:p>
          </p:txBody>
        </p:sp>
        <p:sp>
          <p:nvSpPr>
            <p:cNvPr id="377970" name="Rectangle 114"/>
            <p:cNvSpPr>
              <a:spLocks noChangeArrowheads="1"/>
            </p:cNvSpPr>
            <p:nvPr/>
          </p:nvSpPr>
          <p:spPr bwMode="auto">
            <a:xfrm>
              <a:off x="5017" y="2425"/>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71" name="Rectangle 115"/>
            <p:cNvSpPr>
              <a:spLocks noChangeArrowheads="1"/>
            </p:cNvSpPr>
            <p:nvPr/>
          </p:nvSpPr>
          <p:spPr bwMode="auto">
            <a:xfrm>
              <a:off x="5085" y="2491"/>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72" name="Rectangle 116"/>
            <p:cNvSpPr>
              <a:spLocks noChangeArrowheads="1"/>
            </p:cNvSpPr>
            <p:nvPr/>
          </p:nvSpPr>
          <p:spPr bwMode="auto">
            <a:xfrm>
              <a:off x="5164" y="2425"/>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=4V</a:t>
              </a:r>
              <a:endParaRPr lang="en-US" altLang="zh-CN"/>
            </a:p>
          </p:txBody>
        </p:sp>
        <p:sp>
          <p:nvSpPr>
            <p:cNvPr id="377973" name="Rectangle 117"/>
            <p:cNvSpPr>
              <a:spLocks noChangeArrowheads="1"/>
            </p:cNvSpPr>
            <p:nvPr/>
          </p:nvSpPr>
          <p:spPr bwMode="auto">
            <a:xfrm>
              <a:off x="5017" y="2279"/>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74" name="Rectangle 118"/>
            <p:cNvSpPr>
              <a:spLocks noChangeArrowheads="1"/>
            </p:cNvSpPr>
            <p:nvPr/>
          </p:nvSpPr>
          <p:spPr bwMode="auto">
            <a:xfrm>
              <a:off x="5085" y="2344"/>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75" name="Rectangle 119"/>
            <p:cNvSpPr>
              <a:spLocks noChangeArrowheads="1"/>
            </p:cNvSpPr>
            <p:nvPr/>
          </p:nvSpPr>
          <p:spPr bwMode="auto">
            <a:xfrm>
              <a:off x="5164" y="2279"/>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=5V</a:t>
              </a:r>
              <a:endParaRPr lang="en-US" altLang="zh-CN"/>
            </a:p>
          </p:txBody>
        </p:sp>
        <p:sp>
          <p:nvSpPr>
            <p:cNvPr id="377976" name="Rectangle 120"/>
            <p:cNvSpPr>
              <a:spLocks noChangeArrowheads="1"/>
            </p:cNvSpPr>
            <p:nvPr/>
          </p:nvSpPr>
          <p:spPr bwMode="auto">
            <a:xfrm>
              <a:off x="5017" y="2072"/>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77" name="Rectangle 121"/>
            <p:cNvSpPr>
              <a:spLocks noChangeArrowheads="1"/>
            </p:cNvSpPr>
            <p:nvPr/>
          </p:nvSpPr>
          <p:spPr bwMode="auto">
            <a:xfrm>
              <a:off x="5085" y="2139"/>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78" name="Rectangle 122"/>
            <p:cNvSpPr>
              <a:spLocks noChangeArrowheads="1"/>
            </p:cNvSpPr>
            <p:nvPr/>
          </p:nvSpPr>
          <p:spPr bwMode="auto">
            <a:xfrm>
              <a:off x="5164" y="2072"/>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=6V</a:t>
              </a:r>
              <a:endParaRPr lang="en-US" altLang="zh-CN"/>
            </a:p>
          </p:txBody>
        </p:sp>
        <p:sp>
          <p:nvSpPr>
            <p:cNvPr id="377979" name="Rectangle 123"/>
            <p:cNvSpPr>
              <a:spLocks noChangeArrowheads="1"/>
            </p:cNvSpPr>
            <p:nvPr/>
          </p:nvSpPr>
          <p:spPr bwMode="auto">
            <a:xfrm>
              <a:off x="5017" y="1763"/>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80" name="Rectangle 124"/>
            <p:cNvSpPr>
              <a:spLocks noChangeArrowheads="1"/>
            </p:cNvSpPr>
            <p:nvPr/>
          </p:nvSpPr>
          <p:spPr bwMode="auto">
            <a:xfrm>
              <a:off x="5085" y="1829"/>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81" name="Rectangle 125"/>
            <p:cNvSpPr>
              <a:spLocks noChangeArrowheads="1"/>
            </p:cNvSpPr>
            <p:nvPr/>
          </p:nvSpPr>
          <p:spPr bwMode="auto">
            <a:xfrm>
              <a:off x="5164" y="1763"/>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=7V</a:t>
              </a:r>
              <a:endParaRPr lang="en-US" altLang="zh-CN"/>
            </a:p>
          </p:txBody>
        </p:sp>
        <p:sp>
          <p:nvSpPr>
            <p:cNvPr id="377982" name="Rectangle 126"/>
            <p:cNvSpPr>
              <a:spLocks noChangeArrowheads="1"/>
            </p:cNvSpPr>
            <p:nvPr/>
          </p:nvSpPr>
          <p:spPr bwMode="auto">
            <a:xfrm>
              <a:off x="5017" y="1396"/>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377983" name="Rectangle 127"/>
            <p:cNvSpPr>
              <a:spLocks noChangeArrowheads="1"/>
            </p:cNvSpPr>
            <p:nvPr/>
          </p:nvSpPr>
          <p:spPr bwMode="auto">
            <a:xfrm>
              <a:off x="5085" y="1461"/>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377984" name="Rectangle 128"/>
            <p:cNvSpPr>
              <a:spLocks noChangeArrowheads="1"/>
            </p:cNvSpPr>
            <p:nvPr/>
          </p:nvSpPr>
          <p:spPr bwMode="auto">
            <a:xfrm>
              <a:off x="5164" y="1396"/>
              <a:ext cx="1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=8V</a:t>
              </a:r>
              <a:endParaRPr lang="en-US" altLang="zh-CN"/>
            </a:p>
          </p:txBody>
        </p:sp>
        <p:sp>
          <p:nvSpPr>
            <p:cNvPr id="377985" name="Freeform 129"/>
            <p:cNvSpPr>
              <a:spLocks/>
            </p:cNvSpPr>
            <p:nvPr/>
          </p:nvSpPr>
          <p:spPr bwMode="auto">
            <a:xfrm>
              <a:off x="4481" y="2598"/>
              <a:ext cx="66" cy="170"/>
            </a:xfrm>
            <a:custGeom>
              <a:avLst/>
              <a:gdLst>
                <a:gd name="T0" fmla="*/ 66 w 66"/>
                <a:gd name="T1" fmla="*/ 0 h 170"/>
                <a:gd name="T2" fmla="*/ 13 w 66"/>
                <a:gd name="T3" fmla="*/ 146 h 170"/>
                <a:gd name="T4" fmla="*/ 0 w 66"/>
                <a:gd name="T5" fmla="*/ 170 h 170"/>
              </a:gdLst>
              <a:ahLst/>
              <a:cxnLst>
                <a:cxn ang="0">
                  <a:pos x="T0" y="T1"/>
                </a:cxn>
                <a:cxn ang="0">
                  <a:pos x="T2" y="T3"/>
                </a:cxn>
                <a:cxn ang="0">
                  <a:pos x="T4" y="T5"/>
                </a:cxn>
              </a:cxnLst>
              <a:rect l="0" t="0" r="r" b="b"/>
              <a:pathLst>
                <a:path w="66" h="170">
                  <a:moveTo>
                    <a:pt x="66" y="0"/>
                  </a:moveTo>
                  <a:lnTo>
                    <a:pt x="13" y="146"/>
                  </a:lnTo>
                  <a:lnTo>
                    <a:pt x="0" y="17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7986" name="Rectangle 130"/>
            <p:cNvSpPr>
              <a:spLocks noChangeArrowheads="1"/>
            </p:cNvSpPr>
            <p:nvPr/>
          </p:nvSpPr>
          <p:spPr bwMode="auto">
            <a:xfrm rot="16200000">
              <a:off x="4022" y="1921"/>
              <a:ext cx="3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I</a:t>
              </a:r>
              <a:endParaRPr lang="en-US" altLang="zh-CN"/>
            </a:p>
          </p:txBody>
        </p:sp>
        <p:sp>
          <p:nvSpPr>
            <p:cNvPr id="377987" name="Rectangle 131"/>
            <p:cNvSpPr>
              <a:spLocks noChangeArrowheads="1"/>
            </p:cNvSpPr>
            <p:nvPr/>
          </p:nvSpPr>
          <p:spPr bwMode="auto">
            <a:xfrm rot="16200000">
              <a:off x="4059" y="1897"/>
              <a:ext cx="5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377988" name="Rectangle 132"/>
            <p:cNvSpPr>
              <a:spLocks noChangeArrowheads="1"/>
            </p:cNvSpPr>
            <p:nvPr/>
          </p:nvSpPr>
          <p:spPr bwMode="auto">
            <a:xfrm rot="16200000">
              <a:off x="4016" y="1829"/>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377989" name="Rectangle 133"/>
            <p:cNvSpPr>
              <a:spLocks noChangeArrowheads="1"/>
            </p:cNvSpPr>
            <p:nvPr/>
          </p:nvSpPr>
          <p:spPr bwMode="auto">
            <a:xfrm rot="16200000">
              <a:off x="4002" y="1764"/>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grpSp>
      <p:sp>
        <p:nvSpPr>
          <p:cNvPr id="377990" name="Text Box 134"/>
          <p:cNvSpPr txBox="1">
            <a:spLocks noChangeArrowheads="1"/>
          </p:cNvSpPr>
          <p:nvPr/>
        </p:nvSpPr>
        <p:spPr bwMode="auto">
          <a:xfrm>
            <a:off x="4572000" y="5181600"/>
            <a:ext cx="4518025"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bg2"/>
              </a:buClr>
              <a:buSzPct val="65000"/>
              <a:buFont typeface="Wingdings" pitchFamily="2" charset="2"/>
              <a:buNone/>
            </a:pPr>
            <a:r>
              <a:rPr lang="zh-CN" altLang="en-US" sz="2000">
                <a:solidFill>
                  <a:srgbClr val="0000FF"/>
                </a:solidFill>
                <a:latin typeface="Times New Roman" pitchFamily="18" charset="0"/>
              </a:rPr>
              <a:t>图</a:t>
            </a:r>
            <a:r>
              <a:rPr lang="en-US" altLang="zh-CN" sz="2000">
                <a:solidFill>
                  <a:srgbClr val="0000FF"/>
                </a:solidFill>
                <a:latin typeface="Arial" charset="0"/>
              </a:rPr>
              <a:t>1-20</a:t>
            </a:r>
            <a:r>
              <a:rPr lang="en-US" altLang="zh-CN" sz="2000">
                <a:solidFill>
                  <a:srgbClr val="0000FF"/>
                </a:solidFill>
                <a:latin typeface="Times New Roman" pitchFamily="18" charset="0"/>
              </a:rPr>
              <a:t>  </a:t>
            </a:r>
            <a:r>
              <a:rPr lang="zh-CN" altLang="en-US" sz="2000">
                <a:solidFill>
                  <a:srgbClr val="0000FF"/>
                </a:solidFill>
                <a:latin typeface="Times New Roman" pitchFamily="18" charset="0"/>
              </a:rPr>
              <a:t>电力</a:t>
            </a:r>
            <a:r>
              <a:rPr lang="en-US" altLang="zh-CN" sz="2000">
                <a:solidFill>
                  <a:srgbClr val="0000FF"/>
                </a:solidFill>
                <a:latin typeface="Arial" charset="0"/>
              </a:rPr>
              <a:t>MOSFET</a:t>
            </a:r>
            <a:r>
              <a:rPr lang="zh-CN" altLang="en-US" sz="2000">
                <a:solidFill>
                  <a:srgbClr val="0000FF"/>
                </a:solidFill>
                <a:latin typeface="Times New Roman" pitchFamily="18" charset="0"/>
              </a:rPr>
              <a:t>的转移特性和输出特性</a:t>
            </a:r>
          </a:p>
          <a:p>
            <a:pPr algn="ctr">
              <a:spcBef>
                <a:spcPct val="20000"/>
              </a:spcBef>
              <a:buClr>
                <a:schemeClr val="bg2"/>
              </a:buClr>
              <a:buSzPct val="65000"/>
              <a:buFont typeface="Wingdings" pitchFamily="2" charset="2"/>
              <a:buNone/>
            </a:pPr>
            <a:r>
              <a:rPr lang="zh-CN" altLang="en-US" sz="2000" b="1">
                <a:solidFill>
                  <a:srgbClr val="0000FF"/>
                </a:solidFill>
                <a:latin typeface="Times New Roman" pitchFamily="18" charset="0"/>
              </a:rPr>
              <a:t>   </a:t>
            </a:r>
            <a:r>
              <a:rPr lang="en-US" altLang="zh-CN" sz="2000">
                <a:solidFill>
                  <a:srgbClr val="0000FF"/>
                </a:solidFill>
                <a:latin typeface="Times New Roman" pitchFamily="18" charset="0"/>
              </a:rPr>
              <a:t>a) </a:t>
            </a:r>
            <a:r>
              <a:rPr lang="zh-CN" altLang="en-US" sz="2000">
                <a:solidFill>
                  <a:srgbClr val="0000FF"/>
                </a:solidFill>
                <a:latin typeface="Times New Roman" pitchFamily="18" charset="0"/>
              </a:rPr>
              <a:t>转移特性  </a:t>
            </a:r>
            <a:r>
              <a:rPr lang="en-US" altLang="zh-CN" sz="2000">
                <a:solidFill>
                  <a:srgbClr val="0000FF"/>
                </a:solidFill>
                <a:latin typeface="Times New Roman" pitchFamily="18" charset="0"/>
              </a:rPr>
              <a:t>b) </a:t>
            </a:r>
            <a:r>
              <a:rPr lang="zh-CN" altLang="en-US" sz="2000">
                <a:solidFill>
                  <a:srgbClr val="0000FF"/>
                </a:solidFill>
                <a:latin typeface="Times New Roman" pitchFamily="18" charset="0"/>
              </a:rPr>
              <a:t>输出特性</a:t>
            </a:r>
            <a:endParaRPr kumimoji="0" lang="zh-CN" altLang="en-US" sz="2000">
              <a:solidFill>
                <a:srgbClr val="0000FF"/>
              </a:solidFill>
              <a:latin typeface="Times New Roman" pitchFamily="18" charset="0"/>
            </a:endParaRPr>
          </a:p>
        </p:txBody>
      </p:sp>
      <p:sp>
        <p:nvSpPr>
          <p:cNvPr id="377991" name="Rectangle 135"/>
          <p:cNvSpPr>
            <a:spLocks noChangeArrowheads="1"/>
          </p:cNvSpPr>
          <p:nvPr/>
        </p:nvSpPr>
        <p:spPr bwMode="auto">
          <a:xfrm>
            <a:off x="323850" y="765175"/>
            <a:ext cx="47132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spcBef>
                <a:spcPct val="20000"/>
              </a:spcBef>
            </a:pPr>
            <a:r>
              <a:rPr kumimoji="0" lang="en-US" altLang="zh-CN" sz="3200" b="1">
                <a:latin typeface="Times New Roman" pitchFamily="18" charset="0"/>
              </a:rPr>
              <a:t>2</a:t>
            </a:r>
            <a:r>
              <a:rPr kumimoji="0" lang="zh-CN" altLang="en-US" sz="2800" b="1">
                <a:latin typeface="Times New Roman" pitchFamily="18" charset="0"/>
              </a:rPr>
              <a:t>）电力</a:t>
            </a:r>
            <a:r>
              <a:rPr kumimoji="0" lang="en-US" altLang="zh-CN" sz="2800" b="1">
                <a:latin typeface="Arial" charset="0"/>
              </a:rPr>
              <a:t>MOSFET</a:t>
            </a:r>
            <a:r>
              <a:rPr kumimoji="0" lang="zh-CN" altLang="en-US" sz="2800" b="1">
                <a:latin typeface="Times New Roman" pitchFamily="18" charset="0"/>
              </a:rPr>
              <a:t>的基本特性</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3" name="日期占位符 2"/>
          <p:cNvSpPr>
            <a:spLocks noGrp="1"/>
          </p:cNvSpPr>
          <p:nvPr>
            <p:ph type="dt" sz="half" idx="10"/>
          </p:nvPr>
        </p:nvSpPr>
        <p:spPr/>
        <p:txBody>
          <a:bodyPr/>
          <a:lstStyle/>
          <a:p>
            <a:fld id="{58E263AB-57AE-4FB4-A8D2-98C913755C06}" type="datetime10">
              <a:rPr lang="zh-CN" altLang="en-US" smtClean="0"/>
              <a:t>20:57</a:t>
            </a:fld>
            <a:endParaRPr lang="zh-CN" altLang="en-US"/>
          </a:p>
        </p:txBody>
      </p:sp>
    </p:spTree>
    <p:extLst>
      <p:ext uri="{BB962C8B-B14F-4D97-AF65-F5344CB8AC3E}">
        <p14:creationId xmlns:p14="http://schemas.microsoft.com/office/powerpoint/2010/main" val="266512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77990"/>
                                        </p:tgtEl>
                                        <p:attrNameLst>
                                          <p:attrName>style.visibility</p:attrName>
                                        </p:attrNameLst>
                                      </p:cBhvr>
                                      <p:to>
                                        <p:strVal val="visible"/>
                                      </p:to>
                                    </p:set>
                                    <p:animEffect transition="in" filter="checkerboard(across)">
                                      <p:cBhvr>
                                        <p:cTn id="7" dur="500"/>
                                        <p:tgtEl>
                                          <p:spTgt spid="377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7859">
                                            <p:txEl>
                                              <p:pRg st="0" end="0"/>
                                            </p:txEl>
                                          </p:spTgt>
                                        </p:tgtEl>
                                        <p:attrNameLst>
                                          <p:attrName>style.visibility</p:attrName>
                                        </p:attrNameLst>
                                      </p:cBhvr>
                                      <p:to>
                                        <p:strVal val="visible"/>
                                      </p:to>
                                    </p:set>
                                    <p:animEffect transition="in" filter="blinds(horizontal)">
                                      <p:cBhvr>
                                        <p:cTn id="12" dur="500"/>
                                        <p:tgtEl>
                                          <p:spTgt spid="377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7" dur="500"/>
                                        <p:tgtEl>
                                          <p:spTgt spid="3778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2" dur="500"/>
                                        <p:tgtEl>
                                          <p:spTgt spid="377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7" dur="500"/>
                                        <p:tgtEl>
                                          <p:spTgt spid="377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bldLvl="3" autoUpdateAnimBg="0"/>
      <p:bldP spid="37799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533400"/>
            <a:ext cx="8077200" cy="838200"/>
          </a:xfrm>
        </p:spPr>
        <p:txBody>
          <a:bodyPr/>
          <a:lstStyle/>
          <a:p>
            <a:r>
              <a:rPr lang="zh-CN" altLang="en-US" sz="3600" b="1">
                <a:latin typeface="华文中宋" pitchFamily="2" charset="-122"/>
                <a:ea typeface="华文中宋" pitchFamily="2" charset="-122"/>
              </a:rPr>
              <a:t>电力场效应晶体管</a:t>
            </a:r>
            <a:r>
              <a:rPr lang="zh-CN" altLang="en-US" sz="3600" b="1">
                <a:solidFill>
                  <a:schemeClr val="tx1"/>
                </a:solidFill>
                <a:ea typeface="华文中宋" pitchFamily="2" charset="-122"/>
              </a:rPr>
              <a:t>的漏极伏安特性</a:t>
            </a:r>
            <a:endParaRPr lang="zh-CN" altLang="en-US" sz="2400">
              <a:solidFill>
                <a:schemeClr val="tx1"/>
              </a:solidFill>
              <a:ea typeface="华文中宋" pitchFamily="2" charset="-122"/>
            </a:endParaRPr>
          </a:p>
        </p:txBody>
      </p:sp>
      <p:sp>
        <p:nvSpPr>
          <p:cNvPr id="77828" name="Rectangle 4"/>
          <p:cNvSpPr>
            <a:spLocks noGrp="1" noChangeArrowheads="1"/>
          </p:cNvSpPr>
          <p:nvPr>
            <p:ph type="body" idx="1"/>
          </p:nvPr>
        </p:nvSpPr>
        <p:spPr>
          <a:xfrm>
            <a:off x="152400" y="1196975"/>
            <a:ext cx="4564063" cy="5257800"/>
          </a:xfrm>
          <a:noFill/>
          <a:ln/>
        </p:spPr>
        <p:txBody>
          <a:bodyPr/>
          <a:lstStyle/>
          <a:p>
            <a:pPr algn="just">
              <a:lnSpc>
                <a:spcPct val="90000"/>
              </a:lnSpc>
              <a:spcBef>
                <a:spcPct val="50000"/>
              </a:spcBef>
              <a:buFont typeface="Wingdings" pitchFamily="2" charset="2"/>
              <a:buChar char="Ø"/>
            </a:pPr>
            <a:endParaRPr lang="en-US" altLang="zh-CN" sz="1200" dirty="0"/>
          </a:p>
          <a:p>
            <a:pPr lvl="1" algn="just">
              <a:lnSpc>
                <a:spcPct val="90000"/>
              </a:lnSpc>
              <a:spcBef>
                <a:spcPct val="50000"/>
              </a:spcBef>
              <a:buClr>
                <a:schemeClr val="tx1"/>
              </a:buClr>
              <a:buFontTx/>
              <a:buBlip>
                <a:blip r:embed="rId3"/>
              </a:buBlip>
            </a:pPr>
            <a:r>
              <a:rPr lang="zh-CN" altLang="en-US" sz="2000" b="1" dirty="0">
                <a:solidFill>
                  <a:srgbClr val="0000FF"/>
                </a:solidFill>
              </a:rPr>
              <a:t>截止区</a:t>
            </a:r>
            <a:r>
              <a:rPr lang="zh-CN" altLang="en-US" sz="2000" dirty="0"/>
              <a:t>（对应于</a:t>
            </a:r>
            <a:r>
              <a:rPr lang="en-US" altLang="zh-CN" sz="2000" dirty="0">
                <a:latin typeface="Arial" charset="0"/>
              </a:rPr>
              <a:t>GTR</a:t>
            </a:r>
            <a:r>
              <a:rPr lang="zh-CN" altLang="en-US" sz="2000" dirty="0"/>
              <a:t>的截止区）</a:t>
            </a:r>
          </a:p>
          <a:p>
            <a:pPr lvl="1" algn="just">
              <a:lnSpc>
                <a:spcPct val="90000"/>
              </a:lnSpc>
              <a:spcBef>
                <a:spcPct val="50000"/>
              </a:spcBef>
              <a:buClr>
                <a:schemeClr val="tx1"/>
              </a:buClr>
              <a:buFontTx/>
              <a:buBlip>
                <a:blip r:embed="rId3"/>
              </a:buBlip>
            </a:pPr>
            <a:r>
              <a:rPr lang="zh-CN" altLang="en-US" sz="2000" b="1" dirty="0">
                <a:solidFill>
                  <a:srgbClr val="0000FF"/>
                </a:solidFill>
              </a:rPr>
              <a:t>饱和区</a:t>
            </a:r>
            <a:r>
              <a:rPr lang="zh-CN" altLang="en-US" sz="2000" dirty="0"/>
              <a:t>（对应于</a:t>
            </a:r>
            <a:r>
              <a:rPr lang="en-US" altLang="zh-CN" sz="2000" dirty="0">
                <a:latin typeface="Arial" charset="0"/>
              </a:rPr>
              <a:t>GTR</a:t>
            </a:r>
            <a:r>
              <a:rPr lang="zh-CN" altLang="en-US" sz="2000" dirty="0"/>
              <a:t>的放大区）</a:t>
            </a:r>
          </a:p>
          <a:p>
            <a:pPr lvl="1" algn="just">
              <a:lnSpc>
                <a:spcPct val="90000"/>
              </a:lnSpc>
              <a:spcBef>
                <a:spcPct val="50000"/>
              </a:spcBef>
              <a:buClr>
                <a:schemeClr val="tx1"/>
              </a:buClr>
              <a:buFontTx/>
              <a:buBlip>
                <a:blip r:embed="rId3"/>
              </a:buBlip>
            </a:pPr>
            <a:r>
              <a:rPr lang="zh-CN" altLang="en-US" sz="2000" b="1" dirty="0">
                <a:solidFill>
                  <a:srgbClr val="0000FF"/>
                </a:solidFill>
              </a:rPr>
              <a:t>非饱和区</a:t>
            </a:r>
            <a:r>
              <a:rPr lang="zh-CN" altLang="en-US" sz="2000" dirty="0"/>
              <a:t>（对应</a:t>
            </a:r>
            <a:r>
              <a:rPr lang="en-US" altLang="zh-CN" sz="2000" dirty="0">
                <a:latin typeface="Arial" charset="0"/>
              </a:rPr>
              <a:t>GTR</a:t>
            </a:r>
            <a:r>
              <a:rPr lang="zh-CN" altLang="en-US" sz="2000" dirty="0"/>
              <a:t>的饱和区）</a:t>
            </a:r>
            <a:endParaRPr lang="zh-CN" altLang="en-US" sz="1000" dirty="0"/>
          </a:p>
          <a:p>
            <a:pPr lvl="1" algn="just">
              <a:lnSpc>
                <a:spcPct val="90000"/>
              </a:lnSpc>
              <a:spcBef>
                <a:spcPct val="50000"/>
              </a:spcBef>
              <a:buClr>
                <a:schemeClr val="tx1"/>
              </a:buClr>
              <a:buFontTx/>
              <a:buNone/>
            </a:pPr>
            <a:endParaRPr lang="zh-CN" altLang="en-US" sz="1000" dirty="0"/>
          </a:p>
          <a:p>
            <a:pPr lvl="1" algn="just">
              <a:lnSpc>
                <a:spcPct val="90000"/>
              </a:lnSpc>
              <a:spcBef>
                <a:spcPct val="50000"/>
              </a:spcBef>
              <a:buFontTx/>
              <a:buBlip>
                <a:blip r:embed="rId3"/>
              </a:buBlip>
            </a:pPr>
            <a:r>
              <a:rPr lang="zh-CN" altLang="en-US" sz="2000" dirty="0"/>
              <a:t>工作在开关状态，即在截止区和非饱和区之间来回转换。</a:t>
            </a:r>
            <a:endParaRPr lang="zh-CN" altLang="en-US" sz="1000" dirty="0"/>
          </a:p>
          <a:p>
            <a:pPr lvl="1" algn="just">
              <a:lnSpc>
                <a:spcPct val="90000"/>
              </a:lnSpc>
              <a:spcBef>
                <a:spcPct val="50000"/>
              </a:spcBef>
              <a:buFontTx/>
              <a:buNone/>
            </a:pPr>
            <a:endParaRPr lang="zh-CN" altLang="en-US" sz="1000" dirty="0"/>
          </a:p>
          <a:p>
            <a:pPr lvl="1" algn="just">
              <a:lnSpc>
                <a:spcPct val="90000"/>
              </a:lnSpc>
              <a:spcBef>
                <a:spcPct val="50000"/>
              </a:spcBef>
              <a:buFontTx/>
              <a:buBlip>
                <a:blip r:embed="rId3"/>
              </a:buBlip>
            </a:pPr>
            <a:r>
              <a:rPr lang="zh-CN" altLang="en-US" sz="2000" dirty="0"/>
              <a:t>漏源极之间有寄生二极管，漏源极间加反向电压时器件导通。</a:t>
            </a:r>
            <a:endParaRPr lang="zh-CN" altLang="en-US" sz="1000" dirty="0"/>
          </a:p>
          <a:p>
            <a:pPr lvl="1" algn="just">
              <a:lnSpc>
                <a:spcPct val="90000"/>
              </a:lnSpc>
              <a:spcBef>
                <a:spcPct val="50000"/>
              </a:spcBef>
              <a:buFontTx/>
              <a:buNone/>
            </a:pPr>
            <a:endParaRPr lang="zh-CN" altLang="en-US" sz="1000" dirty="0"/>
          </a:p>
          <a:p>
            <a:pPr lvl="1" algn="just">
              <a:lnSpc>
                <a:spcPct val="90000"/>
              </a:lnSpc>
              <a:spcBef>
                <a:spcPct val="50000"/>
              </a:spcBef>
              <a:buFontTx/>
              <a:buBlip>
                <a:blip r:embed="rId3"/>
              </a:buBlip>
            </a:pPr>
            <a:r>
              <a:rPr lang="zh-CN" altLang="en-US" sz="2400" b="1" dirty="0"/>
              <a:t>通态电阻具有</a:t>
            </a:r>
            <a:r>
              <a:rPr lang="zh-CN" altLang="en-US" sz="2400" b="1" dirty="0">
                <a:solidFill>
                  <a:srgbClr val="FF3300"/>
                </a:solidFill>
              </a:rPr>
              <a:t>正温度系数，对器件并联时的均流有利</a:t>
            </a:r>
            <a:r>
              <a:rPr lang="zh-CN" altLang="en-US" sz="2400" b="1" dirty="0"/>
              <a:t>。（</a:t>
            </a:r>
            <a:r>
              <a:rPr lang="zh-CN" altLang="en-US" sz="2400" dirty="0">
                <a:solidFill>
                  <a:srgbClr val="0000FF"/>
                </a:solidFill>
                <a:latin typeface="Arial" charset="0"/>
              </a:rPr>
              <a:t>很难产生集中电流，所以电力</a:t>
            </a:r>
            <a:r>
              <a:rPr lang="en-US" altLang="zh-CN" sz="2400" dirty="0">
                <a:solidFill>
                  <a:srgbClr val="0000FF"/>
                </a:solidFill>
                <a:latin typeface="Arial" charset="0"/>
              </a:rPr>
              <a:t>MOSFET </a:t>
            </a:r>
            <a:r>
              <a:rPr lang="zh-CN" altLang="en-US" sz="2400" dirty="0">
                <a:solidFill>
                  <a:srgbClr val="0000FF"/>
                </a:solidFill>
                <a:latin typeface="Arial" charset="0"/>
              </a:rPr>
              <a:t>不存在二次击穿的问题？？</a:t>
            </a:r>
            <a:r>
              <a:rPr lang="zh-CN" altLang="en-US" sz="2400" b="1" dirty="0"/>
              <a:t>）</a:t>
            </a:r>
          </a:p>
        </p:txBody>
      </p:sp>
      <p:sp>
        <p:nvSpPr>
          <p:cNvPr id="77830" name="Text Box 6"/>
          <p:cNvSpPr txBox="1">
            <a:spLocks noChangeArrowheads="1"/>
          </p:cNvSpPr>
          <p:nvPr/>
        </p:nvSpPr>
        <p:spPr bwMode="auto">
          <a:xfrm>
            <a:off x="4884738" y="5322888"/>
            <a:ext cx="38798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65000"/>
              <a:buFont typeface="Wingdings" pitchFamily="2" charset="2"/>
              <a:buNone/>
            </a:pPr>
            <a:r>
              <a:rPr lang="zh-CN" altLang="en-US" sz="1800" dirty="0">
                <a:solidFill>
                  <a:srgbClr val="0000FF"/>
                </a:solidFill>
                <a:latin typeface="Times New Roman" pitchFamily="18" charset="0"/>
              </a:rPr>
              <a:t>电力</a:t>
            </a:r>
            <a:r>
              <a:rPr lang="en-US" altLang="zh-CN" sz="1800" dirty="0">
                <a:solidFill>
                  <a:srgbClr val="0000FF"/>
                </a:solidFill>
                <a:latin typeface="Arial" charset="0"/>
              </a:rPr>
              <a:t>MOSFET</a:t>
            </a:r>
            <a:r>
              <a:rPr lang="zh-CN" altLang="en-US" sz="1800" dirty="0">
                <a:solidFill>
                  <a:srgbClr val="0000FF"/>
                </a:solidFill>
                <a:latin typeface="Times New Roman" pitchFamily="18" charset="0"/>
              </a:rPr>
              <a:t>的转移特性和输出特性</a:t>
            </a:r>
          </a:p>
          <a:p>
            <a:pPr algn="ctr">
              <a:spcBef>
                <a:spcPct val="20000"/>
              </a:spcBef>
              <a:buClr>
                <a:schemeClr val="bg2"/>
              </a:buClr>
              <a:buSzPct val="65000"/>
              <a:buFont typeface="Wingdings" pitchFamily="2" charset="2"/>
              <a:buNone/>
            </a:pPr>
            <a:r>
              <a:rPr lang="zh-CN" altLang="en-US" sz="1800" b="1" dirty="0">
                <a:solidFill>
                  <a:srgbClr val="0000FF"/>
                </a:solidFill>
                <a:latin typeface="Times New Roman" pitchFamily="18" charset="0"/>
              </a:rPr>
              <a:t>   </a:t>
            </a:r>
            <a:r>
              <a:rPr lang="en-US" altLang="zh-CN" sz="1800" dirty="0">
                <a:solidFill>
                  <a:srgbClr val="0000FF"/>
                </a:solidFill>
                <a:latin typeface="Times New Roman" pitchFamily="18" charset="0"/>
              </a:rPr>
              <a:t>a) </a:t>
            </a:r>
            <a:r>
              <a:rPr lang="zh-CN" altLang="en-US" sz="1800" dirty="0">
                <a:solidFill>
                  <a:srgbClr val="0000FF"/>
                </a:solidFill>
                <a:latin typeface="Times New Roman" pitchFamily="18" charset="0"/>
              </a:rPr>
              <a:t>转移特性  </a:t>
            </a:r>
            <a:r>
              <a:rPr lang="en-US" altLang="zh-CN" sz="1800" dirty="0">
                <a:solidFill>
                  <a:srgbClr val="0000FF"/>
                </a:solidFill>
                <a:latin typeface="Times New Roman" pitchFamily="18" charset="0"/>
              </a:rPr>
              <a:t>b) </a:t>
            </a:r>
            <a:r>
              <a:rPr lang="zh-CN" altLang="en-US" sz="1800" dirty="0">
                <a:solidFill>
                  <a:srgbClr val="0000FF"/>
                </a:solidFill>
                <a:latin typeface="Times New Roman" pitchFamily="18" charset="0"/>
              </a:rPr>
              <a:t>输出特性</a:t>
            </a:r>
          </a:p>
        </p:txBody>
      </p:sp>
      <p:grpSp>
        <p:nvGrpSpPr>
          <p:cNvPr id="77965" name="Group 141"/>
          <p:cNvGrpSpPr>
            <a:grpSpLocks/>
          </p:cNvGrpSpPr>
          <p:nvPr/>
        </p:nvGrpSpPr>
        <p:grpSpPr bwMode="auto">
          <a:xfrm>
            <a:off x="4418013" y="1841500"/>
            <a:ext cx="4632325" cy="3160713"/>
            <a:chOff x="2433" y="1160"/>
            <a:chExt cx="3088" cy="1991"/>
          </a:xfrm>
        </p:grpSpPr>
        <p:sp>
          <p:nvSpPr>
            <p:cNvPr id="77966" name="Rectangle 142"/>
            <p:cNvSpPr>
              <a:spLocks noChangeArrowheads="1"/>
            </p:cNvSpPr>
            <p:nvPr/>
          </p:nvSpPr>
          <p:spPr bwMode="auto">
            <a:xfrm>
              <a:off x="2629" y="2632"/>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0</a:t>
              </a:r>
              <a:endParaRPr lang="en-US" altLang="zh-CN"/>
            </a:p>
          </p:txBody>
        </p:sp>
        <p:sp>
          <p:nvSpPr>
            <p:cNvPr id="77967" name="Rectangle 143"/>
            <p:cNvSpPr>
              <a:spLocks noChangeArrowheads="1"/>
            </p:cNvSpPr>
            <p:nvPr/>
          </p:nvSpPr>
          <p:spPr bwMode="auto">
            <a:xfrm>
              <a:off x="2578" y="2309"/>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77968" name="Rectangle 144"/>
            <p:cNvSpPr>
              <a:spLocks noChangeArrowheads="1"/>
            </p:cNvSpPr>
            <p:nvPr/>
          </p:nvSpPr>
          <p:spPr bwMode="auto">
            <a:xfrm>
              <a:off x="2578" y="2044"/>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77969" name="Rectangle 145"/>
            <p:cNvSpPr>
              <a:spLocks noChangeArrowheads="1"/>
            </p:cNvSpPr>
            <p:nvPr/>
          </p:nvSpPr>
          <p:spPr bwMode="auto">
            <a:xfrm>
              <a:off x="2578" y="1779"/>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77970" name="Rectangle 146"/>
            <p:cNvSpPr>
              <a:spLocks noChangeArrowheads="1"/>
            </p:cNvSpPr>
            <p:nvPr/>
          </p:nvSpPr>
          <p:spPr bwMode="auto">
            <a:xfrm>
              <a:off x="2578" y="1249"/>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77971" name="Rectangle 147"/>
            <p:cNvSpPr>
              <a:spLocks noChangeArrowheads="1"/>
            </p:cNvSpPr>
            <p:nvPr/>
          </p:nvSpPr>
          <p:spPr bwMode="auto">
            <a:xfrm>
              <a:off x="2578" y="1514"/>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77972" name="Line 148"/>
            <p:cNvSpPr>
              <a:spLocks noChangeShapeType="1"/>
            </p:cNvSpPr>
            <p:nvPr/>
          </p:nvSpPr>
          <p:spPr bwMode="auto">
            <a:xfrm>
              <a:off x="2685" y="2367"/>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3" name="Line 149"/>
            <p:cNvSpPr>
              <a:spLocks noChangeShapeType="1"/>
            </p:cNvSpPr>
            <p:nvPr/>
          </p:nvSpPr>
          <p:spPr bwMode="auto">
            <a:xfrm>
              <a:off x="2685" y="2103"/>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4" name="Line 150"/>
            <p:cNvSpPr>
              <a:spLocks noChangeShapeType="1"/>
            </p:cNvSpPr>
            <p:nvPr/>
          </p:nvSpPr>
          <p:spPr bwMode="auto">
            <a:xfrm>
              <a:off x="2685" y="1838"/>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5" name="Line 151"/>
            <p:cNvSpPr>
              <a:spLocks noChangeShapeType="1"/>
            </p:cNvSpPr>
            <p:nvPr/>
          </p:nvSpPr>
          <p:spPr bwMode="auto">
            <a:xfrm>
              <a:off x="2685" y="1573"/>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6" name="Line 152"/>
            <p:cNvSpPr>
              <a:spLocks noChangeShapeType="1"/>
            </p:cNvSpPr>
            <p:nvPr/>
          </p:nvSpPr>
          <p:spPr bwMode="auto">
            <a:xfrm>
              <a:off x="2685" y="1308"/>
              <a:ext cx="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7" name="Line 153"/>
            <p:cNvSpPr>
              <a:spLocks noChangeShapeType="1"/>
            </p:cNvSpPr>
            <p:nvPr/>
          </p:nvSpPr>
          <p:spPr bwMode="auto">
            <a:xfrm flipV="1">
              <a:off x="2805"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8" name="Line 154"/>
            <p:cNvSpPr>
              <a:spLocks noChangeShapeType="1"/>
            </p:cNvSpPr>
            <p:nvPr/>
          </p:nvSpPr>
          <p:spPr bwMode="auto">
            <a:xfrm flipV="1">
              <a:off x="292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79" name="Line 155"/>
            <p:cNvSpPr>
              <a:spLocks noChangeShapeType="1"/>
            </p:cNvSpPr>
            <p:nvPr/>
          </p:nvSpPr>
          <p:spPr bwMode="auto">
            <a:xfrm flipV="1">
              <a:off x="304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0" name="Line 156"/>
            <p:cNvSpPr>
              <a:spLocks noChangeShapeType="1"/>
            </p:cNvSpPr>
            <p:nvPr/>
          </p:nvSpPr>
          <p:spPr bwMode="auto">
            <a:xfrm flipV="1">
              <a:off x="316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1" name="Line 157"/>
            <p:cNvSpPr>
              <a:spLocks noChangeShapeType="1"/>
            </p:cNvSpPr>
            <p:nvPr/>
          </p:nvSpPr>
          <p:spPr bwMode="auto">
            <a:xfrm flipV="1">
              <a:off x="328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2" name="Line 158"/>
            <p:cNvSpPr>
              <a:spLocks noChangeShapeType="1"/>
            </p:cNvSpPr>
            <p:nvPr/>
          </p:nvSpPr>
          <p:spPr bwMode="auto">
            <a:xfrm flipV="1">
              <a:off x="340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3" name="Line 159"/>
            <p:cNvSpPr>
              <a:spLocks noChangeShapeType="1"/>
            </p:cNvSpPr>
            <p:nvPr/>
          </p:nvSpPr>
          <p:spPr bwMode="auto">
            <a:xfrm flipV="1">
              <a:off x="3527"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4" name="Line 160"/>
            <p:cNvSpPr>
              <a:spLocks noChangeShapeType="1"/>
            </p:cNvSpPr>
            <p:nvPr/>
          </p:nvSpPr>
          <p:spPr bwMode="auto">
            <a:xfrm flipV="1">
              <a:off x="3647"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85" name="Rectangle 161"/>
            <p:cNvSpPr>
              <a:spLocks noChangeArrowheads="1"/>
            </p:cNvSpPr>
            <p:nvPr/>
          </p:nvSpPr>
          <p:spPr bwMode="auto">
            <a:xfrm>
              <a:off x="2906" y="2632"/>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a:t>
              </a:r>
              <a:endParaRPr lang="en-US" altLang="zh-CN"/>
            </a:p>
          </p:txBody>
        </p:sp>
        <p:sp>
          <p:nvSpPr>
            <p:cNvPr id="77986" name="Rectangle 162"/>
            <p:cNvSpPr>
              <a:spLocks noChangeArrowheads="1"/>
            </p:cNvSpPr>
            <p:nvPr/>
          </p:nvSpPr>
          <p:spPr bwMode="auto">
            <a:xfrm>
              <a:off x="3146" y="2632"/>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a:t>
              </a:r>
              <a:endParaRPr lang="en-US" altLang="zh-CN"/>
            </a:p>
          </p:txBody>
        </p:sp>
        <p:sp>
          <p:nvSpPr>
            <p:cNvPr id="77987" name="Rectangle 163"/>
            <p:cNvSpPr>
              <a:spLocks noChangeArrowheads="1"/>
            </p:cNvSpPr>
            <p:nvPr/>
          </p:nvSpPr>
          <p:spPr bwMode="auto">
            <a:xfrm>
              <a:off x="3386" y="2632"/>
              <a:ext cx="5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6</a:t>
              </a:r>
              <a:endParaRPr lang="en-US" altLang="zh-CN"/>
            </a:p>
          </p:txBody>
        </p:sp>
        <p:sp>
          <p:nvSpPr>
            <p:cNvPr id="77988" name="Rectangle 164"/>
            <p:cNvSpPr>
              <a:spLocks noChangeArrowheads="1"/>
            </p:cNvSpPr>
            <p:nvPr/>
          </p:nvSpPr>
          <p:spPr bwMode="auto">
            <a:xfrm>
              <a:off x="3627" y="2632"/>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8</a:t>
              </a:r>
              <a:endParaRPr lang="en-US" altLang="zh-CN"/>
            </a:p>
          </p:txBody>
        </p:sp>
        <p:sp>
          <p:nvSpPr>
            <p:cNvPr id="77989" name="Freeform 165"/>
            <p:cNvSpPr>
              <a:spLocks/>
            </p:cNvSpPr>
            <p:nvPr/>
          </p:nvSpPr>
          <p:spPr bwMode="auto">
            <a:xfrm>
              <a:off x="3005" y="1514"/>
              <a:ext cx="669" cy="1118"/>
            </a:xfrm>
            <a:custGeom>
              <a:avLst/>
              <a:gdLst>
                <a:gd name="T0" fmla="*/ 11 w 669"/>
                <a:gd name="T1" fmla="*/ 1118 h 1118"/>
                <a:gd name="T2" fmla="*/ 31 w 669"/>
                <a:gd name="T3" fmla="*/ 1117 h 1118"/>
                <a:gd name="T4" fmla="*/ 49 w 669"/>
                <a:gd name="T5" fmla="*/ 1117 h 1118"/>
                <a:gd name="T6" fmla="*/ 66 w 669"/>
                <a:gd name="T7" fmla="*/ 1115 h 1118"/>
                <a:gd name="T8" fmla="*/ 82 w 669"/>
                <a:gd name="T9" fmla="*/ 1113 h 1118"/>
                <a:gd name="T10" fmla="*/ 96 w 669"/>
                <a:gd name="T11" fmla="*/ 1112 h 1118"/>
                <a:gd name="T12" fmla="*/ 134 w 669"/>
                <a:gd name="T13" fmla="*/ 1107 h 1118"/>
                <a:gd name="T14" fmla="*/ 167 w 669"/>
                <a:gd name="T15" fmla="*/ 1101 h 1118"/>
                <a:gd name="T16" fmla="*/ 195 w 669"/>
                <a:gd name="T17" fmla="*/ 1093 h 1118"/>
                <a:gd name="T18" fmla="*/ 216 w 669"/>
                <a:gd name="T19" fmla="*/ 1084 h 1118"/>
                <a:gd name="T20" fmla="*/ 236 w 669"/>
                <a:gd name="T21" fmla="*/ 1073 h 1118"/>
                <a:gd name="T22" fmla="*/ 253 w 669"/>
                <a:gd name="T23" fmla="*/ 1061 h 1118"/>
                <a:gd name="T24" fmla="*/ 275 w 669"/>
                <a:gd name="T25" fmla="*/ 1040 h 1118"/>
                <a:gd name="T26" fmla="*/ 305 w 669"/>
                <a:gd name="T27" fmla="*/ 1011 h 1118"/>
                <a:gd name="T28" fmla="*/ 332 w 669"/>
                <a:gd name="T29" fmla="*/ 978 h 1118"/>
                <a:gd name="T30" fmla="*/ 356 w 669"/>
                <a:gd name="T31" fmla="*/ 942 h 1118"/>
                <a:gd name="T32" fmla="*/ 379 w 669"/>
                <a:gd name="T33" fmla="*/ 906 h 1118"/>
                <a:gd name="T34" fmla="*/ 400 w 669"/>
                <a:gd name="T35" fmla="*/ 869 h 1118"/>
                <a:gd name="T36" fmla="*/ 418 w 669"/>
                <a:gd name="T37" fmla="*/ 833 h 1118"/>
                <a:gd name="T38" fmla="*/ 437 w 669"/>
                <a:gd name="T39" fmla="*/ 791 h 1118"/>
                <a:gd name="T40" fmla="*/ 454 w 669"/>
                <a:gd name="T41" fmla="*/ 751 h 1118"/>
                <a:gd name="T42" fmla="*/ 469 w 669"/>
                <a:gd name="T43" fmla="*/ 709 h 1118"/>
                <a:gd name="T44" fmla="*/ 485 w 669"/>
                <a:gd name="T45" fmla="*/ 663 h 1118"/>
                <a:gd name="T46" fmla="*/ 500 w 669"/>
                <a:gd name="T47" fmla="*/ 615 h 1118"/>
                <a:gd name="T48" fmla="*/ 519 w 669"/>
                <a:gd name="T49" fmla="*/ 561 h 1118"/>
                <a:gd name="T50" fmla="*/ 537 w 669"/>
                <a:gd name="T51" fmla="*/ 501 h 1118"/>
                <a:gd name="T52" fmla="*/ 558 w 669"/>
                <a:gd name="T53" fmla="*/ 437 h 1118"/>
                <a:gd name="T54" fmla="*/ 579 w 669"/>
                <a:gd name="T55" fmla="*/ 367 h 1118"/>
                <a:gd name="T56" fmla="*/ 602 w 669"/>
                <a:gd name="T57" fmla="*/ 296 h 1118"/>
                <a:gd name="T58" fmla="*/ 623 w 669"/>
                <a:gd name="T59" fmla="*/ 221 h 1118"/>
                <a:gd name="T60" fmla="*/ 642 w 669"/>
                <a:gd name="T61" fmla="*/ 146 h 1118"/>
                <a:gd name="T62" fmla="*/ 657 w 669"/>
                <a:gd name="T63" fmla="*/ 71 h 1118"/>
                <a:gd name="T64" fmla="*/ 669 w 669"/>
                <a:gd name="T65" fmla="*/ 0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9" h="1118">
                  <a:moveTo>
                    <a:pt x="0" y="1118"/>
                  </a:moveTo>
                  <a:lnTo>
                    <a:pt x="11" y="1118"/>
                  </a:lnTo>
                  <a:lnTo>
                    <a:pt x="21" y="1118"/>
                  </a:lnTo>
                  <a:lnTo>
                    <a:pt x="31" y="1117"/>
                  </a:lnTo>
                  <a:lnTo>
                    <a:pt x="41" y="1117"/>
                  </a:lnTo>
                  <a:lnTo>
                    <a:pt x="49" y="1117"/>
                  </a:lnTo>
                  <a:lnTo>
                    <a:pt x="58" y="1115"/>
                  </a:lnTo>
                  <a:lnTo>
                    <a:pt x="66" y="1115"/>
                  </a:lnTo>
                  <a:lnTo>
                    <a:pt x="73" y="1113"/>
                  </a:lnTo>
                  <a:lnTo>
                    <a:pt x="82" y="1113"/>
                  </a:lnTo>
                  <a:lnTo>
                    <a:pt x="89" y="1113"/>
                  </a:lnTo>
                  <a:lnTo>
                    <a:pt x="96" y="1112"/>
                  </a:lnTo>
                  <a:lnTo>
                    <a:pt x="116" y="1110"/>
                  </a:lnTo>
                  <a:lnTo>
                    <a:pt x="134" y="1107"/>
                  </a:lnTo>
                  <a:lnTo>
                    <a:pt x="152" y="1104"/>
                  </a:lnTo>
                  <a:lnTo>
                    <a:pt x="167" y="1101"/>
                  </a:lnTo>
                  <a:lnTo>
                    <a:pt x="181" y="1096"/>
                  </a:lnTo>
                  <a:lnTo>
                    <a:pt x="195" y="1093"/>
                  </a:lnTo>
                  <a:lnTo>
                    <a:pt x="206" y="1089"/>
                  </a:lnTo>
                  <a:lnTo>
                    <a:pt x="216" y="1084"/>
                  </a:lnTo>
                  <a:lnTo>
                    <a:pt x="226" y="1078"/>
                  </a:lnTo>
                  <a:lnTo>
                    <a:pt x="236" y="1073"/>
                  </a:lnTo>
                  <a:lnTo>
                    <a:pt x="244" y="1067"/>
                  </a:lnTo>
                  <a:lnTo>
                    <a:pt x="253" y="1061"/>
                  </a:lnTo>
                  <a:lnTo>
                    <a:pt x="261" y="1054"/>
                  </a:lnTo>
                  <a:lnTo>
                    <a:pt x="275" y="1040"/>
                  </a:lnTo>
                  <a:lnTo>
                    <a:pt x="291" y="1026"/>
                  </a:lnTo>
                  <a:lnTo>
                    <a:pt x="305" y="1011"/>
                  </a:lnTo>
                  <a:lnTo>
                    <a:pt x="319" y="995"/>
                  </a:lnTo>
                  <a:lnTo>
                    <a:pt x="332" y="978"/>
                  </a:lnTo>
                  <a:lnTo>
                    <a:pt x="345" y="961"/>
                  </a:lnTo>
                  <a:lnTo>
                    <a:pt x="356" y="942"/>
                  </a:lnTo>
                  <a:lnTo>
                    <a:pt x="369" y="925"/>
                  </a:lnTo>
                  <a:lnTo>
                    <a:pt x="379" y="906"/>
                  </a:lnTo>
                  <a:lnTo>
                    <a:pt x="390" y="888"/>
                  </a:lnTo>
                  <a:lnTo>
                    <a:pt x="400" y="869"/>
                  </a:lnTo>
                  <a:lnTo>
                    <a:pt x="410" y="852"/>
                  </a:lnTo>
                  <a:lnTo>
                    <a:pt x="418" y="833"/>
                  </a:lnTo>
                  <a:lnTo>
                    <a:pt x="428" y="813"/>
                  </a:lnTo>
                  <a:lnTo>
                    <a:pt x="437" y="791"/>
                  </a:lnTo>
                  <a:lnTo>
                    <a:pt x="447" y="771"/>
                  </a:lnTo>
                  <a:lnTo>
                    <a:pt x="454" y="751"/>
                  </a:lnTo>
                  <a:lnTo>
                    <a:pt x="462" y="730"/>
                  </a:lnTo>
                  <a:lnTo>
                    <a:pt x="469" y="709"/>
                  </a:lnTo>
                  <a:lnTo>
                    <a:pt x="478" y="687"/>
                  </a:lnTo>
                  <a:lnTo>
                    <a:pt x="485" y="663"/>
                  </a:lnTo>
                  <a:lnTo>
                    <a:pt x="493" y="640"/>
                  </a:lnTo>
                  <a:lnTo>
                    <a:pt x="500" y="615"/>
                  </a:lnTo>
                  <a:lnTo>
                    <a:pt x="509" y="589"/>
                  </a:lnTo>
                  <a:lnTo>
                    <a:pt x="519" y="561"/>
                  </a:lnTo>
                  <a:lnTo>
                    <a:pt x="527" y="531"/>
                  </a:lnTo>
                  <a:lnTo>
                    <a:pt x="537" y="501"/>
                  </a:lnTo>
                  <a:lnTo>
                    <a:pt x="548" y="470"/>
                  </a:lnTo>
                  <a:lnTo>
                    <a:pt x="558" y="437"/>
                  </a:lnTo>
                  <a:lnTo>
                    <a:pt x="570" y="403"/>
                  </a:lnTo>
                  <a:lnTo>
                    <a:pt x="579" y="367"/>
                  </a:lnTo>
                  <a:lnTo>
                    <a:pt x="591" y="332"/>
                  </a:lnTo>
                  <a:lnTo>
                    <a:pt x="602" y="296"/>
                  </a:lnTo>
                  <a:lnTo>
                    <a:pt x="612" y="258"/>
                  </a:lnTo>
                  <a:lnTo>
                    <a:pt x="623" y="221"/>
                  </a:lnTo>
                  <a:lnTo>
                    <a:pt x="632" y="184"/>
                  </a:lnTo>
                  <a:lnTo>
                    <a:pt x="642" y="146"/>
                  </a:lnTo>
                  <a:lnTo>
                    <a:pt x="650" y="109"/>
                  </a:lnTo>
                  <a:lnTo>
                    <a:pt x="657" y="71"/>
                  </a:lnTo>
                  <a:lnTo>
                    <a:pt x="663" y="36"/>
                  </a:lnTo>
                  <a:lnTo>
                    <a:pt x="66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90" name="Rectangle 166"/>
            <p:cNvSpPr>
              <a:spLocks noChangeArrowheads="1"/>
            </p:cNvSpPr>
            <p:nvPr/>
          </p:nvSpPr>
          <p:spPr bwMode="auto">
            <a:xfrm>
              <a:off x="3227" y="3027"/>
              <a:ext cx="8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7991" name="Line 167"/>
            <p:cNvSpPr>
              <a:spLocks noChangeShapeType="1"/>
            </p:cNvSpPr>
            <p:nvPr/>
          </p:nvSpPr>
          <p:spPr bwMode="auto">
            <a:xfrm>
              <a:off x="2685" y="2632"/>
              <a:ext cx="11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92" name="Freeform 168"/>
            <p:cNvSpPr>
              <a:spLocks/>
            </p:cNvSpPr>
            <p:nvPr/>
          </p:nvSpPr>
          <p:spPr bwMode="auto">
            <a:xfrm>
              <a:off x="3821" y="2607"/>
              <a:ext cx="66" cy="50"/>
            </a:xfrm>
            <a:custGeom>
              <a:avLst/>
              <a:gdLst>
                <a:gd name="T0" fmla="*/ 0 w 66"/>
                <a:gd name="T1" fmla="*/ 0 h 50"/>
                <a:gd name="T2" fmla="*/ 66 w 66"/>
                <a:gd name="T3" fmla="*/ 25 h 50"/>
                <a:gd name="T4" fmla="*/ 0 w 66"/>
                <a:gd name="T5" fmla="*/ 50 h 50"/>
                <a:gd name="T6" fmla="*/ 0 w 66"/>
                <a:gd name="T7" fmla="*/ 0 h 50"/>
              </a:gdLst>
              <a:ahLst/>
              <a:cxnLst>
                <a:cxn ang="0">
                  <a:pos x="T0" y="T1"/>
                </a:cxn>
                <a:cxn ang="0">
                  <a:pos x="T2" y="T3"/>
                </a:cxn>
                <a:cxn ang="0">
                  <a:pos x="T4" y="T5"/>
                </a:cxn>
                <a:cxn ang="0">
                  <a:pos x="T6" y="T7"/>
                </a:cxn>
              </a:cxnLst>
              <a:rect l="0" t="0" r="r" b="b"/>
              <a:pathLst>
                <a:path w="66" h="50">
                  <a:moveTo>
                    <a:pt x="0" y="0"/>
                  </a:moveTo>
                  <a:lnTo>
                    <a:pt x="66" y="25"/>
                  </a:lnTo>
                  <a:lnTo>
                    <a:pt x="0"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3" name="Line 169"/>
            <p:cNvSpPr>
              <a:spLocks noChangeShapeType="1"/>
            </p:cNvSpPr>
            <p:nvPr/>
          </p:nvSpPr>
          <p:spPr bwMode="auto">
            <a:xfrm flipV="1">
              <a:off x="2685" y="1229"/>
              <a:ext cx="1" cy="1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94" name="Freeform 170"/>
            <p:cNvSpPr>
              <a:spLocks/>
            </p:cNvSpPr>
            <p:nvPr/>
          </p:nvSpPr>
          <p:spPr bwMode="auto">
            <a:xfrm>
              <a:off x="2663" y="1160"/>
              <a:ext cx="43" cy="75"/>
            </a:xfrm>
            <a:custGeom>
              <a:avLst/>
              <a:gdLst>
                <a:gd name="T0" fmla="*/ 0 w 43"/>
                <a:gd name="T1" fmla="*/ 75 h 75"/>
                <a:gd name="T2" fmla="*/ 22 w 43"/>
                <a:gd name="T3" fmla="*/ 0 h 75"/>
                <a:gd name="T4" fmla="*/ 43 w 43"/>
                <a:gd name="T5" fmla="*/ 75 h 75"/>
                <a:gd name="T6" fmla="*/ 0 w 43"/>
                <a:gd name="T7" fmla="*/ 75 h 75"/>
              </a:gdLst>
              <a:ahLst/>
              <a:cxnLst>
                <a:cxn ang="0">
                  <a:pos x="T0" y="T1"/>
                </a:cxn>
                <a:cxn ang="0">
                  <a:pos x="T2" y="T3"/>
                </a:cxn>
                <a:cxn ang="0">
                  <a:pos x="T4" y="T5"/>
                </a:cxn>
                <a:cxn ang="0">
                  <a:pos x="T6" y="T7"/>
                </a:cxn>
              </a:cxnLst>
              <a:rect l="0" t="0" r="r" b="b"/>
              <a:pathLst>
                <a:path w="43" h="75">
                  <a:moveTo>
                    <a:pt x="0" y="75"/>
                  </a:moveTo>
                  <a:lnTo>
                    <a:pt x="22" y="0"/>
                  </a:lnTo>
                  <a:lnTo>
                    <a:pt x="43" y="75"/>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5" name="Rectangle 171"/>
            <p:cNvSpPr>
              <a:spLocks noChangeArrowheads="1"/>
            </p:cNvSpPr>
            <p:nvPr/>
          </p:nvSpPr>
          <p:spPr bwMode="auto">
            <a:xfrm>
              <a:off x="4127" y="2323"/>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77996" name="Rectangle 172"/>
            <p:cNvSpPr>
              <a:spLocks noChangeArrowheads="1"/>
            </p:cNvSpPr>
            <p:nvPr/>
          </p:nvSpPr>
          <p:spPr bwMode="auto">
            <a:xfrm>
              <a:off x="4127" y="2058"/>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77997" name="Rectangle 173"/>
            <p:cNvSpPr>
              <a:spLocks noChangeArrowheads="1"/>
            </p:cNvSpPr>
            <p:nvPr/>
          </p:nvSpPr>
          <p:spPr bwMode="auto">
            <a:xfrm>
              <a:off x="4127" y="1793"/>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77998" name="Rectangle 174"/>
            <p:cNvSpPr>
              <a:spLocks noChangeArrowheads="1"/>
            </p:cNvSpPr>
            <p:nvPr/>
          </p:nvSpPr>
          <p:spPr bwMode="auto">
            <a:xfrm>
              <a:off x="4127" y="1263"/>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77999" name="Rectangle 175"/>
            <p:cNvSpPr>
              <a:spLocks noChangeArrowheads="1"/>
            </p:cNvSpPr>
            <p:nvPr/>
          </p:nvSpPr>
          <p:spPr bwMode="auto">
            <a:xfrm>
              <a:off x="4127" y="1528"/>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78000" name="Line 176"/>
            <p:cNvSpPr>
              <a:spLocks noChangeShapeType="1"/>
            </p:cNvSpPr>
            <p:nvPr/>
          </p:nvSpPr>
          <p:spPr bwMode="auto">
            <a:xfrm>
              <a:off x="4235" y="2632"/>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1" name="Freeform 177"/>
            <p:cNvSpPr>
              <a:spLocks/>
            </p:cNvSpPr>
            <p:nvPr/>
          </p:nvSpPr>
          <p:spPr bwMode="auto">
            <a:xfrm>
              <a:off x="5424" y="2607"/>
              <a:ext cx="67" cy="50"/>
            </a:xfrm>
            <a:custGeom>
              <a:avLst/>
              <a:gdLst>
                <a:gd name="T0" fmla="*/ 0 w 67"/>
                <a:gd name="T1" fmla="*/ 0 h 50"/>
                <a:gd name="T2" fmla="*/ 67 w 67"/>
                <a:gd name="T3" fmla="*/ 25 h 50"/>
                <a:gd name="T4" fmla="*/ 0 w 67"/>
                <a:gd name="T5" fmla="*/ 50 h 50"/>
                <a:gd name="T6" fmla="*/ 0 w 67"/>
                <a:gd name="T7" fmla="*/ 0 h 50"/>
              </a:gdLst>
              <a:ahLst/>
              <a:cxnLst>
                <a:cxn ang="0">
                  <a:pos x="T0" y="T1"/>
                </a:cxn>
                <a:cxn ang="0">
                  <a:pos x="T2" y="T3"/>
                </a:cxn>
                <a:cxn ang="0">
                  <a:pos x="T4" y="T5"/>
                </a:cxn>
                <a:cxn ang="0">
                  <a:pos x="T6" y="T7"/>
                </a:cxn>
              </a:cxnLst>
              <a:rect l="0" t="0" r="r" b="b"/>
              <a:pathLst>
                <a:path w="67" h="50">
                  <a:moveTo>
                    <a:pt x="0" y="0"/>
                  </a:moveTo>
                  <a:lnTo>
                    <a:pt x="67" y="25"/>
                  </a:lnTo>
                  <a:lnTo>
                    <a:pt x="0"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2" name="Line 178"/>
            <p:cNvSpPr>
              <a:spLocks noChangeShapeType="1"/>
            </p:cNvSpPr>
            <p:nvPr/>
          </p:nvSpPr>
          <p:spPr bwMode="auto">
            <a:xfrm flipV="1">
              <a:off x="4235" y="1288"/>
              <a:ext cx="1" cy="1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3" name="Freeform 179"/>
            <p:cNvSpPr>
              <a:spLocks/>
            </p:cNvSpPr>
            <p:nvPr/>
          </p:nvSpPr>
          <p:spPr bwMode="auto">
            <a:xfrm>
              <a:off x="4212" y="1219"/>
              <a:ext cx="44" cy="74"/>
            </a:xfrm>
            <a:custGeom>
              <a:avLst/>
              <a:gdLst>
                <a:gd name="T0" fmla="*/ 0 w 44"/>
                <a:gd name="T1" fmla="*/ 74 h 74"/>
                <a:gd name="T2" fmla="*/ 23 w 44"/>
                <a:gd name="T3" fmla="*/ 0 h 74"/>
                <a:gd name="T4" fmla="*/ 44 w 44"/>
                <a:gd name="T5" fmla="*/ 74 h 74"/>
                <a:gd name="T6" fmla="*/ 0 w 44"/>
                <a:gd name="T7" fmla="*/ 74 h 74"/>
              </a:gdLst>
              <a:ahLst/>
              <a:cxnLst>
                <a:cxn ang="0">
                  <a:pos x="T0" y="T1"/>
                </a:cxn>
                <a:cxn ang="0">
                  <a:pos x="T2" y="T3"/>
                </a:cxn>
                <a:cxn ang="0">
                  <a:pos x="T4" y="T5"/>
                </a:cxn>
                <a:cxn ang="0">
                  <a:pos x="T6" y="T7"/>
                </a:cxn>
              </a:cxnLst>
              <a:rect l="0" t="0" r="r" b="b"/>
              <a:pathLst>
                <a:path w="44" h="74">
                  <a:moveTo>
                    <a:pt x="0" y="74"/>
                  </a:moveTo>
                  <a:lnTo>
                    <a:pt x="23" y="0"/>
                  </a:lnTo>
                  <a:lnTo>
                    <a:pt x="44"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4" name="Line 180"/>
            <p:cNvSpPr>
              <a:spLocks noChangeShapeType="1"/>
            </p:cNvSpPr>
            <p:nvPr/>
          </p:nvSpPr>
          <p:spPr bwMode="auto">
            <a:xfrm>
              <a:off x="4235" y="2367"/>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5" name="Line 181"/>
            <p:cNvSpPr>
              <a:spLocks noChangeShapeType="1"/>
            </p:cNvSpPr>
            <p:nvPr/>
          </p:nvSpPr>
          <p:spPr bwMode="auto">
            <a:xfrm>
              <a:off x="4235" y="2103"/>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6" name="Line 182"/>
            <p:cNvSpPr>
              <a:spLocks noChangeShapeType="1"/>
            </p:cNvSpPr>
            <p:nvPr/>
          </p:nvSpPr>
          <p:spPr bwMode="auto">
            <a:xfrm>
              <a:off x="4235" y="1838"/>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7" name="Line 183"/>
            <p:cNvSpPr>
              <a:spLocks noChangeShapeType="1"/>
            </p:cNvSpPr>
            <p:nvPr/>
          </p:nvSpPr>
          <p:spPr bwMode="auto">
            <a:xfrm>
              <a:off x="4235" y="1573"/>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8" name="Line 184"/>
            <p:cNvSpPr>
              <a:spLocks noChangeShapeType="1"/>
            </p:cNvSpPr>
            <p:nvPr/>
          </p:nvSpPr>
          <p:spPr bwMode="auto">
            <a:xfrm>
              <a:off x="4235" y="1308"/>
              <a:ext cx="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09" name="Line 185"/>
            <p:cNvSpPr>
              <a:spLocks noChangeShapeType="1"/>
            </p:cNvSpPr>
            <p:nvPr/>
          </p:nvSpPr>
          <p:spPr bwMode="auto">
            <a:xfrm flipV="1">
              <a:off x="4422" y="2603"/>
              <a:ext cx="1" cy="2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10" name="Line 186"/>
            <p:cNvSpPr>
              <a:spLocks noChangeShapeType="1"/>
            </p:cNvSpPr>
            <p:nvPr/>
          </p:nvSpPr>
          <p:spPr bwMode="auto">
            <a:xfrm flipV="1">
              <a:off x="4608"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11" name="Line 187"/>
            <p:cNvSpPr>
              <a:spLocks noChangeShapeType="1"/>
            </p:cNvSpPr>
            <p:nvPr/>
          </p:nvSpPr>
          <p:spPr bwMode="auto">
            <a:xfrm flipV="1">
              <a:off x="4796"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12" name="Line 188"/>
            <p:cNvSpPr>
              <a:spLocks noChangeShapeType="1"/>
            </p:cNvSpPr>
            <p:nvPr/>
          </p:nvSpPr>
          <p:spPr bwMode="auto">
            <a:xfrm flipV="1">
              <a:off x="4983"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13" name="Line 189"/>
            <p:cNvSpPr>
              <a:spLocks noChangeShapeType="1"/>
            </p:cNvSpPr>
            <p:nvPr/>
          </p:nvSpPr>
          <p:spPr bwMode="auto">
            <a:xfrm flipV="1">
              <a:off x="5170" y="2603"/>
              <a:ext cx="1" cy="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14" name="Rectangle 190"/>
            <p:cNvSpPr>
              <a:spLocks noChangeArrowheads="1"/>
            </p:cNvSpPr>
            <p:nvPr/>
          </p:nvSpPr>
          <p:spPr bwMode="auto">
            <a:xfrm>
              <a:off x="4188" y="2632"/>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0</a:t>
              </a:r>
              <a:endParaRPr lang="en-US" altLang="zh-CN"/>
            </a:p>
          </p:txBody>
        </p:sp>
        <p:sp>
          <p:nvSpPr>
            <p:cNvPr id="78015" name="Rectangle 191"/>
            <p:cNvSpPr>
              <a:spLocks noChangeArrowheads="1"/>
            </p:cNvSpPr>
            <p:nvPr/>
          </p:nvSpPr>
          <p:spPr bwMode="auto">
            <a:xfrm>
              <a:off x="4798" y="3038"/>
              <a:ext cx="9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b)</a:t>
              </a:r>
              <a:endParaRPr lang="en-US" altLang="zh-CN"/>
            </a:p>
          </p:txBody>
        </p:sp>
        <p:sp>
          <p:nvSpPr>
            <p:cNvPr id="78016" name="Rectangle 192"/>
            <p:cNvSpPr>
              <a:spLocks noChangeArrowheads="1"/>
            </p:cNvSpPr>
            <p:nvPr/>
          </p:nvSpPr>
          <p:spPr bwMode="auto">
            <a:xfrm>
              <a:off x="4373" y="263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10</a:t>
              </a:r>
              <a:endParaRPr lang="en-US" altLang="zh-CN"/>
            </a:p>
          </p:txBody>
        </p:sp>
        <p:sp>
          <p:nvSpPr>
            <p:cNvPr id="78017" name="Rectangle 193"/>
            <p:cNvSpPr>
              <a:spLocks noChangeArrowheads="1"/>
            </p:cNvSpPr>
            <p:nvPr/>
          </p:nvSpPr>
          <p:spPr bwMode="auto">
            <a:xfrm>
              <a:off x="4566" y="2632"/>
              <a:ext cx="11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20</a:t>
              </a:r>
              <a:endParaRPr lang="en-US" altLang="zh-CN"/>
            </a:p>
          </p:txBody>
        </p:sp>
        <p:sp>
          <p:nvSpPr>
            <p:cNvPr id="78018" name="Rectangle 194"/>
            <p:cNvSpPr>
              <a:spLocks noChangeArrowheads="1"/>
            </p:cNvSpPr>
            <p:nvPr/>
          </p:nvSpPr>
          <p:spPr bwMode="auto">
            <a:xfrm>
              <a:off x="4752" y="263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30</a:t>
              </a:r>
              <a:endParaRPr lang="en-US" altLang="zh-CN"/>
            </a:p>
          </p:txBody>
        </p:sp>
        <p:sp>
          <p:nvSpPr>
            <p:cNvPr id="78019" name="Rectangle 195"/>
            <p:cNvSpPr>
              <a:spLocks noChangeArrowheads="1"/>
            </p:cNvSpPr>
            <p:nvPr/>
          </p:nvSpPr>
          <p:spPr bwMode="auto">
            <a:xfrm>
              <a:off x="5127" y="263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50</a:t>
              </a:r>
              <a:endParaRPr lang="en-US" altLang="zh-CN"/>
            </a:p>
          </p:txBody>
        </p:sp>
        <p:sp>
          <p:nvSpPr>
            <p:cNvPr id="78020" name="Rectangle 196"/>
            <p:cNvSpPr>
              <a:spLocks noChangeArrowheads="1"/>
            </p:cNvSpPr>
            <p:nvPr/>
          </p:nvSpPr>
          <p:spPr bwMode="auto">
            <a:xfrm>
              <a:off x="4938" y="263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40</a:t>
              </a:r>
              <a:endParaRPr lang="en-US" altLang="zh-CN"/>
            </a:p>
          </p:txBody>
        </p:sp>
        <p:sp>
          <p:nvSpPr>
            <p:cNvPr id="78021" name="Freeform 197"/>
            <p:cNvSpPr>
              <a:spLocks/>
            </p:cNvSpPr>
            <p:nvPr/>
          </p:nvSpPr>
          <p:spPr bwMode="auto">
            <a:xfrm>
              <a:off x="4235" y="2610"/>
              <a:ext cx="38" cy="22"/>
            </a:xfrm>
            <a:custGeom>
              <a:avLst/>
              <a:gdLst>
                <a:gd name="T0" fmla="*/ 0 w 27"/>
                <a:gd name="T1" fmla="*/ 14 h 14"/>
                <a:gd name="T2" fmla="*/ 7 w 27"/>
                <a:gd name="T3" fmla="*/ 11 h 14"/>
                <a:gd name="T4" fmla="*/ 13 w 27"/>
                <a:gd name="T5" fmla="*/ 8 h 14"/>
                <a:gd name="T6" fmla="*/ 19 w 27"/>
                <a:gd name="T7" fmla="*/ 5 h 14"/>
                <a:gd name="T8" fmla="*/ 24 w 27"/>
                <a:gd name="T9" fmla="*/ 2 h 14"/>
                <a:gd name="T10" fmla="*/ 27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14"/>
                  </a:moveTo>
                  <a:lnTo>
                    <a:pt x="7" y="11"/>
                  </a:lnTo>
                  <a:lnTo>
                    <a:pt x="13" y="8"/>
                  </a:lnTo>
                  <a:lnTo>
                    <a:pt x="19" y="5"/>
                  </a:lnTo>
                  <a:lnTo>
                    <a:pt x="24" y="2"/>
                  </a:lnTo>
                  <a:lnTo>
                    <a:pt x="27"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22" name="Freeform 198"/>
            <p:cNvSpPr>
              <a:spLocks/>
            </p:cNvSpPr>
            <p:nvPr/>
          </p:nvSpPr>
          <p:spPr bwMode="auto">
            <a:xfrm>
              <a:off x="4293" y="2546"/>
              <a:ext cx="15" cy="44"/>
            </a:xfrm>
            <a:custGeom>
              <a:avLst/>
              <a:gdLst>
                <a:gd name="T0" fmla="*/ 0 w 11"/>
                <a:gd name="T1" fmla="*/ 28 h 28"/>
                <a:gd name="T2" fmla="*/ 1 w 11"/>
                <a:gd name="T3" fmla="*/ 27 h 28"/>
                <a:gd name="T4" fmla="*/ 3 w 11"/>
                <a:gd name="T5" fmla="*/ 23 h 28"/>
                <a:gd name="T6" fmla="*/ 5 w 11"/>
                <a:gd name="T7" fmla="*/ 20 h 28"/>
                <a:gd name="T8" fmla="*/ 7 w 11"/>
                <a:gd name="T9" fmla="*/ 16 h 28"/>
                <a:gd name="T10" fmla="*/ 8 w 11"/>
                <a:gd name="T11" fmla="*/ 13 h 28"/>
                <a:gd name="T12" fmla="*/ 9 w 11"/>
                <a:gd name="T13" fmla="*/ 9 h 28"/>
                <a:gd name="T14" fmla="*/ 10 w 11"/>
                <a:gd name="T15" fmla="*/ 6 h 28"/>
                <a:gd name="T16" fmla="*/ 11 w 11"/>
                <a:gd name="T17" fmla="*/ 2 h 28"/>
                <a:gd name="T18" fmla="*/ 11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0" y="28"/>
                  </a:moveTo>
                  <a:lnTo>
                    <a:pt x="1" y="27"/>
                  </a:lnTo>
                  <a:lnTo>
                    <a:pt x="3" y="23"/>
                  </a:lnTo>
                  <a:lnTo>
                    <a:pt x="5" y="20"/>
                  </a:lnTo>
                  <a:lnTo>
                    <a:pt x="7" y="16"/>
                  </a:lnTo>
                  <a:lnTo>
                    <a:pt x="8" y="13"/>
                  </a:lnTo>
                  <a:lnTo>
                    <a:pt x="9" y="9"/>
                  </a:lnTo>
                  <a:lnTo>
                    <a:pt x="10" y="6"/>
                  </a:lnTo>
                  <a:lnTo>
                    <a:pt x="11" y="2"/>
                  </a:lnTo>
                  <a:lnTo>
                    <a:pt x="11" y="0"/>
                  </a:lnTo>
                </a:path>
              </a:pathLst>
            </a:custGeom>
            <a:noFill/>
            <a:ln w="9525">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23" name="Line 199"/>
            <p:cNvSpPr>
              <a:spLocks noChangeShapeType="1"/>
            </p:cNvSpPr>
            <p:nvPr/>
          </p:nvSpPr>
          <p:spPr bwMode="auto">
            <a:xfrm flipV="1">
              <a:off x="4313" y="2472"/>
              <a:ext cx="7"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4" name="Line 200"/>
            <p:cNvSpPr>
              <a:spLocks noChangeShapeType="1"/>
            </p:cNvSpPr>
            <p:nvPr/>
          </p:nvSpPr>
          <p:spPr bwMode="auto">
            <a:xfrm flipV="1">
              <a:off x="4324" y="2395"/>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5" name="Line 201"/>
            <p:cNvSpPr>
              <a:spLocks noChangeShapeType="1"/>
            </p:cNvSpPr>
            <p:nvPr/>
          </p:nvSpPr>
          <p:spPr bwMode="auto">
            <a:xfrm flipV="1">
              <a:off x="4334" y="2319"/>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6" name="Line 202"/>
            <p:cNvSpPr>
              <a:spLocks noChangeShapeType="1"/>
            </p:cNvSpPr>
            <p:nvPr/>
          </p:nvSpPr>
          <p:spPr bwMode="auto">
            <a:xfrm flipV="1">
              <a:off x="4344" y="2243"/>
              <a:ext cx="4"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7" name="Line 203"/>
            <p:cNvSpPr>
              <a:spLocks noChangeShapeType="1"/>
            </p:cNvSpPr>
            <p:nvPr/>
          </p:nvSpPr>
          <p:spPr bwMode="auto">
            <a:xfrm flipV="1">
              <a:off x="4351" y="2166"/>
              <a:ext cx="6"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8" name="Freeform 204"/>
            <p:cNvSpPr>
              <a:spLocks/>
            </p:cNvSpPr>
            <p:nvPr/>
          </p:nvSpPr>
          <p:spPr bwMode="auto">
            <a:xfrm>
              <a:off x="4358" y="2090"/>
              <a:ext cx="4" cy="47"/>
            </a:xfrm>
            <a:custGeom>
              <a:avLst/>
              <a:gdLst>
                <a:gd name="T0" fmla="*/ 0 w 3"/>
                <a:gd name="T1" fmla="*/ 30 h 30"/>
                <a:gd name="T2" fmla="*/ 3 w 3"/>
                <a:gd name="T3" fmla="*/ 2 h 30"/>
                <a:gd name="T4" fmla="*/ 3 w 3"/>
                <a:gd name="T5" fmla="*/ 0 h 30"/>
              </a:gdLst>
              <a:ahLst/>
              <a:cxnLst>
                <a:cxn ang="0">
                  <a:pos x="T0" y="T1"/>
                </a:cxn>
                <a:cxn ang="0">
                  <a:pos x="T2" y="T3"/>
                </a:cxn>
                <a:cxn ang="0">
                  <a:pos x="T4" y="T5"/>
                </a:cxn>
              </a:cxnLst>
              <a:rect l="0" t="0" r="r" b="b"/>
              <a:pathLst>
                <a:path w="3" h="30">
                  <a:moveTo>
                    <a:pt x="0" y="30"/>
                  </a:moveTo>
                  <a:lnTo>
                    <a:pt x="3" y="2"/>
                  </a:lnTo>
                  <a:lnTo>
                    <a:pt x="3"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29" name="Freeform 205"/>
            <p:cNvSpPr>
              <a:spLocks/>
            </p:cNvSpPr>
            <p:nvPr/>
          </p:nvSpPr>
          <p:spPr bwMode="auto">
            <a:xfrm>
              <a:off x="4365" y="2014"/>
              <a:ext cx="3" cy="47"/>
            </a:xfrm>
            <a:custGeom>
              <a:avLst/>
              <a:gdLst>
                <a:gd name="T0" fmla="*/ 0 w 2"/>
                <a:gd name="T1" fmla="*/ 30 h 30"/>
                <a:gd name="T2" fmla="*/ 2 w 2"/>
                <a:gd name="T3" fmla="*/ 7 h 30"/>
                <a:gd name="T4" fmla="*/ 2 w 2"/>
                <a:gd name="T5" fmla="*/ 0 h 30"/>
              </a:gdLst>
              <a:ahLst/>
              <a:cxnLst>
                <a:cxn ang="0">
                  <a:pos x="T0" y="T1"/>
                </a:cxn>
                <a:cxn ang="0">
                  <a:pos x="T2" y="T3"/>
                </a:cxn>
                <a:cxn ang="0">
                  <a:pos x="T4" y="T5"/>
                </a:cxn>
              </a:cxnLst>
              <a:rect l="0" t="0" r="r" b="b"/>
              <a:pathLst>
                <a:path w="2" h="30">
                  <a:moveTo>
                    <a:pt x="0" y="30"/>
                  </a:moveTo>
                  <a:lnTo>
                    <a:pt x="2" y="7"/>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0" name="Freeform 206"/>
            <p:cNvSpPr>
              <a:spLocks/>
            </p:cNvSpPr>
            <p:nvPr/>
          </p:nvSpPr>
          <p:spPr bwMode="auto">
            <a:xfrm>
              <a:off x="4371" y="1937"/>
              <a:ext cx="2" cy="47"/>
            </a:xfrm>
            <a:custGeom>
              <a:avLst/>
              <a:gdLst>
                <a:gd name="T0" fmla="*/ 0 w 2"/>
                <a:gd name="T1" fmla="*/ 30 h 30"/>
                <a:gd name="T2" fmla="*/ 1 w 2"/>
                <a:gd name="T3" fmla="*/ 10 h 30"/>
                <a:gd name="T4" fmla="*/ 2 w 2"/>
                <a:gd name="T5" fmla="*/ 0 h 30"/>
              </a:gdLst>
              <a:ahLst/>
              <a:cxnLst>
                <a:cxn ang="0">
                  <a:pos x="T0" y="T1"/>
                </a:cxn>
                <a:cxn ang="0">
                  <a:pos x="T2" y="T3"/>
                </a:cxn>
                <a:cxn ang="0">
                  <a:pos x="T4" y="T5"/>
                </a:cxn>
              </a:cxnLst>
              <a:rect l="0" t="0" r="r" b="b"/>
              <a:pathLst>
                <a:path w="2" h="30">
                  <a:moveTo>
                    <a:pt x="0" y="30"/>
                  </a:moveTo>
                  <a:lnTo>
                    <a:pt x="1" y="10"/>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1" name="Freeform 207"/>
            <p:cNvSpPr>
              <a:spLocks/>
            </p:cNvSpPr>
            <p:nvPr/>
          </p:nvSpPr>
          <p:spPr bwMode="auto">
            <a:xfrm>
              <a:off x="4375" y="1861"/>
              <a:ext cx="3" cy="47"/>
            </a:xfrm>
            <a:custGeom>
              <a:avLst/>
              <a:gdLst>
                <a:gd name="T0" fmla="*/ 0 w 2"/>
                <a:gd name="T1" fmla="*/ 30 h 30"/>
                <a:gd name="T2" fmla="*/ 1 w 2"/>
                <a:gd name="T3" fmla="*/ 13 h 30"/>
                <a:gd name="T4" fmla="*/ 2 w 2"/>
                <a:gd name="T5" fmla="*/ 0 h 30"/>
              </a:gdLst>
              <a:ahLst/>
              <a:cxnLst>
                <a:cxn ang="0">
                  <a:pos x="T0" y="T1"/>
                </a:cxn>
                <a:cxn ang="0">
                  <a:pos x="T2" y="T3"/>
                </a:cxn>
                <a:cxn ang="0">
                  <a:pos x="T4" y="T5"/>
                </a:cxn>
              </a:cxnLst>
              <a:rect l="0" t="0" r="r" b="b"/>
              <a:pathLst>
                <a:path w="2" h="30">
                  <a:moveTo>
                    <a:pt x="0" y="30"/>
                  </a:moveTo>
                  <a:lnTo>
                    <a:pt x="1" y="13"/>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2" name="Freeform 208"/>
            <p:cNvSpPr>
              <a:spLocks/>
            </p:cNvSpPr>
            <p:nvPr/>
          </p:nvSpPr>
          <p:spPr bwMode="auto">
            <a:xfrm>
              <a:off x="4378" y="1785"/>
              <a:ext cx="3" cy="47"/>
            </a:xfrm>
            <a:custGeom>
              <a:avLst/>
              <a:gdLst>
                <a:gd name="T0" fmla="*/ 0 w 2"/>
                <a:gd name="T1" fmla="*/ 30 h 30"/>
                <a:gd name="T2" fmla="*/ 1 w 2"/>
                <a:gd name="T3" fmla="*/ 14 h 30"/>
                <a:gd name="T4" fmla="*/ 2 w 2"/>
                <a:gd name="T5" fmla="*/ 0 h 30"/>
              </a:gdLst>
              <a:ahLst/>
              <a:cxnLst>
                <a:cxn ang="0">
                  <a:pos x="T0" y="T1"/>
                </a:cxn>
                <a:cxn ang="0">
                  <a:pos x="T2" y="T3"/>
                </a:cxn>
                <a:cxn ang="0">
                  <a:pos x="T4" y="T5"/>
                </a:cxn>
              </a:cxnLst>
              <a:rect l="0" t="0" r="r" b="b"/>
              <a:pathLst>
                <a:path w="2" h="30">
                  <a:moveTo>
                    <a:pt x="0" y="30"/>
                  </a:moveTo>
                  <a:lnTo>
                    <a:pt x="1" y="14"/>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3" name="Freeform 209"/>
            <p:cNvSpPr>
              <a:spLocks/>
            </p:cNvSpPr>
            <p:nvPr/>
          </p:nvSpPr>
          <p:spPr bwMode="auto">
            <a:xfrm>
              <a:off x="4381" y="1709"/>
              <a:ext cx="1" cy="46"/>
            </a:xfrm>
            <a:custGeom>
              <a:avLst/>
              <a:gdLst>
                <a:gd name="T0" fmla="*/ 0 w 1"/>
                <a:gd name="T1" fmla="*/ 30 h 30"/>
                <a:gd name="T2" fmla="*/ 1 w 1"/>
                <a:gd name="T3" fmla="*/ 13 h 30"/>
                <a:gd name="T4" fmla="*/ 1 w 1"/>
                <a:gd name="T5" fmla="*/ 0 h 30"/>
              </a:gdLst>
              <a:ahLst/>
              <a:cxnLst>
                <a:cxn ang="0">
                  <a:pos x="T0" y="T1"/>
                </a:cxn>
                <a:cxn ang="0">
                  <a:pos x="T2" y="T3"/>
                </a:cxn>
                <a:cxn ang="0">
                  <a:pos x="T4" y="T5"/>
                </a:cxn>
              </a:cxnLst>
              <a:rect l="0" t="0" r="r" b="b"/>
              <a:pathLst>
                <a:path w="1" h="30">
                  <a:moveTo>
                    <a:pt x="0" y="30"/>
                  </a:moveTo>
                  <a:lnTo>
                    <a:pt x="1" y="13"/>
                  </a:lnTo>
                  <a:lnTo>
                    <a:pt x="1"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4" name="Freeform 210"/>
            <p:cNvSpPr>
              <a:spLocks/>
            </p:cNvSpPr>
            <p:nvPr/>
          </p:nvSpPr>
          <p:spPr bwMode="auto">
            <a:xfrm>
              <a:off x="4383" y="1632"/>
              <a:ext cx="2" cy="47"/>
            </a:xfrm>
            <a:custGeom>
              <a:avLst/>
              <a:gdLst>
                <a:gd name="T0" fmla="*/ 0 w 1"/>
                <a:gd name="T1" fmla="*/ 30 h 30"/>
                <a:gd name="T2" fmla="*/ 1 w 1"/>
                <a:gd name="T3" fmla="*/ 9 h 30"/>
                <a:gd name="T4" fmla="*/ 1 w 1"/>
                <a:gd name="T5" fmla="*/ 0 h 30"/>
              </a:gdLst>
              <a:ahLst/>
              <a:cxnLst>
                <a:cxn ang="0">
                  <a:pos x="T0" y="T1"/>
                </a:cxn>
                <a:cxn ang="0">
                  <a:pos x="T2" y="T3"/>
                </a:cxn>
                <a:cxn ang="0">
                  <a:pos x="T4" y="T5"/>
                </a:cxn>
              </a:cxnLst>
              <a:rect l="0" t="0" r="r" b="b"/>
              <a:pathLst>
                <a:path w="1" h="30">
                  <a:moveTo>
                    <a:pt x="0" y="30"/>
                  </a:moveTo>
                  <a:lnTo>
                    <a:pt x="1" y="9"/>
                  </a:lnTo>
                  <a:lnTo>
                    <a:pt x="1"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5" name="Freeform 211"/>
            <p:cNvSpPr>
              <a:spLocks/>
            </p:cNvSpPr>
            <p:nvPr/>
          </p:nvSpPr>
          <p:spPr bwMode="auto">
            <a:xfrm>
              <a:off x="4386" y="1556"/>
              <a:ext cx="3" cy="47"/>
            </a:xfrm>
            <a:custGeom>
              <a:avLst/>
              <a:gdLst>
                <a:gd name="T0" fmla="*/ 0 w 2"/>
                <a:gd name="T1" fmla="*/ 30 h 30"/>
                <a:gd name="T2" fmla="*/ 2 w 2"/>
                <a:gd name="T3" fmla="*/ 2 h 30"/>
                <a:gd name="T4" fmla="*/ 2 w 2"/>
                <a:gd name="T5" fmla="*/ 0 h 30"/>
              </a:gdLst>
              <a:ahLst/>
              <a:cxnLst>
                <a:cxn ang="0">
                  <a:pos x="T0" y="T1"/>
                </a:cxn>
                <a:cxn ang="0">
                  <a:pos x="T2" y="T3"/>
                </a:cxn>
                <a:cxn ang="0">
                  <a:pos x="T4" y="T5"/>
                </a:cxn>
              </a:cxnLst>
              <a:rect l="0" t="0" r="r" b="b"/>
              <a:pathLst>
                <a:path w="2" h="30">
                  <a:moveTo>
                    <a:pt x="0" y="30"/>
                  </a:moveTo>
                  <a:lnTo>
                    <a:pt x="2" y="2"/>
                  </a:lnTo>
                  <a:lnTo>
                    <a:pt x="2" y="0"/>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36" name="Line 212"/>
            <p:cNvSpPr>
              <a:spLocks noChangeShapeType="1"/>
            </p:cNvSpPr>
            <p:nvPr/>
          </p:nvSpPr>
          <p:spPr bwMode="auto">
            <a:xfrm flipV="1">
              <a:off x="4390" y="1480"/>
              <a:ext cx="2" cy="4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7" name="Line 213"/>
            <p:cNvSpPr>
              <a:spLocks noChangeShapeType="1"/>
            </p:cNvSpPr>
            <p:nvPr/>
          </p:nvSpPr>
          <p:spPr bwMode="auto">
            <a:xfrm flipV="1">
              <a:off x="4392" y="1403"/>
              <a:ext cx="1" cy="4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8" name="Line 214"/>
            <p:cNvSpPr>
              <a:spLocks noChangeShapeType="1"/>
            </p:cNvSpPr>
            <p:nvPr/>
          </p:nvSpPr>
          <p:spPr bwMode="auto">
            <a:xfrm flipV="1">
              <a:off x="4395" y="1367"/>
              <a:ext cx="1"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9" name="Freeform 215"/>
            <p:cNvSpPr>
              <a:spLocks/>
            </p:cNvSpPr>
            <p:nvPr/>
          </p:nvSpPr>
          <p:spPr bwMode="auto">
            <a:xfrm>
              <a:off x="4235" y="2564"/>
              <a:ext cx="1148" cy="68"/>
            </a:xfrm>
            <a:custGeom>
              <a:avLst/>
              <a:gdLst>
                <a:gd name="T0" fmla="*/ 0 w 1148"/>
                <a:gd name="T1" fmla="*/ 68 h 68"/>
                <a:gd name="T2" fmla="*/ 4 w 1148"/>
                <a:gd name="T3" fmla="*/ 57 h 68"/>
                <a:gd name="T4" fmla="*/ 10 w 1148"/>
                <a:gd name="T5" fmla="*/ 46 h 68"/>
                <a:gd name="T6" fmla="*/ 17 w 1148"/>
                <a:gd name="T7" fmla="*/ 39 h 68"/>
                <a:gd name="T8" fmla="*/ 24 w 1148"/>
                <a:gd name="T9" fmla="*/ 31 h 68"/>
                <a:gd name="T10" fmla="*/ 31 w 1148"/>
                <a:gd name="T11" fmla="*/ 23 h 68"/>
                <a:gd name="T12" fmla="*/ 39 w 1148"/>
                <a:gd name="T13" fmla="*/ 18 h 68"/>
                <a:gd name="T14" fmla="*/ 49 w 1148"/>
                <a:gd name="T15" fmla="*/ 14 h 68"/>
                <a:gd name="T16" fmla="*/ 59 w 1148"/>
                <a:gd name="T17" fmla="*/ 9 h 68"/>
                <a:gd name="T18" fmla="*/ 69 w 1148"/>
                <a:gd name="T19" fmla="*/ 6 h 68"/>
                <a:gd name="T20" fmla="*/ 79 w 1148"/>
                <a:gd name="T21" fmla="*/ 4 h 68"/>
                <a:gd name="T22" fmla="*/ 90 w 1148"/>
                <a:gd name="T23" fmla="*/ 3 h 68"/>
                <a:gd name="T24" fmla="*/ 102 w 1148"/>
                <a:gd name="T25" fmla="*/ 1 h 68"/>
                <a:gd name="T26" fmla="*/ 114 w 1148"/>
                <a:gd name="T27" fmla="*/ 1 h 68"/>
                <a:gd name="T28" fmla="*/ 127 w 1148"/>
                <a:gd name="T29" fmla="*/ 0 h 68"/>
                <a:gd name="T30" fmla="*/ 138 w 1148"/>
                <a:gd name="T31" fmla="*/ 0 h 68"/>
                <a:gd name="T32" fmla="*/ 153 w 1148"/>
                <a:gd name="T33" fmla="*/ 0 h 68"/>
                <a:gd name="T34" fmla="*/ 165 w 1148"/>
                <a:gd name="T35" fmla="*/ 1 h 68"/>
                <a:gd name="T36" fmla="*/ 178 w 1148"/>
                <a:gd name="T37" fmla="*/ 1 h 68"/>
                <a:gd name="T38" fmla="*/ 243 w 1148"/>
                <a:gd name="T39" fmla="*/ 3 h 68"/>
                <a:gd name="T40" fmla="*/ 311 w 1148"/>
                <a:gd name="T41" fmla="*/ 4 h 68"/>
                <a:gd name="T42" fmla="*/ 379 w 1148"/>
                <a:gd name="T43" fmla="*/ 6 h 68"/>
                <a:gd name="T44" fmla="*/ 450 w 1148"/>
                <a:gd name="T45" fmla="*/ 6 h 68"/>
                <a:gd name="T46" fmla="*/ 522 w 1148"/>
                <a:gd name="T47" fmla="*/ 7 h 68"/>
                <a:gd name="T48" fmla="*/ 592 w 1148"/>
                <a:gd name="T49" fmla="*/ 7 h 68"/>
                <a:gd name="T50" fmla="*/ 666 w 1148"/>
                <a:gd name="T51" fmla="*/ 7 h 68"/>
                <a:gd name="T52" fmla="*/ 737 w 1148"/>
                <a:gd name="T53" fmla="*/ 7 h 68"/>
                <a:gd name="T54" fmla="*/ 809 w 1148"/>
                <a:gd name="T55" fmla="*/ 7 h 68"/>
                <a:gd name="T56" fmla="*/ 879 w 1148"/>
                <a:gd name="T57" fmla="*/ 7 h 68"/>
                <a:gd name="T58" fmla="*/ 950 w 1148"/>
                <a:gd name="T59" fmla="*/ 7 h 68"/>
                <a:gd name="T60" fmla="*/ 1018 w 1148"/>
                <a:gd name="T61" fmla="*/ 9 h 68"/>
                <a:gd name="T62" fmla="*/ 1084 w 1148"/>
                <a:gd name="T63" fmla="*/ 9 h 68"/>
                <a:gd name="T64" fmla="*/ 1148 w 1148"/>
                <a:gd name="T65"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8" h="68">
                  <a:moveTo>
                    <a:pt x="0" y="68"/>
                  </a:moveTo>
                  <a:lnTo>
                    <a:pt x="4" y="57"/>
                  </a:lnTo>
                  <a:lnTo>
                    <a:pt x="10" y="46"/>
                  </a:lnTo>
                  <a:lnTo>
                    <a:pt x="17" y="39"/>
                  </a:lnTo>
                  <a:lnTo>
                    <a:pt x="24" y="31"/>
                  </a:lnTo>
                  <a:lnTo>
                    <a:pt x="31" y="23"/>
                  </a:lnTo>
                  <a:lnTo>
                    <a:pt x="39" y="18"/>
                  </a:lnTo>
                  <a:lnTo>
                    <a:pt x="49" y="14"/>
                  </a:lnTo>
                  <a:lnTo>
                    <a:pt x="59" y="9"/>
                  </a:lnTo>
                  <a:lnTo>
                    <a:pt x="69" y="6"/>
                  </a:lnTo>
                  <a:lnTo>
                    <a:pt x="79" y="4"/>
                  </a:lnTo>
                  <a:lnTo>
                    <a:pt x="90" y="3"/>
                  </a:lnTo>
                  <a:lnTo>
                    <a:pt x="102" y="1"/>
                  </a:lnTo>
                  <a:lnTo>
                    <a:pt x="114" y="1"/>
                  </a:lnTo>
                  <a:lnTo>
                    <a:pt x="127" y="0"/>
                  </a:lnTo>
                  <a:lnTo>
                    <a:pt x="138" y="0"/>
                  </a:lnTo>
                  <a:lnTo>
                    <a:pt x="153" y="0"/>
                  </a:lnTo>
                  <a:lnTo>
                    <a:pt x="165" y="1"/>
                  </a:lnTo>
                  <a:lnTo>
                    <a:pt x="178" y="1"/>
                  </a:lnTo>
                  <a:lnTo>
                    <a:pt x="243" y="3"/>
                  </a:lnTo>
                  <a:lnTo>
                    <a:pt x="311" y="4"/>
                  </a:lnTo>
                  <a:lnTo>
                    <a:pt x="379" y="6"/>
                  </a:lnTo>
                  <a:lnTo>
                    <a:pt x="450" y="6"/>
                  </a:lnTo>
                  <a:lnTo>
                    <a:pt x="522" y="7"/>
                  </a:lnTo>
                  <a:lnTo>
                    <a:pt x="592" y="7"/>
                  </a:lnTo>
                  <a:lnTo>
                    <a:pt x="666" y="7"/>
                  </a:lnTo>
                  <a:lnTo>
                    <a:pt x="737" y="7"/>
                  </a:lnTo>
                  <a:lnTo>
                    <a:pt x="809" y="7"/>
                  </a:lnTo>
                  <a:lnTo>
                    <a:pt x="879" y="7"/>
                  </a:lnTo>
                  <a:lnTo>
                    <a:pt x="950" y="7"/>
                  </a:lnTo>
                  <a:lnTo>
                    <a:pt x="1018" y="9"/>
                  </a:lnTo>
                  <a:lnTo>
                    <a:pt x="1084" y="9"/>
                  </a:lnTo>
                  <a:lnTo>
                    <a:pt x="1148" y="9"/>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0" name="Freeform 216"/>
            <p:cNvSpPr>
              <a:spLocks/>
            </p:cNvSpPr>
            <p:nvPr/>
          </p:nvSpPr>
          <p:spPr bwMode="auto">
            <a:xfrm>
              <a:off x="4235" y="2447"/>
              <a:ext cx="93" cy="98"/>
            </a:xfrm>
            <a:custGeom>
              <a:avLst/>
              <a:gdLst>
                <a:gd name="T0" fmla="*/ 0 w 93"/>
                <a:gd name="T1" fmla="*/ 98 h 98"/>
                <a:gd name="T2" fmla="*/ 3 w 93"/>
                <a:gd name="T3" fmla="*/ 79 h 98"/>
                <a:gd name="T4" fmla="*/ 10 w 93"/>
                <a:gd name="T5" fmla="*/ 62 h 98"/>
                <a:gd name="T6" fmla="*/ 20 w 93"/>
                <a:gd name="T7" fmla="*/ 47 h 98"/>
                <a:gd name="T8" fmla="*/ 31 w 93"/>
                <a:gd name="T9" fmla="*/ 34 h 98"/>
                <a:gd name="T10" fmla="*/ 44 w 93"/>
                <a:gd name="T11" fmla="*/ 22 h 98"/>
                <a:gd name="T12" fmla="*/ 56 w 93"/>
                <a:gd name="T13" fmla="*/ 14 h 98"/>
                <a:gd name="T14" fmla="*/ 69 w 93"/>
                <a:gd name="T15" fmla="*/ 6 h 98"/>
                <a:gd name="T16" fmla="*/ 79 w 93"/>
                <a:gd name="T17" fmla="*/ 3 h 98"/>
                <a:gd name="T18" fmla="*/ 93 w 93"/>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8">
                  <a:moveTo>
                    <a:pt x="0" y="98"/>
                  </a:moveTo>
                  <a:lnTo>
                    <a:pt x="3" y="79"/>
                  </a:lnTo>
                  <a:lnTo>
                    <a:pt x="10" y="62"/>
                  </a:lnTo>
                  <a:lnTo>
                    <a:pt x="20" y="47"/>
                  </a:lnTo>
                  <a:lnTo>
                    <a:pt x="31" y="34"/>
                  </a:lnTo>
                  <a:lnTo>
                    <a:pt x="44" y="22"/>
                  </a:lnTo>
                  <a:lnTo>
                    <a:pt x="56" y="14"/>
                  </a:lnTo>
                  <a:lnTo>
                    <a:pt x="69" y="6"/>
                  </a:lnTo>
                  <a:lnTo>
                    <a:pt x="79" y="3"/>
                  </a:lnTo>
                  <a:lnTo>
                    <a:pt x="93"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1" name="Line 217"/>
            <p:cNvSpPr>
              <a:spLocks noChangeShapeType="1"/>
            </p:cNvSpPr>
            <p:nvPr/>
          </p:nvSpPr>
          <p:spPr bwMode="auto">
            <a:xfrm flipV="1">
              <a:off x="4328" y="2427"/>
              <a:ext cx="1028" cy="2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2" name="Freeform 218"/>
            <p:cNvSpPr>
              <a:spLocks/>
            </p:cNvSpPr>
            <p:nvPr/>
          </p:nvSpPr>
          <p:spPr bwMode="auto">
            <a:xfrm>
              <a:off x="4235" y="2249"/>
              <a:ext cx="120" cy="118"/>
            </a:xfrm>
            <a:custGeom>
              <a:avLst/>
              <a:gdLst>
                <a:gd name="T0" fmla="*/ 0 w 120"/>
                <a:gd name="T1" fmla="*/ 118 h 118"/>
                <a:gd name="T2" fmla="*/ 1 w 120"/>
                <a:gd name="T3" fmla="*/ 93 h 118"/>
                <a:gd name="T4" fmla="*/ 6 w 120"/>
                <a:gd name="T5" fmla="*/ 72 h 118"/>
                <a:gd name="T6" fmla="*/ 14 w 120"/>
                <a:gd name="T7" fmla="*/ 53 h 118"/>
                <a:gd name="T8" fmla="*/ 24 w 120"/>
                <a:gd name="T9" fmla="*/ 37 h 118"/>
                <a:gd name="T10" fmla="*/ 35 w 120"/>
                <a:gd name="T11" fmla="*/ 25 h 118"/>
                <a:gd name="T12" fmla="*/ 49 w 120"/>
                <a:gd name="T13" fmla="*/ 16 h 118"/>
                <a:gd name="T14" fmla="*/ 64 w 120"/>
                <a:gd name="T15" fmla="*/ 9 h 118"/>
                <a:gd name="T16" fmla="*/ 78 w 120"/>
                <a:gd name="T17" fmla="*/ 3 h 118"/>
                <a:gd name="T18" fmla="*/ 93 w 120"/>
                <a:gd name="T19" fmla="*/ 2 h 118"/>
                <a:gd name="T20" fmla="*/ 107 w 120"/>
                <a:gd name="T21" fmla="*/ 0 h 118"/>
                <a:gd name="T22" fmla="*/ 120 w 120"/>
                <a:gd name="T23"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18">
                  <a:moveTo>
                    <a:pt x="0" y="118"/>
                  </a:moveTo>
                  <a:lnTo>
                    <a:pt x="1" y="93"/>
                  </a:lnTo>
                  <a:lnTo>
                    <a:pt x="6" y="72"/>
                  </a:lnTo>
                  <a:lnTo>
                    <a:pt x="14" y="53"/>
                  </a:lnTo>
                  <a:lnTo>
                    <a:pt x="24" y="37"/>
                  </a:lnTo>
                  <a:lnTo>
                    <a:pt x="35" y="25"/>
                  </a:lnTo>
                  <a:lnTo>
                    <a:pt x="49" y="16"/>
                  </a:lnTo>
                  <a:lnTo>
                    <a:pt x="64" y="9"/>
                  </a:lnTo>
                  <a:lnTo>
                    <a:pt x="78" y="3"/>
                  </a:lnTo>
                  <a:lnTo>
                    <a:pt x="93" y="2"/>
                  </a:lnTo>
                  <a:lnTo>
                    <a:pt x="107" y="0"/>
                  </a:lnTo>
                  <a:lnTo>
                    <a:pt x="120" y="2"/>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3" name="Line 219"/>
            <p:cNvSpPr>
              <a:spLocks noChangeShapeType="1"/>
            </p:cNvSpPr>
            <p:nvPr/>
          </p:nvSpPr>
          <p:spPr bwMode="auto">
            <a:xfrm flipV="1">
              <a:off x="4355" y="2235"/>
              <a:ext cx="1001" cy="1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4" name="Freeform 220"/>
            <p:cNvSpPr>
              <a:spLocks/>
            </p:cNvSpPr>
            <p:nvPr/>
          </p:nvSpPr>
          <p:spPr bwMode="auto">
            <a:xfrm>
              <a:off x="4235" y="1956"/>
              <a:ext cx="133" cy="411"/>
            </a:xfrm>
            <a:custGeom>
              <a:avLst/>
              <a:gdLst>
                <a:gd name="T0" fmla="*/ 0 w 133"/>
                <a:gd name="T1" fmla="*/ 411 h 411"/>
                <a:gd name="T2" fmla="*/ 0 w 133"/>
                <a:gd name="T3" fmla="*/ 396 h 411"/>
                <a:gd name="T4" fmla="*/ 0 w 133"/>
                <a:gd name="T5" fmla="*/ 380 h 411"/>
                <a:gd name="T6" fmla="*/ 1 w 133"/>
                <a:gd name="T7" fmla="*/ 362 h 411"/>
                <a:gd name="T8" fmla="*/ 1 w 133"/>
                <a:gd name="T9" fmla="*/ 343 h 411"/>
                <a:gd name="T10" fmla="*/ 1 w 133"/>
                <a:gd name="T11" fmla="*/ 324 h 411"/>
                <a:gd name="T12" fmla="*/ 1 w 133"/>
                <a:gd name="T13" fmla="*/ 305 h 411"/>
                <a:gd name="T14" fmla="*/ 1 w 133"/>
                <a:gd name="T15" fmla="*/ 287 h 411"/>
                <a:gd name="T16" fmla="*/ 1 w 133"/>
                <a:gd name="T17" fmla="*/ 270 h 411"/>
                <a:gd name="T18" fmla="*/ 1 w 133"/>
                <a:gd name="T19" fmla="*/ 252 h 411"/>
                <a:gd name="T20" fmla="*/ 1 w 133"/>
                <a:gd name="T21" fmla="*/ 235 h 411"/>
                <a:gd name="T22" fmla="*/ 1 w 133"/>
                <a:gd name="T23" fmla="*/ 220 h 411"/>
                <a:gd name="T24" fmla="*/ 3 w 133"/>
                <a:gd name="T25" fmla="*/ 206 h 411"/>
                <a:gd name="T26" fmla="*/ 3 w 133"/>
                <a:gd name="T27" fmla="*/ 193 h 411"/>
                <a:gd name="T28" fmla="*/ 3 w 133"/>
                <a:gd name="T29" fmla="*/ 182 h 411"/>
                <a:gd name="T30" fmla="*/ 4 w 133"/>
                <a:gd name="T31" fmla="*/ 171 h 411"/>
                <a:gd name="T32" fmla="*/ 6 w 133"/>
                <a:gd name="T33" fmla="*/ 162 h 411"/>
                <a:gd name="T34" fmla="*/ 6 w 133"/>
                <a:gd name="T35" fmla="*/ 154 h 411"/>
                <a:gd name="T36" fmla="*/ 7 w 133"/>
                <a:gd name="T37" fmla="*/ 147 h 411"/>
                <a:gd name="T38" fmla="*/ 8 w 133"/>
                <a:gd name="T39" fmla="*/ 139 h 411"/>
                <a:gd name="T40" fmla="*/ 11 w 133"/>
                <a:gd name="T41" fmla="*/ 133 h 411"/>
                <a:gd name="T42" fmla="*/ 13 w 133"/>
                <a:gd name="T43" fmla="*/ 125 h 411"/>
                <a:gd name="T44" fmla="*/ 15 w 133"/>
                <a:gd name="T45" fmla="*/ 117 h 411"/>
                <a:gd name="T46" fmla="*/ 17 w 133"/>
                <a:gd name="T47" fmla="*/ 109 h 411"/>
                <a:gd name="T48" fmla="*/ 20 w 133"/>
                <a:gd name="T49" fmla="*/ 101 h 411"/>
                <a:gd name="T50" fmla="*/ 24 w 133"/>
                <a:gd name="T51" fmla="*/ 94 h 411"/>
                <a:gd name="T52" fmla="*/ 28 w 133"/>
                <a:gd name="T53" fmla="*/ 86 h 411"/>
                <a:gd name="T54" fmla="*/ 32 w 133"/>
                <a:gd name="T55" fmla="*/ 76 h 411"/>
                <a:gd name="T56" fmla="*/ 37 w 133"/>
                <a:gd name="T57" fmla="*/ 67 h 411"/>
                <a:gd name="T58" fmla="*/ 42 w 133"/>
                <a:gd name="T59" fmla="*/ 59 h 411"/>
                <a:gd name="T60" fmla="*/ 49 w 133"/>
                <a:gd name="T61" fmla="*/ 48 h 411"/>
                <a:gd name="T62" fmla="*/ 56 w 133"/>
                <a:gd name="T63" fmla="*/ 39 h 411"/>
                <a:gd name="T64" fmla="*/ 65 w 133"/>
                <a:gd name="T65" fmla="*/ 30 h 411"/>
                <a:gd name="T66" fmla="*/ 76 w 133"/>
                <a:gd name="T67" fmla="*/ 22 h 411"/>
                <a:gd name="T68" fmla="*/ 88 w 133"/>
                <a:gd name="T69" fmla="*/ 14 h 411"/>
                <a:gd name="T70" fmla="*/ 100 w 133"/>
                <a:gd name="T71" fmla="*/ 8 h 411"/>
                <a:gd name="T72" fmla="*/ 116 w 133"/>
                <a:gd name="T73" fmla="*/ 3 h 411"/>
                <a:gd name="T74" fmla="*/ 133 w 133"/>
                <a:gd name="T7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411">
                  <a:moveTo>
                    <a:pt x="0" y="411"/>
                  </a:moveTo>
                  <a:lnTo>
                    <a:pt x="0" y="396"/>
                  </a:lnTo>
                  <a:lnTo>
                    <a:pt x="0" y="380"/>
                  </a:lnTo>
                  <a:lnTo>
                    <a:pt x="1" y="362"/>
                  </a:lnTo>
                  <a:lnTo>
                    <a:pt x="1" y="343"/>
                  </a:lnTo>
                  <a:lnTo>
                    <a:pt x="1" y="324"/>
                  </a:lnTo>
                  <a:lnTo>
                    <a:pt x="1" y="305"/>
                  </a:lnTo>
                  <a:lnTo>
                    <a:pt x="1" y="287"/>
                  </a:lnTo>
                  <a:lnTo>
                    <a:pt x="1" y="270"/>
                  </a:lnTo>
                  <a:lnTo>
                    <a:pt x="1" y="252"/>
                  </a:lnTo>
                  <a:lnTo>
                    <a:pt x="1" y="235"/>
                  </a:lnTo>
                  <a:lnTo>
                    <a:pt x="1" y="220"/>
                  </a:lnTo>
                  <a:lnTo>
                    <a:pt x="3" y="206"/>
                  </a:lnTo>
                  <a:lnTo>
                    <a:pt x="3" y="193"/>
                  </a:lnTo>
                  <a:lnTo>
                    <a:pt x="3" y="182"/>
                  </a:lnTo>
                  <a:lnTo>
                    <a:pt x="4" y="171"/>
                  </a:lnTo>
                  <a:lnTo>
                    <a:pt x="6" y="162"/>
                  </a:lnTo>
                  <a:lnTo>
                    <a:pt x="6" y="154"/>
                  </a:lnTo>
                  <a:lnTo>
                    <a:pt x="7" y="147"/>
                  </a:lnTo>
                  <a:lnTo>
                    <a:pt x="8" y="139"/>
                  </a:lnTo>
                  <a:lnTo>
                    <a:pt x="11" y="133"/>
                  </a:lnTo>
                  <a:lnTo>
                    <a:pt x="13" y="125"/>
                  </a:lnTo>
                  <a:lnTo>
                    <a:pt x="15" y="117"/>
                  </a:lnTo>
                  <a:lnTo>
                    <a:pt x="17" y="109"/>
                  </a:lnTo>
                  <a:lnTo>
                    <a:pt x="20" y="101"/>
                  </a:lnTo>
                  <a:lnTo>
                    <a:pt x="24" y="94"/>
                  </a:lnTo>
                  <a:lnTo>
                    <a:pt x="28" y="86"/>
                  </a:lnTo>
                  <a:lnTo>
                    <a:pt x="32" y="76"/>
                  </a:lnTo>
                  <a:lnTo>
                    <a:pt x="37" y="67"/>
                  </a:lnTo>
                  <a:lnTo>
                    <a:pt x="42" y="59"/>
                  </a:lnTo>
                  <a:lnTo>
                    <a:pt x="49" y="48"/>
                  </a:lnTo>
                  <a:lnTo>
                    <a:pt x="56" y="39"/>
                  </a:lnTo>
                  <a:lnTo>
                    <a:pt x="65" y="30"/>
                  </a:lnTo>
                  <a:lnTo>
                    <a:pt x="76" y="22"/>
                  </a:lnTo>
                  <a:lnTo>
                    <a:pt x="88" y="14"/>
                  </a:lnTo>
                  <a:lnTo>
                    <a:pt x="100" y="8"/>
                  </a:lnTo>
                  <a:lnTo>
                    <a:pt x="116" y="3"/>
                  </a:lnTo>
                  <a:lnTo>
                    <a:pt x="133"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5" name="Line 221"/>
            <p:cNvSpPr>
              <a:spLocks noChangeShapeType="1"/>
            </p:cNvSpPr>
            <p:nvPr/>
          </p:nvSpPr>
          <p:spPr bwMode="auto">
            <a:xfrm flipV="1">
              <a:off x="4368" y="1944"/>
              <a:ext cx="988" cy="1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6" name="Freeform 222"/>
            <p:cNvSpPr>
              <a:spLocks/>
            </p:cNvSpPr>
            <p:nvPr/>
          </p:nvSpPr>
          <p:spPr bwMode="auto">
            <a:xfrm>
              <a:off x="4236" y="1573"/>
              <a:ext cx="159" cy="595"/>
            </a:xfrm>
            <a:custGeom>
              <a:avLst/>
              <a:gdLst>
                <a:gd name="T0" fmla="*/ 0 w 159"/>
                <a:gd name="T1" fmla="*/ 595 h 595"/>
                <a:gd name="T2" fmla="*/ 3 w 159"/>
                <a:gd name="T3" fmla="*/ 554 h 595"/>
                <a:gd name="T4" fmla="*/ 5 w 159"/>
                <a:gd name="T5" fmla="*/ 516 h 595"/>
                <a:gd name="T6" fmla="*/ 5 w 159"/>
                <a:gd name="T7" fmla="*/ 475 h 595"/>
                <a:gd name="T8" fmla="*/ 5 w 159"/>
                <a:gd name="T9" fmla="*/ 433 h 595"/>
                <a:gd name="T10" fmla="*/ 5 w 159"/>
                <a:gd name="T11" fmla="*/ 393 h 595"/>
                <a:gd name="T12" fmla="*/ 6 w 159"/>
                <a:gd name="T13" fmla="*/ 352 h 595"/>
                <a:gd name="T14" fmla="*/ 6 w 159"/>
                <a:gd name="T15" fmla="*/ 313 h 595"/>
                <a:gd name="T16" fmla="*/ 9 w 159"/>
                <a:gd name="T17" fmla="*/ 274 h 595"/>
                <a:gd name="T18" fmla="*/ 12 w 159"/>
                <a:gd name="T19" fmla="*/ 235 h 595"/>
                <a:gd name="T20" fmla="*/ 17 w 159"/>
                <a:gd name="T21" fmla="*/ 199 h 595"/>
                <a:gd name="T22" fmla="*/ 24 w 159"/>
                <a:gd name="T23" fmla="*/ 165 h 595"/>
                <a:gd name="T24" fmla="*/ 34 w 159"/>
                <a:gd name="T25" fmla="*/ 132 h 595"/>
                <a:gd name="T26" fmla="*/ 46 w 159"/>
                <a:gd name="T27" fmla="*/ 103 h 595"/>
                <a:gd name="T28" fmla="*/ 61 w 159"/>
                <a:gd name="T29" fmla="*/ 76 h 595"/>
                <a:gd name="T30" fmla="*/ 80 w 159"/>
                <a:gd name="T31" fmla="*/ 51 h 595"/>
                <a:gd name="T32" fmla="*/ 102 w 159"/>
                <a:gd name="T33" fmla="*/ 31 h 595"/>
                <a:gd name="T34" fmla="*/ 128 w 159"/>
                <a:gd name="T35" fmla="*/ 14 h 595"/>
                <a:gd name="T36" fmla="*/ 159 w 159"/>
                <a:gd name="T37"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595">
                  <a:moveTo>
                    <a:pt x="0" y="595"/>
                  </a:moveTo>
                  <a:lnTo>
                    <a:pt x="3" y="554"/>
                  </a:lnTo>
                  <a:lnTo>
                    <a:pt x="5" y="516"/>
                  </a:lnTo>
                  <a:lnTo>
                    <a:pt x="5" y="475"/>
                  </a:lnTo>
                  <a:lnTo>
                    <a:pt x="5" y="433"/>
                  </a:lnTo>
                  <a:lnTo>
                    <a:pt x="5" y="393"/>
                  </a:lnTo>
                  <a:lnTo>
                    <a:pt x="6" y="352"/>
                  </a:lnTo>
                  <a:lnTo>
                    <a:pt x="6" y="313"/>
                  </a:lnTo>
                  <a:lnTo>
                    <a:pt x="9" y="274"/>
                  </a:lnTo>
                  <a:lnTo>
                    <a:pt x="12" y="235"/>
                  </a:lnTo>
                  <a:lnTo>
                    <a:pt x="17" y="199"/>
                  </a:lnTo>
                  <a:lnTo>
                    <a:pt x="24" y="165"/>
                  </a:lnTo>
                  <a:lnTo>
                    <a:pt x="34" y="132"/>
                  </a:lnTo>
                  <a:lnTo>
                    <a:pt x="46" y="103"/>
                  </a:lnTo>
                  <a:lnTo>
                    <a:pt x="61" y="76"/>
                  </a:lnTo>
                  <a:lnTo>
                    <a:pt x="80" y="51"/>
                  </a:lnTo>
                  <a:lnTo>
                    <a:pt x="102" y="31"/>
                  </a:lnTo>
                  <a:lnTo>
                    <a:pt x="128" y="14"/>
                  </a:lnTo>
                  <a:lnTo>
                    <a:pt x="159"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7" name="Freeform 223"/>
            <p:cNvSpPr>
              <a:spLocks/>
            </p:cNvSpPr>
            <p:nvPr/>
          </p:nvSpPr>
          <p:spPr bwMode="auto">
            <a:xfrm>
              <a:off x="4395" y="1573"/>
              <a:ext cx="961" cy="1"/>
            </a:xfrm>
            <a:custGeom>
              <a:avLst/>
              <a:gdLst>
                <a:gd name="T0" fmla="*/ 0 w 961"/>
                <a:gd name="T1" fmla="*/ 828 w 961"/>
                <a:gd name="T2" fmla="*/ 961 w 961"/>
              </a:gdLst>
              <a:ahLst/>
              <a:cxnLst>
                <a:cxn ang="0">
                  <a:pos x="T0" y="0"/>
                </a:cxn>
                <a:cxn ang="0">
                  <a:pos x="T1" y="0"/>
                </a:cxn>
                <a:cxn ang="0">
                  <a:pos x="T2" y="0"/>
                </a:cxn>
              </a:cxnLst>
              <a:rect l="0" t="0" r="r" b="b"/>
              <a:pathLst>
                <a:path w="961">
                  <a:moveTo>
                    <a:pt x="0" y="0"/>
                  </a:moveTo>
                  <a:lnTo>
                    <a:pt x="828" y="0"/>
                  </a:lnTo>
                  <a:lnTo>
                    <a:pt x="961" y="0"/>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48" name="Line 224"/>
            <p:cNvSpPr>
              <a:spLocks noChangeShapeType="1"/>
            </p:cNvSpPr>
            <p:nvPr/>
          </p:nvSpPr>
          <p:spPr bwMode="auto">
            <a:xfrm flipH="1">
              <a:off x="5079" y="2632"/>
              <a:ext cx="37" cy="1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9" name="Rectangle 225"/>
            <p:cNvSpPr>
              <a:spLocks noChangeArrowheads="1"/>
            </p:cNvSpPr>
            <p:nvPr/>
          </p:nvSpPr>
          <p:spPr bwMode="auto">
            <a:xfrm>
              <a:off x="4550" y="1787"/>
              <a:ext cx="3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饱和区</a:t>
              </a:r>
              <a:endParaRPr lang="zh-CN" altLang="en-US"/>
            </a:p>
          </p:txBody>
        </p:sp>
        <p:sp>
          <p:nvSpPr>
            <p:cNvPr id="78050" name="Rectangle 226"/>
            <p:cNvSpPr>
              <a:spLocks noChangeArrowheads="1"/>
            </p:cNvSpPr>
            <p:nvPr/>
          </p:nvSpPr>
          <p:spPr bwMode="auto">
            <a:xfrm>
              <a:off x="4273" y="1248"/>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非</a:t>
              </a:r>
              <a:endParaRPr lang="zh-CN" altLang="en-US"/>
            </a:p>
          </p:txBody>
        </p:sp>
        <p:sp>
          <p:nvSpPr>
            <p:cNvPr id="78051" name="Rectangle 227"/>
            <p:cNvSpPr>
              <a:spLocks noChangeArrowheads="1"/>
            </p:cNvSpPr>
            <p:nvPr/>
          </p:nvSpPr>
          <p:spPr bwMode="auto">
            <a:xfrm>
              <a:off x="4273" y="137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饱</a:t>
              </a:r>
              <a:endParaRPr lang="zh-CN" altLang="en-US"/>
            </a:p>
          </p:txBody>
        </p:sp>
        <p:sp>
          <p:nvSpPr>
            <p:cNvPr id="78052" name="Rectangle 228"/>
            <p:cNvSpPr>
              <a:spLocks noChangeArrowheads="1"/>
            </p:cNvSpPr>
            <p:nvPr/>
          </p:nvSpPr>
          <p:spPr bwMode="auto">
            <a:xfrm>
              <a:off x="4273" y="1497"/>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和</a:t>
              </a:r>
              <a:endParaRPr lang="zh-CN" altLang="en-US"/>
            </a:p>
          </p:txBody>
        </p:sp>
        <p:sp>
          <p:nvSpPr>
            <p:cNvPr id="78053" name="Rectangle 229"/>
            <p:cNvSpPr>
              <a:spLocks noChangeArrowheads="1"/>
            </p:cNvSpPr>
            <p:nvPr/>
          </p:nvSpPr>
          <p:spPr bwMode="auto">
            <a:xfrm>
              <a:off x="4273" y="1622"/>
              <a:ext cx="11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区</a:t>
              </a:r>
              <a:endParaRPr lang="zh-CN" altLang="en-US"/>
            </a:p>
          </p:txBody>
        </p:sp>
        <p:sp>
          <p:nvSpPr>
            <p:cNvPr id="78054" name="Rectangle 230"/>
            <p:cNvSpPr>
              <a:spLocks noChangeArrowheads="1"/>
            </p:cNvSpPr>
            <p:nvPr/>
          </p:nvSpPr>
          <p:spPr bwMode="auto">
            <a:xfrm>
              <a:off x="4338" y="2774"/>
              <a:ext cx="3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charset="-122"/>
                  <a:ea typeface="宋体" charset="-122"/>
                </a:rPr>
                <a:t>截止区</a:t>
              </a:r>
              <a:endParaRPr lang="zh-CN" altLang="en-US"/>
            </a:p>
          </p:txBody>
        </p:sp>
        <p:sp>
          <p:nvSpPr>
            <p:cNvPr id="78055" name="Rectangle 231"/>
            <p:cNvSpPr>
              <a:spLocks noChangeArrowheads="1"/>
            </p:cNvSpPr>
            <p:nvPr/>
          </p:nvSpPr>
          <p:spPr bwMode="auto">
            <a:xfrm rot="16200000">
              <a:off x="2475" y="1865"/>
              <a:ext cx="3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I</a:t>
              </a:r>
              <a:endParaRPr lang="en-US" altLang="zh-CN"/>
            </a:p>
          </p:txBody>
        </p:sp>
        <p:sp>
          <p:nvSpPr>
            <p:cNvPr id="78056" name="Rectangle 232"/>
            <p:cNvSpPr>
              <a:spLocks noChangeArrowheads="1"/>
            </p:cNvSpPr>
            <p:nvPr/>
          </p:nvSpPr>
          <p:spPr bwMode="auto">
            <a:xfrm rot="16200000">
              <a:off x="2510" y="1843"/>
              <a:ext cx="5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8057" name="Rectangle 233"/>
            <p:cNvSpPr>
              <a:spLocks noChangeArrowheads="1"/>
            </p:cNvSpPr>
            <p:nvPr/>
          </p:nvSpPr>
          <p:spPr bwMode="auto">
            <a:xfrm rot="16200000">
              <a:off x="2470" y="1773"/>
              <a:ext cx="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78058" name="Rectangle 234"/>
            <p:cNvSpPr>
              <a:spLocks noChangeArrowheads="1"/>
            </p:cNvSpPr>
            <p:nvPr/>
          </p:nvSpPr>
          <p:spPr bwMode="auto">
            <a:xfrm rot="16200000">
              <a:off x="2455" y="1708"/>
              <a:ext cx="7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8059" name="Rectangle 235"/>
            <p:cNvSpPr>
              <a:spLocks noChangeArrowheads="1"/>
            </p:cNvSpPr>
            <p:nvPr/>
          </p:nvSpPr>
          <p:spPr bwMode="auto">
            <a:xfrm>
              <a:off x="3009" y="2647"/>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60" name="Rectangle 236"/>
            <p:cNvSpPr>
              <a:spLocks noChangeArrowheads="1"/>
            </p:cNvSpPr>
            <p:nvPr/>
          </p:nvSpPr>
          <p:spPr bwMode="auto">
            <a:xfrm>
              <a:off x="3077" y="2712"/>
              <a:ext cx="4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T</a:t>
              </a:r>
              <a:endParaRPr lang="en-US" altLang="zh-CN"/>
            </a:p>
          </p:txBody>
        </p:sp>
        <p:sp>
          <p:nvSpPr>
            <p:cNvPr id="78061" name="Rectangle 237"/>
            <p:cNvSpPr>
              <a:spLocks noChangeArrowheads="1"/>
            </p:cNvSpPr>
            <p:nvPr/>
          </p:nvSpPr>
          <p:spPr bwMode="auto">
            <a:xfrm>
              <a:off x="3156" y="2763"/>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62" name="Rectangle 238"/>
            <p:cNvSpPr>
              <a:spLocks noChangeArrowheads="1"/>
            </p:cNvSpPr>
            <p:nvPr/>
          </p:nvSpPr>
          <p:spPr bwMode="auto">
            <a:xfrm>
              <a:off x="3223" y="2830"/>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63" name="Rectangle 239"/>
            <p:cNvSpPr>
              <a:spLocks noChangeArrowheads="1"/>
            </p:cNvSpPr>
            <p:nvPr/>
          </p:nvSpPr>
          <p:spPr bwMode="auto">
            <a:xfrm>
              <a:off x="3303" y="2766"/>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78064" name="Rectangle 240"/>
            <p:cNvSpPr>
              <a:spLocks noChangeArrowheads="1"/>
            </p:cNvSpPr>
            <p:nvPr/>
          </p:nvSpPr>
          <p:spPr bwMode="auto">
            <a:xfrm>
              <a:off x="3352" y="2763"/>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V</a:t>
              </a:r>
              <a:endParaRPr lang="en-US" altLang="zh-CN"/>
            </a:p>
          </p:txBody>
        </p:sp>
        <p:sp>
          <p:nvSpPr>
            <p:cNvPr id="78065" name="Rectangle 241"/>
            <p:cNvSpPr>
              <a:spLocks noChangeArrowheads="1"/>
            </p:cNvSpPr>
            <p:nvPr/>
          </p:nvSpPr>
          <p:spPr bwMode="auto">
            <a:xfrm>
              <a:off x="4694" y="2908"/>
              <a:ext cx="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66" name="Rectangle 242"/>
            <p:cNvSpPr>
              <a:spLocks noChangeArrowheads="1"/>
            </p:cNvSpPr>
            <p:nvPr/>
          </p:nvSpPr>
          <p:spPr bwMode="auto">
            <a:xfrm>
              <a:off x="4762" y="2974"/>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DS</a:t>
              </a:r>
              <a:endParaRPr lang="en-US" altLang="zh-CN"/>
            </a:p>
          </p:txBody>
        </p:sp>
        <p:sp>
          <p:nvSpPr>
            <p:cNvPr id="78067" name="Rectangle 243"/>
            <p:cNvSpPr>
              <a:spLocks noChangeArrowheads="1"/>
            </p:cNvSpPr>
            <p:nvPr/>
          </p:nvSpPr>
          <p:spPr bwMode="auto">
            <a:xfrm>
              <a:off x="4842" y="2911"/>
              <a:ext cx="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78068" name="Rectangle 244"/>
            <p:cNvSpPr>
              <a:spLocks noChangeArrowheads="1"/>
            </p:cNvSpPr>
            <p:nvPr/>
          </p:nvSpPr>
          <p:spPr bwMode="auto">
            <a:xfrm>
              <a:off x="4890" y="2908"/>
              <a:ext cx="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V</a:t>
              </a:r>
              <a:endParaRPr lang="en-US" altLang="zh-CN"/>
            </a:p>
          </p:txBody>
        </p:sp>
        <p:sp>
          <p:nvSpPr>
            <p:cNvPr id="78069" name="Rectangle 245"/>
            <p:cNvSpPr>
              <a:spLocks noChangeArrowheads="1"/>
            </p:cNvSpPr>
            <p:nvPr/>
          </p:nvSpPr>
          <p:spPr bwMode="auto">
            <a:xfrm>
              <a:off x="5018" y="2757"/>
              <a:ext cx="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70" name="Rectangle 246"/>
            <p:cNvSpPr>
              <a:spLocks noChangeArrowheads="1"/>
            </p:cNvSpPr>
            <p:nvPr/>
          </p:nvSpPr>
          <p:spPr bwMode="auto">
            <a:xfrm>
              <a:off x="5085" y="2822"/>
              <a:ext cx="9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71" name="Rectangle 247"/>
            <p:cNvSpPr>
              <a:spLocks noChangeArrowheads="1"/>
            </p:cNvSpPr>
            <p:nvPr/>
          </p:nvSpPr>
          <p:spPr bwMode="auto">
            <a:xfrm>
              <a:off x="5165" y="2757"/>
              <a:ext cx="6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8072" name="Rectangle 248"/>
            <p:cNvSpPr>
              <a:spLocks noChangeArrowheads="1"/>
            </p:cNvSpPr>
            <p:nvPr/>
          </p:nvSpPr>
          <p:spPr bwMode="auto">
            <a:xfrm>
              <a:off x="5219" y="2757"/>
              <a:ext cx="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73" name="Rectangle 249"/>
            <p:cNvSpPr>
              <a:spLocks noChangeArrowheads="1"/>
            </p:cNvSpPr>
            <p:nvPr/>
          </p:nvSpPr>
          <p:spPr bwMode="auto">
            <a:xfrm>
              <a:off x="5287" y="2822"/>
              <a:ext cx="4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T</a:t>
              </a:r>
              <a:endParaRPr lang="en-US" altLang="zh-CN"/>
            </a:p>
          </p:txBody>
        </p:sp>
        <p:sp>
          <p:nvSpPr>
            <p:cNvPr id="78074" name="Rectangle 250"/>
            <p:cNvSpPr>
              <a:spLocks noChangeArrowheads="1"/>
            </p:cNvSpPr>
            <p:nvPr/>
          </p:nvSpPr>
          <p:spPr bwMode="auto">
            <a:xfrm>
              <a:off x="5324" y="2757"/>
              <a:ext cx="19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=3V</a:t>
              </a:r>
              <a:endParaRPr lang="en-US" altLang="zh-CN"/>
            </a:p>
          </p:txBody>
        </p:sp>
        <p:sp>
          <p:nvSpPr>
            <p:cNvPr id="78075" name="Rectangle 251"/>
            <p:cNvSpPr>
              <a:spLocks noChangeArrowheads="1"/>
            </p:cNvSpPr>
            <p:nvPr/>
          </p:nvSpPr>
          <p:spPr bwMode="auto">
            <a:xfrm>
              <a:off x="5017" y="2425"/>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76" name="Rectangle 252"/>
            <p:cNvSpPr>
              <a:spLocks noChangeArrowheads="1"/>
            </p:cNvSpPr>
            <p:nvPr/>
          </p:nvSpPr>
          <p:spPr bwMode="auto">
            <a:xfrm>
              <a:off x="5085" y="2491"/>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77" name="Rectangle 253"/>
            <p:cNvSpPr>
              <a:spLocks noChangeArrowheads="1"/>
            </p:cNvSpPr>
            <p:nvPr/>
          </p:nvSpPr>
          <p:spPr bwMode="auto">
            <a:xfrm>
              <a:off x="5164" y="2425"/>
              <a:ext cx="1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=4V</a:t>
              </a:r>
              <a:endParaRPr lang="en-US" altLang="zh-CN"/>
            </a:p>
          </p:txBody>
        </p:sp>
        <p:sp>
          <p:nvSpPr>
            <p:cNvPr id="78078" name="Rectangle 254"/>
            <p:cNvSpPr>
              <a:spLocks noChangeArrowheads="1"/>
            </p:cNvSpPr>
            <p:nvPr/>
          </p:nvSpPr>
          <p:spPr bwMode="auto">
            <a:xfrm>
              <a:off x="5017" y="2279"/>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79" name="Rectangle 255"/>
            <p:cNvSpPr>
              <a:spLocks noChangeArrowheads="1"/>
            </p:cNvSpPr>
            <p:nvPr/>
          </p:nvSpPr>
          <p:spPr bwMode="auto">
            <a:xfrm>
              <a:off x="5085" y="2344"/>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80" name="Rectangle 256"/>
            <p:cNvSpPr>
              <a:spLocks noChangeArrowheads="1"/>
            </p:cNvSpPr>
            <p:nvPr/>
          </p:nvSpPr>
          <p:spPr bwMode="auto">
            <a:xfrm>
              <a:off x="5164" y="2279"/>
              <a:ext cx="1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=5V</a:t>
              </a:r>
              <a:endParaRPr lang="en-US" altLang="zh-CN"/>
            </a:p>
          </p:txBody>
        </p:sp>
        <p:sp>
          <p:nvSpPr>
            <p:cNvPr id="78081" name="Rectangle 257"/>
            <p:cNvSpPr>
              <a:spLocks noChangeArrowheads="1"/>
            </p:cNvSpPr>
            <p:nvPr/>
          </p:nvSpPr>
          <p:spPr bwMode="auto">
            <a:xfrm>
              <a:off x="5017" y="2072"/>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82" name="Rectangle 258"/>
            <p:cNvSpPr>
              <a:spLocks noChangeArrowheads="1"/>
            </p:cNvSpPr>
            <p:nvPr/>
          </p:nvSpPr>
          <p:spPr bwMode="auto">
            <a:xfrm>
              <a:off x="5085" y="2139"/>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83" name="Rectangle 259"/>
            <p:cNvSpPr>
              <a:spLocks noChangeArrowheads="1"/>
            </p:cNvSpPr>
            <p:nvPr/>
          </p:nvSpPr>
          <p:spPr bwMode="auto">
            <a:xfrm>
              <a:off x="5164" y="2072"/>
              <a:ext cx="1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=6V</a:t>
              </a:r>
              <a:endParaRPr lang="en-US" altLang="zh-CN"/>
            </a:p>
          </p:txBody>
        </p:sp>
        <p:sp>
          <p:nvSpPr>
            <p:cNvPr id="78084" name="Rectangle 260"/>
            <p:cNvSpPr>
              <a:spLocks noChangeArrowheads="1"/>
            </p:cNvSpPr>
            <p:nvPr/>
          </p:nvSpPr>
          <p:spPr bwMode="auto">
            <a:xfrm>
              <a:off x="5017" y="1763"/>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85" name="Rectangle 261"/>
            <p:cNvSpPr>
              <a:spLocks noChangeArrowheads="1"/>
            </p:cNvSpPr>
            <p:nvPr/>
          </p:nvSpPr>
          <p:spPr bwMode="auto">
            <a:xfrm>
              <a:off x="5085" y="1829"/>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86" name="Rectangle 262"/>
            <p:cNvSpPr>
              <a:spLocks noChangeArrowheads="1"/>
            </p:cNvSpPr>
            <p:nvPr/>
          </p:nvSpPr>
          <p:spPr bwMode="auto">
            <a:xfrm>
              <a:off x="5164" y="1763"/>
              <a:ext cx="1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=7V</a:t>
              </a:r>
              <a:endParaRPr lang="en-US" altLang="zh-CN"/>
            </a:p>
          </p:txBody>
        </p:sp>
        <p:sp>
          <p:nvSpPr>
            <p:cNvPr id="78087" name="Rectangle 263"/>
            <p:cNvSpPr>
              <a:spLocks noChangeArrowheads="1"/>
            </p:cNvSpPr>
            <p:nvPr/>
          </p:nvSpPr>
          <p:spPr bwMode="auto">
            <a:xfrm>
              <a:off x="5017" y="1396"/>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U</a:t>
              </a:r>
              <a:endParaRPr lang="en-US" altLang="zh-CN"/>
            </a:p>
          </p:txBody>
        </p:sp>
        <p:sp>
          <p:nvSpPr>
            <p:cNvPr id="78088" name="Rectangle 264"/>
            <p:cNvSpPr>
              <a:spLocks noChangeArrowheads="1"/>
            </p:cNvSpPr>
            <p:nvPr/>
          </p:nvSpPr>
          <p:spPr bwMode="auto">
            <a:xfrm>
              <a:off x="5085" y="1461"/>
              <a:ext cx="9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GS</a:t>
              </a:r>
              <a:endParaRPr lang="en-US" altLang="zh-CN"/>
            </a:p>
          </p:txBody>
        </p:sp>
        <p:sp>
          <p:nvSpPr>
            <p:cNvPr id="78089" name="Rectangle 265"/>
            <p:cNvSpPr>
              <a:spLocks noChangeArrowheads="1"/>
            </p:cNvSpPr>
            <p:nvPr/>
          </p:nvSpPr>
          <p:spPr bwMode="auto">
            <a:xfrm>
              <a:off x="5164" y="1396"/>
              <a:ext cx="1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=8V</a:t>
              </a:r>
              <a:endParaRPr lang="en-US" altLang="zh-CN"/>
            </a:p>
          </p:txBody>
        </p:sp>
        <p:sp>
          <p:nvSpPr>
            <p:cNvPr id="78090" name="Freeform 266"/>
            <p:cNvSpPr>
              <a:spLocks/>
            </p:cNvSpPr>
            <p:nvPr/>
          </p:nvSpPr>
          <p:spPr bwMode="auto">
            <a:xfrm>
              <a:off x="4481" y="2598"/>
              <a:ext cx="66" cy="170"/>
            </a:xfrm>
            <a:custGeom>
              <a:avLst/>
              <a:gdLst>
                <a:gd name="T0" fmla="*/ 66 w 66"/>
                <a:gd name="T1" fmla="*/ 0 h 170"/>
                <a:gd name="T2" fmla="*/ 13 w 66"/>
                <a:gd name="T3" fmla="*/ 146 h 170"/>
                <a:gd name="T4" fmla="*/ 0 w 66"/>
                <a:gd name="T5" fmla="*/ 170 h 170"/>
              </a:gdLst>
              <a:ahLst/>
              <a:cxnLst>
                <a:cxn ang="0">
                  <a:pos x="T0" y="T1"/>
                </a:cxn>
                <a:cxn ang="0">
                  <a:pos x="T2" y="T3"/>
                </a:cxn>
                <a:cxn ang="0">
                  <a:pos x="T4" y="T5"/>
                </a:cxn>
              </a:cxnLst>
              <a:rect l="0" t="0" r="r" b="b"/>
              <a:pathLst>
                <a:path w="66" h="170">
                  <a:moveTo>
                    <a:pt x="66" y="0"/>
                  </a:moveTo>
                  <a:lnTo>
                    <a:pt x="13" y="146"/>
                  </a:lnTo>
                  <a:lnTo>
                    <a:pt x="0" y="17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091" name="Rectangle 267"/>
            <p:cNvSpPr>
              <a:spLocks noChangeArrowheads="1"/>
            </p:cNvSpPr>
            <p:nvPr/>
          </p:nvSpPr>
          <p:spPr bwMode="auto">
            <a:xfrm rot="16200000">
              <a:off x="4023" y="1916"/>
              <a:ext cx="3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i="1">
                  <a:solidFill>
                    <a:srgbClr val="000000"/>
                  </a:solidFill>
                  <a:latin typeface="Times New Roman" pitchFamily="18" charset="0"/>
                </a:rPr>
                <a:t>I</a:t>
              </a:r>
              <a:endParaRPr lang="en-US" altLang="zh-CN"/>
            </a:p>
          </p:txBody>
        </p:sp>
        <p:sp>
          <p:nvSpPr>
            <p:cNvPr id="78092" name="Rectangle 268"/>
            <p:cNvSpPr>
              <a:spLocks noChangeArrowheads="1"/>
            </p:cNvSpPr>
            <p:nvPr/>
          </p:nvSpPr>
          <p:spPr bwMode="auto">
            <a:xfrm rot="16200000">
              <a:off x="4059" y="1892"/>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8093" name="Rectangle 269"/>
            <p:cNvSpPr>
              <a:spLocks noChangeArrowheads="1"/>
            </p:cNvSpPr>
            <p:nvPr/>
          </p:nvSpPr>
          <p:spPr bwMode="auto">
            <a:xfrm rot="16200000">
              <a:off x="4018" y="1823"/>
              <a:ext cx="5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charset="-122"/>
                  <a:ea typeface="宋体" charset="-122"/>
                </a:rPr>
                <a:t>/</a:t>
              </a:r>
              <a:endParaRPr lang="en-US" altLang="zh-CN"/>
            </a:p>
          </p:txBody>
        </p:sp>
        <p:sp>
          <p:nvSpPr>
            <p:cNvPr id="78094" name="Rectangle 270"/>
            <p:cNvSpPr>
              <a:spLocks noChangeArrowheads="1"/>
            </p:cNvSpPr>
            <p:nvPr/>
          </p:nvSpPr>
          <p:spPr bwMode="auto">
            <a:xfrm rot="16200000">
              <a:off x="4003" y="1759"/>
              <a:ext cx="7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3" name="日期占位符 2"/>
          <p:cNvSpPr>
            <a:spLocks noGrp="1"/>
          </p:cNvSpPr>
          <p:nvPr>
            <p:ph type="dt" sz="half" idx="10"/>
          </p:nvPr>
        </p:nvSpPr>
        <p:spPr/>
        <p:txBody>
          <a:bodyPr/>
          <a:lstStyle/>
          <a:p>
            <a:fld id="{E1C2B660-6455-44A2-94E8-55BE010275F9}" type="datetime10">
              <a:rPr lang="zh-CN" altLang="en-US" smtClean="0"/>
              <a:t>20:57</a:t>
            </a:fld>
            <a:endParaRPr lang="zh-CN" altLang="en-US"/>
          </a:p>
        </p:txBody>
      </p:sp>
    </p:spTree>
    <p:extLst>
      <p:ext uri="{BB962C8B-B14F-4D97-AF65-F5344CB8AC3E}">
        <p14:creationId xmlns:p14="http://schemas.microsoft.com/office/powerpoint/2010/main" val="3798384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xEl>
                                              <p:pRg st="1" end="1"/>
                                            </p:txEl>
                                          </p:spTgt>
                                        </p:tgtEl>
                                        <p:attrNameLst>
                                          <p:attrName>style.visibility</p:attrName>
                                        </p:attrNameLst>
                                      </p:cBhvr>
                                      <p:to>
                                        <p:strVal val="visible"/>
                                      </p:to>
                                    </p:set>
                                    <p:animEffect transition="in" filter="blinds(horizontal)">
                                      <p:cBhvr>
                                        <p:cTn id="7" dur="500"/>
                                        <p:tgtEl>
                                          <p:spTgt spid="778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8">
                                            <p:txEl>
                                              <p:pRg st="2" end="2"/>
                                            </p:txEl>
                                          </p:spTgt>
                                        </p:tgtEl>
                                        <p:attrNameLst>
                                          <p:attrName>style.visibility</p:attrName>
                                        </p:attrNameLst>
                                      </p:cBhvr>
                                      <p:to>
                                        <p:strVal val="visible"/>
                                      </p:to>
                                    </p:set>
                                    <p:animEffect transition="in" filter="blinds(horizontal)">
                                      <p:cBhvr>
                                        <p:cTn id="12" dur="500"/>
                                        <p:tgtEl>
                                          <p:spTgt spid="778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8">
                                            <p:txEl>
                                              <p:pRg st="3" end="3"/>
                                            </p:txEl>
                                          </p:spTgt>
                                        </p:tgtEl>
                                        <p:attrNameLst>
                                          <p:attrName>style.visibility</p:attrName>
                                        </p:attrNameLst>
                                      </p:cBhvr>
                                      <p:to>
                                        <p:strVal val="visible"/>
                                      </p:to>
                                    </p:set>
                                    <p:animEffect transition="in" filter="blinds(horizontal)">
                                      <p:cBhvr>
                                        <p:cTn id="17" dur="500"/>
                                        <p:tgtEl>
                                          <p:spTgt spid="778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8">
                                            <p:txEl>
                                              <p:pRg st="5" end="5"/>
                                            </p:txEl>
                                          </p:spTgt>
                                        </p:tgtEl>
                                        <p:attrNameLst>
                                          <p:attrName>style.visibility</p:attrName>
                                        </p:attrNameLst>
                                      </p:cBhvr>
                                      <p:to>
                                        <p:strVal val="visible"/>
                                      </p:to>
                                    </p:set>
                                    <p:animEffect transition="in" filter="blinds(horizontal)">
                                      <p:cBhvr>
                                        <p:cTn id="22" dur="500"/>
                                        <p:tgtEl>
                                          <p:spTgt spid="7782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
                                            <p:txEl>
                                              <p:pRg st="7" end="7"/>
                                            </p:txEl>
                                          </p:spTgt>
                                        </p:tgtEl>
                                        <p:attrNameLst>
                                          <p:attrName>style.visibility</p:attrName>
                                        </p:attrNameLst>
                                      </p:cBhvr>
                                      <p:to>
                                        <p:strVal val="visible"/>
                                      </p:to>
                                    </p:set>
                                    <p:animEffect transition="in" filter="blinds(horizontal)">
                                      <p:cBhvr>
                                        <p:cTn id="27" dur="500"/>
                                        <p:tgtEl>
                                          <p:spTgt spid="77828">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28">
                                            <p:txEl>
                                              <p:pRg st="9" end="9"/>
                                            </p:txEl>
                                          </p:spTgt>
                                        </p:tgtEl>
                                        <p:attrNameLst>
                                          <p:attrName>style.visibility</p:attrName>
                                        </p:attrNameLst>
                                      </p:cBhvr>
                                      <p:to>
                                        <p:strVal val="visible"/>
                                      </p:to>
                                    </p:set>
                                    <p:animEffect transition="in" filter="blinds(horizontal)">
                                      <p:cBhvr>
                                        <p:cTn id="32" dur="500"/>
                                        <p:tgtEl>
                                          <p:spTgt spid="778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1187450" y="0"/>
            <a:ext cx="7467600" cy="549275"/>
          </a:xfrm>
        </p:spPr>
        <p:txBody>
          <a:bodyPr/>
          <a:lstStyle/>
          <a:p>
            <a:r>
              <a:rPr lang="zh-CN" altLang="en-US" sz="4000" b="1"/>
              <a:t>动态特性：开通过程</a:t>
            </a:r>
          </a:p>
        </p:txBody>
      </p:sp>
      <p:sp>
        <p:nvSpPr>
          <p:cNvPr id="405507" name="Rectangle 3"/>
          <p:cNvSpPr>
            <a:spLocks noGrp="1" noChangeArrowheads="1"/>
          </p:cNvSpPr>
          <p:nvPr>
            <p:ph type="body" idx="1"/>
          </p:nvPr>
        </p:nvSpPr>
        <p:spPr>
          <a:xfrm>
            <a:off x="539551" y="692696"/>
            <a:ext cx="8604449" cy="3195735"/>
          </a:xfrm>
          <a:noFill/>
          <a:ln/>
        </p:spPr>
        <p:txBody>
          <a:bodyPr/>
          <a:lstStyle/>
          <a:p>
            <a:pPr>
              <a:lnSpc>
                <a:spcPct val="80000"/>
              </a:lnSpc>
              <a:spcBef>
                <a:spcPct val="50000"/>
              </a:spcBef>
              <a:buFontTx/>
              <a:buNone/>
            </a:pPr>
            <a:r>
              <a:rPr lang="en-US" altLang="zh-CN" sz="2000" b="1" dirty="0">
                <a:solidFill>
                  <a:srgbClr val="0000FF"/>
                </a:solidFill>
              </a:rPr>
              <a:t>1</a:t>
            </a:r>
            <a:r>
              <a:rPr lang="en-US" altLang="zh-CN" sz="2400" b="1" dirty="0">
                <a:solidFill>
                  <a:srgbClr val="0000FF"/>
                </a:solidFill>
              </a:rPr>
              <a:t>.</a:t>
            </a:r>
            <a:r>
              <a:rPr lang="zh-CN" altLang="en-US" sz="2200" b="1" dirty="0">
                <a:solidFill>
                  <a:srgbClr val="FF0000"/>
                </a:solidFill>
              </a:rPr>
              <a:t>开通延迟时间</a:t>
            </a:r>
            <a:r>
              <a:rPr lang="en-US" altLang="zh-CN" sz="2200" b="1" i="1" dirty="0">
                <a:solidFill>
                  <a:srgbClr val="FF0000"/>
                </a:solidFill>
                <a:latin typeface="Arial" charset="0"/>
              </a:rPr>
              <a:t>t</a:t>
            </a:r>
            <a:r>
              <a:rPr lang="en-US" altLang="zh-CN" sz="2200" b="1" baseline="-30000" dirty="0">
                <a:solidFill>
                  <a:srgbClr val="FF0000"/>
                </a:solidFill>
                <a:latin typeface="Arial" charset="0"/>
              </a:rPr>
              <a:t>d(on)</a:t>
            </a:r>
            <a:r>
              <a:rPr lang="en-US" altLang="zh-CN" sz="2200" b="1" dirty="0">
                <a:solidFill>
                  <a:srgbClr val="FF0000"/>
                </a:solidFill>
              </a:rPr>
              <a:t> </a:t>
            </a:r>
            <a:r>
              <a:rPr lang="zh-CN" altLang="en-US" sz="2200" b="1" dirty="0">
                <a:solidFill>
                  <a:srgbClr val="0000FF"/>
                </a:solidFill>
              </a:rPr>
              <a:t>：由于输入电容的存在，栅极电压</a:t>
            </a:r>
            <a:r>
              <a:rPr lang="en-US" altLang="zh-CN" sz="2200" b="1" dirty="0" err="1">
                <a:solidFill>
                  <a:srgbClr val="0000FF"/>
                </a:solidFill>
              </a:rPr>
              <a:t>u</a:t>
            </a:r>
            <a:r>
              <a:rPr lang="en-US" altLang="zh-CN" sz="2200" b="1" baseline="-25000" dirty="0" err="1">
                <a:solidFill>
                  <a:srgbClr val="0000FF"/>
                </a:solidFill>
              </a:rPr>
              <a:t>GS</a:t>
            </a:r>
            <a:r>
              <a:rPr lang="zh-CN" altLang="en-US" sz="2200" b="1" dirty="0">
                <a:solidFill>
                  <a:srgbClr val="0000FF"/>
                </a:solidFill>
              </a:rPr>
              <a:t>呈指数曲线上升，从控制信号前沿到</a:t>
            </a:r>
            <a:r>
              <a:rPr lang="en-US" altLang="zh-CN" sz="2200" b="1" dirty="0" err="1">
                <a:solidFill>
                  <a:srgbClr val="0000FF"/>
                </a:solidFill>
              </a:rPr>
              <a:t>u</a:t>
            </a:r>
            <a:r>
              <a:rPr lang="en-US" altLang="zh-CN" sz="2200" b="1" baseline="-25000" dirty="0" err="1">
                <a:solidFill>
                  <a:srgbClr val="0000FF"/>
                </a:solidFill>
              </a:rPr>
              <a:t>GS</a:t>
            </a:r>
            <a:r>
              <a:rPr lang="zh-CN" altLang="en-US" sz="2200" b="1" dirty="0">
                <a:solidFill>
                  <a:srgbClr val="0000FF"/>
                </a:solidFill>
              </a:rPr>
              <a:t>超过门槛电压并出现漏极电流</a:t>
            </a:r>
            <a:r>
              <a:rPr lang="en-US" altLang="zh-CN" sz="2200" b="1" dirty="0">
                <a:solidFill>
                  <a:srgbClr val="0000FF"/>
                </a:solidFill>
              </a:rPr>
              <a:t>i</a:t>
            </a:r>
            <a:r>
              <a:rPr lang="en-US" altLang="zh-CN" sz="2200" b="1" baseline="-25000" dirty="0">
                <a:solidFill>
                  <a:srgbClr val="0000FF"/>
                </a:solidFill>
              </a:rPr>
              <a:t>d</a:t>
            </a:r>
            <a:r>
              <a:rPr lang="zh-CN" altLang="en-US" sz="2200" b="1" dirty="0">
                <a:solidFill>
                  <a:srgbClr val="0000FF"/>
                </a:solidFill>
              </a:rPr>
              <a:t>时间段。</a:t>
            </a:r>
          </a:p>
          <a:p>
            <a:pPr>
              <a:lnSpc>
                <a:spcPct val="80000"/>
              </a:lnSpc>
              <a:spcBef>
                <a:spcPct val="50000"/>
              </a:spcBef>
              <a:buFontTx/>
              <a:buNone/>
            </a:pPr>
            <a:r>
              <a:rPr lang="en-US" altLang="zh-CN" sz="2200" b="1" dirty="0">
                <a:solidFill>
                  <a:srgbClr val="0000FF"/>
                </a:solidFill>
              </a:rPr>
              <a:t>2.</a:t>
            </a:r>
            <a:r>
              <a:rPr lang="zh-CN" altLang="en-US" sz="2200" b="1" dirty="0">
                <a:solidFill>
                  <a:srgbClr val="FF0000"/>
                </a:solidFill>
              </a:rPr>
              <a:t>电流上升时间</a:t>
            </a:r>
            <a:r>
              <a:rPr lang="en-US" altLang="zh-CN" sz="2200" b="1" dirty="0">
                <a:solidFill>
                  <a:srgbClr val="FF0000"/>
                </a:solidFill>
              </a:rPr>
              <a:t>tri </a:t>
            </a:r>
            <a:r>
              <a:rPr lang="zh-CN" altLang="en-US" sz="2200" b="1" dirty="0">
                <a:solidFill>
                  <a:srgbClr val="FF0000"/>
                </a:solidFill>
              </a:rPr>
              <a:t>：</a:t>
            </a:r>
            <a:r>
              <a:rPr lang="zh-CN" altLang="en-US" sz="2200" b="1" dirty="0">
                <a:solidFill>
                  <a:srgbClr val="0000FF"/>
                </a:solidFill>
              </a:rPr>
              <a:t>漏极电流</a:t>
            </a:r>
            <a:r>
              <a:rPr lang="en-US" altLang="zh-CN" sz="2200" b="1" dirty="0">
                <a:solidFill>
                  <a:srgbClr val="0000FF"/>
                </a:solidFill>
              </a:rPr>
              <a:t>i</a:t>
            </a:r>
            <a:r>
              <a:rPr lang="en-US" altLang="zh-CN" sz="2200" b="1" baseline="-25000" dirty="0">
                <a:solidFill>
                  <a:srgbClr val="0000FF"/>
                </a:solidFill>
              </a:rPr>
              <a:t>d</a:t>
            </a:r>
            <a:r>
              <a:rPr lang="zh-CN" altLang="en-US" sz="2200" b="1" dirty="0">
                <a:solidFill>
                  <a:srgbClr val="0000FF"/>
                </a:solidFill>
              </a:rPr>
              <a:t>随栅极电压</a:t>
            </a:r>
            <a:r>
              <a:rPr lang="en-US" altLang="zh-CN" sz="2200" b="1" dirty="0" err="1">
                <a:solidFill>
                  <a:srgbClr val="0000FF"/>
                </a:solidFill>
              </a:rPr>
              <a:t>u</a:t>
            </a:r>
            <a:r>
              <a:rPr lang="en-US" altLang="zh-CN" sz="2200" b="1" baseline="-25000" dirty="0" err="1">
                <a:solidFill>
                  <a:srgbClr val="0000FF"/>
                </a:solidFill>
              </a:rPr>
              <a:t>GS</a:t>
            </a:r>
            <a:r>
              <a:rPr lang="zh-CN" altLang="en-US" sz="2200" b="1" dirty="0">
                <a:solidFill>
                  <a:srgbClr val="0000FF"/>
                </a:solidFill>
              </a:rPr>
              <a:t>上升而上升，到达稳态时间。</a:t>
            </a:r>
          </a:p>
          <a:p>
            <a:pPr>
              <a:lnSpc>
                <a:spcPct val="80000"/>
              </a:lnSpc>
              <a:spcBef>
                <a:spcPct val="50000"/>
              </a:spcBef>
              <a:buFontTx/>
              <a:buNone/>
            </a:pPr>
            <a:r>
              <a:rPr lang="en-US" altLang="zh-CN" sz="2200" b="1" dirty="0">
                <a:solidFill>
                  <a:srgbClr val="0000FF"/>
                </a:solidFill>
              </a:rPr>
              <a:t>3.</a:t>
            </a:r>
            <a:r>
              <a:rPr lang="zh-CN" altLang="en-US" sz="2200" b="1" dirty="0">
                <a:solidFill>
                  <a:srgbClr val="FF0000"/>
                </a:solidFill>
              </a:rPr>
              <a:t>电压下降时间</a:t>
            </a:r>
            <a:r>
              <a:rPr lang="en-US" altLang="zh-CN" sz="2200" b="1" dirty="0" err="1">
                <a:solidFill>
                  <a:srgbClr val="FF0000"/>
                </a:solidFill>
              </a:rPr>
              <a:t>tfv</a:t>
            </a:r>
            <a:r>
              <a:rPr lang="en-US" altLang="zh-CN" sz="2200" b="1" dirty="0">
                <a:solidFill>
                  <a:srgbClr val="FF0000"/>
                </a:solidFill>
              </a:rPr>
              <a:t> </a:t>
            </a:r>
            <a:r>
              <a:rPr lang="zh-CN" altLang="en-US" sz="2200" b="1" dirty="0">
                <a:solidFill>
                  <a:srgbClr val="FF0000"/>
                </a:solidFill>
              </a:rPr>
              <a:t>：</a:t>
            </a:r>
            <a:r>
              <a:rPr lang="zh-CN" altLang="en-US" sz="2200" b="1" dirty="0">
                <a:solidFill>
                  <a:srgbClr val="0000FF"/>
                </a:solidFill>
              </a:rPr>
              <a:t>漏极电流</a:t>
            </a:r>
            <a:r>
              <a:rPr lang="en-US" altLang="zh-CN" sz="2200" b="1" dirty="0">
                <a:solidFill>
                  <a:srgbClr val="0000FF"/>
                </a:solidFill>
              </a:rPr>
              <a:t>i</a:t>
            </a:r>
            <a:r>
              <a:rPr lang="en-US" altLang="zh-CN" sz="2200" b="1" baseline="-25000" dirty="0">
                <a:solidFill>
                  <a:srgbClr val="0000FF"/>
                </a:solidFill>
              </a:rPr>
              <a:t>d</a:t>
            </a:r>
            <a:r>
              <a:rPr lang="zh-CN" altLang="en-US" sz="2200" b="1" dirty="0">
                <a:solidFill>
                  <a:srgbClr val="0000FF"/>
                </a:solidFill>
              </a:rPr>
              <a:t>上升达到稳态，栅极电压</a:t>
            </a:r>
            <a:r>
              <a:rPr lang="en-US" altLang="zh-CN" sz="2200" b="1" dirty="0" err="1">
                <a:solidFill>
                  <a:srgbClr val="0000FF"/>
                </a:solidFill>
              </a:rPr>
              <a:t>u</a:t>
            </a:r>
            <a:r>
              <a:rPr lang="en-US" altLang="zh-CN" sz="2200" b="1" baseline="-25000" dirty="0" err="1">
                <a:solidFill>
                  <a:srgbClr val="0000FF"/>
                </a:solidFill>
              </a:rPr>
              <a:t>GS</a:t>
            </a:r>
            <a:r>
              <a:rPr lang="zh-CN" altLang="en-US" sz="2200" b="1" dirty="0">
                <a:solidFill>
                  <a:srgbClr val="0000FF"/>
                </a:solidFill>
              </a:rPr>
              <a:t>上升达到</a:t>
            </a:r>
            <a:r>
              <a:rPr lang="en-US" altLang="zh-CN" sz="2200" b="1" dirty="0">
                <a:solidFill>
                  <a:srgbClr val="0000FF"/>
                </a:solidFill>
              </a:rPr>
              <a:t>U</a:t>
            </a:r>
            <a:r>
              <a:rPr lang="en-US" altLang="zh-CN" sz="2200" b="1" baseline="-30000" dirty="0">
                <a:solidFill>
                  <a:srgbClr val="0000FF"/>
                </a:solidFill>
                <a:latin typeface="Arial" charset="0"/>
              </a:rPr>
              <a:t>GSP </a:t>
            </a:r>
            <a:r>
              <a:rPr lang="zh-CN" altLang="en-US" sz="2200" b="1" dirty="0">
                <a:solidFill>
                  <a:srgbClr val="0000FF"/>
                </a:solidFill>
              </a:rPr>
              <a:t>，漏极电压</a:t>
            </a:r>
            <a:r>
              <a:rPr lang="en-US" altLang="zh-CN" sz="2200" b="1" dirty="0" err="1">
                <a:solidFill>
                  <a:srgbClr val="0000FF"/>
                </a:solidFill>
              </a:rPr>
              <a:t>u</a:t>
            </a:r>
            <a:r>
              <a:rPr lang="en-US" altLang="zh-CN" sz="2200" b="1" baseline="-25000" dirty="0" err="1">
                <a:solidFill>
                  <a:srgbClr val="0000FF"/>
                </a:solidFill>
              </a:rPr>
              <a:t>DS</a:t>
            </a:r>
            <a:r>
              <a:rPr lang="zh-CN" altLang="en-US" sz="2200" b="1" dirty="0">
                <a:solidFill>
                  <a:srgbClr val="0000FF"/>
                </a:solidFill>
              </a:rPr>
              <a:t>开始下降。漏极电压</a:t>
            </a:r>
            <a:r>
              <a:rPr lang="en-US" altLang="zh-CN" sz="2200" b="1" dirty="0" err="1">
                <a:solidFill>
                  <a:srgbClr val="0000FF"/>
                </a:solidFill>
              </a:rPr>
              <a:t>u</a:t>
            </a:r>
            <a:r>
              <a:rPr lang="en-US" altLang="zh-CN" sz="2200" b="1" baseline="-25000" dirty="0" err="1">
                <a:solidFill>
                  <a:srgbClr val="0000FF"/>
                </a:solidFill>
              </a:rPr>
              <a:t>DS</a:t>
            </a:r>
            <a:r>
              <a:rPr lang="zh-CN" altLang="en-US" sz="2200" b="1" dirty="0">
                <a:solidFill>
                  <a:srgbClr val="0000FF"/>
                </a:solidFill>
              </a:rPr>
              <a:t>下降时间为</a:t>
            </a:r>
            <a:r>
              <a:rPr lang="en-US" altLang="zh-CN" sz="2200" b="1" i="1" dirty="0" err="1">
                <a:solidFill>
                  <a:srgbClr val="0000FF"/>
                </a:solidFill>
                <a:latin typeface="Arial" charset="0"/>
              </a:rPr>
              <a:t>t</a:t>
            </a:r>
            <a:r>
              <a:rPr lang="en-US" altLang="zh-CN" sz="2200" b="1" baseline="-30000" dirty="0" err="1">
                <a:solidFill>
                  <a:srgbClr val="0000FF"/>
                </a:solidFill>
                <a:latin typeface="Arial" charset="0"/>
              </a:rPr>
              <a:t>fv</a:t>
            </a:r>
            <a:r>
              <a:rPr lang="en-US" altLang="zh-CN" sz="2200" b="1" baseline="-30000" dirty="0">
                <a:solidFill>
                  <a:srgbClr val="0000FF"/>
                </a:solidFill>
                <a:latin typeface="Arial" charset="0"/>
              </a:rPr>
              <a:t> </a:t>
            </a:r>
            <a:r>
              <a:rPr lang="zh-CN" altLang="en-US" sz="2200" b="1" dirty="0">
                <a:solidFill>
                  <a:srgbClr val="0000FF"/>
                </a:solidFill>
              </a:rPr>
              <a:t>。</a:t>
            </a:r>
            <a:endParaRPr lang="en-US" altLang="zh-CN" sz="2200" b="1" dirty="0">
              <a:solidFill>
                <a:srgbClr val="0000FF"/>
              </a:solidFill>
            </a:endParaRPr>
          </a:p>
          <a:p>
            <a:pPr>
              <a:lnSpc>
                <a:spcPct val="80000"/>
              </a:lnSpc>
              <a:spcBef>
                <a:spcPct val="50000"/>
              </a:spcBef>
              <a:buFontTx/>
              <a:buNone/>
            </a:pPr>
            <a:r>
              <a:rPr lang="zh-CN" altLang="en-US" sz="2200" b="1" dirty="0">
                <a:solidFill>
                  <a:srgbClr val="0000FF"/>
                </a:solidFill>
              </a:rPr>
              <a:t>          在该时间连接在栅极的信号源，给栅极和漏极之间的极间电容（米勒电容</a:t>
            </a:r>
            <a:r>
              <a:rPr lang="en-US" altLang="zh-CN" sz="2200" b="1" dirty="0">
                <a:solidFill>
                  <a:srgbClr val="0000FF"/>
                </a:solidFill>
              </a:rPr>
              <a:t>Miller Capacitance</a:t>
            </a:r>
            <a:r>
              <a:rPr lang="zh-CN" altLang="en-US" sz="2200" b="1" dirty="0">
                <a:solidFill>
                  <a:srgbClr val="0000FF"/>
                </a:solidFill>
              </a:rPr>
              <a:t>）反向充电，从而使漏极电压</a:t>
            </a:r>
            <a:r>
              <a:rPr lang="en-US" altLang="zh-CN" sz="2200" b="1" dirty="0" err="1">
                <a:solidFill>
                  <a:srgbClr val="0000FF"/>
                </a:solidFill>
              </a:rPr>
              <a:t>u</a:t>
            </a:r>
            <a:r>
              <a:rPr lang="en-US" altLang="zh-CN" sz="2200" b="1" baseline="-25000" dirty="0" err="1">
                <a:solidFill>
                  <a:srgbClr val="0000FF"/>
                </a:solidFill>
              </a:rPr>
              <a:t>DS</a:t>
            </a:r>
            <a:r>
              <a:rPr lang="zh-CN" altLang="en-US" sz="2200" b="1" dirty="0">
                <a:solidFill>
                  <a:srgbClr val="0000FF"/>
                </a:solidFill>
              </a:rPr>
              <a:t>下降，栅极电压</a:t>
            </a:r>
            <a:r>
              <a:rPr lang="en-US" altLang="zh-CN" sz="2200" b="1" dirty="0" err="1">
                <a:solidFill>
                  <a:srgbClr val="0000FF"/>
                </a:solidFill>
              </a:rPr>
              <a:t>u</a:t>
            </a:r>
            <a:r>
              <a:rPr lang="en-US" altLang="zh-CN" sz="2200" b="1" baseline="-25000" dirty="0" err="1">
                <a:solidFill>
                  <a:srgbClr val="0000FF"/>
                </a:solidFill>
              </a:rPr>
              <a:t>GS</a:t>
            </a:r>
            <a:r>
              <a:rPr lang="zh-CN" altLang="en-US" sz="2200" b="1" dirty="0">
                <a:solidFill>
                  <a:srgbClr val="0000FF"/>
                </a:solidFill>
              </a:rPr>
              <a:t>维持</a:t>
            </a:r>
            <a:r>
              <a:rPr lang="en-US" altLang="zh-CN" sz="2200" b="1" dirty="0">
                <a:solidFill>
                  <a:srgbClr val="0000FF"/>
                </a:solidFill>
              </a:rPr>
              <a:t>U</a:t>
            </a:r>
            <a:r>
              <a:rPr lang="en-US" altLang="zh-CN" sz="2200" b="1" baseline="-30000" dirty="0">
                <a:solidFill>
                  <a:srgbClr val="0000FF"/>
                </a:solidFill>
                <a:latin typeface="Arial" charset="0"/>
              </a:rPr>
              <a:t>GSP</a:t>
            </a:r>
            <a:r>
              <a:rPr lang="zh-CN" altLang="en-US" sz="2200" b="1" dirty="0">
                <a:solidFill>
                  <a:srgbClr val="0000FF"/>
                </a:solidFill>
              </a:rPr>
              <a:t>在不变。 （米勒平台）</a:t>
            </a:r>
          </a:p>
          <a:p>
            <a:pPr>
              <a:lnSpc>
                <a:spcPct val="80000"/>
              </a:lnSpc>
              <a:spcBef>
                <a:spcPct val="50000"/>
              </a:spcBef>
              <a:buFontTx/>
              <a:buNone/>
            </a:pPr>
            <a:endParaRPr lang="en-US" altLang="zh-CN" sz="2200" b="1" dirty="0">
              <a:solidFill>
                <a:srgbClr val="0000FF"/>
              </a:solidFill>
            </a:endParaRPr>
          </a:p>
        </p:txBody>
      </p:sp>
      <p:sp>
        <p:nvSpPr>
          <p:cNvPr id="405647" name="Rectangle 143"/>
          <p:cNvSpPr>
            <a:spLocks noChangeArrowheads="1"/>
          </p:cNvSpPr>
          <p:nvPr/>
        </p:nvSpPr>
        <p:spPr bwMode="auto">
          <a:xfrm>
            <a:off x="251520" y="4125636"/>
            <a:ext cx="2354263"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50000"/>
              </a:spcBef>
            </a:pPr>
            <a:r>
              <a:rPr lang="zh-CN" altLang="en-US" sz="2000" b="1" dirty="0">
                <a:solidFill>
                  <a:srgbClr val="0000FF"/>
                </a:solidFill>
                <a:latin typeface="Times New Roman" pitchFamily="18" charset="0"/>
              </a:rPr>
              <a:t>开通时间： </a:t>
            </a:r>
          </a:p>
          <a:p>
            <a:pPr marL="342900" indent="-342900">
              <a:spcBef>
                <a:spcPct val="50000"/>
              </a:spcBef>
            </a:pPr>
            <a:r>
              <a:rPr lang="en-US" altLang="zh-CN" sz="2000" b="1" dirty="0">
                <a:solidFill>
                  <a:srgbClr val="0000FF"/>
                </a:solidFill>
                <a:latin typeface="Times New Roman" pitchFamily="18" charset="0"/>
              </a:rPr>
              <a:t>t</a:t>
            </a:r>
            <a:r>
              <a:rPr lang="en-US" altLang="zh-CN" sz="2000" b="1" baseline="-25000" dirty="0">
                <a:solidFill>
                  <a:srgbClr val="0000FF"/>
                </a:solidFill>
                <a:latin typeface="Times New Roman" pitchFamily="18" charset="0"/>
              </a:rPr>
              <a:t>on</a:t>
            </a:r>
            <a:r>
              <a:rPr lang="en-US" altLang="zh-CN" sz="2000" b="1" dirty="0">
                <a:solidFill>
                  <a:srgbClr val="0000FF"/>
                </a:solidFill>
                <a:latin typeface="Times New Roman" pitchFamily="18" charset="0"/>
              </a:rPr>
              <a:t> =  t</a:t>
            </a:r>
            <a:r>
              <a:rPr lang="en-US" altLang="zh-CN" sz="2000" b="1" baseline="-25000" dirty="0">
                <a:solidFill>
                  <a:srgbClr val="0000FF"/>
                </a:solidFill>
                <a:latin typeface="Times New Roman" pitchFamily="18" charset="0"/>
              </a:rPr>
              <a:t>d(on)</a:t>
            </a:r>
            <a:r>
              <a:rPr lang="en-US" altLang="zh-CN" sz="2000" b="1" dirty="0">
                <a:solidFill>
                  <a:srgbClr val="0000FF"/>
                </a:solidFill>
                <a:latin typeface="Times New Roman" pitchFamily="18" charset="0"/>
              </a:rPr>
              <a:t> + t</a:t>
            </a:r>
            <a:r>
              <a:rPr lang="en-US" altLang="zh-CN" sz="2000" b="1" baseline="-25000" dirty="0">
                <a:solidFill>
                  <a:srgbClr val="0000FF"/>
                </a:solidFill>
                <a:latin typeface="Times New Roman" pitchFamily="18" charset="0"/>
              </a:rPr>
              <a:t>ri</a:t>
            </a:r>
            <a:r>
              <a:rPr lang="en-US" altLang="zh-CN" sz="2000" b="1" dirty="0">
                <a:solidFill>
                  <a:srgbClr val="0000FF"/>
                </a:solidFill>
                <a:latin typeface="Times New Roman" pitchFamily="18" charset="0"/>
              </a:rPr>
              <a:t> + </a:t>
            </a:r>
            <a:r>
              <a:rPr lang="en-US" altLang="zh-CN" sz="2000" b="1" dirty="0" err="1">
                <a:solidFill>
                  <a:srgbClr val="0000FF"/>
                </a:solidFill>
                <a:latin typeface="Times New Roman" pitchFamily="18" charset="0"/>
              </a:rPr>
              <a:t>t</a:t>
            </a:r>
            <a:r>
              <a:rPr lang="en-US" altLang="zh-CN" sz="2000" b="1" baseline="-25000" dirty="0" err="1">
                <a:solidFill>
                  <a:srgbClr val="0000FF"/>
                </a:solidFill>
                <a:latin typeface="Times New Roman" pitchFamily="18" charset="0"/>
              </a:rPr>
              <a:t>fv</a:t>
            </a:r>
            <a:r>
              <a:rPr lang="en-US" altLang="zh-CN" dirty="0"/>
              <a:t> </a:t>
            </a:r>
          </a:p>
        </p:txBody>
      </p:sp>
      <p:pic>
        <p:nvPicPr>
          <p:cNvPr id="405648" name="Picture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04468"/>
            <a:ext cx="5587322" cy="285353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800F1C8B-300C-4EEA-A6B8-DE8343C91287}" type="datetime10">
              <a:rPr lang="zh-CN" altLang="en-US" smtClean="0"/>
              <a:t>20:57</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47631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linds(horizontal)">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linds(horizontal)">
                                      <p:cBhvr>
                                        <p:cTn id="12" dur="500"/>
                                        <p:tgtEl>
                                          <p:spTgt spid="40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linds(horizontal)">
                                      <p:cBhvr>
                                        <p:cTn id="17" dur="500"/>
                                        <p:tgtEl>
                                          <p:spTgt spid="405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linds(horizontal)">
                                      <p:cBhvr>
                                        <p:cTn id="22" dur="500"/>
                                        <p:tgtEl>
                                          <p:spTgt spid="405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28</a:t>
            </a:fld>
            <a:endParaRPr lang="zh-CN" altLang="en-US"/>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109663"/>
            <a:ext cx="75057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5721896" y="1095149"/>
            <a:ext cx="2736304"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30000"/>
              </a:lnSpc>
              <a:spcBef>
                <a:spcPct val="20000"/>
              </a:spcBef>
              <a:buFont typeface="Wingdings" pitchFamily="2" charset="2"/>
              <a:buNone/>
            </a:pPr>
            <a:r>
              <a:rPr kumimoji="0" lang="en-US" altLang="zh-CN" sz="1600" dirty="0" err="1">
                <a:solidFill>
                  <a:srgbClr val="FF0000"/>
                </a:solidFill>
              </a:rPr>
              <a:t>C</a:t>
            </a:r>
            <a:r>
              <a:rPr kumimoji="0" lang="en-US" altLang="zh-CN" sz="1600" baseline="-25000" dirty="0" err="1">
                <a:solidFill>
                  <a:srgbClr val="FF0000"/>
                </a:solidFill>
                <a:latin typeface="Times New Roman" pitchFamily="18" charset="0"/>
              </a:rPr>
              <a:t>iss</a:t>
            </a:r>
            <a:r>
              <a:rPr kumimoji="0" lang="en-US" altLang="zh-CN" sz="1600" dirty="0">
                <a:solidFill>
                  <a:srgbClr val="FF0000"/>
                </a:solidFill>
              </a:rPr>
              <a:t> </a:t>
            </a:r>
            <a:r>
              <a:rPr kumimoji="0" lang="en-US" altLang="zh-CN" sz="1600" dirty="0">
                <a:solidFill>
                  <a:srgbClr val="FF0000"/>
                </a:solidFill>
                <a:latin typeface="Times New Roman" pitchFamily="18" charset="0"/>
              </a:rPr>
              <a:t>= </a:t>
            </a:r>
            <a:r>
              <a:rPr kumimoji="0" lang="en-US" altLang="zh-CN" sz="1600" b="1" i="1" dirty="0">
                <a:solidFill>
                  <a:srgbClr val="FF0000"/>
                </a:solidFill>
              </a:rPr>
              <a:t>C</a:t>
            </a:r>
            <a:r>
              <a:rPr kumimoji="0" lang="en-US" altLang="zh-CN" sz="1600" baseline="-25000" dirty="0">
                <a:solidFill>
                  <a:srgbClr val="FF0000"/>
                </a:solidFill>
                <a:latin typeface="Times New Roman" pitchFamily="18" charset="0"/>
              </a:rPr>
              <a:t>GS</a:t>
            </a:r>
            <a:r>
              <a:rPr kumimoji="0" lang="en-US" altLang="zh-CN" sz="1600" b="1" dirty="0">
                <a:solidFill>
                  <a:srgbClr val="FF0000"/>
                </a:solidFill>
              </a:rPr>
              <a:t>+</a:t>
            </a:r>
            <a:r>
              <a:rPr kumimoji="0" lang="en-US" altLang="zh-CN" sz="1600" b="1" i="1" dirty="0">
                <a:solidFill>
                  <a:srgbClr val="FF0000"/>
                </a:solidFill>
              </a:rPr>
              <a:t>C</a:t>
            </a:r>
            <a:r>
              <a:rPr kumimoji="0" lang="en-US" altLang="zh-CN" sz="1600" baseline="-25000" dirty="0">
                <a:solidFill>
                  <a:srgbClr val="FF0000"/>
                </a:solidFill>
                <a:latin typeface="Times New Roman" pitchFamily="18" charset="0"/>
              </a:rPr>
              <a:t>GD</a:t>
            </a:r>
            <a:r>
              <a:rPr lang="en-US" altLang="zh-CN" sz="1600" dirty="0">
                <a:solidFill>
                  <a:srgbClr val="FF0000"/>
                </a:solidFill>
                <a:latin typeface="Times New Roman" pitchFamily="18" charset="0"/>
                <a:sym typeface="Wingdings" pitchFamily="2" charset="2"/>
              </a:rPr>
              <a:t> =10nF</a:t>
            </a:r>
            <a:endParaRPr kumimoji="0" lang="en-US" altLang="zh-CN" sz="1600" baseline="-25000" dirty="0">
              <a:solidFill>
                <a:srgbClr val="FF0000"/>
              </a:solidFill>
              <a:latin typeface="Times New Roman" pitchFamily="18" charset="0"/>
            </a:endParaRPr>
          </a:p>
          <a:p>
            <a:pPr lvl="1">
              <a:lnSpc>
                <a:spcPct val="130000"/>
              </a:lnSpc>
              <a:spcBef>
                <a:spcPct val="20000"/>
              </a:spcBef>
            </a:pPr>
            <a:r>
              <a:rPr kumimoji="0" lang="en-US" altLang="zh-CN" sz="1600" dirty="0" err="1">
                <a:solidFill>
                  <a:srgbClr val="FF0000"/>
                </a:solidFill>
              </a:rPr>
              <a:t>C</a:t>
            </a:r>
            <a:r>
              <a:rPr kumimoji="0" lang="en-US" altLang="zh-CN" sz="1600" baseline="-25000" dirty="0" err="1">
                <a:solidFill>
                  <a:srgbClr val="FF0000"/>
                </a:solidFill>
                <a:latin typeface="Times New Roman" pitchFamily="18" charset="0"/>
              </a:rPr>
              <a:t>rss</a:t>
            </a:r>
            <a:r>
              <a:rPr kumimoji="0" lang="en-US" altLang="zh-CN" sz="1600" dirty="0">
                <a:solidFill>
                  <a:srgbClr val="FF0000"/>
                </a:solidFill>
              </a:rPr>
              <a:t> = </a:t>
            </a:r>
            <a:r>
              <a:rPr kumimoji="0" lang="en-US" altLang="zh-CN" sz="1600" b="1" i="1" dirty="0">
                <a:solidFill>
                  <a:srgbClr val="FF0000"/>
                </a:solidFill>
              </a:rPr>
              <a:t>C</a:t>
            </a:r>
            <a:r>
              <a:rPr kumimoji="0" lang="en-US" altLang="zh-CN" sz="1600" baseline="-25000" dirty="0">
                <a:solidFill>
                  <a:srgbClr val="FF0000"/>
                </a:solidFill>
                <a:latin typeface="Times New Roman" pitchFamily="18" charset="0"/>
              </a:rPr>
              <a:t>GD</a:t>
            </a:r>
            <a:r>
              <a:rPr lang="en-US" altLang="zh-CN" sz="1600" dirty="0">
                <a:solidFill>
                  <a:srgbClr val="FF0000"/>
                </a:solidFill>
                <a:latin typeface="Times New Roman" pitchFamily="18" charset="0"/>
                <a:sym typeface="Wingdings" pitchFamily="2" charset="2"/>
              </a:rPr>
              <a:t>=1.8nF</a:t>
            </a:r>
            <a:endParaRPr kumimoji="0" lang="en-US" altLang="zh-CN" sz="1600" baseline="-25000" dirty="0">
              <a:solidFill>
                <a:srgbClr val="FF0000"/>
              </a:solidFill>
              <a:latin typeface="Times New Roman" pitchFamily="18" charset="0"/>
            </a:endParaRPr>
          </a:p>
          <a:p>
            <a:pPr lvl="1">
              <a:lnSpc>
                <a:spcPct val="130000"/>
              </a:lnSpc>
              <a:spcBef>
                <a:spcPct val="20000"/>
              </a:spcBef>
            </a:pPr>
            <a:r>
              <a:rPr kumimoji="0" lang="en-US" altLang="zh-CN" sz="1600" dirty="0" err="1">
                <a:solidFill>
                  <a:srgbClr val="FF0000"/>
                </a:solidFill>
              </a:rPr>
              <a:t>C</a:t>
            </a:r>
            <a:r>
              <a:rPr kumimoji="0" lang="en-US" altLang="zh-CN" sz="1600" baseline="-25000" dirty="0" err="1">
                <a:solidFill>
                  <a:srgbClr val="FF0000"/>
                </a:solidFill>
                <a:latin typeface="Times New Roman" pitchFamily="18" charset="0"/>
              </a:rPr>
              <a:t>oss</a:t>
            </a:r>
            <a:r>
              <a:rPr kumimoji="0" lang="en-US" altLang="zh-CN" sz="1600" dirty="0">
                <a:solidFill>
                  <a:srgbClr val="FF0000"/>
                </a:solidFill>
              </a:rPr>
              <a:t> = </a:t>
            </a:r>
            <a:r>
              <a:rPr kumimoji="0" lang="en-US" altLang="zh-CN" sz="1600" b="1" i="1" dirty="0">
                <a:solidFill>
                  <a:srgbClr val="FF0000"/>
                </a:solidFill>
              </a:rPr>
              <a:t>C</a:t>
            </a:r>
            <a:r>
              <a:rPr kumimoji="0" lang="en-US" altLang="zh-CN" sz="1600" baseline="-25000" dirty="0">
                <a:solidFill>
                  <a:srgbClr val="FF0000"/>
                </a:solidFill>
                <a:latin typeface="Times New Roman" pitchFamily="18" charset="0"/>
              </a:rPr>
              <a:t>DS</a:t>
            </a:r>
            <a:r>
              <a:rPr kumimoji="0" lang="en-US" altLang="zh-CN" sz="1600" b="1" dirty="0">
                <a:solidFill>
                  <a:srgbClr val="FF0000"/>
                </a:solidFill>
              </a:rPr>
              <a:t>+</a:t>
            </a:r>
            <a:r>
              <a:rPr kumimoji="0" lang="en-US" altLang="zh-CN" sz="1600" b="1" i="1" dirty="0">
                <a:solidFill>
                  <a:srgbClr val="FF0000"/>
                </a:solidFill>
              </a:rPr>
              <a:t>C</a:t>
            </a:r>
            <a:r>
              <a:rPr kumimoji="0" lang="en-US" altLang="zh-CN" sz="1600" baseline="-25000" dirty="0">
                <a:solidFill>
                  <a:srgbClr val="FF0000"/>
                </a:solidFill>
                <a:latin typeface="Times New Roman" pitchFamily="18" charset="0"/>
              </a:rPr>
              <a:t>GD</a:t>
            </a:r>
            <a:r>
              <a:rPr lang="en-US" altLang="zh-CN" sz="1600" dirty="0">
                <a:solidFill>
                  <a:srgbClr val="FF0000"/>
                </a:solidFill>
                <a:latin typeface="Times New Roman" pitchFamily="18" charset="0"/>
                <a:sym typeface="Wingdings" pitchFamily="2" charset="2"/>
              </a:rPr>
              <a:t>=5nF</a:t>
            </a:r>
          </a:p>
          <a:p>
            <a:pPr lvl="1">
              <a:lnSpc>
                <a:spcPct val="130000"/>
              </a:lnSpc>
              <a:spcBef>
                <a:spcPct val="20000"/>
              </a:spcBef>
            </a:pPr>
            <a:endParaRPr lang="en-US" altLang="zh-CN" sz="1600" baseline="-25000" dirty="0">
              <a:solidFill>
                <a:srgbClr val="FF0000"/>
              </a:solidFill>
              <a:latin typeface="Times New Roman" pitchFamily="18" charset="0"/>
              <a:sym typeface="Wingdings" pitchFamily="2" charset="2"/>
            </a:endParaRPr>
          </a:p>
          <a:p>
            <a:pPr lvl="1">
              <a:lnSpc>
                <a:spcPct val="130000"/>
              </a:lnSpc>
              <a:spcBef>
                <a:spcPct val="20000"/>
              </a:spcBef>
            </a:pPr>
            <a:r>
              <a:rPr lang="en-US" altLang="zh-CN" sz="1600" b="1" i="1" dirty="0">
                <a:solidFill>
                  <a:srgbClr val="FF0000"/>
                </a:solidFill>
              </a:rPr>
              <a:t>C</a:t>
            </a:r>
            <a:r>
              <a:rPr lang="en-US" altLang="zh-CN" sz="1600" baseline="-25000" dirty="0">
                <a:solidFill>
                  <a:srgbClr val="FF0000"/>
                </a:solidFill>
                <a:latin typeface="Times New Roman" pitchFamily="18" charset="0"/>
              </a:rPr>
              <a:t>GD</a:t>
            </a:r>
            <a:r>
              <a:rPr lang="en-US" altLang="zh-CN" sz="1600" dirty="0">
                <a:solidFill>
                  <a:srgbClr val="FF0000"/>
                </a:solidFill>
                <a:latin typeface="Times New Roman" pitchFamily="18" charset="0"/>
                <a:sym typeface="Wingdings" pitchFamily="2" charset="2"/>
              </a:rPr>
              <a:t>=1.8nF</a:t>
            </a:r>
            <a:endParaRPr lang="en-US" altLang="zh-CN" sz="1600" baseline="-25000" dirty="0">
              <a:solidFill>
                <a:srgbClr val="FF0000"/>
              </a:solidFill>
              <a:latin typeface="Times New Roman" pitchFamily="18" charset="0"/>
            </a:endParaRPr>
          </a:p>
          <a:p>
            <a:pPr lvl="1">
              <a:lnSpc>
                <a:spcPct val="130000"/>
              </a:lnSpc>
              <a:spcBef>
                <a:spcPct val="20000"/>
              </a:spcBef>
            </a:pPr>
            <a:r>
              <a:rPr lang="en-US" altLang="zh-CN" sz="1600" b="1" i="1" dirty="0">
                <a:solidFill>
                  <a:srgbClr val="FF0000"/>
                </a:solidFill>
              </a:rPr>
              <a:t>C</a:t>
            </a:r>
            <a:r>
              <a:rPr lang="en-US" altLang="zh-CN" sz="1600" baseline="-25000" dirty="0">
                <a:solidFill>
                  <a:srgbClr val="FF0000"/>
                </a:solidFill>
                <a:latin typeface="Times New Roman" pitchFamily="18" charset="0"/>
              </a:rPr>
              <a:t>GS</a:t>
            </a:r>
            <a:r>
              <a:rPr lang="en-US" altLang="zh-CN" sz="1600" dirty="0">
                <a:solidFill>
                  <a:srgbClr val="FF0000"/>
                </a:solidFill>
                <a:latin typeface="Times New Roman" pitchFamily="18" charset="0"/>
                <a:sym typeface="Wingdings" pitchFamily="2" charset="2"/>
              </a:rPr>
              <a:t>=8.2nF</a:t>
            </a:r>
            <a:endParaRPr lang="en-US" altLang="zh-CN" sz="1600" baseline="-25000" dirty="0">
              <a:solidFill>
                <a:srgbClr val="FF0000"/>
              </a:solidFill>
              <a:latin typeface="Times New Roman" pitchFamily="18" charset="0"/>
            </a:endParaRPr>
          </a:p>
          <a:p>
            <a:pPr lvl="1">
              <a:lnSpc>
                <a:spcPct val="130000"/>
              </a:lnSpc>
              <a:spcBef>
                <a:spcPct val="20000"/>
              </a:spcBef>
            </a:pPr>
            <a:r>
              <a:rPr lang="en-US" altLang="zh-CN" sz="1600" b="1" i="1" dirty="0">
                <a:solidFill>
                  <a:srgbClr val="FF0000"/>
                </a:solidFill>
              </a:rPr>
              <a:t>C</a:t>
            </a:r>
            <a:r>
              <a:rPr lang="en-US" altLang="zh-CN" sz="1600" baseline="-25000" dirty="0">
                <a:solidFill>
                  <a:srgbClr val="FF0000"/>
                </a:solidFill>
                <a:latin typeface="Times New Roman" pitchFamily="18" charset="0"/>
              </a:rPr>
              <a:t>DS</a:t>
            </a:r>
            <a:r>
              <a:rPr lang="en-US" altLang="zh-CN" sz="1600" dirty="0">
                <a:solidFill>
                  <a:srgbClr val="FF0000"/>
                </a:solidFill>
                <a:latin typeface="Times New Roman" pitchFamily="18" charset="0"/>
                <a:sym typeface="Wingdings" pitchFamily="2" charset="2"/>
              </a:rPr>
              <a:t>=3.2nF</a:t>
            </a:r>
          </a:p>
          <a:p>
            <a:pPr lvl="1">
              <a:lnSpc>
                <a:spcPct val="130000"/>
              </a:lnSpc>
              <a:spcBef>
                <a:spcPct val="20000"/>
              </a:spcBef>
            </a:pPr>
            <a:endParaRPr kumimoji="0" lang="en-US" altLang="zh-CN" sz="1600" baseline="-25000" dirty="0">
              <a:solidFill>
                <a:srgbClr val="FF0000"/>
              </a:solidFill>
              <a:latin typeface="Times New Roman" pitchFamily="18" charset="0"/>
              <a:sym typeface="Wingdings" pitchFamily="2" charset="2"/>
            </a:endParaRPr>
          </a:p>
          <a:p>
            <a:pPr lvl="1">
              <a:lnSpc>
                <a:spcPct val="130000"/>
              </a:lnSpc>
              <a:spcBef>
                <a:spcPct val="20000"/>
              </a:spcBef>
            </a:pPr>
            <a:r>
              <a:rPr lang="en-US" altLang="zh-CN" sz="2000" dirty="0" err="1">
                <a:solidFill>
                  <a:srgbClr val="333333"/>
                </a:solidFill>
                <a:latin typeface="Microsoft Yahei" panose="020B0503020204020204" pitchFamily="34" charset="-122"/>
                <a:ea typeface="Microsoft Yahei" panose="020B0503020204020204" pitchFamily="34" charset="-122"/>
              </a:rPr>
              <a:t>Cgs</a:t>
            </a:r>
            <a:r>
              <a:rPr lang="en-US" altLang="zh-CN" sz="2000" dirty="0">
                <a:solidFill>
                  <a:srgbClr val="333333"/>
                </a:solidFill>
                <a:latin typeface="Microsoft Yahei" panose="020B0503020204020204" pitchFamily="34" charset="-122"/>
                <a:ea typeface="Microsoft Yahei" panose="020B0503020204020204" pitchFamily="34" charset="-122"/>
              </a:rPr>
              <a:t>&gt;</a:t>
            </a:r>
            <a:r>
              <a:rPr lang="en-US" altLang="zh-CN" sz="2000" dirty="0" err="1">
                <a:solidFill>
                  <a:srgbClr val="333333"/>
                </a:solidFill>
                <a:latin typeface="Microsoft Yahei" panose="020B0503020204020204" pitchFamily="34" charset="-122"/>
                <a:ea typeface="Microsoft Yahei" panose="020B0503020204020204" pitchFamily="34" charset="-122"/>
              </a:rPr>
              <a:t>Cds</a:t>
            </a:r>
            <a:r>
              <a:rPr lang="en-US" altLang="zh-CN" sz="2000" dirty="0">
                <a:solidFill>
                  <a:srgbClr val="333333"/>
                </a:solidFill>
                <a:latin typeface="Microsoft Yahei" panose="020B0503020204020204" pitchFamily="34" charset="-122"/>
                <a:ea typeface="Microsoft Yahei" panose="020B0503020204020204" pitchFamily="34" charset="-122"/>
              </a:rPr>
              <a:t>&gt;</a:t>
            </a:r>
            <a:r>
              <a:rPr lang="en-US" altLang="zh-CN" sz="2000" dirty="0" err="1">
                <a:solidFill>
                  <a:srgbClr val="333333"/>
                </a:solidFill>
                <a:latin typeface="Microsoft Yahei" panose="020B0503020204020204" pitchFamily="34" charset="-122"/>
                <a:ea typeface="Microsoft Yahei" panose="020B0503020204020204" pitchFamily="34" charset="-122"/>
              </a:rPr>
              <a:t>Cgd</a:t>
            </a:r>
            <a:endParaRPr lang="zh-CN" altLang="en-US" sz="2000" dirty="0"/>
          </a:p>
        </p:txBody>
      </p:sp>
      <p:sp>
        <p:nvSpPr>
          <p:cNvPr id="5" name="日期占位符 4"/>
          <p:cNvSpPr>
            <a:spLocks noGrp="1"/>
          </p:cNvSpPr>
          <p:nvPr>
            <p:ph type="dt" sz="half" idx="10"/>
          </p:nvPr>
        </p:nvSpPr>
        <p:spPr/>
        <p:txBody>
          <a:bodyPr/>
          <a:lstStyle/>
          <a:p>
            <a:fld id="{E643EA86-6738-4DC3-9F49-0D5A1C4E413B}" type="datetime10">
              <a:rPr lang="zh-CN" altLang="en-US" smtClean="0"/>
              <a:t>20:57</a:t>
            </a:fld>
            <a:endParaRPr lang="zh-CN" altLang="en-US"/>
          </a:p>
        </p:txBody>
      </p:sp>
    </p:spTree>
    <p:extLst>
      <p:ext uri="{BB962C8B-B14F-4D97-AF65-F5344CB8AC3E}">
        <p14:creationId xmlns:p14="http://schemas.microsoft.com/office/powerpoint/2010/main" val="299371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6" name="文本框 5"/>
          <p:cNvSpPr txBox="1"/>
          <p:nvPr/>
        </p:nvSpPr>
        <p:spPr>
          <a:xfrm>
            <a:off x="755576" y="188640"/>
            <a:ext cx="8208912" cy="5613845"/>
          </a:xfrm>
          <a:prstGeom prst="rect">
            <a:avLst/>
          </a:prstGeom>
          <a:noFill/>
        </p:spPr>
        <p:txBody>
          <a:bodyPr wrap="square" rtlCol="0">
            <a:spAutoFit/>
          </a:bodyPr>
          <a:lstStyle/>
          <a:p>
            <a:pPr lvl="0" algn="just">
              <a:lnSpc>
                <a:spcPct val="120000"/>
              </a:lnSpc>
            </a:pPr>
            <a:r>
              <a:rPr lang="zh-CN" altLang="zh-CN" sz="2400" dirty="0">
                <a:solidFill>
                  <a:srgbClr val="FF0000"/>
                </a:solidFill>
                <a:cs typeface="Times New Roman" pitchFamily="18" charset="0"/>
              </a:rPr>
              <a:t>MOSFET开通的过程其实就是向它的</a:t>
            </a:r>
            <a:r>
              <a:rPr lang="zh-CN" altLang="zh-CN" sz="2400" dirty="0">
                <a:solidFill>
                  <a:srgbClr val="0070C0"/>
                </a:solidFill>
                <a:cs typeface="Times New Roman" pitchFamily="18" charset="0"/>
              </a:rPr>
              <a:t>极间电容充电</a:t>
            </a:r>
            <a:r>
              <a:rPr lang="zh-CN" altLang="zh-CN" sz="2400" dirty="0">
                <a:solidFill>
                  <a:srgbClr val="FF0000"/>
                </a:solidFill>
                <a:cs typeface="Times New Roman" pitchFamily="18" charset="0"/>
              </a:rPr>
              <a:t>的过程</a:t>
            </a:r>
            <a:r>
              <a:rPr lang="en-US" altLang="zh-CN" sz="2400" dirty="0">
                <a:solidFill>
                  <a:srgbClr val="FF0000"/>
                </a:solidFill>
                <a:cs typeface="Times New Roman" pitchFamily="18" charset="0"/>
              </a:rPr>
              <a:t>:</a:t>
            </a:r>
          </a:p>
          <a:p>
            <a:pPr lvl="0" algn="just">
              <a:lnSpc>
                <a:spcPct val="130000"/>
              </a:lnSpc>
            </a:pPr>
            <a:r>
              <a:rPr lang="en-US" altLang="zh-CN" sz="2400" dirty="0">
                <a:cs typeface="Times New Roman" pitchFamily="18" charset="0"/>
              </a:rPr>
              <a:t>    </a:t>
            </a:r>
            <a:r>
              <a:rPr lang="zh-CN" altLang="zh-CN" sz="2400" dirty="0">
                <a:cs typeface="Times New Roman" pitchFamily="18" charset="0"/>
              </a:rPr>
              <a:t>（1）</a:t>
            </a:r>
            <a:r>
              <a:rPr lang="zh-CN" altLang="en-US" sz="2400" dirty="0">
                <a:cs typeface="Times New Roman" pitchFamily="18" charset="0"/>
              </a:rPr>
              <a:t>、</a:t>
            </a:r>
            <a:r>
              <a:rPr lang="zh-CN" altLang="zh-CN" sz="2400" dirty="0">
                <a:cs typeface="Times New Roman" pitchFamily="18" charset="0"/>
              </a:rPr>
              <a:t>刚开始的时候向Ciss充电，当电压冲到Vth即开启电压前，Vds保持不变，Ids保持不变</a:t>
            </a:r>
            <a:r>
              <a:rPr lang="zh-CN" altLang="en-US" sz="2400" dirty="0">
                <a:cs typeface="Times New Roman" pitchFamily="18" charset="0"/>
              </a:rPr>
              <a:t>；</a:t>
            </a:r>
            <a:r>
              <a:rPr lang="zh-CN" altLang="zh-CN" sz="2400" dirty="0">
                <a:cs typeface="Times New Roman" pitchFamily="18" charset="0"/>
              </a:rPr>
              <a:t> </a:t>
            </a:r>
            <a:endParaRPr lang="en-US" altLang="zh-CN" sz="2400" dirty="0">
              <a:cs typeface="Times New Roman" pitchFamily="18" charset="0"/>
            </a:endParaRPr>
          </a:p>
          <a:p>
            <a:pPr lvl="0" algn="just">
              <a:lnSpc>
                <a:spcPct val="130000"/>
              </a:lnSpc>
            </a:pPr>
            <a:r>
              <a:rPr lang="en-US" altLang="zh-CN" sz="2400" dirty="0">
                <a:cs typeface="Times New Roman" pitchFamily="18" charset="0"/>
              </a:rPr>
              <a:t>    </a:t>
            </a:r>
            <a:r>
              <a:rPr lang="zh-CN" altLang="zh-CN" sz="2400" dirty="0">
                <a:cs typeface="Times New Roman" pitchFamily="18" charset="0"/>
              </a:rPr>
              <a:t>（2）</a:t>
            </a:r>
            <a:r>
              <a:rPr lang="zh-CN" altLang="en-US" sz="2400" dirty="0">
                <a:cs typeface="Times New Roman" pitchFamily="18" charset="0"/>
              </a:rPr>
              <a:t>、</a:t>
            </a:r>
            <a:r>
              <a:rPr lang="zh-CN" altLang="zh-CN" sz="2400" dirty="0">
                <a:cs typeface="Times New Roman" pitchFamily="18" charset="0"/>
              </a:rPr>
              <a:t>当Vgs在Vth（一般是2V左右）和米勒平台电压之间时：Vds保持不变，Ids电流开始上升，Vgs逐渐上升；</a:t>
            </a:r>
            <a:br>
              <a:rPr lang="zh-CN" altLang="zh-CN" sz="2400" dirty="0">
                <a:cs typeface="Times New Roman" pitchFamily="18" charset="0"/>
              </a:rPr>
            </a:br>
            <a:r>
              <a:rPr lang="en-US" altLang="zh-CN" sz="2400" dirty="0">
                <a:cs typeface="Times New Roman" pitchFamily="18" charset="0"/>
              </a:rPr>
              <a:t>    </a:t>
            </a:r>
            <a:r>
              <a:rPr lang="zh-CN" altLang="zh-CN" sz="2400" dirty="0">
                <a:cs typeface="Times New Roman" pitchFamily="18" charset="0"/>
              </a:rPr>
              <a:t>（3）</a:t>
            </a:r>
            <a:r>
              <a:rPr lang="zh-CN" altLang="en-US" sz="2400" dirty="0">
                <a:cs typeface="Times New Roman" pitchFamily="18" charset="0"/>
              </a:rPr>
              <a:t>、</a:t>
            </a:r>
            <a:r>
              <a:rPr lang="zh-CN" altLang="zh-CN" sz="2400" dirty="0">
                <a:cs typeface="Times New Roman" pitchFamily="18" charset="0"/>
              </a:rPr>
              <a:t>当Vgs达到米勒平台电压时（一般为5</a:t>
            </a:r>
            <a:r>
              <a:rPr lang="en-US" altLang="zh-CN" sz="2400" dirty="0">
                <a:cs typeface="Times New Roman" pitchFamily="18" charset="0"/>
              </a:rPr>
              <a:t>.5</a:t>
            </a:r>
            <a:r>
              <a:rPr lang="zh-CN" altLang="zh-CN" sz="2400" dirty="0">
                <a:cs typeface="Times New Roman" pitchFamily="18" charset="0"/>
              </a:rPr>
              <a:t>V左右）Ids电流已经达到开通时的大小，这时Vds开始下降，Vgs保持不变为平台电压5.5V，驱动电流几乎全部通过Cgd放电，Vds逐渐降低，最后达到导通时候的电压Ids*Rds(on)</a:t>
            </a:r>
            <a:r>
              <a:rPr lang="zh-CN" altLang="en-US" sz="2400" dirty="0">
                <a:cs typeface="Times New Roman" pitchFamily="18" charset="0"/>
              </a:rPr>
              <a:t>；</a:t>
            </a:r>
            <a:br>
              <a:rPr lang="zh-CN" altLang="zh-CN" sz="2400" dirty="0">
                <a:cs typeface="Times New Roman" pitchFamily="18" charset="0"/>
              </a:rPr>
            </a:br>
            <a:r>
              <a:rPr lang="en-US" altLang="zh-CN" sz="2400" dirty="0">
                <a:cs typeface="Times New Roman" pitchFamily="18" charset="0"/>
              </a:rPr>
              <a:t>    </a:t>
            </a:r>
            <a:r>
              <a:rPr lang="zh-CN" altLang="zh-CN" sz="2400" dirty="0">
                <a:cs typeface="Times New Roman" pitchFamily="18" charset="0"/>
              </a:rPr>
              <a:t>（4）</a:t>
            </a:r>
            <a:r>
              <a:rPr lang="zh-CN" altLang="en-US" sz="2400" dirty="0">
                <a:cs typeface="Times New Roman" pitchFamily="18" charset="0"/>
              </a:rPr>
              <a:t>、</a:t>
            </a:r>
            <a:r>
              <a:rPr lang="zh-CN" altLang="zh-CN" sz="2400" dirty="0">
                <a:cs typeface="Times New Roman" pitchFamily="18" charset="0"/>
              </a:rPr>
              <a:t>此时管子已经导通了，Vgs继续上升至驱动电压（一般是13，12V）；这时就是导通阻抗的变化了。 </a:t>
            </a:r>
          </a:p>
          <a:p>
            <a:endParaRPr lang="zh-CN" altLang="en-US" dirty="0"/>
          </a:p>
        </p:txBody>
      </p:sp>
      <p:sp>
        <p:nvSpPr>
          <p:cNvPr id="2" name="日期占位符 1"/>
          <p:cNvSpPr>
            <a:spLocks noGrp="1"/>
          </p:cNvSpPr>
          <p:nvPr>
            <p:ph type="dt" sz="half" idx="10"/>
          </p:nvPr>
        </p:nvSpPr>
        <p:spPr/>
        <p:txBody>
          <a:bodyPr/>
          <a:lstStyle/>
          <a:p>
            <a:fld id="{24EE000F-0F32-4404-B653-65ECCA0405AD}" type="datetime10">
              <a:rPr lang="zh-CN" altLang="en-US" smtClean="0"/>
              <a:t>20:57</a:t>
            </a:fld>
            <a:endParaRPr lang="zh-CN" altLang="en-US"/>
          </a:p>
        </p:txBody>
      </p:sp>
    </p:spTree>
    <p:extLst>
      <p:ext uri="{BB962C8B-B14F-4D97-AF65-F5344CB8AC3E}">
        <p14:creationId xmlns:p14="http://schemas.microsoft.com/office/powerpoint/2010/main" val="390833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5" name="Rectangle 145"/>
          <p:cNvSpPr>
            <a:spLocks noChangeArrowheads="1"/>
          </p:cNvSpPr>
          <p:nvPr/>
        </p:nvSpPr>
        <p:spPr bwMode="auto">
          <a:xfrm>
            <a:off x="323528" y="4533184"/>
            <a:ext cx="863213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ts val="600"/>
              </a:spcBef>
            </a:pPr>
            <a:r>
              <a:rPr lang="en-US" altLang="zh-CN" sz="2400" b="1" dirty="0"/>
              <a:t>GTR</a:t>
            </a:r>
            <a:r>
              <a:rPr lang="zh-CN" altLang="en-US" sz="2400" b="1" dirty="0"/>
              <a:t>结构特点（与普通晶体管相同地方）：</a:t>
            </a:r>
            <a:endParaRPr kumimoji="0" lang="en-US" altLang="zh-CN" sz="2400" b="1" dirty="0">
              <a:solidFill>
                <a:srgbClr val="FF0000"/>
              </a:solidFill>
              <a:latin typeface="Arial" charset="0"/>
            </a:endParaRPr>
          </a:p>
          <a:p>
            <a:pPr lvl="1">
              <a:spcBef>
                <a:spcPts val="600"/>
              </a:spcBef>
              <a:buFont typeface="Wingdings" pitchFamily="2" charset="2"/>
              <a:buBlip>
                <a:blip r:embed="rId3"/>
              </a:buBlip>
            </a:pPr>
            <a:r>
              <a:rPr kumimoji="0" lang="zh-CN" altLang="en-US" sz="2400" b="1" dirty="0">
                <a:solidFill>
                  <a:srgbClr val="FF0000"/>
                </a:solidFill>
                <a:latin typeface="Arial" charset="0"/>
              </a:rPr>
              <a:t>与普通的双极结型晶体管基本原理是一样的</a:t>
            </a:r>
            <a:r>
              <a:rPr kumimoji="0" lang="zh-CN" altLang="en-US" sz="2000" dirty="0">
                <a:latin typeface="Arial" charset="0"/>
              </a:rPr>
              <a:t>。</a:t>
            </a:r>
            <a:endParaRPr lang="en-US" altLang="zh-CN" sz="2000" dirty="0">
              <a:latin typeface="Arial" charset="0"/>
            </a:endParaRPr>
          </a:p>
          <a:p>
            <a:pPr lvl="1">
              <a:spcBef>
                <a:spcPts val="600"/>
              </a:spcBef>
              <a:buFont typeface="Wingdings" pitchFamily="2" charset="2"/>
              <a:buBlip>
                <a:blip r:embed="rId3"/>
              </a:buBlip>
            </a:pPr>
            <a:r>
              <a:rPr lang="zh-CN" altLang="en-US" sz="2400" dirty="0">
                <a:latin typeface="Arial" charset="0"/>
              </a:rPr>
              <a:t> 由三层半导体（分别引出集电极、基极和发射极）形成的两个</a:t>
            </a:r>
            <a:r>
              <a:rPr lang="en-US" altLang="zh-CN" sz="2400" dirty="0">
                <a:latin typeface="Arial" charset="0"/>
              </a:rPr>
              <a:t>PN</a:t>
            </a:r>
            <a:r>
              <a:rPr lang="zh-CN" altLang="en-US" sz="2400" dirty="0">
                <a:latin typeface="Arial" charset="0"/>
              </a:rPr>
              <a:t>结（集电结和发射结）构成，</a:t>
            </a:r>
            <a:r>
              <a:rPr lang="zh-CN" altLang="en-US" sz="2400" b="1" dirty="0">
                <a:solidFill>
                  <a:srgbClr val="FF0000"/>
                </a:solidFill>
                <a:latin typeface="Arial" charset="0"/>
              </a:rPr>
              <a:t>多采用</a:t>
            </a:r>
            <a:r>
              <a:rPr lang="en-US" altLang="zh-CN" sz="2400" b="1" dirty="0">
                <a:solidFill>
                  <a:srgbClr val="FF0000"/>
                </a:solidFill>
                <a:latin typeface="Arial" charset="0"/>
              </a:rPr>
              <a:t>NPN</a:t>
            </a:r>
            <a:r>
              <a:rPr lang="zh-CN" altLang="en-US" sz="2400" b="1" dirty="0">
                <a:solidFill>
                  <a:srgbClr val="FF0000"/>
                </a:solidFill>
                <a:latin typeface="Arial" charset="0"/>
              </a:rPr>
              <a:t>结构</a:t>
            </a:r>
            <a:r>
              <a:rPr lang="zh-CN" altLang="en-US" sz="2400" dirty="0">
                <a:latin typeface="Arial" charset="0"/>
              </a:rPr>
              <a:t>。</a:t>
            </a:r>
            <a:endParaRPr kumimoji="0" lang="en-US" altLang="zh-CN" sz="2400" dirty="0">
              <a:latin typeface="Arial" charset="0"/>
            </a:endParaRPr>
          </a:p>
        </p:txBody>
      </p:sp>
      <p:sp>
        <p:nvSpPr>
          <p:cNvPr id="21512" name="Rectangle 146"/>
          <p:cNvSpPr>
            <a:spLocks noGrp="1" noChangeArrowheads="1"/>
          </p:cNvSpPr>
          <p:nvPr>
            <p:ph type="title"/>
          </p:nvPr>
        </p:nvSpPr>
        <p:spPr>
          <a:xfrm>
            <a:off x="1115616" y="116632"/>
            <a:ext cx="7467600" cy="685800"/>
          </a:xfrm>
          <a:noFill/>
        </p:spPr>
        <p:txBody>
          <a:bodyPr/>
          <a:lstStyle/>
          <a:p>
            <a:pPr eaLnBrk="1" hangingPunct="1"/>
            <a:r>
              <a:rPr lang="en-US" altLang="zh-CN" b="1" dirty="0"/>
              <a:t>GTR</a:t>
            </a:r>
            <a:r>
              <a:rPr lang="zh-CN" altLang="en-US" b="1" dirty="0"/>
              <a:t>的结构和工作原理</a:t>
            </a:r>
          </a:p>
        </p:txBody>
      </p:sp>
      <p:sp>
        <p:nvSpPr>
          <p:cNvPr id="61588" name="Text Box 148"/>
          <p:cNvSpPr txBox="1">
            <a:spLocks noChangeArrowheads="1"/>
          </p:cNvSpPr>
          <p:nvPr/>
        </p:nvSpPr>
        <p:spPr bwMode="auto">
          <a:xfrm>
            <a:off x="1535721" y="3649818"/>
            <a:ext cx="5908989"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ctr" eaLnBrk="1" hangingPunct="1">
              <a:spcBef>
                <a:spcPct val="20000"/>
              </a:spcBef>
              <a:buClr>
                <a:schemeClr val="bg2"/>
              </a:buClr>
              <a:buSzPct val="65000"/>
              <a:buFont typeface="Wingdings" pitchFamily="2" charset="2"/>
              <a:buNone/>
            </a:pPr>
            <a:r>
              <a:rPr lang="en-US" altLang="zh-CN" sz="2000" dirty="0">
                <a:solidFill>
                  <a:srgbClr val="0000FF"/>
                </a:solidFill>
                <a:latin typeface="Arial" charset="0"/>
              </a:rPr>
              <a:t>GTR</a:t>
            </a:r>
            <a:r>
              <a:rPr lang="zh-CN" altLang="en-US" sz="2000" dirty="0">
                <a:solidFill>
                  <a:srgbClr val="0000FF"/>
                </a:solidFill>
                <a:latin typeface="Arial" charset="0"/>
              </a:rPr>
              <a:t>的结构、电气图形符号和内部载流子的流动</a:t>
            </a:r>
          </a:p>
          <a:p>
            <a:pPr algn="ctr" eaLnBrk="1" hangingPunct="1">
              <a:spcBef>
                <a:spcPct val="20000"/>
              </a:spcBef>
              <a:buClr>
                <a:schemeClr val="bg2"/>
              </a:buClr>
              <a:buSzPct val="65000"/>
              <a:buFont typeface="Wingdings" pitchFamily="2" charset="2"/>
              <a:buNone/>
            </a:pPr>
            <a:r>
              <a:rPr lang="zh-CN" altLang="en-US" sz="1800" dirty="0">
                <a:solidFill>
                  <a:srgbClr val="0000FF"/>
                </a:solidFill>
                <a:latin typeface="Arial" charset="0"/>
              </a:rPr>
              <a:t> </a:t>
            </a:r>
            <a:r>
              <a:rPr lang="en-US" altLang="zh-CN" sz="1600" dirty="0">
                <a:solidFill>
                  <a:srgbClr val="0000FF"/>
                </a:solidFill>
                <a:latin typeface="Arial" charset="0"/>
              </a:rPr>
              <a:t>a) </a:t>
            </a:r>
            <a:r>
              <a:rPr lang="zh-CN" altLang="en-US" sz="1600" dirty="0">
                <a:solidFill>
                  <a:srgbClr val="0000FF"/>
                </a:solidFill>
                <a:latin typeface="Arial" charset="0"/>
              </a:rPr>
              <a:t>内部结构断面示意图  </a:t>
            </a:r>
            <a:r>
              <a:rPr lang="en-US" altLang="zh-CN" sz="1600" dirty="0">
                <a:solidFill>
                  <a:srgbClr val="0000FF"/>
                </a:solidFill>
                <a:latin typeface="Arial" charset="0"/>
              </a:rPr>
              <a:t>b) </a:t>
            </a:r>
            <a:r>
              <a:rPr lang="zh-CN" altLang="en-US" sz="1600" dirty="0">
                <a:solidFill>
                  <a:srgbClr val="0000FF"/>
                </a:solidFill>
                <a:latin typeface="Arial" charset="0"/>
              </a:rPr>
              <a:t>电气图形符号  </a:t>
            </a:r>
            <a:r>
              <a:rPr lang="en-US" altLang="zh-CN" sz="1600" dirty="0">
                <a:solidFill>
                  <a:srgbClr val="0000FF"/>
                </a:solidFill>
                <a:latin typeface="Arial" charset="0"/>
              </a:rPr>
              <a:t>c) </a:t>
            </a:r>
            <a:r>
              <a:rPr lang="zh-CN" altLang="en-US" sz="1600" dirty="0">
                <a:solidFill>
                  <a:srgbClr val="0000FF"/>
                </a:solidFill>
                <a:latin typeface="Arial" charset="0"/>
              </a:rPr>
              <a:t>内部载流子的流动</a:t>
            </a:r>
            <a:endParaRPr kumimoji="0" lang="zh-CN" altLang="en-US" dirty="0">
              <a:solidFill>
                <a:srgbClr val="0000FF"/>
              </a:solidFill>
              <a:latin typeface="Arial"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569" y="836712"/>
            <a:ext cx="63436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6"/>
          <p:cNvSpPr>
            <a:spLocks noChangeArrowheads="1"/>
          </p:cNvSpPr>
          <p:nvPr/>
        </p:nvSpPr>
        <p:spPr bwMode="auto">
          <a:xfrm>
            <a:off x="511862" y="1268760"/>
            <a:ext cx="1081087" cy="1368425"/>
          </a:xfrm>
          <a:prstGeom prst="wedgeEllipseCallout">
            <a:avLst>
              <a:gd name="adj1" fmla="val 101835"/>
              <a:gd name="adj2" fmla="val 9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12" name="Text Box 7"/>
          <p:cNvSpPr txBox="1">
            <a:spLocks noChangeArrowheads="1"/>
          </p:cNvSpPr>
          <p:nvPr/>
        </p:nvSpPr>
        <p:spPr bwMode="auto">
          <a:xfrm>
            <a:off x="656324" y="1340197"/>
            <a:ext cx="8636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a:t>
            </a:r>
            <a:r>
              <a:rPr lang="zh-CN" altLang="en-US" sz="1400" b="1" dirty="0">
                <a:latin typeface="Times New Roman" pitchFamily="18" charset="0"/>
              </a:rPr>
              <a:t>表示高掺杂浓度，</a:t>
            </a:r>
            <a:r>
              <a:rPr lang="en-US" altLang="zh-CN" sz="1400" b="1" dirty="0">
                <a:latin typeface="Times New Roman" pitchFamily="18" charset="0"/>
              </a:rPr>
              <a:t>-</a:t>
            </a:r>
            <a:r>
              <a:rPr lang="zh-CN" altLang="en-US" sz="1400" b="1" dirty="0">
                <a:latin typeface="Times New Roman" pitchFamily="18" charset="0"/>
              </a:rPr>
              <a:t>表示低掺杂浓度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381060853"/>
      </p:ext>
    </p:extLst>
  </p:cSld>
  <p:clrMapOvr>
    <a:masterClrMapping/>
  </p:clrMapOvr>
  <mc:AlternateContent xmlns:mc="http://schemas.openxmlformats.org/markup-compatibility/2006" xmlns:p14="http://schemas.microsoft.com/office/powerpoint/2010/main">
    <mc:Choice Requires="p14">
      <p:transition spd="slow" p14:dur="2000" advTm="42197"/>
    </mc:Choice>
    <mc:Fallback xmlns="">
      <p:transition spd="slow" advTm="42197"/>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88"/>
                                        </p:tgtEl>
                                        <p:attrNameLst>
                                          <p:attrName>style.visibility</p:attrName>
                                        </p:attrNameLst>
                                      </p:cBhvr>
                                      <p:to>
                                        <p:strVal val="visible"/>
                                      </p:to>
                                    </p:set>
                                    <p:animEffect transition="in" filter="checkerboard(across)">
                                      <p:cBhvr>
                                        <p:cTn id="7" dur="500"/>
                                        <p:tgtEl>
                                          <p:spTgt spid="6158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585"/>
                                        </p:tgtEl>
                                        <p:attrNameLst>
                                          <p:attrName>style.visibility</p:attrName>
                                        </p:attrNameLst>
                                      </p:cBhvr>
                                      <p:to>
                                        <p:strVal val="visible"/>
                                      </p:to>
                                    </p:set>
                                    <p:animEffect transition="in" filter="blinds(horizontal)">
                                      <p:cBhvr>
                                        <p:cTn id="11" dur="500"/>
                                        <p:tgtEl>
                                          <p:spTgt spid="61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5" grpId="0" autoUpdateAnimBg="0"/>
      <p:bldP spid="6158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2" name="图片 1"/>
          <p:cNvPicPr>
            <a:picLocks noChangeAspect="1"/>
          </p:cNvPicPr>
          <p:nvPr/>
        </p:nvPicPr>
        <p:blipFill>
          <a:blip r:embed="rId2"/>
          <a:stretch>
            <a:fillRect/>
          </a:stretch>
        </p:blipFill>
        <p:spPr>
          <a:xfrm>
            <a:off x="755576" y="1556792"/>
            <a:ext cx="8020773" cy="4464496"/>
          </a:xfrm>
          <a:prstGeom prst="rect">
            <a:avLst/>
          </a:prstGeom>
        </p:spPr>
      </p:pic>
      <p:sp>
        <p:nvSpPr>
          <p:cNvPr id="3" name="日期占位符 2"/>
          <p:cNvSpPr>
            <a:spLocks noGrp="1"/>
          </p:cNvSpPr>
          <p:nvPr>
            <p:ph type="dt" sz="half" idx="10"/>
          </p:nvPr>
        </p:nvSpPr>
        <p:spPr/>
        <p:txBody>
          <a:bodyPr/>
          <a:lstStyle/>
          <a:p>
            <a:fld id="{EC4C568B-E868-4EA7-837E-B8CEA0D258A1}" type="datetime10">
              <a:rPr lang="zh-CN" altLang="en-US" smtClean="0"/>
              <a:t>20:57</a:t>
            </a:fld>
            <a:endParaRPr lang="zh-CN" altLang="en-US"/>
          </a:p>
        </p:txBody>
      </p:sp>
    </p:spTree>
    <p:extLst>
      <p:ext uri="{BB962C8B-B14F-4D97-AF65-F5344CB8AC3E}">
        <p14:creationId xmlns:p14="http://schemas.microsoft.com/office/powerpoint/2010/main" val="56035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b="1"/>
              <a:t>动态特性：关断过程</a:t>
            </a:r>
          </a:p>
        </p:txBody>
      </p:sp>
      <p:sp>
        <p:nvSpPr>
          <p:cNvPr id="409603" name="Rectangle 3"/>
          <p:cNvSpPr>
            <a:spLocks noGrp="1" noChangeArrowheads="1"/>
          </p:cNvSpPr>
          <p:nvPr>
            <p:ph type="body" idx="1"/>
          </p:nvPr>
        </p:nvSpPr>
        <p:spPr>
          <a:xfrm>
            <a:off x="0" y="1052513"/>
            <a:ext cx="9144000" cy="1793875"/>
          </a:xfrm>
          <a:noFill/>
          <a:ln/>
        </p:spPr>
        <p:txBody>
          <a:bodyPr/>
          <a:lstStyle/>
          <a:p>
            <a:pPr>
              <a:lnSpc>
                <a:spcPct val="90000"/>
              </a:lnSpc>
              <a:spcBef>
                <a:spcPct val="50000"/>
              </a:spcBef>
              <a:buFontTx/>
              <a:buNone/>
            </a:pPr>
            <a:r>
              <a:rPr lang="en-US" altLang="zh-CN" sz="2000" b="1">
                <a:solidFill>
                  <a:srgbClr val="0000FF"/>
                </a:solidFill>
              </a:rPr>
              <a:t>1.</a:t>
            </a:r>
            <a:r>
              <a:rPr lang="zh-CN" altLang="en-US" sz="2000" b="1">
                <a:solidFill>
                  <a:srgbClr val="0000FF"/>
                </a:solidFill>
              </a:rPr>
              <a:t>关断延迟时间</a:t>
            </a:r>
            <a:r>
              <a:rPr lang="en-US" altLang="zh-CN" sz="2000" b="1" i="1">
                <a:solidFill>
                  <a:srgbClr val="0000FF"/>
                </a:solidFill>
                <a:latin typeface="Arial" charset="0"/>
              </a:rPr>
              <a:t>t</a:t>
            </a:r>
            <a:r>
              <a:rPr lang="en-US" altLang="zh-CN" sz="2000" b="1" baseline="-30000">
                <a:solidFill>
                  <a:srgbClr val="0000FF"/>
                </a:solidFill>
                <a:latin typeface="Arial" charset="0"/>
              </a:rPr>
              <a:t>d(off)</a:t>
            </a:r>
            <a:r>
              <a:rPr lang="en-US" altLang="zh-CN" sz="2000" b="1">
                <a:solidFill>
                  <a:srgbClr val="0000FF"/>
                </a:solidFill>
              </a:rPr>
              <a:t> </a:t>
            </a:r>
            <a:r>
              <a:rPr lang="zh-CN" altLang="en-US" sz="2000" b="1">
                <a:solidFill>
                  <a:srgbClr val="0000FF"/>
                </a:solidFill>
              </a:rPr>
              <a:t>：</a:t>
            </a:r>
            <a:r>
              <a:rPr lang="en-US" altLang="zh-CN" sz="2000" b="1">
                <a:solidFill>
                  <a:srgbClr val="0000FF"/>
                </a:solidFill>
              </a:rPr>
              <a:t>u</a:t>
            </a:r>
            <a:r>
              <a:rPr lang="en-US" altLang="zh-CN" sz="2000" b="1" baseline="-25000">
                <a:solidFill>
                  <a:srgbClr val="0000FF"/>
                </a:solidFill>
              </a:rPr>
              <a:t>p</a:t>
            </a:r>
            <a:r>
              <a:rPr lang="en-US" altLang="zh-CN" sz="2000" b="1">
                <a:solidFill>
                  <a:srgbClr val="0000FF"/>
                </a:solidFill>
              </a:rPr>
              <a:t>=0</a:t>
            </a:r>
            <a:r>
              <a:rPr lang="zh-CN" altLang="en-US" sz="2000" b="1">
                <a:solidFill>
                  <a:srgbClr val="0000FF"/>
                </a:solidFill>
              </a:rPr>
              <a:t>，输入电容</a:t>
            </a:r>
            <a:r>
              <a:rPr lang="en-US" altLang="zh-CN" sz="2000" b="1">
                <a:solidFill>
                  <a:srgbClr val="0000FF"/>
                </a:solidFill>
              </a:rPr>
              <a:t>C</a:t>
            </a:r>
            <a:r>
              <a:rPr lang="en-US" altLang="zh-CN" sz="2000" b="1" baseline="-25000">
                <a:solidFill>
                  <a:srgbClr val="0000FF"/>
                </a:solidFill>
              </a:rPr>
              <a:t>in</a:t>
            </a:r>
            <a:r>
              <a:rPr lang="zh-CN" altLang="en-US" sz="2000" b="1">
                <a:solidFill>
                  <a:srgbClr val="0000FF"/>
                </a:solidFill>
              </a:rPr>
              <a:t>通过信号源内阻和栅极内阻放电，栅极电压</a:t>
            </a:r>
            <a:r>
              <a:rPr lang="en-US" altLang="zh-CN" sz="2000" b="1">
                <a:solidFill>
                  <a:srgbClr val="0000FF"/>
                </a:solidFill>
              </a:rPr>
              <a:t>u</a:t>
            </a:r>
            <a:r>
              <a:rPr lang="en-US" altLang="zh-CN" sz="2000" b="1" baseline="-25000">
                <a:solidFill>
                  <a:srgbClr val="0000FF"/>
                </a:solidFill>
              </a:rPr>
              <a:t>GS</a:t>
            </a:r>
            <a:r>
              <a:rPr lang="zh-CN" altLang="en-US" sz="2000" b="1">
                <a:solidFill>
                  <a:srgbClr val="0000FF"/>
                </a:solidFill>
              </a:rPr>
              <a:t>呈指数曲线下降，当达到达到</a:t>
            </a:r>
            <a:r>
              <a:rPr lang="en-US" altLang="zh-CN" sz="2000" b="1">
                <a:solidFill>
                  <a:srgbClr val="0000FF"/>
                </a:solidFill>
              </a:rPr>
              <a:t>U</a:t>
            </a:r>
            <a:r>
              <a:rPr lang="en-US" altLang="zh-CN" sz="2000" b="1" baseline="-30000">
                <a:solidFill>
                  <a:srgbClr val="0000FF"/>
                </a:solidFill>
                <a:latin typeface="Arial" charset="0"/>
              </a:rPr>
              <a:t>GSP</a:t>
            </a:r>
            <a:r>
              <a:rPr lang="zh-CN" altLang="en-US" sz="2000" b="1">
                <a:solidFill>
                  <a:srgbClr val="0000FF"/>
                </a:solidFill>
              </a:rPr>
              <a:t>时（米勒平台），漏极电压</a:t>
            </a:r>
            <a:r>
              <a:rPr lang="en-US" altLang="zh-CN" sz="2000" b="1">
                <a:solidFill>
                  <a:srgbClr val="0000FF"/>
                </a:solidFill>
              </a:rPr>
              <a:t>u</a:t>
            </a:r>
            <a:r>
              <a:rPr lang="en-US" altLang="zh-CN" sz="2000" b="1" baseline="-25000">
                <a:solidFill>
                  <a:srgbClr val="0000FF"/>
                </a:solidFill>
              </a:rPr>
              <a:t>DS</a:t>
            </a:r>
            <a:r>
              <a:rPr lang="zh-CN" altLang="en-US" sz="2000" b="1">
                <a:solidFill>
                  <a:srgbClr val="0000FF"/>
                </a:solidFill>
              </a:rPr>
              <a:t>开始上升。</a:t>
            </a:r>
          </a:p>
          <a:p>
            <a:pPr>
              <a:lnSpc>
                <a:spcPct val="90000"/>
              </a:lnSpc>
              <a:spcBef>
                <a:spcPct val="50000"/>
              </a:spcBef>
              <a:buFontTx/>
              <a:buNone/>
            </a:pPr>
            <a:r>
              <a:rPr lang="en-US" altLang="zh-CN" sz="2000" b="1">
                <a:solidFill>
                  <a:srgbClr val="0000FF"/>
                </a:solidFill>
              </a:rPr>
              <a:t>2.</a:t>
            </a:r>
            <a:r>
              <a:rPr lang="zh-CN" altLang="en-US" sz="2000" b="1">
                <a:solidFill>
                  <a:srgbClr val="0000FF"/>
                </a:solidFill>
              </a:rPr>
              <a:t>电压上升时间</a:t>
            </a:r>
            <a:r>
              <a:rPr lang="en-US" altLang="zh-CN" sz="2000" b="1" i="1">
                <a:solidFill>
                  <a:srgbClr val="0000FF"/>
                </a:solidFill>
                <a:latin typeface="Arial" charset="0"/>
              </a:rPr>
              <a:t>t</a:t>
            </a:r>
            <a:r>
              <a:rPr lang="en-US" altLang="zh-CN" sz="2000" b="1" baseline="-30000">
                <a:solidFill>
                  <a:srgbClr val="0000FF"/>
                </a:solidFill>
                <a:latin typeface="Arial" charset="0"/>
              </a:rPr>
              <a:t>rv </a:t>
            </a:r>
            <a:r>
              <a:rPr lang="zh-CN" altLang="en-US" sz="2000" b="1">
                <a:solidFill>
                  <a:srgbClr val="0000FF"/>
                </a:solidFill>
              </a:rPr>
              <a:t>：漏极电压</a:t>
            </a:r>
            <a:r>
              <a:rPr lang="en-US" altLang="zh-CN" sz="2000" b="1">
                <a:solidFill>
                  <a:srgbClr val="0000FF"/>
                </a:solidFill>
              </a:rPr>
              <a:t>u</a:t>
            </a:r>
            <a:r>
              <a:rPr lang="en-US" altLang="zh-CN" sz="2000" b="1" baseline="-25000">
                <a:solidFill>
                  <a:srgbClr val="0000FF"/>
                </a:solidFill>
              </a:rPr>
              <a:t>DS</a:t>
            </a:r>
            <a:r>
              <a:rPr lang="zh-CN" altLang="en-US" sz="2000" b="1">
                <a:solidFill>
                  <a:srgbClr val="0000FF"/>
                </a:solidFill>
              </a:rPr>
              <a:t>上升</a:t>
            </a:r>
            <a:r>
              <a:rPr lang="zh-CN" altLang="en-US" sz="2000" b="1" baseline="-30000">
                <a:solidFill>
                  <a:srgbClr val="0000FF"/>
                </a:solidFill>
                <a:latin typeface="Arial" charset="0"/>
              </a:rPr>
              <a:t> </a:t>
            </a:r>
            <a:r>
              <a:rPr lang="zh-CN" altLang="en-US" sz="2000" b="1">
                <a:solidFill>
                  <a:srgbClr val="0000FF"/>
                </a:solidFill>
              </a:rPr>
              <a:t>。</a:t>
            </a:r>
          </a:p>
          <a:p>
            <a:pPr>
              <a:lnSpc>
                <a:spcPct val="90000"/>
              </a:lnSpc>
              <a:spcBef>
                <a:spcPct val="50000"/>
              </a:spcBef>
              <a:buFontTx/>
              <a:buNone/>
            </a:pPr>
            <a:r>
              <a:rPr lang="en-US" altLang="zh-CN" sz="2000" b="1">
                <a:solidFill>
                  <a:srgbClr val="0000FF"/>
                </a:solidFill>
              </a:rPr>
              <a:t>3.</a:t>
            </a:r>
            <a:r>
              <a:rPr lang="zh-CN" altLang="en-US" sz="2000" b="1">
                <a:solidFill>
                  <a:srgbClr val="0000FF"/>
                </a:solidFill>
              </a:rPr>
              <a:t>电流下降时间</a:t>
            </a:r>
            <a:r>
              <a:rPr lang="en-US" altLang="zh-CN" sz="2000" b="1" i="1">
                <a:solidFill>
                  <a:srgbClr val="0000FF"/>
                </a:solidFill>
                <a:latin typeface="Arial" charset="0"/>
              </a:rPr>
              <a:t>t</a:t>
            </a:r>
            <a:r>
              <a:rPr lang="en-US" altLang="zh-CN" sz="2000" b="1" baseline="-30000">
                <a:solidFill>
                  <a:srgbClr val="0000FF"/>
                </a:solidFill>
                <a:latin typeface="Arial" charset="0"/>
              </a:rPr>
              <a:t>fi </a:t>
            </a:r>
            <a:r>
              <a:rPr lang="zh-CN" altLang="en-US" sz="2000" b="1">
                <a:solidFill>
                  <a:srgbClr val="0000FF"/>
                </a:solidFill>
              </a:rPr>
              <a:t>：沟道消失，漏极电流下降到</a:t>
            </a:r>
            <a:r>
              <a:rPr lang="en-US" altLang="zh-CN" sz="2000" b="1">
                <a:solidFill>
                  <a:srgbClr val="0000FF"/>
                </a:solidFill>
              </a:rPr>
              <a:t>0.</a:t>
            </a:r>
          </a:p>
        </p:txBody>
      </p:sp>
      <p:sp>
        <p:nvSpPr>
          <p:cNvPr id="409604" name="Rectangle 4"/>
          <p:cNvSpPr>
            <a:spLocks noChangeArrowheads="1"/>
          </p:cNvSpPr>
          <p:nvPr/>
        </p:nvSpPr>
        <p:spPr bwMode="auto">
          <a:xfrm>
            <a:off x="0" y="3573463"/>
            <a:ext cx="24114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50000"/>
              </a:spcBef>
            </a:pPr>
            <a:r>
              <a:rPr lang="zh-CN" altLang="en-US" sz="2000" b="1" dirty="0">
                <a:solidFill>
                  <a:srgbClr val="0000FF"/>
                </a:solidFill>
                <a:latin typeface="Times New Roman" pitchFamily="18" charset="0"/>
              </a:rPr>
              <a:t>关断时间：</a:t>
            </a:r>
          </a:p>
          <a:p>
            <a:pPr marL="342900" indent="-342900">
              <a:lnSpc>
                <a:spcPct val="100000"/>
              </a:lnSpc>
              <a:spcBef>
                <a:spcPct val="50000"/>
              </a:spcBef>
            </a:pPr>
            <a:r>
              <a:rPr lang="zh-CN" altLang="en-US" sz="2000" b="1" dirty="0">
                <a:solidFill>
                  <a:srgbClr val="0000FF"/>
                </a:solidFill>
                <a:latin typeface="Times New Roman" pitchFamily="18" charset="0"/>
              </a:rPr>
              <a:t> </a:t>
            </a:r>
            <a:r>
              <a:rPr lang="en-US" altLang="zh-CN" sz="2000" b="1" dirty="0" err="1">
                <a:solidFill>
                  <a:srgbClr val="0000FF"/>
                </a:solidFill>
                <a:latin typeface="Times New Roman" pitchFamily="18" charset="0"/>
              </a:rPr>
              <a:t>t</a:t>
            </a:r>
            <a:r>
              <a:rPr lang="en-US" altLang="zh-CN" sz="2000" b="1" baseline="-25000" dirty="0" err="1">
                <a:solidFill>
                  <a:srgbClr val="0000FF"/>
                </a:solidFill>
                <a:latin typeface="Times New Roman" pitchFamily="18" charset="0"/>
              </a:rPr>
              <a:t>off</a:t>
            </a:r>
            <a:r>
              <a:rPr lang="en-US" altLang="zh-CN" sz="2000" b="1" dirty="0">
                <a:solidFill>
                  <a:srgbClr val="0000FF"/>
                </a:solidFill>
                <a:latin typeface="Times New Roman" pitchFamily="18" charset="0"/>
              </a:rPr>
              <a:t> =  t</a:t>
            </a:r>
            <a:r>
              <a:rPr lang="en-US" altLang="zh-CN" sz="2000" b="1" baseline="-25000" dirty="0">
                <a:solidFill>
                  <a:srgbClr val="0000FF"/>
                </a:solidFill>
                <a:latin typeface="Times New Roman" pitchFamily="18" charset="0"/>
              </a:rPr>
              <a:t>d(off)</a:t>
            </a:r>
            <a:r>
              <a:rPr lang="en-US" altLang="zh-CN" sz="2000" b="1" dirty="0">
                <a:solidFill>
                  <a:srgbClr val="0000FF"/>
                </a:solidFill>
                <a:latin typeface="Times New Roman" pitchFamily="18" charset="0"/>
              </a:rPr>
              <a:t>  + </a:t>
            </a:r>
            <a:r>
              <a:rPr lang="en-US" altLang="zh-CN" sz="2000" b="1" dirty="0" err="1">
                <a:solidFill>
                  <a:srgbClr val="0000FF"/>
                </a:solidFill>
                <a:latin typeface="Times New Roman" pitchFamily="18" charset="0"/>
              </a:rPr>
              <a:t>t</a:t>
            </a:r>
            <a:r>
              <a:rPr lang="en-US" altLang="zh-CN" sz="2000" b="1" baseline="-25000" dirty="0" err="1">
                <a:solidFill>
                  <a:srgbClr val="0000FF"/>
                </a:solidFill>
                <a:latin typeface="Times New Roman" pitchFamily="18" charset="0"/>
              </a:rPr>
              <a:t>rv</a:t>
            </a:r>
            <a:r>
              <a:rPr lang="en-US" altLang="zh-CN" sz="2000" b="1" dirty="0">
                <a:solidFill>
                  <a:srgbClr val="0000FF"/>
                </a:solidFill>
                <a:latin typeface="Times New Roman" pitchFamily="18" charset="0"/>
              </a:rPr>
              <a:t>  + </a:t>
            </a:r>
            <a:r>
              <a:rPr lang="en-US" altLang="zh-CN" sz="2000" b="1" dirty="0" err="1">
                <a:solidFill>
                  <a:srgbClr val="0000FF"/>
                </a:solidFill>
                <a:latin typeface="Times New Roman" pitchFamily="18" charset="0"/>
              </a:rPr>
              <a:t>t</a:t>
            </a:r>
            <a:r>
              <a:rPr lang="en-US" altLang="zh-CN" sz="2000" b="1" baseline="-25000" dirty="0" err="1">
                <a:solidFill>
                  <a:srgbClr val="0000FF"/>
                </a:solidFill>
                <a:latin typeface="Times New Roman" pitchFamily="18" charset="0"/>
              </a:rPr>
              <a:t>fi</a:t>
            </a:r>
            <a:r>
              <a:rPr lang="en-US" altLang="zh-CN" sz="2400" b="1" dirty="0">
                <a:solidFill>
                  <a:srgbClr val="0000FF"/>
                </a:solidFill>
                <a:latin typeface="Times New Roman" pitchFamily="18" charset="0"/>
              </a:rPr>
              <a:t> </a:t>
            </a:r>
          </a:p>
        </p:txBody>
      </p:sp>
      <p:pic>
        <p:nvPicPr>
          <p:cNvPr id="409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876" y="2924944"/>
            <a:ext cx="6899123" cy="3917429"/>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3" name="日期占位符 2"/>
          <p:cNvSpPr>
            <a:spLocks noGrp="1"/>
          </p:cNvSpPr>
          <p:nvPr>
            <p:ph type="dt" sz="half" idx="10"/>
          </p:nvPr>
        </p:nvSpPr>
        <p:spPr/>
        <p:txBody>
          <a:bodyPr/>
          <a:lstStyle/>
          <a:p>
            <a:fld id="{97B61A11-8DF7-43D4-8674-11D3982F0C65}" type="datetime10">
              <a:rPr lang="zh-CN" altLang="en-US" smtClean="0"/>
              <a:t>20:57</a:t>
            </a:fld>
            <a:endParaRPr lang="zh-CN" altLang="en-US"/>
          </a:p>
        </p:txBody>
      </p:sp>
    </p:spTree>
    <p:extLst>
      <p:ext uri="{BB962C8B-B14F-4D97-AF65-F5344CB8AC3E}">
        <p14:creationId xmlns:p14="http://schemas.microsoft.com/office/powerpoint/2010/main" val="1824603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7" dur="5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12" dur="5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17" dur="500"/>
                                        <p:tgtEl>
                                          <p:spTgt spid="409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sz="4000" b="1" dirty="0">
                <a:solidFill>
                  <a:srgbClr val="0000FF"/>
                </a:solidFill>
              </a:rPr>
              <a:t>MOSFET</a:t>
            </a:r>
            <a:r>
              <a:rPr lang="zh-CN" altLang="en-US" sz="4000" b="1" dirty="0">
                <a:solidFill>
                  <a:srgbClr val="0000FF"/>
                </a:solidFill>
              </a:rPr>
              <a:t>的开关速度特点</a:t>
            </a:r>
          </a:p>
        </p:txBody>
      </p:sp>
      <p:sp>
        <p:nvSpPr>
          <p:cNvPr id="398339" name="Rectangle 3"/>
          <p:cNvSpPr>
            <a:spLocks noGrp="1" noChangeArrowheads="1"/>
          </p:cNvSpPr>
          <p:nvPr>
            <p:ph type="body" idx="1"/>
          </p:nvPr>
        </p:nvSpPr>
        <p:spPr>
          <a:xfrm>
            <a:off x="547105" y="820808"/>
            <a:ext cx="8126288" cy="5334000"/>
          </a:xfrm>
        </p:spPr>
        <p:txBody>
          <a:bodyPr/>
          <a:lstStyle/>
          <a:p>
            <a:pPr marL="457200" lvl="1" indent="0" algn="just">
              <a:lnSpc>
                <a:spcPct val="130000"/>
              </a:lnSpc>
              <a:spcBef>
                <a:spcPct val="40000"/>
              </a:spcBef>
              <a:buNone/>
            </a:pPr>
            <a:r>
              <a:rPr lang="en-US" altLang="zh-CN" sz="2200" dirty="0"/>
              <a:t>1</a:t>
            </a:r>
            <a:r>
              <a:rPr lang="zh-CN" altLang="en-US" sz="2200" dirty="0"/>
              <a:t>）、</a:t>
            </a:r>
            <a:r>
              <a:rPr lang="en-US" altLang="zh-CN" sz="2200" dirty="0"/>
              <a:t>MOSFET</a:t>
            </a:r>
            <a:r>
              <a:rPr lang="zh-CN" altLang="en-US" sz="2200" dirty="0"/>
              <a:t>的开关速度和</a:t>
            </a:r>
            <a:r>
              <a:rPr lang="en-US" altLang="zh-CN" sz="2200" dirty="0" err="1"/>
              <a:t>Cin</a:t>
            </a:r>
            <a:r>
              <a:rPr lang="zh-CN" altLang="en-US" sz="2200" dirty="0"/>
              <a:t>充放电有很大关系。</a:t>
            </a:r>
          </a:p>
          <a:p>
            <a:pPr marL="457200" lvl="1" indent="0" algn="just">
              <a:lnSpc>
                <a:spcPct val="130000"/>
              </a:lnSpc>
              <a:spcBef>
                <a:spcPct val="40000"/>
              </a:spcBef>
              <a:buNone/>
            </a:pPr>
            <a:r>
              <a:rPr lang="en-US" altLang="zh-CN" sz="2200" dirty="0"/>
              <a:t>2</a:t>
            </a:r>
            <a:r>
              <a:rPr lang="zh-CN" altLang="en-US" sz="2200" dirty="0"/>
              <a:t>）、可降低驱动电路内阻</a:t>
            </a:r>
            <a:r>
              <a:rPr lang="en-US" altLang="zh-CN" sz="2200" b="1" i="1" dirty="0" err="1">
                <a:latin typeface="Arial" charset="0"/>
              </a:rPr>
              <a:t>R</a:t>
            </a:r>
            <a:r>
              <a:rPr lang="en-US" altLang="zh-CN" sz="2200" b="1" baseline="-30000" dirty="0" err="1">
                <a:latin typeface="Arial" charset="0"/>
              </a:rPr>
              <a:t>s</a:t>
            </a:r>
            <a:r>
              <a:rPr lang="zh-CN" altLang="en-US" sz="2200" dirty="0"/>
              <a:t>减小时间常数，加快开关速度。</a:t>
            </a:r>
          </a:p>
          <a:p>
            <a:pPr marL="457200" lvl="1" indent="0" algn="just">
              <a:lnSpc>
                <a:spcPct val="130000"/>
              </a:lnSpc>
              <a:spcBef>
                <a:spcPct val="40000"/>
              </a:spcBef>
              <a:buNone/>
            </a:pPr>
            <a:r>
              <a:rPr lang="en-US" altLang="zh-CN" sz="2200" dirty="0"/>
              <a:t>3</a:t>
            </a:r>
            <a:r>
              <a:rPr lang="zh-CN" altLang="en-US" sz="2200" dirty="0"/>
              <a:t>）、不存在少子储存效应，关断过程非常迅速。</a:t>
            </a:r>
          </a:p>
          <a:p>
            <a:pPr marL="457200" lvl="1" indent="0" algn="just">
              <a:lnSpc>
                <a:spcPct val="130000"/>
              </a:lnSpc>
              <a:spcBef>
                <a:spcPct val="40000"/>
              </a:spcBef>
              <a:buNone/>
            </a:pPr>
            <a:r>
              <a:rPr lang="en-US" altLang="zh-CN" sz="2200" dirty="0"/>
              <a:t>4</a:t>
            </a:r>
            <a:r>
              <a:rPr lang="zh-CN" altLang="en-US" sz="2200" dirty="0"/>
              <a:t>）、开关时间在</a:t>
            </a:r>
            <a:r>
              <a:rPr lang="en-US" altLang="zh-CN" sz="2200" dirty="0">
                <a:latin typeface="Arial" charset="0"/>
              </a:rPr>
              <a:t>10~100ns</a:t>
            </a:r>
            <a:r>
              <a:rPr lang="zh-CN" altLang="en-US" sz="2200" dirty="0"/>
              <a:t>之间，工作频率可达</a:t>
            </a:r>
            <a:r>
              <a:rPr lang="en-US" altLang="zh-CN" sz="2200" dirty="0">
                <a:latin typeface="Arial" charset="0"/>
              </a:rPr>
              <a:t>100kHz</a:t>
            </a:r>
            <a:r>
              <a:rPr lang="zh-CN" altLang="en-US" sz="2200" dirty="0"/>
              <a:t>以上，是主要电力电子器件中最高的。</a:t>
            </a:r>
          </a:p>
          <a:p>
            <a:pPr marL="457200" lvl="1" indent="0" algn="just">
              <a:lnSpc>
                <a:spcPct val="130000"/>
              </a:lnSpc>
              <a:spcBef>
                <a:spcPct val="40000"/>
              </a:spcBef>
              <a:buNone/>
            </a:pPr>
            <a:r>
              <a:rPr lang="en-US" altLang="zh-CN" sz="2200" dirty="0"/>
              <a:t>5</a:t>
            </a:r>
            <a:r>
              <a:rPr lang="zh-CN" altLang="en-US" sz="2200" dirty="0"/>
              <a:t>）、场控器件，静态时几乎不需输入电流。但在开关过程中需对输入电容充放电，仍需一定的驱动功率。</a:t>
            </a:r>
          </a:p>
          <a:p>
            <a:pPr marL="457200" lvl="1" indent="0" algn="just">
              <a:lnSpc>
                <a:spcPct val="130000"/>
              </a:lnSpc>
              <a:spcBef>
                <a:spcPct val="40000"/>
              </a:spcBef>
              <a:buNone/>
            </a:pPr>
            <a:r>
              <a:rPr lang="en-US" altLang="zh-CN" sz="2200" dirty="0"/>
              <a:t>6</a:t>
            </a:r>
            <a:r>
              <a:rPr lang="zh-CN" altLang="en-US" sz="2200" dirty="0"/>
              <a:t>）、开关频率越高，所需要的驱动功率越大。</a:t>
            </a:r>
          </a:p>
        </p:txBody>
      </p:sp>
      <p:pic>
        <p:nvPicPr>
          <p:cNvPr id="398340" name="Picture 4">
            <a:hlinkClick r:id="" action="ppaction://hlinkshowjump?jump=previous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6559550"/>
            <a:ext cx="3048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341"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6559550"/>
            <a:ext cx="3048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342" name="Picture 6">
            <a:hlinkClick r:id="" action="ppaction://noaction"/>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6477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3" name="日期占位符 2"/>
          <p:cNvSpPr>
            <a:spLocks noGrp="1"/>
          </p:cNvSpPr>
          <p:nvPr>
            <p:ph type="dt" sz="half" idx="10"/>
          </p:nvPr>
        </p:nvSpPr>
        <p:spPr/>
        <p:txBody>
          <a:bodyPr/>
          <a:lstStyle/>
          <a:p>
            <a:fld id="{7F452EB5-9138-42A3-A23F-CE12385BDEB2}" type="datetime10">
              <a:rPr lang="zh-CN" altLang="en-US" smtClean="0"/>
              <a:t>20:57</a:t>
            </a:fld>
            <a:endParaRPr lang="zh-CN" altLang="en-US"/>
          </a:p>
        </p:txBody>
      </p:sp>
    </p:spTree>
    <p:extLst>
      <p:ext uri="{BB962C8B-B14F-4D97-AF65-F5344CB8AC3E}">
        <p14:creationId xmlns:p14="http://schemas.microsoft.com/office/powerpoint/2010/main" val="172914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horizontal)">
                                      <p:cBhvr>
                                        <p:cTn id="12" dur="500"/>
                                        <p:tgtEl>
                                          <p:spTgt spid="39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7" dur="500"/>
                                        <p:tgtEl>
                                          <p:spTgt spid="398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8339">
                                            <p:txEl>
                                              <p:pRg st="3" end="3"/>
                                            </p:txEl>
                                          </p:spTgt>
                                        </p:tgtEl>
                                        <p:attrNameLst>
                                          <p:attrName>style.visibility</p:attrName>
                                        </p:attrNameLst>
                                      </p:cBhvr>
                                      <p:to>
                                        <p:strVal val="visible"/>
                                      </p:to>
                                    </p:set>
                                    <p:animEffect transition="in" filter="blinds(horizontal)">
                                      <p:cBhvr>
                                        <p:cTn id="22" dur="500"/>
                                        <p:tgtEl>
                                          <p:spTgt spid="398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8339">
                                            <p:txEl>
                                              <p:pRg st="4" end="4"/>
                                            </p:txEl>
                                          </p:spTgt>
                                        </p:tgtEl>
                                        <p:attrNameLst>
                                          <p:attrName>style.visibility</p:attrName>
                                        </p:attrNameLst>
                                      </p:cBhvr>
                                      <p:to>
                                        <p:strVal val="visible"/>
                                      </p:to>
                                    </p:set>
                                    <p:animEffect transition="in" filter="blinds(horizontal)">
                                      <p:cBhvr>
                                        <p:cTn id="27" dur="500"/>
                                        <p:tgtEl>
                                          <p:spTgt spid="398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8339">
                                            <p:txEl>
                                              <p:pRg st="5" end="5"/>
                                            </p:txEl>
                                          </p:spTgt>
                                        </p:tgtEl>
                                        <p:attrNameLst>
                                          <p:attrName>style.visibility</p:attrName>
                                        </p:attrNameLst>
                                      </p:cBhvr>
                                      <p:to>
                                        <p:strVal val="visible"/>
                                      </p:to>
                                    </p:set>
                                    <p:animEffect transition="in" filter="blinds(horizontal)">
                                      <p:cBhvr>
                                        <p:cTn id="32" dur="500"/>
                                        <p:tgtEl>
                                          <p:spTgt spid="398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1026233" y="-4762"/>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4000" b="1" dirty="0">
                <a:solidFill>
                  <a:srgbClr val="0033CC"/>
                </a:solidFill>
              </a:rPr>
              <a:t>电力场效应晶体管</a:t>
            </a:r>
            <a:r>
              <a:rPr lang="zh-CN" altLang="en-US" sz="4000" b="1" dirty="0">
                <a:latin typeface="Times New Roman" pitchFamily="18" charset="0"/>
              </a:rPr>
              <a:t>的主要参数</a:t>
            </a:r>
            <a:r>
              <a:rPr lang="zh-CN" altLang="en-US" sz="4000" dirty="0">
                <a:latin typeface="Times New Roman" pitchFamily="18" charset="0"/>
              </a:rPr>
              <a:t> </a:t>
            </a:r>
          </a:p>
        </p:txBody>
      </p:sp>
      <p:sp>
        <p:nvSpPr>
          <p:cNvPr id="305156" name="Rectangle 4"/>
          <p:cNvSpPr>
            <a:spLocks noChangeArrowheads="1"/>
          </p:cNvSpPr>
          <p:nvPr/>
        </p:nvSpPr>
        <p:spPr bwMode="auto">
          <a:xfrm>
            <a:off x="2015605" y="2045370"/>
            <a:ext cx="3732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ctr">
              <a:lnSpc>
                <a:spcPct val="130000"/>
              </a:lnSpc>
              <a:spcBef>
                <a:spcPct val="20000"/>
              </a:spcBef>
              <a:buFont typeface="Wingdings" pitchFamily="2" charset="2"/>
              <a:buNone/>
            </a:pPr>
            <a:r>
              <a:rPr kumimoji="0" lang="en-US" altLang="zh-CN" sz="2000">
                <a:latin typeface="Times New Roman" pitchFamily="18" charset="0"/>
              </a:rPr>
              <a:t>——</a:t>
            </a:r>
            <a:r>
              <a:rPr kumimoji="0" lang="zh-CN" altLang="en-US" sz="2000">
                <a:latin typeface="Times New Roman" pitchFamily="18" charset="0"/>
              </a:rPr>
              <a:t>电力</a:t>
            </a:r>
            <a:r>
              <a:rPr kumimoji="0" lang="en-US" altLang="zh-CN" sz="2000">
                <a:latin typeface="Arial" charset="0"/>
              </a:rPr>
              <a:t>MOSFET</a:t>
            </a:r>
            <a:r>
              <a:rPr kumimoji="0" lang="zh-CN" altLang="en-US" sz="2000">
                <a:latin typeface="Times New Roman" pitchFamily="18" charset="0"/>
              </a:rPr>
              <a:t>电压定额</a:t>
            </a:r>
          </a:p>
        </p:txBody>
      </p:sp>
      <p:sp>
        <p:nvSpPr>
          <p:cNvPr id="305157" name="Rectangle 5"/>
          <p:cNvSpPr>
            <a:spLocks noChangeArrowheads="1"/>
          </p:cNvSpPr>
          <p:nvPr/>
        </p:nvSpPr>
        <p:spPr bwMode="auto">
          <a:xfrm>
            <a:off x="1104380" y="1511970"/>
            <a:ext cx="2497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pPr>
            <a:r>
              <a:rPr kumimoji="0" lang="en-US" altLang="zh-CN" sz="2400" b="1">
                <a:latin typeface="Times New Roman" pitchFamily="18" charset="0"/>
              </a:rPr>
              <a:t>(1)</a:t>
            </a:r>
            <a:r>
              <a:rPr kumimoji="0" lang="en-US" altLang="zh-CN" sz="2400" b="1">
                <a:solidFill>
                  <a:srgbClr val="0000FF"/>
                </a:solidFill>
                <a:latin typeface="Times New Roman" pitchFamily="18" charset="0"/>
                <a:ea typeface="宋体" charset="-122"/>
                <a:cs typeface="Times New Roman" pitchFamily="18" charset="0"/>
              </a:rPr>
              <a:t>  </a:t>
            </a:r>
            <a:r>
              <a:rPr kumimoji="0" lang="zh-CN" altLang="en-US" sz="2400" b="1">
                <a:solidFill>
                  <a:srgbClr val="0000FF"/>
                </a:solidFill>
                <a:latin typeface="Times New Roman" pitchFamily="18" charset="0"/>
              </a:rPr>
              <a:t>漏极电压</a:t>
            </a:r>
            <a:r>
              <a:rPr kumimoji="0" lang="en-US" altLang="zh-CN" sz="2400" b="1" i="1">
                <a:solidFill>
                  <a:srgbClr val="0000FF"/>
                </a:solidFill>
                <a:latin typeface="Arial" charset="0"/>
              </a:rPr>
              <a:t>U</a:t>
            </a:r>
            <a:r>
              <a:rPr kumimoji="0" lang="en-US" altLang="zh-CN" sz="2400" b="1" baseline="-30000">
                <a:solidFill>
                  <a:srgbClr val="0000FF"/>
                </a:solidFill>
                <a:latin typeface="Arial" charset="0"/>
              </a:rPr>
              <a:t>DS</a:t>
            </a:r>
            <a:r>
              <a:rPr kumimoji="0" lang="en-US" altLang="zh-CN" sz="2400">
                <a:solidFill>
                  <a:srgbClr val="0000FF"/>
                </a:solidFill>
                <a:latin typeface="Arial" charset="0"/>
              </a:rPr>
              <a:t> </a:t>
            </a:r>
          </a:p>
        </p:txBody>
      </p:sp>
      <p:sp>
        <p:nvSpPr>
          <p:cNvPr id="305158" name="Rectangle 6"/>
          <p:cNvSpPr>
            <a:spLocks noChangeArrowheads="1"/>
          </p:cNvSpPr>
          <p:nvPr/>
        </p:nvSpPr>
        <p:spPr bwMode="auto">
          <a:xfrm>
            <a:off x="1169467" y="2578770"/>
            <a:ext cx="5818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pPr>
            <a:r>
              <a:rPr kumimoji="0" lang="en-US" altLang="zh-CN" sz="2400" b="1">
                <a:latin typeface="Times New Roman" pitchFamily="18" charset="0"/>
              </a:rPr>
              <a:t>(2)</a:t>
            </a:r>
            <a:r>
              <a:rPr kumimoji="0" lang="en-US" altLang="zh-CN" sz="2400" b="1">
                <a:solidFill>
                  <a:srgbClr val="0000FF"/>
                </a:solidFill>
                <a:latin typeface="Times New Roman" pitchFamily="18" charset="0"/>
                <a:ea typeface="宋体" charset="-122"/>
                <a:cs typeface="Times New Roman" pitchFamily="18" charset="0"/>
              </a:rPr>
              <a:t> </a:t>
            </a:r>
            <a:r>
              <a:rPr kumimoji="0" lang="zh-CN" altLang="en-US" sz="2400" b="1">
                <a:solidFill>
                  <a:srgbClr val="0000FF"/>
                </a:solidFill>
                <a:latin typeface="Times New Roman" pitchFamily="18" charset="0"/>
              </a:rPr>
              <a:t>漏极直流电流</a:t>
            </a:r>
            <a:r>
              <a:rPr kumimoji="0" lang="en-US" altLang="zh-CN" sz="2400" b="1" i="1">
                <a:solidFill>
                  <a:srgbClr val="0000FF"/>
                </a:solidFill>
                <a:latin typeface="Arial" charset="0"/>
              </a:rPr>
              <a:t>I</a:t>
            </a:r>
            <a:r>
              <a:rPr kumimoji="0" lang="en-US" altLang="zh-CN" sz="2400" b="1" baseline="-30000">
                <a:solidFill>
                  <a:srgbClr val="0000FF"/>
                </a:solidFill>
                <a:latin typeface="Arial" charset="0"/>
              </a:rPr>
              <a:t>D</a:t>
            </a:r>
            <a:r>
              <a:rPr kumimoji="0" lang="zh-CN" altLang="en-US" sz="2400" b="1">
                <a:solidFill>
                  <a:srgbClr val="0000FF"/>
                </a:solidFill>
                <a:latin typeface="Times New Roman" pitchFamily="18" charset="0"/>
              </a:rPr>
              <a:t>和漏极脉冲电流幅值</a:t>
            </a:r>
            <a:r>
              <a:rPr kumimoji="0" lang="en-US" altLang="zh-CN" sz="2400" b="1" i="1">
                <a:solidFill>
                  <a:srgbClr val="0000FF"/>
                </a:solidFill>
                <a:latin typeface="Arial" charset="0"/>
              </a:rPr>
              <a:t>I</a:t>
            </a:r>
            <a:r>
              <a:rPr kumimoji="0" lang="en-US" altLang="zh-CN" sz="2400" b="1" baseline="-30000">
                <a:solidFill>
                  <a:srgbClr val="0000FF"/>
                </a:solidFill>
                <a:latin typeface="Arial" charset="0"/>
              </a:rPr>
              <a:t>DM</a:t>
            </a:r>
          </a:p>
        </p:txBody>
      </p:sp>
      <p:sp>
        <p:nvSpPr>
          <p:cNvPr id="305159" name="Rectangle 7"/>
          <p:cNvSpPr>
            <a:spLocks noChangeArrowheads="1"/>
          </p:cNvSpPr>
          <p:nvPr/>
        </p:nvSpPr>
        <p:spPr bwMode="auto">
          <a:xfrm>
            <a:off x="2015605" y="3188370"/>
            <a:ext cx="3732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ctr">
              <a:lnSpc>
                <a:spcPct val="130000"/>
              </a:lnSpc>
              <a:spcBef>
                <a:spcPct val="20000"/>
              </a:spcBef>
              <a:buFont typeface="Wingdings" pitchFamily="2" charset="2"/>
              <a:buNone/>
            </a:pPr>
            <a:r>
              <a:rPr kumimoji="0" lang="en-US" altLang="zh-CN" sz="2000">
                <a:latin typeface="Times New Roman" pitchFamily="18" charset="0"/>
              </a:rPr>
              <a:t>——</a:t>
            </a:r>
            <a:r>
              <a:rPr kumimoji="0" lang="zh-CN" altLang="en-US" sz="2000">
                <a:latin typeface="Times New Roman" pitchFamily="18" charset="0"/>
              </a:rPr>
              <a:t>电力</a:t>
            </a:r>
            <a:r>
              <a:rPr kumimoji="0" lang="en-US" altLang="zh-CN" sz="2000">
                <a:latin typeface="Arial" charset="0"/>
              </a:rPr>
              <a:t>MOSFET</a:t>
            </a:r>
            <a:r>
              <a:rPr kumimoji="0" lang="zh-CN" altLang="en-US" sz="2000">
                <a:latin typeface="Times New Roman" pitchFamily="18" charset="0"/>
              </a:rPr>
              <a:t>电流定额</a:t>
            </a:r>
          </a:p>
        </p:txBody>
      </p:sp>
      <p:sp>
        <p:nvSpPr>
          <p:cNvPr id="305160" name="Rectangle 8"/>
          <p:cNvSpPr>
            <a:spLocks noChangeArrowheads="1"/>
          </p:cNvSpPr>
          <p:nvPr/>
        </p:nvSpPr>
        <p:spPr bwMode="auto">
          <a:xfrm>
            <a:off x="1123430" y="372177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pPr>
            <a:r>
              <a:rPr kumimoji="0" lang="en-US" altLang="zh-CN" sz="2400" b="1">
                <a:latin typeface="Times New Roman" pitchFamily="18" charset="0"/>
              </a:rPr>
              <a:t>(3)</a:t>
            </a:r>
            <a:r>
              <a:rPr kumimoji="0" lang="en-US" altLang="zh-CN" sz="2400" b="1">
                <a:solidFill>
                  <a:srgbClr val="0000FF"/>
                </a:solidFill>
                <a:latin typeface="Times New Roman" pitchFamily="18" charset="0"/>
              </a:rPr>
              <a:t>  </a:t>
            </a:r>
            <a:r>
              <a:rPr kumimoji="0" lang="zh-CN" altLang="en-US" sz="2400" b="1">
                <a:solidFill>
                  <a:srgbClr val="0000FF"/>
                </a:solidFill>
                <a:latin typeface="Times New Roman" pitchFamily="18" charset="0"/>
              </a:rPr>
              <a:t>栅源电压</a:t>
            </a:r>
            <a:r>
              <a:rPr kumimoji="0" lang="en-US" altLang="zh-CN" sz="2400" b="1" i="1">
                <a:solidFill>
                  <a:srgbClr val="0000FF"/>
                </a:solidFill>
                <a:latin typeface="Arial" charset="0"/>
              </a:rPr>
              <a:t>U</a:t>
            </a:r>
            <a:r>
              <a:rPr kumimoji="0" lang="en-US" altLang="zh-CN" sz="2400" b="1" baseline="-30000">
                <a:solidFill>
                  <a:srgbClr val="0000FF"/>
                </a:solidFill>
                <a:latin typeface="Arial" charset="0"/>
              </a:rPr>
              <a:t>GS</a:t>
            </a:r>
          </a:p>
        </p:txBody>
      </p:sp>
      <p:sp>
        <p:nvSpPr>
          <p:cNvPr id="305161" name="Rectangle 9"/>
          <p:cNvSpPr>
            <a:spLocks noChangeArrowheads="1"/>
          </p:cNvSpPr>
          <p:nvPr/>
        </p:nvSpPr>
        <p:spPr bwMode="auto">
          <a:xfrm>
            <a:off x="2042592" y="4255170"/>
            <a:ext cx="5943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30000"/>
              </a:lnSpc>
              <a:spcBef>
                <a:spcPct val="20000"/>
              </a:spcBef>
              <a:buFont typeface="Wingdings" pitchFamily="2" charset="2"/>
              <a:buNone/>
            </a:pPr>
            <a:r>
              <a:rPr kumimoji="0" lang="en-US" altLang="zh-CN" sz="2000">
                <a:latin typeface="Times New Roman" pitchFamily="18" charset="0"/>
              </a:rPr>
              <a:t>—— </a:t>
            </a:r>
            <a:r>
              <a:rPr kumimoji="0" lang="en-US" altLang="zh-CN" sz="2000">
                <a:latin typeface="Arial" charset="0"/>
                <a:sym typeface="Symbol" pitchFamily="18" charset="2"/>
              </a:rPr>
              <a:t></a:t>
            </a:r>
            <a:r>
              <a:rPr kumimoji="0" lang="en-US" altLang="zh-CN" sz="2000" i="1">
                <a:latin typeface="Arial" charset="0"/>
              </a:rPr>
              <a:t>U</a:t>
            </a:r>
            <a:r>
              <a:rPr kumimoji="0" lang="en-US" altLang="zh-CN" sz="2000" baseline="-30000">
                <a:latin typeface="Arial" charset="0"/>
              </a:rPr>
              <a:t>GS</a:t>
            </a:r>
            <a:r>
              <a:rPr kumimoji="0" lang="en-US" altLang="zh-CN" sz="2000">
                <a:latin typeface="Arial" charset="0"/>
                <a:sym typeface="Symbol" pitchFamily="18" charset="2"/>
              </a:rPr>
              <a:t></a:t>
            </a:r>
            <a:r>
              <a:rPr kumimoji="0" lang="en-US" altLang="zh-CN" sz="2000">
                <a:latin typeface="Arial" charset="0"/>
              </a:rPr>
              <a:t>&gt;20V</a:t>
            </a:r>
            <a:r>
              <a:rPr kumimoji="0" lang="zh-CN" altLang="en-US" sz="2000">
                <a:latin typeface="Times New Roman" pitchFamily="18" charset="0"/>
              </a:rPr>
              <a:t>将导致绝缘层击穿</a:t>
            </a:r>
            <a:r>
              <a:rPr kumimoji="0" lang="zh-CN" altLang="en-US" sz="2000" b="1">
                <a:latin typeface="Times New Roman" pitchFamily="18" charset="0"/>
              </a:rPr>
              <a:t> 。  </a:t>
            </a:r>
            <a:r>
              <a:rPr kumimoji="0" lang="zh-CN" altLang="en-US" sz="2000">
                <a:latin typeface="Times New Roman" pitchFamily="18" charset="0"/>
              </a:rPr>
              <a:t>            </a:t>
            </a:r>
          </a:p>
        </p:txBody>
      </p:sp>
      <p:sp>
        <p:nvSpPr>
          <p:cNvPr id="305162" name="Rectangle 10"/>
          <p:cNvSpPr>
            <a:spLocks noChangeArrowheads="1"/>
          </p:cNvSpPr>
          <p:nvPr/>
        </p:nvSpPr>
        <p:spPr bwMode="auto">
          <a:xfrm>
            <a:off x="899592" y="908720"/>
            <a:ext cx="8001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0" lang="zh-CN" altLang="en-US" sz="2400" dirty="0">
                <a:latin typeface="Times New Roman" pitchFamily="18" charset="0"/>
              </a:rPr>
              <a:t>除跨导</a:t>
            </a:r>
            <a:r>
              <a:rPr kumimoji="0" lang="en-US" altLang="zh-CN" sz="2400" i="1" dirty="0">
                <a:latin typeface="Arial" charset="0"/>
              </a:rPr>
              <a:t>G</a:t>
            </a:r>
            <a:r>
              <a:rPr kumimoji="0" lang="en-US" altLang="zh-CN" sz="2400" baseline="-30000" dirty="0">
                <a:latin typeface="Arial" charset="0"/>
              </a:rPr>
              <a:t>fs</a:t>
            </a:r>
            <a:r>
              <a:rPr kumimoji="0" lang="zh-CN" altLang="en-US" sz="2400" dirty="0">
                <a:latin typeface="Times New Roman" pitchFamily="18" charset="0"/>
              </a:rPr>
              <a:t>、开启电压</a:t>
            </a:r>
            <a:r>
              <a:rPr kumimoji="0" lang="en-US" altLang="zh-CN" sz="2400" i="1" dirty="0">
                <a:latin typeface="Arial" charset="0"/>
              </a:rPr>
              <a:t>U</a:t>
            </a:r>
            <a:r>
              <a:rPr kumimoji="0" lang="en-US" altLang="zh-CN" sz="2400" baseline="-30000" dirty="0">
                <a:latin typeface="Arial" charset="0"/>
              </a:rPr>
              <a:t>T</a:t>
            </a:r>
            <a:r>
              <a:rPr kumimoji="0" lang="zh-CN" altLang="en-US" sz="2400" dirty="0">
                <a:latin typeface="Times New Roman" pitchFamily="18" charset="0"/>
              </a:rPr>
              <a:t>以及</a:t>
            </a:r>
            <a:r>
              <a:rPr kumimoji="0" lang="en-US" altLang="zh-CN" sz="2400" b="1" i="1" dirty="0">
                <a:latin typeface="Arial" charset="0"/>
              </a:rPr>
              <a:t>t</a:t>
            </a:r>
            <a:r>
              <a:rPr kumimoji="0" lang="en-US" altLang="zh-CN" sz="2400" b="1" baseline="-30000" dirty="0">
                <a:latin typeface="Arial" charset="0"/>
              </a:rPr>
              <a:t>d(on)</a:t>
            </a:r>
            <a:r>
              <a:rPr kumimoji="0" lang="zh-CN" altLang="en-US" sz="2400" b="1" dirty="0">
                <a:latin typeface="Arial" charset="0"/>
              </a:rPr>
              <a:t>、</a:t>
            </a:r>
            <a:r>
              <a:rPr kumimoji="0" lang="en-US" altLang="zh-CN" sz="2400" b="1" i="1" dirty="0" err="1">
                <a:latin typeface="Arial" charset="0"/>
              </a:rPr>
              <a:t>t</a:t>
            </a:r>
            <a:r>
              <a:rPr kumimoji="0" lang="en-US" altLang="zh-CN" sz="2400" b="1" baseline="-30000" dirty="0" err="1">
                <a:latin typeface="Arial" charset="0"/>
              </a:rPr>
              <a:t>r</a:t>
            </a:r>
            <a:r>
              <a:rPr kumimoji="0" lang="zh-CN" altLang="en-US" sz="2400" b="1" dirty="0">
                <a:latin typeface="Arial" charset="0"/>
              </a:rPr>
              <a:t>、</a:t>
            </a:r>
            <a:r>
              <a:rPr kumimoji="0" lang="en-US" altLang="zh-CN" sz="2400" b="1" i="1" dirty="0">
                <a:latin typeface="Arial" charset="0"/>
              </a:rPr>
              <a:t>t</a:t>
            </a:r>
            <a:r>
              <a:rPr kumimoji="0" lang="en-US" altLang="zh-CN" sz="2400" b="1" baseline="-30000" dirty="0">
                <a:latin typeface="Arial" charset="0"/>
              </a:rPr>
              <a:t>d(off)</a:t>
            </a:r>
            <a:r>
              <a:rPr kumimoji="0" lang="zh-CN" altLang="en-US" sz="2400" dirty="0">
                <a:latin typeface="Times New Roman" pitchFamily="18" charset="0"/>
              </a:rPr>
              <a:t>和</a:t>
            </a:r>
            <a:r>
              <a:rPr kumimoji="0" lang="en-US" altLang="zh-CN" sz="2400" i="1" dirty="0" err="1">
                <a:latin typeface="Arial" charset="0"/>
              </a:rPr>
              <a:t>t</a:t>
            </a:r>
            <a:r>
              <a:rPr kumimoji="0" lang="en-US" altLang="zh-CN" sz="2400" baseline="-30000" dirty="0" err="1">
                <a:latin typeface="Arial" charset="0"/>
              </a:rPr>
              <a:t>f</a:t>
            </a:r>
            <a:r>
              <a:rPr kumimoji="0" lang="zh-CN" altLang="en-US" sz="2400" dirty="0">
                <a:latin typeface="Times New Roman" pitchFamily="18" charset="0"/>
              </a:rPr>
              <a:t>之外还有：</a:t>
            </a:r>
            <a:r>
              <a:rPr kumimoji="0" lang="zh-CN" altLang="en-US" sz="2400" dirty="0">
                <a:latin typeface="Times New Roman" pitchFamily="18" charset="0"/>
                <a:sym typeface="Symbol" pitchFamily="18" charset="2"/>
              </a:rPr>
              <a:t>      </a:t>
            </a:r>
          </a:p>
        </p:txBody>
      </p:sp>
      <p:sp>
        <p:nvSpPr>
          <p:cNvPr id="305163" name="Rectangle 11"/>
          <p:cNvSpPr>
            <a:spLocks noChangeArrowheads="1"/>
          </p:cNvSpPr>
          <p:nvPr/>
        </p:nvSpPr>
        <p:spPr bwMode="auto">
          <a:xfrm>
            <a:off x="747192" y="471237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100000"/>
              </a:lnSpc>
              <a:spcBef>
                <a:spcPct val="20000"/>
              </a:spcBef>
              <a:buFont typeface="Wingdings" pitchFamily="2" charset="2"/>
              <a:buNone/>
            </a:pPr>
            <a:r>
              <a:rPr lang="en-US" altLang="zh-CN" sz="2400" b="1">
                <a:latin typeface="Times New Roman" pitchFamily="18" charset="0"/>
              </a:rPr>
              <a:t>(4)</a:t>
            </a:r>
            <a:r>
              <a:rPr lang="en-US" altLang="zh-CN" sz="2400" b="1">
                <a:solidFill>
                  <a:srgbClr val="0000FF"/>
                </a:solidFill>
                <a:latin typeface="Times New Roman" pitchFamily="18" charset="0"/>
                <a:ea typeface="宋体" charset="-122"/>
                <a:cs typeface="Times New Roman" pitchFamily="18" charset="0"/>
              </a:rPr>
              <a:t> </a:t>
            </a:r>
            <a:r>
              <a:rPr lang="zh-CN" altLang="en-US" sz="2400" b="1">
                <a:solidFill>
                  <a:srgbClr val="0000FF"/>
                </a:solidFill>
                <a:latin typeface="Times New Roman" pitchFamily="18" charset="0"/>
              </a:rPr>
              <a:t>极间电容</a:t>
            </a:r>
          </a:p>
        </p:txBody>
      </p:sp>
      <p:sp>
        <p:nvSpPr>
          <p:cNvPr id="305164" name="Rectangle 12"/>
          <p:cNvSpPr>
            <a:spLocks noChangeArrowheads="1"/>
          </p:cNvSpPr>
          <p:nvPr/>
        </p:nvSpPr>
        <p:spPr bwMode="auto">
          <a:xfrm>
            <a:off x="1950517" y="5169570"/>
            <a:ext cx="4130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lnSpc>
                <a:spcPct val="130000"/>
              </a:lnSpc>
              <a:spcBef>
                <a:spcPct val="20000"/>
              </a:spcBef>
              <a:buFont typeface="Wingdings" pitchFamily="2" charset="2"/>
              <a:buNone/>
            </a:pPr>
            <a:r>
              <a:rPr kumimoji="0" lang="en-US" altLang="zh-CN" sz="2000" dirty="0">
                <a:latin typeface="Times New Roman" pitchFamily="18" charset="0"/>
              </a:rPr>
              <a:t>——</a:t>
            </a:r>
            <a:r>
              <a:rPr kumimoji="0" lang="zh-CN" altLang="en-US" sz="2000" dirty="0">
                <a:latin typeface="Times New Roman" pitchFamily="18" charset="0"/>
              </a:rPr>
              <a:t>极间电容</a:t>
            </a:r>
            <a:r>
              <a:rPr kumimoji="0" lang="en-US" altLang="zh-CN" sz="2000" b="1" i="1" dirty="0">
                <a:latin typeface="Arial" charset="0"/>
              </a:rPr>
              <a:t>C</a:t>
            </a:r>
            <a:r>
              <a:rPr kumimoji="0" lang="en-US" altLang="zh-CN" sz="2000" b="1" baseline="-30000" dirty="0">
                <a:latin typeface="Arial" charset="0"/>
              </a:rPr>
              <a:t>GS</a:t>
            </a:r>
            <a:r>
              <a:rPr kumimoji="0" lang="zh-CN" altLang="en-US" sz="2000" b="1" dirty="0">
                <a:latin typeface="Arial" charset="0"/>
              </a:rPr>
              <a:t>、</a:t>
            </a:r>
            <a:r>
              <a:rPr kumimoji="0" lang="en-US" altLang="zh-CN" sz="2000" b="1" i="1" dirty="0">
                <a:latin typeface="Arial" charset="0"/>
              </a:rPr>
              <a:t>C</a:t>
            </a:r>
            <a:r>
              <a:rPr kumimoji="0" lang="en-US" altLang="zh-CN" sz="2000" b="1" baseline="-30000" dirty="0">
                <a:latin typeface="Arial" charset="0"/>
              </a:rPr>
              <a:t>GD</a:t>
            </a:r>
            <a:r>
              <a:rPr kumimoji="0" lang="zh-CN" altLang="en-US" sz="2000" dirty="0">
                <a:latin typeface="Times New Roman" pitchFamily="18" charset="0"/>
              </a:rPr>
              <a:t>和</a:t>
            </a:r>
            <a:r>
              <a:rPr kumimoji="0" lang="en-US" altLang="zh-CN" sz="2000" b="1" i="1" dirty="0">
                <a:latin typeface="Arial" charset="0"/>
              </a:rPr>
              <a:t>C</a:t>
            </a:r>
            <a:r>
              <a:rPr kumimoji="0" lang="en-US" altLang="zh-CN" sz="2000" b="1" baseline="-30000" dirty="0">
                <a:latin typeface="Arial" charset="0"/>
              </a:rPr>
              <a:t>DS</a:t>
            </a:r>
          </a:p>
        </p:txBody>
      </p:sp>
      <p:sp>
        <p:nvSpPr>
          <p:cNvPr id="2" name="灯片编号占位符 1"/>
          <p:cNvSpPr>
            <a:spLocks noGrp="1"/>
          </p:cNvSpPr>
          <p:nvPr>
            <p:ph type="sldNum" sz="quarter" idx="12"/>
          </p:nvPr>
        </p:nvSpPr>
        <p:spPr>
          <a:xfrm>
            <a:off x="6309792" y="5629945"/>
            <a:ext cx="2133600" cy="476250"/>
          </a:xfrm>
        </p:spPr>
        <p:txBody>
          <a:bodyPr/>
          <a:lstStyle/>
          <a:p>
            <a:fld id="{0C913308-F349-4B6D-A68A-DD1791B4A57B}" type="slidenum">
              <a:rPr lang="zh-CN" altLang="en-US" smtClean="0"/>
              <a:t>33</a:t>
            </a:fld>
            <a:endParaRPr lang="zh-CN" altLang="en-US"/>
          </a:p>
        </p:txBody>
      </p:sp>
      <p:sp>
        <p:nvSpPr>
          <p:cNvPr id="3" name="矩形 2"/>
          <p:cNvSpPr/>
          <p:nvPr/>
        </p:nvSpPr>
        <p:spPr>
          <a:xfrm>
            <a:off x="2483768" y="5778654"/>
            <a:ext cx="1794081" cy="369332"/>
          </a:xfrm>
          <a:prstGeom prst="rect">
            <a:avLst/>
          </a:prstGeom>
        </p:spPr>
        <p:txBody>
          <a:bodyPr wrap="none">
            <a:spAutoFit/>
          </a:bodyPr>
          <a:lstStyle/>
          <a:p>
            <a:r>
              <a:rPr lang="en-US" altLang="zh-CN" dirty="0" err="1">
                <a:solidFill>
                  <a:srgbClr val="333333"/>
                </a:solidFill>
                <a:latin typeface="Microsoft Yahei" panose="020B0503020204020204" pitchFamily="34" charset="-122"/>
                <a:ea typeface="Microsoft Yahei" panose="020B0503020204020204" pitchFamily="34" charset="-122"/>
              </a:rPr>
              <a:t>Cgs</a:t>
            </a:r>
            <a:r>
              <a:rPr lang="en-US" altLang="zh-CN" dirty="0">
                <a:solidFill>
                  <a:srgbClr val="333333"/>
                </a:solidFill>
                <a:latin typeface="Microsoft Yahei" panose="020B0503020204020204" pitchFamily="34" charset="-122"/>
                <a:ea typeface="Microsoft Yahei" panose="020B0503020204020204" pitchFamily="34" charset="-122"/>
              </a:rPr>
              <a:t>&gt;</a:t>
            </a:r>
            <a:r>
              <a:rPr lang="en-US" altLang="zh-CN" dirty="0" err="1">
                <a:solidFill>
                  <a:srgbClr val="333333"/>
                </a:solidFill>
                <a:latin typeface="Microsoft Yahei" panose="020B0503020204020204" pitchFamily="34" charset="-122"/>
                <a:ea typeface="Microsoft Yahei" panose="020B0503020204020204" pitchFamily="34" charset="-122"/>
              </a:rPr>
              <a:t>Cds</a:t>
            </a:r>
            <a:r>
              <a:rPr lang="en-US" altLang="zh-CN" dirty="0">
                <a:solidFill>
                  <a:srgbClr val="333333"/>
                </a:solidFill>
                <a:latin typeface="Microsoft Yahei" panose="020B0503020204020204" pitchFamily="34" charset="-122"/>
                <a:ea typeface="Microsoft Yahei" panose="020B0503020204020204" pitchFamily="34" charset="-122"/>
              </a:rPr>
              <a:t>&gt;</a:t>
            </a:r>
            <a:r>
              <a:rPr lang="en-US" altLang="zh-CN" dirty="0" err="1">
                <a:solidFill>
                  <a:srgbClr val="333333"/>
                </a:solidFill>
                <a:latin typeface="Microsoft Yahei" panose="020B0503020204020204" pitchFamily="34" charset="-122"/>
                <a:ea typeface="Microsoft Yahei" panose="020B0503020204020204" pitchFamily="34" charset="-122"/>
              </a:rPr>
              <a:t>Cgd</a:t>
            </a:r>
            <a:endParaRPr lang="zh-CN" altLang="en-US" dirty="0"/>
          </a:p>
        </p:txBody>
      </p:sp>
      <p:sp>
        <p:nvSpPr>
          <p:cNvPr id="4" name="日期占位符 3"/>
          <p:cNvSpPr>
            <a:spLocks noGrp="1"/>
          </p:cNvSpPr>
          <p:nvPr>
            <p:ph type="dt" sz="half" idx="10"/>
          </p:nvPr>
        </p:nvSpPr>
        <p:spPr/>
        <p:txBody>
          <a:bodyPr/>
          <a:lstStyle/>
          <a:p>
            <a:fld id="{8F0FE59A-AE91-4131-B8DD-E6E388FE9C33}" type="datetime10">
              <a:rPr lang="zh-CN" altLang="en-US" smtClean="0"/>
              <a:t>20:57</a:t>
            </a:fld>
            <a:endParaRPr lang="zh-CN" altLang="en-US"/>
          </a:p>
        </p:txBody>
      </p:sp>
    </p:spTree>
    <p:extLst>
      <p:ext uri="{BB962C8B-B14F-4D97-AF65-F5344CB8AC3E}">
        <p14:creationId xmlns:p14="http://schemas.microsoft.com/office/powerpoint/2010/main" val="1105751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62"/>
                                        </p:tgtEl>
                                        <p:attrNameLst>
                                          <p:attrName>style.visibility</p:attrName>
                                        </p:attrNameLst>
                                      </p:cBhvr>
                                      <p:to>
                                        <p:strVal val="visible"/>
                                      </p:to>
                                    </p:set>
                                    <p:animEffect transition="in" filter="blinds(horizontal)">
                                      <p:cBhvr>
                                        <p:cTn id="7" dur="500"/>
                                        <p:tgtEl>
                                          <p:spTgt spid="30516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05157"/>
                                        </p:tgtEl>
                                        <p:attrNameLst>
                                          <p:attrName>style.visibility</p:attrName>
                                        </p:attrNameLst>
                                      </p:cBhvr>
                                      <p:to>
                                        <p:strVal val="visible"/>
                                      </p:to>
                                    </p:set>
                                    <p:animEffect transition="in" filter="blinds(horizontal)">
                                      <p:cBhvr>
                                        <p:cTn id="11" dur="500"/>
                                        <p:tgtEl>
                                          <p:spTgt spid="30515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blinds(horizontal)">
                                      <p:cBhvr>
                                        <p:cTn id="15" dur="500"/>
                                        <p:tgtEl>
                                          <p:spTgt spid="30515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05160"/>
                                        </p:tgtEl>
                                        <p:attrNameLst>
                                          <p:attrName>style.visibility</p:attrName>
                                        </p:attrNameLst>
                                      </p:cBhvr>
                                      <p:to>
                                        <p:strVal val="visible"/>
                                      </p:to>
                                    </p:set>
                                    <p:animEffect transition="in" filter="blinds(horizontal)">
                                      <p:cBhvr>
                                        <p:cTn id="19" dur="500"/>
                                        <p:tgtEl>
                                          <p:spTgt spid="305160"/>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05163"/>
                                        </p:tgtEl>
                                        <p:attrNameLst>
                                          <p:attrName>style.visibility</p:attrName>
                                        </p:attrNameLst>
                                      </p:cBhvr>
                                      <p:to>
                                        <p:strVal val="visible"/>
                                      </p:to>
                                    </p:set>
                                    <p:animEffect transition="in" filter="blinds(horizontal)">
                                      <p:cBhvr>
                                        <p:cTn id="23" dur="500"/>
                                        <p:tgtEl>
                                          <p:spTgt spid="3051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5156"/>
                                        </p:tgtEl>
                                        <p:attrNameLst>
                                          <p:attrName>style.visibility</p:attrName>
                                        </p:attrNameLst>
                                      </p:cBhvr>
                                      <p:to>
                                        <p:strVal val="visible"/>
                                      </p:to>
                                    </p:set>
                                    <p:animEffect transition="in" filter="blinds(horizontal)">
                                      <p:cBhvr>
                                        <p:cTn id="28" dur="500"/>
                                        <p:tgtEl>
                                          <p:spTgt spid="3051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5159"/>
                                        </p:tgtEl>
                                        <p:attrNameLst>
                                          <p:attrName>style.visibility</p:attrName>
                                        </p:attrNameLst>
                                      </p:cBhvr>
                                      <p:to>
                                        <p:strVal val="visible"/>
                                      </p:to>
                                    </p:set>
                                    <p:animEffect transition="in" filter="blinds(horizontal)">
                                      <p:cBhvr>
                                        <p:cTn id="33" dur="500"/>
                                        <p:tgtEl>
                                          <p:spTgt spid="3051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5161"/>
                                        </p:tgtEl>
                                        <p:attrNameLst>
                                          <p:attrName>style.visibility</p:attrName>
                                        </p:attrNameLst>
                                      </p:cBhvr>
                                      <p:to>
                                        <p:strVal val="visible"/>
                                      </p:to>
                                    </p:set>
                                    <p:animEffect transition="in" filter="blinds(horizontal)">
                                      <p:cBhvr>
                                        <p:cTn id="38" dur="500"/>
                                        <p:tgtEl>
                                          <p:spTgt spid="30516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5164"/>
                                        </p:tgtEl>
                                        <p:attrNameLst>
                                          <p:attrName>style.visibility</p:attrName>
                                        </p:attrNameLst>
                                      </p:cBhvr>
                                      <p:to>
                                        <p:strVal val="visible"/>
                                      </p:to>
                                    </p:set>
                                    <p:animEffect transition="in" filter="blinds(horizontal)">
                                      <p:cBhvr>
                                        <p:cTn id="43" dur="500"/>
                                        <p:tgtEl>
                                          <p:spTgt spid="305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utoUpdateAnimBg="0"/>
      <p:bldP spid="305157" grpId="0" autoUpdateAnimBg="0"/>
      <p:bldP spid="305158" grpId="0" autoUpdateAnimBg="0"/>
      <p:bldP spid="305159" grpId="0" autoUpdateAnimBg="0"/>
      <p:bldP spid="305160" grpId="0" autoUpdateAnimBg="0"/>
      <p:bldP spid="305161" grpId="0" autoUpdateAnimBg="0"/>
      <p:bldP spid="305162" grpId="0" autoUpdateAnimBg="0"/>
      <p:bldP spid="305163" grpId="0" autoUpdateAnimBg="0"/>
      <p:bldP spid="30516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827584" y="-72317"/>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b="1" dirty="0">
                <a:solidFill>
                  <a:srgbClr val="0033CC"/>
                </a:solidFill>
              </a:rPr>
              <a:t>电力场效应晶体管</a:t>
            </a:r>
            <a:r>
              <a:rPr lang="zh-CN" altLang="en-US" b="1" dirty="0">
                <a:latin typeface="Times New Roman" pitchFamily="18" charset="0"/>
              </a:rPr>
              <a:t>的主要参数</a:t>
            </a:r>
            <a:r>
              <a:rPr lang="zh-CN" altLang="en-US" sz="2800" dirty="0">
                <a:latin typeface="Times New Roman" pitchFamily="18" charset="0"/>
              </a:rPr>
              <a:t> </a:t>
            </a:r>
          </a:p>
        </p:txBody>
      </p:sp>
      <p:sp>
        <p:nvSpPr>
          <p:cNvPr id="413706" name="Rectangle 10"/>
          <p:cNvSpPr>
            <a:spLocks noChangeArrowheads="1"/>
          </p:cNvSpPr>
          <p:nvPr/>
        </p:nvSpPr>
        <p:spPr bwMode="auto">
          <a:xfrm>
            <a:off x="4499992" y="9925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100000"/>
              </a:lnSpc>
              <a:spcBef>
                <a:spcPct val="20000"/>
              </a:spcBef>
              <a:buFont typeface="Wingdings" pitchFamily="2" charset="2"/>
              <a:buNone/>
            </a:pPr>
            <a:r>
              <a:rPr lang="en-US" altLang="zh-CN" sz="2400" b="1" dirty="0">
                <a:latin typeface="Times New Roman" pitchFamily="18" charset="0"/>
              </a:rPr>
              <a:t>(4)</a:t>
            </a:r>
            <a:r>
              <a:rPr lang="en-US" altLang="zh-CN" sz="2400" b="1" dirty="0">
                <a:solidFill>
                  <a:srgbClr val="0000FF"/>
                </a:solidFill>
                <a:latin typeface="Times New Roman" pitchFamily="18" charset="0"/>
                <a:ea typeface="宋体" charset="-122"/>
                <a:cs typeface="Times New Roman" pitchFamily="18" charset="0"/>
              </a:rPr>
              <a:t> </a:t>
            </a:r>
            <a:r>
              <a:rPr lang="zh-CN" altLang="en-US" sz="2400" b="1" dirty="0">
                <a:solidFill>
                  <a:srgbClr val="0000FF"/>
                </a:solidFill>
                <a:latin typeface="Times New Roman" pitchFamily="18" charset="0"/>
              </a:rPr>
              <a:t>极间电容</a:t>
            </a:r>
          </a:p>
        </p:txBody>
      </p:sp>
      <p:sp>
        <p:nvSpPr>
          <p:cNvPr id="413707" name="Rectangle 11"/>
          <p:cNvSpPr>
            <a:spLocks noChangeArrowheads="1"/>
          </p:cNvSpPr>
          <p:nvPr/>
        </p:nvSpPr>
        <p:spPr bwMode="auto">
          <a:xfrm>
            <a:off x="611560" y="633449"/>
            <a:ext cx="439248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30000"/>
              </a:lnSpc>
              <a:spcBef>
                <a:spcPct val="20000"/>
              </a:spcBef>
              <a:buFont typeface="Wingdings" pitchFamily="2" charset="2"/>
              <a:buNone/>
            </a:pPr>
            <a:r>
              <a:rPr kumimoji="0" lang="en-US" altLang="zh-CN" sz="2000" dirty="0">
                <a:latin typeface="Times New Roman" pitchFamily="18" charset="0"/>
              </a:rPr>
              <a:t>——</a:t>
            </a:r>
            <a:r>
              <a:rPr kumimoji="0" lang="zh-CN" altLang="en-US" sz="2000" dirty="0">
                <a:latin typeface="Times New Roman" pitchFamily="18" charset="0"/>
              </a:rPr>
              <a:t>极间电容</a:t>
            </a:r>
            <a:r>
              <a:rPr kumimoji="0" lang="en-US" altLang="zh-CN" sz="2000" b="1" i="1" dirty="0">
                <a:latin typeface="Arial" charset="0"/>
              </a:rPr>
              <a:t>C</a:t>
            </a:r>
            <a:r>
              <a:rPr kumimoji="0" lang="en-US" altLang="zh-CN" sz="2000" b="1" baseline="-30000" dirty="0">
                <a:latin typeface="Arial" charset="0"/>
              </a:rPr>
              <a:t>GS</a:t>
            </a:r>
            <a:r>
              <a:rPr kumimoji="0" lang="zh-CN" altLang="en-US" sz="2000" b="1" dirty="0">
                <a:latin typeface="Arial" charset="0"/>
              </a:rPr>
              <a:t>、</a:t>
            </a:r>
            <a:r>
              <a:rPr kumimoji="0" lang="en-US" altLang="zh-CN" sz="2000" b="1" i="1" dirty="0">
                <a:latin typeface="Arial" charset="0"/>
              </a:rPr>
              <a:t>C</a:t>
            </a:r>
            <a:r>
              <a:rPr kumimoji="0" lang="en-US" altLang="zh-CN" sz="2000" b="1" baseline="-30000" dirty="0">
                <a:latin typeface="Arial" charset="0"/>
              </a:rPr>
              <a:t>GD</a:t>
            </a:r>
            <a:r>
              <a:rPr kumimoji="0" lang="zh-CN" altLang="en-US" sz="2000" dirty="0">
                <a:latin typeface="Times New Roman" pitchFamily="18" charset="0"/>
              </a:rPr>
              <a:t>和</a:t>
            </a:r>
            <a:r>
              <a:rPr kumimoji="0" lang="en-US" altLang="zh-CN" sz="2000" b="1" i="1" dirty="0">
                <a:latin typeface="Arial" charset="0"/>
              </a:rPr>
              <a:t>C</a:t>
            </a:r>
            <a:r>
              <a:rPr kumimoji="0" lang="en-US" altLang="zh-CN" sz="2000" b="1" baseline="-30000" dirty="0">
                <a:latin typeface="Arial" charset="0"/>
              </a:rPr>
              <a:t>DS.</a:t>
            </a:r>
          </a:p>
          <a:p>
            <a:pPr lvl="1">
              <a:lnSpc>
                <a:spcPct val="130000"/>
              </a:lnSpc>
              <a:spcBef>
                <a:spcPct val="20000"/>
              </a:spcBef>
              <a:buFont typeface="Wingdings" pitchFamily="2" charset="2"/>
              <a:buNone/>
            </a:pPr>
            <a:r>
              <a:rPr kumimoji="0" lang="zh-CN" altLang="en-US" sz="2000" dirty="0">
                <a:latin typeface="Times New Roman" pitchFamily="18" charset="0"/>
              </a:rPr>
              <a:t>一般生产厂家提供的是：</a:t>
            </a:r>
          </a:p>
          <a:p>
            <a:pPr lvl="1">
              <a:lnSpc>
                <a:spcPct val="130000"/>
              </a:lnSpc>
              <a:spcBef>
                <a:spcPct val="20000"/>
              </a:spcBef>
              <a:buFont typeface="Wingdings" pitchFamily="2" charset="2"/>
              <a:buNone/>
            </a:pPr>
            <a:r>
              <a:rPr kumimoji="0" lang="zh-CN" altLang="en-US" sz="2000" dirty="0">
                <a:latin typeface="Times New Roman" pitchFamily="18" charset="0"/>
              </a:rPr>
              <a:t>漏源极短路时输入电容：</a:t>
            </a:r>
            <a:r>
              <a:rPr kumimoji="0" lang="en-US" altLang="zh-CN" sz="2000" dirty="0" err="1">
                <a:latin typeface="Times New Roman" pitchFamily="18" charset="0"/>
              </a:rPr>
              <a:t>C</a:t>
            </a:r>
            <a:r>
              <a:rPr kumimoji="0" lang="en-US" altLang="zh-CN" sz="2000" baseline="-25000" dirty="0" err="1">
                <a:latin typeface="Times New Roman" pitchFamily="18" charset="0"/>
              </a:rPr>
              <a:t>iss</a:t>
            </a:r>
            <a:endParaRPr kumimoji="0" lang="en-US" altLang="zh-CN" sz="2000" baseline="-25000" dirty="0">
              <a:latin typeface="Times New Roman" pitchFamily="18" charset="0"/>
            </a:endParaRPr>
          </a:p>
          <a:p>
            <a:pPr lvl="1">
              <a:lnSpc>
                <a:spcPct val="130000"/>
              </a:lnSpc>
              <a:spcBef>
                <a:spcPct val="20000"/>
              </a:spcBef>
              <a:buFont typeface="Wingdings" pitchFamily="2" charset="2"/>
              <a:buNone/>
            </a:pPr>
            <a:r>
              <a:rPr kumimoji="0" lang="zh-CN" altLang="en-US" sz="2000" dirty="0">
                <a:latin typeface="Times New Roman" pitchFamily="18" charset="0"/>
              </a:rPr>
              <a:t>共源基输出电容：</a:t>
            </a:r>
            <a:r>
              <a:rPr kumimoji="0" lang="en-US" altLang="zh-CN" sz="2000" dirty="0" err="1">
                <a:latin typeface="Times New Roman" pitchFamily="18" charset="0"/>
              </a:rPr>
              <a:t>C</a:t>
            </a:r>
            <a:r>
              <a:rPr kumimoji="0" lang="en-US" altLang="zh-CN" sz="2000" baseline="-25000" dirty="0" err="1">
                <a:latin typeface="Times New Roman" pitchFamily="18" charset="0"/>
              </a:rPr>
              <a:t>oss</a:t>
            </a:r>
            <a:endParaRPr kumimoji="0" lang="en-US" altLang="zh-CN" sz="2000" baseline="-25000" dirty="0">
              <a:latin typeface="Times New Roman" pitchFamily="18" charset="0"/>
            </a:endParaRPr>
          </a:p>
          <a:p>
            <a:pPr lvl="1">
              <a:lnSpc>
                <a:spcPct val="130000"/>
              </a:lnSpc>
              <a:spcBef>
                <a:spcPct val="20000"/>
              </a:spcBef>
              <a:buFont typeface="Wingdings" pitchFamily="2" charset="2"/>
              <a:buNone/>
            </a:pPr>
            <a:r>
              <a:rPr kumimoji="0" lang="zh-CN" altLang="en-US" sz="2000" dirty="0">
                <a:latin typeface="Times New Roman" pitchFamily="18" charset="0"/>
              </a:rPr>
              <a:t>反向转移电容：</a:t>
            </a:r>
            <a:r>
              <a:rPr kumimoji="0" lang="en-US" altLang="zh-CN" sz="2000" dirty="0" err="1">
                <a:latin typeface="Times New Roman" pitchFamily="18" charset="0"/>
              </a:rPr>
              <a:t>C</a:t>
            </a:r>
            <a:r>
              <a:rPr kumimoji="0" lang="en-US" altLang="zh-CN" sz="2000" baseline="-25000" dirty="0" err="1">
                <a:latin typeface="Times New Roman" pitchFamily="18" charset="0"/>
              </a:rPr>
              <a:t>rss</a:t>
            </a:r>
            <a:endParaRPr kumimoji="0" lang="en-US" altLang="zh-CN" sz="2000" baseline="-25000" dirty="0">
              <a:latin typeface="Times New Roman" pitchFamily="18" charset="0"/>
            </a:endParaRPr>
          </a:p>
          <a:p>
            <a:pPr lvl="1">
              <a:lnSpc>
                <a:spcPct val="130000"/>
              </a:lnSpc>
              <a:spcBef>
                <a:spcPct val="20000"/>
              </a:spcBef>
              <a:buFont typeface="Wingdings" pitchFamily="2" charset="2"/>
              <a:buNone/>
            </a:pPr>
            <a:r>
              <a:rPr kumimoji="0" lang="zh-CN" altLang="en-US" sz="2000" dirty="0">
                <a:latin typeface="Times New Roman" pitchFamily="18" charset="0"/>
              </a:rPr>
              <a:t>上述三者之间的关系为</a:t>
            </a:r>
          </a:p>
          <a:p>
            <a:pPr lvl="1">
              <a:lnSpc>
                <a:spcPct val="130000"/>
              </a:lnSpc>
              <a:spcBef>
                <a:spcPct val="20000"/>
              </a:spcBef>
              <a:buFont typeface="Wingdings" pitchFamily="2" charset="2"/>
              <a:buNone/>
            </a:pPr>
            <a:r>
              <a:rPr kumimoji="0" lang="en-US" altLang="zh-CN" sz="2400" dirty="0" err="1"/>
              <a:t>C</a:t>
            </a:r>
            <a:r>
              <a:rPr kumimoji="0" lang="en-US" altLang="zh-CN" sz="2000" baseline="-25000" dirty="0" err="1">
                <a:latin typeface="Times New Roman" pitchFamily="18" charset="0"/>
              </a:rPr>
              <a:t>iss</a:t>
            </a:r>
            <a:r>
              <a:rPr kumimoji="0" lang="en-US" altLang="zh-CN" sz="2400" dirty="0"/>
              <a:t> </a:t>
            </a:r>
            <a:r>
              <a:rPr kumimoji="0" lang="en-US" altLang="zh-CN" sz="2400" dirty="0">
                <a:latin typeface="Times New Roman" pitchFamily="18" charset="0"/>
              </a:rPr>
              <a:t>= </a:t>
            </a:r>
            <a:r>
              <a:rPr kumimoji="0" lang="en-US" altLang="zh-CN" sz="2400" b="1" i="1" dirty="0"/>
              <a:t>C</a:t>
            </a:r>
            <a:r>
              <a:rPr kumimoji="0" lang="en-US" altLang="zh-CN" sz="2000" baseline="-25000" dirty="0">
                <a:latin typeface="Times New Roman" pitchFamily="18" charset="0"/>
              </a:rPr>
              <a:t>GS</a:t>
            </a:r>
            <a:r>
              <a:rPr kumimoji="0" lang="en-US" altLang="zh-CN" sz="2400" b="1" dirty="0"/>
              <a:t>+</a:t>
            </a:r>
            <a:r>
              <a:rPr kumimoji="0" lang="en-US" altLang="zh-CN" sz="2400" b="1" i="1" dirty="0"/>
              <a:t>C</a:t>
            </a:r>
            <a:r>
              <a:rPr kumimoji="0" lang="en-US" altLang="zh-CN" sz="2000" baseline="-25000" dirty="0">
                <a:latin typeface="Times New Roman" pitchFamily="18" charset="0"/>
              </a:rPr>
              <a:t>GD</a:t>
            </a:r>
            <a:r>
              <a:rPr lang="en-US" altLang="zh-CN" sz="2000" dirty="0">
                <a:latin typeface="Times New Roman" pitchFamily="18" charset="0"/>
                <a:sym typeface="Wingdings" pitchFamily="2" charset="2"/>
              </a:rPr>
              <a:t> (</a:t>
            </a:r>
            <a:r>
              <a:rPr lang="en-US" altLang="zh-CN" sz="2000" b="1" i="1" dirty="0">
                <a:latin typeface="Arial" charset="0"/>
              </a:rPr>
              <a:t>C</a:t>
            </a:r>
            <a:r>
              <a:rPr lang="en-US" altLang="zh-CN" sz="2000" b="1" baseline="-30000" dirty="0">
                <a:latin typeface="Arial" charset="0"/>
              </a:rPr>
              <a:t>DS</a:t>
            </a:r>
            <a:r>
              <a:rPr lang="zh-CN" altLang="en-US" sz="2000" dirty="0">
                <a:latin typeface="Times New Roman" pitchFamily="18" charset="0"/>
                <a:sym typeface="Wingdings" pitchFamily="2" charset="2"/>
              </a:rPr>
              <a:t>短路</a:t>
            </a:r>
            <a:r>
              <a:rPr lang="en-US" altLang="zh-CN" sz="2000" dirty="0">
                <a:latin typeface="Times New Roman" pitchFamily="18" charset="0"/>
                <a:sym typeface="Wingdings" pitchFamily="2" charset="2"/>
              </a:rPr>
              <a:t>)</a:t>
            </a:r>
            <a:endParaRPr kumimoji="0" lang="en-US" altLang="zh-CN" sz="2000" baseline="-25000" dirty="0">
              <a:latin typeface="Times New Roman" pitchFamily="18" charset="0"/>
            </a:endParaRPr>
          </a:p>
          <a:p>
            <a:pPr lvl="1">
              <a:lnSpc>
                <a:spcPct val="130000"/>
              </a:lnSpc>
              <a:spcBef>
                <a:spcPct val="20000"/>
              </a:spcBef>
              <a:buFont typeface="Wingdings" pitchFamily="2" charset="2"/>
              <a:buNone/>
            </a:pPr>
            <a:r>
              <a:rPr kumimoji="0" lang="en-US" altLang="zh-CN" sz="2400" dirty="0" err="1"/>
              <a:t>C</a:t>
            </a:r>
            <a:r>
              <a:rPr kumimoji="0" lang="en-US" altLang="zh-CN" sz="2000" baseline="-25000" dirty="0" err="1">
                <a:latin typeface="Times New Roman" pitchFamily="18" charset="0"/>
              </a:rPr>
              <a:t>rss</a:t>
            </a:r>
            <a:r>
              <a:rPr kumimoji="0" lang="en-US" altLang="zh-CN" sz="2400" dirty="0"/>
              <a:t> = </a:t>
            </a:r>
            <a:r>
              <a:rPr kumimoji="0" lang="en-US" altLang="zh-CN" sz="2400" b="1" i="1" dirty="0"/>
              <a:t>C</a:t>
            </a:r>
            <a:r>
              <a:rPr kumimoji="0" lang="en-US" altLang="zh-CN" sz="2000" baseline="-25000" dirty="0">
                <a:latin typeface="Times New Roman" pitchFamily="18" charset="0"/>
              </a:rPr>
              <a:t>GD</a:t>
            </a:r>
          </a:p>
          <a:p>
            <a:pPr lvl="1">
              <a:lnSpc>
                <a:spcPct val="130000"/>
              </a:lnSpc>
              <a:spcBef>
                <a:spcPct val="20000"/>
              </a:spcBef>
              <a:buFont typeface="Wingdings" pitchFamily="2" charset="2"/>
              <a:buNone/>
            </a:pPr>
            <a:r>
              <a:rPr kumimoji="0" lang="en-US" altLang="zh-CN" sz="2400" dirty="0" err="1"/>
              <a:t>C</a:t>
            </a:r>
            <a:r>
              <a:rPr kumimoji="0" lang="en-US" altLang="zh-CN" sz="2000" baseline="-25000" dirty="0" err="1">
                <a:latin typeface="Times New Roman" pitchFamily="18" charset="0"/>
              </a:rPr>
              <a:t>oss</a:t>
            </a:r>
            <a:r>
              <a:rPr kumimoji="0" lang="en-US" altLang="zh-CN" sz="2400" dirty="0"/>
              <a:t> = </a:t>
            </a:r>
            <a:r>
              <a:rPr kumimoji="0" lang="en-US" altLang="zh-CN" sz="2400" b="1" i="1" dirty="0"/>
              <a:t>C</a:t>
            </a:r>
            <a:r>
              <a:rPr kumimoji="0" lang="en-US" altLang="zh-CN" sz="2000" baseline="-25000" dirty="0">
                <a:latin typeface="Times New Roman" pitchFamily="18" charset="0"/>
              </a:rPr>
              <a:t>DS</a:t>
            </a:r>
            <a:r>
              <a:rPr kumimoji="0" lang="en-US" altLang="zh-CN" sz="2400" b="1" dirty="0"/>
              <a:t>+</a:t>
            </a:r>
            <a:r>
              <a:rPr kumimoji="0" lang="en-US" altLang="zh-CN" sz="2400" b="1" i="1" dirty="0"/>
              <a:t>C</a:t>
            </a:r>
            <a:r>
              <a:rPr kumimoji="0" lang="en-US" altLang="zh-CN" sz="2000" baseline="-25000" dirty="0">
                <a:latin typeface="Times New Roman" pitchFamily="18" charset="0"/>
              </a:rPr>
              <a:t>GD</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pic>
        <p:nvPicPr>
          <p:cNvPr id="3" name="图片 2"/>
          <p:cNvPicPr>
            <a:picLocks noChangeAspect="1"/>
          </p:cNvPicPr>
          <p:nvPr/>
        </p:nvPicPr>
        <p:blipFill>
          <a:blip r:embed="rId2"/>
          <a:stretch>
            <a:fillRect/>
          </a:stretch>
        </p:blipFill>
        <p:spPr>
          <a:xfrm>
            <a:off x="1083266" y="5116175"/>
            <a:ext cx="6833451" cy="1145853"/>
          </a:xfrm>
          <a:prstGeom prst="rect">
            <a:avLst/>
          </a:prstGeom>
        </p:spPr>
      </p:pic>
      <p:sp>
        <p:nvSpPr>
          <p:cNvPr id="9" name="Rectangle 11"/>
          <p:cNvSpPr>
            <a:spLocks noChangeArrowheads="1"/>
          </p:cNvSpPr>
          <p:nvPr/>
        </p:nvSpPr>
        <p:spPr bwMode="auto">
          <a:xfrm>
            <a:off x="5292080" y="669202"/>
            <a:ext cx="3600400" cy="4265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30000"/>
              </a:lnSpc>
              <a:spcBef>
                <a:spcPct val="20000"/>
              </a:spcBef>
              <a:buFont typeface="Wingdings" pitchFamily="2" charset="2"/>
              <a:buNone/>
            </a:pPr>
            <a:r>
              <a:rPr kumimoji="0" lang="en-US" altLang="zh-CN" sz="2400" dirty="0" err="1">
                <a:solidFill>
                  <a:srgbClr val="FF0000"/>
                </a:solidFill>
              </a:rPr>
              <a:t>C</a:t>
            </a:r>
            <a:r>
              <a:rPr kumimoji="0" lang="en-US" altLang="zh-CN" sz="2000" baseline="-25000" dirty="0" err="1">
                <a:solidFill>
                  <a:srgbClr val="FF0000"/>
                </a:solidFill>
                <a:latin typeface="Times New Roman" pitchFamily="18" charset="0"/>
              </a:rPr>
              <a:t>iss</a:t>
            </a:r>
            <a:r>
              <a:rPr kumimoji="0" lang="en-US" altLang="zh-CN" sz="2400" dirty="0">
                <a:solidFill>
                  <a:srgbClr val="FF0000"/>
                </a:solidFill>
              </a:rPr>
              <a:t> </a:t>
            </a:r>
            <a:r>
              <a:rPr kumimoji="0" lang="en-US" altLang="zh-CN" sz="2400" dirty="0">
                <a:solidFill>
                  <a:srgbClr val="FF0000"/>
                </a:solidFill>
                <a:latin typeface="Times New Roman" pitchFamily="18" charset="0"/>
              </a:rPr>
              <a:t>= </a:t>
            </a:r>
            <a:r>
              <a:rPr kumimoji="0" lang="en-US" altLang="zh-CN" sz="2400" b="1" i="1" dirty="0">
                <a:solidFill>
                  <a:srgbClr val="FF0000"/>
                </a:solidFill>
              </a:rPr>
              <a:t>C</a:t>
            </a:r>
            <a:r>
              <a:rPr kumimoji="0" lang="en-US" altLang="zh-CN" sz="2000" baseline="-25000" dirty="0">
                <a:solidFill>
                  <a:srgbClr val="FF0000"/>
                </a:solidFill>
                <a:latin typeface="Times New Roman" pitchFamily="18" charset="0"/>
              </a:rPr>
              <a:t>GS</a:t>
            </a:r>
            <a:r>
              <a:rPr kumimoji="0" lang="en-US" altLang="zh-CN" sz="2400" b="1" dirty="0">
                <a:solidFill>
                  <a:srgbClr val="FF0000"/>
                </a:solidFill>
              </a:rPr>
              <a:t>+</a:t>
            </a:r>
            <a:r>
              <a:rPr kumimoji="0" lang="en-US" altLang="zh-CN" sz="2400" b="1" i="1" dirty="0">
                <a:solidFill>
                  <a:srgbClr val="FF0000"/>
                </a:solidFill>
              </a:rPr>
              <a:t>C</a:t>
            </a:r>
            <a:r>
              <a:rPr kumimoji="0" lang="en-US" altLang="zh-CN" sz="2000" baseline="-25000" dirty="0">
                <a:solidFill>
                  <a:srgbClr val="FF0000"/>
                </a:solidFill>
                <a:latin typeface="Times New Roman" pitchFamily="18" charset="0"/>
              </a:rPr>
              <a:t>GD</a:t>
            </a:r>
            <a:r>
              <a:rPr lang="en-US" altLang="zh-CN" sz="2000" dirty="0">
                <a:solidFill>
                  <a:srgbClr val="FF0000"/>
                </a:solidFill>
                <a:latin typeface="Times New Roman" pitchFamily="18" charset="0"/>
                <a:sym typeface="Wingdings" pitchFamily="2" charset="2"/>
              </a:rPr>
              <a:t> =10nF</a:t>
            </a:r>
            <a:endParaRPr kumimoji="0" lang="en-US" altLang="zh-CN" sz="2000" baseline="-25000" dirty="0">
              <a:solidFill>
                <a:srgbClr val="FF0000"/>
              </a:solidFill>
              <a:latin typeface="Times New Roman" pitchFamily="18" charset="0"/>
            </a:endParaRPr>
          </a:p>
          <a:p>
            <a:pPr lvl="1">
              <a:lnSpc>
                <a:spcPct val="130000"/>
              </a:lnSpc>
              <a:spcBef>
                <a:spcPct val="20000"/>
              </a:spcBef>
            </a:pPr>
            <a:r>
              <a:rPr kumimoji="0" lang="en-US" altLang="zh-CN" sz="2400" dirty="0" err="1">
                <a:solidFill>
                  <a:srgbClr val="FF0000"/>
                </a:solidFill>
              </a:rPr>
              <a:t>C</a:t>
            </a:r>
            <a:r>
              <a:rPr kumimoji="0" lang="en-US" altLang="zh-CN" sz="2000" baseline="-25000" dirty="0" err="1">
                <a:solidFill>
                  <a:srgbClr val="FF0000"/>
                </a:solidFill>
                <a:latin typeface="Times New Roman" pitchFamily="18" charset="0"/>
              </a:rPr>
              <a:t>rss</a:t>
            </a:r>
            <a:r>
              <a:rPr kumimoji="0" lang="en-US" altLang="zh-CN" sz="2400" dirty="0">
                <a:solidFill>
                  <a:srgbClr val="FF0000"/>
                </a:solidFill>
              </a:rPr>
              <a:t> = </a:t>
            </a:r>
            <a:r>
              <a:rPr kumimoji="0" lang="en-US" altLang="zh-CN" sz="2400" b="1" i="1" dirty="0">
                <a:solidFill>
                  <a:srgbClr val="FF0000"/>
                </a:solidFill>
              </a:rPr>
              <a:t>C</a:t>
            </a:r>
            <a:r>
              <a:rPr kumimoji="0" lang="en-US" altLang="zh-CN" sz="2000" baseline="-25000" dirty="0">
                <a:solidFill>
                  <a:srgbClr val="FF0000"/>
                </a:solidFill>
                <a:latin typeface="Times New Roman" pitchFamily="18" charset="0"/>
              </a:rPr>
              <a:t>GD</a:t>
            </a:r>
            <a:r>
              <a:rPr lang="en-US" altLang="zh-CN" sz="2000" dirty="0">
                <a:solidFill>
                  <a:srgbClr val="FF0000"/>
                </a:solidFill>
                <a:latin typeface="Times New Roman" pitchFamily="18" charset="0"/>
                <a:sym typeface="Wingdings" pitchFamily="2" charset="2"/>
              </a:rPr>
              <a:t>=1.8nF</a:t>
            </a:r>
            <a:endParaRPr kumimoji="0" lang="en-US" altLang="zh-CN" sz="2000" baseline="-25000" dirty="0">
              <a:solidFill>
                <a:srgbClr val="FF0000"/>
              </a:solidFill>
              <a:latin typeface="Times New Roman" pitchFamily="18" charset="0"/>
            </a:endParaRPr>
          </a:p>
          <a:p>
            <a:pPr lvl="1">
              <a:lnSpc>
                <a:spcPct val="130000"/>
              </a:lnSpc>
              <a:spcBef>
                <a:spcPct val="20000"/>
              </a:spcBef>
            </a:pPr>
            <a:r>
              <a:rPr kumimoji="0" lang="en-US" altLang="zh-CN" sz="2400" dirty="0" err="1">
                <a:solidFill>
                  <a:srgbClr val="FF0000"/>
                </a:solidFill>
              </a:rPr>
              <a:t>C</a:t>
            </a:r>
            <a:r>
              <a:rPr kumimoji="0" lang="en-US" altLang="zh-CN" sz="2000" baseline="-25000" dirty="0" err="1">
                <a:solidFill>
                  <a:srgbClr val="FF0000"/>
                </a:solidFill>
                <a:latin typeface="Times New Roman" pitchFamily="18" charset="0"/>
              </a:rPr>
              <a:t>oss</a:t>
            </a:r>
            <a:r>
              <a:rPr kumimoji="0" lang="en-US" altLang="zh-CN" sz="2400" dirty="0">
                <a:solidFill>
                  <a:srgbClr val="FF0000"/>
                </a:solidFill>
              </a:rPr>
              <a:t> = </a:t>
            </a:r>
            <a:r>
              <a:rPr kumimoji="0" lang="en-US" altLang="zh-CN" sz="2400" b="1" i="1" dirty="0">
                <a:solidFill>
                  <a:srgbClr val="FF0000"/>
                </a:solidFill>
              </a:rPr>
              <a:t>C</a:t>
            </a:r>
            <a:r>
              <a:rPr kumimoji="0" lang="en-US" altLang="zh-CN" sz="2000" baseline="-25000" dirty="0">
                <a:solidFill>
                  <a:srgbClr val="FF0000"/>
                </a:solidFill>
                <a:latin typeface="Times New Roman" pitchFamily="18" charset="0"/>
              </a:rPr>
              <a:t>DS</a:t>
            </a:r>
            <a:r>
              <a:rPr kumimoji="0" lang="en-US" altLang="zh-CN" sz="2400" b="1" dirty="0">
                <a:solidFill>
                  <a:srgbClr val="FF0000"/>
                </a:solidFill>
              </a:rPr>
              <a:t>+</a:t>
            </a:r>
            <a:r>
              <a:rPr kumimoji="0" lang="en-US" altLang="zh-CN" sz="2400" b="1" i="1" dirty="0">
                <a:solidFill>
                  <a:srgbClr val="FF0000"/>
                </a:solidFill>
              </a:rPr>
              <a:t>C</a:t>
            </a:r>
            <a:r>
              <a:rPr kumimoji="0" lang="en-US" altLang="zh-CN" sz="2000" baseline="-25000" dirty="0">
                <a:solidFill>
                  <a:srgbClr val="FF0000"/>
                </a:solidFill>
                <a:latin typeface="Times New Roman" pitchFamily="18" charset="0"/>
              </a:rPr>
              <a:t>GD</a:t>
            </a:r>
            <a:r>
              <a:rPr lang="en-US" altLang="zh-CN" sz="2000" dirty="0">
                <a:solidFill>
                  <a:srgbClr val="FF0000"/>
                </a:solidFill>
                <a:latin typeface="Times New Roman" pitchFamily="18" charset="0"/>
                <a:sym typeface="Wingdings" pitchFamily="2" charset="2"/>
              </a:rPr>
              <a:t>=5nF</a:t>
            </a:r>
          </a:p>
          <a:p>
            <a:pPr lvl="1">
              <a:lnSpc>
                <a:spcPct val="130000"/>
              </a:lnSpc>
              <a:spcBef>
                <a:spcPct val="20000"/>
              </a:spcBef>
            </a:pPr>
            <a:endParaRPr lang="en-US" altLang="zh-CN" sz="2000" baseline="-25000" dirty="0">
              <a:solidFill>
                <a:srgbClr val="FF0000"/>
              </a:solidFill>
              <a:latin typeface="Times New Roman" pitchFamily="18" charset="0"/>
              <a:sym typeface="Wingdings" pitchFamily="2" charset="2"/>
            </a:endParaRPr>
          </a:p>
          <a:p>
            <a:pPr lvl="1">
              <a:lnSpc>
                <a:spcPct val="130000"/>
              </a:lnSpc>
              <a:spcBef>
                <a:spcPct val="20000"/>
              </a:spcBef>
            </a:pPr>
            <a:r>
              <a:rPr lang="en-US" altLang="zh-CN" sz="2400" b="1" i="1" dirty="0">
                <a:solidFill>
                  <a:srgbClr val="FF0000"/>
                </a:solidFill>
              </a:rPr>
              <a:t>C</a:t>
            </a:r>
            <a:r>
              <a:rPr lang="en-US" altLang="zh-CN" sz="2000" baseline="-25000" dirty="0">
                <a:solidFill>
                  <a:srgbClr val="FF0000"/>
                </a:solidFill>
                <a:latin typeface="Times New Roman" pitchFamily="18" charset="0"/>
              </a:rPr>
              <a:t>GD</a:t>
            </a:r>
            <a:r>
              <a:rPr lang="en-US" altLang="zh-CN" sz="2000" dirty="0">
                <a:solidFill>
                  <a:srgbClr val="FF0000"/>
                </a:solidFill>
                <a:latin typeface="Times New Roman" pitchFamily="18" charset="0"/>
                <a:sym typeface="Wingdings" pitchFamily="2" charset="2"/>
              </a:rPr>
              <a:t>=1.8nF</a:t>
            </a:r>
            <a:endParaRPr lang="en-US" altLang="zh-CN" sz="2000" baseline="-25000" dirty="0">
              <a:solidFill>
                <a:srgbClr val="FF0000"/>
              </a:solidFill>
              <a:latin typeface="Times New Roman" pitchFamily="18" charset="0"/>
            </a:endParaRPr>
          </a:p>
          <a:p>
            <a:pPr lvl="1">
              <a:lnSpc>
                <a:spcPct val="130000"/>
              </a:lnSpc>
              <a:spcBef>
                <a:spcPct val="20000"/>
              </a:spcBef>
            </a:pPr>
            <a:r>
              <a:rPr lang="en-US" altLang="zh-CN" sz="2400" b="1" i="1" dirty="0">
                <a:solidFill>
                  <a:srgbClr val="FF0000"/>
                </a:solidFill>
              </a:rPr>
              <a:t>C</a:t>
            </a:r>
            <a:r>
              <a:rPr lang="en-US" altLang="zh-CN" sz="2000" baseline="-25000" dirty="0">
                <a:solidFill>
                  <a:srgbClr val="FF0000"/>
                </a:solidFill>
                <a:latin typeface="Times New Roman" pitchFamily="18" charset="0"/>
              </a:rPr>
              <a:t>GS</a:t>
            </a:r>
            <a:r>
              <a:rPr lang="en-US" altLang="zh-CN" sz="2000" dirty="0">
                <a:solidFill>
                  <a:srgbClr val="FF0000"/>
                </a:solidFill>
                <a:latin typeface="Times New Roman" pitchFamily="18" charset="0"/>
                <a:sym typeface="Wingdings" pitchFamily="2" charset="2"/>
              </a:rPr>
              <a:t>=8.2nF</a:t>
            </a:r>
            <a:endParaRPr lang="en-US" altLang="zh-CN" sz="2000" baseline="-25000" dirty="0">
              <a:solidFill>
                <a:srgbClr val="FF0000"/>
              </a:solidFill>
              <a:latin typeface="Times New Roman" pitchFamily="18" charset="0"/>
            </a:endParaRPr>
          </a:p>
          <a:p>
            <a:pPr lvl="1">
              <a:lnSpc>
                <a:spcPct val="130000"/>
              </a:lnSpc>
              <a:spcBef>
                <a:spcPct val="20000"/>
              </a:spcBef>
            </a:pPr>
            <a:r>
              <a:rPr lang="en-US" altLang="zh-CN" sz="2400" b="1" i="1" dirty="0">
                <a:solidFill>
                  <a:srgbClr val="FF0000"/>
                </a:solidFill>
              </a:rPr>
              <a:t>C</a:t>
            </a:r>
            <a:r>
              <a:rPr lang="en-US" altLang="zh-CN" sz="2000" baseline="-25000" dirty="0">
                <a:solidFill>
                  <a:srgbClr val="FF0000"/>
                </a:solidFill>
                <a:latin typeface="Times New Roman" pitchFamily="18" charset="0"/>
              </a:rPr>
              <a:t>DS</a:t>
            </a:r>
            <a:r>
              <a:rPr lang="en-US" altLang="zh-CN" sz="2000" dirty="0">
                <a:solidFill>
                  <a:srgbClr val="FF0000"/>
                </a:solidFill>
                <a:latin typeface="Times New Roman" pitchFamily="18" charset="0"/>
                <a:sym typeface="Wingdings" pitchFamily="2" charset="2"/>
              </a:rPr>
              <a:t>=3.2nF</a:t>
            </a:r>
            <a:endParaRPr lang="en-US" altLang="zh-CN" sz="2000" baseline="-25000" dirty="0">
              <a:solidFill>
                <a:srgbClr val="FF0000"/>
              </a:solidFill>
              <a:latin typeface="Times New Roman" pitchFamily="18" charset="0"/>
            </a:endParaRPr>
          </a:p>
          <a:p>
            <a:pPr lvl="1">
              <a:lnSpc>
                <a:spcPct val="130000"/>
              </a:lnSpc>
              <a:spcBef>
                <a:spcPct val="20000"/>
              </a:spcBef>
            </a:pPr>
            <a:endParaRPr lang="en-US" altLang="zh-CN" sz="2000" baseline="-25000" dirty="0">
              <a:latin typeface="Times New Roman" pitchFamily="18" charset="0"/>
            </a:endParaRPr>
          </a:p>
          <a:p>
            <a:pPr lvl="1">
              <a:lnSpc>
                <a:spcPct val="130000"/>
              </a:lnSpc>
              <a:spcBef>
                <a:spcPct val="20000"/>
              </a:spcBef>
              <a:buFont typeface="Wingdings" pitchFamily="2" charset="2"/>
              <a:buNone/>
            </a:pPr>
            <a:endParaRPr kumimoji="0" lang="en-US" altLang="zh-CN" sz="2000" baseline="-25000" dirty="0">
              <a:latin typeface="Times New Roman" pitchFamily="18" charset="0"/>
            </a:endParaRPr>
          </a:p>
        </p:txBody>
      </p:sp>
      <p:sp>
        <p:nvSpPr>
          <p:cNvPr id="4" name="日期占位符 3"/>
          <p:cNvSpPr>
            <a:spLocks noGrp="1"/>
          </p:cNvSpPr>
          <p:nvPr>
            <p:ph type="dt" sz="half" idx="10"/>
          </p:nvPr>
        </p:nvSpPr>
        <p:spPr/>
        <p:txBody>
          <a:bodyPr/>
          <a:lstStyle/>
          <a:p>
            <a:fld id="{6E00C418-0EFC-484B-982E-608CD76C4F44}" type="datetime10">
              <a:rPr lang="zh-CN" altLang="en-US" smtClean="0"/>
              <a:t>20:57</a:t>
            </a:fld>
            <a:endParaRPr lang="zh-CN" altLang="en-US"/>
          </a:p>
        </p:txBody>
      </p:sp>
    </p:spTree>
    <p:extLst>
      <p:ext uri="{BB962C8B-B14F-4D97-AF65-F5344CB8AC3E}">
        <p14:creationId xmlns:p14="http://schemas.microsoft.com/office/powerpoint/2010/main" val="955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3706"/>
                                        </p:tgtEl>
                                        <p:attrNameLst>
                                          <p:attrName>style.visibility</p:attrName>
                                        </p:attrNameLst>
                                      </p:cBhvr>
                                      <p:to>
                                        <p:strVal val="visible"/>
                                      </p:to>
                                    </p:set>
                                    <p:animEffect transition="in" filter="blinds(horizontal)">
                                      <p:cBhvr>
                                        <p:cTn id="7" dur="500"/>
                                        <p:tgtEl>
                                          <p:spTgt spid="413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3707"/>
                                        </p:tgtEl>
                                        <p:attrNameLst>
                                          <p:attrName>style.visibility</p:attrName>
                                        </p:attrNameLst>
                                      </p:cBhvr>
                                      <p:to>
                                        <p:strVal val="visible"/>
                                      </p:to>
                                    </p:set>
                                    <p:animEffect transition="in" filter="blinds(horizontal)">
                                      <p:cBhvr>
                                        <p:cTn id="12" dur="500"/>
                                        <p:tgtEl>
                                          <p:spTgt spid="4137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6" grpId="0" autoUpdateAnimBg="0"/>
      <p:bldP spid="413707" grpId="0" autoUpdateAnimBg="0"/>
      <p:bldP spid="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827584" y="6463"/>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3600" b="1" dirty="0">
                <a:solidFill>
                  <a:srgbClr val="0033CC"/>
                </a:solidFill>
              </a:rPr>
              <a:t>电力场效应晶体管</a:t>
            </a:r>
            <a:r>
              <a:rPr lang="zh-CN" altLang="en-US" sz="3600" b="1" dirty="0">
                <a:latin typeface="Times New Roman" pitchFamily="18" charset="0"/>
              </a:rPr>
              <a:t>学习要点</a:t>
            </a:r>
            <a:r>
              <a:rPr lang="zh-CN" altLang="en-US" sz="3600" dirty="0">
                <a:latin typeface="Times New Roman" pitchFamily="18" charset="0"/>
              </a:rPr>
              <a:t> </a:t>
            </a:r>
          </a:p>
        </p:txBody>
      </p:sp>
      <p:sp>
        <p:nvSpPr>
          <p:cNvPr id="413706" name="Rectangle 10"/>
          <p:cNvSpPr>
            <a:spLocks noChangeArrowheads="1"/>
          </p:cNvSpPr>
          <p:nvPr/>
        </p:nvSpPr>
        <p:spPr bwMode="auto">
          <a:xfrm>
            <a:off x="323528" y="691693"/>
            <a:ext cx="813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150000"/>
              </a:lnSpc>
              <a:spcBef>
                <a:spcPct val="20000"/>
              </a:spcBef>
              <a:buFont typeface="Wingdings" pitchFamily="2" charset="2"/>
              <a:buNone/>
            </a:pPr>
            <a:r>
              <a:rPr lang="en-US" altLang="zh-CN" sz="2800" b="1" dirty="0">
                <a:latin typeface="Times New Roman" pitchFamily="18" charset="0"/>
              </a:rPr>
              <a:t>1</a:t>
            </a:r>
            <a:r>
              <a:rPr lang="zh-CN" altLang="en-US" sz="2800" b="1" dirty="0">
                <a:latin typeface="Times New Roman" pitchFamily="18" charset="0"/>
              </a:rPr>
              <a:t>、</a:t>
            </a:r>
            <a:r>
              <a:rPr lang="zh-CN" altLang="en-US" sz="2800" b="1" dirty="0">
                <a:solidFill>
                  <a:srgbClr val="0000FF"/>
                </a:solidFill>
              </a:rPr>
              <a:t>电力</a:t>
            </a:r>
            <a:r>
              <a:rPr lang="en-US" altLang="zh-CN" sz="2800" b="1" dirty="0">
                <a:solidFill>
                  <a:srgbClr val="0000FF"/>
                </a:solidFill>
                <a:latin typeface="Arial" charset="0"/>
              </a:rPr>
              <a:t>MOSFET</a:t>
            </a:r>
            <a:r>
              <a:rPr lang="zh-CN" altLang="en-US" sz="2800" b="1" dirty="0">
                <a:solidFill>
                  <a:srgbClr val="0000FF"/>
                </a:solidFill>
                <a:latin typeface="Arial" charset="0"/>
              </a:rPr>
              <a:t>的结构</a:t>
            </a:r>
            <a:r>
              <a:rPr lang="en-US" altLang="zh-CN" sz="2800" b="1" dirty="0">
                <a:solidFill>
                  <a:srgbClr val="0000FF"/>
                </a:solidFill>
                <a:latin typeface="Arial" charset="0"/>
              </a:rPr>
              <a:t>(</a:t>
            </a:r>
            <a:r>
              <a:rPr lang="zh-CN" altLang="en-US" sz="2800" b="1" dirty="0">
                <a:solidFill>
                  <a:srgbClr val="0000FF"/>
                </a:solidFill>
                <a:latin typeface="Arial" charset="0"/>
              </a:rPr>
              <a:t>多元结构、</a:t>
            </a:r>
            <a:r>
              <a:rPr lang="zh-CN" altLang="en-US" sz="2800" b="1" dirty="0">
                <a:solidFill>
                  <a:srgbClr val="FF0000"/>
                </a:solidFill>
                <a:latin typeface="Times New Roman" pitchFamily="18" charset="0"/>
              </a:rPr>
              <a:t>垂直导电结构、漂移区，结构特点</a:t>
            </a:r>
            <a:r>
              <a:rPr lang="en-US" altLang="zh-CN" sz="2800" b="1" dirty="0">
                <a:solidFill>
                  <a:srgbClr val="0000FF"/>
                </a:solidFill>
                <a:latin typeface="Arial" charset="0"/>
              </a:rPr>
              <a:t>)</a:t>
            </a:r>
          </a:p>
          <a:p>
            <a:pPr marL="742950" lvl="1" indent="-285750">
              <a:lnSpc>
                <a:spcPct val="150000"/>
              </a:lnSpc>
              <a:spcBef>
                <a:spcPct val="20000"/>
              </a:spcBef>
              <a:buFont typeface="Wingdings" pitchFamily="2" charset="2"/>
              <a:buNone/>
            </a:pPr>
            <a:r>
              <a:rPr lang="en-US" altLang="zh-CN" sz="2800" b="1" dirty="0">
                <a:solidFill>
                  <a:srgbClr val="0000FF"/>
                </a:solidFill>
                <a:latin typeface="Arial" charset="0"/>
              </a:rPr>
              <a:t>2</a:t>
            </a:r>
            <a:r>
              <a:rPr lang="zh-CN" altLang="en-US" sz="2800" b="1" dirty="0">
                <a:solidFill>
                  <a:srgbClr val="0000FF"/>
                </a:solidFill>
                <a:latin typeface="Arial" charset="0"/>
              </a:rPr>
              <a:t>、</a:t>
            </a:r>
            <a:r>
              <a:rPr lang="zh-CN" altLang="en-US" sz="2800" b="1" dirty="0">
                <a:solidFill>
                  <a:srgbClr val="0000FF"/>
                </a:solidFill>
              </a:rPr>
              <a:t>电力</a:t>
            </a:r>
            <a:r>
              <a:rPr lang="en-US" altLang="zh-CN" sz="2800" b="1" dirty="0">
                <a:solidFill>
                  <a:srgbClr val="0000FF"/>
                </a:solidFill>
                <a:latin typeface="Arial" charset="0"/>
              </a:rPr>
              <a:t>MOSFET</a:t>
            </a:r>
            <a:r>
              <a:rPr lang="zh-CN" altLang="en-US" sz="2800" b="1" dirty="0">
                <a:solidFill>
                  <a:srgbClr val="0000FF"/>
                </a:solidFill>
                <a:latin typeface="Arial" charset="0"/>
              </a:rPr>
              <a:t>的工作原理（</a:t>
            </a:r>
            <a:r>
              <a:rPr lang="zh-CN" altLang="en-US" sz="2800" b="1" dirty="0">
                <a:solidFill>
                  <a:srgbClr val="FF0000"/>
                </a:solidFill>
                <a:latin typeface="Times New Roman" pitchFamily="18" charset="0"/>
              </a:rPr>
              <a:t>导电机理：三种状态、</a:t>
            </a:r>
            <a:r>
              <a:rPr lang="zh-CN" altLang="en-US" sz="2800" dirty="0"/>
              <a:t>反型层</a:t>
            </a:r>
            <a:r>
              <a:rPr lang="zh-CN" altLang="en-US" sz="2800" b="1" dirty="0">
                <a:solidFill>
                  <a:srgbClr val="FF0000"/>
                </a:solidFill>
                <a:latin typeface="Times New Roman" pitchFamily="18" charset="0"/>
              </a:rPr>
              <a:t>无电导调制效应（通态损耗大）</a:t>
            </a:r>
            <a:r>
              <a:rPr lang="zh-CN" altLang="en-US" sz="2800" b="1" dirty="0">
                <a:solidFill>
                  <a:srgbClr val="0000FF"/>
                </a:solidFill>
                <a:latin typeface="Arial" charset="0"/>
              </a:rPr>
              <a:t>）</a:t>
            </a:r>
            <a:endParaRPr lang="en-US" altLang="zh-CN" sz="2800" b="1" dirty="0">
              <a:solidFill>
                <a:srgbClr val="0000FF"/>
              </a:solidFill>
              <a:latin typeface="Arial" charset="0"/>
            </a:endParaRPr>
          </a:p>
          <a:p>
            <a:pPr marL="742950" lvl="1" indent="-285750">
              <a:lnSpc>
                <a:spcPct val="150000"/>
              </a:lnSpc>
              <a:spcBef>
                <a:spcPct val="20000"/>
              </a:spcBef>
              <a:buFont typeface="Wingdings" pitchFamily="2" charset="2"/>
              <a:buNone/>
            </a:pPr>
            <a:r>
              <a:rPr lang="en-US" altLang="zh-CN" sz="2800" b="1" dirty="0">
                <a:solidFill>
                  <a:srgbClr val="0000FF"/>
                </a:solidFill>
                <a:latin typeface="Arial" charset="0"/>
              </a:rPr>
              <a:t>3</a:t>
            </a:r>
            <a:r>
              <a:rPr lang="zh-CN" altLang="en-US" sz="2800" b="1" dirty="0">
                <a:solidFill>
                  <a:srgbClr val="0000FF"/>
                </a:solidFill>
                <a:latin typeface="Arial" charset="0"/>
              </a:rPr>
              <a:t>、</a:t>
            </a:r>
            <a:r>
              <a:rPr lang="zh-CN" altLang="en-US" sz="2800" b="1" dirty="0">
                <a:solidFill>
                  <a:srgbClr val="0000FF"/>
                </a:solidFill>
              </a:rPr>
              <a:t>电力</a:t>
            </a:r>
            <a:r>
              <a:rPr lang="en-US" altLang="zh-CN" sz="2800" b="1" dirty="0">
                <a:solidFill>
                  <a:srgbClr val="0000FF"/>
                </a:solidFill>
                <a:latin typeface="Arial" charset="0"/>
              </a:rPr>
              <a:t>MOSFET</a:t>
            </a:r>
            <a:r>
              <a:rPr lang="zh-CN" altLang="en-US" sz="2800" b="1" dirty="0">
                <a:solidFill>
                  <a:srgbClr val="0000FF"/>
                </a:solidFill>
                <a:latin typeface="Arial" charset="0"/>
              </a:rPr>
              <a:t>的静态特性（正向特性：转移特性、输出特性，</a:t>
            </a:r>
            <a:r>
              <a:rPr lang="zh-CN" altLang="en-US" sz="2800" b="1" dirty="0">
                <a:solidFill>
                  <a:srgbClr val="FF0000"/>
                </a:solidFill>
                <a:latin typeface="Arial" charset="0"/>
              </a:rPr>
              <a:t>反向：二极管导通</a:t>
            </a:r>
            <a:r>
              <a:rPr lang="zh-CN" altLang="en-US" sz="2800" b="1" dirty="0">
                <a:solidFill>
                  <a:srgbClr val="0000FF"/>
                </a:solidFill>
                <a:latin typeface="Arial" charset="0"/>
              </a:rPr>
              <a:t>）</a:t>
            </a:r>
            <a:endParaRPr lang="en-US" altLang="zh-CN" sz="2800" b="1" dirty="0">
              <a:solidFill>
                <a:srgbClr val="0000FF"/>
              </a:solidFill>
              <a:latin typeface="Arial" charset="0"/>
            </a:endParaRPr>
          </a:p>
          <a:p>
            <a:pPr marL="742950" lvl="1" indent="-285750">
              <a:lnSpc>
                <a:spcPct val="150000"/>
              </a:lnSpc>
              <a:spcBef>
                <a:spcPct val="20000"/>
              </a:spcBef>
              <a:buFont typeface="Wingdings" pitchFamily="2" charset="2"/>
              <a:buNone/>
            </a:pPr>
            <a:r>
              <a:rPr lang="en-US" altLang="zh-CN" sz="2800" b="1" dirty="0">
                <a:solidFill>
                  <a:srgbClr val="0000FF"/>
                </a:solidFill>
                <a:latin typeface="Arial" charset="0"/>
              </a:rPr>
              <a:t>4</a:t>
            </a:r>
            <a:r>
              <a:rPr lang="zh-CN" altLang="en-US" sz="2800" b="1" dirty="0">
                <a:solidFill>
                  <a:srgbClr val="0000FF"/>
                </a:solidFill>
                <a:latin typeface="Arial" charset="0"/>
              </a:rPr>
              <a:t>、</a:t>
            </a:r>
            <a:r>
              <a:rPr lang="zh-CN" altLang="en-US" sz="2800" b="1" dirty="0">
                <a:solidFill>
                  <a:srgbClr val="0000FF"/>
                </a:solidFill>
              </a:rPr>
              <a:t>电力</a:t>
            </a:r>
            <a:r>
              <a:rPr lang="en-US" altLang="zh-CN" sz="2800" b="1" dirty="0">
                <a:solidFill>
                  <a:srgbClr val="0000FF"/>
                </a:solidFill>
                <a:latin typeface="Arial" charset="0"/>
              </a:rPr>
              <a:t>MOSFET</a:t>
            </a:r>
            <a:r>
              <a:rPr lang="zh-CN" altLang="en-US" sz="2800" b="1" dirty="0">
                <a:solidFill>
                  <a:srgbClr val="0000FF"/>
                </a:solidFill>
                <a:latin typeface="Arial" charset="0"/>
              </a:rPr>
              <a:t>的动态特性（</a:t>
            </a:r>
            <a:r>
              <a:rPr lang="zh-CN" altLang="en-US" sz="2800" b="1" dirty="0">
                <a:solidFill>
                  <a:srgbClr val="FF0000"/>
                </a:solidFill>
                <a:latin typeface="Arial" charset="0"/>
              </a:rPr>
              <a:t>极间电容的充放电过程</a:t>
            </a:r>
            <a:r>
              <a:rPr lang="zh-CN" altLang="en-US" sz="2800" b="1" dirty="0">
                <a:solidFill>
                  <a:srgbClr val="0000FF"/>
                </a:solidFill>
                <a:latin typeface="Arial" charset="0"/>
              </a:rPr>
              <a:t>）（</a:t>
            </a:r>
            <a:r>
              <a:rPr lang="zh-CN" altLang="en-US" sz="2800" b="1" dirty="0">
                <a:solidFill>
                  <a:srgbClr val="FF0000"/>
                </a:solidFill>
                <a:latin typeface="Times New Roman" pitchFamily="18" charset="0"/>
              </a:rPr>
              <a:t>开通特性曲线、关断特性曲线、开关速度特点及影响因素</a:t>
            </a:r>
            <a:r>
              <a:rPr lang="zh-CN" altLang="en-US" sz="2800" b="1" dirty="0">
                <a:solidFill>
                  <a:srgbClr val="0000FF"/>
                </a:solidFill>
                <a:latin typeface="Arial" charset="0"/>
              </a:rPr>
              <a:t>）</a:t>
            </a:r>
            <a:endParaRPr lang="en-US" altLang="zh-CN" sz="2800" b="1" dirty="0">
              <a:solidFill>
                <a:srgbClr val="0000FF"/>
              </a:solidFill>
              <a:latin typeface="Arial" charset="0"/>
            </a:endParaRPr>
          </a:p>
          <a:p>
            <a:pPr marL="742950" lvl="1" indent="-285750">
              <a:lnSpc>
                <a:spcPct val="130000"/>
              </a:lnSpc>
              <a:spcBef>
                <a:spcPct val="20000"/>
              </a:spcBef>
              <a:buFont typeface="Wingdings" pitchFamily="2" charset="2"/>
              <a:buNone/>
            </a:pPr>
            <a:endParaRPr lang="zh-CN" altLang="en-US" sz="2400" b="1" dirty="0">
              <a:solidFill>
                <a:srgbClr val="0000FF"/>
              </a:solidFill>
              <a:latin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3" name="日期占位符 2"/>
          <p:cNvSpPr>
            <a:spLocks noGrp="1"/>
          </p:cNvSpPr>
          <p:nvPr>
            <p:ph type="dt" sz="half" idx="10"/>
          </p:nvPr>
        </p:nvSpPr>
        <p:spPr/>
        <p:txBody>
          <a:bodyPr/>
          <a:lstStyle/>
          <a:p>
            <a:fld id="{7B3DB7A9-F649-4C9D-A9A9-78886CE42DD3}" type="datetime10">
              <a:rPr lang="zh-CN" altLang="en-US" smtClean="0"/>
              <a:t>20:57</a:t>
            </a:fld>
            <a:endParaRPr lang="zh-CN" altLang="en-US"/>
          </a:p>
        </p:txBody>
      </p:sp>
    </p:spTree>
    <p:extLst>
      <p:ext uri="{BB962C8B-B14F-4D97-AF65-F5344CB8AC3E}">
        <p14:creationId xmlns:p14="http://schemas.microsoft.com/office/powerpoint/2010/main" val="2427245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3706"/>
                                        </p:tgtEl>
                                        <p:attrNameLst>
                                          <p:attrName>style.visibility</p:attrName>
                                        </p:attrNameLst>
                                      </p:cBhvr>
                                      <p:to>
                                        <p:strVal val="visible"/>
                                      </p:to>
                                    </p:set>
                                    <p:animEffect transition="in" filter="blinds(horizontal)">
                                      <p:cBhvr>
                                        <p:cTn id="7" dur="500"/>
                                        <p:tgtEl>
                                          <p:spTgt spid="413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3" name="矩形 2"/>
          <p:cNvSpPr/>
          <p:nvPr/>
        </p:nvSpPr>
        <p:spPr>
          <a:xfrm>
            <a:off x="755576" y="685800"/>
            <a:ext cx="8316416" cy="5755422"/>
          </a:xfrm>
          <a:prstGeom prst="rect">
            <a:avLst/>
          </a:prstGeom>
        </p:spPr>
        <p:txBody>
          <a:bodyPr wrap="square">
            <a:spAutoFit/>
          </a:bodyPr>
          <a:lstStyle/>
          <a:p>
            <a:pPr marL="342900" lvl="0" indent="-342900" fontAlgn="base">
              <a:spcBef>
                <a:spcPct val="20000"/>
              </a:spcBef>
              <a:spcAft>
                <a:spcPct val="0"/>
              </a:spcAft>
              <a:buChar char="•"/>
            </a:pPr>
            <a:r>
              <a:rPr lang="en-US" altLang="zh-CN" sz="1600" dirty="0"/>
              <a:t>1</a:t>
            </a:r>
            <a:r>
              <a:rPr lang="zh-CN" altLang="en-US" sz="1600" dirty="0"/>
              <a:t>、</a:t>
            </a:r>
            <a:r>
              <a:rPr lang="zh-CN" altLang="zh-CN" sz="1600" dirty="0"/>
              <a:t>对电力</a:t>
            </a:r>
            <a:r>
              <a:rPr lang="en-US" altLang="zh-CN" sz="1600" dirty="0"/>
              <a:t>MOSFET</a:t>
            </a:r>
            <a:r>
              <a:rPr lang="zh-CN" altLang="zh-CN" sz="1600" dirty="0"/>
              <a:t>，下列说法正确的是（</a:t>
            </a:r>
            <a:r>
              <a:rPr lang="en-US" altLang="zh-CN" sz="1600" dirty="0"/>
              <a:t>      </a:t>
            </a:r>
            <a:r>
              <a:rPr lang="zh-CN" altLang="zh-CN" sz="1600" dirty="0"/>
              <a:t>）。</a:t>
            </a:r>
          </a:p>
          <a:p>
            <a:pPr marL="342900" lvl="0" indent="-342900" fontAlgn="base">
              <a:spcBef>
                <a:spcPct val="20000"/>
              </a:spcBef>
              <a:spcAft>
                <a:spcPct val="0"/>
              </a:spcAft>
              <a:buChar char="•"/>
            </a:pPr>
            <a:r>
              <a:rPr lang="en-US" altLang="zh-CN" sz="1600" dirty="0"/>
              <a:t>A</a:t>
            </a:r>
            <a:r>
              <a:rPr lang="zh-CN" altLang="en-US" sz="1600" dirty="0"/>
              <a:t>、</a:t>
            </a:r>
            <a:r>
              <a:rPr lang="zh-CN" altLang="zh-CN" sz="1600" dirty="0"/>
              <a:t>电力</a:t>
            </a:r>
            <a:r>
              <a:rPr lang="en-US" altLang="zh-CN" sz="1600" dirty="0"/>
              <a:t>MOSFET</a:t>
            </a:r>
            <a:r>
              <a:rPr lang="zh-CN" altLang="zh-CN" sz="1600" dirty="0"/>
              <a:t>管可以通过增加漂移区提高耐压等级，但是通态电阻增大，通态损耗增加。</a:t>
            </a:r>
          </a:p>
          <a:p>
            <a:pPr marL="342900" lvl="0" indent="-342900" fontAlgn="base">
              <a:spcBef>
                <a:spcPct val="20000"/>
              </a:spcBef>
              <a:spcAft>
                <a:spcPct val="0"/>
              </a:spcAft>
              <a:buChar char="•"/>
            </a:pPr>
            <a:r>
              <a:rPr lang="en-US" altLang="zh-CN" sz="1600" dirty="0"/>
              <a:t>B</a:t>
            </a:r>
            <a:r>
              <a:rPr lang="zh-CN" altLang="en-US" sz="1600" dirty="0"/>
              <a:t>、</a:t>
            </a:r>
            <a:r>
              <a:rPr lang="zh-CN" altLang="zh-CN" sz="1600" dirty="0"/>
              <a:t>电力</a:t>
            </a:r>
            <a:r>
              <a:rPr lang="en-US" altLang="zh-CN" sz="1600" dirty="0"/>
              <a:t>MOSFET</a:t>
            </a:r>
            <a:r>
              <a:rPr lang="zh-CN" altLang="zh-CN" sz="1600" dirty="0"/>
              <a:t>是多子导电，无法像电力二极管在导通时有</a:t>
            </a:r>
            <a:r>
              <a:rPr lang="en-US" altLang="zh-CN" sz="1600" dirty="0"/>
              <a:t>P</a:t>
            </a:r>
            <a:r>
              <a:rPr lang="zh-CN" altLang="zh-CN" sz="1600" dirty="0"/>
              <a:t>区向漂移区注入大量少子形成电导调制效应来减小通态电压和通态损耗。</a:t>
            </a:r>
          </a:p>
          <a:p>
            <a:pPr marL="342900" lvl="0" indent="-342900" fontAlgn="base">
              <a:spcBef>
                <a:spcPct val="20000"/>
              </a:spcBef>
              <a:spcAft>
                <a:spcPct val="0"/>
              </a:spcAft>
              <a:buChar char="•"/>
            </a:pPr>
            <a:r>
              <a:rPr lang="en-US" altLang="zh-CN" sz="1600" dirty="0"/>
              <a:t>C</a:t>
            </a:r>
            <a:r>
              <a:rPr lang="zh-CN" altLang="en-US" sz="1600" dirty="0"/>
              <a:t>、</a:t>
            </a:r>
            <a:r>
              <a:rPr lang="zh-CN" altLang="zh-CN" sz="1600" dirty="0"/>
              <a:t>电力</a:t>
            </a:r>
            <a:r>
              <a:rPr lang="en-US" altLang="zh-CN" sz="1600" dirty="0"/>
              <a:t>MOSFET</a:t>
            </a:r>
            <a:r>
              <a:rPr lang="zh-CN" altLang="zh-CN" sz="1600" dirty="0"/>
              <a:t>的开关频率是主要电力电子器件中最高的。</a:t>
            </a:r>
          </a:p>
          <a:p>
            <a:pPr marL="342900" lvl="0" indent="-342900" fontAlgn="base">
              <a:spcBef>
                <a:spcPct val="20000"/>
              </a:spcBef>
              <a:spcAft>
                <a:spcPct val="0"/>
              </a:spcAft>
              <a:buChar char="•"/>
            </a:pPr>
            <a:r>
              <a:rPr lang="en-US" altLang="zh-CN" sz="1600" dirty="0"/>
              <a:t>D</a:t>
            </a:r>
            <a:r>
              <a:rPr lang="zh-CN" altLang="en-US" sz="1600" dirty="0"/>
              <a:t>、</a:t>
            </a:r>
            <a:r>
              <a:rPr lang="zh-CN" altLang="zh-CN" sz="1600" dirty="0"/>
              <a:t>在实际器件的制造过程中一般有寄生的反并联二极管。</a:t>
            </a: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r>
              <a:rPr lang="en-US" altLang="zh-CN" sz="1600" dirty="0"/>
              <a:t>2</a:t>
            </a:r>
            <a:r>
              <a:rPr lang="zh-CN" altLang="en-US" sz="1600" dirty="0"/>
              <a:t>、画出电力</a:t>
            </a:r>
            <a:r>
              <a:rPr lang="en-US" altLang="zh-CN" sz="1600" dirty="0"/>
              <a:t>MOSFET</a:t>
            </a:r>
            <a:r>
              <a:rPr lang="zh-CN" altLang="en-US" sz="1600" dirty="0"/>
              <a:t>的动态特性曲线。</a:t>
            </a: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r>
              <a:rPr lang="en-US" altLang="zh-CN" sz="1600" dirty="0"/>
              <a:t>3</a:t>
            </a:r>
            <a:r>
              <a:rPr lang="zh-CN" altLang="en-US" sz="1600" dirty="0"/>
              <a:t>、</a:t>
            </a:r>
            <a:r>
              <a:rPr lang="zh-CN" altLang="zh-CN" sz="1600" dirty="0"/>
              <a:t>对电力</a:t>
            </a:r>
            <a:r>
              <a:rPr lang="en-US" altLang="zh-CN" sz="1600" dirty="0"/>
              <a:t>MOSFET</a:t>
            </a:r>
            <a:r>
              <a:rPr lang="zh-CN" altLang="en-US" sz="1600" dirty="0"/>
              <a:t>的工作状态</a:t>
            </a:r>
            <a:r>
              <a:rPr lang="zh-CN" altLang="zh-CN" sz="1600" dirty="0"/>
              <a:t>，下列说法正确的是（</a:t>
            </a:r>
            <a:r>
              <a:rPr lang="en-US" altLang="zh-CN" sz="1600" dirty="0"/>
              <a:t>      </a:t>
            </a:r>
            <a:r>
              <a:rPr lang="zh-CN" altLang="zh-CN" sz="1600" dirty="0"/>
              <a:t>）。</a:t>
            </a:r>
          </a:p>
          <a:p>
            <a:pPr marL="342900" lvl="0" indent="-342900" fontAlgn="base">
              <a:spcBef>
                <a:spcPct val="20000"/>
              </a:spcBef>
              <a:spcAft>
                <a:spcPct val="0"/>
              </a:spcAft>
              <a:buChar char="•"/>
            </a:pPr>
            <a:r>
              <a:rPr lang="en-US" altLang="zh-CN" sz="1600" dirty="0">
                <a:solidFill>
                  <a:srgbClr val="0000FF"/>
                </a:solidFill>
              </a:rPr>
              <a:t>A</a:t>
            </a:r>
            <a:r>
              <a:rPr lang="zh-CN" altLang="en-US" sz="1600" dirty="0">
                <a:solidFill>
                  <a:srgbClr val="0000FF"/>
                </a:solidFill>
              </a:rPr>
              <a:t>、漏源极间加正电源，栅源极间电压为零，</a:t>
            </a:r>
            <a:r>
              <a:rPr lang="zh-CN" altLang="zh-CN" sz="1600" dirty="0"/>
              <a:t>电力</a:t>
            </a:r>
            <a:r>
              <a:rPr lang="en-US" altLang="zh-CN" sz="1600" dirty="0"/>
              <a:t>MOSFET </a:t>
            </a:r>
            <a:r>
              <a:rPr lang="zh-CN" altLang="en-US" sz="1600" dirty="0"/>
              <a:t>截止</a:t>
            </a:r>
            <a:r>
              <a:rPr lang="zh-CN" altLang="en-US" sz="1600" dirty="0">
                <a:solidFill>
                  <a:srgbClr val="0000FF"/>
                </a:solidFill>
              </a:rPr>
              <a:t>。</a:t>
            </a:r>
            <a:endParaRPr lang="en-US" altLang="zh-CN" sz="1600" dirty="0">
              <a:solidFill>
                <a:srgbClr val="0000FF"/>
              </a:solidFill>
            </a:endParaRPr>
          </a:p>
          <a:p>
            <a:pPr marL="342900" indent="-342900" fontAlgn="base">
              <a:spcBef>
                <a:spcPct val="20000"/>
              </a:spcBef>
              <a:spcAft>
                <a:spcPct val="0"/>
              </a:spcAft>
              <a:buFontTx/>
              <a:buChar char="•"/>
            </a:pPr>
            <a:r>
              <a:rPr lang="en-US" altLang="zh-CN" sz="1600" dirty="0">
                <a:solidFill>
                  <a:srgbClr val="0000FF"/>
                </a:solidFill>
              </a:rPr>
              <a:t>B</a:t>
            </a:r>
            <a:r>
              <a:rPr lang="zh-CN" altLang="en-US" sz="1600" dirty="0">
                <a:solidFill>
                  <a:srgbClr val="0000FF"/>
                </a:solidFill>
              </a:rPr>
              <a:t>、漏源极间加负电源，栅源极间电压为零，</a:t>
            </a:r>
            <a:r>
              <a:rPr lang="zh-CN" altLang="zh-CN" sz="1600" dirty="0"/>
              <a:t>电力</a:t>
            </a:r>
            <a:r>
              <a:rPr lang="en-US" altLang="zh-CN" sz="1600" dirty="0"/>
              <a:t>MOSFET </a:t>
            </a:r>
            <a:r>
              <a:rPr lang="zh-CN" altLang="en-US" sz="1600" dirty="0"/>
              <a:t>截止</a:t>
            </a:r>
            <a:r>
              <a:rPr lang="zh-CN" altLang="en-US" sz="1600" dirty="0">
                <a:solidFill>
                  <a:srgbClr val="0000FF"/>
                </a:solidFill>
              </a:rPr>
              <a:t>。</a:t>
            </a:r>
            <a:endParaRPr lang="en-US" altLang="zh-CN" sz="1600" dirty="0">
              <a:solidFill>
                <a:srgbClr val="0000FF"/>
              </a:solidFill>
            </a:endParaRPr>
          </a:p>
          <a:p>
            <a:pPr marL="342900" indent="-342900" fontAlgn="base">
              <a:spcBef>
                <a:spcPct val="20000"/>
              </a:spcBef>
              <a:spcAft>
                <a:spcPct val="0"/>
              </a:spcAft>
              <a:buFontTx/>
              <a:buChar char="•"/>
            </a:pPr>
            <a:r>
              <a:rPr lang="en-US" altLang="zh-CN" sz="1600" dirty="0">
                <a:solidFill>
                  <a:srgbClr val="0000FF"/>
                </a:solidFill>
              </a:rPr>
              <a:t>C</a:t>
            </a:r>
            <a:r>
              <a:rPr lang="zh-CN" altLang="en-US" sz="1600" dirty="0">
                <a:solidFill>
                  <a:srgbClr val="0000FF"/>
                </a:solidFill>
              </a:rPr>
              <a:t>、漏源极间加负电源，栅源极间电压为零，</a:t>
            </a:r>
            <a:r>
              <a:rPr lang="zh-CN" altLang="zh-CN" sz="1600" dirty="0"/>
              <a:t>电力</a:t>
            </a:r>
            <a:r>
              <a:rPr lang="en-US" altLang="zh-CN" sz="1600" dirty="0"/>
              <a:t>MOSFET </a:t>
            </a:r>
            <a:r>
              <a:rPr lang="zh-CN" altLang="en-US" sz="1600" dirty="0"/>
              <a:t>导通</a:t>
            </a:r>
            <a:r>
              <a:rPr lang="zh-CN" altLang="en-US" sz="1600" dirty="0">
                <a:solidFill>
                  <a:srgbClr val="0000FF"/>
                </a:solidFill>
              </a:rPr>
              <a:t>。</a:t>
            </a:r>
            <a:endParaRPr lang="en-US" altLang="zh-CN" sz="1600" dirty="0"/>
          </a:p>
          <a:p>
            <a:pPr marL="342900" indent="-342900" fontAlgn="base">
              <a:spcBef>
                <a:spcPct val="20000"/>
              </a:spcBef>
              <a:spcAft>
                <a:spcPct val="0"/>
              </a:spcAft>
              <a:buFontTx/>
              <a:buChar char="•"/>
            </a:pPr>
            <a:r>
              <a:rPr lang="en-US" altLang="zh-CN" sz="1600" dirty="0"/>
              <a:t>D</a:t>
            </a:r>
            <a:r>
              <a:rPr lang="zh-CN" altLang="en-US" sz="1600" dirty="0"/>
              <a:t>、</a:t>
            </a:r>
            <a:r>
              <a:rPr lang="zh-CN" altLang="en-US" sz="1600" dirty="0">
                <a:solidFill>
                  <a:srgbClr val="0000FF"/>
                </a:solidFill>
              </a:rPr>
              <a:t>漏源极间加</a:t>
            </a:r>
            <a:r>
              <a:rPr lang="zh-CN" altLang="en-US" sz="1600" b="1" dirty="0">
                <a:solidFill>
                  <a:srgbClr val="FF0000"/>
                </a:solidFill>
              </a:rPr>
              <a:t>正电源</a:t>
            </a:r>
            <a:r>
              <a:rPr lang="zh-CN" altLang="en-US" sz="1600" dirty="0"/>
              <a:t>，</a:t>
            </a:r>
            <a:r>
              <a:rPr lang="zh-CN" altLang="en-US" sz="1600" dirty="0">
                <a:solidFill>
                  <a:srgbClr val="0000FF"/>
                </a:solidFill>
              </a:rPr>
              <a:t>栅源极间</a:t>
            </a:r>
            <a:r>
              <a:rPr lang="en-US" altLang="zh-CN" sz="1600" dirty="0" err="1">
                <a:solidFill>
                  <a:srgbClr val="0000FF"/>
                </a:solidFill>
              </a:rPr>
              <a:t>V</a:t>
            </a:r>
            <a:r>
              <a:rPr lang="en-US" altLang="zh-CN" sz="1600" baseline="-25000" dirty="0" err="1">
                <a:solidFill>
                  <a:srgbClr val="0000FF"/>
                </a:solidFill>
              </a:rPr>
              <a:t>gs</a:t>
            </a:r>
            <a:r>
              <a:rPr lang="zh-CN" altLang="en-US" sz="1600" dirty="0">
                <a:solidFill>
                  <a:srgbClr val="0000FF"/>
                </a:solidFill>
              </a:rPr>
              <a:t>电压为</a:t>
            </a:r>
            <a:r>
              <a:rPr lang="zh-CN" altLang="en-US" sz="1600" b="1" dirty="0">
                <a:solidFill>
                  <a:srgbClr val="FF0000"/>
                </a:solidFill>
              </a:rPr>
              <a:t>正电压（超过门槛电压），</a:t>
            </a:r>
            <a:r>
              <a:rPr lang="zh-CN" altLang="zh-CN" sz="1600" dirty="0"/>
              <a:t>电力</a:t>
            </a:r>
            <a:r>
              <a:rPr lang="en-US" altLang="zh-CN" sz="1600" dirty="0"/>
              <a:t>MOSFET </a:t>
            </a:r>
            <a:r>
              <a:rPr lang="zh-CN" altLang="en-US" sz="1600" dirty="0"/>
              <a:t>导通</a:t>
            </a:r>
            <a:r>
              <a:rPr lang="zh-CN" altLang="en-US" sz="1600" dirty="0">
                <a:solidFill>
                  <a:srgbClr val="0000FF"/>
                </a:solidFill>
              </a:rPr>
              <a:t>。</a:t>
            </a:r>
            <a:endParaRPr lang="en-US" altLang="zh-CN" sz="1600" dirty="0"/>
          </a:p>
          <a:p>
            <a:pPr marL="342900" indent="-342900" fontAlgn="base">
              <a:spcBef>
                <a:spcPct val="20000"/>
              </a:spcBef>
              <a:spcAft>
                <a:spcPct val="0"/>
              </a:spcAft>
              <a:buFontTx/>
              <a:buChar char="•"/>
            </a:pPr>
            <a:r>
              <a:rPr lang="en-US" altLang="zh-CN" sz="1600" dirty="0"/>
              <a:t>E</a:t>
            </a:r>
            <a:r>
              <a:rPr lang="zh-CN" altLang="en-US" sz="1600" dirty="0"/>
              <a:t>、</a:t>
            </a:r>
            <a:r>
              <a:rPr lang="zh-CN" altLang="en-US" sz="1600" dirty="0">
                <a:solidFill>
                  <a:srgbClr val="0000FF"/>
                </a:solidFill>
              </a:rPr>
              <a:t>漏源极间加</a:t>
            </a:r>
            <a:r>
              <a:rPr lang="zh-CN" altLang="en-US" sz="1600" b="1" dirty="0">
                <a:solidFill>
                  <a:srgbClr val="FF0000"/>
                </a:solidFill>
              </a:rPr>
              <a:t>正电源</a:t>
            </a:r>
            <a:r>
              <a:rPr lang="zh-CN" altLang="en-US" sz="1600" dirty="0"/>
              <a:t>，</a:t>
            </a:r>
            <a:r>
              <a:rPr lang="zh-CN" altLang="en-US" sz="1600" dirty="0">
                <a:solidFill>
                  <a:srgbClr val="0000FF"/>
                </a:solidFill>
              </a:rPr>
              <a:t>栅源极间</a:t>
            </a:r>
            <a:r>
              <a:rPr lang="en-US" altLang="zh-CN" sz="1600" dirty="0" err="1">
                <a:solidFill>
                  <a:srgbClr val="0000FF"/>
                </a:solidFill>
              </a:rPr>
              <a:t>V</a:t>
            </a:r>
            <a:r>
              <a:rPr lang="en-US" altLang="zh-CN" sz="1600" baseline="-25000" dirty="0" err="1">
                <a:solidFill>
                  <a:srgbClr val="0000FF"/>
                </a:solidFill>
              </a:rPr>
              <a:t>gs</a:t>
            </a:r>
            <a:r>
              <a:rPr lang="zh-CN" altLang="en-US" sz="1600" dirty="0">
                <a:solidFill>
                  <a:srgbClr val="0000FF"/>
                </a:solidFill>
              </a:rPr>
              <a:t>电压为</a:t>
            </a:r>
            <a:r>
              <a:rPr lang="zh-CN" altLang="en-US" sz="1600" b="1" dirty="0">
                <a:solidFill>
                  <a:srgbClr val="FF0000"/>
                </a:solidFill>
              </a:rPr>
              <a:t>正电压（低于门槛电压），</a:t>
            </a:r>
            <a:r>
              <a:rPr lang="zh-CN" altLang="zh-CN" sz="1600" dirty="0"/>
              <a:t>电力</a:t>
            </a:r>
            <a:r>
              <a:rPr lang="en-US" altLang="zh-CN" sz="1600" dirty="0"/>
              <a:t>MOSFET </a:t>
            </a:r>
            <a:r>
              <a:rPr lang="zh-CN" altLang="en-US" sz="1600" dirty="0"/>
              <a:t>导通</a:t>
            </a:r>
            <a:r>
              <a:rPr lang="zh-CN" altLang="en-US" sz="1600" dirty="0">
                <a:solidFill>
                  <a:srgbClr val="0000FF"/>
                </a:solidFill>
              </a:rPr>
              <a:t>。</a:t>
            </a:r>
            <a:endParaRPr lang="en-US" altLang="zh-CN" sz="1600" dirty="0"/>
          </a:p>
          <a:p>
            <a:pPr marL="342900" lvl="0" indent="-342900" fontAlgn="base">
              <a:spcBef>
                <a:spcPct val="20000"/>
              </a:spcBef>
              <a:spcAft>
                <a:spcPct val="0"/>
              </a:spcAft>
              <a:buChar char="•"/>
            </a:pPr>
            <a:endParaRPr lang="en-US" altLang="zh-CN" sz="1600" dirty="0"/>
          </a:p>
          <a:p>
            <a:pPr marL="342900" lvl="0" indent="-342900" fontAlgn="base">
              <a:spcBef>
                <a:spcPct val="20000"/>
              </a:spcBef>
              <a:spcAft>
                <a:spcPct val="0"/>
              </a:spcAft>
              <a:buChar char="•"/>
            </a:pPr>
            <a:endParaRPr lang="zh-CN" altLang="zh-CN" sz="1600" dirty="0"/>
          </a:p>
        </p:txBody>
      </p:sp>
      <p:sp>
        <p:nvSpPr>
          <p:cNvPr id="4" name="Rectangle 2"/>
          <p:cNvSpPr>
            <a:spLocks noChangeArrowheads="1"/>
          </p:cNvSpPr>
          <p:nvPr/>
        </p:nvSpPr>
        <p:spPr bwMode="auto">
          <a:xfrm>
            <a:off x="755576" y="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800" b="1" dirty="0">
                <a:solidFill>
                  <a:srgbClr val="0033CC"/>
                </a:solidFill>
              </a:rPr>
              <a:t>电力场效应晶体管</a:t>
            </a:r>
            <a:r>
              <a:rPr lang="zh-CN" altLang="en-US" sz="2800" b="1" dirty="0">
                <a:latin typeface="Times New Roman" pitchFamily="18" charset="0"/>
              </a:rPr>
              <a:t>复习题</a:t>
            </a:r>
            <a:endParaRPr lang="zh-CN" altLang="en-US" sz="2800" dirty="0">
              <a:latin typeface="Times New Roman" pitchFamily="18" charset="0"/>
            </a:endParaRPr>
          </a:p>
        </p:txBody>
      </p:sp>
      <p:sp>
        <p:nvSpPr>
          <p:cNvPr id="5" name="日期占位符 4"/>
          <p:cNvSpPr>
            <a:spLocks noGrp="1"/>
          </p:cNvSpPr>
          <p:nvPr>
            <p:ph type="dt" sz="half" idx="10"/>
          </p:nvPr>
        </p:nvSpPr>
        <p:spPr/>
        <p:txBody>
          <a:bodyPr/>
          <a:lstStyle/>
          <a:p>
            <a:fld id="{4CE9F6BC-24B3-43CB-80C6-63096FAD3899}" type="datetime10">
              <a:rPr lang="zh-CN" altLang="en-US" smtClean="0"/>
              <a:t>20:57</a:t>
            </a:fld>
            <a:endParaRPr lang="zh-CN" altLang="en-US"/>
          </a:p>
        </p:txBody>
      </p:sp>
    </p:spTree>
    <p:extLst>
      <p:ext uri="{BB962C8B-B14F-4D97-AF65-F5344CB8AC3E}">
        <p14:creationId xmlns:p14="http://schemas.microsoft.com/office/powerpoint/2010/main" val="182943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3" name="矩形 2"/>
          <p:cNvSpPr/>
          <p:nvPr/>
        </p:nvSpPr>
        <p:spPr>
          <a:xfrm>
            <a:off x="899592" y="836712"/>
            <a:ext cx="7848872" cy="3317831"/>
          </a:xfrm>
          <a:prstGeom prst="rect">
            <a:avLst/>
          </a:prstGeom>
        </p:spPr>
        <p:txBody>
          <a:bodyPr wrap="square">
            <a:spAutoFit/>
          </a:bodyPr>
          <a:lstStyle/>
          <a:p>
            <a:pPr fontAlgn="base">
              <a:lnSpc>
                <a:spcPct val="130000"/>
              </a:lnSpc>
              <a:spcBef>
                <a:spcPct val="20000"/>
              </a:spcBef>
              <a:spcAft>
                <a:spcPct val="0"/>
              </a:spcAft>
            </a:pPr>
            <a:r>
              <a:rPr lang="zh-CN" altLang="en-US" sz="1600" dirty="0"/>
              <a:t>关于</a:t>
            </a:r>
            <a:r>
              <a:rPr lang="en-US" altLang="zh-CN" sz="1600" dirty="0"/>
              <a:t>MOSFET</a:t>
            </a:r>
            <a:r>
              <a:rPr lang="zh-CN" altLang="en-US" sz="1600" dirty="0"/>
              <a:t>的开通和关断，下列说法正确的是（）</a:t>
            </a:r>
          </a:p>
          <a:p>
            <a:pPr fontAlgn="base">
              <a:lnSpc>
                <a:spcPct val="130000"/>
              </a:lnSpc>
              <a:spcBef>
                <a:spcPct val="20000"/>
              </a:spcBef>
              <a:spcAft>
                <a:spcPct val="0"/>
              </a:spcAft>
            </a:pPr>
            <a:r>
              <a:rPr lang="en-US" altLang="zh-CN" sz="1600" dirty="0"/>
              <a:t>A</a:t>
            </a:r>
            <a:r>
              <a:rPr lang="zh-CN" altLang="en-US" sz="1600" dirty="0"/>
              <a:t>、可降低驱动电路内阻</a:t>
            </a:r>
            <a:r>
              <a:rPr lang="en-US" altLang="zh-CN" sz="1600" dirty="0" err="1"/>
              <a:t>Rs</a:t>
            </a:r>
            <a:r>
              <a:rPr lang="zh-CN" altLang="en-US" sz="1600" dirty="0"/>
              <a:t>减小时间常数，加快开关速度。</a:t>
            </a:r>
          </a:p>
          <a:p>
            <a:pPr fontAlgn="base">
              <a:lnSpc>
                <a:spcPct val="130000"/>
              </a:lnSpc>
              <a:spcBef>
                <a:spcPct val="20000"/>
              </a:spcBef>
              <a:spcAft>
                <a:spcPct val="0"/>
              </a:spcAft>
            </a:pPr>
            <a:r>
              <a:rPr lang="en-US" altLang="zh-CN" sz="1600" dirty="0"/>
              <a:t>B</a:t>
            </a:r>
            <a:r>
              <a:rPr lang="zh-CN" altLang="en-US" sz="1600" dirty="0"/>
              <a:t>、由于不存在少子储存效应（电导调制效应），关断过程非常迅速。</a:t>
            </a:r>
            <a:endParaRPr lang="en-US" altLang="zh-CN" sz="1600" dirty="0"/>
          </a:p>
          <a:p>
            <a:pPr fontAlgn="base">
              <a:lnSpc>
                <a:spcPct val="130000"/>
              </a:lnSpc>
              <a:spcBef>
                <a:spcPct val="20000"/>
              </a:spcBef>
              <a:spcAft>
                <a:spcPct val="0"/>
              </a:spcAft>
            </a:pPr>
            <a:r>
              <a:rPr lang="en-US" altLang="zh-CN" sz="1600" dirty="0"/>
              <a:t>C</a:t>
            </a:r>
            <a:r>
              <a:rPr lang="zh-CN" altLang="en-US" sz="1600" dirty="0"/>
              <a:t>、是主要电力电子器件中最高的。</a:t>
            </a:r>
          </a:p>
          <a:p>
            <a:pPr fontAlgn="base">
              <a:lnSpc>
                <a:spcPct val="130000"/>
              </a:lnSpc>
              <a:spcBef>
                <a:spcPct val="20000"/>
              </a:spcBef>
              <a:spcAft>
                <a:spcPct val="0"/>
              </a:spcAft>
            </a:pPr>
            <a:r>
              <a:rPr lang="en-US" altLang="zh-CN" sz="1600" dirty="0"/>
              <a:t>D</a:t>
            </a:r>
            <a:r>
              <a:rPr lang="zh-CN" altLang="en-US" sz="1600" dirty="0"/>
              <a:t>、场控器件，静态时几乎不需输入电流。但在开关过程中需对输入电容充放电，仍需一定的驱动功率。</a:t>
            </a:r>
          </a:p>
          <a:p>
            <a:pPr fontAlgn="base">
              <a:lnSpc>
                <a:spcPct val="130000"/>
              </a:lnSpc>
              <a:spcBef>
                <a:spcPct val="20000"/>
              </a:spcBef>
              <a:spcAft>
                <a:spcPct val="0"/>
              </a:spcAft>
            </a:pPr>
            <a:r>
              <a:rPr lang="en-US" altLang="zh-CN" sz="1600" dirty="0"/>
              <a:t>E</a:t>
            </a:r>
            <a:r>
              <a:rPr lang="zh-CN" altLang="en-US" sz="1600" dirty="0"/>
              <a:t>、开关频率越高，所需要的驱动功率越大。</a:t>
            </a:r>
            <a:endParaRPr lang="en-US" altLang="zh-CN" sz="1600" dirty="0"/>
          </a:p>
          <a:p>
            <a:pPr fontAlgn="base">
              <a:lnSpc>
                <a:spcPct val="130000"/>
              </a:lnSpc>
              <a:spcBef>
                <a:spcPct val="20000"/>
              </a:spcBef>
              <a:spcAft>
                <a:spcPct val="0"/>
              </a:spcAft>
            </a:pPr>
            <a:r>
              <a:rPr lang="en-US" altLang="zh-CN" sz="1600" dirty="0"/>
              <a:t>F</a:t>
            </a:r>
            <a:r>
              <a:rPr lang="zh-CN" altLang="en-US" sz="1600" dirty="0"/>
              <a:t>、 </a:t>
            </a:r>
            <a:r>
              <a:rPr lang="en-US" altLang="zh-CN" sz="1600" dirty="0"/>
              <a:t>MOSFET</a:t>
            </a:r>
            <a:r>
              <a:rPr lang="zh-CN" altLang="en-US" sz="1600" dirty="0"/>
              <a:t>的开关速度和</a:t>
            </a:r>
            <a:r>
              <a:rPr lang="en-US" altLang="zh-CN" sz="1600" dirty="0" err="1"/>
              <a:t>Cin</a:t>
            </a:r>
            <a:r>
              <a:rPr lang="zh-CN" altLang="en-US" sz="1600" dirty="0"/>
              <a:t>充放电有很大关系</a:t>
            </a:r>
            <a:endParaRPr lang="en-US" altLang="zh-CN" sz="1600" dirty="0"/>
          </a:p>
          <a:p>
            <a:pPr fontAlgn="base">
              <a:lnSpc>
                <a:spcPct val="130000"/>
              </a:lnSpc>
              <a:spcBef>
                <a:spcPct val="20000"/>
              </a:spcBef>
              <a:spcAft>
                <a:spcPct val="0"/>
              </a:spcAft>
            </a:pPr>
            <a:r>
              <a:rPr lang="en-US" altLang="zh-CN" sz="1600" dirty="0"/>
              <a:t>G</a:t>
            </a:r>
            <a:r>
              <a:rPr lang="zh-CN" altLang="en-US" sz="1600" dirty="0"/>
              <a:t>、</a:t>
            </a:r>
            <a:r>
              <a:rPr lang="zh-CN" altLang="zh-CN" sz="1600" dirty="0"/>
              <a:t>MOSFET开通</a:t>
            </a:r>
            <a:r>
              <a:rPr lang="zh-CN" altLang="en-US" sz="1600" dirty="0"/>
              <a:t>和关断</a:t>
            </a:r>
            <a:r>
              <a:rPr lang="zh-CN" altLang="zh-CN" sz="1600" dirty="0"/>
              <a:t>的过程其实就是向它的极间电容充电</a:t>
            </a:r>
            <a:r>
              <a:rPr lang="zh-CN" altLang="en-US" sz="1600" dirty="0"/>
              <a:t>和放电</a:t>
            </a:r>
            <a:r>
              <a:rPr lang="zh-CN" altLang="zh-CN" sz="1600" dirty="0"/>
              <a:t>的过程</a:t>
            </a:r>
            <a:r>
              <a:rPr lang="zh-CN" altLang="en-US" sz="1600" dirty="0"/>
              <a:t>。</a:t>
            </a:r>
          </a:p>
        </p:txBody>
      </p:sp>
      <p:sp>
        <p:nvSpPr>
          <p:cNvPr id="4" name="日期占位符 3"/>
          <p:cNvSpPr>
            <a:spLocks noGrp="1"/>
          </p:cNvSpPr>
          <p:nvPr>
            <p:ph type="dt" sz="half" idx="10"/>
          </p:nvPr>
        </p:nvSpPr>
        <p:spPr/>
        <p:txBody>
          <a:bodyPr/>
          <a:lstStyle/>
          <a:p>
            <a:fld id="{E1F3065F-B17E-43E7-B97C-C850FF71DFE1}" type="datetime10">
              <a:rPr lang="zh-CN" altLang="en-US" smtClean="0"/>
              <a:t>20:57</a:t>
            </a:fld>
            <a:endParaRPr lang="zh-CN" altLang="en-US"/>
          </a:p>
        </p:txBody>
      </p:sp>
    </p:spTree>
    <p:extLst>
      <p:ext uri="{BB962C8B-B14F-4D97-AF65-F5344CB8AC3E}">
        <p14:creationId xmlns:p14="http://schemas.microsoft.com/office/powerpoint/2010/main" val="42640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5" name="Rectangle 145"/>
          <p:cNvSpPr>
            <a:spLocks noChangeArrowheads="1"/>
          </p:cNvSpPr>
          <p:nvPr/>
        </p:nvSpPr>
        <p:spPr bwMode="auto">
          <a:xfrm>
            <a:off x="378511" y="3618657"/>
            <a:ext cx="8915400" cy="290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spcBef>
                <a:spcPts val="600"/>
              </a:spcBef>
            </a:pPr>
            <a:r>
              <a:rPr lang="en-US" altLang="zh-CN" sz="2400" b="1" dirty="0"/>
              <a:t>GTR</a:t>
            </a:r>
            <a:r>
              <a:rPr lang="zh-CN" altLang="en-US" sz="2400" b="1" dirty="0"/>
              <a:t>结构特点（与普通晶体管不同地方）：</a:t>
            </a:r>
            <a:endParaRPr lang="en-US" altLang="zh-CN" sz="2400" b="1" dirty="0">
              <a:solidFill>
                <a:srgbClr val="FF0000"/>
              </a:solidFill>
              <a:latin typeface="Arial" charset="0"/>
            </a:endParaRPr>
          </a:p>
          <a:p>
            <a:pPr lvl="1">
              <a:lnSpc>
                <a:spcPct val="120000"/>
              </a:lnSpc>
              <a:spcBef>
                <a:spcPts val="600"/>
              </a:spcBef>
              <a:buBlip>
                <a:blip r:embed="rId3"/>
              </a:buBlip>
            </a:pPr>
            <a:r>
              <a:rPr lang="zh-CN" altLang="en-US" sz="2400" dirty="0">
                <a:latin typeface="Arial" charset="0"/>
              </a:rPr>
              <a:t> </a:t>
            </a:r>
            <a:r>
              <a:rPr lang="en-US" altLang="zh-CN" sz="2400" dirty="0">
                <a:latin typeface="Arial" charset="0"/>
              </a:rPr>
              <a:t>1</a:t>
            </a:r>
            <a:r>
              <a:rPr lang="zh-CN" altLang="en-US" sz="2400" dirty="0">
                <a:latin typeface="Arial" charset="0"/>
              </a:rPr>
              <a:t>、采用至少由两个晶体管按达林顿接法组成的单元结构，</a:t>
            </a:r>
            <a:r>
              <a:rPr lang="zh-CN" altLang="en-US" sz="2400" b="1" dirty="0">
                <a:solidFill>
                  <a:srgbClr val="FF0000"/>
                </a:solidFill>
              </a:rPr>
              <a:t>同</a:t>
            </a:r>
            <a:r>
              <a:rPr lang="en-US" altLang="zh-CN" sz="2400" b="1" dirty="0">
                <a:solidFill>
                  <a:srgbClr val="FF0000"/>
                </a:solidFill>
              </a:rPr>
              <a:t>GTO</a:t>
            </a:r>
            <a:r>
              <a:rPr lang="zh-CN" altLang="en-US" sz="2400" b="1" dirty="0">
                <a:solidFill>
                  <a:srgbClr val="FF0000"/>
                </a:solidFill>
              </a:rPr>
              <a:t>一样采用集成电路工艺将许多这种单元并联而成</a:t>
            </a:r>
            <a:r>
              <a:rPr lang="zh-CN" altLang="en-US" sz="2400" dirty="0">
                <a:solidFill>
                  <a:srgbClr val="FF0000"/>
                </a:solidFill>
                <a:latin typeface="Arial" charset="0"/>
              </a:rPr>
              <a:t>。</a:t>
            </a:r>
          </a:p>
          <a:p>
            <a:pPr lvl="1">
              <a:lnSpc>
                <a:spcPct val="120000"/>
              </a:lnSpc>
              <a:spcBef>
                <a:spcPts val="600"/>
              </a:spcBef>
              <a:buBlip>
                <a:blip r:embed="rId3"/>
              </a:buBlip>
            </a:pPr>
            <a:r>
              <a:rPr lang="en-US" altLang="zh-CN" sz="2400" dirty="0">
                <a:latin typeface="Arial" charset="0"/>
              </a:rPr>
              <a:t> 2</a:t>
            </a:r>
            <a:r>
              <a:rPr kumimoji="0" lang="zh-CN" altLang="en-US" sz="2400" dirty="0">
                <a:latin typeface="Arial" charset="0"/>
              </a:rPr>
              <a:t>、</a:t>
            </a:r>
            <a:r>
              <a:rPr kumimoji="0" lang="en-US" altLang="zh-CN" sz="2400" b="1" dirty="0">
                <a:solidFill>
                  <a:srgbClr val="FF0000"/>
                </a:solidFill>
                <a:latin typeface="Arial" charset="0"/>
              </a:rPr>
              <a:t>N</a:t>
            </a:r>
            <a:r>
              <a:rPr kumimoji="0" lang="zh-CN" altLang="en-US" sz="2400" b="1" dirty="0">
                <a:solidFill>
                  <a:srgbClr val="FF0000"/>
                </a:solidFill>
                <a:latin typeface="Arial" charset="0"/>
              </a:rPr>
              <a:t>漂移区， 电导调制效应：</a:t>
            </a:r>
            <a:r>
              <a:rPr kumimoji="0" lang="en-US" altLang="zh-CN" sz="2400" dirty="0">
                <a:latin typeface="Arial" charset="0"/>
              </a:rPr>
              <a:t>P</a:t>
            </a:r>
            <a:r>
              <a:rPr kumimoji="0" lang="zh-CN" altLang="en-US" sz="2400" dirty="0">
                <a:latin typeface="Arial" charset="0"/>
              </a:rPr>
              <a:t>区往漂移区注入大量少子形成电导调制效应，减小通态电压和损耗 ）、电流大、开关特性好。</a:t>
            </a:r>
            <a:endParaRPr kumimoji="0" lang="en-US" altLang="zh-CN" sz="2400" dirty="0">
              <a:latin typeface="Arial" charset="0"/>
            </a:endParaRPr>
          </a:p>
        </p:txBody>
      </p:sp>
      <p:sp>
        <p:nvSpPr>
          <p:cNvPr id="21512" name="Rectangle 146"/>
          <p:cNvSpPr>
            <a:spLocks noGrp="1" noChangeArrowheads="1"/>
          </p:cNvSpPr>
          <p:nvPr>
            <p:ph type="title"/>
          </p:nvPr>
        </p:nvSpPr>
        <p:spPr>
          <a:xfrm>
            <a:off x="1115616" y="116632"/>
            <a:ext cx="7467600" cy="685800"/>
          </a:xfrm>
          <a:noFill/>
        </p:spPr>
        <p:txBody>
          <a:bodyPr/>
          <a:lstStyle/>
          <a:p>
            <a:pPr eaLnBrk="1" hangingPunct="1"/>
            <a:r>
              <a:rPr lang="en-US" altLang="zh-CN" b="1" dirty="0"/>
              <a:t>GTR</a:t>
            </a:r>
            <a:r>
              <a:rPr lang="zh-CN" altLang="en-US" b="1" dirty="0"/>
              <a:t>的结构和工作原理</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386" y="800100"/>
            <a:ext cx="63436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6"/>
          <p:cNvSpPr>
            <a:spLocks noChangeArrowheads="1"/>
          </p:cNvSpPr>
          <p:nvPr/>
        </p:nvSpPr>
        <p:spPr bwMode="auto">
          <a:xfrm>
            <a:off x="511862" y="1160140"/>
            <a:ext cx="1081087" cy="1368425"/>
          </a:xfrm>
          <a:prstGeom prst="wedgeEllipseCallout">
            <a:avLst>
              <a:gd name="adj1" fmla="val 101835"/>
              <a:gd name="adj2" fmla="val 9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12" name="Text Box 7"/>
          <p:cNvSpPr txBox="1">
            <a:spLocks noChangeArrowheads="1"/>
          </p:cNvSpPr>
          <p:nvPr/>
        </p:nvSpPr>
        <p:spPr bwMode="auto">
          <a:xfrm>
            <a:off x="656324" y="1231577"/>
            <a:ext cx="8636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a:t>
            </a:r>
            <a:r>
              <a:rPr lang="zh-CN" altLang="en-US" sz="1400" b="1" dirty="0">
                <a:latin typeface="Times New Roman" pitchFamily="18" charset="0"/>
              </a:rPr>
              <a:t>表示高掺杂浓度，</a:t>
            </a:r>
            <a:r>
              <a:rPr lang="en-US" altLang="zh-CN" sz="1400" b="1" dirty="0">
                <a:latin typeface="Times New Roman" pitchFamily="18" charset="0"/>
              </a:rPr>
              <a:t>-</a:t>
            </a:r>
            <a:r>
              <a:rPr lang="zh-CN" altLang="en-US" sz="1400" b="1" dirty="0">
                <a:latin typeface="Times New Roman" pitchFamily="18" charset="0"/>
              </a:rPr>
              <a:t>表示低掺杂浓度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066135748"/>
      </p:ext>
    </p:extLst>
  </p:cSld>
  <p:clrMapOvr>
    <a:masterClrMapping/>
  </p:clrMapOvr>
  <mc:AlternateContent xmlns:mc="http://schemas.openxmlformats.org/markup-compatibility/2006" xmlns:p14="http://schemas.microsoft.com/office/powerpoint/2010/main">
    <mc:Choice Requires="p14">
      <p:transition spd="slow" p14:dur="2000" advTm="119256"/>
    </mc:Choice>
    <mc:Fallback xmlns="">
      <p:transition spd="slow" advTm="119256"/>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585"/>
                                        </p:tgtEl>
                                        <p:attrNameLst>
                                          <p:attrName>style.visibility</p:attrName>
                                        </p:attrNameLst>
                                      </p:cBhvr>
                                      <p:to>
                                        <p:strVal val="visible"/>
                                      </p:to>
                                    </p:set>
                                    <p:animEffect transition="in" filter="blinds(horizontal)">
                                      <p:cBhvr>
                                        <p:cTn id="7" dur="500"/>
                                        <p:tgtEl>
                                          <p:spTgt spid="61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2.4.2 </a:t>
            </a:r>
            <a:r>
              <a:rPr lang="zh-CN" altLang="en-US" sz="3600" b="1">
                <a:solidFill>
                  <a:schemeClr val="tx1"/>
                </a:solidFill>
              </a:rPr>
              <a:t>电力晶体管</a:t>
            </a:r>
          </a:p>
        </p:txBody>
      </p:sp>
      <p:sp>
        <p:nvSpPr>
          <p:cNvPr id="116739" name="Rectangle 3"/>
          <p:cNvSpPr>
            <a:spLocks noGrp="1" noChangeArrowheads="1"/>
          </p:cNvSpPr>
          <p:nvPr>
            <p:ph idx="1"/>
          </p:nvPr>
        </p:nvSpPr>
        <p:spPr>
          <a:xfrm>
            <a:off x="611188" y="1196975"/>
            <a:ext cx="8064500" cy="2520950"/>
          </a:xfrm>
        </p:spPr>
        <p:txBody>
          <a:bodyPr/>
          <a:lstStyle/>
          <a:p>
            <a:pPr>
              <a:lnSpc>
                <a:spcPct val="80000"/>
              </a:lnSpc>
              <a:buFontTx/>
              <a:buNone/>
            </a:pPr>
            <a:r>
              <a:rPr lang="en-US" altLang="zh-CN" sz="2000" b="1" dirty="0">
                <a:solidFill>
                  <a:srgbClr val="E35449"/>
                </a:solidFill>
              </a:rPr>
              <a:t>■</a:t>
            </a:r>
            <a:r>
              <a:rPr lang="en-US" altLang="zh-CN" sz="2000" b="1" dirty="0"/>
              <a:t>GTR</a:t>
            </a:r>
            <a:r>
              <a:rPr lang="zh-CN" altLang="en-US" sz="2000" b="1" dirty="0"/>
              <a:t>的二次击穿现象与安全工作区 </a:t>
            </a:r>
          </a:p>
          <a:p>
            <a:pPr>
              <a:lnSpc>
                <a:spcPct val="80000"/>
              </a:lnSpc>
              <a:buFontTx/>
              <a:buNone/>
            </a:pPr>
            <a:r>
              <a:rPr lang="zh-CN" altLang="en-US" sz="2000" b="1" dirty="0">
                <a:solidFill>
                  <a:srgbClr val="0000FF"/>
                </a:solidFill>
              </a:rPr>
              <a:t>    ◆</a:t>
            </a:r>
            <a:r>
              <a:rPr lang="zh-CN" altLang="en-US" sz="2000" b="1" dirty="0"/>
              <a:t>当</a:t>
            </a:r>
            <a:r>
              <a:rPr lang="en-US" altLang="zh-CN" sz="2000" b="1" dirty="0"/>
              <a:t>GTR</a:t>
            </a:r>
            <a:r>
              <a:rPr lang="zh-CN" altLang="en-US" sz="2000" b="1" dirty="0"/>
              <a:t>的集电极电压升高至击穿电压时，集电极电流迅速增大，</a:t>
            </a:r>
          </a:p>
          <a:p>
            <a:pPr>
              <a:lnSpc>
                <a:spcPct val="80000"/>
              </a:lnSpc>
              <a:buFontTx/>
              <a:buNone/>
            </a:pPr>
            <a:r>
              <a:rPr lang="zh-CN" altLang="en-US" sz="2000" b="1" dirty="0"/>
              <a:t>这种首先出现的击穿是</a:t>
            </a:r>
            <a:r>
              <a:rPr lang="zh-CN" altLang="en-US" sz="2000" b="1" dirty="0">
                <a:solidFill>
                  <a:srgbClr val="E35449"/>
                </a:solidFill>
              </a:rPr>
              <a:t>雪崩击穿</a:t>
            </a:r>
            <a:r>
              <a:rPr lang="zh-CN" altLang="en-US" sz="2000" b="1" dirty="0"/>
              <a:t>，被称为一次击穿。</a:t>
            </a:r>
          </a:p>
          <a:p>
            <a:pPr>
              <a:lnSpc>
                <a:spcPct val="80000"/>
              </a:lnSpc>
              <a:buFontTx/>
              <a:buNone/>
            </a:pPr>
            <a:r>
              <a:rPr lang="zh-CN" altLang="en-US" sz="2000" b="1" dirty="0">
                <a:solidFill>
                  <a:srgbClr val="0000FF"/>
                </a:solidFill>
              </a:rPr>
              <a:t>    ◆</a:t>
            </a:r>
            <a:r>
              <a:rPr lang="zh-CN" altLang="en-US" sz="2000" b="1" dirty="0"/>
              <a:t>发现一次击穿发生时如不有效地限制电流，</a:t>
            </a:r>
            <a:r>
              <a:rPr lang="en-US" altLang="zh-CN" sz="2000" b="1" i="1" dirty="0" err="1">
                <a:solidFill>
                  <a:srgbClr val="E35449"/>
                </a:solidFill>
              </a:rPr>
              <a:t>I</a:t>
            </a:r>
            <a:r>
              <a:rPr lang="en-US" altLang="zh-CN" sz="2000" b="1" i="1" baseline="-25000" dirty="0" err="1">
                <a:solidFill>
                  <a:srgbClr val="E35449"/>
                </a:solidFill>
              </a:rPr>
              <a:t>c</a:t>
            </a:r>
            <a:r>
              <a:rPr lang="zh-CN" altLang="en-US" sz="2000" b="1" dirty="0"/>
              <a:t>增大到某个临界点时</a:t>
            </a:r>
          </a:p>
          <a:p>
            <a:pPr>
              <a:lnSpc>
                <a:spcPct val="80000"/>
              </a:lnSpc>
              <a:buFontTx/>
              <a:buNone/>
            </a:pPr>
            <a:r>
              <a:rPr lang="zh-CN" altLang="en-US" sz="2000" b="1" dirty="0"/>
              <a:t>会突然急剧上升，</a:t>
            </a:r>
            <a:r>
              <a:rPr lang="zh-CN" altLang="en-US" sz="2000" b="1" dirty="0">
                <a:solidFill>
                  <a:srgbClr val="FF0000"/>
                </a:solidFill>
              </a:rPr>
              <a:t>同时伴随着电压的陡然下降，这种现象称为二次击</a:t>
            </a:r>
          </a:p>
          <a:p>
            <a:pPr>
              <a:lnSpc>
                <a:spcPct val="80000"/>
              </a:lnSpc>
              <a:buFontTx/>
              <a:buNone/>
            </a:pPr>
            <a:r>
              <a:rPr lang="zh-CN" altLang="en-US" sz="2000" b="1" dirty="0">
                <a:solidFill>
                  <a:srgbClr val="FF0000"/>
                </a:solidFill>
              </a:rPr>
              <a:t>穿。</a:t>
            </a:r>
          </a:p>
          <a:p>
            <a:pPr>
              <a:lnSpc>
                <a:spcPct val="80000"/>
              </a:lnSpc>
              <a:buFontTx/>
              <a:buNone/>
            </a:pPr>
            <a:r>
              <a:rPr lang="zh-CN" altLang="en-US" sz="2000" b="1" dirty="0"/>
              <a:t>    </a:t>
            </a:r>
            <a:r>
              <a:rPr lang="zh-CN" altLang="en-US" sz="2000" b="1" dirty="0">
                <a:solidFill>
                  <a:srgbClr val="0000FF"/>
                </a:solidFill>
              </a:rPr>
              <a:t>◆</a:t>
            </a:r>
            <a:r>
              <a:rPr lang="zh-CN" altLang="en-US" sz="2000" b="1" dirty="0"/>
              <a:t>出现一次击穿后，</a:t>
            </a:r>
            <a:r>
              <a:rPr lang="en-US" altLang="zh-CN" sz="2000" b="1" dirty="0"/>
              <a:t>GTR</a:t>
            </a:r>
            <a:r>
              <a:rPr lang="zh-CN" altLang="en-US" sz="2000" b="1" dirty="0"/>
              <a:t>一般不会损坏，二次击穿常常立即导致器</a:t>
            </a:r>
          </a:p>
          <a:p>
            <a:pPr>
              <a:lnSpc>
                <a:spcPct val="80000"/>
              </a:lnSpc>
              <a:buFontTx/>
              <a:buNone/>
            </a:pPr>
            <a:r>
              <a:rPr lang="zh-CN" altLang="en-US" sz="2000" b="1" dirty="0"/>
              <a:t>件的永久损坏，或者工作特性明显衰变，因而对</a:t>
            </a:r>
            <a:r>
              <a:rPr lang="en-US" altLang="zh-CN" sz="2000" b="1" dirty="0"/>
              <a:t>GTR</a:t>
            </a:r>
            <a:r>
              <a:rPr lang="zh-CN" altLang="en-US" sz="2000" b="1" dirty="0"/>
              <a:t>危害极大。 </a:t>
            </a:r>
            <a:r>
              <a:rPr lang="zh-CN" altLang="en-US" sz="2000" b="1" dirty="0">
                <a:solidFill>
                  <a:srgbClr val="0000FF"/>
                </a:solidFill>
              </a:rPr>
              <a:t>   </a:t>
            </a:r>
            <a:endParaRPr lang="zh-CN" altLang="en-US" sz="2400" dirty="0"/>
          </a:p>
        </p:txBody>
      </p:sp>
      <p:grpSp>
        <p:nvGrpSpPr>
          <p:cNvPr id="116740" name="Group 4"/>
          <p:cNvGrpSpPr>
            <a:grpSpLocks/>
          </p:cNvGrpSpPr>
          <p:nvPr/>
        </p:nvGrpSpPr>
        <p:grpSpPr bwMode="auto">
          <a:xfrm>
            <a:off x="5651500" y="3860800"/>
            <a:ext cx="2905125" cy="1863725"/>
            <a:chOff x="3604" y="2243"/>
            <a:chExt cx="1962" cy="1600"/>
          </a:xfrm>
        </p:grpSpPr>
        <p:sp>
          <p:nvSpPr>
            <p:cNvPr id="116741" name="Line 5"/>
            <p:cNvSpPr>
              <a:spLocks noChangeShapeType="1"/>
            </p:cNvSpPr>
            <p:nvPr/>
          </p:nvSpPr>
          <p:spPr bwMode="auto">
            <a:xfrm>
              <a:off x="3785" y="3648"/>
              <a:ext cx="16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2" name="Freeform 6"/>
            <p:cNvSpPr>
              <a:spLocks/>
            </p:cNvSpPr>
            <p:nvPr/>
          </p:nvSpPr>
          <p:spPr bwMode="auto">
            <a:xfrm>
              <a:off x="5461" y="3625"/>
              <a:ext cx="80" cy="47"/>
            </a:xfrm>
            <a:custGeom>
              <a:avLst/>
              <a:gdLst>
                <a:gd name="T0" fmla="*/ 0 w 80"/>
                <a:gd name="T1" fmla="*/ 0 h 47"/>
                <a:gd name="T2" fmla="*/ 80 w 80"/>
                <a:gd name="T3" fmla="*/ 23 h 47"/>
                <a:gd name="T4" fmla="*/ 0 w 80"/>
                <a:gd name="T5" fmla="*/ 47 h 47"/>
                <a:gd name="T6" fmla="*/ 0 w 80"/>
                <a:gd name="T7" fmla="*/ 0 h 47"/>
              </a:gdLst>
              <a:ahLst/>
              <a:cxnLst>
                <a:cxn ang="0">
                  <a:pos x="T0" y="T1"/>
                </a:cxn>
                <a:cxn ang="0">
                  <a:pos x="T2" y="T3"/>
                </a:cxn>
                <a:cxn ang="0">
                  <a:pos x="T4" y="T5"/>
                </a:cxn>
                <a:cxn ang="0">
                  <a:pos x="T6" y="T7"/>
                </a:cxn>
              </a:cxnLst>
              <a:rect l="0" t="0" r="r" b="b"/>
              <a:pathLst>
                <a:path w="80" h="47">
                  <a:moveTo>
                    <a:pt x="0" y="0"/>
                  </a:moveTo>
                  <a:lnTo>
                    <a:pt x="80"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743" name="Line 7"/>
            <p:cNvSpPr>
              <a:spLocks noChangeShapeType="1"/>
            </p:cNvSpPr>
            <p:nvPr/>
          </p:nvSpPr>
          <p:spPr bwMode="auto">
            <a:xfrm flipV="1">
              <a:off x="3785" y="2317"/>
              <a:ext cx="1" cy="1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4" name="Freeform 8"/>
            <p:cNvSpPr>
              <a:spLocks/>
            </p:cNvSpPr>
            <p:nvPr/>
          </p:nvSpPr>
          <p:spPr bwMode="auto">
            <a:xfrm>
              <a:off x="3758" y="2254"/>
              <a:ext cx="54" cy="69"/>
            </a:xfrm>
            <a:custGeom>
              <a:avLst/>
              <a:gdLst>
                <a:gd name="T0" fmla="*/ 0 w 54"/>
                <a:gd name="T1" fmla="*/ 69 h 69"/>
                <a:gd name="T2" fmla="*/ 27 w 54"/>
                <a:gd name="T3" fmla="*/ 0 h 69"/>
                <a:gd name="T4" fmla="*/ 54 w 54"/>
                <a:gd name="T5" fmla="*/ 69 h 69"/>
                <a:gd name="T6" fmla="*/ 0 w 54"/>
                <a:gd name="T7" fmla="*/ 69 h 69"/>
              </a:gdLst>
              <a:ahLst/>
              <a:cxnLst>
                <a:cxn ang="0">
                  <a:pos x="T0" y="T1"/>
                </a:cxn>
                <a:cxn ang="0">
                  <a:pos x="T2" y="T3"/>
                </a:cxn>
                <a:cxn ang="0">
                  <a:pos x="T4" y="T5"/>
                </a:cxn>
                <a:cxn ang="0">
                  <a:pos x="T6" y="T7"/>
                </a:cxn>
              </a:cxnLst>
              <a:rect l="0" t="0" r="r" b="b"/>
              <a:pathLst>
                <a:path w="54" h="69">
                  <a:moveTo>
                    <a:pt x="0" y="69"/>
                  </a:moveTo>
                  <a:lnTo>
                    <a:pt x="27" y="0"/>
                  </a:lnTo>
                  <a:lnTo>
                    <a:pt x="54" y="69"/>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745" name="Line 9"/>
            <p:cNvSpPr>
              <a:spLocks noChangeShapeType="1"/>
            </p:cNvSpPr>
            <p:nvPr/>
          </p:nvSpPr>
          <p:spPr bwMode="auto">
            <a:xfrm>
              <a:off x="3785" y="2643"/>
              <a:ext cx="44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6" name="Line 10"/>
            <p:cNvSpPr>
              <a:spLocks noChangeShapeType="1"/>
            </p:cNvSpPr>
            <p:nvPr/>
          </p:nvSpPr>
          <p:spPr bwMode="auto">
            <a:xfrm flipV="1">
              <a:off x="5221" y="3397"/>
              <a:ext cx="1" cy="25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7" name="Freeform 11"/>
            <p:cNvSpPr>
              <a:spLocks/>
            </p:cNvSpPr>
            <p:nvPr/>
          </p:nvSpPr>
          <p:spPr bwMode="auto">
            <a:xfrm>
              <a:off x="4232" y="2643"/>
              <a:ext cx="989" cy="754"/>
            </a:xfrm>
            <a:custGeom>
              <a:avLst/>
              <a:gdLst>
                <a:gd name="T0" fmla="*/ 27 w 989"/>
                <a:gd name="T1" fmla="*/ 59 h 754"/>
                <a:gd name="T2" fmla="*/ 85 w 989"/>
                <a:gd name="T3" fmla="*/ 161 h 754"/>
                <a:gd name="T4" fmla="*/ 142 w 989"/>
                <a:gd name="T5" fmla="*/ 248 h 754"/>
                <a:gd name="T6" fmla="*/ 202 w 989"/>
                <a:gd name="T7" fmla="*/ 325 h 754"/>
                <a:gd name="T8" fmla="*/ 261 w 989"/>
                <a:gd name="T9" fmla="*/ 394 h 754"/>
                <a:gd name="T10" fmla="*/ 283 w 989"/>
                <a:gd name="T11" fmla="*/ 418 h 754"/>
                <a:gd name="T12" fmla="*/ 305 w 989"/>
                <a:gd name="T13" fmla="*/ 443 h 754"/>
                <a:gd name="T14" fmla="*/ 327 w 989"/>
                <a:gd name="T15" fmla="*/ 467 h 754"/>
                <a:gd name="T16" fmla="*/ 352 w 989"/>
                <a:gd name="T17" fmla="*/ 493 h 754"/>
                <a:gd name="T18" fmla="*/ 381 w 989"/>
                <a:gd name="T19" fmla="*/ 521 h 754"/>
                <a:gd name="T20" fmla="*/ 413 w 989"/>
                <a:gd name="T21" fmla="*/ 552 h 754"/>
                <a:gd name="T22" fmla="*/ 448 w 989"/>
                <a:gd name="T23" fmla="*/ 583 h 754"/>
                <a:gd name="T24" fmla="*/ 486 w 989"/>
                <a:gd name="T25" fmla="*/ 613 h 754"/>
                <a:gd name="T26" fmla="*/ 526 w 989"/>
                <a:gd name="T27" fmla="*/ 642 h 754"/>
                <a:gd name="T28" fmla="*/ 570 w 989"/>
                <a:gd name="T29" fmla="*/ 667 h 754"/>
                <a:gd name="T30" fmla="*/ 616 w 989"/>
                <a:gd name="T31" fmla="*/ 689 h 754"/>
                <a:gd name="T32" fmla="*/ 646 w 989"/>
                <a:gd name="T33" fmla="*/ 701 h 754"/>
                <a:gd name="T34" fmla="*/ 677 w 989"/>
                <a:gd name="T35" fmla="*/ 710 h 754"/>
                <a:gd name="T36" fmla="*/ 707 w 989"/>
                <a:gd name="T37" fmla="*/ 719 h 754"/>
                <a:gd name="T38" fmla="*/ 736 w 989"/>
                <a:gd name="T39" fmla="*/ 725 h 754"/>
                <a:gd name="T40" fmla="*/ 763 w 989"/>
                <a:gd name="T41" fmla="*/ 731 h 754"/>
                <a:gd name="T42" fmla="*/ 786 w 989"/>
                <a:gd name="T43" fmla="*/ 735 h 754"/>
                <a:gd name="T44" fmla="*/ 808 w 989"/>
                <a:gd name="T45" fmla="*/ 738 h 754"/>
                <a:gd name="T46" fmla="*/ 825 w 989"/>
                <a:gd name="T47" fmla="*/ 741 h 754"/>
                <a:gd name="T48" fmla="*/ 835 w 989"/>
                <a:gd name="T49" fmla="*/ 743 h 754"/>
                <a:gd name="T50" fmla="*/ 844 w 989"/>
                <a:gd name="T51" fmla="*/ 744 h 754"/>
                <a:gd name="T52" fmla="*/ 852 w 989"/>
                <a:gd name="T53" fmla="*/ 744 h 754"/>
                <a:gd name="T54" fmla="*/ 862 w 989"/>
                <a:gd name="T55" fmla="*/ 745 h 754"/>
                <a:gd name="T56" fmla="*/ 873 w 989"/>
                <a:gd name="T57" fmla="*/ 747 h 754"/>
                <a:gd name="T58" fmla="*/ 888 w 989"/>
                <a:gd name="T59" fmla="*/ 748 h 754"/>
                <a:gd name="T60" fmla="*/ 908 w 989"/>
                <a:gd name="T61" fmla="*/ 750 h 754"/>
                <a:gd name="T62" fmla="*/ 933 w 989"/>
                <a:gd name="T63" fmla="*/ 753 h 754"/>
                <a:gd name="T64" fmla="*/ 944 w 989"/>
                <a:gd name="T65" fmla="*/ 754 h 754"/>
                <a:gd name="T66" fmla="*/ 952 w 989"/>
                <a:gd name="T67" fmla="*/ 754 h 754"/>
                <a:gd name="T68" fmla="*/ 962 w 989"/>
                <a:gd name="T69" fmla="*/ 754 h 754"/>
                <a:gd name="T70" fmla="*/ 972 w 989"/>
                <a:gd name="T71" fmla="*/ 754 h 754"/>
                <a:gd name="T72" fmla="*/ 984 w 989"/>
                <a:gd name="T73"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9" h="754">
                  <a:moveTo>
                    <a:pt x="0" y="0"/>
                  </a:moveTo>
                  <a:lnTo>
                    <a:pt x="27" y="59"/>
                  </a:lnTo>
                  <a:lnTo>
                    <a:pt x="56" y="112"/>
                  </a:lnTo>
                  <a:lnTo>
                    <a:pt x="85" y="161"/>
                  </a:lnTo>
                  <a:lnTo>
                    <a:pt x="114" y="205"/>
                  </a:lnTo>
                  <a:lnTo>
                    <a:pt x="142" y="248"/>
                  </a:lnTo>
                  <a:lnTo>
                    <a:pt x="173" y="287"/>
                  </a:lnTo>
                  <a:lnTo>
                    <a:pt x="202" y="325"/>
                  </a:lnTo>
                  <a:lnTo>
                    <a:pt x="232" y="360"/>
                  </a:lnTo>
                  <a:lnTo>
                    <a:pt x="261" y="394"/>
                  </a:lnTo>
                  <a:lnTo>
                    <a:pt x="271" y="406"/>
                  </a:lnTo>
                  <a:lnTo>
                    <a:pt x="283" y="418"/>
                  </a:lnTo>
                  <a:lnTo>
                    <a:pt x="293" y="430"/>
                  </a:lnTo>
                  <a:lnTo>
                    <a:pt x="305" y="443"/>
                  </a:lnTo>
                  <a:lnTo>
                    <a:pt x="315" y="455"/>
                  </a:lnTo>
                  <a:lnTo>
                    <a:pt x="327" y="467"/>
                  </a:lnTo>
                  <a:lnTo>
                    <a:pt x="338" y="480"/>
                  </a:lnTo>
                  <a:lnTo>
                    <a:pt x="352" y="493"/>
                  </a:lnTo>
                  <a:lnTo>
                    <a:pt x="366" y="506"/>
                  </a:lnTo>
                  <a:lnTo>
                    <a:pt x="381" y="521"/>
                  </a:lnTo>
                  <a:lnTo>
                    <a:pt x="396" y="536"/>
                  </a:lnTo>
                  <a:lnTo>
                    <a:pt x="413" y="552"/>
                  </a:lnTo>
                  <a:lnTo>
                    <a:pt x="430" y="567"/>
                  </a:lnTo>
                  <a:lnTo>
                    <a:pt x="448" y="583"/>
                  </a:lnTo>
                  <a:lnTo>
                    <a:pt x="467" y="598"/>
                  </a:lnTo>
                  <a:lnTo>
                    <a:pt x="486" y="613"/>
                  </a:lnTo>
                  <a:lnTo>
                    <a:pt x="506" y="627"/>
                  </a:lnTo>
                  <a:lnTo>
                    <a:pt x="526" y="642"/>
                  </a:lnTo>
                  <a:lnTo>
                    <a:pt x="548" y="655"/>
                  </a:lnTo>
                  <a:lnTo>
                    <a:pt x="570" y="667"/>
                  </a:lnTo>
                  <a:lnTo>
                    <a:pt x="592" y="679"/>
                  </a:lnTo>
                  <a:lnTo>
                    <a:pt x="616" y="689"/>
                  </a:lnTo>
                  <a:lnTo>
                    <a:pt x="631" y="695"/>
                  </a:lnTo>
                  <a:lnTo>
                    <a:pt x="646" y="701"/>
                  </a:lnTo>
                  <a:lnTo>
                    <a:pt x="661" y="706"/>
                  </a:lnTo>
                  <a:lnTo>
                    <a:pt x="677" y="710"/>
                  </a:lnTo>
                  <a:lnTo>
                    <a:pt x="692" y="714"/>
                  </a:lnTo>
                  <a:lnTo>
                    <a:pt x="707" y="719"/>
                  </a:lnTo>
                  <a:lnTo>
                    <a:pt x="720" y="722"/>
                  </a:lnTo>
                  <a:lnTo>
                    <a:pt x="736" y="725"/>
                  </a:lnTo>
                  <a:lnTo>
                    <a:pt x="749" y="728"/>
                  </a:lnTo>
                  <a:lnTo>
                    <a:pt x="763" y="731"/>
                  </a:lnTo>
                  <a:lnTo>
                    <a:pt x="775" y="732"/>
                  </a:lnTo>
                  <a:lnTo>
                    <a:pt x="786" y="735"/>
                  </a:lnTo>
                  <a:lnTo>
                    <a:pt x="798" y="737"/>
                  </a:lnTo>
                  <a:lnTo>
                    <a:pt x="808" y="738"/>
                  </a:lnTo>
                  <a:lnTo>
                    <a:pt x="817" y="740"/>
                  </a:lnTo>
                  <a:lnTo>
                    <a:pt x="825" y="741"/>
                  </a:lnTo>
                  <a:lnTo>
                    <a:pt x="830" y="741"/>
                  </a:lnTo>
                  <a:lnTo>
                    <a:pt x="835" y="743"/>
                  </a:lnTo>
                  <a:lnTo>
                    <a:pt x="840" y="743"/>
                  </a:lnTo>
                  <a:lnTo>
                    <a:pt x="844" y="744"/>
                  </a:lnTo>
                  <a:lnTo>
                    <a:pt x="849" y="744"/>
                  </a:lnTo>
                  <a:lnTo>
                    <a:pt x="852" y="744"/>
                  </a:lnTo>
                  <a:lnTo>
                    <a:pt x="857" y="745"/>
                  </a:lnTo>
                  <a:lnTo>
                    <a:pt x="862" y="745"/>
                  </a:lnTo>
                  <a:lnTo>
                    <a:pt x="867" y="747"/>
                  </a:lnTo>
                  <a:lnTo>
                    <a:pt x="873" y="747"/>
                  </a:lnTo>
                  <a:lnTo>
                    <a:pt x="879" y="748"/>
                  </a:lnTo>
                  <a:lnTo>
                    <a:pt x="888" y="748"/>
                  </a:lnTo>
                  <a:lnTo>
                    <a:pt x="898" y="750"/>
                  </a:lnTo>
                  <a:lnTo>
                    <a:pt x="908" y="750"/>
                  </a:lnTo>
                  <a:lnTo>
                    <a:pt x="920" y="751"/>
                  </a:lnTo>
                  <a:lnTo>
                    <a:pt x="933" y="753"/>
                  </a:lnTo>
                  <a:lnTo>
                    <a:pt x="938" y="753"/>
                  </a:lnTo>
                  <a:lnTo>
                    <a:pt x="944" y="754"/>
                  </a:lnTo>
                  <a:lnTo>
                    <a:pt x="947" y="754"/>
                  </a:lnTo>
                  <a:lnTo>
                    <a:pt x="952" y="754"/>
                  </a:lnTo>
                  <a:lnTo>
                    <a:pt x="957" y="754"/>
                  </a:lnTo>
                  <a:lnTo>
                    <a:pt x="962" y="754"/>
                  </a:lnTo>
                  <a:lnTo>
                    <a:pt x="967" y="754"/>
                  </a:lnTo>
                  <a:lnTo>
                    <a:pt x="972" y="754"/>
                  </a:lnTo>
                  <a:lnTo>
                    <a:pt x="979" y="754"/>
                  </a:lnTo>
                  <a:lnTo>
                    <a:pt x="984" y="754"/>
                  </a:lnTo>
                  <a:lnTo>
                    <a:pt x="989" y="75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48" name="Freeform 12"/>
            <p:cNvSpPr>
              <a:spLocks/>
            </p:cNvSpPr>
            <p:nvPr/>
          </p:nvSpPr>
          <p:spPr bwMode="auto">
            <a:xfrm>
              <a:off x="4359" y="2533"/>
              <a:ext cx="5" cy="44"/>
            </a:xfrm>
            <a:custGeom>
              <a:avLst/>
              <a:gdLst>
                <a:gd name="T0" fmla="*/ 0 w 3"/>
                <a:gd name="T1" fmla="*/ 0 h 30"/>
                <a:gd name="T2" fmla="*/ 1 w 3"/>
                <a:gd name="T3" fmla="*/ 12 h 30"/>
                <a:gd name="T4" fmla="*/ 2 w 3"/>
                <a:gd name="T5" fmla="*/ 24 h 30"/>
                <a:gd name="T6" fmla="*/ 3 w 3"/>
                <a:gd name="T7" fmla="*/ 30 h 30"/>
              </a:gdLst>
              <a:ahLst/>
              <a:cxnLst>
                <a:cxn ang="0">
                  <a:pos x="T0" y="T1"/>
                </a:cxn>
                <a:cxn ang="0">
                  <a:pos x="T2" y="T3"/>
                </a:cxn>
                <a:cxn ang="0">
                  <a:pos x="T4" y="T5"/>
                </a:cxn>
                <a:cxn ang="0">
                  <a:pos x="T6" y="T7"/>
                </a:cxn>
              </a:cxnLst>
              <a:rect l="0" t="0" r="r" b="b"/>
              <a:pathLst>
                <a:path w="3" h="30">
                  <a:moveTo>
                    <a:pt x="0" y="0"/>
                  </a:moveTo>
                  <a:lnTo>
                    <a:pt x="1" y="12"/>
                  </a:lnTo>
                  <a:lnTo>
                    <a:pt x="2" y="24"/>
                  </a:lnTo>
                  <a:lnTo>
                    <a:pt x="3" y="30"/>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49" name="Freeform 13"/>
            <p:cNvSpPr>
              <a:spLocks/>
            </p:cNvSpPr>
            <p:nvPr/>
          </p:nvSpPr>
          <p:spPr bwMode="auto">
            <a:xfrm>
              <a:off x="4368" y="2605"/>
              <a:ext cx="10" cy="44"/>
            </a:xfrm>
            <a:custGeom>
              <a:avLst/>
              <a:gdLst>
                <a:gd name="T0" fmla="*/ 0 w 6"/>
                <a:gd name="T1" fmla="*/ 0 h 30"/>
                <a:gd name="T2" fmla="*/ 2 w 6"/>
                <a:gd name="T3" fmla="*/ 10 h 30"/>
                <a:gd name="T4" fmla="*/ 4 w 6"/>
                <a:gd name="T5" fmla="*/ 21 h 30"/>
                <a:gd name="T6" fmla="*/ 6 w 6"/>
                <a:gd name="T7" fmla="*/ 30 h 30"/>
              </a:gdLst>
              <a:ahLst/>
              <a:cxnLst>
                <a:cxn ang="0">
                  <a:pos x="T0" y="T1"/>
                </a:cxn>
                <a:cxn ang="0">
                  <a:pos x="T2" y="T3"/>
                </a:cxn>
                <a:cxn ang="0">
                  <a:pos x="T4" y="T5"/>
                </a:cxn>
                <a:cxn ang="0">
                  <a:pos x="T6" y="T7"/>
                </a:cxn>
              </a:cxnLst>
              <a:rect l="0" t="0" r="r" b="b"/>
              <a:pathLst>
                <a:path w="6" h="30">
                  <a:moveTo>
                    <a:pt x="0" y="0"/>
                  </a:moveTo>
                  <a:lnTo>
                    <a:pt x="2" y="10"/>
                  </a:lnTo>
                  <a:lnTo>
                    <a:pt x="4" y="21"/>
                  </a:lnTo>
                  <a:lnTo>
                    <a:pt x="6" y="30"/>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0" name="Freeform 14"/>
            <p:cNvSpPr>
              <a:spLocks/>
            </p:cNvSpPr>
            <p:nvPr/>
          </p:nvSpPr>
          <p:spPr bwMode="auto">
            <a:xfrm>
              <a:off x="4383" y="2677"/>
              <a:ext cx="12" cy="43"/>
            </a:xfrm>
            <a:custGeom>
              <a:avLst/>
              <a:gdLst>
                <a:gd name="T0" fmla="*/ 0 w 7"/>
                <a:gd name="T1" fmla="*/ 0 h 29"/>
                <a:gd name="T2" fmla="*/ 1 w 7"/>
                <a:gd name="T3" fmla="*/ 4 h 29"/>
                <a:gd name="T4" fmla="*/ 3 w 7"/>
                <a:gd name="T5" fmla="*/ 15 h 29"/>
                <a:gd name="T6" fmla="*/ 5 w 7"/>
                <a:gd name="T7" fmla="*/ 24 h 29"/>
                <a:gd name="T8" fmla="*/ 7 w 7"/>
                <a:gd name="T9" fmla="*/ 29 h 29"/>
              </a:gdLst>
              <a:ahLst/>
              <a:cxnLst>
                <a:cxn ang="0">
                  <a:pos x="T0" y="T1"/>
                </a:cxn>
                <a:cxn ang="0">
                  <a:pos x="T2" y="T3"/>
                </a:cxn>
                <a:cxn ang="0">
                  <a:pos x="T4" y="T5"/>
                </a:cxn>
                <a:cxn ang="0">
                  <a:pos x="T6" y="T7"/>
                </a:cxn>
                <a:cxn ang="0">
                  <a:pos x="T8" y="T9"/>
                </a:cxn>
              </a:cxnLst>
              <a:rect l="0" t="0" r="r" b="b"/>
              <a:pathLst>
                <a:path w="7" h="29">
                  <a:moveTo>
                    <a:pt x="0" y="0"/>
                  </a:moveTo>
                  <a:lnTo>
                    <a:pt x="1" y="4"/>
                  </a:lnTo>
                  <a:lnTo>
                    <a:pt x="3" y="15"/>
                  </a:lnTo>
                  <a:lnTo>
                    <a:pt x="5" y="24"/>
                  </a:lnTo>
                  <a:lnTo>
                    <a:pt x="7" y="29"/>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1" name="Freeform 15"/>
            <p:cNvSpPr>
              <a:spLocks/>
            </p:cNvSpPr>
            <p:nvPr/>
          </p:nvSpPr>
          <p:spPr bwMode="auto">
            <a:xfrm>
              <a:off x="4401" y="2747"/>
              <a:ext cx="12" cy="42"/>
            </a:xfrm>
            <a:custGeom>
              <a:avLst/>
              <a:gdLst>
                <a:gd name="T0" fmla="*/ 0 w 7"/>
                <a:gd name="T1" fmla="*/ 0 h 29"/>
                <a:gd name="T2" fmla="*/ 2 w 7"/>
                <a:gd name="T3" fmla="*/ 8 h 29"/>
                <a:gd name="T4" fmla="*/ 4 w 7"/>
                <a:gd name="T5" fmla="*/ 20 h 29"/>
                <a:gd name="T6" fmla="*/ 7 w 7"/>
                <a:gd name="T7" fmla="*/ 29 h 29"/>
              </a:gdLst>
              <a:ahLst/>
              <a:cxnLst>
                <a:cxn ang="0">
                  <a:pos x="T0" y="T1"/>
                </a:cxn>
                <a:cxn ang="0">
                  <a:pos x="T2" y="T3"/>
                </a:cxn>
                <a:cxn ang="0">
                  <a:pos x="T4" y="T5"/>
                </a:cxn>
                <a:cxn ang="0">
                  <a:pos x="T6" y="T7"/>
                </a:cxn>
              </a:cxnLst>
              <a:rect l="0" t="0" r="r" b="b"/>
              <a:pathLst>
                <a:path w="7" h="29">
                  <a:moveTo>
                    <a:pt x="0" y="0"/>
                  </a:moveTo>
                  <a:lnTo>
                    <a:pt x="2" y="8"/>
                  </a:lnTo>
                  <a:lnTo>
                    <a:pt x="4" y="20"/>
                  </a:lnTo>
                  <a:lnTo>
                    <a:pt x="7" y="29"/>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2" name="Freeform 16"/>
            <p:cNvSpPr>
              <a:spLocks/>
            </p:cNvSpPr>
            <p:nvPr/>
          </p:nvSpPr>
          <p:spPr bwMode="auto">
            <a:xfrm>
              <a:off x="4420" y="2816"/>
              <a:ext cx="12" cy="43"/>
            </a:xfrm>
            <a:custGeom>
              <a:avLst/>
              <a:gdLst>
                <a:gd name="T0" fmla="*/ 0 w 7"/>
                <a:gd name="T1" fmla="*/ 0 h 29"/>
                <a:gd name="T2" fmla="*/ 1 w 7"/>
                <a:gd name="T3" fmla="*/ 4 h 29"/>
                <a:gd name="T4" fmla="*/ 3 w 7"/>
                <a:gd name="T5" fmla="*/ 13 h 29"/>
                <a:gd name="T6" fmla="*/ 5 w 7"/>
                <a:gd name="T7" fmla="*/ 21 h 29"/>
                <a:gd name="T8" fmla="*/ 7 w 7"/>
                <a:gd name="T9" fmla="*/ 29 h 29"/>
              </a:gdLst>
              <a:ahLst/>
              <a:cxnLst>
                <a:cxn ang="0">
                  <a:pos x="T0" y="T1"/>
                </a:cxn>
                <a:cxn ang="0">
                  <a:pos x="T2" y="T3"/>
                </a:cxn>
                <a:cxn ang="0">
                  <a:pos x="T4" y="T5"/>
                </a:cxn>
                <a:cxn ang="0">
                  <a:pos x="T6" y="T7"/>
                </a:cxn>
                <a:cxn ang="0">
                  <a:pos x="T8" y="T9"/>
                </a:cxn>
              </a:cxnLst>
              <a:rect l="0" t="0" r="r" b="b"/>
              <a:pathLst>
                <a:path w="7" h="29">
                  <a:moveTo>
                    <a:pt x="0" y="0"/>
                  </a:moveTo>
                  <a:lnTo>
                    <a:pt x="1" y="4"/>
                  </a:lnTo>
                  <a:lnTo>
                    <a:pt x="3" y="13"/>
                  </a:lnTo>
                  <a:lnTo>
                    <a:pt x="5" y="21"/>
                  </a:lnTo>
                  <a:lnTo>
                    <a:pt x="7" y="29"/>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3" name="Freeform 17"/>
            <p:cNvSpPr>
              <a:spLocks/>
            </p:cNvSpPr>
            <p:nvPr/>
          </p:nvSpPr>
          <p:spPr bwMode="auto">
            <a:xfrm>
              <a:off x="4442" y="2885"/>
              <a:ext cx="15" cy="43"/>
            </a:xfrm>
            <a:custGeom>
              <a:avLst/>
              <a:gdLst>
                <a:gd name="T0" fmla="*/ 0 w 9"/>
                <a:gd name="T1" fmla="*/ 0 h 29"/>
                <a:gd name="T2" fmla="*/ 1 w 9"/>
                <a:gd name="T3" fmla="*/ 4 h 29"/>
                <a:gd name="T4" fmla="*/ 3 w 9"/>
                <a:gd name="T5" fmla="*/ 11 h 29"/>
                <a:gd name="T6" fmla="*/ 5 w 9"/>
                <a:gd name="T7" fmla="*/ 18 h 29"/>
                <a:gd name="T8" fmla="*/ 7 w 9"/>
                <a:gd name="T9" fmla="*/ 25 h 29"/>
                <a:gd name="T10" fmla="*/ 9 w 9"/>
                <a:gd name="T11" fmla="*/ 29 h 29"/>
              </a:gdLst>
              <a:ahLst/>
              <a:cxnLst>
                <a:cxn ang="0">
                  <a:pos x="T0" y="T1"/>
                </a:cxn>
                <a:cxn ang="0">
                  <a:pos x="T2" y="T3"/>
                </a:cxn>
                <a:cxn ang="0">
                  <a:pos x="T4" y="T5"/>
                </a:cxn>
                <a:cxn ang="0">
                  <a:pos x="T6" y="T7"/>
                </a:cxn>
                <a:cxn ang="0">
                  <a:pos x="T8" y="T9"/>
                </a:cxn>
                <a:cxn ang="0">
                  <a:pos x="T10" y="T11"/>
                </a:cxn>
              </a:cxnLst>
              <a:rect l="0" t="0" r="r" b="b"/>
              <a:pathLst>
                <a:path w="9" h="29">
                  <a:moveTo>
                    <a:pt x="0" y="0"/>
                  </a:moveTo>
                  <a:lnTo>
                    <a:pt x="1" y="4"/>
                  </a:lnTo>
                  <a:lnTo>
                    <a:pt x="3" y="11"/>
                  </a:lnTo>
                  <a:lnTo>
                    <a:pt x="5" y="18"/>
                  </a:lnTo>
                  <a:lnTo>
                    <a:pt x="7" y="25"/>
                  </a:lnTo>
                  <a:lnTo>
                    <a:pt x="9" y="29"/>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4" name="Freeform 18"/>
            <p:cNvSpPr>
              <a:spLocks/>
            </p:cNvSpPr>
            <p:nvPr/>
          </p:nvSpPr>
          <p:spPr bwMode="auto">
            <a:xfrm>
              <a:off x="4469" y="2955"/>
              <a:ext cx="20" cy="41"/>
            </a:xfrm>
            <a:custGeom>
              <a:avLst/>
              <a:gdLst>
                <a:gd name="T0" fmla="*/ 0 w 12"/>
                <a:gd name="T1" fmla="*/ 0 h 28"/>
                <a:gd name="T2" fmla="*/ 2 w 12"/>
                <a:gd name="T3" fmla="*/ 5 h 28"/>
                <a:gd name="T4" fmla="*/ 5 w 12"/>
                <a:gd name="T5" fmla="*/ 12 h 28"/>
                <a:gd name="T6" fmla="*/ 12 w 12"/>
                <a:gd name="T7" fmla="*/ 28 h 28"/>
              </a:gdLst>
              <a:ahLst/>
              <a:cxnLst>
                <a:cxn ang="0">
                  <a:pos x="T0" y="T1"/>
                </a:cxn>
                <a:cxn ang="0">
                  <a:pos x="T2" y="T3"/>
                </a:cxn>
                <a:cxn ang="0">
                  <a:pos x="T4" y="T5"/>
                </a:cxn>
                <a:cxn ang="0">
                  <a:pos x="T6" y="T7"/>
                </a:cxn>
              </a:cxnLst>
              <a:rect l="0" t="0" r="r" b="b"/>
              <a:pathLst>
                <a:path w="12" h="28">
                  <a:moveTo>
                    <a:pt x="0" y="0"/>
                  </a:moveTo>
                  <a:lnTo>
                    <a:pt x="2" y="5"/>
                  </a:lnTo>
                  <a:lnTo>
                    <a:pt x="5" y="12"/>
                  </a:lnTo>
                  <a:lnTo>
                    <a:pt x="12" y="28"/>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5" name="Freeform 19"/>
            <p:cNvSpPr>
              <a:spLocks/>
            </p:cNvSpPr>
            <p:nvPr/>
          </p:nvSpPr>
          <p:spPr bwMode="auto">
            <a:xfrm>
              <a:off x="4503" y="3021"/>
              <a:ext cx="22" cy="40"/>
            </a:xfrm>
            <a:custGeom>
              <a:avLst/>
              <a:gdLst>
                <a:gd name="T0" fmla="*/ 0 w 13"/>
                <a:gd name="T1" fmla="*/ 0 h 27"/>
                <a:gd name="T2" fmla="*/ 3 w 13"/>
                <a:gd name="T3" fmla="*/ 7 h 27"/>
                <a:gd name="T4" fmla="*/ 13 w 13"/>
                <a:gd name="T5" fmla="*/ 27 h 27"/>
              </a:gdLst>
              <a:ahLst/>
              <a:cxnLst>
                <a:cxn ang="0">
                  <a:pos x="T0" y="T1"/>
                </a:cxn>
                <a:cxn ang="0">
                  <a:pos x="T2" y="T3"/>
                </a:cxn>
                <a:cxn ang="0">
                  <a:pos x="T4" y="T5"/>
                </a:cxn>
              </a:cxnLst>
              <a:rect l="0" t="0" r="r" b="b"/>
              <a:pathLst>
                <a:path w="13" h="27">
                  <a:moveTo>
                    <a:pt x="0" y="0"/>
                  </a:moveTo>
                  <a:lnTo>
                    <a:pt x="3" y="7"/>
                  </a:lnTo>
                  <a:lnTo>
                    <a:pt x="13" y="27"/>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6" name="Freeform 20"/>
            <p:cNvSpPr>
              <a:spLocks/>
            </p:cNvSpPr>
            <p:nvPr/>
          </p:nvSpPr>
          <p:spPr bwMode="auto">
            <a:xfrm>
              <a:off x="4540" y="3086"/>
              <a:ext cx="25" cy="38"/>
            </a:xfrm>
            <a:custGeom>
              <a:avLst/>
              <a:gdLst>
                <a:gd name="T0" fmla="*/ 0 w 15"/>
                <a:gd name="T1" fmla="*/ 0 h 26"/>
                <a:gd name="T2" fmla="*/ 4 w 15"/>
                <a:gd name="T3" fmla="*/ 8 h 26"/>
                <a:gd name="T4" fmla="*/ 15 w 15"/>
                <a:gd name="T5" fmla="*/ 26 h 26"/>
              </a:gdLst>
              <a:ahLst/>
              <a:cxnLst>
                <a:cxn ang="0">
                  <a:pos x="T0" y="T1"/>
                </a:cxn>
                <a:cxn ang="0">
                  <a:pos x="T2" y="T3"/>
                </a:cxn>
                <a:cxn ang="0">
                  <a:pos x="T4" y="T5"/>
                </a:cxn>
              </a:cxnLst>
              <a:rect l="0" t="0" r="r" b="b"/>
              <a:pathLst>
                <a:path w="15" h="26">
                  <a:moveTo>
                    <a:pt x="0" y="0"/>
                  </a:moveTo>
                  <a:lnTo>
                    <a:pt x="4" y="8"/>
                  </a:lnTo>
                  <a:lnTo>
                    <a:pt x="15" y="26"/>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7" name="Freeform 21"/>
            <p:cNvSpPr>
              <a:spLocks/>
            </p:cNvSpPr>
            <p:nvPr/>
          </p:nvSpPr>
          <p:spPr bwMode="auto">
            <a:xfrm>
              <a:off x="4582" y="3148"/>
              <a:ext cx="27" cy="38"/>
            </a:xfrm>
            <a:custGeom>
              <a:avLst/>
              <a:gdLst>
                <a:gd name="T0" fmla="*/ 0 w 16"/>
                <a:gd name="T1" fmla="*/ 0 h 26"/>
                <a:gd name="T2" fmla="*/ 8 w 16"/>
                <a:gd name="T3" fmla="*/ 14 h 26"/>
                <a:gd name="T4" fmla="*/ 16 w 16"/>
                <a:gd name="T5" fmla="*/ 26 h 26"/>
              </a:gdLst>
              <a:ahLst/>
              <a:cxnLst>
                <a:cxn ang="0">
                  <a:pos x="T0" y="T1"/>
                </a:cxn>
                <a:cxn ang="0">
                  <a:pos x="T2" y="T3"/>
                </a:cxn>
                <a:cxn ang="0">
                  <a:pos x="T4" y="T5"/>
                </a:cxn>
              </a:cxnLst>
              <a:rect l="0" t="0" r="r" b="b"/>
              <a:pathLst>
                <a:path w="16" h="26">
                  <a:moveTo>
                    <a:pt x="0" y="0"/>
                  </a:moveTo>
                  <a:lnTo>
                    <a:pt x="8" y="14"/>
                  </a:lnTo>
                  <a:lnTo>
                    <a:pt x="16" y="26"/>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8" name="Freeform 22"/>
            <p:cNvSpPr>
              <a:spLocks/>
            </p:cNvSpPr>
            <p:nvPr/>
          </p:nvSpPr>
          <p:spPr bwMode="auto">
            <a:xfrm>
              <a:off x="4628" y="3210"/>
              <a:ext cx="29" cy="37"/>
            </a:xfrm>
            <a:custGeom>
              <a:avLst/>
              <a:gdLst>
                <a:gd name="T0" fmla="*/ 0 w 17"/>
                <a:gd name="T1" fmla="*/ 0 h 25"/>
                <a:gd name="T2" fmla="*/ 14 w 17"/>
                <a:gd name="T3" fmla="*/ 21 h 25"/>
                <a:gd name="T4" fmla="*/ 17 w 17"/>
                <a:gd name="T5" fmla="*/ 25 h 25"/>
              </a:gdLst>
              <a:ahLst/>
              <a:cxnLst>
                <a:cxn ang="0">
                  <a:pos x="T0" y="T1"/>
                </a:cxn>
                <a:cxn ang="0">
                  <a:pos x="T2" y="T3"/>
                </a:cxn>
                <a:cxn ang="0">
                  <a:pos x="T4" y="T5"/>
                </a:cxn>
              </a:cxnLst>
              <a:rect l="0" t="0" r="r" b="b"/>
              <a:pathLst>
                <a:path w="17" h="25">
                  <a:moveTo>
                    <a:pt x="0" y="0"/>
                  </a:moveTo>
                  <a:lnTo>
                    <a:pt x="14" y="21"/>
                  </a:lnTo>
                  <a:lnTo>
                    <a:pt x="17" y="25"/>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9" name="Freeform 23"/>
            <p:cNvSpPr>
              <a:spLocks/>
            </p:cNvSpPr>
            <p:nvPr/>
          </p:nvSpPr>
          <p:spPr bwMode="auto">
            <a:xfrm>
              <a:off x="4675" y="3269"/>
              <a:ext cx="32" cy="35"/>
            </a:xfrm>
            <a:custGeom>
              <a:avLst/>
              <a:gdLst>
                <a:gd name="T0" fmla="*/ 0 w 19"/>
                <a:gd name="T1" fmla="*/ 0 h 24"/>
                <a:gd name="T2" fmla="*/ 5 w 19"/>
                <a:gd name="T3" fmla="*/ 6 h 24"/>
                <a:gd name="T4" fmla="*/ 19 w 19"/>
                <a:gd name="T5" fmla="*/ 24 h 24"/>
              </a:gdLst>
              <a:ahLst/>
              <a:cxnLst>
                <a:cxn ang="0">
                  <a:pos x="T0" y="T1"/>
                </a:cxn>
                <a:cxn ang="0">
                  <a:pos x="T2" y="T3"/>
                </a:cxn>
                <a:cxn ang="0">
                  <a:pos x="T4" y="T5"/>
                </a:cxn>
              </a:cxnLst>
              <a:rect l="0" t="0" r="r" b="b"/>
              <a:pathLst>
                <a:path w="19" h="24">
                  <a:moveTo>
                    <a:pt x="0" y="0"/>
                  </a:moveTo>
                  <a:lnTo>
                    <a:pt x="5" y="6"/>
                  </a:lnTo>
                  <a:lnTo>
                    <a:pt x="19" y="24"/>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0" name="Freeform 24"/>
            <p:cNvSpPr>
              <a:spLocks/>
            </p:cNvSpPr>
            <p:nvPr/>
          </p:nvSpPr>
          <p:spPr bwMode="auto">
            <a:xfrm>
              <a:off x="4728" y="3325"/>
              <a:ext cx="35" cy="32"/>
            </a:xfrm>
            <a:custGeom>
              <a:avLst/>
              <a:gdLst>
                <a:gd name="T0" fmla="*/ 0 w 21"/>
                <a:gd name="T1" fmla="*/ 0 h 22"/>
                <a:gd name="T2" fmla="*/ 14 w 21"/>
                <a:gd name="T3" fmla="*/ 15 h 22"/>
                <a:gd name="T4" fmla="*/ 21 w 21"/>
                <a:gd name="T5" fmla="*/ 22 h 22"/>
              </a:gdLst>
              <a:ahLst/>
              <a:cxnLst>
                <a:cxn ang="0">
                  <a:pos x="T0" y="T1"/>
                </a:cxn>
                <a:cxn ang="0">
                  <a:pos x="T2" y="T3"/>
                </a:cxn>
                <a:cxn ang="0">
                  <a:pos x="T4" y="T5"/>
                </a:cxn>
              </a:cxnLst>
              <a:rect l="0" t="0" r="r" b="b"/>
              <a:pathLst>
                <a:path w="21" h="22">
                  <a:moveTo>
                    <a:pt x="0" y="0"/>
                  </a:moveTo>
                  <a:lnTo>
                    <a:pt x="14" y="15"/>
                  </a:lnTo>
                  <a:lnTo>
                    <a:pt x="21" y="22"/>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1" name="Freeform 25"/>
            <p:cNvSpPr>
              <a:spLocks/>
            </p:cNvSpPr>
            <p:nvPr/>
          </p:nvSpPr>
          <p:spPr bwMode="auto">
            <a:xfrm>
              <a:off x="4785" y="3377"/>
              <a:ext cx="37" cy="31"/>
            </a:xfrm>
            <a:custGeom>
              <a:avLst/>
              <a:gdLst>
                <a:gd name="T0" fmla="*/ 0 w 22"/>
                <a:gd name="T1" fmla="*/ 0 h 21"/>
                <a:gd name="T2" fmla="*/ 3 w 22"/>
                <a:gd name="T3" fmla="*/ 3 h 21"/>
                <a:gd name="T4" fmla="*/ 22 w 22"/>
                <a:gd name="T5" fmla="*/ 21 h 21"/>
              </a:gdLst>
              <a:ahLst/>
              <a:cxnLst>
                <a:cxn ang="0">
                  <a:pos x="T0" y="T1"/>
                </a:cxn>
                <a:cxn ang="0">
                  <a:pos x="T2" y="T3"/>
                </a:cxn>
                <a:cxn ang="0">
                  <a:pos x="T4" y="T5"/>
                </a:cxn>
              </a:cxnLst>
              <a:rect l="0" t="0" r="r" b="b"/>
              <a:pathLst>
                <a:path w="22" h="21">
                  <a:moveTo>
                    <a:pt x="0" y="0"/>
                  </a:moveTo>
                  <a:lnTo>
                    <a:pt x="3" y="3"/>
                  </a:lnTo>
                  <a:lnTo>
                    <a:pt x="22" y="21"/>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2" name="Freeform 26"/>
            <p:cNvSpPr>
              <a:spLocks/>
            </p:cNvSpPr>
            <p:nvPr/>
          </p:nvSpPr>
          <p:spPr bwMode="auto">
            <a:xfrm>
              <a:off x="4848" y="3425"/>
              <a:ext cx="40" cy="27"/>
            </a:xfrm>
            <a:custGeom>
              <a:avLst/>
              <a:gdLst>
                <a:gd name="T0" fmla="*/ 0 w 24"/>
                <a:gd name="T1" fmla="*/ 0 h 18"/>
                <a:gd name="T2" fmla="*/ 14 w 24"/>
                <a:gd name="T3" fmla="*/ 11 h 18"/>
                <a:gd name="T4" fmla="*/ 24 w 24"/>
                <a:gd name="T5" fmla="*/ 18 h 18"/>
              </a:gdLst>
              <a:ahLst/>
              <a:cxnLst>
                <a:cxn ang="0">
                  <a:pos x="T0" y="T1"/>
                </a:cxn>
                <a:cxn ang="0">
                  <a:pos x="T2" y="T3"/>
                </a:cxn>
                <a:cxn ang="0">
                  <a:pos x="T4" y="T5"/>
                </a:cxn>
              </a:cxnLst>
              <a:rect l="0" t="0" r="r" b="b"/>
              <a:pathLst>
                <a:path w="24" h="18">
                  <a:moveTo>
                    <a:pt x="0" y="0"/>
                  </a:moveTo>
                  <a:lnTo>
                    <a:pt x="14" y="11"/>
                  </a:lnTo>
                  <a:lnTo>
                    <a:pt x="24" y="18"/>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3" name="Freeform 27"/>
            <p:cNvSpPr>
              <a:spLocks/>
            </p:cNvSpPr>
            <p:nvPr/>
          </p:nvSpPr>
          <p:spPr bwMode="auto">
            <a:xfrm>
              <a:off x="4914" y="3468"/>
              <a:ext cx="42" cy="24"/>
            </a:xfrm>
            <a:custGeom>
              <a:avLst/>
              <a:gdLst>
                <a:gd name="T0" fmla="*/ 0 w 25"/>
                <a:gd name="T1" fmla="*/ 0 h 16"/>
                <a:gd name="T2" fmla="*/ 1 w 25"/>
                <a:gd name="T3" fmla="*/ 1 h 16"/>
                <a:gd name="T4" fmla="*/ 25 w 25"/>
                <a:gd name="T5" fmla="*/ 16 h 16"/>
              </a:gdLst>
              <a:ahLst/>
              <a:cxnLst>
                <a:cxn ang="0">
                  <a:pos x="T0" y="T1"/>
                </a:cxn>
                <a:cxn ang="0">
                  <a:pos x="T2" y="T3"/>
                </a:cxn>
                <a:cxn ang="0">
                  <a:pos x="T4" y="T5"/>
                </a:cxn>
              </a:cxnLst>
              <a:rect l="0" t="0" r="r" b="b"/>
              <a:pathLst>
                <a:path w="25" h="16">
                  <a:moveTo>
                    <a:pt x="0" y="0"/>
                  </a:moveTo>
                  <a:lnTo>
                    <a:pt x="1" y="1"/>
                  </a:lnTo>
                  <a:lnTo>
                    <a:pt x="25" y="16"/>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4" name="Freeform 28"/>
            <p:cNvSpPr>
              <a:spLocks/>
            </p:cNvSpPr>
            <p:nvPr/>
          </p:nvSpPr>
          <p:spPr bwMode="auto">
            <a:xfrm>
              <a:off x="4985" y="3505"/>
              <a:ext cx="47" cy="18"/>
            </a:xfrm>
            <a:custGeom>
              <a:avLst/>
              <a:gdLst>
                <a:gd name="T0" fmla="*/ 0 w 28"/>
                <a:gd name="T1" fmla="*/ 0 h 12"/>
                <a:gd name="T2" fmla="*/ 15 w 28"/>
                <a:gd name="T3" fmla="*/ 7 h 12"/>
                <a:gd name="T4" fmla="*/ 28 w 28"/>
                <a:gd name="T5" fmla="*/ 12 h 12"/>
              </a:gdLst>
              <a:ahLst/>
              <a:cxnLst>
                <a:cxn ang="0">
                  <a:pos x="T0" y="T1"/>
                </a:cxn>
                <a:cxn ang="0">
                  <a:pos x="T2" y="T3"/>
                </a:cxn>
                <a:cxn ang="0">
                  <a:pos x="T4" y="T5"/>
                </a:cxn>
              </a:cxnLst>
              <a:rect l="0" t="0" r="r" b="b"/>
              <a:pathLst>
                <a:path w="28" h="12">
                  <a:moveTo>
                    <a:pt x="0" y="0"/>
                  </a:moveTo>
                  <a:lnTo>
                    <a:pt x="15" y="7"/>
                  </a:lnTo>
                  <a:lnTo>
                    <a:pt x="28" y="12"/>
                  </a:lnTo>
                </a:path>
              </a:pathLst>
            </a:custGeom>
            <a:noFill/>
            <a:ln w="11113">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5" name="Line 29"/>
            <p:cNvSpPr>
              <a:spLocks noChangeShapeType="1"/>
            </p:cNvSpPr>
            <p:nvPr/>
          </p:nvSpPr>
          <p:spPr bwMode="auto">
            <a:xfrm>
              <a:off x="5061" y="3533"/>
              <a:ext cx="49" cy="15"/>
            </a:xfrm>
            <a:prstGeom prst="line">
              <a:avLst/>
            </a:prstGeom>
            <a:noFill/>
            <a:ln w="11113">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6" name="Freeform 30"/>
            <p:cNvSpPr>
              <a:spLocks/>
            </p:cNvSpPr>
            <p:nvPr/>
          </p:nvSpPr>
          <p:spPr bwMode="auto">
            <a:xfrm>
              <a:off x="5140" y="3554"/>
              <a:ext cx="51" cy="7"/>
            </a:xfrm>
            <a:custGeom>
              <a:avLst/>
              <a:gdLst>
                <a:gd name="T0" fmla="*/ 0 w 30"/>
                <a:gd name="T1" fmla="*/ 0 h 5"/>
                <a:gd name="T2" fmla="*/ 15 w 30"/>
                <a:gd name="T3" fmla="*/ 3 h 5"/>
                <a:gd name="T4" fmla="*/ 30 w 30"/>
                <a:gd name="T5" fmla="*/ 5 h 5"/>
              </a:gdLst>
              <a:ahLst/>
              <a:cxnLst>
                <a:cxn ang="0">
                  <a:pos x="T0" y="T1"/>
                </a:cxn>
                <a:cxn ang="0">
                  <a:pos x="T2" y="T3"/>
                </a:cxn>
                <a:cxn ang="0">
                  <a:pos x="T4" y="T5"/>
                </a:cxn>
              </a:cxnLst>
              <a:rect l="0" t="0" r="r" b="b"/>
              <a:pathLst>
                <a:path w="30" h="5">
                  <a:moveTo>
                    <a:pt x="0" y="0"/>
                  </a:moveTo>
                  <a:lnTo>
                    <a:pt x="15" y="3"/>
                  </a:lnTo>
                  <a:lnTo>
                    <a:pt x="30" y="5"/>
                  </a:lnTo>
                </a:path>
              </a:pathLst>
            </a:custGeom>
            <a:noFill/>
            <a:ln w="111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7" name="Line 31"/>
            <p:cNvSpPr>
              <a:spLocks noChangeShapeType="1"/>
            </p:cNvSpPr>
            <p:nvPr/>
          </p:nvSpPr>
          <p:spPr bwMode="auto">
            <a:xfrm>
              <a:off x="3785" y="2643"/>
              <a:ext cx="447" cy="1"/>
            </a:xfrm>
            <a:prstGeom prst="line">
              <a:avLst/>
            </a:prstGeom>
            <a:noFill/>
            <a:ln w="22225">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8" name="Line 32"/>
            <p:cNvSpPr>
              <a:spLocks noChangeShapeType="1"/>
            </p:cNvSpPr>
            <p:nvPr/>
          </p:nvSpPr>
          <p:spPr bwMode="auto">
            <a:xfrm flipV="1">
              <a:off x="3785" y="2643"/>
              <a:ext cx="1" cy="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9" name="Freeform 33"/>
            <p:cNvSpPr>
              <a:spLocks/>
            </p:cNvSpPr>
            <p:nvPr/>
          </p:nvSpPr>
          <p:spPr bwMode="auto">
            <a:xfrm>
              <a:off x="4232" y="2643"/>
              <a:ext cx="989" cy="754"/>
            </a:xfrm>
            <a:custGeom>
              <a:avLst/>
              <a:gdLst>
                <a:gd name="T0" fmla="*/ 27 w 989"/>
                <a:gd name="T1" fmla="*/ 59 h 754"/>
                <a:gd name="T2" fmla="*/ 85 w 989"/>
                <a:gd name="T3" fmla="*/ 161 h 754"/>
                <a:gd name="T4" fmla="*/ 142 w 989"/>
                <a:gd name="T5" fmla="*/ 248 h 754"/>
                <a:gd name="T6" fmla="*/ 202 w 989"/>
                <a:gd name="T7" fmla="*/ 325 h 754"/>
                <a:gd name="T8" fmla="*/ 261 w 989"/>
                <a:gd name="T9" fmla="*/ 394 h 754"/>
                <a:gd name="T10" fmla="*/ 283 w 989"/>
                <a:gd name="T11" fmla="*/ 418 h 754"/>
                <a:gd name="T12" fmla="*/ 305 w 989"/>
                <a:gd name="T13" fmla="*/ 443 h 754"/>
                <a:gd name="T14" fmla="*/ 327 w 989"/>
                <a:gd name="T15" fmla="*/ 467 h 754"/>
                <a:gd name="T16" fmla="*/ 352 w 989"/>
                <a:gd name="T17" fmla="*/ 493 h 754"/>
                <a:gd name="T18" fmla="*/ 381 w 989"/>
                <a:gd name="T19" fmla="*/ 521 h 754"/>
                <a:gd name="T20" fmla="*/ 413 w 989"/>
                <a:gd name="T21" fmla="*/ 552 h 754"/>
                <a:gd name="T22" fmla="*/ 448 w 989"/>
                <a:gd name="T23" fmla="*/ 583 h 754"/>
                <a:gd name="T24" fmla="*/ 486 w 989"/>
                <a:gd name="T25" fmla="*/ 613 h 754"/>
                <a:gd name="T26" fmla="*/ 526 w 989"/>
                <a:gd name="T27" fmla="*/ 642 h 754"/>
                <a:gd name="T28" fmla="*/ 570 w 989"/>
                <a:gd name="T29" fmla="*/ 667 h 754"/>
                <a:gd name="T30" fmla="*/ 616 w 989"/>
                <a:gd name="T31" fmla="*/ 689 h 754"/>
                <a:gd name="T32" fmla="*/ 646 w 989"/>
                <a:gd name="T33" fmla="*/ 701 h 754"/>
                <a:gd name="T34" fmla="*/ 677 w 989"/>
                <a:gd name="T35" fmla="*/ 710 h 754"/>
                <a:gd name="T36" fmla="*/ 707 w 989"/>
                <a:gd name="T37" fmla="*/ 719 h 754"/>
                <a:gd name="T38" fmla="*/ 736 w 989"/>
                <a:gd name="T39" fmla="*/ 725 h 754"/>
                <a:gd name="T40" fmla="*/ 763 w 989"/>
                <a:gd name="T41" fmla="*/ 731 h 754"/>
                <a:gd name="T42" fmla="*/ 786 w 989"/>
                <a:gd name="T43" fmla="*/ 735 h 754"/>
                <a:gd name="T44" fmla="*/ 808 w 989"/>
                <a:gd name="T45" fmla="*/ 738 h 754"/>
                <a:gd name="T46" fmla="*/ 825 w 989"/>
                <a:gd name="T47" fmla="*/ 741 h 754"/>
                <a:gd name="T48" fmla="*/ 835 w 989"/>
                <a:gd name="T49" fmla="*/ 743 h 754"/>
                <a:gd name="T50" fmla="*/ 844 w 989"/>
                <a:gd name="T51" fmla="*/ 744 h 754"/>
                <a:gd name="T52" fmla="*/ 852 w 989"/>
                <a:gd name="T53" fmla="*/ 744 h 754"/>
                <a:gd name="T54" fmla="*/ 862 w 989"/>
                <a:gd name="T55" fmla="*/ 745 h 754"/>
                <a:gd name="T56" fmla="*/ 873 w 989"/>
                <a:gd name="T57" fmla="*/ 747 h 754"/>
                <a:gd name="T58" fmla="*/ 888 w 989"/>
                <a:gd name="T59" fmla="*/ 748 h 754"/>
                <a:gd name="T60" fmla="*/ 908 w 989"/>
                <a:gd name="T61" fmla="*/ 750 h 754"/>
                <a:gd name="T62" fmla="*/ 933 w 989"/>
                <a:gd name="T63" fmla="*/ 753 h 754"/>
                <a:gd name="T64" fmla="*/ 944 w 989"/>
                <a:gd name="T65" fmla="*/ 754 h 754"/>
                <a:gd name="T66" fmla="*/ 952 w 989"/>
                <a:gd name="T67" fmla="*/ 754 h 754"/>
                <a:gd name="T68" fmla="*/ 962 w 989"/>
                <a:gd name="T69" fmla="*/ 754 h 754"/>
                <a:gd name="T70" fmla="*/ 972 w 989"/>
                <a:gd name="T71" fmla="*/ 754 h 754"/>
                <a:gd name="T72" fmla="*/ 984 w 989"/>
                <a:gd name="T73"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9" h="754">
                  <a:moveTo>
                    <a:pt x="0" y="0"/>
                  </a:moveTo>
                  <a:lnTo>
                    <a:pt x="27" y="59"/>
                  </a:lnTo>
                  <a:lnTo>
                    <a:pt x="56" y="112"/>
                  </a:lnTo>
                  <a:lnTo>
                    <a:pt x="85" y="161"/>
                  </a:lnTo>
                  <a:lnTo>
                    <a:pt x="114" y="205"/>
                  </a:lnTo>
                  <a:lnTo>
                    <a:pt x="142" y="248"/>
                  </a:lnTo>
                  <a:lnTo>
                    <a:pt x="173" y="287"/>
                  </a:lnTo>
                  <a:lnTo>
                    <a:pt x="202" y="325"/>
                  </a:lnTo>
                  <a:lnTo>
                    <a:pt x="232" y="360"/>
                  </a:lnTo>
                  <a:lnTo>
                    <a:pt x="261" y="394"/>
                  </a:lnTo>
                  <a:lnTo>
                    <a:pt x="271" y="406"/>
                  </a:lnTo>
                  <a:lnTo>
                    <a:pt x="283" y="418"/>
                  </a:lnTo>
                  <a:lnTo>
                    <a:pt x="293" y="430"/>
                  </a:lnTo>
                  <a:lnTo>
                    <a:pt x="305" y="443"/>
                  </a:lnTo>
                  <a:lnTo>
                    <a:pt x="315" y="455"/>
                  </a:lnTo>
                  <a:lnTo>
                    <a:pt x="327" y="467"/>
                  </a:lnTo>
                  <a:lnTo>
                    <a:pt x="338" y="480"/>
                  </a:lnTo>
                  <a:lnTo>
                    <a:pt x="352" y="493"/>
                  </a:lnTo>
                  <a:lnTo>
                    <a:pt x="366" y="506"/>
                  </a:lnTo>
                  <a:lnTo>
                    <a:pt x="381" y="521"/>
                  </a:lnTo>
                  <a:lnTo>
                    <a:pt x="396" y="536"/>
                  </a:lnTo>
                  <a:lnTo>
                    <a:pt x="413" y="552"/>
                  </a:lnTo>
                  <a:lnTo>
                    <a:pt x="430" y="567"/>
                  </a:lnTo>
                  <a:lnTo>
                    <a:pt x="448" y="583"/>
                  </a:lnTo>
                  <a:lnTo>
                    <a:pt x="467" y="598"/>
                  </a:lnTo>
                  <a:lnTo>
                    <a:pt x="486" y="613"/>
                  </a:lnTo>
                  <a:lnTo>
                    <a:pt x="506" y="627"/>
                  </a:lnTo>
                  <a:lnTo>
                    <a:pt x="526" y="642"/>
                  </a:lnTo>
                  <a:lnTo>
                    <a:pt x="548" y="655"/>
                  </a:lnTo>
                  <a:lnTo>
                    <a:pt x="570" y="667"/>
                  </a:lnTo>
                  <a:lnTo>
                    <a:pt x="592" y="679"/>
                  </a:lnTo>
                  <a:lnTo>
                    <a:pt x="616" y="689"/>
                  </a:lnTo>
                  <a:lnTo>
                    <a:pt x="631" y="695"/>
                  </a:lnTo>
                  <a:lnTo>
                    <a:pt x="646" y="701"/>
                  </a:lnTo>
                  <a:lnTo>
                    <a:pt x="661" y="706"/>
                  </a:lnTo>
                  <a:lnTo>
                    <a:pt x="677" y="710"/>
                  </a:lnTo>
                  <a:lnTo>
                    <a:pt x="692" y="714"/>
                  </a:lnTo>
                  <a:lnTo>
                    <a:pt x="707" y="719"/>
                  </a:lnTo>
                  <a:lnTo>
                    <a:pt x="720" y="722"/>
                  </a:lnTo>
                  <a:lnTo>
                    <a:pt x="736" y="725"/>
                  </a:lnTo>
                  <a:lnTo>
                    <a:pt x="749" y="728"/>
                  </a:lnTo>
                  <a:lnTo>
                    <a:pt x="763" y="731"/>
                  </a:lnTo>
                  <a:lnTo>
                    <a:pt x="775" y="732"/>
                  </a:lnTo>
                  <a:lnTo>
                    <a:pt x="786" y="735"/>
                  </a:lnTo>
                  <a:lnTo>
                    <a:pt x="798" y="737"/>
                  </a:lnTo>
                  <a:lnTo>
                    <a:pt x="808" y="738"/>
                  </a:lnTo>
                  <a:lnTo>
                    <a:pt x="817" y="740"/>
                  </a:lnTo>
                  <a:lnTo>
                    <a:pt x="825" y="741"/>
                  </a:lnTo>
                  <a:lnTo>
                    <a:pt x="830" y="741"/>
                  </a:lnTo>
                  <a:lnTo>
                    <a:pt x="835" y="743"/>
                  </a:lnTo>
                  <a:lnTo>
                    <a:pt x="840" y="743"/>
                  </a:lnTo>
                  <a:lnTo>
                    <a:pt x="844" y="744"/>
                  </a:lnTo>
                  <a:lnTo>
                    <a:pt x="849" y="744"/>
                  </a:lnTo>
                  <a:lnTo>
                    <a:pt x="852" y="744"/>
                  </a:lnTo>
                  <a:lnTo>
                    <a:pt x="857" y="745"/>
                  </a:lnTo>
                  <a:lnTo>
                    <a:pt x="862" y="745"/>
                  </a:lnTo>
                  <a:lnTo>
                    <a:pt x="867" y="747"/>
                  </a:lnTo>
                  <a:lnTo>
                    <a:pt x="873" y="747"/>
                  </a:lnTo>
                  <a:lnTo>
                    <a:pt x="879" y="748"/>
                  </a:lnTo>
                  <a:lnTo>
                    <a:pt x="888" y="748"/>
                  </a:lnTo>
                  <a:lnTo>
                    <a:pt x="898" y="750"/>
                  </a:lnTo>
                  <a:lnTo>
                    <a:pt x="908" y="750"/>
                  </a:lnTo>
                  <a:lnTo>
                    <a:pt x="920" y="751"/>
                  </a:lnTo>
                  <a:lnTo>
                    <a:pt x="933" y="753"/>
                  </a:lnTo>
                  <a:lnTo>
                    <a:pt x="938" y="753"/>
                  </a:lnTo>
                  <a:lnTo>
                    <a:pt x="944" y="754"/>
                  </a:lnTo>
                  <a:lnTo>
                    <a:pt x="947" y="754"/>
                  </a:lnTo>
                  <a:lnTo>
                    <a:pt x="952" y="754"/>
                  </a:lnTo>
                  <a:lnTo>
                    <a:pt x="957" y="754"/>
                  </a:lnTo>
                  <a:lnTo>
                    <a:pt x="962" y="754"/>
                  </a:lnTo>
                  <a:lnTo>
                    <a:pt x="967" y="754"/>
                  </a:lnTo>
                  <a:lnTo>
                    <a:pt x="972" y="754"/>
                  </a:lnTo>
                  <a:lnTo>
                    <a:pt x="979" y="754"/>
                  </a:lnTo>
                  <a:lnTo>
                    <a:pt x="984" y="754"/>
                  </a:lnTo>
                  <a:lnTo>
                    <a:pt x="989" y="754"/>
                  </a:lnTo>
                </a:path>
              </a:pathLst>
            </a:custGeom>
            <a:noFill/>
            <a:ln w="22225">
              <a:solidFill>
                <a:srgbClr val="66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0" name="Freeform 34"/>
            <p:cNvSpPr>
              <a:spLocks/>
            </p:cNvSpPr>
            <p:nvPr/>
          </p:nvSpPr>
          <p:spPr bwMode="auto">
            <a:xfrm>
              <a:off x="4359" y="2533"/>
              <a:ext cx="14" cy="97"/>
            </a:xfrm>
            <a:custGeom>
              <a:avLst/>
              <a:gdLst>
                <a:gd name="T0" fmla="*/ 0 w 8"/>
                <a:gd name="T1" fmla="*/ 0 h 66"/>
                <a:gd name="T2" fmla="*/ 1 w 8"/>
                <a:gd name="T3" fmla="*/ 12 h 66"/>
                <a:gd name="T4" fmla="*/ 2 w 8"/>
                <a:gd name="T5" fmla="*/ 24 h 66"/>
                <a:gd name="T6" fmla="*/ 3 w 8"/>
                <a:gd name="T7" fmla="*/ 36 h 66"/>
                <a:gd name="T8" fmla="*/ 5 w 8"/>
                <a:gd name="T9" fmla="*/ 47 h 66"/>
                <a:gd name="T10" fmla="*/ 7 w 8"/>
                <a:gd name="T11" fmla="*/ 59 h 66"/>
                <a:gd name="T12" fmla="*/ 8 w 8"/>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8" h="66">
                  <a:moveTo>
                    <a:pt x="0" y="0"/>
                  </a:moveTo>
                  <a:lnTo>
                    <a:pt x="1" y="12"/>
                  </a:lnTo>
                  <a:lnTo>
                    <a:pt x="2" y="24"/>
                  </a:lnTo>
                  <a:lnTo>
                    <a:pt x="3" y="36"/>
                  </a:lnTo>
                  <a:lnTo>
                    <a:pt x="5" y="47"/>
                  </a:lnTo>
                  <a:lnTo>
                    <a:pt x="7" y="59"/>
                  </a:lnTo>
                  <a:lnTo>
                    <a:pt x="8" y="66"/>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1" name="Freeform 35"/>
            <p:cNvSpPr>
              <a:spLocks/>
            </p:cNvSpPr>
            <p:nvPr/>
          </p:nvSpPr>
          <p:spPr bwMode="auto">
            <a:xfrm>
              <a:off x="4386" y="2691"/>
              <a:ext cx="26" cy="94"/>
            </a:xfrm>
            <a:custGeom>
              <a:avLst/>
              <a:gdLst>
                <a:gd name="T0" fmla="*/ 0 w 15"/>
                <a:gd name="T1" fmla="*/ 0 h 64"/>
                <a:gd name="T2" fmla="*/ 1 w 15"/>
                <a:gd name="T3" fmla="*/ 6 h 64"/>
                <a:gd name="T4" fmla="*/ 3 w 15"/>
                <a:gd name="T5" fmla="*/ 15 h 64"/>
                <a:gd name="T6" fmla="*/ 6 w 15"/>
                <a:gd name="T7" fmla="*/ 25 h 64"/>
                <a:gd name="T8" fmla="*/ 8 w 15"/>
                <a:gd name="T9" fmla="*/ 34 h 64"/>
                <a:gd name="T10" fmla="*/ 11 w 15"/>
                <a:gd name="T11" fmla="*/ 46 h 64"/>
                <a:gd name="T12" fmla="*/ 13 w 15"/>
                <a:gd name="T13" fmla="*/ 58 h 64"/>
                <a:gd name="T14" fmla="*/ 15 w 15"/>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64">
                  <a:moveTo>
                    <a:pt x="0" y="0"/>
                  </a:moveTo>
                  <a:lnTo>
                    <a:pt x="1" y="6"/>
                  </a:lnTo>
                  <a:lnTo>
                    <a:pt x="3" y="15"/>
                  </a:lnTo>
                  <a:lnTo>
                    <a:pt x="6" y="25"/>
                  </a:lnTo>
                  <a:lnTo>
                    <a:pt x="8" y="34"/>
                  </a:lnTo>
                  <a:lnTo>
                    <a:pt x="11" y="46"/>
                  </a:lnTo>
                  <a:lnTo>
                    <a:pt x="13" y="58"/>
                  </a:lnTo>
                  <a:lnTo>
                    <a:pt x="15" y="64"/>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2" name="Freeform 36"/>
            <p:cNvSpPr>
              <a:spLocks/>
            </p:cNvSpPr>
            <p:nvPr/>
          </p:nvSpPr>
          <p:spPr bwMode="auto">
            <a:xfrm>
              <a:off x="4429" y="2844"/>
              <a:ext cx="32" cy="93"/>
            </a:xfrm>
            <a:custGeom>
              <a:avLst/>
              <a:gdLst>
                <a:gd name="T0" fmla="*/ 0 w 19"/>
                <a:gd name="T1" fmla="*/ 0 h 63"/>
                <a:gd name="T2" fmla="*/ 0 w 19"/>
                <a:gd name="T3" fmla="*/ 2 h 63"/>
                <a:gd name="T4" fmla="*/ 2 w 19"/>
                <a:gd name="T5" fmla="*/ 10 h 63"/>
                <a:gd name="T6" fmla="*/ 4 w 19"/>
                <a:gd name="T7" fmla="*/ 18 h 63"/>
                <a:gd name="T8" fmla="*/ 7 w 19"/>
                <a:gd name="T9" fmla="*/ 25 h 63"/>
                <a:gd name="T10" fmla="*/ 9 w 19"/>
                <a:gd name="T11" fmla="*/ 32 h 63"/>
                <a:gd name="T12" fmla="*/ 11 w 19"/>
                <a:gd name="T13" fmla="*/ 39 h 63"/>
                <a:gd name="T14" fmla="*/ 13 w 19"/>
                <a:gd name="T15" fmla="*/ 46 h 63"/>
                <a:gd name="T16" fmla="*/ 15 w 19"/>
                <a:gd name="T17" fmla="*/ 53 h 63"/>
                <a:gd name="T18" fmla="*/ 18 w 19"/>
                <a:gd name="T19" fmla="*/ 59 h 63"/>
                <a:gd name="T20" fmla="*/ 19 w 19"/>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63">
                  <a:moveTo>
                    <a:pt x="0" y="0"/>
                  </a:moveTo>
                  <a:lnTo>
                    <a:pt x="0" y="2"/>
                  </a:lnTo>
                  <a:lnTo>
                    <a:pt x="2" y="10"/>
                  </a:lnTo>
                  <a:lnTo>
                    <a:pt x="4" y="18"/>
                  </a:lnTo>
                  <a:lnTo>
                    <a:pt x="7" y="25"/>
                  </a:lnTo>
                  <a:lnTo>
                    <a:pt x="9" y="32"/>
                  </a:lnTo>
                  <a:lnTo>
                    <a:pt x="11" y="39"/>
                  </a:lnTo>
                  <a:lnTo>
                    <a:pt x="13" y="46"/>
                  </a:lnTo>
                  <a:lnTo>
                    <a:pt x="15" y="53"/>
                  </a:lnTo>
                  <a:lnTo>
                    <a:pt x="18" y="59"/>
                  </a:lnTo>
                  <a:lnTo>
                    <a:pt x="19" y="63"/>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3" name="Freeform 37"/>
            <p:cNvSpPr>
              <a:spLocks/>
            </p:cNvSpPr>
            <p:nvPr/>
          </p:nvSpPr>
          <p:spPr bwMode="auto">
            <a:xfrm>
              <a:off x="4488" y="2993"/>
              <a:ext cx="49" cy="87"/>
            </a:xfrm>
            <a:custGeom>
              <a:avLst/>
              <a:gdLst>
                <a:gd name="T0" fmla="*/ 0 w 29"/>
                <a:gd name="T1" fmla="*/ 0 h 59"/>
                <a:gd name="T2" fmla="*/ 2 w 29"/>
                <a:gd name="T3" fmla="*/ 5 h 59"/>
                <a:gd name="T4" fmla="*/ 12 w 29"/>
                <a:gd name="T5" fmla="*/ 26 h 59"/>
                <a:gd name="T6" fmla="*/ 23 w 29"/>
                <a:gd name="T7" fmla="*/ 48 h 59"/>
                <a:gd name="T8" fmla="*/ 29 w 29"/>
                <a:gd name="T9" fmla="*/ 59 h 59"/>
              </a:gdLst>
              <a:ahLst/>
              <a:cxnLst>
                <a:cxn ang="0">
                  <a:pos x="T0" y="T1"/>
                </a:cxn>
                <a:cxn ang="0">
                  <a:pos x="T2" y="T3"/>
                </a:cxn>
                <a:cxn ang="0">
                  <a:pos x="T4" y="T5"/>
                </a:cxn>
                <a:cxn ang="0">
                  <a:pos x="T6" y="T7"/>
                </a:cxn>
                <a:cxn ang="0">
                  <a:pos x="T8" y="T9"/>
                </a:cxn>
              </a:cxnLst>
              <a:rect l="0" t="0" r="r" b="b"/>
              <a:pathLst>
                <a:path w="29" h="59">
                  <a:moveTo>
                    <a:pt x="0" y="0"/>
                  </a:moveTo>
                  <a:lnTo>
                    <a:pt x="2" y="5"/>
                  </a:lnTo>
                  <a:lnTo>
                    <a:pt x="12" y="26"/>
                  </a:lnTo>
                  <a:lnTo>
                    <a:pt x="23" y="48"/>
                  </a:lnTo>
                  <a:lnTo>
                    <a:pt x="29" y="59"/>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4" name="Freeform 38"/>
            <p:cNvSpPr>
              <a:spLocks/>
            </p:cNvSpPr>
            <p:nvPr/>
          </p:nvSpPr>
          <p:spPr bwMode="auto">
            <a:xfrm>
              <a:off x="4572" y="3133"/>
              <a:ext cx="59" cy="83"/>
            </a:xfrm>
            <a:custGeom>
              <a:avLst/>
              <a:gdLst>
                <a:gd name="T0" fmla="*/ 0 w 35"/>
                <a:gd name="T1" fmla="*/ 0 h 56"/>
                <a:gd name="T2" fmla="*/ 14 w 35"/>
                <a:gd name="T3" fmla="*/ 24 h 56"/>
                <a:gd name="T4" fmla="*/ 30 w 35"/>
                <a:gd name="T5" fmla="*/ 48 h 56"/>
                <a:gd name="T6" fmla="*/ 35 w 35"/>
                <a:gd name="T7" fmla="*/ 56 h 56"/>
              </a:gdLst>
              <a:ahLst/>
              <a:cxnLst>
                <a:cxn ang="0">
                  <a:pos x="T0" y="T1"/>
                </a:cxn>
                <a:cxn ang="0">
                  <a:pos x="T2" y="T3"/>
                </a:cxn>
                <a:cxn ang="0">
                  <a:pos x="T4" y="T5"/>
                </a:cxn>
                <a:cxn ang="0">
                  <a:pos x="T6" y="T7"/>
                </a:cxn>
              </a:cxnLst>
              <a:rect l="0" t="0" r="r" b="b"/>
              <a:pathLst>
                <a:path w="35" h="56">
                  <a:moveTo>
                    <a:pt x="0" y="0"/>
                  </a:moveTo>
                  <a:lnTo>
                    <a:pt x="14" y="24"/>
                  </a:lnTo>
                  <a:lnTo>
                    <a:pt x="30" y="48"/>
                  </a:lnTo>
                  <a:lnTo>
                    <a:pt x="35" y="56"/>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5" name="Freeform 39"/>
            <p:cNvSpPr>
              <a:spLocks/>
            </p:cNvSpPr>
            <p:nvPr/>
          </p:nvSpPr>
          <p:spPr bwMode="auto">
            <a:xfrm>
              <a:off x="4672" y="3265"/>
              <a:ext cx="71" cy="75"/>
            </a:xfrm>
            <a:custGeom>
              <a:avLst/>
              <a:gdLst>
                <a:gd name="T0" fmla="*/ 0 w 42"/>
                <a:gd name="T1" fmla="*/ 0 h 51"/>
                <a:gd name="T2" fmla="*/ 7 w 42"/>
                <a:gd name="T3" fmla="*/ 9 h 51"/>
                <a:gd name="T4" fmla="*/ 26 w 42"/>
                <a:gd name="T5" fmla="*/ 33 h 51"/>
                <a:gd name="T6" fmla="*/ 42 w 42"/>
                <a:gd name="T7" fmla="*/ 51 h 51"/>
              </a:gdLst>
              <a:ahLst/>
              <a:cxnLst>
                <a:cxn ang="0">
                  <a:pos x="T0" y="T1"/>
                </a:cxn>
                <a:cxn ang="0">
                  <a:pos x="T2" y="T3"/>
                </a:cxn>
                <a:cxn ang="0">
                  <a:pos x="T4" y="T5"/>
                </a:cxn>
                <a:cxn ang="0">
                  <a:pos x="T6" y="T7"/>
                </a:cxn>
              </a:cxnLst>
              <a:rect l="0" t="0" r="r" b="b"/>
              <a:pathLst>
                <a:path w="42" h="51">
                  <a:moveTo>
                    <a:pt x="0" y="0"/>
                  </a:moveTo>
                  <a:lnTo>
                    <a:pt x="7" y="9"/>
                  </a:lnTo>
                  <a:lnTo>
                    <a:pt x="26" y="33"/>
                  </a:lnTo>
                  <a:lnTo>
                    <a:pt x="42" y="51"/>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6" name="Freeform 40"/>
            <p:cNvSpPr>
              <a:spLocks/>
            </p:cNvSpPr>
            <p:nvPr/>
          </p:nvSpPr>
          <p:spPr bwMode="auto">
            <a:xfrm>
              <a:off x="4792" y="3383"/>
              <a:ext cx="86" cy="63"/>
            </a:xfrm>
            <a:custGeom>
              <a:avLst/>
              <a:gdLst>
                <a:gd name="T0" fmla="*/ 0 w 51"/>
                <a:gd name="T1" fmla="*/ 0 h 43"/>
                <a:gd name="T2" fmla="*/ 22 w 51"/>
                <a:gd name="T3" fmla="*/ 20 h 43"/>
                <a:gd name="T4" fmla="*/ 47 w 51"/>
                <a:gd name="T5" fmla="*/ 40 h 43"/>
                <a:gd name="T6" fmla="*/ 51 w 51"/>
                <a:gd name="T7" fmla="*/ 43 h 43"/>
              </a:gdLst>
              <a:ahLst/>
              <a:cxnLst>
                <a:cxn ang="0">
                  <a:pos x="T0" y="T1"/>
                </a:cxn>
                <a:cxn ang="0">
                  <a:pos x="T2" y="T3"/>
                </a:cxn>
                <a:cxn ang="0">
                  <a:pos x="T4" y="T5"/>
                </a:cxn>
                <a:cxn ang="0">
                  <a:pos x="T6" y="T7"/>
                </a:cxn>
              </a:cxnLst>
              <a:rect l="0" t="0" r="r" b="b"/>
              <a:pathLst>
                <a:path w="51" h="43">
                  <a:moveTo>
                    <a:pt x="0" y="0"/>
                  </a:moveTo>
                  <a:lnTo>
                    <a:pt x="22" y="20"/>
                  </a:lnTo>
                  <a:lnTo>
                    <a:pt x="47" y="40"/>
                  </a:lnTo>
                  <a:lnTo>
                    <a:pt x="51" y="43"/>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7" name="Freeform 41"/>
            <p:cNvSpPr>
              <a:spLocks/>
            </p:cNvSpPr>
            <p:nvPr/>
          </p:nvSpPr>
          <p:spPr bwMode="auto">
            <a:xfrm>
              <a:off x="4936" y="3481"/>
              <a:ext cx="99" cy="43"/>
            </a:xfrm>
            <a:custGeom>
              <a:avLst/>
              <a:gdLst>
                <a:gd name="T0" fmla="*/ 0 w 59"/>
                <a:gd name="T1" fmla="*/ 0 h 29"/>
                <a:gd name="T2" fmla="*/ 15 w 59"/>
                <a:gd name="T3" fmla="*/ 9 h 29"/>
                <a:gd name="T4" fmla="*/ 44 w 59"/>
                <a:gd name="T5" fmla="*/ 23 h 29"/>
                <a:gd name="T6" fmla="*/ 59 w 59"/>
                <a:gd name="T7" fmla="*/ 29 h 29"/>
              </a:gdLst>
              <a:ahLst/>
              <a:cxnLst>
                <a:cxn ang="0">
                  <a:pos x="T0" y="T1"/>
                </a:cxn>
                <a:cxn ang="0">
                  <a:pos x="T2" y="T3"/>
                </a:cxn>
                <a:cxn ang="0">
                  <a:pos x="T4" y="T5"/>
                </a:cxn>
                <a:cxn ang="0">
                  <a:pos x="T6" y="T7"/>
                </a:cxn>
              </a:cxnLst>
              <a:rect l="0" t="0" r="r" b="b"/>
              <a:pathLst>
                <a:path w="59" h="29">
                  <a:moveTo>
                    <a:pt x="0" y="0"/>
                  </a:moveTo>
                  <a:lnTo>
                    <a:pt x="15" y="9"/>
                  </a:lnTo>
                  <a:lnTo>
                    <a:pt x="44" y="23"/>
                  </a:lnTo>
                  <a:lnTo>
                    <a:pt x="59" y="29"/>
                  </a:lnTo>
                </a:path>
              </a:pathLst>
            </a:custGeom>
            <a:noFill/>
            <a:ln w="22225">
              <a:solidFill>
                <a:srgbClr val="99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8" name="Freeform 42"/>
            <p:cNvSpPr>
              <a:spLocks/>
            </p:cNvSpPr>
            <p:nvPr/>
          </p:nvSpPr>
          <p:spPr bwMode="auto">
            <a:xfrm>
              <a:off x="5101" y="3545"/>
              <a:ext cx="110" cy="18"/>
            </a:xfrm>
            <a:custGeom>
              <a:avLst/>
              <a:gdLst>
                <a:gd name="T0" fmla="*/ 0 w 65"/>
                <a:gd name="T1" fmla="*/ 0 h 12"/>
                <a:gd name="T2" fmla="*/ 6 w 65"/>
                <a:gd name="T3" fmla="*/ 2 h 12"/>
                <a:gd name="T4" fmla="*/ 38 w 65"/>
                <a:gd name="T5" fmla="*/ 9 h 12"/>
                <a:gd name="T6" fmla="*/ 65 w 65"/>
                <a:gd name="T7" fmla="*/ 12 h 12"/>
              </a:gdLst>
              <a:ahLst/>
              <a:cxnLst>
                <a:cxn ang="0">
                  <a:pos x="T0" y="T1"/>
                </a:cxn>
                <a:cxn ang="0">
                  <a:pos x="T2" y="T3"/>
                </a:cxn>
                <a:cxn ang="0">
                  <a:pos x="T4" y="T5"/>
                </a:cxn>
                <a:cxn ang="0">
                  <a:pos x="T6" y="T7"/>
                </a:cxn>
              </a:cxnLst>
              <a:rect l="0" t="0" r="r" b="b"/>
              <a:pathLst>
                <a:path w="65" h="12">
                  <a:moveTo>
                    <a:pt x="0" y="0"/>
                  </a:moveTo>
                  <a:lnTo>
                    <a:pt x="6" y="2"/>
                  </a:lnTo>
                  <a:lnTo>
                    <a:pt x="38" y="9"/>
                  </a:lnTo>
                  <a:lnTo>
                    <a:pt x="65" y="12"/>
                  </a:lnTo>
                </a:path>
              </a:pathLst>
            </a:custGeom>
            <a:noFill/>
            <a:ln w="22225">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9" name="Line 43"/>
            <p:cNvSpPr>
              <a:spLocks noChangeShapeType="1"/>
            </p:cNvSpPr>
            <p:nvPr/>
          </p:nvSpPr>
          <p:spPr bwMode="auto">
            <a:xfrm flipV="1">
              <a:off x="5221" y="3397"/>
              <a:ext cx="1" cy="251"/>
            </a:xfrm>
            <a:prstGeom prst="line">
              <a:avLst/>
            </a:prstGeom>
            <a:noFill/>
            <a:ln w="222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80" name="Line 44"/>
            <p:cNvSpPr>
              <a:spLocks noChangeShapeType="1"/>
            </p:cNvSpPr>
            <p:nvPr/>
          </p:nvSpPr>
          <p:spPr bwMode="auto">
            <a:xfrm flipV="1">
              <a:off x="4787" y="3210"/>
              <a:ext cx="109" cy="47"/>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81" name="Line 45"/>
            <p:cNvSpPr>
              <a:spLocks noChangeShapeType="1"/>
            </p:cNvSpPr>
            <p:nvPr/>
          </p:nvSpPr>
          <p:spPr bwMode="auto">
            <a:xfrm flipV="1">
              <a:off x="4391" y="2605"/>
              <a:ext cx="115" cy="56"/>
            </a:xfrm>
            <a:prstGeom prst="line">
              <a:avLst/>
            </a:prstGeom>
            <a:noFill/>
            <a:ln w="11113">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82" name="Rectangle 46"/>
            <p:cNvSpPr>
              <a:spLocks noChangeArrowheads="1"/>
            </p:cNvSpPr>
            <p:nvPr/>
          </p:nvSpPr>
          <p:spPr bwMode="auto">
            <a:xfrm>
              <a:off x="4058" y="3178"/>
              <a:ext cx="20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SOA</a:t>
              </a:r>
              <a:endParaRPr kumimoji="1" lang="en-US" altLang="zh-CN" sz="3600">
                <a:latin typeface="Times New Roman" pitchFamily="18" charset="0"/>
                <a:ea typeface="华文中宋" pitchFamily="2" charset="-122"/>
              </a:endParaRPr>
            </a:p>
          </p:txBody>
        </p:sp>
        <p:sp>
          <p:nvSpPr>
            <p:cNvPr id="116783" name="Rectangle 47"/>
            <p:cNvSpPr>
              <a:spLocks noChangeArrowheads="1"/>
            </p:cNvSpPr>
            <p:nvPr/>
          </p:nvSpPr>
          <p:spPr bwMode="auto">
            <a:xfrm>
              <a:off x="3676" y="3602"/>
              <a:ext cx="7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O</a:t>
              </a:r>
              <a:endParaRPr kumimoji="1" lang="en-US" altLang="zh-CN" sz="3600">
                <a:latin typeface="华文中宋" pitchFamily="2" charset="-122"/>
                <a:ea typeface="华文中宋" pitchFamily="2" charset="-122"/>
              </a:endParaRPr>
            </a:p>
          </p:txBody>
        </p:sp>
        <p:sp>
          <p:nvSpPr>
            <p:cNvPr id="116784" name="Rectangle 48"/>
            <p:cNvSpPr>
              <a:spLocks noChangeArrowheads="1"/>
            </p:cNvSpPr>
            <p:nvPr/>
          </p:nvSpPr>
          <p:spPr bwMode="auto">
            <a:xfrm>
              <a:off x="3676" y="2243"/>
              <a:ext cx="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116785" name="Rectangle 49"/>
            <p:cNvSpPr>
              <a:spLocks noChangeArrowheads="1"/>
            </p:cNvSpPr>
            <p:nvPr/>
          </p:nvSpPr>
          <p:spPr bwMode="auto">
            <a:xfrm>
              <a:off x="3714" y="2304"/>
              <a:ext cx="3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c</a:t>
              </a:r>
              <a:endParaRPr kumimoji="1" lang="en-US" altLang="zh-CN" sz="3600">
                <a:latin typeface="华文中宋" pitchFamily="2" charset="-122"/>
                <a:ea typeface="华文中宋" pitchFamily="2" charset="-122"/>
              </a:endParaRPr>
            </a:p>
          </p:txBody>
        </p:sp>
        <p:sp>
          <p:nvSpPr>
            <p:cNvPr id="116786" name="Rectangle 50"/>
            <p:cNvSpPr>
              <a:spLocks noChangeArrowheads="1"/>
            </p:cNvSpPr>
            <p:nvPr/>
          </p:nvSpPr>
          <p:spPr bwMode="auto">
            <a:xfrm>
              <a:off x="3604" y="2578"/>
              <a:ext cx="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116787" name="Rectangle 51"/>
            <p:cNvSpPr>
              <a:spLocks noChangeArrowheads="1"/>
            </p:cNvSpPr>
            <p:nvPr/>
          </p:nvSpPr>
          <p:spPr bwMode="auto">
            <a:xfrm>
              <a:off x="3642" y="2641"/>
              <a:ext cx="9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cM</a:t>
              </a:r>
              <a:endParaRPr kumimoji="1" lang="en-US" altLang="zh-CN" sz="3600">
                <a:latin typeface="华文中宋" pitchFamily="2" charset="-122"/>
                <a:ea typeface="华文中宋" pitchFamily="2" charset="-122"/>
              </a:endParaRPr>
            </a:p>
          </p:txBody>
        </p:sp>
        <p:sp>
          <p:nvSpPr>
            <p:cNvPr id="116788" name="Rectangle 52"/>
            <p:cNvSpPr>
              <a:spLocks noChangeArrowheads="1"/>
            </p:cNvSpPr>
            <p:nvPr/>
          </p:nvSpPr>
          <p:spPr bwMode="auto">
            <a:xfrm>
              <a:off x="4538" y="2550"/>
              <a:ext cx="6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P</a:t>
              </a:r>
              <a:endParaRPr kumimoji="1" lang="en-US" altLang="zh-CN" sz="3600">
                <a:latin typeface="华文中宋" pitchFamily="2" charset="-122"/>
                <a:ea typeface="华文中宋" pitchFamily="2" charset="-122"/>
              </a:endParaRPr>
            </a:p>
          </p:txBody>
        </p:sp>
        <p:sp>
          <p:nvSpPr>
            <p:cNvPr id="116789" name="Rectangle 53"/>
            <p:cNvSpPr>
              <a:spLocks noChangeArrowheads="1"/>
            </p:cNvSpPr>
            <p:nvPr/>
          </p:nvSpPr>
          <p:spPr bwMode="auto">
            <a:xfrm>
              <a:off x="4609" y="2612"/>
              <a:ext cx="8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SB</a:t>
              </a:r>
              <a:endParaRPr kumimoji="1" lang="en-US" altLang="zh-CN" sz="3600">
                <a:latin typeface="华文中宋" pitchFamily="2" charset="-122"/>
                <a:ea typeface="华文中宋" pitchFamily="2" charset="-122"/>
              </a:endParaRPr>
            </a:p>
          </p:txBody>
        </p:sp>
        <p:sp>
          <p:nvSpPr>
            <p:cNvPr id="116790" name="Rectangle 54"/>
            <p:cNvSpPr>
              <a:spLocks noChangeArrowheads="1"/>
            </p:cNvSpPr>
            <p:nvPr/>
          </p:nvSpPr>
          <p:spPr bwMode="auto">
            <a:xfrm>
              <a:off x="4922" y="3142"/>
              <a:ext cx="63"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P</a:t>
              </a:r>
              <a:endParaRPr kumimoji="1" lang="en-US" altLang="zh-CN" sz="3600">
                <a:latin typeface="华文中宋" pitchFamily="2" charset="-122"/>
                <a:ea typeface="华文中宋" pitchFamily="2" charset="-122"/>
              </a:endParaRPr>
            </a:p>
          </p:txBody>
        </p:sp>
        <p:sp>
          <p:nvSpPr>
            <p:cNvPr id="116791" name="Rectangle 55"/>
            <p:cNvSpPr>
              <a:spLocks noChangeArrowheads="1"/>
            </p:cNvSpPr>
            <p:nvPr/>
          </p:nvSpPr>
          <p:spPr bwMode="auto">
            <a:xfrm>
              <a:off x="4992" y="3207"/>
              <a:ext cx="9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cM</a:t>
              </a:r>
              <a:endParaRPr kumimoji="1" lang="en-US" altLang="zh-CN" sz="3600">
                <a:latin typeface="华文中宋" pitchFamily="2" charset="-122"/>
                <a:ea typeface="华文中宋" pitchFamily="2" charset="-122"/>
              </a:endParaRPr>
            </a:p>
          </p:txBody>
        </p:sp>
        <p:sp>
          <p:nvSpPr>
            <p:cNvPr id="116792" name="Rectangle 56"/>
            <p:cNvSpPr>
              <a:spLocks noChangeArrowheads="1"/>
            </p:cNvSpPr>
            <p:nvPr/>
          </p:nvSpPr>
          <p:spPr bwMode="auto">
            <a:xfrm>
              <a:off x="5423" y="3679"/>
              <a:ext cx="7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116793" name="Rectangle 57"/>
            <p:cNvSpPr>
              <a:spLocks noChangeArrowheads="1"/>
            </p:cNvSpPr>
            <p:nvPr/>
          </p:nvSpPr>
          <p:spPr bwMode="auto">
            <a:xfrm>
              <a:off x="5506" y="3740"/>
              <a:ext cx="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ce</a:t>
              </a:r>
              <a:endParaRPr kumimoji="1" lang="en-US" altLang="zh-CN" sz="3600">
                <a:latin typeface="华文中宋" pitchFamily="2" charset="-122"/>
                <a:ea typeface="华文中宋" pitchFamily="2" charset="-122"/>
              </a:endParaRPr>
            </a:p>
          </p:txBody>
        </p:sp>
        <p:sp>
          <p:nvSpPr>
            <p:cNvPr id="116794" name="Rectangle 58"/>
            <p:cNvSpPr>
              <a:spLocks noChangeArrowheads="1"/>
            </p:cNvSpPr>
            <p:nvPr/>
          </p:nvSpPr>
          <p:spPr bwMode="auto">
            <a:xfrm>
              <a:off x="5120" y="3686"/>
              <a:ext cx="7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U</a:t>
              </a:r>
              <a:endParaRPr kumimoji="1" lang="en-US" altLang="zh-CN" sz="3600">
                <a:latin typeface="华文中宋" pitchFamily="2" charset="-122"/>
                <a:ea typeface="华文中宋" pitchFamily="2" charset="-122"/>
              </a:endParaRPr>
            </a:p>
          </p:txBody>
        </p:sp>
        <p:sp>
          <p:nvSpPr>
            <p:cNvPr id="116795" name="Rectangle 59"/>
            <p:cNvSpPr>
              <a:spLocks noChangeArrowheads="1"/>
            </p:cNvSpPr>
            <p:nvPr/>
          </p:nvSpPr>
          <p:spPr bwMode="auto">
            <a:xfrm>
              <a:off x="5201" y="3749"/>
              <a:ext cx="12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800">
                  <a:solidFill>
                    <a:srgbClr val="000000"/>
                  </a:solidFill>
                  <a:latin typeface="Times New Roman" pitchFamily="18" charset="0"/>
                  <a:ea typeface="华文中宋" pitchFamily="2" charset="-122"/>
                </a:rPr>
                <a:t>ceM</a:t>
              </a:r>
              <a:endParaRPr kumimoji="1" lang="en-US" altLang="zh-CN" sz="3600">
                <a:latin typeface="华文中宋" pitchFamily="2" charset="-122"/>
                <a:ea typeface="华文中宋" pitchFamily="2" charset="-122"/>
              </a:endParaRPr>
            </a:p>
          </p:txBody>
        </p:sp>
        <p:sp>
          <p:nvSpPr>
            <p:cNvPr id="116796" name="Freeform 60"/>
            <p:cNvSpPr>
              <a:spLocks/>
            </p:cNvSpPr>
            <p:nvPr/>
          </p:nvSpPr>
          <p:spPr bwMode="auto">
            <a:xfrm>
              <a:off x="3786" y="2648"/>
              <a:ext cx="1425" cy="994"/>
            </a:xfrm>
            <a:custGeom>
              <a:avLst/>
              <a:gdLst>
                <a:gd name="T0" fmla="*/ 389 w 1425"/>
                <a:gd name="T1" fmla="*/ 72 h 994"/>
                <a:gd name="T2" fmla="*/ 426 w 1425"/>
                <a:gd name="T3" fmla="*/ 133 h 994"/>
                <a:gd name="T4" fmla="*/ 460 w 1425"/>
                <a:gd name="T5" fmla="*/ 189 h 994"/>
                <a:gd name="T6" fmla="*/ 506 w 1425"/>
                <a:gd name="T7" fmla="*/ 258 h 994"/>
                <a:gd name="T8" fmla="*/ 550 w 1425"/>
                <a:gd name="T9" fmla="*/ 320 h 994"/>
                <a:gd name="T10" fmla="*/ 573 w 1425"/>
                <a:gd name="T11" fmla="*/ 354 h 994"/>
                <a:gd name="T12" fmla="*/ 582 w 1425"/>
                <a:gd name="T13" fmla="*/ 361 h 994"/>
                <a:gd name="T14" fmla="*/ 590 w 1425"/>
                <a:gd name="T15" fmla="*/ 373 h 994"/>
                <a:gd name="T16" fmla="*/ 614 w 1425"/>
                <a:gd name="T17" fmla="*/ 401 h 994"/>
                <a:gd name="T18" fmla="*/ 649 w 1425"/>
                <a:gd name="T19" fmla="*/ 445 h 994"/>
                <a:gd name="T20" fmla="*/ 678 w 1425"/>
                <a:gd name="T21" fmla="*/ 479 h 994"/>
                <a:gd name="T22" fmla="*/ 710 w 1425"/>
                <a:gd name="T23" fmla="*/ 519 h 994"/>
                <a:gd name="T24" fmla="*/ 737 w 1425"/>
                <a:gd name="T25" fmla="*/ 553 h 994"/>
                <a:gd name="T26" fmla="*/ 766 w 1425"/>
                <a:gd name="T27" fmla="*/ 586 h 994"/>
                <a:gd name="T28" fmla="*/ 803 w 1425"/>
                <a:gd name="T29" fmla="*/ 631 h 994"/>
                <a:gd name="T30" fmla="*/ 839 w 1425"/>
                <a:gd name="T31" fmla="*/ 673 h 994"/>
                <a:gd name="T32" fmla="*/ 874 w 1425"/>
                <a:gd name="T33" fmla="*/ 711 h 994"/>
                <a:gd name="T34" fmla="*/ 899 w 1425"/>
                <a:gd name="T35" fmla="*/ 738 h 994"/>
                <a:gd name="T36" fmla="*/ 921 w 1425"/>
                <a:gd name="T37" fmla="*/ 758 h 994"/>
                <a:gd name="T38" fmla="*/ 981 w 1425"/>
                <a:gd name="T39" fmla="*/ 808 h 994"/>
                <a:gd name="T40" fmla="*/ 1089 w 1425"/>
                <a:gd name="T41" fmla="*/ 881 h 994"/>
                <a:gd name="T42" fmla="*/ 1199 w 1425"/>
                <a:gd name="T43" fmla="*/ 934 h 994"/>
                <a:gd name="T44" fmla="*/ 1271 w 1425"/>
                <a:gd name="T45" fmla="*/ 960 h 994"/>
                <a:gd name="T46" fmla="*/ 1339 w 1425"/>
                <a:gd name="T47" fmla="*/ 980 h 994"/>
                <a:gd name="T48" fmla="*/ 1381 w 1425"/>
                <a:gd name="T49" fmla="*/ 990 h 994"/>
                <a:gd name="T50" fmla="*/ 1386 w 1425"/>
                <a:gd name="T51" fmla="*/ 991 h 994"/>
                <a:gd name="T52" fmla="*/ 1391 w 1425"/>
                <a:gd name="T53" fmla="*/ 993 h 994"/>
                <a:gd name="T54" fmla="*/ 1393 w 1425"/>
                <a:gd name="T55" fmla="*/ 993 h 994"/>
                <a:gd name="T56" fmla="*/ 1395 w 1425"/>
                <a:gd name="T57" fmla="*/ 994 h 994"/>
                <a:gd name="T58" fmla="*/ 1393 w 1425"/>
                <a:gd name="T59" fmla="*/ 993 h 994"/>
                <a:gd name="T60" fmla="*/ 1384 w 1425"/>
                <a:gd name="T61" fmla="*/ 918 h 994"/>
                <a:gd name="T62" fmla="*/ 1276 w 1425"/>
                <a:gd name="T63" fmla="*/ 895 h 994"/>
                <a:gd name="T64" fmla="*/ 1210 w 1425"/>
                <a:gd name="T65" fmla="*/ 867 h 994"/>
                <a:gd name="T66" fmla="*/ 1202 w 1425"/>
                <a:gd name="T67" fmla="*/ 863 h 994"/>
                <a:gd name="T68" fmla="*/ 1195 w 1425"/>
                <a:gd name="T69" fmla="*/ 860 h 994"/>
                <a:gd name="T70" fmla="*/ 1192 w 1425"/>
                <a:gd name="T71" fmla="*/ 859 h 994"/>
                <a:gd name="T72" fmla="*/ 1188 w 1425"/>
                <a:gd name="T73" fmla="*/ 857 h 994"/>
                <a:gd name="T74" fmla="*/ 1151 w 1425"/>
                <a:gd name="T75" fmla="*/ 838 h 994"/>
                <a:gd name="T76" fmla="*/ 1090 w 1425"/>
                <a:gd name="T77" fmla="*/ 804 h 994"/>
                <a:gd name="T78" fmla="*/ 1028 w 1425"/>
                <a:gd name="T79" fmla="*/ 761 h 994"/>
                <a:gd name="T80" fmla="*/ 970 w 1425"/>
                <a:gd name="T81" fmla="*/ 715 h 994"/>
                <a:gd name="T82" fmla="*/ 916 w 1425"/>
                <a:gd name="T83" fmla="*/ 662 h 994"/>
                <a:gd name="T84" fmla="*/ 879 w 1425"/>
                <a:gd name="T85" fmla="*/ 622 h 994"/>
                <a:gd name="T86" fmla="*/ 847 w 1425"/>
                <a:gd name="T87" fmla="*/ 586 h 994"/>
                <a:gd name="T88" fmla="*/ 822 w 1425"/>
                <a:gd name="T89" fmla="*/ 555 h 994"/>
                <a:gd name="T90" fmla="*/ 808 w 1425"/>
                <a:gd name="T91" fmla="*/ 538 h 994"/>
                <a:gd name="T92" fmla="*/ 806 w 1425"/>
                <a:gd name="T93" fmla="*/ 537 h 994"/>
                <a:gd name="T94" fmla="*/ 808 w 1425"/>
                <a:gd name="T95" fmla="*/ 537 h 994"/>
                <a:gd name="T96" fmla="*/ 805 w 1425"/>
                <a:gd name="T97" fmla="*/ 529 h 994"/>
                <a:gd name="T98" fmla="*/ 790 w 1425"/>
                <a:gd name="T99" fmla="*/ 501 h 994"/>
                <a:gd name="T100" fmla="*/ 778 w 1425"/>
                <a:gd name="T101" fmla="*/ 481 h 994"/>
                <a:gd name="T102" fmla="*/ 773 w 1425"/>
                <a:gd name="T103" fmla="*/ 473 h 994"/>
                <a:gd name="T104" fmla="*/ 735 w 1425"/>
                <a:gd name="T105" fmla="*/ 428 h 994"/>
                <a:gd name="T106" fmla="*/ 686 w 1425"/>
                <a:gd name="T107" fmla="*/ 370 h 994"/>
                <a:gd name="T108" fmla="*/ 644 w 1425"/>
                <a:gd name="T109" fmla="*/ 321 h 994"/>
                <a:gd name="T110" fmla="*/ 615 w 1425"/>
                <a:gd name="T111" fmla="*/ 289 h 994"/>
                <a:gd name="T112" fmla="*/ 604 w 1425"/>
                <a:gd name="T113" fmla="*/ 273 h 994"/>
                <a:gd name="T114" fmla="*/ 582 w 1425"/>
                <a:gd name="T115" fmla="*/ 239 h 994"/>
                <a:gd name="T116" fmla="*/ 551 w 1425"/>
                <a:gd name="T117" fmla="*/ 190 h 994"/>
                <a:gd name="T118" fmla="*/ 509 w 1425"/>
                <a:gd name="T119" fmla="*/ 122 h 994"/>
                <a:gd name="T120" fmla="*/ 460 w 1425"/>
                <a:gd name="T121" fmla="*/ 41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5" h="994">
                  <a:moveTo>
                    <a:pt x="0" y="0"/>
                  </a:moveTo>
                  <a:lnTo>
                    <a:pt x="0" y="56"/>
                  </a:lnTo>
                  <a:lnTo>
                    <a:pt x="381" y="56"/>
                  </a:lnTo>
                  <a:lnTo>
                    <a:pt x="389" y="72"/>
                  </a:lnTo>
                  <a:lnTo>
                    <a:pt x="399" y="88"/>
                  </a:lnTo>
                  <a:lnTo>
                    <a:pt x="408" y="103"/>
                  </a:lnTo>
                  <a:lnTo>
                    <a:pt x="416" y="118"/>
                  </a:lnTo>
                  <a:lnTo>
                    <a:pt x="426" y="133"/>
                  </a:lnTo>
                  <a:lnTo>
                    <a:pt x="435" y="147"/>
                  </a:lnTo>
                  <a:lnTo>
                    <a:pt x="443" y="161"/>
                  </a:lnTo>
                  <a:lnTo>
                    <a:pt x="452" y="175"/>
                  </a:lnTo>
                  <a:lnTo>
                    <a:pt x="460" y="189"/>
                  </a:lnTo>
                  <a:lnTo>
                    <a:pt x="468" y="200"/>
                  </a:lnTo>
                  <a:lnTo>
                    <a:pt x="482" y="221"/>
                  </a:lnTo>
                  <a:lnTo>
                    <a:pt x="494" y="240"/>
                  </a:lnTo>
                  <a:lnTo>
                    <a:pt x="506" y="258"/>
                  </a:lnTo>
                  <a:lnTo>
                    <a:pt x="517" y="276"/>
                  </a:lnTo>
                  <a:lnTo>
                    <a:pt x="529" y="292"/>
                  </a:lnTo>
                  <a:lnTo>
                    <a:pt x="539" y="307"/>
                  </a:lnTo>
                  <a:lnTo>
                    <a:pt x="550" y="320"/>
                  </a:lnTo>
                  <a:lnTo>
                    <a:pt x="558" y="332"/>
                  </a:lnTo>
                  <a:lnTo>
                    <a:pt x="566" y="342"/>
                  </a:lnTo>
                  <a:lnTo>
                    <a:pt x="572" y="351"/>
                  </a:lnTo>
                  <a:lnTo>
                    <a:pt x="573" y="354"/>
                  </a:lnTo>
                  <a:lnTo>
                    <a:pt x="575" y="355"/>
                  </a:lnTo>
                  <a:lnTo>
                    <a:pt x="577" y="357"/>
                  </a:lnTo>
                  <a:lnTo>
                    <a:pt x="578" y="360"/>
                  </a:lnTo>
                  <a:lnTo>
                    <a:pt x="582" y="361"/>
                  </a:lnTo>
                  <a:lnTo>
                    <a:pt x="583" y="364"/>
                  </a:lnTo>
                  <a:lnTo>
                    <a:pt x="585" y="367"/>
                  </a:lnTo>
                  <a:lnTo>
                    <a:pt x="588" y="370"/>
                  </a:lnTo>
                  <a:lnTo>
                    <a:pt x="590" y="373"/>
                  </a:lnTo>
                  <a:lnTo>
                    <a:pt x="593" y="377"/>
                  </a:lnTo>
                  <a:lnTo>
                    <a:pt x="599" y="382"/>
                  </a:lnTo>
                  <a:lnTo>
                    <a:pt x="605" y="391"/>
                  </a:lnTo>
                  <a:lnTo>
                    <a:pt x="614" y="401"/>
                  </a:lnTo>
                  <a:lnTo>
                    <a:pt x="622" y="411"/>
                  </a:lnTo>
                  <a:lnTo>
                    <a:pt x="631" y="422"/>
                  </a:lnTo>
                  <a:lnTo>
                    <a:pt x="641" y="434"/>
                  </a:lnTo>
                  <a:lnTo>
                    <a:pt x="649" y="445"/>
                  </a:lnTo>
                  <a:lnTo>
                    <a:pt x="658" y="456"/>
                  </a:lnTo>
                  <a:lnTo>
                    <a:pt x="666" y="465"/>
                  </a:lnTo>
                  <a:lnTo>
                    <a:pt x="673" y="472"/>
                  </a:lnTo>
                  <a:lnTo>
                    <a:pt x="678" y="479"/>
                  </a:lnTo>
                  <a:lnTo>
                    <a:pt x="681" y="482"/>
                  </a:lnTo>
                  <a:lnTo>
                    <a:pt x="681" y="484"/>
                  </a:lnTo>
                  <a:lnTo>
                    <a:pt x="697" y="504"/>
                  </a:lnTo>
                  <a:lnTo>
                    <a:pt x="710" y="519"/>
                  </a:lnTo>
                  <a:lnTo>
                    <a:pt x="719" y="531"/>
                  </a:lnTo>
                  <a:lnTo>
                    <a:pt x="727" y="540"/>
                  </a:lnTo>
                  <a:lnTo>
                    <a:pt x="732" y="547"/>
                  </a:lnTo>
                  <a:lnTo>
                    <a:pt x="737" y="553"/>
                  </a:lnTo>
                  <a:lnTo>
                    <a:pt x="742" y="557"/>
                  </a:lnTo>
                  <a:lnTo>
                    <a:pt x="751" y="566"/>
                  </a:lnTo>
                  <a:lnTo>
                    <a:pt x="759" y="577"/>
                  </a:lnTo>
                  <a:lnTo>
                    <a:pt x="766" y="586"/>
                  </a:lnTo>
                  <a:lnTo>
                    <a:pt x="774" y="597"/>
                  </a:lnTo>
                  <a:lnTo>
                    <a:pt x="784" y="608"/>
                  </a:lnTo>
                  <a:lnTo>
                    <a:pt x="793" y="619"/>
                  </a:lnTo>
                  <a:lnTo>
                    <a:pt x="803" y="631"/>
                  </a:lnTo>
                  <a:lnTo>
                    <a:pt x="813" y="643"/>
                  </a:lnTo>
                  <a:lnTo>
                    <a:pt x="822" y="653"/>
                  </a:lnTo>
                  <a:lnTo>
                    <a:pt x="830" y="662"/>
                  </a:lnTo>
                  <a:lnTo>
                    <a:pt x="839" y="673"/>
                  </a:lnTo>
                  <a:lnTo>
                    <a:pt x="849" y="683"/>
                  </a:lnTo>
                  <a:lnTo>
                    <a:pt x="857" y="692"/>
                  </a:lnTo>
                  <a:lnTo>
                    <a:pt x="866" y="702"/>
                  </a:lnTo>
                  <a:lnTo>
                    <a:pt x="874" y="711"/>
                  </a:lnTo>
                  <a:lnTo>
                    <a:pt x="883" y="720"/>
                  </a:lnTo>
                  <a:lnTo>
                    <a:pt x="889" y="726"/>
                  </a:lnTo>
                  <a:lnTo>
                    <a:pt x="894" y="732"/>
                  </a:lnTo>
                  <a:lnTo>
                    <a:pt x="899" y="738"/>
                  </a:lnTo>
                  <a:lnTo>
                    <a:pt x="906" y="743"/>
                  </a:lnTo>
                  <a:lnTo>
                    <a:pt x="911" y="748"/>
                  </a:lnTo>
                  <a:lnTo>
                    <a:pt x="916" y="754"/>
                  </a:lnTo>
                  <a:lnTo>
                    <a:pt x="921" y="758"/>
                  </a:lnTo>
                  <a:lnTo>
                    <a:pt x="928" y="764"/>
                  </a:lnTo>
                  <a:lnTo>
                    <a:pt x="933" y="769"/>
                  </a:lnTo>
                  <a:lnTo>
                    <a:pt x="955" y="788"/>
                  </a:lnTo>
                  <a:lnTo>
                    <a:pt x="981" y="808"/>
                  </a:lnTo>
                  <a:lnTo>
                    <a:pt x="1006" y="828"/>
                  </a:lnTo>
                  <a:lnTo>
                    <a:pt x="1031" y="845"/>
                  </a:lnTo>
                  <a:lnTo>
                    <a:pt x="1060" y="864"/>
                  </a:lnTo>
                  <a:lnTo>
                    <a:pt x="1089" y="881"/>
                  </a:lnTo>
                  <a:lnTo>
                    <a:pt x="1117" y="897"/>
                  </a:lnTo>
                  <a:lnTo>
                    <a:pt x="1148" y="913"/>
                  </a:lnTo>
                  <a:lnTo>
                    <a:pt x="1180" y="926"/>
                  </a:lnTo>
                  <a:lnTo>
                    <a:pt x="1199" y="934"/>
                  </a:lnTo>
                  <a:lnTo>
                    <a:pt x="1217" y="941"/>
                  </a:lnTo>
                  <a:lnTo>
                    <a:pt x="1236" y="949"/>
                  </a:lnTo>
                  <a:lnTo>
                    <a:pt x="1253" y="954"/>
                  </a:lnTo>
                  <a:lnTo>
                    <a:pt x="1271" y="960"/>
                  </a:lnTo>
                  <a:lnTo>
                    <a:pt x="1290" y="965"/>
                  </a:lnTo>
                  <a:lnTo>
                    <a:pt x="1307" y="971"/>
                  </a:lnTo>
                  <a:lnTo>
                    <a:pt x="1324" y="975"/>
                  </a:lnTo>
                  <a:lnTo>
                    <a:pt x="1339" y="980"/>
                  </a:lnTo>
                  <a:lnTo>
                    <a:pt x="1354" y="982"/>
                  </a:lnTo>
                  <a:lnTo>
                    <a:pt x="1368" y="987"/>
                  </a:lnTo>
                  <a:lnTo>
                    <a:pt x="1379" y="990"/>
                  </a:lnTo>
                  <a:lnTo>
                    <a:pt x="1381" y="990"/>
                  </a:lnTo>
                  <a:lnTo>
                    <a:pt x="1383" y="991"/>
                  </a:lnTo>
                  <a:lnTo>
                    <a:pt x="1384" y="991"/>
                  </a:lnTo>
                  <a:lnTo>
                    <a:pt x="1384" y="991"/>
                  </a:lnTo>
                  <a:lnTo>
                    <a:pt x="1386" y="991"/>
                  </a:lnTo>
                  <a:lnTo>
                    <a:pt x="1388" y="991"/>
                  </a:lnTo>
                  <a:lnTo>
                    <a:pt x="1388" y="993"/>
                  </a:lnTo>
                  <a:lnTo>
                    <a:pt x="1390" y="993"/>
                  </a:lnTo>
                  <a:lnTo>
                    <a:pt x="1391" y="993"/>
                  </a:lnTo>
                  <a:lnTo>
                    <a:pt x="1391" y="993"/>
                  </a:lnTo>
                  <a:lnTo>
                    <a:pt x="1391" y="993"/>
                  </a:lnTo>
                  <a:lnTo>
                    <a:pt x="1393" y="993"/>
                  </a:lnTo>
                  <a:lnTo>
                    <a:pt x="1393" y="993"/>
                  </a:lnTo>
                  <a:lnTo>
                    <a:pt x="1395" y="994"/>
                  </a:lnTo>
                  <a:lnTo>
                    <a:pt x="1395" y="994"/>
                  </a:lnTo>
                  <a:lnTo>
                    <a:pt x="1395" y="994"/>
                  </a:lnTo>
                  <a:lnTo>
                    <a:pt x="1395" y="994"/>
                  </a:lnTo>
                  <a:lnTo>
                    <a:pt x="1395" y="994"/>
                  </a:lnTo>
                  <a:lnTo>
                    <a:pt x="1393" y="993"/>
                  </a:lnTo>
                  <a:lnTo>
                    <a:pt x="1393" y="993"/>
                  </a:lnTo>
                  <a:lnTo>
                    <a:pt x="1393" y="993"/>
                  </a:lnTo>
                  <a:lnTo>
                    <a:pt x="1425" y="993"/>
                  </a:lnTo>
                  <a:lnTo>
                    <a:pt x="1425" y="918"/>
                  </a:lnTo>
                  <a:lnTo>
                    <a:pt x="1406" y="919"/>
                  </a:lnTo>
                  <a:lnTo>
                    <a:pt x="1384" y="918"/>
                  </a:lnTo>
                  <a:lnTo>
                    <a:pt x="1359" y="916"/>
                  </a:lnTo>
                  <a:lnTo>
                    <a:pt x="1334" y="912"/>
                  </a:lnTo>
                  <a:lnTo>
                    <a:pt x="1305" y="904"/>
                  </a:lnTo>
                  <a:lnTo>
                    <a:pt x="1276" y="895"/>
                  </a:lnTo>
                  <a:lnTo>
                    <a:pt x="1246" y="884"/>
                  </a:lnTo>
                  <a:lnTo>
                    <a:pt x="1215" y="870"/>
                  </a:lnTo>
                  <a:lnTo>
                    <a:pt x="1212" y="869"/>
                  </a:lnTo>
                  <a:lnTo>
                    <a:pt x="1210" y="867"/>
                  </a:lnTo>
                  <a:lnTo>
                    <a:pt x="1209" y="866"/>
                  </a:lnTo>
                  <a:lnTo>
                    <a:pt x="1205" y="866"/>
                  </a:lnTo>
                  <a:lnTo>
                    <a:pt x="1204" y="864"/>
                  </a:lnTo>
                  <a:lnTo>
                    <a:pt x="1202" y="863"/>
                  </a:lnTo>
                  <a:lnTo>
                    <a:pt x="1200" y="863"/>
                  </a:lnTo>
                  <a:lnTo>
                    <a:pt x="1199" y="861"/>
                  </a:lnTo>
                  <a:lnTo>
                    <a:pt x="1197" y="861"/>
                  </a:lnTo>
                  <a:lnTo>
                    <a:pt x="1195" y="860"/>
                  </a:lnTo>
                  <a:lnTo>
                    <a:pt x="1195" y="860"/>
                  </a:lnTo>
                  <a:lnTo>
                    <a:pt x="1193" y="860"/>
                  </a:lnTo>
                  <a:lnTo>
                    <a:pt x="1193" y="859"/>
                  </a:lnTo>
                  <a:lnTo>
                    <a:pt x="1192" y="859"/>
                  </a:lnTo>
                  <a:lnTo>
                    <a:pt x="1190" y="859"/>
                  </a:lnTo>
                  <a:lnTo>
                    <a:pt x="1190" y="857"/>
                  </a:lnTo>
                  <a:lnTo>
                    <a:pt x="1188" y="857"/>
                  </a:lnTo>
                  <a:lnTo>
                    <a:pt x="1188" y="857"/>
                  </a:lnTo>
                  <a:lnTo>
                    <a:pt x="1187" y="856"/>
                  </a:lnTo>
                  <a:lnTo>
                    <a:pt x="1177" y="851"/>
                  </a:lnTo>
                  <a:lnTo>
                    <a:pt x="1165" y="844"/>
                  </a:lnTo>
                  <a:lnTo>
                    <a:pt x="1151" y="838"/>
                  </a:lnTo>
                  <a:lnTo>
                    <a:pt x="1136" y="829"/>
                  </a:lnTo>
                  <a:lnTo>
                    <a:pt x="1121" y="822"/>
                  </a:lnTo>
                  <a:lnTo>
                    <a:pt x="1106" y="813"/>
                  </a:lnTo>
                  <a:lnTo>
                    <a:pt x="1090" y="804"/>
                  </a:lnTo>
                  <a:lnTo>
                    <a:pt x="1073" y="794"/>
                  </a:lnTo>
                  <a:lnTo>
                    <a:pt x="1058" y="783"/>
                  </a:lnTo>
                  <a:lnTo>
                    <a:pt x="1043" y="773"/>
                  </a:lnTo>
                  <a:lnTo>
                    <a:pt x="1028" y="761"/>
                  </a:lnTo>
                  <a:lnTo>
                    <a:pt x="1013" y="751"/>
                  </a:lnTo>
                  <a:lnTo>
                    <a:pt x="999" y="739"/>
                  </a:lnTo>
                  <a:lnTo>
                    <a:pt x="984" y="727"/>
                  </a:lnTo>
                  <a:lnTo>
                    <a:pt x="970" y="715"/>
                  </a:lnTo>
                  <a:lnTo>
                    <a:pt x="957" y="702"/>
                  </a:lnTo>
                  <a:lnTo>
                    <a:pt x="943" y="689"/>
                  </a:lnTo>
                  <a:lnTo>
                    <a:pt x="930" y="676"/>
                  </a:lnTo>
                  <a:lnTo>
                    <a:pt x="916" y="662"/>
                  </a:lnTo>
                  <a:lnTo>
                    <a:pt x="906" y="652"/>
                  </a:lnTo>
                  <a:lnTo>
                    <a:pt x="898" y="643"/>
                  </a:lnTo>
                  <a:lnTo>
                    <a:pt x="888" y="633"/>
                  </a:lnTo>
                  <a:lnTo>
                    <a:pt x="879" y="622"/>
                  </a:lnTo>
                  <a:lnTo>
                    <a:pt x="871" y="612"/>
                  </a:lnTo>
                  <a:lnTo>
                    <a:pt x="862" y="603"/>
                  </a:lnTo>
                  <a:lnTo>
                    <a:pt x="854" y="594"/>
                  </a:lnTo>
                  <a:lnTo>
                    <a:pt x="847" y="586"/>
                  </a:lnTo>
                  <a:lnTo>
                    <a:pt x="840" y="577"/>
                  </a:lnTo>
                  <a:lnTo>
                    <a:pt x="833" y="569"/>
                  </a:lnTo>
                  <a:lnTo>
                    <a:pt x="827" y="562"/>
                  </a:lnTo>
                  <a:lnTo>
                    <a:pt x="822" y="555"/>
                  </a:lnTo>
                  <a:lnTo>
                    <a:pt x="818" y="550"/>
                  </a:lnTo>
                  <a:lnTo>
                    <a:pt x="813" y="544"/>
                  </a:lnTo>
                  <a:lnTo>
                    <a:pt x="812" y="541"/>
                  </a:lnTo>
                  <a:lnTo>
                    <a:pt x="808" y="538"/>
                  </a:lnTo>
                  <a:lnTo>
                    <a:pt x="808" y="537"/>
                  </a:lnTo>
                  <a:lnTo>
                    <a:pt x="806" y="537"/>
                  </a:lnTo>
                  <a:lnTo>
                    <a:pt x="806" y="537"/>
                  </a:lnTo>
                  <a:lnTo>
                    <a:pt x="806" y="537"/>
                  </a:lnTo>
                  <a:lnTo>
                    <a:pt x="806" y="537"/>
                  </a:lnTo>
                  <a:lnTo>
                    <a:pt x="806" y="537"/>
                  </a:lnTo>
                  <a:lnTo>
                    <a:pt x="808" y="537"/>
                  </a:lnTo>
                  <a:lnTo>
                    <a:pt x="808" y="537"/>
                  </a:lnTo>
                  <a:lnTo>
                    <a:pt x="808" y="537"/>
                  </a:lnTo>
                  <a:lnTo>
                    <a:pt x="806" y="535"/>
                  </a:lnTo>
                  <a:lnTo>
                    <a:pt x="806" y="532"/>
                  </a:lnTo>
                  <a:lnTo>
                    <a:pt x="805" y="529"/>
                  </a:lnTo>
                  <a:lnTo>
                    <a:pt x="801" y="525"/>
                  </a:lnTo>
                  <a:lnTo>
                    <a:pt x="798" y="518"/>
                  </a:lnTo>
                  <a:lnTo>
                    <a:pt x="795" y="510"/>
                  </a:lnTo>
                  <a:lnTo>
                    <a:pt x="790" y="501"/>
                  </a:lnTo>
                  <a:lnTo>
                    <a:pt x="786" y="494"/>
                  </a:lnTo>
                  <a:lnTo>
                    <a:pt x="783" y="490"/>
                  </a:lnTo>
                  <a:lnTo>
                    <a:pt x="779" y="485"/>
                  </a:lnTo>
                  <a:lnTo>
                    <a:pt x="778" y="481"/>
                  </a:lnTo>
                  <a:lnTo>
                    <a:pt x="776" y="479"/>
                  </a:lnTo>
                  <a:lnTo>
                    <a:pt x="774" y="476"/>
                  </a:lnTo>
                  <a:lnTo>
                    <a:pt x="774" y="475"/>
                  </a:lnTo>
                  <a:lnTo>
                    <a:pt x="773" y="473"/>
                  </a:lnTo>
                  <a:lnTo>
                    <a:pt x="764" y="463"/>
                  </a:lnTo>
                  <a:lnTo>
                    <a:pt x="756" y="453"/>
                  </a:lnTo>
                  <a:lnTo>
                    <a:pt x="746" y="441"/>
                  </a:lnTo>
                  <a:lnTo>
                    <a:pt x="735" y="428"/>
                  </a:lnTo>
                  <a:lnTo>
                    <a:pt x="724" y="414"/>
                  </a:lnTo>
                  <a:lnTo>
                    <a:pt x="712" y="400"/>
                  </a:lnTo>
                  <a:lnTo>
                    <a:pt x="700" y="385"/>
                  </a:lnTo>
                  <a:lnTo>
                    <a:pt x="686" y="370"/>
                  </a:lnTo>
                  <a:lnTo>
                    <a:pt x="676" y="358"/>
                  </a:lnTo>
                  <a:lnTo>
                    <a:pt x="664" y="346"/>
                  </a:lnTo>
                  <a:lnTo>
                    <a:pt x="654" y="335"/>
                  </a:lnTo>
                  <a:lnTo>
                    <a:pt x="644" y="321"/>
                  </a:lnTo>
                  <a:lnTo>
                    <a:pt x="632" y="310"/>
                  </a:lnTo>
                  <a:lnTo>
                    <a:pt x="622" y="296"/>
                  </a:lnTo>
                  <a:lnTo>
                    <a:pt x="619" y="293"/>
                  </a:lnTo>
                  <a:lnTo>
                    <a:pt x="615" y="289"/>
                  </a:lnTo>
                  <a:lnTo>
                    <a:pt x="612" y="285"/>
                  </a:lnTo>
                  <a:lnTo>
                    <a:pt x="609" y="280"/>
                  </a:lnTo>
                  <a:lnTo>
                    <a:pt x="607" y="276"/>
                  </a:lnTo>
                  <a:lnTo>
                    <a:pt x="604" y="273"/>
                  </a:lnTo>
                  <a:lnTo>
                    <a:pt x="600" y="268"/>
                  </a:lnTo>
                  <a:lnTo>
                    <a:pt x="597" y="264"/>
                  </a:lnTo>
                  <a:lnTo>
                    <a:pt x="588" y="252"/>
                  </a:lnTo>
                  <a:lnTo>
                    <a:pt x="582" y="239"/>
                  </a:lnTo>
                  <a:lnTo>
                    <a:pt x="573" y="227"/>
                  </a:lnTo>
                  <a:lnTo>
                    <a:pt x="565" y="215"/>
                  </a:lnTo>
                  <a:lnTo>
                    <a:pt x="558" y="202"/>
                  </a:lnTo>
                  <a:lnTo>
                    <a:pt x="551" y="190"/>
                  </a:lnTo>
                  <a:lnTo>
                    <a:pt x="543" y="178"/>
                  </a:lnTo>
                  <a:lnTo>
                    <a:pt x="536" y="165"/>
                  </a:lnTo>
                  <a:lnTo>
                    <a:pt x="523" y="144"/>
                  </a:lnTo>
                  <a:lnTo>
                    <a:pt x="509" y="122"/>
                  </a:lnTo>
                  <a:lnTo>
                    <a:pt x="495" y="102"/>
                  </a:lnTo>
                  <a:lnTo>
                    <a:pt x="484" y="81"/>
                  </a:lnTo>
                  <a:lnTo>
                    <a:pt x="472" y="62"/>
                  </a:lnTo>
                  <a:lnTo>
                    <a:pt x="460" y="41"/>
                  </a:lnTo>
                  <a:lnTo>
                    <a:pt x="452" y="20"/>
                  </a:lnTo>
                  <a:lnTo>
                    <a:pt x="443" y="0"/>
                  </a:lnTo>
                  <a:lnTo>
                    <a:pt x="0" y="0"/>
                  </a:lnTo>
                  <a:close/>
                </a:path>
              </a:pathLst>
            </a:cu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6797" name="Text Box 61"/>
          <p:cNvSpPr txBox="1">
            <a:spLocks noChangeArrowheads="1"/>
          </p:cNvSpPr>
          <p:nvPr/>
        </p:nvSpPr>
        <p:spPr bwMode="auto">
          <a:xfrm>
            <a:off x="6084888" y="5716588"/>
            <a:ext cx="2592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2-19 GTR</a:t>
            </a:r>
            <a:r>
              <a:rPr lang="zh-CN" altLang="en-US" sz="1400" b="1">
                <a:solidFill>
                  <a:srgbClr val="6600CC"/>
                </a:solidFill>
                <a:latin typeface="Times New Roman" pitchFamily="18" charset="0"/>
              </a:rPr>
              <a:t>的安全工作区</a:t>
            </a:r>
          </a:p>
        </p:txBody>
      </p:sp>
      <p:sp>
        <p:nvSpPr>
          <p:cNvPr id="116798" name="AutoShape 62"/>
          <p:cNvSpPr>
            <a:spLocks noChangeArrowheads="1"/>
          </p:cNvSpPr>
          <p:nvPr/>
        </p:nvSpPr>
        <p:spPr bwMode="auto">
          <a:xfrm>
            <a:off x="7092950" y="3644900"/>
            <a:ext cx="1201738" cy="609600"/>
          </a:xfrm>
          <a:prstGeom prst="wedgeEllipseCallout">
            <a:avLst>
              <a:gd name="adj1" fmla="val -74176"/>
              <a:gd name="adj2" fmla="val 50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b="1">
              <a:solidFill>
                <a:srgbClr val="E35449"/>
              </a:solidFill>
              <a:latin typeface="Times New Roman" pitchFamily="18" charset="0"/>
            </a:endParaRPr>
          </a:p>
        </p:txBody>
      </p:sp>
      <p:sp>
        <p:nvSpPr>
          <p:cNvPr id="116799" name="Text Box 63"/>
          <p:cNvSpPr txBox="1">
            <a:spLocks noChangeArrowheads="1"/>
          </p:cNvSpPr>
          <p:nvPr/>
        </p:nvSpPr>
        <p:spPr bwMode="auto">
          <a:xfrm>
            <a:off x="7308850" y="3716338"/>
            <a:ext cx="93662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1">
                <a:latin typeface="Times New Roman" pitchFamily="18" charset="0"/>
              </a:rPr>
              <a:t>二次击穿功率</a:t>
            </a:r>
          </a:p>
          <a:p>
            <a:pPr>
              <a:spcBef>
                <a:spcPct val="50000"/>
              </a:spcBef>
            </a:pPr>
            <a:r>
              <a:rPr lang="zh-CN" altLang="en-US" sz="2800" b="1">
                <a:solidFill>
                  <a:srgbClr val="E35449"/>
                </a:solidFill>
                <a:latin typeface="Times New Roman" pitchFamily="18" charset="0"/>
              </a:rPr>
              <a:t> </a:t>
            </a:r>
          </a:p>
        </p:txBody>
      </p:sp>
      <p:sp>
        <p:nvSpPr>
          <p:cNvPr id="116800" name="Text Box 64"/>
          <p:cNvSpPr txBox="1">
            <a:spLocks noChangeArrowheads="1"/>
          </p:cNvSpPr>
          <p:nvPr/>
        </p:nvSpPr>
        <p:spPr bwMode="auto">
          <a:xfrm>
            <a:off x="684213" y="3724275"/>
            <a:ext cx="518318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0000FF"/>
                </a:solidFill>
                <a:latin typeface="Times New Roman" pitchFamily="18" charset="0"/>
              </a:rPr>
              <a:t>   ◆</a:t>
            </a:r>
            <a:r>
              <a:rPr lang="zh-CN" altLang="en-US" sz="2000" b="1" dirty="0">
                <a:latin typeface="Times New Roman" pitchFamily="18" charset="0"/>
              </a:rPr>
              <a:t>安全工作区（</a:t>
            </a:r>
            <a:r>
              <a:rPr lang="en-US" altLang="zh-CN" sz="2000" b="1" dirty="0">
                <a:latin typeface="Times New Roman" pitchFamily="18" charset="0"/>
              </a:rPr>
              <a:t>Safe Operating Area——SOA</a:t>
            </a:r>
            <a:r>
              <a:rPr lang="zh-CN" altLang="en-US" sz="2000" b="1" dirty="0">
                <a:latin typeface="Times New Roman" pitchFamily="18" charset="0"/>
              </a:rPr>
              <a:t>）</a:t>
            </a:r>
            <a:r>
              <a:rPr lang="zh-CN" altLang="en-US" sz="2000" b="1" dirty="0">
                <a:solidFill>
                  <a:srgbClr val="0000FF"/>
                </a:solidFill>
                <a:latin typeface="Times New Roman" pitchFamily="18" charset="0"/>
              </a:rPr>
              <a:t> </a:t>
            </a:r>
          </a:p>
          <a:p>
            <a:r>
              <a:rPr lang="zh-CN" altLang="en-US" sz="2000" b="1" dirty="0">
                <a:solidFill>
                  <a:srgbClr val="009900"/>
                </a:solidFill>
                <a:latin typeface="Times New Roman" pitchFamily="18" charset="0"/>
              </a:rPr>
              <a:t>       ☞</a:t>
            </a:r>
            <a:r>
              <a:rPr lang="zh-CN" altLang="en-US" sz="2000" b="1" dirty="0">
                <a:latin typeface="Times New Roman" pitchFamily="18" charset="0"/>
              </a:rPr>
              <a:t>将不同基极电流下二次击穿的临界点 </a:t>
            </a:r>
          </a:p>
          <a:p>
            <a:r>
              <a:rPr lang="zh-CN" altLang="en-US" sz="2000" b="1" dirty="0">
                <a:latin typeface="Times New Roman" pitchFamily="18" charset="0"/>
              </a:rPr>
              <a:t>   连接起来，就构成了二次击穿临界线。</a:t>
            </a:r>
          </a:p>
          <a:p>
            <a:r>
              <a:rPr lang="zh-CN" altLang="en-US" sz="2000" b="1" dirty="0">
                <a:solidFill>
                  <a:srgbClr val="009900"/>
                </a:solidFill>
                <a:latin typeface="Times New Roman" pitchFamily="18" charset="0"/>
              </a:rPr>
              <a:t>       ☞</a:t>
            </a:r>
            <a:r>
              <a:rPr lang="en-US" altLang="zh-CN" sz="2000" b="1" dirty="0">
                <a:latin typeface="Times New Roman" pitchFamily="18" charset="0"/>
              </a:rPr>
              <a:t>GTR</a:t>
            </a:r>
            <a:r>
              <a:rPr lang="zh-CN" altLang="en-US" sz="2000" b="1" dirty="0">
                <a:latin typeface="Times New Roman" pitchFamily="18" charset="0"/>
              </a:rPr>
              <a:t>工作时不仅不能超过最高电压</a:t>
            </a:r>
          </a:p>
          <a:p>
            <a:r>
              <a:rPr lang="zh-CN" altLang="en-US" sz="2000" b="1" dirty="0">
                <a:latin typeface="Times New Roman" pitchFamily="18" charset="0"/>
              </a:rPr>
              <a:t>   </a:t>
            </a:r>
            <a:r>
              <a:rPr lang="en-US" altLang="zh-CN" sz="2000" b="1" i="1" dirty="0" err="1">
                <a:solidFill>
                  <a:srgbClr val="E35449"/>
                </a:solidFill>
                <a:latin typeface="Times New Roman" pitchFamily="18" charset="0"/>
              </a:rPr>
              <a:t>U</a:t>
            </a:r>
            <a:r>
              <a:rPr lang="en-US" altLang="zh-CN" sz="2000" b="1" i="1" baseline="-25000" dirty="0" err="1">
                <a:solidFill>
                  <a:srgbClr val="E35449"/>
                </a:solidFill>
                <a:latin typeface="Times New Roman" pitchFamily="18" charset="0"/>
              </a:rPr>
              <a:t>ceM</a:t>
            </a:r>
            <a:r>
              <a:rPr lang="zh-CN" altLang="en-US" sz="2000" b="1" dirty="0">
                <a:latin typeface="Times New Roman" pitchFamily="18" charset="0"/>
              </a:rPr>
              <a:t>，集电极最大电流</a:t>
            </a:r>
            <a:r>
              <a:rPr lang="en-US" altLang="zh-CN" sz="2000" b="1" i="1" dirty="0" err="1">
                <a:latin typeface="Times New Roman" pitchFamily="18" charset="0"/>
              </a:rPr>
              <a:t>I</a:t>
            </a:r>
            <a:r>
              <a:rPr lang="en-US" altLang="zh-CN" sz="2000" b="1" i="1" baseline="-25000" dirty="0" err="1">
                <a:latin typeface="Times New Roman" pitchFamily="18" charset="0"/>
              </a:rPr>
              <a:t>cM</a:t>
            </a:r>
            <a:r>
              <a:rPr lang="zh-CN" altLang="en-US" sz="2000" b="1" dirty="0">
                <a:latin typeface="Times New Roman" pitchFamily="18" charset="0"/>
              </a:rPr>
              <a:t>和最大耗散功</a:t>
            </a:r>
          </a:p>
          <a:p>
            <a:r>
              <a:rPr lang="zh-CN" altLang="en-US" sz="2000" b="1" dirty="0">
                <a:latin typeface="Times New Roman" pitchFamily="18" charset="0"/>
              </a:rPr>
              <a:t>   率</a:t>
            </a:r>
            <a:r>
              <a:rPr lang="en-US" altLang="zh-CN" sz="2000" b="1" i="1" dirty="0" err="1">
                <a:solidFill>
                  <a:srgbClr val="E35449"/>
                </a:solidFill>
                <a:latin typeface="Times New Roman" pitchFamily="18" charset="0"/>
              </a:rPr>
              <a:t>P</a:t>
            </a:r>
            <a:r>
              <a:rPr lang="en-US" altLang="zh-CN" sz="2000" b="1" i="1" baseline="-25000" dirty="0" err="1">
                <a:solidFill>
                  <a:srgbClr val="E35449"/>
                </a:solidFill>
                <a:latin typeface="Times New Roman" pitchFamily="18" charset="0"/>
              </a:rPr>
              <a:t>cM</a:t>
            </a:r>
            <a:r>
              <a:rPr lang="zh-CN" altLang="en-US" sz="2000" b="1" dirty="0">
                <a:latin typeface="Times New Roman" pitchFamily="18" charset="0"/>
              </a:rPr>
              <a:t>，也不能超过</a:t>
            </a:r>
            <a:r>
              <a:rPr lang="zh-CN" altLang="en-US" sz="2000" b="1" dirty="0">
                <a:solidFill>
                  <a:srgbClr val="E35449"/>
                </a:solidFill>
                <a:latin typeface="Times New Roman" pitchFamily="18" charset="0"/>
              </a:rPr>
              <a:t>二次击穿临界线</a:t>
            </a:r>
            <a:r>
              <a:rPr lang="zh-CN" altLang="en-US" sz="2000" b="1" dirty="0">
                <a:latin typeface="Times New Roman" pitchFamily="18"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081286038"/>
      </p:ext>
    </p:extLst>
  </p:cSld>
  <p:clrMapOvr>
    <a:masterClrMapping/>
  </p:clrMapOvr>
  <mc:AlternateContent xmlns:mc="http://schemas.openxmlformats.org/markup-compatibility/2006" xmlns:p14="http://schemas.microsoft.com/office/powerpoint/2010/main">
    <mc:Choice Requires="p14">
      <p:transition spd="slow" p14:dur="2000" advTm="25987"/>
    </mc:Choice>
    <mc:Fallback xmlns="">
      <p:transition spd="slow" advTm="259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4665898"/>
            <a:ext cx="7355160" cy="1126604"/>
          </a:xfrm>
        </p:spPr>
        <p:txBody>
          <a:bodyPr/>
          <a:lstStyle/>
          <a:p>
            <a:r>
              <a:rPr lang="zh-CN" altLang="en-US" dirty="0"/>
              <a:t>       参考晶闸管静态曲线中：正向转折电压和触发电流关系图。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1331640" y="1628800"/>
            <a:ext cx="6629400" cy="2676525"/>
          </a:xfrm>
          <a:prstGeom prst="rect">
            <a:avLst/>
          </a:prstGeom>
        </p:spPr>
      </p:pic>
    </p:spTree>
    <p:extLst>
      <p:ext uri="{BB962C8B-B14F-4D97-AF65-F5344CB8AC3E}">
        <p14:creationId xmlns:p14="http://schemas.microsoft.com/office/powerpoint/2010/main" val="3052182461"/>
      </p:ext>
    </p:extLst>
  </p:cSld>
  <p:clrMapOvr>
    <a:masterClrMapping/>
  </p:clrMapOvr>
  <mc:AlternateContent xmlns:mc="http://schemas.openxmlformats.org/markup-compatibility/2006" xmlns:p14="http://schemas.microsoft.com/office/powerpoint/2010/main">
    <mc:Choice Requires="p14">
      <p:transition spd="slow" p14:dur="2000" advTm="840"/>
    </mc:Choice>
    <mc:Fallback xmlns="">
      <p:transition spd="slow" advTm="8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27088" y="261938"/>
            <a:ext cx="7848600" cy="428625"/>
          </a:xfrm>
        </p:spPr>
        <p:txBody>
          <a:bodyPr/>
          <a:lstStyle/>
          <a:p>
            <a:pPr algn="l"/>
            <a:r>
              <a:rPr lang="zh-CN" altLang="en-US" sz="3600" dirty="0">
                <a:solidFill>
                  <a:schemeClr val="tx1"/>
                </a:solidFill>
              </a:rPr>
              <a:t>小结</a:t>
            </a:r>
            <a:endParaRPr lang="zh-CN" altLang="en-US" sz="3600" b="1" dirty="0">
              <a:solidFill>
                <a:schemeClr val="tx1"/>
              </a:solidFill>
            </a:endParaRPr>
          </a:p>
        </p:txBody>
      </p:sp>
      <p:sp>
        <p:nvSpPr>
          <p:cNvPr id="116739" name="Rectangle 3"/>
          <p:cNvSpPr>
            <a:spLocks noGrp="1" noChangeArrowheads="1"/>
          </p:cNvSpPr>
          <p:nvPr>
            <p:ph idx="1"/>
          </p:nvPr>
        </p:nvSpPr>
        <p:spPr>
          <a:xfrm>
            <a:off x="755576" y="836712"/>
            <a:ext cx="7848600" cy="1800200"/>
          </a:xfrm>
        </p:spPr>
        <p:txBody>
          <a:bodyPr/>
          <a:lstStyle/>
          <a:p>
            <a:pPr>
              <a:lnSpc>
                <a:spcPct val="80000"/>
              </a:lnSpc>
              <a:buFontTx/>
              <a:buNone/>
            </a:pPr>
            <a:r>
              <a:rPr lang="en-US" altLang="zh-CN" sz="2800" b="1" dirty="0">
                <a:solidFill>
                  <a:srgbClr val="E35449"/>
                </a:solidFill>
              </a:rPr>
              <a:t>■</a:t>
            </a:r>
            <a:r>
              <a:rPr lang="zh-CN" altLang="en-US" sz="2800" b="1" dirty="0">
                <a:solidFill>
                  <a:srgbClr val="E35449"/>
                </a:solidFill>
              </a:rPr>
              <a:t>重点掌握</a:t>
            </a:r>
            <a:r>
              <a:rPr lang="en-US" altLang="zh-CN" sz="2800" b="1" dirty="0">
                <a:solidFill>
                  <a:srgbClr val="E35449"/>
                </a:solidFill>
              </a:rPr>
              <a:t>GTO</a:t>
            </a:r>
            <a:r>
              <a:rPr lang="zh-CN" altLang="en-US" sz="2800" b="1" dirty="0">
                <a:solidFill>
                  <a:srgbClr val="E35449"/>
                </a:solidFill>
              </a:rPr>
              <a:t>、</a:t>
            </a:r>
            <a:r>
              <a:rPr lang="en-US" altLang="zh-CN" sz="2800" b="1" dirty="0">
                <a:solidFill>
                  <a:srgbClr val="E35449"/>
                </a:solidFill>
              </a:rPr>
              <a:t>GTR</a:t>
            </a:r>
            <a:r>
              <a:rPr lang="zh-CN" altLang="en-US" sz="2800" b="1" dirty="0">
                <a:solidFill>
                  <a:srgbClr val="E35449"/>
                </a:solidFill>
              </a:rPr>
              <a:t>全控型功率器件</a:t>
            </a:r>
            <a:endParaRPr lang="en-US" altLang="zh-CN" sz="2800" b="1" dirty="0">
              <a:solidFill>
                <a:srgbClr val="E35449"/>
              </a:solidFill>
            </a:endParaRPr>
          </a:p>
          <a:p>
            <a:pPr>
              <a:lnSpc>
                <a:spcPct val="80000"/>
              </a:lnSpc>
              <a:buFontTx/>
              <a:buNone/>
            </a:pPr>
            <a:r>
              <a:rPr lang="en-US" altLang="zh-CN" sz="2800" b="1" dirty="0">
                <a:solidFill>
                  <a:srgbClr val="E35449"/>
                </a:solidFill>
              </a:rPr>
              <a:t>	1</a:t>
            </a:r>
            <a:r>
              <a:rPr lang="zh-CN" altLang="en-US" sz="2800" b="1" dirty="0">
                <a:solidFill>
                  <a:srgbClr val="E35449"/>
                </a:solidFill>
              </a:rPr>
              <a:t>、单个单元结构、多单元并联结构；</a:t>
            </a:r>
            <a:endParaRPr lang="en-US" altLang="zh-CN" sz="2800" b="1" dirty="0">
              <a:solidFill>
                <a:srgbClr val="E35449"/>
              </a:solidFill>
            </a:endParaRPr>
          </a:p>
          <a:p>
            <a:pPr>
              <a:lnSpc>
                <a:spcPct val="80000"/>
              </a:lnSpc>
              <a:buFontTx/>
              <a:buNone/>
            </a:pPr>
            <a:r>
              <a:rPr lang="en-US" altLang="zh-CN" sz="2800" b="1" dirty="0">
                <a:solidFill>
                  <a:srgbClr val="E35449"/>
                </a:solidFill>
              </a:rPr>
              <a:t>	2</a:t>
            </a:r>
            <a:r>
              <a:rPr lang="zh-CN" altLang="en-US" sz="2800" b="1" dirty="0">
                <a:solidFill>
                  <a:srgbClr val="E35449"/>
                </a:solidFill>
              </a:rPr>
              <a:t>、基本工作原理；</a:t>
            </a:r>
            <a:endParaRPr lang="en-US" altLang="zh-CN" sz="2800" b="1" dirty="0">
              <a:solidFill>
                <a:srgbClr val="E35449"/>
              </a:solidFill>
            </a:endParaRPr>
          </a:p>
          <a:p>
            <a:pPr>
              <a:lnSpc>
                <a:spcPct val="80000"/>
              </a:lnSpc>
              <a:buFontTx/>
              <a:buNone/>
            </a:pPr>
            <a:r>
              <a:rPr lang="en-US" altLang="zh-CN" sz="2800" b="1" dirty="0">
                <a:solidFill>
                  <a:srgbClr val="E35449"/>
                </a:solidFill>
              </a:rPr>
              <a:t>	3</a:t>
            </a:r>
            <a:r>
              <a:rPr lang="zh-CN" altLang="en-US" sz="2800" b="1" dirty="0">
                <a:solidFill>
                  <a:srgbClr val="E35449"/>
                </a:solidFill>
              </a:rPr>
              <a:t>、电流驱动、电导调制效应。</a:t>
            </a:r>
            <a:r>
              <a:rPr lang="zh-CN" altLang="en-US" sz="2800" b="1" dirty="0"/>
              <a:t> </a:t>
            </a:r>
            <a:r>
              <a:rPr lang="zh-CN" altLang="en-US" sz="2800" b="1" dirty="0">
                <a:solidFill>
                  <a:srgbClr val="0000FF"/>
                </a:solidFill>
              </a:rPr>
              <a:t>   </a:t>
            </a:r>
            <a:endParaRPr lang="zh-CN" alt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2567789614"/>
      </p:ext>
    </p:extLst>
  </p:cSld>
  <p:clrMapOvr>
    <a:masterClrMapping/>
  </p:clrMapOvr>
  <mc:AlternateContent xmlns:mc="http://schemas.openxmlformats.org/markup-compatibility/2006" xmlns:p14="http://schemas.microsoft.com/office/powerpoint/2010/main">
    <mc:Choice Requires="p14">
      <p:transition spd="slow" p14:dur="2000" advTm="246067"/>
    </mc:Choice>
    <mc:Fallback xmlns="">
      <p:transition spd="slow" advTm="2460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4000" dirty="0"/>
              <a:t>复习思考题</a:t>
            </a:r>
          </a:p>
        </p:txBody>
      </p:sp>
      <p:sp>
        <p:nvSpPr>
          <p:cNvPr id="8" name="Rectangle 3"/>
          <p:cNvSpPr>
            <a:spLocks noGrp="1" noChangeArrowheads="1"/>
          </p:cNvSpPr>
          <p:nvPr>
            <p:ph idx="1"/>
          </p:nvPr>
        </p:nvSpPr>
        <p:spPr/>
        <p:txBody>
          <a:bodyPr/>
          <a:lstStyle/>
          <a:p>
            <a:r>
              <a:rPr lang="zh-CN" altLang="zh-CN" sz="1600" dirty="0"/>
              <a:t>对于</a:t>
            </a:r>
            <a:r>
              <a:rPr lang="en-US" altLang="zh-CN" sz="1600" dirty="0"/>
              <a:t>GTO</a:t>
            </a:r>
            <a:r>
              <a:rPr lang="zh-CN" altLang="en-US" sz="1600" dirty="0"/>
              <a:t>与</a:t>
            </a:r>
            <a:r>
              <a:rPr lang="en-US" altLang="zh-CN" sz="1600" dirty="0"/>
              <a:t>GTR</a:t>
            </a:r>
            <a:r>
              <a:rPr lang="zh-CN" altLang="zh-CN" sz="1600" dirty="0"/>
              <a:t>的特性，下列说法正确的是（</a:t>
            </a:r>
            <a:r>
              <a:rPr lang="en-US" altLang="zh-CN" sz="1600" dirty="0"/>
              <a:t>           </a:t>
            </a:r>
            <a:r>
              <a:rPr lang="zh-CN" altLang="zh-CN" sz="1600" dirty="0"/>
              <a:t>）。</a:t>
            </a:r>
          </a:p>
          <a:p>
            <a:r>
              <a:rPr lang="en-US" altLang="zh-CN" sz="1600" dirty="0"/>
              <a:t>A</a:t>
            </a:r>
            <a:r>
              <a:rPr lang="zh-CN" altLang="zh-CN" sz="1600" dirty="0"/>
              <a:t>、</a:t>
            </a:r>
            <a:r>
              <a:rPr lang="zh-CN" altLang="en-US" sz="1600" dirty="0"/>
              <a:t>为了提高</a:t>
            </a:r>
            <a:r>
              <a:rPr lang="en-US" altLang="zh-CN" sz="1600" dirty="0"/>
              <a:t>GTR</a:t>
            </a:r>
            <a:r>
              <a:rPr lang="zh-CN" altLang="en-US" sz="1600" dirty="0"/>
              <a:t>的耐高压特性，</a:t>
            </a:r>
            <a:r>
              <a:rPr lang="en-US" altLang="zh-CN" sz="1600" dirty="0"/>
              <a:t>GTR</a:t>
            </a:r>
            <a:r>
              <a:rPr lang="zh-CN" altLang="en-US" sz="1600" dirty="0"/>
              <a:t>相比普通的双极结型晶体管多了一个低掺杂</a:t>
            </a:r>
            <a:r>
              <a:rPr lang="en-US" altLang="zh-CN" sz="1600" dirty="0"/>
              <a:t>N</a:t>
            </a:r>
            <a:r>
              <a:rPr lang="zh-CN" altLang="en-US" sz="1600" dirty="0"/>
              <a:t>区</a:t>
            </a:r>
            <a:endParaRPr lang="en-US" altLang="zh-CN" sz="1600" dirty="0"/>
          </a:p>
          <a:p>
            <a:r>
              <a:rPr lang="en-US" altLang="zh-CN" sz="1600" b="1" dirty="0"/>
              <a:t>B</a:t>
            </a:r>
            <a:r>
              <a:rPr lang="zh-CN" altLang="en-US" sz="1600" b="1" dirty="0"/>
              <a:t>、</a:t>
            </a:r>
            <a:r>
              <a:rPr lang="zh-CN" altLang="en-US" sz="1600" dirty="0"/>
              <a:t>器件</a:t>
            </a:r>
            <a:r>
              <a:rPr lang="en-US" altLang="zh-CN" sz="1600" dirty="0"/>
              <a:t>GTR</a:t>
            </a:r>
            <a:r>
              <a:rPr lang="zh-CN" altLang="en-US" sz="1600" dirty="0"/>
              <a:t>具有电导调制效应，通态压降小，导通损耗低。</a:t>
            </a:r>
            <a:endParaRPr lang="en-US" altLang="zh-CN" sz="1600" dirty="0"/>
          </a:p>
          <a:p>
            <a:r>
              <a:rPr lang="en-US" altLang="zh-CN" sz="1600" b="1" dirty="0"/>
              <a:t>C</a:t>
            </a:r>
            <a:r>
              <a:rPr lang="zh-CN" altLang="en-US" sz="1600" b="1" dirty="0"/>
              <a:t>、</a:t>
            </a:r>
            <a:r>
              <a:rPr lang="zh-CN" altLang="en-US" sz="1600" dirty="0"/>
              <a:t>器件</a:t>
            </a:r>
            <a:r>
              <a:rPr lang="en-US" altLang="zh-CN" sz="1600" dirty="0"/>
              <a:t>GTO</a:t>
            </a:r>
            <a:r>
              <a:rPr lang="zh-CN" altLang="en-US" sz="1600" dirty="0"/>
              <a:t>具有电导调制效应，通态压降小，导通损耗低。</a:t>
            </a:r>
            <a:endParaRPr lang="en-US" altLang="zh-CN" sz="1600" dirty="0"/>
          </a:p>
          <a:p>
            <a:r>
              <a:rPr lang="en-US" altLang="zh-CN" sz="1600" b="1" dirty="0"/>
              <a:t>D</a:t>
            </a:r>
            <a:r>
              <a:rPr lang="zh-CN" altLang="en-US" sz="1600" b="1" dirty="0"/>
              <a:t>、</a:t>
            </a:r>
            <a:r>
              <a:rPr lang="zh-CN" altLang="en-US" sz="1600" dirty="0"/>
              <a:t>器件晶闸管具有电导调制效应，通态压降小，导通损耗低。</a:t>
            </a:r>
            <a:endParaRPr lang="en-US" altLang="zh-CN" sz="1600" dirty="0"/>
          </a:p>
          <a:p>
            <a:r>
              <a:rPr lang="en-US" altLang="zh-CN" sz="1600" b="1" dirty="0"/>
              <a:t>E</a:t>
            </a:r>
            <a:r>
              <a:rPr lang="zh-CN" altLang="en-US" sz="1600" b="1" dirty="0"/>
              <a:t>、</a:t>
            </a:r>
            <a:r>
              <a:rPr lang="zh-CN" altLang="en-US" sz="1600" dirty="0"/>
              <a:t>器件电力二极管具有电导调制效应，通态压降小，导通损耗低。</a:t>
            </a:r>
            <a:endParaRPr lang="en-US" altLang="zh-CN" sz="1600" dirty="0"/>
          </a:p>
          <a:p>
            <a:r>
              <a:rPr lang="en-US" altLang="zh-CN" sz="1600" b="1" dirty="0"/>
              <a:t>F</a:t>
            </a:r>
            <a:r>
              <a:rPr lang="zh-CN" altLang="en-US" sz="1600" b="1" dirty="0"/>
              <a:t>、</a:t>
            </a:r>
            <a:r>
              <a:rPr lang="zh-CN" altLang="en-US" sz="1600" dirty="0"/>
              <a:t>器件</a:t>
            </a:r>
            <a:r>
              <a:rPr lang="en-US" altLang="zh-CN" sz="1600" dirty="0"/>
              <a:t>GTO</a:t>
            </a:r>
            <a:r>
              <a:rPr lang="zh-CN" altLang="en-US" sz="1600" dirty="0"/>
              <a:t>与</a:t>
            </a:r>
            <a:r>
              <a:rPr lang="en-US" altLang="zh-CN" sz="1600" dirty="0"/>
              <a:t>GTR </a:t>
            </a:r>
            <a:r>
              <a:rPr lang="zh-CN" altLang="en-US" sz="1600" dirty="0"/>
              <a:t>是全控型器件。</a:t>
            </a:r>
            <a:endParaRPr lang="en-US" altLang="zh-CN" sz="1600" dirty="0"/>
          </a:p>
          <a:p>
            <a:endParaRPr lang="en-US" altLang="zh-CN" sz="1600" b="1" dirty="0"/>
          </a:p>
          <a:p>
            <a:endParaRPr lang="en-US" altLang="zh-CN" sz="1600" b="1" dirty="0"/>
          </a:p>
          <a:p>
            <a:endParaRPr lang="en-US" altLang="zh-CN" sz="1600" b="1" i="1" dirty="0">
              <a:solidFill>
                <a:srgbClr val="E35449"/>
              </a:solidFill>
            </a:endParaRPr>
          </a:p>
          <a:p>
            <a:endParaRPr lang="en-US" altLang="zh-CN" sz="1600" dirty="0">
              <a:solidFill>
                <a:srgbClr val="E35449"/>
              </a:solidFill>
            </a:endParaRPr>
          </a:p>
          <a:p>
            <a:endParaRPr lang="zh-CN" altLang="zh-CN" sz="1800" dirty="0"/>
          </a:p>
          <a:p>
            <a:pPr lvl="0"/>
            <a:endParaRPr lang="zh-CN" altLang="zh-CN" sz="1800" dirty="0"/>
          </a:p>
          <a:p>
            <a:pPr eaLnBrk="1" hangingPunct="1">
              <a:lnSpc>
                <a:spcPct val="90000"/>
              </a:lnSpc>
            </a:pPr>
            <a:endParaRPr lang="zh-CN" altLang="en-US" sz="2400" dirty="0"/>
          </a:p>
        </p:txBody>
      </p:sp>
    </p:spTree>
    <p:extLst>
      <p:ext uri="{BB962C8B-B14F-4D97-AF65-F5344CB8AC3E}">
        <p14:creationId xmlns:p14="http://schemas.microsoft.com/office/powerpoint/2010/main" val="3248872965"/>
      </p:ext>
    </p:extLst>
  </p:cSld>
  <p:clrMapOvr>
    <a:masterClrMapping/>
  </p:clrMapOvr>
  <mc:AlternateContent xmlns:mc="http://schemas.openxmlformats.org/markup-compatibility/2006" xmlns:p14="http://schemas.microsoft.com/office/powerpoint/2010/main">
    <mc:Choice Requires="p14">
      <p:transition spd="slow" p14:dur="2000" advTm="214274"/>
    </mc:Choice>
    <mc:Fallback xmlns="">
      <p:transition spd="slow" advTm="214274"/>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sz="3600" b="1">
                <a:latin typeface="Arial" charset="0"/>
                <a:ea typeface="华文中宋" pitchFamily="2" charset="-122"/>
              </a:rPr>
              <a:t>2.4.3   </a:t>
            </a:r>
            <a:r>
              <a:rPr lang="zh-CN" altLang="en-US" sz="3600" b="1">
                <a:latin typeface="华文中宋" pitchFamily="2" charset="-122"/>
                <a:ea typeface="华文中宋" pitchFamily="2" charset="-122"/>
              </a:rPr>
              <a:t>电力场效应晶体管</a:t>
            </a:r>
          </a:p>
        </p:txBody>
      </p:sp>
      <p:sp>
        <p:nvSpPr>
          <p:cNvPr id="367619" name="Rectangle 3"/>
          <p:cNvSpPr>
            <a:spLocks noGrp="1" noChangeArrowheads="1"/>
          </p:cNvSpPr>
          <p:nvPr>
            <p:ph type="body" idx="1"/>
          </p:nvPr>
        </p:nvSpPr>
        <p:spPr>
          <a:xfrm>
            <a:off x="1066800" y="1524000"/>
            <a:ext cx="7086600" cy="2590800"/>
          </a:xfrm>
          <a:noFill/>
          <a:ln/>
        </p:spPr>
        <p:txBody>
          <a:bodyPr/>
          <a:lstStyle/>
          <a:p>
            <a:pPr algn="just">
              <a:lnSpc>
                <a:spcPct val="110000"/>
              </a:lnSpc>
              <a:buFont typeface="Wingdings" pitchFamily="2" charset="2"/>
              <a:buBlip>
                <a:blip r:embed="rId3"/>
              </a:buBlip>
            </a:pPr>
            <a:r>
              <a:rPr lang="zh-CN" altLang="en-US" sz="2400" dirty="0"/>
              <a:t>分为</a:t>
            </a:r>
            <a:r>
              <a:rPr lang="zh-CN" altLang="en-US" sz="2400" b="1" dirty="0">
                <a:solidFill>
                  <a:srgbClr val="0000FF"/>
                </a:solidFill>
              </a:rPr>
              <a:t>结型</a:t>
            </a:r>
            <a:r>
              <a:rPr lang="zh-CN" altLang="en-US" sz="2400" dirty="0">
                <a:solidFill>
                  <a:srgbClr val="0000FF"/>
                </a:solidFill>
              </a:rPr>
              <a:t>和</a:t>
            </a:r>
            <a:r>
              <a:rPr lang="zh-CN" altLang="en-US" sz="2400" b="1" dirty="0">
                <a:solidFill>
                  <a:srgbClr val="0000FF"/>
                </a:solidFill>
              </a:rPr>
              <a:t>绝缘栅型</a:t>
            </a:r>
            <a:endParaRPr lang="zh-CN" altLang="en-US" sz="2400" dirty="0">
              <a:solidFill>
                <a:srgbClr val="0000FF"/>
              </a:solidFill>
            </a:endParaRPr>
          </a:p>
          <a:p>
            <a:pPr algn="just">
              <a:lnSpc>
                <a:spcPct val="110000"/>
              </a:lnSpc>
              <a:buFont typeface="Wingdings" pitchFamily="2" charset="2"/>
              <a:buBlip>
                <a:blip r:embed="rId3"/>
              </a:buBlip>
            </a:pPr>
            <a:r>
              <a:rPr lang="zh-CN" altLang="en-US" sz="2400" dirty="0"/>
              <a:t>通常主要指</a:t>
            </a:r>
            <a:r>
              <a:rPr lang="zh-CN" altLang="en-US" sz="2400" b="1" dirty="0">
                <a:solidFill>
                  <a:srgbClr val="0000FF"/>
                </a:solidFill>
              </a:rPr>
              <a:t>绝缘栅型</a:t>
            </a:r>
            <a:r>
              <a:rPr lang="zh-CN" altLang="en-US" sz="2400" dirty="0">
                <a:solidFill>
                  <a:srgbClr val="0000FF"/>
                </a:solidFill>
              </a:rPr>
              <a:t>中的</a:t>
            </a:r>
            <a:r>
              <a:rPr lang="en-US" altLang="zh-CN" sz="2400" b="1" dirty="0">
                <a:solidFill>
                  <a:srgbClr val="0000FF"/>
                </a:solidFill>
                <a:latin typeface="Arial Unicode MS" pitchFamily="34" charset="-122"/>
                <a:ea typeface="Arial Unicode MS" pitchFamily="34" charset="-122"/>
                <a:cs typeface="Arial Unicode MS" pitchFamily="34" charset="-122"/>
              </a:rPr>
              <a:t>MOS</a:t>
            </a:r>
            <a:r>
              <a:rPr lang="zh-CN" altLang="en-US" sz="2400" b="1" dirty="0">
                <a:solidFill>
                  <a:srgbClr val="0000FF"/>
                </a:solidFill>
              </a:rPr>
              <a:t>型</a:t>
            </a:r>
            <a:r>
              <a:rPr lang="zh-CN" altLang="en-US" sz="2400" dirty="0"/>
              <a:t>（</a:t>
            </a:r>
            <a:r>
              <a:rPr lang="en-US" altLang="zh-CN" sz="2400" dirty="0">
                <a:latin typeface="Arial" charset="0"/>
              </a:rPr>
              <a:t>Metal Oxide  Semiconductor FET</a:t>
            </a:r>
            <a:r>
              <a:rPr lang="zh-CN" altLang="en-US" sz="2400" dirty="0"/>
              <a:t>）</a:t>
            </a:r>
          </a:p>
          <a:p>
            <a:pPr algn="just">
              <a:lnSpc>
                <a:spcPct val="110000"/>
              </a:lnSpc>
              <a:buFont typeface="Wingdings" pitchFamily="2" charset="2"/>
              <a:buBlip>
                <a:blip r:embed="rId3"/>
              </a:buBlip>
            </a:pPr>
            <a:r>
              <a:rPr lang="zh-CN" altLang="en-US" sz="2400" dirty="0"/>
              <a:t>简称电力</a:t>
            </a:r>
            <a:r>
              <a:rPr lang="en-US" altLang="zh-CN" sz="2400" dirty="0">
                <a:latin typeface="Arial" charset="0"/>
              </a:rPr>
              <a:t>MOSFET</a:t>
            </a:r>
            <a:r>
              <a:rPr lang="zh-CN" altLang="en-US" sz="2400" dirty="0">
                <a:latin typeface="Arial" charset="0"/>
              </a:rPr>
              <a:t>（</a:t>
            </a:r>
            <a:r>
              <a:rPr lang="en-US" altLang="zh-CN" sz="2400" dirty="0">
                <a:latin typeface="Arial" charset="0"/>
              </a:rPr>
              <a:t>Power MOSFET</a:t>
            </a:r>
            <a:r>
              <a:rPr lang="zh-CN" altLang="en-US" sz="2400" dirty="0">
                <a:latin typeface="Arial" charset="0"/>
              </a:rPr>
              <a:t>）</a:t>
            </a:r>
          </a:p>
        </p:txBody>
      </p:sp>
      <p:sp>
        <p:nvSpPr>
          <p:cNvPr id="367624" name="Text Box 8"/>
          <p:cNvSpPr txBox="1">
            <a:spLocks noChangeArrowheads="1"/>
          </p:cNvSpPr>
          <p:nvPr/>
        </p:nvSpPr>
        <p:spPr bwMode="auto">
          <a:xfrm>
            <a:off x="685800" y="971550"/>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800" b="1">
                <a:solidFill>
                  <a:srgbClr val="0000FF"/>
                </a:solidFill>
              </a:rPr>
              <a:t>电力场效应晶体管</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日期占位符 2"/>
          <p:cNvSpPr>
            <a:spLocks noGrp="1"/>
          </p:cNvSpPr>
          <p:nvPr>
            <p:ph type="dt" sz="half" idx="10"/>
          </p:nvPr>
        </p:nvSpPr>
        <p:spPr/>
        <p:txBody>
          <a:bodyPr/>
          <a:lstStyle/>
          <a:p>
            <a:fld id="{ADB628B8-ECB3-46B5-A4D8-72590FABA3CE}" type="datetime10">
              <a:rPr lang="zh-CN" altLang="en-US" smtClean="0"/>
              <a:t>20:57</a:t>
            </a:fld>
            <a:endParaRPr lang="zh-CN" altLang="en-US"/>
          </a:p>
        </p:txBody>
      </p:sp>
    </p:spTree>
    <p:extLst>
      <p:ext uri="{BB962C8B-B14F-4D97-AF65-F5344CB8AC3E}">
        <p14:creationId xmlns:p14="http://schemas.microsoft.com/office/powerpoint/2010/main" val="15761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linds(horizontal)">
                                      <p:cBhvr>
                                        <p:cTn id="7" dur="500"/>
                                        <p:tgtEl>
                                          <p:spTgt spid="3676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19">
                                            <p:txEl>
                                              <p:pRg st="1" end="1"/>
                                            </p:txEl>
                                          </p:spTgt>
                                        </p:tgtEl>
                                        <p:attrNameLst>
                                          <p:attrName>style.visibility</p:attrName>
                                        </p:attrNameLst>
                                      </p:cBhvr>
                                      <p:to>
                                        <p:strVal val="visible"/>
                                      </p:to>
                                    </p:set>
                                    <p:animEffect transition="in" filter="blinds(horizontal)">
                                      <p:cBhvr>
                                        <p:cTn id="10" dur="500"/>
                                        <p:tgtEl>
                                          <p:spTgt spid="3676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7619">
                                            <p:txEl>
                                              <p:pRg st="2" end="2"/>
                                            </p:txEl>
                                          </p:spTgt>
                                        </p:tgtEl>
                                        <p:attrNameLst>
                                          <p:attrName>style.visibility</p:attrName>
                                        </p:attrNameLst>
                                      </p:cBhvr>
                                      <p:to>
                                        <p:strVal val="visible"/>
                                      </p:to>
                                    </p:set>
                                    <p:animEffect transition="in" filter="blinds(horizontal)">
                                      <p:cBhvr>
                                        <p:cTn id="13" dur="500"/>
                                        <p:tgtEl>
                                          <p:spTgt spid="367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bldLvl="2" autoUpdateAnimBg="0"/>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3263</TotalTime>
  <Words>3348</Words>
  <Application>Microsoft Office PowerPoint</Application>
  <PresentationFormat>全屏显示(4:3)</PresentationFormat>
  <Paragraphs>502</Paragraphs>
  <Slides>37</Slides>
  <Notes>14</Notes>
  <HiddenSlides>0</HiddenSlides>
  <MMClips>0</MMClips>
  <ScaleCrop>false</ScaleCrop>
  <HeadingPairs>
    <vt:vector size="8" baseType="variant">
      <vt:variant>
        <vt:lpstr>已用的字体</vt:lpstr>
      </vt:variant>
      <vt:variant>
        <vt:i4>10</vt:i4>
      </vt:variant>
      <vt:variant>
        <vt:lpstr>主题</vt:lpstr>
      </vt:variant>
      <vt:variant>
        <vt:i4>7</vt:i4>
      </vt:variant>
      <vt:variant>
        <vt:lpstr>嵌入 OLE 服务器</vt:lpstr>
      </vt:variant>
      <vt:variant>
        <vt:i4>2</vt:i4>
      </vt:variant>
      <vt:variant>
        <vt:lpstr>幻灯片标题</vt:lpstr>
      </vt:variant>
      <vt:variant>
        <vt:i4>37</vt:i4>
      </vt:variant>
    </vt:vector>
  </HeadingPairs>
  <TitlesOfParts>
    <vt:vector size="56" baseType="lpstr">
      <vt:lpstr>Arial Unicode MS</vt:lpstr>
      <vt:lpstr>Microsoft Yahei</vt:lpstr>
      <vt:lpstr>黑体</vt:lpstr>
      <vt:lpstr>华文中宋</vt:lpstr>
      <vt:lpstr>宋体</vt:lpstr>
      <vt:lpstr>Arial</vt:lpstr>
      <vt:lpstr>Calibri</vt:lpstr>
      <vt:lpstr>Symbol</vt:lpstr>
      <vt:lpstr>Times New Roman</vt:lpstr>
      <vt:lpstr>Wingdings</vt:lpstr>
      <vt:lpstr>1_自定义设计方案</vt:lpstr>
      <vt:lpstr>自定义设计方案</vt:lpstr>
      <vt:lpstr>2011华中科技大学答辩模版</vt:lpstr>
      <vt:lpstr>3_自定义设计方案</vt:lpstr>
      <vt:lpstr>4_自定义设计方案</vt:lpstr>
      <vt:lpstr>5_自定义设计方案</vt:lpstr>
      <vt:lpstr>1_2011华中科技大学答辩模版</vt:lpstr>
      <vt:lpstr>Microsoft Drawing</vt:lpstr>
      <vt:lpstr>VISIO</vt:lpstr>
      <vt:lpstr>2.4.2 电力晶体管</vt:lpstr>
      <vt:lpstr>PowerPoint 演示文稿</vt:lpstr>
      <vt:lpstr>GTR的结构和工作原理</vt:lpstr>
      <vt:lpstr>GTR的结构和工作原理</vt:lpstr>
      <vt:lpstr>2.4.2 电力晶体管</vt:lpstr>
      <vt:lpstr>       参考晶闸管静态曲线中：正向转折电压和触发电流关系图。</vt:lpstr>
      <vt:lpstr>小结</vt:lpstr>
      <vt:lpstr>复习思考题</vt:lpstr>
      <vt:lpstr>2.4.3   电力场效应晶体管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2.4.3   电力场效应晶体管</vt:lpstr>
      <vt:lpstr>电力场效应晶体管</vt:lpstr>
      <vt:lpstr>电力MOSFET的结构</vt:lpstr>
      <vt:lpstr>1.4.3   电力场效应晶体管</vt:lpstr>
      <vt:lpstr>1.4.3   电力场效应晶体管</vt:lpstr>
      <vt:lpstr>1.4.3   电力场效应晶体管</vt:lpstr>
      <vt:lpstr>PowerPoint 演示文稿</vt:lpstr>
      <vt:lpstr>COOLMOS 电力场效应管</vt:lpstr>
      <vt:lpstr>1.4.3   电力场效应晶体管</vt:lpstr>
      <vt:lpstr>电力场效应晶体管的漏极伏安特性</vt:lpstr>
      <vt:lpstr>动态特性：开通过程</vt:lpstr>
      <vt:lpstr>PowerPoint 演示文稿</vt:lpstr>
      <vt:lpstr>PowerPoint 演示文稿</vt:lpstr>
      <vt:lpstr>PowerPoint 演示文稿</vt:lpstr>
      <vt:lpstr>动态特性：关断过程</vt:lpstr>
      <vt:lpstr>MOSFET的开关速度特点</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徐金榜</cp:lastModifiedBy>
  <cp:revision>137</cp:revision>
  <dcterms:created xsi:type="dcterms:W3CDTF">2013-03-21T07:41:27Z</dcterms:created>
  <dcterms:modified xsi:type="dcterms:W3CDTF">2023-02-26T13:02:57Z</dcterms:modified>
</cp:coreProperties>
</file>