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75" r:id="rId2"/>
    <p:sldMasterId id="2147483711" r:id="rId3"/>
    <p:sldMasterId id="2147483725" r:id="rId4"/>
    <p:sldMasterId id="2147483738" r:id="rId5"/>
    <p:sldMasterId id="2147483750" r:id="rId6"/>
    <p:sldMasterId id="2147483762" r:id="rId7"/>
  </p:sldMasterIdLst>
  <p:notesMasterIdLst>
    <p:notesMasterId r:id="rId42"/>
  </p:notesMasterIdLst>
  <p:sldIdLst>
    <p:sldId id="374" r:id="rId8"/>
    <p:sldId id="343" r:id="rId9"/>
    <p:sldId id="373" r:id="rId10"/>
    <p:sldId id="344" r:id="rId11"/>
    <p:sldId id="372" r:id="rId12"/>
    <p:sldId id="346" r:id="rId13"/>
    <p:sldId id="345" r:id="rId14"/>
    <p:sldId id="367" r:id="rId15"/>
    <p:sldId id="348" r:id="rId16"/>
    <p:sldId id="324" r:id="rId17"/>
    <p:sldId id="325" r:id="rId18"/>
    <p:sldId id="349" r:id="rId19"/>
    <p:sldId id="350" r:id="rId20"/>
    <p:sldId id="352" r:id="rId21"/>
    <p:sldId id="327" r:id="rId22"/>
    <p:sldId id="371" r:id="rId23"/>
    <p:sldId id="330" r:id="rId24"/>
    <p:sldId id="357" r:id="rId25"/>
    <p:sldId id="358" r:id="rId26"/>
    <p:sldId id="366" r:id="rId27"/>
    <p:sldId id="368" r:id="rId28"/>
    <p:sldId id="369" r:id="rId29"/>
    <p:sldId id="331" r:id="rId30"/>
    <p:sldId id="335" r:id="rId31"/>
    <p:sldId id="336" r:id="rId32"/>
    <p:sldId id="413" r:id="rId33"/>
    <p:sldId id="337" r:id="rId34"/>
    <p:sldId id="340" r:id="rId35"/>
    <p:sldId id="341" r:id="rId36"/>
    <p:sldId id="342" r:id="rId37"/>
    <p:sldId id="370" r:id="rId38"/>
    <p:sldId id="364" r:id="rId39"/>
    <p:sldId id="1060" r:id="rId40"/>
    <p:sldId id="1061"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金榜" initials="徐金榜" lastIdx="1" clrIdx="0">
    <p:extLst>
      <p:ext uri="{19B8F6BF-5375-455C-9EA6-DF929625EA0E}">
        <p15:presenceInfo xmlns:p15="http://schemas.microsoft.com/office/powerpoint/2012/main" userId="徐金榜"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9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8.wmf"/><Relationship Id="rId3" Type="http://schemas.openxmlformats.org/officeDocument/2006/relationships/image" Target="../media/image18.wmf"/><Relationship Id="rId7" Type="http://schemas.openxmlformats.org/officeDocument/2006/relationships/image" Target="../media/image22.wmf"/><Relationship Id="rId12" Type="http://schemas.openxmlformats.org/officeDocument/2006/relationships/image" Target="../media/image27.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11" Type="http://schemas.openxmlformats.org/officeDocument/2006/relationships/image" Target="../media/image26.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A27DC-C52E-4BE7-B1C9-8F5243DD0040}" type="datetimeFigureOut">
              <a:rPr lang="zh-CN" altLang="en-US" smtClean="0"/>
              <a:t>2023/3/5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17D4C-B9BB-4428-AF92-F9D98C95CE58}" type="slidenum">
              <a:rPr lang="zh-CN" altLang="en-US" smtClean="0"/>
              <a:t>‹#›</a:t>
            </a:fld>
            <a:endParaRPr lang="zh-CN" altLang="en-US"/>
          </a:p>
        </p:txBody>
      </p:sp>
    </p:spTree>
    <p:extLst>
      <p:ext uri="{BB962C8B-B14F-4D97-AF65-F5344CB8AC3E}">
        <p14:creationId xmlns:p14="http://schemas.microsoft.com/office/powerpoint/2010/main" val="50024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B17D4C-B9BB-4428-AF92-F9D98C95CE58}" type="slidenum">
              <a:rPr lang="zh-CN" altLang="en-US" smtClean="0"/>
              <a:t>1</a:t>
            </a:fld>
            <a:endParaRPr lang="zh-CN" altLang="en-US"/>
          </a:p>
        </p:txBody>
      </p:sp>
    </p:spTree>
    <p:extLst>
      <p:ext uri="{BB962C8B-B14F-4D97-AF65-F5344CB8AC3E}">
        <p14:creationId xmlns:p14="http://schemas.microsoft.com/office/powerpoint/2010/main" val="18544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D76BE-52E1-4D78-B74F-FED8858C4A91}" type="slidenum">
              <a:rPr lang="en-US" altLang="zh-CN"/>
              <a:pPr/>
              <a:t>13</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7793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2B896-5CDB-44DD-8B0F-C2031B5F4E51}" type="slidenum">
              <a:rPr lang="en-US" altLang="zh-CN"/>
              <a:pPr/>
              <a:t>14</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75889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6E053-B071-45E1-8CED-A56D5F0B0EB4}" type="slidenum">
              <a:rPr lang="en-US" altLang="zh-CN"/>
              <a:pPr/>
              <a:t>26</a:t>
            </a:fld>
            <a:endParaRPr lang="en-US" altLang="zh-CN" dirty="0"/>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800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D115D0-7D94-4E93-BF15-23287DC6475C}" type="slidenum">
              <a:rPr lang="en-US" altLang="zh-CN"/>
              <a:pPr/>
              <a:t>2</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4785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D115D0-7D94-4E93-BF15-23287DC6475C}" type="slidenum">
              <a:rPr lang="en-US" altLang="zh-CN"/>
              <a:pPr/>
              <a:t>3</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600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D115D0-7D94-4E93-BF15-23287DC6475C}" type="slidenum">
              <a:rPr lang="en-US" altLang="zh-CN"/>
              <a:pPr/>
              <a:t>5</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74705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9A315-8478-40F6-9B6B-319E51774D42}" type="slidenum">
              <a:rPr lang="en-US" altLang="zh-CN"/>
              <a:pPr/>
              <a:t>6</a:t>
            </a:fld>
            <a:endParaRPr lang="en-US" altLang="zh-CN"/>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4197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209DC-C81D-45A0-A440-50E88F7C0313}" type="slidenum">
              <a:rPr lang="en-US" altLang="zh-CN"/>
              <a:pPr/>
              <a:t>7</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4630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209DC-C81D-45A0-A440-50E88F7C0313}" type="slidenum">
              <a:rPr lang="en-US" altLang="zh-CN"/>
              <a:pPr/>
              <a:t>8</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3501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B33819-7C87-4C52-9DCE-C6D16E08C588}" type="slidenum">
              <a:rPr lang="en-US" altLang="zh-CN"/>
              <a:pPr/>
              <a:t>9</a:t>
            </a:fld>
            <a:endParaRPr lang="en-US" altLang="zh-CN"/>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68329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A5DF6-9F55-4518-BD48-7158018D16D7}" type="slidenum">
              <a:rPr lang="en-US" altLang="zh-CN"/>
              <a:pPr/>
              <a:t>12</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29029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8B5DD27-1B41-430B-B117-B480FAFAA798}"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F01D04E-D6BA-4555-BEFE-7F12589DE556}"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77196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3557AC-E12E-4990-9ED3-1FE826B70770}"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704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CD93A6-E3CE-4B24-BF82-7BC6E70FF5A6}"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C57BE3-B1B1-40D3-9C3A-221968893152}"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2F38F5-6780-47FA-AF30-8A34EC9B2F0B}"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425054-8CD1-45B5-B277-12E74BBF790E}"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4F8C9D5-0E7F-4B24-A8EA-4EB8AE41234E}" type="datetime10">
              <a:rPr lang="zh-CN" altLang="en-US" smtClean="0"/>
              <a:t>22:02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870240-A660-44E6-B09E-7702883FD010}" type="datetime10">
              <a:rPr lang="zh-CN" altLang="en-US" smtClean="0"/>
              <a:t>22:02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3951CB-4734-4B3D-9AB3-D67A6CD7D599}" type="datetime10">
              <a:rPr lang="zh-CN" altLang="en-US" smtClean="0"/>
              <a:t>22:02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F9220C-45F4-460B-8180-BAD07AFA9ACC}"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8FC977-7029-4E52-AA78-1528AF09FA18}"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45782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5BD0A3-4753-4491-B028-1350C1B546B9}"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8FD459D-B2B0-46ED-B421-4D5B06249F82}"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8FF5B1-5645-4DED-8508-A0039BFE40E2}"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8109613B-5451-4CF3-AAA5-78B683543C35}" type="datetime10">
              <a:rPr lang="zh-CN" altLang="en-US" smtClean="0"/>
              <a:t>22:02</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A75E6A40-427D-43E8-9153-654668AD7E6E}" type="datetime10">
              <a:rPr lang="zh-CN" altLang="en-US" smtClean="0"/>
              <a:t>22:02</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DE9304F9-8F9F-4F54-8DF4-0988CEA4EFDC}" type="datetime10">
              <a:rPr lang="zh-CN" altLang="en-US" smtClean="0"/>
              <a:t>22:02</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9DC25527-484B-4EBE-83D4-63BE649DB438}" type="datetime10">
              <a:rPr lang="zh-CN" altLang="en-US" smtClean="0"/>
              <a:t>22:02</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B66ECDC7-29F1-4AAE-8420-4063CBB64970}" type="datetime10">
              <a:rPr lang="zh-CN" altLang="en-US" smtClean="0"/>
              <a:t>22:02</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6EF3ACD-97DB-4D07-B5F1-AAE357554889}"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212618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C25BE4FD-3497-427C-958A-84600CF8DD0B}" type="datetime10">
              <a:rPr lang="zh-CN" altLang="en-US" smtClean="0"/>
              <a:t>22:02</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B756BC12-E467-483D-BD40-1AB8DA582DD1}" type="datetime10">
              <a:rPr lang="zh-CN" altLang="en-US" smtClean="0"/>
              <a:t>22:02</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E1545E15-1475-4FD5-8A44-E964084EEFCE}" type="datetime10">
              <a:rPr lang="zh-CN" altLang="en-US" smtClean="0"/>
              <a:t>22:02</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D6238700-A14E-4CC8-B264-458A630D6C8B}" type="datetime10">
              <a:rPr lang="zh-CN" altLang="en-US" smtClean="0"/>
              <a:t>22:02</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4F22E6C-63AB-4E04-B0EC-6EED47B2E82C}" type="datetime10">
              <a:rPr lang="zh-CN" altLang="en-US" smtClean="0"/>
              <a:t>22:02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219200" y="152400"/>
            <a:ext cx="7467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4478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724400" y="1447800"/>
            <a:ext cx="3810000" cy="4114800"/>
          </a:xfrm>
        </p:spPr>
        <p:txBody>
          <a:bodyPr/>
          <a:lstStyle/>
          <a:p>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fld id="{61C4298F-D58D-40CB-A05D-33699424D242}" type="datetime10">
              <a:rPr lang="zh-CN" altLang="en-US" smtClean="0"/>
              <a:t>22:02</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086600" y="6553200"/>
            <a:ext cx="1905000" cy="228600"/>
          </a:xfrm>
          <a:prstGeom prst="rect">
            <a:avLst/>
          </a:prstGeom>
        </p:spPr>
        <p:txBody>
          <a:bodyPr/>
          <a:lstStyle>
            <a:lvl1pPr>
              <a:defRPr/>
            </a:lvl1pPr>
          </a:lstStyle>
          <a:p>
            <a:r>
              <a:rPr lang="en-US" altLang="zh-CN"/>
              <a:t>1-</a:t>
            </a:r>
            <a:fld id="{DB44362A-9B67-48FD-BE4A-A97B7D837A07}" type="slidenum">
              <a:rPr lang="en-US" altLang="zh-CN"/>
              <a:pPr/>
              <a:t>‹#›</a:t>
            </a:fld>
            <a:endParaRPr lang="en-US" altLang="zh-CN"/>
          </a:p>
        </p:txBody>
      </p:sp>
    </p:spTree>
    <p:extLst>
      <p:ext uri="{BB962C8B-B14F-4D97-AF65-F5344CB8AC3E}">
        <p14:creationId xmlns:p14="http://schemas.microsoft.com/office/powerpoint/2010/main" val="1055890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25EFE7-8B42-4D5E-9B3D-3A8291D19FD5}"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BBF9E6-C480-4BF9-86AC-031BC518F0AC}"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45782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7E3A204-8F5A-49CF-99C6-339A5E5BBEB0}"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2126181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C7F4C4-C125-4CD8-8734-655E347976B9}"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28695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3B3BC8-F658-4DF5-B841-930FC2357446}"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2869557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222DA44-B9DC-47F2-8267-3D3C024CDACF}" type="datetime10">
              <a:rPr lang="zh-CN" altLang="en-US" smtClean="0"/>
              <a:t>22:02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6172041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76DDD03-B5EE-4187-AE34-BC944968B869}" type="datetime10">
              <a:rPr lang="zh-CN" altLang="en-US" smtClean="0"/>
              <a:t>22:02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319344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8FA5A6-395F-4EEA-92EE-1E38207D8173}" type="datetime10">
              <a:rPr lang="zh-CN" altLang="en-US" smtClean="0"/>
              <a:t>22:02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099859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0706791-A0B2-42F1-95A6-8E70A20380BB}"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8706979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BEE2FFA-038F-4CFC-8CB8-3060AE3AF46C}"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9917419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C9F62E5-830C-4173-8198-F08387E52629}"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7719648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68BAA3B-0737-4324-91FE-68BA01C7BCD8}"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70439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11188" y="6245225"/>
            <a:ext cx="2232025" cy="476250"/>
          </a:xfrm>
        </p:spPr>
        <p:txBody>
          <a:bodyPr/>
          <a:lstStyle>
            <a:lvl1pPr>
              <a:defRPr/>
            </a:lvl1pPr>
          </a:lstStyle>
          <a:p>
            <a:fld id="{D582A289-149E-4321-B7A9-2B29F4963C91}" type="datetime10">
              <a:rPr lang="zh-CN" altLang="en-US" smtClean="0"/>
              <a:t>22:02</a:t>
            </a:fld>
            <a:endParaRPr lang="en-US" altLang="zh-CN"/>
          </a:p>
        </p:txBody>
      </p:sp>
      <p:sp>
        <p:nvSpPr>
          <p:cNvPr id="7" name="页脚占位符 6"/>
          <p:cNvSpPr>
            <a:spLocks noGrp="1"/>
          </p:cNvSpPr>
          <p:nvPr>
            <p:ph type="ftr" sz="quarter" idx="11"/>
          </p:nvPr>
        </p:nvSpPr>
        <p:spPr>
          <a:xfrm>
            <a:off x="3276600" y="6245225"/>
            <a:ext cx="2808288"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3DDE48-83CD-4A4A-B7BC-FAEFED3391E0}" type="slidenum">
              <a:rPr lang="en-US" altLang="zh-CN"/>
              <a:pPr/>
              <a:t>‹#›</a:t>
            </a:fld>
            <a:r>
              <a:rPr lang="en-US" altLang="zh-CN"/>
              <a:t>/7</a:t>
            </a:r>
          </a:p>
        </p:txBody>
      </p:sp>
    </p:spTree>
    <p:extLst>
      <p:ext uri="{BB962C8B-B14F-4D97-AF65-F5344CB8AC3E}">
        <p14:creationId xmlns:p14="http://schemas.microsoft.com/office/powerpoint/2010/main" val="17142452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787457B-4CD8-4737-A0C9-5A75848F12D9}"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1439384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88B075-7F0D-4AA9-A34E-A67720F5A078}"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44465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BCD6416-CF72-4C86-91C4-6E8240E86A4E}" type="datetime10">
              <a:rPr lang="zh-CN" altLang="en-US" smtClean="0"/>
              <a:t>22:02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6172041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36F209C-54C3-44BF-B129-3D43D756BC30}"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5990331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0DA140-D5D3-40C9-8992-AA38CCA03AFB}"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5835218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57A6F0-F387-4973-B8AD-692894D1B0C8}" type="datetime10">
              <a:rPr lang="zh-CN" altLang="en-US" smtClean="0"/>
              <a:t>22:02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7267671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9653A1-FB5A-4BF4-A073-70F1664FE971}" type="datetime10">
              <a:rPr lang="zh-CN" altLang="en-US" smtClean="0"/>
              <a:t>22:02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044746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4403CE-A75E-42B8-89E6-7396CA367ED1}" type="datetime10">
              <a:rPr lang="zh-CN" altLang="en-US" smtClean="0"/>
              <a:t>22:02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6545907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D4CC52-AAED-49E7-A80C-6911CE13FDD7}"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41069279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7F60483-C58F-47BE-8B46-D84EDC7EB7F4}"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0440892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371D0A-4DAD-497C-BFED-900DF0EB19AC}"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8084243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F06E3B-4F19-463F-A3BA-D3167D5E8461}"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350952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DE7B3F6-7483-4DA2-B606-C83D483B579F}"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D96432-27A1-4AB6-8B7E-C5D976A0CCBE}" type="datetime10">
              <a:rPr lang="zh-CN" altLang="en-US" smtClean="0"/>
              <a:t>22:02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3193440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2881B-65C8-4099-850B-787B618B587A}"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3821BE7-A410-4D50-BF0C-51A47CB1AC40}"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B8B220D-F512-439C-ADFD-0CA67A382D48}"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A39404A-87B1-4518-9D4C-501368C6577B}" type="datetime10">
              <a:rPr lang="zh-CN" altLang="en-US" smtClean="0"/>
              <a:t>22:02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D813AF-82D8-43CF-AA43-3C7F7C1F5317}" type="datetime10">
              <a:rPr lang="zh-CN" altLang="en-US" smtClean="0"/>
              <a:t>22:02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F22361-D162-4D76-B7AC-80980A655481}" type="datetime10">
              <a:rPr lang="zh-CN" altLang="en-US" smtClean="0"/>
              <a:t>22:02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C1F35E-0A43-440D-9999-3AE056B00550}"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2869AF9-3AE6-433B-AE26-A639EFED9B38}"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CB420C-E408-47CB-8E64-E620B1919282}"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2F8977-97C0-4470-8DD0-50F1DBE6C35C}" type="datetime10">
              <a:rPr lang="zh-CN" altLang="en-US" smtClean="0"/>
              <a:t>22:02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F09FBC-C4FB-4D98-99AC-5E25A21994C9}" type="datetime10">
              <a:rPr lang="zh-CN" altLang="en-US" smtClean="0"/>
              <a:t>22:02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0998599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7AE4DAE6-9425-4207-85CB-153793932E4D}" type="datetime10">
              <a:rPr lang="zh-CN" altLang="en-US" smtClean="0"/>
              <a:t>22:02</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CC018242-89BB-4671-92AE-FE60BE9FAE4E}" type="datetime10">
              <a:rPr lang="zh-CN" altLang="en-US" smtClean="0"/>
              <a:t>22:02</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6801249-88B2-43DD-8CF4-740CA433E21F}" type="datetime10">
              <a:rPr lang="zh-CN" altLang="en-US" smtClean="0"/>
              <a:t>22:02</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3C6FD9B8-2965-41A0-A7D9-935A1FD80F3D}" type="datetime10">
              <a:rPr lang="zh-CN" altLang="en-US" smtClean="0"/>
              <a:t>22:02</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DF0B27A3-D3BE-4D0D-9CED-3EBABCA26215}" type="datetime10">
              <a:rPr lang="zh-CN" altLang="en-US" smtClean="0"/>
              <a:t>22:02</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932DFB08-9DE0-4BFF-9F43-D382667A7E8E}" type="datetime10">
              <a:rPr lang="zh-CN" altLang="en-US" smtClean="0"/>
              <a:t>22:02</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AEDC809-6D4E-4DF1-B3B8-DCD842CEB391}" type="datetime10">
              <a:rPr lang="zh-CN" altLang="en-US" smtClean="0"/>
              <a:t>22:02</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6C90720C-47B9-463E-9FC2-EC460C5F3198}" type="datetime10">
              <a:rPr lang="zh-CN" altLang="en-US" smtClean="0"/>
              <a:t>22:02</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B65333E-34CB-41F4-BF69-435A7F950B41}"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8706979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2AC530F9-8194-44BB-9E05-1A4216D40C3D}" type="datetime10">
              <a:rPr lang="zh-CN" altLang="en-US" smtClean="0"/>
              <a:t>22:02</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4543C513-C542-495F-8CC1-602CFA818FD0}" type="datetime10">
              <a:rPr lang="zh-CN" altLang="en-US" smtClean="0"/>
              <a:t>22:02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424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F8E842-AE95-49F1-AD91-E0A6D1DB1AA8}" type="datetime10">
              <a:rPr lang="zh-CN" altLang="en-US" smtClean="0"/>
              <a:t>22:02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99174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2.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6" Type="http://schemas.openxmlformats.org/officeDocument/2006/relationships/image" Target="../media/image2.jpe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1.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69087-A9D2-437C-A068-E9FB2EF51758}" type="datetime10">
              <a:rPr lang="zh-CN" altLang="en-US" smtClean="0"/>
              <a:t>22:02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1234567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C8863-CCD6-4453-9D87-705FE25A7D9D}" type="datetime10">
              <a:rPr lang="zh-CN" altLang="en-US" smtClean="0"/>
              <a:t>22:02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862"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C45E9-30C9-4933-907A-ADEA0A11C440}" type="datetime10">
              <a:rPr lang="zh-CN" altLang="en-US" smtClean="0"/>
              <a:t>22:02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1234567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E0B57-D271-46D4-8AC9-04D7210F1E54}" type="datetime10">
              <a:rPr lang="zh-CN" altLang="en-US" smtClean="0"/>
              <a:t>22:02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8652204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F8015-AABA-4574-8F40-D0FE62AD8C28}" type="datetime10">
              <a:rPr lang="zh-CN" altLang="en-US" smtClean="0"/>
              <a:t>22:02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4.xml"/><Relationship Id="rId5" Type="http://schemas.openxmlformats.org/officeDocument/2006/relationships/image" Target="../media/image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8.bin"/><Relationship Id="rId18" Type="http://schemas.openxmlformats.org/officeDocument/2006/relationships/image" Target="../media/image23.wmf"/><Relationship Id="rId26" Type="http://schemas.openxmlformats.org/officeDocument/2006/relationships/image" Target="../media/image27.w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20.wmf"/><Relationship Id="rId17" Type="http://schemas.openxmlformats.org/officeDocument/2006/relationships/oleObject" Target="../embeddings/oleObject10.bin"/><Relationship Id="rId25" Type="http://schemas.openxmlformats.org/officeDocument/2006/relationships/oleObject" Target="../embeddings/oleObject14.bin"/><Relationship Id="rId2" Type="http://schemas.openxmlformats.org/officeDocument/2006/relationships/slideLayout" Target="../slideLayouts/slideLayout35.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7.bin"/><Relationship Id="rId24" Type="http://schemas.openxmlformats.org/officeDocument/2006/relationships/image" Target="../media/image26.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28" Type="http://schemas.openxmlformats.org/officeDocument/2006/relationships/image" Target="../media/image28.wmf"/><Relationship Id="rId10" Type="http://schemas.openxmlformats.org/officeDocument/2006/relationships/image" Target="../media/image19.wmf"/><Relationship Id="rId19" Type="http://schemas.openxmlformats.org/officeDocument/2006/relationships/oleObject" Target="../embeddings/oleObject11.bin"/><Relationship Id="rId4" Type="http://schemas.openxmlformats.org/officeDocument/2006/relationships/image" Target="../media/image16.wmf"/><Relationship Id="rId9" Type="http://schemas.openxmlformats.org/officeDocument/2006/relationships/oleObject" Target="../embeddings/oleObject6.bin"/><Relationship Id="rId14" Type="http://schemas.openxmlformats.org/officeDocument/2006/relationships/image" Target="../media/image21.wmf"/><Relationship Id="rId22" Type="http://schemas.openxmlformats.org/officeDocument/2006/relationships/image" Target="../media/image25.wmf"/><Relationship Id="rId27"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30.e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9.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zh-CN" altLang="en-US" dirty="0"/>
              <a:t>第一章：</a:t>
            </a:r>
            <a:endParaRPr lang="en-US" altLang="zh-CN" dirty="0"/>
          </a:p>
          <a:p>
            <a:pPr marL="457200" lvl="1" indent="0">
              <a:buNone/>
            </a:pPr>
            <a:r>
              <a:rPr lang="en-US" altLang="zh-CN" dirty="0"/>
              <a:t>6</a:t>
            </a:r>
            <a:r>
              <a:rPr lang="zh-CN" altLang="en-US" dirty="0"/>
              <a:t>、</a:t>
            </a:r>
            <a:r>
              <a:rPr lang="en-US" altLang="zh-CN" dirty="0"/>
              <a:t>7</a:t>
            </a:r>
            <a:r>
              <a:rPr lang="zh-CN" altLang="en-US" dirty="0"/>
              <a:t>、</a:t>
            </a:r>
            <a:r>
              <a:rPr lang="en-US" altLang="zh-CN" dirty="0"/>
              <a:t>8</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5" name="日期占位符 4"/>
          <p:cNvSpPr>
            <a:spLocks noGrp="1"/>
          </p:cNvSpPr>
          <p:nvPr>
            <p:ph type="dt" sz="half" idx="10"/>
          </p:nvPr>
        </p:nvSpPr>
        <p:spPr/>
        <p:txBody>
          <a:bodyPr/>
          <a:lstStyle/>
          <a:p>
            <a:fld id="{C4FCA199-1229-436A-BBD4-75822D8141E3}" type="datetime10">
              <a:rPr lang="zh-CN" altLang="en-US" smtClean="0"/>
              <a:t>22:02</a:t>
            </a:fld>
            <a:endParaRPr lang="zh-CN" altLang="en-US"/>
          </a:p>
        </p:txBody>
      </p:sp>
    </p:spTree>
    <p:extLst>
      <p:ext uri="{BB962C8B-B14F-4D97-AF65-F5344CB8AC3E}">
        <p14:creationId xmlns:p14="http://schemas.microsoft.com/office/powerpoint/2010/main" val="302204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2.4.4 </a:t>
            </a:r>
            <a:r>
              <a:rPr lang="zh-CN" altLang="en-US" sz="3600" b="1">
                <a:solidFill>
                  <a:schemeClr val="tx1"/>
                </a:solidFill>
              </a:rPr>
              <a:t>绝缘栅双极晶体管</a:t>
            </a:r>
          </a:p>
        </p:txBody>
      </p:sp>
      <p:sp>
        <p:nvSpPr>
          <p:cNvPr id="130051" name="Rectangle 3"/>
          <p:cNvSpPr>
            <a:spLocks noGrp="1" noChangeArrowheads="1"/>
          </p:cNvSpPr>
          <p:nvPr>
            <p:ph idx="1"/>
          </p:nvPr>
        </p:nvSpPr>
        <p:spPr>
          <a:xfrm>
            <a:off x="684213" y="871537"/>
            <a:ext cx="4463851" cy="4897437"/>
          </a:xfrm>
        </p:spPr>
        <p:txBody>
          <a:bodyPr/>
          <a:lstStyle/>
          <a:p>
            <a:pPr>
              <a:lnSpc>
                <a:spcPct val="125000"/>
              </a:lnSpc>
              <a:buFontTx/>
              <a:buNone/>
            </a:pPr>
            <a:r>
              <a:rPr lang="en-US" altLang="zh-CN" sz="2800" b="1" dirty="0">
                <a:solidFill>
                  <a:srgbClr val="E35449"/>
                </a:solidFill>
              </a:rPr>
              <a:t>■</a:t>
            </a:r>
            <a:r>
              <a:rPr lang="en-US" altLang="zh-CN" sz="2400" b="1" dirty="0"/>
              <a:t>IGBT</a:t>
            </a:r>
            <a:r>
              <a:rPr lang="zh-CN" altLang="en-US" sz="2400" b="1" dirty="0"/>
              <a:t>的基本特性</a:t>
            </a:r>
          </a:p>
          <a:p>
            <a:pPr>
              <a:lnSpc>
                <a:spcPct val="125000"/>
              </a:lnSpc>
              <a:buFontTx/>
              <a:buNone/>
            </a:pPr>
            <a:r>
              <a:rPr lang="zh-CN" altLang="en-US" sz="2400" dirty="0"/>
              <a:t>    </a:t>
            </a:r>
            <a:r>
              <a:rPr lang="zh-CN" altLang="en-US" sz="2400" b="1" dirty="0">
                <a:solidFill>
                  <a:srgbClr val="0000FF"/>
                </a:solidFill>
              </a:rPr>
              <a:t>◆</a:t>
            </a:r>
            <a:r>
              <a:rPr lang="zh-CN" altLang="en-US" sz="2400" b="1" dirty="0"/>
              <a:t>静态特性</a:t>
            </a:r>
          </a:p>
          <a:p>
            <a:pPr>
              <a:lnSpc>
                <a:spcPct val="125000"/>
              </a:lnSpc>
              <a:buFontTx/>
              <a:buNone/>
            </a:pPr>
            <a:r>
              <a:rPr lang="zh-CN" altLang="en-US" sz="2400" b="1" dirty="0"/>
              <a:t>        </a:t>
            </a:r>
            <a:r>
              <a:rPr lang="zh-CN" altLang="en-US" sz="2400" b="1" dirty="0">
                <a:solidFill>
                  <a:srgbClr val="009900"/>
                </a:solidFill>
              </a:rPr>
              <a:t>☞</a:t>
            </a:r>
            <a:r>
              <a:rPr lang="zh-CN" altLang="en-US" sz="2400" b="1" dirty="0"/>
              <a:t>转移特性</a:t>
            </a:r>
            <a:r>
              <a:rPr lang="zh-CN" altLang="en-US" sz="2400" dirty="0"/>
              <a:t> </a:t>
            </a:r>
          </a:p>
          <a:p>
            <a:pPr>
              <a:lnSpc>
                <a:spcPct val="125000"/>
              </a:lnSpc>
              <a:buFontTx/>
              <a:buNone/>
            </a:pPr>
            <a:r>
              <a:rPr lang="zh-CN" altLang="en-US" sz="2400" dirty="0"/>
              <a:t>           </a:t>
            </a:r>
            <a:r>
              <a:rPr lang="zh-CN" altLang="en-US" sz="2400" b="1" dirty="0">
                <a:solidFill>
                  <a:srgbClr val="FF00FF"/>
                </a:solidFill>
              </a:rPr>
              <a:t>√</a:t>
            </a:r>
            <a:r>
              <a:rPr lang="zh-CN" altLang="en-US" sz="2400" b="1" dirty="0"/>
              <a:t>描述的是集电极电流</a:t>
            </a:r>
            <a:r>
              <a:rPr lang="en-US" altLang="zh-CN" sz="2400" b="1" i="1" dirty="0">
                <a:solidFill>
                  <a:srgbClr val="E35449"/>
                </a:solidFill>
              </a:rPr>
              <a:t>I</a:t>
            </a:r>
            <a:r>
              <a:rPr lang="en-US" altLang="zh-CN" sz="2400" b="1" i="1" baseline="-25000" dirty="0">
                <a:solidFill>
                  <a:srgbClr val="E35449"/>
                </a:solidFill>
              </a:rPr>
              <a:t>C</a:t>
            </a:r>
            <a:r>
              <a:rPr lang="zh-CN" altLang="en-US" sz="2400" b="1" dirty="0"/>
              <a:t>与栅射电压</a:t>
            </a:r>
            <a:r>
              <a:rPr lang="en-US" altLang="zh-CN" sz="2400" b="1" i="1" dirty="0">
                <a:solidFill>
                  <a:srgbClr val="E35449"/>
                </a:solidFill>
              </a:rPr>
              <a:t>U</a:t>
            </a:r>
            <a:r>
              <a:rPr lang="en-US" altLang="zh-CN" sz="2400" b="1" i="1" baseline="-25000" dirty="0">
                <a:solidFill>
                  <a:srgbClr val="E35449"/>
                </a:solidFill>
              </a:rPr>
              <a:t>GE</a:t>
            </a:r>
            <a:r>
              <a:rPr lang="zh-CN" altLang="en-US" sz="2400" b="1" dirty="0"/>
              <a:t>之间的关系。</a:t>
            </a:r>
          </a:p>
          <a:p>
            <a:pPr algn="just">
              <a:lnSpc>
                <a:spcPct val="125000"/>
              </a:lnSpc>
              <a:buFontTx/>
              <a:buNone/>
            </a:pPr>
            <a:r>
              <a:rPr lang="zh-CN" altLang="en-US" sz="2400" b="1" dirty="0">
                <a:solidFill>
                  <a:srgbClr val="FF00FF"/>
                </a:solidFill>
              </a:rPr>
              <a:t>           √</a:t>
            </a:r>
            <a:r>
              <a:rPr lang="zh-CN" altLang="en-US" sz="2400" b="1" dirty="0"/>
              <a:t>开启电压</a:t>
            </a:r>
            <a:r>
              <a:rPr lang="en-US" altLang="zh-CN" sz="2400" b="1" i="1" dirty="0">
                <a:solidFill>
                  <a:srgbClr val="E35449"/>
                </a:solidFill>
              </a:rPr>
              <a:t>U</a:t>
            </a:r>
            <a:r>
              <a:rPr lang="en-US" altLang="zh-CN" sz="2400" b="1" i="1" baseline="-25000" dirty="0">
                <a:solidFill>
                  <a:srgbClr val="E35449"/>
                </a:solidFill>
              </a:rPr>
              <a:t>GE(</a:t>
            </a:r>
            <a:r>
              <a:rPr lang="en-US" altLang="zh-CN" sz="2400" b="1" i="1" baseline="-25000" dirty="0" err="1">
                <a:solidFill>
                  <a:srgbClr val="E35449"/>
                </a:solidFill>
              </a:rPr>
              <a:t>th</a:t>
            </a:r>
            <a:r>
              <a:rPr lang="en-US" altLang="zh-CN" sz="2400" b="1" i="1" baseline="-25000" dirty="0">
                <a:solidFill>
                  <a:srgbClr val="E35449"/>
                </a:solidFill>
              </a:rPr>
              <a:t>)</a:t>
            </a:r>
            <a:r>
              <a:rPr lang="zh-CN" altLang="en-US" sz="2400" b="1" dirty="0"/>
              <a:t>是        </a:t>
            </a:r>
            <a:r>
              <a:rPr lang="en-US" altLang="zh-CN" sz="2400" b="1" dirty="0"/>
              <a:t>IGBT</a:t>
            </a:r>
            <a:r>
              <a:rPr lang="zh-CN" altLang="en-US" sz="2400" b="1" dirty="0"/>
              <a:t>能实现电导调制而导通的最低栅射电压，随</a:t>
            </a:r>
            <a:r>
              <a:rPr lang="zh-CN" altLang="en-US" sz="2400" b="1" dirty="0">
                <a:solidFill>
                  <a:srgbClr val="E35449"/>
                </a:solidFill>
              </a:rPr>
              <a:t>温度</a:t>
            </a:r>
            <a:r>
              <a:rPr lang="zh-CN" altLang="en-US" sz="2400" b="1" dirty="0"/>
              <a:t>升高而略有下降。</a:t>
            </a:r>
            <a:r>
              <a:rPr lang="zh-CN" altLang="en-US" sz="2800" dirty="0"/>
              <a:t>   </a:t>
            </a:r>
          </a:p>
        </p:txBody>
      </p:sp>
      <p:pic>
        <p:nvPicPr>
          <p:cNvPr id="130052" name="Picture 4" descr="图2-2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555750"/>
            <a:ext cx="3024188" cy="3529013"/>
          </a:xfrm>
          <a:prstGeom prst="rect">
            <a:avLst/>
          </a:prstGeom>
          <a:noFill/>
          <a:extLst>
            <a:ext uri="{909E8E84-426E-40DD-AFC4-6F175D3DCCD1}">
              <a14:hiddenFill xmlns:a14="http://schemas.microsoft.com/office/drawing/2010/main">
                <a:solidFill>
                  <a:srgbClr val="FFFFFF"/>
                </a:solidFill>
              </a14:hiddenFill>
            </a:ext>
          </a:extLst>
        </p:spPr>
      </p:pic>
      <p:sp>
        <p:nvSpPr>
          <p:cNvPr id="130053" name="Text Box 5"/>
          <p:cNvSpPr txBox="1">
            <a:spLocks noChangeArrowheads="1"/>
          </p:cNvSpPr>
          <p:nvPr/>
        </p:nvSpPr>
        <p:spPr bwMode="auto">
          <a:xfrm>
            <a:off x="6856413" y="4868863"/>
            <a:ext cx="8112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200" b="1">
                <a:latin typeface="Times New Roman" pitchFamily="18" charset="0"/>
              </a:rPr>
              <a:t>（</a:t>
            </a:r>
            <a:r>
              <a:rPr lang="en-US" altLang="zh-CN" sz="1200" b="1">
                <a:latin typeface="Times New Roman" pitchFamily="18" charset="0"/>
              </a:rPr>
              <a:t>a</a:t>
            </a:r>
            <a:r>
              <a:rPr lang="zh-CN" altLang="en-US" sz="1200" b="1">
                <a:latin typeface="Times New Roman" pitchFamily="18" charset="0"/>
              </a:rPr>
              <a:t>）</a:t>
            </a:r>
          </a:p>
        </p:txBody>
      </p:sp>
      <p:sp>
        <p:nvSpPr>
          <p:cNvPr id="130054" name="Text Box 6"/>
          <p:cNvSpPr txBox="1">
            <a:spLocks noChangeArrowheads="1"/>
          </p:cNvSpPr>
          <p:nvPr/>
        </p:nvSpPr>
        <p:spPr bwMode="auto">
          <a:xfrm>
            <a:off x="6353175" y="5084763"/>
            <a:ext cx="1747838"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b="1">
                <a:solidFill>
                  <a:srgbClr val="6600CC"/>
                </a:solidFill>
                <a:latin typeface="Times New Roman" pitchFamily="18" charset="0"/>
              </a:rPr>
              <a:t>图</a:t>
            </a:r>
            <a:r>
              <a:rPr lang="en-US" altLang="zh-CN" sz="1400" b="1">
                <a:solidFill>
                  <a:srgbClr val="6600CC"/>
                </a:solidFill>
                <a:latin typeface="Times New Roman" pitchFamily="18" charset="0"/>
              </a:rPr>
              <a:t>2-24  IGBT</a:t>
            </a:r>
            <a:r>
              <a:rPr lang="zh-CN" altLang="en-US" sz="1400" b="1">
                <a:solidFill>
                  <a:srgbClr val="6600CC"/>
                </a:solidFill>
                <a:latin typeface="Times New Roman" pitchFamily="18" charset="0"/>
              </a:rPr>
              <a:t>的转移特性和输出特性       </a:t>
            </a:r>
            <a:r>
              <a:rPr lang="en-US" altLang="zh-CN" sz="1400" b="1">
                <a:solidFill>
                  <a:srgbClr val="6600CC"/>
                </a:solidFill>
                <a:latin typeface="Times New Roman" pitchFamily="18" charset="0"/>
              </a:rPr>
              <a:t>a) </a:t>
            </a:r>
            <a:r>
              <a:rPr lang="zh-CN" altLang="en-US" sz="1400" b="1">
                <a:solidFill>
                  <a:srgbClr val="6600CC"/>
                </a:solidFill>
                <a:latin typeface="Times New Roman" pitchFamily="18" charset="0"/>
              </a:rPr>
              <a:t>转移特性</a:t>
            </a:r>
          </a:p>
          <a:p>
            <a:r>
              <a:rPr lang="zh-CN" altLang="en-US" sz="2000" b="1">
                <a:solidFill>
                  <a:srgbClr val="0000FF"/>
                </a:solidFill>
                <a:latin typeface="Times New Roman" pitchFamily="18" charset="0"/>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3" name="日期占位符 2"/>
          <p:cNvSpPr>
            <a:spLocks noGrp="1"/>
          </p:cNvSpPr>
          <p:nvPr>
            <p:ph type="dt" sz="half" idx="10"/>
          </p:nvPr>
        </p:nvSpPr>
        <p:spPr/>
        <p:txBody>
          <a:bodyPr/>
          <a:lstStyle/>
          <a:p>
            <a:fld id="{7C15A7CA-5C18-497A-BEF6-4A466BCA0FFF}" type="datetime10">
              <a:rPr lang="zh-CN" altLang="en-US" smtClean="0"/>
              <a:t>22:02</a:t>
            </a:fld>
            <a:endParaRPr lang="zh-CN" altLang="en-US"/>
          </a:p>
        </p:txBody>
      </p:sp>
    </p:spTree>
    <p:extLst>
      <p:ext uri="{BB962C8B-B14F-4D97-AF65-F5344CB8AC3E}">
        <p14:creationId xmlns:p14="http://schemas.microsoft.com/office/powerpoint/2010/main" val="40595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2.4.4 </a:t>
            </a:r>
            <a:r>
              <a:rPr lang="zh-CN" altLang="en-US" sz="3600" b="1">
                <a:solidFill>
                  <a:schemeClr val="tx1"/>
                </a:solidFill>
              </a:rPr>
              <a:t>绝缘栅双极晶体管</a:t>
            </a:r>
          </a:p>
        </p:txBody>
      </p:sp>
      <p:pic>
        <p:nvPicPr>
          <p:cNvPr id="131075" name="Picture 3" descr="图2-24(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84313"/>
            <a:ext cx="4392612" cy="3600450"/>
          </a:xfrm>
          <a:prstGeom prst="rect">
            <a:avLst/>
          </a:prstGeom>
          <a:noFill/>
          <a:extLst>
            <a:ext uri="{909E8E84-426E-40DD-AFC4-6F175D3DCCD1}">
              <a14:hiddenFill xmlns:a14="http://schemas.microsoft.com/office/drawing/2010/main">
                <a:solidFill>
                  <a:srgbClr val="FFFFFF"/>
                </a:solidFill>
              </a14:hiddenFill>
            </a:ext>
          </a:extLst>
        </p:spPr>
      </p:pic>
      <p:sp>
        <p:nvSpPr>
          <p:cNvPr id="131076" name="Text Box 4"/>
          <p:cNvSpPr txBox="1">
            <a:spLocks noChangeArrowheads="1"/>
          </p:cNvSpPr>
          <p:nvPr/>
        </p:nvSpPr>
        <p:spPr bwMode="auto">
          <a:xfrm>
            <a:off x="4860032" y="620688"/>
            <a:ext cx="4176464"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lang="en-US" altLang="zh-CN" sz="2400" b="1" dirty="0">
                <a:solidFill>
                  <a:srgbClr val="009900"/>
                </a:solidFill>
                <a:latin typeface="Times New Roman" pitchFamily="18" charset="0"/>
              </a:rPr>
              <a:t>☞</a:t>
            </a:r>
            <a:r>
              <a:rPr lang="zh-CN" altLang="en-US" sz="2400" b="1" dirty="0">
                <a:latin typeface="Times New Roman" pitchFamily="18" charset="0"/>
              </a:rPr>
              <a:t>输出特性（伏安特性）</a:t>
            </a:r>
          </a:p>
          <a:p>
            <a:pPr>
              <a:lnSpc>
                <a:spcPct val="125000"/>
              </a:lnSpc>
            </a:pPr>
            <a:r>
              <a:rPr lang="zh-CN" altLang="en-US" sz="2400" b="1" dirty="0">
                <a:solidFill>
                  <a:srgbClr val="0000FF"/>
                </a:solidFill>
                <a:latin typeface="Times New Roman" pitchFamily="18" charset="0"/>
              </a:rPr>
              <a:t>   </a:t>
            </a:r>
            <a:r>
              <a:rPr lang="zh-CN" altLang="en-US" sz="2400" b="1" dirty="0">
                <a:solidFill>
                  <a:srgbClr val="FF00FF"/>
                </a:solidFill>
                <a:latin typeface="Times New Roman" pitchFamily="18" charset="0"/>
              </a:rPr>
              <a:t>√</a:t>
            </a:r>
            <a:r>
              <a:rPr lang="zh-CN" altLang="en-US" sz="2400" b="1" dirty="0">
                <a:latin typeface="Times New Roman" pitchFamily="18" charset="0"/>
              </a:rPr>
              <a:t>描述的是以栅射电压为参考变量时，集电极电流</a:t>
            </a:r>
            <a:r>
              <a:rPr lang="en-US" altLang="zh-CN" sz="2400" b="1" i="1" dirty="0">
                <a:solidFill>
                  <a:srgbClr val="E35449"/>
                </a:solidFill>
                <a:latin typeface="Times New Roman" pitchFamily="18" charset="0"/>
              </a:rPr>
              <a:t>I</a:t>
            </a:r>
            <a:r>
              <a:rPr lang="en-US" altLang="zh-CN" sz="2400" b="1" i="1" baseline="-25000" dirty="0">
                <a:solidFill>
                  <a:srgbClr val="E35449"/>
                </a:solidFill>
                <a:latin typeface="Times New Roman" pitchFamily="18" charset="0"/>
              </a:rPr>
              <a:t>C</a:t>
            </a:r>
            <a:r>
              <a:rPr lang="zh-CN" altLang="en-US" sz="2400" b="1" dirty="0">
                <a:latin typeface="Times New Roman" pitchFamily="18" charset="0"/>
              </a:rPr>
              <a:t>与集射极间电压</a:t>
            </a:r>
            <a:r>
              <a:rPr lang="en-US" altLang="zh-CN" sz="2400" b="1" i="1" dirty="0">
                <a:solidFill>
                  <a:srgbClr val="E35449"/>
                </a:solidFill>
                <a:latin typeface="Times New Roman" pitchFamily="18" charset="0"/>
              </a:rPr>
              <a:t>U</a:t>
            </a:r>
            <a:r>
              <a:rPr lang="en-US" altLang="zh-CN" sz="2400" b="1" i="1" baseline="-25000" dirty="0">
                <a:solidFill>
                  <a:srgbClr val="E35449"/>
                </a:solidFill>
                <a:latin typeface="Times New Roman" pitchFamily="18" charset="0"/>
              </a:rPr>
              <a:t>CE</a:t>
            </a:r>
            <a:r>
              <a:rPr lang="zh-CN" altLang="en-US" sz="2400" b="1" dirty="0">
                <a:latin typeface="Times New Roman" pitchFamily="18" charset="0"/>
              </a:rPr>
              <a:t>之间的关系。</a:t>
            </a:r>
            <a:r>
              <a:rPr lang="zh-CN" altLang="en-US" sz="2400" b="1" dirty="0">
                <a:solidFill>
                  <a:srgbClr val="0000FF"/>
                </a:solidFill>
                <a:latin typeface="Times New Roman" pitchFamily="18" charset="0"/>
              </a:rPr>
              <a:t> </a:t>
            </a:r>
          </a:p>
          <a:p>
            <a:pPr>
              <a:lnSpc>
                <a:spcPct val="125000"/>
              </a:lnSpc>
            </a:pPr>
            <a:r>
              <a:rPr lang="zh-CN" altLang="en-US" sz="2400" b="1" dirty="0">
                <a:solidFill>
                  <a:srgbClr val="0000FF"/>
                </a:solidFill>
                <a:latin typeface="Times New Roman" pitchFamily="18" charset="0"/>
              </a:rPr>
              <a:t>   </a:t>
            </a:r>
            <a:r>
              <a:rPr lang="zh-CN" altLang="en-US" sz="2400" b="1" dirty="0">
                <a:solidFill>
                  <a:srgbClr val="FF00FF"/>
                </a:solidFill>
                <a:latin typeface="Times New Roman" pitchFamily="18" charset="0"/>
              </a:rPr>
              <a:t>√</a:t>
            </a:r>
            <a:r>
              <a:rPr lang="zh-CN" altLang="en-US" sz="2400" b="1" dirty="0">
                <a:latin typeface="Times New Roman" pitchFamily="18" charset="0"/>
              </a:rPr>
              <a:t>分为三个区域：</a:t>
            </a:r>
            <a:r>
              <a:rPr lang="zh-CN" altLang="en-US" sz="2400" b="1" dirty="0">
                <a:solidFill>
                  <a:srgbClr val="E35449"/>
                </a:solidFill>
                <a:latin typeface="Times New Roman" pitchFamily="18" charset="0"/>
              </a:rPr>
              <a:t>正向阻断区</a:t>
            </a:r>
            <a:r>
              <a:rPr lang="zh-CN" altLang="en-US" sz="2400" b="1" dirty="0">
                <a:latin typeface="Times New Roman" pitchFamily="18" charset="0"/>
              </a:rPr>
              <a:t>、</a:t>
            </a:r>
            <a:r>
              <a:rPr lang="zh-CN" altLang="en-US" sz="2400" b="1" dirty="0">
                <a:solidFill>
                  <a:srgbClr val="E35449"/>
                </a:solidFill>
                <a:latin typeface="Times New Roman" pitchFamily="18" charset="0"/>
              </a:rPr>
              <a:t>有源区</a:t>
            </a:r>
            <a:r>
              <a:rPr lang="zh-CN" altLang="en-US" sz="2400" b="1" dirty="0">
                <a:latin typeface="Times New Roman" pitchFamily="18" charset="0"/>
              </a:rPr>
              <a:t>和</a:t>
            </a:r>
            <a:r>
              <a:rPr lang="zh-CN" altLang="en-US" sz="2400" b="1" dirty="0">
                <a:solidFill>
                  <a:srgbClr val="E35449"/>
                </a:solidFill>
                <a:latin typeface="Times New Roman" pitchFamily="18" charset="0"/>
              </a:rPr>
              <a:t>饱和区</a:t>
            </a:r>
            <a:r>
              <a:rPr lang="zh-CN" altLang="en-US" sz="2400" b="1" dirty="0">
                <a:latin typeface="Times New Roman" pitchFamily="18" charset="0"/>
              </a:rPr>
              <a:t>。</a:t>
            </a:r>
            <a:r>
              <a:rPr lang="zh-CN" altLang="en-US" sz="2400" b="1" dirty="0">
                <a:solidFill>
                  <a:srgbClr val="0000FF"/>
                </a:solidFill>
                <a:latin typeface="Times New Roman" pitchFamily="18" charset="0"/>
              </a:rPr>
              <a:t> </a:t>
            </a:r>
          </a:p>
          <a:p>
            <a:pPr>
              <a:lnSpc>
                <a:spcPct val="125000"/>
              </a:lnSpc>
            </a:pPr>
            <a:r>
              <a:rPr lang="zh-CN" altLang="en-US" sz="2400" b="1" dirty="0">
                <a:solidFill>
                  <a:srgbClr val="0000FF"/>
                </a:solidFill>
                <a:latin typeface="Times New Roman" pitchFamily="18" charset="0"/>
              </a:rPr>
              <a:t>   </a:t>
            </a:r>
            <a:r>
              <a:rPr lang="zh-CN" altLang="en-US" sz="2400" b="1" dirty="0">
                <a:solidFill>
                  <a:srgbClr val="FF00FF"/>
                </a:solidFill>
                <a:latin typeface="Times New Roman" pitchFamily="18" charset="0"/>
              </a:rPr>
              <a:t>√</a:t>
            </a:r>
            <a:r>
              <a:rPr lang="zh-CN" altLang="en-US" sz="2400" b="1" dirty="0">
                <a:latin typeface="Times New Roman" pitchFamily="18" charset="0"/>
              </a:rPr>
              <a:t>当</a:t>
            </a:r>
            <a:r>
              <a:rPr lang="en-US" altLang="zh-CN" sz="2400" b="1" i="1" dirty="0">
                <a:latin typeface="Times New Roman" pitchFamily="18" charset="0"/>
              </a:rPr>
              <a:t>U</a:t>
            </a:r>
            <a:r>
              <a:rPr lang="en-US" altLang="zh-CN" sz="2400" b="1" i="1" baseline="-25000" dirty="0">
                <a:latin typeface="Times New Roman" pitchFamily="18" charset="0"/>
              </a:rPr>
              <a:t>CE</a:t>
            </a:r>
            <a:r>
              <a:rPr lang="en-US" altLang="zh-CN" sz="2400" b="1" dirty="0">
                <a:latin typeface="Times New Roman" pitchFamily="18" charset="0"/>
              </a:rPr>
              <a:t>&lt;0</a:t>
            </a:r>
            <a:r>
              <a:rPr lang="zh-CN" altLang="en-US" sz="2400" b="1" dirty="0">
                <a:latin typeface="Times New Roman" pitchFamily="18" charset="0"/>
              </a:rPr>
              <a:t>时，</a:t>
            </a:r>
            <a:r>
              <a:rPr lang="en-US" altLang="zh-CN" sz="2400" b="1" dirty="0">
                <a:latin typeface="Times New Roman" pitchFamily="18" charset="0"/>
              </a:rPr>
              <a:t>IGBT</a:t>
            </a:r>
            <a:r>
              <a:rPr lang="zh-CN" altLang="en-US" sz="2400" b="1" dirty="0">
                <a:latin typeface="Times New Roman" pitchFamily="18" charset="0"/>
              </a:rPr>
              <a:t>为反向阻断工作状态</a:t>
            </a:r>
            <a:r>
              <a:rPr lang="zh-CN" altLang="en-US" sz="2400" b="1" dirty="0">
                <a:solidFill>
                  <a:srgbClr val="FF0000"/>
                </a:solidFill>
                <a:latin typeface="Times New Roman" pitchFamily="18" charset="0"/>
              </a:rPr>
              <a:t>（实际的器件会有反并联的快速二极管）</a:t>
            </a:r>
            <a:r>
              <a:rPr lang="zh-CN" altLang="en-US" sz="2400" b="1" dirty="0">
                <a:latin typeface="Times New Roman" pitchFamily="18" charset="0"/>
              </a:rPr>
              <a:t>。</a:t>
            </a:r>
            <a:r>
              <a:rPr lang="zh-CN" altLang="en-US" sz="2400" b="1" dirty="0">
                <a:solidFill>
                  <a:srgbClr val="0000FF"/>
                </a:solidFill>
                <a:latin typeface="Times New Roman" pitchFamily="18" charset="0"/>
              </a:rPr>
              <a:t> </a:t>
            </a:r>
          </a:p>
          <a:p>
            <a:pPr>
              <a:lnSpc>
                <a:spcPct val="125000"/>
              </a:lnSpc>
            </a:pPr>
            <a:r>
              <a:rPr lang="zh-CN" altLang="en-US" sz="2400" b="1" dirty="0">
                <a:solidFill>
                  <a:srgbClr val="FF00FF"/>
                </a:solidFill>
                <a:latin typeface="Times New Roman" pitchFamily="18" charset="0"/>
              </a:rPr>
              <a:t>   √</a:t>
            </a:r>
            <a:r>
              <a:rPr lang="zh-CN" altLang="en-US" sz="2400" b="1" dirty="0">
                <a:latin typeface="Times New Roman" pitchFamily="18" charset="0"/>
              </a:rPr>
              <a:t>在电力电子电路中，</a:t>
            </a:r>
            <a:r>
              <a:rPr lang="en-US" altLang="zh-CN" sz="2400" b="1" dirty="0">
                <a:latin typeface="Times New Roman" pitchFamily="18" charset="0"/>
              </a:rPr>
              <a:t>IGBT</a:t>
            </a:r>
            <a:r>
              <a:rPr lang="zh-CN" altLang="en-US" sz="2400" b="1" dirty="0">
                <a:latin typeface="Times New Roman" pitchFamily="18" charset="0"/>
              </a:rPr>
              <a:t>工作在</a:t>
            </a:r>
            <a:r>
              <a:rPr lang="zh-CN" altLang="en-US" sz="2400" b="1" dirty="0">
                <a:solidFill>
                  <a:srgbClr val="E35449"/>
                </a:solidFill>
                <a:latin typeface="Times New Roman" pitchFamily="18" charset="0"/>
              </a:rPr>
              <a:t>开关状态</a:t>
            </a:r>
            <a:r>
              <a:rPr lang="zh-CN" altLang="en-US" sz="2400" b="1" dirty="0">
                <a:latin typeface="Times New Roman" pitchFamily="18" charset="0"/>
              </a:rPr>
              <a:t>，因而是在</a:t>
            </a:r>
            <a:r>
              <a:rPr lang="zh-CN" altLang="en-US" sz="2400" b="1" dirty="0">
                <a:solidFill>
                  <a:srgbClr val="E35449"/>
                </a:solidFill>
                <a:latin typeface="Times New Roman" pitchFamily="18" charset="0"/>
              </a:rPr>
              <a:t>正向阻断区</a:t>
            </a:r>
            <a:r>
              <a:rPr lang="zh-CN" altLang="en-US" sz="2400" b="1" dirty="0">
                <a:latin typeface="Times New Roman" pitchFamily="18" charset="0"/>
              </a:rPr>
              <a:t>和</a:t>
            </a:r>
            <a:r>
              <a:rPr lang="zh-CN" altLang="en-US" sz="2400" b="1" dirty="0">
                <a:solidFill>
                  <a:srgbClr val="E35449"/>
                </a:solidFill>
                <a:latin typeface="Times New Roman" pitchFamily="18" charset="0"/>
              </a:rPr>
              <a:t>饱和区</a:t>
            </a:r>
            <a:r>
              <a:rPr lang="zh-CN" altLang="en-US" sz="2400" b="1" dirty="0">
                <a:latin typeface="Times New Roman" pitchFamily="18" charset="0"/>
              </a:rPr>
              <a:t>之间来回转换。</a:t>
            </a:r>
            <a:r>
              <a:rPr lang="zh-CN" altLang="en-US" sz="2000" b="1" dirty="0">
                <a:solidFill>
                  <a:srgbClr val="0000FF"/>
                </a:solidFill>
                <a:latin typeface="Times New Roman" pitchFamily="18" charset="0"/>
              </a:rPr>
              <a:t> </a:t>
            </a:r>
          </a:p>
          <a:p>
            <a:endParaRPr lang="en-US" altLang="zh-CN" sz="2000" b="1" dirty="0">
              <a:solidFill>
                <a:srgbClr val="0000FF"/>
              </a:solidFill>
              <a:latin typeface="Times New Roman" pitchFamily="18" charset="0"/>
            </a:endParaRPr>
          </a:p>
        </p:txBody>
      </p:sp>
      <p:sp>
        <p:nvSpPr>
          <p:cNvPr id="131077" name="Text Box 5"/>
          <p:cNvSpPr txBox="1">
            <a:spLocks noChangeArrowheads="1"/>
          </p:cNvSpPr>
          <p:nvPr/>
        </p:nvSpPr>
        <p:spPr bwMode="auto">
          <a:xfrm>
            <a:off x="2627313" y="4954588"/>
            <a:ext cx="5953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b="1">
                <a:latin typeface="Times New Roman" pitchFamily="18" charset="0"/>
              </a:rPr>
              <a:t>(b)</a:t>
            </a:r>
          </a:p>
        </p:txBody>
      </p:sp>
      <p:sp>
        <p:nvSpPr>
          <p:cNvPr id="131078" name="Text Box 6"/>
          <p:cNvSpPr txBox="1">
            <a:spLocks noChangeArrowheads="1"/>
          </p:cNvSpPr>
          <p:nvPr/>
        </p:nvSpPr>
        <p:spPr bwMode="auto">
          <a:xfrm>
            <a:off x="2051050" y="5229225"/>
            <a:ext cx="16764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b="1">
                <a:solidFill>
                  <a:srgbClr val="6600CC"/>
                </a:solidFill>
                <a:latin typeface="Times New Roman" pitchFamily="18" charset="0"/>
              </a:rPr>
              <a:t>图</a:t>
            </a:r>
            <a:r>
              <a:rPr lang="en-US" altLang="zh-CN" sz="1400" b="1">
                <a:solidFill>
                  <a:srgbClr val="6600CC"/>
                </a:solidFill>
                <a:latin typeface="Times New Roman" pitchFamily="18" charset="0"/>
              </a:rPr>
              <a:t>2-24  IGBT</a:t>
            </a:r>
            <a:r>
              <a:rPr lang="zh-CN" altLang="en-US" sz="1400" b="1">
                <a:solidFill>
                  <a:srgbClr val="6600CC"/>
                </a:solidFill>
                <a:latin typeface="Times New Roman" pitchFamily="18" charset="0"/>
              </a:rPr>
              <a:t>的转移特性和输出特性 </a:t>
            </a:r>
            <a:r>
              <a:rPr lang="en-US" altLang="zh-CN" sz="1400" b="1">
                <a:solidFill>
                  <a:srgbClr val="6600CC"/>
                </a:solidFill>
                <a:latin typeface="Times New Roman" pitchFamily="18" charset="0"/>
              </a:rPr>
              <a:t>b) </a:t>
            </a:r>
            <a:r>
              <a:rPr lang="zh-CN" altLang="en-US" sz="1400" b="1">
                <a:solidFill>
                  <a:srgbClr val="6600CC"/>
                </a:solidFill>
                <a:latin typeface="Times New Roman" pitchFamily="18" charset="0"/>
              </a:rPr>
              <a:t>输出特性</a:t>
            </a:r>
          </a:p>
          <a:p>
            <a:r>
              <a:rPr lang="zh-CN" altLang="en-US" sz="2000" b="1">
                <a:solidFill>
                  <a:srgbClr val="0000FF"/>
                </a:solidFill>
                <a:latin typeface="Times New Roman" pitchFamily="18" charset="0"/>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3" name="日期占位符 2"/>
          <p:cNvSpPr>
            <a:spLocks noGrp="1"/>
          </p:cNvSpPr>
          <p:nvPr>
            <p:ph type="dt" sz="half" idx="10"/>
          </p:nvPr>
        </p:nvSpPr>
        <p:spPr/>
        <p:txBody>
          <a:bodyPr/>
          <a:lstStyle/>
          <a:p>
            <a:fld id="{4F08D7EC-13DF-4888-B3F5-FD560B9FEBD1}" type="datetime10">
              <a:rPr lang="zh-CN" altLang="en-US" smtClean="0"/>
              <a:t>22:02</a:t>
            </a:fld>
            <a:endParaRPr lang="zh-CN" altLang="en-US"/>
          </a:p>
        </p:txBody>
      </p:sp>
    </p:spTree>
    <p:extLst>
      <p:ext uri="{BB962C8B-B14F-4D97-AF65-F5344CB8AC3E}">
        <p14:creationId xmlns:p14="http://schemas.microsoft.com/office/powerpoint/2010/main" val="382619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1066800" y="152400"/>
            <a:ext cx="7393632" cy="381000"/>
          </a:xfrm>
        </p:spPr>
        <p:txBody>
          <a:bodyPr/>
          <a:lstStyle/>
          <a:p>
            <a:r>
              <a:rPr lang="en-US" altLang="zh-CN" sz="4000" b="1" dirty="0">
                <a:solidFill>
                  <a:schemeClr val="tx2"/>
                </a:solidFill>
              </a:rPr>
              <a:t>IGBT</a:t>
            </a:r>
            <a:r>
              <a:rPr lang="zh-CN" altLang="en-US" sz="4000" b="1" dirty="0">
                <a:solidFill>
                  <a:schemeClr val="tx2"/>
                </a:solidFill>
              </a:rPr>
              <a:t>的动态特性：开通特性</a:t>
            </a:r>
          </a:p>
        </p:txBody>
      </p:sp>
      <p:sp>
        <p:nvSpPr>
          <p:cNvPr id="406789" name="Rectangle 261"/>
          <p:cNvSpPr>
            <a:spLocks noGrp="1" noChangeArrowheads="1"/>
          </p:cNvSpPr>
          <p:nvPr>
            <p:ph type="body" idx="1"/>
          </p:nvPr>
        </p:nvSpPr>
        <p:spPr>
          <a:xfrm>
            <a:off x="-323851" y="548680"/>
            <a:ext cx="5677803" cy="6237312"/>
          </a:xfrm>
          <a:noFill/>
          <a:ln/>
        </p:spPr>
        <p:txBody>
          <a:bodyPr/>
          <a:lstStyle/>
          <a:p>
            <a:pPr algn="just">
              <a:lnSpc>
                <a:spcPct val="110000"/>
              </a:lnSpc>
              <a:spcBef>
                <a:spcPct val="35000"/>
              </a:spcBef>
              <a:buClr>
                <a:schemeClr val="tx1"/>
              </a:buClr>
              <a:buFont typeface="Wingdings" pitchFamily="2" charset="2"/>
              <a:buBlip>
                <a:blip r:embed="rId3"/>
              </a:buBlip>
            </a:pPr>
            <a:r>
              <a:rPr lang="en-US" altLang="zh-CN" sz="2000" dirty="0">
                <a:latin typeface="Arial" pitchFamily="34" charset="0"/>
              </a:rPr>
              <a:t>IGBT</a:t>
            </a:r>
            <a:r>
              <a:rPr lang="zh-CN" altLang="en-US" sz="2000" dirty="0">
                <a:latin typeface="Arial" pitchFamily="34" charset="0"/>
              </a:rPr>
              <a:t>的开通过程：与</a:t>
            </a:r>
            <a:r>
              <a:rPr lang="en-US" altLang="zh-CN" sz="2000" dirty="0">
                <a:latin typeface="Arial" pitchFamily="34" charset="0"/>
              </a:rPr>
              <a:t>MOSFET</a:t>
            </a:r>
            <a:r>
              <a:rPr lang="zh-CN" altLang="en-US" sz="2000" b="1" dirty="0">
                <a:solidFill>
                  <a:srgbClr val="FF0000"/>
                </a:solidFill>
                <a:latin typeface="Arial" pitchFamily="34" charset="0"/>
              </a:rPr>
              <a:t>（比较不同</a:t>
            </a:r>
            <a:r>
              <a:rPr lang="en-US" altLang="zh-CN" sz="2000" b="1" dirty="0">
                <a:solidFill>
                  <a:srgbClr val="FF0000"/>
                </a:solidFill>
                <a:latin typeface="Arial" pitchFamily="34" charset="0"/>
              </a:rPr>
              <a:t>,</a:t>
            </a:r>
            <a:r>
              <a:rPr lang="zh-CN" altLang="en-US" sz="2000" b="1" dirty="0">
                <a:solidFill>
                  <a:srgbClr val="FF0000"/>
                </a:solidFill>
                <a:latin typeface="Arial" pitchFamily="34" charset="0"/>
              </a:rPr>
              <a:t>不同的原因是导通的机理不同）。</a:t>
            </a:r>
          </a:p>
          <a:p>
            <a:pPr lvl="1" algn="just">
              <a:lnSpc>
                <a:spcPct val="110000"/>
              </a:lnSpc>
              <a:spcBef>
                <a:spcPct val="35000"/>
              </a:spcBef>
              <a:buClr>
                <a:schemeClr val="tx1"/>
              </a:buClr>
              <a:buFont typeface="Wingdings" pitchFamily="2" charset="2"/>
              <a:buBlip>
                <a:blip r:embed="rId4"/>
              </a:buBlip>
            </a:pPr>
            <a:r>
              <a:rPr lang="zh-CN" altLang="en-US" sz="1900" b="1" dirty="0">
                <a:solidFill>
                  <a:srgbClr val="0000FF"/>
                </a:solidFill>
                <a:latin typeface="Arial" pitchFamily="34" charset="0"/>
              </a:rPr>
              <a:t>电流上升</a:t>
            </a:r>
            <a:r>
              <a:rPr lang="en-US" altLang="zh-CN" sz="1900" b="1" dirty="0">
                <a:solidFill>
                  <a:srgbClr val="0000FF"/>
                </a:solidFill>
                <a:latin typeface="Arial" pitchFamily="34" charset="0"/>
              </a:rPr>
              <a:t>+</a:t>
            </a:r>
            <a:r>
              <a:rPr lang="zh-CN" altLang="en-US" sz="1900" b="1" dirty="0">
                <a:solidFill>
                  <a:srgbClr val="0000FF"/>
                </a:solidFill>
                <a:latin typeface="Arial" pitchFamily="34" charset="0"/>
              </a:rPr>
              <a:t>电压下降的过程</a:t>
            </a:r>
            <a:endParaRPr lang="en-US" altLang="zh-CN" sz="1900" b="1" dirty="0">
              <a:solidFill>
                <a:srgbClr val="0000FF"/>
              </a:solidFill>
              <a:latin typeface="Arial" pitchFamily="34" charset="0"/>
            </a:endParaRPr>
          </a:p>
          <a:p>
            <a:pPr lvl="1" algn="just">
              <a:lnSpc>
                <a:spcPct val="110000"/>
              </a:lnSpc>
              <a:spcBef>
                <a:spcPct val="35000"/>
              </a:spcBef>
              <a:buClr>
                <a:schemeClr val="tx1"/>
              </a:buClr>
              <a:buFont typeface="Wingdings" pitchFamily="2" charset="2"/>
              <a:buBlip>
                <a:blip r:embed="rId4"/>
              </a:buBlip>
            </a:pPr>
            <a:r>
              <a:rPr lang="zh-CN" altLang="en-US" sz="1900" b="1" dirty="0">
                <a:solidFill>
                  <a:srgbClr val="0000FF"/>
                </a:solidFill>
                <a:latin typeface="Arial" pitchFamily="34" charset="0"/>
              </a:rPr>
              <a:t>开通延迟时间</a:t>
            </a:r>
            <a:r>
              <a:rPr lang="en-US" altLang="zh-CN" sz="1900" b="1" i="1" dirty="0">
                <a:solidFill>
                  <a:srgbClr val="0000FF"/>
                </a:solidFill>
                <a:latin typeface="Arial" pitchFamily="34" charset="0"/>
              </a:rPr>
              <a:t>t</a:t>
            </a:r>
            <a:r>
              <a:rPr lang="en-US" altLang="zh-CN" sz="1900" b="1" baseline="-30000" dirty="0">
                <a:solidFill>
                  <a:srgbClr val="0000FF"/>
                </a:solidFill>
                <a:latin typeface="Arial" pitchFamily="34" charset="0"/>
              </a:rPr>
              <a:t>d(on)</a:t>
            </a:r>
            <a:r>
              <a:rPr lang="zh-CN" altLang="en-US" sz="1900" dirty="0">
                <a:solidFill>
                  <a:srgbClr val="0000FF"/>
                </a:solidFill>
                <a:latin typeface="Arial" pitchFamily="34" charset="0"/>
              </a:rPr>
              <a:t>：</a:t>
            </a:r>
            <a:r>
              <a:rPr lang="en-US" altLang="zh-CN" sz="1900" dirty="0">
                <a:solidFill>
                  <a:srgbClr val="0000FF"/>
                </a:solidFill>
                <a:latin typeface="Arial" pitchFamily="34" charset="0"/>
              </a:rPr>
              <a:t>10% </a:t>
            </a:r>
            <a:r>
              <a:rPr lang="en-US" altLang="zh-CN" sz="1900" b="1" dirty="0" err="1">
                <a:solidFill>
                  <a:srgbClr val="0000FF"/>
                </a:solidFill>
              </a:rPr>
              <a:t>u</a:t>
            </a:r>
            <a:r>
              <a:rPr lang="en-US" altLang="zh-CN" sz="1900" b="1" baseline="-25000" dirty="0" err="1">
                <a:solidFill>
                  <a:srgbClr val="0000FF"/>
                </a:solidFill>
              </a:rPr>
              <a:t>GE</a:t>
            </a:r>
            <a:r>
              <a:rPr lang="zh-CN" altLang="en-US" sz="1900" b="1" dirty="0">
                <a:solidFill>
                  <a:srgbClr val="0000FF"/>
                </a:solidFill>
                <a:latin typeface="Arial" pitchFamily="34" charset="0"/>
              </a:rPr>
              <a:t>到</a:t>
            </a:r>
            <a:r>
              <a:rPr lang="en-US" altLang="zh-CN" sz="1900" dirty="0">
                <a:solidFill>
                  <a:srgbClr val="0000FF"/>
                </a:solidFill>
                <a:latin typeface="Arial" pitchFamily="34" charset="0"/>
              </a:rPr>
              <a:t>10% </a:t>
            </a:r>
            <a:r>
              <a:rPr lang="en-US" altLang="zh-CN" sz="1900" b="1" dirty="0" err="1">
                <a:solidFill>
                  <a:srgbClr val="0000FF"/>
                </a:solidFill>
              </a:rPr>
              <a:t>i</a:t>
            </a:r>
            <a:r>
              <a:rPr lang="en-US" altLang="zh-CN" sz="1900" b="1" baseline="-25000" dirty="0" err="1">
                <a:solidFill>
                  <a:srgbClr val="0000FF"/>
                </a:solidFill>
              </a:rPr>
              <a:t>C</a:t>
            </a:r>
            <a:r>
              <a:rPr lang="zh-CN" altLang="en-US" sz="1900" b="1" dirty="0">
                <a:solidFill>
                  <a:srgbClr val="0000FF"/>
                </a:solidFill>
                <a:latin typeface="Arial" pitchFamily="34" charset="0"/>
              </a:rPr>
              <a:t>幅值时间。</a:t>
            </a:r>
          </a:p>
          <a:p>
            <a:pPr lvl="1" algn="just">
              <a:lnSpc>
                <a:spcPct val="110000"/>
              </a:lnSpc>
              <a:spcBef>
                <a:spcPct val="35000"/>
              </a:spcBef>
              <a:buClr>
                <a:schemeClr val="tx1"/>
              </a:buClr>
              <a:buFont typeface="Wingdings" pitchFamily="2" charset="2"/>
              <a:buBlip>
                <a:blip r:embed="rId4"/>
              </a:buBlip>
            </a:pPr>
            <a:r>
              <a:rPr lang="zh-CN" altLang="en-US" sz="1900" b="1" dirty="0">
                <a:solidFill>
                  <a:srgbClr val="0000FF"/>
                </a:solidFill>
                <a:latin typeface="Arial" pitchFamily="34" charset="0"/>
              </a:rPr>
              <a:t>电流上升时间</a:t>
            </a:r>
            <a:r>
              <a:rPr lang="en-US" altLang="zh-CN" sz="1900" b="1" dirty="0" err="1">
                <a:solidFill>
                  <a:srgbClr val="0000FF"/>
                </a:solidFill>
                <a:latin typeface="Arial" pitchFamily="34" charset="0"/>
              </a:rPr>
              <a:t>t</a:t>
            </a:r>
            <a:r>
              <a:rPr lang="en-US" altLang="zh-CN" sz="1900" b="1" baseline="-30000" dirty="0" err="1">
                <a:solidFill>
                  <a:srgbClr val="0000FF"/>
                </a:solidFill>
                <a:latin typeface="Arial" pitchFamily="34" charset="0"/>
              </a:rPr>
              <a:t>r</a:t>
            </a:r>
            <a:r>
              <a:rPr lang="zh-CN" altLang="en-US" sz="1900" dirty="0">
                <a:solidFill>
                  <a:srgbClr val="0000FF"/>
                </a:solidFill>
                <a:latin typeface="Arial" pitchFamily="34" charset="0"/>
              </a:rPr>
              <a:t>：</a:t>
            </a:r>
            <a:r>
              <a:rPr lang="en-US" altLang="zh-CN" sz="1900" dirty="0">
                <a:solidFill>
                  <a:srgbClr val="0000FF"/>
                </a:solidFill>
                <a:latin typeface="Arial" pitchFamily="34" charset="0"/>
              </a:rPr>
              <a:t>10% </a:t>
            </a:r>
            <a:r>
              <a:rPr lang="en-US" altLang="zh-CN" sz="1900" b="1" dirty="0" err="1">
                <a:solidFill>
                  <a:srgbClr val="0000FF"/>
                </a:solidFill>
              </a:rPr>
              <a:t>i</a:t>
            </a:r>
            <a:r>
              <a:rPr lang="en-US" altLang="zh-CN" sz="1900" b="1" baseline="-25000" dirty="0" err="1">
                <a:solidFill>
                  <a:srgbClr val="0000FF"/>
                </a:solidFill>
              </a:rPr>
              <a:t>C</a:t>
            </a:r>
            <a:r>
              <a:rPr lang="zh-CN" altLang="en-US" sz="1900" b="1" dirty="0">
                <a:solidFill>
                  <a:srgbClr val="0000FF"/>
                </a:solidFill>
                <a:latin typeface="Arial" pitchFamily="34" charset="0"/>
              </a:rPr>
              <a:t>幅值上升到</a:t>
            </a:r>
            <a:r>
              <a:rPr lang="en-US" altLang="zh-CN" sz="1900" dirty="0">
                <a:solidFill>
                  <a:srgbClr val="0000FF"/>
                </a:solidFill>
                <a:latin typeface="Arial" pitchFamily="34" charset="0"/>
              </a:rPr>
              <a:t>90% </a:t>
            </a:r>
            <a:r>
              <a:rPr lang="en-US" altLang="zh-CN" sz="1900" b="1" dirty="0" err="1">
                <a:solidFill>
                  <a:srgbClr val="0000FF"/>
                </a:solidFill>
              </a:rPr>
              <a:t>i</a:t>
            </a:r>
            <a:r>
              <a:rPr lang="en-US" altLang="zh-CN" sz="1900" b="1" baseline="-25000" dirty="0" err="1">
                <a:solidFill>
                  <a:srgbClr val="0000FF"/>
                </a:solidFill>
              </a:rPr>
              <a:t>C</a:t>
            </a:r>
            <a:r>
              <a:rPr lang="zh-CN" altLang="en-US" sz="1900" b="1" dirty="0">
                <a:solidFill>
                  <a:srgbClr val="0000FF"/>
                </a:solidFill>
                <a:latin typeface="Arial" pitchFamily="34" charset="0"/>
              </a:rPr>
              <a:t>幅值时间。</a:t>
            </a:r>
            <a:endParaRPr lang="zh-CN" altLang="en-US" sz="1900" i="1" dirty="0">
              <a:solidFill>
                <a:srgbClr val="0000FF"/>
              </a:solidFill>
              <a:latin typeface="Arial" pitchFamily="34" charset="0"/>
            </a:endParaRPr>
          </a:p>
          <a:p>
            <a:pPr lvl="1" algn="just">
              <a:lnSpc>
                <a:spcPct val="110000"/>
              </a:lnSpc>
              <a:spcBef>
                <a:spcPct val="35000"/>
              </a:spcBef>
              <a:buClr>
                <a:schemeClr val="tx1"/>
              </a:buClr>
              <a:buFont typeface="Wingdings" pitchFamily="2" charset="2"/>
              <a:buBlip>
                <a:blip r:embed="rId4"/>
              </a:buBlip>
            </a:pPr>
            <a:r>
              <a:rPr lang="zh-CN" altLang="en-US" sz="1900" b="1" dirty="0">
                <a:solidFill>
                  <a:srgbClr val="0000FF"/>
                </a:solidFill>
                <a:latin typeface="Arial" pitchFamily="34" charset="0"/>
              </a:rPr>
              <a:t>集射电压下降时间</a:t>
            </a:r>
            <a:r>
              <a:rPr lang="en-US" altLang="zh-CN" sz="1900" b="1" i="1" dirty="0" err="1">
                <a:latin typeface="Arial" pitchFamily="34" charset="0"/>
              </a:rPr>
              <a:t>t</a:t>
            </a:r>
            <a:r>
              <a:rPr lang="en-US" altLang="zh-CN" sz="1900" b="1" baseline="-30000" dirty="0" err="1">
                <a:latin typeface="Arial" pitchFamily="34" charset="0"/>
              </a:rPr>
              <a:t>fv</a:t>
            </a:r>
            <a:r>
              <a:rPr lang="en-US" altLang="zh-CN" sz="1900" b="1" baseline="-30000" dirty="0">
                <a:latin typeface="Arial" pitchFamily="34" charset="0"/>
              </a:rPr>
              <a:t> </a:t>
            </a:r>
            <a:r>
              <a:rPr lang="zh-CN" altLang="en-US" sz="1900" dirty="0">
                <a:solidFill>
                  <a:srgbClr val="0000FF"/>
                </a:solidFill>
                <a:latin typeface="Arial" pitchFamily="34" charset="0"/>
              </a:rPr>
              <a:t>：</a:t>
            </a:r>
            <a:r>
              <a:rPr lang="en-US" altLang="zh-CN" sz="1900" b="1" i="1" dirty="0" err="1">
                <a:latin typeface="Arial" pitchFamily="34" charset="0"/>
              </a:rPr>
              <a:t>u</a:t>
            </a:r>
            <a:r>
              <a:rPr lang="en-US" altLang="zh-CN" sz="1900" b="1" baseline="-30000" dirty="0" err="1">
                <a:latin typeface="Arial" pitchFamily="34" charset="0"/>
              </a:rPr>
              <a:t>CE</a:t>
            </a:r>
            <a:r>
              <a:rPr lang="zh-CN" altLang="en-US" sz="1900" dirty="0">
                <a:latin typeface="Arial" pitchFamily="34" charset="0"/>
              </a:rPr>
              <a:t>的下降过程</a:t>
            </a:r>
            <a:r>
              <a:rPr lang="zh-CN" altLang="en-US" sz="1900" b="1" dirty="0">
                <a:solidFill>
                  <a:srgbClr val="FF0000"/>
                </a:solidFill>
                <a:latin typeface="Arial" pitchFamily="34" charset="0"/>
              </a:rPr>
              <a:t>分为</a:t>
            </a:r>
            <a:r>
              <a:rPr lang="en-US" altLang="zh-CN" sz="1900" b="1" i="1" dirty="0">
                <a:solidFill>
                  <a:srgbClr val="FF0000"/>
                </a:solidFill>
                <a:latin typeface="Arial" pitchFamily="34" charset="0"/>
              </a:rPr>
              <a:t>t</a:t>
            </a:r>
            <a:r>
              <a:rPr lang="en-US" altLang="zh-CN" sz="1900" b="1" baseline="-30000" dirty="0">
                <a:solidFill>
                  <a:srgbClr val="FF0000"/>
                </a:solidFill>
                <a:latin typeface="Arial" pitchFamily="34" charset="0"/>
              </a:rPr>
              <a:t>fv1</a:t>
            </a:r>
            <a:r>
              <a:rPr lang="zh-CN" altLang="en-US" sz="1900" b="1" dirty="0">
                <a:solidFill>
                  <a:srgbClr val="FF0000"/>
                </a:solidFill>
                <a:latin typeface="Arial" pitchFamily="34" charset="0"/>
              </a:rPr>
              <a:t>和</a:t>
            </a:r>
            <a:r>
              <a:rPr lang="en-US" altLang="zh-CN" sz="1900" b="1" i="1" dirty="0">
                <a:solidFill>
                  <a:srgbClr val="FF0000"/>
                </a:solidFill>
                <a:latin typeface="Arial" pitchFamily="34" charset="0"/>
              </a:rPr>
              <a:t>t</a:t>
            </a:r>
            <a:r>
              <a:rPr lang="en-US" altLang="zh-CN" sz="1900" b="1" baseline="-30000" dirty="0">
                <a:solidFill>
                  <a:srgbClr val="FF0000"/>
                </a:solidFill>
                <a:latin typeface="Arial" pitchFamily="34" charset="0"/>
              </a:rPr>
              <a:t>fv2</a:t>
            </a:r>
            <a:r>
              <a:rPr lang="zh-CN" altLang="en-US" sz="1900" b="1" dirty="0">
                <a:solidFill>
                  <a:srgbClr val="FF0000"/>
                </a:solidFill>
                <a:latin typeface="Arial" pitchFamily="34" charset="0"/>
              </a:rPr>
              <a:t>两段</a:t>
            </a:r>
            <a:r>
              <a:rPr lang="zh-CN" altLang="en-US" sz="1900" dirty="0">
                <a:latin typeface="Arial" pitchFamily="34" charset="0"/>
              </a:rPr>
              <a:t>。</a:t>
            </a:r>
          </a:p>
          <a:p>
            <a:pPr lvl="1" algn="just">
              <a:lnSpc>
                <a:spcPct val="110000"/>
              </a:lnSpc>
              <a:spcBef>
                <a:spcPct val="35000"/>
              </a:spcBef>
              <a:buFontTx/>
              <a:buNone/>
            </a:pPr>
            <a:r>
              <a:rPr lang="zh-CN" altLang="en-US" sz="1900" b="1" i="1" dirty="0">
                <a:latin typeface="Arial" pitchFamily="34" charset="0"/>
              </a:rPr>
              <a:t>   </a:t>
            </a:r>
            <a:r>
              <a:rPr lang="en-US" altLang="zh-CN" sz="1900" b="1" i="1" dirty="0">
                <a:latin typeface="Arial" pitchFamily="34" charset="0"/>
              </a:rPr>
              <a:t>t</a:t>
            </a:r>
            <a:r>
              <a:rPr lang="en-US" altLang="zh-CN" sz="1900" b="1" baseline="-30000" dirty="0">
                <a:latin typeface="Arial" pitchFamily="34" charset="0"/>
              </a:rPr>
              <a:t>fv1</a:t>
            </a:r>
            <a:r>
              <a:rPr lang="en-US" altLang="zh-CN" sz="1900" dirty="0">
                <a:latin typeface="Arial" pitchFamily="34" charset="0"/>
              </a:rPr>
              <a:t>——IGBT</a:t>
            </a:r>
            <a:r>
              <a:rPr lang="zh-CN" altLang="en-US" sz="1900" dirty="0">
                <a:latin typeface="Arial" pitchFamily="34" charset="0"/>
              </a:rPr>
              <a:t>中</a:t>
            </a:r>
            <a:r>
              <a:rPr lang="en-US" altLang="zh-CN" sz="1900" dirty="0">
                <a:latin typeface="Arial" pitchFamily="34" charset="0"/>
              </a:rPr>
              <a:t>MOSFET</a:t>
            </a:r>
            <a:r>
              <a:rPr lang="zh-CN" altLang="en-US" sz="1900" dirty="0">
                <a:latin typeface="Arial" pitchFamily="34" charset="0"/>
              </a:rPr>
              <a:t>单独工作的电压下降过程，该过程</a:t>
            </a:r>
            <a:r>
              <a:rPr lang="en-US" altLang="zh-CN" sz="1900" b="1" dirty="0" err="1">
                <a:solidFill>
                  <a:srgbClr val="0000FF"/>
                </a:solidFill>
              </a:rPr>
              <a:t>u</a:t>
            </a:r>
            <a:r>
              <a:rPr lang="en-US" altLang="zh-CN" sz="1900" b="1" baseline="-25000" dirty="0" err="1">
                <a:solidFill>
                  <a:srgbClr val="0000FF"/>
                </a:solidFill>
              </a:rPr>
              <a:t>GE</a:t>
            </a:r>
            <a:r>
              <a:rPr lang="zh-CN" altLang="en-US" sz="1900" dirty="0">
                <a:latin typeface="Arial" pitchFamily="34" charset="0"/>
              </a:rPr>
              <a:t>保持不变，</a:t>
            </a:r>
            <a:r>
              <a:rPr lang="zh-CN" altLang="en-US" sz="1900" b="1" dirty="0">
                <a:solidFill>
                  <a:srgbClr val="FF0000"/>
                </a:solidFill>
                <a:latin typeface="Arial" pitchFamily="34" charset="0"/>
              </a:rPr>
              <a:t>即处于米勒平台</a:t>
            </a:r>
            <a:r>
              <a:rPr lang="zh-CN" altLang="en-US" sz="1900" dirty="0">
                <a:latin typeface="Arial" pitchFamily="34" charset="0"/>
              </a:rPr>
              <a:t>；</a:t>
            </a:r>
          </a:p>
          <a:p>
            <a:pPr lvl="1" algn="just">
              <a:lnSpc>
                <a:spcPct val="110000"/>
              </a:lnSpc>
              <a:spcBef>
                <a:spcPct val="35000"/>
              </a:spcBef>
              <a:buFontTx/>
              <a:buNone/>
            </a:pPr>
            <a:r>
              <a:rPr lang="zh-CN" altLang="en-US" sz="1900" b="1" i="1" dirty="0">
                <a:latin typeface="Arial" pitchFamily="34" charset="0"/>
              </a:rPr>
              <a:t>   </a:t>
            </a:r>
            <a:r>
              <a:rPr lang="en-US" altLang="zh-CN" sz="1900" b="1" i="1" dirty="0">
                <a:latin typeface="Arial" pitchFamily="34" charset="0"/>
              </a:rPr>
              <a:t>t</a:t>
            </a:r>
            <a:r>
              <a:rPr lang="en-US" altLang="zh-CN" sz="1900" b="1" baseline="-30000" dirty="0">
                <a:latin typeface="Arial" pitchFamily="34" charset="0"/>
              </a:rPr>
              <a:t>fv2</a:t>
            </a:r>
            <a:r>
              <a:rPr lang="en-US" altLang="zh-CN" sz="1900" dirty="0">
                <a:latin typeface="Arial" pitchFamily="34" charset="0"/>
              </a:rPr>
              <a:t>——MOSFET</a:t>
            </a:r>
            <a:r>
              <a:rPr lang="zh-CN" altLang="en-US" sz="1900" dirty="0">
                <a:latin typeface="Arial" pitchFamily="34" charset="0"/>
              </a:rPr>
              <a:t>和</a:t>
            </a:r>
            <a:r>
              <a:rPr lang="en-US" altLang="zh-CN" sz="1900" dirty="0">
                <a:latin typeface="Arial" pitchFamily="34" charset="0"/>
              </a:rPr>
              <a:t>PNP</a:t>
            </a:r>
            <a:r>
              <a:rPr lang="zh-CN" altLang="en-US" sz="1900" dirty="0">
                <a:latin typeface="Arial" pitchFamily="34" charset="0"/>
              </a:rPr>
              <a:t>晶体管同时工作的电压下降过程：</a:t>
            </a:r>
            <a:endParaRPr lang="en-US" altLang="zh-CN" sz="1900" dirty="0">
              <a:latin typeface="Arial" pitchFamily="34" charset="0"/>
            </a:endParaRPr>
          </a:p>
          <a:p>
            <a:pPr lvl="1" algn="just">
              <a:lnSpc>
                <a:spcPct val="110000"/>
              </a:lnSpc>
              <a:spcBef>
                <a:spcPct val="35000"/>
              </a:spcBef>
              <a:buFontTx/>
              <a:buNone/>
            </a:pPr>
            <a:r>
              <a:rPr lang="en-US" altLang="zh-CN" sz="1900" dirty="0">
                <a:latin typeface="Arial" pitchFamily="34" charset="0"/>
              </a:rPr>
              <a:t>	</a:t>
            </a:r>
            <a:r>
              <a:rPr lang="zh-CN" altLang="en-US" sz="1900" dirty="0">
                <a:solidFill>
                  <a:srgbClr val="FF0000"/>
                </a:solidFill>
                <a:latin typeface="Arial" pitchFamily="34" charset="0"/>
              </a:rPr>
              <a:t>由于</a:t>
            </a:r>
            <a:r>
              <a:rPr lang="en-US" altLang="zh-CN" sz="1900" b="1" dirty="0" err="1">
                <a:solidFill>
                  <a:srgbClr val="FF0000"/>
                </a:solidFill>
              </a:rPr>
              <a:t>u</a:t>
            </a:r>
            <a:r>
              <a:rPr lang="en-US" altLang="zh-CN" sz="1900" b="1" baseline="-25000" dirty="0" err="1">
                <a:solidFill>
                  <a:srgbClr val="FF0000"/>
                </a:solidFill>
              </a:rPr>
              <a:t>CE</a:t>
            </a:r>
            <a:r>
              <a:rPr lang="zh-CN" altLang="en-US" sz="1900" dirty="0">
                <a:solidFill>
                  <a:srgbClr val="FF0000"/>
                </a:solidFill>
                <a:latin typeface="Arial" pitchFamily="34" charset="0"/>
              </a:rPr>
              <a:t>下降时</a:t>
            </a:r>
            <a:r>
              <a:rPr lang="en-US" altLang="zh-CN" sz="1900" dirty="0">
                <a:solidFill>
                  <a:srgbClr val="FF0000"/>
                </a:solidFill>
                <a:latin typeface="Arial" pitchFamily="34" charset="0"/>
              </a:rPr>
              <a:t>MOSFET</a:t>
            </a:r>
            <a:r>
              <a:rPr lang="zh-CN" altLang="en-US" sz="1900" b="1" dirty="0">
                <a:solidFill>
                  <a:srgbClr val="0000FF"/>
                </a:solidFill>
                <a:latin typeface="Arial" pitchFamily="34" charset="0"/>
              </a:rPr>
              <a:t>栅漏电容</a:t>
            </a:r>
            <a:r>
              <a:rPr lang="zh-CN" altLang="en-US" sz="1900" dirty="0">
                <a:solidFill>
                  <a:srgbClr val="FF0000"/>
                </a:solidFill>
                <a:latin typeface="Arial" pitchFamily="34" charset="0"/>
              </a:rPr>
              <a:t>增加</a:t>
            </a:r>
            <a:r>
              <a:rPr lang="zh-CN" altLang="en-US" sz="1900" dirty="0">
                <a:solidFill>
                  <a:srgbClr val="0000FF"/>
                </a:solidFill>
                <a:latin typeface="Arial" pitchFamily="34" charset="0"/>
              </a:rPr>
              <a:t>，而且</a:t>
            </a:r>
            <a:r>
              <a:rPr lang="en-US" altLang="zh-CN" sz="1900" dirty="0">
                <a:solidFill>
                  <a:srgbClr val="0000FF"/>
                </a:solidFill>
                <a:latin typeface="Arial" pitchFamily="34" charset="0"/>
              </a:rPr>
              <a:t>PNP</a:t>
            </a:r>
            <a:r>
              <a:rPr lang="zh-CN" altLang="en-US" sz="1900" dirty="0">
                <a:solidFill>
                  <a:srgbClr val="0000FF"/>
                </a:solidFill>
                <a:latin typeface="Arial" pitchFamily="34" charset="0"/>
              </a:rPr>
              <a:t>管由放大到转入饱和需要时间，所以</a:t>
            </a:r>
            <a:r>
              <a:rPr lang="en-US" altLang="zh-CN" sz="1900" b="1" i="1" dirty="0">
                <a:solidFill>
                  <a:srgbClr val="0000FF"/>
                </a:solidFill>
                <a:latin typeface="Arial" pitchFamily="34" charset="0"/>
              </a:rPr>
              <a:t>t</a:t>
            </a:r>
            <a:r>
              <a:rPr lang="en-US" altLang="zh-CN" sz="1900" b="1" baseline="-30000" dirty="0">
                <a:solidFill>
                  <a:srgbClr val="0000FF"/>
                </a:solidFill>
                <a:latin typeface="Arial" pitchFamily="34" charset="0"/>
              </a:rPr>
              <a:t>fv2</a:t>
            </a:r>
            <a:r>
              <a:rPr lang="en-US" altLang="zh-CN" sz="1900" dirty="0">
                <a:solidFill>
                  <a:srgbClr val="0000FF"/>
                </a:solidFill>
                <a:latin typeface="Arial" pitchFamily="34" charset="0"/>
              </a:rPr>
              <a:t> </a:t>
            </a:r>
            <a:r>
              <a:rPr lang="zh-CN" altLang="en-US" sz="1900" dirty="0">
                <a:solidFill>
                  <a:srgbClr val="0000FF"/>
                </a:solidFill>
                <a:latin typeface="Arial" pitchFamily="34" charset="0"/>
              </a:rPr>
              <a:t>过程变缓。</a:t>
            </a:r>
            <a:endParaRPr lang="en-US" altLang="zh-CN" sz="1900" dirty="0">
              <a:solidFill>
                <a:srgbClr val="0000FF"/>
              </a:solidFill>
              <a:latin typeface="Arial" pitchFamily="34" charset="0"/>
            </a:endParaRPr>
          </a:p>
          <a:p>
            <a:pPr lvl="1" algn="just">
              <a:lnSpc>
                <a:spcPct val="110000"/>
              </a:lnSpc>
              <a:spcBef>
                <a:spcPct val="35000"/>
              </a:spcBef>
              <a:buFontTx/>
              <a:buNone/>
            </a:pPr>
            <a:r>
              <a:rPr lang="en-US" altLang="zh-CN" sz="1900" dirty="0">
                <a:latin typeface="Arial" pitchFamily="34" charset="0"/>
              </a:rPr>
              <a:t>   </a:t>
            </a:r>
            <a:r>
              <a:rPr lang="zh-CN" altLang="en-US" sz="1900" b="1" dirty="0">
                <a:solidFill>
                  <a:srgbClr val="FF0000"/>
                </a:solidFill>
                <a:latin typeface="Arial" pitchFamily="34" charset="0"/>
              </a:rPr>
              <a:t>只有</a:t>
            </a:r>
            <a:r>
              <a:rPr lang="en-US" altLang="zh-CN" sz="1900" b="1" i="1" dirty="0">
                <a:solidFill>
                  <a:srgbClr val="FF0000"/>
                </a:solidFill>
                <a:latin typeface="Arial" pitchFamily="34" charset="0"/>
              </a:rPr>
              <a:t>t</a:t>
            </a:r>
            <a:r>
              <a:rPr lang="en-US" altLang="zh-CN" sz="1900" b="1" baseline="-30000" dirty="0">
                <a:solidFill>
                  <a:srgbClr val="FF0000"/>
                </a:solidFill>
                <a:latin typeface="Arial" pitchFamily="34" charset="0"/>
              </a:rPr>
              <a:t>fv2</a:t>
            </a:r>
            <a:r>
              <a:rPr lang="zh-CN" altLang="en-US" sz="1900" b="1" dirty="0">
                <a:solidFill>
                  <a:srgbClr val="FF0000"/>
                </a:solidFill>
                <a:latin typeface="Arial" pitchFamily="34" charset="0"/>
              </a:rPr>
              <a:t>结束时，</a:t>
            </a:r>
            <a:r>
              <a:rPr lang="en-US" altLang="zh-CN" sz="1900" b="1" dirty="0">
                <a:solidFill>
                  <a:srgbClr val="FF0000"/>
                </a:solidFill>
                <a:latin typeface="Arial" pitchFamily="34" charset="0"/>
              </a:rPr>
              <a:t>IGBT</a:t>
            </a:r>
            <a:r>
              <a:rPr lang="zh-CN" altLang="en-US" sz="1900" b="1" dirty="0">
                <a:solidFill>
                  <a:srgbClr val="FF0000"/>
                </a:solidFill>
                <a:latin typeface="Arial" pitchFamily="34" charset="0"/>
              </a:rPr>
              <a:t>才进入饱和状态。</a:t>
            </a:r>
          </a:p>
        </p:txBody>
      </p:sp>
      <p:pic>
        <p:nvPicPr>
          <p:cNvPr id="406795" name="Picture 2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953" y="908720"/>
            <a:ext cx="3790047" cy="5112123"/>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a:xfrm>
            <a:off x="8343056" y="6481142"/>
            <a:ext cx="981472" cy="260226"/>
          </a:xfrm>
        </p:spPr>
        <p:txBody>
          <a:bodyPr/>
          <a:lstStyle/>
          <a:p>
            <a:fld id="{0C913308-F349-4B6D-A68A-DD1791B4A57B}" type="slidenum">
              <a:rPr lang="zh-CN" altLang="en-US" smtClean="0"/>
              <a:t>12</a:t>
            </a:fld>
            <a:endParaRPr lang="zh-CN" altLang="en-US"/>
          </a:p>
        </p:txBody>
      </p:sp>
      <p:sp>
        <p:nvSpPr>
          <p:cNvPr id="3" name="日期占位符 2"/>
          <p:cNvSpPr>
            <a:spLocks noGrp="1"/>
          </p:cNvSpPr>
          <p:nvPr>
            <p:ph type="dt" sz="half" idx="10"/>
          </p:nvPr>
        </p:nvSpPr>
        <p:spPr/>
        <p:txBody>
          <a:bodyPr/>
          <a:lstStyle/>
          <a:p>
            <a:fld id="{2829EB09-A1B8-4AC0-A2C4-7CA4A04E0BDB}" type="datetime10">
              <a:rPr lang="zh-CN" altLang="en-US" smtClean="0"/>
              <a:t>22:02</a:t>
            </a:fld>
            <a:endParaRPr lang="zh-CN" altLang="en-US"/>
          </a:p>
        </p:txBody>
      </p:sp>
    </p:spTree>
    <p:extLst>
      <p:ext uri="{BB962C8B-B14F-4D97-AF65-F5344CB8AC3E}">
        <p14:creationId xmlns:p14="http://schemas.microsoft.com/office/powerpoint/2010/main" val="2176717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6789">
                                            <p:txEl>
                                              <p:pRg st="0" end="0"/>
                                            </p:txEl>
                                          </p:spTgt>
                                        </p:tgtEl>
                                        <p:attrNameLst>
                                          <p:attrName>style.visibility</p:attrName>
                                        </p:attrNameLst>
                                      </p:cBhvr>
                                      <p:to>
                                        <p:strVal val="visible"/>
                                      </p:to>
                                    </p:set>
                                    <p:animEffect transition="in" filter="blinds(horizontal)">
                                      <p:cBhvr>
                                        <p:cTn id="7" dur="500"/>
                                        <p:tgtEl>
                                          <p:spTgt spid="40678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6789">
                                            <p:txEl>
                                              <p:pRg st="1" end="1"/>
                                            </p:txEl>
                                          </p:spTgt>
                                        </p:tgtEl>
                                        <p:attrNameLst>
                                          <p:attrName>style.visibility</p:attrName>
                                        </p:attrNameLst>
                                      </p:cBhvr>
                                      <p:to>
                                        <p:strVal val="visible"/>
                                      </p:to>
                                    </p:set>
                                    <p:animEffect transition="in" filter="blinds(horizontal)">
                                      <p:cBhvr>
                                        <p:cTn id="10" dur="500"/>
                                        <p:tgtEl>
                                          <p:spTgt spid="40678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6789">
                                            <p:txEl>
                                              <p:pRg st="2" end="2"/>
                                            </p:txEl>
                                          </p:spTgt>
                                        </p:tgtEl>
                                        <p:attrNameLst>
                                          <p:attrName>style.visibility</p:attrName>
                                        </p:attrNameLst>
                                      </p:cBhvr>
                                      <p:to>
                                        <p:strVal val="visible"/>
                                      </p:to>
                                    </p:set>
                                    <p:animEffect transition="in" filter="blinds(horizontal)">
                                      <p:cBhvr>
                                        <p:cTn id="13" dur="500"/>
                                        <p:tgtEl>
                                          <p:spTgt spid="40678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6789">
                                            <p:txEl>
                                              <p:pRg st="3" end="3"/>
                                            </p:txEl>
                                          </p:spTgt>
                                        </p:tgtEl>
                                        <p:attrNameLst>
                                          <p:attrName>style.visibility</p:attrName>
                                        </p:attrNameLst>
                                      </p:cBhvr>
                                      <p:to>
                                        <p:strVal val="visible"/>
                                      </p:to>
                                    </p:set>
                                    <p:animEffect transition="in" filter="blinds(horizontal)">
                                      <p:cBhvr>
                                        <p:cTn id="16" dur="500"/>
                                        <p:tgtEl>
                                          <p:spTgt spid="40678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6789">
                                            <p:txEl>
                                              <p:pRg st="4" end="4"/>
                                            </p:txEl>
                                          </p:spTgt>
                                        </p:tgtEl>
                                        <p:attrNameLst>
                                          <p:attrName>style.visibility</p:attrName>
                                        </p:attrNameLst>
                                      </p:cBhvr>
                                      <p:to>
                                        <p:strVal val="visible"/>
                                      </p:to>
                                    </p:set>
                                    <p:animEffect transition="in" filter="blinds(horizontal)">
                                      <p:cBhvr>
                                        <p:cTn id="19" dur="500"/>
                                        <p:tgtEl>
                                          <p:spTgt spid="40678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6789">
                                            <p:txEl>
                                              <p:pRg st="5" end="5"/>
                                            </p:txEl>
                                          </p:spTgt>
                                        </p:tgtEl>
                                        <p:attrNameLst>
                                          <p:attrName>style.visibility</p:attrName>
                                        </p:attrNameLst>
                                      </p:cBhvr>
                                      <p:to>
                                        <p:strVal val="visible"/>
                                      </p:to>
                                    </p:set>
                                    <p:animEffect transition="in" filter="blinds(horizontal)">
                                      <p:cBhvr>
                                        <p:cTn id="22" dur="500"/>
                                        <p:tgtEl>
                                          <p:spTgt spid="40678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06789">
                                            <p:txEl>
                                              <p:pRg st="6" end="6"/>
                                            </p:txEl>
                                          </p:spTgt>
                                        </p:tgtEl>
                                        <p:attrNameLst>
                                          <p:attrName>style.visibility</p:attrName>
                                        </p:attrNameLst>
                                      </p:cBhvr>
                                      <p:to>
                                        <p:strVal val="visible"/>
                                      </p:to>
                                    </p:set>
                                    <p:animEffect transition="in" filter="blinds(horizontal)">
                                      <p:cBhvr>
                                        <p:cTn id="25" dur="500"/>
                                        <p:tgtEl>
                                          <p:spTgt spid="40678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06789">
                                            <p:txEl>
                                              <p:pRg st="7" end="7"/>
                                            </p:txEl>
                                          </p:spTgt>
                                        </p:tgtEl>
                                        <p:attrNameLst>
                                          <p:attrName>style.visibility</p:attrName>
                                        </p:attrNameLst>
                                      </p:cBhvr>
                                      <p:to>
                                        <p:strVal val="visible"/>
                                      </p:to>
                                    </p:set>
                                    <p:animEffect transition="in" filter="blinds(horizontal)">
                                      <p:cBhvr>
                                        <p:cTn id="28" dur="500"/>
                                        <p:tgtEl>
                                          <p:spTgt spid="406789">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06789">
                                            <p:txEl>
                                              <p:pRg st="8" end="8"/>
                                            </p:txEl>
                                          </p:spTgt>
                                        </p:tgtEl>
                                        <p:attrNameLst>
                                          <p:attrName>style.visibility</p:attrName>
                                        </p:attrNameLst>
                                      </p:cBhvr>
                                      <p:to>
                                        <p:strVal val="visible"/>
                                      </p:to>
                                    </p:set>
                                    <p:animEffect transition="in" filter="blinds(horizontal)">
                                      <p:cBhvr>
                                        <p:cTn id="31" dur="500"/>
                                        <p:tgtEl>
                                          <p:spTgt spid="40678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78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b="1">
                <a:solidFill>
                  <a:schemeClr val="tx2"/>
                </a:solidFill>
              </a:rPr>
              <a:t>IGBT</a:t>
            </a:r>
            <a:r>
              <a:rPr lang="zh-CN" altLang="en-US" b="1">
                <a:solidFill>
                  <a:schemeClr val="tx2"/>
                </a:solidFill>
              </a:rPr>
              <a:t>的动态特性：关断特性</a:t>
            </a:r>
          </a:p>
        </p:txBody>
      </p:sp>
      <p:sp>
        <p:nvSpPr>
          <p:cNvPr id="410627" name="Rectangle 3"/>
          <p:cNvSpPr>
            <a:spLocks noGrp="1" noChangeArrowheads="1"/>
          </p:cNvSpPr>
          <p:nvPr>
            <p:ph type="body" idx="1"/>
          </p:nvPr>
        </p:nvSpPr>
        <p:spPr>
          <a:xfrm>
            <a:off x="-324544" y="533400"/>
            <a:ext cx="5400600" cy="6324600"/>
          </a:xfrm>
          <a:noFill/>
          <a:ln/>
        </p:spPr>
        <p:txBody>
          <a:bodyPr/>
          <a:lstStyle/>
          <a:p>
            <a:pPr algn="just">
              <a:lnSpc>
                <a:spcPct val="110000"/>
              </a:lnSpc>
              <a:spcBef>
                <a:spcPct val="35000"/>
              </a:spcBef>
              <a:buClr>
                <a:schemeClr val="tx1"/>
              </a:buClr>
              <a:buFont typeface="Wingdings" pitchFamily="2" charset="2"/>
              <a:buBlip>
                <a:blip r:embed="rId3"/>
              </a:buBlip>
            </a:pPr>
            <a:r>
              <a:rPr lang="en-US" altLang="zh-CN" sz="2000" dirty="0">
                <a:latin typeface="Arial" pitchFamily="34" charset="0"/>
              </a:rPr>
              <a:t>IGBT</a:t>
            </a:r>
            <a:r>
              <a:rPr lang="zh-CN" altLang="en-US" sz="2000" dirty="0">
                <a:latin typeface="Arial" pitchFamily="34" charset="0"/>
              </a:rPr>
              <a:t>的关断过程：与</a:t>
            </a:r>
            <a:r>
              <a:rPr lang="en-US" altLang="zh-CN" sz="2000" dirty="0">
                <a:latin typeface="Arial" pitchFamily="34" charset="0"/>
              </a:rPr>
              <a:t>MOSFET</a:t>
            </a:r>
            <a:r>
              <a:rPr lang="zh-CN" altLang="en-US" sz="2000" b="1" dirty="0">
                <a:solidFill>
                  <a:srgbClr val="FF0000"/>
                </a:solidFill>
                <a:latin typeface="Arial" pitchFamily="34" charset="0"/>
              </a:rPr>
              <a:t>（比较不同） </a:t>
            </a:r>
            <a:endParaRPr lang="zh-CN" altLang="en-US" sz="2000" dirty="0">
              <a:latin typeface="Arial" pitchFamily="34" charset="0"/>
            </a:endParaRPr>
          </a:p>
          <a:p>
            <a:pPr lvl="1" algn="just">
              <a:lnSpc>
                <a:spcPct val="110000"/>
              </a:lnSpc>
              <a:spcBef>
                <a:spcPct val="35000"/>
              </a:spcBef>
              <a:buClr>
                <a:schemeClr val="tx1"/>
              </a:buClr>
              <a:buBlip>
                <a:blip r:embed="rId4"/>
              </a:buBlip>
            </a:pPr>
            <a:r>
              <a:rPr lang="zh-CN" altLang="en-US" sz="1900" b="1" dirty="0">
                <a:solidFill>
                  <a:srgbClr val="0000FF"/>
                </a:solidFill>
                <a:latin typeface="Arial" pitchFamily="34" charset="0"/>
              </a:rPr>
              <a:t>电压上升</a:t>
            </a:r>
            <a:r>
              <a:rPr lang="en-US" altLang="zh-CN" sz="1900" b="1" dirty="0">
                <a:solidFill>
                  <a:srgbClr val="0000FF"/>
                </a:solidFill>
                <a:latin typeface="Arial" pitchFamily="34" charset="0"/>
              </a:rPr>
              <a:t>+</a:t>
            </a:r>
            <a:r>
              <a:rPr lang="zh-CN" altLang="en-US" sz="1900" b="1" dirty="0">
                <a:solidFill>
                  <a:srgbClr val="0000FF"/>
                </a:solidFill>
                <a:latin typeface="Arial" pitchFamily="34" charset="0"/>
              </a:rPr>
              <a:t>电流下降的过程</a:t>
            </a:r>
            <a:endParaRPr lang="en-US" altLang="zh-CN" sz="1900" b="1" dirty="0">
              <a:solidFill>
                <a:srgbClr val="0000FF"/>
              </a:solidFill>
              <a:latin typeface="Arial" pitchFamily="34" charset="0"/>
            </a:endParaRPr>
          </a:p>
          <a:p>
            <a:pPr lvl="1" algn="just">
              <a:lnSpc>
                <a:spcPct val="110000"/>
              </a:lnSpc>
              <a:spcBef>
                <a:spcPct val="35000"/>
              </a:spcBef>
              <a:buClr>
                <a:schemeClr val="tx1"/>
              </a:buClr>
              <a:buFont typeface="Wingdings" pitchFamily="2" charset="2"/>
              <a:buBlip>
                <a:blip r:embed="rId4"/>
              </a:buBlip>
            </a:pPr>
            <a:r>
              <a:rPr lang="zh-CN" altLang="en-US" sz="1900" b="1" dirty="0">
                <a:solidFill>
                  <a:srgbClr val="0000FF"/>
                </a:solidFill>
                <a:latin typeface="Arial" pitchFamily="34" charset="0"/>
              </a:rPr>
              <a:t>关断延迟时间</a:t>
            </a:r>
            <a:r>
              <a:rPr lang="en-US" altLang="zh-CN" sz="1900" b="1" i="1" dirty="0">
                <a:solidFill>
                  <a:srgbClr val="0000FF"/>
                </a:solidFill>
                <a:latin typeface="Arial" pitchFamily="34" charset="0"/>
              </a:rPr>
              <a:t>t</a:t>
            </a:r>
            <a:r>
              <a:rPr lang="en-US" altLang="zh-CN" sz="1900" b="1" baseline="-30000" dirty="0">
                <a:solidFill>
                  <a:srgbClr val="0000FF"/>
                </a:solidFill>
                <a:latin typeface="Arial" pitchFamily="34" charset="0"/>
              </a:rPr>
              <a:t>d(off)</a:t>
            </a:r>
            <a:r>
              <a:rPr lang="zh-CN" altLang="en-US" sz="1900" dirty="0">
                <a:solidFill>
                  <a:srgbClr val="0000FF"/>
                </a:solidFill>
                <a:latin typeface="Arial" pitchFamily="34" charset="0"/>
              </a:rPr>
              <a:t>：</a:t>
            </a:r>
            <a:r>
              <a:rPr lang="en-US" altLang="zh-CN" sz="1900" dirty="0">
                <a:solidFill>
                  <a:srgbClr val="0000FF"/>
                </a:solidFill>
                <a:latin typeface="Arial" pitchFamily="34" charset="0"/>
              </a:rPr>
              <a:t>90% </a:t>
            </a:r>
            <a:r>
              <a:rPr lang="en-US" altLang="zh-CN" sz="1900" b="1" dirty="0" err="1">
                <a:solidFill>
                  <a:srgbClr val="0000FF"/>
                </a:solidFill>
              </a:rPr>
              <a:t>u</a:t>
            </a:r>
            <a:r>
              <a:rPr lang="en-US" altLang="zh-CN" sz="1900" b="1" baseline="-25000" dirty="0" err="1">
                <a:solidFill>
                  <a:srgbClr val="0000FF"/>
                </a:solidFill>
              </a:rPr>
              <a:t>GE</a:t>
            </a:r>
            <a:r>
              <a:rPr lang="zh-CN" altLang="en-US" sz="1900" b="1" dirty="0">
                <a:solidFill>
                  <a:srgbClr val="0000FF"/>
                </a:solidFill>
                <a:latin typeface="Arial" pitchFamily="34" charset="0"/>
              </a:rPr>
              <a:t>到</a:t>
            </a:r>
            <a:r>
              <a:rPr lang="en-US" altLang="zh-CN" sz="1900" dirty="0">
                <a:solidFill>
                  <a:srgbClr val="0000FF"/>
                </a:solidFill>
                <a:latin typeface="Arial" pitchFamily="34" charset="0"/>
              </a:rPr>
              <a:t>10% </a:t>
            </a:r>
            <a:r>
              <a:rPr lang="en-US" altLang="zh-CN" sz="1900" b="1" dirty="0" err="1">
                <a:solidFill>
                  <a:srgbClr val="0000FF"/>
                </a:solidFill>
              </a:rPr>
              <a:t>u</a:t>
            </a:r>
            <a:r>
              <a:rPr lang="en-US" altLang="zh-CN" sz="1900" b="1" baseline="-25000" dirty="0" err="1">
                <a:solidFill>
                  <a:srgbClr val="0000FF"/>
                </a:solidFill>
              </a:rPr>
              <a:t>CE</a:t>
            </a:r>
            <a:r>
              <a:rPr lang="zh-CN" altLang="en-US" sz="1900" b="1" dirty="0">
                <a:solidFill>
                  <a:srgbClr val="0000FF"/>
                </a:solidFill>
                <a:latin typeface="Arial" pitchFamily="34" charset="0"/>
              </a:rPr>
              <a:t> 幅值时间。</a:t>
            </a:r>
          </a:p>
          <a:p>
            <a:pPr lvl="1" algn="just">
              <a:lnSpc>
                <a:spcPct val="110000"/>
              </a:lnSpc>
              <a:spcBef>
                <a:spcPct val="35000"/>
              </a:spcBef>
              <a:buClr>
                <a:schemeClr val="tx1"/>
              </a:buClr>
              <a:buFont typeface="Wingdings" pitchFamily="2" charset="2"/>
              <a:buBlip>
                <a:blip r:embed="rId4"/>
              </a:buBlip>
            </a:pPr>
            <a:r>
              <a:rPr lang="zh-CN" altLang="en-US" sz="1900" b="1" dirty="0">
                <a:solidFill>
                  <a:srgbClr val="0000FF"/>
                </a:solidFill>
                <a:latin typeface="Arial" pitchFamily="34" charset="0"/>
              </a:rPr>
              <a:t>集射电压上升时间</a:t>
            </a:r>
            <a:r>
              <a:rPr lang="en-US" altLang="zh-CN" sz="1900" b="1" i="1" dirty="0" err="1">
                <a:latin typeface="Arial" pitchFamily="34" charset="0"/>
              </a:rPr>
              <a:t>t</a:t>
            </a:r>
            <a:r>
              <a:rPr lang="en-US" altLang="zh-CN" sz="1900" b="1" baseline="-30000" dirty="0" err="1">
                <a:latin typeface="Arial" pitchFamily="34" charset="0"/>
              </a:rPr>
              <a:t>rv</a:t>
            </a:r>
            <a:r>
              <a:rPr lang="en-US" altLang="zh-CN" sz="1900" b="1" baseline="-30000" dirty="0">
                <a:latin typeface="Arial" pitchFamily="34" charset="0"/>
              </a:rPr>
              <a:t> </a:t>
            </a:r>
            <a:r>
              <a:rPr lang="zh-CN" altLang="en-US" sz="1900" dirty="0">
                <a:solidFill>
                  <a:srgbClr val="0000FF"/>
                </a:solidFill>
                <a:latin typeface="Arial" pitchFamily="34" charset="0"/>
              </a:rPr>
              <a:t>：</a:t>
            </a:r>
            <a:r>
              <a:rPr lang="zh-CN" altLang="en-US" sz="1900" b="1" baseline="-30000" dirty="0">
                <a:latin typeface="Arial" pitchFamily="34" charset="0"/>
              </a:rPr>
              <a:t> </a:t>
            </a:r>
            <a:r>
              <a:rPr lang="en-US" altLang="zh-CN" sz="1900" b="1" dirty="0" err="1">
                <a:solidFill>
                  <a:srgbClr val="0000FF"/>
                </a:solidFill>
              </a:rPr>
              <a:t>u</a:t>
            </a:r>
            <a:r>
              <a:rPr lang="en-US" altLang="zh-CN" sz="1900" b="1" baseline="-25000" dirty="0" err="1">
                <a:solidFill>
                  <a:srgbClr val="0000FF"/>
                </a:solidFill>
              </a:rPr>
              <a:t>GE</a:t>
            </a:r>
            <a:r>
              <a:rPr lang="zh-CN" altLang="en-US" sz="1900" b="1" dirty="0">
                <a:solidFill>
                  <a:srgbClr val="0000FF"/>
                </a:solidFill>
                <a:latin typeface="Arial" pitchFamily="34" charset="0"/>
              </a:rPr>
              <a:t>电压不变。</a:t>
            </a:r>
          </a:p>
          <a:p>
            <a:pPr lvl="1" algn="just">
              <a:lnSpc>
                <a:spcPct val="110000"/>
              </a:lnSpc>
              <a:spcBef>
                <a:spcPct val="35000"/>
              </a:spcBef>
              <a:buClr>
                <a:schemeClr val="tx1"/>
              </a:buClr>
              <a:buFont typeface="Wingdings" pitchFamily="2" charset="2"/>
              <a:buBlip>
                <a:blip r:embed="rId4"/>
              </a:buBlip>
            </a:pPr>
            <a:r>
              <a:rPr lang="zh-CN" altLang="en-US" sz="1900" b="1" dirty="0">
                <a:solidFill>
                  <a:srgbClr val="0000FF"/>
                </a:solidFill>
                <a:latin typeface="Arial" pitchFamily="34" charset="0"/>
              </a:rPr>
              <a:t>集电极电流下降时间</a:t>
            </a:r>
            <a:r>
              <a:rPr lang="en-US" altLang="zh-CN" sz="1900" b="1" dirty="0" err="1">
                <a:solidFill>
                  <a:srgbClr val="0000FF"/>
                </a:solidFill>
                <a:latin typeface="Arial" pitchFamily="34" charset="0"/>
              </a:rPr>
              <a:t>t</a:t>
            </a:r>
            <a:r>
              <a:rPr lang="en-US" altLang="zh-CN" sz="1900" b="1" baseline="-30000" dirty="0" err="1">
                <a:solidFill>
                  <a:srgbClr val="0000FF"/>
                </a:solidFill>
                <a:latin typeface="Arial" pitchFamily="34" charset="0"/>
              </a:rPr>
              <a:t>fi</a:t>
            </a:r>
            <a:r>
              <a:rPr lang="zh-CN" altLang="en-US" sz="1900" dirty="0">
                <a:solidFill>
                  <a:srgbClr val="0000FF"/>
                </a:solidFill>
                <a:latin typeface="Arial" pitchFamily="34" charset="0"/>
              </a:rPr>
              <a:t>：</a:t>
            </a:r>
            <a:r>
              <a:rPr lang="en-US" altLang="zh-CN" sz="1900" dirty="0">
                <a:solidFill>
                  <a:srgbClr val="0000FF"/>
                </a:solidFill>
                <a:latin typeface="Arial" pitchFamily="34" charset="0"/>
              </a:rPr>
              <a:t>90% </a:t>
            </a:r>
            <a:r>
              <a:rPr lang="en-US" altLang="zh-CN" sz="1900" b="1" dirty="0" err="1">
                <a:solidFill>
                  <a:srgbClr val="0000FF"/>
                </a:solidFill>
              </a:rPr>
              <a:t>i</a:t>
            </a:r>
            <a:r>
              <a:rPr lang="en-US" altLang="zh-CN" sz="1900" b="1" baseline="-25000" dirty="0" err="1">
                <a:solidFill>
                  <a:srgbClr val="0000FF"/>
                </a:solidFill>
              </a:rPr>
              <a:t>CM</a:t>
            </a:r>
            <a:r>
              <a:rPr lang="zh-CN" altLang="en-US" sz="1900" b="1" dirty="0">
                <a:solidFill>
                  <a:srgbClr val="0000FF"/>
                </a:solidFill>
                <a:latin typeface="Arial" pitchFamily="34" charset="0"/>
              </a:rPr>
              <a:t>幅值下降到</a:t>
            </a:r>
            <a:r>
              <a:rPr lang="en-US" altLang="zh-CN" sz="1900" b="1" dirty="0">
                <a:solidFill>
                  <a:srgbClr val="0000FF"/>
                </a:solidFill>
                <a:latin typeface="Arial" pitchFamily="34" charset="0"/>
              </a:rPr>
              <a:t>1</a:t>
            </a:r>
            <a:r>
              <a:rPr lang="en-US" altLang="zh-CN" sz="1900" dirty="0">
                <a:solidFill>
                  <a:srgbClr val="0000FF"/>
                </a:solidFill>
                <a:latin typeface="Arial" pitchFamily="34" charset="0"/>
              </a:rPr>
              <a:t>0% </a:t>
            </a:r>
            <a:r>
              <a:rPr lang="en-US" altLang="zh-CN" sz="1900" b="1" dirty="0" err="1">
                <a:solidFill>
                  <a:srgbClr val="0000FF"/>
                </a:solidFill>
              </a:rPr>
              <a:t>i</a:t>
            </a:r>
            <a:r>
              <a:rPr lang="en-US" altLang="zh-CN" sz="1900" b="1" baseline="-25000" dirty="0" err="1">
                <a:solidFill>
                  <a:srgbClr val="0000FF"/>
                </a:solidFill>
              </a:rPr>
              <a:t>CM</a:t>
            </a:r>
            <a:r>
              <a:rPr lang="zh-CN" altLang="en-US" sz="1900" b="1" dirty="0">
                <a:solidFill>
                  <a:srgbClr val="0000FF"/>
                </a:solidFill>
                <a:latin typeface="Arial" pitchFamily="34" charset="0"/>
              </a:rPr>
              <a:t>幅值时间。</a:t>
            </a:r>
            <a:r>
              <a:rPr lang="zh-CN" altLang="en-US" sz="1900" dirty="0">
                <a:latin typeface="Arial" pitchFamily="34" charset="0"/>
              </a:rPr>
              <a:t>下降过程分为</a:t>
            </a:r>
            <a:r>
              <a:rPr lang="en-US" altLang="zh-CN" sz="1900" b="1" i="1" dirty="0">
                <a:latin typeface="Arial" pitchFamily="34" charset="0"/>
              </a:rPr>
              <a:t>t</a:t>
            </a:r>
            <a:r>
              <a:rPr lang="en-US" altLang="zh-CN" sz="1900" b="1" baseline="-30000" dirty="0">
                <a:latin typeface="Arial" pitchFamily="34" charset="0"/>
              </a:rPr>
              <a:t>fi1</a:t>
            </a:r>
            <a:r>
              <a:rPr lang="zh-CN" altLang="en-US" sz="1900" dirty="0">
                <a:latin typeface="Arial" pitchFamily="34" charset="0"/>
              </a:rPr>
              <a:t>和</a:t>
            </a:r>
            <a:r>
              <a:rPr lang="en-US" altLang="zh-CN" sz="1900" b="1" i="1" dirty="0">
                <a:latin typeface="Arial" pitchFamily="34" charset="0"/>
              </a:rPr>
              <a:t>t</a:t>
            </a:r>
            <a:r>
              <a:rPr lang="en-US" altLang="zh-CN" sz="1900" b="1" baseline="-30000" dirty="0">
                <a:latin typeface="Arial" pitchFamily="34" charset="0"/>
              </a:rPr>
              <a:t>fi2</a:t>
            </a:r>
            <a:r>
              <a:rPr lang="zh-CN" altLang="en-US" sz="1900" dirty="0">
                <a:latin typeface="Arial" pitchFamily="34" charset="0"/>
              </a:rPr>
              <a:t>两段。</a:t>
            </a:r>
          </a:p>
          <a:p>
            <a:pPr lvl="1" algn="just">
              <a:lnSpc>
                <a:spcPct val="110000"/>
              </a:lnSpc>
              <a:spcBef>
                <a:spcPct val="35000"/>
              </a:spcBef>
              <a:buFontTx/>
              <a:buNone/>
            </a:pPr>
            <a:r>
              <a:rPr lang="zh-CN" altLang="en-US" sz="1900" b="1" i="1" dirty="0">
                <a:latin typeface="Arial" pitchFamily="34" charset="0"/>
              </a:rPr>
              <a:t>   </a:t>
            </a:r>
            <a:r>
              <a:rPr lang="en-US" altLang="zh-CN" sz="1900" b="1" i="1" dirty="0">
                <a:latin typeface="Arial" pitchFamily="34" charset="0"/>
              </a:rPr>
              <a:t>t</a:t>
            </a:r>
            <a:r>
              <a:rPr lang="en-US" altLang="zh-CN" sz="1900" b="1" baseline="-30000" dirty="0">
                <a:latin typeface="Arial" pitchFamily="34" charset="0"/>
              </a:rPr>
              <a:t>fi1</a:t>
            </a:r>
            <a:r>
              <a:rPr lang="en-US" altLang="zh-CN" sz="1900" dirty="0">
                <a:latin typeface="Arial" pitchFamily="34" charset="0"/>
              </a:rPr>
              <a:t>——</a:t>
            </a:r>
            <a:r>
              <a:rPr lang="en-US" altLang="zh-CN" sz="1900" dirty="0">
                <a:solidFill>
                  <a:srgbClr val="FF0000"/>
                </a:solidFill>
                <a:latin typeface="Arial" pitchFamily="34" charset="0"/>
              </a:rPr>
              <a:t>IGBT</a:t>
            </a:r>
            <a:r>
              <a:rPr lang="zh-CN" altLang="en-US" sz="1900" dirty="0">
                <a:solidFill>
                  <a:srgbClr val="FF0000"/>
                </a:solidFill>
                <a:latin typeface="Arial" pitchFamily="34" charset="0"/>
              </a:rPr>
              <a:t>中</a:t>
            </a:r>
            <a:r>
              <a:rPr lang="en-US" altLang="zh-CN" sz="1900" dirty="0">
                <a:solidFill>
                  <a:srgbClr val="FF0000"/>
                </a:solidFill>
                <a:latin typeface="Arial" pitchFamily="34" charset="0"/>
              </a:rPr>
              <a:t>MOSFET</a:t>
            </a:r>
            <a:r>
              <a:rPr lang="zh-CN" altLang="en-US" sz="1900" dirty="0">
                <a:solidFill>
                  <a:srgbClr val="FF0000"/>
                </a:solidFill>
                <a:latin typeface="Arial" pitchFamily="34" charset="0"/>
              </a:rPr>
              <a:t>关断过程</a:t>
            </a:r>
            <a:r>
              <a:rPr lang="zh-CN" altLang="en-US" sz="1900" dirty="0">
                <a:latin typeface="Arial" pitchFamily="34" charset="0"/>
              </a:rPr>
              <a:t>，电流下降速度较快。</a:t>
            </a:r>
          </a:p>
          <a:p>
            <a:pPr lvl="1" algn="just">
              <a:lnSpc>
                <a:spcPct val="110000"/>
              </a:lnSpc>
              <a:spcBef>
                <a:spcPct val="35000"/>
              </a:spcBef>
              <a:buFontTx/>
              <a:buNone/>
            </a:pPr>
            <a:r>
              <a:rPr lang="zh-CN" altLang="en-US" sz="1900" b="1" i="1" dirty="0">
                <a:latin typeface="Arial" pitchFamily="34" charset="0"/>
              </a:rPr>
              <a:t>   </a:t>
            </a:r>
            <a:r>
              <a:rPr lang="en-US" altLang="zh-CN" sz="1900" b="1" i="1" dirty="0">
                <a:latin typeface="Arial" pitchFamily="34" charset="0"/>
              </a:rPr>
              <a:t>t</a:t>
            </a:r>
            <a:r>
              <a:rPr lang="en-US" altLang="zh-CN" sz="1900" b="1" baseline="-30000" dirty="0">
                <a:latin typeface="Arial" pitchFamily="34" charset="0"/>
              </a:rPr>
              <a:t>fi2</a:t>
            </a:r>
            <a:r>
              <a:rPr lang="en-US" altLang="zh-CN" sz="1900" dirty="0">
                <a:latin typeface="Arial" pitchFamily="34" charset="0"/>
              </a:rPr>
              <a:t>——</a:t>
            </a:r>
            <a:r>
              <a:rPr lang="en-US" altLang="zh-CN" sz="1900" dirty="0">
                <a:solidFill>
                  <a:srgbClr val="FF0000"/>
                </a:solidFill>
                <a:latin typeface="Arial" pitchFamily="34" charset="0"/>
              </a:rPr>
              <a:t>PNP</a:t>
            </a:r>
            <a:r>
              <a:rPr lang="zh-CN" altLang="en-US" sz="1900" dirty="0">
                <a:solidFill>
                  <a:srgbClr val="FF0000"/>
                </a:solidFill>
                <a:latin typeface="Arial" pitchFamily="34" charset="0"/>
              </a:rPr>
              <a:t>晶体管关断过程</a:t>
            </a:r>
            <a:r>
              <a:rPr lang="zh-CN" altLang="en-US" sz="1900" dirty="0">
                <a:latin typeface="Arial" pitchFamily="34" charset="0"/>
              </a:rPr>
              <a:t>， </a:t>
            </a:r>
            <a:r>
              <a:rPr lang="en-US" altLang="zh-CN" sz="1900" dirty="0">
                <a:latin typeface="Arial" pitchFamily="34" charset="0"/>
              </a:rPr>
              <a:t>MOSFET</a:t>
            </a:r>
            <a:r>
              <a:rPr lang="zh-CN" altLang="en-US" sz="1900" dirty="0">
                <a:latin typeface="Arial" pitchFamily="34" charset="0"/>
              </a:rPr>
              <a:t>已经关断，</a:t>
            </a:r>
            <a:r>
              <a:rPr lang="en-US" altLang="zh-CN" sz="1900" dirty="0">
                <a:latin typeface="Arial" pitchFamily="34" charset="0"/>
              </a:rPr>
              <a:t>IGBT</a:t>
            </a:r>
            <a:r>
              <a:rPr lang="zh-CN" altLang="en-US" sz="1900" dirty="0">
                <a:latin typeface="Arial" pitchFamily="34" charset="0"/>
              </a:rPr>
              <a:t>无反压，</a:t>
            </a:r>
            <a:r>
              <a:rPr lang="en-US" altLang="zh-CN" sz="1900" dirty="0">
                <a:latin typeface="Arial" pitchFamily="34" charset="0"/>
              </a:rPr>
              <a:t>N</a:t>
            </a:r>
            <a:r>
              <a:rPr lang="zh-CN" altLang="en-US" sz="1900" dirty="0">
                <a:latin typeface="Arial" pitchFamily="34" charset="0"/>
              </a:rPr>
              <a:t>基区少子复合缓慢，造成集电极电流下降较慢。</a:t>
            </a:r>
            <a:endParaRPr lang="en-US" altLang="zh-CN" sz="1900" dirty="0">
              <a:latin typeface="Arial" pitchFamily="34" charset="0"/>
            </a:endParaRPr>
          </a:p>
          <a:p>
            <a:pPr lvl="1" algn="just">
              <a:lnSpc>
                <a:spcPct val="110000"/>
              </a:lnSpc>
              <a:spcBef>
                <a:spcPct val="35000"/>
              </a:spcBef>
              <a:buFontTx/>
              <a:buNone/>
            </a:pPr>
            <a:r>
              <a:rPr lang="en-US" altLang="zh-CN" sz="1900" b="1" dirty="0">
                <a:solidFill>
                  <a:srgbClr val="FF0000"/>
                </a:solidFill>
                <a:latin typeface="Arial" pitchFamily="34" charset="0"/>
              </a:rPr>
              <a:t>    </a:t>
            </a:r>
            <a:r>
              <a:rPr lang="zh-CN" altLang="en-US" sz="1900" b="1" dirty="0">
                <a:solidFill>
                  <a:srgbClr val="FF0000"/>
                </a:solidFill>
                <a:latin typeface="Arial" pitchFamily="34" charset="0"/>
              </a:rPr>
              <a:t>该时间段电流成为：拖尾电流</a:t>
            </a:r>
            <a:r>
              <a:rPr lang="zh-CN" altLang="en-US" sz="1900" dirty="0">
                <a:latin typeface="Arial" pitchFamily="34" charset="0"/>
              </a:rPr>
              <a:t>。</a:t>
            </a:r>
            <a:endParaRPr lang="en-US" altLang="zh-CN" sz="1900" dirty="0">
              <a:latin typeface="Arial" pitchFamily="34" charset="0"/>
            </a:endParaRPr>
          </a:p>
          <a:p>
            <a:pPr lvl="1" algn="just">
              <a:lnSpc>
                <a:spcPct val="110000"/>
              </a:lnSpc>
              <a:spcBef>
                <a:spcPct val="35000"/>
              </a:spcBef>
              <a:buFontTx/>
              <a:buNone/>
            </a:pPr>
            <a:r>
              <a:rPr lang="zh-CN" altLang="en-US" sz="1900" dirty="0">
                <a:latin typeface="Arial" pitchFamily="34" charset="0"/>
              </a:rPr>
              <a:t>    此时，集射电压已建立，较长的电流下降时间，会有较大的关断损耗（可以</a:t>
            </a:r>
            <a:r>
              <a:rPr lang="en-US" altLang="zh-CN" sz="1900" dirty="0">
                <a:latin typeface="Arial" pitchFamily="34" charset="0"/>
              </a:rPr>
              <a:t>GTR</a:t>
            </a:r>
            <a:r>
              <a:rPr lang="zh-CN" altLang="en-US" sz="1900" dirty="0">
                <a:latin typeface="Arial" pitchFamily="34" charset="0"/>
              </a:rPr>
              <a:t>降低饱和程度来提高速度，但损耗增加）</a:t>
            </a:r>
          </a:p>
        </p:txBody>
      </p:sp>
      <p:pic>
        <p:nvPicPr>
          <p:cNvPr id="410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668770"/>
            <a:ext cx="4052106" cy="602138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a:xfrm>
            <a:off x="8420100" y="5956771"/>
            <a:ext cx="609600" cy="476250"/>
          </a:xfrm>
        </p:spPr>
        <p:txBody>
          <a:bodyPr/>
          <a:lstStyle/>
          <a:p>
            <a:fld id="{0C913308-F349-4B6D-A68A-DD1791B4A57B}" type="slidenum">
              <a:rPr lang="zh-CN" altLang="en-US" smtClean="0"/>
              <a:t>13</a:t>
            </a:fld>
            <a:endParaRPr lang="zh-CN" altLang="en-US" dirty="0"/>
          </a:p>
        </p:txBody>
      </p:sp>
      <p:sp>
        <p:nvSpPr>
          <p:cNvPr id="3" name="日期占位符 2"/>
          <p:cNvSpPr>
            <a:spLocks noGrp="1"/>
          </p:cNvSpPr>
          <p:nvPr>
            <p:ph type="dt" sz="half" idx="10"/>
          </p:nvPr>
        </p:nvSpPr>
        <p:spPr/>
        <p:txBody>
          <a:bodyPr/>
          <a:lstStyle/>
          <a:p>
            <a:fld id="{10ED657A-AA29-4137-8312-8A364AA5AD2B}" type="datetime10">
              <a:rPr lang="zh-CN" altLang="en-US" smtClean="0"/>
              <a:t>22:02</a:t>
            </a:fld>
            <a:endParaRPr lang="zh-CN" altLang="en-US"/>
          </a:p>
        </p:txBody>
      </p:sp>
    </p:spTree>
    <p:extLst>
      <p:ext uri="{BB962C8B-B14F-4D97-AF65-F5344CB8AC3E}">
        <p14:creationId xmlns:p14="http://schemas.microsoft.com/office/powerpoint/2010/main" val="1707783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7" dur="500"/>
                                        <p:tgtEl>
                                          <p:spTgt spid="4106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0" dur="500"/>
                                        <p:tgtEl>
                                          <p:spTgt spid="4106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13" dur="500"/>
                                        <p:tgtEl>
                                          <p:spTgt spid="41062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16" dur="500"/>
                                        <p:tgtEl>
                                          <p:spTgt spid="41062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19" dur="500"/>
                                        <p:tgtEl>
                                          <p:spTgt spid="41062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22" dur="500"/>
                                        <p:tgtEl>
                                          <p:spTgt spid="41062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25" dur="500"/>
                                        <p:tgtEl>
                                          <p:spTgt spid="410627">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28" dur="500"/>
                                        <p:tgtEl>
                                          <p:spTgt spid="410627">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31" dur="500"/>
                                        <p:tgtEl>
                                          <p:spTgt spid="410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sz="4000" b="1" dirty="0">
                <a:solidFill>
                  <a:schemeClr val="tx1"/>
                </a:solidFill>
              </a:rPr>
              <a:t>擎住效应或自锁效应</a:t>
            </a:r>
            <a:r>
              <a:rPr lang="zh-CN" altLang="en-US" sz="4000" dirty="0">
                <a:solidFill>
                  <a:schemeClr val="tx1"/>
                </a:solidFill>
              </a:rPr>
              <a:t>：</a:t>
            </a:r>
          </a:p>
        </p:txBody>
      </p:sp>
      <p:sp>
        <p:nvSpPr>
          <p:cNvPr id="93193" name="Rectangle 9"/>
          <p:cNvSpPr>
            <a:spLocks noChangeArrowheads="1"/>
          </p:cNvSpPr>
          <p:nvPr/>
        </p:nvSpPr>
        <p:spPr bwMode="auto">
          <a:xfrm>
            <a:off x="533400" y="765175"/>
            <a:ext cx="35814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10000"/>
              </a:lnSpc>
              <a:spcBef>
                <a:spcPct val="40000"/>
              </a:spcBef>
              <a:buFont typeface="Wingdings" pitchFamily="2" charset="2"/>
              <a:buBlip>
                <a:blip r:embed="rId3"/>
              </a:buBlip>
            </a:pPr>
            <a:endParaRPr lang="zh-CN" altLang="zh-CN" sz="2000">
              <a:latin typeface="Times New Roman" pitchFamily="18" charset="0"/>
            </a:endParaRPr>
          </a:p>
        </p:txBody>
      </p:sp>
      <p:sp>
        <p:nvSpPr>
          <p:cNvPr id="93200" name="Rectangle 16"/>
          <p:cNvSpPr>
            <a:spLocks noChangeArrowheads="1"/>
          </p:cNvSpPr>
          <p:nvPr/>
        </p:nvSpPr>
        <p:spPr bwMode="auto">
          <a:xfrm>
            <a:off x="323529" y="652992"/>
            <a:ext cx="885431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40000"/>
              </a:spcBef>
              <a:buFont typeface="Wingdings" pitchFamily="2" charset="2"/>
              <a:buNone/>
            </a:pPr>
            <a:r>
              <a:rPr lang="zh-CN" altLang="en-US" sz="2000" b="1" dirty="0">
                <a:solidFill>
                  <a:srgbClr val="FF0000"/>
                </a:solidFill>
                <a:latin typeface="Arial" pitchFamily="34" charset="0"/>
              </a:rPr>
              <a:t>现象：</a:t>
            </a:r>
            <a:r>
              <a:rPr kumimoji="0" lang="zh-CN" altLang="en-US" sz="2000" dirty="0">
                <a:latin typeface="Arial" pitchFamily="34" charset="0"/>
              </a:rPr>
              <a:t>该电流失控现象，像晶闸管被触发后，撤销触发信号晶闸管仍然进入正反馈而维持导通的机理一样，被称为擎住效应或自锁效应。</a:t>
            </a:r>
            <a:endParaRPr kumimoji="0" lang="en-US" altLang="zh-CN" sz="2000" dirty="0">
              <a:latin typeface="Arial" pitchFamily="34" charset="0"/>
            </a:endParaRPr>
          </a:p>
          <a:p>
            <a:pPr>
              <a:lnSpc>
                <a:spcPct val="110000"/>
              </a:lnSpc>
              <a:spcBef>
                <a:spcPct val="40000"/>
              </a:spcBef>
              <a:buFont typeface="Wingdings" pitchFamily="2" charset="2"/>
              <a:buNone/>
            </a:pPr>
            <a:r>
              <a:rPr lang="en-US" altLang="zh-CN" sz="2400" b="1" dirty="0">
                <a:solidFill>
                  <a:srgbClr val="FF0000"/>
                </a:solidFill>
                <a:latin typeface="Arial" pitchFamily="34" charset="0"/>
              </a:rPr>
              <a:t> </a:t>
            </a:r>
            <a:r>
              <a:rPr lang="zh-CN" altLang="en-US" sz="2000" b="1" dirty="0">
                <a:solidFill>
                  <a:srgbClr val="FF0000"/>
                </a:solidFill>
                <a:latin typeface="Arial" pitchFamily="34" charset="0"/>
              </a:rPr>
              <a:t>产生机理：</a:t>
            </a:r>
            <a:r>
              <a:rPr lang="en-US" altLang="zh-CN" sz="2000" dirty="0">
                <a:latin typeface="Arial" pitchFamily="34" charset="0"/>
              </a:rPr>
              <a:t>IGBT</a:t>
            </a:r>
            <a:r>
              <a:rPr lang="zh-CN" altLang="en-US" sz="2000" dirty="0">
                <a:latin typeface="Arial" pitchFamily="34" charset="0"/>
              </a:rPr>
              <a:t>内部寄生着一个</a:t>
            </a:r>
            <a:r>
              <a:rPr lang="en-US" altLang="zh-CN" sz="2000" dirty="0">
                <a:latin typeface="Arial" pitchFamily="34" charset="0"/>
              </a:rPr>
              <a:t>N</a:t>
            </a:r>
            <a:r>
              <a:rPr lang="en-US" altLang="zh-CN" sz="2000" baseline="30000" dirty="0">
                <a:latin typeface="Arial" pitchFamily="34" charset="0"/>
              </a:rPr>
              <a:t>-</a:t>
            </a:r>
            <a:r>
              <a:rPr lang="en-US" altLang="zh-CN" sz="2000" dirty="0">
                <a:latin typeface="Arial" pitchFamily="34" charset="0"/>
              </a:rPr>
              <a:t>PN</a:t>
            </a:r>
            <a:r>
              <a:rPr lang="en-US" altLang="zh-CN" sz="2000" baseline="30000" dirty="0">
                <a:latin typeface="Arial" pitchFamily="34" charset="0"/>
              </a:rPr>
              <a:t>+</a:t>
            </a:r>
            <a:r>
              <a:rPr lang="zh-CN" altLang="en-US" sz="2000" dirty="0">
                <a:latin typeface="Arial" pitchFamily="34" charset="0"/>
              </a:rPr>
              <a:t>晶体管和作为主开关器件</a:t>
            </a:r>
            <a:r>
              <a:rPr lang="en-US" altLang="zh-CN" sz="2000" dirty="0">
                <a:latin typeface="Arial" pitchFamily="34" charset="0"/>
              </a:rPr>
              <a:t>P</a:t>
            </a:r>
            <a:r>
              <a:rPr lang="en-US" altLang="zh-CN" sz="2000" baseline="30000" dirty="0">
                <a:latin typeface="Arial" pitchFamily="34" charset="0"/>
              </a:rPr>
              <a:t>+</a:t>
            </a:r>
            <a:r>
              <a:rPr lang="en-US" altLang="zh-CN" sz="2000" dirty="0">
                <a:latin typeface="Arial" pitchFamily="34" charset="0"/>
              </a:rPr>
              <a:t>NP</a:t>
            </a:r>
            <a:r>
              <a:rPr lang="en-US" altLang="zh-CN" sz="2000" baseline="30000" dirty="0">
                <a:latin typeface="Arial" pitchFamily="34" charset="0"/>
              </a:rPr>
              <a:t>-</a:t>
            </a:r>
            <a:r>
              <a:rPr lang="zh-CN" altLang="en-US" sz="2000" dirty="0">
                <a:latin typeface="Arial" pitchFamily="34" charset="0"/>
              </a:rPr>
              <a:t>晶体管组成的寄生晶闸管。其中 </a:t>
            </a:r>
            <a:r>
              <a:rPr lang="en-US" altLang="zh-CN" sz="2000" dirty="0">
                <a:latin typeface="Arial" pitchFamily="34" charset="0"/>
              </a:rPr>
              <a:t>NPN</a:t>
            </a:r>
            <a:r>
              <a:rPr lang="zh-CN" altLang="en-US" sz="2000" dirty="0">
                <a:latin typeface="Arial" pitchFamily="34" charset="0"/>
              </a:rPr>
              <a:t>管基射极间存在体短路电阻，</a:t>
            </a:r>
            <a:r>
              <a:rPr lang="en-US" altLang="zh-CN" sz="2000" dirty="0">
                <a:latin typeface="Arial" pitchFamily="34" charset="0"/>
              </a:rPr>
              <a:t>P</a:t>
            </a:r>
            <a:r>
              <a:rPr lang="zh-CN" altLang="en-US" sz="2000" dirty="0">
                <a:latin typeface="Arial" pitchFamily="34" charset="0"/>
              </a:rPr>
              <a:t>形体区电流会在其上产生压降，相当于对</a:t>
            </a:r>
            <a:r>
              <a:rPr lang="en-US" altLang="zh-CN" sz="2000" dirty="0">
                <a:latin typeface="Arial" pitchFamily="34" charset="0"/>
              </a:rPr>
              <a:t>J3</a:t>
            </a:r>
            <a:r>
              <a:rPr lang="zh-CN" altLang="en-US" sz="2000" dirty="0">
                <a:latin typeface="Arial" pitchFamily="34" charset="0"/>
              </a:rPr>
              <a:t>结加正偏，一旦</a:t>
            </a:r>
            <a:r>
              <a:rPr lang="en-US" altLang="zh-CN" sz="2000" dirty="0">
                <a:latin typeface="Arial" pitchFamily="34" charset="0"/>
              </a:rPr>
              <a:t>J3</a:t>
            </a:r>
            <a:r>
              <a:rPr lang="zh-CN" altLang="en-US" sz="2000" dirty="0">
                <a:latin typeface="Arial" pitchFamily="34" charset="0"/>
              </a:rPr>
              <a:t>开通，栅极会失去对集电极电流的控制作用，导致集电极电流增大，造成器件功耗过高损坏。</a:t>
            </a:r>
            <a:r>
              <a:rPr lang="en-US" altLang="zh-CN" sz="2000" dirty="0">
                <a:latin typeface="Arial" pitchFamily="34" charset="0"/>
              </a:rPr>
              <a:t>(</a:t>
            </a:r>
            <a:r>
              <a:rPr lang="zh-CN" altLang="en-US" sz="2000" dirty="0">
                <a:latin typeface="Arial" pitchFamily="34" charset="0"/>
              </a:rPr>
              <a:t>对照晶闸管的</a:t>
            </a:r>
            <a:r>
              <a:rPr lang="en-US" altLang="zh-CN" sz="2000" dirty="0">
                <a:latin typeface="Arial" pitchFamily="34" charset="0"/>
              </a:rPr>
              <a:t>PNPN</a:t>
            </a:r>
            <a:r>
              <a:rPr lang="zh-CN" altLang="en-US" sz="2000" dirty="0">
                <a:latin typeface="Arial" pitchFamily="34" charset="0"/>
              </a:rPr>
              <a:t>四层半导体结构看</a:t>
            </a:r>
            <a:r>
              <a:rPr lang="en-US" altLang="zh-CN" sz="2000" dirty="0">
                <a:latin typeface="Arial" pitchFamily="34" charset="0"/>
              </a:rPr>
              <a:t>)</a:t>
            </a:r>
            <a:endParaRPr kumimoji="0" lang="zh-CN" altLang="en-US" sz="2000" dirty="0">
              <a:latin typeface="Arial" pitchFamily="34" charset="0"/>
            </a:endParaRPr>
          </a:p>
          <a:p>
            <a:pPr>
              <a:lnSpc>
                <a:spcPct val="110000"/>
              </a:lnSpc>
              <a:spcBef>
                <a:spcPct val="40000"/>
              </a:spcBef>
              <a:buFont typeface="Wingdings" pitchFamily="2" charset="2"/>
              <a:buNone/>
            </a:pPr>
            <a:r>
              <a:rPr kumimoji="0" lang="zh-CN" altLang="en-US" sz="2000" dirty="0">
                <a:latin typeface="Arial" pitchFamily="34" charset="0"/>
              </a:rPr>
              <a:t>       </a:t>
            </a:r>
            <a:r>
              <a:rPr kumimoji="0" lang="zh-CN" altLang="en-US" sz="2000" b="1" dirty="0">
                <a:solidFill>
                  <a:srgbClr val="FF0000"/>
                </a:solidFill>
                <a:latin typeface="Arial" pitchFamily="34" charset="0"/>
              </a:rPr>
              <a:t>引发原因：集电极电流过大</a:t>
            </a:r>
            <a:r>
              <a:rPr kumimoji="0" lang="en-US" altLang="zh-CN" sz="2000" b="1" dirty="0">
                <a:solidFill>
                  <a:srgbClr val="FF0000"/>
                </a:solidFill>
                <a:latin typeface="Arial" pitchFamily="34" charset="0"/>
              </a:rPr>
              <a:t>(</a:t>
            </a:r>
            <a:r>
              <a:rPr kumimoji="0" lang="zh-CN" altLang="en-US" sz="2000" b="1" dirty="0">
                <a:solidFill>
                  <a:srgbClr val="FF0000"/>
                </a:solidFill>
                <a:latin typeface="Arial" pitchFamily="34" charset="0"/>
              </a:rPr>
              <a:t>静态擎住效应</a:t>
            </a:r>
            <a:r>
              <a:rPr kumimoji="0" lang="en-US" altLang="zh-CN" sz="2000" b="1" dirty="0">
                <a:solidFill>
                  <a:srgbClr val="FF0000"/>
                </a:solidFill>
                <a:latin typeface="Arial" pitchFamily="34" charset="0"/>
              </a:rPr>
              <a:t>)</a:t>
            </a:r>
            <a:r>
              <a:rPr kumimoji="0" lang="zh-CN" altLang="en-US" sz="2000" b="1" dirty="0">
                <a:solidFill>
                  <a:srgbClr val="FF0000"/>
                </a:solidFill>
                <a:latin typeface="Arial" pitchFamily="34" charset="0"/>
              </a:rPr>
              <a:t>，</a:t>
            </a:r>
            <a:r>
              <a:rPr kumimoji="0" lang="en-US" altLang="zh-CN" sz="2000" b="1" dirty="0">
                <a:solidFill>
                  <a:srgbClr val="FF0000"/>
                </a:solidFill>
                <a:latin typeface="Arial" pitchFamily="34" charset="0"/>
              </a:rPr>
              <a:t>du</a:t>
            </a:r>
            <a:r>
              <a:rPr kumimoji="0" lang="en-US" altLang="zh-CN" sz="2000" b="1" baseline="-25000" dirty="0">
                <a:solidFill>
                  <a:srgbClr val="FF0000"/>
                </a:solidFill>
                <a:latin typeface="Arial" pitchFamily="34" charset="0"/>
              </a:rPr>
              <a:t>ce</a:t>
            </a:r>
            <a:r>
              <a:rPr kumimoji="0" lang="en-US" altLang="zh-CN" sz="2000" b="1" dirty="0">
                <a:solidFill>
                  <a:srgbClr val="FF0000"/>
                </a:solidFill>
                <a:latin typeface="Arial" pitchFamily="34" charset="0"/>
              </a:rPr>
              <a:t>/</a:t>
            </a:r>
            <a:r>
              <a:rPr kumimoji="0" lang="en-US" altLang="zh-CN" sz="2000" b="1" dirty="0" err="1">
                <a:solidFill>
                  <a:srgbClr val="FF0000"/>
                </a:solidFill>
                <a:latin typeface="Arial" pitchFamily="34" charset="0"/>
              </a:rPr>
              <a:t>d</a:t>
            </a:r>
            <a:r>
              <a:rPr kumimoji="0" lang="en-US" altLang="zh-CN" sz="2000" b="1" baseline="-25000" dirty="0" err="1">
                <a:solidFill>
                  <a:srgbClr val="FF0000"/>
                </a:solidFill>
                <a:latin typeface="Arial" pitchFamily="34" charset="0"/>
              </a:rPr>
              <a:t>t</a:t>
            </a:r>
            <a:r>
              <a:rPr kumimoji="0" lang="zh-CN" altLang="en-US" sz="2000" b="1" dirty="0">
                <a:solidFill>
                  <a:srgbClr val="FF0000"/>
                </a:solidFill>
                <a:latin typeface="Arial" pitchFamily="34" charset="0"/>
              </a:rPr>
              <a:t>过大（动态擎住效应），</a:t>
            </a:r>
            <a:r>
              <a:rPr kumimoji="0" lang="zh-CN" altLang="en-US" sz="2000" dirty="0">
                <a:latin typeface="Arial" pitchFamily="34" charset="0"/>
              </a:rPr>
              <a:t>温升过高也会加剧擎住效应产生危险。动态擎住效应比静态擎住效应所允许的集电极电流小。</a:t>
            </a:r>
          </a:p>
          <a:p>
            <a:pPr>
              <a:lnSpc>
                <a:spcPct val="110000"/>
              </a:lnSpc>
              <a:spcBef>
                <a:spcPct val="40000"/>
              </a:spcBef>
              <a:buFont typeface="Wingdings" pitchFamily="2" charset="2"/>
              <a:buNone/>
            </a:pPr>
            <a:r>
              <a:rPr kumimoji="0" lang="zh-CN" altLang="en-US" sz="2000" dirty="0">
                <a:latin typeface="Arial" pitchFamily="34" charset="0"/>
              </a:rPr>
              <a:t>       擎住效应曾限制</a:t>
            </a:r>
            <a:r>
              <a:rPr kumimoji="0" lang="en-US" altLang="zh-CN" sz="2000" dirty="0">
                <a:latin typeface="Arial" pitchFamily="34" charset="0"/>
              </a:rPr>
              <a:t>IGBT</a:t>
            </a:r>
            <a:r>
              <a:rPr kumimoji="0" lang="zh-CN" altLang="en-US" sz="2000" dirty="0">
                <a:latin typeface="Arial" pitchFamily="34" charset="0"/>
              </a:rPr>
              <a:t>电流容量提高，</a:t>
            </a:r>
            <a:r>
              <a:rPr kumimoji="0" lang="en-US" altLang="zh-CN" sz="2000" dirty="0">
                <a:latin typeface="Arial" pitchFamily="34" charset="0"/>
              </a:rPr>
              <a:t>20</a:t>
            </a:r>
            <a:r>
              <a:rPr kumimoji="0" lang="zh-CN" altLang="en-US" sz="2000" dirty="0">
                <a:latin typeface="Arial" pitchFamily="34" charset="0"/>
              </a:rPr>
              <a:t>世纪</a:t>
            </a:r>
            <a:r>
              <a:rPr kumimoji="0" lang="en-US" altLang="zh-CN" sz="2000" dirty="0">
                <a:latin typeface="Arial" pitchFamily="34" charset="0"/>
              </a:rPr>
              <a:t>90</a:t>
            </a:r>
            <a:r>
              <a:rPr kumimoji="0" lang="zh-CN" altLang="en-US" sz="2000" dirty="0">
                <a:latin typeface="Arial" pitchFamily="34" charset="0"/>
              </a:rPr>
              <a:t>年代中后期开始逐渐解决。</a:t>
            </a:r>
          </a:p>
        </p:txBody>
      </p:sp>
      <p:pic>
        <p:nvPicPr>
          <p:cNvPr id="9320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729" y="4998820"/>
            <a:ext cx="2016224" cy="172265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pic>
        <p:nvPicPr>
          <p:cNvPr id="7" name="图片 6"/>
          <p:cNvPicPr>
            <a:picLocks noChangeAspect="1"/>
          </p:cNvPicPr>
          <p:nvPr/>
        </p:nvPicPr>
        <p:blipFill>
          <a:blip r:embed="rId5"/>
          <a:stretch>
            <a:fillRect/>
          </a:stretch>
        </p:blipFill>
        <p:spPr>
          <a:xfrm>
            <a:off x="899592" y="4836363"/>
            <a:ext cx="2376264" cy="2000318"/>
          </a:xfrm>
          <a:prstGeom prst="rect">
            <a:avLst/>
          </a:prstGeom>
        </p:spPr>
      </p:pic>
      <p:sp>
        <p:nvSpPr>
          <p:cNvPr id="3" name="日期占位符 2"/>
          <p:cNvSpPr>
            <a:spLocks noGrp="1"/>
          </p:cNvSpPr>
          <p:nvPr>
            <p:ph type="dt" sz="half" idx="10"/>
          </p:nvPr>
        </p:nvSpPr>
        <p:spPr/>
        <p:txBody>
          <a:bodyPr/>
          <a:lstStyle/>
          <a:p>
            <a:fld id="{0A142FD0-BCAA-4468-AAFC-0EA565964FF0}" type="datetime10">
              <a:rPr lang="zh-CN" altLang="en-US" smtClean="0"/>
              <a:t>22:02</a:t>
            </a:fld>
            <a:endParaRPr lang="zh-CN" altLang="en-US"/>
          </a:p>
        </p:txBody>
      </p:sp>
    </p:spTree>
    <p:extLst>
      <p:ext uri="{BB962C8B-B14F-4D97-AF65-F5344CB8AC3E}">
        <p14:creationId xmlns:p14="http://schemas.microsoft.com/office/powerpoint/2010/main" val="4223525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200"/>
                                        </p:tgtEl>
                                        <p:attrNameLst>
                                          <p:attrName>style.visibility</p:attrName>
                                        </p:attrNameLst>
                                      </p:cBhvr>
                                      <p:to>
                                        <p:strVal val="visible"/>
                                      </p:to>
                                    </p:set>
                                    <p:animEffect transition="in" filter="blinds(horizontal)">
                                      <p:cBhvr>
                                        <p:cTn id="7" dur="500"/>
                                        <p:tgtEl>
                                          <p:spTgt spid="93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2.4.4 </a:t>
            </a:r>
            <a:r>
              <a:rPr lang="zh-CN" altLang="en-US" sz="3600" b="1">
                <a:solidFill>
                  <a:schemeClr val="tx1"/>
                </a:solidFill>
              </a:rPr>
              <a:t>绝缘栅双极晶体管</a:t>
            </a:r>
          </a:p>
        </p:txBody>
      </p:sp>
      <p:sp>
        <p:nvSpPr>
          <p:cNvPr id="133123" name="Rectangle 3"/>
          <p:cNvSpPr>
            <a:spLocks noGrp="1" noChangeArrowheads="1"/>
          </p:cNvSpPr>
          <p:nvPr>
            <p:ph idx="1"/>
          </p:nvPr>
        </p:nvSpPr>
        <p:spPr/>
        <p:txBody>
          <a:bodyPr/>
          <a:lstStyle/>
          <a:p>
            <a:pPr>
              <a:buFontTx/>
              <a:buNone/>
            </a:pPr>
            <a:r>
              <a:rPr lang="en-US" altLang="zh-CN" sz="2800" b="1">
                <a:solidFill>
                  <a:srgbClr val="E35449"/>
                </a:solidFill>
              </a:rPr>
              <a:t>■</a:t>
            </a:r>
            <a:r>
              <a:rPr lang="en-US" altLang="zh-CN" sz="2800" b="1"/>
              <a:t>IGBT</a:t>
            </a:r>
            <a:r>
              <a:rPr lang="zh-CN" altLang="en-US" sz="2800" b="1"/>
              <a:t>的主要参数</a:t>
            </a:r>
          </a:p>
          <a:p>
            <a:pPr>
              <a:buFontTx/>
              <a:buNone/>
            </a:pPr>
            <a:r>
              <a:rPr lang="zh-CN" altLang="en-US" sz="2800" b="1">
                <a:solidFill>
                  <a:srgbClr val="0000FF"/>
                </a:solidFill>
              </a:rPr>
              <a:t>   ◆</a:t>
            </a:r>
            <a:r>
              <a:rPr lang="zh-CN" altLang="en-US" sz="2800" b="1"/>
              <a:t>前面提到的各参数。</a:t>
            </a:r>
          </a:p>
          <a:p>
            <a:pPr>
              <a:buFontTx/>
              <a:buNone/>
            </a:pPr>
            <a:r>
              <a:rPr lang="zh-CN" altLang="en-US" sz="2800" b="1">
                <a:solidFill>
                  <a:srgbClr val="0000FF"/>
                </a:solidFill>
              </a:rPr>
              <a:t>   ◆</a:t>
            </a:r>
            <a:r>
              <a:rPr lang="zh-CN" altLang="en-US" sz="2800" b="1"/>
              <a:t>最大集射极间电压</a:t>
            </a:r>
            <a:r>
              <a:rPr lang="en-US" altLang="zh-CN" sz="2800" b="1" i="1">
                <a:solidFill>
                  <a:srgbClr val="E35449"/>
                </a:solidFill>
              </a:rPr>
              <a:t>U</a:t>
            </a:r>
            <a:r>
              <a:rPr lang="en-US" altLang="zh-CN" sz="2800" b="1" i="1" baseline="-25000">
                <a:solidFill>
                  <a:srgbClr val="E35449"/>
                </a:solidFill>
              </a:rPr>
              <a:t>CES</a:t>
            </a:r>
          </a:p>
          <a:p>
            <a:pPr>
              <a:buFontTx/>
              <a:buNone/>
            </a:pPr>
            <a:r>
              <a:rPr lang="en-US" altLang="zh-CN" sz="2800" b="1"/>
              <a:t>       </a:t>
            </a:r>
            <a:r>
              <a:rPr lang="en-US" altLang="zh-CN" sz="2800" b="1">
                <a:solidFill>
                  <a:srgbClr val="009900"/>
                </a:solidFill>
              </a:rPr>
              <a:t>☞</a:t>
            </a:r>
            <a:r>
              <a:rPr lang="zh-CN" altLang="en-US" sz="2800" b="1"/>
              <a:t>由器件内部的</a:t>
            </a:r>
            <a:r>
              <a:rPr lang="en-US" altLang="zh-CN" sz="2800" b="1"/>
              <a:t>PNP</a:t>
            </a:r>
            <a:r>
              <a:rPr lang="zh-CN" altLang="en-US" sz="2800" b="1"/>
              <a:t>晶体管所能承受的击穿电压所确定的。 </a:t>
            </a:r>
          </a:p>
          <a:p>
            <a:pPr>
              <a:buFontTx/>
              <a:buNone/>
            </a:pPr>
            <a:r>
              <a:rPr lang="zh-CN" altLang="en-US" sz="2800" b="1"/>
              <a:t>   </a:t>
            </a:r>
            <a:r>
              <a:rPr lang="zh-CN" altLang="en-US" sz="2800" b="1">
                <a:solidFill>
                  <a:srgbClr val="0000FF"/>
                </a:solidFill>
              </a:rPr>
              <a:t>◆</a:t>
            </a:r>
            <a:r>
              <a:rPr lang="zh-CN" altLang="en-US" sz="2800" b="1"/>
              <a:t>最大集电极电流</a:t>
            </a:r>
          </a:p>
          <a:p>
            <a:pPr>
              <a:buFontTx/>
              <a:buNone/>
            </a:pPr>
            <a:r>
              <a:rPr lang="zh-CN" altLang="en-US" sz="2800" b="1"/>
              <a:t>       </a:t>
            </a:r>
            <a:r>
              <a:rPr lang="zh-CN" altLang="en-US" sz="2800" b="1">
                <a:solidFill>
                  <a:srgbClr val="009900"/>
                </a:solidFill>
              </a:rPr>
              <a:t>☞</a:t>
            </a:r>
            <a:r>
              <a:rPr lang="zh-CN" altLang="en-US" sz="2800" b="1"/>
              <a:t>包括额定直流电流</a:t>
            </a:r>
            <a:r>
              <a:rPr lang="en-US" altLang="zh-CN" sz="2800" b="1" i="1">
                <a:solidFill>
                  <a:srgbClr val="E35449"/>
                </a:solidFill>
              </a:rPr>
              <a:t>I</a:t>
            </a:r>
            <a:r>
              <a:rPr lang="en-US" altLang="zh-CN" sz="2800" b="1" i="1" baseline="-25000">
                <a:solidFill>
                  <a:srgbClr val="E35449"/>
                </a:solidFill>
              </a:rPr>
              <a:t>C</a:t>
            </a:r>
            <a:r>
              <a:rPr lang="zh-CN" altLang="en-US" sz="2800" b="1"/>
              <a:t>和</a:t>
            </a:r>
            <a:r>
              <a:rPr lang="en-US" altLang="zh-CN" sz="2800" b="1"/>
              <a:t>1ms</a:t>
            </a:r>
            <a:r>
              <a:rPr lang="zh-CN" altLang="en-US" sz="2800" b="1"/>
              <a:t>脉宽最大电流</a:t>
            </a:r>
            <a:r>
              <a:rPr lang="en-US" altLang="zh-CN" sz="2800" b="1" i="1">
                <a:solidFill>
                  <a:srgbClr val="E35449"/>
                </a:solidFill>
              </a:rPr>
              <a:t>I</a:t>
            </a:r>
            <a:r>
              <a:rPr lang="en-US" altLang="zh-CN" sz="2800" b="1" i="1" baseline="-25000">
                <a:solidFill>
                  <a:srgbClr val="E35449"/>
                </a:solidFill>
              </a:rPr>
              <a:t>CP</a:t>
            </a:r>
            <a:r>
              <a:rPr lang="zh-CN" altLang="en-US" sz="2800" b="1"/>
              <a:t>。 </a:t>
            </a:r>
          </a:p>
          <a:p>
            <a:pPr>
              <a:buFontTx/>
              <a:buNone/>
            </a:pPr>
            <a:r>
              <a:rPr lang="zh-CN" altLang="en-US" sz="2800" b="1"/>
              <a:t>   </a:t>
            </a:r>
            <a:r>
              <a:rPr lang="zh-CN" altLang="en-US" sz="2800" b="1">
                <a:solidFill>
                  <a:srgbClr val="0000FF"/>
                </a:solidFill>
              </a:rPr>
              <a:t>◆</a:t>
            </a:r>
            <a:r>
              <a:rPr lang="zh-CN" altLang="en-US" sz="2800" b="1"/>
              <a:t>最大集电极功耗</a:t>
            </a:r>
            <a:r>
              <a:rPr lang="en-US" altLang="zh-CN" sz="2800" b="1" i="1">
                <a:solidFill>
                  <a:srgbClr val="E35449"/>
                </a:solidFill>
              </a:rPr>
              <a:t>P</a:t>
            </a:r>
            <a:r>
              <a:rPr lang="en-US" altLang="zh-CN" sz="2800" b="1" i="1" baseline="-25000">
                <a:solidFill>
                  <a:srgbClr val="E35449"/>
                </a:solidFill>
              </a:rPr>
              <a:t>CM</a:t>
            </a:r>
            <a:r>
              <a:rPr lang="en-US" altLang="zh-CN" sz="2800" b="1"/>
              <a:t> </a:t>
            </a:r>
          </a:p>
          <a:p>
            <a:pPr>
              <a:buFontTx/>
              <a:buNone/>
            </a:pPr>
            <a:r>
              <a:rPr lang="en-US" altLang="zh-CN" sz="2800" b="1"/>
              <a:t>       </a:t>
            </a:r>
            <a:r>
              <a:rPr lang="en-US" altLang="zh-CN" sz="2800" b="1">
                <a:solidFill>
                  <a:srgbClr val="009900"/>
                </a:solidFill>
              </a:rPr>
              <a:t>☞</a:t>
            </a:r>
            <a:r>
              <a:rPr lang="zh-CN" altLang="en-US" sz="2800" b="1"/>
              <a:t>在正常工作温度下允许的最大耗散功率。</a:t>
            </a:r>
            <a:r>
              <a:rPr lang="zh-CN" altLang="en-US" sz="280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3" name="日期占位符 2"/>
          <p:cNvSpPr>
            <a:spLocks noGrp="1"/>
          </p:cNvSpPr>
          <p:nvPr>
            <p:ph type="dt" sz="half" idx="10"/>
          </p:nvPr>
        </p:nvSpPr>
        <p:spPr/>
        <p:txBody>
          <a:bodyPr/>
          <a:lstStyle/>
          <a:p>
            <a:fld id="{0FFA08CF-66AE-4110-9050-214C6C5BC449}" type="datetime10">
              <a:rPr lang="zh-CN" altLang="en-US" smtClean="0"/>
              <a:t>22:02</a:t>
            </a:fld>
            <a:endParaRPr lang="zh-CN" altLang="en-US"/>
          </a:p>
        </p:txBody>
      </p:sp>
    </p:spTree>
    <p:extLst>
      <p:ext uri="{BB962C8B-B14F-4D97-AF65-F5344CB8AC3E}">
        <p14:creationId xmlns:p14="http://schemas.microsoft.com/office/powerpoint/2010/main" val="2930666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2.4.4 </a:t>
            </a:r>
            <a:r>
              <a:rPr lang="zh-CN" altLang="en-US" sz="3600" b="1">
                <a:solidFill>
                  <a:schemeClr val="tx1"/>
                </a:solidFill>
              </a:rPr>
              <a:t>绝缘栅双极晶体管</a:t>
            </a:r>
          </a:p>
        </p:txBody>
      </p:sp>
      <p:sp>
        <p:nvSpPr>
          <p:cNvPr id="134147" name="Rectangle 3"/>
          <p:cNvSpPr>
            <a:spLocks noGrp="1" noChangeArrowheads="1"/>
          </p:cNvSpPr>
          <p:nvPr>
            <p:ph idx="1"/>
          </p:nvPr>
        </p:nvSpPr>
        <p:spPr>
          <a:xfrm>
            <a:off x="817856" y="658286"/>
            <a:ext cx="8074623" cy="6048672"/>
          </a:xfrm>
        </p:spPr>
        <p:txBody>
          <a:bodyPr/>
          <a:lstStyle/>
          <a:p>
            <a:pPr marL="609600" indent="-609600">
              <a:lnSpc>
                <a:spcPct val="125000"/>
              </a:lnSpc>
              <a:buFontTx/>
              <a:buNone/>
            </a:pPr>
            <a:r>
              <a:rPr lang="en-US" altLang="zh-CN" sz="2400" b="1" dirty="0">
                <a:solidFill>
                  <a:srgbClr val="0000FF"/>
                </a:solidFill>
              </a:rPr>
              <a:t>◆</a:t>
            </a:r>
            <a:r>
              <a:rPr lang="en-US" altLang="zh-CN" sz="2400" b="1" dirty="0"/>
              <a:t>IGBT</a:t>
            </a:r>
            <a:r>
              <a:rPr lang="zh-CN" altLang="en-US" sz="2400" b="1" dirty="0"/>
              <a:t>的特性和参数特点可以总结如下：</a:t>
            </a:r>
          </a:p>
          <a:p>
            <a:pPr marL="609600" indent="-609600">
              <a:lnSpc>
                <a:spcPct val="125000"/>
              </a:lnSpc>
              <a:buFontTx/>
              <a:buNone/>
            </a:pPr>
            <a:r>
              <a:rPr lang="zh-CN" altLang="en-US" sz="2400" b="1" dirty="0"/>
              <a:t>    </a:t>
            </a:r>
            <a:r>
              <a:rPr lang="zh-CN" altLang="en-US" sz="2400" b="1" dirty="0">
                <a:solidFill>
                  <a:srgbClr val="009900"/>
                </a:solidFill>
              </a:rPr>
              <a:t>☞</a:t>
            </a:r>
            <a:r>
              <a:rPr lang="zh-CN" altLang="en-US" sz="2400" b="1" dirty="0">
                <a:solidFill>
                  <a:srgbClr val="E35449"/>
                </a:solidFill>
              </a:rPr>
              <a:t>开关速度</a:t>
            </a:r>
            <a:r>
              <a:rPr lang="zh-CN" altLang="en-US" sz="2400" b="1" dirty="0"/>
              <a:t>高，</a:t>
            </a:r>
            <a:r>
              <a:rPr lang="zh-CN" altLang="en-US" sz="2400" b="1" dirty="0">
                <a:solidFill>
                  <a:srgbClr val="E35449"/>
                </a:solidFill>
              </a:rPr>
              <a:t>开关损耗</a:t>
            </a:r>
            <a:r>
              <a:rPr lang="zh-CN" altLang="en-US" sz="2400" b="1" dirty="0"/>
              <a:t>小。 </a:t>
            </a:r>
          </a:p>
          <a:p>
            <a:pPr marL="609600" indent="-609600">
              <a:lnSpc>
                <a:spcPct val="125000"/>
              </a:lnSpc>
              <a:buFontTx/>
              <a:buNone/>
            </a:pPr>
            <a:r>
              <a:rPr lang="zh-CN" altLang="en-US" sz="2400" b="1" dirty="0"/>
              <a:t>    </a:t>
            </a:r>
            <a:r>
              <a:rPr lang="zh-CN" altLang="en-US" sz="2400" b="1" dirty="0">
                <a:solidFill>
                  <a:srgbClr val="009900"/>
                </a:solidFill>
              </a:rPr>
              <a:t>☞</a:t>
            </a:r>
            <a:r>
              <a:rPr lang="zh-CN" altLang="en-US" sz="2400" b="1" dirty="0"/>
              <a:t>在相同电压和电流定额的情况下，</a:t>
            </a:r>
            <a:r>
              <a:rPr lang="en-US" altLang="zh-CN" sz="2400" b="1" dirty="0"/>
              <a:t>IGBT</a:t>
            </a:r>
            <a:r>
              <a:rPr lang="zh-CN" altLang="en-US" sz="2400" b="1" dirty="0"/>
              <a:t>的</a:t>
            </a:r>
            <a:r>
              <a:rPr lang="zh-CN" altLang="en-US" sz="2400" b="1" dirty="0">
                <a:solidFill>
                  <a:srgbClr val="E35449"/>
                </a:solidFill>
              </a:rPr>
              <a:t>安全工作区</a:t>
            </a:r>
            <a:r>
              <a:rPr lang="zh-CN" altLang="en-US" sz="2400" b="1" dirty="0"/>
              <a:t>比</a:t>
            </a:r>
            <a:r>
              <a:rPr lang="en-US" altLang="zh-CN" sz="2400" b="1" dirty="0"/>
              <a:t>GTR</a:t>
            </a:r>
            <a:r>
              <a:rPr lang="zh-CN" altLang="en-US" sz="2400" b="1" dirty="0"/>
              <a:t>大，而且具有耐脉冲电流冲击的能力。</a:t>
            </a:r>
          </a:p>
          <a:p>
            <a:pPr marL="609600" indent="-609600">
              <a:lnSpc>
                <a:spcPct val="125000"/>
              </a:lnSpc>
              <a:buFontTx/>
              <a:buNone/>
            </a:pPr>
            <a:r>
              <a:rPr lang="zh-CN" altLang="en-US" sz="2400" b="1" dirty="0"/>
              <a:t>    </a:t>
            </a:r>
            <a:r>
              <a:rPr lang="zh-CN" altLang="en-US" sz="2400" b="1" dirty="0">
                <a:solidFill>
                  <a:srgbClr val="009900"/>
                </a:solidFill>
              </a:rPr>
              <a:t>☞</a:t>
            </a:r>
            <a:r>
              <a:rPr lang="zh-CN" altLang="en-US" sz="2400" b="1" dirty="0">
                <a:solidFill>
                  <a:srgbClr val="E35449"/>
                </a:solidFill>
              </a:rPr>
              <a:t>通态压降</a:t>
            </a:r>
            <a:r>
              <a:rPr lang="zh-CN" altLang="en-US" sz="2400" b="1" dirty="0"/>
              <a:t>比</a:t>
            </a:r>
            <a:r>
              <a:rPr lang="en-US" altLang="zh-CN" sz="2400" b="1" dirty="0"/>
              <a:t>VDMOSFET</a:t>
            </a:r>
            <a:r>
              <a:rPr lang="zh-CN" altLang="en-US" sz="2400" b="1" dirty="0"/>
              <a:t>低，特别是在电流较大的区域。 </a:t>
            </a:r>
          </a:p>
          <a:p>
            <a:pPr marL="609600" indent="-609600">
              <a:lnSpc>
                <a:spcPct val="125000"/>
              </a:lnSpc>
              <a:buFontTx/>
              <a:buNone/>
            </a:pPr>
            <a:r>
              <a:rPr lang="zh-CN" altLang="en-US" sz="2400" b="1" dirty="0"/>
              <a:t>    </a:t>
            </a:r>
            <a:r>
              <a:rPr lang="zh-CN" altLang="en-US" sz="2400" b="1" dirty="0">
                <a:solidFill>
                  <a:srgbClr val="009900"/>
                </a:solidFill>
              </a:rPr>
              <a:t>☞</a:t>
            </a:r>
            <a:r>
              <a:rPr lang="zh-CN" altLang="en-US" sz="2400" b="1" dirty="0">
                <a:solidFill>
                  <a:srgbClr val="E35449"/>
                </a:solidFill>
              </a:rPr>
              <a:t>输入阻抗</a:t>
            </a:r>
            <a:r>
              <a:rPr lang="zh-CN" altLang="en-US" sz="2400" b="1" dirty="0"/>
              <a:t>高，其输入特性与电力</a:t>
            </a:r>
            <a:r>
              <a:rPr lang="en-US" altLang="zh-CN" sz="2400" b="1" dirty="0"/>
              <a:t>MOSFET</a:t>
            </a:r>
            <a:r>
              <a:rPr lang="zh-CN" altLang="en-US" sz="2400" b="1" dirty="0"/>
              <a:t>类似。 </a:t>
            </a:r>
          </a:p>
          <a:p>
            <a:pPr marL="609600" indent="-609600">
              <a:lnSpc>
                <a:spcPct val="125000"/>
              </a:lnSpc>
              <a:buFontTx/>
              <a:buNone/>
            </a:pPr>
            <a:r>
              <a:rPr lang="zh-CN" altLang="en-US" sz="2400" b="1" dirty="0">
                <a:solidFill>
                  <a:srgbClr val="009900"/>
                </a:solidFill>
              </a:rPr>
              <a:t>    ☞</a:t>
            </a:r>
            <a:r>
              <a:rPr lang="zh-CN" altLang="en-US" sz="2400" b="1" dirty="0"/>
              <a:t>与电力</a:t>
            </a:r>
            <a:r>
              <a:rPr lang="en-US" altLang="zh-CN" sz="2400" b="1" dirty="0"/>
              <a:t>MOSFET</a:t>
            </a:r>
            <a:r>
              <a:rPr lang="zh-CN" altLang="en-US" sz="2400" b="1" dirty="0"/>
              <a:t>和</a:t>
            </a:r>
            <a:r>
              <a:rPr lang="en-US" altLang="zh-CN" sz="2400" b="1" dirty="0"/>
              <a:t>GTR</a:t>
            </a:r>
            <a:r>
              <a:rPr lang="zh-CN" altLang="en-US" sz="2400" b="1" dirty="0"/>
              <a:t>相比，</a:t>
            </a:r>
            <a:r>
              <a:rPr lang="en-US" altLang="zh-CN" sz="2400" b="1" dirty="0"/>
              <a:t>IGBT</a:t>
            </a:r>
            <a:r>
              <a:rPr lang="zh-CN" altLang="en-US" sz="2400" b="1" dirty="0"/>
              <a:t>的</a:t>
            </a:r>
            <a:r>
              <a:rPr lang="zh-CN" altLang="en-US" sz="2400" b="1" dirty="0">
                <a:solidFill>
                  <a:srgbClr val="E35449"/>
                </a:solidFill>
              </a:rPr>
              <a:t>耐压</a:t>
            </a:r>
            <a:r>
              <a:rPr lang="zh-CN" altLang="en-US" sz="2400" b="1" dirty="0"/>
              <a:t>和</a:t>
            </a:r>
            <a:r>
              <a:rPr lang="zh-CN" altLang="en-US" sz="2400" b="1" dirty="0">
                <a:solidFill>
                  <a:srgbClr val="E35449"/>
                </a:solidFill>
              </a:rPr>
              <a:t>通流能力</a:t>
            </a:r>
            <a:r>
              <a:rPr lang="zh-CN" altLang="en-US" sz="2400" b="1" dirty="0"/>
              <a:t>还可以进一步提高，同时保持</a:t>
            </a:r>
            <a:r>
              <a:rPr lang="zh-CN" altLang="en-US" sz="2400" b="1" dirty="0">
                <a:solidFill>
                  <a:srgbClr val="E35449"/>
                </a:solidFill>
              </a:rPr>
              <a:t>开关频率</a:t>
            </a:r>
            <a:r>
              <a:rPr lang="zh-CN" altLang="en-US" sz="2400" b="1" dirty="0"/>
              <a:t>高的特点。</a:t>
            </a:r>
            <a:endParaRPr lang="en-US" altLang="zh-CN" sz="2400" b="1" dirty="0"/>
          </a:p>
          <a:p>
            <a:pPr marL="609600" indent="-609600">
              <a:lnSpc>
                <a:spcPct val="125000"/>
              </a:lnSpc>
              <a:buFontTx/>
              <a:buNone/>
            </a:pPr>
            <a:r>
              <a:rPr lang="zh-CN" altLang="en-US" sz="2400" b="1" dirty="0">
                <a:solidFill>
                  <a:srgbClr val="009900"/>
                </a:solidFill>
              </a:rPr>
              <a:t>    ☞</a:t>
            </a:r>
            <a:r>
              <a:rPr lang="zh-CN" altLang="en-US" sz="2400" b="1" dirty="0"/>
              <a:t>为了满足实际电路的要求，</a:t>
            </a:r>
            <a:r>
              <a:rPr lang="en-US" altLang="zh-CN" sz="2400" b="1" dirty="0">
                <a:solidFill>
                  <a:srgbClr val="0000FF"/>
                </a:solidFill>
              </a:rPr>
              <a:t>IGBT</a:t>
            </a:r>
            <a:r>
              <a:rPr lang="zh-CN" altLang="en-US" sz="2400" b="1" dirty="0">
                <a:solidFill>
                  <a:srgbClr val="0000FF"/>
                </a:solidFill>
              </a:rPr>
              <a:t>往往与反并联的快速二极管封装在一起</a:t>
            </a:r>
            <a:r>
              <a:rPr lang="zh-CN" altLang="en-US" sz="2400" b="1" dirty="0">
                <a:solidFill>
                  <a:srgbClr val="FF0000"/>
                </a:solidFill>
              </a:rPr>
              <a:t>。</a:t>
            </a:r>
            <a:r>
              <a:rPr lang="zh-CN" altLang="en-US" sz="2400" dirty="0">
                <a:solidFill>
                  <a:srgbClr val="FF0000"/>
                </a:solidFill>
              </a:rPr>
              <a:t> </a:t>
            </a:r>
            <a:endParaRPr lang="en-US" altLang="zh-CN" sz="2400" dirty="0">
              <a:solidFill>
                <a:srgbClr val="FF0000"/>
              </a:solidFill>
            </a:endParaRPr>
          </a:p>
          <a:p>
            <a:pPr marL="609600" indent="-609600">
              <a:lnSpc>
                <a:spcPct val="125000"/>
              </a:lnSpc>
              <a:buFontTx/>
              <a:buNone/>
            </a:pPr>
            <a:endParaRPr lang="zh-CN" alt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3" name="日期占位符 2"/>
          <p:cNvSpPr>
            <a:spLocks noGrp="1"/>
          </p:cNvSpPr>
          <p:nvPr>
            <p:ph type="dt" sz="half" idx="10"/>
          </p:nvPr>
        </p:nvSpPr>
        <p:spPr/>
        <p:txBody>
          <a:bodyPr/>
          <a:lstStyle/>
          <a:p>
            <a:fld id="{D0BDA28A-CE6E-4982-890D-852AE2601F5D}" type="datetime10">
              <a:rPr lang="zh-CN" altLang="en-US" smtClean="0"/>
              <a:t>22:02</a:t>
            </a:fld>
            <a:endParaRPr lang="zh-CN" altLang="en-US"/>
          </a:p>
        </p:txBody>
      </p:sp>
    </p:spTree>
    <p:extLst>
      <p:ext uri="{BB962C8B-B14F-4D97-AF65-F5344CB8AC3E}">
        <p14:creationId xmlns:p14="http://schemas.microsoft.com/office/powerpoint/2010/main" val="450833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2.4.4 </a:t>
            </a:r>
            <a:r>
              <a:rPr lang="zh-CN" altLang="en-US" sz="3600" b="1">
                <a:solidFill>
                  <a:schemeClr val="tx1"/>
                </a:solidFill>
              </a:rPr>
              <a:t>绝缘栅双极晶体管</a:t>
            </a:r>
          </a:p>
        </p:txBody>
      </p:sp>
      <p:sp>
        <p:nvSpPr>
          <p:cNvPr id="136195" name="Rectangle 3"/>
          <p:cNvSpPr>
            <a:spLocks noGrp="1" noChangeArrowheads="1"/>
          </p:cNvSpPr>
          <p:nvPr>
            <p:ph idx="1"/>
          </p:nvPr>
        </p:nvSpPr>
        <p:spPr>
          <a:xfrm>
            <a:off x="684213" y="1268413"/>
            <a:ext cx="8064500" cy="5113337"/>
          </a:xfrm>
        </p:spPr>
        <p:txBody>
          <a:bodyPr/>
          <a:lstStyle/>
          <a:p>
            <a:pPr>
              <a:lnSpc>
                <a:spcPct val="80000"/>
              </a:lnSpc>
              <a:buFontTx/>
              <a:buNone/>
            </a:pPr>
            <a:r>
              <a:rPr lang="en-US" altLang="zh-CN" sz="2800" b="1" dirty="0">
                <a:solidFill>
                  <a:srgbClr val="0000FF"/>
                </a:solidFill>
              </a:rPr>
              <a:t>◆ </a:t>
            </a:r>
            <a:r>
              <a:rPr lang="en-US" altLang="zh-CN" sz="2800" b="1" dirty="0"/>
              <a:t>IGBT</a:t>
            </a:r>
            <a:r>
              <a:rPr lang="zh-CN" altLang="en-US" sz="2800" b="1" dirty="0"/>
              <a:t>的安全工作区 </a:t>
            </a:r>
            <a:endParaRPr lang="zh-CN" altLang="en-US" sz="2800" b="1" dirty="0">
              <a:solidFill>
                <a:srgbClr val="0000FF"/>
              </a:solidFill>
            </a:endParaRPr>
          </a:p>
          <a:p>
            <a:pPr>
              <a:lnSpc>
                <a:spcPct val="80000"/>
              </a:lnSpc>
              <a:buFontTx/>
              <a:buNone/>
            </a:pPr>
            <a:r>
              <a:rPr lang="zh-CN" altLang="en-US" sz="2800" b="1" dirty="0">
                <a:solidFill>
                  <a:srgbClr val="0000FF"/>
                </a:solidFill>
              </a:rPr>
              <a:t>   </a:t>
            </a:r>
            <a:r>
              <a:rPr lang="zh-CN" altLang="en-US" sz="2800" b="1" dirty="0"/>
              <a:t>  </a:t>
            </a:r>
            <a:r>
              <a:rPr lang="zh-CN" altLang="en-US" sz="2800" b="1" dirty="0">
                <a:solidFill>
                  <a:srgbClr val="009900"/>
                </a:solidFill>
              </a:rPr>
              <a:t>☞</a:t>
            </a:r>
            <a:r>
              <a:rPr lang="zh-CN" altLang="en-US" sz="2800" b="1" dirty="0">
                <a:solidFill>
                  <a:srgbClr val="E35449"/>
                </a:solidFill>
              </a:rPr>
              <a:t>正向偏置</a:t>
            </a:r>
            <a:r>
              <a:rPr lang="zh-CN" altLang="en-US" sz="2800" b="1" dirty="0"/>
              <a:t>安全工作区（</a:t>
            </a:r>
            <a:r>
              <a:rPr lang="en-US" altLang="zh-CN" sz="2800" b="1" dirty="0"/>
              <a:t>Forward Biased Safe</a:t>
            </a:r>
          </a:p>
          <a:p>
            <a:pPr>
              <a:lnSpc>
                <a:spcPct val="80000"/>
              </a:lnSpc>
              <a:buFontTx/>
              <a:buNone/>
            </a:pPr>
            <a:r>
              <a:rPr lang="en-US" altLang="zh-CN" sz="2800" b="1" dirty="0"/>
              <a:t> Operating Area——FBSOA</a:t>
            </a:r>
            <a:r>
              <a:rPr lang="zh-CN" altLang="en-US" sz="2800" b="1" dirty="0"/>
              <a:t>） </a:t>
            </a:r>
          </a:p>
          <a:p>
            <a:pPr>
              <a:lnSpc>
                <a:spcPct val="80000"/>
              </a:lnSpc>
              <a:buFontTx/>
              <a:buNone/>
            </a:pPr>
            <a:r>
              <a:rPr lang="zh-CN" altLang="en-US" sz="2800" b="1" dirty="0"/>
              <a:t>         </a:t>
            </a:r>
            <a:r>
              <a:rPr lang="zh-CN" altLang="en-US" sz="2800" b="1" dirty="0">
                <a:solidFill>
                  <a:srgbClr val="FF00FF"/>
                </a:solidFill>
              </a:rPr>
              <a:t>√</a:t>
            </a:r>
            <a:r>
              <a:rPr lang="zh-CN" altLang="en-US" sz="2800" b="1" dirty="0"/>
              <a:t>根据最大集电极电流、最大集射极间电压和最大集电极功耗确定。</a:t>
            </a:r>
          </a:p>
          <a:p>
            <a:pPr>
              <a:lnSpc>
                <a:spcPct val="80000"/>
              </a:lnSpc>
              <a:buFontTx/>
              <a:buNone/>
            </a:pPr>
            <a:r>
              <a:rPr lang="zh-CN" altLang="en-US" sz="2800" b="1" dirty="0">
                <a:solidFill>
                  <a:srgbClr val="0000FF"/>
                </a:solidFill>
              </a:rPr>
              <a:t>     </a:t>
            </a:r>
          </a:p>
          <a:p>
            <a:pPr>
              <a:lnSpc>
                <a:spcPct val="80000"/>
              </a:lnSpc>
              <a:buFontTx/>
              <a:buNone/>
            </a:pPr>
            <a:r>
              <a:rPr lang="zh-CN" altLang="en-US" sz="2800" b="1" dirty="0">
                <a:solidFill>
                  <a:srgbClr val="0000FF"/>
                </a:solidFill>
              </a:rPr>
              <a:t>     </a:t>
            </a:r>
            <a:r>
              <a:rPr lang="zh-CN" altLang="en-US" sz="2800" b="1" dirty="0">
                <a:solidFill>
                  <a:srgbClr val="009900"/>
                </a:solidFill>
              </a:rPr>
              <a:t>☞</a:t>
            </a:r>
            <a:r>
              <a:rPr lang="zh-CN" altLang="en-US" sz="2800" b="1" dirty="0">
                <a:solidFill>
                  <a:srgbClr val="E35449"/>
                </a:solidFill>
              </a:rPr>
              <a:t>反向偏置</a:t>
            </a:r>
            <a:r>
              <a:rPr lang="zh-CN" altLang="en-US" sz="2800" b="1" dirty="0"/>
              <a:t>安全工作区（</a:t>
            </a:r>
            <a:r>
              <a:rPr lang="en-US" altLang="zh-CN" sz="2800" b="1" dirty="0"/>
              <a:t>Reverse Biased Safe </a:t>
            </a:r>
          </a:p>
          <a:p>
            <a:pPr>
              <a:lnSpc>
                <a:spcPct val="80000"/>
              </a:lnSpc>
              <a:buFontTx/>
              <a:buNone/>
            </a:pPr>
            <a:r>
              <a:rPr lang="en-US" altLang="zh-CN" sz="2800" b="1" dirty="0"/>
              <a:t>Operating Area——RBSOA</a:t>
            </a:r>
            <a:r>
              <a:rPr lang="zh-CN" altLang="en-US" sz="2800" b="1" dirty="0"/>
              <a:t>）</a:t>
            </a:r>
          </a:p>
          <a:p>
            <a:pPr>
              <a:lnSpc>
                <a:spcPct val="80000"/>
              </a:lnSpc>
              <a:buFontTx/>
              <a:buNone/>
            </a:pPr>
            <a:r>
              <a:rPr lang="zh-CN" altLang="en-US" sz="2800" b="1" dirty="0"/>
              <a:t>         </a:t>
            </a:r>
            <a:r>
              <a:rPr lang="zh-CN" altLang="en-US" sz="2800" b="1" dirty="0">
                <a:solidFill>
                  <a:srgbClr val="FF00FF"/>
                </a:solidFill>
              </a:rPr>
              <a:t>√</a:t>
            </a:r>
            <a:r>
              <a:rPr lang="zh-CN" altLang="en-US" sz="2800" b="1" dirty="0"/>
              <a:t>根据最大集电极电流、最大集射极间电压和最大允许电压上升率</a:t>
            </a:r>
            <a:r>
              <a:rPr lang="en-US" altLang="zh-CN" sz="2800" b="1" dirty="0" err="1"/>
              <a:t>d</a:t>
            </a:r>
            <a:r>
              <a:rPr lang="en-US" altLang="zh-CN" sz="2800" b="1" i="1" dirty="0" err="1"/>
              <a:t>U</a:t>
            </a:r>
            <a:r>
              <a:rPr lang="en-US" altLang="zh-CN" sz="2800" b="1" i="1" baseline="-25000" dirty="0" err="1"/>
              <a:t>CE</a:t>
            </a:r>
            <a:r>
              <a:rPr lang="en-US" altLang="zh-CN" sz="2800" b="1" dirty="0"/>
              <a:t>/</a:t>
            </a:r>
            <a:r>
              <a:rPr lang="en-US" altLang="zh-CN" sz="2800" b="1" dirty="0" err="1"/>
              <a:t>dt</a:t>
            </a:r>
            <a:r>
              <a:rPr lang="zh-CN" altLang="en-US" sz="2800" b="1" dirty="0"/>
              <a:t>。</a:t>
            </a:r>
            <a:r>
              <a:rPr lang="zh-CN" altLang="en-US" sz="20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3" name="日期占位符 2"/>
          <p:cNvSpPr>
            <a:spLocks noGrp="1"/>
          </p:cNvSpPr>
          <p:nvPr>
            <p:ph type="dt" sz="half" idx="10"/>
          </p:nvPr>
        </p:nvSpPr>
        <p:spPr/>
        <p:txBody>
          <a:bodyPr/>
          <a:lstStyle/>
          <a:p>
            <a:fld id="{5A5F2D91-D6E9-4A63-909A-4103A6C2714D}" type="datetime10">
              <a:rPr lang="zh-CN" altLang="en-US" smtClean="0"/>
              <a:t>22:02</a:t>
            </a:fld>
            <a:endParaRPr lang="zh-CN" altLang="en-US"/>
          </a:p>
        </p:txBody>
      </p:sp>
    </p:spTree>
    <p:extLst>
      <p:ext uri="{BB962C8B-B14F-4D97-AF65-F5344CB8AC3E}">
        <p14:creationId xmlns:p14="http://schemas.microsoft.com/office/powerpoint/2010/main" val="1266322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title"/>
          </p:nvPr>
        </p:nvSpPr>
        <p:spPr/>
        <p:txBody>
          <a:bodyPr/>
          <a:lstStyle/>
          <a:p>
            <a:r>
              <a:rPr lang="en-US" altLang="zh-CN" sz="3600" b="1">
                <a:solidFill>
                  <a:schemeClr val="hlink"/>
                </a:solidFill>
              </a:rPr>
              <a:t>IGBT</a:t>
            </a:r>
            <a:r>
              <a:rPr lang="zh-CN" altLang="en-US" sz="3600" b="1">
                <a:solidFill>
                  <a:schemeClr val="hlink"/>
                </a:solidFill>
              </a:rPr>
              <a:t>功耗的计算</a:t>
            </a:r>
          </a:p>
        </p:txBody>
      </p:sp>
      <p:graphicFrame>
        <p:nvGraphicFramePr>
          <p:cNvPr id="314374" name="Object 6"/>
          <p:cNvGraphicFramePr>
            <a:graphicFrameLocks noGrp="1" noChangeAspect="1"/>
          </p:cNvGraphicFramePr>
          <p:nvPr>
            <p:ph type="clipArt" sz="half" idx="2"/>
          </p:nvPr>
        </p:nvGraphicFramePr>
        <p:xfrm>
          <a:off x="381000" y="838200"/>
          <a:ext cx="3810000" cy="2576513"/>
        </p:xfrm>
        <a:graphic>
          <a:graphicData uri="http://schemas.openxmlformats.org/presentationml/2006/ole">
            <mc:AlternateContent xmlns:mc="http://schemas.openxmlformats.org/markup-compatibility/2006">
              <mc:Choice xmlns:v="urn:schemas-microsoft-com:vml" Requires="v">
                <p:oleObj spid="_x0000_s28917" r:id="rId3" imgW="1852613" imgH="1252538" progId="MSDraw">
                  <p:embed/>
                </p:oleObj>
              </mc:Choice>
              <mc:Fallback>
                <p:oleObj r:id="rId3" imgW="1852613" imgH="1252538"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838200"/>
                        <a:ext cx="3810000" cy="257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4389" name="Group 21"/>
          <p:cNvGrpSpPr>
            <a:grpSpLocks/>
          </p:cNvGrpSpPr>
          <p:nvPr/>
        </p:nvGrpSpPr>
        <p:grpSpPr bwMode="auto">
          <a:xfrm>
            <a:off x="4391025" y="908050"/>
            <a:ext cx="4752975" cy="858838"/>
            <a:chOff x="2766" y="572"/>
            <a:chExt cx="2994" cy="541"/>
          </a:xfrm>
        </p:grpSpPr>
        <p:grpSp>
          <p:nvGrpSpPr>
            <p:cNvPr id="314387" name="Group 19"/>
            <p:cNvGrpSpPr>
              <a:grpSpLocks/>
            </p:cNvGrpSpPr>
            <p:nvPr/>
          </p:nvGrpSpPr>
          <p:grpSpPr bwMode="auto">
            <a:xfrm>
              <a:off x="2766" y="572"/>
              <a:ext cx="2994" cy="539"/>
              <a:chOff x="2766" y="572"/>
              <a:chExt cx="2994" cy="539"/>
            </a:xfrm>
          </p:grpSpPr>
          <p:graphicFrame>
            <p:nvGraphicFramePr>
              <p:cNvPr id="314375" name="Object 7"/>
              <p:cNvGraphicFramePr>
                <a:graphicFrameLocks noChangeAspect="1"/>
              </p:cNvGraphicFramePr>
              <p:nvPr/>
            </p:nvGraphicFramePr>
            <p:xfrm>
              <a:off x="2766" y="572"/>
              <a:ext cx="2994" cy="261"/>
            </p:xfrm>
            <a:graphic>
              <a:graphicData uri="http://schemas.openxmlformats.org/presentationml/2006/ole">
                <mc:AlternateContent xmlns:mc="http://schemas.openxmlformats.org/markup-compatibility/2006">
                  <mc:Choice xmlns:v="urn:schemas-microsoft-com:vml" Requires="v">
                    <p:oleObj spid="_x0000_s28918" name="Equation" r:id="rId5" imgW="2616200" imgH="228600" progId="Equation.DSMT4">
                      <p:embed/>
                    </p:oleObj>
                  </mc:Choice>
                  <mc:Fallback>
                    <p:oleObj name="Equation" r:id="rId5" imgW="26162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6" y="572"/>
                            <a:ext cx="2994"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6" name="Object 8"/>
              <p:cNvGraphicFramePr>
                <a:graphicFrameLocks noChangeAspect="1"/>
              </p:cNvGraphicFramePr>
              <p:nvPr/>
            </p:nvGraphicFramePr>
            <p:xfrm>
              <a:off x="2789" y="853"/>
              <a:ext cx="953" cy="258"/>
            </p:xfrm>
            <a:graphic>
              <a:graphicData uri="http://schemas.openxmlformats.org/presentationml/2006/ole">
                <mc:AlternateContent xmlns:mc="http://schemas.openxmlformats.org/markup-compatibility/2006">
                  <mc:Choice xmlns:v="urn:schemas-microsoft-com:vml" Requires="v">
                    <p:oleObj spid="_x0000_s28919" r:id="rId7" imgW="812447" imgH="215806" progId="Equation.3">
                      <p:embed/>
                    </p:oleObj>
                  </mc:Choice>
                  <mc:Fallback>
                    <p:oleObj r:id="rId7" imgW="812447"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9" y="853"/>
                            <a:ext cx="953"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4377" name="Object 9"/>
            <p:cNvGraphicFramePr>
              <a:graphicFrameLocks noChangeAspect="1"/>
            </p:cNvGraphicFramePr>
            <p:nvPr/>
          </p:nvGraphicFramePr>
          <p:xfrm>
            <a:off x="3878" y="845"/>
            <a:ext cx="907" cy="268"/>
          </p:xfrm>
          <a:graphic>
            <a:graphicData uri="http://schemas.openxmlformats.org/presentationml/2006/ole">
              <mc:AlternateContent xmlns:mc="http://schemas.openxmlformats.org/markup-compatibility/2006">
                <mc:Choice xmlns:v="urn:schemas-microsoft-com:vml" Requires="v">
                  <p:oleObj spid="_x0000_s28920" r:id="rId9" imgW="774364" imgH="228501" progId="Equation.3">
                    <p:embed/>
                  </p:oleObj>
                </mc:Choice>
                <mc:Fallback>
                  <p:oleObj r:id="rId9" imgW="774364"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8" y="845"/>
                          <a:ext cx="907"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4390" name="Group 22"/>
          <p:cNvGrpSpPr>
            <a:grpSpLocks/>
          </p:cNvGrpSpPr>
          <p:nvPr/>
        </p:nvGrpSpPr>
        <p:grpSpPr bwMode="auto">
          <a:xfrm>
            <a:off x="4356100" y="1773238"/>
            <a:ext cx="3529013" cy="1427162"/>
            <a:chOff x="2744" y="1117"/>
            <a:chExt cx="2223" cy="899"/>
          </a:xfrm>
        </p:grpSpPr>
        <p:graphicFrame>
          <p:nvGraphicFramePr>
            <p:cNvPr id="314379" name="Object 11"/>
            <p:cNvGraphicFramePr>
              <a:graphicFrameLocks noChangeAspect="1"/>
            </p:cNvGraphicFramePr>
            <p:nvPr/>
          </p:nvGraphicFramePr>
          <p:xfrm>
            <a:off x="2744" y="1434"/>
            <a:ext cx="2223" cy="331"/>
          </p:xfrm>
          <a:graphic>
            <a:graphicData uri="http://schemas.openxmlformats.org/presentationml/2006/ole">
              <mc:AlternateContent xmlns:mc="http://schemas.openxmlformats.org/markup-compatibility/2006">
                <mc:Choice xmlns:v="urn:schemas-microsoft-com:vml" Requires="v">
                  <p:oleObj spid="_x0000_s28921" r:id="rId11" imgW="1600200" imgH="241300" progId="Equation.3">
                    <p:embed/>
                  </p:oleObj>
                </mc:Choice>
                <mc:Fallback>
                  <p:oleObj r:id="rId11" imgW="16002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4" y="1434"/>
                          <a:ext cx="2223"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4388" name="Group 20"/>
            <p:cNvGrpSpPr>
              <a:grpSpLocks/>
            </p:cNvGrpSpPr>
            <p:nvPr/>
          </p:nvGrpSpPr>
          <p:grpSpPr bwMode="auto">
            <a:xfrm>
              <a:off x="2744" y="1117"/>
              <a:ext cx="2136" cy="899"/>
              <a:chOff x="2471" y="1138"/>
              <a:chExt cx="2136" cy="899"/>
            </a:xfrm>
          </p:grpSpPr>
          <p:graphicFrame>
            <p:nvGraphicFramePr>
              <p:cNvPr id="314378" name="Object 10"/>
              <p:cNvGraphicFramePr>
                <a:graphicFrameLocks noChangeAspect="1"/>
              </p:cNvGraphicFramePr>
              <p:nvPr/>
            </p:nvGraphicFramePr>
            <p:xfrm>
              <a:off x="2471" y="1138"/>
              <a:ext cx="2136" cy="313"/>
            </p:xfrm>
            <a:graphic>
              <a:graphicData uri="http://schemas.openxmlformats.org/presentationml/2006/ole">
                <mc:AlternateContent xmlns:mc="http://schemas.openxmlformats.org/markup-compatibility/2006">
                  <mc:Choice xmlns:v="urn:schemas-microsoft-com:vml" Requires="v">
                    <p:oleObj spid="_x0000_s28922" name="Equation" r:id="rId13" imgW="1612800" imgH="241200" progId="Equation.DSMT4">
                      <p:embed/>
                    </p:oleObj>
                  </mc:Choice>
                  <mc:Fallback>
                    <p:oleObj name="Equation" r:id="rId13" imgW="161280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1" y="1138"/>
                            <a:ext cx="2136"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80" name="Object 12"/>
              <p:cNvGraphicFramePr>
                <a:graphicFrameLocks noChangeAspect="1"/>
              </p:cNvGraphicFramePr>
              <p:nvPr/>
            </p:nvGraphicFramePr>
            <p:xfrm>
              <a:off x="2744" y="1752"/>
              <a:ext cx="1678" cy="285"/>
            </p:xfrm>
            <a:graphic>
              <a:graphicData uri="http://schemas.openxmlformats.org/presentationml/2006/ole">
                <mc:AlternateContent xmlns:mc="http://schemas.openxmlformats.org/markup-compatibility/2006">
                  <mc:Choice xmlns:v="urn:schemas-microsoft-com:vml" Requires="v">
                    <p:oleObj spid="_x0000_s28923" r:id="rId15" imgW="1346200" imgH="228600" progId="Equation.3">
                      <p:embed/>
                    </p:oleObj>
                  </mc:Choice>
                  <mc:Fallback>
                    <p:oleObj r:id="rId15" imgW="13462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4" y="1752"/>
                            <a:ext cx="1678"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314381" name="Object 13"/>
          <p:cNvGraphicFramePr>
            <a:graphicFrameLocks noChangeAspect="1"/>
          </p:cNvGraphicFramePr>
          <p:nvPr/>
        </p:nvGraphicFramePr>
        <p:xfrm>
          <a:off x="4427538" y="3213100"/>
          <a:ext cx="3816350" cy="1289050"/>
        </p:xfrm>
        <a:graphic>
          <a:graphicData uri="http://schemas.openxmlformats.org/presentationml/2006/ole">
            <mc:AlternateContent xmlns:mc="http://schemas.openxmlformats.org/markup-compatibility/2006">
              <mc:Choice xmlns:v="urn:schemas-microsoft-com:vml" Requires="v">
                <p:oleObj spid="_x0000_s28924" name="Equation" r:id="rId17" imgW="2032000" imgH="685800" progId="Equation.DSMT4">
                  <p:embed/>
                </p:oleObj>
              </mc:Choice>
              <mc:Fallback>
                <p:oleObj name="Equation" r:id="rId17" imgW="2032000" imgH="6858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27538" y="3213100"/>
                        <a:ext cx="3816350" cy="128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82" name="Object 14"/>
          <p:cNvGraphicFramePr>
            <a:graphicFrameLocks noChangeAspect="1"/>
          </p:cNvGraphicFramePr>
          <p:nvPr/>
        </p:nvGraphicFramePr>
        <p:xfrm>
          <a:off x="533400" y="3733800"/>
          <a:ext cx="3276600" cy="444500"/>
        </p:xfrm>
        <a:graphic>
          <a:graphicData uri="http://schemas.openxmlformats.org/presentationml/2006/ole">
            <mc:AlternateContent xmlns:mc="http://schemas.openxmlformats.org/markup-compatibility/2006">
              <mc:Choice xmlns:v="urn:schemas-microsoft-com:vml" Requires="v">
                <p:oleObj spid="_x0000_s28925" name="Equation" r:id="rId19" imgW="1689100" imgH="228600" progId="Equation.DSMT4">
                  <p:embed/>
                </p:oleObj>
              </mc:Choice>
              <mc:Fallback>
                <p:oleObj name="Equation" r:id="rId19" imgW="168910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 y="3733800"/>
                        <a:ext cx="3276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83" name="Object 15"/>
          <p:cNvGraphicFramePr>
            <a:graphicFrameLocks noChangeAspect="1"/>
          </p:cNvGraphicFramePr>
          <p:nvPr/>
        </p:nvGraphicFramePr>
        <p:xfrm>
          <a:off x="533400" y="4343400"/>
          <a:ext cx="7278688" cy="792163"/>
        </p:xfrm>
        <a:graphic>
          <a:graphicData uri="http://schemas.openxmlformats.org/presentationml/2006/ole">
            <mc:AlternateContent xmlns:mc="http://schemas.openxmlformats.org/markup-compatibility/2006">
              <mc:Choice xmlns:v="urn:schemas-microsoft-com:vml" Requires="v">
                <p:oleObj spid="_x0000_s28926" name="Equation" r:id="rId21" imgW="3759200" imgH="406400" progId="Equation.DSMT4">
                  <p:embed/>
                </p:oleObj>
              </mc:Choice>
              <mc:Fallback>
                <p:oleObj name="Equation" r:id="rId21" imgW="3759200" imgH="4064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 y="4343400"/>
                        <a:ext cx="7278688"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84" name="Object 16"/>
          <p:cNvGraphicFramePr>
            <a:graphicFrameLocks noChangeAspect="1"/>
          </p:cNvGraphicFramePr>
          <p:nvPr/>
        </p:nvGraphicFramePr>
        <p:xfrm>
          <a:off x="539750" y="5084763"/>
          <a:ext cx="7543800" cy="795337"/>
        </p:xfrm>
        <a:graphic>
          <a:graphicData uri="http://schemas.openxmlformats.org/presentationml/2006/ole">
            <mc:AlternateContent xmlns:mc="http://schemas.openxmlformats.org/markup-compatibility/2006">
              <mc:Choice xmlns:v="urn:schemas-microsoft-com:vml" Requires="v">
                <p:oleObj spid="_x0000_s28927" r:id="rId23" imgW="3886200" imgH="406400" progId="Equation.3">
                  <p:embed/>
                </p:oleObj>
              </mc:Choice>
              <mc:Fallback>
                <p:oleObj r:id="rId23" imgW="3886200" imgH="4064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9750" y="5084763"/>
                        <a:ext cx="7543800"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85" name="Object 17"/>
          <p:cNvGraphicFramePr>
            <a:graphicFrameLocks noChangeAspect="1"/>
          </p:cNvGraphicFramePr>
          <p:nvPr/>
        </p:nvGraphicFramePr>
        <p:xfrm>
          <a:off x="539750" y="6092825"/>
          <a:ext cx="4343400" cy="469900"/>
        </p:xfrm>
        <a:graphic>
          <a:graphicData uri="http://schemas.openxmlformats.org/presentationml/2006/ole">
            <mc:AlternateContent xmlns:mc="http://schemas.openxmlformats.org/markup-compatibility/2006">
              <mc:Choice xmlns:v="urn:schemas-microsoft-com:vml" Requires="v">
                <p:oleObj spid="_x0000_s28928" r:id="rId25" imgW="2197100" imgH="241300" progId="Equation.3">
                  <p:embed/>
                </p:oleObj>
              </mc:Choice>
              <mc:Fallback>
                <p:oleObj r:id="rId25" imgW="2197100" imgH="2413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9750" y="6092825"/>
                        <a:ext cx="4343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86" name="Object 18"/>
          <p:cNvGraphicFramePr>
            <a:graphicFrameLocks noChangeAspect="1"/>
          </p:cNvGraphicFramePr>
          <p:nvPr/>
        </p:nvGraphicFramePr>
        <p:xfrm>
          <a:off x="5795963" y="6092825"/>
          <a:ext cx="2286000" cy="396875"/>
        </p:xfrm>
        <a:graphic>
          <a:graphicData uri="http://schemas.openxmlformats.org/presentationml/2006/ole">
            <mc:AlternateContent xmlns:mc="http://schemas.openxmlformats.org/markup-compatibility/2006">
              <mc:Choice xmlns:v="urn:schemas-microsoft-com:vml" Requires="v">
                <p:oleObj spid="_x0000_s28929" r:id="rId27" imgW="1155700" imgH="203200" progId="Equation.3">
                  <p:embed/>
                </p:oleObj>
              </mc:Choice>
              <mc:Fallback>
                <p:oleObj r:id="rId27" imgW="1155700" imgH="2032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95963" y="6092825"/>
                        <a:ext cx="22860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r>
              <a:rPr lang="en-US" altLang="zh-CN"/>
              <a:t>1-</a:t>
            </a:r>
            <a:fld id="{DB44362A-9B67-48FD-BE4A-A97B7D837A07}" type="slidenum">
              <a:rPr lang="en-US" altLang="zh-CN" smtClean="0"/>
              <a:pPr/>
              <a:t>18</a:t>
            </a:fld>
            <a:endParaRPr lang="en-US" altLang="zh-CN"/>
          </a:p>
        </p:txBody>
      </p:sp>
      <p:sp>
        <p:nvSpPr>
          <p:cNvPr id="3" name="日期占位符 2"/>
          <p:cNvSpPr>
            <a:spLocks noGrp="1"/>
          </p:cNvSpPr>
          <p:nvPr>
            <p:ph type="dt" sz="half" idx="10"/>
          </p:nvPr>
        </p:nvSpPr>
        <p:spPr/>
        <p:txBody>
          <a:bodyPr/>
          <a:lstStyle/>
          <a:p>
            <a:fld id="{2CE21BE1-47E7-4CE0-87F0-5C3EBB0150D1}" type="datetime10">
              <a:rPr lang="zh-CN" altLang="en-US" smtClean="0"/>
              <a:t>22:02</a:t>
            </a:fld>
            <a:endParaRPr lang="en-US" altLang="zh-CN"/>
          </a:p>
        </p:txBody>
      </p:sp>
    </p:spTree>
    <p:extLst>
      <p:ext uri="{BB962C8B-B14F-4D97-AF65-F5344CB8AC3E}">
        <p14:creationId xmlns:p14="http://schemas.microsoft.com/office/powerpoint/2010/main" val="2627330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4389"/>
                                        </p:tgtEl>
                                        <p:attrNameLst>
                                          <p:attrName>style.visibility</p:attrName>
                                        </p:attrNameLst>
                                      </p:cBhvr>
                                      <p:to>
                                        <p:strVal val="visible"/>
                                      </p:to>
                                    </p:set>
                                    <p:animEffect transition="in" filter="blinds(horizontal)">
                                      <p:cBhvr>
                                        <p:cTn id="7" dur="500"/>
                                        <p:tgtEl>
                                          <p:spTgt spid="314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4390"/>
                                        </p:tgtEl>
                                        <p:attrNameLst>
                                          <p:attrName>style.visibility</p:attrName>
                                        </p:attrNameLst>
                                      </p:cBhvr>
                                      <p:to>
                                        <p:strVal val="visible"/>
                                      </p:to>
                                    </p:set>
                                    <p:animEffect transition="in" filter="blinds(horizontal)">
                                      <p:cBhvr>
                                        <p:cTn id="12" dur="500"/>
                                        <p:tgtEl>
                                          <p:spTgt spid="314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4381"/>
                                        </p:tgtEl>
                                        <p:attrNameLst>
                                          <p:attrName>style.visibility</p:attrName>
                                        </p:attrNameLst>
                                      </p:cBhvr>
                                      <p:to>
                                        <p:strVal val="visible"/>
                                      </p:to>
                                    </p:set>
                                    <p:animEffect transition="in" filter="blinds(horizontal)">
                                      <p:cBhvr>
                                        <p:cTn id="17" dur="500"/>
                                        <p:tgtEl>
                                          <p:spTgt spid="3143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4382"/>
                                        </p:tgtEl>
                                        <p:attrNameLst>
                                          <p:attrName>style.visibility</p:attrName>
                                        </p:attrNameLst>
                                      </p:cBhvr>
                                      <p:to>
                                        <p:strVal val="visible"/>
                                      </p:to>
                                    </p:set>
                                    <p:animEffect transition="in" filter="blinds(horizontal)">
                                      <p:cBhvr>
                                        <p:cTn id="22" dur="500"/>
                                        <p:tgtEl>
                                          <p:spTgt spid="3143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4383"/>
                                        </p:tgtEl>
                                        <p:attrNameLst>
                                          <p:attrName>style.visibility</p:attrName>
                                        </p:attrNameLst>
                                      </p:cBhvr>
                                      <p:to>
                                        <p:strVal val="visible"/>
                                      </p:to>
                                    </p:set>
                                    <p:animEffect transition="in" filter="blinds(horizontal)">
                                      <p:cBhvr>
                                        <p:cTn id="27" dur="500"/>
                                        <p:tgtEl>
                                          <p:spTgt spid="3143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4384"/>
                                        </p:tgtEl>
                                        <p:attrNameLst>
                                          <p:attrName>style.visibility</p:attrName>
                                        </p:attrNameLst>
                                      </p:cBhvr>
                                      <p:to>
                                        <p:strVal val="visible"/>
                                      </p:to>
                                    </p:set>
                                    <p:animEffect transition="in" filter="blinds(horizontal)">
                                      <p:cBhvr>
                                        <p:cTn id="32" dur="500"/>
                                        <p:tgtEl>
                                          <p:spTgt spid="3143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4385"/>
                                        </p:tgtEl>
                                        <p:attrNameLst>
                                          <p:attrName>style.visibility</p:attrName>
                                        </p:attrNameLst>
                                      </p:cBhvr>
                                      <p:to>
                                        <p:strVal val="visible"/>
                                      </p:to>
                                    </p:set>
                                    <p:animEffect transition="in" filter="blinds(horizontal)">
                                      <p:cBhvr>
                                        <p:cTn id="37" dur="500"/>
                                        <p:tgtEl>
                                          <p:spTgt spid="3143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4386"/>
                                        </p:tgtEl>
                                        <p:attrNameLst>
                                          <p:attrName>style.visibility</p:attrName>
                                        </p:attrNameLst>
                                      </p:cBhvr>
                                      <p:to>
                                        <p:strVal val="visible"/>
                                      </p:to>
                                    </p:set>
                                    <p:animEffect transition="in" filter="blinds(horizontal)">
                                      <p:cBhvr>
                                        <p:cTn id="42" dur="500"/>
                                        <p:tgtEl>
                                          <p:spTgt spid="31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zh-CN" sz="4000"/>
              <a:t>IGBT</a:t>
            </a:r>
            <a:r>
              <a:rPr lang="zh-CN" altLang="en-US" sz="4000"/>
              <a:t>的技术发展</a:t>
            </a:r>
          </a:p>
        </p:txBody>
      </p:sp>
      <p:pic>
        <p:nvPicPr>
          <p:cNvPr id="358404" name="Picture 4" descr="ca800_com00000033916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492375"/>
            <a:ext cx="5976937"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05" name="AutoShape 5"/>
          <p:cNvSpPr>
            <a:spLocks noChangeArrowheads="1"/>
          </p:cNvSpPr>
          <p:nvPr/>
        </p:nvSpPr>
        <p:spPr bwMode="auto">
          <a:xfrm>
            <a:off x="468313" y="2997200"/>
            <a:ext cx="1943100" cy="863600"/>
          </a:xfrm>
          <a:prstGeom prst="wedgeRoundRectCallout">
            <a:avLst>
              <a:gd name="adj1" fmla="val 128838"/>
              <a:gd name="adj2" fmla="val 106435"/>
              <a:gd name="adj3" fmla="val 16667"/>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400" dirty="0"/>
              <a:t>主要解决挚住效应</a:t>
            </a:r>
          </a:p>
        </p:txBody>
      </p:sp>
      <p:sp>
        <p:nvSpPr>
          <p:cNvPr id="358406" name="AutoShape 6"/>
          <p:cNvSpPr>
            <a:spLocks noChangeArrowheads="1"/>
          </p:cNvSpPr>
          <p:nvPr/>
        </p:nvSpPr>
        <p:spPr bwMode="auto">
          <a:xfrm>
            <a:off x="179388" y="3716338"/>
            <a:ext cx="2663825" cy="2735262"/>
          </a:xfrm>
          <a:prstGeom prst="wedgeRoundRectCallout">
            <a:avLst>
              <a:gd name="adj1" fmla="val 114718"/>
              <a:gd name="adj2" fmla="val -1190"/>
              <a:gd name="adj3" fmla="val 16667"/>
            </a:avLst>
          </a:prstGeom>
          <a:solidFill>
            <a:srgbClr val="00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000" dirty="0"/>
              <a:t>改善饱和压降和开关特性：</a:t>
            </a:r>
            <a:r>
              <a:rPr lang="en-US" altLang="zh-CN" sz="2000" dirty="0"/>
              <a:t>N+</a:t>
            </a:r>
            <a:r>
              <a:rPr lang="zh-CN" altLang="en-US" sz="2000" dirty="0"/>
              <a:t>缓冲层、</a:t>
            </a:r>
            <a:r>
              <a:rPr lang="en-US" altLang="zh-CN" sz="2000" dirty="0"/>
              <a:t>P+</a:t>
            </a:r>
            <a:r>
              <a:rPr lang="zh-CN" altLang="en-US" sz="2000" dirty="0"/>
              <a:t>层浓度、厚度最佳化、新寿命控制，饱和压降、下降时间均降低了</a:t>
            </a:r>
            <a:r>
              <a:rPr lang="en-US" altLang="zh-CN" sz="2000" dirty="0"/>
              <a:t>30%</a:t>
            </a:r>
            <a:r>
              <a:rPr lang="zh-CN" altLang="en-US" sz="2000" dirty="0"/>
              <a:t>以上。</a:t>
            </a:r>
          </a:p>
        </p:txBody>
      </p:sp>
      <p:sp>
        <p:nvSpPr>
          <p:cNvPr id="358407" name="AutoShape 7"/>
          <p:cNvSpPr>
            <a:spLocks noChangeArrowheads="1"/>
          </p:cNvSpPr>
          <p:nvPr/>
        </p:nvSpPr>
        <p:spPr bwMode="auto">
          <a:xfrm>
            <a:off x="1908175" y="5445125"/>
            <a:ext cx="2138363" cy="538163"/>
          </a:xfrm>
          <a:prstGeom prst="wedgeRoundRectCallout">
            <a:avLst>
              <a:gd name="adj1" fmla="val 128843"/>
              <a:gd name="adj2" fmla="val -38792"/>
              <a:gd name="adj3" fmla="val 16667"/>
            </a:avLst>
          </a:prstGeom>
          <a:solidFill>
            <a:srgbClr val="FF99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400"/>
              <a:t>微细化工艺</a:t>
            </a:r>
          </a:p>
        </p:txBody>
      </p:sp>
      <p:sp>
        <p:nvSpPr>
          <p:cNvPr id="358408" name="AutoShape 8"/>
          <p:cNvSpPr>
            <a:spLocks noChangeArrowheads="1"/>
          </p:cNvSpPr>
          <p:nvPr/>
        </p:nvSpPr>
        <p:spPr bwMode="auto">
          <a:xfrm>
            <a:off x="6553200" y="3733800"/>
            <a:ext cx="1727200" cy="504825"/>
          </a:xfrm>
          <a:prstGeom prst="wedgeRoundRectCallout">
            <a:avLst>
              <a:gd name="adj1" fmla="val -32903"/>
              <a:gd name="adj2" fmla="val 287421"/>
              <a:gd name="adj3" fmla="val 16667"/>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400"/>
              <a:t>沟槽技术</a:t>
            </a:r>
          </a:p>
        </p:txBody>
      </p:sp>
      <p:sp>
        <p:nvSpPr>
          <p:cNvPr id="358409" name="AutoShape 9"/>
          <p:cNvSpPr>
            <a:spLocks noChangeArrowheads="1"/>
          </p:cNvSpPr>
          <p:nvPr/>
        </p:nvSpPr>
        <p:spPr bwMode="auto">
          <a:xfrm>
            <a:off x="4500563" y="2997200"/>
            <a:ext cx="2951162" cy="1439863"/>
          </a:xfrm>
          <a:prstGeom prst="wedgeRoundRectCallout">
            <a:avLst>
              <a:gd name="adj1" fmla="val 44514"/>
              <a:gd name="adj2" fmla="val 117477"/>
              <a:gd name="adj3" fmla="val 16667"/>
            </a:avLst>
          </a:prstGeom>
          <a:solidFill>
            <a:srgbClr val="FFCC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000" dirty="0"/>
              <a:t>有选择的寿命控制，饱和压降和关断时间下降到</a:t>
            </a:r>
            <a:r>
              <a:rPr lang="en-US" altLang="zh-CN" sz="2000" dirty="0"/>
              <a:t>1.5V/0.1ms</a:t>
            </a:r>
            <a:r>
              <a:rPr lang="zh-CN" altLang="en-US" sz="2000"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16" name="AutoShape 9"/>
          <p:cNvSpPr>
            <a:spLocks noChangeArrowheads="1"/>
          </p:cNvSpPr>
          <p:nvPr/>
        </p:nvSpPr>
        <p:spPr bwMode="auto">
          <a:xfrm>
            <a:off x="1068035" y="908720"/>
            <a:ext cx="7811194" cy="1439863"/>
          </a:xfrm>
          <a:prstGeom prst="wedgeRoundRectCallout">
            <a:avLst>
              <a:gd name="adj1" fmla="val 37253"/>
              <a:gd name="adj2" fmla="val 275036"/>
              <a:gd name="adj3" fmla="val 16667"/>
            </a:avLst>
          </a:prstGeom>
          <a:solidFill>
            <a:srgbClr val="FFCC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dirty="0"/>
              <a:t>第</a:t>
            </a:r>
            <a:r>
              <a:rPr lang="en-US" altLang="zh-CN" sz="2000" dirty="0"/>
              <a:t>6</a:t>
            </a:r>
            <a:r>
              <a:rPr lang="zh-CN" altLang="en-US" sz="2000" dirty="0"/>
              <a:t>代</a:t>
            </a:r>
            <a:r>
              <a:rPr lang="en-US" altLang="zh-CN" sz="2000" dirty="0"/>
              <a:t>IGBT</a:t>
            </a:r>
            <a:r>
              <a:rPr lang="zh-CN" altLang="en-US" sz="2000" dirty="0"/>
              <a:t>模块通过改进</a:t>
            </a:r>
            <a:r>
              <a:rPr lang="en-US" altLang="zh-CN" sz="2000" dirty="0"/>
              <a:t>CSTBT TM </a:t>
            </a:r>
            <a:r>
              <a:rPr lang="zh-CN" altLang="en-US" sz="2000" dirty="0"/>
              <a:t>的元胞结构</a:t>
            </a:r>
            <a:r>
              <a:rPr lang="en-US" altLang="zh-CN" sz="2000" dirty="0"/>
              <a:t>,</a:t>
            </a:r>
            <a:r>
              <a:rPr lang="zh-CN" altLang="en-US" sz="2000" dirty="0"/>
              <a:t>在确保安全工作区的前提下降低了通态电阻。同时</a:t>
            </a:r>
            <a:r>
              <a:rPr lang="en-US" altLang="zh-CN" sz="2000" dirty="0"/>
              <a:t>,</a:t>
            </a:r>
            <a:r>
              <a:rPr lang="zh-CN" altLang="en-US" sz="2000" dirty="0"/>
              <a:t>模块里搭载了新开发的具有较低的通态压降的续流二极管。通过这些措施</a:t>
            </a:r>
            <a:r>
              <a:rPr lang="en-US" altLang="zh-CN" sz="2000" dirty="0"/>
              <a:t>,</a:t>
            </a:r>
            <a:r>
              <a:rPr lang="zh-CN" altLang="en-US" sz="2000" dirty="0"/>
              <a:t>在变频运行时新产品的功耗比传统产品 降低约</a:t>
            </a:r>
            <a:r>
              <a:rPr lang="en-US" altLang="zh-CN" sz="2000" dirty="0"/>
              <a:t>20</a:t>
            </a:r>
            <a:r>
              <a:rPr lang="zh-CN" altLang="en-US" sz="2000" dirty="0"/>
              <a:t>％。 </a:t>
            </a:r>
          </a:p>
        </p:txBody>
      </p:sp>
      <p:sp>
        <p:nvSpPr>
          <p:cNvPr id="6" name="内容占位符 5"/>
          <p:cNvSpPr>
            <a:spLocks noGrp="1"/>
          </p:cNvSpPr>
          <p:nvPr>
            <p:ph idx="1"/>
          </p:nvPr>
        </p:nvSpPr>
        <p:spPr/>
        <p:txBody>
          <a:bodyPr/>
          <a:lstStyle/>
          <a:p>
            <a:endParaRPr lang="zh-CN" altLang="en-US"/>
          </a:p>
        </p:txBody>
      </p:sp>
      <p:sp>
        <p:nvSpPr>
          <p:cNvPr id="3" name="日期占位符 2"/>
          <p:cNvSpPr>
            <a:spLocks noGrp="1"/>
          </p:cNvSpPr>
          <p:nvPr>
            <p:ph type="dt" sz="half" idx="10"/>
          </p:nvPr>
        </p:nvSpPr>
        <p:spPr/>
        <p:txBody>
          <a:bodyPr/>
          <a:lstStyle/>
          <a:p>
            <a:fld id="{2E2C8AAA-9873-427A-B107-170A89A3E67A}" type="datetime10">
              <a:rPr lang="zh-CN" altLang="en-US" smtClean="0"/>
              <a:t>22:02</a:t>
            </a:fld>
            <a:endParaRPr lang="zh-CN" altLang="en-US"/>
          </a:p>
        </p:txBody>
      </p:sp>
    </p:spTree>
    <p:extLst>
      <p:ext uri="{BB962C8B-B14F-4D97-AF65-F5344CB8AC3E}">
        <p14:creationId xmlns:p14="http://schemas.microsoft.com/office/powerpoint/2010/main" val="378497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05"/>
                                        </p:tgtEl>
                                        <p:attrNameLst>
                                          <p:attrName>style.visibility</p:attrName>
                                        </p:attrNameLst>
                                      </p:cBhvr>
                                      <p:to>
                                        <p:strVal val="visible"/>
                                      </p:to>
                                    </p:set>
                                    <p:animEffect transition="in" filter="blinds(horizontal)">
                                      <p:cBhvr>
                                        <p:cTn id="7" dur="500"/>
                                        <p:tgtEl>
                                          <p:spTgt spid="358405"/>
                                        </p:tgtEl>
                                      </p:cBhvr>
                                    </p:animEffect>
                                  </p:childTnLst>
                                  <p:subTnLst>
                                    <p:set>
                                      <p:cBhvr override="childStyle">
                                        <p:cTn dur="1" fill="hold" display="0" masterRel="nextClick" afterEffect="1"/>
                                        <p:tgtEl>
                                          <p:spTgt spid="35840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06"/>
                                        </p:tgtEl>
                                        <p:attrNameLst>
                                          <p:attrName>style.visibility</p:attrName>
                                        </p:attrNameLst>
                                      </p:cBhvr>
                                      <p:to>
                                        <p:strVal val="visible"/>
                                      </p:to>
                                    </p:set>
                                    <p:animEffect transition="in" filter="blinds(horizontal)">
                                      <p:cBhvr>
                                        <p:cTn id="12" dur="500"/>
                                        <p:tgtEl>
                                          <p:spTgt spid="358406"/>
                                        </p:tgtEl>
                                      </p:cBhvr>
                                    </p:animEffect>
                                  </p:childTnLst>
                                  <p:subTnLst>
                                    <p:set>
                                      <p:cBhvr override="childStyle">
                                        <p:cTn dur="1" fill="hold" display="0" masterRel="nextClick" afterEffect="1"/>
                                        <p:tgtEl>
                                          <p:spTgt spid="35840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07"/>
                                        </p:tgtEl>
                                        <p:attrNameLst>
                                          <p:attrName>style.visibility</p:attrName>
                                        </p:attrNameLst>
                                      </p:cBhvr>
                                      <p:to>
                                        <p:strVal val="visible"/>
                                      </p:to>
                                    </p:set>
                                    <p:animEffect transition="in" filter="blinds(horizontal)">
                                      <p:cBhvr>
                                        <p:cTn id="17" dur="500"/>
                                        <p:tgtEl>
                                          <p:spTgt spid="358407"/>
                                        </p:tgtEl>
                                      </p:cBhvr>
                                    </p:animEffect>
                                  </p:childTnLst>
                                  <p:subTnLst>
                                    <p:set>
                                      <p:cBhvr override="childStyle">
                                        <p:cTn dur="1" fill="hold" display="0" masterRel="nextClick" afterEffect="1"/>
                                        <p:tgtEl>
                                          <p:spTgt spid="35840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408"/>
                                        </p:tgtEl>
                                        <p:attrNameLst>
                                          <p:attrName>style.visibility</p:attrName>
                                        </p:attrNameLst>
                                      </p:cBhvr>
                                      <p:to>
                                        <p:strVal val="visible"/>
                                      </p:to>
                                    </p:set>
                                    <p:animEffect transition="in" filter="blinds(horizontal)">
                                      <p:cBhvr>
                                        <p:cTn id="22" dur="500"/>
                                        <p:tgtEl>
                                          <p:spTgt spid="358408"/>
                                        </p:tgtEl>
                                      </p:cBhvr>
                                    </p:animEffect>
                                  </p:childTnLst>
                                  <p:subTnLst>
                                    <p:set>
                                      <p:cBhvr override="childStyle">
                                        <p:cTn dur="1" fill="hold" display="0" masterRel="nextClick" afterEffect="1"/>
                                        <p:tgtEl>
                                          <p:spTgt spid="35840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409"/>
                                        </p:tgtEl>
                                        <p:attrNameLst>
                                          <p:attrName>style.visibility</p:attrName>
                                        </p:attrNameLst>
                                      </p:cBhvr>
                                      <p:to>
                                        <p:strVal val="visible"/>
                                      </p:to>
                                    </p:set>
                                    <p:animEffect transition="in" filter="blinds(horizontal)">
                                      <p:cBhvr>
                                        <p:cTn id="27" dur="500"/>
                                        <p:tgtEl>
                                          <p:spTgt spid="358409"/>
                                        </p:tgtEl>
                                      </p:cBhvr>
                                    </p:animEffect>
                                  </p:childTnLst>
                                  <p:subTnLst>
                                    <p:set>
                                      <p:cBhvr override="childStyle">
                                        <p:cTn dur="1" fill="hold" display="0" masterRel="nextClick" afterEffect="1"/>
                                        <p:tgtEl>
                                          <p:spTgt spid="35840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5" grpId="0" animBg="1" autoUpdateAnimBg="0"/>
      <p:bldP spid="358406" grpId="0" animBg="1" autoUpdateAnimBg="0"/>
      <p:bldP spid="358407" grpId="0" animBg="1" autoUpdateAnimBg="0"/>
      <p:bldP spid="358408" grpId="0" animBg="1" autoUpdateAnimBg="0"/>
      <p:bldP spid="358409" grpId="0" animBg="1" autoUpdateAnimBg="0"/>
      <p:bldP spid="1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z="3600" b="1">
                <a:latin typeface="Arial" pitchFamily="34" charset="0"/>
              </a:rPr>
              <a:t>2.4.4</a:t>
            </a:r>
            <a:r>
              <a:rPr lang="en-US" altLang="zh-CN" sz="3600" b="1">
                <a:latin typeface="华文中宋" pitchFamily="2" charset="-122"/>
              </a:rPr>
              <a:t>    </a:t>
            </a:r>
            <a:r>
              <a:rPr lang="zh-CN" altLang="en-US" sz="3600" b="1">
                <a:latin typeface="华文中宋" pitchFamily="2" charset="-122"/>
              </a:rPr>
              <a:t>绝缘栅双极晶体管</a:t>
            </a:r>
            <a:endParaRPr lang="zh-CN" altLang="en-US" sz="3200" b="1">
              <a:solidFill>
                <a:schemeClr val="bg1"/>
              </a:solidFill>
              <a:latin typeface="华文中宋" pitchFamily="2" charset="-122"/>
            </a:endParaRPr>
          </a:p>
        </p:txBody>
      </p:sp>
      <p:sp>
        <p:nvSpPr>
          <p:cNvPr id="81928" name="Text Box 8"/>
          <p:cNvSpPr txBox="1">
            <a:spLocks noChangeArrowheads="1"/>
          </p:cNvSpPr>
          <p:nvPr/>
        </p:nvSpPr>
        <p:spPr bwMode="auto">
          <a:xfrm>
            <a:off x="647825" y="765969"/>
            <a:ext cx="8496175" cy="2616101"/>
          </a:xfrm>
          <a:prstGeom prst="rect">
            <a:avLst/>
          </a:prstGeom>
          <a:noFill/>
          <a:ln w="9525">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50000"/>
              </a:spcBef>
              <a:buClr>
                <a:schemeClr val="accent1"/>
              </a:buClr>
              <a:buFont typeface="Wingdings" pitchFamily="2" charset="2"/>
              <a:buNone/>
            </a:pPr>
            <a:r>
              <a:rPr lang="en-US" altLang="zh-CN" sz="2000" dirty="0">
                <a:solidFill>
                  <a:srgbClr val="0000FF"/>
                </a:solidFill>
                <a:latin typeface="Arial" pitchFamily="34" charset="0"/>
                <a:ea typeface="华文中宋" pitchFamily="2" charset="-122"/>
              </a:rPr>
              <a:t>          GTR</a:t>
            </a:r>
            <a:r>
              <a:rPr lang="zh-CN" altLang="en-US" sz="2000" dirty="0">
                <a:solidFill>
                  <a:srgbClr val="0000FF"/>
                </a:solidFill>
                <a:ea typeface="华文中宋" pitchFamily="2" charset="-122"/>
              </a:rPr>
              <a:t>和</a:t>
            </a:r>
            <a:r>
              <a:rPr lang="en-US" altLang="zh-CN" sz="2000" dirty="0">
                <a:solidFill>
                  <a:srgbClr val="0000FF"/>
                </a:solidFill>
                <a:latin typeface="Arial" pitchFamily="34" charset="0"/>
                <a:ea typeface="华文中宋" pitchFamily="2" charset="-122"/>
              </a:rPr>
              <a:t>GTO</a:t>
            </a:r>
            <a:r>
              <a:rPr lang="zh-CN" altLang="en-US" sz="2000" dirty="0">
                <a:solidFill>
                  <a:srgbClr val="0000FF"/>
                </a:solidFill>
                <a:ea typeface="华文中宋" pitchFamily="2" charset="-122"/>
              </a:rPr>
              <a:t>的特点</a:t>
            </a:r>
            <a:r>
              <a:rPr lang="en-US" altLang="zh-CN" sz="2000" dirty="0">
                <a:solidFill>
                  <a:srgbClr val="0000FF"/>
                </a:solidFill>
                <a:ea typeface="华文中宋" pitchFamily="2" charset="-122"/>
              </a:rPr>
              <a:t>——</a:t>
            </a:r>
            <a:r>
              <a:rPr lang="zh-CN" altLang="en-US" sz="2000" dirty="0">
                <a:solidFill>
                  <a:srgbClr val="0000FF"/>
                </a:solidFill>
                <a:ea typeface="华文中宋" pitchFamily="2" charset="-122"/>
              </a:rPr>
              <a:t>双极型，电流驱动，有电导调制效应，通流能力很强，开关速度较低，所需驱动功率大，驱动电路复杂。</a:t>
            </a:r>
          </a:p>
          <a:p>
            <a:pPr algn="just">
              <a:lnSpc>
                <a:spcPct val="120000"/>
              </a:lnSpc>
              <a:spcBef>
                <a:spcPct val="50000"/>
              </a:spcBef>
              <a:buClr>
                <a:schemeClr val="accent1"/>
              </a:buClr>
              <a:buFont typeface="Wingdings" pitchFamily="2" charset="2"/>
              <a:buNone/>
            </a:pPr>
            <a:r>
              <a:rPr lang="zh-CN" altLang="en-US" sz="2000" dirty="0">
                <a:solidFill>
                  <a:srgbClr val="0000FF"/>
                </a:solidFill>
                <a:latin typeface="Arial" pitchFamily="34" charset="0"/>
                <a:ea typeface="华文中宋" pitchFamily="2" charset="-122"/>
              </a:rPr>
              <a:t>          </a:t>
            </a:r>
            <a:r>
              <a:rPr lang="en-US" altLang="zh-CN" sz="2000" dirty="0">
                <a:solidFill>
                  <a:srgbClr val="0000FF"/>
                </a:solidFill>
                <a:ea typeface="华文中宋" pitchFamily="2" charset="-122"/>
              </a:rPr>
              <a:t>MOSFET</a:t>
            </a:r>
            <a:r>
              <a:rPr lang="zh-CN" altLang="en-US" sz="2000" dirty="0">
                <a:solidFill>
                  <a:srgbClr val="0000FF"/>
                </a:solidFill>
                <a:ea typeface="华文中宋" pitchFamily="2" charset="-122"/>
              </a:rPr>
              <a:t>的特点</a:t>
            </a:r>
            <a:r>
              <a:rPr lang="en-US" altLang="zh-CN" sz="2000" dirty="0">
                <a:solidFill>
                  <a:srgbClr val="0000FF"/>
                </a:solidFill>
                <a:ea typeface="华文中宋" pitchFamily="2" charset="-122"/>
              </a:rPr>
              <a:t>——</a:t>
            </a:r>
            <a:r>
              <a:rPr lang="zh-CN" altLang="en-US" sz="2000" dirty="0">
                <a:solidFill>
                  <a:srgbClr val="0000FF"/>
                </a:solidFill>
                <a:ea typeface="华文中宋" pitchFamily="2" charset="-122"/>
              </a:rPr>
              <a:t>单极型，电压驱动，开关速度快，输入阻抗高，热稳定性好，所需驱动功率小而且驱动电路简单</a:t>
            </a:r>
            <a:r>
              <a:rPr lang="zh-CN" altLang="en-US" sz="2000" dirty="0" smtClean="0">
                <a:solidFill>
                  <a:srgbClr val="0000FF"/>
                </a:solidFill>
                <a:ea typeface="华文中宋" pitchFamily="2" charset="-122"/>
              </a:rPr>
              <a:t>。</a:t>
            </a:r>
            <a:endParaRPr lang="en-US" altLang="zh-CN" sz="2000" dirty="0" smtClean="0">
              <a:solidFill>
                <a:srgbClr val="0000FF"/>
              </a:solidFill>
              <a:ea typeface="华文中宋" pitchFamily="2" charset="-122"/>
            </a:endParaRPr>
          </a:p>
          <a:p>
            <a:pPr algn="just">
              <a:lnSpc>
                <a:spcPct val="120000"/>
              </a:lnSpc>
              <a:spcBef>
                <a:spcPct val="50000"/>
              </a:spcBef>
              <a:buClr>
                <a:schemeClr val="accent1"/>
              </a:buClr>
              <a:buFont typeface="Wingdings" pitchFamily="2" charset="2"/>
              <a:buNone/>
            </a:pPr>
            <a:r>
              <a:rPr lang="zh-CN" altLang="en-US" sz="2000" dirty="0" smtClean="0">
                <a:solidFill>
                  <a:srgbClr val="0000FF"/>
                </a:solidFill>
                <a:ea typeface="华文中宋" pitchFamily="2" charset="-122"/>
              </a:rPr>
              <a:t>           但高压</a:t>
            </a:r>
            <a:r>
              <a:rPr lang="en-US" altLang="zh-CN" sz="2000" dirty="0">
                <a:solidFill>
                  <a:srgbClr val="0000FF"/>
                </a:solidFill>
                <a:ea typeface="华文中宋" pitchFamily="2" charset="-122"/>
              </a:rPr>
              <a:t>MOSFET</a:t>
            </a:r>
            <a:r>
              <a:rPr lang="zh-CN" altLang="en-US" sz="2000" dirty="0" smtClean="0">
                <a:solidFill>
                  <a:srgbClr val="0000FF"/>
                </a:solidFill>
                <a:ea typeface="华文中宋" pitchFamily="2" charset="-122"/>
              </a:rPr>
              <a:t>器件</a:t>
            </a:r>
            <a:r>
              <a:rPr lang="zh-CN" altLang="en-US" sz="2000" dirty="0">
                <a:solidFill>
                  <a:srgbClr val="0000FF"/>
                </a:solidFill>
                <a:ea typeface="华文中宋" pitchFamily="2" charset="-122"/>
              </a:rPr>
              <a:t>导通电阻较大，通流能力受限</a:t>
            </a:r>
            <a:r>
              <a:rPr lang="zh-CN" altLang="en-US" sz="2000" dirty="0" smtClean="0">
                <a:solidFill>
                  <a:srgbClr val="0000FF"/>
                </a:solidFill>
                <a:ea typeface="华文中宋" pitchFamily="2" charset="-122"/>
              </a:rPr>
              <a:t>。</a:t>
            </a:r>
            <a:r>
              <a:rPr lang="en-US" altLang="zh-CN" sz="2000" dirty="0" smtClean="0">
                <a:solidFill>
                  <a:srgbClr val="0000FF"/>
                </a:solidFill>
                <a:ea typeface="华文中宋" pitchFamily="2" charset="-122"/>
              </a:rPr>
              <a:t>MOS</a:t>
            </a:r>
            <a:r>
              <a:rPr lang="zh-CN" altLang="en-US" sz="2000" dirty="0">
                <a:solidFill>
                  <a:srgbClr val="0000FF"/>
                </a:solidFill>
                <a:ea typeface="华文中宋" pitchFamily="2" charset="-122"/>
              </a:rPr>
              <a:t>器件遇到了提高电压与降低导通电阻、降低损耗的尖锐矛盾。</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a:t>
            </a:fld>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2986111844"/>
              </p:ext>
            </p:extLst>
          </p:nvPr>
        </p:nvGraphicFramePr>
        <p:xfrm>
          <a:off x="1066800" y="3729291"/>
          <a:ext cx="3724799" cy="2369176"/>
        </p:xfrm>
        <a:graphic>
          <a:graphicData uri="http://schemas.openxmlformats.org/presentationml/2006/ole">
            <mc:AlternateContent xmlns:mc="http://schemas.openxmlformats.org/markup-compatibility/2006">
              <mc:Choice xmlns:v="urn:schemas-microsoft-com:vml" Requires="v">
                <p:oleObj spid="_x0000_s26717" name="VISIO" r:id="rId4" imgW="4329684" imgH="1773936" progId="Visio.Drawing.5">
                  <p:embed/>
                </p:oleObj>
              </mc:Choice>
              <mc:Fallback>
                <p:oleObj name="VISIO" r:id="rId4" imgW="4329684" imgH="1773936" progId="Visio.Drawing.5">
                  <p:embed/>
                  <p:pic>
                    <p:nvPicPr>
                      <p:cNvPr id="373765" name="Object 5"/>
                      <p:cNvPicPr>
                        <a:picLocks noChangeAspect="1" noChangeArrowheads="1"/>
                      </p:cNvPicPr>
                      <p:nvPr/>
                    </p:nvPicPr>
                    <p:blipFill>
                      <a:blip r:embed="rId5">
                        <a:extLst>
                          <a:ext uri="{28A0092B-C50C-407E-A947-70E740481C1C}">
                            <a14:useLocalDpi xmlns:a14="http://schemas.microsoft.com/office/drawing/2010/main" val="0"/>
                          </a:ext>
                        </a:extLst>
                      </a:blip>
                      <a:srcRect l="8315" t="4057" r="16628" b="16231"/>
                      <a:stretch>
                        <a:fillRect/>
                      </a:stretch>
                    </p:blipFill>
                    <p:spPr bwMode="auto">
                      <a:xfrm>
                        <a:off x="1066800" y="3729291"/>
                        <a:ext cx="3724799" cy="2369176"/>
                      </a:xfrm>
                      <a:prstGeom prst="rect">
                        <a:avLst/>
                      </a:prstGeom>
                      <a:noFill/>
                      <a:extLst/>
                    </p:spPr>
                  </p:pic>
                </p:oleObj>
              </mc:Fallback>
            </mc:AlternateContent>
          </a:graphicData>
        </a:graphic>
      </p:graphicFrame>
      <p:pic>
        <p:nvPicPr>
          <p:cNvPr id="3" name="图片 2"/>
          <p:cNvPicPr>
            <a:picLocks noChangeAspect="1"/>
          </p:cNvPicPr>
          <p:nvPr/>
        </p:nvPicPr>
        <p:blipFill>
          <a:blip r:embed="rId6"/>
          <a:stretch>
            <a:fillRect/>
          </a:stretch>
        </p:blipFill>
        <p:spPr>
          <a:xfrm>
            <a:off x="6012160" y="3885179"/>
            <a:ext cx="1943100" cy="2057400"/>
          </a:xfrm>
          <a:prstGeom prst="rect">
            <a:avLst/>
          </a:prstGeom>
        </p:spPr>
      </p:pic>
      <p:sp>
        <p:nvSpPr>
          <p:cNvPr id="5" name="日期占位符 4"/>
          <p:cNvSpPr>
            <a:spLocks noGrp="1"/>
          </p:cNvSpPr>
          <p:nvPr>
            <p:ph type="dt" sz="half" idx="10"/>
          </p:nvPr>
        </p:nvSpPr>
        <p:spPr/>
        <p:txBody>
          <a:bodyPr/>
          <a:lstStyle/>
          <a:p>
            <a:fld id="{01837805-83EA-4804-B8DE-1A41D4DE97E3}" type="datetime10">
              <a:rPr lang="zh-CN" altLang="en-US" smtClean="0"/>
              <a:t>22:07</a:t>
            </a:fld>
            <a:endParaRPr lang="zh-CN" altLang="en-US"/>
          </a:p>
        </p:txBody>
      </p:sp>
    </p:spTree>
    <p:extLst>
      <p:ext uri="{BB962C8B-B14F-4D97-AF65-F5344CB8AC3E}">
        <p14:creationId xmlns:p14="http://schemas.microsoft.com/office/powerpoint/2010/main" val="900361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1219200" y="146050"/>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en-US" altLang="zh-CN" sz="2800" b="1" dirty="0">
                <a:solidFill>
                  <a:srgbClr val="0033CC"/>
                </a:solidFill>
              </a:rPr>
              <a:t>IGBT</a:t>
            </a:r>
            <a:r>
              <a:rPr lang="zh-CN" altLang="en-US" sz="2800" b="1" dirty="0">
                <a:latin typeface="Times New Roman" pitchFamily="18" charset="0"/>
              </a:rPr>
              <a:t>学习要点</a:t>
            </a:r>
            <a:r>
              <a:rPr lang="zh-CN" altLang="en-US" sz="2800" dirty="0">
                <a:latin typeface="Times New Roman" pitchFamily="18" charset="0"/>
              </a:rPr>
              <a:t> </a:t>
            </a:r>
          </a:p>
        </p:txBody>
      </p:sp>
      <p:sp>
        <p:nvSpPr>
          <p:cNvPr id="413706" name="Rectangle 10"/>
          <p:cNvSpPr>
            <a:spLocks noChangeArrowheads="1"/>
          </p:cNvSpPr>
          <p:nvPr/>
        </p:nvSpPr>
        <p:spPr bwMode="auto">
          <a:xfrm>
            <a:off x="395536" y="980728"/>
            <a:ext cx="86409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130000"/>
              </a:lnSpc>
              <a:spcBef>
                <a:spcPct val="20000"/>
              </a:spcBef>
              <a:buFont typeface="Wingdings" pitchFamily="2" charset="2"/>
              <a:buNone/>
            </a:pPr>
            <a:r>
              <a:rPr lang="en-US" altLang="zh-CN" sz="2800" b="1" dirty="0">
                <a:latin typeface="Times New Roman" pitchFamily="18" charset="0"/>
              </a:rPr>
              <a:t>1</a:t>
            </a:r>
            <a:r>
              <a:rPr lang="zh-CN" altLang="en-US" sz="2800" b="1" dirty="0">
                <a:latin typeface="Times New Roman" pitchFamily="18" charset="0"/>
              </a:rPr>
              <a:t>、</a:t>
            </a:r>
            <a:r>
              <a:rPr lang="en-US" altLang="zh-CN" sz="2800" b="1" dirty="0">
                <a:solidFill>
                  <a:srgbClr val="0033CC"/>
                </a:solidFill>
              </a:rPr>
              <a:t>IGBT</a:t>
            </a:r>
            <a:r>
              <a:rPr lang="zh-CN" altLang="en-US" sz="2800" b="1" dirty="0">
                <a:solidFill>
                  <a:srgbClr val="0000FF"/>
                </a:solidFill>
                <a:latin typeface="Arial" charset="0"/>
              </a:rPr>
              <a:t>的结构特点</a:t>
            </a:r>
            <a:r>
              <a:rPr lang="en-US" altLang="zh-CN" sz="2800" b="1" dirty="0">
                <a:solidFill>
                  <a:srgbClr val="0000FF"/>
                </a:solidFill>
                <a:latin typeface="Arial" charset="0"/>
              </a:rPr>
              <a:t>(</a:t>
            </a:r>
            <a:r>
              <a:rPr lang="zh-CN" altLang="en-US" sz="2800" dirty="0"/>
              <a:t>复合管</a:t>
            </a:r>
            <a:r>
              <a:rPr lang="zh-CN" altLang="en-US" sz="2800" dirty="0" smtClean="0"/>
              <a:t>：</a:t>
            </a:r>
            <a:r>
              <a:rPr lang="en-US" altLang="zh-CN" sz="2800" dirty="0">
                <a:latin typeface="Arial" pitchFamily="34" charset="0"/>
              </a:rPr>
              <a:t> MOSFET </a:t>
            </a:r>
            <a:r>
              <a:rPr lang="zh-CN" altLang="en-US" sz="2800" dirty="0" smtClean="0">
                <a:latin typeface="Arial" pitchFamily="34" charset="0"/>
              </a:rPr>
              <a:t>结构加</a:t>
            </a:r>
            <a:r>
              <a:rPr lang="zh-CN" altLang="en-US" sz="2800" b="1" dirty="0">
                <a:solidFill>
                  <a:srgbClr val="FF0000"/>
                </a:solidFill>
                <a:latin typeface="Arial" pitchFamily="34" charset="0"/>
              </a:rPr>
              <a:t>一层</a:t>
            </a:r>
            <a:r>
              <a:rPr lang="en-US" altLang="zh-CN" sz="2800" b="1" dirty="0">
                <a:solidFill>
                  <a:srgbClr val="FF0000"/>
                </a:solidFill>
                <a:latin typeface="Arial" pitchFamily="34" charset="0"/>
              </a:rPr>
              <a:t>P</a:t>
            </a:r>
            <a:r>
              <a:rPr lang="en-US" altLang="zh-CN" sz="2800" b="1" baseline="30000" dirty="0">
                <a:solidFill>
                  <a:srgbClr val="FF0000"/>
                </a:solidFill>
                <a:latin typeface="Arial" pitchFamily="34" charset="0"/>
              </a:rPr>
              <a:t>+</a:t>
            </a:r>
            <a:r>
              <a:rPr lang="zh-CN" altLang="en-US" sz="2800" b="1" dirty="0">
                <a:solidFill>
                  <a:srgbClr val="FF0000"/>
                </a:solidFill>
                <a:latin typeface="Arial" pitchFamily="34" charset="0"/>
              </a:rPr>
              <a:t>注入区</a:t>
            </a:r>
            <a:r>
              <a:rPr lang="zh-CN" altLang="en-US" sz="2800" dirty="0" smtClean="0">
                <a:latin typeface="Arial" pitchFamily="34" charset="0"/>
              </a:rPr>
              <a:t>，</a:t>
            </a:r>
            <a:r>
              <a:rPr lang="en-US" altLang="zh-CN" sz="2800" dirty="0" smtClean="0">
                <a:latin typeface="Arial" pitchFamily="34" charset="0"/>
              </a:rPr>
              <a:t>MOSFET</a:t>
            </a:r>
            <a:r>
              <a:rPr lang="zh-CN" altLang="en-US" sz="2800" dirty="0">
                <a:latin typeface="Arial" pitchFamily="34" charset="0"/>
              </a:rPr>
              <a:t>驱动</a:t>
            </a:r>
            <a:r>
              <a:rPr lang="en-US" altLang="zh-CN" sz="2800" dirty="0">
                <a:latin typeface="Arial" pitchFamily="34" charset="0"/>
              </a:rPr>
              <a:t>GTR</a:t>
            </a:r>
            <a:r>
              <a:rPr lang="zh-CN" altLang="en-US" sz="2800" dirty="0">
                <a:latin typeface="Arial" pitchFamily="34" charset="0"/>
              </a:rPr>
              <a:t>的达林顿结构</a:t>
            </a:r>
            <a:r>
              <a:rPr lang="en-US" altLang="zh-CN" sz="2800" dirty="0">
                <a:latin typeface="Arial" pitchFamily="34" charset="0"/>
              </a:rPr>
              <a:t>,</a:t>
            </a:r>
            <a:r>
              <a:rPr lang="zh-CN" altLang="en-US" sz="2800" dirty="0">
                <a:latin typeface="Arial" pitchFamily="34" charset="0"/>
              </a:rPr>
              <a:t>中间有调制电阻</a:t>
            </a:r>
            <a:r>
              <a:rPr lang="en-US" altLang="zh-CN" sz="2800" b="1" dirty="0">
                <a:solidFill>
                  <a:srgbClr val="0000FF"/>
                </a:solidFill>
                <a:latin typeface="Arial" charset="0"/>
              </a:rPr>
              <a:t>)</a:t>
            </a:r>
          </a:p>
          <a:p>
            <a:pPr marL="742950" lvl="1" indent="-285750">
              <a:lnSpc>
                <a:spcPct val="130000"/>
              </a:lnSpc>
              <a:spcBef>
                <a:spcPct val="20000"/>
              </a:spcBef>
              <a:buFont typeface="Wingdings" pitchFamily="2" charset="2"/>
              <a:buNone/>
            </a:pPr>
            <a:r>
              <a:rPr lang="en-US" altLang="zh-CN" sz="2800" b="1" dirty="0">
                <a:solidFill>
                  <a:srgbClr val="0000FF"/>
                </a:solidFill>
                <a:latin typeface="Arial" charset="0"/>
              </a:rPr>
              <a:t>2</a:t>
            </a:r>
            <a:r>
              <a:rPr lang="zh-CN" altLang="en-US" sz="2800" b="1" dirty="0">
                <a:solidFill>
                  <a:srgbClr val="0000FF"/>
                </a:solidFill>
                <a:latin typeface="Arial" charset="0"/>
              </a:rPr>
              <a:t>、</a:t>
            </a:r>
            <a:r>
              <a:rPr lang="en-US" altLang="zh-CN" sz="2800" b="1" dirty="0">
                <a:solidFill>
                  <a:srgbClr val="0033CC"/>
                </a:solidFill>
              </a:rPr>
              <a:t>IGBT</a:t>
            </a:r>
            <a:r>
              <a:rPr lang="zh-CN" altLang="en-US" sz="2800" b="1" dirty="0">
                <a:solidFill>
                  <a:srgbClr val="0000FF"/>
                </a:solidFill>
                <a:latin typeface="Arial" charset="0"/>
              </a:rPr>
              <a:t>的</a:t>
            </a:r>
            <a:r>
              <a:rPr lang="zh-CN" altLang="en-US" sz="2800" b="1" dirty="0">
                <a:solidFill>
                  <a:srgbClr val="FF0000"/>
                </a:solidFill>
                <a:latin typeface="Times New Roman" pitchFamily="18" charset="0"/>
              </a:rPr>
              <a:t>导电机理（</a:t>
            </a:r>
            <a:r>
              <a:rPr lang="en-US" altLang="zh-CN" sz="2800" dirty="0">
                <a:latin typeface="Arial" pitchFamily="34" charset="0"/>
              </a:rPr>
              <a:t> MOSFET</a:t>
            </a:r>
            <a:r>
              <a:rPr lang="zh-CN" altLang="en-US" sz="2800" dirty="0">
                <a:latin typeface="Arial" pitchFamily="34" charset="0"/>
              </a:rPr>
              <a:t>驱动</a:t>
            </a:r>
            <a:r>
              <a:rPr lang="en-US" altLang="zh-CN" sz="2800" dirty="0">
                <a:latin typeface="Arial" pitchFamily="34" charset="0"/>
              </a:rPr>
              <a:t>GTR</a:t>
            </a:r>
            <a:r>
              <a:rPr lang="zh-CN" altLang="en-US" sz="2800" dirty="0">
                <a:latin typeface="Arial" pitchFamily="34" charset="0"/>
              </a:rPr>
              <a:t>的过程</a:t>
            </a:r>
            <a:r>
              <a:rPr lang="en-US" altLang="zh-CN" sz="2800" dirty="0">
                <a:latin typeface="Arial" pitchFamily="34" charset="0"/>
              </a:rPr>
              <a:t> </a:t>
            </a:r>
            <a:r>
              <a:rPr lang="zh-CN" altLang="en-US" sz="2800" b="1" dirty="0">
                <a:solidFill>
                  <a:srgbClr val="FF0000"/>
                </a:solidFill>
                <a:latin typeface="Times New Roman" pitchFamily="18" charset="0"/>
              </a:rPr>
              <a:t>）</a:t>
            </a:r>
            <a:endParaRPr lang="en-US" altLang="zh-CN" sz="2800" b="1" dirty="0">
              <a:solidFill>
                <a:srgbClr val="0000FF"/>
              </a:solidFill>
              <a:latin typeface="Arial" charset="0"/>
            </a:endParaRPr>
          </a:p>
          <a:p>
            <a:pPr marL="742950" lvl="1" indent="-285750">
              <a:lnSpc>
                <a:spcPct val="130000"/>
              </a:lnSpc>
              <a:spcBef>
                <a:spcPct val="20000"/>
              </a:spcBef>
              <a:buFont typeface="Wingdings" pitchFamily="2" charset="2"/>
              <a:buNone/>
            </a:pPr>
            <a:r>
              <a:rPr lang="en-US" altLang="zh-CN" sz="2800" b="1" dirty="0">
                <a:solidFill>
                  <a:srgbClr val="0000FF"/>
                </a:solidFill>
                <a:latin typeface="Arial" charset="0"/>
              </a:rPr>
              <a:t>3</a:t>
            </a:r>
            <a:r>
              <a:rPr lang="zh-CN" altLang="en-US" sz="2800" b="1" dirty="0">
                <a:solidFill>
                  <a:srgbClr val="0000FF"/>
                </a:solidFill>
                <a:latin typeface="Arial" charset="0"/>
              </a:rPr>
              <a:t>、</a:t>
            </a:r>
            <a:r>
              <a:rPr lang="en-US" altLang="zh-CN" sz="2800" b="1" dirty="0">
                <a:solidFill>
                  <a:srgbClr val="0033CC"/>
                </a:solidFill>
              </a:rPr>
              <a:t>IGBT</a:t>
            </a:r>
            <a:r>
              <a:rPr lang="zh-CN" altLang="en-US" sz="2800" b="1" dirty="0">
                <a:solidFill>
                  <a:srgbClr val="0000FF"/>
                </a:solidFill>
                <a:latin typeface="Arial" charset="0"/>
              </a:rPr>
              <a:t>的静态特性</a:t>
            </a:r>
            <a:endParaRPr lang="en-US" altLang="zh-CN" sz="2800" b="1" dirty="0">
              <a:solidFill>
                <a:srgbClr val="0000FF"/>
              </a:solidFill>
              <a:latin typeface="Arial" charset="0"/>
            </a:endParaRPr>
          </a:p>
          <a:p>
            <a:pPr marL="742950" lvl="1" indent="-285750">
              <a:lnSpc>
                <a:spcPct val="130000"/>
              </a:lnSpc>
              <a:spcBef>
                <a:spcPct val="20000"/>
              </a:spcBef>
              <a:buFont typeface="Wingdings" pitchFamily="2" charset="2"/>
              <a:buNone/>
            </a:pPr>
            <a:r>
              <a:rPr lang="en-US" altLang="zh-CN" sz="2800" b="1" dirty="0">
                <a:solidFill>
                  <a:srgbClr val="0000FF"/>
                </a:solidFill>
                <a:latin typeface="Arial" charset="0"/>
              </a:rPr>
              <a:t>4</a:t>
            </a:r>
            <a:r>
              <a:rPr lang="zh-CN" altLang="en-US" sz="2800" b="1" dirty="0">
                <a:solidFill>
                  <a:srgbClr val="0000FF"/>
                </a:solidFill>
                <a:latin typeface="Arial" charset="0"/>
              </a:rPr>
              <a:t>、</a:t>
            </a:r>
            <a:r>
              <a:rPr lang="en-US" altLang="zh-CN" sz="2800" b="1" dirty="0">
                <a:solidFill>
                  <a:srgbClr val="0033CC"/>
                </a:solidFill>
              </a:rPr>
              <a:t>IGBT</a:t>
            </a:r>
            <a:r>
              <a:rPr lang="zh-CN" altLang="en-US" sz="2800" b="1" dirty="0">
                <a:solidFill>
                  <a:srgbClr val="0000FF"/>
                </a:solidFill>
                <a:latin typeface="Arial" charset="0"/>
              </a:rPr>
              <a:t>的动态特性（</a:t>
            </a:r>
            <a:r>
              <a:rPr lang="zh-CN" altLang="en-US" sz="2800" b="1" dirty="0">
                <a:solidFill>
                  <a:srgbClr val="FF0000"/>
                </a:solidFill>
                <a:latin typeface="Times New Roman" pitchFamily="18" charset="0"/>
              </a:rPr>
              <a:t>开通特性曲线</a:t>
            </a:r>
            <a:r>
              <a:rPr lang="zh-CN" altLang="en-US" sz="2800" dirty="0">
                <a:latin typeface="Arial" pitchFamily="34" charset="0"/>
              </a:rPr>
              <a:t>；</a:t>
            </a:r>
            <a:r>
              <a:rPr lang="zh-CN" altLang="en-US" sz="2800" b="1" dirty="0">
                <a:solidFill>
                  <a:srgbClr val="FF0000"/>
                </a:solidFill>
                <a:latin typeface="Times New Roman" pitchFamily="18" charset="0"/>
              </a:rPr>
              <a:t>关断特性曲线</a:t>
            </a:r>
            <a:r>
              <a:rPr lang="en-US" altLang="zh-CN" sz="2800" b="1" dirty="0">
                <a:solidFill>
                  <a:srgbClr val="FF0000"/>
                </a:solidFill>
                <a:latin typeface="Times New Roman" pitchFamily="18" charset="0"/>
              </a:rPr>
              <a:t>;</a:t>
            </a:r>
            <a:r>
              <a:rPr lang="zh-CN" altLang="en-US" sz="2800" b="1" dirty="0">
                <a:solidFill>
                  <a:srgbClr val="FF0000"/>
                </a:solidFill>
                <a:latin typeface="Times New Roman" pitchFamily="18" charset="0"/>
              </a:rPr>
              <a:t>开关速度特点及影响因素</a:t>
            </a:r>
            <a:r>
              <a:rPr lang="zh-CN" altLang="en-US" sz="2800" b="1" dirty="0">
                <a:solidFill>
                  <a:srgbClr val="0000FF"/>
                </a:solidFill>
                <a:latin typeface="Arial" charset="0"/>
              </a:rPr>
              <a:t>）</a:t>
            </a:r>
            <a:endParaRPr lang="en-US" altLang="zh-CN" sz="2800" b="1" dirty="0">
              <a:solidFill>
                <a:srgbClr val="0000FF"/>
              </a:solidFill>
              <a:latin typeface="Arial" charset="0"/>
            </a:endParaRPr>
          </a:p>
          <a:p>
            <a:pPr marL="742950" lvl="1" indent="-285750">
              <a:lnSpc>
                <a:spcPct val="130000"/>
              </a:lnSpc>
              <a:spcBef>
                <a:spcPct val="20000"/>
              </a:spcBef>
              <a:buFont typeface="Wingdings" pitchFamily="2" charset="2"/>
              <a:buNone/>
            </a:pPr>
            <a:r>
              <a:rPr lang="en-US" altLang="zh-CN" sz="2800" b="1" dirty="0">
                <a:solidFill>
                  <a:srgbClr val="0000FF"/>
                </a:solidFill>
                <a:latin typeface="Arial" charset="0"/>
              </a:rPr>
              <a:t>5</a:t>
            </a:r>
            <a:r>
              <a:rPr lang="zh-CN" altLang="en-US" sz="2800" b="1" dirty="0">
                <a:solidFill>
                  <a:srgbClr val="0000FF"/>
                </a:solidFill>
                <a:latin typeface="Arial" charset="0"/>
              </a:rPr>
              <a:t>、</a:t>
            </a:r>
            <a:r>
              <a:rPr lang="en-US" altLang="zh-CN" sz="2800" b="1" dirty="0">
                <a:solidFill>
                  <a:srgbClr val="0033CC"/>
                </a:solidFill>
              </a:rPr>
              <a:t> IGBT</a:t>
            </a:r>
            <a:r>
              <a:rPr lang="zh-CN" altLang="en-US" sz="2800" b="1" dirty="0">
                <a:solidFill>
                  <a:srgbClr val="FF0000"/>
                </a:solidFill>
              </a:rPr>
              <a:t>擎住效应</a:t>
            </a:r>
            <a:r>
              <a:rPr lang="zh-CN" altLang="en-US" sz="2800" b="1" dirty="0">
                <a:solidFill>
                  <a:srgbClr val="0033CC"/>
                </a:solidFill>
              </a:rPr>
              <a:t>产生的机理及造成的原因</a:t>
            </a:r>
            <a:endParaRPr lang="en-US" altLang="zh-CN" sz="2800" b="1" dirty="0">
              <a:solidFill>
                <a:srgbClr val="0000FF"/>
              </a:solidFill>
              <a:latin typeface="Arial" charset="0"/>
            </a:endParaRPr>
          </a:p>
          <a:p>
            <a:pPr marL="742950" lvl="1" indent="-285750">
              <a:lnSpc>
                <a:spcPct val="100000"/>
              </a:lnSpc>
              <a:spcBef>
                <a:spcPct val="20000"/>
              </a:spcBef>
              <a:buFont typeface="Wingdings" pitchFamily="2" charset="2"/>
              <a:buNone/>
            </a:pPr>
            <a:endParaRPr lang="zh-CN" altLang="en-US" sz="2400" b="1" dirty="0">
              <a:solidFill>
                <a:srgbClr val="0000FF"/>
              </a:solidFill>
              <a:latin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3" name="日期占位符 2"/>
          <p:cNvSpPr>
            <a:spLocks noGrp="1"/>
          </p:cNvSpPr>
          <p:nvPr>
            <p:ph type="dt" sz="half" idx="10"/>
          </p:nvPr>
        </p:nvSpPr>
        <p:spPr/>
        <p:txBody>
          <a:bodyPr/>
          <a:lstStyle/>
          <a:p>
            <a:fld id="{A4D26126-6D67-4866-98C9-523F73B64BC2}" type="datetime10">
              <a:rPr lang="zh-CN" altLang="en-US" smtClean="0"/>
              <a:t>22:10</a:t>
            </a:fld>
            <a:endParaRPr lang="zh-CN" altLang="en-US"/>
          </a:p>
        </p:txBody>
      </p:sp>
    </p:spTree>
    <p:extLst>
      <p:ext uri="{BB962C8B-B14F-4D97-AF65-F5344CB8AC3E}">
        <p14:creationId xmlns:p14="http://schemas.microsoft.com/office/powerpoint/2010/main" val="2094630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3706"/>
                                        </p:tgtEl>
                                        <p:attrNameLst>
                                          <p:attrName>style.visibility</p:attrName>
                                        </p:attrNameLst>
                                      </p:cBhvr>
                                      <p:to>
                                        <p:strVal val="visible"/>
                                      </p:to>
                                    </p:set>
                                    <p:animEffect transition="in" filter="blinds(horizontal)">
                                      <p:cBhvr>
                                        <p:cTn id="7" dur="500"/>
                                        <p:tgtEl>
                                          <p:spTgt spid="4137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3706">
                                            <p:txEl>
                                              <p:pRg st="0" end="0"/>
                                            </p:txEl>
                                          </p:spTgt>
                                        </p:tgtEl>
                                        <p:attrNameLst>
                                          <p:attrName>style.visibility</p:attrName>
                                        </p:attrNameLst>
                                      </p:cBhvr>
                                      <p:to>
                                        <p:strVal val="visible"/>
                                      </p:to>
                                    </p:set>
                                    <p:anim calcmode="lin" valueType="num">
                                      <p:cBhvr additive="base">
                                        <p:cTn id="12" dur="500" fill="hold"/>
                                        <p:tgtEl>
                                          <p:spTgt spid="41370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37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3706">
                                            <p:txEl>
                                              <p:pRg st="1" end="1"/>
                                            </p:txEl>
                                          </p:spTgt>
                                        </p:tgtEl>
                                        <p:attrNameLst>
                                          <p:attrName>style.visibility</p:attrName>
                                        </p:attrNameLst>
                                      </p:cBhvr>
                                      <p:to>
                                        <p:strVal val="visible"/>
                                      </p:to>
                                    </p:set>
                                    <p:anim calcmode="lin" valueType="num">
                                      <p:cBhvr additive="base">
                                        <p:cTn id="18" dur="500" fill="hold"/>
                                        <p:tgtEl>
                                          <p:spTgt spid="41370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37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3706">
                                            <p:txEl>
                                              <p:pRg st="2" end="2"/>
                                            </p:txEl>
                                          </p:spTgt>
                                        </p:tgtEl>
                                        <p:attrNameLst>
                                          <p:attrName>style.visibility</p:attrName>
                                        </p:attrNameLst>
                                      </p:cBhvr>
                                      <p:to>
                                        <p:strVal val="visible"/>
                                      </p:to>
                                    </p:set>
                                    <p:anim calcmode="lin" valueType="num">
                                      <p:cBhvr additive="base">
                                        <p:cTn id="24" dur="500" fill="hold"/>
                                        <p:tgtEl>
                                          <p:spTgt spid="41370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37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3706">
                                            <p:txEl>
                                              <p:pRg st="3" end="3"/>
                                            </p:txEl>
                                          </p:spTgt>
                                        </p:tgtEl>
                                        <p:attrNameLst>
                                          <p:attrName>style.visibility</p:attrName>
                                        </p:attrNameLst>
                                      </p:cBhvr>
                                      <p:to>
                                        <p:strVal val="visible"/>
                                      </p:to>
                                    </p:set>
                                    <p:anim calcmode="lin" valueType="num">
                                      <p:cBhvr additive="base">
                                        <p:cTn id="30" dur="500" fill="hold"/>
                                        <p:tgtEl>
                                          <p:spTgt spid="41370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37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3706">
                                            <p:txEl>
                                              <p:pRg st="4" end="4"/>
                                            </p:txEl>
                                          </p:spTgt>
                                        </p:tgtEl>
                                        <p:attrNameLst>
                                          <p:attrName>style.visibility</p:attrName>
                                        </p:attrNameLst>
                                      </p:cBhvr>
                                      <p:to>
                                        <p:strVal val="visible"/>
                                      </p:to>
                                    </p:set>
                                    <p:anim calcmode="lin" valueType="num">
                                      <p:cBhvr additive="base">
                                        <p:cTn id="36" dur="500" fill="hold"/>
                                        <p:tgtEl>
                                          <p:spTgt spid="41370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137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3" name="矩形 2"/>
          <p:cNvSpPr/>
          <p:nvPr/>
        </p:nvSpPr>
        <p:spPr>
          <a:xfrm>
            <a:off x="755576" y="685800"/>
            <a:ext cx="8316416" cy="3785652"/>
          </a:xfrm>
          <a:prstGeom prst="rect">
            <a:avLst/>
          </a:prstGeom>
        </p:spPr>
        <p:txBody>
          <a:bodyPr wrap="square">
            <a:spAutoFit/>
          </a:bodyPr>
          <a:lstStyle/>
          <a:p>
            <a:pPr marL="342900" lvl="0" indent="-342900" fontAlgn="base">
              <a:spcBef>
                <a:spcPct val="20000"/>
              </a:spcBef>
              <a:spcAft>
                <a:spcPct val="0"/>
              </a:spcAft>
              <a:buChar char="•"/>
            </a:pPr>
            <a:r>
              <a:rPr lang="en-US" altLang="zh-CN" sz="1600" dirty="0"/>
              <a:t>1</a:t>
            </a:r>
            <a:r>
              <a:rPr lang="zh-CN" altLang="en-US" sz="1600" dirty="0"/>
              <a:t>、</a:t>
            </a:r>
            <a:r>
              <a:rPr lang="zh-CN" altLang="zh-CN" sz="1600" dirty="0"/>
              <a:t>对于</a:t>
            </a:r>
            <a:r>
              <a:rPr lang="en-US" altLang="zh-CN" sz="1600" dirty="0"/>
              <a:t>IGBT</a:t>
            </a:r>
            <a:r>
              <a:rPr lang="zh-CN" altLang="zh-CN" sz="1600" dirty="0"/>
              <a:t>，下列说法正确的是（</a:t>
            </a:r>
            <a:r>
              <a:rPr lang="en-US" altLang="zh-CN" sz="1600" dirty="0"/>
              <a:t>      </a:t>
            </a:r>
            <a:r>
              <a:rPr lang="zh-CN" altLang="zh-CN" sz="1600" dirty="0"/>
              <a:t>）。</a:t>
            </a:r>
          </a:p>
          <a:p>
            <a:pPr marL="342900" lvl="0" indent="-342900" fontAlgn="base">
              <a:spcBef>
                <a:spcPct val="20000"/>
              </a:spcBef>
              <a:spcAft>
                <a:spcPct val="0"/>
              </a:spcAft>
              <a:buChar char="•"/>
            </a:pPr>
            <a:r>
              <a:rPr lang="en-US" altLang="zh-CN" sz="1600" dirty="0"/>
              <a:t>A</a:t>
            </a:r>
            <a:r>
              <a:rPr lang="zh-CN" altLang="en-US" sz="1600" dirty="0"/>
              <a:t>、</a:t>
            </a:r>
            <a:r>
              <a:rPr lang="en-US" altLang="zh-CN" sz="1600" dirty="0"/>
              <a:t>IGBT</a:t>
            </a:r>
            <a:r>
              <a:rPr lang="zh-CN" altLang="zh-CN" sz="1600" dirty="0"/>
              <a:t>是复合型器件，结合</a:t>
            </a:r>
            <a:r>
              <a:rPr lang="en-US" altLang="zh-CN" sz="1600" dirty="0"/>
              <a:t>GTR</a:t>
            </a:r>
            <a:r>
              <a:rPr lang="zh-CN" altLang="zh-CN" sz="1600" dirty="0"/>
              <a:t>和</a:t>
            </a:r>
            <a:r>
              <a:rPr lang="en-US" altLang="zh-CN" sz="1600" dirty="0"/>
              <a:t>MOSFET</a:t>
            </a:r>
            <a:r>
              <a:rPr lang="zh-CN" altLang="zh-CN" sz="1600" dirty="0"/>
              <a:t>二者的优点。</a:t>
            </a:r>
          </a:p>
          <a:p>
            <a:pPr marL="342900" lvl="0" indent="-342900" fontAlgn="base">
              <a:spcBef>
                <a:spcPct val="20000"/>
              </a:spcBef>
              <a:spcAft>
                <a:spcPct val="0"/>
              </a:spcAft>
              <a:buChar char="•"/>
            </a:pPr>
            <a:r>
              <a:rPr lang="en-US" altLang="zh-CN" sz="1600" dirty="0"/>
              <a:t>B</a:t>
            </a:r>
            <a:r>
              <a:rPr lang="zh-CN" altLang="en-US" sz="1600" dirty="0"/>
              <a:t>、</a:t>
            </a:r>
            <a:r>
              <a:rPr lang="zh-CN" altLang="zh-CN" sz="1600" dirty="0"/>
              <a:t>输入阻抗高，其输入特性与电力</a:t>
            </a:r>
            <a:r>
              <a:rPr lang="en-US" altLang="zh-CN" sz="1600" dirty="0"/>
              <a:t>MOSFET</a:t>
            </a:r>
            <a:r>
              <a:rPr lang="zh-CN" altLang="zh-CN" sz="1600" dirty="0"/>
              <a:t>类似。</a:t>
            </a:r>
          </a:p>
          <a:p>
            <a:pPr marL="342900" lvl="0" indent="-342900" fontAlgn="base">
              <a:spcBef>
                <a:spcPct val="20000"/>
              </a:spcBef>
              <a:spcAft>
                <a:spcPct val="0"/>
              </a:spcAft>
              <a:buChar char="•"/>
            </a:pPr>
            <a:r>
              <a:rPr lang="en-US" altLang="zh-CN" sz="1600" dirty="0"/>
              <a:t>C</a:t>
            </a:r>
            <a:r>
              <a:rPr lang="zh-CN" altLang="en-US" sz="1600" dirty="0"/>
              <a:t>、</a:t>
            </a:r>
            <a:r>
              <a:rPr lang="en-US" altLang="zh-CN" sz="1600" dirty="0"/>
              <a:t>IGBT</a:t>
            </a:r>
            <a:r>
              <a:rPr lang="zh-CN" altLang="zh-CN" sz="1600" dirty="0"/>
              <a:t>比</a:t>
            </a:r>
            <a:r>
              <a:rPr lang="en-US" altLang="zh-CN" sz="1600" dirty="0"/>
              <a:t>VDMOSFET</a:t>
            </a:r>
            <a:r>
              <a:rPr lang="zh-CN" altLang="zh-CN" sz="1600" dirty="0"/>
              <a:t>多一层</a:t>
            </a:r>
            <a:r>
              <a:rPr lang="en-US" altLang="zh-CN" sz="1600" dirty="0"/>
              <a:t>P+</a:t>
            </a:r>
            <a:r>
              <a:rPr lang="zh-CN" altLang="zh-CN" sz="1600" dirty="0"/>
              <a:t>注入区，</a:t>
            </a:r>
            <a:r>
              <a:rPr lang="en-US" altLang="zh-CN" sz="1600" dirty="0"/>
              <a:t>IGBT</a:t>
            </a:r>
            <a:r>
              <a:rPr lang="zh-CN" altLang="zh-CN" sz="1600" dirty="0"/>
              <a:t>导通时</a:t>
            </a:r>
            <a:r>
              <a:rPr lang="en-US" altLang="zh-CN" sz="1600" dirty="0"/>
              <a:t>P+ </a:t>
            </a:r>
            <a:r>
              <a:rPr lang="zh-CN" altLang="zh-CN" sz="1600" dirty="0"/>
              <a:t>往</a:t>
            </a:r>
            <a:r>
              <a:rPr lang="en-US" altLang="zh-CN" sz="1600" dirty="0"/>
              <a:t>N-</a:t>
            </a:r>
            <a:r>
              <a:rPr lang="zh-CN" altLang="zh-CN" sz="1600" dirty="0"/>
              <a:t>漂移区发射电子，对漂移区电阻率进行调制，使</a:t>
            </a:r>
            <a:r>
              <a:rPr lang="en-US" altLang="zh-CN" sz="1600" dirty="0"/>
              <a:t>IGBT </a:t>
            </a:r>
            <a:r>
              <a:rPr lang="zh-CN" altLang="zh-CN" sz="1600" dirty="0"/>
              <a:t>具备较大的通流能力，解决电力</a:t>
            </a:r>
            <a:r>
              <a:rPr lang="en-US" altLang="zh-CN" sz="1600" dirty="0"/>
              <a:t>MOSFTE</a:t>
            </a:r>
            <a:r>
              <a:rPr lang="zh-CN" altLang="zh-CN" sz="1600" dirty="0"/>
              <a:t>中追求高耐压与低通态电阻之间的矛盾。</a:t>
            </a:r>
          </a:p>
          <a:p>
            <a:pPr marL="342900" lvl="0" indent="-342900" fontAlgn="base">
              <a:spcBef>
                <a:spcPct val="20000"/>
              </a:spcBef>
              <a:spcAft>
                <a:spcPct val="0"/>
              </a:spcAft>
              <a:buChar char="•"/>
            </a:pPr>
            <a:r>
              <a:rPr lang="en-US" altLang="zh-CN" sz="1600" dirty="0"/>
              <a:t>D</a:t>
            </a:r>
            <a:r>
              <a:rPr lang="zh-CN" altLang="en-US" sz="1600" dirty="0"/>
              <a:t>、</a:t>
            </a:r>
            <a:r>
              <a:rPr lang="en-US" altLang="zh-CN" sz="1600" dirty="0"/>
              <a:t>IGBT</a:t>
            </a:r>
            <a:r>
              <a:rPr lang="zh-CN" altLang="zh-CN" sz="1600" dirty="0"/>
              <a:t>是半控型器件。</a:t>
            </a:r>
            <a:endParaRPr lang="en-US" altLang="zh-CN" sz="1600" dirty="0"/>
          </a:p>
          <a:p>
            <a:pPr marL="342900" indent="-342900" fontAlgn="base">
              <a:spcBef>
                <a:spcPct val="20000"/>
              </a:spcBef>
              <a:spcAft>
                <a:spcPct val="0"/>
              </a:spcAft>
              <a:buFontTx/>
              <a:buChar char="•"/>
            </a:pPr>
            <a:r>
              <a:rPr lang="en-US" altLang="zh-CN" sz="1600" dirty="0"/>
              <a:t>E</a:t>
            </a:r>
            <a:r>
              <a:rPr lang="zh-CN" altLang="en-US" sz="1600" dirty="0"/>
              <a:t>、</a:t>
            </a:r>
            <a:r>
              <a:rPr lang="en-US" altLang="zh-CN" sz="1600" dirty="0"/>
              <a:t>IGBT</a:t>
            </a:r>
            <a:r>
              <a:rPr lang="zh-CN" altLang="zh-CN" sz="1600" dirty="0"/>
              <a:t>是全控型器件。</a:t>
            </a:r>
          </a:p>
          <a:p>
            <a:pPr marL="342900" lvl="0" indent="-342900" fontAlgn="base">
              <a:spcBef>
                <a:spcPct val="20000"/>
              </a:spcBef>
              <a:spcAft>
                <a:spcPct val="0"/>
              </a:spcAft>
              <a:buChar char="•"/>
            </a:pPr>
            <a:endParaRPr lang="zh-CN" altLang="zh-CN" sz="1600" dirty="0"/>
          </a:p>
          <a:p>
            <a:pPr marL="342900" lvl="0" indent="-342900" fontAlgn="base">
              <a:spcBef>
                <a:spcPct val="20000"/>
              </a:spcBef>
              <a:spcAft>
                <a:spcPct val="0"/>
              </a:spcAft>
              <a:buChar char="•"/>
            </a:pPr>
            <a:r>
              <a:rPr lang="en-US" altLang="zh-CN" sz="1600" dirty="0"/>
              <a:t>2</a:t>
            </a:r>
            <a:r>
              <a:rPr lang="zh-CN" altLang="en-US" sz="1600" dirty="0"/>
              <a:t>、画出</a:t>
            </a:r>
            <a:r>
              <a:rPr lang="en-US" altLang="zh-CN" sz="1600" dirty="0"/>
              <a:t>IGBT</a:t>
            </a:r>
            <a:r>
              <a:rPr lang="zh-CN" altLang="en-US" sz="1600" dirty="0"/>
              <a:t>的动态特性曲线。</a:t>
            </a:r>
            <a:endParaRPr lang="en-US" altLang="zh-CN" sz="1600" dirty="0"/>
          </a:p>
          <a:p>
            <a:pPr marL="342900" lvl="0" indent="-342900" fontAlgn="base">
              <a:spcBef>
                <a:spcPct val="20000"/>
              </a:spcBef>
              <a:spcAft>
                <a:spcPct val="0"/>
              </a:spcAft>
              <a:buChar char="•"/>
            </a:pPr>
            <a:endParaRPr lang="en-US" altLang="zh-CN" sz="1600" dirty="0"/>
          </a:p>
          <a:p>
            <a:pPr marL="342900" lvl="0" indent="-342900" fontAlgn="base">
              <a:spcBef>
                <a:spcPct val="20000"/>
              </a:spcBef>
              <a:spcAft>
                <a:spcPct val="0"/>
              </a:spcAft>
              <a:buChar char="•"/>
            </a:pPr>
            <a:endParaRPr lang="en-US" altLang="zh-CN" sz="1600" dirty="0"/>
          </a:p>
          <a:p>
            <a:pPr marL="342900" lvl="0" indent="-342900" fontAlgn="base">
              <a:spcBef>
                <a:spcPct val="20000"/>
              </a:spcBef>
              <a:spcAft>
                <a:spcPct val="0"/>
              </a:spcAft>
              <a:buChar char="•"/>
            </a:pPr>
            <a:endParaRPr lang="zh-CN" altLang="zh-CN" sz="1600" dirty="0"/>
          </a:p>
        </p:txBody>
      </p:sp>
      <p:sp>
        <p:nvSpPr>
          <p:cNvPr id="4" name="Rectangle 2"/>
          <p:cNvSpPr>
            <a:spLocks noChangeArrowheads="1"/>
          </p:cNvSpPr>
          <p:nvPr/>
        </p:nvSpPr>
        <p:spPr bwMode="auto">
          <a:xfrm>
            <a:off x="755576" y="0"/>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en-US" altLang="zh-CN" sz="2800" b="1" dirty="0">
                <a:solidFill>
                  <a:srgbClr val="0033CC"/>
                </a:solidFill>
              </a:rPr>
              <a:t>IGBT</a:t>
            </a:r>
            <a:r>
              <a:rPr lang="zh-CN" altLang="en-US" sz="2800" b="1" dirty="0">
                <a:latin typeface="Times New Roman" pitchFamily="18" charset="0"/>
              </a:rPr>
              <a:t>复习题</a:t>
            </a:r>
            <a:endParaRPr lang="zh-CN" altLang="en-US" sz="2800" dirty="0">
              <a:latin typeface="Times New Roman"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612130" y="2197655"/>
            <a:ext cx="3531870" cy="4025900"/>
          </a:xfrm>
          <a:prstGeom prst="rect">
            <a:avLst/>
          </a:prstGeom>
          <a:noFill/>
          <a:ln>
            <a:noFill/>
          </a:ln>
        </p:spPr>
      </p:pic>
      <p:sp>
        <p:nvSpPr>
          <p:cNvPr id="6" name="矩形 5"/>
          <p:cNvSpPr/>
          <p:nvPr/>
        </p:nvSpPr>
        <p:spPr>
          <a:xfrm>
            <a:off x="667770" y="3789040"/>
            <a:ext cx="4872351" cy="830997"/>
          </a:xfrm>
          <a:prstGeom prst="rect">
            <a:avLst/>
          </a:prstGeom>
        </p:spPr>
        <p:txBody>
          <a:bodyPr wrap="square">
            <a:spAutoFit/>
          </a:bodyPr>
          <a:lstStyle/>
          <a:p>
            <a:pPr marL="342900" lvl="0" indent="-342900" fontAlgn="base">
              <a:spcBef>
                <a:spcPct val="20000"/>
              </a:spcBef>
              <a:spcAft>
                <a:spcPct val="0"/>
              </a:spcAft>
              <a:buChar char="•"/>
            </a:pPr>
            <a:r>
              <a:rPr lang="en-US" altLang="zh-CN" sz="1600" dirty="0"/>
              <a:t>3</a:t>
            </a:r>
            <a:r>
              <a:rPr lang="zh-CN" altLang="en-US" sz="1600" dirty="0"/>
              <a:t>、</a:t>
            </a:r>
            <a:r>
              <a:rPr lang="zh-CN" altLang="zh-CN" sz="1600" dirty="0"/>
              <a:t>以下是</a:t>
            </a:r>
            <a:r>
              <a:rPr lang="en-US" altLang="zh-CN" sz="1600" dirty="0"/>
              <a:t>IGBT</a:t>
            </a:r>
            <a:r>
              <a:rPr lang="zh-CN" altLang="en-US" sz="1600" dirty="0"/>
              <a:t>内部结构断面示意图，画出其简化等效电路、并介绍其介绍如何解决了电力</a:t>
            </a:r>
            <a:r>
              <a:rPr lang="en-US" altLang="zh-CN" sz="1600" dirty="0"/>
              <a:t>MOSFTE</a:t>
            </a:r>
            <a:r>
              <a:rPr lang="zh-CN" altLang="en-US" sz="1600" dirty="0"/>
              <a:t>中追求高耐压与低通态电阻之间的矛盾。</a:t>
            </a:r>
            <a:endParaRPr lang="en-US" altLang="zh-CN" sz="1600" dirty="0"/>
          </a:p>
        </p:txBody>
      </p:sp>
      <p:graphicFrame>
        <p:nvGraphicFramePr>
          <p:cNvPr id="7" name="对象 6"/>
          <p:cNvGraphicFramePr>
            <a:graphicFrameLocks noChangeAspect="1"/>
          </p:cNvGraphicFramePr>
          <p:nvPr>
            <p:extLst>
              <p:ext uri="{D42A27DB-BD31-4B8C-83A1-F6EECF244321}">
                <p14:modId xmlns:p14="http://schemas.microsoft.com/office/powerpoint/2010/main" val="1682421527"/>
              </p:ext>
            </p:extLst>
          </p:nvPr>
        </p:nvGraphicFramePr>
        <p:xfrm>
          <a:off x="1187624" y="4620037"/>
          <a:ext cx="4181860" cy="2486172"/>
        </p:xfrm>
        <a:graphic>
          <a:graphicData uri="http://schemas.openxmlformats.org/presentationml/2006/ole">
            <mc:AlternateContent xmlns:mc="http://schemas.openxmlformats.org/markup-compatibility/2006">
              <mc:Choice xmlns:v="urn:schemas-microsoft-com:vml" Requires="v">
                <p:oleObj spid="_x0000_s24720" r:id="rId4" imgW="2953750" imgH="1425515" progId="Visio.Drawing.11">
                  <p:embed/>
                </p:oleObj>
              </mc:Choice>
              <mc:Fallback>
                <p:oleObj r:id="rId4" imgW="2953750" imgH="142551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620037"/>
                        <a:ext cx="4181860" cy="2486172"/>
                      </a:xfrm>
                      <a:prstGeom prst="rect">
                        <a:avLst/>
                      </a:prstGeom>
                      <a:noFill/>
                    </p:spPr>
                  </p:pic>
                </p:oleObj>
              </mc:Fallback>
            </mc:AlternateContent>
          </a:graphicData>
        </a:graphic>
      </p:graphicFrame>
      <p:sp>
        <p:nvSpPr>
          <p:cNvPr id="8" name="日期占位符 7"/>
          <p:cNvSpPr>
            <a:spLocks noGrp="1"/>
          </p:cNvSpPr>
          <p:nvPr>
            <p:ph type="dt" sz="half" idx="10"/>
          </p:nvPr>
        </p:nvSpPr>
        <p:spPr/>
        <p:txBody>
          <a:bodyPr/>
          <a:lstStyle/>
          <a:p>
            <a:fld id="{A5392E96-4C30-451E-BFC8-A359C78CEF41}" type="datetime10">
              <a:rPr lang="zh-CN" altLang="en-US" smtClean="0"/>
              <a:t>22:02</a:t>
            </a:fld>
            <a:endParaRPr lang="zh-CN" altLang="en-US"/>
          </a:p>
        </p:txBody>
      </p:sp>
    </p:spTree>
    <p:extLst>
      <p:ext uri="{BB962C8B-B14F-4D97-AF65-F5344CB8AC3E}">
        <p14:creationId xmlns:p14="http://schemas.microsoft.com/office/powerpoint/2010/main" val="854680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4" name="矩形 3"/>
          <p:cNvSpPr/>
          <p:nvPr/>
        </p:nvSpPr>
        <p:spPr>
          <a:xfrm>
            <a:off x="755576" y="685800"/>
            <a:ext cx="8316416" cy="4278094"/>
          </a:xfrm>
          <a:prstGeom prst="rect">
            <a:avLst/>
          </a:prstGeom>
        </p:spPr>
        <p:txBody>
          <a:bodyPr wrap="square">
            <a:spAutoFit/>
          </a:bodyPr>
          <a:lstStyle/>
          <a:p>
            <a:pPr marL="342900" lvl="0" indent="-342900" fontAlgn="base">
              <a:spcBef>
                <a:spcPct val="20000"/>
              </a:spcBef>
              <a:spcAft>
                <a:spcPct val="0"/>
              </a:spcAft>
              <a:buChar char="•"/>
            </a:pPr>
            <a:r>
              <a:rPr lang="en-US" altLang="zh-CN" sz="1600" dirty="0"/>
              <a:t>4</a:t>
            </a:r>
            <a:r>
              <a:rPr lang="zh-CN" altLang="en-US" sz="1600" dirty="0"/>
              <a:t>、</a:t>
            </a:r>
            <a:r>
              <a:rPr lang="en-US" altLang="zh-CN" sz="1600" dirty="0"/>
              <a:t> </a:t>
            </a:r>
            <a:r>
              <a:rPr lang="zh-CN" altLang="en-US" sz="1600" dirty="0"/>
              <a:t>对于</a:t>
            </a:r>
            <a:r>
              <a:rPr lang="en-US" altLang="zh-CN" sz="1600" dirty="0"/>
              <a:t>IGBT</a:t>
            </a:r>
            <a:r>
              <a:rPr lang="zh-CN" altLang="en-US" sz="1600" dirty="0"/>
              <a:t>的擎住效应下列说法正确的是：</a:t>
            </a:r>
            <a:endParaRPr lang="en-US" altLang="zh-CN" sz="1600" dirty="0"/>
          </a:p>
          <a:p>
            <a:pPr marL="342900" lvl="0" indent="-342900" fontAlgn="base">
              <a:spcBef>
                <a:spcPct val="20000"/>
              </a:spcBef>
              <a:spcAft>
                <a:spcPct val="0"/>
              </a:spcAft>
              <a:buChar char="•"/>
            </a:pPr>
            <a:r>
              <a:rPr lang="en-US" altLang="zh-CN" sz="1600" dirty="0"/>
              <a:t>A</a:t>
            </a:r>
            <a:r>
              <a:rPr lang="zh-CN" altLang="en-US" sz="1600" dirty="0"/>
              <a:t>、</a:t>
            </a:r>
            <a:r>
              <a:rPr lang="en-US" altLang="zh-CN" sz="1600" dirty="0"/>
              <a:t>IGBT</a:t>
            </a:r>
            <a:r>
              <a:rPr lang="zh-CN" altLang="en-US" sz="1600" dirty="0"/>
              <a:t>内部寄生着一个</a:t>
            </a:r>
            <a:r>
              <a:rPr lang="en-US" altLang="zh-CN" sz="1600" dirty="0"/>
              <a:t>N-PN+</a:t>
            </a:r>
            <a:r>
              <a:rPr lang="zh-CN" altLang="en-US" sz="1600" dirty="0"/>
              <a:t>晶体管和作为主开关器件</a:t>
            </a:r>
            <a:r>
              <a:rPr lang="en-US" altLang="zh-CN" sz="1600" dirty="0"/>
              <a:t>P+NP-</a:t>
            </a:r>
            <a:r>
              <a:rPr lang="zh-CN" altLang="en-US" sz="1600" dirty="0"/>
              <a:t>晶体管组成的寄生晶闸管。其中 </a:t>
            </a:r>
            <a:r>
              <a:rPr lang="en-US" altLang="zh-CN" sz="1600" dirty="0"/>
              <a:t>NPN</a:t>
            </a:r>
            <a:r>
              <a:rPr lang="zh-CN" altLang="en-US" sz="1600" dirty="0"/>
              <a:t>管基射极间存在体短路电阻，</a:t>
            </a:r>
            <a:r>
              <a:rPr lang="en-US" altLang="zh-CN" sz="1600" dirty="0"/>
              <a:t>P</a:t>
            </a:r>
            <a:r>
              <a:rPr lang="zh-CN" altLang="en-US" sz="1600" dirty="0"/>
              <a:t>形体区电流会在其上产生压降，相当于对</a:t>
            </a:r>
            <a:r>
              <a:rPr lang="en-US" altLang="zh-CN" sz="1600" dirty="0"/>
              <a:t>J3</a:t>
            </a:r>
            <a:r>
              <a:rPr lang="zh-CN" altLang="en-US" sz="1600" dirty="0"/>
              <a:t>结加正偏，一旦</a:t>
            </a:r>
            <a:r>
              <a:rPr lang="en-US" altLang="zh-CN" sz="1600" dirty="0"/>
              <a:t>J3</a:t>
            </a:r>
            <a:r>
              <a:rPr lang="zh-CN" altLang="en-US" sz="1600" dirty="0"/>
              <a:t>开通，栅极会失去对集电极电流的控制作用，导致集电极电流增大，造成器件功耗过高损坏。</a:t>
            </a:r>
            <a:endParaRPr lang="en-US" altLang="zh-CN" sz="1600" dirty="0"/>
          </a:p>
          <a:p>
            <a:pPr marL="342900" lvl="0" indent="-342900" fontAlgn="base">
              <a:spcBef>
                <a:spcPct val="20000"/>
              </a:spcBef>
              <a:spcAft>
                <a:spcPct val="0"/>
              </a:spcAft>
              <a:buChar char="•"/>
            </a:pPr>
            <a:r>
              <a:rPr lang="en-US" altLang="zh-CN" sz="1600" dirty="0"/>
              <a:t>B</a:t>
            </a:r>
            <a:r>
              <a:rPr lang="zh-CN" altLang="en-US" sz="1600" dirty="0"/>
              <a:t>、一旦该电流失控现象出现，像晶闸管被触发后，撤销触发信号晶闸管仍然进入正反馈而维持导通的机理一样。</a:t>
            </a:r>
            <a:endParaRPr lang="en-US" altLang="zh-CN" sz="1600" dirty="0"/>
          </a:p>
          <a:p>
            <a:pPr marL="342900" lvl="0" indent="-342900" fontAlgn="base">
              <a:spcBef>
                <a:spcPct val="20000"/>
              </a:spcBef>
              <a:spcAft>
                <a:spcPct val="0"/>
              </a:spcAft>
              <a:buChar char="•"/>
            </a:pPr>
            <a:r>
              <a:rPr lang="en-US" altLang="zh-CN" sz="1600" dirty="0"/>
              <a:t>C</a:t>
            </a:r>
            <a:r>
              <a:rPr lang="zh-CN" altLang="en-US" sz="1600" dirty="0"/>
              <a:t>、集电极电流过大可能会导致擎住效应。</a:t>
            </a:r>
            <a:endParaRPr lang="en-US" altLang="zh-CN" sz="1600" dirty="0"/>
          </a:p>
          <a:p>
            <a:pPr marL="342900" lvl="0" indent="-342900" fontAlgn="base">
              <a:spcBef>
                <a:spcPct val="20000"/>
              </a:spcBef>
              <a:spcAft>
                <a:spcPct val="0"/>
              </a:spcAft>
              <a:buChar char="•"/>
            </a:pPr>
            <a:r>
              <a:rPr lang="en-US" altLang="zh-CN" sz="1600" dirty="0"/>
              <a:t>D</a:t>
            </a:r>
            <a:r>
              <a:rPr lang="zh-CN" altLang="en-US" sz="1600" dirty="0"/>
              <a:t>、</a:t>
            </a:r>
            <a:r>
              <a:rPr lang="en-US" altLang="zh-CN" sz="1600" dirty="0"/>
              <a:t>du</a:t>
            </a:r>
            <a:r>
              <a:rPr lang="en-US" altLang="zh-CN" sz="2000" b="1" baseline="-30000" dirty="0">
                <a:solidFill>
                  <a:srgbClr val="0000FF"/>
                </a:solidFill>
                <a:latin typeface="Arial" pitchFamily="34" charset="0"/>
              </a:rPr>
              <a:t>ce</a:t>
            </a:r>
            <a:r>
              <a:rPr lang="en-US" altLang="zh-CN" sz="1600" dirty="0"/>
              <a:t>/</a:t>
            </a:r>
            <a:r>
              <a:rPr lang="en-US" altLang="zh-CN" sz="1600" dirty="0" err="1"/>
              <a:t>dt</a:t>
            </a:r>
            <a:r>
              <a:rPr lang="zh-CN" altLang="en-US" sz="1600" dirty="0"/>
              <a:t>过大可能会导致擎住效应。</a:t>
            </a:r>
            <a:endParaRPr lang="en-US" altLang="zh-CN" sz="1600" dirty="0"/>
          </a:p>
          <a:p>
            <a:pPr marL="342900" lvl="0" indent="-342900" fontAlgn="base">
              <a:spcBef>
                <a:spcPct val="20000"/>
              </a:spcBef>
              <a:spcAft>
                <a:spcPct val="0"/>
              </a:spcAft>
              <a:buChar char="•"/>
            </a:pPr>
            <a:r>
              <a:rPr lang="en-US" altLang="zh-CN" sz="1600" dirty="0"/>
              <a:t>E</a:t>
            </a:r>
            <a:r>
              <a:rPr lang="zh-CN" altLang="en-US" sz="1600" dirty="0"/>
              <a:t>、温升过高会加剧擎住效应产生的危险。</a:t>
            </a:r>
            <a:endParaRPr lang="en-US" altLang="zh-CN" sz="1600" dirty="0"/>
          </a:p>
          <a:p>
            <a:pPr marL="342900" lvl="0" indent="-342900" fontAlgn="base">
              <a:spcBef>
                <a:spcPct val="20000"/>
              </a:spcBef>
              <a:spcAft>
                <a:spcPct val="0"/>
              </a:spcAft>
              <a:buChar char="•"/>
            </a:pPr>
            <a:endParaRPr lang="en-US" altLang="zh-CN" sz="1600" dirty="0"/>
          </a:p>
          <a:p>
            <a:pPr marL="342900" indent="-342900" fontAlgn="base">
              <a:spcBef>
                <a:spcPct val="20000"/>
              </a:spcBef>
              <a:spcAft>
                <a:spcPct val="0"/>
              </a:spcAft>
              <a:buFontTx/>
              <a:buChar char="•"/>
            </a:pPr>
            <a:r>
              <a:rPr lang="en-US" altLang="zh-CN" sz="1600" dirty="0"/>
              <a:t>5</a:t>
            </a:r>
            <a:r>
              <a:rPr lang="zh-CN" altLang="en-US" sz="1600" dirty="0"/>
              <a:t>、</a:t>
            </a:r>
            <a:r>
              <a:rPr lang="en-US" altLang="zh-CN" sz="1600" dirty="0"/>
              <a:t> </a:t>
            </a:r>
            <a:r>
              <a:rPr lang="zh-CN" altLang="en-US" sz="1600" dirty="0"/>
              <a:t>下面电气图形符号表示</a:t>
            </a:r>
            <a:r>
              <a:rPr lang="en-US" altLang="zh-CN" sz="1600" dirty="0"/>
              <a:t>IGBT</a:t>
            </a:r>
            <a:r>
              <a:rPr lang="zh-CN" altLang="en-US" sz="1600" dirty="0"/>
              <a:t>的是（    ）：</a:t>
            </a:r>
            <a:endParaRPr lang="en-US" altLang="zh-CN" sz="1600" dirty="0"/>
          </a:p>
          <a:p>
            <a:pPr marL="342900" lvl="0" indent="-342900" fontAlgn="base">
              <a:spcBef>
                <a:spcPct val="20000"/>
              </a:spcBef>
              <a:spcAft>
                <a:spcPct val="0"/>
              </a:spcAft>
              <a:buChar char="•"/>
            </a:pPr>
            <a:endParaRPr lang="en-US" altLang="zh-CN" sz="1600" dirty="0"/>
          </a:p>
          <a:p>
            <a:pPr marL="342900" lvl="0" indent="-342900" fontAlgn="base">
              <a:spcBef>
                <a:spcPct val="20000"/>
              </a:spcBef>
              <a:spcAft>
                <a:spcPct val="0"/>
              </a:spcAft>
              <a:buChar char="•"/>
            </a:pPr>
            <a:r>
              <a:rPr lang="en-US" altLang="zh-CN" sz="1600" dirty="0"/>
              <a:t>A </a:t>
            </a:r>
            <a:r>
              <a:rPr lang="zh-CN" altLang="en-US" sz="1600" dirty="0"/>
              <a:t>、            </a:t>
            </a:r>
            <a:r>
              <a:rPr lang="en-US" altLang="zh-CN" sz="1600" dirty="0"/>
              <a:t>B</a:t>
            </a:r>
            <a:r>
              <a:rPr lang="zh-CN" altLang="en-US" sz="1600" dirty="0"/>
              <a:t>、             </a:t>
            </a:r>
            <a:r>
              <a:rPr lang="en-US" altLang="zh-CN" sz="1600" dirty="0"/>
              <a:t>C</a:t>
            </a:r>
            <a:r>
              <a:rPr lang="zh-CN" altLang="en-US" sz="1600" dirty="0"/>
              <a:t>、               </a:t>
            </a:r>
            <a:r>
              <a:rPr lang="en-US" altLang="zh-CN" sz="1600" dirty="0"/>
              <a:t>D</a:t>
            </a:r>
            <a:r>
              <a:rPr lang="zh-CN" altLang="en-US" sz="1600" dirty="0"/>
              <a:t>、              </a:t>
            </a:r>
            <a:r>
              <a:rPr lang="en-US" altLang="zh-CN" sz="1600" dirty="0"/>
              <a:t>E</a:t>
            </a:r>
            <a:r>
              <a:rPr lang="zh-CN" altLang="en-US" sz="1600" dirty="0"/>
              <a:t>、            </a:t>
            </a:r>
            <a:r>
              <a:rPr lang="en-US" altLang="zh-CN" sz="1600" dirty="0"/>
              <a:t>F</a:t>
            </a:r>
            <a:r>
              <a:rPr lang="zh-CN" altLang="en-US" sz="1600" dirty="0"/>
              <a:t>、</a:t>
            </a:r>
            <a:endParaRPr lang="en-US" altLang="zh-CN" sz="1600" dirty="0"/>
          </a:p>
          <a:p>
            <a:pPr marL="342900" lvl="0" indent="-342900" fontAlgn="base">
              <a:spcBef>
                <a:spcPct val="20000"/>
              </a:spcBef>
              <a:spcAft>
                <a:spcPct val="0"/>
              </a:spcAft>
              <a:buChar char="•"/>
            </a:pPr>
            <a:endParaRPr lang="zh-CN" altLang="zh-CN" sz="1600" dirty="0"/>
          </a:p>
        </p:txBody>
      </p:sp>
      <p:pic>
        <p:nvPicPr>
          <p:cNvPr id="6" name="图片 5"/>
          <p:cNvPicPr>
            <a:picLocks noChangeAspect="1"/>
          </p:cNvPicPr>
          <p:nvPr/>
        </p:nvPicPr>
        <p:blipFill>
          <a:blip r:embed="rId2"/>
          <a:stretch>
            <a:fillRect/>
          </a:stretch>
        </p:blipFill>
        <p:spPr>
          <a:xfrm>
            <a:off x="3779912" y="4143408"/>
            <a:ext cx="510400" cy="993210"/>
          </a:xfrm>
          <a:prstGeom prst="rect">
            <a:avLst/>
          </a:prstGeom>
        </p:spPr>
      </p:pic>
      <p:pic>
        <p:nvPicPr>
          <p:cNvPr id="7" name="图片 6"/>
          <p:cNvPicPr>
            <a:picLocks noChangeAspect="1"/>
          </p:cNvPicPr>
          <p:nvPr/>
        </p:nvPicPr>
        <p:blipFill>
          <a:blip r:embed="rId3"/>
          <a:stretch>
            <a:fillRect/>
          </a:stretch>
        </p:blipFill>
        <p:spPr>
          <a:xfrm>
            <a:off x="4822713" y="4201894"/>
            <a:ext cx="737870" cy="987611"/>
          </a:xfrm>
          <a:prstGeom prst="rect">
            <a:avLst/>
          </a:prstGeom>
        </p:spPr>
      </p:pic>
      <p:pic>
        <p:nvPicPr>
          <p:cNvPr id="8" name="图片 7"/>
          <p:cNvPicPr>
            <a:picLocks noChangeAspect="1"/>
          </p:cNvPicPr>
          <p:nvPr/>
        </p:nvPicPr>
        <p:blipFill>
          <a:blip r:embed="rId4"/>
          <a:stretch>
            <a:fillRect/>
          </a:stretch>
        </p:blipFill>
        <p:spPr>
          <a:xfrm>
            <a:off x="6099786" y="4231136"/>
            <a:ext cx="504825" cy="929125"/>
          </a:xfrm>
          <a:prstGeom prst="rect">
            <a:avLst/>
          </a:prstGeom>
        </p:spPr>
      </p:pic>
      <p:pic>
        <p:nvPicPr>
          <p:cNvPr id="9" name="图片 8"/>
          <p:cNvPicPr>
            <a:picLocks noChangeAspect="1"/>
          </p:cNvPicPr>
          <p:nvPr/>
        </p:nvPicPr>
        <p:blipFill>
          <a:blip r:embed="rId5"/>
          <a:stretch>
            <a:fillRect/>
          </a:stretch>
        </p:blipFill>
        <p:spPr>
          <a:xfrm>
            <a:off x="2563521" y="4143408"/>
            <a:ext cx="461555" cy="1157800"/>
          </a:xfrm>
          <a:prstGeom prst="rect">
            <a:avLst/>
          </a:prstGeom>
        </p:spPr>
      </p:pic>
      <p:pic>
        <p:nvPicPr>
          <p:cNvPr id="10" name="图片 9"/>
          <p:cNvPicPr>
            <a:picLocks noChangeAspect="1"/>
          </p:cNvPicPr>
          <p:nvPr/>
        </p:nvPicPr>
        <p:blipFill>
          <a:blip r:embed="rId6"/>
          <a:stretch>
            <a:fillRect/>
          </a:stretch>
        </p:blipFill>
        <p:spPr>
          <a:xfrm>
            <a:off x="7210425" y="4231136"/>
            <a:ext cx="819150" cy="952500"/>
          </a:xfrm>
          <a:prstGeom prst="rect">
            <a:avLst/>
          </a:prstGeom>
        </p:spPr>
      </p:pic>
      <p:pic>
        <p:nvPicPr>
          <p:cNvPr id="11" name="图片 10"/>
          <p:cNvPicPr>
            <a:picLocks noChangeAspect="1"/>
          </p:cNvPicPr>
          <p:nvPr/>
        </p:nvPicPr>
        <p:blipFill>
          <a:blip r:embed="rId7"/>
          <a:stretch>
            <a:fillRect/>
          </a:stretch>
        </p:blipFill>
        <p:spPr>
          <a:xfrm>
            <a:off x="1575608" y="4185376"/>
            <a:ext cx="554462" cy="756085"/>
          </a:xfrm>
          <a:prstGeom prst="rect">
            <a:avLst/>
          </a:prstGeom>
        </p:spPr>
      </p:pic>
      <p:sp>
        <p:nvSpPr>
          <p:cNvPr id="3" name="日期占位符 2"/>
          <p:cNvSpPr>
            <a:spLocks noGrp="1"/>
          </p:cNvSpPr>
          <p:nvPr>
            <p:ph type="dt" sz="half" idx="10"/>
          </p:nvPr>
        </p:nvSpPr>
        <p:spPr/>
        <p:txBody>
          <a:bodyPr/>
          <a:lstStyle/>
          <a:p>
            <a:fld id="{4D5EFB88-0CD5-439D-A771-09C31E6E07A9}" type="datetime10">
              <a:rPr lang="zh-CN" altLang="en-US" smtClean="0"/>
              <a:t>22:02</a:t>
            </a:fld>
            <a:endParaRPr lang="zh-CN" altLang="en-US"/>
          </a:p>
        </p:txBody>
      </p:sp>
    </p:spTree>
    <p:extLst>
      <p:ext uri="{BB962C8B-B14F-4D97-AF65-F5344CB8AC3E}">
        <p14:creationId xmlns:p14="http://schemas.microsoft.com/office/powerpoint/2010/main" val="507045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2.5 </a:t>
            </a:r>
            <a:r>
              <a:rPr lang="zh-CN" altLang="en-US" sz="3600" b="1">
                <a:solidFill>
                  <a:schemeClr val="tx1"/>
                </a:solidFill>
              </a:rPr>
              <a:t>其他新型电力电子器件</a:t>
            </a:r>
          </a:p>
        </p:txBody>
      </p:sp>
      <p:sp>
        <p:nvSpPr>
          <p:cNvPr id="137219" name="Rectangle 3"/>
          <p:cNvSpPr>
            <a:spLocks noGrp="1" noChangeArrowheads="1"/>
          </p:cNvSpPr>
          <p:nvPr>
            <p:ph idx="1"/>
          </p:nvPr>
        </p:nvSpPr>
        <p:spPr/>
        <p:txBody>
          <a:bodyPr/>
          <a:lstStyle/>
          <a:p>
            <a:pPr>
              <a:buFontTx/>
              <a:buNone/>
            </a:pPr>
            <a:endParaRPr lang="en-US" altLang="zh-CN" b="1" dirty="0">
              <a:solidFill>
                <a:srgbClr val="663300"/>
              </a:solidFill>
            </a:endParaRPr>
          </a:p>
          <a:p>
            <a:pPr>
              <a:buFontTx/>
              <a:buNone/>
            </a:pPr>
            <a:r>
              <a:rPr lang="en-US" altLang="zh-CN" b="1" dirty="0">
                <a:solidFill>
                  <a:srgbClr val="663300"/>
                </a:solidFill>
              </a:rPr>
              <a:t>        </a:t>
            </a:r>
            <a:r>
              <a:rPr lang="en-US" altLang="zh-CN" b="1" dirty="0">
                <a:solidFill>
                  <a:srgbClr val="663300"/>
                </a:solidFill>
                <a:hlinkClick r:id="" action="ppaction://noaction"/>
              </a:rPr>
              <a:t>2.5.1 MOS</a:t>
            </a:r>
            <a:r>
              <a:rPr lang="zh-CN" altLang="en-US" b="1" dirty="0">
                <a:solidFill>
                  <a:srgbClr val="663300"/>
                </a:solidFill>
                <a:hlinkClick r:id="" action="ppaction://noaction"/>
              </a:rPr>
              <a:t>控制晶闸管</a:t>
            </a:r>
            <a:r>
              <a:rPr lang="en-US" altLang="zh-CN" b="1" dirty="0">
                <a:solidFill>
                  <a:srgbClr val="663300"/>
                </a:solidFill>
                <a:hlinkClick r:id="" action="ppaction://noaction"/>
              </a:rPr>
              <a:t>MCT </a:t>
            </a:r>
            <a:endParaRPr lang="en-US" altLang="zh-CN" b="1" dirty="0">
              <a:solidFill>
                <a:srgbClr val="663300"/>
              </a:solidFill>
            </a:endParaRPr>
          </a:p>
          <a:p>
            <a:pPr algn="just">
              <a:buFontTx/>
              <a:buNone/>
            </a:pPr>
            <a:r>
              <a:rPr lang="en-US" altLang="zh-CN" b="1" dirty="0">
                <a:solidFill>
                  <a:srgbClr val="663300"/>
                </a:solidFill>
              </a:rPr>
              <a:t>        </a:t>
            </a:r>
            <a:r>
              <a:rPr lang="en-US" altLang="zh-CN" b="1" dirty="0">
                <a:solidFill>
                  <a:srgbClr val="663300"/>
                </a:solidFill>
                <a:hlinkClick r:id="" action="ppaction://noaction"/>
              </a:rPr>
              <a:t>2.5.2 </a:t>
            </a:r>
            <a:r>
              <a:rPr lang="zh-CN" altLang="en-US" b="1" dirty="0">
                <a:solidFill>
                  <a:srgbClr val="663300"/>
                </a:solidFill>
                <a:hlinkClick r:id="" action="ppaction://noaction"/>
              </a:rPr>
              <a:t>静电感应晶体管</a:t>
            </a:r>
            <a:r>
              <a:rPr lang="en-US" altLang="zh-CN" b="1" dirty="0">
                <a:solidFill>
                  <a:srgbClr val="663300"/>
                </a:solidFill>
                <a:hlinkClick r:id="" action="ppaction://noaction"/>
              </a:rPr>
              <a:t>SIT</a:t>
            </a:r>
            <a:endParaRPr lang="en-US" altLang="zh-CN" b="1" dirty="0">
              <a:solidFill>
                <a:srgbClr val="663300"/>
              </a:solidFill>
            </a:endParaRPr>
          </a:p>
          <a:p>
            <a:pPr algn="just">
              <a:buFontTx/>
              <a:buNone/>
            </a:pPr>
            <a:r>
              <a:rPr lang="en-US" altLang="zh-CN" b="1" dirty="0">
                <a:solidFill>
                  <a:srgbClr val="663300"/>
                </a:solidFill>
              </a:rPr>
              <a:t>        </a:t>
            </a:r>
            <a:r>
              <a:rPr lang="en-US" altLang="zh-CN" b="1" dirty="0">
                <a:solidFill>
                  <a:srgbClr val="663300"/>
                </a:solidFill>
                <a:hlinkClick r:id="" action="ppaction://noaction"/>
              </a:rPr>
              <a:t>2.5.3 </a:t>
            </a:r>
            <a:r>
              <a:rPr lang="zh-CN" altLang="en-US" b="1" dirty="0">
                <a:solidFill>
                  <a:srgbClr val="663300"/>
                </a:solidFill>
                <a:hlinkClick r:id="" action="ppaction://noaction"/>
              </a:rPr>
              <a:t>静电感应晶闸管</a:t>
            </a:r>
            <a:r>
              <a:rPr lang="en-US" altLang="zh-CN" b="1" dirty="0">
                <a:solidFill>
                  <a:srgbClr val="663300"/>
                </a:solidFill>
                <a:hlinkClick r:id="" action="ppaction://noaction"/>
              </a:rPr>
              <a:t>SITH </a:t>
            </a:r>
            <a:endParaRPr lang="en-US" altLang="zh-CN" b="1" dirty="0">
              <a:solidFill>
                <a:srgbClr val="663300"/>
              </a:solidFill>
            </a:endParaRPr>
          </a:p>
          <a:p>
            <a:pPr algn="just">
              <a:buFontTx/>
              <a:buNone/>
            </a:pPr>
            <a:r>
              <a:rPr lang="en-US" altLang="zh-CN" b="1" dirty="0">
                <a:solidFill>
                  <a:srgbClr val="663300"/>
                </a:solidFill>
              </a:rPr>
              <a:t>        </a:t>
            </a:r>
            <a:r>
              <a:rPr lang="en-US" altLang="zh-CN" b="1" dirty="0">
                <a:solidFill>
                  <a:srgbClr val="663300"/>
                </a:solidFill>
                <a:hlinkClick r:id="" action="ppaction://noaction"/>
              </a:rPr>
              <a:t>2.5.4 </a:t>
            </a:r>
            <a:r>
              <a:rPr lang="zh-CN" altLang="en-US" b="1" dirty="0">
                <a:solidFill>
                  <a:srgbClr val="663300"/>
                </a:solidFill>
                <a:hlinkClick r:id="" action="ppaction://noaction"/>
              </a:rPr>
              <a:t>集成门极换流晶闸管</a:t>
            </a:r>
            <a:r>
              <a:rPr lang="en-US" altLang="zh-CN" b="1" dirty="0">
                <a:solidFill>
                  <a:srgbClr val="663300"/>
                </a:solidFill>
                <a:hlinkClick r:id="" action="ppaction://noaction"/>
              </a:rPr>
              <a:t>IGCT </a:t>
            </a:r>
            <a:endParaRPr lang="en-US" altLang="zh-CN" b="1" dirty="0">
              <a:solidFill>
                <a:srgbClr val="663300"/>
              </a:solidFill>
            </a:endParaRPr>
          </a:p>
          <a:p>
            <a:pPr>
              <a:buFontTx/>
              <a:buNone/>
            </a:pPr>
            <a:r>
              <a:rPr lang="en-US" altLang="zh-CN" b="1" dirty="0">
                <a:solidFill>
                  <a:srgbClr val="663300"/>
                </a:solidFill>
              </a:rPr>
              <a:t>        </a:t>
            </a:r>
            <a:r>
              <a:rPr lang="en-US" altLang="zh-CN" b="1" dirty="0">
                <a:solidFill>
                  <a:srgbClr val="663300"/>
                </a:solidFill>
                <a:hlinkClick r:id="" action="ppaction://noaction"/>
              </a:rPr>
              <a:t>2.5.5 </a:t>
            </a:r>
            <a:r>
              <a:rPr lang="zh-CN" altLang="en-US" b="1" dirty="0">
                <a:solidFill>
                  <a:srgbClr val="663300"/>
                </a:solidFill>
                <a:hlinkClick r:id="" action="ppaction://noaction"/>
              </a:rPr>
              <a:t>基于宽禁带半导体材料的电力                      </a:t>
            </a:r>
            <a:r>
              <a:rPr lang="zh-CN" altLang="en-US" b="1" dirty="0">
                <a:solidFill>
                  <a:srgbClr val="663300"/>
                </a:solidFill>
              </a:rPr>
              <a:t>		</a:t>
            </a:r>
            <a:r>
              <a:rPr lang="zh-CN" altLang="en-US" b="1" dirty="0">
                <a:solidFill>
                  <a:srgbClr val="663300"/>
                </a:solidFill>
                <a:hlinkClick r:id="" action="ppaction://noaction"/>
              </a:rPr>
              <a:t>电子器件</a:t>
            </a:r>
            <a:endParaRPr lang="zh-CN" altLang="en-US" b="1" dirty="0">
              <a:solidFill>
                <a:srgbClr val="663300"/>
              </a:solidFill>
            </a:endParaRPr>
          </a:p>
          <a:p>
            <a:pPr algn="just">
              <a:buFontTx/>
              <a:buNone/>
            </a:pPr>
            <a:endParaRPr lang="zh-CN" altLang="en-US" b="1" dirty="0"/>
          </a:p>
          <a:p>
            <a:pPr>
              <a:buFontTx/>
              <a:buNone/>
            </a:pPr>
            <a:endParaRPr lang="en-US"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3" name="日期占位符 2"/>
          <p:cNvSpPr>
            <a:spLocks noGrp="1"/>
          </p:cNvSpPr>
          <p:nvPr>
            <p:ph type="dt" sz="half" idx="10"/>
          </p:nvPr>
        </p:nvSpPr>
        <p:spPr/>
        <p:txBody>
          <a:bodyPr/>
          <a:lstStyle/>
          <a:p>
            <a:fld id="{3525E0C6-66B6-4694-9749-2C8E1257B8DF}" type="datetime10">
              <a:rPr lang="zh-CN" altLang="en-US" smtClean="0"/>
              <a:t>22:02</a:t>
            </a:fld>
            <a:endParaRPr lang="zh-CN" altLang="en-US"/>
          </a:p>
        </p:txBody>
      </p:sp>
    </p:spTree>
    <p:extLst>
      <p:ext uri="{BB962C8B-B14F-4D97-AF65-F5344CB8AC3E}">
        <p14:creationId xmlns:p14="http://schemas.microsoft.com/office/powerpoint/2010/main" val="1645731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2.5.4 </a:t>
            </a:r>
            <a:r>
              <a:rPr lang="zh-CN" altLang="en-US" sz="3600" b="1">
                <a:solidFill>
                  <a:schemeClr val="tx1"/>
                </a:solidFill>
              </a:rPr>
              <a:t>集成门极换流晶闸管</a:t>
            </a:r>
            <a:r>
              <a:rPr lang="en-US" altLang="zh-CN" sz="3600" b="1">
                <a:solidFill>
                  <a:schemeClr val="tx1"/>
                </a:solidFill>
              </a:rPr>
              <a:t>IGCT</a:t>
            </a:r>
          </a:p>
        </p:txBody>
      </p:sp>
      <p:sp>
        <p:nvSpPr>
          <p:cNvPr id="141315" name="Rectangle 3"/>
          <p:cNvSpPr>
            <a:spLocks noGrp="1" noChangeArrowheads="1"/>
          </p:cNvSpPr>
          <p:nvPr>
            <p:ph idx="1"/>
          </p:nvPr>
        </p:nvSpPr>
        <p:spPr/>
        <p:txBody>
          <a:bodyPr/>
          <a:lstStyle/>
          <a:p>
            <a:pPr>
              <a:lnSpc>
                <a:spcPct val="150000"/>
              </a:lnSpc>
              <a:buFontTx/>
              <a:buNone/>
            </a:pPr>
            <a:r>
              <a:rPr lang="en-US" altLang="zh-CN" sz="2800" b="1" dirty="0">
                <a:solidFill>
                  <a:srgbClr val="E35449"/>
                </a:solidFill>
              </a:rPr>
              <a:t>■</a:t>
            </a:r>
            <a:r>
              <a:rPr lang="zh-CN" altLang="en-US" sz="2400" b="1" dirty="0"/>
              <a:t>是将一个平板型的</a:t>
            </a:r>
            <a:r>
              <a:rPr lang="en-US" altLang="zh-CN" sz="2400" b="1" dirty="0">
                <a:solidFill>
                  <a:srgbClr val="E35449"/>
                </a:solidFill>
              </a:rPr>
              <a:t>GTO</a:t>
            </a:r>
            <a:r>
              <a:rPr lang="zh-CN" altLang="en-US" sz="2400" b="1" dirty="0"/>
              <a:t>与由很多个并联的电力</a:t>
            </a:r>
            <a:r>
              <a:rPr lang="en-US" altLang="zh-CN" sz="2400" b="1" dirty="0">
                <a:solidFill>
                  <a:srgbClr val="E35449"/>
                </a:solidFill>
              </a:rPr>
              <a:t>MOSFET</a:t>
            </a:r>
            <a:r>
              <a:rPr lang="zh-CN" altLang="en-US" sz="2400" b="1" dirty="0"/>
              <a:t>器件和其它辅助元件组成的</a:t>
            </a:r>
            <a:r>
              <a:rPr lang="en-US" altLang="zh-CN" sz="2400" b="1" dirty="0"/>
              <a:t>GTO</a:t>
            </a:r>
            <a:r>
              <a:rPr lang="zh-CN" altLang="en-US" sz="2400" b="1" dirty="0"/>
              <a:t>门极驱动电路采用精心设计的互联结构和封装工艺集成在一起。 </a:t>
            </a:r>
          </a:p>
          <a:p>
            <a:pPr>
              <a:lnSpc>
                <a:spcPct val="150000"/>
              </a:lnSpc>
              <a:buFontTx/>
              <a:buNone/>
            </a:pPr>
            <a:r>
              <a:rPr lang="zh-CN" altLang="en-US" sz="2400" b="1" dirty="0">
                <a:solidFill>
                  <a:srgbClr val="E35449"/>
                </a:solidFill>
              </a:rPr>
              <a:t>■容量</a:t>
            </a:r>
            <a:r>
              <a:rPr lang="zh-CN" altLang="en-US" sz="2400" b="1" dirty="0"/>
              <a:t>与普通</a:t>
            </a:r>
            <a:r>
              <a:rPr lang="en-US" altLang="zh-CN" sz="2400" b="1" dirty="0"/>
              <a:t>GTO</a:t>
            </a:r>
            <a:r>
              <a:rPr lang="zh-CN" altLang="en-US" sz="2400" b="1" dirty="0"/>
              <a:t>相当，但</a:t>
            </a:r>
            <a:r>
              <a:rPr lang="zh-CN" altLang="en-US" sz="2400" b="1" dirty="0">
                <a:solidFill>
                  <a:srgbClr val="E35449"/>
                </a:solidFill>
              </a:rPr>
              <a:t>开关速度</a:t>
            </a:r>
            <a:r>
              <a:rPr lang="zh-CN" altLang="en-US" sz="2400" b="1" dirty="0"/>
              <a:t>比普通的</a:t>
            </a:r>
            <a:r>
              <a:rPr lang="en-US" altLang="zh-CN" sz="2400" b="1" dirty="0"/>
              <a:t>GTO</a:t>
            </a:r>
            <a:r>
              <a:rPr lang="zh-CN" altLang="en-US" sz="2400" b="1" dirty="0"/>
              <a:t>快</a:t>
            </a:r>
            <a:r>
              <a:rPr lang="en-US" altLang="zh-CN" sz="2400" b="1" dirty="0"/>
              <a:t>10</a:t>
            </a:r>
            <a:r>
              <a:rPr lang="zh-CN" altLang="en-US" sz="2400" b="1" dirty="0"/>
              <a:t>倍，而且可以简化普通</a:t>
            </a:r>
            <a:r>
              <a:rPr lang="en-US" altLang="zh-CN" sz="2400" b="1" dirty="0"/>
              <a:t>GTO</a:t>
            </a:r>
            <a:r>
              <a:rPr lang="zh-CN" altLang="en-US" sz="2400" b="1" dirty="0"/>
              <a:t>应用时庞大而复杂的</a:t>
            </a:r>
            <a:r>
              <a:rPr lang="zh-CN" altLang="en-US" sz="2400" b="1" dirty="0">
                <a:solidFill>
                  <a:srgbClr val="E35449"/>
                </a:solidFill>
              </a:rPr>
              <a:t>缓冲电路</a:t>
            </a:r>
            <a:r>
              <a:rPr lang="zh-CN" altLang="en-US" sz="2400" b="1" dirty="0"/>
              <a:t>，只不过其所需的</a:t>
            </a:r>
            <a:r>
              <a:rPr lang="zh-CN" altLang="en-US" sz="2400" b="1" dirty="0">
                <a:solidFill>
                  <a:srgbClr val="E35449"/>
                </a:solidFill>
              </a:rPr>
              <a:t>驱动功率</a:t>
            </a:r>
            <a:r>
              <a:rPr lang="zh-CN" altLang="en-US" sz="2400" b="1" dirty="0"/>
              <a:t>仍然很大。 </a:t>
            </a:r>
            <a:endParaRPr lang="zh-CN" altLang="en-US" sz="2400" b="1" dirty="0">
              <a:solidFill>
                <a:srgbClr val="E35449"/>
              </a:solidFill>
            </a:endParaRPr>
          </a:p>
          <a:p>
            <a:pPr>
              <a:lnSpc>
                <a:spcPct val="150000"/>
              </a:lnSpc>
              <a:buFontTx/>
              <a:buNone/>
            </a:pPr>
            <a:r>
              <a:rPr lang="zh-CN" altLang="en-US" sz="2400" b="1" dirty="0">
                <a:solidFill>
                  <a:srgbClr val="E35449"/>
                </a:solidFill>
              </a:rPr>
              <a:t>■</a:t>
            </a:r>
            <a:r>
              <a:rPr lang="zh-CN" altLang="en-US" sz="2400" b="1" dirty="0"/>
              <a:t>目前正在与</a:t>
            </a:r>
            <a:r>
              <a:rPr lang="en-US" altLang="zh-CN" sz="2400" b="1" dirty="0">
                <a:solidFill>
                  <a:srgbClr val="E35449"/>
                </a:solidFill>
              </a:rPr>
              <a:t>IGBT</a:t>
            </a:r>
            <a:r>
              <a:rPr lang="zh-CN" altLang="en-US" sz="2400" b="1" dirty="0"/>
              <a:t>等新型器件激烈竞争。</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3" name="日期占位符 2"/>
          <p:cNvSpPr>
            <a:spLocks noGrp="1"/>
          </p:cNvSpPr>
          <p:nvPr>
            <p:ph type="dt" sz="half" idx="10"/>
          </p:nvPr>
        </p:nvSpPr>
        <p:spPr/>
        <p:txBody>
          <a:bodyPr/>
          <a:lstStyle/>
          <a:p>
            <a:fld id="{663FB697-DEEA-47A3-82F7-9907E383830D}" type="datetime10">
              <a:rPr lang="zh-CN" altLang="en-US" smtClean="0"/>
              <a:t>22:02</a:t>
            </a:fld>
            <a:endParaRPr lang="zh-CN" altLang="en-US"/>
          </a:p>
        </p:txBody>
      </p:sp>
    </p:spTree>
    <p:extLst>
      <p:ext uri="{BB962C8B-B14F-4D97-AF65-F5344CB8AC3E}">
        <p14:creationId xmlns:p14="http://schemas.microsoft.com/office/powerpoint/2010/main" val="3165432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827088" y="334963"/>
            <a:ext cx="7848600" cy="355600"/>
          </a:xfrm>
        </p:spPr>
        <p:txBody>
          <a:bodyPr/>
          <a:lstStyle/>
          <a:p>
            <a:pPr algn="l"/>
            <a:r>
              <a:rPr lang="en-US" altLang="zh-CN" sz="2800" b="1">
                <a:solidFill>
                  <a:schemeClr val="tx1"/>
                </a:solidFill>
              </a:rPr>
              <a:t>2.5.5 </a:t>
            </a:r>
            <a:r>
              <a:rPr lang="zh-CN" altLang="en-US" sz="2800" b="1">
                <a:solidFill>
                  <a:schemeClr val="tx1"/>
                </a:solidFill>
              </a:rPr>
              <a:t>基于宽禁带半导体材料的电力电子器件</a:t>
            </a:r>
          </a:p>
        </p:txBody>
      </p:sp>
      <p:sp>
        <p:nvSpPr>
          <p:cNvPr id="142339" name="Rectangle 3"/>
          <p:cNvSpPr>
            <a:spLocks noGrp="1" noChangeArrowheads="1"/>
          </p:cNvSpPr>
          <p:nvPr>
            <p:ph idx="1"/>
          </p:nvPr>
        </p:nvSpPr>
        <p:spPr>
          <a:xfrm>
            <a:off x="803928" y="764704"/>
            <a:ext cx="7973888" cy="5181600"/>
          </a:xfrm>
        </p:spPr>
        <p:txBody>
          <a:bodyPr/>
          <a:lstStyle/>
          <a:p>
            <a:pPr>
              <a:lnSpc>
                <a:spcPct val="130000"/>
              </a:lnSpc>
              <a:buNone/>
            </a:pPr>
            <a:r>
              <a:rPr lang="en-US" altLang="zh-CN" sz="2200" b="1" dirty="0">
                <a:solidFill>
                  <a:srgbClr val="E35449"/>
                </a:solidFill>
              </a:rPr>
              <a:t>■</a:t>
            </a:r>
            <a:r>
              <a:rPr lang="zh-CN" altLang="en-US" sz="2200" b="1" dirty="0">
                <a:solidFill>
                  <a:srgbClr val="0000FF"/>
                </a:solidFill>
              </a:rPr>
              <a:t>禁带的宽度</a:t>
            </a:r>
            <a:r>
              <a:rPr lang="zh-CN" altLang="en-US" sz="2200" b="1" dirty="0">
                <a:solidFill>
                  <a:srgbClr val="FF0000"/>
                </a:solidFill>
              </a:rPr>
              <a:t>实际上反映了被束缚的价电子要成为自由电子所必须额外获得的能量</a:t>
            </a:r>
            <a:r>
              <a:rPr lang="zh-CN" altLang="en-US" sz="2200" b="1" dirty="0"/>
              <a:t>。</a:t>
            </a:r>
            <a:endParaRPr lang="en-US" altLang="zh-CN" sz="2200" b="1" dirty="0"/>
          </a:p>
          <a:p>
            <a:pPr>
              <a:lnSpc>
                <a:spcPct val="130000"/>
              </a:lnSpc>
              <a:buFontTx/>
              <a:buNone/>
            </a:pPr>
            <a:r>
              <a:rPr lang="en-US" altLang="zh-CN" sz="2200" b="1" dirty="0">
                <a:solidFill>
                  <a:srgbClr val="E35449"/>
                </a:solidFill>
              </a:rPr>
              <a:t>■</a:t>
            </a:r>
            <a:r>
              <a:rPr lang="zh-CN" altLang="en-US" sz="2200" b="1" dirty="0"/>
              <a:t>硅的禁带宽度为</a:t>
            </a:r>
            <a:r>
              <a:rPr lang="en-US" altLang="zh-CN" sz="2200" b="1" dirty="0">
                <a:solidFill>
                  <a:srgbClr val="E35449"/>
                </a:solidFill>
              </a:rPr>
              <a:t>1.12</a:t>
            </a:r>
            <a:r>
              <a:rPr lang="zh-CN" altLang="en-US" sz="2200" b="1" dirty="0">
                <a:solidFill>
                  <a:srgbClr val="E35449"/>
                </a:solidFill>
              </a:rPr>
              <a:t>电子伏特（</a:t>
            </a:r>
            <a:r>
              <a:rPr lang="en-US" altLang="zh-CN" sz="2200" b="1" i="1" dirty="0" err="1">
                <a:solidFill>
                  <a:srgbClr val="E35449"/>
                </a:solidFill>
              </a:rPr>
              <a:t>eV</a:t>
            </a:r>
            <a:r>
              <a:rPr lang="zh-CN" altLang="en-US" sz="2200" b="1" dirty="0">
                <a:solidFill>
                  <a:srgbClr val="E35449"/>
                </a:solidFill>
              </a:rPr>
              <a:t>）</a:t>
            </a:r>
            <a:r>
              <a:rPr lang="zh-CN" altLang="en-US" sz="2200" b="1" dirty="0"/>
              <a:t>，而宽禁带半导体材料是指禁带宽度在</a:t>
            </a:r>
            <a:r>
              <a:rPr lang="en-US" altLang="zh-CN" sz="2200" b="1" dirty="0">
                <a:solidFill>
                  <a:srgbClr val="E35449"/>
                </a:solidFill>
              </a:rPr>
              <a:t>3.0</a:t>
            </a:r>
            <a:r>
              <a:rPr lang="zh-CN" altLang="en-US" sz="2200" b="1" dirty="0">
                <a:solidFill>
                  <a:srgbClr val="E35449"/>
                </a:solidFill>
              </a:rPr>
              <a:t>电子伏特</a:t>
            </a:r>
            <a:r>
              <a:rPr lang="zh-CN" altLang="en-US" sz="2200" b="1" dirty="0"/>
              <a:t>左右及以上的半导体材料，典型的是碳化硅（</a:t>
            </a:r>
            <a:r>
              <a:rPr lang="en-US" altLang="zh-CN" sz="2200" b="1" dirty="0" err="1"/>
              <a:t>SiC</a:t>
            </a:r>
            <a:r>
              <a:rPr lang="zh-CN" altLang="en-US" sz="2200" b="1" dirty="0"/>
              <a:t>）、氮化镓（</a:t>
            </a:r>
            <a:r>
              <a:rPr lang="en-US" altLang="zh-CN" sz="2200" b="1" dirty="0" err="1"/>
              <a:t>GaN</a:t>
            </a:r>
            <a:r>
              <a:rPr lang="zh-CN" altLang="en-US" sz="2200" b="1" dirty="0"/>
              <a:t>）、金刚石等材料。</a:t>
            </a:r>
            <a:endParaRPr lang="en-US" altLang="zh-CN" sz="2200" b="1" dirty="0"/>
          </a:p>
          <a:p>
            <a:pPr>
              <a:lnSpc>
                <a:spcPct val="130000"/>
              </a:lnSpc>
              <a:buFontTx/>
              <a:buNone/>
            </a:pPr>
            <a:r>
              <a:rPr lang="zh-CN" altLang="en-US" sz="2200" b="1" dirty="0">
                <a:solidFill>
                  <a:srgbClr val="E35449"/>
                </a:solidFill>
              </a:rPr>
              <a:t>■</a:t>
            </a:r>
            <a:r>
              <a:rPr lang="zh-CN" altLang="en-US" sz="2200" b="1" dirty="0"/>
              <a:t>基于宽禁带半导体材料（如碳化硅）的电力电子器件将具有比硅器件高得多的</a:t>
            </a:r>
            <a:r>
              <a:rPr lang="zh-CN" altLang="en-US" sz="2200" b="1" dirty="0">
                <a:solidFill>
                  <a:srgbClr val="FF0000"/>
                </a:solidFill>
              </a:rPr>
              <a:t>耐受高电压的能力</a:t>
            </a:r>
            <a:r>
              <a:rPr lang="zh-CN" altLang="en-US" sz="2200" b="1" dirty="0"/>
              <a:t>、</a:t>
            </a:r>
            <a:r>
              <a:rPr lang="zh-CN" altLang="en-US" sz="2200" b="1" dirty="0">
                <a:solidFill>
                  <a:srgbClr val="FF0000"/>
                </a:solidFill>
              </a:rPr>
              <a:t>低得多的通态电阻</a:t>
            </a:r>
            <a:r>
              <a:rPr lang="zh-CN" altLang="en-US" sz="2200" b="1" dirty="0"/>
              <a:t>、</a:t>
            </a:r>
            <a:r>
              <a:rPr lang="zh-CN" altLang="en-US" sz="2200" b="1" dirty="0">
                <a:solidFill>
                  <a:srgbClr val="FF0000"/>
                </a:solidFill>
              </a:rPr>
              <a:t>更好的导热性能和热稳定性</a:t>
            </a:r>
            <a:r>
              <a:rPr lang="zh-CN" altLang="en-US" sz="2200" b="1" dirty="0"/>
              <a:t>以及</a:t>
            </a:r>
            <a:r>
              <a:rPr lang="zh-CN" altLang="en-US" sz="2200" b="1" dirty="0">
                <a:solidFill>
                  <a:srgbClr val="FF0000"/>
                </a:solidFill>
              </a:rPr>
              <a:t>更强的耐受高温和射线辐射的能力</a:t>
            </a:r>
            <a:r>
              <a:rPr lang="zh-CN" altLang="en-US" sz="2200" b="1" dirty="0"/>
              <a:t>，许多方面的性能都是</a:t>
            </a:r>
            <a:r>
              <a:rPr lang="zh-CN" altLang="en-US" sz="2200" b="1" dirty="0">
                <a:solidFill>
                  <a:srgbClr val="FF0000"/>
                </a:solidFill>
              </a:rPr>
              <a:t>成数量级的提高</a:t>
            </a:r>
            <a:r>
              <a:rPr lang="zh-CN" altLang="en-US" sz="2200" b="1" dirty="0"/>
              <a:t>。</a:t>
            </a:r>
            <a:endParaRPr lang="en-US" altLang="zh-CN" sz="2200" b="1" dirty="0"/>
          </a:p>
          <a:p>
            <a:pPr>
              <a:lnSpc>
                <a:spcPct val="130000"/>
              </a:lnSpc>
              <a:buFontTx/>
              <a:buNone/>
            </a:pPr>
            <a:r>
              <a:rPr lang="zh-CN" altLang="en-US" sz="2200" b="1" dirty="0">
                <a:solidFill>
                  <a:srgbClr val="E35449"/>
                </a:solidFill>
              </a:rPr>
              <a:t>■</a:t>
            </a:r>
            <a:r>
              <a:rPr lang="zh-CN" altLang="en-US" sz="2200" b="1" dirty="0"/>
              <a:t>宽禁带半导体器件的发展一直受制于材料的提炼和制造以及随后的半导体制造工艺的困难。</a:t>
            </a:r>
            <a:r>
              <a:rPr lang="zh-CN" altLang="en-US" sz="22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3" name="日期占位符 2"/>
          <p:cNvSpPr>
            <a:spLocks noGrp="1"/>
          </p:cNvSpPr>
          <p:nvPr>
            <p:ph type="dt" sz="half" idx="10"/>
          </p:nvPr>
        </p:nvSpPr>
        <p:spPr/>
        <p:txBody>
          <a:bodyPr/>
          <a:lstStyle/>
          <a:p>
            <a:fld id="{0E3B84C6-65EC-4E33-ACDE-35863A913B79}" type="datetime10">
              <a:rPr lang="zh-CN" altLang="en-US" smtClean="0"/>
              <a:t>22:02</a:t>
            </a:fld>
            <a:endParaRPr lang="zh-CN" altLang="en-US"/>
          </a:p>
        </p:txBody>
      </p:sp>
    </p:spTree>
    <p:extLst>
      <p:ext uri="{BB962C8B-B14F-4D97-AF65-F5344CB8AC3E}">
        <p14:creationId xmlns:p14="http://schemas.microsoft.com/office/powerpoint/2010/main" val="3642366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2B38B22-6743-4925-9F2E-FB2B83156A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2721" y="2466179"/>
            <a:ext cx="4504803" cy="3803772"/>
          </a:xfrm>
          <a:prstGeom prst="rect">
            <a:avLst/>
          </a:prstGeom>
          <a:noFill/>
          <a:ln>
            <a:noFill/>
          </a:ln>
        </p:spPr>
      </p:pic>
      <p:sp>
        <p:nvSpPr>
          <p:cNvPr id="5" name="对话气泡: 矩形 4">
            <a:extLst>
              <a:ext uri="{FF2B5EF4-FFF2-40B4-BE49-F238E27FC236}">
                <a16:creationId xmlns:a16="http://schemas.microsoft.com/office/drawing/2014/main" id="{E6BA2DFA-EA26-40F9-9ACE-6FFC0F7DBA82}"/>
              </a:ext>
            </a:extLst>
          </p:cNvPr>
          <p:cNvSpPr/>
          <p:nvPr/>
        </p:nvSpPr>
        <p:spPr>
          <a:xfrm>
            <a:off x="744488" y="3528545"/>
            <a:ext cx="2028412" cy="976186"/>
          </a:xfrm>
          <a:prstGeom prst="wedgeRectCallout">
            <a:avLst>
              <a:gd name="adj1" fmla="val 121375"/>
              <a:gd name="adj2" fmla="val -2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618" name="Rectangle 2"/>
          <p:cNvSpPr>
            <a:spLocks noGrp="1" noChangeArrowheads="1"/>
          </p:cNvSpPr>
          <p:nvPr>
            <p:ph type="title"/>
          </p:nvPr>
        </p:nvSpPr>
        <p:spPr/>
        <p:txBody>
          <a:bodyPr/>
          <a:lstStyle/>
          <a:p>
            <a:pPr algn="ctr"/>
            <a:r>
              <a:rPr lang="en-US" altLang="zh-CN" sz="3600" b="1" dirty="0">
                <a:latin typeface="Arial" charset="0"/>
                <a:ea typeface="华文中宋" pitchFamily="2" charset="-122"/>
              </a:rPr>
              <a:t>SiC</a:t>
            </a:r>
            <a:endParaRPr lang="zh-CN" altLang="en-US" sz="3600" b="1" dirty="0">
              <a:latin typeface="华文中宋" pitchFamily="2" charset="-122"/>
              <a:ea typeface="华文中宋" pitchFamily="2" charset="-122"/>
            </a:endParaRPr>
          </a:p>
        </p:txBody>
      </p:sp>
      <p:sp>
        <p:nvSpPr>
          <p:cNvPr id="367619" name="Rectangle 3"/>
          <p:cNvSpPr>
            <a:spLocks noGrp="1" noChangeArrowheads="1"/>
          </p:cNvSpPr>
          <p:nvPr>
            <p:ph type="body" idx="1"/>
          </p:nvPr>
        </p:nvSpPr>
        <p:spPr>
          <a:xfrm>
            <a:off x="838200" y="812772"/>
            <a:ext cx="7086600" cy="1117104"/>
          </a:xfrm>
          <a:noFill/>
          <a:ln/>
        </p:spPr>
        <p:txBody>
          <a:bodyPr/>
          <a:lstStyle/>
          <a:p>
            <a:pPr algn="just">
              <a:lnSpc>
                <a:spcPct val="110000"/>
              </a:lnSpc>
              <a:buFont typeface="Wingdings" pitchFamily="2" charset="2"/>
              <a:buBlip>
                <a:blip r:embed="rId4"/>
              </a:buBlip>
            </a:pPr>
            <a:r>
              <a:rPr lang="en-US" altLang="zh-CN" sz="2400" dirty="0"/>
              <a:t>SiC</a:t>
            </a:r>
            <a:r>
              <a:rPr lang="zh-CN" altLang="en-US" sz="2400" dirty="0"/>
              <a:t>作为第三代宽禁带功率器件的概念之一，已被热炒数年之久。相比传统的</a:t>
            </a:r>
            <a:r>
              <a:rPr lang="en-US" altLang="zh-CN" sz="2400" dirty="0"/>
              <a:t>Si</a:t>
            </a:r>
            <a:r>
              <a:rPr lang="zh-CN" altLang="en-US" sz="2400" dirty="0"/>
              <a:t>功率器件，</a:t>
            </a:r>
            <a:r>
              <a:rPr lang="en-US" altLang="zh-CN" sz="2400" dirty="0"/>
              <a:t>SiC</a:t>
            </a:r>
            <a:r>
              <a:rPr lang="zh-CN" altLang="en-US" sz="2400" dirty="0"/>
              <a:t>带来的生态变化可用下图简扼说明。</a:t>
            </a:r>
            <a:endParaRPr lang="zh-CN" altLang="en-US" sz="2400" dirty="0">
              <a:solidFill>
                <a:srgbClr val="0000FF"/>
              </a:solidFill>
            </a:endParaRPr>
          </a:p>
        </p:txBody>
      </p:sp>
      <p:sp>
        <p:nvSpPr>
          <p:cNvPr id="367620" name="Rectangle 4"/>
          <p:cNvSpPr>
            <a:spLocks noChangeArrowheads="1"/>
          </p:cNvSpPr>
          <p:nvPr/>
        </p:nvSpPr>
        <p:spPr bwMode="auto">
          <a:xfrm>
            <a:off x="1115616" y="5848350"/>
            <a:ext cx="7037784"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just">
              <a:lnSpc>
                <a:spcPct val="100000"/>
              </a:lnSpc>
              <a:spcBef>
                <a:spcPct val="20000"/>
              </a:spcBef>
            </a:pPr>
            <a:endParaRPr kumimoji="0" lang="zh-CN" altLang="en-US" sz="2400" dirty="0">
              <a:latin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3" name="日期占位符 2"/>
          <p:cNvSpPr>
            <a:spLocks noGrp="1"/>
          </p:cNvSpPr>
          <p:nvPr>
            <p:ph type="dt" sz="half" idx="10"/>
          </p:nvPr>
        </p:nvSpPr>
        <p:spPr/>
        <p:txBody>
          <a:bodyPr/>
          <a:lstStyle/>
          <a:p>
            <a:fld id="{ADB628B8-ECB3-46B5-A4D8-72590FABA3CE}" type="datetime10">
              <a:rPr lang="zh-CN" altLang="en-US" smtClean="0"/>
              <a:t>22:02</a:t>
            </a:fld>
            <a:endParaRPr lang="zh-CN" altLang="en-US"/>
          </a:p>
        </p:txBody>
      </p:sp>
      <p:sp>
        <p:nvSpPr>
          <p:cNvPr id="4" name="矩形 3">
            <a:extLst>
              <a:ext uri="{FF2B5EF4-FFF2-40B4-BE49-F238E27FC236}">
                <a16:creationId xmlns:a16="http://schemas.microsoft.com/office/drawing/2014/main" id="{982DF376-B7D2-4DC3-B140-91FC7159EE99}"/>
              </a:ext>
            </a:extLst>
          </p:cNvPr>
          <p:cNvSpPr/>
          <p:nvPr/>
        </p:nvSpPr>
        <p:spPr>
          <a:xfrm>
            <a:off x="744488" y="3528544"/>
            <a:ext cx="2028412" cy="923330"/>
          </a:xfrm>
          <a:prstGeom prst="rect">
            <a:avLst/>
          </a:prstGeom>
        </p:spPr>
        <p:txBody>
          <a:bodyPr wrap="square">
            <a:spAutoFit/>
          </a:bodyPr>
          <a:lstStyle/>
          <a:p>
            <a:r>
              <a:rPr lang="zh-CN" altLang="en-US" dirty="0">
                <a:solidFill>
                  <a:srgbClr val="333333"/>
                </a:solidFill>
                <a:latin typeface="Arial" panose="020B0604020202020204" pitchFamily="34" charset="0"/>
              </a:rPr>
              <a:t>       本征载流子浓度随着温度的升高呈指数式增大。</a:t>
            </a:r>
            <a:endParaRPr lang="zh-CN" altLang="en-US" dirty="0"/>
          </a:p>
        </p:txBody>
      </p:sp>
    </p:spTree>
    <p:extLst>
      <p:ext uri="{BB962C8B-B14F-4D97-AF65-F5344CB8AC3E}">
        <p14:creationId xmlns:p14="http://schemas.microsoft.com/office/powerpoint/2010/main" val="157618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blinds(horizontal)">
                                      <p:cBhvr>
                                        <p:cTn id="7" dur="500"/>
                                        <p:tgtEl>
                                          <p:spTgt spid="367619">
                                            <p:txEl>
                                              <p:pRg st="0" end="0"/>
                                            </p:txEl>
                                          </p:spTgt>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367620"/>
                                        </p:tgtEl>
                                        <p:attrNameLst>
                                          <p:attrName>style.visibility</p:attrName>
                                        </p:attrNameLst>
                                      </p:cBhvr>
                                      <p:to>
                                        <p:strVal val="visible"/>
                                      </p:to>
                                    </p:set>
                                    <p:animEffect transition="in" filter="blinds(horizontal)">
                                      <p:cBhvr>
                                        <p:cTn id="10" dur="500"/>
                                        <p:tgtEl>
                                          <p:spTgt spid="3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bldLvl="2" autoUpdateAnimBg="0"/>
      <p:bldP spid="36762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827088" y="261938"/>
            <a:ext cx="7848600" cy="428625"/>
          </a:xfrm>
        </p:spPr>
        <p:txBody>
          <a:bodyPr/>
          <a:lstStyle/>
          <a:p>
            <a:r>
              <a:rPr lang="en-US" altLang="zh-CN" sz="3600" b="1"/>
              <a:t>2.6 </a:t>
            </a:r>
            <a:r>
              <a:rPr lang="zh-CN" altLang="en-US" sz="3600" b="1"/>
              <a:t>功率集成电路与集成电力电子模块</a:t>
            </a:r>
          </a:p>
        </p:txBody>
      </p:sp>
      <p:sp>
        <p:nvSpPr>
          <p:cNvPr id="143363" name="Rectangle 3"/>
          <p:cNvSpPr>
            <a:spLocks noGrp="1" noChangeArrowheads="1"/>
          </p:cNvSpPr>
          <p:nvPr>
            <p:ph idx="1"/>
          </p:nvPr>
        </p:nvSpPr>
        <p:spPr>
          <a:xfrm>
            <a:off x="990600" y="838200"/>
            <a:ext cx="7696200" cy="5181600"/>
          </a:xfrm>
        </p:spPr>
        <p:txBody>
          <a:bodyPr/>
          <a:lstStyle/>
          <a:p>
            <a:pPr>
              <a:lnSpc>
                <a:spcPct val="125000"/>
              </a:lnSpc>
              <a:buFontTx/>
              <a:buNone/>
            </a:pPr>
            <a:r>
              <a:rPr lang="en-US" altLang="zh-CN" sz="2800" b="1" dirty="0">
                <a:solidFill>
                  <a:srgbClr val="E35449"/>
                </a:solidFill>
              </a:rPr>
              <a:t>■</a:t>
            </a:r>
            <a:r>
              <a:rPr kumimoji="1" lang="zh-CN" altLang="en-US" sz="2400" b="1" dirty="0"/>
              <a:t>基本概念</a:t>
            </a:r>
          </a:p>
          <a:p>
            <a:pPr>
              <a:lnSpc>
                <a:spcPct val="125000"/>
              </a:lnSpc>
              <a:buFontTx/>
              <a:buNone/>
            </a:pPr>
            <a:r>
              <a:rPr lang="zh-CN" altLang="en-US" sz="2400" b="1" dirty="0">
                <a:solidFill>
                  <a:srgbClr val="0000FF"/>
                </a:solidFill>
              </a:rPr>
              <a:t>   ◆ </a:t>
            </a:r>
            <a:r>
              <a:rPr lang="en-US" altLang="zh-CN" sz="2400" b="1" dirty="0"/>
              <a:t>20</a:t>
            </a:r>
            <a:r>
              <a:rPr lang="zh-CN" altLang="en-US" sz="2400" b="1" dirty="0"/>
              <a:t>世纪</a:t>
            </a:r>
            <a:r>
              <a:rPr lang="en-US" altLang="zh-CN" sz="2400" b="1" dirty="0"/>
              <a:t>80</a:t>
            </a:r>
            <a:r>
              <a:rPr lang="zh-CN" altLang="en-US" sz="2400" b="1" dirty="0"/>
              <a:t>年代中后期开始，模块化趋势，将多个器件封装在一个模块中，称为</a:t>
            </a:r>
            <a:r>
              <a:rPr lang="zh-CN" altLang="en-US" sz="2400" b="1" dirty="0">
                <a:solidFill>
                  <a:srgbClr val="E35449"/>
                </a:solidFill>
              </a:rPr>
              <a:t>功率模块</a:t>
            </a:r>
            <a:r>
              <a:rPr lang="zh-CN" altLang="en-US" sz="2400" b="1" dirty="0"/>
              <a:t>。</a:t>
            </a:r>
          </a:p>
          <a:p>
            <a:pPr>
              <a:lnSpc>
                <a:spcPct val="125000"/>
              </a:lnSpc>
              <a:buFontTx/>
              <a:buNone/>
            </a:pPr>
            <a:r>
              <a:rPr lang="zh-CN" altLang="en-US" sz="2400" b="1" dirty="0"/>
              <a:t>   </a:t>
            </a:r>
            <a:r>
              <a:rPr lang="zh-CN" altLang="en-US" sz="2400" b="1" dirty="0">
                <a:solidFill>
                  <a:srgbClr val="0000FF"/>
                </a:solidFill>
              </a:rPr>
              <a:t>◆</a:t>
            </a:r>
            <a:r>
              <a:rPr lang="zh-CN" altLang="en-US" sz="2400" b="1" dirty="0"/>
              <a:t>可缩小装置体积，降低成本，提高可靠性。</a:t>
            </a:r>
          </a:p>
          <a:p>
            <a:pPr>
              <a:lnSpc>
                <a:spcPct val="125000"/>
              </a:lnSpc>
              <a:buFontTx/>
              <a:buNone/>
            </a:pPr>
            <a:r>
              <a:rPr lang="zh-CN" altLang="en-US" sz="2400" b="1" dirty="0">
                <a:solidFill>
                  <a:srgbClr val="0000FF"/>
                </a:solidFill>
              </a:rPr>
              <a:t>   ◆</a:t>
            </a:r>
            <a:r>
              <a:rPr lang="zh-CN" altLang="en-US" sz="2400" b="1" dirty="0"/>
              <a:t>对工作频率高的电路，可大大减小线路电感，从而简化对保护和缓冲电路的要求。</a:t>
            </a:r>
          </a:p>
          <a:p>
            <a:pPr>
              <a:lnSpc>
                <a:spcPct val="125000"/>
              </a:lnSpc>
              <a:buFontTx/>
              <a:buNone/>
            </a:pPr>
            <a:r>
              <a:rPr lang="zh-CN" altLang="en-US" sz="2400" b="1" dirty="0">
                <a:solidFill>
                  <a:srgbClr val="0000FF"/>
                </a:solidFill>
              </a:rPr>
              <a:t>   ◆</a:t>
            </a:r>
            <a:r>
              <a:rPr lang="zh-CN" altLang="en-US" sz="2400" b="1" dirty="0"/>
              <a:t>将器件与逻辑、控制、保护、传感、检测、自诊断等信息电子电路制作在同一芯片上，称为</a:t>
            </a:r>
            <a:r>
              <a:rPr lang="zh-CN" altLang="en-US" sz="2400" b="1" dirty="0">
                <a:solidFill>
                  <a:srgbClr val="E35449"/>
                </a:solidFill>
              </a:rPr>
              <a:t>功率集成电路（</a:t>
            </a:r>
            <a:r>
              <a:rPr lang="en-US" altLang="zh-CN" sz="2400" b="1" dirty="0">
                <a:solidFill>
                  <a:srgbClr val="E35449"/>
                </a:solidFill>
              </a:rPr>
              <a:t>Power Integrated Circuit——PIC</a:t>
            </a:r>
            <a:r>
              <a:rPr lang="zh-CN" altLang="en-US" sz="2400" b="1" dirty="0">
                <a:solidFill>
                  <a:srgbClr val="E35449"/>
                </a:solidFill>
              </a:rPr>
              <a:t>）</a:t>
            </a:r>
            <a:r>
              <a:rPr lang="zh-CN" altLang="en-US" sz="2400" b="1"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3" name="日期占位符 2"/>
          <p:cNvSpPr>
            <a:spLocks noGrp="1"/>
          </p:cNvSpPr>
          <p:nvPr>
            <p:ph type="dt" sz="half" idx="10"/>
          </p:nvPr>
        </p:nvSpPr>
        <p:spPr/>
        <p:txBody>
          <a:bodyPr/>
          <a:lstStyle/>
          <a:p>
            <a:fld id="{C1202FC5-9B36-48EF-A580-95DA6885E5DC}" type="datetime10">
              <a:rPr lang="zh-CN" altLang="en-US" smtClean="0"/>
              <a:t>22:02</a:t>
            </a:fld>
            <a:endParaRPr lang="zh-CN" altLang="en-US"/>
          </a:p>
        </p:txBody>
      </p:sp>
    </p:spTree>
    <p:extLst>
      <p:ext uri="{BB962C8B-B14F-4D97-AF65-F5344CB8AC3E}">
        <p14:creationId xmlns:p14="http://schemas.microsoft.com/office/powerpoint/2010/main" val="455672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827088" y="261938"/>
            <a:ext cx="7848600" cy="428625"/>
          </a:xfrm>
        </p:spPr>
        <p:txBody>
          <a:bodyPr/>
          <a:lstStyle/>
          <a:p>
            <a:pPr algn="l"/>
            <a:r>
              <a:rPr lang="zh-CN" altLang="en-US" sz="3600" b="1"/>
              <a:t>本章小结</a:t>
            </a:r>
          </a:p>
        </p:txBody>
      </p:sp>
      <p:sp>
        <p:nvSpPr>
          <p:cNvPr id="146435" name="Rectangle 3"/>
          <p:cNvSpPr>
            <a:spLocks noGrp="1" noChangeArrowheads="1"/>
          </p:cNvSpPr>
          <p:nvPr>
            <p:ph idx="1"/>
          </p:nvPr>
        </p:nvSpPr>
        <p:spPr/>
        <p:txBody>
          <a:bodyPr/>
          <a:lstStyle/>
          <a:p>
            <a:pPr>
              <a:lnSpc>
                <a:spcPct val="114000"/>
              </a:lnSpc>
              <a:buFontTx/>
              <a:buNone/>
            </a:pPr>
            <a:r>
              <a:rPr lang="en-US" altLang="zh-CN" sz="2400" b="1" dirty="0">
                <a:solidFill>
                  <a:srgbClr val="E35449"/>
                </a:solidFill>
              </a:rPr>
              <a:t>■</a:t>
            </a:r>
            <a:r>
              <a:rPr lang="zh-CN" altLang="en-US" sz="2400" b="1" dirty="0"/>
              <a:t>将各种主要电力电子器件的基本结构、工作原理、基本</a:t>
            </a:r>
          </a:p>
          <a:p>
            <a:pPr>
              <a:lnSpc>
                <a:spcPct val="114000"/>
              </a:lnSpc>
              <a:buFontTx/>
              <a:buNone/>
            </a:pPr>
            <a:r>
              <a:rPr lang="zh-CN" altLang="en-US" sz="2400" b="1" dirty="0"/>
              <a:t>特性和主要参数等问题作了全面的介绍。</a:t>
            </a:r>
          </a:p>
          <a:p>
            <a:pPr>
              <a:lnSpc>
                <a:spcPct val="114000"/>
              </a:lnSpc>
              <a:buFontTx/>
              <a:buNone/>
            </a:pPr>
            <a:r>
              <a:rPr lang="zh-CN" altLang="en-US" sz="2400" b="1" dirty="0">
                <a:solidFill>
                  <a:srgbClr val="E35449"/>
                </a:solidFill>
              </a:rPr>
              <a:t>■</a:t>
            </a:r>
            <a:r>
              <a:rPr lang="zh-CN" altLang="en-US" sz="2400" b="1" dirty="0"/>
              <a:t>电力电子器件归类</a:t>
            </a:r>
          </a:p>
          <a:p>
            <a:pPr>
              <a:lnSpc>
                <a:spcPct val="114000"/>
              </a:lnSpc>
              <a:buFontTx/>
              <a:buNone/>
            </a:pPr>
            <a:r>
              <a:rPr lang="zh-CN" altLang="en-US" sz="2400" b="1" dirty="0">
                <a:solidFill>
                  <a:srgbClr val="0000FF"/>
                </a:solidFill>
              </a:rPr>
              <a:t>    ◆</a:t>
            </a:r>
            <a:r>
              <a:rPr lang="zh-CN" altLang="en-US" sz="2400" b="1" dirty="0"/>
              <a:t>按照器件内部</a:t>
            </a:r>
            <a:r>
              <a:rPr lang="zh-CN" altLang="en-US" sz="2400" b="1" dirty="0">
                <a:solidFill>
                  <a:srgbClr val="E35449"/>
                </a:solidFill>
              </a:rPr>
              <a:t>电子</a:t>
            </a:r>
            <a:r>
              <a:rPr lang="zh-CN" altLang="en-US" sz="2400" b="1" dirty="0"/>
              <a:t>和</a:t>
            </a:r>
            <a:r>
              <a:rPr lang="zh-CN" altLang="en-US" sz="2400" b="1" dirty="0">
                <a:solidFill>
                  <a:srgbClr val="E35449"/>
                </a:solidFill>
              </a:rPr>
              <a:t>空穴</a:t>
            </a:r>
          </a:p>
          <a:p>
            <a:pPr>
              <a:lnSpc>
                <a:spcPct val="114000"/>
              </a:lnSpc>
              <a:buFontTx/>
              <a:buNone/>
            </a:pPr>
            <a:r>
              <a:rPr lang="zh-CN" altLang="en-US" sz="2400" b="1" dirty="0"/>
              <a:t>两种载流子参与导电的情况</a:t>
            </a:r>
          </a:p>
          <a:p>
            <a:pPr>
              <a:lnSpc>
                <a:spcPct val="114000"/>
              </a:lnSpc>
              <a:buFontTx/>
              <a:buNone/>
            </a:pPr>
            <a:r>
              <a:rPr lang="zh-CN" altLang="en-US" sz="2400" b="1" dirty="0">
                <a:solidFill>
                  <a:srgbClr val="009900"/>
                </a:solidFill>
              </a:rPr>
              <a:t>       ☞</a:t>
            </a:r>
            <a:r>
              <a:rPr lang="zh-CN" altLang="en-US" sz="2400" b="1" dirty="0">
                <a:solidFill>
                  <a:srgbClr val="E35449"/>
                </a:solidFill>
              </a:rPr>
              <a:t>单极型</a:t>
            </a:r>
            <a:r>
              <a:rPr lang="zh-CN" altLang="en-US" sz="2400" b="1" dirty="0"/>
              <a:t>：肖特基二极管、</a:t>
            </a:r>
          </a:p>
          <a:p>
            <a:pPr>
              <a:lnSpc>
                <a:spcPct val="114000"/>
              </a:lnSpc>
              <a:buFontTx/>
              <a:buNone/>
            </a:pPr>
            <a:r>
              <a:rPr lang="zh-CN" altLang="en-US" sz="2400" b="1" dirty="0"/>
              <a:t>    </a:t>
            </a:r>
            <a:r>
              <a:rPr lang="zh-CN" altLang="en-US" sz="2400" b="1" dirty="0">
                <a:solidFill>
                  <a:srgbClr val="FF0000"/>
                </a:solidFill>
              </a:rPr>
              <a:t>电力</a:t>
            </a:r>
            <a:r>
              <a:rPr lang="en-US" altLang="zh-CN" sz="2400" b="1" dirty="0">
                <a:solidFill>
                  <a:srgbClr val="FF0000"/>
                </a:solidFill>
              </a:rPr>
              <a:t>MOSFET</a:t>
            </a:r>
            <a:r>
              <a:rPr lang="zh-CN" altLang="en-US" sz="2400" b="1" dirty="0"/>
              <a:t>和</a:t>
            </a:r>
            <a:r>
              <a:rPr lang="en-US" altLang="zh-CN" sz="2400" b="1" dirty="0"/>
              <a:t>SIT</a:t>
            </a:r>
            <a:r>
              <a:rPr lang="zh-CN" altLang="en-US" sz="2400" b="1" dirty="0"/>
              <a:t>等。</a:t>
            </a:r>
            <a:r>
              <a:rPr lang="zh-CN" altLang="en-US" sz="2400" dirty="0"/>
              <a:t> </a:t>
            </a:r>
          </a:p>
          <a:p>
            <a:pPr>
              <a:lnSpc>
                <a:spcPct val="114000"/>
              </a:lnSpc>
              <a:buFontTx/>
              <a:buNone/>
            </a:pPr>
            <a:r>
              <a:rPr lang="zh-CN" altLang="en-US" sz="2400" dirty="0"/>
              <a:t>        </a:t>
            </a:r>
            <a:r>
              <a:rPr lang="zh-CN" altLang="en-US" sz="2400" b="1" dirty="0">
                <a:solidFill>
                  <a:srgbClr val="009900"/>
                </a:solidFill>
              </a:rPr>
              <a:t>☞</a:t>
            </a:r>
            <a:r>
              <a:rPr lang="zh-CN" altLang="en-US" sz="2400" b="1" dirty="0">
                <a:solidFill>
                  <a:srgbClr val="E35449"/>
                </a:solidFill>
              </a:rPr>
              <a:t>双极型</a:t>
            </a:r>
            <a:r>
              <a:rPr lang="zh-CN" altLang="en-US" sz="2400" b="1" dirty="0"/>
              <a:t>：</a:t>
            </a:r>
            <a:r>
              <a:rPr lang="zh-CN" altLang="en-US" sz="2400" b="1" dirty="0">
                <a:solidFill>
                  <a:srgbClr val="FF0000"/>
                </a:solidFill>
              </a:rPr>
              <a:t>基于</a:t>
            </a:r>
            <a:r>
              <a:rPr lang="en-US" altLang="zh-CN" sz="2400" b="1" dirty="0">
                <a:solidFill>
                  <a:srgbClr val="FF0000"/>
                </a:solidFill>
              </a:rPr>
              <a:t>PN</a:t>
            </a:r>
            <a:r>
              <a:rPr lang="zh-CN" altLang="en-US" sz="2400" b="1" dirty="0">
                <a:solidFill>
                  <a:srgbClr val="FF0000"/>
                </a:solidFill>
              </a:rPr>
              <a:t>结的电</a:t>
            </a:r>
          </a:p>
          <a:p>
            <a:pPr>
              <a:lnSpc>
                <a:spcPct val="114000"/>
              </a:lnSpc>
              <a:buFontTx/>
              <a:buNone/>
            </a:pPr>
            <a:r>
              <a:rPr lang="zh-CN" altLang="en-US" sz="2400" b="1" dirty="0">
                <a:solidFill>
                  <a:srgbClr val="FF0000"/>
                </a:solidFill>
              </a:rPr>
              <a:t>    力二极管、晶闸管、</a:t>
            </a:r>
            <a:r>
              <a:rPr lang="en-US" altLang="zh-CN" sz="2400" b="1" dirty="0">
                <a:solidFill>
                  <a:srgbClr val="FF0000"/>
                </a:solidFill>
              </a:rPr>
              <a:t>GTO</a:t>
            </a:r>
            <a:r>
              <a:rPr lang="zh-CN" altLang="en-US" sz="2400" b="1" dirty="0">
                <a:solidFill>
                  <a:srgbClr val="FF0000"/>
                </a:solidFill>
              </a:rPr>
              <a:t>和</a:t>
            </a:r>
          </a:p>
          <a:p>
            <a:pPr>
              <a:lnSpc>
                <a:spcPct val="114000"/>
              </a:lnSpc>
              <a:buFontTx/>
              <a:buNone/>
            </a:pPr>
            <a:r>
              <a:rPr lang="zh-CN" altLang="en-US" sz="2400" b="1" dirty="0">
                <a:solidFill>
                  <a:srgbClr val="FF0000"/>
                </a:solidFill>
              </a:rPr>
              <a:t>    </a:t>
            </a:r>
            <a:r>
              <a:rPr lang="en-US" altLang="zh-CN" sz="2400" b="1" dirty="0">
                <a:solidFill>
                  <a:srgbClr val="FF0000"/>
                </a:solidFill>
              </a:rPr>
              <a:t>GTR</a:t>
            </a:r>
            <a:r>
              <a:rPr lang="zh-CN" altLang="en-US" sz="2400" b="1" dirty="0">
                <a:solidFill>
                  <a:srgbClr val="FF0000"/>
                </a:solidFill>
              </a:rPr>
              <a:t>等</a:t>
            </a:r>
            <a:r>
              <a:rPr lang="zh-CN" altLang="en-US" sz="2400" b="1" dirty="0"/>
              <a:t>。</a:t>
            </a:r>
          </a:p>
          <a:p>
            <a:pPr>
              <a:lnSpc>
                <a:spcPct val="114000"/>
              </a:lnSpc>
              <a:buFontTx/>
              <a:buNone/>
            </a:pPr>
            <a:r>
              <a:rPr lang="zh-CN" altLang="en-US" sz="2400" dirty="0"/>
              <a:t>        </a:t>
            </a:r>
            <a:r>
              <a:rPr lang="zh-CN" altLang="en-US" sz="2400" b="1" dirty="0">
                <a:solidFill>
                  <a:srgbClr val="009900"/>
                </a:solidFill>
              </a:rPr>
              <a:t>☞</a:t>
            </a:r>
            <a:r>
              <a:rPr lang="zh-CN" altLang="en-US" sz="2400" b="1" dirty="0">
                <a:solidFill>
                  <a:srgbClr val="E35449"/>
                </a:solidFill>
              </a:rPr>
              <a:t>复合型</a:t>
            </a:r>
            <a:r>
              <a:rPr lang="zh-CN" altLang="en-US" sz="2400" dirty="0"/>
              <a:t> ：</a:t>
            </a:r>
            <a:r>
              <a:rPr lang="en-US" altLang="zh-CN" sz="2400" b="1" dirty="0">
                <a:solidFill>
                  <a:srgbClr val="FF0000"/>
                </a:solidFill>
              </a:rPr>
              <a:t>IGBT</a:t>
            </a:r>
            <a:r>
              <a:rPr lang="zh-CN" altLang="en-US" sz="2400" b="1" dirty="0"/>
              <a:t>、</a:t>
            </a:r>
            <a:r>
              <a:rPr lang="en-US" altLang="zh-CN" sz="2400" b="1" dirty="0"/>
              <a:t>SITH</a:t>
            </a:r>
          </a:p>
          <a:p>
            <a:pPr>
              <a:lnSpc>
                <a:spcPct val="114000"/>
              </a:lnSpc>
              <a:buFontTx/>
              <a:buNone/>
            </a:pPr>
            <a:r>
              <a:rPr lang="en-US" altLang="zh-CN" sz="2400" b="1" dirty="0"/>
              <a:t>    </a:t>
            </a:r>
            <a:r>
              <a:rPr lang="zh-CN" altLang="en-US" sz="2400" b="1" dirty="0"/>
              <a:t>和</a:t>
            </a:r>
            <a:r>
              <a:rPr lang="en-US" altLang="zh-CN" sz="2400" b="1" dirty="0"/>
              <a:t>MCT</a:t>
            </a:r>
            <a:r>
              <a:rPr lang="zh-CN" altLang="en-US" sz="2400" b="1" dirty="0"/>
              <a:t>等。</a:t>
            </a:r>
            <a:r>
              <a:rPr lang="zh-CN" altLang="en-US" sz="2800" b="1" dirty="0"/>
              <a:t>        </a:t>
            </a:r>
            <a:r>
              <a:rPr lang="zh-CN" altLang="en-US" sz="2800" dirty="0"/>
              <a:t>  </a:t>
            </a:r>
          </a:p>
        </p:txBody>
      </p:sp>
      <p:pic>
        <p:nvPicPr>
          <p:cNvPr id="146436" name="Picture 4" descr="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492375"/>
            <a:ext cx="3600450" cy="2771775"/>
          </a:xfrm>
          <a:prstGeom prst="rect">
            <a:avLst/>
          </a:prstGeom>
          <a:noFill/>
          <a:extLst>
            <a:ext uri="{909E8E84-426E-40DD-AFC4-6F175D3DCCD1}">
              <a14:hiddenFill xmlns:a14="http://schemas.microsoft.com/office/drawing/2010/main">
                <a:solidFill>
                  <a:srgbClr val="FFFFFF"/>
                </a:solidFill>
              </a14:hiddenFill>
            </a:ext>
          </a:extLst>
        </p:spPr>
      </p:pic>
      <p:sp>
        <p:nvSpPr>
          <p:cNvPr id="146437" name="Text Box 5"/>
          <p:cNvSpPr txBox="1">
            <a:spLocks noChangeArrowheads="1"/>
          </p:cNvSpPr>
          <p:nvPr/>
        </p:nvSpPr>
        <p:spPr bwMode="auto">
          <a:xfrm>
            <a:off x="5651500" y="5445125"/>
            <a:ext cx="2900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a:solidFill>
                  <a:srgbClr val="6600CC"/>
                </a:solidFill>
                <a:latin typeface="Times New Roman" pitchFamily="18" charset="0"/>
              </a:rPr>
              <a:t>图</a:t>
            </a:r>
            <a:r>
              <a:rPr lang="en-US" altLang="zh-CN" sz="1400" b="1">
                <a:solidFill>
                  <a:srgbClr val="6600CC"/>
                </a:solidFill>
                <a:latin typeface="Times New Roman" pitchFamily="18" charset="0"/>
              </a:rPr>
              <a:t>2-26 </a:t>
            </a:r>
            <a:r>
              <a:rPr lang="zh-CN" altLang="en-US" sz="1400" b="1">
                <a:solidFill>
                  <a:srgbClr val="6600CC"/>
                </a:solidFill>
                <a:latin typeface="Times New Roman" pitchFamily="18" charset="0"/>
              </a:rPr>
              <a:t>电力电子器件分类“树”</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3" name="日期占位符 2"/>
          <p:cNvSpPr>
            <a:spLocks noGrp="1"/>
          </p:cNvSpPr>
          <p:nvPr>
            <p:ph type="dt" sz="half" idx="10"/>
          </p:nvPr>
        </p:nvSpPr>
        <p:spPr/>
        <p:txBody>
          <a:bodyPr/>
          <a:lstStyle/>
          <a:p>
            <a:fld id="{624B0261-3AE1-4BA3-A8A9-1ECE0159CFC3}" type="datetime10">
              <a:rPr lang="zh-CN" altLang="en-US" smtClean="0"/>
              <a:t>22:02</a:t>
            </a:fld>
            <a:endParaRPr lang="zh-CN" altLang="en-US"/>
          </a:p>
        </p:txBody>
      </p:sp>
    </p:spTree>
    <p:extLst>
      <p:ext uri="{BB962C8B-B14F-4D97-AF65-F5344CB8AC3E}">
        <p14:creationId xmlns:p14="http://schemas.microsoft.com/office/powerpoint/2010/main" val="3983189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3347864" y="44624"/>
            <a:ext cx="3960936" cy="428625"/>
          </a:xfrm>
        </p:spPr>
        <p:txBody>
          <a:bodyPr/>
          <a:lstStyle/>
          <a:p>
            <a:pPr algn="l"/>
            <a:r>
              <a:rPr lang="zh-CN" altLang="en-US" sz="3600" b="1" dirty="0"/>
              <a:t>本章小结</a:t>
            </a:r>
          </a:p>
        </p:txBody>
      </p:sp>
      <p:sp>
        <p:nvSpPr>
          <p:cNvPr id="147459" name="Rectangle 3"/>
          <p:cNvSpPr>
            <a:spLocks noGrp="1" noChangeArrowheads="1"/>
          </p:cNvSpPr>
          <p:nvPr>
            <p:ph idx="1"/>
          </p:nvPr>
        </p:nvSpPr>
        <p:spPr>
          <a:xfrm>
            <a:off x="539552" y="623664"/>
            <a:ext cx="8604448" cy="5181600"/>
          </a:xfrm>
        </p:spPr>
        <p:txBody>
          <a:bodyPr/>
          <a:lstStyle/>
          <a:p>
            <a:pPr>
              <a:lnSpc>
                <a:spcPct val="114000"/>
              </a:lnSpc>
              <a:buFontTx/>
              <a:buNone/>
            </a:pPr>
            <a:r>
              <a:rPr lang="en-US" altLang="zh-CN" sz="2400" b="1" dirty="0">
                <a:solidFill>
                  <a:srgbClr val="0000FF"/>
                </a:solidFill>
              </a:rPr>
              <a:t>◆</a:t>
            </a:r>
            <a:r>
              <a:rPr lang="zh-CN" altLang="en-US" sz="2400" b="1" dirty="0"/>
              <a:t>按驱动类型</a:t>
            </a:r>
          </a:p>
          <a:p>
            <a:pPr>
              <a:lnSpc>
                <a:spcPct val="114000"/>
              </a:lnSpc>
              <a:buFontTx/>
              <a:buNone/>
            </a:pPr>
            <a:r>
              <a:rPr lang="zh-CN" altLang="en-US" sz="2400" b="1" dirty="0"/>
              <a:t>     </a:t>
            </a:r>
            <a:r>
              <a:rPr lang="zh-CN" altLang="en-US" sz="2400" b="1" dirty="0">
                <a:solidFill>
                  <a:srgbClr val="009900"/>
                </a:solidFill>
              </a:rPr>
              <a:t>☞</a:t>
            </a:r>
            <a:r>
              <a:rPr lang="zh-CN" altLang="en-US" sz="2400" b="1" dirty="0">
                <a:solidFill>
                  <a:srgbClr val="E35449"/>
                </a:solidFill>
              </a:rPr>
              <a:t>电压</a:t>
            </a:r>
            <a:r>
              <a:rPr lang="zh-CN" altLang="en-US" sz="2400" b="1" dirty="0"/>
              <a:t>驱动型器件 ：</a:t>
            </a:r>
            <a:r>
              <a:rPr kumimoji="1" lang="zh-CN" altLang="en-US" sz="2400" b="1" dirty="0"/>
              <a:t>单极型器件</a:t>
            </a:r>
            <a:r>
              <a:rPr kumimoji="1" lang="en-US" altLang="zh-CN" sz="2400" b="1" dirty="0"/>
              <a:t>(</a:t>
            </a:r>
            <a:r>
              <a:rPr kumimoji="1" lang="zh-CN" altLang="en-US" sz="2400" b="1" dirty="0"/>
              <a:t>电力</a:t>
            </a:r>
            <a:r>
              <a:rPr kumimoji="1" lang="en-US" altLang="zh-CN" sz="2400" b="1" dirty="0"/>
              <a:t>MOSFET)</a:t>
            </a:r>
            <a:r>
              <a:rPr kumimoji="1" lang="zh-CN" altLang="en-US" sz="2400" b="1" dirty="0"/>
              <a:t>和复合型器件（</a:t>
            </a:r>
            <a:r>
              <a:rPr kumimoji="1" lang="en-US" altLang="zh-CN" sz="2400" b="1" dirty="0"/>
              <a:t>IGBT</a:t>
            </a:r>
            <a:r>
              <a:rPr kumimoji="1" lang="zh-CN" altLang="en-US" sz="2400" b="1" dirty="0"/>
              <a:t>）。</a:t>
            </a:r>
          </a:p>
          <a:p>
            <a:pPr>
              <a:lnSpc>
                <a:spcPct val="114000"/>
              </a:lnSpc>
              <a:buFontTx/>
              <a:buNone/>
            </a:pPr>
            <a:r>
              <a:rPr lang="zh-CN" altLang="en-US" sz="2400" b="1" dirty="0">
                <a:solidFill>
                  <a:srgbClr val="FF00FF"/>
                </a:solidFill>
              </a:rPr>
              <a:t>      </a:t>
            </a:r>
            <a:r>
              <a:rPr lang="zh-CN" altLang="en-US" sz="2400" b="1" dirty="0">
                <a:solidFill>
                  <a:srgbClr val="FF0000"/>
                </a:solidFill>
              </a:rPr>
              <a:t> √共同特点是：输入阻抗高，所需驱动功率小，驱动电路简单，工作频率高。 </a:t>
            </a:r>
            <a:r>
              <a:rPr kumimoji="1" lang="en-US" altLang="zh-CN" sz="2400" b="1" dirty="0"/>
              <a:t>IGBT</a:t>
            </a:r>
            <a:r>
              <a:rPr kumimoji="1" lang="zh-CN" altLang="en-US" sz="2400" b="1" dirty="0"/>
              <a:t>虽然是电压驱动，但是</a:t>
            </a:r>
            <a:r>
              <a:rPr lang="zh-CN" altLang="en-US" sz="2400" b="1" dirty="0">
                <a:solidFill>
                  <a:srgbClr val="0000FF"/>
                </a:solidFill>
              </a:rPr>
              <a:t>具有电导调制效应。</a:t>
            </a:r>
            <a:r>
              <a:rPr kumimoji="1" lang="zh-CN" altLang="en-US" sz="2400" b="1" dirty="0"/>
              <a:t>电力</a:t>
            </a:r>
            <a:r>
              <a:rPr kumimoji="1" lang="en-US" altLang="zh-CN" sz="2400" b="1" dirty="0"/>
              <a:t>MOSFET</a:t>
            </a:r>
            <a:r>
              <a:rPr kumimoji="1" lang="zh-CN" altLang="en-US" sz="2400" b="1" dirty="0"/>
              <a:t>没有</a:t>
            </a:r>
            <a:r>
              <a:rPr lang="zh-CN" altLang="en-US" sz="2400" b="1" dirty="0">
                <a:solidFill>
                  <a:srgbClr val="0000FF"/>
                </a:solidFill>
              </a:rPr>
              <a:t>电导调制效应。</a:t>
            </a:r>
            <a:endParaRPr lang="zh-CN" altLang="en-US" sz="2400" b="1" dirty="0">
              <a:solidFill>
                <a:srgbClr val="FF0000"/>
              </a:solidFill>
            </a:endParaRPr>
          </a:p>
          <a:p>
            <a:pPr>
              <a:lnSpc>
                <a:spcPct val="114000"/>
              </a:lnSpc>
              <a:buFontTx/>
              <a:buNone/>
            </a:pPr>
            <a:r>
              <a:rPr lang="zh-CN" altLang="en-US" sz="2400" b="1" dirty="0"/>
              <a:t>     </a:t>
            </a:r>
            <a:r>
              <a:rPr lang="zh-CN" altLang="en-US" sz="2400" b="1" dirty="0">
                <a:solidFill>
                  <a:srgbClr val="009900"/>
                </a:solidFill>
              </a:rPr>
              <a:t>☞</a:t>
            </a:r>
            <a:r>
              <a:rPr lang="zh-CN" altLang="en-US" sz="2400" b="1" dirty="0">
                <a:solidFill>
                  <a:srgbClr val="0000FF"/>
                </a:solidFill>
              </a:rPr>
              <a:t>电流驱动型器件 </a:t>
            </a:r>
            <a:r>
              <a:rPr lang="zh-CN" altLang="en-US" sz="2400" b="1" dirty="0"/>
              <a:t>：双极型器件。（晶闸管、</a:t>
            </a:r>
            <a:r>
              <a:rPr lang="en-US" altLang="zh-CN" sz="2400" b="1" dirty="0"/>
              <a:t>GTO</a:t>
            </a:r>
            <a:r>
              <a:rPr lang="zh-CN" altLang="en-US" sz="2400" b="1" dirty="0"/>
              <a:t>、</a:t>
            </a:r>
            <a:r>
              <a:rPr lang="en-US" altLang="zh-CN" sz="2400" b="1" dirty="0"/>
              <a:t>GTR</a:t>
            </a:r>
            <a:r>
              <a:rPr lang="zh-CN" altLang="en-US" sz="2400" b="1" dirty="0"/>
              <a:t>）</a:t>
            </a:r>
          </a:p>
          <a:p>
            <a:pPr>
              <a:lnSpc>
                <a:spcPct val="114000"/>
              </a:lnSpc>
              <a:buFontTx/>
              <a:buNone/>
            </a:pPr>
            <a:r>
              <a:rPr lang="zh-CN" altLang="en-US" sz="2400" b="1" dirty="0"/>
              <a:t>       </a:t>
            </a:r>
            <a:r>
              <a:rPr lang="zh-CN" altLang="en-US" sz="2400" b="1" dirty="0">
                <a:solidFill>
                  <a:srgbClr val="FF00FF"/>
                </a:solidFill>
              </a:rPr>
              <a:t>√</a:t>
            </a:r>
            <a:r>
              <a:rPr lang="zh-CN" altLang="en-US" sz="2400" b="1" dirty="0">
                <a:solidFill>
                  <a:srgbClr val="FF0000"/>
                </a:solidFill>
              </a:rPr>
              <a:t>共同特点是：</a:t>
            </a:r>
            <a:r>
              <a:rPr lang="zh-CN" altLang="en-US" sz="2400" b="1" dirty="0">
                <a:solidFill>
                  <a:srgbClr val="0000FF"/>
                </a:solidFill>
              </a:rPr>
              <a:t>具有电导调制效应</a:t>
            </a:r>
            <a:r>
              <a:rPr lang="zh-CN" altLang="en-US" sz="2400" b="1" dirty="0">
                <a:solidFill>
                  <a:srgbClr val="FF0000"/>
                </a:solidFill>
              </a:rPr>
              <a:t>，通态压降低，导通损耗小，但工作频率较低，驱动功率大，驱动电路比较复杂。</a:t>
            </a:r>
          </a:p>
          <a:p>
            <a:pPr>
              <a:lnSpc>
                <a:spcPct val="114000"/>
              </a:lnSpc>
              <a:buFontTx/>
              <a:buNone/>
            </a:pPr>
            <a:r>
              <a:rPr lang="zh-CN" altLang="en-US" sz="2400" b="1" dirty="0">
                <a:solidFill>
                  <a:srgbClr val="0000FF"/>
                </a:solidFill>
              </a:rPr>
              <a:t>◆</a:t>
            </a:r>
            <a:r>
              <a:rPr lang="zh-CN" altLang="en-US" sz="2400" b="1" dirty="0"/>
              <a:t>按控制信号的波形</a:t>
            </a:r>
          </a:p>
          <a:p>
            <a:pPr>
              <a:lnSpc>
                <a:spcPct val="114000"/>
              </a:lnSpc>
              <a:buFontTx/>
              <a:buNone/>
            </a:pPr>
            <a:r>
              <a:rPr lang="zh-CN" altLang="en-US" sz="2400" b="1" dirty="0"/>
              <a:t>     </a:t>
            </a:r>
            <a:r>
              <a:rPr lang="zh-CN" altLang="en-US" sz="2400" b="1" dirty="0">
                <a:solidFill>
                  <a:srgbClr val="009900"/>
                </a:solidFill>
              </a:rPr>
              <a:t>☞</a:t>
            </a:r>
            <a:r>
              <a:rPr lang="zh-CN" altLang="en-US" sz="2400" b="1" dirty="0">
                <a:solidFill>
                  <a:srgbClr val="E35449"/>
                </a:solidFill>
              </a:rPr>
              <a:t>电平</a:t>
            </a:r>
            <a:r>
              <a:rPr lang="zh-CN" altLang="en-US" sz="2400" b="1" dirty="0"/>
              <a:t>控制型 ：电压驱动型器件和部分电流驱动型器件（如</a:t>
            </a:r>
            <a:r>
              <a:rPr lang="en-US" altLang="zh-CN" sz="2400" b="1" dirty="0"/>
              <a:t>GTR</a:t>
            </a:r>
            <a:r>
              <a:rPr lang="zh-CN" altLang="en-US" sz="2400" b="1" dirty="0"/>
              <a:t>） 。</a:t>
            </a:r>
          </a:p>
          <a:p>
            <a:pPr>
              <a:lnSpc>
                <a:spcPct val="114000"/>
              </a:lnSpc>
              <a:buFontTx/>
              <a:buNone/>
            </a:pPr>
            <a:r>
              <a:rPr lang="zh-CN" altLang="en-US" sz="2400" b="1" dirty="0"/>
              <a:t>     </a:t>
            </a:r>
            <a:r>
              <a:rPr lang="zh-CN" altLang="en-US" sz="2400" b="1" dirty="0">
                <a:solidFill>
                  <a:srgbClr val="009900"/>
                </a:solidFill>
              </a:rPr>
              <a:t>☞</a:t>
            </a:r>
            <a:r>
              <a:rPr lang="zh-CN" altLang="en-US" sz="2400" b="1" dirty="0">
                <a:solidFill>
                  <a:srgbClr val="E35449"/>
                </a:solidFill>
              </a:rPr>
              <a:t>脉冲</a:t>
            </a:r>
            <a:r>
              <a:rPr lang="zh-CN" altLang="en-US" sz="2400" b="1" dirty="0"/>
              <a:t>触发型：部分电流驱动型器件（如晶闸管和</a:t>
            </a:r>
            <a:r>
              <a:rPr lang="en-US" altLang="zh-CN" sz="2400" b="1" dirty="0"/>
              <a:t>GTO</a:t>
            </a:r>
            <a:r>
              <a:rPr lang="zh-CN" altLang="en-US" sz="2400" b="1" dirty="0"/>
              <a:t>）</a:t>
            </a:r>
            <a:r>
              <a:rPr lang="zh-CN" altLang="en-US" sz="24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3" name="日期占位符 2"/>
          <p:cNvSpPr>
            <a:spLocks noGrp="1"/>
          </p:cNvSpPr>
          <p:nvPr>
            <p:ph type="dt" sz="half" idx="10"/>
          </p:nvPr>
        </p:nvSpPr>
        <p:spPr/>
        <p:txBody>
          <a:bodyPr/>
          <a:lstStyle/>
          <a:p>
            <a:fld id="{4376178D-0D10-4358-B795-40988C39247D}" type="datetime10">
              <a:rPr lang="zh-CN" altLang="en-US" smtClean="0"/>
              <a:t>22:02</a:t>
            </a:fld>
            <a:endParaRPr lang="zh-CN" altLang="en-US"/>
          </a:p>
        </p:txBody>
      </p:sp>
    </p:spTree>
    <p:extLst>
      <p:ext uri="{BB962C8B-B14F-4D97-AF65-F5344CB8AC3E}">
        <p14:creationId xmlns:p14="http://schemas.microsoft.com/office/powerpoint/2010/main" val="25019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z="3600" b="1">
                <a:latin typeface="Arial" pitchFamily="34" charset="0"/>
              </a:rPr>
              <a:t>2.4.4</a:t>
            </a:r>
            <a:r>
              <a:rPr lang="en-US" altLang="zh-CN" sz="3600" b="1">
                <a:latin typeface="华文中宋" pitchFamily="2" charset="-122"/>
              </a:rPr>
              <a:t>    </a:t>
            </a:r>
            <a:r>
              <a:rPr lang="zh-CN" altLang="en-US" sz="3600" b="1">
                <a:latin typeface="华文中宋" pitchFamily="2" charset="-122"/>
              </a:rPr>
              <a:t>绝缘栅双极晶体管</a:t>
            </a:r>
            <a:endParaRPr lang="zh-CN" altLang="en-US" sz="3200" b="1">
              <a:solidFill>
                <a:schemeClr val="bg1"/>
              </a:solidFill>
              <a:latin typeface="华文中宋" pitchFamily="2" charset="-122"/>
            </a:endParaRPr>
          </a:p>
        </p:txBody>
      </p:sp>
      <p:sp>
        <p:nvSpPr>
          <p:cNvPr id="81924" name="Rectangle 4"/>
          <p:cNvSpPr>
            <a:spLocks noGrp="1" noChangeArrowheads="1"/>
          </p:cNvSpPr>
          <p:nvPr>
            <p:ph type="body" idx="1"/>
          </p:nvPr>
        </p:nvSpPr>
        <p:spPr>
          <a:xfrm>
            <a:off x="838200" y="908720"/>
            <a:ext cx="7848872" cy="2954337"/>
          </a:xfrm>
          <a:noFill/>
          <a:ln/>
        </p:spPr>
        <p:txBody>
          <a:bodyPr/>
          <a:lstStyle/>
          <a:p>
            <a:pPr lvl="1" algn="just">
              <a:lnSpc>
                <a:spcPct val="120000"/>
              </a:lnSpc>
              <a:spcBef>
                <a:spcPct val="50000"/>
              </a:spcBef>
              <a:buClr>
                <a:schemeClr val="accent1"/>
              </a:buClr>
              <a:buFont typeface="Wingdings" pitchFamily="2" charset="2"/>
              <a:buNone/>
            </a:pPr>
            <a:r>
              <a:rPr lang="zh-CN" altLang="en-US" sz="2400" dirty="0"/>
              <a:t>两类器件取长补短结合而成的复合器件</a:t>
            </a:r>
            <a:r>
              <a:rPr lang="en-US" altLang="zh-CN" sz="2400" dirty="0"/>
              <a:t>—</a:t>
            </a:r>
            <a:r>
              <a:rPr lang="en-US" altLang="zh-CN" sz="2400" dirty="0">
                <a:latin typeface="Arial" pitchFamily="34" charset="0"/>
              </a:rPr>
              <a:t>Bi-MOS</a:t>
            </a:r>
            <a:r>
              <a:rPr lang="zh-CN" altLang="en-US" sz="2400" dirty="0"/>
              <a:t>器件</a:t>
            </a:r>
          </a:p>
          <a:p>
            <a:pPr algn="just">
              <a:lnSpc>
                <a:spcPct val="110000"/>
              </a:lnSpc>
              <a:spcBef>
                <a:spcPct val="50000"/>
              </a:spcBef>
              <a:buFont typeface="Wingdings" pitchFamily="2" charset="2"/>
              <a:buBlip>
                <a:blip r:embed="rId3"/>
              </a:buBlip>
            </a:pPr>
            <a:r>
              <a:rPr lang="zh-CN" altLang="en-US" sz="2400" b="1" dirty="0">
                <a:solidFill>
                  <a:srgbClr val="FF0000"/>
                </a:solidFill>
              </a:rPr>
              <a:t>绝缘栅双极晶体管</a:t>
            </a:r>
            <a:r>
              <a:rPr lang="zh-CN" altLang="en-US" sz="2400" dirty="0"/>
              <a:t>（</a:t>
            </a:r>
            <a:r>
              <a:rPr lang="en-US" altLang="zh-CN" sz="2400" dirty="0">
                <a:latin typeface="Arial" pitchFamily="34" charset="0"/>
              </a:rPr>
              <a:t>Insulated-gate Bipolar Transistor—</a:t>
            </a:r>
            <a:r>
              <a:rPr lang="en-US" altLang="zh-CN" sz="2400" b="1" dirty="0">
                <a:latin typeface="Arial" pitchFamily="34" charset="0"/>
              </a:rPr>
              <a:t>IGBT</a:t>
            </a:r>
            <a:r>
              <a:rPr lang="zh-CN" altLang="en-US" sz="2400" dirty="0">
                <a:latin typeface="Arial" pitchFamily="34" charset="0"/>
              </a:rPr>
              <a:t>）</a:t>
            </a:r>
            <a:endParaRPr lang="en-US" altLang="zh-CN" sz="2400" dirty="0">
              <a:latin typeface="Arial" pitchFamily="34" charset="0"/>
            </a:endParaRPr>
          </a:p>
          <a:p>
            <a:pPr algn="just">
              <a:lnSpc>
                <a:spcPct val="110000"/>
              </a:lnSpc>
              <a:spcBef>
                <a:spcPct val="50000"/>
              </a:spcBef>
              <a:buFont typeface="Wingdings" pitchFamily="2" charset="2"/>
              <a:buBlip>
                <a:blip r:embed="rId3"/>
              </a:buBlip>
            </a:pPr>
            <a:r>
              <a:rPr lang="en-US" altLang="zh-CN" sz="2400" b="1" dirty="0">
                <a:solidFill>
                  <a:srgbClr val="FF0000"/>
                </a:solidFill>
                <a:latin typeface="Arial" pitchFamily="34" charset="0"/>
              </a:rPr>
              <a:t>GTR</a:t>
            </a:r>
            <a:r>
              <a:rPr lang="zh-CN" altLang="en-US" sz="2400" b="1" dirty="0">
                <a:solidFill>
                  <a:srgbClr val="FF0000"/>
                </a:solidFill>
                <a:latin typeface="Arial" pitchFamily="34" charset="0"/>
              </a:rPr>
              <a:t>和</a:t>
            </a:r>
            <a:r>
              <a:rPr lang="en-US" altLang="zh-CN" sz="2400" b="1" dirty="0">
                <a:solidFill>
                  <a:srgbClr val="FF0000"/>
                </a:solidFill>
                <a:latin typeface="Arial" pitchFamily="34" charset="0"/>
              </a:rPr>
              <a:t>MOSFET</a:t>
            </a:r>
            <a:r>
              <a:rPr lang="zh-CN" altLang="en-US" sz="2400" b="1" dirty="0">
                <a:solidFill>
                  <a:srgbClr val="FF0000"/>
                </a:solidFill>
              </a:rPr>
              <a:t>复合</a:t>
            </a:r>
            <a:r>
              <a:rPr lang="zh-CN" altLang="en-US" sz="2400" dirty="0"/>
              <a:t>，结合二者的优点</a:t>
            </a:r>
            <a:r>
              <a:rPr lang="zh-CN" altLang="en-US" sz="2800" dirty="0"/>
              <a:t>。</a:t>
            </a:r>
            <a:r>
              <a:rPr lang="en-US" altLang="zh-CN" sz="2400" dirty="0">
                <a:latin typeface="Arial" pitchFamily="34" charset="0"/>
              </a:rPr>
              <a:t>1986</a:t>
            </a:r>
            <a:r>
              <a:rPr lang="zh-CN" altLang="en-US" sz="2400" dirty="0"/>
              <a:t>年投入市场，是中小功率电力电子设备的主导器件。</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3" name="日期占位符 2"/>
          <p:cNvSpPr>
            <a:spLocks noGrp="1"/>
          </p:cNvSpPr>
          <p:nvPr>
            <p:ph type="dt" sz="half" idx="10"/>
          </p:nvPr>
        </p:nvSpPr>
        <p:spPr/>
        <p:txBody>
          <a:bodyPr/>
          <a:lstStyle/>
          <a:p>
            <a:fld id="{EB106543-7322-44EE-9168-CAEDCE2849DA}" type="datetime10">
              <a:rPr lang="zh-CN" altLang="en-US" smtClean="0"/>
              <a:t>22:02</a:t>
            </a:fld>
            <a:endParaRPr lang="zh-CN" altLang="en-US"/>
          </a:p>
        </p:txBody>
      </p:sp>
    </p:spTree>
    <p:extLst>
      <p:ext uri="{BB962C8B-B14F-4D97-AF65-F5344CB8AC3E}">
        <p14:creationId xmlns:p14="http://schemas.microsoft.com/office/powerpoint/2010/main" val="3546738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Effect transition="in" filter="blinds(horizontal)">
                                      <p:cBhvr>
                                        <p:cTn id="7" dur="500"/>
                                        <p:tgtEl>
                                          <p:spTgt spid="819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4">
                                            <p:txEl>
                                              <p:pRg st="1" end="1"/>
                                            </p:txEl>
                                          </p:spTgt>
                                        </p:tgtEl>
                                        <p:attrNameLst>
                                          <p:attrName>style.visibility</p:attrName>
                                        </p:attrNameLst>
                                      </p:cBhvr>
                                      <p:to>
                                        <p:strVal val="visible"/>
                                      </p:to>
                                    </p:set>
                                    <p:animEffect transition="in" filter="blinds(horizontal)">
                                      <p:cBhvr>
                                        <p:cTn id="12" dur="500"/>
                                        <p:tgtEl>
                                          <p:spTgt spid="819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4">
                                            <p:txEl>
                                              <p:pRg st="2" end="2"/>
                                            </p:txEl>
                                          </p:spTgt>
                                        </p:tgtEl>
                                        <p:attrNameLst>
                                          <p:attrName>style.visibility</p:attrName>
                                        </p:attrNameLst>
                                      </p:cBhvr>
                                      <p:to>
                                        <p:strVal val="visible"/>
                                      </p:to>
                                    </p:set>
                                    <p:animEffect transition="in" filter="blinds(horizontal)">
                                      <p:cBhvr>
                                        <p:cTn id="17" dur="500"/>
                                        <p:tgtEl>
                                          <p:spTgt spid="819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827088" y="261938"/>
            <a:ext cx="7848600" cy="428625"/>
          </a:xfrm>
        </p:spPr>
        <p:txBody>
          <a:bodyPr/>
          <a:lstStyle/>
          <a:p>
            <a:pPr algn="l"/>
            <a:r>
              <a:rPr lang="zh-CN" altLang="en-US" sz="3600" b="1"/>
              <a:t>本章小结</a:t>
            </a:r>
          </a:p>
        </p:txBody>
      </p:sp>
      <p:sp>
        <p:nvSpPr>
          <p:cNvPr id="148483" name="Rectangle 3"/>
          <p:cNvSpPr>
            <a:spLocks noGrp="1" noChangeArrowheads="1"/>
          </p:cNvSpPr>
          <p:nvPr>
            <p:ph idx="1"/>
          </p:nvPr>
        </p:nvSpPr>
        <p:spPr>
          <a:xfrm>
            <a:off x="611188" y="1196975"/>
            <a:ext cx="8281292" cy="5400675"/>
          </a:xfrm>
        </p:spPr>
        <p:txBody>
          <a:bodyPr/>
          <a:lstStyle/>
          <a:p>
            <a:pPr>
              <a:lnSpc>
                <a:spcPct val="80000"/>
              </a:lnSpc>
              <a:buFontTx/>
              <a:buNone/>
            </a:pPr>
            <a:r>
              <a:rPr lang="en-US" altLang="zh-CN" b="1" dirty="0">
                <a:solidFill>
                  <a:srgbClr val="E35449"/>
                </a:solidFill>
              </a:rPr>
              <a:t>■</a:t>
            </a:r>
            <a:r>
              <a:rPr lang="zh-CN" altLang="en-US" b="1" dirty="0"/>
              <a:t>电力电子器件的现状和发展趋势</a:t>
            </a:r>
          </a:p>
          <a:p>
            <a:pPr>
              <a:lnSpc>
                <a:spcPct val="125000"/>
              </a:lnSpc>
              <a:buFontTx/>
              <a:buNone/>
            </a:pPr>
            <a:r>
              <a:rPr lang="zh-CN" altLang="en-US" b="1" dirty="0"/>
              <a:t>    </a:t>
            </a:r>
            <a:r>
              <a:rPr lang="zh-CN" altLang="en-US" sz="2400" b="1" dirty="0">
                <a:solidFill>
                  <a:srgbClr val="0000FF"/>
                </a:solidFill>
              </a:rPr>
              <a:t>◆</a:t>
            </a:r>
            <a:r>
              <a:rPr lang="en-US" altLang="zh-CN" sz="2400" b="1" dirty="0"/>
              <a:t>20</a:t>
            </a:r>
            <a:r>
              <a:rPr lang="zh-CN" altLang="en-US" sz="2400" b="1" dirty="0"/>
              <a:t>世纪</a:t>
            </a:r>
            <a:r>
              <a:rPr lang="en-US" altLang="zh-CN" sz="2400" b="1" dirty="0"/>
              <a:t>90</a:t>
            </a:r>
            <a:r>
              <a:rPr lang="zh-CN" altLang="en-US" sz="2400" b="1" dirty="0"/>
              <a:t>年代中期以来，逐渐形成了</a:t>
            </a:r>
            <a:r>
              <a:rPr lang="zh-CN" altLang="en-US" sz="2400" b="1" dirty="0">
                <a:solidFill>
                  <a:srgbClr val="E35449"/>
                </a:solidFill>
              </a:rPr>
              <a:t>小功率（</a:t>
            </a:r>
            <a:r>
              <a:rPr lang="en-US" altLang="zh-CN" sz="2400" b="1" dirty="0">
                <a:solidFill>
                  <a:srgbClr val="E35449"/>
                </a:solidFill>
              </a:rPr>
              <a:t>10kW</a:t>
            </a:r>
            <a:r>
              <a:rPr lang="zh-CN" altLang="en-US" sz="2400" b="1" dirty="0">
                <a:solidFill>
                  <a:srgbClr val="E35449"/>
                </a:solidFill>
              </a:rPr>
              <a:t>以下）</a:t>
            </a:r>
            <a:r>
              <a:rPr lang="zh-CN" altLang="en-US" sz="2400" b="1" dirty="0"/>
              <a:t>场合以</a:t>
            </a:r>
            <a:r>
              <a:rPr lang="zh-CN" altLang="en-US" sz="2400" b="1" dirty="0">
                <a:solidFill>
                  <a:srgbClr val="E35449"/>
                </a:solidFill>
              </a:rPr>
              <a:t>电力</a:t>
            </a:r>
            <a:r>
              <a:rPr lang="en-US" altLang="zh-CN" sz="2400" b="1" dirty="0">
                <a:solidFill>
                  <a:srgbClr val="E35449"/>
                </a:solidFill>
              </a:rPr>
              <a:t>MOSFET</a:t>
            </a:r>
            <a:r>
              <a:rPr lang="zh-CN" altLang="en-US" sz="2400" b="1" dirty="0"/>
              <a:t>为主，</a:t>
            </a:r>
            <a:r>
              <a:rPr lang="zh-CN" altLang="en-US" sz="2400" b="1" dirty="0">
                <a:solidFill>
                  <a:srgbClr val="E35449"/>
                </a:solidFill>
              </a:rPr>
              <a:t>中、大功率</a:t>
            </a:r>
            <a:r>
              <a:rPr lang="zh-CN" altLang="en-US" sz="2400" b="1" dirty="0"/>
              <a:t>场合以</a:t>
            </a:r>
            <a:r>
              <a:rPr lang="en-US" altLang="zh-CN" sz="2400" b="1" dirty="0">
                <a:solidFill>
                  <a:srgbClr val="E35449"/>
                </a:solidFill>
              </a:rPr>
              <a:t>IGBT</a:t>
            </a:r>
            <a:r>
              <a:rPr lang="zh-CN" altLang="en-US" sz="2400" b="1" dirty="0"/>
              <a:t>为主的压倒性局面，在</a:t>
            </a:r>
            <a:r>
              <a:rPr lang="en-US" altLang="zh-CN" sz="2400" b="1" dirty="0">
                <a:solidFill>
                  <a:srgbClr val="E35449"/>
                </a:solidFill>
              </a:rPr>
              <a:t>10MVA</a:t>
            </a:r>
            <a:r>
              <a:rPr lang="zh-CN" altLang="en-US" sz="2400" b="1" dirty="0">
                <a:solidFill>
                  <a:srgbClr val="E35449"/>
                </a:solidFill>
              </a:rPr>
              <a:t>以上或者数千伏以上</a:t>
            </a:r>
            <a:r>
              <a:rPr lang="zh-CN" altLang="en-US" sz="2400" b="1" dirty="0"/>
              <a:t>的应用场合，如果不需要自关断能力，那么</a:t>
            </a:r>
            <a:r>
              <a:rPr lang="zh-CN" altLang="en-US" sz="2400" b="1" dirty="0">
                <a:solidFill>
                  <a:srgbClr val="E35449"/>
                </a:solidFill>
              </a:rPr>
              <a:t>晶闸管</a:t>
            </a:r>
            <a:r>
              <a:rPr lang="zh-CN" altLang="en-US" sz="2400" b="1" dirty="0"/>
              <a:t>仍然是目前的首选器件</a:t>
            </a:r>
            <a:r>
              <a:rPr lang="zh-CN" altLang="en-US" sz="2400" dirty="0"/>
              <a:t> </a:t>
            </a:r>
            <a:r>
              <a:rPr lang="zh-CN" altLang="en-US" sz="2400" b="1" dirty="0"/>
              <a:t>。</a:t>
            </a:r>
            <a:r>
              <a:rPr lang="zh-CN" altLang="en-US" sz="2400" dirty="0"/>
              <a:t> </a:t>
            </a:r>
          </a:p>
          <a:p>
            <a:pPr>
              <a:lnSpc>
                <a:spcPct val="125000"/>
              </a:lnSpc>
              <a:buFontTx/>
              <a:buNone/>
            </a:pPr>
            <a:r>
              <a:rPr lang="zh-CN" altLang="en-US" sz="2400" dirty="0"/>
              <a:t>    </a:t>
            </a:r>
            <a:r>
              <a:rPr lang="zh-CN" altLang="en-US" sz="2400" b="1" dirty="0">
                <a:solidFill>
                  <a:srgbClr val="0000FF"/>
                </a:solidFill>
              </a:rPr>
              <a:t>◆</a:t>
            </a:r>
            <a:r>
              <a:rPr lang="zh-CN" altLang="en-US" sz="2400" b="1" dirty="0"/>
              <a:t>电力</a:t>
            </a:r>
            <a:r>
              <a:rPr lang="en-US" altLang="zh-CN" sz="2400" b="1" dirty="0"/>
              <a:t>MOSFET</a:t>
            </a:r>
            <a:r>
              <a:rPr lang="zh-CN" altLang="en-US" sz="2400" b="1" dirty="0"/>
              <a:t>和</a:t>
            </a:r>
            <a:r>
              <a:rPr lang="en-US" altLang="zh-CN" sz="2400" b="1" dirty="0"/>
              <a:t>IGBT</a:t>
            </a:r>
            <a:r>
              <a:rPr lang="zh-CN" altLang="en-US" sz="2400" b="1" dirty="0"/>
              <a:t>中的技术创新仍然在继续，</a:t>
            </a:r>
            <a:r>
              <a:rPr lang="en-US" altLang="zh-CN" sz="2400" b="1" dirty="0"/>
              <a:t>IGBT</a:t>
            </a:r>
            <a:r>
              <a:rPr lang="zh-CN" altLang="en-US" sz="2400" b="1" dirty="0"/>
              <a:t>还在不断夺取传统上属于晶闸管的应用领域</a:t>
            </a:r>
            <a:r>
              <a:rPr lang="zh-CN" altLang="en-US" sz="2400" dirty="0"/>
              <a:t> </a:t>
            </a:r>
            <a:r>
              <a:rPr lang="zh-CN" altLang="en-US" sz="2400" b="1" dirty="0"/>
              <a:t>。</a:t>
            </a:r>
          </a:p>
          <a:p>
            <a:pPr>
              <a:lnSpc>
                <a:spcPct val="125000"/>
              </a:lnSpc>
              <a:buFontTx/>
              <a:buNone/>
            </a:pPr>
            <a:r>
              <a:rPr lang="zh-CN" altLang="en-US" sz="2400" dirty="0">
                <a:solidFill>
                  <a:srgbClr val="FF0000"/>
                </a:solidFill>
              </a:rPr>
              <a:t>    </a:t>
            </a:r>
            <a:r>
              <a:rPr lang="zh-CN" altLang="en-US" sz="2400" b="1" dirty="0">
                <a:solidFill>
                  <a:srgbClr val="FF0000"/>
                </a:solidFill>
              </a:rPr>
              <a:t>◆宽禁带半导体材料由于其各方面性能都优于硅材料，因而是很有前景的电力半导体材料</a:t>
            </a:r>
            <a:r>
              <a:rPr lang="zh-CN" altLang="en-US" sz="2400" dirty="0">
                <a:solidFill>
                  <a:srgbClr val="FF0000"/>
                </a:solidFill>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3" name="日期占位符 2"/>
          <p:cNvSpPr>
            <a:spLocks noGrp="1"/>
          </p:cNvSpPr>
          <p:nvPr>
            <p:ph type="dt" sz="half" idx="10"/>
          </p:nvPr>
        </p:nvSpPr>
        <p:spPr/>
        <p:txBody>
          <a:bodyPr/>
          <a:lstStyle/>
          <a:p>
            <a:fld id="{15E6791E-DAFC-4169-B1C9-FFABA1A08812}" type="datetime10">
              <a:rPr lang="zh-CN" altLang="en-US" smtClean="0"/>
              <a:t>22:02</a:t>
            </a:fld>
            <a:endParaRPr lang="zh-CN" altLang="en-US"/>
          </a:p>
        </p:txBody>
      </p:sp>
    </p:spTree>
    <p:extLst>
      <p:ext uri="{BB962C8B-B14F-4D97-AF65-F5344CB8AC3E}">
        <p14:creationId xmlns:p14="http://schemas.microsoft.com/office/powerpoint/2010/main" val="1655463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a:xfrm>
            <a:off x="752246" y="687824"/>
            <a:ext cx="8391753" cy="5181600"/>
          </a:xfrm>
        </p:spPr>
        <p:txBody>
          <a:bodyPr/>
          <a:lstStyle/>
          <a:p>
            <a:r>
              <a:rPr lang="en-US" altLang="zh-CN" sz="1800" dirty="0"/>
              <a:t>5</a:t>
            </a:r>
            <a:r>
              <a:rPr lang="zh-CN" altLang="en-US" sz="1800" dirty="0"/>
              <a:t>、</a:t>
            </a:r>
            <a:r>
              <a:rPr lang="zh-CN" altLang="zh-CN" sz="1800" dirty="0"/>
              <a:t>解释：晶闸管断态电压临界上升率</a:t>
            </a:r>
            <a:r>
              <a:rPr lang="en-US" altLang="zh-CN" sz="1800" dirty="0"/>
              <a:t>du/</a:t>
            </a:r>
            <a:r>
              <a:rPr lang="en-US" altLang="zh-CN" sz="1800" dirty="0" err="1"/>
              <a:t>dt</a:t>
            </a:r>
            <a:r>
              <a:rPr lang="zh-CN" altLang="zh-CN" sz="1800" dirty="0"/>
              <a:t>过高会有什么危害 、晶闸管通态电流临界上升率</a:t>
            </a:r>
            <a:r>
              <a:rPr lang="en-US" altLang="zh-CN" sz="1800" dirty="0"/>
              <a:t>di/</a:t>
            </a:r>
            <a:r>
              <a:rPr lang="en-US" altLang="zh-CN" sz="1800" dirty="0" err="1"/>
              <a:t>dt</a:t>
            </a:r>
            <a:r>
              <a:rPr lang="zh-CN" altLang="zh-CN" sz="1800" dirty="0"/>
              <a:t>过高会有什么危害。</a:t>
            </a:r>
            <a:endParaRPr lang="en-US" altLang="zh-CN" sz="1800" dirty="0"/>
          </a:p>
          <a:p>
            <a:pPr algn="just">
              <a:spcAft>
                <a:spcPts val="0"/>
              </a:spcAft>
            </a:pPr>
            <a:endParaRPr lang="en-US" altLang="zh-CN" sz="1800" kern="100" dirty="0">
              <a:latin typeface="Times New Roman" panose="02020603050405020304" pitchFamily="18" charset="0"/>
              <a:ea typeface="宋体" panose="02010600030101010101" pitchFamily="2" charset="-122"/>
            </a:endParaRPr>
          </a:p>
          <a:p>
            <a:pPr algn="just">
              <a:spcAft>
                <a:spcPts val="0"/>
              </a:spcAft>
            </a:pPr>
            <a:r>
              <a:rPr lang="en-US" altLang="zh-CN" sz="1800" kern="100" dirty="0">
                <a:latin typeface="Times New Roman" panose="02020603050405020304" pitchFamily="18" charset="0"/>
                <a:ea typeface="宋体" panose="02010600030101010101" pitchFamily="2" charset="-122"/>
              </a:rPr>
              <a:t>6</a:t>
            </a:r>
            <a:r>
              <a:rPr lang="zh-CN" altLang="zh-CN" sz="1800" kern="100" dirty="0">
                <a:latin typeface="Times New Roman" panose="02020603050405020304" pitchFamily="18" charset="0"/>
                <a:ea typeface="宋体" panose="02010600030101010101" pitchFamily="2" charset="-122"/>
              </a:rPr>
              <a:t>、下列电力电子器件中，属于全控型器件，而且具有电导调制效应，通态压降低，导通损耗小的器件是（</a:t>
            </a:r>
            <a:r>
              <a:rPr lang="en-US" altLang="zh-CN" sz="1800" kern="100" dirty="0">
                <a:latin typeface="Times New Roman" panose="02020603050405020304" pitchFamily="18" charset="0"/>
                <a:ea typeface="宋体" panose="02010600030101010101" pitchFamily="2" charset="-122"/>
              </a:rPr>
              <a:t>          </a:t>
            </a:r>
            <a:r>
              <a:rPr lang="zh-CN" altLang="zh-CN" sz="1800" kern="100" dirty="0">
                <a:latin typeface="Times New Roman" panose="02020603050405020304" pitchFamily="18" charset="0"/>
                <a:ea typeface="宋体" panose="02010600030101010101" pitchFamily="2" charset="-122"/>
              </a:rPr>
              <a:t>）。</a:t>
            </a:r>
          </a:p>
          <a:p>
            <a:r>
              <a:rPr lang="en-US" altLang="zh-CN" sz="1800" dirty="0">
                <a:latin typeface="Times New Roman" panose="02020603050405020304" pitchFamily="18" charset="0"/>
                <a:ea typeface="宋体" panose="02010600030101010101" pitchFamily="2" charset="-122"/>
              </a:rPr>
              <a:t>A</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、晶闸管</a:t>
            </a:r>
            <a:r>
              <a:rPr lang="en-US" altLang="zh-CN" sz="1800" dirty="0">
                <a:latin typeface="Times New Roman" panose="02020603050405020304" pitchFamily="18" charset="0"/>
                <a:ea typeface="宋体" panose="02010600030101010101" pitchFamily="2" charset="-122"/>
              </a:rPr>
              <a:t>    B</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rPr>
              <a:t>IGBT    C</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rPr>
              <a:t>MOSFET    D</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rPr>
              <a:t>GTR    E</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rPr>
              <a:t>GTO    F</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、电力二极管</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endParaRPr lang="en-US" altLang="zh-CN" sz="1800" kern="100" dirty="0">
              <a:latin typeface="Times New Roman" panose="02020603050405020304" pitchFamily="18" charset="0"/>
              <a:ea typeface="宋体" panose="02010600030101010101" pitchFamily="2" charset="-122"/>
            </a:endParaRPr>
          </a:p>
          <a:p>
            <a:pPr algn="just">
              <a:spcAft>
                <a:spcPts val="0"/>
              </a:spcAft>
            </a:pPr>
            <a:r>
              <a:rPr lang="en-US" altLang="zh-CN" sz="1800" kern="100" dirty="0">
                <a:latin typeface="Times New Roman" panose="02020603050405020304" pitchFamily="18" charset="0"/>
                <a:ea typeface="宋体" panose="02010600030101010101" pitchFamily="2" charset="-122"/>
              </a:rPr>
              <a:t>7</a:t>
            </a:r>
            <a:r>
              <a:rPr lang="zh-CN" altLang="zh-CN" sz="1800" kern="100" dirty="0">
                <a:latin typeface="Times New Roman" panose="02020603050405020304" pitchFamily="18" charset="0"/>
                <a:ea typeface="宋体" panose="02010600030101010101" pitchFamily="2" charset="-122"/>
              </a:rPr>
              <a:t>、下列电力电子器件中，属于</a:t>
            </a:r>
            <a:r>
              <a:rPr lang="zh-CN" altLang="en-US" sz="1800" kern="100" dirty="0">
                <a:latin typeface="Times New Roman" panose="02020603050405020304" pitchFamily="18" charset="0"/>
                <a:ea typeface="宋体" panose="02010600030101010101" pitchFamily="2" charset="-122"/>
              </a:rPr>
              <a:t>电压驱动</a:t>
            </a:r>
            <a:r>
              <a:rPr lang="zh-CN" altLang="zh-CN" sz="1800" kern="100" dirty="0">
                <a:latin typeface="Times New Roman" panose="02020603050405020304" pitchFamily="18" charset="0"/>
                <a:ea typeface="宋体" panose="02010600030101010101" pitchFamily="2" charset="-122"/>
              </a:rPr>
              <a:t>的器件是（</a:t>
            </a:r>
            <a:r>
              <a:rPr lang="en-US" altLang="zh-CN" sz="1800" kern="100" dirty="0">
                <a:latin typeface="Times New Roman" panose="02020603050405020304" pitchFamily="18" charset="0"/>
                <a:ea typeface="宋体" panose="02010600030101010101" pitchFamily="2" charset="-122"/>
              </a:rPr>
              <a:t>          </a:t>
            </a:r>
            <a:r>
              <a:rPr lang="zh-CN" altLang="zh-CN" sz="1800" kern="100" dirty="0">
                <a:latin typeface="Times New Roman" panose="02020603050405020304" pitchFamily="18" charset="0"/>
                <a:ea typeface="宋体" panose="02010600030101010101" pitchFamily="2" charset="-122"/>
              </a:rPr>
              <a:t>）。</a:t>
            </a:r>
          </a:p>
          <a:p>
            <a:r>
              <a:rPr lang="en-US" altLang="zh-CN" sz="1800" dirty="0">
                <a:latin typeface="Times New Roman" panose="02020603050405020304" pitchFamily="18" charset="0"/>
                <a:ea typeface="宋体" panose="02010600030101010101" pitchFamily="2" charset="-122"/>
              </a:rPr>
              <a:t>A</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、晶闸管</a:t>
            </a:r>
            <a:r>
              <a:rPr lang="en-US" altLang="zh-CN" sz="1800" dirty="0">
                <a:latin typeface="Times New Roman" panose="02020603050405020304" pitchFamily="18" charset="0"/>
                <a:ea typeface="宋体" panose="02010600030101010101" pitchFamily="2" charset="-122"/>
              </a:rPr>
              <a:t>    B</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rPr>
              <a:t>IGBT    C</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rPr>
              <a:t>MOSFET    D</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rPr>
              <a:t>GTR    E</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rPr>
              <a:t>GTO    F</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、电力二极管</a:t>
            </a:r>
            <a:endParaRPr lang="zh-CN" altLang="en-US" sz="1800" dirty="0"/>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a:p>
          <a:p>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5" name="Rectangle 2"/>
          <p:cNvSpPr>
            <a:spLocks noChangeArrowheads="1"/>
          </p:cNvSpPr>
          <p:nvPr/>
        </p:nvSpPr>
        <p:spPr bwMode="auto">
          <a:xfrm>
            <a:off x="669673" y="2922622"/>
            <a:ext cx="776311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6" name="日期占位符 5"/>
          <p:cNvSpPr>
            <a:spLocks noGrp="1"/>
          </p:cNvSpPr>
          <p:nvPr>
            <p:ph type="dt" sz="half" idx="10"/>
          </p:nvPr>
        </p:nvSpPr>
        <p:spPr/>
        <p:txBody>
          <a:bodyPr/>
          <a:lstStyle/>
          <a:p>
            <a:fld id="{FF0BD7C1-0E48-40FC-BAC4-27D53805A991}" type="datetime10">
              <a:rPr lang="zh-CN" altLang="en-US" smtClean="0"/>
              <a:t>22:02</a:t>
            </a:fld>
            <a:endParaRPr lang="zh-CN" altLang="en-US"/>
          </a:p>
        </p:txBody>
      </p:sp>
    </p:spTree>
    <p:extLst>
      <p:ext uri="{BB962C8B-B14F-4D97-AF65-F5344CB8AC3E}">
        <p14:creationId xmlns:p14="http://schemas.microsoft.com/office/powerpoint/2010/main" val="2134393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827088" y="261938"/>
            <a:ext cx="7848600" cy="428625"/>
          </a:xfrm>
        </p:spPr>
        <p:txBody>
          <a:bodyPr/>
          <a:lstStyle/>
          <a:p>
            <a:pPr algn="l"/>
            <a:r>
              <a:rPr lang="zh-CN" altLang="en-US" sz="3600" b="1" dirty="0"/>
              <a:t>本章</a:t>
            </a:r>
            <a:r>
              <a:rPr lang="zh-CN" altLang="en-US" sz="3600" dirty="0"/>
              <a:t>需要重点掌握的内容</a:t>
            </a:r>
            <a:endParaRPr lang="zh-CN" altLang="en-US" sz="3600" b="1" dirty="0"/>
          </a:p>
        </p:txBody>
      </p:sp>
      <p:sp>
        <p:nvSpPr>
          <p:cNvPr id="148483" name="Rectangle 3"/>
          <p:cNvSpPr>
            <a:spLocks noGrp="1" noChangeArrowheads="1"/>
          </p:cNvSpPr>
          <p:nvPr>
            <p:ph idx="1"/>
          </p:nvPr>
        </p:nvSpPr>
        <p:spPr>
          <a:xfrm>
            <a:off x="611560" y="836712"/>
            <a:ext cx="8064128" cy="5400675"/>
          </a:xfrm>
        </p:spPr>
        <p:txBody>
          <a:bodyPr/>
          <a:lstStyle/>
          <a:p>
            <a:pPr>
              <a:lnSpc>
                <a:spcPct val="150000"/>
              </a:lnSpc>
              <a:buFontTx/>
              <a:buNone/>
            </a:pPr>
            <a:r>
              <a:rPr lang="en-US" altLang="zh-CN" sz="2400" b="1" dirty="0">
                <a:solidFill>
                  <a:srgbClr val="FF0000"/>
                </a:solidFill>
              </a:rPr>
              <a:t>■</a:t>
            </a:r>
            <a:r>
              <a:rPr lang="zh-CN" altLang="en-US" sz="2400" b="1" dirty="0">
                <a:solidFill>
                  <a:srgbClr val="FF0000"/>
                </a:solidFill>
              </a:rPr>
              <a:t>重点掌握的器件：</a:t>
            </a:r>
            <a:r>
              <a:rPr lang="zh-CN" altLang="en-US" sz="2400" b="1" dirty="0"/>
              <a:t>电力二极管、晶闸管、</a:t>
            </a:r>
            <a:r>
              <a:rPr lang="en-US" altLang="zh-CN" sz="2400" b="1" dirty="0"/>
              <a:t>POWER MOSFET</a:t>
            </a:r>
            <a:r>
              <a:rPr lang="zh-CN" altLang="en-US" sz="2400" b="1" dirty="0"/>
              <a:t>、</a:t>
            </a:r>
            <a:r>
              <a:rPr lang="en-US" altLang="zh-CN" sz="2400" b="1" dirty="0"/>
              <a:t>IGBT</a:t>
            </a:r>
            <a:r>
              <a:rPr lang="zh-CN" altLang="en-US" sz="2400" b="1" dirty="0"/>
              <a:t>。</a:t>
            </a:r>
            <a:endParaRPr lang="en-US" altLang="zh-CN" sz="2400" b="1" dirty="0"/>
          </a:p>
          <a:p>
            <a:pPr>
              <a:lnSpc>
                <a:spcPct val="150000"/>
              </a:lnSpc>
              <a:buFontTx/>
              <a:buNone/>
            </a:pPr>
            <a:r>
              <a:rPr lang="en-US" altLang="zh-CN" sz="2400" b="1" dirty="0">
                <a:solidFill>
                  <a:srgbClr val="FF0000"/>
                </a:solidFill>
              </a:rPr>
              <a:t>■</a:t>
            </a:r>
            <a:r>
              <a:rPr lang="zh-CN" altLang="en-US" sz="2400" b="1" dirty="0">
                <a:solidFill>
                  <a:srgbClr val="FF0000"/>
                </a:solidFill>
              </a:rPr>
              <a:t>以上重点器件：</a:t>
            </a:r>
            <a:r>
              <a:rPr lang="zh-CN" altLang="en-US" sz="2400" b="1" dirty="0"/>
              <a:t>结构、导通机理、导通和关断条件、静态特性、动态特性以及器件参数。</a:t>
            </a:r>
            <a:endParaRPr lang="en-US" altLang="zh-CN" sz="2400" b="1" dirty="0"/>
          </a:p>
          <a:p>
            <a:pPr>
              <a:lnSpc>
                <a:spcPct val="150000"/>
              </a:lnSpc>
              <a:buFontTx/>
              <a:buNone/>
            </a:pPr>
            <a:r>
              <a:rPr lang="en-US" altLang="zh-CN" sz="2400" b="1" dirty="0">
                <a:solidFill>
                  <a:srgbClr val="FF0000"/>
                </a:solidFill>
              </a:rPr>
              <a:t>■</a:t>
            </a:r>
            <a:r>
              <a:rPr lang="zh-CN" altLang="en-US" sz="2400" b="1" dirty="0">
                <a:solidFill>
                  <a:srgbClr val="FF0000"/>
                </a:solidFill>
              </a:rPr>
              <a:t>电压驱动型器件、电流型驱动器件的</a:t>
            </a:r>
            <a:r>
              <a:rPr lang="zh-CN" altLang="en-US" sz="2400" b="1" dirty="0" smtClean="0">
                <a:solidFill>
                  <a:srgbClr val="FF0000"/>
                </a:solidFill>
              </a:rPr>
              <a:t>特点。</a:t>
            </a:r>
            <a:endParaRPr lang="en-US" altLang="zh-CN" sz="2400" b="1" dirty="0">
              <a:solidFill>
                <a:srgbClr val="FF0000"/>
              </a:solidFill>
            </a:endParaRPr>
          </a:p>
          <a:p>
            <a:pPr>
              <a:lnSpc>
                <a:spcPct val="150000"/>
              </a:lnSpc>
              <a:buFontTx/>
              <a:buNone/>
            </a:pPr>
            <a:r>
              <a:rPr lang="en-US" altLang="zh-CN" sz="2400" b="1" dirty="0"/>
              <a:t>■ GTO</a:t>
            </a:r>
            <a:r>
              <a:rPr lang="zh-CN" altLang="en-US" sz="2400" b="1" dirty="0"/>
              <a:t>、</a:t>
            </a:r>
            <a:r>
              <a:rPr lang="en-US" altLang="zh-CN" sz="2400" b="1" dirty="0"/>
              <a:t>GTR</a:t>
            </a:r>
            <a:r>
              <a:rPr lang="zh-CN" altLang="en-US" sz="2400" b="1" dirty="0"/>
              <a:t>的基本结构和导通机理。</a:t>
            </a:r>
            <a:endParaRPr lang="zh-CN" alt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3" name="日期占位符 2"/>
          <p:cNvSpPr>
            <a:spLocks noGrp="1"/>
          </p:cNvSpPr>
          <p:nvPr>
            <p:ph type="dt" sz="half" idx="10"/>
          </p:nvPr>
        </p:nvSpPr>
        <p:spPr/>
        <p:txBody>
          <a:bodyPr/>
          <a:lstStyle/>
          <a:p>
            <a:fld id="{A29777E6-D859-45E3-AFBE-292A7852DB6A}" type="datetime10">
              <a:rPr lang="zh-CN" altLang="en-US" smtClean="0"/>
              <a:t>22:02</a:t>
            </a:fld>
            <a:endParaRPr lang="zh-CN" altLang="en-US"/>
          </a:p>
        </p:txBody>
      </p:sp>
    </p:spTree>
    <p:extLst>
      <p:ext uri="{BB962C8B-B14F-4D97-AF65-F5344CB8AC3E}">
        <p14:creationId xmlns:p14="http://schemas.microsoft.com/office/powerpoint/2010/main" val="619633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B84564-94E5-45DA-9FC3-80152134A5C1}"/>
              </a:ext>
            </a:extLst>
          </p:cNvPr>
          <p:cNvSpPr>
            <a:spLocks noGrp="1"/>
          </p:cNvSpPr>
          <p:nvPr>
            <p:ph idx="1"/>
          </p:nvPr>
        </p:nvSpPr>
        <p:spPr>
          <a:xfrm>
            <a:off x="373832" y="18473"/>
            <a:ext cx="8878688" cy="6165305"/>
          </a:xfrm>
        </p:spPr>
        <p:txBody>
          <a:bodyPr/>
          <a:lstStyle/>
          <a:p>
            <a:pPr lvl="0">
              <a:lnSpc>
                <a:spcPct val="125000"/>
              </a:lnSpc>
            </a:pPr>
            <a:r>
              <a:rPr lang="zh-CN" altLang="zh-CN" sz="2800" b="1" dirty="0">
                <a:solidFill>
                  <a:srgbClr val="FF0000"/>
                </a:solidFill>
              </a:rPr>
              <a:t>研究方向：</a:t>
            </a:r>
            <a:endParaRPr lang="en-US" altLang="zh-CN" sz="2800" b="1" dirty="0"/>
          </a:p>
          <a:p>
            <a:pPr lvl="1">
              <a:lnSpc>
                <a:spcPct val="125000"/>
              </a:lnSpc>
            </a:pPr>
            <a:r>
              <a:rPr lang="zh-CN" altLang="zh-CN" sz="2000" b="1" dirty="0"/>
              <a:t>智慧城市</a:t>
            </a:r>
            <a:r>
              <a:rPr lang="zh-CN" altLang="en-US" sz="2000" b="1" dirty="0"/>
              <a:t>及</a:t>
            </a:r>
            <a:r>
              <a:rPr lang="zh-CN" altLang="zh-CN" sz="2000" b="1" dirty="0"/>
              <a:t>数字化平台</a:t>
            </a:r>
            <a:r>
              <a:rPr lang="zh-CN" altLang="en-US" sz="2000" b="1" dirty="0"/>
              <a:t>、</a:t>
            </a:r>
            <a:r>
              <a:rPr lang="zh-CN" altLang="zh-CN" sz="2000" b="1" dirty="0"/>
              <a:t>数字低</a:t>
            </a:r>
            <a:r>
              <a:rPr lang="zh-CN" altLang="zh-CN" sz="2000" b="1"/>
              <a:t>碳节能</a:t>
            </a:r>
            <a:r>
              <a:rPr lang="zh-CN" altLang="en-US" sz="2000" b="1"/>
              <a:t>、数字孪生等</a:t>
            </a:r>
            <a:r>
              <a:rPr lang="zh-CN" altLang="zh-CN" sz="2000" b="1"/>
              <a:t>相关</a:t>
            </a:r>
            <a:r>
              <a:rPr lang="zh-CN" altLang="zh-CN" sz="2000" b="1" dirty="0"/>
              <a:t>技术的研究</a:t>
            </a:r>
            <a:endParaRPr lang="en-US" altLang="zh-CN" sz="2000" b="1" dirty="0"/>
          </a:p>
          <a:p>
            <a:pPr lvl="2">
              <a:lnSpc>
                <a:spcPct val="125000"/>
              </a:lnSpc>
            </a:pPr>
            <a:r>
              <a:rPr lang="zh-CN" altLang="en-US" sz="2000" dirty="0"/>
              <a:t>人工智能、系统建模、系统优化</a:t>
            </a:r>
            <a:endParaRPr lang="zh-CN" altLang="zh-CN" sz="2000" dirty="0"/>
          </a:p>
          <a:p>
            <a:pPr lvl="1">
              <a:lnSpc>
                <a:spcPct val="125000"/>
              </a:lnSpc>
            </a:pPr>
            <a:r>
              <a:rPr lang="zh-CN" altLang="zh-CN" sz="2000" b="1" dirty="0"/>
              <a:t>新一代电力电子控制技术的研究</a:t>
            </a:r>
            <a:endParaRPr lang="en-US" altLang="zh-CN" sz="2000" b="1" dirty="0"/>
          </a:p>
          <a:p>
            <a:pPr lvl="2">
              <a:lnSpc>
                <a:spcPct val="125000"/>
              </a:lnSpc>
            </a:pPr>
            <a:r>
              <a:rPr lang="zh-CN" altLang="en-US" sz="2000" dirty="0"/>
              <a:t>电力电子系统、系统控制</a:t>
            </a:r>
            <a:endParaRPr lang="en-US" altLang="zh-CN" sz="2000" dirty="0"/>
          </a:p>
          <a:p>
            <a:pPr>
              <a:lnSpc>
                <a:spcPct val="125000"/>
              </a:lnSpc>
            </a:pPr>
            <a:r>
              <a:rPr lang="zh-CN" altLang="en-US" sz="2800" b="1" dirty="0">
                <a:solidFill>
                  <a:srgbClr val="FF0000"/>
                </a:solidFill>
              </a:rPr>
              <a:t>可能用到（可以学习到的知识）</a:t>
            </a:r>
            <a:endParaRPr lang="en-US" altLang="zh-CN" sz="2800" b="1" dirty="0">
              <a:solidFill>
                <a:srgbClr val="FF0000"/>
              </a:solidFill>
            </a:endParaRPr>
          </a:p>
          <a:p>
            <a:pPr lvl="1">
              <a:lnSpc>
                <a:spcPct val="125000"/>
              </a:lnSpc>
            </a:pPr>
            <a:r>
              <a:rPr lang="zh-CN" altLang="en-US" sz="2000" b="1" dirty="0"/>
              <a:t>数字化平台相关知识</a:t>
            </a:r>
            <a:endParaRPr lang="en-US" altLang="zh-CN" sz="2000" b="1" dirty="0"/>
          </a:p>
          <a:p>
            <a:pPr lvl="1">
              <a:lnSpc>
                <a:spcPct val="125000"/>
              </a:lnSpc>
            </a:pPr>
            <a:r>
              <a:rPr lang="zh-CN" altLang="en-US" sz="2000" b="1" dirty="0"/>
              <a:t>低碳相关技术</a:t>
            </a:r>
            <a:endParaRPr lang="en-US" altLang="zh-CN" sz="2000" b="1" dirty="0"/>
          </a:p>
          <a:p>
            <a:pPr lvl="1">
              <a:lnSpc>
                <a:spcPct val="125000"/>
              </a:lnSpc>
            </a:pPr>
            <a:r>
              <a:rPr lang="en-US" altLang="zh-CN" sz="2000" b="1" dirty="0"/>
              <a:t>ARM</a:t>
            </a:r>
            <a:r>
              <a:rPr lang="zh-CN" altLang="en-US" sz="2000" b="1" dirty="0"/>
              <a:t>、</a:t>
            </a:r>
            <a:r>
              <a:rPr lang="en-US" altLang="zh-CN" sz="2000" b="1" dirty="0"/>
              <a:t>DSP</a:t>
            </a:r>
            <a:r>
              <a:rPr lang="zh-CN" altLang="en-US" sz="2000" b="1" dirty="0"/>
              <a:t>、</a:t>
            </a:r>
            <a:r>
              <a:rPr lang="en-US" altLang="zh-CN" sz="2000" b="1" dirty="0"/>
              <a:t>FPGA</a:t>
            </a:r>
            <a:r>
              <a:rPr lang="zh-CN" altLang="en-US" sz="2000" b="1" dirty="0"/>
              <a:t>相关控制系统的软硬件知识（模电 数电 </a:t>
            </a:r>
            <a:r>
              <a:rPr lang="en-US" altLang="zh-CN" sz="2000" b="1" dirty="0"/>
              <a:t>C</a:t>
            </a:r>
            <a:r>
              <a:rPr lang="zh-CN" altLang="en-US" sz="2000" b="1" dirty="0"/>
              <a:t>语言）</a:t>
            </a:r>
            <a:endParaRPr lang="en-US" altLang="zh-CN" sz="2000" b="1" dirty="0"/>
          </a:p>
          <a:p>
            <a:pPr lvl="1">
              <a:lnSpc>
                <a:spcPct val="125000"/>
              </a:lnSpc>
            </a:pPr>
            <a:r>
              <a:rPr lang="zh-CN" altLang="en-US" sz="2000" b="1" dirty="0"/>
              <a:t>网络通讯相关知识</a:t>
            </a:r>
            <a:endParaRPr lang="en-US" altLang="zh-CN" sz="2000" b="1" dirty="0"/>
          </a:p>
          <a:p>
            <a:pPr lvl="1">
              <a:lnSpc>
                <a:spcPct val="125000"/>
              </a:lnSpc>
            </a:pPr>
            <a:r>
              <a:rPr lang="zh-CN" altLang="en-US" sz="2000" b="1" dirty="0"/>
              <a:t>操作系统相关知识</a:t>
            </a:r>
            <a:endParaRPr lang="en-US" altLang="zh-CN" sz="2000" b="1" dirty="0"/>
          </a:p>
          <a:p>
            <a:pPr lvl="1">
              <a:lnSpc>
                <a:spcPct val="125000"/>
              </a:lnSpc>
            </a:pPr>
            <a:r>
              <a:rPr lang="zh-CN" altLang="en-US" sz="2000" b="1" dirty="0"/>
              <a:t>电力电子系统仿真相关知识</a:t>
            </a:r>
            <a:endParaRPr lang="en-US" altLang="zh-CN" sz="2000" b="1" dirty="0"/>
          </a:p>
          <a:p>
            <a:pPr lvl="1">
              <a:lnSpc>
                <a:spcPct val="125000"/>
              </a:lnSpc>
            </a:pPr>
            <a:r>
              <a:rPr lang="zh-CN" altLang="en-US" sz="2000" b="1" dirty="0"/>
              <a:t>电力电子机理相关知识</a:t>
            </a:r>
            <a:endParaRPr lang="en-US" altLang="zh-CN" sz="2000" b="1" dirty="0"/>
          </a:p>
          <a:p>
            <a:pPr marL="457200" lvl="1" indent="0">
              <a:lnSpc>
                <a:spcPct val="125000"/>
              </a:lnSpc>
              <a:buNone/>
            </a:pPr>
            <a:r>
              <a:rPr lang="zh-CN" altLang="en-US" b="1" dirty="0">
                <a:solidFill>
                  <a:srgbClr val="FF0000"/>
                </a:solidFill>
              </a:rPr>
              <a:t>既可以做理论研究，也有工程实践！</a:t>
            </a:r>
            <a:endParaRPr lang="zh-CN" altLang="en-US" dirty="0"/>
          </a:p>
        </p:txBody>
      </p:sp>
      <p:sp>
        <p:nvSpPr>
          <p:cNvPr id="4" name="日期占位符 3">
            <a:extLst>
              <a:ext uri="{FF2B5EF4-FFF2-40B4-BE49-F238E27FC236}">
                <a16:creationId xmlns:a16="http://schemas.microsoft.com/office/drawing/2014/main" id="{67DA207E-7572-4624-B12F-E88C3CD6167B}"/>
              </a:ext>
            </a:extLst>
          </p:cNvPr>
          <p:cNvSpPr>
            <a:spLocks noGrp="1"/>
          </p:cNvSpPr>
          <p:nvPr>
            <p:ph type="dt" sz="half" idx="10"/>
          </p:nvPr>
        </p:nvSpPr>
        <p:spPr>
          <a:xfrm>
            <a:off x="7884368" y="5805264"/>
            <a:ext cx="914400" cy="228600"/>
          </a:xfrm>
        </p:spPr>
        <p:txBody>
          <a:bodyPr/>
          <a:lstStyle/>
          <a:p>
            <a:fld id="{74D1653E-7BF7-4D3C-8257-083AC9C2CB6F}" type="datetime10">
              <a:rPr lang="zh-CN" altLang="en-US" smtClean="0"/>
              <a:t>22:02</a:t>
            </a:fld>
            <a:endParaRPr lang="zh-CN" altLang="en-US" dirty="0"/>
          </a:p>
        </p:txBody>
      </p:sp>
    </p:spTree>
    <p:extLst>
      <p:ext uri="{BB962C8B-B14F-4D97-AF65-F5344CB8AC3E}">
        <p14:creationId xmlns:p14="http://schemas.microsoft.com/office/powerpoint/2010/main" val="2986751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B84564-94E5-45DA-9FC3-80152134A5C1}"/>
              </a:ext>
            </a:extLst>
          </p:cNvPr>
          <p:cNvSpPr>
            <a:spLocks noGrp="1"/>
          </p:cNvSpPr>
          <p:nvPr>
            <p:ph idx="1"/>
          </p:nvPr>
        </p:nvSpPr>
        <p:spPr>
          <a:xfrm>
            <a:off x="719064" y="0"/>
            <a:ext cx="8424936" cy="6165305"/>
          </a:xfrm>
        </p:spPr>
        <p:txBody>
          <a:bodyPr/>
          <a:lstStyle/>
          <a:p>
            <a:pPr lvl="0">
              <a:lnSpc>
                <a:spcPct val="150000"/>
              </a:lnSpc>
            </a:pPr>
            <a:r>
              <a:rPr lang="zh-CN" altLang="en-US" sz="2800" b="1" dirty="0">
                <a:solidFill>
                  <a:srgbClr val="FF0000"/>
                </a:solidFill>
              </a:rPr>
              <a:t>寄语</a:t>
            </a:r>
            <a:r>
              <a:rPr lang="zh-CN" altLang="zh-CN" sz="2800" b="1" dirty="0">
                <a:solidFill>
                  <a:srgbClr val="FF0000"/>
                </a:solidFill>
              </a:rPr>
              <a:t>：</a:t>
            </a:r>
            <a:endParaRPr lang="en-US" altLang="zh-CN" sz="2800" b="1" dirty="0"/>
          </a:p>
          <a:p>
            <a:pPr lvl="1">
              <a:lnSpc>
                <a:spcPct val="150000"/>
              </a:lnSpc>
            </a:pPr>
            <a:r>
              <a:rPr lang="zh-CN" altLang="en-US" b="1" dirty="0"/>
              <a:t>数字化 </a:t>
            </a:r>
            <a:r>
              <a:rPr lang="zh-CN" altLang="zh-CN" b="1" dirty="0"/>
              <a:t>碳节能</a:t>
            </a:r>
            <a:r>
              <a:rPr lang="zh-CN" altLang="en-US" b="1" dirty="0"/>
              <a:t>是我国重大战略方向，有很多机会，无限的想象空间。</a:t>
            </a:r>
            <a:endParaRPr lang="en-US" altLang="zh-CN" b="1" dirty="0"/>
          </a:p>
          <a:p>
            <a:pPr lvl="1">
              <a:lnSpc>
                <a:spcPct val="150000"/>
              </a:lnSpc>
            </a:pPr>
            <a:r>
              <a:rPr lang="zh-CN" altLang="en-US" b="1" dirty="0"/>
              <a:t>新能源是不可逆转的趋势。</a:t>
            </a:r>
            <a:endParaRPr lang="zh-CN" altLang="zh-CN" b="1" dirty="0"/>
          </a:p>
          <a:p>
            <a:pPr lvl="1">
              <a:lnSpc>
                <a:spcPct val="150000"/>
              </a:lnSpc>
            </a:pPr>
            <a:r>
              <a:rPr lang="zh-CN" altLang="en-US" b="1" dirty="0"/>
              <a:t>正确对待挫折与失败。</a:t>
            </a:r>
            <a:endParaRPr lang="zh-CN" altLang="zh-CN" b="1" dirty="0"/>
          </a:p>
          <a:p>
            <a:pPr lvl="1">
              <a:lnSpc>
                <a:spcPct val="150000"/>
              </a:lnSpc>
            </a:pPr>
            <a:r>
              <a:rPr lang="zh-CN" altLang="en-US" b="1" dirty="0"/>
              <a:t>越努力机会越多，机会是自己争取来的。</a:t>
            </a:r>
            <a:endParaRPr lang="en-US" altLang="zh-CN" b="1" dirty="0"/>
          </a:p>
          <a:p>
            <a:pPr lvl="1">
              <a:lnSpc>
                <a:spcPct val="150000"/>
              </a:lnSpc>
            </a:pPr>
            <a:r>
              <a:rPr lang="zh-CN" altLang="en-US" b="1" dirty="0">
                <a:solidFill>
                  <a:srgbClr val="0000FF"/>
                </a:solidFill>
              </a:rPr>
              <a:t>欢迎大家到实验室实习或者攻读硕士、博士研究生！！</a:t>
            </a:r>
            <a:endParaRPr lang="en-US" altLang="zh-CN" b="1" dirty="0"/>
          </a:p>
          <a:p>
            <a:pPr lvl="1">
              <a:lnSpc>
                <a:spcPct val="150000"/>
              </a:lnSpc>
            </a:pPr>
            <a:endParaRPr lang="en-US" altLang="zh-CN" sz="2000" b="1" dirty="0"/>
          </a:p>
          <a:p>
            <a:pPr lvl="0">
              <a:lnSpc>
                <a:spcPct val="150000"/>
              </a:lnSpc>
            </a:pPr>
            <a:endParaRPr lang="zh-CN" altLang="zh-CN" sz="2400" dirty="0"/>
          </a:p>
          <a:p>
            <a:endParaRPr lang="zh-CN" altLang="en-US" dirty="0"/>
          </a:p>
        </p:txBody>
      </p:sp>
      <p:sp>
        <p:nvSpPr>
          <p:cNvPr id="4" name="日期占位符 3">
            <a:extLst>
              <a:ext uri="{FF2B5EF4-FFF2-40B4-BE49-F238E27FC236}">
                <a16:creationId xmlns:a16="http://schemas.microsoft.com/office/drawing/2014/main" id="{67DA207E-7572-4624-B12F-E88C3CD6167B}"/>
              </a:ext>
            </a:extLst>
          </p:cNvPr>
          <p:cNvSpPr>
            <a:spLocks noGrp="1"/>
          </p:cNvSpPr>
          <p:nvPr>
            <p:ph type="dt" sz="half" idx="10"/>
          </p:nvPr>
        </p:nvSpPr>
        <p:spPr>
          <a:xfrm>
            <a:off x="7884368" y="5805264"/>
            <a:ext cx="914400" cy="228600"/>
          </a:xfrm>
        </p:spPr>
        <p:txBody>
          <a:bodyPr/>
          <a:lstStyle/>
          <a:p>
            <a:fld id="{74D1653E-7BF7-4D3C-8257-083AC9C2CB6F}" type="datetime10">
              <a:rPr lang="zh-CN" altLang="en-US" smtClean="0"/>
              <a:t>22:02</a:t>
            </a:fld>
            <a:endParaRPr lang="zh-CN" altLang="en-US" dirty="0"/>
          </a:p>
        </p:txBody>
      </p:sp>
    </p:spTree>
    <p:extLst>
      <p:ext uri="{BB962C8B-B14F-4D97-AF65-F5344CB8AC3E}">
        <p14:creationId xmlns:p14="http://schemas.microsoft.com/office/powerpoint/2010/main" val="2779010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762000" y="44624"/>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en-US" altLang="zh-CN" sz="2800" b="1" dirty="0">
                <a:solidFill>
                  <a:srgbClr val="FF9900"/>
                </a:solidFill>
                <a:latin typeface="Times New Roman" pitchFamily="18" charset="0"/>
                <a:ea typeface="黑体" pitchFamily="49" charset="-122"/>
              </a:rPr>
              <a:t> </a:t>
            </a:r>
            <a:r>
              <a:rPr lang="en-US" altLang="zh-CN" sz="2800" b="1" dirty="0">
                <a:solidFill>
                  <a:schemeClr val="accent2"/>
                </a:solidFill>
                <a:latin typeface="Times New Roman" pitchFamily="18" charset="0"/>
                <a:ea typeface="黑体" pitchFamily="49" charset="-122"/>
              </a:rPr>
              <a:t>IGBT</a:t>
            </a:r>
            <a:r>
              <a:rPr lang="zh-CN" altLang="en-US" sz="2800" b="1" dirty="0">
                <a:solidFill>
                  <a:schemeClr val="accent2"/>
                </a:solidFill>
                <a:latin typeface="Times New Roman" pitchFamily="18" charset="0"/>
                <a:ea typeface="黑体" pitchFamily="49" charset="-122"/>
              </a:rPr>
              <a:t>绝缘栅极双极晶体管（特点）</a:t>
            </a:r>
          </a:p>
        </p:txBody>
      </p:sp>
      <p:sp>
        <p:nvSpPr>
          <p:cNvPr id="306179" name="Rectangle 3"/>
          <p:cNvSpPr>
            <a:spLocks noChangeArrowheads="1"/>
          </p:cNvSpPr>
          <p:nvPr/>
        </p:nvSpPr>
        <p:spPr bwMode="auto">
          <a:xfrm>
            <a:off x="685800" y="1295400"/>
            <a:ext cx="381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20000"/>
              </a:spcBef>
              <a:buFontTx/>
              <a:buChar char="•"/>
            </a:pPr>
            <a:r>
              <a:rPr lang="zh-CN" altLang="en-US" sz="2800" dirty="0">
                <a:latin typeface="Times New Roman" pitchFamily="18" charset="0"/>
              </a:rPr>
              <a:t>开关频率高于</a:t>
            </a:r>
            <a:r>
              <a:rPr lang="en-US" altLang="zh-CN" sz="2800" dirty="0">
                <a:latin typeface="Times New Roman" pitchFamily="18" charset="0"/>
              </a:rPr>
              <a:t>BJT</a:t>
            </a:r>
            <a:r>
              <a:rPr lang="zh-CN" altLang="en-US" sz="2800" dirty="0">
                <a:latin typeface="Times New Roman" pitchFamily="18" charset="0"/>
              </a:rPr>
              <a:t>，低于</a:t>
            </a:r>
            <a:r>
              <a:rPr lang="en-US" altLang="zh-CN" sz="2800" dirty="0">
                <a:latin typeface="Times New Roman" pitchFamily="18" charset="0"/>
              </a:rPr>
              <a:t>MOSFET</a:t>
            </a:r>
            <a:r>
              <a:rPr lang="zh-CN" altLang="en-US" sz="2800" dirty="0">
                <a:latin typeface="Times New Roman" pitchFamily="18" charset="0"/>
              </a:rPr>
              <a:t>。导通电阻低于</a:t>
            </a:r>
            <a:r>
              <a:rPr lang="en-US" altLang="zh-CN" sz="2800" dirty="0">
                <a:latin typeface="Times New Roman" pitchFamily="18" charset="0"/>
              </a:rPr>
              <a:t>MOSFET</a:t>
            </a:r>
            <a:r>
              <a:rPr lang="zh-CN" altLang="en-US" sz="2800" dirty="0">
                <a:latin typeface="Times New Roman" pitchFamily="18" charset="0"/>
              </a:rPr>
              <a:t>，与</a:t>
            </a:r>
            <a:r>
              <a:rPr lang="en-US" altLang="zh-CN" sz="2800" dirty="0">
                <a:latin typeface="Times New Roman" pitchFamily="18" charset="0"/>
              </a:rPr>
              <a:t>BJT</a:t>
            </a:r>
            <a:r>
              <a:rPr lang="zh-CN" altLang="en-US" sz="2800" dirty="0">
                <a:latin typeface="Times New Roman" pitchFamily="18" charset="0"/>
              </a:rPr>
              <a:t>相当。</a:t>
            </a:r>
          </a:p>
          <a:p>
            <a:pPr marL="342900" indent="-342900">
              <a:lnSpc>
                <a:spcPct val="100000"/>
              </a:lnSpc>
              <a:spcBef>
                <a:spcPct val="20000"/>
              </a:spcBef>
              <a:buFontTx/>
              <a:buChar char="•"/>
            </a:pPr>
            <a:r>
              <a:rPr lang="zh-CN" altLang="en-US" sz="2800" dirty="0">
                <a:latin typeface="Times New Roman" pitchFamily="18" charset="0"/>
              </a:rPr>
              <a:t>耐压高、电流容量大。</a:t>
            </a:r>
            <a:r>
              <a:rPr lang="en-US" altLang="zh-CN" sz="2800" dirty="0">
                <a:latin typeface="Times New Roman" pitchFamily="18" charset="0"/>
              </a:rPr>
              <a:t>(1.7kV/4.8kA</a:t>
            </a:r>
            <a:r>
              <a:rPr lang="zh-CN" altLang="en-US" sz="2800" dirty="0">
                <a:latin typeface="Times New Roman" pitchFamily="18" charset="0"/>
              </a:rPr>
              <a:t>，</a:t>
            </a:r>
            <a:r>
              <a:rPr lang="en-US" altLang="zh-CN" sz="2800" dirty="0">
                <a:latin typeface="Times New Roman" pitchFamily="18" charset="0"/>
              </a:rPr>
              <a:t>6.5kV/600A)</a:t>
            </a:r>
          </a:p>
          <a:p>
            <a:pPr marL="342900" indent="-342900">
              <a:lnSpc>
                <a:spcPct val="100000"/>
              </a:lnSpc>
              <a:spcBef>
                <a:spcPct val="20000"/>
              </a:spcBef>
              <a:buFontTx/>
              <a:buChar char="•"/>
            </a:pPr>
            <a:r>
              <a:rPr lang="en-US" altLang="zh-CN" sz="2800" dirty="0">
                <a:latin typeface="Times New Roman" pitchFamily="18" charset="0"/>
              </a:rPr>
              <a:t>IGBT</a:t>
            </a:r>
            <a:r>
              <a:rPr lang="zh-CN" altLang="en-US" sz="2800" dirty="0">
                <a:latin typeface="Times New Roman" pitchFamily="18" charset="0"/>
              </a:rPr>
              <a:t>由若干独立的单元并联组成。</a:t>
            </a:r>
          </a:p>
        </p:txBody>
      </p:sp>
      <p:graphicFrame>
        <p:nvGraphicFramePr>
          <p:cNvPr id="306180" name="Object 4"/>
          <p:cNvGraphicFramePr>
            <a:graphicFrameLocks noChangeAspect="1"/>
          </p:cNvGraphicFramePr>
          <p:nvPr/>
        </p:nvGraphicFramePr>
        <p:xfrm>
          <a:off x="4648200" y="2362200"/>
          <a:ext cx="3810000" cy="2778125"/>
        </p:xfrm>
        <a:graphic>
          <a:graphicData uri="http://schemas.openxmlformats.org/presentationml/2006/ole">
            <mc:AlternateContent xmlns:mc="http://schemas.openxmlformats.org/markup-compatibility/2006">
              <mc:Choice xmlns:v="urn:schemas-microsoft-com:vml" Requires="v">
                <p:oleObj spid="_x0000_s15623" name="Photo Editor 照片" r:id="rId3" imgW="6857143" imgH="5001323" progId="MSPhotoEd.3">
                  <p:embed/>
                </p:oleObj>
              </mc:Choice>
              <mc:Fallback>
                <p:oleObj name="Photo Editor 照片" r:id="rId3" imgW="6857143" imgH="5001323"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62200"/>
                        <a:ext cx="3810000"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3" name="日期占位符 2"/>
          <p:cNvSpPr>
            <a:spLocks noGrp="1"/>
          </p:cNvSpPr>
          <p:nvPr>
            <p:ph type="dt" sz="half" idx="10"/>
          </p:nvPr>
        </p:nvSpPr>
        <p:spPr/>
        <p:txBody>
          <a:bodyPr/>
          <a:lstStyle/>
          <a:p>
            <a:fld id="{41A8E902-3526-447B-AF68-2841C3218853}" type="datetime10">
              <a:rPr lang="zh-CN" altLang="en-US" smtClean="0"/>
              <a:t>22:02</a:t>
            </a:fld>
            <a:endParaRPr lang="zh-CN" altLang="en-US"/>
          </a:p>
        </p:txBody>
      </p:sp>
    </p:spTree>
    <p:extLst>
      <p:ext uri="{BB962C8B-B14F-4D97-AF65-F5344CB8AC3E}">
        <p14:creationId xmlns:p14="http://schemas.microsoft.com/office/powerpoint/2010/main" val="197113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z="3600" b="1">
                <a:latin typeface="Arial" pitchFamily="34" charset="0"/>
              </a:rPr>
              <a:t>2.4.4</a:t>
            </a:r>
            <a:r>
              <a:rPr lang="en-US" altLang="zh-CN" sz="3600" b="1">
                <a:latin typeface="华文中宋" pitchFamily="2" charset="-122"/>
              </a:rPr>
              <a:t>    </a:t>
            </a:r>
            <a:r>
              <a:rPr lang="zh-CN" altLang="en-US" sz="3600" b="1">
                <a:latin typeface="华文中宋" pitchFamily="2" charset="-122"/>
              </a:rPr>
              <a:t>绝缘栅双极晶体管</a:t>
            </a:r>
            <a:endParaRPr lang="zh-CN" altLang="en-US" sz="3200" b="1">
              <a:solidFill>
                <a:schemeClr val="bg1"/>
              </a:solidFill>
              <a:latin typeface="华文中宋" pitchFamily="2" charset="-122"/>
            </a:endParaRPr>
          </a:p>
        </p:txBody>
      </p:sp>
      <p:sp>
        <p:nvSpPr>
          <p:cNvPr id="81928" name="Text Box 8"/>
          <p:cNvSpPr txBox="1">
            <a:spLocks noChangeArrowheads="1"/>
          </p:cNvSpPr>
          <p:nvPr/>
        </p:nvSpPr>
        <p:spPr bwMode="auto">
          <a:xfrm>
            <a:off x="971600" y="836712"/>
            <a:ext cx="8496175" cy="430054"/>
          </a:xfrm>
          <a:prstGeom prst="rect">
            <a:avLst/>
          </a:prstGeom>
          <a:noFill/>
          <a:ln w="9525">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50000"/>
              </a:spcBef>
              <a:buClr>
                <a:schemeClr val="accent1"/>
              </a:buClr>
              <a:buFont typeface="Wingdings" pitchFamily="2" charset="2"/>
              <a:buNone/>
            </a:pPr>
            <a:r>
              <a:rPr lang="en-US" altLang="zh-CN" sz="2000" dirty="0">
                <a:solidFill>
                  <a:srgbClr val="0000FF"/>
                </a:solidFill>
                <a:ea typeface="华文中宋" pitchFamily="2" charset="-122"/>
              </a:rPr>
              <a:t>RCA</a:t>
            </a:r>
            <a:r>
              <a:rPr lang="zh-CN" altLang="en-US" sz="2000" dirty="0">
                <a:solidFill>
                  <a:srgbClr val="0000FF"/>
                </a:solidFill>
                <a:ea typeface="华文中宋" pitchFamily="2" charset="-122"/>
              </a:rPr>
              <a:t>、</a:t>
            </a:r>
            <a:r>
              <a:rPr lang="en-US" altLang="zh-CN" sz="2000" dirty="0">
                <a:solidFill>
                  <a:srgbClr val="0000FF"/>
                </a:solidFill>
                <a:ea typeface="华文中宋" pitchFamily="2" charset="-122"/>
              </a:rPr>
              <a:t>GE</a:t>
            </a:r>
            <a:r>
              <a:rPr lang="zh-CN" altLang="en-US" sz="2000" dirty="0">
                <a:solidFill>
                  <a:srgbClr val="0000FF"/>
                </a:solidFill>
                <a:ea typeface="华文中宋" pitchFamily="2" charset="-122"/>
              </a:rPr>
              <a:t>、</a:t>
            </a:r>
            <a:r>
              <a:rPr lang="en-US" altLang="zh-CN" sz="2000" dirty="0">
                <a:solidFill>
                  <a:srgbClr val="0000FF"/>
                </a:solidFill>
                <a:ea typeface="华文中宋" pitchFamily="2" charset="-122"/>
              </a:rPr>
              <a:t>MOTLOLA</a:t>
            </a:r>
            <a:r>
              <a:rPr lang="zh-CN" altLang="en-US" sz="2000" dirty="0">
                <a:solidFill>
                  <a:srgbClr val="0000FF"/>
                </a:solidFill>
                <a:ea typeface="华文中宋" pitchFamily="2" charset="-122"/>
              </a:rPr>
              <a:t>公司在</a:t>
            </a:r>
            <a:r>
              <a:rPr lang="en-US" altLang="zh-CN" sz="2000" dirty="0">
                <a:solidFill>
                  <a:srgbClr val="0000FF"/>
                </a:solidFill>
                <a:ea typeface="华文中宋" pitchFamily="2" charset="-122"/>
              </a:rPr>
              <a:t>80</a:t>
            </a:r>
            <a:r>
              <a:rPr lang="zh-CN" altLang="en-US" sz="2000" dirty="0">
                <a:solidFill>
                  <a:srgbClr val="0000FF"/>
                </a:solidFill>
                <a:ea typeface="华文中宋" pitchFamily="2" charset="-122"/>
              </a:rPr>
              <a:t>年代初期几乎同时研制出了</a:t>
            </a:r>
            <a:r>
              <a:rPr lang="en-US" altLang="zh-CN" sz="2000" dirty="0">
                <a:solidFill>
                  <a:srgbClr val="0000FF"/>
                </a:solidFill>
                <a:ea typeface="华文中宋" pitchFamily="2" charset="-122"/>
              </a:rPr>
              <a:t>IGBT</a:t>
            </a:r>
            <a:r>
              <a:rPr lang="zh-CN" altLang="en-US" sz="2000" dirty="0">
                <a:solidFill>
                  <a:srgbClr val="0000FF"/>
                </a:solidFill>
                <a:ea typeface="华文中宋" pitchFamily="2" charset="-122"/>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a:t>
            </a:fld>
            <a:endParaRPr lang="zh-CN" altLang="en-US"/>
          </a:p>
        </p:txBody>
      </p:sp>
      <p:graphicFrame>
        <p:nvGraphicFramePr>
          <p:cNvPr id="7" name="Object 5"/>
          <p:cNvGraphicFramePr>
            <a:graphicFrameLocks noChangeAspect="1"/>
          </p:cNvGraphicFramePr>
          <p:nvPr>
            <p:extLst>
              <p:ext uri="{D42A27DB-BD31-4B8C-83A1-F6EECF244321}">
                <p14:modId xmlns:p14="http://schemas.microsoft.com/office/powerpoint/2010/main" val="295154429"/>
              </p:ext>
            </p:extLst>
          </p:nvPr>
        </p:nvGraphicFramePr>
        <p:xfrm>
          <a:off x="1115616" y="1386819"/>
          <a:ext cx="3724799" cy="2369176"/>
        </p:xfrm>
        <a:graphic>
          <a:graphicData uri="http://schemas.openxmlformats.org/presentationml/2006/ole">
            <mc:AlternateContent xmlns:mc="http://schemas.openxmlformats.org/markup-compatibility/2006">
              <mc:Choice xmlns:v="urn:schemas-microsoft-com:vml" Requires="v">
                <p:oleObj spid="_x0000_s27741" name="VISIO" r:id="rId4" imgW="4329684" imgH="1773936" progId="Visio.Drawing.5">
                  <p:embed/>
                </p:oleObj>
              </mc:Choice>
              <mc:Fallback>
                <p:oleObj name="VISIO" r:id="rId4" imgW="4329684" imgH="1773936" progId="Visio.Drawing.5">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l="8315" t="4057" r="16628" b="16231"/>
                      <a:stretch>
                        <a:fillRect/>
                      </a:stretch>
                    </p:blipFill>
                    <p:spPr bwMode="auto">
                      <a:xfrm>
                        <a:off x="1115616" y="1386819"/>
                        <a:ext cx="3724799" cy="2369176"/>
                      </a:xfrm>
                      <a:prstGeom prst="rect">
                        <a:avLst/>
                      </a:prstGeom>
                      <a:noFill/>
                      <a:extLst/>
                    </p:spPr>
                  </p:pic>
                </p:oleObj>
              </mc:Fallback>
            </mc:AlternateContent>
          </a:graphicData>
        </a:graphic>
      </p:graphicFrame>
      <p:pic>
        <p:nvPicPr>
          <p:cNvPr id="8" name="图片 7"/>
          <p:cNvPicPr>
            <a:picLocks noChangeAspect="1"/>
          </p:cNvPicPr>
          <p:nvPr/>
        </p:nvPicPr>
        <p:blipFill>
          <a:blip r:embed="rId6"/>
          <a:stretch>
            <a:fillRect/>
          </a:stretch>
        </p:blipFill>
        <p:spPr>
          <a:xfrm>
            <a:off x="6060976" y="1542707"/>
            <a:ext cx="1943100" cy="2057400"/>
          </a:xfrm>
          <a:prstGeom prst="rect">
            <a:avLst/>
          </a:prstGeom>
        </p:spPr>
      </p:pic>
      <p:sp>
        <p:nvSpPr>
          <p:cNvPr id="4" name="矩形 3"/>
          <p:cNvSpPr/>
          <p:nvPr/>
        </p:nvSpPr>
        <p:spPr>
          <a:xfrm>
            <a:off x="4644008" y="2420888"/>
            <a:ext cx="141696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5306679" y="2564904"/>
            <a:ext cx="288032" cy="1584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7"/>
          <a:stretch>
            <a:fillRect/>
          </a:stretch>
        </p:blipFill>
        <p:spPr>
          <a:xfrm>
            <a:off x="4406579" y="4293348"/>
            <a:ext cx="2651484" cy="2231996"/>
          </a:xfrm>
          <a:prstGeom prst="rect">
            <a:avLst/>
          </a:prstGeom>
        </p:spPr>
      </p:pic>
      <p:sp>
        <p:nvSpPr>
          <p:cNvPr id="6" name="日期占位符 5"/>
          <p:cNvSpPr>
            <a:spLocks noGrp="1"/>
          </p:cNvSpPr>
          <p:nvPr>
            <p:ph type="dt" sz="half" idx="10"/>
          </p:nvPr>
        </p:nvSpPr>
        <p:spPr/>
        <p:txBody>
          <a:bodyPr/>
          <a:lstStyle/>
          <a:p>
            <a:fld id="{2D3C66BD-ED65-4BD8-873B-06077DF3736B}" type="datetime10">
              <a:rPr lang="zh-CN" altLang="en-US" smtClean="0"/>
              <a:t>22:02</a:t>
            </a:fld>
            <a:endParaRPr lang="zh-CN" altLang="en-US" dirty="0"/>
          </a:p>
        </p:txBody>
      </p:sp>
      <p:sp>
        <p:nvSpPr>
          <p:cNvPr id="3" name="矩形 2"/>
          <p:cNvSpPr/>
          <p:nvPr/>
        </p:nvSpPr>
        <p:spPr>
          <a:xfrm>
            <a:off x="3649767" y="5224680"/>
            <a:ext cx="723275" cy="369332"/>
          </a:xfrm>
          <a:prstGeom prst="rect">
            <a:avLst/>
          </a:prstGeom>
        </p:spPr>
        <p:txBody>
          <a:bodyPr wrap="none">
            <a:spAutoFit/>
          </a:bodyPr>
          <a:lstStyle/>
          <a:p>
            <a:r>
              <a:rPr lang="en-US" altLang="zh-CN" dirty="0">
                <a:solidFill>
                  <a:srgbClr val="0000FF"/>
                </a:solidFill>
                <a:ea typeface="华文中宋" pitchFamily="2" charset="-122"/>
              </a:rPr>
              <a:t>IGBT</a:t>
            </a:r>
            <a:endParaRPr lang="zh-CN" altLang="en-US" dirty="0"/>
          </a:p>
        </p:txBody>
      </p:sp>
    </p:spTree>
    <p:extLst>
      <p:ext uri="{BB962C8B-B14F-4D97-AF65-F5344CB8AC3E}">
        <p14:creationId xmlns:p14="http://schemas.microsoft.com/office/powerpoint/2010/main" val="274138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1066800" y="152400"/>
            <a:ext cx="7537648" cy="381000"/>
          </a:xfrm>
        </p:spPr>
        <p:txBody>
          <a:bodyPr/>
          <a:lstStyle/>
          <a:p>
            <a:r>
              <a:rPr lang="en-US" altLang="zh-CN" sz="4000" b="1" dirty="0">
                <a:solidFill>
                  <a:schemeClr val="tx1"/>
                </a:solidFill>
              </a:rPr>
              <a:t>IGBT</a:t>
            </a:r>
            <a:r>
              <a:rPr lang="zh-CN" altLang="en-US" sz="4000" b="1" dirty="0">
                <a:solidFill>
                  <a:schemeClr val="tx1"/>
                </a:solidFill>
              </a:rPr>
              <a:t>的结构（与</a:t>
            </a:r>
            <a:r>
              <a:rPr lang="en-US" altLang="zh-CN" sz="4000" b="1" dirty="0">
                <a:solidFill>
                  <a:schemeClr val="tx1"/>
                </a:solidFill>
              </a:rPr>
              <a:t>MOSFET</a:t>
            </a:r>
            <a:r>
              <a:rPr lang="zh-CN" altLang="en-US" sz="4000" b="1" dirty="0">
                <a:solidFill>
                  <a:schemeClr val="tx1"/>
                </a:solidFill>
              </a:rPr>
              <a:t>不同）</a:t>
            </a:r>
            <a:endParaRPr lang="zh-CN" altLang="en-US" sz="4000" dirty="0">
              <a:solidFill>
                <a:schemeClr val="tx1"/>
              </a:solidFill>
            </a:endParaRPr>
          </a:p>
        </p:txBody>
      </p:sp>
      <p:sp>
        <p:nvSpPr>
          <p:cNvPr id="398339" name="Rectangle 3"/>
          <p:cNvSpPr>
            <a:spLocks noGrp="1" noChangeArrowheads="1"/>
          </p:cNvSpPr>
          <p:nvPr>
            <p:ph type="body" idx="1"/>
          </p:nvPr>
        </p:nvSpPr>
        <p:spPr>
          <a:xfrm>
            <a:off x="611560" y="908050"/>
            <a:ext cx="8318128" cy="1944688"/>
          </a:xfrm>
          <a:noFill/>
          <a:ln/>
        </p:spPr>
        <p:txBody>
          <a:bodyPr/>
          <a:lstStyle/>
          <a:p>
            <a:pPr lvl="1" algn="just">
              <a:spcBef>
                <a:spcPct val="35000"/>
              </a:spcBef>
              <a:buFontTx/>
              <a:buBlip>
                <a:blip r:embed="rId3"/>
              </a:buBlip>
            </a:pPr>
            <a:r>
              <a:rPr lang="en-US" altLang="zh-CN" sz="2400" dirty="0">
                <a:latin typeface="Arial" pitchFamily="34" charset="0"/>
              </a:rPr>
              <a:t>IGBT</a:t>
            </a:r>
            <a:r>
              <a:rPr lang="zh-CN" altLang="en-US" sz="2400" dirty="0">
                <a:latin typeface="Arial" pitchFamily="34" charset="0"/>
              </a:rPr>
              <a:t>比</a:t>
            </a:r>
            <a:r>
              <a:rPr lang="en-US" altLang="zh-CN" sz="2400" b="1" dirty="0">
                <a:solidFill>
                  <a:srgbClr val="FF0000"/>
                </a:solidFill>
                <a:latin typeface="Arial" pitchFamily="34" charset="0"/>
              </a:rPr>
              <a:t>VDMOSFET</a:t>
            </a:r>
            <a:r>
              <a:rPr lang="zh-CN" altLang="en-US" sz="2400" b="1" dirty="0">
                <a:solidFill>
                  <a:srgbClr val="FF0000"/>
                </a:solidFill>
                <a:latin typeface="Arial" pitchFamily="34" charset="0"/>
              </a:rPr>
              <a:t>多一层</a:t>
            </a:r>
            <a:r>
              <a:rPr lang="en-US" altLang="zh-CN" sz="2400" b="1" dirty="0">
                <a:solidFill>
                  <a:srgbClr val="FF0000"/>
                </a:solidFill>
                <a:latin typeface="Arial" pitchFamily="34" charset="0"/>
              </a:rPr>
              <a:t>P</a:t>
            </a:r>
            <a:r>
              <a:rPr lang="en-US" altLang="zh-CN" sz="2400" b="1" baseline="30000" dirty="0">
                <a:solidFill>
                  <a:srgbClr val="FF0000"/>
                </a:solidFill>
                <a:latin typeface="Arial" pitchFamily="34" charset="0"/>
              </a:rPr>
              <a:t>+</a:t>
            </a:r>
            <a:r>
              <a:rPr lang="zh-CN" altLang="en-US" sz="2400" b="1" dirty="0">
                <a:solidFill>
                  <a:srgbClr val="FF0000"/>
                </a:solidFill>
                <a:latin typeface="Arial" pitchFamily="34" charset="0"/>
              </a:rPr>
              <a:t>注入区</a:t>
            </a:r>
            <a:r>
              <a:rPr lang="zh-CN" altLang="en-US" sz="2400" dirty="0">
                <a:latin typeface="Arial" pitchFamily="34" charset="0"/>
              </a:rPr>
              <a:t>，形成一个大面积的</a:t>
            </a:r>
            <a:r>
              <a:rPr lang="en-US" altLang="zh-CN" sz="2400" b="1" dirty="0">
                <a:solidFill>
                  <a:srgbClr val="FF0000"/>
                </a:solidFill>
                <a:latin typeface="Arial" pitchFamily="34" charset="0"/>
              </a:rPr>
              <a:t>P</a:t>
            </a:r>
            <a:r>
              <a:rPr lang="en-US" altLang="zh-CN" sz="2400" b="1" baseline="30000" dirty="0">
                <a:solidFill>
                  <a:srgbClr val="FF0000"/>
                </a:solidFill>
                <a:latin typeface="Arial" pitchFamily="34" charset="0"/>
              </a:rPr>
              <a:t>+</a:t>
            </a:r>
            <a:r>
              <a:rPr lang="en-US" altLang="zh-CN" sz="2400" dirty="0">
                <a:solidFill>
                  <a:srgbClr val="FF0000"/>
                </a:solidFill>
                <a:latin typeface="Arial" pitchFamily="34" charset="0"/>
              </a:rPr>
              <a:t>N</a:t>
            </a:r>
            <a:r>
              <a:rPr lang="zh-CN" altLang="en-US" sz="2400" dirty="0">
                <a:solidFill>
                  <a:srgbClr val="FF0000"/>
                </a:solidFill>
                <a:latin typeface="Arial" pitchFamily="34" charset="0"/>
              </a:rPr>
              <a:t>节</a:t>
            </a:r>
            <a:r>
              <a:rPr lang="en-US" altLang="zh-CN" sz="2400" dirty="0">
                <a:solidFill>
                  <a:srgbClr val="FF0000"/>
                </a:solidFill>
                <a:latin typeface="Arial" pitchFamily="34" charset="0"/>
              </a:rPr>
              <a:t>J</a:t>
            </a:r>
            <a:r>
              <a:rPr lang="en-US" altLang="zh-CN" sz="2200" baseline="-30000" dirty="0">
                <a:latin typeface="Arial" pitchFamily="34" charset="0"/>
              </a:rPr>
              <a:t>1</a:t>
            </a:r>
            <a:r>
              <a:rPr lang="zh-CN" altLang="en-US" sz="2000" dirty="0">
                <a:latin typeface="Arial" pitchFamily="34" charset="0"/>
              </a:rPr>
              <a:t> 。</a:t>
            </a:r>
            <a:endParaRPr lang="en-US" altLang="zh-CN" sz="2200" baseline="-30000" dirty="0">
              <a:latin typeface="Arial" pitchFamily="34" charset="0"/>
            </a:endParaRPr>
          </a:p>
          <a:p>
            <a:pPr marL="457200" lvl="1" indent="0" algn="just">
              <a:spcBef>
                <a:spcPct val="35000"/>
              </a:spcBef>
              <a:buNone/>
            </a:pPr>
            <a:r>
              <a:rPr lang="en-US" altLang="zh-CN" sz="2400" dirty="0">
                <a:latin typeface="Arial" pitchFamily="34" charset="0"/>
              </a:rPr>
              <a:t>        </a:t>
            </a:r>
            <a:r>
              <a:rPr lang="zh-CN" altLang="en-US" sz="2400" dirty="0">
                <a:latin typeface="Arial" pitchFamily="34" charset="0"/>
              </a:rPr>
              <a:t>作用：</a:t>
            </a:r>
            <a:r>
              <a:rPr lang="en-US" altLang="zh-CN" sz="2400" dirty="0">
                <a:latin typeface="Arial" pitchFamily="34" charset="0"/>
              </a:rPr>
              <a:t>IGBT</a:t>
            </a:r>
            <a:r>
              <a:rPr lang="zh-CN" altLang="en-US" sz="2400" dirty="0">
                <a:latin typeface="Arial" pitchFamily="34" charset="0"/>
              </a:rPr>
              <a:t>导通时</a:t>
            </a:r>
            <a:r>
              <a:rPr lang="en-US" altLang="zh-CN" sz="2400" dirty="0">
                <a:latin typeface="Arial" pitchFamily="34" charset="0"/>
              </a:rPr>
              <a:t>P</a:t>
            </a:r>
            <a:r>
              <a:rPr lang="en-US" altLang="zh-CN" sz="2400" baseline="30000" dirty="0">
                <a:latin typeface="Arial" pitchFamily="34" charset="0"/>
              </a:rPr>
              <a:t>+</a:t>
            </a:r>
            <a:r>
              <a:rPr lang="en-US" altLang="zh-CN" sz="2400" dirty="0">
                <a:latin typeface="Arial" pitchFamily="34" charset="0"/>
              </a:rPr>
              <a:t> </a:t>
            </a:r>
            <a:r>
              <a:rPr lang="zh-CN" altLang="en-US" sz="2400" dirty="0">
                <a:latin typeface="Arial" pitchFamily="34" charset="0"/>
              </a:rPr>
              <a:t>往</a:t>
            </a:r>
            <a:r>
              <a:rPr lang="en-US" altLang="zh-CN" sz="2400" dirty="0">
                <a:latin typeface="Arial" pitchFamily="34" charset="0"/>
              </a:rPr>
              <a:t>N</a:t>
            </a:r>
            <a:r>
              <a:rPr lang="en-US" altLang="zh-CN" sz="2400" baseline="30000" dirty="0">
                <a:latin typeface="Arial" pitchFamily="34" charset="0"/>
              </a:rPr>
              <a:t>-</a:t>
            </a:r>
            <a:r>
              <a:rPr lang="zh-CN" altLang="en-US" sz="2400" dirty="0">
                <a:latin typeface="Arial" pitchFamily="34" charset="0"/>
              </a:rPr>
              <a:t>漂移区发射少子，对漂移区电阻率进行调制</a:t>
            </a:r>
            <a:r>
              <a:rPr lang="zh-CN" altLang="en-US" sz="2400" b="1" dirty="0">
                <a:solidFill>
                  <a:srgbClr val="FF0000"/>
                </a:solidFill>
                <a:latin typeface="Arial" pitchFamily="34" charset="0"/>
              </a:rPr>
              <a:t>（电导调制效应）</a:t>
            </a:r>
            <a:r>
              <a:rPr lang="zh-CN" altLang="en-US" sz="2400" dirty="0">
                <a:latin typeface="Arial" pitchFamily="34" charset="0"/>
              </a:rPr>
              <a:t>，使</a:t>
            </a:r>
            <a:r>
              <a:rPr lang="en-US" altLang="zh-CN" sz="2400" dirty="0">
                <a:latin typeface="Arial" pitchFamily="34" charset="0"/>
              </a:rPr>
              <a:t>IGBT </a:t>
            </a:r>
            <a:r>
              <a:rPr lang="zh-CN" altLang="en-US" sz="2400" dirty="0">
                <a:latin typeface="Arial" pitchFamily="34" charset="0"/>
              </a:rPr>
              <a:t>具备较大的通流能力，解决电力</a:t>
            </a:r>
            <a:r>
              <a:rPr lang="en-US" altLang="zh-CN" sz="2400" dirty="0">
                <a:latin typeface="Arial" pitchFamily="34" charset="0"/>
              </a:rPr>
              <a:t>MOSFTE</a:t>
            </a:r>
            <a:r>
              <a:rPr lang="zh-CN" altLang="en-US" sz="2400" dirty="0">
                <a:latin typeface="Arial" pitchFamily="34" charset="0"/>
              </a:rPr>
              <a:t>中追求高耐压与低通态电阻之间的矛盾。</a:t>
            </a:r>
          </a:p>
          <a:p>
            <a:pPr lvl="1" algn="just">
              <a:spcBef>
                <a:spcPct val="35000"/>
              </a:spcBef>
              <a:buFontTx/>
              <a:buBlip>
                <a:blip r:embed="rId3"/>
              </a:buBlip>
            </a:pPr>
            <a:endParaRPr lang="zh-CN" altLang="en-US" sz="3100" dirty="0">
              <a:latin typeface="Arial" pitchFamily="34" charset="0"/>
            </a:endParaRPr>
          </a:p>
          <a:p>
            <a:pPr lvl="1" algn="just">
              <a:spcBef>
                <a:spcPct val="35000"/>
              </a:spcBef>
              <a:buFontTx/>
              <a:buBlip>
                <a:blip r:embed="rId3"/>
              </a:buBlip>
            </a:pPr>
            <a:endParaRPr lang="en-US" altLang="zh-CN" sz="3100" dirty="0">
              <a:latin typeface="Arial" pitchFamily="34"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6</a:t>
            </a:fld>
            <a:endParaRPr lang="zh-CN" altLang="en-US"/>
          </a:p>
        </p:txBody>
      </p:sp>
      <p:pic>
        <p:nvPicPr>
          <p:cNvPr id="3" name="图片 2"/>
          <p:cNvPicPr>
            <a:picLocks noChangeAspect="1"/>
          </p:cNvPicPr>
          <p:nvPr/>
        </p:nvPicPr>
        <p:blipFill>
          <a:blip r:embed="rId4"/>
          <a:stretch>
            <a:fillRect/>
          </a:stretch>
        </p:blipFill>
        <p:spPr>
          <a:xfrm>
            <a:off x="3352967" y="3540230"/>
            <a:ext cx="3190875" cy="2686050"/>
          </a:xfrm>
          <a:prstGeom prst="rect">
            <a:avLst/>
          </a:prstGeom>
        </p:spPr>
      </p:pic>
      <p:sp>
        <p:nvSpPr>
          <p:cNvPr id="4" name="日期占位符 3"/>
          <p:cNvSpPr>
            <a:spLocks noGrp="1"/>
          </p:cNvSpPr>
          <p:nvPr>
            <p:ph type="dt" sz="half" idx="10"/>
          </p:nvPr>
        </p:nvSpPr>
        <p:spPr/>
        <p:txBody>
          <a:bodyPr/>
          <a:lstStyle/>
          <a:p>
            <a:fld id="{FCE0044A-C12A-41B7-BB3C-A596050C1A17}" type="datetime10">
              <a:rPr lang="zh-CN" altLang="en-US" smtClean="0"/>
              <a:t>22:02</a:t>
            </a:fld>
            <a:endParaRPr lang="zh-CN" altLang="en-US"/>
          </a:p>
        </p:txBody>
      </p:sp>
    </p:spTree>
    <p:extLst>
      <p:ext uri="{BB962C8B-B14F-4D97-AF65-F5344CB8AC3E}">
        <p14:creationId xmlns:p14="http://schemas.microsoft.com/office/powerpoint/2010/main" val="399059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blinds(horizontal)">
                                      <p:cBhvr>
                                        <p:cTn id="7" dur="500"/>
                                        <p:tgtEl>
                                          <p:spTgt spid="398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8339">
                                            <p:txEl>
                                              <p:pRg st="1" end="1"/>
                                            </p:txEl>
                                          </p:spTgt>
                                        </p:tgtEl>
                                        <p:attrNameLst>
                                          <p:attrName>style.visibility</p:attrName>
                                        </p:attrNameLst>
                                      </p:cBhvr>
                                      <p:to>
                                        <p:strVal val="visible"/>
                                      </p:to>
                                    </p:set>
                                    <p:animEffect transition="in" filter="blinds(horizontal)">
                                      <p:cBhvr>
                                        <p:cTn id="12" dur="500"/>
                                        <p:tgtEl>
                                          <p:spTgt spid="398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sz="4000" b="1" dirty="0">
                <a:latin typeface="Arial" pitchFamily="34" charset="0"/>
              </a:rPr>
              <a:t>IGBT</a:t>
            </a:r>
            <a:r>
              <a:rPr lang="zh-CN" altLang="en-US" sz="4000" b="1" dirty="0">
                <a:latin typeface="Arial" pitchFamily="34" charset="0"/>
              </a:rPr>
              <a:t>的结构（外形）</a:t>
            </a:r>
          </a:p>
        </p:txBody>
      </p:sp>
      <p:sp>
        <p:nvSpPr>
          <p:cNvPr id="396291" name="Rectangle 3"/>
          <p:cNvSpPr>
            <a:spLocks noGrp="1" noChangeArrowheads="1"/>
          </p:cNvSpPr>
          <p:nvPr>
            <p:ph type="body" idx="1"/>
          </p:nvPr>
        </p:nvSpPr>
        <p:spPr>
          <a:xfrm>
            <a:off x="323528" y="850106"/>
            <a:ext cx="8891588" cy="2214563"/>
          </a:xfrm>
          <a:noFill/>
          <a:ln/>
        </p:spPr>
        <p:txBody>
          <a:bodyPr/>
          <a:lstStyle/>
          <a:p>
            <a:pPr lvl="1" algn="just">
              <a:lnSpc>
                <a:spcPct val="90000"/>
              </a:lnSpc>
              <a:buFont typeface="Wingdings" pitchFamily="2" charset="2"/>
              <a:buBlip>
                <a:blip r:embed="rId3"/>
              </a:buBlip>
            </a:pPr>
            <a:r>
              <a:rPr lang="zh-CN" altLang="en-US" sz="2200" dirty="0">
                <a:latin typeface="Arial" pitchFamily="34" charset="0"/>
              </a:rPr>
              <a:t>三端器件：</a:t>
            </a:r>
            <a:r>
              <a:rPr lang="zh-CN" altLang="en-US" sz="2200" b="1" dirty="0">
                <a:solidFill>
                  <a:srgbClr val="FF0000"/>
                </a:solidFill>
                <a:latin typeface="Arial" pitchFamily="34" charset="0"/>
              </a:rPr>
              <a:t>栅极</a:t>
            </a:r>
            <a:r>
              <a:rPr lang="en-US" altLang="zh-CN" sz="2200" b="1" dirty="0">
                <a:solidFill>
                  <a:srgbClr val="FF0000"/>
                </a:solidFill>
                <a:latin typeface="Arial" pitchFamily="34" charset="0"/>
              </a:rPr>
              <a:t>G</a:t>
            </a:r>
            <a:r>
              <a:rPr lang="zh-CN" altLang="en-US" sz="2200" b="1" dirty="0">
                <a:solidFill>
                  <a:srgbClr val="FF0000"/>
                </a:solidFill>
                <a:latin typeface="Arial" pitchFamily="34" charset="0"/>
              </a:rPr>
              <a:t>、集电极</a:t>
            </a:r>
            <a:r>
              <a:rPr lang="en-US" altLang="zh-CN" sz="2200" b="1" dirty="0">
                <a:solidFill>
                  <a:srgbClr val="FF0000"/>
                </a:solidFill>
                <a:latin typeface="Arial" pitchFamily="34" charset="0"/>
              </a:rPr>
              <a:t>C</a:t>
            </a:r>
            <a:r>
              <a:rPr lang="zh-CN" altLang="en-US" sz="2200" b="1" dirty="0">
                <a:solidFill>
                  <a:srgbClr val="FF0000"/>
                </a:solidFill>
                <a:latin typeface="Arial" pitchFamily="34" charset="0"/>
              </a:rPr>
              <a:t>和发射极</a:t>
            </a:r>
            <a:r>
              <a:rPr lang="en-US" altLang="zh-CN" sz="2200" b="1" dirty="0">
                <a:solidFill>
                  <a:srgbClr val="FF0000"/>
                </a:solidFill>
                <a:latin typeface="Arial" pitchFamily="34" charset="0"/>
              </a:rPr>
              <a:t>E</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7" name="Rectangle 3"/>
          <p:cNvSpPr txBox="1">
            <a:spLocks noChangeArrowheads="1"/>
          </p:cNvSpPr>
          <p:nvPr/>
        </p:nvSpPr>
        <p:spPr bwMode="auto">
          <a:xfrm>
            <a:off x="323528" y="4148975"/>
            <a:ext cx="7776864" cy="57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lvl="1" algn="just">
              <a:lnSpc>
                <a:spcPct val="90000"/>
              </a:lnSpc>
              <a:buFont typeface="Wingdings" pitchFamily="2" charset="2"/>
              <a:buBlip>
                <a:blip r:embed="rId3"/>
              </a:buBlip>
            </a:pPr>
            <a:r>
              <a:rPr lang="zh-CN" altLang="en-US" sz="2200" kern="0" dirty="0">
                <a:latin typeface="Arial" pitchFamily="34" charset="0"/>
              </a:rPr>
              <a:t>图为</a:t>
            </a:r>
            <a:r>
              <a:rPr lang="en-US" altLang="zh-CN" sz="2200" kern="0" dirty="0">
                <a:latin typeface="Arial" pitchFamily="34" charset="0"/>
              </a:rPr>
              <a:t>N</a:t>
            </a:r>
            <a:r>
              <a:rPr lang="zh-CN" altLang="en-US" sz="2200" kern="0" dirty="0">
                <a:latin typeface="Arial" pitchFamily="34" charset="0"/>
              </a:rPr>
              <a:t>沟道</a:t>
            </a:r>
            <a:r>
              <a:rPr lang="en-US" altLang="zh-CN" sz="2200" kern="0" dirty="0">
                <a:latin typeface="Arial" pitchFamily="34" charset="0"/>
              </a:rPr>
              <a:t>VDMOSFET</a:t>
            </a:r>
            <a:r>
              <a:rPr lang="zh-CN" altLang="en-US" sz="2200" kern="0" dirty="0">
                <a:latin typeface="Arial" pitchFamily="34" charset="0"/>
              </a:rPr>
              <a:t>与</a:t>
            </a:r>
            <a:r>
              <a:rPr lang="en-US" altLang="zh-CN" sz="2200" kern="0" dirty="0">
                <a:latin typeface="Arial" pitchFamily="34" charset="0"/>
              </a:rPr>
              <a:t>GTR</a:t>
            </a:r>
            <a:r>
              <a:rPr lang="zh-CN" altLang="en-US" sz="2200" kern="0" dirty="0">
                <a:latin typeface="Arial" pitchFamily="34" charset="0"/>
              </a:rPr>
              <a:t>组合</a:t>
            </a:r>
            <a:r>
              <a:rPr lang="en-US" altLang="zh-CN" sz="2200" kern="0" dirty="0">
                <a:latin typeface="Arial" pitchFamily="34" charset="0"/>
              </a:rPr>
              <a:t>——N</a:t>
            </a:r>
            <a:r>
              <a:rPr lang="zh-CN" altLang="en-US" sz="2200" kern="0" dirty="0">
                <a:latin typeface="Arial" pitchFamily="34" charset="0"/>
              </a:rPr>
              <a:t>沟道</a:t>
            </a:r>
            <a:r>
              <a:rPr lang="en-US" altLang="zh-CN" sz="2200" kern="0" dirty="0">
                <a:latin typeface="Arial" pitchFamily="34" charset="0"/>
              </a:rPr>
              <a:t>IGBT</a:t>
            </a:r>
            <a:r>
              <a:rPr lang="zh-CN" altLang="en-US" sz="2200" kern="0" dirty="0">
                <a:latin typeface="Arial" pitchFamily="34" charset="0"/>
              </a:rPr>
              <a:t>。</a:t>
            </a:r>
          </a:p>
        </p:txBody>
      </p:sp>
      <p:pic>
        <p:nvPicPr>
          <p:cNvPr id="4" name="图片 3"/>
          <p:cNvPicPr>
            <a:picLocks noChangeAspect="1"/>
          </p:cNvPicPr>
          <p:nvPr/>
        </p:nvPicPr>
        <p:blipFill>
          <a:blip r:embed="rId4"/>
          <a:stretch>
            <a:fillRect/>
          </a:stretch>
        </p:blipFill>
        <p:spPr>
          <a:xfrm>
            <a:off x="3345185" y="1605384"/>
            <a:ext cx="1733550" cy="2219325"/>
          </a:xfrm>
          <a:prstGeom prst="rect">
            <a:avLst/>
          </a:prstGeom>
        </p:spPr>
      </p:pic>
      <p:sp>
        <p:nvSpPr>
          <p:cNvPr id="3" name="日期占位符 2"/>
          <p:cNvSpPr>
            <a:spLocks noGrp="1"/>
          </p:cNvSpPr>
          <p:nvPr>
            <p:ph type="dt" sz="half" idx="10"/>
          </p:nvPr>
        </p:nvSpPr>
        <p:spPr/>
        <p:txBody>
          <a:bodyPr/>
          <a:lstStyle/>
          <a:p>
            <a:fld id="{2357E811-0676-4DD2-BE23-41C783AD155B}" type="datetime10">
              <a:rPr lang="zh-CN" altLang="en-US" smtClean="0"/>
              <a:t>22:02</a:t>
            </a:fld>
            <a:endParaRPr lang="zh-CN" altLang="en-US"/>
          </a:p>
        </p:txBody>
      </p:sp>
    </p:spTree>
    <p:extLst>
      <p:ext uri="{BB962C8B-B14F-4D97-AF65-F5344CB8AC3E}">
        <p14:creationId xmlns:p14="http://schemas.microsoft.com/office/powerpoint/2010/main" val="172069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sz="4000" b="1" dirty="0">
                <a:latin typeface="Arial" pitchFamily="34" charset="0"/>
              </a:rPr>
              <a:t>IGBT</a:t>
            </a:r>
            <a:r>
              <a:rPr lang="zh-CN" altLang="en-US" sz="4000" b="1" dirty="0">
                <a:latin typeface="Arial" pitchFamily="34" charset="0"/>
              </a:rPr>
              <a:t>的结构（等效电路）</a:t>
            </a:r>
          </a:p>
        </p:txBody>
      </p:sp>
      <p:sp>
        <p:nvSpPr>
          <p:cNvPr id="396291" name="Rectangle 3"/>
          <p:cNvSpPr>
            <a:spLocks noGrp="1" noChangeArrowheads="1"/>
          </p:cNvSpPr>
          <p:nvPr>
            <p:ph type="body" idx="1"/>
          </p:nvPr>
        </p:nvSpPr>
        <p:spPr>
          <a:xfrm>
            <a:off x="179512" y="657894"/>
            <a:ext cx="8891588" cy="2214563"/>
          </a:xfrm>
          <a:noFill/>
          <a:ln/>
        </p:spPr>
        <p:txBody>
          <a:bodyPr/>
          <a:lstStyle/>
          <a:p>
            <a:pPr lvl="1" algn="just">
              <a:lnSpc>
                <a:spcPct val="120000"/>
              </a:lnSpc>
              <a:spcBef>
                <a:spcPct val="35000"/>
              </a:spcBef>
              <a:buFontTx/>
              <a:buBlip>
                <a:blip r:embed="rId3"/>
              </a:buBlip>
            </a:pPr>
            <a:r>
              <a:rPr lang="zh-CN" altLang="en-US" sz="2200" dirty="0">
                <a:latin typeface="Arial" pitchFamily="34" charset="0"/>
              </a:rPr>
              <a:t>简化等效电路表明，</a:t>
            </a:r>
            <a:r>
              <a:rPr lang="en-US" altLang="zh-CN" sz="2200" dirty="0">
                <a:latin typeface="Arial" pitchFamily="34" charset="0"/>
              </a:rPr>
              <a:t>IGBT</a:t>
            </a:r>
            <a:r>
              <a:rPr lang="zh-CN" altLang="en-US" sz="2200" dirty="0">
                <a:latin typeface="Arial" pitchFamily="34" charset="0"/>
              </a:rPr>
              <a:t>是</a:t>
            </a:r>
            <a:r>
              <a:rPr lang="en-US" altLang="zh-CN" sz="2200" dirty="0">
                <a:latin typeface="Arial" pitchFamily="34" charset="0"/>
              </a:rPr>
              <a:t>GTR</a:t>
            </a:r>
            <a:r>
              <a:rPr lang="zh-CN" altLang="en-US" sz="2200" dirty="0">
                <a:latin typeface="Arial" pitchFamily="34" charset="0"/>
              </a:rPr>
              <a:t>与</a:t>
            </a:r>
            <a:r>
              <a:rPr lang="en-US" altLang="zh-CN" sz="2200" dirty="0">
                <a:latin typeface="Arial" pitchFamily="34" charset="0"/>
              </a:rPr>
              <a:t>N</a:t>
            </a:r>
            <a:r>
              <a:rPr lang="zh-CN" altLang="en-US" sz="2200" dirty="0">
                <a:latin typeface="Arial" pitchFamily="34" charset="0"/>
              </a:rPr>
              <a:t>沟道</a:t>
            </a:r>
            <a:r>
              <a:rPr lang="en-US" altLang="zh-CN" sz="2200" dirty="0">
                <a:latin typeface="Arial" pitchFamily="34" charset="0"/>
              </a:rPr>
              <a:t>MOSFET</a:t>
            </a:r>
            <a:r>
              <a:rPr lang="zh-CN" altLang="en-US" sz="2200" dirty="0">
                <a:latin typeface="Arial" pitchFamily="34" charset="0"/>
              </a:rPr>
              <a:t>组成的达林顿结构，一个由</a:t>
            </a:r>
            <a:r>
              <a:rPr lang="en-US" altLang="zh-CN" sz="2200" dirty="0">
                <a:latin typeface="Arial" pitchFamily="34" charset="0"/>
              </a:rPr>
              <a:t>MOSFET</a:t>
            </a:r>
            <a:r>
              <a:rPr lang="zh-CN" altLang="en-US" sz="2200" dirty="0">
                <a:latin typeface="Arial" pitchFamily="34" charset="0"/>
              </a:rPr>
              <a:t>驱动的</a:t>
            </a:r>
            <a:r>
              <a:rPr lang="zh-CN" altLang="en-US" sz="2200" b="1" dirty="0">
                <a:solidFill>
                  <a:srgbClr val="FF0000"/>
                </a:solidFill>
                <a:latin typeface="Arial" pitchFamily="34" charset="0"/>
              </a:rPr>
              <a:t>厚基区</a:t>
            </a:r>
            <a:r>
              <a:rPr lang="en-US" altLang="zh-CN" sz="2200" b="1" dirty="0">
                <a:solidFill>
                  <a:srgbClr val="FF0000"/>
                </a:solidFill>
                <a:latin typeface="Arial" pitchFamily="34" charset="0"/>
              </a:rPr>
              <a:t>PNP</a:t>
            </a:r>
            <a:r>
              <a:rPr lang="zh-CN" altLang="en-US" sz="2200" b="1" dirty="0">
                <a:solidFill>
                  <a:srgbClr val="FF0000"/>
                </a:solidFill>
                <a:latin typeface="Arial" pitchFamily="34" charset="0"/>
              </a:rPr>
              <a:t>晶体管（提高耐压等级）。</a:t>
            </a:r>
            <a:endParaRPr lang="en-US" altLang="zh-CN" sz="2200" b="1" dirty="0">
              <a:solidFill>
                <a:srgbClr val="FF0000"/>
              </a:solidFill>
              <a:latin typeface="Arial" pitchFamily="34" charset="0"/>
            </a:endParaRPr>
          </a:p>
          <a:p>
            <a:pPr lvl="1" algn="just">
              <a:lnSpc>
                <a:spcPct val="90000"/>
              </a:lnSpc>
              <a:spcBef>
                <a:spcPct val="35000"/>
              </a:spcBef>
              <a:buFontTx/>
              <a:buBlip>
                <a:blip r:embed="rId3"/>
              </a:buBlip>
            </a:pPr>
            <a:r>
              <a:rPr lang="en-US" altLang="zh-CN" sz="2200" dirty="0">
                <a:latin typeface="Arial" pitchFamily="34" charset="0"/>
              </a:rPr>
              <a:t>R</a:t>
            </a:r>
            <a:r>
              <a:rPr lang="en-US" altLang="zh-CN" sz="2200" baseline="-30000" dirty="0">
                <a:latin typeface="Arial" pitchFamily="34" charset="0"/>
              </a:rPr>
              <a:t>N</a:t>
            </a:r>
            <a:r>
              <a:rPr lang="zh-CN" altLang="en-US" sz="2200" dirty="0">
                <a:latin typeface="Arial" pitchFamily="34" charset="0"/>
              </a:rPr>
              <a:t>为晶体管基区内的调制电阻。</a:t>
            </a:r>
            <a:endParaRPr lang="zh-CN" altLang="en-US" sz="1800" dirty="0">
              <a:latin typeface="Arial" pitchFamily="34"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pic>
        <p:nvPicPr>
          <p:cNvPr id="3" name="图片 2"/>
          <p:cNvPicPr>
            <a:picLocks noChangeAspect="1"/>
          </p:cNvPicPr>
          <p:nvPr/>
        </p:nvPicPr>
        <p:blipFill>
          <a:blip r:embed="rId4"/>
          <a:stretch>
            <a:fillRect/>
          </a:stretch>
        </p:blipFill>
        <p:spPr>
          <a:xfrm>
            <a:off x="4756557" y="2780928"/>
            <a:ext cx="3028950" cy="2800350"/>
          </a:xfrm>
          <a:prstGeom prst="rect">
            <a:avLst/>
          </a:prstGeom>
        </p:spPr>
      </p:pic>
      <p:pic>
        <p:nvPicPr>
          <p:cNvPr id="4" name="图片 3"/>
          <p:cNvPicPr>
            <a:picLocks noChangeAspect="1"/>
          </p:cNvPicPr>
          <p:nvPr/>
        </p:nvPicPr>
        <p:blipFill>
          <a:blip r:embed="rId5"/>
          <a:stretch>
            <a:fillRect/>
          </a:stretch>
        </p:blipFill>
        <p:spPr>
          <a:xfrm>
            <a:off x="6918732" y="3284984"/>
            <a:ext cx="1733550" cy="2219325"/>
          </a:xfrm>
          <a:prstGeom prst="rect">
            <a:avLst/>
          </a:prstGeom>
        </p:spPr>
      </p:pic>
      <p:pic>
        <p:nvPicPr>
          <p:cNvPr id="7" name="图片 6"/>
          <p:cNvPicPr>
            <a:picLocks noChangeAspect="1"/>
          </p:cNvPicPr>
          <p:nvPr/>
        </p:nvPicPr>
        <p:blipFill>
          <a:blip r:embed="rId6"/>
          <a:stretch>
            <a:fillRect/>
          </a:stretch>
        </p:blipFill>
        <p:spPr>
          <a:xfrm>
            <a:off x="1051332" y="2761452"/>
            <a:ext cx="3190875" cy="2686050"/>
          </a:xfrm>
          <a:prstGeom prst="rect">
            <a:avLst/>
          </a:prstGeom>
        </p:spPr>
      </p:pic>
      <p:sp>
        <p:nvSpPr>
          <p:cNvPr id="5" name="日期占位符 4"/>
          <p:cNvSpPr>
            <a:spLocks noGrp="1"/>
          </p:cNvSpPr>
          <p:nvPr>
            <p:ph type="dt" sz="half" idx="10"/>
          </p:nvPr>
        </p:nvSpPr>
        <p:spPr/>
        <p:txBody>
          <a:bodyPr/>
          <a:lstStyle/>
          <a:p>
            <a:fld id="{FF27005D-EB65-4C0F-88C7-D6B82F7637F0}" type="datetime10">
              <a:rPr lang="zh-CN" altLang="en-US" smtClean="0"/>
              <a:t>22:02</a:t>
            </a:fld>
            <a:endParaRPr lang="zh-CN" altLang="en-US"/>
          </a:p>
        </p:txBody>
      </p:sp>
    </p:spTree>
    <p:extLst>
      <p:ext uri="{BB962C8B-B14F-4D97-AF65-F5344CB8AC3E}">
        <p14:creationId xmlns:p14="http://schemas.microsoft.com/office/powerpoint/2010/main" val="4000749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sz="4000" b="1" dirty="0">
                <a:solidFill>
                  <a:schemeClr val="tx1"/>
                </a:solidFill>
              </a:rPr>
              <a:t>IGBT</a:t>
            </a:r>
            <a:r>
              <a:rPr lang="zh-CN" altLang="en-US" sz="4000" b="1" dirty="0">
                <a:solidFill>
                  <a:schemeClr val="tx1"/>
                </a:solidFill>
              </a:rPr>
              <a:t>的工作原理</a:t>
            </a:r>
          </a:p>
        </p:txBody>
      </p:sp>
      <p:sp>
        <p:nvSpPr>
          <p:cNvPr id="400387" name="Rectangle 3"/>
          <p:cNvSpPr>
            <a:spLocks noGrp="1" noChangeArrowheads="1"/>
          </p:cNvSpPr>
          <p:nvPr>
            <p:ph type="body" idx="1"/>
          </p:nvPr>
        </p:nvSpPr>
        <p:spPr>
          <a:xfrm>
            <a:off x="107503" y="575468"/>
            <a:ext cx="7318821" cy="6093891"/>
          </a:xfrm>
        </p:spPr>
        <p:txBody>
          <a:bodyPr/>
          <a:lstStyle/>
          <a:p>
            <a:pPr algn="just">
              <a:lnSpc>
                <a:spcPct val="170000"/>
              </a:lnSpc>
              <a:buFont typeface="Wingdings" pitchFamily="2" charset="2"/>
              <a:buNone/>
            </a:pPr>
            <a:r>
              <a:rPr lang="en-US" altLang="zh-CN" sz="2800" dirty="0">
                <a:latin typeface="Arial" pitchFamily="34" charset="0"/>
                <a:cs typeface="Times New Roman" pitchFamily="18" charset="0"/>
              </a:rPr>
              <a:t>  </a:t>
            </a:r>
            <a:r>
              <a:rPr lang="zh-CN" altLang="en-US" sz="2400" dirty="0">
                <a:latin typeface="Arial" pitchFamily="34" charset="0"/>
              </a:rPr>
              <a:t>驱动原理与电力</a:t>
            </a:r>
            <a:r>
              <a:rPr lang="en-US" altLang="zh-CN" sz="2400" dirty="0">
                <a:latin typeface="Arial" pitchFamily="34" charset="0"/>
              </a:rPr>
              <a:t>MOSFET</a:t>
            </a:r>
            <a:r>
              <a:rPr lang="zh-CN" altLang="en-US" sz="2400" dirty="0">
                <a:latin typeface="Arial" pitchFamily="34" charset="0"/>
              </a:rPr>
              <a:t>基本相同，场控器件，通断由栅射极电压</a:t>
            </a:r>
            <a:r>
              <a:rPr lang="en-US" altLang="zh-CN" sz="2400" i="1" dirty="0" err="1">
                <a:latin typeface="Arial" pitchFamily="34" charset="0"/>
              </a:rPr>
              <a:t>u</a:t>
            </a:r>
            <a:r>
              <a:rPr lang="en-US" altLang="zh-CN" sz="2400" baseline="-30000" dirty="0" err="1">
                <a:latin typeface="Arial" pitchFamily="34" charset="0"/>
              </a:rPr>
              <a:t>GE</a:t>
            </a:r>
            <a:r>
              <a:rPr lang="zh-CN" altLang="en-US" sz="2400" dirty="0">
                <a:latin typeface="Arial" pitchFamily="34" charset="0"/>
              </a:rPr>
              <a:t>决定。</a:t>
            </a:r>
          </a:p>
          <a:p>
            <a:pPr lvl="1" algn="just">
              <a:lnSpc>
                <a:spcPct val="170000"/>
              </a:lnSpc>
              <a:buClr>
                <a:schemeClr val="tx1"/>
              </a:buClr>
              <a:buFontTx/>
              <a:buBlip>
                <a:blip r:embed="rId3"/>
              </a:buBlip>
            </a:pPr>
            <a:r>
              <a:rPr lang="zh-CN" altLang="en-US" sz="2400" b="1" dirty="0">
                <a:solidFill>
                  <a:srgbClr val="0000FF"/>
                </a:solidFill>
                <a:latin typeface="Arial" pitchFamily="34" charset="0"/>
              </a:rPr>
              <a:t>导通</a:t>
            </a:r>
            <a:r>
              <a:rPr lang="zh-CN" altLang="en-US" sz="2400" dirty="0">
                <a:latin typeface="Arial" pitchFamily="34" charset="0"/>
              </a:rPr>
              <a:t>：</a:t>
            </a:r>
            <a:r>
              <a:rPr lang="en-US" altLang="zh-CN" sz="2400" b="1" i="1" dirty="0" err="1">
                <a:latin typeface="Arial" pitchFamily="34" charset="0"/>
              </a:rPr>
              <a:t>u</a:t>
            </a:r>
            <a:r>
              <a:rPr lang="en-US" altLang="zh-CN" sz="2400" b="1" baseline="-30000" dirty="0" err="1">
                <a:latin typeface="Arial" pitchFamily="34" charset="0"/>
              </a:rPr>
              <a:t>GE</a:t>
            </a:r>
            <a:r>
              <a:rPr lang="zh-CN" altLang="en-US" sz="2400" dirty="0">
                <a:latin typeface="Arial" pitchFamily="34" charset="0"/>
              </a:rPr>
              <a:t>大于</a:t>
            </a:r>
            <a:r>
              <a:rPr lang="zh-CN" altLang="en-US" sz="2400" b="1" dirty="0">
                <a:latin typeface="Arial" pitchFamily="34" charset="0"/>
              </a:rPr>
              <a:t>开启电压</a:t>
            </a:r>
            <a:r>
              <a:rPr lang="en-US" altLang="zh-CN" sz="2400" b="1" i="1" dirty="0">
                <a:latin typeface="Arial" pitchFamily="34" charset="0"/>
              </a:rPr>
              <a:t>U</a:t>
            </a:r>
            <a:r>
              <a:rPr lang="en-US" altLang="zh-CN" sz="2400" b="1" baseline="-30000" dirty="0">
                <a:latin typeface="Arial" pitchFamily="34" charset="0"/>
              </a:rPr>
              <a:t>GE(</a:t>
            </a:r>
            <a:r>
              <a:rPr lang="en-US" altLang="zh-CN" sz="2400" b="1" baseline="-30000" dirty="0" err="1">
                <a:latin typeface="Arial" pitchFamily="34" charset="0"/>
              </a:rPr>
              <a:t>th</a:t>
            </a:r>
            <a:r>
              <a:rPr lang="en-US" altLang="zh-CN" sz="2400" b="1" baseline="-30000" dirty="0">
                <a:latin typeface="Arial" pitchFamily="34" charset="0"/>
              </a:rPr>
              <a:t>)</a:t>
            </a:r>
            <a:r>
              <a:rPr lang="zh-CN" altLang="en-US" sz="2400" dirty="0">
                <a:latin typeface="Arial" pitchFamily="34" charset="0"/>
              </a:rPr>
              <a:t>时，</a:t>
            </a:r>
            <a:r>
              <a:rPr lang="en-US" altLang="zh-CN" sz="2400" dirty="0">
                <a:latin typeface="Arial" pitchFamily="34" charset="0"/>
              </a:rPr>
              <a:t>MOSFET</a:t>
            </a:r>
            <a:r>
              <a:rPr lang="zh-CN" altLang="en-US" sz="2400" dirty="0">
                <a:latin typeface="Arial" pitchFamily="34" charset="0"/>
              </a:rPr>
              <a:t>内形成沟道，为晶体管提供基极电流，</a:t>
            </a:r>
            <a:r>
              <a:rPr lang="en-US" altLang="zh-CN" sz="2400" dirty="0">
                <a:latin typeface="Arial" pitchFamily="34" charset="0"/>
              </a:rPr>
              <a:t>IGBT</a:t>
            </a:r>
            <a:r>
              <a:rPr lang="zh-CN" altLang="en-US" sz="2400" dirty="0">
                <a:latin typeface="Arial" pitchFamily="34" charset="0"/>
              </a:rPr>
              <a:t>导通。</a:t>
            </a:r>
          </a:p>
          <a:p>
            <a:pPr lvl="1" algn="just">
              <a:lnSpc>
                <a:spcPct val="170000"/>
              </a:lnSpc>
              <a:buClr>
                <a:schemeClr val="tx1"/>
              </a:buClr>
              <a:buFontTx/>
              <a:buBlip>
                <a:blip r:embed="rId3"/>
              </a:buBlip>
            </a:pPr>
            <a:r>
              <a:rPr lang="zh-CN" altLang="en-US" sz="2400" b="1" dirty="0">
                <a:solidFill>
                  <a:srgbClr val="0000FF"/>
                </a:solidFill>
                <a:latin typeface="Arial" pitchFamily="34" charset="0"/>
              </a:rPr>
              <a:t>通态压降</a:t>
            </a:r>
            <a:r>
              <a:rPr lang="zh-CN" altLang="en-US" sz="2400" dirty="0">
                <a:latin typeface="Arial" pitchFamily="34" charset="0"/>
              </a:rPr>
              <a:t>：电导调制效应</a:t>
            </a:r>
            <a:r>
              <a:rPr lang="zh-CN" altLang="en-US" sz="2400" dirty="0">
                <a:solidFill>
                  <a:srgbClr val="FF0000"/>
                </a:solidFill>
                <a:latin typeface="Arial" pitchFamily="34" charset="0"/>
              </a:rPr>
              <a:t>使电阻</a:t>
            </a:r>
            <a:r>
              <a:rPr lang="en-US" altLang="zh-CN" sz="2400" dirty="0">
                <a:solidFill>
                  <a:srgbClr val="FF0000"/>
                </a:solidFill>
                <a:latin typeface="Arial" pitchFamily="34" charset="0"/>
              </a:rPr>
              <a:t>R</a:t>
            </a:r>
            <a:r>
              <a:rPr lang="en-US" altLang="zh-CN" sz="2400" baseline="-30000" dirty="0">
                <a:solidFill>
                  <a:srgbClr val="FF0000"/>
                </a:solidFill>
                <a:latin typeface="Arial" pitchFamily="34" charset="0"/>
              </a:rPr>
              <a:t>N</a:t>
            </a:r>
            <a:r>
              <a:rPr lang="zh-CN" altLang="en-US" sz="2400" dirty="0">
                <a:solidFill>
                  <a:srgbClr val="FF0000"/>
                </a:solidFill>
                <a:latin typeface="Arial" pitchFamily="34" charset="0"/>
              </a:rPr>
              <a:t>减小</a:t>
            </a:r>
            <a:r>
              <a:rPr lang="zh-CN" altLang="en-US" sz="2400" dirty="0">
                <a:latin typeface="Arial" pitchFamily="34" charset="0"/>
              </a:rPr>
              <a:t>，使通态压降减小。</a:t>
            </a:r>
          </a:p>
          <a:p>
            <a:pPr lvl="1" algn="just">
              <a:lnSpc>
                <a:spcPct val="170000"/>
              </a:lnSpc>
              <a:buClr>
                <a:schemeClr val="tx1"/>
              </a:buClr>
              <a:buFontTx/>
              <a:buBlip>
                <a:blip r:embed="rId3"/>
              </a:buBlip>
            </a:pPr>
            <a:r>
              <a:rPr lang="zh-CN" altLang="en-US" sz="2400" b="1" dirty="0">
                <a:solidFill>
                  <a:srgbClr val="0000FF"/>
                </a:solidFill>
                <a:latin typeface="Arial" pitchFamily="34" charset="0"/>
              </a:rPr>
              <a:t>关断</a:t>
            </a:r>
            <a:r>
              <a:rPr lang="zh-CN" altLang="en-US" sz="2400" dirty="0">
                <a:latin typeface="Arial" pitchFamily="34" charset="0"/>
              </a:rPr>
              <a:t>：栅射极间施加反压或不加信号时，</a:t>
            </a:r>
            <a:r>
              <a:rPr lang="en-US" altLang="zh-CN" sz="2400" dirty="0">
                <a:latin typeface="Arial" pitchFamily="34" charset="0"/>
              </a:rPr>
              <a:t>MOSFET</a:t>
            </a:r>
            <a:r>
              <a:rPr lang="zh-CN" altLang="en-US" sz="2400" dirty="0">
                <a:latin typeface="Arial" pitchFamily="34" charset="0"/>
              </a:rPr>
              <a:t>内的沟道消失，晶体管的基极电流被切断，</a:t>
            </a:r>
            <a:r>
              <a:rPr lang="en-US" altLang="zh-CN" sz="2400" dirty="0">
                <a:latin typeface="Arial" pitchFamily="34" charset="0"/>
              </a:rPr>
              <a:t>IGBT</a:t>
            </a:r>
            <a:r>
              <a:rPr lang="zh-CN" altLang="en-US" sz="2400" dirty="0">
                <a:latin typeface="Arial" pitchFamily="34" charset="0"/>
              </a:rPr>
              <a:t>关断。</a:t>
            </a:r>
          </a:p>
        </p:txBody>
      </p:sp>
      <p:grpSp>
        <p:nvGrpSpPr>
          <p:cNvPr id="400524" name="Group 140"/>
          <p:cNvGrpSpPr>
            <a:grpSpLocks/>
          </p:cNvGrpSpPr>
          <p:nvPr/>
        </p:nvGrpSpPr>
        <p:grpSpPr bwMode="auto">
          <a:xfrm>
            <a:off x="7426325" y="1773238"/>
            <a:ext cx="1717675" cy="3182937"/>
            <a:chOff x="4539" y="1111"/>
            <a:chExt cx="1082" cy="2005"/>
          </a:xfrm>
        </p:grpSpPr>
        <p:sp>
          <p:nvSpPr>
            <p:cNvPr id="400472" name="Rectangle 88"/>
            <p:cNvSpPr>
              <a:spLocks noChangeArrowheads="1"/>
            </p:cNvSpPr>
            <p:nvPr/>
          </p:nvSpPr>
          <p:spPr bwMode="auto">
            <a:xfrm>
              <a:off x="5076" y="1745"/>
              <a:ext cx="164" cy="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endParaRPr lang="zh-CN" altLang="zh-CN"/>
            </a:p>
          </p:txBody>
        </p:sp>
        <p:sp>
          <p:nvSpPr>
            <p:cNvPr id="400473" name="Line 89"/>
            <p:cNvSpPr>
              <a:spLocks noChangeShapeType="1"/>
            </p:cNvSpPr>
            <p:nvPr/>
          </p:nvSpPr>
          <p:spPr bwMode="auto">
            <a:xfrm>
              <a:off x="5240" y="1778"/>
              <a:ext cx="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74" name="Line 90"/>
            <p:cNvSpPr>
              <a:spLocks noChangeShapeType="1"/>
            </p:cNvSpPr>
            <p:nvPr/>
          </p:nvSpPr>
          <p:spPr bwMode="auto">
            <a:xfrm flipH="1">
              <a:off x="4984" y="1778"/>
              <a:ext cx="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75" name="Freeform 91"/>
            <p:cNvSpPr>
              <a:spLocks/>
            </p:cNvSpPr>
            <p:nvPr/>
          </p:nvSpPr>
          <p:spPr bwMode="auto">
            <a:xfrm>
              <a:off x="4686" y="2098"/>
              <a:ext cx="107" cy="120"/>
            </a:xfrm>
            <a:custGeom>
              <a:avLst/>
              <a:gdLst>
                <a:gd name="T0" fmla="*/ 0 w 107"/>
                <a:gd name="T1" fmla="*/ 120 h 120"/>
                <a:gd name="T2" fmla="*/ 107 w 107"/>
                <a:gd name="T3" fmla="*/ 120 h 120"/>
                <a:gd name="T4" fmla="*/ 107 w 107"/>
                <a:gd name="T5" fmla="*/ 0 h 120"/>
              </a:gdLst>
              <a:ahLst/>
              <a:cxnLst>
                <a:cxn ang="0">
                  <a:pos x="T0" y="T1"/>
                </a:cxn>
                <a:cxn ang="0">
                  <a:pos x="T2" y="T3"/>
                </a:cxn>
                <a:cxn ang="0">
                  <a:pos x="T4" y="T5"/>
                </a:cxn>
              </a:cxnLst>
              <a:rect l="0" t="0" r="r" b="b"/>
              <a:pathLst>
                <a:path w="107" h="120">
                  <a:moveTo>
                    <a:pt x="0" y="120"/>
                  </a:moveTo>
                  <a:lnTo>
                    <a:pt x="107" y="120"/>
                  </a:lnTo>
                  <a:lnTo>
                    <a:pt x="107"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476" name="Freeform 92"/>
            <p:cNvSpPr>
              <a:spLocks/>
            </p:cNvSpPr>
            <p:nvPr/>
          </p:nvSpPr>
          <p:spPr bwMode="auto">
            <a:xfrm>
              <a:off x="4647" y="2193"/>
              <a:ext cx="39" cy="50"/>
            </a:xfrm>
            <a:custGeom>
              <a:avLst/>
              <a:gdLst>
                <a:gd name="T0" fmla="*/ 39 w 39"/>
                <a:gd name="T1" fmla="*/ 25 h 50"/>
                <a:gd name="T2" fmla="*/ 38 w 39"/>
                <a:gd name="T3" fmla="*/ 20 h 50"/>
                <a:gd name="T4" fmla="*/ 37 w 39"/>
                <a:gd name="T5" fmla="*/ 16 h 50"/>
                <a:gd name="T6" fmla="*/ 36 w 39"/>
                <a:gd name="T7" fmla="*/ 11 h 50"/>
                <a:gd name="T8" fmla="*/ 33 w 39"/>
                <a:gd name="T9" fmla="*/ 8 h 50"/>
                <a:gd name="T10" fmla="*/ 31 w 39"/>
                <a:gd name="T11" fmla="*/ 5 h 50"/>
                <a:gd name="T12" fmla="*/ 27 w 39"/>
                <a:gd name="T13" fmla="*/ 2 h 50"/>
                <a:gd name="T14" fmla="*/ 23 w 39"/>
                <a:gd name="T15" fmla="*/ 0 h 50"/>
                <a:gd name="T16" fmla="*/ 19 w 39"/>
                <a:gd name="T17" fmla="*/ 0 h 50"/>
                <a:gd name="T18" fmla="*/ 14 w 39"/>
                <a:gd name="T19" fmla="*/ 0 h 50"/>
                <a:gd name="T20" fmla="*/ 11 w 39"/>
                <a:gd name="T21" fmla="*/ 2 h 50"/>
                <a:gd name="T22" fmla="*/ 8 w 39"/>
                <a:gd name="T23" fmla="*/ 5 h 50"/>
                <a:gd name="T24" fmla="*/ 5 w 39"/>
                <a:gd name="T25" fmla="*/ 8 h 50"/>
                <a:gd name="T26" fmla="*/ 2 w 39"/>
                <a:gd name="T27" fmla="*/ 11 h 50"/>
                <a:gd name="T28" fmla="*/ 1 w 39"/>
                <a:gd name="T29" fmla="*/ 16 h 50"/>
                <a:gd name="T30" fmla="*/ 0 w 39"/>
                <a:gd name="T31" fmla="*/ 20 h 50"/>
                <a:gd name="T32" fmla="*/ 0 w 39"/>
                <a:gd name="T33" fmla="*/ 25 h 50"/>
                <a:gd name="T34" fmla="*/ 0 w 39"/>
                <a:gd name="T35" fmla="*/ 25 h 50"/>
                <a:gd name="T36" fmla="*/ 0 w 39"/>
                <a:gd name="T37" fmla="*/ 30 h 50"/>
                <a:gd name="T38" fmla="*/ 1 w 39"/>
                <a:gd name="T39" fmla="*/ 35 h 50"/>
                <a:gd name="T40" fmla="*/ 2 w 39"/>
                <a:gd name="T41" fmla="*/ 39 h 50"/>
                <a:gd name="T42" fmla="*/ 5 w 39"/>
                <a:gd name="T43" fmla="*/ 42 h 50"/>
                <a:gd name="T44" fmla="*/ 8 w 39"/>
                <a:gd name="T45" fmla="*/ 46 h 50"/>
                <a:gd name="T46" fmla="*/ 11 w 39"/>
                <a:gd name="T47" fmla="*/ 49 h 50"/>
                <a:gd name="T48" fmla="*/ 14 w 39"/>
                <a:gd name="T49" fmla="*/ 50 h 50"/>
                <a:gd name="T50" fmla="*/ 19 w 39"/>
                <a:gd name="T51" fmla="*/ 50 h 50"/>
                <a:gd name="T52" fmla="*/ 23 w 39"/>
                <a:gd name="T53" fmla="*/ 50 h 50"/>
                <a:gd name="T54" fmla="*/ 27 w 39"/>
                <a:gd name="T55" fmla="*/ 49 h 50"/>
                <a:gd name="T56" fmla="*/ 31 w 39"/>
                <a:gd name="T57" fmla="*/ 46 h 50"/>
                <a:gd name="T58" fmla="*/ 33 w 39"/>
                <a:gd name="T59" fmla="*/ 42 h 50"/>
                <a:gd name="T60" fmla="*/ 36 w 39"/>
                <a:gd name="T61" fmla="*/ 39 h 50"/>
                <a:gd name="T62" fmla="*/ 37 w 39"/>
                <a:gd name="T63" fmla="*/ 35 h 50"/>
                <a:gd name="T64" fmla="*/ 38 w 39"/>
                <a:gd name="T65" fmla="*/ 30 h 50"/>
                <a:gd name="T66" fmla="*/ 39 w 39"/>
                <a:gd name="T6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50">
                  <a:moveTo>
                    <a:pt x="39" y="25"/>
                  </a:moveTo>
                  <a:lnTo>
                    <a:pt x="38" y="20"/>
                  </a:lnTo>
                  <a:lnTo>
                    <a:pt x="37" y="16"/>
                  </a:lnTo>
                  <a:lnTo>
                    <a:pt x="36" y="11"/>
                  </a:lnTo>
                  <a:lnTo>
                    <a:pt x="33" y="8"/>
                  </a:lnTo>
                  <a:lnTo>
                    <a:pt x="31" y="5"/>
                  </a:lnTo>
                  <a:lnTo>
                    <a:pt x="27" y="2"/>
                  </a:lnTo>
                  <a:lnTo>
                    <a:pt x="23" y="0"/>
                  </a:lnTo>
                  <a:lnTo>
                    <a:pt x="19" y="0"/>
                  </a:lnTo>
                  <a:lnTo>
                    <a:pt x="14" y="0"/>
                  </a:lnTo>
                  <a:lnTo>
                    <a:pt x="11" y="2"/>
                  </a:lnTo>
                  <a:lnTo>
                    <a:pt x="8" y="5"/>
                  </a:lnTo>
                  <a:lnTo>
                    <a:pt x="5" y="8"/>
                  </a:lnTo>
                  <a:lnTo>
                    <a:pt x="2" y="11"/>
                  </a:lnTo>
                  <a:lnTo>
                    <a:pt x="1" y="16"/>
                  </a:lnTo>
                  <a:lnTo>
                    <a:pt x="0" y="20"/>
                  </a:lnTo>
                  <a:lnTo>
                    <a:pt x="0" y="25"/>
                  </a:lnTo>
                  <a:lnTo>
                    <a:pt x="0" y="25"/>
                  </a:lnTo>
                  <a:lnTo>
                    <a:pt x="0" y="30"/>
                  </a:lnTo>
                  <a:lnTo>
                    <a:pt x="1" y="35"/>
                  </a:lnTo>
                  <a:lnTo>
                    <a:pt x="2" y="39"/>
                  </a:lnTo>
                  <a:lnTo>
                    <a:pt x="5" y="42"/>
                  </a:lnTo>
                  <a:lnTo>
                    <a:pt x="8" y="46"/>
                  </a:lnTo>
                  <a:lnTo>
                    <a:pt x="11" y="49"/>
                  </a:lnTo>
                  <a:lnTo>
                    <a:pt x="14" y="50"/>
                  </a:lnTo>
                  <a:lnTo>
                    <a:pt x="19" y="50"/>
                  </a:lnTo>
                  <a:lnTo>
                    <a:pt x="23" y="50"/>
                  </a:lnTo>
                  <a:lnTo>
                    <a:pt x="27" y="49"/>
                  </a:lnTo>
                  <a:lnTo>
                    <a:pt x="31" y="46"/>
                  </a:lnTo>
                  <a:lnTo>
                    <a:pt x="33" y="42"/>
                  </a:lnTo>
                  <a:lnTo>
                    <a:pt x="36" y="39"/>
                  </a:lnTo>
                  <a:lnTo>
                    <a:pt x="37" y="35"/>
                  </a:lnTo>
                  <a:lnTo>
                    <a:pt x="38" y="30"/>
                  </a:lnTo>
                  <a:lnTo>
                    <a:pt x="39" y="2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477" name="Line 93"/>
            <p:cNvSpPr>
              <a:spLocks noChangeShapeType="1"/>
            </p:cNvSpPr>
            <p:nvPr/>
          </p:nvSpPr>
          <p:spPr bwMode="auto">
            <a:xfrm>
              <a:off x="4825" y="2079"/>
              <a:ext cx="0" cy="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78" name="Line 94"/>
            <p:cNvSpPr>
              <a:spLocks noChangeShapeType="1"/>
            </p:cNvSpPr>
            <p:nvPr/>
          </p:nvSpPr>
          <p:spPr bwMode="auto">
            <a:xfrm>
              <a:off x="4825" y="2138"/>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79" name="Line 95"/>
            <p:cNvSpPr>
              <a:spLocks noChangeShapeType="1"/>
            </p:cNvSpPr>
            <p:nvPr/>
          </p:nvSpPr>
          <p:spPr bwMode="auto">
            <a:xfrm>
              <a:off x="4825" y="2198"/>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80" name="Line 96"/>
            <p:cNvSpPr>
              <a:spLocks noChangeShapeType="1"/>
            </p:cNvSpPr>
            <p:nvPr/>
          </p:nvSpPr>
          <p:spPr bwMode="auto">
            <a:xfrm>
              <a:off x="4921" y="2159"/>
              <a:ext cx="0" cy="2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81" name="Line 97"/>
            <p:cNvSpPr>
              <a:spLocks noChangeShapeType="1"/>
            </p:cNvSpPr>
            <p:nvPr/>
          </p:nvSpPr>
          <p:spPr bwMode="auto">
            <a:xfrm flipH="1">
              <a:off x="4898" y="2159"/>
              <a:ext cx="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82" name="Freeform 98"/>
            <p:cNvSpPr>
              <a:spLocks/>
            </p:cNvSpPr>
            <p:nvPr/>
          </p:nvSpPr>
          <p:spPr bwMode="auto">
            <a:xfrm>
              <a:off x="4825" y="2124"/>
              <a:ext cx="79" cy="68"/>
            </a:xfrm>
            <a:custGeom>
              <a:avLst/>
              <a:gdLst>
                <a:gd name="T0" fmla="*/ 79 w 79"/>
                <a:gd name="T1" fmla="*/ 68 h 68"/>
                <a:gd name="T2" fmla="*/ 0 w 79"/>
                <a:gd name="T3" fmla="*/ 35 h 68"/>
                <a:gd name="T4" fmla="*/ 79 w 79"/>
                <a:gd name="T5" fmla="*/ 0 h 68"/>
                <a:gd name="T6" fmla="*/ 79 w 79"/>
                <a:gd name="T7" fmla="*/ 68 h 68"/>
              </a:gdLst>
              <a:ahLst/>
              <a:cxnLst>
                <a:cxn ang="0">
                  <a:pos x="T0" y="T1"/>
                </a:cxn>
                <a:cxn ang="0">
                  <a:pos x="T2" y="T3"/>
                </a:cxn>
                <a:cxn ang="0">
                  <a:pos x="T4" y="T5"/>
                </a:cxn>
                <a:cxn ang="0">
                  <a:pos x="T6" y="T7"/>
                </a:cxn>
              </a:cxnLst>
              <a:rect l="0" t="0" r="r" b="b"/>
              <a:pathLst>
                <a:path w="79" h="68">
                  <a:moveTo>
                    <a:pt x="79" y="68"/>
                  </a:moveTo>
                  <a:lnTo>
                    <a:pt x="0" y="35"/>
                  </a:lnTo>
                  <a:lnTo>
                    <a:pt x="79" y="0"/>
                  </a:lnTo>
                  <a:lnTo>
                    <a:pt x="7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83" name="Line 99"/>
            <p:cNvSpPr>
              <a:spLocks noChangeShapeType="1"/>
            </p:cNvSpPr>
            <p:nvPr/>
          </p:nvSpPr>
          <p:spPr bwMode="auto">
            <a:xfrm>
              <a:off x="4825" y="221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84" name="Freeform 100"/>
            <p:cNvSpPr>
              <a:spLocks/>
            </p:cNvSpPr>
            <p:nvPr/>
          </p:nvSpPr>
          <p:spPr bwMode="auto">
            <a:xfrm>
              <a:off x="4825" y="1858"/>
              <a:ext cx="96" cy="240"/>
            </a:xfrm>
            <a:custGeom>
              <a:avLst/>
              <a:gdLst>
                <a:gd name="T0" fmla="*/ 0 w 96"/>
                <a:gd name="T1" fmla="*/ 240 h 240"/>
                <a:gd name="T2" fmla="*/ 96 w 96"/>
                <a:gd name="T3" fmla="*/ 240 h 240"/>
                <a:gd name="T4" fmla="*/ 96 w 96"/>
                <a:gd name="T5" fmla="*/ 0 h 240"/>
              </a:gdLst>
              <a:ahLst/>
              <a:cxnLst>
                <a:cxn ang="0">
                  <a:pos x="T0" y="T1"/>
                </a:cxn>
                <a:cxn ang="0">
                  <a:pos x="T2" y="T3"/>
                </a:cxn>
                <a:cxn ang="0">
                  <a:pos x="T4" y="T5"/>
                </a:cxn>
              </a:cxnLst>
              <a:rect l="0" t="0" r="r" b="b"/>
              <a:pathLst>
                <a:path w="96" h="240">
                  <a:moveTo>
                    <a:pt x="0" y="240"/>
                  </a:moveTo>
                  <a:lnTo>
                    <a:pt x="96" y="240"/>
                  </a:lnTo>
                  <a:lnTo>
                    <a:pt x="96"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485" name="Line 101"/>
            <p:cNvSpPr>
              <a:spLocks noChangeShapeType="1"/>
            </p:cNvSpPr>
            <p:nvPr/>
          </p:nvSpPr>
          <p:spPr bwMode="auto">
            <a:xfrm>
              <a:off x="5364" y="1697"/>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86" name="Freeform 102"/>
            <p:cNvSpPr>
              <a:spLocks/>
            </p:cNvSpPr>
            <p:nvPr/>
          </p:nvSpPr>
          <p:spPr bwMode="auto">
            <a:xfrm>
              <a:off x="5434" y="1537"/>
              <a:ext cx="26" cy="171"/>
            </a:xfrm>
            <a:custGeom>
              <a:avLst/>
              <a:gdLst>
                <a:gd name="T0" fmla="*/ 0 w 26"/>
                <a:gd name="T1" fmla="*/ 171 h 171"/>
                <a:gd name="T2" fmla="*/ 26 w 26"/>
                <a:gd name="T3" fmla="*/ 160 h 171"/>
                <a:gd name="T4" fmla="*/ 26 w 26"/>
                <a:gd name="T5" fmla="*/ 0 h 171"/>
              </a:gdLst>
              <a:ahLst/>
              <a:cxnLst>
                <a:cxn ang="0">
                  <a:pos x="T0" y="T1"/>
                </a:cxn>
                <a:cxn ang="0">
                  <a:pos x="T2" y="T3"/>
                </a:cxn>
                <a:cxn ang="0">
                  <a:pos x="T4" y="T5"/>
                </a:cxn>
              </a:cxnLst>
              <a:rect l="0" t="0" r="r" b="b"/>
              <a:pathLst>
                <a:path w="26" h="171">
                  <a:moveTo>
                    <a:pt x="0" y="171"/>
                  </a:moveTo>
                  <a:lnTo>
                    <a:pt x="26" y="160"/>
                  </a:lnTo>
                  <a:lnTo>
                    <a:pt x="26"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487" name="Freeform 103"/>
            <p:cNvSpPr>
              <a:spLocks/>
            </p:cNvSpPr>
            <p:nvPr/>
          </p:nvSpPr>
          <p:spPr bwMode="auto">
            <a:xfrm>
              <a:off x="5364" y="1673"/>
              <a:ext cx="85" cy="65"/>
            </a:xfrm>
            <a:custGeom>
              <a:avLst/>
              <a:gdLst>
                <a:gd name="T0" fmla="*/ 85 w 85"/>
                <a:gd name="T1" fmla="*/ 65 h 65"/>
                <a:gd name="T2" fmla="*/ 0 w 85"/>
                <a:gd name="T3" fmla="*/ 65 h 65"/>
                <a:gd name="T4" fmla="*/ 67 w 85"/>
                <a:gd name="T5" fmla="*/ 0 h 65"/>
                <a:gd name="T6" fmla="*/ 85 w 85"/>
                <a:gd name="T7" fmla="*/ 65 h 65"/>
              </a:gdLst>
              <a:ahLst/>
              <a:cxnLst>
                <a:cxn ang="0">
                  <a:pos x="T0" y="T1"/>
                </a:cxn>
                <a:cxn ang="0">
                  <a:pos x="T2" y="T3"/>
                </a:cxn>
                <a:cxn ang="0">
                  <a:pos x="T4" y="T5"/>
                </a:cxn>
                <a:cxn ang="0">
                  <a:pos x="T6" y="T7"/>
                </a:cxn>
              </a:cxnLst>
              <a:rect l="0" t="0" r="r" b="b"/>
              <a:pathLst>
                <a:path w="85" h="65">
                  <a:moveTo>
                    <a:pt x="85" y="65"/>
                  </a:moveTo>
                  <a:lnTo>
                    <a:pt x="0" y="65"/>
                  </a:lnTo>
                  <a:lnTo>
                    <a:pt x="67" y="0"/>
                  </a:lnTo>
                  <a:lnTo>
                    <a:pt x="8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88" name="Freeform 104"/>
            <p:cNvSpPr>
              <a:spLocks/>
            </p:cNvSpPr>
            <p:nvPr/>
          </p:nvSpPr>
          <p:spPr bwMode="auto">
            <a:xfrm>
              <a:off x="5364" y="1817"/>
              <a:ext cx="96" cy="201"/>
            </a:xfrm>
            <a:custGeom>
              <a:avLst/>
              <a:gdLst>
                <a:gd name="T0" fmla="*/ 0 w 96"/>
                <a:gd name="T1" fmla="*/ 0 h 201"/>
                <a:gd name="T2" fmla="*/ 96 w 96"/>
                <a:gd name="T3" fmla="*/ 41 h 201"/>
                <a:gd name="T4" fmla="*/ 96 w 96"/>
                <a:gd name="T5" fmla="*/ 201 h 201"/>
              </a:gdLst>
              <a:ahLst/>
              <a:cxnLst>
                <a:cxn ang="0">
                  <a:pos x="T0" y="T1"/>
                </a:cxn>
                <a:cxn ang="0">
                  <a:pos x="T2" y="T3"/>
                </a:cxn>
                <a:cxn ang="0">
                  <a:pos x="T4" y="T5"/>
                </a:cxn>
              </a:cxnLst>
              <a:rect l="0" t="0" r="r" b="b"/>
              <a:pathLst>
                <a:path w="96" h="201">
                  <a:moveTo>
                    <a:pt x="0" y="0"/>
                  </a:moveTo>
                  <a:lnTo>
                    <a:pt x="96" y="41"/>
                  </a:lnTo>
                  <a:lnTo>
                    <a:pt x="96" y="20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489" name="Line 105"/>
            <p:cNvSpPr>
              <a:spLocks noChangeShapeType="1"/>
            </p:cNvSpPr>
            <p:nvPr/>
          </p:nvSpPr>
          <p:spPr bwMode="auto">
            <a:xfrm flipH="1">
              <a:off x="5269" y="1778"/>
              <a:ext cx="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90" name="Line 106"/>
            <p:cNvSpPr>
              <a:spLocks noChangeShapeType="1"/>
            </p:cNvSpPr>
            <p:nvPr/>
          </p:nvSpPr>
          <p:spPr bwMode="auto">
            <a:xfrm flipH="1">
              <a:off x="4921" y="1778"/>
              <a:ext cx="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91" name="Freeform 107"/>
            <p:cNvSpPr>
              <a:spLocks/>
            </p:cNvSpPr>
            <p:nvPr/>
          </p:nvSpPr>
          <p:spPr bwMode="auto">
            <a:xfrm>
              <a:off x="4921" y="1979"/>
              <a:ext cx="539" cy="519"/>
            </a:xfrm>
            <a:custGeom>
              <a:avLst/>
              <a:gdLst>
                <a:gd name="T0" fmla="*/ 0 w 539"/>
                <a:gd name="T1" fmla="*/ 440 h 519"/>
                <a:gd name="T2" fmla="*/ 0 w 539"/>
                <a:gd name="T3" fmla="*/ 519 h 519"/>
                <a:gd name="T4" fmla="*/ 539 w 539"/>
                <a:gd name="T5" fmla="*/ 519 h 519"/>
                <a:gd name="T6" fmla="*/ 539 w 539"/>
                <a:gd name="T7" fmla="*/ 0 h 519"/>
              </a:gdLst>
              <a:ahLst/>
              <a:cxnLst>
                <a:cxn ang="0">
                  <a:pos x="T0" y="T1"/>
                </a:cxn>
                <a:cxn ang="0">
                  <a:pos x="T2" y="T3"/>
                </a:cxn>
                <a:cxn ang="0">
                  <a:pos x="T4" y="T5"/>
                </a:cxn>
                <a:cxn ang="0">
                  <a:pos x="T6" y="T7"/>
                </a:cxn>
              </a:cxnLst>
              <a:rect l="0" t="0" r="r" b="b"/>
              <a:pathLst>
                <a:path w="539" h="519">
                  <a:moveTo>
                    <a:pt x="0" y="440"/>
                  </a:moveTo>
                  <a:lnTo>
                    <a:pt x="0" y="519"/>
                  </a:lnTo>
                  <a:lnTo>
                    <a:pt x="539" y="519"/>
                  </a:lnTo>
                  <a:lnTo>
                    <a:pt x="539"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492" name="Line 108"/>
            <p:cNvSpPr>
              <a:spLocks noChangeShapeType="1"/>
            </p:cNvSpPr>
            <p:nvPr/>
          </p:nvSpPr>
          <p:spPr bwMode="auto">
            <a:xfrm flipV="1">
              <a:off x="4921" y="177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93" name="Line 109"/>
            <p:cNvSpPr>
              <a:spLocks noChangeShapeType="1"/>
            </p:cNvSpPr>
            <p:nvPr/>
          </p:nvSpPr>
          <p:spPr bwMode="auto">
            <a:xfrm>
              <a:off x="5460" y="1241"/>
              <a:ext cx="0" cy="1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94" name="Freeform 110"/>
            <p:cNvSpPr>
              <a:spLocks/>
            </p:cNvSpPr>
            <p:nvPr/>
          </p:nvSpPr>
          <p:spPr bwMode="auto">
            <a:xfrm>
              <a:off x="5440" y="1191"/>
              <a:ext cx="40" cy="50"/>
            </a:xfrm>
            <a:custGeom>
              <a:avLst/>
              <a:gdLst>
                <a:gd name="T0" fmla="*/ 20 w 40"/>
                <a:gd name="T1" fmla="*/ 50 h 50"/>
                <a:gd name="T2" fmla="*/ 24 w 40"/>
                <a:gd name="T3" fmla="*/ 50 h 50"/>
                <a:gd name="T4" fmla="*/ 27 w 40"/>
                <a:gd name="T5" fmla="*/ 49 h 50"/>
                <a:gd name="T6" fmla="*/ 31 w 40"/>
                <a:gd name="T7" fmla="*/ 46 h 50"/>
                <a:gd name="T8" fmla="*/ 33 w 40"/>
                <a:gd name="T9" fmla="*/ 42 h 50"/>
                <a:gd name="T10" fmla="*/ 36 w 40"/>
                <a:gd name="T11" fmla="*/ 39 h 50"/>
                <a:gd name="T12" fmla="*/ 37 w 40"/>
                <a:gd name="T13" fmla="*/ 35 h 50"/>
                <a:gd name="T14" fmla="*/ 38 w 40"/>
                <a:gd name="T15" fmla="*/ 30 h 50"/>
                <a:gd name="T16" fmla="*/ 40 w 40"/>
                <a:gd name="T17" fmla="*/ 25 h 50"/>
                <a:gd name="T18" fmla="*/ 38 w 40"/>
                <a:gd name="T19" fmla="*/ 21 h 50"/>
                <a:gd name="T20" fmla="*/ 37 w 40"/>
                <a:gd name="T21" fmla="*/ 16 h 50"/>
                <a:gd name="T22" fmla="*/ 36 w 40"/>
                <a:gd name="T23" fmla="*/ 11 h 50"/>
                <a:gd name="T24" fmla="*/ 33 w 40"/>
                <a:gd name="T25" fmla="*/ 8 h 50"/>
                <a:gd name="T26" fmla="*/ 31 w 40"/>
                <a:gd name="T27" fmla="*/ 5 h 50"/>
                <a:gd name="T28" fmla="*/ 27 w 40"/>
                <a:gd name="T29" fmla="*/ 2 h 50"/>
                <a:gd name="T30" fmla="*/ 24 w 40"/>
                <a:gd name="T31" fmla="*/ 0 h 50"/>
                <a:gd name="T32" fmla="*/ 20 w 40"/>
                <a:gd name="T33" fmla="*/ 0 h 50"/>
                <a:gd name="T34" fmla="*/ 20 w 40"/>
                <a:gd name="T35" fmla="*/ 0 h 50"/>
                <a:gd name="T36" fmla="*/ 15 w 40"/>
                <a:gd name="T37" fmla="*/ 0 h 50"/>
                <a:gd name="T38" fmla="*/ 11 w 40"/>
                <a:gd name="T39" fmla="*/ 2 h 50"/>
                <a:gd name="T40" fmla="*/ 9 w 40"/>
                <a:gd name="T41" fmla="*/ 5 h 50"/>
                <a:gd name="T42" fmla="*/ 5 w 40"/>
                <a:gd name="T43" fmla="*/ 8 h 50"/>
                <a:gd name="T44" fmla="*/ 3 w 40"/>
                <a:gd name="T45" fmla="*/ 11 h 50"/>
                <a:gd name="T46" fmla="*/ 1 w 40"/>
                <a:gd name="T47" fmla="*/ 16 h 50"/>
                <a:gd name="T48" fmla="*/ 0 w 40"/>
                <a:gd name="T49" fmla="*/ 21 h 50"/>
                <a:gd name="T50" fmla="*/ 0 w 40"/>
                <a:gd name="T51" fmla="*/ 25 h 50"/>
                <a:gd name="T52" fmla="*/ 0 w 40"/>
                <a:gd name="T53" fmla="*/ 30 h 50"/>
                <a:gd name="T54" fmla="*/ 1 w 40"/>
                <a:gd name="T55" fmla="*/ 35 h 50"/>
                <a:gd name="T56" fmla="*/ 3 w 40"/>
                <a:gd name="T57" fmla="*/ 39 h 50"/>
                <a:gd name="T58" fmla="*/ 5 w 40"/>
                <a:gd name="T59" fmla="*/ 42 h 50"/>
                <a:gd name="T60" fmla="*/ 9 w 40"/>
                <a:gd name="T61" fmla="*/ 46 h 50"/>
                <a:gd name="T62" fmla="*/ 11 w 40"/>
                <a:gd name="T63" fmla="*/ 49 h 50"/>
                <a:gd name="T64" fmla="*/ 15 w 40"/>
                <a:gd name="T65" fmla="*/ 50 h 50"/>
                <a:gd name="T66" fmla="*/ 20 w 40"/>
                <a:gd name="T6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50">
                  <a:moveTo>
                    <a:pt x="20" y="50"/>
                  </a:moveTo>
                  <a:lnTo>
                    <a:pt x="24" y="50"/>
                  </a:lnTo>
                  <a:lnTo>
                    <a:pt x="27" y="49"/>
                  </a:lnTo>
                  <a:lnTo>
                    <a:pt x="31" y="46"/>
                  </a:lnTo>
                  <a:lnTo>
                    <a:pt x="33" y="42"/>
                  </a:lnTo>
                  <a:lnTo>
                    <a:pt x="36" y="39"/>
                  </a:lnTo>
                  <a:lnTo>
                    <a:pt x="37" y="35"/>
                  </a:lnTo>
                  <a:lnTo>
                    <a:pt x="38" y="30"/>
                  </a:lnTo>
                  <a:lnTo>
                    <a:pt x="40" y="25"/>
                  </a:lnTo>
                  <a:lnTo>
                    <a:pt x="38" y="21"/>
                  </a:lnTo>
                  <a:lnTo>
                    <a:pt x="37" y="16"/>
                  </a:lnTo>
                  <a:lnTo>
                    <a:pt x="36" y="11"/>
                  </a:lnTo>
                  <a:lnTo>
                    <a:pt x="33" y="8"/>
                  </a:lnTo>
                  <a:lnTo>
                    <a:pt x="31" y="5"/>
                  </a:lnTo>
                  <a:lnTo>
                    <a:pt x="27" y="2"/>
                  </a:lnTo>
                  <a:lnTo>
                    <a:pt x="24" y="0"/>
                  </a:lnTo>
                  <a:lnTo>
                    <a:pt x="20" y="0"/>
                  </a:lnTo>
                  <a:lnTo>
                    <a:pt x="20" y="0"/>
                  </a:lnTo>
                  <a:lnTo>
                    <a:pt x="15" y="0"/>
                  </a:lnTo>
                  <a:lnTo>
                    <a:pt x="11" y="2"/>
                  </a:lnTo>
                  <a:lnTo>
                    <a:pt x="9" y="5"/>
                  </a:lnTo>
                  <a:lnTo>
                    <a:pt x="5" y="8"/>
                  </a:lnTo>
                  <a:lnTo>
                    <a:pt x="3" y="11"/>
                  </a:lnTo>
                  <a:lnTo>
                    <a:pt x="1" y="16"/>
                  </a:lnTo>
                  <a:lnTo>
                    <a:pt x="0" y="21"/>
                  </a:lnTo>
                  <a:lnTo>
                    <a:pt x="0" y="25"/>
                  </a:lnTo>
                  <a:lnTo>
                    <a:pt x="0" y="30"/>
                  </a:lnTo>
                  <a:lnTo>
                    <a:pt x="1" y="35"/>
                  </a:lnTo>
                  <a:lnTo>
                    <a:pt x="3" y="39"/>
                  </a:lnTo>
                  <a:lnTo>
                    <a:pt x="5" y="42"/>
                  </a:lnTo>
                  <a:lnTo>
                    <a:pt x="9" y="46"/>
                  </a:lnTo>
                  <a:lnTo>
                    <a:pt x="11" y="49"/>
                  </a:lnTo>
                  <a:lnTo>
                    <a:pt x="15" y="50"/>
                  </a:lnTo>
                  <a:lnTo>
                    <a:pt x="20" y="5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495" name="Freeform 111"/>
            <p:cNvSpPr>
              <a:spLocks/>
            </p:cNvSpPr>
            <p:nvPr/>
          </p:nvSpPr>
          <p:spPr bwMode="auto">
            <a:xfrm>
              <a:off x="5433" y="1340"/>
              <a:ext cx="53" cy="102"/>
            </a:xfrm>
            <a:custGeom>
              <a:avLst/>
              <a:gdLst>
                <a:gd name="T0" fmla="*/ 53 w 53"/>
                <a:gd name="T1" fmla="*/ 0 h 102"/>
                <a:gd name="T2" fmla="*/ 27 w 53"/>
                <a:gd name="T3" fmla="*/ 102 h 102"/>
                <a:gd name="T4" fmla="*/ 0 w 53"/>
                <a:gd name="T5" fmla="*/ 0 h 102"/>
                <a:gd name="T6" fmla="*/ 53 w 53"/>
                <a:gd name="T7" fmla="*/ 0 h 102"/>
              </a:gdLst>
              <a:ahLst/>
              <a:cxnLst>
                <a:cxn ang="0">
                  <a:pos x="T0" y="T1"/>
                </a:cxn>
                <a:cxn ang="0">
                  <a:pos x="T2" y="T3"/>
                </a:cxn>
                <a:cxn ang="0">
                  <a:pos x="T4" y="T5"/>
                </a:cxn>
                <a:cxn ang="0">
                  <a:pos x="T6" y="T7"/>
                </a:cxn>
              </a:cxnLst>
              <a:rect l="0" t="0" r="r" b="b"/>
              <a:pathLst>
                <a:path w="53" h="102">
                  <a:moveTo>
                    <a:pt x="53" y="0"/>
                  </a:moveTo>
                  <a:lnTo>
                    <a:pt x="27" y="102"/>
                  </a:lnTo>
                  <a:lnTo>
                    <a:pt x="0" y="0"/>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96" name="Line 112"/>
            <p:cNvSpPr>
              <a:spLocks noChangeShapeType="1"/>
            </p:cNvSpPr>
            <p:nvPr/>
          </p:nvSpPr>
          <p:spPr bwMode="auto">
            <a:xfrm flipH="1">
              <a:off x="5028" y="1778"/>
              <a:ext cx="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97" name="Freeform 113"/>
            <p:cNvSpPr>
              <a:spLocks/>
            </p:cNvSpPr>
            <p:nvPr/>
          </p:nvSpPr>
          <p:spPr bwMode="auto">
            <a:xfrm>
              <a:off x="4955" y="1744"/>
              <a:ext cx="80" cy="67"/>
            </a:xfrm>
            <a:custGeom>
              <a:avLst/>
              <a:gdLst>
                <a:gd name="T0" fmla="*/ 80 w 80"/>
                <a:gd name="T1" fmla="*/ 0 h 67"/>
                <a:gd name="T2" fmla="*/ 0 w 80"/>
                <a:gd name="T3" fmla="*/ 34 h 67"/>
                <a:gd name="T4" fmla="*/ 80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34"/>
                  </a:lnTo>
                  <a:lnTo>
                    <a:pt x="80" y="67"/>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98" name="Line 114"/>
            <p:cNvSpPr>
              <a:spLocks noChangeShapeType="1"/>
            </p:cNvSpPr>
            <p:nvPr/>
          </p:nvSpPr>
          <p:spPr bwMode="auto">
            <a:xfrm flipV="1">
              <a:off x="5187" y="2498"/>
              <a:ext cx="0" cy="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99" name="Freeform 115"/>
            <p:cNvSpPr>
              <a:spLocks/>
            </p:cNvSpPr>
            <p:nvPr/>
          </p:nvSpPr>
          <p:spPr bwMode="auto">
            <a:xfrm>
              <a:off x="5167" y="2635"/>
              <a:ext cx="40" cy="50"/>
            </a:xfrm>
            <a:custGeom>
              <a:avLst/>
              <a:gdLst>
                <a:gd name="T0" fmla="*/ 20 w 40"/>
                <a:gd name="T1" fmla="*/ 0 h 50"/>
                <a:gd name="T2" fmla="*/ 24 w 40"/>
                <a:gd name="T3" fmla="*/ 0 h 50"/>
                <a:gd name="T4" fmla="*/ 28 w 40"/>
                <a:gd name="T5" fmla="*/ 1 h 50"/>
                <a:gd name="T6" fmla="*/ 30 w 40"/>
                <a:gd name="T7" fmla="*/ 3 h 50"/>
                <a:gd name="T8" fmla="*/ 34 w 40"/>
                <a:gd name="T9" fmla="*/ 6 h 50"/>
                <a:gd name="T10" fmla="*/ 36 w 40"/>
                <a:gd name="T11" fmla="*/ 11 h 50"/>
                <a:gd name="T12" fmla="*/ 37 w 40"/>
                <a:gd name="T13" fmla="*/ 15 h 50"/>
                <a:gd name="T14" fmla="*/ 39 w 40"/>
                <a:gd name="T15" fmla="*/ 20 h 50"/>
                <a:gd name="T16" fmla="*/ 40 w 40"/>
                <a:gd name="T17" fmla="*/ 25 h 50"/>
                <a:gd name="T18" fmla="*/ 39 w 40"/>
                <a:gd name="T19" fmla="*/ 29 h 50"/>
                <a:gd name="T20" fmla="*/ 37 w 40"/>
                <a:gd name="T21" fmla="*/ 34 h 50"/>
                <a:gd name="T22" fmla="*/ 36 w 40"/>
                <a:gd name="T23" fmla="*/ 39 h 50"/>
                <a:gd name="T24" fmla="*/ 34 w 40"/>
                <a:gd name="T25" fmla="*/ 42 h 50"/>
                <a:gd name="T26" fmla="*/ 30 w 40"/>
                <a:gd name="T27" fmla="*/ 45 h 50"/>
                <a:gd name="T28" fmla="*/ 28 w 40"/>
                <a:gd name="T29" fmla="*/ 48 h 50"/>
                <a:gd name="T30" fmla="*/ 24 w 40"/>
                <a:gd name="T31" fmla="*/ 48 h 50"/>
                <a:gd name="T32" fmla="*/ 20 w 40"/>
                <a:gd name="T33" fmla="*/ 50 h 50"/>
                <a:gd name="T34" fmla="*/ 20 w 40"/>
                <a:gd name="T35" fmla="*/ 50 h 50"/>
                <a:gd name="T36" fmla="*/ 15 w 40"/>
                <a:gd name="T37" fmla="*/ 48 h 50"/>
                <a:gd name="T38" fmla="*/ 11 w 40"/>
                <a:gd name="T39" fmla="*/ 48 h 50"/>
                <a:gd name="T40" fmla="*/ 9 w 40"/>
                <a:gd name="T41" fmla="*/ 45 h 50"/>
                <a:gd name="T42" fmla="*/ 5 w 40"/>
                <a:gd name="T43" fmla="*/ 42 h 50"/>
                <a:gd name="T44" fmla="*/ 3 w 40"/>
                <a:gd name="T45" fmla="*/ 39 h 50"/>
                <a:gd name="T46" fmla="*/ 2 w 40"/>
                <a:gd name="T47" fmla="*/ 34 h 50"/>
                <a:gd name="T48" fmla="*/ 0 w 40"/>
                <a:gd name="T49" fmla="*/ 29 h 50"/>
                <a:gd name="T50" fmla="*/ 0 w 40"/>
                <a:gd name="T51" fmla="*/ 25 h 50"/>
                <a:gd name="T52" fmla="*/ 0 w 40"/>
                <a:gd name="T53" fmla="*/ 20 h 50"/>
                <a:gd name="T54" fmla="*/ 2 w 40"/>
                <a:gd name="T55" fmla="*/ 15 h 50"/>
                <a:gd name="T56" fmla="*/ 3 w 40"/>
                <a:gd name="T57" fmla="*/ 11 h 50"/>
                <a:gd name="T58" fmla="*/ 5 w 40"/>
                <a:gd name="T59" fmla="*/ 6 h 50"/>
                <a:gd name="T60" fmla="*/ 9 w 40"/>
                <a:gd name="T61" fmla="*/ 3 h 50"/>
                <a:gd name="T62" fmla="*/ 11 w 40"/>
                <a:gd name="T63" fmla="*/ 1 h 50"/>
                <a:gd name="T64" fmla="*/ 15 w 40"/>
                <a:gd name="T65" fmla="*/ 0 h 50"/>
                <a:gd name="T66" fmla="*/ 20 w 40"/>
                <a:gd name="T6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50">
                  <a:moveTo>
                    <a:pt x="20" y="0"/>
                  </a:moveTo>
                  <a:lnTo>
                    <a:pt x="24" y="0"/>
                  </a:lnTo>
                  <a:lnTo>
                    <a:pt x="28" y="1"/>
                  </a:lnTo>
                  <a:lnTo>
                    <a:pt x="30" y="3"/>
                  </a:lnTo>
                  <a:lnTo>
                    <a:pt x="34" y="6"/>
                  </a:lnTo>
                  <a:lnTo>
                    <a:pt x="36" y="11"/>
                  </a:lnTo>
                  <a:lnTo>
                    <a:pt x="37" y="15"/>
                  </a:lnTo>
                  <a:lnTo>
                    <a:pt x="39" y="20"/>
                  </a:lnTo>
                  <a:lnTo>
                    <a:pt x="40" y="25"/>
                  </a:lnTo>
                  <a:lnTo>
                    <a:pt x="39" y="29"/>
                  </a:lnTo>
                  <a:lnTo>
                    <a:pt x="37" y="34"/>
                  </a:lnTo>
                  <a:lnTo>
                    <a:pt x="36" y="39"/>
                  </a:lnTo>
                  <a:lnTo>
                    <a:pt x="34" y="42"/>
                  </a:lnTo>
                  <a:lnTo>
                    <a:pt x="30" y="45"/>
                  </a:lnTo>
                  <a:lnTo>
                    <a:pt x="28" y="48"/>
                  </a:lnTo>
                  <a:lnTo>
                    <a:pt x="24" y="48"/>
                  </a:lnTo>
                  <a:lnTo>
                    <a:pt x="20" y="50"/>
                  </a:lnTo>
                  <a:lnTo>
                    <a:pt x="20" y="50"/>
                  </a:lnTo>
                  <a:lnTo>
                    <a:pt x="15" y="48"/>
                  </a:lnTo>
                  <a:lnTo>
                    <a:pt x="11" y="48"/>
                  </a:lnTo>
                  <a:lnTo>
                    <a:pt x="9" y="45"/>
                  </a:lnTo>
                  <a:lnTo>
                    <a:pt x="5" y="42"/>
                  </a:lnTo>
                  <a:lnTo>
                    <a:pt x="3" y="39"/>
                  </a:lnTo>
                  <a:lnTo>
                    <a:pt x="2" y="34"/>
                  </a:lnTo>
                  <a:lnTo>
                    <a:pt x="0" y="29"/>
                  </a:lnTo>
                  <a:lnTo>
                    <a:pt x="0" y="25"/>
                  </a:lnTo>
                  <a:lnTo>
                    <a:pt x="0" y="20"/>
                  </a:lnTo>
                  <a:lnTo>
                    <a:pt x="2" y="15"/>
                  </a:lnTo>
                  <a:lnTo>
                    <a:pt x="3" y="11"/>
                  </a:lnTo>
                  <a:lnTo>
                    <a:pt x="5" y="6"/>
                  </a:lnTo>
                  <a:lnTo>
                    <a:pt x="9" y="3"/>
                  </a:lnTo>
                  <a:lnTo>
                    <a:pt x="11" y="1"/>
                  </a:lnTo>
                  <a:lnTo>
                    <a:pt x="15" y="0"/>
                  </a:lnTo>
                  <a:lnTo>
                    <a:pt x="2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500" name="Rectangle 116"/>
            <p:cNvSpPr>
              <a:spLocks noChangeArrowheads="1"/>
            </p:cNvSpPr>
            <p:nvPr/>
          </p:nvSpPr>
          <p:spPr bwMode="auto">
            <a:xfrm>
              <a:off x="4539" y="2123"/>
              <a:ext cx="10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Times New Roman" pitchFamily="18" charset="0"/>
                </a:rPr>
                <a:t>G</a:t>
              </a:r>
              <a:endParaRPr lang="en-US" altLang="zh-CN"/>
            </a:p>
          </p:txBody>
        </p:sp>
        <p:sp>
          <p:nvSpPr>
            <p:cNvPr id="400501" name="Rectangle 117"/>
            <p:cNvSpPr>
              <a:spLocks noChangeArrowheads="1"/>
            </p:cNvSpPr>
            <p:nvPr/>
          </p:nvSpPr>
          <p:spPr bwMode="auto">
            <a:xfrm>
              <a:off x="5140" y="2686"/>
              <a:ext cx="8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Times New Roman" pitchFamily="18" charset="0"/>
                </a:rPr>
                <a:t>E</a:t>
              </a:r>
              <a:endParaRPr lang="en-US" altLang="zh-CN"/>
            </a:p>
          </p:txBody>
        </p:sp>
        <p:sp>
          <p:nvSpPr>
            <p:cNvPr id="400502" name="Rectangle 118"/>
            <p:cNvSpPr>
              <a:spLocks noChangeArrowheads="1"/>
            </p:cNvSpPr>
            <p:nvPr/>
          </p:nvSpPr>
          <p:spPr bwMode="auto">
            <a:xfrm>
              <a:off x="5496" y="1111"/>
              <a:ext cx="9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Times New Roman" pitchFamily="18" charset="0"/>
                </a:rPr>
                <a:t>C</a:t>
              </a:r>
              <a:endParaRPr lang="en-US" altLang="zh-CN"/>
            </a:p>
          </p:txBody>
        </p:sp>
        <p:sp>
          <p:nvSpPr>
            <p:cNvPr id="400503" name="Rectangle 119"/>
            <p:cNvSpPr>
              <a:spLocks noChangeArrowheads="1"/>
            </p:cNvSpPr>
            <p:nvPr/>
          </p:nvSpPr>
          <p:spPr bwMode="auto">
            <a:xfrm>
              <a:off x="5371" y="1434"/>
              <a:ext cx="8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Times New Roman" pitchFamily="18" charset="0"/>
                </a:rPr>
                <a:t>+</a:t>
              </a:r>
              <a:endParaRPr lang="en-US" altLang="zh-CN"/>
            </a:p>
          </p:txBody>
        </p:sp>
        <p:sp>
          <p:nvSpPr>
            <p:cNvPr id="400504" name="Line 120"/>
            <p:cNvSpPr>
              <a:spLocks noChangeShapeType="1"/>
            </p:cNvSpPr>
            <p:nvPr/>
          </p:nvSpPr>
          <p:spPr bwMode="auto">
            <a:xfrm flipV="1">
              <a:off x="5460" y="1417"/>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505" name="Rectangle 121"/>
            <p:cNvSpPr>
              <a:spLocks noChangeArrowheads="1"/>
            </p:cNvSpPr>
            <p:nvPr/>
          </p:nvSpPr>
          <p:spPr bwMode="auto">
            <a:xfrm>
              <a:off x="5279" y="1640"/>
              <a:ext cx="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宋体" pitchFamily="2" charset="-122"/>
                  <a:ea typeface="宋体" pitchFamily="2" charset="-122"/>
                </a:rPr>
                <a:t>-</a:t>
              </a:r>
              <a:endParaRPr lang="en-US" altLang="zh-CN"/>
            </a:p>
          </p:txBody>
        </p:sp>
        <p:sp>
          <p:nvSpPr>
            <p:cNvPr id="400506" name="Rectangle 122"/>
            <p:cNvSpPr>
              <a:spLocks noChangeArrowheads="1"/>
            </p:cNvSpPr>
            <p:nvPr/>
          </p:nvSpPr>
          <p:spPr bwMode="auto">
            <a:xfrm>
              <a:off x="5269" y="1773"/>
              <a:ext cx="8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Times New Roman" pitchFamily="18" charset="0"/>
                </a:rPr>
                <a:t>+</a:t>
              </a:r>
              <a:endParaRPr lang="en-US" altLang="zh-CN"/>
            </a:p>
          </p:txBody>
        </p:sp>
        <p:sp>
          <p:nvSpPr>
            <p:cNvPr id="400507" name="Rectangle 123"/>
            <p:cNvSpPr>
              <a:spLocks noChangeArrowheads="1"/>
            </p:cNvSpPr>
            <p:nvPr/>
          </p:nvSpPr>
          <p:spPr bwMode="auto">
            <a:xfrm>
              <a:off x="4992" y="1779"/>
              <a:ext cx="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宋体" pitchFamily="2" charset="-122"/>
                  <a:ea typeface="宋体" pitchFamily="2" charset="-122"/>
                </a:rPr>
                <a:t>-</a:t>
              </a:r>
              <a:endParaRPr lang="en-US" altLang="zh-CN"/>
            </a:p>
          </p:txBody>
        </p:sp>
        <p:sp>
          <p:nvSpPr>
            <p:cNvPr id="400508" name="Rectangle 124"/>
            <p:cNvSpPr>
              <a:spLocks noChangeArrowheads="1"/>
            </p:cNvSpPr>
            <p:nvPr/>
          </p:nvSpPr>
          <p:spPr bwMode="auto">
            <a:xfrm>
              <a:off x="4952" y="1955"/>
              <a:ext cx="8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Times New Roman" pitchFamily="18" charset="0"/>
                </a:rPr>
                <a:t>+</a:t>
              </a:r>
              <a:endParaRPr lang="en-US" altLang="zh-CN"/>
            </a:p>
          </p:txBody>
        </p:sp>
        <p:sp>
          <p:nvSpPr>
            <p:cNvPr id="400509" name="Rectangle 125"/>
            <p:cNvSpPr>
              <a:spLocks noChangeArrowheads="1"/>
            </p:cNvSpPr>
            <p:nvPr/>
          </p:nvSpPr>
          <p:spPr bwMode="auto">
            <a:xfrm>
              <a:off x="4949" y="2201"/>
              <a:ext cx="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宋体" pitchFamily="2" charset="-122"/>
                  <a:ea typeface="宋体" pitchFamily="2" charset="-122"/>
                </a:rPr>
                <a:t>-</a:t>
              </a:r>
              <a:endParaRPr lang="en-US" altLang="zh-CN"/>
            </a:p>
          </p:txBody>
        </p:sp>
        <p:sp>
          <p:nvSpPr>
            <p:cNvPr id="400510" name="Rectangle 126"/>
            <p:cNvSpPr>
              <a:spLocks noChangeArrowheads="1"/>
            </p:cNvSpPr>
            <p:nvPr/>
          </p:nvSpPr>
          <p:spPr bwMode="auto">
            <a:xfrm>
              <a:off x="4938" y="1537"/>
              <a:ext cx="4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i="1">
                  <a:solidFill>
                    <a:srgbClr val="000000"/>
                  </a:solidFill>
                  <a:latin typeface="Times New Roman" pitchFamily="18" charset="0"/>
                </a:rPr>
                <a:t>I</a:t>
              </a:r>
              <a:endParaRPr lang="en-US" altLang="zh-CN"/>
            </a:p>
          </p:txBody>
        </p:sp>
        <p:sp>
          <p:nvSpPr>
            <p:cNvPr id="400511" name="Rectangle 127"/>
            <p:cNvSpPr>
              <a:spLocks noChangeArrowheads="1"/>
            </p:cNvSpPr>
            <p:nvPr/>
          </p:nvSpPr>
          <p:spPr bwMode="auto">
            <a:xfrm>
              <a:off x="4975" y="1626"/>
              <a:ext cx="6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200">
                  <a:solidFill>
                    <a:srgbClr val="000000"/>
                  </a:solidFill>
                  <a:latin typeface="Times New Roman" pitchFamily="18" charset="0"/>
                </a:rPr>
                <a:t>D</a:t>
              </a:r>
              <a:endParaRPr lang="en-US" altLang="zh-CN"/>
            </a:p>
          </p:txBody>
        </p:sp>
        <p:sp>
          <p:nvSpPr>
            <p:cNvPr id="400512" name="Rectangle 128"/>
            <p:cNvSpPr>
              <a:spLocks noChangeArrowheads="1"/>
            </p:cNvSpPr>
            <p:nvPr/>
          </p:nvSpPr>
          <p:spPr bwMode="auto">
            <a:xfrm>
              <a:off x="5084" y="1537"/>
              <a:ext cx="8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i="1">
                  <a:solidFill>
                    <a:srgbClr val="000000"/>
                  </a:solidFill>
                  <a:latin typeface="Times New Roman" pitchFamily="18" charset="0"/>
                </a:rPr>
                <a:t>R</a:t>
              </a:r>
              <a:endParaRPr lang="en-US" altLang="zh-CN"/>
            </a:p>
          </p:txBody>
        </p:sp>
        <p:sp>
          <p:nvSpPr>
            <p:cNvPr id="400513" name="Rectangle 129"/>
            <p:cNvSpPr>
              <a:spLocks noChangeArrowheads="1"/>
            </p:cNvSpPr>
            <p:nvPr/>
          </p:nvSpPr>
          <p:spPr bwMode="auto">
            <a:xfrm>
              <a:off x="5154" y="1626"/>
              <a:ext cx="6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200">
                  <a:solidFill>
                    <a:srgbClr val="000000"/>
                  </a:solidFill>
                  <a:latin typeface="Times New Roman" pitchFamily="18" charset="0"/>
                </a:rPr>
                <a:t>N</a:t>
              </a:r>
              <a:endParaRPr lang="en-US" altLang="zh-CN"/>
            </a:p>
          </p:txBody>
        </p:sp>
        <p:sp>
          <p:nvSpPr>
            <p:cNvPr id="400514" name="Rectangle 130"/>
            <p:cNvSpPr>
              <a:spLocks noChangeArrowheads="1"/>
            </p:cNvSpPr>
            <p:nvPr/>
          </p:nvSpPr>
          <p:spPr bwMode="auto">
            <a:xfrm>
              <a:off x="5519" y="1312"/>
              <a:ext cx="4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i="1">
                  <a:solidFill>
                    <a:srgbClr val="000000"/>
                  </a:solidFill>
                  <a:latin typeface="Times New Roman" pitchFamily="18" charset="0"/>
                </a:rPr>
                <a:t>I</a:t>
              </a:r>
              <a:endParaRPr lang="en-US" altLang="zh-CN"/>
            </a:p>
          </p:txBody>
        </p:sp>
        <p:sp>
          <p:nvSpPr>
            <p:cNvPr id="400515" name="Rectangle 131"/>
            <p:cNvSpPr>
              <a:spLocks noChangeArrowheads="1"/>
            </p:cNvSpPr>
            <p:nvPr/>
          </p:nvSpPr>
          <p:spPr bwMode="auto">
            <a:xfrm>
              <a:off x="5557" y="1401"/>
              <a:ext cx="6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200">
                  <a:solidFill>
                    <a:srgbClr val="000000"/>
                  </a:solidFill>
                  <a:latin typeface="Times New Roman" pitchFamily="18" charset="0"/>
                </a:rPr>
                <a:t>C</a:t>
              </a:r>
              <a:endParaRPr lang="en-US" altLang="zh-CN"/>
            </a:p>
          </p:txBody>
        </p:sp>
        <p:sp>
          <p:nvSpPr>
            <p:cNvPr id="400516" name="Rectangle 132"/>
            <p:cNvSpPr>
              <a:spLocks noChangeArrowheads="1"/>
            </p:cNvSpPr>
            <p:nvPr/>
          </p:nvSpPr>
          <p:spPr bwMode="auto">
            <a:xfrm>
              <a:off x="5239" y="1487"/>
              <a:ext cx="10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Times New Roman" pitchFamily="18" charset="0"/>
                </a:rPr>
                <a:t>V</a:t>
              </a:r>
              <a:endParaRPr lang="en-US" altLang="zh-CN"/>
            </a:p>
          </p:txBody>
        </p:sp>
        <p:sp>
          <p:nvSpPr>
            <p:cNvPr id="400517" name="Rectangle 133"/>
            <p:cNvSpPr>
              <a:spLocks noChangeArrowheads="1"/>
            </p:cNvSpPr>
            <p:nvPr/>
          </p:nvSpPr>
          <p:spPr bwMode="auto">
            <a:xfrm>
              <a:off x="5320" y="1576"/>
              <a:ext cx="85"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200">
                  <a:solidFill>
                    <a:srgbClr val="000000"/>
                  </a:solidFill>
                  <a:latin typeface="Times New Roman" pitchFamily="18" charset="0"/>
                </a:rPr>
                <a:t>J1</a:t>
              </a:r>
              <a:endParaRPr lang="en-US" altLang="zh-CN"/>
            </a:p>
          </p:txBody>
        </p:sp>
        <p:sp>
          <p:nvSpPr>
            <p:cNvPr id="400518" name="Rectangle 134"/>
            <p:cNvSpPr>
              <a:spLocks noChangeArrowheads="1"/>
            </p:cNvSpPr>
            <p:nvPr/>
          </p:nvSpPr>
          <p:spPr bwMode="auto">
            <a:xfrm>
              <a:off x="4958" y="2063"/>
              <a:ext cx="4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i="1">
                  <a:solidFill>
                    <a:srgbClr val="000000"/>
                  </a:solidFill>
                  <a:latin typeface="Times New Roman" pitchFamily="18" charset="0"/>
                </a:rPr>
                <a:t>I</a:t>
              </a:r>
              <a:endParaRPr lang="en-US" altLang="zh-CN"/>
            </a:p>
          </p:txBody>
        </p:sp>
        <p:sp>
          <p:nvSpPr>
            <p:cNvPr id="400519" name="Rectangle 135"/>
            <p:cNvSpPr>
              <a:spLocks noChangeArrowheads="1"/>
            </p:cNvSpPr>
            <p:nvPr/>
          </p:nvSpPr>
          <p:spPr bwMode="auto">
            <a:xfrm>
              <a:off x="4995" y="2152"/>
              <a:ext cx="6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200">
                  <a:solidFill>
                    <a:srgbClr val="000000"/>
                  </a:solidFill>
                  <a:latin typeface="Times New Roman" pitchFamily="18" charset="0"/>
                </a:rPr>
                <a:t>D</a:t>
              </a:r>
              <a:endParaRPr lang="en-US" altLang="zh-CN"/>
            </a:p>
          </p:txBody>
        </p:sp>
        <p:sp>
          <p:nvSpPr>
            <p:cNvPr id="400520" name="Rectangle 136"/>
            <p:cNvSpPr>
              <a:spLocks noChangeArrowheads="1"/>
            </p:cNvSpPr>
            <p:nvPr/>
          </p:nvSpPr>
          <p:spPr bwMode="auto">
            <a:xfrm>
              <a:off x="5048" y="2063"/>
              <a:ext cx="8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i="1">
                  <a:solidFill>
                    <a:srgbClr val="000000"/>
                  </a:solidFill>
                  <a:latin typeface="Times New Roman" pitchFamily="18" charset="0"/>
                </a:rPr>
                <a:t>R</a:t>
              </a:r>
              <a:endParaRPr lang="en-US" altLang="zh-CN"/>
            </a:p>
          </p:txBody>
        </p:sp>
        <p:sp>
          <p:nvSpPr>
            <p:cNvPr id="400521" name="Rectangle 137"/>
            <p:cNvSpPr>
              <a:spLocks noChangeArrowheads="1"/>
            </p:cNvSpPr>
            <p:nvPr/>
          </p:nvSpPr>
          <p:spPr bwMode="auto">
            <a:xfrm>
              <a:off x="5116" y="2152"/>
              <a:ext cx="9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200">
                  <a:solidFill>
                    <a:srgbClr val="000000"/>
                  </a:solidFill>
                  <a:latin typeface="Times New Roman" pitchFamily="18" charset="0"/>
                </a:rPr>
                <a:t>on</a:t>
              </a:r>
              <a:endParaRPr lang="en-US" altLang="zh-CN"/>
            </a:p>
          </p:txBody>
        </p:sp>
        <p:sp>
          <p:nvSpPr>
            <p:cNvPr id="400522" name="Rectangle 138"/>
            <p:cNvSpPr>
              <a:spLocks noChangeArrowheads="1"/>
            </p:cNvSpPr>
            <p:nvPr/>
          </p:nvSpPr>
          <p:spPr bwMode="auto">
            <a:xfrm>
              <a:off x="5126" y="2954"/>
              <a:ext cx="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Times New Roman" pitchFamily="18" charset="0"/>
                </a:rPr>
                <a:t>b</a:t>
              </a:r>
              <a:endParaRPr lang="en-US" altLang="zh-CN"/>
            </a:p>
          </p:txBody>
        </p:sp>
        <p:sp>
          <p:nvSpPr>
            <p:cNvPr id="400523" name="Rectangle 139"/>
            <p:cNvSpPr>
              <a:spLocks noChangeArrowheads="1"/>
            </p:cNvSpPr>
            <p:nvPr/>
          </p:nvSpPr>
          <p:spPr bwMode="auto">
            <a:xfrm>
              <a:off x="5182" y="2960"/>
              <a:ext cx="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1800">
                  <a:solidFill>
                    <a:srgbClr val="000000"/>
                  </a:solidFill>
                  <a:latin typeface="宋体" pitchFamily="2" charset="-122"/>
                  <a:ea typeface="宋体" pitchFamily="2" charset="-122"/>
                </a:rPr>
                <a:t>)</a:t>
              </a:r>
              <a:endParaRPr lang="en-US" altLang="zh-CN"/>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3" name="日期占位符 2"/>
          <p:cNvSpPr>
            <a:spLocks noGrp="1"/>
          </p:cNvSpPr>
          <p:nvPr>
            <p:ph type="dt" sz="half" idx="10"/>
          </p:nvPr>
        </p:nvSpPr>
        <p:spPr/>
        <p:txBody>
          <a:bodyPr/>
          <a:lstStyle/>
          <a:p>
            <a:fld id="{E54B14F4-45A1-4E4E-911C-9F8F3154BE38}" type="datetime10">
              <a:rPr lang="zh-CN" altLang="en-US" smtClean="0"/>
              <a:t>22:02</a:t>
            </a:fld>
            <a:endParaRPr lang="zh-CN" altLang="en-US"/>
          </a:p>
        </p:txBody>
      </p:sp>
    </p:spTree>
    <p:extLst>
      <p:ext uri="{BB962C8B-B14F-4D97-AF65-F5344CB8AC3E}">
        <p14:creationId xmlns:p14="http://schemas.microsoft.com/office/powerpoint/2010/main" val="2222016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blinds(horizontal)">
                                      <p:cBhvr>
                                        <p:cTn id="7" dur="500"/>
                                        <p:tgtEl>
                                          <p:spTgt spid="400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0387">
                                            <p:txEl>
                                              <p:pRg st="1" end="1"/>
                                            </p:txEl>
                                          </p:spTgt>
                                        </p:tgtEl>
                                        <p:attrNameLst>
                                          <p:attrName>style.visibility</p:attrName>
                                        </p:attrNameLst>
                                      </p:cBhvr>
                                      <p:to>
                                        <p:strVal val="visible"/>
                                      </p:to>
                                    </p:set>
                                    <p:animEffect transition="in" filter="blinds(horizontal)">
                                      <p:cBhvr>
                                        <p:cTn id="12" dur="500"/>
                                        <p:tgtEl>
                                          <p:spTgt spid="400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0387">
                                            <p:txEl>
                                              <p:pRg st="2" end="2"/>
                                            </p:txEl>
                                          </p:spTgt>
                                        </p:tgtEl>
                                        <p:attrNameLst>
                                          <p:attrName>style.visibility</p:attrName>
                                        </p:attrNameLst>
                                      </p:cBhvr>
                                      <p:to>
                                        <p:strVal val="visible"/>
                                      </p:to>
                                    </p:set>
                                    <p:animEffect transition="in" filter="blinds(horizontal)">
                                      <p:cBhvr>
                                        <p:cTn id="17" dur="500"/>
                                        <p:tgtEl>
                                          <p:spTgt spid="400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0387">
                                            <p:txEl>
                                              <p:pRg st="3" end="3"/>
                                            </p:txEl>
                                          </p:spTgt>
                                        </p:tgtEl>
                                        <p:attrNameLst>
                                          <p:attrName>style.visibility</p:attrName>
                                        </p:attrNameLst>
                                      </p:cBhvr>
                                      <p:to>
                                        <p:strVal val="visible"/>
                                      </p:to>
                                    </p:set>
                                    <p:animEffect transition="in" filter="blinds(horizontal)">
                                      <p:cBhvr>
                                        <p:cTn id="22" dur="500"/>
                                        <p:tgtEl>
                                          <p:spTgt spid="400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bldLvl="2" autoUpdateAnimBg="0"/>
    </p:bld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《电力电子技术》西安交通大学_王兆安_第五版第1-7章</Template>
  <TotalTime>7437</TotalTime>
  <Words>3352</Words>
  <Application>Microsoft Office PowerPoint</Application>
  <PresentationFormat>全屏显示(4:3)</PresentationFormat>
  <Paragraphs>333</Paragraphs>
  <Slides>34</Slides>
  <Notes>12</Notes>
  <HiddenSlides>0</HiddenSlides>
  <MMClips>0</MMClips>
  <ScaleCrop>false</ScaleCrop>
  <HeadingPairs>
    <vt:vector size="8" baseType="variant">
      <vt:variant>
        <vt:lpstr>已用的字体</vt:lpstr>
      </vt:variant>
      <vt:variant>
        <vt:i4>7</vt:i4>
      </vt:variant>
      <vt:variant>
        <vt:lpstr>主题</vt:lpstr>
      </vt:variant>
      <vt:variant>
        <vt:i4>7</vt:i4>
      </vt:variant>
      <vt:variant>
        <vt:lpstr>嵌入 OLE 服务器</vt:lpstr>
      </vt:variant>
      <vt:variant>
        <vt:i4>6</vt:i4>
      </vt:variant>
      <vt:variant>
        <vt:lpstr>幻灯片标题</vt:lpstr>
      </vt:variant>
      <vt:variant>
        <vt:i4>34</vt:i4>
      </vt:variant>
    </vt:vector>
  </HeadingPairs>
  <TitlesOfParts>
    <vt:vector size="54" baseType="lpstr">
      <vt:lpstr>黑体</vt:lpstr>
      <vt:lpstr>华文中宋</vt:lpstr>
      <vt:lpstr>宋体</vt:lpstr>
      <vt:lpstr>Arial</vt:lpstr>
      <vt:lpstr>Calibri</vt:lpstr>
      <vt:lpstr>Times New Roman</vt:lpstr>
      <vt:lpstr>Wingdings</vt:lpstr>
      <vt:lpstr>1_自定义设计方案</vt:lpstr>
      <vt:lpstr>自定义设计方案</vt:lpstr>
      <vt:lpstr>2011华中科技大学答辩模版</vt:lpstr>
      <vt:lpstr>3_自定义设计方案</vt:lpstr>
      <vt:lpstr>4_自定义设计方案</vt:lpstr>
      <vt:lpstr>5_自定义设计方案</vt:lpstr>
      <vt:lpstr>1_2011华中科技大学答辩模版</vt:lpstr>
      <vt:lpstr>VISIO</vt:lpstr>
      <vt:lpstr>Photo Editor 照片</vt:lpstr>
      <vt:lpstr>MSDraw</vt:lpstr>
      <vt:lpstr>Equation</vt:lpstr>
      <vt:lpstr>Equation.3</vt:lpstr>
      <vt:lpstr>Visio.Drawing.11</vt:lpstr>
      <vt:lpstr>作业</vt:lpstr>
      <vt:lpstr>2.4.4    绝缘栅双极晶体管</vt:lpstr>
      <vt:lpstr>2.4.4    绝缘栅双极晶体管</vt:lpstr>
      <vt:lpstr>PowerPoint 演示文稿</vt:lpstr>
      <vt:lpstr>2.4.4    绝缘栅双极晶体管</vt:lpstr>
      <vt:lpstr>IGBT的结构（与MOSFET不同）</vt:lpstr>
      <vt:lpstr>IGBT的结构（外形）</vt:lpstr>
      <vt:lpstr>IGBT的结构（等效电路）</vt:lpstr>
      <vt:lpstr>IGBT的工作原理</vt:lpstr>
      <vt:lpstr>2.4.4 绝缘栅双极晶体管</vt:lpstr>
      <vt:lpstr>2.4.4 绝缘栅双极晶体管</vt:lpstr>
      <vt:lpstr>IGBT的动态特性：开通特性</vt:lpstr>
      <vt:lpstr>IGBT的动态特性：关断特性</vt:lpstr>
      <vt:lpstr>擎住效应或自锁效应：</vt:lpstr>
      <vt:lpstr>2.4.4 绝缘栅双极晶体管</vt:lpstr>
      <vt:lpstr>2.4.4 绝缘栅双极晶体管</vt:lpstr>
      <vt:lpstr>2.4.4 绝缘栅双极晶体管</vt:lpstr>
      <vt:lpstr>IGBT功耗的计算</vt:lpstr>
      <vt:lpstr>IGBT的技术发展</vt:lpstr>
      <vt:lpstr>PowerPoint 演示文稿</vt:lpstr>
      <vt:lpstr>PowerPoint 演示文稿</vt:lpstr>
      <vt:lpstr>PowerPoint 演示文稿</vt:lpstr>
      <vt:lpstr>2.5 其他新型电力电子器件</vt:lpstr>
      <vt:lpstr>2.5.4 集成门极换流晶闸管IGCT</vt:lpstr>
      <vt:lpstr>2.5.5 基于宽禁带半导体材料的电力电子器件</vt:lpstr>
      <vt:lpstr>SiC</vt:lpstr>
      <vt:lpstr>2.6 功率集成电路与集成电力电子模块</vt:lpstr>
      <vt:lpstr>本章小结</vt:lpstr>
      <vt:lpstr>本章小结</vt:lpstr>
      <vt:lpstr>本章小结</vt:lpstr>
      <vt:lpstr>思考题</vt:lpstr>
      <vt:lpstr>本章需要重点掌握的内容</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&lt;电力电子技术&gt;(第5版) 第1章   绪论 （第4版为“概述”，无章序号）</dc:title>
  <dc:creator>Lenovo</dc:creator>
  <cp:lastModifiedBy>xjb</cp:lastModifiedBy>
  <cp:revision>198</cp:revision>
  <dcterms:created xsi:type="dcterms:W3CDTF">2013-03-21T07:41:27Z</dcterms:created>
  <dcterms:modified xsi:type="dcterms:W3CDTF">2023-03-05T14:17:20Z</dcterms:modified>
</cp:coreProperties>
</file>