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41"/>
  </p:notesMasterIdLst>
  <p:sldIdLst>
    <p:sldId id="375" r:id="rId2"/>
    <p:sldId id="376" r:id="rId3"/>
    <p:sldId id="377" r:id="rId4"/>
    <p:sldId id="395" r:id="rId5"/>
    <p:sldId id="378" r:id="rId6"/>
    <p:sldId id="396" r:id="rId7"/>
    <p:sldId id="379" r:id="rId8"/>
    <p:sldId id="397" r:id="rId9"/>
    <p:sldId id="398" r:id="rId10"/>
    <p:sldId id="400" r:id="rId11"/>
    <p:sldId id="383" r:id="rId12"/>
    <p:sldId id="401" r:id="rId13"/>
    <p:sldId id="384" r:id="rId14"/>
    <p:sldId id="403" r:id="rId15"/>
    <p:sldId id="385" r:id="rId16"/>
    <p:sldId id="422" r:id="rId17"/>
    <p:sldId id="423" r:id="rId18"/>
    <p:sldId id="386" r:id="rId19"/>
    <p:sldId id="404" r:id="rId20"/>
    <p:sldId id="405" r:id="rId21"/>
    <p:sldId id="406" r:id="rId22"/>
    <p:sldId id="407" r:id="rId23"/>
    <p:sldId id="412" r:id="rId24"/>
    <p:sldId id="408" r:id="rId25"/>
    <p:sldId id="409" r:id="rId26"/>
    <p:sldId id="410" r:id="rId27"/>
    <p:sldId id="411" r:id="rId28"/>
    <p:sldId id="420" r:id="rId29"/>
    <p:sldId id="413" r:id="rId30"/>
    <p:sldId id="414" r:id="rId31"/>
    <p:sldId id="415" r:id="rId32"/>
    <p:sldId id="417" r:id="rId33"/>
    <p:sldId id="416" r:id="rId34"/>
    <p:sldId id="392" r:id="rId35"/>
    <p:sldId id="393" r:id="rId36"/>
    <p:sldId id="418" r:id="rId37"/>
    <p:sldId id="421" r:id="rId38"/>
    <p:sldId id="425" r:id="rId39"/>
    <p:sldId id="424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4FB"/>
    <a:srgbClr val="0000FF"/>
    <a:srgbClr val="FF33CC"/>
    <a:srgbClr val="6600CC"/>
    <a:srgbClr val="663300"/>
    <a:srgbClr val="E56359"/>
    <a:srgbClr val="E3544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88" autoAdjust="0"/>
  </p:normalViewPr>
  <p:slideViewPr>
    <p:cSldViewPr>
      <p:cViewPr varScale="1">
        <p:scale>
          <a:sx n="154" d="100"/>
          <a:sy n="154" d="100"/>
        </p:scale>
        <p:origin x="204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79DEE41-FC23-4957-AA78-47AF0433CB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950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400"/>
          </a:p>
        </p:txBody>
      </p:sp>
    </p:spTree>
    <p:extLst>
      <p:ext uri="{BB962C8B-B14F-4D97-AF65-F5344CB8AC3E}">
        <p14:creationId xmlns:p14="http://schemas.microsoft.com/office/powerpoint/2010/main" val="13165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73F204-672E-4493-B1A4-EBE46A25BBA8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1A5134-4790-4131-A78C-FB3DE61987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00025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7B0AEE5-3BCA-4DF5-8CB1-AAF2AA1787D4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476D0E-13EB-4F7F-8D03-7F58A5813D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2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D29DF2C-8895-43FA-B0FE-92440014A800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1CEB55-84F3-4D2C-9605-2769BE8679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1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486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268413"/>
            <a:ext cx="395605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92538"/>
            <a:ext cx="3956050" cy="2373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645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8486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268413"/>
            <a:ext cx="3956050" cy="4897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1188" y="6245225"/>
            <a:ext cx="2232025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8BC724E-F256-4687-B9F0-743531E665A1}" type="datetime10">
              <a:rPr lang="zh-CN" altLang="en-US" smtClean="0"/>
              <a:t>13:41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5225"/>
            <a:ext cx="2808288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F84E69-B01A-4D04-83B9-07FE3F7B3F36}" type="slidenum">
              <a:rPr lang="en-US" altLang="zh-CN"/>
              <a:pPr/>
              <a:t>‹#›</a:t>
            </a:fld>
            <a:r>
              <a:rPr lang="en-US" altLang="zh-CN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8311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11A3AFC-FE7A-4073-B05C-7A5E0AA06703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EB5890-56FF-4CB9-A23A-2567D679BF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1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99F1A41-9D19-4782-940C-CA36B32C1BCC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BC1FCB-710F-49CA-8BB5-D9947E4829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3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DED7524-3494-45E5-ACCA-17DAB6E53EF9}" type="datetime10">
              <a:rPr lang="zh-CN" altLang="en-US" smtClean="0"/>
              <a:t>13:41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19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47198F7-0CE4-4C01-B329-087D68822B9C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AA2E46-3C5D-49D9-85FA-90140983EE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C4C7F0B-B114-4685-AFF0-5EB4F654598E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B1CB25-AE38-4E9D-9DD9-23B53C3364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08725CE-D531-4D44-8EED-C3B943930D7D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D5A041-5243-40B5-8FFF-F8FCC68B2E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477000"/>
            <a:ext cx="914400" cy="2286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BE06112-BAE2-4C30-9E2B-9802F8432313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29CBF4-D37A-4B3C-B4F9-3B8A83F8BF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ChangeArrowheads="1"/>
          </p:cNvSpPr>
          <p:nvPr/>
        </p:nvSpPr>
        <p:spPr bwMode="gray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8382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5" name="Picture 11" descr="a_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685800" y="685800"/>
            <a:ext cx="84582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3"/>
          <p:cNvSpPr>
            <a:spLocks noChangeArrowheads="1"/>
          </p:cNvSpPr>
          <p:nvPr/>
        </p:nvSpPr>
        <p:spPr bwMode="gray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6151" name="Group 31"/>
          <p:cNvGrpSpPr>
            <a:grpSpLocks/>
          </p:cNvGrpSpPr>
          <p:nvPr/>
        </p:nvGrpSpPr>
        <p:grpSpPr bwMode="auto">
          <a:xfrm rot="10800000">
            <a:off x="8382000" y="0"/>
            <a:ext cx="762000" cy="685800"/>
            <a:chOff x="5216" y="628"/>
            <a:chExt cx="546" cy="543"/>
          </a:xfrm>
        </p:grpSpPr>
        <p:sp>
          <p:nvSpPr>
            <p:cNvPr id="6158" name="Rectangle 14"/>
            <p:cNvSpPr>
              <a:spLocks noChangeArrowheads="1"/>
            </p:cNvSpPr>
            <p:nvPr userDrawn="1"/>
          </p:nvSpPr>
          <p:spPr bwMode="gray">
            <a:xfrm rot="-5400000">
              <a:off x="5219" y="627"/>
              <a:ext cx="165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Rectangle 15"/>
            <p:cNvSpPr>
              <a:spLocks noChangeArrowheads="1"/>
            </p:cNvSpPr>
            <p:nvPr userDrawn="1"/>
          </p:nvSpPr>
          <p:spPr bwMode="gray">
            <a:xfrm rot="-5400000">
              <a:off x="5408" y="627"/>
              <a:ext cx="165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Rectangle 18"/>
            <p:cNvSpPr>
              <a:spLocks noChangeArrowheads="1"/>
            </p:cNvSpPr>
            <p:nvPr userDrawn="1"/>
          </p:nvSpPr>
          <p:spPr bwMode="gray">
            <a:xfrm rot="-5400000">
              <a:off x="5217" y="818"/>
              <a:ext cx="166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3" name="Rectangle 19"/>
            <p:cNvSpPr>
              <a:spLocks noChangeArrowheads="1"/>
            </p:cNvSpPr>
            <p:nvPr userDrawn="1"/>
          </p:nvSpPr>
          <p:spPr bwMode="gray">
            <a:xfrm rot="-5400000">
              <a:off x="5218" y="1006"/>
              <a:ext cx="166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2" name="Rectangle 26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27"/>
          <p:cNvSpPr>
            <a:spLocks noChangeArrowheads="1"/>
          </p:cNvSpPr>
          <p:nvPr/>
        </p:nvSpPr>
        <p:spPr bwMode="gray">
          <a:xfrm>
            <a:off x="-127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Rectangle 28"/>
          <p:cNvSpPr>
            <a:spLocks noChangeArrowheads="1"/>
          </p:cNvSpPr>
          <p:nvPr/>
        </p:nvSpPr>
        <p:spPr bwMode="gray"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Rectangle 2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Rectangle 30"/>
          <p:cNvSpPr>
            <a:spLocks noChangeArrowheads="1"/>
          </p:cNvSpPr>
          <p:nvPr/>
        </p:nvSpPr>
        <p:spPr bwMode="gray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157" name="Picture 26" descr="hust-e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6248400"/>
            <a:ext cx="2206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261" r:id="rId1"/>
    <p:sldLayoutId id="2147489262" r:id="rId2"/>
    <p:sldLayoutId id="2147489263" r:id="rId3"/>
    <p:sldLayoutId id="2147489264" r:id="rId4"/>
    <p:sldLayoutId id="2147489061" r:id="rId5"/>
    <p:sldLayoutId id="2147489265" r:id="rId6"/>
    <p:sldLayoutId id="2147489266" r:id="rId7"/>
    <p:sldLayoutId id="2147489267" r:id="rId8"/>
    <p:sldLayoutId id="2147489268" r:id="rId9"/>
    <p:sldLayoutId id="2147489269" r:id="rId10"/>
    <p:sldLayoutId id="2147489270" r:id="rId11"/>
    <p:sldLayoutId id="2147489271" r:id="rId12"/>
    <p:sldLayoutId id="2147489062" r:id="rId13"/>
    <p:sldLayoutId id="214748927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.png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png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png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5.png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png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wmf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5.png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png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png"/><Relationship Id="rId4" Type="http://schemas.openxmlformats.org/officeDocument/2006/relationships/image" Target="../media/image3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7788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3.2 </a:t>
            </a:r>
            <a:r>
              <a:rPr lang="zh-CN" altLang="en-US" sz="3600" dirty="0">
                <a:solidFill>
                  <a:schemeClr val="tx1"/>
                </a:solidFill>
              </a:rPr>
              <a:t>三相可控整流电路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endParaRPr lang="en-US" altLang="zh-CN" b="1" dirty="0"/>
          </a:p>
          <a:p>
            <a:pPr algn="just" eaLnBrk="1" hangingPunct="1">
              <a:buFontTx/>
              <a:buNone/>
            </a:pPr>
            <a:endParaRPr lang="en-US" altLang="zh-CN" b="1" dirty="0"/>
          </a:p>
          <a:p>
            <a:pPr algn="just" eaLnBrk="1" hangingPunct="1">
              <a:buFontTx/>
              <a:buNone/>
            </a:pPr>
            <a:r>
              <a:rPr lang="en-US" altLang="zh-CN" b="1" dirty="0"/>
              <a:t>         </a:t>
            </a:r>
            <a:r>
              <a:rPr lang="en-US" altLang="zh-CN" b="1" dirty="0">
                <a:solidFill>
                  <a:srgbClr val="663300"/>
                </a:solidFill>
                <a:hlinkClick r:id="rId2" action="ppaction://hlinksldjump"/>
              </a:rPr>
              <a:t>3.2.1 </a:t>
            </a:r>
            <a:r>
              <a:rPr lang="zh-CN" altLang="en-US" b="1" dirty="0">
                <a:solidFill>
                  <a:srgbClr val="663300"/>
                </a:solidFill>
                <a:hlinkClick r:id="rId2" action="ppaction://hlinksldjump"/>
              </a:rPr>
              <a:t>三相半波可控整流电路</a:t>
            </a:r>
            <a:endParaRPr lang="zh-CN" altLang="en-US" b="1" dirty="0">
              <a:solidFill>
                <a:srgbClr val="663300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b="1" dirty="0">
                <a:solidFill>
                  <a:srgbClr val="663300"/>
                </a:solidFill>
              </a:rPr>
              <a:t>         </a:t>
            </a:r>
            <a:r>
              <a:rPr lang="en-US" altLang="zh-CN" b="1" dirty="0">
                <a:solidFill>
                  <a:srgbClr val="663300"/>
                </a:solidFill>
                <a:hlinkClick r:id="rId3" action="ppaction://hlinksldjump"/>
              </a:rPr>
              <a:t>3.2.2 </a:t>
            </a:r>
            <a:r>
              <a:rPr lang="zh-CN" altLang="en-US" b="1" dirty="0">
                <a:solidFill>
                  <a:srgbClr val="663300"/>
                </a:solidFill>
                <a:hlinkClick r:id="rId3" action="ppaction://hlinksldjump"/>
              </a:rPr>
              <a:t>三相桥式全控整流电路</a:t>
            </a:r>
            <a:endParaRPr lang="zh-CN" altLang="en-US" b="1" dirty="0">
              <a:solidFill>
                <a:srgbClr val="663300"/>
              </a:solidFill>
            </a:endParaRPr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9114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CDA2AB-4428-40A3-98D0-4FBA38D0A0E2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828E-7E97-442D-9FBE-DCE955F3ED5A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8001000" cy="3238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9900"/>
                </a:solidFill>
              </a:rPr>
              <a:t>☞</a:t>
            </a:r>
            <a:r>
              <a:rPr lang="zh-CN" altLang="en-US" sz="2000" b="1" dirty="0"/>
              <a:t>负载电流平均值为</a:t>
            </a:r>
          </a:p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009900"/>
                </a:solidFill>
              </a:rPr>
              <a:t>☞反向耐压：</a:t>
            </a:r>
            <a:r>
              <a:rPr lang="zh-CN" altLang="en-US" sz="2000" b="1" dirty="0"/>
              <a:t>晶闸管承受的最大反向电压为变压器二次线电压峰值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即</a:t>
            </a:r>
            <a:r>
              <a:rPr lang="zh-CN" altLang="en-US" sz="2000" dirty="0"/>
              <a:t> </a:t>
            </a:r>
            <a:endParaRPr lang="zh-CN" altLang="en-US" sz="20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endParaRPr lang="zh-CN" altLang="en-US" sz="2000" b="1" dirty="0">
              <a:solidFill>
                <a:srgbClr val="0099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009900"/>
                </a:solidFill>
              </a:rPr>
              <a:t>☞正向耐压：</a:t>
            </a:r>
            <a:r>
              <a:rPr lang="zh-CN" altLang="en-US" sz="2000" b="1" dirty="0"/>
              <a:t>晶闸管承受的最大正向电压等于：</a:t>
            </a:r>
            <a:endParaRPr lang="en-US" altLang="zh-CN" sz="2000" b="1" dirty="0"/>
          </a:p>
          <a:p>
            <a:pPr eaLnBrk="1" hangingPunct="1">
              <a:buFontTx/>
              <a:buNone/>
            </a:pPr>
            <a:r>
              <a:rPr lang="zh-CN" altLang="en-US" sz="2000" b="1" dirty="0"/>
              <a:t>变压器二次相电压的峰值（</a:t>
            </a:r>
            <a:r>
              <a:rPr lang="zh-CN" altLang="en-US" sz="2000" b="1" dirty="0">
                <a:solidFill>
                  <a:srgbClr val="FF0000"/>
                </a:solidFill>
              </a:rPr>
              <a:t>为什么</a:t>
            </a:r>
            <a:r>
              <a:rPr lang="zh-CN" altLang="en-US" sz="2000" b="1" dirty="0"/>
              <a:t>），即</a:t>
            </a:r>
            <a:endParaRPr lang="zh-CN" altLang="en-US" sz="2000" dirty="0"/>
          </a:p>
        </p:txBody>
      </p:sp>
      <p:sp>
        <p:nvSpPr>
          <p:cNvPr id="1003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52761"/>
              </p:ext>
            </p:extLst>
          </p:nvPr>
        </p:nvGraphicFramePr>
        <p:xfrm>
          <a:off x="3554414" y="744538"/>
          <a:ext cx="969000" cy="63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29" name="公式" r:id="rId3" imgW="622080" imgH="406080" progId="Equation.3">
                  <p:embed/>
                </p:oleObj>
              </mc:Choice>
              <mc:Fallback>
                <p:oleObj name="公式" r:id="rId3" imgW="6220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4" y="744538"/>
                        <a:ext cx="969000" cy="63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Rectangle 7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99408"/>
              </p:ext>
            </p:extLst>
          </p:nvPr>
        </p:nvGraphicFramePr>
        <p:xfrm>
          <a:off x="4832583" y="1634589"/>
          <a:ext cx="3971007" cy="42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0" name="公式" r:id="rId5" imgW="2425680" imgH="253800" progId="Equation.3">
                  <p:embed/>
                </p:oleObj>
              </mc:Choice>
              <mc:Fallback>
                <p:oleObj name="公式" r:id="rId5" imgW="242568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583" y="1634589"/>
                        <a:ext cx="3971007" cy="426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3" name="Rectangle 9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42412"/>
              </p:ext>
            </p:extLst>
          </p:nvPr>
        </p:nvGraphicFramePr>
        <p:xfrm>
          <a:off x="5963525" y="2324139"/>
          <a:ext cx="1179350" cy="41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31" name="公式" r:id="rId7" imgW="812520" imgH="253800" progId="Equation.3">
                  <p:embed/>
                </p:oleObj>
              </mc:Choice>
              <mc:Fallback>
                <p:oleObj name="公式" r:id="rId7" imgW="8125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525" y="2324139"/>
                        <a:ext cx="1179350" cy="417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5" name="Text Box 10"/>
          <p:cNvSpPr txBox="1">
            <a:spLocks noChangeArrowheads="1"/>
          </p:cNvSpPr>
          <p:nvPr/>
        </p:nvSpPr>
        <p:spPr bwMode="auto">
          <a:xfrm>
            <a:off x="7720013" y="985838"/>
            <a:ext cx="884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/>
          </a:p>
        </p:txBody>
      </p:sp>
      <p:grpSp>
        <p:nvGrpSpPr>
          <p:cNvPr id="100366" name="Group 4"/>
          <p:cNvGrpSpPr>
            <a:grpSpLocks/>
          </p:cNvGrpSpPr>
          <p:nvPr/>
        </p:nvGrpSpPr>
        <p:grpSpPr bwMode="auto">
          <a:xfrm>
            <a:off x="2700338" y="4191000"/>
            <a:ext cx="6142037" cy="1968500"/>
            <a:chOff x="2928" y="737"/>
            <a:chExt cx="2810" cy="616"/>
          </a:xfrm>
        </p:grpSpPr>
        <p:graphicFrame>
          <p:nvGraphicFramePr>
            <p:cNvPr id="100583" name="Object 5"/>
            <p:cNvGraphicFramePr>
              <a:graphicFrameLocks noChangeAspect="1"/>
            </p:cNvGraphicFramePr>
            <p:nvPr/>
          </p:nvGraphicFramePr>
          <p:xfrm>
            <a:off x="4058" y="737"/>
            <a:ext cx="168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32" name="Image" r:id="rId9" imgW="7149206" imgH="3022222" progId="Photoshop.Image.7">
                    <p:embed/>
                  </p:oleObj>
                </mc:Choice>
                <mc:Fallback>
                  <p:oleObj name="Image" r:id="rId9" imgW="7149206" imgH="3022222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737"/>
                          <a:ext cx="168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584" name="Text Box 6"/>
            <p:cNvSpPr txBox="1">
              <a:spLocks noChangeArrowheads="1"/>
            </p:cNvSpPr>
            <p:nvPr/>
          </p:nvSpPr>
          <p:spPr bwMode="auto">
            <a:xfrm>
              <a:off x="2928" y="794"/>
              <a:ext cx="72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900" b="0">
                  <a:ea typeface="华文中宋" panose="02010600040101010101" pitchFamily="2" charset="-122"/>
                </a:rPr>
                <a:t>                </a:t>
              </a:r>
            </a:p>
          </p:txBody>
        </p:sp>
      </p:grpSp>
      <p:grpSp>
        <p:nvGrpSpPr>
          <p:cNvPr id="100367" name="Group 4"/>
          <p:cNvGrpSpPr>
            <a:grpSpLocks/>
          </p:cNvGrpSpPr>
          <p:nvPr/>
        </p:nvGrpSpPr>
        <p:grpSpPr bwMode="auto">
          <a:xfrm>
            <a:off x="1031875" y="3644900"/>
            <a:ext cx="3827463" cy="3068638"/>
            <a:chOff x="1547" y="660"/>
            <a:chExt cx="2575" cy="3167"/>
          </a:xfrm>
        </p:grpSpPr>
        <p:sp>
          <p:nvSpPr>
            <p:cNvPr id="100368" name="Freeform 5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46 h 698"/>
                <a:gd name="T2" fmla="*/ 44 w 2167"/>
                <a:gd name="T3" fmla="*/ 87 h 698"/>
                <a:gd name="T4" fmla="*/ 85 w 2167"/>
                <a:gd name="T5" fmla="*/ 139 h 698"/>
                <a:gd name="T6" fmla="*/ 133 w 2167"/>
                <a:gd name="T7" fmla="*/ 198 h 698"/>
                <a:gd name="T8" fmla="*/ 175 w 2167"/>
                <a:gd name="T9" fmla="*/ 266 h 698"/>
                <a:gd name="T10" fmla="*/ 218 w 2167"/>
                <a:gd name="T11" fmla="*/ 333 h 698"/>
                <a:gd name="T12" fmla="*/ 260 w 2167"/>
                <a:gd name="T13" fmla="*/ 404 h 698"/>
                <a:gd name="T14" fmla="*/ 304 w 2167"/>
                <a:gd name="T15" fmla="*/ 471 h 698"/>
                <a:gd name="T16" fmla="*/ 349 w 2167"/>
                <a:gd name="T17" fmla="*/ 533 h 698"/>
                <a:gd name="T18" fmla="*/ 393 w 2167"/>
                <a:gd name="T19" fmla="*/ 589 h 698"/>
                <a:gd name="T20" fmla="*/ 435 w 2167"/>
                <a:gd name="T21" fmla="*/ 635 h 698"/>
                <a:gd name="T22" fmla="*/ 478 w 2167"/>
                <a:gd name="T23" fmla="*/ 667 h 698"/>
                <a:gd name="T24" fmla="*/ 520 w 2167"/>
                <a:gd name="T25" fmla="*/ 690 h 698"/>
                <a:gd name="T26" fmla="*/ 561 w 2167"/>
                <a:gd name="T27" fmla="*/ 698 h 698"/>
                <a:gd name="T28" fmla="*/ 610 w 2167"/>
                <a:gd name="T29" fmla="*/ 692 h 698"/>
                <a:gd name="T30" fmla="*/ 653 w 2167"/>
                <a:gd name="T31" fmla="*/ 675 h 698"/>
                <a:gd name="T32" fmla="*/ 695 w 2167"/>
                <a:gd name="T33" fmla="*/ 640 h 698"/>
                <a:gd name="T34" fmla="*/ 736 w 2167"/>
                <a:gd name="T35" fmla="*/ 598 h 698"/>
                <a:gd name="T36" fmla="*/ 780 w 2167"/>
                <a:gd name="T37" fmla="*/ 544 h 698"/>
                <a:gd name="T38" fmla="*/ 826 w 2167"/>
                <a:gd name="T39" fmla="*/ 483 h 698"/>
                <a:gd name="T40" fmla="*/ 870 w 2167"/>
                <a:gd name="T41" fmla="*/ 416 h 698"/>
                <a:gd name="T42" fmla="*/ 911 w 2167"/>
                <a:gd name="T43" fmla="*/ 344 h 698"/>
                <a:gd name="T44" fmla="*/ 955 w 2167"/>
                <a:gd name="T45" fmla="*/ 277 h 698"/>
                <a:gd name="T46" fmla="*/ 996 w 2167"/>
                <a:gd name="T47" fmla="*/ 210 h 698"/>
                <a:gd name="T48" fmla="*/ 1044 w 2167"/>
                <a:gd name="T49" fmla="*/ 148 h 698"/>
                <a:gd name="T50" fmla="*/ 1086 w 2167"/>
                <a:gd name="T51" fmla="*/ 96 h 698"/>
                <a:gd name="T52" fmla="*/ 1130 w 2167"/>
                <a:gd name="T53" fmla="*/ 52 h 698"/>
                <a:gd name="T54" fmla="*/ 1171 w 2167"/>
                <a:gd name="T55" fmla="*/ 21 h 698"/>
                <a:gd name="T56" fmla="*/ 1215 w 2167"/>
                <a:gd name="T57" fmla="*/ 4 h 698"/>
                <a:gd name="T58" fmla="*/ 1256 w 2167"/>
                <a:gd name="T59" fmla="*/ 0 h 698"/>
                <a:gd name="T60" fmla="*/ 1304 w 2167"/>
                <a:gd name="T61" fmla="*/ 10 h 698"/>
                <a:gd name="T62" fmla="*/ 1346 w 2167"/>
                <a:gd name="T63" fmla="*/ 35 h 698"/>
                <a:gd name="T64" fmla="*/ 1390 w 2167"/>
                <a:gd name="T65" fmla="*/ 68 h 698"/>
                <a:gd name="T66" fmla="*/ 1431 w 2167"/>
                <a:gd name="T67" fmla="*/ 118 h 698"/>
                <a:gd name="T68" fmla="*/ 1475 w 2167"/>
                <a:gd name="T69" fmla="*/ 173 h 698"/>
                <a:gd name="T70" fmla="*/ 1521 w 2167"/>
                <a:gd name="T71" fmla="*/ 237 h 698"/>
                <a:gd name="T72" fmla="*/ 1564 w 2167"/>
                <a:gd name="T73" fmla="*/ 306 h 698"/>
                <a:gd name="T74" fmla="*/ 1606 w 2167"/>
                <a:gd name="T75" fmla="*/ 373 h 698"/>
                <a:gd name="T76" fmla="*/ 1650 w 2167"/>
                <a:gd name="T77" fmla="*/ 444 h 698"/>
                <a:gd name="T78" fmla="*/ 1691 w 2167"/>
                <a:gd name="T79" fmla="*/ 508 h 698"/>
                <a:gd name="T80" fmla="*/ 1739 w 2167"/>
                <a:gd name="T81" fmla="*/ 567 h 698"/>
                <a:gd name="T82" fmla="*/ 1781 w 2167"/>
                <a:gd name="T83" fmla="*/ 615 h 698"/>
                <a:gd name="T84" fmla="*/ 1824 w 2167"/>
                <a:gd name="T85" fmla="*/ 656 h 698"/>
                <a:gd name="T86" fmla="*/ 1866 w 2167"/>
                <a:gd name="T87" fmla="*/ 683 h 698"/>
                <a:gd name="T88" fmla="*/ 1907 w 2167"/>
                <a:gd name="T89" fmla="*/ 698 h 698"/>
                <a:gd name="T90" fmla="*/ 1951 w 2167"/>
                <a:gd name="T91" fmla="*/ 698 h 698"/>
                <a:gd name="T92" fmla="*/ 1999 w 2167"/>
                <a:gd name="T93" fmla="*/ 683 h 698"/>
                <a:gd name="T94" fmla="*/ 2041 w 2167"/>
                <a:gd name="T95" fmla="*/ 656 h 698"/>
                <a:gd name="T96" fmla="*/ 2082 w 2167"/>
                <a:gd name="T97" fmla="*/ 619 h 698"/>
                <a:gd name="T98" fmla="*/ 2126 w 2167"/>
                <a:gd name="T99" fmla="*/ 567 h 698"/>
                <a:gd name="T100" fmla="*/ 2167 w 2167"/>
                <a:gd name="T101" fmla="*/ 508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46"/>
                  </a:moveTo>
                  <a:lnTo>
                    <a:pt x="44" y="87"/>
                  </a:lnTo>
                  <a:lnTo>
                    <a:pt x="85" y="139"/>
                  </a:lnTo>
                  <a:lnTo>
                    <a:pt x="133" y="198"/>
                  </a:lnTo>
                  <a:lnTo>
                    <a:pt x="175" y="266"/>
                  </a:lnTo>
                  <a:lnTo>
                    <a:pt x="218" y="333"/>
                  </a:lnTo>
                  <a:lnTo>
                    <a:pt x="260" y="404"/>
                  </a:lnTo>
                  <a:lnTo>
                    <a:pt x="304" y="471"/>
                  </a:lnTo>
                  <a:lnTo>
                    <a:pt x="349" y="533"/>
                  </a:lnTo>
                  <a:lnTo>
                    <a:pt x="393" y="589"/>
                  </a:lnTo>
                  <a:lnTo>
                    <a:pt x="435" y="635"/>
                  </a:lnTo>
                  <a:lnTo>
                    <a:pt x="478" y="667"/>
                  </a:lnTo>
                  <a:lnTo>
                    <a:pt x="520" y="690"/>
                  </a:lnTo>
                  <a:lnTo>
                    <a:pt x="561" y="698"/>
                  </a:lnTo>
                  <a:lnTo>
                    <a:pt x="610" y="692"/>
                  </a:lnTo>
                  <a:lnTo>
                    <a:pt x="653" y="675"/>
                  </a:lnTo>
                  <a:lnTo>
                    <a:pt x="695" y="640"/>
                  </a:lnTo>
                  <a:lnTo>
                    <a:pt x="736" y="598"/>
                  </a:lnTo>
                  <a:lnTo>
                    <a:pt x="780" y="544"/>
                  </a:lnTo>
                  <a:lnTo>
                    <a:pt x="826" y="483"/>
                  </a:lnTo>
                  <a:lnTo>
                    <a:pt x="870" y="416"/>
                  </a:lnTo>
                  <a:lnTo>
                    <a:pt x="911" y="344"/>
                  </a:lnTo>
                  <a:lnTo>
                    <a:pt x="955" y="277"/>
                  </a:lnTo>
                  <a:lnTo>
                    <a:pt x="996" y="210"/>
                  </a:lnTo>
                  <a:lnTo>
                    <a:pt x="1044" y="148"/>
                  </a:lnTo>
                  <a:lnTo>
                    <a:pt x="1086" y="96"/>
                  </a:lnTo>
                  <a:lnTo>
                    <a:pt x="1130" y="52"/>
                  </a:lnTo>
                  <a:lnTo>
                    <a:pt x="1171" y="21"/>
                  </a:lnTo>
                  <a:lnTo>
                    <a:pt x="1215" y="4"/>
                  </a:lnTo>
                  <a:lnTo>
                    <a:pt x="1256" y="0"/>
                  </a:lnTo>
                  <a:lnTo>
                    <a:pt x="1304" y="10"/>
                  </a:lnTo>
                  <a:lnTo>
                    <a:pt x="1346" y="35"/>
                  </a:lnTo>
                  <a:lnTo>
                    <a:pt x="1390" y="68"/>
                  </a:lnTo>
                  <a:lnTo>
                    <a:pt x="1431" y="118"/>
                  </a:lnTo>
                  <a:lnTo>
                    <a:pt x="1475" y="173"/>
                  </a:lnTo>
                  <a:lnTo>
                    <a:pt x="1521" y="237"/>
                  </a:lnTo>
                  <a:lnTo>
                    <a:pt x="1564" y="306"/>
                  </a:lnTo>
                  <a:lnTo>
                    <a:pt x="1606" y="373"/>
                  </a:lnTo>
                  <a:lnTo>
                    <a:pt x="1650" y="444"/>
                  </a:lnTo>
                  <a:lnTo>
                    <a:pt x="1691" y="508"/>
                  </a:lnTo>
                  <a:lnTo>
                    <a:pt x="1739" y="567"/>
                  </a:lnTo>
                  <a:lnTo>
                    <a:pt x="1781" y="615"/>
                  </a:lnTo>
                  <a:lnTo>
                    <a:pt x="1824" y="656"/>
                  </a:lnTo>
                  <a:lnTo>
                    <a:pt x="1866" y="683"/>
                  </a:lnTo>
                  <a:lnTo>
                    <a:pt x="1907" y="698"/>
                  </a:lnTo>
                  <a:lnTo>
                    <a:pt x="1951" y="698"/>
                  </a:lnTo>
                  <a:lnTo>
                    <a:pt x="1999" y="683"/>
                  </a:lnTo>
                  <a:lnTo>
                    <a:pt x="2041" y="656"/>
                  </a:lnTo>
                  <a:lnTo>
                    <a:pt x="2082" y="619"/>
                  </a:lnTo>
                  <a:lnTo>
                    <a:pt x="2126" y="567"/>
                  </a:lnTo>
                  <a:lnTo>
                    <a:pt x="2167" y="508"/>
                  </a:lnTo>
                </a:path>
              </a:pathLst>
            </a:custGeom>
            <a:noFill/>
            <a:ln w="26988">
              <a:solidFill>
                <a:srgbClr val="FF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9" name="Freeform 6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352 h 698"/>
                <a:gd name="T2" fmla="*/ 44 w 2167"/>
                <a:gd name="T3" fmla="*/ 281 h 698"/>
                <a:gd name="T4" fmla="*/ 85 w 2167"/>
                <a:gd name="T5" fmla="*/ 214 h 698"/>
                <a:gd name="T6" fmla="*/ 133 w 2167"/>
                <a:gd name="T7" fmla="*/ 152 h 698"/>
                <a:gd name="T8" fmla="*/ 175 w 2167"/>
                <a:gd name="T9" fmla="*/ 98 h 698"/>
                <a:gd name="T10" fmla="*/ 218 w 2167"/>
                <a:gd name="T11" fmla="*/ 56 h 698"/>
                <a:gd name="T12" fmla="*/ 260 w 2167"/>
                <a:gd name="T13" fmla="*/ 25 h 698"/>
                <a:gd name="T14" fmla="*/ 304 w 2167"/>
                <a:gd name="T15" fmla="*/ 4 h 698"/>
                <a:gd name="T16" fmla="*/ 349 w 2167"/>
                <a:gd name="T17" fmla="*/ 0 h 698"/>
                <a:gd name="T18" fmla="*/ 393 w 2167"/>
                <a:gd name="T19" fmla="*/ 10 h 698"/>
                <a:gd name="T20" fmla="*/ 435 w 2167"/>
                <a:gd name="T21" fmla="*/ 31 h 698"/>
                <a:gd name="T22" fmla="*/ 478 w 2167"/>
                <a:gd name="T23" fmla="*/ 68 h 698"/>
                <a:gd name="T24" fmla="*/ 520 w 2167"/>
                <a:gd name="T25" fmla="*/ 114 h 698"/>
                <a:gd name="T26" fmla="*/ 561 w 2167"/>
                <a:gd name="T27" fmla="*/ 169 h 698"/>
                <a:gd name="T28" fmla="*/ 610 w 2167"/>
                <a:gd name="T29" fmla="*/ 231 h 698"/>
                <a:gd name="T30" fmla="*/ 653 w 2167"/>
                <a:gd name="T31" fmla="*/ 298 h 698"/>
                <a:gd name="T32" fmla="*/ 695 w 2167"/>
                <a:gd name="T33" fmla="*/ 369 h 698"/>
                <a:gd name="T34" fmla="*/ 736 w 2167"/>
                <a:gd name="T35" fmla="*/ 441 h 698"/>
                <a:gd name="T36" fmla="*/ 780 w 2167"/>
                <a:gd name="T37" fmla="*/ 506 h 698"/>
                <a:gd name="T38" fmla="*/ 826 w 2167"/>
                <a:gd name="T39" fmla="*/ 564 h 698"/>
                <a:gd name="T40" fmla="*/ 870 w 2167"/>
                <a:gd name="T41" fmla="*/ 615 h 698"/>
                <a:gd name="T42" fmla="*/ 911 w 2167"/>
                <a:gd name="T43" fmla="*/ 656 h 698"/>
                <a:gd name="T44" fmla="*/ 955 w 2167"/>
                <a:gd name="T45" fmla="*/ 683 h 698"/>
                <a:gd name="T46" fmla="*/ 996 w 2167"/>
                <a:gd name="T47" fmla="*/ 696 h 698"/>
                <a:gd name="T48" fmla="*/ 1044 w 2167"/>
                <a:gd name="T49" fmla="*/ 698 h 698"/>
                <a:gd name="T50" fmla="*/ 1086 w 2167"/>
                <a:gd name="T51" fmla="*/ 683 h 698"/>
                <a:gd name="T52" fmla="*/ 1130 w 2167"/>
                <a:gd name="T53" fmla="*/ 660 h 698"/>
                <a:gd name="T54" fmla="*/ 1171 w 2167"/>
                <a:gd name="T55" fmla="*/ 619 h 698"/>
                <a:gd name="T56" fmla="*/ 1215 w 2167"/>
                <a:gd name="T57" fmla="*/ 569 h 698"/>
                <a:gd name="T58" fmla="*/ 1256 w 2167"/>
                <a:gd name="T59" fmla="*/ 512 h 698"/>
                <a:gd name="T60" fmla="*/ 1304 w 2167"/>
                <a:gd name="T61" fmla="*/ 446 h 698"/>
                <a:gd name="T62" fmla="*/ 1346 w 2167"/>
                <a:gd name="T63" fmla="*/ 379 h 698"/>
                <a:gd name="T64" fmla="*/ 1390 w 2167"/>
                <a:gd name="T65" fmla="*/ 308 h 698"/>
                <a:gd name="T66" fmla="*/ 1431 w 2167"/>
                <a:gd name="T67" fmla="*/ 241 h 698"/>
                <a:gd name="T68" fmla="*/ 1475 w 2167"/>
                <a:gd name="T69" fmla="*/ 175 h 698"/>
                <a:gd name="T70" fmla="*/ 1521 w 2167"/>
                <a:gd name="T71" fmla="*/ 121 h 698"/>
                <a:gd name="T72" fmla="*/ 1564 w 2167"/>
                <a:gd name="T73" fmla="*/ 71 h 698"/>
                <a:gd name="T74" fmla="*/ 1606 w 2167"/>
                <a:gd name="T75" fmla="*/ 35 h 698"/>
                <a:gd name="T76" fmla="*/ 1650 w 2167"/>
                <a:gd name="T77" fmla="*/ 10 h 698"/>
                <a:gd name="T78" fmla="*/ 1691 w 2167"/>
                <a:gd name="T79" fmla="*/ 0 h 698"/>
                <a:gd name="T80" fmla="*/ 1739 w 2167"/>
                <a:gd name="T81" fmla="*/ 4 h 698"/>
                <a:gd name="T82" fmla="*/ 1781 w 2167"/>
                <a:gd name="T83" fmla="*/ 21 h 698"/>
                <a:gd name="T84" fmla="*/ 1824 w 2167"/>
                <a:gd name="T85" fmla="*/ 50 h 698"/>
                <a:gd name="T86" fmla="*/ 1866 w 2167"/>
                <a:gd name="T87" fmla="*/ 93 h 698"/>
                <a:gd name="T88" fmla="*/ 1907 w 2167"/>
                <a:gd name="T89" fmla="*/ 144 h 698"/>
                <a:gd name="T90" fmla="*/ 1951 w 2167"/>
                <a:gd name="T91" fmla="*/ 206 h 698"/>
                <a:gd name="T92" fmla="*/ 1999 w 2167"/>
                <a:gd name="T93" fmla="*/ 271 h 698"/>
                <a:gd name="T94" fmla="*/ 2041 w 2167"/>
                <a:gd name="T95" fmla="*/ 342 h 698"/>
                <a:gd name="T96" fmla="*/ 2082 w 2167"/>
                <a:gd name="T97" fmla="*/ 410 h 698"/>
                <a:gd name="T98" fmla="*/ 2126 w 2167"/>
                <a:gd name="T99" fmla="*/ 477 h 698"/>
                <a:gd name="T100" fmla="*/ 2167 w 2167"/>
                <a:gd name="T101" fmla="*/ 539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352"/>
                  </a:moveTo>
                  <a:lnTo>
                    <a:pt x="44" y="281"/>
                  </a:lnTo>
                  <a:lnTo>
                    <a:pt x="85" y="214"/>
                  </a:lnTo>
                  <a:lnTo>
                    <a:pt x="133" y="152"/>
                  </a:lnTo>
                  <a:lnTo>
                    <a:pt x="175" y="98"/>
                  </a:lnTo>
                  <a:lnTo>
                    <a:pt x="218" y="56"/>
                  </a:lnTo>
                  <a:lnTo>
                    <a:pt x="260" y="25"/>
                  </a:lnTo>
                  <a:lnTo>
                    <a:pt x="304" y="4"/>
                  </a:lnTo>
                  <a:lnTo>
                    <a:pt x="349" y="0"/>
                  </a:lnTo>
                  <a:lnTo>
                    <a:pt x="393" y="10"/>
                  </a:lnTo>
                  <a:lnTo>
                    <a:pt x="435" y="31"/>
                  </a:lnTo>
                  <a:lnTo>
                    <a:pt x="478" y="68"/>
                  </a:lnTo>
                  <a:lnTo>
                    <a:pt x="520" y="114"/>
                  </a:lnTo>
                  <a:lnTo>
                    <a:pt x="561" y="169"/>
                  </a:lnTo>
                  <a:lnTo>
                    <a:pt x="610" y="231"/>
                  </a:lnTo>
                  <a:lnTo>
                    <a:pt x="653" y="298"/>
                  </a:lnTo>
                  <a:lnTo>
                    <a:pt x="695" y="369"/>
                  </a:lnTo>
                  <a:lnTo>
                    <a:pt x="736" y="441"/>
                  </a:lnTo>
                  <a:lnTo>
                    <a:pt x="780" y="506"/>
                  </a:lnTo>
                  <a:lnTo>
                    <a:pt x="826" y="564"/>
                  </a:lnTo>
                  <a:lnTo>
                    <a:pt x="870" y="615"/>
                  </a:lnTo>
                  <a:lnTo>
                    <a:pt x="911" y="656"/>
                  </a:lnTo>
                  <a:lnTo>
                    <a:pt x="955" y="683"/>
                  </a:lnTo>
                  <a:lnTo>
                    <a:pt x="996" y="696"/>
                  </a:lnTo>
                  <a:lnTo>
                    <a:pt x="1044" y="698"/>
                  </a:lnTo>
                  <a:lnTo>
                    <a:pt x="1086" y="683"/>
                  </a:lnTo>
                  <a:lnTo>
                    <a:pt x="1130" y="660"/>
                  </a:lnTo>
                  <a:lnTo>
                    <a:pt x="1171" y="619"/>
                  </a:lnTo>
                  <a:lnTo>
                    <a:pt x="1215" y="569"/>
                  </a:lnTo>
                  <a:lnTo>
                    <a:pt x="1256" y="512"/>
                  </a:lnTo>
                  <a:lnTo>
                    <a:pt x="1304" y="446"/>
                  </a:lnTo>
                  <a:lnTo>
                    <a:pt x="1346" y="379"/>
                  </a:lnTo>
                  <a:lnTo>
                    <a:pt x="1390" y="308"/>
                  </a:lnTo>
                  <a:lnTo>
                    <a:pt x="1431" y="241"/>
                  </a:lnTo>
                  <a:lnTo>
                    <a:pt x="1475" y="175"/>
                  </a:lnTo>
                  <a:lnTo>
                    <a:pt x="1521" y="121"/>
                  </a:lnTo>
                  <a:lnTo>
                    <a:pt x="1564" y="71"/>
                  </a:lnTo>
                  <a:lnTo>
                    <a:pt x="1606" y="35"/>
                  </a:lnTo>
                  <a:lnTo>
                    <a:pt x="1650" y="10"/>
                  </a:lnTo>
                  <a:lnTo>
                    <a:pt x="1691" y="0"/>
                  </a:lnTo>
                  <a:lnTo>
                    <a:pt x="1739" y="4"/>
                  </a:lnTo>
                  <a:lnTo>
                    <a:pt x="1781" y="21"/>
                  </a:lnTo>
                  <a:lnTo>
                    <a:pt x="1824" y="50"/>
                  </a:lnTo>
                  <a:lnTo>
                    <a:pt x="1866" y="93"/>
                  </a:lnTo>
                  <a:lnTo>
                    <a:pt x="1907" y="144"/>
                  </a:lnTo>
                  <a:lnTo>
                    <a:pt x="1951" y="206"/>
                  </a:lnTo>
                  <a:lnTo>
                    <a:pt x="1999" y="271"/>
                  </a:lnTo>
                  <a:lnTo>
                    <a:pt x="2041" y="342"/>
                  </a:lnTo>
                  <a:lnTo>
                    <a:pt x="2082" y="410"/>
                  </a:lnTo>
                  <a:lnTo>
                    <a:pt x="2126" y="477"/>
                  </a:lnTo>
                  <a:lnTo>
                    <a:pt x="2167" y="539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0" name="Freeform 7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652 h 698"/>
                <a:gd name="T2" fmla="*/ 44 w 2167"/>
                <a:gd name="T3" fmla="*/ 681 h 698"/>
                <a:gd name="T4" fmla="*/ 85 w 2167"/>
                <a:gd name="T5" fmla="*/ 696 h 698"/>
                <a:gd name="T6" fmla="*/ 133 w 2167"/>
                <a:gd name="T7" fmla="*/ 698 h 698"/>
                <a:gd name="T8" fmla="*/ 175 w 2167"/>
                <a:gd name="T9" fmla="*/ 687 h 698"/>
                <a:gd name="T10" fmla="*/ 218 w 2167"/>
                <a:gd name="T11" fmla="*/ 662 h 698"/>
                <a:gd name="T12" fmla="*/ 260 w 2167"/>
                <a:gd name="T13" fmla="*/ 621 h 698"/>
                <a:gd name="T14" fmla="*/ 304 w 2167"/>
                <a:gd name="T15" fmla="*/ 573 h 698"/>
                <a:gd name="T16" fmla="*/ 349 w 2167"/>
                <a:gd name="T17" fmla="*/ 514 h 698"/>
                <a:gd name="T18" fmla="*/ 393 w 2167"/>
                <a:gd name="T19" fmla="*/ 450 h 698"/>
                <a:gd name="T20" fmla="*/ 435 w 2167"/>
                <a:gd name="T21" fmla="*/ 383 h 698"/>
                <a:gd name="T22" fmla="*/ 478 w 2167"/>
                <a:gd name="T23" fmla="*/ 314 h 698"/>
                <a:gd name="T24" fmla="*/ 520 w 2167"/>
                <a:gd name="T25" fmla="*/ 244 h 698"/>
                <a:gd name="T26" fmla="*/ 561 w 2167"/>
                <a:gd name="T27" fmla="*/ 179 h 698"/>
                <a:gd name="T28" fmla="*/ 610 w 2167"/>
                <a:gd name="T29" fmla="*/ 123 h 698"/>
                <a:gd name="T30" fmla="*/ 653 w 2167"/>
                <a:gd name="T31" fmla="*/ 75 h 698"/>
                <a:gd name="T32" fmla="*/ 695 w 2167"/>
                <a:gd name="T33" fmla="*/ 37 h 698"/>
                <a:gd name="T34" fmla="*/ 736 w 2167"/>
                <a:gd name="T35" fmla="*/ 14 h 698"/>
                <a:gd name="T36" fmla="*/ 780 w 2167"/>
                <a:gd name="T37" fmla="*/ 0 h 698"/>
                <a:gd name="T38" fmla="*/ 826 w 2167"/>
                <a:gd name="T39" fmla="*/ 4 h 698"/>
                <a:gd name="T40" fmla="*/ 870 w 2167"/>
                <a:gd name="T41" fmla="*/ 20 h 698"/>
                <a:gd name="T42" fmla="*/ 911 w 2167"/>
                <a:gd name="T43" fmla="*/ 50 h 698"/>
                <a:gd name="T44" fmla="*/ 955 w 2167"/>
                <a:gd name="T45" fmla="*/ 91 h 698"/>
                <a:gd name="T46" fmla="*/ 996 w 2167"/>
                <a:gd name="T47" fmla="*/ 143 h 698"/>
                <a:gd name="T48" fmla="*/ 1044 w 2167"/>
                <a:gd name="T49" fmla="*/ 200 h 698"/>
                <a:gd name="T50" fmla="*/ 1086 w 2167"/>
                <a:gd name="T51" fmla="*/ 267 h 698"/>
                <a:gd name="T52" fmla="*/ 1130 w 2167"/>
                <a:gd name="T53" fmla="*/ 337 h 698"/>
                <a:gd name="T54" fmla="*/ 1171 w 2167"/>
                <a:gd name="T55" fmla="*/ 406 h 698"/>
                <a:gd name="T56" fmla="*/ 1215 w 2167"/>
                <a:gd name="T57" fmla="*/ 475 h 698"/>
                <a:gd name="T58" fmla="*/ 1256 w 2167"/>
                <a:gd name="T59" fmla="*/ 537 h 698"/>
                <a:gd name="T60" fmla="*/ 1304 w 2167"/>
                <a:gd name="T61" fmla="*/ 590 h 698"/>
                <a:gd name="T62" fmla="*/ 1346 w 2167"/>
                <a:gd name="T63" fmla="*/ 637 h 698"/>
                <a:gd name="T64" fmla="*/ 1390 w 2167"/>
                <a:gd name="T65" fmla="*/ 671 h 698"/>
                <a:gd name="T66" fmla="*/ 1431 w 2167"/>
                <a:gd name="T67" fmla="*/ 692 h 698"/>
                <a:gd name="T68" fmla="*/ 1475 w 2167"/>
                <a:gd name="T69" fmla="*/ 698 h 698"/>
                <a:gd name="T70" fmla="*/ 1521 w 2167"/>
                <a:gd name="T71" fmla="*/ 692 h 698"/>
                <a:gd name="T72" fmla="*/ 1564 w 2167"/>
                <a:gd name="T73" fmla="*/ 671 h 698"/>
                <a:gd name="T74" fmla="*/ 1606 w 2167"/>
                <a:gd name="T75" fmla="*/ 640 h 698"/>
                <a:gd name="T76" fmla="*/ 1650 w 2167"/>
                <a:gd name="T77" fmla="*/ 594 h 698"/>
                <a:gd name="T78" fmla="*/ 1691 w 2167"/>
                <a:gd name="T79" fmla="*/ 542 h 698"/>
                <a:gd name="T80" fmla="*/ 1739 w 2167"/>
                <a:gd name="T81" fmla="*/ 477 h 698"/>
                <a:gd name="T82" fmla="*/ 1781 w 2167"/>
                <a:gd name="T83" fmla="*/ 414 h 698"/>
                <a:gd name="T84" fmla="*/ 1824 w 2167"/>
                <a:gd name="T85" fmla="*/ 342 h 698"/>
                <a:gd name="T86" fmla="*/ 1866 w 2167"/>
                <a:gd name="T87" fmla="*/ 271 h 698"/>
                <a:gd name="T88" fmla="*/ 1907 w 2167"/>
                <a:gd name="T89" fmla="*/ 206 h 698"/>
                <a:gd name="T90" fmla="*/ 1951 w 2167"/>
                <a:gd name="T91" fmla="*/ 144 h 698"/>
                <a:gd name="T92" fmla="*/ 1999 w 2167"/>
                <a:gd name="T93" fmla="*/ 93 h 698"/>
                <a:gd name="T94" fmla="*/ 2041 w 2167"/>
                <a:gd name="T95" fmla="*/ 52 h 698"/>
                <a:gd name="T96" fmla="*/ 2082 w 2167"/>
                <a:gd name="T97" fmla="*/ 21 h 698"/>
                <a:gd name="T98" fmla="*/ 2126 w 2167"/>
                <a:gd name="T99" fmla="*/ 4 h 698"/>
                <a:gd name="T100" fmla="*/ 2167 w 2167"/>
                <a:gd name="T101" fmla="*/ 0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652"/>
                  </a:moveTo>
                  <a:lnTo>
                    <a:pt x="44" y="681"/>
                  </a:lnTo>
                  <a:lnTo>
                    <a:pt x="85" y="696"/>
                  </a:lnTo>
                  <a:lnTo>
                    <a:pt x="133" y="698"/>
                  </a:lnTo>
                  <a:lnTo>
                    <a:pt x="175" y="687"/>
                  </a:lnTo>
                  <a:lnTo>
                    <a:pt x="218" y="662"/>
                  </a:lnTo>
                  <a:lnTo>
                    <a:pt x="260" y="621"/>
                  </a:lnTo>
                  <a:lnTo>
                    <a:pt x="304" y="573"/>
                  </a:lnTo>
                  <a:lnTo>
                    <a:pt x="349" y="514"/>
                  </a:lnTo>
                  <a:lnTo>
                    <a:pt x="393" y="450"/>
                  </a:lnTo>
                  <a:lnTo>
                    <a:pt x="435" y="383"/>
                  </a:lnTo>
                  <a:lnTo>
                    <a:pt x="478" y="314"/>
                  </a:lnTo>
                  <a:lnTo>
                    <a:pt x="520" y="244"/>
                  </a:lnTo>
                  <a:lnTo>
                    <a:pt x="561" y="179"/>
                  </a:lnTo>
                  <a:lnTo>
                    <a:pt x="610" y="123"/>
                  </a:lnTo>
                  <a:lnTo>
                    <a:pt x="653" y="75"/>
                  </a:lnTo>
                  <a:lnTo>
                    <a:pt x="695" y="37"/>
                  </a:lnTo>
                  <a:lnTo>
                    <a:pt x="736" y="14"/>
                  </a:lnTo>
                  <a:lnTo>
                    <a:pt x="780" y="0"/>
                  </a:lnTo>
                  <a:lnTo>
                    <a:pt x="826" y="4"/>
                  </a:lnTo>
                  <a:lnTo>
                    <a:pt x="870" y="20"/>
                  </a:lnTo>
                  <a:lnTo>
                    <a:pt x="911" y="50"/>
                  </a:lnTo>
                  <a:lnTo>
                    <a:pt x="955" y="91"/>
                  </a:lnTo>
                  <a:lnTo>
                    <a:pt x="996" y="143"/>
                  </a:lnTo>
                  <a:lnTo>
                    <a:pt x="1044" y="200"/>
                  </a:lnTo>
                  <a:lnTo>
                    <a:pt x="1086" y="267"/>
                  </a:lnTo>
                  <a:lnTo>
                    <a:pt x="1130" y="337"/>
                  </a:lnTo>
                  <a:lnTo>
                    <a:pt x="1171" y="406"/>
                  </a:lnTo>
                  <a:lnTo>
                    <a:pt x="1215" y="475"/>
                  </a:lnTo>
                  <a:lnTo>
                    <a:pt x="1256" y="537"/>
                  </a:lnTo>
                  <a:lnTo>
                    <a:pt x="1304" y="590"/>
                  </a:lnTo>
                  <a:lnTo>
                    <a:pt x="1346" y="637"/>
                  </a:lnTo>
                  <a:lnTo>
                    <a:pt x="1390" y="671"/>
                  </a:lnTo>
                  <a:lnTo>
                    <a:pt x="1431" y="692"/>
                  </a:lnTo>
                  <a:lnTo>
                    <a:pt x="1475" y="698"/>
                  </a:lnTo>
                  <a:lnTo>
                    <a:pt x="1521" y="692"/>
                  </a:lnTo>
                  <a:lnTo>
                    <a:pt x="1564" y="671"/>
                  </a:lnTo>
                  <a:lnTo>
                    <a:pt x="1606" y="640"/>
                  </a:lnTo>
                  <a:lnTo>
                    <a:pt x="1650" y="594"/>
                  </a:lnTo>
                  <a:lnTo>
                    <a:pt x="1691" y="542"/>
                  </a:lnTo>
                  <a:lnTo>
                    <a:pt x="1739" y="477"/>
                  </a:lnTo>
                  <a:lnTo>
                    <a:pt x="1781" y="414"/>
                  </a:lnTo>
                  <a:lnTo>
                    <a:pt x="1824" y="342"/>
                  </a:lnTo>
                  <a:lnTo>
                    <a:pt x="1866" y="271"/>
                  </a:lnTo>
                  <a:lnTo>
                    <a:pt x="1907" y="206"/>
                  </a:lnTo>
                  <a:lnTo>
                    <a:pt x="1951" y="144"/>
                  </a:lnTo>
                  <a:lnTo>
                    <a:pt x="1999" y="93"/>
                  </a:lnTo>
                  <a:lnTo>
                    <a:pt x="2041" y="52"/>
                  </a:lnTo>
                  <a:lnTo>
                    <a:pt x="2082" y="21"/>
                  </a:lnTo>
                  <a:lnTo>
                    <a:pt x="2126" y="4"/>
                  </a:lnTo>
                  <a:lnTo>
                    <a:pt x="2167" y="0"/>
                  </a:lnTo>
                </a:path>
              </a:pathLst>
            </a:custGeom>
            <a:noFill/>
            <a:ln w="26988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1" name="Line 8"/>
            <p:cNvSpPr>
              <a:spLocks noChangeShapeType="1"/>
            </p:cNvSpPr>
            <p:nvPr/>
          </p:nvSpPr>
          <p:spPr bwMode="auto">
            <a:xfrm flipV="1">
              <a:off x="1781" y="803"/>
              <a:ext cx="1" cy="8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2" name="Freeform 9"/>
            <p:cNvSpPr>
              <a:spLocks/>
            </p:cNvSpPr>
            <p:nvPr/>
          </p:nvSpPr>
          <p:spPr bwMode="auto">
            <a:xfrm>
              <a:off x="1746" y="720"/>
              <a:ext cx="70" cy="90"/>
            </a:xfrm>
            <a:custGeom>
              <a:avLst/>
              <a:gdLst>
                <a:gd name="T0" fmla="*/ 0 w 70"/>
                <a:gd name="T1" fmla="*/ 90 h 90"/>
                <a:gd name="T2" fmla="*/ 35 w 70"/>
                <a:gd name="T3" fmla="*/ 0 h 90"/>
                <a:gd name="T4" fmla="*/ 70 w 70"/>
                <a:gd name="T5" fmla="*/ 90 h 90"/>
                <a:gd name="T6" fmla="*/ 0 w 70"/>
                <a:gd name="T7" fmla="*/ 9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0">
                  <a:moveTo>
                    <a:pt x="0" y="90"/>
                  </a:moveTo>
                  <a:lnTo>
                    <a:pt x="35" y="0"/>
                  </a:lnTo>
                  <a:lnTo>
                    <a:pt x="7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3" name="Freeform 10"/>
            <p:cNvSpPr>
              <a:spLocks/>
            </p:cNvSpPr>
            <p:nvPr/>
          </p:nvSpPr>
          <p:spPr bwMode="auto">
            <a:xfrm>
              <a:off x="1674" y="1266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4" name="Freeform 11"/>
            <p:cNvSpPr>
              <a:spLocks/>
            </p:cNvSpPr>
            <p:nvPr/>
          </p:nvSpPr>
          <p:spPr bwMode="auto">
            <a:xfrm>
              <a:off x="3990" y="1235"/>
              <a:ext cx="103" cy="60"/>
            </a:xfrm>
            <a:custGeom>
              <a:avLst/>
              <a:gdLst>
                <a:gd name="T0" fmla="*/ 0 w 103"/>
                <a:gd name="T1" fmla="*/ 0 h 60"/>
                <a:gd name="T2" fmla="*/ 103 w 103"/>
                <a:gd name="T3" fmla="*/ 31 h 60"/>
                <a:gd name="T4" fmla="*/ 0 w 103"/>
                <a:gd name="T5" fmla="*/ 60 h 60"/>
                <a:gd name="T6" fmla="*/ 0 w 103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0">
                  <a:moveTo>
                    <a:pt x="0" y="0"/>
                  </a:moveTo>
                  <a:lnTo>
                    <a:pt x="103" y="31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5" name="Line 12"/>
            <p:cNvSpPr>
              <a:spLocks noChangeShapeType="1"/>
            </p:cNvSpPr>
            <p:nvPr/>
          </p:nvSpPr>
          <p:spPr bwMode="auto">
            <a:xfrm flipV="1">
              <a:off x="1781" y="1760"/>
              <a:ext cx="1" cy="2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6" name="Freeform 13"/>
            <p:cNvSpPr>
              <a:spLocks/>
            </p:cNvSpPr>
            <p:nvPr/>
          </p:nvSpPr>
          <p:spPr bwMode="auto">
            <a:xfrm>
              <a:off x="1746" y="1677"/>
              <a:ext cx="70" cy="91"/>
            </a:xfrm>
            <a:custGeom>
              <a:avLst/>
              <a:gdLst>
                <a:gd name="T0" fmla="*/ 0 w 70"/>
                <a:gd name="T1" fmla="*/ 91 h 91"/>
                <a:gd name="T2" fmla="*/ 35 w 70"/>
                <a:gd name="T3" fmla="*/ 0 h 91"/>
                <a:gd name="T4" fmla="*/ 70 w 70"/>
                <a:gd name="T5" fmla="*/ 91 h 91"/>
                <a:gd name="T6" fmla="*/ 0 w 70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1">
                  <a:moveTo>
                    <a:pt x="0" y="91"/>
                  </a:moveTo>
                  <a:lnTo>
                    <a:pt x="35" y="0"/>
                  </a:lnTo>
                  <a:lnTo>
                    <a:pt x="7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7" name="Freeform 14"/>
            <p:cNvSpPr>
              <a:spLocks/>
            </p:cNvSpPr>
            <p:nvPr/>
          </p:nvSpPr>
          <p:spPr bwMode="auto">
            <a:xfrm>
              <a:off x="1674" y="1870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8" name="Freeform 15"/>
            <p:cNvSpPr>
              <a:spLocks/>
            </p:cNvSpPr>
            <p:nvPr/>
          </p:nvSpPr>
          <p:spPr bwMode="auto">
            <a:xfrm>
              <a:off x="3990" y="1839"/>
              <a:ext cx="103" cy="61"/>
            </a:xfrm>
            <a:custGeom>
              <a:avLst/>
              <a:gdLst>
                <a:gd name="T0" fmla="*/ 0 w 103"/>
                <a:gd name="T1" fmla="*/ 0 h 61"/>
                <a:gd name="T2" fmla="*/ 103 w 103"/>
                <a:gd name="T3" fmla="*/ 31 h 61"/>
                <a:gd name="T4" fmla="*/ 0 w 103"/>
                <a:gd name="T5" fmla="*/ 61 h 61"/>
                <a:gd name="T6" fmla="*/ 0 w 10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lnTo>
                    <a:pt x="103" y="3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9" name="Line 16"/>
            <p:cNvSpPr>
              <a:spLocks noChangeShapeType="1"/>
            </p:cNvSpPr>
            <p:nvPr/>
          </p:nvSpPr>
          <p:spPr bwMode="auto">
            <a:xfrm flipV="1">
              <a:off x="1781" y="2014"/>
              <a:ext cx="1" cy="4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0" name="Freeform 17"/>
            <p:cNvSpPr>
              <a:spLocks/>
            </p:cNvSpPr>
            <p:nvPr/>
          </p:nvSpPr>
          <p:spPr bwMode="auto">
            <a:xfrm>
              <a:off x="1746" y="1931"/>
              <a:ext cx="70" cy="91"/>
            </a:xfrm>
            <a:custGeom>
              <a:avLst/>
              <a:gdLst>
                <a:gd name="T0" fmla="*/ 0 w 70"/>
                <a:gd name="T1" fmla="*/ 91 h 91"/>
                <a:gd name="T2" fmla="*/ 35 w 70"/>
                <a:gd name="T3" fmla="*/ 0 h 91"/>
                <a:gd name="T4" fmla="*/ 70 w 70"/>
                <a:gd name="T5" fmla="*/ 91 h 91"/>
                <a:gd name="T6" fmla="*/ 0 w 70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1">
                  <a:moveTo>
                    <a:pt x="0" y="91"/>
                  </a:moveTo>
                  <a:lnTo>
                    <a:pt x="35" y="0"/>
                  </a:lnTo>
                  <a:lnTo>
                    <a:pt x="7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1" name="Freeform 18"/>
            <p:cNvSpPr>
              <a:spLocks/>
            </p:cNvSpPr>
            <p:nvPr/>
          </p:nvSpPr>
          <p:spPr bwMode="auto">
            <a:xfrm>
              <a:off x="1674" y="2346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2" name="Freeform 19"/>
            <p:cNvSpPr>
              <a:spLocks/>
            </p:cNvSpPr>
            <p:nvPr/>
          </p:nvSpPr>
          <p:spPr bwMode="auto">
            <a:xfrm>
              <a:off x="3990" y="2316"/>
              <a:ext cx="103" cy="61"/>
            </a:xfrm>
            <a:custGeom>
              <a:avLst/>
              <a:gdLst>
                <a:gd name="T0" fmla="*/ 0 w 103"/>
                <a:gd name="T1" fmla="*/ 0 h 61"/>
                <a:gd name="T2" fmla="*/ 103 w 103"/>
                <a:gd name="T3" fmla="*/ 30 h 61"/>
                <a:gd name="T4" fmla="*/ 0 w 103"/>
                <a:gd name="T5" fmla="*/ 61 h 61"/>
                <a:gd name="T6" fmla="*/ 0 w 10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lnTo>
                    <a:pt x="10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3" name="Line 20"/>
            <p:cNvSpPr>
              <a:spLocks noChangeShapeType="1"/>
            </p:cNvSpPr>
            <p:nvPr/>
          </p:nvSpPr>
          <p:spPr bwMode="auto">
            <a:xfrm flipV="1">
              <a:off x="1783" y="2521"/>
              <a:ext cx="1" cy="4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4" name="Freeform 21"/>
            <p:cNvSpPr>
              <a:spLocks/>
            </p:cNvSpPr>
            <p:nvPr/>
          </p:nvSpPr>
          <p:spPr bwMode="auto">
            <a:xfrm>
              <a:off x="1748" y="2439"/>
              <a:ext cx="70" cy="90"/>
            </a:xfrm>
            <a:custGeom>
              <a:avLst/>
              <a:gdLst>
                <a:gd name="T0" fmla="*/ 0 w 70"/>
                <a:gd name="T1" fmla="*/ 90 h 90"/>
                <a:gd name="T2" fmla="*/ 35 w 70"/>
                <a:gd name="T3" fmla="*/ 0 h 90"/>
                <a:gd name="T4" fmla="*/ 70 w 70"/>
                <a:gd name="T5" fmla="*/ 90 h 90"/>
                <a:gd name="T6" fmla="*/ 0 w 70"/>
                <a:gd name="T7" fmla="*/ 9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0">
                  <a:moveTo>
                    <a:pt x="0" y="90"/>
                  </a:moveTo>
                  <a:lnTo>
                    <a:pt x="35" y="0"/>
                  </a:lnTo>
                  <a:lnTo>
                    <a:pt x="7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5" name="Freeform 22"/>
            <p:cNvSpPr>
              <a:spLocks/>
            </p:cNvSpPr>
            <p:nvPr/>
          </p:nvSpPr>
          <p:spPr bwMode="auto">
            <a:xfrm>
              <a:off x="1676" y="2852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3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80 w 2325"/>
                <a:gd name="T29" fmla="*/ 0 h 1"/>
                <a:gd name="T30" fmla="*/ 728 w 2325"/>
                <a:gd name="T31" fmla="*/ 0 h 1"/>
                <a:gd name="T32" fmla="*/ 774 w 2325"/>
                <a:gd name="T33" fmla="*/ 0 h 1"/>
                <a:gd name="T34" fmla="*/ 822 w 2325"/>
                <a:gd name="T35" fmla="*/ 0 h 1"/>
                <a:gd name="T36" fmla="*/ 870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5 w 2325"/>
                <a:gd name="T49" fmla="*/ 0 h 1"/>
                <a:gd name="T50" fmla="*/ 1213 w 2325"/>
                <a:gd name="T51" fmla="*/ 0 h 1"/>
                <a:gd name="T52" fmla="*/ 1261 w 2325"/>
                <a:gd name="T53" fmla="*/ 0 h 1"/>
                <a:gd name="T54" fmla="*/ 1307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3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80" y="0"/>
                  </a:lnTo>
                  <a:lnTo>
                    <a:pt x="728" y="0"/>
                  </a:lnTo>
                  <a:lnTo>
                    <a:pt x="774" y="0"/>
                  </a:lnTo>
                  <a:lnTo>
                    <a:pt x="822" y="0"/>
                  </a:lnTo>
                  <a:lnTo>
                    <a:pt x="870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5" y="0"/>
                  </a:lnTo>
                  <a:lnTo>
                    <a:pt x="1213" y="0"/>
                  </a:lnTo>
                  <a:lnTo>
                    <a:pt x="1261" y="0"/>
                  </a:lnTo>
                  <a:lnTo>
                    <a:pt x="1307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6" name="Freeform 23"/>
            <p:cNvSpPr>
              <a:spLocks/>
            </p:cNvSpPr>
            <p:nvPr/>
          </p:nvSpPr>
          <p:spPr bwMode="auto">
            <a:xfrm>
              <a:off x="3992" y="2823"/>
              <a:ext cx="105" cy="60"/>
            </a:xfrm>
            <a:custGeom>
              <a:avLst/>
              <a:gdLst>
                <a:gd name="T0" fmla="*/ 0 w 105"/>
                <a:gd name="T1" fmla="*/ 0 h 60"/>
                <a:gd name="T2" fmla="*/ 105 w 105"/>
                <a:gd name="T3" fmla="*/ 29 h 60"/>
                <a:gd name="T4" fmla="*/ 0 w 105"/>
                <a:gd name="T5" fmla="*/ 60 h 60"/>
                <a:gd name="T6" fmla="*/ 0 w 105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" h="60">
                  <a:moveTo>
                    <a:pt x="0" y="0"/>
                  </a:moveTo>
                  <a:lnTo>
                    <a:pt x="105" y="2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7" name="Line 24"/>
            <p:cNvSpPr>
              <a:spLocks noChangeShapeType="1"/>
            </p:cNvSpPr>
            <p:nvPr/>
          </p:nvSpPr>
          <p:spPr bwMode="auto">
            <a:xfrm flipV="1">
              <a:off x="1781" y="3023"/>
              <a:ext cx="1" cy="6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8" name="Freeform 25"/>
            <p:cNvSpPr>
              <a:spLocks/>
            </p:cNvSpPr>
            <p:nvPr/>
          </p:nvSpPr>
          <p:spPr bwMode="auto">
            <a:xfrm>
              <a:off x="1746" y="2939"/>
              <a:ext cx="70" cy="92"/>
            </a:xfrm>
            <a:custGeom>
              <a:avLst/>
              <a:gdLst>
                <a:gd name="T0" fmla="*/ 0 w 70"/>
                <a:gd name="T1" fmla="*/ 92 h 92"/>
                <a:gd name="T2" fmla="*/ 35 w 70"/>
                <a:gd name="T3" fmla="*/ 0 h 92"/>
                <a:gd name="T4" fmla="*/ 70 w 70"/>
                <a:gd name="T5" fmla="*/ 92 h 92"/>
                <a:gd name="T6" fmla="*/ 0 w 70"/>
                <a:gd name="T7" fmla="*/ 92 h 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2">
                  <a:moveTo>
                    <a:pt x="0" y="92"/>
                  </a:moveTo>
                  <a:lnTo>
                    <a:pt x="35" y="0"/>
                  </a:lnTo>
                  <a:lnTo>
                    <a:pt x="70" y="92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9" name="Freeform 26"/>
            <p:cNvSpPr>
              <a:spLocks/>
            </p:cNvSpPr>
            <p:nvPr/>
          </p:nvSpPr>
          <p:spPr bwMode="auto">
            <a:xfrm>
              <a:off x="1672" y="3300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2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4 w 2325"/>
                <a:gd name="T57" fmla="*/ 0 h 1"/>
                <a:gd name="T58" fmla="*/ 1402 w 2325"/>
                <a:gd name="T59" fmla="*/ 0 h 1"/>
                <a:gd name="T60" fmla="*/ 1455 w 2325"/>
                <a:gd name="T61" fmla="*/ 0 h 1"/>
                <a:gd name="T62" fmla="*/ 1501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7 w 2325"/>
                <a:gd name="T71" fmla="*/ 0 h 1"/>
                <a:gd name="T72" fmla="*/ 1745 w 2325"/>
                <a:gd name="T73" fmla="*/ 0 h 1"/>
                <a:gd name="T74" fmla="*/ 1791 w 2325"/>
                <a:gd name="T75" fmla="*/ 0 h 1"/>
                <a:gd name="T76" fmla="*/ 1839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6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2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4" y="0"/>
                  </a:lnTo>
                  <a:lnTo>
                    <a:pt x="1402" y="0"/>
                  </a:lnTo>
                  <a:lnTo>
                    <a:pt x="1455" y="0"/>
                  </a:lnTo>
                  <a:lnTo>
                    <a:pt x="1501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7" y="0"/>
                  </a:lnTo>
                  <a:lnTo>
                    <a:pt x="1745" y="0"/>
                  </a:lnTo>
                  <a:lnTo>
                    <a:pt x="1791" y="0"/>
                  </a:lnTo>
                  <a:lnTo>
                    <a:pt x="1839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6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0" name="Freeform 27"/>
            <p:cNvSpPr>
              <a:spLocks/>
            </p:cNvSpPr>
            <p:nvPr/>
          </p:nvSpPr>
          <p:spPr bwMode="auto">
            <a:xfrm>
              <a:off x="3988" y="3269"/>
              <a:ext cx="102" cy="62"/>
            </a:xfrm>
            <a:custGeom>
              <a:avLst/>
              <a:gdLst>
                <a:gd name="T0" fmla="*/ 0 w 102"/>
                <a:gd name="T1" fmla="*/ 0 h 62"/>
                <a:gd name="T2" fmla="*/ 102 w 102"/>
                <a:gd name="T3" fmla="*/ 31 h 62"/>
                <a:gd name="T4" fmla="*/ 0 w 102"/>
                <a:gd name="T5" fmla="*/ 62 h 62"/>
                <a:gd name="T6" fmla="*/ 0 w 102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" h="62">
                  <a:moveTo>
                    <a:pt x="0" y="0"/>
                  </a:moveTo>
                  <a:lnTo>
                    <a:pt x="10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1" name="Line 28"/>
            <p:cNvSpPr>
              <a:spLocks noChangeShapeType="1"/>
            </p:cNvSpPr>
            <p:nvPr/>
          </p:nvSpPr>
          <p:spPr bwMode="auto">
            <a:xfrm>
              <a:off x="2010" y="9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2" name="Line 29"/>
            <p:cNvSpPr>
              <a:spLocks noChangeShapeType="1"/>
            </p:cNvSpPr>
            <p:nvPr/>
          </p:nvSpPr>
          <p:spPr bwMode="auto">
            <a:xfrm>
              <a:off x="2010" y="10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3" name="Line 30"/>
            <p:cNvSpPr>
              <a:spLocks noChangeShapeType="1"/>
            </p:cNvSpPr>
            <p:nvPr/>
          </p:nvSpPr>
          <p:spPr bwMode="auto">
            <a:xfrm>
              <a:off x="2010" y="114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4" name="Line 31"/>
            <p:cNvSpPr>
              <a:spLocks noChangeShapeType="1"/>
            </p:cNvSpPr>
            <p:nvPr/>
          </p:nvSpPr>
          <p:spPr bwMode="auto">
            <a:xfrm>
              <a:off x="2010" y="12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5" name="Line 32"/>
            <p:cNvSpPr>
              <a:spLocks noChangeShapeType="1"/>
            </p:cNvSpPr>
            <p:nvPr/>
          </p:nvSpPr>
          <p:spPr bwMode="auto">
            <a:xfrm>
              <a:off x="2010" y="13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6" name="Line 33"/>
            <p:cNvSpPr>
              <a:spLocks noChangeShapeType="1"/>
            </p:cNvSpPr>
            <p:nvPr/>
          </p:nvSpPr>
          <p:spPr bwMode="auto">
            <a:xfrm>
              <a:off x="2010" y="14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7" name="Line 34"/>
            <p:cNvSpPr>
              <a:spLocks noChangeShapeType="1"/>
            </p:cNvSpPr>
            <p:nvPr/>
          </p:nvSpPr>
          <p:spPr bwMode="auto">
            <a:xfrm>
              <a:off x="2010" y="15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8" name="Line 35"/>
            <p:cNvSpPr>
              <a:spLocks noChangeShapeType="1"/>
            </p:cNvSpPr>
            <p:nvPr/>
          </p:nvSpPr>
          <p:spPr bwMode="auto">
            <a:xfrm>
              <a:off x="2010" y="161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9" name="Line 36"/>
            <p:cNvSpPr>
              <a:spLocks noChangeShapeType="1"/>
            </p:cNvSpPr>
            <p:nvPr/>
          </p:nvSpPr>
          <p:spPr bwMode="auto">
            <a:xfrm>
              <a:off x="2010" y="17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0" name="Line 37"/>
            <p:cNvSpPr>
              <a:spLocks noChangeShapeType="1"/>
            </p:cNvSpPr>
            <p:nvPr/>
          </p:nvSpPr>
          <p:spPr bwMode="auto">
            <a:xfrm>
              <a:off x="2010" y="18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1" name="Line 38"/>
            <p:cNvSpPr>
              <a:spLocks noChangeShapeType="1"/>
            </p:cNvSpPr>
            <p:nvPr/>
          </p:nvSpPr>
          <p:spPr bwMode="auto">
            <a:xfrm>
              <a:off x="2010" y="19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2" name="Line 39"/>
            <p:cNvSpPr>
              <a:spLocks noChangeShapeType="1"/>
            </p:cNvSpPr>
            <p:nvPr/>
          </p:nvSpPr>
          <p:spPr bwMode="auto">
            <a:xfrm>
              <a:off x="2010" y="19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3" name="Line 40"/>
            <p:cNvSpPr>
              <a:spLocks noChangeShapeType="1"/>
            </p:cNvSpPr>
            <p:nvPr/>
          </p:nvSpPr>
          <p:spPr bwMode="auto">
            <a:xfrm>
              <a:off x="2010" y="208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4" name="Line 41"/>
            <p:cNvSpPr>
              <a:spLocks noChangeShapeType="1"/>
            </p:cNvSpPr>
            <p:nvPr/>
          </p:nvSpPr>
          <p:spPr bwMode="auto">
            <a:xfrm>
              <a:off x="2010" y="21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5" name="Line 42"/>
            <p:cNvSpPr>
              <a:spLocks noChangeShapeType="1"/>
            </p:cNvSpPr>
            <p:nvPr/>
          </p:nvSpPr>
          <p:spPr bwMode="auto">
            <a:xfrm>
              <a:off x="2010" y="22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6" name="Line 43"/>
            <p:cNvSpPr>
              <a:spLocks noChangeShapeType="1"/>
            </p:cNvSpPr>
            <p:nvPr/>
          </p:nvSpPr>
          <p:spPr bwMode="auto">
            <a:xfrm>
              <a:off x="2010" y="23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7" name="Line 44"/>
            <p:cNvSpPr>
              <a:spLocks noChangeShapeType="1"/>
            </p:cNvSpPr>
            <p:nvPr/>
          </p:nvSpPr>
          <p:spPr bwMode="auto">
            <a:xfrm>
              <a:off x="2010" y="24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8" name="Line 45"/>
            <p:cNvSpPr>
              <a:spLocks noChangeShapeType="1"/>
            </p:cNvSpPr>
            <p:nvPr/>
          </p:nvSpPr>
          <p:spPr bwMode="auto">
            <a:xfrm>
              <a:off x="2010" y="256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9" name="Line 46"/>
            <p:cNvSpPr>
              <a:spLocks noChangeShapeType="1"/>
            </p:cNvSpPr>
            <p:nvPr/>
          </p:nvSpPr>
          <p:spPr bwMode="auto">
            <a:xfrm>
              <a:off x="2010" y="26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0" name="Line 47"/>
            <p:cNvSpPr>
              <a:spLocks noChangeShapeType="1"/>
            </p:cNvSpPr>
            <p:nvPr/>
          </p:nvSpPr>
          <p:spPr bwMode="auto">
            <a:xfrm>
              <a:off x="2010" y="27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1" name="Line 48"/>
            <p:cNvSpPr>
              <a:spLocks noChangeShapeType="1"/>
            </p:cNvSpPr>
            <p:nvPr/>
          </p:nvSpPr>
          <p:spPr bwMode="auto">
            <a:xfrm>
              <a:off x="2010" y="284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2" name="Line 49"/>
            <p:cNvSpPr>
              <a:spLocks noChangeShapeType="1"/>
            </p:cNvSpPr>
            <p:nvPr/>
          </p:nvSpPr>
          <p:spPr bwMode="auto">
            <a:xfrm>
              <a:off x="2010" y="293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3" name="Line 50"/>
            <p:cNvSpPr>
              <a:spLocks noChangeShapeType="1"/>
            </p:cNvSpPr>
            <p:nvPr/>
          </p:nvSpPr>
          <p:spPr bwMode="auto">
            <a:xfrm>
              <a:off x="2010" y="3031"/>
              <a:ext cx="1" cy="2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4" name="Line 51"/>
            <p:cNvSpPr>
              <a:spLocks noChangeShapeType="1"/>
            </p:cNvSpPr>
            <p:nvPr/>
          </p:nvSpPr>
          <p:spPr bwMode="auto">
            <a:xfrm>
              <a:off x="2465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5" name="Line 52"/>
            <p:cNvSpPr>
              <a:spLocks noChangeShapeType="1"/>
            </p:cNvSpPr>
            <p:nvPr/>
          </p:nvSpPr>
          <p:spPr bwMode="auto">
            <a:xfrm>
              <a:off x="2465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6" name="Line 53"/>
            <p:cNvSpPr>
              <a:spLocks noChangeShapeType="1"/>
            </p:cNvSpPr>
            <p:nvPr/>
          </p:nvSpPr>
          <p:spPr bwMode="auto">
            <a:xfrm>
              <a:off x="2465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7" name="Line 54"/>
            <p:cNvSpPr>
              <a:spLocks noChangeShapeType="1"/>
            </p:cNvSpPr>
            <p:nvPr/>
          </p:nvSpPr>
          <p:spPr bwMode="auto">
            <a:xfrm>
              <a:off x="2465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8" name="Line 55"/>
            <p:cNvSpPr>
              <a:spLocks noChangeShapeType="1"/>
            </p:cNvSpPr>
            <p:nvPr/>
          </p:nvSpPr>
          <p:spPr bwMode="auto">
            <a:xfrm>
              <a:off x="2465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19" name="Line 56"/>
            <p:cNvSpPr>
              <a:spLocks noChangeShapeType="1"/>
            </p:cNvSpPr>
            <p:nvPr/>
          </p:nvSpPr>
          <p:spPr bwMode="auto">
            <a:xfrm>
              <a:off x="2465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0" name="Line 57"/>
            <p:cNvSpPr>
              <a:spLocks noChangeShapeType="1"/>
            </p:cNvSpPr>
            <p:nvPr/>
          </p:nvSpPr>
          <p:spPr bwMode="auto">
            <a:xfrm>
              <a:off x="2465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1" name="Line 58"/>
            <p:cNvSpPr>
              <a:spLocks noChangeShapeType="1"/>
            </p:cNvSpPr>
            <p:nvPr/>
          </p:nvSpPr>
          <p:spPr bwMode="auto">
            <a:xfrm>
              <a:off x="2465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2" name="Line 59"/>
            <p:cNvSpPr>
              <a:spLocks noChangeShapeType="1"/>
            </p:cNvSpPr>
            <p:nvPr/>
          </p:nvSpPr>
          <p:spPr bwMode="auto">
            <a:xfrm>
              <a:off x="2465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3" name="Line 60"/>
            <p:cNvSpPr>
              <a:spLocks noChangeShapeType="1"/>
            </p:cNvSpPr>
            <p:nvPr/>
          </p:nvSpPr>
          <p:spPr bwMode="auto">
            <a:xfrm>
              <a:off x="2465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4" name="Line 61"/>
            <p:cNvSpPr>
              <a:spLocks noChangeShapeType="1"/>
            </p:cNvSpPr>
            <p:nvPr/>
          </p:nvSpPr>
          <p:spPr bwMode="auto">
            <a:xfrm>
              <a:off x="2465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5" name="Line 62"/>
            <p:cNvSpPr>
              <a:spLocks noChangeShapeType="1"/>
            </p:cNvSpPr>
            <p:nvPr/>
          </p:nvSpPr>
          <p:spPr bwMode="auto">
            <a:xfrm>
              <a:off x="2465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6" name="Line 63"/>
            <p:cNvSpPr>
              <a:spLocks noChangeShapeType="1"/>
            </p:cNvSpPr>
            <p:nvPr/>
          </p:nvSpPr>
          <p:spPr bwMode="auto">
            <a:xfrm>
              <a:off x="2465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7" name="Line 64"/>
            <p:cNvSpPr>
              <a:spLocks noChangeShapeType="1"/>
            </p:cNvSpPr>
            <p:nvPr/>
          </p:nvSpPr>
          <p:spPr bwMode="auto">
            <a:xfrm>
              <a:off x="2465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8" name="Line 65"/>
            <p:cNvSpPr>
              <a:spLocks noChangeShapeType="1"/>
            </p:cNvSpPr>
            <p:nvPr/>
          </p:nvSpPr>
          <p:spPr bwMode="auto">
            <a:xfrm>
              <a:off x="2465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9" name="Line 66"/>
            <p:cNvSpPr>
              <a:spLocks noChangeShapeType="1"/>
            </p:cNvSpPr>
            <p:nvPr/>
          </p:nvSpPr>
          <p:spPr bwMode="auto">
            <a:xfrm>
              <a:off x="2465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0" name="Line 67"/>
            <p:cNvSpPr>
              <a:spLocks noChangeShapeType="1"/>
            </p:cNvSpPr>
            <p:nvPr/>
          </p:nvSpPr>
          <p:spPr bwMode="auto">
            <a:xfrm>
              <a:off x="2465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1" name="Line 68"/>
            <p:cNvSpPr>
              <a:spLocks noChangeShapeType="1"/>
            </p:cNvSpPr>
            <p:nvPr/>
          </p:nvSpPr>
          <p:spPr bwMode="auto">
            <a:xfrm>
              <a:off x="2465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2" name="Line 69"/>
            <p:cNvSpPr>
              <a:spLocks noChangeShapeType="1"/>
            </p:cNvSpPr>
            <p:nvPr/>
          </p:nvSpPr>
          <p:spPr bwMode="auto">
            <a:xfrm>
              <a:off x="2465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3" name="Line 70"/>
            <p:cNvSpPr>
              <a:spLocks noChangeShapeType="1"/>
            </p:cNvSpPr>
            <p:nvPr/>
          </p:nvSpPr>
          <p:spPr bwMode="auto">
            <a:xfrm>
              <a:off x="2465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4" name="Line 71"/>
            <p:cNvSpPr>
              <a:spLocks noChangeShapeType="1"/>
            </p:cNvSpPr>
            <p:nvPr/>
          </p:nvSpPr>
          <p:spPr bwMode="auto">
            <a:xfrm>
              <a:off x="2465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5" name="Line 72"/>
            <p:cNvSpPr>
              <a:spLocks noChangeShapeType="1"/>
            </p:cNvSpPr>
            <p:nvPr/>
          </p:nvSpPr>
          <p:spPr bwMode="auto">
            <a:xfrm>
              <a:off x="2465" y="324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6" name="Line 73"/>
            <p:cNvSpPr>
              <a:spLocks noChangeShapeType="1"/>
            </p:cNvSpPr>
            <p:nvPr/>
          </p:nvSpPr>
          <p:spPr bwMode="auto">
            <a:xfrm>
              <a:off x="2921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7" name="Line 74"/>
            <p:cNvSpPr>
              <a:spLocks noChangeShapeType="1"/>
            </p:cNvSpPr>
            <p:nvPr/>
          </p:nvSpPr>
          <p:spPr bwMode="auto">
            <a:xfrm>
              <a:off x="2921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8" name="Line 75"/>
            <p:cNvSpPr>
              <a:spLocks noChangeShapeType="1"/>
            </p:cNvSpPr>
            <p:nvPr/>
          </p:nvSpPr>
          <p:spPr bwMode="auto">
            <a:xfrm>
              <a:off x="2921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9" name="Line 76"/>
            <p:cNvSpPr>
              <a:spLocks noChangeShapeType="1"/>
            </p:cNvSpPr>
            <p:nvPr/>
          </p:nvSpPr>
          <p:spPr bwMode="auto">
            <a:xfrm>
              <a:off x="2921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0" name="Line 77"/>
            <p:cNvSpPr>
              <a:spLocks noChangeShapeType="1"/>
            </p:cNvSpPr>
            <p:nvPr/>
          </p:nvSpPr>
          <p:spPr bwMode="auto">
            <a:xfrm>
              <a:off x="2921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1" name="Line 78"/>
            <p:cNvSpPr>
              <a:spLocks noChangeShapeType="1"/>
            </p:cNvSpPr>
            <p:nvPr/>
          </p:nvSpPr>
          <p:spPr bwMode="auto">
            <a:xfrm>
              <a:off x="2921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2" name="Line 79"/>
            <p:cNvSpPr>
              <a:spLocks noChangeShapeType="1"/>
            </p:cNvSpPr>
            <p:nvPr/>
          </p:nvSpPr>
          <p:spPr bwMode="auto">
            <a:xfrm>
              <a:off x="2921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3" name="Line 80"/>
            <p:cNvSpPr>
              <a:spLocks noChangeShapeType="1"/>
            </p:cNvSpPr>
            <p:nvPr/>
          </p:nvSpPr>
          <p:spPr bwMode="auto">
            <a:xfrm>
              <a:off x="2921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4" name="Line 81"/>
            <p:cNvSpPr>
              <a:spLocks noChangeShapeType="1"/>
            </p:cNvSpPr>
            <p:nvPr/>
          </p:nvSpPr>
          <p:spPr bwMode="auto">
            <a:xfrm>
              <a:off x="2921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5" name="Line 82"/>
            <p:cNvSpPr>
              <a:spLocks noChangeShapeType="1"/>
            </p:cNvSpPr>
            <p:nvPr/>
          </p:nvSpPr>
          <p:spPr bwMode="auto">
            <a:xfrm>
              <a:off x="2921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6" name="Line 83"/>
            <p:cNvSpPr>
              <a:spLocks noChangeShapeType="1"/>
            </p:cNvSpPr>
            <p:nvPr/>
          </p:nvSpPr>
          <p:spPr bwMode="auto">
            <a:xfrm>
              <a:off x="2921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7" name="Line 84"/>
            <p:cNvSpPr>
              <a:spLocks noChangeShapeType="1"/>
            </p:cNvSpPr>
            <p:nvPr/>
          </p:nvSpPr>
          <p:spPr bwMode="auto">
            <a:xfrm>
              <a:off x="2921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8" name="Line 85"/>
            <p:cNvSpPr>
              <a:spLocks noChangeShapeType="1"/>
            </p:cNvSpPr>
            <p:nvPr/>
          </p:nvSpPr>
          <p:spPr bwMode="auto">
            <a:xfrm>
              <a:off x="2921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9" name="Line 86"/>
            <p:cNvSpPr>
              <a:spLocks noChangeShapeType="1"/>
            </p:cNvSpPr>
            <p:nvPr/>
          </p:nvSpPr>
          <p:spPr bwMode="auto">
            <a:xfrm>
              <a:off x="2921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0" name="Line 87"/>
            <p:cNvSpPr>
              <a:spLocks noChangeShapeType="1"/>
            </p:cNvSpPr>
            <p:nvPr/>
          </p:nvSpPr>
          <p:spPr bwMode="auto">
            <a:xfrm>
              <a:off x="2921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1" name="Line 88"/>
            <p:cNvSpPr>
              <a:spLocks noChangeShapeType="1"/>
            </p:cNvSpPr>
            <p:nvPr/>
          </p:nvSpPr>
          <p:spPr bwMode="auto">
            <a:xfrm>
              <a:off x="2921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2" name="Line 89"/>
            <p:cNvSpPr>
              <a:spLocks noChangeShapeType="1"/>
            </p:cNvSpPr>
            <p:nvPr/>
          </p:nvSpPr>
          <p:spPr bwMode="auto">
            <a:xfrm>
              <a:off x="2921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3" name="Line 90"/>
            <p:cNvSpPr>
              <a:spLocks noChangeShapeType="1"/>
            </p:cNvSpPr>
            <p:nvPr/>
          </p:nvSpPr>
          <p:spPr bwMode="auto">
            <a:xfrm>
              <a:off x="2921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4" name="Line 91"/>
            <p:cNvSpPr>
              <a:spLocks noChangeShapeType="1"/>
            </p:cNvSpPr>
            <p:nvPr/>
          </p:nvSpPr>
          <p:spPr bwMode="auto">
            <a:xfrm>
              <a:off x="2921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5" name="Line 92"/>
            <p:cNvSpPr>
              <a:spLocks noChangeShapeType="1"/>
            </p:cNvSpPr>
            <p:nvPr/>
          </p:nvSpPr>
          <p:spPr bwMode="auto">
            <a:xfrm>
              <a:off x="2921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6" name="Line 93"/>
            <p:cNvSpPr>
              <a:spLocks noChangeShapeType="1"/>
            </p:cNvSpPr>
            <p:nvPr/>
          </p:nvSpPr>
          <p:spPr bwMode="auto">
            <a:xfrm>
              <a:off x="2921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7" name="Line 94"/>
            <p:cNvSpPr>
              <a:spLocks noChangeShapeType="1"/>
            </p:cNvSpPr>
            <p:nvPr/>
          </p:nvSpPr>
          <p:spPr bwMode="auto">
            <a:xfrm>
              <a:off x="2921" y="324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8" name="Line 95"/>
            <p:cNvSpPr>
              <a:spLocks noChangeShapeType="1"/>
            </p:cNvSpPr>
            <p:nvPr/>
          </p:nvSpPr>
          <p:spPr bwMode="auto">
            <a:xfrm>
              <a:off x="2921" y="333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59" name="Line 96"/>
            <p:cNvSpPr>
              <a:spLocks noChangeShapeType="1"/>
            </p:cNvSpPr>
            <p:nvPr/>
          </p:nvSpPr>
          <p:spPr bwMode="auto">
            <a:xfrm>
              <a:off x="2921" y="3431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0" name="Line 97"/>
            <p:cNvSpPr>
              <a:spLocks noChangeShapeType="1"/>
            </p:cNvSpPr>
            <p:nvPr/>
          </p:nvSpPr>
          <p:spPr bwMode="auto">
            <a:xfrm>
              <a:off x="2921" y="352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1" name="Line 98"/>
            <p:cNvSpPr>
              <a:spLocks noChangeShapeType="1"/>
            </p:cNvSpPr>
            <p:nvPr/>
          </p:nvSpPr>
          <p:spPr bwMode="auto">
            <a:xfrm>
              <a:off x="2921" y="361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2" name="Line 99"/>
            <p:cNvSpPr>
              <a:spLocks noChangeShapeType="1"/>
            </p:cNvSpPr>
            <p:nvPr/>
          </p:nvSpPr>
          <p:spPr bwMode="auto">
            <a:xfrm>
              <a:off x="2921" y="371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3" name="Line 100"/>
            <p:cNvSpPr>
              <a:spLocks noChangeShapeType="1"/>
            </p:cNvSpPr>
            <p:nvPr/>
          </p:nvSpPr>
          <p:spPr bwMode="auto">
            <a:xfrm>
              <a:off x="2921" y="3808"/>
              <a:ext cx="1" cy="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4" name="Line 101"/>
            <p:cNvSpPr>
              <a:spLocks noChangeShapeType="1"/>
            </p:cNvSpPr>
            <p:nvPr/>
          </p:nvSpPr>
          <p:spPr bwMode="auto">
            <a:xfrm>
              <a:off x="3369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5" name="Line 102"/>
            <p:cNvSpPr>
              <a:spLocks noChangeShapeType="1"/>
            </p:cNvSpPr>
            <p:nvPr/>
          </p:nvSpPr>
          <p:spPr bwMode="auto">
            <a:xfrm>
              <a:off x="3369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6" name="Line 103"/>
            <p:cNvSpPr>
              <a:spLocks noChangeShapeType="1"/>
            </p:cNvSpPr>
            <p:nvPr/>
          </p:nvSpPr>
          <p:spPr bwMode="auto">
            <a:xfrm>
              <a:off x="3369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7" name="Line 104"/>
            <p:cNvSpPr>
              <a:spLocks noChangeShapeType="1"/>
            </p:cNvSpPr>
            <p:nvPr/>
          </p:nvSpPr>
          <p:spPr bwMode="auto">
            <a:xfrm>
              <a:off x="3369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8" name="Line 105"/>
            <p:cNvSpPr>
              <a:spLocks noChangeShapeType="1"/>
            </p:cNvSpPr>
            <p:nvPr/>
          </p:nvSpPr>
          <p:spPr bwMode="auto">
            <a:xfrm>
              <a:off x="3369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69" name="Line 106"/>
            <p:cNvSpPr>
              <a:spLocks noChangeShapeType="1"/>
            </p:cNvSpPr>
            <p:nvPr/>
          </p:nvSpPr>
          <p:spPr bwMode="auto">
            <a:xfrm>
              <a:off x="3369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0" name="Line 107"/>
            <p:cNvSpPr>
              <a:spLocks noChangeShapeType="1"/>
            </p:cNvSpPr>
            <p:nvPr/>
          </p:nvSpPr>
          <p:spPr bwMode="auto">
            <a:xfrm>
              <a:off x="3369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1" name="Line 108"/>
            <p:cNvSpPr>
              <a:spLocks noChangeShapeType="1"/>
            </p:cNvSpPr>
            <p:nvPr/>
          </p:nvSpPr>
          <p:spPr bwMode="auto">
            <a:xfrm>
              <a:off x="3369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2" name="Line 109"/>
            <p:cNvSpPr>
              <a:spLocks noChangeShapeType="1"/>
            </p:cNvSpPr>
            <p:nvPr/>
          </p:nvSpPr>
          <p:spPr bwMode="auto">
            <a:xfrm>
              <a:off x="3369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3" name="Line 110"/>
            <p:cNvSpPr>
              <a:spLocks noChangeShapeType="1"/>
            </p:cNvSpPr>
            <p:nvPr/>
          </p:nvSpPr>
          <p:spPr bwMode="auto">
            <a:xfrm>
              <a:off x="3369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4" name="Line 111"/>
            <p:cNvSpPr>
              <a:spLocks noChangeShapeType="1"/>
            </p:cNvSpPr>
            <p:nvPr/>
          </p:nvSpPr>
          <p:spPr bwMode="auto">
            <a:xfrm>
              <a:off x="3369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5" name="Line 112"/>
            <p:cNvSpPr>
              <a:spLocks noChangeShapeType="1"/>
            </p:cNvSpPr>
            <p:nvPr/>
          </p:nvSpPr>
          <p:spPr bwMode="auto">
            <a:xfrm>
              <a:off x="3369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6" name="Line 113"/>
            <p:cNvSpPr>
              <a:spLocks noChangeShapeType="1"/>
            </p:cNvSpPr>
            <p:nvPr/>
          </p:nvSpPr>
          <p:spPr bwMode="auto">
            <a:xfrm>
              <a:off x="3369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7" name="Line 114"/>
            <p:cNvSpPr>
              <a:spLocks noChangeShapeType="1"/>
            </p:cNvSpPr>
            <p:nvPr/>
          </p:nvSpPr>
          <p:spPr bwMode="auto">
            <a:xfrm>
              <a:off x="3369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8" name="Line 115"/>
            <p:cNvSpPr>
              <a:spLocks noChangeShapeType="1"/>
            </p:cNvSpPr>
            <p:nvPr/>
          </p:nvSpPr>
          <p:spPr bwMode="auto">
            <a:xfrm>
              <a:off x="3369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79" name="Line 116"/>
            <p:cNvSpPr>
              <a:spLocks noChangeShapeType="1"/>
            </p:cNvSpPr>
            <p:nvPr/>
          </p:nvSpPr>
          <p:spPr bwMode="auto">
            <a:xfrm>
              <a:off x="3369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0" name="Line 117"/>
            <p:cNvSpPr>
              <a:spLocks noChangeShapeType="1"/>
            </p:cNvSpPr>
            <p:nvPr/>
          </p:nvSpPr>
          <p:spPr bwMode="auto">
            <a:xfrm>
              <a:off x="3369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1" name="Line 118"/>
            <p:cNvSpPr>
              <a:spLocks noChangeShapeType="1"/>
            </p:cNvSpPr>
            <p:nvPr/>
          </p:nvSpPr>
          <p:spPr bwMode="auto">
            <a:xfrm>
              <a:off x="3369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2" name="Line 119"/>
            <p:cNvSpPr>
              <a:spLocks noChangeShapeType="1"/>
            </p:cNvSpPr>
            <p:nvPr/>
          </p:nvSpPr>
          <p:spPr bwMode="auto">
            <a:xfrm>
              <a:off x="3369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3" name="Line 120"/>
            <p:cNvSpPr>
              <a:spLocks noChangeShapeType="1"/>
            </p:cNvSpPr>
            <p:nvPr/>
          </p:nvSpPr>
          <p:spPr bwMode="auto">
            <a:xfrm>
              <a:off x="3369" y="3054"/>
              <a:ext cx="1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4" name="Line 121"/>
            <p:cNvSpPr>
              <a:spLocks noChangeShapeType="1"/>
            </p:cNvSpPr>
            <p:nvPr/>
          </p:nvSpPr>
          <p:spPr bwMode="auto">
            <a:xfrm>
              <a:off x="3824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5" name="Line 122"/>
            <p:cNvSpPr>
              <a:spLocks noChangeShapeType="1"/>
            </p:cNvSpPr>
            <p:nvPr/>
          </p:nvSpPr>
          <p:spPr bwMode="auto">
            <a:xfrm>
              <a:off x="3824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6" name="Line 123"/>
            <p:cNvSpPr>
              <a:spLocks noChangeShapeType="1"/>
            </p:cNvSpPr>
            <p:nvPr/>
          </p:nvSpPr>
          <p:spPr bwMode="auto">
            <a:xfrm>
              <a:off x="3824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7" name="Line 124"/>
            <p:cNvSpPr>
              <a:spLocks noChangeShapeType="1"/>
            </p:cNvSpPr>
            <p:nvPr/>
          </p:nvSpPr>
          <p:spPr bwMode="auto">
            <a:xfrm>
              <a:off x="3824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8" name="Line 125"/>
            <p:cNvSpPr>
              <a:spLocks noChangeShapeType="1"/>
            </p:cNvSpPr>
            <p:nvPr/>
          </p:nvSpPr>
          <p:spPr bwMode="auto">
            <a:xfrm>
              <a:off x="3824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9" name="Line 126"/>
            <p:cNvSpPr>
              <a:spLocks noChangeShapeType="1"/>
            </p:cNvSpPr>
            <p:nvPr/>
          </p:nvSpPr>
          <p:spPr bwMode="auto">
            <a:xfrm>
              <a:off x="3824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0" name="Line 127"/>
            <p:cNvSpPr>
              <a:spLocks noChangeShapeType="1"/>
            </p:cNvSpPr>
            <p:nvPr/>
          </p:nvSpPr>
          <p:spPr bwMode="auto">
            <a:xfrm>
              <a:off x="3824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1" name="Line 128"/>
            <p:cNvSpPr>
              <a:spLocks noChangeShapeType="1"/>
            </p:cNvSpPr>
            <p:nvPr/>
          </p:nvSpPr>
          <p:spPr bwMode="auto">
            <a:xfrm>
              <a:off x="3824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2" name="Line 129"/>
            <p:cNvSpPr>
              <a:spLocks noChangeShapeType="1"/>
            </p:cNvSpPr>
            <p:nvPr/>
          </p:nvSpPr>
          <p:spPr bwMode="auto">
            <a:xfrm>
              <a:off x="3824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3" name="Line 130"/>
            <p:cNvSpPr>
              <a:spLocks noChangeShapeType="1"/>
            </p:cNvSpPr>
            <p:nvPr/>
          </p:nvSpPr>
          <p:spPr bwMode="auto">
            <a:xfrm>
              <a:off x="3824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4" name="Line 131"/>
            <p:cNvSpPr>
              <a:spLocks noChangeShapeType="1"/>
            </p:cNvSpPr>
            <p:nvPr/>
          </p:nvSpPr>
          <p:spPr bwMode="auto">
            <a:xfrm>
              <a:off x="3824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5" name="Line 132"/>
            <p:cNvSpPr>
              <a:spLocks noChangeShapeType="1"/>
            </p:cNvSpPr>
            <p:nvPr/>
          </p:nvSpPr>
          <p:spPr bwMode="auto">
            <a:xfrm>
              <a:off x="3824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6" name="Line 133"/>
            <p:cNvSpPr>
              <a:spLocks noChangeShapeType="1"/>
            </p:cNvSpPr>
            <p:nvPr/>
          </p:nvSpPr>
          <p:spPr bwMode="auto">
            <a:xfrm>
              <a:off x="3824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7" name="Line 134"/>
            <p:cNvSpPr>
              <a:spLocks noChangeShapeType="1"/>
            </p:cNvSpPr>
            <p:nvPr/>
          </p:nvSpPr>
          <p:spPr bwMode="auto">
            <a:xfrm>
              <a:off x="3824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8" name="Line 135"/>
            <p:cNvSpPr>
              <a:spLocks noChangeShapeType="1"/>
            </p:cNvSpPr>
            <p:nvPr/>
          </p:nvSpPr>
          <p:spPr bwMode="auto">
            <a:xfrm>
              <a:off x="3824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99" name="Line 136"/>
            <p:cNvSpPr>
              <a:spLocks noChangeShapeType="1"/>
            </p:cNvSpPr>
            <p:nvPr/>
          </p:nvSpPr>
          <p:spPr bwMode="auto">
            <a:xfrm>
              <a:off x="3824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0" name="Line 137"/>
            <p:cNvSpPr>
              <a:spLocks noChangeShapeType="1"/>
            </p:cNvSpPr>
            <p:nvPr/>
          </p:nvSpPr>
          <p:spPr bwMode="auto">
            <a:xfrm>
              <a:off x="3824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1" name="Line 138"/>
            <p:cNvSpPr>
              <a:spLocks noChangeShapeType="1"/>
            </p:cNvSpPr>
            <p:nvPr/>
          </p:nvSpPr>
          <p:spPr bwMode="auto">
            <a:xfrm>
              <a:off x="3824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2" name="Line 139"/>
            <p:cNvSpPr>
              <a:spLocks noChangeShapeType="1"/>
            </p:cNvSpPr>
            <p:nvPr/>
          </p:nvSpPr>
          <p:spPr bwMode="auto">
            <a:xfrm>
              <a:off x="3824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3" name="Line 140"/>
            <p:cNvSpPr>
              <a:spLocks noChangeShapeType="1"/>
            </p:cNvSpPr>
            <p:nvPr/>
          </p:nvSpPr>
          <p:spPr bwMode="auto">
            <a:xfrm>
              <a:off x="3824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4" name="Line 141"/>
            <p:cNvSpPr>
              <a:spLocks noChangeShapeType="1"/>
            </p:cNvSpPr>
            <p:nvPr/>
          </p:nvSpPr>
          <p:spPr bwMode="auto">
            <a:xfrm>
              <a:off x="3824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5" name="Line 142"/>
            <p:cNvSpPr>
              <a:spLocks noChangeShapeType="1"/>
            </p:cNvSpPr>
            <p:nvPr/>
          </p:nvSpPr>
          <p:spPr bwMode="auto">
            <a:xfrm>
              <a:off x="3824" y="324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6" name="Line 143"/>
            <p:cNvSpPr>
              <a:spLocks noChangeShapeType="1"/>
            </p:cNvSpPr>
            <p:nvPr/>
          </p:nvSpPr>
          <p:spPr bwMode="auto">
            <a:xfrm flipV="1">
              <a:off x="2010" y="851"/>
              <a:ext cx="1" cy="1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7" name="Line 144"/>
            <p:cNvSpPr>
              <a:spLocks noChangeShapeType="1"/>
            </p:cNvSpPr>
            <p:nvPr/>
          </p:nvSpPr>
          <p:spPr bwMode="auto">
            <a:xfrm flipV="1">
              <a:off x="1894" y="851"/>
              <a:ext cx="1" cy="23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8" name="Line 145"/>
            <p:cNvSpPr>
              <a:spLocks noChangeShapeType="1"/>
            </p:cNvSpPr>
            <p:nvPr/>
          </p:nvSpPr>
          <p:spPr bwMode="auto">
            <a:xfrm>
              <a:off x="1888" y="899"/>
              <a:ext cx="1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09" name="Line 146"/>
            <p:cNvSpPr>
              <a:spLocks noChangeShapeType="1"/>
            </p:cNvSpPr>
            <p:nvPr/>
          </p:nvSpPr>
          <p:spPr bwMode="auto">
            <a:xfrm>
              <a:off x="2015" y="899"/>
              <a:ext cx="10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0" name="Line 147"/>
            <p:cNvSpPr>
              <a:spLocks noChangeShapeType="1"/>
            </p:cNvSpPr>
            <p:nvPr/>
          </p:nvSpPr>
          <p:spPr bwMode="auto">
            <a:xfrm>
              <a:off x="1779" y="899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1" name="Freeform 148"/>
            <p:cNvSpPr>
              <a:spLocks/>
            </p:cNvSpPr>
            <p:nvPr/>
          </p:nvSpPr>
          <p:spPr bwMode="auto">
            <a:xfrm>
              <a:off x="2010" y="1741"/>
              <a:ext cx="79" cy="127"/>
            </a:xfrm>
            <a:custGeom>
              <a:avLst/>
              <a:gdLst>
                <a:gd name="T0" fmla="*/ 0 w 79"/>
                <a:gd name="T1" fmla="*/ 127 h 127"/>
                <a:gd name="T2" fmla="*/ 0 w 79"/>
                <a:gd name="T3" fmla="*/ 0 h 127"/>
                <a:gd name="T4" fmla="*/ 79 w 79"/>
                <a:gd name="T5" fmla="*/ 0 h 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27">
                  <a:moveTo>
                    <a:pt x="0" y="127"/>
                  </a:move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2" name="Line 149"/>
            <p:cNvSpPr>
              <a:spLocks noChangeShapeType="1"/>
            </p:cNvSpPr>
            <p:nvPr/>
          </p:nvSpPr>
          <p:spPr bwMode="auto">
            <a:xfrm>
              <a:off x="2089" y="1741"/>
              <a:ext cx="1" cy="1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3" name="Rectangle 150"/>
            <p:cNvSpPr>
              <a:spLocks noChangeArrowheads="1"/>
            </p:cNvSpPr>
            <p:nvPr/>
          </p:nvSpPr>
          <p:spPr bwMode="auto">
            <a:xfrm>
              <a:off x="2465" y="1741"/>
              <a:ext cx="72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514" name="Rectangle 151"/>
            <p:cNvSpPr>
              <a:spLocks noChangeArrowheads="1"/>
            </p:cNvSpPr>
            <p:nvPr/>
          </p:nvSpPr>
          <p:spPr bwMode="auto">
            <a:xfrm>
              <a:off x="2921" y="1741"/>
              <a:ext cx="73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515" name="Rectangle 152"/>
            <p:cNvSpPr>
              <a:spLocks noChangeArrowheads="1"/>
            </p:cNvSpPr>
            <p:nvPr/>
          </p:nvSpPr>
          <p:spPr bwMode="auto">
            <a:xfrm>
              <a:off x="3369" y="1741"/>
              <a:ext cx="73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516" name="Rectangle 153"/>
            <p:cNvSpPr>
              <a:spLocks noChangeArrowheads="1"/>
            </p:cNvSpPr>
            <p:nvPr/>
          </p:nvSpPr>
          <p:spPr bwMode="auto">
            <a:xfrm>
              <a:off x="3824" y="1741"/>
              <a:ext cx="72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517" name="Freeform 154"/>
            <p:cNvSpPr>
              <a:spLocks/>
            </p:cNvSpPr>
            <p:nvPr/>
          </p:nvSpPr>
          <p:spPr bwMode="auto">
            <a:xfrm>
              <a:off x="1779" y="2039"/>
              <a:ext cx="231" cy="306"/>
            </a:xfrm>
            <a:custGeom>
              <a:avLst/>
              <a:gdLst>
                <a:gd name="T0" fmla="*/ 231 w 231"/>
                <a:gd name="T1" fmla="*/ 306 h 306"/>
                <a:gd name="T2" fmla="*/ 209 w 231"/>
                <a:gd name="T3" fmla="*/ 269 h 306"/>
                <a:gd name="T4" fmla="*/ 185 w 231"/>
                <a:gd name="T5" fmla="*/ 234 h 306"/>
                <a:gd name="T6" fmla="*/ 161 w 231"/>
                <a:gd name="T7" fmla="*/ 198 h 306"/>
                <a:gd name="T8" fmla="*/ 140 w 231"/>
                <a:gd name="T9" fmla="*/ 163 h 306"/>
                <a:gd name="T10" fmla="*/ 115 w 231"/>
                <a:gd name="T11" fmla="*/ 131 h 306"/>
                <a:gd name="T12" fmla="*/ 91 w 231"/>
                <a:gd name="T13" fmla="*/ 102 h 306"/>
                <a:gd name="T14" fmla="*/ 70 w 231"/>
                <a:gd name="T15" fmla="*/ 73 h 306"/>
                <a:gd name="T16" fmla="*/ 46 w 231"/>
                <a:gd name="T17" fmla="*/ 46 h 306"/>
                <a:gd name="T18" fmla="*/ 24 w 231"/>
                <a:gd name="T19" fmla="*/ 21 h 306"/>
                <a:gd name="T20" fmla="*/ 0 w 231"/>
                <a:gd name="T21" fmla="*/ 0 h 3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306">
                  <a:moveTo>
                    <a:pt x="231" y="306"/>
                  </a:moveTo>
                  <a:lnTo>
                    <a:pt x="209" y="269"/>
                  </a:lnTo>
                  <a:lnTo>
                    <a:pt x="185" y="234"/>
                  </a:lnTo>
                  <a:lnTo>
                    <a:pt x="161" y="198"/>
                  </a:lnTo>
                  <a:lnTo>
                    <a:pt x="140" y="163"/>
                  </a:lnTo>
                  <a:lnTo>
                    <a:pt x="115" y="131"/>
                  </a:lnTo>
                  <a:lnTo>
                    <a:pt x="91" y="102"/>
                  </a:lnTo>
                  <a:lnTo>
                    <a:pt x="70" y="73"/>
                  </a:lnTo>
                  <a:lnTo>
                    <a:pt x="46" y="46"/>
                  </a:lnTo>
                  <a:lnTo>
                    <a:pt x="24" y="21"/>
                  </a:lnTo>
                  <a:lnTo>
                    <a:pt x="0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8" name="Freeform 155"/>
            <p:cNvSpPr>
              <a:spLocks/>
            </p:cNvSpPr>
            <p:nvPr/>
          </p:nvSpPr>
          <p:spPr bwMode="auto">
            <a:xfrm>
              <a:off x="2010" y="2004"/>
              <a:ext cx="455" cy="341"/>
            </a:xfrm>
            <a:custGeom>
              <a:avLst/>
              <a:gdLst>
                <a:gd name="T0" fmla="*/ 0 w 455"/>
                <a:gd name="T1" fmla="*/ 50 h 341"/>
                <a:gd name="T2" fmla="*/ 22 w 455"/>
                <a:gd name="T3" fmla="*/ 33 h 341"/>
                <a:gd name="T4" fmla="*/ 46 w 455"/>
                <a:gd name="T5" fmla="*/ 20 h 341"/>
                <a:gd name="T6" fmla="*/ 68 w 455"/>
                <a:gd name="T7" fmla="*/ 10 h 341"/>
                <a:gd name="T8" fmla="*/ 90 w 455"/>
                <a:gd name="T9" fmla="*/ 4 h 341"/>
                <a:gd name="T10" fmla="*/ 114 w 455"/>
                <a:gd name="T11" fmla="*/ 0 h 341"/>
                <a:gd name="T12" fmla="*/ 136 w 455"/>
                <a:gd name="T13" fmla="*/ 2 h 341"/>
                <a:gd name="T14" fmla="*/ 160 w 455"/>
                <a:gd name="T15" fmla="*/ 6 h 341"/>
                <a:gd name="T16" fmla="*/ 182 w 455"/>
                <a:gd name="T17" fmla="*/ 16 h 341"/>
                <a:gd name="T18" fmla="*/ 206 w 455"/>
                <a:gd name="T19" fmla="*/ 27 h 341"/>
                <a:gd name="T20" fmla="*/ 228 w 455"/>
                <a:gd name="T21" fmla="*/ 43 h 341"/>
                <a:gd name="T22" fmla="*/ 252 w 455"/>
                <a:gd name="T23" fmla="*/ 62 h 341"/>
                <a:gd name="T24" fmla="*/ 273 w 455"/>
                <a:gd name="T25" fmla="*/ 83 h 341"/>
                <a:gd name="T26" fmla="*/ 295 w 455"/>
                <a:gd name="T27" fmla="*/ 108 h 341"/>
                <a:gd name="T28" fmla="*/ 319 w 455"/>
                <a:gd name="T29" fmla="*/ 135 h 341"/>
                <a:gd name="T30" fmla="*/ 341 w 455"/>
                <a:gd name="T31" fmla="*/ 166 h 341"/>
                <a:gd name="T32" fmla="*/ 363 w 455"/>
                <a:gd name="T33" fmla="*/ 198 h 341"/>
                <a:gd name="T34" fmla="*/ 387 w 455"/>
                <a:gd name="T35" fmla="*/ 231 h 341"/>
                <a:gd name="T36" fmla="*/ 409 w 455"/>
                <a:gd name="T37" fmla="*/ 268 h 341"/>
                <a:gd name="T38" fmla="*/ 433 w 455"/>
                <a:gd name="T39" fmla="*/ 304 h 341"/>
                <a:gd name="T40" fmla="*/ 455 w 455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1">
                  <a:moveTo>
                    <a:pt x="0" y="50"/>
                  </a:moveTo>
                  <a:lnTo>
                    <a:pt x="22" y="33"/>
                  </a:lnTo>
                  <a:lnTo>
                    <a:pt x="46" y="20"/>
                  </a:lnTo>
                  <a:lnTo>
                    <a:pt x="68" y="10"/>
                  </a:lnTo>
                  <a:lnTo>
                    <a:pt x="90" y="4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60" y="6"/>
                  </a:lnTo>
                  <a:lnTo>
                    <a:pt x="182" y="16"/>
                  </a:lnTo>
                  <a:lnTo>
                    <a:pt x="206" y="27"/>
                  </a:lnTo>
                  <a:lnTo>
                    <a:pt x="228" y="43"/>
                  </a:lnTo>
                  <a:lnTo>
                    <a:pt x="252" y="62"/>
                  </a:lnTo>
                  <a:lnTo>
                    <a:pt x="273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3" y="198"/>
                  </a:lnTo>
                  <a:lnTo>
                    <a:pt x="387" y="231"/>
                  </a:lnTo>
                  <a:lnTo>
                    <a:pt x="409" y="268"/>
                  </a:lnTo>
                  <a:lnTo>
                    <a:pt x="433" y="304"/>
                  </a:lnTo>
                  <a:lnTo>
                    <a:pt x="455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19" name="Freeform 156"/>
            <p:cNvSpPr>
              <a:spLocks/>
            </p:cNvSpPr>
            <p:nvPr/>
          </p:nvSpPr>
          <p:spPr bwMode="auto">
            <a:xfrm>
              <a:off x="2465" y="2004"/>
              <a:ext cx="456" cy="341"/>
            </a:xfrm>
            <a:custGeom>
              <a:avLst/>
              <a:gdLst>
                <a:gd name="T0" fmla="*/ 0 w 456"/>
                <a:gd name="T1" fmla="*/ 50 h 341"/>
                <a:gd name="T2" fmla="*/ 24 w 456"/>
                <a:gd name="T3" fmla="*/ 33 h 341"/>
                <a:gd name="T4" fmla="*/ 46 w 456"/>
                <a:gd name="T5" fmla="*/ 20 h 341"/>
                <a:gd name="T6" fmla="*/ 70 w 456"/>
                <a:gd name="T7" fmla="*/ 10 h 341"/>
                <a:gd name="T8" fmla="*/ 92 w 456"/>
                <a:gd name="T9" fmla="*/ 4 h 341"/>
                <a:gd name="T10" fmla="*/ 116 w 456"/>
                <a:gd name="T11" fmla="*/ 0 h 341"/>
                <a:gd name="T12" fmla="*/ 137 w 456"/>
                <a:gd name="T13" fmla="*/ 2 h 341"/>
                <a:gd name="T14" fmla="*/ 159 w 456"/>
                <a:gd name="T15" fmla="*/ 6 h 341"/>
                <a:gd name="T16" fmla="*/ 183 w 456"/>
                <a:gd name="T17" fmla="*/ 16 h 341"/>
                <a:gd name="T18" fmla="*/ 205 w 456"/>
                <a:gd name="T19" fmla="*/ 27 h 341"/>
                <a:gd name="T20" fmla="*/ 227 w 456"/>
                <a:gd name="T21" fmla="*/ 43 h 341"/>
                <a:gd name="T22" fmla="*/ 251 w 456"/>
                <a:gd name="T23" fmla="*/ 62 h 341"/>
                <a:gd name="T24" fmla="*/ 273 w 456"/>
                <a:gd name="T25" fmla="*/ 83 h 341"/>
                <a:gd name="T26" fmla="*/ 295 w 456"/>
                <a:gd name="T27" fmla="*/ 108 h 341"/>
                <a:gd name="T28" fmla="*/ 319 w 456"/>
                <a:gd name="T29" fmla="*/ 135 h 341"/>
                <a:gd name="T30" fmla="*/ 341 w 456"/>
                <a:gd name="T31" fmla="*/ 166 h 341"/>
                <a:gd name="T32" fmla="*/ 365 w 456"/>
                <a:gd name="T33" fmla="*/ 198 h 341"/>
                <a:gd name="T34" fmla="*/ 389 w 456"/>
                <a:gd name="T35" fmla="*/ 231 h 341"/>
                <a:gd name="T36" fmla="*/ 411 w 456"/>
                <a:gd name="T37" fmla="*/ 268 h 341"/>
                <a:gd name="T38" fmla="*/ 432 w 456"/>
                <a:gd name="T39" fmla="*/ 304 h 341"/>
                <a:gd name="T40" fmla="*/ 456 w 456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6" h="341">
                  <a:moveTo>
                    <a:pt x="0" y="50"/>
                  </a:moveTo>
                  <a:lnTo>
                    <a:pt x="24" y="33"/>
                  </a:lnTo>
                  <a:lnTo>
                    <a:pt x="46" y="20"/>
                  </a:lnTo>
                  <a:lnTo>
                    <a:pt x="70" y="10"/>
                  </a:lnTo>
                  <a:lnTo>
                    <a:pt x="92" y="4"/>
                  </a:lnTo>
                  <a:lnTo>
                    <a:pt x="116" y="0"/>
                  </a:lnTo>
                  <a:lnTo>
                    <a:pt x="137" y="2"/>
                  </a:lnTo>
                  <a:lnTo>
                    <a:pt x="159" y="6"/>
                  </a:lnTo>
                  <a:lnTo>
                    <a:pt x="183" y="16"/>
                  </a:lnTo>
                  <a:lnTo>
                    <a:pt x="205" y="27"/>
                  </a:lnTo>
                  <a:lnTo>
                    <a:pt x="227" y="43"/>
                  </a:lnTo>
                  <a:lnTo>
                    <a:pt x="251" y="62"/>
                  </a:lnTo>
                  <a:lnTo>
                    <a:pt x="273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5" y="198"/>
                  </a:lnTo>
                  <a:lnTo>
                    <a:pt x="389" y="231"/>
                  </a:lnTo>
                  <a:lnTo>
                    <a:pt x="411" y="268"/>
                  </a:lnTo>
                  <a:lnTo>
                    <a:pt x="432" y="304"/>
                  </a:lnTo>
                  <a:lnTo>
                    <a:pt x="456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0" name="Freeform 157"/>
            <p:cNvSpPr>
              <a:spLocks/>
            </p:cNvSpPr>
            <p:nvPr/>
          </p:nvSpPr>
          <p:spPr bwMode="auto">
            <a:xfrm>
              <a:off x="2921" y="2004"/>
              <a:ext cx="448" cy="341"/>
            </a:xfrm>
            <a:custGeom>
              <a:avLst/>
              <a:gdLst>
                <a:gd name="T0" fmla="*/ 0 w 448"/>
                <a:gd name="T1" fmla="*/ 50 h 341"/>
                <a:gd name="T2" fmla="*/ 22 w 448"/>
                <a:gd name="T3" fmla="*/ 33 h 341"/>
                <a:gd name="T4" fmla="*/ 44 w 448"/>
                <a:gd name="T5" fmla="*/ 20 h 341"/>
                <a:gd name="T6" fmla="*/ 66 w 448"/>
                <a:gd name="T7" fmla="*/ 10 h 341"/>
                <a:gd name="T8" fmla="*/ 88 w 448"/>
                <a:gd name="T9" fmla="*/ 4 h 341"/>
                <a:gd name="T10" fmla="*/ 112 w 448"/>
                <a:gd name="T11" fmla="*/ 0 h 341"/>
                <a:gd name="T12" fmla="*/ 134 w 448"/>
                <a:gd name="T13" fmla="*/ 2 h 341"/>
                <a:gd name="T14" fmla="*/ 156 w 448"/>
                <a:gd name="T15" fmla="*/ 6 h 341"/>
                <a:gd name="T16" fmla="*/ 180 w 448"/>
                <a:gd name="T17" fmla="*/ 16 h 341"/>
                <a:gd name="T18" fmla="*/ 202 w 448"/>
                <a:gd name="T19" fmla="*/ 27 h 341"/>
                <a:gd name="T20" fmla="*/ 223 w 448"/>
                <a:gd name="T21" fmla="*/ 43 h 341"/>
                <a:gd name="T22" fmla="*/ 247 w 448"/>
                <a:gd name="T23" fmla="*/ 62 h 341"/>
                <a:gd name="T24" fmla="*/ 269 w 448"/>
                <a:gd name="T25" fmla="*/ 83 h 341"/>
                <a:gd name="T26" fmla="*/ 291 w 448"/>
                <a:gd name="T27" fmla="*/ 108 h 341"/>
                <a:gd name="T28" fmla="*/ 313 w 448"/>
                <a:gd name="T29" fmla="*/ 135 h 341"/>
                <a:gd name="T30" fmla="*/ 335 w 448"/>
                <a:gd name="T31" fmla="*/ 166 h 341"/>
                <a:gd name="T32" fmla="*/ 357 w 448"/>
                <a:gd name="T33" fmla="*/ 198 h 341"/>
                <a:gd name="T34" fmla="*/ 381 w 448"/>
                <a:gd name="T35" fmla="*/ 231 h 341"/>
                <a:gd name="T36" fmla="*/ 403 w 448"/>
                <a:gd name="T37" fmla="*/ 268 h 341"/>
                <a:gd name="T38" fmla="*/ 424 w 448"/>
                <a:gd name="T39" fmla="*/ 304 h 341"/>
                <a:gd name="T40" fmla="*/ 448 w 448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8" h="341">
                  <a:moveTo>
                    <a:pt x="0" y="50"/>
                  </a:moveTo>
                  <a:lnTo>
                    <a:pt x="22" y="33"/>
                  </a:lnTo>
                  <a:lnTo>
                    <a:pt x="44" y="20"/>
                  </a:lnTo>
                  <a:lnTo>
                    <a:pt x="66" y="10"/>
                  </a:lnTo>
                  <a:lnTo>
                    <a:pt x="88" y="4"/>
                  </a:lnTo>
                  <a:lnTo>
                    <a:pt x="112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80" y="16"/>
                  </a:lnTo>
                  <a:lnTo>
                    <a:pt x="202" y="27"/>
                  </a:lnTo>
                  <a:lnTo>
                    <a:pt x="223" y="43"/>
                  </a:lnTo>
                  <a:lnTo>
                    <a:pt x="247" y="62"/>
                  </a:lnTo>
                  <a:lnTo>
                    <a:pt x="269" y="83"/>
                  </a:lnTo>
                  <a:lnTo>
                    <a:pt x="291" y="108"/>
                  </a:lnTo>
                  <a:lnTo>
                    <a:pt x="313" y="135"/>
                  </a:lnTo>
                  <a:lnTo>
                    <a:pt x="335" y="166"/>
                  </a:lnTo>
                  <a:lnTo>
                    <a:pt x="357" y="198"/>
                  </a:lnTo>
                  <a:lnTo>
                    <a:pt x="381" y="231"/>
                  </a:lnTo>
                  <a:lnTo>
                    <a:pt x="403" y="268"/>
                  </a:lnTo>
                  <a:lnTo>
                    <a:pt x="424" y="304"/>
                  </a:lnTo>
                  <a:lnTo>
                    <a:pt x="448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1" name="Freeform 158"/>
            <p:cNvSpPr>
              <a:spLocks/>
            </p:cNvSpPr>
            <p:nvPr/>
          </p:nvSpPr>
          <p:spPr bwMode="auto">
            <a:xfrm>
              <a:off x="3369" y="2004"/>
              <a:ext cx="455" cy="341"/>
            </a:xfrm>
            <a:custGeom>
              <a:avLst/>
              <a:gdLst>
                <a:gd name="T0" fmla="*/ 0 w 455"/>
                <a:gd name="T1" fmla="*/ 50 h 341"/>
                <a:gd name="T2" fmla="*/ 22 w 455"/>
                <a:gd name="T3" fmla="*/ 33 h 341"/>
                <a:gd name="T4" fmla="*/ 46 w 455"/>
                <a:gd name="T5" fmla="*/ 20 h 341"/>
                <a:gd name="T6" fmla="*/ 68 w 455"/>
                <a:gd name="T7" fmla="*/ 10 h 341"/>
                <a:gd name="T8" fmla="*/ 90 w 455"/>
                <a:gd name="T9" fmla="*/ 4 h 341"/>
                <a:gd name="T10" fmla="*/ 114 w 455"/>
                <a:gd name="T11" fmla="*/ 0 h 341"/>
                <a:gd name="T12" fmla="*/ 136 w 455"/>
                <a:gd name="T13" fmla="*/ 2 h 341"/>
                <a:gd name="T14" fmla="*/ 158 w 455"/>
                <a:gd name="T15" fmla="*/ 6 h 341"/>
                <a:gd name="T16" fmla="*/ 182 w 455"/>
                <a:gd name="T17" fmla="*/ 16 h 341"/>
                <a:gd name="T18" fmla="*/ 204 w 455"/>
                <a:gd name="T19" fmla="*/ 27 h 341"/>
                <a:gd name="T20" fmla="*/ 228 w 455"/>
                <a:gd name="T21" fmla="*/ 43 h 341"/>
                <a:gd name="T22" fmla="*/ 250 w 455"/>
                <a:gd name="T23" fmla="*/ 62 h 341"/>
                <a:gd name="T24" fmla="*/ 274 w 455"/>
                <a:gd name="T25" fmla="*/ 83 h 341"/>
                <a:gd name="T26" fmla="*/ 295 w 455"/>
                <a:gd name="T27" fmla="*/ 108 h 341"/>
                <a:gd name="T28" fmla="*/ 319 w 455"/>
                <a:gd name="T29" fmla="*/ 135 h 341"/>
                <a:gd name="T30" fmla="*/ 341 w 455"/>
                <a:gd name="T31" fmla="*/ 166 h 341"/>
                <a:gd name="T32" fmla="*/ 363 w 455"/>
                <a:gd name="T33" fmla="*/ 198 h 341"/>
                <a:gd name="T34" fmla="*/ 387 w 455"/>
                <a:gd name="T35" fmla="*/ 231 h 341"/>
                <a:gd name="T36" fmla="*/ 409 w 455"/>
                <a:gd name="T37" fmla="*/ 268 h 341"/>
                <a:gd name="T38" fmla="*/ 431 w 455"/>
                <a:gd name="T39" fmla="*/ 304 h 341"/>
                <a:gd name="T40" fmla="*/ 455 w 455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1">
                  <a:moveTo>
                    <a:pt x="0" y="50"/>
                  </a:moveTo>
                  <a:lnTo>
                    <a:pt x="22" y="33"/>
                  </a:lnTo>
                  <a:lnTo>
                    <a:pt x="46" y="20"/>
                  </a:lnTo>
                  <a:lnTo>
                    <a:pt x="68" y="10"/>
                  </a:lnTo>
                  <a:lnTo>
                    <a:pt x="90" y="4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8" y="6"/>
                  </a:lnTo>
                  <a:lnTo>
                    <a:pt x="182" y="16"/>
                  </a:lnTo>
                  <a:lnTo>
                    <a:pt x="204" y="27"/>
                  </a:lnTo>
                  <a:lnTo>
                    <a:pt x="228" y="43"/>
                  </a:lnTo>
                  <a:lnTo>
                    <a:pt x="250" y="62"/>
                  </a:lnTo>
                  <a:lnTo>
                    <a:pt x="274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3" y="198"/>
                  </a:lnTo>
                  <a:lnTo>
                    <a:pt x="387" y="231"/>
                  </a:lnTo>
                  <a:lnTo>
                    <a:pt x="409" y="268"/>
                  </a:lnTo>
                  <a:lnTo>
                    <a:pt x="431" y="304"/>
                  </a:lnTo>
                  <a:lnTo>
                    <a:pt x="455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2" name="Line 159"/>
            <p:cNvSpPr>
              <a:spLocks noChangeShapeType="1"/>
            </p:cNvSpPr>
            <p:nvPr/>
          </p:nvSpPr>
          <p:spPr bwMode="auto">
            <a:xfrm flipV="1">
              <a:off x="2010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3" name="Line 160"/>
            <p:cNvSpPr>
              <a:spLocks noChangeShapeType="1"/>
            </p:cNvSpPr>
            <p:nvPr/>
          </p:nvSpPr>
          <p:spPr bwMode="auto">
            <a:xfrm flipV="1">
              <a:off x="2465" y="2056"/>
              <a:ext cx="1" cy="289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4" name="Line 161"/>
            <p:cNvSpPr>
              <a:spLocks noChangeShapeType="1"/>
            </p:cNvSpPr>
            <p:nvPr/>
          </p:nvSpPr>
          <p:spPr bwMode="auto">
            <a:xfrm flipV="1">
              <a:off x="2921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5" name="Line 162"/>
            <p:cNvSpPr>
              <a:spLocks noChangeShapeType="1"/>
            </p:cNvSpPr>
            <p:nvPr/>
          </p:nvSpPr>
          <p:spPr bwMode="auto">
            <a:xfrm flipV="1">
              <a:off x="3369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6" name="Freeform 163"/>
            <p:cNvSpPr>
              <a:spLocks/>
            </p:cNvSpPr>
            <p:nvPr/>
          </p:nvSpPr>
          <p:spPr bwMode="auto">
            <a:xfrm>
              <a:off x="2010" y="2514"/>
              <a:ext cx="455" cy="340"/>
            </a:xfrm>
            <a:custGeom>
              <a:avLst/>
              <a:gdLst>
                <a:gd name="T0" fmla="*/ 0 w 455"/>
                <a:gd name="T1" fmla="*/ 50 h 340"/>
                <a:gd name="T2" fmla="*/ 22 w 455"/>
                <a:gd name="T3" fmla="*/ 32 h 340"/>
                <a:gd name="T4" fmla="*/ 46 w 455"/>
                <a:gd name="T5" fmla="*/ 19 h 340"/>
                <a:gd name="T6" fmla="*/ 68 w 455"/>
                <a:gd name="T7" fmla="*/ 7 h 340"/>
                <a:gd name="T8" fmla="*/ 90 w 455"/>
                <a:gd name="T9" fmla="*/ 2 h 340"/>
                <a:gd name="T10" fmla="*/ 114 w 455"/>
                <a:gd name="T11" fmla="*/ 0 h 340"/>
                <a:gd name="T12" fmla="*/ 136 w 455"/>
                <a:gd name="T13" fmla="*/ 0 h 340"/>
                <a:gd name="T14" fmla="*/ 160 w 455"/>
                <a:gd name="T15" fmla="*/ 4 h 340"/>
                <a:gd name="T16" fmla="*/ 182 w 455"/>
                <a:gd name="T17" fmla="*/ 13 h 340"/>
                <a:gd name="T18" fmla="*/ 206 w 455"/>
                <a:gd name="T19" fmla="*/ 25 h 340"/>
                <a:gd name="T20" fmla="*/ 228 w 455"/>
                <a:gd name="T21" fmla="*/ 40 h 340"/>
                <a:gd name="T22" fmla="*/ 252 w 455"/>
                <a:gd name="T23" fmla="*/ 59 h 340"/>
                <a:gd name="T24" fmla="*/ 273 w 455"/>
                <a:gd name="T25" fmla="*/ 82 h 340"/>
                <a:gd name="T26" fmla="*/ 295 w 455"/>
                <a:gd name="T27" fmla="*/ 107 h 340"/>
                <a:gd name="T28" fmla="*/ 319 w 455"/>
                <a:gd name="T29" fmla="*/ 134 h 340"/>
                <a:gd name="T30" fmla="*/ 341 w 455"/>
                <a:gd name="T31" fmla="*/ 165 h 340"/>
                <a:gd name="T32" fmla="*/ 363 w 455"/>
                <a:gd name="T33" fmla="*/ 196 h 340"/>
                <a:gd name="T34" fmla="*/ 387 w 455"/>
                <a:gd name="T35" fmla="*/ 230 h 340"/>
                <a:gd name="T36" fmla="*/ 409 w 455"/>
                <a:gd name="T37" fmla="*/ 265 h 340"/>
                <a:gd name="T38" fmla="*/ 433 w 455"/>
                <a:gd name="T39" fmla="*/ 302 h 340"/>
                <a:gd name="T40" fmla="*/ 455 w 455"/>
                <a:gd name="T41" fmla="*/ 340 h 3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0">
                  <a:moveTo>
                    <a:pt x="0" y="50"/>
                  </a:moveTo>
                  <a:lnTo>
                    <a:pt x="22" y="32"/>
                  </a:lnTo>
                  <a:lnTo>
                    <a:pt x="46" y="19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60" y="4"/>
                  </a:lnTo>
                  <a:lnTo>
                    <a:pt x="182" y="13"/>
                  </a:lnTo>
                  <a:lnTo>
                    <a:pt x="206" y="25"/>
                  </a:lnTo>
                  <a:lnTo>
                    <a:pt x="228" y="40"/>
                  </a:lnTo>
                  <a:lnTo>
                    <a:pt x="252" y="59"/>
                  </a:lnTo>
                  <a:lnTo>
                    <a:pt x="273" y="82"/>
                  </a:lnTo>
                  <a:lnTo>
                    <a:pt x="295" y="107"/>
                  </a:lnTo>
                  <a:lnTo>
                    <a:pt x="319" y="134"/>
                  </a:lnTo>
                  <a:lnTo>
                    <a:pt x="341" y="165"/>
                  </a:lnTo>
                  <a:lnTo>
                    <a:pt x="363" y="196"/>
                  </a:lnTo>
                  <a:lnTo>
                    <a:pt x="387" y="230"/>
                  </a:lnTo>
                  <a:lnTo>
                    <a:pt x="409" y="265"/>
                  </a:lnTo>
                  <a:lnTo>
                    <a:pt x="433" y="302"/>
                  </a:lnTo>
                  <a:lnTo>
                    <a:pt x="455" y="34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7" name="Freeform 164"/>
            <p:cNvSpPr>
              <a:spLocks/>
            </p:cNvSpPr>
            <p:nvPr/>
          </p:nvSpPr>
          <p:spPr bwMode="auto">
            <a:xfrm>
              <a:off x="3369" y="2514"/>
              <a:ext cx="455" cy="340"/>
            </a:xfrm>
            <a:custGeom>
              <a:avLst/>
              <a:gdLst>
                <a:gd name="T0" fmla="*/ 0 w 455"/>
                <a:gd name="T1" fmla="*/ 50 h 340"/>
                <a:gd name="T2" fmla="*/ 22 w 455"/>
                <a:gd name="T3" fmla="*/ 32 h 340"/>
                <a:gd name="T4" fmla="*/ 46 w 455"/>
                <a:gd name="T5" fmla="*/ 19 h 340"/>
                <a:gd name="T6" fmla="*/ 68 w 455"/>
                <a:gd name="T7" fmla="*/ 7 h 340"/>
                <a:gd name="T8" fmla="*/ 90 w 455"/>
                <a:gd name="T9" fmla="*/ 2 h 340"/>
                <a:gd name="T10" fmla="*/ 114 w 455"/>
                <a:gd name="T11" fmla="*/ 0 h 340"/>
                <a:gd name="T12" fmla="*/ 136 w 455"/>
                <a:gd name="T13" fmla="*/ 0 h 340"/>
                <a:gd name="T14" fmla="*/ 158 w 455"/>
                <a:gd name="T15" fmla="*/ 4 h 340"/>
                <a:gd name="T16" fmla="*/ 182 w 455"/>
                <a:gd name="T17" fmla="*/ 13 h 340"/>
                <a:gd name="T18" fmla="*/ 204 w 455"/>
                <a:gd name="T19" fmla="*/ 25 h 340"/>
                <a:gd name="T20" fmla="*/ 228 w 455"/>
                <a:gd name="T21" fmla="*/ 40 h 340"/>
                <a:gd name="T22" fmla="*/ 250 w 455"/>
                <a:gd name="T23" fmla="*/ 59 h 340"/>
                <a:gd name="T24" fmla="*/ 274 w 455"/>
                <a:gd name="T25" fmla="*/ 82 h 340"/>
                <a:gd name="T26" fmla="*/ 295 w 455"/>
                <a:gd name="T27" fmla="*/ 107 h 340"/>
                <a:gd name="T28" fmla="*/ 319 w 455"/>
                <a:gd name="T29" fmla="*/ 134 h 340"/>
                <a:gd name="T30" fmla="*/ 341 w 455"/>
                <a:gd name="T31" fmla="*/ 165 h 340"/>
                <a:gd name="T32" fmla="*/ 363 w 455"/>
                <a:gd name="T33" fmla="*/ 196 h 340"/>
                <a:gd name="T34" fmla="*/ 387 w 455"/>
                <a:gd name="T35" fmla="*/ 230 h 340"/>
                <a:gd name="T36" fmla="*/ 409 w 455"/>
                <a:gd name="T37" fmla="*/ 265 h 340"/>
                <a:gd name="T38" fmla="*/ 431 w 455"/>
                <a:gd name="T39" fmla="*/ 302 h 340"/>
                <a:gd name="T40" fmla="*/ 455 w 455"/>
                <a:gd name="T41" fmla="*/ 340 h 3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0">
                  <a:moveTo>
                    <a:pt x="0" y="50"/>
                  </a:moveTo>
                  <a:lnTo>
                    <a:pt x="22" y="32"/>
                  </a:lnTo>
                  <a:lnTo>
                    <a:pt x="46" y="19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58" y="4"/>
                  </a:lnTo>
                  <a:lnTo>
                    <a:pt x="182" y="13"/>
                  </a:lnTo>
                  <a:lnTo>
                    <a:pt x="204" y="25"/>
                  </a:lnTo>
                  <a:lnTo>
                    <a:pt x="228" y="40"/>
                  </a:lnTo>
                  <a:lnTo>
                    <a:pt x="250" y="59"/>
                  </a:lnTo>
                  <a:lnTo>
                    <a:pt x="274" y="82"/>
                  </a:lnTo>
                  <a:lnTo>
                    <a:pt x="295" y="107"/>
                  </a:lnTo>
                  <a:lnTo>
                    <a:pt x="319" y="134"/>
                  </a:lnTo>
                  <a:lnTo>
                    <a:pt x="341" y="165"/>
                  </a:lnTo>
                  <a:lnTo>
                    <a:pt x="363" y="196"/>
                  </a:lnTo>
                  <a:lnTo>
                    <a:pt x="387" y="230"/>
                  </a:lnTo>
                  <a:lnTo>
                    <a:pt x="409" y="265"/>
                  </a:lnTo>
                  <a:lnTo>
                    <a:pt x="431" y="302"/>
                  </a:lnTo>
                  <a:lnTo>
                    <a:pt x="455" y="34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8" name="Freeform 165"/>
            <p:cNvSpPr>
              <a:spLocks/>
            </p:cNvSpPr>
            <p:nvPr/>
          </p:nvSpPr>
          <p:spPr bwMode="auto">
            <a:xfrm>
              <a:off x="1787" y="2564"/>
              <a:ext cx="223" cy="290"/>
            </a:xfrm>
            <a:custGeom>
              <a:avLst/>
              <a:gdLst>
                <a:gd name="T0" fmla="*/ 0 w 223"/>
                <a:gd name="T1" fmla="*/ 290 h 290"/>
                <a:gd name="T2" fmla="*/ 223 w 223"/>
                <a:gd name="T3" fmla="*/ 290 h 290"/>
                <a:gd name="T4" fmla="*/ 223 w 223"/>
                <a:gd name="T5" fmla="*/ 0 h 2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3" h="290">
                  <a:moveTo>
                    <a:pt x="0" y="290"/>
                  </a:moveTo>
                  <a:lnTo>
                    <a:pt x="223" y="290"/>
                  </a:lnTo>
                  <a:lnTo>
                    <a:pt x="223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29" name="Freeform 166"/>
            <p:cNvSpPr>
              <a:spLocks/>
            </p:cNvSpPr>
            <p:nvPr/>
          </p:nvSpPr>
          <p:spPr bwMode="auto">
            <a:xfrm>
              <a:off x="2465" y="2568"/>
              <a:ext cx="904" cy="286"/>
            </a:xfrm>
            <a:custGeom>
              <a:avLst/>
              <a:gdLst>
                <a:gd name="T0" fmla="*/ 0 w 904"/>
                <a:gd name="T1" fmla="*/ 286 h 286"/>
                <a:gd name="T2" fmla="*/ 904 w 904"/>
                <a:gd name="T3" fmla="*/ 286 h 286"/>
                <a:gd name="T4" fmla="*/ 904 w 904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4" h="286">
                  <a:moveTo>
                    <a:pt x="0" y="286"/>
                  </a:moveTo>
                  <a:lnTo>
                    <a:pt x="904" y="286"/>
                  </a:lnTo>
                  <a:lnTo>
                    <a:pt x="904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0" name="Freeform 167"/>
            <p:cNvSpPr>
              <a:spLocks/>
            </p:cNvSpPr>
            <p:nvPr/>
          </p:nvSpPr>
          <p:spPr bwMode="auto">
            <a:xfrm>
              <a:off x="1779" y="3044"/>
              <a:ext cx="231" cy="508"/>
            </a:xfrm>
            <a:custGeom>
              <a:avLst/>
              <a:gdLst>
                <a:gd name="T0" fmla="*/ 0 w 231"/>
                <a:gd name="T1" fmla="*/ 508 h 508"/>
                <a:gd name="T2" fmla="*/ 24 w 231"/>
                <a:gd name="T3" fmla="*/ 460 h 508"/>
                <a:gd name="T4" fmla="*/ 46 w 231"/>
                <a:gd name="T5" fmla="*/ 412 h 508"/>
                <a:gd name="T6" fmla="*/ 70 w 231"/>
                <a:gd name="T7" fmla="*/ 360 h 508"/>
                <a:gd name="T8" fmla="*/ 91 w 231"/>
                <a:gd name="T9" fmla="*/ 308 h 508"/>
                <a:gd name="T10" fmla="*/ 115 w 231"/>
                <a:gd name="T11" fmla="*/ 254 h 508"/>
                <a:gd name="T12" fmla="*/ 140 w 231"/>
                <a:gd name="T13" fmla="*/ 204 h 508"/>
                <a:gd name="T14" fmla="*/ 161 w 231"/>
                <a:gd name="T15" fmla="*/ 150 h 508"/>
                <a:gd name="T16" fmla="*/ 185 w 231"/>
                <a:gd name="T17" fmla="*/ 98 h 508"/>
                <a:gd name="T18" fmla="*/ 209 w 231"/>
                <a:gd name="T19" fmla="*/ 48 h 508"/>
                <a:gd name="T20" fmla="*/ 231 w 231"/>
                <a:gd name="T21" fmla="*/ 0 h 5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508">
                  <a:moveTo>
                    <a:pt x="0" y="508"/>
                  </a:moveTo>
                  <a:lnTo>
                    <a:pt x="24" y="460"/>
                  </a:lnTo>
                  <a:lnTo>
                    <a:pt x="46" y="412"/>
                  </a:lnTo>
                  <a:lnTo>
                    <a:pt x="70" y="360"/>
                  </a:lnTo>
                  <a:lnTo>
                    <a:pt x="91" y="308"/>
                  </a:lnTo>
                  <a:lnTo>
                    <a:pt x="115" y="254"/>
                  </a:lnTo>
                  <a:lnTo>
                    <a:pt x="140" y="204"/>
                  </a:lnTo>
                  <a:lnTo>
                    <a:pt x="161" y="150"/>
                  </a:lnTo>
                  <a:lnTo>
                    <a:pt x="185" y="98"/>
                  </a:lnTo>
                  <a:lnTo>
                    <a:pt x="209" y="48"/>
                  </a:lnTo>
                  <a:lnTo>
                    <a:pt x="231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1" name="Freeform 168"/>
            <p:cNvSpPr>
              <a:spLocks/>
            </p:cNvSpPr>
            <p:nvPr/>
          </p:nvSpPr>
          <p:spPr bwMode="auto">
            <a:xfrm>
              <a:off x="2921" y="3044"/>
              <a:ext cx="448" cy="775"/>
            </a:xfrm>
            <a:custGeom>
              <a:avLst/>
              <a:gdLst>
                <a:gd name="T0" fmla="*/ 0 w 448"/>
                <a:gd name="T1" fmla="*/ 775 h 775"/>
                <a:gd name="T2" fmla="*/ 22 w 448"/>
                <a:gd name="T3" fmla="*/ 773 h 775"/>
                <a:gd name="T4" fmla="*/ 44 w 448"/>
                <a:gd name="T5" fmla="*/ 764 h 775"/>
                <a:gd name="T6" fmla="*/ 68 w 448"/>
                <a:gd name="T7" fmla="*/ 750 h 775"/>
                <a:gd name="T8" fmla="*/ 90 w 448"/>
                <a:gd name="T9" fmla="*/ 731 h 775"/>
                <a:gd name="T10" fmla="*/ 112 w 448"/>
                <a:gd name="T11" fmla="*/ 706 h 775"/>
                <a:gd name="T12" fmla="*/ 134 w 448"/>
                <a:gd name="T13" fmla="*/ 679 h 775"/>
                <a:gd name="T14" fmla="*/ 156 w 448"/>
                <a:gd name="T15" fmla="*/ 644 h 775"/>
                <a:gd name="T16" fmla="*/ 180 w 448"/>
                <a:gd name="T17" fmla="*/ 608 h 775"/>
                <a:gd name="T18" fmla="*/ 202 w 448"/>
                <a:gd name="T19" fmla="*/ 567 h 775"/>
                <a:gd name="T20" fmla="*/ 223 w 448"/>
                <a:gd name="T21" fmla="*/ 523 h 775"/>
                <a:gd name="T22" fmla="*/ 245 w 448"/>
                <a:gd name="T23" fmla="*/ 475 h 775"/>
                <a:gd name="T24" fmla="*/ 269 w 448"/>
                <a:gd name="T25" fmla="*/ 425 h 775"/>
                <a:gd name="T26" fmla="*/ 291 w 448"/>
                <a:gd name="T27" fmla="*/ 373 h 775"/>
                <a:gd name="T28" fmla="*/ 313 w 448"/>
                <a:gd name="T29" fmla="*/ 319 h 775"/>
                <a:gd name="T30" fmla="*/ 337 w 448"/>
                <a:gd name="T31" fmla="*/ 268 h 775"/>
                <a:gd name="T32" fmla="*/ 359 w 448"/>
                <a:gd name="T33" fmla="*/ 212 h 775"/>
                <a:gd name="T34" fmla="*/ 381 w 448"/>
                <a:gd name="T35" fmla="*/ 156 h 775"/>
                <a:gd name="T36" fmla="*/ 405 w 448"/>
                <a:gd name="T37" fmla="*/ 102 h 775"/>
                <a:gd name="T38" fmla="*/ 427 w 448"/>
                <a:gd name="T39" fmla="*/ 50 h 775"/>
                <a:gd name="T40" fmla="*/ 448 w 448"/>
                <a:gd name="T41" fmla="*/ 0 h 7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8" h="775">
                  <a:moveTo>
                    <a:pt x="0" y="775"/>
                  </a:moveTo>
                  <a:lnTo>
                    <a:pt x="22" y="773"/>
                  </a:lnTo>
                  <a:lnTo>
                    <a:pt x="44" y="764"/>
                  </a:lnTo>
                  <a:lnTo>
                    <a:pt x="68" y="750"/>
                  </a:lnTo>
                  <a:lnTo>
                    <a:pt x="90" y="731"/>
                  </a:lnTo>
                  <a:lnTo>
                    <a:pt x="112" y="706"/>
                  </a:lnTo>
                  <a:lnTo>
                    <a:pt x="134" y="679"/>
                  </a:lnTo>
                  <a:lnTo>
                    <a:pt x="156" y="644"/>
                  </a:lnTo>
                  <a:lnTo>
                    <a:pt x="180" y="608"/>
                  </a:lnTo>
                  <a:lnTo>
                    <a:pt x="202" y="567"/>
                  </a:lnTo>
                  <a:lnTo>
                    <a:pt x="223" y="523"/>
                  </a:lnTo>
                  <a:lnTo>
                    <a:pt x="245" y="475"/>
                  </a:lnTo>
                  <a:lnTo>
                    <a:pt x="269" y="425"/>
                  </a:lnTo>
                  <a:lnTo>
                    <a:pt x="291" y="373"/>
                  </a:lnTo>
                  <a:lnTo>
                    <a:pt x="313" y="319"/>
                  </a:lnTo>
                  <a:lnTo>
                    <a:pt x="337" y="268"/>
                  </a:lnTo>
                  <a:lnTo>
                    <a:pt x="359" y="212"/>
                  </a:lnTo>
                  <a:lnTo>
                    <a:pt x="381" y="156"/>
                  </a:lnTo>
                  <a:lnTo>
                    <a:pt x="405" y="102"/>
                  </a:lnTo>
                  <a:lnTo>
                    <a:pt x="427" y="50"/>
                  </a:lnTo>
                  <a:lnTo>
                    <a:pt x="448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2" name="Freeform 169"/>
            <p:cNvSpPr>
              <a:spLocks/>
            </p:cNvSpPr>
            <p:nvPr/>
          </p:nvSpPr>
          <p:spPr bwMode="auto">
            <a:xfrm>
              <a:off x="2465" y="3552"/>
              <a:ext cx="450" cy="267"/>
            </a:xfrm>
            <a:custGeom>
              <a:avLst/>
              <a:gdLst>
                <a:gd name="T0" fmla="*/ 0 w 450"/>
                <a:gd name="T1" fmla="*/ 0 h 267"/>
                <a:gd name="T2" fmla="*/ 22 w 450"/>
                <a:gd name="T3" fmla="*/ 46 h 267"/>
                <a:gd name="T4" fmla="*/ 46 w 450"/>
                <a:gd name="T5" fmla="*/ 86 h 267"/>
                <a:gd name="T6" fmla="*/ 68 w 450"/>
                <a:gd name="T7" fmla="*/ 127 h 267"/>
                <a:gd name="T8" fmla="*/ 89 w 450"/>
                <a:gd name="T9" fmla="*/ 159 h 267"/>
                <a:gd name="T10" fmla="*/ 111 w 450"/>
                <a:gd name="T11" fmla="*/ 190 h 267"/>
                <a:gd name="T12" fmla="*/ 135 w 450"/>
                <a:gd name="T13" fmla="*/ 215 h 267"/>
                <a:gd name="T14" fmla="*/ 157 w 450"/>
                <a:gd name="T15" fmla="*/ 236 h 267"/>
                <a:gd name="T16" fmla="*/ 179 w 450"/>
                <a:gd name="T17" fmla="*/ 252 h 267"/>
                <a:gd name="T18" fmla="*/ 201 w 450"/>
                <a:gd name="T19" fmla="*/ 263 h 267"/>
                <a:gd name="T20" fmla="*/ 225 w 450"/>
                <a:gd name="T21" fmla="*/ 267 h 267"/>
                <a:gd name="T22" fmla="*/ 247 w 450"/>
                <a:gd name="T23" fmla="*/ 267 h 267"/>
                <a:gd name="T24" fmla="*/ 269 w 450"/>
                <a:gd name="T25" fmla="*/ 261 h 267"/>
                <a:gd name="T26" fmla="*/ 293 w 450"/>
                <a:gd name="T27" fmla="*/ 252 h 267"/>
                <a:gd name="T28" fmla="*/ 314 w 450"/>
                <a:gd name="T29" fmla="*/ 234 h 267"/>
                <a:gd name="T30" fmla="*/ 336 w 450"/>
                <a:gd name="T31" fmla="*/ 213 h 267"/>
                <a:gd name="T32" fmla="*/ 360 w 450"/>
                <a:gd name="T33" fmla="*/ 188 h 267"/>
                <a:gd name="T34" fmla="*/ 382 w 450"/>
                <a:gd name="T35" fmla="*/ 157 h 267"/>
                <a:gd name="T36" fmla="*/ 404 w 450"/>
                <a:gd name="T37" fmla="*/ 123 h 267"/>
                <a:gd name="T38" fmla="*/ 428 w 450"/>
                <a:gd name="T39" fmla="*/ 84 h 267"/>
                <a:gd name="T40" fmla="*/ 450 w 450"/>
                <a:gd name="T41" fmla="*/ 42 h 2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0" h="267">
                  <a:moveTo>
                    <a:pt x="0" y="0"/>
                  </a:moveTo>
                  <a:lnTo>
                    <a:pt x="22" y="46"/>
                  </a:lnTo>
                  <a:lnTo>
                    <a:pt x="46" y="86"/>
                  </a:lnTo>
                  <a:lnTo>
                    <a:pt x="68" y="127"/>
                  </a:lnTo>
                  <a:lnTo>
                    <a:pt x="89" y="159"/>
                  </a:lnTo>
                  <a:lnTo>
                    <a:pt x="111" y="190"/>
                  </a:lnTo>
                  <a:lnTo>
                    <a:pt x="135" y="215"/>
                  </a:lnTo>
                  <a:lnTo>
                    <a:pt x="157" y="236"/>
                  </a:lnTo>
                  <a:lnTo>
                    <a:pt x="179" y="252"/>
                  </a:lnTo>
                  <a:lnTo>
                    <a:pt x="201" y="263"/>
                  </a:lnTo>
                  <a:lnTo>
                    <a:pt x="225" y="267"/>
                  </a:lnTo>
                  <a:lnTo>
                    <a:pt x="247" y="267"/>
                  </a:lnTo>
                  <a:lnTo>
                    <a:pt x="269" y="261"/>
                  </a:lnTo>
                  <a:lnTo>
                    <a:pt x="293" y="252"/>
                  </a:lnTo>
                  <a:lnTo>
                    <a:pt x="314" y="234"/>
                  </a:lnTo>
                  <a:lnTo>
                    <a:pt x="336" y="213"/>
                  </a:lnTo>
                  <a:lnTo>
                    <a:pt x="360" y="188"/>
                  </a:lnTo>
                  <a:lnTo>
                    <a:pt x="382" y="157"/>
                  </a:lnTo>
                  <a:lnTo>
                    <a:pt x="404" y="123"/>
                  </a:lnTo>
                  <a:lnTo>
                    <a:pt x="428" y="84"/>
                  </a:lnTo>
                  <a:lnTo>
                    <a:pt x="450" y="42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3" name="Line 170"/>
            <p:cNvSpPr>
              <a:spLocks noChangeShapeType="1"/>
            </p:cNvSpPr>
            <p:nvPr/>
          </p:nvSpPr>
          <p:spPr bwMode="auto">
            <a:xfrm flipH="1">
              <a:off x="2900" y="3552"/>
              <a:ext cx="21" cy="4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4" name="Freeform 171"/>
            <p:cNvSpPr>
              <a:spLocks/>
            </p:cNvSpPr>
            <p:nvPr/>
          </p:nvSpPr>
          <p:spPr bwMode="auto">
            <a:xfrm>
              <a:off x="2010" y="3044"/>
              <a:ext cx="455" cy="508"/>
            </a:xfrm>
            <a:custGeom>
              <a:avLst/>
              <a:gdLst>
                <a:gd name="T0" fmla="*/ 0 w 455"/>
                <a:gd name="T1" fmla="*/ 0 h 508"/>
                <a:gd name="T2" fmla="*/ 0 w 455"/>
                <a:gd name="T3" fmla="*/ 254 h 508"/>
                <a:gd name="T4" fmla="*/ 455 w 455"/>
                <a:gd name="T5" fmla="*/ 254 h 508"/>
                <a:gd name="T6" fmla="*/ 455 w 455"/>
                <a:gd name="T7" fmla="*/ 508 h 5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5" h="508">
                  <a:moveTo>
                    <a:pt x="0" y="0"/>
                  </a:moveTo>
                  <a:lnTo>
                    <a:pt x="0" y="254"/>
                  </a:lnTo>
                  <a:lnTo>
                    <a:pt x="455" y="254"/>
                  </a:lnTo>
                  <a:lnTo>
                    <a:pt x="455" y="508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5" name="Line 172"/>
            <p:cNvSpPr>
              <a:spLocks noChangeShapeType="1"/>
            </p:cNvSpPr>
            <p:nvPr/>
          </p:nvSpPr>
          <p:spPr bwMode="auto">
            <a:xfrm>
              <a:off x="2921" y="3552"/>
              <a:ext cx="1" cy="26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6" name="Freeform 173"/>
            <p:cNvSpPr>
              <a:spLocks/>
            </p:cNvSpPr>
            <p:nvPr/>
          </p:nvSpPr>
          <p:spPr bwMode="auto">
            <a:xfrm>
              <a:off x="3369" y="3044"/>
              <a:ext cx="448" cy="254"/>
            </a:xfrm>
            <a:custGeom>
              <a:avLst/>
              <a:gdLst>
                <a:gd name="T0" fmla="*/ 0 w 448"/>
                <a:gd name="T1" fmla="*/ 0 h 254"/>
                <a:gd name="T2" fmla="*/ 0 w 448"/>
                <a:gd name="T3" fmla="*/ 254 h 254"/>
                <a:gd name="T4" fmla="*/ 448 w 448"/>
                <a:gd name="T5" fmla="*/ 254 h 2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8" h="254">
                  <a:moveTo>
                    <a:pt x="0" y="0"/>
                  </a:moveTo>
                  <a:lnTo>
                    <a:pt x="0" y="254"/>
                  </a:lnTo>
                  <a:lnTo>
                    <a:pt x="448" y="254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7" name="Freeform 174"/>
            <p:cNvSpPr>
              <a:spLocks/>
            </p:cNvSpPr>
            <p:nvPr/>
          </p:nvSpPr>
          <p:spPr bwMode="auto">
            <a:xfrm>
              <a:off x="1816" y="874"/>
              <a:ext cx="76" cy="46"/>
            </a:xfrm>
            <a:custGeom>
              <a:avLst/>
              <a:gdLst>
                <a:gd name="T0" fmla="*/ 0 w 76"/>
                <a:gd name="T1" fmla="*/ 0 h 46"/>
                <a:gd name="T2" fmla="*/ 76 w 76"/>
                <a:gd name="T3" fmla="*/ 23 h 46"/>
                <a:gd name="T4" fmla="*/ 0 w 76"/>
                <a:gd name="T5" fmla="*/ 46 h 46"/>
                <a:gd name="T6" fmla="*/ 0 w 7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46">
                  <a:moveTo>
                    <a:pt x="0" y="0"/>
                  </a:moveTo>
                  <a:lnTo>
                    <a:pt x="76" y="23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8" name="Freeform 175"/>
            <p:cNvSpPr>
              <a:spLocks/>
            </p:cNvSpPr>
            <p:nvPr/>
          </p:nvSpPr>
          <p:spPr bwMode="auto">
            <a:xfrm>
              <a:off x="2006" y="874"/>
              <a:ext cx="79" cy="46"/>
            </a:xfrm>
            <a:custGeom>
              <a:avLst/>
              <a:gdLst>
                <a:gd name="T0" fmla="*/ 79 w 79"/>
                <a:gd name="T1" fmla="*/ 0 h 46"/>
                <a:gd name="T2" fmla="*/ 0 w 79"/>
                <a:gd name="T3" fmla="*/ 23 h 46"/>
                <a:gd name="T4" fmla="*/ 79 w 79"/>
                <a:gd name="T5" fmla="*/ 46 h 46"/>
                <a:gd name="T6" fmla="*/ 79 w 79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46">
                  <a:moveTo>
                    <a:pt x="79" y="0"/>
                  </a:moveTo>
                  <a:lnTo>
                    <a:pt x="0" y="23"/>
                  </a:lnTo>
                  <a:lnTo>
                    <a:pt x="79" y="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539" name="Rectangle 176"/>
            <p:cNvSpPr>
              <a:spLocks noChangeArrowheads="1"/>
            </p:cNvSpPr>
            <p:nvPr/>
          </p:nvSpPr>
          <p:spPr bwMode="auto">
            <a:xfrm>
              <a:off x="1885" y="660"/>
              <a:ext cx="9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 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0" name="Rectangle 177"/>
            <p:cNvSpPr>
              <a:spLocks noChangeArrowheads="1"/>
            </p:cNvSpPr>
            <p:nvPr/>
          </p:nvSpPr>
          <p:spPr bwMode="auto">
            <a:xfrm>
              <a:off x="1989" y="674"/>
              <a:ext cx="2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ea typeface="华文中宋" panose="02010600040101010101" pitchFamily="2" charset="-122"/>
                </a:rPr>
                <a:t>=30°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1" name="Rectangle 178"/>
            <p:cNvSpPr>
              <a:spLocks noChangeArrowheads="1"/>
            </p:cNvSpPr>
            <p:nvPr/>
          </p:nvSpPr>
          <p:spPr bwMode="auto">
            <a:xfrm>
              <a:off x="1654" y="661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2" name="Rectangle 179"/>
            <p:cNvSpPr>
              <a:spLocks noChangeArrowheads="1"/>
            </p:cNvSpPr>
            <p:nvPr/>
          </p:nvSpPr>
          <p:spPr bwMode="auto">
            <a:xfrm>
              <a:off x="1717" y="741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3" name="Rectangle 180"/>
            <p:cNvSpPr>
              <a:spLocks noChangeArrowheads="1"/>
            </p:cNvSpPr>
            <p:nvPr/>
          </p:nvSpPr>
          <p:spPr bwMode="auto">
            <a:xfrm>
              <a:off x="2202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4" name="Rectangle 181"/>
            <p:cNvSpPr>
              <a:spLocks noChangeArrowheads="1"/>
            </p:cNvSpPr>
            <p:nvPr/>
          </p:nvSpPr>
          <p:spPr bwMode="auto">
            <a:xfrm>
              <a:off x="2264" y="806"/>
              <a:ext cx="3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5" name="Rectangle 182"/>
            <p:cNvSpPr>
              <a:spLocks noChangeArrowheads="1"/>
            </p:cNvSpPr>
            <p:nvPr/>
          </p:nvSpPr>
          <p:spPr bwMode="auto">
            <a:xfrm>
              <a:off x="2552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6" name="Rectangle 183"/>
            <p:cNvSpPr>
              <a:spLocks noChangeArrowheads="1"/>
            </p:cNvSpPr>
            <p:nvPr/>
          </p:nvSpPr>
          <p:spPr bwMode="auto">
            <a:xfrm>
              <a:off x="2613" y="806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7" name="Rectangle 184"/>
            <p:cNvSpPr>
              <a:spLocks noChangeArrowheads="1"/>
            </p:cNvSpPr>
            <p:nvPr/>
          </p:nvSpPr>
          <p:spPr bwMode="auto">
            <a:xfrm>
              <a:off x="2999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8" name="Rectangle 185"/>
            <p:cNvSpPr>
              <a:spLocks noChangeArrowheads="1"/>
            </p:cNvSpPr>
            <p:nvPr/>
          </p:nvSpPr>
          <p:spPr bwMode="auto">
            <a:xfrm>
              <a:off x="3058" y="806"/>
              <a:ext cx="3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49" name="Rectangle 186"/>
            <p:cNvSpPr>
              <a:spLocks noChangeArrowheads="1"/>
            </p:cNvSpPr>
            <p:nvPr/>
          </p:nvSpPr>
          <p:spPr bwMode="auto">
            <a:xfrm>
              <a:off x="1687" y="127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0" name="Rectangle 187"/>
            <p:cNvSpPr>
              <a:spLocks noChangeArrowheads="1"/>
            </p:cNvSpPr>
            <p:nvPr/>
          </p:nvSpPr>
          <p:spPr bwMode="auto">
            <a:xfrm>
              <a:off x="4005" y="1266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1" name="Rectangle 188"/>
            <p:cNvSpPr>
              <a:spLocks noChangeArrowheads="1"/>
            </p:cNvSpPr>
            <p:nvPr/>
          </p:nvSpPr>
          <p:spPr bwMode="auto">
            <a:xfrm>
              <a:off x="4085" y="1280"/>
              <a:ext cx="3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2" name="Rectangle 189"/>
            <p:cNvSpPr>
              <a:spLocks noChangeArrowheads="1"/>
            </p:cNvSpPr>
            <p:nvPr/>
          </p:nvSpPr>
          <p:spPr bwMode="auto">
            <a:xfrm>
              <a:off x="1687" y="1870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3" name="Rectangle 190"/>
            <p:cNvSpPr>
              <a:spLocks noChangeArrowheads="1"/>
            </p:cNvSpPr>
            <p:nvPr/>
          </p:nvSpPr>
          <p:spPr bwMode="auto">
            <a:xfrm>
              <a:off x="4005" y="1873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4" name="Rectangle 191"/>
            <p:cNvSpPr>
              <a:spLocks noChangeArrowheads="1"/>
            </p:cNvSpPr>
            <p:nvPr/>
          </p:nvSpPr>
          <p:spPr bwMode="auto">
            <a:xfrm>
              <a:off x="4085" y="1887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5" name="Rectangle 192"/>
            <p:cNvSpPr>
              <a:spLocks noChangeArrowheads="1"/>
            </p:cNvSpPr>
            <p:nvPr/>
          </p:nvSpPr>
          <p:spPr bwMode="auto">
            <a:xfrm>
              <a:off x="1694" y="234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6" name="Rectangle 193"/>
            <p:cNvSpPr>
              <a:spLocks noChangeArrowheads="1"/>
            </p:cNvSpPr>
            <p:nvPr/>
          </p:nvSpPr>
          <p:spPr bwMode="auto">
            <a:xfrm>
              <a:off x="4011" y="2337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7" name="Rectangle 194"/>
            <p:cNvSpPr>
              <a:spLocks noChangeArrowheads="1"/>
            </p:cNvSpPr>
            <p:nvPr/>
          </p:nvSpPr>
          <p:spPr bwMode="auto">
            <a:xfrm>
              <a:off x="4089" y="2352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8" name="Rectangle 195"/>
            <p:cNvSpPr>
              <a:spLocks noChangeArrowheads="1"/>
            </p:cNvSpPr>
            <p:nvPr/>
          </p:nvSpPr>
          <p:spPr bwMode="auto">
            <a:xfrm>
              <a:off x="1694" y="284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59" name="Rectangle 196"/>
            <p:cNvSpPr>
              <a:spLocks noChangeArrowheads="1"/>
            </p:cNvSpPr>
            <p:nvPr/>
          </p:nvSpPr>
          <p:spPr bwMode="auto">
            <a:xfrm>
              <a:off x="4013" y="2854"/>
              <a:ext cx="7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0" name="Rectangle 197"/>
            <p:cNvSpPr>
              <a:spLocks noChangeArrowheads="1"/>
            </p:cNvSpPr>
            <p:nvPr/>
          </p:nvSpPr>
          <p:spPr bwMode="auto">
            <a:xfrm>
              <a:off x="4093" y="2868"/>
              <a:ext cx="2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1" name="Rectangle 198"/>
            <p:cNvSpPr>
              <a:spLocks noChangeArrowheads="1"/>
            </p:cNvSpPr>
            <p:nvPr/>
          </p:nvSpPr>
          <p:spPr bwMode="auto">
            <a:xfrm>
              <a:off x="1687" y="3295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2" name="Rectangle 199"/>
            <p:cNvSpPr>
              <a:spLocks noChangeArrowheads="1"/>
            </p:cNvSpPr>
            <p:nvPr/>
          </p:nvSpPr>
          <p:spPr bwMode="auto">
            <a:xfrm>
              <a:off x="4004" y="3289"/>
              <a:ext cx="7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3" name="Rectangle 200"/>
            <p:cNvSpPr>
              <a:spLocks noChangeArrowheads="1"/>
            </p:cNvSpPr>
            <p:nvPr/>
          </p:nvSpPr>
          <p:spPr bwMode="auto">
            <a:xfrm>
              <a:off x="4084" y="3304"/>
              <a:ext cx="3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4" name="Rectangle 201"/>
            <p:cNvSpPr>
              <a:spLocks noChangeArrowheads="1"/>
            </p:cNvSpPr>
            <p:nvPr/>
          </p:nvSpPr>
          <p:spPr bwMode="auto">
            <a:xfrm>
              <a:off x="1644" y="163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5" name="Rectangle 202"/>
            <p:cNvSpPr>
              <a:spLocks noChangeArrowheads="1"/>
            </p:cNvSpPr>
            <p:nvPr/>
          </p:nvSpPr>
          <p:spPr bwMode="auto">
            <a:xfrm>
              <a:off x="1707" y="1714"/>
              <a:ext cx="5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G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6" name="Rectangle 203"/>
            <p:cNvSpPr>
              <a:spLocks noChangeArrowheads="1"/>
            </p:cNvSpPr>
            <p:nvPr/>
          </p:nvSpPr>
          <p:spPr bwMode="auto">
            <a:xfrm>
              <a:off x="1674" y="1960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7" name="Rectangle 204"/>
            <p:cNvSpPr>
              <a:spLocks noChangeArrowheads="1"/>
            </p:cNvSpPr>
            <p:nvPr/>
          </p:nvSpPr>
          <p:spPr bwMode="auto">
            <a:xfrm>
              <a:off x="1734" y="2041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8" name="Rectangle 205"/>
            <p:cNvSpPr>
              <a:spLocks noChangeArrowheads="1"/>
            </p:cNvSpPr>
            <p:nvPr/>
          </p:nvSpPr>
          <p:spPr bwMode="auto">
            <a:xfrm>
              <a:off x="2395" y="3614"/>
              <a:ext cx="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69" name="Rectangle 206"/>
            <p:cNvSpPr>
              <a:spLocks noChangeArrowheads="1"/>
            </p:cNvSpPr>
            <p:nvPr/>
          </p:nvSpPr>
          <p:spPr bwMode="auto">
            <a:xfrm>
              <a:off x="2462" y="3693"/>
              <a:ext cx="7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ab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0" name="Rectangle 207"/>
            <p:cNvSpPr>
              <a:spLocks noChangeArrowheads="1"/>
            </p:cNvSpPr>
            <p:nvPr/>
          </p:nvSpPr>
          <p:spPr bwMode="auto">
            <a:xfrm>
              <a:off x="3183" y="3614"/>
              <a:ext cx="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1" name="Rectangle 208"/>
            <p:cNvSpPr>
              <a:spLocks noChangeArrowheads="1"/>
            </p:cNvSpPr>
            <p:nvPr/>
          </p:nvSpPr>
          <p:spPr bwMode="auto">
            <a:xfrm>
              <a:off x="3251" y="3693"/>
              <a:ext cx="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2" name="Rectangle 209"/>
            <p:cNvSpPr>
              <a:spLocks noChangeArrowheads="1"/>
            </p:cNvSpPr>
            <p:nvPr/>
          </p:nvSpPr>
          <p:spPr bwMode="auto">
            <a:xfrm>
              <a:off x="2090" y="2327"/>
              <a:ext cx="7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3" name="Rectangle 210"/>
            <p:cNvSpPr>
              <a:spLocks noChangeArrowheads="1"/>
            </p:cNvSpPr>
            <p:nvPr/>
          </p:nvSpPr>
          <p:spPr bwMode="auto">
            <a:xfrm>
              <a:off x="2167" y="2341"/>
              <a:ext cx="3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4" name="Rectangle 211"/>
            <p:cNvSpPr>
              <a:spLocks noChangeArrowheads="1"/>
            </p:cNvSpPr>
            <p:nvPr/>
          </p:nvSpPr>
          <p:spPr bwMode="auto">
            <a:xfrm>
              <a:off x="2203" y="2420"/>
              <a:ext cx="3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5" name="Rectangle 212"/>
            <p:cNvSpPr>
              <a:spLocks noChangeArrowheads="1"/>
            </p:cNvSpPr>
            <p:nvPr/>
          </p:nvSpPr>
          <p:spPr bwMode="auto">
            <a:xfrm>
              <a:off x="1571" y="2429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6" name="Rectangle 213"/>
            <p:cNvSpPr>
              <a:spLocks noChangeArrowheads="1"/>
            </p:cNvSpPr>
            <p:nvPr/>
          </p:nvSpPr>
          <p:spPr bwMode="auto">
            <a:xfrm>
              <a:off x="1614" y="2509"/>
              <a:ext cx="10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VT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7" name="Rectangle 214"/>
            <p:cNvSpPr>
              <a:spLocks noChangeArrowheads="1"/>
            </p:cNvSpPr>
            <p:nvPr/>
          </p:nvSpPr>
          <p:spPr bwMode="auto">
            <a:xfrm>
              <a:off x="1719" y="2548"/>
              <a:ext cx="4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8" name="Rectangle 215"/>
            <p:cNvSpPr>
              <a:spLocks noChangeArrowheads="1"/>
            </p:cNvSpPr>
            <p:nvPr/>
          </p:nvSpPr>
          <p:spPr bwMode="auto">
            <a:xfrm>
              <a:off x="1547" y="29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79" name="Rectangle 216"/>
            <p:cNvSpPr>
              <a:spLocks noChangeArrowheads="1"/>
            </p:cNvSpPr>
            <p:nvPr/>
          </p:nvSpPr>
          <p:spPr bwMode="auto">
            <a:xfrm>
              <a:off x="1619" y="3005"/>
              <a:ext cx="10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VT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80" name="Rectangle 217"/>
            <p:cNvSpPr>
              <a:spLocks noChangeArrowheads="1"/>
            </p:cNvSpPr>
            <p:nvPr/>
          </p:nvSpPr>
          <p:spPr bwMode="auto">
            <a:xfrm>
              <a:off x="1724" y="3048"/>
              <a:ext cx="4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81" name="Rectangle 218"/>
            <p:cNvSpPr>
              <a:spLocks noChangeArrowheads="1"/>
            </p:cNvSpPr>
            <p:nvPr/>
          </p:nvSpPr>
          <p:spPr bwMode="auto">
            <a:xfrm>
              <a:off x="1825" y="2989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100582" name="Rectangle 219"/>
            <p:cNvSpPr>
              <a:spLocks noChangeArrowheads="1"/>
            </p:cNvSpPr>
            <p:nvPr/>
          </p:nvSpPr>
          <p:spPr bwMode="auto">
            <a:xfrm>
              <a:off x="1890" y="3071"/>
              <a:ext cx="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</p:grpSp>
      <p:sp>
        <p:nvSpPr>
          <p:cNvPr id="233" name="Rectangle 3"/>
          <p:cNvSpPr txBox="1">
            <a:spLocks noChangeArrowheads="1"/>
          </p:cNvSpPr>
          <p:nvPr/>
        </p:nvSpPr>
        <p:spPr bwMode="auto">
          <a:xfrm>
            <a:off x="4447319" y="2812090"/>
            <a:ext cx="4461647" cy="12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kern="0" dirty="0">
                <a:solidFill>
                  <a:srgbClr val="FF0000"/>
                </a:solidFill>
              </a:rPr>
              <a:t>☞</a:t>
            </a:r>
            <a:r>
              <a:rPr lang="zh-CN" altLang="en-US" sz="2400" b="1" kern="0" dirty="0">
                <a:solidFill>
                  <a:srgbClr val="FF0000"/>
                </a:solidFill>
              </a:rPr>
              <a:t>因为带的是阻性负载，</a:t>
            </a:r>
            <a:r>
              <a:rPr lang="en-US" altLang="zh-CN" sz="2400" b="1" kern="0" dirty="0">
                <a:solidFill>
                  <a:srgbClr val="FF0000"/>
                </a:solidFill>
              </a:rPr>
              <a:t>C</a:t>
            </a:r>
            <a:r>
              <a:rPr lang="zh-CN" altLang="en-US" sz="2400" b="1" kern="0" dirty="0">
                <a:solidFill>
                  <a:srgbClr val="FF0000"/>
                </a:solidFill>
              </a:rPr>
              <a:t>相在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=30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olidFill>
                  <a:srgbClr val="FF0000"/>
                </a:solidFill>
              </a:rPr>
              <a:t>时，会断续，然后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相晶闸管会承受自身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相电压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endParaRPr lang="zh-CN" altLang="en-US" sz="2400" b="0" kern="0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9A4F5C-63DF-4C33-A48D-BC55A6B7D742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9788"/>
            <a:ext cx="3600450" cy="50403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400" b="1">
                <a:solidFill>
                  <a:srgbClr val="E35449"/>
                </a:solidFill>
              </a:rPr>
              <a:t>■</a:t>
            </a:r>
            <a:r>
              <a:rPr lang="zh-CN" altLang="en-US" sz="2400" b="1"/>
              <a:t>阻感负载 </a:t>
            </a:r>
          </a:p>
          <a:p>
            <a:pPr algn="just"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400" b="1"/>
              <a:t>    </a:t>
            </a:r>
            <a:r>
              <a:rPr lang="zh-CN" altLang="en-US" sz="2400" b="1">
                <a:solidFill>
                  <a:srgbClr val="0000FF"/>
                </a:solidFill>
              </a:rPr>
              <a:t>◆</a:t>
            </a:r>
            <a:r>
              <a:rPr lang="zh-CN" altLang="en-US" sz="2400" b="1"/>
              <a:t>电路分析</a:t>
            </a:r>
          </a:p>
          <a:p>
            <a:pPr algn="just"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400" b="1"/>
              <a:t>      </a:t>
            </a:r>
            <a:r>
              <a:rPr lang="zh-CN" altLang="en-US" sz="2400" b="1">
                <a:solidFill>
                  <a:srgbClr val="009900"/>
                </a:solidFill>
              </a:rPr>
              <a:t>☞</a:t>
            </a:r>
            <a:r>
              <a:rPr lang="en-US" altLang="zh-CN" sz="2400" b="1">
                <a:solidFill>
                  <a:srgbClr val="E35449"/>
                </a:solidFill>
              </a:rPr>
              <a:t>L</a:t>
            </a:r>
            <a:r>
              <a:rPr lang="zh-CN" altLang="en-US" sz="2400" b="1"/>
              <a:t>值很大，整流电流</a:t>
            </a:r>
            <a:r>
              <a:rPr lang="en-US" altLang="zh-CN" sz="2400" b="1" i="1">
                <a:solidFill>
                  <a:srgbClr val="E35449"/>
                </a:solidFill>
              </a:rPr>
              <a:t>i</a:t>
            </a:r>
            <a:r>
              <a:rPr lang="en-US" altLang="zh-CN" sz="2400" b="1" i="1" baseline="-25000">
                <a:solidFill>
                  <a:srgbClr val="E35449"/>
                </a:solidFill>
              </a:rPr>
              <a:t>d</a:t>
            </a:r>
            <a:r>
              <a:rPr lang="zh-CN" altLang="en-US" sz="2400" b="1"/>
              <a:t>的波形基本平直，流过晶闸管的电流接近</a:t>
            </a:r>
            <a:r>
              <a:rPr lang="zh-CN" altLang="en-US" sz="2400" b="1">
                <a:solidFill>
                  <a:srgbClr val="E35449"/>
                </a:solidFill>
              </a:rPr>
              <a:t>矩形波</a:t>
            </a:r>
            <a:r>
              <a:rPr lang="zh-CN" altLang="en-US" sz="2400" b="1"/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400" b="1"/>
              <a:t>      </a:t>
            </a:r>
            <a:r>
              <a:rPr lang="zh-CN" altLang="en-US" sz="2400" b="1">
                <a:solidFill>
                  <a:srgbClr val="009900"/>
                </a:solidFill>
              </a:rPr>
              <a:t>☞</a:t>
            </a:r>
            <a:r>
              <a:rPr kumimoji="1" lang="zh-CN" altLang="zh-CN" sz="2400" b="1">
                <a:sym typeface="Symbol" panose="05050102010706020507" pitchFamily="18" charset="2"/>
              </a:rPr>
              <a:t></a:t>
            </a:r>
            <a:r>
              <a:rPr lang="zh-CN" altLang="en-US" sz="2400" b="1"/>
              <a:t>≤</a:t>
            </a:r>
            <a:r>
              <a:rPr lang="en-US" altLang="zh-CN" sz="2400" b="1"/>
              <a:t>30</a:t>
            </a:r>
            <a:r>
              <a:rPr lang="en-US" altLang="zh-CN" sz="2400" b="1">
                <a:sym typeface="Symbol" panose="05050102010706020507" pitchFamily="18" charset="2"/>
              </a:rPr>
              <a:t></a:t>
            </a:r>
            <a:r>
              <a:rPr lang="zh-CN" altLang="en-US" sz="2400" b="1"/>
              <a:t>时，整流电压波形与电阻负载时相同。</a:t>
            </a:r>
          </a:p>
          <a:p>
            <a:pPr algn="just"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zh-CN" altLang="en-US" sz="2400" b="1"/>
              <a:t>      </a:t>
            </a:r>
            <a:endParaRPr lang="zh-CN" altLang="en-US" sz="2400"/>
          </a:p>
          <a:p>
            <a:pPr algn="just"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endParaRPr lang="en-US" altLang="zh-CN" sz="2400"/>
          </a:p>
        </p:txBody>
      </p:sp>
      <p:pic>
        <p:nvPicPr>
          <p:cNvPr id="1024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908050"/>
            <a:ext cx="431958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1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541588"/>
            <a:ext cx="49244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0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E5DABA-E4A2-4EE5-BC5C-0EB9CAD7CAE9}" type="slidenum">
              <a:rPr lang="zh-CN" altLang="en-US"/>
              <a:pPr eaLnBrk="1" hangingPunct="1"/>
              <a:t>11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F0F74-40DF-46BB-A75D-E4D58F4C1FD4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3.2.1 </a:t>
            </a:r>
            <a:r>
              <a:rPr lang="zh-CN" altLang="en-US" sz="3600" dirty="0">
                <a:solidFill>
                  <a:schemeClr val="tx1"/>
                </a:solidFill>
              </a:rPr>
              <a:t>三相半波可控整流电路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3511550" cy="5040312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r>
              <a:rPr lang="en-US" altLang="zh-CN" sz="2400" b="1">
                <a:solidFill>
                  <a:srgbClr val="E35449"/>
                </a:solidFill>
              </a:rPr>
              <a:t>■</a:t>
            </a:r>
            <a:r>
              <a:rPr lang="zh-CN" altLang="en-US" sz="2400" b="1"/>
              <a:t>阻感负载 </a:t>
            </a:r>
          </a:p>
          <a:p>
            <a:pPr algn="just"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000" b="1">
                <a:solidFill>
                  <a:srgbClr val="009900"/>
                </a:solidFill>
              </a:rPr>
              <a:t>☞</a:t>
            </a:r>
            <a:r>
              <a:rPr kumimoji="1" lang="zh-CN" altLang="zh-CN" sz="2000" b="1">
                <a:sym typeface="Symbol" panose="05050102010706020507" pitchFamily="18" charset="2"/>
              </a:rPr>
              <a:t></a:t>
            </a:r>
            <a:r>
              <a:rPr lang="en-US" altLang="en-US" sz="2000" b="1"/>
              <a:t>＞</a:t>
            </a:r>
            <a:r>
              <a:rPr lang="en-US" altLang="zh-CN" sz="2000" b="1"/>
              <a:t>30</a:t>
            </a:r>
            <a:r>
              <a:rPr lang="en-US" altLang="zh-CN" sz="2000" b="1">
                <a:sym typeface="Symbol" panose="05050102010706020507" pitchFamily="18" charset="2"/>
              </a:rPr>
              <a:t></a:t>
            </a:r>
            <a:r>
              <a:rPr lang="zh-CN" altLang="en-US" sz="2000" b="1"/>
              <a:t>时，当</a:t>
            </a:r>
            <a:r>
              <a:rPr lang="en-US" altLang="zh-CN" sz="2000" b="1" i="1"/>
              <a:t>u</a:t>
            </a:r>
            <a:r>
              <a:rPr lang="en-US" altLang="zh-CN" sz="2000" b="1" i="1" baseline="-25000"/>
              <a:t>2</a:t>
            </a:r>
            <a:r>
              <a:rPr lang="zh-CN" altLang="en-US" sz="2000" b="1"/>
              <a:t>过零时，由于电感的存在，阻止电流下降，因而</a:t>
            </a:r>
            <a:r>
              <a:rPr lang="en-US" altLang="zh-CN" sz="2000" b="1">
                <a:solidFill>
                  <a:srgbClr val="E35449"/>
                </a:solidFill>
              </a:rPr>
              <a:t>VT1</a:t>
            </a:r>
            <a:r>
              <a:rPr lang="zh-CN" altLang="en-US" sz="2000" b="1"/>
              <a:t>继续导通，直到下一相晶闸管</a:t>
            </a:r>
            <a:r>
              <a:rPr lang="en-US" altLang="zh-CN" sz="2000" b="1">
                <a:solidFill>
                  <a:srgbClr val="E35449"/>
                </a:solidFill>
              </a:rPr>
              <a:t>VT</a:t>
            </a:r>
            <a:r>
              <a:rPr lang="en-US" altLang="zh-CN" sz="2000" b="1" baseline="-25000">
                <a:solidFill>
                  <a:srgbClr val="E35449"/>
                </a:solidFill>
              </a:rPr>
              <a:t>2</a:t>
            </a:r>
            <a:r>
              <a:rPr lang="zh-CN" altLang="en-US" sz="2000" b="1"/>
              <a:t>的触发脉冲到来，才发生换流，由</a:t>
            </a:r>
            <a:r>
              <a:rPr lang="en-US" altLang="zh-CN" sz="2000" b="1">
                <a:solidFill>
                  <a:srgbClr val="E35449"/>
                </a:solidFill>
              </a:rPr>
              <a:t>VT</a:t>
            </a:r>
            <a:r>
              <a:rPr lang="en-US" altLang="zh-CN" sz="2000" b="1" baseline="-25000">
                <a:solidFill>
                  <a:srgbClr val="E35449"/>
                </a:solidFill>
              </a:rPr>
              <a:t>2</a:t>
            </a:r>
            <a:r>
              <a:rPr lang="zh-CN" altLang="en-US" sz="2000" b="1"/>
              <a:t>导通向负载供电，同时向</a:t>
            </a:r>
            <a:r>
              <a:rPr lang="en-US" altLang="zh-CN" sz="2000" b="1">
                <a:solidFill>
                  <a:srgbClr val="E35449"/>
                </a:solidFill>
              </a:rPr>
              <a:t>VT</a:t>
            </a:r>
            <a:r>
              <a:rPr lang="en-US" altLang="zh-CN" sz="2000" b="1" baseline="-25000">
                <a:solidFill>
                  <a:srgbClr val="E35449"/>
                </a:solidFill>
              </a:rPr>
              <a:t>1</a:t>
            </a:r>
            <a:r>
              <a:rPr lang="zh-CN" altLang="en-US" sz="2000" b="1"/>
              <a:t>施加反压使其关断。</a:t>
            </a:r>
            <a:endParaRPr lang="zh-CN" altLang="en-US" sz="2000"/>
          </a:p>
          <a:p>
            <a:pPr algn="just" eaLnBrk="1" hangingPunct="1">
              <a:lnSpc>
                <a:spcPct val="85000"/>
              </a:lnSpc>
              <a:spcBef>
                <a:spcPct val="15000"/>
              </a:spcBef>
              <a:buFontTx/>
              <a:buNone/>
            </a:pPr>
            <a:endParaRPr lang="en-US" altLang="zh-CN" sz="2400"/>
          </a:p>
        </p:txBody>
      </p:sp>
      <p:sp>
        <p:nvSpPr>
          <p:cNvPr id="103428" name="Text Box 148"/>
          <p:cNvSpPr txBox="1">
            <a:spLocks noChangeArrowheads="1"/>
          </p:cNvSpPr>
          <p:nvPr/>
        </p:nvSpPr>
        <p:spPr bwMode="auto">
          <a:xfrm>
            <a:off x="4122738" y="6237288"/>
            <a:ext cx="2900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3-17 </a:t>
            </a:r>
            <a:r>
              <a:rPr lang="zh-CN" altLang="en-US" sz="1400">
                <a:solidFill>
                  <a:srgbClr val="6600CC"/>
                </a:solidFill>
              </a:rPr>
              <a:t>三相半波可控整流电路，阻感负载时的电路及</a:t>
            </a:r>
            <a:r>
              <a:rPr lang="zh-CN" altLang="en-US" sz="1400" i="1">
                <a:solidFill>
                  <a:srgbClr val="6600CC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1400">
                <a:solidFill>
                  <a:srgbClr val="6600CC"/>
                </a:solidFill>
              </a:rPr>
              <a:t>=60</a:t>
            </a:r>
            <a:r>
              <a:rPr lang="en-US" altLang="zh-CN" sz="1400">
                <a:solidFill>
                  <a:srgbClr val="6600CC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1400">
                <a:solidFill>
                  <a:srgbClr val="6600CC"/>
                </a:solidFill>
              </a:rPr>
              <a:t>时的波形</a:t>
            </a:r>
          </a:p>
        </p:txBody>
      </p:sp>
      <p:graphicFrame>
        <p:nvGraphicFramePr>
          <p:cNvPr id="103429" name="对象 1"/>
          <p:cNvGraphicFramePr>
            <a:graphicFrameLocks noChangeAspect="1"/>
          </p:cNvGraphicFramePr>
          <p:nvPr/>
        </p:nvGraphicFramePr>
        <p:xfrm>
          <a:off x="4378325" y="876300"/>
          <a:ext cx="4740275" cy="536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7" name="VISIO" r:id="rId3" imgW="2325624" imgH="3540252" progId="Visio.Drawing.11">
                  <p:embed/>
                </p:oleObj>
              </mc:Choice>
              <mc:Fallback>
                <p:oleObj name="VISIO" r:id="rId3" imgW="2325624" imgH="3540252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876300"/>
                        <a:ext cx="4740275" cy="536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2C2C2C-6079-49B9-8D52-741702426596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B6556-13D3-4397-BFF6-06B885A7FCC8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2463" y="720726"/>
            <a:ext cx="4176712" cy="4897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基本数量关系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kumimoji="1" lang="zh-CN" altLang="zh-CN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E35449"/>
                </a:solidFill>
              </a:rPr>
              <a:t>移相范围</a:t>
            </a:r>
            <a:r>
              <a:rPr lang="zh-CN" altLang="en-US" sz="2400" b="1" dirty="0"/>
              <a:t>为：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E35449"/>
                </a:solidFill>
              </a:rPr>
              <a:t>		90</a:t>
            </a:r>
            <a:r>
              <a:rPr lang="en-US" altLang="zh-CN" sz="2400" b="1" dirty="0">
                <a:solidFill>
                  <a:srgbClr val="E35449"/>
                </a:solidFill>
                <a:sym typeface="Symbol" panose="05050102010706020507" pitchFamily="18" charset="2"/>
              </a:rPr>
              <a:t>,</a:t>
            </a:r>
            <a:r>
              <a:rPr lang="zh-CN" altLang="en-US" sz="2400" b="1" dirty="0">
                <a:solidFill>
                  <a:srgbClr val="E35449"/>
                </a:solidFill>
                <a:sym typeface="Symbol" panose="05050102010706020507" pitchFamily="18" charset="2"/>
              </a:rPr>
              <a:t>导通角</a:t>
            </a:r>
            <a:r>
              <a:rPr lang="en-US" altLang="zh-CN" sz="2400" b="1" dirty="0">
                <a:solidFill>
                  <a:srgbClr val="E35449"/>
                </a:solidFill>
                <a:sym typeface="Symbol" panose="05050102010706020507" pitchFamily="18" charset="2"/>
              </a:rPr>
              <a:t>120 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如何分析？</a:t>
            </a:r>
            <a:r>
              <a:rPr lang="zh-CN" altLang="en-US" sz="2400" b="1" dirty="0">
                <a:solidFill>
                  <a:srgbClr val="009900"/>
                </a:solidFill>
              </a:rPr>
              <a:t> 三相晶闸管，每相导通</a:t>
            </a:r>
            <a:r>
              <a:rPr lang="en-US" altLang="zh-CN" sz="2400" b="1" dirty="0">
                <a:solidFill>
                  <a:srgbClr val="E35449"/>
                </a:solidFill>
                <a:sym typeface="Symbol" panose="05050102010706020507" pitchFamily="18" charset="2"/>
              </a:rPr>
              <a:t>120  </a:t>
            </a:r>
            <a:r>
              <a:rPr lang="zh-CN" altLang="en-US" sz="2400" b="1" dirty="0">
                <a:solidFill>
                  <a:srgbClr val="E35449"/>
                </a:solidFill>
                <a:sym typeface="Symbol" panose="05050102010706020507" pitchFamily="18" charset="2"/>
              </a:rPr>
              <a:t>。</a:t>
            </a:r>
            <a:r>
              <a:rPr kumimoji="1" lang="zh-CN" altLang="zh-CN" sz="2400" b="1" i="1" dirty="0">
                <a:sym typeface="Symbol" panose="05050102010706020507" pitchFamily="18" charset="2"/>
              </a:rPr>
              <a:t></a:t>
            </a:r>
            <a:r>
              <a:rPr kumimoji="1" lang="en-US" altLang="zh-CN" sz="2400" b="1" i="1" dirty="0"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solidFill>
                  <a:srgbClr val="E35449"/>
                </a:solidFill>
              </a:rPr>
              <a:t>90</a:t>
            </a:r>
            <a:r>
              <a:rPr lang="en-US" altLang="zh-CN" sz="2400" b="1" dirty="0">
                <a:solidFill>
                  <a:srgbClr val="E35449"/>
                </a:solidFill>
                <a:sym typeface="Symbol" panose="05050102010706020507" pitchFamily="18" charset="2"/>
              </a:rPr>
              <a:t> </a:t>
            </a:r>
            <a:r>
              <a:rPr lang="zh-CN" altLang="en-US" sz="2400" b="1" dirty="0">
                <a:solidFill>
                  <a:srgbClr val="E35449"/>
                </a:solidFill>
                <a:sym typeface="Symbol" panose="05050102010706020507" pitchFamily="18" charset="2"/>
              </a:rPr>
              <a:t>时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正负各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60 </a:t>
            </a:r>
            <a:r>
              <a:rPr lang="en-US" altLang="zh-CN" sz="2400" b="1" dirty="0"/>
              <a:t>)</a:t>
            </a:r>
            <a:r>
              <a:rPr lang="zh-CN" altLang="en-US" sz="2400" dirty="0"/>
              <a:t> </a:t>
            </a:r>
            <a:r>
              <a:rPr lang="zh-CN" altLang="en-US" sz="2400" b="1" dirty="0"/>
              <a:t>。</a:t>
            </a:r>
            <a:r>
              <a:rPr lang="zh-CN" altLang="en-US" sz="2400" dirty="0"/>
              <a:t> 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lang="zh-CN" altLang="en-US" sz="2400" b="1" dirty="0"/>
              <a:t>整流电压平均值（电流连续）：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    </a:t>
            </a:r>
            <a:endParaRPr lang="zh-CN" altLang="en-US" sz="2400" b="1" dirty="0"/>
          </a:p>
        </p:txBody>
      </p:sp>
      <p:sp>
        <p:nvSpPr>
          <p:cNvPr id="1044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53" name="对象 2"/>
          <p:cNvGraphicFramePr>
            <a:graphicFrameLocks noChangeAspect="1"/>
          </p:cNvGraphicFramePr>
          <p:nvPr/>
        </p:nvGraphicFramePr>
        <p:xfrm>
          <a:off x="250825" y="5710238"/>
          <a:ext cx="73279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6" name="公式" r:id="rId3" imgW="3898900" imgH="622300" progId="Equation.3">
                  <p:embed/>
                </p:oleObj>
              </mc:Choice>
              <mc:Fallback>
                <p:oleObj name="公式" r:id="rId3" imgW="3898900" imgH="6223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710238"/>
                        <a:ext cx="73279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18810E-1A4D-46FB-821A-142082422BC5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graphicFrame>
        <p:nvGraphicFramePr>
          <p:cNvPr id="104455" name="对象 1"/>
          <p:cNvGraphicFramePr>
            <a:graphicFrameLocks noChangeAspect="1"/>
          </p:cNvGraphicFramePr>
          <p:nvPr/>
        </p:nvGraphicFramePr>
        <p:xfrm>
          <a:off x="4829175" y="876300"/>
          <a:ext cx="4289425" cy="48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7" name="VISIO" r:id="rId5" imgW="2325624" imgH="3540252" progId="Visio.Drawing.11">
                  <p:embed/>
                </p:oleObj>
              </mc:Choice>
              <mc:Fallback>
                <p:oleObj name="VISIO" r:id="rId5" imgW="2325624" imgH="3540252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876300"/>
                        <a:ext cx="4289425" cy="485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195736" y="6500813"/>
            <a:ext cx="2232025" cy="476250"/>
          </a:xfrm>
        </p:spPr>
        <p:txBody>
          <a:bodyPr/>
          <a:lstStyle/>
          <a:p>
            <a:pPr>
              <a:defRPr/>
            </a:pPr>
            <a:fld id="{718F4045-8300-4415-A7C3-9C50497C53FA}" type="datetime10">
              <a:rPr lang="zh-CN" altLang="en-US" smtClean="0"/>
              <a:t>13:41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4105275" cy="4897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lang="en-US" altLang="zh-CN" sz="2400" b="1" i="1" dirty="0" err="1"/>
              <a:t>U</a:t>
            </a:r>
            <a:r>
              <a:rPr lang="en-US" altLang="zh-CN" sz="2400" b="1" i="1" baseline="-25000" dirty="0" err="1"/>
              <a:t>d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U</a:t>
            </a:r>
            <a:r>
              <a:rPr lang="en-US" altLang="zh-CN" sz="2400" b="1" i="1" baseline="-25000" dirty="0"/>
              <a:t>2</a:t>
            </a:r>
            <a:r>
              <a:rPr lang="zh-CN" altLang="en-US" sz="2400" b="1" dirty="0"/>
              <a:t>与</a:t>
            </a:r>
            <a:r>
              <a:rPr kumimoji="1" lang="zh-CN" altLang="zh-CN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dirty="0"/>
              <a:t>的关系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FF00FF"/>
                </a:solidFill>
              </a:rPr>
              <a:t>     √</a:t>
            </a:r>
            <a:r>
              <a:rPr lang="en-US" altLang="zh-CN" sz="2400" b="1" dirty="0">
                <a:solidFill>
                  <a:srgbClr val="E35449"/>
                </a:solidFill>
              </a:rPr>
              <a:t>L</a:t>
            </a:r>
            <a:r>
              <a:rPr lang="zh-CN" altLang="en-US" sz="2400" b="1" dirty="0"/>
              <a:t>很大，如曲线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所示。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  </a:t>
            </a:r>
            <a:r>
              <a:rPr lang="zh-CN" altLang="en-US" sz="2400" b="1" dirty="0">
                <a:solidFill>
                  <a:srgbClr val="FF00FF"/>
                </a:solidFill>
              </a:rPr>
              <a:t>√</a:t>
            </a:r>
            <a:r>
              <a:rPr lang="en-US" altLang="zh-CN" sz="2400" b="1" dirty="0">
                <a:solidFill>
                  <a:srgbClr val="E35449"/>
                </a:solidFill>
              </a:rPr>
              <a:t>L</a:t>
            </a:r>
            <a:r>
              <a:rPr lang="zh-CN" altLang="en-US" sz="2400" b="1" dirty="0"/>
              <a:t>不是很大，则当</a:t>
            </a:r>
            <a:r>
              <a:rPr kumimoji="1" lang="zh-CN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dirty="0"/>
              <a:t>&gt;30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后，</a:t>
            </a:r>
            <a:r>
              <a:rPr lang="en-US" altLang="zh-CN" sz="2400" b="1" i="1" dirty="0" err="1">
                <a:solidFill>
                  <a:srgbClr val="E35449"/>
                </a:solidFill>
              </a:rPr>
              <a:t>u</a:t>
            </a:r>
            <a:r>
              <a:rPr lang="en-US" altLang="zh-CN" sz="2400" b="1" i="1" baseline="-25000" dirty="0" err="1">
                <a:solidFill>
                  <a:srgbClr val="E35449"/>
                </a:solidFill>
              </a:rPr>
              <a:t>d</a:t>
            </a:r>
            <a:r>
              <a:rPr lang="zh-CN" altLang="en-US" sz="2400" b="1" dirty="0"/>
              <a:t>中负的部分可能减少，整流电压平均值</a:t>
            </a:r>
            <a:r>
              <a:rPr lang="en-US" altLang="zh-CN" sz="2400" b="1" i="1" dirty="0" err="1">
                <a:solidFill>
                  <a:srgbClr val="E35449"/>
                </a:solidFill>
              </a:rPr>
              <a:t>U</a:t>
            </a:r>
            <a:r>
              <a:rPr lang="en-US" altLang="zh-CN" sz="2400" b="1" i="1" baseline="-25000" dirty="0" err="1">
                <a:solidFill>
                  <a:srgbClr val="E35449"/>
                </a:solidFill>
              </a:rPr>
              <a:t>d</a:t>
            </a:r>
            <a:r>
              <a:rPr lang="zh-CN" altLang="en-US" sz="2400" b="1" dirty="0"/>
              <a:t>略为增加，如曲线</a:t>
            </a:r>
            <a:r>
              <a:rPr lang="en-US" altLang="zh-CN" sz="2400" b="1" dirty="0"/>
              <a:t>3 </a:t>
            </a:r>
            <a:r>
              <a:rPr lang="zh-CN" altLang="en-US" sz="2400" b="1" dirty="0"/>
              <a:t>所示。</a:t>
            </a:r>
          </a:p>
        </p:txBody>
      </p:sp>
      <p:graphicFrame>
        <p:nvGraphicFramePr>
          <p:cNvPr id="105476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3280979"/>
              </p:ext>
            </p:extLst>
          </p:nvPr>
        </p:nvGraphicFramePr>
        <p:xfrm>
          <a:off x="4694205" y="1628800"/>
          <a:ext cx="404495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5" name="VISIO" r:id="rId3" imgW="1971743" imgH="1209585" progId="Visio.Drawing.5">
                  <p:embed/>
                </p:oleObj>
              </mc:Choice>
              <mc:Fallback>
                <p:oleObj name="VISIO" r:id="rId3" imgW="1971743" imgH="1209585" progId="Visio.Drawing.5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05" y="1628800"/>
                        <a:ext cx="404495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8" name="Text Box 9"/>
          <p:cNvSpPr txBox="1">
            <a:spLocks noChangeArrowheads="1"/>
          </p:cNvSpPr>
          <p:nvPr/>
        </p:nvSpPr>
        <p:spPr bwMode="auto">
          <a:xfrm>
            <a:off x="5910263" y="4579938"/>
            <a:ext cx="2159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3-16  </a:t>
            </a:r>
            <a:r>
              <a:rPr lang="zh-CN" altLang="en-US" sz="1400">
                <a:solidFill>
                  <a:srgbClr val="6600CC"/>
                </a:solidFill>
              </a:rPr>
              <a:t>三相半波可控整流电路</a:t>
            </a:r>
            <a:r>
              <a:rPr lang="en-US" altLang="zh-CN" sz="1400" i="1">
                <a:solidFill>
                  <a:srgbClr val="6600CC"/>
                </a:solidFill>
              </a:rPr>
              <a:t>U</a:t>
            </a:r>
            <a:r>
              <a:rPr lang="en-US" altLang="zh-CN" sz="1400" i="1" baseline="-25000">
                <a:solidFill>
                  <a:srgbClr val="6600CC"/>
                </a:solidFill>
              </a:rPr>
              <a:t>d</a:t>
            </a:r>
            <a:r>
              <a:rPr lang="en-US" altLang="zh-CN" sz="1400">
                <a:solidFill>
                  <a:srgbClr val="6600CC"/>
                </a:solidFill>
              </a:rPr>
              <a:t>/</a:t>
            </a:r>
            <a:r>
              <a:rPr lang="en-US" altLang="zh-CN" sz="1400" i="1">
                <a:solidFill>
                  <a:srgbClr val="6600CC"/>
                </a:solidFill>
              </a:rPr>
              <a:t>U</a:t>
            </a:r>
            <a:r>
              <a:rPr lang="en-US" altLang="zh-CN" sz="1400" i="1" baseline="-25000">
                <a:solidFill>
                  <a:srgbClr val="6600CC"/>
                </a:solidFill>
              </a:rPr>
              <a:t>2</a:t>
            </a:r>
            <a:r>
              <a:rPr lang="zh-CN" altLang="en-US" sz="1400">
                <a:solidFill>
                  <a:srgbClr val="6600CC"/>
                </a:solidFill>
              </a:rPr>
              <a:t>与</a:t>
            </a:r>
            <a:r>
              <a:rPr lang="zh-CN" altLang="en-US" sz="1400" i="1">
                <a:solidFill>
                  <a:srgbClr val="6600CC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1400">
                <a:solidFill>
                  <a:srgbClr val="6600CC"/>
                </a:solidFill>
              </a:rPr>
              <a:t>的关系</a:t>
            </a:r>
          </a:p>
        </p:txBody>
      </p:sp>
      <p:sp>
        <p:nvSpPr>
          <p:cNvPr id="10547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5B531F-6108-4082-A2FF-289515E3C29D}" type="slidenum">
              <a:rPr lang="en-US" altLang="zh-CN" smtClean="0"/>
              <a:pPr eaLnBrk="1" hangingPunct="1"/>
              <a:t>14</a:t>
            </a:fld>
            <a:endParaRPr lang="en-US" altLang="zh-CN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750877" y="3896532"/>
            <a:ext cx="1223962" cy="1008062"/>
          </a:xfrm>
          <a:prstGeom prst="wedgeEllipseCallout">
            <a:avLst>
              <a:gd name="adj1" fmla="val -88074"/>
              <a:gd name="adj2" fmla="val -878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3539" y="1210077"/>
            <a:ext cx="1273175" cy="969962"/>
          </a:xfrm>
          <a:prstGeom prst="wedgeEllipseCallout">
            <a:avLst>
              <a:gd name="adj1" fmla="val -94263"/>
              <a:gd name="adj2" fmla="val 1245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50877" y="1352952"/>
            <a:ext cx="86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电阻负载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895339" y="4047344"/>
            <a:ext cx="935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电阻电感负载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473320" y="3932251"/>
            <a:ext cx="1562100" cy="936625"/>
          </a:xfrm>
          <a:prstGeom prst="wedgeEllipseCallout">
            <a:avLst>
              <a:gd name="adj1" fmla="val 109312"/>
              <a:gd name="adj2" fmla="val -1003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905120" y="4076714"/>
            <a:ext cx="86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电感负载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7A9AA-9DB8-4F3A-9974-6C4D53F2F034}" type="datetime10">
              <a:rPr lang="zh-CN" altLang="en-US" smtClean="0"/>
              <a:t>13:41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sp>
        <p:nvSpPr>
          <p:cNvPr id="10752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1220" t="-129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06500" name="Rectangle 15"/>
          <p:cNvSpPr>
            <a:spLocks noChangeArrowheads="1"/>
          </p:cNvSpPr>
          <p:nvPr/>
        </p:nvSpPr>
        <p:spPr bwMode="auto">
          <a:xfrm>
            <a:off x="2987675" y="3933825"/>
            <a:ext cx="316865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1" name="Rectangle 13"/>
          <p:cNvSpPr>
            <a:spLocks noChangeArrowheads="1"/>
          </p:cNvSpPr>
          <p:nvPr/>
        </p:nvSpPr>
        <p:spPr bwMode="auto">
          <a:xfrm>
            <a:off x="2843213" y="1339850"/>
            <a:ext cx="3457575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503" name="Object 4"/>
          <p:cNvGraphicFramePr>
            <a:graphicFrameLocks noChangeAspect="1"/>
          </p:cNvGraphicFramePr>
          <p:nvPr/>
        </p:nvGraphicFramePr>
        <p:xfrm>
          <a:off x="2916238" y="1339850"/>
          <a:ext cx="3311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1" name="公式" r:id="rId4" imgW="1498600" imgH="381000" progId="Equation.3">
                  <p:embed/>
                </p:oleObj>
              </mc:Choice>
              <mc:Fallback>
                <p:oleObj name="公式" r:id="rId4" imgW="14986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339850"/>
                        <a:ext cx="33115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7530" name="Object 8"/>
          <p:cNvGraphicFramePr>
            <a:graphicFrameLocks noChangeAspect="1"/>
          </p:cNvGraphicFramePr>
          <p:nvPr/>
        </p:nvGraphicFramePr>
        <p:xfrm>
          <a:off x="3060700" y="3933825"/>
          <a:ext cx="3024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2" name="公式" r:id="rId6" imgW="1193800" imgH="203200" progId="Equation.3">
                  <p:embed/>
                </p:oleObj>
              </mc:Choice>
              <mc:Fallback>
                <p:oleObj name="公式" r:id="rId6" imgW="11938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933825"/>
                        <a:ext cx="30241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0"/>
          <p:cNvSpPr txBox="1">
            <a:spLocks noChangeArrowheads="1"/>
          </p:cNvSpPr>
          <p:nvPr/>
        </p:nvSpPr>
        <p:spPr bwMode="auto">
          <a:xfrm>
            <a:off x="7450138" y="15494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(3-23)</a:t>
            </a:r>
          </a:p>
        </p:txBody>
      </p:sp>
      <p:sp>
        <p:nvSpPr>
          <p:cNvPr id="106508" name="Text Box 11"/>
          <p:cNvSpPr txBox="1">
            <a:spLocks noChangeArrowheads="1"/>
          </p:cNvSpPr>
          <p:nvPr/>
        </p:nvSpPr>
        <p:spPr bwMode="auto">
          <a:xfrm>
            <a:off x="7523163" y="277495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(3-24)</a:t>
            </a:r>
          </a:p>
        </p:txBody>
      </p:sp>
      <p:sp>
        <p:nvSpPr>
          <p:cNvPr id="106509" name="Text Box 12"/>
          <p:cNvSpPr txBox="1">
            <a:spLocks noChangeArrowheads="1"/>
          </p:cNvSpPr>
          <p:nvPr/>
        </p:nvSpPr>
        <p:spPr bwMode="auto">
          <a:xfrm>
            <a:off x="7524750" y="40005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(3-25)</a:t>
            </a:r>
          </a:p>
        </p:txBody>
      </p:sp>
      <p:sp>
        <p:nvSpPr>
          <p:cNvPr id="10651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945544-6ECB-4E30-A06A-E4959DA81FAB}" type="slidenum">
              <a:rPr lang="zh-CN" altLang="en-US"/>
              <a:pPr eaLnBrk="1" hangingPunct="1"/>
              <a:t>15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EFAEC4-7559-4BF4-8990-7EF5848797A6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F090B2-6A38-45A3-B7EA-B3F0D4B74931}"/>
              </a:ext>
            </a:extLst>
          </p:cNvPr>
          <p:cNvSpPr/>
          <p:nvPr/>
        </p:nvSpPr>
        <p:spPr>
          <a:xfrm>
            <a:off x="4499992" y="2231234"/>
            <a:ext cx="2736304" cy="33367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P23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31636"/>
            <a:ext cx="6096000" cy="381000"/>
          </a:xfrm>
        </p:spPr>
        <p:txBody>
          <a:bodyPr/>
          <a:lstStyle/>
          <a:p>
            <a:r>
              <a:rPr lang="zh-CN" altLang="en-US" dirty="0"/>
              <a:t>复习思考题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 bwMode="auto">
              <a:xfrm>
                <a:off x="752247" y="838130"/>
                <a:ext cx="8391753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800" b="0" kern="0" dirty="0"/>
                  <a:t>1</a:t>
                </a:r>
                <a:r>
                  <a:rPr lang="zh-CN" altLang="en-US" sz="1800" b="0" kern="0" dirty="0"/>
                  <a:t>、三相半波可控整流电路，带阻性负载，</a:t>
                </a:r>
                <a:r>
                  <a:rPr kumimoji="1" lang="zh-CN" altLang="zh-CN" sz="1800" i="1" dirty="0">
                    <a:sym typeface="Symbol" panose="05050102010706020507" pitchFamily="18" charset="2"/>
                  </a:rPr>
                  <a:t></a:t>
                </a:r>
                <a:r>
                  <a:rPr kumimoji="1" lang="zh-CN" altLang="en-US" sz="1800" i="1" dirty="0">
                    <a:sym typeface="Symbol" panose="05050102010706020507" pitchFamily="18" charset="2"/>
                  </a:rPr>
                  <a:t>的移相范围</a:t>
                </a:r>
                <a:r>
                  <a:rPr lang="zh-CN" altLang="en-US" sz="1800" i="1" dirty="0">
                    <a:latin typeface="Symbol" panose="05050102010706020507" pitchFamily="18" charset="2"/>
                    <a:sym typeface="Symbol" panose="05050102010706020507" pitchFamily="18" charset="2"/>
                  </a:rPr>
                  <a:t>为（）</a:t>
                </a:r>
                <a:endParaRPr lang="en-US" altLang="zh-CN" sz="1800" i="1" dirty="0">
                  <a:latin typeface="Symbol" panose="05050102010706020507" pitchFamily="18" charset="2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	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150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120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 </a:t>
                </a:r>
                <a:r>
                  <a:rPr lang="en-US" altLang="zh-CN" sz="1800" dirty="0"/>
                  <a:t>C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D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30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</a:p>
              <a:p>
                <a:endParaRPr lang="en-US" altLang="zh-CN" sz="1800" b="0" kern="0" dirty="0"/>
              </a:p>
              <a:p>
                <a:r>
                  <a:rPr lang="en-US" altLang="zh-CN" sz="1800" b="0" kern="0" dirty="0"/>
                  <a:t>2</a:t>
                </a:r>
                <a:r>
                  <a:rPr lang="zh-CN" altLang="en-US" sz="1800" b="0" kern="0" dirty="0"/>
                  <a:t>、三相半波可控整流电路，带阻性负载，当</a:t>
                </a:r>
                <a:r>
                  <a:rPr kumimoji="1" lang="zh-CN" altLang="zh-CN" sz="1800" i="1" dirty="0">
                    <a:sym typeface="Symbol" panose="05050102010706020507" pitchFamily="18" charset="2"/>
                  </a:rPr>
                  <a:t></a:t>
                </a:r>
                <a:r>
                  <a:rPr lang="en-US" altLang="zh-CN" sz="1800" dirty="0"/>
                  <a:t>=60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r>
                  <a:rPr lang="zh-CN" altLang="en-US" sz="1800" dirty="0">
                    <a:solidFill>
                      <a:srgbClr val="009900"/>
                    </a:solidFill>
                  </a:rPr>
                  <a:t>时，导通角</a:t>
                </a:r>
                <a:r>
                  <a:rPr lang="zh-CN" altLang="en-US" sz="1800" i="1" dirty="0">
                    <a:latin typeface="Symbol" panose="05050102010706020507" pitchFamily="18" charset="2"/>
                    <a:sym typeface="Symbol" panose="05050102010706020507" pitchFamily="18" charset="2"/>
                  </a:rPr>
                  <a:t>为（）</a:t>
                </a:r>
                <a:endParaRPr lang="en-US" altLang="zh-CN" sz="1800" i="1" dirty="0">
                  <a:latin typeface="Symbol" panose="05050102010706020507" pitchFamily="18" charset="2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	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150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90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 </a:t>
                </a:r>
                <a:r>
                  <a:rPr lang="en-US" altLang="zh-CN" sz="1800" dirty="0"/>
                  <a:t>C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D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30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</a:p>
              <a:p>
                <a:pPr marL="0" indent="0"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  <a:p>
                <a:r>
                  <a:rPr lang="en-US" altLang="zh-CN" sz="1800" b="0" kern="0" dirty="0"/>
                  <a:t>3</a:t>
                </a:r>
                <a:r>
                  <a:rPr lang="zh-CN" altLang="en-US" sz="1800" b="0" kern="0" dirty="0"/>
                  <a:t>、三相半波可控整流电路，带阻性负载，当</a:t>
                </a:r>
                <a:r>
                  <a:rPr kumimoji="1" lang="zh-CN" altLang="zh-CN" sz="1800" i="1" dirty="0">
                    <a:sym typeface="Symbol" panose="05050102010706020507" pitchFamily="18" charset="2"/>
                  </a:rPr>
                  <a:t></a:t>
                </a:r>
                <a:r>
                  <a:rPr lang="en-US" altLang="zh-CN" sz="1800" dirty="0"/>
                  <a:t>=120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r>
                  <a:rPr lang="zh-CN" altLang="en-US" sz="1800" dirty="0">
                    <a:solidFill>
                      <a:srgbClr val="009900"/>
                    </a:solidFill>
                  </a:rPr>
                  <a:t>时，导通角</a:t>
                </a:r>
                <a:r>
                  <a:rPr lang="zh-CN" altLang="en-US" sz="1800" i="1" dirty="0">
                    <a:latin typeface="Symbol" panose="05050102010706020507" pitchFamily="18" charset="2"/>
                    <a:sym typeface="Symbol" panose="05050102010706020507" pitchFamily="18" charset="2"/>
                  </a:rPr>
                  <a:t>为（）</a:t>
                </a:r>
                <a:endParaRPr lang="en-US" altLang="zh-CN" sz="1800" i="1" dirty="0">
                  <a:latin typeface="Symbol" panose="05050102010706020507" pitchFamily="18" charset="2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	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150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90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 </a:t>
                </a:r>
                <a:r>
                  <a:rPr lang="en-US" altLang="zh-CN" sz="1800" dirty="0"/>
                  <a:t>C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D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30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</a:p>
              <a:p>
                <a:pPr marL="0" indent="0"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  <a:p>
                <a:r>
                  <a:rPr lang="en-US" altLang="zh-CN" sz="1800" b="0" kern="0" dirty="0"/>
                  <a:t>4</a:t>
                </a:r>
                <a:r>
                  <a:rPr lang="zh-CN" altLang="en-US" sz="1800" b="0" kern="0" dirty="0"/>
                  <a:t>、三相半波可控整流电路，带阻性负载，</a:t>
                </a:r>
                <a:r>
                  <a:rPr lang="zh-CN" altLang="zh-CN" sz="1800" dirty="0"/>
                  <a:t>晶闸管承受的最大正向电压和反向电压分别为（）。 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      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 C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D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altLang="zh-CN" sz="1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zh-CN" altLang="zh-CN" sz="1800" dirty="0"/>
              </a:p>
              <a:p>
                <a:endParaRPr lang="en-US" altLang="zh-CN" sz="1800" dirty="0"/>
              </a:p>
              <a:p>
                <a:endParaRPr lang="zh-CN" altLang="en-US" sz="1800" b="0" kern="0" dirty="0"/>
              </a:p>
              <a:p>
                <a:endParaRPr lang="en-US" altLang="zh-CN" sz="2400" b="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800" b="0" kern="0" dirty="0"/>
              </a:p>
              <a:p>
                <a:endParaRPr lang="zh-CN" altLang="zh-CN" b="0" kern="0" dirty="0"/>
              </a:p>
              <a:p>
                <a:endParaRPr lang="zh-CN" altLang="en-US" b="0" kern="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247" y="838130"/>
                <a:ext cx="8391753" cy="5181600"/>
              </a:xfrm>
              <a:prstGeom prst="rect">
                <a:avLst/>
              </a:prstGeom>
              <a:blipFill>
                <a:blip r:embed="rId2"/>
                <a:stretch>
                  <a:fillRect l="-436" t="-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98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62" y="5169831"/>
            <a:ext cx="2592288" cy="115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419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35236"/>
            <a:ext cx="3123082" cy="85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5BA6D-1994-4448-A455-7F5EFD4EDCCB}" type="datetime10">
              <a:rPr lang="zh-CN" altLang="en-US" smtClean="0"/>
              <a:t>13:41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0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31636"/>
            <a:ext cx="6096000" cy="381000"/>
          </a:xfrm>
        </p:spPr>
        <p:txBody>
          <a:bodyPr/>
          <a:lstStyle/>
          <a:p>
            <a:r>
              <a:rPr lang="zh-CN" altLang="en-US" dirty="0"/>
              <a:t>复习思考题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 bwMode="auto">
              <a:xfrm>
                <a:off x="752247" y="838130"/>
                <a:ext cx="8391753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/>
                <a:r>
                  <a:rPr lang="en-US" altLang="zh-CN" sz="1800" b="0" kern="0" dirty="0"/>
                  <a:t>5</a:t>
                </a:r>
                <a:r>
                  <a:rPr lang="zh-CN" altLang="en-US" sz="1800" b="0" kern="0" dirty="0"/>
                  <a:t>、三相半波可控整流电路，带阻感性负载，</a:t>
                </a:r>
                <a:r>
                  <a:rPr lang="en-US" altLang="zh-CN" sz="1800" dirty="0"/>
                  <a:t>a </a:t>
                </a:r>
                <a:r>
                  <a:rPr lang="zh-CN" altLang="zh-CN" sz="1800" dirty="0"/>
                  <a:t>移相范围为（）。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180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90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 </a:t>
                </a:r>
                <a:r>
                  <a:rPr lang="en-US" altLang="zh-CN" sz="1800" dirty="0"/>
                  <a:t>C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D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30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</a:p>
              <a:p>
                <a:pPr marL="0" indent="0">
                  <a:buNone/>
                </a:pPr>
                <a:endParaRPr lang="zh-CN" altLang="zh-CN" sz="1800" dirty="0"/>
              </a:p>
              <a:p>
                <a:r>
                  <a:rPr lang="en-US" altLang="zh-CN" sz="1800" dirty="0"/>
                  <a:t>6</a:t>
                </a:r>
                <a:r>
                  <a:rPr lang="zh-CN" altLang="en-US" sz="1800" dirty="0"/>
                  <a:t>、</a:t>
                </a:r>
                <a:r>
                  <a:rPr lang="zh-CN" altLang="en-US" sz="1800" b="0" kern="0" dirty="0"/>
                  <a:t>三相半波可控整流电路，带阻感性负载，当</a:t>
                </a:r>
                <a:r>
                  <a:rPr kumimoji="1" lang="zh-CN" altLang="zh-CN" sz="1800" i="1" dirty="0">
                    <a:sym typeface="Symbol" panose="05050102010706020507" pitchFamily="18" charset="2"/>
                  </a:rPr>
                  <a:t></a:t>
                </a:r>
                <a:r>
                  <a:rPr lang="en-US" altLang="zh-CN" sz="1800" dirty="0"/>
                  <a:t>=60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r>
                  <a:rPr lang="zh-CN" altLang="en-US" sz="1800" dirty="0">
                    <a:solidFill>
                      <a:srgbClr val="009900"/>
                    </a:solidFill>
                  </a:rPr>
                  <a:t>时，导通角</a:t>
                </a:r>
                <a:r>
                  <a:rPr lang="zh-CN" altLang="en-US" sz="1800" i="1" dirty="0">
                    <a:latin typeface="Symbol" panose="05050102010706020507" pitchFamily="18" charset="2"/>
                    <a:sym typeface="Symbol" panose="05050102010706020507" pitchFamily="18" charset="2"/>
                  </a:rPr>
                  <a:t>为</a:t>
                </a:r>
                <a:r>
                  <a:rPr lang="zh-CN" altLang="zh-CN" sz="1800" dirty="0"/>
                  <a:t>（） 。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	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150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120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 </a:t>
                </a:r>
                <a:r>
                  <a:rPr lang="en-US" altLang="zh-CN" sz="1800" dirty="0"/>
                  <a:t>C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D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30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</a:p>
              <a:p>
                <a:endParaRPr lang="en-US" altLang="zh-CN" sz="1800" dirty="0">
                  <a:sym typeface="Symbol" panose="05050102010706020507" pitchFamily="18" charset="2"/>
                </a:endParaRPr>
              </a:p>
              <a:p>
                <a:endParaRPr lang="en-US" altLang="zh-CN" sz="1800" dirty="0"/>
              </a:p>
              <a:p>
                <a:endParaRPr lang="zh-CN" altLang="en-US" sz="1800" b="0" kern="0" dirty="0"/>
              </a:p>
              <a:p>
                <a:endParaRPr lang="en-US" altLang="zh-CN" sz="2400" b="0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800" b="0" kern="0" dirty="0"/>
              </a:p>
              <a:p>
                <a:endParaRPr lang="zh-CN" altLang="zh-CN" b="0" kern="0" dirty="0"/>
              </a:p>
              <a:p>
                <a:r>
                  <a:rPr lang="en-US" altLang="zh-CN" sz="1800" dirty="0"/>
                  <a:t>7</a:t>
                </a:r>
                <a:r>
                  <a:rPr lang="zh-CN" altLang="en-US" sz="1800" dirty="0"/>
                  <a:t>、三相半波可控整流电路，</a:t>
                </a:r>
                <a:r>
                  <a:rPr lang="zh-CN" altLang="en-US" sz="1800" b="0" kern="0" dirty="0"/>
                  <a:t>带阻感性负载，</a:t>
                </a:r>
                <a:r>
                  <a:rPr lang="zh-CN" altLang="zh-CN" sz="1800" dirty="0"/>
                  <a:t>晶闸管承受的最大正向电压和反向电压分别为（）。 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    </m:t>
                    </m:r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 </a:t>
                </a:r>
                <a:r>
                  <a:rPr lang="en-US" altLang="zh-CN" sz="1800" dirty="0"/>
                  <a:t>C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    D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247" y="838130"/>
                <a:ext cx="8391753" cy="5181600"/>
              </a:xfrm>
              <a:prstGeom prst="rect">
                <a:avLst/>
              </a:prstGeom>
              <a:blipFill>
                <a:blip r:embed="rId2"/>
                <a:stretch>
                  <a:fillRect l="-581" t="-824" b="-1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00" y="3140968"/>
            <a:ext cx="403244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416" y="3140968"/>
            <a:ext cx="3600400" cy="130492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65B97-693B-4840-8A07-6DEAE6C1BEA4}" type="datetime10">
              <a:rPr lang="zh-CN" altLang="en-US" smtClean="0"/>
              <a:t>13:41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3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3.2.2 </a:t>
            </a:r>
            <a:r>
              <a:rPr lang="zh-CN" altLang="en-US" sz="3600">
                <a:solidFill>
                  <a:schemeClr val="tx1"/>
                </a:solidFill>
              </a:rPr>
              <a:t>三相桥式全控整流电路</a:t>
            </a:r>
          </a:p>
        </p:txBody>
      </p:sp>
      <p:pic>
        <p:nvPicPr>
          <p:cNvPr id="1075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354"/>
            <a:ext cx="4786313" cy="368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7"/>
          <p:cNvSpPr txBox="1">
            <a:spLocks noChangeArrowheads="1"/>
          </p:cNvSpPr>
          <p:nvPr/>
        </p:nvSpPr>
        <p:spPr bwMode="auto">
          <a:xfrm>
            <a:off x="4786313" y="649288"/>
            <a:ext cx="4357687" cy="55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/>
              <a:t>应用最为广泛的整流电路</a:t>
            </a:r>
          </a:p>
          <a:p>
            <a:pPr eaLnBrk="1" hangingPunct="1"/>
            <a:r>
              <a:rPr lang="en-US" altLang="zh-CN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/>
              <a:t>原理图</a:t>
            </a:r>
            <a:r>
              <a:rPr lang="zh-CN" altLang="en-US" sz="2000" b="0" dirty="0"/>
              <a:t> </a:t>
            </a:r>
            <a:endParaRPr lang="en-US" altLang="zh-CN" sz="2000" b="0" dirty="0"/>
          </a:p>
          <a:p>
            <a:pPr eaLnBrk="1" hangingPunct="1">
              <a:lnSpc>
                <a:spcPct val="50000"/>
              </a:lnSpc>
            </a:pPr>
            <a:endParaRPr lang="zh-CN" altLang="en-US" sz="2000" b="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000" b="0" dirty="0"/>
              <a:t> 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阴极连接在一起的</a:t>
            </a:r>
            <a:r>
              <a:rPr lang="en-US" altLang="zh-CN" sz="2000" dirty="0"/>
              <a:t>3</a:t>
            </a:r>
            <a:r>
              <a:rPr lang="zh-CN" altLang="en-US" sz="2000" dirty="0"/>
              <a:t>个晶闸管（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1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3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5</a:t>
            </a:r>
            <a:r>
              <a:rPr lang="zh-CN" altLang="en-US" sz="2000" dirty="0"/>
              <a:t>）称为</a:t>
            </a:r>
            <a:r>
              <a:rPr lang="zh-CN" altLang="en-US" sz="2000" dirty="0">
                <a:solidFill>
                  <a:srgbClr val="E35449"/>
                </a:solidFill>
              </a:rPr>
              <a:t>共阴极组</a:t>
            </a:r>
            <a:r>
              <a:rPr lang="zh-CN" altLang="en-US" sz="2000" dirty="0"/>
              <a:t>；阳极连接在一起的</a:t>
            </a:r>
            <a:r>
              <a:rPr lang="en-US" altLang="zh-CN" sz="2000" dirty="0"/>
              <a:t>3</a:t>
            </a:r>
            <a:r>
              <a:rPr lang="zh-CN" altLang="en-US" sz="2000" dirty="0"/>
              <a:t>个晶闸管（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4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6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2</a:t>
            </a:r>
            <a:r>
              <a:rPr lang="zh-CN" altLang="en-US" sz="2000" dirty="0"/>
              <a:t>）称为</a:t>
            </a:r>
            <a:r>
              <a:rPr lang="zh-CN" altLang="en-US" sz="2000" dirty="0">
                <a:solidFill>
                  <a:srgbClr val="E35449"/>
                </a:solidFill>
              </a:rPr>
              <a:t>共阳极组</a:t>
            </a:r>
            <a:r>
              <a:rPr lang="zh-CN" altLang="en-US" sz="2000" dirty="0"/>
              <a:t>。</a:t>
            </a:r>
            <a:r>
              <a:rPr lang="zh-CN" altLang="en-US" sz="2000" b="0" dirty="0"/>
              <a:t> </a:t>
            </a:r>
            <a:endParaRPr lang="en-US" altLang="zh-CN" sz="2000" b="0" dirty="0"/>
          </a:p>
          <a:p>
            <a:pPr eaLnBrk="1" hangingPunct="1">
              <a:lnSpc>
                <a:spcPct val="50000"/>
              </a:lnSpc>
            </a:pPr>
            <a:endParaRPr lang="zh-CN" altLang="en-US" sz="2000" b="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009900"/>
                </a:solidFill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共阴极组中与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三相电源相接的</a:t>
            </a:r>
            <a:r>
              <a:rPr lang="en-US" altLang="zh-CN" sz="2000" dirty="0"/>
              <a:t>3</a:t>
            </a:r>
            <a:r>
              <a:rPr lang="zh-CN" altLang="en-US" sz="2000" dirty="0"/>
              <a:t>个晶闸管分别为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5</a:t>
            </a:r>
            <a:r>
              <a:rPr lang="zh-CN" altLang="en-US" sz="2000" dirty="0"/>
              <a:t>，共阳极组中与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en-US" altLang="zh-CN" sz="2000" dirty="0"/>
              <a:t>c</a:t>
            </a:r>
            <a:r>
              <a:rPr lang="zh-CN" altLang="en-US" sz="2000" dirty="0"/>
              <a:t>三相电源相接的</a:t>
            </a:r>
            <a:r>
              <a:rPr lang="en-US" altLang="zh-CN" sz="2000" dirty="0"/>
              <a:t>3</a:t>
            </a:r>
            <a:r>
              <a:rPr lang="zh-CN" altLang="en-US" sz="2000" dirty="0"/>
              <a:t>个晶闸管分别为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6</a:t>
            </a:r>
            <a:r>
              <a:rPr lang="zh-CN" altLang="en-US" sz="2000" dirty="0"/>
              <a:t>，</a:t>
            </a:r>
            <a:r>
              <a:rPr lang="en-US" altLang="zh-CN" sz="2000" dirty="0"/>
              <a:t>VT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。</a:t>
            </a:r>
            <a:r>
              <a:rPr lang="zh-CN" altLang="en-US" sz="2000" b="0" dirty="0"/>
              <a:t> </a:t>
            </a:r>
            <a:endParaRPr lang="en-US" altLang="zh-CN" sz="2000" b="0" dirty="0"/>
          </a:p>
          <a:p>
            <a:pPr eaLnBrk="1" hangingPunct="1">
              <a:lnSpc>
                <a:spcPct val="50000"/>
              </a:lnSpc>
            </a:pPr>
            <a:endParaRPr lang="zh-CN" altLang="en-US" sz="2000" b="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000" b="0" dirty="0"/>
              <a:t>    </a:t>
            </a:r>
            <a:r>
              <a:rPr lang="zh-CN" altLang="en-US" sz="2000" dirty="0">
                <a:solidFill>
                  <a:srgbClr val="0000FF"/>
                </a:solidFill>
              </a:rPr>
              <a:t>◆</a:t>
            </a:r>
            <a:r>
              <a:rPr lang="zh-CN" altLang="en-US" sz="2000" dirty="0"/>
              <a:t>晶闸管的导通顺序为</a:t>
            </a:r>
            <a:r>
              <a:rPr lang="en-US" altLang="zh-CN" sz="2000" dirty="0">
                <a:solidFill>
                  <a:srgbClr val="E35449"/>
                </a:solidFill>
              </a:rPr>
              <a:t>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1</a:t>
            </a:r>
            <a:r>
              <a:rPr lang="en-US" altLang="zh-CN" sz="2000" dirty="0">
                <a:solidFill>
                  <a:srgbClr val="E35449"/>
                </a:solidFill>
              </a:rPr>
              <a:t>-VT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2</a:t>
            </a:r>
            <a:r>
              <a:rPr lang="en-US" altLang="zh-CN" sz="2000" dirty="0">
                <a:solidFill>
                  <a:srgbClr val="E35449"/>
                </a:solidFill>
              </a:rPr>
              <a:t>-VT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3</a:t>
            </a:r>
            <a:r>
              <a:rPr lang="en-US" altLang="zh-CN" sz="2000" dirty="0">
                <a:solidFill>
                  <a:srgbClr val="E35449"/>
                </a:solidFill>
              </a:rPr>
              <a:t>-VT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4</a:t>
            </a:r>
            <a:r>
              <a:rPr lang="en-US" altLang="zh-CN" sz="2000" dirty="0">
                <a:solidFill>
                  <a:srgbClr val="E35449"/>
                </a:solidFill>
              </a:rPr>
              <a:t>-VT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5</a:t>
            </a:r>
            <a:r>
              <a:rPr lang="en-US" altLang="zh-CN" sz="2000" dirty="0">
                <a:solidFill>
                  <a:srgbClr val="E35449"/>
                </a:solidFill>
              </a:rPr>
              <a:t>-VT</a:t>
            </a:r>
            <a:r>
              <a:rPr lang="en-US" altLang="zh-CN" sz="2000" baseline="-25000" dirty="0">
                <a:solidFill>
                  <a:srgbClr val="E35449"/>
                </a:solidFill>
              </a:rPr>
              <a:t>6</a:t>
            </a:r>
            <a:r>
              <a:rPr lang="zh-CN" altLang="en-US" sz="2000" dirty="0"/>
              <a:t>。</a:t>
            </a:r>
            <a:r>
              <a:rPr lang="zh-CN" altLang="en-US" sz="2000" b="0" dirty="0"/>
              <a:t> </a:t>
            </a:r>
          </a:p>
        </p:txBody>
      </p:sp>
      <p:sp>
        <p:nvSpPr>
          <p:cNvPr id="107525" name="Text Box 8"/>
          <p:cNvSpPr txBox="1">
            <a:spLocks noChangeArrowheads="1"/>
          </p:cNvSpPr>
          <p:nvPr/>
        </p:nvSpPr>
        <p:spPr bwMode="auto">
          <a:xfrm>
            <a:off x="1187450" y="5589588"/>
            <a:ext cx="3260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3-18  </a:t>
            </a:r>
            <a:r>
              <a:rPr lang="zh-CN" altLang="en-US" sz="1400">
                <a:solidFill>
                  <a:srgbClr val="6600CC"/>
                </a:solidFill>
              </a:rPr>
              <a:t>三相桥式全控整流电路原理图</a:t>
            </a:r>
          </a:p>
        </p:txBody>
      </p:sp>
      <p:sp>
        <p:nvSpPr>
          <p:cNvPr id="10752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16671A-6E23-407E-A927-010F1189A8EA}" type="slidenum">
              <a:rPr lang="zh-CN" altLang="en-US"/>
              <a:pPr eaLnBrk="1" hangingPunct="1"/>
              <a:t>18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E04DF-2904-471A-BAB3-2E7D12B3C226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61975" y="25400"/>
            <a:ext cx="3794125" cy="5473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/>
              <a:t>1. 带电阻负载时的工作情况</a:t>
            </a:r>
          </a:p>
          <a:p>
            <a:pPr algn="just" eaLnBrk="1" hangingPunct="1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srgbClr val="FF0000"/>
                </a:solidFill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=0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000" dirty="0">
                <a:solidFill>
                  <a:srgbClr val="FF0000"/>
                </a:solidFill>
              </a:rPr>
              <a:t>时的情况</a:t>
            </a:r>
          </a:p>
          <a:p>
            <a:pPr algn="just" eaLnBrk="1" hangingPunct="1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/>
              <a:t>假设将电路中的晶闸管换作二极管进行分析。</a:t>
            </a:r>
          </a:p>
          <a:p>
            <a:pPr algn="just" eaLnBrk="1" hangingPunct="1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/>
              <a:t>对于共阴极阻的3个晶闸管，阳极所接交流电压值最大的一个导通。</a:t>
            </a:r>
          </a:p>
          <a:p>
            <a:pPr algn="just" eaLnBrk="1" hangingPunct="1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/>
              <a:t>对于共阳极组的3个晶闸管，阴极所接交流电压值最低（或者说负得最多）的导通</a:t>
            </a:r>
          </a:p>
          <a:p>
            <a:pPr algn="just" eaLnBrk="1" hangingPunct="1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dirty="0"/>
              <a:t>任意时刻共阳极组和共阴极组中各有1个晶闸管处于导通状态。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4284663" y="546100"/>
          <a:ext cx="5029200" cy="579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6" name="VISIO" r:id="rId3" imgW="3006852" imgH="3823716" progId="Visio.Drawing.5">
                  <p:embed/>
                </p:oleObj>
              </mc:Choice>
              <mc:Fallback>
                <p:oleObj name="VISIO" r:id="rId3" imgW="3006852" imgH="3823716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46100"/>
                        <a:ext cx="5029200" cy="579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708400" y="6215063"/>
            <a:ext cx="297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hlinkClick r:id="" action="ppaction://noaction"/>
              </a:rPr>
              <a:t>三相式全控整流</a:t>
            </a:r>
            <a:r>
              <a:rPr lang="zh-CN" altLang="en-US"/>
              <a:t>电路带电阻</a:t>
            </a:r>
            <a:endParaRPr lang="en-US" altLang="zh-CN"/>
          </a:p>
          <a:p>
            <a:pPr eaLnBrk="1" hangingPunct="1"/>
            <a:r>
              <a:rPr lang="zh-CN" altLang="en-US"/>
              <a:t>负载</a:t>
            </a:r>
            <a:r>
              <a:rPr lang="en-US" altLang="zh-CN" i="1">
                <a:latin typeface="Symbol" panose="05050102010706020507" pitchFamily="18" charset="2"/>
              </a:rPr>
              <a:t>a</a:t>
            </a:r>
            <a:r>
              <a:rPr lang="en-US" altLang="zh-CN"/>
              <a:t> =0</a:t>
            </a:r>
            <a:r>
              <a:rPr lang="en-US" altLang="zh-CN">
                <a:sym typeface="Symbol" panose="05050102010706020507" pitchFamily="18" charset="2"/>
              </a:rPr>
              <a:t></a:t>
            </a:r>
            <a:r>
              <a:rPr lang="zh-CN" altLang="en-US"/>
              <a:t>时的波形</a:t>
            </a:r>
            <a:r>
              <a:rPr lang="zh-CN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854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A3ACEC-AF2E-4DAE-AEB4-FE4C40480B56}" type="slidenum">
              <a:rPr lang="zh-CN" altLang="en-US"/>
              <a:pPr eaLnBrk="1" hangingPunct="1"/>
              <a:t>19</a:t>
            </a:fld>
            <a:endParaRPr lang="zh-CN" altLang="en-US"/>
          </a:p>
        </p:txBody>
      </p:sp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4543425"/>
            <a:ext cx="30099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2146F-9216-4327-941E-AA4B61AB3E02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 </a:t>
            </a:r>
            <a:r>
              <a:rPr lang="zh-CN" altLang="en-US" sz="3600">
                <a:solidFill>
                  <a:schemeClr val="tx1"/>
                </a:solidFill>
              </a:rPr>
              <a:t>三相可控整流电路</a:t>
            </a:r>
            <a:r>
              <a:rPr lang="en-US" altLang="zh-CN" sz="3600">
                <a:latin typeface="Times New Roman" panose="02020603050405020304" pitchFamily="18" charset="0"/>
              </a:rPr>
              <a:t>·</a:t>
            </a:r>
            <a:r>
              <a:rPr lang="zh-CN" altLang="en-US" sz="3600">
                <a:latin typeface="黑体" panose="02010609060101010101" pitchFamily="49" charset="-122"/>
              </a:rPr>
              <a:t>引言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125538"/>
            <a:ext cx="8001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E35449"/>
                </a:solidFill>
              </a:rPr>
              <a:t>■</a:t>
            </a:r>
            <a:r>
              <a:rPr lang="zh-CN" altLang="en-US" sz="2400" b="1" dirty="0"/>
              <a:t>其交流侧由</a:t>
            </a:r>
            <a:r>
              <a:rPr lang="zh-CN" altLang="en-US" sz="2400" b="1" dirty="0">
                <a:solidFill>
                  <a:srgbClr val="E35449"/>
                </a:solidFill>
              </a:rPr>
              <a:t>三相电源</a:t>
            </a:r>
            <a:r>
              <a:rPr lang="zh-CN" altLang="en-US" sz="2400" b="1" dirty="0"/>
              <a:t>供电。</a:t>
            </a:r>
            <a:r>
              <a:rPr lang="zh-CN" altLang="en-US" sz="2400" dirty="0"/>
              <a:t> 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rgbClr val="E35449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E35449"/>
                </a:solidFill>
              </a:rPr>
              <a:t>■</a:t>
            </a:r>
            <a:r>
              <a:rPr lang="zh-CN" altLang="en-US" sz="2400" b="1" dirty="0"/>
              <a:t>当整流负载容量较大，或要求直流电压脉动较小、易滤波时，应采用三相整流电路。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rgbClr val="E35449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E35449"/>
                </a:solidFill>
              </a:rPr>
              <a:t>■</a:t>
            </a:r>
            <a:r>
              <a:rPr lang="zh-CN" altLang="en-US" sz="2400" b="1" dirty="0"/>
              <a:t>最基本的是</a:t>
            </a:r>
            <a:r>
              <a:rPr lang="zh-CN" altLang="en-US" sz="2400" b="1" dirty="0">
                <a:solidFill>
                  <a:srgbClr val="E35449"/>
                </a:solidFill>
              </a:rPr>
              <a:t>三相半波</a:t>
            </a:r>
            <a:r>
              <a:rPr lang="zh-CN" altLang="en-US" sz="2400" b="1" dirty="0"/>
              <a:t>可控整流电路</a:t>
            </a:r>
            <a:r>
              <a:rPr lang="zh-CN" altLang="en-US" sz="2400" dirty="0"/>
              <a:t>。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rgbClr val="E35449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E35449"/>
                </a:solidFill>
              </a:rPr>
              <a:t>■</a:t>
            </a:r>
            <a:r>
              <a:rPr lang="zh-CN" altLang="en-US" sz="2400" b="1" dirty="0"/>
              <a:t>应用最为广泛的</a:t>
            </a:r>
            <a:r>
              <a:rPr lang="zh-CN" altLang="en-US" sz="2400" b="1" dirty="0">
                <a:solidFill>
                  <a:srgbClr val="E35449"/>
                </a:solidFill>
              </a:rPr>
              <a:t>三相桥式</a:t>
            </a:r>
            <a:r>
              <a:rPr lang="zh-CN" altLang="en-US" sz="2400" b="1" dirty="0"/>
              <a:t>全控整流电路、以及</a:t>
            </a:r>
            <a:r>
              <a:rPr lang="zh-CN" altLang="en-US" sz="2400" b="1" dirty="0">
                <a:solidFill>
                  <a:srgbClr val="E35449"/>
                </a:solidFill>
              </a:rPr>
              <a:t>双反星形</a:t>
            </a:r>
            <a:r>
              <a:rPr lang="zh-CN" altLang="en-US" sz="2400" b="1" dirty="0"/>
              <a:t>可控整流电路、</a:t>
            </a:r>
            <a:r>
              <a:rPr lang="zh-CN" altLang="en-US" sz="2400" b="1" dirty="0">
                <a:solidFill>
                  <a:srgbClr val="E35449"/>
                </a:solidFill>
              </a:rPr>
              <a:t>十二脉波</a:t>
            </a:r>
            <a:r>
              <a:rPr lang="zh-CN" altLang="en-US" sz="2400" b="1" dirty="0"/>
              <a:t>可控整流电路等。</a:t>
            </a:r>
            <a:r>
              <a:rPr lang="zh-CN" altLang="en-US" dirty="0"/>
              <a:t> </a:t>
            </a:r>
          </a:p>
        </p:txBody>
      </p:sp>
      <p:sp>
        <p:nvSpPr>
          <p:cNvPr id="9216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F0759B-7EDE-45E3-8E64-71E221EB6BD4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349094-469C-4721-AF8D-D66430236E55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ChangeArrowheads="1"/>
          </p:cNvSpPr>
          <p:nvPr/>
        </p:nvSpPr>
        <p:spPr bwMode="auto">
          <a:xfrm>
            <a:off x="1476375" y="3716338"/>
            <a:ext cx="914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09571" name="Rectangle 4"/>
          <p:cNvSpPr>
            <a:spLocks noChangeArrowheads="1"/>
          </p:cNvSpPr>
          <p:nvPr/>
        </p:nvSpPr>
        <p:spPr bwMode="auto">
          <a:xfrm>
            <a:off x="1047750" y="188913"/>
            <a:ext cx="7700714" cy="336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000" dirty="0">
                <a:solidFill>
                  <a:srgbClr val="E35449"/>
                </a:solidFill>
              </a:rPr>
              <a:t>■</a:t>
            </a:r>
            <a:r>
              <a:rPr lang="zh-CN" altLang="en-US" sz="2000" u="sng" dirty="0">
                <a:solidFill>
                  <a:srgbClr val="FF0000"/>
                </a:solidFill>
              </a:rPr>
              <a:t>从相电压波形看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zh-CN" altLang="en-US" sz="2000" dirty="0"/>
              <a:t>共阴极组晶闸管导通时，</a:t>
            </a:r>
            <a:r>
              <a:rPr lang="en-US" altLang="zh-CN" sz="2000" i="1" dirty="0"/>
              <a:t>u</a:t>
            </a:r>
            <a:r>
              <a:rPr lang="en-US" altLang="zh-CN" sz="2000" baseline="-30000" dirty="0"/>
              <a:t>d1</a:t>
            </a:r>
            <a:r>
              <a:rPr lang="zh-CN" altLang="en-US" sz="2000" dirty="0"/>
              <a:t>为相电压的正包络线，共阳极组导通时，</a:t>
            </a:r>
            <a:r>
              <a:rPr lang="en-US" altLang="zh-CN" sz="2000" i="1" dirty="0"/>
              <a:t>u</a:t>
            </a:r>
            <a:r>
              <a:rPr lang="en-US" altLang="zh-CN" sz="2000" baseline="-30000" dirty="0"/>
              <a:t>d2</a:t>
            </a:r>
            <a:r>
              <a:rPr lang="zh-CN" altLang="en-US" sz="2000" dirty="0"/>
              <a:t>为相电压的负包络线，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d</a:t>
            </a:r>
            <a:r>
              <a:rPr lang="en-US" altLang="zh-CN" sz="2000" i="1" dirty="0"/>
              <a:t>=u</a:t>
            </a:r>
            <a:r>
              <a:rPr lang="en-US" altLang="zh-CN" sz="2000" baseline="-30000" dirty="0"/>
              <a:t>d1 </a:t>
            </a:r>
            <a:r>
              <a:rPr lang="en-US" altLang="zh-CN" sz="2000" i="1" dirty="0"/>
              <a:t>- u</a:t>
            </a:r>
            <a:r>
              <a:rPr lang="en-US" altLang="zh-CN" sz="2000" baseline="-30000" dirty="0"/>
              <a:t>d2</a:t>
            </a:r>
            <a:r>
              <a:rPr lang="zh-CN" altLang="en-US" sz="2000" dirty="0"/>
              <a:t>是两者的差值，为线电压在正半周的包络线。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>
                <a:solidFill>
                  <a:srgbClr val="FF0000"/>
                </a:solidFill>
              </a:rPr>
              <a:t>直接</a:t>
            </a:r>
            <a:r>
              <a:rPr lang="zh-CN" altLang="en-US" sz="2000" u="sng" dirty="0">
                <a:solidFill>
                  <a:srgbClr val="FF0000"/>
                </a:solidFill>
              </a:rPr>
              <a:t>从线电压波形看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000" i="1" dirty="0">
                <a:solidFill>
                  <a:srgbClr val="FF0000"/>
                </a:solidFill>
              </a:rPr>
              <a:t>         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d</a:t>
            </a:r>
            <a:r>
              <a:rPr lang="zh-CN" altLang="en-US" sz="2000" dirty="0"/>
              <a:t>为线电压中最大的一个，因此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d</a:t>
            </a:r>
            <a:r>
              <a:rPr lang="zh-CN" altLang="en-US" sz="2000" dirty="0"/>
              <a:t>波形为线电压的包络线。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10957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19C0EF-1296-4336-9FBB-5ED1AA160841}" type="slidenum">
              <a:rPr lang="zh-CN" altLang="en-US"/>
              <a:pPr eaLnBrk="1" hangingPunct="1"/>
              <a:t>20</a:t>
            </a:fld>
            <a:endParaRPr lang="zh-CN" altLang="en-US"/>
          </a:p>
        </p:txBody>
      </p:sp>
      <p:pic>
        <p:nvPicPr>
          <p:cNvPr id="109573" name="Picture 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213100"/>
            <a:ext cx="4545012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A37C7-3094-423B-A151-734B493009F3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38125" y="106363"/>
            <a:ext cx="8905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三相桥式全控整流电路电阻负载</a:t>
            </a:r>
            <a:r>
              <a:rPr lang="en-US" altLang="zh-CN" sz="2800" i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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时晶闸管工作情况</a:t>
            </a:r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173038" y="635000"/>
            <a:ext cx="9099550" cy="2054225"/>
            <a:chOff x="-3" y="227"/>
            <a:chExt cx="3459" cy="1674"/>
          </a:xfrm>
        </p:grpSpPr>
        <p:grpSp>
          <p:nvGrpSpPr>
            <p:cNvPr id="110599" name="Group 4"/>
            <p:cNvGrpSpPr>
              <a:grpSpLocks/>
            </p:cNvGrpSpPr>
            <p:nvPr/>
          </p:nvGrpSpPr>
          <p:grpSpPr bwMode="auto">
            <a:xfrm>
              <a:off x="0" y="230"/>
              <a:ext cx="3453" cy="1668"/>
              <a:chOff x="0" y="230"/>
              <a:chExt cx="3453" cy="1668"/>
            </a:xfrm>
          </p:grpSpPr>
          <p:grpSp>
            <p:nvGrpSpPr>
              <p:cNvPr id="110601" name="Group 5"/>
              <p:cNvGrpSpPr>
                <a:grpSpLocks/>
              </p:cNvGrpSpPr>
              <p:nvPr/>
            </p:nvGrpSpPr>
            <p:grpSpPr bwMode="auto">
              <a:xfrm>
                <a:off x="0" y="230"/>
                <a:ext cx="948" cy="374"/>
                <a:chOff x="0" y="230"/>
                <a:chExt cx="948" cy="374"/>
              </a:xfrm>
            </p:grpSpPr>
            <p:sp>
              <p:nvSpPr>
                <p:cNvPr id="110683" name="Rectangle 6"/>
                <p:cNvSpPr>
                  <a:spLocks noChangeArrowheads="1"/>
                </p:cNvSpPr>
                <p:nvPr/>
              </p:nvSpPr>
              <p:spPr bwMode="auto">
                <a:xfrm>
                  <a:off x="22" y="230"/>
                  <a:ext cx="9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时      段</a:t>
                  </a:r>
                </a:p>
                <a:p>
                  <a:pPr algn="ctr"/>
                  <a:endParaRPr lang="zh-CN" altLang="en-US"/>
                </a:p>
              </p:txBody>
            </p:sp>
            <p:sp>
              <p:nvSpPr>
                <p:cNvPr id="11068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30"/>
                  <a:ext cx="9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2" name="Group 8"/>
              <p:cNvGrpSpPr>
                <a:grpSpLocks/>
              </p:cNvGrpSpPr>
              <p:nvPr/>
            </p:nvGrpSpPr>
            <p:grpSpPr bwMode="auto">
              <a:xfrm>
                <a:off x="948" y="230"/>
                <a:ext cx="440" cy="374"/>
                <a:chOff x="948" y="230"/>
                <a:chExt cx="440" cy="374"/>
              </a:xfrm>
            </p:grpSpPr>
            <p:sp>
              <p:nvSpPr>
                <p:cNvPr id="110681" name="Rectangle 9"/>
                <p:cNvSpPr>
                  <a:spLocks noChangeArrowheads="1"/>
                </p:cNvSpPr>
                <p:nvPr/>
              </p:nvSpPr>
              <p:spPr bwMode="auto">
                <a:xfrm>
                  <a:off x="970" y="230"/>
                  <a:ext cx="3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I</a:t>
                  </a:r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82" name="Rectangle 10"/>
                <p:cNvSpPr>
                  <a:spLocks noChangeArrowheads="1"/>
                </p:cNvSpPr>
                <p:nvPr/>
              </p:nvSpPr>
              <p:spPr bwMode="auto">
                <a:xfrm>
                  <a:off x="948" y="230"/>
                  <a:ext cx="44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3" name="Group 11"/>
              <p:cNvGrpSpPr>
                <a:grpSpLocks/>
              </p:cNvGrpSpPr>
              <p:nvPr/>
            </p:nvGrpSpPr>
            <p:grpSpPr bwMode="auto">
              <a:xfrm>
                <a:off x="1388" y="230"/>
                <a:ext cx="407" cy="374"/>
                <a:chOff x="1388" y="230"/>
                <a:chExt cx="407" cy="374"/>
              </a:xfrm>
            </p:grpSpPr>
            <p:sp>
              <p:nvSpPr>
                <p:cNvPr id="110679" name="Rectangle 12"/>
                <p:cNvSpPr>
                  <a:spLocks noChangeArrowheads="1"/>
                </p:cNvSpPr>
                <p:nvPr/>
              </p:nvSpPr>
              <p:spPr bwMode="auto">
                <a:xfrm>
                  <a:off x="1410" y="230"/>
                  <a:ext cx="3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II</a:t>
                  </a:r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80" name="Rectangle 13"/>
                <p:cNvSpPr>
                  <a:spLocks noChangeArrowheads="1"/>
                </p:cNvSpPr>
                <p:nvPr/>
              </p:nvSpPr>
              <p:spPr bwMode="auto">
                <a:xfrm>
                  <a:off x="1388" y="230"/>
                  <a:ext cx="40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4" name="Group 14"/>
              <p:cNvGrpSpPr>
                <a:grpSpLocks/>
              </p:cNvGrpSpPr>
              <p:nvPr/>
            </p:nvGrpSpPr>
            <p:grpSpPr bwMode="auto">
              <a:xfrm>
                <a:off x="1795" y="230"/>
                <a:ext cx="432" cy="374"/>
                <a:chOff x="1795" y="230"/>
                <a:chExt cx="432" cy="374"/>
              </a:xfrm>
            </p:grpSpPr>
            <p:sp>
              <p:nvSpPr>
                <p:cNvPr id="110677" name="Rectangle 15"/>
                <p:cNvSpPr>
                  <a:spLocks noChangeArrowheads="1"/>
                </p:cNvSpPr>
                <p:nvPr/>
              </p:nvSpPr>
              <p:spPr bwMode="auto">
                <a:xfrm>
                  <a:off x="1817" y="230"/>
                  <a:ext cx="3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III</a:t>
                  </a:r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78" name="Rectangle 16"/>
                <p:cNvSpPr>
                  <a:spLocks noChangeArrowheads="1"/>
                </p:cNvSpPr>
                <p:nvPr/>
              </p:nvSpPr>
              <p:spPr bwMode="auto">
                <a:xfrm>
                  <a:off x="1795" y="230"/>
                  <a:ext cx="4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5" name="Group 17"/>
              <p:cNvGrpSpPr>
                <a:grpSpLocks/>
              </p:cNvGrpSpPr>
              <p:nvPr/>
            </p:nvGrpSpPr>
            <p:grpSpPr bwMode="auto">
              <a:xfrm>
                <a:off x="2227" y="230"/>
                <a:ext cx="403" cy="374"/>
                <a:chOff x="2227" y="230"/>
                <a:chExt cx="403" cy="374"/>
              </a:xfrm>
            </p:grpSpPr>
            <p:sp>
              <p:nvSpPr>
                <p:cNvPr id="110675" name="Rectangle 18"/>
                <p:cNvSpPr>
                  <a:spLocks noChangeArrowheads="1"/>
                </p:cNvSpPr>
                <p:nvPr/>
              </p:nvSpPr>
              <p:spPr bwMode="auto">
                <a:xfrm>
                  <a:off x="2249" y="230"/>
                  <a:ext cx="35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IV</a:t>
                  </a:r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76" name="Rectangle 19"/>
                <p:cNvSpPr>
                  <a:spLocks noChangeArrowheads="1"/>
                </p:cNvSpPr>
                <p:nvPr/>
              </p:nvSpPr>
              <p:spPr bwMode="auto">
                <a:xfrm>
                  <a:off x="2227" y="230"/>
                  <a:ext cx="40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6" name="Group 20"/>
              <p:cNvGrpSpPr>
                <a:grpSpLocks/>
              </p:cNvGrpSpPr>
              <p:nvPr/>
            </p:nvGrpSpPr>
            <p:grpSpPr bwMode="auto">
              <a:xfrm>
                <a:off x="2630" y="230"/>
                <a:ext cx="411" cy="374"/>
                <a:chOff x="2630" y="230"/>
                <a:chExt cx="411" cy="374"/>
              </a:xfrm>
            </p:grpSpPr>
            <p:sp>
              <p:nvSpPr>
                <p:cNvPr id="110673" name="Rectangle 21"/>
                <p:cNvSpPr>
                  <a:spLocks noChangeArrowheads="1"/>
                </p:cNvSpPr>
                <p:nvPr/>
              </p:nvSpPr>
              <p:spPr bwMode="auto">
                <a:xfrm>
                  <a:off x="2652" y="230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</a:t>
                  </a:r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74" name="Rectangle 22"/>
                <p:cNvSpPr>
                  <a:spLocks noChangeArrowheads="1"/>
                </p:cNvSpPr>
                <p:nvPr/>
              </p:nvSpPr>
              <p:spPr bwMode="auto">
                <a:xfrm>
                  <a:off x="2630" y="230"/>
                  <a:ext cx="41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7" name="Group 23"/>
              <p:cNvGrpSpPr>
                <a:grpSpLocks/>
              </p:cNvGrpSpPr>
              <p:nvPr/>
            </p:nvGrpSpPr>
            <p:grpSpPr bwMode="auto">
              <a:xfrm>
                <a:off x="3041" y="230"/>
                <a:ext cx="412" cy="374"/>
                <a:chOff x="3041" y="230"/>
                <a:chExt cx="412" cy="374"/>
              </a:xfrm>
            </p:grpSpPr>
            <p:sp>
              <p:nvSpPr>
                <p:cNvPr id="110671" name="Rectangle 24"/>
                <p:cNvSpPr>
                  <a:spLocks noChangeArrowheads="1"/>
                </p:cNvSpPr>
                <p:nvPr/>
              </p:nvSpPr>
              <p:spPr bwMode="auto">
                <a:xfrm>
                  <a:off x="3063" y="230"/>
                  <a:ext cx="36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VI</a:t>
                  </a:r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72" name="Rectangle 25"/>
                <p:cNvSpPr>
                  <a:spLocks noChangeArrowheads="1"/>
                </p:cNvSpPr>
                <p:nvPr/>
              </p:nvSpPr>
              <p:spPr bwMode="auto">
                <a:xfrm>
                  <a:off x="3041" y="230"/>
                  <a:ext cx="4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8" name="Group 26"/>
              <p:cNvGrpSpPr>
                <a:grpSpLocks/>
              </p:cNvGrpSpPr>
              <p:nvPr/>
            </p:nvGrpSpPr>
            <p:grpSpPr bwMode="auto">
              <a:xfrm>
                <a:off x="0" y="604"/>
                <a:ext cx="948" cy="460"/>
                <a:chOff x="0" y="604"/>
                <a:chExt cx="948" cy="460"/>
              </a:xfrm>
            </p:grpSpPr>
            <p:sp>
              <p:nvSpPr>
                <p:cNvPr id="110669" name="Rectangle 27"/>
                <p:cNvSpPr>
                  <a:spLocks noChangeArrowheads="1"/>
                </p:cNvSpPr>
                <p:nvPr/>
              </p:nvSpPr>
              <p:spPr bwMode="auto">
                <a:xfrm>
                  <a:off x="22" y="604"/>
                  <a:ext cx="90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共阴极组中导通的晶闸管</a:t>
                  </a:r>
                </a:p>
                <a:p>
                  <a:pPr algn="ctr"/>
                  <a:endParaRPr lang="zh-CN" altLang="en-US"/>
                </a:p>
              </p:txBody>
            </p:sp>
            <p:sp>
              <p:nvSpPr>
                <p:cNvPr id="11067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604"/>
                  <a:ext cx="94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09" name="Group 29"/>
              <p:cNvGrpSpPr>
                <a:grpSpLocks/>
              </p:cNvGrpSpPr>
              <p:nvPr/>
            </p:nvGrpSpPr>
            <p:grpSpPr bwMode="auto">
              <a:xfrm>
                <a:off x="948" y="604"/>
                <a:ext cx="440" cy="460"/>
                <a:chOff x="948" y="604"/>
                <a:chExt cx="440" cy="460"/>
              </a:xfrm>
            </p:grpSpPr>
            <p:sp>
              <p:nvSpPr>
                <p:cNvPr id="110667" name="Rectangle 30"/>
                <p:cNvSpPr>
                  <a:spLocks noChangeArrowheads="1"/>
                </p:cNvSpPr>
                <p:nvPr/>
              </p:nvSpPr>
              <p:spPr bwMode="auto">
                <a:xfrm>
                  <a:off x="970" y="604"/>
                  <a:ext cx="396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1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68" name="Rectangle 31"/>
                <p:cNvSpPr>
                  <a:spLocks noChangeArrowheads="1"/>
                </p:cNvSpPr>
                <p:nvPr/>
              </p:nvSpPr>
              <p:spPr bwMode="auto">
                <a:xfrm>
                  <a:off x="948" y="604"/>
                  <a:ext cx="440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0" name="Group 32"/>
              <p:cNvGrpSpPr>
                <a:grpSpLocks/>
              </p:cNvGrpSpPr>
              <p:nvPr/>
            </p:nvGrpSpPr>
            <p:grpSpPr bwMode="auto">
              <a:xfrm>
                <a:off x="1388" y="604"/>
                <a:ext cx="407" cy="460"/>
                <a:chOff x="1388" y="604"/>
                <a:chExt cx="407" cy="460"/>
              </a:xfrm>
            </p:grpSpPr>
            <p:sp>
              <p:nvSpPr>
                <p:cNvPr id="1106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410" y="604"/>
                  <a:ext cx="3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1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6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88" y="604"/>
                  <a:ext cx="407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1" name="Group 35"/>
              <p:cNvGrpSpPr>
                <a:grpSpLocks/>
              </p:cNvGrpSpPr>
              <p:nvPr/>
            </p:nvGrpSpPr>
            <p:grpSpPr bwMode="auto">
              <a:xfrm>
                <a:off x="1795" y="604"/>
                <a:ext cx="432" cy="460"/>
                <a:chOff x="1795" y="604"/>
                <a:chExt cx="432" cy="460"/>
              </a:xfrm>
            </p:grpSpPr>
            <p:sp>
              <p:nvSpPr>
                <p:cNvPr id="110663" name="Rectangle 36"/>
                <p:cNvSpPr>
                  <a:spLocks noChangeArrowheads="1"/>
                </p:cNvSpPr>
                <p:nvPr/>
              </p:nvSpPr>
              <p:spPr bwMode="auto">
                <a:xfrm>
                  <a:off x="1817" y="604"/>
                  <a:ext cx="38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3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64" name="Rectangle 37"/>
                <p:cNvSpPr>
                  <a:spLocks noChangeArrowheads="1"/>
                </p:cNvSpPr>
                <p:nvPr/>
              </p:nvSpPr>
              <p:spPr bwMode="auto">
                <a:xfrm>
                  <a:off x="1795" y="604"/>
                  <a:ext cx="432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2" name="Group 38"/>
              <p:cNvGrpSpPr>
                <a:grpSpLocks/>
              </p:cNvGrpSpPr>
              <p:nvPr/>
            </p:nvGrpSpPr>
            <p:grpSpPr bwMode="auto">
              <a:xfrm>
                <a:off x="2227" y="604"/>
                <a:ext cx="403" cy="460"/>
                <a:chOff x="2227" y="604"/>
                <a:chExt cx="403" cy="460"/>
              </a:xfrm>
            </p:grpSpPr>
            <p:sp>
              <p:nvSpPr>
                <p:cNvPr id="110661" name="Rectangle 39"/>
                <p:cNvSpPr>
                  <a:spLocks noChangeArrowheads="1"/>
                </p:cNvSpPr>
                <p:nvPr/>
              </p:nvSpPr>
              <p:spPr bwMode="auto">
                <a:xfrm>
                  <a:off x="2249" y="604"/>
                  <a:ext cx="359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3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62" name="Rectangle 40"/>
                <p:cNvSpPr>
                  <a:spLocks noChangeArrowheads="1"/>
                </p:cNvSpPr>
                <p:nvPr/>
              </p:nvSpPr>
              <p:spPr bwMode="auto">
                <a:xfrm>
                  <a:off x="2227" y="604"/>
                  <a:ext cx="40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3" name="Group 41"/>
              <p:cNvGrpSpPr>
                <a:grpSpLocks/>
              </p:cNvGrpSpPr>
              <p:nvPr/>
            </p:nvGrpSpPr>
            <p:grpSpPr bwMode="auto">
              <a:xfrm>
                <a:off x="2630" y="604"/>
                <a:ext cx="411" cy="460"/>
                <a:chOff x="2630" y="604"/>
                <a:chExt cx="411" cy="460"/>
              </a:xfrm>
            </p:grpSpPr>
            <p:sp>
              <p:nvSpPr>
                <p:cNvPr id="110659" name="Rectangle 42"/>
                <p:cNvSpPr>
                  <a:spLocks noChangeArrowheads="1"/>
                </p:cNvSpPr>
                <p:nvPr/>
              </p:nvSpPr>
              <p:spPr bwMode="auto">
                <a:xfrm>
                  <a:off x="2652" y="604"/>
                  <a:ext cx="36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5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60" name="Rectangle 43"/>
                <p:cNvSpPr>
                  <a:spLocks noChangeArrowheads="1"/>
                </p:cNvSpPr>
                <p:nvPr/>
              </p:nvSpPr>
              <p:spPr bwMode="auto">
                <a:xfrm>
                  <a:off x="2630" y="604"/>
                  <a:ext cx="411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4" name="Group 44"/>
              <p:cNvGrpSpPr>
                <a:grpSpLocks/>
              </p:cNvGrpSpPr>
              <p:nvPr/>
            </p:nvGrpSpPr>
            <p:grpSpPr bwMode="auto">
              <a:xfrm>
                <a:off x="3041" y="604"/>
                <a:ext cx="412" cy="460"/>
                <a:chOff x="3041" y="604"/>
                <a:chExt cx="412" cy="460"/>
              </a:xfrm>
            </p:grpSpPr>
            <p:sp>
              <p:nvSpPr>
                <p:cNvPr id="110657" name="Rectangle 45"/>
                <p:cNvSpPr>
                  <a:spLocks noChangeArrowheads="1"/>
                </p:cNvSpPr>
                <p:nvPr/>
              </p:nvSpPr>
              <p:spPr bwMode="auto">
                <a:xfrm>
                  <a:off x="3063" y="604"/>
                  <a:ext cx="36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5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58" name="Rectangle 46"/>
                <p:cNvSpPr>
                  <a:spLocks noChangeArrowheads="1"/>
                </p:cNvSpPr>
                <p:nvPr/>
              </p:nvSpPr>
              <p:spPr bwMode="auto">
                <a:xfrm>
                  <a:off x="3041" y="604"/>
                  <a:ext cx="412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5" name="Group 47"/>
              <p:cNvGrpSpPr>
                <a:grpSpLocks/>
              </p:cNvGrpSpPr>
              <p:nvPr/>
            </p:nvGrpSpPr>
            <p:grpSpPr bwMode="auto">
              <a:xfrm>
                <a:off x="0" y="1064"/>
                <a:ext cx="948" cy="460"/>
                <a:chOff x="0" y="1064"/>
                <a:chExt cx="948" cy="460"/>
              </a:xfrm>
            </p:grpSpPr>
            <p:sp>
              <p:nvSpPr>
                <p:cNvPr id="110655" name="Rectangle 48"/>
                <p:cNvSpPr>
                  <a:spLocks noChangeArrowheads="1"/>
                </p:cNvSpPr>
                <p:nvPr/>
              </p:nvSpPr>
              <p:spPr bwMode="auto">
                <a:xfrm>
                  <a:off x="22" y="1064"/>
                  <a:ext cx="90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共阳极组中导通的晶闸管</a:t>
                  </a:r>
                </a:p>
                <a:p>
                  <a:pPr algn="ctr"/>
                  <a:endParaRPr lang="zh-CN" altLang="en-US"/>
                </a:p>
              </p:txBody>
            </p:sp>
            <p:sp>
              <p:nvSpPr>
                <p:cNvPr id="110656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1064"/>
                  <a:ext cx="948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6" name="Group 50"/>
              <p:cNvGrpSpPr>
                <a:grpSpLocks/>
              </p:cNvGrpSpPr>
              <p:nvPr/>
            </p:nvGrpSpPr>
            <p:grpSpPr bwMode="auto">
              <a:xfrm>
                <a:off x="948" y="1064"/>
                <a:ext cx="440" cy="460"/>
                <a:chOff x="948" y="1064"/>
                <a:chExt cx="440" cy="460"/>
              </a:xfrm>
            </p:grpSpPr>
            <p:sp>
              <p:nvSpPr>
                <p:cNvPr id="110653" name="Rectangle 51"/>
                <p:cNvSpPr>
                  <a:spLocks noChangeArrowheads="1"/>
                </p:cNvSpPr>
                <p:nvPr/>
              </p:nvSpPr>
              <p:spPr bwMode="auto">
                <a:xfrm>
                  <a:off x="970" y="1064"/>
                  <a:ext cx="396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6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54" name="Rectangle 52"/>
                <p:cNvSpPr>
                  <a:spLocks noChangeArrowheads="1"/>
                </p:cNvSpPr>
                <p:nvPr/>
              </p:nvSpPr>
              <p:spPr bwMode="auto">
                <a:xfrm>
                  <a:off x="948" y="1064"/>
                  <a:ext cx="440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7" name="Group 53"/>
              <p:cNvGrpSpPr>
                <a:grpSpLocks/>
              </p:cNvGrpSpPr>
              <p:nvPr/>
            </p:nvGrpSpPr>
            <p:grpSpPr bwMode="auto">
              <a:xfrm>
                <a:off x="1388" y="1064"/>
                <a:ext cx="407" cy="460"/>
                <a:chOff x="1388" y="1064"/>
                <a:chExt cx="407" cy="460"/>
              </a:xfrm>
            </p:grpSpPr>
            <p:sp>
              <p:nvSpPr>
                <p:cNvPr id="110651" name="Rectangle 54"/>
                <p:cNvSpPr>
                  <a:spLocks noChangeArrowheads="1"/>
                </p:cNvSpPr>
                <p:nvPr/>
              </p:nvSpPr>
              <p:spPr bwMode="auto">
                <a:xfrm>
                  <a:off x="1410" y="1064"/>
                  <a:ext cx="363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2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52" name="Rectangle 55"/>
                <p:cNvSpPr>
                  <a:spLocks noChangeArrowheads="1"/>
                </p:cNvSpPr>
                <p:nvPr/>
              </p:nvSpPr>
              <p:spPr bwMode="auto">
                <a:xfrm>
                  <a:off x="1388" y="1064"/>
                  <a:ext cx="407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8" name="Group 56"/>
              <p:cNvGrpSpPr>
                <a:grpSpLocks/>
              </p:cNvGrpSpPr>
              <p:nvPr/>
            </p:nvGrpSpPr>
            <p:grpSpPr bwMode="auto">
              <a:xfrm>
                <a:off x="1795" y="1064"/>
                <a:ext cx="432" cy="460"/>
                <a:chOff x="1795" y="1064"/>
                <a:chExt cx="432" cy="460"/>
              </a:xfrm>
            </p:grpSpPr>
            <p:sp>
              <p:nvSpPr>
                <p:cNvPr id="110649" name="Rectangle 57"/>
                <p:cNvSpPr>
                  <a:spLocks noChangeArrowheads="1"/>
                </p:cNvSpPr>
                <p:nvPr/>
              </p:nvSpPr>
              <p:spPr bwMode="auto">
                <a:xfrm>
                  <a:off x="1817" y="1064"/>
                  <a:ext cx="38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2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50" name="Rectangle 58"/>
                <p:cNvSpPr>
                  <a:spLocks noChangeArrowheads="1"/>
                </p:cNvSpPr>
                <p:nvPr/>
              </p:nvSpPr>
              <p:spPr bwMode="auto">
                <a:xfrm>
                  <a:off x="1795" y="1064"/>
                  <a:ext cx="432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19" name="Group 59"/>
              <p:cNvGrpSpPr>
                <a:grpSpLocks/>
              </p:cNvGrpSpPr>
              <p:nvPr/>
            </p:nvGrpSpPr>
            <p:grpSpPr bwMode="auto">
              <a:xfrm>
                <a:off x="2227" y="1064"/>
                <a:ext cx="403" cy="460"/>
                <a:chOff x="2227" y="1064"/>
                <a:chExt cx="403" cy="460"/>
              </a:xfrm>
            </p:grpSpPr>
            <p:sp>
              <p:nvSpPr>
                <p:cNvPr id="110647" name="Rectangle 60"/>
                <p:cNvSpPr>
                  <a:spLocks noChangeArrowheads="1"/>
                </p:cNvSpPr>
                <p:nvPr/>
              </p:nvSpPr>
              <p:spPr bwMode="auto">
                <a:xfrm>
                  <a:off x="2249" y="1064"/>
                  <a:ext cx="359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4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48" name="Rectangle 61"/>
                <p:cNvSpPr>
                  <a:spLocks noChangeArrowheads="1"/>
                </p:cNvSpPr>
                <p:nvPr/>
              </p:nvSpPr>
              <p:spPr bwMode="auto">
                <a:xfrm>
                  <a:off x="2227" y="1064"/>
                  <a:ext cx="403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0" name="Group 62"/>
              <p:cNvGrpSpPr>
                <a:grpSpLocks/>
              </p:cNvGrpSpPr>
              <p:nvPr/>
            </p:nvGrpSpPr>
            <p:grpSpPr bwMode="auto">
              <a:xfrm>
                <a:off x="2630" y="1064"/>
                <a:ext cx="411" cy="460"/>
                <a:chOff x="2630" y="1064"/>
                <a:chExt cx="411" cy="460"/>
              </a:xfrm>
            </p:grpSpPr>
            <p:sp>
              <p:nvSpPr>
                <p:cNvPr id="110645" name="Rectangle 63"/>
                <p:cNvSpPr>
                  <a:spLocks noChangeArrowheads="1"/>
                </p:cNvSpPr>
                <p:nvPr/>
              </p:nvSpPr>
              <p:spPr bwMode="auto">
                <a:xfrm>
                  <a:off x="2652" y="1064"/>
                  <a:ext cx="367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4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46" name="Rectangle 64"/>
                <p:cNvSpPr>
                  <a:spLocks noChangeArrowheads="1"/>
                </p:cNvSpPr>
                <p:nvPr/>
              </p:nvSpPr>
              <p:spPr bwMode="auto">
                <a:xfrm>
                  <a:off x="2630" y="1064"/>
                  <a:ext cx="411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1" name="Group 65"/>
              <p:cNvGrpSpPr>
                <a:grpSpLocks/>
              </p:cNvGrpSpPr>
              <p:nvPr/>
            </p:nvGrpSpPr>
            <p:grpSpPr bwMode="auto">
              <a:xfrm>
                <a:off x="3041" y="1064"/>
                <a:ext cx="412" cy="460"/>
                <a:chOff x="3041" y="1064"/>
                <a:chExt cx="412" cy="460"/>
              </a:xfrm>
            </p:grpSpPr>
            <p:sp>
              <p:nvSpPr>
                <p:cNvPr id="110643" name="Rectangle 66"/>
                <p:cNvSpPr>
                  <a:spLocks noChangeArrowheads="1"/>
                </p:cNvSpPr>
                <p:nvPr/>
              </p:nvSpPr>
              <p:spPr bwMode="auto">
                <a:xfrm>
                  <a:off x="3063" y="1064"/>
                  <a:ext cx="368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VT</a:t>
                  </a:r>
                  <a:r>
                    <a:rPr lang="en-US" altLang="zh-CN" baseline="-30000"/>
                    <a:t>6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44" name="Rectangle 67"/>
                <p:cNvSpPr>
                  <a:spLocks noChangeArrowheads="1"/>
                </p:cNvSpPr>
                <p:nvPr/>
              </p:nvSpPr>
              <p:spPr bwMode="auto">
                <a:xfrm>
                  <a:off x="3041" y="1064"/>
                  <a:ext cx="412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2" name="Group 68"/>
              <p:cNvGrpSpPr>
                <a:grpSpLocks/>
              </p:cNvGrpSpPr>
              <p:nvPr/>
            </p:nvGrpSpPr>
            <p:grpSpPr bwMode="auto">
              <a:xfrm>
                <a:off x="0" y="1524"/>
                <a:ext cx="948" cy="374"/>
                <a:chOff x="0" y="1524"/>
                <a:chExt cx="948" cy="374"/>
              </a:xfrm>
            </p:grpSpPr>
            <p:sp>
              <p:nvSpPr>
                <p:cNvPr id="110641" name="Rectangle 69"/>
                <p:cNvSpPr>
                  <a:spLocks noChangeArrowheads="1"/>
                </p:cNvSpPr>
                <p:nvPr/>
              </p:nvSpPr>
              <p:spPr bwMode="auto">
                <a:xfrm>
                  <a:off x="22" y="1524"/>
                  <a:ext cx="90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/>
                    <a:t>整流输出电压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d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42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1524"/>
                  <a:ext cx="94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3" name="Group 71"/>
              <p:cNvGrpSpPr>
                <a:grpSpLocks/>
              </p:cNvGrpSpPr>
              <p:nvPr/>
            </p:nvGrpSpPr>
            <p:grpSpPr bwMode="auto">
              <a:xfrm>
                <a:off x="948" y="1524"/>
                <a:ext cx="440" cy="374"/>
                <a:chOff x="948" y="1524"/>
                <a:chExt cx="440" cy="374"/>
              </a:xfrm>
            </p:grpSpPr>
            <p:sp>
              <p:nvSpPr>
                <p:cNvPr id="110639" name="Rectangle 72"/>
                <p:cNvSpPr>
                  <a:spLocks noChangeArrowheads="1"/>
                </p:cNvSpPr>
                <p:nvPr/>
              </p:nvSpPr>
              <p:spPr bwMode="auto">
                <a:xfrm>
                  <a:off x="970" y="1524"/>
                  <a:ext cx="3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u</a:t>
                  </a:r>
                  <a:r>
                    <a:rPr lang="en-US" altLang="zh-CN" baseline="-30000"/>
                    <a:t>a</a:t>
                  </a:r>
                  <a:r>
                    <a:rPr lang="en-US" altLang="zh-CN"/>
                    <a:t>-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b</a:t>
                  </a:r>
                </a:p>
                <a:p>
                  <a:pPr algn="ctr" eaLnBrk="1" hangingPunct="1"/>
                  <a:r>
                    <a:rPr lang="en-US" altLang="zh-CN"/>
                    <a:t>=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ab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40" name="Rectangle 73"/>
                <p:cNvSpPr>
                  <a:spLocks noChangeArrowheads="1"/>
                </p:cNvSpPr>
                <p:nvPr/>
              </p:nvSpPr>
              <p:spPr bwMode="auto">
                <a:xfrm>
                  <a:off x="948" y="1524"/>
                  <a:ext cx="44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4" name="Group 74"/>
              <p:cNvGrpSpPr>
                <a:grpSpLocks/>
              </p:cNvGrpSpPr>
              <p:nvPr/>
            </p:nvGrpSpPr>
            <p:grpSpPr bwMode="auto">
              <a:xfrm>
                <a:off x="1388" y="1524"/>
                <a:ext cx="407" cy="374"/>
                <a:chOff x="1388" y="1524"/>
                <a:chExt cx="407" cy="374"/>
              </a:xfrm>
            </p:grpSpPr>
            <p:sp>
              <p:nvSpPr>
                <p:cNvPr id="110637" name="Rectangle 75"/>
                <p:cNvSpPr>
                  <a:spLocks noChangeArrowheads="1"/>
                </p:cNvSpPr>
                <p:nvPr/>
              </p:nvSpPr>
              <p:spPr bwMode="auto">
                <a:xfrm>
                  <a:off x="1410" y="1524"/>
                  <a:ext cx="36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 dirty="0" err="1"/>
                    <a:t>u</a:t>
                  </a:r>
                  <a:r>
                    <a:rPr lang="en-US" altLang="zh-CN" baseline="-30000" dirty="0" err="1"/>
                    <a:t>a</a:t>
                  </a:r>
                  <a:r>
                    <a:rPr lang="en-US" altLang="zh-CN" dirty="0" err="1"/>
                    <a:t>-</a:t>
                  </a:r>
                  <a:r>
                    <a:rPr lang="en-US" altLang="zh-CN" i="1" dirty="0" err="1"/>
                    <a:t>u</a:t>
                  </a:r>
                  <a:r>
                    <a:rPr lang="en-US" altLang="zh-CN" baseline="-30000" dirty="0" err="1"/>
                    <a:t>c</a:t>
                  </a:r>
                  <a:endParaRPr lang="en-US" altLang="zh-CN" baseline="-30000" dirty="0"/>
                </a:p>
                <a:p>
                  <a:pPr algn="ctr" eaLnBrk="1" hangingPunct="1"/>
                  <a:r>
                    <a:rPr lang="en-US" altLang="zh-CN" dirty="0"/>
                    <a:t>=</a:t>
                  </a:r>
                  <a:r>
                    <a:rPr lang="en-US" altLang="zh-CN" i="1" dirty="0" err="1"/>
                    <a:t>u</a:t>
                  </a:r>
                  <a:r>
                    <a:rPr lang="en-US" altLang="zh-CN" baseline="-30000" dirty="0" err="1"/>
                    <a:t>ac</a:t>
                  </a:r>
                  <a:endParaRPr lang="en-US" altLang="zh-CN" dirty="0"/>
                </a:p>
                <a:p>
                  <a:pPr algn="ctr"/>
                  <a:endParaRPr lang="zh-CN" altLang="zh-CN" dirty="0"/>
                </a:p>
              </p:txBody>
            </p:sp>
            <p:sp>
              <p:nvSpPr>
                <p:cNvPr id="110638" name="Rectangle 76"/>
                <p:cNvSpPr>
                  <a:spLocks noChangeArrowheads="1"/>
                </p:cNvSpPr>
                <p:nvPr/>
              </p:nvSpPr>
              <p:spPr bwMode="auto">
                <a:xfrm>
                  <a:off x="1388" y="1524"/>
                  <a:ext cx="407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5" name="Group 77"/>
              <p:cNvGrpSpPr>
                <a:grpSpLocks/>
              </p:cNvGrpSpPr>
              <p:nvPr/>
            </p:nvGrpSpPr>
            <p:grpSpPr bwMode="auto">
              <a:xfrm>
                <a:off x="1795" y="1524"/>
                <a:ext cx="432" cy="374"/>
                <a:chOff x="1795" y="1524"/>
                <a:chExt cx="432" cy="374"/>
              </a:xfrm>
            </p:grpSpPr>
            <p:sp>
              <p:nvSpPr>
                <p:cNvPr id="110635" name="Rectangle 78"/>
                <p:cNvSpPr>
                  <a:spLocks noChangeArrowheads="1"/>
                </p:cNvSpPr>
                <p:nvPr/>
              </p:nvSpPr>
              <p:spPr bwMode="auto">
                <a:xfrm>
                  <a:off x="1817" y="1524"/>
                  <a:ext cx="38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u</a:t>
                  </a:r>
                  <a:r>
                    <a:rPr lang="en-US" altLang="zh-CN" baseline="-30000"/>
                    <a:t>b</a:t>
                  </a:r>
                  <a:r>
                    <a:rPr lang="en-US" altLang="zh-CN"/>
                    <a:t>-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c</a:t>
                  </a:r>
                </a:p>
                <a:p>
                  <a:pPr algn="ctr" eaLnBrk="1" hangingPunct="1"/>
                  <a:r>
                    <a:rPr lang="en-US" altLang="zh-CN"/>
                    <a:t>=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bc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36" name="Rectangle 79"/>
                <p:cNvSpPr>
                  <a:spLocks noChangeArrowheads="1"/>
                </p:cNvSpPr>
                <p:nvPr/>
              </p:nvSpPr>
              <p:spPr bwMode="auto">
                <a:xfrm>
                  <a:off x="1795" y="1524"/>
                  <a:ext cx="4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6" name="Group 80"/>
              <p:cNvGrpSpPr>
                <a:grpSpLocks/>
              </p:cNvGrpSpPr>
              <p:nvPr/>
            </p:nvGrpSpPr>
            <p:grpSpPr bwMode="auto">
              <a:xfrm>
                <a:off x="2227" y="1524"/>
                <a:ext cx="403" cy="374"/>
                <a:chOff x="2227" y="1524"/>
                <a:chExt cx="403" cy="374"/>
              </a:xfrm>
            </p:grpSpPr>
            <p:sp>
              <p:nvSpPr>
                <p:cNvPr id="110633" name="Rectangle 81"/>
                <p:cNvSpPr>
                  <a:spLocks noChangeArrowheads="1"/>
                </p:cNvSpPr>
                <p:nvPr/>
              </p:nvSpPr>
              <p:spPr bwMode="auto">
                <a:xfrm>
                  <a:off x="2249" y="1524"/>
                  <a:ext cx="35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u</a:t>
                  </a:r>
                  <a:r>
                    <a:rPr lang="en-US" altLang="zh-CN" baseline="-30000"/>
                    <a:t>b</a:t>
                  </a:r>
                  <a:r>
                    <a:rPr lang="en-US" altLang="zh-CN"/>
                    <a:t>-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a</a:t>
                  </a:r>
                </a:p>
                <a:p>
                  <a:pPr algn="ctr" eaLnBrk="1" hangingPunct="1"/>
                  <a:r>
                    <a:rPr lang="en-US" altLang="zh-CN"/>
                    <a:t>=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ba</a:t>
                  </a:r>
                  <a:endParaRPr lang="en-US" altLang="zh-CN"/>
                </a:p>
                <a:p>
                  <a:pPr algn="ctr" eaLnBrk="1" hangingPunct="1"/>
                  <a:endParaRPr lang="zh-CN" altLang="zh-CN"/>
                </a:p>
              </p:txBody>
            </p:sp>
            <p:sp>
              <p:nvSpPr>
                <p:cNvPr id="110634" name="Rectangle 82"/>
                <p:cNvSpPr>
                  <a:spLocks noChangeArrowheads="1"/>
                </p:cNvSpPr>
                <p:nvPr/>
              </p:nvSpPr>
              <p:spPr bwMode="auto">
                <a:xfrm>
                  <a:off x="2227" y="1524"/>
                  <a:ext cx="40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7" name="Group 83"/>
              <p:cNvGrpSpPr>
                <a:grpSpLocks/>
              </p:cNvGrpSpPr>
              <p:nvPr/>
            </p:nvGrpSpPr>
            <p:grpSpPr bwMode="auto">
              <a:xfrm>
                <a:off x="2630" y="1524"/>
                <a:ext cx="411" cy="374"/>
                <a:chOff x="2630" y="1524"/>
                <a:chExt cx="411" cy="374"/>
              </a:xfrm>
            </p:grpSpPr>
            <p:sp>
              <p:nvSpPr>
                <p:cNvPr id="110631" name="Rectangle 84"/>
                <p:cNvSpPr>
                  <a:spLocks noChangeArrowheads="1"/>
                </p:cNvSpPr>
                <p:nvPr/>
              </p:nvSpPr>
              <p:spPr bwMode="auto">
                <a:xfrm>
                  <a:off x="2652" y="1524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u</a:t>
                  </a:r>
                  <a:r>
                    <a:rPr lang="en-US" altLang="zh-CN" baseline="-30000"/>
                    <a:t>c</a:t>
                  </a:r>
                  <a:r>
                    <a:rPr lang="en-US" altLang="zh-CN"/>
                    <a:t>-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a</a:t>
                  </a:r>
                </a:p>
                <a:p>
                  <a:pPr algn="ctr" eaLnBrk="1" hangingPunct="1"/>
                  <a:r>
                    <a:rPr lang="en-US" altLang="zh-CN"/>
                    <a:t>=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ca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32" name="Rectangle 85"/>
                <p:cNvSpPr>
                  <a:spLocks noChangeArrowheads="1"/>
                </p:cNvSpPr>
                <p:nvPr/>
              </p:nvSpPr>
              <p:spPr bwMode="auto">
                <a:xfrm>
                  <a:off x="2630" y="1524"/>
                  <a:ext cx="41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0628" name="Group 86"/>
              <p:cNvGrpSpPr>
                <a:grpSpLocks/>
              </p:cNvGrpSpPr>
              <p:nvPr/>
            </p:nvGrpSpPr>
            <p:grpSpPr bwMode="auto">
              <a:xfrm>
                <a:off x="3041" y="1524"/>
                <a:ext cx="412" cy="374"/>
                <a:chOff x="3041" y="1524"/>
                <a:chExt cx="412" cy="374"/>
              </a:xfrm>
            </p:grpSpPr>
            <p:sp>
              <p:nvSpPr>
                <p:cNvPr id="110629" name="Rectangle 87"/>
                <p:cNvSpPr>
                  <a:spLocks noChangeArrowheads="1"/>
                </p:cNvSpPr>
                <p:nvPr/>
              </p:nvSpPr>
              <p:spPr bwMode="auto">
                <a:xfrm>
                  <a:off x="3063" y="1524"/>
                  <a:ext cx="368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i="1"/>
                    <a:t>u</a:t>
                  </a:r>
                  <a:r>
                    <a:rPr lang="en-US" altLang="zh-CN" baseline="-30000"/>
                    <a:t>c</a:t>
                  </a:r>
                  <a:r>
                    <a:rPr lang="en-US" altLang="zh-CN"/>
                    <a:t>-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b</a:t>
                  </a:r>
                </a:p>
                <a:p>
                  <a:pPr algn="ctr" eaLnBrk="1" hangingPunct="1"/>
                  <a:r>
                    <a:rPr lang="en-US" altLang="zh-CN"/>
                    <a:t>=</a:t>
                  </a:r>
                  <a:r>
                    <a:rPr lang="en-US" altLang="zh-CN" i="1"/>
                    <a:t>u</a:t>
                  </a:r>
                  <a:r>
                    <a:rPr lang="en-US" altLang="zh-CN" baseline="-30000"/>
                    <a:t>cb</a:t>
                  </a:r>
                  <a:endParaRPr lang="en-US" altLang="zh-CN"/>
                </a:p>
                <a:p>
                  <a:pPr algn="ctr"/>
                  <a:endParaRPr lang="zh-CN" altLang="zh-CN"/>
                </a:p>
              </p:txBody>
            </p:sp>
            <p:sp>
              <p:nvSpPr>
                <p:cNvPr id="110630" name="Rectangle 88"/>
                <p:cNvSpPr>
                  <a:spLocks noChangeArrowheads="1"/>
                </p:cNvSpPr>
                <p:nvPr/>
              </p:nvSpPr>
              <p:spPr bwMode="auto">
                <a:xfrm>
                  <a:off x="3041" y="1524"/>
                  <a:ext cx="41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10600" name="Rectangle 89"/>
            <p:cNvSpPr>
              <a:spLocks noChangeArrowheads="1"/>
            </p:cNvSpPr>
            <p:nvPr/>
          </p:nvSpPr>
          <p:spPr bwMode="auto">
            <a:xfrm>
              <a:off x="-3" y="227"/>
              <a:ext cx="3459" cy="16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059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3EDEE-4DCB-4D2D-9F88-5F8384234411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  <p:pic>
        <p:nvPicPr>
          <p:cNvPr id="110597" name="Picture 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3006725"/>
            <a:ext cx="48101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500438"/>
            <a:ext cx="3008312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FC42C-345B-454E-96F6-06BB7300EDBF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1016000" y="765175"/>
            <a:ext cx="7772400" cy="5616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400" dirty="0">
                <a:latin typeface="Arial" panose="020B0604020202020204" pitchFamily="34" charset="0"/>
                <a:ea typeface="华文中宋" panose="02010600040101010101" pitchFamily="2" charset="-122"/>
              </a:rPr>
              <a:t>三相桥式全控整流电路的一些特点：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/>
              <a:t>(1) 2管同时通形成供电回路，其中共阴极组和共阳极组各1，且不能为同1相器件。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/>
              <a:t>(2) 对触发脉冲的要求：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按</a:t>
            </a:r>
            <a:r>
              <a:rPr lang="en-US" altLang="zh-CN" sz="2400" dirty="0"/>
              <a:t>VT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-VT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-VT</a:t>
            </a:r>
            <a:r>
              <a:rPr lang="en-US" altLang="zh-CN" sz="2400" baseline="-30000" dirty="0"/>
              <a:t>3</a:t>
            </a:r>
            <a:r>
              <a:rPr lang="en-US" altLang="zh-CN" sz="2400" dirty="0"/>
              <a:t>-VT</a:t>
            </a:r>
            <a:r>
              <a:rPr lang="en-US" altLang="zh-CN" sz="2400" baseline="-30000" dirty="0"/>
              <a:t>4</a:t>
            </a:r>
            <a:r>
              <a:rPr lang="en-US" altLang="zh-CN" sz="2400" dirty="0"/>
              <a:t>-VT</a:t>
            </a:r>
            <a:r>
              <a:rPr lang="en-US" altLang="zh-CN" sz="2400" baseline="-30000" dirty="0"/>
              <a:t>5</a:t>
            </a:r>
            <a:r>
              <a:rPr lang="en-US" altLang="zh-CN" sz="2400" dirty="0"/>
              <a:t>-VT</a:t>
            </a:r>
            <a:r>
              <a:rPr lang="en-US" altLang="zh-CN" sz="2400" baseline="-30000" dirty="0"/>
              <a:t>6</a:t>
            </a:r>
            <a:r>
              <a:rPr lang="zh-CN" altLang="en-US" sz="2400" dirty="0"/>
              <a:t>的顺序，相位依次差60</a:t>
            </a:r>
            <a:r>
              <a:rPr lang="zh-CN" altLang="en-US" sz="2400" dirty="0">
                <a:sym typeface="Symbol" panose="05050102010706020507" pitchFamily="18" charset="2"/>
              </a:rPr>
              <a:t>。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共阴极组</a:t>
            </a:r>
            <a:r>
              <a:rPr lang="en-US" altLang="zh-CN" sz="2400" dirty="0"/>
              <a:t>VT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、VT</a:t>
            </a:r>
            <a:r>
              <a:rPr lang="en-US" altLang="zh-CN" sz="2400" baseline="-30000" dirty="0"/>
              <a:t>3</a:t>
            </a:r>
            <a:r>
              <a:rPr lang="en-US" altLang="zh-CN" sz="2400" dirty="0"/>
              <a:t>、VT</a:t>
            </a:r>
            <a:r>
              <a:rPr lang="en-US" altLang="zh-CN" sz="2400" baseline="-30000" dirty="0"/>
              <a:t>5</a:t>
            </a:r>
            <a:r>
              <a:rPr lang="zh-CN" altLang="en-US" sz="2400" dirty="0"/>
              <a:t>的脉冲依次差120</a:t>
            </a:r>
            <a:r>
              <a:rPr lang="zh-CN" altLang="en-US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/>
              <a:t>，共阳极组</a:t>
            </a:r>
            <a:r>
              <a:rPr lang="en-US" altLang="zh-CN" sz="2400" dirty="0"/>
              <a:t>VT</a:t>
            </a:r>
            <a:r>
              <a:rPr lang="en-US" altLang="zh-CN" sz="2400" baseline="-30000" dirty="0"/>
              <a:t>4</a:t>
            </a:r>
            <a:r>
              <a:rPr lang="en-US" altLang="zh-CN" sz="2400" dirty="0"/>
              <a:t>、VT</a:t>
            </a:r>
            <a:r>
              <a:rPr lang="en-US" altLang="zh-CN" sz="2400" baseline="-30000" dirty="0"/>
              <a:t>6</a:t>
            </a:r>
            <a:r>
              <a:rPr lang="en-US" altLang="zh-CN" sz="2400" dirty="0"/>
              <a:t>、VT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也依次差120</a:t>
            </a:r>
            <a:r>
              <a:rPr lang="zh-CN" altLang="en-US" sz="2400" dirty="0">
                <a:sym typeface="Symbol" panose="05050102010706020507" pitchFamily="18" charset="2"/>
              </a:rPr>
              <a:t>。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同一相的上下两个桥臂，脉冲相差180</a:t>
            </a:r>
            <a:r>
              <a:rPr lang="zh-CN" altLang="en-US" sz="2400" dirty="0">
                <a:sym typeface="Symbol" panose="05050102010706020507" pitchFamily="18" charset="2"/>
              </a:rPr>
              <a:t>。</a:t>
            </a:r>
          </a:p>
        </p:txBody>
      </p:sp>
      <p:sp>
        <p:nvSpPr>
          <p:cNvPr id="111619" name="Rectangle 2"/>
          <p:cNvSpPr txBox="1">
            <a:spLocks noChangeArrowheads="1"/>
          </p:cNvSpPr>
          <p:nvPr/>
        </p:nvSpPr>
        <p:spPr bwMode="auto">
          <a:xfrm>
            <a:off x="827088" y="115888"/>
            <a:ext cx="7848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华文中宋" panose="02010600040101010101" pitchFamily="2" charset="-122"/>
              </a:rPr>
              <a:t>3.2.2 </a:t>
            </a:r>
            <a:r>
              <a:rPr lang="zh-CN" altLang="en-US" sz="3600">
                <a:latin typeface="Arial" panose="020B0604020202020204" pitchFamily="34" charset="0"/>
                <a:ea typeface="华文中宋" panose="02010600040101010101" pitchFamily="2" charset="-122"/>
              </a:rPr>
              <a:t>三相桥式全控整流电路</a:t>
            </a:r>
          </a:p>
        </p:txBody>
      </p:sp>
      <p:sp>
        <p:nvSpPr>
          <p:cNvPr id="11162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9E773A-2177-4C61-9FC1-5AF87542BB3A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73669-FF79-4919-A7A4-4363E72CFB7B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3.2.2 </a:t>
            </a:r>
            <a:r>
              <a:rPr lang="zh-CN" altLang="en-US" sz="3600">
                <a:solidFill>
                  <a:schemeClr val="tx1"/>
                </a:solidFill>
              </a:rPr>
              <a:t>三相桥式全控整流电路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24308" y="642114"/>
            <a:ext cx="9036496" cy="588492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solidFill>
                  <a:srgbClr val="009900"/>
                </a:solidFill>
              </a:rPr>
              <a:t>3</a:t>
            </a:r>
            <a:r>
              <a:rPr lang="zh-CN" altLang="en-US" sz="2400" b="1" dirty="0">
                <a:solidFill>
                  <a:srgbClr val="009900"/>
                </a:solidFill>
              </a:rPr>
              <a:t>、</a:t>
            </a:r>
            <a:r>
              <a:rPr lang="zh-CN" altLang="en-US" sz="2400" b="1" dirty="0"/>
              <a:t>整流输出电压</a:t>
            </a:r>
            <a:r>
              <a:rPr lang="en-US" altLang="zh-CN" sz="2400" b="1" i="1" dirty="0" err="1">
                <a:solidFill>
                  <a:srgbClr val="E35449"/>
                </a:solidFill>
              </a:rPr>
              <a:t>u</a:t>
            </a:r>
            <a:r>
              <a:rPr lang="en-US" altLang="zh-CN" sz="2400" b="1" i="1" baseline="-25000" dirty="0" err="1">
                <a:solidFill>
                  <a:srgbClr val="E35449"/>
                </a:solidFill>
              </a:rPr>
              <a:t>d</a:t>
            </a:r>
            <a:r>
              <a:rPr lang="zh-CN" altLang="en-US" sz="2400" b="1" dirty="0"/>
              <a:t>一周期</a:t>
            </a:r>
            <a:r>
              <a:rPr lang="zh-CN" altLang="en-US" sz="2400" b="1" dirty="0">
                <a:solidFill>
                  <a:srgbClr val="E35449"/>
                </a:solidFill>
              </a:rPr>
              <a:t>脉动</a:t>
            </a:r>
            <a:r>
              <a:rPr lang="en-US" altLang="zh-CN" sz="2400" b="1" dirty="0">
                <a:solidFill>
                  <a:srgbClr val="E35449"/>
                </a:solidFill>
              </a:rPr>
              <a:t>6</a:t>
            </a:r>
            <a:r>
              <a:rPr lang="zh-CN" altLang="en-US" sz="2400" b="1" dirty="0">
                <a:solidFill>
                  <a:srgbClr val="E35449"/>
                </a:solidFill>
              </a:rPr>
              <a:t>次</a:t>
            </a:r>
            <a:r>
              <a:rPr lang="zh-CN" altLang="en-US" sz="2400" b="1" dirty="0"/>
              <a:t>，每次脉动的波形都一样，故该电路为</a:t>
            </a:r>
            <a:r>
              <a:rPr lang="en-US" altLang="zh-CN" sz="2400" b="1" dirty="0">
                <a:solidFill>
                  <a:srgbClr val="E35449"/>
                </a:solidFill>
              </a:rPr>
              <a:t>6</a:t>
            </a:r>
            <a:r>
              <a:rPr lang="zh-CN" altLang="en-US" sz="2400" b="1" dirty="0">
                <a:solidFill>
                  <a:srgbClr val="E35449"/>
                </a:solidFill>
              </a:rPr>
              <a:t>脉波整流电路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solidFill>
                  <a:srgbClr val="009900"/>
                </a:solidFill>
              </a:rPr>
              <a:t>4</a:t>
            </a:r>
            <a:r>
              <a:rPr lang="zh-CN" altLang="en-US" sz="2400" b="1" dirty="0">
                <a:solidFill>
                  <a:srgbClr val="009900"/>
                </a:solidFill>
              </a:rPr>
              <a:t>、</a:t>
            </a:r>
            <a:r>
              <a:rPr lang="zh-CN" altLang="en-US" sz="2400" b="1" dirty="0"/>
              <a:t>在整流电路合闸启动过程中或电流断续时，为确保电路的正常工作，需保证同时导通的</a:t>
            </a:r>
            <a:r>
              <a:rPr lang="en-US" altLang="zh-CN" sz="2400" b="1" dirty="0">
                <a:solidFill>
                  <a:srgbClr val="E35449"/>
                </a:solidFill>
              </a:rPr>
              <a:t>2</a:t>
            </a:r>
            <a:r>
              <a:rPr lang="zh-CN" altLang="en-US" sz="2400" b="1" dirty="0"/>
              <a:t>个晶闸管均有脉冲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FF00FF"/>
                </a:solidFill>
              </a:rPr>
              <a:t>√</a:t>
            </a:r>
            <a:r>
              <a:rPr lang="zh-CN" altLang="en-US" sz="2400" b="1" dirty="0">
                <a:solidFill>
                  <a:srgbClr val="E35449"/>
                </a:solidFill>
              </a:rPr>
              <a:t>宽脉冲</a:t>
            </a:r>
            <a:r>
              <a:rPr lang="zh-CN" altLang="en-US" sz="2400" b="1" dirty="0"/>
              <a:t>触发 ：使脉冲宽度大于</a:t>
            </a:r>
            <a:r>
              <a:rPr lang="en-US" altLang="zh-CN" sz="2400" b="1" dirty="0"/>
              <a:t>60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（一般取</a:t>
            </a:r>
            <a:r>
              <a:rPr lang="en-US" altLang="zh-CN" sz="2400" b="1" dirty="0"/>
              <a:t>80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en-US" altLang="zh-CN" sz="2400" b="1" dirty="0"/>
              <a:t>~100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）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FF00FF"/>
                </a:solidFill>
              </a:rPr>
              <a:t>√</a:t>
            </a:r>
            <a:r>
              <a:rPr lang="zh-CN" altLang="en-US" sz="2400" b="1" dirty="0">
                <a:solidFill>
                  <a:srgbClr val="E35449"/>
                </a:solidFill>
              </a:rPr>
              <a:t>双脉冲</a:t>
            </a:r>
            <a:r>
              <a:rPr lang="zh-CN" altLang="en-US" sz="2400" b="1" dirty="0"/>
              <a:t>触发 ：用两个窄脉冲代替宽脉冲，两个窄脉冲的前沿相差</a:t>
            </a:r>
            <a:r>
              <a:rPr lang="en-US" altLang="zh-CN" sz="2400" b="1" dirty="0"/>
              <a:t>60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，脉宽一般为</a:t>
            </a:r>
            <a:r>
              <a:rPr lang="en-US" altLang="zh-CN" sz="2400" b="1" dirty="0"/>
              <a:t>20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en-US" altLang="zh-CN" sz="2400" b="1" dirty="0"/>
              <a:t>~30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。触发某个晶闸管导通时，给前一个晶闸管补发脉冲。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solidFill>
                  <a:srgbClr val="FF00FF"/>
                </a:solidFill>
              </a:rPr>
              <a:t>   √</a:t>
            </a:r>
            <a:r>
              <a:rPr lang="zh-CN" altLang="en-US" sz="2400" b="1" dirty="0"/>
              <a:t>常用的是双脉冲触发。</a:t>
            </a:r>
            <a:endParaRPr lang="en-US" altLang="zh-CN" sz="2400" b="1" dirty="0"/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solidFill>
                <a:srgbClr val="009900"/>
              </a:solidFill>
            </a:endParaRPr>
          </a:p>
        </p:txBody>
      </p:sp>
      <p:sp>
        <p:nvSpPr>
          <p:cNvPr id="11264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31C22B-6FF9-4080-9352-9C1C3092AF85}" type="slidenum">
              <a:rPr lang="zh-CN" altLang="en-US"/>
              <a:pPr eaLnBrk="1" hangingPunct="1"/>
              <a:t>23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5A845-D73E-45F2-8387-59A73F9214FB}" type="datetime10">
              <a:rPr lang="zh-CN" altLang="en-US" smtClean="0"/>
              <a:t>13:41</a:t>
            </a:fld>
            <a:endParaRPr lang="zh-CN" altLang="en-US"/>
          </a:p>
        </p:txBody>
      </p:sp>
      <p:pic>
        <p:nvPicPr>
          <p:cNvPr id="6" name="Picture 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2116"/>
            <a:ext cx="4680520" cy="230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971550" y="188913"/>
            <a:ext cx="76327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i="1" u="sng">
                <a:solidFill>
                  <a:schemeClr val="hlink"/>
                </a:solidFill>
              </a:rPr>
              <a:t>a</a:t>
            </a:r>
            <a:r>
              <a:rPr lang="en-US" altLang="zh-CN" sz="2000" u="sng">
                <a:solidFill>
                  <a:schemeClr val="hlink"/>
                </a:solidFill>
              </a:rPr>
              <a:t>=30</a:t>
            </a:r>
            <a:r>
              <a:rPr lang="en-US" altLang="zh-CN" sz="2000" u="sng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000" u="sng">
                <a:solidFill>
                  <a:schemeClr val="hlink"/>
                </a:solidFill>
              </a:rPr>
              <a:t>时的工作情况，</a:t>
            </a:r>
            <a:r>
              <a:rPr lang="en-US" altLang="zh-CN" sz="2000">
                <a:solidFill>
                  <a:srgbClr val="FF00FF"/>
                </a:solidFill>
              </a:rPr>
              <a:t> </a:t>
            </a:r>
            <a:r>
              <a:rPr lang="zh-CN" altLang="en-US" sz="2000"/>
              <a:t>晶闸管起始导通时刻推迟了</a:t>
            </a:r>
            <a:r>
              <a:rPr lang="en-US" altLang="zh-CN" sz="2000"/>
              <a:t>30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zh-CN" altLang="en-US" sz="2000"/>
              <a:t>，组成</a:t>
            </a:r>
            <a:r>
              <a:rPr lang="en-US" altLang="zh-CN" sz="2000" i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>
                <a:solidFill>
                  <a:srgbClr val="E35449"/>
                </a:solidFill>
              </a:rPr>
              <a:t>d</a:t>
            </a:r>
            <a:r>
              <a:rPr lang="zh-CN" altLang="en-US" sz="2000"/>
              <a:t>的每一段线电压因此推迟</a:t>
            </a:r>
            <a:r>
              <a:rPr lang="en-US" altLang="zh-CN" sz="2000"/>
              <a:t>30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zh-CN" altLang="en-US" sz="2000"/>
              <a:t>，</a:t>
            </a:r>
            <a:r>
              <a:rPr lang="en-US" altLang="zh-CN" sz="2000" i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>
                <a:solidFill>
                  <a:srgbClr val="E35449"/>
                </a:solidFill>
              </a:rPr>
              <a:t>d</a:t>
            </a:r>
            <a:r>
              <a:rPr lang="zh-CN" altLang="en-US" sz="2000"/>
              <a:t>平均值降低</a:t>
            </a:r>
            <a:r>
              <a:rPr lang="zh-CN" altLang="en-US" sz="3200"/>
              <a:t>。</a:t>
            </a:r>
            <a:endParaRPr lang="zh-CN" altLang="en-US" sz="3200" u="sng">
              <a:solidFill>
                <a:schemeClr val="hlink"/>
              </a:solidFill>
            </a:endParaRP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84518"/>
              </p:ext>
            </p:extLst>
          </p:nvPr>
        </p:nvGraphicFramePr>
        <p:xfrm>
          <a:off x="0" y="888796"/>
          <a:ext cx="6840538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4" name="VISIO" r:id="rId3" imgW="2988564" imgH="4075176" progId="Visio.Drawing.5">
                  <p:embed/>
                </p:oleObj>
              </mc:Choice>
              <mc:Fallback>
                <p:oleObj name="VISIO" r:id="rId3" imgW="2988564" imgH="4075176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88796"/>
                        <a:ext cx="6840538" cy="5949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5939EA-16E0-45FE-A5D0-6158A1CE1F52}" type="slidenum">
              <a:rPr lang="zh-CN" altLang="en-US"/>
              <a:pPr eaLnBrk="1" hangingPunct="1"/>
              <a:t>24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132856"/>
            <a:ext cx="30099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56627-5C08-4D72-9C9E-4E200A50A04E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645603"/>
              </p:ext>
            </p:extLst>
          </p:nvPr>
        </p:nvGraphicFramePr>
        <p:xfrm>
          <a:off x="0" y="685800"/>
          <a:ext cx="7236296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9" name="VISIO" r:id="rId3" imgW="2988564" imgH="3543300" progId="Visio.Drawing.5">
                  <p:embed/>
                </p:oleObj>
              </mc:Choice>
              <mc:Fallback>
                <p:oleObj name="VISIO" r:id="rId3" imgW="2988564" imgH="354330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7236296" cy="6172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971550" y="30163"/>
            <a:ext cx="76327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000" i="1" u="sng">
                <a:solidFill>
                  <a:schemeClr val="hlink"/>
                </a:solidFill>
              </a:rPr>
              <a:t>a</a:t>
            </a:r>
            <a:r>
              <a:rPr lang="en-US" altLang="zh-CN" sz="2000" u="sng">
                <a:solidFill>
                  <a:schemeClr val="hlink"/>
                </a:solidFill>
              </a:rPr>
              <a:t>=60</a:t>
            </a:r>
            <a:r>
              <a:rPr lang="en-US" altLang="zh-CN" sz="2000" u="sng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000" u="sng">
                <a:solidFill>
                  <a:schemeClr val="hlink"/>
                </a:solidFill>
              </a:rPr>
              <a:t>时的工作情况，</a:t>
            </a:r>
            <a:r>
              <a:rPr lang="en-US" altLang="zh-CN" sz="2000">
                <a:solidFill>
                  <a:srgbClr val="FF00FF"/>
                </a:solidFill>
              </a:rPr>
              <a:t> </a:t>
            </a:r>
            <a:r>
              <a:rPr lang="en-US" altLang="zh-CN" sz="2000" i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>
                <a:solidFill>
                  <a:srgbClr val="E35449"/>
                </a:solidFill>
              </a:rPr>
              <a:t>d</a:t>
            </a:r>
            <a:r>
              <a:rPr lang="zh-CN" altLang="en-US" sz="2000"/>
              <a:t>波形中每段线电压的波形继续向后移，</a:t>
            </a:r>
            <a:r>
              <a:rPr lang="en-US" altLang="zh-CN" sz="2000" i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>
                <a:solidFill>
                  <a:srgbClr val="E35449"/>
                </a:solidFill>
              </a:rPr>
              <a:t>d</a:t>
            </a:r>
            <a:r>
              <a:rPr lang="zh-CN" altLang="en-US" sz="2000"/>
              <a:t>平均值继续降低。</a:t>
            </a:r>
            <a:r>
              <a:rPr kumimoji="1" lang="zh-CN" altLang="zh-CN" sz="2000" i="1">
                <a:sym typeface="Symbol" panose="05050102010706020507" pitchFamily="18" charset="2"/>
              </a:rPr>
              <a:t></a:t>
            </a:r>
            <a:r>
              <a:rPr lang="en-US" altLang="zh-CN" sz="2000"/>
              <a:t>=60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zh-CN" altLang="en-US" sz="2000"/>
              <a:t>时</a:t>
            </a:r>
            <a:r>
              <a:rPr lang="en-US" altLang="zh-CN" sz="2000" i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>
                <a:solidFill>
                  <a:srgbClr val="E35449"/>
                </a:solidFill>
              </a:rPr>
              <a:t>d</a:t>
            </a:r>
            <a:r>
              <a:rPr lang="zh-CN" altLang="en-US" sz="2000"/>
              <a:t>出现了</a:t>
            </a:r>
            <a:r>
              <a:rPr lang="zh-CN" altLang="en-US" sz="2000">
                <a:solidFill>
                  <a:srgbClr val="E35449"/>
                </a:solidFill>
              </a:rPr>
              <a:t>为零的点</a:t>
            </a:r>
            <a:r>
              <a:rPr lang="zh-CN" altLang="en-US" sz="3200"/>
              <a:t>。</a:t>
            </a:r>
            <a:endParaRPr lang="zh-CN" altLang="en-US" sz="3200" u="sng">
              <a:solidFill>
                <a:schemeClr val="hlink"/>
              </a:solidFill>
            </a:endParaRPr>
          </a:p>
        </p:txBody>
      </p:sp>
      <p:sp>
        <p:nvSpPr>
          <p:cNvPr id="11469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C06632-F5F0-45B7-9B66-03414DE8C4E5}" type="slidenum">
              <a:rPr lang="zh-CN" altLang="en-US"/>
              <a:pPr eaLnBrk="1" hangingPunct="1"/>
              <a:t>25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445544"/>
            <a:ext cx="30099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CBAAF-0C17-4167-9B40-CA8553F149A1}" type="datetime10">
              <a:rPr lang="zh-CN" altLang="en-US" smtClean="0"/>
              <a:t>13:41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A7CE29-1478-470B-B964-514693569020}"/>
              </a:ext>
            </a:extLst>
          </p:cNvPr>
          <p:cNvCxnSpPr/>
          <p:nvPr/>
        </p:nvCxnSpPr>
        <p:spPr>
          <a:xfrm>
            <a:off x="1403648" y="1052736"/>
            <a:ext cx="0" cy="9361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2896BA4-6F88-4A60-AD3A-355A596AAFC1}"/>
              </a:ext>
            </a:extLst>
          </p:cNvPr>
          <p:cNvSpPr/>
          <p:nvPr/>
        </p:nvSpPr>
        <p:spPr>
          <a:xfrm>
            <a:off x="665584" y="1138335"/>
            <a:ext cx="740228" cy="833534"/>
          </a:xfrm>
          <a:custGeom>
            <a:avLst/>
            <a:gdLst>
              <a:gd name="connsiteX0" fmla="*/ 0 w 740228"/>
              <a:gd name="connsiteY0" fmla="*/ 0 h 833534"/>
              <a:gd name="connsiteX1" fmla="*/ 99526 w 740228"/>
              <a:gd name="connsiteY1" fmla="*/ 87085 h 833534"/>
              <a:gd name="connsiteX2" fmla="*/ 242596 w 740228"/>
              <a:gd name="connsiteY2" fmla="*/ 230155 h 833534"/>
              <a:gd name="connsiteX3" fmla="*/ 398106 w 740228"/>
              <a:gd name="connsiteY3" fmla="*/ 410547 h 833534"/>
              <a:gd name="connsiteX4" fmla="*/ 566057 w 740228"/>
              <a:gd name="connsiteY4" fmla="*/ 628261 h 833534"/>
              <a:gd name="connsiteX5" fmla="*/ 740228 w 740228"/>
              <a:gd name="connsiteY5" fmla="*/ 833534 h 83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228" h="833534">
                <a:moveTo>
                  <a:pt x="0" y="0"/>
                </a:moveTo>
                <a:cubicBezTo>
                  <a:pt x="29546" y="24363"/>
                  <a:pt x="59093" y="48726"/>
                  <a:pt x="99526" y="87085"/>
                </a:cubicBezTo>
                <a:cubicBezTo>
                  <a:pt x="139959" y="125444"/>
                  <a:pt x="192833" y="176245"/>
                  <a:pt x="242596" y="230155"/>
                </a:cubicBezTo>
                <a:cubicBezTo>
                  <a:pt x="292359" y="284065"/>
                  <a:pt x="344196" y="344196"/>
                  <a:pt x="398106" y="410547"/>
                </a:cubicBezTo>
                <a:cubicBezTo>
                  <a:pt x="452016" y="476898"/>
                  <a:pt x="509037" y="557763"/>
                  <a:pt x="566057" y="628261"/>
                </a:cubicBezTo>
                <a:cubicBezTo>
                  <a:pt x="623077" y="698759"/>
                  <a:pt x="681652" y="766146"/>
                  <a:pt x="740228" y="833534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C27A735-AD6C-43DA-AF70-BEA6A19DF718}"/>
              </a:ext>
            </a:extLst>
          </p:cNvPr>
          <p:cNvSpPr/>
          <p:nvPr/>
        </p:nvSpPr>
        <p:spPr>
          <a:xfrm>
            <a:off x="665584" y="1387151"/>
            <a:ext cx="236375" cy="286139"/>
          </a:xfrm>
          <a:custGeom>
            <a:avLst/>
            <a:gdLst>
              <a:gd name="connsiteX0" fmla="*/ 236375 w 236375"/>
              <a:gd name="connsiteY0" fmla="*/ 0 h 286139"/>
              <a:gd name="connsiteX1" fmla="*/ 174171 w 236375"/>
              <a:gd name="connsiteY1" fmla="*/ 62204 h 286139"/>
              <a:gd name="connsiteX2" fmla="*/ 124408 w 236375"/>
              <a:gd name="connsiteY2" fmla="*/ 124408 h 286139"/>
              <a:gd name="connsiteX3" fmla="*/ 80865 w 236375"/>
              <a:gd name="connsiteY3" fmla="*/ 192833 h 286139"/>
              <a:gd name="connsiteX4" fmla="*/ 0 w 236375"/>
              <a:gd name="connsiteY4" fmla="*/ 286139 h 28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375" h="286139">
                <a:moveTo>
                  <a:pt x="236375" y="0"/>
                </a:moveTo>
                <a:cubicBezTo>
                  <a:pt x="214603" y="20734"/>
                  <a:pt x="192832" y="41469"/>
                  <a:pt x="174171" y="62204"/>
                </a:cubicBezTo>
                <a:cubicBezTo>
                  <a:pt x="155510" y="82939"/>
                  <a:pt x="139959" y="102637"/>
                  <a:pt x="124408" y="124408"/>
                </a:cubicBezTo>
                <a:cubicBezTo>
                  <a:pt x="108857" y="146179"/>
                  <a:pt x="101600" y="165878"/>
                  <a:pt x="80865" y="192833"/>
                </a:cubicBezTo>
                <a:cubicBezTo>
                  <a:pt x="60130" y="219788"/>
                  <a:pt x="30065" y="252963"/>
                  <a:pt x="0" y="28613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B235E10-28CB-4D17-9DEB-48616F65BD60}"/>
              </a:ext>
            </a:extLst>
          </p:cNvPr>
          <p:cNvSpPr/>
          <p:nvPr/>
        </p:nvSpPr>
        <p:spPr>
          <a:xfrm>
            <a:off x="1412033" y="1057469"/>
            <a:ext cx="970383" cy="922206"/>
          </a:xfrm>
          <a:custGeom>
            <a:avLst/>
            <a:gdLst>
              <a:gd name="connsiteX0" fmla="*/ 0 w 970383"/>
              <a:gd name="connsiteY0" fmla="*/ 0 h 922206"/>
              <a:gd name="connsiteX1" fmla="*/ 74645 w 970383"/>
              <a:gd name="connsiteY1" fmla="*/ 12441 h 922206"/>
              <a:gd name="connsiteX2" fmla="*/ 199053 w 970383"/>
              <a:gd name="connsiteY2" fmla="*/ 62204 h 922206"/>
              <a:gd name="connsiteX3" fmla="*/ 354563 w 970383"/>
              <a:gd name="connsiteY3" fmla="*/ 174172 h 922206"/>
              <a:gd name="connsiteX4" fmla="*/ 541175 w 970383"/>
              <a:gd name="connsiteY4" fmla="*/ 373225 h 922206"/>
              <a:gd name="connsiteX5" fmla="*/ 702906 w 970383"/>
              <a:gd name="connsiteY5" fmla="*/ 584719 h 922206"/>
              <a:gd name="connsiteX6" fmla="*/ 852196 w 970383"/>
              <a:gd name="connsiteY6" fmla="*/ 777551 h 922206"/>
              <a:gd name="connsiteX7" fmla="*/ 970383 w 970383"/>
              <a:gd name="connsiteY7" fmla="*/ 920621 h 9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383" h="922206">
                <a:moveTo>
                  <a:pt x="0" y="0"/>
                </a:moveTo>
                <a:cubicBezTo>
                  <a:pt x="20735" y="1037"/>
                  <a:pt x="41470" y="2074"/>
                  <a:pt x="74645" y="12441"/>
                </a:cubicBezTo>
                <a:cubicBezTo>
                  <a:pt x="107820" y="22808"/>
                  <a:pt x="152400" y="35249"/>
                  <a:pt x="199053" y="62204"/>
                </a:cubicBezTo>
                <a:cubicBezTo>
                  <a:pt x="245706" y="89159"/>
                  <a:pt x="297543" y="122335"/>
                  <a:pt x="354563" y="174172"/>
                </a:cubicBezTo>
                <a:cubicBezTo>
                  <a:pt x="411583" y="226009"/>
                  <a:pt x="483118" y="304801"/>
                  <a:pt x="541175" y="373225"/>
                </a:cubicBezTo>
                <a:cubicBezTo>
                  <a:pt x="599232" y="441649"/>
                  <a:pt x="702906" y="584719"/>
                  <a:pt x="702906" y="584719"/>
                </a:cubicBezTo>
                <a:cubicBezTo>
                  <a:pt x="754743" y="652107"/>
                  <a:pt x="807617" y="721568"/>
                  <a:pt x="852196" y="777551"/>
                </a:cubicBezTo>
                <a:cubicBezTo>
                  <a:pt x="896775" y="833534"/>
                  <a:pt x="962089" y="936172"/>
                  <a:pt x="970383" y="920621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D635481-DDC5-4FAD-BD82-76633C432E51}"/>
              </a:ext>
            </a:extLst>
          </p:cNvPr>
          <p:cNvSpPr/>
          <p:nvPr/>
        </p:nvSpPr>
        <p:spPr>
          <a:xfrm>
            <a:off x="2403411" y="1066634"/>
            <a:ext cx="970383" cy="922206"/>
          </a:xfrm>
          <a:custGeom>
            <a:avLst/>
            <a:gdLst>
              <a:gd name="connsiteX0" fmla="*/ 0 w 970383"/>
              <a:gd name="connsiteY0" fmla="*/ 0 h 922206"/>
              <a:gd name="connsiteX1" fmla="*/ 74645 w 970383"/>
              <a:gd name="connsiteY1" fmla="*/ 12441 h 922206"/>
              <a:gd name="connsiteX2" fmla="*/ 199053 w 970383"/>
              <a:gd name="connsiteY2" fmla="*/ 62204 h 922206"/>
              <a:gd name="connsiteX3" fmla="*/ 354563 w 970383"/>
              <a:gd name="connsiteY3" fmla="*/ 174172 h 922206"/>
              <a:gd name="connsiteX4" fmla="*/ 541175 w 970383"/>
              <a:gd name="connsiteY4" fmla="*/ 373225 h 922206"/>
              <a:gd name="connsiteX5" fmla="*/ 702906 w 970383"/>
              <a:gd name="connsiteY5" fmla="*/ 584719 h 922206"/>
              <a:gd name="connsiteX6" fmla="*/ 852196 w 970383"/>
              <a:gd name="connsiteY6" fmla="*/ 777551 h 922206"/>
              <a:gd name="connsiteX7" fmla="*/ 970383 w 970383"/>
              <a:gd name="connsiteY7" fmla="*/ 920621 h 9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383" h="922206">
                <a:moveTo>
                  <a:pt x="0" y="0"/>
                </a:moveTo>
                <a:cubicBezTo>
                  <a:pt x="20735" y="1037"/>
                  <a:pt x="41470" y="2074"/>
                  <a:pt x="74645" y="12441"/>
                </a:cubicBezTo>
                <a:cubicBezTo>
                  <a:pt x="107820" y="22808"/>
                  <a:pt x="152400" y="35249"/>
                  <a:pt x="199053" y="62204"/>
                </a:cubicBezTo>
                <a:cubicBezTo>
                  <a:pt x="245706" y="89159"/>
                  <a:pt x="297543" y="122335"/>
                  <a:pt x="354563" y="174172"/>
                </a:cubicBezTo>
                <a:cubicBezTo>
                  <a:pt x="411583" y="226009"/>
                  <a:pt x="483118" y="304801"/>
                  <a:pt x="541175" y="373225"/>
                </a:cubicBezTo>
                <a:cubicBezTo>
                  <a:pt x="599232" y="441649"/>
                  <a:pt x="702906" y="584719"/>
                  <a:pt x="702906" y="584719"/>
                </a:cubicBezTo>
                <a:cubicBezTo>
                  <a:pt x="754743" y="652107"/>
                  <a:pt x="807617" y="721568"/>
                  <a:pt x="852196" y="777551"/>
                </a:cubicBezTo>
                <a:cubicBezTo>
                  <a:pt x="896775" y="833534"/>
                  <a:pt x="962089" y="936172"/>
                  <a:pt x="970383" y="920621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FA3B027-62B4-4D50-9362-EE1F4231A95E}"/>
              </a:ext>
            </a:extLst>
          </p:cNvPr>
          <p:cNvSpPr/>
          <p:nvPr/>
        </p:nvSpPr>
        <p:spPr>
          <a:xfrm>
            <a:off x="3382178" y="1057469"/>
            <a:ext cx="970383" cy="922206"/>
          </a:xfrm>
          <a:custGeom>
            <a:avLst/>
            <a:gdLst>
              <a:gd name="connsiteX0" fmla="*/ 0 w 970383"/>
              <a:gd name="connsiteY0" fmla="*/ 0 h 922206"/>
              <a:gd name="connsiteX1" fmla="*/ 74645 w 970383"/>
              <a:gd name="connsiteY1" fmla="*/ 12441 h 922206"/>
              <a:gd name="connsiteX2" fmla="*/ 199053 w 970383"/>
              <a:gd name="connsiteY2" fmla="*/ 62204 h 922206"/>
              <a:gd name="connsiteX3" fmla="*/ 354563 w 970383"/>
              <a:gd name="connsiteY3" fmla="*/ 174172 h 922206"/>
              <a:gd name="connsiteX4" fmla="*/ 541175 w 970383"/>
              <a:gd name="connsiteY4" fmla="*/ 373225 h 922206"/>
              <a:gd name="connsiteX5" fmla="*/ 702906 w 970383"/>
              <a:gd name="connsiteY5" fmla="*/ 584719 h 922206"/>
              <a:gd name="connsiteX6" fmla="*/ 852196 w 970383"/>
              <a:gd name="connsiteY6" fmla="*/ 777551 h 922206"/>
              <a:gd name="connsiteX7" fmla="*/ 970383 w 970383"/>
              <a:gd name="connsiteY7" fmla="*/ 920621 h 9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383" h="922206">
                <a:moveTo>
                  <a:pt x="0" y="0"/>
                </a:moveTo>
                <a:cubicBezTo>
                  <a:pt x="20735" y="1037"/>
                  <a:pt x="41470" y="2074"/>
                  <a:pt x="74645" y="12441"/>
                </a:cubicBezTo>
                <a:cubicBezTo>
                  <a:pt x="107820" y="22808"/>
                  <a:pt x="152400" y="35249"/>
                  <a:pt x="199053" y="62204"/>
                </a:cubicBezTo>
                <a:cubicBezTo>
                  <a:pt x="245706" y="89159"/>
                  <a:pt x="297543" y="122335"/>
                  <a:pt x="354563" y="174172"/>
                </a:cubicBezTo>
                <a:cubicBezTo>
                  <a:pt x="411583" y="226009"/>
                  <a:pt x="483118" y="304801"/>
                  <a:pt x="541175" y="373225"/>
                </a:cubicBezTo>
                <a:cubicBezTo>
                  <a:pt x="599232" y="441649"/>
                  <a:pt x="702906" y="584719"/>
                  <a:pt x="702906" y="584719"/>
                </a:cubicBezTo>
                <a:cubicBezTo>
                  <a:pt x="754743" y="652107"/>
                  <a:pt x="807617" y="721568"/>
                  <a:pt x="852196" y="777551"/>
                </a:cubicBezTo>
                <a:cubicBezTo>
                  <a:pt x="896775" y="833534"/>
                  <a:pt x="962089" y="936172"/>
                  <a:pt x="970383" y="920621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995E621-9317-450D-9714-C807A9B1F346}"/>
              </a:ext>
            </a:extLst>
          </p:cNvPr>
          <p:cNvSpPr/>
          <p:nvPr/>
        </p:nvSpPr>
        <p:spPr>
          <a:xfrm>
            <a:off x="4361706" y="1066634"/>
            <a:ext cx="970383" cy="922206"/>
          </a:xfrm>
          <a:custGeom>
            <a:avLst/>
            <a:gdLst>
              <a:gd name="connsiteX0" fmla="*/ 0 w 970383"/>
              <a:gd name="connsiteY0" fmla="*/ 0 h 922206"/>
              <a:gd name="connsiteX1" fmla="*/ 74645 w 970383"/>
              <a:gd name="connsiteY1" fmla="*/ 12441 h 922206"/>
              <a:gd name="connsiteX2" fmla="*/ 199053 w 970383"/>
              <a:gd name="connsiteY2" fmla="*/ 62204 h 922206"/>
              <a:gd name="connsiteX3" fmla="*/ 354563 w 970383"/>
              <a:gd name="connsiteY3" fmla="*/ 174172 h 922206"/>
              <a:gd name="connsiteX4" fmla="*/ 541175 w 970383"/>
              <a:gd name="connsiteY4" fmla="*/ 373225 h 922206"/>
              <a:gd name="connsiteX5" fmla="*/ 702906 w 970383"/>
              <a:gd name="connsiteY5" fmla="*/ 584719 h 922206"/>
              <a:gd name="connsiteX6" fmla="*/ 852196 w 970383"/>
              <a:gd name="connsiteY6" fmla="*/ 777551 h 922206"/>
              <a:gd name="connsiteX7" fmla="*/ 970383 w 970383"/>
              <a:gd name="connsiteY7" fmla="*/ 920621 h 9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383" h="922206">
                <a:moveTo>
                  <a:pt x="0" y="0"/>
                </a:moveTo>
                <a:cubicBezTo>
                  <a:pt x="20735" y="1037"/>
                  <a:pt x="41470" y="2074"/>
                  <a:pt x="74645" y="12441"/>
                </a:cubicBezTo>
                <a:cubicBezTo>
                  <a:pt x="107820" y="22808"/>
                  <a:pt x="152400" y="35249"/>
                  <a:pt x="199053" y="62204"/>
                </a:cubicBezTo>
                <a:cubicBezTo>
                  <a:pt x="245706" y="89159"/>
                  <a:pt x="297543" y="122335"/>
                  <a:pt x="354563" y="174172"/>
                </a:cubicBezTo>
                <a:cubicBezTo>
                  <a:pt x="411583" y="226009"/>
                  <a:pt x="483118" y="304801"/>
                  <a:pt x="541175" y="373225"/>
                </a:cubicBezTo>
                <a:cubicBezTo>
                  <a:pt x="599232" y="441649"/>
                  <a:pt x="702906" y="584719"/>
                  <a:pt x="702906" y="584719"/>
                </a:cubicBezTo>
                <a:cubicBezTo>
                  <a:pt x="754743" y="652107"/>
                  <a:pt x="807617" y="721568"/>
                  <a:pt x="852196" y="777551"/>
                </a:cubicBezTo>
                <a:cubicBezTo>
                  <a:pt x="896775" y="833534"/>
                  <a:pt x="962089" y="936172"/>
                  <a:pt x="970383" y="920621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7A025BC-6600-482C-9B8C-D7F52F69974D}"/>
              </a:ext>
            </a:extLst>
          </p:cNvPr>
          <p:cNvSpPr/>
          <p:nvPr/>
        </p:nvSpPr>
        <p:spPr>
          <a:xfrm>
            <a:off x="5352323" y="1066634"/>
            <a:ext cx="970383" cy="922206"/>
          </a:xfrm>
          <a:custGeom>
            <a:avLst/>
            <a:gdLst>
              <a:gd name="connsiteX0" fmla="*/ 0 w 970383"/>
              <a:gd name="connsiteY0" fmla="*/ 0 h 922206"/>
              <a:gd name="connsiteX1" fmla="*/ 74645 w 970383"/>
              <a:gd name="connsiteY1" fmla="*/ 12441 h 922206"/>
              <a:gd name="connsiteX2" fmla="*/ 199053 w 970383"/>
              <a:gd name="connsiteY2" fmla="*/ 62204 h 922206"/>
              <a:gd name="connsiteX3" fmla="*/ 354563 w 970383"/>
              <a:gd name="connsiteY3" fmla="*/ 174172 h 922206"/>
              <a:gd name="connsiteX4" fmla="*/ 541175 w 970383"/>
              <a:gd name="connsiteY4" fmla="*/ 373225 h 922206"/>
              <a:gd name="connsiteX5" fmla="*/ 702906 w 970383"/>
              <a:gd name="connsiteY5" fmla="*/ 584719 h 922206"/>
              <a:gd name="connsiteX6" fmla="*/ 852196 w 970383"/>
              <a:gd name="connsiteY6" fmla="*/ 777551 h 922206"/>
              <a:gd name="connsiteX7" fmla="*/ 970383 w 970383"/>
              <a:gd name="connsiteY7" fmla="*/ 920621 h 9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383" h="922206">
                <a:moveTo>
                  <a:pt x="0" y="0"/>
                </a:moveTo>
                <a:cubicBezTo>
                  <a:pt x="20735" y="1037"/>
                  <a:pt x="41470" y="2074"/>
                  <a:pt x="74645" y="12441"/>
                </a:cubicBezTo>
                <a:cubicBezTo>
                  <a:pt x="107820" y="22808"/>
                  <a:pt x="152400" y="35249"/>
                  <a:pt x="199053" y="62204"/>
                </a:cubicBezTo>
                <a:cubicBezTo>
                  <a:pt x="245706" y="89159"/>
                  <a:pt x="297543" y="122335"/>
                  <a:pt x="354563" y="174172"/>
                </a:cubicBezTo>
                <a:cubicBezTo>
                  <a:pt x="411583" y="226009"/>
                  <a:pt x="483118" y="304801"/>
                  <a:pt x="541175" y="373225"/>
                </a:cubicBezTo>
                <a:cubicBezTo>
                  <a:pt x="599232" y="441649"/>
                  <a:pt x="702906" y="584719"/>
                  <a:pt x="702906" y="584719"/>
                </a:cubicBezTo>
                <a:cubicBezTo>
                  <a:pt x="754743" y="652107"/>
                  <a:pt x="807617" y="721568"/>
                  <a:pt x="852196" y="777551"/>
                </a:cubicBezTo>
                <a:cubicBezTo>
                  <a:pt x="896775" y="833534"/>
                  <a:pt x="962089" y="936172"/>
                  <a:pt x="970383" y="920621"/>
                </a:cubicBezTo>
              </a:path>
            </a:pathLst>
          </a:cu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6FBF5FF-D388-4813-8656-789ED092DF4B}"/>
              </a:ext>
            </a:extLst>
          </p:cNvPr>
          <p:cNvCxnSpPr/>
          <p:nvPr/>
        </p:nvCxnSpPr>
        <p:spPr>
          <a:xfrm>
            <a:off x="2382416" y="1050520"/>
            <a:ext cx="0" cy="9361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53CDB39-A545-4559-86DE-4C9A329017B3}"/>
              </a:ext>
            </a:extLst>
          </p:cNvPr>
          <p:cNvCxnSpPr/>
          <p:nvPr/>
        </p:nvCxnSpPr>
        <p:spPr>
          <a:xfrm>
            <a:off x="3373794" y="1050520"/>
            <a:ext cx="0" cy="9361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6759762-ADC4-4571-9638-429A1BF89734}"/>
              </a:ext>
            </a:extLst>
          </p:cNvPr>
          <p:cNvCxnSpPr/>
          <p:nvPr/>
        </p:nvCxnSpPr>
        <p:spPr>
          <a:xfrm>
            <a:off x="4352561" y="1050520"/>
            <a:ext cx="0" cy="9361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D4597A-1F7F-4DD9-B8E2-64D11D6BA0A6}"/>
              </a:ext>
            </a:extLst>
          </p:cNvPr>
          <p:cNvCxnSpPr/>
          <p:nvPr/>
        </p:nvCxnSpPr>
        <p:spPr>
          <a:xfrm>
            <a:off x="5332089" y="1043571"/>
            <a:ext cx="0" cy="93610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80117"/>
              </p:ext>
            </p:extLst>
          </p:nvPr>
        </p:nvGraphicFramePr>
        <p:xfrm>
          <a:off x="-169313" y="752475"/>
          <a:ext cx="67056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4" name="VISIO" r:id="rId3" imgW="2988564" imgH="3838956" progId="Visio.Drawing.5">
                  <p:embed/>
                </p:oleObj>
              </mc:Choice>
              <mc:Fallback>
                <p:oleObj name="VISIO" r:id="rId3" imgW="2988564" imgH="3838956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13" y="752475"/>
                        <a:ext cx="67056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728663" y="115888"/>
            <a:ext cx="787558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当</a:t>
            </a:r>
            <a:r>
              <a:rPr kumimoji="1" lang="zh-CN" altLang="zh-CN" sz="2000" i="1" dirty="0">
                <a:sym typeface="Symbol" panose="05050102010706020507" pitchFamily="18" charset="2"/>
              </a:rPr>
              <a:t></a:t>
            </a:r>
            <a:r>
              <a:rPr lang="en-US" altLang="zh-CN" sz="2000" dirty="0"/>
              <a:t>&gt;60</a:t>
            </a:r>
            <a:r>
              <a:rPr lang="en-US" altLang="zh-CN" sz="2000" dirty="0">
                <a:sym typeface="Symbol" panose="05050102010706020507" pitchFamily="18" charset="2"/>
              </a:rPr>
              <a:t></a:t>
            </a:r>
            <a:r>
              <a:rPr lang="zh-CN" altLang="en-US" sz="2000" dirty="0"/>
              <a:t>时，因为</a:t>
            </a:r>
            <a:r>
              <a:rPr lang="en-US" altLang="zh-CN" sz="2000" i="1" dirty="0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与</a:t>
            </a:r>
            <a:r>
              <a:rPr lang="en-US" altLang="zh-CN" sz="2000" i="1" dirty="0" err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一致，一旦</a:t>
            </a:r>
            <a:r>
              <a:rPr lang="en-US" altLang="zh-CN" sz="2000" i="1" dirty="0" err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降为至零，</a:t>
            </a:r>
            <a:r>
              <a:rPr lang="en-US" altLang="zh-CN" sz="2000" i="1" dirty="0">
                <a:solidFill>
                  <a:srgbClr val="E35449"/>
                </a:solidFill>
              </a:rPr>
              <a:t>i</a:t>
            </a:r>
            <a:r>
              <a:rPr lang="en-US" altLang="zh-CN" sz="2000" i="1" baseline="-25000" dirty="0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也降至零，晶闸管关断，输出整流电压</a:t>
            </a:r>
            <a:r>
              <a:rPr lang="en-US" altLang="zh-CN" sz="2000" i="1" dirty="0" err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d</a:t>
            </a:r>
            <a:r>
              <a:rPr lang="zh-CN" altLang="en-US" sz="2000" dirty="0">
                <a:solidFill>
                  <a:srgbClr val="E35449"/>
                </a:solidFill>
              </a:rPr>
              <a:t>为零</a:t>
            </a:r>
            <a:r>
              <a:rPr lang="zh-CN" altLang="en-US" sz="2000" dirty="0"/>
              <a:t>，</a:t>
            </a:r>
            <a:r>
              <a:rPr lang="en-US" altLang="zh-CN" sz="2000" i="1" dirty="0" err="1">
                <a:solidFill>
                  <a:srgbClr val="E35449"/>
                </a:solidFill>
              </a:rPr>
              <a:t>u</a:t>
            </a:r>
            <a:r>
              <a:rPr lang="en-US" altLang="zh-CN" sz="2000" i="1" baseline="-25000" dirty="0" err="1">
                <a:solidFill>
                  <a:srgbClr val="E35449"/>
                </a:solidFill>
              </a:rPr>
              <a:t>d</a:t>
            </a:r>
            <a:r>
              <a:rPr lang="zh-CN" altLang="en-US" sz="2000" dirty="0"/>
              <a:t>波形不能出现负值。</a:t>
            </a:r>
          </a:p>
        </p:txBody>
      </p:sp>
      <p:sp>
        <p:nvSpPr>
          <p:cNvPr id="115716" name="Rectangle 2"/>
          <p:cNvSpPr>
            <a:spLocks noChangeArrowheads="1"/>
          </p:cNvSpPr>
          <p:nvPr/>
        </p:nvSpPr>
        <p:spPr bwMode="auto">
          <a:xfrm>
            <a:off x="3514725" y="6381750"/>
            <a:ext cx="23034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sz="2000">
                <a:sym typeface="Symbol" panose="05050102010706020507" pitchFamily="18" charset="2"/>
              </a:rPr>
              <a:t></a:t>
            </a:r>
            <a:r>
              <a:rPr lang="en-US" altLang="zh-CN" sz="2000"/>
              <a:t>=90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zh-CN" altLang="en-US" sz="2000"/>
              <a:t>时的波形</a:t>
            </a:r>
          </a:p>
        </p:txBody>
      </p:sp>
      <p:sp>
        <p:nvSpPr>
          <p:cNvPr id="11571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649AE8-14FC-4689-A413-788B11EC8CC6}" type="slidenum">
              <a:rPr lang="zh-CN" altLang="en-US"/>
              <a:pPr eaLnBrk="1" hangingPunct="1"/>
              <a:t>26</a:t>
            </a:fld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16832"/>
            <a:ext cx="30099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C56A1-71C0-4EB0-B888-53B7EA4C3190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85800" y="115888"/>
            <a:ext cx="8062913" cy="655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>
                <a:solidFill>
                  <a:schemeClr val="hlink"/>
                </a:solidFill>
              </a:rPr>
              <a:t>当</a:t>
            </a:r>
            <a:r>
              <a:rPr lang="en-US" altLang="zh-CN" sz="2400" i="1" dirty="0">
                <a:solidFill>
                  <a:schemeClr val="hlink"/>
                </a:solidFill>
              </a:rPr>
              <a:t>a</a:t>
            </a:r>
            <a:r>
              <a:rPr lang="en-US" altLang="zh-CN" sz="2400" dirty="0">
                <a:solidFill>
                  <a:schemeClr val="hlink"/>
                </a:solidFill>
              </a:rPr>
              <a:t>≤60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olidFill>
                  <a:schemeClr val="hlink"/>
                </a:solidFill>
              </a:rPr>
              <a:t>时</a:t>
            </a:r>
            <a:r>
              <a:rPr lang="zh-CN" altLang="en-US" sz="2400" dirty="0"/>
              <a:t>，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波形均连续，对于电阻负载，</a:t>
            </a:r>
            <a:r>
              <a:rPr lang="en-US" altLang="zh-CN" sz="2400" i="1" dirty="0"/>
              <a:t>i</a:t>
            </a:r>
            <a:r>
              <a:rPr lang="en-US" altLang="zh-CN" sz="2400" baseline="-30000" dirty="0"/>
              <a:t>d</a:t>
            </a:r>
            <a:r>
              <a:rPr lang="zh-CN" altLang="en-US" sz="2400" dirty="0"/>
              <a:t>波形与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波形形状一样，也连续。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>
                <a:solidFill>
                  <a:schemeClr val="hlink"/>
                </a:solidFill>
              </a:rPr>
              <a:t>当</a:t>
            </a:r>
            <a:r>
              <a:rPr lang="en-US" altLang="zh-CN" sz="2400" i="1" dirty="0">
                <a:solidFill>
                  <a:schemeClr val="hlink"/>
                </a:solidFill>
              </a:rPr>
              <a:t>a</a:t>
            </a:r>
            <a:r>
              <a:rPr lang="en-US" altLang="zh-CN" sz="2400" dirty="0">
                <a:solidFill>
                  <a:schemeClr val="hlink"/>
                </a:solidFill>
              </a:rPr>
              <a:t>&gt;60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olidFill>
                  <a:schemeClr val="hlink"/>
                </a:solidFill>
              </a:rPr>
              <a:t>时</a:t>
            </a:r>
            <a:r>
              <a:rPr lang="zh-CN" altLang="en-US" sz="2400" dirty="0"/>
              <a:t>，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波形每60</a:t>
            </a:r>
            <a:r>
              <a:rPr lang="zh-CN" altLang="en-US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/>
              <a:t>中有一段为零，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波形不能出现负值。</a:t>
            </a: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如果</a:t>
            </a:r>
            <a:r>
              <a:rPr lang="en-US" altLang="zh-CN" sz="2400" dirty="0"/>
              <a:t>a</a:t>
            </a:r>
            <a:r>
              <a:rPr lang="zh-CN" altLang="en-US" sz="2400" dirty="0"/>
              <a:t>角继续增大至</a:t>
            </a:r>
            <a:r>
              <a:rPr lang="en-US" altLang="zh-CN" sz="2400" dirty="0"/>
              <a:t>12</a:t>
            </a:r>
            <a:r>
              <a:rPr lang="zh-CN" altLang="en-US" sz="2400" dirty="0"/>
              <a:t>0</a:t>
            </a:r>
            <a:r>
              <a:rPr lang="zh-CN" altLang="en-US" sz="2400" dirty="0">
                <a:sym typeface="Symbol" panose="05050102010706020507" pitchFamily="18" charset="2"/>
              </a:rPr>
              <a:t> </a:t>
            </a:r>
            <a:r>
              <a:rPr lang="zh-CN" altLang="en-US" sz="2400" dirty="0"/>
              <a:t>，整流输出电压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波形将全为零，其平均值也为零，可见带电阻负载时三相桥式全控整流电路</a:t>
            </a:r>
            <a:r>
              <a:rPr lang="en-US" altLang="zh-CN" sz="2400" i="1" dirty="0"/>
              <a:t>a </a:t>
            </a:r>
            <a:r>
              <a:rPr lang="zh-CN" altLang="en-US" sz="2400" dirty="0"/>
              <a:t>角的</a:t>
            </a:r>
            <a:r>
              <a:rPr lang="zh-CN" altLang="en-US" sz="2400" dirty="0">
                <a:solidFill>
                  <a:srgbClr val="FF0000"/>
                </a:solidFill>
              </a:rPr>
              <a:t>移相范围是         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，导通角为：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zh-CN" altLang="en-US" sz="2400" dirty="0">
                <a:solidFill>
                  <a:schemeClr val="hlink"/>
                </a:solidFill>
              </a:rPr>
              <a:t>                                   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</a:rPr>
              <a:t>当</a:t>
            </a:r>
            <a:r>
              <a:rPr lang="en-US" altLang="zh-CN" sz="2400" i="1" dirty="0">
                <a:solidFill>
                  <a:schemeClr val="hlink"/>
                </a:solidFill>
              </a:rPr>
              <a:t>a</a:t>
            </a:r>
            <a:r>
              <a:rPr lang="en-US" altLang="zh-CN" sz="2400" dirty="0">
                <a:solidFill>
                  <a:schemeClr val="hlink"/>
                </a:solidFill>
              </a:rPr>
              <a:t>&gt;60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olidFill>
                  <a:schemeClr val="hlink"/>
                </a:solidFill>
              </a:rPr>
              <a:t>时</a:t>
            </a:r>
            <a:r>
              <a:rPr lang="en-US" altLang="zh-CN" sz="2400" dirty="0">
                <a:solidFill>
                  <a:schemeClr val="hlink"/>
                </a:solidFill>
              </a:rPr>
              <a:t>) ,                (</a:t>
            </a:r>
            <a:r>
              <a:rPr lang="zh-CN" altLang="en-US" sz="2400" dirty="0">
                <a:solidFill>
                  <a:schemeClr val="hlink"/>
                </a:solidFill>
              </a:rPr>
              <a:t>当</a:t>
            </a:r>
            <a:r>
              <a:rPr lang="en-US" altLang="zh-CN" sz="2400" i="1" dirty="0">
                <a:solidFill>
                  <a:schemeClr val="hlink"/>
                </a:solidFill>
              </a:rPr>
              <a:t>a</a:t>
            </a:r>
            <a:r>
              <a:rPr lang="en-US" altLang="zh-CN" sz="2400" dirty="0">
                <a:solidFill>
                  <a:schemeClr val="hlink"/>
                </a:solidFill>
              </a:rPr>
              <a:t>≤60</a:t>
            </a:r>
            <a:r>
              <a:rPr lang="en-US" altLang="zh-CN" sz="2400" dirty="0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olidFill>
                  <a:schemeClr val="hlink"/>
                </a:solidFill>
              </a:rPr>
              <a:t>时</a:t>
            </a:r>
            <a:r>
              <a:rPr lang="en-US" altLang="zh-CN" sz="2400" dirty="0">
                <a:solidFill>
                  <a:schemeClr val="hlink"/>
                </a:solidFill>
              </a:rPr>
              <a:t>)</a:t>
            </a:r>
            <a:r>
              <a:rPr lang="zh-CN" altLang="en-US" sz="2400" dirty="0">
                <a:solidFill>
                  <a:schemeClr val="hlink"/>
                </a:solidFill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673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62D394-06E0-4699-8407-2F9820309217}" type="slidenum">
              <a:rPr lang="zh-CN" altLang="en-US"/>
              <a:pPr eaLnBrk="1" hangingPunct="1"/>
              <a:t>27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27146"/>
              </p:ext>
            </p:extLst>
          </p:nvPr>
        </p:nvGraphicFramePr>
        <p:xfrm>
          <a:off x="5665788" y="3687763"/>
          <a:ext cx="7207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0" name="公式" r:id="rId3" imgW="317160" imgH="164880" progId="Equation.3">
                  <p:embed/>
                </p:oleObj>
              </mc:Choice>
              <mc:Fallback>
                <p:oleObj name="公式" r:id="rId3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3687763"/>
                        <a:ext cx="7207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23237"/>
              </p:ext>
            </p:extLst>
          </p:nvPr>
        </p:nvGraphicFramePr>
        <p:xfrm>
          <a:off x="1259632" y="4304779"/>
          <a:ext cx="24653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1" name="公式" r:id="rId5" imgW="990360" imgH="190440" progId="Equation.3">
                  <p:embed/>
                </p:oleObj>
              </mc:Choice>
              <mc:Fallback>
                <p:oleObj name="公式" r:id="rId5" imgW="9903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04779"/>
                        <a:ext cx="24653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229309"/>
              </p:ext>
            </p:extLst>
          </p:nvPr>
        </p:nvGraphicFramePr>
        <p:xfrm>
          <a:off x="6026859" y="4365104"/>
          <a:ext cx="7905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2" name="公式" r:id="rId7" imgW="317160" imgH="164880" progId="Equation.3">
                  <p:embed/>
                </p:oleObj>
              </mc:Choice>
              <mc:Fallback>
                <p:oleObj name="公式" r:id="rId7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859" y="4365104"/>
                        <a:ext cx="7905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80" y="4751860"/>
            <a:ext cx="2600100" cy="199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6904BF-4939-4DEB-91CE-228CAAC95BEF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230229" y="-36710"/>
            <a:ext cx="8425185" cy="20640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晶闸管最大反向电压峰值为：</a:t>
            </a:r>
            <a:endParaRPr lang="en-US" altLang="zh-CN" sz="2400" dirty="0"/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zh-CN" altLang="en-US" sz="2400" dirty="0">
                <a:solidFill>
                  <a:srgbClr val="FF0000"/>
                </a:solidFill>
              </a:rPr>
              <a:t>但是晶闸管最大正向电压峰值电压值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zh-CN" altLang="en-US" sz="2400" dirty="0">
                <a:solidFill>
                  <a:srgbClr val="FF0000"/>
                </a:solidFill>
              </a:rPr>
              <a:t>因为在</a:t>
            </a:r>
            <a:r>
              <a:rPr lang="en-US" altLang="zh-CN" sz="2400" i="1" dirty="0"/>
              <a:t>a</a:t>
            </a:r>
            <a:r>
              <a:rPr lang="en-US" altLang="zh-CN" sz="2400" dirty="0"/>
              <a:t>=6</a:t>
            </a:r>
            <a:r>
              <a:rPr lang="zh-CN" altLang="en-US" sz="2400" dirty="0"/>
              <a:t>0</a:t>
            </a:r>
            <a:r>
              <a:rPr lang="zh-CN" altLang="en-US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时，已经处于临界状态，晶闸管关断，故：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673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62D394-06E0-4699-8407-2F9820309217}" type="slidenum">
              <a:rPr lang="zh-CN" altLang="en-US"/>
              <a:pPr eaLnBrk="1" hangingPunct="1"/>
              <a:t>28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45290"/>
              </p:ext>
            </p:extLst>
          </p:nvPr>
        </p:nvGraphicFramePr>
        <p:xfrm>
          <a:off x="4860593" y="-36710"/>
          <a:ext cx="2381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38" name="公式" r:id="rId3" imgW="939600" imgH="228600" progId="Equation.3">
                  <p:embed/>
                </p:oleObj>
              </mc:Choice>
              <mc:Fallback>
                <p:oleObj name="公式" r:id="rId3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593" y="-36710"/>
                        <a:ext cx="2381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767207"/>
              </p:ext>
            </p:extLst>
          </p:nvPr>
        </p:nvGraphicFramePr>
        <p:xfrm>
          <a:off x="6288039" y="440005"/>
          <a:ext cx="1727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39" name="公式" r:id="rId5" imgW="952087" imgH="444307" progId="Equation.3">
                  <p:embed/>
                </p:oleObj>
              </mc:Choice>
              <mc:Fallback>
                <p:oleObj name="公式" r:id="rId5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39" y="440005"/>
                        <a:ext cx="1727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67201"/>
              </p:ext>
            </p:extLst>
          </p:nvPr>
        </p:nvGraphicFramePr>
        <p:xfrm>
          <a:off x="4788024" y="1762288"/>
          <a:ext cx="4314239" cy="349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40" name="VISIO" r:id="rId7" imgW="2988564" imgH="3543300" progId="Visio.Drawing.5">
                  <p:embed/>
                </p:oleObj>
              </mc:Choice>
              <mc:Fallback>
                <p:oleObj name="VISIO" r:id="rId7" imgW="2988564" imgH="35433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762288"/>
                        <a:ext cx="4314239" cy="349453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1887" y="1762288"/>
            <a:ext cx="4680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</a:t>
            </a:r>
            <a:r>
              <a:rPr lang="en-US" altLang="zh-CN" sz="2000" i="1" dirty="0"/>
              <a:t>a</a:t>
            </a:r>
            <a:r>
              <a:rPr lang="en-US" altLang="zh-CN" sz="2000" dirty="0"/>
              <a:t>=6</a:t>
            </a:r>
            <a:r>
              <a:rPr lang="zh-CN" altLang="en-US" sz="2000" dirty="0"/>
              <a:t>0</a:t>
            </a:r>
            <a:r>
              <a:rPr lang="zh-CN" altLang="en-US" sz="2000" dirty="0">
                <a:sym typeface="Symbol" panose="05050102010706020507" pitchFamily="18" charset="2"/>
              </a:rPr>
              <a:t>时（</a:t>
            </a:r>
            <a:r>
              <a:rPr lang="zh-CN" alt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电流连续</a:t>
            </a:r>
            <a:r>
              <a:rPr lang="zh-CN" altLang="en-US" sz="2000" dirty="0">
                <a:sym typeface="Symbol" panose="05050102010706020507" pitchFamily="18" charset="2"/>
              </a:rPr>
              <a:t>），第六区的开通为</a:t>
            </a:r>
            <a:r>
              <a:rPr lang="en-US" altLang="zh-CN" sz="2000" dirty="0">
                <a:sym typeface="Symbol" panose="05050102010706020507" pitchFamily="18" charset="2"/>
              </a:rPr>
              <a:t>5</a:t>
            </a:r>
            <a:r>
              <a:rPr lang="zh-CN" altLang="en-US" sz="2000" dirty="0">
                <a:sym typeface="Symbol" panose="05050102010706020507" pitchFamily="18" charset="2"/>
              </a:rPr>
              <a:t>、</a:t>
            </a:r>
            <a:r>
              <a:rPr lang="en-US" altLang="zh-CN" sz="2000" dirty="0">
                <a:sym typeface="Symbol" panose="05050102010706020507" pitchFamily="18" charset="2"/>
              </a:rPr>
              <a:t>6</a:t>
            </a:r>
            <a:r>
              <a:rPr lang="zh-CN" altLang="en-US" sz="2000" dirty="0">
                <a:sym typeface="Symbol" panose="05050102010706020507" pitchFamily="18" charset="2"/>
              </a:rPr>
              <a:t>管，也就是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相上管导通，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相下管导通，此时</a:t>
            </a:r>
            <a:r>
              <a:rPr lang="en-US" altLang="zh-CN" sz="2000" i="1" dirty="0">
                <a:sym typeface="Symbol" panose="05050102010706020507" pitchFamily="18" charset="2"/>
              </a:rPr>
              <a:t>U</a:t>
            </a:r>
            <a:r>
              <a:rPr lang="en-US" altLang="zh-CN" sz="2000" i="1" baseline="-25000" dirty="0">
                <a:solidFill>
                  <a:srgbClr val="E35449"/>
                </a:solidFill>
                <a:sym typeface="Symbol" panose="05050102010706020507" pitchFamily="18" charset="2"/>
              </a:rPr>
              <a:t>VT1</a:t>
            </a:r>
            <a:r>
              <a:rPr lang="zh-CN" altLang="en-US" sz="2000" dirty="0">
                <a:sym typeface="Symbol" panose="05050102010706020507" pitchFamily="18" charset="2"/>
              </a:rPr>
              <a:t>管承受的是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相电压</a:t>
            </a:r>
            <a:r>
              <a:rPr lang="en-US" altLang="zh-CN" sz="2000" dirty="0">
                <a:sym typeface="Symbol" panose="05050102010706020507" pitchFamily="18" charset="2"/>
              </a:rPr>
              <a:t>-C</a:t>
            </a:r>
            <a:r>
              <a:rPr lang="zh-CN" altLang="en-US" sz="2000" dirty="0">
                <a:sym typeface="Symbol" panose="05050102010706020507" pitchFamily="18" charset="2"/>
              </a:rPr>
              <a:t>相电压。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endParaRPr lang="en-US" altLang="zh-CN" sz="2000" i="1" dirty="0"/>
          </a:p>
          <a:p>
            <a:r>
              <a:rPr lang="zh-CN" altLang="en-US" sz="2000" i="1" dirty="0"/>
              <a:t>当</a:t>
            </a:r>
            <a:r>
              <a:rPr lang="en-US" altLang="zh-CN" sz="2000" i="1" dirty="0"/>
              <a:t>a</a:t>
            </a:r>
            <a:r>
              <a:rPr lang="en-US" altLang="zh-CN" sz="2000" dirty="0"/>
              <a:t>&gt;6</a:t>
            </a:r>
            <a:r>
              <a:rPr lang="zh-CN" altLang="en-US" sz="2000" dirty="0"/>
              <a:t>0</a:t>
            </a:r>
            <a:r>
              <a:rPr lang="zh-CN" altLang="en-US" sz="2000" dirty="0">
                <a:sym typeface="Symbol" panose="05050102010706020507" pitchFamily="18" charset="2"/>
              </a:rPr>
              <a:t>时（</a:t>
            </a:r>
            <a:r>
              <a:rPr lang="zh-CN" alt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电流断续</a:t>
            </a:r>
            <a:r>
              <a:rPr lang="zh-CN" altLang="en-US" sz="2000" dirty="0">
                <a:sym typeface="Symbol" panose="05050102010706020507" pitchFamily="18" charset="2"/>
              </a:rPr>
              <a:t>）， 第六区的开通信号依然为</a:t>
            </a:r>
            <a:r>
              <a:rPr lang="en-US" altLang="zh-CN" sz="2000" dirty="0">
                <a:sym typeface="Symbol" panose="05050102010706020507" pitchFamily="18" charset="2"/>
              </a:rPr>
              <a:t>5</a:t>
            </a:r>
            <a:r>
              <a:rPr lang="zh-CN" altLang="en-US" sz="2000" dirty="0">
                <a:sym typeface="Symbol" panose="05050102010706020507" pitchFamily="18" charset="2"/>
              </a:rPr>
              <a:t>、</a:t>
            </a:r>
            <a:r>
              <a:rPr lang="en-US" altLang="zh-CN" sz="2000" dirty="0">
                <a:sym typeface="Symbol" panose="05050102010706020507" pitchFamily="18" charset="2"/>
              </a:rPr>
              <a:t>6</a:t>
            </a:r>
            <a:r>
              <a:rPr lang="zh-CN" altLang="en-US" sz="2000" dirty="0">
                <a:sym typeface="Symbol" panose="05050102010706020507" pitchFamily="18" charset="2"/>
              </a:rPr>
              <a:t>管，但此时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相电压高于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相电压，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相上管无法导通，此时</a:t>
            </a:r>
            <a:r>
              <a:rPr lang="en-US" altLang="zh-CN" sz="2000" i="1" dirty="0">
                <a:sym typeface="Symbol" panose="05050102010706020507" pitchFamily="18" charset="2"/>
              </a:rPr>
              <a:t>U</a:t>
            </a:r>
            <a:r>
              <a:rPr lang="en-US" altLang="zh-CN" sz="2000" i="1" baseline="-25000" dirty="0">
                <a:solidFill>
                  <a:srgbClr val="E35449"/>
                </a:solidFill>
                <a:sym typeface="Symbol" panose="05050102010706020507" pitchFamily="18" charset="2"/>
              </a:rPr>
              <a:t>VT1</a:t>
            </a:r>
            <a:r>
              <a:rPr lang="zh-CN" altLang="en-US" sz="2000" dirty="0">
                <a:sym typeface="Symbol" panose="05050102010706020507" pitchFamily="18" charset="2"/>
              </a:rPr>
              <a:t>管承受的是就不是</a:t>
            </a:r>
            <a:r>
              <a:rPr lang="en-US" altLang="zh-CN" sz="2000" dirty="0">
                <a:sym typeface="Symbol" panose="05050102010706020507" pitchFamily="18" charset="2"/>
              </a:rPr>
              <a:t>AC</a:t>
            </a:r>
            <a:r>
              <a:rPr lang="zh-CN" altLang="en-US" sz="2000" dirty="0">
                <a:sym typeface="Symbol" panose="05050102010706020507" pitchFamily="18" charset="2"/>
              </a:rPr>
              <a:t>线电压。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endParaRPr lang="en-US" altLang="zh-CN" sz="2000" dirty="0">
              <a:sym typeface="Symbol" panose="05050102010706020507" pitchFamily="18" charset="2"/>
            </a:endParaRPr>
          </a:p>
          <a:p>
            <a:r>
              <a:rPr lang="zh-CN" altLang="en-US" sz="2000" dirty="0"/>
              <a:t>所以</a:t>
            </a:r>
            <a:r>
              <a:rPr lang="zh-CN" altLang="en-US" sz="2000" dirty="0">
                <a:solidFill>
                  <a:srgbClr val="FF0000"/>
                </a:solidFill>
              </a:rPr>
              <a:t>晶闸管最大正向电压峰值电压值</a:t>
            </a:r>
            <a:r>
              <a:rPr lang="zh-CN" altLang="en-US" sz="2000" dirty="0"/>
              <a:t>是</a:t>
            </a:r>
            <a:r>
              <a:rPr lang="en-US" altLang="zh-CN" sz="2000" i="1" dirty="0"/>
              <a:t>a</a:t>
            </a:r>
            <a:r>
              <a:rPr lang="en-US" altLang="zh-CN" sz="2000" dirty="0"/>
              <a:t>=6</a:t>
            </a:r>
            <a:r>
              <a:rPr lang="zh-CN" altLang="en-US" sz="2000" dirty="0"/>
              <a:t>0</a:t>
            </a:r>
            <a:r>
              <a:rPr lang="zh-CN" altLang="en-US" sz="2000" dirty="0">
                <a:sym typeface="Symbol" panose="05050102010706020507" pitchFamily="18" charset="2"/>
              </a:rPr>
              <a:t>时，</a:t>
            </a:r>
            <a:r>
              <a:rPr lang="en-US" altLang="zh-CN" sz="2000" dirty="0">
                <a:sym typeface="Symbol" panose="05050102010706020507" pitchFamily="18" charset="2"/>
              </a:rPr>
              <a:t> AC</a:t>
            </a:r>
            <a:r>
              <a:rPr lang="zh-CN" altLang="en-US" sz="2000" dirty="0">
                <a:sym typeface="Symbol" panose="05050102010706020507" pitchFamily="18" charset="2"/>
              </a:rPr>
              <a:t>线电压的大小。</a:t>
            </a:r>
            <a:endParaRPr lang="zh-CN" altLang="en-US" sz="20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67561"/>
            <a:ext cx="2703354" cy="169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8272C1-362F-428E-A85D-6FD74C55A173}" type="datetime10">
              <a:rPr lang="zh-CN" altLang="en-US" smtClean="0"/>
              <a:t>13:41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890588" y="1196975"/>
            <a:ext cx="76422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i="1" dirty="0"/>
              <a:t>a</a:t>
            </a:r>
            <a:r>
              <a:rPr lang="en-US" altLang="zh-CN" sz="2400" dirty="0"/>
              <a:t>≤60</a:t>
            </a:r>
            <a:r>
              <a:rPr lang="en-US" altLang="zh-CN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/>
              <a:t>时</a:t>
            </a:r>
          </a:p>
          <a:p>
            <a:pPr lvl="1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 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波形连续，工作情况与带电阻负载时十分相似，各晶闸管的通断情况、输出整流电压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波形、晶闸管承受的电压波形等都一样。</a:t>
            </a:r>
            <a:endParaRPr lang="en-US" altLang="zh-CN" sz="2400" dirty="0"/>
          </a:p>
          <a:p>
            <a:pPr lvl="1" algn="just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70000"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区别在于：</a:t>
            </a:r>
            <a:r>
              <a:rPr lang="zh-CN" altLang="en-US" sz="2400" dirty="0">
                <a:solidFill>
                  <a:srgbClr val="FF0000"/>
                </a:solidFill>
              </a:rPr>
              <a:t>由于负载不同</a:t>
            </a:r>
            <a:r>
              <a:rPr lang="zh-CN" altLang="en-US" sz="2400" dirty="0"/>
              <a:t>，同样的整流输出电压加到负载上，得到的负载电流</a:t>
            </a:r>
            <a:r>
              <a:rPr lang="en-US" altLang="zh-CN" sz="2400" i="1" dirty="0"/>
              <a:t>i</a:t>
            </a:r>
            <a:r>
              <a:rPr lang="en-US" altLang="zh-CN" sz="2400" baseline="-30000" dirty="0"/>
              <a:t>d</a:t>
            </a:r>
            <a:r>
              <a:rPr lang="zh-CN" altLang="en-US" sz="2400" dirty="0"/>
              <a:t>波形不同。阻感负载时，由于电感的作用，使得负载电流波形变得平直，当电感足够大的时候，负载电流的波形可近似为一条水平线。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27088" y="812800"/>
            <a:ext cx="43497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 u="sng">
                <a:solidFill>
                  <a:schemeClr val="hlink"/>
                </a:solidFill>
              </a:rPr>
              <a:t>2．阻感负载时的工作情况</a:t>
            </a:r>
          </a:p>
        </p:txBody>
      </p:sp>
      <p:sp>
        <p:nvSpPr>
          <p:cNvPr id="117764" name="Rectangle 2"/>
          <p:cNvSpPr txBox="1">
            <a:spLocks noChangeArrowheads="1"/>
          </p:cNvSpPr>
          <p:nvPr/>
        </p:nvSpPr>
        <p:spPr bwMode="auto">
          <a:xfrm>
            <a:off x="827088" y="44450"/>
            <a:ext cx="7848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华文中宋" panose="02010600040101010101" pitchFamily="2" charset="-122"/>
              </a:rPr>
              <a:t>3.2.2 </a:t>
            </a:r>
            <a:r>
              <a:rPr lang="zh-CN" altLang="en-US" sz="3600">
                <a:latin typeface="Arial" panose="020B0604020202020204" pitchFamily="34" charset="0"/>
                <a:ea typeface="华文中宋" panose="02010600040101010101" pitchFamily="2" charset="-122"/>
              </a:rPr>
              <a:t>三相桥式全控整流电路</a:t>
            </a:r>
          </a:p>
        </p:txBody>
      </p:sp>
      <p:sp>
        <p:nvSpPr>
          <p:cNvPr id="117765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8FDCAC-294A-49C5-B8D0-5EEB329FE859}" type="slidenum">
              <a:rPr lang="zh-CN" altLang="en-US"/>
              <a:pPr eaLnBrk="1" hangingPunct="1"/>
              <a:t>29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D33E8-FC8B-41F9-998E-5673356331DA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grpSp>
        <p:nvGrpSpPr>
          <p:cNvPr id="93187" name="Group 4"/>
          <p:cNvGrpSpPr>
            <a:grpSpLocks/>
          </p:cNvGrpSpPr>
          <p:nvPr/>
        </p:nvGrpSpPr>
        <p:grpSpPr bwMode="auto">
          <a:xfrm>
            <a:off x="-973138" y="1304925"/>
            <a:ext cx="5153026" cy="2171700"/>
            <a:chOff x="2928" y="244"/>
            <a:chExt cx="2454" cy="675"/>
          </a:xfrm>
        </p:grpSpPr>
        <p:graphicFrame>
          <p:nvGraphicFramePr>
            <p:cNvPr id="93191" name="Object 5"/>
            <p:cNvGraphicFramePr>
              <a:graphicFrameLocks noChangeAspect="1"/>
            </p:cNvGraphicFramePr>
            <p:nvPr/>
          </p:nvGraphicFramePr>
          <p:xfrm>
            <a:off x="3702" y="244"/>
            <a:ext cx="168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78" name="Image" r:id="rId3" imgW="7149206" imgH="3022222" progId="Photoshop.Image.7">
                    <p:embed/>
                  </p:oleObj>
                </mc:Choice>
                <mc:Fallback>
                  <p:oleObj name="Image" r:id="rId3" imgW="7149206" imgH="3022222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244"/>
                          <a:ext cx="168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2" name="Text Box 6"/>
            <p:cNvSpPr txBox="1">
              <a:spLocks noChangeArrowheads="1"/>
            </p:cNvSpPr>
            <p:nvPr/>
          </p:nvSpPr>
          <p:spPr bwMode="auto">
            <a:xfrm>
              <a:off x="2928" y="794"/>
              <a:ext cx="72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900" b="0">
                  <a:ea typeface="华文中宋" panose="02010600040101010101" pitchFamily="2" charset="-122"/>
                </a:rPr>
                <a:t>                </a:t>
              </a:r>
            </a:p>
          </p:txBody>
        </p:sp>
      </p:grpSp>
      <p:sp>
        <p:nvSpPr>
          <p:cNvPr id="93188" name="Text Box 126"/>
          <p:cNvSpPr txBox="1">
            <a:spLocks noChangeArrowheads="1"/>
          </p:cNvSpPr>
          <p:nvPr/>
        </p:nvSpPr>
        <p:spPr bwMode="auto">
          <a:xfrm>
            <a:off x="396875" y="1628775"/>
            <a:ext cx="5048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b="0"/>
              <a:t> a)</a:t>
            </a:r>
          </a:p>
        </p:txBody>
      </p:sp>
      <p:sp>
        <p:nvSpPr>
          <p:cNvPr id="93189" name="Text Box 128"/>
          <p:cNvSpPr txBox="1">
            <a:spLocks noChangeArrowheads="1"/>
          </p:cNvSpPr>
          <p:nvPr/>
        </p:nvSpPr>
        <p:spPr bwMode="auto">
          <a:xfrm>
            <a:off x="4427538" y="1052513"/>
            <a:ext cx="4716462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电路结构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9900"/>
                </a:solidFill>
              </a:rPr>
              <a:t>     </a:t>
            </a:r>
            <a:r>
              <a:rPr lang="en-US" altLang="zh-CN" sz="2000" dirty="0">
                <a:solidFill>
                  <a:srgbClr val="009900"/>
                </a:solidFill>
              </a:rPr>
              <a:t>  </a:t>
            </a:r>
            <a:r>
              <a:rPr lang="zh-CN" altLang="en-US" sz="2400" dirty="0">
                <a:solidFill>
                  <a:srgbClr val="009900"/>
                </a:solidFill>
              </a:rPr>
              <a:t>☞</a:t>
            </a:r>
            <a:r>
              <a:rPr lang="zh-CN" altLang="en-US" sz="2400" dirty="0"/>
              <a:t>为得到零线，变压器二次侧必须接成</a:t>
            </a:r>
            <a:r>
              <a:rPr lang="zh-CN" altLang="en-US" sz="2400" dirty="0">
                <a:solidFill>
                  <a:srgbClr val="E35449"/>
                </a:solidFill>
              </a:rPr>
              <a:t>星形</a:t>
            </a:r>
            <a:r>
              <a:rPr lang="zh-CN" altLang="en-US" sz="2400" dirty="0"/>
              <a:t>，而一次侧接成</a:t>
            </a:r>
            <a:r>
              <a:rPr lang="zh-CN" altLang="en-US" sz="2400" dirty="0">
                <a:solidFill>
                  <a:srgbClr val="E35449"/>
                </a:solidFill>
              </a:rPr>
              <a:t>三角形</a:t>
            </a:r>
            <a:r>
              <a:rPr lang="zh-CN" altLang="en-US" sz="2400" dirty="0"/>
              <a:t>，避免</a:t>
            </a:r>
            <a:r>
              <a:rPr lang="en-US" altLang="zh-CN" sz="2400" dirty="0">
                <a:solidFill>
                  <a:srgbClr val="E35449"/>
                </a:solidFill>
              </a:rPr>
              <a:t>3</a:t>
            </a:r>
            <a:r>
              <a:rPr lang="zh-CN" altLang="en-US" sz="2400" dirty="0">
                <a:solidFill>
                  <a:srgbClr val="E35449"/>
                </a:solidFill>
              </a:rPr>
              <a:t>次谐波</a:t>
            </a:r>
            <a:r>
              <a:rPr lang="zh-CN" altLang="en-US" sz="2400" dirty="0"/>
              <a:t>流入电网。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9900"/>
                </a:solidFill>
              </a:rPr>
              <a:t>☞</a:t>
            </a:r>
            <a:r>
              <a:rPr lang="zh-CN" altLang="en-US" sz="2400" dirty="0"/>
              <a:t>三个晶闸管按</a:t>
            </a:r>
            <a:r>
              <a:rPr lang="zh-CN" altLang="en-US" sz="2400" dirty="0">
                <a:solidFill>
                  <a:srgbClr val="E35449"/>
                </a:solidFill>
              </a:rPr>
              <a:t>共阴极接法</a:t>
            </a:r>
            <a:r>
              <a:rPr lang="zh-CN" altLang="en-US" sz="2400" dirty="0"/>
              <a:t>连接</a:t>
            </a:r>
            <a:r>
              <a:rPr lang="en-US" altLang="zh-CN" sz="2400" dirty="0"/>
              <a:t>,</a:t>
            </a:r>
            <a:r>
              <a:rPr lang="zh-CN" altLang="en-US" sz="2400" dirty="0"/>
              <a:t>这种接法触发电路有公共端，连线方便。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9900"/>
                </a:solidFill>
              </a:rPr>
              <a:t>      ☞</a:t>
            </a:r>
            <a:r>
              <a:rPr lang="zh-CN" altLang="en-US" sz="2400" dirty="0"/>
              <a:t>变压器二次绕组电流有直流分量（只有正半周有电路通过）。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 </a:t>
            </a:r>
          </a:p>
        </p:txBody>
      </p:sp>
      <p:sp>
        <p:nvSpPr>
          <p:cNvPr id="9319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3B2CC-60FE-47CB-B8C5-32D8B62926BD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C63EA-09D3-4F28-9490-73BB474ACC30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525588" y="34925"/>
          <a:ext cx="5203825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6" name="VISIO" r:id="rId3" imgW="2996184" imgH="2808732" progId="Visio.Drawing.5">
                  <p:embed/>
                </p:oleObj>
              </mc:Choice>
              <mc:Fallback>
                <p:oleObj name="VISIO" r:id="rId3" imgW="2996184" imgH="2808732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34925"/>
                        <a:ext cx="5203825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827088" y="5911850"/>
            <a:ext cx="662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hlinkClick r:id="" action="ppaction://noaction"/>
              </a:rPr>
              <a:t>三相桥式全控整流</a:t>
            </a:r>
            <a:r>
              <a:rPr lang="zh-CN" altLang="en-US" sz="2000"/>
              <a:t>电路带阻感负载</a:t>
            </a:r>
            <a:r>
              <a:rPr lang="en-US" altLang="zh-CN" sz="2000" i="1">
                <a:latin typeface="Symbol" panose="05050102010706020507" pitchFamily="18" charset="2"/>
              </a:rPr>
              <a:t>a</a:t>
            </a:r>
            <a:r>
              <a:rPr lang="en-US" altLang="zh-CN" sz="2000"/>
              <a:t> =0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zh-CN" altLang="en-US" sz="2000"/>
              <a:t>时的波形</a:t>
            </a:r>
            <a:endParaRPr lang="zh-CN" altLang="en-US" sz="2000">
              <a:sym typeface="Symbol" panose="05050102010706020507" pitchFamily="18" charset="2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3306763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br>
              <a:rPr lang="zh-CN" altLang="en-US" sz="1000"/>
            </a:br>
            <a:endParaRPr lang="zh-CN" alt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609600" y="1371600"/>
            <a:ext cx="9159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i="1">
                <a:solidFill>
                  <a:schemeClr val="hlink"/>
                </a:solidFill>
                <a:latin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hlink"/>
                </a:solidFill>
              </a:rPr>
              <a:t> =0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endParaRPr lang="zh-CN" altLang="en-US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11879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DC44E1-51AE-41D3-929E-7B07A1A8A777}" type="slidenum">
              <a:rPr lang="zh-CN" altLang="en-US"/>
              <a:pPr eaLnBrk="1" hangingPunct="1"/>
              <a:t>30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02DAEC-A877-4B0F-B4F2-81946C51EA93}" type="datetime10">
              <a:rPr lang="zh-CN" altLang="en-US" smtClean="0"/>
              <a:t>13:41</a:t>
            </a:fld>
            <a:endParaRPr lang="zh-CN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C28AF8C-30FE-41CF-BF3B-1A33D3BF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646" y="1620584"/>
            <a:ext cx="2703354" cy="169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27324"/>
              </p:ext>
            </p:extLst>
          </p:nvPr>
        </p:nvGraphicFramePr>
        <p:xfrm>
          <a:off x="1259632" y="115888"/>
          <a:ext cx="5830888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9" name="VISIO" r:id="rId3" imgW="2988564" imgH="2967228" progId="Visio.Drawing.5">
                  <p:embed/>
                </p:oleObj>
              </mc:Choice>
              <mc:Fallback>
                <p:oleObj name="VISIO" r:id="rId3" imgW="2988564" imgH="2967228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5888"/>
                        <a:ext cx="5830888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827088" y="6280150"/>
            <a:ext cx="662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hlinkClick r:id="" action="ppaction://noaction"/>
              </a:rPr>
              <a:t>三相桥式全控整流</a:t>
            </a:r>
            <a:r>
              <a:rPr lang="zh-CN" altLang="en-US" sz="2000"/>
              <a:t>电路带阻感负载</a:t>
            </a:r>
            <a:r>
              <a:rPr lang="en-US" altLang="zh-CN" sz="2000" i="1">
                <a:latin typeface="Symbol" panose="05050102010706020507" pitchFamily="18" charset="2"/>
              </a:rPr>
              <a:t>a</a:t>
            </a:r>
            <a:r>
              <a:rPr lang="en-US" altLang="zh-CN" sz="2000"/>
              <a:t> =30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zh-CN" altLang="en-US" sz="2000"/>
              <a:t>时的波形</a:t>
            </a:r>
            <a:endParaRPr lang="zh-CN" altLang="en-US" sz="2000">
              <a:sym typeface="Symbol" panose="05050102010706020507" pitchFamily="18" charset="2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09600" y="1676400"/>
            <a:ext cx="10683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i="1">
                <a:solidFill>
                  <a:schemeClr val="hlink"/>
                </a:solidFill>
                <a:latin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hlink"/>
                </a:solidFill>
              </a:rPr>
              <a:t> =30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endParaRPr lang="zh-CN" altLang="en-US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11981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FC3F3B-1E27-49EE-B0D4-5ECCD0C43F86}" type="slidenum">
              <a:rPr lang="zh-CN" altLang="en-US"/>
              <a:pPr eaLnBrk="1" hangingPunct="1"/>
              <a:t>31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D04357-8CAA-46CE-A6FE-458542ECE22E}" type="datetime10">
              <a:rPr lang="zh-CN" altLang="en-US" smtClean="0"/>
              <a:t>13:41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7BA25-05E4-4F3D-9E93-7F575554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15" y="3573016"/>
            <a:ext cx="2226985" cy="139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90146"/>
              </p:ext>
            </p:extLst>
          </p:nvPr>
        </p:nvGraphicFramePr>
        <p:xfrm>
          <a:off x="1353119" y="112793"/>
          <a:ext cx="561340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3" name="VISIO" r:id="rId3" imgW="2988564" imgH="3493008" progId="Visio.Drawing.5">
                  <p:embed/>
                </p:oleObj>
              </mc:Choice>
              <mc:Fallback>
                <p:oleObj name="VISIO" r:id="rId3" imgW="2988564" imgH="3493008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19" y="112793"/>
                        <a:ext cx="5613400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47775" y="6208713"/>
            <a:ext cx="640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hlinkClick r:id="" action="ppaction://noaction"/>
              </a:rPr>
              <a:t>三相桥式整流电路</a:t>
            </a:r>
            <a:r>
              <a:rPr lang="zh-CN" altLang="en-US" sz="2000"/>
              <a:t>带阻感负载，</a:t>
            </a:r>
            <a:r>
              <a:rPr lang="en-US" altLang="zh-CN" sz="2000" i="1">
                <a:latin typeface="Symbol" panose="05050102010706020507" pitchFamily="18" charset="2"/>
              </a:rPr>
              <a:t>a</a:t>
            </a:r>
            <a:r>
              <a:rPr lang="en-US" altLang="zh-CN" sz="2000"/>
              <a:t> =90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zh-CN" altLang="en-US" sz="2000"/>
              <a:t>时的波形</a:t>
            </a:r>
            <a:r>
              <a:rPr lang="zh-CN" altLang="en-US" sz="200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85800" y="1828800"/>
            <a:ext cx="1068388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i="1">
                <a:solidFill>
                  <a:schemeClr val="hlink"/>
                </a:solidFill>
                <a:latin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hlink"/>
                </a:solidFill>
              </a:rPr>
              <a:t> =90</a:t>
            </a:r>
            <a:r>
              <a:rPr lang="en-US" altLang="zh-CN">
                <a:solidFill>
                  <a:schemeClr val="hlink"/>
                </a:solidFill>
                <a:sym typeface="Symbol" panose="05050102010706020507" pitchFamily="18" charset="2"/>
              </a:rPr>
              <a:t></a:t>
            </a:r>
            <a:endParaRPr lang="zh-CN" altLang="en-US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12083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9A941B-6CA2-4E97-8B63-79C68DF797A9}" type="slidenum">
              <a:rPr lang="zh-CN" altLang="en-US"/>
              <a:pPr eaLnBrk="1" hangingPunct="1"/>
              <a:t>32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7ECCC-354A-43F9-A713-1CB4C23B2002}" type="datetime10">
              <a:rPr lang="zh-CN" altLang="en-US" smtClean="0"/>
              <a:t>13:41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7A438-A9D8-42B8-9958-8A08C606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440460" cy="152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295400" y="1143000"/>
            <a:ext cx="71643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 i="1" dirty="0"/>
              <a:t>a</a:t>
            </a:r>
            <a:r>
              <a:rPr lang="en-US" altLang="zh-CN" sz="2400" dirty="0"/>
              <a:t> &gt;60</a:t>
            </a:r>
            <a:r>
              <a:rPr lang="en-US" altLang="zh-CN" sz="2400" dirty="0">
                <a:sym typeface="Symbol" pitchFamily="18" charset="2"/>
              </a:rPr>
              <a:t></a:t>
            </a:r>
            <a:r>
              <a:rPr lang="zh-CN" altLang="en-US" sz="2400" dirty="0"/>
              <a:t>时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阻感负载时的工作情况与电阻负载时不同，电阻负载时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波形不会出现负的部分，而阻感负载时，由于电感</a:t>
            </a:r>
            <a:r>
              <a:rPr lang="en-US" altLang="zh-CN" sz="2400" i="1" dirty="0"/>
              <a:t>L</a:t>
            </a:r>
            <a:r>
              <a:rPr lang="zh-CN" altLang="en-US" sz="2400" dirty="0"/>
              <a:t>的作用，</a:t>
            </a:r>
            <a:r>
              <a:rPr lang="en-US" altLang="zh-CN" sz="2400" i="1" dirty="0" err="1"/>
              <a:t>u</a:t>
            </a:r>
            <a:r>
              <a:rPr lang="en-US" altLang="zh-CN" sz="2400" baseline="-30000" dirty="0" err="1"/>
              <a:t>d</a:t>
            </a:r>
            <a:r>
              <a:rPr lang="zh-CN" altLang="en-US" sz="2400" dirty="0"/>
              <a:t>波形会出现负的部分。</a:t>
            </a:r>
            <a:endParaRPr lang="en-US" altLang="zh-CN" sz="2400" dirty="0"/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endParaRPr lang="zh-CN" altLang="en-US" sz="2400" dirty="0"/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带阻感负载时，三相桥式全控整流电路的</a:t>
            </a:r>
            <a:r>
              <a:rPr lang="en-US" altLang="zh-CN" sz="2400" i="1" dirty="0">
                <a:solidFill>
                  <a:srgbClr val="FF0000"/>
                </a:solidFill>
              </a:rPr>
              <a:t>a </a:t>
            </a:r>
            <a:r>
              <a:rPr lang="zh-CN" altLang="en-US" sz="2400" dirty="0">
                <a:solidFill>
                  <a:srgbClr val="FF0000"/>
                </a:solidFill>
              </a:rPr>
              <a:t>角移相范围为         </a:t>
            </a:r>
            <a:r>
              <a:rPr lang="en-US" altLang="zh-CN" sz="2400" dirty="0">
                <a:solidFill>
                  <a:srgbClr val="FF0000"/>
                </a:solidFill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导通角为：</a:t>
            </a:r>
            <a:endParaRPr lang="zh-CN" altLang="en-US" sz="2400" dirty="0"/>
          </a:p>
        </p:txBody>
      </p:sp>
      <p:sp>
        <p:nvSpPr>
          <p:cNvPr id="12185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693800-AD76-4AFE-9B65-18EFC7AD85D0}" type="slidenum">
              <a:rPr lang="zh-CN" altLang="en-US"/>
              <a:pPr eaLnBrk="1" hangingPunct="1"/>
              <a:t>33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823389"/>
              </p:ext>
            </p:extLst>
          </p:nvPr>
        </p:nvGraphicFramePr>
        <p:xfrm>
          <a:off x="2784475" y="4797425"/>
          <a:ext cx="5762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56" name="公式" r:id="rId3" imgW="253800" imgH="164880" progId="Equation.3">
                  <p:embed/>
                </p:oleObj>
              </mc:Choice>
              <mc:Fallback>
                <p:oleObj name="公式" r:id="rId3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4797425"/>
                        <a:ext cx="5762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00551"/>
              </p:ext>
            </p:extLst>
          </p:nvPr>
        </p:nvGraphicFramePr>
        <p:xfrm>
          <a:off x="6015038" y="4779963"/>
          <a:ext cx="7905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57" name="公式" r:id="rId5" imgW="317160" imgH="164880" progId="Equation.3">
                  <p:embed/>
                </p:oleObj>
              </mc:Choice>
              <mc:Fallback>
                <p:oleObj name="公式" r:id="rId5" imgW="317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4779963"/>
                        <a:ext cx="7905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631F95-5D7F-455E-BAFB-A96ED94B039C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6195" y="93663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3.2.2 </a:t>
            </a:r>
            <a:r>
              <a:rPr lang="zh-CN" altLang="en-US" sz="3600" dirty="0">
                <a:solidFill>
                  <a:schemeClr val="tx1"/>
                </a:solidFill>
              </a:rPr>
              <a:t>三相桥式全控整流电路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692150"/>
            <a:ext cx="8153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E35449"/>
                </a:solidFill>
              </a:rPr>
              <a:t>■</a:t>
            </a:r>
            <a:r>
              <a:rPr lang="zh-CN" altLang="en-US" sz="2400" b="1" dirty="0"/>
              <a:t>基本数量关系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E35449"/>
                </a:solidFill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带电阻负载时三相桥式全控整流电路</a:t>
            </a:r>
            <a:r>
              <a:rPr kumimoji="1" lang="zh-CN" altLang="zh-CN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dirty="0"/>
              <a:t>角的</a:t>
            </a:r>
            <a:r>
              <a:rPr lang="zh-CN" altLang="en-US" sz="2400" b="1" dirty="0">
                <a:solidFill>
                  <a:srgbClr val="FF0000"/>
                </a:solidFill>
              </a:rPr>
              <a:t>移相范围是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   ，带阻感负载时，三相桥式全控整流电路的</a:t>
            </a:r>
            <a:r>
              <a:rPr kumimoji="1" lang="zh-CN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b="1" dirty="0">
                <a:solidFill>
                  <a:srgbClr val="FF0000"/>
                </a:solidFill>
              </a:rPr>
              <a:t>角移相范围为         </a:t>
            </a:r>
            <a:r>
              <a:rPr lang="zh-CN" altLang="en-US" sz="2400" b="1" dirty="0">
                <a:solidFill>
                  <a:srgbClr val="E35449"/>
                </a:solidFill>
                <a:sym typeface="Symbol" panose="05050102010706020507" pitchFamily="18" charset="2"/>
              </a:rPr>
              <a:t>，导通角       </a:t>
            </a:r>
            <a:r>
              <a:rPr lang="en-US" altLang="zh-CN" sz="2400" b="1" dirty="0">
                <a:solidFill>
                  <a:srgbClr val="E35449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/>
              <a:t>。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◆</a:t>
            </a:r>
            <a:r>
              <a:rPr lang="zh-CN" altLang="en-US" sz="2400" b="1" dirty="0"/>
              <a:t>整流输出电压平均值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lang="zh-CN" altLang="en-US" sz="2400" b="1" dirty="0"/>
              <a:t>带阻感负载时，或带电阻负载</a:t>
            </a:r>
            <a:r>
              <a:rPr kumimoji="1" lang="zh-CN" altLang="zh-CN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dirty="0"/>
              <a:t>≤</a:t>
            </a:r>
            <a:r>
              <a:rPr lang="en-US" altLang="zh-CN" sz="2400" b="1" dirty="0"/>
              <a:t>60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时 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     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 </a:t>
            </a:r>
            <a:r>
              <a:rPr lang="zh-CN" altLang="en-US" sz="2400" b="1" dirty="0">
                <a:solidFill>
                  <a:srgbClr val="009900"/>
                </a:solidFill>
              </a:rPr>
              <a:t>☞</a:t>
            </a:r>
            <a:r>
              <a:rPr lang="zh-CN" altLang="en-US" sz="2400" b="1" dirty="0"/>
              <a:t>带电阻负载且</a:t>
            </a:r>
            <a:r>
              <a:rPr kumimoji="1" lang="zh-CN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dirty="0"/>
              <a:t>&gt;60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时</a:t>
            </a:r>
            <a:r>
              <a:rPr lang="zh-CN" altLang="en-US" dirty="0"/>
              <a:t> </a:t>
            </a:r>
          </a:p>
          <a:p>
            <a:pPr marL="342900" lvl="1" indent="-342900" eaLnBrk="1" hangingPunct="1">
              <a:buFontTx/>
              <a:buNone/>
            </a:pPr>
            <a:endParaRPr lang="en-US" altLang="zh-CN" sz="2400" dirty="0">
              <a:solidFill>
                <a:srgbClr val="E35449"/>
              </a:solidFill>
            </a:endParaRPr>
          </a:p>
          <a:p>
            <a:pPr marL="342900" lvl="1" indent="-342900" eaLnBrk="1" hangingPunct="1">
              <a:buFontTx/>
              <a:buNone/>
            </a:pPr>
            <a:endParaRPr lang="en-US" altLang="zh-CN" sz="2400" dirty="0">
              <a:solidFill>
                <a:srgbClr val="E35449"/>
              </a:solidFill>
            </a:endParaRPr>
          </a:p>
          <a:p>
            <a:pPr marL="342900" lvl="1" indent="-342900" eaLnBrk="1" hangingPunct="1">
              <a:buFontTx/>
              <a:buNone/>
            </a:pPr>
            <a:r>
              <a:rPr lang="en-US" altLang="zh-CN" sz="2400" dirty="0">
                <a:solidFill>
                  <a:srgbClr val="E35449"/>
                </a:solidFill>
              </a:rPr>
              <a:t>■</a:t>
            </a:r>
            <a:r>
              <a:rPr lang="zh-CN" altLang="en-US" sz="2400" dirty="0"/>
              <a:t>晶闸管最大正反向电压峰值（注意和纯阻性负载的区别）：</a:t>
            </a:r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122884" name="Rectangle 11"/>
          <p:cNvSpPr>
            <a:spLocks noChangeArrowheads="1"/>
          </p:cNvSpPr>
          <p:nvPr/>
        </p:nvSpPr>
        <p:spPr bwMode="auto">
          <a:xfrm>
            <a:off x="1886011" y="4653136"/>
            <a:ext cx="59055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5" name="Rectangle 10"/>
          <p:cNvSpPr>
            <a:spLocks noChangeArrowheads="1"/>
          </p:cNvSpPr>
          <p:nvPr/>
        </p:nvSpPr>
        <p:spPr bwMode="auto">
          <a:xfrm>
            <a:off x="1886011" y="3284984"/>
            <a:ext cx="5041900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6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8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433103"/>
              </p:ext>
            </p:extLst>
          </p:nvPr>
        </p:nvGraphicFramePr>
        <p:xfrm>
          <a:off x="1959036" y="3284984"/>
          <a:ext cx="48958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1" name="公式" r:id="rId3" imgW="2616200" imgH="558800" progId="Equation.3">
                  <p:embed/>
                </p:oleObj>
              </mc:Choice>
              <mc:Fallback>
                <p:oleObj name="公式" r:id="rId3" imgW="26162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036" y="3284984"/>
                        <a:ext cx="48958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88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011389"/>
              </p:ext>
            </p:extLst>
          </p:nvPr>
        </p:nvGraphicFramePr>
        <p:xfrm>
          <a:off x="1959036" y="4653136"/>
          <a:ext cx="5759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2" name="公式" r:id="rId5" imgW="3136900" imgH="406400" progId="Equation.3">
                  <p:embed/>
                </p:oleObj>
              </mc:Choice>
              <mc:Fallback>
                <p:oleObj name="公式" r:id="rId5" imgW="31369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036" y="4653136"/>
                        <a:ext cx="57594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D52ED3-E776-48AF-BA0F-33266F6D7DE8}" type="slidenum">
              <a:rPr lang="zh-CN" altLang="en-US"/>
              <a:pPr eaLnBrk="1" hangingPunct="1"/>
              <a:t>34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148647"/>
              </p:ext>
            </p:extLst>
          </p:nvPr>
        </p:nvGraphicFramePr>
        <p:xfrm>
          <a:off x="1385536" y="5992812"/>
          <a:ext cx="3024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3" name="公式" r:id="rId7" imgW="1193800" imgH="203200" progId="Equation.3">
                  <p:embed/>
                </p:oleObj>
              </mc:Choice>
              <mc:Fallback>
                <p:oleObj name="公式" r:id="rId7" imgW="1193800" imgH="203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536" y="5992812"/>
                        <a:ext cx="30241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561556" y="6477000"/>
            <a:ext cx="297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均为变压器二次线电压峰值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2070"/>
              </p:ext>
            </p:extLst>
          </p:nvPr>
        </p:nvGraphicFramePr>
        <p:xfrm>
          <a:off x="2178050" y="1844492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4" name="公式" r:id="rId9" imgW="241200" imgH="203040" progId="Equation.3">
                  <p:embed/>
                </p:oleObj>
              </mc:Choice>
              <mc:Fallback>
                <p:oleObj name="公式" r:id="rId9" imgW="241200" imgH="2030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844492"/>
                        <a:ext cx="61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83302"/>
              </p:ext>
            </p:extLst>
          </p:nvPr>
        </p:nvGraphicFramePr>
        <p:xfrm>
          <a:off x="3995310" y="1844491"/>
          <a:ext cx="803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5" name="公式" r:id="rId11" imgW="317160" imgH="203040" progId="Equation.3">
                  <p:embed/>
                </p:oleObj>
              </mc:Choice>
              <mc:Fallback>
                <p:oleObj name="公式" r:id="rId11" imgW="317160" imgH="203040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310" y="1844491"/>
                        <a:ext cx="803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37251"/>
              </p:ext>
            </p:extLst>
          </p:nvPr>
        </p:nvGraphicFramePr>
        <p:xfrm>
          <a:off x="983899" y="1484784"/>
          <a:ext cx="803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6" name="公式" r:id="rId13" imgW="317160" imgH="203040" progId="Equation.3">
                  <p:embed/>
                </p:oleObj>
              </mc:Choice>
              <mc:Fallback>
                <p:oleObj name="公式" r:id="rId13" imgW="317160" imgH="20304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899" y="1484784"/>
                        <a:ext cx="803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B71A3-7EC6-474C-91B0-27798C714A56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02C78C-C7CF-4883-B9FA-4C92F6FC36AA}"/>
              </a:ext>
            </a:extLst>
          </p:cNvPr>
          <p:cNvSpPr/>
          <p:nvPr/>
        </p:nvSpPr>
        <p:spPr>
          <a:xfrm rot="11385446">
            <a:off x="3309841" y="3800277"/>
            <a:ext cx="503430" cy="1888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15D8FB-6CB2-4674-8E93-FCDB352C9B5B}"/>
              </a:ext>
            </a:extLst>
          </p:cNvPr>
          <p:cNvSpPr/>
          <p:nvPr/>
        </p:nvSpPr>
        <p:spPr>
          <a:xfrm>
            <a:off x="3779912" y="3588221"/>
            <a:ext cx="7266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3.2.2 </a:t>
            </a:r>
            <a:r>
              <a:rPr lang="zh-CN" altLang="en-US" sz="3600">
                <a:solidFill>
                  <a:schemeClr val="tx1"/>
                </a:solidFill>
              </a:rPr>
              <a:t>三相桥式全控整流电路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766763"/>
            <a:ext cx="8208963" cy="5254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输出电流平均值为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d</a:t>
            </a:r>
            <a:r>
              <a:rPr lang="en-US" altLang="zh-CN" sz="2400" b="1" dirty="0"/>
              <a:t>=</a:t>
            </a:r>
            <a:r>
              <a:rPr lang="en-US" altLang="zh-CN" sz="2400" b="1" i="1" dirty="0" err="1"/>
              <a:t>U</a:t>
            </a:r>
            <a:r>
              <a:rPr lang="en-US" altLang="zh-CN" sz="2400" b="1" i="1" baseline="-25000" dirty="0" err="1"/>
              <a:t>d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当整流变压器为图</a:t>
            </a:r>
            <a:r>
              <a:rPr lang="en-US" altLang="zh-CN" sz="2400" b="1" dirty="0"/>
              <a:t>3-18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P56</a:t>
            </a:r>
            <a:r>
              <a:rPr lang="zh-CN" altLang="en-US" sz="2400" b="1" dirty="0"/>
              <a:t>）中所示采用</a:t>
            </a:r>
            <a:r>
              <a:rPr lang="zh-CN" altLang="en-US" sz="2400" b="1" dirty="0">
                <a:solidFill>
                  <a:srgbClr val="E35449"/>
                </a:solidFill>
              </a:rPr>
              <a:t>星形接法</a:t>
            </a:r>
            <a:r>
              <a:rPr lang="zh-CN" altLang="en-US" sz="2400" b="1" dirty="0"/>
              <a:t>，带阻感负载时，变压器二次侧电流波形如图</a:t>
            </a:r>
            <a:r>
              <a:rPr lang="en-US" altLang="zh-CN" sz="2400" b="1" dirty="0"/>
              <a:t>3-24</a:t>
            </a:r>
            <a:r>
              <a:rPr lang="zh-CN" altLang="en-US" sz="2400" b="1" dirty="0"/>
              <a:t>中所示，为正负半周各宽</a:t>
            </a:r>
            <a:r>
              <a:rPr lang="en-US" altLang="zh-CN" sz="2400" b="1" dirty="0"/>
              <a:t>120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、前沿相差</a:t>
            </a:r>
            <a:r>
              <a:rPr lang="en-US" altLang="zh-CN" sz="2400" b="1" dirty="0"/>
              <a:t>180</a:t>
            </a:r>
            <a:r>
              <a:rPr lang="en-US" altLang="zh-CN" sz="2400" b="1" dirty="0">
                <a:sym typeface="Symbol" panose="05050102010706020507" pitchFamily="18" charset="2"/>
              </a:rPr>
              <a:t></a:t>
            </a:r>
            <a:r>
              <a:rPr lang="zh-CN" altLang="en-US" sz="2400" b="1" dirty="0"/>
              <a:t>的矩形波，其有效值为：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    晶闸管电压、电流等的定量分析与三相半波时一致。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◆</a:t>
            </a:r>
            <a:r>
              <a:rPr lang="zh-CN" altLang="en-US" sz="2400" b="1" dirty="0"/>
              <a:t>三相桥式全控整流电路接</a:t>
            </a:r>
            <a:r>
              <a:rPr lang="zh-CN" altLang="en-US" sz="2400" b="1" dirty="0">
                <a:solidFill>
                  <a:srgbClr val="E35449"/>
                </a:solidFill>
              </a:rPr>
              <a:t>反电势阻感负载</a:t>
            </a:r>
            <a:r>
              <a:rPr lang="zh-CN" altLang="en-US" sz="2400" b="1" dirty="0"/>
              <a:t>时的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d</a:t>
            </a:r>
            <a:r>
              <a:rPr lang="zh-CN" altLang="en-US" sz="2400" b="1" dirty="0"/>
              <a:t>为：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    式中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E</a:t>
            </a:r>
            <a:r>
              <a:rPr lang="zh-CN" altLang="en-US" sz="2400" b="1" dirty="0"/>
              <a:t>分别为负载中的电阻值和反电动势的值。</a:t>
            </a:r>
            <a:r>
              <a:rPr lang="zh-CN" altLang="en-US" dirty="0"/>
              <a:t>  </a:t>
            </a:r>
          </a:p>
        </p:txBody>
      </p:sp>
      <p:sp>
        <p:nvSpPr>
          <p:cNvPr id="123908" name="Rectangle 11"/>
          <p:cNvSpPr>
            <a:spLocks noChangeArrowheads="1"/>
          </p:cNvSpPr>
          <p:nvPr/>
        </p:nvSpPr>
        <p:spPr bwMode="auto">
          <a:xfrm>
            <a:off x="3275831" y="4941168"/>
            <a:ext cx="18002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09" name="Rectangle 10"/>
          <p:cNvSpPr>
            <a:spLocks noChangeArrowheads="1"/>
          </p:cNvSpPr>
          <p:nvPr/>
        </p:nvSpPr>
        <p:spPr bwMode="auto">
          <a:xfrm>
            <a:off x="1619250" y="2708275"/>
            <a:ext cx="532923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9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883625"/>
              </p:ext>
            </p:extLst>
          </p:nvPr>
        </p:nvGraphicFramePr>
        <p:xfrm>
          <a:off x="1692275" y="2708275"/>
          <a:ext cx="51847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7" r:id="rId3" imgW="3251200" imgH="482600" progId="Equation.3">
                  <p:embed/>
                </p:oleObj>
              </mc:Choice>
              <mc:Fallback>
                <p:oleObj r:id="rId3" imgW="3251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51847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9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48208"/>
              </p:ext>
            </p:extLst>
          </p:nvPr>
        </p:nvGraphicFramePr>
        <p:xfrm>
          <a:off x="3348856" y="4941168"/>
          <a:ext cx="16557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8" name="公式" r:id="rId5" imgW="736280" imgH="355446" progId="Equation.3">
                  <p:embed/>
                </p:oleObj>
              </mc:Choice>
              <mc:Fallback>
                <p:oleObj name="公式" r:id="rId5" imgW="736280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856" y="4941168"/>
                        <a:ext cx="16557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7504113" y="2990850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(3-28)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7575550" y="4791075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(3-29)</a:t>
            </a:r>
          </a:p>
        </p:txBody>
      </p:sp>
      <p:sp>
        <p:nvSpPr>
          <p:cNvPr id="12391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D20A6A-A68C-4DDF-8CEB-4E110C651416}" type="slidenum">
              <a:rPr lang="zh-CN" altLang="en-US"/>
              <a:pPr eaLnBrk="1" hangingPunct="1"/>
              <a:t>35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8C62F-0B09-47CB-A2BC-F308F2C74A45}" type="datetime10">
              <a:rPr lang="zh-CN" altLang="en-US" smtClean="0"/>
              <a:t>13:41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50ED4-D0C9-40BF-A587-AA0818C207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809809"/>
            <a:ext cx="2665128" cy="4649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1938"/>
            <a:ext cx="7848600" cy="428625"/>
          </a:xfrm>
        </p:spPr>
        <p:txBody>
          <a:bodyPr/>
          <a:lstStyle/>
          <a:p>
            <a:r>
              <a:rPr lang="zh-CN" altLang="en-US" sz="3600"/>
              <a:t>本节需要重点掌握的内容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8532812" cy="6021387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三相整流电路：</a:t>
            </a:r>
            <a:r>
              <a:rPr lang="zh-CN" altLang="en-US" sz="2400" b="1" dirty="0">
                <a:solidFill>
                  <a:srgbClr val="FF0000"/>
                </a:solidFill>
              </a:rPr>
              <a:t>电路结构，触发角</a:t>
            </a:r>
            <a:r>
              <a:rPr lang="zh-CN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与单相电路不同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三相整流电路， 带不同负载：</a:t>
            </a:r>
            <a:r>
              <a:rPr lang="zh-CN" altLang="en-US" sz="2400" b="1" dirty="0">
                <a:solidFill>
                  <a:srgbClr val="FF0000"/>
                </a:solidFill>
              </a:rPr>
              <a:t>晶闸管移相范围、导通角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三相半波整流电路：阻性负载，</a:t>
            </a:r>
            <a:r>
              <a:rPr lang="en-US" altLang="zh-CN" sz="2000" b="1" dirty="0"/>
              <a:t>30</a:t>
            </a:r>
            <a:r>
              <a:rPr lang="en-US" altLang="zh-CN" sz="2000" b="1" dirty="0">
                <a:sym typeface="Symbol" panose="05050102010706020507" pitchFamily="18" charset="2"/>
              </a:rPr>
              <a:t> </a:t>
            </a:r>
            <a:r>
              <a:rPr lang="zh-CN" altLang="en-US" sz="2000" b="1" dirty="0">
                <a:sym typeface="Symbol" panose="05050102010706020507" pitchFamily="18" charset="2"/>
              </a:rPr>
              <a:t>是电流连续、断续临界点；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三相桥式全控整流：阻性负载，</a:t>
            </a:r>
            <a:r>
              <a:rPr lang="en-US" altLang="zh-CN" sz="2000" b="1" dirty="0"/>
              <a:t>60</a:t>
            </a:r>
            <a:r>
              <a:rPr lang="en-US" altLang="zh-CN" sz="2000" b="1" dirty="0">
                <a:sym typeface="Symbol" panose="05050102010706020507" pitchFamily="18" charset="2"/>
              </a:rPr>
              <a:t> </a:t>
            </a:r>
            <a:r>
              <a:rPr lang="zh-CN" altLang="en-US" sz="2000" b="1" dirty="0">
                <a:sym typeface="Symbol" panose="05050102010706020507" pitchFamily="18" charset="2"/>
              </a:rPr>
              <a:t>是电流连续、断续临界点；</a:t>
            </a:r>
            <a:endParaRPr lang="en-US" altLang="zh-CN" sz="20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三相整流电路， 带不同负载：功率器件所承受的</a:t>
            </a:r>
            <a:r>
              <a:rPr lang="zh-CN" altLang="en-US" sz="2400" b="1" dirty="0">
                <a:solidFill>
                  <a:srgbClr val="FF0000"/>
                </a:solidFill>
              </a:rPr>
              <a:t>最大正反向电压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三相桥式整流整流电路各晶闸管的导通顺序，以及各时区输出电压！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是分析</a:t>
            </a:r>
            <a:r>
              <a:rPr lang="zh-CN" altLang="en-US" sz="2400" b="1" dirty="0">
                <a:solidFill>
                  <a:srgbClr val="0000FF"/>
                </a:solidFill>
              </a:rPr>
              <a:t>晶闸管移相范围、导通角、最大正反向电压的基础</a:t>
            </a:r>
            <a:r>
              <a:rPr lang="en-US" altLang="zh-CN" sz="2400" b="1" dirty="0"/>
              <a:t>)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注意带感性负载时存在晶闸管无法立即关断！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49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ECA173-D0BF-4037-B567-DC57E60D72A7}" type="slidenum">
              <a:rPr lang="zh-CN" altLang="en-US"/>
              <a:pPr eaLnBrk="1" hangingPunct="1"/>
              <a:t>36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5EE45F-ADAC-4238-AA56-F951B25B6C31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3-13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370F6-1DEA-4E0C-BEBD-FC9479686690}" type="datetime10">
              <a:rPr lang="zh-CN" altLang="en-US" smtClean="0"/>
              <a:t>13:41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34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31636"/>
            <a:ext cx="6096000" cy="381000"/>
          </a:xfrm>
        </p:spPr>
        <p:txBody>
          <a:bodyPr/>
          <a:lstStyle/>
          <a:p>
            <a:r>
              <a:rPr lang="zh-CN" altLang="en-US" dirty="0"/>
              <a:t>复习思考题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34389" y="612636"/>
            <a:ext cx="839175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US" altLang="zh-CN" sz="1800" b="0" kern="0" dirty="0"/>
              <a:t>1</a:t>
            </a:r>
            <a:r>
              <a:rPr lang="zh-CN" altLang="en-US" sz="1800" b="0" kern="0" dirty="0"/>
              <a:t>、</a:t>
            </a:r>
            <a:r>
              <a:rPr lang="zh-CN" altLang="zh-CN" sz="1800" dirty="0"/>
              <a:t>三相桥式全控整流电路对于电阻负载，负载电流处于连续和断续的临界状态时，</a:t>
            </a:r>
            <a:r>
              <a:rPr lang="en-US" altLang="zh-CN" sz="1800" dirty="0"/>
              <a:t>a =</a:t>
            </a:r>
            <a:r>
              <a:rPr lang="zh-CN" altLang="zh-CN" sz="1800" dirty="0"/>
              <a:t>（</a:t>
            </a:r>
            <a:r>
              <a:rPr lang="en-US" altLang="zh-CN" sz="1800" dirty="0"/>
              <a:t>      </a:t>
            </a:r>
            <a:r>
              <a:rPr lang="zh-CN" altLang="zh-CN" sz="1800" dirty="0"/>
              <a:t>）。</a:t>
            </a:r>
          </a:p>
          <a:p>
            <a:pPr marL="0" indent="0">
              <a:buNone/>
            </a:pPr>
            <a:r>
              <a:rPr lang="en-US" altLang="zh-CN" sz="1800" dirty="0"/>
              <a:t> A</a:t>
            </a:r>
            <a:r>
              <a:rPr lang="zh-CN" altLang="zh-CN" sz="1800" dirty="0"/>
              <a:t>、</a:t>
            </a:r>
            <a:r>
              <a:rPr lang="en-US" altLang="zh-CN" sz="1800" dirty="0"/>
              <a:t>150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zh-CN" altLang="zh-CN" sz="1800" dirty="0"/>
              <a:t>；</a:t>
            </a:r>
            <a:r>
              <a:rPr lang="en-US" altLang="zh-CN" sz="1800" dirty="0"/>
              <a:t>	B</a:t>
            </a:r>
            <a:r>
              <a:rPr lang="zh-CN" altLang="zh-CN" sz="1800" dirty="0"/>
              <a:t>、</a:t>
            </a:r>
            <a:r>
              <a:rPr lang="en-US" altLang="zh-CN" sz="1800" dirty="0"/>
              <a:t>90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	C</a:t>
            </a:r>
            <a:r>
              <a:rPr lang="zh-CN" altLang="zh-CN" sz="1800" dirty="0"/>
              <a:t>、</a:t>
            </a:r>
            <a:r>
              <a:rPr lang="en-US" altLang="zh-CN" sz="1800" dirty="0"/>
              <a:t>60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	D</a:t>
            </a:r>
            <a:r>
              <a:rPr lang="zh-CN" altLang="zh-CN" sz="1800" dirty="0"/>
              <a:t>、</a:t>
            </a:r>
            <a:r>
              <a:rPr lang="en-US" altLang="zh-CN" sz="1800" dirty="0"/>
              <a:t>120 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</a:p>
          <a:p>
            <a:pPr marL="0" indent="0">
              <a:buNone/>
            </a:pPr>
            <a:endParaRPr lang="en-US" altLang="zh-CN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1800" dirty="0">
              <a:sym typeface="Symbol" panose="05050102010706020507" pitchFamily="18" charset="2"/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zh-CN" sz="1800" dirty="0"/>
              <a:t>三相桥式全控整流电路</a:t>
            </a:r>
            <a:r>
              <a:rPr lang="zh-CN" altLang="en-US" sz="1800" dirty="0"/>
              <a:t>，</a:t>
            </a:r>
            <a:r>
              <a:rPr lang="zh-CN" altLang="en-US" sz="1800" b="0" kern="0" dirty="0"/>
              <a:t>带阻性负载，</a:t>
            </a:r>
            <a:r>
              <a:rPr kumimoji="1" lang="zh-CN" altLang="zh-CN" sz="1800" i="1" dirty="0">
                <a:sym typeface="Symbol" panose="05050102010706020507" pitchFamily="18" charset="2"/>
              </a:rPr>
              <a:t></a:t>
            </a:r>
            <a:r>
              <a:rPr kumimoji="1" lang="zh-CN" altLang="en-US" sz="1800" i="1" dirty="0">
                <a:sym typeface="Symbol" panose="05050102010706020507" pitchFamily="18" charset="2"/>
              </a:rPr>
              <a:t>的移相范围</a:t>
            </a:r>
            <a:r>
              <a:rPr lang="zh-CN" altLang="en-US" sz="1800" i="1" dirty="0">
                <a:latin typeface="Symbol" panose="05050102010706020507" pitchFamily="18" charset="2"/>
                <a:sym typeface="Symbol" panose="05050102010706020507" pitchFamily="18" charset="2"/>
              </a:rPr>
              <a:t>为（）</a:t>
            </a:r>
            <a:endParaRPr lang="en-US" altLang="zh-CN" sz="1800" i="1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1800" dirty="0"/>
              <a:t>A</a:t>
            </a:r>
            <a:r>
              <a:rPr lang="zh-CN" altLang="zh-CN" sz="1800" dirty="0"/>
              <a:t>、</a:t>
            </a:r>
            <a:r>
              <a:rPr lang="en-US" altLang="zh-CN" sz="1800" dirty="0"/>
              <a:t>150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zh-CN" altLang="zh-CN" sz="1800" dirty="0"/>
              <a:t>；</a:t>
            </a:r>
            <a:r>
              <a:rPr lang="en-US" altLang="zh-CN" sz="1800" dirty="0"/>
              <a:t>	B</a:t>
            </a:r>
            <a:r>
              <a:rPr lang="zh-CN" altLang="zh-CN" sz="1800" dirty="0"/>
              <a:t>、</a:t>
            </a:r>
            <a:r>
              <a:rPr lang="en-US" altLang="zh-CN" sz="1800" dirty="0"/>
              <a:t>90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  	C</a:t>
            </a:r>
            <a:r>
              <a:rPr lang="zh-CN" altLang="zh-CN" sz="1800" dirty="0"/>
              <a:t>、</a:t>
            </a:r>
            <a:r>
              <a:rPr lang="en-US" altLang="zh-CN" sz="1800" dirty="0"/>
              <a:t>60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	D</a:t>
            </a:r>
            <a:r>
              <a:rPr lang="zh-CN" altLang="zh-CN" sz="1800" dirty="0"/>
              <a:t>、</a:t>
            </a:r>
            <a:r>
              <a:rPr lang="en-US" altLang="zh-CN" sz="1800" dirty="0"/>
              <a:t>120 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endParaRPr lang="zh-CN" altLang="zh-CN" sz="1800" dirty="0"/>
          </a:p>
          <a:p>
            <a:pPr lvl="0"/>
            <a:r>
              <a:rPr lang="en-US" altLang="zh-CN" sz="1800" b="0" kern="0" dirty="0"/>
              <a:t>3</a:t>
            </a:r>
            <a:r>
              <a:rPr lang="zh-CN" altLang="en-US" sz="1800" b="0" kern="0" dirty="0"/>
              <a:t>、</a:t>
            </a:r>
            <a:r>
              <a:rPr lang="zh-CN" altLang="zh-CN" sz="1800" dirty="0"/>
              <a:t>三相桥式全控整流电路对于电阻负载，电路中</a:t>
            </a:r>
            <a:r>
              <a:rPr lang="en-US" altLang="zh-CN" sz="1800" dirty="0"/>
              <a:t>VT1</a:t>
            </a:r>
            <a:r>
              <a:rPr lang="zh-CN" altLang="zh-CN" sz="1800" dirty="0"/>
              <a:t>的</a:t>
            </a:r>
            <a:r>
              <a:rPr lang="en-US" altLang="zh-CN" sz="1800" dirty="0"/>
              <a:t>a = 60</a:t>
            </a:r>
            <a:r>
              <a:rPr lang="en-US" altLang="zh-CN" sz="1800" dirty="0">
                <a:sym typeface="Symbol" panose="05050102010706020507" pitchFamily="18" charset="2"/>
              </a:rPr>
              <a:t> </a:t>
            </a:r>
            <a:r>
              <a:rPr lang="zh-CN" altLang="en-US" sz="1800" b="0" dirty="0">
                <a:sym typeface="Symbol" panose="05050102010706020507" pitchFamily="18" charset="2"/>
              </a:rPr>
              <a:t>，</a:t>
            </a:r>
            <a:r>
              <a:rPr lang="zh-CN" altLang="zh-CN" sz="1800" dirty="0"/>
              <a:t>晶闸管导通角</a:t>
            </a:r>
            <a:r>
              <a:rPr lang="en-US" altLang="zh-CN" sz="1800" dirty="0"/>
              <a:t>θ</a:t>
            </a:r>
            <a:r>
              <a:rPr lang="zh-CN" altLang="zh-CN" sz="1800" dirty="0"/>
              <a:t>为（） 。</a:t>
            </a:r>
          </a:p>
          <a:p>
            <a:pPr marL="0" indent="0">
              <a:buNone/>
            </a:pPr>
            <a:r>
              <a:rPr lang="en-US" altLang="zh-CN" sz="1800" dirty="0"/>
              <a:t> A</a:t>
            </a:r>
            <a:r>
              <a:rPr lang="zh-CN" altLang="zh-CN" sz="1800" dirty="0"/>
              <a:t>、</a:t>
            </a:r>
            <a:r>
              <a:rPr lang="en-US" altLang="zh-CN" sz="1800" dirty="0"/>
              <a:t>120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zh-CN" altLang="zh-CN" sz="1800" dirty="0"/>
              <a:t>；</a:t>
            </a:r>
            <a:r>
              <a:rPr lang="en-US" altLang="zh-CN" sz="1800" dirty="0"/>
              <a:t>	B</a:t>
            </a:r>
            <a:r>
              <a:rPr lang="zh-CN" altLang="zh-CN" sz="1800" dirty="0"/>
              <a:t>、</a:t>
            </a:r>
            <a:r>
              <a:rPr lang="en-US" altLang="zh-CN" sz="1800" dirty="0"/>
              <a:t>90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	C</a:t>
            </a:r>
            <a:r>
              <a:rPr lang="zh-CN" altLang="zh-CN" sz="1800" dirty="0"/>
              <a:t>、</a:t>
            </a:r>
            <a:r>
              <a:rPr lang="en-US" altLang="zh-CN" sz="1800" dirty="0"/>
              <a:t>60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	D</a:t>
            </a:r>
            <a:r>
              <a:rPr lang="zh-CN" altLang="zh-CN" sz="1800" dirty="0"/>
              <a:t>、</a:t>
            </a:r>
            <a:r>
              <a:rPr lang="en-US" altLang="zh-CN" sz="1800" dirty="0"/>
              <a:t>30 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</a:p>
          <a:p>
            <a:pPr lvl="0"/>
            <a:r>
              <a:rPr lang="en-US" altLang="zh-CN" sz="1800" b="0" kern="0" dirty="0"/>
              <a:t>4</a:t>
            </a:r>
            <a:r>
              <a:rPr lang="zh-CN" altLang="en-US" sz="1800" b="0" kern="0" dirty="0"/>
              <a:t>、</a:t>
            </a:r>
            <a:r>
              <a:rPr lang="zh-CN" altLang="zh-CN" sz="1800" dirty="0"/>
              <a:t>三相桥式全控整流电路对于电阻负载，电路中</a:t>
            </a:r>
            <a:r>
              <a:rPr lang="en-US" altLang="zh-CN" sz="1800" dirty="0"/>
              <a:t>VT1</a:t>
            </a:r>
            <a:r>
              <a:rPr lang="zh-CN" altLang="zh-CN" sz="1800" dirty="0"/>
              <a:t>的</a:t>
            </a:r>
            <a:r>
              <a:rPr lang="en-US" altLang="zh-CN" sz="1800" dirty="0"/>
              <a:t>a = 90</a:t>
            </a:r>
            <a:r>
              <a:rPr lang="en-US" altLang="zh-CN" sz="1800" dirty="0">
                <a:sym typeface="Symbol" panose="05050102010706020507" pitchFamily="18" charset="2"/>
              </a:rPr>
              <a:t> </a:t>
            </a:r>
            <a:r>
              <a:rPr lang="zh-CN" altLang="en-US" sz="1800" b="0" dirty="0">
                <a:sym typeface="Symbol" panose="05050102010706020507" pitchFamily="18" charset="2"/>
              </a:rPr>
              <a:t>，</a:t>
            </a:r>
            <a:r>
              <a:rPr lang="zh-CN" altLang="zh-CN" sz="1800" dirty="0"/>
              <a:t>晶闸管导通角</a:t>
            </a:r>
            <a:r>
              <a:rPr lang="en-US" altLang="zh-CN" sz="1800" dirty="0"/>
              <a:t>θ</a:t>
            </a:r>
            <a:r>
              <a:rPr lang="zh-CN" altLang="zh-CN" sz="1800" dirty="0"/>
              <a:t>为（） 。</a:t>
            </a:r>
          </a:p>
          <a:p>
            <a:pPr marL="0" indent="0">
              <a:buNone/>
            </a:pPr>
            <a:r>
              <a:rPr lang="en-US" altLang="zh-CN" sz="1800" dirty="0"/>
              <a:t> A</a:t>
            </a:r>
            <a:r>
              <a:rPr lang="zh-CN" altLang="zh-CN" sz="1800" dirty="0"/>
              <a:t>、</a:t>
            </a:r>
            <a:r>
              <a:rPr lang="en-US" altLang="zh-CN" sz="1800" dirty="0"/>
              <a:t>150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zh-CN" altLang="zh-CN" sz="1800" dirty="0"/>
              <a:t>；</a:t>
            </a:r>
            <a:r>
              <a:rPr lang="en-US" altLang="zh-CN" sz="1800" dirty="0"/>
              <a:t>	B</a:t>
            </a:r>
            <a:r>
              <a:rPr lang="zh-CN" altLang="zh-CN" sz="1800" dirty="0"/>
              <a:t>、</a:t>
            </a:r>
            <a:r>
              <a:rPr lang="en-US" altLang="zh-CN" sz="1800" dirty="0"/>
              <a:t>90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	C</a:t>
            </a:r>
            <a:r>
              <a:rPr lang="zh-CN" altLang="zh-CN" sz="1800" dirty="0"/>
              <a:t>、</a:t>
            </a:r>
            <a:r>
              <a:rPr lang="en-US" altLang="zh-CN" sz="1800" dirty="0"/>
              <a:t>60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  <a:r>
              <a:rPr lang="en-US" altLang="zh-CN" sz="1800" dirty="0"/>
              <a:t>      	D</a:t>
            </a:r>
            <a:r>
              <a:rPr lang="zh-CN" altLang="zh-CN" sz="1800" dirty="0"/>
              <a:t>、</a:t>
            </a:r>
            <a:r>
              <a:rPr lang="en-US" altLang="zh-CN" sz="1800" dirty="0"/>
              <a:t>30 </a:t>
            </a:r>
            <a:r>
              <a:rPr lang="en-US" altLang="zh-CN" sz="1800" dirty="0">
                <a:sym typeface="Symbol" panose="05050102010706020507" pitchFamily="18" charset="2"/>
              </a:rPr>
              <a:t></a:t>
            </a:r>
          </a:p>
          <a:p>
            <a:pPr lvl="0"/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zh-CN" altLang="zh-CN" sz="1800" dirty="0"/>
              <a:t>三相桥式全控整流电路</a:t>
            </a:r>
            <a:r>
              <a:rPr lang="en-US" altLang="zh-CN" sz="1800" dirty="0"/>
              <a:t>VT</a:t>
            </a:r>
            <a:r>
              <a:rPr lang="en-US" altLang="zh-CN" sz="1800" baseline="-25000" dirty="0"/>
              <a:t>1</a:t>
            </a:r>
            <a:r>
              <a:rPr lang="zh-CN" altLang="zh-CN" sz="1800" dirty="0"/>
              <a:t>、</a:t>
            </a:r>
            <a:r>
              <a:rPr lang="en-US" altLang="zh-CN" sz="1800" dirty="0"/>
              <a:t>VT</a:t>
            </a:r>
            <a:r>
              <a:rPr lang="en-US" altLang="zh-CN" sz="1800" baseline="-25000" dirty="0"/>
              <a:t>6</a:t>
            </a:r>
            <a:r>
              <a:rPr lang="zh-CN" altLang="zh-CN" sz="1800" dirty="0"/>
              <a:t>开通</a:t>
            </a:r>
            <a:r>
              <a:rPr lang="en-US" altLang="zh-CN" sz="1800" dirty="0"/>
              <a:t>, </a:t>
            </a:r>
            <a:r>
              <a:rPr lang="zh-CN" altLang="zh-CN" sz="1800" dirty="0"/>
              <a:t>输出整流电压</a:t>
            </a:r>
            <a:r>
              <a:rPr lang="en-US" altLang="zh-CN" sz="1800" dirty="0" err="1"/>
              <a:t>U</a:t>
            </a:r>
            <a:r>
              <a:rPr lang="en-US" altLang="zh-CN" sz="1800" baseline="-25000" dirty="0" err="1"/>
              <a:t>d</a:t>
            </a:r>
            <a:r>
              <a:rPr lang="zh-CN" altLang="zh-CN" sz="1800" dirty="0"/>
              <a:t>为线电压</a:t>
            </a:r>
            <a:r>
              <a:rPr lang="zh-CN" altLang="en-US" sz="1800" dirty="0"/>
              <a:t>为</a:t>
            </a:r>
            <a:r>
              <a:rPr lang="zh-CN" altLang="zh-CN" sz="1800" dirty="0"/>
              <a:t>（</a:t>
            </a:r>
            <a:r>
              <a:rPr lang="en-US" altLang="zh-CN" sz="1800" dirty="0"/>
              <a:t>  </a:t>
            </a:r>
            <a:r>
              <a:rPr lang="zh-CN" altLang="zh-CN" sz="1800" dirty="0"/>
              <a:t>）。</a:t>
            </a:r>
          </a:p>
          <a:p>
            <a:pPr marL="0" indent="0">
              <a:buNone/>
            </a:pPr>
            <a:r>
              <a:rPr lang="en-US" altLang="zh-CN" sz="1800" dirty="0"/>
              <a:t>A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U</a:t>
            </a:r>
            <a:r>
              <a:rPr lang="en-US" altLang="zh-CN" sz="1800" baseline="-25000" dirty="0" err="1"/>
              <a:t>cb</a:t>
            </a:r>
            <a:r>
              <a:rPr lang="en-US" altLang="zh-CN" sz="1800" dirty="0"/>
              <a:t>  	 B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U</a:t>
            </a:r>
            <a:r>
              <a:rPr lang="en-US" altLang="zh-CN" sz="1800" baseline="-25000" dirty="0" err="1"/>
              <a:t>bc</a:t>
            </a:r>
            <a:r>
              <a:rPr lang="en-US" altLang="zh-CN" sz="1800" baseline="-25000" dirty="0"/>
              <a:t>  </a:t>
            </a:r>
            <a:r>
              <a:rPr lang="en-US" altLang="zh-CN" sz="1800" dirty="0"/>
              <a:t>  C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U</a:t>
            </a:r>
            <a:r>
              <a:rPr lang="en-US" altLang="zh-CN" sz="1800" baseline="-25000" dirty="0" err="1"/>
              <a:t>ab</a:t>
            </a:r>
            <a:r>
              <a:rPr lang="en-US" altLang="zh-CN" sz="1800" dirty="0"/>
              <a:t>     D 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U</a:t>
            </a:r>
            <a:r>
              <a:rPr lang="en-US" altLang="zh-CN" sz="1800" baseline="-25000" dirty="0" err="1"/>
              <a:t>ca</a:t>
            </a:r>
            <a:endParaRPr lang="zh-CN" altLang="zh-CN" sz="1800" dirty="0"/>
          </a:p>
          <a:p>
            <a:pPr marL="0" indent="0">
              <a:buNone/>
            </a:pPr>
            <a:endParaRPr lang="zh-CN" altLang="zh-CN" sz="18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58" y="1551929"/>
            <a:ext cx="2447925" cy="14668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4" y="1547252"/>
            <a:ext cx="2692916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732A-BAF5-4C2C-A925-FEA8FA5DD6CD}" type="datetime10">
              <a:rPr lang="zh-CN" altLang="en-US" smtClean="0"/>
              <a:t>13:41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68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31636"/>
            <a:ext cx="6096000" cy="381000"/>
          </a:xfrm>
        </p:spPr>
        <p:txBody>
          <a:bodyPr/>
          <a:lstStyle/>
          <a:p>
            <a:r>
              <a:rPr lang="zh-CN" altLang="en-US" dirty="0"/>
              <a:t>复习思考题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 bwMode="auto">
              <a:xfrm>
                <a:off x="752247" y="639451"/>
                <a:ext cx="8391753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800" b="0" kern="0" dirty="0"/>
                  <a:t>6</a:t>
                </a:r>
                <a:r>
                  <a:rPr lang="zh-CN" altLang="en-US" sz="1800" b="0" kern="0" dirty="0"/>
                  <a:t>、</a:t>
                </a:r>
                <a:r>
                  <a:rPr lang="zh-CN" altLang="zh-CN" sz="1800" dirty="0"/>
                  <a:t>三相桥式全控整流电路</a:t>
                </a:r>
                <a:r>
                  <a:rPr lang="zh-CN" altLang="en-US" sz="1800" dirty="0"/>
                  <a:t>，带</a:t>
                </a:r>
                <a:r>
                  <a:rPr lang="zh-CN" altLang="zh-CN" sz="1800" dirty="0"/>
                  <a:t>电阻负载，晶闸管导</a:t>
                </a:r>
                <a:r>
                  <a:rPr lang="zh-CN" altLang="en-US" sz="1800" dirty="0"/>
                  <a:t>承受的正反向电压分别是</a:t>
                </a:r>
                <a:r>
                  <a:rPr lang="zh-CN" altLang="zh-CN" sz="1800" dirty="0"/>
                  <a:t>（） 。</a:t>
                </a:r>
              </a:p>
              <a:p>
                <a:r>
                  <a:rPr lang="en-US" altLang="zh-CN" sz="1800" dirty="0"/>
                  <a:t>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C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    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</a:t>
                </a:r>
                <a:r>
                  <a:rPr lang="en-US" altLang="zh-CN" sz="1800" dirty="0"/>
                  <a:t>D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pPr lvl="0"/>
                <a:endParaRPr lang="en-US" altLang="zh-CN" sz="1800" b="0" kern="0" dirty="0"/>
              </a:p>
              <a:p>
                <a:pPr lvl="0"/>
                <a:r>
                  <a:rPr lang="en-US" altLang="zh-CN" sz="1800" b="0" kern="0" dirty="0"/>
                  <a:t>7</a:t>
                </a:r>
                <a:r>
                  <a:rPr lang="zh-CN" altLang="en-US" sz="1800" b="0" kern="0" dirty="0"/>
                  <a:t>、</a:t>
                </a:r>
                <a:r>
                  <a:rPr lang="zh-CN" altLang="zh-CN" sz="1800" dirty="0"/>
                  <a:t>三相桥式全控整流电路带阻感性负载，</a:t>
                </a:r>
                <a:endParaRPr lang="en-US" altLang="zh-CN" sz="1800" dirty="0"/>
              </a:p>
              <a:p>
                <a:pPr lvl="0"/>
                <a:r>
                  <a:rPr lang="zh-CN" altLang="zh-CN" sz="1800" dirty="0"/>
                  <a:t>电路中</a:t>
                </a:r>
                <a:r>
                  <a:rPr lang="en-US" altLang="zh-CN" sz="1800" dirty="0"/>
                  <a:t>VT1</a:t>
                </a:r>
                <a:r>
                  <a:rPr lang="zh-CN" altLang="zh-CN" sz="1800" dirty="0"/>
                  <a:t>的</a:t>
                </a:r>
                <a:r>
                  <a:rPr lang="en-US" altLang="zh-CN" sz="1800" dirty="0"/>
                  <a:t>a = 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</a:t>
                </a:r>
                <a:r>
                  <a:rPr lang="zh-CN" altLang="en-US" sz="1800" b="0" dirty="0">
                    <a:sym typeface="Symbol" panose="05050102010706020507" pitchFamily="18" charset="2"/>
                  </a:rPr>
                  <a:t>，</a:t>
                </a:r>
                <a:r>
                  <a:rPr lang="zh-CN" altLang="zh-CN" sz="1800" dirty="0"/>
                  <a:t>晶闸管导通角</a:t>
                </a:r>
                <a:r>
                  <a:rPr lang="en-US" altLang="zh-CN" sz="1800" dirty="0"/>
                  <a:t>θ</a:t>
                </a:r>
                <a:r>
                  <a:rPr lang="zh-CN" altLang="zh-CN" sz="1800" dirty="0"/>
                  <a:t>为（） 。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 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120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90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r>
                  <a:rPr lang="en-US" altLang="zh-CN" sz="1800" dirty="0"/>
                  <a:t>   C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r>
                  <a:rPr lang="en-US" altLang="zh-CN" sz="1800" dirty="0"/>
                  <a:t>     	D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30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</a:p>
              <a:p>
                <a:pPr lvl="0"/>
                <a:endParaRPr lang="en-US" altLang="zh-CN" sz="1800" dirty="0"/>
              </a:p>
              <a:p>
                <a:pPr lvl="0"/>
                <a:r>
                  <a:rPr lang="en-US" altLang="zh-CN" sz="1800" dirty="0"/>
                  <a:t>8</a:t>
                </a:r>
                <a:r>
                  <a:rPr lang="zh-CN" altLang="en-US" sz="1800" dirty="0"/>
                  <a:t>、</a:t>
                </a:r>
                <a:r>
                  <a:rPr lang="zh-CN" altLang="zh-CN" sz="1800" dirty="0"/>
                  <a:t>三相桥式全控整流电路</a:t>
                </a:r>
                <a:r>
                  <a:rPr lang="zh-CN" altLang="en-US" sz="1800" dirty="0"/>
                  <a:t>，</a:t>
                </a:r>
                <a:r>
                  <a:rPr lang="zh-CN" altLang="zh-CN" sz="1800" dirty="0"/>
                  <a:t>带阻感性负载，</a:t>
                </a:r>
                <a:endParaRPr lang="en-US" altLang="zh-CN" sz="1800" dirty="0"/>
              </a:p>
              <a:p>
                <a:pPr lvl="0"/>
                <a:r>
                  <a:rPr lang="en-US" altLang="zh-CN" sz="1800" dirty="0"/>
                  <a:t>a</a:t>
                </a:r>
                <a:r>
                  <a:rPr lang="zh-CN" altLang="zh-CN" sz="1800" dirty="0"/>
                  <a:t>角最大移相</a:t>
                </a:r>
                <a:r>
                  <a:rPr lang="zh-CN" altLang="en-US" sz="1800" dirty="0"/>
                  <a:t>角</a:t>
                </a:r>
                <a:r>
                  <a:rPr lang="zh-CN" altLang="zh-CN" sz="1800" dirty="0"/>
                  <a:t>为（</a:t>
                </a:r>
                <a:r>
                  <a:rPr lang="en-US" altLang="zh-CN" sz="1800" dirty="0"/>
                  <a:t>    </a:t>
                </a:r>
                <a:r>
                  <a:rPr lang="zh-CN" altLang="zh-CN" sz="1800" dirty="0"/>
                  <a:t>）。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150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  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90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r>
                  <a:rPr lang="en-US" altLang="zh-CN" sz="1800" dirty="0"/>
                  <a:t>    C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60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r>
                  <a:rPr lang="en-US" altLang="zh-CN" sz="1800" dirty="0"/>
                  <a:t>      	D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120 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</a:t>
                </a:r>
                <a:endParaRPr lang="zh-CN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en-US" altLang="zh-CN" sz="1800" b="0" kern="0" dirty="0"/>
                  <a:t>9</a:t>
                </a:r>
                <a:r>
                  <a:rPr lang="zh-CN" altLang="en-US" sz="1800" b="0" kern="0" dirty="0"/>
                  <a:t>、</a:t>
                </a:r>
                <a:r>
                  <a:rPr lang="zh-CN" altLang="zh-CN" sz="1800" dirty="0"/>
                  <a:t>三相桥式全控整流电路</a:t>
                </a:r>
                <a:r>
                  <a:rPr lang="zh-CN" altLang="en-US" sz="1800" dirty="0"/>
                  <a:t>，</a:t>
                </a:r>
                <a:r>
                  <a:rPr lang="zh-CN" altLang="zh-CN" sz="1800" dirty="0"/>
                  <a:t>带阻感性负载，</a:t>
                </a:r>
                <a:endParaRPr lang="en-US" altLang="zh-CN" sz="1800" dirty="0"/>
              </a:p>
              <a:p>
                <a:r>
                  <a:rPr lang="zh-CN" altLang="zh-CN" sz="1800" dirty="0"/>
                  <a:t>晶闸管导</a:t>
                </a:r>
                <a:r>
                  <a:rPr lang="zh-CN" altLang="en-US" sz="1800" dirty="0"/>
                  <a:t>承受的正反向电压分别是</a:t>
                </a:r>
                <a:r>
                  <a:rPr lang="zh-CN" altLang="zh-CN" sz="1800" dirty="0"/>
                  <a:t>（） 。</a:t>
                </a:r>
              </a:p>
              <a:p>
                <a:r>
                  <a:rPr lang="en-US" altLang="zh-CN" sz="1800" dirty="0"/>
                  <a:t>A</a:t>
                </a:r>
                <a:r>
                  <a:rPr lang="zh-CN" altLang="zh-CN" sz="1800" dirty="0"/>
                  <a:t>、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 </a:t>
                </a:r>
                <a:r>
                  <a:rPr lang="en-US" altLang="zh-CN" sz="1800" dirty="0"/>
                  <a:t>B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</a:t>
                </a:r>
              </a:p>
              <a:p>
                <a:r>
                  <a:rPr lang="en-US" altLang="zh-CN" sz="1800" dirty="0">
                    <a:sym typeface="Symbol" panose="05050102010706020507" pitchFamily="18" charset="2"/>
                  </a:rPr>
                  <a:t>C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    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sym typeface="Symbol" panose="05050102010706020507" pitchFamily="18" charset="2"/>
                  </a:rPr>
                  <a:t>    </a:t>
                </a:r>
                <a:r>
                  <a:rPr lang="en-US" altLang="zh-CN" sz="1800" dirty="0"/>
                  <a:t>D</a:t>
                </a:r>
                <a:r>
                  <a:rPr lang="zh-CN" altLang="zh-CN" sz="1800" dirty="0"/>
                  <a:t>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18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247" y="639451"/>
                <a:ext cx="8391753" cy="5181600"/>
              </a:xfrm>
              <a:prstGeom prst="rect">
                <a:avLst/>
              </a:prstGeom>
              <a:blipFill rotWithShape="0">
                <a:blip r:embed="rId2"/>
                <a:stretch>
                  <a:fillRect l="-581" t="-941" b="-10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874" y="1772816"/>
            <a:ext cx="3456384" cy="3168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4941168"/>
            <a:ext cx="2476500" cy="150495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4CCE71-3883-4432-837D-A4DD86266268}" type="datetime10">
              <a:rPr lang="zh-CN" altLang="en-US" smtClean="0"/>
              <a:t>13:41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5890-56FF-4CB9-A23A-2567D679BF3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6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468313" y="765175"/>
            <a:ext cx="453548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2200" dirty="0">
                <a:solidFill>
                  <a:srgbClr val="E35449"/>
                </a:solidFill>
              </a:rPr>
              <a:t>■</a:t>
            </a:r>
            <a:r>
              <a:rPr lang="zh-CN" altLang="en-US" sz="2000" dirty="0"/>
              <a:t>假设将电路中的晶闸管换作二极管，成为三相半波不可控整流电路.  此时，相电压最大的一个所对应的二极管导通，并使另两相的二极管承受反压关断，输出整流电压即为该相的相电压：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dirty="0"/>
              <a:t>    在</a:t>
            </a:r>
            <a:r>
              <a:rPr lang="en-US" altLang="zh-CN" sz="2000" i="1" dirty="0">
                <a:latin typeface="Symbol" pitchFamily="18" charset="2"/>
              </a:rPr>
              <a:t>w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1</a:t>
            </a:r>
            <a:r>
              <a:rPr lang="en-US" altLang="zh-CN" sz="2000" dirty="0"/>
              <a:t>~</a:t>
            </a:r>
            <a:r>
              <a:rPr lang="en-US" altLang="zh-CN" sz="2000" i="1" dirty="0">
                <a:latin typeface="Symbol" pitchFamily="18" charset="2"/>
              </a:rPr>
              <a:t>w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2</a:t>
            </a:r>
            <a:r>
              <a:rPr lang="zh-CN" altLang="en-US" sz="2000" dirty="0"/>
              <a:t>期间，</a:t>
            </a:r>
            <a:r>
              <a:rPr lang="en-US" altLang="zh-CN" sz="2000" dirty="0"/>
              <a:t>VD</a:t>
            </a:r>
            <a:r>
              <a:rPr lang="en-US" altLang="zh-CN" sz="2000" baseline="-30000" dirty="0"/>
              <a:t>1</a:t>
            </a:r>
            <a:r>
              <a:rPr lang="zh-CN" altLang="en-US" sz="2000" dirty="0"/>
              <a:t>导通，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d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a</a:t>
            </a:r>
            <a:endParaRPr lang="en-US" altLang="zh-CN" sz="2000" dirty="0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/>
              <a:t>    </a:t>
            </a:r>
            <a:r>
              <a:rPr lang="zh-CN" altLang="en-US" sz="2000" dirty="0"/>
              <a:t>在</a:t>
            </a:r>
            <a:r>
              <a:rPr lang="en-US" altLang="zh-CN" sz="2000" i="1" dirty="0">
                <a:latin typeface="Symbol" pitchFamily="18" charset="2"/>
              </a:rPr>
              <a:t>w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2</a:t>
            </a:r>
            <a:r>
              <a:rPr lang="en-US" altLang="zh-CN" sz="2000" dirty="0"/>
              <a:t>~</a:t>
            </a:r>
            <a:r>
              <a:rPr lang="en-US" altLang="zh-CN" sz="2000" i="1" dirty="0">
                <a:latin typeface="Symbol" pitchFamily="18" charset="2"/>
              </a:rPr>
              <a:t>w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3</a:t>
            </a:r>
            <a:r>
              <a:rPr lang="zh-CN" altLang="en-US" sz="2000" dirty="0"/>
              <a:t>期间， </a:t>
            </a:r>
            <a:r>
              <a:rPr lang="en-US" altLang="zh-CN" sz="2000" dirty="0"/>
              <a:t>VD</a:t>
            </a:r>
            <a:r>
              <a:rPr lang="en-US" altLang="zh-CN" sz="2000" baseline="-30000" dirty="0"/>
              <a:t>2</a:t>
            </a:r>
            <a:r>
              <a:rPr lang="zh-CN" altLang="en-US" sz="2000" dirty="0"/>
              <a:t>导通，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d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b</a:t>
            </a:r>
            <a:endParaRPr lang="en-US" altLang="zh-CN" sz="2000" dirty="0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/>
              <a:t>    </a:t>
            </a:r>
            <a:r>
              <a:rPr lang="zh-CN" altLang="en-US" sz="2000" dirty="0"/>
              <a:t>在</a:t>
            </a:r>
            <a:r>
              <a:rPr lang="en-US" altLang="zh-CN" sz="2000" i="1" dirty="0">
                <a:latin typeface="Symbol" pitchFamily="18" charset="2"/>
              </a:rPr>
              <a:t>w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3</a:t>
            </a:r>
            <a:r>
              <a:rPr lang="en-US" altLang="zh-CN" sz="2000" dirty="0"/>
              <a:t>~</a:t>
            </a:r>
            <a:r>
              <a:rPr lang="en-US" altLang="zh-CN" sz="2000" i="1" dirty="0">
                <a:latin typeface="Symbol" pitchFamily="18" charset="2"/>
              </a:rPr>
              <a:t> w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4</a:t>
            </a:r>
            <a:r>
              <a:rPr lang="zh-CN" altLang="en-US" sz="2000" dirty="0"/>
              <a:t>期间，</a:t>
            </a:r>
            <a:r>
              <a:rPr lang="en-US" altLang="zh-CN" sz="2000" dirty="0"/>
              <a:t>VD</a:t>
            </a:r>
            <a:r>
              <a:rPr lang="en-US" altLang="zh-CN" sz="2000" baseline="-30000" dirty="0"/>
              <a:t>3</a:t>
            </a:r>
            <a:r>
              <a:rPr lang="zh-CN" altLang="en-US" sz="2000" dirty="0"/>
              <a:t>导通，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d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c</a:t>
            </a:r>
            <a:endParaRPr lang="en-US" altLang="zh-CN" sz="2000" baseline="-30000" dirty="0"/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2000" dirty="0">
                <a:solidFill>
                  <a:srgbClr val="E35449"/>
                </a:solidFill>
              </a:rPr>
              <a:t>■</a:t>
            </a:r>
            <a:r>
              <a:rPr lang="zh-CN" altLang="en-US" sz="2000" dirty="0">
                <a:solidFill>
                  <a:srgbClr val="FF0000"/>
                </a:solidFill>
              </a:rPr>
              <a:t>自然换相点</a:t>
            </a:r>
            <a:r>
              <a:rPr lang="en-US" altLang="zh-CN" sz="2000" dirty="0">
                <a:solidFill>
                  <a:srgbClr val="FF0000"/>
                </a:solidFill>
              </a:rPr>
              <a:t>:</a:t>
            </a:r>
            <a:r>
              <a:rPr lang="zh-CN" altLang="en-US" sz="2000" dirty="0"/>
              <a:t>二极管换相时刻为</a:t>
            </a:r>
            <a:r>
              <a:rPr lang="zh-CN" altLang="en-US" sz="2000" dirty="0">
                <a:solidFill>
                  <a:schemeClr val="hlink"/>
                </a:solidFill>
              </a:rPr>
              <a:t>自然换相点</a:t>
            </a:r>
            <a:r>
              <a:rPr lang="zh-CN" altLang="en-US" sz="2000" dirty="0"/>
              <a:t>，是各相晶闸管能触发导通的最早时刻，将其作为计算各晶闸管触发角</a:t>
            </a:r>
            <a:r>
              <a:rPr lang="en-US" altLang="zh-CN" sz="2000" i="1" dirty="0"/>
              <a:t>a</a:t>
            </a:r>
            <a:r>
              <a:rPr lang="zh-CN" altLang="en-US" sz="2000" dirty="0"/>
              <a:t>的起点，即</a:t>
            </a:r>
            <a:r>
              <a:rPr lang="en-US" altLang="zh-CN" sz="2000" i="1" dirty="0"/>
              <a:t>a </a:t>
            </a:r>
            <a:r>
              <a:rPr lang="en-US" altLang="zh-CN" sz="2000" dirty="0"/>
              <a:t>=0</a:t>
            </a:r>
            <a:r>
              <a:rPr lang="en-US" altLang="zh-CN" sz="2000" dirty="0">
                <a:sym typeface="Symbol" pitchFamily="18" charset="2"/>
              </a:rPr>
              <a:t></a:t>
            </a:r>
            <a:r>
              <a:rPr lang="zh-CN" altLang="en-US" sz="2000" dirty="0"/>
              <a:t>.</a:t>
            </a:r>
          </a:p>
        </p:txBody>
      </p:sp>
      <p:graphicFrame>
        <p:nvGraphicFramePr>
          <p:cNvPr id="94211" name="Object 4"/>
          <p:cNvGraphicFramePr>
            <a:graphicFrameLocks noChangeAspect="1"/>
          </p:cNvGraphicFramePr>
          <p:nvPr/>
        </p:nvGraphicFramePr>
        <p:xfrm>
          <a:off x="4675188" y="765175"/>
          <a:ext cx="44958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9" name="VISIO" r:id="rId3" imgW="2859024" imgH="3407664" progId="Visio.Drawing.5">
                  <p:embed/>
                </p:oleObj>
              </mc:Choice>
              <mc:Fallback>
                <p:oleObj name="VISIO" r:id="rId3" imgW="2859024" imgH="3407664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49"/>
                      <a:stretch>
                        <a:fillRect/>
                      </a:stretch>
                    </p:blipFill>
                    <p:spPr bwMode="auto">
                      <a:xfrm>
                        <a:off x="4675188" y="765175"/>
                        <a:ext cx="44958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2"/>
          <p:cNvSpPr txBox="1">
            <a:spLocks noChangeArrowheads="1"/>
          </p:cNvSpPr>
          <p:nvPr/>
        </p:nvSpPr>
        <p:spPr bwMode="auto">
          <a:xfrm>
            <a:off x="571500" y="188913"/>
            <a:ext cx="7848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Arial" panose="020B0604020202020204" pitchFamily="34" charset="0"/>
                <a:ea typeface="华文中宋" panose="02010600040101010101" pitchFamily="2" charset="-122"/>
              </a:rPr>
              <a:t>3.2.1 </a:t>
            </a:r>
            <a:r>
              <a:rPr lang="zh-CN" altLang="en-US" sz="3600">
                <a:latin typeface="Arial" panose="020B0604020202020204" pitchFamily="34" charset="0"/>
                <a:ea typeface="华文中宋" panose="02010600040101010101" pitchFamily="2" charset="-122"/>
              </a:rPr>
              <a:t>三相半波可控整流电路</a:t>
            </a:r>
          </a:p>
        </p:txBody>
      </p:sp>
      <p:sp>
        <p:nvSpPr>
          <p:cNvPr id="9421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B41AED-00CC-49FC-9C14-163A2DD92C28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C1E3AC-B9AF-4154-82C2-82B91BDD6627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sp>
        <p:nvSpPr>
          <p:cNvPr id="95235" name="Text Box 220"/>
          <p:cNvSpPr txBox="1">
            <a:spLocks noChangeArrowheads="1"/>
          </p:cNvSpPr>
          <p:nvPr/>
        </p:nvSpPr>
        <p:spPr bwMode="auto">
          <a:xfrm>
            <a:off x="611560" y="856465"/>
            <a:ext cx="4392612" cy="591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9900"/>
                </a:solidFill>
              </a:rPr>
              <a:t>☞</a:t>
            </a:r>
            <a:r>
              <a:rPr kumimoji="1" lang="zh-CN" altLang="zh-CN" sz="2000" i="1" dirty="0">
                <a:sym typeface="Symbol" panose="05050102010706020507" pitchFamily="18" charset="2"/>
              </a:rPr>
              <a:t></a:t>
            </a:r>
            <a:r>
              <a:rPr lang="en-US" altLang="zh-CN" sz="2000" dirty="0"/>
              <a:t>=0</a:t>
            </a:r>
            <a:r>
              <a:rPr lang="en-US" altLang="zh-CN" sz="2000" dirty="0">
                <a:sym typeface="Symbol" panose="05050102010706020507" pitchFamily="18" charset="2"/>
              </a:rPr>
              <a:t></a:t>
            </a:r>
            <a:r>
              <a:rPr lang="en-US" altLang="zh-CN" sz="2000" dirty="0"/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√</a:t>
            </a:r>
            <a:r>
              <a:rPr lang="zh-CN" altLang="en-US" sz="2000" dirty="0"/>
              <a:t>三个晶闸管轮流导通</a:t>
            </a:r>
            <a:r>
              <a:rPr lang="en-US" altLang="zh-CN" sz="2000" dirty="0">
                <a:solidFill>
                  <a:srgbClr val="E35449"/>
                </a:solidFill>
              </a:rPr>
              <a:t>120</a:t>
            </a:r>
            <a:r>
              <a:rPr lang="en-US" altLang="zh-CN" sz="2000" dirty="0">
                <a:solidFill>
                  <a:srgbClr val="E35449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en-US" altLang="zh-CN" sz="2000" i="1" dirty="0" err="1"/>
              <a:t>u</a:t>
            </a:r>
            <a:r>
              <a:rPr lang="en-US" altLang="zh-CN" sz="2000" i="1" baseline="-25000" dirty="0" err="1"/>
              <a:t>d</a:t>
            </a:r>
            <a:r>
              <a:rPr lang="zh-CN" altLang="en-US" sz="2000" dirty="0"/>
              <a:t>波形为三个相电压在正半周期的</a:t>
            </a:r>
            <a:r>
              <a:rPr lang="zh-CN" altLang="en-US" sz="2000" dirty="0">
                <a:solidFill>
                  <a:srgbClr val="E35449"/>
                </a:solidFill>
              </a:rPr>
              <a:t>包络线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009900"/>
                </a:solidFill>
              </a:rPr>
              <a:t>    </a:t>
            </a:r>
            <a:r>
              <a:rPr lang="zh-CN" altLang="en-US" sz="2000" dirty="0">
                <a:solidFill>
                  <a:srgbClr val="FF00FF"/>
                </a:solidFill>
              </a:rPr>
              <a:t>√</a:t>
            </a:r>
            <a:r>
              <a:rPr kumimoji="1" lang="zh-CN" altLang="en-US" sz="2000" dirty="0"/>
              <a:t>变压器二次绕组电流有</a:t>
            </a:r>
            <a:r>
              <a:rPr kumimoji="1" lang="zh-CN" altLang="en-US" sz="2000" dirty="0">
                <a:solidFill>
                  <a:srgbClr val="E35449"/>
                </a:solidFill>
              </a:rPr>
              <a:t>直流分量</a:t>
            </a:r>
            <a:r>
              <a:rPr kumimoji="1" lang="zh-CN" altLang="en-US" sz="2000" dirty="0"/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000" dirty="0"/>
              <a:t>    </a:t>
            </a:r>
            <a:r>
              <a:rPr lang="zh-CN" altLang="en-US" sz="2000" dirty="0">
                <a:solidFill>
                  <a:srgbClr val="FF00FF"/>
                </a:solidFill>
              </a:rPr>
              <a:t>√</a:t>
            </a:r>
            <a:r>
              <a:rPr lang="zh-CN" altLang="en-US" sz="2000" dirty="0"/>
              <a:t>晶闸管电压由一段</a:t>
            </a:r>
            <a:r>
              <a:rPr lang="zh-CN" altLang="en-US" sz="2000" dirty="0">
                <a:solidFill>
                  <a:srgbClr val="E35449"/>
                </a:solidFill>
              </a:rPr>
              <a:t>管压降</a:t>
            </a:r>
            <a:r>
              <a:rPr lang="zh-CN" altLang="en-US" sz="2000" dirty="0"/>
              <a:t>和两段</a:t>
            </a:r>
            <a:r>
              <a:rPr lang="zh-CN" altLang="en-US" sz="2000" dirty="0">
                <a:solidFill>
                  <a:srgbClr val="E35449"/>
                </a:solidFill>
              </a:rPr>
              <a:t>线电压</a:t>
            </a:r>
            <a:r>
              <a:rPr lang="zh-CN" altLang="en-US" sz="2000" dirty="0"/>
              <a:t>组成：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/>
              <a:t>       第1段，</a:t>
            </a:r>
            <a:r>
              <a:rPr lang="en-US" altLang="zh-CN" sz="2000" dirty="0"/>
              <a:t>VT</a:t>
            </a:r>
            <a:r>
              <a:rPr lang="en-US" altLang="zh-CN" sz="2000" baseline="-30000" dirty="0"/>
              <a:t>1</a:t>
            </a:r>
            <a:r>
              <a:rPr lang="zh-CN" altLang="en-US" sz="2000" dirty="0"/>
              <a:t>导通期间，为一管压降，可近似为</a:t>
            </a:r>
            <a:r>
              <a:rPr lang="en-US" altLang="zh-CN" sz="2000" i="1" dirty="0"/>
              <a:t>u</a:t>
            </a:r>
            <a:r>
              <a:rPr lang="en-US" altLang="zh-CN" sz="2000" baseline="-30000" dirty="0"/>
              <a:t>T1</a:t>
            </a:r>
            <a:r>
              <a:rPr lang="en-US" altLang="zh-CN" sz="2000" dirty="0"/>
              <a:t>=0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/>
              <a:t>       第2段，在</a:t>
            </a:r>
            <a:r>
              <a:rPr lang="en-US" altLang="zh-CN" sz="2000" dirty="0"/>
              <a:t>VT</a:t>
            </a:r>
            <a:r>
              <a:rPr lang="en-US" altLang="zh-CN" sz="2000" baseline="-30000" dirty="0"/>
              <a:t>1</a:t>
            </a:r>
            <a:r>
              <a:rPr lang="zh-CN" altLang="en-US" sz="2000" dirty="0"/>
              <a:t>关断后，</a:t>
            </a:r>
            <a:r>
              <a:rPr lang="en-US" altLang="zh-CN" sz="2000" dirty="0"/>
              <a:t>VT</a:t>
            </a:r>
            <a:r>
              <a:rPr lang="en-US" altLang="zh-CN" sz="2000" baseline="-30000" dirty="0"/>
              <a:t>2</a:t>
            </a:r>
            <a:r>
              <a:rPr lang="zh-CN" altLang="en-US" sz="2000" dirty="0"/>
              <a:t>导通期间，</a:t>
            </a:r>
            <a:r>
              <a:rPr lang="en-US" altLang="zh-CN" sz="2000" i="1" dirty="0"/>
              <a:t>u</a:t>
            </a:r>
            <a:r>
              <a:rPr lang="en-US" altLang="zh-CN" sz="2000" baseline="-30000" dirty="0"/>
              <a:t>T1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a</a:t>
            </a:r>
            <a:r>
              <a:rPr lang="en-US" altLang="zh-CN" sz="2000" dirty="0" err="1"/>
              <a:t>-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b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ab</a:t>
            </a:r>
            <a:r>
              <a:rPr lang="en-US" altLang="zh-CN" sz="2000" dirty="0"/>
              <a:t>，</a:t>
            </a:r>
            <a:r>
              <a:rPr lang="zh-CN" altLang="en-US" sz="2000" dirty="0"/>
              <a:t>为一段线电压；</a:t>
            </a:r>
            <a:endParaRPr lang="en-US" altLang="zh-CN" sz="2000" dirty="0"/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dirty="0"/>
              <a:t>     第3段，在</a:t>
            </a:r>
            <a:r>
              <a:rPr lang="en-US" altLang="zh-CN" sz="2000" dirty="0"/>
              <a:t>VT</a:t>
            </a:r>
            <a:r>
              <a:rPr lang="en-US" altLang="zh-CN" sz="2000" baseline="-30000" dirty="0"/>
              <a:t>3</a:t>
            </a:r>
            <a:r>
              <a:rPr lang="zh-CN" altLang="en-US" sz="2000" dirty="0"/>
              <a:t>导通期间，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000" i="1" dirty="0"/>
              <a:t>   u</a:t>
            </a:r>
            <a:r>
              <a:rPr lang="en-US" altLang="zh-CN" sz="2000" baseline="-30000" dirty="0"/>
              <a:t>T1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a</a:t>
            </a:r>
            <a:r>
              <a:rPr lang="en-US" altLang="zh-CN" sz="2000" dirty="0" err="1"/>
              <a:t>-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c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u</a:t>
            </a:r>
            <a:r>
              <a:rPr lang="en-US" altLang="zh-CN" sz="2000" baseline="-30000" dirty="0" err="1"/>
              <a:t>ac</a:t>
            </a:r>
            <a:r>
              <a:rPr lang="zh-CN" altLang="en-US" sz="2000" dirty="0"/>
              <a:t>为另一段线电压。</a:t>
            </a:r>
            <a:endParaRPr lang="en-US" altLang="zh-CN" sz="2000" dirty="0"/>
          </a:p>
          <a:p>
            <a:pPr eaLnBrk="1" hangingPunct="1">
              <a:lnSpc>
                <a:spcPct val="125000"/>
              </a:lnSpc>
            </a:pPr>
            <a:endParaRPr lang="en-US" altLang="zh-CN" sz="2000" dirty="0"/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/>
              <a:t>         随着</a:t>
            </a:r>
            <a:r>
              <a:rPr kumimoji="1" lang="zh-CN" altLang="zh-CN" sz="2000" i="1" dirty="0">
                <a:sym typeface="Symbol" panose="05050102010706020507" pitchFamily="18" charset="2"/>
              </a:rPr>
              <a:t></a:t>
            </a:r>
            <a:r>
              <a:rPr lang="zh-CN" altLang="en-US" sz="2000" dirty="0"/>
              <a:t>增大，晶闸管承受的电压中正的部分逐渐增多。</a:t>
            </a:r>
          </a:p>
        </p:txBody>
      </p:sp>
      <p:graphicFrame>
        <p:nvGraphicFramePr>
          <p:cNvPr id="95236" name="对象 1"/>
          <p:cNvGraphicFramePr>
            <a:graphicFrameLocks noChangeAspect="1"/>
          </p:cNvGraphicFramePr>
          <p:nvPr/>
        </p:nvGraphicFramePr>
        <p:xfrm>
          <a:off x="4787900" y="765175"/>
          <a:ext cx="44958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3" name="VISIO" r:id="rId3" imgW="2859024" imgH="3407664" progId="Visio.Drawing.5">
                  <p:embed/>
                </p:oleObj>
              </mc:Choice>
              <mc:Fallback>
                <p:oleObj name="VISIO" r:id="rId3" imgW="2859024" imgH="3407664" progId="Visio.Drawing.5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49"/>
                      <a:stretch>
                        <a:fillRect/>
                      </a:stretch>
                    </p:blipFill>
                    <p:spPr bwMode="auto">
                      <a:xfrm>
                        <a:off x="4787900" y="765175"/>
                        <a:ext cx="44958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033EEE-763D-4A1A-AE6A-646B4A2E1A52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FC6903-6E5B-4312-9BE2-7B704CCB1394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grpSp>
        <p:nvGrpSpPr>
          <p:cNvPr id="96259" name="Group 4"/>
          <p:cNvGrpSpPr>
            <a:grpSpLocks/>
          </p:cNvGrpSpPr>
          <p:nvPr/>
        </p:nvGrpSpPr>
        <p:grpSpPr bwMode="auto">
          <a:xfrm>
            <a:off x="4149725" y="1268413"/>
            <a:ext cx="4803775" cy="4092575"/>
            <a:chOff x="1547" y="660"/>
            <a:chExt cx="2575" cy="3167"/>
          </a:xfrm>
        </p:grpSpPr>
        <p:sp>
          <p:nvSpPr>
            <p:cNvPr id="96266" name="Freeform 5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46 h 698"/>
                <a:gd name="T2" fmla="*/ 44 w 2167"/>
                <a:gd name="T3" fmla="*/ 87 h 698"/>
                <a:gd name="T4" fmla="*/ 85 w 2167"/>
                <a:gd name="T5" fmla="*/ 139 h 698"/>
                <a:gd name="T6" fmla="*/ 133 w 2167"/>
                <a:gd name="T7" fmla="*/ 198 h 698"/>
                <a:gd name="T8" fmla="*/ 175 w 2167"/>
                <a:gd name="T9" fmla="*/ 266 h 698"/>
                <a:gd name="T10" fmla="*/ 218 w 2167"/>
                <a:gd name="T11" fmla="*/ 333 h 698"/>
                <a:gd name="T12" fmla="*/ 260 w 2167"/>
                <a:gd name="T13" fmla="*/ 404 h 698"/>
                <a:gd name="T14" fmla="*/ 304 w 2167"/>
                <a:gd name="T15" fmla="*/ 471 h 698"/>
                <a:gd name="T16" fmla="*/ 349 w 2167"/>
                <a:gd name="T17" fmla="*/ 533 h 698"/>
                <a:gd name="T18" fmla="*/ 393 w 2167"/>
                <a:gd name="T19" fmla="*/ 589 h 698"/>
                <a:gd name="T20" fmla="*/ 435 w 2167"/>
                <a:gd name="T21" fmla="*/ 635 h 698"/>
                <a:gd name="T22" fmla="*/ 478 w 2167"/>
                <a:gd name="T23" fmla="*/ 667 h 698"/>
                <a:gd name="T24" fmla="*/ 520 w 2167"/>
                <a:gd name="T25" fmla="*/ 690 h 698"/>
                <a:gd name="T26" fmla="*/ 561 w 2167"/>
                <a:gd name="T27" fmla="*/ 698 h 698"/>
                <a:gd name="T28" fmla="*/ 610 w 2167"/>
                <a:gd name="T29" fmla="*/ 692 h 698"/>
                <a:gd name="T30" fmla="*/ 653 w 2167"/>
                <a:gd name="T31" fmla="*/ 675 h 698"/>
                <a:gd name="T32" fmla="*/ 695 w 2167"/>
                <a:gd name="T33" fmla="*/ 640 h 698"/>
                <a:gd name="T34" fmla="*/ 736 w 2167"/>
                <a:gd name="T35" fmla="*/ 598 h 698"/>
                <a:gd name="T36" fmla="*/ 780 w 2167"/>
                <a:gd name="T37" fmla="*/ 544 h 698"/>
                <a:gd name="T38" fmla="*/ 826 w 2167"/>
                <a:gd name="T39" fmla="*/ 483 h 698"/>
                <a:gd name="T40" fmla="*/ 870 w 2167"/>
                <a:gd name="T41" fmla="*/ 416 h 698"/>
                <a:gd name="T42" fmla="*/ 911 w 2167"/>
                <a:gd name="T43" fmla="*/ 344 h 698"/>
                <a:gd name="T44" fmla="*/ 955 w 2167"/>
                <a:gd name="T45" fmla="*/ 277 h 698"/>
                <a:gd name="T46" fmla="*/ 996 w 2167"/>
                <a:gd name="T47" fmla="*/ 210 h 698"/>
                <a:gd name="T48" fmla="*/ 1044 w 2167"/>
                <a:gd name="T49" fmla="*/ 148 h 698"/>
                <a:gd name="T50" fmla="*/ 1086 w 2167"/>
                <a:gd name="T51" fmla="*/ 96 h 698"/>
                <a:gd name="T52" fmla="*/ 1130 w 2167"/>
                <a:gd name="T53" fmla="*/ 52 h 698"/>
                <a:gd name="T54" fmla="*/ 1171 w 2167"/>
                <a:gd name="T55" fmla="*/ 21 h 698"/>
                <a:gd name="T56" fmla="*/ 1215 w 2167"/>
                <a:gd name="T57" fmla="*/ 4 h 698"/>
                <a:gd name="T58" fmla="*/ 1256 w 2167"/>
                <a:gd name="T59" fmla="*/ 0 h 698"/>
                <a:gd name="T60" fmla="*/ 1304 w 2167"/>
                <a:gd name="T61" fmla="*/ 10 h 698"/>
                <a:gd name="T62" fmla="*/ 1346 w 2167"/>
                <a:gd name="T63" fmla="*/ 35 h 698"/>
                <a:gd name="T64" fmla="*/ 1390 w 2167"/>
                <a:gd name="T65" fmla="*/ 68 h 698"/>
                <a:gd name="T66" fmla="*/ 1431 w 2167"/>
                <a:gd name="T67" fmla="*/ 118 h 698"/>
                <a:gd name="T68" fmla="*/ 1475 w 2167"/>
                <a:gd name="T69" fmla="*/ 173 h 698"/>
                <a:gd name="T70" fmla="*/ 1521 w 2167"/>
                <a:gd name="T71" fmla="*/ 237 h 698"/>
                <a:gd name="T72" fmla="*/ 1564 w 2167"/>
                <a:gd name="T73" fmla="*/ 306 h 698"/>
                <a:gd name="T74" fmla="*/ 1606 w 2167"/>
                <a:gd name="T75" fmla="*/ 373 h 698"/>
                <a:gd name="T76" fmla="*/ 1650 w 2167"/>
                <a:gd name="T77" fmla="*/ 444 h 698"/>
                <a:gd name="T78" fmla="*/ 1691 w 2167"/>
                <a:gd name="T79" fmla="*/ 508 h 698"/>
                <a:gd name="T80" fmla="*/ 1739 w 2167"/>
                <a:gd name="T81" fmla="*/ 567 h 698"/>
                <a:gd name="T82" fmla="*/ 1781 w 2167"/>
                <a:gd name="T83" fmla="*/ 615 h 698"/>
                <a:gd name="T84" fmla="*/ 1824 w 2167"/>
                <a:gd name="T85" fmla="*/ 656 h 698"/>
                <a:gd name="T86" fmla="*/ 1866 w 2167"/>
                <a:gd name="T87" fmla="*/ 683 h 698"/>
                <a:gd name="T88" fmla="*/ 1907 w 2167"/>
                <a:gd name="T89" fmla="*/ 698 h 698"/>
                <a:gd name="T90" fmla="*/ 1951 w 2167"/>
                <a:gd name="T91" fmla="*/ 698 h 698"/>
                <a:gd name="T92" fmla="*/ 1999 w 2167"/>
                <a:gd name="T93" fmla="*/ 683 h 698"/>
                <a:gd name="T94" fmla="*/ 2041 w 2167"/>
                <a:gd name="T95" fmla="*/ 656 h 698"/>
                <a:gd name="T96" fmla="*/ 2082 w 2167"/>
                <a:gd name="T97" fmla="*/ 619 h 698"/>
                <a:gd name="T98" fmla="*/ 2126 w 2167"/>
                <a:gd name="T99" fmla="*/ 567 h 698"/>
                <a:gd name="T100" fmla="*/ 2167 w 2167"/>
                <a:gd name="T101" fmla="*/ 508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46"/>
                  </a:moveTo>
                  <a:lnTo>
                    <a:pt x="44" y="87"/>
                  </a:lnTo>
                  <a:lnTo>
                    <a:pt x="85" y="139"/>
                  </a:lnTo>
                  <a:lnTo>
                    <a:pt x="133" y="198"/>
                  </a:lnTo>
                  <a:lnTo>
                    <a:pt x="175" y="266"/>
                  </a:lnTo>
                  <a:lnTo>
                    <a:pt x="218" y="333"/>
                  </a:lnTo>
                  <a:lnTo>
                    <a:pt x="260" y="404"/>
                  </a:lnTo>
                  <a:lnTo>
                    <a:pt x="304" y="471"/>
                  </a:lnTo>
                  <a:lnTo>
                    <a:pt x="349" y="533"/>
                  </a:lnTo>
                  <a:lnTo>
                    <a:pt x="393" y="589"/>
                  </a:lnTo>
                  <a:lnTo>
                    <a:pt x="435" y="635"/>
                  </a:lnTo>
                  <a:lnTo>
                    <a:pt x="478" y="667"/>
                  </a:lnTo>
                  <a:lnTo>
                    <a:pt x="520" y="690"/>
                  </a:lnTo>
                  <a:lnTo>
                    <a:pt x="561" y="698"/>
                  </a:lnTo>
                  <a:lnTo>
                    <a:pt x="610" y="692"/>
                  </a:lnTo>
                  <a:lnTo>
                    <a:pt x="653" y="675"/>
                  </a:lnTo>
                  <a:lnTo>
                    <a:pt x="695" y="640"/>
                  </a:lnTo>
                  <a:lnTo>
                    <a:pt x="736" y="598"/>
                  </a:lnTo>
                  <a:lnTo>
                    <a:pt x="780" y="544"/>
                  </a:lnTo>
                  <a:lnTo>
                    <a:pt x="826" y="483"/>
                  </a:lnTo>
                  <a:lnTo>
                    <a:pt x="870" y="416"/>
                  </a:lnTo>
                  <a:lnTo>
                    <a:pt x="911" y="344"/>
                  </a:lnTo>
                  <a:lnTo>
                    <a:pt x="955" y="277"/>
                  </a:lnTo>
                  <a:lnTo>
                    <a:pt x="996" y="210"/>
                  </a:lnTo>
                  <a:lnTo>
                    <a:pt x="1044" y="148"/>
                  </a:lnTo>
                  <a:lnTo>
                    <a:pt x="1086" y="96"/>
                  </a:lnTo>
                  <a:lnTo>
                    <a:pt x="1130" y="52"/>
                  </a:lnTo>
                  <a:lnTo>
                    <a:pt x="1171" y="21"/>
                  </a:lnTo>
                  <a:lnTo>
                    <a:pt x="1215" y="4"/>
                  </a:lnTo>
                  <a:lnTo>
                    <a:pt x="1256" y="0"/>
                  </a:lnTo>
                  <a:lnTo>
                    <a:pt x="1304" y="10"/>
                  </a:lnTo>
                  <a:lnTo>
                    <a:pt x="1346" y="35"/>
                  </a:lnTo>
                  <a:lnTo>
                    <a:pt x="1390" y="68"/>
                  </a:lnTo>
                  <a:lnTo>
                    <a:pt x="1431" y="118"/>
                  </a:lnTo>
                  <a:lnTo>
                    <a:pt x="1475" y="173"/>
                  </a:lnTo>
                  <a:lnTo>
                    <a:pt x="1521" y="237"/>
                  </a:lnTo>
                  <a:lnTo>
                    <a:pt x="1564" y="306"/>
                  </a:lnTo>
                  <a:lnTo>
                    <a:pt x="1606" y="373"/>
                  </a:lnTo>
                  <a:lnTo>
                    <a:pt x="1650" y="444"/>
                  </a:lnTo>
                  <a:lnTo>
                    <a:pt x="1691" y="508"/>
                  </a:lnTo>
                  <a:lnTo>
                    <a:pt x="1739" y="567"/>
                  </a:lnTo>
                  <a:lnTo>
                    <a:pt x="1781" y="615"/>
                  </a:lnTo>
                  <a:lnTo>
                    <a:pt x="1824" y="656"/>
                  </a:lnTo>
                  <a:lnTo>
                    <a:pt x="1866" y="683"/>
                  </a:lnTo>
                  <a:lnTo>
                    <a:pt x="1907" y="698"/>
                  </a:lnTo>
                  <a:lnTo>
                    <a:pt x="1951" y="698"/>
                  </a:lnTo>
                  <a:lnTo>
                    <a:pt x="1999" y="683"/>
                  </a:lnTo>
                  <a:lnTo>
                    <a:pt x="2041" y="656"/>
                  </a:lnTo>
                  <a:lnTo>
                    <a:pt x="2082" y="619"/>
                  </a:lnTo>
                  <a:lnTo>
                    <a:pt x="2126" y="567"/>
                  </a:lnTo>
                  <a:lnTo>
                    <a:pt x="2167" y="508"/>
                  </a:lnTo>
                </a:path>
              </a:pathLst>
            </a:custGeom>
            <a:noFill/>
            <a:ln w="26988">
              <a:solidFill>
                <a:srgbClr val="FF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Freeform 6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352 h 698"/>
                <a:gd name="T2" fmla="*/ 44 w 2167"/>
                <a:gd name="T3" fmla="*/ 281 h 698"/>
                <a:gd name="T4" fmla="*/ 85 w 2167"/>
                <a:gd name="T5" fmla="*/ 214 h 698"/>
                <a:gd name="T6" fmla="*/ 133 w 2167"/>
                <a:gd name="T7" fmla="*/ 152 h 698"/>
                <a:gd name="T8" fmla="*/ 175 w 2167"/>
                <a:gd name="T9" fmla="*/ 98 h 698"/>
                <a:gd name="T10" fmla="*/ 218 w 2167"/>
                <a:gd name="T11" fmla="*/ 56 h 698"/>
                <a:gd name="T12" fmla="*/ 260 w 2167"/>
                <a:gd name="T13" fmla="*/ 25 h 698"/>
                <a:gd name="T14" fmla="*/ 304 w 2167"/>
                <a:gd name="T15" fmla="*/ 4 h 698"/>
                <a:gd name="T16" fmla="*/ 349 w 2167"/>
                <a:gd name="T17" fmla="*/ 0 h 698"/>
                <a:gd name="T18" fmla="*/ 393 w 2167"/>
                <a:gd name="T19" fmla="*/ 10 h 698"/>
                <a:gd name="T20" fmla="*/ 435 w 2167"/>
                <a:gd name="T21" fmla="*/ 31 h 698"/>
                <a:gd name="T22" fmla="*/ 478 w 2167"/>
                <a:gd name="T23" fmla="*/ 68 h 698"/>
                <a:gd name="T24" fmla="*/ 520 w 2167"/>
                <a:gd name="T25" fmla="*/ 114 h 698"/>
                <a:gd name="T26" fmla="*/ 561 w 2167"/>
                <a:gd name="T27" fmla="*/ 169 h 698"/>
                <a:gd name="T28" fmla="*/ 610 w 2167"/>
                <a:gd name="T29" fmla="*/ 231 h 698"/>
                <a:gd name="T30" fmla="*/ 653 w 2167"/>
                <a:gd name="T31" fmla="*/ 298 h 698"/>
                <a:gd name="T32" fmla="*/ 695 w 2167"/>
                <a:gd name="T33" fmla="*/ 369 h 698"/>
                <a:gd name="T34" fmla="*/ 736 w 2167"/>
                <a:gd name="T35" fmla="*/ 441 h 698"/>
                <a:gd name="T36" fmla="*/ 780 w 2167"/>
                <a:gd name="T37" fmla="*/ 506 h 698"/>
                <a:gd name="T38" fmla="*/ 826 w 2167"/>
                <a:gd name="T39" fmla="*/ 564 h 698"/>
                <a:gd name="T40" fmla="*/ 870 w 2167"/>
                <a:gd name="T41" fmla="*/ 615 h 698"/>
                <a:gd name="T42" fmla="*/ 911 w 2167"/>
                <a:gd name="T43" fmla="*/ 656 h 698"/>
                <a:gd name="T44" fmla="*/ 955 w 2167"/>
                <a:gd name="T45" fmla="*/ 683 h 698"/>
                <a:gd name="T46" fmla="*/ 996 w 2167"/>
                <a:gd name="T47" fmla="*/ 696 h 698"/>
                <a:gd name="T48" fmla="*/ 1044 w 2167"/>
                <a:gd name="T49" fmla="*/ 698 h 698"/>
                <a:gd name="T50" fmla="*/ 1086 w 2167"/>
                <a:gd name="T51" fmla="*/ 683 h 698"/>
                <a:gd name="T52" fmla="*/ 1130 w 2167"/>
                <a:gd name="T53" fmla="*/ 660 h 698"/>
                <a:gd name="T54" fmla="*/ 1171 w 2167"/>
                <a:gd name="T55" fmla="*/ 619 h 698"/>
                <a:gd name="T56" fmla="*/ 1215 w 2167"/>
                <a:gd name="T57" fmla="*/ 569 h 698"/>
                <a:gd name="T58" fmla="*/ 1256 w 2167"/>
                <a:gd name="T59" fmla="*/ 512 h 698"/>
                <a:gd name="T60" fmla="*/ 1304 w 2167"/>
                <a:gd name="T61" fmla="*/ 446 h 698"/>
                <a:gd name="T62" fmla="*/ 1346 w 2167"/>
                <a:gd name="T63" fmla="*/ 379 h 698"/>
                <a:gd name="T64" fmla="*/ 1390 w 2167"/>
                <a:gd name="T65" fmla="*/ 308 h 698"/>
                <a:gd name="T66" fmla="*/ 1431 w 2167"/>
                <a:gd name="T67" fmla="*/ 241 h 698"/>
                <a:gd name="T68" fmla="*/ 1475 w 2167"/>
                <a:gd name="T69" fmla="*/ 175 h 698"/>
                <a:gd name="T70" fmla="*/ 1521 w 2167"/>
                <a:gd name="T71" fmla="*/ 121 h 698"/>
                <a:gd name="T72" fmla="*/ 1564 w 2167"/>
                <a:gd name="T73" fmla="*/ 71 h 698"/>
                <a:gd name="T74" fmla="*/ 1606 w 2167"/>
                <a:gd name="T75" fmla="*/ 35 h 698"/>
                <a:gd name="T76" fmla="*/ 1650 w 2167"/>
                <a:gd name="T77" fmla="*/ 10 h 698"/>
                <a:gd name="T78" fmla="*/ 1691 w 2167"/>
                <a:gd name="T79" fmla="*/ 0 h 698"/>
                <a:gd name="T80" fmla="*/ 1739 w 2167"/>
                <a:gd name="T81" fmla="*/ 4 h 698"/>
                <a:gd name="T82" fmla="*/ 1781 w 2167"/>
                <a:gd name="T83" fmla="*/ 21 h 698"/>
                <a:gd name="T84" fmla="*/ 1824 w 2167"/>
                <a:gd name="T85" fmla="*/ 50 h 698"/>
                <a:gd name="T86" fmla="*/ 1866 w 2167"/>
                <a:gd name="T87" fmla="*/ 93 h 698"/>
                <a:gd name="T88" fmla="*/ 1907 w 2167"/>
                <a:gd name="T89" fmla="*/ 144 h 698"/>
                <a:gd name="T90" fmla="*/ 1951 w 2167"/>
                <a:gd name="T91" fmla="*/ 206 h 698"/>
                <a:gd name="T92" fmla="*/ 1999 w 2167"/>
                <a:gd name="T93" fmla="*/ 271 h 698"/>
                <a:gd name="T94" fmla="*/ 2041 w 2167"/>
                <a:gd name="T95" fmla="*/ 342 h 698"/>
                <a:gd name="T96" fmla="*/ 2082 w 2167"/>
                <a:gd name="T97" fmla="*/ 410 h 698"/>
                <a:gd name="T98" fmla="*/ 2126 w 2167"/>
                <a:gd name="T99" fmla="*/ 477 h 698"/>
                <a:gd name="T100" fmla="*/ 2167 w 2167"/>
                <a:gd name="T101" fmla="*/ 539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352"/>
                  </a:moveTo>
                  <a:lnTo>
                    <a:pt x="44" y="281"/>
                  </a:lnTo>
                  <a:lnTo>
                    <a:pt x="85" y="214"/>
                  </a:lnTo>
                  <a:lnTo>
                    <a:pt x="133" y="152"/>
                  </a:lnTo>
                  <a:lnTo>
                    <a:pt x="175" y="98"/>
                  </a:lnTo>
                  <a:lnTo>
                    <a:pt x="218" y="56"/>
                  </a:lnTo>
                  <a:lnTo>
                    <a:pt x="260" y="25"/>
                  </a:lnTo>
                  <a:lnTo>
                    <a:pt x="304" y="4"/>
                  </a:lnTo>
                  <a:lnTo>
                    <a:pt x="349" y="0"/>
                  </a:lnTo>
                  <a:lnTo>
                    <a:pt x="393" y="10"/>
                  </a:lnTo>
                  <a:lnTo>
                    <a:pt x="435" y="31"/>
                  </a:lnTo>
                  <a:lnTo>
                    <a:pt x="478" y="68"/>
                  </a:lnTo>
                  <a:lnTo>
                    <a:pt x="520" y="114"/>
                  </a:lnTo>
                  <a:lnTo>
                    <a:pt x="561" y="169"/>
                  </a:lnTo>
                  <a:lnTo>
                    <a:pt x="610" y="231"/>
                  </a:lnTo>
                  <a:lnTo>
                    <a:pt x="653" y="298"/>
                  </a:lnTo>
                  <a:lnTo>
                    <a:pt x="695" y="369"/>
                  </a:lnTo>
                  <a:lnTo>
                    <a:pt x="736" y="441"/>
                  </a:lnTo>
                  <a:lnTo>
                    <a:pt x="780" y="506"/>
                  </a:lnTo>
                  <a:lnTo>
                    <a:pt x="826" y="564"/>
                  </a:lnTo>
                  <a:lnTo>
                    <a:pt x="870" y="615"/>
                  </a:lnTo>
                  <a:lnTo>
                    <a:pt x="911" y="656"/>
                  </a:lnTo>
                  <a:lnTo>
                    <a:pt x="955" y="683"/>
                  </a:lnTo>
                  <a:lnTo>
                    <a:pt x="996" y="696"/>
                  </a:lnTo>
                  <a:lnTo>
                    <a:pt x="1044" y="698"/>
                  </a:lnTo>
                  <a:lnTo>
                    <a:pt x="1086" y="683"/>
                  </a:lnTo>
                  <a:lnTo>
                    <a:pt x="1130" y="660"/>
                  </a:lnTo>
                  <a:lnTo>
                    <a:pt x="1171" y="619"/>
                  </a:lnTo>
                  <a:lnTo>
                    <a:pt x="1215" y="569"/>
                  </a:lnTo>
                  <a:lnTo>
                    <a:pt x="1256" y="512"/>
                  </a:lnTo>
                  <a:lnTo>
                    <a:pt x="1304" y="446"/>
                  </a:lnTo>
                  <a:lnTo>
                    <a:pt x="1346" y="379"/>
                  </a:lnTo>
                  <a:lnTo>
                    <a:pt x="1390" y="308"/>
                  </a:lnTo>
                  <a:lnTo>
                    <a:pt x="1431" y="241"/>
                  </a:lnTo>
                  <a:lnTo>
                    <a:pt x="1475" y="175"/>
                  </a:lnTo>
                  <a:lnTo>
                    <a:pt x="1521" y="121"/>
                  </a:lnTo>
                  <a:lnTo>
                    <a:pt x="1564" y="71"/>
                  </a:lnTo>
                  <a:lnTo>
                    <a:pt x="1606" y="35"/>
                  </a:lnTo>
                  <a:lnTo>
                    <a:pt x="1650" y="10"/>
                  </a:lnTo>
                  <a:lnTo>
                    <a:pt x="1691" y="0"/>
                  </a:lnTo>
                  <a:lnTo>
                    <a:pt x="1739" y="4"/>
                  </a:lnTo>
                  <a:lnTo>
                    <a:pt x="1781" y="21"/>
                  </a:lnTo>
                  <a:lnTo>
                    <a:pt x="1824" y="50"/>
                  </a:lnTo>
                  <a:lnTo>
                    <a:pt x="1866" y="93"/>
                  </a:lnTo>
                  <a:lnTo>
                    <a:pt x="1907" y="144"/>
                  </a:lnTo>
                  <a:lnTo>
                    <a:pt x="1951" y="206"/>
                  </a:lnTo>
                  <a:lnTo>
                    <a:pt x="1999" y="271"/>
                  </a:lnTo>
                  <a:lnTo>
                    <a:pt x="2041" y="342"/>
                  </a:lnTo>
                  <a:lnTo>
                    <a:pt x="2082" y="410"/>
                  </a:lnTo>
                  <a:lnTo>
                    <a:pt x="2126" y="477"/>
                  </a:lnTo>
                  <a:lnTo>
                    <a:pt x="2167" y="539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8" name="Freeform 7"/>
            <p:cNvSpPr>
              <a:spLocks/>
            </p:cNvSpPr>
            <p:nvPr/>
          </p:nvSpPr>
          <p:spPr bwMode="auto">
            <a:xfrm>
              <a:off x="1781" y="914"/>
              <a:ext cx="2167" cy="698"/>
            </a:xfrm>
            <a:custGeom>
              <a:avLst/>
              <a:gdLst>
                <a:gd name="T0" fmla="*/ 0 w 2167"/>
                <a:gd name="T1" fmla="*/ 652 h 698"/>
                <a:gd name="T2" fmla="*/ 44 w 2167"/>
                <a:gd name="T3" fmla="*/ 681 h 698"/>
                <a:gd name="T4" fmla="*/ 85 w 2167"/>
                <a:gd name="T5" fmla="*/ 696 h 698"/>
                <a:gd name="T6" fmla="*/ 133 w 2167"/>
                <a:gd name="T7" fmla="*/ 698 h 698"/>
                <a:gd name="T8" fmla="*/ 175 w 2167"/>
                <a:gd name="T9" fmla="*/ 687 h 698"/>
                <a:gd name="T10" fmla="*/ 218 w 2167"/>
                <a:gd name="T11" fmla="*/ 662 h 698"/>
                <a:gd name="T12" fmla="*/ 260 w 2167"/>
                <a:gd name="T13" fmla="*/ 621 h 698"/>
                <a:gd name="T14" fmla="*/ 304 w 2167"/>
                <a:gd name="T15" fmla="*/ 573 h 698"/>
                <a:gd name="T16" fmla="*/ 349 w 2167"/>
                <a:gd name="T17" fmla="*/ 514 h 698"/>
                <a:gd name="T18" fmla="*/ 393 w 2167"/>
                <a:gd name="T19" fmla="*/ 450 h 698"/>
                <a:gd name="T20" fmla="*/ 435 w 2167"/>
                <a:gd name="T21" fmla="*/ 383 h 698"/>
                <a:gd name="T22" fmla="*/ 478 w 2167"/>
                <a:gd name="T23" fmla="*/ 314 h 698"/>
                <a:gd name="T24" fmla="*/ 520 w 2167"/>
                <a:gd name="T25" fmla="*/ 244 h 698"/>
                <a:gd name="T26" fmla="*/ 561 w 2167"/>
                <a:gd name="T27" fmla="*/ 179 h 698"/>
                <a:gd name="T28" fmla="*/ 610 w 2167"/>
                <a:gd name="T29" fmla="*/ 123 h 698"/>
                <a:gd name="T30" fmla="*/ 653 w 2167"/>
                <a:gd name="T31" fmla="*/ 75 h 698"/>
                <a:gd name="T32" fmla="*/ 695 w 2167"/>
                <a:gd name="T33" fmla="*/ 37 h 698"/>
                <a:gd name="T34" fmla="*/ 736 w 2167"/>
                <a:gd name="T35" fmla="*/ 14 h 698"/>
                <a:gd name="T36" fmla="*/ 780 w 2167"/>
                <a:gd name="T37" fmla="*/ 0 h 698"/>
                <a:gd name="T38" fmla="*/ 826 w 2167"/>
                <a:gd name="T39" fmla="*/ 4 h 698"/>
                <a:gd name="T40" fmla="*/ 870 w 2167"/>
                <a:gd name="T41" fmla="*/ 20 h 698"/>
                <a:gd name="T42" fmla="*/ 911 w 2167"/>
                <a:gd name="T43" fmla="*/ 50 h 698"/>
                <a:gd name="T44" fmla="*/ 955 w 2167"/>
                <a:gd name="T45" fmla="*/ 91 h 698"/>
                <a:gd name="T46" fmla="*/ 996 w 2167"/>
                <a:gd name="T47" fmla="*/ 143 h 698"/>
                <a:gd name="T48" fmla="*/ 1044 w 2167"/>
                <a:gd name="T49" fmla="*/ 200 h 698"/>
                <a:gd name="T50" fmla="*/ 1086 w 2167"/>
                <a:gd name="T51" fmla="*/ 267 h 698"/>
                <a:gd name="T52" fmla="*/ 1130 w 2167"/>
                <a:gd name="T53" fmla="*/ 337 h 698"/>
                <a:gd name="T54" fmla="*/ 1171 w 2167"/>
                <a:gd name="T55" fmla="*/ 406 h 698"/>
                <a:gd name="T56" fmla="*/ 1215 w 2167"/>
                <a:gd name="T57" fmla="*/ 475 h 698"/>
                <a:gd name="T58" fmla="*/ 1256 w 2167"/>
                <a:gd name="T59" fmla="*/ 537 h 698"/>
                <a:gd name="T60" fmla="*/ 1304 w 2167"/>
                <a:gd name="T61" fmla="*/ 590 h 698"/>
                <a:gd name="T62" fmla="*/ 1346 w 2167"/>
                <a:gd name="T63" fmla="*/ 637 h 698"/>
                <a:gd name="T64" fmla="*/ 1390 w 2167"/>
                <a:gd name="T65" fmla="*/ 671 h 698"/>
                <a:gd name="T66" fmla="*/ 1431 w 2167"/>
                <a:gd name="T67" fmla="*/ 692 h 698"/>
                <a:gd name="T68" fmla="*/ 1475 w 2167"/>
                <a:gd name="T69" fmla="*/ 698 h 698"/>
                <a:gd name="T70" fmla="*/ 1521 w 2167"/>
                <a:gd name="T71" fmla="*/ 692 h 698"/>
                <a:gd name="T72" fmla="*/ 1564 w 2167"/>
                <a:gd name="T73" fmla="*/ 671 h 698"/>
                <a:gd name="T74" fmla="*/ 1606 w 2167"/>
                <a:gd name="T75" fmla="*/ 640 h 698"/>
                <a:gd name="T76" fmla="*/ 1650 w 2167"/>
                <a:gd name="T77" fmla="*/ 594 h 698"/>
                <a:gd name="T78" fmla="*/ 1691 w 2167"/>
                <a:gd name="T79" fmla="*/ 542 h 698"/>
                <a:gd name="T80" fmla="*/ 1739 w 2167"/>
                <a:gd name="T81" fmla="*/ 477 h 698"/>
                <a:gd name="T82" fmla="*/ 1781 w 2167"/>
                <a:gd name="T83" fmla="*/ 414 h 698"/>
                <a:gd name="T84" fmla="*/ 1824 w 2167"/>
                <a:gd name="T85" fmla="*/ 342 h 698"/>
                <a:gd name="T86" fmla="*/ 1866 w 2167"/>
                <a:gd name="T87" fmla="*/ 271 h 698"/>
                <a:gd name="T88" fmla="*/ 1907 w 2167"/>
                <a:gd name="T89" fmla="*/ 206 h 698"/>
                <a:gd name="T90" fmla="*/ 1951 w 2167"/>
                <a:gd name="T91" fmla="*/ 144 h 698"/>
                <a:gd name="T92" fmla="*/ 1999 w 2167"/>
                <a:gd name="T93" fmla="*/ 93 h 698"/>
                <a:gd name="T94" fmla="*/ 2041 w 2167"/>
                <a:gd name="T95" fmla="*/ 52 h 698"/>
                <a:gd name="T96" fmla="*/ 2082 w 2167"/>
                <a:gd name="T97" fmla="*/ 21 h 698"/>
                <a:gd name="T98" fmla="*/ 2126 w 2167"/>
                <a:gd name="T99" fmla="*/ 4 h 698"/>
                <a:gd name="T100" fmla="*/ 2167 w 2167"/>
                <a:gd name="T101" fmla="*/ 0 h 6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7" h="698">
                  <a:moveTo>
                    <a:pt x="0" y="652"/>
                  </a:moveTo>
                  <a:lnTo>
                    <a:pt x="44" y="681"/>
                  </a:lnTo>
                  <a:lnTo>
                    <a:pt x="85" y="696"/>
                  </a:lnTo>
                  <a:lnTo>
                    <a:pt x="133" y="698"/>
                  </a:lnTo>
                  <a:lnTo>
                    <a:pt x="175" y="687"/>
                  </a:lnTo>
                  <a:lnTo>
                    <a:pt x="218" y="662"/>
                  </a:lnTo>
                  <a:lnTo>
                    <a:pt x="260" y="621"/>
                  </a:lnTo>
                  <a:lnTo>
                    <a:pt x="304" y="573"/>
                  </a:lnTo>
                  <a:lnTo>
                    <a:pt x="349" y="514"/>
                  </a:lnTo>
                  <a:lnTo>
                    <a:pt x="393" y="450"/>
                  </a:lnTo>
                  <a:lnTo>
                    <a:pt x="435" y="383"/>
                  </a:lnTo>
                  <a:lnTo>
                    <a:pt x="478" y="314"/>
                  </a:lnTo>
                  <a:lnTo>
                    <a:pt x="520" y="244"/>
                  </a:lnTo>
                  <a:lnTo>
                    <a:pt x="561" y="179"/>
                  </a:lnTo>
                  <a:lnTo>
                    <a:pt x="610" y="123"/>
                  </a:lnTo>
                  <a:lnTo>
                    <a:pt x="653" y="75"/>
                  </a:lnTo>
                  <a:lnTo>
                    <a:pt x="695" y="37"/>
                  </a:lnTo>
                  <a:lnTo>
                    <a:pt x="736" y="14"/>
                  </a:lnTo>
                  <a:lnTo>
                    <a:pt x="780" y="0"/>
                  </a:lnTo>
                  <a:lnTo>
                    <a:pt x="826" y="4"/>
                  </a:lnTo>
                  <a:lnTo>
                    <a:pt x="870" y="20"/>
                  </a:lnTo>
                  <a:lnTo>
                    <a:pt x="911" y="50"/>
                  </a:lnTo>
                  <a:lnTo>
                    <a:pt x="955" y="91"/>
                  </a:lnTo>
                  <a:lnTo>
                    <a:pt x="996" y="143"/>
                  </a:lnTo>
                  <a:lnTo>
                    <a:pt x="1044" y="200"/>
                  </a:lnTo>
                  <a:lnTo>
                    <a:pt x="1086" y="267"/>
                  </a:lnTo>
                  <a:lnTo>
                    <a:pt x="1130" y="337"/>
                  </a:lnTo>
                  <a:lnTo>
                    <a:pt x="1171" y="406"/>
                  </a:lnTo>
                  <a:lnTo>
                    <a:pt x="1215" y="475"/>
                  </a:lnTo>
                  <a:lnTo>
                    <a:pt x="1256" y="537"/>
                  </a:lnTo>
                  <a:lnTo>
                    <a:pt x="1304" y="590"/>
                  </a:lnTo>
                  <a:lnTo>
                    <a:pt x="1346" y="637"/>
                  </a:lnTo>
                  <a:lnTo>
                    <a:pt x="1390" y="671"/>
                  </a:lnTo>
                  <a:lnTo>
                    <a:pt x="1431" y="692"/>
                  </a:lnTo>
                  <a:lnTo>
                    <a:pt x="1475" y="698"/>
                  </a:lnTo>
                  <a:lnTo>
                    <a:pt x="1521" y="692"/>
                  </a:lnTo>
                  <a:lnTo>
                    <a:pt x="1564" y="671"/>
                  </a:lnTo>
                  <a:lnTo>
                    <a:pt x="1606" y="640"/>
                  </a:lnTo>
                  <a:lnTo>
                    <a:pt x="1650" y="594"/>
                  </a:lnTo>
                  <a:lnTo>
                    <a:pt x="1691" y="542"/>
                  </a:lnTo>
                  <a:lnTo>
                    <a:pt x="1739" y="477"/>
                  </a:lnTo>
                  <a:lnTo>
                    <a:pt x="1781" y="414"/>
                  </a:lnTo>
                  <a:lnTo>
                    <a:pt x="1824" y="342"/>
                  </a:lnTo>
                  <a:lnTo>
                    <a:pt x="1866" y="271"/>
                  </a:lnTo>
                  <a:lnTo>
                    <a:pt x="1907" y="206"/>
                  </a:lnTo>
                  <a:lnTo>
                    <a:pt x="1951" y="144"/>
                  </a:lnTo>
                  <a:lnTo>
                    <a:pt x="1999" y="93"/>
                  </a:lnTo>
                  <a:lnTo>
                    <a:pt x="2041" y="52"/>
                  </a:lnTo>
                  <a:lnTo>
                    <a:pt x="2082" y="21"/>
                  </a:lnTo>
                  <a:lnTo>
                    <a:pt x="2126" y="4"/>
                  </a:lnTo>
                  <a:lnTo>
                    <a:pt x="2167" y="0"/>
                  </a:lnTo>
                </a:path>
              </a:pathLst>
            </a:custGeom>
            <a:noFill/>
            <a:ln w="26988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Line 8"/>
            <p:cNvSpPr>
              <a:spLocks noChangeShapeType="1"/>
            </p:cNvSpPr>
            <p:nvPr/>
          </p:nvSpPr>
          <p:spPr bwMode="auto">
            <a:xfrm flipV="1">
              <a:off x="1781" y="803"/>
              <a:ext cx="1" cy="84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0" name="Freeform 9"/>
            <p:cNvSpPr>
              <a:spLocks/>
            </p:cNvSpPr>
            <p:nvPr/>
          </p:nvSpPr>
          <p:spPr bwMode="auto">
            <a:xfrm>
              <a:off x="1746" y="720"/>
              <a:ext cx="70" cy="90"/>
            </a:xfrm>
            <a:custGeom>
              <a:avLst/>
              <a:gdLst>
                <a:gd name="T0" fmla="*/ 0 w 70"/>
                <a:gd name="T1" fmla="*/ 90 h 90"/>
                <a:gd name="T2" fmla="*/ 35 w 70"/>
                <a:gd name="T3" fmla="*/ 0 h 90"/>
                <a:gd name="T4" fmla="*/ 70 w 70"/>
                <a:gd name="T5" fmla="*/ 90 h 90"/>
                <a:gd name="T6" fmla="*/ 0 w 70"/>
                <a:gd name="T7" fmla="*/ 9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0">
                  <a:moveTo>
                    <a:pt x="0" y="90"/>
                  </a:moveTo>
                  <a:lnTo>
                    <a:pt x="35" y="0"/>
                  </a:lnTo>
                  <a:lnTo>
                    <a:pt x="7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Freeform 10"/>
            <p:cNvSpPr>
              <a:spLocks/>
            </p:cNvSpPr>
            <p:nvPr/>
          </p:nvSpPr>
          <p:spPr bwMode="auto">
            <a:xfrm>
              <a:off x="1674" y="1266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Freeform 11"/>
            <p:cNvSpPr>
              <a:spLocks/>
            </p:cNvSpPr>
            <p:nvPr/>
          </p:nvSpPr>
          <p:spPr bwMode="auto">
            <a:xfrm>
              <a:off x="3990" y="1235"/>
              <a:ext cx="103" cy="60"/>
            </a:xfrm>
            <a:custGeom>
              <a:avLst/>
              <a:gdLst>
                <a:gd name="T0" fmla="*/ 0 w 103"/>
                <a:gd name="T1" fmla="*/ 0 h 60"/>
                <a:gd name="T2" fmla="*/ 103 w 103"/>
                <a:gd name="T3" fmla="*/ 31 h 60"/>
                <a:gd name="T4" fmla="*/ 0 w 103"/>
                <a:gd name="T5" fmla="*/ 60 h 60"/>
                <a:gd name="T6" fmla="*/ 0 w 103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0">
                  <a:moveTo>
                    <a:pt x="0" y="0"/>
                  </a:moveTo>
                  <a:lnTo>
                    <a:pt x="103" y="31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Line 12"/>
            <p:cNvSpPr>
              <a:spLocks noChangeShapeType="1"/>
            </p:cNvSpPr>
            <p:nvPr/>
          </p:nvSpPr>
          <p:spPr bwMode="auto">
            <a:xfrm flipV="1">
              <a:off x="1781" y="1760"/>
              <a:ext cx="1" cy="2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4" name="Freeform 13"/>
            <p:cNvSpPr>
              <a:spLocks/>
            </p:cNvSpPr>
            <p:nvPr/>
          </p:nvSpPr>
          <p:spPr bwMode="auto">
            <a:xfrm>
              <a:off x="1746" y="1677"/>
              <a:ext cx="70" cy="91"/>
            </a:xfrm>
            <a:custGeom>
              <a:avLst/>
              <a:gdLst>
                <a:gd name="T0" fmla="*/ 0 w 70"/>
                <a:gd name="T1" fmla="*/ 91 h 91"/>
                <a:gd name="T2" fmla="*/ 35 w 70"/>
                <a:gd name="T3" fmla="*/ 0 h 91"/>
                <a:gd name="T4" fmla="*/ 70 w 70"/>
                <a:gd name="T5" fmla="*/ 91 h 91"/>
                <a:gd name="T6" fmla="*/ 0 w 70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1">
                  <a:moveTo>
                    <a:pt x="0" y="91"/>
                  </a:moveTo>
                  <a:lnTo>
                    <a:pt x="35" y="0"/>
                  </a:lnTo>
                  <a:lnTo>
                    <a:pt x="7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5" name="Freeform 14"/>
            <p:cNvSpPr>
              <a:spLocks/>
            </p:cNvSpPr>
            <p:nvPr/>
          </p:nvSpPr>
          <p:spPr bwMode="auto">
            <a:xfrm>
              <a:off x="1674" y="1870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Freeform 15"/>
            <p:cNvSpPr>
              <a:spLocks/>
            </p:cNvSpPr>
            <p:nvPr/>
          </p:nvSpPr>
          <p:spPr bwMode="auto">
            <a:xfrm>
              <a:off x="3990" y="1839"/>
              <a:ext cx="103" cy="61"/>
            </a:xfrm>
            <a:custGeom>
              <a:avLst/>
              <a:gdLst>
                <a:gd name="T0" fmla="*/ 0 w 103"/>
                <a:gd name="T1" fmla="*/ 0 h 61"/>
                <a:gd name="T2" fmla="*/ 103 w 103"/>
                <a:gd name="T3" fmla="*/ 31 h 61"/>
                <a:gd name="T4" fmla="*/ 0 w 103"/>
                <a:gd name="T5" fmla="*/ 61 h 61"/>
                <a:gd name="T6" fmla="*/ 0 w 10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lnTo>
                    <a:pt x="103" y="3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16"/>
            <p:cNvSpPr>
              <a:spLocks noChangeShapeType="1"/>
            </p:cNvSpPr>
            <p:nvPr/>
          </p:nvSpPr>
          <p:spPr bwMode="auto">
            <a:xfrm flipV="1">
              <a:off x="1781" y="2014"/>
              <a:ext cx="1" cy="4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Freeform 17"/>
            <p:cNvSpPr>
              <a:spLocks/>
            </p:cNvSpPr>
            <p:nvPr/>
          </p:nvSpPr>
          <p:spPr bwMode="auto">
            <a:xfrm>
              <a:off x="1746" y="1931"/>
              <a:ext cx="70" cy="91"/>
            </a:xfrm>
            <a:custGeom>
              <a:avLst/>
              <a:gdLst>
                <a:gd name="T0" fmla="*/ 0 w 70"/>
                <a:gd name="T1" fmla="*/ 91 h 91"/>
                <a:gd name="T2" fmla="*/ 35 w 70"/>
                <a:gd name="T3" fmla="*/ 0 h 91"/>
                <a:gd name="T4" fmla="*/ 70 w 70"/>
                <a:gd name="T5" fmla="*/ 91 h 91"/>
                <a:gd name="T6" fmla="*/ 0 w 70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1">
                  <a:moveTo>
                    <a:pt x="0" y="91"/>
                  </a:moveTo>
                  <a:lnTo>
                    <a:pt x="35" y="0"/>
                  </a:lnTo>
                  <a:lnTo>
                    <a:pt x="7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Freeform 18"/>
            <p:cNvSpPr>
              <a:spLocks/>
            </p:cNvSpPr>
            <p:nvPr/>
          </p:nvSpPr>
          <p:spPr bwMode="auto">
            <a:xfrm>
              <a:off x="1674" y="2346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3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Freeform 19"/>
            <p:cNvSpPr>
              <a:spLocks/>
            </p:cNvSpPr>
            <p:nvPr/>
          </p:nvSpPr>
          <p:spPr bwMode="auto">
            <a:xfrm>
              <a:off x="3990" y="2316"/>
              <a:ext cx="103" cy="61"/>
            </a:xfrm>
            <a:custGeom>
              <a:avLst/>
              <a:gdLst>
                <a:gd name="T0" fmla="*/ 0 w 103"/>
                <a:gd name="T1" fmla="*/ 0 h 61"/>
                <a:gd name="T2" fmla="*/ 103 w 103"/>
                <a:gd name="T3" fmla="*/ 30 h 61"/>
                <a:gd name="T4" fmla="*/ 0 w 103"/>
                <a:gd name="T5" fmla="*/ 61 h 61"/>
                <a:gd name="T6" fmla="*/ 0 w 103"/>
                <a:gd name="T7" fmla="*/ 0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lnTo>
                    <a:pt x="10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Line 20"/>
            <p:cNvSpPr>
              <a:spLocks noChangeShapeType="1"/>
            </p:cNvSpPr>
            <p:nvPr/>
          </p:nvSpPr>
          <p:spPr bwMode="auto">
            <a:xfrm flipV="1">
              <a:off x="1783" y="2521"/>
              <a:ext cx="1" cy="4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Freeform 21"/>
            <p:cNvSpPr>
              <a:spLocks/>
            </p:cNvSpPr>
            <p:nvPr/>
          </p:nvSpPr>
          <p:spPr bwMode="auto">
            <a:xfrm>
              <a:off x="1748" y="2439"/>
              <a:ext cx="70" cy="90"/>
            </a:xfrm>
            <a:custGeom>
              <a:avLst/>
              <a:gdLst>
                <a:gd name="T0" fmla="*/ 0 w 70"/>
                <a:gd name="T1" fmla="*/ 90 h 90"/>
                <a:gd name="T2" fmla="*/ 35 w 70"/>
                <a:gd name="T3" fmla="*/ 0 h 90"/>
                <a:gd name="T4" fmla="*/ 70 w 70"/>
                <a:gd name="T5" fmla="*/ 90 h 90"/>
                <a:gd name="T6" fmla="*/ 0 w 70"/>
                <a:gd name="T7" fmla="*/ 90 h 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0">
                  <a:moveTo>
                    <a:pt x="0" y="90"/>
                  </a:moveTo>
                  <a:lnTo>
                    <a:pt x="35" y="0"/>
                  </a:lnTo>
                  <a:lnTo>
                    <a:pt x="7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Freeform 22"/>
            <p:cNvSpPr>
              <a:spLocks/>
            </p:cNvSpPr>
            <p:nvPr/>
          </p:nvSpPr>
          <p:spPr bwMode="auto">
            <a:xfrm>
              <a:off x="1676" y="2852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3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80 w 2325"/>
                <a:gd name="T29" fmla="*/ 0 h 1"/>
                <a:gd name="T30" fmla="*/ 728 w 2325"/>
                <a:gd name="T31" fmla="*/ 0 h 1"/>
                <a:gd name="T32" fmla="*/ 774 w 2325"/>
                <a:gd name="T33" fmla="*/ 0 h 1"/>
                <a:gd name="T34" fmla="*/ 822 w 2325"/>
                <a:gd name="T35" fmla="*/ 0 h 1"/>
                <a:gd name="T36" fmla="*/ 870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5 w 2325"/>
                <a:gd name="T49" fmla="*/ 0 h 1"/>
                <a:gd name="T50" fmla="*/ 1213 w 2325"/>
                <a:gd name="T51" fmla="*/ 0 h 1"/>
                <a:gd name="T52" fmla="*/ 1261 w 2325"/>
                <a:gd name="T53" fmla="*/ 0 h 1"/>
                <a:gd name="T54" fmla="*/ 1307 w 2325"/>
                <a:gd name="T55" fmla="*/ 0 h 1"/>
                <a:gd name="T56" fmla="*/ 1355 w 2325"/>
                <a:gd name="T57" fmla="*/ 0 h 1"/>
                <a:gd name="T58" fmla="*/ 1403 w 2325"/>
                <a:gd name="T59" fmla="*/ 0 h 1"/>
                <a:gd name="T60" fmla="*/ 1455 w 2325"/>
                <a:gd name="T61" fmla="*/ 0 h 1"/>
                <a:gd name="T62" fmla="*/ 1503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8 w 2325"/>
                <a:gd name="T71" fmla="*/ 0 h 1"/>
                <a:gd name="T72" fmla="*/ 1746 w 2325"/>
                <a:gd name="T73" fmla="*/ 0 h 1"/>
                <a:gd name="T74" fmla="*/ 1792 w 2325"/>
                <a:gd name="T75" fmla="*/ 0 h 1"/>
                <a:gd name="T76" fmla="*/ 1840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7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3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80" y="0"/>
                  </a:lnTo>
                  <a:lnTo>
                    <a:pt x="728" y="0"/>
                  </a:lnTo>
                  <a:lnTo>
                    <a:pt x="774" y="0"/>
                  </a:lnTo>
                  <a:lnTo>
                    <a:pt x="822" y="0"/>
                  </a:lnTo>
                  <a:lnTo>
                    <a:pt x="870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5" y="0"/>
                  </a:lnTo>
                  <a:lnTo>
                    <a:pt x="1213" y="0"/>
                  </a:lnTo>
                  <a:lnTo>
                    <a:pt x="1261" y="0"/>
                  </a:lnTo>
                  <a:lnTo>
                    <a:pt x="1307" y="0"/>
                  </a:lnTo>
                  <a:lnTo>
                    <a:pt x="1355" y="0"/>
                  </a:lnTo>
                  <a:lnTo>
                    <a:pt x="1403" y="0"/>
                  </a:lnTo>
                  <a:lnTo>
                    <a:pt x="1455" y="0"/>
                  </a:lnTo>
                  <a:lnTo>
                    <a:pt x="1503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8" y="0"/>
                  </a:lnTo>
                  <a:lnTo>
                    <a:pt x="1746" y="0"/>
                  </a:lnTo>
                  <a:lnTo>
                    <a:pt x="1792" y="0"/>
                  </a:lnTo>
                  <a:lnTo>
                    <a:pt x="1840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7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4" name="Freeform 23"/>
            <p:cNvSpPr>
              <a:spLocks/>
            </p:cNvSpPr>
            <p:nvPr/>
          </p:nvSpPr>
          <p:spPr bwMode="auto">
            <a:xfrm>
              <a:off x="3992" y="2823"/>
              <a:ext cx="105" cy="60"/>
            </a:xfrm>
            <a:custGeom>
              <a:avLst/>
              <a:gdLst>
                <a:gd name="T0" fmla="*/ 0 w 105"/>
                <a:gd name="T1" fmla="*/ 0 h 60"/>
                <a:gd name="T2" fmla="*/ 105 w 105"/>
                <a:gd name="T3" fmla="*/ 29 h 60"/>
                <a:gd name="T4" fmla="*/ 0 w 105"/>
                <a:gd name="T5" fmla="*/ 60 h 60"/>
                <a:gd name="T6" fmla="*/ 0 w 105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5" h="60">
                  <a:moveTo>
                    <a:pt x="0" y="0"/>
                  </a:moveTo>
                  <a:lnTo>
                    <a:pt x="105" y="29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5" name="Line 24"/>
            <p:cNvSpPr>
              <a:spLocks noChangeShapeType="1"/>
            </p:cNvSpPr>
            <p:nvPr/>
          </p:nvSpPr>
          <p:spPr bwMode="auto">
            <a:xfrm flipV="1">
              <a:off x="1781" y="3023"/>
              <a:ext cx="1" cy="6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6" name="Freeform 25"/>
            <p:cNvSpPr>
              <a:spLocks/>
            </p:cNvSpPr>
            <p:nvPr/>
          </p:nvSpPr>
          <p:spPr bwMode="auto">
            <a:xfrm>
              <a:off x="1746" y="2939"/>
              <a:ext cx="70" cy="92"/>
            </a:xfrm>
            <a:custGeom>
              <a:avLst/>
              <a:gdLst>
                <a:gd name="T0" fmla="*/ 0 w 70"/>
                <a:gd name="T1" fmla="*/ 92 h 92"/>
                <a:gd name="T2" fmla="*/ 35 w 70"/>
                <a:gd name="T3" fmla="*/ 0 h 92"/>
                <a:gd name="T4" fmla="*/ 70 w 70"/>
                <a:gd name="T5" fmla="*/ 92 h 92"/>
                <a:gd name="T6" fmla="*/ 0 w 70"/>
                <a:gd name="T7" fmla="*/ 92 h 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0" h="92">
                  <a:moveTo>
                    <a:pt x="0" y="92"/>
                  </a:moveTo>
                  <a:lnTo>
                    <a:pt x="35" y="0"/>
                  </a:lnTo>
                  <a:lnTo>
                    <a:pt x="70" y="92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7" name="Freeform 26"/>
            <p:cNvSpPr>
              <a:spLocks/>
            </p:cNvSpPr>
            <p:nvPr/>
          </p:nvSpPr>
          <p:spPr bwMode="auto">
            <a:xfrm>
              <a:off x="1672" y="3300"/>
              <a:ext cx="2325" cy="1"/>
            </a:xfrm>
            <a:custGeom>
              <a:avLst/>
              <a:gdLst>
                <a:gd name="T0" fmla="*/ 0 w 2325"/>
                <a:gd name="T1" fmla="*/ 0 h 1"/>
                <a:gd name="T2" fmla="*/ 46 w 2325"/>
                <a:gd name="T3" fmla="*/ 0 h 1"/>
                <a:gd name="T4" fmla="*/ 94 w 2325"/>
                <a:gd name="T5" fmla="*/ 0 h 1"/>
                <a:gd name="T6" fmla="*/ 146 w 2325"/>
                <a:gd name="T7" fmla="*/ 0 h 1"/>
                <a:gd name="T8" fmla="*/ 194 w 2325"/>
                <a:gd name="T9" fmla="*/ 0 h 1"/>
                <a:gd name="T10" fmla="*/ 242 w 2325"/>
                <a:gd name="T11" fmla="*/ 0 h 1"/>
                <a:gd name="T12" fmla="*/ 288 w 2325"/>
                <a:gd name="T13" fmla="*/ 0 h 1"/>
                <a:gd name="T14" fmla="*/ 336 w 2325"/>
                <a:gd name="T15" fmla="*/ 0 h 1"/>
                <a:gd name="T16" fmla="*/ 389 w 2325"/>
                <a:gd name="T17" fmla="*/ 0 h 1"/>
                <a:gd name="T18" fmla="*/ 437 w 2325"/>
                <a:gd name="T19" fmla="*/ 0 h 1"/>
                <a:gd name="T20" fmla="*/ 485 w 2325"/>
                <a:gd name="T21" fmla="*/ 0 h 1"/>
                <a:gd name="T22" fmla="*/ 531 w 2325"/>
                <a:gd name="T23" fmla="*/ 0 h 1"/>
                <a:gd name="T24" fmla="*/ 579 w 2325"/>
                <a:gd name="T25" fmla="*/ 0 h 1"/>
                <a:gd name="T26" fmla="*/ 627 w 2325"/>
                <a:gd name="T27" fmla="*/ 0 h 1"/>
                <a:gd name="T28" fmla="*/ 679 w 2325"/>
                <a:gd name="T29" fmla="*/ 0 h 1"/>
                <a:gd name="T30" fmla="*/ 727 w 2325"/>
                <a:gd name="T31" fmla="*/ 0 h 1"/>
                <a:gd name="T32" fmla="*/ 773 w 2325"/>
                <a:gd name="T33" fmla="*/ 0 h 1"/>
                <a:gd name="T34" fmla="*/ 821 w 2325"/>
                <a:gd name="T35" fmla="*/ 0 h 1"/>
                <a:gd name="T36" fmla="*/ 869 w 2325"/>
                <a:gd name="T37" fmla="*/ 0 h 1"/>
                <a:gd name="T38" fmla="*/ 922 w 2325"/>
                <a:gd name="T39" fmla="*/ 0 h 1"/>
                <a:gd name="T40" fmla="*/ 970 w 2325"/>
                <a:gd name="T41" fmla="*/ 0 h 1"/>
                <a:gd name="T42" fmla="*/ 1016 w 2325"/>
                <a:gd name="T43" fmla="*/ 0 h 1"/>
                <a:gd name="T44" fmla="*/ 1064 w 2325"/>
                <a:gd name="T45" fmla="*/ 0 h 1"/>
                <a:gd name="T46" fmla="*/ 1112 w 2325"/>
                <a:gd name="T47" fmla="*/ 0 h 1"/>
                <a:gd name="T48" fmla="*/ 1164 w 2325"/>
                <a:gd name="T49" fmla="*/ 0 h 1"/>
                <a:gd name="T50" fmla="*/ 1212 w 2325"/>
                <a:gd name="T51" fmla="*/ 0 h 1"/>
                <a:gd name="T52" fmla="*/ 1258 w 2325"/>
                <a:gd name="T53" fmla="*/ 0 h 1"/>
                <a:gd name="T54" fmla="*/ 1306 w 2325"/>
                <a:gd name="T55" fmla="*/ 0 h 1"/>
                <a:gd name="T56" fmla="*/ 1354 w 2325"/>
                <a:gd name="T57" fmla="*/ 0 h 1"/>
                <a:gd name="T58" fmla="*/ 1402 w 2325"/>
                <a:gd name="T59" fmla="*/ 0 h 1"/>
                <a:gd name="T60" fmla="*/ 1455 w 2325"/>
                <a:gd name="T61" fmla="*/ 0 h 1"/>
                <a:gd name="T62" fmla="*/ 1501 w 2325"/>
                <a:gd name="T63" fmla="*/ 0 h 1"/>
                <a:gd name="T64" fmla="*/ 1549 w 2325"/>
                <a:gd name="T65" fmla="*/ 0 h 1"/>
                <a:gd name="T66" fmla="*/ 1597 w 2325"/>
                <a:gd name="T67" fmla="*/ 0 h 1"/>
                <a:gd name="T68" fmla="*/ 1645 w 2325"/>
                <a:gd name="T69" fmla="*/ 0 h 1"/>
                <a:gd name="T70" fmla="*/ 1697 w 2325"/>
                <a:gd name="T71" fmla="*/ 0 h 1"/>
                <a:gd name="T72" fmla="*/ 1745 w 2325"/>
                <a:gd name="T73" fmla="*/ 0 h 1"/>
                <a:gd name="T74" fmla="*/ 1791 w 2325"/>
                <a:gd name="T75" fmla="*/ 0 h 1"/>
                <a:gd name="T76" fmla="*/ 1839 w 2325"/>
                <a:gd name="T77" fmla="*/ 0 h 1"/>
                <a:gd name="T78" fmla="*/ 1888 w 2325"/>
                <a:gd name="T79" fmla="*/ 0 h 1"/>
                <a:gd name="T80" fmla="*/ 1940 w 2325"/>
                <a:gd name="T81" fmla="*/ 0 h 1"/>
                <a:gd name="T82" fmla="*/ 1988 w 2325"/>
                <a:gd name="T83" fmla="*/ 0 h 1"/>
                <a:gd name="T84" fmla="*/ 2034 w 2325"/>
                <a:gd name="T85" fmla="*/ 0 h 1"/>
                <a:gd name="T86" fmla="*/ 2082 w 2325"/>
                <a:gd name="T87" fmla="*/ 0 h 1"/>
                <a:gd name="T88" fmla="*/ 2130 w 2325"/>
                <a:gd name="T89" fmla="*/ 0 h 1"/>
                <a:gd name="T90" fmla="*/ 2176 w 2325"/>
                <a:gd name="T91" fmla="*/ 0 h 1"/>
                <a:gd name="T92" fmla="*/ 2231 w 2325"/>
                <a:gd name="T93" fmla="*/ 0 h 1"/>
                <a:gd name="T94" fmla="*/ 2276 w 2325"/>
                <a:gd name="T95" fmla="*/ 0 h 1"/>
                <a:gd name="T96" fmla="*/ 2325 w 2325"/>
                <a:gd name="T97" fmla="*/ 0 h 1"/>
                <a:gd name="T98" fmla="*/ 2325 w 2325"/>
                <a:gd name="T99" fmla="*/ 0 h 1"/>
                <a:gd name="T100" fmla="*/ 2325 w 232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325" h="1">
                  <a:moveTo>
                    <a:pt x="0" y="0"/>
                  </a:moveTo>
                  <a:lnTo>
                    <a:pt x="46" y="0"/>
                  </a:lnTo>
                  <a:lnTo>
                    <a:pt x="94" y="0"/>
                  </a:lnTo>
                  <a:lnTo>
                    <a:pt x="146" y="0"/>
                  </a:lnTo>
                  <a:lnTo>
                    <a:pt x="194" y="0"/>
                  </a:lnTo>
                  <a:lnTo>
                    <a:pt x="242" y="0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89" y="0"/>
                  </a:lnTo>
                  <a:lnTo>
                    <a:pt x="437" y="0"/>
                  </a:lnTo>
                  <a:lnTo>
                    <a:pt x="485" y="0"/>
                  </a:lnTo>
                  <a:lnTo>
                    <a:pt x="531" y="0"/>
                  </a:lnTo>
                  <a:lnTo>
                    <a:pt x="579" y="0"/>
                  </a:lnTo>
                  <a:lnTo>
                    <a:pt x="627" y="0"/>
                  </a:lnTo>
                  <a:lnTo>
                    <a:pt x="679" y="0"/>
                  </a:lnTo>
                  <a:lnTo>
                    <a:pt x="727" y="0"/>
                  </a:lnTo>
                  <a:lnTo>
                    <a:pt x="773" y="0"/>
                  </a:lnTo>
                  <a:lnTo>
                    <a:pt x="821" y="0"/>
                  </a:lnTo>
                  <a:lnTo>
                    <a:pt x="869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16" y="0"/>
                  </a:lnTo>
                  <a:lnTo>
                    <a:pt x="1064" y="0"/>
                  </a:lnTo>
                  <a:lnTo>
                    <a:pt x="1112" y="0"/>
                  </a:lnTo>
                  <a:lnTo>
                    <a:pt x="1164" y="0"/>
                  </a:lnTo>
                  <a:lnTo>
                    <a:pt x="1212" y="0"/>
                  </a:lnTo>
                  <a:lnTo>
                    <a:pt x="1258" y="0"/>
                  </a:lnTo>
                  <a:lnTo>
                    <a:pt x="1306" y="0"/>
                  </a:lnTo>
                  <a:lnTo>
                    <a:pt x="1354" y="0"/>
                  </a:lnTo>
                  <a:lnTo>
                    <a:pt x="1402" y="0"/>
                  </a:lnTo>
                  <a:lnTo>
                    <a:pt x="1455" y="0"/>
                  </a:lnTo>
                  <a:lnTo>
                    <a:pt x="1501" y="0"/>
                  </a:lnTo>
                  <a:lnTo>
                    <a:pt x="1549" y="0"/>
                  </a:lnTo>
                  <a:lnTo>
                    <a:pt x="1597" y="0"/>
                  </a:lnTo>
                  <a:lnTo>
                    <a:pt x="1645" y="0"/>
                  </a:lnTo>
                  <a:lnTo>
                    <a:pt x="1697" y="0"/>
                  </a:lnTo>
                  <a:lnTo>
                    <a:pt x="1745" y="0"/>
                  </a:lnTo>
                  <a:lnTo>
                    <a:pt x="1791" y="0"/>
                  </a:lnTo>
                  <a:lnTo>
                    <a:pt x="1839" y="0"/>
                  </a:lnTo>
                  <a:lnTo>
                    <a:pt x="1888" y="0"/>
                  </a:lnTo>
                  <a:lnTo>
                    <a:pt x="1940" y="0"/>
                  </a:lnTo>
                  <a:lnTo>
                    <a:pt x="1988" y="0"/>
                  </a:lnTo>
                  <a:lnTo>
                    <a:pt x="2034" y="0"/>
                  </a:lnTo>
                  <a:lnTo>
                    <a:pt x="2082" y="0"/>
                  </a:lnTo>
                  <a:lnTo>
                    <a:pt x="2130" y="0"/>
                  </a:lnTo>
                  <a:lnTo>
                    <a:pt x="2176" y="0"/>
                  </a:lnTo>
                  <a:lnTo>
                    <a:pt x="2231" y="0"/>
                  </a:lnTo>
                  <a:lnTo>
                    <a:pt x="2276" y="0"/>
                  </a:lnTo>
                  <a:lnTo>
                    <a:pt x="2325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8" name="Freeform 27"/>
            <p:cNvSpPr>
              <a:spLocks/>
            </p:cNvSpPr>
            <p:nvPr/>
          </p:nvSpPr>
          <p:spPr bwMode="auto">
            <a:xfrm>
              <a:off x="3988" y="3269"/>
              <a:ext cx="102" cy="62"/>
            </a:xfrm>
            <a:custGeom>
              <a:avLst/>
              <a:gdLst>
                <a:gd name="T0" fmla="*/ 0 w 102"/>
                <a:gd name="T1" fmla="*/ 0 h 62"/>
                <a:gd name="T2" fmla="*/ 102 w 102"/>
                <a:gd name="T3" fmla="*/ 31 h 62"/>
                <a:gd name="T4" fmla="*/ 0 w 102"/>
                <a:gd name="T5" fmla="*/ 62 h 62"/>
                <a:gd name="T6" fmla="*/ 0 w 102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" h="62">
                  <a:moveTo>
                    <a:pt x="0" y="0"/>
                  </a:moveTo>
                  <a:lnTo>
                    <a:pt x="10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9" name="Line 28"/>
            <p:cNvSpPr>
              <a:spLocks noChangeShapeType="1"/>
            </p:cNvSpPr>
            <p:nvPr/>
          </p:nvSpPr>
          <p:spPr bwMode="auto">
            <a:xfrm>
              <a:off x="2010" y="9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0" name="Line 29"/>
            <p:cNvSpPr>
              <a:spLocks noChangeShapeType="1"/>
            </p:cNvSpPr>
            <p:nvPr/>
          </p:nvSpPr>
          <p:spPr bwMode="auto">
            <a:xfrm>
              <a:off x="2010" y="10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Line 30"/>
            <p:cNvSpPr>
              <a:spLocks noChangeShapeType="1"/>
            </p:cNvSpPr>
            <p:nvPr/>
          </p:nvSpPr>
          <p:spPr bwMode="auto">
            <a:xfrm>
              <a:off x="2010" y="114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Line 31"/>
            <p:cNvSpPr>
              <a:spLocks noChangeShapeType="1"/>
            </p:cNvSpPr>
            <p:nvPr/>
          </p:nvSpPr>
          <p:spPr bwMode="auto">
            <a:xfrm>
              <a:off x="2010" y="12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Line 32"/>
            <p:cNvSpPr>
              <a:spLocks noChangeShapeType="1"/>
            </p:cNvSpPr>
            <p:nvPr/>
          </p:nvSpPr>
          <p:spPr bwMode="auto">
            <a:xfrm>
              <a:off x="2010" y="13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4" name="Line 33"/>
            <p:cNvSpPr>
              <a:spLocks noChangeShapeType="1"/>
            </p:cNvSpPr>
            <p:nvPr/>
          </p:nvSpPr>
          <p:spPr bwMode="auto">
            <a:xfrm>
              <a:off x="2010" y="14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5" name="Line 34"/>
            <p:cNvSpPr>
              <a:spLocks noChangeShapeType="1"/>
            </p:cNvSpPr>
            <p:nvPr/>
          </p:nvSpPr>
          <p:spPr bwMode="auto">
            <a:xfrm>
              <a:off x="2010" y="15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6" name="Line 35"/>
            <p:cNvSpPr>
              <a:spLocks noChangeShapeType="1"/>
            </p:cNvSpPr>
            <p:nvPr/>
          </p:nvSpPr>
          <p:spPr bwMode="auto">
            <a:xfrm>
              <a:off x="2010" y="161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7" name="Line 36"/>
            <p:cNvSpPr>
              <a:spLocks noChangeShapeType="1"/>
            </p:cNvSpPr>
            <p:nvPr/>
          </p:nvSpPr>
          <p:spPr bwMode="auto">
            <a:xfrm>
              <a:off x="2010" y="17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8" name="Line 37"/>
            <p:cNvSpPr>
              <a:spLocks noChangeShapeType="1"/>
            </p:cNvSpPr>
            <p:nvPr/>
          </p:nvSpPr>
          <p:spPr bwMode="auto">
            <a:xfrm>
              <a:off x="2010" y="18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9" name="Line 38"/>
            <p:cNvSpPr>
              <a:spLocks noChangeShapeType="1"/>
            </p:cNvSpPr>
            <p:nvPr/>
          </p:nvSpPr>
          <p:spPr bwMode="auto">
            <a:xfrm>
              <a:off x="2010" y="19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0" name="Line 39"/>
            <p:cNvSpPr>
              <a:spLocks noChangeShapeType="1"/>
            </p:cNvSpPr>
            <p:nvPr/>
          </p:nvSpPr>
          <p:spPr bwMode="auto">
            <a:xfrm>
              <a:off x="2010" y="19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1" name="Line 40"/>
            <p:cNvSpPr>
              <a:spLocks noChangeShapeType="1"/>
            </p:cNvSpPr>
            <p:nvPr/>
          </p:nvSpPr>
          <p:spPr bwMode="auto">
            <a:xfrm>
              <a:off x="2010" y="208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2" name="Line 41"/>
            <p:cNvSpPr>
              <a:spLocks noChangeShapeType="1"/>
            </p:cNvSpPr>
            <p:nvPr/>
          </p:nvSpPr>
          <p:spPr bwMode="auto">
            <a:xfrm>
              <a:off x="2010" y="21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3" name="Line 42"/>
            <p:cNvSpPr>
              <a:spLocks noChangeShapeType="1"/>
            </p:cNvSpPr>
            <p:nvPr/>
          </p:nvSpPr>
          <p:spPr bwMode="auto">
            <a:xfrm>
              <a:off x="2010" y="22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4" name="Line 43"/>
            <p:cNvSpPr>
              <a:spLocks noChangeShapeType="1"/>
            </p:cNvSpPr>
            <p:nvPr/>
          </p:nvSpPr>
          <p:spPr bwMode="auto">
            <a:xfrm>
              <a:off x="2010" y="23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5" name="Line 44"/>
            <p:cNvSpPr>
              <a:spLocks noChangeShapeType="1"/>
            </p:cNvSpPr>
            <p:nvPr/>
          </p:nvSpPr>
          <p:spPr bwMode="auto">
            <a:xfrm>
              <a:off x="2010" y="24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6" name="Line 45"/>
            <p:cNvSpPr>
              <a:spLocks noChangeShapeType="1"/>
            </p:cNvSpPr>
            <p:nvPr/>
          </p:nvSpPr>
          <p:spPr bwMode="auto">
            <a:xfrm>
              <a:off x="2010" y="256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Line 46"/>
            <p:cNvSpPr>
              <a:spLocks noChangeShapeType="1"/>
            </p:cNvSpPr>
            <p:nvPr/>
          </p:nvSpPr>
          <p:spPr bwMode="auto">
            <a:xfrm>
              <a:off x="2010" y="26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Line 47"/>
            <p:cNvSpPr>
              <a:spLocks noChangeShapeType="1"/>
            </p:cNvSpPr>
            <p:nvPr/>
          </p:nvSpPr>
          <p:spPr bwMode="auto">
            <a:xfrm>
              <a:off x="2010" y="27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9" name="Line 48"/>
            <p:cNvSpPr>
              <a:spLocks noChangeShapeType="1"/>
            </p:cNvSpPr>
            <p:nvPr/>
          </p:nvSpPr>
          <p:spPr bwMode="auto">
            <a:xfrm>
              <a:off x="2010" y="284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0" name="Line 49"/>
            <p:cNvSpPr>
              <a:spLocks noChangeShapeType="1"/>
            </p:cNvSpPr>
            <p:nvPr/>
          </p:nvSpPr>
          <p:spPr bwMode="auto">
            <a:xfrm>
              <a:off x="2010" y="293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1" name="Line 50"/>
            <p:cNvSpPr>
              <a:spLocks noChangeShapeType="1"/>
            </p:cNvSpPr>
            <p:nvPr/>
          </p:nvSpPr>
          <p:spPr bwMode="auto">
            <a:xfrm>
              <a:off x="2010" y="3031"/>
              <a:ext cx="1" cy="2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2" name="Line 51"/>
            <p:cNvSpPr>
              <a:spLocks noChangeShapeType="1"/>
            </p:cNvSpPr>
            <p:nvPr/>
          </p:nvSpPr>
          <p:spPr bwMode="auto">
            <a:xfrm>
              <a:off x="2465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3" name="Line 52"/>
            <p:cNvSpPr>
              <a:spLocks noChangeShapeType="1"/>
            </p:cNvSpPr>
            <p:nvPr/>
          </p:nvSpPr>
          <p:spPr bwMode="auto">
            <a:xfrm>
              <a:off x="2465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4" name="Line 53"/>
            <p:cNvSpPr>
              <a:spLocks noChangeShapeType="1"/>
            </p:cNvSpPr>
            <p:nvPr/>
          </p:nvSpPr>
          <p:spPr bwMode="auto">
            <a:xfrm>
              <a:off x="2465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5" name="Line 54"/>
            <p:cNvSpPr>
              <a:spLocks noChangeShapeType="1"/>
            </p:cNvSpPr>
            <p:nvPr/>
          </p:nvSpPr>
          <p:spPr bwMode="auto">
            <a:xfrm>
              <a:off x="2465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6" name="Line 55"/>
            <p:cNvSpPr>
              <a:spLocks noChangeShapeType="1"/>
            </p:cNvSpPr>
            <p:nvPr/>
          </p:nvSpPr>
          <p:spPr bwMode="auto">
            <a:xfrm>
              <a:off x="2465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7" name="Line 56"/>
            <p:cNvSpPr>
              <a:spLocks noChangeShapeType="1"/>
            </p:cNvSpPr>
            <p:nvPr/>
          </p:nvSpPr>
          <p:spPr bwMode="auto">
            <a:xfrm>
              <a:off x="2465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8" name="Line 57"/>
            <p:cNvSpPr>
              <a:spLocks noChangeShapeType="1"/>
            </p:cNvSpPr>
            <p:nvPr/>
          </p:nvSpPr>
          <p:spPr bwMode="auto">
            <a:xfrm>
              <a:off x="2465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19" name="Line 58"/>
            <p:cNvSpPr>
              <a:spLocks noChangeShapeType="1"/>
            </p:cNvSpPr>
            <p:nvPr/>
          </p:nvSpPr>
          <p:spPr bwMode="auto">
            <a:xfrm>
              <a:off x="2465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0" name="Line 59"/>
            <p:cNvSpPr>
              <a:spLocks noChangeShapeType="1"/>
            </p:cNvSpPr>
            <p:nvPr/>
          </p:nvSpPr>
          <p:spPr bwMode="auto">
            <a:xfrm>
              <a:off x="2465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1" name="Line 60"/>
            <p:cNvSpPr>
              <a:spLocks noChangeShapeType="1"/>
            </p:cNvSpPr>
            <p:nvPr/>
          </p:nvSpPr>
          <p:spPr bwMode="auto">
            <a:xfrm>
              <a:off x="2465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2" name="Line 61"/>
            <p:cNvSpPr>
              <a:spLocks noChangeShapeType="1"/>
            </p:cNvSpPr>
            <p:nvPr/>
          </p:nvSpPr>
          <p:spPr bwMode="auto">
            <a:xfrm>
              <a:off x="2465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3" name="Line 62"/>
            <p:cNvSpPr>
              <a:spLocks noChangeShapeType="1"/>
            </p:cNvSpPr>
            <p:nvPr/>
          </p:nvSpPr>
          <p:spPr bwMode="auto">
            <a:xfrm>
              <a:off x="2465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4" name="Line 63"/>
            <p:cNvSpPr>
              <a:spLocks noChangeShapeType="1"/>
            </p:cNvSpPr>
            <p:nvPr/>
          </p:nvSpPr>
          <p:spPr bwMode="auto">
            <a:xfrm>
              <a:off x="2465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5" name="Line 64"/>
            <p:cNvSpPr>
              <a:spLocks noChangeShapeType="1"/>
            </p:cNvSpPr>
            <p:nvPr/>
          </p:nvSpPr>
          <p:spPr bwMode="auto">
            <a:xfrm>
              <a:off x="2465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6" name="Line 65"/>
            <p:cNvSpPr>
              <a:spLocks noChangeShapeType="1"/>
            </p:cNvSpPr>
            <p:nvPr/>
          </p:nvSpPr>
          <p:spPr bwMode="auto">
            <a:xfrm>
              <a:off x="2465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7" name="Line 66"/>
            <p:cNvSpPr>
              <a:spLocks noChangeShapeType="1"/>
            </p:cNvSpPr>
            <p:nvPr/>
          </p:nvSpPr>
          <p:spPr bwMode="auto">
            <a:xfrm>
              <a:off x="2465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8" name="Line 67"/>
            <p:cNvSpPr>
              <a:spLocks noChangeShapeType="1"/>
            </p:cNvSpPr>
            <p:nvPr/>
          </p:nvSpPr>
          <p:spPr bwMode="auto">
            <a:xfrm>
              <a:off x="2465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29" name="Line 68"/>
            <p:cNvSpPr>
              <a:spLocks noChangeShapeType="1"/>
            </p:cNvSpPr>
            <p:nvPr/>
          </p:nvSpPr>
          <p:spPr bwMode="auto">
            <a:xfrm>
              <a:off x="2465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0" name="Line 69"/>
            <p:cNvSpPr>
              <a:spLocks noChangeShapeType="1"/>
            </p:cNvSpPr>
            <p:nvPr/>
          </p:nvSpPr>
          <p:spPr bwMode="auto">
            <a:xfrm>
              <a:off x="2465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1" name="Line 70"/>
            <p:cNvSpPr>
              <a:spLocks noChangeShapeType="1"/>
            </p:cNvSpPr>
            <p:nvPr/>
          </p:nvSpPr>
          <p:spPr bwMode="auto">
            <a:xfrm>
              <a:off x="2465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2" name="Line 71"/>
            <p:cNvSpPr>
              <a:spLocks noChangeShapeType="1"/>
            </p:cNvSpPr>
            <p:nvPr/>
          </p:nvSpPr>
          <p:spPr bwMode="auto">
            <a:xfrm>
              <a:off x="2465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3" name="Line 72"/>
            <p:cNvSpPr>
              <a:spLocks noChangeShapeType="1"/>
            </p:cNvSpPr>
            <p:nvPr/>
          </p:nvSpPr>
          <p:spPr bwMode="auto">
            <a:xfrm>
              <a:off x="2465" y="324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4" name="Line 73"/>
            <p:cNvSpPr>
              <a:spLocks noChangeShapeType="1"/>
            </p:cNvSpPr>
            <p:nvPr/>
          </p:nvSpPr>
          <p:spPr bwMode="auto">
            <a:xfrm>
              <a:off x="2921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5" name="Line 74"/>
            <p:cNvSpPr>
              <a:spLocks noChangeShapeType="1"/>
            </p:cNvSpPr>
            <p:nvPr/>
          </p:nvSpPr>
          <p:spPr bwMode="auto">
            <a:xfrm>
              <a:off x="2921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6" name="Line 75"/>
            <p:cNvSpPr>
              <a:spLocks noChangeShapeType="1"/>
            </p:cNvSpPr>
            <p:nvPr/>
          </p:nvSpPr>
          <p:spPr bwMode="auto">
            <a:xfrm>
              <a:off x="2921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7" name="Line 76"/>
            <p:cNvSpPr>
              <a:spLocks noChangeShapeType="1"/>
            </p:cNvSpPr>
            <p:nvPr/>
          </p:nvSpPr>
          <p:spPr bwMode="auto">
            <a:xfrm>
              <a:off x="2921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8" name="Line 77"/>
            <p:cNvSpPr>
              <a:spLocks noChangeShapeType="1"/>
            </p:cNvSpPr>
            <p:nvPr/>
          </p:nvSpPr>
          <p:spPr bwMode="auto">
            <a:xfrm>
              <a:off x="2921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39" name="Line 78"/>
            <p:cNvSpPr>
              <a:spLocks noChangeShapeType="1"/>
            </p:cNvSpPr>
            <p:nvPr/>
          </p:nvSpPr>
          <p:spPr bwMode="auto">
            <a:xfrm>
              <a:off x="2921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0" name="Line 79"/>
            <p:cNvSpPr>
              <a:spLocks noChangeShapeType="1"/>
            </p:cNvSpPr>
            <p:nvPr/>
          </p:nvSpPr>
          <p:spPr bwMode="auto">
            <a:xfrm>
              <a:off x="2921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1" name="Line 80"/>
            <p:cNvSpPr>
              <a:spLocks noChangeShapeType="1"/>
            </p:cNvSpPr>
            <p:nvPr/>
          </p:nvSpPr>
          <p:spPr bwMode="auto">
            <a:xfrm>
              <a:off x="2921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2" name="Line 81"/>
            <p:cNvSpPr>
              <a:spLocks noChangeShapeType="1"/>
            </p:cNvSpPr>
            <p:nvPr/>
          </p:nvSpPr>
          <p:spPr bwMode="auto">
            <a:xfrm>
              <a:off x="2921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3" name="Line 82"/>
            <p:cNvSpPr>
              <a:spLocks noChangeShapeType="1"/>
            </p:cNvSpPr>
            <p:nvPr/>
          </p:nvSpPr>
          <p:spPr bwMode="auto">
            <a:xfrm>
              <a:off x="2921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4" name="Line 83"/>
            <p:cNvSpPr>
              <a:spLocks noChangeShapeType="1"/>
            </p:cNvSpPr>
            <p:nvPr/>
          </p:nvSpPr>
          <p:spPr bwMode="auto">
            <a:xfrm>
              <a:off x="2921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5" name="Line 84"/>
            <p:cNvSpPr>
              <a:spLocks noChangeShapeType="1"/>
            </p:cNvSpPr>
            <p:nvPr/>
          </p:nvSpPr>
          <p:spPr bwMode="auto">
            <a:xfrm>
              <a:off x="2921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6" name="Line 85"/>
            <p:cNvSpPr>
              <a:spLocks noChangeShapeType="1"/>
            </p:cNvSpPr>
            <p:nvPr/>
          </p:nvSpPr>
          <p:spPr bwMode="auto">
            <a:xfrm>
              <a:off x="2921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7" name="Line 86"/>
            <p:cNvSpPr>
              <a:spLocks noChangeShapeType="1"/>
            </p:cNvSpPr>
            <p:nvPr/>
          </p:nvSpPr>
          <p:spPr bwMode="auto">
            <a:xfrm>
              <a:off x="2921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8" name="Line 87"/>
            <p:cNvSpPr>
              <a:spLocks noChangeShapeType="1"/>
            </p:cNvSpPr>
            <p:nvPr/>
          </p:nvSpPr>
          <p:spPr bwMode="auto">
            <a:xfrm>
              <a:off x="2921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49" name="Line 88"/>
            <p:cNvSpPr>
              <a:spLocks noChangeShapeType="1"/>
            </p:cNvSpPr>
            <p:nvPr/>
          </p:nvSpPr>
          <p:spPr bwMode="auto">
            <a:xfrm>
              <a:off x="2921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0" name="Line 89"/>
            <p:cNvSpPr>
              <a:spLocks noChangeShapeType="1"/>
            </p:cNvSpPr>
            <p:nvPr/>
          </p:nvSpPr>
          <p:spPr bwMode="auto">
            <a:xfrm>
              <a:off x="2921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1" name="Line 90"/>
            <p:cNvSpPr>
              <a:spLocks noChangeShapeType="1"/>
            </p:cNvSpPr>
            <p:nvPr/>
          </p:nvSpPr>
          <p:spPr bwMode="auto">
            <a:xfrm>
              <a:off x="2921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2" name="Line 91"/>
            <p:cNvSpPr>
              <a:spLocks noChangeShapeType="1"/>
            </p:cNvSpPr>
            <p:nvPr/>
          </p:nvSpPr>
          <p:spPr bwMode="auto">
            <a:xfrm>
              <a:off x="2921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3" name="Line 92"/>
            <p:cNvSpPr>
              <a:spLocks noChangeShapeType="1"/>
            </p:cNvSpPr>
            <p:nvPr/>
          </p:nvSpPr>
          <p:spPr bwMode="auto">
            <a:xfrm>
              <a:off x="2921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4" name="Line 93"/>
            <p:cNvSpPr>
              <a:spLocks noChangeShapeType="1"/>
            </p:cNvSpPr>
            <p:nvPr/>
          </p:nvSpPr>
          <p:spPr bwMode="auto">
            <a:xfrm>
              <a:off x="2921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5" name="Line 94"/>
            <p:cNvSpPr>
              <a:spLocks noChangeShapeType="1"/>
            </p:cNvSpPr>
            <p:nvPr/>
          </p:nvSpPr>
          <p:spPr bwMode="auto">
            <a:xfrm>
              <a:off x="2921" y="324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6" name="Line 95"/>
            <p:cNvSpPr>
              <a:spLocks noChangeShapeType="1"/>
            </p:cNvSpPr>
            <p:nvPr/>
          </p:nvSpPr>
          <p:spPr bwMode="auto">
            <a:xfrm>
              <a:off x="2921" y="333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7" name="Line 96"/>
            <p:cNvSpPr>
              <a:spLocks noChangeShapeType="1"/>
            </p:cNvSpPr>
            <p:nvPr/>
          </p:nvSpPr>
          <p:spPr bwMode="auto">
            <a:xfrm>
              <a:off x="2921" y="3431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8" name="Line 97"/>
            <p:cNvSpPr>
              <a:spLocks noChangeShapeType="1"/>
            </p:cNvSpPr>
            <p:nvPr/>
          </p:nvSpPr>
          <p:spPr bwMode="auto">
            <a:xfrm>
              <a:off x="2921" y="352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9" name="Line 98"/>
            <p:cNvSpPr>
              <a:spLocks noChangeShapeType="1"/>
            </p:cNvSpPr>
            <p:nvPr/>
          </p:nvSpPr>
          <p:spPr bwMode="auto">
            <a:xfrm>
              <a:off x="2921" y="361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0" name="Line 99"/>
            <p:cNvSpPr>
              <a:spLocks noChangeShapeType="1"/>
            </p:cNvSpPr>
            <p:nvPr/>
          </p:nvSpPr>
          <p:spPr bwMode="auto">
            <a:xfrm>
              <a:off x="2921" y="371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1" name="Line 100"/>
            <p:cNvSpPr>
              <a:spLocks noChangeShapeType="1"/>
            </p:cNvSpPr>
            <p:nvPr/>
          </p:nvSpPr>
          <p:spPr bwMode="auto">
            <a:xfrm>
              <a:off x="2921" y="3808"/>
              <a:ext cx="1" cy="1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2" name="Line 101"/>
            <p:cNvSpPr>
              <a:spLocks noChangeShapeType="1"/>
            </p:cNvSpPr>
            <p:nvPr/>
          </p:nvSpPr>
          <p:spPr bwMode="auto">
            <a:xfrm>
              <a:off x="3369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3" name="Line 102"/>
            <p:cNvSpPr>
              <a:spLocks noChangeShapeType="1"/>
            </p:cNvSpPr>
            <p:nvPr/>
          </p:nvSpPr>
          <p:spPr bwMode="auto">
            <a:xfrm>
              <a:off x="3369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4" name="Line 103"/>
            <p:cNvSpPr>
              <a:spLocks noChangeShapeType="1"/>
            </p:cNvSpPr>
            <p:nvPr/>
          </p:nvSpPr>
          <p:spPr bwMode="auto">
            <a:xfrm>
              <a:off x="3369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5" name="Line 104"/>
            <p:cNvSpPr>
              <a:spLocks noChangeShapeType="1"/>
            </p:cNvSpPr>
            <p:nvPr/>
          </p:nvSpPr>
          <p:spPr bwMode="auto">
            <a:xfrm>
              <a:off x="3369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6" name="Line 105"/>
            <p:cNvSpPr>
              <a:spLocks noChangeShapeType="1"/>
            </p:cNvSpPr>
            <p:nvPr/>
          </p:nvSpPr>
          <p:spPr bwMode="auto">
            <a:xfrm>
              <a:off x="3369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7" name="Line 106"/>
            <p:cNvSpPr>
              <a:spLocks noChangeShapeType="1"/>
            </p:cNvSpPr>
            <p:nvPr/>
          </p:nvSpPr>
          <p:spPr bwMode="auto">
            <a:xfrm>
              <a:off x="3369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8" name="Line 107"/>
            <p:cNvSpPr>
              <a:spLocks noChangeShapeType="1"/>
            </p:cNvSpPr>
            <p:nvPr/>
          </p:nvSpPr>
          <p:spPr bwMode="auto">
            <a:xfrm>
              <a:off x="3369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9" name="Line 108"/>
            <p:cNvSpPr>
              <a:spLocks noChangeShapeType="1"/>
            </p:cNvSpPr>
            <p:nvPr/>
          </p:nvSpPr>
          <p:spPr bwMode="auto">
            <a:xfrm>
              <a:off x="3369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0" name="Line 109"/>
            <p:cNvSpPr>
              <a:spLocks noChangeShapeType="1"/>
            </p:cNvSpPr>
            <p:nvPr/>
          </p:nvSpPr>
          <p:spPr bwMode="auto">
            <a:xfrm>
              <a:off x="3369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1" name="Line 110"/>
            <p:cNvSpPr>
              <a:spLocks noChangeShapeType="1"/>
            </p:cNvSpPr>
            <p:nvPr/>
          </p:nvSpPr>
          <p:spPr bwMode="auto">
            <a:xfrm>
              <a:off x="3369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2" name="Line 111"/>
            <p:cNvSpPr>
              <a:spLocks noChangeShapeType="1"/>
            </p:cNvSpPr>
            <p:nvPr/>
          </p:nvSpPr>
          <p:spPr bwMode="auto">
            <a:xfrm>
              <a:off x="3369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3" name="Line 112"/>
            <p:cNvSpPr>
              <a:spLocks noChangeShapeType="1"/>
            </p:cNvSpPr>
            <p:nvPr/>
          </p:nvSpPr>
          <p:spPr bwMode="auto">
            <a:xfrm>
              <a:off x="3369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4" name="Line 113"/>
            <p:cNvSpPr>
              <a:spLocks noChangeShapeType="1"/>
            </p:cNvSpPr>
            <p:nvPr/>
          </p:nvSpPr>
          <p:spPr bwMode="auto">
            <a:xfrm>
              <a:off x="3369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5" name="Line 114"/>
            <p:cNvSpPr>
              <a:spLocks noChangeShapeType="1"/>
            </p:cNvSpPr>
            <p:nvPr/>
          </p:nvSpPr>
          <p:spPr bwMode="auto">
            <a:xfrm>
              <a:off x="3369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6" name="Line 115"/>
            <p:cNvSpPr>
              <a:spLocks noChangeShapeType="1"/>
            </p:cNvSpPr>
            <p:nvPr/>
          </p:nvSpPr>
          <p:spPr bwMode="auto">
            <a:xfrm>
              <a:off x="3369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7" name="Line 116"/>
            <p:cNvSpPr>
              <a:spLocks noChangeShapeType="1"/>
            </p:cNvSpPr>
            <p:nvPr/>
          </p:nvSpPr>
          <p:spPr bwMode="auto">
            <a:xfrm>
              <a:off x="3369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8" name="Line 117"/>
            <p:cNvSpPr>
              <a:spLocks noChangeShapeType="1"/>
            </p:cNvSpPr>
            <p:nvPr/>
          </p:nvSpPr>
          <p:spPr bwMode="auto">
            <a:xfrm>
              <a:off x="3369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9" name="Line 118"/>
            <p:cNvSpPr>
              <a:spLocks noChangeShapeType="1"/>
            </p:cNvSpPr>
            <p:nvPr/>
          </p:nvSpPr>
          <p:spPr bwMode="auto">
            <a:xfrm>
              <a:off x="3369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0" name="Line 119"/>
            <p:cNvSpPr>
              <a:spLocks noChangeShapeType="1"/>
            </p:cNvSpPr>
            <p:nvPr/>
          </p:nvSpPr>
          <p:spPr bwMode="auto">
            <a:xfrm>
              <a:off x="3369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1" name="Line 120"/>
            <p:cNvSpPr>
              <a:spLocks noChangeShapeType="1"/>
            </p:cNvSpPr>
            <p:nvPr/>
          </p:nvSpPr>
          <p:spPr bwMode="auto">
            <a:xfrm>
              <a:off x="3369" y="3054"/>
              <a:ext cx="1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2" name="Line 121"/>
            <p:cNvSpPr>
              <a:spLocks noChangeShapeType="1"/>
            </p:cNvSpPr>
            <p:nvPr/>
          </p:nvSpPr>
          <p:spPr bwMode="auto">
            <a:xfrm>
              <a:off x="3824" y="126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3" name="Line 122"/>
            <p:cNvSpPr>
              <a:spLocks noChangeShapeType="1"/>
            </p:cNvSpPr>
            <p:nvPr/>
          </p:nvSpPr>
          <p:spPr bwMode="auto">
            <a:xfrm>
              <a:off x="3824" y="135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4" name="Line 123"/>
            <p:cNvSpPr>
              <a:spLocks noChangeShapeType="1"/>
            </p:cNvSpPr>
            <p:nvPr/>
          </p:nvSpPr>
          <p:spPr bwMode="auto">
            <a:xfrm>
              <a:off x="3824" y="1453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5" name="Line 124"/>
            <p:cNvSpPr>
              <a:spLocks noChangeShapeType="1"/>
            </p:cNvSpPr>
            <p:nvPr/>
          </p:nvSpPr>
          <p:spPr bwMode="auto">
            <a:xfrm>
              <a:off x="3824" y="1547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6" name="Line 125"/>
            <p:cNvSpPr>
              <a:spLocks noChangeShapeType="1"/>
            </p:cNvSpPr>
            <p:nvPr/>
          </p:nvSpPr>
          <p:spPr bwMode="auto">
            <a:xfrm>
              <a:off x="3824" y="164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7" name="Line 126"/>
            <p:cNvSpPr>
              <a:spLocks noChangeShapeType="1"/>
            </p:cNvSpPr>
            <p:nvPr/>
          </p:nvSpPr>
          <p:spPr bwMode="auto">
            <a:xfrm>
              <a:off x="3824" y="1735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8" name="Line 127"/>
            <p:cNvSpPr>
              <a:spLocks noChangeShapeType="1"/>
            </p:cNvSpPr>
            <p:nvPr/>
          </p:nvSpPr>
          <p:spPr bwMode="auto">
            <a:xfrm>
              <a:off x="3824" y="1829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9" name="Line 128"/>
            <p:cNvSpPr>
              <a:spLocks noChangeShapeType="1"/>
            </p:cNvSpPr>
            <p:nvPr/>
          </p:nvSpPr>
          <p:spPr bwMode="auto">
            <a:xfrm>
              <a:off x="3824" y="1924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0" name="Line 129"/>
            <p:cNvSpPr>
              <a:spLocks noChangeShapeType="1"/>
            </p:cNvSpPr>
            <p:nvPr/>
          </p:nvSpPr>
          <p:spPr bwMode="auto">
            <a:xfrm>
              <a:off x="3824" y="2018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1" name="Line 130"/>
            <p:cNvSpPr>
              <a:spLocks noChangeShapeType="1"/>
            </p:cNvSpPr>
            <p:nvPr/>
          </p:nvSpPr>
          <p:spPr bwMode="auto">
            <a:xfrm>
              <a:off x="3824" y="2112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2" name="Line 131"/>
            <p:cNvSpPr>
              <a:spLocks noChangeShapeType="1"/>
            </p:cNvSpPr>
            <p:nvPr/>
          </p:nvSpPr>
          <p:spPr bwMode="auto">
            <a:xfrm>
              <a:off x="3824" y="2206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3" name="Line 132"/>
            <p:cNvSpPr>
              <a:spLocks noChangeShapeType="1"/>
            </p:cNvSpPr>
            <p:nvPr/>
          </p:nvSpPr>
          <p:spPr bwMode="auto">
            <a:xfrm>
              <a:off x="3824" y="2300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4" name="Line 133"/>
            <p:cNvSpPr>
              <a:spLocks noChangeShapeType="1"/>
            </p:cNvSpPr>
            <p:nvPr/>
          </p:nvSpPr>
          <p:spPr bwMode="auto">
            <a:xfrm>
              <a:off x="3824" y="2395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5" name="Line 134"/>
            <p:cNvSpPr>
              <a:spLocks noChangeShapeType="1"/>
            </p:cNvSpPr>
            <p:nvPr/>
          </p:nvSpPr>
          <p:spPr bwMode="auto">
            <a:xfrm>
              <a:off x="3824" y="2489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6" name="Line 135"/>
            <p:cNvSpPr>
              <a:spLocks noChangeShapeType="1"/>
            </p:cNvSpPr>
            <p:nvPr/>
          </p:nvSpPr>
          <p:spPr bwMode="auto">
            <a:xfrm>
              <a:off x="3824" y="2583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7" name="Line 136"/>
            <p:cNvSpPr>
              <a:spLocks noChangeShapeType="1"/>
            </p:cNvSpPr>
            <p:nvPr/>
          </p:nvSpPr>
          <p:spPr bwMode="auto">
            <a:xfrm>
              <a:off x="3824" y="2677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8" name="Line 137"/>
            <p:cNvSpPr>
              <a:spLocks noChangeShapeType="1"/>
            </p:cNvSpPr>
            <p:nvPr/>
          </p:nvSpPr>
          <p:spPr bwMode="auto">
            <a:xfrm>
              <a:off x="3824" y="2771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9" name="Line 138"/>
            <p:cNvSpPr>
              <a:spLocks noChangeShapeType="1"/>
            </p:cNvSpPr>
            <p:nvPr/>
          </p:nvSpPr>
          <p:spPr bwMode="auto">
            <a:xfrm>
              <a:off x="3824" y="2866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0" name="Line 139"/>
            <p:cNvSpPr>
              <a:spLocks noChangeShapeType="1"/>
            </p:cNvSpPr>
            <p:nvPr/>
          </p:nvSpPr>
          <p:spPr bwMode="auto">
            <a:xfrm>
              <a:off x="3824" y="2960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1" name="Line 140"/>
            <p:cNvSpPr>
              <a:spLocks noChangeShapeType="1"/>
            </p:cNvSpPr>
            <p:nvPr/>
          </p:nvSpPr>
          <p:spPr bwMode="auto">
            <a:xfrm>
              <a:off x="3824" y="3054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2" name="Line 141"/>
            <p:cNvSpPr>
              <a:spLocks noChangeShapeType="1"/>
            </p:cNvSpPr>
            <p:nvPr/>
          </p:nvSpPr>
          <p:spPr bwMode="auto">
            <a:xfrm>
              <a:off x="3824" y="3148"/>
              <a:ext cx="1" cy="5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3" name="Line 142"/>
            <p:cNvSpPr>
              <a:spLocks noChangeShapeType="1"/>
            </p:cNvSpPr>
            <p:nvPr/>
          </p:nvSpPr>
          <p:spPr bwMode="auto">
            <a:xfrm>
              <a:off x="3824" y="324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4" name="Line 143"/>
            <p:cNvSpPr>
              <a:spLocks noChangeShapeType="1"/>
            </p:cNvSpPr>
            <p:nvPr/>
          </p:nvSpPr>
          <p:spPr bwMode="auto">
            <a:xfrm flipV="1">
              <a:off x="2010" y="851"/>
              <a:ext cx="1" cy="11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5" name="Line 144"/>
            <p:cNvSpPr>
              <a:spLocks noChangeShapeType="1"/>
            </p:cNvSpPr>
            <p:nvPr/>
          </p:nvSpPr>
          <p:spPr bwMode="auto">
            <a:xfrm flipV="1">
              <a:off x="1894" y="851"/>
              <a:ext cx="1" cy="23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6" name="Line 145"/>
            <p:cNvSpPr>
              <a:spLocks noChangeShapeType="1"/>
            </p:cNvSpPr>
            <p:nvPr/>
          </p:nvSpPr>
          <p:spPr bwMode="auto">
            <a:xfrm>
              <a:off x="1888" y="899"/>
              <a:ext cx="1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7" name="Line 146"/>
            <p:cNvSpPr>
              <a:spLocks noChangeShapeType="1"/>
            </p:cNvSpPr>
            <p:nvPr/>
          </p:nvSpPr>
          <p:spPr bwMode="auto">
            <a:xfrm>
              <a:off x="2015" y="899"/>
              <a:ext cx="10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8" name="Line 147"/>
            <p:cNvSpPr>
              <a:spLocks noChangeShapeType="1"/>
            </p:cNvSpPr>
            <p:nvPr/>
          </p:nvSpPr>
          <p:spPr bwMode="auto">
            <a:xfrm>
              <a:off x="1779" y="899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9" name="Freeform 148"/>
            <p:cNvSpPr>
              <a:spLocks/>
            </p:cNvSpPr>
            <p:nvPr/>
          </p:nvSpPr>
          <p:spPr bwMode="auto">
            <a:xfrm>
              <a:off x="2010" y="1741"/>
              <a:ext cx="79" cy="127"/>
            </a:xfrm>
            <a:custGeom>
              <a:avLst/>
              <a:gdLst>
                <a:gd name="T0" fmla="*/ 0 w 79"/>
                <a:gd name="T1" fmla="*/ 127 h 127"/>
                <a:gd name="T2" fmla="*/ 0 w 79"/>
                <a:gd name="T3" fmla="*/ 0 h 127"/>
                <a:gd name="T4" fmla="*/ 79 w 79"/>
                <a:gd name="T5" fmla="*/ 0 h 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9" h="127">
                  <a:moveTo>
                    <a:pt x="0" y="127"/>
                  </a:move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0" name="Line 149"/>
            <p:cNvSpPr>
              <a:spLocks noChangeShapeType="1"/>
            </p:cNvSpPr>
            <p:nvPr/>
          </p:nvSpPr>
          <p:spPr bwMode="auto">
            <a:xfrm>
              <a:off x="2089" y="1741"/>
              <a:ext cx="1" cy="12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1" name="Rectangle 150"/>
            <p:cNvSpPr>
              <a:spLocks noChangeArrowheads="1"/>
            </p:cNvSpPr>
            <p:nvPr/>
          </p:nvSpPr>
          <p:spPr bwMode="auto">
            <a:xfrm>
              <a:off x="2465" y="1741"/>
              <a:ext cx="72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412" name="Rectangle 151"/>
            <p:cNvSpPr>
              <a:spLocks noChangeArrowheads="1"/>
            </p:cNvSpPr>
            <p:nvPr/>
          </p:nvSpPr>
          <p:spPr bwMode="auto">
            <a:xfrm>
              <a:off x="2921" y="1741"/>
              <a:ext cx="73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413" name="Rectangle 152"/>
            <p:cNvSpPr>
              <a:spLocks noChangeArrowheads="1"/>
            </p:cNvSpPr>
            <p:nvPr/>
          </p:nvSpPr>
          <p:spPr bwMode="auto">
            <a:xfrm>
              <a:off x="3369" y="1741"/>
              <a:ext cx="73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414" name="Rectangle 153"/>
            <p:cNvSpPr>
              <a:spLocks noChangeArrowheads="1"/>
            </p:cNvSpPr>
            <p:nvPr/>
          </p:nvSpPr>
          <p:spPr bwMode="auto">
            <a:xfrm>
              <a:off x="3824" y="1741"/>
              <a:ext cx="72" cy="127"/>
            </a:xfrm>
            <a:prstGeom prst="rect">
              <a:avLst/>
            </a:prstGeom>
            <a:noFill/>
            <a:ln w="2698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415" name="Freeform 154"/>
            <p:cNvSpPr>
              <a:spLocks/>
            </p:cNvSpPr>
            <p:nvPr/>
          </p:nvSpPr>
          <p:spPr bwMode="auto">
            <a:xfrm>
              <a:off x="1779" y="2039"/>
              <a:ext cx="231" cy="306"/>
            </a:xfrm>
            <a:custGeom>
              <a:avLst/>
              <a:gdLst>
                <a:gd name="T0" fmla="*/ 231 w 231"/>
                <a:gd name="T1" fmla="*/ 306 h 306"/>
                <a:gd name="T2" fmla="*/ 209 w 231"/>
                <a:gd name="T3" fmla="*/ 269 h 306"/>
                <a:gd name="T4" fmla="*/ 185 w 231"/>
                <a:gd name="T5" fmla="*/ 234 h 306"/>
                <a:gd name="T6" fmla="*/ 161 w 231"/>
                <a:gd name="T7" fmla="*/ 198 h 306"/>
                <a:gd name="T8" fmla="*/ 140 w 231"/>
                <a:gd name="T9" fmla="*/ 163 h 306"/>
                <a:gd name="T10" fmla="*/ 115 w 231"/>
                <a:gd name="T11" fmla="*/ 131 h 306"/>
                <a:gd name="T12" fmla="*/ 91 w 231"/>
                <a:gd name="T13" fmla="*/ 102 h 306"/>
                <a:gd name="T14" fmla="*/ 70 w 231"/>
                <a:gd name="T15" fmla="*/ 73 h 306"/>
                <a:gd name="T16" fmla="*/ 46 w 231"/>
                <a:gd name="T17" fmla="*/ 46 h 306"/>
                <a:gd name="T18" fmla="*/ 24 w 231"/>
                <a:gd name="T19" fmla="*/ 21 h 306"/>
                <a:gd name="T20" fmla="*/ 0 w 231"/>
                <a:gd name="T21" fmla="*/ 0 h 3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306">
                  <a:moveTo>
                    <a:pt x="231" y="306"/>
                  </a:moveTo>
                  <a:lnTo>
                    <a:pt x="209" y="269"/>
                  </a:lnTo>
                  <a:lnTo>
                    <a:pt x="185" y="234"/>
                  </a:lnTo>
                  <a:lnTo>
                    <a:pt x="161" y="198"/>
                  </a:lnTo>
                  <a:lnTo>
                    <a:pt x="140" y="163"/>
                  </a:lnTo>
                  <a:lnTo>
                    <a:pt x="115" y="131"/>
                  </a:lnTo>
                  <a:lnTo>
                    <a:pt x="91" y="102"/>
                  </a:lnTo>
                  <a:lnTo>
                    <a:pt x="70" y="73"/>
                  </a:lnTo>
                  <a:lnTo>
                    <a:pt x="46" y="46"/>
                  </a:lnTo>
                  <a:lnTo>
                    <a:pt x="24" y="21"/>
                  </a:lnTo>
                  <a:lnTo>
                    <a:pt x="0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6" name="Freeform 155"/>
            <p:cNvSpPr>
              <a:spLocks/>
            </p:cNvSpPr>
            <p:nvPr/>
          </p:nvSpPr>
          <p:spPr bwMode="auto">
            <a:xfrm>
              <a:off x="2010" y="2004"/>
              <a:ext cx="455" cy="341"/>
            </a:xfrm>
            <a:custGeom>
              <a:avLst/>
              <a:gdLst>
                <a:gd name="T0" fmla="*/ 0 w 455"/>
                <a:gd name="T1" fmla="*/ 50 h 341"/>
                <a:gd name="T2" fmla="*/ 22 w 455"/>
                <a:gd name="T3" fmla="*/ 33 h 341"/>
                <a:gd name="T4" fmla="*/ 46 w 455"/>
                <a:gd name="T5" fmla="*/ 20 h 341"/>
                <a:gd name="T6" fmla="*/ 68 w 455"/>
                <a:gd name="T7" fmla="*/ 10 h 341"/>
                <a:gd name="T8" fmla="*/ 90 w 455"/>
                <a:gd name="T9" fmla="*/ 4 h 341"/>
                <a:gd name="T10" fmla="*/ 114 w 455"/>
                <a:gd name="T11" fmla="*/ 0 h 341"/>
                <a:gd name="T12" fmla="*/ 136 w 455"/>
                <a:gd name="T13" fmla="*/ 2 h 341"/>
                <a:gd name="T14" fmla="*/ 160 w 455"/>
                <a:gd name="T15" fmla="*/ 6 h 341"/>
                <a:gd name="T16" fmla="*/ 182 w 455"/>
                <a:gd name="T17" fmla="*/ 16 h 341"/>
                <a:gd name="T18" fmla="*/ 206 w 455"/>
                <a:gd name="T19" fmla="*/ 27 h 341"/>
                <a:gd name="T20" fmla="*/ 228 w 455"/>
                <a:gd name="T21" fmla="*/ 43 h 341"/>
                <a:gd name="T22" fmla="*/ 252 w 455"/>
                <a:gd name="T23" fmla="*/ 62 h 341"/>
                <a:gd name="T24" fmla="*/ 273 w 455"/>
                <a:gd name="T25" fmla="*/ 83 h 341"/>
                <a:gd name="T26" fmla="*/ 295 w 455"/>
                <a:gd name="T27" fmla="*/ 108 h 341"/>
                <a:gd name="T28" fmla="*/ 319 w 455"/>
                <a:gd name="T29" fmla="*/ 135 h 341"/>
                <a:gd name="T30" fmla="*/ 341 w 455"/>
                <a:gd name="T31" fmla="*/ 166 h 341"/>
                <a:gd name="T32" fmla="*/ 363 w 455"/>
                <a:gd name="T33" fmla="*/ 198 h 341"/>
                <a:gd name="T34" fmla="*/ 387 w 455"/>
                <a:gd name="T35" fmla="*/ 231 h 341"/>
                <a:gd name="T36" fmla="*/ 409 w 455"/>
                <a:gd name="T37" fmla="*/ 268 h 341"/>
                <a:gd name="T38" fmla="*/ 433 w 455"/>
                <a:gd name="T39" fmla="*/ 304 h 341"/>
                <a:gd name="T40" fmla="*/ 455 w 455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1">
                  <a:moveTo>
                    <a:pt x="0" y="50"/>
                  </a:moveTo>
                  <a:lnTo>
                    <a:pt x="22" y="33"/>
                  </a:lnTo>
                  <a:lnTo>
                    <a:pt x="46" y="20"/>
                  </a:lnTo>
                  <a:lnTo>
                    <a:pt x="68" y="10"/>
                  </a:lnTo>
                  <a:lnTo>
                    <a:pt x="90" y="4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60" y="6"/>
                  </a:lnTo>
                  <a:lnTo>
                    <a:pt x="182" y="16"/>
                  </a:lnTo>
                  <a:lnTo>
                    <a:pt x="206" y="27"/>
                  </a:lnTo>
                  <a:lnTo>
                    <a:pt x="228" y="43"/>
                  </a:lnTo>
                  <a:lnTo>
                    <a:pt x="252" y="62"/>
                  </a:lnTo>
                  <a:lnTo>
                    <a:pt x="273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3" y="198"/>
                  </a:lnTo>
                  <a:lnTo>
                    <a:pt x="387" y="231"/>
                  </a:lnTo>
                  <a:lnTo>
                    <a:pt x="409" y="268"/>
                  </a:lnTo>
                  <a:lnTo>
                    <a:pt x="433" y="304"/>
                  </a:lnTo>
                  <a:lnTo>
                    <a:pt x="455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7" name="Freeform 156"/>
            <p:cNvSpPr>
              <a:spLocks/>
            </p:cNvSpPr>
            <p:nvPr/>
          </p:nvSpPr>
          <p:spPr bwMode="auto">
            <a:xfrm>
              <a:off x="2465" y="2004"/>
              <a:ext cx="456" cy="341"/>
            </a:xfrm>
            <a:custGeom>
              <a:avLst/>
              <a:gdLst>
                <a:gd name="T0" fmla="*/ 0 w 456"/>
                <a:gd name="T1" fmla="*/ 50 h 341"/>
                <a:gd name="T2" fmla="*/ 24 w 456"/>
                <a:gd name="T3" fmla="*/ 33 h 341"/>
                <a:gd name="T4" fmla="*/ 46 w 456"/>
                <a:gd name="T5" fmla="*/ 20 h 341"/>
                <a:gd name="T6" fmla="*/ 70 w 456"/>
                <a:gd name="T7" fmla="*/ 10 h 341"/>
                <a:gd name="T8" fmla="*/ 92 w 456"/>
                <a:gd name="T9" fmla="*/ 4 h 341"/>
                <a:gd name="T10" fmla="*/ 116 w 456"/>
                <a:gd name="T11" fmla="*/ 0 h 341"/>
                <a:gd name="T12" fmla="*/ 137 w 456"/>
                <a:gd name="T13" fmla="*/ 2 h 341"/>
                <a:gd name="T14" fmla="*/ 159 w 456"/>
                <a:gd name="T15" fmla="*/ 6 h 341"/>
                <a:gd name="T16" fmla="*/ 183 w 456"/>
                <a:gd name="T17" fmla="*/ 16 h 341"/>
                <a:gd name="T18" fmla="*/ 205 w 456"/>
                <a:gd name="T19" fmla="*/ 27 h 341"/>
                <a:gd name="T20" fmla="*/ 227 w 456"/>
                <a:gd name="T21" fmla="*/ 43 h 341"/>
                <a:gd name="T22" fmla="*/ 251 w 456"/>
                <a:gd name="T23" fmla="*/ 62 h 341"/>
                <a:gd name="T24" fmla="*/ 273 w 456"/>
                <a:gd name="T25" fmla="*/ 83 h 341"/>
                <a:gd name="T26" fmla="*/ 295 w 456"/>
                <a:gd name="T27" fmla="*/ 108 h 341"/>
                <a:gd name="T28" fmla="*/ 319 w 456"/>
                <a:gd name="T29" fmla="*/ 135 h 341"/>
                <a:gd name="T30" fmla="*/ 341 w 456"/>
                <a:gd name="T31" fmla="*/ 166 h 341"/>
                <a:gd name="T32" fmla="*/ 365 w 456"/>
                <a:gd name="T33" fmla="*/ 198 h 341"/>
                <a:gd name="T34" fmla="*/ 389 w 456"/>
                <a:gd name="T35" fmla="*/ 231 h 341"/>
                <a:gd name="T36" fmla="*/ 411 w 456"/>
                <a:gd name="T37" fmla="*/ 268 h 341"/>
                <a:gd name="T38" fmla="*/ 432 w 456"/>
                <a:gd name="T39" fmla="*/ 304 h 341"/>
                <a:gd name="T40" fmla="*/ 456 w 456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6" h="341">
                  <a:moveTo>
                    <a:pt x="0" y="50"/>
                  </a:moveTo>
                  <a:lnTo>
                    <a:pt x="24" y="33"/>
                  </a:lnTo>
                  <a:lnTo>
                    <a:pt x="46" y="20"/>
                  </a:lnTo>
                  <a:lnTo>
                    <a:pt x="70" y="10"/>
                  </a:lnTo>
                  <a:lnTo>
                    <a:pt x="92" y="4"/>
                  </a:lnTo>
                  <a:lnTo>
                    <a:pt x="116" y="0"/>
                  </a:lnTo>
                  <a:lnTo>
                    <a:pt x="137" y="2"/>
                  </a:lnTo>
                  <a:lnTo>
                    <a:pt x="159" y="6"/>
                  </a:lnTo>
                  <a:lnTo>
                    <a:pt x="183" y="16"/>
                  </a:lnTo>
                  <a:lnTo>
                    <a:pt x="205" y="27"/>
                  </a:lnTo>
                  <a:lnTo>
                    <a:pt x="227" y="43"/>
                  </a:lnTo>
                  <a:lnTo>
                    <a:pt x="251" y="62"/>
                  </a:lnTo>
                  <a:lnTo>
                    <a:pt x="273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5" y="198"/>
                  </a:lnTo>
                  <a:lnTo>
                    <a:pt x="389" y="231"/>
                  </a:lnTo>
                  <a:lnTo>
                    <a:pt x="411" y="268"/>
                  </a:lnTo>
                  <a:lnTo>
                    <a:pt x="432" y="304"/>
                  </a:lnTo>
                  <a:lnTo>
                    <a:pt x="456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8" name="Freeform 157"/>
            <p:cNvSpPr>
              <a:spLocks/>
            </p:cNvSpPr>
            <p:nvPr/>
          </p:nvSpPr>
          <p:spPr bwMode="auto">
            <a:xfrm>
              <a:off x="2921" y="2004"/>
              <a:ext cx="448" cy="341"/>
            </a:xfrm>
            <a:custGeom>
              <a:avLst/>
              <a:gdLst>
                <a:gd name="T0" fmla="*/ 0 w 448"/>
                <a:gd name="T1" fmla="*/ 50 h 341"/>
                <a:gd name="T2" fmla="*/ 22 w 448"/>
                <a:gd name="T3" fmla="*/ 33 h 341"/>
                <a:gd name="T4" fmla="*/ 44 w 448"/>
                <a:gd name="T5" fmla="*/ 20 h 341"/>
                <a:gd name="T6" fmla="*/ 66 w 448"/>
                <a:gd name="T7" fmla="*/ 10 h 341"/>
                <a:gd name="T8" fmla="*/ 88 w 448"/>
                <a:gd name="T9" fmla="*/ 4 h 341"/>
                <a:gd name="T10" fmla="*/ 112 w 448"/>
                <a:gd name="T11" fmla="*/ 0 h 341"/>
                <a:gd name="T12" fmla="*/ 134 w 448"/>
                <a:gd name="T13" fmla="*/ 2 h 341"/>
                <a:gd name="T14" fmla="*/ 156 w 448"/>
                <a:gd name="T15" fmla="*/ 6 h 341"/>
                <a:gd name="T16" fmla="*/ 180 w 448"/>
                <a:gd name="T17" fmla="*/ 16 h 341"/>
                <a:gd name="T18" fmla="*/ 202 w 448"/>
                <a:gd name="T19" fmla="*/ 27 h 341"/>
                <a:gd name="T20" fmla="*/ 223 w 448"/>
                <a:gd name="T21" fmla="*/ 43 h 341"/>
                <a:gd name="T22" fmla="*/ 247 w 448"/>
                <a:gd name="T23" fmla="*/ 62 h 341"/>
                <a:gd name="T24" fmla="*/ 269 w 448"/>
                <a:gd name="T25" fmla="*/ 83 h 341"/>
                <a:gd name="T26" fmla="*/ 291 w 448"/>
                <a:gd name="T27" fmla="*/ 108 h 341"/>
                <a:gd name="T28" fmla="*/ 313 w 448"/>
                <a:gd name="T29" fmla="*/ 135 h 341"/>
                <a:gd name="T30" fmla="*/ 335 w 448"/>
                <a:gd name="T31" fmla="*/ 166 h 341"/>
                <a:gd name="T32" fmla="*/ 357 w 448"/>
                <a:gd name="T33" fmla="*/ 198 h 341"/>
                <a:gd name="T34" fmla="*/ 381 w 448"/>
                <a:gd name="T35" fmla="*/ 231 h 341"/>
                <a:gd name="T36" fmla="*/ 403 w 448"/>
                <a:gd name="T37" fmla="*/ 268 h 341"/>
                <a:gd name="T38" fmla="*/ 424 w 448"/>
                <a:gd name="T39" fmla="*/ 304 h 341"/>
                <a:gd name="T40" fmla="*/ 448 w 448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8" h="341">
                  <a:moveTo>
                    <a:pt x="0" y="50"/>
                  </a:moveTo>
                  <a:lnTo>
                    <a:pt x="22" y="33"/>
                  </a:lnTo>
                  <a:lnTo>
                    <a:pt x="44" y="20"/>
                  </a:lnTo>
                  <a:lnTo>
                    <a:pt x="66" y="10"/>
                  </a:lnTo>
                  <a:lnTo>
                    <a:pt x="88" y="4"/>
                  </a:lnTo>
                  <a:lnTo>
                    <a:pt x="112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80" y="16"/>
                  </a:lnTo>
                  <a:lnTo>
                    <a:pt x="202" y="27"/>
                  </a:lnTo>
                  <a:lnTo>
                    <a:pt x="223" y="43"/>
                  </a:lnTo>
                  <a:lnTo>
                    <a:pt x="247" y="62"/>
                  </a:lnTo>
                  <a:lnTo>
                    <a:pt x="269" y="83"/>
                  </a:lnTo>
                  <a:lnTo>
                    <a:pt x="291" y="108"/>
                  </a:lnTo>
                  <a:lnTo>
                    <a:pt x="313" y="135"/>
                  </a:lnTo>
                  <a:lnTo>
                    <a:pt x="335" y="166"/>
                  </a:lnTo>
                  <a:lnTo>
                    <a:pt x="357" y="198"/>
                  </a:lnTo>
                  <a:lnTo>
                    <a:pt x="381" y="231"/>
                  </a:lnTo>
                  <a:lnTo>
                    <a:pt x="403" y="268"/>
                  </a:lnTo>
                  <a:lnTo>
                    <a:pt x="424" y="304"/>
                  </a:lnTo>
                  <a:lnTo>
                    <a:pt x="448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9" name="Freeform 158"/>
            <p:cNvSpPr>
              <a:spLocks/>
            </p:cNvSpPr>
            <p:nvPr/>
          </p:nvSpPr>
          <p:spPr bwMode="auto">
            <a:xfrm>
              <a:off x="3369" y="2004"/>
              <a:ext cx="455" cy="341"/>
            </a:xfrm>
            <a:custGeom>
              <a:avLst/>
              <a:gdLst>
                <a:gd name="T0" fmla="*/ 0 w 455"/>
                <a:gd name="T1" fmla="*/ 50 h 341"/>
                <a:gd name="T2" fmla="*/ 22 w 455"/>
                <a:gd name="T3" fmla="*/ 33 h 341"/>
                <a:gd name="T4" fmla="*/ 46 w 455"/>
                <a:gd name="T5" fmla="*/ 20 h 341"/>
                <a:gd name="T6" fmla="*/ 68 w 455"/>
                <a:gd name="T7" fmla="*/ 10 h 341"/>
                <a:gd name="T8" fmla="*/ 90 w 455"/>
                <a:gd name="T9" fmla="*/ 4 h 341"/>
                <a:gd name="T10" fmla="*/ 114 w 455"/>
                <a:gd name="T11" fmla="*/ 0 h 341"/>
                <a:gd name="T12" fmla="*/ 136 w 455"/>
                <a:gd name="T13" fmla="*/ 2 h 341"/>
                <a:gd name="T14" fmla="*/ 158 w 455"/>
                <a:gd name="T15" fmla="*/ 6 h 341"/>
                <a:gd name="T16" fmla="*/ 182 w 455"/>
                <a:gd name="T17" fmla="*/ 16 h 341"/>
                <a:gd name="T18" fmla="*/ 204 w 455"/>
                <a:gd name="T19" fmla="*/ 27 h 341"/>
                <a:gd name="T20" fmla="*/ 228 w 455"/>
                <a:gd name="T21" fmla="*/ 43 h 341"/>
                <a:gd name="T22" fmla="*/ 250 w 455"/>
                <a:gd name="T23" fmla="*/ 62 h 341"/>
                <a:gd name="T24" fmla="*/ 274 w 455"/>
                <a:gd name="T25" fmla="*/ 83 h 341"/>
                <a:gd name="T26" fmla="*/ 295 w 455"/>
                <a:gd name="T27" fmla="*/ 108 h 341"/>
                <a:gd name="T28" fmla="*/ 319 w 455"/>
                <a:gd name="T29" fmla="*/ 135 h 341"/>
                <a:gd name="T30" fmla="*/ 341 w 455"/>
                <a:gd name="T31" fmla="*/ 166 h 341"/>
                <a:gd name="T32" fmla="*/ 363 w 455"/>
                <a:gd name="T33" fmla="*/ 198 h 341"/>
                <a:gd name="T34" fmla="*/ 387 w 455"/>
                <a:gd name="T35" fmla="*/ 231 h 341"/>
                <a:gd name="T36" fmla="*/ 409 w 455"/>
                <a:gd name="T37" fmla="*/ 268 h 341"/>
                <a:gd name="T38" fmla="*/ 431 w 455"/>
                <a:gd name="T39" fmla="*/ 304 h 341"/>
                <a:gd name="T40" fmla="*/ 455 w 455"/>
                <a:gd name="T41" fmla="*/ 341 h 3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1">
                  <a:moveTo>
                    <a:pt x="0" y="50"/>
                  </a:moveTo>
                  <a:lnTo>
                    <a:pt x="22" y="33"/>
                  </a:lnTo>
                  <a:lnTo>
                    <a:pt x="46" y="20"/>
                  </a:lnTo>
                  <a:lnTo>
                    <a:pt x="68" y="10"/>
                  </a:lnTo>
                  <a:lnTo>
                    <a:pt x="90" y="4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8" y="6"/>
                  </a:lnTo>
                  <a:lnTo>
                    <a:pt x="182" y="16"/>
                  </a:lnTo>
                  <a:lnTo>
                    <a:pt x="204" y="27"/>
                  </a:lnTo>
                  <a:lnTo>
                    <a:pt x="228" y="43"/>
                  </a:lnTo>
                  <a:lnTo>
                    <a:pt x="250" y="62"/>
                  </a:lnTo>
                  <a:lnTo>
                    <a:pt x="274" y="83"/>
                  </a:lnTo>
                  <a:lnTo>
                    <a:pt x="295" y="108"/>
                  </a:lnTo>
                  <a:lnTo>
                    <a:pt x="319" y="135"/>
                  </a:lnTo>
                  <a:lnTo>
                    <a:pt x="341" y="166"/>
                  </a:lnTo>
                  <a:lnTo>
                    <a:pt x="363" y="198"/>
                  </a:lnTo>
                  <a:lnTo>
                    <a:pt x="387" y="231"/>
                  </a:lnTo>
                  <a:lnTo>
                    <a:pt x="409" y="268"/>
                  </a:lnTo>
                  <a:lnTo>
                    <a:pt x="431" y="304"/>
                  </a:lnTo>
                  <a:lnTo>
                    <a:pt x="455" y="341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0" name="Line 159"/>
            <p:cNvSpPr>
              <a:spLocks noChangeShapeType="1"/>
            </p:cNvSpPr>
            <p:nvPr/>
          </p:nvSpPr>
          <p:spPr bwMode="auto">
            <a:xfrm flipV="1">
              <a:off x="2010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1" name="Line 160"/>
            <p:cNvSpPr>
              <a:spLocks noChangeShapeType="1"/>
            </p:cNvSpPr>
            <p:nvPr/>
          </p:nvSpPr>
          <p:spPr bwMode="auto">
            <a:xfrm flipV="1">
              <a:off x="2465" y="2056"/>
              <a:ext cx="1" cy="289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2" name="Line 161"/>
            <p:cNvSpPr>
              <a:spLocks noChangeShapeType="1"/>
            </p:cNvSpPr>
            <p:nvPr/>
          </p:nvSpPr>
          <p:spPr bwMode="auto">
            <a:xfrm flipV="1">
              <a:off x="2921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3" name="Line 162"/>
            <p:cNvSpPr>
              <a:spLocks noChangeShapeType="1"/>
            </p:cNvSpPr>
            <p:nvPr/>
          </p:nvSpPr>
          <p:spPr bwMode="auto">
            <a:xfrm flipV="1">
              <a:off x="3369" y="2058"/>
              <a:ext cx="1" cy="28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4" name="Freeform 163"/>
            <p:cNvSpPr>
              <a:spLocks/>
            </p:cNvSpPr>
            <p:nvPr/>
          </p:nvSpPr>
          <p:spPr bwMode="auto">
            <a:xfrm>
              <a:off x="2010" y="2514"/>
              <a:ext cx="455" cy="340"/>
            </a:xfrm>
            <a:custGeom>
              <a:avLst/>
              <a:gdLst>
                <a:gd name="T0" fmla="*/ 0 w 455"/>
                <a:gd name="T1" fmla="*/ 50 h 340"/>
                <a:gd name="T2" fmla="*/ 22 w 455"/>
                <a:gd name="T3" fmla="*/ 32 h 340"/>
                <a:gd name="T4" fmla="*/ 46 w 455"/>
                <a:gd name="T5" fmla="*/ 19 h 340"/>
                <a:gd name="T6" fmla="*/ 68 w 455"/>
                <a:gd name="T7" fmla="*/ 7 h 340"/>
                <a:gd name="T8" fmla="*/ 90 w 455"/>
                <a:gd name="T9" fmla="*/ 2 h 340"/>
                <a:gd name="T10" fmla="*/ 114 w 455"/>
                <a:gd name="T11" fmla="*/ 0 h 340"/>
                <a:gd name="T12" fmla="*/ 136 w 455"/>
                <a:gd name="T13" fmla="*/ 0 h 340"/>
                <a:gd name="T14" fmla="*/ 160 w 455"/>
                <a:gd name="T15" fmla="*/ 4 h 340"/>
                <a:gd name="T16" fmla="*/ 182 w 455"/>
                <a:gd name="T17" fmla="*/ 13 h 340"/>
                <a:gd name="T18" fmla="*/ 206 w 455"/>
                <a:gd name="T19" fmla="*/ 25 h 340"/>
                <a:gd name="T20" fmla="*/ 228 w 455"/>
                <a:gd name="T21" fmla="*/ 40 h 340"/>
                <a:gd name="T22" fmla="*/ 252 w 455"/>
                <a:gd name="T23" fmla="*/ 59 h 340"/>
                <a:gd name="T24" fmla="*/ 273 w 455"/>
                <a:gd name="T25" fmla="*/ 82 h 340"/>
                <a:gd name="T26" fmla="*/ 295 w 455"/>
                <a:gd name="T27" fmla="*/ 107 h 340"/>
                <a:gd name="T28" fmla="*/ 319 w 455"/>
                <a:gd name="T29" fmla="*/ 134 h 340"/>
                <a:gd name="T30" fmla="*/ 341 w 455"/>
                <a:gd name="T31" fmla="*/ 165 h 340"/>
                <a:gd name="T32" fmla="*/ 363 w 455"/>
                <a:gd name="T33" fmla="*/ 196 h 340"/>
                <a:gd name="T34" fmla="*/ 387 w 455"/>
                <a:gd name="T35" fmla="*/ 230 h 340"/>
                <a:gd name="T36" fmla="*/ 409 w 455"/>
                <a:gd name="T37" fmla="*/ 265 h 340"/>
                <a:gd name="T38" fmla="*/ 433 w 455"/>
                <a:gd name="T39" fmla="*/ 302 h 340"/>
                <a:gd name="T40" fmla="*/ 455 w 455"/>
                <a:gd name="T41" fmla="*/ 340 h 3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0">
                  <a:moveTo>
                    <a:pt x="0" y="50"/>
                  </a:moveTo>
                  <a:lnTo>
                    <a:pt x="22" y="32"/>
                  </a:lnTo>
                  <a:lnTo>
                    <a:pt x="46" y="19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60" y="4"/>
                  </a:lnTo>
                  <a:lnTo>
                    <a:pt x="182" y="13"/>
                  </a:lnTo>
                  <a:lnTo>
                    <a:pt x="206" y="25"/>
                  </a:lnTo>
                  <a:lnTo>
                    <a:pt x="228" y="40"/>
                  </a:lnTo>
                  <a:lnTo>
                    <a:pt x="252" y="59"/>
                  </a:lnTo>
                  <a:lnTo>
                    <a:pt x="273" y="82"/>
                  </a:lnTo>
                  <a:lnTo>
                    <a:pt x="295" y="107"/>
                  </a:lnTo>
                  <a:lnTo>
                    <a:pt x="319" y="134"/>
                  </a:lnTo>
                  <a:lnTo>
                    <a:pt x="341" y="165"/>
                  </a:lnTo>
                  <a:lnTo>
                    <a:pt x="363" y="196"/>
                  </a:lnTo>
                  <a:lnTo>
                    <a:pt x="387" y="230"/>
                  </a:lnTo>
                  <a:lnTo>
                    <a:pt x="409" y="265"/>
                  </a:lnTo>
                  <a:lnTo>
                    <a:pt x="433" y="302"/>
                  </a:lnTo>
                  <a:lnTo>
                    <a:pt x="455" y="34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5" name="Freeform 164"/>
            <p:cNvSpPr>
              <a:spLocks/>
            </p:cNvSpPr>
            <p:nvPr/>
          </p:nvSpPr>
          <p:spPr bwMode="auto">
            <a:xfrm>
              <a:off x="3369" y="2514"/>
              <a:ext cx="455" cy="340"/>
            </a:xfrm>
            <a:custGeom>
              <a:avLst/>
              <a:gdLst>
                <a:gd name="T0" fmla="*/ 0 w 455"/>
                <a:gd name="T1" fmla="*/ 50 h 340"/>
                <a:gd name="T2" fmla="*/ 22 w 455"/>
                <a:gd name="T3" fmla="*/ 32 h 340"/>
                <a:gd name="T4" fmla="*/ 46 w 455"/>
                <a:gd name="T5" fmla="*/ 19 h 340"/>
                <a:gd name="T6" fmla="*/ 68 w 455"/>
                <a:gd name="T7" fmla="*/ 7 h 340"/>
                <a:gd name="T8" fmla="*/ 90 w 455"/>
                <a:gd name="T9" fmla="*/ 2 h 340"/>
                <a:gd name="T10" fmla="*/ 114 w 455"/>
                <a:gd name="T11" fmla="*/ 0 h 340"/>
                <a:gd name="T12" fmla="*/ 136 w 455"/>
                <a:gd name="T13" fmla="*/ 0 h 340"/>
                <a:gd name="T14" fmla="*/ 158 w 455"/>
                <a:gd name="T15" fmla="*/ 4 h 340"/>
                <a:gd name="T16" fmla="*/ 182 w 455"/>
                <a:gd name="T17" fmla="*/ 13 h 340"/>
                <a:gd name="T18" fmla="*/ 204 w 455"/>
                <a:gd name="T19" fmla="*/ 25 h 340"/>
                <a:gd name="T20" fmla="*/ 228 w 455"/>
                <a:gd name="T21" fmla="*/ 40 h 340"/>
                <a:gd name="T22" fmla="*/ 250 w 455"/>
                <a:gd name="T23" fmla="*/ 59 h 340"/>
                <a:gd name="T24" fmla="*/ 274 w 455"/>
                <a:gd name="T25" fmla="*/ 82 h 340"/>
                <a:gd name="T26" fmla="*/ 295 w 455"/>
                <a:gd name="T27" fmla="*/ 107 h 340"/>
                <a:gd name="T28" fmla="*/ 319 w 455"/>
                <a:gd name="T29" fmla="*/ 134 h 340"/>
                <a:gd name="T30" fmla="*/ 341 w 455"/>
                <a:gd name="T31" fmla="*/ 165 h 340"/>
                <a:gd name="T32" fmla="*/ 363 w 455"/>
                <a:gd name="T33" fmla="*/ 196 h 340"/>
                <a:gd name="T34" fmla="*/ 387 w 455"/>
                <a:gd name="T35" fmla="*/ 230 h 340"/>
                <a:gd name="T36" fmla="*/ 409 w 455"/>
                <a:gd name="T37" fmla="*/ 265 h 340"/>
                <a:gd name="T38" fmla="*/ 431 w 455"/>
                <a:gd name="T39" fmla="*/ 302 h 340"/>
                <a:gd name="T40" fmla="*/ 455 w 455"/>
                <a:gd name="T41" fmla="*/ 340 h 3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5" h="340">
                  <a:moveTo>
                    <a:pt x="0" y="50"/>
                  </a:moveTo>
                  <a:lnTo>
                    <a:pt x="22" y="32"/>
                  </a:lnTo>
                  <a:lnTo>
                    <a:pt x="46" y="19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36" y="0"/>
                  </a:lnTo>
                  <a:lnTo>
                    <a:pt x="158" y="4"/>
                  </a:lnTo>
                  <a:lnTo>
                    <a:pt x="182" y="13"/>
                  </a:lnTo>
                  <a:lnTo>
                    <a:pt x="204" y="25"/>
                  </a:lnTo>
                  <a:lnTo>
                    <a:pt x="228" y="40"/>
                  </a:lnTo>
                  <a:lnTo>
                    <a:pt x="250" y="59"/>
                  </a:lnTo>
                  <a:lnTo>
                    <a:pt x="274" y="82"/>
                  </a:lnTo>
                  <a:lnTo>
                    <a:pt x="295" y="107"/>
                  </a:lnTo>
                  <a:lnTo>
                    <a:pt x="319" y="134"/>
                  </a:lnTo>
                  <a:lnTo>
                    <a:pt x="341" y="165"/>
                  </a:lnTo>
                  <a:lnTo>
                    <a:pt x="363" y="196"/>
                  </a:lnTo>
                  <a:lnTo>
                    <a:pt x="387" y="230"/>
                  </a:lnTo>
                  <a:lnTo>
                    <a:pt x="409" y="265"/>
                  </a:lnTo>
                  <a:lnTo>
                    <a:pt x="431" y="302"/>
                  </a:lnTo>
                  <a:lnTo>
                    <a:pt x="455" y="34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6" name="Freeform 165"/>
            <p:cNvSpPr>
              <a:spLocks/>
            </p:cNvSpPr>
            <p:nvPr/>
          </p:nvSpPr>
          <p:spPr bwMode="auto">
            <a:xfrm>
              <a:off x="1787" y="2564"/>
              <a:ext cx="223" cy="290"/>
            </a:xfrm>
            <a:custGeom>
              <a:avLst/>
              <a:gdLst>
                <a:gd name="T0" fmla="*/ 0 w 223"/>
                <a:gd name="T1" fmla="*/ 290 h 290"/>
                <a:gd name="T2" fmla="*/ 223 w 223"/>
                <a:gd name="T3" fmla="*/ 290 h 290"/>
                <a:gd name="T4" fmla="*/ 223 w 223"/>
                <a:gd name="T5" fmla="*/ 0 h 2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3" h="290">
                  <a:moveTo>
                    <a:pt x="0" y="290"/>
                  </a:moveTo>
                  <a:lnTo>
                    <a:pt x="223" y="290"/>
                  </a:lnTo>
                  <a:lnTo>
                    <a:pt x="223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7" name="Freeform 166"/>
            <p:cNvSpPr>
              <a:spLocks/>
            </p:cNvSpPr>
            <p:nvPr/>
          </p:nvSpPr>
          <p:spPr bwMode="auto">
            <a:xfrm>
              <a:off x="2465" y="2568"/>
              <a:ext cx="904" cy="286"/>
            </a:xfrm>
            <a:custGeom>
              <a:avLst/>
              <a:gdLst>
                <a:gd name="T0" fmla="*/ 0 w 904"/>
                <a:gd name="T1" fmla="*/ 286 h 286"/>
                <a:gd name="T2" fmla="*/ 904 w 904"/>
                <a:gd name="T3" fmla="*/ 286 h 286"/>
                <a:gd name="T4" fmla="*/ 904 w 904"/>
                <a:gd name="T5" fmla="*/ 0 h 2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4" h="286">
                  <a:moveTo>
                    <a:pt x="0" y="286"/>
                  </a:moveTo>
                  <a:lnTo>
                    <a:pt x="904" y="286"/>
                  </a:lnTo>
                  <a:lnTo>
                    <a:pt x="904" y="0"/>
                  </a:lnTo>
                </a:path>
              </a:pathLst>
            </a:custGeom>
            <a:noFill/>
            <a:ln w="269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8" name="Freeform 167"/>
            <p:cNvSpPr>
              <a:spLocks/>
            </p:cNvSpPr>
            <p:nvPr/>
          </p:nvSpPr>
          <p:spPr bwMode="auto">
            <a:xfrm>
              <a:off x="1779" y="3044"/>
              <a:ext cx="231" cy="508"/>
            </a:xfrm>
            <a:custGeom>
              <a:avLst/>
              <a:gdLst>
                <a:gd name="T0" fmla="*/ 0 w 231"/>
                <a:gd name="T1" fmla="*/ 508 h 508"/>
                <a:gd name="T2" fmla="*/ 24 w 231"/>
                <a:gd name="T3" fmla="*/ 460 h 508"/>
                <a:gd name="T4" fmla="*/ 46 w 231"/>
                <a:gd name="T5" fmla="*/ 412 h 508"/>
                <a:gd name="T6" fmla="*/ 70 w 231"/>
                <a:gd name="T7" fmla="*/ 360 h 508"/>
                <a:gd name="T8" fmla="*/ 91 w 231"/>
                <a:gd name="T9" fmla="*/ 308 h 508"/>
                <a:gd name="T10" fmla="*/ 115 w 231"/>
                <a:gd name="T11" fmla="*/ 254 h 508"/>
                <a:gd name="T12" fmla="*/ 140 w 231"/>
                <a:gd name="T13" fmla="*/ 204 h 508"/>
                <a:gd name="T14" fmla="*/ 161 w 231"/>
                <a:gd name="T15" fmla="*/ 150 h 508"/>
                <a:gd name="T16" fmla="*/ 185 w 231"/>
                <a:gd name="T17" fmla="*/ 98 h 508"/>
                <a:gd name="T18" fmla="*/ 209 w 231"/>
                <a:gd name="T19" fmla="*/ 48 h 508"/>
                <a:gd name="T20" fmla="*/ 231 w 231"/>
                <a:gd name="T21" fmla="*/ 0 h 5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508">
                  <a:moveTo>
                    <a:pt x="0" y="508"/>
                  </a:moveTo>
                  <a:lnTo>
                    <a:pt x="24" y="460"/>
                  </a:lnTo>
                  <a:lnTo>
                    <a:pt x="46" y="412"/>
                  </a:lnTo>
                  <a:lnTo>
                    <a:pt x="70" y="360"/>
                  </a:lnTo>
                  <a:lnTo>
                    <a:pt x="91" y="308"/>
                  </a:lnTo>
                  <a:lnTo>
                    <a:pt x="115" y="254"/>
                  </a:lnTo>
                  <a:lnTo>
                    <a:pt x="140" y="204"/>
                  </a:lnTo>
                  <a:lnTo>
                    <a:pt x="161" y="150"/>
                  </a:lnTo>
                  <a:lnTo>
                    <a:pt x="185" y="98"/>
                  </a:lnTo>
                  <a:lnTo>
                    <a:pt x="209" y="48"/>
                  </a:lnTo>
                  <a:lnTo>
                    <a:pt x="231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9" name="Freeform 168"/>
            <p:cNvSpPr>
              <a:spLocks/>
            </p:cNvSpPr>
            <p:nvPr/>
          </p:nvSpPr>
          <p:spPr bwMode="auto">
            <a:xfrm>
              <a:off x="2921" y="3044"/>
              <a:ext cx="448" cy="775"/>
            </a:xfrm>
            <a:custGeom>
              <a:avLst/>
              <a:gdLst>
                <a:gd name="T0" fmla="*/ 0 w 448"/>
                <a:gd name="T1" fmla="*/ 775 h 775"/>
                <a:gd name="T2" fmla="*/ 22 w 448"/>
                <a:gd name="T3" fmla="*/ 773 h 775"/>
                <a:gd name="T4" fmla="*/ 44 w 448"/>
                <a:gd name="T5" fmla="*/ 764 h 775"/>
                <a:gd name="T6" fmla="*/ 68 w 448"/>
                <a:gd name="T7" fmla="*/ 750 h 775"/>
                <a:gd name="T8" fmla="*/ 90 w 448"/>
                <a:gd name="T9" fmla="*/ 731 h 775"/>
                <a:gd name="T10" fmla="*/ 112 w 448"/>
                <a:gd name="T11" fmla="*/ 706 h 775"/>
                <a:gd name="T12" fmla="*/ 134 w 448"/>
                <a:gd name="T13" fmla="*/ 679 h 775"/>
                <a:gd name="T14" fmla="*/ 156 w 448"/>
                <a:gd name="T15" fmla="*/ 644 h 775"/>
                <a:gd name="T16" fmla="*/ 180 w 448"/>
                <a:gd name="T17" fmla="*/ 608 h 775"/>
                <a:gd name="T18" fmla="*/ 202 w 448"/>
                <a:gd name="T19" fmla="*/ 567 h 775"/>
                <a:gd name="T20" fmla="*/ 223 w 448"/>
                <a:gd name="T21" fmla="*/ 523 h 775"/>
                <a:gd name="T22" fmla="*/ 245 w 448"/>
                <a:gd name="T23" fmla="*/ 475 h 775"/>
                <a:gd name="T24" fmla="*/ 269 w 448"/>
                <a:gd name="T25" fmla="*/ 425 h 775"/>
                <a:gd name="T26" fmla="*/ 291 w 448"/>
                <a:gd name="T27" fmla="*/ 373 h 775"/>
                <a:gd name="T28" fmla="*/ 313 w 448"/>
                <a:gd name="T29" fmla="*/ 319 h 775"/>
                <a:gd name="T30" fmla="*/ 337 w 448"/>
                <a:gd name="T31" fmla="*/ 268 h 775"/>
                <a:gd name="T32" fmla="*/ 359 w 448"/>
                <a:gd name="T33" fmla="*/ 212 h 775"/>
                <a:gd name="T34" fmla="*/ 381 w 448"/>
                <a:gd name="T35" fmla="*/ 156 h 775"/>
                <a:gd name="T36" fmla="*/ 405 w 448"/>
                <a:gd name="T37" fmla="*/ 102 h 775"/>
                <a:gd name="T38" fmla="*/ 427 w 448"/>
                <a:gd name="T39" fmla="*/ 50 h 775"/>
                <a:gd name="T40" fmla="*/ 448 w 448"/>
                <a:gd name="T41" fmla="*/ 0 h 7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8" h="775">
                  <a:moveTo>
                    <a:pt x="0" y="775"/>
                  </a:moveTo>
                  <a:lnTo>
                    <a:pt x="22" y="773"/>
                  </a:lnTo>
                  <a:lnTo>
                    <a:pt x="44" y="764"/>
                  </a:lnTo>
                  <a:lnTo>
                    <a:pt x="68" y="750"/>
                  </a:lnTo>
                  <a:lnTo>
                    <a:pt x="90" y="731"/>
                  </a:lnTo>
                  <a:lnTo>
                    <a:pt x="112" y="706"/>
                  </a:lnTo>
                  <a:lnTo>
                    <a:pt x="134" y="679"/>
                  </a:lnTo>
                  <a:lnTo>
                    <a:pt x="156" y="644"/>
                  </a:lnTo>
                  <a:lnTo>
                    <a:pt x="180" y="608"/>
                  </a:lnTo>
                  <a:lnTo>
                    <a:pt x="202" y="567"/>
                  </a:lnTo>
                  <a:lnTo>
                    <a:pt x="223" y="523"/>
                  </a:lnTo>
                  <a:lnTo>
                    <a:pt x="245" y="475"/>
                  </a:lnTo>
                  <a:lnTo>
                    <a:pt x="269" y="425"/>
                  </a:lnTo>
                  <a:lnTo>
                    <a:pt x="291" y="373"/>
                  </a:lnTo>
                  <a:lnTo>
                    <a:pt x="313" y="319"/>
                  </a:lnTo>
                  <a:lnTo>
                    <a:pt x="337" y="268"/>
                  </a:lnTo>
                  <a:lnTo>
                    <a:pt x="359" y="212"/>
                  </a:lnTo>
                  <a:lnTo>
                    <a:pt x="381" y="156"/>
                  </a:lnTo>
                  <a:lnTo>
                    <a:pt x="405" y="102"/>
                  </a:lnTo>
                  <a:lnTo>
                    <a:pt x="427" y="50"/>
                  </a:lnTo>
                  <a:lnTo>
                    <a:pt x="448" y="0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0" name="Freeform 169"/>
            <p:cNvSpPr>
              <a:spLocks/>
            </p:cNvSpPr>
            <p:nvPr/>
          </p:nvSpPr>
          <p:spPr bwMode="auto">
            <a:xfrm>
              <a:off x="2465" y="3552"/>
              <a:ext cx="450" cy="267"/>
            </a:xfrm>
            <a:custGeom>
              <a:avLst/>
              <a:gdLst>
                <a:gd name="T0" fmla="*/ 0 w 450"/>
                <a:gd name="T1" fmla="*/ 0 h 267"/>
                <a:gd name="T2" fmla="*/ 22 w 450"/>
                <a:gd name="T3" fmla="*/ 46 h 267"/>
                <a:gd name="T4" fmla="*/ 46 w 450"/>
                <a:gd name="T5" fmla="*/ 86 h 267"/>
                <a:gd name="T6" fmla="*/ 68 w 450"/>
                <a:gd name="T7" fmla="*/ 127 h 267"/>
                <a:gd name="T8" fmla="*/ 89 w 450"/>
                <a:gd name="T9" fmla="*/ 159 h 267"/>
                <a:gd name="T10" fmla="*/ 111 w 450"/>
                <a:gd name="T11" fmla="*/ 190 h 267"/>
                <a:gd name="T12" fmla="*/ 135 w 450"/>
                <a:gd name="T13" fmla="*/ 215 h 267"/>
                <a:gd name="T14" fmla="*/ 157 w 450"/>
                <a:gd name="T15" fmla="*/ 236 h 267"/>
                <a:gd name="T16" fmla="*/ 179 w 450"/>
                <a:gd name="T17" fmla="*/ 252 h 267"/>
                <a:gd name="T18" fmla="*/ 201 w 450"/>
                <a:gd name="T19" fmla="*/ 263 h 267"/>
                <a:gd name="T20" fmla="*/ 225 w 450"/>
                <a:gd name="T21" fmla="*/ 267 h 267"/>
                <a:gd name="T22" fmla="*/ 247 w 450"/>
                <a:gd name="T23" fmla="*/ 267 h 267"/>
                <a:gd name="T24" fmla="*/ 269 w 450"/>
                <a:gd name="T25" fmla="*/ 261 h 267"/>
                <a:gd name="T26" fmla="*/ 293 w 450"/>
                <a:gd name="T27" fmla="*/ 252 h 267"/>
                <a:gd name="T28" fmla="*/ 314 w 450"/>
                <a:gd name="T29" fmla="*/ 234 h 267"/>
                <a:gd name="T30" fmla="*/ 336 w 450"/>
                <a:gd name="T31" fmla="*/ 213 h 267"/>
                <a:gd name="T32" fmla="*/ 360 w 450"/>
                <a:gd name="T33" fmla="*/ 188 h 267"/>
                <a:gd name="T34" fmla="*/ 382 w 450"/>
                <a:gd name="T35" fmla="*/ 157 h 267"/>
                <a:gd name="T36" fmla="*/ 404 w 450"/>
                <a:gd name="T37" fmla="*/ 123 h 267"/>
                <a:gd name="T38" fmla="*/ 428 w 450"/>
                <a:gd name="T39" fmla="*/ 84 h 267"/>
                <a:gd name="T40" fmla="*/ 450 w 450"/>
                <a:gd name="T41" fmla="*/ 42 h 2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0" h="267">
                  <a:moveTo>
                    <a:pt x="0" y="0"/>
                  </a:moveTo>
                  <a:lnTo>
                    <a:pt x="22" y="46"/>
                  </a:lnTo>
                  <a:lnTo>
                    <a:pt x="46" y="86"/>
                  </a:lnTo>
                  <a:lnTo>
                    <a:pt x="68" y="127"/>
                  </a:lnTo>
                  <a:lnTo>
                    <a:pt x="89" y="159"/>
                  </a:lnTo>
                  <a:lnTo>
                    <a:pt x="111" y="190"/>
                  </a:lnTo>
                  <a:lnTo>
                    <a:pt x="135" y="215"/>
                  </a:lnTo>
                  <a:lnTo>
                    <a:pt x="157" y="236"/>
                  </a:lnTo>
                  <a:lnTo>
                    <a:pt x="179" y="252"/>
                  </a:lnTo>
                  <a:lnTo>
                    <a:pt x="201" y="263"/>
                  </a:lnTo>
                  <a:lnTo>
                    <a:pt x="225" y="267"/>
                  </a:lnTo>
                  <a:lnTo>
                    <a:pt x="247" y="267"/>
                  </a:lnTo>
                  <a:lnTo>
                    <a:pt x="269" y="261"/>
                  </a:lnTo>
                  <a:lnTo>
                    <a:pt x="293" y="252"/>
                  </a:lnTo>
                  <a:lnTo>
                    <a:pt x="314" y="234"/>
                  </a:lnTo>
                  <a:lnTo>
                    <a:pt x="336" y="213"/>
                  </a:lnTo>
                  <a:lnTo>
                    <a:pt x="360" y="188"/>
                  </a:lnTo>
                  <a:lnTo>
                    <a:pt x="382" y="157"/>
                  </a:lnTo>
                  <a:lnTo>
                    <a:pt x="404" y="123"/>
                  </a:lnTo>
                  <a:lnTo>
                    <a:pt x="428" y="84"/>
                  </a:lnTo>
                  <a:lnTo>
                    <a:pt x="450" y="42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1" name="Line 170"/>
            <p:cNvSpPr>
              <a:spLocks noChangeShapeType="1"/>
            </p:cNvSpPr>
            <p:nvPr/>
          </p:nvSpPr>
          <p:spPr bwMode="auto">
            <a:xfrm flipH="1">
              <a:off x="2900" y="3552"/>
              <a:ext cx="21" cy="4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2" name="Freeform 171"/>
            <p:cNvSpPr>
              <a:spLocks/>
            </p:cNvSpPr>
            <p:nvPr/>
          </p:nvSpPr>
          <p:spPr bwMode="auto">
            <a:xfrm>
              <a:off x="2010" y="3044"/>
              <a:ext cx="455" cy="508"/>
            </a:xfrm>
            <a:custGeom>
              <a:avLst/>
              <a:gdLst>
                <a:gd name="T0" fmla="*/ 0 w 455"/>
                <a:gd name="T1" fmla="*/ 0 h 508"/>
                <a:gd name="T2" fmla="*/ 0 w 455"/>
                <a:gd name="T3" fmla="*/ 254 h 508"/>
                <a:gd name="T4" fmla="*/ 455 w 455"/>
                <a:gd name="T5" fmla="*/ 254 h 508"/>
                <a:gd name="T6" fmla="*/ 455 w 455"/>
                <a:gd name="T7" fmla="*/ 508 h 5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5" h="508">
                  <a:moveTo>
                    <a:pt x="0" y="0"/>
                  </a:moveTo>
                  <a:lnTo>
                    <a:pt x="0" y="254"/>
                  </a:lnTo>
                  <a:lnTo>
                    <a:pt x="455" y="254"/>
                  </a:lnTo>
                  <a:lnTo>
                    <a:pt x="455" y="508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3" name="Line 172"/>
            <p:cNvSpPr>
              <a:spLocks noChangeShapeType="1"/>
            </p:cNvSpPr>
            <p:nvPr/>
          </p:nvSpPr>
          <p:spPr bwMode="auto">
            <a:xfrm>
              <a:off x="2921" y="3552"/>
              <a:ext cx="1" cy="267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4" name="Freeform 173"/>
            <p:cNvSpPr>
              <a:spLocks/>
            </p:cNvSpPr>
            <p:nvPr/>
          </p:nvSpPr>
          <p:spPr bwMode="auto">
            <a:xfrm>
              <a:off x="3369" y="3044"/>
              <a:ext cx="448" cy="254"/>
            </a:xfrm>
            <a:custGeom>
              <a:avLst/>
              <a:gdLst>
                <a:gd name="T0" fmla="*/ 0 w 448"/>
                <a:gd name="T1" fmla="*/ 0 h 254"/>
                <a:gd name="T2" fmla="*/ 0 w 448"/>
                <a:gd name="T3" fmla="*/ 254 h 254"/>
                <a:gd name="T4" fmla="*/ 448 w 448"/>
                <a:gd name="T5" fmla="*/ 254 h 2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8" h="254">
                  <a:moveTo>
                    <a:pt x="0" y="0"/>
                  </a:moveTo>
                  <a:lnTo>
                    <a:pt x="0" y="254"/>
                  </a:lnTo>
                  <a:lnTo>
                    <a:pt x="448" y="254"/>
                  </a:lnTo>
                </a:path>
              </a:pathLst>
            </a:cu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5" name="Freeform 174"/>
            <p:cNvSpPr>
              <a:spLocks/>
            </p:cNvSpPr>
            <p:nvPr/>
          </p:nvSpPr>
          <p:spPr bwMode="auto">
            <a:xfrm>
              <a:off x="1816" y="874"/>
              <a:ext cx="76" cy="46"/>
            </a:xfrm>
            <a:custGeom>
              <a:avLst/>
              <a:gdLst>
                <a:gd name="T0" fmla="*/ 0 w 76"/>
                <a:gd name="T1" fmla="*/ 0 h 46"/>
                <a:gd name="T2" fmla="*/ 76 w 76"/>
                <a:gd name="T3" fmla="*/ 23 h 46"/>
                <a:gd name="T4" fmla="*/ 0 w 76"/>
                <a:gd name="T5" fmla="*/ 46 h 46"/>
                <a:gd name="T6" fmla="*/ 0 w 76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46">
                  <a:moveTo>
                    <a:pt x="0" y="0"/>
                  </a:moveTo>
                  <a:lnTo>
                    <a:pt x="76" y="23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6" name="Freeform 175"/>
            <p:cNvSpPr>
              <a:spLocks/>
            </p:cNvSpPr>
            <p:nvPr/>
          </p:nvSpPr>
          <p:spPr bwMode="auto">
            <a:xfrm>
              <a:off x="2006" y="874"/>
              <a:ext cx="79" cy="46"/>
            </a:xfrm>
            <a:custGeom>
              <a:avLst/>
              <a:gdLst>
                <a:gd name="T0" fmla="*/ 79 w 79"/>
                <a:gd name="T1" fmla="*/ 0 h 46"/>
                <a:gd name="T2" fmla="*/ 0 w 79"/>
                <a:gd name="T3" fmla="*/ 23 h 46"/>
                <a:gd name="T4" fmla="*/ 79 w 79"/>
                <a:gd name="T5" fmla="*/ 46 h 46"/>
                <a:gd name="T6" fmla="*/ 79 w 79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46">
                  <a:moveTo>
                    <a:pt x="79" y="0"/>
                  </a:moveTo>
                  <a:lnTo>
                    <a:pt x="0" y="23"/>
                  </a:lnTo>
                  <a:lnTo>
                    <a:pt x="79" y="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7" name="Rectangle 176"/>
            <p:cNvSpPr>
              <a:spLocks noChangeArrowheads="1"/>
            </p:cNvSpPr>
            <p:nvPr/>
          </p:nvSpPr>
          <p:spPr bwMode="auto">
            <a:xfrm>
              <a:off x="1885" y="660"/>
              <a:ext cx="9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 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38" name="Rectangle 177"/>
            <p:cNvSpPr>
              <a:spLocks noChangeArrowheads="1"/>
            </p:cNvSpPr>
            <p:nvPr/>
          </p:nvSpPr>
          <p:spPr bwMode="auto">
            <a:xfrm>
              <a:off x="1989" y="674"/>
              <a:ext cx="2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>
                  <a:solidFill>
                    <a:srgbClr val="000000"/>
                  </a:solidFill>
                  <a:ea typeface="华文中宋" panose="02010600040101010101" pitchFamily="2" charset="-122"/>
                </a:rPr>
                <a:t>=30°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39" name="Rectangle 178"/>
            <p:cNvSpPr>
              <a:spLocks noChangeArrowheads="1"/>
            </p:cNvSpPr>
            <p:nvPr/>
          </p:nvSpPr>
          <p:spPr bwMode="auto">
            <a:xfrm>
              <a:off x="1654" y="661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0" name="Rectangle 179"/>
            <p:cNvSpPr>
              <a:spLocks noChangeArrowheads="1"/>
            </p:cNvSpPr>
            <p:nvPr/>
          </p:nvSpPr>
          <p:spPr bwMode="auto">
            <a:xfrm>
              <a:off x="1717" y="741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1" name="Rectangle 180"/>
            <p:cNvSpPr>
              <a:spLocks noChangeArrowheads="1"/>
            </p:cNvSpPr>
            <p:nvPr/>
          </p:nvSpPr>
          <p:spPr bwMode="auto">
            <a:xfrm>
              <a:off x="2202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2" name="Rectangle 181"/>
            <p:cNvSpPr>
              <a:spLocks noChangeArrowheads="1"/>
            </p:cNvSpPr>
            <p:nvPr/>
          </p:nvSpPr>
          <p:spPr bwMode="auto">
            <a:xfrm>
              <a:off x="2264" y="806"/>
              <a:ext cx="3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3" name="Rectangle 182"/>
            <p:cNvSpPr>
              <a:spLocks noChangeArrowheads="1"/>
            </p:cNvSpPr>
            <p:nvPr/>
          </p:nvSpPr>
          <p:spPr bwMode="auto">
            <a:xfrm>
              <a:off x="2552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4" name="Rectangle 183"/>
            <p:cNvSpPr>
              <a:spLocks noChangeArrowheads="1"/>
            </p:cNvSpPr>
            <p:nvPr/>
          </p:nvSpPr>
          <p:spPr bwMode="auto">
            <a:xfrm>
              <a:off x="2613" y="806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5" name="Rectangle 184"/>
            <p:cNvSpPr>
              <a:spLocks noChangeArrowheads="1"/>
            </p:cNvSpPr>
            <p:nvPr/>
          </p:nvSpPr>
          <p:spPr bwMode="auto">
            <a:xfrm>
              <a:off x="2999" y="7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6" name="Rectangle 185"/>
            <p:cNvSpPr>
              <a:spLocks noChangeArrowheads="1"/>
            </p:cNvSpPr>
            <p:nvPr/>
          </p:nvSpPr>
          <p:spPr bwMode="auto">
            <a:xfrm>
              <a:off x="3058" y="806"/>
              <a:ext cx="3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7" name="Rectangle 186"/>
            <p:cNvSpPr>
              <a:spLocks noChangeArrowheads="1"/>
            </p:cNvSpPr>
            <p:nvPr/>
          </p:nvSpPr>
          <p:spPr bwMode="auto">
            <a:xfrm>
              <a:off x="1687" y="127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8" name="Rectangle 187"/>
            <p:cNvSpPr>
              <a:spLocks noChangeArrowheads="1"/>
            </p:cNvSpPr>
            <p:nvPr/>
          </p:nvSpPr>
          <p:spPr bwMode="auto">
            <a:xfrm>
              <a:off x="4005" y="1266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49" name="Rectangle 188"/>
            <p:cNvSpPr>
              <a:spLocks noChangeArrowheads="1"/>
            </p:cNvSpPr>
            <p:nvPr/>
          </p:nvSpPr>
          <p:spPr bwMode="auto">
            <a:xfrm>
              <a:off x="4085" y="1280"/>
              <a:ext cx="3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0" name="Rectangle 189"/>
            <p:cNvSpPr>
              <a:spLocks noChangeArrowheads="1"/>
            </p:cNvSpPr>
            <p:nvPr/>
          </p:nvSpPr>
          <p:spPr bwMode="auto">
            <a:xfrm>
              <a:off x="1687" y="1870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1" name="Rectangle 190"/>
            <p:cNvSpPr>
              <a:spLocks noChangeArrowheads="1"/>
            </p:cNvSpPr>
            <p:nvPr/>
          </p:nvSpPr>
          <p:spPr bwMode="auto">
            <a:xfrm>
              <a:off x="4005" y="1873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2" name="Rectangle 191"/>
            <p:cNvSpPr>
              <a:spLocks noChangeArrowheads="1"/>
            </p:cNvSpPr>
            <p:nvPr/>
          </p:nvSpPr>
          <p:spPr bwMode="auto">
            <a:xfrm>
              <a:off x="4085" y="1887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3" name="Rectangle 192"/>
            <p:cNvSpPr>
              <a:spLocks noChangeArrowheads="1"/>
            </p:cNvSpPr>
            <p:nvPr/>
          </p:nvSpPr>
          <p:spPr bwMode="auto">
            <a:xfrm>
              <a:off x="1694" y="234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4" name="Rectangle 193"/>
            <p:cNvSpPr>
              <a:spLocks noChangeArrowheads="1"/>
            </p:cNvSpPr>
            <p:nvPr/>
          </p:nvSpPr>
          <p:spPr bwMode="auto">
            <a:xfrm>
              <a:off x="4011" y="2337"/>
              <a:ext cx="7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5" name="Rectangle 194"/>
            <p:cNvSpPr>
              <a:spLocks noChangeArrowheads="1"/>
            </p:cNvSpPr>
            <p:nvPr/>
          </p:nvSpPr>
          <p:spPr bwMode="auto">
            <a:xfrm>
              <a:off x="4089" y="2352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6" name="Rectangle 195"/>
            <p:cNvSpPr>
              <a:spLocks noChangeArrowheads="1"/>
            </p:cNvSpPr>
            <p:nvPr/>
          </p:nvSpPr>
          <p:spPr bwMode="auto">
            <a:xfrm>
              <a:off x="1694" y="2841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7" name="Rectangle 196"/>
            <p:cNvSpPr>
              <a:spLocks noChangeArrowheads="1"/>
            </p:cNvSpPr>
            <p:nvPr/>
          </p:nvSpPr>
          <p:spPr bwMode="auto">
            <a:xfrm>
              <a:off x="4013" y="2854"/>
              <a:ext cx="7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8" name="Rectangle 197"/>
            <p:cNvSpPr>
              <a:spLocks noChangeArrowheads="1"/>
            </p:cNvSpPr>
            <p:nvPr/>
          </p:nvSpPr>
          <p:spPr bwMode="auto">
            <a:xfrm>
              <a:off x="4093" y="2868"/>
              <a:ext cx="2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59" name="Rectangle 198"/>
            <p:cNvSpPr>
              <a:spLocks noChangeArrowheads="1"/>
            </p:cNvSpPr>
            <p:nvPr/>
          </p:nvSpPr>
          <p:spPr bwMode="auto">
            <a:xfrm>
              <a:off x="1687" y="3295"/>
              <a:ext cx="79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0" name="Rectangle 199"/>
            <p:cNvSpPr>
              <a:spLocks noChangeArrowheads="1"/>
            </p:cNvSpPr>
            <p:nvPr/>
          </p:nvSpPr>
          <p:spPr bwMode="auto">
            <a:xfrm>
              <a:off x="4004" y="3289"/>
              <a:ext cx="7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1" name="Rectangle 200"/>
            <p:cNvSpPr>
              <a:spLocks noChangeArrowheads="1"/>
            </p:cNvSpPr>
            <p:nvPr/>
          </p:nvSpPr>
          <p:spPr bwMode="auto">
            <a:xfrm>
              <a:off x="4084" y="3304"/>
              <a:ext cx="3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2" name="Rectangle 201"/>
            <p:cNvSpPr>
              <a:spLocks noChangeArrowheads="1"/>
            </p:cNvSpPr>
            <p:nvPr/>
          </p:nvSpPr>
          <p:spPr bwMode="auto">
            <a:xfrm>
              <a:off x="1644" y="163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3" name="Rectangle 202"/>
            <p:cNvSpPr>
              <a:spLocks noChangeArrowheads="1"/>
            </p:cNvSpPr>
            <p:nvPr/>
          </p:nvSpPr>
          <p:spPr bwMode="auto">
            <a:xfrm>
              <a:off x="1707" y="1714"/>
              <a:ext cx="5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G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4" name="Rectangle 203"/>
            <p:cNvSpPr>
              <a:spLocks noChangeArrowheads="1"/>
            </p:cNvSpPr>
            <p:nvPr/>
          </p:nvSpPr>
          <p:spPr bwMode="auto">
            <a:xfrm>
              <a:off x="1674" y="1960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5" name="Rectangle 204"/>
            <p:cNvSpPr>
              <a:spLocks noChangeArrowheads="1"/>
            </p:cNvSpPr>
            <p:nvPr/>
          </p:nvSpPr>
          <p:spPr bwMode="auto">
            <a:xfrm>
              <a:off x="1734" y="2041"/>
              <a:ext cx="3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6" name="Rectangle 205"/>
            <p:cNvSpPr>
              <a:spLocks noChangeArrowheads="1"/>
            </p:cNvSpPr>
            <p:nvPr/>
          </p:nvSpPr>
          <p:spPr bwMode="auto">
            <a:xfrm>
              <a:off x="2395" y="3614"/>
              <a:ext cx="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7" name="Rectangle 206"/>
            <p:cNvSpPr>
              <a:spLocks noChangeArrowheads="1"/>
            </p:cNvSpPr>
            <p:nvPr/>
          </p:nvSpPr>
          <p:spPr bwMode="auto">
            <a:xfrm>
              <a:off x="2462" y="3693"/>
              <a:ext cx="7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ab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8" name="Rectangle 207"/>
            <p:cNvSpPr>
              <a:spLocks noChangeArrowheads="1"/>
            </p:cNvSpPr>
            <p:nvPr/>
          </p:nvSpPr>
          <p:spPr bwMode="auto">
            <a:xfrm>
              <a:off x="3183" y="3614"/>
              <a:ext cx="5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69" name="Rectangle 208"/>
            <p:cNvSpPr>
              <a:spLocks noChangeArrowheads="1"/>
            </p:cNvSpPr>
            <p:nvPr/>
          </p:nvSpPr>
          <p:spPr bwMode="auto">
            <a:xfrm>
              <a:off x="3251" y="3693"/>
              <a:ext cx="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0" name="Rectangle 209"/>
            <p:cNvSpPr>
              <a:spLocks noChangeArrowheads="1"/>
            </p:cNvSpPr>
            <p:nvPr/>
          </p:nvSpPr>
          <p:spPr bwMode="auto">
            <a:xfrm>
              <a:off x="2090" y="2327"/>
              <a:ext cx="7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1" name="Rectangle 210"/>
            <p:cNvSpPr>
              <a:spLocks noChangeArrowheads="1"/>
            </p:cNvSpPr>
            <p:nvPr/>
          </p:nvSpPr>
          <p:spPr bwMode="auto">
            <a:xfrm>
              <a:off x="2167" y="2341"/>
              <a:ext cx="3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2" name="Rectangle 211"/>
            <p:cNvSpPr>
              <a:spLocks noChangeArrowheads="1"/>
            </p:cNvSpPr>
            <p:nvPr/>
          </p:nvSpPr>
          <p:spPr bwMode="auto">
            <a:xfrm>
              <a:off x="2203" y="2420"/>
              <a:ext cx="3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3" name="Rectangle 212"/>
            <p:cNvSpPr>
              <a:spLocks noChangeArrowheads="1"/>
            </p:cNvSpPr>
            <p:nvPr/>
          </p:nvSpPr>
          <p:spPr bwMode="auto">
            <a:xfrm>
              <a:off x="1571" y="2429"/>
              <a:ext cx="3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4" name="Rectangle 213"/>
            <p:cNvSpPr>
              <a:spLocks noChangeArrowheads="1"/>
            </p:cNvSpPr>
            <p:nvPr/>
          </p:nvSpPr>
          <p:spPr bwMode="auto">
            <a:xfrm>
              <a:off x="1614" y="2509"/>
              <a:ext cx="10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VT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5" name="Rectangle 214"/>
            <p:cNvSpPr>
              <a:spLocks noChangeArrowheads="1"/>
            </p:cNvSpPr>
            <p:nvPr/>
          </p:nvSpPr>
          <p:spPr bwMode="auto">
            <a:xfrm>
              <a:off x="1719" y="2548"/>
              <a:ext cx="4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6" name="Rectangle 215"/>
            <p:cNvSpPr>
              <a:spLocks noChangeArrowheads="1"/>
            </p:cNvSpPr>
            <p:nvPr/>
          </p:nvSpPr>
          <p:spPr bwMode="auto">
            <a:xfrm>
              <a:off x="1547" y="2924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7" name="Rectangle 216"/>
            <p:cNvSpPr>
              <a:spLocks noChangeArrowheads="1"/>
            </p:cNvSpPr>
            <p:nvPr/>
          </p:nvSpPr>
          <p:spPr bwMode="auto">
            <a:xfrm>
              <a:off x="1619" y="3005"/>
              <a:ext cx="10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VT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8" name="Rectangle 217"/>
            <p:cNvSpPr>
              <a:spLocks noChangeArrowheads="1"/>
            </p:cNvSpPr>
            <p:nvPr/>
          </p:nvSpPr>
          <p:spPr bwMode="auto">
            <a:xfrm>
              <a:off x="1724" y="3048"/>
              <a:ext cx="40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79" name="Rectangle 218"/>
            <p:cNvSpPr>
              <a:spLocks noChangeArrowheads="1"/>
            </p:cNvSpPr>
            <p:nvPr/>
          </p:nvSpPr>
          <p:spPr bwMode="auto">
            <a:xfrm>
              <a:off x="1825" y="2989"/>
              <a:ext cx="5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6480" name="Rectangle 219"/>
            <p:cNvSpPr>
              <a:spLocks noChangeArrowheads="1"/>
            </p:cNvSpPr>
            <p:nvPr/>
          </p:nvSpPr>
          <p:spPr bwMode="auto">
            <a:xfrm>
              <a:off x="1890" y="3071"/>
              <a:ext cx="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1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</p:grpSp>
      <p:sp>
        <p:nvSpPr>
          <p:cNvPr id="96260" name="Text Box 220"/>
          <p:cNvSpPr txBox="1">
            <a:spLocks noChangeArrowheads="1"/>
          </p:cNvSpPr>
          <p:nvPr/>
        </p:nvSpPr>
        <p:spPr bwMode="auto">
          <a:xfrm>
            <a:off x="684213" y="1268413"/>
            <a:ext cx="3240087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9900"/>
                </a:solidFill>
              </a:rPr>
              <a:t>☞</a:t>
            </a:r>
            <a:r>
              <a:rPr kumimoji="1" lang="zh-CN" altLang="zh-CN" sz="2000" i="1">
                <a:sym typeface="Symbol" panose="05050102010706020507" pitchFamily="18" charset="2"/>
              </a:rPr>
              <a:t></a:t>
            </a:r>
            <a:r>
              <a:rPr lang="en-US" altLang="zh-CN" sz="2000"/>
              <a:t>=30</a:t>
            </a:r>
            <a:r>
              <a:rPr lang="en-US" altLang="zh-CN" sz="2000">
                <a:sym typeface="Symbol" panose="05050102010706020507" pitchFamily="18" charset="2"/>
              </a:rPr>
              <a:t></a:t>
            </a:r>
            <a:r>
              <a:rPr lang="en-US" altLang="zh-CN" sz="20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en-US" altLang="zh-CN" sz="2000">
                <a:solidFill>
                  <a:srgbClr val="FF00FF"/>
                </a:solidFill>
              </a:rPr>
              <a:t>√</a:t>
            </a:r>
            <a:r>
              <a:rPr lang="zh-CN" altLang="en-US" sz="2000"/>
              <a:t>负载电流处于</a:t>
            </a:r>
            <a:r>
              <a:rPr lang="zh-CN" altLang="en-US" sz="2000">
                <a:solidFill>
                  <a:srgbClr val="E35449"/>
                </a:solidFill>
              </a:rPr>
              <a:t>连续和断续的临界状态</a:t>
            </a:r>
            <a:r>
              <a:rPr lang="zh-CN" altLang="en-US" sz="2000"/>
              <a:t>，各相仍导电</a:t>
            </a:r>
            <a:r>
              <a:rPr lang="en-US" altLang="zh-CN" sz="2000">
                <a:solidFill>
                  <a:srgbClr val="E35449"/>
                </a:solidFill>
              </a:rPr>
              <a:t>120</a:t>
            </a:r>
            <a:r>
              <a:rPr lang="en-US" altLang="zh-CN" sz="2000">
                <a:solidFill>
                  <a:srgbClr val="E35449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000"/>
              <a:t>。 </a:t>
            </a:r>
          </a:p>
        </p:txBody>
      </p:sp>
      <p:sp>
        <p:nvSpPr>
          <p:cNvPr id="96261" name="Text Box 221"/>
          <p:cNvSpPr txBox="1">
            <a:spLocks noChangeArrowheads="1"/>
          </p:cNvSpPr>
          <p:nvPr/>
        </p:nvSpPr>
        <p:spPr bwMode="auto">
          <a:xfrm>
            <a:off x="5208588" y="5661025"/>
            <a:ext cx="2828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3-14  </a:t>
            </a:r>
            <a:r>
              <a:rPr lang="zh-CN" altLang="en-US" sz="1400">
                <a:solidFill>
                  <a:srgbClr val="6600CC"/>
                </a:solidFill>
              </a:rPr>
              <a:t>三相半波可控整流电路，电阻负载，</a:t>
            </a:r>
            <a:r>
              <a:rPr kumimoji="1" lang="zh-CN" altLang="zh-CN" sz="1400" i="1">
                <a:solidFill>
                  <a:srgbClr val="6600CC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1400">
                <a:solidFill>
                  <a:srgbClr val="6600CC"/>
                </a:solidFill>
              </a:rPr>
              <a:t>=30</a:t>
            </a:r>
            <a:r>
              <a:rPr lang="en-US" altLang="zh-CN" sz="1400">
                <a:solidFill>
                  <a:srgbClr val="6600CC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1400">
                <a:solidFill>
                  <a:srgbClr val="6600CC"/>
                </a:solidFill>
              </a:rPr>
              <a:t>时的波形</a:t>
            </a:r>
          </a:p>
        </p:txBody>
      </p:sp>
      <p:grpSp>
        <p:nvGrpSpPr>
          <p:cNvPr id="96262" name="Group 4"/>
          <p:cNvGrpSpPr>
            <a:grpSpLocks/>
          </p:cNvGrpSpPr>
          <p:nvPr/>
        </p:nvGrpSpPr>
        <p:grpSpPr bwMode="auto">
          <a:xfrm>
            <a:off x="-8966200" y="3736975"/>
            <a:ext cx="12890500" cy="1622425"/>
            <a:chOff x="2928" y="148"/>
            <a:chExt cx="7406" cy="771"/>
          </a:xfrm>
        </p:grpSpPr>
        <p:graphicFrame>
          <p:nvGraphicFramePr>
            <p:cNvPr id="96264" name="Object 5"/>
            <p:cNvGraphicFramePr>
              <a:graphicFrameLocks noChangeAspect="1"/>
            </p:cNvGraphicFramePr>
            <p:nvPr/>
          </p:nvGraphicFramePr>
          <p:xfrm>
            <a:off x="8654" y="148"/>
            <a:ext cx="168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66" name="Image" r:id="rId3" imgW="7149206" imgH="3022222" progId="Photoshop.Image.7">
                    <p:embed/>
                  </p:oleObj>
                </mc:Choice>
                <mc:Fallback>
                  <p:oleObj name="Image" r:id="rId3" imgW="7149206" imgH="3022222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4" y="148"/>
                          <a:ext cx="168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5" name="Text Box 6"/>
            <p:cNvSpPr txBox="1">
              <a:spLocks noChangeArrowheads="1"/>
            </p:cNvSpPr>
            <p:nvPr/>
          </p:nvSpPr>
          <p:spPr bwMode="auto">
            <a:xfrm>
              <a:off x="2928" y="794"/>
              <a:ext cx="72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900" b="0">
                  <a:ea typeface="华文中宋" panose="02010600040101010101" pitchFamily="2" charset="-122"/>
                </a:rPr>
                <a:t>                </a:t>
              </a:r>
            </a:p>
          </p:txBody>
        </p:sp>
      </p:grpSp>
      <p:sp>
        <p:nvSpPr>
          <p:cNvPr id="9626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CC1076-540C-4F3F-8FDD-3DBA36C897B7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92F4B-D91B-45FA-9622-2A1C0F634920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848600" cy="431800"/>
          </a:xfrm>
        </p:spPr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3.2.1 </a:t>
            </a:r>
            <a:r>
              <a:rPr lang="zh-CN" altLang="en-US" sz="3600">
                <a:solidFill>
                  <a:schemeClr val="tx1"/>
                </a:solidFill>
              </a:rPr>
              <a:t>三相半波可控整流电路</a:t>
            </a:r>
          </a:p>
        </p:txBody>
      </p:sp>
      <p:grpSp>
        <p:nvGrpSpPr>
          <p:cNvPr id="97283" name="Group 4"/>
          <p:cNvGrpSpPr>
            <a:grpSpLocks/>
          </p:cNvGrpSpPr>
          <p:nvPr/>
        </p:nvGrpSpPr>
        <p:grpSpPr bwMode="auto">
          <a:xfrm>
            <a:off x="4378325" y="1069975"/>
            <a:ext cx="4457700" cy="3290888"/>
            <a:chOff x="1204" y="780"/>
            <a:chExt cx="2993" cy="2985"/>
          </a:xfrm>
        </p:grpSpPr>
        <p:sp>
          <p:nvSpPr>
            <p:cNvPr id="97290" name="Rectangle 5"/>
            <p:cNvSpPr>
              <a:spLocks noChangeArrowheads="1"/>
            </p:cNvSpPr>
            <p:nvPr/>
          </p:nvSpPr>
          <p:spPr bwMode="auto">
            <a:xfrm>
              <a:off x="4053" y="3489"/>
              <a:ext cx="11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291" name="Rectangle 6"/>
            <p:cNvSpPr>
              <a:spLocks noChangeArrowheads="1"/>
            </p:cNvSpPr>
            <p:nvPr/>
          </p:nvSpPr>
          <p:spPr bwMode="auto">
            <a:xfrm>
              <a:off x="4053" y="2843"/>
              <a:ext cx="11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292" name="Line 7"/>
            <p:cNvSpPr>
              <a:spLocks noChangeShapeType="1"/>
            </p:cNvSpPr>
            <p:nvPr/>
          </p:nvSpPr>
          <p:spPr bwMode="auto">
            <a:xfrm flipV="1">
              <a:off x="1449" y="3095"/>
              <a:ext cx="1" cy="53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3" name="Freeform 8"/>
            <p:cNvSpPr>
              <a:spLocks/>
            </p:cNvSpPr>
            <p:nvPr/>
          </p:nvSpPr>
          <p:spPr bwMode="auto">
            <a:xfrm>
              <a:off x="1408" y="2989"/>
              <a:ext cx="80" cy="116"/>
            </a:xfrm>
            <a:custGeom>
              <a:avLst/>
              <a:gdLst>
                <a:gd name="T0" fmla="*/ 0 w 80"/>
                <a:gd name="T1" fmla="*/ 116 h 116"/>
                <a:gd name="T2" fmla="*/ 41 w 80"/>
                <a:gd name="T3" fmla="*/ 0 h 116"/>
                <a:gd name="T4" fmla="*/ 80 w 80"/>
                <a:gd name="T5" fmla="*/ 116 h 116"/>
                <a:gd name="T6" fmla="*/ 0 w 80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16">
                  <a:moveTo>
                    <a:pt x="0" y="116"/>
                  </a:moveTo>
                  <a:lnTo>
                    <a:pt x="41" y="0"/>
                  </a:lnTo>
                  <a:lnTo>
                    <a:pt x="8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4" name="Freeform 9"/>
            <p:cNvSpPr>
              <a:spLocks/>
            </p:cNvSpPr>
            <p:nvPr/>
          </p:nvSpPr>
          <p:spPr bwMode="auto">
            <a:xfrm>
              <a:off x="1320" y="3508"/>
              <a:ext cx="2752" cy="1"/>
            </a:xfrm>
            <a:custGeom>
              <a:avLst/>
              <a:gdLst>
                <a:gd name="T0" fmla="*/ 0 w 2752"/>
                <a:gd name="T1" fmla="*/ 0 h 1"/>
                <a:gd name="T2" fmla="*/ 57 w 2752"/>
                <a:gd name="T3" fmla="*/ 0 h 1"/>
                <a:gd name="T4" fmla="*/ 111 w 2752"/>
                <a:gd name="T5" fmla="*/ 0 h 1"/>
                <a:gd name="T6" fmla="*/ 176 w 2752"/>
                <a:gd name="T7" fmla="*/ 0 h 1"/>
                <a:gd name="T8" fmla="*/ 230 w 2752"/>
                <a:gd name="T9" fmla="*/ 0 h 1"/>
                <a:gd name="T10" fmla="*/ 287 w 2752"/>
                <a:gd name="T11" fmla="*/ 0 h 1"/>
                <a:gd name="T12" fmla="*/ 344 w 2752"/>
                <a:gd name="T13" fmla="*/ 0 h 1"/>
                <a:gd name="T14" fmla="*/ 398 w 2752"/>
                <a:gd name="T15" fmla="*/ 0 h 1"/>
                <a:gd name="T16" fmla="*/ 463 w 2752"/>
                <a:gd name="T17" fmla="*/ 0 h 1"/>
                <a:gd name="T18" fmla="*/ 517 w 2752"/>
                <a:gd name="T19" fmla="*/ 0 h 1"/>
                <a:gd name="T20" fmla="*/ 574 w 2752"/>
                <a:gd name="T21" fmla="*/ 0 h 1"/>
                <a:gd name="T22" fmla="*/ 631 w 2752"/>
                <a:gd name="T23" fmla="*/ 0 h 1"/>
                <a:gd name="T24" fmla="*/ 688 w 2752"/>
                <a:gd name="T25" fmla="*/ 0 h 1"/>
                <a:gd name="T26" fmla="*/ 742 w 2752"/>
                <a:gd name="T27" fmla="*/ 0 h 1"/>
                <a:gd name="T28" fmla="*/ 804 w 2752"/>
                <a:gd name="T29" fmla="*/ 0 h 1"/>
                <a:gd name="T30" fmla="*/ 861 w 2752"/>
                <a:gd name="T31" fmla="*/ 0 h 1"/>
                <a:gd name="T32" fmla="*/ 918 w 2752"/>
                <a:gd name="T33" fmla="*/ 0 h 1"/>
                <a:gd name="T34" fmla="*/ 975 w 2752"/>
                <a:gd name="T35" fmla="*/ 0 h 1"/>
                <a:gd name="T36" fmla="*/ 1029 w 2752"/>
                <a:gd name="T37" fmla="*/ 0 h 1"/>
                <a:gd name="T38" fmla="*/ 1091 w 2752"/>
                <a:gd name="T39" fmla="*/ 0 h 1"/>
                <a:gd name="T40" fmla="*/ 1148 w 2752"/>
                <a:gd name="T41" fmla="*/ 0 h 1"/>
                <a:gd name="T42" fmla="*/ 1205 w 2752"/>
                <a:gd name="T43" fmla="*/ 0 h 1"/>
                <a:gd name="T44" fmla="*/ 1262 w 2752"/>
                <a:gd name="T45" fmla="*/ 0 h 1"/>
                <a:gd name="T46" fmla="*/ 1316 w 2752"/>
                <a:gd name="T47" fmla="*/ 0 h 1"/>
                <a:gd name="T48" fmla="*/ 1378 w 2752"/>
                <a:gd name="T49" fmla="*/ 0 h 1"/>
                <a:gd name="T50" fmla="*/ 1435 w 2752"/>
                <a:gd name="T51" fmla="*/ 0 h 1"/>
                <a:gd name="T52" fmla="*/ 1492 w 2752"/>
                <a:gd name="T53" fmla="*/ 0 h 1"/>
                <a:gd name="T54" fmla="*/ 1549 w 2752"/>
                <a:gd name="T55" fmla="*/ 0 h 1"/>
                <a:gd name="T56" fmla="*/ 1603 w 2752"/>
                <a:gd name="T57" fmla="*/ 0 h 1"/>
                <a:gd name="T58" fmla="*/ 1660 w 2752"/>
                <a:gd name="T59" fmla="*/ 0 h 1"/>
                <a:gd name="T60" fmla="*/ 1722 w 2752"/>
                <a:gd name="T61" fmla="*/ 0 h 1"/>
                <a:gd name="T62" fmla="*/ 1779 w 2752"/>
                <a:gd name="T63" fmla="*/ 0 h 1"/>
                <a:gd name="T64" fmla="*/ 1836 w 2752"/>
                <a:gd name="T65" fmla="*/ 0 h 1"/>
                <a:gd name="T66" fmla="*/ 1890 w 2752"/>
                <a:gd name="T67" fmla="*/ 0 h 1"/>
                <a:gd name="T68" fmla="*/ 1947 w 2752"/>
                <a:gd name="T69" fmla="*/ 0 h 1"/>
                <a:gd name="T70" fmla="*/ 2009 w 2752"/>
                <a:gd name="T71" fmla="*/ 0 h 1"/>
                <a:gd name="T72" fmla="*/ 2066 w 2752"/>
                <a:gd name="T73" fmla="*/ 0 h 1"/>
                <a:gd name="T74" fmla="*/ 2123 w 2752"/>
                <a:gd name="T75" fmla="*/ 0 h 1"/>
                <a:gd name="T76" fmla="*/ 2178 w 2752"/>
                <a:gd name="T77" fmla="*/ 0 h 1"/>
                <a:gd name="T78" fmla="*/ 2234 w 2752"/>
                <a:gd name="T79" fmla="*/ 0 h 1"/>
                <a:gd name="T80" fmla="*/ 2297 w 2752"/>
                <a:gd name="T81" fmla="*/ 0 h 1"/>
                <a:gd name="T82" fmla="*/ 2353 w 2752"/>
                <a:gd name="T83" fmla="*/ 0 h 1"/>
                <a:gd name="T84" fmla="*/ 2410 w 2752"/>
                <a:gd name="T85" fmla="*/ 0 h 1"/>
                <a:gd name="T86" fmla="*/ 2465 w 2752"/>
                <a:gd name="T87" fmla="*/ 0 h 1"/>
                <a:gd name="T88" fmla="*/ 2522 w 2752"/>
                <a:gd name="T89" fmla="*/ 0 h 1"/>
                <a:gd name="T90" fmla="*/ 2578 w 2752"/>
                <a:gd name="T91" fmla="*/ 0 h 1"/>
                <a:gd name="T92" fmla="*/ 2640 w 2752"/>
                <a:gd name="T93" fmla="*/ 0 h 1"/>
                <a:gd name="T94" fmla="*/ 2697 w 2752"/>
                <a:gd name="T95" fmla="*/ 0 h 1"/>
                <a:gd name="T96" fmla="*/ 2752 w 2752"/>
                <a:gd name="T97" fmla="*/ 0 h 1"/>
                <a:gd name="T98" fmla="*/ 2752 w 2752"/>
                <a:gd name="T99" fmla="*/ 0 h 1"/>
                <a:gd name="T100" fmla="*/ 2752 w 275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52" h="1">
                  <a:moveTo>
                    <a:pt x="0" y="0"/>
                  </a:moveTo>
                  <a:lnTo>
                    <a:pt x="57" y="0"/>
                  </a:lnTo>
                  <a:lnTo>
                    <a:pt x="111" y="0"/>
                  </a:lnTo>
                  <a:lnTo>
                    <a:pt x="176" y="0"/>
                  </a:lnTo>
                  <a:lnTo>
                    <a:pt x="230" y="0"/>
                  </a:lnTo>
                  <a:lnTo>
                    <a:pt x="287" y="0"/>
                  </a:lnTo>
                  <a:lnTo>
                    <a:pt x="344" y="0"/>
                  </a:lnTo>
                  <a:lnTo>
                    <a:pt x="398" y="0"/>
                  </a:lnTo>
                  <a:lnTo>
                    <a:pt x="463" y="0"/>
                  </a:lnTo>
                  <a:lnTo>
                    <a:pt x="517" y="0"/>
                  </a:lnTo>
                  <a:lnTo>
                    <a:pt x="574" y="0"/>
                  </a:lnTo>
                  <a:lnTo>
                    <a:pt x="631" y="0"/>
                  </a:lnTo>
                  <a:lnTo>
                    <a:pt x="688" y="0"/>
                  </a:lnTo>
                  <a:lnTo>
                    <a:pt x="742" y="0"/>
                  </a:lnTo>
                  <a:lnTo>
                    <a:pt x="804" y="0"/>
                  </a:lnTo>
                  <a:lnTo>
                    <a:pt x="861" y="0"/>
                  </a:lnTo>
                  <a:lnTo>
                    <a:pt x="918" y="0"/>
                  </a:lnTo>
                  <a:lnTo>
                    <a:pt x="975" y="0"/>
                  </a:lnTo>
                  <a:lnTo>
                    <a:pt x="1029" y="0"/>
                  </a:lnTo>
                  <a:lnTo>
                    <a:pt x="1091" y="0"/>
                  </a:lnTo>
                  <a:lnTo>
                    <a:pt x="1148" y="0"/>
                  </a:lnTo>
                  <a:lnTo>
                    <a:pt x="1205" y="0"/>
                  </a:lnTo>
                  <a:lnTo>
                    <a:pt x="1262" y="0"/>
                  </a:lnTo>
                  <a:lnTo>
                    <a:pt x="1316" y="0"/>
                  </a:lnTo>
                  <a:lnTo>
                    <a:pt x="1378" y="0"/>
                  </a:lnTo>
                  <a:lnTo>
                    <a:pt x="1435" y="0"/>
                  </a:lnTo>
                  <a:lnTo>
                    <a:pt x="1492" y="0"/>
                  </a:lnTo>
                  <a:lnTo>
                    <a:pt x="1549" y="0"/>
                  </a:lnTo>
                  <a:lnTo>
                    <a:pt x="1603" y="0"/>
                  </a:lnTo>
                  <a:lnTo>
                    <a:pt x="1660" y="0"/>
                  </a:lnTo>
                  <a:lnTo>
                    <a:pt x="1722" y="0"/>
                  </a:lnTo>
                  <a:lnTo>
                    <a:pt x="1779" y="0"/>
                  </a:lnTo>
                  <a:lnTo>
                    <a:pt x="1836" y="0"/>
                  </a:lnTo>
                  <a:lnTo>
                    <a:pt x="1890" y="0"/>
                  </a:lnTo>
                  <a:lnTo>
                    <a:pt x="1947" y="0"/>
                  </a:lnTo>
                  <a:lnTo>
                    <a:pt x="2009" y="0"/>
                  </a:lnTo>
                  <a:lnTo>
                    <a:pt x="2066" y="0"/>
                  </a:lnTo>
                  <a:lnTo>
                    <a:pt x="2123" y="0"/>
                  </a:lnTo>
                  <a:lnTo>
                    <a:pt x="2178" y="0"/>
                  </a:lnTo>
                  <a:lnTo>
                    <a:pt x="2234" y="0"/>
                  </a:lnTo>
                  <a:lnTo>
                    <a:pt x="2297" y="0"/>
                  </a:lnTo>
                  <a:lnTo>
                    <a:pt x="2353" y="0"/>
                  </a:lnTo>
                  <a:lnTo>
                    <a:pt x="2410" y="0"/>
                  </a:lnTo>
                  <a:lnTo>
                    <a:pt x="2465" y="0"/>
                  </a:lnTo>
                  <a:lnTo>
                    <a:pt x="2522" y="0"/>
                  </a:lnTo>
                  <a:lnTo>
                    <a:pt x="2578" y="0"/>
                  </a:lnTo>
                  <a:lnTo>
                    <a:pt x="2640" y="0"/>
                  </a:lnTo>
                  <a:lnTo>
                    <a:pt x="2697" y="0"/>
                  </a:lnTo>
                  <a:lnTo>
                    <a:pt x="27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5" name="Freeform 10"/>
            <p:cNvSpPr>
              <a:spLocks/>
            </p:cNvSpPr>
            <p:nvPr/>
          </p:nvSpPr>
          <p:spPr bwMode="auto">
            <a:xfrm>
              <a:off x="4064" y="3470"/>
              <a:ext cx="122" cy="77"/>
            </a:xfrm>
            <a:custGeom>
              <a:avLst/>
              <a:gdLst>
                <a:gd name="T0" fmla="*/ 0 w 122"/>
                <a:gd name="T1" fmla="*/ 0 h 77"/>
                <a:gd name="T2" fmla="*/ 122 w 122"/>
                <a:gd name="T3" fmla="*/ 38 h 77"/>
                <a:gd name="T4" fmla="*/ 0 w 122"/>
                <a:gd name="T5" fmla="*/ 77 h 77"/>
                <a:gd name="T6" fmla="*/ 0 w 122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" h="77">
                  <a:moveTo>
                    <a:pt x="0" y="0"/>
                  </a:moveTo>
                  <a:lnTo>
                    <a:pt x="122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6" name="Freeform 11"/>
            <p:cNvSpPr>
              <a:spLocks/>
            </p:cNvSpPr>
            <p:nvPr/>
          </p:nvSpPr>
          <p:spPr bwMode="auto">
            <a:xfrm>
              <a:off x="1447" y="1085"/>
              <a:ext cx="2565" cy="873"/>
            </a:xfrm>
            <a:custGeom>
              <a:avLst/>
              <a:gdLst>
                <a:gd name="T0" fmla="*/ 0 w 2565"/>
                <a:gd name="T1" fmla="*/ 58 h 873"/>
                <a:gd name="T2" fmla="*/ 49 w 2565"/>
                <a:gd name="T3" fmla="*/ 108 h 873"/>
                <a:gd name="T4" fmla="*/ 100 w 2565"/>
                <a:gd name="T5" fmla="*/ 173 h 873"/>
                <a:gd name="T6" fmla="*/ 155 w 2565"/>
                <a:gd name="T7" fmla="*/ 246 h 873"/>
                <a:gd name="T8" fmla="*/ 206 w 2565"/>
                <a:gd name="T9" fmla="*/ 330 h 873"/>
                <a:gd name="T10" fmla="*/ 256 w 2565"/>
                <a:gd name="T11" fmla="*/ 416 h 873"/>
                <a:gd name="T12" fmla="*/ 305 w 2565"/>
                <a:gd name="T13" fmla="*/ 503 h 873"/>
                <a:gd name="T14" fmla="*/ 356 w 2565"/>
                <a:gd name="T15" fmla="*/ 589 h 873"/>
                <a:gd name="T16" fmla="*/ 413 w 2565"/>
                <a:gd name="T17" fmla="*/ 666 h 873"/>
                <a:gd name="T18" fmla="*/ 463 w 2565"/>
                <a:gd name="T19" fmla="*/ 733 h 873"/>
                <a:gd name="T20" fmla="*/ 512 w 2565"/>
                <a:gd name="T21" fmla="*/ 791 h 873"/>
                <a:gd name="T22" fmla="*/ 563 w 2565"/>
                <a:gd name="T23" fmla="*/ 834 h 873"/>
                <a:gd name="T24" fmla="*/ 613 w 2565"/>
                <a:gd name="T25" fmla="*/ 861 h 873"/>
                <a:gd name="T26" fmla="*/ 664 w 2565"/>
                <a:gd name="T27" fmla="*/ 873 h 873"/>
                <a:gd name="T28" fmla="*/ 719 w 2565"/>
                <a:gd name="T29" fmla="*/ 866 h 873"/>
                <a:gd name="T30" fmla="*/ 770 w 2565"/>
                <a:gd name="T31" fmla="*/ 842 h 873"/>
                <a:gd name="T32" fmla="*/ 819 w 2565"/>
                <a:gd name="T33" fmla="*/ 801 h 873"/>
                <a:gd name="T34" fmla="*/ 871 w 2565"/>
                <a:gd name="T35" fmla="*/ 746 h 873"/>
                <a:gd name="T36" fmla="*/ 920 w 2565"/>
                <a:gd name="T37" fmla="*/ 681 h 873"/>
                <a:gd name="T38" fmla="*/ 977 w 2565"/>
                <a:gd name="T39" fmla="*/ 604 h 873"/>
                <a:gd name="T40" fmla="*/ 1026 w 2565"/>
                <a:gd name="T41" fmla="*/ 520 h 873"/>
                <a:gd name="T42" fmla="*/ 1078 w 2565"/>
                <a:gd name="T43" fmla="*/ 431 h 873"/>
                <a:gd name="T44" fmla="*/ 1127 w 2565"/>
                <a:gd name="T45" fmla="*/ 346 h 873"/>
                <a:gd name="T46" fmla="*/ 1179 w 2565"/>
                <a:gd name="T47" fmla="*/ 262 h 873"/>
                <a:gd name="T48" fmla="*/ 1233 w 2565"/>
                <a:gd name="T49" fmla="*/ 185 h 873"/>
                <a:gd name="T50" fmla="*/ 1285 w 2565"/>
                <a:gd name="T51" fmla="*/ 118 h 873"/>
                <a:gd name="T52" fmla="*/ 1334 w 2565"/>
                <a:gd name="T53" fmla="*/ 65 h 873"/>
                <a:gd name="T54" fmla="*/ 1386 w 2565"/>
                <a:gd name="T55" fmla="*/ 27 h 873"/>
                <a:gd name="T56" fmla="*/ 1435 w 2565"/>
                <a:gd name="T57" fmla="*/ 3 h 873"/>
                <a:gd name="T58" fmla="*/ 1487 w 2565"/>
                <a:gd name="T59" fmla="*/ 0 h 873"/>
                <a:gd name="T60" fmla="*/ 1541 w 2565"/>
                <a:gd name="T61" fmla="*/ 12 h 873"/>
                <a:gd name="T62" fmla="*/ 1593 w 2565"/>
                <a:gd name="T63" fmla="*/ 41 h 873"/>
                <a:gd name="T64" fmla="*/ 1642 w 2565"/>
                <a:gd name="T65" fmla="*/ 84 h 873"/>
                <a:gd name="T66" fmla="*/ 1694 w 2565"/>
                <a:gd name="T67" fmla="*/ 147 h 873"/>
                <a:gd name="T68" fmla="*/ 1743 w 2565"/>
                <a:gd name="T69" fmla="*/ 214 h 873"/>
                <a:gd name="T70" fmla="*/ 1800 w 2565"/>
                <a:gd name="T71" fmla="*/ 296 h 873"/>
                <a:gd name="T72" fmla="*/ 1849 w 2565"/>
                <a:gd name="T73" fmla="*/ 380 h 873"/>
                <a:gd name="T74" fmla="*/ 1901 w 2565"/>
                <a:gd name="T75" fmla="*/ 464 h 873"/>
                <a:gd name="T76" fmla="*/ 1950 w 2565"/>
                <a:gd name="T77" fmla="*/ 553 h 873"/>
                <a:gd name="T78" fmla="*/ 1999 w 2565"/>
                <a:gd name="T79" fmla="*/ 635 h 873"/>
                <a:gd name="T80" fmla="*/ 2056 w 2565"/>
                <a:gd name="T81" fmla="*/ 707 h 873"/>
                <a:gd name="T82" fmla="*/ 2105 w 2565"/>
                <a:gd name="T83" fmla="*/ 770 h 873"/>
                <a:gd name="T84" fmla="*/ 2157 w 2565"/>
                <a:gd name="T85" fmla="*/ 820 h 873"/>
                <a:gd name="T86" fmla="*/ 2206 w 2565"/>
                <a:gd name="T87" fmla="*/ 854 h 873"/>
                <a:gd name="T88" fmla="*/ 2257 w 2565"/>
                <a:gd name="T89" fmla="*/ 873 h 873"/>
                <a:gd name="T90" fmla="*/ 2307 w 2565"/>
                <a:gd name="T91" fmla="*/ 873 h 873"/>
                <a:gd name="T92" fmla="*/ 2363 w 2565"/>
                <a:gd name="T93" fmla="*/ 854 h 873"/>
                <a:gd name="T94" fmla="*/ 2413 w 2565"/>
                <a:gd name="T95" fmla="*/ 820 h 873"/>
                <a:gd name="T96" fmla="*/ 2464 w 2565"/>
                <a:gd name="T97" fmla="*/ 772 h 873"/>
                <a:gd name="T98" fmla="*/ 2513 w 2565"/>
                <a:gd name="T99" fmla="*/ 707 h 873"/>
                <a:gd name="T100" fmla="*/ 2565 w 2565"/>
                <a:gd name="T101" fmla="*/ 635 h 8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565" h="873">
                  <a:moveTo>
                    <a:pt x="0" y="58"/>
                  </a:moveTo>
                  <a:lnTo>
                    <a:pt x="49" y="108"/>
                  </a:lnTo>
                  <a:lnTo>
                    <a:pt x="100" y="173"/>
                  </a:lnTo>
                  <a:lnTo>
                    <a:pt x="155" y="246"/>
                  </a:lnTo>
                  <a:lnTo>
                    <a:pt x="206" y="330"/>
                  </a:lnTo>
                  <a:lnTo>
                    <a:pt x="256" y="416"/>
                  </a:lnTo>
                  <a:lnTo>
                    <a:pt x="305" y="503"/>
                  </a:lnTo>
                  <a:lnTo>
                    <a:pt x="356" y="589"/>
                  </a:lnTo>
                  <a:lnTo>
                    <a:pt x="413" y="666"/>
                  </a:lnTo>
                  <a:lnTo>
                    <a:pt x="463" y="733"/>
                  </a:lnTo>
                  <a:lnTo>
                    <a:pt x="512" y="791"/>
                  </a:lnTo>
                  <a:lnTo>
                    <a:pt x="563" y="834"/>
                  </a:lnTo>
                  <a:lnTo>
                    <a:pt x="613" y="861"/>
                  </a:lnTo>
                  <a:lnTo>
                    <a:pt x="664" y="873"/>
                  </a:lnTo>
                  <a:lnTo>
                    <a:pt x="719" y="866"/>
                  </a:lnTo>
                  <a:lnTo>
                    <a:pt x="770" y="842"/>
                  </a:lnTo>
                  <a:lnTo>
                    <a:pt x="819" y="801"/>
                  </a:lnTo>
                  <a:lnTo>
                    <a:pt x="871" y="746"/>
                  </a:lnTo>
                  <a:lnTo>
                    <a:pt x="920" y="681"/>
                  </a:lnTo>
                  <a:lnTo>
                    <a:pt x="977" y="604"/>
                  </a:lnTo>
                  <a:lnTo>
                    <a:pt x="1026" y="520"/>
                  </a:lnTo>
                  <a:lnTo>
                    <a:pt x="1078" y="431"/>
                  </a:lnTo>
                  <a:lnTo>
                    <a:pt x="1127" y="346"/>
                  </a:lnTo>
                  <a:lnTo>
                    <a:pt x="1179" y="262"/>
                  </a:lnTo>
                  <a:lnTo>
                    <a:pt x="1233" y="185"/>
                  </a:lnTo>
                  <a:lnTo>
                    <a:pt x="1285" y="118"/>
                  </a:lnTo>
                  <a:lnTo>
                    <a:pt x="1334" y="65"/>
                  </a:lnTo>
                  <a:lnTo>
                    <a:pt x="1386" y="27"/>
                  </a:lnTo>
                  <a:lnTo>
                    <a:pt x="1435" y="3"/>
                  </a:lnTo>
                  <a:lnTo>
                    <a:pt x="1487" y="0"/>
                  </a:lnTo>
                  <a:lnTo>
                    <a:pt x="1541" y="12"/>
                  </a:lnTo>
                  <a:lnTo>
                    <a:pt x="1593" y="41"/>
                  </a:lnTo>
                  <a:lnTo>
                    <a:pt x="1642" y="84"/>
                  </a:lnTo>
                  <a:lnTo>
                    <a:pt x="1694" y="147"/>
                  </a:lnTo>
                  <a:lnTo>
                    <a:pt x="1743" y="214"/>
                  </a:lnTo>
                  <a:lnTo>
                    <a:pt x="1800" y="296"/>
                  </a:lnTo>
                  <a:lnTo>
                    <a:pt x="1849" y="380"/>
                  </a:lnTo>
                  <a:lnTo>
                    <a:pt x="1901" y="464"/>
                  </a:lnTo>
                  <a:lnTo>
                    <a:pt x="1950" y="553"/>
                  </a:lnTo>
                  <a:lnTo>
                    <a:pt x="1999" y="635"/>
                  </a:lnTo>
                  <a:lnTo>
                    <a:pt x="2056" y="707"/>
                  </a:lnTo>
                  <a:lnTo>
                    <a:pt x="2105" y="770"/>
                  </a:lnTo>
                  <a:lnTo>
                    <a:pt x="2157" y="820"/>
                  </a:lnTo>
                  <a:lnTo>
                    <a:pt x="2206" y="854"/>
                  </a:lnTo>
                  <a:lnTo>
                    <a:pt x="2257" y="873"/>
                  </a:lnTo>
                  <a:lnTo>
                    <a:pt x="2307" y="873"/>
                  </a:lnTo>
                  <a:lnTo>
                    <a:pt x="2363" y="854"/>
                  </a:lnTo>
                  <a:lnTo>
                    <a:pt x="2413" y="820"/>
                  </a:lnTo>
                  <a:lnTo>
                    <a:pt x="2464" y="772"/>
                  </a:lnTo>
                  <a:lnTo>
                    <a:pt x="2513" y="707"/>
                  </a:lnTo>
                  <a:lnTo>
                    <a:pt x="2565" y="635"/>
                  </a:lnTo>
                </a:path>
              </a:pathLst>
            </a:custGeom>
            <a:noFill/>
            <a:ln w="33338">
              <a:solidFill>
                <a:srgbClr val="FF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7" name="Freeform 12"/>
            <p:cNvSpPr>
              <a:spLocks/>
            </p:cNvSpPr>
            <p:nvPr/>
          </p:nvSpPr>
          <p:spPr bwMode="auto">
            <a:xfrm>
              <a:off x="1447" y="1085"/>
              <a:ext cx="2565" cy="873"/>
            </a:xfrm>
            <a:custGeom>
              <a:avLst/>
              <a:gdLst>
                <a:gd name="T0" fmla="*/ 0 w 2565"/>
                <a:gd name="T1" fmla="*/ 438 h 873"/>
                <a:gd name="T2" fmla="*/ 49 w 2565"/>
                <a:gd name="T3" fmla="*/ 349 h 873"/>
                <a:gd name="T4" fmla="*/ 100 w 2565"/>
                <a:gd name="T5" fmla="*/ 265 h 873"/>
                <a:gd name="T6" fmla="*/ 155 w 2565"/>
                <a:gd name="T7" fmla="*/ 188 h 873"/>
                <a:gd name="T8" fmla="*/ 206 w 2565"/>
                <a:gd name="T9" fmla="*/ 123 h 873"/>
                <a:gd name="T10" fmla="*/ 256 w 2565"/>
                <a:gd name="T11" fmla="*/ 70 h 873"/>
                <a:gd name="T12" fmla="*/ 305 w 2565"/>
                <a:gd name="T13" fmla="*/ 32 h 873"/>
                <a:gd name="T14" fmla="*/ 356 w 2565"/>
                <a:gd name="T15" fmla="*/ 3 h 873"/>
                <a:gd name="T16" fmla="*/ 413 w 2565"/>
                <a:gd name="T17" fmla="*/ 0 h 873"/>
                <a:gd name="T18" fmla="*/ 463 w 2565"/>
                <a:gd name="T19" fmla="*/ 12 h 873"/>
                <a:gd name="T20" fmla="*/ 512 w 2565"/>
                <a:gd name="T21" fmla="*/ 39 h 873"/>
                <a:gd name="T22" fmla="*/ 563 w 2565"/>
                <a:gd name="T23" fmla="*/ 84 h 873"/>
                <a:gd name="T24" fmla="*/ 613 w 2565"/>
                <a:gd name="T25" fmla="*/ 142 h 873"/>
                <a:gd name="T26" fmla="*/ 664 w 2565"/>
                <a:gd name="T27" fmla="*/ 212 h 873"/>
                <a:gd name="T28" fmla="*/ 719 w 2565"/>
                <a:gd name="T29" fmla="*/ 289 h 873"/>
                <a:gd name="T30" fmla="*/ 770 w 2565"/>
                <a:gd name="T31" fmla="*/ 373 h 873"/>
                <a:gd name="T32" fmla="*/ 819 w 2565"/>
                <a:gd name="T33" fmla="*/ 462 h 873"/>
                <a:gd name="T34" fmla="*/ 871 w 2565"/>
                <a:gd name="T35" fmla="*/ 551 h 873"/>
                <a:gd name="T36" fmla="*/ 920 w 2565"/>
                <a:gd name="T37" fmla="*/ 630 h 873"/>
                <a:gd name="T38" fmla="*/ 977 w 2565"/>
                <a:gd name="T39" fmla="*/ 705 h 873"/>
                <a:gd name="T40" fmla="*/ 1026 w 2565"/>
                <a:gd name="T41" fmla="*/ 770 h 873"/>
                <a:gd name="T42" fmla="*/ 1078 w 2565"/>
                <a:gd name="T43" fmla="*/ 820 h 873"/>
                <a:gd name="T44" fmla="*/ 1127 w 2565"/>
                <a:gd name="T45" fmla="*/ 854 h 873"/>
                <a:gd name="T46" fmla="*/ 1179 w 2565"/>
                <a:gd name="T47" fmla="*/ 868 h 873"/>
                <a:gd name="T48" fmla="*/ 1233 w 2565"/>
                <a:gd name="T49" fmla="*/ 873 h 873"/>
                <a:gd name="T50" fmla="*/ 1285 w 2565"/>
                <a:gd name="T51" fmla="*/ 854 h 873"/>
                <a:gd name="T52" fmla="*/ 1334 w 2565"/>
                <a:gd name="T53" fmla="*/ 822 h 873"/>
                <a:gd name="T54" fmla="*/ 1386 w 2565"/>
                <a:gd name="T55" fmla="*/ 772 h 873"/>
                <a:gd name="T56" fmla="*/ 1435 w 2565"/>
                <a:gd name="T57" fmla="*/ 712 h 873"/>
                <a:gd name="T58" fmla="*/ 1487 w 2565"/>
                <a:gd name="T59" fmla="*/ 637 h 873"/>
                <a:gd name="T60" fmla="*/ 1541 w 2565"/>
                <a:gd name="T61" fmla="*/ 558 h 873"/>
                <a:gd name="T62" fmla="*/ 1593 w 2565"/>
                <a:gd name="T63" fmla="*/ 474 h 873"/>
                <a:gd name="T64" fmla="*/ 1642 w 2565"/>
                <a:gd name="T65" fmla="*/ 385 h 873"/>
                <a:gd name="T66" fmla="*/ 1694 w 2565"/>
                <a:gd name="T67" fmla="*/ 301 h 873"/>
                <a:gd name="T68" fmla="*/ 1743 w 2565"/>
                <a:gd name="T69" fmla="*/ 219 h 873"/>
                <a:gd name="T70" fmla="*/ 1800 w 2565"/>
                <a:gd name="T71" fmla="*/ 149 h 873"/>
                <a:gd name="T72" fmla="*/ 1849 w 2565"/>
                <a:gd name="T73" fmla="*/ 89 h 873"/>
                <a:gd name="T74" fmla="*/ 1901 w 2565"/>
                <a:gd name="T75" fmla="*/ 41 h 873"/>
                <a:gd name="T76" fmla="*/ 1950 w 2565"/>
                <a:gd name="T77" fmla="*/ 12 h 873"/>
                <a:gd name="T78" fmla="*/ 1999 w 2565"/>
                <a:gd name="T79" fmla="*/ 0 h 873"/>
                <a:gd name="T80" fmla="*/ 2056 w 2565"/>
                <a:gd name="T81" fmla="*/ 3 h 873"/>
                <a:gd name="T82" fmla="*/ 2105 w 2565"/>
                <a:gd name="T83" fmla="*/ 27 h 873"/>
                <a:gd name="T84" fmla="*/ 2157 w 2565"/>
                <a:gd name="T85" fmla="*/ 60 h 873"/>
                <a:gd name="T86" fmla="*/ 2206 w 2565"/>
                <a:gd name="T87" fmla="*/ 116 h 873"/>
                <a:gd name="T88" fmla="*/ 2257 w 2565"/>
                <a:gd name="T89" fmla="*/ 181 h 873"/>
                <a:gd name="T90" fmla="*/ 2307 w 2565"/>
                <a:gd name="T91" fmla="*/ 258 h 873"/>
                <a:gd name="T92" fmla="*/ 2363 w 2565"/>
                <a:gd name="T93" fmla="*/ 339 h 873"/>
                <a:gd name="T94" fmla="*/ 2413 w 2565"/>
                <a:gd name="T95" fmla="*/ 426 h 873"/>
                <a:gd name="T96" fmla="*/ 2464 w 2565"/>
                <a:gd name="T97" fmla="*/ 512 h 873"/>
                <a:gd name="T98" fmla="*/ 2513 w 2565"/>
                <a:gd name="T99" fmla="*/ 596 h 873"/>
                <a:gd name="T100" fmla="*/ 2565 w 2565"/>
                <a:gd name="T101" fmla="*/ 673 h 8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565" h="873">
                  <a:moveTo>
                    <a:pt x="0" y="438"/>
                  </a:moveTo>
                  <a:lnTo>
                    <a:pt x="49" y="349"/>
                  </a:lnTo>
                  <a:lnTo>
                    <a:pt x="100" y="265"/>
                  </a:lnTo>
                  <a:lnTo>
                    <a:pt x="155" y="188"/>
                  </a:lnTo>
                  <a:lnTo>
                    <a:pt x="206" y="123"/>
                  </a:lnTo>
                  <a:lnTo>
                    <a:pt x="256" y="70"/>
                  </a:lnTo>
                  <a:lnTo>
                    <a:pt x="305" y="32"/>
                  </a:lnTo>
                  <a:lnTo>
                    <a:pt x="356" y="3"/>
                  </a:lnTo>
                  <a:lnTo>
                    <a:pt x="413" y="0"/>
                  </a:lnTo>
                  <a:lnTo>
                    <a:pt x="463" y="12"/>
                  </a:lnTo>
                  <a:lnTo>
                    <a:pt x="512" y="39"/>
                  </a:lnTo>
                  <a:lnTo>
                    <a:pt x="563" y="84"/>
                  </a:lnTo>
                  <a:lnTo>
                    <a:pt x="613" y="142"/>
                  </a:lnTo>
                  <a:lnTo>
                    <a:pt x="664" y="212"/>
                  </a:lnTo>
                  <a:lnTo>
                    <a:pt x="719" y="289"/>
                  </a:lnTo>
                  <a:lnTo>
                    <a:pt x="770" y="373"/>
                  </a:lnTo>
                  <a:lnTo>
                    <a:pt x="819" y="462"/>
                  </a:lnTo>
                  <a:lnTo>
                    <a:pt x="871" y="551"/>
                  </a:lnTo>
                  <a:lnTo>
                    <a:pt x="920" y="630"/>
                  </a:lnTo>
                  <a:lnTo>
                    <a:pt x="977" y="705"/>
                  </a:lnTo>
                  <a:lnTo>
                    <a:pt x="1026" y="770"/>
                  </a:lnTo>
                  <a:lnTo>
                    <a:pt x="1078" y="820"/>
                  </a:lnTo>
                  <a:lnTo>
                    <a:pt x="1127" y="854"/>
                  </a:lnTo>
                  <a:lnTo>
                    <a:pt x="1179" y="868"/>
                  </a:lnTo>
                  <a:lnTo>
                    <a:pt x="1233" y="873"/>
                  </a:lnTo>
                  <a:lnTo>
                    <a:pt x="1285" y="854"/>
                  </a:lnTo>
                  <a:lnTo>
                    <a:pt x="1334" y="822"/>
                  </a:lnTo>
                  <a:lnTo>
                    <a:pt x="1386" y="772"/>
                  </a:lnTo>
                  <a:lnTo>
                    <a:pt x="1435" y="712"/>
                  </a:lnTo>
                  <a:lnTo>
                    <a:pt x="1487" y="637"/>
                  </a:lnTo>
                  <a:lnTo>
                    <a:pt x="1541" y="558"/>
                  </a:lnTo>
                  <a:lnTo>
                    <a:pt x="1593" y="474"/>
                  </a:lnTo>
                  <a:lnTo>
                    <a:pt x="1642" y="385"/>
                  </a:lnTo>
                  <a:lnTo>
                    <a:pt x="1694" y="301"/>
                  </a:lnTo>
                  <a:lnTo>
                    <a:pt x="1743" y="219"/>
                  </a:lnTo>
                  <a:lnTo>
                    <a:pt x="1800" y="149"/>
                  </a:lnTo>
                  <a:lnTo>
                    <a:pt x="1849" y="89"/>
                  </a:lnTo>
                  <a:lnTo>
                    <a:pt x="1901" y="41"/>
                  </a:lnTo>
                  <a:lnTo>
                    <a:pt x="1950" y="12"/>
                  </a:lnTo>
                  <a:lnTo>
                    <a:pt x="1999" y="0"/>
                  </a:lnTo>
                  <a:lnTo>
                    <a:pt x="2056" y="3"/>
                  </a:lnTo>
                  <a:lnTo>
                    <a:pt x="2105" y="27"/>
                  </a:lnTo>
                  <a:lnTo>
                    <a:pt x="2157" y="60"/>
                  </a:lnTo>
                  <a:lnTo>
                    <a:pt x="2206" y="116"/>
                  </a:lnTo>
                  <a:lnTo>
                    <a:pt x="2257" y="181"/>
                  </a:lnTo>
                  <a:lnTo>
                    <a:pt x="2307" y="258"/>
                  </a:lnTo>
                  <a:lnTo>
                    <a:pt x="2363" y="339"/>
                  </a:lnTo>
                  <a:lnTo>
                    <a:pt x="2413" y="426"/>
                  </a:lnTo>
                  <a:lnTo>
                    <a:pt x="2464" y="512"/>
                  </a:lnTo>
                  <a:lnTo>
                    <a:pt x="2513" y="596"/>
                  </a:lnTo>
                  <a:lnTo>
                    <a:pt x="2565" y="673"/>
                  </a:lnTo>
                </a:path>
              </a:pathLst>
            </a:custGeom>
            <a:noFill/>
            <a:ln w="33338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8" name="Freeform 13"/>
            <p:cNvSpPr>
              <a:spLocks/>
            </p:cNvSpPr>
            <p:nvPr/>
          </p:nvSpPr>
          <p:spPr bwMode="auto">
            <a:xfrm>
              <a:off x="1447" y="1085"/>
              <a:ext cx="2565" cy="873"/>
            </a:xfrm>
            <a:custGeom>
              <a:avLst/>
              <a:gdLst>
                <a:gd name="T0" fmla="*/ 0 w 2565"/>
                <a:gd name="T1" fmla="*/ 815 h 873"/>
                <a:gd name="T2" fmla="*/ 49 w 2565"/>
                <a:gd name="T3" fmla="*/ 849 h 873"/>
                <a:gd name="T4" fmla="*/ 100 w 2565"/>
                <a:gd name="T5" fmla="*/ 868 h 873"/>
                <a:gd name="T6" fmla="*/ 155 w 2565"/>
                <a:gd name="T7" fmla="*/ 873 h 873"/>
                <a:gd name="T8" fmla="*/ 206 w 2565"/>
                <a:gd name="T9" fmla="*/ 858 h 873"/>
                <a:gd name="T10" fmla="*/ 256 w 2565"/>
                <a:gd name="T11" fmla="*/ 827 h 873"/>
                <a:gd name="T12" fmla="*/ 305 w 2565"/>
                <a:gd name="T13" fmla="*/ 777 h 873"/>
                <a:gd name="T14" fmla="*/ 356 w 2565"/>
                <a:gd name="T15" fmla="*/ 714 h 873"/>
                <a:gd name="T16" fmla="*/ 413 w 2565"/>
                <a:gd name="T17" fmla="*/ 642 h 873"/>
                <a:gd name="T18" fmla="*/ 463 w 2565"/>
                <a:gd name="T19" fmla="*/ 560 h 873"/>
                <a:gd name="T20" fmla="*/ 512 w 2565"/>
                <a:gd name="T21" fmla="*/ 476 h 873"/>
                <a:gd name="T22" fmla="*/ 563 w 2565"/>
                <a:gd name="T23" fmla="*/ 392 h 873"/>
                <a:gd name="T24" fmla="*/ 613 w 2565"/>
                <a:gd name="T25" fmla="*/ 303 h 873"/>
                <a:gd name="T26" fmla="*/ 664 w 2565"/>
                <a:gd name="T27" fmla="*/ 224 h 873"/>
                <a:gd name="T28" fmla="*/ 719 w 2565"/>
                <a:gd name="T29" fmla="*/ 154 h 873"/>
                <a:gd name="T30" fmla="*/ 770 w 2565"/>
                <a:gd name="T31" fmla="*/ 92 h 873"/>
                <a:gd name="T32" fmla="*/ 819 w 2565"/>
                <a:gd name="T33" fmla="*/ 46 h 873"/>
                <a:gd name="T34" fmla="*/ 871 w 2565"/>
                <a:gd name="T35" fmla="*/ 15 h 873"/>
                <a:gd name="T36" fmla="*/ 920 w 2565"/>
                <a:gd name="T37" fmla="*/ 0 h 873"/>
                <a:gd name="T38" fmla="*/ 977 w 2565"/>
                <a:gd name="T39" fmla="*/ 3 h 873"/>
                <a:gd name="T40" fmla="*/ 1026 w 2565"/>
                <a:gd name="T41" fmla="*/ 22 h 873"/>
                <a:gd name="T42" fmla="*/ 1078 w 2565"/>
                <a:gd name="T43" fmla="*/ 60 h 873"/>
                <a:gd name="T44" fmla="*/ 1127 w 2565"/>
                <a:gd name="T45" fmla="*/ 111 h 873"/>
                <a:gd name="T46" fmla="*/ 1179 w 2565"/>
                <a:gd name="T47" fmla="*/ 176 h 873"/>
                <a:gd name="T48" fmla="*/ 1233 w 2565"/>
                <a:gd name="T49" fmla="*/ 250 h 873"/>
                <a:gd name="T50" fmla="*/ 1285 w 2565"/>
                <a:gd name="T51" fmla="*/ 334 h 873"/>
                <a:gd name="T52" fmla="*/ 1334 w 2565"/>
                <a:gd name="T53" fmla="*/ 419 h 873"/>
                <a:gd name="T54" fmla="*/ 1386 w 2565"/>
                <a:gd name="T55" fmla="*/ 508 h 873"/>
                <a:gd name="T56" fmla="*/ 1435 w 2565"/>
                <a:gd name="T57" fmla="*/ 592 h 873"/>
                <a:gd name="T58" fmla="*/ 1487 w 2565"/>
                <a:gd name="T59" fmla="*/ 669 h 873"/>
                <a:gd name="T60" fmla="*/ 1541 w 2565"/>
                <a:gd name="T61" fmla="*/ 738 h 873"/>
                <a:gd name="T62" fmla="*/ 1593 w 2565"/>
                <a:gd name="T63" fmla="*/ 796 h 873"/>
                <a:gd name="T64" fmla="*/ 1642 w 2565"/>
                <a:gd name="T65" fmla="*/ 839 h 873"/>
                <a:gd name="T66" fmla="*/ 1694 w 2565"/>
                <a:gd name="T67" fmla="*/ 866 h 873"/>
                <a:gd name="T68" fmla="*/ 1743 w 2565"/>
                <a:gd name="T69" fmla="*/ 873 h 873"/>
                <a:gd name="T70" fmla="*/ 1800 w 2565"/>
                <a:gd name="T71" fmla="*/ 866 h 873"/>
                <a:gd name="T72" fmla="*/ 1849 w 2565"/>
                <a:gd name="T73" fmla="*/ 839 h 873"/>
                <a:gd name="T74" fmla="*/ 1901 w 2565"/>
                <a:gd name="T75" fmla="*/ 801 h 873"/>
                <a:gd name="T76" fmla="*/ 1950 w 2565"/>
                <a:gd name="T77" fmla="*/ 743 h 873"/>
                <a:gd name="T78" fmla="*/ 1999 w 2565"/>
                <a:gd name="T79" fmla="*/ 676 h 873"/>
                <a:gd name="T80" fmla="*/ 2056 w 2565"/>
                <a:gd name="T81" fmla="*/ 596 h 873"/>
                <a:gd name="T82" fmla="*/ 2105 w 2565"/>
                <a:gd name="T83" fmla="*/ 515 h 873"/>
                <a:gd name="T84" fmla="*/ 2157 w 2565"/>
                <a:gd name="T85" fmla="*/ 426 h 873"/>
                <a:gd name="T86" fmla="*/ 2206 w 2565"/>
                <a:gd name="T87" fmla="*/ 339 h 873"/>
                <a:gd name="T88" fmla="*/ 2257 w 2565"/>
                <a:gd name="T89" fmla="*/ 258 h 873"/>
                <a:gd name="T90" fmla="*/ 2307 w 2565"/>
                <a:gd name="T91" fmla="*/ 181 h 873"/>
                <a:gd name="T92" fmla="*/ 2363 w 2565"/>
                <a:gd name="T93" fmla="*/ 116 h 873"/>
                <a:gd name="T94" fmla="*/ 2413 w 2565"/>
                <a:gd name="T95" fmla="*/ 65 h 873"/>
                <a:gd name="T96" fmla="*/ 2464 w 2565"/>
                <a:gd name="T97" fmla="*/ 27 h 873"/>
                <a:gd name="T98" fmla="*/ 2513 w 2565"/>
                <a:gd name="T99" fmla="*/ 3 h 873"/>
                <a:gd name="T100" fmla="*/ 2565 w 2565"/>
                <a:gd name="T101" fmla="*/ 0 h 8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565" h="873">
                  <a:moveTo>
                    <a:pt x="0" y="815"/>
                  </a:moveTo>
                  <a:lnTo>
                    <a:pt x="49" y="849"/>
                  </a:lnTo>
                  <a:lnTo>
                    <a:pt x="100" y="868"/>
                  </a:lnTo>
                  <a:lnTo>
                    <a:pt x="155" y="873"/>
                  </a:lnTo>
                  <a:lnTo>
                    <a:pt x="206" y="858"/>
                  </a:lnTo>
                  <a:lnTo>
                    <a:pt x="256" y="827"/>
                  </a:lnTo>
                  <a:lnTo>
                    <a:pt x="305" y="777"/>
                  </a:lnTo>
                  <a:lnTo>
                    <a:pt x="356" y="714"/>
                  </a:lnTo>
                  <a:lnTo>
                    <a:pt x="413" y="642"/>
                  </a:lnTo>
                  <a:lnTo>
                    <a:pt x="463" y="560"/>
                  </a:lnTo>
                  <a:lnTo>
                    <a:pt x="512" y="476"/>
                  </a:lnTo>
                  <a:lnTo>
                    <a:pt x="563" y="392"/>
                  </a:lnTo>
                  <a:lnTo>
                    <a:pt x="613" y="303"/>
                  </a:lnTo>
                  <a:lnTo>
                    <a:pt x="664" y="224"/>
                  </a:lnTo>
                  <a:lnTo>
                    <a:pt x="719" y="154"/>
                  </a:lnTo>
                  <a:lnTo>
                    <a:pt x="770" y="92"/>
                  </a:lnTo>
                  <a:lnTo>
                    <a:pt x="819" y="46"/>
                  </a:lnTo>
                  <a:lnTo>
                    <a:pt x="871" y="15"/>
                  </a:lnTo>
                  <a:lnTo>
                    <a:pt x="920" y="0"/>
                  </a:lnTo>
                  <a:lnTo>
                    <a:pt x="977" y="3"/>
                  </a:lnTo>
                  <a:lnTo>
                    <a:pt x="1026" y="22"/>
                  </a:lnTo>
                  <a:lnTo>
                    <a:pt x="1078" y="60"/>
                  </a:lnTo>
                  <a:lnTo>
                    <a:pt x="1127" y="111"/>
                  </a:lnTo>
                  <a:lnTo>
                    <a:pt x="1179" y="176"/>
                  </a:lnTo>
                  <a:lnTo>
                    <a:pt x="1233" y="250"/>
                  </a:lnTo>
                  <a:lnTo>
                    <a:pt x="1285" y="334"/>
                  </a:lnTo>
                  <a:lnTo>
                    <a:pt x="1334" y="419"/>
                  </a:lnTo>
                  <a:lnTo>
                    <a:pt x="1386" y="508"/>
                  </a:lnTo>
                  <a:lnTo>
                    <a:pt x="1435" y="592"/>
                  </a:lnTo>
                  <a:lnTo>
                    <a:pt x="1487" y="669"/>
                  </a:lnTo>
                  <a:lnTo>
                    <a:pt x="1541" y="738"/>
                  </a:lnTo>
                  <a:lnTo>
                    <a:pt x="1593" y="796"/>
                  </a:lnTo>
                  <a:lnTo>
                    <a:pt x="1642" y="839"/>
                  </a:lnTo>
                  <a:lnTo>
                    <a:pt x="1694" y="866"/>
                  </a:lnTo>
                  <a:lnTo>
                    <a:pt x="1743" y="873"/>
                  </a:lnTo>
                  <a:lnTo>
                    <a:pt x="1800" y="866"/>
                  </a:lnTo>
                  <a:lnTo>
                    <a:pt x="1849" y="839"/>
                  </a:lnTo>
                  <a:lnTo>
                    <a:pt x="1901" y="801"/>
                  </a:lnTo>
                  <a:lnTo>
                    <a:pt x="1950" y="743"/>
                  </a:lnTo>
                  <a:lnTo>
                    <a:pt x="1999" y="676"/>
                  </a:lnTo>
                  <a:lnTo>
                    <a:pt x="2056" y="596"/>
                  </a:lnTo>
                  <a:lnTo>
                    <a:pt x="2105" y="515"/>
                  </a:lnTo>
                  <a:lnTo>
                    <a:pt x="2157" y="426"/>
                  </a:lnTo>
                  <a:lnTo>
                    <a:pt x="2206" y="339"/>
                  </a:lnTo>
                  <a:lnTo>
                    <a:pt x="2257" y="258"/>
                  </a:lnTo>
                  <a:lnTo>
                    <a:pt x="2307" y="181"/>
                  </a:lnTo>
                  <a:lnTo>
                    <a:pt x="2363" y="116"/>
                  </a:lnTo>
                  <a:lnTo>
                    <a:pt x="2413" y="65"/>
                  </a:lnTo>
                  <a:lnTo>
                    <a:pt x="2464" y="27"/>
                  </a:lnTo>
                  <a:lnTo>
                    <a:pt x="2513" y="3"/>
                  </a:lnTo>
                  <a:lnTo>
                    <a:pt x="2565" y="0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9" name="Line 14"/>
            <p:cNvSpPr>
              <a:spLocks noChangeShapeType="1"/>
            </p:cNvSpPr>
            <p:nvPr/>
          </p:nvSpPr>
          <p:spPr bwMode="auto">
            <a:xfrm flipV="1">
              <a:off x="1447" y="1030"/>
              <a:ext cx="1" cy="9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0" name="Freeform 15"/>
            <p:cNvSpPr>
              <a:spLocks/>
            </p:cNvSpPr>
            <p:nvPr/>
          </p:nvSpPr>
          <p:spPr bwMode="auto">
            <a:xfrm>
              <a:off x="1405" y="924"/>
              <a:ext cx="80" cy="116"/>
            </a:xfrm>
            <a:custGeom>
              <a:avLst/>
              <a:gdLst>
                <a:gd name="T0" fmla="*/ 0 w 80"/>
                <a:gd name="T1" fmla="*/ 116 h 116"/>
                <a:gd name="T2" fmla="*/ 42 w 80"/>
                <a:gd name="T3" fmla="*/ 0 h 116"/>
                <a:gd name="T4" fmla="*/ 80 w 80"/>
                <a:gd name="T5" fmla="*/ 116 h 116"/>
                <a:gd name="T6" fmla="*/ 0 w 80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16">
                  <a:moveTo>
                    <a:pt x="0" y="116"/>
                  </a:moveTo>
                  <a:lnTo>
                    <a:pt x="42" y="0"/>
                  </a:lnTo>
                  <a:lnTo>
                    <a:pt x="8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1" name="Freeform 16"/>
            <p:cNvSpPr>
              <a:spLocks/>
            </p:cNvSpPr>
            <p:nvPr/>
          </p:nvSpPr>
          <p:spPr bwMode="auto">
            <a:xfrm>
              <a:off x="1317" y="1523"/>
              <a:ext cx="2752" cy="1"/>
            </a:xfrm>
            <a:custGeom>
              <a:avLst/>
              <a:gdLst>
                <a:gd name="T0" fmla="*/ 0 w 2752"/>
                <a:gd name="T1" fmla="*/ 0 h 1"/>
                <a:gd name="T2" fmla="*/ 57 w 2752"/>
                <a:gd name="T3" fmla="*/ 0 h 1"/>
                <a:gd name="T4" fmla="*/ 111 w 2752"/>
                <a:gd name="T5" fmla="*/ 0 h 1"/>
                <a:gd name="T6" fmla="*/ 176 w 2752"/>
                <a:gd name="T7" fmla="*/ 0 h 1"/>
                <a:gd name="T8" fmla="*/ 230 w 2752"/>
                <a:gd name="T9" fmla="*/ 0 h 1"/>
                <a:gd name="T10" fmla="*/ 287 w 2752"/>
                <a:gd name="T11" fmla="*/ 0 h 1"/>
                <a:gd name="T12" fmla="*/ 344 w 2752"/>
                <a:gd name="T13" fmla="*/ 0 h 1"/>
                <a:gd name="T14" fmla="*/ 399 w 2752"/>
                <a:gd name="T15" fmla="*/ 0 h 1"/>
                <a:gd name="T16" fmla="*/ 463 w 2752"/>
                <a:gd name="T17" fmla="*/ 0 h 1"/>
                <a:gd name="T18" fmla="*/ 517 w 2752"/>
                <a:gd name="T19" fmla="*/ 0 h 1"/>
                <a:gd name="T20" fmla="*/ 574 w 2752"/>
                <a:gd name="T21" fmla="*/ 0 h 1"/>
                <a:gd name="T22" fmla="*/ 631 w 2752"/>
                <a:gd name="T23" fmla="*/ 0 h 1"/>
                <a:gd name="T24" fmla="*/ 686 w 2752"/>
                <a:gd name="T25" fmla="*/ 0 h 1"/>
                <a:gd name="T26" fmla="*/ 743 w 2752"/>
                <a:gd name="T27" fmla="*/ 0 h 1"/>
                <a:gd name="T28" fmla="*/ 805 w 2752"/>
                <a:gd name="T29" fmla="*/ 0 h 1"/>
                <a:gd name="T30" fmla="*/ 861 w 2752"/>
                <a:gd name="T31" fmla="*/ 0 h 1"/>
                <a:gd name="T32" fmla="*/ 918 w 2752"/>
                <a:gd name="T33" fmla="*/ 0 h 1"/>
                <a:gd name="T34" fmla="*/ 975 w 2752"/>
                <a:gd name="T35" fmla="*/ 0 h 1"/>
                <a:gd name="T36" fmla="*/ 1030 w 2752"/>
                <a:gd name="T37" fmla="*/ 0 h 1"/>
                <a:gd name="T38" fmla="*/ 1092 w 2752"/>
                <a:gd name="T39" fmla="*/ 0 h 1"/>
                <a:gd name="T40" fmla="*/ 1149 w 2752"/>
                <a:gd name="T41" fmla="*/ 0 h 1"/>
                <a:gd name="T42" fmla="*/ 1205 w 2752"/>
                <a:gd name="T43" fmla="*/ 0 h 1"/>
                <a:gd name="T44" fmla="*/ 1262 w 2752"/>
                <a:gd name="T45" fmla="*/ 0 h 1"/>
                <a:gd name="T46" fmla="*/ 1317 w 2752"/>
                <a:gd name="T47" fmla="*/ 0 h 1"/>
                <a:gd name="T48" fmla="*/ 1379 w 2752"/>
                <a:gd name="T49" fmla="*/ 0 h 1"/>
                <a:gd name="T50" fmla="*/ 1436 w 2752"/>
                <a:gd name="T51" fmla="*/ 0 h 1"/>
                <a:gd name="T52" fmla="*/ 1493 w 2752"/>
                <a:gd name="T53" fmla="*/ 0 h 1"/>
                <a:gd name="T54" fmla="*/ 1549 w 2752"/>
                <a:gd name="T55" fmla="*/ 0 h 1"/>
                <a:gd name="T56" fmla="*/ 1604 w 2752"/>
                <a:gd name="T57" fmla="*/ 0 h 1"/>
                <a:gd name="T58" fmla="*/ 1661 w 2752"/>
                <a:gd name="T59" fmla="*/ 0 h 1"/>
                <a:gd name="T60" fmla="*/ 1723 w 2752"/>
                <a:gd name="T61" fmla="*/ 0 h 1"/>
                <a:gd name="T62" fmla="*/ 1780 w 2752"/>
                <a:gd name="T63" fmla="*/ 0 h 1"/>
                <a:gd name="T64" fmla="*/ 1837 w 2752"/>
                <a:gd name="T65" fmla="*/ 0 h 1"/>
                <a:gd name="T66" fmla="*/ 1891 w 2752"/>
                <a:gd name="T67" fmla="*/ 0 h 1"/>
                <a:gd name="T68" fmla="*/ 1948 w 2752"/>
                <a:gd name="T69" fmla="*/ 0 h 1"/>
                <a:gd name="T70" fmla="*/ 2010 w 2752"/>
                <a:gd name="T71" fmla="*/ 0 h 1"/>
                <a:gd name="T72" fmla="*/ 2067 w 2752"/>
                <a:gd name="T73" fmla="*/ 0 h 1"/>
                <a:gd name="T74" fmla="*/ 2124 w 2752"/>
                <a:gd name="T75" fmla="*/ 0 h 1"/>
                <a:gd name="T76" fmla="*/ 2178 w 2752"/>
                <a:gd name="T77" fmla="*/ 0 h 1"/>
                <a:gd name="T78" fmla="*/ 2235 w 2752"/>
                <a:gd name="T79" fmla="*/ 0 h 1"/>
                <a:gd name="T80" fmla="*/ 2297 w 2752"/>
                <a:gd name="T81" fmla="*/ 0 h 1"/>
                <a:gd name="T82" fmla="*/ 2354 w 2752"/>
                <a:gd name="T83" fmla="*/ 0 h 1"/>
                <a:gd name="T84" fmla="*/ 2411 w 2752"/>
                <a:gd name="T85" fmla="*/ 0 h 1"/>
                <a:gd name="T86" fmla="*/ 2465 w 2752"/>
                <a:gd name="T87" fmla="*/ 0 h 1"/>
                <a:gd name="T88" fmla="*/ 2522 w 2752"/>
                <a:gd name="T89" fmla="*/ 0 h 1"/>
                <a:gd name="T90" fmla="*/ 2579 w 2752"/>
                <a:gd name="T91" fmla="*/ 0 h 1"/>
                <a:gd name="T92" fmla="*/ 2641 w 2752"/>
                <a:gd name="T93" fmla="*/ 0 h 1"/>
                <a:gd name="T94" fmla="*/ 2698 w 2752"/>
                <a:gd name="T95" fmla="*/ 0 h 1"/>
                <a:gd name="T96" fmla="*/ 2752 w 2752"/>
                <a:gd name="T97" fmla="*/ 0 h 1"/>
                <a:gd name="T98" fmla="*/ 2752 w 2752"/>
                <a:gd name="T99" fmla="*/ 0 h 1"/>
                <a:gd name="T100" fmla="*/ 2752 w 275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52" h="1">
                  <a:moveTo>
                    <a:pt x="0" y="0"/>
                  </a:moveTo>
                  <a:lnTo>
                    <a:pt x="57" y="0"/>
                  </a:lnTo>
                  <a:lnTo>
                    <a:pt x="111" y="0"/>
                  </a:lnTo>
                  <a:lnTo>
                    <a:pt x="176" y="0"/>
                  </a:lnTo>
                  <a:lnTo>
                    <a:pt x="230" y="0"/>
                  </a:lnTo>
                  <a:lnTo>
                    <a:pt x="287" y="0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463" y="0"/>
                  </a:lnTo>
                  <a:lnTo>
                    <a:pt x="517" y="0"/>
                  </a:lnTo>
                  <a:lnTo>
                    <a:pt x="574" y="0"/>
                  </a:lnTo>
                  <a:lnTo>
                    <a:pt x="631" y="0"/>
                  </a:lnTo>
                  <a:lnTo>
                    <a:pt x="686" y="0"/>
                  </a:lnTo>
                  <a:lnTo>
                    <a:pt x="743" y="0"/>
                  </a:lnTo>
                  <a:lnTo>
                    <a:pt x="805" y="0"/>
                  </a:lnTo>
                  <a:lnTo>
                    <a:pt x="861" y="0"/>
                  </a:lnTo>
                  <a:lnTo>
                    <a:pt x="918" y="0"/>
                  </a:lnTo>
                  <a:lnTo>
                    <a:pt x="975" y="0"/>
                  </a:lnTo>
                  <a:lnTo>
                    <a:pt x="1030" y="0"/>
                  </a:lnTo>
                  <a:lnTo>
                    <a:pt x="1092" y="0"/>
                  </a:lnTo>
                  <a:lnTo>
                    <a:pt x="1149" y="0"/>
                  </a:lnTo>
                  <a:lnTo>
                    <a:pt x="1205" y="0"/>
                  </a:lnTo>
                  <a:lnTo>
                    <a:pt x="1262" y="0"/>
                  </a:lnTo>
                  <a:lnTo>
                    <a:pt x="1317" y="0"/>
                  </a:lnTo>
                  <a:lnTo>
                    <a:pt x="1379" y="0"/>
                  </a:lnTo>
                  <a:lnTo>
                    <a:pt x="1436" y="0"/>
                  </a:lnTo>
                  <a:lnTo>
                    <a:pt x="1493" y="0"/>
                  </a:lnTo>
                  <a:lnTo>
                    <a:pt x="1549" y="0"/>
                  </a:lnTo>
                  <a:lnTo>
                    <a:pt x="1604" y="0"/>
                  </a:lnTo>
                  <a:lnTo>
                    <a:pt x="1661" y="0"/>
                  </a:lnTo>
                  <a:lnTo>
                    <a:pt x="1723" y="0"/>
                  </a:lnTo>
                  <a:lnTo>
                    <a:pt x="1780" y="0"/>
                  </a:lnTo>
                  <a:lnTo>
                    <a:pt x="1837" y="0"/>
                  </a:lnTo>
                  <a:lnTo>
                    <a:pt x="1891" y="0"/>
                  </a:lnTo>
                  <a:lnTo>
                    <a:pt x="1948" y="0"/>
                  </a:lnTo>
                  <a:lnTo>
                    <a:pt x="2010" y="0"/>
                  </a:lnTo>
                  <a:lnTo>
                    <a:pt x="2067" y="0"/>
                  </a:lnTo>
                  <a:lnTo>
                    <a:pt x="2124" y="0"/>
                  </a:lnTo>
                  <a:lnTo>
                    <a:pt x="2178" y="0"/>
                  </a:lnTo>
                  <a:lnTo>
                    <a:pt x="2235" y="0"/>
                  </a:lnTo>
                  <a:lnTo>
                    <a:pt x="2297" y="0"/>
                  </a:lnTo>
                  <a:lnTo>
                    <a:pt x="2354" y="0"/>
                  </a:lnTo>
                  <a:lnTo>
                    <a:pt x="2411" y="0"/>
                  </a:lnTo>
                  <a:lnTo>
                    <a:pt x="2465" y="0"/>
                  </a:lnTo>
                  <a:lnTo>
                    <a:pt x="2522" y="0"/>
                  </a:lnTo>
                  <a:lnTo>
                    <a:pt x="2579" y="0"/>
                  </a:lnTo>
                  <a:lnTo>
                    <a:pt x="2641" y="0"/>
                  </a:lnTo>
                  <a:lnTo>
                    <a:pt x="2698" y="0"/>
                  </a:lnTo>
                  <a:lnTo>
                    <a:pt x="27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2" name="Freeform 17"/>
            <p:cNvSpPr>
              <a:spLocks/>
            </p:cNvSpPr>
            <p:nvPr/>
          </p:nvSpPr>
          <p:spPr bwMode="auto">
            <a:xfrm>
              <a:off x="4061" y="1484"/>
              <a:ext cx="122" cy="77"/>
            </a:xfrm>
            <a:custGeom>
              <a:avLst/>
              <a:gdLst>
                <a:gd name="T0" fmla="*/ 0 w 122"/>
                <a:gd name="T1" fmla="*/ 0 h 77"/>
                <a:gd name="T2" fmla="*/ 122 w 122"/>
                <a:gd name="T3" fmla="*/ 39 h 77"/>
                <a:gd name="T4" fmla="*/ 0 w 122"/>
                <a:gd name="T5" fmla="*/ 77 h 77"/>
                <a:gd name="T6" fmla="*/ 0 w 122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" h="77">
                  <a:moveTo>
                    <a:pt x="0" y="0"/>
                  </a:moveTo>
                  <a:lnTo>
                    <a:pt x="122" y="39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3" name="Line 18"/>
            <p:cNvSpPr>
              <a:spLocks noChangeShapeType="1"/>
            </p:cNvSpPr>
            <p:nvPr/>
          </p:nvSpPr>
          <p:spPr bwMode="auto">
            <a:xfrm flipV="1">
              <a:off x="1447" y="2143"/>
              <a:ext cx="1" cy="25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4" name="Freeform 19"/>
            <p:cNvSpPr>
              <a:spLocks/>
            </p:cNvSpPr>
            <p:nvPr/>
          </p:nvSpPr>
          <p:spPr bwMode="auto">
            <a:xfrm>
              <a:off x="1405" y="2037"/>
              <a:ext cx="80" cy="116"/>
            </a:xfrm>
            <a:custGeom>
              <a:avLst/>
              <a:gdLst>
                <a:gd name="T0" fmla="*/ 0 w 80"/>
                <a:gd name="T1" fmla="*/ 116 h 116"/>
                <a:gd name="T2" fmla="*/ 42 w 80"/>
                <a:gd name="T3" fmla="*/ 0 h 116"/>
                <a:gd name="T4" fmla="*/ 80 w 80"/>
                <a:gd name="T5" fmla="*/ 116 h 116"/>
                <a:gd name="T6" fmla="*/ 0 w 80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16">
                  <a:moveTo>
                    <a:pt x="0" y="116"/>
                  </a:moveTo>
                  <a:lnTo>
                    <a:pt x="42" y="0"/>
                  </a:lnTo>
                  <a:lnTo>
                    <a:pt x="8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5" name="Freeform 20"/>
            <p:cNvSpPr>
              <a:spLocks/>
            </p:cNvSpPr>
            <p:nvPr/>
          </p:nvSpPr>
          <p:spPr bwMode="auto">
            <a:xfrm>
              <a:off x="1317" y="2278"/>
              <a:ext cx="2752" cy="1"/>
            </a:xfrm>
            <a:custGeom>
              <a:avLst/>
              <a:gdLst>
                <a:gd name="T0" fmla="*/ 0 w 2752"/>
                <a:gd name="T1" fmla="*/ 0 h 1"/>
                <a:gd name="T2" fmla="*/ 57 w 2752"/>
                <a:gd name="T3" fmla="*/ 0 h 1"/>
                <a:gd name="T4" fmla="*/ 111 w 2752"/>
                <a:gd name="T5" fmla="*/ 0 h 1"/>
                <a:gd name="T6" fmla="*/ 176 w 2752"/>
                <a:gd name="T7" fmla="*/ 0 h 1"/>
                <a:gd name="T8" fmla="*/ 230 w 2752"/>
                <a:gd name="T9" fmla="*/ 0 h 1"/>
                <a:gd name="T10" fmla="*/ 287 w 2752"/>
                <a:gd name="T11" fmla="*/ 0 h 1"/>
                <a:gd name="T12" fmla="*/ 344 w 2752"/>
                <a:gd name="T13" fmla="*/ 0 h 1"/>
                <a:gd name="T14" fmla="*/ 399 w 2752"/>
                <a:gd name="T15" fmla="*/ 0 h 1"/>
                <a:gd name="T16" fmla="*/ 463 w 2752"/>
                <a:gd name="T17" fmla="*/ 0 h 1"/>
                <a:gd name="T18" fmla="*/ 517 w 2752"/>
                <a:gd name="T19" fmla="*/ 0 h 1"/>
                <a:gd name="T20" fmla="*/ 574 w 2752"/>
                <a:gd name="T21" fmla="*/ 0 h 1"/>
                <a:gd name="T22" fmla="*/ 631 w 2752"/>
                <a:gd name="T23" fmla="*/ 0 h 1"/>
                <a:gd name="T24" fmla="*/ 686 w 2752"/>
                <a:gd name="T25" fmla="*/ 0 h 1"/>
                <a:gd name="T26" fmla="*/ 743 w 2752"/>
                <a:gd name="T27" fmla="*/ 0 h 1"/>
                <a:gd name="T28" fmla="*/ 805 w 2752"/>
                <a:gd name="T29" fmla="*/ 0 h 1"/>
                <a:gd name="T30" fmla="*/ 861 w 2752"/>
                <a:gd name="T31" fmla="*/ 0 h 1"/>
                <a:gd name="T32" fmla="*/ 918 w 2752"/>
                <a:gd name="T33" fmla="*/ 0 h 1"/>
                <a:gd name="T34" fmla="*/ 975 w 2752"/>
                <a:gd name="T35" fmla="*/ 0 h 1"/>
                <a:gd name="T36" fmla="*/ 1030 w 2752"/>
                <a:gd name="T37" fmla="*/ 0 h 1"/>
                <a:gd name="T38" fmla="*/ 1092 w 2752"/>
                <a:gd name="T39" fmla="*/ 0 h 1"/>
                <a:gd name="T40" fmla="*/ 1149 w 2752"/>
                <a:gd name="T41" fmla="*/ 0 h 1"/>
                <a:gd name="T42" fmla="*/ 1205 w 2752"/>
                <a:gd name="T43" fmla="*/ 0 h 1"/>
                <a:gd name="T44" fmla="*/ 1262 w 2752"/>
                <a:gd name="T45" fmla="*/ 0 h 1"/>
                <a:gd name="T46" fmla="*/ 1317 w 2752"/>
                <a:gd name="T47" fmla="*/ 0 h 1"/>
                <a:gd name="T48" fmla="*/ 1379 w 2752"/>
                <a:gd name="T49" fmla="*/ 0 h 1"/>
                <a:gd name="T50" fmla="*/ 1436 w 2752"/>
                <a:gd name="T51" fmla="*/ 0 h 1"/>
                <a:gd name="T52" fmla="*/ 1493 w 2752"/>
                <a:gd name="T53" fmla="*/ 0 h 1"/>
                <a:gd name="T54" fmla="*/ 1549 w 2752"/>
                <a:gd name="T55" fmla="*/ 0 h 1"/>
                <a:gd name="T56" fmla="*/ 1604 w 2752"/>
                <a:gd name="T57" fmla="*/ 0 h 1"/>
                <a:gd name="T58" fmla="*/ 1661 w 2752"/>
                <a:gd name="T59" fmla="*/ 0 h 1"/>
                <a:gd name="T60" fmla="*/ 1723 w 2752"/>
                <a:gd name="T61" fmla="*/ 0 h 1"/>
                <a:gd name="T62" fmla="*/ 1780 w 2752"/>
                <a:gd name="T63" fmla="*/ 0 h 1"/>
                <a:gd name="T64" fmla="*/ 1837 w 2752"/>
                <a:gd name="T65" fmla="*/ 0 h 1"/>
                <a:gd name="T66" fmla="*/ 1891 w 2752"/>
                <a:gd name="T67" fmla="*/ 0 h 1"/>
                <a:gd name="T68" fmla="*/ 1948 w 2752"/>
                <a:gd name="T69" fmla="*/ 0 h 1"/>
                <a:gd name="T70" fmla="*/ 2010 w 2752"/>
                <a:gd name="T71" fmla="*/ 0 h 1"/>
                <a:gd name="T72" fmla="*/ 2067 w 2752"/>
                <a:gd name="T73" fmla="*/ 0 h 1"/>
                <a:gd name="T74" fmla="*/ 2124 w 2752"/>
                <a:gd name="T75" fmla="*/ 0 h 1"/>
                <a:gd name="T76" fmla="*/ 2178 w 2752"/>
                <a:gd name="T77" fmla="*/ 0 h 1"/>
                <a:gd name="T78" fmla="*/ 2235 w 2752"/>
                <a:gd name="T79" fmla="*/ 0 h 1"/>
                <a:gd name="T80" fmla="*/ 2297 w 2752"/>
                <a:gd name="T81" fmla="*/ 0 h 1"/>
                <a:gd name="T82" fmla="*/ 2354 w 2752"/>
                <a:gd name="T83" fmla="*/ 0 h 1"/>
                <a:gd name="T84" fmla="*/ 2411 w 2752"/>
                <a:gd name="T85" fmla="*/ 0 h 1"/>
                <a:gd name="T86" fmla="*/ 2465 w 2752"/>
                <a:gd name="T87" fmla="*/ 0 h 1"/>
                <a:gd name="T88" fmla="*/ 2522 w 2752"/>
                <a:gd name="T89" fmla="*/ 0 h 1"/>
                <a:gd name="T90" fmla="*/ 2579 w 2752"/>
                <a:gd name="T91" fmla="*/ 0 h 1"/>
                <a:gd name="T92" fmla="*/ 2641 w 2752"/>
                <a:gd name="T93" fmla="*/ 0 h 1"/>
                <a:gd name="T94" fmla="*/ 2698 w 2752"/>
                <a:gd name="T95" fmla="*/ 0 h 1"/>
                <a:gd name="T96" fmla="*/ 2752 w 2752"/>
                <a:gd name="T97" fmla="*/ 0 h 1"/>
                <a:gd name="T98" fmla="*/ 2752 w 2752"/>
                <a:gd name="T99" fmla="*/ 0 h 1"/>
                <a:gd name="T100" fmla="*/ 2752 w 275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52" h="1">
                  <a:moveTo>
                    <a:pt x="0" y="0"/>
                  </a:moveTo>
                  <a:lnTo>
                    <a:pt x="57" y="0"/>
                  </a:lnTo>
                  <a:lnTo>
                    <a:pt x="111" y="0"/>
                  </a:lnTo>
                  <a:lnTo>
                    <a:pt x="176" y="0"/>
                  </a:lnTo>
                  <a:lnTo>
                    <a:pt x="230" y="0"/>
                  </a:lnTo>
                  <a:lnTo>
                    <a:pt x="287" y="0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463" y="0"/>
                  </a:lnTo>
                  <a:lnTo>
                    <a:pt x="517" y="0"/>
                  </a:lnTo>
                  <a:lnTo>
                    <a:pt x="574" y="0"/>
                  </a:lnTo>
                  <a:lnTo>
                    <a:pt x="631" y="0"/>
                  </a:lnTo>
                  <a:lnTo>
                    <a:pt x="686" y="0"/>
                  </a:lnTo>
                  <a:lnTo>
                    <a:pt x="743" y="0"/>
                  </a:lnTo>
                  <a:lnTo>
                    <a:pt x="805" y="0"/>
                  </a:lnTo>
                  <a:lnTo>
                    <a:pt x="861" y="0"/>
                  </a:lnTo>
                  <a:lnTo>
                    <a:pt x="918" y="0"/>
                  </a:lnTo>
                  <a:lnTo>
                    <a:pt x="975" y="0"/>
                  </a:lnTo>
                  <a:lnTo>
                    <a:pt x="1030" y="0"/>
                  </a:lnTo>
                  <a:lnTo>
                    <a:pt x="1092" y="0"/>
                  </a:lnTo>
                  <a:lnTo>
                    <a:pt x="1149" y="0"/>
                  </a:lnTo>
                  <a:lnTo>
                    <a:pt x="1205" y="0"/>
                  </a:lnTo>
                  <a:lnTo>
                    <a:pt x="1262" y="0"/>
                  </a:lnTo>
                  <a:lnTo>
                    <a:pt x="1317" y="0"/>
                  </a:lnTo>
                  <a:lnTo>
                    <a:pt x="1379" y="0"/>
                  </a:lnTo>
                  <a:lnTo>
                    <a:pt x="1436" y="0"/>
                  </a:lnTo>
                  <a:lnTo>
                    <a:pt x="1493" y="0"/>
                  </a:lnTo>
                  <a:lnTo>
                    <a:pt x="1549" y="0"/>
                  </a:lnTo>
                  <a:lnTo>
                    <a:pt x="1604" y="0"/>
                  </a:lnTo>
                  <a:lnTo>
                    <a:pt x="1661" y="0"/>
                  </a:lnTo>
                  <a:lnTo>
                    <a:pt x="1723" y="0"/>
                  </a:lnTo>
                  <a:lnTo>
                    <a:pt x="1780" y="0"/>
                  </a:lnTo>
                  <a:lnTo>
                    <a:pt x="1837" y="0"/>
                  </a:lnTo>
                  <a:lnTo>
                    <a:pt x="1891" y="0"/>
                  </a:lnTo>
                  <a:lnTo>
                    <a:pt x="1948" y="0"/>
                  </a:lnTo>
                  <a:lnTo>
                    <a:pt x="2010" y="0"/>
                  </a:lnTo>
                  <a:lnTo>
                    <a:pt x="2067" y="0"/>
                  </a:lnTo>
                  <a:lnTo>
                    <a:pt x="2124" y="0"/>
                  </a:lnTo>
                  <a:lnTo>
                    <a:pt x="2178" y="0"/>
                  </a:lnTo>
                  <a:lnTo>
                    <a:pt x="2235" y="0"/>
                  </a:lnTo>
                  <a:lnTo>
                    <a:pt x="2297" y="0"/>
                  </a:lnTo>
                  <a:lnTo>
                    <a:pt x="2354" y="0"/>
                  </a:lnTo>
                  <a:lnTo>
                    <a:pt x="2411" y="0"/>
                  </a:lnTo>
                  <a:lnTo>
                    <a:pt x="2465" y="0"/>
                  </a:lnTo>
                  <a:lnTo>
                    <a:pt x="2522" y="0"/>
                  </a:lnTo>
                  <a:lnTo>
                    <a:pt x="2579" y="0"/>
                  </a:lnTo>
                  <a:lnTo>
                    <a:pt x="2641" y="0"/>
                  </a:lnTo>
                  <a:lnTo>
                    <a:pt x="2698" y="0"/>
                  </a:lnTo>
                  <a:lnTo>
                    <a:pt x="27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6" name="Freeform 21"/>
            <p:cNvSpPr>
              <a:spLocks/>
            </p:cNvSpPr>
            <p:nvPr/>
          </p:nvSpPr>
          <p:spPr bwMode="auto">
            <a:xfrm>
              <a:off x="4061" y="2242"/>
              <a:ext cx="122" cy="74"/>
            </a:xfrm>
            <a:custGeom>
              <a:avLst/>
              <a:gdLst>
                <a:gd name="T0" fmla="*/ 0 w 122"/>
                <a:gd name="T1" fmla="*/ 0 h 74"/>
                <a:gd name="T2" fmla="*/ 122 w 122"/>
                <a:gd name="T3" fmla="*/ 36 h 74"/>
                <a:gd name="T4" fmla="*/ 0 w 122"/>
                <a:gd name="T5" fmla="*/ 74 h 74"/>
                <a:gd name="T6" fmla="*/ 0 w 122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" h="74">
                  <a:moveTo>
                    <a:pt x="0" y="0"/>
                  </a:moveTo>
                  <a:lnTo>
                    <a:pt x="122" y="36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7" name="Line 22"/>
            <p:cNvSpPr>
              <a:spLocks noChangeShapeType="1"/>
            </p:cNvSpPr>
            <p:nvPr/>
          </p:nvSpPr>
          <p:spPr bwMode="auto">
            <a:xfrm flipV="1">
              <a:off x="1447" y="2460"/>
              <a:ext cx="1" cy="5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8" name="Freeform 23"/>
            <p:cNvSpPr>
              <a:spLocks/>
            </p:cNvSpPr>
            <p:nvPr/>
          </p:nvSpPr>
          <p:spPr bwMode="auto">
            <a:xfrm>
              <a:off x="1405" y="2357"/>
              <a:ext cx="80" cy="113"/>
            </a:xfrm>
            <a:custGeom>
              <a:avLst/>
              <a:gdLst>
                <a:gd name="T0" fmla="*/ 0 w 80"/>
                <a:gd name="T1" fmla="*/ 113 h 113"/>
                <a:gd name="T2" fmla="*/ 42 w 80"/>
                <a:gd name="T3" fmla="*/ 0 h 113"/>
                <a:gd name="T4" fmla="*/ 80 w 80"/>
                <a:gd name="T5" fmla="*/ 113 h 113"/>
                <a:gd name="T6" fmla="*/ 0 w 80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113">
                  <a:moveTo>
                    <a:pt x="0" y="113"/>
                  </a:moveTo>
                  <a:lnTo>
                    <a:pt x="42" y="0"/>
                  </a:lnTo>
                  <a:lnTo>
                    <a:pt x="8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9" name="Freeform 24"/>
            <p:cNvSpPr>
              <a:spLocks/>
            </p:cNvSpPr>
            <p:nvPr/>
          </p:nvSpPr>
          <p:spPr bwMode="auto">
            <a:xfrm>
              <a:off x="1317" y="2874"/>
              <a:ext cx="2752" cy="1"/>
            </a:xfrm>
            <a:custGeom>
              <a:avLst/>
              <a:gdLst>
                <a:gd name="T0" fmla="*/ 0 w 2752"/>
                <a:gd name="T1" fmla="*/ 0 h 1"/>
                <a:gd name="T2" fmla="*/ 57 w 2752"/>
                <a:gd name="T3" fmla="*/ 0 h 1"/>
                <a:gd name="T4" fmla="*/ 111 w 2752"/>
                <a:gd name="T5" fmla="*/ 0 h 1"/>
                <a:gd name="T6" fmla="*/ 176 w 2752"/>
                <a:gd name="T7" fmla="*/ 0 h 1"/>
                <a:gd name="T8" fmla="*/ 230 w 2752"/>
                <a:gd name="T9" fmla="*/ 0 h 1"/>
                <a:gd name="T10" fmla="*/ 287 w 2752"/>
                <a:gd name="T11" fmla="*/ 0 h 1"/>
                <a:gd name="T12" fmla="*/ 344 w 2752"/>
                <a:gd name="T13" fmla="*/ 0 h 1"/>
                <a:gd name="T14" fmla="*/ 399 w 2752"/>
                <a:gd name="T15" fmla="*/ 0 h 1"/>
                <a:gd name="T16" fmla="*/ 463 w 2752"/>
                <a:gd name="T17" fmla="*/ 0 h 1"/>
                <a:gd name="T18" fmla="*/ 517 w 2752"/>
                <a:gd name="T19" fmla="*/ 0 h 1"/>
                <a:gd name="T20" fmla="*/ 574 w 2752"/>
                <a:gd name="T21" fmla="*/ 0 h 1"/>
                <a:gd name="T22" fmla="*/ 631 w 2752"/>
                <a:gd name="T23" fmla="*/ 0 h 1"/>
                <a:gd name="T24" fmla="*/ 686 w 2752"/>
                <a:gd name="T25" fmla="*/ 0 h 1"/>
                <a:gd name="T26" fmla="*/ 743 w 2752"/>
                <a:gd name="T27" fmla="*/ 0 h 1"/>
                <a:gd name="T28" fmla="*/ 805 w 2752"/>
                <a:gd name="T29" fmla="*/ 0 h 1"/>
                <a:gd name="T30" fmla="*/ 861 w 2752"/>
                <a:gd name="T31" fmla="*/ 0 h 1"/>
                <a:gd name="T32" fmla="*/ 918 w 2752"/>
                <a:gd name="T33" fmla="*/ 0 h 1"/>
                <a:gd name="T34" fmla="*/ 975 w 2752"/>
                <a:gd name="T35" fmla="*/ 0 h 1"/>
                <a:gd name="T36" fmla="*/ 1030 w 2752"/>
                <a:gd name="T37" fmla="*/ 0 h 1"/>
                <a:gd name="T38" fmla="*/ 1092 w 2752"/>
                <a:gd name="T39" fmla="*/ 0 h 1"/>
                <a:gd name="T40" fmla="*/ 1149 w 2752"/>
                <a:gd name="T41" fmla="*/ 0 h 1"/>
                <a:gd name="T42" fmla="*/ 1205 w 2752"/>
                <a:gd name="T43" fmla="*/ 0 h 1"/>
                <a:gd name="T44" fmla="*/ 1262 w 2752"/>
                <a:gd name="T45" fmla="*/ 0 h 1"/>
                <a:gd name="T46" fmla="*/ 1317 w 2752"/>
                <a:gd name="T47" fmla="*/ 0 h 1"/>
                <a:gd name="T48" fmla="*/ 1379 w 2752"/>
                <a:gd name="T49" fmla="*/ 0 h 1"/>
                <a:gd name="T50" fmla="*/ 1436 w 2752"/>
                <a:gd name="T51" fmla="*/ 0 h 1"/>
                <a:gd name="T52" fmla="*/ 1493 w 2752"/>
                <a:gd name="T53" fmla="*/ 0 h 1"/>
                <a:gd name="T54" fmla="*/ 1549 w 2752"/>
                <a:gd name="T55" fmla="*/ 0 h 1"/>
                <a:gd name="T56" fmla="*/ 1604 w 2752"/>
                <a:gd name="T57" fmla="*/ 0 h 1"/>
                <a:gd name="T58" fmla="*/ 1661 w 2752"/>
                <a:gd name="T59" fmla="*/ 0 h 1"/>
                <a:gd name="T60" fmla="*/ 1723 w 2752"/>
                <a:gd name="T61" fmla="*/ 0 h 1"/>
                <a:gd name="T62" fmla="*/ 1780 w 2752"/>
                <a:gd name="T63" fmla="*/ 0 h 1"/>
                <a:gd name="T64" fmla="*/ 1837 w 2752"/>
                <a:gd name="T65" fmla="*/ 0 h 1"/>
                <a:gd name="T66" fmla="*/ 1891 w 2752"/>
                <a:gd name="T67" fmla="*/ 0 h 1"/>
                <a:gd name="T68" fmla="*/ 1948 w 2752"/>
                <a:gd name="T69" fmla="*/ 0 h 1"/>
                <a:gd name="T70" fmla="*/ 2010 w 2752"/>
                <a:gd name="T71" fmla="*/ 0 h 1"/>
                <a:gd name="T72" fmla="*/ 2067 w 2752"/>
                <a:gd name="T73" fmla="*/ 0 h 1"/>
                <a:gd name="T74" fmla="*/ 2124 w 2752"/>
                <a:gd name="T75" fmla="*/ 0 h 1"/>
                <a:gd name="T76" fmla="*/ 2178 w 2752"/>
                <a:gd name="T77" fmla="*/ 0 h 1"/>
                <a:gd name="T78" fmla="*/ 2235 w 2752"/>
                <a:gd name="T79" fmla="*/ 0 h 1"/>
                <a:gd name="T80" fmla="*/ 2297 w 2752"/>
                <a:gd name="T81" fmla="*/ 0 h 1"/>
                <a:gd name="T82" fmla="*/ 2354 w 2752"/>
                <a:gd name="T83" fmla="*/ 0 h 1"/>
                <a:gd name="T84" fmla="*/ 2411 w 2752"/>
                <a:gd name="T85" fmla="*/ 0 h 1"/>
                <a:gd name="T86" fmla="*/ 2465 w 2752"/>
                <a:gd name="T87" fmla="*/ 0 h 1"/>
                <a:gd name="T88" fmla="*/ 2522 w 2752"/>
                <a:gd name="T89" fmla="*/ 0 h 1"/>
                <a:gd name="T90" fmla="*/ 2579 w 2752"/>
                <a:gd name="T91" fmla="*/ 0 h 1"/>
                <a:gd name="T92" fmla="*/ 2641 w 2752"/>
                <a:gd name="T93" fmla="*/ 0 h 1"/>
                <a:gd name="T94" fmla="*/ 2698 w 2752"/>
                <a:gd name="T95" fmla="*/ 0 h 1"/>
                <a:gd name="T96" fmla="*/ 2752 w 2752"/>
                <a:gd name="T97" fmla="*/ 0 h 1"/>
                <a:gd name="T98" fmla="*/ 2752 w 2752"/>
                <a:gd name="T99" fmla="*/ 0 h 1"/>
                <a:gd name="T100" fmla="*/ 2752 w 275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52" h="1">
                  <a:moveTo>
                    <a:pt x="0" y="0"/>
                  </a:moveTo>
                  <a:lnTo>
                    <a:pt x="57" y="0"/>
                  </a:lnTo>
                  <a:lnTo>
                    <a:pt x="111" y="0"/>
                  </a:lnTo>
                  <a:lnTo>
                    <a:pt x="176" y="0"/>
                  </a:lnTo>
                  <a:lnTo>
                    <a:pt x="230" y="0"/>
                  </a:lnTo>
                  <a:lnTo>
                    <a:pt x="287" y="0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463" y="0"/>
                  </a:lnTo>
                  <a:lnTo>
                    <a:pt x="517" y="0"/>
                  </a:lnTo>
                  <a:lnTo>
                    <a:pt x="574" y="0"/>
                  </a:lnTo>
                  <a:lnTo>
                    <a:pt x="631" y="0"/>
                  </a:lnTo>
                  <a:lnTo>
                    <a:pt x="686" y="0"/>
                  </a:lnTo>
                  <a:lnTo>
                    <a:pt x="743" y="0"/>
                  </a:lnTo>
                  <a:lnTo>
                    <a:pt x="805" y="0"/>
                  </a:lnTo>
                  <a:lnTo>
                    <a:pt x="861" y="0"/>
                  </a:lnTo>
                  <a:lnTo>
                    <a:pt x="918" y="0"/>
                  </a:lnTo>
                  <a:lnTo>
                    <a:pt x="975" y="0"/>
                  </a:lnTo>
                  <a:lnTo>
                    <a:pt x="1030" y="0"/>
                  </a:lnTo>
                  <a:lnTo>
                    <a:pt x="1092" y="0"/>
                  </a:lnTo>
                  <a:lnTo>
                    <a:pt x="1149" y="0"/>
                  </a:lnTo>
                  <a:lnTo>
                    <a:pt x="1205" y="0"/>
                  </a:lnTo>
                  <a:lnTo>
                    <a:pt x="1262" y="0"/>
                  </a:lnTo>
                  <a:lnTo>
                    <a:pt x="1317" y="0"/>
                  </a:lnTo>
                  <a:lnTo>
                    <a:pt x="1379" y="0"/>
                  </a:lnTo>
                  <a:lnTo>
                    <a:pt x="1436" y="0"/>
                  </a:lnTo>
                  <a:lnTo>
                    <a:pt x="1493" y="0"/>
                  </a:lnTo>
                  <a:lnTo>
                    <a:pt x="1549" y="0"/>
                  </a:lnTo>
                  <a:lnTo>
                    <a:pt x="1604" y="0"/>
                  </a:lnTo>
                  <a:lnTo>
                    <a:pt x="1661" y="0"/>
                  </a:lnTo>
                  <a:lnTo>
                    <a:pt x="1723" y="0"/>
                  </a:lnTo>
                  <a:lnTo>
                    <a:pt x="1780" y="0"/>
                  </a:lnTo>
                  <a:lnTo>
                    <a:pt x="1837" y="0"/>
                  </a:lnTo>
                  <a:lnTo>
                    <a:pt x="1891" y="0"/>
                  </a:lnTo>
                  <a:lnTo>
                    <a:pt x="1948" y="0"/>
                  </a:lnTo>
                  <a:lnTo>
                    <a:pt x="2010" y="0"/>
                  </a:lnTo>
                  <a:lnTo>
                    <a:pt x="2067" y="0"/>
                  </a:lnTo>
                  <a:lnTo>
                    <a:pt x="2124" y="0"/>
                  </a:lnTo>
                  <a:lnTo>
                    <a:pt x="2178" y="0"/>
                  </a:lnTo>
                  <a:lnTo>
                    <a:pt x="2235" y="0"/>
                  </a:lnTo>
                  <a:lnTo>
                    <a:pt x="2297" y="0"/>
                  </a:lnTo>
                  <a:lnTo>
                    <a:pt x="2354" y="0"/>
                  </a:lnTo>
                  <a:lnTo>
                    <a:pt x="2411" y="0"/>
                  </a:lnTo>
                  <a:lnTo>
                    <a:pt x="2465" y="0"/>
                  </a:lnTo>
                  <a:lnTo>
                    <a:pt x="2522" y="0"/>
                  </a:lnTo>
                  <a:lnTo>
                    <a:pt x="2579" y="0"/>
                  </a:lnTo>
                  <a:lnTo>
                    <a:pt x="2641" y="0"/>
                  </a:lnTo>
                  <a:lnTo>
                    <a:pt x="2698" y="0"/>
                  </a:lnTo>
                  <a:lnTo>
                    <a:pt x="275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0" name="Freeform 25"/>
            <p:cNvSpPr>
              <a:spLocks/>
            </p:cNvSpPr>
            <p:nvPr/>
          </p:nvSpPr>
          <p:spPr bwMode="auto">
            <a:xfrm>
              <a:off x="4061" y="2838"/>
              <a:ext cx="122" cy="74"/>
            </a:xfrm>
            <a:custGeom>
              <a:avLst/>
              <a:gdLst>
                <a:gd name="T0" fmla="*/ 0 w 122"/>
                <a:gd name="T1" fmla="*/ 0 h 74"/>
                <a:gd name="T2" fmla="*/ 122 w 122"/>
                <a:gd name="T3" fmla="*/ 36 h 74"/>
                <a:gd name="T4" fmla="*/ 0 w 122"/>
                <a:gd name="T5" fmla="*/ 74 h 74"/>
                <a:gd name="T6" fmla="*/ 0 w 122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" h="74">
                  <a:moveTo>
                    <a:pt x="0" y="0"/>
                  </a:moveTo>
                  <a:lnTo>
                    <a:pt x="122" y="36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1" name="Line 26"/>
            <p:cNvSpPr>
              <a:spLocks noChangeShapeType="1"/>
            </p:cNvSpPr>
            <p:nvPr/>
          </p:nvSpPr>
          <p:spPr bwMode="auto">
            <a:xfrm>
              <a:off x="1853" y="982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2" name="Line 27"/>
            <p:cNvSpPr>
              <a:spLocks noChangeShapeType="1"/>
            </p:cNvSpPr>
            <p:nvPr/>
          </p:nvSpPr>
          <p:spPr bwMode="auto">
            <a:xfrm>
              <a:off x="1853" y="1100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3" name="Line 28"/>
            <p:cNvSpPr>
              <a:spLocks noChangeShapeType="1"/>
            </p:cNvSpPr>
            <p:nvPr/>
          </p:nvSpPr>
          <p:spPr bwMode="auto">
            <a:xfrm>
              <a:off x="1853" y="121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4" name="Line 29"/>
            <p:cNvSpPr>
              <a:spLocks noChangeShapeType="1"/>
            </p:cNvSpPr>
            <p:nvPr/>
          </p:nvSpPr>
          <p:spPr bwMode="auto">
            <a:xfrm>
              <a:off x="1853" y="1335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5" name="Line 30"/>
            <p:cNvSpPr>
              <a:spLocks noChangeShapeType="1"/>
            </p:cNvSpPr>
            <p:nvPr/>
          </p:nvSpPr>
          <p:spPr bwMode="auto">
            <a:xfrm>
              <a:off x="1853" y="145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6" name="Line 31"/>
            <p:cNvSpPr>
              <a:spLocks noChangeShapeType="1"/>
            </p:cNvSpPr>
            <p:nvPr/>
          </p:nvSpPr>
          <p:spPr bwMode="auto">
            <a:xfrm>
              <a:off x="1853" y="157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7" name="Line 32"/>
            <p:cNvSpPr>
              <a:spLocks noChangeShapeType="1"/>
            </p:cNvSpPr>
            <p:nvPr/>
          </p:nvSpPr>
          <p:spPr bwMode="auto">
            <a:xfrm>
              <a:off x="1853" y="168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8" name="Line 33"/>
            <p:cNvSpPr>
              <a:spLocks noChangeShapeType="1"/>
            </p:cNvSpPr>
            <p:nvPr/>
          </p:nvSpPr>
          <p:spPr bwMode="auto">
            <a:xfrm>
              <a:off x="1853" y="1806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9" name="Line 34"/>
            <p:cNvSpPr>
              <a:spLocks noChangeShapeType="1"/>
            </p:cNvSpPr>
            <p:nvPr/>
          </p:nvSpPr>
          <p:spPr bwMode="auto">
            <a:xfrm>
              <a:off x="1853" y="192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0" name="Line 35"/>
            <p:cNvSpPr>
              <a:spLocks noChangeShapeType="1"/>
            </p:cNvSpPr>
            <p:nvPr/>
          </p:nvSpPr>
          <p:spPr bwMode="auto">
            <a:xfrm>
              <a:off x="1853" y="2042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1" name="Line 36"/>
            <p:cNvSpPr>
              <a:spLocks noChangeShapeType="1"/>
            </p:cNvSpPr>
            <p:nvPr/>
          </p:nvSpPr>
          <p:spPr bwMode="auto">
            <a:xfrm>
              <a:off x="1853" y="2160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2" name="Line 37"/>
            <p:cNvSpPr>
              <a:spLocks noChangeShapeType="1"/>
            </p:cNvSpPr>
            <p:nvPr/>
          </p:nvSpPr>
          <p:spPr bwMode="auto">
            <a:xfrm>
              <a:off x="1853" y="227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3" name="Line 38"/>
            <p:cNvSpPr>
              <a:spLocks noChangeShapeType="1"/>
            </p:cNvSpPr>
            <p:nvPr/>
          </p:nvSpPr>
          <p:spPr bwMode="auto">
            <a:xfrm>
              <a:off x="1853" y="2395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4" name="Line 39"/>
            <p:cNvSpPr>
              <a:spLocks noChangeShapeType="1"/>
            </p:cNvSpPr>
            <p:nvPr/>
          </p:nvSpPr>
          <p:spPr bwMode="auto">
            <a:xfrm>
              <a:off x="1853" y="251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5" name="Line 40"/>
            <p:cNvSpPr>
              <a:spLocks noChangeShapeType="1"/>
            </p:cNvSpPr>
            <p:nvPr/>
          </p:nvSpPr>
          <p:spPr bwMode="auto">
            <a:xfrm>
              <a:off x="1853" y="263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6" name="Line 41"/>
            <p:cNvSpPr>
              <a:spLocks noChangeShapeType="1"/>
            </p:cNvSpPr>
            <p:nvPr/>
          </p:nvSpPr>
          <p:spPr bwMode="auto">
            <a:xfrm>
              <a:off x="1853" y="274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7" name="Line 42"/>
            <p:cNvSpPr>
              <a:spLocks noChangeShapeType="1"/>
            </p:cNvSpPr>
            <p:nvPr/>
          </p:nvSpPr>
          <p:spPr bwMode="auto">
            <a:xfrm>
              <a:off x="1853" y="2867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8" name="Line 43"/>
            <p:cNvSpPr>
              <a:spLocks noChangeShapeType="1"/>
            </p:cNvSpPr>
            <p:nvPr/>
          </p:nvSpPr>
          <p:spPr bwMode="auto">
            <a:xfrm>
              <a:off x="1853" y="298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9" name="Line 44"/>
            <p:cNvSpPr>
              <a:spLocks noChangeShapeType="1"/>
            </p:cNvSpPr>
            <p:nvPr/>
          </p:nvSpPr>
          <p:spPr bwMode="auto">
            <a:xfrm>
              <a:off x="2383" y="1085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0" name="Line 45"/>
            <p:cNvSpPr>
              <a:spLocks noChangeShapeType="1"/>
            </p:cNvSpPr>
            <p:nvPr/>
          </p:nvSpPr>
          <p:spPr bwMode="auto">
            <a:xfrm>
              <a:off x="2383" y="120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1" name="Line 46"/>
            <p:cNvSpPr>
              <a:spLocks noChangeShapeType="1"/>
            </p:cNvSpPr>
            <p:nvPr/>
          </p:nvSpPr>
          <p:spPr bwMode="auto">
            <a:xfrm>
              <a:off x="2383" y="132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2" name="Line 47"/>
            <p:cNvSpPr>
              <a:spLocks noChangeShapeType="1"/>
            </p:cNvSpPr>
            <p:nvPr/>
          </p:nvSpPr>
          <p:spPr bwMode="auto">
            <a:xfrm>
              <a:off x="2383" y="143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3" name="Line 48"/>
            <p:cNvSpPr>
              <a:spLocks noChangeShapeType="1"/>
            </p:cNvSpPr>
            <p:nvPr/>
          </p:nvSpPr>
          <p:spPr bwMode="auto">
            <a:xfrm>
              <a:off x="2383" y="1556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4" name="Line 49"/>
            <p:cNvSpPr>
              <a:spLocks noChangeShapeType="1"/>
            </p:cNvSpPr>
            <p:nvPr/>
          </p:nvSpPr>
          <p:spPr bwMode="auto">
            <a:xfrm>
              <a:off x="2383" y="167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5" name="Line 50"/>
            <p:cNvSpPr>
              <a:spLocks noChangeShapeType="1"/>
            </p:cNvSpPr>
            <p:nvPr/>
          </p:nvSpPr>
          <p:spPr bwMode="auto">
            <a:xfrm>
              <a:off x="2383" y="1792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6" name="Line 51"/>
            <p:cNvSpPr>
              <a:spLocks noChangeShapeType="1"/>
            </p:cNvSpPr>
            <p:nvPr/>
          </p:nvSpPr>
          <p:spPr bwMode="auto">
            <a:xfrm>
              <a:off x="2383" y="1910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7" name="Line 52"/>
            <p:cNvSpPr>
              <a:spLocks noChangeShapeType="1"/>
            </p:cNvSpPr>
            <p:nvPr/>
          </p:nvSpPr>
          <p:spPr bwMode="auto">
            <a:xfrm>
              <a:off x="2383" y="202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8" name="Line 53"/>
            <p:cNvSpPr>
              <a:spLocks noChangeShapeType="1"/>
            </p:cNvSpPr>
            <p:nvPr/>
          </p:nvSpPr>
          <p:spPr bwMode="auto">
            <a:xfrm>
              <a:off x="2383" y="2145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9" name="Line 54"/>
            <p:cNvSpPr>
              <a:spLocks noChangeShapeType="1"/>
            </p:cNvSpPr>
            <p:nvPr/>
          </p:nvSpPr>
          <p:spPr bwMode="auto">
            <a:xfrm>
              <a:off x="2383" y="226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0" name="Line 55"/>
            <p:cNvSpPr>
              <a:spLocks noChangeShapeType="1"/>
            </p:cNvSpPr>
            <p:nvPr/>
          </p:nvSpPr>
          <p:spPr bwMode="auto">
            <a:xfrm>
              <a:off x="2383" y="238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1" name="Line 56"/>
            <p:cNvSpPr>
              <a:spLocks noChangeShapeType="1"/>
            </p:cNvSpPr>
            <p:nvPr/>
          </p:nvSpPr>
          <p:spPr bwMode="auto">
            <a:xfrm>
              <a:off x="2383" y="249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2" name="Line 57"/>
            <p:cNvSpPr>
              <a:spLocks noChangeShapeType="1"/>
            </p:cNvSpPr>
            <p:nvPr/>
          </p:nvSpPr>
          <p:spPr bwMode="auto">
            <a:xfrm>
              <a:off x="2383" y="2617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3" name="Line 58"/>
            <p:cNvSpPr>
              <a:spLocks noChangeShapeType="1"/>
            </p:cNvSpPr>
            <p:nvPr/>
          </p:nvSpPr>
          <p:spPr bwMode="auto">
            <a:xfrm>
              <a:off x="2383" y="273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4" name="Line 59"/>
            <p:cNvSpPr>
              <a:spLocks noChangeShapeType="1"/>
            </p:cNvSpPr>
            <p:nvPr/>
          </p:nvSpPr>
          <p:spPr bwMode="auto">
            <a:xfrm>
              <a:off x="2383" y="2852"/>
              <a:ext cx="1" cy="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5" name="Line 60"/>
            <p:cNvSpPr>
              <a:spLocks noChangeShapeType="1"/>
            </p:cNvSpPr>
            <p:nvPr/>
          </p:nvSpPr>
          <p:spPr bwMode="auto">
            <a:xfrm>
              <a:off x="2923" y="1085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6" name="Line 61"/>
            <p:cNvSpPr>
              <a:spLocks noChangeShapeType="1"/>
            </p:cNvSpPr>
            <p:nvPr/>
          </p:nvSpPr>
          <p:spPr bwMode="auto">
            <a:xfrm>
              <a:off x="2923" y="120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7" name="Line 62"/>
            <p:cNvSpPr>
              <a:spLocks noChangeShapeType="1"/>
            </p:cNvSpPr>
            <p:nvPr/>
          </p:nvSpPr>
          <p:spPr bwMode="auto">
            <a:xfrm>
              <a:off x="2923" y="132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8" name="Line 63"/>
            <p:cNvSpPr>
              <a:spLocks noChangeShapeType="1"/>
            </p:cNvSpPr>
            <p:nvPr/>
          </p:nvSpPr>
          <p:spPr bwMode="auto">
            <a:xfrm>
              <a:off x="2923" y="143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9" name="Line 64"/>
            <p:cNvSpPr>
              <a:spLocks noChangeShapeType="1"/>
            </p:cNvSpPr>
            <p:nvPr/>
          </p:nvSpPr>
          <p:spPr bwMode="auto">
            <a:xfrm>
              <a:off x="2923" y="1556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0" name="Line 65"/>
            <p:cNvSpPr>
              <a:spLocks noChangeShapeType="1"/>
            </p:cNvSpPr>
            <p:nvPr/>
          </p:nvSpPr>
          <p:spPr bwMode="auto">
            <a:xfrm>
              <a:off x="2923" y="167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1" name="Line 66"/>
            <p:cNvSpPr>
              <a:spLocks noChangeShapeType="1"/>
            </p:cNvSpPr>
            <p:nvPr/>
          </p:nvSpPr>
          <p:spPr bwMode="auto">
            <a:xfrm>
              <a:off x="2923" y="1792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2" name="Line 67"/>
            <p:cNvSpPr>
              <a:spLocks noChangeShapeType="1"/>
            </p:cNvSpPr>
            <p:nvPr/>
          </p:nvSpPr>
          <p:spPr bwMode="auto">
            <a:xfrm>
              <a:off x="2923" y="1910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3" name="Line 68"/>
            <p:cNvSpPr>
              <a:spLocks noChangeShapeType="1"/>
            </p:cNvSpPr>
            <p:nvPr/>
          </p:nvSpPr>
          <p:spPr bwMode="auto">
            <a:xfrm>
              <a:off x="2923" y="202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4" name="Line 69"/>
            <p:cNvSpPr>
              <a:spLocks noChangeShapeType="1"/>
            </p:cNvSpPr>
            <p:nvPr/>
          </p:nvSpPr>
          <p:spPr bwMode="auto">
            <a:xfrm>
              <a:off x="2923" y="2145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5" name="Line 70"/>
            <p:cNvSpPr>
              <a:spLocks noChangeShapeType="1"/>
            </p:cNvSpPr>
            <p:nvPr/>
          </p:nvSpPr>
          <p:spPr bwMode="auto">
            <a:xfrm>
              <a:off x="2923" y="226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6" name="Line 71"/>
            <p:cNvSpPr>
              <a:spLocks noChangeShapeType="1"/>
            </p:cNvSpPr>
            <p:nvPr/>
          </p:nvSpPr>
          <p:spPr bwMode="auto">
            <a:xfrm>
              <a:off x="2923" y="238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7" name="Line 72"/>
            <p:cNvSpPr>
              <a:spLocks noChangeShapeType="1"/>
            </p:cNvSpPr>
            <p:nvPr/>
          </p:nvSpPr>
          <p:spPr bwMode="auto">
            <a:xfrm>
              <a:off x="2923" y="249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8" name="Line 73"/>
            <p:cNvSpPr>
              <a:spLocks noChangeShapeType="1"/>
            </p:cNvSpPr>
            <p:nvPr/>
          </p:nvSpPr>
          <p:spPr bwMode="auto">
            <a:xfrm>
              <a:off x="2923" y="2617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9" name="Line 74"/>
            <p:cNvSpPr>
              <a:spLocks noChangeShapeType="1"/>
            </p:cNvSpPr>
            <p:nvPr/>
          </p:nvSpPr>
          <p:spPr bwMode="auto">
            <a:xfrm>
              <a:off x="2923" y="273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0" name="Line 75"/>
            <p:cNvSpPr>
              <a:spLocks noChangeShapeType="1"/>
            </p:cNvSpPr>
            <p:nvPr/>
          </p:nvSpPr>
          <p:spPr bwMode="auto">
            <a:xfrm>
              <a:off x="2923" y="2852"/>
              <a:ext cx="1" cy="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1" name="Line 76"/>
            <p:cNvSpPr>
              <a:spLocks noChangeShapeType="1"/>
            </p:cNvSpPr>
            <p:nvPr/>
          </p:nvSpPr>
          <p:spPr bwMode="auto">
            <a:xfrm>
              <a:off x="3461" y="1085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2" name="Line 77"/>
            <p:cNvSpPr>
              <a:spLocks noChangeShapeType="1"/>
            </p:cNvSpPr>
            <p:nvPr/>
          </p:nvSpPr>
          <p:spPr bwMode="auto">
            <a:xfrm>
              <a:off x="3461" y="120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3" name="Line 78"/>
            <p:cNvSpPr>
              <a:spLocks noChangeShapeType="1"/>
            </p:cNvSpPr>
            <p:nvPr/>
          </p:nvSpPr>
          <p:spPr bwMode="auto">
            <a:xfrm>
              <a:off x="3461" y="132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4" name="Line 79"/>
            <p:cNvSpPr>
              <a:spLocks noChangeShapeType="1"/>
            </p:cNvSpPr>
            <p:nvPr/>
          </p:nvSpPr>
          <p:spPr bwMode="auto">
            <a:xfrm>
              <a:off x="3461" y="143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5" name="Line 80"/>
            <p:cNvSpPr>
              <a:spLocks noChangeShapeType="1"/>
            </p:cNvSpPr>
            <p:nvPr/>
          </p:nvSpPr>
          <p:spPr bwMode="auto">
            <a:xfrm>
              <a:off x="3461" y="1556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6" name="Line 81"/>
            <p:cNvSpPr>
              <a:spLocks noChangeShapeType="1"/>
            </p:cNvSpPr>
            <p:nvPr/>
          </p:nvSpPr>
          <p:spPr bwMode="auto">
            <a:xfrm>
              <a:off x="3461" y="167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7" name="Line 82"/>
            <p:cNvSpPr>
              <a:spLocks noChangeShapeType="1"/>
            </p:cNvSpPr>
            <p:nvPr/>
          </p:nvSpPr>
          <p:spPr bwMode="auto">
            <a:xfrm>
              <a:off x="3461" y="1792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8" name="Line 83"/>
            <p:cNvSpPr>
              <a:spLocks noChangeShapeType="1"/>
            </p:cNvSpPr>
            <p:nvPr/>
          </p:nvSpPr>
          <p:spPr bwMode="auto">
            <a:xfrm>
              <a:off x="3461" y="1910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9" name="Line 84"/>
            <p:cNvSpPr>
              <a:spLocks noChangeShapeType="1"/>
            </p:cNvSpPr>
            <p:nvPr/>
          </p:nvSpPr>
          <p:spPr bwMode="auto">
            <a:xfrm>
              <a:off x="3461" y="202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0" name="Line 85"/>
            <p:cNvSpPr>
              <a:spLocks noChangeShapeType="1"/>
            </p:cNvSpPr>
            <p:nvPr/>
          </p:nvSpPr>
          <p:spPr bwMode="auto">
            <a:xfrm>
              <a:off x="3461" y="2145"/>
              <a:ext cx="1" cy="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1" name="Line 86"/>
            <p:cNvSpPr>
              <a:spLocks noChangeShapeType="1"/>
            </p:cNvSpPr>
            <p:nvPr/>
          </p:nvSpPr>
          <p:spPr bwMode="auto">
            <a:xfrm>
              <a:off x="3461" y="2263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2" name="Line 87"/>
            <p:cNvSpPr>
              <a:spLocks noChangeShapeType="1"/>
            </p:cNvSpPr>
            <p:nvPr/>
          </p:nvSpPr>
          <p:spPr bwMode="auto">
            <a:xfrm>
              <a:off x="3461" y="2381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3" name="Line 88"/>
            <p:cNvSpPr>
              <a:spLocks noChangeShapeType="1"/>
            </p:cNvSpPr>
            <p:nvPr/>
          </p:nvSpPr>
          <p:spPr bwMode="auto">
            <a:xfrm>
              <a:off x="3461" y="2499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4" name="Line 89"/>
            <p:cNvSpPr>
              <a:spLocks noChangeShapeType="1"/>
            </p:cNvSpPr>
            <p:nvPr/>
          </p:nvSpPr>
          <p:spPr bwMode="auto">
            <a:xfrm>
              <a:off x="3461" y="2617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5" name="Line 90"/>
            <p:cNvSpPr>
              <a:spLocks noChangeShapeType="1"/>
            </p:cNvSpPr>
            <p:nvPr/>
          </p:nvSpPr>
          <p:spPr bwMode="auto">
            <a:xfrm>
              <a:off x="3461" y="2734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6" name="Line 91"/>
            <p:cNvSpPr>
              <a:spLocks noChangeShapeType="1"/>
            </p:cNvSpPr>
            <p:nvPr/>
          </p:nvSpPr>
          <p:spPr bwMode="auto">
            <a:xfrm>
              <a:off x="3461" y="2852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7" name="Line 92"/>
            <p:cNvSpPr>
              <a:spLocks noChangeShapeType="1"/>
            </p:cNvSpPr>
            <p:nvPr/>
          </p:nvSpPr>
          <p:spPr bwMode="auto">
            <a:xfrm>
              <a:off x="3461" y="2970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8" name="Line 93"/>
            <p:cNvSpPr>
              <a:spLocks noChangeShapeType="1"/>
            </p:cNvSpPr>
            <p:nvPr/>
          </p:nvSpPr>
          <p:spPr bwMode="auto">
            <a:xfrm>
              <a:off x="3461" y="3088"/>
              <a:ext cx="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79" name="Rectangle 94"/>
            <p:cNvSpPr>
              <a:spLocks noChangeArrowheads="1"/>
            </p:cNvSpPr>
            <p:nvPr/>
          </p:nvSpPr>
          <p:spPr bwMode="auto">
            <a:xfrm>
              <a:off x="1853" y="2117"/>
              <a:ext cx="77" cy="161"/>
            </a:xfrm>
            <a:prstGeom prst="rect">
              <a:avLst/>
            </a:prstGeom>
            <a:noFill/>
            <a:ln w="333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0" name="Rectangle 95"/>
            <p:cNvSpPr>
              <a:spLocks noChangeArrowheads="1"/>
            </p:cNvSpPr>
            <p:nvPr/>
          </p:nvSpPr>
          <p:spPr bwMode="auto">
            <a:xfrm>
              <a:off x="2383" y="2117"/>
              <a:ext cx="85" cy="161"/>
            </a:xfrm>
            <a:prstGeom prst="rect">
              <a:avLst/>
            </a:prstGeom>
            <a:noFill/>
            <a:ln w="333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1" name="Rectangle 96"/>
            <p:cNvSpPr>
              <a:spLocks noChangeArrowheads="1"/>
            </p:cNvSpPr>
            <p:nvPr/>
          </p:nvSpPr>
          <p:spPr bwMode="auto">
            <a:xfrm>
              <a:off x="2923" y="2117"/>
              <a:ext cx="86" cy="161"/>
            </a:xfrm>
            <a:prstGeom prst="rect">
              <a:avLst/>
            </a:prstGeom>
            <a:noFill/>
            <a:ln w="333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2" name="Rectangle 97"/>
            <p:cNvSpPr>
              <a:spLocks noChangeArrowheads="1"/>
            </p:cNvSpPr>
            <p:nvPr/>
          </p:nvSpPr>
          <p:spPr bwMode="auto">
            <a:xfrm>
              <a:off x="3461" y="2117"/>
              <a:ext cx="86" cy="161"/>
            </a:xfrm>
            <a:prstGeom prst="rect">
              <a:avLst/>
            </a:prstGeom>
            <a:noFill/>
            <a:ln w="333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383" name="Freeform 98"/>
            <p:cNvSpPr>
              <a:spLocks/>
            </p:cNvSpPr>
            <p:nvPr/>
          </p:nvSpPr>
          <p:spPr bwMode="auto">
            <a:xfrm>
              <a:off x="1447" y="2492"/>
              <a:ext cx="269" cy="382"/>
            </a:xfrm>
            <a:custGeom>
              <a:avLst/>
              <a:gdLst>
                <a:gd name="T0" fmla="*/ 269 w 269"/>
                <a:gd name="T1" fmla="*/ 382 h 382"/>
                <a:gd name="T2" fmla="*/ 243 w 269"/>
                <a:gd name="T3" fmla="*/ 336 h 382"/>
                <a:gd name="T4" fmla="*/ 214 w 269"/>
                <a:gd name="T5" fmla="*/ 290 h 382"/>
                <a:gd name="T6" fmla="*/ 188 w 269"/>
                <a:gd name="T7" fmla="*/ 247 h 382"/>
                <a:gd name="T8" fmla="*/ 162 w 269"/>
                <a:gd name="T9" fmla="*/ 204 h 382"/>
                <a:gd name="T10" fmla="*/ 134 w 269"/>
                <a:gd name="T11" fmla="*/ 163 h 382"/>
                <a:gd name="T12" fmla="*/ 108 w 269"/>
                <a:gd name="T13" fmla="*/ 125 h 382"/>
                <a:gd name="T14" fmla="*/ 82 w 269"/>
                <a:gd name="T15" fmla="*/ 89 h 382"/>
                <a:gd name="T16" fmla="*/ 54 w 269"/>
                <a:gd name="T17" fmla="*/ 55 h 382"/>
                <a:gd name="T18" fmla="*/ 28 w 269"/>
                <a:gd name="T19" fmla="*/ 26 h 382"/>
                <a:gd name="T20" fmla="*/ 0 w 269"/>
                <a:gd name="T21" fmla="*/ 0 h 3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82">
                  <a:moveTo>
                    <a:pt x="269" y="382"/>
                  </a:moveTo>
                  <a:lnTo>
                    <a:pt x="243" y="336"/>
                  </a:lnTo>
                  <a:lnTo>
                    <a:pt x="214" y="290"/>
                  </a:lnTo>
                  <a:lnTo>
                    <a:pt x="188" y="247"/>
                  </a:lnTo>
                  <a:lnTo>
                    <a:pt x="162" y="204"/>
                  </a:lnTo>
                  <a:lnTo>
                    <a:pt x="134" y="163"/>
                  </a:lnTo>
                  <a:lnTo>
                    <a:pt x="108" y="125"/>
                  </a:lnTo>
                  <a:lnTo>
                    <a:pt x="82" y="89"/>
                  </a:lnTo>
                  <a:lnTo>
                    <a:pt x="54" y="55"/>
                  </a:lnTo>
                  <a:lnTo>
                    <a:pt x="28" y="26"/>
                  </a:lnTo>
                  <a:lnTo>
                    <a:pt x="0" y="0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84" name="Freeform 99"/>
            <p:cNvSpPr>
              <a:spLocks/>
            </p:cNvSpPr>
            <p:nvPr/>
          </p:nvSpPr>
          <p:spPr bwMode="auto">
            <a:xfrm>
              <a:off x="1853" y="2451"/>
              <a:ext cx="393" cy="423"/>
            </a:xfrm>
            <a:custGeom>
              <a:avLst/>
              <a:gdLst>
                <a:gd name="T0" fmla="*/ 0 w 393"/>
                <a:gd name="T1" fmla="*/ 0 h 423"/>
                <a:gd name="T2" fmla="*/ 28 w 393"/>
                <a:gd name="T3" fmla="*/ 2 h 423"/>
                <a:gd name="T4" fmla="*/ 54 w 393"/>
                <a:gd name="T5" fmla="*/ 9 h 423"/>
                <a:gd name="T6" fmla="*/ 80 w 393"/>
                <a:gd name="T7" fmla="*/ 21 h 423"/>
                <a:gd name="T8" fmla="*/ 106 w 393"/>
                <a:gd name="T9" fmla="*/ 36 h 423"/>
                <a:gd name="T10" fmla="*/ 132 w 393"/>
                <a:gd name="T11" fmla="*/ 57 h 423"/>
                <a:gd name="T12" fmla="*/ 157 w 393"/>
                <a:gd name="T13" fmla="*/ 81 h 423"/>
                <a:gd name="T14" fmla="*/ 183 w 393"/>
                <a:gd name="T15" fmla="*/ 108 h 423"/>
                <a:gd name="T16" fmla="*/ 212 w 393"/>
                <a:gd name="T17" fmla="*/ 137 h 423"/>
                <a:gd name="T18" fmla="*/ 238 w 393"/>
                <a:gd name="T19" fmla="*/ 173 h 423"/>
                <a:gd name="T20" fmla="*/ 263 w 393"/>
                <a:gd name="T21" fmla="*/ 209 h 423"/>
                <a:gd name="T22" fmla="*/ 289 w 393"/>
                <a:gd name="T23" fmla="*/ 247 h 423"/>
                <a:gd name="T24" fmla="*/ 315 w 393"/>
                <a:gd name="T25" fmla="*/ 288 h 423"/>
                <a:gd name="T26" fmla="*/ 341 w 393"/>
                <a:gd name="T27" fmla="*/ 334 h 423"/>
                <a:gd name="T28" fmla="*/ 367 w 393"/>
                <a:gd name="T29" fmla="*/ 377 h 423"/>
                <a:gd name="T30" fmla="*/ 393 w 393"/>
                <a:gd name="T31" fmla="*/ 423 h 4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3" h="423">
                  <a:moveTo>
                    <a:pt x="0" y="0"/>
                  </a:moveTo>
                  <a:lnTo>
                    <a:pt x="28" y="2"/>
                  </a:lnTo>
                  <a:lnTo>
                    <a:pt x="54" y="9"/>
                  </a:lnTo>
                  <a:lnTo>
                    <a:pt x="80" y="21"/>
                  </a:lnTo>
                  <a:lnTo>
                    <a:pt x="106" y="36"/>
                  </a:lnTo>
                  <a:lnTo>
                    <a:pt x="132" y="57"/>
                  </a:lnTo>
                  <a:lnTo>
                    <a:pt x="157" y="81"/>
                  </a:lnTo>
                  <a:lnTo>
                    <a:pt x="183" y="108"/>
                  </a:lnTo>
                  <a:lnTo>
                    <a:pt x="212" y="137"/>
                  </a:lnTo>
                  <a:lnTo>
                    <a:pt x="238" y="173"/>
                  </a:lnTo>
                  <a:lnTo>
                    <a:pt x="263" y="209"/>
                  </a:lnTo>
                  <a:lnTo>
                    <a:pt x="289" y="247"/>
                  </a:lnTo>
                  <a:lnTo>
                    <a:pt x="315" y="288"/>
                  </a:lnTo>
                  <a:lnTo>
                    <a:pt x="341" y="334"/>
                  </a:lnTo>
                  <a:lnTo>
                    <a:pt x="367" y="377"/>
                  </a:lnTo>
                  <a:lnTo>
                    <a:pt x="393" y="423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85" name="Freeform 100"/>
            <p:cNvSpPr>
              <a:spLocks/>
            </p:cNvSpPr>
            <p:nvPr/>
          </p:nvSpPr>
          <p:spPr bwMode="auto">
            <a:xfrm>
              <a:off x="2383" y="2451"/>
              <a:ext cx="393" cy="423"/>
            </a:xfrm>
            <a:custGeom>
              <a:avLst/>
              <a:gdLst>
                <a:gd name="T0" fmla="*/ 0 w 393"/>
                <a:gd name="T1" fmla="*/ 0 h 423"/>
                <a:gd name="T2" fmla="*/ 28 w 393"/>
                <a:gd name="T3" fmla="*/ 2 h 423"/>
                <a:gd name="T4" fmla="*/ 54 w 393"/>
                <a:gd name="T5" fmla="*/ 9 h 423"/>
                <a:gd name="T6" fmla="*/ 80 w 393"/>
                <a:gd name="T7" fmla="*/ 21 h 423"/>
                <a:gd name="T8" fmla="*/ 106 w 393"/>
                <a:gd name="T9" fmla="*/ 36 h 423"/>
                <a:gd name="T10" fmla="*/ 132 w 393"/>
                <a:gd name="T11" fmla="*/ 57 h 423"/>
                <a:gd name="T12" fmla="*/ 158 w 393"/>
                <a:gd name="T13" fmla="*/ 81 h 423"/>
                <a:gd name="T14" fmla="*/ 186 w 393"/>
                <a:gd name="T15" fmla="*/ 108 h 423"/>
                <a:gd name="T16" fmla="*/ 212 w 393"/>
                <a:gd name="T17" fmla="*/ 137 h 423"/>
                <a:gd name="T18" fmla="*/ 238 w 393"/>
                <a:gd name="T19" fmla="*/ 173 h 423"/>
                <a:gd name="T20" fmla="*/ 264 w 393"/>
                <a:gd name="T21" fmla="*/ 209 h 423"/>
                <a:gd name="T22" fmla="*/ 289 w 393"/>
                <a:gd name="T23" fmla="*/ 247 h 423"/>
                <a:gd name="T24" fmla="*/ 315 w 393"/>
                <a:gd name="T25" fmla="*/ 288 h 423"/>
                <a:gd name="T26" fmla="*/ 341 w 393"/>
                <a:gd name="T27" fmla="*/ 334 h 423"/>
                <a:gd name="T28" fmla="*/ 367 w 393"/>
                <a:gd name="T29" fmla="*/ 377 h 423"/>
                <a:gd name="T30" fmla="*/ 393 w 393"/>
                <a:gd name="T31" fmla="*/ 423 h 4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3" h="423">
                  <a:moveTo>
                    <a:pt x="0" y="0"/>
                  </a:moveTo>
                  <a:lnTo>
                    <a:pt x="28" y="2"/>
                  </a:lnTo>
                  <a:lnTo>
                    <a:pt x="54" y="9"/>
                  </a:lnTo>
                  <a:lnTo>
                    <a:pt x="80" y="21"/>
                  </a:lnTo>
                  <a:lnTo>
                    <a:pt x="106" y="36"/>
                  </a:lnTo>
                  <a:lnTo>
                    <a:pt x="132" y="57"/>
                  </a:lnTo>
                  <a:lnTo>
                    <a:pt x="158" y="81"/>
                  </a:lnTo>
                  <a:lnTo>
                    <a:pt x="186" y="108"/>
                  </a:lnTo>
                  <a:lnTo>
                    <a:pt x="212" y="137"/>
                  </a:lnTo>
                  <a:lnTo>
                    <a:pt x="238" y="173"/>
                  </a:lnTo>
                  <a:lnTo>
                    <a:pt x="264" y="209"/>
                  </a:lnTo>
                  <a:lnTo>
                    <a:pt x="289" y="247"/>
                  </a:lnTo>
                  <a:lnTo>
                    <a:pt x="315" y="288"/>
                  </a:lnTo>
                  <a:lnTo>
                    <a:pt x="341" y="334"/>
                  </a:lnTo>
                  <a:lnTo>
                    <a:pt x="367" y="377"/>
                  </a:lnTo>
                  <a:lnTo>
                    <a:pt x="393" y="423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86" name="Freeform 101"/>
            <p:cNvSpPr>
              <a:spLocks/>
            </p:cNvSpPr>
            <p:nvPr/>
          </p:nvSpPr>
          <p:spPr bwMode="auto">
            <a:xfrm>
              <a:off x="2923" y="2451"/>
              <a:ext cx="393" cy="423"/>
            </a:xfrm>
            <a:custGeom>
              <a:avLst/>
              <a:gdLst>
                <a:gd name="T0" fmla="*/ 0 w 393"/>
                <a:gd name="T1" fmla="*/ 0 h 423"/>
                <a:gd name="T2" fmla="*/ 26 w 393"/>
                <a:gd name="T3" fmla="*/ 2 h 423"/>
                <a:gd name="T4" fmla="*/ 52 w 393"/>
                <a:gd name="T5" fmla="*/ 9 h 423"/>
                <a:gd name="T6" fmla="*/ 78 w 393"/>
                <a:gd name="T7" fmla="*/ 21 h 423"/>
                <a:gd name="T8" fmla="*/ 104 w 393"/>
                <a:gd name="T9" fmla="*/ 36 h 423"/>
                <a:gd name="T10" fmla="*/ 132 w 393"/>
                <a:gd name="T11" fmla="*/ 57 h 423"/>
                <a:gd name="T12" fmla="*/ 158 w 393"/>
                <a:gd name="T13" fmla="*/ 81 h 423"/>
                <a:gd name="T14" fmla="*/ 184 w 393"/>
                <a:gd name="T15" fmla="*/ 108 h 423"/>
                <a:gd name="T16" fmla="*/ 210 w 393"/>
                <a:gd name="T17" fmla="*/ 137 h 423"/>
                <a:gd name="T18" fmla="*/ 236 w 393"/>
                <a:gd name="T19" fmla="*/ 173 h 423"/>
                <a:gd name="T20" fmla="*/ 262 w 393"/>
                <a:gd name="T21" fmla="*/ 209 h 423"/>
                <a:gd name="T22" fmla="*/ 287 w 393"/>
                <a:gd name="T23" fmla="*/ 247 h 423"/>
                <a:gd name="T24" fmla="*/ 313 w 393"/>
                <a:gd name="T25" fmla="*/ 288 h 423"/>
                <a:gd name="T26" fmla="*/ 342 w 393"/>
                <a:gd name="T27" fmla="*/ 334 h 423"/>
                <a:gd name="T28" fmla="*/ 368 w 393"/>
                <a:gd name="T29" fmla="*/ 377 h 423"/>
                <a:gd name="T30" fmla="*/ 393 w 393"/>
                <a:gd name="T31" fmla="*/ 423 h 4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3" h="423">
                  <a:moveTo>
                    <a:pt x="0" y="0"/>
                  </a:moveTo>
                  <a:lnTo>
                    <a:pt x="26" y="2"/>
                  </a:lnTo>
                  <a:lnTo>
                    <a:pt x="52" y="9"/>
                  </a:lnTo>
                  <a:lnTo>
                    <a:pt x="78" y="21"/>
                  </a:lnTo>
                  <a:lnTo>
                    <a:pt x="104" y="36"/>
                  </a:lnTo>
                  <a:lnTo>
                    <a:pt x="132" y="57"/>
                  </a:lnTo>
                  <a:lnTo>
                    <a:pt x="158" y="81"/>
                  </a:lnTo>
                  <a:lnTo>
                    <a:pt x="184" y="108"/>
                  </a:lnTo>
                  <a:lnTo>
                    <a:pt x="210" y="137"/>
                  </a:lnTo>
                  <a:lnTo>
                    <a:pt x="236" y="173"/>
                  </a:lnTo>
                  <a:lnTo>
                    <a:pt x="262" y="209"/>
                  </a:lnTo>
                  <a:lnTo>
                    <a:pt x="287" y="247"/>
                  </a:lnTo>
                  <a:lnTo>
                    <a:pt x="313" y="288"/>
                  </a:lnTo>
                  <a:lnTo>
                    <a:pt x="342" y="334"/>
                  </a:lnTo>
                  <a:lnTo>
                    <a:pt x="368" y="377"/>
                  </a:lnTo>
                  <a:lnTo>
                    <a:pt x="393" y="423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87" name="Freeform 102"/>
            <p:cNvSpPr>
              <a:spLocks/>
            </p:cNvSpPr>
            <p:nvPr/>
          </p:nvSpPr>
          <p:spPr bwMode="auto">
            <a:xfrm>
              <a:off x="3461" y="2451"/>
              <a:ext cx="399" cy="423"/>
            </a:xfrm>
            <a:custGeom>
              <a:avLst/>
              <a:gdLst>
                <a:gd name="T0" fmla="*/ 0 w 399"/>
                <a:gd name="T1" fmla="*/ 0 h 423"/>
                <a:gd name="T2" fmla="*/ 26 w 399"/>
                <a:gd name="T3" fmla="*/ 2 h 423"/>
                <a:gd name="T4" fmla="*/ 55 w 399"/>
                <a:gd name="T5" fmla="*/ 9 h 423"/>
                <a:gd name="T6" fmla="*/ 81 w 399"/>
                <a:gd name="T7" fmla="*/ 21 h 423"/>
                <a:gd name="T8" fmla="*/ 106 w 399"/>
                <a:gd name="T9" fmla="*/ 36 h 423"/>
                <a:gd name="T10" fmla="*/ 135 w 399"/>
                <a:gd name="T11" fmla="*/ 57 h 423"/>
                <a:gd name="T12" fmla="*/ 161 w 399"/>
                <a:gd name="T13" fmla="*/ 81 h 423"/>
                <a:gd name="T14" fmla="*/ 187 w 399"/>
                <a:gd name="T15" fmla="*/ 108 h 423"/>
                <a:gd name="T16" fmla="*/ 212 w 399"/>
                <a:gd name="T17" fmla="*/ 137 h 423"/>
                <a:gd name="T18" fmla="*/ 238 w 399"/>
                <a:gd name="T19" fmla="*/ 173 h 423"/>
                <a:gd name="T20" fmla="*/ 267 w 399"/>
                <a:gd name="T21" fmla="*/ 209 h 423"/>
                <a:gd name="T22" fmla="*/ 293 w 399"/>
                <a:gd name="T23" fmla="*/ 247 h 423"/>
                <a:gd name="T24" fmla="*/ 318 w 399"/>
                <a:gd name="T25" fmla="*/ 288 h 423"/>
                <a:gd name="T26" fmla="*/ 344 w 399"/>
                <a:gd name="T27" fmla="*/ 334 h 423"/>
                <a:gd name="T28" fmla="*/ 370 w 399"/>
                <a:gd name="T29" fmla="*/ 377 h 423"/>
                <a:gd name="T30" fmla="*/ 399 w 399"/>
                <a:gd name="T31" fmla="*/ 423 h 42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9" h="423">
                  <a:moveTo>
                    <a:pt x="0" y="0"/>
                  </a:moveTo>
                  <a:lnTo>
                    <a:pt x="26" y="2"/>
                  </a:lnTo>
                  <a:lnTo>
                    <a:pt x="55" y="9"/>
                  </a:lnTo>
                  <a:lnTo>
                    <a:pt x="81" y="21"/>
                  </a:lnTo>
                  <a:lnTo>
                    <a:pt x="106" y="36"/>
                  </a:lnTo>
                  <a:lnTo>
                    <a:pt x="135" y="57"/>
                  </a:lnTo>
                  <a:lnTo>
                    <a:pt x="161" y="81"/>
                  </a:lnTo>
                  <a:lnTo>
                    <a:pt x="187" y="108"/>
                  </a:lnTo>
                  <a:lnTo>
                    <a:pt x="212" y="137"/>
                  </a:lnTo>
                  <a:lnTo>
                    <a:pt x="238" y="173"/>
                  </a:lnTo>
                  <a:lnTo>
                    <a:pt x="267" y="209"/>
                  </a:lnTo>
                  <a:lnTo>
                    <a:pt x="293" y="247"/>
                  </a:lnTo>
                  <a:lnTo>
                    <a:pt x="318" y="288"/>
                  </a:lnTo>
                  <a:lnTo>
                    <a:pt x="344" y="334"/>
                  </a:lnTo>
                  <a:lnTo>
                    <a:pt x="370" y="377"/>
                  </a:lnTo>
                  <a:lnTo>
                    <a:pt x="399" y="423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88" name="Freeform 103"/>
            <p:cNvSpPr>
              <a:spLocks/>
            </p:cNvSpPr>
            <p:nvPr/>
          </p:nvSpPr>
          <p:spPr bwMode="auto">
            <a:xfrm>
              <a:off x="1716" y="2460"/>
              <a:ext cx="137" cy="414"/>
            </a:xfrm>
            <a:custGeom>
              <a:avLst/>
              <a:gdLst>
                <a:gd name="T0" fmla="*/ 0 w 137"/>
                <a:gd name="T1" fmla="*/ 414 h 414"/>
                <a:gd name="T2" fmla="*/ 137 w 137"/>
                <a:gd name="T3" fmla="*/ 414 h 414"/>
                <a:gd name="T4" fmla="*/ 137 w 137"/>
                <a:gd name="T5" fmla="*/ 0 h 4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7" h="414">
                  <a:moveTo>
                    <a:pt x="0" y="414"/>
                  </a:moveTo>
                  <a:lnTo>
                    <a:pt x="137" y="414"/>
                  </a:lnTo>
                  <a:lnTo>
                    <a:pt x="137" y="0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89" name="Freeform 104"/>
            <p:cNvSpPr>
              <a:spLocks/>
            </p:cNvSpPr>
            <p:nvPr/>
          </p:nvSpPr>
          <p:spPr bwMode="auto">
            <a:xfrm>
              <a:off x="2256" y="2460"/>
              <a:ext cx="127" cy="414"/>
            </a:xfrm>
            <a:custGeom>
              <a:avLst/>
              <a:gdLst>
                <a:gd name="T0" fmla="*/ 0 w 127"/>
                <a:gd name="T1" fmla="*/ 414 h 414"/>
                <a:gd name="T2" fmla="*/ 127 w 127"/>
                <a:gd name="T3" fmla="*/ 414 h 414"/>
                <a:gd name="T4" fmla="*/ 127 w 127"/>
                <a:gd name="T5" fmla="*/ 0 h 4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" h="414">
                  <a:moveTo>
                    <a:pt x="0" y="414"/>
                  </a:moveTo>
                  <a:lnTo>
                    <a:pt x="127" y="414"/>
                  </a:lnTo>
                  <a:lnTo>
                    <a:pt x="127" y="0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0" name="Line 105"/>
            <p:cNvSpPr>
              <a:spLocks noChangeShapeType="1"/>
            </p:cNvSpPr>
            <p:nvPr/>
          </p:nvSpPr>
          <p:spPr bwMode="auto">
            <a:xfrm>
              <a:off x="2923" y="2451"/>
              <a:ext cx="1" cy="423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1" name="Line 106"/>
            <p:cNvSpPr>
              <a:spLocks noChangeShapeType="1"/>
            </p:cNvSpPr>
            <p:nvPr/>
          </p:nvSpPr>
          <p:spPr bwMode="auto">
            <a:xfrm>
              <a:off x="2776" y="2874"/>
              <a:ext cx="147" cy="1"/>
            </a:xfrm>
            <a:prstGeom prst="line">
              <a:avLst/>
            </a:prstGeom>
            <a:noFill/>
            <a:ln w="33338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2" name="Freeform 107"/>
            <p:cNvSpPr>
              <a:spLocks/>
            </p:cNvSpPr>
            <p:nvPr/>
          </p:nvSpPr>
          <p:spPr bwMode="auto">
            <a:xfrm>
              <a:off x="3316" y="2451"/>
              <a:ext cx="145" cy="423"/>
            </a:xfrm>
            <a:custGeom>
              <a:avLst/>
              <a:gdLst>
                <a:gd name="T0" fmla="*/ 145 w 145"/>
                <a:gd name="T1" fmla="*/ 0 h 423"/>
                <a:gd name="T2" fmla="*/ 145 w 145"/>
                <a:gd name="T3" fmla="*/ 423 h 423"/>
                <a:gd name="T4" fmla="*/ 0 w 145"/>
                <a:gd name="T5" fmla="*/ 423 h 4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5" h="423">
                  <a:moveTo>
                    <a:pt x="145" y="0"/>
                  </a:moveTo>
                  <a:lnTo>
                    <a:pt x="145" y="423"/>
                  </a:lnTo>
                  <a:lnTo>
                    <a:pt x="0" y="423"/>
                  </a:lnTo>
                </a:path>
              </a:pathLst>
            </a:custGeom>
            <a:noFill/>
            <a:ln w="33338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3" name="Freeform 108"/>
            <p:cNvSpPr>
              <a:spLocks/>
            </p:cNvSpPr>
            <p:nvPr/>
          </p:nvSpPr>
          <p:spPr bwMode="auto">
            <a:xfrm>
              <a:off x="1853" y="3088"/>
              <a:ext cx="393" cy="420"/>
            </a:xfrm>
            <a:custGeom>
              <a:avLst/>
              <a:gdLst>
                <a:gd name="T0" fmla="*/ 0 w 393"/>
                <a:gd name="T1" fmla="*/ 0 h 420"/>
                <a:gd name="T2" fmla="*/ 28 w 393"/>
                <a:gd name="T3" fmla="*/ 2 h 420"/>
                <a:gd name="T4" fmla="*/ 54 w 393"/>
                <a:gd name="T5" fmla="*/ 9 h 420"/>
                <a:gd name="T6" fmla="*/ 80 w 393"/>
                <a:gd name="T7" fmla="*/ 19 h 420"/>
                <a:gd name="T8" fmla="*/ 106 w 393"/>
                <a:gd name="T9" fmla="*/ 36 h 420"/>
                <a:gd name="T10" fmla="*/ 132 w 393"/>
                <a:gd name="T11" fmla="*/ 55 h 420"/>
                <a:gd name="T12" fmla="*/ 157 w 393"/>
                <a:gd name="T13" fmla="*/ 79 h 420"/>
                <a:gd name="T14" fmla="*/ 183 w 393"/>
                <a:gd name="T15" fmla="*/ 106 h 420"/>
                <a:gd name="T16" fmla="*/ 212 w 393"/>
                <a:gd name="T17" fmla="*/ 137 h 420"/>
                <a:gd name="T18" fmla="*/ 238 w 393"/>
                <a:gd name="T19" fmla="*/ 170 h 420"/>
                <a:gd name="T20" fmla="*/ 263 w 393"/>
                <a:gd name="T21" fmla="*/ 209 h 420"/>
                <a:gd name="T22" fmla="*/ 289 w 393"/>
                <a:gd name="T23" fmla="*/ 247 h 420"/>
                <a:gd name="T24" fmla="*/ 315 w 393"/>
                <a:gd name="T25" fmla="*/ 288 h 420"/>
                <a:gd name="T26" fmla="*/ 341 w 393"/>
                <a:gd name="T27" fmla="*/ 331 h 420"/>
                <a:gd name="T28" fmla="*/ 367 w 393"/>
                <a:gd name="T29" fmla="*/ 375 h 420"/>
                <a:gd name="T30" fmla="*/ 393 w 393"/>
                <a:gd name="T31" fmla="*/ 420 h 4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3" h="420">
                  <a:moveTo>
                    <a:pt x="0" y="0"/>
                  </a:moveTo>
                  <a:lnTo>
                    <a:pt x="28" y="2"/>
                  </a:lnTo>
                  <a:lnTo>
                    <a:pt x="54" y="9"/>
                  </a:lnTo>
                  <a:lnTo>
                    <a:pt x="80" y="19"/>
                  </a:lnTo>
                  <a:lnTo>
                    <a:pt x="106" y="36"/>
                  </a:lnTo>
                  <a:lnTo>
                    <a:pt x="132" y="55"/>
                  </a:lnTo>
                  <a:lnTo>
                    <a:pt x="157" y="79"/>
                  </a:lnTo>
                  <a:lnTo>
                    <a:pt x="183" y="106"/>
                  </a:lnTo>
                  <a:lnTo>
                    <a:pt x="212" y="137"/>
                  </a:lnTo>
                  <a:lnTo>
                    <a:pt x="238" y="170"/>
                  </a:lnTo>
                  <a:lnTo>
                    <a:pt x="263" y="209"/>
                  </a:lnTo>
                  <a:lnTo>
                    <a:pt x="289" y="247"/>
                  </a:lnTo>
                  <a:lnTo>
                    <a:pt x="315" y="288"/>
                  </a:lnTo>
                  <a:lnTo>
                    <a:pt x="341" y="331"/>
                  </a:lnTo>
                  <a:lnTo>
                    <a:pt x="367" y="375"/>
                  </a:lnTo>
                  <a:lnTo>
                    <a:pt x="393" y="42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4" name="Freeform 109"/>
            <p:cNvSpPr>
              <a:spLocks/>
            </p:cNvSpPr>
            <p:nvPr/>
          </p:nvSpPr>
          <p:spPr bwMode="auto">
            <a:xfrm>
              <a:off x="3461" y="3088"/>
              <a:ext cx="399" cy="420"/>
            </a:xfrm>
            <a:custGeom>
              <a:avLst/>
              <a:gdLst>
                <a:gd name="T0" fmla="*/ 0 w 399"/>
                <a:gd name="T1" fmla="*/ 0 h 420"/>
                <a:gd name="T2" fmla="*/ 26 w 399"/>
                <a:gd name="T3" fmla="*/ 2 h 420"/>
                <a:gd name="T4" fmla="*/ 55 w 399"/>
                <a:gd name="T5" fmla="*/ 9 h 420"/>
                <a:gd name="T6" fmla="*/ 81 w 399"/>
                <a:gd name="T7" fmla="*/ 19 h 420"/>
                <a:gd name="T8" fmla="*/ 106 w 399"/>
                <a:gd name="T9" fmla="*/ 36 h 420"/>
                <a:gd name="T10" fmla="*/ 135 w 399"/>
                <a:gd name="T11" fmla="*/ 55 h 420"/>
                <a:gd name="T12" fmla="*/ 161 w 399"/>
                <a:gd name="T13" fmla="*/ 79 h 420"/>
                <a:gd name="T14" fmla="*/ 187 w 399"/>
                <a:gd name="T15" fmla="*/ 106 h 420"/>
                <a:gd name="T16" fmla="*/ 212 w 399"/>
                <a:gd name="T17" fmla="*/ 137 h 420"/>
                <a:gd name="T18" fmla="*/ 238 w 399"/>
                <a:gd name="T19" fmla="*/ 170 h 420"/>
                <a:gd name="T20" fmla="*/ 267 w 399"/>
                <a:gd name="T21" fmla="*/ 209 h 420"/>
                <a:gd name="T22" fmla="*/ 293 w 399"/>
                <a:gd name="T23" fmla="*/ 247 h 420"/>
                <a:gd name="T24" fmla="*/ 318 w 399"/>
                <a:gd name="T25" fmla="*/ 288 h 420"/>
                <a:gd name="T26" fmla="*/ 344 w 399"/>
                <a:gd name="T27" fmla="*/ 331 h 420"/>
                <a:gd name="T28" fmla="*/ 370 w 399"/>
                <a:gd name="T29" fmla="*/ 375 h 420"/>
                <a:gd name="T30" fmla="*/ 399 w 399"/>
                <a:gd name="T31" fmla="*/ 420 h 4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9" h="420">
                  <a:moveTo>
                    <a:pt x="0" y="0"/>
                  </a:moveTo>
                  <a:lnTo>
                    <a:pt x="26" y="2"/>
                  </a:lnTo>
                  <a:lnTo>
                    <a:pt x="55" y="9"/>
                  </a:lnTo>
                  <a:lnTo>
                    <a:pt x="81" y="19"/>
                  </a:lnTo>
                  <a:lnTo>
                    <a:pt x="106" y="36"/>
                  </a:lnTo>
                  <a:lnTo>
                    <a:pt x="135" y="55"/>
                  </a:lnTo>
                  <a:lnTo>
                    <a:pt x="161" y="79"/>
                  </a:lnTo>
                  <a:lnTo>
                    <a:pt x="187" y="106"/>
                  </a:lnTo>
                  <a:lnTo>
                    <a:pt x="212" y="137"/>
                  </a:lnTo>
                  <a:lnTo>
                    <a:pt x="238" y="170"/>
                  </a:lnTo>
                  <a:lnTo>
                    <a:pt x="267" y="209"/>
                  </a:lnTo>
                  <a:lnTo>
                    <a:pt x="293" y="247"/>
                  </a:lnTo>
                  <a:lnTo>
                    <a:pt x="318" y="288"/>
                  </a:lnTo>
                  <a:lnTo>
                    <a:pt x="344" y="331"/>
                  </a:lnTo>
                  <a:lnTo>
                    <a:pt x="370" y="375"/>
                  </a:lnTo>
                  <a:lnTo>
                    <a:pt x="399" y="42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5" name="Freeform 110"/>
            <p:cNvSpPr>
              <a:spLocks/>
            </p:cNvSpPr>
            <p:nvPr/>
          </p:nvSpPr>
          <p:spPr bwMode="auto">
            <a:xfrm>
              <a:off x="1447" y="3088"/>
              <a:ext cx="406" cy="420"/>
            </a:xfrm>
            <a:custGeom>
              <a:avLst/>
              <a:gdLst>
                <a:gd name="T0" fmla="*/ 406 w 406"/>
                <a:gd name="T1" fmla="*/ 0 h 420"/>
                <a:gd name="T2" fmla="*/ 406 w 406"/>
                <a:gd name="T3" fmla="*/ 420 h 420"/>
                <a:gd name="T4" fmla="*/ 0 w 406"/>
                <a:gd name="T5" fmla="*/ 420 h 4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6" h="420">
                  <a:moveTo>
                    <a:pt x="406" y="0"/>
                  </a:moveTo>
                  <a:lnTo>
                    <a:pt x="406" y="420"/>
                  </a:lnTo>
                  <a:lnTo>
                    <a:pt x="0" y="42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6" name="Freeform 111"/>
            <p:cNvSpPr>
              <a:spLocks/>
            </p:cNvSpPr>
            <p:nvPr/>
          </p:nvSpPr>
          <p:spPr bwMode="auto">
            <a:xfrm>
              <a:off x="2246" y="3088"/>
              <a:ext cx="1215" cy="420"/>
            </a:xfrm>
            <a:custGeom>
              <a:avLst/>
              <a:gdLst>
                <a:gd name="T0" fmla="*/ 0 w 1215"/>
                <a:gd name="T1" fmla="*/ 420 h 420"/>
                <a:gd name="T2" fmla="*/ 1215 w 1215"/>
                <a:gd name="T3" fmla="*/ 420 h 420"/>
                <a:gd name="T4" fmla="*/ 1215 w 1215"/>
                <a:gd name="T5" fmla="*/ 0 h 4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15" h="420">
                  <a:moveTo>
                    <a:pt x="0" y="420"/>
                  </a:moveTo>
                  <a:lnTo>
                    <a:pt x="1215" y="420"/>
                  </a:lnTo>
                  <a:lnTo>
                    <a:pt x="1215" y="0"/>
                  </a:lnTo>
                </a:path>
              </a:pathLst>
            </a:custGeom>
            <a:noFill/>
            <a:ln w="3333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7" name="Line 112"/>
            <p:cNvSpPr>
              <a:spLocks noChangeShapeType="1"/>
            </p:cNvSpPr>
            <p:nvPr/>
          </p:nvSpPr>
          <p:spPr bwMode="auto">
            <a:xfrm flipV="1">
              <a:off x="1578" y="982"/>
              <a:ext cx="1" cy="3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8" name="Line 113"/>
            <p:cNvSpPr>
              <a:spLocks noChangeShapeType="1"/>
            </p:cNvSpPr>
            <p:nvPr/>
          </p:nvSpPr>
          <p:spPr bwMode="auto">
            <a:xfrm>
              <a:off x="1697" y="1044"/>
              <a:ext cx="3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99" name="Freeform 114"/>
            <p:cNvSpPr>
              <a:spLocks/>
            </p:cNvSpPr>
            <p:nvPr/>
          </p:nvSpPr>
          <p:spPr bwMode="auto">
            <a:xfrm>
              <a:off x="1584" y="1006"/>
              <a:ext cx="121" cy="77"/>
            </a:xfrm>
            <a:custGeom>
              <a:avLst/>
              <a:gdLst>
                <a:gd name="T0" fmla="*/ 121 w 121"/>
                <a:gd name="T1" fmla="*/ 77 h 77"/>
                <a:gd name="T2" fmla="*/ 0 w 121"/>
                <a:gd name="T3" fmla="*/ 38 h 77"/>
                <a:gd name="T4" fmla="*/ 121 w 121"/>
                <a:gd name="T5" fmla="*/ 0 h 77"/>
                <a:gd name="T6" fmla="*/ 121 w 121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" h="77">
                  <a:moveTo>
                    <a:pt x="121" y="77"/>
                  </a:moveTo>
                  <a:lnTo>
                    <a:pt x="0" y="38"/>
                  </a:lnTo>
                  <a:lnTo>
                    <a:pt x="121" y="0"/>
                  </a:lnTo>
                  <a:lnTo>
                    <a:pt x="121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00" name="Freeform 115"/>
            <p:cNvSpPr>
              <a:spLocks/>
            </p:cNvSpPr>
            <p:nvPr/>
          </p:nvSpPr>
          <p:spPr bwMode="auto">
            <a:xfrm>
              <a:off x="1726" y="1006"/>
              <a:ext cx="124" cy="77"/>
            </a:xfrm>
            <a:custGeom>
              <a:avLst/>
              <a:gdLst>
                <a:gd name="T0" fmla="*/ 0 w 124"/>
                <a:gd name="T1" fmla="*/ 0 h 77"/>
                <a:gd name="T2" fmla="*/ 124 w 124"/>
                <a:gd name="T3" fmla="*/ 38 h 77"/>
                <a:gd name="T4" fmla="*/ 0 w 124"/>
                <a:gd name="T5" fmla="*/ 77 h 77"/>
                <a:gd name="T6" fmla="*/ 0 w 124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" h="77">
                  <a:moveTo>
                    <a:pt x="0" y="0"/>
                  </a:moveTo>
                  <a:lnTo>
                    <a:pt x="124" y="38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401" name="Rectangle 116"/>
            <p:cNvSpPr>
              <a:spLocks noChangeArrowheads="1"/>
            </p:cNvSpPr>
            <p:nvPr/>
          </p:nvSpPr>
          <p:spPr bwMode="auto">
            <a:xfrm>
              <a:off x="4153" y="3506"/>
              <a:ext cx="4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2" name="Rectangle 117"/>
            <p:cNvSpPr>
              <a:spLocks noChangeArrowheads="1"/>
            </p:cNvSpPr>
            <p:nvPr/>
          </p:nvSpPr>
          <p:spPr bwMode="auto">
            <a:xfrm>
              <a:off x="4153" y="2860"/>
              <a:ext cx="4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3" name="Rectangle 118"/>
            <p:cNvSpPr>
              <a:spLocks noChangeArrowheads="1"/>
            </p:cNvSpPr>
            <p:nvPr/>
          </p:nvSpPr>
          <p:spPr bwMode="auto">
            <a:xfrm>
              <a:off x="4053" y="2263"/>
              <a:ext cx="11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4" name="Rectangle 119"/>
            <p:cNvSpPr>
              <a:spLocks noChangeArrowheads="1"/>
            </p:cNvSpPr>
            <p:nvPr/>
          </p:nvSpPr>
          <p:spPr bwMode="auto">
            <a:xfrm>
              <a:off x="4153" y="2281"/>
              <a:ext cx="4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5" name="Rectangle 120"/>
            <p:cNvSpPr>
              <a:spLocks noChangeArrowheads="1"/>
            </p:cNvSpPr>
            <p:nvPr/>
          </p:nvSpPr>
          <p:spPr bwMode="auto">
            <a:xfrm>
              <a:off x="4053" y="1501"/>
              <a:ext cx="11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6" name="Rectangle 121"/>
            <p:cNvSpPr>
              <a:spLocks noChangeArrowheads="1"/>
            </p:cNvSpPr>
            <p:nvPr/>
          </p:nvSpPr>
          <p:spPr bwMode="auto">
            <a:xfrm>
              <a:off x="4153" y="1519"/>
              <a:ext cx="4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7" name="Rectangle 122"/>
            <p:cNvSpPr>
              <a:spLocks noChangeArrowheads="1"/>
            </p:cNvSpPr>
            <p:nvPr/>
          </p:nvSpPr>
          <p:spPr bwMode="auto">
            <a:xfrm>
              <a:off x="1558" y="780"/>
              <a:ext cx="14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a 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8" name="Rectangle 123"/>
            <p:cNvSpPr>
              <a:spLocks noChangeArrowheads="1"/>
            </p:cNvSpPr>
            <p:nvPr/>
          </p:nvSpPr>
          <p:spPr bwMode="auto">
            <a:xfrm>
              <a:off x="1655" y="798"/>
              <a:ext cx="41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>
                  <a:solidFill>
                    <a:srgbClr val="000000"/>
                  </a:solidFill>
                  <a:ea typeface="华文中宋" panose="02010600040101010101" pitchFamily="2" charset="-122"/>
                </a:rPr>
                <a:t>=60°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09" name="Rectangle 124"/>
            <p:cNvSpPr>
              <a:spLocks noChangeArrowheads="1"/>
            </p:cNvSpPr>
            <p:nvPr/>
          </p:nvSpPr>
          <p:spPr bwMode="auto">
            <a:xfrm>
              <a:off x="1261" y="840"/>
              <a:ext cx="8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0" name="Rectangle 125"/>
            <p:cNvSpPr>
              <a:spLocks noChangeArrowheads="1"/>
            </p:cNvSpPr>
            <p:nvPr/>
          </p:nvSpPr>
          <p:spPr bwMode="auto">
            <a:xfrm>
              <a:off x="1334" y="938"/>
              <a:ext cx="5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0">
                  <a:solidFill>
                    <a:srgbClr val="000000"/>
                  </a:solidFill>
                  <a:ea typeface="华文中宋" panose="02010600040101010101" pitchFamily="2" charset="-122"/>
                </a:rPr>
                <a:t>2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1" name="Rectangle 126"/>
            <p:cNvSpPr>
              <a:spLocks noChangeArrowheads="1"/>
            </p:cNvSpPr>
            <p:nvPr/>
          </p:nvSpPr>
          <p:spPr bwMode="auto">
            <a:xfrm>
              <a:off x="1959" y="860"/>
              <a:ext cx="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2" name="Rectangle 127"/>
            <p:cNvSpPr>
              <a:spLocks noChangeArrowheads="1"/>
            </p:cNvSpPr>
            <p:nvPr/>
          </p:nvSpPr>
          <p:spPr bwMode="auto">
            <a:xfrm>
              <a:off x="2034" y="960"/>
              <a:ext cx="4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0">
                  <a:solidFill>
                    <a:srgbClr val="000000"/>
                  </a:solidFill>
                  <a:ea typeface="华文中宋" panose="02010600040101010101" pitchFamily="2" charset="-122"/>
                </a:rPr>
                <a:t>a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3" name="Rectangle 128"/>
            <p:cNvSpPr>
              <a:spLocks noChangeArrowheads="1"/>
            </p:cNvSpPr>
            <p:nvPr/>
          </p:nvSpPr>
          <p:spPr bwMode="auto">
            <a:xfrm>
              <a:off x="2324" y="860"/>
              <a:ext cx="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4" name="Rectangle 129"/>
            <p:cNvSpPr>
              <a:spLocks noChangeArrowheads="1"/>
            </p:cNvSpPr>
            <p:nvPr/>
          </p:nvSpPr>
          <p:spPr bwMode="auto">
            <a:xfrm>
              <a:off x="2397" y="960"/>
              <a:ext cx="5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0">
                  <a:solidFill>
                    <a:srgbClr val="000000"/>
                  </a:solidFill>
                  <a:ea typeface="华文中宋" panose="02010600040101010101" pitchFamily="2" charset="-122"/>
                </a:rPr>
                <a:t>b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5" name="Rectangle 130"/>
            <p:cNvSpPr>
              <a:spLocks noChangeArrowheads="1"/>
            </p:cNvSpPr>
            <p:nvPr/>
          </p:nvSpPr>
          <p:spPr bwMode="auto">
            <a:xfrm>
              <a:off x="2877" y="860"/>
              <a:ext cx="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6" name="Rectangle 131"/>
            <p:cNvSpPr>
              <a:spLocks noChangeArrowheads="1"/>
            </p:cNvSpPr>
            <p:nvPr/>
          </p:nvSpPr>
          <p:spPr bwMode="auto">
            <a:xfrm>
              <a:off x="2952" y="960"/>
              <a:ext cx="4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0">
                  <a:solidFill>
                    <a:srgbClr val="000000"/>
                  </a:solidFill>
                  <a:ea typeface="华文中宋" panose="02010600040101010101" pitchFamily="2" charset="-122"/>
                </a:rPr>
                <a:t>c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7" name="Rectangle 132"/>
            <p:cNvSpPr>
              <a:spLocks noChangeArrowheads="1"/>
            </p:cNvSpPr>
            <p:nvPr/>
          </p:nvSpPr>
          <p:spPr bwMode="auto">
            <a:xfrm>
              <a:off x="1334" y="1542"/>
              <a:ext cx="11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8" name="Rectangle 133"/>
            <p:cNvSpPr>
              <a:spLocks noChangeArrowheads="1"/>
            </p:cNvSpPr>
            <p:nvPr/>
          </p:nvSpPr>
          <p:spPr bwMode="auto">
            <a:xfrm>
              <a:off x="1308" y="2281"/>
              <a:ext cx="11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19" name="Rectangle 134"/>
            <p:cNvSpPr>
              <a:spLocks noChangeArrowheads="1"/>
            </p:cNvSpPr>
            <p:nvPr/>
          </p:nvSpPr>
          <p:spPr bwMode="auto">
            <a:xfrm>
              <a:off x="1334" y="2882"/>
              <a:ext cx="1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0" name="Rectangle 135"/>
            <p:cNvSpPr>
              <a:spLocks noChangeArrowheads="1"/>
            </p:cNvSpPr>
            <p:nvPr/>
          </p:nvSpPr>
          <p:spPr bwMode="auto">
            <a:xfrm>
              <a:off x="1334" y="3506"/>
              <a:ext cx="1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O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1" name="Rectangle 136"/>
            <p:cNvSpPr>
              <a:spLocks noChangeArrowheads="1"/>
            </p:cNvSpPr>
            <p:nvPr/>
          </p:nvSpPr>
          <p:spPr bwMode="auto">
            <a:xfrm>
              <a:off x="1248" y="1974"/>
              <a:ext cx="8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2" name="Rectangle 137"/>
            <p:cNvSpPr>
              <a:spLocks noChangeArrowheads="1"/>
            </p:cNvSpPr>
            <p:nvPr/>
          </p:nvSpPr>
          <p:spPr bwMode="auto">
            <a:xfrm>
              <a:off x="1324" y="2072"/>
              <a:ext cx="7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0">
                  <a:solidFill>
                    <a:srgbClr val="000000"/>
                  </a:solidFill>
                  <a:ea typeface="华文中宋" panose="02010600040101010101" pitchFamily="2" charset="-122"/>
                </a:rPr>
                <a:t>G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3" name="Rectangle 138"/>
            <p:cNvSpPr>
              <a:spLocks noChangeArrowheads="1"/>
            </p:cNvSpPr>
            <p:nvPr/>
          </p:nvSpPr>
          <p:spPr bwMode="auto">
            <a:xfrm>
              <a:off x="1299" y="2367"/>
              <a:ext cx="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u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4" name="Rectangle 139"/>
            <p:cNvSpPr>
              <a:spLocks noChangeArrowheads="1"/>
            </p:cNvSpPr>
            <p:nvPr/>
          </p:nvSpPr>
          <p:spPr bwMode="auto">
            <a:xfrm>
              <a:off x="1373" y="2472"/>
              <a:ext cx="5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0">
                  <a:solidFill>
                    <a:srgbClr val="000000"/>
                  </a:solidFill>
                  <a:ea typeface="华文中宋" panose="02010600040101010101" pitchFamily="2" charset="-122"/>
                </a:rPr>
                <a:t>d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5" name="Rectangle 140"/>
            <p:cNvSpPr>
              <a:spLocks noChangeArrowheads="1"/>
            </p:cNvSpPr>
            <p:nvPr/>
          </p:nvSpPr>
          <p:spPr bwMode="auto">
            <a:xfrm>
              <a:off x="1204" y="2993"/>
              <a:ext cx="4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0" i="1">
                  <a:solidFill>
                    <a:srgbClr val="000000"/>
                  </a:solidFill>
                  <a:ea typeface="华文中宋" panose="02010600040101010101" pitchFamily="2" charset="-122"/>
                </a:rPr>
                <a:t>i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6" name="Rectangle 141"/>
            <p:cNvSpPr>
              <a:spLocks noChangeArrowheads="1"/>
            </p:cNvSpPr>
            <p:nvPr/>
          </p:nvSpPr>
          <p:spPr bwMode="auto">
            <a:xfrm>
              <a:off x="1246" y="3091"/>
              <a:ext cx="139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0">
                  <a:solidFill>
                    <a:srgbClr val="000000"/>
                  </a:solidFill>
                  <a:ea typeface="华文中宋" panose="02010600040101010101" pitchFamily="2" charset="-122"/>
                </a:rPr>
                <a:t>VT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  <p:sp>
          <p:nvSpPr>
            <p:cNvPr id="97427" name="Rectangle 142"/>
            <p:cNvSpPr>
              <a:spLocks noChangeArrowheads="1"/>
            </p:cNvSpPr>
            <p:nvPr/>
          </p:nvSpPr>
          <p:spPr bwMode="auto">
            <a:xfrm>
              <a:off x="1376" y="3144"/>
              <a:ext cx="6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500" b="0">
                  <a:solidFill>
                    <a:srgbClr val="000000"/>
                  </a:solidFill>
                  <a:ea typeface="华文中宋" panose="02010600040101010101" pitchFamily="2" charset="-122"/>
                </a:rPr>
                <a:t>1</a:t>
              </a:r>
              <a:endParaRPr lang="en-US" altLang="zh-CN" sz="2400" b="0">
                <a:ea typeface="华文中宋" panose="02010600040101010101" pitchFamily="2" charset="-122"/>
              </a:endParaRPr>
            </a:p>
          </p:txBody>
        </p:sp>
      </p:grpSp>
      <p:sp>
        <p:nvSpPr>
          <p:cNvPr id="97284" name="Text Box 143"/>
          <p:cNvSpPr txBox="1">
            <a:spLocks noChangeArrowheads="1"/>
          </p:cNvSpPr>
          <p:nvPr/>
        </p:nvSpPr>
        <p:spPr bwMode="auto">
          <a:xfrm>
            <a:off x="4086225" y="4652963"/>
            <a:ext cx="5059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00CC"/>
                </a:solidFill>
              </a:rPr>
              <a:t>图</a:t>
            </a:r>
            <a:r>
              <a:rPr lang="en-US" altLang="zh-CN" sz="1400">
                <a:solidFill>
                  <a:srgbClr val="6600CC"/>
                </a:solidFill>
              </a:rPr>
              <a:t>3-15  </a:t>
            </a:r>
            <a:r>
              <a:rPr lang="zh-CN" altLang="en-US" sz="1400">
                <a:solidFill>
                  <a:srgbClr val="6600CC"/>
                </a:solidFill>
              </a:rPr>
              <a:t>三相半波可控整流电路，电阻负载，</a:t>
            </a:r>
            <a:r>
              <a:rPr kumimoji="1" lang="zh-CN" altLang="zh-CN" sz="1400" i="1">
                <a:solidFill>
                  <a:srgbClr val="6600CC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1400">
                <a:solidFill>
                  <a:srgbClr val="6600CC"/>
                </a:solidFill>
              </a:rPr>
              <a:t>=60</a:t>
            </a:r>
            <a:r>
              <a:rPr lang="en-US" altLang="zh-CN" sz="1400">
                <a:solidFill>
                  <a:srgbClr val="6600CC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1400">
                <a:solidFill>
                  <a:srgbClr val="6600CC"/>
                </a:solidFill>
              </a:rPr>
              <a:t>时的波形</a:t>
            </a:r>
          </a:p>
        </p:txBody>
      </p:sp>
      <p:sp>
        <p:nvSpPr>
          <p:cNvPr id="97285" name="Text Box 144"/>
          <p:cNvSpPr txBox="1">
            <a:spLocks noChangeArrowheads="1"/>
          </p:cNvSpPr>
          <p:nvPr/>
        </p:nvSpPr>
        <p:spPr bwMode="auto">
          <a:xfrm>
            <a:off x="781050" y="939800"/>
            <a:ext cx="3214688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9900"/>
                </a:solidFill>
              </a:rPr>
              <a:t>☞</a:t>
            </a:r>
            <a:r>
              <a:rPr kumimoji="1" lang="zh-CN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&gt;30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√</a:t>
            </a:r>
            <a:r>
              <a:rPr lang="zh-CN" altLang="en-US" sz="2000" dirty="0"/>
              <a:t>当导通一相的相电压过零变负时，该相晶闸管关断，但下一相晶闸管因未触发而不导通，此时输出电压电流为零。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FF00FF"/>
                </a:solidFill>
              </a:rPr>
              <a:t>√</a:t>
            </a:r>
            <a:r>
              <a:rPr lang="zh-CN" altLang="en-US" sz="2000" dirty="0"/>
              <a:t>负载电流</a:t>
            </a:r>
            <a:r>
              <a:rPr lang="zh-CN" altLang="en-US" sz="2000" dirty="0">
                <a:solidFill>
                  <a:srgbClr val="E35449"/>
                </a:solidFill>
              </a:rPr>
              <a:t>断续</a:t>
            </a:r>
            <a:r>
              <a:rPr lang="zh-CN" altLang="en-US" sz="2000" dirty="0"/>
              <a:t>，各晶闸管导通角</a:t>
            </a:r>
            <a:r>
              <a:rPr lang="zh-CN" altLang="en-US" sz="2000" dirty="0">
                <a:solidFill>
                  <a:srgbClr val="E35449"/>
                </a:solidFill>
              </a:rPr>
              <a:t>小于</a:t>
            </a:r>
            <a:r>
              <a:rPr lang="en-US" altLang="zh-CN" sz="2000" dirty="0">
                <a:solidFill>
                  <a:srgbClr val="E35449"/>
                </a:solidFill>
              </a:rPr>
              <a:t>120</a:t>
            </a:r>
            <a:r>
              <a:rPr lang="en-US" altLang="zh-CN" sz="2000" dirty="0">
                <a:solidFill>
                  <a:srgbClr val="E35449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b="0" dirty="0"/>
              <a:t>     </a:t>
            </a:r>
            <a:r>
              <a:rPr lang="zh-CN" altLang="en-US" sz="2000" dirty="0">
                <a:solidFill>
                  <a:srgbClr val="FF0000"/>
                </a:solidFill>
              </a:rPr>
              <a:t>导通角与触发角</a:t>
            </a:r>
            <a:r>
              <a:rPr lang="zh-CN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之和</a:t>
            </a:r>
            <a:r>
              <a:rPr lang="en-US" altLang="zh-CN" sz="2000" dirty="0">
                <a:solidFill>
                  <a:srgbClr val="FF0000"/>
                </a:solidFill>
              </a:rPr>
              <a:t>150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000" dirty="0">
                <a:solidFill>
                  <a:srgbClr val="E35449"/>
                </a:solidFill>
                <a:sym typeface="Symbol" panose="05050102010706020507" pitchFamily="18" charset="2"/>
              </a:rPr>
              <a:t>。</a:t>
            </a:r>
            <a:endParaRPr lang="en-US" altLang="zh-CN" sz="2000" dirty="0">
              <a:solidFill>
                <a:srgbClr val="0099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9900"/>
                </a:solidFill>
              </a:rPr>
              <a:t>☞</a:t>
            </a:r>
            <a:r>
              <a:rPr lang="zh-CN" altLang="en-US" sz="2000" dirty="0"/>
              <a:t>电阻负载时</a:t>
            </a:r>
            <a:r>
              <a:rPr kumimoji="1" lang="zh-CN" altLang="zh-CN" sz="2000" i="1" dirty="0">
                <a:sym typeface="Symbol" panose="05050102010706020507" pitchFamily="18" charset="2"/>
              </a:rPr>
              <a:t></a:t>
            </a:r>
            <a:r>
              <a:rPr lang="zh-CN" altLang="en-US" sz="2000" dirty="0"/>
              <a:t>角的</a:t>
            </a:r>
            <a:r>
              <a:rPr lang="zh-CN" altLang="en-US" sz="2000" dirty="0">
                <a:solidFill>
                  <a:srgbClr val="E35449"/>
                </a:solidFill>
              </a:rPr>
              <a:t>移相范围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E35449"/>
                </a:solidFill>
              </a:rPr>
              <a:t>150</a:t>
            </a:r>
            <a:r>
              <a:rPr lang="en-US" altLang="zh-CN" sz="2000" dirty="0">
                <a:solidFill>
                  <a:srgbClr val="E35449"/>
                </a:solidFill>
                <a:sym typeface="Symbol" panose="05050102010706020507" pitchFamily="18" charset="2"/>
              </a:rPr>
              <a:t></a:t>
            </a:r>
            <a:r>
              <a:rPr lang="zh-CN" altLang="en-US" sz="2000" dirty="0"/>
              <a:t>。 </a:t>
            </a:r>
            <a:r>
              <a:rPr lang="zh-CN" altLang="en-US" sz="2000" dirty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endParaRPr lang="el-GR" altLang="en-US" sz="2000" b="0" dirty="0"/>
          </a:p>
        </p:txBody>
      </p:sp>
      <p:grpSp>
        <p:nvGrpSpPr>
          <p:cNvPr id="97286" name="Group 4"/>
          <p:cNvGrpSpPr>
            <a:grpSpLocks/>
          </p:cNvGrpSpPr>
          <p:nvPr/>
        </p:nvGrpSpPr>
        <p:grpSpPr bwMode="auto">
          <a:xfrm>
            <a:off x="3038475" y="5067300"/>
            <a:ext cx="3930650" cy="1343025"/>
            <a:chOff x="2928" y="794"/>
            <a:chExt cx="2259" cy="638"/>
          </a:xfrm>
        </p:grpSpPr>
        <p:graphicFrame>
          <p:nvGraphicFramePr>
            <p:cNvPr id="97288" name="Object 5"/>
            <p:cNvGraphicFramePr>
              <a:graphicFrameLocks noChangeAspect="1"/>
            </p:cNvGraphicFramePr>
            <p:nvPr/>
          </p:nvGraphicFramePr>
          <p:xfrm>
            <a:off x="3507" y="816"/>
            <a:ext cx="168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13" name="Image" r:id="rId3" imgW="7149206" imgH="3022222" progId="Photoshop.Image.7">
                    <p:embed/>
                  </p:oleObj>
                </mc:Choice>
                <mc:Fallback>
                  <p:oleObj name="Image" r:id="rId3" imgW="7149206" imgH="3022222" progId="Photoshop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816"/>
                          <a:ext cx="168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9" name="Text Box 6"/>
            <p:cNvSpPr txBox="1">
              <a:spLocks noChangeArrowheads="1"/>
            </p:cNvSpPr>
            <p:nvPr/>
          </p:nvSpPr>
          <p:spPr bwMode="auto">
            <a:xfrm>
              <a:off x="2928" y="794"/>
              <a:ext cx="72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en-US" altLang="zh-CN" sz="900" b="0">
                  <a:ea typeface="华文中宋" panose="02010600040101010101" pitchFamily="2" charset="-122"/>
                </a:rPr>
                <a:t>                </a:t>
              </a:r>
            </a:p>
          </p:txBody>
        </p:sp>
      </p:grpSp>
      <p:sp>
        <p:nvSpPr>
          <p:cNvPr id="9728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302318-1FDA-49E0-913A-7211B928BCEC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06F-DAFD-4034-859A-36EF204D9F35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609600" y="1905000"/>
          <a:ext cx="73279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69" name="Equation" r:id="rId3" imgW="3898900" imgH="622300" progId="Equation.3">
                  <p:embed/>
                </p:oleObj>
              </mc:Choice>
              <mc:Fallback>
                <p:oleObj name="Equation" r:id="rId3" imgW="38989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73279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427538" y="3106738"/>
          <a:ext cx="22606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0" name="公式" r:id="rId5" imgW="1155700" imgH="228600" progId="Equation.3">
                  <p:embed/>
                </p:oleObj>
              </mc:Choice>
              <mc:Fallback>
                <p:oleObj name="公式" r:id="rId5" imgW="1155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06738"/>
                        <a:ext cx="22606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362200" y="304800"/>
            <a:ext cx="1828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hlink"/>
                </a:solidFill>
              </a:rPr>
              <a:t>数量关系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28600" y="914400"/>
            <a:ext cx="33020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/>
              <a:t>整流电压平均值的计算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04800" y="1447800"/>
            <a:ext cx="431006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/>
              <a:t>（1）</a:t>
            </a:r>
            <a:r>
              <a:rPr lang="en-US" altLang="zh-CN" sz="2400" i="1"/>
              <a:t>a</a:t>
            </a:r>
            <a:r>
              <a:rPr lang="en-US" altLang="zh-CN" sz="2400"/>
              <a:t>≤30</a:t>
            </a:r>
            <a:r>
              <a:rPr lang="en-US" altLang="zh-CN" sz="2400">
                <a:sym typeface="Symbol" panose="05050102010706020507" pitchFamily="18" charset="2"/>
              </a:rPr>
              <a:t></a:t>
            </a:r>
            <a:r>
              <a:rPr lang="zh-CN" altLang="en-US" sz="2400"/>
              <a:t>时，负载电流连续。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611188" y="3046413"/>
            <a:ext cx="3194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/>
              <a:t>当</a:t>
            </a:r>
            <a:r>
              <a:rPr lang="en-US" altLang="zh-CN" sz="2400" i="1"/>
              <a:t>a</a:t>
            </a:r>
            <a:r>
              <a:rPr lang="en-US" altLang="zh-CN" sz="2400"/>
              <a:t>=0</a:t>
            </a:r>
            <a:r>
              <a:rPr lang="zh-CN" altLang="en-US" sz="2400"/>
              <a:t>时，</a:t>
            </a:r>
            <a:r>
              <a:rPr lang="en-US" altLang="zh-CN" sz="2400" i="1"/>
              <a:t>U</a:t>
            </a:r>
            <a:r>
              <a:rPr lang="en-US" altLang="zh-CN" sz="2400" baseline="-30000"/>
              <a:t>d</a:t>
            </a:r>
            <a:r>
              <a:rPr lang="zh-CN" altLang="en-US" sz="2400"/>
              <a:t>最大，为</a:t>
            </a:r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7360"/>
              </p:ext>
            </p:extLst>
          </p:nvPr>
        </p:nvGraphicFramePr>
        <p:xfrm>
          <a:off x="1790700" y="3556000"/>
          <a:ext cx="48006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1" name="VISIO" r:id="rId7" imgW="2042160" imgH="2788920" progId="Visio.Drawing.5">
                  <p:embed/>
                </p:oleObj>
              </mc:Choice>
              <mc:Fallback>
                <p:oleObj name="VISIO" r:id="rId7" imgW="2042160" imgH="278892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6249"/>
                      <a:stretch>
                        <a:fillRect/>
                      </a:stretch>
                    </p:blipFill>
                    <p:spPr bwMode="auto">
                      <a:xfrm>
                        <a:off x="1790700" y="3556000"/>
                        <a:ext cx="480060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5A5833-ACA6-4712-B547-BD797D2D9AA0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4E9533-A9BE-40C2-B10A-B7B74C55F041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228600" y="990600"/>
            <a:ext cx="84582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/>
              <a:t>（2）</a:t>
            </a:r>
            <a:r>
              <a:rPr lang="en-US" altLang="zh-CN" sz="2400" i="1" dirty="0"/>
              <a:t>a</a:t>
            </a:r>
            <a:r>
              <a:rPr lang="en-US" altLang="zh-CN" sz="2400" dirty="0"/>
              <a:t>&gt;30</a:t>
            </a:r>
            <a:r>
              <a:rPr lang="en-US" altLang="zh-CN" sz="2400" dirty="0">
                <a:sym typeface="Symbol" panose="05050102010706020507" pitchFamily="18" charset="2"/>
              </a:rPr>
              <a:t></a:t>
            </a:r>
            <a:r>
              <a:rPr lang="zh-CN" altLang="en-US" sz="2400" dirty="0"/>
              <a:t>时，负载电流断续，晶闸管导通角减小，此时有：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44022"/>
              </p:ext>
            </p:extLst>
          </p:nvPr>
        </p:nvGraphicFramePr>
        <p:xfrm>
          <a:off x="1835696" y="1447792"/>
          <a:ext cx="62801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04" name="Equation" r:id="rId3" imgW="3568680" imgH="622080" progId="Equation.DSMT4">
                  <p:embed/>
                </p:oleObj>
              </mc:Choice>
              <mc:Fallback>
                <p:oleObj name="Equation" r:id="rId3" imgW="3568680" imgH="622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447792"/>
                        <a:ext cx="628015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2743200" y="2667000"/>
          <a:ext cx="411480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05" name="VISIO" r:id="rId5" imgW="1923288" imgH="1886712" progId="Visio.Drawing.5">
                  <p:embed/>
                </p:oleObj>
              </mc:Choice>
              <mc:Fallback>
                <p:oleObj name="VISIO" r:id="rId5" imgW="1923288" imgH="1886712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2728"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4114800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D30079-8975-43B3-AF6A-478F5FD48664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37B81-5E8F-428A-9694-BB3C518A3EED}" type="datetime10">
              <a:rPr lang="zh-CN" altLang="en-US" smtClean="0"/>
              <a:t>13:41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2011华中科技大学答辩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</Template>
  <TotalTime>15351</TotalTime>
  <Words>3129</Words>
  <Application>Microsoft Office PowerPoint</Application>
  <PresentationFormat>全屏显示(4:3)</PresentationFormat>
  <Paragraphs>501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黑体</vt:lpstr>
      <vt:lpstr>华文中宋</vt:lpstr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1_2011华中科技大学答辩模版</vt:lpstr>
      <vt:lpstr>Image</vt:lpstr>
      <vt:lpstr>VISIO</vt:lpstr>
      <vt:lpstr>Equation</vt:lpstr>
      <vt:lpstr>公式</vt:lpstr>
      <vt:lpstr>MathType 6.0 Equation</vt:lpstr>
      <vt:lpstr>Microsoft Equation 3.0</vt:lpstr>
      <vt:lpstr>3.2 三相可控整流电路</vt:lpstr>
      <vt:lpstr>3.2 三相可控整流电路·引言</vt:lpstr>
      <vt:lpstr>3.2.1 三相半波可控整流电路</vt:lpstr>
      <vt:lpstr>PowerPoint 演示文稿</vt:lpstr>
      <vt:lpstr>3.2.1 三相半波可控整流电路</vt:lpstr>
      <vt:lpstr>3.2.1 三相半波可控整流电路</vt:lpstr>
      <vt:lpstr>3.2.1 三相半波可控整流电路</vt:lpstr>
      <vt:lpstr>PowerPoint 演示文稿</vt:lpstr>
      <vt:lpstr>PowerPoint 演示文稿</vt:lpstr>
      <vt:lpstr>3.2.1 三相半波可控整流电路</vt:lpstr>
      <vt:lpstr>3.2.1 三相半波可控整流电路</vt:lpstr>
      <vt:lpstr>3.2.1 三相半波可控整流电路</vt:lpstr>
      <vt:lpstr>3.2.1 三相半波可控整流电路</vt:lpstr>
      <vt:lpstr>3.2.1 三相半波可控整流电路</vt:lpstr>
      <vt:lpstr>3.2.1 三相半波可控整流电路</vt:lpstr>
      <vt:lpstr>复习思考题</vt:lpstr>
      <vt:lpstr>复习思考题</vt:lpstr>
      <vt:lpstr>3.2.2 三相桥式全控整流电路</vt:lpstr>
      <vt:lpstr>PowerPoint 演示文稿</vt:lpstr>
      <vt:lpstr>PowerPoint 演示文稿</vt:lpstr>
      <vt:lpstr>PowerPoint 演示文稿</vt:lpstr>
      <vt:lpstr>PowerPoint 演示文稿</vt:lpstr>
      <vt:lpstr>3.2.2 三相桥式全控整流电路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三相桥式全控整流电路</vt:lpstr>
      <vt:lpstr>3.2.2 三相桥式全控整流电路</vt:lpstr>
      <vt:lpstr>本节需要重点掌握的内容</vt:lpstr>
      <vt:lpstr>PowerPoint 演示文稿</vt:lpstr>
      <vt:lpstr>复习思考题</vt:lpstr>
      <vt:lpstr>复习思考题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xjtu</dc:creator>
  <cp:lastModifiedBy>Yejie</cp:lastModifiedBy>
  <cp:revision>901</cp:revision>
  <dcterms:created xsi:type="dcterms:W3CDTF">2008-05-13T04:14:56Z</dcterms:created>
  <dcterms:modified xsi:type="dcterms:W3CDTF">2023-03-12T05:42:30Z</dcterms:modified>
</cp:coreProperties>
</file>