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45"/>
  </p:notesMasterIdLst>
  <p:sldIdLst>
    <p:sldId id="478" r:id="rId2"/>
    <p:sldId id="510" r:id="rId3"/>
    <p:sldId id="402" r:id="rId4"/>
    <p:sldId id="497" r:id="rId5"/>
    <p:sldId id="403" r:id="rId6"/>
    <p:sldId id="404" r:id="rId7"/>
    <p:sldId id="405" r:id="rId8"/>
    <p:sldId id="498" r:id="rId9"/>
    <p:sldId id="406" r:id="rId10"/>
    <p:sldId id="499" r:id="rId11"/>
    <p:sldId id="410" r:id="rId12"/>
    <p:sldId id="501" r:id="rId13"/>
    <p:sldId id="508" r:id="rId14"/>
    <p:sldId id="511" r:id="rId15"/>
    <p:sldId id="512" r:id="rId16"/>
    <p:sldId id="505" r:id="rId17"/>
    <p:sldId id="407" r:id="rId18"/>
    <p:sldId id="408" r:id="rId19"/>
    <p:sldId id="409" r:id="rId20"/>
    <p:sldId id="500" r:id="rId21"/>
    <p:sldId id="414" r:id="rId22"/>
    <p:sldId id="415" r:id="rId23"/>
    <p:sldId id="416" r:id="rId24"/>
    <p:sldId id="515" r:id="rId25"/>
    <p:sldId id="418" r:id="rId26"/>
    <p:sldId id="419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5" r:id="rId41"/>
    <p:sldId id="506" r:id="rId42"/>
    <p:sldId id="507" r:id="rId43"/>
    <p:sldId id="503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00CC"/>
    <a:srgbClr val="663300"/>
    <a:srgbClr val="0000FF"/>
    <a:srgbClr val="E56359"/>
    <a:srgbClr val="E3544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88" autoAdjust="0"/>
  </p:normalViewPr>
  <p:slideViewPr>
    <p:cSldViewPr>
      <p:cViewPr varScale="1">
        <p:scale>
          <a:sx n="154" d="100"/>
          <a:sy n="154" d="100"/>
        </p:scale>
        <p:origin x="18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png"/><Relationship Id="rId4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3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38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B909F60-4E8D-40F2-87D8-819CF104B6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8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27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/>
          </a:p>
        </p:txBody>
      </p:sp>
    </p:spTree>
    <p:extLst>
      <p:ext uri="{BB962C8B-B14F-4D97-AF65-F5344CB8AC3E}">
        <p14:creationId xmlns:p14="http://schemas.microsoft.com/office/powerpoint/2010/main" val="395653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2A7A5D4-6118-486C-B97C-B078533C0487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EE20F0-4E30-4790-801A-BE5C389BA9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20002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8483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9BF9A57-CBDA-44BC-B3E6-232A27370BD4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6DDB30-8E3B-4D92-8AD5-BAE73A732F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7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95F8F8E-9878-4FAD-BBF6-CF14E6EC6225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2D6DEA-5999-4E76-9A67-E1ADE60B65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4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848600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268413"/>
            <a:ext cx="3956050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268413"/>
            <a:ext cx="395605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92538"/>
            <a:ext cx="3956050" cy="2373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478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848600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268413"/>
            <a:ext cx="3956050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268413"/>
            <a:ext cx="3956050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1188" y="6245225"/>
            <a:ext cx="2232025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55AAC29-59DD-4830-BE3D-E9327904876C}" type="datetime1">
              <a:rPr lang="zh-CN" altLang="en-US"/>
              <a:pPr>
                <a:defRPr/>
              </a:pPr>
              <a:t>2023/3/14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5225"/>
            <a:ext cx="2808288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414B1E-F6CC-4F04-9D6D-7B39B9111B69}" type="slidenum">
              <a:rPr lang="en-US" altLang="zh-CN"/>
              <a:pPr/>
              <a:t>‹#›</a:t>
            </a:fld>
            <a:r>
              <a:rPr lang="en-US" altLang="zh-CN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63463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7AC06A1-E7E2-47B5-AEC4-3033B39EDF1E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38F2E7-F34F-46C0-AD98-B1D6B28705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F2DFE2B-C165-40C4-85D2-57EDEB275160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B6EB90-DBF1-4519-A279-3868578BD1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475854F-ED69-4D7B-96C3-539B90872647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9084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BB644BF-5A4B-4699-8001-0E3DEB6D1217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7B8EA3-02FF-479D-BF95-7E5B240F09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9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3AB62D7-7092-4DBB-819C-AD53C9B5B1B2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493579-ACBA-4E58-9269-9B01B4AAC5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6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89FB663-BB76-4F68-84E5-0AF8A897D3DC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6967C7-F9AE-46B1-A1A5-80B3806A7C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5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857D5E0-4E7F-43D0-92C9-F216D827A1E1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F65D06-6AD2-4BBD-BA00-6ED58521AA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ChangeArrowheads="1"/>
          </p:cNvSpPr>
          <p:nvPr/>
        </p:nvSpPr>
        <p:spPr bwMode="gray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8382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5" name="Picture 11" descr="a_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685800" y="685800"/>
            <a:ext cx="84582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3"/>
          <p:cNvSpPr>
            <a:spLocks noChangeArrowheads="1"/>
          </p:cNvSpPr>
          <p:nvPr/>
        </p:nvSpPr>
        <p:spPr bwMode="gray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6151" name="Group 31"/>
          <p:cNvGrpSpPr>
            <a:grpSpLocks/>
          </p:cNvGrpSpPr>
          <p:nvPr/>
        </p:nvGrpSpPr>
        <p:grpSpPr bwMode="auto">
          <a:xfrm rot="10800000">
            <a:off x="8382000" y="0"/>
            <a:ext cx="762000" cy="685800"/>
            <a:chOff x="5216" y="628"/>
            <a:chExt cx="546" cy="543"/>
          </a:xfrm>
        </p:grpSpPr>
        <p:sp>
          <p:nvSpPr>
            <p:cNvPr id="6158" name="Rectangle 14"/>
            <p:cNvSpPr>
              <a:spLocks noChangeArrowheads="1"/>
            </p:cNvSpPr>
            <p:nvPr userDrawn="1"/>
          </p:nvSpPr>
          <p:spPr bwMode="gray">
            <a:xfrm rot="-5400000">
              <a:off x="5219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9" name="Rectangle 15"/>
            <p:cNvSpPr>
              <a:spLocks noChangeArrowheads="1"/>
            </p:cNvSpPr>
            <p:nvPr userDrawn="1"/>
          </p:nvSpPr>
          <p:spPr bwMode="gray">
            <a:xfrm rot="-5400000">
              <a:off x="5408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2" name="Rectangle 18"/>
            <p:cNvSpPr>
              <a:spLocks noChangeArrowheads="1"/>
            </p:cNvSpPr>
            <p:nvPr userDrawn="1"/>
          </p:nvSpPr>
          <p:spPr bwMode="gray">
            <a:xfrm rot="-5400000">
              <a:off x="5217" y="818"/>
              <a:ext cx="166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3" name="Rectangle 19"/>
            <p:cNvSpPr>
              <a:spLocks noChangeArrowheads="1"/>
            </p:cNvSpPr>
            <p:nvPr userDrawn="1"/>
          </p:nvSpPr>
          <p:spPr bwMode="gray">
            <a:xfrm rot="-5400000">
              <a:off x="5218" y="1006"/>
              <a:ext cx="166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2" name="Rectangle 26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Rectangle 27"/>
          <p:cNvSpPr>
            <a:spLocks noChangeArrowheads="1"/>
          </p:cNvSpPr>
          <p:nvPr/>
        </p:nvSpPr>
        <p:spPr bwMode="gray">
          <a:xfrm>
            <a:off x="-127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Rectangle 28"/>
          <p:cNvSpPr>
            <a:spLocks noChangeArrowheads="1"/>
          </p:cNvSpPr>
          <p:nvPr/>
        </p:nvSpPr>
        <p:spPr bwMode="gray"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5" name="Rectangle 2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6" name="Rectangle 30"/>
          <p:cNvSpPr>
            <a:spLocks noChangeArrowheads="1"/>
          </p:cNvSpPr>
          <p:nvPr/>
        </p:nvSpPr>
        <p:spPr bwMode="gray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157" name="Picture 26" descr="hust-e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6248400"/>
            <a:ext cx="2206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971" r:id="rId1"/>
    <p:sldLayoutId id="2147489972" r:id="rId2"/>
    <p:sldLayoutId id="2147489973" r:id="rId3"/>
    <p:sldLayoutId id="2147489974" r:id="rId4"/>
    <p:sldLayoutId id="2147489771" r:id="rId5"/>
    <p:sldLayoutId id="2147489975" r:id="rId6"/>
    <p:sldLayoutId id="2147489976" r:id="rId7"/>
    <p:sldLayoutId id="2147489977" r:id="rId8"/>
    <p:sldLayoutId id="2147489978" r:id="rId9"/>
    <p:sldLayoutId id="2147489979" r:id="rId10"/>
    <p:sldLayoutId id="2147489980" r:id="rId11"/>
    <p:sldLayoutId id="2147489981" r:id="rId12"/>
    <p:sldLayoutId id="2147489772" r:id="rId13"/>
    <p:sldLayoutId id="214748998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36.png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6.png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3.e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image" Target="../media/image86.png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92.w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ChangeArrowheads="1"/>
          </p:cNvSpPr>
          <p:nvPr/>
        </p:nvSpPr>
        <p:spPr bwMode="auto">
          <a:xfrm>
            <a:off x="481013" y="908719"/>
            <a:ext cx="4320007" cy="523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000" dirty="0">
                <a:solidFill>
                  <a:srgbClr val="E35449"/>
                </a:solidFill>
              </a:rPr>
              <a:t>■</a:t>
            </a:r>
            <a:r>
              <a:rPr lang="zh-CN" altLang="en-US" sz="2000" dirty="0"/>
              <a:t>变压器漏感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solidFill>
                  <a:srgbClr val="E35449"/>
                </a:solidFill>
              </a:rPr>
              <a:t>   </a:t>
            </a:r>
            <a:r>
              <a:rPr lang="zh-CN" altLang="en-US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实际上变压器绕组总有</a:t>
            </a:r>
            <a:r>
              <a:rPr lang="zh-CN" altLang="en-US" sz="2000" dirty="0">
                <a:solidFill>
                  <a:srgbClr val="E35449"/>
                </a:solidFill>
              </a:rPr>
              <a:t>漏感</a:t>
            </a:r>
            <a:r>
              <a:rPr lang="zh-CN" altLang="en-US" sz="2000" dirty="0"/>
              <a:t>，该漏感可用一个集中的电感</a:t>
            </a:r>
            <a:r>
              <a:rPr lang="en-US" altLang="zh-CN" sz="2000" i="1" dirty="0">
                <a:solidFill>
                  <a:srgbClr val="E35449"/>
                </a:solidFill>
              </a:rPr>
              <a:t>L</a:t>
            </a:r>
            <a:r>
              <a:rPr lang="en-US" altLang="zh-CN" sz="2000" i="1" baseline="-25000" dirty="0">
                <a:solidFill>
                  <a:srgbClr val="E35449"/>
                </a:solidFill>
              </a:rPr>
              <a:t>B</a:t>
            </a:r>
            <a:r>
              <a:rPr lang="zh-CN" altLang="en-US" sz="2000" dirty="0"/>
              <a:t>表示，并将其折算到</a:t>
            </a:r>
            <a:r>
              <a:rPr lang="zh-CN" altLang="en-US" sz="2000" dirty="0">
                <a:solidFill>
                  <a:srgbClr val="E35449"/>
                </a:solidFill>
              </a:rPr>
              <a:t>变压器二次侧</a:t>
            </a:r>
            <a:r>
              <a:rPr lang="zh-CN" altLang="en-US" sz="2000" dirty="0"/>
              <a:t>。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solidFill>
                  <a:srgbClr val="E35449"/>
                </a:solidFill>
              </a:rPr>
              <a:t>   </a:t>
            </a:r>
            <a:r>
              <a:rPr lang="zh-CN" altLang="en-US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由于电感对电流的变化起阻碍作用，电感电流不能突变，因此</a:t>
            </a:r>
            <a:r>
              <a:rPr lang="zh-CN" altLang="en-US" sz="2000" dirty="0">
                <a:solidFill>
                  <a:srgbClr val="E35449"/>
                </a:solidFill>
              </a:rPr>
              <a:t>换相</a:t>
            </a:r>
            <a:r>
              <a:rPr lang="zh-CN" altLang="en-US" sz="2000" dirty="0"/>
              <a:t>过程不能瞬间完成，而是会</a:t>
            </a:r>
            <a:r>
              <a:rPr lang="zh-CN" altLang="en-US" sz="2000" dirty="0">
                <a:solidFill>
                  <a:srgbClr val="E35449"/>
                </a:solidFill>
              </a:rPr>
              <a:t>持续一段时间</a:t>
            </a:r>
            <a:r>
              <a:rPr lang="zh-CN" altLang="en-US" sz="2000" dirty="0"/>
              <a:t>。 </a:t>
            </a:r>
          </a:p>
          <a:p>
            <a:pPr eaLnBrk="1" hangingPunct="1">
              <a:lnSpc>
                <a:spcPct val="125000"/>
              </a:lnSpc>
            </a:pPr>
            <a:endParaRPr lang="zh-CN" altLang="en-US" sz="2000" dirty="0">
              <a:solidFill>
                <a:srgbClr val="E35449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solidFill>
                  <a:srgbClr val="E35449"/>
                </a:solidFill>
              </a:rPr>
              <a:t>■</a:t>
            </a:r>
            <a:r>
              <a:rPr lang="zh-CN" altLang="en-US" sz="2000" dirty="0"/>
              <a:t>现以三相半波为例来分析，然后将其结论推广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/>
              <a:t>   </a:t>
            </a:r>
            <a:r>
              <a:rPr lang="zh-CN" altLang="en-US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假设负载中电感很大，</a:t>
            </a:r>
            <a:r>
              <a:rPr lang="zh-CN" altLang="en-US" sz="2000" dirty="0">
                <a:solidFill>
                  <a:srgbClr val="E35449"/>
                </a:solidFill>
              </a:rPr>
              <a:t>负载电流为水平线</a:t>
            </a:r>
            <a:r>
              <a:rPr lang="zh-CN" altLang="en-US" sz="2000" dirty="0"/>
              <a:t>。</a:t>
            </a:r>
          </a:p>
        </p:txBody>
      </p:sp>
      <p:sp>
        <p:nvSpPr>
          <p:cNvPr id="91140" name="Rectangle 2"/>
          <p:cNvSpPr txBox="1">
            <a:spLocks noChangeArrowheads="1"/>
          </p:cNvSpPr>
          <p:nvPr/>
        </p:nvSpPr>
        <p:spPr bwMode="auto">
          <a:xfrm>
            <a:off x="755576" y="0"/>
            <a:ext cx="7848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Arial" panose="020B0604020202020204" pitchFamily="34" charset="0"/>
                <a:ea typeface="华文中宋" panose="02010600040101010101" pitchFamily="2" charset="-122"/>
              </a:rPr>
              <a:t>3.3 </a:t>
            </a:r>
            <a:r>
              <a:rPr lang="zh-CN" altLang="en-US" sz="3600" dirty="0">
                <a:latin typeface="Arial" panose="020B0604020202020204" pitchFamily="34" charset="0"/>
                <a:ea typeface="华文中宋" panose="02010600040101010101" pitchFamily="2" charset="-122"/>
              </a:rPr>
              <a:t>变压器漏感对整流电路的影响</a:t>
            </a:r>
          </a:p>
        </p:txBody>
      </p:sp>
      <p:sp>
        <p:nvSpPr>
          <p:cNvPr id="91141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2771775" y="63436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10FAA8-0271-4F51-BB0A-B3D67359087D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  <p:pic>
        <p:nvPicPr>
          <p:cNvPr id="9114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21" y="2492896"/>
            <a:ext cx="4235476" cy="210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3.3 </a:t>
            </a:r>
            <a:r>
              <a:rPr lang="zh-CN" altLang="en-US" sz="3600">
                <a:solidFill>
                  <a:schemeClr val="tx1"/>
                </a:solidFill>
              </a:rPr>
              <a:t>变压器漏感对整流电路的影响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692150"/>
            <a:ext cx="7829550" cy="58308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◆</a:t>
            </a:r>
            <a:r>
              <a:rPr lang="zh-CN" altLang="en-US" sz="2400" b="1" dirty="0"/>
              <a:t>变压器漏感对整流电路影响的一些结论</a:t>
            </a:r>
            <a:r>
              <a:rPr lang="en-US" altLang="zh-CN" sz="2400" b="1" dirty="0"/>
              <a:t>: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</a:rPr>
              <a:t>    ☞</a:t>
            </a:r>
            <a:r>
              <a:rPr kumimoji="1" lang="zh-CN" altLang="en-US" sz="2400" b="1" dirty="0"/>
              <a:t>换相时晶闸管电压出现缺口，产生正的</a:t>
            </a:r>
            <a:r>
              <a:rPr kumimoji="1" lang="en-US" altLang="zh-CN" sz="2400" b="1" dirty="0">
                <a:solidFill>
                  <a:srgbClr val="E35449"/>
                </a:solidFill>
              </a:rPr>
              <a:t>d</a:t>
            </a:r>
            <a:r>
              <a:rPr kumimoji="1" lang="en-US" altLang="zh-CN" sz="2400" b="1" i="1" dirty="0">
                <a:solidFill>
                  <a:srgbClr val="E35449"/>
                </a:solidFill>
              </a:rPr>
              <a:t>u</a:t>
            </a:r>
            <a:r>
              <a:rPr kumimoji="1" lang="en-US" altLang="zh-CN" sz="2400" b="1" dirty="0">
                <a:solidFill>
                  <a:srgbClr val="E35449"/>
                </a:solidFill>
              </a:rPr>
              <a:t>/</a:t>
            </a:r>
            <a:r>
              <a:rPr kumimoji="1" lang="en-US" altLang="zh-CN" sz="2400" b="1" dirty="0" err="1">
                <a:solidFill>
                  <a:srgbClr val="E35449"/>
                </a:solidFill>
              </a:rPr>
              <a:t>d</a:t>
            </a:r>
            <a:r>
              <a:rPr kumimoji="1" lang="en-US" altLang="zh-CN" sz="2400" b="1" i="1" dirty="0" err="1">
                <a:solidFill>
                  <a:srgbClr val="E35449"/>
                </a:solidFill>
              </a:rPr>
              <a:t>t</a:t>
            </a:r>
            <a:r>
              <a:rPr kumimoji="1" lang="en-US" altLang="zh-CN" sz="2400" b="1" dirty="0">
                <a:solidFill>
                  <a:srgbClr val="E35449"/>
                </a:solidFill>
              </a:rPr>
              <a:t> </a:t>
            </a:r>
            <a:r>
              <a:rPr kumimoji="1" lang="zh-CN" altLang="en-US" sz="2400" b="1" dirty="0"/>
              <a:t>，可能使晶闸管误导通，为此必须加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吸收电路</a:t>
            </a:r>
            <a:r>
              <a:rPr kumimoji="1" lang="zh-CN" altLang="en-US" sz="2400" b="1" dirty="0"/>
              <a:t>。</a:t>
            </a:r>
            <a:endParaRPr kumimoji="1" lang="en-US" altLang="zh-CN" sz="2400" b="1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400" b="1" dirty="0"/>
              <a:t>     </a:t>
            </a: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kumimoji="1" lang="zh-CN" altLang="en-US" sz="2400" b="1" dirty="0"/>
              <a:t>结合</a:t>
            </a:r>
            <a:r>
              <a:rPr kumimoji="1" lang="en-US" altLang="zh-CN" sz="2400" b="1" dirty="0"/>
              <a:t>3.7</a:t>
            </a:r>
            <a:r>
              <a:rPr kumimoji="1" lang="zh-CN" altLang="en-US" sz="2400" b="1" dirty="0"/>
              <a:t>节学习，可能导致晶闸管无法关断。</a:t>
            </a:r>
            <a:endParaRPr lang="zh-CN" altLang="en-US" sz="2400" b="1" dirty="0">
              <a:solidFill>
                <a:srgbClr val="009900"/>
              </a:solidFill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</a:rPr>
              <a:t>    ☞</a:t>
            </a:r>
            <a:r>
              <a:rPr kumimoji="1" lang="zh-CN" altLang="en-US" sz="2400" b="1" dirty="0"/>
              <a:t>换相使电网电压出现缺口，成为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干扰源（谐波电流会导致电网谐波电压）</a:t>
            </a:r>
            <a:r>
              <a:rPr kumimoji="1" lang="zh-CN" altLang="en-US" sz="2400" b="1" dirty="0"/>
              <a:t>。</a:t>
            </a:r>
          </a:p>
        </p:txBody>
      </p:sp>
      <p:sp>
        <p:nvSpPr>
          <p:cNvPr id="99332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E17281-BF99-49D2-BBF3-6A5D5093CA05}" type="slidenum">
              <a:rPr lang="zh-CN" altLang="en-US"/>
              <a:pPr eaLnBrk="1" hangingPunct="1"/>
              <a:t>10</a:t>
            </a:fld>
            <a:endParaRPr lang="zh-CN" altLang="en-US"/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41888"/>
            <a:ext cx="39592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5011738" y="4102100"/>
            <a:ext cx="4060825" cy="2566988"/>
            <a:chOff x="3087" y="2356"/>
            <a:chExt cx="2284" cy="1233"/>
          </a:xfrm>
        </p:grpSpPr>
        <p:sp>
          <p:nvSpPr>
            <p:cNvPr id="99335" name="Freeform 7"/>
            <p:cNvSpPr>
              <a:spLocks/>
            </p:cNvSpPr>
            <p:nvPr/>
          </p:nvSpPr>
          <p:spPr bwMode="auto">
            <a:xfrm>
              <a:off x="4729" y="3334"/>
              <a:ext cx="57" cy="124"/>
            </a:xfrm>
            <a:custGeom>
              <a:avLst/>
              <a:gdLst>
                <a:gd name="T0" fmla="*/ 57 w 57"/>
                <a:gd name="T1" fmla="*/ 0 h 124"/>
                <a:gd name="T2" fmla="*/ 53 w 57"/>
                <a:gd name="T3" fmla="*/ 22 h 124"/>
                <a:gd name="T4" fmla="*/ 48 w 57"/>
                <a:gd name="T5" fmla="*/ 44 h 124"/>
                <a:gd name="T6" fmla="*/ 41 w 57"/>
                <a:gd name="T7" fmla="*/ 67 h 124"/>
                <a:gd name="T8" fmla="*/ 31 w 57"/>
                <a:gd name="T9" fmla="*/ 86 h 124"/>
                <a:gd name="T10" fmla="*/ 22 w 57"/>
                <a:gd name="T11" fmla="*/ 103 h 124"/>
                <a:gd name="T12" fmla="*/ 11 w 57"/>
                <a:gd name="T13" fmla="*/ 115 h 124"/>
                <a:gd name="T14" fmla="*/ 0 w 57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4">
                  <a:moveTo>
                    <a:pt x="57" y="0"/>
                  </a:moveTo>
                  <a:lnTo>
                    <a:pt x="53" y="22"/>
                  </a:lnTo>
                  <a:lnTo>
                    <a:pt x="48" y="44"/>
                  </a:lnTo>
                  <a:lnTo>
                    <a:pt x="41" y="67"/>
                  </a:lnTo>
                  <a:lnTo>
                    <a:pt x="31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6" name="Freeform 8"/>
            <p:cNvSpPr>
              <a:spLocks/>
            </p:cNvSpPr>
            <p:nvPr/>
          </p:nvSpPr>
          <p:spPr bwMode="auto">
            <a:xfrm>
              <a:off x="438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2 w 55"/>
                <a:gd name="T3" fmla="*/ 22 h 124"/>
                <a:gd name="T4" fmla="*/ 47 w 55"/>
                <a:gd name="T5" fmla="*/ 44 h 124"/>
                <a:gd name="T6" fmla="*/ 40 w 55"/>
                <a:gd name="T7" fmla="*/ 67 h 124"/>
                <a:gd name="T8" fmla="*/ 32 w 55"/>
                <a:gd name="T9" fmla="*/ 86 h 124"/>
                <a:gd name="T10" fmla="*/ 22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2" y="22"/>
                  </a:lnTo>
                  <a:lnTo>
                    <a:pt x="47" y="44"/>
                  </a:lnTo>
                  <a:lnTo>
                    <a:pt x="40" y="67"/>
                  </a:lnTo>
                  <a:lnTo>
                    <a:pt x="32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7" name="Freeform 9"/>
            <p:cNvSpPr>
              <a:spLocks/>
            </p:cNvSpPr>
            <p:nvPr/>
          </p:nvSpPr>
          <p:spPr bwMode="auto">
            <a:xfrm>
              <a:off x="404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1 w 55"/>
                <a:gd name="T3" fmla="*/ 22 h 124"/>
                <a:gd name="T4" fmla="*/ 46 w 55"/>
                <a:gd name="T5" fmla="*/ 44 h 124"/>
                <a:gd name="T6" fmla="*/ 39 w 55"/>
                <a:gd name="T7" fmla="*/ 67 h 124"/>
                <a:gd name="T8" fmla="*/ 30 w 55"/>
                <a:gd name="T9" fmla="*/ 86 h 124"/>
                <a:gd name="T10" fmla="*/ 20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1" y="22"/>
                  </a:lnTo>
                  <a:lnTo>
                    <a:pt x="46" y="44"/>
                  </a:lnTo>
                  <a:lnTo>
                    <a:pt x="39" y="67"/>
                  </a:lnTo>
                  <a:lnTo>
                    <a:pt x="30" y="86"/>
                  </a:lnTo>
                  <a:lnTo>
                    <a:pt x="20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8" name="Freeform 10"/>
            <p:cNvSpPr>
              <a:spLocks/>
            </p:cNvSpPr>
            <p:nvPr/>
          </p:nvSpPr>
          <p:spPr bwMode="auto">
            <a:xfrm>
              <a:off x="3704" y="3334"/>
              <a:ext cx="46" cy="124"/>
            </a:xfrm>
            <a:custGeom>
              <a:avLst/>
              <a:gdLst>
                <a:gd name="T0" fmla="*/ 46 w 46"/>
                <a:gd name="T1" fmla="*/ 0 h 124"/>
                <a:gd name="T2" fmla="*/ 44 w 46"/>
                <a:gd name="T3" fmla="*/ 22 h 124"/>
                <a:gd name="T4" fmla="*/ 41 w 46"/>
                <a:gd name="T5" fmla="*/ 44 h 124"/>
                <a:gd name="T6" fmla="*/ 36 w 46"/>
                <a:gd name="T7" fmla="*/ 65 h 124"/>
                <a:gd name="T8" fmla="*/ 29 w 46"/>
                <a:gd name="T9" fmla="*/ 85 h 124"/>
                <a:gd name="T10" fmla="*/ 19 w 46"/>
                <a:gd name="T11" fmla="*/ 101 h 124"/>
                <a:gd name="T12" fmla="*/ 10 w 46"/>
                <a:gd name="T13" fmla="*/ 115 h 124"/>
                <a:gd name="T14" fmla="*/ 0 w 46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4">
                  <a:moveTo>
                    <a:pt x="46" y="0"/>
                  </a:moveTo>
                  <a:lnTo>
                    <a:pt x="44" y="22"/>
                  </a:lnTo>
                  <a:lnTo>
                    <a:pt x="41" y="44"/>
                  </a:lnTo>
                  <a:lnTo>
                    <a:pt x="36" y="65"/>
                  </a:lnTo>
                  <a:lnTo>
                    <a:pt x="29" y="85"/>
                  </a:lnTo>
                  <a:lnTo>
                    <a:pt x="19" y="101"/>
                  </a:lnTo>
                  <a:lnTo>
                    <a:pt x="10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9" name="Freeform 11"/>
            <p:cNvSpPr>
              <a:spLocks/>
            </p:cNvSpPr>
            <p:nvPr/>
          </p:nvSpPr>
          <p:spPr bwMode="auto">
            <a:xfrm>
              <a:off x="3360" y="3334"/>
              <a:ext cx="50" cy="124"/>
            </a:xfrm>
            <a:custGeom>
              <a:avLst/>
              <a:gdLst>
                <a:gd name="T0" fmla="*/ 50 w 50"/>
                <a:gd name="T1" fmla="*/ 0 h 124"/>
                <a:gd name="T2" fmla="*/ 47 w 50"/>
                <a:gd name="T3" fmla="*/ 21 h 124"/>
                <a:gd name="T4" fmla="*/ 44 w 50"/>
                <a:gd name="T5" fmla="*/ 43 h 124"/>
                <a:gd name="T6" fmla="*/ 37 w 50"/>
                <a:gd name="T7" fmla="*/ 65 h 124"/>
                <a:gd name="T8" fmla="*/ 30 w 50"/>
                <a:gd name="T9" fmla="*/ 85 h 124"/>
                <a:gd name="T10" fmla="*/ 20 w 50"/>
                <a:gd name="T11" fmla="*/ 101 h 124"/>
                <a:gd name="T12" fmla="*/ 11 w 50"/>
                <a:gd name="T13" fmla="*/ 114 h 124"/>
                <a:gd name="T14" fmla="*/ 0 w 50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4">
                  <a:moveTo>
                    <a:pt x="50" y="0"/>
                  </a:moveTo>
                  <a:lnTo>
                    <a:pt x="47" y="21"/>
                  </a:lnTo>
                  <a:lnTo>
                    <a:pt x="44" y="43"/>
                  </a:lnTo>
                  <a:lnTo>
                    <a:pt x="37" y="65"/>
                  </a:lnTo>
                  <a:lnTo>
                    <a:pt x="30" y="85"/>
                  </a:lnTo>
                  <a:lnTo>
                    <a:pt x="20" y="101"/>
                  </a:lnTo>
                  <a:lnTo>
                    <a:pt x="11" y="114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0" name="Freeform 12"/>
            <p:cNvSpPr>
              <a:spLocks/>
            </p:cNvSpPr>
            <p:nvPr/>
          </p:nvSpPr>
          <p:spPr bwMode="auto">
            <a:xfrm>
              <a:off x="3190" y="2812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1" name="Freeform 13"/>
            <p:cNvSpPr>
              <a:spLocks/>
            </p:cNvSpPr>
            <p:nvPr/>
          </p:nvSpPr>
          <p:spPr bwMode="auto">
            <a:xfrm>
              <a:off x="3218" y="2753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auto">
            <a:xfrm>
              <a:off x="3247" y="26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03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5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3" name="Freeform 15"/>
            <p:cNvSpPr>
              <a:spLocks/>
            </p:cNvSpPr>
            <p:nvPr/>
          </p:nvSpPr>
          <p:spPr bwMode="auto">
            <a:xfrm>
              <a:off x="3280" y="2639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64 w 18"/>
                <a:gd name="T3" fmla="*/ 5300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9" y="1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4" name="Freeform 16"/>
            <p:cNvSpPr>
              <a:spLocks/>
            </p:cNvSpPr>
            <p:nvPr/>
          </p:nvSpPr>
          <p:spPr bwMode="auto">
            <a:xfrm>
              <a:off x="3315" y="2585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51 w 19"/>
                <a:gd name="T3" fmla="*/ 6232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6" y="16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V="1">
              <a:off x="3322" y="2585"/>
              <a:ext cx="16" cy="22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6" name="Freeform 18"/>
            <p:cNvSpPr>
              <a:spLocks/>
            </p:cNvSpPr>
            <p:nvPr/>
          </p:nvSpPr>
          <p:spPr bwMode="auto">
            <a:xfrm>
              <a:off x="3354" y="2539"/>
              <a:ext cx="28" cy="27"/>
            </a:xfrm>
            <a:custGeom>
              <a:avLst/>
              <a:gdLst>
                <a:gd name="T0" fmla="*/ 0 w 23"/>
                <a:gd name="T1" fmla="*/ 7392 h 19"/>
                <a:gd name="T2" fmla="*/ 357 w 23"/>
                <a:gd name="T3" fmla="*/ 3195 h 19"/>
                <a:gd name="T4" fmla="*/ 645 w 2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9">
                  <a:moveTo>
                    <a:pt x="0" y="19"/>
                  </a:moveTo>
                  <a:lnTo>
                    <a:pt x="13" y="8"/>
                  </a:lnTo>
                  <a:lnTo>
                    <a:pt x="23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7" name="Freeform 19"/>
            <p:cNvSpPr>
              <a:spLocks/>
            </p:cNvSpPr>
            <p:nvPr/>
          </p:nvSpPr>
          <p:spPr bwMode="auto">
            <a:xfrm>
              <a:off x="3401" y="2513"/>
              <a:ext cx="35" cy="11"/>
            </a:xfrm>
            <a:custGeom>
              <a:avLst/>
              <a:gdLst>
                <a:gd name="T0" fmla="*/ 0 w 29"/>
                <a:gd name="T1" fmla="*/ 1838 h 8"/>
                <a:gd name="T2" fmla="*/ 322 w 29"/>
                <a:gd name="T3" fmla="*/ 707 h 8"/>
                <a:gd name="T4" fmla="*/ 612 w 29"/>
                <a:gd name="T5" fmla="*/ 0 h 8"/>
                <a:gd name="T6" fmla="*/ 721 w 29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lnTo>
                    <a:pt x="13" y="3"/>
                  </a:lnTo>
                  <a:lnTo>
                    <a:pt x="26" y="0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8" name="Freeform 20"/>
            <p:cNvSpPr>
              <a:spLocks/>
            </p:cNvSpPr>
            <p:nvPr/>
          </p:nvSpPr>
          <p:spPr bwMode="auto">
            <a:xfrm>
              <a:off x="3459" y="2514"/>
              <a:ext cx="34" cy="13"/>
            </a:xfrm>
            <a:custGeom>
              <a:avLst/>
              <a:gdLst>
                <a:gd name="T0" fmla="*/ 0 w 28"/>
                <a:gd name="T1" fmla="*/ 0 h 9"/>
                <a:gd name="T2" fmla="*/ 232 w 28"/>
                <a:gd name="T3" fmla="*/ 0 h 9"/>
                <a:gd name="T4" fmla="*/ 544 w 28"/>
                <a:gd name="T5" fmla="*/ 2393 h 9"/>
                <a:gd name="T6" fmla="*/ 759 w 28"/>
                <a:gd name="T7" fmla="*/ 4614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0"/>
                  </a:moveTo>
                  <a:lnTo>
                    <a:pt x="8" y="0"/>
                  </a:lnTo>
                  <a:lnTo>
                    <a:pt x="21" y="5"/>
                  </a:lnTo>
                  <a:lnTo>
                    <a:pt x="28" y="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auto">
            <a:xfrm>
              <a:off x="3513" y="2539"/>
              <a:ext cx="27" cy="28"/>
            </a:xfrm>
            <a:custGeom>
              <a:avLst/>
              <a:gdLst>
                <a:gd name="T0" fmla="*/ 0 w 22"/>
                <a:gd name="T1" fmla="*/ 0 h 20"/>
                <a:gd name="T2" fmla="*/ 108 w 22"/>
                <a:gd name="T3" fmla="*/ 603 h 20"/>
                <a:gd name="T4" fmla="*/ 551 w 22"/>
                <a:gd name="T5" fmla="*/ 3921 h 20"/>
                <a:gd name="T6" fmla="*/ 718 w 22"/>
                <a:gd name="T7" fmla="*/ 6091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0"/>
                  </a:moveTo>
                  <a:lnTo>
                    <a:pt x="3" y="2"/>
                  </a:lnTo>
                  <a:lnTo>
                    <a:pt x="16" y="13"/>
                  </a:lnTo>
                  <a:lnTo>
                    <a:pt x="22" y="2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0" name="Freeform 22"/>
            <p:cNvSpPr>
              <a:spLocks/>
            </p:cNvSpPr>
            <p:nvPr/>
          </p:nvSpPr>
          <p:spPr bwMode="auto">
            <a:xfrm>
              <a:off x="3555" y="2587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133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8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1" name="Freeform 23"/>
            <p:cNvSpPr>
              <a:spLocks/>
            </p:cNvSpPr>
            <p:nvPr/>
          </p:nvSpPr>
          <p:spPr bwMode="auto">
            <a:xfrm>
              <a:off x="3592" y="263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65 w 17"/>
                <a:gd name="T3" fmla="*/ 1586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4" y="5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auto">
            <a:xfrm>
              <a:off x="3626" y="2695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89 w 17"/>
                <a:gd name="T3" fmla="*/ 2317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6" y="8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auto">
            <a:xfrm>
              <a:off x="3657" y="2753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45 w 15"/>
                <a:gd name="T3" fmla="*/ 271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1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Freeform 26"/>
            <p:cNvSpPr>
              <a:spLocks/>
            </p:cNvSpPr>
            <p:nvPr/>
          </p:nvSpPr>
          <p:spPr bwMode="auto">
            <a:xfrm>
              <a:off x="3687" y="2813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32 w 14"/>
                <a:gd name="T3" fmla="*/ 502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8" y="1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Freeform 27"/>
            <p:cNvSpPr>
              <a:spLocks/>
            </p:cNvSpPr>
            <p:nvPr/>
          </p:nvSpPr>
          <p:spPr bwMode="auto">
            <a:xfrm>
              <a:off x="3714" y="2873"/>
              <a:ext cx="19" cy="37"/>
            </a:xfrm>
            <a:custGeom>
              <a:avLst/>
              <a:gdLst>
                <a:gd name="T0" fmla="*/ 0 w 15"/>
                <a:gd name="T1" fmla="*/ 0 h 27"/>
                <a:gd name="T2" fmla="*/ 638 w 15"/>
                <a:gd name="T3" fmla="*/ 4230 h 27"/>
                <a:gd name="T4" fmla="*/ 822 w 15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lnTo>
                    <a:pt x="11" y="20"/>
                  </a:lnTo>
                  <a:lnTo>
                    <a:pt x="15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6" name="Freeform 28"/>
            <p:cNvSpPr>
              <a:spLocks/>
            </p:cNvSpPr>
            <p:nvPr/>
          </p:nvSpPr>
          <p:spPr bwMode="auto">
            <a:xfrm>
              <a:off x="3744" y="2934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51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Freeform 29"/>
            <p:cNvSpPr>
              <a:spLocks/>
            </p:cNvSpPr>
            <p:nvPr/>
          </p:nvSpPr>
          <p:spPr bwMode="auto">
            <a:xfrm>
              <a:off x="3773" y="2992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2 w 16"/>
                <a:gd name="T3" fmla="*/ 844 h 25"/>
                <a:gd name="T4" fmla="*/ 286 w 16"/>
                <a:gd name="T5" fmla="*/ 7491 h 25"/>
                <a:gd name="T6" fmla="*/ 298 w 16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Freeform 30"/>
            <p:cNvSpPr>
              <a:spLocks/>
            </p:cNvSpPr>
            <p:nvPr/>
          </p:nvSpPr>
          <p:spPr bwMode="auto">
            <a:xfrm>
              <a:off x="3808" y="3046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119 w 18"/>
                <a:gd name="T3" fmla="*/ 1864 h 24"/>
                <a:gd name="T4" fmla="*/ 539 w 18"/>
                <a:gd name="T5" fmla="*/ 8829 h 24"/>
                <a:gd name="T6" fmla="*/ 543 w 18"/>
                <a:gd name="T7" fmla="*/ 8885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4" y="5"/>
                  </a:lnTo>
                  <a:lnTo>
                    <a:pt x="17" y="2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9" name="Freeform 31"/>
            <p:cNvSpPr>
              <a:spLocks/>
            </p:cNvSpPr>
            <p:nvPr/>
          </p:nvSpPr>
          <p:spPr bwMode="auto">
            <a:xfrm>
              <a:off x="3843" y="3101"/>
              <a:ext cx="26" cy="30"/>
            </a:xfrm>
            <a:custGeom>
              <a:avLst/>
              <a:gdLst>
                <a:gd name="T0" fmla="*/ 0 w 21"/>
                <a:gd name="T1" fmla="*/ 0 h 22"/>
                <a:gd name="T2" fmla="*/ 1 w 21"/>
                <a:gd name="T3" fmla="*/ 1 h 22"/>
                <a:gd name="T4" fmla="*/ 526 w 21"/>
                <a:gd name="T5" fmla="*/ 3165 h 22"/>
                <a:gd name="T6" fmla="*/ 806 w 21"/>
                <a:gd name="T7" fmla="*/ 431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1" y="1"/>
                  </a:lnTo>
                  <a:lnTo>
                    <a:pt x="14" y="16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0" name="Freeform 32"/>
            <p:cNvSpPr>
              <a:spLocks/>
            </p:cNvSpPr>
            <p:nvPr/>
          </p:nvSpPr>
          <p:spPr bwMode="auto">
            <a:xfrm>
              <a:off x="3886" y="3149"/>
              <a:ext cx="30" cy="22"/>
            </a:xfrm>
            <a:custGeom>
              <a:avLst/>
              <a:gdLst>
                <a:gd name="T0" fmla="*/ 0 w 25"/>
                <a:gd name="T1" fmla="*/ 0 h 16"/>
                <a:gd name="T2" fmla="*/ 103 w 25"/>
                <a:gd name="T3" fmla="*/ 1220 h 16"/>
                <a:gd name="T4" fmla="*/ 395 w 25"/>
                <a:gd name="T5" fmla="*/ 2954 h 16"/>
                <a:gd name="T6" fmla="*/ 552 w 25"/>
                <a:gd name="T7" fmla="*/ 3535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0" y="0"/>
                  </a:moveTo>
                  <a:lnTo>
                    <a:pt x="5" y="5"/>
                  </a:lnTo>
                  <a:lnTo>
                    <a:pt x="18" y="13"/>
                  </a:lnTo>
                  <a:lnTo>
                    <a:pt x="25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1" name="Freeform 33"/>
            <p:cNvSpPr>
              <a:spLocks/>
            </p:cNvSpPr>
            <p:nvPr/>
          </p:nvSpPr>
          <p:spPr bwMode="auto">
            <a:xfrm>
              <a:off x="3938" y="3180"/>
              <a:ext cx="36" cy="3"/>
            </a:xfrm>
            <a:custGeom>
              <a:avLst/>
              <a:gdLst>
                <a:gd name="T0" fmla="*/ 0 w 30"/>
                <a:gd name="T1" fmla="*/ 1598 h 2"/>
                <a:gd name="T2" fmla="*/ 1 w 30"/>
                <a:gd name="T3" fmla="*/ 1598 h 2"/>
                <a:gd name="T4" fmla="*/ 310 w 30"/>
                <a:gd name="T5" fmla="*/ 2397 h 2"/>
                <a:gd name="T6" fmla="*/ 588 w 30"/>
                <a:gd name="T7" fmla="*/ 1598 h 2"/>
                <a:gd name="T8" fmla="*/ 662 w 30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lnTo>
                    <a:pt x="1" y="1"/>
                  </a:lnTo>
                  <a:lnTo>
                    <a:pt x="14" y="2"/>
                  </a:lnTo>
                  <a:lnTo>
                    <a:pt x="27" y="1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2" name="Freeform 34"/>
            <p:cNvSpPr>
              <a:spLocks/>
            </p:cNvSpPr>
            <p:nvPr/>
          </p:nvSpPr>
          <p:spPr bwMode="auto">
            <a:xfrm>
              <a:off x="3996" y="3153"/>
              <a:ext cx="32" cy="21"/>
            </a:xfrm>
            <a:custGeom>
              <a:avLst/>
              <a:gdLst>
                <a:gd name="T0" fmla="*/ 0 w 26"/>
                <a:gd name="T1" fmla="*/ 4542 h 15"/>
                <a:gd name="T2" fmla="*/ 315 w 26"/>
                <a:gd name="T3" fmla="*/ 3244 h 15"/>
                <a:gd name="T4" fmla="*/ 754 w 26"/>
                <a:gd name="T5" fmla="*/ 844 h 15"/>
                <a:gd name="T6" fmla="*/ 891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9" y="11"/>
                  </a:lnTo>
                  <a:lnTo>
                    <a:pt x="22" y="3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3" name="Freeform 35"/>
            <p:cNvSpPr>
              <a:spLocks/>
            </p:cNvSpPr>
            <p:nvPr/>
          </p:nvSpPr>
          <p:spPr bwMode="auto">
            <a:xfrm>
              <a:off x="4045" y="3106"/>
              <a:ext cx="25" cy="31"/>
            </a:xfrm>
            <a:custGeom>
              <a:avLst/>
              <a:gdLst>
                <a:gd name="T0" fmla="*/ 0 w 21"/>
                <a:gd name="T1" fmla="*/ 7536 h 22"/>
                <a:gd name="T2" fmla="*/ 170 w 21"/>
                <a:gd name="T3" fmla="*/ 4780 h 22"/>
                <a:gd name="T4" fmla="*/ 423 w 21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8" y="14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4" name="Line 36"/>
            <p:cNvSpPr>
              <a:spLocks noChangeShapeType="1"/>
            </p:cNvSpPr>
            <p:nvPr/>
          </p:nvSpPr>
          <p:spPr bwMode="auto">
            <a:xfrm flipV="1">
              <a:off x="4055" y="3106"/>
              <a:ext cx="15" cy="20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5" name="Freeform 37"/>
            <p:cNvSpPr>
              <a:spLocks/>
            </p:cNvSpPr>
            <p:nvPr/>
          </p:nvSpPr>
          <p:spPr bwMode="auto">
            <a:xfrm>
              <a:off x="4085" y="3053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1 w 18"/>
                <a:gd name="T3" fmla="*/ 8829 h 24"/>
                <a:gd name="T4" fmla="*/ 444 w 18"/>
                <a:gd name="T5" fmla="*/ 1709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" y="23"/>
                  </a:lnTo>
                  <a:lnTo>
                    <a:pt x="15" y="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6" name="Freeform 38"/>
            <p:cNvSpPr>
              <a:spLocks/>
            </p:cNvSpPr>
            <p:nvPr/>
          </p:nvSpPr>
          <p:spPr bwMode="auto">
            <a:xfrm>
              <a:off x="4119" y="2996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84 w 17"/>
                <a:gd name="T3" fmla="*/ 1655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3" y="6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7" name="Freeform 39"/>
            <p:cNvSpPr>
              <a:spLocks/>
            </p:cNvSpPr>
            <p:nvPr/>
          </p:nvSpPr>
          <p:spPr bwMode="auto">
            <a:xfrm>
              <a:off x="4151" y="2939"/>
              <a:ext cx="21" cy="34"/>
            </a:xfrm>
            <a:custGeom>
              <a:avLst/>
              <a:gdLst>
                <a:gd name="T0" fmla="*/ 0 w 18"/>
                <a:gd name="T1" fmla="*/ 8885 h 24"/>
                <a:gd name="T2" fmla="*/ 231 w 18"/>
                <a:gd name="T3" fmla="*/ 1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7" y="1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8" name="Freeform 40"/>
            <p:cNvSpPr>
              <a:spLocks/>
            </p:cNvSpPr>
            <p:nvPr/>
          </p:nvSpPr>
          <p:spPr bwMode="auto">
            <a:xfrm>
              <a:off x="4183" y="28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9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9" name="Freeform 41"/>
            <p:cNvSpPr>
              <a:spLocks/>
            </p:cNvSpPr>
            <p:nvPr/>
          </p:nvSpPr>
          <p:spPr bwMode="auto">
            <a:xfrm>
              <a:off x="4211" y="2821"/>
              <a:ext cx="18" cy="37"/>
            </a:xfrm>
            <a:custGeom>
              <a:avLst/>
              <a:gdLst>
                <a:gd name="T0" fmla="*/ 0 w 15"/>
                <a:gd name="T1" fmla="*/ 10458 h 26"/>
                <a:gd name="T2" fmla="*/ 124 w 15"/>
                <a:gd name="T3" fmla="*/ 6542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6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0" name="Freeform 42"/>
            <p:cNvSpPr>
              <a:spLocks/>
            </p:cNvSpPr>
            <p:nvPr/>
          </p:nvSpPr>
          <p:spPr bwMode="auto">
            <a:xfrm>
              <a:off x="4240" y="2760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2 w 14"/>
                <a:gd name="T3" fmla="*/ 411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8" y="12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1" name="Freeform 43"/>
            <p:cNvSpPr>
              <a:spLocks/>
            </p:cNvSpPr>
            <p:nvPr/>
          </p:nvSpPr>
          <p:spPr bwMode="auto">
            <a:xfrm>
              <a:off x="4268" y="2701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529 w 16"/>
                <a:gd name="T3" fmla="*/ 195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2" name="Freeform 44"/>
            <p:cNvSpPr>
              <a:spLocks/>
            </p:cNvSpPr>
            <p:nvPr/>
          </p:nvSpPr>
          <p:spPr bwMode="auto">
            <a:xfrm>
              <a:off x="4300" y="264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323 w 18"/>
                <a:gd name="T3" fmla="*/ 1678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1" y="7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3" name="Freeform 45"/>
            <p:cNvSpPr>
              <a:spLocks/>
            </p:cNvSpPr>
            <p:nvPr/>
          </p:nvSpPr>
          <p:spPr bwMode="auto">
            <a:xfrm>
              <a:off x="4336" y="2592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4" name="Freeform 46"/>
            <p:cNvSpPr>
              <a:spLocks/>
            </p:cNvSpPr>
            <p:nvPr/>
          </p:nvSpPr>
          <p:spPr bwMode="auto">
            <a:xfrm>
              <a:off x="4374" y="2545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45 w 22"/>
                <a:gd name="T3" fmla="*/ 4351 h 20"/>
                <a:gd name="T4" fmla="*/ 676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7" y="14"/>
                  </a:lnTo>
                  <a:lnTo>
                    <a:pt x="20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5" name="Freeform 47"/>
            <p:cNvSpPr>
              <a:spLocks/>
            </p:cNvSpPr>
            <p:nvPr/>
          </p:nvSpPr>
          <p:spPr bwMode="auto">
            <a:xfrm>
              <a:off x="4420" y="2514"/>
              <a:ext cx="34" cy="16"/>
            </a:xfrm>
            <a:custGeom>
              <a:avLst/>
              <a:gdLst>
                <a:gd name="T0" fmla="*/ 0 w 28"/>
                <a:gd name="T1" fmla="*/ 6271 h 11"/>
                <a:gd name="T2" fmla="*/ 232 w 28"/>
                <a:gd name="T3" fmla="*/ 3705 h 11"/>
                <a:gd name="T4" fmla="*/ 544 w 28"/>
                <a:gd name="T5" fmla="*/ 1204 h 11"/>
                <a:gd name="T6" fmla="*/ 759 w 28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11"/>
                  </a:moveTo>
                  <a:lnTo>
                    <a:pt x="8" y="6"/>
                  </a:lnTo>
                  <a:lnTo>
                    <a:pt x="21" y="2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6" name="Freeform 48"/>
            <p:cNvSpPr>
              <a:spLocks/>
            </p:cNvSpPr>
            <p:nvPr/>
          </p:nvSpPr>
          <p:spPr bwMode="auto">
            <a:xfrm>
              <a:off x="4477" y="251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322 w 29"/>
                <a:gd name="T3" fmla="*/ 1387 h 7"/>
                <a:gd name="T4" fmla="*/ 721 w 29"/>
                <a:gd name="T5" fmla="*/ 297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13" y="3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7" name="Freeform 49"/>
            <p:cNvSpPr>
              <a:spLocks/>
            </p:cNvSpPr>
            <p:nvPr/>
          </p:nvSpPr>
          <p:spPr bwMode="auto">
            <a:xfrm>
              <a:off x="4532" y="2535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273 w 24"/>
                <a:gd name="T3" fmla="*/ 3195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1" y="8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8" name="Line 50"/>
            <p:cNvSpPr>
              <a:spLocks noChangeShapeType="1"/>
            </p:cNvSpPr>
            <p:nvPr/>
          </p:nvSpPr>
          <p:spPr bwMode="auto">
            <a:xfrm>
              <a:off x="4545" y="2546"/>
              <a:ext cx="16" cy="16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9" name="Freeform 51"/>
            <p:cNvSpPr>
              <a:spLocks/>
            </p:cNvSpPr>
            <p:nvPr/>
          </p:nvSpPr>
          <p:spPr bwMode="auto">
            <a:xfrm>
              <a:off x="4577" y="258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344 w 19"/>
                <a:gd name="T3" fmla="*/ 3535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3" y="1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0" name="Freeform 52"/>
            <p:cNvSpPr>
              <a:spLocks/>
            </p:cNvSpPr>
            <p:nvPr/>
          </p:nvSpPr>
          <p:spPr bwMode="auto">
            <a:xfrm>
              <a:off x="4613" y="2634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330 w 17"/>
                <a:gd name="T3" fmla="*/ 3921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9" y="1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1" name="Freeform 53"/>
            <p:cNvSpPr>
              <a:spLocks/>
            </p:cNvSpPr>
            <p:nvPr/>
          </p:nvSpPr>
          <p:spPr bwMode="auto">
            <a:xfrm>
              <a:off x="4647" y="2691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437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2" name="Freeform 54"/>
            <p:cNvSpPr>
              <a:spLocks/>
            </p:cNvSpPr>
            <p:nvPr/>
          </p:nvSpPr>
          <p:spPr bwMode="auto">
            <a:xfrm>
              <a:off x="4678" y="274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202 w 17"/>
                <a:gd name="T3" fmla="*/ 5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3" y="1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3" name="Freeform 55"/>
            <p:cNvSpPr>
              <a:spLocks/>
            </p:cNvSpPr>
            <p:nvPr/>
          </p:nvSpPr>
          <p:spPr bwMode="auto">
            <a:xfrm>
              <a:off x="4709" y="280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814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4" name="Freeform 56"/>
            <p:cNvSpPr>
              <a:spLocks/>
            </p:cNvSpPr>
            <p:nvPr/>
          </p:nvSpPr>
          <p:spPr bwMode="auto">
            <a:xfrm>
              <a:off x="4737" y="286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72 w 15"/>
                <a:gd name="T3" fmla="*/ 129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3" y="5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5" name="Freeform 57"/>
            <p:cNvSpPr>
              <a:spLocks/>
            </p:cNvSpPr>
            <p:nvPr/>
          </p:nvSpPr>
          <p:spPr bwMode="auto">
            <a:xfrm>
              <a:off x="4765" y="292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6" name="Freeform 58"/>
            <p:cNvSpPr>
              <a:spLocks/>
            </p:cNvSpPr>
            <p:nvPr/>
          </p:nvSpPr>
          <p:spPr bwMode="auto">
            <a:xfrm>
              <a:off x="4795" y="2984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98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7" name="Freeform 59"/>
            <p:cNvSpPr>
              <a:spLocks/>
            </p:cNvSpPr>
            <p:nvPr/>
          </p:nvSpPr>
          <p:spPr bwMode="auto">
            <a:xfrm>
              <a:off x="4827" y="3042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67 w 17"/>
                <a:gd name="T3" fmla="*/ 3244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7" y="1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8" name="Freeform 60"/>
            <p:cNvSpPr>
              <a:spLocks/>
            </p:cNvSpPr>
            <p:nvPr/>
          </p:nvSpPr>
          <p:spPr bwMode="auto">
            <a:xfrm>
              <a:off x="4863" y="3095"/>
              <a:ext cx="26" cy="31"/>
            </a:xfrm>
            <a:custGeom>
              <a:avLst/>
              <a:gdLst>
                <a:gd name="T0" fmla="*/ 0 w 21"/>
                <a:gd name="T1" fmla="*/ 0 h 22"/>
                <a:gd name="T2" fmla="*/ 317 w 21"/>
                <a:gd name="T3" fmla="*/ 2407 h 22"/>
                <a:gd name="T4" fmla="*/ 806 w 21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8" y="7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9" name="Line 61"/>
            <p:cNvSpPr>
              <a:spLocks noChangeShapeType="1"/>
            </p:cNvSpPr>
            <p:nvPr/>
          </p:nvSpPr>
          <p:spPr bwMode="auto">
            <a:xfrm>
              <a:off x="4873" y="3105"/>
              <a:ext cx="16" cy="21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0" name="Freeform 62"/>
            <p:cNvSpPr>
              <a:spLocks/>
            </p:cNvSpPr>
            <p:nvPr/>
          </p:nvSpPr>
          <p:spPr bwMode="auto">
            <a:xfrm>
              <a:off x="4906" y="3144"/>
              <a:ext cx="29" cy="25"/>
            </a:xfrm>
            <a:custGeom>
              <a:avLst/>
              <a:gdLst>
                <a:gd name="T0" fmla="*/ 0 w 24"/>
                <a:gd name="T1" fmla="*/ 0 h 18"/>
                <a:gd name="T2" fmla="*/ 320 w 24"/>
                <a:gd name="T3" fmla="*/ 2564 h 18"/>
                <a:gd name="T4" fmla="*/ 608 w 24"/>
                <a:gd name="T5" fmla="*/ 4869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2" y="10"/>
                  </a:lnTo>
                  <a:lnTo>
                    <a:pt x="24" y="1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1" name="Freeform 63"/>
            <p:cNvSpPr>
              <a:spLocks/>
            </p:cNvSpPr>
            <p:nvPr/>
          </p:nvSpPr>
          <p:spPr bwMode="auto">
            <a:xfrm>
              <a:off x="4956" y="3178"/>
              <a:ext cx="36" cy="5"/>
            </a:xfrm>
            <a:custGeom>
              <a:avLst/>
              <a:gdLst>
                <a:gd name="T0" fmla="*/ 0 w 30"/>
                <a:gd name="T1" fmla="*/ 0 h 3"/>
                <a:gd name="T2" fmla="*/ 215 w 30"/>
                <a:gd name="T3" fmla="*/ 10245 h 3"/>
                <a:gd name="T4" fmla="*/ 521 w 30"/>
                <a:gd name="T5" fmla="*/ 17075 h 3"/>
                <a:gd name="T6" fmla="*/ 662 w 30"/>
                <a:gd name="T7" fmla="*/ 10245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0" y="2"/>
                  </a:lnTo>
                  <a:lnTo>
                    <a:pt x="23" y="3"/>
                  </a:lnTo>
                  <a:lnTo>
                    <a:pt x="30" y="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2" name="Freeform 64"/>
            <p:cNvSpPr>
              <a:spLocks/>
            </p:cNvSpPr>
            <p:nvPr/>
          </p:nvSpPr>
          <p:spPr bwMode="auto">
            <a:xfrm>
              <a:off x="5014" y="3159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 w 27"/>
                <a:gd name="T3" fmla="*/ 4427 h 12"/>
                <a:gd name="T4" fmla="*/ 441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1" y="12"/>
                  </a:ln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3" name="Freeform 65"/>
            <p:cNvSpPr>
              <a:spLocks/>
            </p:cNvSpPr>
            <p:nvPr/>
          </p:nvSpPr>
          <p:spPr bwMode="auto">
            <a:xfrm>
              <a:off x="5065" y="311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2 w 21"/>
                <a:gd name="T3" fmla="*/ 5025 h 21"/>
                <a:gd name="T4" fmla="*/ 600 w 21"/>
                <a:gd name="T5" fmla="*/ 1730 h 21"/>
                <a:gd name="T6" fmla="*/ 806 w 2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4" name="Freeform 66"/>
            <p:cNvSpPr>
              <a:spLocks/>
            </p:cNvSpPr>
            <p:nvPr/>
          </p:nvSpPr>
          <p:spPr bwMode="auto">
            <a:xfrm>
              <a:off x="5105" y="3060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43 w 18"/>
                <a:gd name="T3" fmla="*/ 5631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8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5" name="Freeform 67"/>
            <p:cNvSpPr>
              <a:spLocks/>
            </p:cNvSpPr>
            <p:nvPr/>
          </p:nvSpPr>
          <p:spPr bwMode="auto">
            <a:xfrm>
              <a:off x="5140" y="3003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233 w 16"/>
                <a:gd name="T3" fmla="*/ 734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5" y="1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6" name="Freeform 68"/>
            <p:cNvSpPr>
              <a:spLocks/>
            </p:cNvSpPr>
            <p:nvPr/>
          </p:nvSpPr>
          <p:spPr bwMode="auto">
            <a:xfrm>
              <a:off x="5172" y="2945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24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7" name="Freeform 69"/>
            <p:cNvSpPr>
              <a:spLocks/>
            </p:cNvSpPr>
            <p:nvPr/>
          </p:nvSpPr>
          <p:spPr bwMode="auto">
            <a:xfrm>
              <a:off x="5202" y="2888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08 w 17"/>
                <a:gd name="T3" fmla="*/ 324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1" y="1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8" name="Freeform 70"/>
            <p:cNvSpPr>
              <a:spLocks/>
            </p:cNvSpPr>
            <p:nvPr/>
          </p:nvSpPr>
          <p:spPr bwMode="auto">
            <a:xfrm>
              <a:off x="3190" y="3138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330 w 24"/>
                <a:gd name="T3" fmla="*/ 4540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3" y="11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9" name="Freeform 71"/>
            <p:cNvSpPr>
              <a:spLocks/>
            </p:cNvSpPr>
            <p:nvPr/>
          </p:nvSpPr>
          <p:spPr bwMode="auto">
            <a:xfrm>
              <a:off x="3240" y="3177"/>
              <a:ext cx="36" cy="6"/>
            </a:xfrm>
            <a:custGeom>
              <a:avLst/>
              <a:gdLst>
                <a:gd name="T0" fmla="*/ 0 w 30"/>
                <a:gd name="T1" fmla="*/ 0 h 4"/>
                <a:gd name="T2" fmla="*/ 252 w 30"/>
                <a:gd name="T3" fmla="*/ 3596 h 4"/>
                <a:gd name="T4" fmla="*/ 535 w 30"/>
                <a:gd name="T5" fmla="*/ 4163 h 4"/>
                <a:gd name="T6" fmla="*/ 662 w 30"/>
                <a:gd name="T7" fmla="*/ 4163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4">
                  <a:moveTo>
                    <a:pt x="0" y="0"/>
                  </a:moveTo>
                  <a:lnTo>
                    <a:pt x="11" y="3"/>
                  </a:lnTo>
                  <a:lnTo>
                    <a:pt x="24" y="4"/>
                  </a:lnTo>
                  <a:lnTo>
                    <a:pt x="30" y="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0" name="Freeform 72"/>
            <p:cNvSpPr>
              <a:spLocks/>
            </p:cNvSpPr>
            <p:nvPr/>
          </p:nvSpPr>
          <p:spPr bwMode="auto">
            <a:xfrm>
              <a:off x="3299" y="3163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77 w 27"/>
                <a:gd name="T3" fmla="*/ 3741 h 12"/>
                <a:gd name="T4" fmla="*/ 566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6" y="10"/>
                  </a:lnTo>
                  <a:lnTo>
                    <a:pt x="19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1" name="Freeform 73"/>
            <p:cNvSpPr>
              <a:spLocks/>
            </p:cNvSpPr>
            <p:nvPr/>
          </p:nvSpPr>
          <p:spPr bwMode="auto">
            <a:xfrm>
              <a:off x="3351" y="3119"/>
              <a:ext cx="26" cy="30"/>
            </a:xfrm>
            <a:custGeom>
              <a:avLst/>
              <a:gdLst>
                <a:gd name="T0" fmla="*/ 0 w 21"/>
                <a:gd name="T1" fmla="*/ 4316 h 22"/>
                <a:gd name="T2" fmla="*/ 2 w 21"/>
                <a:gd name="T3" fmla="*/ 3851 h 22"/>
                <a:gd name="T4" fmla="*/ 600 w 21"/>
                <a:gd name="T5" fmla="*/ 1448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2" name="Freeform 74"/>
            <p:cNvSpPr>
              <a:spLocks/>
            </p:cNvSpPr>
            <p:nvPr/>
          </p:nvSpPr>
          <p:spPr bwMode="auto">
            <a:xfrm>
              <a:off x="3393" y="3066"/>
              <a:ext cx="21" cy="33"/>
            </a:xfrm>
            <a:custGeom>
              <a:avLst/>
              <a:gdLst>
                <a:gd name="T0" fmla="*/ 0 w 18"/>
                <a:gd name="T1" fmla="*/ 5347 h 24"/>
                <a:gd name="T2" fmla="*/ 103 w 18"/>
                <a:gd name="T3" fmla="*/ 3475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7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3" name="Freeform 75"/>
            <p:cNvSpPr>
              <a:spLocks/>
            </p:cNvSpPr>
            <p:nvPr/>
          </p:nvSpPr>
          <p:spPr bwMode="auto">
            <a:xfrm>
              <a:off x="3428" y="3009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81 w 16"/>
                <a:gd name="T3" fmla="*/ 476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4" y="19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4" name="Freeform 76"/>
            <p:cNvSpPr>
              <a:spLocks/>
            </p:cNvSpPr>
            <p:nvPr/>
          </p:nvSpPr>
          <p:spPr bwMode="auto">
            <a:xfrm>
              <a:off x="3461" y="2953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105 w 17"/>
                <a:gd name="T3" fmla="*/ 535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7" y="17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5" name="Freeform 77"/>
            <p:cNvSpPr>
              <a:spLocks/>
            </p:cNvSpPr>
            <p:nvPr/>
          </p:nvSpPr>
          <p:spPr bwMode="auto">
            <a:xfrm>
              <a:off x="3492" y="28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49 w 15"/>
                <a:gd name="T3" fmla="*/ 3257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6" name="Freeform 78"/>
            <p:cNvSpPr>
              <a:spLocks/>
            </p:cNvSpPr>
            <p:nvPr/>
          </p:nvSpPr>
          <p:spPr bwMode="auto">
            <a:xfrm>
              <a:off x="3521" y="2833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7" name="Freeform 79"/>
            <p:cNvSpPr>
              <a:spLocks/>
            </p:cNvSpPr>
            <p:nvPr/>
          </p:nvSpPr>
          <p:spPr bwMode="auto">
            <a:xfrm>
              <a:off x="3549" y="2774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702 w 15"/>
                <a:gd name="T3" fmla="*/ 1022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13" y="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8" name="Freeform 80"/>
            <p:cNvSpPr>
              <a:spLocks/>
            </p:cNvSpPr>
            <p:nvPr/>
          </p:nvSpPr>
          <p:spPr bwMode="auto">
            <a:xfrm>
              <a:off x="3578" y="2714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119 w 16"/>
                <a:gd name="T3" fmla="*/ 9310 h 26"/>
                <a:gd name="T4" fmla="*/ 705 w 16"/>
                <a:gd name="T5" fmla="*/ 1 h 26"/>
                <a:gd name="T6" fmla="*/ 711 w 1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2" y="23"/>
                  </a:lnTo>
                  <a:lnTo>
                    <a:pt x="15" y="1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9" name="Freeform 81"/>
            <p:cNvSpPr>
              <a:spLocks/>
            </p:cNvSpPr>
            <p:nvPr/>
          </p:nvSpPr>
          <p:spPr bwMode="auto">
            <a:xfrm>
              <a:off x="3609" y="2659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97 w 18"/>
                <a:gd name="T3" fmla="*/ 4362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3" y="19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0" name="Freeform 82"/>
            <p:cNvSpPr>
              <a:spLocks/>
            </p:cNvSpPr>
            <p:nvPr/>
          </p:nvSpPr>
          <p:spPr bwMode="auto">
            <a:xfrm>
              <a:off x="3644" y="260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119 w 18"/>
                <a:gd name="T3" fmla="*/ 4362 h 24"/>
                <a:gd name="T4" fmla="*/ 539 w 18"/>
                <a:gd name="T5" fmla="*/ 514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4" y="19"/>
                  </a:lnTo>
                  <a:lnTo>
                    <a:pt x="17" y="2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1" name="Freeform 83"/>
            <p:cNvSpPr>
              <a:spLocks/>
            </p:cNvSpPr>
            <p:nvPr/>
          </p:nvSpPr>
          <p:spPr bwMode="auto">
            <a:xfrm>
              <a:off x="3680" y="255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489 w 21"/>
                <a:gd name="T3" fmla="*/ 1913 h 21"/>
                <a:gd name="T4" fmla="*/ 806 w 21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13" y="8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2" name="Freeform 84"/>
            <p:cNvSpPr>
              <a:spLocks/>
            </p:cNvSpPr>
            <p:nvPr/>
          </p:nvSpPr>
          <p:spPr bwMode="auto">
            <a:xfrm>
              <a:off x="3723" y="2519"/>
              <a:ext cx="33" cy="19"/>
            </a:xfrm>
            <a:custGeom>
              <a:avLst/>
              <a:gdLst>
                <a:gd name="T0" fmla="*/ 0 w 27"/>
                <a:gd name="T1" fmla="*/ 2538 h 14"/>
                <a:gd name="T2" fmla="*/ 119 w 27"/>
                <a:gd name="T3" fmla="*/ 1960 h 14"/>
                <a:gd name="T4" fmla="*/ 539 w 27"/>
                <a:gd name="T5" fmla="*/ 748 h 14"/>
                <a:gd name="T6" fmla="*/ 812 w 27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4" y="11"/>
                  </a:lnTo>
                  <a:lnTo>
                    <a:pt x="17" y="4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3" name="Freeform 85"/>
            <p:cNvSpPr>
              <a:spLocks/>
            </p:cNvSpPr>
            <p:nvPr/>
          </p:nvSpPr>
          <p:spPr bwMode="auto">
            <a:xfrm>
              <a:off x="3778" y="2513"/>
              <a:ext cx="36" cy="4"/>
            </a:xfrm>
            <a:custGeom>
              <a:avLst/>
              <a:gdLst>
                <a:gd name="T0" fmla="*/ 0 w 30"/>
                <a:gd name="T1" fmla="*/ 0 h 3"/>
                <a:gd name="T2" fmla="*/ 252 w 30"/>
                <a:gd name="T3" fmla="*/ 0 h 3"/>
                <a:gd name="T4" fmla="*/ 642 w 30"/>
                <a:gd name="T5" fmla="*/ 368 h 3"/>
                <a:gd name="T6" fmla="*/ 662 w 30"/>
                <a:gd name="T7" fmla="*/ 36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1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4" name="Freeform 86"/>
            <p:cNvSpPr>
              <a:spLocks/>
            </p:cNvSpPr>
            <p:nvPr/>
          </p:nvSpPr>
          <p:spPr bwMode="auto">
            <a:xfrm>
              <a:off x="3836" y="2527"/>
              <a:ext cx="30" cy="23"/>
            </a:xfrm>
            <a:custGeom>
              <a:avLst/>
              <a:gdLst>
                <a:gd name="T0" fmla="*/ 0 w 25"/>
                <a:gd name="T1" fmla="*/ 0 h 17"/>
                <a:gd name="T2" fmla="*/ 149 w 25"/>
                <a:gd name="T3" fmla="*/ 455 h 17"/>
                <a:gd name="T4" fmla="*/ 446 w 25"/>
                <a:gd name="T5" fmla="*/ 2167 h 17"/>
                <a:gd name="T6" fmla="*/ 552 w 25"/>
                <a:gd name="T7" fmla="*/ 2898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0"/>
                  </a:moveTo>
                  <a:lnTo>
                    <a:pt x="7" y="3"/>
                  </a:lnTo>
                  <a:lnTo>
                    <a:pt x="20" y="13"/>
                  </a:lnTo>
                  <a:lnTo>
                    <a:pt x="25" y="1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5" name="Freeform 87"/>
            <p:cNvSpPr>
              <a:spLocks/>
            </p:cNvSpPr>
            <p:nvPr/>
          </p:nvSpPr>
          <p:spPr bwMode="auto">
            <a:xfrm>
              <a:off x="3883" y="2569"/>
              <a:ext cx="25" cy="30"/>
            </a:xfrm>
            <a:custGeom>
              <a:avLst/>
              <a:gdLst>
                <a:gd name="T0" fmla="*/ 0 w 20"/>
                <a:gd name="T1" fmla="*/ 0 h 22"/>
                <a:gd name="T2" fmla="*/ 338 w 20"/>
                <a:gd name="T3" fmla="*/ 1448 h 22"/>
                <a:gd name="T4" fmla="*/ 889 w 20"/>
                <a:gd name="T5" fmla="*/ 431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7" y="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6" name="Freeform 88"/>
            <p:cNvSpPr>
              <a:spLocks/>
            </p:cNvSpPr>
            <p:nvPr/>
          </p:nvSpPr>
          <p:spPr bwMode="auto">
            <a:xfrm>
              <a:off x="3921" y="2620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603 h 25"/>
                <a:gd name="T4" fmla="*/ 537 w 17"/>
                <a:gd name="T5" fmla="*/ 6359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2"/>
                  </a:lnTo>
                  <a:lnTo>
                    <a:pt x="15" y="2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7" name="Freeform 89"/>
            <p:cNvSpPr>
              <a:spLocks/>
            </p:cNvSpPr>
            <p:nvPr/>
          </p:nvSpPr>
          <p:spPr bwMode="auto">
            <a:xfrm>
              <a:off x="3955" y="2676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241 w 16"/>
                <a:gd name="T3" fmla="*/ 5514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3" y="22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8" name="Freeform 90"/>
            <p:cNvSpPr>
              <a:spLocks/>
            </p:cNvSpPr>
            <p:nvPr/>
          </p:nvSpPr>
          <p:spPr bwMode="auto">
            <a:xfrm>
              <a:off x="3989" y="2732"/>
              <a:ext cx="18" cy="37"/>
            </a:xfrm>
            <a:custGeom>
              <a:avLst/>
              <a:gdLst>
                <a:gd name="T0" fmla="*/ 0 w 15"/>
                <a:gd name="T1" fmla="*/ 0 h 26"/>
                <a:gd name="T2" fmla="*/ 2 w 15"/>
                <a:gd name="T3" fmla="*/ 1301 h 26"/>
                <a:gd name="T4" fmla="*/ 329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9" name="Freeform 91"/>
            <p:cNvSpPr>
              <a:spLocks/>
            </p:cNvSpPr>
            <p:nvPr/>
          </p:nvSpPr>
          <p:spPr bwMode="auto">
            <a:xfrm>
              <a:off x="4018" y="279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86 w 15"/>
                <a:gd name="T3" fmla="*/ 1796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0" name="Freeform 92"/>
            <p:cNvSpPr>
              <a:spLocks/>
            </p:cNvSpPr>
            <p:nvPr/>
          </p:nvSpPr>
          <p:spPr bwMode="auto">
            <a:xfrm>
              <a:off x="4046" y="285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49 w 15"/>
                <a:gd name="T3" fmla="*/ 317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1" name="Freeform 93"/>
            <p:cNvSpPr>
              <a:spLocks/>
            </p:cNvSpPr>
            <p:nvPr/>
          </p:nvSpPr>
          <p:spPr bwMode="auto">
            <a:xfrm>
              <a:off x="4075" y="291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0 w 15"/>
                <a:gd name="T3" fmla="*/ 4395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9" y="1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2" name="Freeform 94"/>
            <p:cNvSpPr>
              <a:spLocks/>
            </p:cNvSpPr>
            <p:nvPr/>
          </p:nvSpPr>
          <p:spPr bwMode="auto">
            <a:xfrm>
              <a:off x="4104" y="2970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564 w 16"/>
                <a:gd name="T3" fmla="*/ 5160 h 26"/>
                <a:gd name="T4" fmla="*/ 711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2" y="20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3" name="Freeform 95"/>
            <p:cNvSpPr>
              <a:spLocks/>
            </p:cNvSpPr>
            <p:nvPr/>
          </p:nvSpPr>
          <p:spPr bwMode="auto">
            <a:xfrm>
              <a:off x="4135" y="3028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395 w 18"/>
                <a:gd name="T3" fmla="*/ 7117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3" y="1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4" name="Freeform 96"/>
            <p:cNvSpPr>
              <a:spLocks/>
            </p:cNvSpPr>
            <p:nvPr/>
          </p:nvSpPr>
          <p:spPr bwMode="auto">
            <a:xfrm>
              <a:off x="4172" y="3081"/>
              <a:ext cx="23" cy="34"/>
            </a:xfrm>
            <a:custGeom>
              <a:avLst/>
              <a:gdLst>
                <a:gd name="T0" fmla="*/ 0 w 19"/>
                <a:gd name="T1" fmla="*/ 0 h 24"/>
                <a:gd name="T2" fmla="*/ 326 w 19"/>
                <a:gd name="T3" fmla="*/ 5631 h 24"/>
                <a:gd name="T4" fmla="*/ 504 w 19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2" y="15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5" name="Freeform 97"/>
            <p:cNvSpPr>
              <a:spLocks/>
            </p:cNvSpPr>
            <p:nvPr/>
          </p:nvSpPr>
          <p:spPr bwMode="auto">
            <a:xfrm>
              <a:off x="4211" y="3134"/>
              <a:ext cx="29" cy="26"/>
            </a:xfrm>
            <a:custGeom>
              <a:avLst/>
              <a:gdLst>
                <a:gd name="T0" fmla="*/ 0 w 24"/>
                <a:gd name="T1" fmla="*/ 0 h 19"/>
                <a:gd name="T2" fmla="*/ 150 w 24"/>
                <a:gd name="T3" fmla="*/ 1266 h 19"/>
                <a:gd name="T4" fmla="*/ 482 w 24"/>
                <a:gd name="T5" fmla="*/ 3318 h 19"/>
                <a:gd name="T6" fmla="*/ 608 w 24"/>
                <a:gd name="T7" fmla="*/ 3959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6" y="6"/>
                  </a:lnTo>
                  <a:lnTo>
                    <a:pt x="19" y="16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6" name="Freeform 98"/>
            <p:cNvSpPr>
              <a:spLocks/>
            </p:cNvSpPr>
            <p:nvPr/>
          </p:nvSpPr>
          <p:spPr bwMode="auto">
            <a:xfrm>
              <a:off x="4261" y="317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92 w 29"/>
                <a:gd name="T3" fmla="*/ 971 h 7"/>
                <a:gd name="T4" fmla="*/ 416 w 29"/>
                <a:gd name="T5" fmla="*/ 2830 h 7"/>
                <a:gd name="T6" fmla="*/ 721 w 29"/>
                <a:gd name="T7" fmla="*/ 2971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4" y="2"/>
                  </a:lnTo>
                  <a:lnTo>
                    <a:pt x="17" y="6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7" name="Freeform 99"/>
            <p:cNvSpPr>
              <a:spLocks/>
            </p:cNvSpPr>
            <p:nvPr/>
          </p:nvSpPr>
          <p:spPr bwMode="auto">
            <a:xfrm>
              <a:off x="4319" y="3167"/>
              <a:ext cx="34" cy="13"/>
            </a:xfrm>
            <a:custGeom>
              <a:avLst/>
              <a:gdLst>
                <a:gd name="T0" fmla="*/ 0 w 28"/>
                <a:gd name="T1" fmla="*/ 4614 h 9"/>
                <a:gd name="T2" fmla="*/ 349 w 28"/>
                <a:gd name="T3" fmla="*/ 3457 h 9"/>
                <a:gd name="T4" fmla="*/ 713 w 28"/>
                <a:gd name="T5" fmla="*/ 1 h 9"/>
                <a:gd name="T6" fmla="*/ 759 w 28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13" y="7"/>
                  </a:lnTo>
                  <a:lnTo>
                    <a:pt x="26" y="1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8" name="Freeform 100"/>
            <p:cNvSpPr>
              <a:spLocks/>
            </p:cNvSpPr>
            <p:nvPr/>
          </p:nvSpPr>
          <p:spPr bwMode="auto">
            <a:xfrm>
              <a:off x="4373" y="3124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58 w 22"/>
                <a:gd name="T3" fmla="*/ 4351 h 20"/>
                <a:gd name="T4" fmla="*/ 682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8" y="14"/>
                  </a:lnTo>
                  <a:lnTo>
                    <a:pt x="21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9" name="Freeform 101"/>
            <p:cNvSpPr>
              <a:spLocks/>
            </p:cNvSpPr>
            <p:nvPr/>
          </p:nvSpPr>
          <p:spPr bwMode="auto">
            <a:xfrm>
              <a:off x="4415" y="3071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0" name="Freeform 102"/>
            <p:cNvSpPr>
              <a:spLocks/>
            </p:cNvSpPr>
            <p:nvPr/>
          </p:nvSpPr>
          <p:spPr bwMode="auto">
            <a:xfrm>
              <a:off x="4451" y="3015"/>
              <a:ext cx="20" cy="34"/>
            </a:xfrm>
            <a:custGeom>
              <a:avLst/>
              <a:gdLst>
                <a:gd name="T0" fmla="*/ 0 w 17"/>
                <a:gd name="T1" fmla="*/ 4680 h 25"/>
                <a:gd name="T2" fmla="*/ 146 w 17"/>
                <a:gd name="T3" fmla="*/ 222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2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1" name="Freeform 103"/>
            <p:cNvSpPr>
              <a:spLocks/>
            </p:cNvSpPr>
            <p:nvPr/>
          </p:nvSpPr>
          <p:spPr bwMode="auto">
            <a:xfrm>
              <a:off x="4482" y="2958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330 w 17"/>
                <a:gd name="T3" fmla="*/ 191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0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2" name="Freeform 104"/>
            <p:cNvSpPr>
              <a:spLocks/>
            </p:cNvSpPr>
            <p:nvPr/>
          </p:nvSpPr>
          <p:spPr bwMode="auto">
            <a:xfrm>
              <a:off x="4516" y="2898"/>
              <a:ext cx="18" cy="37"/>
            </a:xfrm>
            <a:custGeom>
              <a:avLst/>
              <a:gdLst>
                <a:gd name="T0" fmla="*/ 0 w 15"/>
                <a:gd name="T1" fmla="*/ 5797 h 27"/>
                <a:gd name="T2" fmla="*/ 252 w 15"/>
                <a:gd name="T3" fmla="*/ 1570 h 27"/>
                <a:gd name="T4" fmla="*/ 329 w 15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27"/>
                  </a:moveTo>
                  <a:lnTo>
                    <a:pt x="11" y="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3" name="Freeform 105"/>
            <p:cNvSpPr>
              <a:spLocks/>
            </p:cNvSpPr>
            <p:nvPr/>
          </p:nvSpPr>
          <p:spPr bwMode="auto">
            <a:xfrm>
              <a:off x="4545" y="2837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610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3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4" name="Freeform 106"/>
            <p:cNvSpPr>
              <a:spLocks/>
            </p:cNvSpPr>
            <p:nvPr/>
          </p:nvSpPr>
          <p:spPr bwMode="auto">
            <a:xfrm>
              <a:off x="4573" y="2778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5" name="Freeform 107"/>
            <p:cNvSpPr>
              <a:spLocks/>
            </p:cNvSpPr>
            <p:nvPr/>
          </p:nvSpPr>
          <p:spPr bwMode="auto">
            <a:xfrm>
              <a:off x="4601" y="2719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291 w 16"/>
                <a:gd name="T3" fmla="*/ 3982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6" y="16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6" name="Freeform 108"/>
            <p:cNvSpPr>
              <a:spLocks/>
            </p:cNvSpPr>
            <p:nvPr/>
          </p:nvSpPr>
          <p:spPr bwMode="auto">
            <a:xfrm>
              <a:off x="4633" y="2660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135 w 16"/>
                <a:gd name="T3" fmla="*/ 3444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7" y="14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7" name="Freeform 109"/>
            <p:cNvSpPr>
              <a:spLocks/>
            </p:cNvSpPr>
            <p:nvPr/>
          </p:nvSpPr>
          <p:spPr bwMode="auto">
            <a:xfrm>
              <a:off x="4666" y="2607"/>
              <a:ext cx="24" cy="32"/>
            </a:xfrm>
            <a:custGeom>
              <a:avLst/>
              <a:gdLst>
                <a:gd name="T0" fmla="*/ 0 w 20"/>
                <a:gd name="T1" fmla="*/ 6447 h 23"/>
                <a:gd name="T2" fmla="*/ 124 w 20"/>
                <a:gd name="T3" fmla="*/ 3687 h 23"/>
                <a:gd name="T4" fmla="*/ 446 w 20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6" y="14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8" name="Freeform 110"/>
            <p:cNvSpPr>
              <a:spLocks/>
            </p:cNvSpPr>
            <p:nvPr/>
          </p:nvSpPr>
          <p:spPr bwMode="auto">
            <a:xfrm>
              <a:off x="4704" y="2557"/>
              <a:ext cx="26" cy="31"/>
            </a:xfrm>
            <a:custGeom>
              <a:avLst/>
              <a:gdLst>
                <a:gd name="T0" fmla="*/ 0 w 21"/>
                <a:gd name="T1" fmla="*/ 7536 h 22"/>
                <a:gd name="T2" fmla="*/ 146 w 21"/>
                <a:gd name="T3" fmla="*/ 5879 h 22"/>
                <a:gd name="T4" fmla="*/ 651 w 21"/>
                <a:gd name="T5" fmla="*/ 977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4" y="17"/>
                  </a:lnTo>
                  <a:lnTo>
                    <a:pt x="17" y="3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9" name="Freeform 111"/>
            <p:cNvSpPr>
              <a:spLocks/>
            </p:cNvSpPr>
            <p:nvPr/>
          </p:nvSpPr>
          <p:spPr bwMode="auto">
            <a:xfrm>
              <a:off x="4747" y="2520"/>
              <a:ext cx="31" cy="21"/>
            </a:xfrm>
            <a:custGeom>
              <a:avLst/>
              <a:gdLst>
                <a:gd name="T0" fmla="*/ 0 w 26"/>
                <a:gd name="T1" fmla="*/ 4542 h 15"/>
                <a:gd name="T2" fmla="*/ 175 w 26"/>
                <a:gd name="T3" fmla="*/ 2801 h 15"/>
                <a:gd name="T4" fmla="*/ 423 w 26"/>
                <a:gd name="T5" fmla="*/ 603 h 15"/>
                <a:gd name="T6" fmla="*/ 512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8" y="9"/>
                  </a:lnTo>
                  <a:lnTo>
                    <a:pt x="21" y="2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0" name="Freeform 112"/>
            <p:cNvSpPr>
              <a:spLocks/>
            </p:cNvSpPr>
            <p:nvPr/>
          </p:nvSpPr>
          <p:spPr bwMode="auto">
            <a:xfrm>
              <a:off x="4800" y="2513"/>
              <a:ext cx="37" cy="4"/>
            </a:xfrm>
            <a:custGeom>
              <a:avLst/>
              <a:gdLst>
                <a:gd name="T0" fmla="*/ 0 w 30"/>
                <a:gd name="T1" fmla="*/ 1 h 3"/>
                <a:gd name="T2" fmla="*/ 111 w 30"/>
                <a:gd name="T3" fmla="*/ 0 h 3"/>
                <a:gd name="T4" fmla="*/ 592 w 30"/>
                <a:gd name="T5" fmla="*/ 0 h 3"/>
                <a:gd name="T6" fmla="*/ 1024 w 30"/>
                <a:gd name="T7" fmla="*/ 368 h 3"/>
                <a:gd name="T8" fmla="*/ 1073 w 30"/>
                <a:gd name="T9" fmla="*/ 36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lnTo>
                    <a:pt x="3" y="0"/>
                  </a:lnTo>
                  <a:lnTo>
                    <a:pt x="16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1" name="Freeform 113"/>
            <p:cNvSpPr>
              <a:spLocks/>
            </p:cNvSpPr>
            <p:nvPr/>
          </p:nvSpPr>
          <p:spPr bwMode="auto">
            <a:xfrm>
              <a:off x="4859" y="2525"/>
              <a:ext cx="31" cy="23"/>
            </a:xfrm>
            <a:custGeom>
              <a:avLst/>
              <a:gdLst>
                <a:gd name="T0" fmla="*/ 0 w 26"/>
                <a:gd name="T1" fmla="*/ 0 h 16"/>
                <a:gd name="T2" fmla="*/ 249 w 26"/>
                <a:gd name="T3" fmla="*/ 2258 h 16"/>
                <a:gd name="T4" fmla="*/ 504 w 26"/>
                <a:gd name="T5" fmla="*/ 7420 h 16"/>
                <a:gd name="T6" fmla="*/ 512 w 26"/>
                <a:gd name="T7" fmla="*/ 766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6">
                  <a:moveTo>
                    <a:pt x="0" y="0"/>
                  </a:moveTo>
                  <a:lnTo>
                    <a:pt x="12" y="5"/>
                  </a:lnTo>
                  <a:lnTo>
                    <a:pt x="25" y="15"/>
                  </a:lnTo>
                  <a:lnTo>
                    <a:pt x="26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2" name="Freeform 114"/>
            <p:cNvSpPr>
              <a:spLocks/>
            </p:cNvSpPr>
            <p:nvPr/>
          </p:nvSpPr>
          <p:spPr bwMode="auto">
            <a:xfrm>
              <a:off x="4907" y="2564"/>
              <a:ext cx="25" cy="32"/>
            </a:xfrm>
            <a:custGeom>
              <a:avLst/>
              <a:gdLst>
                <a:gd name="T0" fmla="*/ 0 w 20"/>
                <a:gd name="T1" fmla="*/ 0 h 23"/>
                <a:gd name="T2" fmla="*/ 529 w 20"/>
                <a:gd name="T3" fmla="*/ 3379 h 23"/>
                <a:gd name="T4" fmla="*/ 889 w 20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11" y="12"/>
                  </a:lnTo>
                  <a:lnTo>
                    <a:pt x="20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3" name="Freeform 115"/>
            <p:cNvSpPr>
              <a:spLocks/>
            </p:cNvSpPr>
            <p:nvPr/>
          </p:nvSpPr>
          <p:spPr bwMode="auto">
            <a:xfrm>
              <a:off x="4946" y="261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175 w 17"/>
                <a:gd name="T3" fmla="*/ 2220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5" y="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4" name="Freeform 116"/>
            <p:cNvSpPr>
              <a:spLocks/>
            </p:cNvSpPr>
            <p:nvPr/>
          </p:nvSpPr>
          <p:spPr bwMode="auto">
            <a:xfrm>
              <a:off x="4979" y="2674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81 w 16"/>
                <a:gd name="T3" fmla="*/ 1415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4" y="6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5" name="Freeform 117"/>
            <p:cNvSpPr>
              <a:spLocks/>
            </p:cNvSpPr>
            <p:nvPr/>
          </p:nvSpPr>
          <p:spPr bwMode="auto">
            <a:xfrm>
              <a:off x="5010" y="2732"/>
              <a:ext cx="19" cy="37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2754 h 26"/>
                <a:gd name="T4" fmla="*/ 822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6" name="Freeform 118"/>
            <p:cNvSpPr>
              <a:spLocks/>
            </p:cNvSpPr>
            <p:nvPr/>
          </p:nvSpPr>
          <p:spPr bwMode="auto">
            <a:xfrm>
              <a:off x="5041" y="2791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171 w 16"/>
                <a:gd name="T3" fmla="*/ 3822 h 25"/>
                <a:gd name="T4" fmla="*/ 298 w 16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9" y="12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7" name="Freeform 119"/>
            <p:cNvSpPr>
              <a:spLocks/>
            </p:cNvSpPr>
            <p:nvPr/>
          </p:nvSpPr>
          <p:spPr bwMode="auto">
            <a:xfrm>
              <a:off x="5071" y="284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4510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0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8" name="Freeform 120"/>
            <p:cNvSpPr>
              <a:spLocks/>
            </p:cNvSpPr>
            <p:nvPr/>
          </p:nvSpPr>
          <p:spPr bwMode="auto">
            <a:xfrm>
              <a:off x="5099" y="290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78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9" name="Freeform 121"/>
            <p:cNvSpPr>
              <a:spLocks/>
            </p:cNvSpPr>
            <p:nvPr/>
          </p:nvSpPr>
          <p:spPr bwMode="auto">
            <a:xfrm>
              <a:off x="5128" y="2969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119 w 16"/>
                <a:gd name="T3" fmla="*/ 738 h 26"/>
                <a:gd name="T4" fmla="*/ 705 w 16"/>
                <a:gd name="T5" fmla="*/ 6085 h 26"/>
                <a:gd name="T6" fmla="*/ 711 w 16"/>
                <a:gd name="T7" fmla="*/ 6603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0" name="Freeform 122"/>
            <p:cNvSpPr>
              <a:spLocks/>
            </p:cNvSpPr>
            <p:nvPr/>
          </p:nvSpPr>
          <p:spPr bwMode="auto">
            <a:xfrm>
              <a:off x="5161" y="302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844 h 25"/>
                <a:gd name="T4" fmla="*/ 537 w 17"/>
                <a:gd name="T5" fmla="*/ 6964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3"/>
                  </a:lnTo>
                  <a:lnTo>
                    <a:pt x="15" y="2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1" name="Freeform 123"/>
            <p:cNvSpPr>
              <a:spLocks/>
            </p:cNvSpPr>
            <p:nvPr/>
          </p:nvSpPr>
          <p:spPr bwMode="auto">
            <a:xfrm>
              <a:off x="5194" y="3084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1 w 22"/>
                <a:gd name="T3" fmla="*/ 1 h 21"/>
                <a:gd name="T4" fmla="*/ 585 w 22"/>
                <a:gd name="T5" fmla="*/ 3821 h 21"/>
                <a:gd name="T6" fmla="*/ 71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" y="1"/>
                  </a:lnTo>
                  <a:lnTo>
                    <a:pt x="18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2" name="Freeform 124"/>
            <p:cNvSpPr>
              <a:spLocks/>
            </p:cNvSpPr>
            <p:nvPr/>
          </p:nvSpPr>
          <p:spPr bwMode="auto">
            <a:xfrm>
              <a:off x="3190" y="2557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302 w 20"/>
                <a:gd name="T3" fmla="*/ 4227 h 22"/>
                <a:gd name="T4" fmla="*/ 446 w 20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13" y="13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3" name="Freeform 125"/>
            <p:cNvSpPr>
              <a:spLocks/>
            </p:cNvSpPr>
            <p:nvPr/>
          </p:nvSpPr>
          <p:spPr bwMode="auto">
            <a:xfrm>
              <a:off x="3229" y="2609"/>
              <a:ext cx="21" cy="33"/>
            </a:xfrm>
            <a:custGeom>
              <a:avLst/>
              <a:gdLst>
                <a:gd name="T0" fmla="*/ 0 w 18"/>
                <a:gd name="T1" fmla="*/ 0 h 24"/>
                <a:gd name="T2" fmla="*/ 103 w 18"/>
                <a:gd name="T3" fmla="*/ 2050 h 24"/>
                <a:gd name="T4" fmla="*/ 259 w 18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7" y="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4" name="Freeform 126"/>
            <p:cNvSpPr>
              <a:spLocks/>
            </p:cNvSpPr>
            <p:nvPr/>
          </p:nvSpPr>
          <p:spPr bwMode="auto">
            <a:xfrm>
              <a:off x="3263" y="2664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125 w 19"/>
                <a:gd name="T3" fmla="*/ 1905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5" y="7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5" name="Freeform 127"/>
            <p:cNvSpPr>
              <a:spLocks/>
            </p:cNvSpPr>
            <p:nvPr/>
          </p:nvSpPr>
          <p:spPr bwMode="auto">
            <a:xfrm>
              <a:off x="3299" y="271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6" name="Freeform 128"/>
            <p:cNvSpPr>
              <a:spLocks/>
            </p:cNvSpPr>
            <p:nvPr/>
          </p:nvSpPr>
          <p:spPr bwMode="auto">
            <a:xfrm>
              <a:off x="3328" y="2778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79 w 15"/>
                <a:gd name="T3" fmla="*/ 344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7" name="Freeform 129"/>
            <p:cNvSpPr>
              <a:spLocks/>
            </p:cNvSpPr>
            <p:nvPr/>
          </p:nvSpPr>
          <p:spPr bwMode="auto">
            <a:xfrm>
              <a:off x="3357" y="2838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82 w 14"/>
                <a:gd name="T3" fmla="*/ 6423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0" y="19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8" name="Freeform 130"/>
            <p:cNvSpPr>
              <a:spLocks/>
            </p:cNvSpPr>
            <p:nvPr/>
          </p:nvSpPr>
          <p:spPr bwMode="auto">
            <a:xfrm>
              <a:off x="3385" y="2898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9" name="Freeform 131"/>
            <p:cNvSpPr>
              <a:spLocks/>
            </p:cNvSpPr>
            <p:nvPr/>
          </p:nvSpPr>
          <p:spPr bwMode="auto">
            <a:xfrm>
              <a:off x="3414" y="295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134 w 15"/>
                <a:gd name="T3" fmla="*/ 102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0" name="Freeform 132"/>
            <p:cNvSpPr>
              <a:spLocks/>
            </p:cNvSpPr>
            <p:nvPr/>
          </p:nvSpPr>
          <p:spPr bwMode="auto">
            <a:xfrm>
              <a:off x="3444" y="3016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337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1" name="Freeform 133"/>
            <p:cNvSpPr>
              <a:spLocks/>
            </p:cNvSpPr>
            <p:nvPr/>
          </p:nvSpPr>
          <p:spPr bwMode="auto">
            <a:xfrm>
              <a:off x="3480" y="307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220 h 24"/>
                <a:gd name="T4" fmla="*/ 431 w 19"/>
                <a:gd name="T5" fmla="*/ 4861 h 24"/>
                <a:gd name="T6" fmla="*/ 504 w 19"/>
                <a:gd name="T7" fmla="*/ 53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5"/>
                  </a:lnTo>
                  <a:lnTo>
                    <a:pt x="17" y="22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2" name="Freeform 134"/>
            <p:cNvSpPr>
              <a:spLocks/>
            </p:cNvSpPr>
            <p:nvPr/>
          </p:nvSpPr>
          <p:spPr bwMode="auto">
            <a:xfrm>
              <a:off x="3519" y="3123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369 w 22"/>
                <a:gd name="T3" fmla="*/ 2918 h 21"/>
                <a:gd name="T4" fmla="*/ 718 w 22"/>
                <a:gd name="T5" fmla="*/ 5038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1" y="12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3" name="Freeform 135"/>
            <p:cNvSpPr>
              <a:spLocks/>
            </p:cNvSpPr>
            <p:nvPr/>
          </p:nvSpPr>
          <p:spPr bwMode="auto">
            <a:xfrm>
              <a:off x="3565" y="3166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349 w 28"/>
                <a:gd name="T3" fmla="*/ 1448 h 11"/>
                <a:gd name="T4" fmla="*/ 713 w 28"/>
                <a:gd name="T5" fmla="*/ 2071 h 11"/>
                <a:gd name="T6" fmla="*/ 759 w 28"/>
                <a:gd name="T7" fmla="*/ 2071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3" y="7"/>
                  </a:lnTo>
                  <a:lnTo>
                    <a:pt x="26" y="11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4" name="Freeform 136"/>
            <p:cNvSpPr>
              <a:spLocks/>
            </p:cNvSpPr>
            <p:nvPr/>
          </p:nvSpPr>
          <p:spPr bwMode="auto">
            <a:xfrm>
              <a:off x="3622" y="3173"/>
              <a:ext cx="35" cy="10"/>
            </a:xfrm>
            <a:custGeom>
              <a:avLst/>
              <a:gdLst>
                <a:gd name="T0" fmla="*/ 0 w 29"/>
                <a:gd name="T1" fmla="*/ 2971 h 7"/>
                <a:gd name="T2" fmla="*/ 221 w 29"/>
                <a:gd name="T3" fmla="*/ 2830 h 7"/>
                <a:gd name="T4" fmla="*/ 547 w 29"/>
                <a:gd name="T5" fmla="*/ 1387 h 7"/>
                <a:gd name="T6" fmla="*/ 721 w 29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7"/>
                  </a:moveTo>
                  <a:lnTo>
                    <a:pt x="9" y="6"/>
                  </a:lnTo>
                  <a:lnTo>
                    <a:pt x="22" y="3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5" name="Freeform 137"/>
            <p:cNvSpPr>
              <a:spLocks/>
            </p:cNvSpPr>
            <p:nvPr/>
          </p:nvSpPr>
          <p:spPr bwMode="auto">
            <a:xfrm>
              <a:off x="3678" y="3134"/>
              <a:ext cx="29" cy="26"/>
            </a:xfrm>
            <a:custGeom>
              <a:avLst/>
              <a:gdLst>
                <a:gd name="T0" fmla="*/ 0 w 24"/>
                <a:gd name="T1" fmla="*/ 3959 h 19"/>
                <a:gd name="T2" fmla="*/ 2 w 24"/>
                <a:gd name="T3" fmla="*/ 3777 h 19"/>
                <a:gd name="T4" fmla="*/ 387 w 24"/>
                <a:gd name="T5" fmla="*/ 1772 h 19"/>
                <a:gd name="T6" fmla="*/ 608 w 2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19"/>
                  </a:moveTo>
                  <a:lnTo>
                    <a:pt x="2" y="18"/>
                  </a:lnTo>
                  <a:lnTo>
                    <a:pt x="15" y="9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6" name="Freeform 138"/>
            <p:cNvSpPr>
              <a:spLocks/>
            </p:cNvSpPr>
            <p:nvPr/>
          </p:nvSpPr>
          <p:spPr bwMode="auto">
            <a:xfrm>
              <a:off x="3723" y="3081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03 w 19"/>
                <a:gd name="T3" fmla="*/ 7508 h 24"/>
                <a:gd name="T4" fmla="*/ 431 w 19"/>
                <a:gd name="T5" fmla="*/ 1206 h 24"/>
                <a:gd name="T6" fmla="*/ 504 w 1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4" y="20"/>
                  </a:lnTo>
                  <a:lnTo>
                    <a:pt x="17" y="3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7" name="Freeform 139"/>
            <p:cNvSpPr>
              <a:spLocks/>
            </p:cNvSpPr>
            <p:nvPr/>
          </p:nvSpPr>
          <p:spPr bwMode="auto">
            <a:xfrm>
              <a:off x="3761" y="3024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26 w 16"/>
                <a:gd name="T3" fmla="*/ 1796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2" y="7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8" name="Freeform 140"/>
            <p:cNvSpPr>
              <a:spLocks/>
            </p:cNvSpPr>
            <p:nvPr/>
          </p:nvSpPr>
          <p:spPr bwMode="auto">
            <a:xfrm>
              <a:off x="3793" y="2970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483 w 18"/>
                <a:gd name="T3" fmla="*/ 707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6" y="3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9" name="Freeform 141"/>
            <p:cNvSpPr>
              <a:spLocks/>
            </p:cNvSpPr>
            <p:nvPr/>
          </p:nvSpPr>
          <p:spPr bwMode="auto">
            <a:xfrm>
              <a:off x="3826" y="2912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2 w 15"/>
                <a:gd name="T3" fmla="*/ 5784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2" y="2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0" name="Freeform 142"/>
            <p:cNvSpPr>
              <a:spLocks/>
            </p:cNvSpPr>
            <p:nvPr/>
          </p:nvSpPr>
          <p:spPr bwMode="auto">
            <a:xfrm>
              <a:off x="3855" y="285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215 w 15"/>
                <a:gd name="T3" fmla="*/ 476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1" name="Freeform 143"/>
            <p:cNvSpPr>
              <a:spLocks/>
            </p:cNvSpPr>
            <p:nvPr/>
          </p:nvSpPr>
          <p:spPr bwMode="auto">
            <a:xfrm>
              <a:off x="3883" y="279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398 w 15"/>
                <a:gd name="T3" fmla="*/ 3444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2" name="Freeform 144"/>
            <p:cNvSpPr>
              <a:spLocks/>
            </p:cNvSpPr>
            <p:nvPr/>
          </p:nvSpPr>
          <p:spPr bwMode="auto">
            <a:xfrm>
              <a:off x="3912" y="2731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6 w 14"/>
                <a:gd name="T3" fmla="*/ 3296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3" name="Freeform 145"/>
            <p:cNvSpPr>
              <a:spLocks/>
            </p:cNvSpPr>
            <p:nvPr/>
          </p:nvSpPr>
          <p:spPr bwMode="auto">
            <a:xfrm>
              <a:off x="3942" y="2673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03 w 16"/>
                <a:gd name="T3" fmla="*/ 195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4" name="Freeform 146"/>
            <p:cNvSpPr>
              <a:spLocks/>
            </p:cNvSpPr>
            <p:nvPr/>
          </p:nvSpPr>
          <p:spPr bwMode="auto">
            <a:xfrm>
              <a:off x="3974" y="2619"/>
              <a:ext cx="23" cy="33"/>
            </a:xfrm>
            <a:custGeom>
              <a:avLst/>
              <a:gdLst>
                <a:gd name="T0" fmla="*/ 0 w 19"/>
                <a:gd name="T1" fmla="*/ 5347 h 24"/>
                <a:gd name="T2" fmla="*/ 356 w 19"/>
                <a:gd name="T3" fmla="*/ 1678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14" y="7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5" name="Freeform 147"/>
            <p:cNvSpPr>
              <a:spLocks/>
            </p:cNvSpPr>
            <p:nvPr/>
          </p:nvSpPr>
          <p:spPr bwMode="auto">
            <a:xfrm>
              <a:off x="4012" y="2567"/>
              <a:ext cx="24" cy="31"/>
            </a:xfrm>
            <a:custGeom>
              <a:avLst/>
              <a:gdLst>
                <a:gd name="T0" fmla="*/ 0 w 20"/>
                <a:gd name="T1" fmla="*/ 7536 h 22"/>
                <a:gd name="T2" fmla="*/ 210 w 20"/>
                <a:gd name="T3" fmla="*/ 4172 h 22"/>
                <a:gd name="T4" fmla="*/ 446 w 20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9" y="12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6" name="Freeform 148"/>
            <p:cNvSpPr>
              <a:spLocks/>
            </p:cNvSpPr>
            <p:nvPr/>
          </p:nvSpPr>
          <p:spPr bwMode="auto">
            <a:xfrm>
              <a:off x="4053" y="2525"/>
              <a:ext cx="31" cy="24"/>
            </a:xfrm>
            <a:custGeom>
              <a:avLst/>
              <a:gdLst>
                <a:gd name="T0" fmla="*/ 0 w 25"/>
                <a:gd name="T1" fmla="*/ 6049 h 17"/>
                <a:gd name="T2" fmla="*/ 1 w 25"/>
                <a:gd name="T3" fmla="*/ 5636 h 17"/>
                <a:gd name="T4" fmla="*/ 531 w 25"/>
                <a:gd name="T5" fmla="*/ 2003 h 17"/>
                <a:gd name="T6" fmla="*/ 944 w 25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17"/>
                  </a:moveTo>
                  <a:lnTo>
                    <a:pt x="1" y="16"/>
                  </a:lnTo>
                  <a:lnTo>
                    <a:pt x="14" y="6"/>
                  </a:lnTo>
                  <a:lnTo>
                    <a:pt x="2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7" name="Freeform 149"/>
            <p:cNvSpPr>
              <a:spLocks/>
            </p:cNvSpPr>
            <p:nvPr/>
          </p:nvSpPr>
          <p:spPr bwMode="auto">
            <a:xfrm>
              <a:off x="4106" y="2513"/>
              <a:ext cx="36" cy="4"/>
            </a:xfrm>
            <a:custGeom>
              <a:avLst/>
              <a:gdLst>
                <a:gd name="T0" fmla="*/ 0 w 30"/>
                <a:gd name="T1" fmla="*/ 368 h 3"/>
                <a:gd name="T2" fmla="*/ 252 w 30"/>
                <a:gd name="T3" fmla="*/ 0 h 3"/>
                <a:gd name="T4" fmla="*/ 535 w 30"/>
                <a:gd name="T5" fmla="*/ 0 h 3"/>
                <a:gd name="T6" fmla="*/ 662 w 30"/>
                <a:gd name="T7" fmla="*/ 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3"/>
                  </a:moveTo>
                  <a:lnTo>
                    <a:pt x="11" y="0"/>
                  </a:lnTo>
                  <a:lnTo>
                    <a:pt x="24" y="0"/>
                  </a:lnTo>
                  <a:lnTo>
                    <a:pt x="30" y="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8" name="Freeform 150"/>
            <p:cNvSpPr>
              <a:spLocks/>
            </p:cNvSpPr>
            <p:nvPr/>
          </p:nvSpPr>
          <p:spPr bwMode="auto">
            <a:xfrm>
              <a:off x="4164" y="2521"/>
              <a:ext cx="33" cy="18"/>
            </a:xfrm>
            <a:custGeom>
              <a:avLst/>
              <a:gdLst>
                <a:gd name="T0" fmla="*/ 0 w 27"/>
                <a:gd name="T1" fmla="*/ 0 h 13"/>
                <a:gd name="T2" fmla="*/ 177 w 27"/>
                <a:gd name="T3" fmla="*/ 1 h 13"/>
                <a:gd name="T4" fmla="*/ 566 w 27"/>
                <a:gd name="T5" fmla="*/ 1959 h 13"/>
                <a:gd name="T6" fmla="*/ 812 w 27"/>
                <a:gd name="T7" fmla="*/ 3257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6" y="1"/>
                  </a:lnTo>
                  <a:lnTo>
                    <a:pt x="19" y="8"/>
                  </a:lnTo>
                  <a:lnTo>
                    <a:pt x="27" y="1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9" name="Freeform 151"/>
            <p:cNvSpPr>
              <a:spLocks/>
            </p:cNvSpPr>
            <p:nvPr/>
          </p:nvSpPr>
          <p:spPr bwMode="auto">
            <a:xfrm>
              <a:off x="4215" y="2556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72 w 20"/>
                <a:gd name="T3" fmla="*/ 977 h 22"/>
                <a:gd name="T4" fmla="*/ 362 w 20"/>
                <a:gd name="T5" fmla="*/ 5879 h 22"/>
                <a:gd name="T6" fmla="*/ 446 w 20"/>
                <a:gd name="T7" fmla="*/ 753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3" y="3"/>
                  </a:lnTo>
                  <a:lnTo>
                    <a:pt x="16" y="1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0" name="Freeform 152"/>
            <p:cNvSpPr>
              <a:spLocks/>
            </p:cNvSpPr>
            <p:nvPr/>
          </p:nvSpPr>
          <p:spPr bwMode="auto">
            <a:xfrm>
              <a:off x="4254" y="2607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297 w 18"/>
                <a:gd name="T3" fmla="*/ 4859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0" y="1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1" name="Freeform 153"/>
            <p:cNvSpPr>
              <a:spLocks/>
            </p:cNvSpPr>
            <p:nvPr/>
          </p:nvSpPr>
          <p:spPr bwMode="auto">
            <a:xfrm>
              <a:off x="4289" y="2663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135 w 16"/>
                <a:gd name="T3" fmla="*/ 2712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7" y="11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2" name="Freeform 154"/>
            <p:cNvSpPr>
              <a:spLocks/>
            </p:cNvSpPr>
            <p:nvPr/>
          </p:nvSpPr>
          <p:spPr bwMode="auto">
            <a:xfrm>
              <a:off x="4322" y="2720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172 w 17"/>
                <a:gd name="T3" fmla="*/ 4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1" y="14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3" name="Freeform 155"/>
            <p:cNvSpPr>
              <a:spLocks/>
            </p:cNvSpPr>
            <p:nvPr/>
          </p:nvSpPr>
          <p:spPr bwMode="auto">
            <a:xfrm>
              <a:off x="4353" y="277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638 w 15"/>
                <a:gd name="T3" fmla="*/ 4510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1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4" name="Freeform 156"/>
            <p:cNvSpPr>
              <a:spLocks/>
            </p:cNvSpPr>
            <p:nvPr/>
          </p:nvSpPr>
          <p:spPr bwMode="auto">
            <a:xfrm>
              <a:off x="4383" y="2837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5" name="Freeform 157"/>
            <p:cNvSpPr>
              <a:spLocks/>
            </p:cNvSpPr>
            <p:nvPr/>
          </p:nvSpPr>
          <p:spPr bwMode="auto">
            <a:xfrm>
              <a:off x="4410" y="289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90 w 14"/>
                <a:gd name="T3" fmla="*/ 1664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3" y="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6" name="Freeform 158"/>
            <p:cNvSpPr>
              <a:spLocks/>
            </p:cNvSpPr>
            <p:nvPr/>
          </p:nvSpPr>
          <p:spPr bwMode="auto">
            <a:xfrm>
              <a:off x="4440" y="295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03 w 15"/>
                <a:gd name="T3" fmla="*/ 2292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5" y="9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7" name="Freeform 159"/>
            <p:cNvSpPr>
              <a:spLocks/>
            </p:cNvSpPr>
            <p:nvPr/>
          </p:nvSpPr>
          <p:spPr bwMode="auto">
            <a:xfrm>
              <a:off x="4470" y="3015"/>
              <a:ext cx="19" cy="34"/>
            </a:xfrm>
            <a:custGeom>
              <a:avLst/>
              <a:gdLst>
                <a:gd name="T0" fmla="*/ 0 w 16"/>
                <a:gd name="T1" fmla="*/ 0 h 25"/>
                <a:gd name="T2" fmla="*/ 114 w 16"/>
                <a:gd name="T3" fmla="*/ 1912 h 25"/>
                <a:gd name="T4" fmla="*/ 298 w 16"/>
                <a:gd name="T5" fmla="*/ 468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6" y="10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8" name="Freeform 160"/>
            <p:cNvSpPr>
              <a:spLocks/>
            </p:cNvSpPr>
            <p:nvPr/>
          </p:nvSpPr>
          <p:spPr bwMode="auto">
            <a:xfrm>
              <a:off x="4504" y="3069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582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9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9" name="Freeform 161"/>
            <p:cNvSpPr>
              <a:spLocks/>
            </p:cNvSpPr>
            <p:nvPr/>
          </p:nvSpPr>
          <p:spPr bwMode="auto">
            <a:xfrm>
              <a:off x="4542" y="3120"/>
              <a:ext cx="26" cy="29"/>
            </a:xfrm>
            <a:custGeom>
              <a:avLst/>
              <a:gdLst>
                <a:gd name="T0" fmla="*/ 0 w 22"/>
                <a:gd name="T1" fmla="*/ 0 h 21"/>
                <a:gd name="T2" fmla="*/ 57 w 22"/>
                <a:gd name="T3" fmla="*/ 726 h 21"/>
                <a:gd name="T4" fmla="*/ 271 w 22"/>
                <a:gd name="T5" fmla="*/ 3821 h 21"/>
                <a:gd name="T6" fmla="*/ 37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3" y="3"/>
                  </a:lnTo>
                  <a:lnTo>
                    <a:pt x="16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0" name="Freeform 162"/>
            <p:cNvSpPr>
              <a:spLocks/>
            </p:cNvSpPr>
            <p:nvPr/>
          </p:nvSpPr>
          <p:spPr bwMode="auto">
            <a:xfrm>
              <a:off x="4588" y="3163"/>
              <a:ext cx="33" cy="17"/>
            </a:xfrm>
            <a:custGeom>
              <a:avLst/>
              <a:gdLst>
                <a:gd name="T0" fmla="*/ 0 w 27"/>
                <a:gd name="T1" fmla="*/ 0 h 12"/>
                <a:gd name="T2" fmla="*/ 119 w 27"/>
                <a:gd name="T3" fmla="*/ 1206 h 12"/>
                <a:gd name="T4" fmla="*/ 539 w 27"/>
                <a:gd name="T5" fmla="*/ 3741 h 12"/>
                <a:gd name="T6" fmla="*/ 812 w 27"/>
                <a:gd name="T7" fmla="*/ 4427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lnTo>
                    <a:pt x="4" y="3"/>
                  </a:lnTo>
                  <a:lnTo>
                    <a:pt x="17" y="10"/>
                  </a:lnTo>
                  <a:lnTo>
                    <a:pt x="27" y="1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1" name="Freeform 163"/>
            <p:cNvSpPr>
              <a:spLocks/>
            </p:cNvSpPr>
            <p:nvPr/>
          </p:nvSpPr>
          <p:spPr bwMode="auto">
            <a:xfrm>
              <a:off x="4644" y="3174"/>
              <a:ext cx="35" cy="9"/>
            </a:xfrm>
            <a:custGeom>
              <a:avLst/>
              <a:gdLst>
                <a:gd name="T0" fmla="*/ 0 w 29"/>
                <a:gd name="T1" fmla="*/ 6245 h 6"/>
                <a:gd name="T2" fmla="*/ 267 w 29"/>
                <a:gd name="T3" fmla="*/ 5394 h 6"/>
                <a:gd name="T4" fmla="*/ 597 w 29"/>
                <a:gd name="T5" fmla="*/ 2397 h 6"/>
                <a:gd name="T6" fmla="*/ 721 w 29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6">
                  <a:moveTo>
                    <a:pt x="0" y="6"/>
                  </a:moveTo>
                  <a:lnTo>
                    <a:pt x="11" y="5"/>
                  </a:lnTo>
                  <a:lnTo>
                    <a:pt x="24" y="2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2" name="Freeform 164"/>
            <p:cNvSpPr>
              <a:spLocks/>
            </p:cNvSpPr>
            <p:nvPr/>
          </p:nvSpPr>
          <p:spPr bwMode="auto">
            <a:xfrm>
              <a:off x="4700" y="3138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3561 h 18"/>
                <a:gd name="T4" fmla="*/ 509 w 24"/>
                <a:gd name="T5" fmla="*/ 774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4"/>
                  </a:lnTo>
                  <a:lnTo>
                    <a:pt x="21" y="3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3" name="Freeform 165"/>
            <p:cNvSpPr>
              <a:spLocks/>
            </p:cNvSpPr>
            <p:nvPr/>
          </p:nvSpPr>
          <p:spPr bwMode="auto">
            <a:xfrm>
              <a:off x="4744" y="3088"/>
              <a:ext cx="24" cy="32"/>
            </a:xfrm>
            <a:custGeom>
              <a:avLst/>
              <a:gdLst>
                <a:gd name="T0" fmla="*/ 0 w 19"/>
                <a:gd name="T1" fmla="*/ 6447 h 23"/>
                <a:gd name="T2" fmla="*/ 523 w 19"/>
                <a:gd name="T3" fmla="*/ 3379 h 23"/>
                <a:gd name="T4" fmla="*/ 1005 w 19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0" y="12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4" name="Freeform 166"/>
            <p:cNvSpPr>
              <a:spLocks/>
            </p:cNvSpPr>
            <p:nvPr/>
          </p:nvSpPr>
          <p:spPr bwMode="auto">
            <a:xfrm>
              <a:off x="4782" y="3033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175 w 17"/>
                <a:gd name="T3" fmla="*/ 332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5" y="18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5" name="Freeform 167"/>
            <p:cNvSpPr>
              <a:spLocks/>
            </p:cNvSpPr>
            <p:nvPr/>
          </p:nvSpPr>
          <p:spPr bwMode="auto">
            <a:xfrm>
              <a:off x="4815" y="297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86 w 15"/>
                <a:gd name="T3" fmla="*/ 476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6" name="Freeform 168"/>
            <p:cNvSpPr>
              <a:spLocks/>
            </p:cNvSpPr>
            <p:nvPr/>
          </p:nvSpPr>
          <p:spPr bwMode="auto">
            <a:xfrm>
              <a:off x="4844" y="2917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216 w 17"/>
                <a:gd name="T3" fmla="*/ 454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6" y="15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7" name="Freeform 169"/>
            <p:cNvSpPr>
              <a:spLocks/>
            </p:cNvSpPr>
            <p:nvPr/>
          </p:nvSpPr>
          <p:spPr bwMode="auto">
            <a:xfrm>
              <a:off x="4878" y="2859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8" name="Freeform 170"/>
            <p:cNvSpPr>
              <a:spLocks/>
            </p:cNvSpPr>
            <p:nvPr/>
          </p:nvSpPr>
          <p:spPr bwMode="auto">
            <a:xfrm>
              <a:off x="4906" y="279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342 w 14"/>
                <a:gd name="T3" fmla="*/ 166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2" y="5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9" name="Freeform 171"/>
            <p:cNvSpPr>
              <a:spLocks/>
            </p:cNvSpPr>
            <p:nvPr/>
          </p:nvSpPr>
          <p:spPr bwMode="auto">
            <a:xfrm>
              <a:off x="4935" y="273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1 w 14"/>
                <a:gd name="T3" fmla="*/ 8149 h 27"/>
                <a:gd name="T4" fmla="*/ 369 w 14"/>
                <a:gd name="T5" fmla="*/ 1 h 27"/>
                <a:gd name="T6" fmla="*/ 369 w 1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" y="24"/>
                  </a:lnTo>
                  <a:lnTo>
                    <a:pt x="14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0" name="Freeform 172"/>
            <p:cNvSpPr>
              <a:spLocks/>
            </p:cNvSpPr>
            <p:nvPr/>
          </p:nvSpPr>
          <p:spPr bwMode="auto">
            <a:xfrm>
              <a:off x="4964" y="26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60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0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1" name="Freeform 173"/>
            <p:cNvSpPr>
              <a:spLocks/>
            </p:cNvSpPr>
            <p:nvPr/>
          </p:nvSpPr>
          <p:spPr bwMode="auto">
            <a:xfrm>
              <a:off x="4995" y="2624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65 w 17"/>
                <a:gd name="T3" fmla="*/ 5905 h 25"/>
                <a:gd name="T4" fmla="*/ 275 w 17"/>
                <a:gd name="T5" fmla="*/ 1 h 25"/>
                <a:gd name="T6" fmla="*/ 275 w 17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4" y="19"/>
                  </a:lnTo>
                  <a:lnTo>
                    <a:pt x="17" y="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2" name="Freeform 174"/>
            <p:cNvSpPr>
              <a:spLocks/>
            </p:cNvSpPr>
            <p:nvPr/>
          </p:nvSpPr>
          <p:spPr bwMode="auto">
            <a:xfrm>
              <a:off x="5030" y="2574"/>
              <a:ext cx="27" cy="29"/>
            </a:xfrm>
            <a:custGeom>
              <a:avLst/>
              <a:gdLst>
                <a:gd name="T0" fmla="*/ 0 w 22"/>
                <a:gd name="T1" fmla="*/ 5038 h 21"/>
                <a:gd name="T2" fmla="*/ 1 w 22"/>
                <a:gd name="T3" fmla="*/ 5025 h 21"/>
                <a:gd name="T4" fmla="*/ 585 w 22"/>
                <a:gd name="T5" fmla="*/ 1003 h 21"/>
                <a:gd name="T6" fmla="*/ 718 w 22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21"/>
                  </a:moveTo>
                  <a:lnTo>
                    <a:pt x="1" y="20"/>
                  </a:lnTo>
                  <a:lnTo>
                    <a:pt x="18" y="4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3" name="Freeform 175"/>
            <p:cNvSpPr>
              <a:spLocks/>
            </p:cNvSpPr>
            <p:nvPr/>
          </p:nvSpPr>
          <p:spPr bwMode="auto">
            <a:xfrm>
              <a:off x="5074" y="2531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2564 h 18"/>
                <a:gd name="T4" fmla="*/ 509 w 24"/>
                <a:gd name="T5" fmla="*/ 1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0"/>
                  </a:lnTo>
                  <a:lnTo>
                    <a:pt x="21" y="1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4" name="Freeform 176"/>
            <p:cNvSpPr>
              <a:spLocks/>
            </p:cNvSpPr>
            <p:nvPr/>
          </p:nvSpPr>
          <p:spPr bwMode="auto">
            <a:xfrm>
              <a:off x="5123" y="2513"/>
              <a:ext cx="37" cy="7"/>
            </a:xfrm>
            <a:custGeom>
              <a:avLst/>
              <a:gdLst>
                <a:gd name="T0" fmla="*/ 0 w 30"/>
                <a:gd name="T1" fmla="*/ 1586 h 5"/>
                <a:gd name="T2" fmla="*/ 208 w 30"/>
                <a:gd name="T3" fmla="*/ 844 h 5"/>
                <a:gd name="T4" fmla="*/ 651 w 30"/>
                <a:gd name="T5" fmla="*/ 0 h 5"/>
                <a:gd name="T6" fmla="*/ 1073 w 30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5">
                  <a:moveTo>
                    <a:pt x="0" y="5"/>
                  </a:moveTo>
                  <a:lnTo>
                    <a:pt x="6" y="3"/>
                  </a:lnTo>
                  <a:lnTo>
                    <a:pt x="19" y="0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5" name="Freeform 177"/>
            <p:cNvSpPr>
              <a:spLocks/>
            </p:cNvSpPr>
            <p:nvPr/>
          </p:nvSpPr>
          <p:spPr bwMode="auto">
            <a:xfrm>
              <a:off x="5182" y="2519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287 w 28"/>
                <a:gd name="T3" fmla="*/ 779 h 11"/>
                <a:gd name="T4" fmla="*/ 759 w 28"/>
                <a:gd name="T5" fmla="*/ 2071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1" y="4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6" name="Line 178"/>
            <p:cNvSpPr>
              <a:spLocks noChangeShapeType="1"/>
            </p:cNvSpPr>
            <p:nvPr/>
          </p:nvSpPr>
          <p:spPr bwMode="auto">
            <a:xfrm flipV="1">
              <a:off x="3191" y="2456"/>
              <a:ext cx="1" cy="7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7" name="Freeform 179"/>
            <p:cNvSpPr>
              <a:spLocks/>
            </p:cNvSpPr>
            <p:nvPr/>
          </p:nvSpPr>
          <p:spPr bwMode="auto">
            <a:xfrm>
              <a:off x="3172" y="2396"/>
              <a:ext cx="38" cy="66"/>
            </a:xfrm>
            <a:custGeom>
              <a:avLst/>
              <a:gdLst>
                <a:gd name="T0" fmla="*/ 0 w 38"/>
                <a:gd name="T1" fmla="*/ 66 h 66"/>
                <a:gd name="T2" fmla="*/ 19 w 38"/>
                <a:gd name="T3" fmla="*/ 0 h 66"/>
                <a:gd name="T4" fmla="*/ 38 w 38"/>
                <a:gd name="T5" fmla="*/ 66 h 66"/>
                <a:gd name="T6" fmla="*/ 0 w 38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6">
                  <a:moveTo>
                    <a:pt x="0" y="66"/>
                  </a:moveTo>
                  <a:lnTo>
                    <a:pt x="19" y="0"/>
                  </a:lnTo>
                  <a:lnTo>
                    <a:pt x="38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8" name="Freeform 180"/>
            <p:cNvSpPr>
              <a:spLocks/>
            </p:cNvSpPr>
            <p:nvPr/>
          </p:nvSpPr>
          <p:spPr bwMode="auto">
            <a:xfrm>
              <a:off x="3110" y="2851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9" name="Freeform 181"/>
            <p:cNvSpPr>
              <a:spLocks/>
            </p:cNvSpPr>
            <p:nvPr/>
          </p:nvSpPr>
          <p:spPr bwMode="auto">
            <a:xfrm>
              <a:off x="5310" y="2828"/>
              <a:ext cx="58" cy="43"/>
            </a:xfrm>
            <a:custGeom>
              <a:avLst/>
              <a:gdLst>
                <a:gd name="T0" fmla="*/ 0 w 58"/>
                <a:gd name="T1" fmla="*/ 0 h 43"/>
                <a:gd name="T2" fmla="*/ 58 w 58"/>
                <a:gd name="T3" fmla="*/ 23 h 43"/>
                <a:gd name="T4" fmla="*/ 0 w 58"/>
                <a:gd name="T5" fmla="*/ 43 h 43"/>
                <a:gd name="T6" fmla="*/ 0 w 5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0" y="0"/>
                  </a:moveTo>
                  <a:lnTo>
                    <a:pt x="58" y="2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0" name="Line 182"/>
            <p:cNvSpPr>
              <a:spLocks noChangeShapeType="1"/>
            </p:cNvSpPr>
            <p:nvPr/>
          </p:nvSpPr>
          <p:spPr bwMode="auto">
            <a:xfrm flipV="1">
              <a:off x="3191" y="3278"/>
              <a:ext cx="1" cy="2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1" name="Freeform 183"/>
            <p:cNvSpPr>
              <a:spLocks/>
            </p:cNvSpPr>
            <p:nvPr/>
          </p:nvSpPr>
          <p:spPr bwMode="auto">
            <a:xfrm>
              <a:off x="3172" y="3217"/>
              <a:ext cx="38" cy="67"/>
            </a:xfrm>
            <a:custGeom>
              <a:avLst/>
              <a:gdLst>
                <a:gd name="T0" fmla="*/ 0 w 38"/>
                <a:gd name="T1" fmla="*/ 67 h 67"/>
                <a:gd name="T2" fmla="*/ 19 w 38"/>
                <a:gd name="T3" fmla="*/ 0 h 67"/>
                <a:gd name="T4" fmla="*/ 38 w 38"/>
                <a:gd name="T5" fmla="*/ 67 h 67"/>
                <a:gd name="T6" fmla="*/ 0 w 38"/>
                <a:gd name="T7" fmla="*/ 67 h 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7">
                  <a:moveTo>
                    <a:pt x="0" y="67"/>
                  </a:moveTo>
                  <a:lnTo>
                    <a:pt x="19" y="0"/>
                  </a:lnTo>
                  <a:lnTo>
                    <a:pt x="3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2" name="Freeform 184"/>
            <p:cNvSpPr>
              <a:spLocks/>
            </p:cNvSpPr>
            <p:nvPr/>
          </p:nvSpPr>
          <p:spPr bwMode="auto">
            <a:xfrm>
              <a:off x="3110" y="3459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3" name="Freeform 185"/>
            <p:cNvSpPr>
              <a:spLocks/>
            </p:cNvSpPr>
            <p:nvPr/>
          </p:nvSpPr>
          <p:spPr bwMode="auto">
            <a:xfrm>
              <a:off x="5310" y="3437"/>
              <a:ext cx="58" cy="44"/>
            </a:xfrm>
            <a:custGeom>
              <a:avLst/>
              <a:gdLst>
                <a:gd name="T0" fmla="*/ 0 w 58"/>
                <a:gd name="T1" fmla="*/ 0 h 44"/>
                <a:gd name="T2" fmla="*/ 58 w 58"/>
                <a:gd name="T3" fmla="*/ 22 h 44"/>
                <a:gd name="T4" fmla="*/ 0 w 58"/>
                <a:gd name="T5" fmla="*/ 44 h 44"/>
                <a:gd name="T6" fmla="*/ 0 w 58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4">
                  <a:moveTo>
                    <a:pt x="0" y="0"/>
                  </a:moveTo>
                  <a:lnTo>
                    <a:pt x="58" y="22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4" name="Freeform 186"/>
            <p:cNvSpPr>
              <a:spLocks/>
            </p:cNvSpPr>
            <p:nvPr/>
          </p:nvSpPr>
          <p:spPr bwMode="auto">
            <a:xfrm>
              <a:off x="3363" y="2512"/>
              <a:ext cx="338" cy="336"/>
            </a:xfrm>
            <a:custGeom>
              <a:avLst/>
              <a:gdLst>
                <a:gd name="T0" fmla="*/ 0 w 338"/>
                <a:gd name="T1" fmla="*/ 50 h 336"/>
                <a:gd name="T2" fmla="*/ 16 w 338"/>
                <a:gd name="T3" fmla="*/ 33 h 336"/>
                <a:gd name="T4" fmla="*/ 34 w 338"/>
                <a:gd name="T5" fmla="*/ 19 h 336"/>
                <a:gd name="T6" fmla="*/ 50 w 338"/>
                <a:gd name="T7" fmla="*/ 8 h 336"/>
                <a:gd name="T8" fmla="*/ 67 w 338"/>
                <a:gd name="T9" fmla="*/ 2 h 336"/>
                <a:gd name="T10" fmla="*/ 84 w 338"/>
                <a:gd name="T11" fmla="*/ 0 h 336"/>
                <a:gd name="T12" fmla="*/ 101 w 338"/>
                <a:gd name="T13" fmla="*/ 1 h 336"/>
                <a:gd name="T14" fmla="*/ 118 w 338"/>
                <a:gd name="T15" fmla="*/ 5 h 336"/>
                <a:gd name="T16" fmla="*/ 135 w 338"/>
                <a:gd name="T17" fmla="*/ 13 h 336"/>
                <a:gd name="T18" fmla="*/ 152 w 338"/>
                <a:gd name="T19" fmla="*/ 26 h 336"/>
                <a:gd name="T20" fmla="*/ 168 w 338"/>
                <a:gd name="T21" fmla="*/ 41 h 336"/>
                <a:gd name="T22" fmla="*/ 186 w 338"/>
                <a:gd name="T23" fmla="*/ 59 h 336"/>
                <a:gd name="T24" fmla="*/ 202 w 338"/>
                <a:gd name="T25" fmla="*/ 82 h 336"/>
                <a:gd name="T26" fmla="*/ 219 w 338"/>
                <a:gd name="T27" fmla="*/ 107 h 336"/>
                <a:gd name="T28" fmla="*/ 237 w 338"/>
                <a:gd name="T29" fmla="*/ 134 h 336"/>
                <a:gd name="T30" fmla="*/ 253 w 338"/>
                <a:gd name="T31" fmla="*/ 164 h 336"/>
                <a:gd name="T32" fmla="*/ 270 w 338"/>
                <a:gd name="T33" fmla="*/ 194 h 336"/>
                <a:gd name="T34" fmla="*/ 287 w 338"/>
                <a:gd name="T35" fmla="*/ 229 h 336"/>
                <a:gd name="T36" fmla="*/ 304 w 338"/>
                <a:gd name="T37" fmla="*/ 264 h 336"/>
                <a:gd name="T38" fmla="*/ 320 w 338"/>
                <a:gd name="T39" fmla="*/ 300 h 336"/>
                <a:gd name="T40" fmla="*/ 338 w 338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8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0" y="8"/>
                  </a:lnTo>
                  <a:lnTo>
                    <a:pt x="67" y="2"/>
                  </a:lnTo>
                  <a:lnTo>
                    <a:pt x="84" y="0"/>
                  </a:lnTo>
                  <a:lnTo>
                    <a:pt x="101" y="1"/>
                  </a:lnTo>
                  <a:lnTo>
                    <a:pt x="118" y="5"/>
                  </a:lnTo>
                  <a:lnTo>
                    <a:pt x="135" y="13"/>
                  </a:lnTo>
                  <a:lnTo>
                    <a:pt x="152" y="26"/>
                  </a:lnTo>
                  <a:lnTo>
                    <a:pt x="168" y="41"/>
                  </a:lnTo>
                  <a:lnTo>
                    <a:pt x="186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7" y="134"/>
                  </a:lnTo>
                  <a:lnTo>
                    <a:pt x="253" y="164"/>
                  </a:lnTo>
                  <a:lnTo>
                    <a:pt x="270" y="194"/>
                  </a:lnTo>
                  <a:lnTo>
                    <a:pt x="287" y="229"/>
                  </a:lnTo>
                  <a:lnTo>
                    <a:pt x="304" y="264"/>
                  </a:lnTo>
                  <a:lnTo>
                    <a:pt x="320" y="300"/>
                  </a:lnTo>
                  <a:lnTo>
                    <a:pt x="338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5" name="Freeform 187"/>
            <p:cNvSpPr>
              <a:spLocks/>
            </p:cNvSpPr>
            <p:nvPr/>
          </p:nvSpPr>
          <p:spPr bwMode="auto">
            <a:xfrm>
              <a:off x="3704" y="2512"/>
              <a:ext cx="337" cy="336"/>
            </a:xfrm>
            <a:custGeom>
              <a:avLst/>
              <a:gdLst>
                <a:gd name="T0" fmla="*/ 0 w 337"/>
                <a:gd name="T1" fmla="*/ 50 h 336"/>
                <a:gd name="T2" fmla="*/ 17 w 337"/>
                <a:gd name="T3" fmla="*/ 33 h 336"/>
                <a:gd name="T4" fmla="*/ 34 w 337"/>
                <a:gd name="T5" fmla="*/ 19 h 336"/>
                <a:gd name="T6" fmla="*/ 51 w 337"/>
                <a:gd name="T7" fmla="*/ 8 h 336"/>
                <a:gd name="T8" fmla="*/ 66 w 337"/>
                <a:gd name="T9" fmla="*/ 2 h 336"/>
                <a:gd name="T10" fmla="*/ 85 w 337"/>
                <a:gd name="T11" fmla="*/ 0 h 336"/>
                <a:gd name="T12" fmla="*/ 102 w 337"/>
                <a:gd name="T13" fmla="*/ 1 h 336"/>
                <a:gd name="T14" fmla="*/ 117 w 337"/>
                <a:gd name="T15" fmla="*/ 5 h 336"/>
                <a:gd name="T16" fmla="*/ 136 w 337"/>
                <a:gd name="T17" fmla="*/ 13 h 336"/>
                <a:gd name="T18" fmla="*/ 151 w 337"/>
                <a:gd name="T19" fmla="*/ 26 h 336"/>
                <a:gd name="T20" fmla="*/ 168 w 337"/>
                <a:gd name="T21" fmla="*/ 41 h 336"/>
                <a:gd name="T22" fmla="*/ 185 w 337"/>
                <a:gd name="T23" fmla="*/ 59 h 336"/>
                <a:gd name="T24" fmla="*/ 202 w 337"/>
                <a:gd name="T25" fmla="*/ 82 h 336"/>
                <a:gd name="T26" fmla="*/ 219 w 337"/>
                <a:gd name="T27" fmla="*/ 107 h 336"/>
                <a:gd name="T28" fmla="*/ 236 w 337"/>
                <a:gd name="T29" fmla="*/ 134 h 336"/>
                <a:gd name="T30" fmla="*/ 253 w 337"/>
                <a:gd name="T31" fmla="*/ 164 h 336"/>
                <a:gd name="T32" fmla="*/ 269 w 337"/>
                <a:gd name="T33" fmla="*/ 194 h 336"/>
                <a:gd name="T34" fmla="*/ 287 w 337"/>
                <a:gd name="T35" fmla="*/ 229 h 336"/>
                <a:gd name="T36" fmla="*/ 303 w 337"/>
                <a:gd name="T37" fmla="*/ 264 h 336"/>
                <a:gd name="T38" fmla="*/ 320 w 337"/>
                <a:gd name="T39" fmla="*/ 300 h 336"/>
                <a:gd name="T40" fmla="*/ 337 w 337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7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6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7" y="5"/>
                  </a:lnTo>
                  <a:lnTo>
                    <a:pt x="136" y="13"/>
                  </a:lnTo>
                  <a:lnTo>
                    <a:pt x="151" y="26"/>
                  </a:lnTo>
                  <a:lnTo>
                    <a:pt x="168" y="41"/>
                  </a:lnTo>
                  <a:lnTo>
                    <a:pt x="185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6" y="134"/>
                  </a:lnTo>
                  <a:lnTo>
                    <a:pt x="253" y="164"/>
                  </a:lnTo>
                  <a:lnTo>
                    <a:pt x="269" y="194"/>
                  </a:lnTo>
                  <a:lnTo>
                    <a:pt x="287" y="229"/>
                  </a:lnTo>
                  <a:lnTo>
                    <a:pt x="303" y="264"/>
                  </a:lnTo>
                  <a:lnTo>
                    <a:pt x="320" y="300"/>
                  </a:lnTo>
                  <a:lnTo>
                    <a:pt x="337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6" name="Freeform 188"/>
            <p:cNvSpPr>
              <a:spLocks/>
            </p:cNvSpPr>
            <p:nvPr/>
          </p:nvSpPr>
          <p:spPr bwMode="auto">
            <a:xfrm>
              <a:off x="4045" y="2512"/>
              <a:ext cx="340" cy="336"/>
            </a:xfrm>
            <a:custGeom>
              <a:avLst/>
              <a:gdLst>
                <a:gd name="T0" fmla="*/ 0 w 340"/>
                <a:gd name="T1" fmla="*/ 50 h 336"/>
                <a:gd name="T2" fmla="*/ 16 w 340"/>
                <a:gd name="T3" fmla="*/ 33 h 336"/>
                <a:gd name="T4" fmla="*/ 34 w 340"/>
                <a:gd name="T5" fmla="*/ 19 h 336"/>
                <a:gd name="T6" fmla="*/ 51 w 340"/>
                <a:gd name="T7" fmla="*/ 8 h 336"/>
                <a:gd name="T8" fmla="*/ 67 w 340"/>
                <a:gd name="T9" fmla="*/ 2 h 336"/>
                <a:gd name="T10" fmla="*/ 85 w 340"/>
                <a:gd name="T11" fmla="*/ 0 h 336"/>
                <a:gd name="T12" fmla="*/ 102 w 340"/>
                <a:gd name="T13" fmla="*/ 1 h 336"/>
                <a:gd name="T14" fmla="*/ 118 w 340"/>
                <a:gd name="T15" fmla="*/ 5 h 336"/>
                <a:gd name="T16" fmla="*/ 136 w 340"/>
                <a:gd name="T17" fmla="*/ 13 h 336"/>
                <a:gd name="T18" fmla="*/ 153 w 340"/>
                <a:gd name="T19" fmla="*/ 26 h 336"/>
                <a:gd name="T20" fmla="*/ 170 w 340"/>
                <a:gd name="T21" fmla="*/ 41 h 336"/>
                <a:gd name="T22" fmla="*/ 187 w 340"/>
                <a:gd name="T23" fmla="*/ 59 h 336"/>
                <a:gd name="T24" fmla="*/ 204 w 340"/>
                <a:gd name="T25" fmla="*/ 82 h 336"/>
                <a:gd name="T26" fmla="*/ 221 w 340"/>
                <a:gd name="T27" fmla="*/ 107 h 336"/>
                <a:gd name="T28" fmla="*/ 238 w 340"/>
                <a:gd name="T29" fmla="*/ 134 h 336"/>
                <a:gd name="T30" fmla="*/ 255 w 340"/>
                <a:gd name="T31" fmla="*/ 164 h 336"/>
                <a:gd name="T32" fmla="*/ 272 w 340"/>
                <a:gd name="T33" fmla="*/ 194 h 336"/>
                <a:gd name="T34" fmla="*/ 289 w 340"/>
                <a:gd name="T35" fmla="*/ 229 h 336"/>
                <a:gd name="T36" fmla="*/ 306 w 340"/>
                <a:gd name="T37" fmla="*/ 264 h 336"/>
                <a:gd name="T38" fmla="*/ 323 w 340"/>
                <a:gd name="T39" fmla="*/ 300 h 336"/>
                <a:gd name="T40" fmla="*/ 340 w 340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0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7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8" y="5"/>
                  </a:lnTo>
                  <a:lnTo>
                    <a:pt x="136" y="13"/>
                  </a:lnTo>
                  <a:lnTo>
                    <a:pt x="153" y="26"/>
                  </a:lnTo>
                  <a:lnTo>
                    <a:pt x="170" y="41"/>
                  </a:lnTo>
                  <a:lnTo>
                    <a:pt x="187" y="59"/>
                  </a:lnTo>
                  <a:lnTo>
                    <a:pt x="204" y="82"/>
                  </a:lnTo>
                  <a:lnTo>
                    <a:pt x="221" y="107"/>
                  </a:lnTo>
                  <a:lnTo>
                    <a:pt x="238" y="134"/>
                  </a:lnTo>
                  <a:lnTo>
                    <a:pt x="255" y="164"/>
                  </a:lnTo>
                  <a:lnTo>
                    <a:pt x="272" y="194"/>
                  </a:lnTo>
                  <a:lnTo>
                    <a:pt x="289" y="229"/>
                  </a:lnTo>
                  <a:lnTo>
                    <a:pt x="306" y="264"/>
                  </a:lnTo>
                  <a:lnTo>
                    <a:pt x="323" y="300"/>
                  </a:lnTo>
                  <a:lnTo>
                    <a:pt x="340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7" name="Freeform 189"/>
            <p:cNvSpPr>
              <a:spLocks/>
            </p:cNvSpPr>
            <p:nvPr/>
          </p:nvSpPr>
          <p:spPr bwMode="auto">
            <a:xfrm>
              <a:off x="4385" y="2514"/>
              <a:ext cx="344" cy="334"/>
            </a:xfrm>
            <a:custGeom>
              <a:avLst/>
              <a:gdLst>
                <a:gd name="T0" fmla="*/ 0 w 344"/>
                <a:gd name="T1" fmla="*/ 50 h 334"/>
                <a:gd name="T2" fmla="*/ 17 w 344"/>
                <a:gd name="T3" fmla="*/ 34 h 334"/>
                <a:gd name="T4" fmla="*/ 35 w 344"/>
                <a:gd name="T5" fmla="*/ 20 h 334"/>
                <a:gd name="T6" fmla="*/ 52 w 344"/>
                <a:gd name="T7" fmla="*/ 10 h 334"/>
                <a:gd name="T8" fmla="*/ 68 w 344"/>
                <a:gd name="T9" fmla="*/ 5 h 334"/>
                <a:gd name="T10" fmla="*/ 86 w 344"/>
                <a:gd name="T11" fmla="*/ 0 h 334"/>
                <a:gd name="T12" fmla="*/ 103 w 344"/>
                <a:gd name="T13" fmla="*/ 2 h 334"/>
                <a:gd name="T14" fmla="*/ 120 w 344"/>
                <a:gd name="T15" fmla="*/ 6 h 334"/>
                <a:gd name="T16" fmla="*/ 137 w 344"/>
                <a:gd name="T17" fmla="*/ 14 h 334"/>
                <a:gd name="T18" fmla="*/ 154 w 344"/>
                <a:gd name="T19" fmla="*/ 27 h 334"/>
                <a:gd name="T20" fmla="*/ 171 w 344"/>
                <a:gd name="T21" fmla="*/ 42 h 334"/>
                <a:gd name="T22" fmla="*/ 189 w 344"/>
                <a:gd name="T23" fmla="*/ 60 h 334"/>
                <a:gd name="T24" fmla="*/ 206 w 344"/>
                <a:gd name="T25" fmla="*/ 82 h 334"/>
                <a:gd name="T26" fmla="*/ 223 w 344"/>
                <a:gd name="T27" fmla="*/ 106 h 334"/>
                <a:gd name="T28" fmla="*/ 240 w 344"/>
                <a:gd name="T29" fmla="*/ 134 h 334"/>
                <a:gd name="T30" fmla="*/ 257 w 344"/>
                <a:gd name="T31" fmla="*/ 163 h 334"/>
                <a:gd name="T32" fmla="*/ 274 w 344"/>
                <a:gd name="T33" fmla="*/ 193 h 334"/>
                <a:gd name="T34" fmla="*/ 293 w 344"/>
                <a:gd name="T35" fmla="*/ 228 h 334"/>
                <a:gd name="T36" fmla="*/ 308 w 344"/>
                <a:gd name="T37" fmla="*/ 262 h 334"/>
                <a:gd name="T38" fmla="*/ 325 w 344"/>
                <a:gd name="T39" fmla="*/ 298 h 334"/>
                <a:gd name="T40" fmla="*/ 344 w 344"/>
                <a:gd name="T41" fmla="*/ 334 h 334"/>
                <a:gd name="T42" fmla="*/ 344 w 344"/>
                <a:gd name="T43" fmla="*/ 48 h 3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44" h="334">
                  <a:moveTo>
                    <a:pt x="0" y="50"/>
                  </a:moveTo>
                  <a:lnTo>
                    <a:pt x="17" y="34"/>
                  </a:lnTo>
                  <a:lnTo>
                    <a:pt x="35" y="20"/>
                  </a:lnTo>
                  <a:lnTo>
                    <a:pt x="52" y="10"/>
                  </a:lnTo>
                  <a:lnTo>
                    <a:pt x="68" y="5"/>
                  </a:lnTo>
                  <a:lnTo>
                    <a:pt x="86" y="0"/>
                  </a:lnTo>
                  <a:lnTo>
                    <a:pt x="103" y="2"/>
                  </a:lnTo>
                  <a:lnTo>
                    <a:pt x="120" y="6"/>
                  </a:lnTo>
                  <a:lnTo>
                    <a:pt x="137" y="14"/>
                  </a:lnTo>
                  <a:lnTo>
                    <a:pt x="154" y="27"/>
                  </a:lnTo>
                  <a:lnTo>
                    <a:pt x="171" y="42"/>
                  </a:lnTo>
                  <a:lnTo>
                    <a:pt x="189" y="60"/>
                  </a:lnTo>
                  <a:lnTo>
                    <a:pt x="206" y="82"/>
                  </a:lnTo>
                  <a:lnTo>
                    <a:pt x="223" y="106"/>
                  </a:lnTo>
                  <a:lnTo>
                    <a:pt x="240" y="134"/>
                  </a:lnTo>
                  <a:lnTo>
                    <a:pt x="257" y="163"/>
                  </a:lnTo>
                  <a:lnTo>
                    <a:pt x="274" y="193"/>
                  </a:lnTo>
                  <a:lnTo>
                    <a:pt x="293" y="228"/>
                  </a:lnTo>
                  <a:lnTo>
                    <a:pt x="308" y="262"/>
                  </a:lnTo>
                  <a:lnTo>
                    <a:pt x="325" y="298"/>
                  </a:lnTo>
                  <a:lnTo>
                    <a:pt x="344" y="334"/>
                  </a:lnTo>
                  <a:lnTo>
                    <a:pt x="344" y="4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8" name="Freeform 190"/>
            <p:cNvSpPr>
              <a:spLocks/>
            </p:cNvSpPr>
            <p:nvPr/>
          </p:nvSpPr>
          <p:spPr bwMode="auto">
            <a:xfrm>
              <a:off x="4726" y="2512"/>
              <a:ext cx="343" cy="336"/>
            </a:xfrm>
            <a:custGeom>
              <a:avLst/>
              <a:gdLst>
                <a:gd name="T0" fmla="*/ 0 w 343"/>
                <a:gd name="T1" fmla="*/ 50 h 336"/>
                <a:gd name="T2" fmla="*/ 17 w 343"/>
                <a:gd name="T3" fmla="*/ 33 h 336"/>
                <a:gd name="T4" fmla="*/ 34 w 343"/>
                <a:gd name="T5" fmla="*/ 19 h 336"/>
                <a:gd name="T6" fmla="*/ 51 w 343"/>
                <a:gd name="T7" fmla="*/ 8 h 336"/>
                <a:gd name="T8" fmla="*/ 68 w 343"/>
                <a:gd name="T9" fmla="*/ 2 h 336"/>
                <a:gd name="T10" fmla="*/ 86 w 343"/>
                <a:gd name="T11" fmla="*/ 0 h 336"/>
                <a:gd name="T12" fmla="*/ 102 w 343"/>
                <a:gd name="T13" fmla="*/ 1 h 336"/>
                <a:gd name="T14" fmla="*/ 119 w 343"/>
                <a:gd name="T15" fmla="*/ 5 h 336"/>
                <a:gd name="T16" fmla="*/ 137 w 343"/>
                <a:gd name="T17" fmla="*/ 13 h 336"/>
                <a:gd name="T18" fmla="*/ 154 w 343"/>
                <a:gd name="T19" fmla="*/ 26 h 336"/>
                <a:gd name="T20" fmla="*/ 171 w 343"/>
                <a:gd name="T21" fmla="*/ 41 h 336"/>
                <a:gd name="T22" fmla="*/ 188 w 343"/>
                <a:gd name="T23" fmla="*/ 59 h 336"/>
                <a:gd name="T24" fmla="*/ 206 w 343"/>
                <a:gd name="T25" fmla="*/ 82 h 336"/>
                <a:gd name="T26" fmla="*/ 223 w 343"/>
                <a:gd name="T27" fmla="*/ 107 h 336"/>
                <a:gd name="T28" fmla="*/ 241 w 343"/>
                <a:gd name="T29" fmla="*/ 134 h 336"/>
                <a:gd name="T30" fmla="*/ 258 w 343"/>
                <a:gd name="T31" fmla="*/ 164 h 336"/>
                <a:gd name="T32" fmla="*/ 274 w 343"/>
                <a:gd name="T33" fmla="*/ 194 h 336"/>
                <a:gd name="T34" fmla="*/ 292 w 343"/>
                <a:gd name="T35" fmla="*/ 229 h 336"/>
                <a:gd name="T36" fmla="*/ 309 w 343"/>
                <a:gd name="T37" fmla="*/ 264 h 336"/>
                <a:gd name="T38" fmla="*/ 326 w 343"/>
                <a:gd name="T39" fmla="*/ 300 h 336"/>
                <a:gd name="T40" fmla="*/ 343 w 343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3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8" y="2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9" y="5"/>
                  </a:lnTo>
                  <a:lnTo>
                    <a:pt x="137" y="13"/>
                  </a:lnTo>
                  <a:lnTo>
                    <a:pt x="154" y="26"/>
                  </a:lnTo>
                  <a:lnTo>
                    <a:pt x="171" y="41"/>
                  </a:lnTo>
                  <a:lnTo>
                    <a:pt x="188" y="59"/>
                  </a:lnTo>
                  <a:lnTo>
                    <a:pt x="206" y="82"/>
                  </a:lnTo>
                  <a:lnTo>
                    <a:pt x="223" y="107"/>
                  </a:lnTo>
                  <a:lnTo>
                    <a:pt x="241" y="134"/>
                  </a:lnTo>
                  <a:lnTo>
                    <a:pt x="258" y="164"/>
                  </a:lnTo>
                  <a:lnTo>
                    <a:pt x="274" y="194"/>
                  </a:lnTo>
                  <a:lnTo>
                    <a:pt x="292" y="229"/>
                  </a:lnTo>
                  <a:lnTo>
                    <a:pt x="309" y="264"/>
                  </a:lnTo>
                  <a:lnTo>
                    <a:pt x="326" y="300"/>
                  </a:lnTo>
                  <a:lnTo>
                    <a:pt x="343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9" name="Freeform 191"/>
            <p:cNvSpPr>
              <a:spLocks/>
            </p:cNvSpPr>
            <p:nvPr/>
          </p:nvSpPr>
          <p:spPr bwMode="auto">
            <a:xfrm>
              <a:off x="3191" y="2562"/>
              <a:ext cx="169" cy="286"/>
            </a:xfrm>
            <a:custGeom>
              <a:avLst/>
              <a:gdLst>
                <a:gd name="T0" fmla="*/ 0 w 169"/>
                <a:gd name="T1" fmla="*/ 286 h 286"/>
                <a:gd name="T2" fmla="*/ 169 w 169"/>
                <a:gd name="T3" fmla="*/ 286 h 286"/>
                <a:gd name="T4" fmla="*/ 169 w 169"/>
                <a:gd name="T5" fmla="*/ 0 h 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" h="286">
                  <a:moveTo>
                    <a:pt x="0" y="286"/>
                  </a:moveTo>
                  <a:lnTo>
                    <a:pt x="169" y="286"/>
                  </a:lnTo>
                  <a:lnTo>
                    <a:pt x="16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0" name="Line 192"/>
            <p:cNvSpPr>
              <a:spLocks noChangeShapeType="1"/>
            </p:cNvSpPr>
            <p:nvPr/>
          </p:nvSpPr>
          <p:spPr bwMode="auto">
            <a:xfrm flipV="1">
              <a:off x="3704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1" name="Line 193"/>
            <p:cNvSpPr>
              <a:spLocks noChangeShapeType="1"/>
            </p:cNvSpPr>
            <p:nvPr/>
          </p:nvSpPr>
          <p:spPr bwMode="auto">
            <a:xfrm flipV="1">
              <a:off x="404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2" name="Line 194"/>
            <p:cNvSpPr>
              <a:spLocks noChangeShapeType="1"/>
            </p:cNvSpPr>
            <p:nvPr/>
          </p:nvSpPr>
          <p:spPr bwMode="auto">
            <a:xfrm flipV="1">
              <a:off x="438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3" name="Line 195"/>
            <p:cNvSpPr>
              <a:spLocks noChangeShapeType="1"/>
            </p:cNvSpPr>
            <p:nvPr/>
          </p:nvSpPr>
          <p:spPr bwMode="auto">
            <a:xfrm>
              <a:off x="3363" y="285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4" name="Line 196"/>
            <p:cNvSpPr>
              <a:spLocks noChangeShapeType="1"/>
            </p:cNvSpPr>
            <p:nvPr/>
          </p:nvSpPr>
          <p:spPr bwMode="auto">
            <a:xfrm>
              <a:off x="3363" y="29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5" name="Line 197"/>
            <p:cNvSpPr>
              <a:spLocks noChangeShapeType="1"/>
            </p:cNvSpPr>
            <p:nvPr/>
          </p:nvSpPr>
          <p:spPr bwMode="auto">
            <a:xfrm>
              <a:off x="3363" y="29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6" name="Line 198"/>
            <p:cNvSpPr>
              <a:spLocks noChangeShapeType="1"/>
            </p:cNvSpPr>
            <p:nvPr/>
          </p:nvSpPr>
          <p:spPr bwMode="auto">
            <a:xfrm>
              <a:off x="3363" y="30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7" name="Line 199"/>
            <p:cNvSpPr>
              <a:spLocks noChangeShapeType="1"/>
            </p:cNvSpPr>
            <p:nvPr/>
          </p:nvSpPr>
          <p:spPr bwMode="auto">
            <a:xfrm>
              <a:off x="3363" y="31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8" name="Line 200"/>
            <p:cNvSpPr>
              <a:spLocks noChangeShapeType="1"/>
            </p:cNvSpPr>
            <p:nvPr/>
          </p:nvSpPr>
          <p:spPr bwMode="auto">
            <a:xfrm>
              <a:off x="3363" y="31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9" name="Line 201"/>
            <p:cNvSpPr>
              <a:spLocks noChangeShapeType="1"/>
            </p:cNvSpPr>
            <p:nvPr/>
          </p:nvSpPr>
          <p:spPr bwMode="auto">
            <a:xfrm>
              <a:off x="3363" y="32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0" name="Line 202"/>
            <p:cNvSpPr>
              <a:spLocks noChangeShapeType="1"/>
            </p:cNvSpPr>
            <p:nvPr/>
          </p:nvSpPr>
          <p:spPr bwMode="auto">
            <a:xfrm>
              <a:off x="3363" y="33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1" name="Line 203"/>
            <p:cNvSpPr>
              <a:spLocks noChangeShapeType="1"/>
            </p:cNvSpPr>
            <p:nvPr/>
          </p:nvSpPr>
          <p:spPr bwMode="auto">
            <a:xfrm>
              <a:off x="3363" y="34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2" name="Line 204"/>
            <p:cNvSpPr>
              <a:spLocks noChangeShapeType="1"/>
            </p:cNvSpPr>
            <p:nvPr/>
          </p:nvSpPr>
          <p:spPr bwMode="auto">
            <a:xfrm>
              <a:off x="3363" y="3470"/>
              <a:ext cx="1" cy="2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3" name="Line 205"/>
            <p:cNvSpPr>
              <a:spLocks noChangeShapeType="1"/>
            </p:cNvSpPr>
            <p:nvPr/>
          </p:nvSpPr>
          <p:spPr bwMode="auto">
            <a:xfrm flipV="1">
              <a:off x="3407" y="345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4" name="Line 206"/>
            <p:cNvSpPr>
              <a:spLocks noChangeShapeType="1"/>
            </p:cNvSpPr>
            <p:nvPr/>
          </p:nvSpPr>
          <p:spPr bwMode="auto">
            <a:xfrm flipV="1">
              <a:off x="3407" y="338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5" name="Line 207"/>
            <p:cNvSpPr>
              <a:spLocks noChangeShapeType="1"/>
            </p:cNvSpPr>
            <p:nvPr/>
          </p:nvSpPr>
          <p:spPr bwMode="auto">
            <a:xfrm flipV="1">
              <a:off x="3407" y="331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6" name="Line 208"/>
            <p:cNvSpPr>
              <a:spLocks noChangeShapeType="1"/>
            </p:cNvSpPr>
            <p:nvPr/>
          </p:nvSpPr>
          <p:spPr bwMode="auto">
            <a:xfrm flipV="1">
              <a:off x="3407" y="324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7" name="Line 209"/>
            <p:cNvSpPr>
              <a:spLocks noChangeShapeType="1"/>
            </p:cNvSpPr>
            <p:nvPr/>
          </p:nvSpPr>
          <p:spPr bwMode="auto">
            <a:xfrm flipV="1">
              <a:off x="3408" y="318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8" name="Line 210"/>
            <p:cNvSpPr>
              <a:spLocks noChangeShapeType="1"/>
            </p:cNvSpPr>
            <p:nvPr/>
          </p:nvSpPr>
          <p:spPr bwMode="auto">
            <a:xfrm flipV="1">
              <a:off x="3408" y="311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9" name="Line 211"/>
            <p:cNvSpPr>
              <a:spLocks noChangeShapeType="1"/>
            </p:cNvSpPr>
            <p:nvPr/>
          </p:nvSpPr>
          <p:spPr bwMode="auto">
            <a:xfrm flipV="1">
              <a:off x="3408" y="304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0" name="Line 212"/>
            <p:cNvSpPr>
              <a:spLocks noChangeShapeType="1"/>
            </p:cNvSpPr>
            <p:nvPr/>
          </p:nvSpPr>
          <p:spPr bwMode="auto">
            <a:xfrm flipV="1">
              <a:off x="3408" y="297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1" name="Line 213"/>
            <p:cNvSpPr>
              <a:spLocks noChangeShapeType="1"/>
            </p:cNvSpPr>
            <p:nvPr/>
          </p:nvSpPr>
          <p:spPr bwMode="auto">
            <a:xfrm flipV="1">
              <a:off x="3408" y="290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2" name="Line 214"/>
            <p:cNvSpPr>
              <a:spLocks noChangeShapeType="1"/>
            </p:cNvSpPr>
            <p:nvPr/>
          </p:nvSpPr>
          <p:spPr bwMode="auto">
            <a:xfrm flipV="1">
              <a:off x="3408" y="284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3" name="Line 215"/>
            <p:cNvSpPr>
              <a:spLocks noChangeShapeType="1"/>
            </p:cNvSpPr>
            <p:nvPr/>
          </p:nvSpPr>
          <p:spPr bwMode="auto">
            <a:xfrm flipV="1">
              <a:off x="3408" y="277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4" name="Line 216"/>
            <p:cNvSpPr>
              <a:spLocks noChangeShapeType="1"/>
            </p:cNvSpPr>
            <p:nvPr/>
          </p:nvSpPr>
          <p:spPr bwMode="auto">
            <a:xfrm flipV="1">
              <a:off x="3410" y="270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5" name="Line 217"/>
            <p:cNvSpPr>
              <a:spLocks noChangeShapeType="1"/>
            </p:cNvSpPr>
            <p:nvPr/>
          </p:nvSpPr>
          <p:spPr bwMode="auto">
            <a:xfrm flipV="1">
              <a:off x="3410" y="26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6" name="Line 218"/>
            <p:cNvSpPr>
              <a:spLocks noChangeShapeType="1"/>
            </p:cNvSpPr>
            <p:nvPr/>
          </p:nvSpPr>
          <p:spPr bwMode="auto">
            <a:xfrm flipV="1">
              <a:off x="3410" y="25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7" name="Line 219"/>
            <p:cNvSpPr>
              <a:spLocks noChangeShapeType="1"/>
            </p:cNvSpPr>
            <p:nvPr/>
          </p:nvSpPr>
          <p:spPr bwMode="auto">
            <a:xfrm flipV="1">
              <a:off x="3410" y="2525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8" name="Line 220"/>
            <p:cNvSpPr>
              <a:spLocks noChangeShapeType="1"/>
            </p:cNvSpPr>
            <p:nvPr/>
          </p:nvSpPr>
          <p:spPr bwMode="auto">
            <a:xfrm>
              <a:off x="3704" y="28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9" name="Line 221"/>
            <p:cNvSpPr>
              <a:spLocks noChangeShapeType="1"/>
            </p:cNvSpPr>
            <p:nvPr/>
          </p:nvSpPr>
          <p:spPr bwMode="auto">
            <a:xfrm>
              <a:off x="3704" y="29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0" name="Line 222"/>
            <p:cNvSpPr>
              <a:spLocks noChangeShapeType="1"/>
            </p:cNvSpPr>
            <p:nvPr/>
          </p:nvSpPr>
          <p:spPr bwMode="auto">
            <a:xfrm>
              <a:off x="3704" y="29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1" name="Line 223"/>
            <p:cNvSpPr>
              <a:spLocks noChangeShapeType="1"/>
            </p:cNvSpPr>
            <p:nvPr/>
          </p:nvSpPr>
          <p:spPr bwMode="auto">
            <a:xfrm>
              <a:off x="3704" y="30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2" name="Line 224"/>
            <p:cNvSpPr>
              <a:spLocks noChangeShapeType="1"/>
            </p:cNvSpPr>
            <p:nvPr/>
          </p:nvSpPr>
          <p:spPr bwMode="auto">
            <a:xfrm>
              <a:off x="3704" y="31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3" name="Line 225"/>
            <p:cNvSpPr>
              <a:spLocks noChangeShapeType="1"/>
            </p:cNvSpPr>
            <p:nvPr/>
          </p:nvSpPr>
          <p:spPr bwMode="auto">
            <a:xfrm>
              <a:off x="3704" y="31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4" name="Line 226"/>
            <p:cNvSpPr>
              <a:spLocks noChangeShapeType="1"/>
            </p:cNvSpPr>
            <p:nvPr/>
          </p:nvSpPr>
          <p:spPr bwMode="auto">
            <a:xfrm>
              <a:off x="3704" y="32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5" name="Line 227"/>
            <p:cNvSpPr>
              <a:spLocks noChangeShapeType="1"/>
            </p:cNvSpPr>
            <p:nvPr/>
          </p:nvSpPr>
          <p:spPr bwMode="auto">
            <a:xfrm>
              <a:off x="3704" y="33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6" name="Line 228"/>
            <p:cNvSpPr>
              <a:spLocks noChangeShapeType="1"/>
            </p:cNvSpPr>
            <p:nvPr/>
          </p:nvSpPr>
          <p:spPr bwMode="auto">
            <a:xfrm>
              <a:off x="3704" y="3397"/>
              <a:ext cx="1" cy="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7" name="Line 229"/>
            <p:cNvSpPr>
              <a:spLocks noChangeShapeType="1"/>
            </p:cNvSpPr>
            <p:nvPr/>
          </p:nvSpPr>
          <p:spPr bwMode="auto">
            <a:xfrm>
              <a:off x="3750" y="25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8" name="Line 230"/>
            <p:cNvSpPr>
              <a:spLocks noChangeShapeType="1"/>
            </p:cNvSpPr>
            <p:nvPr/>
          </p:nvSpPr>
          <p:spPr bwMode="auto">
            <a:xfrm>
              <a:off x="3750" y="25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9" name="Line 231"/>
            <p:cNvSpPr>
              <a:spLocks noChangeShapeType="1"/>
            </p:cNvSpPr>
            <p:nvPr/>
          </p:nvSpPr>
          <p:spPr bwMode="auto">
            <a:xfrm>
              <a:off x="3750" y="26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0" name="Line 232"/>
            <p:cNvSpPr>
              <a:spLocks noChangeShapeType="1"/>
            </p:cNvSpPr>
            <p:nvPr/>
          </p:nvSpPr>
          <p:spPr bwMode="auto">
            <a:xfrm>
              <a:off x="3750" y="27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1" name="Line 233"/>
            <p:cNvSpPr>
              <a:spLocks noChangeShapeType="1"/>
            </p:cNvSpPr>
            <p:nvPr/>
          </p:nvSpPr>
          <p:spPr bwMode="auto">
            <a:xfrm>
              <a:off x="3750" y="27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2" name="Line 234"/>
            <p:cNvSpPr>
              <a:spLocks noChangeShapeType="1"/>
            </p:cNvSpPr>
            <p:nvPr/>
          </p:nvSpPr>
          <p:spPr bwMode="auto">
            <a:xfrm>
              <a:off x="3750" y="28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3" name="Line 235"/>
            <p:cNvSpPr>
              <a:spLocks noChangeShapeType="1"/>
            </p:cNvSpPr>
            <p:nvPr/>
          </p:nvSpPr>
          <p:spPr bwMode="auto">
            <a:xfrm>
              <a:off x="3750" y="29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4" name="Line 236"/>
            <p:cNvSpPr>
              <a:spLocks noChangeShapeType="1"/>
            </p:cNvSpPr>
            <p:nvPr/>
          </p:nvSpPr>
          <p:spPr bwMode="auto">
            <a:xfrm>
              <a:off x="3750" y="29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5" name="Line 237"/>
            <p:cNvSpPr>
              <a:spLocks noChangeShapeType="1"/>
            </p:cNvSpPr>
            <p:nvPr/>
          </p:nvSpPr>
          <p:spPr bwMode="auto">
            <a:xfrm>
              <a:off x="3750" y="30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6" name="Line 238"/>
            <p:cNvSpPr>
              <a:spLocks noChangeShapeType="1"/>
            </p:cNvSpPr>
            <p:nvPr/>
          </p:nvSpPr>
          <p:spPr bwMode="auto">
            <a:xfrm>
              <a:off x="3750" y="31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7" name="Line 239"/>
            <p:cNvSpPr>
              <a:spLocks noChangeShapeType="1"/>
            </p:cNvSpPr>
            <p:nvPr/>
          </p:nvSpPr>
          <p:spPr bwMode="auto">
            <a:xfrm>
              <a:off x="3750" y="320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8" name="Line 240"/>
            <p:cNvSpPr>
              <a:spLocks noChangeShapeType="1"/>
            </p:cNvSpPr>
            <p:nvPr/>
          </p:nvSpPr>
          <p:spPr bwMode="auto">
            <a:xfrm>
              <a:off x="3750" y="32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9" name="Line 241"/>
            <p:cNvSpPr>
              <a:spLocks noChangeShapeType="1"/>
            </p:cNvSpPr>
            <p:nvPr/>
          </p:nvSpPr>
          <p:spPr bwMode="auto">
            <a:xfrm>
              <a:off x="3750" y="33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0" name="Line 242"/>
            <p:cNvSpPr>
              <a:spLocks noChangeShapeType="1"/>
            </p:cNvSpPr>
            <p:nvPr/>
          </p:nvSpPr>
          <p:spPr bwMode="auto">
            <a:xfrm>
              <a:off x="3750" y="3405"/>
              <a:ext cx="1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1" name="Line 243"/>
            <p:cNvSpPr>
              <a:spLocks noChangeShapeType="1"/>
            </p:cNvSpPr>
            <p:nvPr/>
          </p:nvSpPr>
          <p:spPr bwMode="auto">
            <a:xfrm>
              <a:off x="404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2" name="Line 244"/>
            <p:cNvSpPr>
              <a:spLocks noChangeShapeType="1"/>
            </p:cNvSpPr>
            <p:nvPr/>
          </p:nvSpPr>
          <p:spPr bwMode="auto">
            <a:xfrm>
              <a:off x="404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3" name="Line 245"/>
            <p:cNvSpPr>
              <a:spLocks noChangeShapeType="1"/>
            </p:cNvSpPr>
            <p:nvPr/>
          </p:nvSpPr>
          <p:spPr bwMode="auto">
            <a:xfrm>
              <a:off x="404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4" name="Line 246"/>
            <p:cNvSpPr>
              <a:spLocks noChangeShapeType="1"/>
            </p:cNvSpPr>
            <p:nvPr/>
          </p:nvSpPr>
          <p:spPr bwMode="auto">
            <a:xfrm>
              <a:off x="404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5" name="Line 247"/>
            <p:cNvSpPr>
              <a:spLocks noChangeShapeType="1"/>
            </p:cNvSpPr>
            <p:nvPr/>
          </p:nvSpPr>
          <p:spPr bwMode="auto">
            <a:xfrm>
              <a:off x="404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6" name="Line 248"/>
            <p:cNvSpPr>
              <a:spLocks noChangeShapeType="1"/>
            </p:cNvSpPr>
            <p:nvPr/>
          </p:nvSpPr>
          <p:spPr bwMode="auto">
            <a:xfrm>
              <a:off x="404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7" name="Line 249"/>
            <p:cNvSpPr>
              <a:spLocks noChangeShapeType="1"/>
            </p:cNvSpPr>
            <p:nvPr/>
          </p:nvSpPr>
          <p:spPr bwMode="auto">
            <a:xfrm>
              <a:off x="404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8" name="Line 250"/>
            <p:cNvSpPr>
              <a:spLocks noChangeShapeType="1"/>
            </p:cNvSpPr>
            <p:nvPr/>
          </p:nvSpPr>
          <p:spPr bwMode="auto">
            <a:xfrm>
              <a:off x="404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9" name="Line 251"/>
            <p:cNvSpPr>
              <a:spLocks noChangeShapeType="1"/>
            </p:cNvSpPr>
            <p:nvPr/>
          </p:nvSpPr>
          <p:spPr bwMode="auto">
            <a:xfrm>
              <a:off x="404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0" name="Line 252"/>
            <p:cNvSpPr>
              <a:spLocks noChangeShapeType="1"/>
            </p:cNvSpPr>
            <p:nvPr/>
          </p:nvSpPr>
          <p:spPr bwMode="auto">
            <a:xfrm>
              <a:off x="4100" y="251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1" name="Line 253"/>
            <p:cNvSpPr>
              <a:spLocks noChangeShapeType="1"/>
            </p:cNvSpPr>
            <p:nvPr/>
          </p:nvSpPr>
          <p:spPr bwMode="auto">
            <a:xfrm>
              <a:off x="4100" y="258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2" name="Line 254"/>
            <p:cNvSpPr>
              <a:spLocks noChangeShapeType="1"/>
            </p:cNvSpPr>
            <p:nvPr/>
          </p:nvSpPr>
          <p:spPr bwMode="auto">
            <a:xfrm>
              <a:off x="4100" y="265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3" name="Line 255"/>
            <p:cNvSpPr>
              <a:spLocks noChangeShapeType="1"/>
            </p:cNvSpPr>
            <p:nvPr/>
          </p:nvSpPr>
          <p:spPr bwMode="auto">
            <a:xfrm>
              <a:off x="4100" y="271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4" name="Line 256"/>
            <p:cNvSpPr>
              <a:spLocks noChangeShapeType="1"/>
            </p:cNvSpPr>
            <p:nvPr/>
          </p:nvSpPr>
          <p:spPr bwMode="auto">
            <a:xfrm>
              <a:off x="4100" y="278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5" name="Line 257"/>
            <p:cNvSpPr>
              <a:spLocks noChangeShapeType="1"/>
            </p:cNvSpPr>
            <p:nvPr/>
          </p:nvSpPr>
          <p:spPr bwMode="auto">
            <a:xfrm>
              <a:off x="4100" y="285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6" name="Line 258"/>
            <p:cNvSpPr>
              <a:spLocks noChangeShapeType="1"/>
            </p:cNvSpPr>
            <p:nvPr/>
          </p:nvSpPr>
          <p:spPr bwMode="auto">
            <a:xfrm>
              <a:off x="4100" y="292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7" name="Line 259"/>
            <p:cNvSpPr>
              <a:spLocks noChangeShapeType="1"/>
            </p:cNvSpPr>
            <p:nvPr/>
          </p:nvSpPr>
          <p:spPr bwMode="auto">
            <a:xfrm>
              <a:off x="4100" y="299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8" name="Line 260"/>
            <p:cNvSpPr>
              <a:spLocks noChangeShapeType="1"/>
            </p:cNvSpPr>
            <p:nvPr/>
          </p:nvSpPr>
          <p:spPr bwMode="auto">
            <a:xfrm>
              <a:off x="4100" y="305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9" name="Line 261"/>
            <p:cNvSpPr>
              <a:spLocks noChangeShapeType="1"/>
            </p:cNvSpPr>
            <p:nvPr/>
          </p:nvSpPr>
          <p:spPr bwMode="auto">
            <a:xfrm>
              <a:off x="4100" y="312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0" name="Line 262"/>
            <p:cNvSpPr>
              <a:spLocks noChangeShapeType="1"/>
            </p:cNvSpPr>
            <p:nvPr/>
          </p:nvSpPr>
          <p:spPr bwMode="auto">
            <a:xfrm>
              <a:off x="4100" y="319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1" name="Line 263"/>
            <p:cNvSpPr>
              <a:spLocks noChangeShapeType="1"/>
            </p:cNvSpPr>
            <p:nvPr/>
          </p:nvSpPr>
          <p:spPr bwMode="auto">
            <a:xfrm>
              <a:off x="4100" y="326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2" name="Line 264"/>
            <p:cNvSpPr>
              <a:spLocks noChangeShapeType="1"/>
            </p:cNvSpPr>
            <p:nvPr/>
          </p:nvSpPr>
          <p:spPr bwMode="auto">
            <a:xfrm>
              <a:off x="4100" y="333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3" name="Line 265"/>
            <p:cNvSpPr>
              <a:spLocks noChangeShapeType="1"/>
            </p:cNvSpPr>
            <p:nvPr/>
          </p:nvSpPr>
          <p:spPr bwMode="auto">
            <a:xfrm>
              <a:off x="4100" y="3399"/>
              <a:ext cx="1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4" name="Line 266"/>
            <p:cNvSpPr>
              <a:spLocks noChangeShapeType="1"/>
            </p:cNvSpPr>
            <p:nvPr/>
          </p:nvSpPr>
          <p:spPr bwMode="auto">
            <a:xfrm>
              <a:off x="438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5" name="Line 267"/>
            <p:cNvSpPr>
              <a:spLocks noChangeShapeType="1"/>
            </p:cNvSpPr>
            <p:nvPr/>
          </p:nvSpPr>
          <p:spPr bwMode="auto">
            <a:xfrm>
              <a:off x="438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6" name="Line 268"/>
            <p:cNvSpPr>
              <a:spLocks noChangeShapeType="1"/>
            </p:cNvSpPr>
            <p:nvPr/>
          </p:nvSpPr>
          <p:spPr bwMode="auto">
            <a:xfrm>
              <a:off x="438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7" name="Line 269"/>
            <p:cNvSpPr>
              <a:spLocks noChangeShapeType="1"/>
            </p:cNvSpPr>
            <p:nvPr/>
          </p:nvSpPr>
          <p:spPr bwMode="auto">
            <a:xfrm>
              <a:off x="438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8" name="Line 270"/>
            <p:cNvSpPr>
              <a:spLocks noChangeShapeType="1"/>
            </p:cNvSpPr>
            <p:nvPr/>
          </p:nvSpPr>
          <p:spPr bwMode="auto">
            <a:xfrm>
              <a:off x="438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9" name="Line 271"/>
            <p:cNvSpPr>
              <a:spLocks noChangeShapeType="1"/>
            </p:cNvSpPr>
            <p:nvPr/>
          </p:nvSpPr>
          <p:spPr bwMode="auto">
            <a:xfrm>
              <a:off x="438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0" name="Line 272"/>
            <p:cNvSpPr>
              <a:spLocks noChangeShapeType="1"/>
            </p:cNvSpPr>
            <p:nvPr/>
          </p:nvSpPr>
          <p:spPr bwMode="auto">
            <a:xfrm>
              <a:off x="438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1" name="Line 273"/>
            <p:cNvSpPr>
              <a:spLocks noChangeShapeType="1"/>
            </p:cNvSpPr>
            <p:nvPr/>
          </p:nvSpPr>
          <p:spPr bwMode="auto">
            <a:xfrm>
              <a:off x="438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2" name="Line 274"/>
            <p:cNvSpPr>
              <a:spLocks noChangeShapeType="1"/>
            </p:cNvSpPr>
            <p:nvPr/>
          </p:nvSpPr>
          <p:spPr bwMode="auto">
            <a:xfrm>
              <a:off x="438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3" name="Line 275"/>
            <p:cNvSpPr>
              <a:spLocks noChangeShapeType="1"/>
            </p:cNvSpPr>
            <p:nvPr/>
          </p:nvSpPr>
          <p:spPr bwMode="auto">
            <a:xfrm>
              <a:off x="4440" y="251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4" name="Line 276"/>
            <p:cNvSpPr>
              <a:spLocks noChangeShapeType="1"/>
            </p:cNvSpPr>
            <p:nvPr/>
          </p:nvSpPr>
          <p:spPr bwMode="auto">
            <a:xfrm>
              <a:off x="4440" y="25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5" name="Line 277"/>
            <p:cNvSpPr>
              <a:spLocks noChangeShapeType="1"/>
            </p:cNvSpPr>
            <p:nvPr/>
          </p:nvSpPr>
          <p:spPr bwMode="auto">
            <a:xfrm>
              <a:off x="4440" y="26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6" name="Line 278"/>
            <p:cNvSpPr>
              <a:spLocks noChangeShapeType="1"/>
            </p:cNvSpPr>
            <p:nvPr/>
          </p:nvSpPr>
          <p:spPr bwMode="auto">
            <a:xfrm>
              <a:off x="4440" y="27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7" name="Line 279"/>
            <p:cNvSpPr>
              <a:spLocks noChangeShapeType="1"/>
            </p:cNvSpPr>
            <p:nvPr/>
          </p:nvSpPr>
          <p:spPr bwMode="auto">
            <a:xfrm>
              <a:off x="4440" y="27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8" name="Line 280"/>
            <p:cNvSpPr>
              <a:spLocks noChangeShapeType="1"/>
            </p:cNvSpPr>
            <p:nvPr/>
          </p:nvSpPr>
          <p:spPr bwMode="auto">
            <a:xfrm>
              <a:off x="4440" y="28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9" name="Line 281"/>
            <p:cNvSpPr>
              <a:spLocks noChangeShapeType="1"/>
            </p:cNvSpPr>
            <p:nvPr/>
          </p:nvSpPr>
          <p:spPr bwMode="auto">
            <a:xfrm>
              <a:off x="4440" y="29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0" name="Line 282"/>
            <p:cNvSpPr>
              <a:spLocks noChangeShapeType="1"/>
            </p:cNvSpPr>
            <p:nvPr/>
          </p:nvSpPr>
          <p:spPr bwMode="auto">
            <a:xfrm>
              <a:off x="4440" y="29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1" name="Line 283"/>
            <p:cNvSpPr>
              <a:spLocks noChangeShapeType="1"/>
            </p:cNvSpPr>
            <p:nvPr/>
          </p:nvSpPr>
          <p:spPr bwMode="auto">
            <a:xfrm>
              <a:off x="4440" y="30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2" name="Line 284"/>
            <p:cNvSpPr>
              <a:spLocks noChangeShapeType="1"/>
            </p:cNvSpPr>
            <p:nvPr/>
          </p:nvSpPr>
          <p:spPr bwMode="auto">
            <a:xfrm>
              <a:off x="4440" y="31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3" name="Line 285"/>
            <p:cNvSpPr>
              <a:spLocks noChangeShapeType="1"/>
            </p:cNvSpPr>
            <p:nvPr/>
          </p:nvSpPr>
          <p:spPr bwMode="auto">
            <a:xfrm>
              <a:off x="4440" y="31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4" name="Line 286"/>
            <p:cNvSpPr>
              <a:spLocks noChangeShapeType="1"/>
            </p:cNvSpPr>
            <p:nvPr/>
          </p:nvSpPr>
          <p:spPr bwMode="auto">
            <a:xfrm>
              <a:off x="4440" y="32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5" name="Line 287"/>
            <p:cNvSpPr>
              <a:spLocks noChangeShapeType="1"/>
            </p:cNvSpPr>
            <p:nvPr/>
          </p:nvSpPr>
          <p:spPr bwMode="auto">
            <a:xfrm>
              <a:off x="4440" y="33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6" name="Line 288"/>
            <p:cNvSpPr>
              <a:spLocks noChangeShapeType="1"/>
            </p:cNvSpPr>
            <p:nvPr/>
          </p:nvSpPr>
          <p:spPr bwMode="auto">
            <a:xfrm>
              <a:off x="4440" y="3401"/>
              <a:ext cx="1" cy="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7" name="Line 289"/>
            <p:cNvSpPr>
              <a:spLocks noChangeShapeType="1"/>
            </p:cNvSpPr>
            <p:nvPr/>
          </p:nvSpPr>
          <p:spPr bwMode="auto">
            <a:xfrm>
              <a:off x="4729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8" name="Line 290"/>
            <p:cNvSpPr>
              <a:spLocks noChangeShapeType="1"/>
            </p:cNvSpPr>
            <p:nvPr/>
          </p:nvSpPr>
          <p:spPr bwMode="auto">
            <a:xfrm>
              <a:off x="4729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9" name="Line 291"/>
            <p:cNvSpPr>
              <a:spLocks noChangeShapeType="1"/>
            </p:cNvSpPr>
            <p:nvPr/>
          </p:nvSpPr>
          <p:spPr bwMode="auto">
            <a:xfrm>
              <a:off x="4729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0" name="Line 292"/>
            <p:cNvSpPr>
              <a:spLocks noChangeShapeType="1"/>
            </p:cNvSpPr>
            <p:nvPr/>
          </p:nvSpPr>
          <p:spPr bwMode="auto">
            <a:xfrm>
              <a:off x="4729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1" name="Line 293"/>
            <p:cNvSpPr>
              <a:spLocks noChangeShapeType="1"/>
            </p:cNvSpPr>
            <p:nvPr/>
          </p:nvSpPr>
          <p:spPr bwMode="auto">
            <a:xfrm>
              <a:off x="4729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2" name="Line 294"/>
            <p:cNvSpPr>
              <a:spLocks noChangeShapeType="1"/>
            </p:cNvSpPr>
            <p:nvPr/>
          </p:nvSpPr>
          <p:spPr bwMode="auto">
            <a:xfrm>
              <a:off x="4729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3" name="Line 295"/>
            <p:cNvSpPr>
              <a:spLocks noChangeShapeType="1"/>
            </p:cNvSpPr>
            <p:nvPr/>
          </p:nvSpPr>
          <p:spPr bwMode="auto">
            <a:xfrm>
              <a:off x="4729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4" name="Line 296"/>
            <p:cNvSpPr>
              <a:spLocks noChangeShapeType="1"/>
            </p:cNvSpPr>
            <p:nvPr/>
          </p:nvSpPr>
          <p:spPr bwMode="auto">
            <a:xfrm>
              <a:off x="4729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5" name="Line 297"/>
            <p:cNvSpPr>
              <a:spLocks noChangeShapeType="1"/>
            </p:cNvSpPr>
            <p:nvPr/>
          </p:nvSpPr>
          <p:spPr bwMode="auto">
            <a:xfrm>
              <a:off x="4729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6" name="Line 298"/>
            <p:cNvSpPr>
              <a:spLocks noChangeShapeType="1"/>
            </p:cNvSpPr>
            <p:nvPr/>
          </p:nvSpPr>
          <p:spPr bwMode="auto">
            <a:xfrm>
              <a:off x="4786" y="252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7" name="Line 299"/>
            <p:cNvSpPr>
              <a:spLocks noChangeShapeType="1"/>
            </p:cNvSpPr>
            <p:nvPr/>
          </p:nvSpPr>
          <p:spPr bwMode="auto">
            <a:xfrm>
              <a:off x="4786" y="258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8" name="Line 300"/>
            <p:cNvSpPr>
              <a:spLocks noChangeShapeType="1"/>
            </p:cNvSpPr>
            <p:nvPr/>
          </p:nvSpPr>
          <p:spPr bwMode="auto">
            <a:xfrm>
              <a:off x="4786" y="265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9" name="Line 301"/>
            <p:cNvSpPr>
              <a:spLocks noChangeShapeType="1"/>
            </p:cNvSpPr>
            <p:nvPr/>
          </p:nvSpPr>
          <p:spPr bwMode="auto">
            <a:xfrm>
              <a:off x="4786" y="27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0" name="Line 302"/>
            <p:cNvSpPr>
              <a:spLocks noChangeShapeType="1"/>
            </p:cNvSpPr>
            <p:nvPr/>
          </p:nvSpPr>
          <p:spPr bwMode="auto">
            <a:xfrm>
              <a:off x="4786" y="27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1" name="Line 303"/>
            <p:cNvSpPr>
              <a:spLocks noChangeShapeType="1"/>
            </p:cNvSpPr>
            <p:nvPr/>
          </p:nvSpPr>
          <p:spPr bwMode="auto">
            <a:xfrm>
              <a:off x="4786" y="28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2" name="Line 304"/>
            <p:cNvSpPr>
              <a:spLocks noChangeShapeType="1"/>
            </p:cNvSpPr>
            <p:nvPr/>
          </p:nvSpPr>
          <p:spPr bwMode="auto">
            <a:xfrm>
              <a:off x="4786" y="29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3" name="Line 305"/>
            <p:cNvSpPr>
              <a:spLocks noChangeShapeType="1"/>
            </p:cNvSpPr>
            <p:nvPr/>
          </p:nvSpPr>
          <p:spPr bwMode="auto">
            <a:xfrm>
              <a:off x="4786" y="29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4" name="Line 306"/>
            <p:cNvSpPr>
              <a:spLocks noChangeShapeType="1"/>
            </p:cNvSpPr>
            <p:nvPr/>
          </p:nvSpPr>
          <p:spPr bwMode="auto">
            <a:xfrm>
              <a:off x="4786" y="30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5" name="Line 307"/>
            <p:cNvSpPr>
              <a:spLocks noChangeShapeType="1"/>
            </p:cNvSpPr>
            <p:nvPr/>
          </p:nvSpPr>
          <p:spPr bwMode="auto">
            <a:xfrm>
              <a:off x="4786" y="31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6" name="Line 308"/>
            <p:cNvSpPr>
              <a:spLocks noChangeShapeType="1"/>
            </p:cNvSpPr>
            <p:nvPr/>
          </p:nvSpPr>
          <p:spPr bwMode="auto">
            <a:xfrm>
              <a:off x="4786" y="32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7" name="Line 309"/>
            <p:cNvSpPr>
              <a:spLocks noChangeShapeType="1"/>
            </p:cNvSpPr>
            <p:nvPr/>
          </p:nvSpPr>
          <p:spPr bwMode="auto">
            <a:xfrm>
              <a:off x="4786" y="327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8" name="Line 310"/>
            <p:cNvSpPr>
              <a:spLocks noChangeShapeType="1"/>
            </p:cNvSpPr>
            <p:nvPr/>
          </p:nvSpPr>
          <p:spPr bwMode="auto">
            <a:xfrm>
              <a:off x="4786" y="333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9" name="Line 311"/>
            <p:cNvSpPr>
              <a:spLocks noChangeShapeType="1"/>
            </p:cNvSpPr>
            <p:nvPr/>
          </p:nvSpPr>
          <p:spPr bwMode="auto">
            <a:xfrm>
              <a:off x="4786" y="3406"/>
              <a:ext cx="1" cy="1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0" name="Line 312"/>
            <p:cNvSpPr>
              <a:spLocks noChangeShapeType="1"/>
            </p:cNvSpPr>
            <p:nvPr/>
          </p:nvSpPr>
          <p:spPr bwMode="auto">
            <a:xfrm>
              <a:off x="3191" y="3333"/>
              <a:ext cx="16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1" name="Line 313"/>
            <p:cNvSpPr>
              <a:spLocks noChangeShapeType="1"/>
            </p:cNvSpPr>
            <p:nvPr/>
          </p:nvSpPr>
          <p:spPr bwMode="auto">
            <a:xfrm flipV="1">
              <a:off x="3410" y="3333"/>
              <a:ext cx="29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2" name="Line 314"/>
            <p:cNvSpPr>
              <a:spLocks noChangeShapeType="1"/>
            </p:cNvSpPr>
            <p:nvPr/>
          </p:nvSpPr>
          <p:spPr bwMode="auto">
            <a:xfrm flipV="1">
              <a:off x="3750" y="3333"/>
              <a:ext cx="29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3" name="Line 315"/>
            <p:cNvSpPr>
              <a:spLocks noChangeShapeType="1"/>
            </p:cNvSpPr>
            <p:nvPr/>
          </p:nvSpPr>
          <p:spPr bwMode="auto">
            <a:xfrm flipV="1">
              <a:off x="4100" y="3333"/>
              <a:ext cx="28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4" name="Line 316"/>
            <p:cNvSpPr>
              <a:spLocks noChangeShapeType="1"/>
            </p:cNvSpPr>
            <p:nvPr/>
          </p:nvSpPr>
          <p:spPr bwMode="auto">
            <a:xfrm flipV="1">
              <a:off x="4440" y="3333"/>
              <a:ext cx="28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5" name="Freeform 317"/>
            <p:cNvSpPr>
              <a:spLocks/>
            </p:cNvSpPr>
            <p:nvPr/>
          </p:nvSpPr>
          <p:spPr bwMode="auto">
            <a:xfrm>
              <a:off x="3360" y="2521"/>
              <a:ext cx="50" cy="235"/>
            </a:xfrm>
            <a:custGeom>
              <a:avLst/>
              <a:gdLst>
                <a:gd name="T0" fmla="*/ 50 w 50"/>
                <a:gd name="T1" fmla="*/ 0 h 235"/>
                <a:gd name="T2" fmla="*/ 50 w 50"/>
                <a:gd name="T3" fmla="*/ 235 h 235"/>
                <a:gd name="T4" fmla="*/ 0 w 50"/>
                <a:gd name="T5" fmla="*/ 173 h 235"/>
                <a:gd name="T6" fmla="*/ 0 w 50"/>
                <a:gd name="T7" fmla="*/ 42 h 235"/>
                <a:gd name="T8" fmla="*/ 5 w 50"/>
                <a:gd name="T9" fmla="*/ 34 h 235"/>
                <a:gd name="T10" fmla="*/ 13 w 50"/>
                <a:gd name="T11" fmla="*/ 24 h 235"/>
                <a:gd name="T12" fmla="*/ 24 w 50"/>
                <a:gd name="T13" fmla="*/ 16 h 235"/>
                <a:gd name="T14" fmla="*/ 36 w 50"/>
                <a:gd name="T15" fmla="*/ 7 h 235"/>
                <a:gd name="T16" fmla="*/ 50 w 50"/>
                <a:gd name="T17" fmla="*/ 0 h 2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235">
                  <a:moveTo>
                    <a:pt x="50" y="0"/>
                  </a:moveTo>
                  <a:lnTo>
                    <a:pt x="50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5" y="34"/>
                  </a:lnTo>
                  <a:lnTo>
                    <a:pt x="13" y="24"/>
                  </a:lnTo>
                  <a:lnTo>
                    <a:pt x="24" y="16"/>
                  </a:lnTo>
                  <a:lnTo>
                    <a:pt x="36" y="7"/>
                  </a:lnTo>
                  <a:lnTo>
                    <a:pt x="50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6" name="Line 318"/>
            <p:cNvSpPr>
              <a:spLocks noChangeShapeType="1"/>
            </p:cNvSpPr>
            <p:nvPr/>
          </p:nvSpPr>
          <p:spPr bwMode="auto">
            <a:xfrm flipV="1">
              <a:off x="4786" y="3333"/>
              <a:ext cx="107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7" name="Line 319"/>
            <p:cNvSpPr>
              <a:spLocks noChangeShapeType="1"/>
            </p:cNvSpPr>
            <p:nvPr/>
          </p:nvSpPr>
          <p:spPr bwMode="auto">
            <a:xfrm flipV="1">
              <a:off x="3274" y="2444"/>
              <a:ext cx="1" cy="2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8" name="Line 320"/>
            <p:cNvSpPr>
              <a:spLocks noChangeShapeType="1"/>
            </p:cNvSpPr>
            <p:nvPr/>
          </p:nvSpPr>
          <p:spPr bwMode="auto">
            <a:xfrm flipV="1">
              <a:off x="3360" y="2444"/>
              <a:ext cx="1" cy="11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9" name="Line 321"/>
            <p:cNvSpPr>
              <a:spLocks noChangeShapeType="1"/>
            </p:cNvSpPr>
            <p:nvPr/>
          </p:nvSpPr>
          <p:spPr bwMode="auto">
            <a:xfrm>
              <a:off x="3274" y="2489"/>
              <a:ext cx="8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0" name="Line 322"/>
            <p:cNvSpPr>
              <a:spLocks noChangeShapeType="1"/>
            </p:cNvSpPr>
            <p:nvPr/>
          </p:nvSpPr>
          <p:spPr bwMode="auto">
            <a:xfrm>
              <a:off x="3416" y="2489"/>
              <a:ext cx="2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1" name="Freeform 323"/>
            <p:cNvSpPr>
              <a:spLocks/>
            </p:cNvSpPr>
            <p:nvPr/>
          </p:nvSpPr>
          <p:spPr bwMode="auto">
            <a:xfrm>
              <a:off x="3363" y="2469"/>
              <a:ext cx="58" cy="43"/>
            </a:xfrm>
            <a:custGeom>
              <a:avLst/>
              <a:gdLst>
                <a:gd name="T0" fmla="*/ 58 w 58"/>
                <a:gd name="T1" fmla="*/ 43 h 43"/>
                <a:gd name="T2" fmla="*/ 0 w 58"/>
                <a:gd name="T3" fmla="*/ 20 h 43"/>
                <a:gd name="T4" fmla="*/ 58 w 58"/>
                <a:gd name="T5" fmla="*/ 0 h 43"/>
                <a:gd name="T6" fmla="*/ 58 w 5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lnTo>
                    <a:pt x="0" y="20"/>
                  </a:lnTo>
                  <a:lnTo>
                    <a:pt x="58" y="0"/>
                  </a:lnTo>
                  <a:lnTo>
                    <a:pt x="5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2" name="Line 324"/>
            <p:cNvSpPr>
              <a:spLocks noChangeShapeType="1"/>
            </p:cNvSpPr>
            <p:nvPr/>
          </p:nvSpPr>
          <p:spPr bwMode="auto">
            <a:xfrm>
              <a:off x="3210" y="2489"/>
              <a:ext cx="1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3" name="Freeform 325"/>
            <p:cNvSpPr>
              <a:spLocks/>
            </p:cNvSpPr>
            <p:nvPr/>
          </p:nvSpPr>
          <p:spPr bwMode="auto">
            <a:xfrm>
              <a:off x="3215" y="2469"/>
              <a:ext cx="59" cy="43"/>
            </a:xfrm>
            <a:custGeom>
              <a:avLst/>
              <a:gdLst>
                <a:gd name="T0" fmla="*/ 0 w 59"/>
                <a:gd name="T1" fmla="*/ 0 h 43"/>
                <a:gd name="T2" fmla="*/ 59 w 59"/>
                <a:gd name="T3" fmla="*/ 20 h 43"/>
                <a:gd name="T4" fmla="*/ 0 w 59"/>
                <a:gd name="T5" fmla="*/ 43 h 43"/>
                <a:gd name="T6" fmla="*/ 0 w 59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43">
                  <a:moveTo>
                    <a:pt x="0" y="0"/>
                  </a:moveTo>
                  <a:lnTo>
                    <a:pt x="59" y="20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4" name="Line 326"/>
            <p:cNvSpPr>
              <a:spLocks noChangeShapeType="1"/>
            </p:cNvSpPr>
            <p:nvPr/>
          </p:nvSpPr>
          <p:spPr bwMode="auto">
            <a:xfrm>
              <a:off x="3363" y="3510"/>
              <a:ext cx="8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5" name="Line 327"/>
            <p:cNvSpPr>
              <a:spLocks noChangeShapeType="1"/>
            </p:cNvSpPr>
            <p:nvPr/>
          </p:nvSpPr>
          <p:spPr bwMode="auto">
            <a:xfrm>
              <a:off x="3283" y="3510"/>
              <a:ext cx="3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6" name="Freeform 328"/>
            <p:cNvSpPr>
              <a:spLocks/>
            </p:cNvSpPr>
            <p:nvPr/>
          </p:nvSpPr>
          <p:spPr bwMode="auto">
            <a:xfrm>
              <a:off x="3309" y="3488"/>
              <a:ext cx="57" cy="43"/>
            </a:xfrm>
            <a:custGeom>
              <a:avLst/>
              <a:gdLst>
                <a:gd name="T0" fmla="*/ 0 w 57"/>
                <a:gd name="T1" fmla="*/ 0 h 43"/>
                <a:gd name="T2" fmla="*/ 57 w 57"/>
                <a:gd name="T3" fmla="*/ 22 h 43"/>
                <a:gd name="T4" fmla="*/ 0 w 57"/>
                <a:gd name="T5" fmla="*/ 43 h 43"/>
                <a:gd name="T6" fmla="*/ 0 w 5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0" y="0"/>
                  </a:moveTo>
                  <a:lnTo>
                    <a:pt x="57" y="22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7" name="Line 329"/>
            <p:cNvSpPr>
              <a:spLocks noChangeShapeType="1"/>
            </p:cNvSpPr>
            <p:nvPr/>
          </p:nvSpPr>
          <p:spPr bwMode="auto">
            <a:xfrm>
              <a:off x="3459" y="3510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8" name="Freeform 330"/>
            <p:cNvSpPr>
              <a:spLocks/>
            </p:cNvSpPr>
            <p:nvPr/>
          </p:nvSpPr>
          <p:spPr bwMode="auto">
            <a:xfrm>
              <a:off x="3407" y="3488"/>
              <a:ext cx="57" cy="43"/>
            </a:xfrm>
            <a:custGeom>
              <a:avLst/>
              <a:gdLst>
                <a:gd name="T0" fmla="*/ 57 w 57"/>
                <a:gd name="T1" fmla="*/ 43 h 43"/>
                <a:gd name="T2" fmla="*/ 0 w 57"/>
                <a:gd name="T3" fmla="*/ 22 h 43"/>
                <a:gd name="T4" fmla="*/ 57 w 57"/>
                <a:gd name="T5" fmla="*/ 0 h 43"/>
                <a:gd name="T6" fmla="*/ 57 w 57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57" y="43"/>
                  </a:moveTo>
                  <a:lnTo>
                    <a:pt x="0" y="22"/>
                  </a:lnTo>
                  <a:lnTo>
                    <a:pt x="57" y="0"/>
                  </a:lnTo>
                  <a:lnTo>
                    <a:pt x="5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9" name="Freeform 331"/>
            <p:cNvSpPr>
              <a:spLocks/>
            </p:cNvSpPr>
            <p:nvPr/>
          </p:nvSpPr>
          <p:spPr bwMode="auto">
            <a:xfrm>
              <a:off x="3704" y="2530"/>
              <a:ext cx="46" cy="226"/>
            </a:xfrm>
            <a:custGeom>
              <a:avLst/>
              <a:gdLst>
                <a:gd name="T0" fmla="*/ 46 w 46"/>
                <a:gd name="T1" fmla="*/ 0 h 226"/>
                <a:gd name="T2" fmla="*/ 46 w 46"/>
                <a:gd name="T3" fmla="*/ 226 h 226"/>
                <a:gd name="T4" fmla="*/ 0 w 46"/>
                <a:gd name="T5" fmla="*/ 172 h 226"/>
                <a:gd name="T6" fmla="*/ 0 w 46"/>
                <a:gd name="T7" fmla="*/ 40 h 226"/>
                <a:gd name="T8" fmla="*/ 4 w 46"/>
                <a:gd name="T9" fmla="*/ 32 h 226"/>
                <a:gd name="T10" fmla="*/ 12 w 46"/>
                <a:gd name="T11" fmla="*/ 23 h 226"/>
                <a:gd name="T12" fmla="*/ 21 w 46"/>
                <a:gd name="T13" fmla="*/ 14 h 226"/>
                <a:gd name="T14" fmla="*/ 34 w 46"/>
                <a:gd name="T15" fmla="*/ 5 h 226"/>
                <a:gd name="T16" fmla="*/ 46 w 46"/>
                <a:gd name="T17" fmla="*/ 0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" h="226">
                  <a:moveTo>
                    <a:pt x="46" y="0"/>
                  </a:moveTo>
                  <a:lnTo>
                    <a:pt x="46" y="226"/>
                  </a:lnTo>
                  <a:lnTo>
                    <a:pt x="0" y="172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12" y="23"/>
                  </a:lnTo>
                  <a:lnTo>
                    <a:pt x="21" y="14"/>
                  </a:lnTo>
                  <a:lnTo>
                    <a:pt x="34" y="5"/>
                  </a:lnTo>
                  <a:lnTo>
                    <a:pt x="46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0" name="Freeform 332"/>
            <p:cNvSpPr>
              <a:spLocks/>
            </p:cNvSpPr>
            <p:nvPr/>
          </p:nvSpPr>
          <p:spPr bwMode="auto">
            <a:xfrm>
              <a:off x="4045" y="2525"/>
              <a:ext cx="55" cy="234"/>
            </a:xfrm>
            <a:custGeom>
              <a:avLst/>
              <a:gdLst>
                <a:gd name="T0" fmla="*/ 55 w 55"/>
                <a:gd name="T1" fmla="*/ 0 h 234"/>
                <a:gd name="T2" fmla="*/ 55 w 55"/>
                <a:gd name="T3" fmla="*/ 234 h 234"/>
                <a:gd name="T4" fmla="*/ 0 w 55"/>
                <a:gd name="T5" fmla="*/ 171 h 234"/>
                <a:gd name="T6" fmla="*/ 0 w 55"/>
                <a:gd name="T7" fmla="*/ 41 h 234"/>
                <a:gd name="T8" fmla="*/ 3 w 55"/>
                <a:gd name="T9" fmla="*/ 34 h 234"/>
                <a:gd name="T10" fmla="*/ 10 w 55"/>
                <a:gd name="T11" fmla="*/ 27 h 234"/>
                <a:gd name="T12" fmla="*/ 19 w 55"/>
                <a:gd name="T13" fmla="*/ 19 h 234"/>
                <a:gd name="T14" fmla="*/ 30 w 55"/>
                <a:gd name="T15" fmla="*/ 12 h 234"/>
                <a:gd name="T16" fmla="*/ 42 w 55"/>
                <a:gd name="T17" fmla="*/ 6 h 234"/>
                <a:gd name="T18" fmla="*/ 55 w 55"/>
                <a:gd name="T19" fmla="*/ 0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4">
                  <a:moveTo>
                    <a:pt x="55" y="0"/>
                  </a:moveTo>
                  <a:lnTo>
                    <a:pt x="55" y="234"/>
                  </a:lnTo>
                  <a:lnTo>
                    <a:pt x="0" y="171"/>
                  </a:lnTo>
                  <a:lnTo>
                    <a:pt x="0" y="41"/>
                  </a:lnTo>
                  <a:lnTo>
                    <a:pt x="3" y="34"/>
                  </a:lnTo>
                  <a:lnTo>
                    <a:pt x="10" y="27"/>
                  </a:lnTo>
                  <a:lnTo>
                    <a:pt x="19" y="19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1" name="Freeform 333"/>
            <p:cNvSpPr>
              <a:spLocks/>
            </p:cNvSpPr>
            <p:nvPr/>
          </p:nvSpPr>
          <p:spPr bwMode="auto">
            <a:xfrm>
              <a:off x="4385" y="2521"/>
              <a:ext cx="55" cy="235"/>
            </a:xfrm>
            <a:custGeom>
              <a:avLst/>
              <a:gdLst>
                <a:gd name="T0" fmla="*/ 55 w 55"/>
                <a:gd name="T1" fmla="*/ 0 h 235"/>
                <a:gd name="T2" fmla="*/ 55 w 55"/>
                <a:gd name="T3" fmla="*/ 235 h 235"/>
                <a:gd name="T4" fmla="*/ 0 w 55"/>
                <a:gd name="T5" fmla="*/ 173 h 235"/>
                <a:gd name="T6" fmla="*/ 0 w 55"/>
                <a:gd name="T7" fmla="*/ 42 h 235"/>
                <a:gd name="T8" fmla="*/ 4 w 55"/>
                <a:gd name="T9" fmla="*/ 35 h 235"/>
                <a:gd name="T10" fmla="*/ 11 w 55"/>
                <a:gd name="T11" fmla="*/ 28 h 235"/>
                <a:gd name="T12" fmla="*/ 19 w 55"/>
                <a:gd name="T13" fmla="*/ 20 h 235"/>
                <a:gd name="T14" fmla="*/ 30 w 55"/>
                <a:gd name="T15" fmla="*/ 13 h 235"/>
                <a:gd name="T16" fmla="*/ 42 w 55"/>
                <a:gd name="T17" fmla="*/ 6 h 235"/>
                <a:gd name="T18" fmla="*/ 55 w 55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5">
                  <a:moveTo>
                    <a:pt x="55" y="0"/>
                  </a:moveTo>
                  <a:lnTo>
                    <a:pt x="55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4" y="35"/>
                  </a:lnTo>
                  <a:lnTo>
                    <a:pt x="11" y="28"/>
                  </a:lnTo>
                  <a:lnTo>
                    <a:pt x="19" y="20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2" name="Freeform 334"/>
            <p:cNvSpPr>
              <a:spLocks/>
            </p:cNvSpPr>
            <p:nvPr/>
          </p:nvSpPr>
          <p:spPr bwMode="auto">
            <a:xfrm>
              <a:off x="4729" y="2521"/>
              <a:ext cx="57" cy="235"/>
            </a:xfrm>
            <a:custGeom>
              <a:avLst/>
              <a:gdLst>
                <a:gd name="T0" fmla="*/ 57 w 57"/>
                <a:gd name="T1" fmla="*/ 0 h 235"/>
                <a:gd name="T2" fmla="*/ 57 w 57"/>
                <a:gd name="T3" fmla="*/ 235 h 235"/>
                <a:gd name="T4" fmla="*/ 0 w 57"/>
                <a:gd name="T5" fmla="*/ 173 h 235"/>
                <a:gd name="T6" fmla="*/ 0 w 57"/>
                <a:gd name="T7" fmla="*/ 42 h 235"/>
                <a:gd name="T8" fmla="*/ 3 w 57"/>
                <a:gd name="T9" fmla="*/ 35 h 235"/>
                <a:gd name="T10" fmla="*/ 11 w 57"/>
                <a:gd name="T11" fmla="*/ 28 h 235"/>
                <a:gd name="T12" fmla="*/ 20 w 57"/>
                <a:gd name="T13" fmla="*/ 20 h 235"/>
                <a:gd name="T14" fmla="*/ 31 w 57"/>
                <a:gd name="T15" fmla="*/ 13 h 235"/>
                <a:gd name="T16" fmla="*/ 45 w 57"/>
                <a:gd name="T17" fmla="*/ 6 h 235"/>
                <a:gd name="T18" fmla="*/ 57 w 57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235">
                  <a:moveTo>
                    <a:pt x="57" y="0"/>
                  </a:moveTo>
                  <a:lnTo>
                    <a:pt x="57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3" y="35"/>
                  </a:lnTo>
                  <a:lnTo>
                    <a:pt x="11" y="28"/>
                  </a:lnTo>
                  <a:lnTo>
                    <a:pt x="20" y="20"/>
                  </a:lnTo>
                  <a:lnTo>
                    <a:pt x="31" y="13"/>
                  </a:lnTo>
                  <a:lnTo>
                    <a:pt x="45" y="6"/>
                  </a:lnTo>
                  <a:lnTo>
                    <a:pt x="57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3" name="Freeform 335"/>
            <p:cNvSpPr>
              <a:spLocks/>
            </p:cNvSpPr>
            <p:nvPr/>
          </p:nvSpPr>
          <p:spPr bwMode="auto">
            <a:xfrm>
              <a:off x="3360" y="3333"/>
              <a:ext cx="50" cy="125"/>
            </a:xfrm>
            <a:custGeom>
              <a:avLst/>
              <a:gdLst>
                <a:gd name="T0" fmla="*/ 50 w 50"/>
                <a:gd name="T1" fmla="*/ 125 h 125"/>
                <a:gd name="T2" fmla="*/ 46 w 50"/>
                <a:gd name="T3" fmla="*/ 104 h 125"/>
                <a:gd name="T4" fmla="*/ 41 w 50"/>
                <a:gd name="T5" fmla="*/ 82 h 125"/>
                <a:gd name="T6" fmla="*/ 35 w 50"/>
                <a:gd name="T7" fmla="*/ 61 h 125"/>
                <a:gd name="T8" fmla="*/ 28 w 50"/>
                <a:gd name="T9" fmla="*/ 41 h 125"/>
                <a:gd name="T10" fmla="*/ 19 w 50"/>
                <a:gd name="T11" fmla="*/ 23 h 125"/>
                <a:gd name="T12" fmla="*/ 10 w 50"/>
                <a:gd name="T13" fmla="*/ 9 h 125"/>
                <a:gd name="T14" fmla="*/ 0 w 50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5">
                  <a:moveTo>
                    <a:pt x="50" y="125"/>
                  </a:moveTo>
                  <a:lnTo>
                    <a:pt x="46" y="104"/>
                  </a:lnTo>
                  <a:lnTo>
                    <a:pt x="41" y="82"/>
                  </a:lnTo>
                  <a:lnTo>
                    <a:pt x="35" y="61"/>
                  </a:lnTo>
                  <a:lnTo>
                    <a:pt x="28" y="41"/>
                  </a:lnTo>
                  <a:lnTo>
                    <a:pt x="19" y="23"/>
                  </a:lnTo>
                  <a:lnTo>
                    <a:pt x="10" y="9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4" name="Freeform 336"/>
            <p:cNvSpPr>
              <a:spLocks/>
            </p:cNvSpPr>
            <p:nvPr/>
          </p:nvSpPr>
          <p:spPr bwMode="auto">
            <a:xfrm>
              <a:off x="3704" y="3334"/>
              <a:ext cx="46" cy="125"/>
            </a:xfrm>
            <a:custGeom>
              <a:avLst/>
              <a:gdLst>
                <a:gd name="T0" fmla="*/ 46 w 46"/>
                <a:gd name="T1" fmla="*/ 125 h 125"/>
                <a:gd name="T2" fmla="*/ 43 w 46"/>
                <a:gd name="T3" fmla="*/ 104 h 125"/>
                <a:gd name="T4" fmla="*/ 40 w 46"/>
                <a:gd name="T5" fmla="*/ 82 h 125"/>
                <a:gd name="T6" fmla="*/ 34 w 46"/>
                <a:gd name="T7" fmla="*/ 61 h 125"/>
                <a:gd name="T8" fmla="*/ 26 w 46"/>
                <a:gd name="T9" fmla="*/ 40 h 125"/>
                <a:gd name="T10" fmla="*/ 18 w 46"/>
                <a:gd name="T11" fmla="*/ 24 h 125"/>
                <a:gd name="T12" fmla="*/ 9 w 46"/>
                <a:gd name="T13" fmla="*/ 10 h 125"/>
                <a:gd name="T14" fmla="*/ 0 w 46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5">
                  <a:moveTo>
                    <a:pt x="46" y="125"/>
                  </a:moveTo>
                  <a:lnTo>
                    <a:pt x="43" y="104"/>
                  </a:lnTo>
                  <a:lnTo>
                    <a:pt x="40" y="82"/>
                  </a:lnTo>
                  <a:lnTo>
                    <a:pt x="34" y="61"/>
                  </a:lnTo>
                  <a:lnTo>
                    <a:pt x="26" y="40"/>
                  </a:lnTo>
                  <a:lnTo>
                    <a:pt x="18" y="24"/>
                  </a:lnTo>
                  <a:lnTo>
                    <a:pt x="9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5" name="Freeform 337"/>
            <p:cNvSpPr>
              <a:spLocks/>
            </p:cNvSpPr>
            <p:nvPr/>
          </p:nvSpPr>
          <p:spPr bwMode="auto">
            <a:xfrm>
              <a:off x="404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0 w 55"/>
                <a:gd name="T3" fmla="*/ 104 h 125"/>
                <a:gd name="T4" fmla="*/ 45 w 55"/>
                <a:gd name="T5" fmla="*/ 82 h 125"/>
                <a:gd name="T6" fmla="*/ 37 w 55"/>
                <a:gd name="T7" fmla="*/ 60 h 125"/>
                <a:gd name="T8" fmla="*/ 28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0" y="104"/>
                  </a:lnTo>
                  <a:lnTo>
                    <a:pt x="45" y="82"/>
                  </a:lnTo>
                  <a:lnTo>
                    <a:pt x="37" y="60"/>
                  </a:lnTo>
                  <a:lnTo>
                    <a:pt x="28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6" name="Freeform 338"/>
            <p:cNvSpPr>
              <a:spLocks/>
            </p:cNvSpPr>
            <p:nvPr/>
          </p:nvSpPr>
          <p:spPr bwMode="auto">
            <a:xfrm>
              <a:off x="438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1 w 55"/>
                <a:gd name="T3" fmla="*/ 104 h 125"/>
                <a:gd name="T4" fmla="*/ 45 w 55"/>
                <a:gd name="T5" fmla="*/ 82 h 125"/>
                <a:gd name="T6" fmla="*/ 38 w 55"/>
                <a:gd name="T7" fmla="*/ 60 h 125"/>
                <a:gd name="T8" fmla="*/ 29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1" y="104"/>
                  </a:lnTo>
                  <a:lnTo>
                    <a:pt x="45" y="82"/>
                  </a:lnTo>
                  <a:lnTo>
                    <a:pt x="38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7" name="Freeform 339"/>
            <p:cNvSpPr>
              <a:spLocks/>
            </p:cNvSpPr>
            <p:nvPr/>
          </p:nvSpPr>
          <p:spPr bwMode="auto">
            <a:xfrm>
              <a:off x="4729" y="3334"/>
              <a:ext cx="57" cy="125"/>
            </a:xfrm>
            <a:custGeom>
              <a:avLst/>
              <a:gdLst>
                <a:gd name="T0" fmla="*/ 57 w 57"/>
                <a:gd name="T1" fmla="*/ 125 h 125"/>
                <a:gd name="T2" fmla="*/ 53 w 57"/>
                <a:gd name="T3" fmla="*/ 103 h 125"/>
                <a:gd name="T4" fmla="*/ 46 w 57"/>
                <a:gd name="T5" fmla="*/ 82 h 125"/>
                <a:gd name="T6" fmla="*/ 39 w 57"/>
                <a:gd name="T7" fmla="*/ 60 h 125"/>
                <a:gd name="T8" fmla="*/ 29 w 57"/>
                <a:gd name="T9" fmla="*/ 40 h 125"/>
                <a:gd name="T10" fmla="*/ 19 w 57"/>
                <a:gd name="T11" fmla="*/ 22 h 125"/>
                <a:gd name="T12" fmla="*/ 9 w 57"/>
                <a:gd name="T13" fmla="*/ 8 h 125"/>
                <a:gd name="T14" fmla="*/ 0 w 57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5">
                  <a:moveTo>
                    <a:pt x="57" y="125"/>
                  </a:moveTo>
                  <a:lnTo>
                    <a:pt x="53" y="103"/>
                  </a:lnTo>
                  <a:lnTo>
                    <a:pt x="46" y="82"/>
                  </a:lnTo>
                  <a:lnTo>
                    <a:pt x="39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8" name="Rectangle 340"/>
            <p:cNvSpPr>
              <a:spLocks noChangeArrowheads="1"/>
            </p:cNvSpPr>
            <p:nvPr/>
          </p:nvSpPr>
          <p:spPr bwMode="auto">
            <a:xfrm>
              <a:off x="3087" y="2366"/>
              <a:ext cx="4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69" name="Rectangle 341"/>
            <p:cNvSpPr>
              <a:spLocks noChangeArrowheads="1"/>
            </p:cNvSpPr>
            <p:nvPr/>
          </p:nvSpPr>
          <p:spPr bwMode="auto">
            <a:xfrm>
              <a:off x="3128" y="2425"/>
              <a:ext cx="2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0" name="Rectangle 342"/>
            <p:cNvSpPr>
              <a:spLocks noChangeArrowheads="1"/>
            </p:cNvSpPr>
            <p:nvPr/>
          </p:nvSpPr>
          <p:spPr bwMode="auto">
            <a:xfrm>
              <a:off x="3110" y="319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1" name="Rectangle 343"/>
            <p:cNvSpPr>
              <a:spLocks noChangeArrowheads="1"/>
            </p:cNvSpPr>
            <p:nvPr/>
          </p:nvSpPr>
          <p:spPr bwMode="auto">
            <a:xfrm>
              <a:off x="3133" y="3253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2" name="Rectangle 344"/>
            <p:cNvSpPr>
              <a:spLocks noChangeArrowheads="1"/>
            </p:cNvSpPr>
            <p:nvPr/>
          </p:nvSpPr>
          <p:spPr bwMode="auto">
            <a:xfrm>
              <a:off x="5290" y="2849"/>
              <a:ext cx="5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3" name="Rectangle 345"/>
            <p:cNvSpPr>
              <a:spLocks noChangeArrowheads="1"/>
            </p:cNvSpPr>
            <p:nvPr/>
          </p:nvSpPr>
          <p:spPr bwMode="auto">
            <a:xfrm>
              <a:off x="5346" y="2859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4" name="Rectangle 346"/>
            <p:cNvSpPr>
              <a:spLocks noChangeArrowheads="1"/>
            </p:cNvSpPr>
            <p:nvPr/>
          </p:nvSpPr>
          <p:spPr bwMode="auto">
            <a:xfrm>
              <a:off x="3119" y="2859"/>
              <a:ext cx="6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5" name="Rectangle 347"/>
            <p:cNvSpPr>
              <a:spLocks noChangeArrowheads="1"/>
            </p:cNvSpPr>
            <p:nvPr/>
          </p:nvSpPr>
          <p:spPr bwMode="auto">
            <a:xfrm>
              <a:off x="5290" y="3455"/>
              <a:ext cx="5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6" name="Rectangle 348"/>
            <p:cNvSpPr>
              <a:spLocks noChangeArrowheads="1"/>
            </p:cNvSpPr>
            <p:nvPr/>
          </p:nvSpPr>
          <p:spPr bwMode="auto">
            <a:xfrm>
              <a:off x="5346" y="346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7" name="Rectangle 349"/>
            <p:cNvSpPr>
              <a:spLocks noChangeArrowheads="1"/>
            </p:cNvSpPr>
            <p:nvPr/>
          </p:nvSpPr>
          <p:spPr bwMode="auto">
            <a:xfrm>
              <a:off x="3119" y="3465"/>
              <a:ext cx="6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8" name="Rectangle 350"/>
            <p:cNvSpPr>
              <a:spLocks noChangeArrowheads="1"/>
            </p:cNvSpPr>
            <p:nvPr/>
          </p:nvSpPr>
          <p:spPr bwMode="auto">
            <a:xfrm>
              <a:off x="3361" y="3501"/>
              <a:ext cx="3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g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79" name="Rectangle 351"/>
            <p:cNvSpPr>
              <a:spLocks noChangeArrowheads="1"/>
            </p:cNvSpPr>
            <p:nvPr/>
          </p:nvSpPr>
          <p:spPr bwMode="auto">
            <a:xfrm>
              <a:off x="3254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0" name="Rectangle 352"/>
            <p:cNvSpPr>
              <a:spLocks noChangeArrowheads="1"/>
            </p:cNvSpPr>
            <p:nvPr/>
          </p:nvSpPr>
          <p:spPr bwMode="auto">
            <a:xfrm>
              <a:off x="3277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1" name="Rectangle 353"/>
            <p:cNvSpPr>
              <a:spLocks noChangeArrowheads="1"/>
            </p:cNvSpPr>
            <p:nvPr/>
          </p:nvSpPr>
          <p:spPr bwMode="auto">
            <a:xfrm>
              <a:off x="3526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2" name="Rectangle 354"/>
            <p:cNvSpPr>
              <a:spLocks noChangeArrowheads="1"/>
            </p:cNvSpPr>
            <p:nvPr/>
          </p:nvSpPr>
          <p:spPr bwMode="auto">
            <a:xfrm>
              <a:off x="3549" y="3246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3" name="Rectangle 355"/>
            <p:cNvSpPr>
              <a:spLocks noChangeArrowheads="1"/>
            </p:cNvSpPr>
            <p:nvPr/>
          </p:nvSpPr>
          <p:spPr bwMode="auto">
            <a:xfrm>
              <a:off x="3869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4" name="Rectangle 356"/>
            <p:cNvSpPr>
              <a:spLocks noChangeArrowheads="1"/>
            </p:cNvSpPr>
            <p:nvPr/>
          </p:nvSpPr>
          <p:spPr bwMode="auto">
            <a:xfrm>
              <a:off x="3892" y="3246"/>
              <a:ext cx="30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5" name="Rectangle 357"/>
            <p:cNvSpPr>
              <a:spLocks noChangeArrowheads="1"/>
            </p:cNvSpPr>
            <p:nvPr/>
          </p:nvSpPr>
          <p:spPr bwMode="auto">
            <a:xfrm>
              <a:off x="421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6" name="Rectangle 358"/>
            <p:cNvSpPr>
              <a:spLocks noChangeArrowheads="1"/>
            </p:cNvSpPr>
            <p:nvPr/>
          </p:nvSpPr>
          <p:spPr bwMode="auto">
            <a:xfrm>
              <a:off x="423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7" name="Rectangle 359"/>
            <p:cNvSpPr>
              <a:spLocks noChangeArrowheads="1"/>
            </p:cNvSpPr>
            <p:nvPr/>
          </p:nvSpPr>
          <p:spPr bwMode="auto">
            <a:xfrm>
              <a:off x="454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8" name="Rectangle 360"/>
            <p:cNvSpPr>
              <a:spLocks noChangeArrowheads="1"/>
            </p:cNvSpPr>
            <p:nvPr/>
          </p:nvSpPr>
          <p:spPr bwMode="auto">
            <a:xfrm>
              <a:off x="456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89" name="Rectangle 361"/>
            <p:cNvSpPr>
              <a:spLocks noChangeArrowheads="1"/>
            </p:cNvSpPr>
            <p:nvPr/>
          </p:nvSpPr>
          <p:spPr bwMode="auto">
            <a:xfrm>
              <a:off x="4829" y="3189"/>
              <a:ext cx="2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90" name="Rectangle 362"/>
            <p:cNvSpPr>
              <a:spLocks noChangeArrowheads="1"/>
            </p:cNvSpPr>
            <p:nvPr/>
          </p:nvSpPr>
          <p:spPr bwMode="auto">
            <a:xfrm>
              <a:off x="4856" y="3246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91" name="Rectangle 363"/>
            <p:cNvSpPr>
              <a:spLocks noChangeArrowheads="1"/>
            </p:cNvSpPr>
            <p:nvPr/>
          </p:nvSpPr>
          <p:spPr bwMode="auto">
            <a:xfrm>
              <a:off x="3459" y="2373"/>
              <a:ext cx="4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92" name="Rectangle 364"/>
            <p:cNvSpPr>
              <a:spLocks noChangeArrowheads="1"/>
            </p:cNvSpPr>
            <p:nvPr/>
          </p:nvSpPr>
          <p:spPr bwMode="auto">
            <a:xfrm>
              <a:off x="3501" y="2431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93" name="Rectangle 365"/>
            <p:cNvSpPr>
              <a:spLocks noChangeArrowheads="1"/>
            </p:cNvSpPr>
            <p:nvPr/>
          </p:nvSpPr>
          <p:spPr bwMode="auto">
            <a:xfrm>
              <a:off x="3759" y="2366"/>
              <a:ext cx="4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94" name="Rectangle 366"/>
            <p:cNvSpPr>
              <a:spLocks noChangeArrowheads="1"/>
            </p:cNvSpPr>
            <p:nvPr/>
          </p:nvSpPr>
          <p:spPr bwMode="auto">
            <a:xfrm>
              <a:off x="3801" y="2425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95" name="Rectangle 367"/>
            <p:cNvSpPr>
              <a:spLocks noChangeArrowheads="1"/>
            </p:cNvSpPr>
            <p:nvPr/>
          </p:nvSpPr>
          <p:spPr bwMode="auto">
            <a:xfrm>
              <a:off x="4091" y="2366"/>
              <a:ext cx="4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96" name="Rectangle 368"/>
            <p:cNvSpPr>
              <a:spLocks noChangeArrowheads="1"/>
            </p:cNvSpPr>
            <p:nvPr/>
          </p:nvSpPr>
          <p:spPr bwMode="auto">
            <a:xfrm>
              <a:off x="4132" y="2425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97" name="Rectangle 369"/>
            <p:cNvSpPr>
              <a:spLocks noChangeArrowheads="1"/>
            </p:cNvSpPr>
            <p:nvPr/>
          </p:nvSpPr>
          <p:spPr bwMode="auto">
            <a:xfrm>
              <a:off x="3294" y="2356"/>
              <a:ext cx="5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9698" name="Freeform 370"/>
            <p:cNvSpPr>
              <a:spLocks/>
            </p:cNvSpPr>
            <p:nvPr/>
          </p:nvSpPr>
          <p:spPr bwMode="auto">
            <a:xfrm>
              <a:off x="3191" y="2560"/>
              <a:ext cx="170" cy="289"/>
            </a:xfrm>
            <a:custGeom>
              <a:avLst/>
              <a:gdLst>
                <a:gd name="T0" fmla="*/ 0 w 170"/>
                <a:gd name="T1" fmla="*/ 0 h 289"/>
                <a:gd name="T2" fmla="*/ 13 w 170"/>
                <a:gd name="T3" fmla="*/ 15 h 289"/>
                <a:gd name="T4" fmla="*/ 25 w 170"/>
                <a:gd name="T5" fmla="*/ 32 h 289"/>
                <a:gd name="T6" fmla="*/ 38 w 170"/>
                <a:gd name="T7" fmla="*/ 49 h 289"/>
                <a:gd name="T8" fmla="*/ 49 w 170"/>
                <a:gd name="T9" fmla="*/ 64 h 289"/>
                <a:gd name="T10" fmla="*/ 59 w 170"/>
                <a:gd name="T11" fmla="*/ 81 h 289"/>
                <a:gd name="T12" fmla="*/ 70 w 170"/>
                <a:gd name="T13" fmla="*/ 97 h 289"/>
                <a:gd name="T14" fmla="*/ 80 w 170"/>
                <a:gd name="T15" fmla="*/ 113 h 289"/>
                <a:gd name="T16" fmla="*/ 89 w 170"/>
                <a:gd name="T17" fmla="*/ 127 h 289"/>
                <a:gd name="T18" fmla="*/ 96 w 170"/>
                <a:gd name="T19" fmla="*/ 138 h 289"/>
                <a:gd name="T20" fmla="*/ 103 w 170"/>
                <a:gd name="T21" fmla="*/ 149 h 289"/>
                <a:gd name="T22" fmla="*/ 109 w 170"/>
                <a:gd name="T23" fmla="*/ 160 h 289"/>
                <a:gd name="T24" fmla="*/ 117 w 170"/>
                <a:gd name="T25" fmla="*/ 171 h 289"/>
                <a:gd name="T26" fmla="*/ 123 w 170"/>
                <a:gd name="T27" fmla="*/ 184 h 289"/>
                <a:gd name="T28" fmla="*/ 130 w 170"/>
                <a:gd name="T29" fmla="*/ 197 h 289"/>
                <a:gd name="T30" fmla="*/ 135 w 170"/>
                <a:gd name="T31" fmla="*/ 207 h 289"/>
                <a:gd name="T32" fmla="*/ 138 w 170"/>
                <a:gd name="T33" fmla="*/ 217 h 289"/>
                <a:gd name="T34" fmla="*/ 143 w 170"/>
                <a:gd name="T35" fmla="*/ 228 h 289"/>
                <a:gd name="T36" fmla="*/ 148 w 170"/>
                <a:gd name="T37" fmla="*/ 238 h 289"/>
                <a:gd name="T38" fmla="*/ 153 w 170"/>
                <a:gd name="T39" fmla="*/ 249 h 289"/>
                <a:gd name="T40" fmla="*/ 157 w 170"/>
                <a:gd name="T41" fmla="*/ 260 h 289"/>
                <a:gd name="T42" fmla="*/ 162 w 170"/>
                <a:gd name="T43" fmla="*/ 270 h 289"/>
                <a:gd name="T44" fmla="*/ 165 w 170"/>
                <a:gd name="T45" fmla="*/ 279 h 289"/>
                <a:gd name="T46" fmla="*/ 170 w 170"/>
                <a:gd name="T47" fmla="*/ 289 h 2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0" h="289">
                  <a:moveTo>
                    <a:pt x="0" y="0"/>
                  </a:moveTo>
                  <a:lnTo>
                    <a:pt x="13" y="15"/>
                  </a:lnTo>
                  <a:lnTo>
                    <a:pt x="25" y="32"/>
                  </a:lnTo>
                  <a:lnTo>
                    <a:pt x="38" y="49"/>
                  </a:lnTo>
                  <a:lnTo>
                    <a:pt x="49" y="64"/>
                  </a:lnTo>
                  <a:lnTo>
                    <a:pt x="59" y="81"/>
                  </a:lnTo>
                  <a:lnTo>
                    <a:pt x="70" y="97"/>
                  </a:lnTo>
                  <a:lnTo>
                    <a:pt x="80" y="113"/>
                  </a:lnTo>
                  <a:lnTo>
                    <a:pt x="89" y="127"/>
                  </a:lnTo>
                  <a:lnTo>
                    <a:pt x="96" y="138"/>
                  </a:lnTo>
                  <a:lnTo>
                    <a:pt x="103" y="149"/>
                  </a:lnTo>
                  <a:lnTo>
                    <a:pt x="109" y="160"/>
                  </a:lnTo>
                  <a:lnTo>
                    <a:pt x="117" y="171"/>
                  </a:lnTo>
                  <a:lnTo>
                    <a:pt x="123" y="184"/>
                  </a:lnTo>
                  <a:lnTo>
                    <a:pt x="130" y="197"/>
                  </a:lnTo>
                  <a:lnTo>
                    <a:pt x="135" y="207"/>
                  </a:lnTo>
                  <a:lnTo>
                    <a:pt x="138" y="217"/>
                  </a:lnTo>
                  <a:lnTo>
                    <a:pt x="143" y="228"/>
                  </a:lnTo>
                  <a:lnTo>
                    <a:pt x="148" y="238"/>
                  </a:lnTo>
                  <a:lnTo>
                    <a:pt x="153" y="249"/>
                  </a:lnTo>
                  <a:lnTo>
                    <a:pt x="157" y="260"/>
                  </a:lnTo>
                  <a:lnTo>
                    <a:pt x="162" y="270"/>
                  </a:lnTo>
                  <a:lnTo>
                    <a:pt x="165" y="279"/>
                  </a:lnTo>
                  <a:lnTo>
                    <a:pt x="170" y="289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99" name="Freeform 371"/>
            <p:cNvSpPr>
              <a:spLocks/>
            </p:cNvSpPr>
            <p:nvPr/>
          </p:nvSpPr>
          <p:spPr bwMode="auto">
            <a:xfrm>
              <a:off x="3361" y="2520"/>
              <a:ext cx="51" cy="329"/>
            </a:xfrm>
            <a:custGeom>
              <a:avLst/>
              <a:gdLst>
                <a:gd name="T0" fmla="*/ 0 w 51"/>
                <a:gd name="T1" fmla="*/ 329 h 329"/>
                <a:gd name="T2" fmla="*/ 0 w 51"/>
                <a:gd name="T3" fmla="*/ 178 h 329"/>
                <a:gd name="T4" fmla="*/ 51 w 51"/>
                <a:gd name="T5" fmla="*/ 236 h 329"/>
                <a:gd name="T6" fmla="*/ 51 w 51"/>
                <a:gd name="T7" fmla="*/ 0 h 3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9">
                  <a:moveTo>
                    <a:pt x="0" y="329"/>
                  </a:moveTo>
                  <a:lnTo>
                    <a:pt x="0" y="178"/>
                  </a:lnTo>
                  <a:lnTo>
                    <a:pt x="51" y="236"/>
                  </a:lnTo>
                  <a:lnTo>
                    <a:pt x="51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0" name="Freeform 372"/>
            <p:cNvSpPr>
              <a:spLocks/>
            </p:cNvSpPr>
            <p:nvPr/>
          </p:nvSpPr>
          <p:spPr bwMode="auto">
            <a:xfrm>
              <a:off x="3412" y="2513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0 w 287"/>
                <a:gd name="T3" fmla="*/ 4 h 325"/>
                <a:gd name="T4" fmla="*/ 18 w 287"/>
                <a:gd name="T5" fmla="*/ 1 h 325"/>
                <a:gd name="T6" fmla="*/ 27 w 287"/>
                <a:gd name="T7" fmla="*/ 0 h 325"/>
                <a:gd name="T8" fmla="*/ 35 w 287"/>
                <a:gd name="T9" fmla="*/ 0 h 325"/>
                <a:gd name="T10" fmla="*/ 44 w 287"/>
                <a:gd name="T11" fmla="*/ 1 h 325"/>
                <a:gd name="T12" fmla="*/ 53 w 287"/>
                <a:gd name="T13" fmla="*/ 3 h 325"/>
                <a:gd name="T14" fmla="*/ 63 w 287"/>
                <a:gd name="T15" fmla="*/ 6 h 325"/>
                <a:gd name="T16" fmla="*/ 66 w 287"/>
                <a:gd name="T17" fmla="*/ 7 h 325"/>
                <a:gd name="T18" fmla="*/ 67 w 287"/>
                <a:gd name="T19" fmla="*/ 7 h 325"/>
                <a:gd name="T20" fmla="*/ 69 w 287"/>
                <a:gd name="T21" fmla="*/ 8 h 325"/>
                <a:gd name="T22" fmla="*/ 70 w 287"/>
                <a:gd name="T23" fmla="*/ 8 h 325"/>
                <a:gd name="T24" fmla="*/ 73 w 287"/>
                <a:gd name="T25" fmla="*/ 8 h 325"/>
                <a:gd name="T26" fmla="*/ 74 w 287"/>
                <a:gd name="T27" fmla="*/ 10 h 325"/>
                <a:gd name="T28" fmla="*/ 75 w 287"/>
                <a:gd name="T29" fmla="*/ 10 h 325"/>
                <a:gd name="T30" fmla="*/ 80 w 287"/>
                <a:gd name="T31" fmla="*/ 11 h 325"/>
                <a:gd name="T32" fmla="*/ 84 w 287"/>
                <a:gd name="T33" fmla="*/ 14 h 325"/>
                <a:gd name="T34" fmla="*/ 89 w 287"/>
                <a:gd name="T35" fmla="*/ 15 h 325"/>
                <a:gd name="T36" fmla="*/ 92 w 287"/>
                <a:gd name="T37" fmla="*/ 17 h 325"/>
                <a:gd name="T38" fmla="*/ 95 w 287"/>
                <a:gd name="T39" fmla="*/ 19 h 325"/>
                <a:gd name="T40" fmla="*/ 98 w 287"/>
                <a:gd name="T41" fmla="*/ 21 h 325"/>
                <a:gd name="T42" fmla="*/ 101 w 287"/>
                <a:gd name="T43" fmla="*/ 22 h 325"/>
                <a:gd name="T44" fmla="*/ 103 w 287"/>
                <a:gd name="T45" fmla="*/ 25 h 325"/>
                <a:gd name="T46" fmla="*/ 104 w 287"/>
                <a:gd name="T47" fmla="*/ 26 h 325"/>
                <a:gd name="T48" fmla="*/ 107 w 287"/>
                <a:gd name="T49" fmla="*/ 28 h 325"/>
                <a:gd name="T50" fmla="*/ 108 w 287"/>
                <a:gd name="T51" fmla="*/ 29 h 325"/>
                <a:gd name="T52" fmla="*/ 111 w 287"/>
                <a:gd name="T53" fmla="*/ 32 h 325"/>
                <a:gd name="T54" fmla="*/ 114 w 287"/>
                <a:gd name="T55" fmla="*/ 33 h 325"/>
                <a:gd name="T56" fmla="*/ 114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7 w 287"/>
                <a:gd name="T63" fmla="*/ 36 h 325"/>
                <a:gd name="T64" fmla="*/ 118 w 287"/>
                <a:gd name="T65" fmla="*/ 37 h 325"/>
                <a:gd name="T66" fmla="*/ 130 w 287"/>
                <a:gd name="T67" fmla="*/ 53 h 325"/>
                <a:gd name="T68" fmla="*/ 143 w 287"/>
                <a:gd name="T69" fmla="*/ 69 h 325"/>
                <a:gd name="T70" fmla="*/ 154 w 287"/>
                <a:gd name="T71" fmla="*/ 85 h 325"/>
                <a:gd name="T72" fmla="*/ 166 w 287"/>
                <a:gd name="T73" fmla="*/ 101 h 325"/>
                <a:gd name="T74" fmla="*/ 177 w 287"/>
                <a:gd name="T75" fmla="*/ 118 h 325"/>
                <a:gd name="T76" fmla="*/ 187 w 287"/>
                <a:gd name="T77" fmla="*/ 133 h 325"/>
                <a:gd name="T78" fmla="*/ 197 w 287"/>
                <a:gd name="T79" fmla="*/ 149 h 325"/>
                <a:gd name="T80" fmla="*/ 207 w 287"/>
                <a:gd name="T81" fmla="*/ 164 h 325"/>
                <a:gd name="T82" fmla="*/ 214 w 287"/>
                <a:gd name="T83" fmla="*/ 176 h 325"/>
                <a:gd name="T84" fmla="*/ 221 w 287"/>
                <a:gd name="T85" fmla="*/ 188 h 325"/>
                <a:gd name="T86" fmla="*/ 227 w 287"/>
                <a:gd name="T87" fmla="*/ 200 h 325"/>
                <a:gd name="T88" fmla="*/ 234 w 287"/>
                <a:gd name="T89" fmla="*/ 211 h 325"/>
                <a:gd name="T90" fmla="*/ 241 w 287"/>
                <a:gd name="T91" fmla="*/ 224 h 325"/>
                <a:gd name="T92" fmla="*/ 248 w 287"/>
                <a:gd name="T93" fmla="*/ 238 h 325"/>
                <a:gd name="T94" fmla="*/ 253 w 287"/>
                <a:gd name="T95" fmla="*/ 249 h 325"/>
                <a:gd name="T96" fmla="*/ 258 w 287"/>
                <a:gd name="T97" fmla="*/ 260 h 325"/>
                <a:gd name="T98" fmla="*/ 262 w 287"/>
                <a:gd name="T99" fmla="*/ 271 h 325"/>
                <a:gd name="T100" fmla="*/ 268 w 287"/>
                <a:gd name="T101" fmla="*/ 282 h 325"/>
                <a:gd name="T102" fmla="*/ 273 w 287"/>
                <a:gd name="T103" fmla="*/ 293 h 325"/>
                <a:gd name="T104" fmla="*/ 278 w 287"/>
                <a:gd name="T105" fmla="*/ 304 h 325"/>
                <a:gd name="T106" fmla="*/ 283 w 287"/>
                <a:gd name="T107" fmla="*/ 315 h 325"/>
                <a:gd name="T108" fmla="*/ 287 w 287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0" y="4"/>
                  </a:lnTo>
                  <a:lnTo>
                    <a:pt x="18" y="1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1"/>
                  </a:lnTo>
                  <a:lnTo>
                    <a:pt x="53" y="3"/>
                  </a:lnTo>
                  <a:lnTo>
                    <a:pt x="63" y="6"/>
                  </a:lnTo>
                  <a:lnTo>
                    <a:pt x="66" y="7"/>
                  </a:lnTo>
                  <a:lnTo>
                    <a:pt x="67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80" y="11"/>
                  </a:lnTo>
                  <a:lnTo>
                    <a:pt x="84" y="14"/>
                  </a:lnTo>
                  <a:lnTo>
                    <a:pt x="89" y="15"/>
                  </a:lnTo>
                  <a:lnTo>
                    <a:pt x="92" y="17"/>
                  </a:lnTo>
                  <a:lnTo>
                    <a:pt x="95" y="19"/>
                  </a:lnTo>
                  <a:lnTo>
                    <a:pt x="98" y="21"/>
                  </a:lnTo>
                  <a:lnTo>
                    <a:pt x="101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8" y="29"/>
                  </a:lnTo>
                  <a:lnTo>
                    <a:pt x="111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7" y="36"/>
                  </a:lnTo>
                  <a:lnTo>
                    <a:pt x="118" y="37"/>
                  </a:lnTo>
                  <a:lnTo>
                    <a:pt x="130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7" y="149"/>
                  </a:lnTo>
                  <a:lnTo>
                    <a:pt x="207" y="164"/>
                  </a:lnTo>
                  <a:lnTo>
                    <a:pt x="214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1" y="224"/>
                  </a:lnTo>
                  <a:lnTo>
                    <a:pt x="248" y="238"/>
                  </a:lnTo>
                  <a:lnTo>
                    <a:pt x="253" y="249"/>
                  </a:lnTo>
                  <a:lnTo>
                    <a:pt x="258" y="260"/>
                  </a:lnTo>
                  <a:lnTo>
                    <a:pt x="262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1" name="Freeform 373"/>
            <p:cNvSpPr>
              <a:spLocks/>
            </p:cNvSpPr>
            <p:nvPr/>
          </p:nvSpPr>
          <p:spPr bwMode="auto">
            <a:xfrm>
              <a:off x="3702" y="2524"/>
              <a:ext cx="49" cy="325"/>
            </a:xfrm>
            <a:custGeom>
              <a:avLst/>
              <a:gdLst>
                <a:gd name="T0" fmla="*/ 0 w 49"/>
                <a:gd name="T1" fmla="*/ 325 h 325"/>
                <a:gd name="T2" fmla="*/ 0 w 49"/>
                <a:gd name="T3" fmla="*/ 175 h 325"/>
                <a:gd name="T4" fmla="*/ 49 w 49"/>
                <a:gd name="T5" fmla="*/ 233 h 325"/>
                <a:gd name="T6" fmla="*/ 49 w 49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325">
                  <a:moveTo>
                    <a:pt x="0" y="325"/>
                  </a:moveTo>
                  <a:lnTo>
                    <a:pt x="0" y="175"/>
                  </a:lnTo>
                  <a:lnTo>
                    <a:pt x="49" y="233"/>
                  </a:lnTo>
                  <a:lnTo>
                    <a:pt x="49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2" name="Freeform 374"/>
            <p:cNvSpPr>
              <a:spLocks/>
            </p:cNvSpPr>
            <p:nvPr/>
          </p:nvSpPr>
          <p:spPr bwMode="auto">
            <a:xfrm>
              <a:off x="3751" y="2517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1 w 287"/>
                <a:gd name="T3" fmla="*/ 3 h 325"/>
                <a:gd name="T4" fmla="*/ 21 w 287"/>
                <a:gd name="T5" fmla="*/ 0 h 325"/>
                <a:gd name="T6" fmla="*/ 30 w 287"/>
                <a:gd name="T7" fmla="*/ 0 h 325"/>
                <a:gd name="T8" fmla="*/ 40 w 287"/>
                <a:gd name="T9" fmla="*/ 0 h 325"/>
                <a:gd name="T10" fmla="*/ 50 w 287"/>
                <a:gd name="T11" fmla="*/ 0 h 325"/>
                <a:gd name="T12" fmla="*/ 61 w 287"/>
                <a:gd name="T13" fmla="*/ 2 h 325"/>
                <a:gd name="T14" fmla="*/ 62 w 287"/>
                <a:gd name="T15" fmla="*/ 2 h 325"/>
                <a:gd name="T16" fmla="*/ 63 w 287"/>
                <a:gd name="T17" fmla="*/ 3 h 325"/>
                <a:gd name="T18" fmla="*/ 66 w 287"/>
                <a:gd name="T19" fmla="*/ 3 h 325"/>
                <a:gd name="T20" fmla="*/ 67 w 287"/>
                <a:gd name="T21" fmla="*/ 3 h 325"/>
                <a:gd name="T22" fmla="*/ 69 w 287"/>
                <a:gd name="T23" fmla="*/ 3 h 325"/>
                <a:gd name="T24" fmla="*/ 70 w 287"/>
                <a:gd name="T25" fmla="*/ 4 h 325"/>
                <a:gd name="T26" fmla="*/ 75 w 287"/>
                <a:gd name="T27" fmla="*/ 6 h 325"/>
                <a:gd name="T28" fmla="*/ 80 w 287"/>
                <a:gd name="T29" fmla="*/ 8 h 325"/>
                <a:gd name="T30" fmla="*/ 85 w 287"/>
                <a:gd name="T31" fmla="*/ 11 h 325"/>
                <a:gd name="T32" fmla="*/ 90 w 287"/>
                <a:gd name="T33" fmla="*/ 14 h 325"/>
                <a:gd name="T34" fmla="*/ 93 w 287"/>
                <a:gd name="T35" fmla="*/ 17 h 325"/>
                <a:gd name="T36" fmla="*/ 98 w 287"/>
                <a:gd name="T37" fmla="*/ 20 h 325"/>
                <a:gd name="T38" fmla="*/ 101 w 287"/>
                <a:gd name="T39" fmla="*/ 22 h 325"/>
                <a:gd name="T40" fmla="*/ 103 w 287"/>
                <a:gd name="T41" fmla="*/ 24 h 325"/>
                <a:gd name="T42" fmla="*/ 104 w 287"/>
                <a:gd name="T43" fmla="*/ 25 h 325"/>
                <a:gd name="T44" fmla="*/ 106 w 287"/>
                <a:gd name="T45" fmla="*/ 27 h 325"/>
                <a:gd name="T46" fmla="*/ 107 w 287"/>
                <a:gd name="T47" fmla="*/ 28 h 325"/>
                <a:gd name="T48" fmla="*/ 109 w 287"/>
                <a:gd name="T49" fmla="*/ 29 h 325"/>
                <a:gd name="T50" fmla="*/ 110 w 287"/>
                <a:gd name="T51" fmla="*/ 31 h 325"/>
                <a:gd name="T52" fmla="*/ 113 w 287"/>
                <a:gd name="T53" fmla="*/ 32 h 325"/>
                <a:gd name="T54" fmla="*/ 114 w 287"/>
                <a:gd name="T55" fmla="*/ 33 h 325"/>
                <a:gd name="T56" fmla="*/ 115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8 w 287"/>
                <a:gd name="T63" fmla="*/ 36 h 325"/>
                <a:gd name="T64" fmla="*/ 130 w 287"/>
                <a:gd name="T65" fmla="*/ 52 h 325"/>
                <a:gd name="T66" fmla="*/ 142 w 287"/>
                <a:gd name="T67" fmla="*/ 67 h 325"/>
                <a:gd name="T68" fmla="*/ 154 w 287"/>
                <a:gd name="T69" fmla="*/ 84 h 325"/>
                <a:gd name="T70" fmla="*/ 166 w 287"/>
                <a:gd name="T71" fmla="*/ 100 h 325"/>
                <a:gd name="T72" fmla="*/ 177 w 287"/>
                <a:gd name="T73" fmla="*/ 117 h 325"/>
                <a:gd name="T74" fmla="*/ 187 w 287"/>
                <a:gd name="T75" fmla="*/ 132 h 325"/>
                <a:gd name="T76" fmla="*/ 197 w 287"/>
                <a:gd name="T77" fmla="*/ 149 h 325"/>
                <a:gd name="T78" fmla="*/ 206 w 287"/>
                <a:gd name="T79" fmla="*/ 164 h 325"/>
                <a:gd name="T80" fmla="*/ 214 w 287"/>
                <a:gd name="T81" fmla="*/ 175 h 325"/>
                <a:gd name="T82" fmla="*/ 220 w 287"/>
                <a:gd name="T83" fmla="*/ 188 h 325"/>
                <a:gd name="T84" fmla="*/ 227 w 287"/>
                <a:gd name="T85" fmla="*/ 199 h 325"/>
                <a:gd name="T86" fmla="*/ 233 w 287"/>
                <a:gd name="T87" fmla="*/ 211 h 325"/>
                <a:gd name="T88" fmla="*/ 240 w 287"/>
                <a:gd name="T89" fmla="*/ 224 h 325"/>
                <a:gd name="T90" fmla="*/ 246 w 287"/>
                <a:gd name="T91" fmla="*/ 236 h 325"/>
                <a:gd name="T92" fmla="*/ 253 w 287"/>
                <a:gd name="T93" fmla="*/ 247 h 325"/>
                <a:gd name="T94" fmla="*/ 257 w 287"/>
                <a:gd name="T95" fmla="*/ 259 h 325"/>
                <a:gd name="T96" fmla="*/ 262 w 287"/>
                <a:gd name="T97" fmla="*/ 270 h 325"/>
                <a:gd name="T98" fmla="*/ 267 w 287"/>
                <a:gd name="T99" fmla="*/ 281 h 325"/>
                <a:gd name="T100" fmla="*/ 273 w 287"/>
                <a:gd name="T101" fmla="*/ 293 h 325"/>
                <a:gd name="T102" fmla="*/ 278 w 287"/>
                <a:gd name="T103" fmla="*/ 304 h 325"/>
                <a:gd name="T104" fmla="*/ 283 w 287"/>
                <a:gd name="T105" fmla="*/ 314 h 325"/>
                <a:gd name="T106" fmla="*/ 287 w 287"/>
                <a:gd name="T107" fmla="*/ 325 h 3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1" y="3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61" y="2"/>
                  </a:lnTo>
                  <a:lnTo>
                    <a:pt x="62" y="2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0" y="8"/>
                  </a:lnTo>
                  <a:lnTo>
                    <a:pt x="85" y="11"/>
                  </a:lnTo>
                  <a:lnTo>
                    <a:pt x="90" y="14"/>
                  </a:lnTo>
                  <a:lnTo>
                    <a:pt x="93" y="17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03" y="24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1"/>
                  </a:lnTo>
                  <a:lnTo>
                    <a:pt x="113" y="32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8" y="36"/>
                  </a:lnTo>
                  <a:lnTo>
                    <a:pt x="130" y="52"/>
                  </a:lnTo>
                  <a:lnTo>
                    <a:pt x="142" y="67"/>
                  </a:lnTo>
                  <a:lnTo>
                    <a:pt x="154" y="84"/>
                  </a:lnTo>
                  <a:lnTo>
                    <a:pt x="166" y="100"/>
                  </a:lnTo>
                  <a:lnTo>
                    <a:pt x="177" y="117"/>
                  </a:lnTo>
                  <a:lnTo>
                    <a:pt x="187" y="132"/>
                  </a:lnTo>
                  <a:lnTo>
                    <a:pt x="197" y="149"/>
                  </a:lnTo>
                  <a:lnTo>
                    <a:pt x="206" y="164"/>
                  </a:lnTo>
                  <a:lnTo>
                    <a:pt x="214" y="175"/>
                  </a:lnTo>
                  <a:lnTo>
                    <a:pt x="220" y="188"/>
                  </a:lnTo>
                  <a:lnTo>
                    <a:pt x="227" y="199"/>
                  </a:lnTo>
                  <a:lnTo>
                    <a:pt x="233" y="211"/>
                  </a:lnTo>
                  <a:lnTo>
                    <a:pt x="240" y="224"/>
                  </a:lnTo>
                  <a:lnTo>
                    <a:pt x="246" y="236"/>
                  </a:lnTo>
                  <a:lnTo>
                    <a:pt x="253" y="247"/>
                  </a:lnTo>
                  <a:lnTo>
                    <a:pt x="257" y="259"/>
                  </a:lnTo>
                  <a:lnTo>
                    <a:pt x="262" y="270"/>
                  </a:lnTo>
                  <a:lnTo>
                    <a:pt x="267" y="281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4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3" name="Freeform 375"/>
            <p:cNvSpPr>
              <a:spLocks/>
            </p:cNvSpPr>
            <p:nvPr/>
          </p:nvSpPr>
          <p:spPr bwMode="auto">
            <a:xfrm>
              <a:off x="4044" y="2524"/>
              <a:ext cx="51" cy="325"/>
            </a:xfrm>
            <a:custGeom>
              <a:avLst/>
              <a:gdLst>
                <a:gd name="T0" fmla="*/ 0 w 51"/>
                <a:gd name="T1" fmla="*/ 325 h 325"/>
                <a:gd name="T2" fmla="*/ 0 w 51"/>
                <a:gd name="T3" fmla="*/ 175 h 325"/>
                <a:gd name="T4" fmla="*/ 51 w 51"/>
                <a:gd name="T5" fmla="*/ 233 h 325"/>
                <a:gd name="T6" fmla="*/ 51 w 51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5">
                  <a:moveTo>
                    <a:pt x="0" y="325"/>
                  </a:moveTo>
                  <a:lnTo>
                    <a:pt x="0" y="175"/>
                  </a:lnTo>
                  <a:lnTo>
                    <a:pt x="51" y="233"/>
                  </a:lnTo>
                  <a:lnTo>
                    <a:pt x="51" y="0"/>
                  </a:lnTo>
                </a:path>
              </a:pathLst>
            </a:custGeom>
            <a:noFill/>
            <a:ln w="15875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4" name="Freeform 376"/>
            <p:cNvSpPr>
              <a:spLocks/>
            </p:cNvSpPr>
            <p:nvPr/>
          </p:nvSpPr>
          <p:spPr bwMode="auto">
            <a:xfrm>
              <a:off x="4095" y="2513"/>
              <a:ext cx="288" cy="325"/>
            </a:xfrm>
            <a:custGeom>
              <a:avLst/>
              <a:gdLst>
                <a:gd name="T0" fmla="*/ 0 w 288"/>
                <a:gd name="T1" fmla="*/ 7 h 325"/>
                <a:gd name="T2" fmla="*/ 9 w 288"/>
                <a:gd name="T3" fmla="*/ 4 h 325"/>
                <a:gd name="T4" fmla="*/ 18 w 288"/>
                <a:gd name="T5" fmla="*/ 1 h 325"/>
                <a:gd name="T6" fmla="*/ 26 w 288"/>
                <a:gd name="T7" fmla="*/ 0 h 325"/>
                <a:gd name="T8" fmla="*/ 35 w 288"/>
                <a:gd name="T9" fmla="*/ 0 h 325"/>
                <a:gd name="T10" fmla="*/ 43 w 288"/>
                <a:gd name="T11" fmla="*/ 1 h 325"/>
                <a:gd name="T12" fmla="*/ 53 w 288"/>
                <a:gd name="T13" fmla="*/ 3 h 325"/>
                <a:gd name="T14" fmla="*/ 64 w 288"/>
                <a:gd name="T15" fmla="*/ 6 h 325"/>
                <a:gd name="T16" fmla="*/ 65 w 288"/>
                <a:gd name="T17" fmla="*/ 7 h 325"/>
                <a:gd name="T18" fmla="*/ 66 w 288"/>
                <a:gd name="T19" fmla="*/ 7 h 325"/>
                <a:gd name="T20" fmla="*/ 69 w 288"/>
                <a:gd name="T21" fmla="*/ 8 h 325"/>
                <a:gd name="T22" fmla="*/ 70 w 288"/>
                <a:gd name="T23" fmla="*/ 8 h 325"/>
                <a:gd name="T24" fmla="*/ 73 w 288"/>
                <a:gd name="T25" fmla="*/ 8 h 325"/>
                <a:gd name="T26" fmla="*/ 74 w 288"/>
                <a:gd name="T27" fmla="*/ 10 h 325"/>
                <a:gd name="T28" fmla="*/ 76 w 288"/>
                <a:gd name="T29" fmla="*/ 10 h 325"/>
                <a:gd name="T30" fmla="*/ 80 w 288"/>
                <a:gd name="T31" fmla="*/ 11 h 325"/>
                <a:gd name="T32" fmla="*/ 85 w 288"/>
                <a:gd name="T33" fmla="*/ 14 h 325"/>
                <a:gd name="T34" fmla="*/ 88 w 288"/>
                <a:gd name="T35" fmla="*/ 15 h 325"/>
                <a:gd name="T36" fmla="*/ 92 w 288"/>
                <a:gd name="T37" fmla="*/ 17 h 325"/>
                <a:gd name="T38" fmla="*/ 96 w 288"/>
                <a:gd name="T39" fmla="*/ 19 h 325"/>
                <a:gd name="T40" fmla="*/ 98 w 288"/>
                <a:gd name="T41" fmla="*/ 21 h 325"/>
                <a:gd name="T42" fmla="*/ 100 w 288"/>
                <a:gd name="T43" fmla="*/ 22 h 325"/>
                <a:gd name="T44" fmla="*/ 103 w 288"/>
                <a:gd name="T45" fmla="*/ 25 h 325"/>
                <a:gd name="T46" fmla="*/ 104 w 288"/>
                <a:gd name="T47" fmla="*/ 26 h 325"/>
                <a:gd name="T48" fmla="*/ 107 w 288"/>
                <a:gd name="T49" fmla="*/ 28 h 325"/>
                <a:gd name="T50" fmla="*/ 109 w 288"/>
                <a:gd name="T51" fmla="*/ 29 h 325"/>
                <a:gd name="T52" fmla="*/ 110 w 288"/>
                <a:gd name="T53" fmla="*/ 32 h 325"/>
                <a:gd name="T54" fmla="*/ 114 w 288"/>
                <a:gd name="T55" fmla="*/ 33 h 325"/>
                <a:gd name="T56" fmla="*/ 114 w 288"/>
                <a:gd name="T57" fmla="*/ 33 h 325"/>
                <a:gd name="T58" fmla="*/ 115 w 288"/>
                <a:gd name="T59" fmla="*/ 35 h 325"/>
                <a:gd name="T60" fmla="*/ 116 w 288"/>
                <a:gd name="T61" fmla="*/ 35 h 325"/>
                <a:gd name="T62" fmla="*/ 116 w 288"/>
                <a:gd name="T63" fmla="*/ 36 h 325"/>
                <a:gd name="T64" fmla="*/ 117 w 288"/>
                <a:gd name="T65" fmla="*/ 37 h 325"/>
                <a:gd name="T66" fmla="*/ 131 w 288"/>
                <a:gd name="T67" fmla="*/ 53 h 325"/>
                <a:gd name="T68" fmla="*/ 143 w 288"/>
                <a:gd name="T69" fmla="*/ 69 h 325"/>
                <a:gd name="T70" fmla="*/ 154 w 288"/>
                <a:gd name="T71" fmla="*/ 85 h 325"/>
                <a:gd name="T72" fmla="*/ 166 w 288"/>
                <a:gd name="T73" fmla="*/ 101 h 325"/>
                <a:gd name="T74" fmla="*/ 177 w 288"/>
                <a:gd name="T75" fmla="*/ 118 h 325"/>
                <a:gd name="T76" fmla="*/ 187 w 288"/>
                <a:gd name="T77" fmla="*/ 133 h 325"/>
                <a:gd name="T78" fmla="*/ 198 w 288"/>
                <a:gd name="T79" fmla="*/ 149 h 325"/>
                <a:gd name="T80" fmla="*/ 206 w 288"/>
                <a:gd name="T81" fmla="*/ 164 h 325"/>
                <a:gd name="T82" fmla="*/ 213 w 288"/>
                <a:gd name="T83" fmla="*/ 176 h 325"/>
                <a:gd name="T84" fmla="*/ 221 w 288"/>
                <a:gd name="T85" fmla="*/ 188 h 325"/>
                <a:gd name="T86" fmla="*/ 227 w 288"/>
                <a:gd name="T87" fmla="*/ 200 h 325"/>
                <a:gd name="T88" fmla="*/ 234 w 288"/>
                <a:gd name="T89" fmla="*/ 211 h 325"/>
                <a:gd name="T90" fmla="*/ 240 w 288"/>
                <a:gd name="T91" fmla="*/ 224 h 325"/>
                <a:gd name="T92" fmla="*/ 247 w 288"/>
                <a:gd name="T93" fmla="*/ 238 h 325"/>
                <a:gd name="T94" fmla="*/ 252 w 288"/>
                <a:gd name="T95" fmla="*/ 249 h 325"/>
                <a:gd name="T96" fmla="*/ 257 w 288"/>
                <a:gd name="T97" fmla="*/ 260 h 325"/>
                <a:gd name="T98" fmla="*/ 263 w 288"/>
                <a:gd name="T99" fmla="*/ 271 h 325"/>
                <a:gd name="T100" fmla="*/ 268 w 288"/>
                <a:gd name="T101" fmla="*/ 282 h 325"/>
                <a:gd name="T102" fmla="*/ 273 w 288"/>
                <a:gd name="T103" fmla="*/ 293 h 325"/>
                <a:gd name="T104" fmla="*/ 278 w 288"/>
                <a:gd name="T105" fmla="*/ 304 h 325"/>
                <a:gd name="T106" fmla="*/ 283 w 288"/>
                <a:gd name="T107" fmla="*/ 315 h 325"/>
                <a:gd name="T108" fmla="*/ 288 w 288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8" h="325">
                  <a:moveTo>
                    <a:pt x="0" y="7"/>
                  </a:moveTo>
                  <a:lnTo>
                    <a:pt x="9" y="4"/>
                  </a:lnTo>
                  <a:lnTo>
                    <a:pt x="18" y="1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1"/>
                  </a:lnTo>
                  <a:lnTo>
                    <a:pt x="53" y="3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6" y="10"/>
                  </a:lnTo>
                  <a:lnTo>
                    <a:pt x="80" y="11"/>
                  </a:lnTo>
                  <a:lnTo>
                    <a:pt x="85" y="14"/>
                  </a:lnTo>
                  <a:lnTo>
                    <a:pt x="88" y="15"/>
                  </a:lnTo>
                  <a:lnTo>
                    <a:pt x="92" y="17"/>
                  </a:lnTo>
                  <a:lnTo>
                    <a:pt x="96" y="19"/>
                  </a:lnTo>
                  <a:lnTo>
                    <a:pt x="98" y="21"/>
                  </a:lnTo>
                  <a:lnTo>
                    <a:pt x="100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6" y="35"/>
                  </a:lnTo>
                  <a:lnTo>
                    <a:pt x="116" y="36"/>
                  </a:lnTo>
                  <a:lnTo>
                    <a:pt x="117" y="37"/>
                  </a:lnTo>
                  <a:lnTo>
                    <a:pt x="131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8" y="149"/>
                  </a:lnTo>
                  <a:lnTo>
                    <a:pt x="206" y="164"/>
                  </a:lnTo>
                  <a:lnTo>
                    <a:pt x="213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0" y="224"/>
                  </a:lnTo>
                  <a:lnTo>
                    <a:pt x="247" y="238"/>
                  </a:lnTo>
                  <a:lnTo>
                    <a:pt x="252" y="249"/>
                  </a:lnTo>
                  <a:lnTo>
                    <a:pt x="257" y="260"/>
                  </a:lnTo>
                  <a:lnTo>
                    <a:pt x="263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8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5" name="Freeform 377"/>
            <p:cNvSpPr>
              <a:spLocks/>
            </p:cNvSpPr>
            <p:nvPr/>
          </p:nvSpPr>
          <p:spPr bwMode="auto">
            <a:xfrm>
              <a:off x="4385" y="2524"/>
              <a:ext cx="55" cy="325"/>
            </a:xfrm>
            <a:custGeom>
              <a:avLst/>
              <a:gdLst>
                <a:gd name="T0" fmla="*/ 0 w 55"/>
                <a:gd name="T1" fmla="*/ 325 h 325"/>
                <a:gd name="T2" fmla="*/ 0 w 55"/>
                <a:gd name="T3" fmla="*/ 175 h 325"/>
                <a:gd name="T4" fmla="*/ 55 w 55"/>
                <a:gd name="T5" fmla="*/ 233 h 325"/>
                <a:gd name="T6" fmla="*/ 55 w 55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5" h="325">
                  <a:moveTo>
                    <a:pt x="0" y="325"/>
                  </a:moveTo>
                  <a:lnTo>
                    <a:pt x="0" y="175"/>
                  </a:lnTo>
                  <a:lnTo>
                    <a:pt x="55" y="233"/>
                  </a:lnTo>
                  <a:lnTo>
                    <a:pt x="55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6" name="Freeform 378"/>
            <p:cNvSpPr>
              <a:spLocks/>
            </p:cNvSpPr>
            <p:nvPr/>
          </p:nvSpPr>
          <p:spPr bwMode="auto">
            <a:xfrm>
              <a:off x="4440" y="2516"/>
              <a:ext cx="289" cy="332"/>
            </a:xfrm>
            <a:custGeom>
              <a:avLst/>
              <a:gdLst>
                <a:gd name="T0" fmla="*/ 0 w 289"/>
                <a:gd name="T1" fmla="*/ 4 h 332"/>
                <a:gd name="T2" fmla="*/ 11 w 289"/>
                <a:gd name="T3" fmla="*/ 1 h 332"/>
                <a:gd name="T4" fmla="*/ 21 w 289"/>
                <a:gd name="T5" fmla="*/ 0 h 332"/>
                <a:gd name="T6" fmla="*/ 34 w 289"/>
                <a:gd name="T7" fmla="*/ 0 h 332"/>
                <a:gd name="T8" fmla="*/ 46 w 289"/>
                <a:gd name="T9" fmla="*/ 1 h 332"/>
                <a:gd name="T10" fmla="*/ 57 w 289"/>
                <a:gd name="T11" fmla="*/ 4 h 332"/>
                <a:gd name="T12" fmla="*/ 66 w 289"/>
                <a:gd name="T13" fmla="*/ 8 h 332"/>
                <a:gd name="T14" fmla="*/ 75 w 289"/>
                <a:gd name="T15" fmla="*/ 11 h 332"/>
                <a:gd name="T16" fmla="*/ 75 w 289"/>
                <a:gd name="T17" fmla="*/ 11 h 332"/>
                <a:gd name="T18" fmla="*/ 76 w 289"/>
                <a:gd name="T19" fmla="*/ 12 h 332"/>
                <a:gd name="T20" fmla="*/ 77 w 289"/>
                <a:gd name="T21" fmla="*/ 12 h 332"/>
                <a:gd name="T22" fmla="*/ 79 w 289"/>
                <a:gd name="T23" fmla="*/ 14 h 332"/>
                <a:gd name="T24" fmla="*/ 80 w 289"/>
                <a:gd name="T25" fmla="*/ 14 h 332"/>
                <a:gd name="T26" fmla="*/ 81 w 289"/>
                <a:gd name="T27" fmla="*/ 15 h 332"/>
                <a:gd name="T28" fmla="*/ 81 w 289"/>
                <a:gd name="T29" fmla="*/ 15 h 332"/>
                <a:gd name="T30" fmla="*/ 85 w 289"/>
                <a:gd name="T31" fmla="*/ 16 h 332"/>
                <a:gd name="T32" fmla="*/ 88 w 289"/>
                <a:gd name="T33" fmla="*/ 19 h 332"/>
                <a:gd name="T34" fmla="*/ 92 w 289"/>
                <a:gd name="T35" fmla="*/ 22 h 332"/>
                <a:gd name="T36" fmla="*/ 97 w 289"/>
                <a:gd name="T37" fmla="*/ 23 h 332"/>
                <a:gd name="T38" fmla="*/ 100 w 289"/>
                <a:gd name="T39" fmla="*/ 26 h 332"/>
                <a:gd name="T40" fmla="*/ 103 w 289"/>
                <a:gd name="T41" fmla="*/ 29 h 332"/>
                <a:gd name="T42" fmla="*/ 105 w 289"/>
                <a:gd name="T43" fmla="*/ 30 h 332"/>
                <a:gd name="T44" fmla="*/ 106 w 289"/>
                <a:gd name="T45" fmla="*/ 32 h 332"/>
                <a:gd name="T46" fmla="*/ 109 w 289"/>
                <a:gd name="T47" fmla="*/ 33 h 332"/>
                <a:gd name="T48" fmla="*/ 110 w 289"/>
                <a:gd name="T49" fmla="*/ 34 h 332"/>
                <a:gd name="T50" fmla="*/ 113 w 289"/>
                <a:gd name="T51" fmla="*/ 37 h 332"/>
                <a:gd name="T52" fmla="*/ 116 w 289"/>
                <a:gd name="T53" fmla="*/ 39 h 332"/>
                <a:gd name="T54" fmla="*/ 116 w 289"/>
                <a:gd name="T55" fmla="*/ 40 h 332"/>
                <a:gd name="T56" fmla="*/ 117 w 289"/>
                <a:gd name="T57" fmla="*/ 40 h 332"/>
                <a:gd name="T58" fmla="*/ 119 w 289"/>
                <a:gd name="T59" fmla="*/ 40 h 332"/>
                <a:gd name="T60" fmla="*/ 119 w 289"/>
                <a:gd name="T61" fmla="*/ 41 h 332"/>
                <a:gd name="T62" fmla="*/ 120 w 289"/>
                <a:gd name="T63" fmla="*/ 43 h 332"/>
                <a:gd name="T64" fmla="*/ 133 w 289"/>
                <a:gd name="T65" fmla="*/ 58 h 332"/>
                <a:gd name="T66" fmla="*/ 145 w 289"/>
                <a:gd name="T67" fmla="*/ 75 h 332"/>
                <a:gd name="T68" fmla="*/ 157 w 289"/>
                <a:gd name="T69" fmla="*/ 91 h 332"/>
                <a:gd name="T70" fmla="*/ 168 w 289"/>
                <a:gd name="T71" fmla="*/ 107 h 332"/>
                <a:gd name="T72" fmla="*/ 179 w 289"/>
                <a:gd name="T73" fmla="*/ 123 h 332"/>
                <a:gd name="T74" fmla="*/ 190 w 289"/>
                <a:gd name="T75" fmla="*/ 140 h 332"/>
                <a:gd name="T76" fmla="*/ 199 w 289"/>
                <a:gd name="T77" fmla="*/ 155 h 332"/>
                <a:gd name="T78" fmla="*/ 207 w 289"/>
                <a:gd name="T79" fmla="*/ 169 h 332"/>
                <a:gd name="T80" fmla="*/ 213 w 289"/>
                <a:gd name="T81" fmla="*/ 179 h 332"/>
                <a:gd name="T82" fmla="*/ 218 w 289"/>
                <a:gd name="T83" fmla="*/ 189 h 332"/>
                <a:gd name="T84" fmla="*/ 223 w 289"/>
                <a:gd name="T85" fmla="*/ 198 h 332"/>
                <a:gd name="T86" fmla="*/ 228 w 289"/>
                <a:gd name="T87" fmla="*/ 208 h 332"/>
                <a:gd name="T88" fmla="*/ 233 w 289"/>
                <a:gd name="T89" fmla="*/ 219 h 332"/>
                <a:gd name="T90" fmla="*/ 238 w 289"/>
                <a:gd name="T91" fmla="*/ 229 h 332"/>
                <a:gd name="T92" fmla="*/ 244 w 289"/>
                <a:gd name="T93" fmla="*/ 241 h 332"/>
                <a:gd name="T94" fmla="*/ 249 w 289"/>
                <a:gd name="T95" fmla="*/ 251 h 332"/>
                <a:gd name="T96" fmla="*/ 253 w 289"/>
                <a:gd name="T97" fmla="*/ 261 h 332"/>
                <a:gd name="T98" fmla="*/ 260 w 289"/>
                <a:gd name="T99" fmla="*/ 271 h 332"/>
                <a:gd name="T100" fmla="*/ 264 w 289"/>
                <a:gd name="T101" fmla="*/ 282 h 332"/>
                <a:gd name="T102" fmla="*/ 270 w 289"/>
                <a:gd name="T103" fmla="*/ 292 h 332"/>
                <a:gd name="T104" fmla="*/ 275 w 289"/>
                <a:gd name="T105" fmla="*/ 303 h 332"/>
                <a:gd name="T106" fmla="*/ 280 w 289"/>
                <a:gd name="T107" fmla="*/ 312 h 332"/>
                <a:gd name="T108" fmla="*/ 285 w 289"/>
                <a:gd name="T109" fmla="*/ 322 h 332"/>
                <a:gd name="T110" fmla="*/ 289 w 289"/>
                <a:gd name="T111" fmla="*/ 332 h 3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89" h="332">
                  <a:moveTo>
                    <a:pt x="0" y="4"/>
                  </a:moveTo>
                  <a:lnTo>
                    <a:pt x="11" y="1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7" y="4"/>
                  </a:lnTo>
                  <a:lnTo>
                    <a:pt x="66" y="8"/>
                  </a:lnTo>
                  <a:lnTo>
                    <a:pt x="75" y="11"/>
                  </a:lnTo>
                  <a:lnTo>
                    <a:pt x="76" y="12"/>
                  </a:lnTo>
                  <a:lnTo>
                    <a:pt x="77" y="12"/>
                  </a:lnTo>
                  <a:lnTo>
                    <a:pt x="79" y="14"/>
                  </a:lnTo>
                  <a:lnTo>
                    <a:pt x="80" y="14"/>
                  </a:lnTo>
                  <a:lnTo>
                    <a:pt x="81" y="15"/>
                  </a:lnTo>
                  <a:lnTo>
                    <a:pt x="85" y="16"/>
                  </a:lnTo>
                  <a:lnTo>
                    <a:pt x="88" y="19"/>
                  </a:lnTo>
                  <a:lnTo>
                    <a:pt x="92" y="22"/>
                  </a:lnTo>
                  <a:lnTo>
                    <a:pt x="97" y="23"/>
                  </a:lnTo>
                  <a:lnTo>
                    <a:pt x="100" y="26"/>
                  </a:lnTo>
                  <a:lnTo>
                    <a:pt x="103" y="29"/>
                  </a:lnTo>
                  <a:lnTo>
                    <a:pt x="105" y="30"/>
                  </a:lnTo>
                  <a:lnTo>
                    <a:pt x="106" y="32"/>
                  </a:lnTo>
                  <a:lnTo>
                    <a:pt x="109" y="33"/>
                  </a:lnTo>
                  <a:lnTo>
                    <a:pt x="110" y="34"/>
                  </a:lnTo>
                  <a:lnTo>
                    <a:pt x="113" y="37"/>
                  </a:lnTo>
                  <a:lnTo>
                    <a:pt x="116" y="39"/>
                  </a:lnTo>
                  <a:lnTo>
                    <a:pt x="116" y="40"/>
                  </a:lnTo>
                  <a:lnTo>
                    <a:pt x="117" y="40"/>
                  </a:lnTo>
                  <a:lnTo>
                    <a:pt x="119" y="40"/>
                  </a:lnTo>
                  <a:lnTo>
                    <a:pt x="119" y="41"/>
                  </a:lnTo>
                  <a:lnTo>
                    <a:pt x="120" y="43"/>
                  </a:lnTo>
                  <a:lnTo>
                    <a:pt x="133" y="58"/>
                  </a:lnTo>
                  <a:lnTo>
                    <a:pt x="145" y="75"/>
                  </a:lnTo>
                  <a:lnTo>
                    <a:pt x="157" y="91"/>
                  </a:lnTo>
                  <a:lnTo>
                    <a:pt x="168" y="107"/>
                  </a:lnTo>
                  <a:lnTo>
                    <a:pt x="179" y="123"/>
                  </a:lnTo>
                  <a:lnTo>
                    <a:pt x="190" y="140"/>
                  </a:lnTo>
                  <a:lnTo>
                    <a:pt x="199" y="155"/>
                  </a:lnTo>
                  <a:lnTo>
                    <a:pt x="207" y="169"/>
                  </a:lnTo>
                  <a:lnTo>
                    <a:pt x="213" y="179"/>
                  </a:lnTo>
                  <a:lnTo>
                    <a:pt x="218" y="189"/>
                  </a:lnTo>
                  <a:lnTo>
                    <a:pt x="223" y="198"/>
                  </a:lnTo>
                  <a:lnTo>
                    <a:pt x="228" y="208"/>
                  </a:lnTo>
                  <a:lnTo>
                    <a:pt x="233" y="219"/>
                  </a:lnTo>
                  <a:lnTo>
                    <a:pt x="238" y="229"/>
                  </a:lnTo>
                  <a:lnTo>
                    <a:pt x="244" y="241"/>
                  </a:lnTo>
                  <a:lnTo>
                    <a:pt x="249" y="251"/>
                  </a:lnTo>
                  <a:lnTo>
                    <a:pt x="253" y="261"/>
                  </a:lnTo>
                  <a:lnTo>
                    <a:pt x="260" y="271"/>
                  </a:lnTo>
                  <a:lnTo>
                    <a:pt x="264" y="282"/>
                  </a:lnTo>
                  <a:lnTo>
                    <a:pt x="270" y="292"/>
                  </a:lnTo>
                  <a:lnTo>
                    <a:pt x="275" y="303"/>
                  </a:lnTo>
                  <a:lnTo>
                    <a:pt x="280" y="312"/>
                  </a:lnTo>
                  <a:lnTo>
                    <a:pt x="285" y="322"/>
                  </a:lnTo>
                  <a:lnTo>
                    <a:pt x="289" y="332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7" name="Freeform 379"/>
            <p:cNvSpPr>
              <a:spLocks/>
            </p:cNvSpPr>
            <p:nvPr/>
          </p:nvSpPr>
          <p:spPr bwMode="auto">
            <a:xfrm>
              <a:off x="4729" y="2521"/>
              <a:ext cx="58" cy="325"/>
            </a:xfrm>
            <a:custGeom>
              <a:avLst/>
              <a:gdLst>
                <a:gd name="T0" fmla="*/ 0 w 58"/>
                <a:gd name="T1" fmla="*/ 325 h 325"/>
                <a:gd name="T2" fmla="*/ 0 w 58"/>
                <a:gd name="T3" fmla="*/ 175 h 325"/>
                <a:gd name="T4" fmla="*/ 58 w 58"/>
                <a:gd name="T5" fmla="*/ 234 h 325"/>
                <a:gd name="T6" fmla="*/ 58 w 58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325">
                  <a:moveTo>
                    <a:pt x="0" y="325"/>
                  </a:moveTo>
                  <a:lnTo>
                    <a:pt x="0" y="175"/>
                  </a:lnTo>
                  <a:lnTo>
                    <a:pt x="58" y="234"/>
                  </a:lnTo>
                  <a:lnTo>
                    <a:pt x="58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8" name="Freeform 380"/>
            <p:cNvSpPr>
              <a:spLocks/>
            </p:cNvSpPr>
            <p:nvPr/>
          </p:nvSpPr>
          <p:spPr bwMode="auto">
            <a:xfrm>
              <a:off x="4783" y="2514"/>
              <a:ext cx="288" cy="334"/>
            </a:xfrm>
            <a:custGeom>
              <a:avLst/>
              <a:gdLst>
                <a:gd name="T0" fmla="*/ 0 w 288"/>
                <a:gd name="T1" fmla="*/ 6 h 334"/>
                <a:gd name="T2" fmla="*/ 11 w 288"/>
                <a:gd name="T3" fmla="*/ 3 h 334"/>
                <a:gd name="T4" fmla="*/ 22 w 288"/>
                <a:gd name="T5" fmla="*/ 2 h 334"/>
                <a:gd name="T6" fmla="*/ 32 w 288"/>
                <a:gd name="T7" fmla="*/ 0 h 334"/>
                <a:gd name="T8" fmla="*/ 43 w 288"/>
                <a:gd name="T9" fmla="*/ 2 h 334"/>
                <a:gd name="T10" fmla="*/ 53 w 288"/>
                <a:gd name="T11" fmla="*/ 3 h 334"/>
                <a:gd name="T12" fmla="*/ 60 w 288"/>
                <a:gd name="T13" fmla="*/ 5 h 334"/>
                <a:gd name="T14" fmla="*/ 67 w 288"/>
                <a:gd name="T15" fmla="*/ 7 h 334"/>
                <a:gd name="T16" fmla="*/ 67 w 288"/>
                <a:gd name="T17" fmla="*/ 7 h 334"/>
                <a:gd name="T18" fmla="*/ 68 w 288"/>
                <a:gd name="T19" fmla="*/ 7 h 334"/>
                <a:gd name="T20" fmla="*/ 70 w 288"/>
                <a:gd name="T21" fmla="*/ 7 h 334"/>
                <a:gd name="T22" fmla="*/ 70 w 288"/>
                <a:gd name="T23" fmla="*/ 7 h 334"/>
                <a:gd name="T24" fmla="*/ 71 w 288"/>
                <a:gd name="T25" fmla="*/ 9 h 334"/>
                <a:gd name="T26" fmla="*/ 72 w 288"/>
                <a:gd name="T27" fmla="*/ 9 h 334"/>
                <a:gd name="T28" fmla="*/ 73 w 288"/>
                <a:gd name="T29" fmla="*/ 10 h 334"/>
                <a:gd name="T30" fmla="*/ 76 w 288"/>
                <a:gd name="T31" fmla="*/ 11 h 334"/>
                <a:gd name="T32" fmla="*/ 79 w 288"/>
                <a:gd name="T33" fmla="*/ 14 h 334"/>
                <a:gd name="T34" fmla="*/ 84 w 288"/>
                <a:gd name="T35" fmla="*/ 17 h 334"/>
                <a:gd name="T36" fmla="*/ 88 w 288"/>
                <a:gd name="T37" fmla="*/ 20 h 334"/>
                <a:gd name="T38" fmla="*/ 91 w 288"/>
                <a:gd name="T39" fmla="*/ 23 h 334"/>
                <a:gd name="T40" fmla="*/ 95 w 288"/>
                <a:gd name="T41" fmla="*/ 25 h 334"/>
                <a:gd name="T42" fmla="*/ 99 w 288"/>
                <a:gd name="T43" fmla="*/ 28 h 334"/>
                <a:gd name="T44" fmla="*/ 102 w 288"/>
                <a:gd name="T45" fmla="*/ 31 h 334"/>
                <a:gd name="T46" fmla="*/ 104 w 288"/>
                <a:gd name="T47" fmla="*/ 32 h 334"/>
                <a:gd name="T48" fmla="*/ 105 w 288"/>
                <a:gd name="T49" fmla="*/ 34 h 334"/>
                <a:gd name="T50" fmla="*/ 106 w 288"/>
                <a:gd name="T51" fmla="*/ 35 h 334"/>
                <a:gd name="T52" fmla="*/ 107 w 288"/>
                <a:gd name="T53" fmla="*/ 35 h 334"/>
                <a:gd name="T54" fmla="*/ 108 w 288"/>
                <a:gd name="T55" fmla="*/ 36 h 334"/>
                <a:gd name="T56" fmla="*/ 110 w 288"/>
                <a:gd name="T57" fmla="*/ 38 h 334"/>
                <a:gd name="T58" fmla="*/ 112 w 288"/>
                <a:gd name="T59" fmla="*/ 39 h 334"/>
                <a:gd name="T60" fmla="*/ 114 w 288"/>
                <a:gd name="T61" fmla="*/ 41 h 334"/>
                <a:gd name="T62" fmla="*/ 114 w 288"/>
                <a:gd name="T63" fmla="*/ 42 h 334"/>
                <a:gd name="T64" fmla="*/ 116 w 288"/>
                <a:gd name="T65" fmla="*/ 42 h 334"/>
                <a:gd name="T66" fmla="*/ 117 w 288"/>
                <a:gd name="T67" fmla="*/ 42 h 334"/>
                <a:gd name="T68" fmla="*/ 117 w 288"/>
                <a:gd name="T69" fmla="*/ 43 h 334"/>
                <a:gd name="T70" fmla="*/ 118 w 288"/>
                <a:gd name="T71" fmla="*/ 45 h 334"/>
                <a:gd name="T72" fmla="*/ 131 w 288"/>
                <a:gd name="T73" fmla="*/ 60 h 334"/>
                <a:gd name="T74" fmla="*/ 144 w 288"/>
                <a:gd name="T75" fmla="*/ 77 h 334"/>
                <a:gd name="T76" fmla="*/ 156 w 288"/>
                <a:gd name="T77" fmla="*/ 93 h 334"/>
                <a:gd name="T78" fmla="*/ 167 w 288"/>
                <a:gd name="T79" fmla="*/ 109 h 334"/>
                <a:gd name="T80" fmla="*/ 178 w 288"/>
                <a:gd name="T81" fmla="*/ 125 h 334"/>
                <a:gd name="T82" fmla="*/ 189 w 288"/>
                <a:gd name="T83" fmla="*/ 142 h 334"/>
                <a:gd name="T84" fmla="*/ 198 w 288"/>
                <a:gd name="T85" fmla="*/ 157 h 334"/>
                <a:gd name="T86" fmla="*/ 207 w 288"/>
                <a:gd name="T87" fmla="*/ 171 h 334"/>
                <a:gd name="T88" fmla="*/ 213 w 288"/>
                <a:gd name="T89" fmla="*/ 182 h 334"/>
                <a:gd name="T90" fmla="*/ 220 w 288"/>
                <a:gd name="T91" fmla="*/ 195 h 334"/>
                <a:gd name="T92" fmla="*/ 226 w 288"/>
                <a:gd name="T93" fmla="*/ 206 h 334"/>
                <a:gd name="T94" fmla="*/ 232 w 288"/>
                <a:gd name="T95" fmla="*/ 217 h 334"/>
                <a:gd name="T96" fmla="*/ 238 w 288"/>
                <a:gd name="T97" fmla="*/ 230 h 334"/>
                <a:gd name="T98" fmla="*/ 244 w 288"/>
                <a:gd name="T99" fmla="*/ 243 h 334"/>
                <a:gd name="T100" fmla="*/ 249 w 288"/>
                <a:gd name="T101" fmla="*/ 253 h 334"/>
                <a:gd name="T102" fmla="*/ 254 w 288"/>
                <a:gd name="T103" fmla="*/ 263 h 334"/>
                <a:gd name="T104" fmla="*/ 260 w 288"/>
                <a:gd name="T105" fmla="*/ 273 h 334"/>
                <a:gd name="T106" fmla="*/ 265 w 288"/>
                <a:gd name="T107" fmla="*/ 284 h 334"/>
                <a:gd name="T108" fmla="*/ 270 w 288"/>
                <a:gd name="T109" fmla="*/ 294 h 334"/>
                <a:gd name="T110" fmla="*/ 275 w 288"/>
                <a:gd name="T111" fmla="*/ 305 h 334"/>
                <a:gd name="T112" fmla="*/ 280 w 288"/>
                <a:gd name="T113" fmla="*/ 314 h 334"/>
                <a:gd name="T114" fmla="*/ 283 w 288"/>
                <a:gd name="T115" fmla="*/ 324 h 334"/>
                <a:gd name="T116" fmla="*/ 288 w 288"/>
                <a:gd name="T117" fmla="*/ 334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8" h="334">
                  <a:moveTo>
                    <a:pt x="0" y="6"/>
                  </a:moveTo>
                  <a:lnTo>
                    <a:pt x="11" y="3"/>
                  </a:lnTo>
                  <a:lnTo>
                    <a:pt x="22" y="2"/>
                  </a:lnTo>
                  <a:lnTo>
                    <a:pt x="32" y="0"/>
                  </a:lnTo>
                  <a:lnTo>
                    <a:pt x="43" y="2"/>
                  </a:lnTo>
                  <a:lnTo>
                    <a:pt x="53" y="3"/>
                  </a:lnTo>
                  <a:lnTo>
                    <a:pt x="60" y="5"/>
                  </a:lnTo>
                  <a:lnTo>
                    <a:pt x="67" y="7"/>
                  </a:lnTo>
                  <a:lnTo>
                    <a:pt x="68" y="7"/>
                  </a:lnTo>
                  <a:lnTo>
                    <a:pt x="70" y="7"/>
                  </a:lnTo>
                  <a:lnTo>
                    <a:pt x="71" y="9"/>
                  </a:lnTo>
                  <a:lnTo>
                    <a:pt x="72" y="9"/>
                  </a:lnTo>
                  <a:lnTo>
                    <a:pt x="73" y="10"/>
                  </a:lnTo>
                  <a:lnTo>
                    <a:pt x="76" y="11"/>
                  </a:lnTo>
                  <a:lnTo>
                    <a:pt x="79" y="14"/>
                  </a:lnTo>
                  <a:lnTo>
                    <a:pt x="84" y="17"/>
                  </a:lnTo>
                  <a:lnTo>
                    <a:pt x="88" y="20"/>
                  </a:lnTo>
                  <a:lnTo>
                    <a:pt x="91" y="23"/>
                  </a:lnTo>
                  <a:lnTo>
                    <a:pt x="95" y="25"/>
                  </a:lnTo>
                  <a:lnTo>
                    <a:pt x="99" y="28"/>
                  </a:lnTo>
                  <a:lnTo>
                    <a:pt x="102" y="31"/>
                  </a:lnTo>
                  <a:lnTo>
                    <a:pt x="104" y="32"/>
                  </a:lnTo>
                  <a:lnTo>
                    <a:pt x="105" y="34"/>
                  </a:lnTo>
                  <a:lnTo>
                    <a:pt x="106" y="35"/>
                  </a:lnTo>
                  <a:lnTo>
                    <a:pt x="107" y="35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4" y="41"/>
                  </a:lnTo>
                  <a:lnTo>
                    <a:pt x="114" y="42"/>
                  </a:lnTo>
                  <a:lnTo>
                    <a:pt x="116" y="42"/>
                  </a:lnTo>
                  <a:lnTo>
                    <a:pt x="117" y="42"/>
                  </a:lnTo>
                  <a:lnTo>
                    <a:pt x="117" y="43"/>
                  </a:lnTo>
                  <a:lnTo>
                    <a:pt x="118" y="45"/>
                  </a:lnTo>
                  <a:lnTo>
                    <a:pt x="131" y="60"/>
                  </a:lnTo>
                  <a:lnTo>
                    <a:pt x="144" y="77"/>
                  </a:lnTo>
                  <a:lnTo>
                    <a:pt x="156" y="93"/>
                  </a:lnTo>
                  <a:lnTo>
                    <a:pt x="167" y="109"/>
                  </a:lnTo>
                  <a:lnTo>
                    <a:pt x="178" y="125"/>
                  </a:lnTo>
                  <a:lnTo>
                    <a:pt x="189" y="142"/>
                  </a:lnTo>
                  <a:lnTo>
                    <a:pt x="198" y="157"/>
                  </a:lnTo>
                  <a:lnTo>
                    <a:pt x="207" y="171"/>
                  </a:lnTo>
                  <a:lnTo>
                    <a:pt x="213" y="182"/>
                  </a:lnTo>
                  <a:lnTo>
                    <a:pt x="220" y="195"/>
                  </a:lnTo>
                  <a:lnTo>
                    <a:pt x="226" y="206"/>
                  </a:lnTo>
                  <a:lnTo>
                    <a:pt x="232" y="217"/>
                  </a:lnTo>
                  <a:lnTo>
                    <a:pt x="238" y="230"/>
                  </a:lnTo>
                  <a:lnTo>
                    <a:pt x="244" y="243"/>
                  </a:lnTo>
                  <a:lnTo>
                    <a:pt x="249" y="253"/>
                  </a:lnTo>
                  <a:lnTo>
                    <a:pt x="254" y="263"/>
                  </a:lnTo>
                  <a:lnTo>
                    <a:pt x="260" y="273"/>
                  </a:lnTo>
                  <a:lnTo>
                    <a:pt x="265" y="284"/>
                  </a:lnTo>
                  <a:lnTo>
                    <a:pt x="270" y="294"/>
                  </a:lnTo>
                  <a:lnTo>
                    <a:pt x="275" y="305"/>
                  </a:lnTo>
                  <a:lnTo>
                    <a:pt x="280" y="314"/>
                  </a:lnTo>
                  <a:lnTo>
                    <a:pt x="283" y="324"/>
                  </a:lnTo>
                  <a:lnTo>
                    <a:pt x="288" y="334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788"/>
            <a:ext cx="8164512" cy="4318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3.3 </a:t>
            </a:r>
            <a:r>
              <a:rPr lang="zh-CN" altLang="en-US" sz="3600" dirty="0">
                <a:solidFill>
                  <a:schemeClr val="tx1"/>
                </a:solidFill>
              </a:rPr>
              <a:t>变压器漏感对整流电路的影响</a:t>
            </a:r>
            <a:r>
              <a:rPr lang="en-US" altLang="zh-CN" sz="3600" dirty="0">
                <a:solidFill>
                  <a:schemeClr val="tx1"/>
                </a:solidFill>
              </a:rPr>
              <a:t>(</a:t>
            </a:r>
            <a:r>
              <a:rPr lang="zh-CN" altLang="en-US" sz="3600" dirty="0">
                <a:solidFill>
                  <a:srgbClr val="FF0000"/>
                </a:solidFill>
              </a:rPr>
              <a:t>重点</a:t>
            </a:r>
            <a:r>
              <a:rPr lang="en-US" altLang="zh-CN" sz="3600" dirty="0">
                <a:solidFill>
                  <a:schemeClr val="tx1"/>
                </a:solidFill>
              </a:rPr>
              <a:t>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例：三相桥式不可控整流电路，阻感负载，</a:t>
            </a:r>
            <a:r>
              <a:rPr lang="en-US" altLang="zh-CN" sz="1800" b="1" i="1" dirty="0"/>
              <a:t>R</a:t>
            </a:r>
            <a:r>
              <a:rPr lang="en-US" altLang="zh-CN" sz="1800" b="1" dirty="0"/>
              <a:t>=5Ω</a:t>
            </a:r>
            <a:r>
              <a:rPr lang="zh-CN" altLang="en-US" sz="1800" b="1" dirty="0"/>
              <a:t>，</a:t>
            </a:r>
            <a:r>
              <a:rPr lang="en-US" altLang="zh-CN" sz="1800" b="1" i="1" dirty="0"/>
              <a:t>L</a:t>
            </a:r>
            <a:r>
              <a:rPr lang="en-US" altLang="zh-CN" sz="1800" b="1" dirty="0"/>
              <a:t>=∞</a:t>
            </a:r>
            <a:r>
              <a:rPr lang="zh-CN" altLang="en-US" sz="1800" b="1" dirty="0"/>
              <a:t>，</a:t>
            </a:r>
            <a:r>
              <a:rPr lang="en-US" altLang="zh-CN" sz="1800" b="1" i="1" dirty="0"/>
              <a:t>U</a:t>
            </a:r>
            <a:r>
              <a:rPr lang="en-US" altLang="zh-CN" sz="1800" b="1" i="1" baseline="-25000" dirty="0"/>
              <a:t>2</a:t>
            </a:r>
            <a:r>
              <a:rPr lang="en-US" altLang="zh-CN" sz="1800" b="1" dirty="0"/>
              <a:t>=220V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X</a:t>
            </a:r>
            <a:r>
              <a:rPr lang="en-US" altLang="zh-CN" sz="1800" b="1" baseline="-25000" dirty="0"/>
              <a:t>B</a:t>
            </a:r>
            <a:r>
              <a:rPr lang="en-US" altLang="zh-CN" sz="1800" b="1" dirty="0"/>
              <a:t>=0.3Ω</a:t>
            </a:r>
            <a:r>
              <a:rPr lang="zh-CN" altLang="en-US" sz="1800" b="1" dirty="0"/>
              <a:t>，求</a:t>
            </a:r>
            <a:r>
              <a:rPr lang="en-US" altLang="zh-CN" sz="1800" b="1" i="1" dirty="0" err="1"/>
              <a:t>U</a:t>
            </a:r>
            <a:r>
              <a:rPr lang="en-US" altLang="zh-CN" sz="1800" b="1" i="1" baseline="-25000" dirty="0" err="1"/>
              <a:t>d</a:t>
            </a:r>
            <a:r>
              <a:rPr lang="zh-CN" altLang="en-US" sz="1800" b="1" dirty="0"/>
              <a:t>、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d</a:t>
            </a:r>
            <a:r>
              <a:rPr lang="zh-CN" altLang="en-US" sz="1800" b="1" dirty="0"/>
              <a:t>、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VD</a:t>
            </a:r>
            <a:r>
              <a:rPr lang="zh-CN" altLang="en-US" sz="1800" b="1" dirty="0"/>
              <a:t>、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2</a:t>
            </a:r>
            <a:r>
              <a:rPr lang="zh-CN" altLang="en-US" sz="1800" b="1" dirty="0"/>
              <a:t>和</a:t>
            </a:r>
            <a:r>
              <a:rPr lang="zh-CN" altLang="en-US" sz="1800" b="1" i="1" dirty="0">
                <a:sym typeface="Symbol" panose="05050102010706020507" pitchFamily="18" charset="2"/>
              </a:rPr>
              <a:t></a:t>
            </a:r>
            <a:r>
              <a:rPr lang="zh-CN" altLang="en-US" sz="1800" b="1" dirty="0"/>
              <a:t>的值并作出</a:t>
            </a:r>
            <a:r>
              <a:rPr lang="en-US" altLang="zh-CN" sz="1800" b="1" i="1" dirty="0" err="1"/>
              <a:t>u</a:t>
            </a:r>
            <a:r>
              <a:rPr lang="en-US" altLang="zh-CN" sz="1800" b="1" i="1" baseline="-25000" dirty="0" err="1"/>
              <a:t>d</a:t>
            </a:r>
            <a:r>
              <a:rPr lang="zh-CN" altLang="en-US" sz="1800" b="1" dirty="0"/>
              <a:t>、</a:t>
            </a:r>
            <a:r>
              <a:rPr lang="en-US" altLang="zh-CN" sz="1800" b="1" i="1" dirty="0" err="1"/>
              <a:t>i</a:t>
            </a:r>
            <a:r>
              <a:rPr lang="en-US" altLang="zh-CN" sz="1800" b="1" i="1" baseline="-25000" dirty="0" err="1"/>
              <a:t>VD</a:t>
            </a:r>
            <a:r>
              <a:rPr lang="zh-CN" altLang="en-US" sz="1800" b="1" dirty="0"/>
              <a:t>和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2</a:t>
            </a:r>
            <a:r>
              <a:rPr lang="zh-CN" altLang="en-US" sz="1800" b="1" dirty="0"/>
              <a:t>的波形。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解：三相桥式不可控整流电路相当于三相桥式可控整流电路</a:t>
            </a:r>
            <a:r>
              <a:rPr kumimoji="1" lang="zh-CN" altLang="zh-CN" sz="1800" b="1" i="1" dirty="0">
                <a:sym typeface="Symbol" panose="05050102010706020507" pitchFamily="18" charset="2"/>
              </a:rPr>
              <a:t>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0°</a:t>
            </a:r>
            <a:r>
              <a:rPr lang="zh-CN" altLang="en-US" sz="1800" b="1" dirty="0"/>
              <a:t>时的情况。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                                        </a:t>
            </a:r>
            <a:r>
              <a:rPr lang="en-US" altLang="zh-CN" sz="1800" b="1" i="1" dirty="0" err="1"/>
              <a:t>U</a:t>
            </a:r>
            <a:r>
              <a:rPr lang="en-US" altLang="zh-CN" sz="1800" b="1" i="1" baseline="-25000" dirty="0" err="1"/>
              <a:t>d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2.34</a:t>
            </a:r>
            <a:r>
              <a:rPr lang="en-US" altLang="zh-CN" sz="1800" b="1" i="1" dirty="0"/>
              <a:t>U</a:t>
            </a:r>
            <a:r>
              <a:rPr lang="en-US" altLang="zh-CN" sz="1800" b="1" i="1" baseline="-25000" dirty="0"/>
              <a:t>2</a:t>
            </a:r>
            <a:r>
              <a:rPr lang="en-US" altLang="zh-CN" sz="1800" b="1" dirty="0"/>
              <a:t>cos</a:t>
            </a:r>
            <a:r>
              <a:rPr kumimoji="1" lang="zh-CN" altLang="zh-CN" sz="1800" b="1" i="1" dirty="0">
                <a:sym typeface="Symbol" panose="05050102010706020507" pitchFamily="18" charset="2"/>
              </a:rPr>
              <a:t></a:t>
            </a:r>
            <a:r>
              <a:rPr lang="zh-CN" altLang="en-US" sz="1800" b="1" dirty="0"/>
              <a:t>－</a:t>
            </a:r>
            <a:r>
              <a:rPr lang="en-US" altLang="zh-CN" sz="1800" b="1" i="1" dirty="0" err="1"/>
              <a:t>ΔU</a:t>
            </a:r>
            <a:r>
              <a:rPr lang="en-US" altLang="zh-CN" sz="1800" b="1" i="1" baseline="-25000" dirty="0" err="1"/>
              <a:t>d</a:t>
            </a:r>
            <a:endParaRPr lang="en-US" altLang="zh-CN" sz="1800" b="1" i="1" baseline="-25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                                </a:t>
            </a:r>
            <a:r>
              <a:rPr lang="en-US" altLang="zh-CN" sz="1800" b="1" i="1" dirty="0" err="1"/>
              <a:t>ΔU</a:t>
            </a:r>
            <a:r>
              <a:rPr lang="en-US" altLang="zh-CN" sz="1800" b="1" i="1" baseline="-25000" dirty="0" err="1"/>
              <a:t>d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3</a:t>
            </a:r>
            <a:r>
              <a:rPr lang="en-US" altLang="zh-CN" sz="1800" b="1" i="1" dirty="0"/>
              <a:t>X</a:t>
            </a:r>
            <a:r>
              <a:rPr lang="en-US" altLang="zh-CN" sz="1800" b="1" i="1" baseline="-25000" dirty="0"/>
              <a:t>B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d</a:t>
            </a:r>
            <a:r>
              <a:rPr lang="en-US" altLang="zh-CN" sz="1800" b="1" dirty="0"/>
              <a:t>∕</a:t>
            </a:r>
            <a:r>
              <a:rPr lang="en-US" altLang="zh-CN" sz="1800" b="1" dirty="0">
                <a:sym typeface="Symbol" panose="05050102010706020507" pitchFamily="18" charset="2"/>
              </a:rPr>
              <a:t></a:t>
            </a:r>
            <a:endParaRPr lang="en-US" altLang="zh-CN" sz="1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                                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d</a:t>
            </a:r>
            <a:r>
              <a:rPr lang="zh-CN" altLang="en-US" sz="1800" b="1" i="1" dirty="0"/>
              <a:t>＝</a:t>
            </a:r>
            <a:r>
              <a:rPr lang="en-US" altLang="zh-CN" sz="1800" b="1" i="1" dirty="0" err="1"/>
              <a:t>U</a:t>
            </a:r>
            <a:r>
              <a:rPr lang="en-US" altLang="zh-CN" sz="1800" b="1" i="1" baseline="-25000" dirty="0" err="1"/>
              <a:t>d</a:t>
            </a:r>
            <a:r>
              <a:rPr lang="en-US" altLang="zh-CN" sz="1800" b="1" i="1" dirty="0" err="1"/>
              <a:t>∕R</a:t>
            </a:r>
            <a:endParaRPr lang="en-US" altLang="zh-CN" sz="18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</a:t>
            </a:r>
            <a:r>
              <a:rPr lang="zh-CN" altLang="en-US" sz="1800" b="1" dirty="0"/>
              <a:t>解方程组得：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                                       </a:t>
            </a:r>
            <a:r>
              <a:rPr lang="zh-CN" altLang="en-US" sz="1800" b="1" i="1" dirty="0"/>
              <a:t> </a:t>
            </a:r>
            <a:r>
              <a:rPr lang="en-US" altLang="zh-CN" sz="1800" b="1" i="1" dirty="0" err="1"/>
              <a:t>U</a:t>
            </a:r>
            <a:r>
              <a:rPr lang="en-US" altLang="zh-CN" sz="1800" b="1" i="1" baseline="-25000" dirty="0" err="1"/>
              <a:t>d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2.34</a:t>
            </a:r>
            <a:r>
              <a:rPr lang="en-US" altLang="zh-CN" sz="1800" b="1" i="1" dirty="0"/>
              <a:t>U</a:t>
            </a:r>
            <a:r>
              <a:rPr lang="en-US" altLang="zh-CN" sz="1800" b="1" i="1" baseline="-25000" dirty="0"/>
              <a:t>2</a:t>
            </a:r>
            <a:r>
              <a:rPr lang="en-US" altLang="zh-CN" sz="1800" b="1" dirty="0"/>
              <a:t>cos</a:t>
            </a:r>
            <a:r>
              <a:rPr kumimoji="1" lang="zh-CN" altLang="zh-CN" sz="1800" b="1" i="1" dirty="0">
                <a:sym typeface="Symbol" panose="05050102010706020507" pitchFamily="18" charset="2"/>
              </a:rPr>
              <a:t></a:t>
            </a:r>
            <a:r>
              <a:rPr lang="en-US" altLang="zh-CN" sz="1800" b="1" dirty="0"/>
              <a:t>∕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＋</a:t>
            </a:r>
            <a:r>
              <a:rPr lang="en-US" altLang="zh-CN" sz="1800" b="1" i="1" dirty="0"/>
              <a:t>3X</a:t>
            </a:r>
            <a:r>
              <a:rPr lang="en-US" altLang="zh-CN" sz="1800" b="1" i="1" baseline="-25000" dirty="0"/>
              <a:t>B</a:t>
            </a:r>
            <a:r>
              <a:rPr lang="en-US" altLang="zh-CN" sz="1800" b="1" dirty="0"/>
              <a:t>/</a:t>
            </a:r>
            <a:r>
              <a:rPr lang="en-US" altLang="zh-CN" sz="1800" b="1" i="1" dirty="0">
                <a:sym typeface="Symbol" panose="05050102010706020507" pitchFamily="18" charset="2"/>
              </a:rPr>
              <a:t></a:t>
            </a:r>
            <a:r>
              <a:rPr lang="en-US" altLang="zh-CN" sz="1800" b="1" i="1" dirty="0"/>
              <a:t>R</a:t>
            </a:r>
            <a:r>
              <a:rPr lang="zh-CN" altLang="en-US" sz="1800" b="1" dirty="0"/>
              <a:t>）＝</a:t>
            </a:r>
            <a:r>
              <a:rPr lang="en-US" altLang="zh-CN" sz="1800" b="1" dirty="0"/>
              <a:t>486.9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V</a:t>
            </a:r>
            <a:r>
              <a:rPr lang="zh-CN" altLang="en-US" sz="1800" b="1" dirty="0"/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                                        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d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97.38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                                又∵         －                    </a:t>
            </a:r>
            <a:r>
              <a:rPr lang="en-US" altLang="zh-CN" sz="1800" b="1" dirty="0"/>
              <a:t>=2       ∕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   </a:t>
            </a:r>
            <a:r>
              <a:rPr lang="en-US" altLang="zh-CN" sz="1800" b="1" i="1" dirty="0"/>
              <a:t>U</a:t>
            </a:r>
            <a:r>
              <a:rPr lang="en-US" altLang="zh-CN" sz="1800" b="1" i="1" baseline="-25000" dirty="0"/>
              <a:t>2</a:t>
            </a:r>
            <a:r>
              <a:rPr lang="en-US" altLang="zh-CN" sz="1800" b="1" i="1" dirty="0"/>
              <a:t> </a:t>
            </a:r>
            <a:r>
              <a:rPr lang="zh-CN" altLang="en-US" sz="1800" b="1" i="1" dirty="0"/>
              <a:t>）</a:t>
            </a:r>
            <a:endParaRPr lang="en-US" altLang="zh-CN" sz="18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                    </a:t>
            </a:r>
            <a:r>
              <a:rPr lang="zh-CN" altLang="en-US" sz="1800" b="1" dirty="0"/>
              <a:t>即得出           </a:t>
            </a:r>
            <a:r>
              <a:rPr lang="en-US" altLang="zh-CN" sz="1800" b="1" dirty="0"/>
              <a:t>=0.892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             </a:t>
            </a:r>
            <a:r>
              <a:rPr lang="zh-CN" altLang="en-US" sz="1800" b="1" dirty="0"/>
              <a:t>换流重叠角</a:t>
            </a:r>
            <a:r>
              <a:rPr lang="zh-CN" altLang="en-US" sz="1800" b="1" i="1" dirty="0">
                <a:sym typeface="Symbol" panose="05050102010706020507" pitchFamily="18" charset="2"/>
              </a:rPr>
              <a:t>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26.93°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</a:t>
            </a:r>
            <a:r>
              <a:rPr lang="zh-CN" altLang="en-US" sz="1800" b="1" dirty="0"/>
              <a:t>二极管电流和变压器二次测电流的有效值分别为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                                       </a:t>
            </a:r>
            <a:r>
              <a:rPr lang="zh-CN" altLang="en-US" sz="1800" b="1" i="1" dirty="0"/>
              <a:t> 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VD</a:t>
            </a:r>
            <a:r>
              <a:rPr lang="zh-CN" altLang="en-US" sz="1800" b="1" dirty="0"/>
              <a:t>＝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d</a:t>
            </a:r>
            <a:r>
              <a:rPr lang="en-US" altLang="zh-CN" sz="1800" b="1" dirty="0"/>
              <a:t>∕3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97.38∕3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33.46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                                       </a:t>
            </a:r>
            <a:r>
              <a:rPr lang="zh-CN" altLang="en-US" sz="1800" b="1" i="1" dirty="0"/>
              <a:t> 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2a</a:t>
            </a:r>
            <a:r>
              <a:rPr lang="zh-CN" altLang="en-US" sz="1800" b="1" dirty="0"/>
              <a:t>＝     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d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79.51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        </a:t>
            </a:r>
            <a:r>
              <a:rPr lang="zh-CN" altLang="en-US" sz="1800" b="1" i="1" dirty="0"/>
              <a:t> </a:t>
            </a:r>
            <a:r>
              <a:rPr lang="en-US" altLang="zh-CN" sz="1800" b="1" i="1" dirty="0" err="1"/>
              <a:t>u</a:t>
            </a:r>
            <a:r>
              <a:rPr lang="en-US" altLang="zh-CN" sz="1800" b="1" i="1" baseline="-25000" dirty="0" err="1"/>
              <a:t>d</a:t>
            </a:r>
            <a:r>
              <a:rPr lang="zh-CN" altLang="en-US" sz="1800" b="1" dirty="0"/>
              <a:t>、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VD1</a:t>
            </a:r>
            <a:r>
              <a:rPr lang="zh-CN" altLang="en-US" sz="1800" b="1" dirty="0"/>
              <a:t>和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2a</a:t>
            </a:r>
            <a:r>
              <a:rPr lang="zh-CN" altLang="en-US" sz="1800" b="1" dirty="0"/>
              <a:t>的波形如</a:t>
            </a:r>
            <a:r>
              <a:rPr lang="zh-CN" altLang="en-US" sz="1800" b="1" dirty="0">
                <a:solidFill>
                  <a:schemeClr val="hlink"/>
                </a:solidFill>
                <a:sym typeface="Wingdings" panose="05000000000000000000" pitchFamily="2" charset="2"/>
              </a:rPr>
              <a:t></a:t>
            </a:r>
            <a:r>
              <a:rPr lang="zh-CN" altLang="en-US" sz="1800" b="1" dirty="0">
                <a:hlinkClick r:id="" action="ppaction://noaction"/>
              </a:rPr>
              <a:t>图</a:t>
            </a:r>
            <a:r>
              <a:rPr lang="en-US" altLang="zh-CN" sz="1800" b="1" dirty="0">
                <a:hlinkClick r:id="" action="ppaction://noaction"/>
              </a:rPr>
              <a:t>3-27</a:t>
            </a:r>
            <a:r>
              <a:rPr lang="zh-CN" altLang="en-US" sz="1800" b="1" dirty="0"/>
              <a:t>所示。</a:t>
            </a:r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3635375" y="3500438"/>
          <a:ext cx="5873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4" name="公式" r:id="rId3" imgW="368300" imgH="139700" progId="Equation.3">
                  <p:embed/>
                </p:oleObj>
              </mc:Choice>
              <mc:Fallback>
                <p:oleObj name="公式" r:id="rId3" imgW="368300" imgH="139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00438"/>
                        <a:ext cx="5873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61" name="Object 10"/>
          <p:cNvGraphicFramePr>
            <a:graphicFrameLocks noChangeAspect="1"/>
          </p:cNvGraphicFramePr>
          <p:nvPr/>
        </p:nvGraphicFramePr>
        <p:xfrm>
          <a:off x="4427538" y="3429000"/>
          <a:ext cx="12239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5" name="公式" r:id="rId5" imgW="685800" imgH="203200" progId="Equation.3">
                  <p:embed/>
                </p:oleObj>
              </mc:Choice>
              <mc:Fallback>
                <p:oleObj name="公式" r:id="rId5" imgW="6858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429000"/>
                        <a:ext cx="12239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63" name="Object 12"/>
          <p:cNvGraphicFramePr>
            <a:graphicFrameLocks noChangeAspect="1"/>
          </p:cNvGraphicFramePr>
          <p:nvPr/>
        </p:nvGraphicFramePr>
        <p:xfrm>
          <a:off x="5795963" y="3454400"/>
          <a:ext cx="5032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6" name="公式" r:id="rId7" imgW="355446" imgH="228501" progId="Equation.3">
                  <p:embed/>
                </p:oleObj>
              </mc:Choice>
              <mc:Fallback>
                <p:oleObj name="公式" r:id="rId7" imgW="355446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454400"/>
                        <a:ext cx="5032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6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31310"/>
              </p:ext>
            </p:extLst>
          </p:nvPr>
        </p:nvGraphicFramePr>
        <p:xfrm>
          <a:off x="6443663" y="3478701"/>
          <a:ext cx="2889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7" name="公式" r:id="rId9" imgW="241300" imgH="228600" progId="Equation.3">
                  <p:embed/>
                </p:oleObj>
              </mc:Choice>
              <mc:Fallback>
                <p:oleObj name="公式" r:id="rId9" imgW="2413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478701"/>
                        <a:ext cx="2889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67" name="Object 16"/>
          <p:cNvGraphicFramePr>
            <a:graphicFrameLocks noChangeAspect="1"/>
          </p:cNvGraphicFramePr>
          <p:nvPr/>
        </p:nvGraphicFramePr>
        <p:xfrm>
          <a:off x="3706813" y="3789363"/>
          <a:ext cx="71278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8" name="公式" r:id="rId11" imgW="355292" imgH="164957" progId="Equation.3">
                  <p:embed/>
                </p:oleObj>
              </mc:Choice>
              <mc:Fallback>
                <p:oleObj name="公式" r:id="rId11" imgW="355292" imgH="1649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3789363"/>
                        <a:ext cx="71278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70" name="Object 20"/>
          <p:cNvGraphicFramePr>
            <a:graphicFrameLocks noChangeAspect="1"/>
          </p:cNvGraphicFramePr>
          <p:nvPr/>
        </p:nvGraphicFramePr>
        <p:xfrm>
          <a:off x="4067175" y="4940300"/>
          <a:ext cx="4333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9" name="公式" r:id="rId13" imgW="266469" imgH="444114" progId="Equation.3">
                  <p:embed/>
                </p:oleObj>
              </mc:Choice>
              <mc:Fallback>
                <p:oleObj name="公式" r:id="rId13" imgW="266469" imgH="44411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940300"/>
                        <a:ext cx="4333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1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E429F9-05DA-4815-B638-EEC0C48DA81F}" type="slidenum">
              <a:rPr lang="zh-CN" altLang="en-US"/>
              <a:pPr eaLnBrk="1" hangingPunct="1"/>
              <a:t>11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1414" y="4977953"/>
            <a:ext cx="3051448" cy="18543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3.3 </a:t>
            </a:r>
            <a:r>
              <a:rPr lang="zh-CN" altLang="en-US" sz="3600">
                <a:solidFill>
                  <a:schemeClr val="tx1"/>
                </a:solidFill>
              </a:rPr>
              <a:t>变压器漏感对整流电路的影响</a:t>
            </a:r>
          </a:p>
        </p:txBody>
      </p:sp>
      <p:graphicFrame>
        <p:nvGraphicFramePr>
          <p:cNvPr id="10137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984664"/>
              </p:ext>
            </p:extLst>
          </p:nvPr>
        </p:nvGraphicFramePr>
        <p:xfrm>
          <a:off x="971600" y="684583"/>
          <a:ext cx="5451475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9" name="Visio" r:id="rId3" imgW="3155449" imgH="2948116" progId="Visio.Drawing.11">
                  <p:embed/>
                </p:oleObj>
              </mc:Choice>
              <mc:Fallback>
                <p:oleObj name="Visio" r:id="rId3" imgW="3155449" imgH="2948116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84583"/>
                        <a:ext cx="5451475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F08391-B360-456A-B267-F9252B6DCB9C}" type="slidenum">
              <a:rPr lang="en-US" altLang="zh-CN"/>
              <a:pPr eaLnBrk="1" hangingPunct="1"/>
              <a:t>12</a:t>
            </a:fld>
            <a:endParaRPr lang="en-US" altLang="zh-CN" dirty="0"/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3348038" y="5799138"/>
            <a:ext cx="282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3-27  u</a:t>
            </a:r>
            <a:r>
              <a:rPr lang="en-US" altLang="zh-CN" sz="1400" baseline="-25000">
                <a:solidFill>
                  <a:srgbClr val="6600CC"/>
                </a:solidFill>
              </a:rPr>
              <a:t>d</a:t>
            </a:r>
            <a:r>
              <a:rPr lang="zh-CN" altLang="en-US" sz="1400">
                <a:solidFill>
                  <a:srgbClr val="6600CC"/>
                </a:solidFill>
              </a:rPr>
              <a:t>、</a:t>
            </a:r>
            <a:r>
              <a:rPr lang="en-US" altLang="zh-CN" sz="1400">
                <a:solidFill>
                  <a:srgbClr val="6600CC"/>
                </a:solidFill>
              </a:rPr>
              <a:t>i</a:t>
            </a:r>
            <a:r>
              <a:rPr lang="en-US" altLang="zh-CN" sz="1400" baseline="-25000">
                <a:solidFill>
                  <a:srgbClr val="6600CC"/>
                </a:solidFill>
              </a:rPr>
              <a:t>VD1</a:t>
            </a:r>
            <a:r>
              <a:rPr lang="zh-CN" altLang="en-US" sz="1400">
                <a:solidFill>
                  <a:srgbClr val="6600CC"/>
                </a:solidFill>
              </a:rPr>
              <a:t>和</a:t>
            </a:r>
            <a:r>
              <a:rPr lang="en-US" altLang="zh-CN" sz="1400">
                <a:solidFill>
                  <a:srgbClr val="6600CC"/>
                </a:solidFill>
              </a:rPr>
              <a:t>i</a:t>
            </a:r>
            <a:r>
              <a:rPr lang="en-US" altLang="zh-CN" sz="1400" baseline="-25000">
                <a:solidFill>
                  <a:srgbClr val="6600CC"/>
                </a:solidFill>
              </a:rPr>
              <a:t>2a</a:t>
            </a:r>
            <a:r>
              <a:rPr lang="zh-CN" altLang="en-US" sz="1400">
                <a:solidFill>
                  <a:srgbClr val="6600CC"/>
                </a:solidFill>
              </a:rPr>
              <a:t>的波形</a:t>
            </a:r>
            <a:r>
              <a:rPr lang="zh-CN" altLang="en-US" b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49" y="2716212"/>
            <a:ext cx="2713367" cy="16488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F2E7-F34F-46C0-AD98-B1D6B287056F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0143" y="1461942"/>
            <a:ext cx="7681913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zh-CN" altLang="en-US" dirty="0"/>
              <a:t>       三相桥式可控整流电路</a:t>
            </a:r>
            <a:r>
              <a:rPr lang="en-US" altLang="zh-CN" dirty="0"/>
              <a:t>,</a:t>
            </a:r>
            <a:r>
              <a:rPr kumimoji="1" lang="zh-CN" altLang="zh-CN" i="1" dirty="0">
                <a:sym typeface="Symbol" panose="05050102010706020507" pitchFamily="18" charset="2"/>
              </a:rPr>
              <a:t>  </a:t>
            </a:r>
            <a:r>
              <a:rPr kumimoji="1" lang="en-US" altLang="zh-CN" i="1" dirty="0"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60</a:t>
            </a:r>
            <a:r>
              <a:rPr lang="en-US" altLang="zh-CN" dirty="0"/>
              <a:t>° </a:t>
            </a:r>
            <a:r>
              <a:rPr lang="zh-CN" altLang="en-US" dirty="0"/>
              <a:t>，阻感负载，</a:t>
            </a:r>
            <a:r>
              <a:rPr lang="en-US" altLang="zh-CN" i="1" dirty="0"/>
              <a:t>R</a:t>
            </a:r>
            <a:r>
              <a:rPr lang="en-US" altLang="zh-CN" dirty="0"/>
              <a:t>=5Ω</a:t>
            </a:r>
            <a:r>
              <a:rPr lang="zh-CN" altLang="en-US" dirty="0"/>
              <a:t>，</a:t>
            </a:r>
            <a:r>
              <a:rPr lang="en-US" altLang="zh-CN" i="1" dirty="0"/>
              <a:t>L</a:t>
            </a:r>
            <a:r>
              <a:rPr lang="en-US" altLang="zh-CN" dirty="0"/>
              <a:t>=∞</a:t>
            </a:r>
            <a:r>
              <a:rPr lang="zh-CN" altLang="en-US" dirty="0"/>
              <a:t>，</a:t>
            </a:r>
            <a:r>
              <a:rPr lang="en-US" altLang="zh-CN" i="1" dirty="0"/>
              <a:t>U</a:t>
            </a:r>
            <a:r>
              <a:rPr lang="en-US" altLang="zh-CN" i="1" baseline="-25000" dirty="0"/>
              <a:t>2</a:t>
            </a:r>
            <a:r>
              <a:rPr lang="en-US" altLang="zh-CN" dirty="0"/>
              <a:t>=220V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en-US" altLang="zh-CN" baseline="-25000" dirty="0"/>
              <a:t>B</a:t>
            </a:r>
            <a:r>
              <a:rPr lang="en-US" altLang="zh-CN" dirty="0"/>
              <a:t>=0.3Ω</a:t>
            </a:r>
            <a:r>
              <a:rPr lang="zh-CN" altLang="en-US" dirty="0"/>
              <a:t>，求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d</a:t>
            </a:r>
            <a:r>
              <a:rPr lang="zh-CN" altLang="en-US" dirty="0"/>
              <a:t>、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d</a:t>
            </a:r>
            <a:r>
              <a:rPr lang="zh-CN" altLang="en-US" dirty="0"/>
              <a:t>、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VD</a:t>
            </a:r>
            <a:r>
              <a:rPr lang="zh-CN" altLang="en-US" dirty="0"/>
              <a:t>、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2</a:t>
            </a:r>
            <a:r>
              <a:rPr lang="zh-CN" altLang="en-US" dirty="0"/>
              <a:t>和</a:t>
            </a:r>
            <a:r>
              <a:rPr lang="zh-CN" altLang="en-US" i="1" dirty="0">
                <a:sym typeface="Symbol" panose="05050102010706020507" pitchFamily="18" charset="2"/>
              </a:rPr>
              <a:t></a:t>
            </a:r>
            <a:r>
              <a:rPr lang="zh-CN" altLang="en-US" dirty="0"/>
              <a:t>的值并作出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d</a:t>
            </a:r>
            <a:r>
              <a:rPr lang="zh-CN" altLang="en-US" dirty="0"/>
              <a:t>、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VD</a:t>
            </a:r>
            <a:r>
              <a:rPr lang="zh-CN" altLang="en-US" dirty="0"/>
              <a:t>和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2</a:t>
            </a:r>
            <a:r>
              <a:rPr lang="zh-CN" altLang="en-US" dirty="0"/>
              <a:t>的波形。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d</a:t>
            </a:r>
            <a:r>
              <a:rPr lang="zh-CN" altLang="en-US" dirty="0"/>
              <a:t>＝</a:t>
            </a:r>
            <a:r>
              <a:rPr lang="en-US" altLang="zh-CN" dirty="0"/>
              <a:t>2.34</a:t>
            </a:r>
            <a:r>
              <a:rPr lang="en-US" altLang="zh-CN" i="1" dirty="0"/>
              <a:t>U</a:t>
            </a:r>
            <a:r>
              <a:rPr lang="en-US" altLang="zh-CN" i="1" baseline="-25000" dirty="0"/>
              <a:t>2</a:t>
            </a:r>
            <a:r>
              <a:rPr lang="en-US" altLang="zh-CN" dirty="0"/>
              <a:t>cos</a:t>
            </a:r>
            <a:r>
              <a:rPr kumimoji="1" lang="zh-CN" altLang="zh-CN" i="1" dirty="0">
                <a:sym typeface="Symbol" panose="05050102010706020507" pitchFamily="18" charset="2"/>
              </a:rPr>
              <a:t></a:t>
            </a:r>
            <a:r>
              <a:rPr lang="zh-CN" altLang="en-US" dirty="0"/>
              <a:t>－</a:t>
            </a:r>
            <a:r>
              <a:rPr lang="en-US" altLang="zh-CN" i="1" baseline="-25000" dirty="0"/>
              <a:t> </a:t>
            </a:r>
            <a:r>
              <a:rPr lang="en-US" altLang="zh-CN" i="1" dirty="0" err="1"/>
              <a:t>ΔU</a:t>
            </a:r>
            <a:r>
              <a:rPr lang="en-US" altLang="zh-CN" i="1" baseline="-25000" dirty="0" err="1"/>
              <a:t>d</a:t>
            </a:r>
            <a:r>
              <a:rPr lang="en-US" altLang="zh-CN" i="1" baseline="-25000" dirty="0"/>
              <a:t>,</a:t>
            </a:r>
            <a:r>
              <a:rPr lang="en-US" altLang="zh-CN" dirty="0"/>
              <a:t>   </a:t>
            </a:r>
            <a:r>
              <a:rPr lang="en-US" altLang="zh-CN" i="1" dirty="0" err="1"/>
              <a:t>ΔU</a:t>
            </a:r>
            <a:r>
              <a:rPr lang="en-US" altLang="zh-CN" i="1" baseline="-25000" dirty="0" err="1"/>
              <a:t>d</a:t>
            </a:r>
            <a:r>
              <a:rPr lang="zh-CN" altLang="en-US" dirty="0"/>
              <a:t>＝</a:t>
            </a:r>
            <a:r>
              <a:rPr lang="en-US" altLang="zh-CN" dirty="0"/>
              <a:t>3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B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d</a:t>
            </a:r>
            <a:r>
              <a:rPr lang="en-US" altLang="zh-CN" dirty="0"/>
              <a:t>∕</a:t>
            </a:r>
            <a:r>
              <a:rPr lang="en-US" altLang="zh-CN" dirty="0">
                <a:sym typeface="Symbol" panose="05050102010706020507" pitchFamily="18" charset="2"/>
              </a:rPr>
              <a:t>,                                                       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dirty="0"/>
          </a:p>
        </p:txBody>
      </p:sp>
      <p:graphicFrame>
        <p:nvGraphicFramePr>
          <p:cNvPr id="6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54332"/>
              </p:ext>
            </p:extLst>
          </p:nvPr>
        </p:nvGraphicFramePr>
        <p:xfrm>
          <a:off x="1082675" y="3923109"/>
          <a:ext cx="8061325" cy="2087563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电路形式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单相全波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单相全控桥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三相半波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三相全控桥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脉波整流电路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②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11260"/>
              </p:ext>
            </p:extLst>
          </p:nvPr>
        </p:nvGraphicFramePr>
        <p:xfrm>
          <a:off x="1658937" y="4812109"/>
          <a:ext cx="4921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1" name="公式" r:id="rId3" imgW="291973" imgH="203112" progId="Equation.3">
                  <p:embed/>
                </p:oleObj>
              </mc:Choice>
              <mc:Fallback>
                <p:oleObj name="公式" r:id="rId3" imgW="291973" imgH="203112" progId="Equation.3">
                  <p:embed/>
                  <p:pic>
                    <p:nvPicPr>
                      <p:cNvPr id="97328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7" y="4812109"/>
                        <a:ext cx="4921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37309"/>
              </p:ext>
            </p:extLst>
          </p:nvPr>
        </p:nvGraphicFramePr>
        <p:xfrm>
          <a:off x="1176337" y="5505846"/>
          <a:ext cx="1490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2" name="公式" r:id="rId5" imgW="1155700" imgH="203200" progId="Equation.3">
                  <p:embed/>
                </p:oleObj>
              </mc:Choice>
              <mc:Fallback>
                <p:oleObj name="公式" r:id="rId5" imgW="1155700" imgH="203200" progId="Equation.3">
                  <p:embed/>
                  <p:pic>
                    <p:nvPicPr>
                      <p:cNvPr id="97329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7" y="5505846"/>
                        <a:ext cx="1490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22295"/>
              </p:ext>
            </p:extLst>
          </p:nvPr>
        </p:nvGraphicFramePr>
        <p:xfrm>
          <a:off x="3027362" y="4642246"/>
          <a:ext cx="7191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3" name="公式" r:id="rId7" imgW="393529" imgH="368140" progId="Equation.3">
                  <p:embed/>
                </p:oleObj>
              </mc:Choice>
              <mc:Fallback>
                <p:oleObj name="公式" r:id="rId7" imgW="393529" imgH="368140" progId="Equation.3">
                  <p:embed/>
                  <p:pic>
                    <p:nvPicPr>
                      <p:cNvPr id="97331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2" y="4642246"/>
                        <a:ext cx="7191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59453"/>
              </p:ext>
            </p:extLst>
          </p:nvPr>
        </p:nvGraphicFramePr>
        <p:xfrm>
          <a:off x="4394200" y="4642246"/>
          <a:ext cx="6159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4" name="公式" r:id="rId9" imgW="469900" imgH="368300" progId="Equation.3">
                  <p:embed/>
                </p:oleObj>
              </mc:Choice>
              <mc:Fallback>
                <p:oleObj name="公式" r:id="rId9" imgW="469900" imgH="368300" progId="Equation.3">
                  <p:embed/>
                  <p:pic>
                    <p:nvPicPr>
                      <p:cNvPr id="97333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4642246"/>
                        <a:ext cx="6159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417688"/>
              </p:ext>
            </p:extLst>
          </p:nvPr>
        </p:nvGraphicFramePr>
        <p:xfrm>
          <a:off x="5619750" y="4642246"/>
          <a:ext cx="6477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5" name="公式" r:id="rId11" imgW="457200" imgH="368300" progId="Equation.3">
                  <p:embed/>
                </p:oleObj>
              </mc:Choice>
              <mc:Fallback>
                <p:oleObj name="公式" r:id="rId11" imgW="457200" imgH="368300" progId="Equation.3">
                  <p:embed/>
                  <p:pic>
                    <p:nvPicPr>
                      <p:cNvPr id="97335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4642246"/>
                        <a:ext cx="6477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459057"/>
              </p:ext>
            </p:extLst>
          </p:nvPr>
        </p:nvGraphicFramePr>
        <p:xfrm>
          <a:off x="6915150" y="4642246"/>
          <a:ext cx="6794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6" name="公式" r:id="rId13" imgW="457200" imgH="368300" progId="Equation.3">
                  <p:embed/>
                </p:oleObj>
              </mc:Choice>
              <mc:Fallback>
                <p:oleObj name="公式" r:id="rId13" imgW="457200" imgH="368300" progId="Equation.3">
                  <p:embed/>
                  <p:pic>
                    <p:nvPicPr>
                      <p:cNvPr id="97337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4642246"/>
                        <a:ext cx="6794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7251"/>
              </p:ext>
            </p:extLst>
          </p:nvPr>
        </p:nvGraphicFramePr>
        <p:xfrm>
          <a:off x="8139112" y="4642246"/>
          <a:ext cx="7191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7" name="公式" r:id="rId15" imgW="482391" imgH="368140" progId="Equation.3">
                  <p:embed/>
                </p:oleObj>
              </mc:Choice>
              <mc:Fallback>
                <p:oleObj name="公式" r:id="rId15" imgW="482391" imgH="368140" progId="Equation.3">
                  <p:embed/>
                  <p:pic>
                    <p:nvPicPr>
                      <p:cNvPr id="97339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9112" y="4642246"/>
                        <a:ext cx="7191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07923"/>
              </p:ext>
            </p:extLst>
          </p:nvPr>
        </p:nvGraphicFramePr>
        <p:xfrm>
          <a:off x="3027362" y="5291534"/>
          <a:ext cx="6461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8" name="公式" r:id="rId17" imgW="380835" imgH="406224" progId="Equation.3">
                  <p:embed/>
                </p:oleObj>
              </mc:Choice>
              <mc:Fallback>
                <p:oleObj name="公式" r:id="rId17" imgW="380835" imgH="406224" progId="Equation.3">
                  <p:embed/>
                  <p:pic>
                    <p:nvPicPr>
                      <p:cNvPr id="97341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2" y="5291534"/>
                        <a:ext cx="64611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78431"/>
              </p:ext>
            </p:extLst>
          </p:nvPr>
        </p:nvGraphicFramePr>
        <p:xfrm>
          <a:off x="4322762" y="5291534"/>
          <a:ext cx="7207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9" name="公式" r:id="rId19" imgW="469900" imgH="419100" progId="Equation.3">
                  <p:embed/>
                </p:oleObj>
              </mc:Choice>
              <mc:Fallback>
                <p:oleObj name="公式" r:id="rId19" imgW="469900" imgH="419100" progId="Equation.3">
                  <p:embed/>
                  <p:pic>
                    <p:nvPicPr>
                      <p:cNvPr id="97343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2" y="5291534"/>
                        <a:ext cx="7207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8731"/>
              </p:ext>
            </p:extLst>
          </p:nvPr>
        </p:nvGraphicFramePr>
        <p:xfrm>
          <a:off x="5403850" y="5291534"/>
          <a:ext cx="10080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0" name="公式" r:id="rId21" imgW="469900" imgH="419100" progId="Equation.3">
                  <p:embed/>
                </p:oleObj>
              </mc:Choice>
              <mc:Fallback>
                <p:oleObj name="公式" r:id="rId21" imgW="469900" imgH="419100" progId="Equation.3">
                  <p:embed/>
                  <p:pic>
                    <p:nvPicPr>
                      <p:cNvPr id="97345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5291534"/>
                        <a:ext cx="10080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35936"/>
              </p:ext>
            </p:extLst>
          </p:nvPr>
        </p:nvGraphicFramePr>
        <p:xfrm>
          <a:off x="6740525" y="5248275"/>
          <a:ext cx="9255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1" name="公式" r:id="rId23" imgW="431640" imgH="469800" progId="Equation.3">
                  <p:embed/>
                </p:oleObj>
              </mc:Choice>
              <mc:Fallback>
                <p:oleObj name="公式" r:id="rId23" imgW="431640" imgH="469800" progId="Equation.3">
                  <p:embed/>
                  <p:pic>
                    <p:nvPicPr>
                      <p:cNvPr id="97347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5248275"/>
                        <a:ext cx="9255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68825"/>
              </p:ext>
            </p:extLst>
          </p:nvPr>
        </p:nvGraphicFramePr>
        <p:xfrm>
          <a:off x="7994650" y="5291534"/>
          <a:ext cx="7207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2" name="公式" r:id="rId25" imgW="736600" imgH="558800" progId="Equation.3">
                  <p:embed/>
                </p:oleObj>
              </mc:Choice>
              <mc:Fallback>
                <p:oleObj name="公式" r:id="rId25" imgW="736600" imgH="558800" progId="Equation.3">
                  <p:embed/>
                  <p:pic>
                    <p:nvPicPr>
                      <p:cNvPr id="97349" name="Objec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0" y="5291534"/>
                        <a:ext cx="7207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683896"/>
              </p:ext>
            </p:extLst>
          </p:nvPr>
        </p:nvGraphicFramePr>
        <p:xfrm>
          <a:off x="4860032" y="2615207"/>
          <a:ext cx="25384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3" name="公式" r:id="rId27" imgW="1968480" imgH="469800" progId="Equation.3">
                  <p:embed/>
                </p:oleObj>
              </mc:Choice>
              <mc:Fallback>
                <p:oleObj name="公式" r:id="rId27" imgW="1968480" imgH="469800" progId="Equation.3">
                  <p:embed/>
                  <p:pic>
                    <p:nvPicPr>
                      <p:cNvPr id="8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615207"/>
                        <a:ext cx="25384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50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>
          <a:xfrm>
            <a:off x="971550" y="908050"/>
            <a:ext cx="8001000" cy="5181600"/>
          </a:xfrm>
        </p:spPr>
        <p:txBody>
          <a:bodyPr/>
          <a:lstStyle/>
          <a:p>
            <a:r>
              <a:rPr lang="en-US" altLang="zh-CN"/>
              <a:t>3-14</a:t>
            </a:r>
          </a:p>
          <a:p>
            <a:r>
              <a:rPr lang="en-US" altLang="zh-CN"/>
              <a:t>3-15</a:t>
            </a:r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876EBF-F6D5-42A3-842F-F717597C856C}" type="slidenum">
              <a:rPr lang="zh-CN" altLang="en-US"/>
              <a:pPr eaLnBrk="1" hangingPunct="1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0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1938"/>
            <a:ext cx="7848600" cy="428625"/>
          </a:xfrm>
        </p:spPr>
        <p:txBody>
          <a:bodyPr/>
          <a:lstStyle/>
          <a:p>
            <a:r>
              <a:rPr lang="zh-CN" altLang="en-US" sz="3600"/>
              <a:t>本节需要重点掌握的内容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7993062" cy="5400675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变压器漏感对整流电路影响：</a:t>
            </a:r>
            <a:r>
              <a:rPr lang="zh-CN" altLang="en-US" sz="2400" b="1" dirty="0">
                <a:solidFill>
                  <a:srgbClr val="FF0000"/>
                </a:solidFill>
              </a:rPr>
              <a:t>基本的工作原理，换流过程分析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变压器漏感对整流电路影响：</a:t>
            </a:r>
            <a:r>
              <a:rPr lang="zh-CN" altLang="en-US" sz="2400" b="1" dirty="0">
                <a:solidFill>
                  <a:srgbClr val="FF0000"/>
                </a:solidFill>
              </a:rPr>
              <a:t>定量计算（电压，换相重叠角）、定性分析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E35449"/>
              </a:solidFill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E35449"/>
              </a:solidFill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698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9BE88F-A4B5-4A15-9582-740752AE2AEC}" type="slidenum">
              <a:rPr lang="zh-CN" altLang="en-US"/>
              <a:pPr eaLnBrk="1" hangingPunct="1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3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887" y="26472"/>
            <a:ext cx="6096000" cy="381000"/>
          </a:xfrm>
        </p:spPr>
        <p:txBody>
          <a:bodyPr/>
          <a:lstStyle/>
          <a:p>
            <a:r>
              <a:rPr lang="zh-CN" altLang="en-US" dirty="0"/>
              <a:t>复习思考题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5890-56FF-4CB9-A23A-2567D679BF35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34389" y="612636"/>
            <a:ext cx="839175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sz="1800" b="0" kern="0" dirty="0"/>
              <a:t>1</a:t>
            </a:r>
            <a:r>
              <a:rPr lang="zh-CN" altLang="en-US" sz="1800" b="0" kern="0" dirty="0"/>
              <a:t>、</a:t>
            </a:r>
            <a:r>
              <a:rPr lang="zh-CN" altLang="zh-CN" sz="1800" dirty="0"/>
              <a:t>变压器漏抗对整流电路的影响之一是使整流电路输出电压的平均值</a:t>
            </a:r>
            <a:r>
              <a:rPr lang="en-US" altLang="zh-CN" sz="1800" dirty="0"/>
              <a:t>(        )</a:t>
            </a:r>
            <a:r>
              <a:rPr lang="zh-CN" altLang="zh-CN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A.</a:t>
            </a:r>
            <a:r>
              <a:rPr lang="zh-CN" altLang="zh-CN" sz="1800" dirty="0"/>
              <a:t>不变</a:t>
            </a:r>
            <a:r>
              <a:rPr lang="en-US" altLang="zh-CN" sz="1800" dirty="0"/>
              <a:t> 		B.   </a:t>
            </a:r>
            <a:r>
              <a:rPr lang="zh-CN" altLang="zh-CN" sz="1800" dirty="0"/>
              <a:t>升高</a:t>
            </a:r>
            <a:r>
              <a:rPr lang="en-US" altLang="zh-CN" sz="1800" baseline="-25000" dirty="0"/>
              <a:t>  		</a:t>
            </a:r>
            <a:r>
              <a:rPr lang="en-US" altLang="zh-CN" sz="1800" dirty="0"/>
              <a:t>C.</a:t>
            </a:r>
            <a:r>
              <a:rPr lang="zh-CN" altLang="zh-CN" sz="1800" dirty="0"/>
              <a:t>降低</a:t>
            </a:r>
            <a:r>
              <a:rPr lang="zh-CN" altLang="zh-CN" sz="1800" baseline="-25000" dirty="0"/>
              <a:t> </a:t>
            </a:r>
            <a:r>
              <a:rPr lang="en-US" altLang="zh-CN" sz="1800" dirty="0"/>
              <a:t> 		D. </a:t>
            </a:r>
            <a:r>
              <a:rPr lang="zh-CN" altLang="zh-CN" sz="1800" dirty="0"/>
              <a:t>无影响</a:t>
            </a:r>
            <a:endParaRPr lang="en-US" altLang="zh-CN" sz="1800" dirty="0"/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、考虑变压器漏感对整流电路的影响，关于换相重叠角</a:t>
            </a:r>
            <a:r>
              <a:rPr lang="zh-CN" altLang="en-US" sz="1800" dirty="0">
                <a:sym typeface="Symbol" panose="05050102010706020507" pitchFamily="18" charset="2"/>
              </a:rPr>
              <a:t>与其他参数之间的关系，下列说法正确的是（）。（</a:t>
            </a:r>
            <a:r>
              <a:rPr lang="en-US" altLang="zh-CN" sz="1800" i="1" dirty="0">
                <a:solidFill>
                  <a:srgbClr val="E35449"/>
                </a:solidFill>
              </a:rPr>
              <a:t> I</a:t>
            </a:r>
            <a:r>
              <a:rPr lang="en-US" altLang="zh-CN" sz="1800" i="1" baseline="-25000" dirty="0">
                <a:solidFill>
                  <a:srgbClr val="E35449"/>
                </a:solidFill>
              </a:rPr>
              <a:t>d</a:t>
            </a:r>
            <a:r>
              <a:rPr lang="zh-CN" altLang="en-US" sz="1800" dirty="0">
                <a:sym typeface="Symbol" panose="05050102010706020507" pitchFamily="18" charset="2"/>
              </a:rPr>
              <a:t>为负载电流，</a:t>
            </a:r>
            <a:r>
              <a:rPr lang="en-US" altLang="zh-CN" sz="1800" i="1" dirty="0">
                <a:solidFill>
                  <a:srgbClr val="E35449"/>
                </a:solidFill>
              </a:rPr>
              <a:t>X</a:t>
            </a:r>
            <a:r>
              <a:rPr lang="en-US" altLang="zh-CN" sz="1800" i="1" baseline="-25000" dirty="0">
                <a:solidFill>
                  <a:srgbClr val="E35449"/>
                </a:solidFill>
              </a:rPr>
              <a:t>B</a:t>
            </a:r>
            <a:r>
              <a:rPr lang="en-US" altLang="zh-CN" sz="1800" i="1" dirty="0">
                <a:solidFill>
                  <a:srgbClr val="E35449"/>
                </a:solidFill>
                <a:sym typeface="Symbol" panose="05050102010706020507" pitchFamily="18" charset="2"/>
              </a:rPr>
              <a:t>= w</a:t>
            </a:r>
            <a:r>
              <a:rPr lang="en-US" altLang="zh-CN" sz="1800" i="1" dirty="0">
                <a:solidFill>
                  <a:srgbClr val="E35449"/>
                </a:solidFill>
              </a:rPr>
              <a:t> L</a:t>
            </a:r>
            <a:r>
              <a:rPr lang="en-US" altLang="zh-CN" sz="1800" i="1" baseline="-25000" dirty="0">
                <a:solidFill>
                  <a:srgbClr val="E35449"/>
                </a:solidFill>
              </a:rPr>
              <a:t>B</a:t>
            </a:r>
            <a:r>
              <a:rPr lang="zh-CN" altLang="en-US" sz="1800" dirty="0">
                <a:sym typeface="Symbol" panose="05050102010706020507" pitchFamily="18" charset="2"/>
              </a:rPr>
              <a:t>变压器二次侧漏抗）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AutoNum type="alphaUcPeriod"/>
            </a:pPr>
            <a:r>
              <a:rPr lang="en-US" altLang="zh-CN" sz="1800" i="1" dirty="0">
                <a:solidFill>
                  <a:srgbClr val="E35449"/>
                </a:solidFill>
              </a:rPr>
              <a:t>I</a:t>
            </a:r>
            <a:r>
              <a:rPr lang="en-US" altLang="zh-CN" sz="1800" i="1" baseline="-25000" dirty="0">
                <a:solidFill>
                  <a:srgbClr val="E35449"/>
                </a:solidFill>
              </a:rPr>
              <a:t>d</a:t>
            </a:r>
            <a:r>
              <a:rPr lang="zh-CN" altLang="en-US" sz="1800" dirty="0"/>
              <a:t>越大则</a:t>
            </a:r>
            <a:r>
              <a:rPr lang="zh-CN" altLang="en-US" sz="1800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lang="zh-CN" altLang="en-US" sz="1800" dirty="0"/>
              <a:t>越大；       </a:t>
            </a:r>
            <a:r>
              <a:rPr lang="en-US" altLang="zh-CN" sz="1800" dirty="0"/>
              <a:t>B.</a:t>
            </a:r>
            <a:r>
              <a:rPr lang="en-US" altLang="zh-CN" sz="1800" i="1" dirty="0">
                <a:solidFill>
                  <a:srgbClr val="E35449"/>
                </a:solidFill>
              </a:rPr>
              <a:t>X</a:t>
            </a:r>
            <a:r>
              <a:rPr lang="en-US" altLang="zh-CN" sz="1800" i="1" baseline="-25000" dirty="0">
                <a:solidFill>
                  <a:srgbClr val="E35449"/>
                </a:solidFill>
              </a:rPr>
              <a:t>B</a:t>
            </a:r>
            <a:r>
              <a:rPr lang="zh-CN" altLang="en-US" sz="1800" dirty="0"/>
              <a:t>越大</a:t>
            </a:r>
            <a:r>
              <a:rPr lang="zh-CN" altLang="en-US" sz="1800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lang="zh-CN" altLang="en-US" sz="1800" dirty="0"/>
              <a:t>越大；  </a:t>
            </a:r>
            <a:r>
              <a:rPr lang="en-US" altLang="zh-CN" sz="1800" dirty="0"/>
              <a:t>C. </a:t>
            </a:r>
            <a:r>
              <a:rPr lang="zh-CN" altLang="en-US" sz="1800" dirty="0"/>
              <a:t>当</a:t>
            </a:r>
            <a:r>
              <a:rPr kumimoji="1" lang="zh-CN" altLang="zh-CN" sz="1800" i="1" dirty="0">
                <a:solidFill>
                  <a:srgbClr val="E35449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1800" dirty="0"/>
              <a:t>≤</a:t>
            </a:r>
            <a:r>
              <a:rPr lang="en-US" altLang="zh-CN" sz="1800" dirty="0"/>
              <a:t>90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zh-CN" altLang="en-US" sz="1800" dirty="0"/>
              <a:t>时，</a:t>
            </a:r>
            <a:r>
              <a:rPr kumimoji="1" lang="zh-CN" altLang="zh-CN" sz="1800" i="1" dirty="0">
                <a:solidFill>
                  <a:srgbClr val="E35449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1800" dirty="0"/>
              <a:t>越小</a:t>
            </a:r>
            <a:r>
              <a:rPr lang="zh-CN" altLang="en-US" sz="1800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lang="zh-CN" altLang="en-US" sz="1800" dirty="0"/>
              <a:t>越大。</a:t>
            </a:r>
            <a:endParaRPr lang="en-US" altLang="zh-CN" sz="1800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altLang="zh-CN" sz="1800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、变压器漏感对整流电路影响的一些结论，下列说法正确的是（）</a:t>
            </a:r>
            <a:r>
              <a:rPr lang="en-US" altLang="zh-CN" sz="1800" dirty="0"/>
              <a:t>: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09900"/>
                </a:solidFill>
              </a:rPr>
              <a:t>A.</a:t>
            </a:r>
            <a:r>
              <a:rPr kumimoji="1" lang="zh-CN" altLang="en-US" sz="1800" dirty="0"/>
              <a:t>出现换相重叠角</a:t>
            </a:r>
            <a:r>
              <a:rPr lang="zh-CN" altLang="en-US" sz="1800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kumimoji="1" lang="zh-CN" altLang="en-US" sz="1800" dirty="0"/>
              <a:t>，整流输出电压平均值</a:t>
            </a:r>
            <a:r>
              <a:rPr kumimoji="1" lang="en-US" altLang="zh-CN" sz="1800" i="1" dirty="0" err="1">
                <a:solidFill>
                  <a:srgbClr val="E35449"/>
                </a:solidFill>
              </a:rPr>
              <a:t>U</a:t>
            </a:r>
            <a:r>
              <a:rPr kumimoji="1" lang="en-US" altLang="zh-CN" sz="1800" i="1" baseline="-25000" dirty="0" err="1">
                <a:solidFill>
                  <a:srgbClr val="E35449"/>
                </a:solidFill>
              </a:rPr>
              <a:t>d</a:t>
            </a:r>
            <a:r>
              <a:rPr kumimoji="1" lang="zh-CN" altLang="en-US" sz="1800" dirty="0"/>
              <a:t>降低。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kumimoji="1" lang="zh-CN" altLang="en-US" sz="1800" dirty="0"/>
              <a:t> </a:t>
            </a:r>
            <a:r>
              <a:rPr lang="zh-CN" altLang="en-US" sz="1800" dirty="0">
                <a:solidFill>
                  <a:srgbClr val="009900"/>
                </a:solidFill>
              </a:rPr>
              <a:t>   </a:t>
            </a:r>
            <a:r>
              <a:rPr lang="en-US" altLang="zh-CN" sz="1800" dirty="0">
                <a:solidFill>
                  <a:srgbClr val="009900"/>
                </a:solidFill>
              </a:rPr>
              <a:t>B.</a:t>
            </a:r>
            <a:r>
              <a:rPr kumimoji="1" lang="zh-CN" altLang="en-US" sz="1800" dirty="0"/>
              <a:t>整流电路的工作状态增多。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1800" dirty="0">
                <a:solidFill>
                  <a:srgbClr val="009900"/>
                </a:solidFill>
              </a:rPr>
              <a:t>    </a:t>
            </a:r>
            <a:r>
              <a:rPr lang="en-US" altLang="zh-CN" sz="1800" dirty="0">
                <a:solidFill>
                  <a:srgbClr val="009900"/>
                </a:solidFill>
              </a:rPr>
              <a:t>C.</a:t>
            </a:r>
            <a:r>
              <a:rPr kumimoji="1" lang="zh-CN" altLang="en-US" sz="1800" dirty="0"/>
              <a:t>晶闸管的</a:t>
            </a:r>
            <a:r>
              <a:rPr kumimoji="1" lang="en-US" altLang="zh-CN" sz="1800" dirty="0">
                <a:solidFill>
                  <a:srgbClr val="E35449"/>
                </a:solidFill>
              </a:rPr>
              <a:t>d</a:t>
            </a:r>
            <a:r>
              <a:rPr kumimoji="1" lang="en-US" altLang="zh-CN" sz="1800" i="1" dirty="0">
                <a:solidFill>
                  <a:srgbClr val="E35449"/>
                </a:solidFill>
              </a:rPr>
              <a:t>i</a:t>
            </a:r>
            <a:r>
              <a:rPr kumimoji="1" lang="en-US" altLang="zh-CN" sz="1800" dirty="0">
                <a:solidFill>
                  <a:srgbClr val="E35449"/>
                </a:solidFill>
              </a:rPr>
              <a:t>/</a:t>
            </a:r>
            <a:r>
              <a:rPr kumimoji="1" lang="en-US" altLang="zh-CN" sz="1800" dirty="0" err="1">
                <a:solidFill>
                  <a:srgbClr val="E35449"/>
                </a:solidFill>
              </a:rPr>
              <a:t>d</a:t>
            </a:r>
            <a:r>
              <a:rPr kumimoji="1" lang="en-US" altLang="zh-CN" sz="1800" i="1" dirty="0" err="1">
                <a:solidFill>
                  <a:srgbClr val="E35449"/>
                </a:solidFill>
              </a:rPr>
              <a:t>t</a:t>
            </a:r>
            <a:r>
              <a:rPr kumimoji="1" lang="zh-CN" altLang="en-US" sz="1800" dirty="0"/>
              <a:t>减小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晶闸管电流上升率下降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，有利于晶闸管的安全开通。</a:t>
            </a:r>
            <a:endParaRPr kumimoji="1" lang="en-US" altLang="zh-CN" sz="1800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1800" dirty="0"/>
              <a:t>    D.</a:t>
            </a:r>
            <a:r>
              <a:rPr kumimoji="1" lang="zh-CN" altLang="en-US" sz="1800" dirty="0"/>
              <a:t>换相时晶闸管电压出现缺口，产生正的</a:t>
            </a:r>
            <a:r>
              <a:rPr kumimoji="1" lang="en-US" altLang="zh-CN" sz="1800" dirty="0">
                <a:solidFill>
                  <a:srgbClr val="E35449"/>
                </a:solidFill>
              </a:rPr>
              <a:t>d</a:t>
            </a:r>
            <a:r>
              <a:rPr kumimoji="1" lang="en-US" altLang="zh-CN" sz="1800" i="1" dirty="0">
                <a:solidFill>
                  <a:srgbClr val="E35449"/>
                </a:solidFill>
              </a:rPr>
              <a:t>u</a:t>
            </a:r>
            <a:r>
              <a:rPr kumimoji="1" lang="en-US" altLang="zh-CN" sz="1800" dirty="0">
                <a:solidFill>
                  <a:srgbClr val="E35449"/>
                </a:solidFill>
              </a:rPr>
              <a:t>/</a:t>
            </a:r>
            <a:r>
              <a:rPr kumimoji="1" lang="en-US" altLang="zh-CN" sz="1800" dirty="0" err="1">
                <a:solidFill>
                  <a:srgbClr val="E35449"/>
                </a:solidFill>
              </a:rPr>
              <a:t>d</a:t>
            </a:r>
            <a:r>
              <a:rPr kumimoji="1" lang="en-US" altLang="zh-CN" sz="1800" i="1" dirty="0" err="1">
                <a:solidFill>
                  <a:srgbClr val="E35449"/>
                </a:solidFill>
              </a:rPr>
              <a:t>t</a:t>
            </a:r>
            <a:r>
              <a:rPr kumimoji="1" lang="en-US" altLang="zh-CN" sz="1800" dirty="0">
                <a:solidFill>
                  <a:srgbClr val="E35449"/>
                </a:solidFill>
              </a:rPr>
              <a:t> </a:t>
            </a:r>
            <a:r>
              <a:rPr kumimoji="1" lang="zh-CN" altLang="en-US" sz="1800" dirty="0"/>
              <a:t>可能使晶闸管误导通。</a:t>
            </a:r>
            <a:endParaRPr kumimoji="1" lang="en-US" altLang="zh-CN" sz="1800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1800" dirty="0"/>
              <a:t>    E.</a:t>
            </a:r>
            <a:r>
              <a:rPr kumimoji="1" lang="zh-CN" altLang="en-US" sz="1800" dirty="0"/>
              <a:t>可能导致晶闸管无法关断。</a:t>
            </a:r>
            <a:endParaRPr lang="zh-CN" altLang="en-US" sz="1800" dirty="0">
              <a:solidFill>
                <a:srgbClr val="009900"/>
              </a:solidFill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1800" dirty="0">
                <a:solidFill>
                  <a:srgbClr val="009900"/>
                </a:solidFill>
              </a:rPr>
              <a:t>    </a:t>
            </a:r>
            <a:r>
              <a:rPr lang="en-US" altLang="zh-CN" sz="1800" dirty="0">
                <a:solidFill>
                  <a:srgbClr val="009900"/>
                </a:solidFill>
              </a:rPr>
              <a:t>F.</a:t>
            </a:r>
            <a:r>
              <a:rPr kumimoji="1" lang="zh-CN" altLang="en-US" sz="1800" dirty="0"/>
              <a:t>换相使电网电压出现缺口，成为</a:t>
            </a:r>
            <a:r>
              <a:rPr kumimoji="1" lang="zh-CN" altLang="en-US" sz="1800" dirty="0">
                <a:solidFill>
                  <a:srgbClr val="E35449"/>
                </a:solidFill>
              </a:rPr>
              <a:t>干扰源</a:t>
            </a:r>
            <a:r>
              <a:rPr kumimoji="1" lang="zh-CN" altLang="en-US" sz="1800" dirty="0"/>
              <a:t>。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zh-CN" altLang="en-US" sz="1800" dirty="0">
              <a:solidFill>
                <a:srgbClr val="009900"/>
              </a:solidFill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AutoNum type="alphaUcPeriod"/>
            </a:pPr>
            <a:endParaRPr lang="zh-CN" altLang="en-US" sz="1800" dirty="0"/>
          </a:p>
          <a:p>
            <a:pPr marL="0" indent="0">
              <a:buNone/>
            </a:pPr>
            <a:endParaRPr lang="zh-CN" altLang="zh-CN" sz="1800" dirty="0">
              <a:sym typeface="Symbol" panose="05050102010706020507" pitchFamily="18" charset="2"/>
            </a:endParaRPr>
          </a:p>
          <a:p>
            <a:pPr marL="0" lv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469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 </a:t>
            </a:r>
            <a:r>
              <a:rPr lang="zh-CN" altLang="en-US" sz="3600">
                <a:solidFill>
                  <a:schemeClr val="tx1"/>
                </a:solidFill>
              </a:rPr>
              <a:t>电容滤波的不可控整流电路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endParaRPr lang="en-US" altLang="zh-CN" b="1">
              <a:solidFill>
                <a:srgbClr val="663300"/>
              </a:solidFill>
            </a:endParaRPr>
          </a:p>
          <a:p>
            <a:pPr algn="just" eaLnBrk="1" hangingPunct="1">
              <a:buFontTx/>
              <a:buNone/>
            </a:pPr>
            <a:endParaRPr lang="en-US" altLang="zh-CN" b="1">
              <a:solidFill>
                <a:srgbClr val="663300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CN" b="1">
                <a:solidFill>
                  <a:srgbClr val="663300"/>
                </a:solidFill>
              </a:rPr>
              <a:t>    </a:t>
            </a:r>
            <a:r>
              <a:rPr lang="en-US" altLang="zh-CN" b="1">
                <a:solidFill>
                  <a:srgbClr val="663300"/>
                </a:solidFill>
                <a:hlinkClick r:id="rId2" action="ppaction://hlinksldjump"/>
              </a:rPr>
              <a:t>3.4.1 </a:t>
            </a:r>
            <a:r>
              <a:rPr lang="zh-CN" altLang="en-US" b="1">
                <a:solidFill>
                  <a:srgbClr val="663300"/>
                </a:solidFill>
                <a:hlinkClick r:id="rId2" action="ppaction://hlinksldjump"/>
              </a:rPr>
              <a:t>电容滤波的单相不可控整流电路</a:t>
            </a:r>
            <a:endParaRPr lang="zh-CN" altLang="en-US" b="1">
              <a:solidFill>
                <a:srgbClr val="6633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663300"/>
                </a:solidFill>
              </a:rPr>
              <a:t>    </a:t>
            </a:r>
            <a:r>
              <a:rPr lang="en-US" altLang="zh-CN" b="1">
                <a:solidFill>
                  <a:srgbClr val="663300"/>
                </a:solidFill>
                <a:hlinkClick r:id="rId3" action="ppaction://hlinksldjump"/>
              </a:rPr>
              <a:t>3.4.2 </a:t>
            </a:r>
            <a:r>
              <a:rPr lang="zh-CN" altLang="en-US" b="1">
                <a:solidFill>
                  <a:srgbClr val="663300"/>
                </a:solidFill>
                <a:hlinkClick r:id="rId3" action="ppaction://hlinksldjump"/>
              </a:rPr>
              <a:t>电容滤波的三相不可控整流电路</a:t>
            </a:r>
            <a:r>
              <a:rPr lang="zh-CN" altLang="en-US">
                <a:hlinkClick r:id="rId3" action="ppaction://hlinksldjump"/>
              </a:rPr>
              <a:t> </a:t>
            </a:r>
            <a:endParaRPr lang="zh-CN" altLang="en-US"/>
          </a:p>
        </p:txBody>
      </p:sp>
      <p:sp>
        <p:nvSpPr>
          <p:cNvPr id="1024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FA7937-F773-45F3-BDEA-C4F81742A88E}" type="slidenum">
              <a:rPr lang="zh-CN" altLang="en-US"/>
              <a:pPr eaLnBrk="1" hangingPunct="1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 </a:t>
            </a:r>
            <a:r>
              <a:rPr lang="zh-CN" altLang="en-US" sz="3600">
                <a:solidFill>
                  <a:schemeClr val="tx1"/>
                </a:solidFill>
              </a:rPr>
              <a:t>电容滤波的不可控整流电路</a:t>
            </a:r>
            <a:r>
              <a:rPr lang="en-US" altLang="zh-CN" sz="3600">
                <a:latin typeface="Times New Roman" panose="02020603050405020304" pitchFamily="18" charset="0"/>
              </a:rPr>
              <a:t>·</a:t>
            </a:r>
            <a:r>
              <a:rPr lang="zh-CN" altLang="en-US" sz="3600">
                <a:latin typeface="黑体" panose="02010609060101010101" pitchFamily="49" charset="-122"/>
              </a:rPr>
              <a:t>引言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E35449"/>
                </a:solidFill>
              </a:rPr>
              <a:t>■</a:t>
            </a:r>
            <a:r>
              <a:rPr lang="zh-CN" altLang="en-US" b="1"/>
              <a:t>交</a:t>
            </a:r>
            <a:r>
              <a:rPr lang="en-US" altLang="zh-CN" b="1"/>
              <a:t>—</a:t>
            </a:r>
            <a:r>
              <a:rPr lang="zh-CN" altLang="en-US" b="1"/>
              <a:t>直</a:t>
            </a:r>
            <a:r>
              <a:rPr lang="en-US" altLang="zh-CN" b="1"/>
              <a:t>—</a:t>
            </a:r>
            <a:r>
              <a:rPr lang="zh-CN" altLang="en-US" b="1"/>
              <a:t>交变频器、不间断电源、开关电源等应用场合大都采用</a:t>
            </a:r>
            <a:r>
              <a:rPr lang="zh-CN" altLang="en-US" b="1">
                <a:solidFill>
                  <a:srgbClr val="E35449"/>
                </a:solidFill>
              </a:rPr>
              <a:t>不可控整流电路</a:t>
            </a:r>
            <a:r>
              <a:rPr lang="zh-CN" altLang="en-US" b="1"/>
              <a:t>。</a:t>
            </a:r>
          </a:p>
          <a:p>
            <a:pPr eaLnBrk="1" hangingPunct="1">
              <a:buFontTx/>
              <a:buNone/>
            </a:pPr>
            <a:endParaRPr lang="zh-CN" altLang="en-US" b="1">
              <a:solidFill>
                <a:srgbClr val="E35449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E35449"/>
                </a:solidFill>
              </a:rPr>
              <a:t>■</a:t>
            </a:r>
            <a:r>
              <a:rPr lang="zh-CN" altLang="en-US" b="1"/>
              <a:t>最常用的是</a:t>
            </a:r>
            <a:r>
              <a:rPr lang="zh-CN" altLang="en-US" b="1">
                <a:solidFill>
                  <a:srgbClr val="E35449"/>
                </a:solidFill>
              </a:rPr>
              <a:t>单相桥式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E35449"/>
                </a:solidFill>
              </a:rPr>
              <a:t>三相桥式</a:t>
            </a:r>
            <a:r>
              <a:rPr lang="zh-CN" altLang="en-US" b="1"/>
              <a:t>两种接法。 </a:t>
            </a:r>
          </a:p>
          <a:p>
            <a:pPr eaLnBrk="1" hangingPunct="1">
              <a:buFontTx/>
              <a:buNone/>
            </a:pPr>
            <a:endParaRPr lang="zh-CN" altLang="en-US" b="1">
              <a:solidFill>
                <a:srgbClr val="E35449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E35449"/>
                </a:solidFill>
              </a:rPr>
              <a:t>■</a:t>
            </a:r>
            <a:r>
              <a:rPr kumimoji="1" lang="zh-CN" altLang="en-US" b="1"/>
              <a:t>由于电路中的电力电子器件采用</a:t>
            </a:r>
            <a:r>
              <a:rPr kumimoji="1" lang="zh-CN" altLang="en-US" b="1">
                <a:solidFill>
                  <a:srgbClr val="E35449"/>
                </a:solidFill>
              </a:rPr>
              <a:t>整流二极管</a:t>
            </a:r>
            <a:r>
              <a:rPr kumimoji="1" lang="zh-CN" altLang="en-US" b="1"/>
              <a:t>，故也称这类电路为</a:t>
            </a:r>
            <a:r>
              <a:rPr kumimoji="1" lang="zh-CN" altLang="en-US" b="1">
                <a:solidFill>
                  <a:srgbClr val="E35449"/>
                </a:solidFill>
              </a:rPr>
              <a:t>二极管整流电路</a:t>
            </a:r>
            <a:r>
              <a:rPr kumimoji="1" lang="zh-CN" altLang="en-US" b="1"/>
              <a:t>。</a:t>
            </a:r>
          </a:p>
        </p:txBody>
      </p:sp>
      <p:sp>
        <p:nvSpPr>
          <p:cNvPr id="10342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70220E-2930-4636-AB70-32F6186273B1}" type="slidenum">
              <a:rPr lang="zh-CN" altLang="en-US"/>
              <a:pPr eaLnBrk="1" hangingPunct="1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3.4.1 </a:t>
            </a:r>
            <a:r>
              <a:rPr lang="zh-CN" altLang="en-US" sz="3600">
                <a:solidFill>
                  <a:schemeClr val="tx1"/>
                </a:solidFill>
              </a:rPr>
              <a:t>电容滤波的单相不可控整流电路</a:t>
            </a:r>
          </a:p>
        </p:txBody>
      </p:sp>
      <p:graphicFrame>
        <p:nvGraphicFramePr>
          <p:cNvPr id="10445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-828675" y="260350"/>
          <a:ext cx="12973050" cy="612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2" name="Visio" r:id="rId3" imgW="8573111" imgH="4047022" progId="Visio.Drawing.11">
                  <p:embed/>
                </p:oleObj>
              </mc:Choice>
              <mc:Fallback>
                <p:oleObj name="Visio" r:id="rId3" imgW="8573111" imgH="4047022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28675" y="260350"/>
                        <a:ext cx="12973050" cy="612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Text Box 7"/>
          <p:cNvSpPr txBox="1">
            <a:spLocks noChangeArrowheads="1"/>
          </p:cNvSpPr>
          <p:nvPr/>
        </p:nvSpPr>
        <p:spPr bwMode="auto">
          <a:xfrm>
            <a:off x="693738" y="3933825"/>
            <a:ext cx="7991475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E35449"/>
                </a:solidFill>
              </a:rPr>
              <a:t>■</a:t>
            </a:r>
            <a:r>
              <a:rPr lang="zh-CN" altLang="en-US" sz="2000"/>
              <a:t>工作原理及波形分析 ：基本工作过程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009900"/>
                </a:solidFill>
              </a:rPr>
              <a:t>       ☞</a:t>
            </a:r>
            <a:r>
              <a:rPr lang="zh-CN" altLang="en-US" sz="2000"/>
              <a:t>在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2</a:t>
            </a:r>
            <a:r>
              <a:rPr lang="zh-CN" altLang="en-US" sz="2000"/>
              <a:t>正半周过零点至</a:t>
            </a:r>
            <a:r>
              <a:rPr lang="zh-CN" altLang="en-US" sz="2000" i="1">
                <a:sym typeface="Symbol" panose="05050102010706020507" pitchFamily="18" charset="2"/>
              </a:rPr>
              <a:t></a:t>
            </a:r>
            <a:r>
              <a:rPr lang="en-US" altLang="zh-CN" sz="2000" i="1"/>
              <a:t>t</a:t>
            </a:r>
            <a:r>
              <a:rPr lang="en-US" altLang="zh-CN" sz="2000"/>
              <a:t>=0</a:t>
            </a:r>
            <a:r>
              <a:rPr lang="zh-CN" altLang="en-US" sz="2000"/>
              <a:t>期间，因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2</a:t>
            </a:r>
            <a:r>
              <a:rPr lang="en-US" altLang="zh-CN" sz="2000"/>
              <a:t>&lt;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d</a:t>
            </a:r>
            <a:r>
              <a:rPr lang="zh-CN" altLang="en-US" sz="2000"/>
              <a:t>，故二极管均不导通，此阶段</a:t>
            </a:r>
            <a:r>
              <a:rPr lang="zh-CN" altLang="en-US" sz="2000">
                <a:solidFill>
                  <a:srgbClr val="E35449"/>
                </a:solidFill>
              </a:rPr>
              <a:t>电容</a:t>
            </a:r>
            <a:r>
              <a:rPr lang="en-US" altLang="zh-CN" sz="2000" i="1">
                <a:solidFill>
                  <a:srgbClr val="E35449"/>
                </a:solidFill>
              </a:rPr>
              <a:t>C</a:t>
            </a:r>
            <a:r>
              <a:rPr lang="zh-CN" altLang="en-US" sz="2000">
                <a:solidFill>
                  <a:srgbClr val="E35449"/>
                </a:solidFill>
              </a:rPr>
              <a:t>向</a:t>
            </a:r>
            <a:r>
              <a:rPr lang="en-US" altLang="zh-CN" sz="2000" i="1">
                <a:solidFill>
                  <a:srgbClr val="E35449"/>
                </a:solidFill>
              </a:rPr>
              <a:t>R</a:t>
            </a:r>
            <a:r>
              <a:rPr lang="zh-CN" altLang="en-US" sz="2000">
                <a:solidFill>
                  <a:srgbClr val="E35449"/>
                </a:solidFill>
              </a:rPr>
              <a:t>放电</a:t>
            </a:r>
            <a:r>
              <a:rPr lang="zh-CN" altLang="en-US" sz="2000"/>
              <a:t>，提供负载所需电流，同时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d</a:t>
            </a:r>
            <a:r>
              <a:rPr lang="zh-CN" altLang="en-US" sz="2000"/>
              <a:t>下降。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/>
              <a:t>       </a:t>
            </a:r>
            <a:r>
              <a:rPr lang="zh-CN" altLang="en-US" sz="2000">
                <a:solidFill>
                  <a:srgbClr val="009900"/>
                </a:solidFill>
              </a:rPr>
              <a:t>☞</a:t>
            </a:r>
            <a:r>
              <a:rPr lang="zh-CN" altLang="en-US" sz="2000"/>
              <a:t>至</a:t>
            </a:r>
            <a:r>
              <a:rPr lang="zh-CN" altLang="en-US" sz="2000" i="1">
                <a:sym typeface="Symbol" panose="05050102010706020507" pitchFamily="18" charset="2"/>
              </a:rPr>
              <a:t></a:t>
            </a:r>
            <a:r>
              <a:rPr lang="en-US" altLang="zh-CN" sz="2000" i="1"/>
              <a:t>t</a:t>
            </a:r>
            <a:r>
              <a:rPr lang="en-US" altLang="zh-CN" sz="2000"/>
              <a:t>=0</a:t>
            </a:r>
            <a:r>
              <a:rPr lang="zh-CN" altLang="en-US" sz="2000"/>
              <a:t>之后，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2</a:t>
            </a:r>
            <a:r>
              <a:rPr lang="zh-CN" altLang="en-US" sz="2000"/>
              <a:t>将要超过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d</a:t>
            </a:r>
            <a:r>
              <a:rPr lang="zh-CN" altLang="en-US" sz="2000"/>
              <a:t>，使得</a:t>
            </a:r>
            <a:r>
              <a:rPr lang="en-US" altLang="zh-CN" sz="2000"/>
              <a:t>VD</a:t>
            </a:r>
            <a:r>
              <a:rPr lang="en-US" altLang="zh-CN" sz="2000" baseline="-25000"/>
              <a:t>1</a:t>
            </a:r>
            <a:r>
              <a:rPr lang="zh-CN" altLang="en-US" sz="2000"/>
              <a:t>和</a:t>
            </a:r>
            <a:r>
              <a:rPr lang="en-US" altLang="zh-CN" sz="2000"/>
              <a:t>VD</a:t>
            </a:r>
            <a:r>
              <a:rPr lang="en-US" altLang="zh-CN" sz="2000" baseline="-25000"/>
              <a:t>4</a:t>
            </a:r>
            <a:r>
              <a:rPr lang="zh-CN" altLang="en-US" sz="2000"/>
              <a:t>开通，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d</a:t>
            </a:r>
            <a:r>
              <a:rPr lang="en-US" altLang="zh-CN" sz="2000"/>
              <a:t>=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2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E35449"/>
                </a:solidFill>
              </a:rPr>
              <a:t>交流电源向电容充电</a:t>
            </a:r>
            <a:r>
              <a:rPr lang="zh-CN" altLang="en-US" sz="2000"/>
              <a:t>，同时向负载</a:t>
            </a:r>
            <a:r>
              <a:rPr lang="en-US" altLang="zh-CN" sz="2000" i="1"/>
              <a:t>R</a:t>
            </a:r>
            <a:r>
              <a:rPr lang="zh-CN" altLang="en-US" sz="2000"/>
              <a:t>供电。</a:t>
            </a:r>
          </a:p>
        </p:txBody>
      </p:sp>
      <p:sp>
        <p:nvSpPr>
          <p:cNvPr id="104453" name="Text Box 8"/>
          <p:cNvSpPr txBox="1">
            <a:spLocks noChangeArrowheads="1"/>
          </p:cNvSpPr>
          <p:nvPr/>
        </p:nvSpPr>
        <p:spPr bwMode="auto">
          <a:xfrm>
            <a:off x="1100138" y="3429000"/>
            <a:ext cx="7585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3-28  </a:t>
            </a:r>
            <a:r>
              <a:rPr lang="zh-CN" altLang="en-US" sz="1400">
                <a:solidFill>
                  <a:srgbClr val="6600CC"/>
                </a:solidFill>
              </a:rPr>
              <a:t>电容滤波的单相桥式不可控整流电路及其工作波形</a:t>
            </a:r>
          </a:p>
          <a:p>
            <a:pPr algn="ctr" eaLnBrk="1" hangingPunct="1"/>
            <a:r>
              <a:rPr lang="en-US" altLang="zh-CN" sz="1400">
                <a:solidFill>
                  <a:srgbClr val="6600CC"/>
                </a:solidFill>
              </a:rPr>
              <a:t>a) </a:t>
            </a:r>
            <a:r>
              <a:rPr lang="zh-CN" altLang="en-US" sz="1400">
                <a:solidFill>
                  <a:srgbClr val="6600CC"/>
                </a:solidFill>
              </a:rPr>
              <a:t>电路     </a:t>
            </a:r>
            <a:r>
              <a:rPr lang="en-US" altLang="zh-CN" sz="1400">
                <a:solidFill>
                  <a:srgbClr val="6600CC"/>
                </a:solidFill>
              </a:rPr>
              <a:t>b) </a:t>
            </a:r>
            <a:r>
              <a:rPr lang="zh-CN" altLang="en-US" sz="1400">
                <a:solidFill>
                  <a:srgbClr val="6600CC"/>
                </a:solidFill>
              </a:rPr>
              <a:t>波形</a:t>
            </a:r>
          </a:p>
        </p:txBody>
      </p:sp>
      <p:sp>
        <p:nvSpPr>
          <p:cNvPr id="1044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DB0EFF-A873-4C34-85C1-B926D684E80C}" type="slidenum">
              <a:rPr lang="zh-CN" altLang="en-US"/>
              <a:pPr eaLnBrk="1" hangingPunct="1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3579-ACBA-4E58-9269-9B01B4AAC5E4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979712" y="2600537"/>
            <a:ext cx="4803775" cy="4092575"/>
            <a:chOff x="1547" y="660"/>
            <a:chExt cx="2575" cy="3167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781" y="914"/>
              <a:ext cx="2167" cy="698"/>
            </a:xfrm>
            <a:custGeom>
              <a:avLst/>
              <a:gdLst>
                <a:gd name="T0" fmla="*/ 0 w 2167"/>
                <a:gd name="T1" fmla="*/ 46 h 698"/>
                <a:gd name="T2" fmla="*/ 44 w 2167"/>
                <a:gd name="T3" fmla="*/ 87 h 698"/>
                <a:gd name="T4" fmla="*/ 85 w 2167"/>
                <a:gd name="T5" fmla="*/ 139 h 698"/>
                <a:gd name="T6" fmla="*/ 133 w 2167"/>
                <a:gd name="T7" fmla="*/ 198 h 698"/>
                <a:gd name="T8" fmla="*/ 175 w 2167"/>
                <a:gd name="T9" fmla="*/ 266 h 698"/>
                <a:gd name="T10" fmla="*/ 218 w 2167"/>
                <a:gd name="T11" fmla="*/ 333 h 698"/>
                <a:gd name="T12" fmla="*/ 260 w 2167"/>
                <a:gd name="T13" fmla="*/ 404 h 698"/>
                <a:gd name="T14" fmla="*/ 304 w 2167"/>
                <a:gd name="T15" fmla="*/ 471 h 698"/>
                <a:gd name="T16" fmla="*/ 349 w 2167"/>
                <a:gd name="T17" fmla="*/ 533 h 698"/>
                <a:gd name="T18" fmla="*/ 393 w 2167"/>
                <a:gd name="T19" fmla="*/ 589 h 698"/>
                <a:gd name="T20" fmla="*/ 435 w 2167"/>
                <a:gd name="T21" fmla="*/ 635 h 698"/>
                <a:gd name="T22" fmla="*/ 478 w 2167"/>
                <a:gd name="T23" fmla="*/ 667 h 698"/>
                <a:gd name="T24" fmla="*/ 520 w 2167"/>
                <a:gd name="T25" fmla="*/ 690 h 698"/>
                <a:gd name="T26" fmla="*/ 561 w 2167"/>
                <a:gd name="T27" fmla="*/ 698 h 698"/>
                <a:gd name="T28" fmla="*/ 610 w 2167"/>
                <a:gd name="T29" fmla="*/ 692 h 698"/>
                <a:gd name="T30" fmla="*/ 653 w 2167"/>
                <a:gd name="T31" fmla="*/ 675 h 698"/>
                <a:gd name="T32" fmla="*/ 695 w 2167"/>
                <a:gd name="T33" fmla="*/ 640 h 698"/>
                <a:gd name="T34" fmla="*/ 736 w 2167"/>
                <a:gd name="T35" fmla="*/ 598 h 698"/>
                <a:gd name="T36" fmla="*/ 780 w 2167"/>
                <a:gd name="T37" fmla="*/ 544 h 698"/>
                <a:gd name="T38" fmla="*/ 826 w 2167"/>
                <a:gd name="T39" fmla="*/ 483 h 698"/>
                <a:gd name="T40" fmla="*/ 870 w 2167"/>
                <a:gd name="T41" fmla="*/ 416 h 698"/>
                <a:gd name="T42" fmla="*/ 911 w 2167"/>
                <a:gd name="T43" fmla="*/ 344 h 698"/>
                <a:gd name="T44" fmla="*/ 955 w 2167"/>
                <a:gd name="T45" fmla="*/ 277 h 698"/>
                <a:gd name="T46" fmla="*/ 996 w 2167"/>
                <a:gd name="T47" fmla="*/ 210 h 698"/>
                <a:gd name="T48" fmla="*/ 1044 w 2167"/>
                <a:gd name="T49" fmla="*/ 148 h 698"/>
                <a:gd name="T50" fmla="*/ 1086 w 2167"/>
                <a:gd name="T51" fmla="*/ 96 h 698"/>
                <a:gd name="T52" fmla="*/ 1130 w 2167"/>
                <a:gd name="T53" fmla="*/ 52 h 698"/>
                <a:gd name="T54" fmla="*/ 1171 w 2167"/>
                <a:gd name="T55" fmla="*/ 21 h 698"/>
                <a:gd name="T56" fmla="*/ 1215 w 2167"/>
                <a:gd name="T57" fmla="*/ 4 h 698"/>
                <a:gd name="T58" fmla="*/ 1256 w 2167"/>
                <a:gd name="T59" fmla="*/ 0 h 698"/>
                <a:gd name="T60" fmla="*/ 1304 w 2167"/>
                <a:gd name="T61" fmla="*/ 10 h 698"/>
                <a:gd name="T62" fmla="*/ 1346 w 2167"/>
                <a:gd name="T63" fmla="*/ 35 h 698"/>
                <a:gd name="T64" fmla="*/ 1390 w 2167"/>
                <a:gd name="T65" fmla="*/ 68 h 698"/>
                <a:gd name="T66" fmla="*/ 1431 w 2167"/>
                <a:gd name="T67" fmla="*/ 118 h 698"/>
                <a:gd name="T68" fmla="*/ 1475 w 2167"/>
                <a:gd name="T69" fmla="*/ 173 h 698"/>
                <a:gd name="T70" fmla="*/ 1521 w 2167"/>
                <a:gd name="T71" fmla="*/ 237 h 698"/>
                <a:gd name="T72" fmla="*/ 1564 w 2167"/>
                <a:gd name="T73" fmla="*/ 306 h 698"/>
                <a:gd name="T74" fmla="*/ 1606 w 2167"/>
                <a:gd name="T75" fmla="*/ 373 h 698"/>
                <a:gd name="T76" fmla="*/ 1650 w 2167"/>
                <a:gd name="T77" fmla="*/ 444 h 698"/>
                <a:gd name="T78" fmla="*/ 1691 w 2167"/>
                <a:gd name="T79" fmla="*/ 508 h 698"/>
                <a:gd name="T80" fmla="*/ 1739 w 2167"/>
                <a:gd name="T81" fmla="*/ 567 h 698"/>
                <a:gd name="T82" fmla="*/ 1781 w 2167"/>
                <a:gd name="T83" fmla="*/ 615 h 698"/>
                <a:gd name="T84" fmla="*/ 1824 w 2167"/>
                <a:gd name="T85" fmla="*/ 656 h 698"/>
                <a:gd name="T86" fmla="*/ 1866 w 2167"/>
                <a:gd name="T87" fmla="*/ 683 h 698"/>
                <a:gd name="T88" fmla="*/ 1907 w 2167"/>
                <a:gd name="T89" fmla="*/ 698 h 698"/>
                <a:gd name="T90" fmla="*/ 1951 w 2167"/>
                <a:gd name="T91" fmla="*/ 698 h 698"/>
                <a:gd name="T92" fmla="*/ 1999 w 2167"/>
                <a:gd name="T93" fmla="*/ 683 h 698"/>
                <a:gd name="T94" fmla="*/ 2041 w 2167"/>
                <a:gd name="T95" fmla="*/ 656 h 698"/>
                <a:gd name="T96" fmla="*/ 2082 w 2167"/>
                <a:gd name="T97" fmla="*/ 619 h 698"/>
                <a:gd name="T98" fmla="*/ 2126 w 2167"/>
                <a:gd name="T99" fmla="*/ 567 h 698"/>
                <a:gd name="T100" fmla="*/ 2167 w 2167"/>
                <a:gd name="T101" fmla="*/ 508 h 6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7" h="698">
                  <a:moveTo>
                    <a:pt x="0" y="46"/>
                  </a:moveTo>
                  <a:lnTo>
                    <a:pt x="44" y="87"/>
                  </a:lnTo>
                  <a:lnTo>
                    <a:pt x="85" y="139"/>
                  </a:lnTo>
                  <a:lnTo>
                    <a:pt x="133" y="198"/>
                  </a:lnTo>
                  <a:lnTo>
                    <a:pt x="175" y="266"/>
                  </a:lnTo>
                  <a:lnTo>
                    <a:pt x="218" y="333"/>
                  </a:lnTo>
                  <a:lnTo>
                    <a:pt x="260" y="404"/>
                  </a:lnTo>
                  <a:lnTo>
                    <a:pt x="304" y="471"/>
                  </a:lnTo>
                  <a:lnTo>
                    <a:pt x="349" y="533"/>
                  </a:lnTo>
                  <a:lnTo>
                    <a:pt x="393" y="589"/>
                  </a:lnTo>
                  <a:lnTo>
                    <a:pt x="435" y="635"/>
                  </a:lnTo>
                  <a:lnTo>
                    <a:pt x="478" y="667"/>
                  </a:lnTo>
                  <a:lnTo>
                    <a:pt x="520" y="690"/>
                  </a:lnTo>
                  <a:lnTo>
                    <a:pt x="561" y="698"/>
                  </a:lnTo>
                  <a:lnTo>
                    <a:pt x="610" y="692"/>
                  </a:lnTo>
                  <a:lnTo>
                    <a:pt x="653" y="675"/>
                  </a:lnTo>
                  <a:lnTo>
                    <a:pt x="695" y="640"/>
                  </a:lnTo>
                  <a:lnTo>
                    <a:pt x="736" y="598"/>
                  </a:lnTo>
                  <a:lnTo>
                    <a:pt x="780" y="544"/>
                  </a:lnTo>
                  <a:lnTo>
                    <a:pt x="826" y="483"/>
                  </a:lnTo>
                  <a:lnTo>
                    <a:pt x="870" y="416"/>
                  </a:lnTo>
                  <a:lnTo>
                    <a:pt x="911" y="344"/>
                  </a:lnTo>
                  <a:lnTo>
                    <a:pt x="955" y="277"/>
                  </a:lnTo>
                  <a:lnTo>
                    <a:pt x="996" y="210"/>
                  </a:lnTo>
                  <a:lnTo>
                    <a:pt x="1044" y="148"/>
                  </a:lnTo>
                  <a:lnTo>
                    <a:pt x="1086" y="96"/>
                  </a:lnTo>
                  <a:lnTo>
                    <a:pt x="1130" y="52"/>
                  </a:lnTo>
                  <a:lnTo>
                    <a:pt x="1171" y="21"/>
                  </a:lnTo>
                  <a:lnTo>
                    <a:pt x="1215" y="4"/>
                  </a:lnTo>
                  <a:lnTo>
                    <a:pt x="1256" y="0"/>
                  </a:lnTo>
                  <a:lnTo>
                    <a:pt x="1304" y="10"/>
                  </a:lnTo>
                  <a:lnTo>
                    <a:pt x="1346" y="35"/>
                  </a:lnTo>
                  <a:lnTo>
                    <a:pt x="1390" y="68"/>
                  </a:lnTo>
                  <a:lnTo>
                    <a:pt x="1431" y="118"/>
                  </a:lnTo>
                  <a:lnTo>
                    <a:pt x="1475" y="173"/>
                  </a:lnTo>
                  <a:lnTo>
                    <a:pt x="1521" y="237"/>
                  </a:lnTo>
                  <a:lnTo>
                    <a:pt x="1564" y="306"/>
                  </a:lnTo>
                  <a:lnTo>
                    <a:pt x="1606" y="373"/>
                  </a:lnTo>
                  <a:lnTo>
                    <a:pt x="1650" y="444"/>
                  </a:lnTo>
                  <a:lnTo>
                    <a:pt x="1691" y="508"/>
                  </a:lnTo>
                  <a:lnTo>
                    <a:pt x="1739" y="567"/>
                  </a:lnTo>
                  <a:lnTo>
                    <a:pt x="1781" y="615"/>
                  </a:lnTo>
                  <a:lnTo>
                    <a:pt x="1824" y="656"/>
                  </a:lnTo>
                  <a:lnTo>
                    <a:pt x="1866" y="683"/>
                  </a:lnTo>
                  <a:lnTo>
                    <a:pt x="1907" y="698"/>
                  </a:lnTo>
                  <a:lnTo>
                    <a:pt x="1951" y="698"/>
                  </a:lnTo>
                  <a:lnTo>
                    <a:pt x="1999" y="683"/>
                  </a:lnTo>
                  <a:lnTo>
                    <a:pt x="2041" y="656"/>
                  </a:lnTo>
                  <a:lnTo>
                    <a:pt x="2082" y="619"/>
                  </a:lnTo>
                  <a:lnTo>
                    <a:pt x="2126" y="567"/>
                  </a:lnTo>
                  <a:lnTo>
                    <a:pt x="2167" y="508"/>
                  </a:lnTo>
                </a:path>
              </a:pathLst>
            </a:custGeom>
            <a:noFill/>
            <a:ln w="26988">
              <a:solidFill>
                <a:srgbClr val="FF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781" y="914"/>
              <a:ext cx="2167" cy="698"/>
            </a:xfrm>
            <a:custGeom>
              <a:avLst/>
              <a:gdLst>
                <a:gd name="T0" fmla="*/ 0 w 2167"/>
                <a:gd name="T1" fmla="*/ 352 h 698"/>
                <a:gd name="T2" fmla="*/ 44 w 2167"/>
                <a:gd name="T3" fmla="*/ 281 h 698"/>
                <a:gd name="T4" fmla="*/ 85 w 2167"/>
                <a:gd name="T5" fmla="*/ 214 h 698"/>
                <a:gd name="T6" fmla="*/ 133 w 2167"/>
                <a:gd name="T7" fmla="*/ 152 h 698"/>
                <a:gd name="T8" fmla="*/ 175 w 2167"/>
                <a:gd name="T9" fmla="*/ 98 h 698"/>
                <a:gd name="T10" fmla="*/ 218 w 2167"/>
                <a:gd name="T11" fmla="*/ 56 h 698"/>
                <a:gd name="T12" fmla="*/ 260 w 2167"/>
                <a:gd name="T13" fmla="*/ 25 h 698"/>
                <a:gd name="T14" fmla="*/ 304 w 2167"/>
                <a:gd name="T15" fmla="*/ 4 h 698"/>
                <a:gd name="T16" fmla="*/ 349 w 2167"/>
                <a:gd name="T17" fmla="*/ 0 h 698"/>
                <a:gd name="T18" fmla="*/ 393 w 2167"/>
                <a:gd name="T19" fmla="*/ 10 h 698"/>
                <a:gd name="T20" fmla="*/ 435 w 2167"/>
                <a:gd name="T21" fmla="*/ 31 h 698"/>
                <a:gd name="T22" fmla="*/ 478 w 2167"/>
                <a:gd name="T23" fmla="*/ 68 h 698"/>
                <a:gd name="T24" fmla="*/ 520 w 2167"/>
                <a:gd name="T25" fmla="*/ 114 h 698"/>
                <a:gd name="T26" fmla="*/ 561 w 2167"/>
                <a:gd name="T27" fmla="*/ 169 h 698"/>
                <a:gd name="T28" fmla="*/ 610 w 2167"/>
                <a:gd name="T29" fmla="*/ 231 h 698"/>
                <a:gd name="T30" fmla="*/ 653 w 2167"/>
                <a:gd name="T31" fmla="*/ 298 h 698"/>
                <a:gd name="T32" fmla="*/ 695 w 2167"/>
                <a:gd name="T33" fmla="*/ 369 h 698"/>
                <a:gd name="T34" fmla="*/ 736 w 2167"/>
                <a:gd name="T35" fmla="*/ 441 h 698"/>
                <a:gd name="T36" fmla="*/ 780 w 2167"/>
                <a:gd name="T37" fmla="*/ 506 h 698"/>
                <a:gd name="T38" fmla="*/ 826 w 2167"/>
                <a:gd name="T39" fmla="*/ 564 h 698"/>
                <a:gd name="T40" fmla="*/ 870 w 2167"/>
                <a:gd name="T41" fmla="*/ 615 h 698"/>
                <a:gd name="T42" fmla="*/ 911 w 2167"/>
                <a:gd name="T43" fmla="*/ 656 h 698"/>
                <a:gd name="T44" fmla="*/ 955 w 2167"/>
                <a:gd name="T45" fmla="*/ 683 h 698"/>
                <a:gd name="T46" fmla="*/ 996 w 2167"/>
                <a:gd name="T47" fmla="*/ 696 h 698"/>
                <a:gd name="T48" fmla="*/ 1044 w 2167"/>
                <a:gd name="T49" fmla="*/ 698 h 698"/>
                <a:gd name="T50" fmla="*/ 1086 w 2167"/>
                <a:gd name="T51" fmla="*/ 683 h 698"/>
                <a:gd name="T52" fmla="*/ 1130 w 2167"/>
                <a:gd name="T53" fmla="*/ 660 h 698"/>
                <a:gd name="T54" fmla="*/ 1171 w 2167"/>
                <a:gd name="T55" fmla="*/ 619 h 698"/>
                <a:gd name="T56" fmla="*/ 1215 w 2167"/>
                <a:gd name="T57" fmla="*/ 569 h 698"/>
                <a:gd name="T58" fmla="*/ 1256 w 2167"/>
                <a:gd name="T59" fmla="*/ 512 h 698"/>
                <a:gd name="T60" fmla="*/ 1304 w 2167"/>
                <a:gd name="T61" fmla="*/ 446 h 698"/>
                <a:gd name="T62" fmla="*/ 1346 w 2167"/>
                <a:gd name="T63" fmla="*/ 379 h 698"/>
                <a:gd name="T64" fmla="*/ 1390 w 2167"/>
                <a:gd name="T65" fmla="*/ 308 h 698"/>
                <a:gd name="T66" fmla="*/ 1431 w 2167"/>
                <a:gd name="T67" fmla="*/ 241 h 698"/>
                <a:gd name="T68" fmla="*/ 1475 w 2167"/>
                <a:gd name="T69" fmla="*/ 175 h 698"/>
                <a:gd name="T70" fmla="*/ 1521 w 2167"/>
                <a:gd name="T71" fmla="*/ 121 h 698"/>
                <a:gd name="T72" fmla="*/ 1564 w 2167"/>
                <a:gd name="T73" fmla="*/ 71 h 698"/>
                <a:gd name="T74" fmla="*/ 1606 w 2167"/>
                <a:gd name="T75" fmla="*/ 35 h 698"/>
                <a:gd name="T76" fmla="*/ 1650 w 2167"/>
                <a:gd name="T77" fmla="*/ 10 h 698"/>
                <a:gd name="T78" fmla="*/ 1691 w 2167"/>
                <a:gd name="T79" fmla="*/ 0 h 698"/>
                <a:gd name="T80" fmla="*/ 1739 w 2167"/>
                <a:gd name="T81" fmla="*/ 4 h 698"/>
                <a:gd name="T82" fmla="*/ 1781 w 2167"/>
                <a:gd name="T83" fmla="*/ 21 h 698"/>
                <a:gd name="T84" fmla="*/ 1824 w 2167"/>
                <a:gd name="T85" fmla="*/ 50 h 698"/>
                <a:gd name="T86" fmla="*/ 1866 w 2167"/>
                <a:gd name="T87" fmla="*/ 93 h 698"/>
                <a:gd name="T88" fmla="*/ 1907 w 2167"/>
                <a:gd name="T89" fmla="*/ 144 h 698"/>
                <a:gd name="T90" fmla="*/ 1951 w 2167"/>
                <a:gd name="T91" fmla="*/ 206 h 698"/>
                <a:gd name="T92" fmla="*/ 1999 w 2167"/>
                <a:gd name="T93" fmla="*/ 271 h 698"/>
                <a:gd name="T94" fmla="*/ 2041 w 2167"/>
                <a:gd name="T95" fmla="*/ 342 h 698"/>
                <a:gd name="T96" fmla="*/ 2082 w 2167"/>
                <a:gd name="T97" fmla="*/ 410 h 698"/>
                <a:gd name="T98" fmla="*/ 2126 w 2167"/>
                <a:gd name="T99" fmla="*/ 477 h 698"/>
                <a:gd name="T100" fmla="*/ 2167 w 2167"/>
                <a:gd name="T101" fmla="*/ 539 h 6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7" h="698">
                  <a:moveTo>
                    <a:pt x="0" y="352"/>
                  </a:moveTo>
                  <a:lnTo>
                    <a:pt x="44" y="281"/>
                  </a:lnTo>
                  <a:lnTo>
                    <a:pt x="85" y="214"/>
                  </a:lnTo>
                  <a:lnTo>
                    <a:pt x="133" y="152"/>
                  </a:lnTo>
                  <a:lnTo>
                    <a:pt x="175" y="98"/>
                  </a:lnTo>
                  <a:lnTo>
                    <a:pt x="218" y="56"/>
                  </a:lnTo>
                  <a:lnTo>
                    <a:pt x="260" y="25"/>
                  </a:lnTo>
                  <a:lnTo>
                    <a:pt x="304" y="4"/>
                  </a:lnTo>
                  <a:lnTo>
                    <a:pt x="349" y="0"/>
                  </a:lnTo>
                  <a:lnTo>
                    <a:pt x="393" y="10"/>
                  </a:lnTo>
                  <a:lnTo>
                    <a:pt x="435" y="31"/>
                  </a:lnTo>
                  <a:lnTo>
                    <a:pt x="478" y="68"/>
                  </a:lnTo>
                  <a:lnTo>
                    <a:pt x="520" y="114"/>
                  </a:lnTo>
                  <a:lnTo>
                    <a:pt x="561" y="169"/>
                  </a:lnTo>
                  <a:lnTo>
                    <a:pt x="610" y="231"/>
                  </a:lnTo>
                  <a:lnTo>
                    <a:pt x="653" y="298"/>
                  </a:lnTo>
                  <a:lnTo>
                    <a:pt x="695" y="369"/>
                  </a:lnTo>
                  <a:lnTo>
                    <a:pt x="736" y="441"/>
                  </a:lnTo>
                  <a:lnTo>
                    <a:pt x="780" y="506"/>
                  </a:lnTo>
                  <a:lnTo>
                    <a:pt x="826" y="564"/>
                  </a:lnTo>
                  <a:lnTo>
                    <a:pt x="870" y="615"/>
                  </a:lnTo>
                  <a:lnTo>
                    <a:pt x="911" y="656"/>
                  </a:lnTo>
                  <a:lnTo>
                    <a:pt x="955" y="683"/>
                  </a:lnTo>
                  <a:lnTo>
                    <a:pt x="996" y="696"/>
                  </a:lnTo>
                  <a:lnTo>
                    <a:pt x="1044" y="698"/>
                  </a:lnTo>
                  <a:lnTo>
                    <a:pt x="1086" y="683"/>
                  </a:lnTo>
                  <a:lnTo>
                    <a:pt x="1130" y="660"/>
                  </a:lnTo>
                  <a:lnTo>
                    <a:pt x="1171" y="619"/>
                  </a:lnTo>
                  <a:lnTo>
                    <a:pt x="1215" y="569"/>
                  </a:lnTo>
                  <a:lnTo>
                    <a:pt x="1256" y="512"/>
                  </a:lnTo>
                  <a:lnTo>
                    <a:pt x="1304" y="446"/>
                  </a:lnTo>
                  <a:lnTo>
                    <a:pt x="1346" y="379"/>
                  </a:lnTo>
                  <a:lnTo>
                    <a:pt x="1390" y="308"/>
                  </a:lnTo>
                  <a:lnTo>
                    <a:pt x="1431" y="241"/>
                  </a:lnTo>
                  <a:lnTo>
                    <a:pt x="1475" y="175"/>
                  </a:lnTo>
                  <a:lnTo>
                    <a:pt x="1521" y="121"/>
                  </a:lnTo>
                  <a:lnTo>
                    <a:pt x="1564" y="71"/>
                  </a:lnTo>
                  <a:lnTo>
                    <a:pt x="1606" y="35"/>
                  </a:lnTo>
                  <a:lnTo>
                    <a:pt x="1650" y="10"/>
                  </a:lnTo>
                  <a:lnTo>
                    <a:pt x="1691" y="0"/>
                  </a:lnTo>
                  <a:lnTo>
                    <a:pt x="1739" y="4"/>
                  </a:lnTo>
                  <a:lnTo>
                    <a:pt x="1781" y="21"/>
                  </a:lnTo>
                  <a:lnTo>
                    <a:pt x="1824" y="50"/>
                  </a:lnTo>
                  <a:lnTo>
                    <a:pt x="1866" y="93"/>
                  </a:lnTo>
                  <a:lnTo>
                    <a:pt x="1907" y="144"/>
                  </a:lnTo>
                  <a:lnTo>
                    <a:pt x="1951" y="206"/>
                  </a:lnTo>
                  <a:lnTo>
                    <a:pt x="1999" y="271"/>
                  </a:lnTo>
                  <a:lnTo>
                    <a:pt x="2041" y="342"/>
                  </a:lnTo>
                  <a:lnTo>
                    <a:pt x="2082" y="410"/>
                  </a:lnTo>
                  <a:lnTo>
                    <a:pt x="2126" y="477"/>
                  </a:lnTo>
                  <a:lnTo>
                    <a:pt x="2167" y="539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781" y="914"/>
              <a:ext cx="2167" cy="698"/>
            </a:xfrm>
            <a:custGeom>
              <a:avLst/>
              <a:gdLst>
                <a:gd name="T0" fmla="*/ 0 w 2167"/>
                <a:gd name="T1" fmla="*/ 652 h 698"/>
                <a:gd name="T2" fmla="*/ 44 w 2167"/>
                <a:gd name="T3" fmla="*/ 681 h 698"/>
                <a:gd name="T4" fmla="*/ 85 w 2167"/>
                <a:gd name="T5" fmla="*/ 696 h 698"/>
                <a:gd name="T6" fmla="*/ 133 w 2167"/>
                <a:gd name="T7" fmla="*/ 698 h 698"/>
                <a:gd name="T8" fmla="*/ 175 w 2167"/>
                <a:gd name="T9" fmla="*/ 687 h 698"/>
                <a:gd name="T10" fmla="*/ 218 w 2167"/>
                <a:gd name="T11" fmla="*/ 662 h 698"/>
                <a:gd name="T12" fmla="*/ 260 w 2167"/>
                <a:gd name="T13" fmla="*/ 621 h 698"/>
                <a:gd name="T14" fmla="*/ 304 w 2167"/>
                <a:gd name="T15" fmla="*/ 573 h 698"/>
                <a:gd name="T16" fmla="*/ 349 w 2167"/>
                <a:gd name="T17" fmla="*/ 514 h 698"/>
                <a:gd name="T18" fmla="*/ 393 w 2167"/>
                <a:gd name="T19" fmla="*/ 450 h 698"/>
                <a:gd name="T20" fmla="*/ 435 w 2167"/>
                <a:gd name="T21" fmla="*/ 383 h 698"/>
                <a:gd name="T22" fmla="*/ 478 w 2167"/>
                <a:gd name="T23" fmla="*/ 314 h 698"/>
                <a:gd name="T24" fmla="*/ 520 w 2167"/>
                <a:gd name="T25" fmla="*/ 244 h 698"/>
                <a:gd name="T26" fmla="*/ 561 w 2167"/>
                <a:gd name="T27" fmla="*/ 179 h 698"/>
                <a:gd name="T28" fmla="*/ 610 w 2167"/>
                <a:gd name="T29" fmla="*/ 123 h 698"/>
                <a:gd name="T30" fmla="*/ 653 w 2167"/>
                <a:gd name="T31" fmla="*/ 75 h 698"/>
                <a:gd name="T32" fmla="*/ 695 w 2167"/>
                <a:gd name="T33" fmla="*/ 37 h 698"/>
                <a:gd name="T34" fmla="*/ 736 w 2167"/>
                <a:gd name="T35" fmla="*/ 14 h 698"/>
                <a:gd name="T36" fmla="*/ 780 w 2167"/>
                <a:gd name="T37" fmla="*/ 0 h 698"/>
                <a:gd name="T38" fmla="*/ 826 w 2167"/>
                <a:gd name="T39" fmla="*/ 4 h 698"/>
                <a:gd name="T40" fmla="*/ 870 w 2167"/>
                <a:gd name="T41" fmla="*/ 20 h 698"/>
                <a:gd name="T42" fmla="*/ 911 w 2167"/>
                <a:gd name="T43" fmla="*/ 50 h 698"/>
                <a:gd name="T44" fmla="*/ 955 w 2167"/>
                <a:gd name="T45" fmla="*/ 91 h 698"/>
                <a:gd name="T46" fmla="*/ 996 w 2167"/>
                <a:gd name="T47" fmla="*/ 143 h 698"/>
                <a:gd name="T48" fmla="*/ 1044 w 2167"/>
                <a:gd name="T49" fmla="*/ 200 h 698"/>
                <a:gd name="T50" fmla="*/ 1086 w 2167"/>
                <a:gd name="T51" fmla="*/ 267 h 698"/>
                <a:gd name="T52" fmla="*/ 1130 w 2167"/>
                <a:gd name="T53" fmla="*/ 337 h 698"/>
                <a:gd name="T54" fmla="*/ 1171 w 2167"/>
                <a:gd name="T55" fmla="*/ 406 h 698"/>
                <a:gd name="T56" fmla="*/ 1215 w 2167"/>
                <a:gd name="T57" fmla="*/ 475 h 698"/>
                <a:gd name="T58" fmla="*/ 1256 w 2167"/>
                <a:gd name="T59" fmla="*/ 537 h 698"/>
                <a:gd name="T60" fmla="*/ 1304 w 2167"/>
                <a:gd name="T61" fmla="*/ 590 h 698"/>
                <a:gd name="T62" fmla="*/ 1346 w 2167"/>
                <a:gd name="T63" fmla="*/ 637 h 698"/>
                <a:gd name="T64" fmla="*/ 1390 w 2167"/>
                <a:gd name="T65" fmla="*/ 671 h 698"/>
                <a:gd name="T66" fmla="*/ 1431 w 2167"/>
                <a:gd name="T67" fmla="*/ 692 h 698"/>
                <a:gd name="T68" fmla="*/ 1475 w 2167"/>
                <a:gd name="T69" fmla="*/ 698 h 698"/>
                <a:gd name="T70" fmla="*/ 1521 w 2167"/>
                <a:gd name="T71" fmla="*/ 692 h 698"/>
                <a:gd name="T72" fmla="*/ 1564 w 2167"/>
                <a:gd name="T73" fmla="*/ 671 h 698"/>
                <a:gd name="T74" fmla="*/ 1606 w 2167"/>
                <a:gd name="T75" fmla="*/ 640 h 698"/>
                <a:gd name="T76" fmla="*/ 1650 w 2167"/>
                <a:gd name="T77" fmla="*/ 594 h 698"/>
                <a:gd name="T78" fmla="*/ 1691 w 2167"/>
                <a:gd name="T79" fmla="*/ 542 h 698"/>
                <a:gd name="T80" fmla="*/ 1739 w 2167"/>
                <a:gd name="T81" fmla="*/ 477 h 698"/>
                <a:gd name="T82" fmla="*/ 1781 w 2167"/>
                <a:gd name="T83" fmla="*/ 414 h 698"/>
                <a:gd name="T84" fmla="*/ 1824 w 2167"/>
                <a:gd name="T85" fmla="*/ 342 h 698"/>
                <a:gd name="T86" fmla="*/ 1866 w 2167"/>
                <a:gd name="T87" fmla="*/ 271 h 698"/>
                <a:gd name="T88" fmla="*/ 1907 w 2167"/>
                <a:gd name="T89" fmla="*/ 206 h 698"/>
                <a:gd name="T90" fmla="*/ 1951 w 2167"/>
                <a:gd name="T91" fmla="*/ 144 h 698"/>
                <a:gd name="T92" fmla="*/ 1999 w 2167"/>
                <a:gd name="T93" fmla="*/ 93 h 698"/>
                <a:gd name="T94" fmla="*/ 2041 w 2167"/>
                <a:gd name="T95" fmla="*/ 52 h 698"/>
                <a:gd name="T96" fmla="*/ 2082 w 2167"/>
                <a:gd name="T97" fmla="*/ 21 h 698"/>
                <a:gd name="T98" fmla="*/ 2126 w 2167"/>
                <a:gd name="T99" fmla="*/ 4 h 698"/>
                <a:gd name="T100" fmla="*/ 2167 w 2167"/>
                <a:gd name="T101" fmla="*/ 0 h 6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7" h="698">
                  <a:moveTo>
                    <a:pt x="0" y="652"/>
                  </a:moveTo>
                  <a:lnTo>
                    <a:pt x="44" y="681"/>
                  </a:lnTo>
                  <a:lnTo>
                    <a:pt x="85" y="696"/>
                  </a:lnTo>
                  <a:lnTo>
                    <a:pt x="133" y="698"/>
                  </a:lnTo>
                  <a:lnTo>
                    <a:pt x="175" y="687"/>
                  </a:lnTo>
                  <a:lnTo>
                    <a:pt x="218" y="662"/>
                  </a:lnTo>
                  <a:lnTo>
                    <a:pt x="260" y="621"/>
                  </a:lnTo>
                  <a:lnTo>
                    <a:pt x="304" y="573"/>
                  </a:lnTo>
                  <a:lnTo>
                    <a:pt x="349" y="514"/>
                  </a:lnTo>
                  <a:lnTo>
                    <a:pt x="393" y="450"/>
                  </a:lnTo>
                  <a:lnTo>
                    <a:pt x="435" y="383"/>
                  </a:lnTo>
                  <a:lnTo>
                    <a:pt x="478" y="314"/>
                  </a:lnTo>
                  <a:lnTo>
                    <a:pt x="520" y="244"/>
                  </a:lnTo>
                  <a:lnTo>
                    <a:pt x="561" y="179"/>
                  </a:lnTo>
                  <a:lnTo>
                    <a:pt x="610" y="123"/>
                  </a:lnTo>
                  <a:lnTo>
                    <a:pt x="653" y="75"/>
                  </a:lnTo>
                  <a:lnTo>
                    <a:pt x="695" y="37"/>
                  </a:lnTo>
                  <a:lnTo>
                    <a:pt x="736" y="14"/>
                  </a:lnTo>
                  <a:lnTo>
                    <a:pt x="780" y="0"/>
                  </a:lnTo>
                  <a:lnTo>
                    <a:pt x="826" y="4"/>
                  </a:lnTo>
                  <a:lnTo>
                    <a:pt x="870" y="20"/>
                  </a:lnTo>
                  <a:lnTo>
                    <a:pt x="911" y="50"/>
                  </a:lnTo>
                  <a:lnTo>
                    <a:pt x="955" y="91"/>
                  </a:lnTo>
                  <a:lnTo>
                    <a:pt x="996" y="143"/>
                  </a:lnTo>
                  <a:lnTo>
                    <a:pt x="1044" y="200"/>
                  </a:lnTo>
                  <a:lnTo>
                    <a:pt x="1086" y="267"/>
                  </a:lnTo>
                  <a:lnTo>
                    <a:pt x="1130" y="337"/>
                  </a:lnTo>
                  <a:lnTo>
                    <a:pt x="1171" y="406"/>
                  </a:lnTo>
                  <a:lnTo>
                    <a:pt x="1215" y="475"/>
                  </a:lnTo>
                  <a:lnTo>
                    <a:pt x="1256" y="537"/>
                  </a:lnTo>
                  <a:lnTo>
                    <a:pt x="1304" y="590"/>
                  </a:lnTo>
                  <a:lnTo>
                    <a:pt x="1346" y="637"/>
                  </a:lnTo>
                  <a:lnTo>
                    <a:pt x="1390" y="671"/>
                  </a:lnTo>
                  <a:lnTo>
                    <a:pt x="1431" y="692"/>
                  </a:lnTo>
                  <a:lnTo>
                    <a:pt x="1475" y="698"/>
                  </a:lnTo>
                  <a:lnTo>
                    <a:pt x="1521" y="692"/>
                  </a:lnTo>
                  <a:lnTo>
                    <a:pt x="1564" y="671"/>
                  </a:lnTo>
                  <a:lnTo>
                    <a:pt x="1606" y="640"/>
                  </a:lnTo>
                  <a:lnTo>
                    <a:pt x="1650" y="594"/>
                  </a:lnTo>
                  <a:lnTo>
                    <a:pt x="1691" y="542"/>
                  </a:lnTo>
                  <a:lnTo>
                    <a:pt x="1739" y="477"/>
                  </a:lnTo>
                  <a:lnTo>
                    <a:pt x="1781" y="414"/>
                  </a:lnTo>
                  <a:lnTo>
                    <a:pt x="1824" y="342"/>
                  </a:lnTo>
                  <a:lnTo>
                    <a:pt x="1866" y="271"/>
                  </a:lnTo>
                  <a:lnTo>
                    <a:pt x="1907" y="206"/>
                  </a:lnTo>
                  <a:lnTo>
                    <a:pt x="1951" y="144"/>
                  </a:lnTo>
                  <a:lnTo>
                    <a:pt x="1999" y="93"/>
                  </a:lnTo>
                  <a:lnTo>
                    <a:pt x="2041" y="52"/>
                  </a:lnTo>
                  <a:lnTo>
                    <a:pt x="2082" y="21"/>
                  </a:lnTo>
                  <a:lnTo>
                    <a:pt x="2126" y="4"/>
                  </a:lnTo>
                  <a:lnTo>
                    <a:pt x="2167" y="0"/>
                  </a:lnTo>
                </a:path>
              </a:pathLst>
            </a:custGeom>
            <a:noFill/>
            <a:ln w="26988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1781" y="803"/>
              <a:ext cx="1" cy="8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1746" y="720"/>
              <a:ext cx="70" cy="90"/>
            </a:xfrm>
            <a:custGeom>
              <a:avLst/>
              <a:gdLst>
                <a:gd name="T0" fmla="*/ 0 w 70"/>
                <a:gd name="T1" fmla="*/ 90 h 90"/>
                <a:gd name="T2" fmla="*/ 35 w 70"/>
                <a:gd name="T3" fmla="*/ 0 h 90"/>
                <a:gd name="T4" fmla="*/ 70 w 70"/>
                <a:gd name="T5" fmla="*/ 90 h 90"/>
                <a:gd name="T6" fmla="*/ 0 w 70"/>
                <a:gd name="T7" fmla="*/ 9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0">
                  <a:moveTo>
                    <a:pt x="0" y="90"/>
                  </a:moveTo>
                  <a:lnTo>
                    <a:pt x="35" y="0"/>
                  </a:lnTo>
                  <a:lnTo>
                    <a:pt x="7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1674" y="1266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3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990" y="1235"/>
              <a:ext cx="103" cy="60"/>
            </a:xfrm>
            <a:custGeom>
              <a:avLst/>
              <a:gdLst>
                <a:gd name="T0" fmla="*/ 0 w 103"/>
                <a:gd name="T1" fmla="*/ 0 h 60"/>
                <a:gd name="T2" fmla="*/ 103 w 103"/>
                <a:gd name="T3" fmla="*/ 31 h 60"/>
                <a:gd name="T4" fmla="*/ 0 w 103"/>
                <a:gd name="T5" fmla="*/ 60 h 60"/>
                <a:gd name="T6" fmla="*/ 0 w 103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" h="60">
                  <a:moveTo>
                    <a:pt x="0" y="0"/>
                  </a:moveTo>
                  <a:lnTo>
                    <a:pt x="103" y="31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781" y="1760"/>
              <a:ext cx="1" cy="20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746" y="1677"/>
              <a:ext cx="70" cy="91"/>
            </a:xfrm>
            <a:custGeom>
              <a:avLst/>
              <a:gdLst>
                <a:gd name="T0" fmla="*/ 0 w 70"/>
                <a:gd name="T1" fmla="*/ 91 h 91"/>
                <a:gd name="T2" fmla="*/ 35 w 70"/>
                <a:gd name="T3" fmla="*/ 0 h 91"/>
                <a:gd name="T4" fmla="*/ 70 w 70"/>
                <a:gd name="T5" fmla="*/ 91 h 91"/>
                <a:gd name="T6" fmla="*/ 0 w 70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1">
                  <a:moveTo>
                    <a:pt x="0" y="91"/>
                  </a:moveTo>
                  <a:lnTo>
                    <a:pt x="35" y="0"/>
                  </a:lnTo>
                  <a:lnTo>
                    <a:pt x="7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674" y="1870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3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990" y="1839"/>
              <a:ext cx="103" cy="61"/>
            </a:xfrm>
            <a:custGeom>
              <a:avLst/>
              <a:gdLst>
                <a:gd name="T0" fmla="*/ 0 w 103"/>
                <a:gd name="T1" fmla="*/ 0 h 61"/>
                <a:gd name="T2" fmla="*/ 103 w 103"/>
                <a:gd name="T3" fmla="*/ 31 h 61"/>
                <a:gd name="T4" fmla="*/ 0 w 103"/>
                <a:gd name="T5" fmla="*/ 61 h 61"/>
                <a:gd name="T6" fmla="*/ 0 w 10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" h="61">
                  <a:moveTo>
                    <a:pt x="0" y="0"/>
                  </a:moveTo>
                  <a:lnTo>
                    <a:pt x="103" y="3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1781" y="2014"/>
              <a:ext cx="1" cy="4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746" y="1931"/>
              <a:ext cx="70" cy="91"/>
            </a:xfrm>
            <a:custGeom>
              <a:avLst/>
              <a:gdLst>
                <a:gd name="T0" fmla="*/ 0 w 70"/>
                <a:gd name="T1" fmla="*/ 91 h 91"/>
                <a:gd name="T2" fmla="*/ 35 w 70"/>
                <a:gd name="T3" fmla="*/ 0 h 91"/>
                <a:gd name="T4" fmla="*/ 70 w 70"/>
                <a:gd name="T5" fmla="*/ 91 h 91"/>
                <a:gd name="T6" fmla="*/ 0 w 70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1">
                  <a:moveTo>
                    <a:pt x="0" y="91"/>
                  </a:moveTo>
                  <a:lnTo>
                    <a:pt x="35" y="0"/>
                  </a:lnTo>
                  <a:lnTo>
                    <a:pt x="7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1674" y="2346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3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990" y="2316"/>
              <a:ext cx="103" cy="61"/>
            </a:xfrm>
            <a:custGeom>
              <a:avLst/>
              <a:gdLst>
                <a:gd name="T0" fmla="*/ 0 w 103"/>
                <a:gd name="T1" fmla="*/ 0 h 61"/>
                <a:gd name="T2" fmla="*/ 103 w 103"/>
                <a:gd name="T3" fmla="*/ 30 h 61"/>
                <a:gd name="T4" fmla="*/ 0 w 103"/>
                <a:gd name="T5" fmla="*/ 61 h 61"/>
                <a:gd name="T6" fmla="*/ 0 w 10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" h="61">
                  <a:moveTo>
                    <a:pt x="0" y="0"/>
                  </a:moveTo>
                  <a:lnTo>
                    <a:pt x="10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1783" y="2521"/>
              <a:ext cx="1" cy="4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1748" y="2439"/>
              <a:ext cx="70" cy="90"/>
            </a:xfrm>
            <a:custGeom>
              <a:avLst/>
              <a:gdLst>
                <a:gd name="T0" fmla="*/ 0 w 70"/>
                <a:gd name="T1" fmla="*/ 90 h 90"/>
                <a:gd name="T2" fmla="*/ 35 w 70"/>
                <a:gd name="T3" fmla="*/ 0 h 90"/>
                <a:gd name="T4" fmla="*/ 70 w 70"/>
                <a:gd name="T5" fmla="*/ 90 h 90"/>
                <a:gd name="T6" fmla="*/ 0 w 70"/>
                <a:gd name="T7" fmla="*/ 9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0">
                  <a:moveTo>
                    <a:pt x="0" y="90"/>
                  </a:moveTo>
                  <a:lnTo>
                    <a:pt x="35" y="0"/>
                  </a:lnTo>
                  <a:lnTo>
                    <a:pt x="7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676" y="2852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3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80 w 2325"/>
                <a:gd name="T29" fmla="*/ 0 h 1"/>
                <a:gd name="T30" fmla="*/ 728 w 2325"/>
                <a:gd name="T31" fmla="*/ 0 h 1"/>
                <a:gd name="T32" fmla="*/ 774 w 2325"/>
                <a:gd name="T33" fmla="*/ 0 h 1"/>
                <a:gd name="T34" fmla="*/ 822 w 2325"/>
                <a:gd name="T35" fmla="*/ 0 h 1"/>
                <a:gd name="T36" fmla="*/ 870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5 w 2325"/>
                <a:gd name="T49" fmla="*/ 0 h 1"/>
                <a:gd name="T50" fmla="*/ 1213 w 2325"/>
                <a:gd name="T51" fmla="*/ 0 h 1"/>
                <a:gd name="T52" fmla="*/ 1261 w 2325"/>
                <a:gd name="T53" fmla="*/ 0 h 1"/>
                <a:gd name="T54" fmla="*/ 1307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3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80" y="0"/>
                  </a:lnTo>
                  <a:lnTo>
                    <a:pt x="728" y="0"/>
                  </a:lnTo>
                  <a:lnTo>
                    <a:pt x="774" y="0"/>
                  </a:lnTo>
                  <a:lnTo>
                    <a:pt x="822" y="0"/>
                  </a:lnTo>
                  <a:lnTo>
                    <a:pt x="870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5" y="0"/>
                  </a:lnTo>
                  <a:lnTo>
                    <a:pt x="1213" y="0"/>
                  </a:lnTo>
                  <a:lnTo>
                    <a:pt x="1261" y="0"/>
                  </a:lnTo>
                  <a:lnTo>
                    <a:pt x="1307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992" y="2823"/>
              <a:ext cx="105" cy="60"/>
            </a:xfrm>
            <a:custGeom>
              <a:avLst/>
              <a:gdLst>
                <a:gd name="T0" fmla="*/ 0 w 105"/>
                <a:gd name="T1" fmla="*/ 0 h 60"/>
                <a:gd name="T2" fmla="*/ 105 w 105"/>
                <a:gd name="T3" fmla="*/ 29 h 60"/>
                <a:gd name="T4" fmla="*/ 0 w 105"/>
                <a:gd name="T5" fmla="*/ 60 h 60"/>
                <a:gd name="T6" fmla="*/ 0 w 105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5" h="60">
                  <a:moveTo>
                    <a:pt x="0" y="0"/>
                  </a:moveTo>
                  <a:lnTo>
                    <a:pt x="105" y="2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1781" y="3023"/>
              <a:ext cx="1" cy="6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746" y="2939"/>
              <a:ext cx="70" cy="92"/>
            </a:xfrm>
            <a:custGeom>
              <a:avLst/>
              <a:gdLst>
                <a:gd name="T0" fmla="*/ 0 w 70"/>
                <a:gd name="T1" fmla="*/ 92 h 92"/>
                <a:gd name="T2" fmla="*/ 35 w 70"/>
                <a:gd name="T3" fmla="*/ 0 h 92"/>
                <a:gd name="T4" fmla="*/ 70 w 70"/>
                <a:gd name="T5" fmla="*/ 92 h 92"/>
                <a:gd name="T6" fmla="*/ 0 w 70"/>
                <a:gd name="T7" fmla="*/ 92 h 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2">
                  <a:moveTo>
                    <a:pt x="0" y="92"/>
                  </a:moveTo>
                  <a:lnTo>
                    <a:pt x="35" y="0"/>
                  </a:lnTo>
                  <a:lnTo>
                    <a:pt x="70" y="92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1672" y="3300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2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4 w 2325"/>
                <a:gd name="T57" fmla="*/ 0 h 1"/>
                <a:gd name="T58" fmla="*/ 1402 w 2325"/>
                <a:gd name="T59" fmla="*/ 0 h 1"/>
                <a:gd name="T60" fmla="*/ 1455 w 2325"/>
                <a:gd name="T61" fmla="*/ 0 h 1"/>
                <a:gd name="T62" fmla="*/ 1501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7 w 2325"/>
                <a:gd name="T71" fmla="*/ 0 h 1"/>
                <a:gd name="T72" fmla="*/ 1745 w 2325"/>
                <a:gd name="T73" fmla="*/ 0 h 1"/>
                <a:gd name="T74" fmla="*/ 1791 w 2325"/>
                <a:gd name="T75" fmla="*/ 0 h 1"/>
                <a:gd name="T76" fmla="*/ 1839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6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2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4" y="0"/>
                  </a:lnTo>
                  <a:lnTo>
                    <a:pt x="1402" y="0"/>
                  </a:lnTo>
                  <a:lnTo>
                    <a:pt x="1455" y="0"/>
                  </a:lnTo>
                  <a:lnTo>
                    <a:pt x="1501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7" y="0"/>
                  </a:lnTo>
                  <a:lnTo>
                    <a:pt x="1745" y="0"/>
                  </a:lnTo>
                  <a:lnTo>
                    <a:pt x="1791" y="0"/>
                  </a:lnTo>
                  <a:lnTo>
                    <a:pt x="1839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6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988" y="3269"/>
              <a:ext cx="102" cy="62"/>
            </a:xfrm>
            <a:custGeom>
              <a:avLst/>
              <a:gdLst>
                <a:gd name="T0" fmla="*/ 0 w 102"/>
                <a:gd name="T1" fmla="*/ 0 h 62"/>
                <a:gd name="T2" fmla="*/ 102 w 102"/>
                <a:gd name="T3" fmla="*/ 31 h 62"/>
                <a:gd name="T4" fmla="*/ 0 w 102"/>
                <a:gd name="T5" fmla="*/ 62 h 62"/>
                <a:gd name="T6" fmla="*/ 0 w 102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" h="62">
                  <a:moveTo>
                    <a:pt x="0" y="0"/>
                  </a:moveTo>
                  <a:lnTo>
                    <a:pt x="10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010" y="9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010" y="10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010" y="114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010" y="12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010" y="13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010" y="14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010" y="15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010" y="161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010" y="17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010" y="18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010" y="19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2010" y="19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010" y="208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010" y="21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010" y="22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010" y="23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010" y="24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010" y="256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2010" y="26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2010" y="27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010" y="284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2010" y="293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010" y="3031"/>
              <a:ext cx="1" cy="2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2465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2465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465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2465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2465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2465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465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2465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2465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2465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2465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2465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2465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2465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2465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2465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2465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2465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2465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2465" y="30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2465" y="31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2465" y="3242"/>
              <a:ext cx="1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2921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>
              <a:off x="2921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>
              <a:off x="2921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>
              <a:off x="2921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2921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2921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>
              <a:off x="2921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2921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>
              <a:off x="2921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>
              <a:off x="2921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2921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2921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>
              <a:off x="2921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2921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2921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>
              <a:off x="2921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>
              <a:off x="2921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>
              <a:off x="2921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91"/>
            <p:cNvSpPr>
              <a:spLocks noChangeShapeType="1"/>
            </p:cNvSpPr>
            <p:nvPr/>
          </p:nvSpPr>
          <p:spPr bwMode="auto">
            <a:xfrm>
              <a:off x="2921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2921" y="30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2921" y="31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2921" y="324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2921" y="333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2921" y="3431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2921" y="352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2921" y="361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2921" y="371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2921" y="3808"/>
              <a:ext cx="1" cy="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3369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3369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3369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3369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>
              <a:off x="3369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3369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>
              <a:off x="3369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3369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>
              <a:off x="3369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>
              <a:off x="3369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>
              <a:off x="3369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3369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>
              <a:off x="3369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3369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>
              <a:off x="3369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>
              <a:off x="3369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3369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3369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9"/>
            <p:cNvSpPr>
              <a:spLocks noChangeShapeType="1"/>
            </p:cNvSpPr>
            <p:nvPr/>
          </p:nvSpPr>
          <p:spPr bwMode="auto">
            <a:xfrm>
              <a:off x="3369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20"/>
            <p:cNvSpPr>
              <a:spLocks noChangeShapeType="1"/>
            </p:cNvSpPr>
            <p:nvPr/>
          </p:nvSpPr>
          <p:spPr bwMode="auto">
            <a:xfrm>
              <a:off x="3369" y="3054"/>
              <a:ext cx="1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1"/>
            <p:cNvSpPr>
              <a:spLocks noChangeShapeType="1"/>
            </p:cNvSpPr>
            <p:nvPr/>
          </p:nvSpPr>
          <p:spPr bwMode="auto">
            <a:xfrm>
              <a:off x="3824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2"/>
            <p:cNvSpPr>
              <a:spLocks noChangeShapeType="1"/>
            </p:cNvSpPr>
            <p:nvPr/>
          </p:nvSpPr>
          <p:spPr bwMode="auto">
            <a:xfrm>
              <a:off x="3824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>
              <a:off x="3824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24"/>
            <p:cNvSpPr>
              <a:spLocks noChangeShapeType="1"/>
            </p:cNvSpPr>
            <p:nvPr/>
          </p:nvSpPr>
          <p:spPr bwMode="auto">
            <a:xfrm>
              <a:off x="3824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25"/>
            <p:cNvSpPr>
              <a:spLocks noChangeShapeType="1"/>
            </p:cNvSpPr>
            <p:nvPr/>
          </p:nvSpPr>
          <p:spPr bwMode="auto">
            <a:xfrm>
              <a:off x="3824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6"/>
            <p:cNvSpPr>
              <a:spLocks noChangeShapeType="1"/>
            </p:cNvSpPr>
            <p:nvPr/>
          </p:nvSpPr>
          <p:spPr bwMode="auto">
            <a:xfrm>
              <a:off x="3824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27"/>
            <p:cNvSpPr>
              <a:spLocks noChangeShapeType="1"/>
            </p:cNvSpPr>
            <p:nvPr/>
          </p:nvSpPr>
          <p:spPr bwMode="auto">
            <a:xfrm>
              <a:off x="3824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28"/>
            <p:cNvSpPr>
              <a:spLocks noChangeShapeType="1"/>
            </p:cNvSpPr>
            <p:nvPr/>
          </p:nvSpPr>
          <p:spPr bwMode="auto">
            <a:xfrm>
              <a:off x="3824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29"/>
            <p:cNvSpPr>
              <a:spLocks noChangeShapeType="1"/>
            </p:cNvSpPr>
            <p:nvPr/>
          </p:nvSpPr>
          <p:spPr bwMode="auto">
            <a:xfrm>
              <a:off x="3824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30"/>
            <p:cNvSpPr>
              <a:spLocks noChangeShapeType="1"/>
            </p:cNvSpPr>
            <p:nvPr/>
          </p:nvSpPr>
          <p:spPr bwMode="auto">
            <a:xfrm>
              <a:off x="3824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31"/>
            <p:cNvSpPr>
              <a:spLocks noChangeShapeType="1"/>
            </p:cNvSpPr>
            <p:nvPr/>
          </p:nvSpPr>
          <p:spPr bwMode="auto">
            <a:xfrm>
              <a:off x="3824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32"/>
            <p:cNvSpPr>
              <a:spLocks noChangeShapeType="1"/>
            </p:cNvSpPr>
            <p:nvPr/>
          </p:nvSpPr>
          <p:spPr bwMode="auto">
            <a:xfrm>
              <a:off x="3824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33"/>
            <p:cNvSpPr>
              <a:spLocks noChangeShapeType="1"/>
            </p:cNvSpPr>
            <p:nvPr/>
          </p:nvSpPr>
          <p:spPr bwMode="auto">
            <a:xfrm>
              <a:off x="3824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4"/>
            <p:cNvSpPr>
              <a:spLocks noChangeShapeType="1"/>
            </p:cNvSpPr>
            <p:nvPr/>
          </p:nvSpPr>
          <p:spPr bwMode="auto">
            <a:xfrm>
              <a:off x="3824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35"/>
            <p:cNvSpPr>
              <a:spLocks noChangeShapeType="1"/>
            </p:cNvSpPr>
            <p:nvPr/>
          </p:nvSpPr>
          <p:spPr bwMode="auto">
            <a:xfrm>
              <a:off x="3824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36"/>
            <p:cNvSpPr>
              <a:spLocks noChangeShapeType="1"/>
            </p:cNvSpPr>
            <p:nvPr/>
          </p:nvSpPr>
          <p:spPr bwMode="auto">
            <a:xfrm>
              <a:off x="3824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37"/>
            <p:cNvSpPr>
              <a:spLocks noChangeShapeType="1"/>
            </p:cNvSpPr>
            <p:nvPr/>
          </p:nvSpPr>
          <p:spPr bwMode="auto">
            <a:xfrm>
              <a:off x="3824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38"/>
            <p:cNvSpPr>
              <a:spLocks noChangeShapeType="1"/>
            </p:cNvSpPr>
            <p:nvPr/>
          </p:nvSpPr>
          <p:spPr bwMode="auto">
            <a:xfrm>
              <a:off x="3824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39"/>
            <p:cNvSpPr>
              <a:spLocks noChangeShapeType="1"/>
            </p:cNvSpPr>
            <p:nvPr/>
          </p:nvSpPr>
          <p:spPr bwMode="auto">
            <a:xfrm>
              <a:off x="3824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40"/>
            <p:cNvSpPr>
              <a:spLocks noChangeShapeType="1"/>
            </p:cNvSpPr>
            <p:nvPr/>
          </p:nvSpPr>
          <p:spPr bwMode="auto">
            <a:xfrm>
              <a:off x="3824" y="30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41"/>
            <p:cNvSpPr>
              <a:spLocks noChangeShapeType="1"/>
            </p:cNvSpPr>
            <p:nvPr/>
          </p:nvSpPr>
          <p:spPr bwMode="auto">
            <a:xfrm>
              <a:off x="3824" y="31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42"/>
            <p:cNvSpPr>
              <a:spLocks noChangeShapeType="1"/>
            </p:cNvSpPr>
            <p:nvPr/>
          </p:nvSpPr>
          <p:spPr bwMode="auto">
            <a:xfrm>
              <a:off x="3824" y="3242"/>
              <a:ext cx="1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3"/>
            <p:cNvSpPr>
              <a:spLocks noChangeShapeType="1"/>
            </p:cNvSpPr>
            <p:nvPr/>
          </p:nvSpPr>
          <p:spPr bwMode="auto">
            <a:xfrm flipV="1">
              <a:off x="2010" y="851"/>
              <a:ext cx="1" cy="11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4"/>
            <p:cNvSpPr>
              <a:spLocks noChangeShapeType="1"/>
            </p:cNvSpPr>
            <p:nvPr/>
          </p:nvSpPr>
          <p:spPr bwMode="auto">
            <a:xfrm flipV="1">
              <a:off x="1894" y="851"/>
              <a:ext cx="1" cy="23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>
              <a:off x="1888" y="899"/>
              <a:ext cx="1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6"/>
            <p:cNvSpPr>
              <a:spLocks noChangeShapeType="1"/>
            </p:cNvSpPr>
            <p:nvPr/>
          </p:nvSpPr>
          <p:spPr bwMode="auto">
            <a:xfrm>
              <a:off x="2015" y="899"/>
              <a:ext cx="10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47"/>
            <p:cNvSpPr>
              <a:spLocks noChangeShapeType="1"/>
            </p:cNvSpPr>
            <p:nvPr/>
          </p:nvSpPr>
          <p:spPr bwMode="auto">
            <a:xfrm>
              <a:off x="1779" y="899"/>
              <a:ext cx="10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2010" y="1741"/>
              <a:ext cx="79" cy="127"/>
            </a:xfrm>
            <a:custGeom>
              <a:avLst/>
              <a:gdLst>
                <a:gd name="T0" fmla="*/ 0 w 79"/>
                <a:gd name="T1" fmla="*/ 127 h 127"/>
                <a:gd name="T2" fmla="*/ 0 w 79"/>
                <a:gd name="T3" fmla="*/ 0 h 127"/>
                <a:gd name="T4" fmla="*/ 79 w 79"/>
                <a:gd name="T5" fmla="*/ 0 h 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9" h="127">
                  <a:moveTo>
                    <a:pt x="0" y="127"/>
                  </a:moveTo>
                  <a:lnTo>
                    <a:pt x="0" y="0"/>
                  </a:lnTo>
                  <a:lnTo>
                    <a:pt x="79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9"/>
            <p:cNvSpPr>
              <a:spLocks noChangeShapeType="1"/>
            </p:cNvSpPr>
            <p:nvPr/>
          </p:nvSpPr>
          <p:spPr bwMode="auto">
            <a:xfrm>
              <a:off x="2089" y="1741"/>
              <a:ext cx="1" cy="12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2465" y="1741"/>
              <a:ext cx="72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2921" y="1741"/>
              <a:ext cx="73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3369" y="1741"/>
              <a:ext cx="73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3824" y="1741"/>
              <a:ext cx="72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1779" y="2039"/>
              <a:ext cx="231" cy="306"/>
            </a:xfrm>
            <a:custGeom>
              <a:avLst/>
              <a:gdLst>
                <a:gd name="T0" fmla="*/ 231 w 231"/>
                <a:gd name="T1" fmla="*/ 306 h 306"/>
                <a:gd name="T2" fmla="*/ 209 w 231"/>
                <a:gd name="T3" fmla="*/ 269 h 306"/>
                <a:gd name="T4" fmla="*/ 185 w 231"/>
                <a:gd name="T5" fmla="*/ 234 h 306"/>
                <a:gd name="T6" fmla="*/ 161 w 231"/>
                <a:gd name="T7" fmla="*/ 198 h 306"/>
                <a:gd name="T8" fmla="*/ 140 w 231"/>
                <a:gd name="T9" fmla="*/ 163 h 306"/>
                <a:gd name="T10" fmla="*/ 115 w 231"/>
                <a:gd name="T11" fmla="*/ 131 h 306"/>
                <a:gd name="T12" fmla="*/ 91 w 231"/>
                <a:gd name="T13" fmla="*/ 102 h 306"/>
                <a:gd name="T14" fmla="*/ 70 w 231"/>
                <a:gd name="T15" fmla="*/ 73 h 306"/>
                <a:gd name="T16" fmla="*/ 46 w 231"/>
                <a:gd name="T17" fmla="*/ 46 h 306"/>
                <a:gd name="T18" fmla="*/ 24 w 231"/>
                <a:gd name="T19" fmla="*/ 21 h 306"/>
                <a:gd name="T20" fmla="*/ 0 w 231"/>
                <a:gd name="T21" fmla="*/ 0 h 3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" h="306">
                  <a:moveTo>
                    <a:pt x="231" y="306"/>
                  </a:moveTo>
                  <a:lnTo>
                    <a:pt x="209" y="269"/>
                  </a:lnTo>
                  <a:lnTo>
                    <a:pt x="185" y="234"/>
                  </a:lnTo>
                  <a:lnTo>
                    <a:pt x="161" y="198"/>
                  </a:lnTo>
                  <a:lnTo>
                    <a:pt x="140" y="163"/>
                  </a:lnTo>
                  <a:lnTo>
                    <a:pt x="115" y="131"/>
                  </a:lnTo>
                  <a:lnTo>
                    <a:pt x="91" y="102"/>
                  </a:lnTo>
                  <a:lnTo>
                    <a:pt x="70" y="73"/>
                  </a:lnTo>
                  <a:lnTo>
                    <a:pt x="46" y="46"/>
                  </a:lnTo>
                  <a:lnTo>
                    <a:pt x="24" y="21"/>
                  </a:lnTo>
                  <a:lnTo>
                    <a:pt x="0" y="0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2010" y="2004"/>
              <a:ext cx="455" cy="341"/>
            </a:xfrm>
            <a:custGeom>
              <a:avLst/>
              <a:gdLst>
                <a:gd name="T0" fmla="*/ 0 w 455"/>
                <a:gd name="T1" fmla="*/ 50 h 341"/>
                <a:gd name="T2" fmla="*/ 22 w 455"/>
                <a:gd name="T3" fmla="*/ 33 h 341"/>
                <a:gd name="T4" fmla="*/ 46 w 455"/>
                <a:gd name="T5" fmla="*/ 20 h 341"/>
                <a:gd name="T6" fmla="*/ 68 w 455"/>
                <a:gd name="T7" fmla="*/ 10 h 341"/>
                <a:gd name="T8" fmla="*/ 90 w 455"/>
                <a:gd name="T9" fmla="*/ 4 h 341"/>
                <a:gd name="T10" fmla="*/ 114 w 455"/>
                <a:gd name="T11" fmla="*/ 0 h 341"/>
                <a:gd name="T12" fmla="*/ 136 w 455"/>
                <a:gd name="T13" fmla="*/ 2 h 341"/>
                <a:gd name="T14" fmla="*/ 160 w 455"/>
                <a:gd name="T15" fmla="*/ 6 h 341"/>
                <a:gd name="T16" fmla="*/ 182 w 455"/>
                <a:gd name="T17" fmla="*/ 16 h 341"/>
                <a:gd name="T18" fmla="*/ 206 w 455"/>
                <a:gd name="T19" fmla="*/ 27 h 341"/>
                <a:gd name="T20" fmla="*/ 228 w 455"/>
                <a:gd name="T21" fmla="*/ 43 h 341"/>
                <a:gd name="T22" fmla="*/ 252 w 455"/>
                <a:gd name="T23" fmla="*/ 62 h 341"/>
                <a:gd name="T24" fmla="*/ 273 w 455"/>
                <a:gd name="T25" fmla="*/ 83 h 341"/>
                <a:gd name="T26" fmla="*/ 295 w 455"/>
                <a:gd name="T27" fmla="*/ 108 h 341"/>
                <a:gd name="T28" fmla="*/ 319 w 455"/>
                <a:gd name="T29" fmla="*/ 135 h 341"/>
                <a:gd name="T30" fmla="*/ 341 w 455"/>
                <a:gd name="T31" fmla="*/ 166 h 341"/>
                <a:gd name="T32" fmla="*/ 363 w 455"/>
                <a:gd name="T33" fmla="*/ 198 h 341"/>
                <a:gd name="T34" fmla="*/ 387 w 455"/>
                <a:gd name="T35" fmla="*/ 231 h 341"/>
                <a:gd name="T36" fmla="*/ 409 w 455"/>
                <a:gd name="T37" fmla="*/ 268 h 341"/>
                <a:gd name="T38" fmla="*/ 433 w 455"/>
                <a:gd name="T39" fmla="*/ 304 h 341"/>
                <a:gd name="T40" fmla="*/ 455 w 455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1">
                  <a:moveTo>
                    <a:pt x="0" y="50"/>
                  </a:moveTo>
                  <a:lnTo>
                    <a:pt x="22" y="33"/>
                  </a:lnTo>
                  <a:lnTo>
                    <a:pt x="46" y="20"/>
                  </a:lnTo>
                  <a:lnTo>
                    <a:pt x="68" y="10"/>
                  </a:lnTo>
                  <a:lnTo>
                    <a:pt x="90" y="4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60" y="6"/>
                  </a:lnTo>
                  <a:lnTo>
                    <a:pt x="182" y="16"/>
                  </a:lnTo>
                  <a:lnTo>
                    <a:pt x="206" y="27"/>
                  </a:lnTo>
                  <a:lnTo>
                    <a:pt x="228" y="43"/>
                  </a:lnTo>
                  <a:lnTo>
                    <a:pt x="252" y="62"/>
                  </a:lnTo>
                  <a:lnTo>
                    <a:pt x="273" y="83"/>
                  </a:lnTo>
                  <a:lnTo>
                    <a:pt x="295" y="108"/>
                  </a:lnTo>
                  <a:lnTo>
                    <a:pt x="319" y="135"/>
                  </a:lnTo>
                  <a:lnTo>
                    <a:pt x="341" y="166"/>
                  </a:lnTo>
                  <a:lnTo>
                    <a:pt x="363" y="198"/>
                  </a:lnTo>
                  <a:lnTo>
                    <a:pt x="387" y="231"/>
                  </a:lnTo>
                  <a:lnTo>
                    <a:pt x="409" y="268"/>
                  </a:lnTo>
                  <a:lnTo>
                    <a:pt x="433" y="304"/>
                  </a:lnTo>
                  <a:lnTo>
                    <a:pt x="455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2465" y="2004"/>
              <a:ext cx="456" cy="341"/>
            </a:xfrm>
            <a:custGeom>
              <a:avLst/>
              <a:gdLst>
                <a:gd name="T0" fmla="*/ 0 w 456"/>
                <a:gd name="T1" fmla="*/ 50 h 341"/>
                <a:gd name="T2" fmla="*/ 24 w 456"/>
                <a:gd name="T3" fmla="*/ 33 h 341"/>
                <a:gd name="T4" fmla="*/ 46 w 456"/>
                <a:gd name="T5" fmla="*/ 20 h 341"/>
                <a:gd name="T6" fmla="*/ 70 w 456"/>
                <a:gd name="T7" fmla="*/ 10 h 341"/>
                <a:gd name="T8" fmla="*/ 92 w 456"/>
                <a:gd name="T9" fmla="*/ 4 h 341"/>
                <a:gd name="T10" fmla="*/ 116 w 456"/>
                <a:gd name="T11" fmla="*/ 0 h 341"/>
                <a:gd name="T12" fmla="*/ 137 w 456"/>
                <a:gd name="T13" fmla="*/ 2 h 341"/>
                <a:gd name="T14" fmla="*/ 159 w 456"/>
                <a:gd name="T15" fmla="*/ 6 h 341"/>
                <a:gd name="T16" fmla="*/ 183 w 456"/>
                <a:gd name="T17" fmla="*/ 16 h 341"/>
                <a:gd name="T18" fmla="*/ 205 w 456"/>
                <a:gd name="T19" fmla="*/ 27 h 341"/>
                <a:gd name="T20" fmla="*/ 227 w 456"/>
                <a:gd name="T21" fmla="*/ 43 h 341"/>
                <a:gd name="T22" fmla="*/ 251 w 456"/>
                <a:gd name="T23" fmla="*/ 62 h 341"/>
                <a:gd name="T24" fmla="*/ 273 w 456"/>
                <a:gd name="T25" fmla="*/ 83 h 341"/>
                <a:gd name="T26" fmla="*/ 295 w 456"/>
                <a:gd name="T27" fmla="*/ 108 h 341"/>
                <a:gd name="T28" fmla="*/ 319 w 456"/>
                <a:gd name="T29" fmla="*/ 135 h 341"/>
                <a:gd name="T30" fmla="*/ 341 w 456"/>
                <a:gd name="T31" fmla="*/ 166 h 341"/>
                <a:gd name="T32" fmla="*/ 365 w 456"/>
                <a:gd name="T33" fmla="*/ 198 h 341"/>
                <a:gd name="T34" fmla="*/ 389 w 456"/>
                <a:gd name="T35" fmla="*/ 231 h 341"/>
                <a:gd name="T36" fmla="*/ 411 w 456"/>
                <a:gd name="T37" fmla="*/ 268 h 341"/>
                <a:gd name="T38" fmla="*/ 432 w 456"/>
                <a:gd name="T39" fmla="*/ 304 h 341"/>
                <a:gd name="T40" fmla="*/ 456 w 456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6" h="341">
                  <a:moveTo>
                    <a:pt x="0" y="50"/>
                  </a:moveTo>
                  <a:lnTo>
                    <a:pt x="24" y="33"/>
                  </a:lnTo>
                  <a:lnTo>
                    <a:pt x="46" y="20"/>
                  </a:lnTo>
                  <a:lnTo>
                    <a:pt x="70" y="10"/>
                  </a:lnTo>
                  <a:lnTo>
                    <a:pt x="92" y="4"/>
                  </a:lnTo>
                  <a:lnTo>
                    <a:pt x="116" y="0"/>
                  </a:lnTo>
                  <a:lnTo>
                    <a:pt x="137" y="2"/>
                  </a:lnTo>
                  <a:lnTo>
                    <a:pt x="159" y="6"/>
                  </a:lnTo>
                  <a:lnTo>
                    <a:pt x="183" y="16"/>
                  </a:lnTo>
                  <a:lnTo>
                    <a:pt x="205" y="27"/>
                  </a:lnTo>
                  <a:lnTo>
                    <a:pt x="227" y="43"/>
                  </a:lnTo>
                  <a:lnTo>
                    <a:pt x="251" y="62"/>
                  </a:lnTo>
                  <a:lnTo>
                    <a:pt x="273" y="83"/>
                  </a:lnTo>
                  <a:lnTo>
                    <a:pt x="295" y="108"/>
                  </a:lnTo>
                  <a:lnTo>
                    <a:pt x="319" y="135"/>
                  </a:lnTo>
                  <a:lnTo>
                    <a:pt x="341" y="166"/>
                  </a:lnTo>
                  <a:lnTo>
                    <a:pt x="365" y="198"/>
                  </a:lnTo>
                  <a:lnTo>
                    <a:pt x="389" y="231"/>
                  </a:lnTo>
                  <a:lnTo>
                    <a:pt x="411" y="268"/>
                  </a:lnTo>
                  <a:lnTo>
                    <a:pt x="432" y="304"/>
                  </a:lnTo>
                  <a:lnTo>
                    <a:pt x="456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2921" y="2004"/>
              <a:ext cx="448" cy="341"/>
            </a:xfrm>
            <a:custGeom>
              <a:avLst/>
              <a:gdLst>
                <a:gd name="T0" fmla="*/ 0 w 448"/>
                <a:gd name="T1" fmla="*/ 50 h 341"/>
                <a:gd name="T2" fmla="*/ 22 w 448"/>
                <a:gd name="T3" fmla="*/ 33 h 341"/>
                <a:gd name="T4" fmla="*/ 44 w 448"/>
                <a:gd name="T5" fmla="*/ 20 h 341"/>
                <a:gd name="T6" fmla="*/ 66 w 448"/>
                <a:gd name="T7" fmla="*/ 10 h 341"/>
                <a:gd name="T8" fmla="*/ 88 w 448"/>
                <a:gd name="T9" fmla="*/ 4 h 341"/>
                <a:gd name="T10" fmla="*/ 112 w 448"/>
                <a:gd name="T11" fmla="*/ 0 h 341"/>
                <a:gd name="T12" fmla="*/ 134 w 448"/>
                <a:gd name="T13" fmla="*/ 2 h 341"/>
                <a:gd name="T14" fmla="*/ 156 w 448"/>
                <a:gd name="T15" fmla="*/ 6 h 341"/>
                <a:gd name="T16" fmla="*/ 180 w 448"/>
                <a:gd name="T17" fmla="*/ 16 h 341"/>
                <a:gd name="T18" fmla="*/ 202 w 448"/>
                <a:gd name="T19" fmla="*/ 27 h 341"/>
                <a:gd name="T20" fmla="*/ 223 w 448"/>
                <a:gd name="T21" fmla="*/ 43 h 341"/>
                <a:gd name="T22" fmla="*/ 247 w 448"/>
                <a:gd name="T23" fmla="*/ 62 h 341"/>
                <a:gd name="T24" fmla="*/ 269 w 448"/>
                <a:gd name="T25" fmla="*/ 83 h 341"/>
                <a:gd name="T26" fmla="*/ 291 w 448"/>
                <a:gd name="T27" fmla="*/ 108 h 341"/>
                <a:gd name="T28" fmla="*/ 313 w 448"/>
                <a:gd name="T29" fmla="*/ 135 h 341"/>
                <a:gd name="T30" fmla="*/ 335 w 448"/>
                <a:gd name="T31" fmla="*/ 166 h 341"/>
                <a:gd name="T32" fmla="*/ 357 w 448"/>
                <a:gd name="T33" fmla="*/ 198 h 341"/>
                <a:gd name="T34" fmla="*/ 381 w 448"/>
                <a:gd name="T35" fmla="*/ 231 h 341"/>
                <a:gd name="T36" fmla="*/ 403 w 448"/>
                <a:gd name="T37" fmla="*/ 268 h 341"/>
                <a:gd name="T38" fmla="*/ 424 w 448"/>
                <a:gd name="T39" fmla="*/ 304 h 341"/>
                <a:gd name="T40" fmla="*/ 448 w 448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8" h="341">
                  <a:moveTo>
                    <a:pt x="0" y="50"/>
                  </a:moveTo>
                  <a:lnTo>
                    <a:pt x="22" y="33"/>
                  </a:lnTo>
                  <a:lnTo>
                    <a:pt x="44" y="20"/>
                  </a:lnTo>
                  <a:lnTo>
                    <a:pt x="66" y="10"/>
                  </a:lnTo>
                  <a:lnTo>
                    <a:pt x="88" y="4"/>
                  </a:lnTo>
                  <a:lnTo>
                    <a:pt x="112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80" y="16"/>
                  </a:lnTo>
                  <a:lnTo>
                    <a:pt x="202" y="27"/>
                  </a:lnTo>
                  <a:lnTo>
                    <a:pt x="223" y="43"/>
                  </a:lnTo>
                  <a:lnTo>
                    <a:pt x="247" y="62"/>
                  </a:lnTo>
                  <a:lnTo>
                    <a:pt x="269" y="83"/>
                  </a:lnTo>
                  <a:lnTo>
                    <a:pt x="291" y="108"/>
                  </a:lnTo>
                  <a:lnTo>
                    <a:pt x="313" y="135"/>
                  </a:lnTo>
                  <a:lnTo>
                    <a:pt x="335" y="166"/>
                  </a:lnTo>
                  <a:lnTo>
                    <a:pt x="357" y="198"/>
                  </a:lnTo>
                  <a:lnTo>
                    <a:pt x="381" y="231"/>
                  </a:lnTo>
                  <a:lnTo>
                    <a:pt x="403" y="268"/>
                  </a:lnTo>
                  <a:lnTo>
                    <a:pt x="424" y="304"/>
                  </a:lnTo>
                  <a:lnTo>
                    <a:pt x="448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369" y="2004"/>
              <a:ext cx="455" cy="341"/>
            </a:xfrm>
            <a:custGeom>
              <a:avLst/>
              <a:gdLst>
                <a:gd name="T0" fmla="*/ 0 w 455"/>
                <a:gd name="T1" fmla="*/ 50 h 341"/>
                <a:gd name="T2" fmla="*/ 22 w 455"/>
                <a:gd name="T3" fmla="*/ 33 h 341"/>
                <a:gd name="T4" fmla="*/ 46 w 455"/>
                <a:gd name="T5" fmla="*/ 20 h 341"/>
                <a:gd name="T6" fmla="*/ 68 w 455"/>
                <a:gd name="T7" fmla="*/ 10 h 341"/>
                <a:gd name="T8" fmla="*/ 90 w 455"/>
                <a:gd name="T9" fmla="*/ 4 h 341"/>
                <a:gd name="T10" fmla="*/ 114 w 455"/>
                <a:gd name="T11" fmla="*/ 0 h 341"/>
                <a:gd name="T12" fmla="*/ 136 w 455"/>
                <a:gd name="T13" fmla="*/ 2 h 341"/>
                <a:gd name="T14" fmla="*/ 158 w 455"/>
                <a:gd name="T15" fmla="*/ 6 h 341"/>
                <a:gd name="T16" fmla="*/ 182 w 455"/>
                <a:gd name="T17" fmla="*/ 16 h 341"/>
                <a:gd name="T18" fmla="*/ 204 w 455"/>
                <a:gd name="T19" fmla="*/ 27 h 341"/>
                <a:gd name="T20" fmla="*/ 228 w 455"/>
                <a:gd name="T21" fmla="*/ 43 h 341"/>
                <a:gd name="T22" fmla="*/ 250 w 455"/>
                <a:gd name="T23" fmla="*/ 62 h 341"/>
                <a:gd name="T24" fmla="*/ 274 w 455"/>
                <a:gd name="T25" fmla="*/ 83 h 341"/>
                <a:gd name="T26" fmla="*/ 295 w 455"/>
                <a:gd name="T27" fmla="*/ 108 h 341"/>
                <a:gd name="T28" fmla="*/ 319 w 455"/>
                <a:gd name="T29" fmla="*/ 135 h 341"/>
                <a:gd name="T30" fmla="*/ 341 w 455"/>
                <a:gd name="T31" fmla="*/ 166 h 341"/>
                <a:gd name="T32" fmla="*/ 363 w 455"/>
                <a:gd name="T33" fmla="*/ 198 h 341"/>
                <a:gd name="T34" fmla="*/ 387 w 455"/>
                <a:gd name="T35" fmla="*/ 231 h 341"/>
                <a:gd name="T36" fmla="*/ 409 w 455"/>
                <a:gd name="T37" fmla="*/ 268 h 341"/>
                <a:gd name="T38" fmla="*/ 431 w 455"/>
                <a:gd name="T39" fmla="*/ 304 h 341"/>
                <a:gd name="T40" fmla="*/ 455 w 455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1">
                  <a:moveTo>
                    <a:pt x="0" y="50"/>
                  </a:moveTo>
                  <a:lnTo>
                    <a:pt x="22" y="33"/>
                  </a:lnTo>
                  <a:lnTo>
                    <a:pt x="46" y="20"/>
                  </a:lnTo>
                  <a:lnTo>
                    <a:pt x="68" y="10"/>
                  </a:lnTo>
                  <a:lnTo>
                    <a:pt x="90" y="4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58" y="6"/>
                  </a:lnTo>
                  <a:lnTo>
                    <a:pt x="182" y="16"/>
                  </a:lnTo>
                  <a:lnTo>
                    <a:pt x="204" y="27"/>
                  </a:lnTo>
                  <a:lnTo>
                    <a:pt x="228" y="43"/>
                  </a:lnTo>
                  <a:lnTo>
                    <a:pt x="250" y="62"/>
                  </a:lnTo>
                  <a:lnTo>
                    <a:pt x="274" y="83"/>
                  </a:lnTo>
                  <a:lnTo>
                    <a:pt x="295" y="108"/>
                  </a:lnTo>
                  <a:lnTo>
                    <a:pt x="319" y="135"/>
                  </a:lnTo>
                  <a:lnTo>
                    <a:pt x="341" y="166"/>
                  </a:lnTo>
                  <a:lnTo>
                    <a:pt x="363" y="198"/>
                  </a:lnTo>
                  <a:lnTo>
                    <a:pt x="387" y="231"/>
                  </a:lnTo>
                  <a:lnTo>
                    <a:pt x="409" y="268"/>
                  </a:lnTo>
                  <a:lnTo>
                    <a:pt x="431" y="304"/>
                  </a:lnTo>
                  <a:lnTo>
                    <a:pt x="455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59"/>
            <p:cNvSpPr>
              <a:spLocks noChangeShapeType="1"/>
            </p:cNvSpPr>
            <p:nvPr/>
          </p:nvSpPr>
          <p:spPr bwMode="auto">
            <a:xfrm flipV="1">
              <a:off x="2010" y="2058"/>
              <a:ext cx="1" cy="28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60"/>
            <p:cNvSpPr>
              <a:spLocks noChangeShapeType="1"/>
            </p:cNvSpPr>
            <p:nvPr/>
          </p:nvSpPr>
          <p:spPr bwMode="auto">
            <a:xfrm flipV="1">
              <a:off x="2465" y="2056"/>
              <a:ext cx="1" cy="289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61"/>
            <p:cNvSpPr>
              <a:spLocks noChangeShapeType="1"/>
            </p:cNvSpPr>
            <p:nvPr/>
          </p:nvSpPr>
          <p:spPr bwMode="auto">
            <a:xfrm flipV="1">
              <a:off x="2921" y="2058"/>
              <a:ext cx="1" cy="28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62"/>
            <p:cNvSpPr>
              <a:spLocks noChangeShapeType="1"/>
            </p:cNvSpPr>
            <p:nvPr/>
          </p:nvSpPr>
          <p:spPr bwMode="auto">
            <a:xfrm flipV="1">
              <a:off x="3369" y="2058"/>
              <a:ext cx="1" cy="28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2010" y="2514"/>
              <a:ext cx="455" cy="340"/>
            </a:xfrm>
            <a:custGeom>
              <a:avLst/>
              <a:gdLst>
                <a:gd name="T0" fmla="*/ 0 w 455"/>
                <a:gd name="T1" fmla="*/ 50 h 340"/>
                <a:gd name="T2" fmla="*/ 22 w 455"/>
                <a:gd name="T3" fmla="*/ 32 h 340"/>
                <a:gd name="T4" fmla="*/ 46 w 455"/>
                <a:gd name="T5" fmla="*/ 19 h 340"/>
                <a:gd name="T6" fmla="*/ 68 w 455"/>
                <a:gd name="T7" fmla="*/ 7 h 340"/>
                <a:gd name="T8" fmla="*/ 90 w 455"/>
                <a:gd name="T9" fmla="*/ 2 h 340"/>
                <a:gd name="T10" fmla="*/ 114 w 455"/>
                <a:gd name="T11" fmla="*/ 0 h 340"/>
                <a:gd name="T12" fmla="*/ 136 w 455"/>
                <a:gd name="T13" fmla="*/ 0 h 340"/>
                <a:gd name="T14" fmla="*/ 160 w 455"/>
                <a:gd name="T15" fmla="*/ 4 h 340"/>
                <a:gd name="T16" fmla="*/ 182 w 455"/>
                <a:gd name="T17" fmla="*/ 13 h 340"/>
                <a:gd name="T18" fmla="*/ 206 w 455"/>
                <a:gd name="T19" fmla="*/ 25 h 340"/>
                <a:gd name="T20" fmla="*/ 228 w 455"/>
                <a:gd name="T21" fmla="*/ 40 h 340"/>
                <a:gd name="T22" fmla="*/ 252 w 455"/>
                <a:gd name="T23" fmla="*/ 59 h 340"/>
                <a:gd name="T24" fmla="*/ 273 w 455"/>
                <a:gd name="T25" fmla="*/ 82 h 340"/>
                <a:gd name="T26" fmla="*/ 295 w 455"/>
                <a:gd name="T27" fmla="*/ 107 h 340"/>
                <a:gd name="T28" fmla="*/ 319 w 455"/>
                <a:gd name="T29" fmla="*/ 134 h 340"/>
                <a:gd name="T30" fmla="*/ 341 w 455"/>
                <a:gd name="T31" fmla="*/ 165 h 340"/>
                <a:gd name="T32" fmla="*/ 363 w 455"/>
                <a:gd name="T33" fmla="*/ 196 h 340"/>
                <a:gd name="T34" fmla="*/ 387 w 455"/>
                <a:gd name="T35" fmla="*/ 230 h 340"/>
                <a:gd name="T36" fmla="*/ 409 w 455"/>
                <a:gd name="T37" fmla="*/ 265 h 340"/>
                <a:gd name="T38" fmla="*/ 433 w 455"/>
                <a:gd name="T39" fmla="*/ 302 h 340"/>
                <a:gd name="T40" fmla="*/ 455 w 455"/>
                <a:gd name="T41" fmla="*/ 340 h 3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0">
                  <a:moveTo>
                    <a:pt x="0" y="50"/>
                  </a:moveTo>
                  <a:lnTo>
                    <a:pt x="22" y="32"/>
                  </a:lnTo>
                  <a:lnTo>
                    <a:pt x="46" y="19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36" y="0"/>
                  </a:lnTo>
                  <a:lnTo>
                    <a:pt x="160" y="4"/>
                  </a:lnTo>
                  <a:lnTo>
                    <a:pt x="182" y="13"/>
                  </a:lnTo>
                  <a:lnTo>
                    <a:pt x="206" y="25"/>
                  </a:lnTo>
                  <a:lnTo>
                    <a:pt x="228" y="40"/>
                  </a:lnTo>
                  <a:lnTo>
                    <a:pt x="252" y="59"/>
                  </a:lnTo>
                  <a:lnTo>
                    <a:pt x="273" y="82"/>
                  </a:lnTo>
                  <a:lnTo>
                    <a:pt x="295" y="107"/>
                  </a:lnTo>
                  <a:lnTo>
                    <a:pt x="319" y="134"/>
                  </a:lnTo>
                  <a:lnTo>
                    <a:pt x="341" y="165"/>
                  </a:lnTo>
                  <a:lnTo>
                    <a:pt x="363" y="196"/>
                  </a:lnTo>
                  <a:lnTo>
                    <a:pt x="387" y="230"/>
                  </a:lnTo>
                  <a:lnTo>
                    <a:pt x="409" y="265"/>
                  </a:lnTo>
                  <a:lnTo>
                    <a:pt x="433" y="302"/>
                  </a:lnTo>
                  <a:lnTo>
                    <a:pt x="455" y="34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69" y="2514"/>
              <a:ext cx="455" cy="340"/>
            </a:xfrm>
            <a:custGeom>
              <a:avLst/>
              <a:gdLst>
                <a:gd name="T0" fmla="*/ 0 w 455"/>
                <a:gd name="T1" fmla="*/ 50 h 340"/>
                <a:gd name="T2" fmla="*/ 22 w 455"/>
                <a:gd name="T3" fmla="*/ 32 h 340"/>
                <a:gd name="T4" fmla="*/ 46 w 455"/>
                <a:gd name="T5" fmla="*/ 19 h 340"/>
                <a:gd name="T6" fmla="*/ 68 w 455"/>
                <a:gd name="T7" fmla="*/ 7 h 340"/>
                <a:gd name="T8" fmla="*/ 90 w 455"/>
                <a:gd name="T9" fmla="*/ 2 h 340"/>
                <a:gd name="T10" fmla="*/ 114 w 455"/>
                <a:gd name="T11" fmla="*/ 0 h 340"/>
                <a:gd name="T12" fmla="*/ 136 w 455"/>
                <a:gd name="T13" fmla="*/ 0 h 340"/>
                <a:gd name="T14" fmla="*/ 158 w 455"/>
                <a:gd name="T15" fmla="*/ 4 h 340"/>
                <a:gd name="T16" fmla="*/ 182 w 455"/>
                <a:gd name="T17" fmla="*/ 13 h 340"/>
                <a:gd name="T18" fmla="*/ 204 w 455"/>
                <a:gd name="T19" fmla="*/ 25 h 340"/>
                <a:gd name="T20" fmla="*/ 228 w 455"/>
                <a:gd name="T21" fmla="*/ 40 h 340"/>
                <a:gd name="T22" fmla="*/ 250 w 455"/>
                <a:gd name="T23" fmla="*/ 59 h 340"/>
                <a:gd name="T24" fmla="*/ 274 w 455"/>
                <a:gd name="T25" fmla="*/ 82 h 340"/>
                <a:gd name="T26" fmla="*/ 295 w 455"/>
                <a:gd name="T27" fmla="*/ 107 h 340"/>
                <a:gd name="T28" fmla="*/ 319 w 455"/>
                <a:gd name="T29" fmla="*/ 134 h 340"/>
                <a:gd name="T30" fmla="*/ 341 w 455"/>
                <a:gd name="T31" fmla="*/ 165 h 340"/>
                <a:gd name="T32" fmla="*/ 363 w 455"/>
                <a:gd name="T33" fmla="*/ 196 h 340"/>
                <a:gd name="T34" fmla="*/ 387 w 455"/>
                <a:gd name="T35" fmla="*/ 230 h 340"/>
                <a:gd name="T36" fmla="*/ 409 w 455"/>
                <a:gd name="T37" fmla="*/ 265 h 340"/>
                <a:gd name="T38" fmla="*/ 431 w 455"/>
                <a:gd name="T39" fmla="*/ 302 h 340"/>
                <a:gd name="T40" fmla="*/ 455 w 455"/>
                <a:gd name="T41" fmla="*/ 340 h 3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0">
                  <a:moveTo>
                    <a:pt x="0" y="50"/>
                  </a:moveTo>
                  <a:lnTo>
                    <a:pt x="22" y="32"/>
                  </a:lnTo>
                  <a:lnTo>
                    <a:pt x="46" y="19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36" y="0"/>
                  </a:lnTo>
                  <a:lnTo>
                    <a:pt x="158" y="4"/>
                  </a:lnTo>
                  <a:lnTo>
                    <a:pt x="182" y="13"/>
                  </a:lnTo>
                  <a:lnTo>
                    <a:pt x="204" y="25"/>
                  </a:lnTo>
                  <a:lnTo>
                    <a:pt x="228" y="40"/>
                  </a:lnTo>
                  <a:lnTo>
                    <a:pt x="250" y="59"/>
                  </a:lnTo>
                  <a:lnTo>
                    <a:pt x="274" y="82"/>
                  </a:lnTo>
                  <a:lnTo>
                    <a:pt x="295" y="107"/>
                  </a:lnTo>
                  <a:lnTo>
                    <a:pt x="319" y="134"/>
                  </a:lnTo>
                  <a:lnTo>
                    <a:pt x="341" y="165"/>
                  </a:lnTo>
                  <a:lnTo>
                    <a:pt x="363" y="196"/>
                  </a:lnTo>
                  <a:lnTo>
                    <a:pt x="387" y="230"/>
                  </a:lnTo>
                  <a:lnTo>
                    <a:pt x="409" y="265"/>
                  </a:lnTo>
                  <a:lnTo>
                    <a:pt x="431" y="302"/>
                  </a:lnTo>
                  <a:lnTo>
                    <a:pt x="455" y="34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1787" y="2564"/>
              <a:ext cx="223" cy="290"/>
            </a:xfrm>
            <a:custGeom>
              <a:avLst/>
              <a:gdLst>
                <a:gd name="T0" fmla="*/ 0 w 223"/>
                <a:gd name="T1" fmla="*/ 290 h 290"/>
                <a:gd name="T2" fmla="*/ 223 w 223"/>
                <a:gd name="T3" fmla="*/ 290 h 290"/>
                <a:gd name="T4" fmla="*/ 223 w 223"/>
                <a:gd name="T5" fmla="*/ 0 h 2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3" h="290">
                  <a:moveTo>
                    <a:pt x="0" y="290"/>
                  </a:moveTo>
                  <a:lnTo>
                    <a:pt x="223" y="290"/>
                  </a:lnTo>
                  <a:lnTo>
                    <a:pt x="223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2465" y="2568"/>
              <a:ext cx="904" cy="286"/>
            </a:xfrm>
            <a:custGeom>
              <a:avLst/>
              <a:gdLst>
                <a:gd name="T0" fmla="*/ 0 w 904"/>
                <a:gd name="T1" fmla="*/ 286 h 286"/>
                <a:gd name="T2" fmla="*/ 904 w 904"/>
                <a:gd name="T3" fmla="*/ 286 h 286"/>
                <a:gd name="T4" fmla="*/ 904 w 904"/>
                <a:gd name="T5" fmla="*/ 0 h 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4" h="286">
                  <a:moveTo>
                    <a:pt x="0" y="286"/>
                  </a:moveTo>
                  <a:lnTo>
                    <a:pt x="904" y="286"/>
                  </a:lnTo>
                  <a:lnTo>
                    <a:pt x="904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1779" y="3044"/>
              <a:ext cx="231" cy="508"/>
            </a:xfrm>
            <a:custGeom>
              <a:avLst/>
              <a:gdLst>
                <a:gd name="T0" fmla="*/ 0 w 231"/>
                <a:gd name="T1" fmla="*/ 508 h 508"/>
                <a:gd name="T2" fmla="*/ 24 w 231"/>
                <a:gd name="T3" fmla="*/ 460 h 508"/>
                <a:gd name="T4" fmla="*/ 46 w 231"/>
                <a:gd name="T5" fmla="*/ 412 h 508"/>
                <a:gd name="T6" fmla="*/ 70 w 231"/>
                <a:gd name="T7" fmla="*/ 360 h 508"/>
                <a:gd name="T8" fmla="*/ 91 w 231"/>
                <a:gd name="T9" fmla="*/ 308 h 508"/>
                <a:gd name="T10" fmla="*/ 115 w 231"/>
                <a:gd name="T11" fmla="*/ 254 h 508"/>
                <a:gd name="T12" fmla="*/ 140 w 231"/>
                <a:gd name="T13" fmla="*/ 204 h 508"/>
                <a:gd name="T14" fmla="*/ 161 w 231"/>
                <a:gd name="T15" fmla="*/ 150 h 508"/>
                <a:gd name="T16" fmla="*/ 185 w 231"/>
                <a:gd name="T17" fmla="*/ 98 h 508"/>
                <a:gd name="T18" fmla="*/ 209 w 231"/>
                <a:gd name="T19" fmla="*/ 48 h 508"/>
                <a:gd name="T20" fmla="*/ 231 w 231"/>
                <a:gd name="T21" fmla="*/ 0 h 5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" h="508">
                  <a:moveTo>
                    <a:pt x="0" y="508"/>
                  </a:moveTo>
                  <a:lnTo>
                    <a:pt x="24" y="460"/>
                  </a:lnTo>
                  <a:lnTo>
                    <a:pt x="46" y="412"/>
                  </a:lnTo>
                  <a:lnTo>
                    <a:pt x="70" y="360"/>
                  </a:lnTo>
                  <a:lnTo>
                    <a:pt x="91" y="308"/>
                  </a:lnTo>
                  <a:lnTo>
                    <a:pt x="115" y="254"/>
                  </a:lnTo>
                  <a:lnTo>
                    <a:pt x="140" y="204"/>
                  </a:lnTo>
                  <a:lnTo>
                    <a:pt x="161" y="150"/>
                  </a:lnTo>
                  <a:lnTo>
                    <a:pt x="185" y="98"/>
                  </a:lnTo>
                  <a:lnTo>
                    <a:pt x="209" y="48"/>
                  </a:lnTo>
                  <a:lnTo>
                    <a:pt x="231" y="0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2921" y="3044"/>
              <a:ext cx="448" cy="775"/>
            </a:xfrm>
            <a:custGeom>
              <a:avLst/>
              <a:gdLst>
                <a:gd name="T0" fmla="*/ 0 w 448"/>
                <a:gd name="T1" fmla="*/ 775 h 775"/>
                <a:gd name="T2" fmla="*/ 22 w 448"/>
                <a:gd name="T3" fmla="*/ 773 h 775"/>
                <a:gd name="T4" fmla="*/ 44 w 448"/>
                <a:gd name="T5" fmla="*/ 764 h 775"/>
                <a:gd name="T6" fmla="*/ 68 w 448"/>
                <a:gd name="T7" fmla="*/ 750 h 775"/>
                <a:gd name="T8" fmla="*/ 90 w 448"/>
                <a:gd name="T9" fmla="*/ 731 h 775"/>
                <a:gd name="T10" fmla="*/ 112 w 448"/>
                <a:gd name="T11" fmla="*/ 706 h 775"/>
                <a:gd name="T12" fmla="*/ 134 w 448"/>
                <a:gd name="T13" fmla="*/ 679 h 775"/>
                <a:gd name="T14" fmla="*/ 156 w 448"/>
                <a:gd name="T15" fmla="*/ 644 h 775"/>
                <a:gd name="T16" fmla="*/ 180 w 448"/>
                <a:gd name="T17" fmla="*/ 608 h 775"/>
                <a:gd name="T18" fmla="*/ 202 w 448"/>
                <a:gd name="T19" fmla="*/ 567 h 775"/>
                <a:gd name="T20" fmla="*/ 223 w 448"/>
                <a:gd name="T21" fmla="*/ 523 h 775"/>
                <a:gd name="T22" fmla="*/ 245 w 448"/>
                <a:gd name="T23" fmla="*/ 475 h 775"/>
                <a:gd name="T24" fmla="*/ 269 w 448"/>
                <a:gd name="T25" fmla="*/ 425 h 775"/>
                <a:gd name="T26" fmla="*/ 291 w 448"/>
                <a:gd name="T27" fmla="*/ 373 h 775"/>
                <a:gd name="T28" fmla="*/ 313 w 448"/>
                <a:gd name="T29" fmla="*/ 319 h 775"/>
                <a:gd name="T30" fmla="*/ 337 w 448"/>
                <a:gd name="T31" fmla="*/ 268 h 775"/>
                <a:gd name="T32" fmla="*/ 359 w 448"/>
                <a:gd name="T33" fmla="*/ 212 h 775"/>
                <a:gd name="T34" fmla="*/ 381 w 448"/>
                <a:gd name="T35" fmla="*/ 156 h 775"/>
                <a:gd name="T36" fmla="*/ 405 w 448"/>
                <a:gd name="T37" fmla="*/ 102 h 775"/>
                <a:gd name="T38" fmla="*/ 427 w 448"/>
                <a:gd name="T39" fmla="*/ 50 h 775"/>
                <a:gd name="T40" fmla="*/ 448 w 448"/>
                <a:gd name="T41" fmla="*/ 0 h 7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8" h="775">
                  <a:moveTo>
                    <a:pt x="0" y="775"/>
                  </a:moveTo>
                  <a:lnTo>
                    <a:pt x="22" y="773"/>
                  </a:lnTo>
                  <a:lnTo>
                    <a:pt x="44" y="764"/>
                  </a:lnTo>
                  <a:lnTo>
                    <a:pt x="68" y="750"/>
                  </a:lnTo>
                  <a:lnTo>
                    <a:pt x="90" y="731"/>
                  </a:lnTo>
                  <a:lnTo>
                    <a:pt x="112" y="706"/>
                  </a:lnTo>
                  <a:lnTo>
                    <a:pt x="134" y="679"/>
                  </a:lnTo>
                  <a:lnTo>
                    <a:pt x="156" y="644"/>
                  </a:lnTo>
                  <a:lnTo>
                    <a:pt x="180" y="608"/>
                  </a:lnTo>
                  <a:lnTo>
                    <a:pt x="202" y="567"/>
                  </a:lnTo>
                  <a:lnTo>
                    <a:pt x="223" y="523"/>
                  </a:lnTo>
                  <a:lnTo>
                    <a:pt x="245" y="475"/>
                  </a:lnTo>
                  <a:lnTo>
                    <a:pt x="269" y="425"/>
                  </a:lnTo>
                  <a:lnTo>
                    <a:pt x="291" y="373"/>
                  </a:lnTo>
                  <a:lnTo>
                    <a:pt x="313" y="319"/>
                  </a:lnTo>
                  <a:lnTo>
                    <a:pt x="337" y="268"/>
                  </a:lnTo>
                  <a:lnTo>
                    <a:pt x="359" y="212"/>
                  </a:lnTo>
                  <a:lnTo>
                    <a:pt x="381" y="156"/>
                  </a:lnTo>
                  <a:lnTo>
                    <a:pt x="405" y="102"/>
                  </a:lnTo>
                  <a:lnTo>
                    <a:pt x="427" y="50"/>
                  </a:lnTo>
                  <a:lnTo>
                    <a:pt x="448" y="0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2465" y="3552"/>
              <a:ext cx="450" cy="267"/>
            </a:xfrm>
            <a:custGeom>
              <a:avLst/>
              <a:gdLst>
                <a:gd name="T0" fmla="*/ 0 w 450"/>
                <a:gd name="T1" fmla="*/ 0 h 267"/>
                <a:gd name="T2" fmla="*/ 22 w 450"/>
                <a:gd name="T3" fmla="*/ 46 h 267"/>
                <a:gd name="T4" fmla="*/ 46 w 450"/>
                <a:gd name="T5" fmla="*/ 86 h 267"/>
                <a:gd name="T6" fmla="*/ 68 w 450"/>
                <a:gd name="T7" fmla="*/ 127 h 267"/>
                <a:gd name="T8" fmla="*/ 89 w 450"/>
                <a:gd name="T9" fmla="*/ 159 h 267"/>
                <a:gd name="T10" fmla="*/ 111 w 450"/>
                <a:gd name="T11" fmla="*/ 190 h 267"/>
                <a:gd name="T12" fmla="*/ 135 w 450"/>
                <a:gd name="T13" fmla="*/ 215 h 267"/>
                <a:gd name="T14" fmla="*/ 157 w 450"/>
                <a:gd name="T15" fmla="*/ 236 h 267"/>
                <a:gd name="T16" fmla="*/ 179 w 450"/>
                <a:gd name="T17" fmla="*/ 252 h 267"/>
                <a:gd name="T18" fmla="*/ 201 w 450"/>
                <a:gd name="T19" fmla="*/ 263 h 267"/>
                <a:gd name="T20" fmla="*/ 225 w 450"/>
                <a:gd name="T21" fmla="*/ 267 h 267"/>
                <a:gd name="T22" fmla="*/ 247 w 450"/>
                <a:gd name="T23" fmla="*/ 267 h 267"/>
                <a:gd name="T24" fmla="*/ 269 w 450"/>
                <a:gd name="T25" fmla="*/ 261 h 267"/>
                <a:gd name="T26" fmla="*/ 293 w 450"/>
                <a:gd name="T27" fmla="*/ 252 h 267"/>
                <a:gd name="T28" fmla="*/ 314 w 450"/>
                <a:gd name="T29" fmla="*/ 234 h 267"/>
                <a:gd name="T30" fmla="*/ 336 w 450"/>
                <a:gd name="T31" fmla="*/ 213 h 267"/>
                <a:gd name="T32" fmla="*/ 360 w 450"/>
                <a:gd name="T33" fmla="*/ 188 h 267"/>
                <a:gd name="T34" fmla="*/ 382 w 450"/>
                <a:gd name="T35" fmla="*/ 157 h 267"/>
                <a:gd name="T36" fmla="*/ 404 w 450"/>
                <a:gd name="T37" fmla="*/ 123 h 267"/>
                <a:gd name="T38" fmla="*/ 428 w 450"/>
                <a:gd name="T39" fmla="*/ 84 h 267"/>
                <a:gd name="T40" fmla="*/ 450 w 450"/>
                <a:gd name="T41" fmla="*/ 42 h 2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0" h="267">
                  <a:moveTo>
                    <a:pt x="0" y="0"/>
                  </a:moveTo>
                  <a:lnTo>
                    <a:pt x="22" y="46"/>
                  </a:lnTo>
                  <a:lnTo>
                    <a:pt x="46" y="86"/>
                  </a:lnTo>
                  <a:lnTo>
                    <a:pt x="68" y="127"/>
                  </a:lnTo>
                  <a:lnTo>
                    <a:pt x="89" y="159"/>
                  </a:lnTo>
                  <a:lnTo>
                    <a:pt x="111" y="190"/>
                  </a:lnTo>
                  <a:lnTo>
                    <a:pt x="135" y="215"/>
                  </a:lnTo>
                  <a:lnTo>
                    <a:pt x="157" y="236"/>
                  </a:lnTo>
                  <a:lnTo>
                    <a:pt x="179" y="252"/>
                  </a:lnTo>
                  <a:lnTo>
                    <a:pt x="201" y="263"/>
                  </a:lnTo>
                  <a:lnTo>
                    <a:pt x="225" y="267"/>
                  </a:lnTo>
                  <a:lnTo>
                    <a:pt x="247" y="267"/>
                  </a:lnTo>
                  <a:lnTo>
                    <a:pt x="269" y="261"/>
                  </a:lnTo>
                  <a:lnTo>
                    <a:pt x="293" y="252"/>
                  </a:lnTo>
                  <a:lnTo>
                    <a:pt x="314" y="234"/>
                  </a:lnTo>
                  <a:lnTo>
                    <a:pt x="336" y="213"/>
                  </a:lnTo>
                  <a:lnTo>
                    <a:pt x="360" y="188"/>
                  </a:lnTo>
                  <a:lnTo>
                    <a:pt x="382" y="157"/>
                  </a:lnTo>
                  <a:lnTo>
                    <a:pt x="404" y="123"/>
                  </a:lnTo>
                  <a:lnTo>
                    <a:pt x="428" y="84"/>
                  </a:lnTo>
                  <a:lnTo>
                    <a:pt x="450" y="42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70"/>
            <p:cNvSpPr>
              <a:spLocks noChangeShapeType="1"/>
            </p:cNvSpPr>
            <p:nvPr/>
          </p:nvSpPr>
          <p:spPr bwMode="auto">
            <a:xfrm flipH="1">
              <a:off x="2900" y="3552"/>
              <a:ext cx="21" cy="4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2010" y="3044"/>
              <a:ext cx="455" cy="508"/>
            </a:xfrm>
            <a:custGeom>
              <a:avLst/>
              <a:gdLst>
                <a:gd name="T0" fmla="*/ 0 w 455"/>
                <a:gd name="T1" fmla="*/ 0 h 508"/>
                <a:gd name="T2" fmla="*/ 0 w 455"/>
                <a:gd name="T3" fmla="*/ 254 h 508"/>
                <a:gd name="T4" fmla="*/ 455 w 455"/>
                <a:gd name="T5" fmla="*/ 254 h 508"/>
                <a:gd name="T6" fmla="*/ 455 w 455"/>
                <a:gd name="T7" fmla="*/ 508 h 5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5" h="508">
                  <a:moveTo>
                    <a:pt x="0" y="0"/>
                  </a:moveTo>
                  <a:lnTo>
                    <a:pt x="0" y="254"/>
                  </a:lnTo>
                  <a:lnTo>
                    <a:pt x="455" y="254"/>
                  </a:lnTo>
                  <a:lnTo>
                    <a:pt x="455" y="508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72"/>
            <p:cNvSpPr>
              <a:spLocks noChangeShapeType="1"/>
            </p:cNvSpPr>
            <p:nvPr/>
          </p:nvSpPr>
          <p:spPr bwMode="auto">
            <a:xfrm>
              <a:off x="2921" y="3552"/>
              <a:ext cx="1" cy="26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369" y="3044"/>
              <a:ext cx="448" cy="254"/>
            </a:xfrm>
            <a:custGeom>
              <a:avLst/>
              <a:gdLst>
                <a:gd name="T0" fmla="*/ 0 w 448"/>
                <a:gd name="T1" fmla="*/ 0 h 254"/>
                <a:gd name="T2" fmla="*/ 0 w 448"/>
                <a:gd name="T3" fmla="*/ 254 h 254"/>
                <a:gd name="T4" fmla="*/ 448 w 448"/>
                <a:gd name="T5" fmla="*/ 254 h 2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8" h="254">
                  <a:moveTo>
                    <a:pt x="0" y="0"/>
                  </a:moveTo>
                  <a:lnTo>
                    <a:pt x="0" y="254"/>
                  </a:lnTo>
                  <a:lnTo>
                    <a:pt x="448" y="254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1816" y="874"/>
              <a:ext cx="76" cy="46"/>
            </a:xfrm>
            <a:custGeom>
              <a:avLst/>
              <a:gdLst>
                <a:gd name="T0" fmla="*/ 0 w 76"/>
                <a:gd name="T1" fmla="*/ 0 h 46"/>
                <a:gd name="T2" fmla="*/ 76 w 76"/>
                <a:gd name="T3" fmla="*/ 23 h 46"/>
                <a:gd name="T4" fmla="*/ 0 w 76"/>
                <a:gd name="T5" fmla="*/ 46 h 46"/>
                <a:gd name="T6" fmla="*/ 0 w 76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46">
                  <a:moveTo>
                    <a:pt x="0" y="0"/>
                  </a:moveTo>
                  <a:lnTo>
                    <a:pt x="76" y="23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2006" y="874"/>
              <a:ext cx="79" cy="46"/>
            </a:xfrm>
            <a:custGeom>
              <a:avLst/>
              <a:gdLst>
                <a:gd name="T0" fmla="*/ 79 w 79"/>
                <a:gd name="T1" fmla="*/ 0 h 46"/>
                <a:gd name="T2" fmla="*/ 0 w 79"/>
                <a:gd name="T3" fmla="*/ 23 h 46"/>
                <a:gd name="T4" fmla="*/ 79 w 79"/>
                <a:gd name="T5" fmla="*/ 46 h 46"/>
                <a:gd name="T6" fmla="*/ 79 w 79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46">
                  <a:moveTo>
                    <a:pt x="79" y="0"/>
                  </a:moveTo>
                  <a:lnTo>
                    <a:pt x="0" y="23"/>
                  </a:lnTo>
                  <a:lnTo>
                    <a:pt x="79" y="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Rectangle 176"/>
            <p:cNvSpPr>
              <a:spLocks noChangeArrowheads="1"/>
            </p:cNvSpPr>
            <p:nvPr/>
          </p:nvSpPr>
          <p:spPr bwMode="auto">
            <a:xfrm>
              <a:off x="1885" y="660"/>
              <a:ext cx="9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a 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76" name="Rectangle 177"/>
            <p:cNvSpPr>
              <a:spLocks noChangeArrowheads="1"/>
            </p:cNvSpPr>
            <p:nvPr/>
          </p:nvSpPr>
          <p:spPr bwMode="auto">
            <a:xfrm>
              <a:off x="1989" y="674"/>
              <a:ext cx="28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ea typeface="华文中宋" panose="02010600040101010101" pitchFamily="2" charset="-122"/>
                </a:rPr>
                <a:t>=30°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77" name="Rectangle 178"/>
            <p:cNvSpPr>
              <a:spLocks noChangeArrowheads="1"/>
            </p:cNvSpPr>
            <p:nvPr/>
          </p:nvSpPr>
          <p:spPr bwMode="auto">
            <a:xfrm>
              <a:off x="1654" y="661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78" name="Rectangle 179"/>
            <p:cNvSpPr>
              <a:spLocks noChangeArrowheads="1"/>
            </p:cNvSpPr>
            <p:nvPr/>
          </p:nvSpPr>
          <p:spPr bwMode="auto">
            <a:xfrm>
              <a:off x="1717" y="741"/>
              <a:ext cx="3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2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79" name="Rectangle 180"/>
            <p:cNvSpPr>
              <a:spLocks noChangeArrowheads="1"/>
            </p:cNvSpPr>
            <p:nvPr/>
          </p:nvSpPr>
          <p:spPr bwMode="auto">
            <a:xfrm>
              <a:off x="2202" y="7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0" name="Rectangle 181"/>
            <p:cNvSpPr>
              <a:spLocks noChangeArrowheads="1"/>
            </p:cNvSpPr>
            <p:nvPr/>
          </p:nvSpPr>
          <p:spPr bwMode="auto">
            <a:xfrm>
              <a:off x="2264" y="806"/>
              <a:ext cx="3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1" name="Rectangle 182"/>
            <p:cNvSpPr>
              <a:spLocks noChangeArrowheads="1"/>
            </p:cNvSpPr>
            <p:nvPr/>
          </p:nvSpPr>
          <p:spPr bwMode="auto">
            <a:xfrm>
              <a:off x="2552" y="7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2" name="Rectangle 183"/>
            <p:cNvSpPr>
              <a:spLocks noChangeArrowheads="1"/>
            </p:cNvSpPr>
            <p:nvPr/>
          </p:nvSpPr>
          <p:spPr bwMode="auto">
            <a:xfrm>
              <a:off x="2613" y="806"/>
              <a:ext cx="3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3" name="Rectangle 184"/>
            <p:cNvSpPr>
              <a:spLocks noChangeArrowheads="1"/>
            </p:cNvSpPr>
            <p:nvPr/>
          </p:nvSpPr>
          <p:spPr bwMode="auto">
            <a:xfrm>
              <a:off x="2999" y="7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4" name="Rectangle 185"/>
            <p:cNvSpPr>
              <a:spLocks noChangeArrowheads="1"/>
            </p:cNvSpPr>
            <p:nvPr/>
          </p:nvSpPr>
          <p:spPr bwMode="auto">
            <a:xfrm>
              <a:off x="3058" y="806"/>
              <a:ext cx="3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5" name="Rectangle 186"/>
            <p:cNvSpPr>
              <a:spLocks noChangeArrowheads="1"/>
            </p:cNvSpPr>
            <p:nvPr/>
          </p:nvSpPr>
          <p:spPr bwMode="auto">
            <a:xfrm>
              <a:off x="1687" y="1271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6" name="Rectangle 187"/>
            <p:cNvSpPr>
              <a:spLocks noChangeArrowheads="1"/>
            </p:cNvSpPr>
            <p:nvPr/>
          </p:nvSpPr>
          <p:spPr bwMode="auto">
            <a:xfrm>
              <a:off x="4005" y="1266"/>
              <a:ext cx="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7" name="Rectangle 188"/>
            <p:cNvSpPr>
              <a:spLocks noChangeArrowheads="1"/>
            </p:cNvSpPr>
            <p:nvPr/>
          </p:nvSpPr>
          <p:spPr bwMode="auto">
            <a:xfrm>
              <a:off x="4085" y="1280"/>
              <a:ext cx="3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8" name="Rectangle 189"/>
            <p:cNvSpPr>
              <a:spLocks noChangeArrowheads="1"/>
            </p:cNvSpPr>
            <p:nvPr/>
          </p:nvSpPr>
          <p:spPr bwMode="auto">
            <a:xfrm>
              <a:off x="1687" y="1870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89" name="Rectangle 190"/>
            <p:cNvSpPr>
              <a:spLocks noChangeArrowheads="1"/>
            </p:cNvSpPr>
            <p:nvPr/>
          </p:nvSpPr>
          <p:spPr bwMode="auto">
            <a:xfrm>
              <a:off x="4005" y="1873"/>
              <a:ext cx="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0" name="Rectangle 191"/>
            <p:cNvSpPr>
              <a:spLocks noChangeArrowheads="1"/>
            </p:cNvSpPr>
            <p:nvPr/>
          </p:nvSpPr>
          <p:spPr bwMode="auto">
            <a:xfrm>
              <a:off x="4085" y="1887"/>
              <a:ext cx="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1" name="Rectangle 192"/>
            <p:cNvSpPr>
              <a:spLocks noChangeArrowheads="1"/>
            </p:cNvSpPr>
            <p:nvPr/>
          </p:nvSpPr>
          <p:spPr bwMode="auto">
            <a:xfrm>
              <a:off x="1694" y="2341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2" name="Rectangle 193"/>
            <p:cNvSpPr>
              <a:spLocks noChangeArrowheads="1"/>
            </p:cNvSpPr>
            <p:nvPr/>
          </p:nvSpPr>
          <p:spPr bwMode="auto">
            <a:xfrm>
              <a:off x="4011" y="2337"/>
              <a:ext cx="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3" name="Rectangle 194"/>
            <p:cNvSpPr>
              <a:spLocks noChangeArrowheads="1"/>
            </p:cNvSpPr>
            <p:nvPr/>
          </p:nvSpPr>
          <p:spPr bwMode="auto">
            <a:xfrm>
              <a:off x="4089" y="2352"/>
              <a:ext cx="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4" name="Rectangle 195"/>
            <p:cNvSpPr>
              <a:spLocks noChangeArrowheads="1"/>
            </p:cNvSpPr>
            <p:nvPr/>
          </p:nvSpPr>
          <p:spPr bwMode="auto">
            <a:xfrm>
              <a:off x="1694" y="2841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5" name="Rectangle 196"/>
            <p:cNvSpPr>
              <a:spLocks noChangeArrowheads="1"/>
            </p:cNvSpPr>
            <p:nvPr/>
          </p:nvSpPr>
          <p:spPr bwMode="auto">
            <a:xfrm>
              <a:off x="4013" y="2854"/>
              <a:ext cx="7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6" name="Rectangle 197"/>
            <p:cNvSpPr>
              <a:spLocks noChangeArrowheads="1"/>
            </p:cNvSpPr>
            <p:nvPr/>
          </p:nvSpPr>
          <p:spPr bwMode="auto">
            <a:xfrm>
              <a:off x="4093" y="2868"/>
              <a:ext cx="2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7" name="Rectangle 198"/>
            <p:cNvSpPr>
              <a:spLocks noChangeArrowheads="1"/>
            </p:cNvSpPr>
            <p:nvPr/>
          </p:nvSpPr>
          <p:spPr bwMode="auto">
            <a:xfrm>
              <a:off x="1687" y="3295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8" name="Rectangle 199"/>
            <p:cNvSpPr>
              <a:spLocks noChangeArrowheads="1"/>
            </p:cNvSpPr>
            <p:nvPr/>
          </p:nvSpPr>
          <p:spPr bwMode="auto">
            <a:xfrm>
              <a:off x="4004" y="3289"/>
              <a:ext cx="7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99" name="Rectangle 200"/>
            <p:cNvSpPr>
              <a:spLocks noChangeArrowheads="1"/>
            </p:cNvSpPr>
            <p:nvPr/>
          </p:nvSpPr>
          <p:spPr bwMode="auto">
            <a:xfrm>
              <a:off x="4084" y="3304"/>
              <a:ext cx="3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1644" y="163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1707" y="1714"/>
              <a:ext cx="5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G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2" name="Rectangle 203"/>
            <p:cNvSpPr>
              <a:spLocks noChangeArrowheads="1"/>
            </p:cNvSpPr>
            <p:nvPr/>
          </p:nvSpPr>
          <p:spPr bwMode="auto">
            <a:xfrm>
              <a:off x="1674" y="1960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3" name="Rectangle 204"/>
            <p:cNvSpPr>
              <a:spLocks noChangeArrowheads="1"/>
            </p:cNvSpPr>
            <p:nvPr/>
          </p:nvSpPr>
          <p:spPr bwMode="auto">
            <a:xfrm>
              <a:off x="1734" y="2041"/>
              <a:ext cx="3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4" name="Rectangle 205"/>
            <p:cNvSpPr>
              <a:spLocks noChangeArrowheads="1"/>
            </p:cNvSpPr>
            <p:nvPr/>
          </p:nvSpPr>
          <p:spPr bwMode="auto">
            <a:xfrm>
              <a:off x="2395" y="3614"/>
              <a:ext cx="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5" name="Rectangle 206"/>
            <p:cNvSpPr>
              <a:spLocks noChangeArrowheads="1"/>
            </p:cNvSpPr>
            <p:nvPr/>
          </p:nvSpPr>
          <p:spPr bwMode="auto">
            <a:xfrm>
              <a:off x="2462" y="3693"/>
              <a:ext cx="7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ab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6" name="Rectangle 207"/>
            <p:cNvSpPr>
              <a:spLocks noChangeArrowheads="1"/>
            </p:cNvSpPr>
            <p:nvPr/>
          </p:nvSpPr>
          <p:spPr bwMode="auto">
            <a:xfrm>
              <a:off x="3183" y="3614"/>
              <a:ext cx="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7" name="Rectangle 208"/>
            <p:cNvSpPr>
              <a:spLocks noChangeArrowheads="1"/>
            </p:cNvSpPr>
            <p:nvPr/>
          </p:nvSpPr>
          <p:spPr bwMode="auto">
            <a:xfrm>
              <a:off x="3251" y="3693"/>
              <a:ext cx="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8" name="Rectangle 209"/>
            <p:cNvSpPr>
              <a:spLocks noChangeArrowheads="1"/>
            </p:cNvSpPr>
            <p:nvPr/>
          </p:nvSpPr>
          <p:spPr bwMode="auto">
            <a:xfrm>
              <a:off x="2090" y="2327"/>
              <a:ext cx="7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09" name="Rectangle 210"/>
            <p:cNvSpPr>
              <a:spLocks noChangeArrowheads="1"/>
            </p:cNvSpPr>
            <p:nvPr/>
          </p:nvSpPr>
          <p:spPr bwMode="auto">
            <a:xfrm>
              <a:off x="2167" y="2341"/>
              <a:ext cx="3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10" name="Rectangle 211"/>
            <p:cNvSpPr>
              <a:spLocks noChangeArrowheads="1"/>
            </p:cNvSpPr>
            <p:nvPr/>
          </p:nvSpPr>
          <p:spPr bwMode="auto">
            <a:xfrm>
              <a:off x="2203" y="2420"/>
              <a:ext cx="3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11" name="Rectangle 212"/>
            <p:cNvSpPr>
              <a:spLocks noChangeArrowheads="1"/>
            </p:cNvSpPr>
            <p:nvPr/>
          </p:nvSpPr>
          <p:spPr bwMode="auto">
            <a:xfrm>
              <a:off x="1571" y="2429"/>
              <a:ext cx="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12" name="Rectangle 213"/>
            <p:cNvSpPr>
              <a:spLocks noChangeArrowheads="1"/>
            </p:cNvSpPr>
            <p:nvPr/>
          </p:nvSpPr>
          <p:spPr bwMode="auto">
            <a:xfrm>
              <a:off x="1614" y="2509"/>
              <a:ext cx="10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VT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13" name="Rectangle 214"/>
            <p:cNvSpPr>
              <a:spLocks noChangeArrowheads="1"/>
            </p:cNvSpPr>
            <p:nvPr/>
          </p:nvSpPr>
          <p:spPr bwMode="auto">
            <a:xfrm>
              <a:off x="1719" y="2548"/>
              <a:ext cx="4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14" name="Rectangle 215"/>
            <p:cNvSpPr>
              <a:spLocks noChangeArrowheads="1"/>
            </p:cNvSpPr>
            <p:nvPr/>
          </p:nvSpPr>
          <p:spPr bwMode="auto">
            <a:xfrm>
              <a:off x="1547" y="29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15" name="Rectangle 216"/>
            <p:cNvSpPr>
              <a:spLocks noChangeArrowheads="1"/>
            </p:cNvSpPr>
            <p:nvPr/>
          </p:nvSpPr>
          <p:spPr bwMode="auto">
            <a:xfrm>
              <a:off x="1619" y="3005"/>
              <a:ext cx="10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VT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16" name="Rectangle 217"/>
            <p:cNvSpPr>
              <a:spLocks noChangeArrowheads="1"/>
            </p:cNvSpPr>
            <p:nvPr/>
          </p:nvSpPr>
          <p:spPr bwMode="auto">
            <a:xfrm>
              <a:off x="1724" y="3048"/>
              <a:ext cx="4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17" name="Rectangle 218"/>
            <p:cNvSpPr>
              <a:spLocks noChangeArrowheads="1"/>
            </p:cNvSpPr>
            <p:nvPr/>
          </p:nvSpPr>
          <p:spPr bwMode="auto">
            <a:xfrm>
              <a:off x="1825" y="2989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218" name="Rectangle 219"/>
            <p:cNvSpPr>
              <a:spLocks noChangeArrowheads="1"/>
            </p:cNvSpPr>
            <p:nvPr/>
          </p:nvSpPr>
          <p:spPr bwMode="auto">
            <a:xfrm>
              <a:off x="1890" y="3071"/>
              <a:ext cx="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</p:grpSp>
      <p:sp>
        <p:nvSpPr>
          <p:cNvPr id="221" name="Text Box 6"/>
          <p:cNvSpPr txBox="1">
            <a:spLocks noChangeArrowheads="1"/>
          </p:cNvSpPr>
          <p:nvPr/>
        </p:nvSpPr>
        <p:spPr bwMode="auto">
          <a:xfrm>
            <a:off x="-8966199" y="5096360"/>
            <a:ext cx="1253195" cy="2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900" b="0">
                <a:ea typeface="华文中宋" panose="02010600040101010101" pitchFamily="2" charset="-122"/>
              </a:rPr>
              <a:t>                </a:t>
            </a:r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22" y="732392"/>
            <a:ext cx="3314700" cy="1752600"/>
          </a:xfrm>
          <a:prstGeom prst="rect">
            <a:avLst/>
          </a:prstGeom>
        </p:spPr>
      </p:pic>
      <p:sp>
        <p:nvSpPr>
          <p:cNvPr id="223" name="矩形 222"/>
          <p:cNvSpPr/>
          <p:nvPr/>
        </p:nvSpPr>
        <p:spPr>
          <a:xfrm>
            <a:off x="750292" y="16224"/>
            <a:ext cx="3430747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dirty="0">
                <a:solidFill>
                  <a:srgbClr val="E35449"/>
                </a:solidFill>
              </a:rPr>
              <a:t>■</a:t>
            </a:r>
            <a:r>
              <a:rPr lang="zh-CN" altLang="en-US" sz="2800" dirty="0">
                <a:solidFill>
                  <a:srgbClr val="E35449"/>
                </a:solidFill>
              </a:rPr>
              <a:t>不考虑</a:t>
            </a:r>
            <a:r>
              <a:rPr lang="zh-CN" altLang="en-US" sz="2800" dirty="0"/>
              <a:t>变压器漏感</a:t>
            </a:r>
          </a:p>
        </p:txBody>
      </p:sp>
    </p:spTree>
    <p:extLst>
      <p:ext uri="{BB962C8B-B14F-4D97-AF65-F5344CB8AC3E}">
        <p14:creationId xmlns:p14="http://schemas.microsoft.com/office/powerpoint/2010/main" val="3327331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3.4.1 </a:t>
            </a:r>
            <a:r>
              <a:rPr lang="zh-CN" altLang="en-US" sz="3600">
                <a:solidFill>
                  <a:schemeClr val="tx1"/>
                </a:solidFill>
              </a:rPr>
              <a:t>电容滤波的单相不可控整流电路</a:t>
            </a:r>
          </a:p>
        </p:txBody>
      </p:sp>
      <p:graphicFrame>
        <p:nvGraphicFramePr>
          <p:cNvPr id="10547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-323850" y="260350"/>
          <a:ext cx="12812713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6" name="Visio" r:id="rId3" imgW="8573111" imgH="4047022" progId="Visio.Drawing.11">
                  <p:embed/>
                </p:oleObj>
              </mc:Choice>
              <mc:Fallback>
                <p:oleObj name="Visio" r:id="rId3" imgW="8573111" imgH="4047022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3850" y="260350"/>
                        <a:ext cx="12812713" cy="604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7"/>
          <p:cNvSpPr txBox="1">
            <a:spLocks noChangeArrowheads="1"/>
          </p:cNvSpPr>
          <p:nvPr/>
        </p:nvSpPr>
        <p:spPr bwMode="auto">
          <a:xfrm>
            <a:off x="828675" y="4149725"/>
            <a:ext cx="79914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E35449"/>
                </a:solidFill>
              </a:rPr>
              <a:t>■</a:t>
            </a:r>
            <a:r>
              <a:rPr lang="zh-CN" altLang="en-US" sz="2000"/>
              <a:t>工作原理及波形分析 ：基本工作过程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000">
                <a:solidFill>
                  <a:srgbClr val="009900"/>
                </a:solidFill>
              </a:rPr>
              <a:t>       ☞</a:t>
            </a:r>
            <a:r>
              <a:rPr lang="zh-CN" altLang="en-US" sz="2000"/>
              <a:t>电容被充电到</a:t>
            </a:r>
            <a:r>
              <a:rPr lang="zh-CN" altLang="en-US" sz="2000" i="1">
                <a:sym typeface="Symbol" panose="05050102010706020507" pitchFamily="18" charset="2"/>
              </a:rPr>
              <a:t></a:t>
            </a:r>
            <a:r>
              <a:rPr lang="en-US" altLang="zh-CN" sz="2000" i="1"/>
              <a:t>t=</a:t>
            </a:r>
            <a:r>
              <a:rPr lang="el-GR" altLang="zh-CN" sz="2000" i="1">
                <a:sym typeface="Symbol" panose="05050102010706020507" pitchFamily="18" charset="2"/>
              </a:rPr>
              <a:t></a:t>
            </a:r>
            <a:r>
              <a:rPr lang="zh-CN" altLang="en-US" sz="2000"/>
              <a:t>时，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d</a:t>
            </a:r>
            <a:r>
              <a:rPr lang="en-US" altLang="zh-CN" sz="2000" i="1"/>
              <a:t>=u</a:t>
            </a:r>
            <a:r>
              <a:rPr lang="en-US" altLang="zh-CN" sz="2000" i="1" baseline="-25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VD</a:t>
            </a:r>
            <a:r>
              <a:rPr lang="en-US" altLang="zh-CN" sz="2000" baseline="-25000"/>
              <a:t>1</a:t>
            </a:r>
            <a:r>
              <a:rPr lang="zh-CN" altLang="en-US" sz="2000"/>
              <a:t>和</a:t>
            </a:r>
            <a:r>
              <a:rPr lang="en-US" altLang="zh-CN" sz="2000"/>
              <a:t>VD</a:t>
            </a:r>
            <a:r>
              <a:rPr lang="en-US" altLang="zh-CN" sz="2000" baseline="-25000"/>
              <a:t>4</a:t>
            </a:r>
            <a:r>
              <a:rPr lang="zh-CN" altLang="en-US" sz="2000"/>
              <a:t>关断。</a:t>
            </a:r>
            <a:r>
              <a:rPr lang="zh-CN" altLang="en-US" sz="2000">
                <a:solidFill>
                  <a:srgbClr val="E35449"/>
                </a:solidFill>
              </a:rPr>
              <a:t>电容开始以时间常数</a:t>
            </a:r>
            <a:r>
              <a:rPr lang="en-US" altLang="zh-CN" sz="2000" i="1">
                <a:solidFill>
                  <a:srgbClr val="E35449"/>
                </a:solidFill>
              </a:rPr>
              <a:t>RC</a:t>
            </a:r>
            <a:r>
              <a:rPr lang="zh-CN" altLang="en-US" sz="2000">
                <a:solidFill>
                  <a:srgbClr val="E35449"/>
                </a:solidFill>
              </a:rPr>
              <a:t>按指数函数放电</a:t>
            </a:r>
            <a:r>
              <a:rPr lang="zh-CN" altLang="en-US" sz="2000"/>
              <a:t>。</a:t>
            </a:r>
            <a:r>
              <a:rPr lang="zh-CN" altLang="en-US" sz="2000" b="0"/>
              <a:t> </a:t>
            </a:r>
            <a:endParaRPr lang="zh-CN" altLang="en-US" sz="2000"/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000"/>
              <a:t>       </a:t>
            </a:r>
            <a:r>
              <a:rPr lang="zh-CN" altLang="en-US" sz="2000">
                <a:solidFill>
                  <a:srgbClr val="009900"/>
                </a:solidFill>
              </a:rPr>
              <a:t>☞</a:t>
            </a:r>
            <a:r>
              <a:rPr lang="zh-CN" altLang="en-US" sz="2000"/>
              <a:t>当</a:t>
            </a:r>
            <a:r>
              <a:rPr lang="zh-CN" altLang="en-US" sz="2000" i="1">
                <a:sym typeface="Symbol" panose="05050102010706020507" pitchFamily="18" charset="2"/>
              </a:rPr>
              <a:t></a:t>
            </a:r>
            <a:r>
              <a:rPr lang="en-US" altLang="zh-CN" sz="2000" i="1"/>
              <a:t>t=</a:t>
            </a:r>
            <a:r>
              <a:rPr lang="en-US" altLang="zh-CN" sz="2000" i="1">
                <a:sym typeface="Symbol" panose="05050102010706020507" pitchFamily="18" charset="2"/>
              </a:rPr>
              <a:t></a:t>
            </a:r>
            <a:r>
              <a:rPr lang="zh-CN" altLang="en-US" sz="2000"/>
              <a:t>，即放电经过</a:t>
            </a:r>
            <a:r>
              <a:rPr lang="zh-CN" altLang="en-US" sz="2000" i="1">
                <a:sym typeface="Symbol" panose="05050102010706020507" pitchFamily="18" charset="2"/>
              </a:rPr>
              <a:t></a:t>
            </a:r>
            <a:r>
              <a:rPr lang="en-US" altLang="zh-CN" sz="2000" i="1"/>
              <a:t>-</a:t>
            </a:r>
            <a:r>
              <a:rPr lang="el-GR" altLang="zh-CN" sz="2000" i="1">
                <a:sym typeface="Symbol" panose="05050102010706020507" pitchFamily="18" charset="2"/>
              </a:rPr>
              <a:t></a:t>
            </a:r>
            <a:r>
              <a:rPr lang="zh-CN" altLang="en-US" sz="2000"/>
              <a:t>角时，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d</a:t>
            </a:r>
            <a:r>
              <a:rPr lang="zh-CN" altLang="en-US" sz="2000"/>
              <a:t>降至开始充电时的初值，另一对二极管</a:t>
            </a:r>
            <a:r>
              <a:rPr lang="en-US" altLang="zh-CN" sz="2000"/>
              <a:t>VD</a:t>
            </a:r>
            <a:r>
              <a:rPr lang="en-US" altLang="zh-CN" sz="2000" baseline="-25000"/>
              <a:t>2</a:t>
            </a:r>
            <a:r>
              <a:rPr lang="zh-CN" altLang="en-US" sz="2000"/>
              <a:t>和</a:t>
            </a:r>
            <a:r>
              <a:rPr lang="en-US" altLang="zh-CN" sz="2000"/>
              <a:t>VD</a:t>
            </a:r>
            <a:r>
              <a:rPr lang="en-US" altLang="zh-CN" sz="2000" baseline="-25000"/>
              <a:t>3</a:t>
            </a:r>
            <a:r>
              <a:rPr lang="zh-CN" altLang="en-US" sz="2000"/>
              <a:t>导通，此后</a:t>
            </a:r>
            <a:r>
              <a:rPr lang="en-US" altLang="zh-CN" sz="2000" i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>
                <a:solidFill>
                  <a:srgbClr val="E35449"/>
                </a:solidFill>
              </a:rPr>
              <a:t>2</a:t>
            </a:r>
            <a:r>
              <a:rPr lang="zh-CN" altLang="en-US" sz="2000">
                <a:solidFill>
                  <a:srgbClr val="E35449"/>
                </a:solidFill>
              </a:rPr>
              <a:t>又向</a:t>
            </a:r>
            <a:r>
              <a:rPr lang="en-US" altLang="zh-CN" sz="2000" i="1">
                <a:solidFill>
                  <a:srgbClr val="E35449"/>
                </a:solidFill>
              </a:rPr>
              <a:t>C</a:t>
            </a:r>
            <a:r>
              <a:rPr lang="zh-CN" altLang="en-US" sz="2000">
                <a:solidFill>
                  <a:srgbClr val="E35449"/>
                </a:solidFill>
              </a:rPr>
              <a:t>充电</a:t>
            </a:r>
            <a:r>
              <a:rPr lang="zh-CN" altLang="en-US" sz="2000"/>
              <a:t>，与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2</a:t>
            </a:r>
            <a:r>
              <a:rPr lang="zh-CN" altLang="en-US" sz="2000"/>
              <a:t>正半周的情况一样。</a:t>
            </a:r>
            <a:r>
              <a:rPr lang="zh-CN" altLang="en-US" sz="2000" b="0"/>
              <a:t>  </a:t>
            </a:r>
          </a:p>
        </p:txBody>
      </p:sp>
      <p:sp>
        <p:nvSpPr>
          <p:cNvPr id="105477" name="Text Box 8"/>
          <p:cNvSpPr txBox="1">
            <a:spLocks noChangeArrowheads="1"/>
          </p:cNvSpPr>
          <p:nvPr/>
        </p:nvSpPr>
        <p:spPr bwMode="auto">
          <a:xfrm>
            <a:off x="612775" y="3625850"/>
            <a:ext cx="820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3-28  </a:t>
            </a:r>
            <a:r>
              <a:rPr lang="zh-CN" altLang="en-US" sz="1400">
                <a:solidFill>
                  <a:srgbClr val="6600CC"/>
                </a:solidFill>
              </a:rPr>
              <a:t>电容滤波的单相桥式不可控整流电路及其工作波形</a:t>
            </a:r>
          </a:p>
          <a:p>
            <a:pPr algn="ctr" eaLnBrk="1" hangingPunct="1"/>
            <a:r>
              <a:rPr lang="en-US" altLang="zh-CN" sz="1400">
                <a:solidFill>
                  <a:srgbClr val="6600CC"/>
                </a:solidFill>
              </a:rPr>
              <a:t>a) </a:t>
            </a:r>
            <a:r>
              <a:rPr lang="zh-CN" altLang="en-US" sz="1400">
                <a:solidFill>
                  <a:srgbClr val="6600CC"/>
                </a:solidFill>
              </a:rPr>
              <a:t>电路     </a:t>
            </a:r>
            <a:r>
              <a:rPr lang="en-US" altLang="zh-CN" sz="1400">
                <a:solidFill>
                  <a:srgbClr val="6600CC"/>
                </a:solidFill>
              </a:rPr>
              <a:t>b) </a:t>
            </a:r>
            <a:r>
              <a:rPr lang="zh-CN" altLang="en-US" sz="1400">
                <a:solidFill>
                  <a:srgbClr val="6600CC"/>
                </a:solidFill>
              </a:rPr>
              <a:t>波形</a:t>
            </a:r>
          </a:p>
        </p:txBody>
      </p:sp>
      <p:sp>
        <p:nvSpPr>
          <p:cNvPr id="10547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38E948-2CD1-4A10-81D2-36950CD41CDC}" type="slidenum">
              <a:rPr lang="zh-CN" altLang="en-US"/>
              <a:pPr eaLnBrk="1" hangingPunct="1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3.4.1 </a:t>
            </a:r>
            <a:r>
              <a:rPr lang="zh-CN" altLang="en-US" sz="3600">
                <a:solidFill>
                  <a:schemeClr val="tx1"/>
                </a:solidFill>
              </a:rPr>
              <a:t>电容滤波的单相不可控整流电路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E35449"/>
                </a:solidFill>
              </a:rPr>
              <a:t>■</a:t>
            </a:r>
            <a:r>
              <a:rPr lang="zh-CN" altLang="en-US" sz="2400" b="1"/>
              <a:t>主要的数量关系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   </a:t>
            </a:r>
            <a:r>
              <a:rPr lang="zh-CN" altLang="en-US" sz="2400" b="1">
                <a:solidFill>
                  <a:srgbClr val="0000FF"/>
                </a:solidFill>
              </a:rPr>
              <a:t>◆</a:t>
            </a:r>
            <a:r>
              <a:rPr kumimoji="1" lang="zh-CN" altLang="en-US" sz="2400" b="1">
                <a:solidFill>
                  <a:srgbClr val="FF0000"/>
                </a:solidFill>
              </a:rPr>
              <a:t>输出电压平均值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       </a:t>
            </a:r>
            <a:r>
              <a:rPr lang="zh-CN" altLang="en-US" sz="2400" b="1">
                <a:solidFill>
                  <a:srgbClr val="FF0000"/>
                </a:solidFill>
              </a:rPr>
              <a:t>☞</a:t>
            </a:r>
            <a:r>
              <a:rPr kumimoji="1" lang="zh-CN" altLang="en-US" sz="2400" b="1">
                <a:solidFill>
                  <a:srgbClr val="FF0000"/>
                </a:solidFill>
              </a:rPr>
              <a:t>空载时，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       </a:t>
            </a:r>
            <a:r>
              <a:rPr lang="zh-CN" altLang="en-US" sz="2400" b="1">
                <a:solidFill>
                  <a:srgbClr val="FF0000"/>
                </a:solidFill>
              </a:rPr>
              <a:t>☞</a:t>
            </a:r>
            <a:r>
              <a:rPr kumimoji="1" lang="zh-CN" altLang="en-US" sz="2400" b="1">
                <a:solidFill>
                  <a:srgbClr val="FF0000"/>
                </a:solidFill>
              </a:rPr>
              <a:t>重载时，</a:t>
            </a:r>
            <a:r>
              <a:rPr kumimoji="1" lang="en-US" altLang="zh-CN" sz="2400" b="1" i="1">
                <a:solidFill>
                  <a:srgbClr val="FF0000"/>
                </a:solidFill>
              </a:rPr>
              <a:t>U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d</a:t>
            </a:r>
            <a:r>
              <a:rPr kumimoji="1" lang="zh-CN" altLang="en-US" sz="2400" b="1">
                <a:solidFill>
                  <a:srgbClr val="FF0000"/>
                </a:solidFill>
              </a:rPr>
              <a:t>逐渐趋近于</a:t>
            </a:r>
            <a:r>
              <a:rPr kumimoji="1" lang="en-US" altLang="zh-CN" sz="2400" b="1">
                <a:solidFill>
                  <a:srgbClr val="FF0000"/>
                </a:solidFill>
              </a:rPr>
              <a:t>0.9</a:t>
            </a:r>
            <a:r>
              <a:rPr kumimoji="1" lang="en-US" altLang="zh-CN" sz="2400" b="1" i="1">
                <a:solidFill>
                  <a:srgbClr val="FF0000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</a:rPr>
              <a:t>，即趋近于接近电阻负载时的特性。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solidFill>
                  <a:srgbClr val="009900"/>
                </a:solidFill>
              </a:rPr>
              <a:t>       ☞</a:t>
            </a:r>
            <a:r>
              <a:rPr kumimoji="1" lang="zh-CN" altLang="en-US" sz="2400" b="1"/>
              <a:t>在设计时根据负载的情况选择电容</a:t>
            </a:r>
            <a:r>
              <a:rPr kumimoji="1" lang="en-US" altLang="zh-CN" sz="2400" b="1" i="1">
                <a:solidFill>
                  <a:srgbClr val="E35449"/>
                </a:solidFill>
              </a:rPr>
              <a:t>C</a:t>
            </a:r>
            <a:r>
              <a:rPr kumimoji="1" lang="zh-CN" altLang="en-US" sz="2400" b="1"/>
              <a:t>值，使                        </a:t>
            </a:r>
            <a:r>
              <a:rPr kumimoji="1" lang="en-US" altLang="zh-CN" sz="2400" b="1"/>
              <a:t>,  </a:t>
            </a:r>
            <a:r>
              <a:rPr kumimoji="1" lang="zh-CN" altLang="en-US" sz="2400" b="1"/>
              <a:t>此时输出电压为：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zh-CN" altLang="en-US" sz="2400" b="1"/>
              <a:t>                                         </a:t>
            </a:r>
            <a:r>
              <a:rPr kumimoji="1" lang="en-US" altLang="zh-CN" sz="2400" b="1" i="1"/>
              <a:t>U</a:t>
            </a:r>
            <a:r>
              <a:rPr kumimoji="1" lang="en-US" altLang="zh-CN" sz="2400" b="1" i="1" baseline="-25000"/>
              <a:t>d</a:t>
            </a:r>
            <a:r>
              <a:rPr kumimoji="1" lang="en-US" altLang="zh-CN" sz="2400" b="1"/>
              <a:t>≈1.2</a:t>
            </a:r>
            <a:r>
              <a:rPr kumimoji="1" lang="en-US" altLang="zh-CN" sz="2400" b="1" i="1"/>
              <a:t>U</a:t>
            </a:r>
            <a:r>
              <a:rPr kumimoji="1" lang="en-US" altLang="zh-CN" sz="2400" b="1" i="1" baseline="-25000"/>
              <a:t>2</a:t>
            </a:r>
            <a:r>
              <a:rPr kumimoji="1" lang="en-US" altLang="zh-CN" sz="2400" b="1"/>
              <a:t>                       (3-46)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◆</a:t>
            </a:r>
            <a:r>
              <a:rPr kumimoji="1" lang="zh-CN" altLang="en-US" sz="2400" b="1"/>
              <a:t>电流平均值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zh-CN" altLang="en-US" sz="2400" b="1"/>
              <a:t>       </a:t>
            </a:r>
            <a:r>
              <a:rPr lang="zh-CN" altLang="en-US" sz="2400" b="1">
                <a:solidFill>
                  <a:srgbClr val="009900"/>
                </a:solidFill>
              </a:rPr>
              <a:t>☞</a:t>
            </a:r>
            <a:r>
              <a:rPr kumimoji="1" lang="zh-CN" altLang="en-US" sz="2400" b="1"/>
              <a:t>输出电流平均值</a:t>
            </a:r>
            <a:r>
              <a:rPr kumimoji="1" lang="en-US" altLang="zh-CN" sz="2400" b="1" i="1">
                <a:solidFill>
                  <a:srgbClr val="E35449"/>
                </a:solidFill>
              </a:rPr>
              <a:t>I</a:t>
            </a:r>
            <a:r>
              <a:rPr kumimoji="1" lang="en-US" altLang="zh-CN" sz="2400" b="1" i="1" baseline="-25000">
                <a:solidFill>
                  <a:srgbClr val="E35449"/>
                </a:solidFill>
              </a:rPr>
              <a:t>R</a:t>
            </a:r>
            <a:r>
              <a:rPr kumimoji="1" lang="zh-CN" altLang="en-US" sz="2400" b="1"/>
              <a:t>为：    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R</a:t>
            </a:r>
            <a:r>
              <a:rPr kumimoji="1" lang="en-US" altLang="zh-CN" sz="2400" b="1"/>
              <a:t>=</a:t>
            </a:r>
            <a:r>
              <a:rPr kumimoji="1" lang="en-US" altLang="zh-CN" sz="2400" b="1" i="1"/>
              <a:t>U</a:t>
            </a:r>
            <a:r>
              <a:rPr kumimoji="1" lang="en-US" altLang="zh-CN" sz="2400" b="1" i="1" baseline="-25000"/>
              <a:t>d</a:t>
            </a:r>
            <a:r>
              <a:rPr kumimoji="1" lang="en-US" altLang="zh-CN" sz="2400" b="1"/>
              <a:t>/</a:t>
            </a:r>
            <a:r>
              <a:rPr kumimoji="1" lang="en-US" altLang="zh-CN" sz="2400" b="1" i="1"/>
              <a:t>R</a:t>
            </a:r>
            <a:r>
              <a:rPr kumimoji="1" lang="en-US" altLang="zh-CN" sz="2400" b="1"/>
              <a:t>                 (3-47)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en-US" altLang="zh-CN" sz="2400" b="1"/>
              <a:t>                                                         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d</a:t>
            </a:r>
            <a:r>
              <a:rPr kumimoji="1" lang="en-US" altLang="zh-CN" sz="2400" b="1"/>
              <a:t>=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R</a:t>
            </a:r>
            <a:r>
              <a:rPr kumimoji="1" lang="en-US" altLang="zh-CN" sz="2400" b="1"/>
              <a:t>               (3-48)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9900"/>
                </a:solidFill>
              </a:rPr>
              <a:t>       ☞</a:t>
            </a:r>
            <a:r>
              <a:rPr kumimoji="1" lang="zh-CN" altLang="en-US" sz="2400" b="1"/>
              <a:t>二极管电流</a:t>
            </a:r>
            <a:r>
              <a:rPr kumimoji="1" lang="en-US" altLang="zh-CN" sz="2400" b="1" i="1">
                <a:solidFill>
                  <a:srgbClr val="E35449"/>
                </a:solidFill>
              </a:rPr>
              <a:t>i</a:t>
            </a:r>
            <a:r>
              <a:rPr kumimoji="1" lang="en-US" altLang="zh-CN" sz="2400" b="1" i="1" baseline="-25000">
                <a:solidFill>
                  <a:srgbClr val="E35449"/>
                </a:solidFill>
              </a:rPr>
              <a:t>D</a:t>
            </a:r>
            <a:r>
              <a:rPr kumimoji="1" lang="zh-CN" altLang="en-US" sz="2400" b="1"/>
              <a:t>平均值为：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D</a:t>
            </a:r>
            <a:r>
              <a:rPr kumimoji="1" lang="en-US" altLang="zh-CN" sz="2400" b="1"/>
              <a:t>=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d</a:t>
            </a:r>
            <a:r>
              <a:rPr kumimoji="1" lang="en-US" altLang="zh-CN" sz="2400" b="1"/>
              <a:t>/2=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R</a:t>
            </a:r>
            <a:r>
              <a:rPr kumimoji="1" lang="en-US" altLang="zh-CN" sz="2400" b="1"/>
              <a:t>/2           (3-49)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◆</a:t>
            </a:r>
            <a:r>
              <a:rPr kumimoji="1" lang="zh-CN" altLang="en-US" sz="2400" b="1"/>
              <a:t>二极管承受的电压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zh-CN" altLang="en-US" sz="2400" b="1"/>
              <a:t>       </a:t>
            </a:r>
            <a:r>
              <a:rPr lang="zh-CN" altLang="en-US" sz="2400" b="1">
                <a:solidFill>
                  <a:srgbClr val="009900"/>
                </a:solidFill>
              </a:rPr>
              <a:t>☞</a:t>
            </a:r>
            <a:r>
              <a:rPr lang="zh-CN" altLang="en-US" sz="2400" b="1">
                <a:solidFill>
                  <a:srgbClr val="FF0000"/>
                </a:solidFill>
              </a:rPr>
              <a:t>为变压器二次侧电压最大值，即       。 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endParaRPr kumimoji="1" lang="zh-CN" altLang="en-US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kumimoji="1" lang="zh-CN" altLang="en-US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6501" name="Object 4"/>
          <p:cNvGraphicFramePr>
            <a:graphicFrameLocks noChangeAspect="1"/>
          </p:cNvGraphicFramePr>
          <p:nvPr/>
        </p:nvGraphicFramePr>
        <p:xfrm>
          <a:off x="3276600" y="1482725"/>
          <a:ext cx="1152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8" name="公式" r:id="rId3" imgW="660400" imgH="228600" progId="Equation.3">
                  <p:embed/>
                </p:oleObj>
              </mc:Choice>
              <mc:Fallback>
                <p:oleObj name="公式" r:id="rId3" imgW="660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2725"/>
                        <a:ext cx="1152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6503" name="Object 6"/>
          <p:cNvGraphicFramePr>
            <a:graphicFrameLocks noChangeAspect="1"/>
          </p:cNvGraphicFramePr>
          <p:nvPr/>
        </p:nvGraphicFramePr>
        <p:xfrm>
          <a:off x="1908175" y="2851150"/>
          <a:ext cx="1728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9" name="公式" r:id="rId5" imgW="1040948" imgH="215806" progId="Equation.3">
                  <p:embed/>
                </p:oleObj>
              </mc:Choice>
              <mc:Fallback>
                <p:oleObj name="公式" r:id="rId5" imgW="1040948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51150"/>
                        <a:ext cx="1728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6505" name="Object 8"/>
          <p:cNvGraphicFramePr>
            <a:graphicFrameLocks noChangeAspect="1"/>
          </p:cNvGraphicFramePr>
          <p:nvPr/>
        </p:nvGraphicFramePr>
        <p:xfrm>
          <a:off x="6299200" y="5372100"/>
          <a:ext cx="6492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0" name="公式" r:id="rId7" imgW="355446" imgH="228501" progId="Equation.3">
                  <p:embed/>
                </p:oleObj>
              </mc:Choice>
              <mc:Fallback>
                <p:oleObj name="公式" r:id="rId7" imgW="355446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372100"/>
                        <a:ext cx="6492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D9F2B3-867C-4200-A01E-6B2EE9595007}" type="slidenum">
              <a:rPr lang="zh-CN" altLang="en-US"/>
              <a:pPr eaLnBrk="1" hangingPunct="1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88913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3.4.1 </a:t>
            </a:r>
            <a:r>
              <a:rPr lang="zh-CN" altLang="en-US" sz="3600">
                <a:solidFill>
                  <a:schemeClr val="tx1"/>
                </a:solidFill>
              </a:rPr>
              <a:t>电容滤波的单相不可控整流电路</a:t>
            </a:r>
          </a:p>
        </p:txBody>
      </p:sp>
      <p:grpSp>
        <p:nvGrpSpPr>
          <p:cNvPr id="107523" name="Group 4"/>
          <p:cNvGrpSpPr>
            <a:grpSpLocks/>
          </p:cNvGrpSpPr>
          <p:nvPr/>
        </p:nvGrpSpPr>
        <p:grpSpPr bwMode="auto">
          <a:xfrm>
            <a:off x="1042988" y="3213100"/>
            <a:ext cx="7289800" cy="2325688"/>
            <a:chOff x="720" y="1632"/>
            <a:chExt cx="4592" cy="1836"/>
          </a:xfrm>
        </p:grpSpPr>
        <p:graphicFrame>
          <p:nvGraphicFramePr>
            <p:cNvPr id="107527" name="Object 5"/>
            <p:cNvGraphicFramePr>
              <a:graphicFrameLocks noChangeAspect="1"/>
            </p:cNvGraphicFramePr>
            <p:nvPr/>
          </p:nvGraphicFramePr>
          <p:xfrm>
            <a:off x="720" y="1632"/>
            <a:ext cx="2352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24" name="Image" r:id="rId3" imgW="4584127" imgH="3225397" progId="Photoshop.Image.7">
                    <p:embed/>
                  </p:oleObj>
                </mc:Choice>
                <mc:Fallback>
                  <p:oleObj name="Image" r:id="rId3" imgW="4584127" imgH="3225397" progId="Photoshop.Image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32"/>
                          <a:ext cx="2352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28" name="Rectangle 6"/>
            <p:cNvSpPr>
              <a:spLocks noChangeArrowheads="1"/>
            </p:cNvSpPr>
            <p:nvPr/>
          </p:nvSpPr>
          <p:spPr bwMode="auto">
            <a:xfrm>
              <a:off x="1946" y="3264"/>
              <a:ext cx="10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a)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29" name="Rectangle 7"/>
            <p:cNvSpPr>
              <a:spLocks noChangeArrowheads="1"/>
            </p:cNvSpPr>
            <p:nvPr/>
          </p:nvSpPr>
          <p:spPr bwMode="auto">
            <a:xfrm>
              <a:off x="4182" y="3216"/>
              <a:ext cx="11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b)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30" name="Line 8"/>
            <p:cNvSpPr>
              <a:spLocks noChangeShapeType="1"/>
            </p:cNvSpPr>
            <p:nvPr/>
          </p:nvSpPr>
          <p:spPr bwMode="auto">
            <a:xfrm>
              <a:off x="3316" y="2606"/>
              <a:ext cx="19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1" name="Freeform 9"/>
            <p:cNvSpPr>
              <a:spLocks/>
            </p:cNvSpPr>
            <p:nvPr/>
          </p:nvSpPr>
          <p:spPr bwMode="auto">
            <a:xfrm>
              <a:off x="5219" y="2575"/>
              <a:ext cx="93" cy="63"/>
            </a:xfrm>
            <a:custGeom>
              <a:avLst/>
              <a:gdLst>
                <a:gd name="T0" fmla="*/ 0 w 93"/>
                <a:gd name="T1" fmla="*/ 0 h 63"/>
                <a:gd name="T2" fmla="*/ 93 w 93"/>
                <a:gd name="T3" fmla="*/ 31 h 63"/>
                <a:gd name="T4" fmla="*/ 0 w 93"/>
                <a:gd name="T5" fmla="*/ 63 h 63"/>
                <a:gd name="T6" fmla="*/ 0 w 93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" h="63">
                  <a:moveTo>
                    <a:pt x="0" y="0"/>
                  </a:moveTo>
                  <a:lnTo>
                    <a:pt x="93" y="31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2" name="Line 10"/>
            <p:cNvSpPr>
              <a:spLocks noChangeShapeType="1"/>
            </p:cNvSpPr>
            <p:nvPr/>
          </p:nvSpPr>
          <p:spPr bwMode="auto">
            <a:xfrm flipV="1">
              <a:off x="3673" y="2004"/>
              <a:ext cx="1" cy="8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3" name="Freeform 11"/>
            <p:cNvSpPr>
              <a:spLocks/>
            </p:cNvSpPr>
            <p:nvPr/>
          </p:nvSpPr>
          <p:spPr bwMode="auto">
            <a:xfrm>
              <a:off x="3641" y="1915"/>
              <a:ext cx="61" cy="98"/>
            </a:xfrm>
            <a:custGeom>
              <a:avLst/>
              <a:gdLst>
                <a:gd name="T0" fmla="*/ 0 w 61"/>
                <a:gd name="T1" fmla="*/ 98 h 98"/>
                <a:gd name="T2" fmla="*/ 32 w 61"/>
                <a:gd name="T3" fmla="*/ 0 h 98"/>
                <a:gd name="T4" fmla="*/ 61 w 61"/>
                <a:gd name="T5" fmla="*/ 98 h 98"/>
                <a:gd name="T6" fmla="*/ 0 w 61"/>
                <a:gd name="T7" fmla="*/ 98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98">
                  <a:moveTo>
                    <a:pt x="0" y="98"/>
                  </a:moveTo>
                  <a:lnTo>
                    <a:pt x="32" y="0"/>
                  </a:lnTo>
                  <a:lnTo>
                    <a:pt x="61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4" name="Line 12"/>
            <p:cNvSpPr>
              <a:spLocks noChangeShapeType="1"/>
            </p:cNvSpPr>
            <p:nvPr/>
          </p:nvSpPr>
          <p:spPr bwMode="auto">
            <a:xfrm flipV="1">
              <a:off x="3971" y="2776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5" name="Line 13"/>
            <p:cNvSpPr>
              <a:spLocks noChangeShapeType="1"/>
            </p:cNvSpPr>
            <p:nvPr/>
          </p:nvSpPr>
          <p:spPr bwMode="auto">
            <a:xfrm flipV="1">
              <a:off x="3971" y="2677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6" name="Line 14"/>
            <p:cNvSpPr>
              <a:spLocks noChangeShapeType="1"/>
            </p:cNvSpPr>
            <p:nvPr/>
          </p:nvSpPr>
          <p:spPr bwMode="auto">
            <a:xfrm flipV="1">
              <a:off x="3971" y="2577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7" name="Line 15"/>
            <p:cNvSpPr>
              <a:spLocks noChangeShapeType="1"/>
            </p:cNvSpPr>
            <p:nvPr/>
          </p:nvSpPr>
          <p:spPr bwMode="auto">
            <a:xfrm flipV="1">
              <a:off x="3971" y="2478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8" name="Line 16"/>
            <p:cNvSpPr>
              <a:spLocks noChangeShapeType="1"/>
            </p:cNvSpPr>
            <p:nvPr/>
          </p:nvSpPr>
          <p:spPr bwMode="auto">
            <a:xfrm flipV="1">
              <a:off x="3971" y="2378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9" name="Line 17"/>
            <p:cNvSpPr>
              <a:spLocks noChangeShapeType="1"/>
            </p:cNvSpPr>
            <p:nvPr/>
          </p:nvSpPr>
          <p:spPr bwMode="auto">
            <a:xfrm flipV="1">
              <a:off x="3971" y="2279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0" name="Line 18"/>
            <p:cNvSpPr>
              <a:spLocks noChangeShapeType="1"/>
            </p:cNvSpPr>
            <p:nvPr/>
          </p:nvSpPr>
          <p:spPr bwMode="auto">
            <a:xfrm flipV="1">
              <a:off x="3971" y="2179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1" name="Line 19"/>
            <p:cNvSpPr>
              <a:spLocks noChangeShapeType="1"/>
            </p:cNvSpPr>
            <p:nvPr/>
          </p:nvSpPr>
          <p:spPr bwMode="auto">
            <a:xfrm flipV="1">
              <a:off x="3971" y="2108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2" name="Line 20"/>
            <p:cNvSpPr>
              <a:spLocks noChangeShapeType="1"/>
            </p:cNvSpPr>
            <p:nvPr/>
          </p:nvSpPr>
          <p:spPr bwMode="auto">
            <a:xfrm flipV="1">
              <a:off x="4456" y="2967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3" name="Line 21"/>
            <p:cNvSpPr>
              <a:spLocks noChangeShapeType="1"/>
            </p:cNvSpPr>
            <p:nvPr/>
          </p:nvSpPr>
          <p:spPr bwMode="auto">
            <a:xfrm flipV="1">
              <a:off x="4456" y="2868"/>
              <a:ext cx="1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4" name="Line 22"/>
            <p:cNvSpPr>
              <a:spLocks noChangeShapeType="1"/>
            </p:cNvSpPr>
            <p:nvPr/>
          </p:nvSpPr>
          <p:spPr bwMode="auto">
            <a:xfrm flipV="1">
              <a:off x="4456" y="2768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5" name="Line 23"/>
            <p:cNvSpPr>
              <a:spLocks noChangeShapeType="1"/>
            </p:cNvSpPr>
            <p:nvPr/>
          </p:nvSpPr>
          <p:spPr bwMode="auto">
            <a:xfrm flipV="1">
              <a:off x="4456" y="2669"/>
              <a:ext cx="1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6" name="Line 24"/>
            <p:cNvSpPr>
              <a:spLocks noChangeShapeType="1"/>
            </p:cNvSpPr>
            <p:nvPr/>
          </p:nvSpPr>
          <p:spPr bwMode="auto">
            <a:xfrm flipV="1">
              <a:off x="4456" y="2569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7" name="Line 25"/>
            <p:cNvSpPr>
              <a:spLocks noChangeShapeType="1"/>
            </p:cNvSpPr>
            <p:nvPr/>
          </p:nvSpPr>
          <p:spPr bwMode="auto">
            <a:xfrm flipV="1">
              <a:off x="4456" y="2469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8" name="Line 26"/>
            <p:cNvSpPr>
              <a:spLocks noChangeShapeType="1"/>
            </p:cNvSpPr>
            <p:nvPr/>
          </p:nvSpPr>
          <p:spPr bwMode="auto">
            <a:xfrm flipV="1">
              <a:off x="4456" y="2370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9" name="Line 27"/>
            <p:cNvSpPr>
              <a:spLocks noChangeShapeType="1"/>
            </p:cNvSpPr>
            <p:nvPr/>
          </p:nvSpPr>
          <p:spPr bwMode="auto">
            <a:xfrm flipV="1">
              <a:off x="4456" y="2270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0" name="Line 28"/>
            <p:cNvSpPr>
              <a:spLocks noChangeShapeType="1"/>
            </p:cNvSpPr>
            <p:nvPr/>
          </p:nvSpPr>
          <p:spPr bwMode="auto">
            <a:xfrm flipV="1">
              <a:off x="4456" y="2173"/>
              <a:ext cx="1" cy="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1" name="Line 29"/>
            <p:cNvSpPr>
              <a:spLocks noChangeShapeType="1"/>
            </p:cNvSpPr>
            <p:nvPr/>
          </p:nvSpPr>
          <p:spPr bwMode="auto">
            <a:xfrm flipV="1">
              <a:off x="4754" y="2928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2" name="Line 30"/>
            <p:cNvSpPr>
              <a:spLocks noChangeShapeType="1"/>
            </p:cNvSpPr>
            <p:nvPr/>
          </p:nvSpPr>
          <p:spPr bwMode="auto">
            <a:xfrm flipV="1">
              <a:off x="4754" y="2829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3" name="Line 31"/>
            <p:cNvSpPr>
              <a:spLocks noChangeShapeType="1"/>
            </p:cNvSpPr>
            <p:nvPr/>
          </p:nvSpPr>
          <p:spPr bwMode="auto">
            <a:xfrm flipV="1">
              <a:off x="4754" y="2729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4" name="Line 32"/>
            <p:cNvSpPr>
              <a:spLocks noChangeShapeType="1"/>
            </p:cNvSpPr>
            <p:nvPr/>
          </p:nvSpPr>
          <p:spPr bwMode="auto">
            <a:xfrm flipV="1">
              <a:off x="4754" y="2630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5" name="Line 33"/>
            <p:cNvSpPr>
              <a:spLocks noChangeShapeType="1"/>
            </p:cNvSpPr>
            <p:nvPr/>
          </p:nvSpPr>
          <p:spPr bwMode="auto">
            <a:xfrm flipV="1">
              <a:off x="4754" y="2530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6" name="Line 34"/>
            <p:cNvSpPr>
              <a:spLocks noChangeShapeType="1"/>
            </p:cNvSpPr>
            <p:nvPr/>
          </p:nvSpPr>
          <p:spPr bwMode="auto">
            <a:xfrm flipV="1">
              <a:off x="4754" y="2431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7" name="Line 35"/>
            <p:cNvSpPr>
              <a:spLocks noChangeShapeType="1"/>
            </p:cNvSpPr>
            <p:nvPr/>
          </p:nvSpPr>
          <p:spPr bwMode="auto">
            <a:xfrm flipV="1">
              <a:off x="4754" y="2331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8" name="Line 36"/>
            <p:cNvSpPr>
              <a:spLocks noChangeShapeType="1"/>
            </p:cNvSpPr>
            <p:nvPr/>
          </p:nvSpPr>
          <p:spPr bwMode="auto">
            <a:xfrm flipV="1">
              <a:off x="4754" y="2232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9" name="Line 37"/>
            <p:cNvSpPr>
              <a:spLocks noChangeShapeType="1"/>
            </p:cNvSpPr>
            <p:nvPr/>
          </p:nvSpPr>
          <p:spPr bwMode="auto">
            <a:xfrm flipV="1">
              <a:off x="4754" y="2132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0" name="Line 38"/>
            <p:cNvSpPr>
              <a:spLocks noChangeShapeType="1"/>
            </p:cNvSpPr>
            <p:nvPr/>
          </p:nvSpPr>
          <p:spPr bwMode="auto">
            <a:xfrm>
              <a:off x="3410" y="2606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1" name="Line 39"/>
            <p:cNvSpPr>
              <a:spLocks noChangeShapeType="1"/>
            </p:cNvSpPr>
            <p:nvPr/>
          </p:nvSpPr>
          <p:spPr bwMode="auto">
            <a:xfrm>
              <a:off x="3410" y="2705"/>
              <a:ext cx="1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2" name="Line 40"/>
            <p:cNvSpPr>
              <a:spLocks noChangeShapeType="1"/>
            </p:cNvSpPr>
            <p:nvPr/>
          </p:nvSpPr>
          <p:spPr bwMode="auto">
            <a:xfrm>
              <a:off x="3410" y="2805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3" name="Line 41"/>
            <p:cNvSpPr>
              <a:spLocks noChangeShapeType="1"/>
            </p:cNvSpPr>
            <p:nvPr/>
          </p:nvSpPr>
          <p:spPr bwMode="auto">
            <a:xfrm>
              <a:off x="3497" y="2760"/>
              <a:ext cx="8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4" name="Freeform 42"/>
            <p:cNvSpPr>
              <a:spLocks/>
            </p:cNvSpPr>
            <p:nvPr/>
          </p:nvSpPr>
          <p:spPr bwMode="auto">
            <a:xfrm>
              <a:off x="3410" y="2727"/>
              <a:ext cx="95" cy="65"/>
            </a:xfrm>
            <a:custGeom>
              <a:avLst/>
              <a:gdLst>
                <a:gd name="T0" fmla="*/ 95 w 95"/>
                <a:gd name="T1" fmla="*/ 65 h 65"/>
                <a:gd name="T2" fmla="*/ 0 w 95"/>
                <a:gd name="T3" fmla="*/ 33 h 65"/>
                <a:gd name="T4" fmla="*/ 95 w 95"/>
                <a:gd name="T5" fmla="*/ 0 h 65"/>
                <a:gd name="T6" fmla="*/ 95 w 9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" h="65">
                  <a:moveTo>
                    <a:pt x="95" y="65"/>
                  </a:moveTo>
                  <a:lnTo>
                    <a:pt x="0" y="33"/>
                  </a:lnTo>
                  <a:lnTo>
                    <a:pt x="95" y="0"/>
                  </a:lnTo>
                  <a:lnTo>
                    <a:pt x="9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5" name="Freeform 43"/>
            <p:cNvSpPr>
              <a:spLocks/>
            </p:cNvSpPr>
            <p:nvPr/>
          </p:nvSpPr>
          <p:spPr bwMode="auto">
            <a:xfrm>
              <a:off x="3578" y="2727"/>
              <a:ext cx="95" cy="65"/>
            </a:xfrm>
            <a:custGeom>
              <a:avLst/>
              <a:gdLst>
                <a:gd name="T0" fmla="*/ 0 w 95"/>
                <a:gd name="T1" fmla="*/ 0 h 65"/>
                <a:gd name="T2" fmla="*/ 95 w 95"/>
                <a:gd name="T3" fmla="*/ 33 h 65"/>
                <a:gd name="T4" fmla="*/ 0 w 95"/>
                <a:gd name="T5" fmla="*/ 65 h 65"/>
                <a:gd name="T6" fmla="*/ 0 w 95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" h="65">
                  <a:moveTo>
                    <a:pt x="0" y="0"/>
                  </a:moveTo>
                  <a:lnTo>
                    <a:pt x="95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6" name="Line 44"/>
            <p:cNvSpPr>
              <a:spLocks noChangeShapeType="1"/>
            </p:cNvSpPr>
            <p:nvPr/>
          </p:nvSpPr>
          <p:spPr bwMode="auto">
            <a:xfrm>
              <a:off x="3758" y="2760"/>
              <a:ext cx="1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7" name="Freeform 45"/>
            <p:cNvSpPr>
              <a:spLocks/>
            </p:cNvSpPr>
            <p:nvPr/>
          </p:nvSpPr>
          <p:spPr bwMode="auto">
            <a:xfrm>
              <a:off x="3673" y="2727"/>
              <a:ext cx="92" cy="65"/>
            </a:xfrm>
            <a:custGeom>
              <a:avLst/>
              <a:gdLst>
                <a:gd name="T0" fmla="*/ 92 w 92"/>
                <a:gd name="T1" fmla="*/ 65 h 65"/>
                <a:gd name="T2" fmla="*/ 0 w 92"/>
                <a:gd name="T3" fmla="*/ 33 h 65"/>
                <a:gd name="T4" fmla="*/ 92 w 92"/>
                <a:gd name="T5" fmla="*/ 0 h 65"/>
                <a:gd name="T6" fmla="*/ 92 w 92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65">
                  <a:moveTo>
                    <a:pt x="92" y="65"/>
                  </a:moveTo>
                  <a:lnTo>
                    <a:pt x="0" y="33"/>
                  </a:lnTo>
                  <a:lnTo>
                    <a:pt x="92" y="0"/>
                  </a:lnTo>
                  <a:lnTo>
                    <a:pt x="9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8" name="Freeform 46"/>
            <p:cNvSpPr>
              <a:spLocks/>
            </p:cNvSpPr>
            <p:nvPr/>
          </p:nvSpPr>
          <p:spPr bwMode="auto">
            <a:xfrm>
              <a:off x="3878" y="2727"/>
              <a:ext cx="93" cy="65"/>
            </a:xfrm>
            <a:custGeom>
              <a:avLst/>
              <a:gdLst>
                <a:gd name="T0" fmla="*/ 0 w 93"/>
                <a:gd name="T1" fmla="*/ 0 h 65"/>
                <a:gd name="T2" fmla="*/ 93 w 93"/>
                <a:gd name="T3" fmla="*/ 33 h 65"/>
                <a:gd name="T4" fmla="*/ 0 w 93"/>
                <a:gd name="T5" fmla="*/ 65 h 65"/>
                <a:gd name="T6" fmla="*/ 0 w 93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" h="65">
                  <a:moveTo>
                    <a:pt x="0" y="0"/>
                  </a:moveTo>
                  <a:lnTo>
                    <a:pt x="93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9" name="Freeform 47"/>
            <p:cNvSpPr>
              <a:spLocks/>
            </p:cNvSpPr>
            <p:nvPr/>
          </p:nvSpPr>
          <p:spPr bwMode="auto">
            <a:xfrm>
              <a:off x="3410" y="2108"/>
              <a:ext cx="784" cy="498"/>
            </a:xfrm>
            <a:custGeom>
              <a:avLst/>
              <a:gdLst>
                <a:gd name="T0" fmla="*/ 774 w 784"/>
                <a:gd name="T1" fmla="*/ 477 h 498"/>
                <a:gd name="T2" fmla="*/ 762 w 784"/>
                <a:gd name="T3" fmla="*/ 451 h 498"/>
                <a:gd name="T4" fmla="*/ 750 w 784"/>
                <a:gd name="T5" fmla="*/ 429 h 498"/>
                <a:gd name="T6" fmla="*/ 736 w 784"/>
                <a:gd name="T7" fmla="*/ 402 h 498"/>
                <a:gd name="T8" fmla="*/ 724 w 784"/>
                <a:gd name="T9" fmla="*/ 376 h 498"/>
                <a:gd name="T10" fmla="*/ 713 w 784"/>
                <a:gd name="T11" fmla="*/ 353 h 498"/>
                <a:gd name="T12" fmla="*/ 699 w 784"/>
                <a:gd name="T13" fmla="*/ 331 h 498"/>
                <a:gd name="T14" fmla="*/ 687 w 784"/>
                <a:gd name="T15" fmla="*/ 307 h 498"/>
                <a:gd name="T16" fmla="*/ 673 w 784"/>
                <a:gd name="T17" fmla="*/ 284 h 498"/>
                <a:gd name="T18" fmla="*/ 661 w 784"/>
                <a:gd name="T19" fmla="*/ 262 h 498"/>
                <a:gd name="T20" fmla="*/ 649 w 784"/>
                <a:gd name="T21" fmla="*/ 240 h 498"/>
                <a:gd name="T22" fmla="*/ 638 w 784"/>
                <a:gd name="T23" fmla="*/ 217 h 498"/>
                <a:gd name="T24" fmla="*/ 626 w 784"/>
                <a:gd name="T25" fmla="*/ 201 h 498"/>
                <a:gd name="T26" fmla="*/ 612 w 784"/>
                <a:gd name="T27" fmla="*/ 179 h 498"/>
                <a:gd name="T28" fmla="*/ 600 w 784"/>
                <a:gd name="T29" fmla="*/ 160 h 498"/>
                <a:gd name="T30" fmla="*/ 586 w 784"/>
                <a:gd name="T31" fmla="*/ 144 h 498"/>
                <a:gd name="T32" fmla="*/ 574 w 784"/>
                <a:gd name="T33" fmla="*/ 126 h 498"/>
                <a:gd name="T34" fmla="*/ 563 w 784"/>
                <a:gd name="T35" fmla="*/ 110 h 498"/>
                <a:gd name="T36" fmla="*/ 549 w 784"/>
                <a:gd name="T37" fmla="*/ 95 h 498"/>
                <a:gd name="T38" fmla="*/ 539 w 784"/>
                <a:gd name="T39" fmla="*/ 77 h 498"/>
                <a:gd name="T40" fmla="*/ 525 w 784"/>
                <a:gd name="T41" fmla="*/ 65 h 498"/>
                <a:gd name="T42" fmla="*/ 513 w 784"/>
                <a:gd name="T43" fmla="*/ 57 h 498"/>
                <a:gd name="T44" fmla="*/ 499 w 784"/>
                <a:gd name="T45" fmla="*/ 43 h 498"/>
                <a:gd name="T46" fmla="*/ 488 w 784"/>
                <a:gd name="T47" fmla="*/ 35 h 498"/>
                <a:gd name="T48" fmla="*/ 476 w 784"/>
                <a:gd name="T49" fmla="*/ 26 h 498"/>
                <a:gd name="T50" fmla="*/ 462 w 784"/>
                <a:gd name="T51" fmla="*/ 16 h 498"/>
                <a:gd name="T52" fmla="*/ 450 w 784"/>
                <a:gd name="T53" fmla="*/ 12 h 498"/>
                <a:gd name="T54" fmla="*/ 436 w 784"/>
                <a:gd name="T55" fmla="*/ 8 h 498"/>
                <a:gd name="T56" fmla="*/ 426 w 784"/>
                <a:gd name="T57" fmla="*/ 4 h 498"/>
                <a:gd name="T58" fmla="*/ 413 w 784"/>
                <a:gd name="T59" fmla="*/ 0 h 498"/>
                <a:gd name="T60" fmla="*/ 401 w 784"/>
                <a:gd name="T61" fmla="*/ 0 h 498"/>
                <a:gd name="T62" fmla="*/ 389 w 784"/>
                <a:gd name="T63" fmla="*/ 0 h 498"/>
                <a:gd name="T64" fmla="*/ 375 w 784"/>
                <a:gd name="T65" fmla="*/ 0 h 498"/>
                <a:gd name="T66" fmla="*/ 363 w 784"/>
                <a:gd name="T67" fmla="*/ 4 h 498"/>
                <a:gd name="T68" fmla="*/ 350 w 784"/>
                <a:gd name="T69" fmla="*/ 4 h 498"/>
                <a:gd name="T70" fmla="*/ 338 w 784"/>
                <a:gd name="T71" fmla="*/ 12 h 498"/>
                <a:gd name="T72" fmla="*/ 324 w 784"/>
                <a:gd name="T73" fmla="*/ 16 h 498"/>
                <a:gd name="T74" fmla="*/ 314 w 784"/>
                <a:gd name="T75" fmla="*/ 26 h 498"/>
                <a:gd name="T76" fmla="*/ 302 w 784"/>
                <a:gd name="T77" fmla="*/ 30 h 498"/>
                <a:gd name="T78" fmla="*/ 288 w 784"/>
                <a:gd name="T79" fmla="*/ 43 h 498"/>
                <a:gd name="T80" fmla="*/ 277 w 784"/>
                <a:gd name="T81" fmla="*/ 53 h 498"/>
                <a:gd name="T82" fmla="*/ 263 w 784"/>
                <a:gd name="T83" fmla="*/ 65 h 498"/>
                <a:gd name="T84" fmla="*/ 251 w 784"/>
                <a:gd name="T85" fmla="*/ 77 h 498"/>
                <a:gd name="T86" fmla="*/ 237 w 784"/>
                <a:gd name="T87" fmla="*/ 91 h 498"/>
                <a:gd name="T88" fmla="*/ 225 w 784"/>
                <a:gd name="T89" fmla="*/ 104 h 498"/>
                <a:gd name="T90" fmla="*/ 213 w 784"/>
                <a:gd name="T91" fmla="*/ 122 h 498"/>
                <a:gd name="T92" fmla="*/ 200 w 784"/>
                <a:gd name="T93" fmla="*/ 140 h 498"/>
                <a:gd name="T94" fmla="*/ 190 w 784"/>
                <a:gd name="T95" fmla="*/ 156 h 498"/>
                <a:gd name="T96" fmla="*/ 176 w 784"/>
                <a:gd name="T97" fmla="*/ 175 h 498"/>
                <a:gd name="T98" fmla="*/ 164 w 784"/>
                <a:gd name="T99" fmla="*/ 197 h 498"/>
                <a:gd name="T100" fmla="*/ 150 w 784"/>
                <a:gd name="T101" fmla="*/ 213 h 498"/>
                <a:gd name="T102" fmla="*/ 138 w 784"/>
                <a:gd name="T103" fmla="*/ 236 h 498"/>
                <a:gd name="T104" fmla="*/ 127 w 784"/>
                <a:gd name="T105" fmla="*/ 258 h 498"/>
                <a:gd name="T106" fmla="*/ 113 w 784"/>
                <a:gd name="T107" fmla="*/ 280 h 498"/>
                <a:gd name="T108" fmla="*/ 101 w 784"/>
                <a:gd name="T109" fmla="*/ 301 h 498"/>
                <a:gd name="T110" fmla="*/ 87 w 784"/>
                <a:gd name="T111" fmla="*/ 323 h 498"/>
                <a:gd name="T112" fmla="*/ 77 w 784"/>
                <a:gd name="T113" fmla="*/ 349 h 498"/>
                <a:gd name="T114" fmla="*/ 63 w 784"/>
                <a:gd name="T115" fmla="*/ 372 h 498"/>
                <a:gd name="T116" fmla="*/ 52 w 784"/>
                <a:gd name="T117" fmla="*/ 398 h 498"/>
                <a:gd name="T118" fmla="*/ 40 w 784"/>
                <a:gd name="T119" fmla="*/ 420 h 498"/>
                <a:gd name="T120" fmla="*/ 26 w 784"/>
                <a:gd name="T121" fmla="*/ 445 h 498"/>
                <a:gd name="T122" fmla="*/ 14 w 784"/>
                <a:gd name="T123" fmla="*/ 471 h 498"/>
                <a:gd name="T124" fmla="*/ 0 w 784"/>
                <a:gd name="T125" fmla="*/ 494 h 4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84" h="498">
                  <a:moveTo>
                    <a:pt x="784" y="498"/>
                  </a:moveTo>
                  <a:lnTo>
                    <a:pt x="782" y="489"/>
                  </a:lnTo>
                  <a:lnTo>
                    <a:pt x="778" y="485"/>
                  </a:lnTo>
                  <a:lnTo>
                    <a:pt x="778" y="481"/>
                  </a:lnTo>
                  <a:lnTo>
                    <a:pt x="774" y="477"/>
                  </a:lnTo>
                  <a:lnTo>
                    <a:pt x="772" y="471"/>
                  </a:lnTo>
                  <a:lnTo>
                    <a:pt x="770" y="467"/>
                  </a:lnTo>
                  <a:lnTo>
                    <a:pt x="766" y="463"/>
                  </a:lnTo>
                  <a:lnTo>
                    <a:pt x="764" y="455"/>
                  </a:lnTo>
                  <a:lnTo>
                    <a:pt x="762" y="451"/>
                  </a:lnTo>
                  <a:lnTo>
                    <a:pt x="758" y="445"/>
                  </a:lnTo>
                  <a:lnTo>
                    <a:pt x="756" y="441"/>
                  </a:lnTo>
                  <a:lnTo>
                    <a:pt x="754" y="437"/>
                  </a:lnTo>
                  <a:lnTo>
                    <a:pt x="752" y="433"/>
                  </a:lnTo>
                  <a:lnTo>
                    <a:pt x="750" y="429"/>
                  </a:lnTo>
                  <a:lnTo>
                    <a:pt x="746" y="424"/>
                  </a:lnTo>
                  <a:lnTo>
                    <a:pt x="744" y="414"/>
                  </a:lnTo>
                  <a:lnTo>
                    <a:pt x="742" y="410"/>
                  </a:lnTo>
                  <a:lnTo>
                    <a:pt x="738" y="406"/>
                  </a:lnTo>
                  <a:lnTo>
                    <a:pt x="736" y="402"/>
                  </a:lnTo>
                  <a:lnTo>
                    <a:pt x="734" y="398"/>
                  </a:lnTo>
                  <a:lnTo>
                    <a:pt x="732" y="394"/>
                  </a:lnTo>
                  <a:lnTo>
                    <a:pt x="730" y="388"/>
                  </a:lnTo>
                  <a:lnTo>
                    <a:pt x="726" y="384"/>
                  </a:lnTo>
                  <a:lnTo>
                    <a:pt x="724" y="376"/>
                  </a:lnTo>
                  <a:lnTo>
                    <a:pt x="722" y="372"/>
                  </a:lnTo>
                  <a:lnTo>
                    <a:pt x="718" y="368"/>
                  </a:lnTo>
                  <a:lnTo>
                    <a:pt x="717" y="364"/>
                  </a:lnTo>
                  <a:lnTo>
                    <a:pt x="713" y="357"/>
                  </a:lnTo>
                  <a:lnTo>
                    <a:pt x="713" y="353"/>
                  </a:lnTo>
                  <a:lnTo>
                    <a:pt x="711" y="349"/>
                  </a:lnTo>
                  <a:lnTo>
                    <a:pt x="707" y="345"/>
                  </a:lnTo>
                  <a:lnTo>
                    <a:pt x="705" y="341"/>
                  </a:lnTo>
                  <a:lnTo>
                    <a:pt x="703" y="337"/>
                  </a:lnTo>
                  <a:lnTo>
                    <a:pt x="699" y="331"/>
                  </a:lnTo>
                  <a:lnTo>
                    <a:pt x="697" y="327"/>
                  </a:lnTo>
                  <a:lnTo>
                    <a:pt x="693" y="319"/>
                  </a:lnTo>
                  <a:lnTo>
                    <a:pt x="691" y="315"/>
                  </a:lnTo>
                  <a:lnTo>
                    <a:pt x="691" y="311"/>
                  </a:lnTo>
                  <a:lnTo>
                    <a:pt x="687" y="307"/>
                  </a:lnTo>
                  <a:lnTo>
                    <a:pt x="685" y="301"/>
                  </a:lnTo>
                  <a:lnTo>
                    <a:pt x="681" y="297"/>
                  </a:lnTo>
                  <a:lnTo>
                    <a:pt x="679" y="292"/>
                  </a:lnTo>
                  <a:lnTo>
                    <a:pt x="677" y="288"/>
                  </a:lnTo>
                  <a:lnTo>
                    <a:pt x="673" y="284"/>
                  </a:lnTo>
                  <a:lnTo>
                    <a:pt x="671" y="280"/>
                  </a:lnTo>
                  <a:lnTo>
                    <a:pt x="669" y="274"/>
                  </a:lnTo>
                  <a:lnTo>
                    <a:pt x="667" y="270"/>
                  </a:lnTo>
                  <a:lnTo>
                    <a:pt x="665" y="266"/>
                  </a:lnTo>
                  <a:lnTo>
                    <a:pt x="661" y="262"/>
                  </a:lnTo>
                  <a:lnTo>
                    <a:pt x="659" y="258"/>
                  </a:lnTo>
                  <a:lnTo>
                    <a:pt x="657" y="254"/>
                  </a:lnTo>
                  <a:lnTo>
                    <a:pt x="653" y="250"/>
                  </a:lnTo>
                  <a:lnTo>
                    <a:pt x="651" y="244"/>
                  </a:lnTo>
                  <a:lnTo>
                    <a:pt x="649" y="240"/>
                  </a:lnTo>
                  <a:lnTo>
                    <a:pt x="647" y="236"/>
                  </a:lnTo>
                  <a:lnTo>
                    <a:pt x="645" y="232"/>
                  </a:lnTo>
                  <a:lnTo>
                    <a:pt x="642" y="227"/>
                  </a:lnTo>
                  <a:lnTo>
                    <a:pt x="640" y="223"/>
                  </a:lnTo>
                  <a:lnTo>
                    <a:pt x="638" y="217"/>
                  </a:lnTo>
                  <a:lnTo>
                    <a:pt x="634" y="213"/>
                  </a:lnTo>
                  <a:lnTo>
                    <a:pt x="632" y="209"/>
                  </a:lnTo>
                  <a:lnTo>
                    <a:pt x="630" y="205"/>
                  </a:lnTo>
                  <a:lnTo>
                    <a:pt x="626" y="205"/>
                  </a:lnTo>
                  <a:lnTo>
                    <a:pt x="626" y="201"/>
                  </a:lnTo>
                  <a:lnTo>
                    <a:pt x="622" y="197"/>
                  </a:lnTo>
                  <a:lnTo>
                    <a:pt x="620" y="191"/>
                  </a:lnTo>
                  <a:lnTo>
                    <a:pt x="618" y="187"/>
                  </a:lnTo>
                  <a:lnTo>
                    <a:pt x="614" y="183"/>
                  </a:lnTo>
                  <a:lnTo>
                    <a:pt x="612" y="179"/>
                  </a:lnTo>
                  <a:lnTo>
                    <a:pt x="610" y="175"/>
                  </a:lnTo>
                  <a:lnTo>
                    <a:pt x="606" y="171"/>
                  </a:lnTo>
                  <a:lnTo>
                    <a:pt x="602" y="167"/>
                  </a:lnTo>
                  <a:lnTo>
                    <a:pt x="600" y="160"/>
                  </a:lnTo>
                  <a:lnTo>
                    <a:pt x="598" y="156"/>
                  </a:lnTo>
                  <a:lnTo>
                    <a:pt x="594" y="152"/>
                  </a:lnTo>
                  <a:lnTo>
                    <a:pt x="592" y="148"/>
                  </a:lnTo>
                  <a:lnTo>
                    <a:pt x="588" y="148"/>
                  </a:lnTo>
                  <a:lnTo>
                    <a:pt x="586" y="144"/>
                  </a:lnTo>
                  <a:lnTo>
                    <a:pt x="584" y="140"/>
                  </a:lnTo>
                  <a:lnTo>
                    <a:pt x="582" y="134"/>
                  </a:lnTo>
                  <a:lnTo>
                    <a:pt x="580" y="130"/>
                  </a:lnTo>
                  <a:lnTo>
                    <a:pt x="578" y="130"/>
                  </a:lnTo>
                  <a:lnTo>
                    <a:pt x="574" y="126"/>
                  </a:lnTo>
                  <a:lnTo>
                    <a:pt x="572" y="122"/>
                  </a:lnTo>
                  <a:lnTo>
                    <a:pt x="569" y="118"/>
                  </a:lnTo>
                  <a:lnTo>
                    <a:pt x="567" y="118"/>
                  </a:lnTo>
                  <a:lnTo>
                    <a:pt x="565" y="114"/>
                  </a:lnTo>
                  <a:lnTo>
                    <a:pt x="563" y="110"/>
                  </a:lnTo>
                  <a:lnTo>
                    <a:pt x="561" y="104"/>
                  </a:lnTo>
                  <a:lnTo>
                    <a:pt x="559" y="104"/>
                  </a:lnTo>
                  <a:lnTo>
                    <a:pt x="555" y="100"/>
                  </a:lnTo>
                  <a:lnTo>
                    <a:pt x="553" y="95"/>
                  </a:lnTo>
                  <a:lnTo>
                    <a:pt x="549" y="95"/>
                  </a:lnTo>
                  <a:lnTo>
                    <a:pt x="547" y="91"/>
                  </a:lnTo>
                  <a:lnTo>
                    <a:pt x="545" y="87"/>
                  </a:lnTo>
                  <a:lnTo>
                    <a:pt x="541" y="87"/>
                  </a:lnTo>
                  <a:lnTo>
                    <a:pt x="541" y="83"/>
                  </a:lnTo>
                  <a:lnTo>
                    <a:pt x="539" y="77"/>
                  </a:lnTo>
                  <a:lnTo>
                    <a:pt x="535" y="77"/>
                  </a:lnTo>
                  <a:lnTo>
                    <a:pt x="533" y="73"/>
                  </a:lnTo>
                  <a:lnTo>
                    <a:pt x="529" y="73"/>
                  </a:lnTo>
                  <a:lnTo>
                    <a:pt x="527" y="69"/>
                  </a:lnTo>
                  <a:lnTo>
                    <a:pt x="525" y="65"/>
                  </a:lnTo>
                  <a:lnTo>
                    <a:pt x="521" y="65"/>
                  </a:lnTo>
                  <a:lnTo>
                    <a:pt x="519" y="61"/>
                  </a:lnTo>
                  <a:lnTo>
                    <a:pt x="515" y="57"/>
                  </a:lnTo>
                  <a:lnTo>
                    <a:pt x="513" y="57"/>
                  </a:lnTo>
                  <a:lnTo>
                    <a:pt x="509" y="53"/>
                  </a:lnTo>
                  <a:lnTo>
                    <a:pt x="507" y="53"/>
                  </a:lnTo>
                  <a:lnTo>
                    <a:pt x="505" y="47"/>
                  </a:lnTo>
                  <a:lnTo>
                    <a:pt x="501" y="47"/>
                  </a:lnTo>
                  <a:lnTo>
                    <a:pt x="499" y="43"/>
                  </a:lnTo>
                  <a:lnTo>
                    <a:pt x="498" y="43"/>
                  </a:lnTo>
                  <a:lnTo>
                    <a:pt x="496" y="39"/>
                  </a:lnTo>
                  <a:lnTo>
                    <a:pt x="494" y="39"/>
                  </a:lnTo>
                  <a:lnTo>
                    <a:pt x="490" y="35"/>
                  </a:lnTo>
                  <a:lnTo>
                    <a:pt x="488" y="35"/>
                  </a:lnTo>
                  <a:lnTo>
                    <a:pt x="486" y="35"/>
                  </a:lnTo>
                  <a:lnTo>
                    <a:pt x="482" y="30"/>
                  </a:lnTo>
                  <a:lnTo>
                    <a:pt x="480" y="30"/>
                  </a:lnTo>
                  <a:lnTo>
                    <a:pt x="476" y="26"/>
                  </a:lnTo>
                  <a:lnTo>
                    <a:pt x="474" y="26"/>
                  </a:lnTo>
                  <a:lnTo>
                    <a:pt x="470" y="20"/>
                  </a:lnTo>
                  <a:lnTo>
                    <a:pt x="468" y="20"/>
                  </a:lnTo>
                  <a:lnTo>
                    <a:pt x="466" y="20"/>
                  </a:lnTo>
                  <a:lnTo>
                    <a:pt x="462" y="16"/>
                  </a:lnTo>
                  <a:lnTo>
                    <a:pt x="460" y="16"/>
                  </a:lnTo>
                  <a:lnTo>
                    <a:pt x="456" y="16"/>
                  </a:lnTo>
                  <a:lnTo>
                    <a:pt x="454" y="12"/>
                  </a:lnTo>
                  <a:lnTo>
                    <a:pt x="450" y="12"/>
                  </a:lnTo>
                  <a:lnTo>
                    <a:pt x="448" y="12"/>
                  </a:lnTo>
                  <a:lnTo>
                    <a:pt x="446" y="8"/>
                  </a:lnTo>
                  <a:lnTo>
                    <a:pt x="442" y="8"/>
                  </a:lnTo>
                  <a:lnTo>
                    <a:pt x="440" y="8"/>
                  </a:lnTo>
                  <a:lnTo>
                    <a:pt x="436" y="8"/>
                  </a:lnTo>
                  <a:lnTo>
                    <a:pt x="434" y="4"/>
                  </a:lnTo>
                  <a:lnTo>
                    <a:pt x="432" y="4"/>
                  </a:lnTo>
                  <a:lnTo>
                    <a:pt x="430" y="4"/>
                  </a:lnTo>
                  <a:lnTo>
                    <a:pt x="428" y="4"/>
                  </a:lnTo>
                  <a:lnTo>
                    <a:pt x="426" y="4"/>
                  </a:lnTo>
                  <a:lnTo>
                    <a:pt x="423" y="4"/>
                  </a:lnTo>
                  <a:lnTo>
                    <a:pt x="421" y="4"/>
                  </a:lnTo>
                  <a:lnTo>
                    <a:pt x="417" y="0"/>
                  </a:lnTo>
                  <a:lnTo>
                    <a:pt x="415" y="0"/>
                  </a:lnTo>
                  <a:lnTo>
                    <a:pt x="413" y="0"/>
                  </a:lnTo>
                  <a:lnTo>
                    <a:pt x="411" y="0"/>
                  </a:lnTo>
                  <a:lnTo>
                    <a:pt x="409" y="0"/>
                  </a:lnTo>
                  <a:lnTo>
                    <a:pt x="407" y="0"/>
                  </a:lnTo>
                  <a:lnTo>
                    <a:pt x="403" y="0"/>
                  </a:lnTo>
                  <a:lnTo>
                    <a:pt x="401" y="0"/>
                  </a:lnTo>
                  <a:lnTo>
                    <a:pt x="397" y="0"/>
                  </a:lnTo>
                  <a:lnTo>
                    <a:pt x="395" y="0"/>
                  </a:lnTo>
                  <a:lnTo>
                    <a:pt x="393" y="0"/>
                  </a:lnTo>
                  <a:lnTo>
                    <a:pt x="389" y="0"/>
                  </a:lnTo>
                  <a:lnTo>
                    <a:pt x="385" y="0"/>
                  </a:lnTo>
                  <a:lnTo>
                    <a:pt x="383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369" y="0"/>
                  </a:lnTo>
                  <a:lnTo>
                    <a:pt x="367" y="0"/>
                  </a:lnTo>
                  <a:lnTo>
                    <a:pt x="365" y="4"/>
                  </a:lnTo>
                  <a:lnTo>
                    <a:pt x="363" y="4"/>
                  </a:lnTo>
                  <a:lnTo>
                    <a:pt x="361" y="4"/>
                  </a:lnTo>
                  <a:lnTo>
                    <a:pt x="357" y="4"/>
                  </a:lnTo>
                  <a:lnTo>
                    <a:pt x="355" y="4"/>
                  </a:lnTo>
                  <a:lnTo>
                    <a:pt x="353" y="4"/>
                  </a:lnTo>
                  <a:lnTo>
                    <a:pt x="350" y="4"/>
                  </a:lnTo>
                  <a:lnTo>
                    <a:pt x="348" y="8"/>
                  </a:lnTo>
                  <a:lnTo>
                    <a:pt x="346" y="8"/>
                  </a:lnTo>
                  <a:lnTo>
                    <a:pt x="344" y="8"/>
                  </a:lnTo>
                  <a:lnTo>
                    <a:pt x="342" y="8"/>
                  </a:lnTo>
                  <a:lnTo>
                    <a:pt x="338" y="12"/>
                  </a:lnTo>
                  <a:lnTo>
                    <a:pt x="336" y="12"/>
                  </a:lnTo>
                  <a:lnTo>
                    <a:pt x="334" y="12"/>
                  </a:lnTo>
                  <a:lnTo>
                    <a:pt x="330" y="12"/>
                  </a:lnTo>
                  <a:lnTo>
                    <a:pt x="328" y="16"/>
                  </a:lnTo>
                  <a:lnTo>
                    <a:pt x="324" y="16"/>
                  </a:lnTo>
                  <a:lnTo>
                    <a:pt x="322" y="20"/>
                  </a:lnTo>
                  <a:lnTo>
                    <a:pt x="318" y="20"/>
                  </a:lnTo>
                  <a:lnTo>
                    <a:pt x="316" y="20"/>
                  </a:lnTo>
                  <a:lnTo>
                    <a:pt x="314" y="26"/>
                  </a:lnTo>
                  <a:lnTo>
                    <a:pt x="310" y="26"/>
                  </a:lnTo>
                  <a:lnTo>
                    <a:pt x="308" y="26"/>
                  </a:lnTo>
                  <a:lnTo>
                    <a:pt x="304" y="30"/>
                  </a:lnTo>
                  <a:lnTo>
                    <a:pt x="302" y="30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2" y="39"/>
                  </a:lnTo>
                  <a:lnTo>
                    <a:pt x="290" y="39"/>
                  </a:lnTo>
                  <a:lnTo>
                    <a:pt x="288" y="43"/>
                  </a:lnTo>
                  <a:lnTo>
                    <a:pt x="284" y="43"/>
                  </a:lnTo>
                  <a:lnTo>
                    <a:pt x="282" y="47"/>
                  </a:lnTo>
                  <a:lnTo>
                    <a:pt x="280" y="47"/>
                  </a:lnTo>
                  <a:lnTo>
                    <a:pt x="279" y="53"/>
                  </a:lnTo>
                  <a:lnTo>
                    <a:pt x="277" y="53"/>
                  </a:lnTo>
                  <a:lnTo>
                    <a:pt x="273" y="57"/>
                  </a:lnTo>
                  <a:lnTo>
                    <a:pt x="271" y="57"/>
                  </a:lnTo>
                  <a:lnTo>
                    <a:pt x="269" y="61"/>
                  </a:lnTo>
                  <a:lnTo>
                    <a:pt x="265" y="61"/>
                  </a:lnTo>
                  <a:lnTo>
                    <a:pt x="263" y="65"/>
                  </a:lnTo>
                  <a:lnTo>
                    <a:pt x="261" y="65"/>
                  </a:lnTo>
                  <a:lnTo>
                    <a:pt x="259" y="69"/>
                  </a:lnTo>
                  <a:lnTo>
                    <a:pt x="257" y="73"/>
                  </a:lnTo>
                  <a:lnTo>
                    <a:pt x="253" y="73"/>
                  </a:lnTo>
                  <a:lnTo>
                    <a:pt x="251" y="77"/>
                  </a:lnTo>
                  <a:lnTo>
                    <a:pt x="249" y="77"/>
                  </a:lnTo>
                  <a:lnTo>
                    <a:pt x="245" y="83"/>
                  </a:lnTo>
                  <a:lnTo>
                    <a:pt x="243" y="87"/>
                  </a:lnTo>
                  <a:lnTo>
                    <a:pt x="241" y="87"/>
                  </a:lnTo>
                  <a:lnTo>
                    <a:pt x="237" y="91"/>
                  </a:lnTo>
                  <a:lnTo>
                    <a:pt x="237" y="95"/>
                  </a:lnTo>
                  <a:lnTo>
                    <a:pt x="233" y="95"/>
                  </a:lnTo>
                  <a:lnTo>
                    <a:pt x="231" y="100"/>
                  </a:lnTo>
                  <a:lnTo>
                    <a:pt x="229" y="104"/>
                  </a:lnTo>
                  <a:lnTo>
                    <a:pt x="225" y="104"/>
                  </a:lnTo>
                  <a:lnTo>
                    <a:pt x="223" y="110"/>
                  </a:lnTo>
                  <a:lnTo>
                    <a:pt x="221" y="114"/>
                  </a:lnTo>
                  <a:lnTo>
                    <a:pt x="217" y="118"/>
                  </a:lnTo>
                  <a:lnTo>
                    <a:pt x="215" y="118"/>
                  </a:lnTo>
                  <a:lnTo>
                    <a:pt x="213" y="122"/>
                  </a:lnTo>
                  <a:lnTo>
                    <a:pt x="211" y="126"/>
                  </a:lnTo>
                  <a:lnTo>
                    <a:pt x="209" y="126"/>
                  </a:lnTo>
                  <a:lnTo>
                    <a:pt x="206" y="130"/>
                  </a:lnTo>
                  <a:lnTo>
                    <a:pt x="204" y="134"/>
                  </a:lnTo>
                  <a:lnTo>
                    <a:pt x="200" y="140"/>
                  </a:lnTo>
                  <a:lnTo>
                    <a:pt x="198" y="144"/>
                  </a:lnTo>
                  <a:lnTo>
                    <a:pt x="196" y="144"/>
                  </a:lnTo>
                  <a:lnTo>
                    <a:pt x="194" y="148"/>
                  </a:lnTo>
                  <a:lnTo>
                    <a:pt x="192" y="152"/>
                  </a:lnTo>
                  <a:lnTo>
                    <a:pt x="190" y="156"/>
                  </a:lnTo>
                  <a:lnTo>
                    <a:pt x="186" y="160"/>
                  </a:lnTo>
                  <a:lnTo>
                    <a:pt x="184" y="167"/>
                  </a:lnTo>
                  <a:lnTo>
                    <a:pt x="180" y="167"/>
                  </a:lnTo>
                  <a:lnTo>
                    <a:pt x="178" y="171"/>
                  </a:lnTo>
                  <a:lnTo>
                    <a:pt x="176" y="175"/>
                  </a:lnTo>
                  <a:lnTo>
                    <a:pt x="172" y="179"/>
                  </a:lnTo>
                  <a:lnTo>
                    <a:pt x="172" y="183"/>
                  </a:lnTo>
                  <a:lnTo>
                    <a:pt x="170" y="187"/>
                  </a:lnTo>
                  <a:lnTo>
                    <a:pt x="166" y="191"/>
                  </a:lnTo>
                  <a:lnTo>
                    <a:pt x="164" y="197"/>
                  </a:lnTo>
                  <a:lnTo>
                    <a:pt x="160" y="197"/>
                  </a:lnTo>
                  <a:lnTo>
                    <a:pt x="158" y="201"/>
                  </a:lnTo>
                  <a:lnTo>
                    <a:pt x="156" y="205"/>
                  </a:lnTo>
                  <a:lnTo>
                    <a:pt x="152" y="209"/>
                  </a:lnTo>
                  <a:lnTo>
                    <a:pt x="150" y="213"/>
                  </a:lnTo>
                  <a:lnTo>
                    <a:pt x="150" y="217"/>
                  </a:lnTo>
                  <a:lnTo>
                    <a:pt x="146" y="223"/>
                  </a:lnTo>
                  <a:lnTo>
                    <a:pt x="144" y="227"/>
                  </a:lnTo>
                  <a:lnTo>
                    <a:pt x="140" y="232"/>
                  </a:lnTo>
                  <a:lnTo>
                    <a:pt x="138" y="236"/>
                  </a:lnTo>
                  <a:lnTo>
                    <a:pt x="136" y="240"/>
                  </a:lnTo>
                  <a:lnTo>
                    <a:pt x="133" y="244"/>
                  </a:lnTo>
                  <a:lnTo>
                    <a:pt x="131" y="250"/>
                  </a:lnTo>
                  <a:lnTo>
                    <a:pt x="129" y="254"/>
                  </a:lnTo>
                  <a:lnTo>
                    <a:pt x="127" y="258"/>
                  </a:lnTo>
                  <a:lnTo>
                    <a:pt x="125" y="262"/>
                  </a:lnTo>
                  <a:lnTo>
                    <a:pt x="121" y="266"/>
                  </a:lnTo>
                  <a:lnTo>
                    <a:pt x="119" y="270"/>
                  </a:lnTo>
                  <a:lnTo>
                    <a:pt x="117" y="274"/>
                  </a:lnTo>
                  <a:lnTo>
                    <a:pt x="113" y="280"/>
                  </a:lnTo>
                  <a:lnTo>
                    <a:pt x="111" y="284"/>
                  </a:lnTo>
                  <a:lnTo>
                    <a:pt x="107" y="288"/>
                  </a:lnTo>
                  <a:lnTo>
                    <a:pt x="107" y="292"/>
                  </a:lnTo>
                  <a:lnTo>
                    <a:pt x="105" y="297"/>
                  </a:lnTo>
                  <a:lnTo>
                    <a:pt x="101" y="301"/>
                  </a:lnTo>
                  <a:lnTo>
                    <a:pt x="99" y="307"/>
                  </a:lnTo>
                  <a:lnTo>
                    <a:pt x="97" y="311"/>
                  </a:lnTo>
                  <a:lnTo>
                    <a:pt x="93" y="315"/>
                  </a:lnTo>
                  <a:lnTo>
                    <a:pt x="91" y="319"/>
                  </a:lnTo>
                  <a:lnTo>
                    <a:pt x="87" y="323"/>
                  </a:lnTo>
                  <a:lnTo>
                    <a:pt x="85" y="327"/>
                  </a:lnTo>
                  <a:lnTo>
                    <a:pt x="85" y="331"/>
                  </a:lnTo>
                  <a:lnTo>
                    <a:pt x="81" y="341"/>
                  </a:lnTo>
                  <a:lnTo>
                    <a:pt x="79" y="345"/>
                  </a:lnTo>
                  <a:lnTo>
                    <a:pt x="77" y="349"/>
                  </a:lnTo>
                  <a:lnTo>
                    <a:pt x="73" y="353"/>
                  </a:lnTo>
                  <a:lnTo>
                    <a:pt x="71" y="357"/>
                  </a:lnTo>
                  <a:lnTo>
                    <a:pt x="67" y="364"/>
                  </a:lnTo>
                  <a:lnTo>
                    <a:pt x="65" y="368"/>
                  </a:lnTo>
                  <a:lnTo>
                    <a:pt x="63" y="372"/>
                  </a:lnTo>
                  <a:lnTo>
                    <a:pt x="62" y="376"/>
                  </a:lnTo>
                  <a:lnTo>
                    <a:pt x="60" y="380"/>
                  </a:lnTo>
                  <a:lnTo>
                    <a:pt x="58" y="388"/>
                  </a:lnTo>
                  <a:lnTo>
                    <a:pt x="54" y="394"/>
                  </a:lnTo>
                  <a:lnTo>
                    <a:pt x="52" y="398"/>
                  </a:lnTo>
                  <a:lnTo>
                    <a:pt x="48" y="402"/>
                  </a:lnTo>
                  <a:lnTo>
                    <a:pt x="46" y="406"/>
                  </a:lnTo>
                  <a:lnTo>
                    <a:pt x="44" y="410"/>
                  </a:lnTo>
                  <a:lnTo>
                    <a:pt x="42" y="414"/>
                  </a:lnTo>
                  <a:lnTo>
                    <a:pt x="40" y="420"/>
                  </a:lnTo>
                  <a:lnTo>
                    <a:pt x="38" y="424"/>
                  </a:lnTo>
                  <a:lnTo>
                    <a:pt x="34" y="433"/>
                  </a:lnTo>
                  <a:lnTo>
                    <a:pt x="32" y="437"/>
                  </a:lnTo>
                  <a:lnTo>
                    <a:pt x="28" y="441"/>
                  </a:lnTo>
                  <a:lnTo>
                    <a:pt x="26" y="445"/>
                  </a:lnTo>
                  <a:lnTo>
                    <a:pt x="24" y="451"/>
                  </a:lnTo>
                  <a:lnTo>
                    <a:pt x="20" y="455"/>
                  </a:lnTo>
                  <a:lnTo>
                    <a:pt x="20" y="459"/>
                  </a:lnTo>
                  <a:lnTo>
                    <a:pt x="16" y="467"/>
                  </a:lnTo>
                  <a:lnTo>
                    <a:pt x="14" y="471"/>
                  </a:lnTo>
                  <a:lnTo>
                    <a:pt x="12" y="477"/>
                  </a:lnTo>
                  <a:lnTo>
                    <a:pt x="8" y="481"/>
                  </a:lnTo>
                  <a:lnTo>
                    <a:pt x="6" y="485"/>
                  </a:lnTo>
                  <a:lnTo>
                    <a:pt x="4" y="489"/>
                  </a:lnTo>
                  <a:lnTo>
                    <a:pt x="0" y="494"/>
                  </a:lnTo>
                </a:path>
              </a:pathLst>
            </a:custGeom>
            <a:noFill/>
            <a:ln w="25400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0" name="Freeform 48"/>
            <p:cNvSpPr>
              <a:spLocks/>
            </p:cNvSpPr>
            <p:nvPr/>
          </p:nvSpPr>
          <p:spPr bwMode="auto">
            <a:xfrm>
              <a:off x="4194" y="2606"/>
              <a:ext cx="783" cy="499"/>
            </a:xfrm>
            <a:custGeom>
              <a:avLst/>
              <a:gdLst>
                <a:gd name="T0" fmla="*/ 773 w 783"/>
                <a:gd name="T1" fmla="*/ 22 h 499"/>
                <a:gd name="T2" fmla="*/ 761 w 783"/>
                <a:gd name="T3" fmla="*/ 48 h 499"/>
                <a:gd name="T4" fmla="*/ 749 w 783"/>
                <a:gd name="T5" fmla="*/ 71 h 499"/>
                <a:gd name="T6" fmla="*/ 735 w 783"/>
                <a:gd name="T7" fmla="*/ 97 h 499"/>
                <a:gd name="T8" fmla="*/ 724 w 783"/>
                <a:gd name="T9" fmla="*/ 123 h 499"/>
                <a:gd name="T10" fmla="*/ 710 w 783"/>
                <a:gd name="T11" fmla="*/ 144 h 499"/>
                <a:gd name="T12" fmla="*/ 698 w 783"/>
                <a:gd name="T13" fmla="*/ 166 h 499"/>
                <a:gd name="T14" fmla="*/ 686 w 783"/>
                <a:gd name="T15" fmla="*/ 193 h 499"/>
                <a:gd name="T16" fmla="*/ 672 w 783"/>
                <a:gd name="T17" fmla="*/ 215 h 499"/>
                <a:gd name="T18" fmla="*/ 660 w 783"/>
                <a:gd name="T19" fmla="*/ 237 h 499"/>
                <a:gd name="T20" fmla="*/ 649 w 783"/>
                <a:gd name="T21" fmla="*/ 258 h 499"/>
                <a:gd name="T22" fmla="*/ 637 w 783"/>
                <a:gd name="T23" fmla="*/ 280 h 499"/>
                <a:gd name="T24" fmla="*/ 623 w 783"/>
                <a:gd name="T25" fmla="*/ 298 h 499"/>
                <a:gd name="T26" fmla="*/ 611 w 783"/>
                <a:gd name="T27" fmla="*/ 320 h 499"/>
                <a:gd name="T28" fmla="*/ 599 w 783"/>
                <a:gd name="T29" fmla="*/ 337 h 499"/>
                <a:gd name="T30" fmla="*/ 586 w 783"/>
                <a:gd name="T31" fmla="*/ 355 h 499"/>
                <a:gd name="T32" fmla="*/ 574 w 783"/>
                <a:gd name="T33" fmla="*/ 373 h 499"/>
                <a:gd name="T34" fmla="*/ 560 w 783"/>
                <a:gd name="T35" fmla="*/ 390 h 499"/>
                <a:gd name="T36" fmla="*/ 548 w 783"/>
                <a:gd name="T37" fmla="*/ 404 h 499"/>
                <a:gd name="T38" fmla="*/ 536 w 783"/>
                <a:gd name="T39" fmla="*/ 420 h 499"/>
                <a:gd name="T40" fmla="*/ 524 w 783"/>
                <a:gd name="T41" fmla="*/ 434 h 499"/>
                <a:gd name="T42" fmla="*/ 513 w 783"/>
                <a:gd name="T43" fmla="*/ 442 h 499"/>
                <a:gd name="T44" fmla="*/ 499 w 783"/>
                <a:gd name="T45" fmla="*/ 455 h 499"/>
                <a:gd name="T46" fmla="*/ 487 w 783"/>
                <a:gd name="T47" fmla="*/ 465 h 499"/>
                <a:gd name="T48" fmla="*/ 473 w 783"/>
                <a:gd name="T49" fmla="*/ 473 h 499"/>
                <a:gd name="T50" fmla="*/ 461 w 783"/>
                <a:gd name="T51" fmla="*/ 481 h 499"/>
                <a:gd name="T52" fmla="*/ 449 w 783"/>
                <a:gd name="T53" fmla="*/ 487 h 499"/>
                <a:gd name="T54" fmla="*/ 436 w 783"/>
                <a:gd name="T55" fmla="*/ 491 h 499"/>
                <a:gd name="T56" fmla="*/ 426 w 783"/>
                <a:gd name="T57" fmla="*/ 495 h 499"/>
                <a:gd name="T58" fmla="*/ 412 w 783"/>
                <a:gd name="T59" fmla="*/ 499 h 499"/>
                <a:gd name="T60" fmla="*/ 400 w 783"/>
                <a:gd name="T61" fmla="*/ 499 h 499"/>
                <a:gd name="T62" fmla="*/ 386 w 783"/>
                <a:gd name="T63" fmla="*/ 499 h 499"/>
                <a:gd name="T64" fmla="*/ 374 w 783"/>
                <a:gd name="T65" fmla="*/ 499 h 499"/>
                <a:gd name="T66" fmla="*/ 363 w 783"/>
                <a:gd name="T67" fmla="*/ 495 h 499"/>
                <a:gd name="T68" fmla="*/ 349 w 783"/>
                <a:gd name="T69" fmla="*/ 495 h 499"/>
                <a:gd name="T70" fmla="*/ 337 w 783"/>
                <a:gd name="T71" fmla="*/ 487 h 499"/>
                <a:gd name="T72" fmla="*/ 323 w 783"/>
                <a:gd name="T73" fmla="*/ 481 h 499"/>
                <a:gd name="T74" fmla="*/ 313 w 783"/>
                <a:gd name="T75" fmla="*/ 473 h 499"/>
                <a:gd name="T76" fmla="*/ 299 w 783"/>
                <a:gd name="T77" fmla="*/ 469 h 499"/>
                <a:gd name="T78" fmla="*/ 288 w 783"/>
                <a:gd name="T79" fmla="*/ 455 h 499"/>
                <a:gd name="T80" fmla="*/ 276 w 783"/>
                <a:gd name="T81" fmla="*/ 446 h 499"/>
                <a:gd name="T82" fmla="*/ 262 w 783"/>
                <a:gd name="T83" fmla="*/ 434 h 499"/>
                <a:gd name="T84" fmla="*/ 250 w 783"/>
                <a:gd name="T85" fmla="*/ 420 h 499"/>
                <a:gd name="T86" fmla="*/ 236 w 783"/>
                <a:gd name="T87" fmla="*/ 408 h 499"/>
                <a:gd name="T88" fmla="*/ 224 w 783"/>
                <a:gd name="T89" fmla="*/ 394 h 499"/>
                <a:gd name="T90" fmla="*/ 211 w 783"/>
                <a:gd name="T91" fmla="*/ 377 h 499"/>
                <a:gd name="T92" fmla="*/ 199 w 783"/>
                <a:gd name="T93" fmla="*/ 359 h 499"/>
                <a:gd name="T94" fmla="*/ 189 w 783"/>
                <a:gd name="T95" fmla="*/ 341 h 499"/>
                <a:gd name="T96" fmla="*/ 175 w 783"/>
                <a:gd name="T97" fmla="*/ 325 h 499"/>
                <a:gd name="T98" fmla="*/ 163 w 783"/>
                <a:gd name="T99" fmla="*/ 302 h 499"/>
                <a:gd name="T100" fmla="*/ 150 w 783"/>
                <a:gd name="T101" fmla="*/ 284 h 499"/>
                <a:gd name="T102" fmla="*/ 138 w 783"/>
                <a:gd name="T103" fmla="*/ 264 h 499"/>
                <a:gd name="T104" fmla="*/ 124 w 783"/>
                <a:gd name="T105" fmla="*/ 241 h 499"/>
                <a:gd name="T106" fmla="*/ 112 w 783"/>
                <a:gd name="T107" fmla="*/ 219 h 499"/>
                <a:gd name="T108" fmla="*/ 100 w 783"/>
                <a:gd name="T109" fmla="*/ 197 h 499"/>
                <a:gd name="T110" fmla="*/ 86 w 783"/>
                <a:gd name="T111" fmla="*/ 176 h 499"/>
                <a:gd name="T112" fmla="*/ 77 w 783"/>
                <a:gd name="T113" fmla="*/ 150 h 499"/>
                <a:gd name="T114" fmla="*/ 63 w 783"/>
                <a:gd name="T115" fmla="*/ 128 h 499"/>
                <a:gd name="T116" fmla="*/ 51 w 783"/>
                <a:gd name="T117" fmla="*/ 101 h 499"/>
                <a:gd name="T118" fmla="*/ 37 w 783"/>
                <a:gd name="T119" fmla="*/ 79 h 499"/>
                <a:gd name="T120" fmla="*/ 25 w 783"/>
                <a:gd name="T121" fmla="*/ 52 h 499"/>
                <a:gd name="T122" fmla="*/ 13 w 783"/>
                <a:gd name="T123" fmla="*/ 26 h 499"/>
                <a:gd name="T124" fmla="*/ 0 w 783"/>
                <a:gd name="T125" fmla="*/ 4 h 4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83" h="499">
                  <a:moveTo>
                    <a:pt x="783" y="0"/>
                  </a:moveTo>
                  <a:lnTo>
                    <a:pt x="781" y="10"/>
                  </a:lnTo>
                  <a:lnTo>
                    <a:pt x="777" y="14"/>
                  </a:lnTo>
                  <a:lnTo>
                    <a:pt x="775" y="18"/>
                  </a:lnTo>
                  <a:lnTo>
                    <a:pt x="773" y="22"/>
                  </a:lnTo>
                  <a:lnTo>
                    <a:pt x="771" y="26"/>
                  </a:lnTo>
                  <a:lnTo>
                    <a:pt x="769" y="30"/>
                  </a:lnTo>
                  <a:lnTo>
                    <a:pt x="765" y="36"/>
                  </a:lnTo>
                  <a:lnTo>
                    <a:pt x="763" y="44"/>
                  </a:lnTo>
                  <a:lnTo>
                    <a:pt x="761" y="48"/>
                  </a:lnTo>
                  <a:lnTo>
                    <a:pt x="757" y="52"/>
                  </a:lnTo>
                  <a:lnTo>
                    <a:pt x="755" y="56"/>
                  </a:lnTo>
                  <a:lnTo>
                    <a:pt x="753" y="63"/>
                  </a:lnTo>
                  <a:lnTo>
                    <a:pt x="751" y="67"/>
                  </a:lnTo>
                  <a:lnTo>
                    <a:pt x="749" y="71"/>
                  </a:lnTo>
                  <a:lnTo>
                    <a:pt x="745" y="75"/>
                  </a:lnTo>
                  <a:lnTo>
                    <a:pt x="743" y="83"/>
                  </a:lnTo>
                  <a:lnTo>
                    <a:pt x="741" y="87"/>
                  </a:lnTo>
                  <a:lnTo>
                    <a:pt x="737" y="93"/>
                  </a:lnTo>
                  <a:lnTo>
                    <a:pt x="735" y="97"/>
                  </a:lnTo>
                  <a:lnTo>
                    <a:pt x="732" y="101"/>
                  </a:lnTo>
                  <a:lnTo>
                    <a:pt x="732" y="105"/>
                  </a:lnTo>
                  <a:lnTo>
                    <a:pt x="730" y="109"/>
                  </a:lnTo>
                  <a:lnTo>
                    <a:pt x="726" y="113"/>
                  </a:lnTo>
                  <a:lnTo>
                    <a:pt x="724" y="123"/>
                  </a:lnTo>
                  <a:lnTo>
                    <a:pt x="722" y="128"/>
                  </a:lnTo>
                  <a:lnTo>
                    <a:pt x="718" y="132"/>
                  </a:lnTo>
                  <a:lnTo>
                    <a:pt x="716" y="136"/>
                  </a:lnTo>
                  <a:lnTo>
                    <a:pt x="712" y="140"/>
                  </a:lnTo>
                  <a:lnTo>
                    <a:pt x="710" y="144"/>
                  </a:lnTo>
                  <a:lnTo>
                    <a:pt x="710" y="150"/>
                  </a:lnTo>
                  <a:lnTo>
                    <a:pt x="706" y="154"/>
                  </a:lnTo>
                  <a:lnTo>
                    <a:pt x="704" y="158"/>
                  </a:lnTo>
                  <a:lnTo>
                    <a:pt x="702" y="162"/>
                  </a:lnTo>
                  <a:lnTo>
                    <a:pt x="698" y="166"/>
                  </a:lnTo>
                  <a:lnTo>
                    <a:pt x="696" y="170"/>
                  </a:lnTo>
                  <a:lnTo>
                    <a:pt x="692" y="180"/>
                  </a:lnTo>
                  <a:lnTo>
                    <a:pt x="690" y="184"/>
                  </a:lnTo>
                  <a:lnTo>
                    <a:pt x="688" y="188"/>
                  </a:lnTo>
                  <a:lnTo>
                    <a:pt x="686" y="193"/>
                  </a:lnTo>
                  <a:lnTo>
                    <a:pt x="684" y="197"/>
                  </a:lnTo>
                  <a:lnTo>
                    <a:pt x="680" y="201"/>
                  </a:lnTo>
                  <a:lnTo>
                    <a:pt x="678" y="207"/>
                  </a:lnTo>
                  <a:lnTo>
                    <a:pt x="676" y="211"/>
                  </a:lnTo>
                  <a:lnTo>
                    <a:pt x="672" y="215"/>
                  </a:lnTo>
                  <a:lnTo>
                    <a:pt x="670" y="219"/>
                  </a:lnTo>
                  <a:lnTo>
                    <a:pt x="668" y="223"/>
                  </a:lnTo>
                  <a:lnTo>
                    <a:pt x="666" y="227"/>
                  </a:lnTo>
                  <a:lnTo>
                    <a:pt x="664" y="233"/>
                  </a:lnTo>
                  <a:lnTo>
                    <a:pt x="660" y="237"/>
                  </a:lnTo>
                  <a:lnTo>
                    <a:pt x="659" y="241"/>
                  </a:lnTo>
                  <a:lnTo>
                    <a:pt x="657" y="245"/>
                  </a:lnTo>
                  <a:lnTo>
                    <a:pt x="653" y="249"/>
                  </a:lnTo>
                  <a:lnTo>
                    <a:pt x="651" y="253"/>
                  </a:lnTo>
                  <a:lnTo>
                    <a:pt x="649" y="258"/>
                  </a:lnTo>
                  <a:lnTo>
                    <a:pt x="645" y="264"/>
                  </a:lnTo>
                  <a:lnTo>
                    <a:pt x="645" y="268"/>
                  </a:lnTo>
                  <a:lnTo>
                    <a:pt x="641" y="272"/>
                  </a:lnTo>
                  <a:lnTo>
                    <a:pt x="639" y="276"/>
                  </a:lnTo>
                  <a:lnTo>
                    <a:pt x="637" y="280"/>
                  </a:lnTo>
                  <a:lnTo>
                    <a:pt x="633" y="284"/>
                  </a:lnTo>
                  <a:lnTo>
                    <a:pt x="631" y="290"/>
                  </a:lnTo>
                  <a:lnTo>
                    <a:pt x="629" y="294"/>
                  </a:lnTo>
                  <a:lnTo>
                    <a:pt x="625" y="294"/>
                  </a:lnTo>
                  <a:lnTo>
                    <a:pt x="623" y="298"/>
                  </a:lnTo>
                  <a:lnTo>
                    <a:pt x="621" y="302"/>
                  </a:lnTo>
                  <a:lnTo>
                    <a:pt x="619" y="306"/>
                  </a:lnTo>
                  <a:lnTo>
                    <a:pt x="617" y="310"/>
                  </a:lnTo>
                  <a:lnTo>
                    <a:pt x="613" y="314"/>
                  </a:lnTo>
                  <a:lnTo>
                    <a:pt x="611" y="320"/>
                  </a:lnTo>
                  <a:lnTo>
                    <a:pt x="609" y="325"/>
                  </a:lnTo>
                  <a:lnTo>
                    <a:pt x="605" y="329"/>
                  </a:lnTo>
                  <a:lnTo>
                    <a:pt x="603" y="329"/>
                  </a:lnTo>
                  <a:lnTo>
                    <a:pt x="601" y="333"/>
                  </a:lnTo>
                  <a:lnTo>
                    <a:pt x="599" y="337"/>
                  </a:lnTo>
                  <a:lnTo>
                    <a:pt x="597" y="341"/>
                  </a:lnTo>
                  <a:lnTo>
                    <a:pt x="593" y="347"/>
                  </a:lnTo>
                  <a:lnTo>
                    <a:pt x="591" y="351"/>
                  </a:lnTo>
                  <a:lnTo>
                    <a:pt x="587" y="351"/>
                  </a:lnTo>
                  <a:lnTo>
                    <a:pt x="586" y="355"/>
                  </a:lnTo>
                  <a:lnTo>
                    <a:pt x="584" y="359"/>
                  </a:lnTo>
                  <a:lnTo>
                    <a:pt x="580" y="363"/>
                  </a:lnTo>
                  <a:lnTo>
                    <a:pt x="580" y="367"/>
                  </a:lnTo>
                  <a:lnTo>
                    <a:pt x="578" y="367"/>
                  </a:lnTo>
                  <a:lnTo>
                    <a:pt x="574" y="373"/>
                  </a:lnTo>
                  <a:lnTo>
                    <a:pt x="572" y="377"/>
                  </a:lnTo>
                  <a:lnTo>
                    <a:pt x="568" y="381"/>
                  </a:lnTo>
                  <a:lnTo>
                    <a:pt x="566" y="381"/>
                  </a:lnTo>
                  <a:lnTo>
                    <a:pt x="564" y="385"/>
                  </a:lnTo>
                  <a:lnTo>
                    <a:pt x="560" y="390"/>
                  </a:lnTo>
                  <a:lnTo>
                    <a:pt x="558" y="394"/>
                  </a:lnTo>
                  <a:lnTo>
                    <a:pt x="554" y="398"/>
                  </a:lnTo>
                  <a:lnTo>
                    <a:pt x="552" y="404"/>
                  </a:lnTo>
                  <a:lnTo>
                    <a:pt x="548" y="404"/>
                  </a:lnTo>
                  <a:lnTo>
                    <a:pt x="546" y="408"/>
                  </a:lnTo>
                  <a:lnTo>
                    <a:pt x="544" y="412"/>
                  </a:lnTo>
                  <a:lnTo>
                    <a:pt x="540" y="412"/>
                  </a:lnTo>
                  <a:lnTo>
                    <a:pt x="538" y="416"/>
                  </a:lnTo>
                  <a:lnTo>
                    <a:pt x="536" y="420"/>
                  </a:lnTo>
                  <a:lnTo>
                    <a:pt x="534" y="420"/>
                  </a:lnTo>
                  <a:lnTo>
                    <a:pt x="532" y="424"/>
                  </a:lnTo>
                  <a:lnTo>
                    <a:pt x="528" y="424"/>
                  </a:lnTo>
                  <a:lnTo>
                    <a:pt x="526" y="430"/>
                  </a:lnTo>
                  <a:lnTo>
                    <a:pt x="524" y="434"/>
                  </a:lnTo>
                  <a:lnTo>
                    <a:pt x="520" y="434"/>
                  </a:lnTo>
                  <a:lnTo>
                    <a:pt x="518" y="438"/>
                  </a:lnTo>
                  <a:lnTo>
                    <a:pt x="516" y="438"/>
                  </a:lnTo>
                  <a:lnTo>
                    <a:pt x="514" y="442"/>
                  </a:lnTo>
                  <a:lnTo>
                    <a:pt x="513" y="442"/>
                  </a:lnTo>
                  <a:lnTo>
                    <a:pt x="509" y="446"/>
                  </a:lnTo>
                  <a:lnTo>
                    <a:pt x="507" y="446"/>
                  </a:lnTo>
                  <a:lnTo>
                    <a:pt x="505" y="450"/>
                  </a:lnTo>
                  <a:lnTo>
                    <a:pt x="501" y="450"/>
                  </a:lnTo>
                  <a:lnTo>
                    <a:pt x="499" y="455"/>
                  </a:lnTo>
                  <a:lnTo>
                    <a:pt x="495" y="455"/>
                  </a:lnTo>
                  <a:lnTo>
                    <a:pt x="493" y="461"/>
                  </a:lnTo>
                  <a:lnTo>
                    <a:pt x="489" y="465"/>
                  </a:lnTo>
                  <a:lnTo>
                    <a:pt x="487" y="465"/>
                  </a:lnTo>
                  <a:lnTo>
                    <a:pt x="485" y="465"/>
                  </a:lnTo>
                  <a:lnTo>
                    <a:pt x="481" y="469"/>
                  </a:lnTo>
                  <a:lnTo>
                    <a:pt x="479" y="469"/>
                  </a:lnTo>
                  <a:lnTo>
                    <a:pt x="475" y="473"/>
                  </a:lnTo>
                  <a:lnTo>
                    <a:pt x="473" y="473"/>
                  </a:lnTo>
                  <a:lnTo>
                    <a:pt x="471" y="473"/>
                  </a:lnTo>
                  <a:lnTo>
                    <a:pt x="469" y="477"/>
                  </a:lnTo>
                  <a:lnTo>
                    <a:pt x="467" y="477"/>
                  </a:lnTo>
                  <a:lnTo>
                    <a:pt x="465" y="477"/>
                  </a:lnTo>
                  <a:lnTo>
                    <a:pt x="461" y="481"/>
                  </a:lnTo>
                  <a:lnTo>
                    <a:pt x="459" y="481"/>
                  </a:lnTo>
                  <a:lnTo>
                    <a:pt x="455" y="481"/>
                  </a:lnTo>
                  <a:lnTo>
                    <a:pt x="453" y="487"/>
                  </a:lnTo>
                  <a:lnTo>
                    <a:pt x="451" y="487"/>
                  </a:lnTo>
                  <a:lnTo>
                    <a:pt x="449" y="487"/>
                  </a:lnTo>
                  <a:lnTo>
                    <a:pt x="447" y="487"/>
                  </a:lnTo>
                  <a:lnTo>
                    <a:pt x="445" y="491"/>
                  </a:lnTo>
                  <a:lnTo>
                    <a:pt x="442" y="491"/>
                  </a:lnTo>
                  <a:lnTo>
                    <a:pt x="440" y="491"/>
                  </a:lnTo>
                  <a:lnTo>
                    <a:pt x="436" y="491"/>
                  </a:lnTo>
                  <a:lnTo>
                    <a:pt x="434" y="495"/>
                  </a:lnTo>
                  <a:lnTo>
                    <a:pt x="432" y="495"/>
                  </a:lnTo>
                  <a:lnTo>
                    <a:pt x="428" y="495"/>
                  </a:lnTo>
                  <a:lnTo>
                    <a:pt x="426" y="495"/>
                  </a:lnTo>
                  <a:lnTo>
                    <a:pt x="422" y="495"/>
                  </a:lnTo>
                  <a:lnTo>
                    <a:pt x="420" y="495"/>
                  </a:lnTo>
                  <a:lnTo>
                    <a:pt x="416" y="499"/>
                  </a:lnTo>
                  <a:lnTo>
                    <a:pt x="414" y="499"/>
                  </a:lnTo>
                  <a:lnTo>
                    <a:pt x="412" y="499"/>
                  </a:lnTo>
                  <a:lnTo>
                    <a:pt x="408" y="499"/>
                  </a:lnTo>
                  <a:lnTo>
                    <a:pt x="406" y="499"/>
                  </a:lnTo>
                  <a:lnTo>
                    <a:pt x="402" y="499"/>
                  </a:lnTo>
                  <a:lnTo>
                    <a:pt x="400" y="499"/>
                  </a:lnTo>
                  <a:lnTo>
                    <a:pt x="396" y="499"/>
                  </a:lnTo>
                  <a:lnTo>
                    <a:pt x="394" y="499"/>
                  </a:lnTo>
                  <a:lnTo>
                    <a:pt x="392" y="499"/>
                  </a:lnTo>
                  <a:lnTo>
                    <a:pt x="388" y="499"/>
                  </a:lnTo>
                  <a:lnTo>
                    <a:pt x="386" y="499"/>
                  </a:lnTo>
                  <a:lnTo>
                    <a:pt x="384" y="499"/>
                  </a:lnTo>
                  <a:lnTo>
                    <a:pt x="382" y="499"/>
                  </a:lnTo>
                  <a:lnTo>
                    <a:pt x="380" y="499"/>
                  </a:lnTo>
                  <a:lnTo>
                    <a:pt x="376" y="499"/>
                  </a:lnTo>
                  <a:lnTo>
                    <a:pt x="374" y="499"/>
                  </a:lnTo>
                  <a:lnTo>
                    <a:pt x="372" y="499"/>
                  </a:lnTo>
                  <a:lnTo>
                    <a:pt x="369" y="499"/>
                  </a:lnTo>
                  <a:lnTo>
                    <a:pt x="367" y="499"/>
                  </a:lnTo>
                  <a:lnTo>
                    <a:pt x="363" y="495"/>
                  </a:lnTo>
                  <a:lnTo>
                    <a:pt x="361" y="495"/>
                  </a:lnTo>
                  <a:lnTo>
                    <a:pt x="357" y="495"/>
                  </a:lnTo>
                  <a:lnTo>
                    <a:pt x="355" y="495"/>
                  </a:lnTo>
                  <a:lnTo>
                    <a:pt x="353" y="495"/>
                  </a:lnTo>
                  <a:lnTo>
                    <a:pt x="349" y="495"/>
                  </a:lnTo>
                  <a:lnTo>
                    <a:pt x="347" y="491"/>
                  </a:lnTo>
                  <a:lnTo>
                    <a:pt x="343" y="491"/>
                  </a:lnTo>
                  <a:lnTo>
                    <a:pt x="341" y="491"/>
                  </a:lnTo>
                  <a:lnTo>
                    <a:pt x="337" y="487"/>
                  </a:lnTo>
                  <a:lnTo>
                    <a:pt x="335" y="487"/>
                  </a:lnTo>
                  <a:lnTo>
                    <a:pt x="333" y="487"/>
                  </a:lnTo>
                  <a:lnTo>
                    <a:pt x="329" y="487"/>
                  </a:lnTo>
                  <a:lnTo>
                    <a:pt x="327" y="481"/>
                  </a:lnTo>
                  <a:lnTo>
                    <a:pt x="323" y="481"/>
                  </a:lnTo>
                  <a:lnTo>
                    <a:pt x="321" y="481"/>
                  </a:lnTo>
                  <a:lnTo>
                    <a:pt x="319" y="477"/>
                  </a:lnTo>
                  <a:lnTo>
                    <a:pt x="317" y="477"/>
                  </a:lnTo>
                  <a:lnTo>
                    <a:pt x="315" y="477"/>
                  </a:lnTo>
                  <a:lnTo>
                    <a:pt x="313" y="473"/>
                  </a:lnTo>
                  <a:lnTo>
                    <a:pt x="309" y="473"/>
                  </a:lnTo>
                  <a:lnTo>
                    <a:pt x="307" y="473"/>
                  </a:lnTo>
                  <a:lnTo>
                    <a:pt x="303" y="469"/>
                  </a:lnTo>
                  <a:lnTo>
                    <a:pt x="301" y="469"/>
                  </a:lnTo>
                  <a:lnTo>
                    <a:pt x="299" y="469"/>
                  </a:lnTo>
                  <a:lnTo>
                    <a:pt x="297" y="465"/>
                  </a:lnTo>
                  <a:lnTo>
                    <a:pt x="296" y="465"/>
                  </a:lnTo>
                  <a:lnTo>
                    <a:pt x="292" y="461"/>
                  </a:lnTo>
                  <a:lnTo>
                    <a:pt x="290" y="461"/>
                  </a:lnTo>
                  <a:lnTo>
                    <a:pt x="288" y="455"/>
                  </a:lnTo>
                  <a:lnTo>
                    <a:pt x="284" y="455"/>
                  </a:lnTo>
                  <a:lnTo>
                    <a:pt x="282" y="450"/>
                  </a:lnTo>
                  <a:lnTo>
                    <a:pt x="280" y="450"/>
                  </a:lnTo>
                  <a:lnTo>
                    <a:pt x="276" y="446"/>
                  </a:lnTo>
                  <a:lnTo>
                    <a:pt x="272" y="442"/>
                  </a:lnTo>
                  <a:lnTo>
                    <a:pt x="270" y="442"/>
                  </a:lnTo>
                  <a:lnTo>
                    <a:pt x="268" y="438"/>
                  </a:lnTo>
                  <a:lnTo>
                    <a:pt x="264" y="438"/>
                  </a:lnTo>
                  <a:lnTo>
                    <a:pt x="262" y="434"/>
                  </a:lnTo>
                  <a:lnTo>
                    <a:pt x="260" y="434"/>
                  </a:lnTo>
                  <a:lnTo>
                    <a:pt x="256" y="430"/>
                  </a:lnTo>
                  <a:lnTo>
                    <a:pt x="254" y="424"/>
                  </a:lnTo>
                  <a:lnTo>
                    <a:pt x="252" y="424"/>
                  </a:lnTo>
                  <a:lnTo>
                    <a:pt x="250" y="420"/>
                  </a:lnTo>
                  <a:lnTo>
                    <a:pt x="248" y="420"/>
                  </a:lnTo>
                  <a:lnTo>
                    <a:pt x="244" y="416"/>
                  </a:lnTo>
                  <a:lnTo>
                    <a:pt x="242" y="412"/>
                  </a:lnTo>
                  <a:lnTo>
                    <a:pt x="240" y="412"/>
                  </a:lnTo>
                  <a:lnTo>
                    <a:pt x="236" y="408"/>
                  </a:lnTo>
                  <a:lnTo>
                    <a:pt x="234" y="404"/>
                  </a:lnTo>
                  <a:lnTo>
                    <a:pt x="232" y="404"/>
                  </a:lnTo>
                  <a:lnTo>
                    <a:pt x="230" y="398"/>
                  </a:lnTo>
                  <a:lnTo>
                    <a:pt x="228" y="394"/>
                  </a:lnTo>
                  <a:lnTo>
                    <a:pt x="224" y="394"/>
                  </a:lnTo>
                  <a:lnTo>
                    <a:pt x="223" y="390"/>
                  </a:lnTo>
                  <a:lnTo>
                    <a:pt x="221" y="385"/>
                  </a:lnTo>
                  <a:lnTo>
                    <a:pt x="217" y="381"/>
                  </a:lnTo>
                  <a:lnTo>
                    <a:pt x="215" y="381"/>
                  </a:lnTo>
                  <a:lnTo>
                    <a:pt x="211" y="377"/>
                  </a:lnTo>
                  <a:lnTo>
                    <a:pt x="211" y="373"/>
                  </a:lnTo>
                  <a:lnTo>
                    <a:pt x="209" y="373"/>
                  </a:lnTo>
                  <a:lnTo>
                    <a:pt x="205" y="367"/>
                  </a:lnTo>
                  <a:lnTo>
                    <a:pt x="203" y="363"/>
                  </a:lnTo>
                  <a:lnTo>
                    <a:pt x="199" y="359"/>
                  </a:lnTo>
                  <a:lnTo>
                    <a:pt x="197" y="355"/>
                  </a:lnTo>
                  <a:lnTo>
                    <a:pt x="195" y="355"/>
                  </a:lnTo>
                  <a:lnTo>
                    <a:pt x="191" y="351"/>
                  </a:lnTo>
                  <a:lnTo>
                    <a:pt x="189" y="347"/>
                  </a:lnTo>
                  <a:lnTo>
                    <a:pt x="189" y="341"/>
                  </a:lnTo>
                  <a:lnTo>
                    <a:pt x="185" y="337"/>
                  </a:lnTo>
                  <a:lnTo>
                    <a:pt x="183" y="333"/>
                  </a:lnTo>
                  <a:lnTo>
                    <a:pt x="179" y="333"/>
                  </a:lnTo>
                  <a:lnTo>
                    <a:pt x="177" y="329"/>
                  </a:lnTo>
                  <a:lnTo>
                    <a:pt x="175" y="325"/>
                  </a:lnTo>
                  <a:lnTo>
                    <a:pt x="171" y="320"/>
                  </a:lnTo>
                  <a:lnTo>
                    <a:pt x="169" y="314"/>
                  </a:lnTo>
                  <a:lnTo>
                    <a:pt x="167" y="310"/>
                  </a:lnTo>
                  <a:lnTo>
                    <a:pt x="165" y="306"/>
                  </a:lnTo>
                  <a:lnTo>
                    <a:pt x="163" y="302"/>
                  </a:lnTo>
                  <a:lnTo>
                    <a:pt x="159" y="302"/>
                  </a:lnTo>
                  <a:lnTo>
                    <a:pt x="157" y="298"/>
                  </a:lnTo>
                  <a:lnTo>
                    <a:pt x="155" y="294"/>
                  </a:lnTo>
                  <a:lnTo>
                    <a:pt x="151" y="290"/>
                  </a:lnTo>
                  <a:lnTo>
                    <a:pt x="150" y="284"/>
                  </a:lnTo>
                  <a:lnTo>
                    <a:pt x="148" y="280"/>
                  </a:lnTo>
                  <a:lnTo>
                    <a:pt x="146" y="276"/>
                  </a:lnTo>
                  <a:lnTo>
                    <a:pt x="144" y="272"/>
                  </a:lnTo>
                  <a:lnTo>
                    <a:pt x="140" y="268"/>
                  </a:lnTo>
                  <a:lnTo>
                    <a:pt x="138" y="264"/>
                  </a:lnTo>
                  <a:lnTo>
                    <a:pt x="136" y="258"/>
                  </a:lnTo>
                  <a:lnTo>
                    <a:pt x="132" y="253"/>
                  </a:lnTo>
                  <a:lnTo>
                    <a:pt x="130" y="249"/>
                  </a:lnTo>
                  <a:lnTo>
                    <a:pt x="128" y="245"/>
                  </a:lnTo>
                  <a:lnTo>
                    <a:pt x="124" y="241"/>
                  </a:lnTo>
                  <a:lnTo>
                    <a:pt x="124" y="237"/>
                  </a:lnTo>
                  <a:lnTo>
                    <a:pt x="120" y="233"/>
                  </a:lnTo>
                  <a:lnTo>
                    <a:pt x="118" y="227"/>
                  </a:lnTo>
                  <a:lnTo>
                    <a:pt x="116" y="223"/>
                  </a:lnTo>
                  <a:lnTo>
                    <a:pt x="112" y="219"/>
                  </a:lnTo>
                  <a:lnTo>
                    <a:pt x="110" y="215"/>
                  </a:lnTo>
                  <a:lnTo>
                    <a:pt x="106" y="211"/>
                  </a:lnTo>
                  <a:lnTo>
                    <a:pt x="104" y="207"/>
                  </a:lnTo>
                  <a:lnTo>
                    <a:pt x="102" y="201"/>
                  </a:lnTo>
                  <a:lnTo>
                    <a:pt x="100" y="197"/>
                  </a:lnTo>
                  <a:lnTo>
                    <a:pt x="98" y="193"/>
                  </a:lnTo>
                  <a:lnTo>
                    <a:pt x="96" y="188"/>
                  </a:lnTo>
                  <a:lnTo>
                    <a:pt x="92" y="184"/>
                  </a:lnTo>
                  <a:lnTo>
                    <a:pt x="90" y="180"/>
                  </a:lnTo>
                  <a:lnTo>
                    <a:pt x="86" y="176"/>
                  </a:lnTo>
                  <a:lnTo>
                    <a:pt x="84" y="170"/>
                  </a:lnTo>
                  <a:lnTo>
                    <a:pt x="82" y="166"/>
                  </a:lnTo>
                  <a:lnTo>
                    <a:pt x="80" y="158"/>
                  </a:lnTo>
                  <a:lnTo>
                    <a:pt x="78" y="154"/>
                  </a:lnTo>
                  <a:lnTo>
                    <a:pt x="77" y="150"/>
                  </a:lnTo>
                  <a:lnTo>
                    <a:pt x="73" y="144"/>
                  </a:lnTo>
                  <a:lnTo>
                    <a:pt x="71" y="140"/>
                  </a:lnTo>
                  <a:lnTo>
                    <a:pt x="67" y="136"/>
                  </a:lnTo>
                  <a:lnTo>
                    <a:pt x="65" y="132"/>
                  </a:lnTo>
                  <a:lnTo>
                    <a:pt x="63" y="128"/>
                  </a:lnTo>
                  <a:lnTo>
                    <a:pt x="59" y="123"/>
                  </a:lnTo>
                  <a:lnTo>
                    <a:pt x="59" y="119"/>
                  </a:lnTo>
                  <a:lnTo>
                    <a:pt x="57" y="109"/>
                  </a:lnTo>
                  <a:lnTo>
                    <a:pt x="53" y="105"/>
                  </a:lnTo>
                  <a:lnTo>
                    <a:pt x="51" y="101"/>
                  </a:lnTo>
                  <a:lnTo>
                    <a:pt x="47" y="97"/>
                  </a:lnTo>
                  <a:lnTo>
                    <a:pt x="45" y="93"/>
                  </a:lnTo>
                  <a:lnTo>
                    <a:pt x="43" y="87"/>
                  </a:lnTo>
                  <a:lnTo>
                    <a:pt x="39" y="83"/>
                  </a:lnTo>
                  <a:lnTo>
                    <a:pt x="37" y="79"/>
                  </a:lnTo>
                  <a:lnTo>
                    <a:pt x="37" y="75"/>
                  </a:lnTo>
                  <a:lnTo>
                    <a:pt x="33" y="67"/>
                  </a:lnTo>
                  <a:lnTo>
                    <a:pt x="31" y="63"/>
                  </a:lnTo>
                  <a:lnTo>
                    <a:pt x="27" y="56"/>
                  </a:lnTo>
                  <a:lnTo>
                    <a:pt x="25" y="52"/>
                  </a:lnTo>
                  <a:lnTo>
                    <a:pt x="23" y="48"/>
                  </a:lnTo>
                  <a:lnTo>
                    <a:pt x="19" y="44"/>
                  </a:lnTo>
                  <a:lnTo>
                    <a:pt x="17" y="40"/>
                  </a:lnTo>
                  <a:lnTo>
                    <a:pt x="15" y="30"/>
                  </a:lnTo>
                  <a:lnTo>
                    <a:pt x="13" y="26"/>
                  </a:lnTo>
                  <a:lnTo>
                    <a:pt x="11" y="22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4" y="10"/>
                  </a:lnTo>
                  <a:lnTo>
                    <a:pt x="0" y="4"/>
                  </a:lnTo>
                </a:path>
              </a:pathLst>
            </a:custGeom>
            <a:noFill/>
            <a:ln w="25400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1" name="Freeform 49"/>
            <p:cNvSpPr>
              <a:spLocks/>
            </p:cNvSpPr>
            <p:nvPr/>
          </p:nvSpPr>
          <p:spPr bwMode="auto">
            <a:xfrm>
              <a:off x="3673" y="2242"/>
              <a:ext cx="298" cy="364"/>
            </a:xfrm>
            <a:custGeom>
              <a:avLst/>
              <a:gdLst>
                <a:gd name="T0" fmla="*/ 10 w 298"/>
                <a:gd name="T1" fmla="*/ 345 h 364"/>
                <a:gd name="T2" fmla="*/ 29 w 298"/>
                <a:gd name="T3" fmla="*/ 307 h 364"/>
                <a:gd name="T4" fmla="*/ 51 w 298"/>
                <a:gd name="T5" fmla="*/ 272 h 364"/>
                <a:gd name="T6" fmla="*/ 71 w 298"/>
                <a:gd name="T7" fmla="*/ 234 h 364"/>
                <a:gd name="T8" fmla="*/ 90 w 298"/>
                <a:gd name="T9" fmla="*/ 193 h 364"/>
                <a:gd name="T10" fmla="*/ 108 w 298"/>
                <a:gd name="T11" fmla="*/ 144 h 364"/>
                <a:gd name="T12" fmla="*/ 114 w 298"/>
                <a:gd name="T13" fmla="*/ 124 h 364"/>
                <a:gd name="T14" fmla="*/ 120 w 298"/>
                <a:gd name="T15" fmla="*/ 102 h 364"/>
                <a:gd name="T16" fmla="*/ 126 w 298"/>
                <a:gd name="T17" fmla="*/ 79 h 364"/>
                <a:gd name="T18" fmla="*/ 134 w 298"/>
                <a:gd name="T19" fmla="*/ 59 h 364"/>
                <a:gd name="T20" fmla="*/ 140 w 298"/>
                <a:gd name="T21" fmla="*/ 41 h 364"/>
                <a:gd name="T22" fmla="*/ 148 w 298"/>
                <a:gd name="T23" fmla="*/ 26 h 364"/>
                <a:gd name="T24" fmla="*/ 156 w 298"/>
                <a:gd name="T25" fmla="*/ 14 h 364"/>
                <a:gd name="T26" fmla="*/ 162 w 298"/>
                <a:gd name="T27" fmla="*/ 8 h 364"/>
                <a:gd name="T28" fmla="*/ 169 w 298"/>
                <a:gd name="T29" fmla="*/ 4 h 364"/>
                <a:gd name="T30" fmla="*/ 177 w 298"/>
                <a:gd name="T31" fmla="*/ 0 h 364"/>
                <a:gd name="T32" fmla="*/ 185 w 298"/>
                <a:gd name="T33" fmla="*/ 0 h 364"/>
                <a:gd name="T34" fmla="*/ 191 w 298"/>
                <a:gd name="T35" fmla="*/ 0 h 364"/>
                <a:gd name="T36" fmla="*/ 197 w 298"/>
                <a:gd name="T37" fmla="*/ 0 h 364"/>
                <a:gd name="T38" fmla="*/ 203 w 298"/>
                <a:gd name="T39" fmla="*/ 4 h 364"/>
                <a:gd name="T40" fmla="*/ 209 w 298"/>
                <a:gd name="T41" fmla="*/ 8 h 364"/>
                <a:gd name="T42" fmla="*/ 213 w 298"/>
                <a:gd name="T43" fmla="*/ 14 h 364"/>
                <a:gd name="T44" fmla="*/ 217 w 298"/>
                <a:gd name="T45" fmla="*/ 24 h 364"/>
                <a:gd name="T46" fmla="*/ 221 w 298"/>
                <a:gd name="T47" fmla="*/ 39 h 364"/>
                <a:gd name="T48" fmla="*/ 225 w 298"/>
                <a:gd name="T49" fmla="*/ 57 h 364"/>
                <a:gd name="T50" fmla="*/ 229 w 298"/>
                <a:gd name="T51" fmla="*/ 73 h 364"/>
                <a:gd name="T52" fmla="*/ 233 w 298"/>
                <a:gd name="T53" fmla="*/ 93 h 364"/>
                <a:gd name="T54" fmla="*/ 238 w 298"/>
                <a:gd name="T55" fmla="*/ 114 h 364"/>
                <a:gd name="T56" fmla="*/ 242 w 298"/>
                <a:gd name="T57" fmla="*/ 134 h 364"/>
                <a:gd name="T58" fmla="*/ 246 w 298"/>
                <a:gd name="T59" fmla="*/ 154 h 364"/>
                <a:gd name="T60" fmla="*/ 250 w 298"/>
                <a:gd name="T61" fmla="*/ 175 h 364"/>
                <a:gd name="T62" fmla="*/ 260 w 298"/>
                <a:gd name="T63" fmla="*/ 209 h 364"/>
                <a:gd name="T64" fmla="*/ 266 w 298"/>
                <a:gd name="T65" fmla="*/ 240 h 364"/>
                <a:gd name="T66" fmla="*/ 272 w 298"/>
                <a:gd name="T67" fmla="*/ 266 h 364"/>
                <a:gd name="T68" fmla="*/ 280 w 298"/>
                <a:gd name="T69" fmla="*/ 292 h 364"/>
                <a:gd name="T70" fmla="*/ 288 w 298"/>
                <a:gd name="T71" fmla="*/ 325 h 364"/>
                <a:gd name="T72" fmla="*/ 298 w 298"/>
                <a:gd name="T73" fmla="*/ 364 h 3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98" h="364">
                  <a:moveTo>
                    <a:pt x="0" y="364"/>
                  </a:moveTo>
                  <a:lnTo>
                    <a:pt x="10" y="345"/>
                  </a:lnTo>
                  <a:lnTo>
                    <a:pt x="19" y="325"/>
                  </a:lnTo>
                  <a:lnTo>
                    <a:pt x="29" y="307"/>
                  </a:lnTo>
                  <a:lnTo>
                    <a:pt x="41" y="288"/>
                  </a:lnTo>
                  <a:lnTo>
                    <a:pt x="51" y="272"/>
                  </a:lnTo>
                  <a:lnTo>
                    <a:pt x="61" y="254"/>
                  </a:lnTo>
                  <a:lnTo>
                    <a:pt x="71" y="234"/>
                  </a:lnTo>
                  <a:lnTo>
                    <a:pt x="81" y="213"/>
                  </a:lnTo>
                  <a:lnTo>
                    <a:pt x="90" y="193"/>
                  </a:lnTo>
                  <a:lnTo>
                    <a:pt x="98" y="171"/>
                  </a:lnTo>
                  <a:lnTo>
                    <a:pt x="108" y="144"/>
                  </a:lnTo>
                  <a:lnTo>
                    <a:pt x="110" y="134"/>
                  </a:lnTo>
                  <a:lnTo>
                    <a:pt x="114" y="124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24" y="91"/>
                  </a:lnTo>
                  <a:lnTo>
                    <a:pt x="126" y="79"/>
                  </a:lnTo>
                  <a:lnTo>
                    <a:pt x="130" y="69"/>
                  </a:lnTo>
                  <a:lnTo>
                    <a:pt x="134" y="59"/>
                  </a:lnTo>
                  <a:lnTo>
                    <a:pt x="136" y="51"/>
                  </a:lnTo>
                  <a:lnTo>
                    <a:pt x="140" y="41"/>
                  </a:lnTo>
                  <a:lnTo>
                    <a:pt x="144" y="33"/>
                  </a:lnTo>
                  <a:lnTo>
                    <a:pt x="148" y="26"/>
                  </a:lnTo>
                  <a:lnTo>
                    <a:pt x="152" y="18"/>
                  </a:lnTo>
                  <a:lnTo>
                    <a:pt x="156" y="14"/>
                  </a:lnTo>
                  <a:lnTo>
                    <a:pt x="160" y="10"/>
                  </a:lnTo>
                  <a:lnTo>
                    <a:pt x="162" y="8"/>
                  </a:lnTo>
                  <a:lnTo>
                    <a:pt x="165" y="6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0"/>
                  </a:lnTo>
                  <a:lnTo>
                    <a:pt x="181" y="0"/>
                  </a:lnTo>
                  <a:lnTo>
                    <a:pt x="185" y="0"/>
                  </a:lnTo>
                  <a:lnTo>
                    <a:pt x="187" y="0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201" y="2"/>
                  </a:lnTo>
                  <a:lnTo>
                    <a:pt x="203" y="4"/>
                  </a:lnTo>
                  <a:lnTo>
                    <a:pt x="207" y="6"/>
                  </a:lnTo>
                  <a:lnTo>
                    <a:pt x="209" y="8"/>
                  </a:lnTo>
                  <a:lnTo>
                    <a:pt x="211" y="10"/>
                  </a:lnTo>
                  <a:lnTo>
                    <a:pt x="213" y="14"/>
                  </a:lnTo>
                  <a:lnTo>
                    <a:pt x="215" y="18"/>
                  </a:lnTo>
                  <a:lnTo>
                    <a:pt x="217" y="24"/>
                  </a:lnTo>
                  <a:lnTo>
                    <a:pt x="219" y="30"/>
                  </a:lnTo>
                  <a:lnTo>
                    <a:pt x="221" y="39"/>
                  </a:lnTo>
                  <a:lnTo>
                    <a:pt x="223" y="47"/>
                  </a:lnTo>
                  <a:lnTo>
                    <a:pt x="225" y="57"/>
                  </a:lnTo>
                  <a:lnTo>
                    <a:pt x="227" y="65"/>
                  </a:lnTo>
                  <a:lnTo>
                    <a:pt x="229" y="73"/>
                  </a:lnTo>
                  <a:lnTo>
                    <a:pt x="231" y="83"/>
                  </a:lnTo>
                  <a:lnTo>
                    <a:pt x="233" y="93"/>
                  </a:lnTo>
                  <a:lnTo>
                    <a:pt x="235" y="104"/>
                  </a:lnTo>
                  <a:lnTo>
                    <a:pt x="238" y="114"/>
                  </a:lnTo>
                  <a:lnTo>
                    <a:pt x="240" y="124"/>
                  </a:lnTo>
                  <a:lnTo>
                    <a:pt x="242" y="134"/>
                  </a:lnTo>
                  <a:lnTo>
                    <a:pt x="244" y="144"/>
                  </a:lnTo>
                  <a:lnTo>
                    <a:pt x="246" y="154"/>
                  </a:lnTo>
                  <a:lnTo>
                    <a:pt x="248" y="165"/>
                  </a:lnTo>
                  <a:lnTo>
                    <a:pt x="250" y="175"/>
                  </a:lnTo>
                  <a:lnTo>
                    <a:pt x="256" y="193"/>
                  </a:lnTo>
                  <a:lnTo>
                    <a:pt x="260" y="209"/>
                  </a:lnTo>
                  <a:lnTo>
                    <a:pt x="262" y="225"/>
                  </a:lnTo>
                  <a:lnTo>
                    <a:pt x="266" y="240"/>
                  </a:lnTo>
                  <a:lnTo>
                    <a:pt x="270" y="252"/>
                  </a:lnTo>
                  <a:lnTo>
                    <a:pt x="272" y="266"/>
                  </a:lnTo>
                  <a:lnTo>
                    <a:pt x="276" y="278"/>
                  </a:lnTo>
                  <a:lnTo>
                    <a:pt x="280" y="292"/>
                  </a:lnTo>
                  <a:lnTo>
                    <a:pt x="284" y="309"/>
                  </a:lnTo>
                  <a:lnTo>
                    <a:pt x="288" y="325"/>
                  </a:lnTo>
                  <a:lnTo>
                    <a:pt x="292" y="343"/>
                  </a:lnTo>
                  <a:lnTo>
                    <a:pt x="298" y="36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2" name="Freeform 50"/>
            <p:cNvSpPr>
              <a:spLocks/>
            </p:cNvSpPr>
            <p:nvPr/>
          </p:nvSpPr>
          <p:spPr bwMode="auto">
            <a:xfrm>
              <a:off x="4456" y="2106"/>
              <a:ext cx="298" cy="95"/>
            </a:xfrm>
            <a:custGeom>
              <a:avLst/>
              <a:gdLst>
                <a:gd name="T0" fmla="*/ 0 w 298"/>
                <a:gd name="T1" fmla="*/ 67 h 95"/>
                <a:gd name="T2" fmla="*/ 10 w 298"/>
                <a:gd name="T3" fmla="*/ 71 h 95"/>
                <a:gd name="T4" fmla="*/ 22 w 298"/>
                <a:gd name="T5" fmla="*/ 77 h 95"/>
                <a:gd name="T6" fmla="*/ 32 w 298"/>
                <a:gd name="T7" fmla="*/ 81 h 95"/>
                <a:gd name="T8" fmla="*/ 43 w 298"/>
                <a:gd name="T9" fmla="*/ 85 h 95"/>
                <a:gd name="T10" fmla="*/ 53 w 298"/>
                <a:gd name="T11" fmla="*/ 87 h 95"/>
                <a:gd name="T12" fmla="*/ 65 w 298"/>
                <a:gd name="T13" fmla="*/ 91 h 95"/>
                <a:gd name="T14" fmla="*/ 75 w 298"/>
                <a:gd name="T15" fmla="*/ 93 h 95"/>
                <a:gd name="T16" fmla="*/ 85 w 298"/>
                <a:gd name="T17" fmla="*/ 95 h 95"/>
                <a:gd name="T18" fmla="*/ 97 w 298"/>
                <a:gd name="T19" fmla="*/ 95 h 95"/>
                <a:gd name="T20" fmla="*/ 107 w 298"/>
                <a:gd name="T21" fmla="*/ 95 h 95"/>
                <a:gd name="T22" fmla="*/ 114 w 298"/>
                <a:gd name="T23" fmla="*/ 93 h 95"/>
                <a:gd name="T24" fmla="*/ 124 w 298"/>
                <a:gd name="T25" fmla="*/ 91 h 95"/>
                <a:gd name="T26" fmla="*/ 138 w 298"/>
                <a:gd name="T27" fmla="*/ 87 h 95"/>
                <a:gd name="T28" fmla="*/ 154 w 298"/>
                <a:gd name="T29" fmla="*/ 79 h 95"/>
                <a:gd name="T30" fmla="*/ 166 w 298"/>
                <a:gd name="T31" fmla="*/ 69 h 95"/>
                <a:gd name="T32" fmla="*/ 180 w 298"/>
                <a:gd name="T33" fmla="*/ 59 h 95"/>
                <a:gd name="T34" fmla="*/ 191 w 298"/>
                <a:gd name="T35" fmla="*/ 47 h 95"/>
                <a:gd name="T36" fmla="*/ 205 w 298"/>
                <a:gd name="T37" fmla="*/ 34 h 95"/>
                <a:gd name="T38" fmla="*/ 219 w 298"/>
                <a:gd name="T39" fmla="*/ 24 h 95"/>
                <a:gd name="T40" fmla="*/ 233 w 298"/>
                <a:gd name="T41" fmla="*/ 14 h 95"/>
                <a:gd name="T42" fmla="*/ 247 w 298"/>
                <a:gd name="T43" fmla="*/ 8 h 95"/>
                <a:gd name="T44" fmla="*/ 262 w 298"/>
                <a:gd name="T45" fmla="*/ 2 h 95"/>
                <a:gd name="T46" fmla="*/ 280 w 298"/>
                <a:gd name="T47" fmla="*/ 0 h 95"/>
                <a:gd name="T48" fmla="*/ 298 w 298"/>
                <a:gd name="T49" fmla="*/ 2 h 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98" h="95">
                  <a:moveTo>
                    <a:pt x="0" y="67"/>
                  </a:moveTo>
                  <a:lnTo>
                    <a:pt x="10" y="71"/>
                  </a:lnTo>
                  <a:lnTo>
                    <a:pt x="22" y="77"/>
                  </a:lnTo>
                  <a:lnTo>
                    <a:pt x="32" y="81"/>
                  </a:lnTo>
                  <a:lnTo>
                    <a:pt x="43" y="85"/>
                  </a:lnTo>
                  <a:lnTo>
                    <a:pt x="53" y="87"/>
                  </a:lnTo>
                  <a:lnTo>
                    <a:pt x="65" y="91"/>
                  </a:lnTo>
                  <a:lnTo>
                    <a:pt x="75" y="93"/>
                  </a:lnTo>
                  <a:lnTo>
                    <a:pt x="85" y="95"/>
                  </a:lnTo>
                  <a:lnTo>
                    <a:pt x="97" y="95"/>
                  </a:lnTo>
                  <a:lnTo>
                    <a:pt x="107" y="95"/>
                  </a:lnTo>
                  <a:lnTo>
                    <a:pt x="114" y="93"/>
                  </a:lnTo>
                  <a:lnTo>
                    <a:pt x="124" y="91"/>
                  </a:lnTo>
                  <a:lnTo>
                    <a:pt x="138" y="87"/>
                  </a:lnTo>
                  <a:lnTo>
                    <a:pt x="154" y="79"/>
                  </a:lnTo>
                  <a:lnTo>
                    <a:pt x="166" y="69"/>
                  </a:lnTo>
                  <a:lnTo>
                    <a:pt x="180" y="59"/>
                  </a:lnTo>
                  <a:lnTo>
                    <a:pt x="191" y="47"/>
                  </a:lnTo>
                  <a:lnTo>
                    <a:pt x="205" y="34"/>
                  </a:lnTo>
                  <a:lnTo>
                    <a:pt x="219" y="24"/>
                  </a:lnTo>
                  <a:lnTo>
                    <a:pt x="233" y="14"/>
                  </a:lnTo>
                  <a:lnTo>
                    <a:pt x="247" y="8"/>
                  </a:lnTo>
                  <a:lnTo>
                    <a:pt x="262" y="2"/>
                  </a:lnTo>
                  <a:lnTo>
                    <a:pt x="280" y="0"/>
                  </a:lnTo>
                  <a:lnTo>
                    <a:pt x="298" y="2"/>
                  </a:lnTo>
                </a:path>
              </a:pathLst>
            </a:custGeom>
            <a:noFill/>
            <a:ln w="25400">
              <a:solidFill>
                <a:srgbClr val="FF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3" name="Line 51"/>
            <p:cNvSpPr>
              <a:spLocks noChangeShapeType="1"/>
            </p:cNvSpPr>
            <p:nvPr/>
          </p:nvSpPr>
          <p:spPr bwMode="auto">
            <a:xfrm flipH="1" flipV="1">
              <a:off x="3430" y="2138"/>
              <a:ext cx="249" cy="35"/>
            </a:xfrm>
            <a:prstGeom prst="line">
              <a:avLst/>
            </a:prstGeom>
            <a:noFill/>
            <a:ln w="254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4" name="Freeform 52"/>
            <p:cNvSpPr>
              <a:spLocks/>
            </p:cNvSpPr>
            <p:nvPr/>
          </p:nvSpPr>
          <p:spPr bwMode="auto">
            <a:xfrm>
              <a:off x="3673" y="2106"/>
              <a:ext cx="789" cy="93"/>
            </a:xfrm>
            <a:custGeom>
              <a:avLst/>
              <a:gdLst>
                <a:gd name="T0" fmla="*/ 0 w 789"/>
                <a:gd name="T1" fmla="*/ 67 h 93"/>
                <a:gd name="T2" fmla="*/ 8 w 789"/>
                <a:gd name="T3" fmla="*/ 69 h 93"/>
                <a:gd name="T4" fmla="*/ 16 w 789"/>
                <a:gd name="T5" fmla="*/ 73 h 93"/>
                <a:gd name="T6" fmla="*/ 25 w 789"/>
                <a:gd name="T7" fmla="*/ 77 h 93"/>
                <a:gd name="T8" fmla="*/ 35 w 789"/>
                <a:gd name="T9" fmla="*/ 79 h 93"/>
                <a:gd name="T10" fmla="*/ 45 w 789"/>
                <a:gd name="T11" fmla="*/ 83 h 93"/>
                <a:gd name="T12" fmla="*/ 55 w 789"/>
                <a:gd name="T13" fmla="*/ 85 h 93"/>
                <a:gd name="T14" fmla="*/ 65 w 789"/>
                <a:gd name="T15" fmla="*/ 87 h 93"/>
                <a:gd name="T16" fmla="*/ 75 w 789"/>
                <a:gd name="T17" fmla="*/ 89 h 93"/>
                <a:gd name="T18" fmla="*/ 85 w 789"/>
                <a:gd name="T19" fmla="*/ 91 h 93"/>
                <a:gd name="T20" fmla="*/ 94 w 789"/>
                <a:gd name="T21" fmla="*/ 93 h 93"/>
                <a:gd name="T22" fmla="*/ 104 w 789"/>
                <a:gd name="T23" fmla="*/ 93 h 93"/>
                <a:gd name="T24" fmla="*/ 114 w 789"/>
                <a:gd name="T25" fmla="*/ 91 h 93"/>
                <a:gd name="T26" fmla="*/ 122 w 789"/>
                <a:gd name="T27" fmla="*/ 91 h 93"/>
                <a:gd name="T28" fmla="*/ 138 w 789"/>
                <a:gd name="T29" fmla="*/ 87 h 93"/>
                <a:gd name="T30" fmla="*/ 152 w 789"/>
                <a:gd name="T31" fmla="*/ 79 h 93"/>
                <a:gd name="T32" fmla="*/ 163 w 789"/>
                <a:gd name="T33" fmla="*/ 71 h 93"/>
                <a:gd name="T34" fmla="*/ 177 w 789"/>
                <a:gd name="T35" fmla="*/ 63 h 93"/>
                <a:gd name="T36" fmla="*/ 189 w 789"/>
                <a:gd name="T37" fmla="*/ 53 h 93"/>
                <a:gd name="T38" fmla="*/ 201 w 789"/>
                <a:gd name="T39" fmla="*/ 41 h 93"/>
                <a:gd name="T40" fmla="*/ 213 w 789"/>
                <a:gd name="T41" fmla="*/ 30 h 93"/>
                <a:gd name="T42" fmla="*/ 225 w 789"/>
                <a:gd name="T43" fmla="*/ 22 h 93"/>
                <a:gd name="T44" fmla="*/ 236 w 789"/>
                <a:gd name="T45" fmla="*/ 12 h 93"/>
                <a:gd name="T46" fmla="*/ 250 w 789"/>
                <a:gd name="T47" fmla="*/ 6 h 93"/>
                <a:gd name="T48" fmla="*/ 266 w 789"/>
                <a:gd name="T49" fmla="*/ 2 h 93"/>
                <a:gd name="T50" fmla="*/ 280 w 789"/>
                <a:gd name="T51" fmla="*/ 0 h 93"/>
                <a:gd name="T52" fmla="*/ 298 w 789"/>
                <a:gd name="T53" fmla="*/ 2 h 93"/>
                <a:gd name="T54" fmla="*/ 349 w 789"/>
                <a:gd name="T55" fmla="*/ 8 h 93"/>
                <a:gd name="T56" fmla="*/ 394 w 789"/>
                <a:gd name="T57" fmla="*/ 16 h 93"/>
                <a:gd name="T58" fmla="*/ 432 w 789"/>
                <a:gd name="T59" fmla="*/ 20 h 93"/>
                <a:gd name="T60" fmla="*/ 465 w 789"/>
                <a:gd name="T61" fmla="*/ 26 h 93"/>
                <a:gd name="T62" fmla="*/ 493 w 789"/>
                <a:gd name="T63" fmla="*/ 30 h 93"/>
                <a:gd name="T64" fmla="*/ 517 w 789"/>
                <a:gd name="T65" fmla="*/ 32 h 93"/>
                <a:gd name="T66" fmla="*/ 538 w 789"/>
                <a:gd name="T67" fmla="*/ 37 h 93"/>
                <a:gd name="T68" fmla="*/ 556 w 789"/>
                <a:gd name="T69" fmla="*/ 39 h 93"/>
                <a:gd name="T70" fmla="*/ 574 w 789"/>
                <a:gd name="T71" fmla="*/ 41 h 93"/>
                <a:gd name="T72" fmla="*/ 590 w 789"/>
                <a:gd name="T73" fmla="*/ 43 h 93"/>
                <a:gd name="T74" fmla="*/ 605 w 789"/>
                <a:gd name="T75" fmla="*/ 45 h 93"/>
                <a:gd name="T76" fmla="*/ 623 w 789"/>
                <a:gd name="T77" fmla="*/ 47 h 93"/>
                <a:gd name="T78" fmla="*/ 641 w 789"/>
                <a:gd name="T79" fmla="*/ 49 h 93"/>
                <a:gd name="T80" fmla="*/ 661 w 789"/>
                <a:gd name="T81" fmla="*/ 51 h 93"/>
                <a:gd name="T82" fmla="*/ 669 w 789"/>
                <a:gd name="T83" fmla="*/ 53 h 93"/>
                <a:gd name="T84" fmla="*/ 676 w 789"/>
                <a:gd name="T85" fmla="*/ 53 h 93"/>
                <a:gd name="T86" fmla="*/ 684 w 789"/>
                <a:gd name="T87" fmla="*/ 55 h 93"/>
                <a:gd name="T88" fmla="*/ 692 w 789"/>
                <a:gd name="T89" fmla="*/ 55 h 93"/>
                <a:gd name="T90" fmla="*/ 702 w 789"/>
                <a:gd name="T91" fmla="*/ 57 h 93"/>
                <a:gd name="T92" fmla="*/ 712 w 789"/>
                <a:gd name="T93" fmla="*/ 57 h 93"/>
                <a:gd name="T94" fmla="*/ 722 w 789"/>
                <a:gd name="T95" fmla="*/ 59 h 93"/>
                <a:gd name="T96" fmla="*/ 734 w 789"/>
                <a:gd name="T97" fmla="*/ 61 h 93"/>
                <a:gd name="T98" fmla="*/ 745 w 789"/>
                <a:gd name="T99" fmla="*/ 63 h 93"/>
                <a:gd name="T100" fmla="*/ 759 w 789"/>
                <a:gd name="T101" fmla="*/ 65 h 93"/>
                <a:gd name="T102" fmla="*/ 773 w 789"/>
                <a:gd name="T103" fmla="*/ 67 h 93"/>
                <a:gd name="T104" fmla="*/ 789 w 789"/>
                <a:gd name="T105" fmla="*/ 69 h 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89" h="93">
                  <a:moveTo>
                    <a:pt x="0" y="67"/>
                  </a:moveTo>
                  <a:lnTo>
                    <a:pt x="8" y="69"/>
                  </a:lnTo>
                  <a:lnTo>
                    <a:pt x="16" y="73"/>
                  </a:lnTo>
                  <a:lnTo>
                    <a:pt x="25" y="77"/>
                  </a:lnTo>
                  <a:lnTo>
                    <a:pt x="35" y="79"/>
                  </a:lnTo>
                  <a:lnTo>
                    <a:pt x="45" y="83"/>
                  </a:lnTo>
                  <a:lnTo>
                    <a:pt x="55" y="85"/>
                  </a:lnTo>
                  <a:lnTo>
                    <a:pt x="65" y="87"/>
                  </a:lnTo>
                  <a:lnTo>
                    <a:pt x="75" y="89"/>
                  </a:lnTo>
                  <a:lnTo>
                    <a:pt x="85" y="91"/>
                  </a:lnTo>
                  <a:lnTo>
                    <a:pt x="94" y="93"/>
                  </a:lnTo>
                  <a:lnTo>
                    <a:pt x="104" y="93"/>
                  </a:lnTo>
                  <a:lnTo>
                    <a:pt x="114" y="91"/>
                  </a:lnTo>
                  <a:lnTo>
                    <a:pt x="122" y="91"/>
                  </a:lnTo>
                  <a:lnTo>
                    <a:pt x="138" y="87"/>
                  </a:lnTo>
                  <a:lnTo>
                    <a:pt x="152" y="79"/>
                  </a:lnTo>
                  <a:lnTo>
                    <a:pt x="163" y="71"/>
                  </a:lnTo>
                  <a:lnTo>
                    <a:pt x="177" y="63"/>
                  </a:lnTo>
                  <a:lnTo>
                    <a:pt x="189" y="53"/>
                  </a:lnTo>
                  <a:lnTo>
                    <a:pt x="201" y="41"/>
                  </a:lnTo>
                  <a:lnTo>
                    <a:pt x="213" y="30"/>
                  </a:lnTo>
                  <a:lnTo>
                    <a:pt x="225" y="22"/>
                  </a:lnTo>
                  <a:lnTo>
                    <a:pt x="236" y="12"/>
                  </a:lnTo>
                  <a:lnTo>
                    <a:pt x="250" y="6"/>
                  </a:lnTo>
                  <a:lnTo>
                    <a:pt x="266" y="2"/>
                  </a:lnTo>
                  <a:lnTo>
                    <a:pt x="280" y="0"/>
                  </a:lnTo>
                  <a:lnTo>
                    <a:pt x="298" y="2"/>
                  </a:lnTo>
                  <a:lnTo>
                    <a:pt x="349" y="8"/>
                  </a:lnTo>
                  <a:lnTo>
                    <a:pt x="394" y="16"/>
                  </a:lnTo>
                  <a:lnTo>
                    <a:pt x="432" y="20"/>
                  </a:lnTo>
                  <a:lnTo>
                    <a:pt x="465" y="26"/>
                  </a:lnTo>
                  <a:lnTo>
                    <a:pt x="493" y="30"/>
                  </a:lnTo>
                  <a:lnTo>
                    <a:pt x="517" y="32"/>
                  </a:lnTo>
                  <a:lnTo>
                    <a:pt x="538" y="37"/>
                  </a:lnTo>
                  <a:lnTo>
                    <a:pt x="556" y="39"/>
                  </a:lnTo>
                  <a:lnTo>
                    <a:pt x="574" y="41"/>
                  </a:lnTo>
                  <a:lnTo>
                    <a:pt x="590" y="43"/>
                  </a:lnTo>
                  <a:lnTo>
                    <a:pt x="605" y="45"/>
                  </a:lnTo>
                  <a:lnTo>
                    <a:pt x="623" y="47"/>
                  </a:lnTo>
                  <a:lnTo>
                    <a:pt x="641" y="49"/>
                  </a:lnTo>
                  <a:lnTo>
                    <a:pt x="661" y="51"/>
                  </a:lnTo>
                  <a:lnTo>
                    <a:pt x="669" y="53"/>
                  </a:lnTo>
                  <a:lnTo>
                    <a:pt x="676" y="53"/>
                  </a:lnTo>
                  <a:lnTo>
                    <a:pt x="684" y="55"/>
                  </a:lnTo>
                  <a:lnTo>
                    <a:pt x="692" y="55"/>
                  </a:lnTo>
                  <a:lnTo>
                    <a:pt x="702" y="57"/>
                  </a:lnTo>
                  <a:lnTo>
                    <a:pt x="712" y="57"/>
                  </a:lnTo>
                  <a:lnTo>
                    <a:pt x="722" y="59"/>
                  </a:lnTo>
                  <a:lnTo>
                    <a:pt x="734" y="61"/>
                  </a:lnTo>
                  <a:lnTo>
                    <a:pt x="745" y="63"/>
                  </a:lnTo>
                  <a:lnTo>
                    <a:pt x="759" y="65"/>
                  </a:lnTo>
                  <a:lnTo>
                    <a:pt x="773" y="67"/>
                  </a:lnTo>
                  <a:lnTo>
                    <a:pt x="789" y="69"/>
                  </a:lnTo>
                </a:path>
              </a:pathLst>
            </a:custGeom>
            <a:noFill/>
            <a:ln w="25400">
              <a:solidFill>
                <a:srgbClr val="FF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5" name="Line 53"/>
            <p:cNvSpPr>
              <a:spLocks noChangeShapeType="1"/>
            </p:cNvSpPr>
            <p:nvPr/>
          </p:nvSpPr>
          <p:spPr bwMode="auto">
            <a:xfrm>
              <a:off x="4754" y="2108"/>
              <a:ext cx="298" cy="39"/>
            </a:xfrm>
            <a:prstGeom prst="line">
              <a:avLst/>
            </a:prstGeom>
            <a:noFill/>
            <a:ln w="254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6" name="Freeform 54"/>
            <p:cNvSpPr>
              <a:spLocks/>
            </p:cNvSpPr>
            <p:nvPr/>
          </p:nvSpPr>
          <p:spPr bwMode="auto">
            <a:xfrm>
              <a:off x="4454" y="2606"/>
              <a:ext cx="298" cy="365"/>
            </a:xfrm>
            <a:custGeom>
              <a:avLst/>
              <a:gdLst>
                <a:gd name="T0" fmla="*/ 10 w 298"/>
                <a:gd name="T1" fmla="*/ 20 h 365"/>
                <a:gd name="T2" fmla="*/ 30 w 298"/>
                <a:gd name="T3" fmla="*/ 58 h 365"/>
                <a:gd name="T4" fmla="*/ 51 w 298"/>
                <a:gd name="T5" fmla="*/ 93 h 365"/>
                <a:gd name="T6" fmla="*/ 71 w 298"/>
                <a:gd name="T7" fmla="*/ 130 h 365"/>
                <a:gd name="T8" fmla="*/ 91 w 298"/>
                <a:gd name="T9" fmla="*/ 172 h 365"/>
                <a:gd name="T10" fmla="*/ 107 w 298"/>
                <a:gd name="T11" fmla="*/ 219 h 365"/>
                <a:gd name="T12" fmla="*/ 114 w 298"/>
                <a:gd name="T13" fmla="*/ 241 h 365"/>
                <a:gd name="T14" fmla="*/ 120 w 298"/>
                <a:gd name="T15" fmla="*/ 264 h 365"/>
                <a:gd name="T16" fmla="*/ 126 w 298"/>
                <a:gd name="T17" fmla="*/ 284 h 365"/>
                <a:gd name="T18" fmla="*/ 132 w 298"/>
                <a:gd name="T19" fmla="*/ 304 h 365"/>
                <a:gd name="T20" fmla="*/ 140 w 298"/>
                <a:gd name="T21" fmla="*/ 325 h 365"/>
                <a:gd name="T22" fmla="*/ 148 w 298"/>
                <a:gd name="T23" fmla="*/ 339 h 365"/>
                <a:gd name="T24" fmla="*/ 156 w 298"/>
                <a:gd name="T25" fmla="*/ 349 h 365"/>
                <a:gd name="T26" fmla="*/ 162 w 298"/>
                <a:gd name="T27" fmla="*/ 357 h 365"/>
                <a:gd name="T28" fmla="*/ 170 w 298"/>
                <a:gd name="T29" fmla="*/ 361 h 365"/>
                <a:gd name="T30" fmla="*/ 178 w 298"/>
                <a:gd name="T31" fmla="*/ 363 h 365"/>
                <a:gd name="T32" fmla="*/ 183 w 298"/>
                <a:gd name="T33" fmla="*/ 365 h 365"/>
                <a:gd name="T34" fmla="*/ 191 w 298"/>
                <a:gd name="T35" fmla="*/ 365 h 365"/>
                <a:gd name="T36" fmla="*/ 197 w 298"/>
                <a:gd name="T37" fmla="*/ 363 h 365"/>
                <a:gd name="T38" fmla="*/ 203 w 298"/>
                <a:gd name="T39" fmla="*/ 361 h 365"/>
                <a:gd name="T40" fmla="*/ 209 w 298"/>
                <a:gd name="T41" fmla="*/ 357 h 365"/>
                <a:gd name="T42" fmla="*/ 213 w 298"/>
                <a:gd name="T43" fmla="*/ 351 h 365"/>
                <a:gd name="T44" fmla="*/ 217 w 298"/>
                <a:gd name="T45" fmla="*/ 341 h 365"/>
                <a:gd name="T46" fmla="*/ 221 w 298"/>
                <a:gd name="T47" fmla="*/ 327 h 365"/>
                <a:gd name="T48" fmla="*/ 225 w 298"/>
                <a:gd name="T49" fmla="*/ 308 h 365"/>
                <a:gd name="T50" fmla="*/ 229 w 298"/>
                <a:gd name="T51" fmla="*/ 290 h 365"/>
                <a:gd name="T52" fmla="*/ 233 w 298"/>
                <a:gd name="T53" fmla="*/ 272 h 365"/>
                <a:gd name="T54" fmla="*/ 237 w 298"/>
                <a:gd name="T55" fmla="*/ 251 h 365"/>
                <a:gd name="T56" fmla="*/ 243 w 298"/>
                <a:gd name="T57" fmla="*/ 231 h 365"/>
                <a:gd name="T58" fmla="*/ 247 w 298"/>
                <a:gd name="T59" fmla="*/ 211 h 365"/>
                <a:gd name="T60" fmla="*/ 251 w 298"/>
                <a:gd name="T61" fmla="*/ 190 h 365"/>
                <a:gd name="T62" fmla="*/ 258 w 298"/>
                <a:gd name="T63" fmla="*/ 154 h 365"/>
                <a:gd name="T64" fmla="*/ 266 w 298"/>
                <a:gd name="T65" fmla="*/ 125 h 365"/>
                <a:gd name="T66" fmla="*/ 272 w 298"/>
                <a:gd name="T67" fmla="*/ 99 h 365"/>
                <a:gd name="T68" fmla="*/ 280 w 298"/>
                <a:gd name="T69" fmla="*/ 73 h 365"/>
                <a:gd name="T70" fmla="*/ 288 w 298"/>
                <a:gd name="T71" fmla="*/ 40 h 365"/>
                <a:gd name="T72" fmla="*/ 298 w 298"/>
                <a:gd name="T73" fmla="*/ 0 h 3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98" h="365">
                  <a:moveTo>
                    <a:pt x="0" y="0"/>
                  </a:moveTo>
                  <a:lnTo>
                    <a:pt x="10" y="20"/>
                  </a:lnTo>
                  <a:lnTo>
                    <a:pt x="20" y="40"/>
                  </a:lnTo>
                  <a:lnTo>
                    <a:pt x="30" y="58"/>
                  </a:lnTo>
                  <a:lnTo>
                    <a:pt x="39" y="75"/>
                  </a:lnTo>
                  <a:lnTo>
                    <a:pt x="51" y="93"/>
                  </a:lnTo>
                  <a:lnTo>
                    <a:pt x="61" y="111"/>
                  </a:lnTo>
                  <a:lnTo>
                    <a:pt x="71" y="130"/>
                  </a:lnTo>
                  <a:lnTo>
                    <a:pt x="81" y="150"/>
                  </a:lnTo>
                  <a:lnTo>
                    <a:pt x="91" y="172"/>
                  </a:lnTo>
                  <a:lnTo>
                    <a:pt x="99" y="195"/>
                  </a:lnTo>
                  <a:lnTo>
                    <a:pt x="107" y="219"/>
                  </a:lnTo>
                  <a:lnTo>
                    <a:pt x="110" y="231"/>
                  </a:lnTo>
                  <a:lnTo>
                    <a:pt x="114" y="241"/>
                  </a:lnTo>
                  <a:lnTo>
                    <a:pt x="116" y="251"/>
                  </a:lnTo>
                  <a:lnTo>
                    <a:pt x="120" y="264"/>
                  </a:lnTo>
                  <a:lnTo>
                    <a:pt x="122" y="274"/>
                  </a:lnTo>
                  <a:lnTo>
                    <a:pt x="126" y="284"/>
                  </a:lnTo>
                  <a:lnTo>
                    <a:pt x="130" y="294"/>
                  </a:lnTo>
                  <a:lnTo>
                    <a:pt x="132" y="304"/>
                  </a:lnTo>
                  <a:lnTo>
                    <a:pt x="136" y="314"/>
                  </a:lnTo>
                  <a:lnTo>
                    <a:pt x="140" y="325"/>
                  </a:lnTo>
                  <a:lnTo>
                    <a:pt x="144" y="333"/>
                  </a:lnTo>
                  <a:lnTo>
                    <a:pt x="148" y="339"/>
                  </a:lnTo>
                  <a:lnTo>
                    <a:pt x="152" y="345"/>
                  </a:lnTo>
                  <a:lnTo>
                    <a:pt x="156" y="349"/>
                  </a:lnTo>
                  <a:lnTo>
                    <a:pt x="158" y="353"/>
                  </a:lnTo>
                  <a:lnTo>
                    <a:pt x="162" y="357"/>
                  </a:lnTo>
                  <a:lnTo>
                    <a:pt x="166" y="359"/>
                  </a:lnTo>
                  <a:lnTo>
                    <a:pt x="170" y="361"/>
                  </a:lnTo>
                  <a:lnTo>
                    <a:pt x="174" y="363"/>
                  </a:lnTo>
                  <a:lnTo>
                    <a:pt x="178" y="363"/>
                  </a:lnTo>
                  <a:lnTo>
                    <a:pt x="182" y="365"/>
                  </a:lnTo>
                  <a:lnTo>
                    <a:pt x="183" y="365"/>
                  </a:lnTo>
                  <a:lnTo>
                    <a:pt x="187" y="365"/>
                  </a:lnTo>
                  <a:lnTo>
                    <a:pt x="191" y="365"/>
                  </a:lnTo>
                  <a:lnTo>
                    <a:pt x="193" y="365"/>
                  </a:lnTo>
                  <a:lnTo>
                    <a:pt x="197" y="363"/>
                  </a:lnTo>
                  <a:lnTo>
                    <a:pt x="201" y="363"/>
                  </a:lnTo>
                  <a:lnTo>
                    <a:pt x="203" y="361"/>
                  </a:lnTo>
                  <a:lnTo>
                    <a:pt x="207" y="359"/>
                  </a:lnTo>
                  <a:lnTo>
                    <a:pt x="209" y="357"/>
                  </a:lnTo>
                  <a:lnTo>
                    <a:pt x="211" y="353"/>
                  </a:lnTo>
                  <a:lnTo>
                    <a:pt x="213" y="351"/>
                  </a:lnTo>
                  <a:lnTo>
                    <a:pt x="215" y="345"/>
                  </a:lnTo>
                  <a:lnTo>
                    <a:pt x="217" y="341"/>
                  </a:lnTo>
                  <a:lnTo>
                    <a:pt x="219" y="333"/>
                  </a:lnTo>
                  <a:lnTo>
                    <a:pt x="221" y="327"/>
                  </a:lnTo>
                  <a:lnTo>
                    <a:pt x="223" y="318"/>
                  </a:lnTo>
                  <a:lnTo>
                    <a:pt x="225" y="308"/>
                  </a:lnTo>
                  <a:lnTo>
                    <a:pt x="227" y="300"/>
                  </a:lnTo>
                  <a:lnTo>
                    <a:pt x="229" y="290"/>
                  </a:lnTo>
                  <a:lnTo>
                    <a:pt x="231" y="282"/>
                  </a:lnTo>
                  <a:lnTo>
                    <a:pt x="233" y="272"/>
                  </a:lnTo>
                  <a:lnTo>
                    <a:pt x="235" y="262"/>
                  </a:lnTo>
                  <a:lnTo>
                    <a:pt x="237" y="251"/>
                  </a:lnTo>
                  <a:lnTo>
                    <a:pt x="241" y="241"/>
                  </a:lnTo>
                  <a:lnTo>
                    <a:pt x="243" y="231"/>
                  </a:lnTo>
                  <a:lnTo>
                    <a:pt x="245" y="221"/>
                  </a:lnTo>
                  <a:lnTo>
                    <a:pt x="247" y="211"/>
                  </a:lnTo>
                  <a:lnTo>
                    <a:pt x="249" y="201"/>
                  </a:lnTo>
                  <a:lnTo>
                    <a:pt x="251" y="190"/>
                  </a:lnTo>
                  <a:lnTo>
                    <a:pt x="254" y="172"/>
                  </a:lnTo>
                  <a:lnTo>
                    <a:pt x="258" y="154"/>
                  </a:lnTo>
                  <a:lnTo>
                    <a:pt x="262" y="140"/>
                  </a:lnTo>
                  <a:lnTo>
                    <a:pt x="266" y="125"/>
                  </a:lnTo>
                  <a:lnTo>
                    <a:pt x="270" y="111"/>
                  </a:lnTo>
                  <a:lnTo>
                    <a:pt x="272" y="99"/>
                  </a:lnTo>
                  <a:lnTo>
                    <a:pt x="276" y="85"/>
                  </a:lnTo>
                  <a:lnTo>
                    <a:pt x="280" y="73"/>
                  </a:lnTo>
                  <a:lnTo>
                    <a:pt x="284" y="56"/>
                  </a:lnTo>
                  <a:lnTo>
                    <a:pt x="288" y="40"/>
                  </a:lnTo>
                  <a:lnTo>
                    <a:pt x="292" y="22"/>
                  </a:lnTo>
                  <a:lnTo>
                    <a:pt x="298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7" name="Rectangle 55"/>
            <p:cNvSpPr>
              <a:spLocks noChangeArrowheads="1"/>
            </p:cNvSpPr>
            <p:nvPr/>
          </p:nvSpPr>
          <p:spPr bwMode="auto">
            <a:xfrm>
              <a:off x="3763" y="1907"/>
              <a:ext cx="6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78" name="Rectangle 56"/>
            <p:cNvSpPr>
              <a:spLocks noChangeArrowheads="1"/>
            </p:cNvSpPr>
            <p:nvPr/>
          </p:nvSpPr>
          <p:spPr bwMode="auto">
            <a:xfrm>
              <a:off x="3831" y="1992"/>
              <a:ext cx="4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2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79" name="Rectangle 57"/>
            <p:cNvSpPr>
              <a:spLocks noChangeArrowheads="1"/>
            </p:cNvSpPr>
            <p:nvPr/>
          </p:nvSpPr>
          <p:spPr bwMode="auto">
            <a:xfrm>
              <a:off x="4136" y="1935"/>
              <a:ext cx="6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0" name="Rectangle 58"/>
            <p:cNvSpPr>
              <a:spLocks noChangeArrowheads="1"/>
            </p:cNvSpPr>
            <p:nvPr/>
          </p:nvSpPr>
          <p:spPr bwMode="auto">
            <a:xfrm>
              <a:off x="4203" y="2021"/>
              <a:ext cx="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1" name="Rectangle 59"/>
            <p:cNvSpPr>
              <a:spLocks noChangeArrowheads="1"/>
            </p:cNvSpPr>
            <p:nvPr/>
          </p:nvSpPr>
          <p:spPr bwMode="auto">
            <a:xfrm>
              <a:off x="3685" y="2185"/>
              <a:ext cx="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2" name="Rectangle 60"/>
            <p:cNvSpPr>
              <a:spLocks noChangeArrowheads="1"/>
            </p:cNvSpPr>
            <p:nvPr/>
          </p:nvSpPr>
          <p:spPr bwMode="auto">
            <a:xfrm>
              <a:off x="3722" y="2271"/>
              <a:ext cx="4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2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3" name="Rectangle 61"/>
            <p:cNvSpPr>
              <a:spLocks noChangeArrowheads="1"/>
            </p:cNvSpPr>
            <p:nvPr/>
          </p:nvSpPr>
          <p:spPr bwMode="auto">
            <a:xfrm>
              <a:off x="3574" y="2463"/>
              <a:ext cx="6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0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4" name="Rectangle 62"/>
            <p:cNvSpPr>
              <a:spLocks noChangeArrowheads="1"/>
            </p:cNvSpPr>
            <p:nvPr/>
          </p:nvSpPr>
          <p:spPr bwMode="auto">
            <a:xfrm>
              <a:off x="3505" y="2591"/>
              <a:ext cx="6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5" name="Rectangle 63"/>
            <p:cNvSpPr>
              <a:spLocks noChangeArrowheads="1"/>
            </p:cNvSpPr>
            <p:nvPr/>
          </p:nvSpPr>
          <p:spPr bwMode="auto">
            <a:xfrm>
              <a:off x="3783" y="2591"/>
              <a:ext cx="7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q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6" name="Rectangle 64"/>
            <p:cNvSpPr>
              <a:spLocks noChangeArrowheads="1"/>
            </p:cNvSpPr>
            <p:nvPr/>
          </p:nvSpPr>
          <p:spPr bwMode="auto">
            <a:xfrm>
              <a:off x="4363" y="2573"/>
              <a:ext cx="7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p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7" name="Rectangle 65"/>
            <p:cNvSpPr>
              <a:spLocks noChangeArrowheads="1"/>
            </p:cNvSpPr>
            <p:nvPr/>
          </p:nvSpPr>
          <p:spPr bwMode="auto">
            <a:xfrm>
              <a:off x="5174" y="2591"/>
              <a:ext cx="9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8" name="Rectangle 66"/>
            <p:cNvSpPr>
              <a:spLocks noChangeArrowheads="1"/>
            </p:cNvSpPr>
            <p:nvPr/>
          </p:nvSpPr>
          <p:spPr bwMode="auto">
            <a:xfrm>
              <a:off x="5265" y="2605"/>
              <a:ext cx="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89" name="Rectangle 67"/>
            <p:cNvSpPr>
              <a:spLocks noChangeArrowheads="1"/>
            </p:cNvSpPr>
            <p:nvPr/>
          </p:nvSpPr>
          <p:spPr bwMode="auto">
            <a:xfrm>
              <a:off x="3253" y="1876"/>
              <a:ext cx="3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90" name="Rectangle 68"/>
            <p:cNvSpPr>
              <a:spLocks noChangeArrowheads="1"/>
            </p:cNvSpPr>
            <p:nvPr/>
          </p:nvSpPr>
          <p:spPr bwMode="auto">
            <a:xfrm>
              <a:off x="3290" y="1964"/>
              <a:ext cx="4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2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91" name="Rectangle 69"/>
            <p:cNvSpPr>
              <a:spLocks noChangeArrowheads="1"/>
            </p:cNvSpPr>
            <p:nvPr/>
          </p:nvSpPr>
          <p:spPr bwMode="auto">
            <a:xfrm>
              <a:off x="3333" y="1876"/>
              <a:ext cx="3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,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92" name="Rectangle 70"/>
            <p:cNvSpPr>
              <a:spLocks noChangeArrowheads="1"/>
            </p:cNvSpPr>
            <p:nvPr/>
          </p:nvSpPr>
          <p:spPr bwMode="auto">
            <a:xfrm>
              <a:off x="3367" y="1876"/>
              <a:ext cx="6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93" name="Rectangle 71"/>
            <p:cNvSpPr>
              <a:spLocks noChangeArrowheads="1"/>
            </p:cNvSpPr>
            <p:nvPr/>
          </p:nvSpPr>
          <p:spPr bwMode="auto">
            <a:xfrm>
              <a:off x="3434" y="1964"/>
              <a:ext cx="4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2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94" name="Rectangle 72"/>
            <p:cNvSpPr>
              <a:spLocks noChangeArrowheads="1"/>
            </p:cNvSpPr>
            <p:nvPr/>
          </p:nvSpPr>
          <p:spPr bwMode="auto">
            <a:xfrm>
              <a:off x="3477" y="1876"/>
              <a:ext cx="3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,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95" name="Rectangle 73"/>
            <p:cNvSpPr>
              <a:spLocks noChangeArrowheads="1"/>
            </p:cNvSpPr>
            <p:nvPr/>
          </p:nvSpPr>
          <p:spPr bwMode="auto">
            <a:xfrm>
              <a:off x="3511" y="1876"/>
              <a:ext cx="6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7596" name="Rectangle 74"/>
            <p:cNvSpPr>
              <a:spLocks noChangeArrowheads="1"/>
            </p:cNvSpPr>
            <p:nvPr/>
          </p:nvSpPr>
          <p:spPr bwMode="auto">
            <a:xfrm>
              <a:off x="3578" y="1964"/>
              <a:ext cx="4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107524" name="Text Box 75"/>
          <p:cNvSpPr txBox="1">
            <a:spLocks noChangeArrowheads="1"/>
          </p:cNvSpPr>
          <p:nvPr/>
        </p:nvSpPr>
        <p:spPr bwMode="auto">
          <a:xfrm>
            <a:off x="642938" y="1268413"/>
            <a:ext cx="80327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E35449"/>
                </a:solidFill>
              </a:rPr>
              <a:t>■</a:t>
            </a:r>
            <a:r>
              <a:rPr lang="zh-CN" altLang="en-US" sz="2400"/>
              <a:t>感容滤波的单相桥式不可控整流电路</a:t>
            </a:r>
          </a:p>
          <a:p>
            <a:pPr eaLnBrk="1" hangingPunct="1"/>
            <a:r>
              <a:rPr lang="zh-CN" altLang="en-US" sz="2400"/>
              <a:t>    </a:t>
            </a:r>
            <a:r>
              <a:rPr lang="zh-CN" altLang="en-US" sz="2400">
                <a:solidFill>
                  <a:srgbClr val="0000FF"/>
                </a:solidFill>
              </a:rPr>
              <a:t>◆</a:t>
            </a:r>
            <a:r>
              <a:rPr lang="zh-CN" altLang="en-US" sz="2400"/>
              <a:t>实际应用中为了</a:t>
            </a:r>
            <a:r>
              <a:rPr lang="zh-CN" altLang="en-US" sz="2400">
                <a:solidFill>
                  <a:srgbClr val="E35449"/>
                </a:solidFill>
              </a:rPr>
              <a:t>抑制电流冲击</a:t>
            </a:r>
            <a:r>
              <a:rPr lang="zh-CN" altLang="en-US" sz="2400"/>
              <a:t>，常在直流侧串入较小的</a:t>
            </a:r>
            <a:r>
              <a:rPr lang="zh-CN" altLang="en-US" sz="2400">
                <a:solidFill>
                  <a:srgbClr val="E35449"/>
                </a:solidFill>
              </a:rPr>
              <a:t>电感</a:t>
            </a:r>
            <a:r>
              <a:rPr lang="zh-CN" altLang="en-US" sz="2400"/>
              <a:t>。</a:t>
            </a:r>
          </a:p>
          <a:p>
            <a:pPr eaLnBrk="1" hangingPunct="1"/>
            <a:r>
              <a:rPr lang="zh-CN" altLang="en-US" sz="2400"/>
              <a:t>    </a:t>
            </a:r>
            <a:r>
              <a:rPr lang="zh-CN" altLang="en-US" sz="2400">
                <a:solidFill>
                  <a:srgbClr val="0000FF"/>
                </a:solidFill>
              </a:rPr>
              <a:t>◆</a:t>
            </a:r>
            <a:r>
              <a:rPr kumimoji="1" lang="en-US" altLang="zh-CN" sz="2400" i="1">
                <a:solidFill>
                  <a:srgbClr val="E35449"/>
                </a:solidFill>
              </a:rPr>
              <a:t>u</a:t>
            </a:r>
            <a:r>
              <a:rPr kumimoji="1" lang="en-US" altLang="zh-CN" sz="2400" i="1" baseline="-25000">
                <a:solidFill>
                  <a:srgbClr val="E35449"/>
                </a:solidFill>
              </a:rPr>
              <a:t>d</a:t>
            </a:r>
            <a:r>
              <a:rPr kumimoji="1" lang="zh-CN" altLang="en-US" sz="2400"/>
              <a:t>波形更平直，电流</a:t>
            </a:r>
            <a:r>
              <a:rPr kumimoji="1" lang="en-US" altLang="zh-CN" sz="2400" i="1">
                <a:solidFill>
                  <a:srgbClr val="E35449"/>
                </a:solidFill>
              </a:rPr>
              <a:t>i</a:t>
            </a:r>
            <a:r>
              <a:rPr kumimoji="1" lang="en-US" altLang="zh-CN" sz="2400" i="1" baseline="-25000">
                <a:solidFill>
                  <a:srgbClr val="E35449"/>
                </a:solidFill>
              </a:rPr>
              <a:t>2</a:t>
            </a:r>
            <a:r>
              <a:rPr kumimoji="1" lang="zh-CN" altLang="en-US" sz="2400"/>
              <a:t>的上升段平缓了许多，这对于电路的工作是有利的。</a:t>
            </a:r>
          </a:p>
          <a:p>
            <a:pPr eaLnBrk="1" hangingPunct="1"/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07525" name="Text Box 76"/>
          <p:cNvSpPr txBox="1">
            <a:spLocks noChangeArrowheads="1"/>
          </p:cNvSpPr>
          <p:nvPr/>
        </p:nvSpPr>
        <p:spPr bwMode="auto">
          <a:xfrm>
            <a:off x="3543300" y="5507038"/>
            <a:ext cx="26844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3-31  </a:t>
            </a:r>
            <a:r>
              <a:rPr lang="zh-CN" altLang="en-US" sz="1400">
                <a:solidFill>
                  <a:srgbClr val="6600CC"/>
                </a:solidFill>
              </a:rPr>
              <a:t>感容滤波的单相桥式不可控整流电路及其工作波形</a:t>
            </a:r>
          </a:p>
          <a:p>
            <a:pPr algn="ctr" eaLnBrk="1" hangingPunct="1"/>
            <a:r>
              <a:rPr lang="en-US" altLang="zh-CN" sz="1400">
                <a:solidFill>
                  <a:srgbClr val="6600CC"/>
                </a:solidFill>
              </a:rPr>
              <a:t>a</a:t>
            </a:r>
            <a:r>
              <a:rPr lang="zh-CN" altLang="en-US" sz="1400">
                <a:solidFill>
                  <a:srgbClr val="6600CC"/>
                </a:solidFill>
              </a:rPr>
              <a:t>）  电路图      </a:t>
            </a:r>
            <a:r>
              <a:rPr lang="en-US" altLang="zh-CN" sz="1400">
                <a:solidFill>
                  <a:srgbClr val="6600CC"/>
                </a:solidFill>
              </a:rPr>
              <a:t>b</a:t>
            </a:r>
            <a:r>
              <a:rPr lang="zh-CN" altLang="en-US" sz="1400">
                <a:solidFill>
                  <a:srgbClr val="6600CC"/>
                </a:solidFill>
              </a:rPr>
              <a:t>）波形</a:t>
            </a:r>
          </a:p>
        </p:txBody>
      </p:sp>
      <p:sp>
        <p:nvSpPr>
          <p:cNvPr id="10752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545678-B600-41BB-89FD-8FAC754DE6BC}" type="slidenum">
              <a:rPr lang="zh-CN" altLang="en-US"/>
              <a:pPr eaLnBrk="1" hangingPunct="1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3.4.2 </a:t>
            </a:r>
            <a:r>
              <a:rPr lang="zh-CN" altLang="en-US" sz="3600">
                <a:solidFill>
                  <a:schemeClr val="tx1"/>
                </a:solidFill>
              </a:rPr>
              <a:t>电容滤波的三相不可控整流电路</a:t>
            </a:r>
          </a:p>
        </p:txBody>
      </p:sp>
      <p:graphicFrame>
        <p:nvGraphicFramePr>
          <p:cNvPr id="1085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25124"/>
              </p:ext>
            </p:extLst>
          </p:nvPr>
        </p:nvGraphicFramePr>
        <p:xfrm>
          <a:off x="827088" y="795338"/>
          <a:ext cx="4232275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5" name="Image" r:id="rId3" imgW="7847619" imgH="3885714" progId="Photoshop.Image.7">
                  <p:embed/>
                </p:oleObj>
              </mc:Choice>
              <mc:Fallback>
                <p:oleObj name="Image" r:id="rId3" imgW="7847619" imgH="3885714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95338"/>
                        <a:ext cx="4232275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8" name="Freeform 89"/>
          <p:cNvSpPr>
            <a:spLocks/>
          </p:cNvSpPr>
          <p:nvPr/>
        </p:nvSpPr>
        <p:spPr bwMode="auto">
          <a:xfrm>
            <a:off x="5686425" y="817563"/>
            <a:ext cx="58738" cy="93662"/>
          </a:xfrm>
          <a:custGeom>
            <a:avLst/>
            <a:gdLst>
              <a:gd name="T0" fmla="*/ 0 w 37"/>
              <a:gd name="T1" fmla="*/ 2147483647 h 62"/>
              <a:gd name="T2" fmla="*/ 2147483647 w 37"/>
              <a:gd name="T3" fmla="*/ 0 h 62"/>
              <a:gd name="T4" fmla="*/ 2147483647 w 37"/>
              <a:gd name="T5" fmla="*/ 2147483647 h 62"/>
              <a:gd name="T6" fmla="*/ 0 w 37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62">
                <a:moveTo>
                  <a:pt x="0" y="62"/>
                </a:moveTo>
                <a:lnTo>
                  <a:pt x="20" y="0"/>
                </a:lnTo>
                <a:lnTo>
                  <a:pt x="37" y="62"/>
                </a:lnTo>
                <a:lnTo>
                  <a:pt x="0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9" name="Rectangle 111"/>
          <p:cNvSpPr>
            <a:spLocks noChangeArrowheads="1"/>
          </p:cNvSpPr>
          <p:nvPr/>
        </p:nvSpPr>
        <p:spPr bwMode="auto">
          <a:xfrm>
            <a:off x="5553075" y="765175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 b="0" i="1">
                <a:solidFill>
                  <a:srgbClr val="000000"/>
                </a:solidFill>
                <a:ea typeface="华文中宋" panose="02010600040101010101" pitchFamily="2" charset="-122"/>
              </a:rPr>
              <a:t>u</a:t>
            </a:r>
            <a:endParaRPr kumimoji="1" lang="en-US" altLang="zh-CN" sz="4400" b="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sp>
        <p:nvSpPr>
          <p:cNvPr id="108550" name="Rectangle 112"/>
          <p:cNvSpPr>
            <a:spLocks noChangeArrowheads="1"/>
          </p:cNvSpPr>
          <p:nvPr/>
        </p:nvSpPr>
        <p:spPr bwMode="auto">
          <a:xfrm>
            <a:off x="5614988" y="855663"/>
            <a:ext cx="444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700" b="0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endParaRPr kumimoji="1" lang="en-US" altLang="zh-CN" sz="4400" b="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sp>
        <p:nvSpPr>
          <p:cNvPr id="108551" name="Rectangle 115"/>
          <p:cNvSpPr>
            <a:spLocks noChangeArrowheads="1"/>
          </p:cNvSpPr>
          <p:nvPr/>
        </p:nvSpPr>
        <p:spPr bwMode="auto">
          <a:xfrm>
            <a:off x="6013450" y="869950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 b="0" i="1">
                <a:solidFill>
                  <a:srgbClr val="000000"/>
                </a:solidFill>
                <a:ea typeface="华文中宋" panose="02010600040101010101" pitchFamily="2" charset="-122"/>
              </a:rPr>
              <a:t>u</a:t>
            </a:r>
            <a:endParaRPr kumimoji="1" lang="en-US" altLang="zh-CN" sz="4400" b="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sp>
        <p:nvSpPr>
          <p:cNvPr id="108552" name="Rectangle 117"/>
          <p:cNvSpPr>
            <a:spLocks noChangeArrowheads="1"/>
          </p:cNvSpPr>
          <p:nvPr/>
        </p:nvSpPr>
        <p:spPr bwMode="auto">
          <a:xfrm>
            <a:off x="5799138" y="814388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 b="0" i="1">
                <a:solidFill>
                  <a:srgbClr val="000000"/>
                </a:solidFill>
                <a:ea typeface="华文中宋" panose="02010600040101010101" pitchFamily="2" charset="-122"/>
              </a:rPr>
              <a:t>u</a:t>
            </a:r>
            <a:endParaRPr kumimoji="1" lang="en-US" altLang="zh-CN" sz="4400" b="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sp>
        <p:nvSpPr>
          <p:cNvPr id="108553" name="Rectangle 119"/>
          <p:cNvSpPr>
            <a:spLocks noChangeArrowheads="1"/>
          </p:cNvSpPr>
          <p:nvPr/>
        </p:nvSpPr>
        <p:spPr bwMode="auto">
          <a:xfrm>
            <a:off x="6196013" y="814388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 b="0" i="1">
                <a:solidFill>
                  <a:srgbClr val="000000"/>
                </a:solidFill>
                <a:ea typeface="华文中宋" panose="02010600040101010101" pitchFamily="2" charset="-122"/>
              </a:rPr>
              <a:t>u</a:t>
            </a:r>
            <a:endParaRPr kumimoji="1" lang="en-US" altLang="zh-CN" sz="4400" b="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108554" name="Group 134"/>
          <p:cNvGrpSpPr>
            <a:grpSpLocks/>
          </p:cNvGrpSpPr>
          <p:nvPr/>
        </p:nvGrpSpPr>
        <p:grpSpPr bwMode="auto">
          <a:xfrm>
            <a:off x="3556000" y="901700"/>
            <a:ext cx="4230688" cy="2335213"/>
            <a:chOff x="2438" y="840"/>
            <a:chExt cx="2665" cy="1471"/>
          </a:xfrm>
        </p:grpSpPr>
        <p:sp>
          <p:nvSpPr>
            <p:cNvPr id="108558" name="Freeform 6"/>
            <p:cNvSpPr>
              <a:spLocks/>
            </p:cNvSpPr>
            <p:nvPr/>
          </p:nvSpPr>
          <p:spPr bwMode="auto">
            <a:xfrm>
              <a:off x="3512" y="916"/>
              <a:ext cx="1488" cy="795"/>
            </a:xfrm>
            <a:custGeom>
              <a:avLst/>
              <a:gdLst>
                <a:gd name="T0" fmla="*/ 0 w 1488"/>
                <a:gd name="T1" fmla="*/ 296 h 842"/>
                <a:gd name="T2" fmla="*/ 23 w 1488"/>
                <a:gd name="T3" fmla="*/ 303 h 842"/>
                <a:gd name="T4" fmla="*/ 47 w 1488"/>
                <a:gd name="T5" fmla="*/ 310 h 842"/>
                <a:gd name="T6" fmla="*/ 74 w 1488"/>
                <a:gd name="T7" fmla="*/ 313 h 842"/>
                <a:gd name="T8" fmla="*/ 98 w 1488"/>
                <a:gd name="T9" fmla="*/ 317 h 842"/>
                <a:gd name="T10" fmla="*/ 121 w 1488"/>
                <a:gd name="T11" fmla="*/ 317 h 842"/>
                <a:gd name="T12" fmla="*/ 145 w 1488"/>
                <a:gd name="T13" fmla="*/ 317 h 842"/>
                <a:gd name="T14" fmla="*/ 166 w 1488"/>
                <a:gd name="T15" fmla="*/ 314 h 842"/>
                <a:gd name="T16" fmla="*/ 190 w 1488"/>
                <a:gd name="T17" fmla="*/ 311 h 842"/>
                <a:gd name="T18" fmla="*/ 217 w 1488"/>
                <a:gd name="T19" fmla="*/ 306 h 842"/>
                <a:gd name="T20" fmla="*/ 241 w 1488"/>
                <a:gd name="T21" fmla="*/ 299 h 842"/>
                <a:gd name="T22" fmla="*/ 264 w 1488"/>
                <a:gd name="T23" fmla="*/ 292 h 842"/>
                <a:gd name="T24" fmla="*/ 288 w 1488"/>
                <a:gd name="T25" fmla="*/ 281 h 842"/>
                <a:gd name="T26" fmla="*/ 311 w 1488"/>
                <a:gd name="T27" fmla="*/ 273 h 842"/>
                <a:gd name="T28" fmla="*/ 337 w 1488"/>
                <a:gd name="T29" fmla="*/ 262 h 842"/>
                <a:gd name="T30" fmla="*/ 360 w 1488"/>
                <a:gd name="T31" fmla="*/ 247 h 842"/>
                <a:gd name="T32" fmla="*/ 384 w 1488"/>
                <a:gd name="T33" fmla="*/ 233 h 842"/>
                <a:gd name="T34" fmla="*/ 407 w 1488"/>
                <a:gd name="T35" fmla="*/ 220 h 842"/>
                <a:gd name="T36" fmla="*/ 431 w 1488"/>
                <a:gd name="T37" fmla="*/ 205 h 842"/>
                <a:gd name="T38" fmla="*/ 458 w 1488"/>
                <a:gd name="T39" fmla="*/ 188 h 842"/>
                <a:gd name="T40" fmla="*/ 482 w 1488"/>
                <a:gd name="T41" fmla="*/ 174 h 842"/>
                <a:gd name="T42" fmla="*/ 503 w 1488"/>
                <a:gd name="T43" fmla="*/ 158 h 842"/>
                <a:gd name="T44" fmla="*/ 527 w 1488"/>
                <a:gd name="T45" fmla="*/ 142 h 842"/>
                <a:gd name="T46" fmla="*/ 550 w 1488"/>
                <a:gd name="T47" fmla="*/ 127 h 842"/>
                <a:gd name="T48" fmla="*/ 574 w 1488"/>
                <a:gd name="T49" fmla="*/ 111 h 842"/>
                <a:gd name="T50" fmla="*/ 601 w 1488"/>
                <a:gd name="T51" fmla="*/ 96 h 842"/>
                <a:gd name="T52" fmla="*/ 625 w 1488"/>
                <a:gd name="T53" fmla="*/ 83 h 842"/>
                <a:gd name="T54" fmla="*/ 648 w 1488"/>
                <a:gd name="T55" fmla="*/ 68 h 842"/>
                <a:gd name="T56" fmla="*/ 672 w 1488"/>
                <a:gd name="T57" fmla="*/ 56 h 842"/>
                <a:gd name="T58" fmla="*/ 693 w 1488"/>
                <a:gd name="T59" fmla="*/ 44 h 842"/>
                <a:gd name="T60" fmla="*/ 721 w 1488"/>
                <a:gd name="T61" fmla="*/ 34 h 842"/>
                <a:gd name="T62" fmla="*/ 744 w 1488"/>
                <a:gd name="T63" fmla="*/ 25 h 842"/>
                <a:gd name="T64" fmla="*/ 768 w 1488"/>
                <a:gd name="T65" fmla="*/ 18 h 842"/>
                <a:gd name="T66" fmla="*/ 791 w 1488"/>
                <a:gd name="T67" fmla="*/ 10 h 842"/>
                <a:gd name="T68" fmla="*/ 815 w 1488"/>
                <a:gd name="T69" fmla="*/ 8 h 842"/>
                <a:gd name="T70" fmla="*/ 842 w 1488"/>
                <a:gd name="T71" fmla="*/ 7 h 842"/>
                <a:gd name="T72" fmla="*/ 864 w 1488"/>
                <a:gd name="T73" fmla="*/ 0 h 842"/>
                <a:gd name="T74" fmla="*/ 887 w 1488"/>
                <a:gd name="T75" fmla="*/ 0 h 842"/>
                <a:gd name="T76" fmla="*/ 911 w 1488"/>
                <a:gd name="T77" fmla="*/ 7 h 842"/>
                <a:gd name="T78" fmla="*/ 934 w 1488"/>
                <a:gd name="T79" fmla="*/ 8 h 842"/>
                <a:gd name="T80" fmla="*/ 958 w 1488"/>
                <a:gd name="T81" fmla="*/ 8 h 842"/>
                <a:gd name="T82" fmla="*/ 985 w 1488"/>
                <a:gd name="T83" fmla="*/ 15 h 842"/>
                <a:gd name="T84" fmla="*/ 1009 w 1488"/>
                <a:gd name="T85" fmla="*/ 23 h 842"/>
                <a:gd name="T86" fmla="*/ 1030 w 1488"/>
                <a:gd name="T87" fmla="*/ 32 h 842"/>
                <a:gd name="T88" fmla="*/ 1054 w 1488"/>
                <a:gd name="T89" fmla="*/ 41 h 842"/>
                <a:gd name="T90" fmla="*/ 1077 w 1488"/>
                <a:gd name="T91" fmla="*/ 53 h 842"/>
                <a:gd name="T92" fmla="*/ 1104 w 1488"/>
                <a:gd name="T93" fmla="*/ 64 h 842"/>
                <a:gd name="T94" fmla="*/ 1128 w 1488"/>
                <a:gd name="T95" fmla="*/ 78 h 842"/>
                <a:gd name="T96" fmla="*/ 1151 w 1488"/>
                <a:gd name="T97" fmla="*/ 91 h 842"/>
                <a:gd name="T98" fmla="*/ 1175 w 1488"/>
                <a:gd name="T99" fmla="*/ 107 h 842"/>
                <a:gd name="T100" fmla="*/ 1197 w 1488"/>
                <a:gd name="T101" fmla="*/ 122 h 842"/>
                <a:gd name="T102" fmla="*/ 1220 w 1488"/>
                <a:gd name="T103" fmla="*/ 137 h 842"/>
                <a:gd name="T104" fmla="*/ 1247 w 1488"/>
                <a:gd name="T105" fmla="*/ 152 h 842"/>
                <a:gd name="T106" fmla="*/ 1271 w 1488"/>
                <a:gd name="T107" fmla="*/ 168 h 842"/>
                <a:gd name="T108" fmla="*/ 1294 w 1488"/>
                <a:gd name="T109" fmla="*/ 185 h 842"/>
                <a:gd name="T110" fmla="*/ 1318 w 1488"/>
                <a:gd name="T111" fmla="*/ 199 h 842"/>
                <a:gd name="T112" fmla="*/ 1341 w 1488"/>
                <a:gd name="T113" fmla="*/ 215 h 842"/>
                <a:gd name="T114" fmla="*/ 1369 w 1488"/>
                <a:gd name="T115" fmla="*/ 231 h 842"/>
                <a:gd name="T116" fmla="*/ 1390 w 1488"/>
                <a:gd name="T117" fmla="*/ 245 h 842"/>
                <a:gd name="T118" fmla="*/ 1414 w 1488"/>
                <a:gd name="T119" fmla="*/ 258 h 842"/>
                <a:gd name="T120" fmla="*/ 1437 w 1488"/>
                <a:gd name="T121" fmla="*/ 267 h 842"/>
                <a:gd name="T122" fmla="*/ 1461 w 1488"/>
                <a:gd name="T123" fmla="*/ 279 h 842"/>
                <a:gd name="T124" fmla="*/ 1488 w 1488"/>
                <a:gd name="T125" fmla="*/ 29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88" h="842">
                  <a:moveTo>
                    <a:pt x="0" y="785"/>
                  </a:moveTo>
                  <a:lnTo>
                    <a:pt x="23" y="805"/>
                  </a:lnTo>
                  <a:lnTo>
                    <a:pt x="47" y="820"/>
                  </a:lnTo>
                  <a:lnTo>
                    <a:pt x="74" y="831"/>
                  </a:lnTo>
                  <a:lnTo>
                    <a:pt x="98" y="840"/>
                  </a:lnTo>
                  <a:lnTo>
                    <a:pt x="121" y="842"/>
                  </a:lnTo>
                  <a:lnTo>
                    <a:pt x="145" y="842"/>
                  </a:lnTo>
                  <a:lnTo>
                    <a:pt x="166" y="833"/>
                  </a:lnTo>
                  <a:lnTo>
                    <a:pt x="190" y="827"/>
                  </a:lnTo>
                  <a:lnTo>
                    <a:pt x="217" y="811"/>
                  </a:lnTo>
                  <a:lnTo>
                    <a:pt x="241" y="794"/>
                  </a:lnTo>
                  <a:lnTo>
                    <a:pt x="264" y="772"/>
                  </a:lnTo>
                  <a:lnTo>
                    <a:pt x="288" y="748"/>
                  </a:lnTo>
                  <a:lnTo>
                    <a:pt x="311" y="722"/>
                  </a:lnTo>
                  <a:lnTo>
                    <a:pt x="337" y="691"/>
                  </a:lnTo>
                  <a:lnTo>
                    <a:pt x="360" y="656"/>
                  </a:lnTo>
                  <a:lnTo>
                    <a:pt x="384" y="619"/>
                  </a:lnTo>
                  <a:lnTo>
                    <a:pt x="407" y="582"/>
                  </a:lnTo>
                  <a:lnTo>
                    <a:pt x="431" y="542"/>
                  </a:lnTo>
                  <a:lnTo>
                    <a:pt x="458" y="501"/>
                  </a:lnTo>
                  <a:lnTo>
                    <a:pt x="482" y="461"/>
                  </a:lnTo>
                  <a:lnTo>
                    <a:pt x="503" y="420"/>
                  </a:lnTo>
                  <a:lnTo>
                    <a:pt x="527" y="378"/>
                  </a:lnTo>
                  <a:lnTo>
                    <a:pt x="550" y="337"/>
                  </a:lnTo>
                  <a:lnTo>
                    <a:pt x="574" y="295"/>
                  </a:lnTo>
                  <a:lnTo>
                    <a:pt x="601" y="254"/>
                  </a:lnTo>
                  <a:lnTo>
                    <a:pt x="625" y="219"/>
                  </a:lnTo>
                  <a:lnTo>
                    <a:pt x="648" y="182"/>
                  </a:lnTo>
                  <a:lnTo>
                    <a:pt x="672" y="149"/>
                  </a:lnTo>
                  <a:lnTo>
                    <a:pt x="693" y="118"/>
                  </a:lnTo>
                  <a:lnTo>
                    <a:pt x="721" y="90"/>
                  </a:lnTo>
                  <a:lnTo>
                    <a:pt x="744" y="68"/>
                  </a:lnTo>
                  <a:lnTo>
                    <a:pt x="768" y="46"/>
                  </a:lnTo>
                  <a:lnTo>
                    <a:pt x="791" y="28"/>
                  </a:lnTo>
                  <a:lnTo>
                    <a:pt x="815" y="15"/>
                  </a:lnTo>
                  <a:lnTo>
                    <a:pt x="842" y="7"/>
                  </a:lnTo>
                  <a:lnTo>
                    <a:pt x="864" y="0"/>
                  </a:lnTo>
                  <a:lnTo>
                    <a:pt x="887" y="0"/>
                  </a:lnTo>
                  <a:lnTo>
                    <a:pt x="911" y="7"/>
                  </a:lnTo>
                  <a:lnTo>
                    <a:pt x="934" y="13"/>
                  </a:lnTo>
                  <a:lnTo>
                    <a:pt x="958" y="22"/>
                  </a:lnTo>
                  <a:lnTo>
                    <a:pt x="985" y="39"/>
                  </a:lnTo>
                  <a:lnTo>
                    <a:pt x="1009" y="59"/>
                  </a:lnTo>
                  <a:lnTo>
                    <a:pt x="1030" y="83"/>
                  </a:lnTo>
                  <a:lnTo>
                    <a:pt x="1054" y="109"/>
                  </a:lnTo>
                  <a:lnTo>
                    <a:pt x="1077" y="138"/>
                  </a:lnTo>
                  <a:lnTo>
                    <a:pt x="1104" y="171"/>
                  </a:lnTo>
                  <a:lnTo>
                    <a:pt x="1128" y="206"/>
                  </a:lnTo>
                  <a:lnTo>
                    <a:pt x="1151" y="243"/>
                  </a:lnTo>
                  <a:lnTo>
                    <a:pt x="1175" y="282"/>
                  </a:lnTo>
                  <a:lnTo>
                    <a:pt x="1197" y="324"/>
                  </a:lnTo>
                  <a:lnTo>
                    <a:pt x="1220" y="363"/>
                  </a:lnTo>
                  <a:lnTo>
                    <a:pt x="1247" y="405"/>
                  </a:lnTo>
                  <a:lnTo>
                    <a:pt x="1271" y="446"/>
                  </a:lnTo>
                  <a:lnTo>
                    <a:pt x="1294" y="490"/>
                  </a:lnTo>
                  <a:lnTo>
                    <a:pt x="1318" y="531"/>
                  </a:lnTo>
                  <a:lnTo>
                    <a:pt x="1341" y="571"/>
                  </a:lnTo>
                  <a:lnTo>
                    <a:pt x="1369" y="610"/>
                  </a:lnTo>
                  <a:lnTo>
                    <a:pt x="1390" y="647"/>
                  </a:lnTo>
                  <a:lnTo>
                    <a:pt x="1414" y="682"/>
                  </a:lnTo>
                  <a:lnTo>
                    <a:pt x="1437" y="711"/>
                  </a:lnTo>
                  <a:lnTo>
                    <a:pt x="1461" y="741"/>
                  </a:lnTo>
                  <a:lnTo>
                    <a:pt x="1488" y="768"/>
                  </a:lnTo>
                </a:path>
              </a:pathLst>
            </a:custGeom>
            <a:noFill/>
            <a:ln w="6350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9" name="Freeform 7"/>
            <p:cNvSpPr>
              <a:spLocks/>
            </p:cNvSpPr>
            <p:nvPr/>
          </p:nvSpPr>
          <p:spPr bwMode="auto">
            <a:xfrm>
              <a:off x="3512" y="918"/>
              <a:ext cx="1488" cy="795"/>
            </a:xfrm>
            <a:custGeom>
              <a:avLst/>
              <a:gdLst>
                <a:gd name="T0" fmla="*/ 0 w 1488"/>
                <a:gd name="T1" fmla="*/ 158 h 842"/>
                <a:gd name="T2" fmla="*/ 23 w 1488"/>
                <a:gd name="T3" fmla="*/ 175 h 842"/>
                <a:gd name="T4" fmla="*/ 47 w 1488"/>
                <a:gd name="T5" fmla="*/ 188 h 842"/>
                <a:gd name="T6" fmla="*/ 74 w 1488"/>
                <a:gd name="T7" fmla="*/ 206 h 842"/>
                <a:gd name="T8" fmla="*/ 98 w 1488"/>
                <a:gd name="T9" fmla="*/ 220 h 842"/>
                <a:gd name="T10" fmla="*/ 121 w 1488"/>
                <a:gd name="T11" fmla="*/ 233 h 842"/>
                <a:gd name="T12" fmla="*/ 145 w 1488"/>
                <a:gd name="T13" fmla="*/ 248 h 842"/>
                <a:gd name="T14" fmla="*/ 166 w 1488"/>
                <a:gd name="T15" fmla="*/ 262 h 842"/>
                <a:gd name="T16" fmla="*/ 190 w 1488"/>
                <a:gd name="T17" fmla="*/ 274 h 842"/>
                <a:gd name="T18" fmla="*/ 217 w 1488"/>
                <a:gd name="T19" fmla="*/ 282 h 842"/>
                <a:gd name="T20" fmla="*/ 241 w 1488"/>
                <a:gd name="T21" fmla="*/ 293 h 842"/>
                <a:gd name="T22" fmla="*/ 264 w 1488"/>
                <a:gd name="T23" fmla="*/ 299 h 842"/>
                <a:gd name="T24" fmla="*/ 288 w 1488"/>
                <a:gd name="T25" fmla="*/ 307 h 842"/>
                <a:gd name="T26" fmla="*/ 311 w 1488"/>
                <a:gd name="T27" fmla="*/ 311 h 842"/>
                <a:gd name="T28" fmla="*/ 337 w 1488"/>
                <a:gd name="T29" fmla="*/ 316 h 842"/>
                <a:gd name="T30" fmla="*/ 360 w 1488"/>
                <a:gd name="T31" fmla="*/ 317 h 842"/>
                <a:gd name="T32" fmla="*/ 384 w 1488"/>
                <a:gd name="T33" fmla="*/ 317 h 842"/>
                <a:gd name="T34" fmla="*/ 407 w 1488"/>
                <a:gd name="T35" fmla="*/ 317 h 842"/>
                <a:gd name="T36" fmla="*/ 431 w 1488"/>
                <a:gd name="T37" fmla="*/ 313 h 842"/>
                <a:gd name="T38" fmla="*/ 458 w 1488"/>
                <a:gd name="T39" fmla="*/ 310 h 842"/>
                <a:gd name="T40" fmla="*/ 482 w 1488"/>
                <a:gd name="T41" fmla="*/ 303 h 842"/>
                <a:gd name="T42" fmla="*/ 503 w 1488"/>
                <a:gd name="T43" fmla="*/ 296 h 842"/>
                <a:gd name="T44" fmla="*/ 527 w 1488"/>
                <a:gd name="T45" fmla="*/ 287 h 842"/>
                <a:gd name="T46" fmla="*/ 550 w 1488"/>
                <a:gd name="T47" fmla="*/ 278 h 842"/>
                <a:gd name="T48" fmla="*/ 574 w 1488"/>
                <a:gd name="T49" fmla="*/ 266 h 842"/>
                <a:gd name="T50" fmla="*/ 601 w 1488"/>
                <a:gd name="T51" fmla="*/ 253 h 842"/>
                <a:gd name="T52" fmla="*/ 625 w 1488"/>
                <a:gd name="T53" fmla="*/ 239 h 842"/>
                <a:gd name="T54" fmla="*/ 648 w 1488"/>
                <a:gd name="T55" fmla="*/ 225 h 842"/>
                <a:gd name="T56" fmla="*/ 672 w 1488"/>
                <a:gd name="T57" fmla="*/ 211 h 842"/>
                <a:gd name="T58" fmla="*/ 693 w 1488"/>
                <a:gd name="T59" fmla="*/ 196 h 842"/>
                <a:gd name="T60" fmla="*/ 721 w 1488"/>
                <a:gd name="T61" fmla="*/ 181 h 842"/>
                <a:gd name="T62" fmla="*/ 744 w 1488"/>
                <a:gd name="T63" fmla="*/ 166 h 842"/>
                <a:gd name="T64" fmla="*/ 768 w 1488"/>
                <a:gd name="T65" fmla="*/ 150 h 842"/>
                <a:gd name="T66" fmla="*/ 791 w 1488"/>
                <a:gd name="T67" fmla="*/ 134 h 842"/>
                <a:gd name="T68" fmla="*/ 815 w 1488"/>
                <a:gd name="T69" fmla="*/ 118 h 842"/>
                <a:gd name="T70" fmla="*/ 842 w 1488"/>
                <a:gd name="T71" fmla="*/ 104 h 842"/>
                <a:gd name="T72" fmla="*/ 864 w 1488"/>
                <a:gd name="T73" fmla="*/ 88 h 842"/>
                <a:gd name="T74" fmla="*/ 887 w 1488"/>
                <a:gd name="T75" fmla="*/ 74 h 842"/>
                <a:gd name="T76" fmla="*/ 911 w 1488"/>
                <a:gd name="T77" fmla="*/ 62 h 842"/>
                <a:gd name="T78" fmla="*/ 934 w 1488"/>
                <a:gd name="T79" fmla="*/ 50 h 842"/>
                <a:gd name="T80" fmla="*/ 958 w 1488"/>
                <a:gd name="T81" fmla="*/ 38 h 842"/>
                <a:gd name="T82" fmla="*/ 985 w 1488"/>
                <a:gd name="T83" fmla="*/ 29 h 842"/>
                <a:gd name="T84" fmla="*/ 1009 w 1488"/>
                <a:gd name="T85" fmla="*/ 21 h 842"/>
                <a:gd name="T86" fmla="*/ 1030 w 1488"/>
                <a:gd name="T87" fmla="*/ 13 h 842"/>
                <a:gd name="T88" fmla="*/ 1054 w 1488"/>
                <a:gd name="T89" fmla="*/ 8 h 842"/>
                <a:gd name="T90" fmla="*/ 1077 w 1488"/>
                <a:gd name="T91" fmla="*/ 8 h 842"/>
                <a:gd name="T92" fmla="*/ 1104 w 1488"/>
                <a:gd name="T93" fmla="*/ 2 h 842"/>
                <a:gd name="T94" fmla="*/ 1128 w 1488"/>
                <a:gd name="T95" fmla="*/ 0 h 842"/>
                <a:gd name="T96" fmla="*/ 1151 w 1488"/>
                <a:gd name="T97" fmla="*/ 2 h 842"/>
                <a:gd name="T98" fmla="*/ 1175 w 1488"/>
                <a:gd name="T99" fmla="*/ 8 h 842"/>
                <a:gd name="T100" fmla="*/ 1197 w 1488"/>
                <a:gd name="T101" fmla="*/ 8 h 842"/>
                <a:gd name="T102" fmla="*/ 1220 w 1488"/>
                <a:gd name="T103" fmla="*/ 12 h 842"/>
                <a:gd name="T104" fmla="*/ 1247 w 1488"/>
                <a:gd name="T105" fmla="*/ 20 h 842"/>
                <a:gd name="T106" fmla="*/ 1271 w 1488"/>
                <a:gd name="T107" fmla="*/ 26 h 842"/>
                <a:gd name="T108" fmla="*/ 1294 w 1488"/>
                <a:gd name="T109" fmla="*/ 36 h 842"/>
                <a:gd name="T110" fmla="*/ 1318 w 1488"/>
                <a:gd name="T111" fmla="*/ 47 h 842"/>
                <a:gd name="T112" fmla="*/ 1341 w 1488"/>
                <a:gd name="T113" fmla="*/ 59 h 842"/>
                <a:gd name="T114" fmla="*/ 1369 w 1488"/>
                <a:gd name="T115" fmla="*/ 72 h 842"/>
                <a:gd name="T116" fmla="*/ 1390 w 1488"/>
                <a:gd name="T117" fmla="*/ 85 h 842"/>
                <a:gd name="T118" fmla="*/ 1414 w 1488"/>
                <a:gd name="T119" fmla="*/ 101 h 842"/>
                <a:gd name="T120" fmla="*/ 1437 w 1488"/>
                <a:gd name="T121" fmla="*/ 114 h 842"/>
                <a:gd name="T122" fmla="*/ 1461 w 1488"/>
                <a:gd name="T123" fmla="*/ 130 h 842"/>
                <a:gd name="T124" fmla="*/ 1488 w 1488"/>
                <a:gd name="T125" fmla="*/ 146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88" h="842">
                  <a:moveTo>
                    <a:pt x="0" y="420"/>
                  </a:moveTo>
                  <a:lnTo>
                    <a:pt x="23" y="464"/>
                  </a:lnTo>
                  <a:lnTo>
                    <a:pt x="47" y="503"/>
                  </a:lnTo>
                  <a:lnTo>
                    <a:pt x="74" y="545"/>
                  </a:lnTo>
                  <a:lnTo>
                    <a:pt x="98" y="586"/>
                  </a:lnTo>
                  <a:lnTo>
                    <a:pt x="121" y="621"/>
                  </a:lnTo>
                  <a:lnTo>
                    <a:pt x="145" y="659"/>
                  </a:lnTo>
                  <a:lnTo>
                    <a:pt x="166" y="691"/>
                  </a:lnTo>
                  <a:lnTo>
                    <a:pt x="190" y="724"/>
                  </a:lnTo>
                  <a:lnTo>
                    <a:pt x="217" y="750"/>
                  </a:lnTo>
                  <a:lnTo>
                    <a:pt x="241" y="774"/>
                  </a:lnTo>
                  <a:lnTo>
                    <a:pt x="264" y="794"/>
                  </a:lnTo>
                  <a:lnTo>
                    <a:pt x="288" y="812"/>
                  </a:lnTo>
                  <a:lnTo>
                    <a:pt x="311" y="827"/>
                  </a:lnTo>
                  <a:lnTo>
                    <a:pt x="337" y="838"/>
                  </a:lnTo>
                  <a:lnTo>
                    <a:pt x="360" y="842"/>
                  </a:lnTo>
                  <a:lnTo>
                    <a:pt x="384" y="842"/>
                  </a:lnTo>
                  <a:lnTo>
                    <a:pt x="407" y="840"/>
                  </a:lnTo>
                  <a:lnTo>
                    <a:pt x="431" y="831"/>
                  </a:lnTo>
                  <a:lnTo>
                    <a:pt x="458" y="820"/>
                  </a:lnTo>
                  <a:lnTo>
                    <a:pt x="482" y="805"/>
                  </a:lnTo>
                  <a:lnTo>
                    <a:pt x="503" y="785"/>
                  </a:lnTo>
                  <a:lnTo>
                    <a:pt x="527" y="761"/>
                  </a:lnTo>
                  <a:lnTo>
                    <a:pt x="550" y="735"/>
                  </a:lnTo>
                  <a:lnTo>
                    <a:pt x="574" y="707"/>
                  </a:lnTo>
                  <a:lnTo>
                    <a:pt x="601" y="674"/>
                  </a:lnTo>
                  <a:lnTo>
                    <a:pt x="625" y="637"/>
                  </a:lnTo>
                  <a:lnTo>
                    <a:pt x="648" y="599"/>
                  </a:lnTo>
                  <a:lnTo>
                    <a:pt x="672" y="562"/>
                  </a:lnTo>
                  <a:lnTo>
                    <a:pt x="693" y="521"/>
                  </a:lnTo>
                  <a:lnTo>
                    <a:pt x="721" y="481"/>
                  </a:lnTo>
                  <a:lnTo>
                    <a:pt x="744" y="440"/>
                  </a:lnTo>
                  <a:lnTo>
                    <a:pt x="768" y="398"/>
                  </a:lnTo>
                  <a:lnTo>
                    <a:pt x="791" y="357"/>
                  </a:lnTo>
                  <a:lnTo>
                    <a:pt x="815" y="313"/>
                  </a:lnTo>
                  <a:lnTo>
                    <a:pt x="842" y="274"/>
                  </a:lnTo>
                  <a:lnTo>
                    <a:pt x="864" y="234"/>
                  </a:lnTo>
                  <a:lnTo>
                    <a:pt x="887" y="197"/>
                  </a:lnTo>
                  <a:lnTo>
                    <a:pt x="911" y="164"/>
                  </a:lnTo>
                  <a:lnTo>
                    <a:pt x="934" y="131"/>
                  </a:lnTo>
                  <a:lnTo>
                    <a:pt x="958" y="101"/>
                  </a:lnTo>
                  <a:lnTo>
                    <a:pt x="985" y="77"/>
                  </a:lnTo>
                  <a:lnTo>
                    <a:pt x="1009" y="55"/>
                  </a:lnTo>
                  <a:lnTo>
                    <a:pt x="1030" y="35"/>
                  </a:lnTo>
                  <a:lnTo>
                    <a:pt x="1054" y="20"/>
                  </a:lnTo>
                  <a:lnTo>
                    <a:pt x="1077" y="11"/>
                  </a:lnTo>
                  <a:lnTo>
                    <a:pt x="1104" y="2"/>
                  </a:lnTo>
                  <a:lnTo>
                    <a:pt x="1128" y="0"/>
                  </a:lnTo>
                  <a:lnTo>
                    <a:pt x="1151" y="2"/>
                  </a:lnTo>
                  <a:lnTo>
                    <a:pt x="1175" y="9"/>
                  </a:lnTo>
                  <a:lnTo>
                    <a:pt x="1197" y="18"/>
                  </a:lnTo>
                  <a:lnTo>
                    <a:pt x="1220" y="33"/>
                  </a:lnTo>
                  <a:lnTo>
                    <a:pt x="1247" y="51"/>
                  </a:lnTo>
                  <a:lnTo>
                    <a:pt x="1271" y="72"/>
                  </a:lnTo>
                  <a:lnTo>
                    <a:pt x="1294" y="96"/>
                  </a:lnTo>
                  <a:lnTo>
                    <a:pt x="1318" y="125"/>
                  </a:lnTo>
                  <a:lnTo>
                    <a:pt x="1341" y="155"/>
                  </a:lnTo>
                  <a:lnTo>
                    <a:pt x="1369" y="190"/>
                  </a:lnTo>
                  <a:lnTo>
                    <a:pt x="1390" y="225"/>
                  </a:lnTo>
                  <a:lnTo>
                    <a:pt x="1414" y="265"/>
                  </a:lnTo>
                  <a:lnTo>
                    <a:pt x="1437" y="304"/>
                  </a:lnTo>
                  <a:lnTo>
                    <a:pt x="1461" y="344"/>
                  </a:lnTo>
                  <a:lnTo>
                    <a:pt x="1488" y="385"/>
                  </a:lnTo>
                </a:path>
              </a:pathLst>
            </a:custGeom>
            <a:noFill/>
            <a:ln w="6350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0" name="Freeform 8"/>
            <p:cNvSpPr>
              <a:spLocks/>
            </p:cNvSpPr>
            <p:nvPr/>
          </p:nvSpPr>
          <p:spPr bwMode="auto">
            <a:xfrm>
              <a:off x="3512" y="916"/>
              <a:ext cx="1488" cy="795"/>
            </a:xfrm>
            <a:custGeom>
              <a:avLst/>
              <a:gdLst>
                <a:gd name="T0" fmla="*/ 0 w 1488"/>
                <a:gd name="T1" fmla="*/ 22 h 842"/>
                <a:gd name="T2" fmla="*/ 23 w 1488"/>
                <a:gd name="T3" fmla="*/ 30 h 842"/>
                <a:gd name="T4" fmla="*/ 47 w 1488"/>
                <a:gd name="T5" fmla="*/ 40 h 842"/>
                <a:gd name="T6" fmla="*/ 74 w 1488"/>
                <a:gd name="T7" fmla="*/ 51 h 842"/>
                <a:gd name="T8" fmla="*/ 98 w 1488"/>
                <a:gd name="T9" fmla="*/ 64 h 842"/>
                <a:gd name="T10" fmla="*/ 121 w 1488"/>
                <a:gd name="T11" fmla="*/ 76 h 842"/>
                <a:gd name="T12" fmla="*/ 145 w 1488"/>
                <a:gd name="T13" fmla="*/ 91 h 842"/>
                <a:gd name="T14" fmla="*/ 166 w 1488"/>
                <a:gd name="T15" fmla="*/ 104 h 842"/>
                <a:gd name="T16" fmla="*/ 190 w 1488"/>
                <a:gd name="T17" fmla="*/ 120 h 842"/>
                <a:gd name="T18" fmla="*/ 217 w 1488"/>
                <a:gd name="T19" fmla="*/ 136 h 842"/>
                <a:gd name="T20" fmla="*/ 241 w 1488"/>
                <a:gd name="T21" fmla="*/ 150 h 842"/>
                <a:gd name="T22" fmla="*/ 264 w 1488"/>
                <a:gd name="T23" fmla="*/ 166 h 842"/>
                <a:gd name="T24" fmla="*/ 288 w 1488"/>
                <a:gd name="T25" fmla="*/ 183 h 842"/>
                <a:gd name="T26" fmla="*/ 311 w 1488"/>
                <a:gd name="T27" fmla="*/ 197 h 842"/>
                <a:gd name="T28" fmla="*/ 337 w 1488"/>
                <a:gd name="T29" fmla="*/ 212 h 842"/>
                <a:gd name="T30" fmla="*/ 360 w 1488"/>
                <a:gd name="T31" fmla="*/ 229 h 842"/>
                <a:gd name="T32" fmla="*/ 384 w 1488"/>
                <a:gd name="T33" fmla="*/ 243 h 842"/>
                <a:gd name="T34" fmla="*/ 407 w 1488"/>
                <a:gd name="T35" fmla="*/ 254 h 842"/>
                <a:gd name="T36" fmla="*/ 431 w 1488"/>
                <a:gd name="T37" fmla="*/ 266 h 842"/>
                <a:gd name="T38" fmla="*/ 458 w 1488"/>
                <a:gd name="T39" fmla="*/ 278 h 842"/>
                <a:gd name="T40" fmla="*/ 482 w 1488"/>
                <a:gd name="T41" fmla="*/ 288 h 842"/>
                <a:gd name="T42" fmla="*/ 503 w 1488"/>
                <a:gd name="T43" fmla="*/ 296 h 842"/>
                <a:gd name="T44" fmla="*/ 527 w 1488"/>
                <a:gd name="T45" fmla="*/ 303 h 842"/>
                <a:gd name="T46" fmla="*/ 550 w 1488"/>
                <a:gd name="T47" fmla="*/ 310 h 842"/>
                <a:gd name="T48" fmla="*/ 574 w 1488"/>
                <a:gd name="T49" fmla="*/ 313 h 842"/>
                <a:gd name="T50" fmla="*/ 601 w 1488"/>
                <a:gd name="T51" fmla="*/ 317 h 842"/>
                <a:gd name="T52" fmla="*/ 625 w 1488"/>
                <a:gd name="T53" fmla="*/ 317 h 842"/>
                <a:gd name="T54" fmla="*/ 648 w 1488"/>
                <a:gd name="T55" fmla="*/ 317 h 842"/>
                <a:gd name="T56" fmla="*/ 672 w 1488"/>
                <a:gd name="T57" fmla="*/ 314 h 842"/>
                <a:gd name="T58" fmla="*/ 693 w 1488"/>
                <a:gd name="T59" fmla="*/ 311 h 842"/>
                <a:gd name="T60" fmla="*/ 721 w 1488"/>
                <a:gd name="T61" fmla="*/ 306 h 842"/>
                <a:gd name="T62" fmla="*/ 744 w 1488"/>
                <a:gd name="T63" fmla="*/ 299 h 842"/>
                <a:gd name="T64" fmla="*/ 768 w 1488"/>
                <a:gd name="T65" fmla="*/ 292 h 842"/>
                <a:gd name="T66" fmla="*/ 791 w 1488"/>
                <a:gd name="T67" fmla="*/ 281 h 842"/>
                <a:gd name="T68" fmla="*/ 815 w 1488"/>
                <a:gd name="T69" fmla="*/ 270 h 842"/>
                <a:gd name="T70" fmla="*/ 842 w 1488"/>
                <a:gd name="T71" fmla="*/ 262 h 842"/>
                <a:gd name="T72" fmla="*/ 864 w 1488"/>
                <a:gd name="T73" fmla="*/ 247 h 842"/>
                <a:gd name="T74" fmla="*/ 887 w 1488"/>
                <a:gd name="T75" fmla="*/ 233 h 842"/>
                <a:gd name="T76" fmla="*/ 911 w 1488"/>
                <a:gd name="T77" fmla="*/ 219 h 842"/>
                <a:gd name="T78" fmla="*/ 934 w 1488"/>
                <a:gd name="T79" fmla="*/ 204 h 842"/>
                <a:gd name="T80" fmla="*/ 958 w 1488"/>
                <a:gd name="T81" fmla="*/ 187 h 842"/>
                <a:gd name="T82" fmla="*/ 985 w 1488"/>
                <a:gd name="T83" fmla="*/ 174 h 842"/>
                <a:gd name="T84" fmla="*/ 1009 w 1488"/>
                <a:gd name="T85" fmla="*/ 157 h 842"/>
                <a:gd name="T86" fmla="*/ 1030 w 1488"/>
                <a:gd name="T87" fmla="*/ 142 h 842"/>
                <a:gd name="T88" fmla="*/ 1054 w 1488"/>
                <a:gd name="T89" fmla="*/ 127 h 842"/>
                <a:gd name="T90" fmla="*/ 1077 w 1488"/>
                <a:gd name="T91" fmla="*/ 110 h 842"/>
                <a:gd name="T92" fmla="*/ 1104 w 1488"/>
                <a:gd name="T93" fmla="*/ 95 h 842"/>
                <a:gd name="T94" fmla="*/ 1128 w 1488"/>
                <a:gd name="T95" fmla="*/ 81 h 842"/>
                <a:gd name="T96" fmla="*/ 1151 w 1488"/>
                <a:gd name="T97" fmla="*/ 68 h 842"/>
                <a:gd name="T98" fmla="*/ 1175 w 1488"/>
                <a:gd name="T99" fmla="*/ 56 h 842"/>
                <a:gd name="T100" fmla="*/ 1197 w 1488"/>
                <a:gd name="T101" fmla="*/ 44 h 842"/>
                <a:gd name="T102" fmla="*/ 1220 w 1488"/>
                <a:gd name="T103" fmla="*/ 34 h 842"/>
                <a:gd name="T104" fmla="*/ 1247 w 1488"/>
                <a:gd name="T105" fmla="*/ 25 h 842"/>
                <a:gd name="T106" fmla="*/ 1271 w 1488"/>
                <a:gd name="T107" fmla="*/ 18 h 842"/>
                <a:gd name="T108" fmla="*/ 1294 w 1488"/>
                <a:gd name="T109" fmla="*/ 10 h 842"/>
                <a:gd name="T110" fmla="*/ 1318 w 1488"/>
                <a:gd name="T111" fmla="*/ 8 h 842"/>
                <a:gd name="T112" fmla="*/ 1341 w 1488"/>
                <a:gd name="T113" fmla="*/ 7 h 842"/>
                <a:gd name="T114" fmla="*/ 1369 w 1488"/>
                <a:gd name="T115" fmla="*/ 0 h 842"/>
                <a:gd name="T116" fmla="*/ 1390 w 1488"/>
                <a:gd name="T117" fmla="*/ 0 h 842"/>
                <a:gd name="T118" fmla="*/ 1414 w 1488"/>
                <a:gd name="T119" fmla="*/ 7 h 842"/>
                <a:gd name="T120" fmla="*/ 1437 w 1488"/>
                <a:gd name="T121" fmla="*/ 8 h 842"/>
                <a:gd name="T122" fmla="*/ 1461 w 1488"/>
                <a:gd name="T123" fmla="*/ 9 h 842"/>
                <a:gd name="T124" fmla="*/ 1488 w 1488"/>
                <a:gd name="T125" fmla="*/ 15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88" h="842">
                  <a:moveTo>
                    <a:pt x="0" y="57"/>
                  </a:moveTo>
                  <a:lnTo>
                    <a:pt x="23" y="79"/>
                  </a:lnTo>
                  <a:lnTo>
                    <a:pt x="47" y="107"/>
                  </a:lnTo>
                  <a:lnTo>
                    <a:pt x="74" y="136"/>
                  </a:lnTo>
                  <a:lnTo>
                    <a:pt x="98" y="168"/>
                  </a:lnTo>
                  <a:lnTo>
                    <a:pt x="121" y="203"/>
                  </a:lnTo>
                  <a:lnTo>
                    <a:pt x="145" y="241"/>
                  </a:lnTo>
                  <a:lnTo>
                    <a:pt x="166" y="278"/>
                  </a:lnTo>
                  <a:lnTo>
                    <a:pt x="190" y="319"/>
                  </a:lnTo>
                  <a:lnTo>
                    <a:pt x="217" y="359"/>
                  </a:lnTo>
                  <a:lnTo>
                    <a:pt x="241" y="400"/>
                  </a:lnTo>
                  <a:lnTo>
                    <a:pt x="264" y="442"/>
                  </a:lnTo>
                  <a:lnTo>
                    <a:pt x="288" y="483"/>
                  </a:lnTo>
                  <a:lnTo>
                    <a:pt x="311" y="527"/>
                  </a:lnTo>
                  <a:lnTo>
                    <a:pt x="337" y="566"/>
                  </a:lnTo>
                  <a:lnTo>
                    <a:pt x="360" y="606"/>
                  </a:lnTo>
                  <a:lnTo>
                    <a:pt x="384" y="643"/>
                  </a:lnTo>
                  <a:lnTo>
                    <a:pt x="407" y="676"/>
                  </a:lnTo>
                  <a:lnTo>
                    <a:pt x="431" y="709"/>
                  </a:lnTo>
                  <a:lnTo>
                    <a:pt x="458" y="737"/>
                  </a:lnTo>
                  <a:lnTo>
                    <a:pt x="482" y="763"/>
                  </a:lnTo>
                  <a:lnTo>
                    <a:pt x="503" y="787"/>
                  </a:lnTo>
                  <a:lnTo>
                    <a:pt x="527" y="805"/>
                  </a:lnTo>
                  <a:lnTo>
                    <a:pt x="550" y="820"/>
                  </a:lnTo>
                  <a:lnTo>
                    <a:pt x="574" y="831"/>
                  </a:lnTo>
                  <a:lnTo>
                    <a:pt x="601" y="840"/>
                  </a:lnTo>
                  <a:lnTo>
                    <a:pt x="625" y="842"/>
                  </a:lnTo>
                  <a:lnTo>
                    <a:pt x="648" y="840"/>
                  </a:lnTo>
                  <a:lnTo>
                    <a:pt x="672" y="833"/>
                  </a:lnTo>
                  <a:lnTo>
                    <a:pt x="693" y="825"/>
                  </a:lnTo>
                  <a:lnTo>
                    <a:pt x="721" y="811"/>
                  </a:lnTo>
                  <a:lnTo>
                    <a:pt x="744" y="794"/>
                  </a:lnTo>
                  <a:lnTo>
                    <a:pt x="768" y="772"/>
                  </a:lnTo>
                  <a:lnTo>
                    <a:pt x="791" y="748"/>
                  </a:lnTo>
                  <a:lnTo>
                    <a:pt x="815" y="717"/>
                  </a:lnTo>
                  <a:lnTo>
                    <a:pt x="842" y="689"/>
                  </a:lnTo>
                  <a:lnTo>
                    <a:pt x="864" y="654"/>
                  </a:lnTo>
                  <a:lnTo>
                    <a:pt x="887" y="619"/>
                  </a:lnTo>
                  <a:lnTo>
                    <a:pt x="911" y="580"/>
                  </a:lnTo>
                  <a:lnTo>
                    <a:pt x="934" y="540"/>
                  </a:lnTo>
                  <a:lnTo>
                    <a:pt x="958" y="499"/>
                  </a:lnTo>
                  <a:lnTo>
                    <a:pt x="985" y="459"/>
                  </a:lnTo>
                  <a:lnTo>
                    <a:pt x="1009" y="418"/>
                  </a:lnTo>
                  <a:lnTo>
                    <a:pt x="1030" y="376"/>
                  </a:lnTo>
                  <a:lnTo>
                    <a:pt x="1054" y="335"/>
                  </a:lnTo>
                  <a:lnTo>
                    <a:pt x="1077" y="291"/>
                  </a:lnTo>
                  <a:lnTo>
                    <a:pt x="1104" y="252"/>
                  </a:lnTo>
                  <a:lnTo>
                    <a:pt x="1128" y="214"/>
                  </a:lnTo>
                  <a:lnTo>
                    <a:pt x="1151" y="182"/>
                  </a:lnTo>
                  <a:lnTo>
                    <a:pt x="1175" y="147"/>
                  </a:lnTo>
                  <a:lnTo>
                    <a:pt x="1197" y="116"/>
                  </a:lnTo>
                  <a:lnTo>
                    <a:pt x="1220" y="90"/>
                  </a:lnTo>
                  <a:lnTo>
                    <a:pt x="1247" y="66"/>
                  </a:lnTo>
                  <a:lnTo>
                    <a:pt x="1271" y="46"/>
                  </a:lnTo>
                  <a:lnTo>
                    <a:pt x="1294" y="28"/>
                  </a:lnTo>
                  <a:lnTo>
                    <a:pt x="1318" y="15"/>
                  </a:lnTo>
                  <a:lnTo>
                    <a:pt x="1341" y="7"/>
                  </a:lnTo>
                  <a:lnTo>
                    <a:pt x="1369" y="0"/>
                  </a:lnTo>
                  <a:lnTo>
                    <a:pt x="1390" y="0"/>
                  </a:lnTo>
                  <a:lnTo>
                    <a:pt x="1414" y="7"/>
                  </a:lnTo>
                  <a:lnTo>
                    <a:pt x="1437" y="13"/>
                  </a:lnTo>
                  <a:lnTo>
                    <a:pt x="1461" y="26"/>
                  </a:lnTo>
                  <a:lnTo>
                    <a:pt x="1488" y="39"/>
                  </a:lnTo>
                </a:path>
              </a:pathLst>
            </a:custGeom>
            <a:noFill/>
            <a:ln w="6350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Freeform 9"/>
            <p:cNvSpPr>
              <a:spLocks/>
            </p:cNvSpPr>
            <p:nvPr/>
          </p:nvSpPr>
          <p:spPr bwMode="auto">
            <a:xfrm>
              <a:off x="3512" y="918"/>
              <a:ext cx="1488" cy="795"/>
            </a:xfrm>
            <a:custGeom>
              <a:avLst/>
              <a:gdLst>
                <a:gd name="T0" fmla="*/ 0 w 1488"/>
                <a:gd name="T1" fmla="*/ 22 h 842"/>
                <a:gd name="T2" fmla="*/ 23 w 1488"/>
                <a:gd name="T3" fmla="*/ 14 h 842"/>
                <a:gd name="T4" fmla="*/ 47 w 1488"/>
                <a:gd name="T5" fmla="*/ 8 h 842"/>
                <a:gd name="T6" fmla="*/ 74 w 1488"/>
                <a:gd name="T7" fmla="*/ 8 h 842"/>
                <a:gd name="T8" fmla="*/ 98 w 1488"/>
                <a:gd name="T9" fmla="*/ 2 h 842"/>
                <a:gd name="T10" fmla="*/ 121 w 1488"/>
                <a:gd name="T11" fmla="*/ 0 h 842"/>
                <a:gd name="T12" fmla="*/ 145 w 1488"/>
                <a:gd name="T13" fmla="*/ 0 h 842"/>
                <a:gd name="T14" fmla="*/ 166 w 1488"/>
                <a:gd name="T15" fmla="*/ 8 h 842"/>
                <a:gd name="T16" fmla="*/ 190 w 1488"/>
                <a:gd name="T17" fmla="*/ 8 h 842"/>
                <a:gd name="T18" fmla="*/ 217 w 1488"/>
                <a:gd name="T19" fmla="*/ 11 h 842"/>
                <a:gd name="T20" fmla="*/ 241 w 1488"/>
                <a:gd name="T21" fmla="*/ 19 h 842"/>
                <a:gd name="T22" fmla="*/ 264 w 1488"/>
                <a:gd name="T23" fmla="*/ 26 h 842"/>
                <a:gd name="T24" fmla="*/ 288 w 1488"/>
                <a:gd name="T25" fmla="*/ 36 h 842"/>
                <a:gd name="T26" fmla="*/ 311 w 1488"/>
                <a:gd name="T27" fmla="*/ 45 h 842"/>
                <a:gd name="T28" fmla="*/ 337 w 1488"/>
                <a:gd name="T29" fmla="*/ 57 h 842"/>
                <a:gd name="T30" fmla="*/ 360 w 1488"/>
                <a:gd name="T31" fmla="*/ 70 h 842"/>
                <a:gd name="T32" fmla="*/ 384 w 1488"/>
                <a:gd name="T33" fmla="*/ 85 h 842"/>
                <a:gd name="T34" fmla="*/ 407 w 1488"/>
                <a:gd name="T35" fmla="*/ 98 h 842"/>
                <a:gd name="T36" fmla="*/ 431 w 1488"/>
                <a:gd name="T37" fmla="*/ 113 h 842"/>
                <a:gd name="T38" fmla="*/ 458 w 1488"/>
                <a:gd name="T39" fmla="*/ 128 h 842"/>
                <a:gd name="T40" fmla="*/ 482 w 1488"/>
                <a:gd name="T41" fmla="*/ 144 h 842"/>
                <a:gd name="T42" fmla="*/ 503 w 1488"/>
                <a:gd name="T43" fmla="*/ 159 h 842"/>
                <a:gd name="T44" fmla="*/ 527 w 1488"/>
                <a:gd name="T45" fmla="*/ 175 h 842"/>
                <a:gd name="T46" fmla="*/ 550 w 1488"/>
                <a:gd name="T47" fmla="*/ 190 h 842"/>
                <a:gd name="T48" fmla="*/ 574 w 1488"/>
                <a:gd name="T49" fmla="*/ 208 h 842"/>
                <a:gd name="T50" fmla="*/ 601 w 1488"/>
                <a:gd name="T51" fmla="*/ 221 h 842"/>
                <a:gd name="T52" fmla="*/ 625 w 1488"/>
                <a:gd name="T53" fmla="*/ 234 h 842"/>
                <a:gd name="T54" fmla="*/ 648 w 1488"/>
                <a:gd name="T55" fmla="*/ 248 h 842"/>
                <a:gd name="T56" fmla="*/ 672 w 1488"/>
                <a:gd name="T57" fmla="*/ 262 h 842"/>
                <a:gd name="T58" fmla="*/ 693 w 1488"/>
                <a:gd name="T59" fmla="*/ 274 h 842"/>
                <a:gd name="T60" fmla="*/ 721 w 1488"/>
                <a:gd name="T61" fmla="*/ 283 h 842"/>
                <a:gd name="T62" fmla="*/ 744 w 1488"/>
                <a:gd name="T63" fmla="*/ 293 h 842"/>
                <a:gd name="T64" fmla="*/ 768 w 1488"/>
                <a:gd name="T65" fmla="*/ 299 h 842"/>
                <a:gd name="T66" fmla="*/ 791 w 1488"/>
                <a:gd name="T67" fmla="*/ 307 h 842"/>
                <a:gd name="T68" fmla="*/ 815 w 1488"/>
                <a:gd name="T69" fmla="*/ 311 h 842"/>
                <a:gd name="T70" fmla="*/ 842 w 1488"/>
                <a:gd name="T71" fmla="*/ 316 h 842"/>
                <a:gd name="T72" fmla="*/ 864 w 1488"/>
                <a:gd name="T73" fmla="*/ 317 h 842"/>
                <a:gd name="T74" fmla="*/ 887 w 1488"/>
                <a:gd name="T75" fmla="*/ 317 h 842"/>
                <a:gd name="T76" fmla="*/ 911 w 1488"/>
                <a:gd name="T77" fmla="*/ 316 h 842"/>
                <a:gd name="T78" fmla="*/ 934 w 1488"/>
                <a:gd name="T79" fmla="*/ 312 h 842"/>
                <a:gd name="T80" fmla="*/ 958 w 1488"/>
                <a:gd name="T81" fmla="*/ 310 h 842"/>
                <a:gd name="T82" fmla="*/ 985 w 1488"/>
                <a:gd name="T83" fmla="*/ 302 h 842"/>
                <a:gd name="T84" fmla="*/ 1009 w 1488"/>
                <a:gd name="T85" fmla="*/ 295 h 842"/>
                <a:gd name="T86" fmla="*/ 1030 w 1488"/>
                <a:gd name="T87" fmla="*/ 287 h 842"/>
                <a:gd name="T88" fmla="*/ 1054 w 1488"/>
                <a:gd name="T89" fmla="*/ 277 h 842"/>
                <a:gd name="T90" fmla="*/ 1077 w 1488"/>
                <a:gd name="T91" fmla="*/ 264 h 842"/>
                <a:gd name="T92" fmla="*/ 1104 w 1488"/>
                <a:gd name="T93" fmla="*/ 252 h 842"/>
                <a:gd name="T94" fmla="*/ 1128 w 1488"/>
                <a:gd name="T95" fmla="*/ 239 h 842"/>
                <a:gd name="T96" fmla="*/ 1151 w 1488"/>
                <a:gd name="T97" fmla="*/ 225 h 842"/>
                <a:gd name="T98" fmla="*/ 1175 w 1488"/>
                <a:gd name="T99" fmla="*/ 210 h 842"/>
                <a:gd name="T100" fmla="*/ 1197 w 1488"/>
                <a:gd name="T101" fmla="*/ 196 h 842"/>
                <a:gd name="T102" fmla="*/ 1220 w 1488"/>
                <a:gd name="T103" fmla="*/ 181 h 842"/>
                <a:gd name="T104" fmla="*/ 1247 w 1488"/>
                <a:gd name="T105" fmla="*/ 165 h 842"/>
                <a:gd name="T106" fmla="*/ 1271 w 1488"/>
                <a:gd name="T107" fmla="*/ 148 h 842"/>
                <a:gd name="T108" fmla="*/ 1294 w 1488"/>
                <a:gd name="T109" fmla="*/ 134 h 842"/>
                <a:gd name="T110" fmla="*/ 1318 w 1488"/>
                <a:gd name="T111" fmla="*/ 117 h 842"/>
                <a:gd name="T112" fmla="*/ 1341 w 1488"/>
                <a:gd name="T113" fmla="*/ 102 h 842"/>
                <a:gd name="T114" fmla="*/ 1369 w 1488"/>
                <a:gd name="T115" fmla="*/ 88 h 842"/>
                <a:gd name="T116" fmla="*/ 1390 w 1488"/>
                <a:gd name="T117" fmla="*/ 74 h 842"/>
                <a:gd name="T118" fmla="*/ 1414 w 1488"/>
                <a:gd name="T119" fmla="*/ 60 h 842"/>
                <a:gd name="T120" fmla="*/ 1437 w 1488"/>
                <a:gd name="T121" fmla="*/ 50 h 842"/>
                <a:gd name="T122" fmla="*/ 1461 w 1488"/>
                <a:gd name="T123" fmla="*/ 38 h 842"/>
                <a:gd name="T124" fmla="*/ 1488 w 1488"/>
                <a:gd name="T125" fmla="*/ 28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88" h="842">
                  <a:moveTo>
                    <a:pt x="0" y="57"/>
                  </a:moveTo>
                  <a:lnTo>
                    <a:pt x="23" y="37"/>
                  </a:lnTo>
                  <a:lnTo>
                    <a:pt x="47" y="22"/>
                  </a:lnTo>
                  <a:lnTo>
                    <a:pt x="74" y="11"/>
                  </a:lnTo>
                  <a:lnTo>
                    <a:pt x="98" y="2"/>
                  </a:lnTo>
                  <a:lnTo>
                    <a:pt x="121" y="0"/>
                  </a:lnTo>
                  <a:lnTo>
                    <a:pt x="145" y="0"/>
                  </a:lnTo>
                  <a:lnTo>
                    <a:pt x="166" y="9"/>
                  </a:lnTo>
                  <a:lnTo>
                    <a:pt x="190" y="16"/>
                  </a:lnTo>
                  <a:lnTo>
                    <a:pt x="217" y="31"/>
                  </a:lnTo>
                  <a:lnTo>
                    <a:pt x="241" y="48"/>
                  </a:lnTo>
                  <a:lnTo>
                    <a:pt x="264" y="70"/>
                  </a:lnTo>
                  <a:lnTo>
                    <a:pt x="288" y="94"/>
                  </a:lnTo>
                  <a:lnTo>
                    <a:pt x="311" y="120"/>
                  </a:lnTo>
                  <a:lnTo>
                    <a:pt x="337" y="151"/>
                  </a:lnTo>
                  <a:lnTo>
                    <a:pt x="360" y="186"/>
                  </a:lnTo>
                  <a:lnTo>
                    <a:pt x="384" y="223"/>
                  </a:lnTo>
                  <a:lnTo>
                    <a:pt x="407" y="260"/>
                  </a:lnTo>
                  <a:lnTo>
                    <a:pt x="431" y="300"/>
                  </a:lnTo>
                  <a:lnTo>
                    <a:pt x="458" y="341"/>
                  </a:lnTo>
                  <a:lnTo>
                    <a:pt x="482" y="381"/>
                  </a:lnTo>
                  <a:lnTo>
                    <a:pt x="503" y="422"/>
                  </a:lnTo>
                  <a:lnTo>
                    <a:pt x="527" y="464"/>
                  </a:lnTo>
                  <a:lnTo>
                    <a:pt x="550" y="505"/>
                  </a:lnTo>
                  <a:lnTo>
                    <a:pt x="574" y="549"/>
                  </a:lnTo>
                  <a:lnTo>
                    <a:pt x="601" y="589"/>
                  </a:lnTo>
                  <a:lnTo>
                    <a:pt x="625" y="626"/>
                  </a:lnTo>
                  <a:lnTo>
                    <a:pt x="648" y="661"/>
                  </a:lnTo>
                  <a:lnTo>
                    <a:pt x="672" y="694"/>
                  </a:lnTo>
                  <a:lnTo>
                    <a:pt x="693" y="724"/>
                  </a:lnTo>
                  <a:lnTo>
                    <a:pt x="721" y="753"/>
                  </a:lnTo>
                  <a:lnTo>
                    <a:pt x="744" y="774"/>
                  </a:lnTo>
                  <a:lnTo>
                    <a:pt x="768" y="796"/>
                  </a:lnTo>
                  <a:lnTo>
                    <a:pt x="791" y="814"/>
                  </a:lnTo>
                  <a:lnTo>
                    <a:pt x="815" y="827"/>
                  </a:lnTo>
                  <a:lnTo>
                    <a:pt x="842" y="838"/>
                  </a:lnTo>
                  <a:lnTo>
                    <a:pt x="864" y="842"/>
                  </a:lnTo>
                  <a:lnTo>
                    <a:pt x="887" y="842"/>
                  </a:lnTo>
                  <a:lnTo>
                    <a:pt x="911" y="838"/>
                  </a:lnTo>
                  <a:lnTo>
                    <a:pt x="934" y="829"/>
                  </a:lnTo>
                  <a:lnTo>
                    <a:pt x="958" y="820"/>
                  </a:lnTo>
                  <a:lnTo>
                    <a:pt x="985" y="803"/>
                  </a:lnTo>
                  <a:lnTo>
                    <a:pt x="1009" y="783"/>
                  </a:lnTo>
                  <a:lnTo>
                    <a:pt x="1030" y="761"/>
                  </a:lnTo>
                  <a:lnTo>
                    <a:pt x="1054" y="733"/>
                  </a:lnTo>
                  <a:lnTo>
                    <a:pt x="1077" y="704"/>
                  </a:lnTo>
                  <a:lnTo>
                    <a:pt x="1104" y="672"/>
                  </a:lnTo>
                  <a:lnTo>
                    <a:pt x="1128" y="637"/>
                  </a:lnTo>
                  <a:lnTo>
                    <a:pt x="1151" y="599"/>
                  </a:lnTo>
                  <a:lnTo>
                    <a:pt x="1175" y="560"/>
                  </a:lnTo>
                  <a:lnTo>
                    <a:pt x="1197" y="519"/>
                  </a:lnTo>
                  <a:lnTo>
                    <a:pt x="1220" y="479"/>
                  </a:lnTo>
                  <a:lnTo>
                    <a:pt x="1247" y="438"/>
                  </a:lnTo>
                  <a:lnTo>
                    <a:pt x="1271" y="396"/>
                  </a:lnTo>
                  <a:lnTo>
                    <a:pt x="1294" y="355"/>
                  </a:lnTo>
                  <a:lnTo>
                    <a:pt x="1318" y="311"/>
                  </a:lnTo>
                  <a:lnTo>
                    <a:pt x="1341" y="271"/>
                  </a:lnTo>
                  <a:lnTo>
                    <a:pt x="1369" y="232"/>
                  </a:lnTo>
                  <a:lnTo>
                    <a:pt x="1390" y="195"/>
                  </a:lnTo>
                  <a:lnTo>
                    <a:pt x="1414" y="162"/>
                  </a:lnTo>
                  <a:lnTo>
                    <a:pt x="1437" y="131"/>
                  </a:lnTo>
                  <a:lnTo>
                    <a:pt x="1461" y="101"/>
                  </a:lnTo>
                  <a:lnTo>
                    <a:pt x="1488" y="75"/>
                  </a:lnTo>
                </a:path>
              </a:pathLst>
            </a:custGeom>
            <a:noFill/>
            <a:ln w="6350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2" name="Freeform 10"/>
            <p:cNvSpPr>
              <a:spLocks/>
            </p:cNvSpPr>
            <p:nvPr/>
          </p:nvSpPr>
          <p:spPr bwMode="auto">
            <a:xfrm>
              <a:off x="3512" y="916"/>
              <a:ext cx="1488" cy="795"/>
            </a:xfrm>
            <a:custGeom>
              <a:avLst/>
              <a:gdLst>
                <a:gd name="T0" fmla="*/ 0 w 1488"/>
                <a:gd name="T1" fmla="*/ 159 h 842"/>
                <a:gd name="T2" fmla="*/ 23 w 1488"/>
                <a:gd name="T3" fmla="*/ 142 h 842"/>
                <a:gd name="T4" fmla="*/ 47 w 1488"/>
                <a:gd name="T5" fmla="*/ 128 h 842"/>
                <a:gd name="T6" fmla="*/ 74 w 1488"/>
                <a:gd name="T7" fmla="*/ 112 h 842"/>
                <a:gd name="T8" fmla="*/ 98 w 1488"/>
                <a:gd name="T9" fmla="*/ 97 h 842"/>
                <a:gd name="T10" fmla="*/ 121 w 1488"/>
                <a:gd name="T11" fmla="*/ 83 h 842"/>
                <a:gd name="T12" fmla="*/ 145 w 1488"/>
                <a:gd name="T13" fmla="*/ 70 h 842"/>
                <a:gd name="T14" fmla="*/ 166 w 1488"/>
                <a:gd name="T15" fmla="*/ 57 h 842"/>
                <a:gd name="T16" fmla="*/ 190 w 1488"/>
                <a:gd name="T17" fmla="*/ 44 h 842"/>
                <a:gd name="T18" fmla="*/ 217 w 1488"/>
                <a:gd name="T19" fmla="*/ 35 h 842"/>
                <a:gd name="T20" fmla="*/ 241 w 1488"/>
                <a:gd name="T21" fmla="*/ 25 h 842"/>
                <a:gd name="T22" fmla="*/ 264 w 1488"/>
                <a:gd name="T23" fmla="*/ 19 h 842"/>
                <a:gd name="T24" fmla="*/ 288 w 1488"/>
                <a:gd name="T25" fmla="*/ 11 h 842"/>
                <a:gd name="T26" fmla="*/ 311 w 1488"/>
                <a:gd name="T27" fmla="*/ 8 h 842"/>
                <a:gd name="T28" fmla="*/ 337 w 1488"/>
                <a:gd name="T29" fmla="*/ 7 h 842"/>
                <a:gd name="T30" fmla="*/ 360 w 1488"/>
                <a:gd name="T31" fmla="*/ 0 h 842"/>
                <a:gd name="T32" fmla="*/ 384 w 1488"/>
                <a:gd name="T33" fmla="*/ 0 h 842"/>
                <a:gd name="T34" fmla="*/ 407 w 1488"/>
                <a:gd name="T35" fmla="*/ 2 h 842"/>
                <a:gd name="T36" fmla="*/ 431 w 1488"/>
                <a:gd name="T37" fmla="*/ 8 h 842"/>
                <a:gd name="T38" fmla="*/ 458 w 1488"/>
                <a:gd name="T39" fmla="*/ 8 h 842"/>
                <a:gd name="T40" fmla="*/ 482 w 1488"/>
                <a:gd name="T41" fmla="*/ 14 h 842"/>
                <a:gd name="T42" fmla="*/ 503 w 1488"/>
                <a:gd name="T43" fmla="*/ 22 h 842"/>
                <a:gd name="T44" fmla="*/ 527 w 1488"/>
                <a:gd name="T45" fmla="*/ 32 h 842"/>
                <a:gd name="T46" fmla="*/ 550 w 1488"/>
                <a:gd name="T47" fmla="*/ 40 h 842"/>
                <a:gd name="T48" fmla="*/ 574 w 1488"/>
                <a:gd name="T49" fmla="*/ 51 h 842"/>
                <a:gd name="T50" fmla="*/ 601 w 1488"/>
                <a:gd name="T51" fmla="*/ 64 h 842"/>
                <a:gd name="T52" fmla="*/ 625 w 1488"/>
                <a:gd name="T53" fmla="*/ 78 h 842"/>
                <a:gd name="T54" fmla="*/ 648 w 1488"/>
                <a:gd name="T55" fmla="*/ 91 h 842"/>
                <a:gd name="T56" fmla="*/ 672 w 1488"/>
                <a:gd name="T57" fmla="*/ 106 h 842"/>
                <a:gd name="T58" fmla="*/ 693 w 1488"/>
                <a:gd name="T59" fmla="*/ 121 h 842"/>
                <a:gd name="T60" fmla="*/ 721 w 1488"/>
                <a:gd name="T61" fmla="*/ 136 h 842"/>
                <a:gd name="T62" fmla="*/ 744 w 1488"/>
                <a:gd name="T63" fmla="*/ 152 h 842"/>
                <a:gd name="T64" fmla="*/ 768 w 1488"/>
                <a:gd name="T65" fmla="*/ 166 h 842"/>
                <a:gd name="T66" fmla="*/ 791 w 1488"/>
                <a:gd name="T67" fmla="*/ 184 h 842"/>
                <a:gd name="T68" fmla="*/ 815 w 1488"/>
                <a:gd name="T69" fmla="*/ 198 h 842"/>
                <a:gd name="T70" fmla="*/ 842 w 1488"/>
                <a:gd name="T71" fmla="*/ 215 h 842"/>
                <a:gd name="T72" fmla="*/ 864 w 1488"/>
                <a:gd name="T73" fmla="*/ 230 h 842"/>
                <a:gd name="T74" fmla="*/ 887 w 1488"/>
                <a:gd name="T75" fmla="*/ 244 h 842"/>
                <a:gd name="T76" fmla="*/ 911 w 1488"/>
                <a:gd name="T77" fmla="*/ 255 h 842"/>
                <a:gd name="T78" fmla="*/ 934 w 1488"/>
                <a:gd name="T79" fmla="*/ 267 h 842"/>
                <a:gd name="T80" fmla="*/ 958 w 1488"/>
                <a:gd name="T81" fmla="*/ 279 h 842"/>
                <a:gd name="T82" fmla="*/ 985 w 1488"/>
                <a:gd name="T83" fmla="*/ 289 h 842"/>
                <a:gd name="T84" fmla="*/ 1009 w 1488"/>
                <a:gd name="T85" fmla="*/ 296 h 842"/>
                <a:gd name="T86" fmla="*/ 1030 w 1488"/>
                <a:gd name="T87" fmla="*/ 304 h 842"/>
                <a:gd name="T88" fmla="*/ 1054 w 1488"/>
                <a:gd name="T89" fmla="*/ 310 h 842"/>
                <a:gd name="T90" fmla="*/ 1077 w 1488"/>
                <a:gd name="T91" fmla="*/ 313 h 842"/>
                <a:gd name="T92" fmla="*/ 1104 w 1488"/>
                <a:gd name="T93" fmla="*/ 317 h 842"/>
                <a:gd name="T94" fmla="*/ 1128 w 1488"/>
                <a:gd name="T95" fmla="*/ 317 h 842"/>
                <a:gd name="T96" fmla="*/ 1151 w 1488"/>
                <a:gd name="T97" fmla="*/ 317 h 842"/>
                <a:gd name="T98" fmla="*/ 1175 w 1488"/>
                <a:gd name="T99" fmla="*/ 314 h 842"/>
                <a:gd name="T100" fmla="*/ 1197 w 1488"/>
                <a:gd name="T101" fmla="*/ 311 h 842"/>
                <a:gd name="T102" fmla="*/ 1220 w 1488"/>
                <a:gd name="T103" fmla="*/ 305 h 842"/>
                <a:gd name="T104" fmla="*/ 1247 w 1488"/>
                <a:gd name="T105" fmla="*/ 298 h 842"/>
                <a:gd name="T106" fmla="*/ 1271 w 1488"/>
                <a:gd name="T107" fmla="*/ 291 h 842"/>
                <a:gd name="T108" fmla="*/ 1294 w 1488"/>
                <a:gd name="T109" fmla="*/ 280 h 842"/>
                <a:gd name="T110" fmla="*/ 1318 w 1488"/>
                <a:gd name="T111" fmla="*/ 270 h 842"/>
                <a:gd name="T112" fmla="*/ 1341 w 1488"/>
                <a:gd name="T113" fmla="*/ 260 h 842"/>
                <a:gd name="T114" fmla="*/ 1369 w 1488"/>
                <a:gd name="T115" fmla="*/ 247 h 842"/>
                <a:gd name="T116" fmla="*/ 1390 w 1488"/>
                <a:gd name="T117" fmla="*/ 233 h 842"/>
                <a:gd name="T118" fmla="*/ 1414 w 1488"/>
                <a:gd name="T119" fmla="*/ 218 h 842"/>
                <a:gd name="T120" fmla="*/ 1437 w 1488"/>
                <a:gd name="T121" fmla="*/ 203 h 842"/>
                <a:gd name="T122" fmla="*/ 1461 w 1488"/>
                <a:gd name="T123" fmla="*/ 187 h 842"/>
                <a:gd name="T124" fmla="*/ 1488 w 1488"/>
                <a:gd name="T125" fmla="*/ 173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88" h="842">
                  <a:moveTo>
                    <a:pt x="0" y="422"/>
                  </a:moveTo>
                  <a:lnTo>
                    <a:pt x="23" y="378"/>
                  </a:lnTo>
                  <a:lnTo>
                    <a:pt x="47" y="339"/>
                  </a:lnTo>
                  <a:lnTo>
                    <a:pt x="74" y="297"/>
                  </a:lnTo>
                  <a:lnTo>
                    <a:pt x="98" y="258"/>
                  </a:lnTo>
                  <a:lnTo>
                    <a:pt x="121" y="221"/>
                  </a:lnTo>
                  <a:lnTo>
                    <a:pt x="145" y="184"/>
                  </a:lnTo>
                  <a:lnTo>
                    <a:pt x="166" y="151"/>
                  </a:lnTo>
                  <a:lnTo>
                    <a:pt x="190" y="118"/>
                  </a:lnTo>
                  <a:lnTo>
                    <a:pt x="217" y="92"/>
                  </a:lnTo>
                  <a:lnTo>
                    <a:pt x="241" y="68"/>
                  </a:lnTo>
                  <a:lnTo>
                    <a:pt x="264" y="48"/>
                  </a:lnTo>
                  <a:lnTo>
                    <a:pt x="288" y="31"/>
                  </a:lnTo>
                  <a:lnTo>
                    <a:pt x="311" y="15"/>
                  </a:lnTo>
                  <a:lnTo>
                    <a:pt x="337" y="7"/>
                  </a:lnTo>
                  <a:lnTo>
                    <a:pt x="360" y="0"/>
                  </a:lnTo>
                  <a:lnTo>
                    <a:pt x="384" y="0"/>
                  </a:lnTo>
                  <a:lnTo>
                    <a:pt x="407" y="2"/>
                  </a:lnTo>
                  <a:lnTo>
                    <a:pt x="431" y="11"/>
                  </a:lnTo>
                  <a:lnTo>
                    <a:pt x="458" y="22"/>
                  </a:lnTo>
                  <a:lnTo>
                    <a:pt x="482" y="37"/>
                  </a:lnTo>
                  <a:lnTo>
                    <a:pt x="503" y="57"/>
                  </a:lnTo>
                  <a:lnTo>
                    <a:pt x="527" y="83"/>
                  </a:lnTo>
                  <a:lnTo>
                    <a:pt x="550" y="107"/>
                  </a:lnTo>
                  <a:lnTo>
                    <a:pt x="574" y="136"/>
                  </a:lnTo>
                  <a:lnTo>
                    <a:pt x="601" y="168"/>
                  </a:lnTo>
                  <a:lnTo>
                    <a:pt x="625" y="206"/>
                  </a:lnTo>
                  <a:lnTo>
                    <a:pt x="648" y="243"/>
                  </a:lnTo>
                  <a:lnTo>
                    <a:pt x="672" y="280"/>
                  </a:lnTo>
                  <a:lnTo>
                    <a:pt x="693" y="322"/>
                  </a:lnTo>
                  <a:lnTo>
                    <a:pt x="721" y="361"/>
                  </a:lnTo>
                  <a:lnTo>
                    <a:pt x="744" y="402"/>
                  </a:lnTo>
                  <a:lnTo>
                    <a:pt x="768" y="444"/>
                  </a:lnTo>
                  <a:lnTo>
                    <a:pt x="791" y="486"/>
                  </a:lnTo>
                  <a:lnTo>
                    <a:pt x="815" y="529"/>
                  </a:lnTo>
                  <a:lnTo>
                    <a:pt x="842" y="569"/>
                  </a:lnTo>
                  <a:lnTo>
                    <a:pt x="864" y="608"/>
                  </a:lnTo>
                  <a:lnTo>
                    <a:pt x="887" y="645"/>
                  </a:lnTo>
                  <a:lnTo>
                    <a:pt x="911" y="678"/>
                  </a:lnTo>
                  <a:lnTo>
                    <a:pt x="934" y="711"/>
                  </a:lnTo>
                  <a:lnTo>
                    <a:pt x="958" y="741"/>
                  </a:lnTo>
                  <a:lnTo>
                    <a:pt x="985" y="765"/>
                  </a:lnTo>
                  <a:lnTo>
                    <a:pt x="1009" y="787"/>
                  </a:lnTo>
                  <a:lnTo>
                    <a:pt x="1030" y="807"/>
                  </a:lnTo>
                  <a:lnTo>
                    <a:pt x="1054" y="822"/>
                  </a:lnTo>
                  <a:lnTo>
                    <a:pt x="1077" y="831"/>
                  </a:lnTo>
                  <a:lnTo>
                    <a:pt x="1104" y="840"/>
                  </a:lnTo>
                  <a:lnTo>
                    <a:pt x="1128" y="842"/>
                  </a:lnTo>
                  <a:lnTo>
                    <a:pt x="1151" y="840"/>
                  </a:lnTo>
                  <a:lnTo>
                    <a:pt x="1175" y="833"/>
                  </a:lnTo>
                  <a:lnTo>
                    <a:pt x="1197" y="825"/>
                  </a:lnTo>
                  <a:lnTo>
                    <a:pt x="1220" y="809"/>
                  </a:lnTo>
                  <a:lnTo>
                    <a:pt x="1247" y="792"/>
                  </a:lnTo>
                  <a:lnTo>
                    <a:pt x="1271" y="770"/>
                  </a:lnTo>
                  <a:lnTo>
                    <a:pt x="1294" y="746"/>
                  </a:lnTo>
                  <a:lnTo>
                    <a:pt x="1318" y="717"/>
                  </a:lnTo>
                  <a:lnTo>
                    <a:pt x="1341" y="687"/>
                  </a:lnTo>
                  <a:lnTo>
                    <a:pt x="1369" y="652"/>
                  </a:lnTo>
                  <a:lnTo>
                    <a:pt x="1390" y="617"/>
                  </a:lnTo>
                  <a:lnTo>
                    <a:pt x="1414" y="577"/>
                  </a:lnTo>
                  <a:lnTo>
                    <a:pt x="1437" y="538"/>
                  </a:lnTo>
                  <a:lnTo>
                    <a:pt x="1461" y="499"/>
                  </a:lnTo>
                  <a:lnTo>
                    <a:pt x="1488" y="457"/>
                  </a:lnTo>
                </a:path>
              </a:pathLst>
            </a:custGeom>
            <a:noFill/>
            <a:ln w="6350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3" name="Freeform 11"/>
            <p:cNvSpPr>
              <a:spLocks/>
            </p:cNvSpPr>
            <p:nvPr/>
          </p:nvSpPr>
          <p:spPr bwMode="auto">
            <a:xfrm>
              <a:off x="3512" y="918"/>
              <a:ext cx="1488" cy="795"/>
            </a:xfrm>
            <a:custGeom>
              <a:avLst/>
              <a:gdLst>
                <a:gd name="T0" fmla="*/ 0 w 1488"/>
                <a:gd name="T1" fmla="*/ 296 h 842"/>
                <a:gd name="T2" fmla="*/ 23 w 1488"/>
                <a:gd name="T3" fmla="*/ 288 h 842"/>
                <a:gd name="T4" fmla="*/ 47 w 1488"/>
                <a:gd name="T5" fmla="*/ 278 h 842"/>
                <a:gd name="T6" fmla="*/ 74 w 1488"/>
                <a:gd name="T7" fmla="*/ 266 h 842"/>
                <a:gd name="T8" fmla="*/ 98 w 1488"/>
                <a:gd name="T9" fmla="*/ 253 h 842"/>
                <a:gd name="T10" fmla="*/ 121 w 1488"/>
                <a:gd name="T11" fmla="*/ 241 h 842"/>
                <a:gd name="T12" fmla="*/ 145 w 1488"/>
                <a:gd name="T13" fmla="*/ 227 h 842"/>
                <a:gd name="T14" fmla="*/ 166 w 1488"/>
                <a:gd name="T15" fmla="*/ 211 h 842"/>
                <a:gd name="T16" fmla="*/ 190 w 1488"/>
                <a:gd name="T17" fmla="*/ 197 h 842"/>
                <a:gd name="T18" fmla="*/ 217 w 1488"/>
                <a:gd name="T19" fmla="*/ 183 h 842"/>
                <a:gd name="T20" fmla="*/ 241 w 1488"/>
                <a:gd name="T21" fmla="*/ 166 h 842"/>
                <a:gd name="T22" fmla="*/ 264 w 1488"/>
                <a:gd name="T23" fmla="*/ 150 h 842"/>
                <a:gd name="T24" fmla="*/ 288 w 1488"/>
                <a:gd name="T25" fmla="*/ 136 h 842"/>
                <a:gd name="T26" fmla="*/ 311 w 1488"/>
                <a:gd name="T27" fmla="*/ 120 h 842"/>
                <a:gd name="T28" fmla="*/ 337 w 1488"/>
                <a:gd name="T29" fmla="*/ 104 h 842"/>
                <a:gd name="T30" fmla="*/ 360 w 1488"/>
                <a:gd name="T31" fmla="*/ 90 h 842"/>
                <a:gd name="T32" fmla="*/ 384 w 1488"/>
                <a:gd name="T33" fmla="*/ 76 h 842"/>
                <a:gd name="T34" fmla="*/ 407 w 1488"/>
                <a:gd name="T35" fmla="*/ 62 h 842"/>
                <a:gd name="T36" fmla="*/ 431 w 1488"/>
                <a:gd name="T37" fmla="*/ 51 h 842"/>
                <a:gd name="T38" fmla="*/ 458 w 1488"/>
                <a:gd name="T39" fmla="*/ 40 h 842"/>
                <a:gd name="T40" fmla="*/ 482 w 1488"/>
                <a:gd name="T41" fmla="*/ 30 h 842"/>
                <a:gd name="T42" fmla="*/ 503 w 1488"/>
                <a:gd name="T43" fmla="*/ 21 h 842"/>
                <a:gd name="T44" fmla="*/ 527 w 1488"/>
                <a:gd name="T45" fmla="*/ 14 h 842"/>
                <a:gd name="T46" fmla="*/ 550 w 1488"/>
                <a:gd name="T47" fmla="*/ 8 h 842"/>
                <a:gd name="T48" fmla="*/ 574 w 1488"/>
                <a:gd name="T49" fmla="*/ 8 h 842"/>
                <a:gd name="T50" fmla="*/ 601 w 1488"/>
                <a:gd name="T51" fmla="*/ 2 h 842"/>
                <a:gd name="T52" fmla="*/ 625 w 1488"/>
                <a:gd name="T53" fmla="*/ 0 h 842"/>
                <a:gd name="T54" fmla="*/ 648 w 1488"/>
                <a:gd name="T55" fmla="*/ 2 h 842"/>
                <a:gd name="T56" fmla="*/ 672 w 1488"/>
                <a:gd name="T57" fmla="*/ 8 h 842"/>
                <a:gd name="T58" fmla="*/ 693 w 1488"/>
                <a:gd name="T59" fmla="*/ 8 h 842"/>
                <a:gd name="T60" fmla="*/ 721 w 1488"/>
                <a:gd name="T61" fmla="*/ 11 h 842"/>
                <a:gd name="T62" fmla="*/ 744 w 1488"/>
                <a:gd name="T63" fmla="*/ 19 h 842"/>
                <a:gd name="T64" fmla="*/ 768 w 1488"/>
                <a:gd name="T65" fmla="*/ 26 h 842"/>
                <a:gd name="T66" fmla="*/ 791 w 1488"/>
                <a:gd name="T67" fmla="*/ 36 h 842"/>
                <a:gd name="T68" fmla="*/ 815 w 1488"/>
                <a:gd name="T69" fmla="*/ 47 h 842"/>
                <a:gd name="T70" fmla="*/ 842 w 1488"/>
                <a:gd name="T71" fmla="*/ 57 h 842"/>
                <a:gd name="T72" fmla="*/ 864 w 1488"/>
                <a:gd name="T73" fmla="*/ 72 h 842"/>
                <a:gd name="T74" fmla="*/ 887 w 1488"/>
                <a:gd name="T75" fmla="*/ 85 h 842"/>
                <a:gd name="T76" fmla="*/ 911 w 1488"/>
                <a:gd name="T77" fmla="*/ 99 h 842"/>
                <a:gd name="T78" fmla="*/ 934 w 1488"/>
                <a:gd name="T79" fmla="*/ 114 h 842"/>
                <a:gd name="T80" fmla="*/ 958 w 1488"/>
                <a:gd name="T81" fmla="*/ 130 h 842"/>
                <a:gd name="T82" fmla="*/ 985 w 1488"/>
                <a:gd name="T83" fmla="*/ 144 h 842"/>
                <a:gd name="T84" fmla="*/ 1009 w 1488"/>
                <a:gd name="T85" fmla="*/ 159 h 842"/>
                <a:gd name="T86" fmla="*/ 1030 w 1488"/>
                <a:gd name="T87" fmla="*/ 176 h 842"/>
                <a:gd name="T88" fmla="*/ 1054 w 1488"/>
                <a:gd name="T89" fmla="*/ 193 h 842"/>
                <a:gd name="T90" fmla="*/ 1077 w 1488"/>
                <a:gd name="T91" fmla="*/ 208 h 842"/>
                <a:gd name="T92" fmla="*/ 1104 w 1488"/>
                <a:gd name="T93" fmla="*/ 221 h 842"/>
                <a:gd name="T94" fmla="*/ 1128 w 1488"/>
                <a:gd name="T95" fmla="*/ 235 h 842"/>
                <a:gd name="T96" fmla="*/ 1151 w 1488"/>
                <a:gd name="T97" fmla="*/ 248 h 842"/>
                <a:gd name="T98" fmla="*/ 1175 w 1488"/>
                <a:gd name="T99" fmla="*/ 262 h 842"/>
                <a:gd name="T100" fmla="*/ 1197 w 1488"/>
                <a:gd name="T101" fmla="*/ 274 h 842"/>
                <a:gd name="T102" fmla="*/ 1220 w 1488"/>
                <a:gd name="T103" fmla="*/ 283 h 842"/>
                <a:gd name="T104" fmla="*/ 1247 w 1488"/>
                <a:gd name="T105" fmla="*/ 293 h 842"/>
                <a:gd name="T106" fmla="*/ 1271 w 1488"/>
                <a:gd name="T107" fmla="*/ 299 h 842"/>
                <a:gd name="T108" fmla="*/ 1294 w 1488"/>
                <a:gd name="T109" fmla="*/ 307 h 842"/>
                <a:gd name="T110" fmla="*/ 1318 w 1488"/>
                <a:gd name="T111" fmla="*/ 311 h 842"/>
                <a:gd name="T112" fmla="*/ 1341 w 1488"/>
                <a:gd name="T113" fmla="*/ 316 h 842"/>
                <a:gd name="T114" fmla="*/ 1369 w 1488"/>
                <a:gd name="T115" fmla="*/ 317 h 842"/>
                <a:gd name="T116" fmla="*/ 1390 w 1488"/>
                <a:gd name="T117" fmla="*/ 317 h 842"/>
                <a:gd name="T118" fmla="*/ 1414 w 1488"/>
                <a:gd name="T119" fmla="*/ 316 h 842"/>
                <a:gd name="T120" fmla="*/ 1437 w 1488"/>
                <a:gd name="T121" fmla="*/ 312 h 842"/>
                <a:gd name="T122" fmla="*/ 1461 w 1488"/>
                <a:gd name="T123" fmla="*/ 309 h 842"/>
                <a:gd name="T124" fmla="*/ 1488 w 1488"/>
                <a:gd name="T125" fmla="*/ 302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88" h="842">
                  <a:moveTo>
                    <a:pt x="0" y="785"/>
                  </a:moveTo>
                  <a:lnTo>
                    <a:pt x="23" y="763"/>
                  </a:lnTo>
                  <a:lnTo>
                    <a:pt x="47" y="735"/>
                  </a:lnTo>
                  <a:lnTo>
                    <a:pt x="74" y="707"/>
                  </a:lnTo>
                  <a:lnTo>
                    <a:pt x="98" y="674"/>
                  </a:lnTo>
                  <a:lnTo>
                    <a:pt x="121" y="639"/>
                  </a:lnTo>
                  <a:lnTo>
                    <a:pt x="145" y="602"/>
                  </a:lnTo>
                  <a:lnTo>
                    <a:pt x="166" y="564"/>
                  </a:lnTo>
                  <a:lnTo>
                    <a:pt x="190" y="523"/>
                  </a:lnTo>
                  <a:lnTo>
                    <a:pt x="217" y="484"/>
                  </a:lnTo>
                  <a:lnTo>
                    <a:pt x="241" y="442"/>
                  </a:lnTo>
                  <a:lnTo>
                    <a:pt x="264" y="400"/>
                  </a:lnTo>
                  <a:lnTo>
                    <a:pt x="288" y="359"/>
                  </a:lnTo>
                  <a:lnTo>
                    <a:pt x="311" y="317"/>
                  </a:lnTo>
                  <a:lnTo>
                    <a:pt x="337" y="278"/>
                  </a:lnTo>
                  <a:lnTo>
                    <a:pt x="360" y="236"/>
                  </a:lnTo>
                  <a:lnTo>
                    <a:pt x="384" y="201"/>
                  </a:lnTo>
                  <a:lnTo>
                    <a:pt x="407" y="166"/>
                  </a:lnTo>
                  <a:lnTo>
                    <a:pt x="431" y="134"/>
                  </a:lnTo>
                  <a:lnTo>
                    <a:pt x="458" y="105"/>
                  </a:lnTo>
                  <a:lnTo>
                    <a:pt x="482" y="79"/>
                  </a:lnTo>
                  <a:lnTo>
                    <a:pt x="503" y="55"/>
                  </a:lnTo>
                  <a:lnTo>
                    <a:pt x="527" y="37"/>
                  </a:lnTo>
                  <a:lnTo>
                    <a:pt x="550" y="22"/>
                  </a:lnTo>
                  <a:lnTo>
                    <a:pt x="574" y="11"/>
                  </a:lnTo>
                  <a:lnTo>
                    <a:pt x="601" y="2"/>
                  </a:lnTo>
                  <a:lnTo>
                    <a:pt x="625" y="0"/>
                  </a:lnTo>
                  <a:lnTo>
                    <a:pt x="648" y="2"/>
                  </a:lnTo>
                  <a:lnTo>
                    <a:pt x="672" y="9"/>
                  </a:lnTo>
                  <a:lnTo>
                    <a:pt x="693" y="18"/>
                  </a:lnTo>
                  <a:lnTo>
                    <a:pt x="721" y="31"/>
                  </a:lnTo>
                  <a:lnTo>
                    <a:pt x="744" y="48"/>
                  </a:lnTo>
                  <a:lnTo>
                    <a:pt x="768" y="70"/>
                  </a:lnTo>
                  <a:lnTo>
                    <a:pt x="791" y="94"/>
                  </a:lnTo>
                  <a:lnTo>
                    <a:pt x="815" y="125"/>
                  </a:lnTo>
                  <a:lnTo>
                    <a:pt x="842" y="153"/>
                  </a:lnTo>
                  <a:lnTo>
                    <a:pt x="864" y="188"/>
                  </a:lnTo>
                  <a:lnTo>
                    <a:pt x="887" y="223"/>
                  </a:lnTo>
                  <a:lnTo>
                    <a:pt x="911" y="263"/>
                  </a:lnTo>
                  <a:lnTo>
                    <a:pt x="934" y="302"/>
                  </a:lnTo>
                  <a:lnTo>
                    <a:pt x="958" y="344"/>
                  </a:lnTo>
                  <a:lnTo>
                    <a:pt x="985" y="383"/>
                  </a:lnTo>
                  <a:lnTo>
                    <a:pt x="1009" y="424"/>
                  </a:lnTo>
                  <a:lnTo>
                    <a:pt x="1030" y="466"/>
                  </a:lnTo>
                  <a:lnTo>
                    <a:pt x="1054" y="510"/>
                  </a:lnTo>
                  <a:lnTo>
                    <a:pt x="1077" y="551"/>
                  </a:lnTo>
                  <a:lnTo>
                    <a:pt x="1104" y="591"/>
                  </a:lnTo>
                  <a:lnTo>
                    <a:pt x="1128" y="628"/>
                  </a:lnTo>
                  <a:lnTo>
                    <a:pt x="1151" y="661"/>
                  </a:lnTo>
                  <a:lnTo>
                    <a:pt x="1175" y="696"/>
                  </a:lnTo>
                  <a:lnTo>
                    <a:pt x="1197" y="726"/>
                  </a:lnTo>
                  <a:lnTo>
                    <a:pt x="1220" y="753"/>
                  </a:lnTo>
                  <a:lnTo>
                    <a:pt x="1247" y="777"/>
                  </a:lnTo>
                  <a:lnTo>
                    <a:pt x="1271" y="796"/>
                  </a:lnTo>
                  <a:lnTo>
                    <a:pt x="1294" y="814"/>
                  </a:lnTo>
                  <a:lnTo>
                    <a:pt x="1318" y="827"/>
                  </a:lnTo>
                  <a:lnTo>
                    <a:pt x="1341" y="838"/>
                  </a:lnTo>
                  <a:lnTo>
                    <a:pt x="1369" y="842"/>
                  </a:lnTo>
                  <a:lnTo>
                    <a:pt x="1390" y="842"/>
                  </a:lnTo>
                  <a:lnTo>
                    <a:pt x="1414" y="838"/>
                  </a:lnTo>
                  <a:lnTo>
                    <a:pt x="1437" y="829"/>
                  </a:lnTo>
                  <a:lnTo>
                    <a:pt x="1461" y="818"/>
                  </a:lnTo>
                  <a:lnTo>
                    <a:pt x="1488" y="803"/>
                  </a:lnTo>
                </a:path>
              </a:pathLst>
            </a:custGeom>
            <a:noFill/>
            <a:ln w="6350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4" name="Rectangle 12"/>
            <p:cNvSpPr>
              <a:spLocks noChangeArrowheads="1"/>
            </p:cNvSpPr>
            <p:nvPr/>
          </p:nvSpPr>
          <p:spPr bwMode="auto">
            <a:xfrm>
              <a:off x="2438" y="2205"/>
              <a:ext cx="6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a)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565" name="Rectangle 13"/>
            <p:cNvSpPr>
              <a:spLocks noChangeArrowheads="1"/>
            </p:cNvSpPr>
            <p:nvPr/>
          </p:nvSpPr>
          <p:spPr bwMode="auto">
            <a:xfrm>
              <a:off x="4266" y="2205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b)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566" name="Rectangle 14"/>
            <p:cNvSpPr>
              <a:spLocks noChangeArrowheads="1"/>
            </p:cNvSpPr>
            <p:nvPr/>
          </p:nvSpPr>
          <p:spPr bwMode="auto">
            <a:xfrm>
              <a:off x="3725" y="2140"/>
              <a:ext cx="6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567" name="Line 15"/>
            <p:cNvSpPr>
              <a:spLocks noChangeShapeType="1"/>
            </p:cNvSpPr>
            <p:nvPr/>
          </p:nvSpPr>
          <p:spPr bwMode="auto">
            <a:xfrm>
              <a:off x="3800" y="1828"/>
              <a:ext cx="1" cy="3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8" name="Freeform 16"/>
            <p:cNvSpPr>
              <a:spLocks/>
            </p:cNvSpPr>
            <p:nvPr/>
          </p:nvSpPr>
          <p:spPr bwMode="auto">
            <a:xfrm>
              <a:off x="3780" y="1774"/>
              <a:ext cx="37" cy="58"/>
            </a:xfrm>
            <a:custGeom>
              <a:avLst/>
              <a:gdLst>
                <a:gd name="T0" fmla="*/ 0 w 37"/>
                <a:gd name="T1" fmla="*/ 26 h 61"/>
                <a:gd name="T2" fmla="*/ 20 w 37"/>
                <a:gd name="T3" fmla="*/ 0 h 61"/>
                <a:gd name="T4" fmla="*/ 37 w 37"/>
                <a:gd name="T5" fmla="*/ 26 h 61"/>
                <a:gd name="T6" fmla="*/ 0 w 37"/>
                <a:gd name="T7" fmla="*/ 26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61">
                  <a:moveTo>
                    <a:pt x="0" y="61"/>
                  </a:moveTo>
                  <a:lnTo>
                    <a:pt x="20" y="0"/>
                  </a:lnTo>
                  <a:lnTo>
                    <a:pt x="37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9" name="Freeform 17"/>
            <p:cNvSpPr>
              <a:spLocks/>
            </p:cNvSpPr>
            <p:nvPr/>
          </p:nvSpPr>
          <p:spPr bwMode="auto">
            <a:xfrm>
              <a:off x="3800" y="919"/>
              <a:ext cx="178" cy="26"/>
            </a:xfrm>
            <a:custGeom>
              <a:avLst/>
              <a:gdLst>
                <a:gd name="T0" fmla="*/ 0 w 178"/>
                <a:gd name="T1" fmla="*/ 13 h 27"/>
                <a:gd name="T2" fmla="*/ 23 w 178"/>
                <a:gd name="T3" fmla="*/ 13 h 27"/>
                <a:gd name="T4" fmla="*/ 49 w 178"/>
                <a:gd name="T5" fmla="*/ 7 h 27"/>
                <a:gd name="T6" fmla="*/ 74 w 178"/>
                <a:gd name="T7" fmla="*/ 3 h 27"/>
                <a:gd name="T8" fmla="*/ 98 w 178"/>
                <a:gd name="T9" fmla="*/ 0 h 27"/>
                <a:gd name="T10" fmla="*/ 123 w 178"/>
                <a:gd name="T11" fmla="*/ 0 h 27"/>
                <a:gd name="T12" fmla="*/ 149 w 178"/>
                <a:gd name="T13" fmla="*/ 5 h 27"/>
                <a:gd name="T14" fmla="*/ 178 w 178"/>
                <a:gd name="T15" fmla="*/ 1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8" h="27">
                  <a:moveTo>
                    <a:pt x="0" y="27"/>
                  </a:moveTo>
                  <a:lnTo>
                    <a:pt x="23" y="16"/>
                  </a:lnTo>
                  <a:lnTo>
                    <a:pt x="49" y="7"/>
                  </a:lnTo>
                  <a:lnTo>
                    <a:pt x="74" y="3"/>
                  </a:lnTo>
                  <a:lnTo>
                    <a:pt x="98" y="0"/>
                  </a:lnTo>
                  <a:lnTo>
                    <a:pt x="123" y="0"/>
                  </a:lnTo>
                  <a:lnTo>
                    <a:pt x="149" y="5"/>
                  </a:lnTo>
                  <a:lnTo>
                    <a:pt x="178" y="2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0" name="Freeform 18"/>
            <p:cNvSpPr>
              <a:spLocks/>
            </p:cNvSpPr>
            <p:nvPr/>
          </p:nvSpPr>
          <p:spPr bwMode="auto">
            <a:xfrm>
              <a:off x="3549" y="919"/>
              <a:ext cx="165" cy="26"/>
            </a:xfrm>
            <a:custGeom>
              <a:avLst/>
              <a:gdLst>
                <a:gd name="T0" fmla="*/ 0 w 165"/>
                <a:gd name="T1" fmla="*/ 13 h 27"/>
                <a:gd name="T2" fmla="*/ 23 w 165"/>
                <a:gd name="T3" fmla="*/ 13 h 27"/>
                <a:gd name="T4" fmla="*/ 47 w 165"/>
                <a:gd name="T5" fmla="*/ 7 h 27"/>
                <a:gd name="T6" fmla="*/ 71 w 165"/>
                <a:gd name="T7" fmla="*/ 3 h 27"/>
                <a:gd name="T8" fmla="*/ 94 w 165"/>
                <a:gd name="T9" fmla="*/ 0 h 27"/>
                <a:gd name="T10" fmla="*/ 118 w 165"/>
                <a:gd name="T11" fmla="*/ 0 h 27"/>
                <a:gd name="T12" fmla="*/ 141 w 165"/>
                <a:gd name="T13" fmla="*/ 5 h 27"/>
                <a:gd name="T14" fmla="*/ 165 w 165"/>
                <a:gd name="T15" fmla="*/ 1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5" h="27">
                  <a:moveTo>
                    <a:pt x="0" y="27"/>
                  </a:moveTo>
                  <a:lnTo>
                    <a:pt x="23" y="16"/>
                  </a:lnTo>
                  <a:lnTo>
                    <a:pt x="47" y="7"/>
                  </a:lnTo>
                  <a:lnTo>
                    <a:pt x="71" y="3"/>
                  </a:lnTo>
                  <a:lnTo>
                    <a:pt x="94" y="0"/>
                  </a:lnTo>
                  <a:lnTo>
                    <a:pt x="118" y="0"/>
                  </a:lnTo>
                  <a:lnTo>
                    <a:pt x="141" y="5"/>
                  </a:lnTo>
                  <a:lnTo>
                    <a:pt x="165" y="14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1" name="Freeform 19"/>
            <p:cNvSpPr>
              <a:spLocks/>
            </p:cNvSpPr>
            <p:nvPr/>
          </p:nvSpPr>
          <p:spPr bwMode="auto">
            <a:xfrm>
              <a:off x="4048" y="919"/>
              <a:ext cx="181" cy="26"/>
            </a:xfrm>
            <a:custGeom>
              <a:avLst/>
              <a:gdLst>
                <a:gd name="T0" fmla="*/ 0 w 181"/>
                <a:gd name="T1" fmla="*/ 13 h 27"/>
                <a:gd name="T2" fmla="*/ 26 w 181"/>
                <a:gd name="T3" fmla="*/ 13 h 27"/>
                <a:gd name="T4" fmla="*/ 51 w 181"/>
                <a:gd name="T5" fmla="*/ 7 h 27"/>
                <a:gd name="T6" fmla="*/ 75 w 181"/>
                <a:gd name="T7" fmla="*/ 3 h 27"/>
                <a:gd name="T8" fmla="*/ 100 w 181"/>
                <a:gd name="T9" fmla="*/ 0 h 27"/>
                <a:gd name="T10" fmla="*/ 126 w 181"/>
                <a:gd name="T11" fmla="*/ 0 h 27"/>
                <a:gd name="T12" fmla="*/ 151 w 181"/>
                <a:gd name="T13" fmla="*/ 5 h 27"/>
                <a:gd name="T14" fmla="*/ 181 w 181"/>
                <a:gd name="T15" fmla="*/ 1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" h="27">
                  <a:moveTo>
                    <a:pt x="0" y="27"/>
                  </a:moveTo>
                  <a:lnTo>
                    <a:pt x="26" y="16"/>
                  </a:lnTo>
                  <a:lnTo>
                    <a:pt x="51" y="7"/>
                  </a:lnTo>
                  <a:lnTo>
                    <a:pt x="75" y="3"/>
                  </a:lnTo>
                  <a:lnTo>
                    <a:pt x="100" y="0"/>
                  </a:lnTo>
                  <a:lnTo>
                    <a:pt x="126" y="0"/>
                  </a:lnTo>
                  <a:lnTo>
                    <a:pt x="151" y="5"/>
                  </a:lnTo>
                  <a:lnTo>
                    <a:pt x="181" y="2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2" name="Freeform 20"/>
            <p:cNvSpPr>
              <a:spLocks/>
            </p:cNvSpPr>
            <p:nvPr/>
          </p:nvSpPr>
          <p:spPr bwMode="auto">
            <a:xfrm>
              <a:off x="4299" y="919"/>
              <a:ext cx="178" cy="26"/>
            </a:xfrm>
            <a:custGeom>
              <a:avLst/>
              <a:gdLst>
                <a:gd name="T0" fmla="*/ 0 w 178"/>
                <a:gd name="T1" fmla="*/ 13 h 27"/>
                <a:gd name="T2" fmla="*/ 24 w 178"/>
                <a:gd name="T3" fmla="*/ 13 h 27"/>
                <a:gd name="T4" fmla="*/ 49 w 178"/>
                <a:gd name="T5" fmla="*/ 7 h 27"/>
                <a:gd name="T6" fmla="*/ 75 w 178"/>
                <a:gd name="T7" fmla="*/ 3 h 27"/>
                <a:gd name="T8" fmla="*/ 100 w 178"/>
                <a:gd name="T9" fmla="*/ 0 h 27"/>
                <a:gd name="T10" fmla="*/ 124 w 178"/>
                <a:gd name="T11" fmla="*/ 0 h 27"/>
                <a:gd name="T12" fmla="*/ 149 w 178"/>
                <a:gd name="T13" fmla="*/ 5 h 27"/>
                <a:gd name="T14" fmla="*/ 178 w 178"/>
                <a:gd name="T15" fmla="*/ 1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8" h="27">
                  <a:moveTo>
                    <a:pt x="0" y="27"/>
                  </a:moveTo>
                  <a:lnTo>
                    <a:pt x="24" y="16"/>
                  </a:lnTo>
                  <a:lnTo>
                    <a:pt x="49" y="7"/>
                  </a:lnTo>
                  <a:lnTo>
                    <a:pt x="75" y="3"/>
                  </a:lnTo>
                  <a:lnTo>
                    <a:pt x="100" y="0"/>
                  </a:lnTo>
                  <a:lnTo>
                    <a:pt x="124" y="0"/>
                  </a:lnTo>
                  <a:lnTo>
                    <a:pt x="149" y="5"/>
                  </a:lnTo>
                  <a:lnTo>
                    <a:pt x="178" y="2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3" name="Freeform 21"/>
            <p:cNvSpPr>
              <a:spLocks/>
            </p:cNvSpPr>
            <p:nvPr/>
          </p:nvSpPr>
          <p:spPr bwMode="auto">
            <a:xfrm>
              <a:off x="4548" y="919"/>
              <a:ext cx="180" cy="26"/>
            </a:xfrm>
            <a:custGeom>
              <a:avLst/>
              <a:gdLst>
                <a:gd name="T0" fmla="*/ 0 w 180"/>
                <a:gd name="T1" fmla="*/ 13 h 27"/>
                <a:gd name="T2" fmla="*/ 25 w 180"/>
                <a:gd name="T3" fmla="*/ 13 h 27"/>
                <a:gd name="T4" fmla="*/ 51 w 180"/>
                <a:gd name="T5" fmla="*/ 7 h 27"/>
                <a:gd name="T6" fmla="*/ 74 w 180"/>
                <a:gd name="T7" fmla="*/ 3 h 27"/>
                <a:gd name="T8" fmla="*/ 100 w 180"/>
                <a:gd name="T9" fmla="*/ 0 h 27"/>
                <a:gd name="T10" fmla="*/ 125 w 180"/>
                <a:gd name="T11" fmla="*/ 0 h 27"/>
                <a:gd name="T12" fmla="*/ 151 w 180"/>
                <a:gd name="T13" fmla="*/ 5 h 27"/>
                <a:gd name="T14" fmla="*/ 180 w 180"/>
                <a:gd name="T15" fmla="*/ 1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27">
                  <a:moveTo>
                    <a:pt x="0" y="27"/>
                  </a:moveTo>
                  <a:lnTo>
                    <a:pt x="25" y="16"/>
                  </a:lnTo>
                  <a:lnTo>
                    <a:pt x="51" y="7"/>
                  </a:lnTo>
                  <a:lnTo>
                    <a:pt x="74" y="3"/>
                  </a:lnTo>
                  <a:lnTo>
                    <a:pt x="100" y="0"/>
                  </a:lnTo>
                  <a:lnTo>
                    <a:pt x="125" y="0"/>
                  </a:lnTo>
                  <a:lnTo>
                    <a:pt x="151" y="5"/>
                  </a:lnTo>
                  <a:lnTo>
                    <a:pt x="180" y="2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4" name="Freeform 22"/>
            <p:cNvSpPr>
              <a:spLocks/>
            </p:cNvSpPr>
            <p:nvPr/>
          </p:nvSpPr>
          <p:spPr bwMode="auto">
            <a:xfrm>
              <a:off x="4799" y="919"/>
              <a:ext cx="174" cy="26"/>
            </a:xfrm>
            <a:custGeom>
              <a:avLst/>
              <a:gdLst>
                <a:gd name="T0" fmla="*/ 0 w 174"/>
                <a:gd name="T1" fmla="*/ 13 h 27"/>
                <a:gd name="T2" fmla="*/ 23 w 174"/>
                <a:gd name="T3" fmla="*/ 13 h 27"/>
                <a:gd name="T4" fmla="*/ 49 w 174"/>
                <a:gd name="T5" fmla="*/ 7 h 27"/>
                <a:gd name="T6" fmla="*/ 74 w 174"/>
                <a:gd name="T7" fmla="*/ 3 h 27"/>
                <a:gd name="T8" fmla="*/ 100 w 174"/>
                <a:gd name="T9" fmla="*/ 0 h 27"/>
                <a:gd name="T10" fmla="*/ 123 w 174"/>
                <a:gd name="T11" fmla="*/ 0 h 27"/>
                <a:gd name="T12" fmla="*/ 149 w 174"/>
                <a:gd name="T13" fmla="*/ 5 h 27"/>
                <a:gd name="T14" fmla="*/ 174 w 174"/>
                <a:gd name="T15" fmla="*/ 1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4" h="27">
                  <a:moveTo>
                    <a:pt x="0" y="27"/>
                  </a:moveTo>
                  <a:lnTo>
                    <a:pt x="23" y="16"/>
                  </a:lnTo>
                  <a:lnTo>
                    <a:pt x="49" y="7"/>
                  </a:lnTo>
                  <a:lnTo>
                    <a:pt x="74" y="3"/>
                  </a:lnTo>
                  <a:lnTo>
                    <a:pt x="100" y="0"/>
                  </a:lnTo>
                  <a:lnTo>
                    <a:pt x="123" y="0"/>
                  </a:lnTo>
                  <a:lnTo>
                    <a:pt x="149" y="5"/>
                  </a:lnTo>
                  <a:lnTo>
                    <a:pt x="174" y="14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5" name="Freeform 23"/>
            <p:cNvSpPr>
              <a:spLocks/>
            </p:cNvSpPr>
            <p:nvPr/>
          </p:nvSpPr>
          <p:spPr bwMode="auto">
            <a:xfrm>
              <a:off x="3714" y="930"/>
              <a:ext cx="86" cy="15"/>
            </a:xfrm>
            <a:custGeom>
              <a:avLst/>
              <a:gdLst>
                <a:gd name="T0" fmla="*/ 0 w 86"/>
                <a:gd name="T1" fmla="*/ 0 h 16"/>
                <a:gd name="T2" fmla="*/ 3 w 86"/>
                <a:gd name="T3" fmla="*/ 5 h 16"/>
                <a:gd name="T4" fmla="*/ 11 w 86"/>
                <a:gd name="T5" fmla="*/ 8 h 16"/>
                <a:gd name="T6" fmla="*/ 25 w 86"/>
                <a:gd name="T7" fmla="*/ 8 h 16"/>
                <a:gd name="T8" fmla="*/ 43 w 86"/>
                <a:gd name="T9" fmla="*/ 8 h 16"/>
                <a:gd name="T10" fmla="*/ 62 w 86"/>
                <a:gd name="T11" fmla="*/ 8 h 16"/>
                <a:gd name="T12" fmla="*/ 86 w 86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" h="16">
                  <a:moveTo>
                    <a:pt x="0" y="0"/>
                  </a:moveTo>
                  <a:lnTo>
                    <a:pt x="3" y="5"/>
                  </a:lnTo>
                  <a:lnTo>
                    <a:pt x="11" y="9"/>
                  </a:lnTo>
                  <a:lnTo>
                    <a:pt x="25" y="13"/>
                  </a:lnTo>
                  <a:lnTo>
                    <a:pt x="43" y="16"/>
                  </a:lnTo>
                  <a:lnTo>
                    <a:pt x="62" y="16"/>
                  </a:lnTo>
                  <a:lnTo>
                    <a:pt x="86" y="16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6" name="Freeform 24"/>
            <p:cNvSpPr>
              <a:spLocks/>
            </p:cNvSpPr>
            <p:nvPr/>
          </p:nvSpPr>
          <p:spPr bwMode="auto">
            <a:xfrm>
              <a:off x="3974" y="935"/>
              <a:ext cx="74" cy="10"/>
            </a:xfrm>
            <a:custGeom>
              <a:avLst/>
              <a:gdLst>
                <a:gd name="T0" fmla="*/ 0 w 74"/>
                <a:gd name="T1" fmla="*/ 0 h 11"/>
                <a:gd name="T2" fmla="*/ 4 w 74"/>
                <a:gd name="T3" fmla="*/ 4 h 11"/>
                <a:gd name="T4" fmla="*/ 14 w 74"/>
                <a:gd name="T5" fmla="*/ 5 h 11"/>
                <a:gd name="T6" fmla="*/ 31 w 74"/>
                <a:gd name="T7" fmla="*/ 5 h 11"/>
                <a:gd name="T8" fmla="*/ 51 w 74"/>
                <a:gd name="T9" fmla="*/ 5 h 11"/>
                <a:gd name="T10" fmla="*/ 74 w 74"/>
                <a:gd name="T11" fmla="*/ 5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11">
                  <a:moveTo>
                    <a:pt x="0" y="0"/>
                  </a:moveTo>
                  <a:lnTo>
                    <a:pt x="4" y="4"/>
                  </a:lnTo>
                  <a:lnTo>
                    <a:pt x="14" y="8"/>
                  </a:lnTo>
                  <a:lnTo>
                    <a:pt x="31" y="11"/>
                  </a:lnTo>
                  <a:lnTo>
                    <a:pt x="51" y="11"/>
                  </a:lnTo>
                  <a:lnTo>
                    <a:pt x="74" y="11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7" name="Freeform 25"/>
            <p:cNvSpPr>
              <a:spLocks/>
            </p:cNvSpPr>
            <p:nvPr/>
          </p:nvSpPr>
          <p:spPr bwMode="auto">
            <a:xfrm>
              <a:off x="4223" y="935"/>
              <a:ext cx="76" cy="12"/>
            </a:xfrm>
            <a:custGeom>
              <a:avLst/>
              <a:gdLst>
                <a:gd name="T0" fmla="*/ 0 w 76"/>
                <a:gd name="T1" fmla="*/ 0 h 13"/>
                <a:gd name="T2" fmla="*/ 2 w 76"/>
                <a:gd name="T3" fmla="*/ 4 h 13"/>
                <a:gd name="T4" fmla="*/ 10 w 76"/>
                <a:gd name="T5" fmla="*/ 6 h 13"/>
                <a:gd name="T6" fmla="*/ 21 w 76"/>
                <a:gd name="T7" fmla="*/ 6 h 13"/>
                <a:gd name="T8" fmla="*/ 37 w 76"/>
                <a:gd name="T9" fmla="*/ 6 h 13"/>
                <a:gd name="T10" fmla="*/ 57 w 76"/>
                <a:gd name="T11" fmla="*/ 6 h 13"/>
                <a:gd name="T12" fmla="*/ 76 w 76"/>
                <a:gd name="T13" fmla="*/ 6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6" h="13">
                  <a:moveTo>
                    <a:pt x="0" y="0"/>
                  </a:moveTo>
                  <a:lnTo>
                    <a:pt x="2" y="4"/>
                  </a:lnTo>
                  <a:lnTo>
                    <a:pt x="10" y="6"/>
                  </a:lnTo>
                  <a:lnTo>
                    <a:pt x="21" y="11"/>
                  </a:lnTo>
                  <a:lnTo>
                    <a:pt x="37" y="11"/>
                  </a:lnTo>
                  <a:lnTo>
                    <a:pt x="57" y="13"/>
                  </a:lnTo>
                  <a:lnTo>
                    <a:pt x="76" y="11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8" name="Freeform 26"/>
            <p:cNvSpPr>
              <a:spLocks/>
            </p:cNvSpPr>
            <p:nvPr/>
          </p:nvSpPr>
          <p:spPr bwMode="auto">
            <a:xfrm>
              <a:off x="4473" y="935"/>
              <a:ext cx="75" cy="10"/>
            </a:xfrm>
            <a:custGeom>
              <a:avLst/>
              <a:gdLst>
                <a:gd name="T0" fmla="*/ 0 w 75"/>
                <a:gd name="T1" fmla="*/ 0 h 11"/>
                <a:gd name="T2" fmla="*/ 4 w 75"/>
                <a:gd name="T3" fmla="*/ 4 h 11"/>
                <a:gd name="T4" fmla="*/ 14 w 75"/>
                <a:gd name="T5" fmla="*/ 5 h 11"/>
                <a:gd name="T6" fmla="*/ 32 w 75"/>
                <a:gd name="T7" fmla="*/ 5 h 11"/>
                <a:gd name="T8" fmla="*/ 51 w 75"/>
                <a:gd name="T9" fmla="*/ 5 h 11"/>
                <a:gd name="T10" fmla="*/ 75 w 75"/>
                <a:gd name="T11" fmla="*/ 5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5" h="11">
                  <a:moveTo>
                    <a:pt x="0" y="0"/>
                  </a:moveTo>
                  <a:lnTo>
                    <a:pt x="4" y="4"/>
                  </a:lnTo>
                  <a:lnTo>
                    <a:pt x="14" y="8"/>
                  </a:lnTo>
                  <a:lnTo>
                    <a:pt x="32" y="11"/>
                  </a:lnTo>
                  <a:lnTo>
                    <a:pt x="51" y="11"/>
                  </a:lnTo>
                  <a:lnTo>
                    <a:pt x="75" y="11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9" name="Freeform 27"/>
            <p:cNvSpPr>
              <a:spLocks/>
            </p:cNvSpPr>
            <p:nvPr/>
          </p:nvSpPr>
          <p:spPr bwMode="auto">
            <a:xfrm>
              <a:off x="4712" y="930"/>
              <a:ext cx="87" cy="15"/>
            </a:xfrm>
            <a:custGeom>
              <a:avLst/>
              <a:gdLst>
                <a:gd name="T0" fmla="*/ 0 w 87"/>
                <a:gd name="T1" fmla="*/ 0 h 16"/>
                <a:gd name="T2" fmla="*/ 4 w 87"/>
                <a:gd name="T3" fmla="*/ 5 h 16"/>
                <a:gd name="T4" fmla="*/ 12 w 87"/>
                <a:gd name="T5" fmla="*/ 8 h 16"/>
                <a:gd name="T6" fmla="*/ 26 w 87"/>
                <a:gd name="T7" fmla="*/ 8 h 16"/>
                <a:gd name="T8" fmla="*/ 44 w 87"/>
                <a:gd name="T9" fmla="*/ 8 h 16"/>
                <a:gd name="T10" fmla="*/ 65 w 87"/>
                <a:gd name="T11" fmla="*/ 8 h 16"/>
                <a:gd name="T12" fmla="*/ 87 w 87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16">
                  <a:moveTo>
                    <a:pt x="0" y="0"/>
                  </a:moveTo>
                  <a:lnTo>
                    <a:pt x="4" y="5"/>
                  </a:lnTo>
                  <a:lnTo>
                    <a:pt x="12" y="9"/>
                  </a:lnTo>
                  <a:lnTo>
                    <a:pt x="26" y="13"/>
                  </a:lnTo>
                  <a:lnTo>
                    <a:pt x="44" y="16"/>
                  </a:lnTo>
                  <a:lnTo>
                    <a:pt x="65" y="16"/>
                  </a:lnTo>
                  <a:lnTo>
                    <a:pt x="87" y="16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0" name="Line 28"/>
            <p:cNvSpPr>
              <a:spLocks noChangeShapeType="1"/>
            </p:cNvSpPr>
            <p:nvPr/>
          </p:nvSpPr>
          <p:spPr bwMode="auto">
            <a:xfrm>
              <a:off x="3974" y="945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1" name="Line 29"/>
            <p:cNvSpPr>
              <a:spLocks noChangeShapeType="1"/>
            </p:cNvSpPr>
            <p:nvPr/>
          </p:nvSpPr>
          <p:spPr bwMode="auto">
            <a:xfrm>
              <a:off x="3974" y="100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2" name="Line 30"/>
            <p:cNvSpPr>
              <a:spLocks noChangeShapeType="1"/>
            </p:cNvSpPr>
            <p:nvPr/>
          </p:nvSpPr>
          <p:spPr bwMode="auto">
            <a:xfrm>
              <a:off x="3974" y="106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3" name="Line 31"/>
            <p:cNvSpPr>
              <a:spLocks noChangeShapeType="1"/>
            </p:cNvSpPr>
            <p:nvPr/>
          </p:nvSpPr>
          <p:spPr bwMode="auto">
            <a:xfrm>
              <a:off x="3974" y="1125"/>
              <a:ext cx="1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4" name="Line 32"/>
            <p:cNvSpPr>
              <a:spLocks noChangeShapeType="1"/>
            </p:cNvSpPr>
            <p:nvPr/>
          </p:nvSpPr>
          <p:spPr bwMode="auto">
            <a:xfrm>
              <a:off x="3974" y="118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5" name="Line 33"/>
            <p:cNvSpPr>
              <a:spLocks noChangeShapeType="1"/>
            </p:cNvSpPr>
            <p:nvPr/>
          </p:nvSpPr>
          <p:spPr bwMode="auto">
            <a:xfrm>
              <a:off x="3976" y="1245"/>
              <a:ext cx="1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6" name="Line 34"/>
            <p:cNvSpPr>
              <a:spLocks noChangeShapeType="1"/>
            </p:cNvSpPr>
            <p:nvPr/>
          </p:nvSpPr>
          <p:spPr bwMode="auto">
            <a:xfrm>
              <a:off x="3976" y="130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7" name="Line 35"/>
            <p:cNvSpPr>
              <a:spLocks noChangeShapeType="1"/>
            </p:cNvSpPr>
            <p:nvPr/>
          </p:nvSpPr>
          <p:spPr bwMode="auto">
            <a:xfrm>
              <a:off x="3976" y="1365"/>
              <a:ext cx="1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8" name="Line 36"/>
            <p:cNvSpPr>
              <a:spLocks noChangeShapeType="1"/>
            </p:cNvSpPr>
            <p:nvPr/>
          </p:nvSpPr>
          <p:spPr bwMode="auto">
            <a:xfrm>
              <a:off x="3976" y="142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9" name="Line 37"/>
            <p:cNvSpPr>
              <a:spLocks noChangeShapeType="1"/>
            </p:cNvSpPr>
            <p:nvPr/>
          </p:nvSpPr>
          <p:spPr bwMode="auto">
            <a:xfrm>
              <a:off x="3976" y="148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0" name="Line 38"/>
            <p:cNvSpPr>
              <a:spLocks noChangeShapeType="1"/>
            </p:cNvSpPr>
            <p:nvPr/>
          </p:nvSpPr>
          <p:spPr bwMode="auto">
            <a:xfrm>
              <a:off x="3976" y="154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1" name="Line 39"/>
            <p:cNvSpPr>
              <a:spLocks noChangeShapeType="1"/>
            </p:cNvSpPr>
            <p:nvPr/>
          </p:nvSpPr>
          <p:spPr bwMode="auto">
            <a:xfrm>
              <a:off x="3976" y="160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2" name="Line 40"/>
            <p:cNvSpPr>
              <a:spLocks noChangeShapeType="1"/>
            </p:cNvSpPr>
            <p:nvPr/>
          </p:nvSpPr>
          <p:spPr bwMode="auto">
            <a:xfrm>
              <a:off x="3976" y="166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3" name="Line 41"/>
            <p:cNvSpPr>
              <a:spLocks noChangeShapeType="1"/>
            </p:cNvSpPr>
            <p:nvPr/>
          </p:nvSpPr>
          <p:spPr bwMode="auto">
            <a:xfrm>
              <a:off x="3976" y="172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4" name="Line 42"/>
            <p:cNvSpPr>
              <a:spLocks noChangeShapeType="1"/>
            </p:cNvSpPr>
            <p:nvPr/>
          </p:nvSpPr>
          <p:spPr bwMode="auto">
            <a:xfrm>
              <a:off x="3976" y="178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5" name="Line 43"/>
            <p:cNvSpPr>
              <a:spLocks noChangeShapeType="1"/>
            </p:cNvSpPr>
            <p:nvPr/>
          </p:nvSpPr>
          <p:spPr bwMode="auto">
            <a:xfrm>
              <a:off x="3978" y="184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6" name="Line 44"/>
            <p:cNvSpPr>
              <a:spLocks noChangeShapeType="1"/>
            </p:cNvSpPr>
            <p:nvPr/>
          </p:nvSpPr>
          <p:spPr bwMode="auto">
            <a:xfrm>
              <a:off x="3978" y="1903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7" name="Line 45"/>
            <p:cNvSpPr>
              <a:spLocks noChangeShapeType="1"/>
            </p:cNvSpPr>
            <p:nvPr/>
          </p:nvSpPr>
          <p:spPr bwMode="auto">
            <a:xfrm>
              <a:off x="3978" y="196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8" name="Line 46"/>
            <p:cNvSpPr>
              <a:spLocks noChangeShapeType="1"/>
            </p:cNvSpPr>
            <p:nvPr/>
          </p:nvSpPr>
          <p:spPr bwMode="auto">
            <a:xfrm>
              <a:off x="3978" y="2023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9" name="Line 47"/>
            <p:cNvSpPr>
              <a:spLocks noChangeShapeType="1"/>
            </p:cNvSpPr>
            <p:nvPr/>
          </p:nvSpPr>
          <p:spPr bwMode="auto">
            <a:xfrm>
              <a:off x="3978" y="208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0" name="Line 48"/>
            <p:cNvSpPr>
              <a:spLocks noChangeShapeType="1"/>
            </p:cNvSpPr>
            <p:nvPr/>
          </p:nvSpPr>
          <p:spPr bwMode="auto">
            <a:xfrm>
              <a:off x="4048" y="945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1" name="Line 49"/>
            <p:cNvSpPr>
              <a:spLocks noChangeShapeType="1"/>
            </p:cNvSpPr>
            <p:nvPr/>
          </p:nvSpPr>
          <p:spPr bwMode="auto">
            <a:xfrm>
              <a:off x="4048" y="100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2" name="Line 50"/>
            <p:cNvSpPr>
              <a:spLocks noChangeShapeType="1"/>
            </p:cNvSpPr>
            <p:nvPr/>
          </p:nvSpPr>
          <p:spPr bwMode="auto">
            <a:xfrm>
              <a:off x="4048" y="106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3" name="Line 51"/>
            <p:cNvSpPr>
              <a:spLocks noChangeShapeType="1"/>
            </p:cNvSpPr>
            <p:nvPr/>
          </p:nvSpPr>
          <p:spPr bwMode="auto">
            <a:xfrm>
              <a:off x="4048" y="1125"/>
              <a:ext cx="1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4" name="Line 52"/>
            <p:cNvSpPr>
              <a:spLocks noChangeShapeType="1"/>
            </p:cNvSpPr>
            <p:nvPr/>
          </p:nvSpPr>
          <p:spPr bwMode="auto">
            <a:xfrm>
              <a:off x="4048" y="118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5" name="Line 53"/>
            <p:cNvSpPr>
              <a:spLocks noChangeShapeType="1"/>
            </p:cNvSpPr>
            <p:nvPr/>
          </p:nvSpPr>
          <p:spPr bwMode="auto">
            <a:xfrm>
              <a:off x="4048" y="1245"/>
              <a:ext cx="1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6" name="Line 54"/>
            <p:cNvSpPr>
              <a:spLocks noChangeShapeType="1"/>
            </p:cNvSpPr>
            <p:nvPr/>
          </p:nvSpPr>
          <p:spPr bwMode="auto">
            <a:xfrm>
              <a:off x="4048" y="130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7" name="Line 55"/>
            <p:cNvSpPr>
              <a:spLocks noChangeShapeType="1"/>
            </p:cNvSpPr>
            <p:nvPr/>
          </p:nvSpPr>
          <p:spPr bwMode="auto">
            <a:xfrm>
              <a:off x="4048" y="1365"/>
              <a:ext cx="1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8" name="Line 56"/>
            <p:cNvSpPr>
              <a:spLocks noChangeShapeType="1"/>
            </p:cNvSpPr>
            <p:nvPr/>
          </p:nvSpPr>
          <p:spPr bwMode="auto">
            <a:xfrm>
              <a:off x="4048" y="142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9" name="Line 57"/>
            <p:cNvSpPr>
              <a:spLocks noChangeShapeType="1"/>
            </p:cNvSpPr>
            <p:nvPr/>
          </p:nvSpPr>
          <p:spPr bwMode="auto">
            <a:xfrm>
              <a:off x="4048" y="148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0" name="Line 58"/>
            <p:cNvSpPr>
              <a:spLocks noChangeShapeType="1"/>
            </p:cNvSpPr>
            <p:nvPr/>
          </p:nvSpPr>
          <p:spPr bwMode="auto">
            <a:xfrm>
              <a:off x="4048" y="154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1" name="Line 59"/>
            <p:cNvSpPr>
              <a:spLocks noChangeShapeType="1"/>
            </p:cNvSpPr>
            <p:nvPr/>
          </p:nvSpPr>
          <p:spPr bwMode="auto">
            <a:xfrm>
              <a:off x="4048" y="160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2" name="Line 60"/>
            <p:cNvSpPr>
              <a:spLocks noChangeShapeType="1"/>
            </p:cNvSpPr>
            <p:nvPr/>
          </p:nvSpPr>
          <p:spPr bwMode="auto">
            <a:xfrm>
              <a:off x="4048" y="166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3" name="Line 61"/>
            <p:cNvSpPr>
              <a:spLocks noChangeShapeType="1"/>
            </p:cNvSpPr>
            <p:nvPr/>
          </p:nvSpPr>
          <p:spPr bwMode="auto">
            <a:xfrm>
              <a:off x="4048" y="172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4" name="Line 62"/>
            <p:cNvSpPr>
              <a:spLocks noChangeShapeType="1"/>
            </p:cNvSpPr>
            <p:nvPr/>
          </p:nvSpPr>
          <p:spPr bwMode="auto">
            <a:xfrm>
              <a:off x="4048" y="178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5" name="Line 63"/>
            <p:cNvSpPr>
              <a:spLocks noChangeShapeType="1"/>
            </p:cNvSpPr>
            <p:nvPr/>
          </p:nvSpPr>
          <p:spPr bwMode="auto">
            <a:xfrm>
              <a:off x="4048" y="184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6" name="Line 64"/>
            <p:cNvSpPr>
              <a:spLocks noChangeShapeType="1"/>
            </p:cNvSpPr>
            <p:nvPr/>
          </p:nvSpPr>
          <p:spPr bwMode="auto">
            <a:xfrm>
              <a:off x="4048" y="1903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7" name="Line 65"/>
            <p:cNvSpPr>
              <a:spLocks noChangeShapeType="1"/>
            </p:cNvSpPr>
            <p:nvPr/>
          </p:nvSpPr>
          <p:spPr bwMode="auto">
            <a:xfrm>
              <a:off x="4048" y="196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8" name="Line 66"/>
            <p:cNvSpPr>
              <a:spLocks noChangeShapeType="1"/>
            </p:cNvSpPr>
            <p:nvPr/>
          </p:nvSpPr>
          <p:spPr bwMode="auto">
            <a:xfrm>
              <a:off x="4223" y="945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9" name="Line 67"/>
            <p:cNvSpPr>
              <a:spLocks noChangeShapeType="1"/>
            </p:cNvSpPr>
            <p:nvPr/>
          </p:nvSpPr>
          <p:spPr bwMode="auto">
            <a:xfrm>
              <a:off x="4223" y="100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0" name="Line 68"/>
            <p:cNvSpPr>
              <a:spLocks noChangeShapeType="1"/>
            </p:cNvSpPr>
            <p:nvPr/>
          </p:nvSpPr>
          <p:spPr bwMode="auto">
            <a:xfrm>
              <a:off x="4223" y="106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1" name="Line 69"/>
            <p:cNvSpPr>
              <a:spLocks noChangeShapeType="1"/>
            </p:cNvSpPr>
            <p:nvPr/>
          </p:nvSpPr>
          <p:spPr bwMode="auto">
            <a:xfrm>
              <a:off x="4223" y="1125"/>
              <a:ext cx="1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2" name="Line 70"/>
            <p:cNvSpPr>
              <a:spLocks noChangeShapeType="1"/>
            </p:cNvSpPr>
            <p:nvPr/>
          </p:nvSpPr>
          <p:spPr bwMode="auto">
            <a:xfrm>
              <a:off x="4223" y="118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3" name="Line 71"/>
            <p:cNvSpPr>
              <a:spLocks noChangeShapeType="1"/>
            </p:cNvSpPr>
            <p:nvPr/>
          </p:nvSpPr>
          <p:spPr bwMode="auto">
            <a:xfrm>
              <a:off x="4225" y="1245"/>
              <a:ext cx="1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4" name="Line 72"/>
            <p:cNvSpPr>
              <a:spLocks noChangeShapeType="1"/>
            </p:cNvSpPr>
            <p:nvPr/>
          </p:nvSpPr>
          <p:spPr bwMode="auto">
            <a:xfrm>
              <a:off x="4225" y="130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5" name="Line 73"/>
            <p:cNvSpPr>
              <a:spLocks noChangeShapeType="1"/>
            </p:cNvSpPr>
            <p:nvPr/>
          </p:nvSpPr>
          <p:spPr bwMode="auto">
            <a:xfrm>
              <a:off x="4225" y="1365"/>
              <a:ext cx="1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6" name="Line 74"/>
            <p:cNvSpPr>
              <a:spLocks noChangeShapeType="1"/>
            </p:cNvSpPr>
            <p:nvPr/>
          </p:nvSpPr>
          <p:spPr bwMode="auto">
            <a:xfrm>
              <a:off x="4225" y="142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7" name="Line 75"/>
            <p:cNvSpPr>
              <a:spLocks noChangeShapeType="1"/>
            </p:cNvSpPr>
            <p:nvPr/>
          </p:nvSpPr>
          <p:spPr bwMode="auto">
            <a:xfrm>
              <a:off x="4225" y="148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8" name="Line 76"/>
            <p:cNvSpPr>
              <a:spLocks noChangeShapeType="1"/>
            </p:cNvSpPr>
            <p:nvPr/>
          </p:nvSpPr>
          <p:spPr bwMode="auto">
            <a:xfrm>
              <a:off x="4225" y="154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9" name="Line 77"/>
            <p:cNvSpPr>
              <a:spLocks noChangeShapeType="1"/>
            </p:cNvSpPr>
            <p:nvPr/>
          </p:nvSpPr>
          <p:spPr bwMode="auto">
            <a:xfrm>
              <a:off x="4225" y="160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0" name="Line 78"/>
            <p:cNvSpPr>
              <a:spLocks noChangeShapeType="1"/>
            </p:cNvSpPr>
            <p:nvPr/>
          </p:nvSpPr>
          <p:spPr bwMode="auto">
            <a:xfrm>
              <a:off x="4225" y="166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1" name="Line 79"/>
            <p:cNvSpPr>
              <a:spLocks noChangeShapeType="1"/>
            </p:cNvSpPr>
            <p:nvPr/>
          </p:nvSpPr>
          <p:spPr bwMode="auto">
            <a:xfrm>
              <a:off x="4225" y="1724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2" name="Line 80"/>
            <p:cNvSpPr>
              <a:spLocks noChangeShapeType="1"/>
            </p:cNvSpPr>
            <p:nvPr/>
          </p:nvSpPr>
          <p:spPr bwMode="auto">
            <a:xfrm>
              <a:off x="4225" y="178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3" name="Line 81"/>
            <p:cNvSpPr>
              <a:spLocks noChangeShapeType="1"/>
            </p:cNvSpPr>
            <p:nvPr/>
          </p:nvSpPr>
          <p:spPr bwMode="auto">
            <a:xfrm>
              <a:off x="4227" y="184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4" name="Line 82"/>
            <p:cNvSpPr>
              <a:spLocks noChangeShapeType="1"/>
            </p:cNvSpPr>
            <p:nvPr/>
          </p:nvSpPr>
          <p:spPr bwMode="auto">
            <a:xfrm>
              <a:off x="4227" y="1903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5" name="Line 83"/>
            <p:cNvSpPr>
              <a:spLocks noChangeShapeType="1"/>
            </p:cNvSpPr>
            <p:nvPr/>
          </p:nvSpPr>
          <p:spPr bwMode="auto">
            <a:xfrm>
              <a:off x="4227" y="196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6" name="Line 84"/>
            <p:cNvSpPr>
              <a:spLocks noChangeShapeType="1"/>
            </p:cNvSpPr>
            <p:nvPr/>
          </p:nvSpPr>
          <p:spPr bwMode="auto">
            <a:xfrm>
              <a:off x="4227" y="2023"/>
              <a:ext cx="1" cy="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7" name="Line 85"/>
            <p:cNvSpPr>
              <a:spLocks noChangeShapeType="1"/>
            </p:cNvSpPr>
            <p:nvPr/>
          </p:nvSpPr>
          <p:spPr bwMode="auto">
            <a:xfrm>
              <a:off x="4227" y="2084"/>
              <a:ext cx="1" cy="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8" name="Line 86"/>
            <p:cNvSpPr>
              <a:spLocks noChangeShapeType="1"/>
            </p:cNvSpPr>
            <p:nvPr/>
          </p:nvSpPr>
          <p:spPr bwMode="auto">
            <a:xfrm>
              <a:off x="3467" y="1314"/>
              <a:ext cx="15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9" name="Freeform 87"/>
            <p:cNvSpPr>
              <a:spLocks/>
            </p:cNvSpPr>
            <p:nvPr/>
          </p:nvSpPr>
          <p:spPr bwMode="auto">
            <a:xfrm>
              <a:off x="5042" y="1296"/>
              <a:ext cx="56" cy="39"/>
            </a:xfrm>
            <a:custGeom>
              <a:avLst/>
              <a:gdLst>
                <a:gd name="T0" fmla="*/ 0 w 56"/>
                <a:gd name="T1" fmla="*/ 0 h 42"/>
                <a:gd name="T2" fmla="*/ 56 w 56"/>
                <a:gd name="T3" fmla="*/ 7 h 42"/>
                <a:gd name="T4" fmla="*/ 0 w 56"/>
                <a:gd name="T5" fmla="*/ 13 h 42"/>
                <a:gd name="T6" fmla="*/ 0 w 56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42">
                  <a:moveTo>
                    <a:pt x="0" y="0"/>
                  </a:moveTo>
                  <a:lnTo>
                    <a:pt x="56" y="20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0" name="Line 88"/>
            <p:cNvSpPr>
              <a:spLocks noChangeShapeType="1"/>
            </p:cNvSpPr>
            <p:nvPr/>
          </p:nvSpPr>
          <p:spPr bwMode="auto">
            <a:xfrm>
              <a:off x="3800" y="841"/>
              <a:ext cx="1" cy="9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1" name="Freeform 90"/>
            <p:cNvSpPr>
              <a:spLocks/>
            </p:cNvSpPr>
            <p:nvPr/>
          </p:nvSpPr>
          <p:spPr bwMode="auto">
            <a:xfrm>
              <a:off x="3800" y="1025"/>
              <a:ext cx="174" cy="289"/>
            </a:xfrm>
            <a:custGeom>
              <a:avLst/>
              <a:gdLst>
                <a:gd name="T0" fmla="*/ 174 w 174"/>
                <a:gd name="T1" fmla="*/ 115 h 306"/>
                <a:gd name="T2" fmla="*/ 149 w 174"/>
                <a:gd name="T3" fmla="*/ 97 h 306"/>
                <a:gd name="T4" fmla="*/ 123 w 174"/>
                <a:gd name="T5" fmla="*/ 81 h 306"/>
                <a:gd name="T6" fmla="*/ 98 w 174"/>
                <a:gd name="T7" fmla="*/ 63 h 306"/>
                <a:gd name="T8" fmla="*/ 74 w 174"/>
                <a:gd name="T9" fmla="*/ 45 h 306"/>
                <a:gd name="T10" fmla="*/ 49 w 174"/>
                <a:gd name="T11" fmla="*/ 29 h 306"/>
                <a:gd name="T12" fmla="*/ 23 w 174"/>
                <a:gd name="T13" fmla="*/ 15 h 306"/>
                <a:gd name="T14" fmla="*/ 0 w 174"/>
                <a:gd name="T15" fmla="*/ 0 h 306"/>
                <a:gd name="T16" fmla="*/ 0 w 174"/>
                <a:gd name="T17" fmla="*/ 115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4" h="306">
                  <a:moveTo>
                    <a:pt x="174" y="306"/>
                  </a:moveTo>
                  <a:lnTo>
                    <a:pt x="149" y="258"/>
                  </a:lnTo>
                  <a:lnTo>
                    <a:pt x="123" y="212"/>
                  </a:lnTo>
                  <a:lnTo>
                    <a:pt x="98" y="166"/>
                  </a:lnTo>
                  <a:lnTo>
                    <a:pt x="74" y="120"/>
                  </a:lnTo>
                  <a:lnTo>
                    <a:pt x="49" y="76"/>
                  </a:lnTo>
                  <a:lnTo>
                    <a:pt x="23" y="37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28575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2" name="Freeform 91"/>
            <p:cNvSpPr>
              <a:spLocks/>
            </p:cNvSpPr>
            <p:nvPr/>
          </p:nvSpPr>
          <p:spPr bwMode="auto">
            <a:xfrm>
              <a:off x="4048" y="1025"/>
              <a:ext cx="175" cy="289"/>
            </a:xfrm>
            <a:custGeom>
              <a:avLst/>
              <a:gdLst>
                <a:gd name="T0" fmla="*/ 175 w 175"/>
                <a:gd name="T1" fmla="*/ 115 h 306"/>
                <a:gd name="T2" fmla="*/ 151 w 175"/>
                <a:gd name="T3" fmla="*/ 97 h 306"/>
                <a:gd name="T4" fmla="*/ 126 w 175"/>
                <a:gd name="T5" fmla="*/ 81 h 306"/>
                <a:gd name="T6" fmla="*/ 100 w 175"/>
                <a:gd name="T7" fmla="*/ 63 h 306"/>
                <a:gd name="T8" fmla="*/ 75 w 175"/>
                <a:gd name="T9" fmla="*/ 45 h 306"/>
                <a:gd name="T10" fmla="*/ 51 w 175"/>
                <a:gd name="T11" fmla="*/ 29 h 306"/>
                <a:gd name="T12" fmla="*/ 26 w 175"/>
                <a:gd name="T13" fmla="*/ 15 h 306"/>
                <a:gd name="T14" fmla="*/ 0 w 175"/>
                <a:gd name="T15" fmla="*/ 0 h 306"/>
                <a:gd name="T16" fmla="*/ 0 w 175"/>
                <a:gd name="T17" fmla="*/ 115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5" h="306">
                  <a:moveTo>
                    <a:pt x="175" y="306"/>
                  </a:moveTo>
                  <a:lnTo>
                    <a:pt x="151" y="258"/>
                  </a:lnTo>
                  <a:lnTo>
                    <a:pt x="126" y="212"/>
                  </a:lnTo>
                  <a:lnTo>
                    <a:pt x="100" y="166"/>
                  </a:lnTo>
                  <a:lnTo>
                    <a:pt x="75" y="120"/>
                  </a:lnTo>
                  <a:lnTo>
                    <a:pt x="51" y="76"/>
                  </a:lnTo>
                  <a:lnTo>
                    <a:pt x="26" y="37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28575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3" name="Freeform 92"/>
            <p:cNvSpPr>
              <a:spLocks/>
            </p:cNvSpPr>
            <p:nvPr/>
          </p:nvSpPr>
          <p:spPr bwMode="auto">
            <a:xfrm>
              <a:off x="4548" y="1314"/>
              <a:ext cx="174" cy="290"/>
            </a:xfrm>
            <a:custGeom>
              <a:avLst/>
              <a:gdLst>
                <a:gd name="T0" fmla="*/ 174 w 174"/>
                <a:gd name="T1" fmla="*/ 0 h 306"/>
                <a:gd name="T2" fmla="*/ 151 w 174"/>
                <a:gd name="T3" fmla="*/ 20 h 306"/>
                <a:gd name="T4" fmla="*/ 125 w 174"/>
                <a:gd name="T5" fmla="*/ 38 h 306"/>
                <a:gd name="T6" fmla="*/ 100 w 174"/>
                <a:gd name="T7" fmla="*/ 57 h 306"/>
                <a:gd name="T8" fmla="*/ 76 w 174"/>
                <a:gd name="T9" fmla="*/ 75 h 306"/>
                <a:gd name="T10" fmla="*/ 51 w 174"/>
                <a:gd name="T11" fmla="*/ 93 h 306"/>
                <a:gd name="T12" fmla="*/ 25 w 174"/>
                <a:gd name="T13" fmla="*/ 108 h 306"/>
                <a:gd name="T14" fmla="*/ 0 w 174"/>
                <a:gd name="T15" fmla="*/ 123 h 306"/>
                <a:gd name="T16" fmla="*/ 0 w 174"/>
                <a:gd name="T17" fmla="*/ 0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4" h="306">
                  <a:moveTo>
                    <a:pt x="174" y="0"/>
                  </a:moveTo>
                  <a:lnTo>
                    <a:pt x="151" y="48"/>
                  </a:lnTo>
                  <a:lnTo>
                    <a:pt x="125" y="94"/>
                  </a:lnTo>
                  <a:lnTo>
                    <a:pt x="100" y="140"/>
                  </a:lnTo>
                  <a:lnTo>
                    <a:pt x="76" y="186"/>
                  </a:lnTo>
                  <a:lnTo>
                    <a:pt x="51" y="230"/>
                  </a:lnTo>
                  <a:lnTo>
                    <a:pt x="25" y="269"/>
                  </a:lnTo>
                  <a:lnTo>
                    <a:pt x="0" y="306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4" name="Freeform 93"/>
            <p:cNvSpPr>
              <a:spLocks/>
            </p:cNvSpPr>
            <p:nvPr/>
          </p:nvSpPr>
          <p:spPr bwMode="auto">
            <a:xfrm>
              <a:off x="4799" y="1314"/>
              <a:ext cx="174" cy="290"/>
            </a:xfrm>
            <a:custGeom>
              <a:avLst/>
              <a:gdLst>
                <a:gd name="T0" fmla="*/ 174 w 174"/>
                <a:gd name="T1" fmla="*/ 0 h 306"/>
                <a:gd name="T2" fmla="*/ 149 w 174"/>
                <a:gd name="T3" fmla="*/ 20 h 306"/>
                <a:gd name="T4" fmla="*/ 123 w 174"/>
                <a:gd name="T5" fmla="*/ 38 h 306"/>
                <a:gd name="T6" fmla="*/ 100 w 174"/>
                <a:gd name="T7" fmla="*/ 57 h 306"/>
                <a:gd name="T8" fmla="*/ 74 w 174"/>
                <a:gd name="T9" fmla="*/ 75 h 306"/>
                <a:gd name="T10" fmla="*/ 49 w 174"/>
                <a:gd name="T11" fmla="*/ 93 h 306"/>
                <a:gd name="T12" fmla="*/ 25 w 174"/>
                <a:gd name="T13" fmla="*/ 108 h 306"/>
                <a:gd name="T14" fmla="*/ 0 w 174"/>
                <a:gd name="T15" fmla="*/ 123 h 306"/>
                <a:gd name="T16" fmla="*/ 0 w 174"/>
                <a:gd name="T17" fmla="*/ 0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4" h="306">
                  <a:moveTo>
                    <a:pt x="174" y="0"/>
                  </a:moveTo>
                  <a:lnTo>
                    <a:pt x="149" y="48"/>
                  </a:lnTo>
                  <a:lnTo>
                    <a:pt x="123" y="94"/>
                  </a:lnTo>
                  <a:lnTo>
                    <a:pt x="100" y="140"/>
                  </a:lnTo>
                  <a:lnTo>
                    <a:pt x="74" y="186"/>
                  </a:lnTo>
                  <a:lnTo>
                    <a:pt x="49" y="230"/>
                  </a:lnTo>
                  <a:lnTo>
                    <a:pt x="25" y="269"/>
                  </a:lnTo>
                  <a:lnTo>
                    <a:pt x="0" y="306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5" name="Line 94"/>
            <p:cNvSpPr>
              <a:spLocks noChangeShapeType="1"/>
            </p:cNvSpPr>
            <p:nvPr/>
          </p:nvSpPr>
          <p:spPr bwMode="auto">
            <a:xfrm>
              <a:off x="3475" y="2131"/>
              <a:ext cx="1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6" name="Freeform 95"/>
            <p:cNvSpPr>
              <a:spLocks/>
            </p:cNvSpPr>
            <p:nvPr/>
          </p:nvSpPr>
          <p:spPr bwMode="auto">
            <a:xfrm>
              <a:off x="5042" y="2112"/>
              <a:ext cx="56" cy="40"/>
            </a:xfrm>
            <a:custGeom>
              <a:avLst/>
              <a:gdLst>
                <a:gd name="T0" fmla="*/ 0 w 56"/>
                <a:gd name="T1" fmla="*/ 0 h 42"/>
                <a:gd name="T2" fmla="*/ 56 w 56"/>
                <a:gd name="T3" fmla="*/ 10 h 42"/>
                <a:gd name="T4" fmla="*/ 0 w 56"/>
                <a:gd name="T5" fmla="*/ 19 h 42"/>
                <a:gd name="T6" fmla="*/ 0 w 56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42">
                  <a:moveTo>
                    <a:pt x="0" y="0"/>
                  </a:moveTo>
                  <a:lnTo>
                    <a:pt x="56" y="20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" name="Freeform 96"/>
            <p:cNvSpPr>
              <a:spLocks/>
            </p:cNvSpPr>
            <p:nvPr/>
          </p:nvSpPr>
          <p:spPr bwMode="auto">
            <a:xfrm>
              <a:off x="3800" y="1842"/>
              <a:ext cx="174" cy="289"/>
            </a:xfrm>
            <a:custGeom>
              <a:avLst/>
              <a:gdLst>
                <a:gd name="T0" fmla="*/ 174 w 174"/>
                <a:gd name="T1" fmla="*/ 115 h 306"/>
                <a:gd name="T2" fmla="*/ 149 w 174"/>
                <a:gd name="T3" fmla="*/ 99 h 306"/>
                <a:gd name="T4" fmla="*/ 123 w 174"/>
                <a:gd name="T5" fmla="*/ 81 h 306"/>
                <a:gd name="T6" fmla="*/ 98 w 174"/>
                <a:gd name="T7" fmla="*/ 63 h 306"/>
                <a:gd name="T8" fmla="*/ 74 w 174"/>
                <a:gd name="T9" fmla="*/ 46 h 306"/>
                <a:gd name="T10" fmla="*/ 49 w 174"/>
                <a:gd name="T11" fmla="*/ 31 h 306"/>
                <a:gd name="T12" fmla="*/ 23 w 174"/>
                <a:gd name="T13" fmla="*/ 16 h 306"/>
                <a:gd name="T14" fmla="*/ 0 w 174"/>
                <a:gd name="T15" fmla="*/ 0 h 306"/>
                <a:gd name="T16" fmla="*/ 0 w 174"/>
                <a:gd name="T17" fmla="*/ 115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4" h="306">
                  <a:moveTo>
                    <a:pt x="174" y="306"/>
                  </a:moveTo>
                  <a:lnTo>
                    <a:pt x="149" y="260"/>
                  </a:lnTo>
                  <a:lnTo>
                    <a:pt x="123" y="212"/>
                  </a:lnTo>
                  <a:lnTo>
                    <a:pt x="98" y="166"/>
                  </a:lnTo>
                  <a:lnTo>
                    <a:pt x="74" y="122"/>
                  </a:lnTo>
                  <a:lnTo>
                    <a:pt x="49" y="79"/>
                  </a:lnTo>
                  <a:lnTo>
                    <a:pt x="23" y="39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" name="Freeform 97"/>
            <p:cNvSpPr>
              <a:spLocks/>
            </p:cNvSpPr>
            <p:nvPr/>
          </p:nvSpPr>
          <p:spPr bwMode="auto">
            <a:xfrm>
              <a:off x="4048" y="1842"/>
              <a:ext cx="175" cy="289"/>
            </a:xfrm>
            <a:custGeom>
              <a:avLst/>
              <a:gdLst>
                <a:gd name="T0" fmla="*/ 175 w 175"/>
                <a:gd name="T1" fmla="*/ 115 h 306"/>
                <a:gd name="T2" fmla="*/ 151 w 175"/>
                <a:gd name="T3" fmla="*/ 99 h 306"/>
                <a:gd name="T4" fmla="*/ 126 w 175"/>
                <a:gd name="T5" fmla="*/ 81 h 306"/>
                <a:gd name="T6" fmla="*/ 100 w 175"/>
                <a:gd name="T7" fmla="*/ 63 h 306"/>
                <a:gd name="T8" fmla="*/ 75 w 175"/>
                <a:gd name="T9" fmla="*/ 46 h 306"/>
                <a:gd name="T10" fmla="*/ 51 w 175"/>
                <a:gd name="T11" fmla="*/ 31 h 306"/>
                <a:gd name="T12" fmla="*/ 26 w 175"/>
                <a:gd name="T13" fmla="*/ 16 h 306"/>
                <a:gd name="T14" fmla="*/ 0 w 175"/>
                <a:gd name="T15" fmla="*/ 0 h 306"/>
                <a:gd name="T16" fmla="*/ 0 w 175"/>
                <a:gd name="T17" fmla="*/ 115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5" h="306">
                  <a:moveTo>
                    <a:pt x="175" y="306"/>
                  </a:moveTo>
                  <a:lnTo>
                    <a:pt x="151" y="260"/>
                  </a:lnTo>
                  <a:lnTo>
                    <a:pt x="126" y="212"/>
                  </a:lnTo>
                  <a:lnTo>
                    <a:pt x="100" y="166"/>
                  </a:lnTo>
                  <a:lnTo>
                    <a:pt x="75" y="122"/>
                  </a:lnTo>
                  <a:lnTo>
                    <a:pt x="51" y="79"/>
                  </a:lnTo>
                  <a:lnTo>
                    <a:pt x="26" y="39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" name="Freeform 98"/>
            <p:cNvSpPr>
              <a:spLocks/>
            </p:cNvSpPr>
            <p:nvPr/>
          </p:nvSpPr>
          <p:spPr bwMode="auto">
            <a:xfrm>
              <a:off x="4299" y="1842"/>
              <a:ext cx="174" cy="289"/>
            </a:xfrm>
            <a:custGeom>
              <a:avLst/>
              <a:gdLst>
                <a:gd name="T0" fmla="*/ 174 w 174"/>
                <a:gd name="T1" fmla="*/ 115 h 306"/>
                <a:gd name="T2" fmla="*/ 149 w 174"/>
                <a:gd name="T3" fmla="*/ 99 h 306"/>
                <a:gd name="T4" fmla="*/ 124 w 174"/>
                <a:gd name="T5" fmla="*/ 81 h 306"/>
                <a:gd name="T6" fmla="*/ 100 w 174"/>
                <a:gd name="T7" fmla="*/ 63 h 306"/>
                <a:gd name="T8" fmla="*/ 75 w 174"/>
                <a:gd name="T9" fmla="*/ 46 h 306"/>
                <a:gd name="T10" fmla="*/ 49 w 174"/>
                <a:gd name="T11" fmla="*/ 31 h 306"/>
                <a:gd name="T12" fmla="*/ 24 w 174"/>
                <a:gd name="T13" fmla="*/ 16 h 306"/>
                <a:gd name="T14" fmla="*/ 0 w 174"/>
                <a:gd name="T15" fmla="*/ 0 h 306"/>
                <a:gd name="T16" fmla="*/ 0 w 174"/>
                <a:gd name="T17" fmla="*/ 115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4" h="306">
                  <a:moveTo>
                    <a:pt x="174" y="306"/>
                  </a:moveTo>
                  <a:lnTo>
                    <a:pt x="149" y="260"/>
                  </a:lnTo>
                  <a:lnTo>
                    <a:pt x="124" y="212"/>
                  </a:lnTo>
                  <a:lnTo>
                    <a:pt x="100" y="166"/>
                  </a:lnTo>
                  <a:lnTo>
                    <a:pt x="75" y="122"/>
                  </a:lnTo>
                  <a:lnTo>
                    <a:pt x="49" y="79"/>
                  </a:lnTo>
                  <a:lnTo>
                    <a:pt x="24" y="39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" name="Freeform 99"/>
            <p:cNvSpPr>
              <a:spLocks/>
            </p:cNvSpPr>
            <p:nvPr/>
          </p:nvSpPr>
          <p:spPr bwMode="auto">
            <a:xfrm>
              <a:off x="4548" y="1842"/>
              <a:ext cx="174" cy="289"/>
            </a:xfrm>
            <a:custGeom>
              <a:avLst/>
              <a:gdLst>
                <a:gd name="T0" fmla="*/ 174 w 174"/>
                <a:gd name="T1" fmla="*/ 115 h 306"/>
                <a:gd name="T2" fmla="*/ 151 w 174"/>
                <a:gd name="T3" fmla="*/ 99 h 306"/>
                <a:gd name="T4" fmla="*/ 125 w 174"/>
                <a:gd name="T5" fmla="*/ 81 h 306"/>
                <a:gd name="T6" fmla="*/ 100 w 174"/>
                <a:gd name="T7" fmla="*/ 63 h 306"/>
                <a:gd name="T8" fmla="*/ 76 w 174"/>
                <a:gd name="T9" fmla="*/ 46 h 306"/>
                <a:gd name="T10" fmla="*/ 51 w 174"/>
                <a:gd name="T11" fmla="*/ 31 h 306"/>
                <a:gd name="T12" fmla="*/ 25 w 174"/>
                <a:gd name="T13" fmla="*/ 16 h 306"/>
                <a:gd name="T14" fmla="*/ 0 w 174"/>
                <a:gd name="T15" fmla="*/ 0 h 306"/>
                <a:gd name="T16" fmla="*/ 0 w 174"/>
                <a:gd name="T17" fmla="*/ 115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4" h="306">
                  <a:moveTo>
                    <a:pt x="174" y="306"/>
                  </a:moveTo>
                  <a:lnTo>
                    <a:pt x="151" y="260"/>
                  </a:lnTo>
                  <a:lnTo>
                    <a:pt x="125" y="212"/>
                  </a:lnTo>
                  <a:lnTo>
                    <a:pt x="100" y="166"/>
                  </a:lnTo>
                  <a:lnTo>
                    <a:pt x="76" y="122"/>
                  </a:lnTo>
                  <a:lnTo>
                    <a:pt x="51" y="79"/>
                  </a:lnTo>
                  <a:lnTo>
                    <a:pt x="25" y="39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" name="Freeform 100"/>
            <p:cNvSpPr>
              <a:spLocks/>
            </p:cNvSpPr>
            <p:nvPr/>
          </p:nvSpPr>
          <p:spPr bwMode="auto">
            <a:xfrm>
              <a:off x="4799" y="1842"/>
              <a:ext cx="174" cy="289"/>
            </a:xfrm>
            <a:custGeom>
              <a:avLst/>
              <a:gdLst>
                <a:gd name="T0" fmla="*/ 174 w 174"/>
                <a:gd name="T1" fmla="*/ 115 h 306"/>
                <a:gd name="T2" fmla="*/ 149 w 174"/>
                <a:gd name="T3" fmla="*/ 99 h 306"/>
                <a:gd name="T4" fmla="*/ 123 w 174"/>
                <a:gd name="T5" fmla="*/ 81 h 306"/>
                <a:gd name="T6" fmla="*/ 100 w 174"/>
                <a:gd name="T7" fmla="*/ 63 h 306"/>
                <a:gd name="T8" fmla="*/ 74 w 174"/>
                <a:gd name="T9" fmla="*/ 46 h 306"/>
                <a:gd name="T10" fmla="*/ 49 w 174"/>
                <a:gd name="T11" fmla="*/ 31 h 306"/>
                <a:gd name="T12" fmla="*/ 25 w 174"/>
                <a:gd name="T13" fmla="*/ 16 h 306"/>
                <a:gd name="T14" fmla="*/ 0 w 174"/>
                <a:gd name="T15" fmla="*/ 0 h 306"/>
                <a:gd name="T16" fmla="*/ 0 w 174"/>
                <a:gd name="T17" fmla="*/ 115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4" h="306">
                  <a:moveTo>
                    <a:pt x="174" y="306"/>
                  </a:moveTo>
                  <a:lnTo>
                    <a:pt x="149" y="260"/>
                  </a:lnTo>
                  <a:lnTo>
                    <a:pt x="123" y="212"/>
                  </a:lnTo>
                  <a:lnTo>
                    <a:pt x="100" y="166"/>
                  </a:lnTo>
                  <a:lnTo>
                    <a:pt x="74" y="122"/>
                  </a:lnTo>
                  <a:lnTo>
                    <a:pt x="49" y="79"/>
                  </a:lnTo>
                  <a:lnTo>
                    <a:pt x="25" y="39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" name="Freeform 101"/>
            <p:cNvSpPr>
              <a:spLocks/>
            </p:cNvSpPr>
            <p:nvPr/>
          </p:nvSpPr>
          <p:spPr bwMode="auto">
            <a:xfrm>
              <a:off x="3549" y="1842"/>
              <a:ext cx="174" cy="289"/>
            </a:xfrm>
            <a:custGeom>
              <a:avLst/>
              <a:gdLst>
                <a:gd name="T0" fmla="*/ 174 w 174"/>
                <a:gd name="T1" fmla="*/ 115 h 306"/>
                <a:gd name="T2" fmla="*/ 149 w 174"/>
                <a:gd name="T3" fmla="*/ 99 h 306"/>
                <a:gd name="T4" fmla="*/ 125 w 174"/>
                <a:gd name="T5" fmla="*/ 81 h 306"/>
                <a:gd name="T6" fmla="*/ 100 w 174"/>
                <a:gd name="T7" fmla="*/ 63 h 306"/>
                <a:gd name="T8" fmla="*/ 74 w 174"/>
                <a:gd name="T9" fmla="*/ 46 h 306"/>
                <a:gd name="T10" fmla="*/ 51 w 174"/>
                <a:gd name="T11" fmla="*/ 31 h 306"/>
                <a:gd name="T12" fmla="*/ 25 w 174"/>
                <a:gd name="T13" fmla="*/ 16 h 306"/>
                <a:gd name="T14" fmla="*/ 0 w 174"/>
                <a:gd name="T15" fmla="*/ 0 h 306"/>
                <a:gd name="T16" fmla="*/ 0 w 174"/>
                <a:gd name="T17" fmla="*/ 115 h 3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4" h="306">
                  <a:moveTo>
                    <a:pt x="174" y="306"/>
                  </a:moveTo>
                  <a:lnTo>
                    <a:pt x="149" y="260"/>
                  </a:lnTo>
                  <a:lnTo>
                    <a:pt x="125" y="212"/>
                  </a:lnTo>
                  <a:lnTo>
                    <a:pt x="100" y="166"/>
                  </a:lnTo>
                  <a:lnTo>
                    <a:pt x="74" y="122"/>
                  </a:lnTo>
                  <a:lnTo>
                    <a:pt x="51" y="79"/>
                  </a:lnTo>
                  <a:lnTo>
                    <a:pt x="25" y="39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3" name="Line 102"/>
            <p:cNvSpPr>
              <a:spLocks noChangeShapeType="1"/>
            </p:cNvSpPr>
            <p:nvPr/>
          </p:nvSpPr>
          <p:spPr bwMode="auto">
            <a:xfrm>
              <a:off x="3514" y="1314"/>
              <a:ext cx="1" cy="1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4" name="Line 103"/>
            <p:cNvSpPr>
              <a:spLocks noChangeShapeType="1"/>
            </p:cNvSpPr>
            <p:nvPr/>
          </p:nvSpPr>
          <p:spPr bwMode="auto">
            <a:xfrm>
              <a:off x="3565" y="1447"/>
              <a:ext cx="1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5" name="Freeform 104"/>
            <p:cNvSpPr>
              <a:spLocks/>
            </p:cNvSpPr>
            <p:nvPr/>
          </p:nvSpPr>
          <p:spPr bwMode="auto">
            <a:xfrm>
              <a:off x="3514" y="1426"/>
              <a:ext cx="57" cy="40"/>
            </a:xfrm>
            <a:custGeom>
              <a:avLst/>
              <a:gdLst>
                <a:gd name="T0" fmla="*/ 57 w 57"/>
                <a:gd name="T1" fmla="*/ 19 h 42"/>
                <a:gd name="T2" fmla="*/ 0 w 57"/>
                <a:gd name="T3" fmla="*/ 10 h 42"/>
                <a:gd name="T4" fmla="*/ 57 w 57"/>
                <a:gd name="T5" fmla="*/ 0 h 42"/>
                <a:gd name="T6" fmla="*/ 57 w 57"/>
                <a:gd name="T7" fmla="*/ 19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2">
                  <a:moveTo>
                    <a:pt x="57" y="42"/>
                  </a:moveTo>
                  <a:lnTo>
                    <a:pt x="0" y="22"/>
                  </a:lnTo>
                  <a:lnTo>
                    <a:pt x="57" y="0"/>
                  </a:lnTo>
                  <a:lnTo>
                    <a:pt x="57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6" name="Freeform 105"/>
            <p:cNvSpPr>
              <a:spLocks/>
            </p:cNvSpPr>
            <p:nvPr/>
          </p:nvSpPr>
          <p:spPr bwMode="auto">
            <a:xfrm>
              <a:off x="3743" y="1426"/>
              <a:ext cx="57" cy="40"/>
            </a:xfrm>
            <a:custGeom>
              <a:avLst/>
              <a:gdLst>
                <a:gd name="T0" fmla="*/ 0 w 57"/>
                <a:gd name="T1" fmla="*/ 0 h 42"/>
                <a:gd name="T2" fmla="*/ 57 w 57"/>
                <a:gd name="T3" fmla="*/ 10 h 42"/>
                <a:gd name="T4" fmla="*/ 0 w 57"/>
                <a:gd name="T5" fmla="*/ 19 h 42"/>
                <a:gd name="T6" fmla="*/ 0 w 57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2">
                  <a:moveTo>
                    <a:pt x="0" y="0"/>
                  </a:moveTo>
                  <a:lnTo>
                    <a:pt x="57" y="2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7" name="Line 106"/>
            <p:cNvSpPr>
              <a:spLocks noChangeShapeType="1"/>
            </p:cNvSpPr>
            <p:nvPr/>
          </p:nvSpPr>
          <p:spPr bwMode="auto">
            <a:xfrm>
              <a:off x="3839" y="144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8" name="Freeform 107"/>
            <p:cNvSpPr>
              <a:spLocks/>
            </p:cNvSpPr>
            <p:nvPr/>
          </p:nvSpPr>
          <p:spPr bwMode="auto">
            <a:xfrm>
              <a:off x="3788" y="1426"/>
              <a:ext cx="57" cy="40"/>
            </a:xfrm>
            <a:custGeom>
              <a:avLst/>
              <a:gdLst>
                <a:gd name="T0" fmla="*/ 57 w 57"/>
                <a:gd name="T1" fmla="*/ 19 h 42"/>
                <a:gd name="T2" fmla="*/ 0 w 57"/>
                <a:gd name="T3" fmla="*/ 10 h 42"/>
                <a:gd name="T4" fmla="*/ 57 w 57"/>
                <a:gd name="T5" fmla="*/ 0 h 42"/>
                <a:gd name="T6" fmla="*/ 57 w 57"/>
                <a:gd name="T7" fmla="*/ 19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2">
                  <a:moveTo>
                    <a:pt x="57" y="42"/>
                  </a:moveTo>
                  <a:lnTo>
                    <a:pt x="0" y="22"/>
                  </a:lnTo>
                  <a:lnTo>
                    <a:pt x="57" y="0"/>
                  </a:lnTo>
                  <a:lnTo>
                    <a:pt x="57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9" name="Freeform 108"/>
            <p:cNvSpPr>
              <a:spLocks/>
            </p:cNvSpPr>
            <p:nvPr/>
          </p:nvSpPr>
          <p:spPr bwMode="auto">
            <a:xfrm>
              <a:off x="3917" y="1426"/>
              <a:ext cx="57" cy="40"/>
            </a:xfrm>
            <a:custGeom>
              <a:avLst/>
              <a:gdLst>
                <a:gd name="T0" fmla="*/ 0 w 57"/>
                <a:gd name="T1" fmla="*/ 0 h 42"/>
                <a:gd name="T2" fmla="*/ 57 w 57"/>
                <a:gd name="T3" fmla="*/ 10 h 42"/>
                <a:gd name="T4" fmla="*/ 0 w 57"/>
                <a:gd name="T5" fmla="*/ 19 h 42"/>
                <a:gd name="T6" fmla="*/ 0 w 57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2">
                  <a:moveTo>
                    <a:pt x="0" y="0"/>
                  </a:moveTo>
                  <a:lnTo>
                    <a:pt x="57" y="2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0" name="Rectangle 109"/>
            <p:cNvSpPr>
              <a:spLocks noChangeArrowheads="1"/>
            </p:cNvSpPr>
            <p:nvPr/>
          </p:nvSpPr>
          <p:spPr bwMode="auto">
            <a:xfrm>
              <a:off x="3733" y="1001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61" name="Rectangle 110"/>
            <p:cNvSpPr>
              <a:spLocks noChangeArrowheads="1"/>
            </p:cNvSpPr>
            <p:nvPr/>
          </p:nvSpPr>
          <p:spPr bwMode="auto">
            <a:xfrm>
              <a:off x="3755" y="1057"/>
              <a:ext cx="2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62" name="Rectangle 113"/>
            <p:cNvSpPr>
              <a:spLocks noChangeArrowheads="1"/>
            </p:cNvSpPr>
            <p:nvPr/>
          </p:nvSpPr>
          <p:spPr bwMode="auto">
            <a:xfrm>
              <a:off x="3717" y="1751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63" name="Rectangle 114"/>
            <p:cNvSpPr>
              <a:spLocks noChangeArrowheads="1"/>
            </p:cNvSpPr>
            <p:nvPr/>
          </p:nvSpPr>
          <p:spPr bwMode="auto">
            <a:xfrm>
              <a:off x="3739" y="1807"/>
              <a:ext cx="2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64" name="Rectangle 116"/>
            <p:cNvSpPr>
              <a:spLocks noChangeArrowheads="1"/>
            </p:cNvSpPr>
            <p:nvPr/>
          </p:nvSpPr>
          <p:spPr bwMode="auto">
            <a:xfrm>
              <a:off x="4025" y="875"/>
              <a:ext cx="2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65" name="Rectangle 118"/>
            <p:cNvSpPr>
              <a:spLocks noChangeArrowheads="1"/>
            </p:cNvSpPr>
            <p:nvPr/>
          </p:nvSpPr>
          <p:spPr bwMode="auto">
            <a:xfrm>
              <a:off x="3890" y="840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66" name="Rectangle 120"/>
            <p:cNvSpPr>
              <a:spLocks noChangeArrowheads="1"/>
            </p:cNvSpPr>
            <p:nvPr/>
          </p:nvSpPr>
          <p:spPr bwMode="auto">
            <a:xfrm>
              <a:off x="4141" y="840"/>
              <a:ext cx="5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7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67" name="Rectangle 121"/>
            <p:cNvSpPr>
              <a:spLocks noChangeArrowheads="1"/>
            </p:cNvSpPr>
            <p:nvPr/>
          </p:nvSpPr>
          <p:spPr bwMode="auto">
            <a:xfrm>
              <a:off x="3751" y="133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0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68" name="Rectangle 122"/>
            <p:cNvSpPr>
              <a:spLocks noChangeArrowheads="1"/>
            </p:cNvSpPr>
            <p:nvPr/>
          </p:nvSpPr>
          <p:spPr bwMode="auto">
            <a:xfrm>
              <a:off x="3612" y="1330"/>
              <a:ext cx="4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69" name="Rectangle 123"/>
            <p:cNvSpPr>
              <a:spLocks noChangeArrowheads="1"/>
            </p:cNvSpPr>
            <p:nvPr/>
          </p:nvSpPr>
          <p:spPr bwMode="auto">
            <a:xfrm>
              <a:off x="3849" y="1330"/>
              <a:ext cx="4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q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70" name="Rectangle 124"/>
            <p:cNvSpPr>
              <a:spLocks noChangeArrowheads="1"/>
            </p:cNvSpPr>
            <p:nvPr/>
          </p:nvSpPr>
          <p:spPr bwMode="auto">
            <a:xfrm>
              <a:off x="5026" y="1315"/>
              <a:ext cx="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71" name="Rectangle 125"/>
            <p:cNvSpPr>
              <a:spLocks noChangeArrowheads="1"/>
            </p:cNvSpPr>
            <p:nvPr/>
          </p:nvSpPr>
          <p:spPr bwMode="auto">
            <a:xfrm>
              <a:off x="5079" y="1321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72" name="Rectangle 126"/>
            <p:cNvSpPr>
              <a:spLocks noChangeArrowheads="1"/>
            </p:cNvSpPr>
            <p:nvPr/>
          </p:nvSpPr>
          <p:spPr bwMode="auto">
            <a:xfrm>
              <a:off x="4566" y="1300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p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73" name="Rectangle 127"/>
            <p:cNvSpPr>
              <a:spLocks noChangeArrowheads="1"/>
            </p:cNvSpPr>
            <p:nvPr/>
          </p:nvSpPr>
          <p:spPr bwMode="auto">
            <a:xfrm>
              <a:off x="4084" y="1288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p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74" name="Rectangle 128"/>
            <p:cNvSpPr>
              <a:spLocks noChangeArrowheads="1"/>
            </p:cNvSpPr>
            <p:nvPr/>
          </p:nvSpPr>
          <p:spPr bwMode="auto">
            <a:xfrm>
              <a:off x="4086" y="1395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3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75" name="Line 129"/>
            <p:cNvSpPr>
              <a:spLocks noChangeShapeType="1"/>
            </p:cNvSpPr>
            <p:nvPr/>
          </p:nvSpPr>
          <p:spPr bwMode="auto">
            <a:xfrm>
              <a:off x="4080" y="1398"/>
              <a:ext cx="5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6" name="Rectangle 130"/>
            <p:cNvSpPr>
              <a:spLocks noChangeArrowheads="1"/>
            </p:cNvSpPr>
            <p:nvPr/>
          </p:nvSpPr>
          <p:spPr bwMode="auto">
            <a:xfrm>
              <a:off x="5022" y="2134"/>
              <a:ext cx="6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8677" name="Rectangle 131"/>
            <p:cNvSpPr>
              <a:spLocks noChangeArrowheads="1"/>
            </p:cNvSpPr>
            <p:nvPr/>
          </p:nvSpPr>
          <p:spPr bwMode="auto">
            <a:xfrm>
              <a:off x="5075" y="2140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1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108555" name="Text Box 132"/>
          <p:cNvSpPr txBox="1">
            <a:spLocks noChangeArrowheads="1"/>
          </p:cNvSpPr>
          <p:nvPr/>
        </p:nvSpPr>
        <p:spPr bwMode="auto">
          <a:xfrm>
            <a:off x="665163" y="3475038"/>
            <a:ext cx="8012112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2000" dirty="0">
                <a:solidFill>
                  <a:srgbClr val="E35449"/>
                </a:solidFill>
              </a:rPr>
              <a:t>■</a:t>
            </a:r>
            <a:r>
              <a:rPr lang="zh-CN" altLang="en-US" sz="2000" dirty="0"/>
              <a:t>基本原理</a:t>
            </a:r>
            <a:r>
              <a:rPr lang="zh-CN" altLang="en-US" sz="2000" b="0" dirty="0"/>
              <a:t> 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sz="2000" b="0" dirty="0"/>
              <a:t>   </a:t>
            </a:r>
            <a:r>
              <a:rPr lang="zh-CN" altLang="en-US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当某一对二极管导通时，输出直流电压等于</a:t>
            </a:r>
            <a:r>
              <a:rPr lang="zh-CN" altLang="en-US" sz="2000" dirty="0">
                <a:solidFill>
                  <a:srgbClr val="E35449"/>
                </a:solidFill>
              </a:rPr>
              <a:t>交流侧线电压</a:t>
            </a:r>
            <a:r>
              <a:rPr lang="zh-CN" altLang="en-US" sz="2000" dirty="0"/>
              <a:t>中最大的一个，该线电压既</a:t>
            </a:r>
            <a:r>
              <a:rPr lang="zh-CN" altLang="en-US" sz="2000" dirty="0">
                <a:solidFill>
                  <a:srgbClr val="E35449"/>
                </a:solidFill>
              </a:rPr>
              <a:t>向电容供电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E35449"/>
                </a:solidFill>
              </a:rPr>
              <a:t>也向负载供电</a:t>
            </a:r>
            <a:r>
              <a:rPr lang="zh-CN" altLang="en-US" sz="2000" dirty="0"/>
              <a:t>。</a:t>
            </a:r>
            <a:r>
              <a:rPr lang="zh-CN" altLang="en-US" sz="2000" b="0" dirty="0"/>
              <a:t> 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   ◆</a:t>
            </a:r>
            <a:r>
              <a:rPr lang="zh-CN" altLang="en-US" sz="2000" dirty="0"/>
              <a:t>当没有二极管导通时，由</a:t>
            </a:r>
            <a:r>
              <a:rPr lang="zh-CN" altLang="en-US" sz="2000" dirty="0">
                <a:solidFill>
                  <a:srgbClr val="E35449"/>
                </a:solidFill>
              </a:rPr>
              <a:t>电容向负载放电</a:t>
            </a:r>
            <a:r>
              <a:rPr lang="zh-CN" altLang="en-US" sz="2000" dirty="0"/>
              <a:t>，</a:t>
            </a:r>
            <a:r>
              <a:rPr lang="en-US" altLang="zh-CN" sz="2000" i="1" dirty="0" err="1"/>
              <a:t>u</a:t>
            </a:r>
            <a:r>
              <a:rPr lang="en-US" altLang="zh-CN" sz="2000" i="1" baseline="-25000" dirty="0" err="1"/>
              <a:t>d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E35449"/>
                </a:solidFill>
              </a:rPr>
              <a:t>指数</a:t>
            </a:r>
            <a:r>
              <a:rPr lang="zh-CN" altLang="en-US" sz="2000" dirty="0"/>
              <a:t>规律下降。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sz="2000" dirty="0">
                <a:solidFill>
                  <a:srgbClr val="E35449"/>
                </a:solidFill>
              </a:rPr>
              <a:t>■</a:t>
            </a:r>
            <a:r>
              <a:rPr lang="zh-CN" altLang="en-US" sz="2000" dirty="0"/>
              <a:t>电流</a:t>
            </a:r>
            <a:r>
              <a:rPr lang="en-US" altLang="zh-CN" sz="2000" i="1" dirty="0"/>
              <a:t>i</a:t>
            </a:r>
            <a:r>
              <a:rPr lang="en-US" altLang="zh-CN" sz="2000" i="1" baseline="-25000" dirty="0"/>
              <a:t>d</a:t>
            </a:r>
            <a:r>
              <a:rPr lang="zh-CN" altLang="en-US" sz="2000" dirty="0"/>
              <a:t>断续和连续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sz="2000" dirty="0">
                <a:solidFill>
                  <a:srgbClr val="E35449"/>
                </a:solidFill>
              </a:rPr>
              <a:t>   </a:t>
            </a:r>
            <a:r>
              <a:rPr lang="zh-CN" altLang="en-US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比如在</a:t>
            </a:r>
            <a:r>
              <a:rPr lang="en-US" altLang="zh-CN" sz="2000" dirty="0"/>
              <a:t>VD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VD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同时导通之前</a:t>
            </a:r>
            <a:r>
              <a:rPr lang="en-US" altLang="zh-CN" sz="2000" dirty="0"/>
              <a:t>VD</a:t>
            </a:r>
            <a:r>
              <a:rPr lang="en-US" altLang="zh-CN" sz="2000" baseline="-25000" dirty="0"/>
              <a:t>6</a:t>
            </a:r>
            <a:r>
              <a:rPr lang="zh-CN" altLang="en-US" sz="2000" dirty="0"/>
              <a:t>和</a:t>
            </a:r>
            <a:r>
              <a:rPr lang="en-US" altLang="zh-CN" sz="2000" dirty="0"/>
              <a:t>VD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是关断的，交流侧向直流侧的充电电流</a:t>
            </a:r>
            <a:r>
              <a:rPr lang="en-US" altLang="zh-CN" sz="2000" i="1" dirty="0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E35449"/>
                </a:solidFill>
              </a:rPr>
              <a:t>d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E35449"/>
                </a:solidFill>
              </a:rPr>
              <a:t>断续</a:t>
            </a:r>
            <a:r>
              <a:rPr lang="zh-CN" altLang="en-US" sz="2000" dirty="0"/>
              <a:t>的。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sz="2000" dirty="0"/>
              <a:t>   </a:t>
            </a:r>
            <a:r>
              <a:rPr lang="zh-CN" altLang="en-US" sz="2000" dirty="0">
                <a:solidFill>
                  <a:srgbClr val="0000FF"/>
                </a:solidFill>
              </a:rPr>
              <a:t>◆</a:t>
            </a:r>
            <a:r>
              <a:rPr lang="en-US" altLang="zh-CN" sz="2000" dirty="0"/>
              <a:t>VD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一直导通，交替时由</a:t>
            </a:r>
            <a:r>
              <a:rPr lang="en-US" altLang="zh-CN" sz="2000" dirty="0"/>
              <a:t>VD</a:t>
            </a:r>
            <a:r>
              <a:rPr lang="en-US" altLang="zh-CN" sz="2000" baseline="-25000" dirty="0"/>
              <a:t>6</a:t>
            </a:r>
            <a:r>
              <a:rPr lang="zh-CN" altLang="en-US" sz="2000" dirty="0"/>
              <a:t>导通换相至</a:t>
            </a:r>
            <a:r>
              <a:rPr lang="en-US" altLang="zh-CN" sz="2000" dirty="0"/>
              <a:t>VD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导通，</a:t>
            </a:r>
            <a:r>
              <a:rPr lang="en-US" altLang="zh-CN" sz="2000" i="1" dirty="0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E35449"/>
                </a:solidFill>
              </a:rPr>
              <a:t>d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E35449"/>
                </a:solidFill>
              </a:rPr>
              <a:t>连续</a:t>
            </a:r>
            <a:r>
              <a:rPr lang="zh-CN" altLang="en-US" sz="2000" dirty="0"/>
              <a:t>的。</a:t>
            </a:r>
            <a:r>
              <a:rPr lang="zh-CN" altLang="en-US" sz="2000" b="0" dirty="0"/>
              <a:t> </a:t>
            </a:r>
          </a:p>
        </p:txBody>
      </p:sp>
      <p:sp>
        <p:nvSpPr>
          <p:cNvPr id="108556" name="Text Box 133"/>
          <p:cNvSpPr txBox="1">
            <a:spLocks noChangeArrowheads="1"/>
          </p:cNvSpPr>
          <p:nvPr/>
        </p:nvSpPr>
        <p:spPr bwMode="auto">
          <a:xfrm>
            <a:off x="2243138" y="3200400"/>
            <a:ext cx="453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3-32  </a:t>
            </a:r>
            <a:r>
              <a:rPr lang="zh-CN" altLang="en-US" sz="1400">
                <a:solidFill>
                  <a:srgbClr val="6600CC"/>
                </a:solidFill>
              </a:rPr>
              <a:t>电容滤波的三相桥式不可控整流电路及其波形</a:t>
            </a:r>
          </a:p>
          <a:p>
            <a:pPr algn="ctr" eaLnBrk="1" hangingPunct="1"/>
            <a:r>
              <a:rPr lang="en-US" altLang="zh-CN" sz="1400">
                <a:solidFill>
                  <a:srgbClr val="6600CC"/>
                </a:solidFill>
              </a:rPr>
              <a:t>a) </a:t>
            </a:r>
            <a:r>
              <a:rPr lang="zh-CN" altLang="en-US" sz="1400">
                <a:solidFill>
                  <a:srgbClr val="6600CC"/>
                </a:solidFill>
              </a:rPr>
              <a:t>电路                      </a:t>
            </a:r>
            <a:r>
              <a:rPr lang="en-US" altLang="zh-CN" sz="1400">
                <a:solidFill>
                  <a:srgbClr val="6600CC"/>
                </a:solidFill>
              </a:rPr>
              <a:t>b) </a:t>
            </a:r>
            <a:r>
              <a:rPr lang="zh-CN" altLang="en-US" sz="1400">
                <a:solidFill>
                  <a:srgbClr val="6600CC"/>
                </a:solidFill>
              </a:rPr>
              <a:t>波形</a:t>
            </a:r>
          </a:p>
        </p:txBody>
      </p:sp>
      <p:sp>
        <p:nvSpPr>
          <p:cNvPr id="108557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2BA89A-BE33-46D1-BD4D-1586505C9A4A}" type="slidenum">
              <a:rPr lang="zh-CN" altLang="en-US"/>
              <a:pPr eaLnBrk="1" hangingPunct="1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3.4.2 </a:t>
            </a:r>
            <a:r>
              <a:rPr lang="zh-CN" altLang="en-US" sz="3600">
                <a:solidFill>
                  <a:schemeClr val="tx1"/>
                </a:solidFill>
              </a:rPr>
              <a:t>电容滤波的三相不可控整流电路</a:t>
            </a:r>
          </a:p>
        </p:txBody>
      </p:sp>
      <p:sp>
        <p:nvSpPr>
          <p:cNvPr id="108557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2BA89A-BE33-46D1-BD4D-1586505C9A4A}" type="slidenum">
              <a:rPr lang="zh-CN" altLang="en-US"/>
              <a:pPr eaLnBrk="1" hangingPunct="1"/>
              <a:t>24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121532-BF71-4CBC-99B9-9314D7D34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55" y="668988"/>
            <a:ext cx="8281044" cy="60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3.4.2 </a:t>
            </a:r>
            <a:r>
              <a:rPr lang="zh-CN" altLang="en-US" sz="3600">
                <a:solidFill>
                  <a:schemeClr val="tx1"/>
                </a:solidFill>
              </a:rPr>
              <a:t>电容滤波的三相不可控整流电路</a:t>
            </a:r>
          </a:p>
        </p:txBody>
      </p:sp>
      <p:pic>
        <p:nvPicPr>
          <p:cNvPr id="1105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2998788"/>
            <a:ext cx="4303712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596" name="Group 6"/>
          <p:cNvGrpSpPr>
            <a:grpSpLocks/>
          </p:cNvGrpSpPr>
          <p:nvPr/>
        </p:nvGrpSpPr>
        <p:grpSpPr bwMode="auto">
          <a:xfrm>
            <a:off x="5414963" y="3024188"/>
            <a:ext cx="3130550" cy="2295525"/>
            <a:chOff x="3411" y="1678"/>
            <a:chExt cx="1428" cy="1583"/>
          </a:xfrm>
        </p:grpSpPr>
        <p:sp>
          <p:nvSpPr>
            <p:cNvPr id="110600" name="Line 7"/>
            <p:cNvSpPr>
              <a:spLocks noChangeShapeType="1"/>
            </p:cNvSpPr>
            <p:nvPr/>
          </p:nvSpPr>
          <p:spPr bwMode="auto">
            <a:xfrm>
              <a:off x="3526" y="2724"/>
              <a:ext cx="1223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1" name="Freeform 8"/>
            <p:cNvSpPr>
              <a:spLocks/>
            </p:cNvSpPr>
            <p:nvPr/>
          </p:nvSpPr>
          <p:spPr bwMode="auto">
            <a:xfrm>
              <a:off x="4742" y="2694"/>
              <a:ext cx="87" cy="60"/>
            </a:xfrm>
            <a:custGeom>
              <a:avLst/>
              <a:gdLst>
                <a:gd name="T0" fmla="*/ 0 w 87"/>
                <a:gd name="T1" fmla="*/ 0 h 60"/>
                <a:gd name="T2" fmla="*/ 87 w 87"/>
                <a:gd name="T3" fmla="*/ 30 h 60"/>
                <a:gd name="T4" fmla="*/ 0 w 87"/>
                <a:gd name="T5" fmla="*/ 60 h 60"/>
                <a:gd name="T6" fmla="*/ 0 w 87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7" h="60">
                  <a:moveTo>
                    <a:pt x="0" y="0"/>
                  </a:moveTo>
                  <a:lnTo>
                    <a:pt x="87" y="3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2" name="Line 9"/>
            <p:cNvSpPr>
              <a:spLocks noChangeShapeType="1"/>
            </p:cNvSpPr>
            <p:nvPr/>
          </p:nvSpPr>
          <p:spPr bwMode="auto">
            <a:xfrm flipV="1">
              <a:off x="3526" y="2502"/>
              <a:ext cx="1" cy="49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3" name="Freeform 10"/>
            <p:cNvSpPr>
              <a:spLocks/>
            </p:cNvSpPr>
            <p:nvPr/>
          </p:nvSpPr>
          <p:spPr bwMode="auto">
            <a:xfrm>
              <a:off x="3497" y="2419"/>
              <a:ext cx="58" cy="91"/>
            </a:xfrm>
            <a:custGeom>
              <a:avLst/>
              <a:gdLst>
                <a:gd name="T0" fmla="*/ 0 w 58"/>
                <a:gd name="T1" fmla="*/ 91 h 91"/>
                <a:gd name="T2" fmla="*/ 29 w 58"/>
                <a:gd name="T3" fmla="*/ 0 h 91"/>
                <a:gd name="T4" fmla="*/ 58 w 58"/>
                <a:gd name="T5" fmla="*/ 91 h 91"/>
                <a:gd name="T6" fmla="*/ 0 w 58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91">
                  <a:moveTo>
                    <a:pt x="0" y="91"/>
                  </a:moveTo>
                  <a:lnTo>
                    <a:pt x="29" y="0"/>
                  </a:lnTo>
                  <a:lnTo>
                    <a:pt x="58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4" name="Freeform 11"/>
            <p:cNvSpPr>
              <a:spLocks/>
            </p:cNvSpPr>
            <p:nvPr/>
          </p:nvSpPr>
          <p:spPr bwMode="auto">
            <a:xfrm>
              <a:off x="3658" y="2474"/>
              <a:ext cx="80" cy="250"/>
            </a:xfrm>
            <a:custGeom>
              <a:avLst/>
              <a:gdLst>
                <a:gd name="T0" fmla="*/ 1 w 80"/>
                <a:gd name="T1" fmla="*/ 248 h 250"/>
                <a:gd name="T2" fmla="*/ 2 w 80"/>
                <a:gd name="T3" fmla="*/ 243 h 250"/>
                <a:gd name="T4" fmla="*/ 3 w 80"/>
                <a:gd name="T5" fmla="*/ 238 h 250"/>
                <a:gd name="T6" fmla="*/ 4 w 80"/>
                <a:gd name="T7" fmla="*/ 232 h 250"/>
                <a:gd name="T8" fmla="*/ 5 w 80"/>
                <a:gd name="T9" fmla="*/ 228 h 250"/>
                <a:gd name="T10" fmla="*/ 6 w 80"/>
                <a:gd name="T11" fmla="*/ 220 h 250"/>
                <a:gd name="T12" fmla="*/ 8 w 80"/>
                <a:gd name="T13" fmla="*/ 215 h 250"/>
                <a:gd name="T14" fmla="*/ 9 w 80"/>
                <a:gd name="T15" fmla="*/ 211 h 250"/>
                <a:gd name="T16" fmla="*/ 9 w 80"/>
                <a:gd name="T17" fmla="*/ 205 h 250"/>
                <a:gd name="T18" fmla="*/ 11 w 80"/>
                <a:gd name="T19" fmla="*/ 201 h 250"/>
                <a:gd name="T20" fmla="*/ 12 w 80"/>
                <a:gd name="T21" fmla="*/ 193 h 250"/>
                <a:gd name="T22" fmla="*/ 14 w 80"/>
                <a:gd name="T23" fmla="*/ 186 h 250"/>
                <a:gd name="T24" fmla="*/ 15 w 80"/>
                <a:gd name="T25" fmla="*/ 178 h 250"/>
                <a:gd name="T26" fmla="*/ 17 w 80"/>
                <a:gd name="T27" fmla="*/ 170 h 250"/>
                <a:gd name="T28" fmla="*/ 18 w 80"/>
                <a:gd name="T29" fmla="*/ 164 h 250"/>
                <a:gd name="T30" fmla="*/ 20 w 80"/>
                <a:gd name="T31" fmla="*/ 158 h 250"/>
                <a:gd name="T32" fmla="*/ 20 w 80"/>
                <a:gd name="T33" fmla="*/ 153 h 250"/>
                <a:gd name="T34" fmla="*/ 22 w 80"/>
                <a:gd name="T35" fmla="*/ 147 h 250"/>
                <a:gd name="T36" fmla="*/ 23 w 80"/>
                <a:gd name="T37" fmla="*/ 140 h 250"/>
                <a:gd name="T38" fmla="*/ 26 w 80"/>
                <a:gd name="T39" fmla="*/ 131 h 250"/>
                <a:gd name="T40" fmla="*/ 27 w 80"/>
                <a:gd name="T41" fmla="*/ 124 h 250"/>
                <a:gd name="T42" fmla="*/ 29 w 80"/>
                <a:gd name="T43" fmla="*/ 116 h 250"/>
                <a:gd name="T44" fmla="*/ 31 w 80"/>
                <a:gd name="T45" fmla="*/ 109 h 250"/>
                <a:gd name="T46" fmla="*/ 32 w 80"/>
                <a:gd name="T47" fmla="*/ 106 h 250"/>
                <a:gd name="T48" fmla="*/ 33 w 80"/>
                <a:gd name="T49" fmla="*/ 101 h 250"/>
                <a:gd name="T50" fmla="*/ 34 w 80"/>
                <a:gd name="T51" fmla="*/ 97 h 250"/>
                <a:gd name="T52" fmla="*/ 35 w 80"/>
                <a:gd name="T53" fmla="*/ 94 h 250"/>
                <a:gd name="T54" fmla="*/ 36 w 80"/>
                <a:gd name="T55" fmla="*/ 89 h 250"/>
                <a:gd name="T56" fmla="*/ 37 w 80"/>
                <a:gd name="T57" fmla="*/ 85 h 250"/>
                <a:gd name="T58" fmla="*/ 38 w 80"/>
                <a:gd name="T59" fmla="*/ 82 h 250"/>
                <a:gd name="T60" fmla="*/ 40 w 80"/>
                <a:gd name="T61" fmla="*/ 75 h 250"/>
                <a:gd name="T62" fmla="*/ 41 w 80"/>
                <a:gd name="T63" fmla="*/ 69 h 250"/>
                <a:gd name="T64" fmla="*/ 43 w 80"/>
                <a:gd name="T65" fmla="*/ 64 h 250"/>
                <a:gd name="T66" fmla="*/ 44 w 80"/>
                <a:gd name="T67" fmla="*/ 59 h 250"/>
                <a:gd name="T68" fmla="*/ 46 w 80"/>
                <a:gd name="T69" fmla="*/ 54 h 250"/>
                <a:gd name="T70" fmla="*/ 48 w 80"/>
                <a:gd name="T71" fmla="*/ 49 h 250"/>
                <a:gd name="T72" fmla="*/ 50 w 80"/>
                <a:gd name="T73" fmla="*/ 43 h 250"/>
                <a:gd name="T74" fmla="*/ 52 w 80"/>
                <a:gd name="T75" fmla="*/ 39 h 250"/>
                <a:gd name="T76" fmla="*/ 52 w 80"/>
                <a:gd name="T77" fmla="*/ 37 h 250"/>
                <a:gd name="T78" fmla="*/ 54 w 80"/>
                <a:gd name="T79" fmla="*/ 34 h 250"/>
                <a:gd name="T80" fmla="*/ 55 w 80"/>
                <a:gd name="T81" fmla="*/ 31 h 250"/>
                <a:gd name="T82" fmla="*/ 56 w 80"/>
                <a:gd name="T83" fmla="*/ 29 h 250"/>
                <a:gd name="T84" fmla="*/ 57 w 80"/>
                <a:gd name="T85" fmla="*/ 27 h 250"/>
                <a:gd name="T86" fmla="*/ 58 w 80"/>
                <a:gd name="T87" fmla="*/ 25 h 250"/>
                <a:gd name="T88" fmla="*/ 59 w 80"/>
                <a:gd name="T89" fmla="*/ 23 h 250"/>
                <a:gd name="T90" fmla="*/ 60 w 80"/>
                <a:gd name="T91" fmla="*/ 20 h 250"/>
                <a:gd name="T92" fmla="*/ 61 w 80"/>
                <a:gd name="T93" fmla="*/ 18 h 250"/>
                <a:gd name="T94" fmla="*/ 62 w 80"/>
                <a:gd name="T95" fmla="*/ 17 h 250"/>
                <a:gd name="T96" fmla="*/ 64 w 80"/>
                <a:gd name="T97" fmla="*/ 13 h 250"/>
                <a:gd name="T98" fmla="*/ 65 w 80"/>
                <a:gd name="T99" fmla="*/ 12 h 250"/>
                <a:gd name="T100" fmla="*/ 67 w 80"/>
                <a:gd name="T101" fmla="*/ 10 h 250"/>
                <a:gd name="T102" fmla="*/ 67 w 80"/>
                <a:gd name="T103" fmla="*/ 9 h 250"/>
                <a:gd name="T104" fmla="*/ 69 w 80"/>
                <a:gd name="T105" fmla="*/ 6 h 250"/>
                <a:gd name="T106" fmla="*/ 70 w 80"/>
                <a:gd name="T107" fmla="*/ 6 h 250"/>
                <a:gd name="T108" fmla="*/ 71 w 80"/>
                <a:gd name="T109" fmla="*/ 5 h 250"/>
                <a:gd name="T110" fmla="*/ 72 w 80"/>
                <a:gd name="T111" fmla="*/ 3 h 250"/>
                <a:gd name="T112" fmla="*/ 74 w 80"/>
                <a:gd name="T113" fmla="*/ 3 h 250"/>
                <a:gd name="T114" fmla="*/ 75 w 80"/>
                <a:gd name="T115" fmla="*/ 2 h 250"/>
                <a:gd name="T116" fmla="*/ 77 w 80"/>
                <a:gd name="T117" fmla="*/ 1 h 250"/>
                <a:gd name="T118" fmla="*/ 80 w 80"/>
                <a:gd name="T119" fmla="*/ 0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0" h="250">
                  <a:moveTo>
                    <a:pt x="0" y="250"/>
                  </a:moveTo>
                  <a:lnTo>
                    <a:pt x="1" y="248"/>
                  </a:lnTo>
                  <a:lnTo>
                    <a:pt x="1" y="245"/>
                  </a:lnTo>
                  <a:lnTo>
                    <a:pt x="2" y="243"/>
                  </a:lnTo>
                  <a:lnTo>
                    <a:pt x="3" y="240"/>
                  </a:lnTo>
                  <a:lnTo>
                    <a:pt x="3" y="238"/>
                  </a:lnTo>
                  <a:lnTo>
                    <a:pt x="3" y="236"/>
                  </a:lnTo>
                  <a:lnTo>
                    <a:pt x="4" y="232"/>
                  </a:lnTo>
                  <a:lnTo>
                    <a:pt x="4" y="230"/>
                  </a:lnTo>
                  <a:lnTo>
                    <a:pt x="5" y="228"/>
                  </a:lnTo>
                  <a:lnTo>
                    <a:pt x="6" y="223"/>
                  </a:lnTo>
                  <a:lnTo>
                    <a:pt x="6" y="220"/>
                  </a:lnTo>
                  <a:lnTo>
                    <a:pt x="7" y="218"/>
                  </a:lnTo>
                  <a:lnTo>
                    <a:pt x="8" y="215"/>
                  </a:lnTo>
                  <a:lnTo>
                    <a:pt x="8" y="213"/>
                  </a:lnTo>
                  <a:lnTo>
                    <a:pt x="9" y="211"/>
                  </a:lnTo>
                  <a:lnTo>
                    <a:pt x="9" y="208"/>
                  </a:lnTo>
                  <a:lnTo>
                    <a:pt x="9" y="205"/>
                  </a:lnTo>
                  <a:lnTo>
                    <a:pt x="10" y="203"/>
                  </a:lnTo>
                  <a:lnTo>
                    <a:pt x="11" y="201"/>
                  </a:lnTo>
                  <a:lnTo>
                    <a:pt x="12" y="196"/>
                  </a:lnTo>
                  <a:lnTo>
                    <a:pt x="12" y="193"/>
                  </a:lnTo>
                  <a:lnTo>
                    <a:pt x="13" y="189"/>
                  </a:lnTo>
                  <a:lnTo>
                    <a:pt x="14" y="186"/>
                  </a:lnTo>
                  <a:lnTo>
                    <a:pt x="15" y="181"/>
                  </a:lnTo>
                  <a:lnTo>
                    <a:pt x="15" y="178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8" y="167"/>
                  </a:lnTo>
                  <a:lnTo>
                    <a:pt x="18" y="164"/>
                  </a:lnTo>
                  <a:lnTo>
                    <a:pt x="18" y="163"/>
                  </a:lnTo>
                  <a:lnTo>
                    <a:pt x="20" y="158"/>
                  </a:lnTo>
                  <a:lnTo>
                    <a:pt x="20" y="155"/>
                  </a:lnTo>
                  <a:lnTo>
                    <a:pt x="20" y="153"/>
                  </a:lnTo>
                  <a:lnTo>
                    <a:pt x="22" y="149"/>
                  </a:lnTo>
                  <a:lnTo>
                    <a:pt x="22" y="147"/>
                  </a:lnTo>
                  <a:lnTo>
                    <a:pt x="23" y="142"/>
                  </a:lnTo>
                  <a:lnTo>
                    <a:pt x="23" y="140"/>
                  </a:lnTo>
                  <a:lnTo>
                    <a:pt x="26" y="133"/>
                  </a:lnTo>
                  <a:lnTo>
                    <a:pt x="26" y="131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9" y="118"/>
                  </a:lnTo>
                  <a:lnTo>
                    <a:pt x="29" y="116"/>
                  </a:lnTo>
                  <a:lnTo>
                    <a:pt x="30" y="111"/>
                  </a:lnTo>
                  <a:lnTo>
                    <a:pt x="31" y="109"/>
                  </a:lnTo>
                  <a:lnTo>
                    <a:pt x="32" y="108"/>
                  </a:lnTo>
                  <a:lnTo>
                    <a:pt x="32" y="106"/>
                  </a:lnTo>
                  <a:lnTo>
                    <a:pt x="32" y="103"/>
                  </a:lnTo>
                  <a:lnTo>
                    <a:pt x="33" y="101"/>
                  </a:lnTo>
                  <a:lnTo>
                    <a:pt x="33" y="99"/>
                  </a:lnTo>
                  <a:lnTo>
                    <a:pt x="34" y="97"/>
                  </a:lnTo>
                  <a:lnTo>
                    <a:pt x="35" y="95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6" y="89"/>
                  </a:lnTo>
                  <a:lnTo>
                    <a:pt x="36" y="88"/>
                  </a:lnTo>
                  <a:lnTo>
                    <a:pt x="37" y="85"/>
                  </a:lnTo>
                  <a:lnTo>
                    <a:pt x="38" y="84"/>
                  </a:lnTo>
                  <a:lnTo>
                    <a:pt x="38" y="82"/>
                  </a:lnTo>
                  <a:lnTo>
                    <a:pt x="38" y="81"/>
                  </a:lnTo>
                  <a:lnTo>
                    <a:pt x="40" y="75"/>
                  </a:lnTo>
                  <a:lnTo>
                    <a:pt x="41" y="73"/>
                  </a:lnTo>
                  <a:lnTo>
                    <a:pt x="41" y="69"/>
                  </a:lnTo>
                  <a:lnTo>
                    <a:pt x="42" y="68"/>
                  </a:lnTo>
                  <a:lnTo>
                    <a:pt x="43" y="64"/>
                  </a:lnTo>
                  <a:lnTo>
                    <a:pt x="44" y="61"/>
                  </a:lnTo>
                  <a:lnTo>
                    <a:pt x="44" y="59"/>
                  </a:lnTo>
                  <a:lnTo>
                    <a:pt x="46" y="54"/>
                  </a:lnTo>
                  <a:lnTo>
                    <a:pt x="48" y="51"/>
                  </a:lnTo>
                  <a:lnTo>
                    <a:pt x="48" y="49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51" y="40"/>
                  </a:lnTo>
                  <a:lnTo>
                    <a:pt x="52" y="39"/>
                  </a:lnTo>
                  <a:lnTo>
                    <a:pt x="52" y="37"/>
                  </a:lnTo>
                  <a:lnTo>
                    <a:pt x="53" y="35"/>
                  </a:lnTo>
                  <a:lnTo>
                    <a:pt x="54" y="34"/>
                  </a:lnTo>
                  <a:lnTo>
                    <a:pt x="55" y="33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7"/>
                  </a:lnTo>
                  <a:lnTo>
                    <a:pt x="58" y="26"/>
                  </a:lnTo>
                  <a:lnTo>
                    <a:pt x="58" y="25"/>
                  </a:lnTo>
                  <a:lnTo>
                    <a:pt x="58" y="23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60" y="20"/>
                  </a:lnTo>
                  <a:lnTo>
                    <a:pt x="61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2" y="17"/>
                  </a:lnTo>
                  <a:lnTo>
                    <a:pt x="63" y="15"/>
                  </a:lnTo>
                  <a:lnTo>
                    <a:pt x="64" y="13"/>
                  </a:lnTo>
                  <a:lnTo>
                    <a:pt x="65" y="12"/>
                  </a:lnTo>
                  <a:lnTo>
                    <a:pt x="65" y="11"/>
                  </a:lnTo>
                  <a:lnTo>
                    <a:pt x="67" y="10"/>
                  </a:lnTo>
                  <a:lnTo>
                    <a:pt x="67" y="9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70" y="6"/>
                  </a:lnTo>
                  <a:lnTo>
                    <a:pt x="70" y="5"/>
                  </a:lnTo>
                  <a:lnTo>
                    <a:pt x="71" y="5"/>
                  </a:lnTo>
                  <a:lnTo>
                    <a:pt x="72" y="3"/>
                  </a:lnTo>
                  <a:lnTo>
                    <a:pt x="73" y="3"/>
                  </a:lnTo>
                  <a:lnTo>
                    <a:pt x="74" y="3"/>
                  </a:lnTo>
                  <a:lnTo>
                    <a:pt x="74" y="2"/>
                  </a:lnTo>
                  <a:lnTo>
                    <a:pt x="75" y="2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78" y="0"/>
                  </a:lnTo>
                  <a:lnTo>
                    <a:pt x="80" y="0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5" name="Freeform 12"/>
            <p:cNvSpPr>
              <a:spLocks/>
            </p:cNvSpPr>
            <p:nvPr/>
          </p:nvSpPr>
          <p:spPr bwMode="auto">
            <a:xfrm>
              <a:off x="3845" y="2474"/>
              <a:ext cx="79" cy="250"/>
            </a:xfrm>
            <a:custGeom>
              <a:avLst/>
              <a:gdLst>
                <a:gd name="T0" fmla="*/ 79 w 79"/>
                <a:gd name="T1" fmla="*/ 248 h 250"/>
                <a:gd name="T2" fmla="*/ 78 w 79"/>
                <a:gd name="T3" fmla="*/ 243 h 250"/>
                <a:gd name="T4" fmla="*/ 77 w 79"/>
                <a:gd name="T5" fmla="*/ 238 h 250"/>
                <a:gd name="T6" fmla="*/ 75 w 79"/>
                <a:gd name="T7" fmla="*/ 232 h 250"/>
                <a:gd name="T8" fmla="*/ 75 w 79"/>
                <a:gd name="T9" fmla="*/ 228 h 250"/>
                <a:gd name="T10" fmla="*/ 73 w 79"/>
                <a:gd name="T11" fmla="*/ 220 h 250"/>
                <a:gd name="T12" fmla="*/ 72 w 79"/>
                <a:gd name="T13" fmla="*/ 215 h 250"/>
                <a:gd name="T14" fmla="*/ 71 w 79"/>
                <a:gd name="T15" fmla="*/ 211 h 250"/>
                <a:gd name="T16" fmla="*/ 70 w 79"/>
                <a:gd name="T17" fmla="*/ 205 h 250"/>
                <a:gd name="T18" fmla="*/ 69 w 79"/>
                <a:gd name="T19" fmla="*/ 201 h 250"/>
                <a:gd name="T20" fmla="*/ 68 w 79"/>
                <a:gd name="T21" fmla="*/ 193 h 250"/>
                <a:gd name="T22" fmla="*/ 66 w 79"/>
                <a:gd name="T23" fmla="*/ 186 h 250"/>
                <a:gd name="T24" fmla="*/ 65 w 79"/>
                <a:gd name="T25" fmla="*/ 178 h 250"/>
                <a:gd name="T26" fmla="*/ 63 w 79"/>
                <a:gd name="T27" fmla="*/ 170 h 250"/>
                <a:gd name="T28" fmla="*/ 61 w 79"/>
                <a:gd name="T29" fmla="*/ 164 h 250"/>
                <a:gd name="T30" fmla="*/ 60 w 79"/>
                <a:gd name="T31" fmla="*/ 158 h 250"/>
                <a:gd name="T32" fmla="*/ 59 w 79"/>
                <a:gd name="T33" fmla="*/ 153 h 250"/>
                <a:gd name="T34" fmla="*/ 58 w 79"/>
                <a:gd name="T35" fmla="*/ 147 h 250"/>
                <a:gd name="T36" fmla="*/ 56 w 79"/>
                <a:gd name="T37" fmla="*/ 140 h 250"/>
                <a:gd name="T38" fmla="*/ 54 w 79"/>
                <a:gd name="T39" fmla="*/ 131 h 250"/>
                <a:gd name="T40" fmla="*/ 52 w 79"/>
                <a:gd name="T41" fmla="*/ 124 h 250"/>
                <a:gd name="T42" fmla="*/ 50 w 79"/>
                <a:gd name="T43" fmla="*/ 116 h 250"/>
                <a:gd name="T44" fmla="*/ 49 w 79"/>
                <a:gd name="T45" fmla="*/ 109 h 250"/>
                <a:gd name="T46" fmla="*/ 48 w 79"/>
                <a:gd name="T47" fmla="*/ 106 h 250"/>
                <a:gd name="T48" fmla="*/ 47 w 79"/>
                <a:gd name="T49" fmla="*/ 101 h 250"/>
                <a:gd name="T50" fmla="*/ 46 w 79"/>
                <a:gd name="T51" fmla="*/ 97 h 250"/>
                <a:gd name="T52" fmla="*/ 45 w 79"/>
                <a:gd name="T53" fmla="*/ 94 h 250"/>
                <a:gd name="T54" fmla="*/ 43 w 79"/>
                <a:gd name="T55" fmla="*/ 89 h 250"/>
                <a:gd name="T56" fmla="*/ 43 w 79"/>
                <a:gd name="T57" fmla="*/ 85 h 250"/>
                <a:gd name="T58" fmla="*/ 42 w 79"/>
                <a:gd name="T59" fmla="*/ 82 h 250"/>
                <a:gd name="T60" fmla="*/ 40 w 79"/>
                <a:gd name="T61" fmla="*/ 75 h 250"/>
                <a:gd name="T62" fmla="*/ 38 w 79"/>
                <a:gd name="T63" fmla="*/ 69 h 250"/>
                <a:gd name="T64" fmla="*/ 37 w 79"/>
                <a:gd name="T65" fmla="*/ 64 h 250"/>
                <a:gd name="T66" fmla="*/ 35 w 79"/>
                <a:gd name="T67" fmla="*/ 59 h 250"/>
                <a:gd name="T68" fmla="*/ 33 w 79"/>
                <a:gd name="T69" fmla="*/ 54 h 250"/>
                <a:gd name="T70" fmla="*/ 32 w 79"/>
                <a:gd name="T71" fmla="*/ 49 h 250"/>
                <a:gd name="T72" fmla="*/ 29 w 79"/>
                <a:gd name="T73" fmla="*/ 43 h 250"/>
                <a:gd name="T74" fmla="*/ 28 w 79"/>
                <a:gd name="T75" fmla="*/ 39 h 250"/>
                <a:gd name="T76" fmla="*/ 27 w 79"/>
                <a:gd name="T77" fmla="*/ 37 h 250"/>
                <a:gd name="T78" fmla="*/ 26 w 79"/>
                <a:gd name="T79" fmla="*/ 34 h 250"/>
                <a:gd name="T80" fmla="*/ 25 w 79"/>
                <a:gd name="T81" fmla="*/ 31 h 250"/>
                <a:gd name="T82" fmla="*/ 24 w 79"/>
                <a:gd name="T83" fmla="*/ 29 h 250"/>
                <a:gd name="T84" fmla="*/ 23 w 79"/>
                <a:gd name="T85" fmla="*/ 27 h 250"/>
                <a:gd name="T86" fmla="*/ 22 w 79"/>
                <a:gd name="T87" fmla="*/ 25 h 250"/>
                <a:gd name="T88" fmla="*/ 21 w 79"/>
                <a:gd name="T89" fmla="*/ 23 h 250"/>
                <a:gd name="T90" fmla="*/ 20 w 79"/>
                <a:gd name="T91" fmla="*/ 20 h 250"/>
                <a:gd name="T92" fmla="*/ 19 w 79"/>
                <a:gd name="T93" fmla="*/ 18 h 250"/>
                <a:gd name="T94" fmla="*/ 18 w 79"/>
                <a:gd name="T95" fmla="*/ 17 h 250"/>
                <a:gd name="T96" fmla="*/ 16 w 79"/>
                <a:gd name="T97" fmla="*/ 13 h 250"/>
                <a:gd name="T98" fmla="*/ 15 w 79"/>
                <a:gd name="T99" fmla="*/ 12 h 250"/>
                <a:gd name="T100" fmla="*/ 13 w 79"/>
                <a:gd name="T101" fmla="*/ 10 h 250"/>
                <a:gd name="T102" fmla="*/ 12 w 79"/>
                <a:gd name="T103" fmla="*/ 9 h 250"/>
                <a:gd name="T104" fmla="*/ 11 w 79"/>
                <a:gd name="T105" fmla="*/ 6 h 250"/>
                <a:gd name="T106" fmla="*/ 9 w 79"/>
                <a:gd name="T107" fmla="*/ 6 h 250"/>
                <a:gd name="T108" fmla="*/ 9 w 79"/>
                <a:gd name="T109" fmla="*/ 5 h 250"/>
                <a:gd name="T110" fmla="*/ 7 w 79"/>
                <a:gd name="T111" fmla="*/ 3 h 250"/>
                <a:gd name="T112" fmla="*/ 6 w 79"/>
                <a:gd name="T113" fmla="*/ 3 h 250"/>
                <a:gd name="T114" fmla="*/ 5 w 79"/>
                <a:gd name="T115" fmla="*/ 2 h 250"/>
                <a:gd name="T116" fmla="*/ 3 w 79"/>
                <a:gd name="T117" fmla="*/ 1 h 250"/>
                <a:gd name="T118" fmla="*/ 0 w 79"/>
                <a:gd name="T119" fmla="*/ 0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9" h="250">
                  <a:moveTo>
                    <a:pt x="79" y="250"/>
                  </a:moveTo>
                  <a:lnTo>
                    <a:pt x="79" y="248"/>
                  </a:lnTo>
                  <a:lnTo>
                    <a:pt x="78" y="245"/>
                  </a:lnTo>
                  <a:lnTo>
                    <a:pt x="78" y="243"/>
                  </a:lnTo>
                  <a:lnTo>
                    <a:pt x="78" y="240"/>
                  </a:lnTo>
                  <a:lnTo>
                    <a:pt x="77" y="238"/>
                  </a:lnTo>
                  <a:lnTo>
                    <a:pt x="76" y="236"/>
                  </a:lnTo>
                  <a:lnTo>
                    <a:pt x="75" y="232"/>
                  </a:lnTo>
                  <a:lnTo>
                    <a:pt x="75" y="230"/>
                  </a:lnTo>
                  <a:lnTo>
                    <a:pt x="75" y="228"/>
                  </a:lnTo>
                  <a:lnTo>
                    <a:pt x="74" y="223"/>
                  </a:lnTo>
                  <a:lnTo>
                    <a:pt x="73" y="220"/>
                  </a:lnTo>
                  <a:lnTo>
                    <a:pt x="72" y="218"/>
                  </a:lnTo>
                  <a:lnTo>
                    <a:pt x="72" y="215"/>
                  </a:lnTo>
                  <a:lnTo>
                    <a:pt x="72" y="213"/>
                  </a:lnTo>
                  <a:lnTo>
                    <a:pt x="71" y="211"/>
                  </a:lnTo>
                  <a:lnTo>
                    <a:pt x="71" y="208"/>
                  </a:lnTo>
                  <a:lnTo>
                    <a:pt x="70" y="205"/>
                  </a:lnTo>
                  <a:lnTo>
                    <a:pt x="69" y="203"/>
                  </a:lnTo>
                  <a:lnTo>
                    <a:pt x="69" y="201"/>
                  </a:lnTo>
                  <a:lnTo>
                    <a:pt x="68" y="196"/>
                  </a:lnTo>
                  <a:lnTo>
                    <a:pt x="68" y="193"/>
                  </a:lnTo>
                  <a:lnTo>
                    <a:pt x="66" y="189"/>
                  </a:lnTo>
                  <a:lnTo>
                    <a:pt x="66" y="186"/>
                  </a:lnTo>
                  <a:lnTo>
                    <a:pt x="65" y="181"/>
                  </a:lnTo>
                  <a:lnTo>
                    <a:pt x="65" y="178"/>
                  </a:lnTo>
                  <a:lnTo>
                    <a:pt x="63" y="172"/>
                  </a:lnTo>
                  <a:lnTo>
                    <a:pt x="63" y="170"/>
                  </a:lnTo>
                  <a:lnTo>
                    <a:pt x="62" y="167"/>
                  </a:lnTo>
                  <a:lnTo>
                    <a:pt x="61" y="164"/>
                  </a:lnTo>
                  <a:lnTo>
                    <a:pt x="61" y="163"/>
                  </a:lnTo>
                  <a:lnTo>
                    <a:pt x="60" y="158"/>
                  </a:lnTo>
                  <a:lnTo>
                    <a:pt x="59" y="155"/>
                  </a:lnTo>
                  <a:lnTo>
                    <a:pt x="59" y="153"/>
                  </a:lnTo>
                  <a:lnTo>
                    <a:pt x="58" y="149"/>
                  </a:lnTo>
                  <a:lnTo>
                    <a:pt x="58" y="147"/>
                  </a:lnTo>
                  <a:lnTo>
                    <a:pt x="56" y="142"/>
                  </a:lnTo>
                  <a:lnTo>
                    <a:pt x="56" y="140"/>
                  </a:lnTo>
                  <a:lnTo>
                    <a:pt x="55" y="133"/>
                  </a:lnTo>
                  <a:lnTo>
                    <a:pt x="54" y="131"/>
                  </a:lnTo>
                  <a:lnTo>
                    <a:pt x="53" y="126"/>
                  </a:lnTo>
                  <a:lnTo>
                    <a:pt x="52" y="124"/>
                  </a:lnTo>
                  <a:lnTo>
                    <a:pt x="51" y="118"/>
                  </a:lnTo>
                  <a:lnTo>
                    <a:pt x="50" y="116"/>
                  </a:lnTo>
                  <a:lnTo>
                    <a:pt x="49" y="111"/>
                  </a:lnTo>
                  <a:lnTo>
                    <a:pt x="49" y="109"/>
                  </a:lnTo>
                  <a:lnTo>
                    <a:pt x="49" y="108"/>
                  </a:lnTo>
                  <a:lnTo>
                    <a:pt x="48" y="106"/>
                  </a:lnTo>
                  <a:lnTo>
                    <a:pt x="47" y="103"/>
                  </a:lnTo>
                  <a:lnTo>
                    <a:pt x="47" y="101"/>
                  </a:lnTo>
                  <a:lnTo>
                    <a:pt x="46" y="99"/>
                  </a:lnTo>
                  <a:lnTo>
                    <a:pt x="46" y="97"/>
                  </a:lnTo>
                  <a:lnTo>
                    <a:pt x="46" y="95"/>
                  </a:lnTo>
                  <a:lnTo>
                    <a:pt x="45" y="94"/>
                  </a:lnTo>
                  <a:lnTo>
                    <a:pt x="44" y="92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43" y="85"/>
                  </a:lnTo>
                  <a:lnTo>
                    <a:pt x="42" y="84"/>
                  </a:lnTo>
                  <a:lnTo>
                    <a:pt x="42" y="82"/>
                  </a:lnTo>
                  <a:lnTo>
                    <a:pt x="41" y="81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8" y="69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5" y="61"/>
                  </a:lnTo>
                  <a:lnTo>
                    <a:pt x="35" y="59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2" y="51"/>
                  </a:lnTo>
                  <a:lnTo>
                    <a:pt x="32" y="49"/>
                  </a:lnTo>
                  <a:lnTo>
                    <a:pt x="30" y="44"/>
                  </a:lnTo>
                  <a:lnTo>
                    <a:pt x="29" y="43"/>
                  </a:lnTo>
                  <a:lnTo>
                    <a:pt x="29" y="40"/>
                  </a:lnTo>
                  <a:lnTo>
                    <a:pt x="28" y="39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2" y="25"/>
                  </a:lnTo>
                  <a:lnTo>
                    <a:pt x="21" y="23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19" y="18"/>
                  </a:lnTo>
                  <a:lnTo>
                    <a:pt x="18" y="17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6" name="Freeform 13"/>
            <p:cNvSpPr>
              <a:spLocks/>
            </p:cNvSpPr>
            <p:nvPr/>
          </p:nvSpPr>
          <p:spPr bwMode="auto">
            <a:xfrm>
              <a:off x="3738" y="2474"/>
              <a:ext cx="107" cy="140"/>
            </a:xfrm>
            <a:custGeom>
              <a:avLst/>
              <a:gdLst>
                <a:gd name="T0" fmla="*/ 0 w 107"/>
                <a:gd name="T1" fmla="*/ 0 h 140"/>
                <a:gd name="T2" fmla="*/ 23 w 107"/>
                <a:gd name="T3" fmla="*/ 26 h 140"/>
                <a:gd name="T4" fmla="*/ 42 w 107"/>
                <a:gd name="T5" fmla="*/ 86 h 140"/>
                <a:gd name="T6" fmla="*/ 53 w 107"/>
                <a:gd name="T7" fmla="*/ 140 h 140"/>
                <a:gd name="T8" fmla="*/ 86 w 107"/>
                <a:gd name="T9" fmla="*/ 22 h 140"/>
                <a:gd name="T10" fmla="*/ 107 w 107"/>
                <a:gd name="T11" fmla="*/ 0 h 1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" h="140">
                  <a:moveTo>
                    <a:pt x="0" y="0"/>
                  </a:moveTo>
                  <a:cubicBezTo>
                    <a:pt x="8" y="0"/>
                    <a:pt x="16" y="14"/>
                    <a:pt x="23" y="26"/>
                  </a:cubicBezTo>
                  <a:cubicBezTo>
                    <a:pt x="33" y="46"/>
                    <a:pt x="37" y="61"/>
                    <a:pt x="42" y="86"/>
                  </a:cubicBezTo>
                  <a:cubicBezTo>
                    <a:pt x="45" y="100"/>
                    <a:pt x="48" y="117"/>
                    <a:pt x="53" y="140"/>
                  </a:cubicBezTo>
                  <a:cubicBezTo>
                    <a:pt x="61" y="98"/>
                    <a:pt x="67" y="58"/>
                    <a:pt x="86" y="22"/>
                  </a:cubicBezTo>
                  <a:cubicBezTo>
                    <a:pt x="92" y="11"/>
                    <a:pt x="99" y="0"/>
                    <a:pt x="107" y="0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7" name="Freeform 14"/>
            <p:cNvSpPr>
              <a:spLocks/>
            </p:cNvSpPr>
            <p:nvPr/>
          </p:nvSpPr>
          <p:spPr bwMode="auto">
            <a:xfrm>
              <a:off x="4058" y="2724"/>
              <a:ext cx="79" cy="250"/>
            </a:xfrm>
            <a:custGeom>
              <a:avLst/>
              <a:gdLst>
                <a:gd name="T0" fmla="*/ 0 w 79"/>
                <a:gd name="T1" fmla="*/ 3 h 250"/>
                <a:gd name="T2" fmla="*/ 1 w 79"/>
                <a:gd name="T3" fmla="*/ 7 h 250"/>
                <a:gd name="T4" fmla="*/ 2 w 79"/>
                <a:gd name="T5" fmla="*/ 13 h 250"/>
                <a:gd name="T6" fmla="*/ 3 w 79"/>
                <a:gd name="T7" fmla="*/ 18 h 250"/>
                <a:gd name="T8" fmla="*/ 4 w 79"/>
                <a:gd name="T9" fmla="*/ 23 h 250"/>
                <a:gd name="T10" fmla="*/ 6 w 79"/>
                <a:gd name="T11" fmla="*/ 30 h 250"/>
                <a:gd name="T12" fmla="*/ 6 w 79"/>
                <a:gd name="T13" fmla="*/ 35 h 250"/>
                <a:gd name="T14" fmla="*/ 7 w 79"/>
                <a:gd name="T15" fmla="*/ 40 h 250"/>
                <a:gd name="T16" fmla="*/ 9 w 79"/>
                <a:gd name="T17" fmla="*/ 45 h 250"/>
                <a:gd name="T18" fmla="*/ 9 w 79"/>
                <a:gd name="T19" fmla="*/ 50 h 250"/>
                <a:gd name="T20" fmla="*/ 11 w 79"/>
                <a:gd name="T21" fmla="*/ 57 h 250"/>
                <a:gd name="T22" fmla="*/ 12 w 79"/>
                <a:gd name="T23" fmla="*/ 64 h 250"/>
                <a:gd name="T24" fmla="*/ 14 w 79"/>
                <a:gd name="T25" fmla="*/ 72 h 250"/>
                <a:gd name="T26" fmla="*/ 16 w 79"/>
                <a:gd name="T27" fmla="*/ 81 h 250"/>
                <a:gd name="T28" fmla="*/ 17 w 79"/>
                <a:gd name="T29" fmla="*/ 86 h 250"/>
                <a:gd name="T30" fmla="*/ 19 w 79"/>
                <a:gd name="T31" fmla="*/ 92 h 250"/>
                <a:gd name="T32" fmla="*/ 20 w 79"/>
                <a:gd name="T33" fmla="*/ 98 h 250"/>
                <a:gd name="T34" fmla="*/ 21 w 79"/>
                <a:gd name="T35" fmla="*/ 104 h 250"/>
                <a:gd name="T36" fmla="*/ 23 w 79"/>
                <a:gd name="T37" fmla="*/ 111 h 250"/>
                <a:gd name="T38" fmla="*/ 25 w 79"/>
                <a:gd name="T39" fmla="*/ 119 h 250"/>
                <a:gd name="T40" fmla="*/ 26 w 79"/>
                <a:gd name="T41" fmla="*/ 126 h 250"/>
                <a:gd name="T42" fmla="*/ 28 w 79"/>
                <a:gd name="T43" fmla="*/ 135 h 250"/>
                <a:gd name="T44" fmla="*/ 29 w 79"/>
                <a:gd name="T45" fmla="*/ 142 h 250"/>
                <a:gd name="T46" fmla="*/ 31 w 79"/>
                <a:gd name="T47" fmla="*/ 145 h 250"/>
                <a:gd name="T48" fmla="*/ 32 w 79"/>
                <a:gd name="T49" fmla="*/ 150 h 250"/>
                <a:gd name="T50" fmla="*/ 33 w 79"/>
                <a:gd name="T51" fmla="*/ 153 h 250"/>
                <a:gd name="T52" fmla="*/ 34 w 79"/>
                <a:gd name="T53" fmla="*/ 157 h 250"/>
                <a:gd name="T54" fmla="*/ 35 w 79"/>
                <a:gd name="T55" fmla="*/ 161 h 250"/>
                <a:gd name="T56" fmla="*/ 36 w 79"/>
                <a:gd name="T57" fmla="*/ 165 h 250"/>
                <a:gd name="T58" fmla="*/ 37 w 79"/>
                <a:gd name="T59" fmla="*/ 169 h 250"/>
                <a:gd name="T60" fmla="*/ 39 w 79"/>
                <a:gd name="T61" fmla="*/ 176 h 250"/>
                <a:gd name="T62" fmla="*/ 40 w 79"/>
                <a:gd name="T63" fmla="*/ 181 h 250"/>
                <a:gd name="T64" fmla="*/ 42 w 79"/>
                <a:gd name="T65" fmla="*/ 186 h 250"/>
                <a:gd name="T66" fmla="*/ 43 w 79"/>
                <a:gd name="T67" fmla="*/ 191 h 250"/>
                <a:gd name="T68" fmla="*/ 46 w 79"/>
                <a:gd name="T69" fmla="*/ 197 h 250"/>
                <a:gd name="T70" fmla="*/ 47 w 79"/>
                <a:gd name="T71" fmla="*/ 201 h 250"/>
                <a:gd name="T72" fmla="*/ 49 w 79"/>
                <a:gd name="T73" fmla="*/ 208 h 250"/>
                <a:gd name="T74" fmla="*/ 51 w 79"/>
                <a:gd name="T75" fmla="*/ 211 h 250"/>
                <a:gd name="T76" fmla="*/ 52 w 79"/>
                <a:gd name="T77" fmla="*/ 214 h 250"/>
                <a:gd name="T78" fmla="*/ 52 w 79"/>
                <a:gd name="T79" fmla="*/ 217 h 250"/>
                <a:gd name="T80" fmla="*/ 54 w 79"/>
                <a:gd name="T81" fmla="*/ 219 h 250"/>
                <a:gd name="T82" fmla="*/ 55 w 79"/>
                <a:gd name="T83" fmla="*/ 222 h 250"/>
                <a:gd name="T84" fmla="*/ 55 w 79"/>
                <a:gd name="T85" fmla="*/ 224 h 250"/>
                <a:gd name="T86" fmla="*/ 57 w 79"/>
                <a:gd name="T87" fmla="*/ 225 h 250"/>
                <a:gd name="T88" fmla="*/ 58 w 79"/>
                <a:gd name="T89" fmla="*/ 228 h 250"/>
                <a:gd name="T90" fmla="*/ 59 w 79"/>
                <a:gd name="T91" fmla="*/ 230 h 250"/>
                <a:gd name="T92" fmla="*/ 60 w 79"/>
                <a:gd name="T93" fmla="*/ 232 h 250"/>
                <a:gd name="T94" fmla="*/ 61 w 79"/>
                <a:gd name="T95" fmla="*/ 234 h 250"/>
                <a:gd name="T96" fmla="*/ 63 w 79"/>
                <a:gd name="T97" fmla="*/ 237 h 250"/>
                <a:gd name="T98" fmla="*/ 64 w 79"/>
                <a:gd name="T99" fmla="*/ 239 h 250"/>
                <a:gd name="T100" fmla="*/ 66 w 79"/>
                <a:gd name="T101" fmla="*/ 241 h 250"/>
                <a:gd name="T102" fmla="*/ 66 w 79"/>
                <a:gd name="T103" fmla="*/ 242 h 250"/>
                <a:gd name="T104" fmla="*/ 68 w 79"/>
                <a:gd name="T105" fmla="*/ 244 h 250"/>
                <a:gd name="T106" fmla="*/ 69 w 79"/>
                <a:gd name="T107" fmla="*/ 245 h 250"/>
                <a:gd name="T108" fmla="*/ 70 w 79"/>
                <a:gd name="T109" fmla="*/ 246 h 250"/>
                <a:gd name="T110" fmla="*/ 72 w 79"/>
                <a:gd name="T111" fmla="*/ 247 h 250"/>
                <a:gd name="T112" fmla="*/ 72 w 79"/>
                <a:gd name="T113" fmla="*/ 248 h 250"/>
                <a:gd name="T114" fmla="*/ 74 w 79"/>
                <a:gd name="T115" fmla="*/ 249 h 250"/>
                <a:gd name="T116" fmla="*/ 76 w 79"/>
                <a:gd name="T117" fmla="*/ 249 h 250"/>
                <a:gd name="T118" fmla="*/ 79 w 79"/>
                <a:gd name="T119" fmla="*/ 250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9" h="250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5" y="27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7" y="37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9" y="45"/>
                  </a:lnTo>
                  <a:lnTo>
                    <a:pt x="9" y="47"/>
                  </a:lnTo>
                  <a:lnTo>
                    <a:pt x="9" y="50"/>
                  </a:lnTo>
                  <a:lnTo>
                    <a:pt x="11" y="54"/>
                  </a:lnTo>
                  <a:lnTo>
                    <a:pt x="11" y="57"/>
                  </a:lnTo>
                  <a:lnTo>
                    <a:pt x="12" y="61"/>
                  </a:lnTo>
                  <a:lnTo>
                    <a:pt x="12" y="64"/>
                  </a:lnTo>
                  <a:lnTo>
                    <a:pt x="14" y="69"/>
                  </a:lnTo>
                  <a:lnTo>
                    <a:pt x="14" y="72"/>
                  </a:lnTo>
                  <a:lnTo>
                    <a:pt x="16" y="78"/>
                  </a:lnTo>
                  <a:lnTo>
                    <a:pt x="16" y="81"/>
                  </a:lnTo>
                  <a:lnTo>
                    <a:pt x="17" y="84"/>
                  </a:lnTo>
                  <a:lnTo>
                    <a:pt x="17" y="86"/>
                  </a:lnTo>
                  <a:lnTo>
                    <a:pt x="17" y="88"/>
                  </a:lnTo>
                  <a:lnTo>
                    <a:pt x="19" y="92"/>
                  </a:lnTo>
                  <a:lnTo>
                    <a:pt x="19" y="95"/>
                  </a:lnTo>
                  <a:lnTo>
                    <a:pt x="20" y="98"/>
                  </a:lnTo>
                  <a:lnTo>
                    <a:pt x="20" y="102"/>
                  </a:lnTo>
                  <a:lnTo>
                    <a:pt x="21" y="104"/>
                  </a:lnTo>
                  <a:lnTo>
                    <a:pt x="22" y="109"/>
                  </a:lnTo>
                  <a:lnTo>
                    <a:pt x="23" y="111"/>
                  </a:lnTo>
                  <a:lnTo>
                    <a:pt x="24" y="117"/>
                  </a:lnTo>
                  <a:lnTo>
                    <a:pt x="25" y="119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8" y="133"/>
                  </a:lnTo>
                  <a:lnTo>
                    <a:pt x="28" y="135"/>
                  </a:lnTo>
                  <a:lnTo>
                    <a:pt x="29" y="140"/>
                  </a:lnTo>
                  <a:lnTo>
                    <a:pt x="29" y="142"/>
                  </a:lnTo>
                  <a:lnTo>
                    <a:pt x="30" y="143"/>
                  </a:lnTo>
                  <a:lnTo>
                    <a:pt x="31" y="145"/>
                  </a:lnTo>
                  <a:lnTo>
                    <a:pt x="32" y="147"/>
                  </a:lnTo>
                  <a:lnTo>
                    <a:pt x="32" y="150"/>
                  </a:lnTo>
                  <a:lnTo>
                    <a:pt x="32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4" y="157"/>
                  </a:lnTo>
                  <a:lnTo>
                    <a:pt x="35" y="159"/>
                  </a:lnTo>
                  <a:lnTo>
                    <a:pt x="35" y="161"/>
                  </a:lnTo>
                  <a:lnTo>
                    <a:pt x="35" y="163"/>
                  </a:lnTo>
                  <a:lnTo>
                    <a:pt x="36" y="165"/>
                  </a:lnTo>
                  <a:lnTo>
                    <a:pt x="37" y="167"/>
                  </a:lnTo>
                  <a:lnTo>
                    <a:pt x="37" y="169"/>
                  </a:lnTo>
                  <a:lnTo>
                    <a:pt x="38" y="170"/>
                  </a:lnTo>
                  <a:lnTo>
                    <a:pt x="39" y="176"/>
                  </a:lnTo>
                  <a:lnTo>
                    <a:pt x="40" y="177"/>
                  </a:lnTo>
                  <a:lnTo>
                    <a:pt x="40" y="181"/>
                  </a:lnTo>
                  <a:lnTo>
                    <a:pt x="41" y="183"/>
                  </a:lnTo>
                  <a:lnTo>
                    <a:pt x="42" y="186"/>
                  </a:lnTo>
                  <a:lnTo>
                    <a:pt x="43" y="189"/>
                  </a:lnTo>
                  <a:lnTo>
                    <a:pt x="43" y="191"/>
                  </a:lnTo>
                  <a:lnTo>
                    <a:pt x="45" y="196"/>
                  </a:lnTo>
                  <a:lnTo>
                    <a:pt x="46" y="197"/>
                  </a:lnTo>
                  <a:lnTo>
                    <a:pt x="46" y="200"/>
                  </a:lnTo>
                  <a:lnTo>
                    <a:pt x="47" y="201"/>
                  </a:lnTo>
                  <a:lnTo>
                    <a:pt x="49" y="206"/>
                  </a:lnTo>
                  <a:lnTo>
                    <a:pt x="49" y="208"/>
                  </a:lnTo>
                  <a:lnTo>
                    <a:pt x="50" y="211"/>
                  </a:lnTo>
                  <a:lnTo>
                    <a:pt x="51" y="211"/>
                  </a:lnTo>
                  <a:lnTo>
                    <a:pt x="51" y="213"/>
                  </a:lnTo>
                  <a:lnTo>
                    <a:pt x="52" y="214"/>
                  </a:lnTo>
                  <a:lnTo>
                    <a:pt x="52" y="215"/>
                  </a:lnTo>
                  <a:lnTo>
                    <a:pt x="52" y="217"/>
                  </a:lnTo>
                  <a:lnTo>
                    <a:pt x="53" y="218"/>
                  </a:lnTo>
                  <a:lnTo>
                    <a:pt x="54" y="219"/>
                  </a:lnTo>
                  <a:lnTo>
                    <a:pt x="54" y="221"/>
                  </a:lnTo>
                  <a:lnTo>
                    <a:pt x="55" y="222"/>
                  </a:lnTo>
                  <a:lnTo>
                    <a:pt x="55" y="223"/>
                  </a:lnTo>
                  <a:lnTo>
                    <a:pt x="55" y="224"/>
                  </a:lnTo>
                  <a:lnTo>
                    <a:pt x="56" y="225"/>
                  </a:lnTo>
                  <a:lnTo>
                    <a:pt x="57" y="225"/>
                  </a:lnTo>
                  <a:lnTo>
                    <a:pt x="58" y="227"/>
                  </a:lnTo>
                  <a:lnTo>
                    <a:pt x="58" y="228"/>
                  </a:lnTo>
                  <a:lnTo>
                    <a:pt x="58" y="229"/>
                  </a:lnTo>
                  <a:lnTo>
                    <a:pt x="59" y="230"/>
                  </a:lnTo>
                  <a:lnTo>
                    <a:pt x="59" y="231"/>
                  </a:lnTo>
                  <a:lnTo>
                    <a:pt x="60" y="232"/>
                  </a:lnTo>
                  <a:lnTo>
                    <a:pt x="61" y="233"/>
                  </a:lnTo>
                  <a:lnTo>
                    <a:pt x="61" y="234"/>
                  </a:lnTo>
                  <a:lnTo>
                    <a:pt x="62" y="235"/>
                  </a:lnTo>
                  <a:lnTo>
                    <a:pt x="63" y="237"/>
                  </a:lnTo>
                  <a:lnTo>
                    <a:pt x="63" y="238"/>
                  </a:lnTo>
                  <a:lnTo>
                    <a:pt x="64" y="239"/>
                  </a:lnTo>
                  <a:lnTo>
                    <a:pt x="66" y="241"/>
                  </a:lnTo>
                  <a:lnTo>
                    <a:pt x="66" y="242"/>
                  </a:lnTo>
                  <a:lnTo>
                    <a:pt x="67" y="243"/>
                  </a:lnTo>
                  <a:lnTo>
                    <a:pt x="68" y="244"/>
                  </a:lnTo>
                  <a:lnTo>
                    <a:pt x="69" y="244"/>
                  </a:lnTo>
                  <a:lnTo>
                    <a:pt x="69" y="245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1" y="247"/>
                  </a:lnTo>
                  <a:lnTo>
                    <a:pt x="72" y="247"/>
                  </a:lnTo>
                  <a:lnTo>
                    <a:pt x="72" y="248"/>
                  </a:lnTo>
                  <a:lnTo>
                    <a:pt x="73" y="249"/>
                  </a:lnTo>
                  <a:lnTo>
                    <a:pt x="74" y="249"/>
                  </a:lnTo>
                  <a:lnTo>
                    <a:pt x="75" y="249"/>
                  </a:lnTo>
                  <a:lnTo>
                    <a:pt x="76" y="249"/>
                  </a:lnTo>
                  <a:lnTo>
                    <a:pt x="76" y="250"/>
                  </a:lnTo>
                  <a:lnTo>
                    <a:pt x="79" y="250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8" name="Freeform 15"/>
            <p:cNvSpPr>
              <a:spLocks/>
            </p:cNvSpPr>
            <p:nvPr/>
          </p:nvSpPr>
          <p:spPr bwMode="auto">
            <a:xfrm>
              <a:off x="4243" y="2724"/>
              <a:ext cx="80" cy="250"/>
            </a:xfrm>
            <a:custGeom>
              <a:avLst/>
              <a:gdLst>
                <a:gd name="T0" fmla="*/ 80 w 80"/>
                <a:gd name="T1" fmla="*/ 3 h 250"/>
                <a:gd name="T2" fmla="*/ 79 w 80"/>
                <a:gd name="T3" fmla="*/ 7 h 250"/>
                <a:gd name="T4" fmla="*/ 77 w 80"/>
                <a:gd name="T5" fmla="*/ 13 h 250"/>
                <a:gd name="T6" fmla="*/ 77 w 80"/>
                <a:gd name="T7" fmla="*/ 18 h 250"/>
                <a:gd name="T8" fmla="*/ 76 w 80"/>
                <a:gd name="T9" fmla="*/ 23 h 250"/>
                <a:gd name="T10" fmla="*/ 74 w 80"/>
                <a:gd name="T11" fmla="*/ 30 h 250"/>
                <a:gd name="T12" fmla="*/ 73 w 80"/>
                <a:gd name="T13" fmla="*/ 35 h 250"/>
                <a:gd name="T14" fmla="*/ 72 w 80"/>
                <a:gd name="T15" fmla="*/ 40 h 250"/>
                <a:gd name="T16" fmla="*/ 71 w 80"/>
                <a:gd name="T17" fmla="*/ 45 h 250"/>
                <a:gd name="T18" fmla="*/ 70 w 80"/>
                <a:gd name="T19" fmla="*/ 50 h 250"/>
                <a:gd name="T20" fmla="*/ 68 w 80"/>
                <a:gd name="T21" fmla="*/ 57 h 250"/>
                <a:gd name="T22" fmla="*/ 67 w 80"/>
                <a:gd name="T23" fmla="*/ 64 h 250"/>
                <a:gd name="T24" fmla="*/ 65 w 80"/>
                <a:gd name="T25" fmla="*/ 72 h 250"/>
                <a:gd name="T26" fmla="*/ 63 w 80"/>
                <a:gd name="T27" fmla="*/ 81 h 250"/>
                <a:gd name="T28" fmla="*/ 63 w 80"/>
                <a:gd name="T29" fmla="*/ 86 h 250"/>
                <a:gd name="T30" fmla="*/ 61 w 80"/>
                <a:gd name="T31" fmla="*/ 92 h 250"/>
                <a:gd name="T32" fmla="*/ 60 w 80"/>
                <a:gd name="T33" fmla="*/ 98 h 250"/>
                <a:gd name="T34" fmla="*/ 59 w 80"/>
                <a:gd name="T35" fmla="*/ 104 h 250"/>
                <a:gd name="T36" fmla="*/ 57 w 80"/>
                <a:gd name="T37" fmla="*/ 111 h 250"/>
                <a:gd name="T38" fmla="*/ 55 w 80"/>
                <a:gd name="T39" fmla="*/ 119 h 250"/>
                <a:gd name="T40" fmla="*/ 54 w 80"/>
                <a:gd name="T41" fmla="*/ 126 h 250"/>
                <a:gd name="T42" fmla="*/ 51 w 80"/>
                <a:gd name="T43" fmla="*/ 135 h 250"/>
                <a:gd name="T44" fmla="*/ 50 w 80"/>
                <a:gd name="T45" fmla="*/ 142 h 250"/>
                <a:gd name="T46" fmla="*/ 48 w 80"/>
                <a:gd name="T47" fmla="*/ 145 h 250"/>
                <a:gd name="T48" fmla="*/ 48 w 80"/>
                <a:gd name="T49" fmla="*/ 150 h 250"/>
                <a:gd name="T50" fmla="*/ 47 w 80"/>
                <a:gd name="T51" fmla="*/ 153 h 250"/>
                <a:gd name="T52" fmla="*/ 45 w 80"/>
                <a:gd name="T53" fmla="*/ 157 h 250"/>
                <a:gd name="T54" fmla="*/ 45 w 80"/>
                <a:gd name="T55" fmla="*/ 161 h 250"/>
                <a:gd name="T56" fmla="*/ 44 w 80"/>
                <a:gd name="T57" fmla="*/ 165 h 250"/>
                <a:gd name="T58" fmla="*/ 42 w 80"/>
                <a:gd name="T59" fmla="*/ 169 h 250"/>
                <a:gd name="T60" fmla="*/ 41 w 80"/>
                <a:gd name="T61" fmla="*/ 176 h 250"/>
                <a:gd name="T62" fmla="*/ 40 w 80"/>
                <a:gd name="T63" fmla="*/ 181 h 250"/>
                <a:gd name="T64" fmla="*/ 37 w 80"/>
                <a:gd name="T65" fmla="*/ 186 h 250"/>
                <a:gd name="T66" fmla="*/ 36 w 80"/>
                <a:gd name="T67" fmla="*/ 191 h 250"/>
                <a:gd name="T68" fmla="*/ 34 w 80"/>
                <a:gd name="T69" fmla="*/ 197 h 250"/>
                <a:gd name="T70" fmla="*/ 33 w 80"/>
                <a:gd name="T71" fmla="*/ 201 h 250"/>
                <a:gd name="T72" fmla="*/ 31 w 80"/>
                <a:gd name="T73" fmla="*/ 208 h 250"/>
                <a:gd name="T74" fmla="*/ 29 w 80"/>
                <a:gd name="T75" fmla="*/ 211 h 250"/>
                <a:gd name="T76" fmla="*/ 28 w 80"/>
                <a:gd name="T77" fmla="*/ 214 h 250"/>
                <a:gd name="T78" fmla="*/ 27 w 80"/>
                <a:gd name="T79" fmla="*/ 217 h 250"/>
                <a:gd name="T80" fmla="*/ 26 w 80"/>
                <a:gd name="T81" fmla="*/ 219 h 250"/>
                <a:gd name="T82" fmla="*/ 25 w 80"/>
                <a:gd name="T83" fmla="*/ 222 h 250"/>
                <a:gd name="T84" fmla="*/ 24 w 80"/>
                <a:gd name="T85" fmla="*/ 224 h 250"/>
                <a:gd name="T86" fmla="*/ 22 w 80"/>
                <a:gd name="T87" fmla="*/ 225 h 250"/>
                <a:gd name="T88" fmla="*/ 22 w 80"/>
                <a:gd name="T89" fmla="*/ 228 h 250"/>
                <a:gd name="T90" fmla="*/ 21 w 80"/>
                <a:gd name="T91" fmla="*/ 230 h 250"/>
                <a:gd name="T92" fmla="*/ 19 w 80"/>
                <a:gd name="T93" fmla="*/ 232 h 250"/>
                <a:gd name="T94" fmla="*/ 19 w 80"/>
                <a:gd name="T95" fmla="*/ 234 h 250"/>
                <a:gd name="T96" fmla="*/ 17 w 80"/>
                <a:gd name="T97" fmla="*/ 237 h 250"/>
                <a:gd name="T98" fmla="*/ 16 w 80"/>
                <a:gd name="T99" fmla="*/ 239 h 250"/>
                <a:gd name="T100" fmla="*/ 14 w 80"/>
                <a:gd name="T101" fmla="*/ 241 h 250"/>
                <a:gd name="T102" fmla="*/ 14 w 80"/>
                <a:gd name="T103" fmla="*/ 242 h 250"/>
                <a:gd name="T104" fmla="*/ 12 w 80"/>
                <a:gd name="T105" fmla="*/ 244 h 250"/>
                <a:gd name="T106" fmla="*/ 11 w 80"/>
                <a:gd name="T107" fmla="*/ 245 h 250"/>
                <a:gd name="T108" fmla="*/ 10 w 80"/>
                <a:gd name="T109" fmla="*/ 246 h 250"/>
                <a:gd name="T110" fmla="*/ 8 w 80"/>
                <a:gd name="T111" fmla="*/ 247 h 250"/>
                <a:gd name="T112" fmla="*/ 7 w 80"/>
                <a:gd name="T113" fmla="*/ 248 h 250"/>
                <a:gd name="T114" fmla="*/ 5 w 80"/>
                <a:gd name="T115" fmla="*/ 249 h 250"/>
                <a:gd name="T116" fmla="*/ 3 w 80"/>
                <a:gd name="T117" fmla="*/ 249 h 250"/>
                <a:gd name="T118" fmla="*/ 0 w 80"/>
                <a:gd name="T119" fmla="*/ 250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0" h="250">
                  <a:moveTo>
                    <a:pt x="80" y="0"/>
                  </a:moveTo>
                  <a:lnTo>
                    <a:pt x="80" y="3"/>
                  </a:lnTo>
                  <a:lnTo>
                    <a:pt x="80" y="6"/>
                  </a:lnTo>
                  <a:lnTo>
                    <a:pt x="79" y="7"/>
                  </a:lnTo>
                  <a:lnTo>
                    <a:pt x="78" y="10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77" y="18"/>
                  </a:lnTo>
                  <a:lnTo>
                    <a:pt x="76" y="20"/>
                  </a:lnTo>
                  <a:lnTo>
                    <a:pt x="76" y="23"/>
                  </a:lnTo>
                  <a:lnTo>
                    <a:pt x="74" y="27"/>
                  </a:lnTo>
                  <a:lnTo>
                    <a:pt x="74" y="30"/>
                  </a:lnTo>
                  <a:lnTo>
                    <a:pt x="74" y="33"/>
                  </a:lnTo>
                  <a:lnTo>
                    <a:pt x="73" y="35"/>
                  </a:lnTo>
                  <a:lnTo>
                    <a:pt x="73" y="37"/>
                  </a:lnTo>
                  <a:lnTo>
                    <a:pt x="72" y="40"/>
                  </a:lnTo>
                  <a:lnTo>
                    <a:pt x="71" y="43"/>
                  </a:lnTo>
                  <a:lnTo>
                    <a:pt x="71" y="45"/>
                  </a:lnTo>
                  <a:lnTo>
                    <a:pt x="71" y="47"/>
                  </a:lnTo>
                  <a:lnTo>
                    <a:pt x="70" y="50"/>
                  </a:lnTo>
                  <a:lnTo>
                    <a:pt x="69" y="54"/>
                  </a:lnTo>
                  <a:lnTo>
                    <a:pt x="68" y="57"/>
                  </a:lnTo>
                  <a:lnTo>
                    <a:pt x="68" y="61"/>
                  </a:lnTo>
                  <a:lnTo>
                    <a:pt x="67" y="64"/>
                  </a:lnTo>
                  <a:lnTo>
                    <a:pt x="66" y="69"/>
                  </a:lnTo>
                  <a:lnTo>
                    <a:pt x="65" y="72"/>
                  </a:lnTo>
                  <a:lnTo>
                    <a:pt x="64" y="78"/>
                  </a:lnTo>
                  <a:lnTo>
                    <a:pt x="63" y="81"/>
                  </a:lnTo>
                  <a:lnTo>
                    <a:pt x="63" y="84"/>
                  </a:lnTo>
                  <a:lnTo>
                    <a:pt x="63" y="86"/>
                  </a:lnTo>
                  <a:lnTo>
                    <a:pt x="62" y="88"/>
                  </a:lnTo>
                  <a:lnTo>
                    <a:pt x="61" y="92"/>
                  </a:lnTo>
                  <a:lnTo>
                    <a:pt x="60" y="95"/>
                  </a:lnTo>
                  <a:lnTo>
                    <a:pt x="60" y="98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7" y="109"/>
                  </a:lnTo>
                  <a:lnTo>
                    <a:pt x="57" y="111"/>
                  </a:lnTo>
                  <a:lnTo>
                    <a:pt x="55" y="117"/>
                  </a:lnTo>
                  <a:lnTo>
                    <a:pt x="55" y="119"/>
                  </a:lnTo>
                  <a:lnTo>
                    <a:pt x="54" y="124"/>
                  </a:lnTo>
                  <a:lnTo>
                    <a:pt x="54" y="126"/>
                  </a:lnTo>
                  <a:lnTo>
                    <a:pt x="51" y="133"/>
                  </a:lnTo>
                  <a:lnTo>
                    <a:pt x="51" y="135"/>
                  </a:lnTo>
                  <a:lnTo>
                    <a:pt x="50" y="140"/>
                  </a:lnTo>
                  <a:lnTo>
                    <a:pt x="50" y="142"/>
                  </a:lnTo>
                  <a:lnTo>
                    <a:pt x="49" y="143"/>
                  </a:lnTo>
                  <a:lnTo>
                    <a:pt x="48" y="145"/>
                  </a:lnTo>
                  <a:lnTo>
                    <a:pt x="48" y="147"/>
                  </a:lnTo>
                  <a:lnTo>
                    <a:pt x="48" y="150"/>
                  </a:lnTo>
                  <a:lnTo>
                    <a:pt x="47" y="151"/>
                  </a:lnTo>
                  <a:lnTo>
                    <a:pt x="47" y="153"/>
                  </a:lnTo>
                  <a:lnTo>
                    <a:pt x="46" y="156"/>
                  </a:lnTo>
                  <a:lnTo>
                    <a:pt x="45" y="157"/>
                  </a:lnTo>
                  <a:lnTo>
                    <a:pt x="45" y="159"/>
                  </a:lnTo>
                  <a:lnTo>
                    <a:pt x="45" y="161"/>
                  </a:lnTo>
                  <a:lnTo>
                    <a:pt x="44" y="163"/>
                  </a:lnTo>
                  <a:lnTo>
                    <a:pt x="44" y="165"/>
                  </a:lnTo>
                  <a:lnTo>
                    <a:pt x="43" y="167"/>
                  </a:lnTo>
                  <a:lnTo>
                    <a:pt x="42" y="169"/>
                  </a:lnTo>
                  <a:lnTo>
                    <a:pt x="42" y="170"/>
                  </a:lnTo>
                  <a:lnTo>
                    <a:pt x="41" y="176"/>
                  </a:lnTo>
                  <a:lnTo>
                    <a:pt x="40" y="177"/>
                  </a:lnTo>
                  <a:lnTo>
                    <a:pt x="40" y="181"/>
                  </a:lnTo>
                  <a:lnTo>
                    <a:pt x="39" y="183"/>
                  </a:lnTo>
                  <a:lnTo>
                    <a:pt x="37" y="186"/>
                  </a:lnTo>
                  <a:lnTo>
                    <a:pt x="37" y="189"/>
                  </a:lnTo>
                  <a:lnTo>
                    <a:pt x="36" y="191"/>
                  </a:lnTo>
                  <a:lnTo>
                    <a:pt x="34" y="196"/>
                  </a:lnTo>
                  <a:lnTo>
                    <a:pt x="34" y="197"/>
                  </a:lnTo>
                  <a:lnTo>
                    <a:pt x="33" y="200"/>
                  </a:lnTo>
                  <a:lnTo>
                    <a:pt x="33" y="201"/>
                  </a:lnTo>
                  <a:lnTo>
                    <a:pt x="31" y="206"/>
                  </a:lnTo>
                  <a:lnTo>
                    <a:pt x="31" y="208"/>
                  </a:lnTo>
                  <a:lnTo>
                    <a:pt x="29" y="211"/>
                  </a:lnTo>
                  <a:lnTo>
                    <a:pt x="28" y="213"/>
                  </a:lnTo>
                  <a:lnTo>
                    <a:pt x="28" y="214"/>
                  </a:lnTo>
                  <a:lnTo>
                    <a:pt x="28" y="215"/>
                  </a:lnTo>
                  <a:lnTo>
                    <a:pt x="27" y="217"/>
                  </a:lnTo>
                  <a:lnTo>
                    <a:pt x="26" y="218"/>
                  </a:lnTo>
                  <a:lnTo>
                    <a:pt x="26" y="219"/>
                  </a:lnTo>
                  <a:lnTo>
                    <a:pt x="25" y="221"/>
                  </a:lnTo>
                  <a:lnTo>
                    <a:pt x="25" y="222"/>
                  </a:lnTo>
                  <a:lnTo>
                    <a:pt x="25" y="223"/>
                  </a:lnTo>
                  <a:lnTo>
                    <a:pt x="24" y="224"/>
                  </a:lnTo>
                  <a:lnTo>
                    <a:pt x="23" y="225"/>
                  </a:lnTo>
                  <a:lnTo>
                    <a:pt x="22" y="225"/>
                  </a:lnTo>
                  <a:lnTo>
                    <a:pt x="22" y="227"/>
                  </a:lnTo>
                  <a:lnTo>
                    <a:pt x="22" y="228"/>
                  </a:lnTo>
                  <a:lnTo>
                    <a:pt x="21" y="229"/>
                  </a:lnTo>
                  <a:lnTo>
                    <a:pt x="21" y="230"/>
                  </a:lnTo>
                  <a:lnTo>
                    <a:pt x="20" y="231"/>
                  </a:lnTo>
                  <a:lnTo>
                    <a:pt x="19" y="232"/>
                  </a:lnTo>
                  <a:lnTo>
                    <a:pt x="19" y="233"/>
                  </a:lnTo>
                  <a:lnTo>
                    <a:pt x="19" y="234"/>
                  </a:lnTo>
                  <a:lnTo>
                    <a:pt x="18" y="235"/>
                  </a:lnTo>
                  <a:lnTo>
                    <a:pt x="17" y="237"/>
                  </a:lnTo>
                  <a:lnTo>
                    <a:pt x="17" y="238"/>
                  </a:lnTo>
                  <a:lnTo>
                    <a:pt x="16" y="239"/>
                  </a:lnTo>
                  <a:lnTo>
                    <a:pt x="15" y="239"/>
                  </a:lnTo>
                  <a:lnTo>
                    <a:pt x="14" y="241"/>
                  </a:lnTo>
                  <a:lnTo>
                    <a:pt x="14" y="242"/>
                  </a:lnTo>
                  <a:lnTo>
                    <a:pt x="12" y="243"/>
                  </a:lnTo>
                  <a:lnTo>
                    <a:pt x="12" y="244"/>
                  </a:lnTo>
                  <a:lnTo>
                    <a:pt x="11" y="244"/>
                  </a:lnTo>
                  <a:lnTo>
                    <a:pt x="11" y="245"/>
                  </a:lnTo>
                  <a:lnTo>
                    <a:pt x="11" y="246"/>
                  </a:lnTo>
                  <a:lnTo>
                    <a:pt x="10" y="246"/>
                  </a:lnTo>
                  <a:lnTo>
                    <a:pt x="8" y="247"/>
                  </a:lnTo>
                  <a:lnTo>
                    <a:pt x="8" y="248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5" y="249"/>
                  </a:lnTo>
                  <a:lnTo>
                    <a:pt x="3" y="249"/>
                  </a:lnTo>
                  <a:lnTo>
                    <a:pt x="3" y="250"/>
                  </a:lnTo>
                  <a:lnTo>
                    <a:pt x="0" y="250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9" name="Freeform 16"/>
            <p:cNvSpPr>
              <a:spLocks/>
            </p:cNvSpPr>
            <p:nvPr/>
          </p:nvSpPr>
          <p:spPr bwMode="auto">
            <a:xfrm>
              <a:off x="4137" y="2835"/>
              <a:ext cx="106" cy="139"/>
            </a:xfrm>
            <a:custGeom>
              <a:avLst/>
              <a:gdLst>
                <a:gd name="T0" fmla="*/ 0 w 106"/>
                <a:gd name="T1" fmla="*/ 139 h 139"/>
                <a:gd name="T2" fmla="*/ 22 w 106"/>
                <a:gd name="T3" fmla="*/ 114 h 139"/>
                <a:gd name="T4" fmla="*/ 42 w 106"/>
                <a:gd name="T5" fmla="*/ 53 h 139"/>
                <a:gd name="T6" fmla="*/ 53 w 106"/>
                <a:gd name="T7" fmla="*/ 0 h 139"/>
                <a:gd name="T8" fmla="*/ 85 w 106"/>
                <a:gd name="T9" fmla="*/ 118 h 139"/>
                <a:gd name="T10" fmla="*/ 106 w 106"/>
                <a:gd name="T11" fmla="*/ 139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6" h="139">
                  <a:moveTo>
                    <a:pt x="0" y="139"/>
                  </a:moveTo>
                  <a:cubicBezTo>
                    <a:pt x="8" y="139"/>
                    <a:pt x="16" y="125"/>
                    <a:pt x="22" y="114"/>
                  </a:cubicBezTo>
                  <a:cubicBezTo>
                    <a:pt x="33" y="94"/>
                    <a:pt x="37" y="79"/>
                    <a:pt x="42" y="53"/>
                  </a:cubicBezTo>
                  <a:cubicBezTo>
                    <a:pt x="45" y="39"/>
                    <a:pt x="48" y="22"/>
                    <a:pt x="53" y="0"/>
                  </a:cubicBezTo>
                  <a:cubicBezTo>
                    <a:pt x="61" y="42"/>
                    <a:pt x="67" y="81"/>
                    <a:pt x="85" y="118"/>
                  </a:cubicBezTo>
                  <a:cubicBezTo>
                    <a:pt x="91" y="128"/>
                    <a:pt x="99" y="139"/>
                    <a:pt x="106" y="139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0" name="Freeform 17"/>
            <p:cNvSpPr>
              <a:spLocks/>
            </p:cNvSpPr>
            <p:nvPr/>
          </p:nvSpPr>
          <p:spPr bwMode="auto">
            <a:xfrm>
              <a:off x="4456" y="2474"/>
              <a:ext cx="80" cy="250"/>
            </a:xfrm>
            <a:custGeom>
              <a:avLst/>
              <a:gdLst>
                <a:gd name="T0" fmla="*/ 1 w 80"/>
                <a:gd name="T1" fmla="*/ 248 h 250"/>
                <a:gd name="T2" fmla="*/ 2 w 80"/>
                <a:gd name="T3" fmla="*/ 243 h 250"/>
                <a:gd name="T4" fmla="*/ 3 w 80"/>
                <a:gd name="T5" fmla="*/ 238 h 250"/>
                <a:gd name="T6" fmla="*/ 4 w 80"/>
                <a:gd name="T7" fmla="*/ 232 h 250"/>
                <a:gd name="T8" fmla="*/ 5 w 80"/>
                <a:gd name="T9" fmla="*/ 228 h 250"/>
                <a:gd name="T10" fmla="*/ 6 w 80"/>
                <a:gd name="T11" fmla="*/ 220 h 250"/>
                <a:gd name="T12" fmla="*/ 8 w 80"/>
                <a:gd name="T13" fmla="*/ 215 h 250"/>
                <a:gd name="T14" fmla="*/ 8 w 80"/>
                <a:gd name="T15" fmla="*/ 211 h 250"/>
                <a:gd name="T16" fmla="*/ 10 w 80"/>
                <a:gd name="T17" fmla="*/ 205 h 250"/>
                <a:gd name="T18" fmla="*/ 11 w 80"/>
                <a:gd name="T19" fmla="*/ 201 h 250"/>
                <a:gd name="T20" fmla="*/ 12 w 80"/>
                <a:gd name="T21" fmla="*/ 193 h 250"/>
                <a:gd name="T22" fmla="*/ 13 w 80"/>
                <a:gd name="T23" fmla="*/ 186 h 250"/>
                <a:gd name="T24" fmla="*/ 15 w 80"/>
                <a:gd name="T25" fmla="*/ 178 h 250"/>
                <a:gd name="T26" fmla="*/ 17 w 80"/>
                <a:gd name="T27" fmla="*/ 170 h 250"/>
                <a:gd name="T28" fmla="*/ 18 w 80"/>
                <a:gd name="T29" fmla="*/ 164 h 250"/>
                <a:gd name="T30" fmla="*/ 19 w 80"/>
                <a:gd name="T31" fmla="*/ 158 h 250"/>
                <a:gd name="T32" fmla="*/ 20 w 80"/>
                <a:gd name="T33" fmla="*/ 153 h 250"/>
                <a:gd name="T34" fmla="*/ 22 w 80"/>
                <a:gd name="T35" fmla="*/ 147 h 250"/>
                <a:gd name="T36" fmla="*/ 23 w 80"/>
                <a:gd name="T37" fmla="*/ 140 h 250"/>
                <a:gd name="T38" fmla="*/ 25 w 80"/>
                <a:gd name="T39" fmla="*/ 131 h 250"/>
                <a:gd name="T40" fmla="*/ 27 w 80"/>
                <a:gd name="T41" fmla="*/ 124 h 250"/>
                <a:gd name="T42" fmla="*/ 29 w 80"/>
                <a:gd name="T43" fmla="*/ 116 h 250"/>
                <a:gd name="T44" fmla="*/ 31 w 80"/>
                <a:gd name="T45" fmla="*/ 109 h 250"/>
                <a:gd name="T46" fmla="*/ 32 w 80"/>
                <a:gd name="T47" fmla="*/ 106 h 250"/>
                <a:gd name="T48" fmla="*/ 33 w 80"/>
                <a:gd name="T49" fmla="*/ 101 h 250"/>
                <a:gd name="T50" fmla="*/ 34 w 80"/>
                <a:gd name="T51" fmla="*/ 97 h 250"/>
                <a:gd name="T52" fmla="*/ 35 w 80"/>
                <a:gd name="T53" fmla="*/ 94 h 250"/>
                <a:gd name="T54" fmla="*/ 36 w 80"/>
                <a:gd name="T55" fmla="*/ 89 h 250"/>
                <a:gd name="T56" fmla="*/ 36 w 80"/>
                <a:gd name="T57" fmla="*/ 85 h 250"/>
                <a:gd name="T58" fmla="*/ 38 w 80"/>
                <a:gd name="T59" fmla="*/ 82 h 250"/>
                <a:gd name="T60" fmla="*/ 39 w 80"/>
                <a:gd name="T61" fmla="*/ 75 h 250"/>
                <a:gd name="T62" fmla="*/ 42 w 80"/>
                <a:gd name="T63" fmla="*/ 69 h 250"/>
                <a:gd name="T64" fmla="*/ 43 w 80"/>
                <a:gd name="T65" fmla="*/ 64 h 250"/>
                <a:gd name="T66" fmla="*/ 45 w 80"/>
                <a:gd name="T67" fmla="*/ 59 h 250"/>
                <a:gd name="T68" fmla="*/ 46 w 80"/>
                <a:gd name="T69" fmla="*/ 54 h 250"/>
                <a:gd name="T70" fmla="*/ 48 w 80"/>
                <a:gd name="T71" fmla="*/ 49 h 250"/>
                <a:gd name="T72" fmla="*/ 50 w 80"/>
                <a:gd name="T73" fmla="*/ 43 h 250"/>
                <a:gd name="T74" fmla="*/ 51 w 80"/>
                <a:gd name="T75" fmla="*/ 39 h 250"/>
                <a:gd name="T76" fmla="*/ 53 w 80"/>
                <a:gd name="T77" fmla="*/ 37 h 250"/>
                <a:gd name="T78" fmla="*/ 54 w 80"/>
                <a:gd name="T79" fmla="*/ 34 h 250"/>
                <a:gd name="T80" fmla="*/ 54 w 80"/>
                <a:gd name="T81" fmla="*/ 31 h 250"/>
                <a:gd name="T82" fmla="*/ 56 w 80"/>
                <a:gd name="T83" fmla="*/ 29 h 250"/>
                <a:gd name="T84" fmla="*/ 57 w 80"/>
                <a:gd name="T85" fmla="*/ 27 h 250"/>
                <a:gd name="T86" fmla="*/ 58 w 80"/>
                <a:gd name="T87" fmla="*/ 25 h 250"/>
                <a:gd name="T88" fmla="*/ 59 w 80"/>
                <a:gd name="T89" fmla="*/ 23 h 250"/>
                <a:gd name="T90" fmla="*/ 59 w 80"/>
                <a:gd name="T91" fmla="*/ 20 h 250"/>
                <a:gd name="T92" fmla="*/ 61 w 80"/>
                <a:gd name="T93" fmla="*/ 18 h 250"/>
                <a:gd name="T94" fmla="*/ 62 w 80"/>
                <a:gd name="T95" fmla="*/ 17 h 250"/>
                <a:gd name="T96" fmla="*/ 63 w 80"/>
                <a:gd name="T97" fmla="*/ 13 h 250"/>
                <a:gd name="T98" fmla="*/ 65 w 80"/>
                <a:gd name="T99" fmla="*/ 12 h 250"/>
                <a:gd name="T100" fmla="*/ 66 w 80"/>
                <a:gd name="T101" fmla="*/ 10 h 250"/>
                <a:gd name="T102" fmla="*/ 67 w 80"/>
                <a:gd name="T103" fmla="*/ 9 h 250"/>
                <a:gd name="T104" fmla="*/ 68 w 80"/>
                <a:gd name="T105" fmla="*/ 6 h 250"/>
                <a:gd name="T106" fmla="*/ 70 w 80"/>
                <a:gd name="T107" fmla="*/ 6 h 250"/>
                <a:gd name="T108" fmla="*/ 71 w 80"/>
                <a:gd name="T109" fmla="*/ 5 h 250"/>
                <a:gd name="T110" fmla="*/ 72 w 80"/>
                <a:gd name="T111" fmla="*/ 3 h 250"/>
                <a:gd name="T112" fmla="*/ 74 w 80"/>
                <a:gd name="T113" fmla="*/ 3 h 250"/>
                <a:gd name="T114" fmla="*/ 75 w 80"/>
                <a:gd name="T115" fmla="*/ 2 h 250"/>
                <a:gd name="T116" fmla="*/ 77 w 80"/>
                <a:gd name="T117" fmla="*/ 1 h 250"/>
                <a:gd name="T118" fmla="*/ 80 w 80"/>
                <a:gd name="T119" fmla="*/ 0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0" h="250">
                  <a:moveTo>
                    <a:pt x="0" y="250"/>
                  </a:moveTo>
                  <a:lnTo>
                    <a:pt x="1" y="248"/>
                  </a:lnTo>
                  <a:lnTo>
                    <a:pt x="1" y="245"/>
                  </a:lnTo>
                  <a:lnTo>
                    <a:pt x="2" y="243"/>
                  </a:lnTo>
                  <a:lnTo>
                    <a:pt x="2" y="240"/>
                  </a:lnTo>
                  <a:lnTo>
                    <a:pt x="3" y="238"/>
                  </a:lnTo>
                  <a:lnTo>
                    <a:pt x="3" y="236"/>
                  </a:lnTo>
                  <a:lnTo>
                    <a:pt x="4" y="232"/>
                  </a:lnTo>
                  <a:lnTo>
                    <a:pt x="5" y="230"/>
                  </a:lnTo>
                  <a:lnTo>
                    <a:pt x="5" y="228"/>
                  </a:lnTo>
                  <a:lnTo>
                    <a:pt x="6" y="223"/>
                  </a:lnTo>
                  <a:lnTo>
                    <a:pt x="6" y="220"/>
                  </a:lnTo>
                  <a:lnTo>
                    <a:pt x="7" y="218"/>
                  </a:lnTo>
                  <a:lnTo>
                    <a:pt x="8" y="215"/>
                  </a:lnTo>
                  <a:lnTo>
                    <a:pt x="8" y="213"/>
                  </a:lnTo>
                  <a:lnTo>
                    <a:pt x="8" y="211"/>
                  </a:lnTo>
                  <a:lnTo>
                    <a:pt x="9" y="208"/>
                  </a:lnTo>
                  <a:lnTo>
                    <a:pt x="10" y="205"/>
                  </a:lnTo>
                  <a:lnTo>
                    <a:pt x="10" y="203"/>
                  </a:lnTo>
                  <a:lnTo>
                    <a:pt x="11" y="201"/>
                  </a:lnTo>
                  <a:lnTo>
                    <a:pt x="11" y="196"/>
                  </a:lnTo>
                  <a:lnTo>
                    <a:pt x="12" y="193"/>
                  </a:lnTo>
                  <a:lnTo>
                    <a:pt x="13" y="189"/>
                  </a:lnTo>
                  <a:lnTo>
                    <a:pt x="13" y="186"/>
                  </a:lnTo>
                  <a:lnTo>
                    <a:pt x="14" y="181"/>
                  </a:lnTo>
                  <a:lnTo>
                    <a:pt x="15" y="178"/>
                  </a:lnTo>
                  <a:lnTo>
                    <a:pt x="16" y="172"/>
                  </a:lnTo>
                  <a:lnTo>
                    <a:pt x="17" y="170"/>
                  </a:lnTo>
                  <a:lnTo>
                    <a:pt x="17" y="167"/>
                  </a:lnTo>
                  <a:lnTo>
                    <a:pt x="18" y="164"/>
                  </a:lnTo>
                  <a:lnTo>
                    <a:pt x="19" y="163"/>
                  </a:lnTo>
                  <a:lnTo>
                    <a:pt x="19" y="158"/>
                  </a:lnTo>
                  <a:lnTo>
                    <a:pt x="20" y="155"/>
                  </a:lnTo>
                  <a:lnTo>
                    <a:pt x="20" y="153"/>
                  </a:lnTo>
                  <a:lnTo>
                    <a:pt x="22" y="149"/>
                  </a:lnTo>
                  <a:lnTo>
                    <a:pt x="22" y="147"/>
                  </a:lnTo>
                  <a:lnTo>
                    <a:pt x="23" y="142"/>
                  </a:lnTo>
                  <a:lnTo>
                    <a:pt x="23" y="140"/>
                  </a:lnTo>
                  <a:lnTo>
                    <a:pt x="25" y="133"/>
                  </a:lnTo>
                  <a:lnTo>
                    <a:pt x="25" y="131"/>
                  </a:lnTo>
                  <a:lnTo>
                    <a:pt x="27" y="126"/>
                  </a:lnTo>
                  <a:lnTo>
                    <a:pt x="27" y="124"/>
                  </a:lnTo>
                  <a:lnTo>
                    <a:pt x="29" y="118"/>
                  </a:lnTo>
                  <a:lnTo>
                    <a:pt x="29" y="116"/>
                  </a:lnTo>
                  <a:lnTo>
                    <a:pt x="31" y="111"/>
                  </a:lnTo>
                  <a:lnTo>
                    <a:pt x="31" y="109"/>
                  </a:lnTo>
                  <a:lnTo>
                    <a:pt x="31" y="108"/>
                  </a:lnTo>
                  <a:lnTo>
                    <a:pt x="32" y="106"/>
                  </a:lnTo>
                  <a:lnTo>
                    <a:pt x="32" y="103"/>
                  </a:lnTo>
                  <a:lnTo>
                    <a:pt x="33" y="101"/>
                  </a:lnTo>
                  <a:lnTo>
                    <a:pt x="34" y="99"/>
                  </a:lnTo>
                  <a:lnTo>
                    <a:pt x="34" y="97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6" y="89"/>
                  </a:lnTo>
                  <a:lnTo>
                    <a:pt x="36" y="88"/>
                  </a:lnTo>
                  <a:lnTo>
                    <a:pt x="36" y="85"/>
                  </a:lnTo>
                  <a:lnTo>
                    <a:pt x="37" y="84"/>
                  </a:lnTo>
                  <a:lnTo>
                    <a:pt x="38" y="82"/>
                  </a:lnTo>
                  <a:lnTo>
                    <a:pt x="38" y="81"/>
                  </a:lnTo>
                  <a:lnTo>
                    <a:pt x="39" y="75"/>
                  </a:lnTo>
                  <a:lnTo>
                    <a:pt x="40" y="73"/>
                  </a:lnTo>
                  <a:lnTo>
                    <a:pt x="42" y="69"/>
                  </a:lnTo>
                  <a:lnTo>
                    <a:pt x="42" y="68"/>
                  </a:lnTo>
                  <a:lnTo>
                    <a:pt x="43" y="64"/>
                  </a:lnTo>
                  <a:lnTo>
                    <a:pt x="44" y="61"/>
                  </a:lnTo>
                  <a:lnTo>
                    <a:pt x="45" y="59"/>
                  </a:lnTo>
                  <a:lnTo>
                    <a:pt x="46" y="54"/>
                  </a:lnTo>
                  <a:lnTo>
                    <a:pt x="48" y="51"/>
                  </a:lnTo>
                  <a:lnTo>
                    <a:pt x="48" y="49"/>
                  </a:lnTo>
                  <a:lnTo>
                    <a:pt x="50" y="44"/>
                  </a:lnTo>
                  <a:lnTo>
                    <a:pt x="50" y="43"/>
                  </a:lnTo>
                  <a:lnTo>
                    <a:pt x="51" y="40"/>
                  </a:lnTo>
                  <a:lnTo>
                    <a:pt x="51" y="39"/>
                  </a:lnTo>
                  <a:lnTo>
                    <a:pt x="52" y="37"/>
                  </a:lnTo>
                  <a:lnTo>
                    <a:pt x="53" y="37"/>
                  </a:lnTo>
                  <a:lnTo>
                    <a:pt x="53" y="35"/>
                  </a:lnTo>
                  <a:lnTo>
                    <a:pt x="54" y="34"/>
                  </a:lnTo>
                  <a:lnTo>
                    <a:pt x="54" y="33"/>
                  </a:lnTo>
                  <a:lnTo>
                    <a:pt x="54" y="31"/>
                  </a:lnTo>
                  <a:lnTo>
                    <a:pt x="55" y="30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7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58" y="23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59" y="20"/>
                  </a:lnTo>
                  <a:lnTo>
                    <a:pt x="60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2" y="17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4" y="13"/>
                  </a:lnTo>
                  <a:lnTo>
                    <a:pt x="65" y="12"/>
                  </a:lnTo>
                  <a:lnTo>
                    <a:pt x="65" y="11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9"/>
                  </a:lnTo>
                  <a:lnTo>
                    <a:pt x="68" y="7"/>
                  </a:lnTo>
                  <a:lnTo>
                    <a:pt x="68" y="6"/>
                  </a:lnTo>
                  <a:lnTo>
                    <a:pt x="69" y="6"/>
                  </a:lnTo>
                  <a:lnTo>
                    <a:pt x="70" y="6"/>
                  </a:lnTo>
                  <a:lnTo>
                    <a:pt x="70" y="5"/>
                  </a:lnTo>
                  <a:lnTo>
                    <a:pt x="71" y="5"/>
                  </a:lnTo>
                  <a:lnTo>
                    <a:pt x="72" y="3"/>
                  </a:lnTo>
                  <a:lnTo>
                    <a:pt x="73" y="3"/>
                  </a:lnTo>
                  <a:lnTo>
                    <a:pt x="74" y="3"/>
                  </a:lnTo>
                  <a:lnTo>
                    <a:pt x="74" y="2"/>
                  </a:lnTo>
                  <a:lnTo>
                    <a:pt x="75" y="2"/>
                  </a:lnTo>
                  <a:lnTo>
                    <a:pt x="76" y="1"/>
                  </a:lnTo>
                  <a:lnTo>
                    <a:pt x="77" y="1"/>
                  </a:lnTo>
                  <a:lnTo>
                    <a:pt x="77" y="0"/>
                  </a:lnTo>
                  <a:lnTo>
                    <a:pt x="80" y="0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1" name="Freeform 18"/>
            <p:cNvSpPr>
              <a:spLocks/>
            </p:cNvSpPr>
            <p:nvPr/>
          </p:nvSpPr>
          <p:spPr bwMode="auto">
            <a:xfrm>
              <a:off x="4642" y="2474"/>
              <a:ext cx="81" cy="250"/>
            </a:xfrm>
            <a:custGeom>
              <a:avLst/>
              <a:gdLst>
                <a:gd name="T0" fmla="*/ 80 w 81"/>
                <a:gd name="T1" fmla="*/ 248 h 250"/>
                <a:gd name="T2" fmla="*/ 78 w 81"/>
                <a:gd name="T3" fmla="*/ 243 h 250"/>
                <a:gd name="T4" fmla="*/ 78 w 81"/>
                <a:gd name="T5" fmla="*/ 238 h 250"/>
                <a:gd name="T6" fmla="*/ 77 w 81"/>
                <a:gd name="T7" fmla="*/ 232 h 250"/>
                <a:gd name="T8" fmla="*/ 75 w 81"/>
                <a:gd name="T9" fmla="*/ 228 h 250"/>
                <a:gd name="T10" fmla="*/ 74 w 81"/>
                <a:gd name="T11" fmla="*/ 220 h 250"/>
                <a:gd name="T12" fmla="*/ 73 w 81"/>
                <a:gd name="T13" fmla="*/ 215 h 250"/>
                <a:gd name="T14" fmla="*/ 72 w 81"/>
                <a:gd name="T15" fmla="*/ 211 h 250"/>
                <a:gd name="T16" fmla="*/ 71 w 81"/>
                <a:gd name="T17" fmla="*/ 205 h 250"/>
                <a:gd name="T18" fmla="*/ 70 w 81"/>
                <a:gd name="T19" fmla="*/ 201 h 250"/>
                <a:gd name="T20" fmla="*/ 69 w 81"/>
                <a:gd name="T21" fmla="*/ 193 h 250"/>
                <a:gd name="T22" fmla="*/ 67 w 81"/>
                <a:gd name="T23" fmla="*/ 186 h 250"/>
                <a:gd name="T24" fmla="*/ 66 w 81"/>
                <a:gd name="T25" fmla="*/ 178 h 250"/>
                <a:gd name="T26" fmla="*/ 63 w 81"/>
                <a:gd name="T27" fmla="*/ 170 h 250"/>
                <a:gd name="T28" fmla="*/ 62 w 81"/>
                <a:gd name="T29" fmla="*/ 164 h 250"/>
                <a:gd name="T30" fmla="*/ 60 w 81"/>
                <a:gd name="T31" fmla="*/ 158 h 250"/>
                <a:gd name="T32" fmla="*/ 60 w 81"/>
                <a:gd name="T33" fmla="*/ 153 h 250"/>
                <a:gd name="T34" fmla="*/ 58 w 81"/>
                <a:gd name="T35" fmla="*/ 147 h 250"/>
                <a:gd name="T36" fmla="*/ 57 w 81"/>
                <a:gd name="T37" fmla="*/ 140 h 250"/>
                <a:gd name="T38" fmla="*/ 55 w 81"/>
                <a:gd name="T39" fmla="*/ 131 h 250"/>
                <a:gd name="T40" fmla="*/ 53 w 81"/>
                <a:gd name="T41" fmla="*/ 124 h 250"/>
                <a:gd name="T42" fmla="*/ 52 w 81"/>
                <a:gd name="T43" fmla="*/ 116 h 250"/>
                <a:gd name="T44" fmla="*/ 50 w 81"/>
                <a:gd name="T45" fmla="*/ 109 h 250"/>
                <a:gd name="T46" fmla="*/ 49 w 81"/>
                <a:gd name="T47" fmla="*/ 106 h 250"/>
                <a:gd name="T48" fmla="*/ 48 w 81"/>
                <a:gd name="T49" fmla="*/ 101 h 250"/>
                <a:gd name="T50" fmla="*/ 46 w 81"/>
                <a:gd name="T51" fmla="*/ 97 h 250"/>
                <a:gd name="T52" fmla="*/ 46 w 81"/>
                <a:gd name="T53" fmla="*/ 94 h 250"/>
                <a:gd name="T54" fmla="*/ 45 w 81"/>
                <a:gd name="T55" fmla="*/ 89 h 250"/>
                <a:gd name="T56" fmla="*/ 43 w 81"/>
                <a:gd name="T57" fmla="*/ 85 h 250"/>
                <a:gd name="T58" fmla="*/ 43 w 81"/>
                <a:gd name="T59" fmla="*/ 82 h 250"/>
                <a:gd name="T60" fmla="*/ 40 w 81"/>
                <a:gd name="T61" fmla="*/ 75 h 250"/>
                <a:gd name="T62" fmla="*/ 39 w 81"/>
                <a:gd name="T63" fmla="*/ 69 h 250"/>
                <a:gd name="T64" fmla="*/ 37 w 81"/>
                <a:gd name="T65" fmla="*/ 64 h 250"/>
                <a:gd name="T66" fmla="*/ 36 w 81"/>
                <a:gd name="T67" fmla="*/ 59 h 250"/>
                <a:gd name="T68" fmla="*/ 34 w 81"/>
                <a:gd name="T69" fmla="*/ 54 h 250"/>
                <a:gd name="T70" fmla="*/ 32 w 81"/>
                <a:gd name="T71" fmla="*/ 49 h 250"/>
                <a:gd name="T72" fmla="*/ 30 w 81"/>
                <a:gd name="T73" fmla="*/ 43 h 250"/>
                <a:gd name="T74" fmla="*/ 29 w 81"/>
                <a:gd name="T75" fmla="*/ 39 h 250"/>
                <a:gd name="T76" fmla="*/ 28 w 81"/>
                <a:gd name="T77" fmla="*/ 37 h 250"/>
                <a:gd name="T78" fmla="*/ 27 w 81"/>
                <a:gd name="T79" fmla="*/ 34 h 250"/>
                <a:gd name="T80" fmla="*/ 26 w 81"/>
                <a:gd name="T81" fmla="*/ 31 h 250"/>
                <a:gd name="T82" fmla="*/ 25 w 81"/>
                <a:gd name="T83" fmla="*/ 29 h 250"/>
                <a:gd name="T84" fmla="*/ 24 w 81"/>
                <a:gd name="T85" fmla="*/ 27 h 250"/>
                <a:gd name="T86" fmla="*/ 23 w 81"/>
                <a:gd name="T87" fmla="*/ 25 h 250"/>
                <a:gd name="T88" fmla="*/ 22 w 81"/>
                <a:gd name="T89" fmla="*/ 23 h 250"/>
                <a:gd name="T90" fmla="*/ 20 w 81"/>
                <a:gd name="T91" fmla="*/ 20 h 250"/>
                <a:gd name="T92" fmla="*/ 20 w 81"/>
                <a:gd name="T93" fmla="*/ 18 h 250"/>
                <a:gd name="T94" fmla="*/ 19 w 81"/>
                <a:gd name="T95" fmla="*/ 17 h 250"/>
                <a:gd name="T96" fmla="*/ 17 w 81"/>
                <a:gd name="T97" fmla="*/ 13 h 250"/>
                <a:gd name="T98" fmla="*/ 15 w 81"/>
                <a:gd name="T99" fmla="*/ 12 h 250"/>
                <a:gd name="T100" fmla="*/ 14 w 81"/>
                <a:gd name="T101" fmla="*/ 10 h 250"/>
                <a:gd name="T102" fmla="*/ 13 w 81"/>
                <a:gd name="T103" fmla="*/ 9 h 250"/>
                <a:gd name="T104" fmla="*/ 12 w 81"/>
                <a:gd name="T105" fmla="*/ 6 h 250"/>
                <a:gd name="T106" fmla="*/ 11 w 81"/>
                <a:gd name="T107" fmla="*/ 6 h 250"/>
                <a:gd name="T108" fmla="*/ 9 w 81"/>
                <a:gd name="T109" fmla="*/ 5 h 250"/>
                <a:gd name="T110" fmla="*/ 8 w 81"/>
                <a:gd name="T111" fmla="*/ 3 h 250"/>
                <a:gd name="T112" fmla="*/ 7 w 81"/>
                <a:gd name="T113" fmla="*/ 3 h 250"/>
                <a:gd name="T114" fmla="*/ 6 w 81"/>
                <a:gd name="T115" fmla="*/ 2 h 250"/>
                <a:gd name="T116" fmla="*/ 3 w 81"/>
                <a:gd name="T117" fmla="*/ 1 h 250"/>
                <a:gd name="T118" fmla="*/ 0 w 81"/>
                <a:gd name="T119" fmla="*/ 0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1" h="250">
                  <a:moveTo>
                    <a:pt x="81" y="250"/>
                  </a:moveTo>
                  <a:lnTo>
                    <a:pt x="80" y="248"/>
                  </a:lnTo>
                  <a:lnTo>
                    <a:pt x="79" y="245"/>
                  </a:lnTo>
                  <a:lnTo>
                    <a:pt x="78" y="243"/>
                  </a:lnTo>
                  <a:lnTo>
                    <a:pt x="78" y="240"/>
                  </a:lnTo>
                  <a:lnTo>
                    <a:pt x="78" y="238"/>
                  </a:lnTo>
                  <a:lnTo>
                    <a:pt x="77" y="236"/>
                  </a:lnTo>
                  <a:lnTo>
                    <a:pt x="77" y="232"/>
                  </a:lnTo>
                  <a:lnTo>
                    <a:pt x="76" y="230"/>
                  </a:lnTo>
                  <a:lnTo>
                    <a:pt x="75" y="228"/>
                  </a:lnTo>
                  <a:lnTo>
                    <a:pt x="75" y="223"/>
                  </a:lnTo>
                  <a:lnTo>
                    <a:pt x="74" y="220"/>
                  </a:lnTo>
                  <a:lnTo>
                    <a:pt x="74" y="218"/>
                  </a:lnTo>
                  <a:lnTo>
                    <a:pt x="73" y="215"/>
                  </a:lnTo>
                  <a:lnTo>
                    <a:pt x="72" y="213"/>
                  </a:lnTo>
                  <a:lnTo>
                    <a:pt x="72" y="211"/>
                  </a:lnTo>
                  <a:lnTo>
                    <a:pt x="72" y="208"/>
                  </a:lnTo>
                  <a:lnTo>
                    <a:pt x="71" y="205"/>
                  </a:lnTo>
                  <a:lnTo>
                    <a:pt x="71" y="203"/>
                  </a:lnTo>
                  <a:lnTo>
                    <a:pt x="70" y="201"/>
                  </a:lnTo>
                  <a:lnTo>
                    <a:pt x="69" y="196"/>
                  </a:lnTo>
                  <a:lnTo>
                    <a:pt x="69" y="193"/>
                  </a:lnTo>
                  <a:lnTo>
                    <a:pt x="67" y="189"/>
                  </a:lnTo>
                  <a:lnTo>
                    <a:pt x="67" y="186"/>
                  </a:lnTo>
                  <a:lnTo>
                    <a:pt x="66" y="181"/>
                  </a:lnTo>
                  <a:lnTo>
                    <a:pt x="66" y="178"/>
                  </a:lnTo>
                  <a:lnTo>
                    <a:pt x="63" y="172"/>
                  </a:lnTo>
                  <a:lnTo>
                    <a:pt x="63" y="170"/>
                  </a:lnTo>
                  <a:lnTo>
                    <a:pt x="63" y="167"/>
                  </a:lnTo>
                  <a:lnTo>
                    <a:pt x="62" y="164"/>
                  </a:lnTo>
                  <a:lnTo>
                    <a:pt x="62" y="163"/>
                  </a:lnTo>
                  <a:lnTo>
                    <a:pt x="60" y="158"/>
                  </a:lnTo>
                  <a:lnTo>
                    <a:pt x="60" y="155"/>
                  </a:lnTo>
                  <a:lnTo>
                    <a:pt x="60" y="153"/>
                  </a:lnTo>
                  <a:lnTo>
                    <a:pt x="59" y="149"/>
                  </a:lnTo>
                  <a:lnTo>
                    <a:pt x="58" y="147"/>
                  </a:lnTo>
                  <a:lnTo>
                    <a:pt x="58" y="142"/>
                  </a:lnTo>
                  <a:lnTo>
                    <a:pt x="57" y="140"/>
                  </a:lnTo>
                  <a:lnTo>
                    <a:pt x="55" y="133"/>
                  </a:lnTo>
                  <a:lnTo>
                    <a:pt x="55" y="131"/>
                  </a:lnTo>
                  <a:lnTo>
                    <a:pt x="54" y="126"/>
                  </a:lnTo>
                  <a:lnTo>
                    <a:pt x="53" y="124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0" y="111"/>
                  </a:lnTo>
                  <a:lnTo>
                    <a:pt x="50" y="109"/>
                  </a:lnTo>
                  <a:lnTo>
                    <a:pt x="49" y="108"/>
                  </a:lnTo>
                  <a:lnTo>
                    <a:pt x="49" y="106"/>
                  </a:lnTo>
                  <a:lnTo>
                    <a:pt x="48" y="103"/>
                  </a:lnTo>
                  <a:lnTo>
                    <a:pt x="48" y="101"/>
                  </a:lnTo>
                  <a:lnTo>
                    <a:pt x="47" y="99"/>
                  </a:lnTo>
                  <a:lnTo>
                    <a:pt x="46" y="97"/>
                  </a:lnTo>
                  <a:lnTo>
                    <a:pt x="46" y="95"/>
                  </a:lnTo>
                  <a:lnTo>
                    <a:pt x="46" y="94"/>
                  </a:lnTo>
                  <a:lnTo>
                    <a:pt x="45" y="92"/>
                  </a:lnTo>
                  <a:lnTo>
                    <a:pt x="45" y="89"/>
                  </a:lnTo>
                  <a:lnTo>
                    <a:pt x="44" y="88"/>
                  </a:lnTo>
                  <a:lnTo>
                    <a:pt x="43" y="85"/>
                  </a:lnTo>
                  <a:lnTo>
                    <a:pt x="43" y="84"/>
                  </a:lnTo>
                  <a:lnTo>
                    <a:pt x="43" y="82"/>
                  </a:lnTo>
                  <a:lnTo>
                    <a:pt x="42" y="81"/>
                  </a:lnTo>
                  <a:lnTo>
                    <a:pt x="40" y="75"/>
                  </a:lnTo>
                  <a:lnTo>
                    <a:pt x="40" y="73"/>
                  </a:lnTo>
                  <a:lnTo>
                    <a:pt x="39" y="69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1"/>
                  </a:lnTo>
                  <a:lnTo>
                    <a:pt x="36" y="59"/>
                  </a:lnTo>
                  <a:lnTo>
                    <a:pt x="35" y="54"/>
                  </a:lnTo>
                  <a:lnTo>
                    <a:pt x="34" y="54"/>
                  </a:lnTo>
                  <a:lnTo>
                    <a:pt x="33" y="51"/>
                  </a:lnTo>
                  <a:lnTo>
                    <a:pt x="32" y="49"/>
                  </a:lnTo>
                  <a:lnTo>
                    <a:pt x="31" y="44"/>
                  </a:lnTo>
                  <a:lnTo>
                    <a:pt x="30" y="43"/>
                  </a:lnTo>
                  <a:lnTo>
                    <a:pt x="29" y="40"/>
                  </a:lnTo>
                  <a:lnTo>
                    <a:pt x="29" y="39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5" y="29"/>
                  </a:lnTo>
                  <a:lnTo>
                    <a:pt x="24" y="27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0" y="20"/>
                  </a:lnTo>
                  <a:lnTo>
                    <a:pt x="20" y="18"/>
                  </a:lnTo>
                  <a:lnTo>
                    <a:pt x="19" y="17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4" y="10"/>
                  </a:lnTo>
                  <a:lnTo>
                    <a:pt x="13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0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6" y="2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2" name="Freeform 19"/>
            <p:cNvSpPr>
              <a:spLocks/>
            </p:cNvSpPr>
            <p:nvPr/>
          </p:nvSpPr>
          <p:spPr bwMode="auto">
            <a:xfrm>
              <a:off x="4536" y="2474"/>
              <a:ext cx="106" cy="140"/>
            </a:xfrm>
            <a:custGeom>
              <a:avLst/>
              <a:gdLst>
                <a:gd name="T0" fmla="*/ 0 w 106"/>
                <a:gd name="T1" fmla="*/ 0 h 140"/>
                <a:gd name="T2" fmla="*/ 23 w 106"/>
                <a:gd name="T3" fmla="*/ 26 h 140"/>
                <a:gd name="T4" fmla="*/ 42 w 106"/>
                <a:gd name="T5" fmla="*/ 86 h 140"/>
                <a:gd name="T6" fmla="*/ 53 w 106"/>
                <a:gd name="T7" fmla="*/ 140 h 140"/>
                <a:gd name="T8" fmla="*/ 86 w 106"/>
                <a:gd name="T9" fmla="*/ 22 h 140"/>
                <a:gd name="T10" fmla="*/ 106 w 106"/>
                <a:gd name="T11" fmla="*/ 0 h 1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6" h="140">
                  <a:moveTo>
                    <a:pt x="0" y="0"/>
                  </a:moveTo>
                  <a:cubicBezTo>
                    <a:pt x="8" y="0"/>
                    <a:pt x="17" y="14"/>
                    <a:pt x="23" y="26"/>
                  </a:cubicBezTo>
                  <a:cubicBezTo>
                    <a:pt x="33" y="46"/>
                    <a:pt x="37" y="61"/>
                    <a:pt x="42" y="86"/>
                  </a:cubicBezTo>
                  <a:cubicBezTo>
                    <a:pt x="45" y="100"/>
                    <a:pt x="48" y="117"/>
                    <a:pt x="53" y="140"/>
                  </a:cubicBezTo>
                  <a:cubicBezTo>
                    <a:pt x="61" y="98"/>
                    <a:pt x="67" y="58"/>
                    <a:pt x="86" y="22"/>
                  </a:cubicBezTo>
                  <a:cubicBezTo>
                    <a:pt x="92" y="11"/>
                    <a:pt x="98" y="0"/>
                    <a:pt x="106" y="0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3" name="Line 20"/>
            <p:cNvSpPr>
              <a:spLocks noChangeShapeType="1"/>
            </p:cNvSpPr>
            <p:nvPr/>
          </p:nvSpPr>
          <p:spPr bwMode="auto">
            <a:xfrm>
              <a:off x="3526" y="2003"/>
              <a:ext cx="1223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4" name="Freeform 21"/>
            <p:cNvSpPr>
              <a:spLocks/>
            </p:cNvSpPr>
            <p:nvPr/>
          </p:nvSpPr>
          <p:spPr bwMode="auto">
            <a:xfrm>
              <a:off x="4742" y="1973"/>
              <a:ext cx="87" cy="60"/>
            </a:xfrm>
            <a:custGeom>
              <a:avLst/>
              <a:gdLst>
                <a:gd name="T0" fmla="*/ 0 w 87"/>
                <a:gd name="T1" fmla="*/ 0 h 60"/>
                <a:gd name="T2" fmla="*/ 87 w 87"/>
                <a:gd name="T3" fmla="*/ 30 h 60"/>
                <a:gd name="T4" fmla="*/ 0 w 87"/>
                <a:gd name="T5" fmla="*/ 60 h 60"/>
                <a:gd name="T6" fmla="*/ 0 w 87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7" h="60">
                  <a:moveTo>
                    <a:pt x="0" y="0"/>
                  </a:moveTo>
                  <a:lnTo>
                    <a:pt x="87" y="3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5" name="Line 22"/>
            <p:cNvSpPr>
              <a:spLocks noChangeShapeType="1"/>
            </p:cNvSpPr>
            <p:nvPr/>
          </p:nvSpPr>
          <p:spPr bwMode="auto">
            <a:xfrm flipV="1">
              <a:off x="3526" y="1781"/>
              <a:ext cx="1" cy="50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6" name="Freeform 23"/>
            <p:cNvSpPr>
              <a:spLocks/>
            </p:cNvSpPr>
            <p:nvPr/>
          </p:nvSpPr>
          <p:spPr bwMode="auto">
            <a:xfrm>
              <a:off x="3497" y="1698"/>
              <a:ext cx="58" cy="91"/>
            </a:xfrm>
            <a:custGeom>
              <a:avLst/>
              <a:gdLst>
                <a:gd name="T0" fmla="*/ 0 w 58"/>
                <a:gd name="T1" fmla="*/ 91 h 91"/>
                <a:gd name="T2" fmla="*/ 29 w 58"/>
                <a:gd name="T3" fmla="*/ 0 h 91"/>
                <a:gd name="T4" fmla="*/ 58 w 58"/>
                <a:gd name="T5" fmla="*/ 91 h 91"/>
                <a:gd name="T6" fmla="*/ 0 w 58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91">
                  <a:moveTo>
                    <a:pt x="0" y="91"/>
                  </a:moveTo>
                  <a:lnTo>
                    <a:pt x="29" y="0"/>
                  </a:lnTo>
                  <a:lnTo>
                    <a:pt x="58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7" name="Freeform 24"/>
            <p:cNvSpPr>
              <a:spLocks/>
            </p:cNvSpPr>
            <p:nvPr/>
          </p:nvSpPr>
          <p:spPr bwMode="auto">
            <a:xfrm>
              <a:off x="3685" y="1754"/>
              <a:ext cx="106" cy="249"/>
            </a:xfrm>
            <a:custGeom>
              <a:avLst/>
              <a:gdLst>
                <a:gd name="T0" fmla="*/ 106 w 106"/>
                <a:gd name="T1" fmla="*/ 240 h 249"/>
                <a:gd name="T2" fmla="*/ 103 w 106"/>
                <a:gd name="T3" fmla="*/ 227 h 249"/>
                <a:gd name="T4" fmla="*/ 102 w 106"/>
                <a:gd name="T5" fmla="*/ 219 h 249"/>
                <a:gd name="T6" fmla="*/ 100 w 106"/>
                <a:gd name="T7" fmla="*/ 206 h 249"/>
                <a:gd name="T8" fmla="*/ 99 w 106"/>
                <a:gd name="T9" fmla="*/ 194 h 249"/>
                <a:gd name="T10" fmla="*/ 97 w 106"/>
                <a:gd name="T11" fmla="*/ 183 h 249"/>
                <a:gd name="T12" fmla="*/ 96 w 106"/>
                <a:gd name="T13" fmla="*/ 172 h 249"/>
                <a:gd name="T14" fmla="*/ 93 w 106"/>
                <a:gd name="T15" fmla="*/ 153 h 249"/>
                <a:gd name="T16" fmla="*/ 91 w 106"/>
                <a:gd name="T17" fmla="*/ 142 h 249"/>
                <a:gd name="T18" fmla="*/ 90 w 106"/>
                <a:gd name="T19" fmla="*/ 131 h 249"/>
                <a:gd name="T20" fmla="*/ 88 w 106"/>
                <a:gd name="T21" fmla="*/ 117 h 249"/>
                <a:gd name="T22" fmla="*/ 86 w 106"/>
                <a:gd name="T23" fmla="*/ 107 h 249"/>
                <a:gd name="T24" fmla="*/ 84 w 106"/>
                <a:gd name="T25" fmla="*/ 98 h 249"/>
                <a:gd name="T26" fmla="*/ 83 w 106"/>
                <a:gd name="T27" fmla="*/ 85 h 249"/>
                <a:gd name="T28" fmla="*/ 80 w 106"/>
                <a:gd name="T29" fmla="*/ 76 h 249"/>
                <a:gd name="T30" fmla="*/ 79 w 106"/>
                <a:gd name="T31" fmla="*/ 67 h 249"/>
                <a:gd name="T32" fmla="*/ 77 w 106"/>
                <a:gd name="T33" fmla="*/ 61 h 249"/>
                <a:gd name="T34" fmla="*/ 76 w 106"/>
                <a:gd name="T35" fmla="*/ 54 h 249"/>
                <a:gd name="T36" fmla="*/ 75 w 106"/>
                <a:gd name="T37" fmla="*/ 48 h 249"/>
                <a:gd name="T38" fmla="*/ 73 w 106"/>
                <a:gd name="T39" fmla="*/ 39 h 249"/>
                <a:gd name="T40" fmla="*/ 71 w 106"/>
                <a:gd name="T41" fmla="*/ 32 h 249"/>
                <a:gd name="T42" fmla="*/ 70 w 106"/>
                <a:gd name="T43" fmla="*/ 28 h 249"/>
                <a:gd name="T44" fmla="*/ 68 w 106"/>
                <a:gd name="T45" fmla="*/ 24 h 249"/>
                <a:gd name="T46" fmla="*/ 67 w 106"/>
                <a:gd name="T47" fmla="*/ 19 h 249"/>
                <a:gd name="T48" fmla="*/ 65 w 106"/>
                <a:gd name="T49" fmla="*/ 14 h 249"/>
                <a:gd name="T50" fmla="*/ 63 w 106"/>
                <a:gd name="T51" fmla="*/ 11 h 249"/>
                <a:gd name="T52" fmla="*/ 62 w 106"/>
                <a:gd name="T53" fmla="*/ 6 h 249"/>
                <a:gd name="T54" fmla="*/ 59 w 106"/>
                <a:gd name="T55" fmla="*/ 1 h 249"/>
                <a:gd name="T56" fmla="*/ 49 w 106"/>
                <a:gd name="T57" fmla="*/ 1 h 249"/>
                <a:gd name="T58" fmla="*/ 45 w 106"/>
                <a:gd name="T59" fmla="*/ 6 h 249"/>
                <a:gd name="T60" fmla="*/ 43 w 106"/>
                <a:gd name="T61" fmla="*/ 11 h 249"/>
                <a:gd name="T62" fmla="*/ 41 w 106"/>
                <a:gd name="T63" fmla="*/ 14 h 249"/>
                <a:gd name="T64" fmla="*/ 40 w 106"/>
                <a:gd name="T65" fmla="*/ 19 h 249"/>
                <a:gd name="T66" fmla="*/ 38 w 106"/>
                <a:gd name="T67" fmla="*/ 24 h 249"/>
                <a:gd name="T68" fmla="*/ 37 w 106"/>
                <a:gd name="T69" fmla="*/ 28 h 249"/>
                <a:gd name="T70" fmla="*/ 36 w 106"/>
                <a:gd name="T71" fmla="*/ 32 h 249"/>
                <a:gd name="T72" fmla="*/ 34 w 106"/>
                <a:gd name="T73" fmla="*/ 37 h 249"/>
                <a:gd name="T74" fmla="*/ 33 w 106"/>
                <a:gd name="T75" fmla="*/ 43 h 249"/>
                <a:gd name="T76" fmla="*/ 31 w 106"/>
                <a:gd name="T77" fmla="*/ 48 h 249"/>
                <a:gd name="T78" fmla="*/ 29 w 106"/>
                <a:gd name="T79" fmla="*/ 59 h 249"/>
                <a:gd name="T80" fmla="*/ 28 w 106"/>
                <a:gd name="T81" fmla="*/ 63 h 249"/>
                <a:gd name="T82" fmla="*/ 27 w 106"/>
                <a:gd name="T83" fmla="*/ 72 h 249"/>
                <a:gd name="T84" fmla="*/ 25 w 106"/>
                <a:gd name="T85" fmla="*/ 80 h 249"/>
                <a:gd name="T86" fmla="*/ 23 w 106"/>
                <a:gd name="T87" fmla="*/ 90 h 249"/>
                <a:gd name="T88" fmla="*/ 22 w 106"/>
                <a:gd name="T89" fmla="*/ 98 h 249"/>
                <a:gd name="T90" fmla="*/ 19 w 106"/>
                <a:gd name="T91" fmla="*/ 111 h 249"/>
                <a:gd name="T92" fmla="*/ 18 w 106"/>
                <a:gd name="T93" fmla="*/ 122 h 249"/>
                <a:gd name="T94" fmla="*/ 16 w 106"/>
                <a:gd name="T95" fmla="*/ 133 h 249"/>
                <a:gd name="T96" fmla="*/ 14 w 106"/>
                <a:gd name="T97" fmla="*/ 144 h 249"/>
                <a:gd name="T98" fmla="*/ 13 w 106"/>
                <a:gd name="T99" fmla="*/ 157 h 249"/>
                <a:gd name="T100" fmla="*/ 10 w 106"/>
                <a:gd name="T101" fmla="*/ 177 h 249"/>
                <a:gd name="T102" fmla="*/ 8 w 106"/>
                <a:gd name="T103" fmla="*/ 188 h 249"/>
                <a:gd name="T104" fmla="*/ 7 w 106"/>
                <a:gd name="T105" fmla="*/ 199 h 249"/>
                <a:gd name="T106" fmla="*/ 4 w 106"/>
                <a:gd name="T107" fmla="*/ 219 h 249"/>
                <a:gd name="T108" fmla="*/ 2 w 106"/>
                <a:gd name="T109" fmla="*/ 238 h 2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6" h="249">
                  <a:moveTo>
                    <a:pt x="106" y="249"/>
                  </a:moveTo>
                  <a:lnTo>
                    <a:pt x="106" y="245"/>
                  </a:lnTo>
                  <a:lnTo>
                    <a:pt x="106" y="243"/>
                  </a:lnTo>
                  <a:lnTo>
                    <a:pt x="106" y="240"/>
                  </a:lnTo>
                  <a:lnTo>
                    <a:pt x="105" y="238"/>
                  </a:lnTo>
                  <a:lnTo>
                    <a:pt x="104" y="233"/>
                  </a:lnTo>
                  <a:lnTo>
                    <a:pt x="104" y="232"/>
                  </a:lnTo>
                  <a:lnTo>
                    <a:pt x="103" y="227"/>
                  </a:lnTo>
                  <a:lnTo>
                    <a:pt x="103" y="225"/>
                  </a:lnTo>
                  <a:lnTo>
                    <a:pt x="103" y="223"/>
                  </a:lnTo>
                  <a:lnTo>
                    <a:pt x="103" y="220"/>
                  </a:lnTo>
                  <a:lnTo>
                    <a:pt x="102" y="219"/>
                  </a:lnTo>
                  <a:lnTo>
                    <a:pt x="102" y="214"/>
                  </a:lnTo>
                  <a:lnTo>
                    <a:pt x="101" y="212"/>
                  </a:lnTo>
                  <a:lnTo>
                    <a:pt x="101" y="207"/>
                  </a:lnTo>
                  <a:lnTo>
                    <a:pt x="100" y="206"/>
                  </a:lnTo>
                  <a:lnTo>
                    <a:pt x="100" y="203"/>
                  </a:lnTo>
                  <a:lnTo>
                    <a:pt x="100" y="201"/>
                  </a:lnTo>
                  <a:lnTo>
                    <a:pt x="100" y="199"/>
                  </a:lnTo>
                  <a:lnTo>
                    <a:pt x="99" y="194"/>
                  </a:lnTo>
                  <a:lnTo>
                    <a:pt x="99" y="192"/>
                  </a:lnTo>
                  <a:lnTo>
                    <a:pt x="98" y="188"/>
                  </a:lnTo>
                  <a:lnTo>
                    <a:pt x="98" y="186"/>
                  </a:lnTo>
                  <a:lnTo>
                    <a:pt x="97" y="183"/>
                  </a:lnTo>
                  <a:lnTo>
                    <a:pt x="97" y="181"/>
                  </a:lnTo>
                  <a:lnTo>
                    <a:pt x="97" y="179"/>
                  </a:lnTo>
                  <a:lnTo>
                    <a:pt x="97" y="175"/>
                  </a:lnTo>
                  <a:lnTo>
                    <a:pt x="96" y="172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4" y="155"/>
                  </a:lnTo>
                  <a:lnTo>
                    <a:pt x="93" y="153"/>
                  </a:lnTo>
                  <a:lnTo>
                    <a:pt x="93" y="151"/>
                  </a:lnTo>
                  <a:lnTo>
                    <a:pt x="92" y="148"/>
                  </a:lnTo>
                  <a:lnTo>
                    <a:pt x="92" y="144"/>
                  </a:lnTo>
                  <a:lnTo>
                    <a:pt x="91" y="142"/>
                  </a:lnTo>
                  <a:lnTo>
                    <a:pt x="91" y="138"/>
                  </a:lnTo>
                  <a:lnTo>
                    <a:pt x="91" y="135"/>
                  </a:lnTo>
                  <a:lnTo>
                    <a:pt x="90" y="133"/>
                  </a:lnTo>
                  <a:lnTo>
                    <a:pt x="90" y="131"/>
                  </a:lnTo>
                  <a:lnTo>
                    <a:pt x="89" y="127"/>
                  </a:lnTo>
                  <a:lnTo>
                    <a:pt x="88" y="124"/>
                  </a:lnTo>
                  <a:lnTo>
                    <a:pt x="88" y="120"/>
                  </a:lnTo>
                  <a:lnTo>
                    <a:pt x="88" y="117"/>
                  </a:lnTo>
                  <a:lnTo>
                    <a:pt x="88" y="116"/>
                  </a:lnTo>
                  <a:lnTo>
                    <a:pt x="87" y="114"/>
                  </a:lnTo>
                  <a:lnTo>
                    <a:pt x="86" y="109"/>
                  </a:lnTo>
                  <a:lnTo>
                    <a:pt x="86" y="107"/>
                  </a:lnTo>
                  <a:lnTo>
                    <a:pt x="86" y="103"/>
                  </a:lnTo>
                  <a:lnTo>
                    <a:pt x="85" y="103"/>
                  </a:lnTo>
                  <a:lnTo>
                    <a:pt x="85" y="100"/>
                  </a:lnTo>
                  <a:lnTo>
                    <a:pt x="84" y="98"/>
                  </a:lnTo>
                  <a:lnTo>
                    <a:pt x="84" y="93"/>
                  </a:lnTo>
                  <a:lnTo>
                    <a:pt x="83" y="91"/>
                  </a:lnTo>
                  <a:lnTo>
                    <a:pt x="83" y="87"/>
                  </a:lnTo>
                  <a:lnTo>
                    <a:pt x="83" y="85"/>
                  </a:lnTo>
                  <a:lnTo>
                    <a:pt x="82" y="85"/>
                  </a:lnTo>
                  <a:lnTo>
                    <a:pt x="82" y="83"/>
                  </a:lnTo>
                  <a:lnTo>
                    <a:pt x="81" y="78"/>
                  </a:lnTo>
                  <a:lnTo>
                    <a:pt x="80" y="76"/>
                  </a:lnTo>
                  <a:lnTo>
                    <a:pt x="80" y="74"/>
                  </a:lnTo>
                  <a:lnTo>
                    <a:pt x="80" y="69"/>
                  </a:lnTo>
                  <a:lnTo>
                    <a:pt x="79" y="67"/>
                  </a:lnTo>
                  <a:lnTo>
                    <a:pt x="79" y="66"/>
                  </a:lnTo>
                  <a:lnTo>
                    <a:pt x="78" y="66"/>
                  </a:lnTo>
                  <a:lnTo>
                    <a:pt x="78" y="63"/>
                  </a:lnTo>
                  <a:lnTo>
                    <a:pt x="77" y="61"/>
                  </a:lnTo>
                  <a:lnTo>
                    <a:pt x="77" y="59"/>
                  </a:lnTo>
                  <a:lnTo>
                    <a:pt x="77" y="56"/>
                  </a:lnTo>
                  <a:lnTo>
                    <a:pt x="76" y="54"/>
                  </a:lnTo>
                  <a:lnTo>
                    <a:pt x="76" y="52"/>
                  </a:lnTo>
                  <a:lnTo>
                    <a:pt x="75" y="50"/>
                  </a:lnTo>
                  <a:lnTo>
                    <a:pt x="75" y="48"/>
                  </a:lnTo>
                  <a:lnTo>
                    <a:pt x="74" y="48"/>
                  </a:lnTo>
                  <a:lnTo>
                    <a:pt x="74" y="43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72" y="37"/>
                  </a:lnTo>
                  <a:lnTo>
                    <a:pt x="71" y="37"/>
                  </a:lnTo>
                  <a:lnTo>
                    <a:pt x="71" y="32"/>
                  </a:lnTo>
                  <a:lnTo>
                    <a:pt x="71" y="30"/>
                  </a:lnTo>
                  <a:lnTo>
                    <a:pt x="70" y="30"/>
                  </a:lnTo>
                  <a:lnTo>
                    <a:pt x="70" y="28"/>
                  </a:lnTo>
                  <a:lnTo>
                    <a:pt x="69" y="28"/>
                  </a:lnTo>
                  <a:lnTo>
                    <a:pt x="69" y="26"/>
                  </a:lnTo>
                  <a:lnTo>
                    <a:pt x="68" y="26"/>
                  </a:lnTo>
                  <a:lnTo>
                    <a:pt x="68" y="24"/>
                  </a:lnTo>
                  <a:lnTo>
                    <a:pt x="68" y="21"/>
                  </a:lnTo>
                  <a:lnTo>
                    <a:pt x="67" y="21"/>
                  </a:lnTo>
                  <a:lnTo>
                    <a:pt x="67" y="19"/>
                  </a:lnTo>
                  <a:lnTo>
                    <a:pt x="66" y="17"/>
                  </a:lnTo>
                  <a:lnTo>
                    <a:pt x="65" y="17"/>
                  </a:lnTo>
                  <a:lnTo>
                    <a:pt x="65" y="14"/>
                  </a:lnTo>
                  <a:lnTo>
                    <a:pt x="65" y="13"/>
                  </a:lnTo>
                  <a:lnTo>
                    <a:pt x="64" y="13"/>
                  </a:lnTo>
                  <a:lnTo>
                    <a:pt x="63" y="11"/>
                  </a:lnTo>
                  <a:lnTo>
                    <a:pt x="63" y="8"/>
                  </a:lnTo>
                  <a:lnTo>
                    <a:pt x="62" y="8"/>
                  </a:lnTo>
                  <a:lnTo>
                    <a:pt x="62" y="6"/>
                  </a:lnTo>
                  <a:lnTo>
                    <a:pt x="61" y="6"/>
                  </a:lnTo>
                  <a:lnTo>
                    <a:pt x="60" y="4"/>
                  </a:lnTo>
                  <a:lnTo>
                    <a:pt x="59" y="1"/>
                  </a:lnTo>
                  <a:lnTo>
                    <a:pt x="57" y="1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7" y="4"/>
                  </a:lnTo>
                  <a:lnTo>
                    <a:pt x="46" y="4"/>
                  </a:lnTo>
                  <a:lnTo>
                    <a:pt x="45" y="6"/>
                  </a:lnTo>
                  <a:lnTo>
                    <a:pt x="45" y="8"/>
                  </a:lnTo>
                  <a:lnTo>
                    <a:pt x="44" y="8"/>
                  </a:lnTo>
                  <a:lnTo>
                    <a:pt x="43" y="11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41" y="14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37" y="26"/>
                  </a:lnTo>
                  <a:lnTo>
                    <a:pt x="37" y="28"/>
                  </a:lnTo>
                  <a:lnTo>
                    <a:pt x="37" y="30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5" y="35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3" y="41"/>
                  </a:lnTo>
                  <a:lnTo>
                    <a:pt x="33" y="43"/>
                  </a:lnTo>
                  <a:lnTo>
                    <a:pt x="32" y="45"/>
                  </a:lnTo>
                  <a:lnTo>
                    <a:pt x="32" y="48"/>
                  </a:lnTo>
                  <a:lnTo>
                    <a:pt x="31" y="48"/>
                  </a:lnTo>
                  <a:lnTo>
                    <a:pt x="31" y="52"/>
                  </a:lnTo>
                  <a:lnTo>
                    <a:pt x="30" y="56"/>
                  </a:lnTo>
                  <a:lnTo>
                    <a:pt x="29" y="59"/>
                  </a:lnTo>
                  <a:lnTo>
                    <a:pt x="28" y="61"/>
                  </a:lnTo>
                  <a:lnTo>
                    <a:pt x="28" y="63"/>
                  </a:lnTo>
                  <a:lnTo>
                    <a:pt x="28" y="66"/>
                  </a:lnTo>
                  <a:lnTo>
                    <a:pt x="28" y="67"/>
                  </a:lnTo>
                  <a:lnTo>
                    <a:pt x="27" y="69"/>
                  </a:lnTo>
                  <a:lnTo>
                    <a:pt x="27" y="72"/>
                  </a:lnTo>
                  <a:lnTo>
                    <a:pt x="26" y="74"/>
                  </a:lnTo>
                  <a:lnTo>
                    <a:pt x="25" y="78"/>
                  </a:lnTo>
                  <a:lnTo>
                    <a:pt x="25" y="80"/>
                  </a:lnTo>
                  <a:lnTo>
                    <a:pt x="25" y="83"/>
                  </a:lnTo>
                  <a:lnTo>
                    <a:pt x="24" y="87"/>
                  </a:lnTo>
                  <a:lnTo>
                    <a:pt x="23" y="90"/>
                  </a:lnTo>
                  <a:lnTo>
                    <a:pt x="23" y="93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1" y="103"/>
                  </a:lnTo>
                  <a:lnTo>
                    <a:pt x="21" y="104"/>
                  </a:lnTo>
                  <a:lnTo>
                    <a:pt x="20" y="109"/>
                  </a:lnTo>
                  <a:lnTo>
                    <a:pt x="19" y="111"/>
                  </a:lnTo>
                  <a:lnTo>
                    <a:pt x="19" y="114"/>
                  </a:lnTo>
                  <a:lnTo>
                    <a:pt x="19" y="116"/>
                  </a:lnTo>
                  <a:lnTo>
                    <a:pt x="19" y="120"/>
                  </a:lnTo>
                  <a:lnTo>
                    <a:pt x="18" y="122"/>
                  </a:lnTo>
                  <a:lnTo>
                    <a:pt x="17" y="127"/>
                  </a:lnTo>
                  <a:lnTo>
                    <a:pt x="17" y="129"/>
                  </a:lnTo>
                  <a:lnTo>
                    <a:pt x="16" y="131"/>
                  </a:lnTo>
                  <a:lnTo>
                    <a:pt x="16" y="133"/>
                  </a:lnTo>
                  <a:lnTo>
                    <a:pt x="16" y="138"/>
                  </a:lnTo>
                  <a:lnTo>
                    <a:pt x="15" y="140"/>
                  </a:lnTo>
                  <a:lnTo>
                    <a:pt x="15" y="142"/>
                  </a:lnTo>
                  <a:lnTo>
                    <a:pt x="14" y="144"/>
                  </a:lnTo>
                  <a:lnTo>
                    <a:pt x="14" y="148"/>
                  </a:lnTo>
                  <a:lnTo>
                    <a:pt x="14" y="151"/>
                  </a:lnTo>
                  <a:lnTo>
                    <a:pt x="13" y="155"/>
                  </a:lnTo>
                  <a:lnTo>
                    <a:pt x="13" y="157"/>
                  </a:lnTo>
                  <a:lnTo>
                    <a:pt x="12" y="159"/>
                  </a:lnTo>
                  <a:lnTo>
                    <a:pt x="12" y="162"/>
                  </a:lnTo>
                  <a:lnTo>
                    <a:pt x="11" y="175"/>
                  </a:lnTo>
                  <a:lnTo>
                    <a:pt x="10" y="177"/>
                  </a:lnTo>
                  <a:lnTo>
                    <a:pt x="10" y="179"/>
                  </a:lnTo>
                  <a:lnTo>
                    <a:pt x="9" y="181"/>
                  </a:lnTo>
                  <a:lnTo>
                    <a:pt x="8" y="186"/>
                  </a:lnTo>
                  <a:lnTo>
                    <a:pt x="8" y="188"/>
                  </a:lnTo>
                  <a:lnTo>
                    <a:pt x="8" y="190"/>
                  </a:lnTo>
                  <a:lnTo>
                    <a:pt x="8" y="194"/>
                  </a:lnTo>
                  <a:lnTo>
                    <a:pt x="7" y="196"/>
                  </a:lnTo>
                  <a:lnTo>
                    <a:pt x="7" y="199"/>
                  </a:lnTo>
                  <a:lnTo>
                    <a:pt x="6" y="201"/>
                  </a:lnTo>
                  <a:lnTo>
                    <a:pt x="6" y="206"/>
                  </a:lnTo>
                  <a:lnTo>
                    <a:pt x="5" y="207"/>
                  </a:lnTo>
                  <a:lnTo>
                    <a:pt x="4" y="219"/>
                  </a:lnTo>
                  <a:lnTo>
                    <a:pt x="4" y="220"/>
                  </a:lnTo>
                  <a:lnTo>
                    <a:pt x="3" y="225"/>
                  </a:lnTo>
                  <a:lnTo>
                    <a:pt x="2" y="227"/>
                  </a:lnTo>
                  <a:lnTo>
                    <a:pt x="2" y="238"/>
                  </a:lnTo>
                  <a:lnTo>
                    <a:pt x="1" y="240"/>
                  </a:lnTo>
                  <a:lnTo>
                    <a:pt x="0" y="245"/>
                  </a:lnTo>
                  <a:lnTo>
                    <a:pt x="0" y="247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8" name="Freeform 25"/>
            <p:cNvSpPr>
              <a:spLocks/>
            </p:cNvSpPr>
            <p:nvPr/>
          </p:nvSpPr>
          <p:spPr bwMode="auto">
            <a:xfrm>
              <a:off x="3818" y="1754"/>
              <a:ext cx="106" cy="249"/>
            </a:xfrm>
            <a:custGeom>
              <a:avLst/>
              <a:gdLst>
                <a:gd name="T0" fmla="*/ 105 w 106"/>
                <a:gd name="T1" fmla="*/ 240 h 249"/>
                <a:gd name="T2" fmla="*/ 104 w 106"/>
                <a:gd name="T3" fmla="*/ 227 h 249"/>
                <a:gd name="T4" fmla="*/ 102 w 106"/>
                <a:gd name="T5" fmla="*/ 219 h 249"/>
                <a:gd name="T6" fmla="*/ 101 w 106"/>
                <a:gd name="T7" fmla="*/ 206 h 249"/>
                <a:gd name="T8" fmla="*/ 99 w 106"/>
                <a:gd name="T9" fmla="*/ 194 h 249"/>
                <a:gd name="T10" fmla="*/ 97 w 106"/>
                <a:gd name="T11" fmla="*/ 183 h 249"/>
                <a:gd name="T12" fmla="*/ 96 w 106"/>
                <a:gd name="T13" fmla="*/ 172 h 249"/>
                <a:gd name="T14" fmla="*/ 93 w 106"/>
                <a:gd name="T15" fmla="*/ 153 h 249"/>
                <a:gd name="T16" fmla="*/ 91 w 106"/>
                <a:gd name="T17" fmla="*/ 142 h 249"/>
                <a:gd name="T18" fmla="*/ 90 w 106"/>
                <a:gd name="T19" fmla="*/ 131 h 249"/>
                <a:gd name="T20" fmla="*/ 88 w 106"/>
                <a:gd name="T21" fmla="*/ 117 h 249"/>
                <a:gd name="T22" fmla="*/ 86 w 106"/>
                <a:gd name="T23" fmla="*/ 107 h 249"/>
                <a:gd name="T24" fmla="*/ 85 w 106"/>
                <a:gd name="T25" fmla="*/ 98 h 249"/>
                <a:gd name="T26" fmla="*/ 82 w 106"/>
                <a:gd name="T27" fmla="*/ 85 h 249"/>
                <a:gd name="T28" fmla="*/ 81 w 106"/>
                <a:gd name="T29" fmla="*/ 76 h 249"/>
                <a:gd name="T30" fmla="*/ 79 w 106"/>
                <a:gd name="T31" fmla="*/ 67 h 249"/>
                <a:gd name="T32" fmla="*/ 78 w 106"/>
                <a:gd name="T33" fmla="*/ 61 h 249"/>
                <a:gd name="T34" fmla="*/ 76 w 106"/>
                <a:gd name="T35" fmla="*/ 54 h 249"/>
                <a:gd name="T36" fmla="*/ 75 w 106"/>
                <a:gd name="T37" fmla="*/ 48 h 249"/>
                <a:gd name="T38" fmla="*/ 73 w 106"/>
                <a:gd name="T39" fmla="*/ 39 h 249"/>
                <a:gd name="T40" fmla="*/ 71 w 106"/>
                <a:gd name="T41" fmla="*/ 32 h 249"/>
                <a:gd name="T42" fmla="*/ 70 w 106"/>
                <a:gd name="T43" fmla="*/ 28 h 249"/>
                <a:gd name="T44" fmla="*/ 68 w 106"/>
                <a:gd name="T45" fmla="*/ 24 h 249"/>
                <a:gd name="T46" fmla="*/ 67 w 106"/>
                <a:gd name="T47" fmla="*/ 19 h 249"/>
                <a:gd name="T48" fmla="*/ 65 w 106"/>
                <a:gd name="T49" fmla="*/ 14 h 249"/>
                <a:gd name="T50" fmla="*/ 64 w 106"/>
                <a:gd name="T51" fmla="*/ 11 h 249"/>
                <a:gd name="T52" fmla="*/ 62 w 106"/>
                <a:gd name="T53" fmla="*/ 6 h 249"/>
                <a:gd name="T54" fmla="*/ 59 w 106"/>
                <a:gd name="T55" fmla="*/ 1 h 249"/>
                <a:gd name="T56" fmla="*/ 49 w 106"/>
                <a:gd name="T57" fmla="*/ 1 h 249"/>
                <a:gd name="T58" fmla="*/ 46 w 106"/>
                <a:gd name="T59" fmla="*/ 6 h 249"/>
                <a:gd name="T60" fmla="*/ 44 w 106"/>
                <a:gd name="T61" fmla="*/ 11 h 249"/>
                <a:gd name="T62" fmla="*/ 42 w 106"/>
                <a:gd name="T63" fmla="*/ 14 h 249"/>
                <a:gd name="T64" fmla="*/ 39 w 106"/>
                <a:gd name="T65" fmla="*/ 19 h 249"/>
                <a:gd name="T66" fmla="*/ 39 w 106"/>
                <a:gd name="T67" fmla="*/ 24 h 249"/>
                <a:gd name="T68" fmla="*/ 37 w 106"/>
                <a:gd name="T69" fmla="*/ 28 h 249"/>
                <a:gd name="T70" fmla="*/ 36 w 106"/>
                <a:gd name="T71" fmla="*/ 32 h 249"/>
                <a:gd name="T72" fmla="*/ 34 w 106"/>
                <a:gd name="T73" fmla="*/ 37 h 249"/>
                <a:gd name="T74" fmla="*/ 33 w 106"/>
                <a:gd name="T75" fmla="*/ 43 h 249"/>
                <a:gd name="T76" fmla="*/ 31 w 106"/>
                <a:gd name="T77" fmla="*/ 48 h 249"/>
                <a:gd name="T78" fmla="*/ 30 w 106"/>
                <a:gd name="T79" fmla="*/ 59 h 249"/>
                <a:gd name="T80" fmla="*/ 28 w 106"/>
                <a:gd name="T81" fmla="*/ 63 h 249"/>
                <a:gd name="T82" fmla="*/ 27 w 106"/>
                <a:gd name="T83" fmla="*/ 72 h 249"/>
                <a:gd name="T84" fmla="*/ 25 w 106"/>
                <a:gd name="T85" fmla="*/ 80 h 249"/>
                <a:gd name="T86" fmla="*/ 23 w 106"/>
                <a:gd name="T87" fmla="*/ 90 h 249"/>
                <a:gd name="T88" fmla="*/ 22 w 106"/>
                <a:gd name="T89" fmla="*/ 98 h 249"/>
                <a:gd name="T90" fmla="*/ 19 w 106"/>
                <a:gd name="T91" fmla="*/ 111 h 249"/>
                <a:gd name="T92" fmla="*/ 18 w 106"/>
                <a:gd name="T93" fmla="*/ 122 h 249"/>
                <a:gd name="T94" fmla="*/ 16 w 106"/>
                <a:gd name="T95" fmla="*/ 133 h 249"/>
                <a:gd name="T96" fmla="*/ 14 w 106"/>
                <a:gd name="T97" fmla="*/ 144 h 249"/>
                <a:gd name="T98" fmla="*/ 13 w 106"/>
                <a:gd name="T99" fmla="*/ 157 h 249"/>
                <a:gd name="T100" fmla="*/ 10 w 106"/>
                <a:gd name="T101" fmla="*/ 177 h 249"/>
                <a:gd name="T102" fmla="*/ 8 w 106"/>
                <a:gd name="T103" fmla="*/ 188 h 249"/>
                <a:gd name="T104" fmla="*/ 7 w 106"/>
                <a:gd name="T105" fmla="*/ 199 h 249"/>
                <a:gd name="T106" fmla="*/ 4 w 106"/>
                <a:gd name="T107" fmla="*/ 219 h 249"/>
                <a:gd name="T108" fmla="*/ 1 w 106"/>
                <a:gd name="T109" fmla="*/ 238 h 2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6" h="249">
                  <a:moveTo>
                    <a:pt x="106" y="249"/>
                  </a:moveTo>
                  <a:lnTo>
                    <a:pt x="106" y="245"/>
                  </a:lnTo>
                  <a:lnTo>
                    <a:pt x="105" y="243"/>
                  </a:lnTo>
                  <a:lnTo>
                    <a:pt x="105" y="240"/>
                  </a:lnTo>
                  <a:lnTo>
                    <a:pt x="105" y="238"/>
                  </a:lnTo>
                  <a:lnTo>
                    <a:pt x="105" y="233"/>
                  </a:lnTo>
                  <a:lnTo>
                    <a:pt x="104" y="232"/>
                  </a:lnTo>
                  <a:lnTo>
                    <a:pt x="104" y="227"/>
                  </a:lnTo>
                  <a:lnTo>
                    <a:pt x="103" y="225"/>
                  </a:lnTo>
                  <a:lnTo>
                    <a:pt x="103" y="223"/>
                  </a:lnTo>
                  <a:lnTo>
                    <a:pt x="102" y="220"/>
                  </a:lnTo>
                  <a:lnTo>
                    <a:pt x="102" y="219"/>
                  </a:lnTo>
                  <a:lnTo>
                    <a:pt x="102" y="214"/>
                  </a:lnTo>
                  <a:lnTo>
                    <a:pt x="101" y="212"/>
                  </a:lnTo>
                  <a:lnTo>
                    <a:pt x="101" y="207"/>
                  </a:lnTo>
                  <a:lnTo>
                    <a:pt x="101" y="206"/>
                  </a:lnTo>
                  <a:lnTo>
                    <a:pt x="100" y="203"/>
                  </a:lnTo>
                  <a:lnTo>
                    <a:pt x="100" y="201"/>
                  </a:lnTo>
                  <a:lnTo>
                    <a:pt x="99" y="199"/>
                  </a:lnTo>
                  <a:lnTo>
                    <a:pt x="99" y="194"/>
                  </a:lnTo>
                  <a:lnTo>
                    <a:pt x="99" y="192"/>
                  </a:lnTo>
                  <a:lnTo>
                    <a:pt x="98" y="188"/>
                  </a:lnTo>
                  <a:lnTo>
                    <a:pt x="98" y="186"/>
                  </a:lnTo>
                  <a:lnTo>
                    <a:pt x="97" y="183"/>
                  </a:lnTo>
                  <a:lnTo>
                    <a:pt x="97" y="181"/>
                  </a:lnTo>
                  <a:lnTo>
                    <a:pt x="96" y="179"/>
                  </a:lnTo>
                  <a:lnTo>
                    <a:pt x="96" y="175"/>
                  </a:lnTo>
                  <a:lnTo>
                    <a:pt x="96" y="172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3" y="155"/>
                  </a:lnTo>
                  <a:lnTo>
                    <a:pt x="93" y="153"/>
                  </a:lnTo>
                  <a:lnTo>
                    <a:pt x="93" y="151"/>
                  </a:lnTo>
                  <a:lnTo>
                    <a:pt x="92" y="148"/>
                  </a:lnTo>
                  <a:lnTo>
                    <a:pt x="92" y="144"/>
                  </a:lnTo>
                  <a:lnTo>
                    <a:pt x="91" y="142"/>
                  </a:lnTo>
                  <a:lnTo>
                    <a:pt x="91" y="138"/>
                  </a:lnTo>
                  <a:lnTo>
                    <a:pt x="91" y="135"/>
                  </a:lnTo>
                  <a:lnTo>
                    <a:pt x="90" y="133"/>
                  </a:lnTo>
                  <a:lnTo>
                    <a:pt x="90" y="131"/>
                  </a:lnTo>
                  <a:lnTo>
                    <a:pt x="89" y="127"/>
                  </a:lnTo>
                  <a:lnTo>
                    <a:pt x="88" y="124"/>
                  </a:lnTo>
                  <a:lnTo>
                    <a:pt x="88" y="120"/>
                  </a:lnTo>
                  <a:lnTo>
                    <a:pt x="88" y="117"/>
                  </a:lnTo>
                  <a:lnTo>
                    <a:pt x="88" y="116"/>
                  </a:lnTo>
                  <a:lnTo>
                    <a:pt x="87" y="114"/>
                  </a:lnTo>
                  <a:lnTo>
                    <a:pt x="86" y="109"/>
                  </a:lnTo>
                  <a:lnTo>
                    <a:pt x="86" y="107"/>
                  </a:lnTo>
                  <a:lnTo>
                    <a:pt x="85" y="103"/>
                  </a:lnTo>
                  <a:lnTo>
                    <a:pt x="85" y="100"/>
                  </a:lnTo>
                  <a:lnTo>
                    <a:pt x="85" y="98"/>
                  </a:lnTo>
                  <a:lnTo>
                    <a:pt x="84" y="93"/>
                  </a:lnTo>
                  <a:lnTo>
                    <a:pt x="83" y="91"/>
                  </a:lnTo>
                  <a:lnTo>
                    <a:pt x="83" y="87"/>
                  </a:lnTo>
                  <a:lnTo>
                    <a:pt x="82" y="85"/>
                  </a:lnTo>
                  <a:lnTo>
                    <a:pt x="82" y="83"/>
                  </a:lnTo>
                  <a:lnTo>
                    <a:pt x="81" y="78"/>
                  </a:lnTo>
                  <a:lnTo>
                    <a:pt x="81" y="76"/>
                  </a:lnTo>
                  <a:lnTo>
                    <a:pt x="80" y="74"/>
                  </a:lnTo>
                  <a:lnTo>
                    <a:pt x="79" y="69"/>
                  </a:lnTo>
                  <a:lnTo>
                    <a:pt x="79" y="67"/>
                  </a:lnTo>
                  <a:lnTo>
                    <a:pt x="79" y="66"/>
                  </a:lnTo>
                  <a:lnTo>
                    <a:pt x="78" y="63"/>
                  </a:lnTo>
                  <a:lnTo>
                    <a:pt x="78" y="61"/>
                  </a:lnTo>
                  <a:lnTo>
                    <a:pt x="77" y="59"/>
                  </a:lnTo>
                  <a:lnTo>
                    <a:pt x="76" y="56"/>
                  </a:lnTo>
                  <a:lnTo>
                    <a:pt x="76" y="54"/>
                  </a:lnTo>
                  <a:lnTo>
                    <a:pt x="76" y="52"/>
                  </a:lnTo>
                  <a:lnTo>
                    <a:pt x="75" y="50"/>
                  </a:lnTo>
                  <a:lnTo>
                    <a:pt x="75" y="48"/>
                  </a:lnTo>
                  <a:lnTo>
                    <a:pt x="74" y="48"/>
                  </a:lnTo>
                  <a:lnTo>
                    <a:pt x="74" y="43"/>
                  </a:lnTo>
                  <a:lnTo>
                    <a:pt x="73" y="43"/>
                  </a:lnTo>
                  <a:lnTo>
                    <a:pt x="73" y="39"/>
                  </a:lnTo>
                  <a:lnTo>
                    <a:pt x="72" y="37"/>
                  </a:lnTo>
                  <a:lnTo>
                    <a:pt x="71" y="32"/>
                  </a:lnTo>
                  <a:lnTo>
                    <a:pt x="70" y="32"/>
                  </a:lnTo>
                  <a:lnTo>
                    <a:pt x="70" y="30"/>
                  </a:lnTo>
                  <a:lnTo>
                    <a:pt x="70" y="28"/>
                  </a:lnTo>
                  <a:lnTo>
                    <a:pt x="69" y="26"/>
                  </a:lnTo>
                  <a:lnTo>
                    <a:pt x="68" y="24"/>
                  </a:lnTo>
                  <a:lnTo>
                    <a:pt x="68" y="21"/>
                  </a:lnTo>
                  <a:lnTo>
                    <a:pt x="67" y="19"/>
                  </a:lnTo>
                  <a:lnTo>
                    <a:pt x="66" y="17"/>
                  </a:lnTo>
                  <a:lnTo>
                    <a:pt x="65" y="14"/>
                  </a:lnTo>
                  <a:lnTo>
                    <a:pt x="65" y="13"/>
                  </a:lnTo>
                  <a:lnTo>
                    <a:pt x="64" y="13"/>
                  </a:lnTo>
                  <a:lnTo>
                    <a:pt x="64" y="11"/>
                  </a:lnTo>
                  <a:lnTo>
                    <a:pt x="63" y="11"/>
                  </a:lnTo>
                  <a:lnTo>
                    <a:pt x="62" y="8"/>
                  </a:lnTo>
                  <a:lnTo>
                    <a:pt x="62" y="6"/>
                  </a:lnTo>
                  <a:lnTo>
                    <a:pt x="61" y="6"/>
                  </a:lnTo>
                  <a:lnTo>
                    <a:pt x="60" y="4"/>
                  </a:lnTo>
                  <a:lnTo>
                    <a:pt x="59" y="4"/>
                  </a:lnTo>
                  <a:lnTo>
                    <a:pt x="59" y="1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5" y="6"/>
                  </a:lnTo>
                  <a:lnTo>
                    <a:pt x="45" y="8"/>
                  </a:lnTo>
                  <a:lnTo>
                    <a:pt x="44" y="8"/>
                  </a:lnTo>
                  <a:lnTo>
                    <a:pt x="44" y="11"/>
                  </a:lnTo>
                  <a:lnTo>
                    <a:pt x="43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1" y="14"/>
                  </a:lnTo>
                  <a:lnTo>
                    <a:pt x="40" y="17"/>
                  </a:lnTo>
                  <a:lnTo>
                    <a:pt x="39" y="19"/>
                  </a:lnTo>
                  <a:lnTo>
                    <a:pt x="39" y="21"/>
                  </a:lnTo>
                  <a:lnTo>
                    <a:pt x="39" y="24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7" y="26"/>
                  </a:lnTo>
                  <a:lnTo>
                    <a:pt x="37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5" y="35"/>
                  </a:lnTo>
                  <a:lnTo>
                    <a:pt x="35" y="37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3" y="39"/>
                  </a:lnTo>
                  <a:lnTo>
                    <a:pt x="33" y="41"/>
                  </a:lnTo>
                  <a:lnTo>
                    <a:pt x="33" y="43"/>
                  </a:lnTo>
                  <a:lnTo>
                    <a:pt x="32" y="45"/>
                  </a:lnTo>
                  <a:lnTo>
                    <a:pt x="32" y="48"/>
                  </a:lnTo>
                  <a:lnTo>
                    <a:pt x="31" y="48"/>
                  </a:lnTo>
                  <a:lnTo>
                    <a:pt x="31" y="52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9" y="61"/>
                  </a:lnTo>
                  <a:lnTo>
                    <a:pt x="28" y="63"/>
                  </a:lnTo>
                  <a:lnTo>
                    <a:pt x="27" y="66"/>
                  </a:lnTo>
                  <a:lnTo>
                    <a:pt x="27" y="67"/>
                  </a:lnTo>
                  <a:lnTo>
                    <a:pt x="27" y="69"/>
                  </a:lnTo>
                  <a:lnTo>
                    <a:pt x="27" y="72"/>
                  </a:lnTo>
                  <a:lnTo>
                    <a:pt x="26" y="74"/>
                  </a:lnTo>
                  <a:lnTo>
                    <a:pt x="25" y="78"/>
                  </a:lnTo>
                  <a:lnTo>
                    <a:pt x="25" y="80"/>
                  </a:lnTo>
                  <a:lnTo>
                    <a:pt x="24" y="83"/>
                  </a:lnTo>
                  <a:lnTo>
                    <a:pt x="24" y="87"/>
                  </a:lnTo>
                  <a:lnTo>
                    <a:pt x="23" y="90"/>
                  </a:lnTo>
                  <a:lnTo>
                    <a:pt x="23" y="93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1" y="103"/>
                  </a:lnTo>
                  <a:lnTo>
                    <a:pt x="21" y="104"/>
                  </a:lnTo>
                  <a:lnTo>
                    <a:pt x="20" y="109"/>
                  </a:lnTo>
                  <a:lnTo>
                    <a:pt x="19" y="111"/>
                  </a:lnTo>
                  <a:lnTo>
                    <a:pt x="19" y="114"/>
                  </a:lnTo>
                  <a:lnTo>
                    <a:pt x="19" y="116"/>
                  </a:lnTo>
                  <a:lnTo>
                    <a:pt x="19" y="120"/>
                  </a:lnTo>
                  <a:lnTo>
                    <a:pt x="18" y="122"/>
                  </a:lnTo>
                  <a:lnTo>
                    <a:pt x="17" y="127"/>
                  </a:lnTo>
                  <a:lnTo>
                    <a:pt x="17" y="129"/>
                  </a:lnTo>
                  <a:lnTo>
                    <a:pt x="16" y="131"/>
                  </a:lnTo>
                  <a:lnTo>
                    <a:pt x="16" y="133"/>
                  </a:lnTo>
                  <a:lnTo>
                    <a:pt x="16" y="138"/>
                  </a:lnTo>
                  <a:lnTo>
                    <a:pt x="15" y="140"/>
                  </a:lnTo>
                  <a:lnTo>
                    <a:pt x="15" y="142"/>
                  </a:lnTo>
                  <a:lnTo>
                    <a:pt x="14" y="144"/>
                  </a:lnTo>
                  <a:lnTo>
                    <a:pt x="14" y="148"/>
                  </a:lnTo>
                  <a:lnTo>
                    <a:pt x="13" y="151"/>
                  </a:lnTo>
                  <a:lnTo>
                    <a:pt x="13" y="155"/>
                  </a:lnTo>
                  <a:lnTo>
                    <a:pt x="13" y="157"/>
                  </a:lnTo>
                  <a:lnTo>
                    <a:pt x="12" y="159"/>
                  </a:lnTo>
                  <a:lnTo>
                    <a:pt x="12" y="162"/>
                  </a:lnTo>
                  <a:lnTo>
                    <a:pt x="10" y="175"/>
                  </a:lnTo>
                  <a:lnTo>
                    <a:pt x="10" y="177"/>
                  </a:lnTo>
                  <a:lnTo>
                    <a:pt x="10" y="179"/>
                  </a:lnTo>
                  <a:lnTo>
                    <a:pt x="9" y="181"/>
                  </a:lnTo>
                  <a:lnTo>
                    <a:pt x="9" y="186"/>
                  </a:lnTo>
                  <a:lnTo>
                    <a:pt x="8" y="188"/>
                  </a:lnTo>
                  <a:lnTo>
                    <a:pt x="8" y="190"/>
                  </a:lnTo>
                  <a:lnTo>
                    <a:pt x="7" y="194"/>
                  </a:lnTo>
                  <a:lnTo>
                    <a:pt x="7" y="196"/>
                  </a:lnTo>
                  <a:lnTo>
                    <a:pt x="7" y="199"/>
                  </a:lnTo>
                  <a:lnTo>
                    <a:pt x="7" y="201"/>
                  </a:lnTo>
                  <a:lnTo>
                    <a:pt x="6" y="206"/>
                  </a:lnTo>
                  <a:lnTo>
                    <a:pt x="5" y="207"/>
                  </a:lnTo>
                  <a:lnTo>
                    <a:pt x="4" y="219"/>
                  </a:lnTo>
                  <a:lnTo>
                    <a:pt x="4" y="220"/>
                  </a:lnTo>
                  <a:lnTo>
                    <a:pt x="3" y="225"/>
                  </a:lnTo>
                  <a:lnTo>
                    <a:pt x="3" y="227"/>
                  </a:lnTo>
                  <a:lnTo>
                    <a:pt x="1" y="238"/>
                  </a:lnTo>
                  <a:lnTo>
                    <a:pt x="1" y="240"/>
                  </a:lnTo>
                  <a:lnTo>
                    <a:pt x="1" y="245"/>
                  </a:lnTo>
                  <a:lnTo>
                    <a:pt x="0" y="247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9" name="Freeform 26"/>
            <p:cNvSpPr>
              <a:spLocks/>
            </p:cNvSpPr>
            <p:nvPr/>
          </p:nvSpPr>
          <p:spPr bwMode="auto">
            <a:xfrm>
              <a:off x="4084" y="2003"/>
              <a:ext cx="106" cy="250"/>
            </a:xfrm>
            <a:custGeom>
              <a:avLst/>
              <a:gdLst>
                <a:gd name="T0" fmla="*/ 105 w 106"/>
                <a:gd name="T1" fmla="*/ 9 h 250"/>
                <a:gd name="T2" fmla="*/ 104 w 106"/>
                <a:gd name="T3" fmla="*/ 22 h 250"/>
                <a:gd name="T4" fmla="*/ 102 w 106"/>
                <a:gd name="T5" fmla="*/ 31 h 250"/>
                <a:gd name="T6" fmla="*/ 101 w 106"/>
                <a:gd name="T7" fmla="*/ 44 h 250"/>
                <a:gd name="T8" fmla="*/ 99 w 106"/>
                <a:gd name="T9" fmla="*/ 55 h 250"/>
                <a:gd name="T10" fmla="*/ 98 w 106"/>
                <a:gd name="T11" fmla="*/ 66 h 250"/>
                <a:gd name="T12" fmla="*/ 95 w 106"/>
                <a:gd name="T13" fmla="*/ 77 h 250"/>
                <a:gd name="T14" fmla="*/ 93 w 106"/>
                <a:gd name="T15" fmla="*/ 97 h 250"/>
                <a:gd name="T16" fmla="*/ 92 w 106"/>
                <a:gd name="T17" fmla="*/ 108 h 250"/>
                <a:gd name="T18" fmla="*/ 89 w 106"/>
                <a:gd name="T19" fmla="*/ 118 h 250"/>
                <a:gd name="T20" fmla="*/ 88 w 106"/>
                <a:gd name="T21" fmla="*/ 132 h 250"/>
                <a:gd name="T22" fmla="*/ 86 w 106"/>
                <a:gd name="T23" fmla="*/ 142 h 250"/>
                <a:gd name="T24" fmla="*/ 84 w 106"/>
                <a:gd name="T25" fmla="*/ 151 h 250"/>
                <a:gd name="T26" fmla="*/ 82 w 106"/>
                <a:gd name="T27" fmla="*/ 164 h 250"/>
                <a:gd name="T28" fmla="*/ 81 w 106"/>
                <a:gd name="T29" fmla="*/ 173 h 250"/>
                <a:gd name="T30" fmla="*/ 79 w 106"/>
                <a:gd name="T31" fmla="*/ 182 h 250"/>
                <a:gd name="T32" fmla="*/ 78 w 106"/>
                <a:gd name="T33" fmla="*/ 189 h 250"/>
                <a:gd name="T34" fmla="*/ 76 w 106"/>
                <a:gd name="T35" fmla="*/ 195 h 250"/>
                <a:gd name="T36" fmla="*/ 75 w 106"/>
                <a:gd name="T37" fmla="*/ 201 h 250"/>
                <a:gd name="T38" fmla="*/ 73 w 106"/>
                <a:gd name="T39" fmla="*/ 210 h 250"/>
                <a:gd name="T40" fmla="*/ 71 w 106"/>
                <a:gd name="T41" fmla="*/ 217 h 250"/>
                <a:gd name="T42" fmla="*/ 69 w 106"/>
                <a:gd name="T43" fmla="*/ 221 h 250"/>
                <a:gd name="T44" fmla="*/ 69 w 106"/>
                <a:gd name="T45" fmla="*/ 226 h 250"/>
                <a:gd name="T46" fmla="*/ 67 w 106"/>
                <a:gd name="T47" fmla="*/ 230 h 250"/>
                <a:gd name="T48" fmla="*/ 65 w 106"/>
                <a:gd name="T49" fmla="*/ 234 h 250"/>
                <a:gd name="T50" fmla="*/ 63 w 106"/>
                <a:gd name="T51" fmla="*/ 239 h 250"/>
                <a:gd name="T52" fmla="*/ 61 w 106"/>
                <a:gd name="T53" fmla="*/ 243 h 250"/>
                <a:gd name="T54" fmla="*/ 59 w 106"/>
                <a:gd name="T55" fmla="*/ 248 h 250"/>
                <a:gd name="T56" fmla="*/ 49 w 106"/>
                <a:gd name="T57" fmla="*/ 248 h 250"/>
                <a:gd name="T58" fmla="*/ 46 w 106"/>
                <a:gd name="T59" fmla="*/ 243 h 250"/>
                <a:gd name="T60" fmla="*/ 43 w 106"/>
                <a:gd name="T61" fmla="*/ 239 h 250"/>
                <a:gd name="T62" fmla="*/ 41 w 106"/>
                <a:gd name="T63" fmla="*/ 234 h 250"/>
                <a:gd name="T64" fmla="*/ 40 w 106"/>
                <a:gd name="T65" fmla="*/ 230 h 250"/>
                <a:gd name="T66" fmla="*/ 38 w 106"/>
                <a:gd name="T67" fmla="*/ 226 h 250"/>
                <a:gd name="T68" fmla="*/ 37 w 106"/>
                <a:gd name="T69" fmla="*/ 221 h 250"/>
                <a:gd name="T70" fmla="*/ 35 w 106"/>
                <a:gd name="T71" fmla="*/ 217 h 250"/>
                <a:gd name="T72" fmla="*/ 34 w 106"/>
                <a:gd name="T73" fmla="*/ 213 h 250"/>
                <a:gd name="T74" fmla="*/ 33 w 106"/>
                <a:gd name="T75" fmla="*/ 206 h 250"/>
                <a:gd name="T76" fmla="*/ 32 w 106"/>
                <a:gd name="T77" fmla="*/ 201 h 250"/>
                <a:gd name="T78" fmla="*/ 29 w 106"/>
                <a:gd name="T79" fmla="*/ 190 h 250"/>
                <a:gd name="T80" fmla="*/ 28 w 106"/>
                <a:gd name="T81" fmla="*/ 186 h 250"/>
                <a:gd name="T82" fmla="*/ 26 w 106"/>
                <a:gd name="T83" fmla="*/ 177 h 250"/>
                <a:gd name="T84" fmla="*/ 25 w 106"/>
                <a:gd name="T85" fmla="*/ 169 h 250"/>
                <a:gd name="T86" fmla="*/ 23 w 106"/>
                <a:gd name="T87" fmla="*/ 160 h 250"/>
                <a:gd name="T88" fmla="*/ 21 w 106"/>
                <a:gd name="T89" fmla="*/ 151 h 250"/>
                <a:gd name="T90" fmla="*/ 20 w 106"/>
                <a:gd name="T91" fmla="*/ 138 h 250"/>
                <a:gd name="T92" fmla="*/ 18 w 106"/>
                <a:gd name="T93" fmla="*/ 127 h 250"/>
                <a:gd name="T94" fmla="*/ 16 w 106"/>
                <a:gd name="T95" fmla="*/ 116 h 250"/>
                <a:gd name="T96" fmla="*/ 14 w 106"/>
                <a:gd name="T97" fmla="*/ 105 h 250"/>
                <a:gd name="T98" fmla="*/ 12 w 106"/>
                <a:gd name="T99" fmla="*/ 92 h 250"/>
                <a:gd name="T100" fmla="*/ 10 w 106"/>
                <a:gd name="T101" fmla="*/ 73 h 250"/>
                <a:gd name="T102" fmla="*/ 8 w 106"/>
                <a:gd name="T103" fmla="*/ 61 h 250"/>
                <a:gd name="T104" fmla="*/ 7 w 106"/>
                <a:gd name="T105" fmla="*/ 50 h 250"/>
                <a:gd name="T106" fmla="*/ 4 w 106"/>
                <a:gd name="T107" fmla="*/ 31 h 250"/>
                <a:gd name="T108" fmla="*/ 1 w 106"/>
                <a:gd name="T109" fmla="*/ 11 h 2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6" h="250">
                  <a:moveTo>
                    <a:pt x="106" y="0"/>
                  </a:moveTo>
                  <a:lnTo>
                    <a:pt x="106" y="5"/>
                  </a:lnTo>
                  <a:lnTo>
                    <a:pt x="106" y="7"/>
                  </a:lnTo>
                  <a:lnTo>
                    <a:pt x="105" y="9"/>
                  </a:lnTo>
                  <a:lnTo>
                    <a:pt x="105" y="11"/>
                  </a:lnTo>
                  <a:lnTo>
                    <a:pt x="104" y="15"/>
                  </a:lnTo>
                  <a:lnTo>
                    <a:pt x="104" y="18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3" y="26"/>
                  </a:lnTo>
                  <a:lnTo>
                    <a:pt x="103" y="29"/>
                  </a:lnTo>
                  <a:lnTo>
                    <a:pt x="102" y="31"/>
                  </a:lnTo>
                  <a:lnTo>
                    <a:pt x="101" y="35"/>
                  </a:lnTo>
                  <a:lnTo>
                    <a:pt x="101" y="37"/>
                  </a:lnTo>
                  <a:lnTo>
                    <a:pt x="101" y="42"/>
                  </a:lnTo>
                  <a:lnTo>
                    <a:pt x="101" y="44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8" y="57"/>
                  </a:lnTo>
                  <a:lnTo>
                    <a:pt x="98" y="61"/>
                  </a:lnTo>
                  <a:lnTo>
                    <a:pt x="98" y="63"/>
                  </a:lnTo>
                  <a:lnTo>
                    <a:pt x="98" y="66"/>
                  </a:lnTo>
                  <a:lnTo>
                    <a:pt x="97" y="68"/>
                  </a:lnTo>
                  <a:lnTo>
                    <a:pt x="97" y="70"/>
                  </a:lnTo>
                  <a:lnTo>
                    <a:pt x="96" y="74"/>
                  </a:lnTo>
                  <a:lnTo>
                    <a:pt x="95" y="77"/>
                  </a:lnTo>
                  <a:lnTo>
                    <a:pt x="95" y="81"/>
                  </a:lnTo>
                  <a:lnTo>
                    <a:pt x="95" y="84"/>
                  </a:lnTo>
                  <a:lnTo>
                    <a:pt x="93" y="94"/>
                  </a:lnTo>
                  <a:lnTo>
                    <a:pt x="93" y="97"/>
                  </a:lnTo>
                  <a:lnTo>
                    <a:pt x="92" y="99"/>
                  </a:lnTo>
                  <a:lnTo>
                    <a:pt x="92" y="101"/>
                  </a:lnTo>
                  <a:lnTo>
                    <a:pt x="92" y="105"/>
                  </a:lnTo>
                  <a:lnTo>
                    <a:pt x="92" y="108"/>
                  </a:lnTo>
                  <a:lnTo>
                    <a:pt x="91" y="111"/>
                  </a:lnTo>
                  <a:lnTo>
                    <a:pt x="90" y="114"/>
                  </a:lnTo>
                  <a:lnTo>
                    <a:pt x="90" y="116"/>
                  </a:lnTo>
                  <a:lnTo>
                    <a:pt x="89" y="118"/>
                  </a:lnTo>
                  <a:lnTo>
                    <a:pt x="89" y="123"/>
                  </a:lnTo>
                  <a:lnTo>
                    <a:pt x="89" y="125"/>
                  </a:lnTo>
                  <a:lnTo>
                    <a:pt x="88" y="129"/>
                  </a:lnTo>
                  <a:lnTo>
                    <a:pt x="88" y="132"/>
                  </a:lnTo>
                  <a:lnTo>
                    <a:pt x="87" y="134"/>
                  </a:lnTo>
                  <a:lnTo>
                    <a:pt x="87" y="136"/>
                  </a:lnTo>
                  <a:lnTo>
                    <a:pt x="86" y="140"/>
                  </a:lnTo>
                  <a:lnTo>
                    <a:pt x="86" y="142"/>
                  </a:lnTo>
                  <a:lnTo>
                    <a:pt x="86" y="147"/>
                  </a:lnTo>
                  <a:lnTo>
                    <a:pt x="85" y="147"/>
                  </a:lnTo>
                  <a:lnTo>
                    <a:pt x="85" y="149"/>
                  </a:lnTo>
                  <a:lnTo>
                    <a:pt x="84" y="151"/>
                  </a:lnTo>
                  <a:lnTo>
                    <a:pt x="83" y="156"/>
                  </a:lnTo>
                  <a:lnTo>
                    <a:pt x="83" y="158"/>
                  </a:lnTo>
                  <a:lnTo>
                    <a:pt x="83" y="162"/>
                  </a:lnTo>
                  <a:lnTo>
                    <a:pt x="82" y="164"/>
                  </a:lnTo>
                  <a:lnTo>
                    <a:pt x="81" y="166"/>
                  </a:lnTo>
                  <a:lnTo>
                    <a:pt x="81" y="171"/>
                  </a:lnTo>
                  <a:lnTo>
                    <a:pt x="81" y="173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9" y="180"/>
                  </a:lnTo>
                  <a:lnTo>
                    <a:pt x="79" y="182"/>
                  </a:lnTo>
                  <a:lnTo>
                    <a:pt x="78" y="184"/>
                  </a:lnTo>
                  <a:lnTo>
                    <a:pt x="78" y="186"/>
                  </a:lnTo>
                  <a:lnTo>
                    <a:pt x="78" y="189"/>
                  </a:lnTo>
                  <a:lnTo>
                    <a:pt x="77" y="190"/>
                  </a:lnTo>
                  <a:lnTo>
                    <a:pt x="77" y="193"/>
                  </a:lnTo>
                  <a:lnTo>
                    <a:pt x="76" y="195"/>
                  </a:lnTo>
                  <a:lnTo>
                    <a:pt x="76" y="197"/>
                  </a:lnTo>
                  <a:lnTo>
                    <a:pt x="75" y="197"/>
                  </a:lnTo>
                  <a:lnTo>
                    <a:pt x="75" y="200"/>
                  </a:lnTo>
                  <a:lnTo>
                    <a:pt x="75" y="201"/>
                  </a:lnTo>
                  <a:lnTo>
                    <a:pt x="74" y="206"/>
                  </a:lnTo>
                  <a:lnTo>
                    <a:pt x="73" y="206"/>
                  </a:lnTo>
                  <a:lnTo>
                    <a:pt x="73" y="210"/>
                  </a:lnTo>
                  <a:lnTo>
                    <a:pt x="72" y="210"/>
                  </a:lnTo>
                  <a:lnTo>
                    <a:pt x="72" y="213"/>
                  </a:lnTo>
                  <a:lnTo>
                    <a:pt x="71" y="217"/>
                  </a:lnTo>
                  <a:lnTo>
                    <a:pt x="70" y="219"/>
                  </a:lnTo>
                  <a:lnTo>
                    <a:pt x="69" y="221"/>
                  </a:lnTo>
                  <a:lnTo>
                    <a:pt x="69" y="224"/>
                  </a:lnTo>
                  <a:lnTo>
                    <a:pt x="69" y="226"/>
                  </a:lnTo>
                  <a:lnTo>
                    <a:pt x="68" y="226"/>
                  </a:lnTo>
                  <a:lnTo>
                    <a:pt x="68" y="227"/>
                  </a:lnTo>
                  <a:lnTo>
                    <a:pt x="67" y="227"/>
                  </a:lnTo>
                  <a:lnTo>
                    <a:pt x="67" y="230"/>
                  </a:lnTo>
                  <a:lnTo>
                    <a:pt x="66" y="230"/>
                  </a:lnTo>
                  <a:lnTo>
                    <a:pt x="66" y="232"/>
                  </a:lnTo>
                  <a:lnTo>
                    <a:pt x="65" y="234"/>
                  </a:lnTo>
                  <a:lnTo>
                    <a:pt x="64" y="237"/>
                  </a:lnTo>
                  <a:lnTo>
                    <a:pt x="63" y="239"/>
                  </a:lnTo>
                  <a:lnTo>
                    <a:pt x="63" y="241"/>
                  </a:lnTo>
                  <a:lnTo>
                    <a:pt x="62" y="241"/>
                  </a:lnTo>
                  <a:lnTo>
                    <a:pt x="61" y="243"/>
                  </a:lnTo>
                  <a:lnTo>
                    <a:pt x="60" y="243"/>
                  </a:lnTo>
                  <a:lnTo>
                    <a:pt x="60" y="245"/>
                  </a:lnTo>
                  <a:lnTo>
                    <a:pt x="59" y="245"/>
                  </a:lnTo>
                  <a:lnTo>
                    <a:pt x="59" y="248"/>
                  </a:lnTo>
                  <a:lnTo>
                    <a:pt x="57" y="248"/>
                  </a:lnTo>
                  <a:lnTo>
                    <a:pt x="56" y="250"/>
                  </a:lnTo>
                  <a:lnTo>
                    <a:pt x="50" y="250"/>
                  </a:lnTo>
                  <a:lnTo>
                    <a:pt x="49" y="248"/>
                  </a:lnTo>
                  <a:lnTo>
                    <a:pt x="47" y="248"/>
                  </a:lnTo>
                  <a:lnTo>
                    <a:pt x="47" y="245"/>
                  </a:lnTo>
                  <a:lnTo>
                    <a:pt x="46" y="245"/>
                  </a:lnTo>
                  <a:lnTo>
                    <a:pt x="46" y="243"/>
                  </a:lnTo>
                  <a:lnTo>
                    <a:pt x="45" y="243"/>
                  </a:lnTo>
                  <a:lnTo>
                    <a:pt x="44" y="241"/>
                  </a:lnTo>
                  <a:lnTo>
                    <a:pt x="43" y="241"/>
                  </a:lnTo>
                  <a:lnTo>
                    <a:pt x="43" y="239"/>
                  </a:lnTo>
                  <a:lnTo>
                    <a:pt x="43" y="237"/>
                  </a:lnTo>
                  <a:lnTo>
                    <a:pt x="42" y="237"/>
                  </a:lnTo>
                  <a:lnTo>
                    <a:pt x="41" y="234"/>
                  </a:lnTo>
                  <a:lnTo>
                    <a:pt x="40" y="234"/>
                  </a:lnTo>
                  <a:lnTo>
                    <a:pt x="40" y="232"/>
                  </a:lnTo>
                  <a:lnTo>
                    <a:pt x="40" y="230"/>
                  </a:lnTo>
                  <a:lnTo>
                    <a:pt x="39" y="230"/>
                  </a:lnTo>
                  <a:lnTo>
                    <a:pt x="39" y="227"/>
                  </a:lnTo>
                  <a:lnTo>
                    <a:pt x="38" y="227"/>
                  </a:lnTo>
                  <a:lnTo>
                    <a:pt x="38" y="226"/>
                  </a:lnTo>
                  <a:lnTo>
                    <a:pt x="37" y="224"/>
                  </a:lnTo>
                  <a:lnTo>
                    <a:pt x="37" y="221"/>
                  </a:lnTo>
                  <a:lnTo>
                    <a:pt x="36" y="219"/>
                  </a:lnTo>
                  <a:lnTo>
                    <a:pt x="35" y="217"/>
                  </a:lnTo>
                  <a:lnTo>
                    <a:pt x="35" y="214"/>
                  </a:lnTo>
                  <a:lnTo>
                    <a:pt x="35" y="213"/>
                  </a:lnTo>
                  <a:lnTo>
                    <a:pt x="34" y="213"/>
                  </a:lnTo>
                  <a:lnTo>
                    <a:pt x="34" y="210"/>
                  </a:lnTo>
                  <a:lnTo>
                    <a:pt x="33" y="208"/>
                  </a:lnTo>
                  <a:lnTo>
                    <a:pt x="33" y="206"/>
                  </a:lnTo>
                  <a:lnTo>
                    <a:pt x="32" y="206"/>
                  </a:lnTo>
                  <a:lnTo>
                    <a:pt x="32" y="203"/>
                  </a:lnTo>
                  <a:lnTo>
                    <a:pt x="32" y="201"/>
                  </a:lnTo>
                  <a:lnTo>
                    <a:pt x="31" y="197"/>
                  </a:lnTo>
                  <a:lnTo>
                    <a:pt x="30" y="197"/>
                  </a:lnTo>
                  <a:lnTo>
                    <a:pt x="30" y="193"/>
                  </a:lnTo>
                  <a:lnTo>
                    <a:pt x="29" y="190"/>
                  </a:lnTo>
                  <a:lnTo>
                    <a:pt x="29" y="189"/>
                  </a:lnTo>
                  <a:lnTo>
                    <a:pt x="29" y="186"/>
                  </a:lnTo>
                  <a:lnTo>
                    <a:pt x="28" y="186"/>
                  </a:lnTo>
                  <a:lnTo>
                    <a:pt x="28" y="184"/>
                  </a:lnTo>
                  <a:lnTo>
                    <a:pt x="27" y="182"/>
                  </a:lnTo>
                  <a:lnTo>
                    <a:pt x="27" y="180"/>
                  </a:lnTo>
                  <a:lnTo>
                    <a:pt x="26" y="177"/>
                  </a:lnTo>
                  <a:lnTo>
                    <a:pt x="26" y="176"/>
                  </a:lnTo>
                  <a:lnTo>
                    <a:pt x="26" y="171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4" y="166"/>
                  </a:lnTo>
                  <a:lnTo>
                    <a:pt x="23" y="162"/>
                  </a:lnTo>
                  <a:lnTo>
                    <a:pt x="23" y="160"/>
                  </a:lnTo>
                  <a:lnTo>
                    <a:pt x="23" y="156"/>
                  </a:lnTo>
                  <a:lnTo>
                    <a:pt x="22" y="153"/>
                  </a:lnTo>
                  <a:lnTo>
                    <a:pt x="22" y="151"/>
                  </a:lnTo>
                  <a:lnTo>
                    <a:pt x="21" y="151"/>
                  </a:lnTo>
                  <a:lnTo>
                    <a:pt x="21" y="147"/>
                  </a:lnTo>
                  <a:lnTo>
                    <a:pt x="20" y="145"/>
                  </a:lnTo>
                  <a:lnTo>
                    <a:pt x="20" y="140"/>
                  </a:lnTo>
                  <a:lnTo>
                    <a:pt x="20" y="138"/>
                  </a:lnTo>
                  <a:lnTo>
                    <a:pt x="20" y="136"/>
                  </a:lnTo>
                  <a:lnTo>
                    <a:pt x="19" y="134"/>
                  </a:lnTo>
                  <a:lnTo>
                    <a:pt x="18" y="129"/>
                  </a:lnTo>
                  <a:lnTo>
                    <a:pt x="18" y="127"/>
                  </a:lnTo>
                  <a:lnTo>
                    <a:pt x="17" y="123"/>
                  </a:lnTo>
                  <a:lnTo>
                    <a:pt x="17" y="121"/>
                  </a:lnTo>
                  <a:lnTo>
                    <a:pt x="17" y="118"/>
                  </a:lnTo>
                  <a:lnTo>
                    <a:pt x="16" y="116"/>
                  </a:lnTo>
                  <a:lnTo>
                    <a:pt x="16" y="111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4" y="105"/>
                  </a:lnTo>
                  <a:lnTo>
                    <a:pt x="14" y="101"/>
                  </a:lnTo>
                  <a:lnTo>
                    <a:pt x="14" y="99"/>
                  </a:lnTo>
                  <a:lnTo>
                    <a:pt x="13" y="94"/>
                  </a:lnTo>
                  <a:lnTo>
                    <a:pt x="12" y="92"/>
                  </a:lnTo>
                  <a:lnTo>
                    <a:pt x="12" y="90"/>
                  </a:lnTo>
                  <a:lnTo>
                    <a:pt x="12" y="87"/>
                  </a:lnTo>
                  <a:lnTo>
                    <a:pt x="10" y="74"/>
                  </a:lnTo>
                  <a:lnTo>
                    <a:pt x="10" y="73"/>
                  </a:lnTo>
                  <a:lnTo>
                    <a:pt x="9" y="70"/>
                  </a:lnTo>
                  <a:lnTo>
                    <a:pt x="9" y="68"/>
                  </a:lnTo>
                  <a:lnTo>
                    <a:pt x="9" y="63"/>
                  </a:lnTo>
                  <a:lnTo>
                    <a:pt x="8" y="61"/>
                  </a:lnTo>
                  <a:lnTo>
                    <a:pt x="8" y="60"/>
                  </a:lnTo>
                  <a:lnTo>
                    <a:pt x="8" y="55"/>
                  </a:lnTo>
                  <a:lnTo>
                    <a:pt x="7" y="53"/>
                  </a:lnTo>
                  <a:lnTo>
                    <a:pt x="7" y="50"/>
                  </a:lnTo>
                  <a:lnTo>
                    <a:pt x="6" y="48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2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0" name="Freeform 27"/>
            <p:cNvSpPr>
              <a:spLocks/>
            </p:cNvSpPr>
            <p:nvPr/>
          </p:nvSpPr>
          <p:spPr bwMode="auto">
            <a:xfrm>
              <a:off x="4217" y="2003"/>
              <a:ext cx="106" cy="250"/>
            </a:xfrm>
            <a:custGeom>
              <a:avLst/>
              <a:gdLst>
                <a:gd name="T0" fmla="*/ 106 w 106"/>
                <a:gd name="T1" fmla="*/ 9 h 250"/>
                <a:gd name="T2" fmla="*/ 103 w 106"/>
                <a:gd name="T3" fmla="*/ 22 h 250"/>
                <a:gd name="T4" fmla="*/ 102 w 106"/>
                <a:gd name="T5" fmla="*/ 31 h 250"/>
                <a:gd name="T6" fmla="*/ 100 w 106"/>
                <a:gd name="T7" fmla="*/ 44 h 250"/>
                <a:gd name="T8" fmla="*/ 99 w 106"/>
                <a:gd name="T9" fmla="*/ 55 h 250"/>
                <a:gd name="T10" fmla="*/ 97 w 106"/>
                <a:gd name="T11" fmla="*/ 66 h 250"/>
                <a:gd name="T12" fmla="*/ 96 w 106"/>
                <a:gd name="T13" fmla="*/ 77 h 250"/>
                <a:gd name="T14" fmla="*/ 93 w 106"/>
                <a:gd name="T15" fmla="*/ 97 h 250"/>
                <a:gd name="T16" fmla="*/ 91 w 106"/>
                <a:gd name="T17" fmla="*/ 108 h 250"/>
                <a:gd name="T18" fmla="*/ 89 w 106"/>
                <a:gd name="T19" fmla="*/ 118 h 250"/>
                <a:gd name="T20" fmla="*/ 88 w 106"/>
                <a:gd name="T21" fmla="*/ 132 h 250"/>
                <a:gd name="T22" fmla="*/ 86 w 106"/>
                <a:gd name="T23" fmla="*/ 142 h 250"/>
                <a:gd name="T24" fmla="*/ 84 w 106"/>
                <a:gd name="T25" fmla="*/ 151 h 250"/>
                <a:gd name="T26" fmla="*/ 82 w 106"/>
                <a:gd name="T27" fmla="*/ 164 h 250"/>
                <a:gd name="T28" fmla="*/ 80 w 106"/>
                <a:gd name="T29" fmla="*/ 173 h 250"/>
                <a:gd name="T30" fmla="*/ 79 w 106"/>
                <a:gd name="T31" fmla="*/ 182 h 250"/>
                <a:gd name="T32" fmla="*/ 77 w 106"/>
                <a:gd name="T33" fmla="*/ 189 h 250"/>
                <a:gd name="T34" fmla="*/ 76 w 106"/>
                <a:gd name="T35" fmla="*/ 195 h 250"/>
                <a:gd name="T36" fmla="*/ 75 w 106"/>
                <a:gd name="T37" fmla="*/ 201 h 250"/>
                <a:gd name="T38" fmla="*/ 73 w 106"/>
                <a:gd name="T39" fmla="*/ 210 h 250"/>
                <a:gd name="T40" fmla="*/ 71 w 106"/>
                <a:gd name="T41" fmla="*/ 217 h 250"/>
                <a:gd name="T42" fmla="*/ 70 w 106"/>
                <a:gd name="T43" fmla="*/ 221 h 250"/>
                <a:gd name="T44" fmla="*/ 68 w 106"/>
                <a:gd name="T45" fmla="*/ 226 h 250"/>
                <a:gd name="T46" fmla="*/ 67 w 106"/>
                <a:gd name="T47" fmla="*/ 230 h 250"/>
                <a:gd name="T48" fmla="*/ 66 w 106"/>
                <a:gd name="T49" fmla="*/ 234 h 250"/>
                <a:gd name="T50" fmla="*/ 63 w 106"/>
                <a:gd name="T51" fmla="*/ 239 h 250"/>
                <a:gd name="T52" fmla="*/ 62 w 106"/>
                <a:gd name="T53" fmla="*/ 243 h 250"/>
                <a:gd name="T54" fmla="*/ 59 w 106"/>
                <a:gd name="T55" fmla="*/ 248 h 250"/>
                <a:gd name="T56" fmla="*/ 49 w 106"/>
                <a:gd name="T57" fmla="*/ 248 h 250"/>
                <a:gd name="T58" fmla="*/ 45 w 106"/>
                <a:gd name="T59" fmla="*/ 243 h 250"/>
                <a:gd name="T60" fmla="*/ 43 w 106"/>
                <a:gd name="T61" fmla="*/ 239 h 250"/>
                <a:gd name="T62" fmla="*/ 41 w 106"/>
                <a:gd name="T63" fmla="*/ 234 h 250"/>
                <a:gd name="T64" fmla="*/ 40 w 106"/>
                <a:gd name="T65" fmla="*/ 230 h 250"/>
                <a:gd name="T66" fmla="*/ 38 w 106"/>
                <a:gd name="T67" fmla="*/ 226 h 250"/>
                <a:gd name="T68" fmla="*/ 37 w 106"/>
                <a:gd name="T69" fmla="*/ 221 h 250"/>
                <a:gd name="T70" fmla="*/ 36 w 106"/>
                <a:gd name="T71" fmla="*/ 217 h 250"/>
                <a:gd name="T72" fmla="*/ 34 w 106"/>
                <a:gd name="T73" fmla="*/ 213 h 250"/>
                <a:gd name="T74" fmla="*/ 33 w 106"/>
                <a:gd name="T75" fmla="*/ 206 h 250"/>
                <a:gd name="T76" fmla="*/ 31 w 106"/>
                <a:gd name="T77" fmla="*/ 201 h 250"/>
                <a:gd name="T78" fmla="*/ 29 w 106"/>
                <a:gd name="T79" fmla="*/ 190 h 250"/>
                <a:gd name="T80" fmla="*/ 28 w 106"/>
                <a:gd name="T81" fmla="*/ 186 h 250"/>
                <a:gd name="T82" fmla="*/ 27 w 106"/>
                <a:gd name="T83" fmla="*/ 177 h 250"/>
                <a:gd name="T84" fmla="*/ 25 w 106"/>
                <a:gd name="T85" fmla="*/ 169 h 250"/>
                <a:gd name="T86" fmla="*/ 23 w 106"/>
                <a:gd name="T87" fmla="*/ 160 h 250"/>
                <a:gd name="T88" fmla="*/ 22 w 106"/>
                <a:gd name="T89" fmla="*/ 151 h 250"/>
                <a:gd name="T90" fmla="*/ 19 w 106"/>
                <a:gd name="T91" fmla="*/ 138 h 250"/>
                <a:gd name="T92" fmla="*/ 18 w 106"/>
                <a:gd name="T93" fmla="*/ 127 h 250"/>
                <a:gd name="T94" fmla="*/ 16 w 106"/>
                <a:gd name="T95" fmla="*/ 116 h 250"/>
                <a:gd name="T96" fmla="*/ 14 w 106"/>
                <a:gd name="T97" fmla="*/ 105 h 250"/>
                <a:gd name="T98" fmla="*/ 12 w 106"/>
                <a:gd name="T99" fmla="*/ 92 h 250"/>
                <a:gd name="T100" fmla="*/ 10 w 106"/>
                <a:gd name="T101" fmla="*/ 73 h 250"/>
                <a:gd name="T102" fmla="*/ 8 w 106"/>
                <a:gd name="T103" fmla="*/ 61 h 250"/>
                <a:gd name="T104" fmla="*/ 7 w 106"/>
                <a:gd name="T105" fmla="*/ 50 h 250"/>
                <a:gd name="T106" fmla="*/ 4 w 106"/>
                <a:gd name="T107" fmla="*/ 31 h 250"/>
                <a:gd name="T108" fmla="*/ 2 w 106"/>
                <a:gd name="T109" fmla="*/ 11 h 2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6" h="250">
                  <a:moveTo>
                    <a:pt x="106" y="0"/>
                  </a:moveTo>
                  <a:lnTo>
                    <a:pt x="106" y="5"/>
                  </a:lnTo>
                  <a:lnTo>
                    <a:pt x="106" y="7"/>
                  </a:lnTo>
                  <a:lnTo>
                    <a:pt x="106" y="9"/>
                  </a:lnTo>
                  <a:lnTo>
                    <a:pt x="105" y="11"/>
                  </a:lnTo>
                  <a:lnTo>
                    <a:pt x="104" y="15"/>
                  </a:lnTo>
                  <a:lnTo>
                    <a:pt x="104" y="18"/>
                  </a:lnTo>
                  <a:lnTo>
                    <a:pt x="103" y="22"/>
                  </a:lnTo>
                  <a:lnTo>
                    <a:pt x="103" y="24"/>
                  </a:lnTo>
                  <a:lnTo>
                    <a:pt x="103" y="26"/>
                  </a:lnTo>
                  <a:lnTo>
                    <a:pt x="103" y="29"/>
                  </a:lnTo>
                  <a:lnTo>
                    <a:pt x="102" y="31"/>
                  </a:lnTo>
                  <a:lnTo>
                    <a:pt x="102" y="35"/>
                  </a:lnTo>
                  <a:lnTo>
                    <a:pt x="101" y="37"/>
                  </a:lnTo>
                  <a:lnTo>
                    <a:pt x="101" y="42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0" y="50"/>
                  </a:lnTo>
                  <a:lnTo>
                    <a:pt x="99" y="55"/>
                  </a:lnTo>
                  <a:lnTo>
                    <a:pt x="98" y="57"/>
                  </a:lnTo>
                  <a:lnTo>
                    <a:pt x="98" y="61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68"/>
                  </a:lnTo>
                  <a:lnTo>
                    <a:pt x="97" y="70"/>
                  </a:lnTo>
                  <a:lnTo>
                    <a:pt x="96" y="74"/>
                  </a:lnTo>
                  <a:lnTo>
                    <a:pt x="96" y="77"/>
                  </a:lnTo>
                  <a:lnTo>
                    <a:pt x="95" y="81"/>
                  </a:lnTo>
                  <a:lnTo>
                    <a:pt x="94" y="84"/>
                  </a:lnTo>
                  <a:lnTo>
                    <a:pt x="94" y="94"/>
                  </a:lnTo>
                  <a:lnTo>
                    <a:pt x="93" y="97"/>
                  </a:lnTo>
                  <a:lnTo>
                    <a:pt x="93" y="99"/>
                  </a:lnTo>
                  <a:lnTo>
                    <a:pt x="92" y="101"/>
                  </a:lnTo>
                  <a:lnTo>
                    <a:pt x="91" y="105"/>
                  </a:lnTo>
                  <a:lnTo>
                    <a:pt x="91" y="108"/>
                  </a:lnTo>
                  <a:lnTo>
                    <a:pt x="91" y="111"/>
                  </a:lnTo>
                  <a:lnTo>
                    <a:pt x="90" y="114"/>
                  </a:lnTo>
                  <a:lnTo>
                    <a:pt x="90" y="116"/>
                  </a:lnTo>
                  <a:lnTo>
                    <a:pt x="89" y="118"/>
                  </a:lnTo>
                  <a:lnTo>
                    <a:pt x="89" y="123"/>
                  </a:lnTo>
                  <a:lnTo>
                    <a:pt x="89" y="125"/>
                  </a:lnTo>
                  <a:lnTo>
                    <a:pt x="88" y="129"/>
                  </a:lnTo>
                  <a:lnTo>
                    <a:pt x="88" y="132"/>
                  </a:lnTo>
                  <a:lnTo>
                    <a:pt x="87" y="134"/>
                  </a:lnTo>
                  <a:lnTo>
                    <a:pt x="87" y="136"/>
                  </a:lnTo>
                  <a:lnTo>
                    <a:pt x="86" y="140"/>
                  </a:lnTo>
                  <a:lnTo>
                    <a:pt x="86" y="142"/>
                  </a:lnTo>
                  <a:lnTo>
                    <a:pt x="86" y="147"/>
                  </a:lnTo>
                  <a:lnTo>
                    <a:pt x="85" y="147"/>
                  </a:lnTo>
                  <a:lnTo>
                    <a:pt x="85" y="149"/>
                  </a:lnTo>
                  <a:lnTo>
                    <a:pt x="84" y="151"/>
                  </a:lnTo>
                  <a:lnTo>
                    <a:pt x="83" y="156"/>
                  </a:lnTo>
                  <a:lnTo>
                    <a:pt x="83" y="158"/>
                  </a:lnTo>
                  <a:lnTo>
                    <a:pt x="83" y="162"/>
                  </a:lnTo>
                  <a:lnTo>
                    <a:pt x="82" y="164"/>
                  </a:lnTo>
                  <a:lnTo>
                    <a:pt x="81" y="166"/>
                  </a:lnTo>
                  <a:lnTo>
                    <a:pt x="81" y="171"/>
                  </a:lnTo>
                  <a:lnTo>
                    <a:pt x="80" y="173"/>
                  </a:lnTo>
                  <a:lnTo>
                    <a:pt x="80" y="176"/>
                  </a:lnTo>
                  <a:lnTo>
                    <a:pt x="79" y="180"/>
                  </a:lnTo>
                  <a:lnTo>
                    <a:pt x="79" y="182"/>
                  </a:lnTo>
                  <a:lnTo>
                    <a:pt x="78" y="184"/>
                  </a:lnTo>
                  <a:lnTo>
                    <a:pt x="77" y="186"/>
                  </a:lnTo>
                  <a:lnTo>
                    <a:pt x="77" y="189"/>
                  </a:lnTo>
                  <a:lnTo>
                    <a:pt x="77" y="190"/>
                  </a:lnTo>
                  <a:lnTo>
                    <a:pt x="77" y="193"/>
                  </a:lnTo>
                  <a:lnTo>
                    <a:pt x="76" y="195"/>
                  </a:lnTo>
                  <a:lnTo>
                    <a:pt x="76" y="197"/>
                  </a:lnTo>
                  <a:lnTo>
                    <a:pt x="75" y="200"/>
                  </a:lnTo>
                  <a:lnTo>
                    <a:pt x="75" y="201"/>
                  </a:lnTo>
                  <a:lnTo>
                    <a:pt x="74" y="201"/>
                  </a:lnTo>
                  <a:lnTo>
                    <a:pt x="74" y="206"/>
                  </a:lnTo>
                  <a:lnTo>
                    <a:pt x="73" y="210"/>
                  </a:lnTo>
                  <a:lnTo>
                    <a:pt x="72" y="210"/>
                  </a:lnTo>
                  <a:lnTo>
                    <a:pt x="72" y="213"/>
                  </a:lnTo>
                  <a:lnTo>
                    <a:pt x="71" y="213"/>
                  </a:lnTo>
                  <a:lnTo>
                    <a:pt x="71" y="217"/>
                  </a:lnTo>
                  <a:lnTo>
                    <a:pt x="71" y="219"/>
                  </a:lnTo>
                  <a:lnTo>
                    <a:pt x="70" y="219"/>
                  </a:lnTo>
                  <a:lnTo>
                    <a:pt x="70" y="221"/>
                  </a:lnTo>
                  <a:lnTo>
                    <a:pt x="69" y="221"/>
                  </a:lnTo>
                  <a:lnTo>
                    <a:pt x="69" y="224"/>
                  </a:lnTo>
                  <a:lnTo>
                    <a:pt x="68" y="224"/>
                  </a:lnTo>
                  <a:lnTo>
                    <a:pt x="68" y="226"/>
                  </a:lnTo>
                  <a:lnTo>
                    <a:pt x="68" y="227"/>
                  </a:lnTo>
                  <a:lnTo>
                    <a:pt x="67" y="227"/>
                  </a:lnTo>
                  <a:lnTo>
                    <a:pt x="67" y="230"/>
                  </a:lnTo>
                  <a:lnTo>
                    <a:pt x="66" y="232"/>
                  </a:lnTo>
                  <a:lnTo>
                    <a:pt x="66" y="234"/>
                  </a:lnTo>
                  <a:lnTo>
                    <a:pt x="65" y="234"/>
                  </a:lnTo>
                  <a:lnTo>
                    <a:pt x="65" y="237"/>
                  </a:lnTo>
                  <a:lnTo>
                    <a:pt x="64" y="237"/>
                  </a:lnTo>
                  <a:lnTo>
                    <a:pt x="63" y="239"/>
                  </a:lnTo>
                  <a:lnTo>
                    <a:pt x="63" y="241"/>
                  </a:lnTo>
                  <a:lnTo>
                    <a:pt x="62" y="241"/>
                  </a:lnTo>
                  <a:lnTo>
                    <a:pt x="62" y="243"/>
                  </a:lnTo>
                  <a:lnTo>
                    <a:pt x="60" y="243"/>
                  </a:lnTo>
                  <a:lnTo>
                    <a:pt x="60" y="245"/>
                  </a:lnTo>
                  <a:lnTo>
                    <a:pt x="59" y="245"/>
                  </a:lnTo>
                  <a:lnTo>
                    <a:pt x="59" y="248"/>
                  </a:lnTo>
                  <a:lnTo>
                    <a:pt x="57" y="248"/>
                  </a:lnTo>
                  <a:lnTo>
                    <a:pt x="57" y="250"/>
                  </a:lnTo>
                  <a:lnTo>
                    <a:pt x="50" y="250"/>
                  </a:lnTo>
                  <a:lnTo>
                    <a:pt x="49" y="248"/>
                  </a:lnTo>
                  <a:lnTo>
                    <a:pt x="47" y="248"/>
                  </a:lnTo>
                  <a:lnTo>
                    <a:pt x="47" y="245"/>
                  </a:lnTo>
                  <a:lnTo>
                    <a:pt x="46" y="245"/>
                  </a:lnTo>
                  <a:lnTo>
                    <a:pt x="45" y="243"/>
                  </a:lnTo>
                  <a:lnTo>
                    <a:pt x="44" y="241"/>
                  </a:lnTo>
                  <a:lnTo>
                    <a:pt x="43" y="241"/>
                  </a:lnTo>
                  <a:lnTo>
                    <a:pt x="43" y="239"/>
                  </a:lnTo>
                  <a:lnTo>
                    <a:pt x="43" y="237"/>
                  </a:lnTo>
                  <a:lnTo>
                    <a:pt x="42" y="237"/>
                  </a:lnTo>
                  <a:lnTo>
                    <a:pt x="41" y="234"/>
                  </a:lnTo>
                  <a:lnTo>
                    <a:pt x="40" y="232"/>
                  </a:lnTo>
                  <a:lnTo>
                    <a:pt x="40" y="230"/>
                  </a:lnTo>
                  <a:lnTo>
                    <a:pt x="39" y="227"/>
                  </a:lnTo>
                  <a:lnTo>
                    <a:pt x="38" y="226"/>
                  </a:lnTo>
                  <a:lnTo>
                    <a:pt x="37" y="224"/>
                  </a:lnTo>
                  <a:lnTo>
                    <a:pt x="37" y="221"/>
                  </a:lnTo>
                  <a:lnTo>
                    <a:pt x="37" y="219"/>
                  </a:lnTo>
                  <a:lnTo>
                    <a:pt x="36" y="219"/>
                  </a:lnTo>
                  <a:lnTo>
                    <a:pt x="36" y="217"/>
                  </a:lnTo>
                  <a:lnTo>
                    <a:pt x="35" y="217"/>
                  </a:lnTo>
                  <a:lnTo>
                    <a:pt x="35" y="214"/>
                  </a:lnTo>
                  <a:lnTo>
                    <a:pt x="34" y="213"/>
                  </a:lnTo>
                  <a:lnTo>
                    <a:pt x="34" y="210"/>
                  </a:lnTo>
                  <a:lnTo>
                    <a:pt x="33" y="208"/>
                  </a:lnTo>
                  <a:lnTo>
                    <a:pt x="33" y="206"/>
                  </a:lnTo>
                  <a:lnTo>
                    <a:pt x="32" y="203"/>
                  </a:lnTo>
                  <a:lnTo>
                    <a:pt x="32" y="201"/>
                  </a:lnTo>
                  <a:lnTo>
                    <a:pt x="31" y="201"/>
                  </a:lnTo>
                  <a:lnTo>
                    <a:pt x="31" y="197"/>
                  </a:lnTo>
                  <a:lnTo>
                    <a:pt x="30" y="193"/>
                  </a:lnTo>
                  <a:lnTo>
                    <a:pt x="29" y="190"/>
                  </a:lnTo>
                  <a:lnTo>
                    <a:pt x="28" y="189"/>
                  </a:lnTo>
                  <a:lnTo>
                    <a:pt x="28" y="186"/>
                  </a:lnTo>
                  <a:lnTo>
                    <a:pt x="28" y="184"/>
                  </a:lnTo>
                  <a:lnTo>
                    <a:pt x="28" y="182"/>
                  </a:lnTo>
                  <a:lnTo>
                    <a:pt x="27" y="180"/>
                  </a:lnTo>
                  <a:lnTo>
                    <a:pt x="27" y="177"/>
                  </a:lnTo>
                  <a:lnTo>
                    <a:pt x="26" y="177"/>
                  </a:lnTo>
                  <a:lnTo>
                    <a:pt x="26" y="176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4" y="166"/>
                  </a:lnTo>
                  <a:lnTo>
                    <a:pt x="24" y="162"/>
                  </a:lnTo>
                  <a:lnTo>
                    <a:pt x="23" y="160"/>
                  </a:lnTo>
                  <a:lnTo>
                    <a:pt x="22" y="156"/>
                  </a:lnTo>
                  <a:lnTo>
                    <a:pt x="22" y="153"/>
                  </a:lnTo>
                  <a:lnTo>
                    <a:pt x="22" y="151"/>
                  </a:lnTo>
                  <a:lnTo>
                    <a:pt x="21" y="147"/>
                  </a:lnTo>
                  <a:lnTo>
                    <a:pt x="20" y="145"/>
                  </a:lnTo>
                  <a:lnTo>
                    <a:pt x="20" y="140"/>
                  </a:lnTo>
                  <a:lnTo>
                    <a:pt x="19" y="138"/>
                  </a:lnTo>
                  <a:lnTo>
                    <a:pt x="19" y="136"/>
                  </a:lnTo>
                  <a:lnTo>
                    <a:pt x="19" y="134"/>
                  </a:lnTo>
                  <a:lnTo>
                    <a:pt x="18" y="129"/>
                  </a:lnTo>
                  <a:lnTo>
                    <a:pt x="18" y="127"/>
                  </a:lnTo>
                  <a:lnTo>
                    <a:pt x="17" y="123"/>
                  </a:lnTo>
                  <a:lnTo>
                    <a:pt x="17" y="121"/>
                  </a:lnTo>
                  <a:lnTo>
                    <a:pt x="17" y="118"/>
                  </a:lnTo>
                  <a:lnTo>
                    <a:pt x="16" y="116"/>
                  </a:lnTo>
                  <a:lnTo>
                    <a:pt x="16" y="111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4" y="105"/>
                  </a:lnTo>
                  <a:lnTo>
                    <a:pt x="14" y="101"/>
                  </a:lnTo>
                  <a:lnTo>
                    <a:pt x="14" y="99"/>
                  </a:lnTo>
                  <a:lnTo>
                    <a:pt x="13" y="94"/>
                  </a:lnTo>
                  <a:lnTo>
                    <a:pt x="12" y="92"/>
                  </a:lnTo>
                  <a:lnTo>
                    <a:pt x="12" y="90"/>
                  </a:lnTo>
                  <a:lnTo>
                    <a:pt x="11" y="87"/>
                  </a:lnTo>
                  <a:lnTo>
                    <a:pt x="10" y="74"/>
                  </a:lnTo>
                  <a:lnTo>
                    <a:pt x="10" y="73"/>
                  </a:lnTo>
                  <a:lnTo>
                    <a:pt x="9" y="70"/>
                  </a:lnTo>
                  <a:lnTo>
                    <a:pt x="9" y="68"/>
                  </a:lnTo>
                  <a:lnTo>
                    <a:pt x="8" y="63"/>
                  </a:lnTo>
                  <a:lnTo>
                    <a:pt x="8" y="61"/>
                  </a:lnTo>
                  <a:lnTo>
                    <a:pt x="8" y="60"/>
                  </a:lnTo>
                  <a:lnTo>
                    <a:pt x="8" y="55"/>
                  </a:lnTo>
                  <a:lnTo>
                    <a:pt x="7" y="53"/>
                  </a:lnTo>
                  <a:lnTo>
                    <a:pt x="7" y="50"/>
                  </a:lnTo>
                  <a:lnTo>
                    <a:pt x="6" y="48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4" y="31"/>
                  </a:lnTo>
                  <a:lnTo>
                    <a:pt x="4" y="29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2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1" name="Freeform 28"/>
            <p:cNvSpPr>
              <a:spLocks/>
            </p:cNvSpPr>
            <p:nvPr/>
          </p:nvSpPr>
          <p:spPr bwMode="auto">
            <a:xfrm>
              <a:off x="4483" y="1754"/>
              <a:ext cx="106" cy="249"/>
            </a:xfrm>
            <a:custGeom>
              <a:avLst/>
              <a:gdLst>
                <a:gd name="T0" fmla="*/ 105 w 106"/>
                <a:gd name="T1" fmla="*/ 240 h 249"/>
                <a:gd name="T2" fmla="*/ 104 w 106"/>
                <a:gd name="T3" fmla="*/ 227 h 249"/>
                <a:gd name="T4" fmla="*/ 102 w 106"/>
                <a:gd name="T5" fmla="*/ 219 h 249"/>
                <a:gd name="T6" fmla="*/ 101 w 106"/>
                <a:gd name="T7" fmla="*/ 206 h 249"/>
                <a:gd name="T8" fmla="*/ 99 w 106"/>
                <a:gd name="T9" fmla="*/ 194 h 249"/>
                <a:gd name="T10" fmla="*/ 97 w 106"/>
                <a:gd name="T11" fmla="*/ 183 h 249"/>
                <a:gd name="T12" fmla="*/ 96 w 106"/>
                <a:gd name="T13" fmla="*/ 172 h 249"/>
                <a:gd name="T14" fmla="*/ 93 w 106"/>
                <a:gd name="T15" fmla="*/ 153 h 249"/>
                <a:gd name="T16" fmla="*/ 91 w 106"/>
                <a:gd name="T17" fmla="*/ 142 h 249"/>
                <a:gd name="T18" fmla="*/ 90 w 106"/>
                <a:gd name="T19" fmla="*/ 131 h 249"/>
                <a:gd name="T20" fmla="*/ 87 w 106"/>
                <a:gd name="T21" fmla="*/ 117 h 249"/>
                <a:gd name="T22" fmla="*/ 86 w 106"/>
                <a:gd name="T23" fmla="*/ 107 h 249"/>
                <a:gd name="T24" fmla="*/ 84 w 106"/>
                <a:gd name="T25" fmla="*/ 98 h 249"/>
                <a:gd name="T26" fmla="*/ 82 w 106"/>
                <a:gd name="T27" fmla="*/ 85 h 249"/>
                <a:gd name="T28" fmla="*/ 81 w 106"/>
                <a:gd name="T29" fmla="*/ 76 h 249"/>
                <a:gd name="T30" fmla="*/ 79 w 106"/>
                <a:gd name="T31" fmla="*/ 67 h 249"/>
                <a:gd name="T32" fmla="*/ 78 w 106"/>
                <a:gd name="T33" fmla="*/ 61 h 249"/>
                <a:gd name="T34" fmla="*/ 76 w 106"/>
                <a:gd name="T35" fmla="*/ 54 h 249"/>
                <a:gd name="T36" fmla="*/ 75 w 106"/>
                <a:gd name="T37" fmla="*/ 48 h 249"/>
                <a:gd name="T38" fmla="*/ 73 w 106"/>
                <a:gd name="T39" fmla="*/ 39 h 249"/>
                <a:gd name="T40" fmla="*/ 71 w 106"/>
                <a:gd name="T41" fmla="*/ 32 h 249"/>
                <a:gd name="T42" fmla="*/ 70 w 106"/>
                <a:gd name="T43" fmla="*/ 28 h 249"/>
                <a:gd name="T44" fmla="*/ 68 w 106"/>
                <a:gd name="T45" fmla="*/ 24 h 249"/>
                <a:gd name="T46" fmla="*/ 67 w 106"/>
                <a:gd name="T47" fmla="*/ 19 h 249"/>
                <a:gd name="T48" fmla="*/ 65 w 106"/>
                <a:gd name="T49" fmla="*/ 14 h 249"/>
                <a:gd name="T50" fmla="*/ 64 w 106"/>
                <a:gd name="T51" fmla="*/ 11 h 249"/>
                <a:gd name="T52" fmla="*/ 61 w 106"/>
                <a:gd name="T53" fmla="*/ 6 h 249"/>
                <a:gd name="T54" fmla="*/ 58 w 106"/>
                <a:gd name="T55" fmla="*/ 1 h 249"/>
                <a:gd name="T56" fmla="*/ 49 w 106"/>
                <a:gd name="T57" fmla="*/ 1 h 249"/>
                <a:gd name="T58" fmla="*/ 46 w 106"/>
                <a:gd name="T59" fmla="*/ 6 h 249"/>
                <a:gd name="T60" fmla="*/ 44 w 106"/>
                <a:gd name="T61" fmla="*/ 11 h 249"/>
                <a:gd name="T62" fmla="*/ 41 w 106"/>
                <a:gd name="T63" fmla="*/ 14 h 249"/>
                <a:gd name="T64" fmla="*/ 39 w 106"/>
                <a:gd name="T65" fmla="*/ 19 h 249"/>
                <a:gd name="T66" fmla="*/ 38 w 106"/>
                <a:gd name="T67" fmla="*/ 24 h 249"/>
                <a:gd name="T68" fmla="*/ 37 w 106"/>
                <a:gd name="T69" fmla="*/ 28 h 249"/>
                <a:gd name="T70" fmla="*/ 35 w 106"/>
                <a:gd name="T71" fmla="*/ 32 h 249"/>
                <a:gd name="T72" fmla="*/ 34 w 106"/>
                <a:gd name="T73" fmla="*/ 37 h 249"/>
                <a:gd name="T74" fmla="*/ 32 w 106"/>
                <a:gd name="T75" fmla="*/ 43 h 249"/>
                <a:gd name="T76" fmla="*/ 31 w 106"/>
                <a:gd name="T77" fmla="*/ 48 h 249"/>
                <a:gd name="T78" fmla="*/ 30 w 106"/>
                <a:gd name="T79" fmla="*/ 59 h 249"/>
                <a:gd name="T80" fmla="*/ 28 w 106"/>
                <a:gd name="T81" fmla="*/ 63 h 249"/>
                <a:gd name="T82" fmla="*/ 27 w 106"/>
                <a:gd name="T83" fmla="*/ 72 h 249"/>
                <a:gd name="T84" fmla="*/ 25 w 106"/>
                <a:gd name="T85" fmla="*/ 80 h 249"/>
                <a:gd name="T86" fmla="*/ 23 w 106"/>
                <a:gd name="T87" fmla="*/ 90 h 249"/>
                <a:gd name="T88" fmla="*/ 21 w 106"/>
                <a:gd name="T89" fmla="*/ 98 h 249"/>
                <a:gd name="T90" fmla="*/ 19 w 106"/>
                <a:gd name="T91" fmla="*/ 111 h 249"/>
                <a:gd name="T92" fmla="*/ 18 w 106"/>
                <a:gd name="T93" fmla="*/ 122 h 249"/>
                <a:gd name="T94" fmla="*/ 16 w 106"/>
                <a:gd name="T95" fmla="*/ 133 h 249"/>
                <a:gd name="T96" fmla="*/ 14 w 106"/>
                <a:gd name="T97" fmla="*/ 144 h 249"/>
                <a:gd name="T98" fmla="*/ 12 w 106"/>
                <a:gd name="T99" fmla="*/ 157 h 249"/>
                <a:gd name="T100" fmla="*/ 9 w 106"/>
                <a:gd name="T101" fmla="*/ 177 h 249"/>
                <a:gd name="T102" fmla="*/ 8 w 106"/>
                <a:gd name="T103" fmla="*/ 188 h 249"/>
                <a:gd name="T104" fmla="*/ 7 w 106"/>
                <a:gd name="T105" fmla="*/ 199 h 249"/>
                <a:gd name="T106" fmla="*/ 4 w 106"/>
                <a:gd name="T107" fmla="*/ 219 h 249"/>
                <a:gd name="T108" fmla="*/ 1 w 106"/>
                <a:gd name="T109" fmla="*/ 238 h 2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6" h="249">
                  <a:moveTo>
                    <a:pt x="106" y="249"/>
                  </a:moveTo>
                  <a:lnTo>
                    <a:pt x="106" y="245"/>
                  </a:lnTo>
                  <a:lnTo>
                    <a:pt x="105" y="243"/>
                  </a:lnTo>
                  <a:lnTo>
                    <a:pt x="105" y="240"/>
                  </a:lnTo>
                  <a:lnTo>
                    <a:pt x="104" y="238"/>
                  </a:lnTo>
                  <a:lnTo>
                    <a:pt x="104" y="233"/>
                  </a:lnTo>
                  <a:lnTo>
                    <a:pt x="104" y="232"/>
                  </a:lnTo>
                  <a:lnTo>
                    <a:pt x="104" y="227"/>
                  </a:lnTo>
                  <a:lnTo>
                    <a:pt x="103" y="225"/>
                  </a:lnTo>
                  <a:lnTo>
                    <a:pt x="103" y="223"/>
                  </a:lnTo>
                  <a:lnTo>
                    <a:pt x="102" y="220"/>
                  </a:lnTo>
                  <a:lnTo>
                    <a:pt x="102" y="219"/>
                  </a:lnTo>
                  <a:lnTo>
                    <a:pt x="102" y="214"/>
                  </a:lnTo>
                  <a:lnTo>
                    <a:pt x="101" y="212"/>
                  </a:lnTo>
                  <a:lnTo>
                    <a:pt x="101" y="207"/>
                  </a:lnTo>
                  <a:lnTo>
                    <a:pt x="101" y="206"/>
                  </a:lnTo>
                  <a:lnTo>
                    <a:pt x="100" y="203"/>
                  </a:lnTo>
                  <a:lnTo>
                    <a:pt x="100" y="201"/>
                  </a:lnTo>
                  <a:lnTo>
                    <a:pt x="99" y="199"/>
                  </a:lnTo>
                  <a:lnTo>
                    <a:pt x="99" y="194"/>
                  </a:lnTo>
                  <a:lnTo>
                    <a:pt x="99" y="192"/>
                  </a:lnTo>
                  <a:lnTo>
                    <a:pt x="98" y="188"/>
                  </a:lnTo>
                  <a:lnTo>
                    <a:pt x="98" y="186"/>
                  </a:lnTo>
                  <a:lnTo>
                    <a:pt x="97" y="183"/>
                  </a:lnTo>
                  <a:lnTo>
                    <a:pt x="97" y="181"/>
                  </a:lnTo>
                  <a:lnTo>
                    <a:pt x="96" y="179"/>
                  </a:lnTo>
                  <a:lnTo>
                    <a:pt x="96" y="175"/>
                  </a:lnTo>
                  <a:lnTo>
                    <a:pt x="96" y="172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3" y="155"/>
                  </a:lnTo>
                  <a:lnTo>
                    <a:pt x="93" y="153"/>
                  </a:lnTo>
                  <a:lnTo>
                    <a:pt x="93" y="151"/>
                  </a:lnTo>
                  <a:lnTo>
                    <a:pt x="92" y="148"/>
                  </a:lnTo>
                  <a:lnTo>
                    <a:pt x="92" y="144"/>
                  </a:lnTo>
                  <a:lnTo>
                    <a:pt x="91" y="142"/>
                  </a:lnTo>
                  <a:lnTo>
                    <a:pt x="90" y="138"/>
                  </a:lnTo>
                  <a:lnTo>
                    <a:pt x="90" y="135"/>
                  </a:lnTo>
                  <a:lnTo>
                    <a:pt x="90" y="133"/>
                  </a:lnTo>
                  <a:lnTo>
                    <a:pt x="90" y="131"/>
                  </a:lnTo>
                  <a:lnTo>
                    <a:pt x="89" y="127"/>
                  </a:lnTo>
                  <a:lnTo>
                    <a:pt x="88" y="124"/>
                  </a:lnTo>
                  <a:lnTo>
                    <a:pt x="88" y="120"/>
                  </a:lnTo>
                  <a:lnTo>
                    <a:pt x="87" y="117"/>
                  </a:lnTo>
                  <a:lnTo>
                    <a:pt x="87" y="116"/>
                  </a:lnTo>
                  <a:lnTo>
                    <a:pt x="87" y="114"/>
                  </a:lnTo>
                  <a:lnTo>
                    <a:pt x="86" y="109"/>
                  </a:lnTo>
                  <a:lnTo>
                    <a:pt x="86" y="107"/>
                  </a:lnTo>
                  <a:lnTo>
                    <a:pt x="85" y="103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3"/>
                  </a:lnTo>
                  <a:lnTo>
                    <a:pt x="83" y="91"/>
                  </a:lnTo>
                  <a:lnTo>
                    <a:pt x="83" y="87"/>
                  </a:lnTo>
                  <a:lnTo>
                    <a:pt x="82" y="85"/>
                  </a:lnTo>
                  <a:lnTo>
                    <a:pt x="81" y="83"/>
                  </a:lnTo>
                  <a:lnTo>
                    <a:pt x="81" y="78"/>
                  </a:lnTo>
                  <a:lnTo>
                    <a:pt x="81" y="76"/>
                  </a:lnTo>
                  <a:lnTo>
                    <a:pt x="80" y="74"/>
                  </a:lnTo>
                  <a:lnTo>
                    <a:pt x="79" y="69"/>
                  </a:lnTo>
                  <a:lnTo>
                    <a:pt x="79" y="67"/>
                  </a:lnTo>
                  <a:lnTo>
                    <a:pt x="79" y="66"/>
                  </a:lnTo>
                  <a:lnTo>
                    <a:pt x="78" y="63"/>
                  </a:lnTo>
                  <a:lnTo>
                    <a:pt x="78" y="61"/>
                  </a:lnTo>
                  <a:lnTo>
                    <a:pt x="77" y="59"/>
                  </a:lnTo>
                  <a:lnTo>
                    <a:pt x="76" y="56"/>
                  </a:lnTo>
                  <a:lnTo>
                    <a:pt x="76" y="54"/>
                  </a:lnTo>
                  <a:lnTo>
                    <a:pt x="76" y="52"/>
                  </a:lnTo>
                  <a:lnTo>
                    <a:pt x="75" y="50"/>
                  </a:lnTo>
                  <a:lnTo>
                    <a:pt x="75" y="48"/>
                  </a:lnTo>
                  <a:lnTo>
                    <a:pt x="74" y="48"/>
                  </a:lnTo>
                  <a:lnTo>
                    <a:pt x="74" y="43"/>
                  </a:lnTo>
                  <a:lnTo>
                    <a:pt x="73" y="43"/>
                  </a:lnTo>
                  <a:lnTo>
                    <a:pt x="73" y="39"/>
                  </a:lnTo>
                  <a:lnTo>
                    <a:pt x="72" y="37"/>
                  </a:lnTo>
                  <a:lnTo>
                    <a:pt x="71" y="32"/>
                  </a:lnTo>
                  <a:lnTo>
                    <a:pt x="70" y="32"/>
                  </a:lnTo>
                  <a:lnTo>
                    <a:pt x="70" y="30"/>
                  </a:lnTo>
                  <a:lnTo>
                    <a:pt x="70" y="28"/>
                  </a:lnTo>
                  <a:lnTo>
                    <a:pt x="69" y="26"/>
                  </a:lnTo>
                  <a:lnTo>
                    <a:pt x="68" y="24"/>
                  </a:lnTo>
                  <a:lnTo>
                    <a:pt x="67" y="21"/>
                  </a:lnTo>
                  <a:lnTo>
                    <a:pt x="67" y="19"/>
                  </a:lnTo>
                  <a:lnTo>
                    <a:pt x="66" y="17"/>
                  </a:lnTo>
                  <a:lnTo>
                    <a:pt x="65" y="14"/>
                  </a:lnTo>
                  <a:lnTo>
                    <a:pt x="64" y="13"/>
                  </a:lnTo>
                  <a:lnTo>
                    <a:pt x="64" y="11"/>
                  </a:lnTo>
                  <a:lnTo>
                    <a:pt x="63" y="11"/>
                  </a:lnTo>
                  <a:lnTo>
                    <a:pt x="62" y="8"/>
                  </a:lnTo>
                  <a:lnTo>
                    <a:pt x="61" y="8"/>
                  </a:lnTo>
                  <a:lnTo>
                    <a:pt x="61" y="6"/>
                  </a:lnTo>
                  <a:lnTo>
                    <a:pt x="60" y="4"/>
                  </a:lnTo>
                  <a:lnTo>
                    <a:pt x="59" y="4"/>
                  </a:lnTo>
                  <a:lnTo>
                    <a:pt x="58" y="1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4" y="11"/>
                  </a:lnTo>
                  <a:lnTo>
                    <a:pt x="43" y="11"/>
                  </a:lnTo>
                  <a:lnTo>
                    <a:pt x="42" y="13"/>
                  </a:lnTo>
                  <a:lnTo>
                    <a:pt x="41" y="13"/>
                  </a:lnTo>
                  <a:lnTo>
                    <a:pt x="41" y="14"/>
                  </a:lnTo>
                  <a:lnTo>
                    <a:pt x="40" y="17"/>
                  </a:lnTo>
                  <a:lnTo>
                    <a:pt x="39" y="19"/>
                  </a:lnTo>
                  <a:lnTo>
                    <a:pt x="39" y="21"/>
                  </a:lnTo>
                  <a:lnTo>
                    <a:pt x="38" y="21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7" y="26"/>
                  </a:lnTo>
                  <a:lnTo>
                    <a:pt x="37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5" y="30"/>
                  </a:lnTo>
                  <a:lnTo>
                    <a:pt x="35" y="32"/>
                  </a:lnTo>
                  <a:lnTo>
                    <a:pt x="35" y="35"/>
                  </a:lnTo>
                  <a:lnTo>
                    <a:pt x="35" y="37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3" y="39"/>
                  </a:lnTo>
                  <a:lnTo>
                    <a:pt x="33" y="41"/>
                  </a:lnTo>
                  <a:lnTo>
                    <a:pt x="32" y="43"/>
                  </a:lnTo>
                  <a:lnTo>
                    <a:pt x="32" y="45"/>
                  </a:lnTo>
                  <a:lnTo>
                    <a:pt x="32" y="48"/>
                  </a:lnTo>
                  <a:lnTo>
                    <a:pt x="31" y="48"/>
                  </a:lnTo>
                  <a:lnTo>
                    <a:pt x="31" y="52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9" y="61"/>
                  </a:lnTo>
                  <a:lnTo>
                    <a:pt x="28" y="63"/>
                  </a:lnTo>
                  <a:lnTo>
                    <a:pt x="27" y="66"/>
                  </a:lnTo>
                  <a:lnTo>
                    <a:pt x="27" y="67"/>
                  </a:lnTo>
                  <a:lnTo>
                    <a:pt x="27" y="69"/>
                  </a:lnTo>
                  <a:lnTo>
                    <a:pt x="27" y="72"/>
                  </a:lnTo>
                  <a:lnTo>
                    <a:pt x="26" y="74"/>
                  </a:lnTo>
                  <a:lnTo>
                    <a:pt x="25" y="78"/>
                  </a:lnTo>
                  <a:lnTo>
                    <a:pt x="25" y="80"/>
                  </a:lnTo>
                  <a:lnTo>
                    <a:pt x="24" y="83"/>
                  </a:lnTo>
                  <a:lnTo>
                    <a:pt x="24" y="87"/>
                  </a:lnTo>
                  <a:lnTo>
                    <a:pt x="23" y="90"/>
                  </a:lnTo>
                  <a:lnTo>
                    <a:pt x="23" y="93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1" y="98"/>
                  </a:lnTo>
                  <a:lnTo>
                    <a:pt x="21" y="103"/>
                  </a:lnTo>
                  <a:lnTo>
                    <a:pt x="21" y="104"/>
                  </a:lnTo>
                  <a:lnTo>
                    <a:pt x="20" y="109"/>
                  </a:lnTo>
                  <a:lnTo>
                    <a:pt x="19" y="111"/>
                  </a:lnTo>
                  <a:lnTo>
                    <a:pt x="19" y="114"/>
                  </a:lnTo>
                  <a:lnTo>
                    <a:pt x="18" y="116"/>
                  </a:lnTo>
                  <a:lnTo>
                    <a:pt x="18" y="120"/>
                  </a:lnTo>
                  <a:lnTo>
                    <a:pt x="18" y="122"/>
                  </a:lnTo>
                  <a:lnTo>
                    <a:pt x="17" y="127"/>
                  </a:lnTo>
                  <a:lnTo>
                    <a:pt x="17" y="129"/>
                  </a:lnTo>
                  <a:lnTo>
                    <a:pt x="16" y="131"/>
                  </a:lnTo>
                  <a:lnTo>
                    <a:pt x="16" y="133"/>
                  </a:lnTo>
                  <a:lnTo>
                    <a:pt x="15" y="138"/>
                  </a:lnTo>
                  <a:lnTo>
                    <a:pt x="15" y="140"/>
                  </a:lnTo>
                  <a:lnTo>
                    <a:pt x="15" y="142"/>
                  </a:lnTo>
                  <a:lnTo>
                    <a:pt x="14" y="144"/>
                  </a:lnTo>
                  <a:lnTo>
                    <a:pt x="14" y="148"/>
                  </a:lnTo>
                  <a:lnTo>
                    <a:pt x="13" y="151"/>
                  </a:lnTo>
                  <a:lnTo>
                    <a:pt x="12" y="155"/>
                  </a:lnTo>
                  <a:lnTo>
                    <a:pt x="12" y="157"/>
                  </a:lnTo>
                  <a:lnTo>
                    <a:pt x="12" y="159"/>
                  </a:lnTo>
                  <a:lnTo>
                    <a:pt x="12" y="162"/>
                  </a:lnTo>
                  <a:lnTo>
                    <a:pt x="10" y="175"/>
                  </a:lnTo>
                  <a:lnTo>
                    <a:pt x="9" y="177"/>
                  </a:lnTo>
                  <a:lnTo>
                    <a:pt x="9" y="179"/>
                  </a:lnTo>
                  <a:lnTo>
                    <a:pt x="9" y="181"/>
                  </a:lnTo>
                  <a:lnTo>
                    <a:pt x="9" y="186"/>
                  </a:lnTo>
                  <a:lnTo>
                    <a:pt x="8" y="188"/>
                  </a:lnTo>
                  <a:lnTo>
                    <a:pt x="8" y="190"/>
                  </a:lnTo>
                  <a:lnTo>
                    <a:pt x="7" y="194"/>
                  </a:lnTo>
                  <a:lnTo>
                    <a:pt x="7" y="196"/>
                  </a:lnTo>
                  <a:lnTo>
                    <a:pt x="7" y="199"/>
                  </a:lnTo>
                  <a:lnTo>
                    <a:pt x="7" y="201"/>
                  </a:lnTo>
                  <a:lnTo>
                    <a:pt x="6" y="206"/>
                  </a:lnTo>
                  <a:lnTo>
                    <a:pt x="5" y="207"/>
                  </a:lnTo>
                  <a:lnTo>
                    <a:pt x="4" y="219"/>
                  </a:lnTo>
                  <a:lnTo>
                    <a:pt x="4" y="220"/>
                  </a:lnTo>
                  <a:lnTo>
                    <a:pt x="3" y="225"/>
                  </a:lnTo>
                  <a:lnTo>
                    <a:pt x="3" y="227"/>
                  </a:lnTo>
                  <a:lnTo>
                    <a:pt x="1" y="238"/>
                  </a:lnTo>
                  <a:lnTo>
                    <a:pt x="1" y="240"/>
                  </a:lnTo>
                  <a:lnTo>
                    <a:pt x="1" y="245"/>
                  </a:lnTo>
                  <a:lnTo>
                    <a:pt x="0" y="247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2" name="Freeform 29"/>
            <p:cNvSpPr>
              <a:spLocks/>
            </p:cNvSpPr>
            <p:nvPr/>
          </p:nvSpPr>
          <p:spPr bwMode="auto">
            <a:xfrm>
              <a:off x="4616" y="1754"/>
              <a:ext cx="107" cy="249"/>
            </a:xfrm>
            <a:custGeom>
              <a:avLst/>
              <a:gdLst>
                <a:gd name="T0" fmla="*/ 105 w 107"/>
                <a:gd name="T1" fmla="*/ 240 h 249"/>
                <a:gd name="T2" fmla="*/ 104 w 107"/>
                <a:gd name="T3" fmla="*/ 227 h 249"/>
                <a:gd name="T4" fmla="*/ 102 w 107"/>
                <a:gd name="T5" fmla="*/ 219 h 249"/>
                <a:gd name="T6" fmla="*/ 101 w 107"/>
                <a:gd name="T7" fmla="*/ 206 h 249"/>
                <a:gd name="T8" fmla="*/ 99 w 107"/>
                <a:gd name="T9" fmla="*/ 194 h 249"/>
                <a:gd name="T10" fmla="*/ 98 w 107"/>
                <a:gd name="T11" fmla="*/ 183 h 249"/>
                <a:gd name="T12" fmla="*/ 95 w 107"/>
                <a:gd name="T13" fmla="*/ 172 h 249"/>
                <a:gd name="T14" fmla="*/ 93 w 107"/>
                <a:gd name="T15" fmla="*/ 153 h 249"/>
                <a:gd name="T16" fmla="*/ 91 w 107"/>
                <a:gd name="T17" fmla="*/ 142 h 249"/>
                <a:gd name="T18" fmla="*/ 89 w 107"/>
                <a:gd name="T19" fmla="*/ 131 h 249"/>
                <a:gd name="T20" fmla="*/ 87 w 107"/>
                <a:gd name="T21" fmla="*/ 117 h 249"/>
                <a:gd name="T22" fmla="*/ 86 w 107"/>
                <a:gd name="T23" fmla="*/ 107 h 249"/>
                <a:gd name="T24" fmla="*/ 84 w 107"/>
                <a:gd name="T25" fmla="*/ 98 h 249"/>
                <a:gd name="T26" fmla="*/ 82 w 107"/>
                <a:gd name="T27" fmla="*/ 85 h 249"/>
                <a:gd name="T28" fmla="*/ 81 w 107"/>
                <a:gd name="T29" fmla="*/ 76 h 249"/>
                <a:gd name="T30" fmla="*/ 78 w 107"/>
                <a:gd name="T31" fmla="*/ 67 h 249"/>
                <a:gd name="T32" fmla="*/ 78 w 107"/>
                <a:gd name="T33" fmla="*/ 61 h 249"/>
                <a:gd name="T34" fmla="*/ 76 w 107"/>
                <a:gd name="T35" fmla="*/ 54 h 249"/>
                <a:gd name="T36" fmla="*/ 75 w 107"/>
                <a:gd name="T37" fmla="*/ 48 h 249"/>
                <a:gd name="T38" fmla="*/ 72 w 107"/>
                <a:gd name="T39" fmla="*/ 39 h 249"/>
                <a:gd name="T40" fmla="*/ 71 w 107"/>
                <a:gd name="T41" fmla="*/ 32 h 249"/>
                <a:gd name="T42" fmla="*/ 69 w 107"/>
                <a:gd name="T43" fmla="*/ 28 h 249"/>
                <a:gd name="T44" fmla="*/ 69 w 107"/>
                <a:gd name="T45" fmla="*/ 24 h 249"/>
                <a:gd name="T46" fmla="*/ 67 w 107"/>
                <a:gd name="T47" fmla="*/ 19 h 249"/>
                <a:gd name="T48" fmla="*/ 65 w 107"/>
                <a:gd name="T49" fmla="*/ 14 h 249"/>
                <a:gd name="T50" fmla="*/ 63 w 107"/>
                <a:gd name="T51" fmla="*/ 11 h 249"/>
                <a:gd name="T52" fmla="*/ 61 w 107"/>
                <a:gd name="T53" fmla="*/ 6 h 249"/>
                <a:gd name="T54" fmla="*/ 59 w 107"/>
                <a:gd name="T55" fmla="*/ 1 h 249"/>
                <a:gd name="T56" fmla="*/ 49 w 107"/>
                <a:gd name="T57" fmla="*/ 1 h 249"/>
                <a:gd name="T58" fmla="*/ 46 w 107"/>
                <a:gd name="T59" fmla="*/ 6 h 249"/>
                <a:gd name="T60" fmla="*/ 43 w 107"/>
                <a:gd name="T61" fmla="*/ 11 h 249"/>
                <a:gd name="T62" fmla="*/ 41 w 107"/>
                <a:gd name="T63" fmla="*/ 14 h 249"/>
                <a:gd name="T64" fmla="*/ 39 w 107"/>
                <a:gd name="T65" fmla="*/ 19 h 249"/>
                <a:gd name="T66" fmla="*/ 38 w 107"/>
                <a:gd name="T67" fmla="*/ 24 h 249"/>
                <a:gd name="T68" fmla="*/ 37 w 107"/>
                <a:gd name="T69" fmla="*/ 28 h 249"/>
                <a:gd name="T70" fmla="*/ 35 w 107"/>
                <a:gd name="T71" fmla="*/ 32 h 249"/>
                <a:gd name="T72" fmla="*/ 34 w 107"/>
                <a:gd name="T73" fmla="*/ 37 h 249"/>
                <a:gd name="T74" fmla="*/ 33 w 107"/>
                <a:gd name="T75" fmla="*/ 43 h 249"/>
                <a:gd name="T76" fmla="*/ 32 w 107"/>
                <a:gd name="T77" fmla="*/ 48 h 249"/>
                <a:gd name="T78" fmla="*/ 29 w 107"/>
                <a:gd name="T79" fmla="*/ 59 h 249"/>
                <a:gd name="T80" fmla="*/ 28 w 107"/>
                <a:gd name="T81" fmla="*/ 63 h 249"/>
                <a:gd name="T82" fmla="*/ 26 w 107"/>
                <a:gd name="T83" fmla="*/ 72 h 249"/>
                <a:gd name="T84" fmla="*/ 25 w 107"/>
                <a:gd name="T85" fmla="*/ 80 h 249"/>
                <a:gd name="T86" fmla="*/ 23 w 107"/>
                <a:gd name="T87" fmla="*/ 90 h 249"/>
                <a:gd name="T88" fmla="*/ 21 w 107"/>
                <a:gd name="T89" fmla="*/ 98 h 249"/>
                <a:gd name="T90" fmla="*/ 20 w 107"/>
                <a:gd name="T91" fmla="*/ 111 h 249"/>
                <a:gd name="T92" fmla="*/ 17 w 107"/>
                <a:gd name="T93" fmla="*/ 122 h 249"/>
                <a:gd name="T94" fmla="*/ 16 w 107"/>
                <a:gd name="T95" fmla="*/ 133 h 249"/>
                <a:gd name="T96" fmla="*/ 15 w 107"/>
                <a:gd name="T97" fmla="*/ 144 h 249"/>
                <a:gd name="T98" fmla="*/ 12 w 107"/>
                <a:gd name="T99" fmla="*/ 157 h 249"/>
                <a:gd name="T100" fmla="*/ 9 w 107"/>
                <a:gd name="T101" fmla="*/ 177 h 249"/>
                <a:gd name="T102" fmla="*/ 8 w 107"/>
                <a:gd name="T103" fmla="*/ 188 h 249"/>
                <a:gd name="T104" fmla="*/ 6 w 107"/>
                <a:gd name="T105" fmla="*/ 199 h 249"/>
                <a:gd name="T106" fmla="*/ 4 w 107"/>
                <a:gd name="T107" fmla="*/ 219 h 249"/>
                <a:gd name="T108" fmla="*/ 1 w 107"/>
                <a:gd name="T109" fmla="*/ 238 h 2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7" h="249">
                  <a:moveTo>
                    <a:pt x="107" y="249"/>
                  </a:moveTo>
                  <a:lnTo>
                    <a:pt x="106" y="245"/>
                  </a:lnTo>
                  <a:lnTo>
                    <a:pt x="106" y="243"/>
                  </a:lnTo>
                  <a:lnTo>
                    <a:pt x="105" y="240"/>
                  </a:lnTo>
                  <a:lnTo>
                    <a:pt x="105" y="238"/>
                  </a:lnTo>
                  <a:lnTo>
                    <a:pt x="104" y="233"/>
                  </a:lnTo>
                  <a:lnTo>
                    <a:pt x="104" y="232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3" y="223"/>
                  </a:lnTo>
                  <a:lnTo>
                    <a:pt x="103" y="220"/>
                  </a:lnTo>
                  <a:lnTo>
                    <a:pt x="102" y="219"/>
                  </a:lnTo>
                  <a:lnTo>
                    <a:pt x="101" y="214"/>
                  </a:lnTo>
                  <a:lnTo>
                    <a:pt x="101" y="212"/>
                  </a:lnTo>
                  <a:lnTo>
                    <a:pt x="101" y="207"/>
                  </a:lnTo>
                  <a:lnTo>
                    <a:pt x="101" y="206"/>
                  </a:lnTo>
                  <a:lnTo>
                    <a:pt x="100" y="203"/>
                  </a:lnTo>
                  <a:lnTo>
                    <a:pt x="100" y="201"/>
                  </a:lnTo>
                  <a:lnTo>
                    <a:pt x="99" y="199"/>
                  </a:lnTo>
                  <a:lnTo>
                    <a:pt x="99" y="194"/>
                  </a:lnTo>
                  <a:lnTo>
                    <a:pt x="98" y="192"/>
                  </a:lnTo>
                  <a:lnTo>
                    <a:pt x="98" y="188"/>
                  </a:lnTo>
                  <a:lnTo>
                    <a:pt x="98" y="186"/>
                  </a:lnTo>
                  <a:lnTo>
                    <a:pt x="98" y="183"/>
                  </a:lnTo>
                  <a:lnTo>
                    <a:pt x="97" y="181"/>
                  </a:lnTo>
                  <a:lnTo>
                    <a:pt x="97" y="179"/>
                  </a:lnTo>
                  <a:lnTo>
                    <a:pt x="96" y="175"/>
                  </a:lnTo>
                  <a:lnTo>
                    <a:pt x="95" y="172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3" y="155"/>
                  </a:lnTo>
                  <a:lnTo>
                    <a:pt x="93" y="153"/>
                  </a:lnTo>
                  <a:lnTo>
                    <a:pt x="92" y="151"/>
                  </a:lnTo>
                  <a:lnTo>
                    <a:pt x="92" y="148"/>
                  </a:lnTo>
                  <a:lnTo>
                    <a:pt x="92" y="144"/>
                  </a:lnTo>
                  <a:lnTo>
                    <a:pt x="91" y="142"/>
                  </a:lnTo>
                  <a:lnTo>
                    <a:pt x="91" y="138"/>
                  </a:lnTo>
                  <a:lnTo>
                    <a:pt x="90" y="135"/>
                  </a:lnTo>
                  <a:lnTo>
                    <a:pt x="90" y="133"/>
                  </a:lnTo>
                  <a:lnTo>
                    <a:pt x="89" y="131"/>
                  </a:lnTo>
                  <a:lnTo>
                    <a:pt x="89" y="127"/>
                  </a:lnTo>
                  <a:lnTo>
                    <a:pt x="89" y="124"/>
                  </a:lnTo>
                  <a:lnTo>
                    <a:pt x="88" y="120"/>
                  </a:lnTo>
                  <a:lnTo>
                    <a:pt x="87" y="117"/>
                  </a:lnTo>
                  <a:lnTo>
                    <a:pt x="87" y="116"/>
                  </a:lnTo>
                  <a:lnTo>
                    <a:pt x="86" y="114"/>
                  </a:lnTo>
                  <a:lnTo>
                    <a:pt x="86" y="109"/>
                  </a:lnTo>
                  <a:lnTo>
                    <a:pt x="86" y="107"/>
                  </a:lnTo>
                  <a:lnTo>
                    <a:pt x="85" y="103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3"/>
                  </a:lnTo>
                  <a:lnTo>
                    <a:pt x="83" y="91"/>
                  </a:lnTo>
                  <a:lnTo>
                    <a:pt x="83" y="87"/>
                  </a:lnTo>
                  <a:lnTo>
                    <a:pt x="82" y="85"/>
                  </a:lnTo>
                  <a:lnTo>
                    <a:pt x="81" y="83"/>
                  </a:lnTo>
                  <a:lnTo>
                    <a:pt x="81" y="78"/>
                  </a:lnTo>
                  <a:lnTo>
                    <a:pt x="81" y="76"/>
                  </a:lnTo>
                  <a:lnTo>
                    <a:pt x="80" y="74"/>
                  </a:lnTo>
                  <a:lnTo>
                    <a:pt x="79" y="69"/>
                  </a:lnTo>
                  <a:lnTo>
                    <a:pt x="78" y="67"/>
                  </a:lnTo>
                  <a:lnTo>
                    <a:pt x="78" y="66"/>
                  </a:lnTo>
                  <a:lnTo>
                    <a:pt x="78" y="63"/>
                  </a:lnTo>
                  <a:lnTo>
                    <a:pt x="78" y="61"/>
                  </a:lnTo>
                  <a:lnTo>
                    <a:pt x="77" y="59"/>
                  </a:lnTo>
                  <a:lnTo>
                    <a:pt x="76" y="56"/>
                  </a:lnTo>
                  <a:lnTo>
                    <a:pt x="76" y="54"/>
                  </a:lnTo>
                  <a:lnTo>
                    <a:pt x="75" y="52"/>
                  </a:lnTo>
                  <a:lnTo>
                    <a:pt x="75" y="50"/>
                  </a:lnTo>
                  <a:lnTo>
                    <a:pt x="75" y="48"/>
                  </a:lnTo>
                  <a:lnTo>
                    <a:pt x="74" y="48"/>
                  </a:lnTo>
                  <a:lnTo>
                    <a:pt x="74" y="43"/>
                  </a:lnTo>
                  <a:lnTo>
                    <a:pt x="73" y="43"/>
                  </a:lnTo>
                  <a:lnTo>
                    <a:pt x="72" y="39"/>
                  </a:lnTo>
                  <a:lnTo>
                    <a:pt x="72" y="37"/>
                  </a:lnTo>
                  <a:lnTo>
                    <a:pt x="71" y="32"/>
                  </a:lnTo>
                  <a:lnTo>
                    <a:pt x="70" y="32"/>
                  </a:lnTo>
                  <a:lnTo>
                    <a:pt x="70" y="30"/>
                  </a:lnTo>
                  <a:lnTo>
                    <a:pt x="69" y="28"/>
                  </a:lnTo>
                  <a:lnTo>
                    <a:pt x="69" y="26"/>
                  </a:lnTo>
                  <a:lnTo>
                    <a:pt x="69" y="24"/>
                  </a:lnTo>
                  <a:lnTo>
                    <a:pt x="68" y="24"/>
                  </a:lnTo>
                  <a:lnTo>
                    <a:pt x="68" y="21"/>
                  </a:lnTo>
                  <a:lnTo>
                    <a:pt x="67" y="2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65" y="14"/>
                  </a:lnTo>
                  <a:lnTo>
                    <a:pt x="64" y="13"/>
                  </a:lnTo>
                  <a:lnTo>
                    <a:pt x="63" y="11"/>
                  </a:lnTo>
                  <a:lnTo>
                    <a:pt x="63" y="8"/>
                  </a:lnTo>
                  <a:lnTo>
                    <a:pt x="62" y="8"/>
                  </a:lnTo>
                  <a:lnTo>
                    <a:pt x="61" y="6"/>
                  </a:lnTo>
                  <a:lnTo>
                    <a:pt x="61" y="4"/>
                  </a:lnTo>
                  <a:lnTo>
                    <a:pt x="59" y="4"/>
                  </a:lnTo>
                  <a:lnTo>
                    <a:pt x="59" y="1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3" y="8"/>
                  </a:lnTo>
                  <a:lnTo>
                    <a:pt x="43" y="11"/>
                  </a:lnTo>
                  <a:lnTo>
                    <a:pt x="42" y="13"/>
                  </a:lnTo>
                  <a:lnTo>
                    <a:pt x="41" y="13"/>
                  </a:lnTo>
                  <a:lnTo>
                    <a:pt x="41" y="14"/>
                  </a:lnTo>
                  <a:lnTo>
                    <a:pt x="40" y="14"/>
                  </a:lnTo>
                  <a:lnTo>
                    <a:pt x="40" y="17"/>
                  </a:lnTo>
                  <a:lnTo>
                    <a:pt x="39" y="19"/>
                  </a:lnTo>
                  <a:lnTo>
                    <a:pt x="39" y="21"/>
                  </a:lnTo>
                  <a:lnTo>
                    <a:pt x="38" y="21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7" y="26"/>
                  </a:lnTo>
                  <a:lnTo>
                    <a:pt x="37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5" y="30"/>
                  </a:lnTo>
                  <a:lnTo>
                    <a:pt x="35" y="32"/>
                  </a:lnTo>
                  <a:lnTo>
                    <a:pt x="35" y="35"/>
                  </a:lnTo>
                  <a:lnTo>
                    <a:pt x="35" y="37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3" y="41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2" y="45"/>
                  </a:lnTo>
                  <a:lnTo>
                    <a:pt x="32" y="48"/>
                  </a:lnTo>
                  <a:lnTo>
                    <a:pt x="31" y="52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29" y="59"/>
                  </a:lnTo>
                  <a:lnTo>
                    <a:pt x="29" y="61"/>
                  </a:lnTo>
                  <a:lnTo>
                    <a:pt x="29" y="63"/>
                  </a:lnTo>
                  <a:lnTo>
                    <a:pt x="28" y="63"/>
                  </a:lnTo>
                  <a:lnTo>
                    <a:pt x="28" y="66"/>
                  </a:lnTo>
                  <a:lnTo>
                    <a:pt x="27" y="67"/>
                  </a:lnTo>
                  <a:lnTo>
                    <a:pt x="27" y="69"/>
                  </a:lnTo>
                  <a:lnTo>
                    <a:pt x="26" y="72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5" y="80"/>
                  </a:lnTo>
                  <a:lnTo>
                    <a:pt x="25" y="83"/>
                  </a:lnTo>
                  <a:lnTo>
                    <a:pt x="24" y="83"/>
                  </a:lnTo>
                  <a:lnTo>
                    <a:pt x="23" y="87"/>
                  </a:lnTo>
                  <a:lnTo>
                    <a:pt x="23" y="90"/>
                  </a:lnTo>
                  <a:lnTo>
                    <a:pt x="23" y="93"/>
                  </a:lnTo>
                  <a:lnTo>
                    <a:pt x="22" y="96"/>
                  </a:lnTo>
                  <a:lnTo>
                    <a:pt x="22" y="98"/>
                  </a:lnTo>
                  <a:lnTo>
                    <a:pt x="21" y="98"/>
                  </a:lnTo>
                  <a:lnTo>
                    <a:pt x="21" y="103"/>
                  </a:lnTo>
                  <a:lnTo>
                    <a:pt x="20" y="104"/>
                  </a:lnTo>
                  <a:lnTo>
                    <a:pt x="20" y="109"/>
                  </a:lnTo>
                  <a:lnTo>
                    <a:pt x="20" y="111"/>
                  </a:lnTo>
                  <a:lnTo>
                    <a:pt x="19" y="114"/>
                  </a:lnTo>
                  <a:lnTo>
                    <a:pt x="19" y="116"/>
                  </a:lnTo>
                  <a:lnTo>
                    <a:pt x="18" y="120"/>
                  </a:lnTo>
                  <a:lnTo>
                    <a:pt x="17" y="122"/>
                  </a:lnTo>
                  <a:lnTo>
                    <a:pt x="17" y="127"/>
                  </a:lnTo>
                  <a:lnTo>
                    <a:pt x="17" y="129"/>
                  </a:lnTo>
                  <a:lnTo>
                    <a:pt x="17" y="131"/>
                  </a:lnTo>
                  <a:lnTo>
                    <a:pt x="16" y="133"/>
                  </a:lnTo>
                  <a:lnTo>
                    <a:pt x="15" y="138"/>
                  </a:lnTo>
                  <a:lnTo>
                    <a:pt x="15" y="140"/>
                  </a:lnTo>
                  <a:lnTo>
                    <a:pt x="15" y="142"/>
                  </a:lnTo>
                  <a:lnTo>
                    <a:pt x="15" y="144"/>
                  </a:lnTo>
                  <a:lnTo>
                    <a:pt x="14" y="148"/>
                  </a:lnTo>
                  <a:lnTo>
                    <a:pt x="13" y="151"/>
                  </a:lnTo>
                  <a:lnTo>
                    <a:pt x="13" y="155"/>
                  </a:lnTo>
                  <a:lnTo>
                    <a:pt x="12" y="157"/>
                  </a:lnTo>
                  <a:lnTo>
                    <a:pt x="12" y="159"/>
                  </a:lnTo>
                  <a:lnTo>
                    <a:pt x="12" y="162"/>
                  </a:lnTo>
                  <a:lnTo>
                    <a:pt x="10" y="175"/>
                  </a:lnTo>
                  <a:lnTo>
                    <a:pt x="9" y="177"/>
                  </a:lnTo>
                  <a:lnTo>
                    <a:pt x="9" y="179"/>
                  </a:lnTo>
                  <a:lnTo>
                    <a:pt x="9" y="181"/>
                  </a:lnTo>
                  <a:lnTo>
                    <a:pt x="9" y="186"/>
                  </a:lnTo>
                  <a:lnTo>
                    <a:pt x="8" y="188"/>
                  </a:lnTo>
                  <a:lnTo>
                    <a:pt x="8" y="190"/>
                  </a:lnTo>
                  <a:lnTo>
                    <a:pt x="7" y="194"/>
                  </a:lnTo>
                  <a:lnTo>
                    <a:pt x="7" y="196"/>
                  </a:lnTo>
                  <a:lnTo>
                    <a:pt x="6" y="199"/>
                  </a:lnTo>
                  <a:lnTo>
                    <a:pt x="6" y="201"/>
                  </a:lnTo>
                  <a:lnTo>
                    <a:pt x="6" y="206"/>
                  </a:lnTo>
                  <a:lnTo>
                    <a:pt x="5" y="207"/>
                  </a:lnTo>
                  <a:lnTo>
                    <a:pt x="4" y="219"/>
                  </a:lnTo>
                  <a:lnTo>
                    <a:pt x="3" y="220"/>
                  </a:lnTo>
                  <a:lnTo>
                    <a:pt x="3" y="225"/>
                  </a:lnTo>
                  <a:lnTo>
                    <a:pt x="3" y="227"/>
                  </a:lnTo>
                  <a:lnTo>
                    <a:pt x="1" y="238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0" y="247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3" name="Rectangle 30"/>
            <p:cNvSpPr>
              <a:spLocks noChangeArrowheads="1"/>
            </p:cNvSpPr>
            <p:nvPr/>
          </p:nvSpPr>
          <p:spPr bwMode="auto">
            <a:xfrm>
              <a:off x="4171" y="2322"/>
              <a:ext cx="6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b)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24" name="Rectangle 31"/>
            <p:cNvSpPr>
              <a:spLocks noChangeArrowheads="1"/>
            </p:cNvSpPr>
            <p:nvPr/>
          </p:nvSpPr>
          <p:spPr bwMode="auto">
            <a:xfrm>
              <a:off x="4159" y="3114"/>
              <a:ext cx="6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c)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25" name="Rectangle 32"/>
            <p:cNvSpPr>
              <a:spLocks noChangeArrowheads="1"/>
            </p:cNvSpPr>
            <p:nvPr/>
          </p:nvSpPr>
          <p:spPr bwMode="auto">
            <a:xfrm>
              <a:off x="3423" y="1678"/>
              <a:ext cx="2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26" name="Rectangle 33"/>
            <p:cNvSpPr>
              <a:spLocks noChangeArrowheads="1"/>
            </p:cNvSpPr>
            <p:nvPr/>
          </p:nvSpPr>
          <p:spPr bwMode="auto">
            <a:xfrm>
              <a:off x="3447" y="1752"/>
              <a:ext cx="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9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27" name="Rectangle 34"/>
            <p:cNvSpPr>
              <a:spLocks noChangeArrowheads="1"/>
            </p:cNvSpPr>
            <p:nvPr/>
          </p:nvSpPr>
          <p:spPr bwMode="auto">
            <a:xfrm>
              <a:off x="3423" y="2409"/>
              <a:ext cx="2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28" name="Rectangle 35"/>
            <p:cNvSpPr>
              <a:spLocks noChangeArrowheads="1"/>
            </p:cNvSpPr>
            <p:nvPr/>
          </p:nvSpPr>
          <p:spPr bwMode="auto">
            <a:xfrm>
              <a:off x="3447" y="2483"/>
              <a:ext cx="23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9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29" name="Rectangle 36"/>
            <p:cNvSpPr>
              <a:spLocks noChangeArrowheads="1"/>
            </p:cNvSpPr>
            <p:nvPr/>
          </p:nvSpPr>
          <p:spPr bwMode="auto">
            <a:xfrm>
              <a:off x="3411" y="1975"/>
              <a:ext cx="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30" name="Rectangle 37"/>
            <p:cNvSpPr>
              <a:spLocks noChangeArrowheads="1"/>
            </p:cNvSpPr>
            <p:nvPr/>
          </p:nvSpPr>
          <p:spPr bwMode="auto">
            <a:xfrm>
              <a:off x="3411" y="2693"/>
              <a:ext cx="5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31" name="Rectangle 38"/>
            <p:cNvSpPr>
              <a:spLocks noChangeArrowheads="1"/>
            </p:cNvSpPr>
            <p:nvPr/>
          </p:nvSpPr>
          <p:spPr bwMode="auto">
            <a:xfrm>
              <a:off x="4705" y="2718"/>
              <a:ext cx="7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  <a:sym typeface="Symbol" panose="05050102010706020507" pitchFamily="18" charset="2"/>
                </a:rPr>
                <a:t> 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32" name="Rectangle 39"/>
            <p:cNvSpPr>
              <a:spLocks noChangeArrowheads="1"/>
            </p:cNvSpPr>
            <p:nvPr/>
          </p:nvSpPr>
          <p:spPr bwMode="auto">
            <a:xfrm>
              <a:off x="4789" y="2730"/>
              <a:ext cx="4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 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33" name="Rectangle 40"/>
            <p:cNvSpPr>
              <a:spLocks noChangeArrowheads="1"/>
            </p:cNvSpPr>
            <p:nvPr/>
          </p:nvSpPr>
          <p:spPr bwMode="auto">
            <a:xfrm>
              <a:off x="4705" y="2000"/>
              <a:ext cx="11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  <a:sym typeface="Symbol" panose="05050102010706020507" pitchFamily="18" charset="2"/>
                </a:rPr>
                <a:t>   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0634" name="Rectangle 41"/>
            <p:cNvSpPr>
              <a:spLocks noChangeArrowheads="1"/>
            </p:cNvSpPr>
            <p:nvPr/>
          </p:nvSpPr>
          <p:spPr bwMode="auto">
            <a:xfrm>
              <a:off x="4817" y="2016"/>
              <a:ext cx="2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110597" name="Text Box 42"/>
          <p:cNvSpPr txBox="1">
            <a:spLocks noChangeArrowheads="1"/>
          </p:cNvSpPr>
          <p:nvPr/>
        </p:nvSpPr>
        <p:spPr bwMode="auto">
          <a:xfrm>
            <a:off x="684213" y="1268413"/>
            <a:ext cx="7991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E35449"/>
                </a:solidFill>
              </a:rPr>
              <a:t>■</a:t>
            </a:r>
            <a:r>
              <a:rPr lang="zh-CN" altLang="en-US" sz="2000"/>
              <a:t>考虑电感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zh-CN" altLang="en-US" sz="2000">
                <a:solidFill>
                  <a:srgbClr val="0000FF"/>
                </a:solidFill>
              </a:rPr>
              <a:t>◆</a:t>
            </a:r>
            <a:r>
              <a:rPr lang="zh-CN" altLang="en-US" sz="2000"/>
              <a:t>实际电路中存在</a:t>
            </a:r>
            <a:r>
              <a:rPr lang="zh-CN" altLang="en-US" sz="2000">
                <a:solidFill>
                  <a:srgbClr val="E35449"/>
                </a:solidFill>
              </a:rPr>
              <a:t>交流侧电感</a:t>
            </a:r>
            <a:r>
              <a:rPr lang="zh-CN" altLang="en-US" sz="2000"/>
              <a:t>以及为</a:t>
            </a:r>
            <a:r>
              <a:rPr lang="zh-CN" altLang="en-US" sz="2000">
                <a:solidFill>
                  <a:srgbClr val="E35449"/>
                </a:solidFill>
              </a:rPr>
              <a:t>抑制冲击电流</a:t>
            </a:r>
            <a:r>
              <a:rPr lang="zh-CN" altLang="en-US" sz="2000"/>
              <a:t>而串联的</a:t>
            </a:r>
            <a:r>
              <a:rPr lang="zh-CN" altLang="en-US" sz="2000">
                <a:solidFill>
                  <a:srgbClr val="E35449"/>
                </a:solidFill>
              </a:rPr>
              <a:t>电感</a:t>
            </a:r>
            <a:r>
              <a:rPr lang="zh-CN" altLang="en-US" sz="2000"/>
              <a:t>。</a:t>
            </a:r>
            <a:br>
              <a:rPr lang="zh-CN" altLang="en-US" sz="2000"/>
            </a:br>
            <a:r>
              <a:rPr lang="zh-CN" altLang="en-US" sz="2000"/>
              <a:t>    </a:t>
            </a:r>
            <a:r>
              <a:rPr lang="zh-CN" altLang="en-US" sz="2000">
                <a:solidFill>
                  <a:srgbClr val="0000FF"/>
                </a:solidFill>
              </a:rPr>
              <a:t>◆</a:t>
            </a:r>
            <a:r>
              <a:rPr lang="zh-CN" altLang="en-US" sz="2000"/>
              <a:t>有电感时，电流波形的前沿平缓了许多，有利于电路的正常工作。 </a:t>
            </a:r>
          </a:p>
          <a:p>
            <a:pPr eaLnBrk="1" hangingPunct="1"/>
            <a:r>
              <a:rPr lang="zh-CN" altLang="en-US" sz="2000">
                <a:solidFill>
                  <a:srgbClr val="0000FF"/>
                </a:solidFill>
              </a:rPr>
              <a:t>    ◆</a:t>
            </a:r>
            <a:r>
              <a:rPr lang="zh-CN" altLang="en-US" sz="2000"/>
              <a:t>随着</a:t>
            </a:r>
            <a:r>
              <a:rPr lang="zh-CN" altLang="en-US" sz="2000">
                <a:solidFill>
                  <a:srgbClr val="E35449"/>
                </a:solidFill>
              </a:rPr>
              <a:t>负载的加重</a:t>
            </a:r>
            <a:r>
              <a:rPr lang="zh-CN" altLang="en-US" sz="2000"/>
              <a:t>，电流波形与电阻负载时的交流侧电流波形逐渐接近。</a:t>
            </a:r>
            <a:r>
              <a:rPr lang="zh-CN" altLang="en-US" b="0"/>
              <a:t> </a:t>
            </a:r>
          </a:p>
        </p:txBody>
      </p:sp>
      <p:sp>
        <p:nvSpPr>
          <p:cNvPr id="110598" name="Text Box 43"/>
          <p:cNvSpPr txBox="1">
            <a:spLocks noChangeArrowheads="1"/>
          </p:cNvSpPr>
          <p:nvPr/>
        </p:nvSpPr>
        <p:spPr bwMode="auto">
          <a:xfrm>
            <a:off x="1403350" y="5516563"/>
            <a:ext cx="6840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3-34  </a:t>
            </a:r>
            <a:r>
              <a:rPr lang="zh-CN" altLang="en-US" sz="1400">
                <a:solidFill>
                  <a:srgbClr val="6600CC"/>
                </a:solidFill>
              </a:rPr>
              <a:t>考虑电感时电容滤波的三相桥式整流电路及其波形</a:t>
            </a:r>
          </a:p>
          <a:p>
            <a:pPr algn="ctr" eaLnBrk="1" hangingPunct="1"/>
            <a:r>
              <a:rPr lang="en-US" altLang="zh-CN" sz="1400">
                <a:solidFill>
                  <a:srgbClr val="6600CC"/>
                </a:solidFill>
              </a:rPr>
              <a:t>a</a:t>
            </a:r>
            <a:r>
              <a:rPr lang="zh-CN" altLang="en-US" sz="1400">
                <a:solidFill>
                  <a:srgbClr val="6600CC"/>
                </a:solidFill>
              </a:rPr>
              <a:t>）电路原理图      </a:t>
            </a:r>
            <a:r>
              <a:rPr lang="en-US" altLang="zh-CN" sz="1400">
                <a:solidFill>
                  <a:srgbClr val="6600CC"/>
                </a:solidFill>
              </a:rPr>
              <a:t>b</a:t>
            </a:r>
            <a:r>
              <a:rPr lang="zh-CN" altLang="en-US" sz="1400">
                <a:solidFill>
                  <a:srgbClr val="6600CC"/>
                </a:solidFill>
              </a:rPr>
              <a:t>）轻载时的交流侧电流波形      </a:t>
            </a:r>
            <a:r>
              <a:rPr lang="en-US" altLang="zh-CN" sz="1400">
                <a:solidFill>
                  <a:srgbClr val="6600CC"/>
                </a:solidFill>
              </a:rPr>
              <a:t>c</a:t>
            </a:r>
            <a:r>
              <a:rPr lang="zh-CN" altLang="en-US" sz="1400">
                <a:solidFill>
                  <a:srgbClr val="6600CC"/>
                </a:solidFill>
              </a:rPr>
              <a:t>）重载时的交流侧电流波形</a:t>
            </a:r>
          </a:p>
        </p:txBody>
      </p:sp>
      <p:sp>
        <p:nvSpPr>
          <p:cNvPr id="110599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43F746-F496-4C5F-830E-921C520023D5}" type="slidenum">
              <a:rPr lang="zh-CN" altLang="en-US"/>
              <a:pPr eaLnBrk="1" hangingPunct="1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3.4.2 </a:t>
            </a:r>
            <a:r>
              <a:rPr lang="zh-CN" altLang="en-US" sz="3600">
                <a:solidFill>
                  <a:schemeClr val="tx1"/>
                </a:solidFill>
              </a:rPr>
              <a:t>电容滤波的三相不可控整流电路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E35449"/>
                </a:solidFill>
              </a:rPr>
              <a:t>■</a:t>
            </a:r>
            <a:r>
              <a:rPr lang="zh-CN" altLang="en-US" sz="2400" b="1"/>
              <a:t>主要数量关系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  ◆</a:t>
            </a:r>
            <a:r>
              <a:rPr kumimoji="1" lang="zh-CN" altLang="en-US" sz="2400" b="1">
                <a:solidFill>
                  <a:srgbClr val="FF0000"/>
                </a:solidFill>
              </a:rPr>
              <a:t>输出电压平均值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       </a:t>
            </a:r>
            <a:r>
              <a:rPr lang="zh-CN" altLang="en-US" sz="2400" b="1">
                <a:solidFill>
                  <a:srgbClr val="FF0000"/>
                </a:solidFill>
              </a:rPr>
              <a:t>☞</a:t>
            </a:r>
            <a:r>
              <a:rPr kumimoji="1" lang="en-US" altLang="zh-CN" sz="2400" b="1" i="1">
                <a:solidFill>
                  <a:srgbClr val="FF0000"/>
                </a:solidFill>
              </a:rPr>
              <a:t>U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d</a:t>
            </a:r>
            <a:r>
              <a:rPr kumimoji="1" lang="zh-CN" altLang="en-US" sz="2400" b="1">
                <a:solidFill>
                  <a:srgbClr val="FF0000"/>
                </a:solidFill>
              </a:rPr>
              <a:t>在（</a:t>
            </a:r>
            <a:r>
              <a:rPr kumimoji="1" lang="en-US" altLang="zh-CN" sz="2400" b="1">
                <a:solidFill>
                  <a:srgbClr val="FF0000"/>
                </a:solidFill>
              </a:rPr>
              <a:t>2.34</a:t>
            </a:r>
            <a:r>
              <a:rPr kumimoji="1" lang="en-US" altLang="zh-CN" sz="2400" b="1" i="1">
                <a:solidFill>
                  <a:srgbClr val="FF0000"/>
                </a:solidFill>
              </a:rPr>
              <a:t>U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</a:rPr>
              <a:t> ~2.45</a:t>
            </a:r>
            <a:r>
              <a:rPr kumimoji="1" lang="en-US" altLang="zh-CN" sz="2400" b="1" i="1">
                <a:solidFill>
                  <a:srgbClr val="FF0000"/>
                </a:solidFill>
              </a:rPr>
              <a:t>U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</a:rPr>
              <a:t>）之间变化。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   ◆</a:t>
            </a:r>
            <a:r>
              <a:rPr kumimoji="1" lang="zh-CN" altLang="en-US" sz="2400" b="1"/>
              <a:t>电流平均值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400" b="1"/>
              <a:t>       </a:t>
            </a:r>
            <a:r>
              <a:rPr lang="zh-CN" altLang="en-US" sz="2400" b="1">
                <a:solidFill>
                  <a:srgbClr val="009900"/>
                </a:solidFill>
              </a:rPr>
              <a:t>☞</a:t>
            </a:r>
            <a:r>
              <a:rPr kumimoji="1" lang="zh-CN" altLang="en-US" sz="2400" b="1"/>
              <a:t>输出电流平均值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R</a:t>
            </a:r>
            <a:r>
              <a:rPr kumimoji="1" lang="zh-CN" altLang="en-US" sz="2400" b="1"/>
              <a:t>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400" b="1"/>
              <a:t>                   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R</a:t>
            </a:r>
            <a:r>
              <a:rPr kumimoji="1" lang="en-US" altLang="zh-CN" sz="2400" b="1"/>
              <a:t>=</a:t>
            </a:r>
            <a:r>
              <a:rPr kumimoji="1" lang="en-US" altLang="zh-CN" sz="2400" b="1" i="1"/>
              <a:t>U</a:t>
            </a:r>
            <a:r>
              <a:rPr kumimoji="1" lang="en-US" altLang="zh-CN" sz="2400" b="1" i="1" baseline="-25000"/>
              <a:t>d</a:t>
            </a:r>
            <a:r>
              <a:rPr kumimoji="1" lang="en-US" altLang="zh-CN" sz="2400" b="1"/>
              <a:t>/</a:t>
            </a:r>
            <a:r>
              <a:rPr kumimoji="1" lang="en-US" altLang="zh-CN" sz="2400" b="1" i="1"/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b="1"/>
              <a:t>           </a:t>
            </a:r>
            <a:r>
              <a:rPr kumimoji="1" lang="zh-CN" altLang="en-US" sz="2400" b="1">
                <a:solidFill>
                  <a:srgbClr val="E35449"/>
                </a:solidFill>
              </a:rPr>
              <a:t>电容电流</a:t>
            </a:r>
            <a:r>
              <a:rPr kumimoji="1" lang="en-US" altLang="zh-CN" sz="2400" b="1" i="1">
                <a:solidFill>
                  <a:srgbClr val="E35449"/>
                </a:solidFill>
              </a:rPr>
              <a:t>i</a:t>
            </a:r>
            <a:r>
              <a:rPr kumimoji="1" lang="en-US" altLang="zh-CN" sz="2400" b="1" i="1" baseline="-25000">
                <a:solidFill>
                  <a:srgbClr val="E35449"/>
                </a:solidFill>
              </a:rPr>
              <a:t>C</a:t>
            </a:r>
            <a:r>
              <a:rPr kumimoji="1" lang="zh-CN" altLang="en-US" sz="2400" b="1">
                <a:solidFill>
                  <a:srgbClr val="E35449"/>
                </a:solidFill>
              </a:rPr>
              <a:t>平均值为零</a:t>
            </a:r>
            <a:r>
              <a:rPr kumimoji="1" lang="zh-CN" altLang="en-US" sz="2400" b="1"/>
              <a:t>，因此：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400" b="1"/>
              <a:t>                   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d</a:t>
            </a:r>
            <a:r>
              <a:rPr kumimoji="1" lang="en-US" altLang="zh-CN" sz="2400" b="1"/>
              <a:t>=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009900"/>
                </a:solidFill>
              </a:rPr>
              <a:t>       ☞</a:t>
            </a:r>
            <a:r>
              <a:rPr kumimoji="1" lang="zh-CN" altLang="en-US" sz="2400" b="1"/>
              <a:t>二极管电流平均值为</a:t>
            </a:r>
            <a:r>
              <a:rPr kumimoji="1" lang="en-US" altLang="zh-CN" sz="2400" b="1" i="1">
                <a:solidFill>
                  <a:srgbClr val="E35449"/>
                </a:solidFill>
              </a:rPr>
              <a:t>I</a:t>
            </a:r>
            <a:r>
              <a:rPr kumimoji="1" lang="en-US" altLang="zh-CN" sz="2400" b="1" i="1" baseline="-25000">
                <a:solidFill>
                  <a:srgbClr val="E35449"/>
                </a:solidFill>
              </a:rPr>
              <a:t>d</a:t>
            </a:r>
            <a:r>
              <a:rPr kumimoji="1" lang="zh-CN" altLang="en-US" sz="2400" b="1"/>
              <a:t>的</a:t>
            </a:r>
            <a:r>
              <a:rPr kumimoji="1" lang="en-US" altLang="zh-CN" sz="2400" b="1"/>
              <a:t>1/3</a:t>
            </a:r>
            <a:r>
              <a:rPr kumimoji="1" lang="zh-CN" altLang="en-US" sz="2400" b="1"/>
              <a:t>，即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400" b="1"/>
              <a:t>                   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D</a:t>
            </a:r>
            <a:r>
              <a:rPr kumimoji="1" lang="en-US" altLang="zh-CN" sz="2400" b="1"/>
              <a:t>=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d</a:t>
            </a:r>
            <a:r>
              <a:rPr kumimoji="1" lang="en-US" altLang="zh-CN" sz="2400" b="1"/>
              <a:t>/3=</a:t>
            </a:r>
            <a:r>
              <a:rPr kumimoji="1" lang="en-US" altLang="zh-CN" sz="2400" b="1" i="1"/>
              <a:t>I</a:t>
            </a:r>
            <a:r>
              <a:rPr kumimoji="1" lang="en-US" altLang="zh-CN" sz="2400" b="1" i="1" baseline="-25000"/>
              <a:t>R</a:t>
            </a:r>
            <a:r>
              <a:rPr kumimoji="1" lang="en-US" altLang="zh-CN" sz="2400" b="1"/>
              <a:t>/3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◆</a:t>
            </a:r>
            <a:r>
              <a:rPr kumimoji="1" lang="zh-CN" altLang="en-US" sz="2400" b="1">
                <a:solidFill>
                  <a:srgbClr val="FF0000"/>
                </a:solidFill>
              </a:rPr>
              <a:t>二极管承受的最大反向电压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      ☞为线电压的峰值，为</a:t>
            </a:r>
            <a:r>
              <a:rPr lang="zh-CN" altLang="en-US" sz="2400">
                <a:solidFill>
                  <a:srgbClr val="FF0000"/>
                </a:solidFill>
              </a:rPr>
              <a:t>      。</a:t>
            </a:r>
            <a:endParaRPr kumimoji="1" lang="zh-CN" altLang="en-US" sz="2400" b="1" i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en-US" altLang="zh-CN" sz="2400" b="1" i="1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378700" y="32131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(3-51)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7380288" y="407035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(3-52)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7380288" y="493395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(3-53)</a:t>
            </a:r>
          </a:p>
        </p:txBody>
      </p:sp>
      <p:sp>
        <p:nvSpPr>
          <p:cNvPr id="1116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1624" name="Object 7"/>
          <p:cNvGraphicFramePr>
            <a:graphicFrameLocks noChangeAspect="1"/>
          </p:cNvGraphicFramePr>
          <p:nvPr/>
        </p:nvGraphicFramePr>
        <p:xfrm>
          <a:off x="4716463" y="5275263"/>
          <a:ext cx="5778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" name="公式" r:id="rId3" imgW="380835" imgH="241195" progId="Equation.3">
                  <p:embed/>
                </p:oleObj>
              </mc:Choice>
              <mc:Fallback>
                <p:oleObj name="公式" r:id="rId3" imgW="380835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275263"/>
                        <a:ext cx="5778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31A6F2-D24B-4E9D-8F05-5DF022EAE4C4}" type="slidenum">
              <a:rPr lang="zh-CN" altLang="en-US"/>
              <a:pPr eaLnBrk="1" hangingPunct="1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</a:rPr>
              <a:t>3.5 </a:t>
            </a:r>
            <a:r>
              <a:rPr lang="zh-CN" altLang="en-US" sz="3600" dirty="0">
                <a:solidFill>
                  <a:schemeClr val="tx1"/>
                </a:solidFill>
              </a:rPr>
              <a:t>整流电路的谐波和功率因数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endParaRPr lang="en-US" altLang="zh-CN" b="1"/>
          </a:p>
          <a:p>
            <a:pPr algn="just">
              <a:buFontTx/>
              <a:buNone/>
            </a:pPr>
            <a:r>
              <a:rPr lang="en-US" altLang="zh-CN" b="1">
                <a:solidFill>
                  <a:srgbClr val="663300"/>
                </a:solidFill>
                <a:hlinkClick r:id="" action="ppaction://noaction"/>
              </a:rPr>
              <a:t>3.5.1  </a:t>
            </a:r>
            <a:r>
              <a:rPr lang="zh-CN" altLang="en-US" b="1">
                <a:solidFill>
                  <a:srgbClr val="663300"/>
                </a:solidFill>
                <a:hlinkClick r:id="" action="ppaction://noaction"/>
              </a:rPr>
              <a:t>谐波和无功功率分析基础</a:t>
            </a:r>
            <a:endParaRPr lang="zh-CN" altLang="en-US" b="1">
              <a:solidFill>
                <a:srgbClr val="663300"/>
              </a:solidFill>
            </a:endParaRPr>
          </a:p>
          <a:p>
            <a:pPr algn="just">
              <a:buFontTx/>
              <a:buNone/>
            </a:pPr>
            <a:r>
              <a:rPr lang="en-US" altLang="zh-CN" b="1">
                <a:solidFill>
                  <a:srgbClr val="663300"/>
                </a:solidFill>
                <a:hlinkClick r:id="" action="ppaction://noaction"/>
              </a:rPr>
              <a:t>3.5.2 </a:t>
            </a:r>
            <a:r>
              <a:rPr lang="zh-CN" altLang="en-US" b="1">
                <a:solidFill>
                  <a:srgbClr val="663300"/>
                </a:solidFill>
                <a:hlinkClick r:id="" action="ppaction://noaction"/>
              </a:rPr>
              <a:t>带阻感负载时可控整流电路交流侧谐 </a:t>
            </a:r>
            <a:r>
              <a:rPr lang="zh-CN" altLang="en-US" b="1">
                <a:solidFill>
                  <a:srgbClr val="663300"/>
                </a:solidFill>
              </a:rPr>
              <a:t>	</a:t>
            </a:r>
            <a:r>
              <a:rPr lang="zh-CN" altLang="en-US" b="1">
                <a:solidFill>
                  <a:srgbClr val="663300"/>
                </a:solidFill>
                <a:hlinkClick r:id="" action="ppaction://noaction"/>
              </a:rPr>
              <a:t>波和功率因数分析</a:t>
            </a:r>
            <a:endParaRPr lang="zh-CN" altLang="en-US" b="1">
              <a:solidFill>
                <a:srgbClr val="663300"/>
              </a:solidFill>
            </a:endParaRPr>
          </a:p>
          <a:p>
            <a:pPr algn="just">
              <a:buFontTx/>
              <a:buNone/>
            </a:pPr>
            <a:r>
              <a:rPr lang="en-US" altLang="zh-CN" b="1">
                <a:solidFill>
                  <a:srgbClr val="663300"/>
                </a:solidFill>
                <a:hlinkClick r:id="" action="ppaction://noaction"/>
              </a:rPr>
              <a:t>3.5.3 </a:t>
            </a:r>
            <a:r>
              <a:rPr lang="zh-CN" altLang="en-US" b="1">
                <a:solidFill>
                  <a:srgbClr val="663300"/>
                </a:solidFill>
                <a:hlinkClick r:id="" action="ppaction://noaction"/>
              </a:rPr>
              <a:t>电容滤波的不可控整流电路交流侧谐</a:t>
            </a:r>
            <a:r>
              <a:rPr lang="zh-CN" altLang="en-US" b="1">
                <a:solidFill>
                  <a:srgbClr val="663300"/>
                </a:solidFill>
              </a:rPr>
              <a:t>	</a:t>
            </a:r>
            <a:r>
              <a:rPr lang="zh-CN" altLang="en-US" b="1">
                <a:solidFill>
                  <a:srgbClr val="663300"/>
                </a:solidFill>
                <a:hlinkClick r:id="" action="ppaction://noaction"/>
              </a:rPr>
              <a:t>波和功率因数分析</a:t>
            </a:r>
            <a:endParaRPr lang="zh-CN" altLang="en-US" b="1">
              <a:solidFill>
                <a:srgbClr val="663300"/>
              </a:solidFill>
            </a:endParaRPr>
          </a:p>
          <a:p>
            <a:pPr>
              <a:buFontTx/>
              <a:buNone/>
            </a:pPr>
            <a:r>
              <a:rPr lang="en-US" altLang="zh-CN" b="1">
                <a:solidFill>
                  <a:srgbClr val="663300"/>
                </a:solidFill>
                <a:hlinkClick r:id="" action="ppaction://noaction"/>
              </a:rPr>
              <a:t>3.5.4  </a:t>
            </a:r>
            <a:r>
              <a:rPr lang="zh-CN" altLang="en-US" b="1">
                <a:solidFill>
                  <a:srgbClr val="663300"/>
                </a:solidFill>
                <a:hlinkClick r:id="" action="ppaction://noaction"/>
              </a:rPr>
              <a:t>整流输出电压和电流的谐波分析</a:t>
            </a:r>
            <a:r>
              <a:rPr lang="zh-CN" altLang="en-US">
                <a:hlinkClick r:id="" action="ppaction://noaction"/>
              </a:rPr>
              <a:t> </a:t>
            </a:r>
            <a:endParaRPr lang="zh-CN" altLang="en-US"/>
          </a:p>
        </p:txBody>
      </p:sp>
      <p:sp>
        <p:nvSpPr>
          <p:cNvPr id="11264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1CE7A2-AE93-468D-B005-11D23556474C}" type="slidenum">
              <a:rPr lang="zh-CN" altLang="en-US"/>
              <a:pPr eaLnBrk="1" hangingPunct="1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16632"/>
            <a:ext cx="7848600" cy="431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</a:rPr>
              <a:t>3.5 </a:t>
            </a:r>
            <a:r>
              <a:rPr lang="zh-CN" altLang="en-US" sz="3600" dirty="0">
                <a:solidFill>
                  <a:schemeClr val="tx1"/>
                </a:solidFill>
              </a:rPr>
              <a:t>整流电路的谐波和功率因数</a:t>
            </a:r>
            <a:r>
              <a:rPr lang="en-US" altLang="zh-CN" sz="3600" dirty="0">
                <a:latin typeface="Times New Roman" panose="02020603050405020304" pitchFamily="18" charset="0"/>
              </a:rPr>
              <a:t>·</a:t>
            </a:r>
            <a:r>
              <a:rPr lang="zh-CN" altLang="en-US" sz="3600" dirty="0">
                <a:latin typeface="黑体" panose="02010609060101010101" pitchFamily="49" charset="-122"/>
              </a:rPr>
              <a:t>引言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692150"/>
            <a:ext cx="8001000" cy="5181600"/>
          </a:xfrm>
        </p:spPr>
        <p:txBody>
          <a:bodyPr/>
          <a:lstStyle/>
          <a:p>
            <a:pPr>
              <a:lnSpc>
                <a:spcPct val="114000"/>
              </a:lnSpc>
              <a:buFontTx/>
              <a:buNone/>
            </a:pPr>
            <a:r>
              <a:rPr lang="en-US" altLang="zh-CN" sz="2400" b="1" dirty="0">
                <a:solidFill>
                  <a:srgbClr val="E35449"/>
                </a:solidFill>
              </a:rPr>
              <a:t>■</a:t>
            </a:r>
            <a:r>
              <a:rPr lang="zh-CN" altLang="en-US" sz="2400" b="1" dirty="0"/>
              <a:t>随着电力电子技术的发展，其应用日益广泛，由此带来的</a:t>
            </a:r>
            <a:r>
              <a:rPr lang="zh-CN" altLang="en-US" sz="2400" b="1" dirty="0">
                <a:solidFill>
                  <a:srgbClr val="E35449"/>
                </a:solidFill>
              </a:rPr>
              <a:t>谐波</a:t>
            </a:r>
            <a:r>
              <a:rPr lang="en-US" altLang="zh-CN" sz="2400" b="1" dirty="0">
                <a:solidFill>
                  <a:srgbClr val="E35449"/>
                </a:solidFill>
              </a:rPr>
              <a:t>(harmonics)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E35449"/>
                </a:solidFill>
              </a:rPr>
              <a:t>无功</a:t>
            </a:r>
            <a:r>
              <a:rPr lang="en-US" altLang="zh-CN" sz="2400" b="1" dirty="0">
                <a:solidFill>
                  <a:srgbClr val="E35449"/>
                </a:solidFill>
              </a:rPr>
              <a:t>(reactive power)</a:t>
            </a:r>
            <a:r>
              <a:rPr lang="zh-CN" altLang="en-US" sz="2400" b="1" dirty="0"/>
              <a:t>问题日益严重，引起了关注。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lang="zh-CN" altLang="en-US" sz="2400" b="1" dirty="0">
                <a:solidFill>
                  <a:srgbClr val="E35449"/>
                </a:solidFill>
              </a:rPr>
              <a:t>■</a:t>
            </a:r>
            <a:r>
              <a:rPr kumimoji="1" lang="zh-CN" altLang="en-US" sz="2400" b="1" dirty="0"/>
              <a:t>无功的危害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kumimoji="1" lang="zh-CN" altLang="en-US" sz="2400" b="1" dirty="0"/>
              <a:t>   </a:t>
            </a:r>
            <a:r>
              <a:rPr lang="zh-CN" altLang="en-US" sz="2400" b="1" dirty="0">
                <a:solidFill>
                  <a:srgbClr val="0000FF"/>
                </a:solidFill>
              </a:rPr>
              <a:t>◆</a:t>
            </a:r>
            <a:r>
              <a:rPr kumimoji="1" lang="zh-CN" altLang="en-US" sz="2400" b="1" dirty="0"/>
              <a:t>导致设备容量增加。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kumimoji="1" lang="zh-CN" altLang="en-US" sz="2400" b="1" dirty="0"/>
              <a:t>   </a:t>
            </a:r>
            <a:r>
              <a:rPr lang="zh-CN" altLang="en-US" sz="2400" b="1" dirty="0">
                <a:solidFill>
                  <a:srgbClr val="0000FF"/>
                </a:solidFill>
              </a:rPr>
              <a:t>◆</a:t>
            </a:r>
            <a:r>
              <a:rPr kumimoji="1" lang="zh-CN" altLang="en-US" sz="2400" b="1" dirty="0"/>
              <a:t>使设备和线路的损耗增加。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◆</a:t>
            </a:r>
            <a:r>
              <a:rPr kumimoji="1" lang="zh-CN" altLang="en-US" sz="2400" b="1" dirty="0"/>
              <a:t>线路压降增大，冲击性负载使电压剧烈波动。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lang="zh-CN" altLang="en-US" sz="2400" b="1" dirty="0">
                <a:solidFill>
                  <a:srgbClr val="E35449"/>
                </a:solidFill>
              </a:rPr>
              <a:t>■</a:t>
            </a:r>
            <a:r>
              <a:rPr kumimoji="1" lang="zh-CN" altLang="en-US" sz="2400" b="1" dirty="0"/>
              <a:t>谐波的危害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◆</a:t>
            </a:r>
            <a:r>
              <a:rPr lang="zh-CN" altLang="en-US" sz="2400" b="1" dirty="0"/>
              <a:t>降低发电、输电及用电设备的效率。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lang="zh-CN" altLang="en-US" sz="2400" b="1" dirty="0"/>
              <a:t>   </a:t>
            </a:r>
            <a:r>
              <a:rPr lang="zh-CN" altLang="en-US" sz="2400" b="1" dirty="0">
                <a:solidFill>
                  <a:srgbClr val="0000FF"/>
                </a:solidFill>
              </a:rPr>
              <a:t>◆</a:t>
            </a:r>
            <a:r>
              <a:rPr kumimoji="1" lang="zh-CN" altLang="en-US" sz="2400" b="1" dirty="0"/>
              <a:t>影响用电设备的正常工作。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◆</a:t>
            </a:r>
            <a:r>
              <a:rPr kumimoji="1" lang="zh-CN" altLang="en-US" sz="2400" b="1" dirty="0"/>
              <a:t>引起电网局部的谐振，使谐波放大，加剧危害。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◆</a:t>
            </a:r>
            <a:r>
              <a:rPr kumimoji="1" lang="zh-CN" altLang="en-US" sz="2400" b="1" dirty="0"/>
              <a:t>导致继电保护和自动装置的误动作。</a:t>
            </a:r>
          </a:p>
          <a:p>
            <a:pPr>
              <a:lnSpc>
                <a:spcPct val="114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◆</a:t>
            </a:r>
            <a:r>
              <a:rPr kumimoji="1" lang="zh-CN" altLang="en-US" sz="2400" b="1" dirty="0"/>
              <a:t>对通信系统造成干扰。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endParaRPr kumimoji="1" lang="zh-CN" altLang="en-US" sz="24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11366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9280D7-24EB-4297-AA4B-9D9C3787183B}" type="slidenum">
              <a:rPr lang="zh-CN" altLang="en-US"/>
              <a:pPr eaLnBrk="1" hangingPunct="1"/>
              <a:t>28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F683ED-07E7-4A6B-A1F6-ECC2C5A48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564904"/>
            <a:ext cx="1512168" cy="28852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3.5.1 </a:t>
            </a:r>
            <a:r>
              <a:rPr lang="zh-CN" altLang="en-US" sz="3600">
                <a:solidFill>
                  <a:schemeClr val="tx1"/>
                </a:solidFill>
              </a:rPr>
              <a:t>谐波和无功功率分析基础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8064500" cy="48974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solidFill>
                  <a:srgbClr val="E35449"/>
                </a:solidFill>
              </a:rPr>
              <a:t>■</a:t>
            </a:r>
            <a:r>
              <a:rPr lang="zh-CN" altLang="en-US" sz="1800" b="1"/>
              <a:t>谐波</a:t>
            </a:r>
          </a:p>
          <a:p>
            <a:pPr>
              <a:buFontTx/>
              <a:buNone/>
            </a:pPr>
            <a:r>
              <a:rPr lang="zh-CN" altLang="en-US" sz="1800" b="1">
                <a:solidFill>
                  <a:srgbClr val="E35449"/>
                </a:solidFill>
              </a:rPr>
              <a:t>   </a:t>
            </a:r>
            <a:r>
              <a:rPr lang="zh-CN" altLang="en-US" sz="1800" b="1">
                <a:solidFill>
                  <a:srgbClr val="0000FF"/>
                </a:solidFill>
              </a:rPr>
              <a:t>◆</a:t>
            </a:r>
            <a:r>
              <a:rPr lang="zh-CN" altLang="en-US" sz="1800" b="1">
                <a:solidFill>
                  <a:srgbClr val="E35449"/>
                </a:solidFill>
              </a:rPr>
              <a:t>正弦波</a:t>
            </a:r>
            <a:r>
              <a:rPr lang="zh-CN" altLang="en-US" sz="1800" b="1"/>
              <a:t>电压可表示为 </a:t>
            </a:r>
          </a:p>
          <a:p>
            <a:pPr>
              <a:buFontTx/>
              <a:buNone/>
            </a:pPr>
            <a:r>
              <a:rPr lang="zh-CN" altLang="en-US" sz="1800" b="1"/>
              <a:t>       </a:t>
            </a:r>
          </a:p>
          <a:p>
            <a:pPr>
              <a:buFontTx/>
              <a:buNone/>
            </a:pPr>
            <a:r>
              <a:rPr lang="zh-CN" altLang="en-US" sz="1800" b="1"/>
              <a:t>       式中</a:t>
            </a:r>
            <a:r>
              <a:rPr lang="en-US" altLang="zh-CN" sz="1800" b="1" i="1"/>
              <a:t>U</a:t>
            </a:r>
            <a:r>
              <a:rPr lang="zh-CN" altLang="en-US" sz="1800" b="1"/>
              <a:t>为电压有效值；</a:t>
            </a:r>
            <a:r>
              <a:rPr lang="zh-CN" altLang="en-US" sz="1800" b="1" i="1"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i="1" baseline="-25000"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1800" b="1"/>
              <a:t>为初相角；</a:t>
            </a:r>
            <a:r>
              <a:rPr lang="zh-CN" altLang="en-US" sz="1800" b="1" i="1">
                <a:sym typeface="Symbol" panose="05050102010706020507" pitchFamily="18" charset="2"/>
              </a:rPr>
              <a:t></a:t>
            </a:r>
            <a:r>
              <a:rPr lang="zh-CN" altLang="en-US" sz="1800" b="1"/>
              <a:t>为角频率，</a:t>
            </a:r>
            <a:r>
              <a:rPr lang="zh-CN" altLang="en-US" sz="1800" b="1" i="1">
                <a:sym typeface="Symbol" panose="05050102010706020507" pitchFamily="18" charset="2"/>
              </a:rPr>
              <a:t></a:t>
            </a:r>
            <a:r>
              <a:rPr lang="en-US" altLang="zh-CN" sz="1800" b="1" i="1"/>
              <a:t>=2</a:t>
            </a:r>
            <a:r>
              <a:rPr lang="en-US" altLang="zh-CN" sz="1800" b="1" i="1">
                <a:sym typeface="Symbol" panose="05050102010706020507" pitchFamily="18" charset="2"/>
              </a:rPr>
              <a:t></a:t>
            </a:r>
            <a:r>
              <a:rPr lang="en-US" altLang="zh-CN" sz="1800" b="1" i="1"/>
              <a:t>f=2</a:t>
            </a:r>
            <a:r>
              <a:rPr lang="en-US" altLang="zh-CN" sz="1800" b="1" i="1">
                <a:sym typeface="Symbol" panose="05050102010706020507" pitchFamily="18" charset="2"/>
              </a:rPr>
              <a:t></a:t>
            </a:r>
            <a:r>
              <a:rPr lang="en-US" altLang="zh-CN" sz="1800" b="1" i="1"/>
              <a:t>/T</a:t>
            </a:r>
            <a:r>
              <a:rPr lang="zh-CN" altLang="en-US" sz="1800" b="1"/>
              <a:t>；</a:t>
            </a:r>
            <a:r>
              <a:rPr lang="en-US" altLang="zh-CN" sz="1800" b="1" i="1"/>
              <a:t>f</a:t>
            </a:r>
            <a:r>
              <a:rPr lang="zh-CN" altLang="en-US" sz="1800" b="1"/>
              <a:t>为频率；   </a:t>
            </a:r>
            <a:r>
              <a:rPr lang="en-US" altLang="zh-CN" sz="1800" b="1" i="1"/>
              <a:t>T</a:t>
            </a:r>
            <a:r>
              <a:rPr lang="zh-CN" altLang="en-US" sz="1800" b="1"/>
              <a:t>为周期。</a:t>
            </a:r>
          </a:p>
          <a:p>
            <a:pPr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   ◆</a:t>
            </a:r>
            <a:r>
              <a:rPr lang="zh-CN" altLang="en-US" sz="1800" b="1">
                <a:solidFill>
                  <a:srgbClr val="E35449"/>
                </a:solidFill>
              </a:rPr>
              <a:t>非正弦</a:t>
            </a:r>
            <a:r>
              <a:rPr lang="zh-CN" altLang="en-US" sz="1800" b="1"/>
              <a:t>电压</a:t>
            </a:r>
            <a:r>
              <a:rPr lang="en-US" altLang="zh-CN" sz="1800" b="1" i="1"/>
              <a:t>u(</a:t>
            </a:r>
            <a:r>
              <a:rPr lang="en-US" altLang="zh-CN" sz="1800" b="1" i="1">
                <a:sym typeface="Symbol" panose="05050102010706020507" pitchFamily="18" charset="2"/>
              </a:rPr>
              <a:t></a:t>
            </a:r>
            <a:r>
              <a:rPr lang="en-US" altLang="zh-CN" sz="1800" b="1" i="1"/>
              <a:t>t)</a:t>
            </a:r>
            <a:r>
              <a:rPr lang="zh-CN" altLang="en-US" sz="1800" b="1"/>
              <a:t>分解为如下形式的傅里叶级数</a:t>
            </a:r>
          </a:p>
          <a:p>
            <a:pPr>
              <a:buFontTx/>
              <a:buNone/>
            </a:pPr>
            <a:r>
              <a:rPr lang="zh-CN" altLang="en-US" sz="1400" b="1"/>
              <a:t>       </a:t>
            </a:r>
            <a:r>
              <a:rPr lang="zh-CN" altLang="en-US" sz="2800"/>
              <a:t> </a:t>
            </a:r>
          </a:p>
          <a:p>
            <a:pPr>
              <a:buFontTx/>
              <a:buNone/>
            </a:pPr>
            <a:r>
              <a:rPr lang="zh-CN" altLang="en-US" sz="2800"/>
              <a:t> </a:t>
            </a:r>
          </a:p>
        </p:txBody>
      </p:sp>
      <p:sp>
        <p:nvSpPr>
          <p:cNvPr id="114692" name="Rectangle 23"/>
          <p:cNvSpPr>
            <a:spLocks noChangeArrowheads="1"/>
          </p:cNvSpPr>
          <p:nvPr/>
        </p:nvSpPr>
        <p:spPr bwMode="auto">
          <a:xfrm>
            <a:off x="2771775" y="3286125"/>
            <a:ext cx="3960813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3" name="Rectangle 22"/>
          <p:cNvSpPr>
            <a:spLocks noChangeArrowheads="1"/>
          </p:cNvSpPr>
          <p:nvPr/>
        </p:nvSpPr>
        <p:spPr bwMode="auto">
          <a:xfrm>
            <a:off x="3419475" y="1557338"/>
            <a:ext cx="2592388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4695" name="Object 4"/>
          <p:cNvGraphicFramePr>
            <a:graphicFrameLocks noChangeAspect="1"/>
          </p:cNvGraphicFramePr>
          <p:nvPr/>
        </p:nvGraphicFramePr>
        <p:xfrm>
          <a:off x="3492500" y="1544638"/>
          <a:ext cx="2447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4" name="公式" r:id="rId3" imgW="1333500" imgH="228600" progId="Equation.3">
                  <p:embed/>
                </p:oleObj>
              </mc:Choice>
              <mc:Fallback>
                <p:oleObj name="公式" r:id="rId3" imgW="1333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544638"/>
                        <a:ext cx="2447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4697" name="Object 6"/>
          <p:cNvGraphicFramePr>
            <a:graphicFrameLocks noChangeAspect="1"/>
          </p:cNvGraphicFramePr>
          <p:nvPr/>
        </p:nvGraphicFramePr>
        <p:xfrm>
          <a:off x="2843213" y="3286125"/>
          <a:ext cx="38163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5" name="公式" r:id="rId5" imgW="2286000" imgH="393700" progId="Equation.3">
                  <p:embed/>
                </p:oleObj>
              </mc:Choice>
              <mc:Fallback>
                <p:oleObj name="公式" r:id="rId5" imgW="22860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86125"/>
                        <a:ext cx="38163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8" name="Text Box 8"/>
          <p:cNvSpPr txBox="1">
            <a:spLocks noChangeArrowheads="1"/>
          </p:cNvSpPr>
          <p:nvPr/>
        </p:nvSpPr>
        <p:spPr bwMode="auto">
          <a:xfrm>
            <a:off x="1042988" y="3998913"/>
            <a:ext cx="644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式中</a:t>
            </a:r>
          </a:p>
        </p:txBody>
      </p:sp>
      <p:sp>
        <p:nvSpPr>
          <p:cNvPr id="114699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4700" name="Object 9"/>
          <p:cNvGraphicFramePr>
            <a:graphicFrameLocks noChangeAspect="1"/>
          </p:cNvGraphicFramePr>
          <p:nvPr/>
        </p:nvGraphicFramePr>
        <p:xfrm>
          <a:off x="3152775" y="4221163"/>
          <a:ext cx="22320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6" name="公式" r:id="rId7" imgW="1320227" imgH="355446" progId="Equation.3">
                  <p:embed/>
                </p:oleObj>
              </mc:Choice>
              <mc:Fallback>
                <p:oleObj name="公式" r:id="rId7" imgW="1320227" imgH="3554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4221163"/>
                        <a:ext cx="22320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Rectangle 1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4702" name="Object 11"/>
          <p:cNvGraphicFramePr>
            <a:graphicFrameLocks noChangeAspect="1"/>
          </p:cNvGraphicFramePr>
          <p:nvPr/>
        </p:nvGraphicFramePr>
        <p:xfrm>
          <a:off x="3132138" y="4797425"/>
          <a:ext cx="30448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7" name="公式" r:id="rId9" imgW="1676400" imgH="368300" progId="Equation.3">
                  <p:embed/>
                </p:oleObj>
              </mc:Choice>
              <mc:Fallback>
                <p:oleObj name="公式" r:id="rId9" imgW="16764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97425"/>
                        <a:ext cx="30448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3" name="Rectangle 1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4704" name="Object 13"/>
          <p:cNvGraphicFramePr>
            <a:graphicFrameLocks noChangeAspect="1"/>
          </p:cNvGraphicFramePr>
          <p:nvPr/>
        </p:nvGraphicFramePr>
        <p:xfrm>
          <a:off x="3151188" y="5451475"/>
          <a:ext cx="30257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8" name="公式" r:id="rId11" imgW="1651000" imgH="355600" progId="Equation.3">
                  <p:embed/>
                </p:oleObj>
              </mc:Choice>
              <mc:Fallback>
                <p:oleObj name="公式" r:id="rId11" imgW="1651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5451475"/>
                        <a:ext cx="30257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5" name="Text Box 15"/>
          <p:cNvSpPr txBox="1">
            <a:spLocks noChangeArrowheads="1"/>
          </p:cNvSpPr>
          <p:nvPr/>
        </p:nvSpPr>
        <p:spPr bwMode="auto">
          <a:xfrm>
            <a:off x="3924300" y="5942013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n=1, 2, 3…</a:t>
            </a:r>
          </a:p>
        </p:txBody>
      </p:sp>
      <p:sp>
        <p:nvSpPr>
          <p:cNvPr id="114706" name="Text Box 19"/>
          <p:cNvSpPr txBox="1">
            <a:spLocks noChangeArrowheads="1"/>
          </p:cNvSpPr>
          <p:nvPr/>
        </p:nvSpPr>
        <p:spPr bwMode="auto">
          <a:xfrm>
            <a:off x="7432675" y="1628775"/>
            <a:ext cx="66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(3-54)</a:t>
            </a:r>
          </a:p>
        </p:txBody>
      </p:sp>
      <p:sp>
        <p:nvSpPr>
          <p:cNvPr id="114707" name="Text Box 20"/>
          <p:cNvSpPr txBox="1">
            <a:spLocks noChangeArrowheads="1"/>
          </p:cNvSpPr>
          <p:nvPr/>
        </p:nvSpPr>
        <p:spPr bwMode="auto">
          <a:xfrm>
            <a:off x="7451725" y="3452813"/>
            <a:ext cx="66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(3-55)</a:t>
            </a:r>
          </a:p>
        </p:txBody>
      </p:sp>
      <p:sp>
        <p:nvSpPr>
          <p:cNvPr id="1147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C5FCC3-A638-45F7-BAE6-E5881CC05469}" type="slidenum">
              <a:rPr lang="en-US" altLang="zh-CN"/>
              <a:pPr eaLnBrk="1" hangingPunct="1"/>
              <a:t>29</a:t>
            </a:fld>
            <a:r>
              <a:rPr lang="en-US" altLang="zh-CN"/>
              <a:t>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3.3 </a:t>
            </a:r>
            <a:r>
              <a:rPr lang="zh-CN" altLang="en-US" sz="3600">
                <a:solidFill>
                  <a:schemeClr val="tx1"/>
                </a:solidFill>
              </a:rPr>
              <a:t>变压器漏感对整流电路的影响</a:t>
            </a:r>
          </a:p>
        </p:txBody>
      </p:sp>
      <p:sp>
        <p:nvSpPr>
          <p:cNvPr id="92163" name="AutoShape 382"/>
          <p:cNvSpPr>
            <a:spLocks noChangeArrowheads="1"/>
          </p:cNvSpPr>
          <p:nvPr/>
        </p:nvSpPr>
        <p:spPr bwMode="auto">
          <a:xfrm>
            <a:off x="3851275" y="4437063"/>
            <a:ext cx="914400" cy="609600"/>
          </a:xfrm>
          <a:prstGeom prst="wedgeEllipseCallout">
            <a:avLst>
              <a:gd name="adj1" fmla="val -272822"/>
              <a:gd name="adj2" fmla="val -1375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/>
          </a:p>
        </p:txBody>
      </p:sp>
      <p:pic>
        <p:nvPicPr>
          <p:cNvPr id="921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39592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65" name="Group 6"/>
          <p:cNvGrpSpPr>
            <a:grpSpLocks/>
          </p:cNvGrpSpPr>
          <p:nvPr/>
        </p:nvGrpSpPr>
        <p:grpSpPr bwMode="auto">
          <a:xfrm>
            <a:off x="655638" y="2852738"/>
            <a:ext cx="4060825" cy="2566987"/>
            <a:chOff x="3087" y="2356"/>
            <a:chExt cx="2284" cy="1233"/>
          </a:xfrm>
        </p:grpSpPr>
        <p:sp>
          <p:nvSpPr>
            <p:cNvPr id="92170" name="Freeform 7"/>
            <p:cNvSpPr>
              <a:spLocks/>
            </p:cNvSpPr>
            <p:nvPr/>
          </p:nvSpPr>
          <p:spPr bwMode="auto">
            <a:xfrm>
              <a:off x="4729" y="3334"/>
              <a:ext cx="57" cy="124"/>
            </a:xfrm>
            <a:custGeom>
              <a:avLst/>
              <a:gdLst>
                <a:gd name="T0" fmla="*/ 57 w 57"/>
                <a:gd name="T1" fmla="*/ 0 h 124"/>
                <a:gd name="T2" fmla="*/ 53 w 57"/>
                <a:gd name="T3" fmla="*/ 22 h 124"/>
                <a:gd name="T4" fmla="*/ 48 w 57"/>
                <a:gd name="T5" fmla="*/ 44 h 124"/>
                <a:gd name="T6" fmla="*/ 41 w 57"/>
                <a:gd name="T7" fmla="*/ 67 h 124"/>
                <a:gd name="T8" fmla="*/ 31 w 57"/>
                <a:gd name="T9" fmla="*/ 86 h 124"/>
                <a:gd name="T10" fmla="*/ 22 w 57"/>
                <a:gd name="T11" fmla="*/ 103 h 124"/>
                <a:gd name="T12" fmla="*/ 11 w 57"/>
                <a:gd name="T13" fmla="*/ 115 h 124"/>
                <a:gd name="T14" fmla="*/ 0 w 57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4">
                  <a:moveTo>
                    <a:pt x="57" y="0"/>
                  </a:moveTo>
                  <a:lnTo>
                    <a:pt x="53" y="22"/>
                  </a:lnTo>
                  <a:lnTo>
                    <a:pt x="48" y="44"/>
                  </a:lnTo>
                  <a:lnTo>
                    <a:pt x="41" y="67"/>
                  </a:lnTo>
                  <a:lnTo>
                    <a:pt x="31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1" name="Freeform 8"/>
            <p:cNvSpPr>
              <a:spLocks/>
            </p:cNvSpPr>
            <p:nvPr/>
          </p:nvSpPr>
          <p:spPr bwMode="auto">
            <a:xfrm>
              <a:off x="438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2 w 55"/>
                <a:gd name="T3" fmla="*/ 22 h 124"/>
                <a:gd name="T4" fmla="*/ 47 w 55"/>
                <a:gd name="T5" fmla="*/ 44 h 124"/>
                <a:gd name="T6" fmla="*/ 40 w 55"/>
                <a:gd name="T7" fmla="*/ 67 h 124"/>
                <a:gd name="T8" fmla="*/ 32 w 55"/>
                <a:gd name="T9" fmla="*/ 86 h 124"/>
                <a:gd name="T10" fmla="*/ 22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2" y="22"/>
                  </a:lnTo>
                  <a:lnTo>
                    <a:pt x="47" y="44"/>
                  </a:lnTo>
                  <a:lnTo>
                    <a:pt x="40" y="67"/>
                  </a:lnTo>
                  <a:lnTo>
                    <a:pt x="32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2" name="Freeform 9"/>
            <p:cNvSpPr>
              <a:spLocks/>
            </p:cNvSpPr>
            <p:nvPr/>
          </p:nvSpPr>
          <p:spPr bwMode="auto">
            <a:xfrm>
              <a:off x="404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1 w 55"/>
                <a:gd name="T3" fmla="*/ 22 h 124"/>
                <a:gd name="T4" fmla="*/ 46 w 55"/>
                <a:gd name="T5" fmla="*/ 44 h 124"/>
                <a:gd name="T6" fmla="*/ 39 w 55"/>
                <a:gd name="T7" fmla="*/ 67 h 124"/>
                <a:gd name="T8" fmla="*/ 30 w 55"/>
                <a:gd name="T9" fmla="*/ 86 h 124"/>
                <a:gd name="T10" fmla="*/ 20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1" y="22"/>
                  </a:lnTo>
                  <a:lnTo>
                    <a:pt x="46" y="44"/>
                  </a:lnTo>
                  <a:lnTo>
                    <a:pt x="39" y="67"/>
                  </a:lnTo>
                  <a:lnTo>
                    <a:pt x="30" y="86"/>
                  </a:lnTo>
                  <a:lnTo>
                    <a:pt x="20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3" name="Freeform 10"/>
            <p:cNvSpPr>
              <a:spLocks/>
            </p:cNvSpPr>
            <p:nvPr/>
          </p:nvSpPr>
          <p:spPr bwMode="auto">
            <a:xfrm>
              <a:off x="3704" y="3334"/>
              <a:ext cx="46" cy="124"/>
            </a:xfrm>
            <a:custGeom>
              <a:avLst/>
              <a:gdLst>
                <a:gd name="T0" fmla="*/ 46 w 46"/>
                <a:gd name="T1" fmla="*/ 0 h 124"/>
                <a:gd name="T2" fmla="*/ 44 w 46"/>
                <a:gd name="T3" fmla="*/ 22 h 124"/>
                <a:gd name="T4" fmla="*/ 41 w 46"/>
                <a:gd name="T5" fmla="*/ 44 h 124"/>
                <a:gd name="T6" fmla="*/ 36 w 46"/>
                <a:gd name="T7" fmla="*/ 65 h 124"/>
                <a:gd name="T8" fmla="*/ 29 w 46"/>
                <a:gd name="T9" fmla="*/ 85 h 124"/>
                <a:gd name="T10" fmla="*/ 19 w 46"/>
                <a:gd name="T11" fmla="*/ 101 h 124"/>
                <a:gd name="T12" fmla="*/ 10 w 46"/>
                <a:gd name="T13" fmla="*/ 115 h 124"/>
                <a:gd name="T14" fmla="*/ 0 w 46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4">
                  <a:moveTo>
                    <a:pt x="46" y="0"/>
                  </a:moveTo>
                  <a:lnTo>
                    <a:pt x="44" y="22"/>
                  </a:lnTo>
                  <a:lnTo>
                    <a:pt x="41" y="44"/>
                  </a:lnTo>
                  <a:lnTo>
                    <a:pt x="36" y="65"/>
                  </a:lnTo>
                  <a:lnTo>
                    <a:pt x="29" y="85"/>
                  </a:lnTo>
                  <a:lnTo>
                    <a:pt x="19" y="101"/>
                  </a:lnTo>
                  <a:lnTo>
                    <a:pt x="10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Freeform 11"/>
            <p:cNvSpPr>
              <a:spLocks/>
            </p:cNvSpPr>
            <p:nvPr/>
          </p:nvSpPr>
          <p:spPr bwMode="auto">
            <a:xfrm>
              <a:off x="3360" y="3334"/>
              <a:ext cx="50" cy="124"/>
            </a:xfrm>
            <a:custGeom>
              <a:avLst/>
              <a:gdLst>
                <a:gd name="T0" fmla="*/ 50 w 50"/>
                <a:gd name="T1" fmla="*/ 0 h 124"/>
                <a:gd name="T2" fmla="*/ 47 w 50"/>
                <a:gd name="T3" fmla="*/ 21 h 124"/>
                <a:gd name="T4" fmla="*/ 44 w 50"/>
                <a:gd name="T5" fmla="*/ 43 h 124"/>
                <a:gd name="T6" fmla="*/ 37 w 50"/>
                <a:gd name="T7" fmla="*/ 65 h 124"/>
                <a:gd name="T8" fmla="*/ 30 w 50"/>
                <a:gd name="T9" fmla="*/ 85 h 124"/>
                <a:gd name="T10" fmla="*/ 20 w 50"/>
                <a:gd name="T11" fmla="*/ 101 h 124"/>
                <a:gd name="T12" fmla="*/ 11 w 50"/>
                <a:gd name="T13" fmla="*/ 114 h 124"/>
                <a:gd name="T14" fmla="*/ 0 w 50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4">
                  <a:moveTo>
                    <a:pt x="50" y="0"/>
                  </a:moveTo>
                  <a:lnTo>
                    <a:pt x="47" y="21"/>
                  </a:lnTo>
                  <a:lnTo>
                    <a:pt x="44" y="43"/>
                  </a:lnTo>
                  <a:lnTo>
                    <a:pt x="37" y="65"/>
                  </a:lnTo>
                  <a:lnTo>
                    <a:pt x="30" y="85"/>
                  </a:lnTo>
                  <a:lnTo>
                    <a:pt x="20" y="101"/>
                  </a:lnTo>
                  <a:lnTo>
                    <a:pt x="11" y="114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5" name="Freeform 12"/>
            <p:cNvSpPr>
              <a:spLocks/>
            </p:cNvSpPr>
            <p:nvPr/>
          </p:nvSpPr>
          <p:spPr bwMode="auto">
            <a:xfrm>
              <a:off x="3190" y="2812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6" name="Freeform 13"/>
            <p:cNvSpPr>
              <a:spLocks/>
            </p:cNvSpPr>
            <p:nvPr/>
          </p:nvSpPr>
          <p:spPr bwMode="auto">
            <a:xfrm>
              <a:off x="3218" y="2753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7" name="Freeform 14"/>
            <p:cNvSpPr>
              <a:spLocks/>
            </p:cNvSpPr>
            <p:nvPr/>
          </p:nvSpPr>
          <p:spPr bwMode="auto">
            <a:xfrm>
              <a:off x="3247" y="26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03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5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8" name="Freeform 15"/>
            <p:cNvSpPr>
              <a:spLocks/>
            </p:cNvSpPr>
            <p:nvPr/>
          </p:nvSpPr>
          <p:spPr bwMode="auto">
            <a:xfrm>
              <a:off x="3280" y="2639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64 w 18"/>
                <a:gd name="T3" fmla="*/ 5300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9" y="1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9" name="Freeform 16"/>
            <p:cNvSpPr>
              <a:spLocks/>
            </p:cNvSpPr>
            <p:nvPr/>
          </p:nvSpPr>
          <p:spPr bwMode="auto">
            <a:xfrm>
              <a:off x="3315" y="2585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51 w 19"/>
                <a:gd name="T3" fmla="*/ 6232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6" y="16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0" name="Line 17"/>
            <p:cNvSpPr>
              <a:spLocks noChangeShapeType="1"/>
            </p:cNvSpPr>
            <p:nvPr/>
          </p:nvSpPr>
          <p:spPr bwMode="auto">
            <a:xfrm flipV="1">
              <a:off x="3322" y="2585"/>
              <a:ext cx="16" cy="22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1" name="Freeform 18"/>
            <p:cNvSpPr>
              <a:spLocks/>
            </p:cNvSpPr>
            <p:nvPr/>
          </p:nvSpPr>
          <p:spPr bwMode="auto">
            <a:xfrm>
              <a:off x="3354" y="2539"/>
              <a:ext cx="28" cy="27"/>
            </a:xfrm>
            <a:custGeom>
              <a:avLst/>
              <a:gdLst>
                <a:gd name="T0" fmla="*/ 0 w 23"/>
                <a:gd name="T1" fmla="*/ 7392 h 19"/>
                <a:gd name="T2" fmla="*/ 357 w 23"/>
                <a:gd name="T3" fmla="*/ 3195 h 19"/>
                <a:gd name="T4" fmla="*/ 645 w 2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9">
                  <a:moveTo>
                    <a:pt x="0" y="19"/>
                  </a:moveTo>
                  <a:lnTo>
                    <a:pt x="13" y="8"/>
                  </a:lnTo>
                  <a:lnTo>
                    <a:pt x="23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2" name="Freeform 19"/>
            <p:cNvSpPr>
              <a:spLocks/>
            </p:cNvSpPr>
            <p:nvPr/>
          </p:nvSpPr>
          <p:spPr bwMode="auto">
            <a:xfrm>
              <a:off x="3401" y="2513"/>
              <a:ext cx="35" cy="11"/>
            </a:xfrm>
            <a:custGeom>
              <a:avLst/>
              <a:gdLst>
                <a:gd name="T0" fmla="*/ 0 w 29"/>
                <a:gd name="T1" fmla="*/ 1838 h 8"/>
                <a:gd name="T2" fmla="*/ 322 w 29"/>
                <a:gd name="T3" fmla="*/ 707 h 8"/>
                <a:gd name="T4" fmla="*/ 612 w 29"/>
                <a:gd name="T5" fmla="*/ 0 h 8"/>
                <a:gd name="T6" fmla="*/ 721 w 29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lnTo>
                    <a:pt x="13" y="3"/>
                  </a:lnTo>
                  <a:lnTo>
                    <a:pt x="26" y="0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3" name="Freeform 20"/>
            <p:cNvSpPr>
              <a:spLocks/>
            </p:cNvSpPr>
            <p:nvPr/>
          </p:nvSpPr>
          <p:spPr bwMode="auto">
            <a:xfrm>
              <a:off x="3459" y="2514"/>
              <a:ext cx="34" cy="13"/>
            </a:xfrm>
            <a:custGeom>
              <a:avLst/>
              <a:gdLst>
                <a:gd name="T0" fmla="*/ 0 w 28"/>
                <a:gd name="T1" fmla="*/ 0 h 9"/>
                <a:gd name="T2" fmla="*/ 232 w 28"/>
                <a:gd name="T3" fmla="*/ 0 h 9"/>
                <a:gd name="T4" fmla="*/ 544 w 28"/>
                <a:gd name="T5" fmla="*/ 2393 h 9"/>
                <a:gd name="T6" fmla="*/ 759 w 28"/>
                <a:gd name="T7" fmla="*/ 4614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0"/>
                  </a:moveTo>
                  <a:lnTo>
                    <a:pt x="8" y="0"/>
                  </a:lnTo>
                  <a:lnTo>
                    <a:pt x="21" y="5"/>
                  </a:lnTo>
                  <a:lnTo>
                    <a:pt x="28" y="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4" name="Freeform 21"/>
            <p:cNvSpPr>
              <a:spLocks/>
            </p:cNvSpPr>
            <p:nvPr/>
          </p:nvSpPr>
          <p:spPr bwMode="auto">
            <a:xfrm>
              <a:off x="3513" y="2539"/>
              <a:ext cx="27" cy="28"/>
            </a:xfrm>
            <a:custGeom>
              <a:avLst/>
              <a:gdLst>
                <a:gd name="T0" fmla="*/ 0 w 22"/>
                <a:gd name="T1" fmla="*/ 0 h 20"/>
                <a:gd name="T2" fmla="*/ 108 w 22"/>
                <a:gd name="T3" fmla="*/ 603 h 20"/>
                <a:gd name="T4" fmla="*/ 551 w 22"/>
                <a:gd name="T5" fmla="*/ 3921 h 20"/>
                <a:gd name="T6" fmla="*/ 718 w 22"/>
                <a:gd name="T7" fmla="*/ 6091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0"/>
                  </a:moveTo>
                  <a:lnTo>
                    <a:pt x="3" y="2"/>
                  </a:lnTo>
                  <a:lnTo>
                    <a:pt x="16" y="13"/>
                  </a:lnTo>
                  <a:lnTo>
                    <a:pt x="22" y="2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5" name="Freeform 22"/>
            <p:cNvSpPr>
              <a:spLocks/>
            </p:cNvSpPr>
            <p:nvPr/>
          </p:nvSpPr>
          <p:spPr bwMode="auto">
            <a:xfrm>
              <a:off x="3555" y="2587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133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8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6" name="Freeform 23"/>
            <p:cNvSpPr>
              <a:spLocks/>
            </p:cNvSpPr>
            <p:nvPr/>
          </p:nvSpPr>
          <p:spPr bwMode="auto">
            <a:xfrm>
              <a:off x="3592" y="263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65 w 17"/>
                <a:gd name="T3" fmla="*/ 1586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4" y="5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7" name="Freeform 24"/>
            <p:cNvSpPr>
              <a:spLocks/>
            </p:cNvSpPr>
            <p:nvPr/>
          </p:nvSpPr>
          <p:spPr bwMode="auto">
            <a:xfrm>
              <a:off x="3626" y="2695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89 w 17"/>
                <a:gd name="T3" fmla="*/ 2317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6" y="8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8" name="Freeform 25"/>
            <p:cNvSpPr>
              <a:spLocks/>
            </p:cNvSpPr>
            <p:nvPr/>
          </p:nvSpPr>
          <p:spPr bwMode="auto">
            <a:xfrm>
              <a:off x="3657" y="2753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45 w 15"/>
                <a:gd name="T3" fmla="*/ 271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1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9" name="Freeform 26"/>
            <p:cNvSpPr>
              <a:spLocks/>
            </p:cNvSpPr>
            <p:nvPr/>
          </p:nvSpPr>
          <p:spPr bwMode="auto">
            <a:xfrm>
              <a:off x="3687" y="2813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32 w 14"/>
                <a:gd name="T3" fmla="*/ 502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8" y="1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0" name="Freeform 27"/>
            <p:cNvSpPr>
              <a:spLocks/>
            </p:cNvSpPr>
            <p:nvPr/>
          </p:nvSpPr>
          <p:spPr bwMode="auto">
            <a:xfrm>
              <a:off x="3714" y="2873"/>
              <a:ext cx="19" cy="37"/>
            </a:xfrm>
            <a:custGeom>
              <a:avLst/>
              <a:gdLst>
                <a:gd name="T0" fmla="*/ 0 w 15"/>
                <a:gd name="T1" fmla="*/ 0 h 27"/>
                <a:gd name="T2" fmla="*/ 638 w 15"/>
                <a:gd name="T3" fmla="*/ 4230 h 27"/>
                <a:gd name="T4" fmla="*/ 822 w 15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lnTo>
                    <a:pt x="11" y="20"/>
                  </a:lnTo>
                  <a:lnTo>
                    <a:pt x="15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1" name="Freeform 28"/>
            <p:cNvSpPr>
              <a:spLocks/>
            </p:cNvSpPr>
            <p:nvPr/>
          </p:nvSpPr>
          <p:spPr bwMode="auto">
            <a:xfrm>
              <a:off x="3744" y="2934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51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2" name="Freeform 29"/>
            <p:cNvSpPr>
              <a:spLocks/>
            </p:cNvSpPr>
            <p:nvPr/>
          </p:nvSpPr>
          <p:spPr bwMode="auto">
            <a:xfrm>
              <a:off x="3773" y="2992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2 w 16"/>
                <a:gd name="T3" fmla="*/ 844 h 25"/>
                <a:gd name="T4" fmla="*/ 286 w 16"/>
                <a:gd name="T5" fmla="*/ 7491 h 25"/>
                <a:gd name="T6" fmla="*/ 298 w 16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3" name="Freeform 30"/>
            <p:cNvSpPr>
              <a:spLocks/>
            </p:cNvSpPr>
            <p:nvPr/>
          </p:nvSpPr>
          <p:spPr bwMode="auto">
            <a:xfrm>
              <a:off x="3808" y="3046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119 w 18"/>
                <a:gd name="T3" fmla="*/ 1864 h 24"/>
                <a:gd name="T4" fmla="*/ 539 w 18"/>
                <a:gd name="T5" fmla="*/ 8829 h 24"/>
                <a:gd name="T6" fmla="*/ 543 w 18"/>
                <a:gd name="T7" fmla="*/ 8885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4" y="5"/>
                  </a:lnTo>
                  <a:lnTo>
                    <a:pt x="17" y="2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4" name="Freeform 31"/>
            <p:cNvSpPr>
              <a:spLocks/>
            </p:cNvSpPr>
            <p:nvPr/>
          </p:nvSpPr>
          <p:spPr bwMode="auto">
            <a:xfrm>
              <a:off x="3843" y="3101"/>
              <a:ext cx="26" cy="30"/>
            </a:xfrm>
            <a:custGeom>
              <a:avLst/>
              <a:gdLst>
                <a:gd name="T0" fmla="*/ 0 w 21"/>
                <a:gd name="T1" fmla="*/ 0 h 22"/>
                <a:gd name="T2" fmla="*/ 1 w 21"/>
                <a:gd name="T3" fmla="*/ 1 h 22"/>
                <a:gd name="T4" fmla="*/ 526 w 21"/>
                <a:gd name="T5" fmla="*/ 3165 h 22"/>
                <a:gd name="T6" fmla="*/ 806 w 21"/>
                <a:gd name="T7" fmla="*/ 431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1" y="1"/>
                  </a:lnTo>
                  <a:lnTo>
                    <a:pt x="14" y="16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5" name="Freeform 32"/>
            <p:cNvSpPr>
              <a:spLocks/>
            </p:cNvSpPr>
            <p:nvPr/>
          </p:nvSpPr>
          <p:spPr bwMode="auto">
            <a:xfrm>
              <a:off x="3886" y="3149"/>
              <a:ext cx="30" cy="22"/>
            </a:xfrm>
            <a:custGeom>
              <a:avLst/>
              <a:gdLst>
                <a:gd name="T0" fmla="*/ 0 w 25"/>
                <a:gd name="T1" fmla="*/ 0 h 16"/>
                <a:gd name="T2" fmla="*/ 103 w 25"/>
                <a:gd name="T3" fmla="*/ 1220 h 16"/>
                <a:gd name="T4" fmla="*/ 395 w 25"/>
                <a:gd name="T5" fmla="*/ 2954 h 16"/>
                <a:gd name="T6" fmla="*/ 552 w 25"/>
                <a:gd name="T7" fmla="*/ 3535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0" y="0"/>
                  </a:moveTo>
                  <a:lnTo>
                    <a:pt x="5" y="5"/>
                  </a:lnTo>
                  <a:lnTo>
                    <a:pt x="18" y="13"/>
                  </a:lnTo>
                  <a:lnTo>
                    <a:pt x="25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6" name="Freeform 33"/>
            <p:cNvSpPr>
              <a:spLocks/>
            </p:cNvSpPr>
            <p:nvPr/>
          </p:nvSpPr>
          <p:spPr bwMode="auto">
            <a:xfrm>
              <a:off x="3938" y="3180"/>
              <a:ext cx="36" cy="3"/>
            </a:xfrm>
            <a:custGeom>
              <a:avLst/>
              <a:gdLst>
                <a:gd name="T0" fmla="*/ 0 w 30"/>
                <a:gd name="T1" fmla="*/ 1598 h 2"/>
                <a:gd name="T2" fmla="*/ 1 w 30"/>
                <a:gd name="T3" fmla="*/ 1598 h 2"/>
                <a:gd name="T4" fmla="*/ 310 w 30"/>
                <a:gd name="T5" fmla="*/ 2397 h 2"/>
                <a:gd name="T6" fmla="*/ 588 w 30"/>
                <a:gd name="T7" fmla="*/ 1598 h 2"/>
                <a:gd name="T8" fmla="*/ 662 w 30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lnTo>
                    <a:pt x="1" y="1"/>
                  </a:lnTo>
                  <a:lnTo>
                    <a:pt x="14" y="2"/>
                  </a:lnTo>
                  <a:lnTo>
                    <a:pt x="27" y="1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7" name="Freeform 34"/>
            <p:cNvSpPr>
              <a:spLocks/>
            </p:cNvSpPr>
            <p:nvPr/>
          </p:nvSpPr>
          <p:spPr bwMode="auto">
            <a:xfrm>
              <a:off x="3996" y="3153"/>
              <a:ext cx="32" cy="21"/>
            </a:xfrm>
            <a:custGeom>
              <a:avLst/>
              <a:gdLst>
                <a:gd name="T0" fmla="*/ 0 w 26"/>
                <a:gd name="T1" fmla="*/ 4542 h 15"/>
                <a:gd name="T2" fmla="*/ 315 w 26"/>
                <a:gd name="T3" fmla="*/ 3244 h 15"/>
                <a:gd name="T4" fmla="*/ 754 w 26"/>
                <a:gd name="T5" fmla="*/ 844 h 15"/>
                <a:gd name="T6" fmla="*/ 891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9" y="11"/>
                  </a:lnTo>
                  <a:lnTo>
                    <a:pt x="22" y="3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8" name="Freeform 35"/>
            <p:cNvSpPr>
              <a:spLocks/>
            </p:cNvSpPr>
            <p:nvPr/>
          </p:nvSpPr>
          <p:spPr bwMode="auto">
            <a:xfrm>
              <a:off x="4045" y="3106"/>
              <a:ext cx="25" cy="31"/>
            </a:xfrm>
            <a:custGeom>
              <a:avLst/>
              <a:gdLst>
                <a:gd name="T0" fmla="*/ 0 w 21"/>
                <a:gd name="T1" fmla="*/ 7536 h 22"/>
                <a:gd name="T2" fmla="*/ 170 w 21"/>
                <a:gd name="T3" fmla="*/ 4780 h 22"/>
                <a:gd name="T4" fmla="*/ 423 w 21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8" y="14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9" name="Line 36"/>
            <p:cNvSpPr>
              <a:spLocks noChangeShapeType="1"/>
            </p:cNvSpPr>
            <p:nvPr/>
          </p:nvSpPr>
          <p:spPr bwMode="auto">
            <a:xfrm flipV="1">
              <a:off x="4055" y="3106"/>
              <a:ext cx="15" cy="20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0" name="Freeform 37"/>
            <p:cNvSpPr>
              <a:spLocks/>
            </p:cNvSpPr>
            <p:nvPr/>
          </p:nvSpPr>
          <p:spPr bwMode="auto">
            <a:xfrm>
              <a:off x="4085" y="3053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1 w 18"/>
                <a:gd name="T3" fmla="*/ 8829 h 24"/>
                <a:gd name="T4" fmla="*/ 444 w 18"/>
                <a:gd name="T5" fmla="*/ 1709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" y="23"/>
                  </a:lnTo>
                  <a:lnTo>
                    <a:pt x="15" y="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1" name="Freeform 38"/>
            <p:cNvSpPr>
              <a:spLocks/>
            </p:cNvSpPr>
            <p:nvPr/>
          </p:nvSpPr>
          <p:spPr bwMode="auto">
            <a:xfrm>
              <a:off x="4119" y="2996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84 w 17"/>
                <a:gd name="T3" fmla="*/ 1655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3" y="6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2" name="Freeform 39"/>
            <p:cNvSpPr>
              <a:spLocks/>
            </p:cNvSpPr>
            <p:nvPr/>
          </p:nvSpPr>
          <p:spPr bwMode="auto">
            <a:xfrm>
              <a:off x="4151" y="2939"/>
              <a:ext cx="21" cy="34"/>
            </a:xfrm>
            <a:custGeom>
              <a:avLst/>
              <a:gdLst>
                <a:gd name="T0" fmla="*/ 0 w 18"/>
                <a:gd name="T1" fmla="*/ 8885 h 24"/>
                <a:gd name="T2" fmla="*/ 231 w 18"/>
                <a:gd name="T3" fmla="*/ 1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7" y="1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3" name="Freeform 40"/>
            <p:cNvSpPr>
              <a:spLocks/>
            </p:cNvSpPr>
            <p:nvPr/>
          </p:nvSpPr>
          <p:spPr bwMode="auto">
            <a:xfrm>
              <a:off x="4183" y="28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9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4" name="Freeform 41"/>
            <p:cNvSpPr>
              <a:spLocks/>
            </p:cNvSpPr>
            <p:nvPr/>
          </p:nvSpPr>
          <p:spPr bwMode="auto">
            <a:xfrm>
              <a:off x="4211" y="2821"/>
              <a:ext cx="18" cy="37"/>
            </a:xfrm>
            <a:custGeom>
              <a:avLst/>
              <a:gdLst>
                <a:gd name="T0" fmla="*/ 0 w 15"/>
                <a:gd name="T1" fmla="*/ 10458 h 26"/>
                <a:gd name="T2" fmla="*/ 124 w 15"/>
                <a:gd name="T3" fmla="*/ 6542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6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5" name="Freeform 42"/>
            <p:cNvSpPr>
              <a:spLocks/>
            </p:cNvSpPr>
            <p:nvPr/>
          </p:nvSpPr>
          <p:spPr bwMode="auto">
            <a:xfrm>
              <a:off x="4240" y="2760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2 w 14"/>
                <a:gd name="T3" fmla="*/ 411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8" y="12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6" name="Freeform 43"/>
            <p:cNvSpPr>
              <a:spLocks/>
            </p:cNvSpPr>
            <p:nvPr/>
          </p:nvSpPr>
          <p:spPr bwMode="auto">
            <a:xfrm>
              <a:off x="4268" y="2701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529 w 16"/>
                <a:gd name="T3" fmla="*/ 195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7" name="Freeform 44"/>
            <p:cNvSpPr>
              <a:spLocks/>
            </p:cNvSpPr>
            <p:nvPr/>
          </p:nvSpPr>
          <p:spPr bwMode="auto">
            <a:xfrm>
              <a:off x="4300" y="264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323 w 18"/>
                <a:gd name="T3" fmla="*/ 1678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1" y="7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8" name="Freeform 45"/>
            <p:cNvSpPr>
              <a:spLocks/>
            </p:cNvSpPr>
            <p:nvPr/>
          </p:nvSpPr>
          <p:spPr bwMode="auto">
            <a:xfrm>
              <a:off x="4336" y="2592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9" name="Freeform 46"/>
            <p:cNvSpPr>
              <a:spLocks/>
            </p:cNvSpPr>
            <p:nvPr/>
          </p:nvSpPr>
          <p:spPr bwMode="auto">
            <a:xfrm>
              <a:off x="4374" y="2545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45 w 22"/>
                <a:gd name="T3" fmla="*/ 4351 h 20"/>
                <a:gd name="T4" fmla="*/ 676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7" y="14"/>
                  </a:lnTo>
                  <a:lnTo>
                    <a:pt x="20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0" name="Freeform 47"/>
            <p:cNvSpPr>
              <a:spLocks/>
            </p:cNvSpPr>
            <p:nvPr/>
          </p:nvSpPr>
          <p:spPr bwMode="auto">
            <a:xfrm>
              <a:off x="4420" y="2514"/>
              <a:ext cx="34" cy="16"/>
            </a:xfrm>
            <a:custGeom>
              <a:avLst/>
              <a:gdLst>
                <a:gd name="T0" fmla="*/ 0 w 28"/>
                <a:gd name="T1" fmla="*/ 6271 h 11"/>
                <a:gd name="T2" fmla="*/ 232 w 28"/>
                <a:gd name="T3" fmla="*/ 3705 h 11"/>
                <a:gd name="T4" fmla="*/ 544 w 28"/>
                <a:gd name="T5" fmla="*/ 1204 h 11"/>
                <a:gd name="T6" fmla="*/ 759 w 28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11"/>
                  </a:moveTo>
                  <a:lnTo>
                    <a:pt x="8" y="6"/>
                  </a:lnTo>
                  <a:lnTo>
                    <a:pt x="21" y="2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1" name="Freeform 48"/>
            <p:cNvSpPr>
              <a:spLocks/>
            </p:cNvSpPr>
            <p:nvPr/>
          </p:nvSpPr>
          <p:spPr bwMode="auto">
            <a:xfrm>
              <a:off x="4477" y="251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322 w 29"/>
                <a:gd name="T3" fmla="*/ 1387 h 7"/>
                <a:gd name="T4" fmla="*/ 721 w 29"/>
                <a:gd name="T5" fmla="*/ 297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13" y="3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2" name="Freeform 49"/>
            <p:cNvSpPr>
              <a:spLocks/>
            </p:cNvSpPr>
            <p:nvPr/>
          </p:nvSpPr>
          <p:spPr bwMode="auto">
            <a:xfrm>
              <a:off x="4532" y="2535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273 w 24"/>
                <a:gd name="T3" fmla="*/ 3195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1" y="8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3" name="Line 50"/>
            <p:cNvSpPr>
              <a:spLocks noChangeShapeType="1"/>
            </p:cNvSpPr>
            <p:nvPr/>
          </p:nvSpPr>
          <p:spPr bwMode="auto">
            <a:xfrm>
              <a:off x="4545" y="2546"/>
              <a:ext cx="16" cy="16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4" name="Freeform 51"/>
            <p:cNvSpPr>
              <a:spLocks/>
            </p:cNvSpPr>
            <p:nvPr/>
          </p:nvSpPr>
          <p:spPr bwMode="auto">
            <a:xfrm>
              <a:off x="4577" y="258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344 w 19"/>
                <a:gd name="T3" fmla="*/ 3535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3" y="1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5" name="Freeform 52"/>
            <p:cNvSpPr>
              <a:spLocks/>
            </p:cNvSpPr>
            <p:nvPr/>
          </p:nvSpPr>
          <p:spPr bwMode="auto">
            <a:xfrm>
              <a:off x="4613" y="2634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330 w 17"/>
                <a:gd name="T3" fmla="*/ 3921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9" y="1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6" name="Freeform 53"/>
            <p:cNvSpPr>
              <a:spLocks/>
            </p:cNvSpPr>
            <p:nvPr/>
          </p:nvSpPr>
          <p:spPr bwMode="auto">
            <a:xfrm>
              <a:off x="4647" y="2691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437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7" name="Freeform 54"/>
            <p:cNvSpPr>
              <a:spLocks/>
            </p:cNvSpPr>
            <p:nvPr/>
          </p:nvSpPr>
          <p:spPr bwMode="auto">
            <a:xfrm>
              <a:off x="4678" y="274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202 w 17"/>
                <a:gd name="T3" fmla="*/ 5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3" y="1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8" name="Freeform 55"/>
            <p:cNvSpPr>
              <a:spLocks/>
            </p:cNvSpPr>
            <p:nvPr/>
          </p:nvSpPr>
          <p:spPr bwMode="auto">
            <a:xfrm>
              <a:off x="4709" y="280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814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9" name="Freeform 56"/>
            <p:cNvSpPr>
              <a:spLocks/>
            </p:cNvSpPr>
            <p:nvPr/>
          </p:nvSpPr>
          <p:spPr bwMode="auto">
            <a:xfrm>
              <a:off x="4737" y="286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72 w 15"/>
                <a:gd name="T3" fmla="*/ 129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3" y="5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0" name="Freeform 57"/>
            <p:cNvSpPr>
              <a:spLocks/>
            </p:cNvSpPr>
            <p:nvPr/>
          </p:nvSpPr>
          <p:spPr bwMode="auto">
            <a:xfrm>
              <a:off x="4765" y="292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1" name="Freeform 58"/>
            <p:cNvSpPr>
              <a:spLocks/>
            </p:cNvSpPr>
            <p:nvPr/>
          </p:nvSpPr>
          <p:spPr bwMode="auto">
            <a:xfrm>
              <a:off x="4795" y="2984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98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2" name="Freeform 59"/>
            <p:cNvSpPr>
              <a:spLocks/>
            </p:cNvSpPr>
            <p:nvPr/>
          </p:nvSpPr>
          <p:spPr bwMode="auto">
            <a:xfrm>
              <a:off x="4827" y="3042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67 w 17"/>
                <a:gd name="T3" fmla="*/ 3244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7" y="1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3" name="Freeform 60"/>
            <p:cNvSpPr>
              <a:spLocks/>
            </p:cNvSpPr>
            <p:nvPr/>
          </p:nvSpPr>
          <p:spPr bwMode="auto">
            <a:xfrm>
              <a:off x="4863" y="3095"/>
              <a:ext cx="26" cy="31"/>
            </a:xfrm>
            <a:custGeom>
              <a:avLst/>
              <a:gdLst>
                <a:gd name="T0" fmla="*/ 0 w 21"/>
                <a:gd name="T1" fmla="*/ 0 h 22"/>
                <a:gd name="T2" fmla="*/ 317 w 21"/>
                <a:gd name="T3" fmla="*/ 2407 h 22"/>
                <a:gd name="T4" fmla="*/ 806 w 21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8" y="7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4" name="Line 61"/>
            <p:cNvSpPr>
              <a:spLocks noChangeShapeType="1"/>
            </p:cNvSpPr>
            <p:nvPr/>
          </p:nvSpPr>
          <p:spPr bwMode="auto">
            <a:xfrm>
              <a:off x="4873" y="3105"/>
              <a:ext cx="16" cy="21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5" name="Freeform 62"/>
            <p:cNvSpPr>
              <a:spLocks/>
            </p:cNvSpPr>
            <p:nvPr/>
          </p:nvSpPr>
          <p:spPr bwMode="auto">
            <a:xfrm>
              <a:off x="4906" y="3144"/>
              <a:ext cx="29" cy="25"/>
            </a:xfrm>
            <a:custGeom>
              <a:avLst/>
              <a:gdLst>
                <a:gd name="T0" fmla="*/ 0 w 24"/>
                <a:gd name="T1" fmla="*/ 0 h 18"/>
                <a:gd name="T2" fmla="*/ 320 w 24"/>
                <a:gd name="T3" fmla="*/ 2564 h 18"/>
                <a:gd name="T4" fmla="*/ 608 w 24"/>
                <a:gd name="T5" fmla="*/ 4869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2" y="10"/>
                  </a:lnTo>
                  <a:lnTo>
                    <a:pt x="24" y="1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6" name="Freeform 63"/>
            <p:cNvSpPr>
              <a:spLocks/>
            </p:cNvSpPr>
            <p:nvPr/>
          </p:nvSpPr>
          <p:spPr bwMode="auto">
            <a:xfrm>
              <a:off x="4956" y="3178"/>
              <a:ext cx="36" cy="5"/>
            </a:xfrm>
            <a:custGeom>
              <a:avLst/>
              <a:gdLst>
                <a:gd name="T0" fmla="*/ 0 w 30"/>
                <a:gd name="T1" fmla="*/ 0 h 3"/>
                <a:gd name="T2" fmla="*/ 215 w 30"/>
                <a:gd name="T3" fmla="*/ 10245 h 3"/>
                <a:gd name="T4" fmla="*/ 521 w 30"/>
                <a:gd name="T5" fmla="*/ 17075 h 3"/>
                <a:gd name="T6" fmla="*/ 662 w 30"/>
                <a:gd name="T7" fmla="*/ 10245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0" y="2"/>
                  </a:lnTo>
                  <a:lnTo>
                    <a:pt x="23" y="3"/>
                  </a:lnTo>
                  <a:lnTo>
                    <a:pt x="30" y="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7" name="Freeform 64"/>
            <p:cNvSpPr>
              <a:spLocks/>
            </p:cNvSpPr>
            <p:nvPr/>
          </p:nvSpPr>
          <p:spPr bwMode="auto">
            <a:xfrm>
              <a:off x="5014" y="3159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 w 27"/>
                <a:gd name="T3" fmla="*/ 4427 h 12"/>
                <a:gd name="T4" fmla="*/ 441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1" y="12"/>
                  </a:ln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8" name="Freeform 65"/>
            <p:cNvSpPr>
              <a:spLocks/>
            </p:cNvSpPr>
            <p:nvPr/>
          </p:nvSpPr>
          <p:spPr bwMode="auto">
            <a:xfrm>
              <a:off x="5065" y="311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2 w 21"/>
                <a:gd name="T3" fmla="*/ 5025 h 21"/>
                <a:gd name="T4" fmla="*/ 600 w 21"/>
                <a:gd name="T5" fmla="*/ 1730 h 21"/>
                <a:gd name="T6" fmla="*/ 806 w 2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9" name="Freeform 66"/>
            <p:cNvSpPr>
              <a:spLocks/>
            </p:cNvSpPr>
            <p:nvPr/>
          </p:nvSpPr>
          <p:spPr bwMode="auto">
            <a:xfrm>
              <a:off x="5105" y="3060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43 w 18"/>
                <a:gd name="T3" fmla="*/ 5631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8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0" name="Freeform 67"/>
            <p:cNvSpPr>
              <a:spLocks/>
            </p:cNvSpPr>
            <p:nvPr/>
          </p:nvSpPr>
          <p:spPr bwMode="auto">
            <a:xfrm>
              <a:off x="5140" y="3003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233 w 16"/>
                <a:gd name="T3" fmla="*/ 734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5" y="1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1" name="Freeform 68"/>
            <p:cNvSpPr>
              <a:spLocks/>
            </p:cNvSpPr>
            <p:nvPr/>
          </p:nvSpPr>
          <p:spPr bwMode="auto">
            <a:xfrm>
              <a:off x="5172" y="2945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24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2" name="Freeform 69"/>
            <p:cNvSpPr>
              <a:spLocks/>
            </p:cNvSpPr>
            <p:nvPr/>
          </p:nvSpPr>
          <p:spPr bwMode="auto">
            <a:xfrm>
              <a:off x="5202" y="2888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08 w 17"/>
                <a:gd name="T3" fmla="*/ 324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1" y="1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3" name="Freeform 70"/>
            <p:cNvSpPr>
              <a:spLocks/>
            </p:cNvSpPr>
            <p:nvPr/>
          </p:nvSpPr>
          <p:spPr bwMode="auto">
            <a:xfrm>
              <a:off x="3190" y="3138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330 w 24"/>
                <a:gd name="T3" fmla="*/ 4540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3" y="11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4" name="Freeform 71"/>
            <p:cNvSpPr>
              <a:spLocks/>
            </p:cNvSpPr>
            <p:nvPr/>
          </p:nvSpPr>
          <p:spPr bwMode="auto">
            <a:xfrm>
              <a:off x="3240" y="3177"/>
              <a:ext cx="36" cy="6"/>
            </a:xfrm>
            <a:custGeom>
              <a:avLst/>
              <a:gdLst>
                <a:gd name="T0" fmla="*/ 0 w 30"/>
                <a:gd name="T1" fmla="*/ 0 h 4"/>
                <a:gd name="T2" fmla="*/ 252 w 30"/>
                <a:gd name="T3" fmla="*/ 3596 h 4"/>
                <a:gd name="T4" fmla="*/ 535 w 30"/>
                <a:gd name="T5" fmla="*/ 4163 h 4"/>
                <a:gd name="T6" fmla="*/ 662 w 30"/>
                <a:gd name="T7" fmla="*/ 4163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4">
                  <a:moveTo>
                    <a:pt x="0" y="0"/>
                  </a:moveTo>
                  <a:lnTo>
                    <a:pt x="11" y="3"/>
                  </a:lnTo>
                  <a:lnTo>
                    <a:pt x="24" y="4"/>
                  </a:lnTo>
                  <a:lnTo>
                    <a:pt x="30" y="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5" name="Freeform 72"/>
            <p:cNvSpPr>
              <a:spLocks/>
            </p:cNvSpPr>
            <p:nvPr/>
          </p:nvSpPr>
          <p:spPr bwMode="auto">
            <a:xfrm>
              <a:off x="3299" y="3163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77 w 27"/>
                <a:gd name="T3" fmla="*/ 3741 h 12"/>
                <a:gd name="T4" fmla="*/ 566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6" y="10"/>
                  </a:lnTo>
                  <a:lnTo>
                    <a:pt x="19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6" name="Freeform 73"/>
            <p:cNvSpPr>
              <a:spLocks/>
            </p:cNvSpPr>
            <p:nvPr/>
          </p:nvSpPr>
          <p:spPr bwMode="auto">
            <a:xfrm>
              <a:off x="3351" y="3119"/>
              <a:ext cx="26" cy="30"/>
            </a:xfrm>
            <a:custGeom>
              <a:avLst/>
              <a:gdLst>
                <a:gd name="T0" fmla="*/ 0 w 21"/>
                <a:gd name="T1" fmla="*/ 4316 h 22"/>
                <a:gd name="T2" fmla="*/ 2 w 21"/>
                <a:gd name="T3" fmla="*/ 3851 h 22"/>
                <a:gd name="T4" fmla="*/ 600 w 21"/>
                <a:gd name="T5" fmla="*/ 1448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7" name="Freeform 74"/>
            <p:cNvSpPr>
              <a:spLocks/>
            </p:cNvSpPr>
            <p:nvPr/>
          </p:nvSpPr>
          <p:spPr bwMode="auto">
            <a:xfrm>
              <a:off x="3393" y="3066"/>
              <a:ext cx="21" cy="33"/>
            </a:xfrm>
            <a:custGeom>
              <a:avLst/>
              <a:gdLst>
                <a:gd name="T0" fmla="*/ 0 w 18"/>
                <a:gd name="T1" fmla="*/ 5347 h 24"/>
                <a:gd name="T2" fmla="*/ 103 w 18"/>
                <a:gd name="T3" fmla="*/ 3475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7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8" name="Freeform 75"/>
            <p:cNvSpPr>
              <a:spLocks/>
            </p:cNvSpPr>
            <p:nvPr/>
          </p:nvSpPr>
          <p:spPr bwMode="auto">
            <a:xfrm>
              <a:off x="3428" y="3009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81 w 16"/>
                <a:gd name="T3" fmla="*/ 476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4" y="19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9" name="Freeform 76"/>
            <p:cNvSpPr>
              <a:spLocks/>
            </p:cNvSpPr>
            <p:nvPr/>
          </p:nvSpPr>
          <p:spPr bwMode="auto">
            <a:xfrm>
              <a:off x="3461" y="2953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105 w 17"/>
                <a:gd name="T3" fmla="*/ 535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7" y="17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0" name="Freeform 77"/>
            <p:cNvSpPr>
              <a:spLocks/>
            </p:cNvSpPr>
            <p:nvPr/>
          </p:nvSpPr>
          <p:spPr bwMode="auto">
            <a:xfrm>
              <a:off x="3492" y="28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49 w 15"/>
                <a:gd name="T3" fmla="*/ 3257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1" name="Freeform 78"/>
            <p:cNvSpPr>
              <a:spLocks/>
            </p:cNvSpPr>
            <p:nvPr/>
          </p:nvSpPr>
          <p:spPr bwMode="auto">
            <a:xfrm>
              <a:off x="3521" y="2833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2" name="Freeform 79"/>
            <p:cNvSpPr>
              <a:spLocks/>
            </p:cNvSpPr>
            <p:nvPr/>
          </p:nvSpPr>
          <p:spPr bwMode="auto">
            <a:xfrm>
              <a:off x="3549" y="2774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702 w 15"/>
                <a:gd name="T3" fmla="*/ 1022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13" y="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3" name="Freeform 80"/>
            <p:cNvSpPr>
              <a:spLocks/>
            </p:cNvSpPr>
            <p:nvPr/>
          </p:nvSpPr>
          <p:spPr bwMode="auto">
            <a:xfrm>
              <a:off x="3578" y="2714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119 w 16"/>
                <a:gd name="T3" fmla="*/ 9310 h 26"/>
                <a:gd name="T4" fmla="*/ 705 w 16"/>
                <a:gd name="T5" fmla="*/ 1 h 26"/>
                <a:gd name="T6" fmla="*/ 711 w 1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2" y="23"/>
                  </a:lnTo>
                  <a:lnTo>
                    <a:pt x="15" y="1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4" name="Freeform 81"/>
            <p:cNvSpPr>
              <a:spLocks/>
            </p:cNvSpPr>
            <p:nvPr/>
          </p:nvSpPr>
          <p:spPr bwMode="auto">
            <a:xfrm>
              <a:off x="3609" y="2659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97 w 18"/>
                <a:gd name="T3" fmla="*/ 4362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3" y="19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5" name="Freeform 82"/>
            <p:cNvSpPr>
              <a:spLocks/>
            </p:cNvSpPr>
            <p:nvPr/>
          </p:nvSpPr>
          <p:spPr bwMode="auto">
            <a:xfrm>
              <a:off x="3644" y="260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119 w 18"/>
                <a:gd name="T3" fmla="*/ 4362 h 24"/>
                <a:gd name="T4" fmla="*/ 539 w 18"/>
                <a:gd name="T5" fmla="*/ 514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4" y="19"/>
                  </a:lnTo>
                  <a:lnTo>
                    <a:pt x="17" y="2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6" name="Freeform 83"/>
            <p:cNvSpPr>
              <a:spLocks/>
            </p:cNvSpPr>
            <p:nvPr/>
          </p:nvSpPr>
          <p:spPr bwMode="auto">
            <a:xfrm>
              <a:off x="3680" y="255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489 w 21"/>
                <a:gd name="T3" fmla="*/ 1913 h 21"/>
                <a:gd name="T4" fmla="*/ 806 w 21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13" y="8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7" name="Freeform 84"/>
            <p:cNvSpPr>
              <a:spLocks/>
            </p:cNvSpPr>
            <p:nvPr/>
          </p:nvSpPr>
          <p:spPr bwMode="auto">
            <a:xfrm>
              <a:off x="3723" y="2519"/>
              <a:ext cx="33" cy="19"/>
            </a:xfrm>
            <a:custGeom>
              <a:avLst/>
              <a:gdLst>
                <a:gd name="T0" fmla="*/ 0 w 27"/>
                <a:gd name="T1" fmla="*/ 2538 h 14"/>
                <a:gd name="T2" fmla="*/ 119 w 27"/>
                <a:gd name="T3" fmla="*/ 1960 h 14"/>
                <a:gd name="T4" fmla="*/ 539 w 27"/>
                <a:gd name="T5" fmla="*/ 748 h 14"/>
                <a:gd name="T6" fmla="*/ 812 w 27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4" y="11"/>
                  </a:lnTo>
                  <a:lnTo>
                    <a:pt x="17" y="4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8" name="Freeform 85"/>
            <p:cNvSpPr>
              <a:spLocks/>
            </p:cNvSpPr>
            <p:nvPr/>
          </p:nvSpPr>
          <p:spPr bwMode="auto">
            <a:xfrm>
              <a:off x="3778" y="2513"/>
              <a:ext cx="36" cy="4"/>
            </a:xfrm>
            <a:custGeom>
              <a:avLst/>
              <a:gdLst>
                <a:gd name="T0" fmla="*/ 0 w 30"/>
                <a:gd name="T1" fmla="*/ 0 h 3"/>
                <a:gd name="T2" fmla="*/ 252 w 30"/>
                <a:gd name="T3" fmla="*/ 0 h 3"/>
                <a:gd name="T4" fmla="*/ 642 w 30"/>
                <a:gd name="T5" fmla="*/ 368 h 3"/>
                <a:gd name="T6" fmla="*/ 662 w 30"/>
                <a:gd name="T7" fmla="*/ 36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1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9" name="Freeform 86"/>
            <p:cNvSpPr>
              <a:spLocks/>
            </p:cNvSpPr>
            <p:nvPr/>
          </p:nvSpPr>
          <p:spPr bwMode="auto">
            <a:xfrm>
              <a:off x="3836" y="2527"/>
              <a:ext cx="30" cy="23"/>
            </a:xfrm>
            <a:custGeom>
              <a:avLst/>
              <a:gdLst>
                <a:gd name="T0" fmla="*/ 0 w 25"/>
                <a:gd name="T1" fmla="*/ 0 h 17"/>
                <a:gd name="T2" fmla="*/ 149 w 25"/>
                <a:gd name="T3" fmla="*/ 455 h 17"/>
                <a:gd name="T4" fmla="*/ 446 w 25"/>
                <a:gd name="T5" fmla="*/ 2167 h 17"/>
                <a:gd name="T6" fmla="*/ 552 w 25"/>
                <a:gd name="T7" fmla="*/ 2898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0"/>
                  </a:moveTo>
                  <a:lnTo>
                    <a:pt x="7" y="3"/>
                  </a:lnTo>
                  <a:lnTo>
                    <a:pt x="20" y="13"/>
                  </a:lnTo>
                  <a:lnTo>
                    <a:pt x="25" y="1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0" name="Freeform 87"/>
            <p:cNvSpPr>
              <a:spLocks/>
            </p:cNvSpPr>
            <p:nvPr/>
          </p:nvSpPr>
          <p:spPr bwMode="auto">
            <a:xfrm>
              <a:off x="3883" y="2569"/>
              <a:ext cx="25" cy="30"/>
            </a:xfrm>
            <a:custGeom>
              <a:avLst/>
              <a:gdLst>
                <a:gd name="T0" fmla="*/ 0 w 20"/>
                <a:gd name="T1" fmla="*/ 0 h 22"/>
                <a:gd name="T2" fmla="*/ 338 w 20"/>
                <a:gd name="T3" fmla="*/ 1448 h 22"/>
                <a:gd name="T4" fmla="*/ 889 w 20"/>
                <a:gd name="T5" fmla="*/ 431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7" y="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1" name="Freeform 88"/>
            <p:cNvSpPr>
              <a:spLocks/>
            </p:cNvSpPr>
            <p:nvPr/>
          </p:nvSpPr>
          <p:spPr bwMode="auto">
            <a:xfrm>
              <a:off x="3921" y="2620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603 h 25"/>
                <a:gd name="T4" fmla="*/ 537 w 17"/>
                <a:gd name="T5" fmla="*/ 6359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2"/>
                  </a:lnTo>
                  <a:lnTo>
                    <a:pt x="15" y="2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2" name="Freeform 89"/>
            <p:cNvSpPr>
              <a:spLocks/>
            </p:cNvSpPr>
            <p:nvPr/>
          </p:nvSpPr>
          <p:spPr bwMode="auto">
            <a:xfrm>
              <a:off x="3955" y="2676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241 w 16"/>
                <a:gd name="T3" fmla="*/ 5514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3" y="22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3" name="Freeform 90"/>
            <p:cNvSpPr>
              <a:spLocks/>
            </p:cNvSpPr>
            <p:nvPr/>
          </p:nvSpPr>
          <p:spPr bwMode="auto">
            <a:xfrm>
              <a:off x="3989" y="2732"/>
              <a:ext cx="18" cy="37"/>
            </a:xfrm>
            <a:custGeom>
              <a:avLst/>
              <a:gdLst>
                <a:gd name="T0" fmla="*/ 0 w 15"/>
                <a:gd name="T1" fmla="*/ 0 h 26"/>
                <a:gd name="T2" fmla="*/ 2 w 15"/>
                <a:gd name="T3" fmla="*/ 1301 h 26"/>
                <a:gd name="T4" fmla="*/ 329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4" name="Freeform 91"/>
            <p:cNvSpPr>
              <a:spLocks/>
            </p:cNvSpPr>
            <p:nvPr/>
          </p:nvSpPr>
          <p:spPr bwMode="auto">
            <a:xfrm>
              <a:off x="4018" y="279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86 w 15"/>
                <a:gd name="T3" fmla="*/ 1796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5" name="Freeform 92"/>
            <p:cNvSpPr>
              <a:spLocks/>
            </p:cNvSpPr>
            <p:nvPr/>
          </p:nvSpPr>
          <p:spPr bwMode="auto">
            <a:xfrm>
              <a:off x="4046" y="285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49 w 15"/>
                <a:gd name="T3" fmla="*/ 317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6" name="Freeform 93"/>
            <p:cNvSpPr>
              <a:spLocks/>
            </p:cNvSpPr>
            <p:nvPr/>
          </p:nvSpPr>
          <p:spPr bwMode="auto">
            <a:xfrm>
              <a:off x="4075" y="291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0 w 15"/>
                <a:gd name="T3" fmla="*/ 4395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9" y="1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7" name="Freeform 94"/>
            <p:cNvSpPr>
              <a:spLocks/>
            </p:cNvSpPr>
            <p:nvPr/>
          </p:nvSpPr>
          <p:spPr bwMode="auto">
            <a:xfrm>
              <a:off x="4104" y="2970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564 w 16"/>
                <a:gd name="T3" fmla="*/ 5160 h 26"/>
                <a:gd name="T4" fmla="*/ 711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2" y="20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8" name="Freeform 95"/>
            <p:cNvSpPr>
              <a:spLocks/>
            </p:cNvSpPr>
            <p:nvPr/>
          </p:nvSpPr>
          <p:spPr bwMode="auto">
            <a:xfrm>
              <a:off x="4135" y="3028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395 w 18"/>
                <a:gd name="T3" fmla="*/ 7117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3" y="1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9" name="Freeform 96"/>
            <p:cNvSpPr>
              <a:spLocks/>
            </p:cNvSpPr>
            <p:nvPr/>
          </p:nvSpPr>
          <p:spPr bwMode="auto">
            <a:xfrm>
              <a:off x="4172" y="3081"/>
              <a:ext cx="23" cy="34"/>
            </a:xfrm>
            <a:custGeom>
              <a:avLst/>
              <a:gdLst>
                <a:gd name="T0" fmla="*/ 0 w 19"/>
                <a:gd name="T1" fmla="*/ 0 h 24"/>
                <a:gd name="T2" fmla="*/ 326 w 19"/>
                <a:gd name="T3" fmla="*/ 5631 h 24"/>
                <a:gd name="T4" fmla="*/ 504 w 19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2" y="15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0" name="Freeform 97"/>
            <p:cNvSpPr>
              <a:spLocks/>
            </p:cNvSpPr>
            <p:nvPr/>
          </p:nvSpPr>
          <p:spPr bwMode="auto">
            <a:xfrm>
              <a:off x="4211" y="3134"/>
              <a:ext cx="29" cy="26"/>
            </a:xfrm>
            <a:custGeom>
              <a:avLst/>
              <a:gdLst>
                <a:gd name="T0" fmla="*/ 0 w 24"/>
                <a:gd name="T1" fmla="*/ 0 h 19"/>
                <a:gd name="T2" fmla="*/ 150 w 24"/>
                <a:gd name="T3" fmla="*/ 1266 h 19"/>
                <a:gd name="T4" fmla="*/ 482 w 24"/>
                <a:gd name="T5" fmla="*/ 3318 h 19"/>
                <a:gd name="T6" fmla="*/ 608 w 24"/>
                <a:gd name="T7" fmla="*/ 3959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6" y="6"/>
                  </a:lnTo>
                  <a:lnTo>
                    <a:pt x="19" y="16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1" name="Freeform 98"/>
            <p:cNvSpPr>
              <a:spLocks/>
            </p:cNvSpPr>
            <p:nvPr/>
          </p:nvSpPr>
          <p:spPr bwMode="auto">
            <a:xfrm>
              <a:off x="4261" y="317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92 w 29"/>
                <a:gd name="T3" fmla="*/ 971 h 7"/>
                <a:gd name="T4" fmla="*/ 416 w 29"/>
                <a:gd name="T5" fmla="*/ 2830 h 7"/>
                <a:gd name="T6" fmla="*/ 721 w 29"/>
                <a:gd name="T7" fmla="*/ 2971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4" y="2"/>
                  </a:lnTo>
                  <a:lnTo>
                    <a:pt x="17" y="6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2" name="Freeform 99"/>
            <p:cNvSpPr>
              <a:spLocks/>
            </p:cNvSpPr>
            <p:nvPr/>
          </p:nvSpPr>
          <p:spPr bwMode="auto">
            <a:xfrm>
              <a:off x="4319" y="3167"/>
              <a:ext cx="34" cy="13"/>
            </a:xfrm>
            <a:custGeom>
              <a:avLst/>
              <a:gdLst>
                <a:gd name="T0" fmla="*/ 0 w 28"/>
                <a:gd name="T1" fmla="*/ 4614 h 9"/>
                <a:gd name="T2" fmla="*/ 349 w 28"/>
                <a:gd name="T3" fmla="*/ 3457 h 9"/>
                <a:gd name="T4" fmla="*/ 713 w 28"/>
                <a:gd name="T5" fmla="*/ 1 h 9"/>
                <a:gd name="T6" fmla="*/ 759 w 28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13" y="7"/>
                  </a:lnTo>
                  <a:lnTo>
                    <a:pt x="26" y="1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3" name="Freeform 100"/>
            <p:cNvSpPr>
              <a:spLocks/>
            </p:cNvSpPr>
            <p:nvPr/>
          </p:nvSpPr>
          <p:spPr bwMode="auto">
            <a:xfrm>
              <a:off x="4373" y="3124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58 w 22"/>
                <a:gd name="T3" fmla="*/ 4351 h 20"/>
                <a:gd name="T4" fmla="*/ 682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8" y="14"/>
                  </a:lnTo>
                  <a:lnTo>
                    <a:pt x="21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4" name="Freeform 101"/>
            <p:cNvSpPr>
              <a:spLocks/>
            </p:cNvSpPr>
            <p:nvPr/>
          </p:nvSpPr>
          <p:spPr bwMode="auto">
            <a:xfrm>
              <a:off x="4415" y="3071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5" name="Freeform 102"/>
            <p:cNvSpPr>
              <a:spLocks/>
            </p:cNvSpPr>
            <p:nvPr/>
          </p:nvSpPr>
          <p:spPr bwMode="auto">
            <a:xfrm>
              <a:off x="4451" y="3015"/>
              <a:ext cx="20" cy="34"/>
            </a:xfrm>
            <a:custGeom>
              <a:avLst/>
              <a:gdLst>
                <a:gd name="T0" fmla="*/ 0 w 17"/>
                <a:gd name="T1" fmla="*/ 4680 h 25"/>
                <a:gd name="T2" fmla="*/ 146 w 17"/>
                <a:gd name="T3" fmla="*/ 222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2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6" name="Freeform 103"/>
            <p:cNvSpPr>
              <a:spLocks/>
            </p:cNvSpPr>
            <p:nvPr/>
          </p:nvSpPr>
          <p:spPr bwMode="auto">
            <a:xfrm>
              <a:off x="4482" y="2958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330 w 17"/>
                <a:gd name="T3" fmla="*/ 191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0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7" name="Freeform 104"/>
            <p:cNvSpPr>
              <a:spLocks/>
            </p:cNvSpPr>
            <p:nvPr/>
          </p:nvSpPr>
          <p:spPr bwMode="auto">
            <a:xfrm>
              <a:off x="4516" y="2898"/>
              <a:ext cx="18" cy="37"/>
            </a:xfrm>
            <a:custGeom>
              <a:avLst/>
              <a:gdLst>
                <a:gd name="T0" fmla="*/ 0 w 15"/>
                <a:gd name="T1" fmla="*/ 5797 h 27"/>
                <a:gd name="T2" fmla="*/ 252 w 15"/>
                <a:gd name="T3" fmla="*/ 1570 h 27"/>
                <a:gd name="T4" fmla="*/ 329 w 15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27"/>
                  </a:moveTo>
                  <a:lnTo>
                    <a:pt x="11" y="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8" name="Freeform 105"/>
            <p:cNvSpPr>
              <a:spLocks/>
            </p:cNvSpPr>
            <p:nvPr/>
          </p:nvSpPr>
          <p:spPr bwMode="auto">
            <a:xfrm>
              <a:off x="4545" y="2837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610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3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9" name="Freeform 106"/>
            <p:cNvSpPr>
              <a:spLocks/>
            </p:cNvSpPr>
            <p:nvPr/>
          </p:nvSpPr>
          <p:spPr bwMode="auto">
            <a:xfrm>
              <a:off x="4573" y="2778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0" name="Freeform 107"/>
            <p:cNvSpPr>
              <a:spLocks/>
            </p:cNvSpPr>
            <p:nvPr/>
          </p:nvSpPr>
          <p:spPr bwMode="auto">
            <a:xfrm>
              <a:off x="4601" y="2719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291 w 16"/>
                <a:gd name="T3" fmla="*/ 3982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6" y="16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1" name="Freeform 108"/>
            <p:cNvSpPr>
              <a:spLocks/>
            </p:cNvSpPr>
            <p:nvPr/>
          </p:nvSpPr>
          <p:spPr bwMode="auto">
            <a:xfrm>
              <a:off x="4633" y="2660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135 w 16"/>
                <a:gd name="T3" fmla="*/ 3444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7" y="14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2" name="Freeform 109"/>
            <p:cNvSpPr>
              <a:spLocks/>
            </p:cNvSpPr>
            <p:nvPr/>
          </p:nvSpPr>
          <p:spPr bwMode="auto">
            <a:xfrm>
              <a:off x="4666" y="2607"/>
              <a:ext cx="24" cy="32"/>
            </a:xfrm>
            <a:custGeom>
              <a:avLst/>
              <a:gdLst>
                <a:gd name="T0" fmla="*/ 0 w 20"/>
                <a:gd name="T1" fmla="*/ 6447 h 23"/>
                <a:gd name="T2" fmla="*/ 124 w 20"/>
                <a:gd name="T3" fmla="*/ 3687 h 23"/>
                <a:gd name="T4" fmla="*/ 446 w 20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6" y="14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3" name="Freeform 110"/>
            <p:cNvSpPr>
              <a:spLocks/>
            </p:cNvSpPr>
            <p:nvPr/>
          </p:nvSpPr>
          <p:spPr bwMode="auto">
            <a:xfrm>
              <a:off x="4704" y="2557"/>
              <a:ext cx="26" cy="31"/>
            </a:xfrm>
            <a:custGeom>
              <a:avLst/>
              <a:gdLst>
                <a:gd name="T0" fmla="*/ 0 w 21"/>
                <a:gd name="T1" fmla="*/ 7536 h 22"/>
                <a:gd name="T2" fmla="*/ 146 w 21"/>
                <a:gd name="T3" fmla="*/ 5879 h 22"/>
                <a:gd name="T4" fmla="*/ 651 w 21"/>
                <a:gd name="T5" fmla="*/ 977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4" y="17"/>
                  </a:lnTo>
                  <a:lnTo>
                    <a:pt x="17" y="3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4" name="Freeform 111"/>
            <p:cNvSpPr>
              <a:spLocks/>
            </p:cNvSpPr>
            <p:nvPr/>
          </p:nvSpPr>
          <p:spPr bwMode="auto">
            <a:xfrm>
              <a:off x="4747" y="2520"/>
              <a:ext cx="31" cy="21"/>
            </a:xfrm>
            <a:custGeom>
              <a:avLst/>
              <a:gdLst>
                <a:gd name="T0" fmla="*/ 0 w 26"/>
                <a:gd name="T1" fmla="*/ 4542 h 15"/>
                <a:gd name="T2" fmla="*/ 175 w 26"/>
                <a:gd name="T3" fmla="*/ 2801 h 15"/>
                <a:gd name="T4" fmla="*/ 423 w 26"/>
                <a:gd name="T5" fmla="*/ 603 h 15"/>
                <a:gd name="T6" fmla="*/ 512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8" y="9"/>
                  </a:lnTo>
                  <a:lnTo>
                    <a:pt x="21" y="2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5" name="Freeform 112"/>
            <p:cNvSpPr>
              <a:spLocks/>
            </p:cNvSpPr>
            <p:nvPr/>
          </p:nvSpPr>
          <p:spPr bwMode="auto">
            <a:xfrm>
              <a:off x="4800" y="2513"/>
              <a:ext cx="37" cy="4"/>
            </a:xfrm>
            <a:custGeom>
              <a:avLst/>
              <a:gdLst>
                <a:gd name="T0" fmla="*/ 0 w 30"/>
                <a:gd name="T1" fmla="*/ 1 h 3"/>
                <a:gd name="T2" fmla="*/ 111 w 30"/>
                <a:gd name="T3" fmla="*/ 0 h 3"/>
                <a:gd name="T4" fmla="*/ 592 w 30"/>
                <a:gd name="T5" fmla="*/ 0 h 3"/>
                <a:gd name="T6" fmla="*/ 1024 w 30"/>
                <a:gd name="T7" fmla="*/ 368 h 3"/>
                <a:gd name="T8" fmla="*/ 1073 w 30"/>
                <a:gd name="T9" fmla="*/ 36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lnTo>
                    <a:pt x="3" y="0"/>
                  </a:lnTo>
                  <a:lnTo>
                    <a:pt x="16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6" name="Freeform 113"/>
            <p:cNvSpPr>
              <a:spLocks/>
            </p:cNvSpPr>
            <p:nvPr/>
          </p:nvSpPr>
          <p:spPr bwMode="auto">
            <a:xfrm>
              <a:off x="4859" y="2525"/>
              <a:ext cx="31" cy="23"/>
            </a:xfrm>
            <a:custGeom>
              <a:avLst/>
              <a:gdLst>
                <a:gd name="T0" fmla="*/ 0 w 26"/>
                <a:gd name="T1" fmla="*/ 0 h 16"/>
                <a:gd name="T2" fmla="*/ 249 w 26"/>
                <a:gd name="T3" fmla="*/ 2258 h 16"/>
                <a:gd name="T4" fmla="*/ 504 w 26"/>
                <a:gd name="T5" fmla="*/ 7420 h 16"/>
                <a:gd name="T6" fmla="*/ 512 w 26"/>
                <a:gd name="T7" fmla="*/ 766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6">
                  <a:moveTo>
                    <a:pt x="0" y="0"/>
                  </a:moveTo>
                  <a:lnTo>
                    <a:pt x="12" y="5"/>
                  </a:lnTo>
                  <a:lnTo>
                    <a:pt x="25" y="15"/>
                  </a:lnTo>
                  <a:lnTo>
                    <a:pt x="26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7" name="Freeform 114"/>
            <p:cNvSpPr>
              <a:spLocks/>
            </p:cNvSpPr>
            <p:nvPr/>
          </p:nvSpPr>
          <p:spPr bwMode="auto">
            <a:xfrm>
              <a:off x="4907" y="2564"/>
              <a:ext cx="25" cy="32"/>
            </a:xfrm>
            <a:custGeom>
              <a:avLst/>
              <a:gdLst>
                <a:gd name="T0" fmla="*/ 0 w 20"/>
                <a:gd name="T1" fmla="*/ 0 h 23"/>
                <a:gd name="T2" fmla="*/ 529 w 20"/>
                <a:gd name="T3" fmla="*/ 3379 h 23"/>
                <a:gd name="T4" fmla="*/ 889 w 20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11" y="12"/>
                  </a:lnTo>
                  <a:lnTo>
                    <a:pt x="20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8" name="Freeform 115"/>
            <p:cNvSpPr>
              <a:spLocks/>
            </p:cNvSpPr>
            <p:nvPr/>
          </p:nvSpPr>
          <p:spPr bwMode="auto">
            <a:xfrm>
              <a:off x="4946" y="261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175 w 17"/>
                <a:gd name="T3" fmla="*/ 2220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5" y="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9" name="Freeform 116"/>
            <p:cNvSpPr>
              <a:spLocks/>
            </p:cNvSpPr>
            <p:nvPr/>
          </p:nvSpPr>
          <p:spPr bwMode="auto">
            <a:xfrm>
              <a:off x="4979" y="2674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81 w 16"/>
                <a:gd name="T3" fmla="*/ 1415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4" y="6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0" name="Freeform 117"/>
            <p:cNvSpPr>
              <a:spLocks/>
            </p:cNvSpPr>
            <p:nvPr/>
          </p:nvSpPr>
          <p:spPr bwMode="auto">
            <a:xfrm>
              <a:off x="5010" y="2732"/>
              <a:ext cx="19" cy="37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2754 h 26"/>
                <a:gd name="T4" fmla="*/ 822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1" name="Freeform 118"/>
            <p:cNvSpPr>
              <a:spLocks/>
            </p:cNvSpPr>
            <p:nvPr/>
          </p:nvSpPr>
          <p:spPr bwMode="auto">
            <a:xfrm>
              <a:off x="5041" y="2791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171 w 16"/>
                <a:gd name="T3" fmla="*/ 3822 h 25"/>
                <a:gd name="T4" fmla="*/ 298 w 16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9" y="12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2" name="Freeform 119"/>
            <p:cNvSpPr>
              <a:spLocks/>
            </p:cNvSpPr>
            <p:nvPr/>
          </p:nvSpPr>
          <p:spPr bwMode="auto">
            <a:xfrm>
              <a:off x="5071" y="284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4510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0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3" name="Freeform 120"/>
            <p:cNvSpPr>
              <a:spLocks/>
            </p:cNvSpPr>
            <p:nvPr/>
          </p:nvSpPr>
          <p:spPr bwMode="auto">
            <a:xfrm>
              <a:off x="5099" y="290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78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4" name="Freeform 121"/>
            <p:cNvSpPr>
              <a:spLocks/>
            </p:cNvSpPr>
            <p:nvPr/>
          </p:nvSpPr>
          <p:spPr bwMode="auto">
            <a:xfrm>
              <a:off x="5128" y="2969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119 w 16"/>
                <a:gd name="T3" fmla="*/ 738 h 26"/>
                <a:gd name="T4" fmla="*/ 705 w 16"/>
                <a:gd name="T5" fmla="*/ 6085 h 26"/>
                <a:gd name="T6" fmla="*/ 711 w 16"/>
                <a:gd name="T7" fmla="*/ 6603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5" name="Freeform 122"/>
            <p:cNvSpPr>
              <a:spLocks/>
            </p:cNvSpPr>
            <p:nvPr/>
          </p:nvSpPr>
          <p:spPr bwMode="auto">
            <a:xfrm>
              <a:off x="5161" y="302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844 h 25"/>
                <a:gd name="T4" fmla="*/ 537 w 17"/>
                <a:gd name="T5" fmla="*/ 6964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3"/>
                  </a:lnTo>
                  <a:lnTo>
                    <a:pt x="15" y="2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6" name="Freeform 123"/>
            <p:cNvSpPr>
              <a:spLocks/>
            </p:cNvSpPr>
            <p:nvPr/>
          </p:nvSpPr>
          <p:spPr bwMode="auto">
            <a:xfrm>
              <a:off x="5194" y="3084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1 w 22"/>
                <a:gd name="T3" fmla="*/ 1 h 21"/>
                <a:gd name="T4" fmla="*/ 585 w 22"/>
                <a:gd name="T5" fmla="*/ 3821 h 21"/>
                <a:gd name="T6" fmla="*/ 71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" y="1"/>
                  </a:lnTo>
                  <a:lnTo>
                    <a:pt x="18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7" name="Freeform 124"/>
            <p:cNvSpPr>
              <a:spLocks/>
            </p:cNvSpPr>
            <p:nvPr/>
          </p:nvSpPr>
          <p:spPr bwMode="auto">
            <a:xfrm>
              <a:off x="3190" y="2557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302 w 20"/>
                <a:gd name="T3" fmla="*/ 4227 h 22"/>
                <a:gd name="T4" fmla="*/ 446 w 20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13" y="13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8" name="Freeform 125"/>
            <p:cNvSpPr>
              <a:spLocks/>
            </p:cNvSpPr>
            <p:nvPr/>
          </p:nvSpPr>
          <p:spPr bwMode="auto">
            <a:xfrm>
              <a:off x="3229" y="2609"/>
              <a:ext cx="21" cy="33"/>
            </a:xfrm>
            <a:custGeom>
              <a:avLst/>
              <a:gdLst>
                <a:gd name="T0" fmla="*/ 0 w 18"/>
                <a:gd name="T1" fmla="*/ 0 h 24"/>
                <a:gd name="T2" fmla="*/ 103 w 18"/>
                <a:gd name="T3" fmla="*/ 2050 h 24"/>
                <a:gd name="T4" fmla="*/ 259 w 18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7" y="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9" name="Freeform 126"/>
            <p:cNvSpPr>
              <a:spLocks/>
            </p:cNvSpPr>
            <p:nvPr/>
          </p:nvSpPr>
          <p:spPr bwMode="auto">
            <a:xfrm>
              <a:off x="3263" y="2664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125 w 19"/>
                <a:gd name="T3" fmla="*/ 1905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5" y="7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0" name="Freeform 127"/>
            <p:cNvSpPr>
              <a:spLocks/>
            </p:cNvSpPr>
            <p:nvPr/>
          </p:nvSpPr>
          <p:spPr bwMode="auto">
            <a:xfrm>
              <a:off x="3299" y="271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1" name="Freeform 128"/>
            <p:cNvSpPr>
              <a:spLocks/>
            </p:cNvSpPr>
            <p:nvPr/>
          </p:nvSpPr>
          <p:spPr bwMode="auto">
            <a:xfrm>
              <a:off x="3328" y="2778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79 w 15"/>
                <a:gd name="T3" fmla="*/ 344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2" name="Freeform 129"/>
            <p:cNvSpPr>
              <a:spLocks/>
            </p:cNvSpPr>
            <p:nvPr/>
          </p:nvSpPr>
          <p:spPr bwMode="auto">
            <a:xfrm>
              <a:off x="3357" y="2838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82 w 14"/>
                <a:gd name="T3" fmla="*/ 6423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0" y="19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3" name="Freeform 130"/>
            <p:cNvSpPr>
              <a:spLocks/>
            </p:cNvSpPr>
            <p:nvPr/>
          </p:nvSpPr>
          <p:spPr bwMode="auto">
            <a:xfrm>
              <a:off x="3385" y="2898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4" name="Freeform 131"/>
            <p:cNvSpPr>
              <a:spLocks/>
            </p:cNvSpPr>
            <p:nvPr/>
          </p:nvSpPr>
          <p:spPr bwMode="auto">
            <a:xfrm>
              <a:off x="3414" y="295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134 w 15"/>
                <a:gd name="T3" fmla="*/ 102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5" name="Freeform 132"/>
            <p:cNvSpPr>
              <a:spLocks/>
            </p:cNvSpPr>
            <p:nvPr/>
          </p:nvSpPr>
          <p:spPr bwMode="auto">
            <a:xfrm>
              <a:off x="3444" y="3016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337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6" name="Freeform 133"/>
            <p:cNvSpPr>
              <a:spLocks/>
            </p:cNvSpPr>
            <p:nvPr/>
          </p:nvSpPr>
          <p:spPr bwMode="auto">
            <a:xfrm>
              <a:off x="3480" y="307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220 h 24"/>
                <a:gd name="T4" fmla="*/ 431 w 19"/>
                <a:gd name="T5" fmla="*/ 4861 h 24"/>
                <a:gd name="T6" fmla="*/ 504 w 19"/>
                <a:gd name="T7" fmla="*/ 53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5"/>
                  </a:lnTo>
                  <a:lnTo>
                    <a:pt x="17" y="22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7" name="Freeform 134"/>
            <p:cNvSpPr>
              <a:spLocks/>
            </p:cNvSpPr>
            <p:nvPr/>
          </p:nvSpPr>
          <p:spPr bwMode="auto">
            <a:xfrm>
              <a:off x="3519" y="3123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369 w 22"/>
                <a:gd name="T3" fmla="*/ 2918 h 21"/>
                <a:gd name="T4" fmla="*/ 718 w 22"/>
                <a:gd name="T5" fmla="*/ 5038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1" y="12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8" name="Freeform 135"/>
            <p:cNvSpPr>
              <a:spLocks/>
            </p:cNvSpPr>
            <p:nvPr/>
          </p:nvSpPr>
          <p:spPr bwMode="auto">
            <a:xfrm>
              <a:off x="3565" y="3166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349 w 28"/>
                <a:gd name="T3" fmla="*/ 1448 h 11"/>
                <a:gd name="T4" fmla="*/ 713 w 28"/>
                <a:gd name="T5" fmla="*/ 2071 h 11"/>
                <a:gd name="T6" fmla="*/ 759 w 28"/>
                <a:gd name="T7" fmla="*/ 2071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3" y="7"/>
                  </a:lnTo>
                  <a:lnTo>
                    <a:pt x="26" y="11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9" name="Freeform 136"/>
            <p:cNvSpPr>
              <a:spLocks/>
            </p:cNvSpPr>
            <p:nvPr/>
          </p:nvSpPr>
          <p:spPr bwMode="auto">
            <a:xfrm>
              <a:off x="3622" y="3173"/>
              <a:ext cx="35" cy="10"/>
            </a:xfrm>
            <a:custGeom>
              <a:avLst/>
              <a:gdLst>
                <a:gd name="T0" fmla="*/ 0 w 29"/>
                <a:gd name="T1" fmla="*/ 2971 h 7"/>
                <a:gd name="T2" fmla="*/ 221 w 29"/>
                <a:gd name="T3" fmla="*/ 2830 h 7"/>
                <a:gd name="T4" fmla="*/ 547 w 29"/>
                <a:gd name="T5" fmla="*/ 1387 h 7"/>
                <a:gd name="T6" fmla="*/ 721 w 29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7"/>
                  </a:moveTo>
                  <a:lnTo>
                    <a:pt x="9" y="6"/>
                  </a:lnTo>
                  <a:lnTo>
                    <a:pt x="22" y="3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0" name="Freeform 137"/>
            <p:cNvSpPr>
              <a:spLocks/>
            </p:cNvSpPr>
            <p:nvPr/>
          </p:nvSpPr>
          <p:spPr bwMode="auto">
            <a:xfrm>
              <a:off x="3678" y="3134"/>
              <a:ext cx="29" cy="26"/>
            </a:xfrm>
            <a:custGeom>
              <a:avLst/>
              <a:gdLst>
                <a:gd name="T0" fmla="*/ 0 w 24"/>
                <a:gd name="T1" fmla="*/ 3959 h 19"/>
                <a:gd name="T2" fmla="*/ 2 w 24"/>
                <a:gd name="T3" fmla="*/ 3777 h 19"/>
                <a:gd name="T4" fmla="*/ 387 w 24"/>
                <a:gd name="T5" fmla="*/ 1772 h 19"/>
                <a:gd name="T6" fmla="*/ 608 w 2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19"/>
                  </a:moveTo>
                  <a:lnTo>
                    <a:pt x="2" y="18"/>
                  </a:lnTo>
                  <a:lnTo>
                    <a:pt x="15" y="9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1" name="Freeform 138"/>
            <p:cNvSpPr>
              <a:spLocks/>
            </p:cNvSpPr>
            <p:nvPr/>
          </p:nvSpPr>
          <p:spPr bwMode="auto">
            <a:xfrm>
              <a:off x="3723" y="3081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03 w 19"/>
                <a:gd name="T3" fmla="*/ 7508 h 24"/>
                <a:gd name="T4" fmla="*/ 431 w 19"/>
                <a:gd name="T5" fmla="*/ 1206 h 24"/>
                <a:gd name="T6" fmla="*/ 504 w 1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4" y="20"/>
                  </a:lnTo>
                  <a:lnTo>
                    <a:pt x="17" y="3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2" name="Freeform 139"/>
            <p:cNvSpPr>
              <a:spLocks/>
            </p:cNvSpPr>
            <p:nvPr/>
          </p:nvSpPr>
          <p:spPr bwMode="auto">
            <a:xfrm>
              <a:off x="3761" y="3024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26 w 16"/>
                <a:gd name="T3" fmla="*/ 1796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2" y="7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3" name="Freeform 140"/>
            <p:cNvSpPr>
              <a:spLocks/>
            </p:cNvSpPr>
            <p:nvPr/>
          </p:nvSpPr>
          <p:spPr bwMode="auto">
            <a:xfrm>
              <a:off x="3793" y="2970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483 w 18"/>
                <a:gd name="T3" fmla="*/ 707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6" y="3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4" name="Freeform 141"/>
            <p:cNvSpPr>
              <a:spLocks/>
            </p:cNvSpPr>
            <p:nvPr/>
          </p:nvSpPr>
          <p:spPr bwMode="auto">
            <a:xfrm>
              <a:off x="3826" y="2912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2 w 15"/>
                <a:gd name="T3" fmla="*/ 5784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2" y="2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5" name="Freeform 142"/>
            <p:cNvSpPr>
              <a:spLocks/>
            </p:cNvSpPr>
            <p:nvPr/>
          </p:nvSpPr>
          <p:spPr bwMode="auto">
            <a:xfrm>
              <a:off x="3855" y="285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215 w 15"/>
                <a:gd name="T3" fmla="*/ 476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6" name="Freeform 143"/>
            <p:cNvSpPr>
              <a:spLocks/>
            </p:cNvSpPr>
            <p:nvPr/>
          </p:nvSpPr>
          <p:spPr bwMode="auto">
            <a:xfrm>
              <a:off x="3883" y="279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398 w 15"/>
                <a:gd name="T3" fmla="*/ 3444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7" name="Freeform 144"/>
            <p:cNvSpPr>
              <a:spLocks/>
            </p:cNvSpPr>
            <p:nvPr/>
          </p:nvSpPr>
          <p:spPr bwMode="auto">
            <a:xfrm>
              <a:off x="3912" y="2731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6 w 14"/>
                <a:gd name="T3" fmla="*/ 3296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8" name="Freeform 145"/>
            <p:cNvSpPr>
              <a:spLocks/>
            </p:cNvSpPr>
            <p:nvPr/>
          </p:nvSpPr>
          <p:spPr bwMode="auto">
            <a:xfrm>
              <a:off x="3942" y="2673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03 w 16"/>
                <a:gd name="T3" fmla="*/ 195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9" name="Freeform 146"/>
            <p:cNvSpPr>
              <a:spLocks/>
            </p:cNvSpPr>
            <p:nvPr/>
          </p:nvSpPr>
          <p:spPr bwMode="auto">
            <a:xfrm>
              <a:off x="3974" y="2619"/>
              <a:ext cx="23" cy="33"/>
            </a:xfrm>
            <a:custGeom>
              <a:avLst/>
              <a:gdLst>
                <a:gd name="T0" fmla="*/ 0 w 19"/>
                <a:gd name="T1" fmla="*/ 5347 h 24"/>
                <a:gd name="T2" fmla="*/ 356 w 19"/>
                <a:gd name="T3" fmla="*/ 1678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14" y="7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0" name="Freeform 147"/>
            <p:cNvSpPr>
              <a:spLocks/>
            </p:cNvSpPr>
            <p:nvPr/>
          </p:nvSpPr>
          <p:spPr bwMode="auto">
            <a:xfrm>
              <a:off x="4012" y="2567"/>
              <a:ext cx="24" cy="31"/>
            </a:xfrm>
            <a:custGeom>
              <a:avLst/>
              <a:gdLst>
                <a:gd name="T0" fmla="*/ 0 w 20"/>
                <a:gd name="T1" fmla="*/ 7536 h 22"/>
                <a:gd name="T2" fmla="*/ 210 w 20"/>
                <a:gd name="T3" fmla="*/ 4172 h 22"/>
                <a:gd name="T4" fmla="*/ 446 w 20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9" y="12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1" name="Freeform 148"/>
            <p:cNvSpPr>
              <a:spLocks/>
            </p:cNvSpPr>
            <p:nvPr/>
          </p:nvSpPr>
          <p:spPr bwMode="auto">
            <a:xfrm>
              <a:off x="4053" y="2525"/>
              <a:ext cx="31" cy="24"/>
            </a:xfrm>
            <a:custGeom>
              <a:avLst/>
              <a:gdLst>
                <a:gd name="T0" fmla="*/ 0 w 25"/>
                <a:gd name="T1" fmla="*/ 6049 h 17"/>
                <a:gd name="T2" fmla="*/ 1 w 25"/>
                <a:gd name="T3" fmla="*/ 5636 h 17"/>
                <a:gd name="T4" fmla="*/ 531 w 25"/>
                <a:gd name="T5" fmla="*/ 2003 h 17"/>
                <a:gd name="T6" fmla="*/ 944 w 25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17"/>
                  </a:moveTo>
                  <a:lnTo>
                    <a:pt x="1" y="16"/>
                  </a:lnTo>
                  <a:lnTo>
                    <a:pt x="14" y="6"/>
                  </a:lnTo>
                  <a:lnTo>
                    <a:pt x="2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2" name="Freeform 149"/>
            <p:cNvSpPr>
              <a:spLocks/>
            </p:cNvSpPr>
            <p:nvPr/>
          </p:nvSpPr>
          <p:spPr bwMode="auto">
            <a:xfrm>
              <a:off x="4106" y="2513"/>
              <a:ext cx="36" cy="4"/>
            </a:xfrm>
            <a:custGeom>
              <a:avLst/>
              <a:gdLst>
                <a:gd name="T0" fmla="*/ 0 w 30"/>
                <a:gd name="T1" fmla="*/ 368 h 3"/>
                <a:gd name="T2" fmla="*/ 252 w 30"/>
                <a:gd name="T3" fmla="*/ 0 h 3"/>
                <a:gd name="T4" fmla="*/ 535 w 30"/>
                <a:gd name="T5" fmla="*/ 0 h 3"/>
                <a:gd name="T6" fmla="*/ 662 w 30"/>
                <a:gd name="T7" fmla="*/ 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3"/>
                  </a:moveTo>
                  <a:lnTo>
                    <a:pt x="11" y="0"/>
                  </a:lnTo>
                  <a:lnTo>
                    <a:pt x="24" y="0"/>
                  </a:lnTo>
                  <a:lnTo>
                    <a:pt x="30" y="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3" name="Freeform 150"/>
            <p:cNvSpPr>
              <a:spLocks/>
            </p:cNvSpPr>
            <p:nvPr/>
          </p:nvSpPr>
          <p:spPr bwMode="auto">
            <a:xfrm>
              <a:off x="4164" y="2521"/>
              <a:ext cx="33" cy="18"/>
            </a:xfrm>
            <a:custGeom>
              <a:avLst/>
              <a:gdLst>
                <a:gd name="T0" fmla="*/ 0 w 27"/>
                <a:gd name="T1" fmla="*/ 0 h 13"/>
                <a:gd name="T2" fmla="*/ 177 w 27"/>
                <a:gd name="T3" fmla="*/ 1 h 13"/>
                <a:gd name="T4" fmla="*/ 566 w 27"/>
                <a:gd name="T5" fmla="*/ 1959 h 13"/>
                <a:gd name="T6" fmla="*/ 812 w 27"/>
                <a:gd name="T7" fmla="*/ 3257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6" y="1"/>
                  </a:lnTo>
                  <a:lnTo>
                    <a:pt x="19" y="8"/>
                  </a:lnTo>
                  <a:lnTo>
                    <a:pt x="27" y="1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4" name="Freeform 151"/>
            <p:cNvSpPr>
              <a:spLocks/>
            </p:cNvSpPr>
            <p:nvPr/>
          </p:nvSpPr>
          <p:spPr bwMode="auto">
            <a:xfrm>
              <a:off x="4215" y="2556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72 w 20"/>
                <a:gd name="T3" fmla="*/ 977 h 22"/>
                <a:gd name="T4" fmla="*/ 362 w 20"/>
                <a:gd name="T5" fmla="*/ 5879 h 22"/>
                <a:gd name="T6" fmla="*/ 446 w 20"/>
                <a:gd name="T7" fmla="*/ 753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3" y="3"/>
                  </a:lnTo>
                  <a:lnTo>
                    <a:pt x="16" y="1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5" name="Freeform 152"/>
            <p:cNvSpPr>
              <a:spLocks/>
            </p:cNvSpPr>
            <p:nvPr/>
          </p:nvSpPr>
          <p:spPr bwMode="auto">
            <a:xfrm>
              <a:off x="4254" y="2607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297 w 18"/>
                <a:gd name="T3" fmla="*/ 4859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0" y="1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6" name="Freeform 153"/>
            <p:cNvSpPr>
              <a:spLocks/>
            </p:cNvSpPr>
            <p:nvPr/>
          </p:nvSpPr>
          <p:spPr bwMode="auto">
            <a:xfrm>
              <a:off x="4289" y="2663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135 w 16"/>
                <a:gd name="T3" fmla="*/ 2712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7" y="11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7" name="Freeform 154"/>
            <p:cNvSpPr>
              <a:spLocks/>
            </p:cNvSpPr>
            <p:nvPr/>
          </p:nvSpPr>
          <p:spPr bwMode="auto">
            <a:xfrm>
              <a:off x="4322" y="2720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172 w 17"/>
                <a:gd name="T3" fmla="*/ 4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1" y="14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8" name="Freeform 155"/>
            <p:cNvSpPr>
              <a:spLocks/>
            </p:cNvSpPr>
            <p:nvPr/>
          </p:nvSpPr>
          <p:spPr bwMode="auto">
            <a:xfrm>
              <a:off x="4353" y="277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638 w 15"/>
                <a:gd name="T3" fmla="*/ 4510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1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9" name="Freeform 156"/>
            <p:cNvSpPr>
              <a:spLocks/>
            </p:cNvSpPr>
            <p:nvPr/>
          </p:nvSpPr>
          <p:spPr bwMode="auto">
            <a:xfrm>
              <a:off x="4383" y="2837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0" name="Freeform 157"/>
            <p:cNvSpPr>
              <a:spLocks/>
            </p:cNvSpPr>
            <p:nvPr/>
          </p:nvSpPr>
          <p:spPr bwMode="auto">
            <a:xfrm>
              <a:off x="4410" y="289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90 w 14"/>
                <a:gd name="T3" fmla="*/ 1664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3" y="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1" name="Freeform 158"/>
            <p:cNvSpPr>
              <a:spLocks/>
            </p:cNvSpPr>
            <p:nvPr/>
          </p:nvSpPr>
          <p:spPr bwMode="auto">
            <a:xfrm>
              <a:off x="4440" y="295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03 w 15"/>
                <a:gd name="T3" fmla="*/ 2292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5" y="9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2" name="Freeform 159"/>
            <p:cNvSpPr>
              <a:spLocks/>
            </p:cNvSpPr>
            <p:nvPr/>
          </p:nvSpPr>
          <p:spPr bwMode="auto">
            <a:xfrm>
              <a:off x="4470" y="3015"/>
              <a:ext cx="19" cy="34"/>
            </a:xfrm>
            <a:custGeom>
              <a:avLst/>
              <a:gdLst>
                <a:gd name="T0" fmla="*/ 0 w 16"/>
                <a:gd name="T1" fmla="*/ 0 h 25"/>
                <a:gd name="T2" fmla="*/ 114 w 16"/>
                <a:gd name="T3" fmla="*/ 1912 h 25"/>
                <a:gd name="T4" fmla="*/ 298 w 16"/>
                <a:gd name="T5" fmla="*/ 468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6" y="10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3" name="Freeform 160"/>
            <p:cNvSpPr>
              <a:spLocks/>
            </p:cNvSpPr>
            <p:nvPr/>
          </p:nvSpPr>
          <p:spPr bwMode="auto">
            <a:xfrm>
              <a:off x="4504" y="3069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582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9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4" name="Freeform 161"/>
            <p:cNvSpPr>
              <a:spLocks/>
            </p:cNvSpPr>
            <p:nvPr/>
          </p:nvSpPr>
          <p:spPr bwMode="auto">
            <a:xfrm>
              <a:off x="4542" y="3120"/>
              <a:ext cx="26" cy="29"/>
            </a:xfrm>
            <a:custGeom>
              <a:avLst/>
              <a:gdLst>
                <a:gd name="T0" fmla="*/ 0 w 22"/>
                <a:gd name="T1" fmla="*/ 0 h 21"/>
                <a:gd name="T2" fmla="*/ 57 w 22"/>
                <a:gd name="T3" fmla="*/ 726 h 21"/>
                <a:gd name="T4" fmla="*/ 271 w 22"/>
                <a:gd name="T5" fmla="*/ 3821 h 21"/>
                <a:gd name="T6" fmla="*/ 37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3" y="3"/>
                  </a:lnTo>
                  <a:lnTo>
                    <a:pt x="16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5" name="Freeform 162"/>
            <p:cNvSpPr>
              <a:spLocks/>
            </p:cNvSpPr>
            <p:nvPr/>
          </p:nvSpPr>
          <p:spPr bwMode="auto">
            <a:xfrm>
              <a:off x="4588" y="3163"/>
              <a:ext cx="33" cy="17"/>
            </a:xfrm>
            <a:custGeom>
              <a:avLst/>
              <a:gdLst>
                <a:gd name="T0" fmla="*/ 0 w 27"/>
                <a:gd name="T1" fmla="*/ 0 h 12"/>
                <a:gd name="T2" fmla="*/ 119 w 27"/>
                <a:gd name="T3" fmla="*/ 1206 h 12"/>
                <a:gd name="T4" fmla="*/ 539 w 27"/>
                <a:gd name="T5" fmla="*/ 3741 h 12"/>
                <a:gd name="T6" fmla="*/ 812 w 27"/>
                <a:gd name="T7" fmla="*/ 4427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lnTo>
                    <a:pt x="4" y="3"/>
                  </a:lnTo>
                  <a:lnTo>
                    <a:pt x="17" y="10"/>
                  </a:lnTo>
                  <a:lnTo>
                    <a:pt x="27" y="1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6" name="Freeform 163"/>
            <p:cNvSpPr>
              <a:spLocks/>
            </p:cNvSpPr>
            <p:nvPr/>
          </p:nvSpPr>
          <p:spPr bwMode="auto">
            <a:xfrm>
              <a:off x="4644" y="3174"/>
              <a:ext cx="35" cy="9"/>
            </a:xfrm>
            <a:custGeom>
              <a:avLst/>
              <a:gdLst>
                <a:gd name="T0" fmla="*/ 0 w 29"/>
                <a:gd name="T1" fmla="*/ 6245 h 6"/>
                <a:gd name="T2" fmla="*/ 267 w 29"/>
                <a:gd name="T3" fmla="*/ 5394 h 6"/>
                <a:gd name="T4" fmla="*/ 597 w 29"/>
                <a:gd name="T5" fmla="*/ 2397 h 6"/>
                <a:gd name="T6" fmla="*/ 721 w 29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6">
                  <a:moveTo>
                    <a:pt x="0" y="6"/>
                  </a:moveTo>
                  <a:lnTo>
                    <a:pt x="11" y="5"/>
                  </a:lnTo>
                  <a:lnTo>
                    <a:pt x="24" y="2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7" name="Freeform 164"/>
            <p:cNvSpPr>
              <a:spLocks/>
            </p:cNvSpPr>
            <p:nvPr/>
          </p:nvSpPr>
          <p:spPr bwMode="auto">
            <a:xfrm>
              <a:off x="4700" y="3138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3561 h 18"/>
                <a:gd name="T4" fmla="*/ 509 w 24"/>
                <a:gd name="T5" fmla="*/ 774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4"/>
                  </a:lnTo>
                  <a:lnTo>
                    <a:pt x="21" y="3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8" name="Freeform 165"/>
            <p:cNvSpPr>
              <a:spLocks/>
            </p:cNvSpPr>
            <p:nvPr/>
          </p:nvSpPr>
          <p:spPr bwMode="auto">
            <a:xfrm>
              <a:off x="4744" y="3088"/>
              <a:ext cx="24" cy="32"/>
            </a:xfrm>
            <a:custGeom>
              <a:avLst/>
              <a:gdLst>
                <a:gd name="T0" fmla="*/ 0 w 19"/>
                <a:gd name="T1" fmla="*/ 6447 h 23"/>
                <a:gd name="T2" fmla="*/ 523 w 19"/>
                <a:gd name="T3" fmla="*/ 3379 h 23"/>
                <a:gd name="T4" fmla="*/ 1005 w 19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0" y="12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9" name="Freeform 166"/>
            <p:cNvSpPr>
              <a:spLocks/>
            </p:cNvSpPr>
            <p:nvPr/>
          </p:nvSpPr>
          <p:spPr bwMode="auto">
            <a:xfrm>
              <a:off x="4782" y="3033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175 w 17"/>
                <a:gd name="T3" fmla="*/ 332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5" y="18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0" name="Freeform 167"/>
            <p:cNvSpPr>
              <a:spLocks/>
            </p:cNvSpPr>
            <p:nvPr/>
          </p:nvSpPr>
          <p:spPr bwMode="auto">
            <a:xfrm>
              <a:off x="4815" y="297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86 w 15"/>
                <a:gd name="T3" fmla="*/ 476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1" name="Freeform 168"/>
            <p:cNvSpPr>
              <a:spLocks/>
            </p:cNvSpPr>
            <p:nvPr/>
          </p:nvSpPr>
          <p:spPr bwMode="auto">
            <a:xfrm>
              <a:off x="4844" y="2917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216 w 17"/>
                <a:gd name="T3" fmla="*/ 454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6" y="15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2" name="Freeform 169"/>
            <p:cNvSpPr>
              <a:spLocks/>
            </p:cNvSpPr>
            <p:nvPr/>
          </p:nvSpPr>
          <p:spPr bwMode="auto">
            <a:xfrm>
              <a:off x="4878" y="2859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3" name="Freeform 170"/>
            <p:cNvSpPr>
              <a:spLocks/>
            </p:cNvSpPr>
            <p:nvPr/>
          </p:nvSpPr>
          <p:spPr bwMode="auto">
            <a:xfrm>
              <a:off x="4906" y="279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342 w 14"/>
                <a:gd name="T3" fmla="*/ 166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2" y="5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4" name="Freeform 171"/>
            <p:cNvSpPr>
              <a:spLocks/>
            </p:cNvSpPr>
            <p:nvPr/>
          </p:nvSpPr>
          <p:spPr bwMode="auto">
            <a:xfrm>
              <a:off x="4935" y="273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1 w 14"/>
                <a:gd name="T3" fmla="*/ 8149 h 27"/>
                <a:gd name="T4" fmla="*/ 369 w 14"/>
                <a:gd name="T5" fmla="*/ 1 h 27"/>
                <a:gd name="T6" fmla="*/ 369 w 1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" y="24"/>
                  </a:lnTo>
                  <a:lnTo>
                    <a:pt x="14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5" name="Freeform 172"/>
            <p:cNvSpPr>
              <a:spLocks/>
            </p:cNvSpPr>
            <p:nvPr/>
          </p:nvSpPr>
          <p:spPr bwMode="auto">
            <a:xfrm>
              <a:off x="4964" y="26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60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0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6" name="Freeform 173"/>
            <p:cNvSpPr>
              <a:spLocks/>
            </p:cNvSpPr>
            <p:nvPr/>
          </p:nvSpPr>
          <p:spPr bwMode="auto">
            <a:xfrm>
              <a:off x="4995" y="2624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65 w 17"/>
                <a:gd name="T3" fmla="*/ 5905 h 25"/>
                <a:gd name="T4" fmla="*/ 275 w 17"/>
                <a:gd name="T5" fmla="*/ 1 h 25"/>
                <a:gd name="T6" fmla="*/ 275 w 17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4" y="19"/>
                  </a:lnTo>
                  <a:lnTo>
                    <a:pt x="17" y="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7" name="Freeform 174"/>
            <p:cNvSpPr>
              <a:spLocks/>
            </p:cNvSpPr>
            <p:nvPr/>
          </p:nvSpPr>
          <p:spPr bwMode="auto">
            <a:xfrm>
              <a:off x="5030" y="2574"/>
              <a:ext cx="27" cy="29"/>
            </a:xfrm>
            <a:custGeom>
              <a:avLst/>
              <a:gdLst>
                <a:gd name="T0" fmla="*/ 0 w 22"/>
                <a:gd name="T1" fmla="*/ 5038 h 21"/>
                <a:gd name="T2" fmla="*/ 1 w 22"/>
                <a:gd name="T3" fmla="*/ 5025 h 21"/>
                <a:gd name="T4" fmla="*/ 585 w 22"/>
                <a:gd name="T5" fmla="*/ 1003 h 21"/>
                <a:gd name="T6" fmla="*/ 718 w 22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21"/>
                  </a:moveTo>
                  <a:lnTo>
                    <a:pt x="1" y="20"/>
                  </a:lnTo>
                  <a:lnTo>
                    <a:pt x="18" y="4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8" name="Freeform 175"/>
            <p:cNvSpPr>
              <a:spLocks/>
            </p:cNvSpPr>
            <p:nvPr/>
          </p:nvSpPr>
          <p:spPr bwMode="auto">
            <a:xfrm>
              <a:off x="5074" y="2531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2564 h 18"/>
                <a:gd name="T4" fmla="*/ 509 w 24"/>
                <a:gd name="T5" fmla="*/ 1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0"/>
                  </a:lnTo>
                  <a:lnTo>
                    <a:pt x="21" y="1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9" name="Freeform 176"/>
            <p:cNvSpPr>
              <a:spLocks/>
            </p:cNvSpPr>
            <p:nvPr/>
          </p:nvSpPr>
          <p:spPr bwMode="auto">
            <a:xfrm>
              <a:off x="5123" y="2513"/>
              <a:ext cx="37" cy="7"/>
            </a:xfrm>
            <a:custGeom>
              <a:avLst/>
              <a:gdLst>
                <a:gd name="T0" fmla="*/ 0 w 30"/>
                <a:gd name="T1" fmla="*/ 1586 h 5"/>
                <a:gd name="T2" fmla="*/ 208 w 30"/>
                <a:gd name="T3" fmla="*/ 844 h 5"/>
                <a:gd name="T4" fmla="*/ 651 w 30"/>
                <a:gd name="T5" fmla="*/ 0 h 5"/>
                <a:gd name="T6" fmla="*/ 1073 w 30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5">
                  <a:moveTo>
                    <a:pt x="0" y="5"/>
                  </a:moveTo>
                  <a:lnTo>
                    <a:pt x="6" y="3"/>
                  </a:lnTo>
                  <a:lnTo>
                    <a:pt x="19" y="0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0" name="Freeform 177"/>
            <p:cNvSpPr>
              <a:spLocks/>
            </p:cNvSpPr>
            <p:nvPr/>
          </p:nvSpPr>
          <p:spPr bwMode="auto">
            <a:xfrm>
              <a:off x="5182" y="2519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287 w 28"/>
                <a:gd name="T3" fmla="*/ 779 h 11"/>
                <a:gd name="T4" fmla="*/ 759 w 28"/>
                <a:gd name="T5" fmla="*/ 2071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1" y="4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1" name="Line 178"/>
            <p:cNvSpPr>
              <a:spLocks noChangeShapeType="1"/>
            </p:cNvSpPr>
            <p:nvPr/>
          </p:nvSpPr>
          <p:spPr bwMode="auto">
            <a:xfrm flipV="1">
              <a:off x="3191" y="2456"/>
              <a:ext cx="1" cy="7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2" name="Freeform 179"/>
            <p:cNvSpPr>
              <a:spLocks/>
            </p:cNvSpPr>
            <p:nvPr/>
          </p:nvSpPr>
          <p:spPr bwMode="auto">
            <a:xfrm>
              <a:off x="3172" y="2396"/>
              <a:ext cx="38" cy="66"/>
            </a:xfrm>
            <a:custGeom>
              <a:avLst/>
              <a:gdLst>
                <a:gd name="T0" fmla="*/ 0 w 38"/>
                <a:gd name="T1" fmla="*/ 66 h 66"/>
                <a:gd name="T2" fmla="*/ 19 w 38"/>
                <a:gd name="T3" fmla="*/ 0 h 66"/>
                <a:gd name="T4" fmla="*/ 38 w 38"/>
                <a:gd name="T5" fmla="*/ 66 h 66"/>
                <a:gd name="T6" fmla="*/ 0 w 38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6">
                  <a:moveTo>
                    <a:pt x="0" y="66"/>
                  </a:moveTo>
                  <a:lnTo>
                    <a:pt x="19" y="0"/>
                  </a:lnTo>
                  <a:lnTo>
                    <a:pt x="38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3" name="Freeform 180"/>
            <p:cNvSpPr>
              <a:spLocks/>
            </p:cNvSpPr>
            <p:nvPr/>
          </p:nvSpPr>
          <p:spPr bwMode="auto">
            <a:xfrm>
              <a:off x="3110" y="2851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4" name="Freeform 181"/>
            <p:cNvSpPr>
              <a:spLocks/>
            </p:cNvSpPr>
            <p:nvPr/>
          </p:nvSpPr>
          <p:spPr bwMode="auto">
            <a:xfrm>
              <a:off x="5310" y="2828"/>
              <a:ext cx="58" cy="43"/>
            </a:xfrm>
            <a:custGeom>
              <a:avLst/>
              <a:gdLst>
                <a:gd name="T0" fmla="*/ 0 w 58"/>
                <a:gd name="T1" fmla="*/ 0 h 43"/>
                <a:gd name="T2" fmla="*/ 58 w 58"/>
                <a:gd name="T3" fmla="*/ 23 h 43"/>
                <a:gd name="T4" fmla="*/ 0 w 58"/>
                <a:gd name="T5" fmla="*/ 43 h 43"/>
                <a:gd name="T6" fmla="*/ 0 w 5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0" y="0"/>
                  </a:moveTo>
                  <a:lnTo>
                    <a:pt x="58" y="2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5" name="Line 182"/>
            <p:cNvSpPr>
              <a:spLocks noChangeShapeType="1"/>
            </p:cNvSpPr>
            <p:nvPr/>
          </p:nvSpPr>
          <p:spPr bwMode="auto">
            <a:xfrm flipV="1">
              <a:off x="3191" y="3278"/>
              <a:ext cx="1" cy="2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6" name="Freeform 183"/>
            <p:cNvSpPr>
              <a:spLocks/>
            </p:cNvSpPr>
            <p:nvPr/>
          </p:nvSpPr>
          <p:spPr bwMode="auto">
            <a:xfrm>
              <a:off x="3172" y="3217"/>
              <a:ext cx="38" cy="67"/>
            </a:xfrm>
            <a:custGeom>
              <a:avLst/>
              <a:gdLst>
                <a:gd name="T0" fmla="*/ 0 w 38"/>
                <a:gd name="T1" fmla="*/ 67 h 67"/>
                <a:gd name="T2" fmla="*/ 19 w 38"/>
                <a:gd name="T3" fmla="*/ 0 h 67"/>
                <a:gd name="T4" fmla="*/ 38 w 38"/>
                <a:gd name="T5" fmla="*/ 67 h 67"/>
                <a:gd name="T6" fmla="*/ 0 w 38"/>
                <a:gd name="T7" fmla="*/ 67 h 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7">
                  <a:moveTo>
                    <a:pt x="0" y="67"/>
                  </a:moveTo>
                  <a:lnTo>
                    <a:pt x="19" y="0"/>
                  </a:lnTo>
                  <a:lnTo>
                    <a:pt x="3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7" name="Freeform 184"/>
            <p:cNvSpPr>
              <a:spLocks/>
            </p:cNvSpPr>
            <p:nvPr/>
          </p:nvSpPr>
          <p:spPr bwMode="auto">
            <a:xfrm>
              <a:off x="3110" y="3459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8" name="Freeform 185"/>
            <p:cNvSpPr>
              <a:spLocks/>
            </p:cNvSpPr>
            <p:nvPr/>
          </p:nvSpPr>
          <p:spPr bwMode="auto">
            <a:xfrm>
              <a:off x="5310" y="3437"/>
              <a:ext cx="58" cy="44"/>
            </a:xfrm>
            <a:custGeom>
              <a:avLst/>
              <a:gdLst>
                <a:gd name="T0" fmla="*/ 0 w 58"/>
                <a:gd name="T1" fmla="*/ 0 h 44"/>
                <a:gd name="T2" fmla="*/ 58 w 58"/>
                <a:gd name="T3" fmla="*/ 22 h 44"/>
                <a:gd name="T4" fmla="*/ 0 w 58"/>
                <a:gd name="T5" fmla="*/ 44 h 44"/>
                <a:gd name="T6" fmla="*/ 0 w 58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4">
                  <a:moveTo>
                    <a:pt x="0" y="0"/>
                  </a:moveTo>
                  <a:lnTo>
                    <a:pt x="58" y="22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9" name="Freeform 186"/>
            <p:cNvSpPr>
              <a:spLocks/>
            </p:cNvSpPr>
            <p:nvPr/>
          </p:nvSpPr>
          <p:spPr bwMode="auto">
            <a:xfrm>
              <a:off x="3363" y="2512"/>
              <a:ext cx="338" cy="336"/>
            </a:xfrm>
            <a:custGeom>
              <a:avLst/>
              <a:gdLst>
                <a:gd name="T0" fmla="*/ 0 w 338"/>
                <a:gd name="T1" fmla="*/ 50 h 336"/>
                <a:gd name="T2" fmla="*/ 16 w 338"/>
                <a:gd name="T3" fmla="*/ 33 h 336"/>
                <a:gd name="T4" fmla="*/ 34 w 338"/>
                <a:gd name="T5" fmla="*/ 19 h 336"/>
                <a:gd name="T6" fmla="*/ 50 w 338"/>
                <a:gd name="T7" fmla="*/ 8 h 336"/>
                <a:gd name="T8" fmla="*/ 67 w 338"/>
                <a:gd name="T9" fmla="*/ 2 h 336"/>
                <a:gd name="T10" fmla="*/ 84 w 338"/>
                <a:gd name="T11" fmla="*/ 0 h 336"/>
                <a:gd name="T12" fmla="*/ 101 w 338"/>
                <a:gd name="T13" fmla="*/ 1 h 336"/>
                <a:gd name="T14" fmla="*/ 118 w 338"/>
                <a:gd name="T15" fmla="*/ 5 h 336"/>
                <a:gd name="T16" fmla="*/ 135 w 338"/>
                <a:gd name="T17" fmla="*/ 13 h 336"/>
                <a:gd name="T18" fmla="*/ 152 w 338"/>
                <a:gd name="T19" fmla="*/ 26 h 336"/>
                <a:gd name="T20" fmla="*/ 168 w 338"/>
                <a:gd name="T21" fmla="*/ 41 h 336"/>
                <a:gd name="T22" fmla="*/ 186 w 338"/>
                <a:gd name="T23" fmla="*/ 59 h 336"/>
                <a:gd name="T24" fmla="*/ 202 w 338"/>
                <a:gd name="T25" fmla="*/ 82 h 336"/>
                <a:gd name="T26" fmla="*/ 219 w 338"/>
                <a:gd name="T27" fmla="*/ 107 h 336"/>
                <a:gd name="T28" fmla="*/ 237 w 338"/>
                <a:gd name="T29" fmla="*/ 134 h 336"/>
                <a:gd name="T30" fmla="*/ 253 w 338"/>
                <a:gd name="T31" fmla="*/ 164 h 336"/>
                <a:gd name="T32" fmla="*/ 270 w 338"/>
                <a:gd name="T33" fmla="*/ 194 h 336"/>
                <a:gd name="T34" fmla="*/ 287 w 338"/>
                <a:gd name="T35" fmla="*/ 229 h 336"/>
                <a:gd name="T36" fmla="*/ 304 w 338"/>
                <a:gd name="T37" fmla="*/ 264 h 336"/>
                <a:gd name="T38" fmla="*/ 320 w 338"/>
                <a:gd name="T39" fmla="*/ 300 h 336"/>
                <a:gd name="T40" fmla="*/ 338 w 338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8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0" y="8"/>
                  </a:lnTo>
                  <a:lnTo>
                    <a:pt x="67" y="2"/>
                  </a:lnTo>
                  <a:lnTo>
                    <a:pt x="84" y="0"/>
                  </a:lnTo>
                  <a:lnTo>
                    <a:pt x="101" y="1"/>
                  </a:lnTo>
                  <a:lnTo>
                    <a:pt x="118" y="5"/>
                  </a:lnTo>
                  <a:lnTo>
                    <a:pt x="135" y="13"/>
                  </a:lnTo>
                  <a:lnTo>
                    <a:pt x="152" y="26"/>
                  </a:lnTo>
                  <a:lnTo>
                    <a:pt x="168" y="41"/>
                  </a:lnTo>
                  <a:lnTo>
                    <a:pt x="186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7" y="134"/>
                  </a:lnTo>
                  <a:lnTo>
                    <a:pt x="253" y="164"/>
                  </a:lnTo>
                  <a:lnTo>
                    <a:pt x="270" y="194"/>
                  </a:lnTo>
                  <a:lnTo>
                    <a:pt x="287" y="229"/>
                  </a:lnTo>
                  <a:lnTo>
                    <a:pt x="304" y="264"/>
                  </a:lnTo>
                  <a:lnTo>
                    <a:pt x="320" y="300"/>
                  </a:lnTo>
                  <a:lnTo>
                    <a:pt x="338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0" name="Freeform 187"/>
            <p:cNvSpPr>
              <a:spLocks/>
            </p:cNvSpPr>
            <p:nvPr/>
          </p:nvSpPr>
          <p:spPr bwMode="auto">
            <a:xfrm>
              <a:off x="3704" y="2512"/>
              <a:ext cx="337" cy="336"/>
            </a:xfrm>
            <a:custGeom>
              <a:avLst/>
              <a:gdLst>
                <a:gd name="T0" fmla="*/ 0 w 337"/>
                <a:gd name="T1" fmla="*/ 50 h 336"/>
                <a:gd name="T2" fmla="*/ 17 w 337"/>
                <a:gd name="T3" fmla="*/ 33 h 336"/>
                <a:gd name="T4" fmla="*/ 34 w 337"/>
                <a:gd name="T5" fmla="*/ 19 h 336"/>
                <a:gd name="T6" fmla="*/ 51 w 337"/>
                <a:gd name="T7" fmla="*/ 8 h 336"/>
                <a:gd name="T8" fmla="*/ 66 w 337"/>
                <a:gd name="T9" fmla="*/ 2 h 336"/>
                <a:gd name="T10" fmla="*/ 85 w 337"/>
                <a:gd name="T11" fmla="*/ 0 h 336"/>
                <a:gd name="T12" fmla="*/ 102 w 337"/>
                <a:gd name="T13" fmla="*/ 1 h 336"/>
                <a:gd name="T14" fmla="*/ 117 w 337"/>
                <a:gd name="T15" fmla="*/ 5 h 336"/>
                <a:gd name="T16" fmla="*/ 136 w 337"/>
                <a:gd name="T17" fmla="*/ 13 h 336"/>
                <a:gd name="T18" fmla="*/ 151 w 337"/>
                <a:gd name="T19" fmla="*/ 26 h 336"/>
                <a:gd name="T20" fmla="*/ 168 w 337"/>
                <a:gd name="T21" fmla="*/ 41 h 336"/>
                <a:gd name="T22" fmla="*/ 185 w 337"/>
                <a:gd name="T23" fmla="*/ 59 h 336"/>
                <a:gd name="T24" fmla="*/ 202 w 337"/>
                <a:gd name="T25" fmla="*/ 82 h 336"/>
                <a:gd name="T26" fmla="*/ 219 w 337"/>
                <a:gd name="T27" fmla="*/ 107 h 336"/>
                <a:gd name="T28" fmla="*/ 236 w 337"/>
                <a:gd name="T29" fmla="*/ 134 h 336"/>
                <a:gd name="T30" fmla="*/ 253 w 337"/>
                <a:gd name="T31" fmla="*/ 164 h 336"/>
                <a:gd name="T32" fmla="*/ 269 w 337"/>
                <a:gd name="T33" fmla="*/ 194 h 336"/>
                <a:gd name="T34" fmla="*/ 287 w 337"/>
                <a:gd name="T35" fmla="*/ 229 h 336"/>
                <a:gd name="T36" fmla="*/ 303 w 337"/>
                <a:gd name="T37" fmla="*/ 264 h 336"/>
                <a:gd name="T38" fmla="*/ 320 w 337"/>
                <a:gd name="T39" fmla="*/ 300 h 336"/>
                <a:gd name="T40" fmla="*/ 337 w 337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7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6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7" y="5"/>
                  </a:lnTo>
                  <a:lnTo>
                    <a:pt x="136" y="13"/>
                  </a:lnTo>
                  <a:lnTo>
                    <a:pt x="151" y="26"/>
                  </a:lnTo>
                  <a:lnTo>
                    <a:pt x="168" y="41"/>
                  </a:lnTo>
                  <a:lnTo>
                    <a:pt x="185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6" y="134"/>
                  </a:lnTo>
                  <a:lnTo>
                    <a:pt x="253" y="164"/>
                  </a:lnTo>
                  <a:lnTo>
                    <a:pt x="269" y="194"/>
                  </a:lnTo>
                  <a:lnTo>
                    <a:pt x="287" y="229"/>
                  </a:lnTo>
                  <a:lnTo>
                    <a:pt x="303" y="264"/>
                  </a:lnTo>
                  <a:lnTo>
                    <a:pt x="320" y="300"/>
                  </a:lnTo>
                  <a:lnTo>
                    <a:pt x="337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1" name="Freeform 188"/>
            <p:cNvSpPr>
              <a:spLocks/>
            </p:cNvSpPr>
            <p:nvPr/>
          </p:nvSpPr>
          <p:spPr bwMode="auto">
            <a:xfrm>
              <a:off x="4045" y="2512"/>
              <a:ext cx="340" cy="336"/>
            </a:xfrm>
            <a:custGeom>
              <a:avLst/>
              <a:gdLst>
                <a:gd name="T0" fmla="*/ 0 w 340"/>
                <a:gd name="T1" fmla="*/ 50 h 336"/>
                <a:gd name="T2" fmla="*/ 16 w 340"/>
                <a:gd name="T3" fmla="*/ 33 h 336"/>
                <a:gd name="T4" fmla="*/ 34 w 340"/>
                <a:gd name="T5" fmla="*/ 19 h 336"/>
                <a:gd name="T6" fmla="*/ 51 w 340"/>
                <a:gd name="T7" fmla="*/ 8 h 336"/>
                <a:gd name="T8" fmla="*/ 67 w 340"/>
                <a:gd name="T9" fmla="*/ 2 h 336"/>
                <a:gd name="T10" fmla="*/ 85 w 340"/>
                <a:gd name="T11" fmla="*/ 0 h 336"/>
                <a:gd name="T12" fmla="*/ 102 w 340"/>
                <a:gd name="T13" fmla="*/ 1 h 336"/>
                <a:gd name="T14" fmla="*/ 118 w 340"/>
                <a:gd name="T15" fmla="*/ 5 h 336"/>
                <a:gd name="T16" fmla="*/ 136 w 340"/>
                <a:gd name="T17" fmla="*/ 13 h 336"/>
                <a:gd name="T18" fmla="*/ 153 w 340"/>
                <a:gd name="T19" fmla="*/ 26 h 336"/>
                <a:gd name="T20" fmla="*/ 170 w 340"/>
                <a:gd name="T21" fmla="*/ 41 h 336"/>
                <a:gd name="T22" fmla="*/ 187 w 340"/>
                <a:gd name="T23" fmla="*/ 59 h 336"/>
                <a:gd name="T24" fmla="*/ 204 w 340"/>
                <a:gd name="T25" fmla="*/ 82 h 336"/>
                <a:gd name="T26" fmla="*/ 221 w 340"/>
                <a:gd name="T27" fmla="*/ 107 h 336"/>
                <a:gd name="T28" fmla="*/ 238 w 340"/>
                <a:gd name="T29" fmla="*/ 134 h 336"/>
                <a:gd name="T30" fmla="*/ 255 w 340"/>
                <a:gd name="T31" fmla="*/ 164 h 336"/>
                <a:gd name="T32" fmla="*/ 272 w 340"/>
                <a:gd name="T33" fmla="*/ 194 h 336"/>
                <a:gd name="T34" fmla="*/ 289 w 340"/>
                <a:gd name="T35" fmla="*/ 229 h 336"/>
                <a:gd name="T36" fmla="*/ 306 w 340"/>
                <a:gd name="T37" fmla="*/ 264 h 336"/>
                <a:gd name="T38" fmla="*/ 323 w 340"/>
                <a:gd name="T39" fmla="*/ 300 h 336"/>
                <a:gd name="T40" fmla="*/ 340 w 340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0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7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8" y="5"/>
                  </a:lnTo>
                  <a:lnTo>
                    <a:pt x="136" y="13"/>
                  </a:lnTo>
                  <a:lnTo>
                    <a:pt x="153" y="26"/>
                  </a:lnTo>
                  <a:lnTo>
                    <a:pt x="170" y="41"/>
                  </a:lnTo>
                  <a:lnTo>
                    <a:pt x="187" y="59"/>
                  </a:lnTo>
                  <a:lnTo>
                    <a:pt x="204" y="82"/>
                  </a:lnTo>
                  <a:lnTo>
                    <a:pt x="221" y="107"/>
                  </a:lnTo>
                  <a:lnTo>
                    <a:pt x="238" y="134"/>
                  </a:lnTo>
                  <a:lnTo>
                    <a:pt x="255" y="164"/>
                  </a:lnTo>
                  <a:lnTo>
                    <a:pt x="272" y="194"/>
                  </a:lnTo>
                  <a:lnTo>
                    <a:pt x="289" y="229"/>
                  </a:lnTo>
                  <a:lnTo>
                    <a:pt x="306" y="264"/>
                  </a:lnTo>
                  <a:lnTo>
                    <a:pt x="323" y="300"/>
                  </a:lnTo>
                  <a:lnTo>
                    <a:pt x="340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2" name="Freeform 189"/>
            <p:cNvSpPr>
              <a:spLocks/>
            </p:cNvSpPr>
            <p:nvPr/>
          </p:nvSpPr>
          <p:spPr bwMode="auto">
            <a:xfrm>
              <a:off x="4385" y="2514"/>
              <a:ext cx="344" cy="334"/>
            </a:xfrm>
            <a:custGeom>
              <a:avLst/>
              <a:gdLst>
                <a:gd name="T0" fmla="*/ 0 w 344"/>
                <a:gd name="T1" fmla="*/ 50 h 334"/>
                <a:gd name="T2" fmla="*/ 17 w 344"/>
                <a:gd name="T3" fmla="*/ 34 h 334"/>
                <a:gd name="T4" fmla="*/ 35 w 344"/>
                <a:gd name="T5" fmla="*/ 20 h 334"/>
                <a:gd name="T6" fmla="*/ 52 w 344"/>
                <a:gd name="T7" fmla="*/ 10 h 334"/>
                <a:gd name="T8" fmla="*/ 68 w 344"/>
                <a:gd name="T9" fmla="*/ 5 h 334"/>
                <a:gd name="T10" fmla="*/ 86 w 344"/>
                <a:gd name="T11" fmla="*/ 0 h 334"/>
                <a:gd name="T12" fmla="*/ 103 w 344"/>
                <a:gd name="T13" fmla="*/ 2 h 334"/>
                <a:gd name="T14" fmla="*/ 120 w 344"/>
                <a:gd name="T15" fmla="*/ 6 h 334"/>
                <a:gd name="T16" fmla="*/ 137 w 344"/>
                <a:gd name="T17" fmla="*/ 14 h 334"/>
                <a:gd name="T18" fmla="*/ 154 w 344"/>
                <a:gd name="T19" fmla="*/ 27 h 334"/>
                <a:gd name="T20" fmla="*/ 171 w 344"/>
                <a:gd name="T21" fmla="*/ 42 h 334"/>
                <a:gd name="T22" fmla="*/ 189 w 344"/>
                <a:gd name="T23" fmla="*/ 60 h 334"/>
                <a:gd name="T24" fmla="*/ 206 w 344"/>
                <a:gd name="T25" fmla="*/ 82 h 334"/>
                <a:gd name="T26" fmla="*/ 223 w 344"/>
                <a:gd name="T27" fmla="*/ 106 h 334"/>
                <a:gd name="T28" fmla="*/ 240 w 344"/>
                <a:gd name="T29" fmla="*/ 134 h 334"/>
                <a:gd name="T30" fmla="*/ 257 w 344"/>
                <a:gd name="T31" fmla="*/ 163 h 334"/>
                <a:gd name="T32" fmla="*/ 274 w 344"/>
                <a:gd name="T33" fmla="*/ 193 h 334"/>
                <a:gd name="T34" fmla="*/ 293 w 344"/>
                <a:gd name="T35" fmla="*/ 228 h 334"/>
                <a:gd name="T36" fmla="*/ 308 w 344"/>
                <a:gd name="T37" fmla="*/ 262 h 334"/>
                <a:gd name="T38" fmla="*/ 325 w 344"/>
                <a:gd name="T39" fmla="*/ 298 h 334"/>
                <a:gd name="T40" fmla="*/ 344 w 344"/>
                <a:gd name="T41" fmla="*/ 334 h 334"/>
                <a:gd name="T42" fmla="*/ 344 w 344"/>
                <a:gd name="T43" fmla="*/ 48 h 3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44" h="334">
                  <a:moveTo>
                    <a:pt x="0" y="50"/>
                  </a:moveTo>
                  <a:lnTo>
                    <a:pt x="17" y="34"/>
                  </a:lnTo>
                  <a:lnTo>
                    <a:pt x="35" y="20"/>
                  </a:lnTo>
                  <a:lnTo>
                    <a:pt x="52" y="10"/>
                  </a:lnTo>
                  <a:lnTo>
                    <a:pt x="68" y="5"/>
                  </a:lnTo>
                  <a:lnTo>
                    <a:pt x="86" y="0"/>
                  </a:lnTo>
                  <a:lnTo>
                    <a:pt x="103" y="2"/>
                  </a:lnTo>
                  <a:lnTo>
                    <a:pt x="120" y="6"/>
                  </a:lnTo>
                  <a:lnTo>
                    <a:pt x="137" y="14"/>
                  </a:lnTo>
                  <a:lnTo>
                    <a:pt x="154" y="27"/>
                  </a:lnTo>
                  <a:lnTo>
                    <a:pt x="171" y="42"/>
                  </a:lnTo>
                  <a:lnTo>
                    <a:pt x="189" y="60"/>
                  </a:lnTo>
                  <a:lnTo>
                    <a:pt x="206" y="82"/>
                  </a:lnTo>
                  <a:lnTo>
                    <a:pt x="223" y="106"/>
                  </a:lnTo>
                  <a:lnTo>
                    <a:pt x="240" y="134"/>
                  </a:lnTo>
                  <a:lnTo>
                    <a:pt x="257" y="163"/>
                  </a:lnTo>
                  <a:lnTo>
                    <a:pt x="274" y="193"/>
                  </a:lnTo>
                  <a:lnTo>
                    <a:pt x="293" y="228"/>
                  </a:lnTo>
                  <a:lnTo>
                    <a:pt x="308" y="262"/>
                  </a:lnTo>
                  <a:lnTo>
                    <a:pt x="325" y="298"/>
                  </a:lnTo>
                  <a:lnTo>
                    <a:pt x="344" y="334"/>
                  </a:lnTo>
                  <a:lnTo>
                    <a:pt x="344" y="4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3" name="Freeform 190"/>
            <p:cNvSpPr>
              <a:spLocks/>
            </p:cNvSpPr>
            <p:nvPr/>
          </p:nvSpPr>
          <p:spPr bwMode="auto">
            <a:xfrm>
              <a:off x="4726" y="2512"/>
              <a:ext cx="343" cy="336"/>
            </a:xfrm>
            <a:custGeom>
              <a:avLst/>
              <a:gdLst>
                <a:gd name="T0" fmla="*/ 0 w 343"/>
                <a:gd name="T1" fmla="*/ 50 h 336"/>
                <a:gd name="T2" fmla="*/ 17 w 343"/>
                <a:gd name="T3" fmla="*/ 33 h 336"/>
                <a:gd name="T4" fmla="*/ 34 w 343"/>
                <a:gd name="T5" fmla="*/ 19 h 336"/>
                <a:gd name="T6" fmla="*/ 51 w 343"/>
                <a:gd name="T7" fmla="*/ 8 h 336"/>
                <a:gd name="T8" fmla="*/ 68 w 343"/>
                <a:gd name="T9" fmla="*/ 2 h 336"/>
                <a:gd name="T10" fmla="*/ 86 w 343"/>
                <a:gd name="T11" fmla="*/ 0 h 336"/>
                <a:gd name="T12" fmla="*/ 102 w 343"/>
                <a:gd name="T13" fmla="*/ 1 h 336"/>
                <a:gd name="T14" fmla="*/ 119 w 343"/>
                <a:gd name="T15" fmla="*/ 5 h 336"/>
                <a:gd name="T16" fmla="*/ 137 w 343"/>
                <a:gd name="T17" fmla="*/ 13 h 336"/>
                <a:gd name="T18" fmla="*/ 154 w 343"/>
                <a:gd name="T19" fmla="*/ 26 h 336"/>
                <a:gd name="T20" fmla="*/ 171 w 343"/>
                <a:gd name="T21" fmla="*/ 41 h 336"/>
                <a:gd name="T22" fmla="*/ 188 w 343"/>
                <a:gd name="T23" fmla="*/ 59 h 336"/>
                <a:gd name="T24" fmla="*/ 206 w 343"/>
                <a:gd name="T25" fmla="*/ 82 h 336"/>
                <a:gd name="T26" fmla="*/ 223 w 343"/>
                <a:gd name="T27" fmla="*/ 107 h 336"/>
                <a:gd name="T28" fmla="*/ 241 w 343"/>
                <a:gd name="T29" fmla="*/ 134 h 336"/>
                <a:gd name="T30" fmla="*/ 258 w 343"/>
                <a:gd name="T31" fmla="*/ 164 h 336"/>
                <a:gd name="T32" fmla="*/ 274 w 343"/>
                <a:gd name="T33" fmla="*/ 194 h 336"/>
                <a:gd name="T34" fmla="*/ 292 w 343"/>
                <a:gd name="T35" fmla="*/ 229 h 336"/>
                <a:gd name="T36" fmla="*/ 309 w 343"/>
                <a:gd name="T37" fmla="*/ 264 h 336"/>
                <a:gd name="T38" fmla="*/ 326 w 343"/>
                <a:gd name="T39" fmla="*/ 300 h 336"/>
                <a:gd name="T40" fmla="*/ 343 w 343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3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8" y="2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9" y="5"/>
                  </a:lnTo>
                  <a:lnTo>
                    <a:pt x="137" y="13"/>
                  </a:lnTo>
                  <a:lnTo>
                    <a:pt x="154" y="26"/>
                  </a:lnTo>
                  <a:lnTo>
                    <a:pt x="171" y="41"/>
                  </a:lnTo>
                  <a:lnTo>
                    <a:pt x="188" y="59"/>
                  </a:lnTo>
                  <a:lnTo>
                    <a:pt x="206" y="82"/>
                  </a:lnTo>
                  <a:lnTo>
                    <a:pt x="223" y="107"/>
                  </a:lnTo>
                  <a:lnTo>
                    <a:pt x="241" y="134"/>
                  </a:lnTo>
                  <a:lnTo>
                    <a:pt x="258" y="164"/>
                  </a:lnTo>
                  <a:lnTo>
                    <a:pt x="274" y="194"/>
                  </a:lnTo>
                  <a:lnTo>
                    <a:pt x="292" y="229"/>
                  </a:lnTo>
                  <a:lnTo>
                    <a:pt x="309" y="264"/>
                  </a:lnTo>
                  <a:lnTo>
                    <a:pt x="326" y="300"/>
                  </a:lnTo>
                  <a:lnTo>
                    <a:pt x="343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4" name="Freeform 191"/>
            <p:cNvSpPr>
              <a:spLocks/>
            </p:cNvSpPr>
            <p:nvPr/>
          </p:nvSpPr>
          <p:spPr bwMode="auto">
            <a:xfrm>
              <a:off x="3191" y="2562"/>
              <a:ext cx="169" cy="286"/>
            </a:xfrm>
            <a:custGeom>
              <a:avLst/>
              <a:gdLst>
                <a:gd name="T0" fmla="*/ 0 w 169"/>
                <a:gd name="T1" fmla="*/ 286 h 286"/>
                <a:gd name="T2" fmla="*/ 169 w 169"/>
                <a:gd name="T3" fmla="*/ 286 h 286"/>
                <a:gd name="T4" fmla="*/ 169 w 169"/>
                <a:gd name="T5" fmla="*/ 0 h 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" h="286">
                  <a:moveTo>
                    <a:pt x="0" y="286"/>
                  </a:moveTo>
                  <a:lnTo>
                    <a:pt x="169" y="286"/>
                  </a:lnTo>
                  <a:lnTo>
                    <a:pt x="16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5" name="Line 192"/>
            <p:cNvSpPr>
              <a:spLocks noChangeShapeType="1"/>
            </p:cNvSpPr>
            <p:nvPr/>
          </p:nvSpPr>
          <p:spPr bwMode="auto">
            <a:xfrm flipV="1">
              <a:off x="3704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6" name="Line 193"/>
            <p:cNvSpPr>
              <a:spLocks noChangeShapeType="1"/>
            </p:cNvSpPr>
            <p:nvPr/>
          </p:nvSpPr>
          <p:spPr bwMode="auto">
            <a:xfrm flipV="1">
              <a:off x="404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7" name="Line 194"/>
            <p:cNvSpPr>
              <a:spLocks noChangeShapeType="1"/>
            </p:cNvSpPr>
            <p:nvPr/>
          </p:nvSpPr>
          <p:spPr bwMode="auto">
            <a:xfrm flipV="1">
              <a:off x="438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8" name="Line 195"/>
            <p:cNvSpPr>
              <a:spLocks noChangeShapeType="1"/>
            </p:cNvSpPr>
            <p:nvPr/>
          </p:nvSpPr>
          <p:spPr bwMode="auto">
            <a:xfrm>
              <a:off x="3363" y="285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9" name="Line 196"/>
            <p:cNvSpPr>
              <a:spLocks noChangeShapeType="1"/>
            </p:cNvSpPr>
            <p:nvPr/>
          </p:nvSpPr>
          <p:spPr bwMode="auto">
            <a:xfrm>
              <a:off x="3363" y="29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0" name="Line 197"/>
            <p:cNvSpPr>
              <a:spLocks noChangeShapeType="1"/>
            </p:cNvSpPr>
            <p:nvPr/>
          </p:nvSpPr>
          <p:spPr bwMode="auto">
            <a:xfrm>
              <a:off x="3363" y="29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1" name="Line 198"/>
            <p:cNvSpPr>
              <a:spLocks noChangeShapeType="1"/>
            </p:cNvSpPr>
            <p:nvPr/>
          </p:nvSpPr>
          <p:spPr bwMode="auto">
            <a:xfrm>
              <a:off x="3363" y="30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2" name="Line 199"/>
            <p:cNvSpPr>
              <a:spLocks noChangeShapeType="1"/>
            </p:cNvSpPr>
            <p:nvPr/>
          </p:nvSpPr>
          <p:spPr bwMode="auto">
            <a:xfrm>
              <a:off x="3363" y="31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3" name="Line 200"/>
            <p:cNvSpPr>
              <a:spLocks noChangeShapeType="1"/>
            </p:cNvSpPr>
            <p:nvPr/>
          </p:nvSpPr>
          <p:spPr bwMode="auto">
            <a:xfrm>
              <a:off x="3363" y="31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4" name="Line 201"/>
            <p:cNvSpPr>
              <a:spLocks noChangeShapeType="1"/>
            </p:cNvSpPr>
            <p:nvPr/>
          </p:nvSpPr>
          <p:spPr bwMode="auto">
            <a:xfrm>
              <a:off x="3363" y="32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5" name="Line 202"/>
            <p:cNvSpPr>
              <a:spLocks noChangeShapeType="1"/>
            </p:cNvSpPr>
            <p:nvPr/>
          </p:nvSpPr>
          <p:spPr bwMode="auto">
            <a:xfrm>
              <a:off x="3363" y="33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6" name="Line 203"/>
            <p:cNvSpPr>
              <a:spLocks noChangeShapeType="1"/>
            </p:cNvSpPr>
            <p:nvPr/>
          </p:nvSpPr>
          <p:spPr bwMode="auto">
            <a:xfrm>
              <a:off x="3363" y="34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7" name="Line 204"/>
            <p:cNvSpPr>
              <a:spLocks noChangeShapeType="1"/>
            </p:cNvSpPr>
            <p:nvPr/>
          </p:nvSpPr>
          <p:spPr bwMode="auto">
            <a:xfrm>
              <a:off x="3363" y="3470"/>
              <a:ext cx="1" cy="2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8" name="Line 205"/>
            <p:cNvSpPr>
              <a:spLocks noChangeShapeType="1"/>
            </p:cNvSpPr>
            <p:nvPr/>
          </p:nvSpPr>
          <p:spPr bwMode="auto">
            <a:xfrm flipV="1">
              <a:off x="3407" y="345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9" name="Line 206"/>
            <p:cNvSpPr>
              <a:spLocks noChangeShapeType="1"/>
            </p:cNvSpPr>
            <p:nvPr/>
          </p:nvSpPr>
          <p:spPr bwMode="auto">
            <a:xfrm flipV="1">
              <a:off x="3407" y="338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0" name="Line 207"/>
            <p:cNvSpPr>
              <a:spLocks noChangeShapeType="1"/>
            </p:cNvSpPr>
            <p:nvPr/>
          </p:nvSpPr>
          <p:spPr bwMode="auto">
            <a:xfrm flipV="1">
              <a:off x="3407" y="331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1" name="Line 208"/>
            <p:cNvSpPr>
              <a:spLocks noChangeShapeType="1"/>
            </p:cNvSpPr>
            <p:nvPr/>
          </p:nvSpPr>
          <p:spPr bwMode="auto">
            <a:xfrm flipV="1">
              <a:off x="3407" y="324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2" name="Line 209"/>
            <p:cNvSpPr>
              <a:spLocks noChangeShapeType="1"/>
            </p:cNvSpPr>
            <p:nvPr/>
          </p:nvSpPr>
          <p:spPr bwMode="auto">
            <a:xfrm flipV="1">
              <a:off x="3408" y="318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3" name="Line 210"/>
            <p:cNvSpPr>
              <a:spLocks noChangeShapeType="1"/>
            </p:cNvSpPr>
            <p:nvPr/>
          </p:nvSpPr>
          <p:spPr bwMode="auto">
            <a:xfrm flipV="1">
              <a:off x="3408" y="311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4" name="Line 211"/>
            <p:cNvSpPr>
              <a:spLocks noChangeShapeType="1"/>
            </p:cNvSpPr>
            <p:nvPr/>
          </p:nvSpPr>
          <p:spPr bwMode="auto">
            <a:xfrm flipV="1">
              <a:off x="3408" y="304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5" name="Line 212"/>
            <p:cNvSpPr>
              <a:spLocks noChangeShapeType="1"/>
            </p:cNvSpPr>
            <p:nvPr/>
          </p:nvSpPr>
          <p:spPr bwMode="auto">
            <a:xfrm flipV="1">
              <a:off x="3408" y="297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6" name="Line 213"/>
            <p:cNvSpPr>
              <a:spLocks noChangeShapeType="1"/>
            </p:cNvSpPr>
            <p:nvPr/>
          </p:nvSpPr>
          <p:spPr bwMode="auto">
            <a:xfrm flipV="1">
              <a:off x="3408" y="290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7" name="Line 214"/>
            <p:cNvSpPr>
              <a:spLocks noChangeShapeType="1"/>
            </p:cNvSpPr>
            <p:nvPr/>
          </p:nvSpPr>
          <p:spPr bwMode="auto">
            <a:xfrm flipV="1">
              <a:off x="3408" y="284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8" name="Line 215"/>
            <p:cNvSpPr>
              <a:spLocks noChangeShapeType="1"/>
            </p:cNvSpPr>
            <p:nvPr/>
          </p:nvSpPr>
          <p:spPr bwMode="auto">
            <a:xfrm flipV="1">
              <a:off x="3408" y="277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9" name="Line 216"/>
            <p:cNvSpPr>
              <a:spLocks noChangeShapeType="1"/>
            </p:cNvSpPr>
            <p:nvPr/>
          </p:nvSpPr>
          <p:spPr bwMode="auto">
            <a:xfrm flipV="1">
              <a:off x="3410" y="270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0" name="Line 217"/>
            <p:cNvSpPr>
              <a:spLocks noChangeShapeType="1"/>
            </p:cNvSpPr>
            <p:nvPr/>
          </p:nvSpPr>
          <p:spPr bwMode="auto">
            <a:xfrm flipV="1">
              <a:off x="3410" y="26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1" name="Line 218"/>
            <p:cNvSpPr>
              <a:spLocks noChangeShapeType="1"/>
            </p:cNvSpPr>
            <p:nvPr/>
          </p:nvSpPr>
          <p:spPr bwMode="auto">
            <a:xfrm flipV="1">
              <a:off x="3410" y="25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2" name="Line 219"/>
            <p:cNvSpPr>
              <a:spLocks noChangeShapeType="1"/>
            </p:cNvSpPr>
            <p:nvPr/>
          </p:nvSpPr>
          <p:spPr bwMode="auto">
            <a:xfrm flipV="1">
              <a:off x="3410" y="2525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3" name="Line 220"/>
            <p:cNvSpPr>
              <a:spLocks noChangeShapeType="1"/>
            </p:cNvSpPr>
            <p:nvPr/>
          </p:nvSpPr>
          <p:spPr bwMode="auto">
            <a:xfrm>
              <a:off x="3704" y="28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4" name="Line 221"/>
            <p:cNvSpPr>
              <a:spLocks noChangeShapeType="1"/>
            </p:cNvSpPr>
            <p:nvPr/>
          </p:nvSpPr>
          <p:spPr bwMode="auto">
            <a:xfrm>
              <a:off x="3704" y="29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5" name="Line 222"/>
            <p:cNvSpPr>
              <a:spLocks noChangeShapeType="1"/>
            </p:cNvSpPr>
            <p:nvPr/>
          </p:nvSpPr>
          <p:spPr bwMode="auto">
            <a:xfrm>
              <a:off x="3704" y="29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6" name="Line 223"/>
            <p:cNvSpPr>
              <a:spLocks noChangeShapeType="1"/>
            </p:cNvSpPr>
            <p:nvPr/>
          </p:nvSpPr>
          <p:spPr bwMode="auto">
            <a:xfrm>
              <a:off x="3704" y="30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7" name="Line 224"/>
            <p:cNvSpPr>
              <a:spLocks noChangeShapeType="1"/>
            </p:cNvSpPr>
            <p:nvPr/>
          </p:nvSpPr>
          <p:spPr bwMode="auto">
            <a:xfrm>
              <a:off x="3704" y="31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8" name="Line 225"/>
            <p:cNvSpPr>
              <a:spLocks noChangeShapeType="1"/>
            </p:cNvSpPr>
            <p:nvPr/>
          </p:nvSpPr>
          <p:spPr bwMode="auto">
            <a:xfrm>
              <a:off x="3704" y="31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9" name="Line 226"/>
            <p:cNvSpPr>
              <a:spLocks noChangeShapeType="1"/>
            </p:cNvSpPr>
            <p:nvPr/>
          </p:nvSpPr>
          <p:spPr bwMode="auto">
            <a:xfrm>
              <a:off x="3704" y="32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0" name="Line 227"/>
            <p:cNvSpPr>
              <a:spLocks noChangeShapeType="1"/>
            </p:cNvSpPr>
            <p:nvPr/>
          </p:nvSpPr>
          <p:spPr bwMode="auto">
            <a:xfrm>
              <a:off x="3704" y="33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1" name="Line 228"/>
            <p:cNvSpPr>
              <a:spLocks noChangeShapeType="1"/>
            </p:cNvSpPr>
            <p:nvPr/>
          </p:nvSpPr>
          <p:spPr bwMode="auto">
            <a:xfrm>
              <a:off x="3704" y="3397"/>
              <a:ext cx="1" cy="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2" name="Line 229"/>
            <p:cNvSpPr>
              <a:spLocks noChangeShapeType="1"/>
            </p:cNvSpPr>
            <p:nvPr/>
          </p:nvSpPr>
          <p:spPr bwMode="auto">
            <a:xfrm>
              <a:off x="3750" y="25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3" name="Line 230"/>
            <p:cNvSpPr>
              <a:spLocks noChangeShapeType="1"/>
            </p:cNvSpPr>
            <p:nvPr/>
          </p:nvSpPr>
          <p:spPr bwMode="auto">
            <a:xfrm>
              <a:off x="3750" y="25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4" name="Line 231"/>
            <p:cNvSpPr>
              <a:spLocks noChangeShapeType="1"/>
            </p:cNvSpPr>
            <p:nvPr/>
          </p:nvSpPr>
          <p:spPr bwMode="auto">
            <a:xfrm>
              <a:off x="3750" y="26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5" name="Line 232"/>
            <p:cNvSpPr>
              <a:spLocks noChangeShapeType="1"/>
            </p:cNvSpPr>
            <p:nvPr/>
          </p:nvSpPr>
          <p:spPr bwMode="auto">
            <a:xfrm>
              <a:off x="3750" y="27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6" name="Line 233"/>
            <p:cNvSpPr>
              <a:spLocks noChangeShapeType="1"/>
            </p:cNvSpPr>
            <p:nvPr/>
          </p:nvSpPr>
          <p:spPr bwMode="auto">
            <a:xfrm>
              <a:off x="3750" y="27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7" name="Line 234"/>
            <p:cNvSpPr>
              <a:spLocks noChangeShapeType="1"/>
            </p:cNvSpPr>
            <p:nvPr/>
          </p:nvSpPr>
          <p:spPr bwMode="auto">
            <a:xfrm>
              <a:off x="3750" y="28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8" name="Line 235"/>
            <p:cNvSpPr>
              <a:spLocks noChangeShapeType="1"/>
            </p:cNvSpPr>
            <p:nvPr/>
          </p:nvSpPr>
          <p:spPr bwMode="auto">
            <a:xfrm>
              <a:off x="3750" y="29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9" name="Line 236"/>
            <p:cNvSpPr>
              <a:spLocks noChangeShapeType="1"/>
            </p:cNvSpPr>
            <p:nvPr/>
          </p:nvSpPr>
          <p:spPr bwMode="auto">
            <a:xfrm>
              <a:off x="3750" y="29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0" name="Line 237"/>
            <p:cNvSpPr>
              <a:spLocks noChangeShapeType="1"/>
            </p:cNvSpPr>
            <p:nvPr/>
          </p:nvSpPr>
          <p:spPr bwMode="auto">
            <a:xfrm>
              <a:off x="3750" y="30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1" name="Line 238"/>
            <p:cNvSpPr>
              <a:spLocks noChangeShapeType="1"/>
            </p:cNvSpPr>
            <p:nvPr/>
          </p:nvSpPr>
          <p:spPr bwMode="auto">
            <a:xfrm>
              <a:off x="3750" y="31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2" name="Line 239"/>
            <p:cNvSpPr>
              <a:spLocks noChangeShapeType="1"/>
            </p:cNvSpPr>
            <p:nvPr/>
          </p:nvSpPr>
          <p:spPr bwMode="auto">
            <a:xfrm>
              <a:off x="3750" y="320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3" name="Line 240"/>
            <p:cNvSpPr>
              <a:spLocks noChangeShapeType="1"/>
            </p:cNvSpPr>
            <p:nvPr/>
          </p:nvSpPr>
          <p:spPr bwMode="auto">
            <a:xfrm>
              <a:off x="3750" y="32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4" name="Line 241"/>
            <p:cNvSpPr>
              <a:spLocks noChangeShapeType="1"/>
            </p:cNvSpPr>
            <p:nvPr/>
          </p:nvSpPr>
          <p:spPr bwMode="auto">
            <a:xfrm>
              <a:off x="3750" y="33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5" name="Line 242"/>
            <p:cNvSpPr>
              <a:spLocks noChangeShapeType="1"/>
            </p:cNvSpPr>
            <p:nvPr/>
          </p:nvSpPr>
          <p:spPr bwMode="auto">
            <a:xfrm>
              <a:off x="3750" y="3405"/>
              <a:ext cx="1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6" name="Line 243"/>
            <p:cNvSpPr>
              <a:spLocks noChangeShapeType="1"/>
            </p:cNvSpPr>
            <p:nvPr/>
          </p:nvSpPr>
          <p:spPr bwMode="auto">
            <a:xfrm>
              <a:off x="404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7" name="Line 244"/>
            <p:cNvSpPr>
              <a:spLocks noChangeShapeType="1"/>
            </p:cNvSpPr>
            <p:nvPr/>
          </p:nvSpPr>
          <p:spPr bwMode="auto">
            <a:xfrm>
              <a:off x="404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8" name="Line 245"/>
            <p:cNvSpPr>
              <a:spLocks noChangeShapeType="1"/>
            </p:cNvSpPr>
            <p:nvPr/>
          </p:nvSpPr>
          <p:spPr bwMode="auto">
            <a:xfrm>
              <a:off x="404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9" name="Line 246"/>
            <p:cNvSpPr>
              <a:spLocks noChangeShapeType="1"/>
            </p:cNvSpPr>
            <p:nvPr/>
          </p:nvSpPr>
          <p:spPr bwMode="auto">
            <a:xfrm>
              <a:off x="404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0" name="Line 247"/>
            <p:cNvSpPr>
              <a:spLocks noChangeShapeType="1"/>
            </p:cNvSpPr>
            <p:nvPr/>
          </p:nvSpPr>
          <p:spPr bwMode="auto">
            <a:xfrm>
              <a:off x="404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1" name="Line 248"/>
            <p:cNvSpPr>
              <a:spLocks noChangeShapeType="1"/>
            </p:cNvSpPr>
            <p:nvPr/>
          </p:nvSpPr>
          <p:spPr bwMode="auto">
            <a:xfrm>
              <a:off x="404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2" name="Line 249"/>
            <p:cNvSpPr>
              <a:spLocks noChangeShapeType="1"/>
            </p:cNvSpPr>
            <p:nvPr/>
          </p:nvSpPr>
          <p:spPr bwMode="auto">
            <a:xfrm>
              <a:off x="404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3" name="Line 250"/>
            <p:cNvSpPr>
              <a:spLocks noChangeShapeType="1"/>
            </p:cNvSpPr>
            <p:nvPr/>
          </p:nvSpPr>
          <p:spPr bwMode="auto">
            <a:xfrm>
              <a:off x="404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4" name="Line 251"/>
            <p:cNvSpPr>
              <a:spLocks noChangeShapeType="1"/>
            </p:cNvSpPr>
            <p:nvPr/>
          </p:nvSpPr>
          <p:spPr bwMode="auto">
            <a:xfrm>
              <a:off x="404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5" name="Line 252"/>
            <p:cNvSpPr>
              <a:spLocks noChangeShapeType="1"/>
            </p:cNvSpPr>
            <p:nvPr/>
          </p:nvSpPr>
          <p:spPr bwMode="auto">
            <a:xfrm>
              <a:off x="4100" y="251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6" name="Line 253"/>
            <p:cNvSpPr>
              <a:spLocks noChangeShapeType="1"/>
            </p:cNvSpPr>
            <p:nvPr/>
          </p:nvSpPr>
          <p:spPr bwMode="auto">
            <a:xfrm>
              <a:off x="4100" y="258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7" name="Line 254"/>
            <p:cNvSpPr>
              <a:spLocks noChangeShapeType="1"/>
            </p:cNvSpPr>
            <p:nvPr/>
          </p:nvSpPr>
          <p:spPr bwMode="auto">
            <a:xfrm>
              <a:off x="4100" y="265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8" name="Line 255"/>
            <p:cNvSpPr>
              <a:spLocks noChangeShapeType="1"/>
            </p:cNvSpPr>
            <p:nvPr/>
          </p:nvSpPr>
          <p:spPr bwMode="auto">
            <a:xfrm>
              <a:off x="4100" y="271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9" name="Line 256"/>
            <p:cNvSpPr>
              <a:spLocks noChangeShapeType="1"/>
            </p:cNvSpPr>
            <p:nvPr/>
          </p:nvSpPr>
          <p:spPr bwMode="auto">
            <a:xfrm>
              <a:off x="4100" y="278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0" name="Line 257"/>
            <p:cNvSpPr>
              <a:spLocks noChangeShapeType="1"/>
            </p:cNvSpPr>
            <p:nvPr/>
          </p:nvSpPr>
          <p:spPr bwMode="auto">
            <a:xfrm>
              <a:off x="4100" y="285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1" name="Line 258"/>
            <p:cNvSpPr>
              <a:spLocks noChangeShapeType="1"/>
            </p:cNvSpPr>
            <p:nvPr/>
          </p:nvSpPr>
          <p:spPr bwMode="auto">
            <a:xfrm>
              <a:off x="4100" y="292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2" name="Line 259"/>
            <p:cNvSpPr>
              <a:spLocks noChangeShapeType="1"/>
            </p:cNvSpPr>
            <p:nvPr/>
          </p:nvSpPr>
          <p:spPr bwMode="auto">
            <a:xfrm>
              <a:off x="4100" y="299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3" name="Line 260"/>
            <p:cNvSpPr>
              <a:spLocks noChangeShapeType="1"/>
            </p:cNvSpPr>
            <p:nvPr/>
          </p:nvSpPr>
          <p:spPr bwMode="auto">
            <a:xfrm>
              <a:off x="4100" y="305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4" name="Line 261"/>
            <p:cNvSpPr>
              <a:spLocks noChangeShapeType="1"/>
            </p:cNvSpPr>
            <p:nvPr/>
          </p:nvSpPr>
          <p:spPr bwMode="auto">
            <a:xfrm>
              <a:off x="4100" y="312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5" name="Line 262"/>
            <p:cNvSpPr>
              <a:spLocks noChangeShapeType="1"/>
            </p:cNvSpPr>
            <p:nvPr/>
          </p:nvSpPr>
          <p:spPr bwMode="auto">
            <a:xfrm>
              <a:off x="4100" y="319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6" name="Line 263"/>
            <p:cNvSpPr>
              <a:spLocks noChangeShapeType="1"/>
            </p:cNvSpPr>
            <p:nvPr/>
          </p:nvSpPr>
          <p:spPr bwMode="auto">
            <a:xfrm>
              <a:off x="4100" y="326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7" name="Line 264"/>
            <p:cNvSpPr>
              <a:spLocks noChangeShapeType="1"/>
            </p:cNvSpPr>
            <p:nvPr/>
          </p:nvSpPr>
          <p:spPr bwMode="auto">
            <a:xfrm>
              <a:off x="4100" y="333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8" name="Line 265"/>
            <p:cNvSpPr>
              <a:spLocks noChangeShapeType="1"/>
            </p:cNvSpPr>
            <p:nvPr/>
          </p:nvSpPr>
          <p:spPr bwMode="auto">
            <a:xfrm>
              <a:off x="4100" y="3399"/>
              <a:ext cx="1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9" name="Line 266"/>
            <p:cNvSpPr>
              <a:spLocks noChangeShapeType="1"/>
            </p:cNvSpPr>
            <p:nvPr/>
          </p:nvSpPr>
          <p:spPr bwMode="auto">
            <a:xfrm>
              <a:off x="438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0" name="Line 267"/>
            <p:cNvSpPr>
              <a:spLocks noChangeShapeType="1"/>
            </p:cNvSpPr>
            <p:nvPr/>
          </p:nvSpPr>
          <p:spPr bwMode="auto">
            <a:xfrm>
              <a:off x="438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1" name="Line 268"/>
            <p:cNvSpPr>
              <a:spLocks noChangeShapeType="1"/>
            </p:cNvSpPr>
            <p:nvPr/>
          </p:nvSpPr>
          <p:spPr bwMode="auto">
            <a:xfrm>
              <a:off x="438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2" name="Line 269"/>
            <p:cNvSpPr>
              <a:spLocks noChangeShapeType="1"/>
            </p:cNvSpPr>
            <p:nvPr/>
          </p:nvSpPr>
          <p:spPr bwMode="auto">
            <a:xfrm>
              <a:off x="438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3" name="Line 270"/>
            <p:cNvSpPr>
              <a:spLocks noChangeShapeType="1"/>
            </p:cNvSpPr>
            <p:nvPr/>
          </p:nvSpPr>
          <p:spPr bwMode="auto">
            <a:xfrm>
              <a:off x="438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4" name="Line 271"/>
            <p:cNvSpPr>
              <a:spLocks noChangeShapeType="1"/>
            </p:cNvSpPr>
            <p:nvPr/>
          </p:nvSpPr>
          <p:spPr bwMode="auto">
            <a:xfrm>
              <a:off x="438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5" name="Line 272"/>
            <p:cNvSpPr>
              <a:spLocks noChangeShapeType="1"/>
            </p:cNvSpPr>
            <p:nvPr/>
          </p:nvSpPr>
          <p:spPr bwMode="auto">
            <a:xfrm>
              <a:off x="438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6" name="Line 273"/>
            <p:cNvSpPr>
              <a:spLocks noChangeShapeType="1"/>
            </p:cNvSpPr>
            <p:nvPr/>
          </p:nvSpPr>
          <p:spPr bwMode="auto">
            <a:xfrm>
              <a:off x="438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7" name="Line 274"/>
            <p:cNvSpPr>
              <a:spLocks noChangeShapeType="1"/>
            </p:cNvSpPr>
            <p:nvPr/>
          </p:nvSpPr>
          <p:spPr bwMode="auto">
            <a:xfrm>
              <a:off x="438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8" name="Line 275"/>
            <p:cNvSpPr>
              <a:spLocks noChangeShapeType="1"/>
            </p:cNvSpPr>
            <p:nvPr/>
          </p:nvSpPr>
          <p:spPr bwMode="auto">
            <a:xfrm>
              <a:off x="4440" y="251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9" name="Line 276"/>
            <p:cNvSpPr>
              <a:spLocks noChangeShapeType="1"/>
            </p:cNvSpPr>
            <p:nvPr/>
          </p:nvSpPr>
          <p:spPr bwMode="auto">
            <a:xfrm>
              <a:off x="4440" y="25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0" name="Line 277"/>
            <p:cNvSpPr>
              <a:spLocks noChangeShapeType="1"/>
            </p:cNvSpPr>
            <p:nvPr/>
          </p:nvSpPr>
          <p:spPr bwMode="auto">
            <a:xfrm>
              <a:off x="4440" y="26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1" name="Line 278"/>
            <p:cNvSpPr>
              <a:spLocks noChangeShapeType="1"/>
            </p:cNvSpPr>
            <p:nvPr/>
          </p:nvSpPr>
          <p:spPr bwMode="auto">
            <a:xfrm>
              <a:off x="4440" y="27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2" name="Line 279"/>
            <p:cNvSpPr>
              <a:spLocks noChangeShapeType="1"/>
            </p:cNvSpPr>
            <p:nvPr/>
          </p:nvSpPr>
          <p:spPr bwMode="auto">
            <a:xfrm>
              <a:off x="4440" y="27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3" name="Line 280"/>
            <p:cNvSpPr>
              <a:spLocks noChangeShapeType="1"/>
            </p:cNvSpPr>
            <p:nvPr/>
          </p:nvSpPr>
          <p:spPr bwMode="auto">
            <a:xfrm>
              <a:off x="4440" y="28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4" name="Line 281"/>
            <p:cNvSpPr>
              <a:spLocks noChangeShapeType="1"/>
            </p:cNvSpPr>
            <p:nvPr/>
          </p:nvSpPr>
          <p:spPr bwMode="auto">
            <a:xfrm>
              <a:off x="4440" y="29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5" name="Line 282"/>
            <p:cNvSpPr>
              <a:spLocks noChangeShapeType="1"/>
            </p:cNvSpPr>
            <p:nvPr/>
          </p:nvSpPr>
          <p:spPr bwMode="auto">
            <a:xfrm>
              <a:off x="4440" y="29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6" name="Line 283"/>
            <p:cNvSpPr>
              <a:spLocks noChangeShapeType="1"/>
            </p:cNvSpPr>
            <p:nvPr/>
          </p:nvSpPr>
          <p:spPr bwMode="auto">
            <a:xfrm>
              <a:off x="4440" y="30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7" name="Line 284"/>
            <p:cNvSpPr>
              <a:spLocks noChangeShapeType="1"/>
            </p:cNvSpPr>
            <p:nvPr/>
          </p:nvSpPr>
          <p:spPr bwMode="auto">
            <a:xfrm>
              <a:off x="4440" y="31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8" name="Line 285"/>
            <p:cNvSpPr>
              <a:spLocks noChangeShapeType="1"/>
            </p:cNvSpPr>
            <p:nvPr/>
          </p:nvSpPr>
          <p:spPr bwMode="auto">
            <a:xfrm>
              <a:off x="4440" y="31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9" name="Line 286"/>
            <p:cNvSpPr>
              <a:spLocks noChangeShapeType="1"/>
            </p:cNvSpPr>
            <p:nvPr/>
          </p:nvSpPr>
          <p:spPr bwMode="auto">
            <a:xfrm>
              <a:off x="4440" y="32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0" name="Line 287"/>
            <p:cNvSpPr>
              <a:spLocks noChangeShapeType="1"/>
            </p:cNvSpPr>
            <p:nvPr/>
          </p:nvSpPr>
          <p:spPr bwMode="auto">
            <a:xfrm>
              <a:off x="4440" y="33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1" name="Line 288"/>
            <p:cNvSpPr>
              <a:spLocks noChangeShapeType="1"/>
            </p:cNvSpPr>
            <p:nvPr/>
          </p:nvSpPr>
          <p:spPr bwMode="auto">
            <a:xfrm>
              <a:off x="4440" y="3401"/>
              <a:ext cx="1" cy="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2" name="Line 289"/>
            <p:cNvSpPr>
              <a:spLocks noChangeShapeType="1"/>
            </p:cNvSpPr>
            <p:nvPr/>
          </p:nvSpPr>
          <p:spPr bwMode="auto">
            <a:xfrm>
              <a:off x="4729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3" name="Line 290"/>
            <p:cNvSpPr>
              <a:spLocks noChangeShapeType="1"/>
            </p:cNvSpPr>
            <p:nvPr/>
          </p:nvSpPr>
          <p:spPr bwMode="auto">
            <a:xfrm>
              <a:off x="4729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4" name="Line 291"/>
            <p:cNvSpPr>
              <a:spLocks noChangeShapeType="1"/>
            </p:cNvSpPr>
            <p:nvPr/>
          </p:nvSpPr>
          <p:spPr bwMode="auto">
            <a:xfrm>
              <a:off x="4729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5" name="Line 292"/>
            <p:cNvSpPr>
              <a:spLocks noChangeShapeType="1"/>
            </p:cNvSpPr>
            <p:nvPr/>
          </p:nvSpPr>
          <p:spPr bwMode="auto">
            <a:xfrm>
              <a:off x="4729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6" name="Line 293"/>
            <p:cNvSpPr>
              <a:spLocks noChangeShapeType="1"/>
            </p:cNvSpPr>
            <p:nvPr/>
          </p:nvSpPr>
          <p:spPr bwMode="auto">
            <a:xfrm>
              <a:off x="4729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7" name="Line 294"/>
            <p:cNvSpPr>
              <a:spLocks noChangeShapeType="1"/>
            </p:cNvSpPr>
            <p:nvPr/>
          </p:nvSpPr>
          <p:spPr bwMode="auto">
            <a:xfrm>
              <a:off x="4729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8" name="Line 295"/>
            <p:cNvSpPr>
              <a:spLocks noChangeShapeType="1"/>
            </p:cNvSpPr>
            <p:nvPr/>
          </p:nvSpPr>
          <p:spPr bwMode="auto">
            <a:xfrm>
              <a:off x="4729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9" name="Line 296"/>
            <p:cNvSpPr>
              <a:spLocks noChangeShapeType="1"/>
            </p:cNvSpPr>
            <p:nvPr/>
          </p:nvSpPr>
          <p:spPr bwMode="auto">
            <a:xfrm>
              <a:off x="4729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0" name="Line 297"/>
            <p:cNvSpPr>
              <a:spLocks noChangeShapeType="1"/>
            </p:cNvSpPr>
            <p:nvPr/>
          </p:nvSpPr>
          <p:spPr bwMode="auto">
            <a:xfrm>
              <a:off x="4729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1" name="Line 298"/>
            <p:cNvSpPr>
              <a:spLocks noChangeShapeType="1"/>
            </p:cNvSpPr>
            <p:nvPr/>
          </p:nvSpPr>
          <p:spPr bwMode="auto">
            <a:xfrm>
              <a:off x="4786" y="252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2" name="Line 299"/>
            <p:cNvSpPr>
              <a:spLocks noChangeShapeType="1"/>
            </p:cNvSpPr>
            <p:nvPr/>
          </p:nvSpPr>
          <p:spPr bwMode="auto">
            <a:xfrm>
              <a:off x="4786" y="258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3" name="Line 300"/>
            <p:cNvSpPr>
              <a:spLocks noChangeShapeType="1"/>
            </p:cNvSpPr>
            <p:nvPr/>
          </p:nvSpPr>
          <p:spPr bwMode="auto">
            <a:xfrm>
              <a:off x="4786" y="265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4" name="Line 301"/>
            <p:cNvSpPr>
              <a:spLocks noChangeShapeType="1"/>
            </p:cNvSpPr>
            <p:nvPr/>
          </p:nvSpPr>
          <p:spPr bwMode="auto">
            <a:xfrm>
              <a:off x="4786" y="27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5" name="Line 302"/>
            <p:cNvSpPr>
              <a:spLocks noChangeShapeType="1"/>
            </p:cNvSpPr>
            <p:nvPr/>
          </p:nvSpPr>
          <p:spPr bwMode="auto">
            <a:xfrm>
              <a:off x="4786" y="27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6" name="Line 303"/>
            <p:cNvSpPr>
              <a:spLocks noChangeShapeType="1"/>
            </p:cNvSpPr>
            <p:nvPr/>
          </p:nvSpPr>
          <p:spPr bwMode="auto">
            <a:xfrm>
              <a:off x="4786" y="28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7" name="Line 304"/>
            <p:cNvSpPr>
              <a:spLocks noChangeShapeType="1"/>
            </p:cNvSpPr>
            <p:nvPr/>
          </p:nvSpPr>
          <p:spPr bwMode="auto">
            <a:xfrm>
              <a:off x="4786" y="29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8" name="Line 305"/>
            <p:cNvSpPr>
              <a:spLocks noChangeShapeType="1"/>
            </p:cNvSpPr>
            <p:nvPr/>
          </p:nvSpPr>
          <p:spPr bwMode="auto">
            <a:xfrm>
              <a:off x="4786" y="29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9" name="Line 306"/>
            <p:cNvSpPr>
              <a:spLocks noChangeShapeType="1"/>
            </p:cNvSpPr>
            <p:nvPr/>
          </p:nvSpPr>
          <p:spPr bwMode="auto">
            <a:xfrm>
              <a:off x="4786" y="30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0" name="Line 307"/>
            <p:cNvSpPr>
              <a:spLocks noChangeShapeType="1"/>
            </p:cNvSpPr>
            <p:nvPr/>
          </p:nvSpPr>
          <p:spPr bwMode="auto">
            <a:xfrm>
              <a:off x="4786" y="31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1" name="Line 308"/>
            <p:cNvSpPr>
              <a:spLocks noChangeShapeType="1"/>
            </p:cNvSpPr>
            <p:nvPr/>
          </p:nvSpPr>
          <p:spPr bwMode="auto">
            <a:xfrm>
              <a:off x="4786" y="32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2" name="Line 309"/>
            <p:cNvSpPr>
              <a:spLocks noChangeShapeType="1"/>
            </p:cNvSpPr>
            <p:nvPr/>
          </p:nvSpPr>
          <p:spPr bwMode="auto">
            <a:xfrm>
              <a:off x="4786" y="327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3" name="Line 310"/>
            <p:cNvSpPr>
              <a:spLocks noChangeShapeType="1"/>
            </p:cNvSpPr>
            <p:nvPr/>
          </p:nvSpPr>
          <p:spPr bwMode="auto">
            <a:xfrm>
              <a:off x="4786" y="333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4" name="Line 311"/>
            <p:cNvSpPr>
              <a:spLocks noChangeShapeType="1"/>
            </p:cNvSpPr>
            <p:nvPr/>
          </p:nvSpPr>
          <p:spPr bwMode="auto">
            <a:xfrm>
              <a:off x="4786" y="3406"/>
              <a:ext cx="1" cy="1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5" name="Line 312"/>
            <p:cNvSpPr>
              <a:spLocks noChangeShapeType="1"/>
            </p:cNvSpPr>
            <p:nvPr/>
          </p:nvSpPr>
          <p:spPr bwMode="auto">
            <a:xfrm>
              <a:off x="3191" y="3333"/>
              <a:ext cx="16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6" name="Line 313"/>
            <p:cNvSpPr>
              <a:spLocks noChangeShapeType="1"/>
            </p:cNvSpPr>
            <p:nvPr/>
          </p:nvSpPr>
          <p:spPr bwMode="auto">
            <a:xfrm flipV="1">
              <a:off x="3410" y="3333"/>
              <a:ext cx="29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7" name="Line 314"/>
            <p:cNvSpPr>
              <a:spLocks noChangeShapeType="1"/>
            </p:cNvSpPr>
            <p:nvPr/>
          </p:nvSpPr>
          <p:spPr bwMode="auto">
            <a:xfrm flipV="1">
              <a:off x="3750" y="3333"/>
              <a:ext cx="29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8" name="Line 315"/>
            <p:cNvSpPr>
              <a:spLocks noChangeShapeType="1"/>
            </p:cNvSpPr>
            <p:nvPr/>
          </p:nvSpPr>
          <p:spPr bwMode="auto">
            <a:xfrm flipV="1">
              <a:off x="4100" y="3333"/>
              <a:ext cx="28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9" name="Line 316"/>
            <p:cNvSpPr>
              <a:spLocks noChangeShapeType="1"/>
            </p:cNvSpPr>
            <p:nvPr/>
          </p:nvSpPr>
          <p:spPr bwMode="auto">
            <a:xfrm flipV="1">
              <a:off x="4440" y="3333"/>
              <a:ext cx="28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0" name="Freeform 317"/>
            <p:cNvSpPr>
              <a:spLocks/>
            </p:cNvSpPr>
            <p:nvPr/>
          </p:nvSpPr>
          <p:spPr bwMode="auto">
            <a:xfrm>
              <a:off x="3360" y="2521"/>
              <a:ext cx="50" cy="235"/>
            </a:xfrm>
            <a:custGeom>
              <a:avLst/>
              <a:gdLst>
                <a:gd name="T0" fmla="*/ 50 w 50"/>
                <a:gd name="T1" fmla="*/ 0 h 235"/>
                <a:gd name="T2" fmla="*/ 50 w 50"/>
                <a:gd name="T3" fmla="*/ 235 h 235"/>
                <a:gd name="T4" fmla="*/ 0 w 50"/>
                <a:gd name="T5" fmla="*/ 173 h 235"/>
                <a:gd name="T6" fmla="*/ 0 w 50"/>
                <a:gd name="T7" fmla="*/ 42 h 235"/>
                <a:gd name="T8" fmla="*/ 5 w 50"/>
                <a:gd name="T9" fmla="*/ 34 h 235"/>
                <a:gd name="T10" fmla="*/ 13 w 50"/>
                <a:gd name="T11" fmla="*/ 24 h 235"/>
                <a:gd name="T12" fmla="*/ 24 w 50"/>
                <a:gd name="T13" fmla="*/ 16 h 235"/>
                <a:gd name="T14" fmla="*/ 36 w 50"/>
                <a:gd name="T15" fmla="*/ 7 h 235"/>
                <a:gd name="T16" fmla="*/ 50 w 50"/>
                <a:gd name="T17" fmla="*/ 0 h 2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235">
                  <a:moveTo>
                    <a:pt x="50" y="0"/>
                  </a:moveTo>
                  <a:lnTo>
                    <a:pt x="50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5" y="34"/>
                  </a:lnTo>
                  <a:lnTo>
                    <a:pt x="13" y="24"/>
                  </a:lnTo>
                  <a:lnTo>
                    <a:pt x="24" y="16"/>
                  </a:lnTo>
                  <a:lnTo>
                    <a:pt x="36" y="7"/>
                  </a:lnTo>
                  <a:lnTo>
                    <a:pt x="50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1" name="Line 318"/>
            <p:cNvSpPr>
              <a:spLocks noChangeShapeType="1"/>
            </p:cNvSpPr>
            <p:nvPr/>
          </p:nvSpPr>
          <p:spPr bwMode="auto">
            <a:xfrm flipV="1">
              <a:off x="4786" y="3333"/>
              <a:ext cx="107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2" name="Line 319"/>
            <p:cNvSpPr>
              <a:spLocks noChangeShapeType="1"/>
            </p:cNvSpPr>
            <p:nvPr/>
          </p:nvSpPr>
          <p:spPr bwMode="auto">
            <a:xfrm flipV="1">
              <a:off x="3274" y="2444"/>
              <a:ext cx="1" cy="2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3" name="Line 320"/>
            <p:cNvSpPr>
              <a:spLocks noChangeShapeType="1"/>
            </p:cNvSpPr>
            <p:nvPr/>
          </p:nvSpPr>
          <p:spPr bwMode="auto">
            <a:xfrm flipV="1">
              <a:off x="3360" y="2444"/>
              <a:ext cx="1" cy="11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4" name="Line 321"/>
            <p:cNvSpPr>
              <a:spLocks noChangeShapeType="1"/>
            </p:cNvSpPr>
            <p:nvPr/>
          </p:nvSpPr>
          <p:spPr bwMode="auto">
            <a:xfrm>
              <a:off x="3274" y="2489"/>
              <a:ext cx="8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5" name="Line 322"/>
            <p:cNvSpPr>
              <a:spLocks noChangeShapeType="1"/>
            </p:cNvSpPr>
            <p:nvPr/>
          </p:nvSpPr>
          <p:spPr bwMode="auto">
            <a:xfrm>
              <a:off x="3416" y="2489"/>
              <a:ext cx="2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6" name="Freeform 323"/>
            <p:cNvSpPr>
              <a:spLocks/>
            </p:cNvSpPr>
            <p:nvPr/>
          </p:nvSpPr>
          <p:spPr bwMode="auto">
            <a:xfrm>
              <a:off x="3363" y="2469"/>
              <a:ext cx="58" cy="43"/>
            </a:xfrm>
            <a:custGeom>
              <a:avLst/>
              <a:gdLst>
                <a:gd name="T0" fmla="*/ 58 w 58"/>
                <a:gd name="T1" fmla="*/ 43 h 43"/>
                <a:gd name="T2" fmla="*/ 0 w 58"/>
                <a:gd name="T3" fmla="*/ 20 h 43"/>
                <a:gd name="T4" fmla="*/ 58 w 58"/>
                <a:gd name="T5" fmla="*/ 0 h 43"/>
                <a:gd name="T6" fmla="*/ 58 w 5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lnTo>
                    <a:pt x="0" y="20"/>
                  </a:lnTo>
                  <a:lnTo>
                    <a:pt x="58" y="0"/>
                  </a:lnTo>
                  <a:lnTo>
                    <a:pt x="5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7" name="Line 324"/>
            <p:cNvSpPr>
              <a:spLocks noChangeShapeType="1"/>
            </p:cNvSpPr>
            <p:nvPr/>
          </p:nvSpPr>
          <p:spPr bwMode="auto">
            <a:xfrm>
              <a:off x="3210" y="2489"/>
              <a:ext cx="1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8" name="Freeform 325"/>
            <p:cNvSpPr>
              <a:spLocks/>
            </p:cNvSpPr>
            <p:nvPr/>
          </p:nvSpPr>
          <p:spPr bwMode="auto">
            <a:xfrm>
              <a:off x="3215" y="2469"/>
              <a:ext cx="59" cy="43"/>
            </a:xfrm>
            <a:custGeom>
              <a:avLst/>
              <a:gdLst>
                <a:gd name="T0" fmla="*/ 0 w 59"/>
                <a:gd name="T1" fmla="*/ 0 h 43"/>
                <a:gd name="T2" fmla="*/ 59 w 59"/>
                <a:gd name="T3" fmla="*/ 20 h 43"/>
                <a:gd name="T4" fmla="*/ 0 w 59"/>
                <a:gd name="T5" fmla="*/ 43 h 43"/>
                <a:gd name="T6" fmla="*/ 0 w 59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43">
                  <a:moveTo>
                    <a:pt x="0" y="0"/>
                  </a:moveTo>
                  <a:lnTo>
                    <a:pt x="59" y="20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9" name="Line 326"/>
            <p:cNvSpPr>
              <a:spLocks noChangeShapeType="1"/>
            </p:cNvSpPr>
            <p:nvPr/>
          </p:nvSpPr>
          <p:spPr bwMode="auto">
            <a:xfrm>
              <a:off x="3363" y="3510"/>
              <a:ext cx="8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0" name="Line 327"/>
            <p:cNvSpPr>
              <a:spLocks noChangeShapeType="1"/>
            </p:cNvSpPr>
            <p:nvPr/>
          </p:nvSpPr>
          <p:spPr bwMode="auto">
            <a:xfrm>
              <a:off x="3283" y="3510"/>
              <a:ext cx="3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1" name="Freeform 328"/>
            <p:cNvSpPr>
              <a:spLocks/>
            </p:cNvSpPr>
            <p:nvPr/>
          </p:nvSpPr>
          <p:spPr bwMode="auto">
            <a:xfrm>
              <a:off x="3309" y="3488"/>
              <a:ext cx="57" cy="43"/>
            </a:xfrm>
            <a:custGeom>
              <a:avLst/>
              <a:gdLst>
                <a:gd name="T0" fmla="*/ 0 w 57"/>
                <a:gd name="T1" fmla="*/ 0 h 43"/>
                <a:gd name="T2" fmla="*/ 57 w 57"/>
                <a:gd name="T3" fmla="*/ 22 h 43"/>
                <a:gd name="T4" fmla="*/ 0 w 57"/>
                <a:gd name="T5" fmla="*/ 43 h 43"/>
                <a:gd name="T6" fmla="*/ 0 w 5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0" y="0"/>
                  </a:moveTo>
                  <a:lnTo>
                    <a:pt x="57" y="22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2" name="Line 329"/>
            <p:cNvSpPr>
              <a:spLocks noChangeShapeType="1"/>
            </p:cNvSpPr>
            <p:nvPr/>
          </p:nvSpPr>
          <p:spPr bwMode="auto">
            <a:xfrm>
              <a:off x="3459" y="3510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3" name="Freeform 330"/>
            <p:cNvSpPr>
              <a:spLocks/>
            </p:cNvSpPr>
            <p:nvPr/>
          </p:nvSpPr>
          <p:spPr bwMode="auto">
            <a:xfrm>
              <a:off x="3407" y="3488"/>
              <a:ext cx="57" cy="43"/>
            </a:xfrm>
            <a:custGeom>
              <a:avLst/>
              <a:gdLst>
                <a:gd name="T0" fmla="*/ 57 w 57"/>
                <a:gd name="T1" fmla="*/ 43 h 43"/>
                <a:gd name="T2" fmla="*/ 0 w 57"/>
                <a:gd name="T3" fmla="*/ 22 h 43"/>
                <a:gd name="T4" fmla="*/ 57 w 57"/>
                <a:gd name="T5" fmla="*/ 0 h 43"/>
                <a:gd name="T6" fmla="*/ 57 w 57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57" y="43"/>
                  </a:moveTo>
                  <a:lnTo>
                    <a:pt x="0" y="22"/>
                  </a:lnTo>
                  <a:lnTo>
                    <a:pt x="57" y="0"/>
                  </a:lnTo>
                  <a:lnTo>
                    <a:pt x="5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4" name="Freeform 331"/>
            <p:cNvSpPr>
              <a:spLocks/>
            </p:cNvSpPr>
            <p:nvPr/>
          </p:nvSpPr>
          <p:spPr bwMode="auto">
            <a:xfrm>
              <a:off x="3704" y="2530"/>
              <a:ext cx="46" cy="226"/>
            </a:xfrm>
            <a:custGeom>
              <a:avLst/>
              <a:gdLst>
                <a:gd name="T0" fmla="*/ 46 w 46"/>
                <a:gd name="T1" fmla="*/ 0 h 226"/>
                <a:gd name="T2" fmla="*/ 46 w 46"/>
                <a:gd name="T3" fmla="*/ 226 h 226"/>
                <a:gd name="T4" fmla="*/ 0 w 46"/>
                <a:gd name="T5" fmla="*/ 172 h 226"/>
                <a:gd name="T6" fmla="*/ 0 w 46"/>
                <a:gd name="T7" fmla="*/ 40 h 226"/>
                <a:gd name="T8" fmla="*/ 4 w 46"/>
                <a:gd name="T9" fmla="*/ 32 h 226"/>
                <a:gd name="T10" fmla="*/ 12 w 46"/>
                <a:gd name="T11" fmla="*/ 23 h 226"/>
                <a:gd name="T12" fmla="*/ 21 w 46"/>
                <a:gd name="T13" fmla="*/ 14 h 226"/>
                <a:gd name="T14" fmla="*/ 34 w 46"/>
                <a:gd name="T15" fmla="*/ 5 h 226"/>
                <a:gd name="T16" fmla="*/ 46 w 46"/>
                <a:gd name="T17" fmla="*/ 0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" h="226">
                  <a:moveTo>
                    <a:pt x="46" y="0"/>
                  </a:moveTo>
                  <a:lnTo>
                    <a:pt x="46" y="226"/>
                  </a:lnTo>
                  <a:lnTo>
                    <a:pt x="0" y="172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12" y="23"/>
                  </a:lnTo>
                  <a:lnTo>
                    <a:pt x="21" y="14"/>
                  </a:lnTo>
                  <a:lnTo>
                    <a:pt x="34" y="5"/>
                  </a:lnTo>
                  <a:lnTo>
                    <a:pt x="46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5" name="Freeform 332"/>
            <p:cNvSpPr>
              <a:spLocks/>
            </p:cNvSpPr>
            <p:nvPr/>
          </p:nvSpPr>
          <p:spPr bwMode="auto">
            <a:xfrm>
              <a:off x="4045" y="2525"/>
              <a:ext cx="55" cy="234"/>
            </a:xfrm>
            <a:custGeom>
              <a:avLst/>
              <a:gdLst>
                <a:gd name="T0" fmla="*/ 55 w 55"/>
                <a:gd name="T1" fmla="*/ 0 h 234"/>
                <a:gd name="T2" fmla="*/ 55 w 55"/>
                <a:gd name="T3" fmla="*/ 234 h 234"/>
                <a:gd name="T4" fmla="*/ 0 w 55"/>
                <a:gd name="T5" fmla="*/ 171 h 234"/>
                <a:gd name="T6" fmla="*/ 0 w 55"/>
                <a:gd name="T7" fmla="*/ 41 h 234"/>
                <a:gd name="T8" fmla="*/ 3 w 55"/>
                <a:gd name="T9" fmla="*/ 34 h 234"/>
                <a:gd name="T10" fmla="*/ 10 w 55"/>
                <a:gd name="T11" fmla="*/ 27 h 234"/>
                <a:gd name="T12" fmla="*/ 19 w 55"/>
                <a:gd name="T13" fmla="*/ 19 h 234"/>
                <a:gd name="T14" fmla="*/ 30 w 55"/>
                <a:gd name="T15" fmla="*/ 12 h 234"/>
                <a:gd name="T16" fmla="*/ 42 w 55"/>
                <a:gd name="T17" fmla="*/ 6 h 234"/>
                <a:gd name="T18" fmla="*/ 55 w 55"/>
                <a:gd name="T19" fmla="*/ 0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4">
                  <a:moveTo>
                    <a:pt x="55" y="0"/>
                  </a:moveTo>
                  <a:lnTo>
                    <a:pt x="55" y="234"/>
                  </a:lnTo>
                  <a:lnTo>
                    <a:pt x="0" y="171"/>
                  </a:lnTo>
                  <a:lnTo>
                    <a:pt x="0" y="41"/>
                  </a:lnTo>
                  <a:lnTo>
                    <a:pt x="3" y="34"/>
                  </a:lnTo>
                  <a:lnTo>
                    <a:pt x="10" y="27"/>
                  </a:lnTo>
                  <a:lnTo>
                    <a:pt x="19" y="19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6" name="Freeform 333"/>
            <p:cNvSpPr>
              <a:spLocks/>
            </p:cNvSpPr>
            <p:nvPr/>
          </p:nvSpPr>
          <p:spPr bwMode="auto">
            <a:xfrm>
              <a:off x="4385" y="2521"/>
              <a:ext cx="55" cy="235"/>
            </a:xfrm>
            <a:custGeom>
              <a:avLst/>
              <a:gdLst>
                <a:gd name="T0" fmla="*/ 55 w 55"/>
                <a:gd name="T1" fmla="*/ 0 h 235"/>
                <a:gd name="T2" fmla="*/ 55 w 55"/>
                <a:gd name="T3" fmla="*/ 235 h 235"/>
                <a:gd name="T4" fmla="*/ 0 w 55"/>
                <a:gd name="T5" fmla="*/ 173 h 235"/>
                <a:gd name="T6" fmla="*/ 0 w 55"/>
                <a:gd name="T7" fmla="*/ 42 h 235"/>
                <a:gd name="T8" fmla="*/ 4 w 55"/>
                <a:gd name="T9" fmla="*/ 35 h 235"/>
                <a:gd name="T10" fmla="*/ 11 w 55"/>
                <a:gd name="T11" fmla="*/ 28 h 235"/>
                <a:gd name="T12" fmla="*/ 19 w 55"/>
                <a:gd name="T13" fmla="*/ 20 h 235"/>
                <a:gd name="T14" fmla="*/ 30 w 55"/>
                <a:gd name="T15" fmla="*/ 13 h 235"/>
                <a:gd name="T16" fmla="*/ 42 w 55"/>
                <a:gd name="T17" fmla="*/ 6 h 235"/>
                <a:gd name="T18" fmla="*/ 55 w 55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5">
                  <a:moveTo>
                    <a:pt x="55" y="0"/>
                  </a:moveTo>
                  <a:lnTo>
                    <a:pt x="55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4" y="35"/>
                  </a:lnTo>
                  <a:lnTo>
                    <a:pt x="11" y="28"/>
                  </a:lnTo>
                  <a:lnTo>
                    <a:pt x="19" y="20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7" name="Freeform 334"/>
            <p:cNvSpPr>
              <a:spLocks/>
            </p:cNvSpPr>
            <p:nvPr/>
          </p:nvSpPr>
          <p:spPr bwMode="auto">
            <a:xfrm>
              <a:off x="4729" y="2521"/>
              <a:ext cx="57" cy="235"/>
            </a:xfrm>
            <a:custGeom>
              <a:avLst/>
              <a:gdLst>
                <a:gd name="T0" fmla="*/ 57 w 57"/>
                <a:gd name="T1" fmla="*/ 0 h 235"/>
                <a:gd name="T2" fmla="*/ 57 w 57"/>
                <a:gd name="T3" fmla="*/ 235 h 235"/>
                <a:gd name="T4" fmla="*/ 0 w 57"/>
                <a:gd name="T5" fmla="*/ 173 h 235"/>
                <a:gd name="T6" fmla="*/ 0 w 57"/>
                <a:gd name="T7" fmla="*/ 42 h 235"/>
                <a:gd name="T8" fmla="*/ 3 w 57"/>
                <a:gd name="T9" fmla="*/ 35 h 235"/>
                <a:gd name="T10" fmla="*/ 11 w 57"/>
                <a:gd name="T11" fmla="*/ 28 h 235"/>
                <a:gd name="T12" fmla="*/ 20 w 57"/>
                <a:gd name="T13" fmla="*/ 20 h 235"/>
                <a:gd name="T14" fmla="*/ 31 w 57"/>
                <a:gd name="T15" fmla="*/ 13 h 235"/>
                <a:gd name="T16" fmla="*/ 45 w 57"/>
                <a:gd name="T17" fmla="*/ 6 h 235"/>
                <a:gd name="T18" fmla="*/ 57 w 57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235">
                  <a:moveTo>
                    <a:pt x="57" y="0"/>
                  </a:moveTo>
                  <a:lnTo>
                    <a:pt x="57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3" y="35"/>
                  </a:lnTo>
                  <a:lnTo>
                    <a:pt x="11" y="28"/>
                  </a:lnTo>
                  <a:lnTo>
                    <a:pt x="20" y="20"/>
                  </a:lnTo>
                  <a:lnTo>
                    <a:pt x="31" y="13"/>
                  </a:lnTo>
                  <a:lnTo>
                    <a:pt x="45" y="6"/>
                  </a:lnTo>
                  <a:lnTo>
                    <a:pt x="57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8" name="Freeform 335"/>
            <p:cNvSpPr>
              <a:spLocks/>
            </p:cNvSpPr>
            <p:nvPr/>
          </p:nvSpPr>
          <p:spPr bwMode="auto">
            <a:xfrm>
              <a:off x="3360" y="3333"/>
              <a:ext cx="50" cy="125"/>
            </a:xfrm>
            <a:custGeom>
              <a:avLst/>
              <a:gdLst>
                <a:gd name="T0" fmla="*/ 50 w 50"/>
                <a:gd name="T1" fmla="*/ 125 h 125"/>
                <a:gd name="T2" fmla="*/ 46 w 50"/>
                <a:gd name="T3" fmla="*/ 104 h 125"/>
                <a:gd name="T4" fmla="*/ 41 w 50"/>
                <a:gd name="T5" fmla="*/ 82 h 125"/>
                <a:gd name="T6" fmla="*/ 35 w 50"/>
                <a:gd name="T7" fmla="*/ 61 h 125"/>
                <a:gd name="T8" fmla="*/ 28 w 50"/>
                <a:gd name="T9" fmla="*/ 41 h 125"/>
                <a:gd name="T10" fmla="*/ 19 w 50"/>
                <a:gd name="T11" fmla="*/ 23 h 125"/>
                <a:gd name="T12" fmla="*/ 10 w 50"/>
                <a:gd name="T13" fmla="*/ 9 h 125"/>
                <a:gd name="T14" fmla="*/ 0 w 50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5">
                  <a:moveTo>
                    <a:pt x="50" y="125"/>
                  </a:moveTo>
                  <a:lnTo>
                    <a:pt x="46" y="104"/>
                  </a:lnTo>
                  <a:lnTo>
                    <a:pt x="41" y="82"/>
                  </a:lnTo>
                  <a:lnTo>
                    <a:pt x="35" y="61"/>
                  </a:lnTo>
                  <a:lnTo>
                    <a:pt x="28" y="41"/>
                  </a:lnTo>
                  <a:lnTo>
                    <a:pt x="19" y="23"/>
                  </a:lnTo>
                  <a:lnTo>
                    <a:pt x="10" y="9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9" name="Freeform 336"/>
            <p:cNvSpPr>
              <a:spLocks/>
            </p:cNvSpPr>
            <p:nvPr/>
          </p:nvSpPr>
          <p:spPr bwMode="auto">
            <a:xfrm>
              <a:off x="3704" y="3334"/>
              <a:ext cx="46" cy="125"/>
            </a:xfrm>
            <a:custGeom>
              <a:avLst/>
              <a:gdLst>
                <a:gd name="T0" fmla="*/ 46 w 46"/>
                <a:gd name="T1" fmla="*/ 125 h 125"/>
                <a:gd name="T2" fmla="*/ 43 w 46"/>
                <a:gd name="T3" fmla="*/ 104 h 125"/>
                <a:gd name="T4" fmla="*/ 40 w 46"/>
                <a:gd name="T5" fmla="*/ 82 h 125"/>
                <a:gd name="T6" fmla="*/ 34 w 46"/>
                <a:gd name="T7" fmla="*/ 61 h 125"/>
                <a:gd name="T8" fmla="*/ 26 w 46"/>
                <a:gd name="T9" fmla="*/ 40 h 125"/>
                <a:gd name="T10" fmla="*/ 18 w 46"/>
                <a:gd name="T11" fmla="*/ 24 h 125"/>
                <a:gd name="T12" fmla="*/ 9 w 46"/>
                <a:gd name="T13" fmla="*/ 10 h 125"/>
                <a:gd name="T14" fmla="*/ 0 w 46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5">
                  <a:moveTo>
                    <a:pt x="46" y="125"/>
                  </a:moveTo>
                  <a:lnTo>
                    <a:pt x="43" y="104"/>
                  </a:lnTo>
                  <a:lnTo>
                    <a:pt x="40" y="82"/>
                  </a:lnTo>
                  <a:lnTo>
                    <a:pt x="34" y="61"/>
                  </a:lnTo>
                  <a:lnTo>
                    <a:pt x="26" y="40"/>
                  </a:lnTo>
                  <a:lnTo>
                    <a:pt x="18" y="24"/>
                  </a:lnTo>
                  <a:lnTo>
                    <a:pt x="9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0" name="Freeform 337"/>
            <p:cNvSpPr>
              <a:spLocks/>
            </p:cNvSpPr>
            <p:nvPr/>
          </p:nvSpPr>
          <p:spPr bwMode="auto">
            <a:xfrm>
              <a:off x="404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0 w 55"/>
                <a:gd name="T3" fmla="*/ 104 h 125"/>
                <a:gd name="T4" fmla="*/ 45 w 55"/>
                <a:gd name="T5" fmla="*/ 82 h 125"/>
                <a:gd name="T6" fmla="*/ 37 w 55"/>
                <a:gd name="T7" fmla="*/ 60 h 125"/>
                <a:gd name="T8" fmla="*/ 28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0" y="104"/>
                  </a:lnTo>
                  <a:lnTo>
                    <a:pt x="45" y="82"/>
                  </a:lnTo>
                  <a:lnTo>
                    <a:pt x="37" y="60"/>
                  </a:lnTo>
                  <a:lnTo>
                    <a:pt x="28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1" name="Freeform 338"/>
            <p:cNvSpPr>
              <a:spLocks/>
            </p:cNvSpPr>
            <p:nvPr/>
          </p:nvSpPr>
          <p:spPr bwMode="auto">
            <a:xfrm>
              <a:off x="438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1 w 55"/>
                <a:gd name="T3" fmla="*/ 104 h 125"/>
                <a:gd name="T4" fmla="*/ 45 w 55"/>
                <a:gd name="T5" fmla="*/ 82 h 125"/>
                <a:gd name="T6" fmla="*/ 38 w 55"/>
                <a:gd name="T7" fmla="*/ 60 h 125"/>
                <a:gd name="T8" fmla="*/ 29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1" y="104"/>
                  </a:lnTo>
                  <a:lnTo>
                    <a:pt x="45" y="82"/>
                  </a:lnTo>
                  <a:lnTo>
                    <a:pt x="38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2" name="Freeform 339"/>
            <p:cNvSpPr>
              <a:spLocks/>
            </p:cNvSpPr>
            <p:nvPr/>
          </p:nvSpPr>
          <p:spPr bwMode="auto">
            <a:xfrm>
              <a:off x="4729" y="3334"/>
              <a:ext cx="57" cy="125"/>
            </a:xfrm>
            <a:custGeom>
              <a:avLst/>
              <a:gdLst>
                <a:gd name="T0" fmla="*/ 57 w 57"/>
                <a:gd name="T1" fmla="*/ 125 h 125"/>
                <a:gd name="T2" fmla="*/ 53 w 57"/>
                <a:gd name="T3" fmla="*/ 103 h 125"/>
                <a:gd name="T4" fmla="*/ 46 w 57"/>
                <a:gd name="T5" fmla="*/ 82 h 125"/>
                <a:gd name="T6" fmla="*/ 39 w 57"/>
                <a:gd name="T7" fmla="*/ 60 h 125"/>
                <a:gd name="T8" fmla="*/ 29 w 57"/>
                <a:gd name="T9" fmla="*/ 40 h 125"/>
                <a:gd name="T10" fmla="*/ 19 w 57"/>
                <a:gd name="T11" fmla="*/ 22 h 125"/>
                <a:gd name="T12" fmla="*/ 9 w 57"/>
                <a:gd name="T13" fmla="*/ 8 h 125"/>
                <a:gd name="T14" fmla="*/ 0 w 57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5">
                  <a:moveTo>
                    <a:pt x="57" y="125"/>
                  </a:moveTo>
                  <a:lnTo>
                    <a:pt x="53" y="103"/>
                  </a:lnTo>
                  <a:lnTo>
                    <a:pt x="46" y="82"/>
                  </a:lnTo>
                  <a:lnTo>
                    <a:pt x="39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3" name="Rectangle 340"/>
            <p:cNvSpPr>
              <a:spLocks noChangeArrowheads="1"/>
            </p:cNvSpPr>
            <p:nvPr/>
          </p:nvSpPr>
          <p:spPr bwMode="auto">
            <a:xfrm>
              <a:off x="3087" y="2366"/>
              <a:ext cx="4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04" name="Rectangle 341"/>
            <p:cNvSpPr>
              <a:spLocks noChangeArrowheads="1"/>
            </p:cNvSpPr>
            <p:nvPr/>
          </p:nvSpPr>
          <p:spPr bwMode="auto">
            <a:xfrm>
              <a:off x="3128" y="2425"/>
              <a:ext cx="2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05" name="Rectangle 342"/>
            <p:cNvSpPr>
              <a:spLocks noChangeArrowheads="1"/>
            </p:cNvSpPr>
            <p:nvPr/>
          </p:nvSpPr>
          <p:spPr bwMode="auto">
            <a:xfrm>
              <a:off x="3110" y="319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06" name="Rectangle 343"/>
            <p:cNvSpPr>
              <a:spLocks noChangeArrowheads="1"/>
            </p:cNvSpPr>
            <p:nvPr/>
          </p:nvSpPr>
          <p:spPr bwMode="auto">
            <a:xfrm>
              <a:off x="3133" y="3253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07" name="Rectangle 344"/>
            <p:cNvSpPr>
              <a:spLocks noChangeArrowheads="1"/>
            </p:cNvSpPr>
            <p:nvPr/>
          </p:nvSpPr>
          <p:spPr bwMode="auto">
            <a:xfrm>
              <a:off x="5290" y="2849"/>
              <a:ext cx="5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08" name="Rectangle 345"/>
            <p:cNvSpPr>
              <a:spLocks noChangeArrowheads="1"/>
            </p:cNvSpPr>
            <p:nvPr/>
          </p:nvSpPr>
          <p:spPr bwMode="auto">
            <a:xfrm>
              <a:off x="5346" y="2859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09" name="Rectangle 346"/>
            <p:cNvSpPr>
              <a:spLocks noChangeArrowheads="1"/>
            </p:cNvSpPr>
            <p:nvPr/>
          </p:nvSpPr>
          <p:spPr bwMode="auto">
            <a:xfrm>
              <a:off x="3119" y="2859"/>
              <a:ext cx="6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0" name="Rectangle 347"/>
            <p:cNvSpPr>
              <a:spLocks noChangeArrowheads="1"/>
            </p:cNvSpPr>
            <p:nvPr/>
          </p:nvSpPr>
          <p:spPr bwMode="auto">
            <a:xfrm>
              <a:off x="5290" y="3455"/>
              <a:ext cx="5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1" name="Rectangle 348"/>
            <p:cNvSpPr>
              <a:spLocks noChangeArrowheads="1"/>
            </p:cNvSpPr>
            <p:nvPr/>
          </p:nvSpPr>
          <p:spPr bwMode="auto">
            <a:xfrm>
              <a:off x="5346" y="346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2" name="Rectangle 349"/>
            <p:cNvSpPr>
              <a:spLocks noChangeArrowheads="1"/>
            </p:cNvSpPr>
            <p:nvPr/>
          </p:nvSpPr>
          <p:spPr bwMode="auto">
            <a:xfrm>
              <a:off x="3119" y="3465"/>
              <a:ext cx="6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3" name="Rectangle 350"/>
            <p:cNvSpPr>
              <a:spLocks noChangeArrowheads="1"/>
            </p:cNvSpPr>
            <p:nvPr/>
          </p:nvSpPr>
          <p:spPr bwMode="auto">
            <a:xfrm>
              <a:off x="3361" y="3501"/>
              <a:ext cx="3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g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4" name="Rectangle 351"/>
            <p:cNvSpPr>
              <a:spLocks noChangeArrowheads="1"/>
            </p:cNvSpPr>
            <p:nvPr/>
          </p:nvSpPr>
          <p:spPr bwMode="auto">
            <a:xfrm>
              <a:off x="3254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5" name="Rectangle 352"/>
            <p:cNvSpPr>
              <a:spLocks noChangeArrowheads="1"/>
            </p:cNvSpPr>
            <p:nvPr/>
          </p:nvSpPr>
          <p:spPr bwMode="auto">
            <a:xfrm>
              <a:off x="3277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6" name="Rectangle 353"/>
            <p:cNvSpPr>
              <a:spLocks noChangeArrowheads="1"/>
            </p:cNvSpPr>
            <p:nvPr/>
          </p:nvSpPr>
          <p:spPr bwMode="auto">
            <a:xfrm>
              <a:off x="3526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7" name="Rectangle 354"/>
            <p:cNvSpPr>
              <a:spLocks noChangeArrowheads="1"/>
            </p:cNvSpPr>
            <p:nvPr/>
          </p:nvSpPr>
          <p:spPr bwMode="auto">
            <a:xfrm>
              <a:off x="3549" y="3246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8" name="Rectangle 355"/>
            <p:cNvSpPr>
              <a:spLocks noChangeArrowheads="1"/>
            </p:cNvSpPr>
            <p:nvPr/>
          </p:nvSpPr>
          <p:spPr bwMode="auto">
            <a:xfrm>
              <a:off x="3869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19" name="Rectangle 356"/>
            <p:cNvSpPr>
              <a:spLocks noChangeArrowheads="1"/>
            </p:cNvSpPr>
            <p:nvPr/>
          </p:nvSpPr>
          <p:spPr bwMode="auto">
            <a:xfrm>
              <a:off x="3892" y="3246"/>
              <a:ext cx="30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0" name="Rectangle 357"/>
            <p:cNvSpPr>
              <a:spLocks noChangeArrowheads="1"/>
            </p:cNvSpPr>
            <p:nvPr/>
          </p:nvSpPr>
          <p:spPr bwMode="auto">
            <a:xfrm>
              <a:off x="421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1" name="Rectangle 358"/>
            <p:cNvSpPr>
              <a:spLocks noChangeArrowheads="1"/>
            </p:cNvSpPr>
            <p:nvPr/>
          </p:nvSpPr>
          <p:spPr bwMode="auto">
            <a:xfrm>
              <a:off x="423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2" name="Rectangle 359"/>
            <p:cNvSpPr>
              <a:spLocks noChangeArrowheads="1"/>
            </p:cNvSpPr>
            <p:nvPr/>
          </p:nvSpPr>
          <p:spPr bwMode="auto">
            <a:xfrm>
              <a:off x="454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3" name="Rectangle 360"/>
            <p:cNvSpPr>
              <a:spLocks noChangeArrowheads="1"/>
            </p:cNvSpPr>
            <p:nvPr/>
          </p:nvSpPr>
          <p:spPr bwMode="auto">
            <a:xfrm>
              <a:off x="456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4" name="Rectangle 361"/>
            <p:cNvSpPr>
              <a:spLocks noChangeArrowheads="1"/>
            </p:cNvSpPr>
            <p:nvPr/>
          </p:nvSpPr>
          <p:spPr bwMode="auto">
            <a:xfrm>
              <a:off x="4829" y="3189"/>
              <a:ext cx="2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5" name="Rectangle 362"/>
            <p:cNvSpPr>
              <a:spLocks noChangeArrowheads="1"/>
            </p:cNvSpPr>
            <p:nvPr/>
          </p:nvSpPr>
          <p:spPr bwMode="auto">
            <a:xfrm>
              <a:off x="4856" y="3246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6" name="Rectangle 363"/>
            <p:cNvSpPr>
              <a:spLocks noChangeArrowheads="1"/>
            </p:cNvSpPr>
            <p:nvPr/>
          </p:nvSpPr>
          <p:spPr bwMode="auto">
            <a:xfrm>
              <a:off x="3459" y="2373"/>
              <a:ext cx="4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7" name="Rectangle 364"/>
            <p:cNvSpPr>
              <a:spLocks noChangeArrowheads="1"/>
            </p:cNvSpPr>
            <p:nvPr/>
          </p:nvSpPr>
          <p:spPr bwMode="auto">
            <a:xfrm>
              <a:off x="3501" y="2431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8" name="Rectangle 365"/>
            <p:cNvSpPr>
              <a:spLocks noChangeArrowheads="1"/>
            </p:cNvSpPr>
            <p:nvPr/>
          </p:nvSpPr>
          <p:spPr bwMode="auto">
            <a:xfrm>
              <a:off x="3759" y="2366"/>
              <a:ext cx="4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29" name="Rectangle 366"/>
            <p:cNvSpPr>
              <a:spLocks noChangeArrowheads="1"/>
            </p:cNvSpPr>
            <p:nvPr/>
          </p:nvSpPr>
          <p:spPr bwMode="auto">
            <a:xfrm>
              <a:off x="3801" y="2425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30" name="Rectangle 367"/>
            <p:cNvSpPr>
              <a:spLocks noChangeArrowheads="1"/>
            </p:cNvSpPr>
            <p:nvPr/>
          </p:nvSpPr>
          <p:spPr bwMode="auto">
            <a:xfrm>
              <a:off x="4091" y="2366"/>
              <a:ext cx="4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31" name="Rectangle 368"/>
            <p:cNvSpPr>
              <a:spLocks noChangeArrowheads="1"/>
            </p:cNvSpPr>
            <p:nvPr/>
          </p:nvSpPr>
          <p:spPr bwMode="auto">
            <a:xfrm>
              <a:off x="4132" y="2425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32" name="Rectangle 369"/>
            <p:cNvSpPr>
              <a:spLocks noChangeArrowheads="1"/>
            </p:cNvSpPr>
            <p:nvPr/>
          </p:nvSpPr>
          <p:spPr bwMode="auto">
            <a:xfrm>
              <a:off x="3294" y="2356"/>
              <a:ext cx="5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2533" name="Freeform 370"/>
            <p:cNvSpPr>
              <a:spLocks/>
            </p:cNvSpPr>
            <p:nvPr/>
          </p:nvSpPr>
          <p:spPr bwMode="auto">
            <a:xfrm>
              <a:off x="3191" y="2560"/>
              <a:ext cx="170" cy="289"/>
            </a:xfrm>
            <a:custGeom>
              <a:avLst/>
              <a:gdLst>
                <a:gd name="T0" fmla="*/ 0 w 170"/>
                <a:gd name="T1" fmla="*/ 0 h 289"/>
                <a:gd name="T2" fmla="*/ 13 w 170"/>
                <a:gd name="T3" fmla="*/ 15 h 289"/>
                <a:gd name="T4" fmla="*/ 25 w 170"/>
                <a:gd name="T5" fmla="*/ 32 h 289"/>
                <a:gd name="T6" fmla="*/ 38 w 170"/>
                <a:gd name="T7" fmla="*/ 49 h 289"/>
                <a:gd name="T8" fmla="*/ 49 w 170"/>
                <a:gd name="T9" fmla="*/ 64 h 289"/>
                <a:gd name="T10" fmla="*/ 59 w 170"/>
                <a:gd name="T11" fmla="*/ 81 h 289"/>
                <a:gd name="T12" fmla="*/ 70 w 170"/>
                <a:gd name="T13" fmla="*/ 97 h 289"/>
                <a:gd name="T14" fmla="*/ 80 w 170"/>
                <a:gd name="T15" fmla="*/ 113 h 289"/>
                <a:gd name="T16" fmla="*/ 89 w 170"/>
                <a:gd name="T17" fmla="*/ 127 h 289"/>
                <a:gd name="T18" fmla="*/ 96 w 170"/>
                <a:gd name="T19" fmla="*/ 138 h 289"/>
                <a:gd name="T20" fmla="*/ 103 w 170"/>
                <a:gd name="T21" fmla="*/ 149 h 289"/>
                <a:gd name="T22" fmla="*/ 109 w 170"/>
                <a:gd name="T23" fmla="*/ 160 h 289"/>
                <a:gd name="T24" fmla="*/ 117 w 170"/>
                <a:gd name="T25" fmla="*/ 171 h 289"/>
                <a:gd name="T26" fmla="*/ 123 w 170"/>
                <a:gd name="T27" fmla="*/ 184 h 289"/>
                <a:gd name="T28" fmla="*/ 130 w 170"/>
                <a:gd name="T29" fmla="*/ 197 h 289"/>
                <a:gd name="T30" fmla="*/ 135 w 170"/>
                <a:gd name="T31" fmla="*/ 207 h 289"/>
                <a:gd name="T32" fmla="*/ 138 w 170"/>
                <a:gd name="T33" fmla="*/ 217 h 289"/>
                <a:gd name="T34" fmla="*/ 143 w 170"/>
                <a:gd name="T35" fmla="*/ 228 h 289"/>
                <a:gd name="T36" fmla="*/ 148 w 170"/>
                <a:gd name="T37" fmla="*/ 238 h 289"/>
                <a:gd name="T38" fmla="*/ 153 w 170"/>
                <a:gd name="T39" fmla="*/ 249 h 289"/>
                <a:gd name="T40" fmla="*/ 157 w 170"/>
                <a:gd name="T41" fmla="*/ 260 h 289"/>
                <a:gd name="T42" fmla="*/ 162 w 170"/>
                <a:gd name="T43" fmla="*/ 270 h 289"/>
                <a:gd name="T44" fmla="*/ 165 w 170"/>
                <a:gd name="T45" fmla="*/ 279 h 289"/>
                <a:gd name="T46" fmla="*/ 170 w 170"/>
                <a:gd name="T47" fmla="*/ 289 h 2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0" h="289">
                  <a:moveTo>
                    <a:pt x="0" y="0"/>
                  </a:moveTo>
                  <a:lnTo>
                    <a:pt x="13" y="15"/>
                  </a:lnTo>
                  <a:lnTo>
                    <a:pt x="25" y="32"/>
                  </a:lnTo>
                  <a:lnTo>
                    <a:pt x="38" y="49"/>
                  </a:lnTo>
                  <a:lnTo>
                    <a:pt x="49" y="64"/>
                  </a:lnTo>
                  <a:lnTo>
                    <a:pt x="59" y="81"/>
                  </a:lnTo>
                  <a:lnTo>
                    <a:pt x="70" y="97"/>
                  </a:lnTo>
                  <a:lnTo>
                    <a:pt x="80" y="113"/>
                  </a:lnTo>
                  <a:lnTo>
                    <a:pt x="89" y="127"/>
                  </a:lnTo>
                  <a:lnTo>
                    <a:pt x="96" y="138"/>
                  </a:lnTo>
                  <a:lnTo>
                    <a:pt x="103" y="149"/>
                  </a:lnTo>
                  <a:lnTo>
                    <a:pt x="109" y="160"/>
                  </a:lnTo>
                  <a:lnTo>
                    <a:pt x="117" y="171"/>
                  </a:lnTo>
                  <a:lnTo>
                    <a:pt x="123" y="184"/>
                  </a:lnTo>
                  <a:lnTo>
                    <a:pt x="130" y="197"/>
                  </a:lnTo>
                  <a:lnTo>
                    <a:pt x="135" y="207"/>
                  </a:lnTo>
                  <a:lnTo>
                    <a:pt x="138" y="217"/>
                  </a:lnTo>
                  <a:lnTo>
                    <a:pt x="143" y="228"/>
                  </a:lnTo>
                  <a:lnTo>
                    <a:pt x="148" y="238"/>
                  </a:lnTo>
                  <a:lnTo>
                    <a:pt x="153" y="249"/>
                  </a:lnTo>
                  <a:lnTo>
                    <a:pt x="157" y="260"/>
                  </a:lnTo>
                  <a:lnTo>
                    <a:pt x="162" y="270"/>
                  </a:lnTo>
                  <a:lnTo>
                    <a:pt x="165" y="279"/>
                  </a:lnTo>
                  <a:lnTo>
                    <a:pt x="170" y="289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4" name="Freeform 371"/>
            <p:cNvSpPr>
              <a:spLocks/>
            </p:cNvSpPr>
            <p:nvPr/>
          </p:nvSpPr>
          <p:spPr bwMode="auto">
            <a:xfrm>
              <a:off x="3361" y="2520"/>
              <a:ext cx="51" cy="329"/>
            </a:xfrm>
            <a:custGeom>
              <a:avLst/>
              <a:gdLst>
                <a:gd name="T0" fmla="*/ 0 w 51"/>
                <a:gd name="T1" fmla="*/ 329 h 329"/>
                <a:gd name="T2" fmla="*/ 0 w 51"/>
                <a:gd name="T3" fmla="*/ 178 h 329"/>
                <a:gd name="T4" fmla="*/ 51 w 51"/>
                <a:gd name="T5" fmla="*/ 236 h 329"/>
                <a:gd name="T6" fmla="*/ 51 w 51"/>
                <a:gd name="T7" fmla="*/ 0 h 3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9">
                  <a:moveTo>
                    <a:pt x="0" y="329"/>
                  </a:moveTo>
                  <a:lnTo>
                    <a:pt x="0" y="178"/>
                  </a:lnTo>
                  <a:lnTo>
                    <a:pt x="51" y="236"/>
                  </a:lnTo>
                  <a:lnTo>
                    <a:pt x="51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5" name="Freeform 372"/>
            <p:cNvSpPr>
              <a:spLocks/>
            </p:cNvSpPr>
            <p:nvPr/>
          </p:nvSpPr>
          <p:spPr bwMode="auto">
            <a:xfrm>
              <a:off x="3412" y="2513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0 w 287"/>
                <a:gd name="T3" fmla="*/ 4 h 325"/>
                <a:gd name="T4" fmla="*/ 18 w 287"/>
                <a:gd name="T5" fmla="*/ 1 h 325"/>
                <a:gd name="T6" fmla="*/ 27 w 287"/>
                <a:gd name="T7" fmla="*/ 0 h 325"/>
                <a:gd name="T8" fmla="*/ 35 w 287"/>
                <a:gd name="T9" fmla="*/ 0 h 325"/>
                <a:gd name="T10" fmla="*/ 44 w 287"/>
                <a:gd name="T11" fmla="*/ 1 h 325"/>
                <a:gd name="T12" fmla="*/ 53 w 287"/>
                <a:gd name="T13" fmla="*/ 3 h 325"/>
                <a:gd name="T14" fmla="*/ 63 w 287"/>
                <a:gd name="T15" fmla="*/ 6 h 325"/>
                <a:gd name="T16" fmla="*/ 66 w 287"/>
                <a:gd name="T17" fmla="*/ 7 h 325"/>
                <a:gd name="T18" fmla="*/ 67 w 287"/>
                <a:gd name="T19" fmla="*/ 7 h 325"/>
                <a:gd name="T20" fmla="*/ 69 w 287"/>
                <a:gd name="T21" fmla="*/ 8 h 325"/>
                <a:gd name="T22" fmla="*/ 70 w 287"/>
                <a:gd name="T23" fmla="*/ 8 h 325"/>
                <a:gd name="T24" fmla="*/ 73 w 287"/>
                <a:gd name="T25" fmla="*/ 8 h 325"/>
                <a:gd name="T26" fmla="*/ 74 w 287"/>
                <a:gd name="T27" fmla="*/ 10 h 325"/>
                <a:gd name="T28" fmla="*/ 75 w 287"/>
                <a:gd name="T29" fmla="*/ 10 h 325"/>
                <a:gd name="T30" fmla="*/ 80 w 287"/>
                <a:gd name="T31" fmla="*/ 11 h 325"/>
                <a:gd name="T32" fmla="*/ 84 w 287"/>
                <a:gd name="T33" fmla="*/ 14 h 325"/>
                <a:gd name="T34" fmla="*/ 89 w 287"/>
                <a:gd name="T35" fmla="*/ 15 h 325"/>
                <a:gd name="T36" fmla="*/ 92 w 287"/>
                <a:gd name="T37" fmla="*/ 17 h 325"/>
                <a:gd name="T38" fmla="*/ 95 w 287"/>
                <a:gd name="T39" fmla="*/ 19 h 325"/>
                <a:gd name="T40" fmla="*/ 98 w 287"/>
                <a:gd name="T41" fmla="*/ 21 h 325"/>
                <a:gd name="T42" fmla="*/ 101 w 287"/>
                <a:gd name="T43" fmla="*/ 22 h 325"/>
                <a:gd name="T44" fmla="*/ 103 w 287"/>
                <a:gd name="T45" fmla="*/ 25 h 325"/>
                <a:gd name="T46" fmla="*/ 104 w 287"/>
                <a:gd name="T47" fmla="*/ 26 h 325"/>
                <a:gd name="T48" fmla="*/ 107 w 287"/>
                <a:gd name="T49" fmla="*/ 28 h 325"/>
                <a:gd name="T50" fmla="*/ 108 w 287"/>
                <a:gd name="T51" fmla="*/ 29 h 325"/>
                <a:gd name="T52" fmla="*/ 111 w 287"/>
                <a:gd name="T53" fmla="*/ 32 h 325"/>
                <a:gd name="T54" fmla="*/ 114 w 287"/>
                <a:gd name="T55" fmla="*/ 33 h 325"/>
                <a:gd name="T56" fmla="*/ 114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7 w 287"/>
                <a:gd name="T63" fmla="*/ 36 h 325"/>
                <a:gd name="T64" fmla="*/ 118 w 287"/>
                <a:gd name="T65" fmla="*/ 37 h 325"/>
                <a:gd name="T66" fmla="*/ 130 w 287"/>
                <a:gd name="T67" fmla="*/ 53 h 325"/>
                <a:gd name="T68" fmla="*/ 143 w 287"/>
                <a:gd name="T69" fmla="*/ 69 h 325"/>
                <a:gd name="T70" fmla="*/ 154 w 287"/>
                <a:gd name="T71" fmla="*/ 85 h 325"/>
                <a:gd name="T72" fmla="*/ 166 w 287"/>
                <a:gd name="T73" fmla="*/ 101 h 325"/>
                <a:gd name="T74" fmla="*/ 177 w 287"/>
                <a:gd name="T75" fmla="*/ 118 h 325"/>
                <a:gd name="T76" fmla="*/ 187 w 287"/>
                <a:gd name="T77" fmla="*/ 133 h 325"/>
                <a:gd name="T78" fmla="*/ 197 w 287"/>
                <a:gd name="T79" fmla="*/ 149 h 325"/>
                <a:gd name="T80" fmla="*/ 207 w 287"/>
                <a:gd name="T81" fmla="*/ 164 h 325"/>
                <a:gd name="T82" fmla="*/ 214 w 287"/>
                <a:gd name="T83" fmla="*/ 176 h 325"/>
                <a:gd name="T84" fmla="*/ 221 w 287"/>
                <a:gd name="T85" fmla="*/ 188 h 325"/>
                <a:gd name="T86" fmla="*/ 227 w 287"/>
                <a:gd name="T87" fmla="*/ 200 h 325"/>
                <a:gd name="T88" fmla="*/ 234 w 287"/>
                <a:gd name="T89" fmla="*/ 211 h 325"/>
                <a:gd name="T90" fmla="*/ 241 w 287"/>
                <a:gd name="T91" fmla="*/ 224 h 325"/>
                <a:gd name="T92" fmla="*/ 248 w 287"/>
                <a:gd name="T93" fmla="*/ 238 h 325"/>
                <a:gd name="T94" fmla="*/ 253 w 287"/>
                <a:gd name="T95" fmla="*/ 249 h 325"/>
                <a:gd name="T96" fmla="*/ 258 w 287"/>
                <a:gd name="T97" fmla="*/ 260 h 325"/>
                <a:gd name="T98" fmla="*/ 262 w 287"/>
                <a:gd name="T99" fmla="*/ 271 h 325"/>
                <a:gd name="T100" fmla="*/ 268 w 287"/>
                <a:gd name="T101" fmla="*/ 282 h 325"/>
                <a:gd name="T102" fmla="*/ 273 w 287"/>
                <a:gd name="T103" fmla="*/ 293 h 325"/>
                <a:gd name="T104" fmla="*/ 278 w 287"/>
                <a:gd name="T105" fmla="*/ 304 h 325"/>
                <a:gd name="T106" fmla="*/ 283 w 287"/>
                <a:gd name="T107" fmla="*/ 315 h 325"/>
                <a:gd name="T108" fmla="*/ 287 w 287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0" y="4"/>
                  </a:lnTo>
                  <a:lnTo>
                    <a:pt x="18" y="1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1"/>
                  </a:lnTo>
                  <a:lnTo>
                    <a:pt x="53" y="3"/>
                  </a:lnTo>
                  <a:lnTo>
                    <a:pt x="63" y="6"/>
                  </a:lnTo>
                  <a:lnTo>
                    <a:pt x="66" y="7"/>
                  </a:lnTo>
                  <a:lnTo>
                    <a:pt x="67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80" y="11"/>
                  </a:lnTo>
                  <a:lnTo>
                    <a:pt x="84" y="14"/>
                  </a:lnTo>
                  <a:lnTo>
                    <a:pt x="89" y="15"/>
                  </a:lnTo>
                  <a:lnTo>
                    <a:pt x="92" y="17"/>
                  </a:lnTo>
                  <a:lnTo>
                    <a:pt x="95" y="19"/>
                  </a:lnTo>
                  <a:lnTo>
                    <a:pt x="98" y="21"/>
                  </a:lnTo>
                  <a:lnTo>
                    <a:pt x="101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8" y="29"/>
                  </a:lnTo>
                  <a:lnTo>
                    <a:pt x="111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7" y="36"/>
                  </a:lnTo>
                  <a:lnTo>
                    <a:pt x="118" y="37"/>
                  </a:lnTo>
                  <a:lnTo>
                    <a:pt x="130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7" y="149"/>
                  </a:lnTo>
                  <a:lnTo>
                    <a:pt x="207" y="164"/>
                  </a:lnTo>
                  <a:lnTo>
                    <a:pt x="214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1" y="224"/>
                  </a:lnTo>
                  <a:lnTo>
                    <a:pt x="248" y="238"/>
                  </a:lnTo>
                  <a:lnTo>
                    <a:pt x="253" y="249"/>
                  </a:lnTo>
                  <a:lnTo>
                    <a:pt x="258" y="260"/>
                  </a:lnTo>
                  <a:lnTo>
                    <a:pt x="262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6" name="Freeform 373"/>
            <p:cNvSpPr>
              <a:spLocks/>
            </p:cNvSpPr>
            <p:nvPr/>
          </p:nvSpPr>
          <p:spPr bwMode="auto">
            <a:xfrm>
              <a:off x="3702" y="2524"/>
              <a:ext cx="49" cy="325"/>
            </a:xfrm>
            <a:custGeom>
              <a:avLst/>
              <a:gdLst>
                <a:gd name="T0" fmla="*/ 0 w 49"/>
                <a:gd name="T1" fmla="*/ 325 h 325"/>
                <a:gd name="T2" fmla="*/ 0 w 49"/>
                <a:gd name="T3" fmla="*/ 175 h 325"/>
                <a:gd name="T4" fmla="*/ 49 w 49"/>
                <a:gd name="T5" fmla="*/ 233 h 325"/>
                <a:gd name="T6" fmla="*/ 49 w 49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325">
                  <a:moveTo>
                    <a:pt x="0" y="325"/>
                  </a:moveTo>
                  <a:lnTo>
                    <a:pt x="0" y="175"/>
                  </a:lnTo>
                  <a:lnTo>
                    <a:pt x="49" y="233"/>
                  </a:lnTo>
                  <a:lnTo>
                    <a:pt x="49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7" name="Freeform 374"/>
            <p:cNvSpPr>
              <a:spLocks/>
            </p:cNvSpPr>
            <p:nvPr/>
          </p:nvSpPr>
          <p:spPr bwMode="auto">
            <a:xfrm>
              <a:off x="3751" y="2517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1 w 287"/>
                <a:gd name="T3" fmla="*/ 3 h 325"/>
                <a:gd name="T4" fmla="*/ 21 w 287"/>
                <a:gd name="T5" fmla="*/ 0 h 325"/>
                <a:gd name="T6" fmla="*/ 30 w 287"/>
                <a:gd name="T7" fmla="*/ 0 h 325"/>
                <a:gd name="T8" fmla="*/ 40 w 287"/>
                <a:gd name="T9" fmla="*/ 0 h 325"/>
                <a:gd name="T10" fmla="*/ 50 w 287"/>
                <a:gd name="T11" fmla="*/ 0 h 325"/>
                <a:gd name="T12" fmla="*/ 61 w 287"/>
                <a:gd name="T13" fmla="*/ 2 h 325"/>
                <a:gd name="T14" fmla="*/ 62 w 287"/>
                <a:gd name="T15" fmla="*/ 2 h 325"/>
                <a:gd name="T16" fmla="*/ 63 w 287"/>
                <a:gd name="T17" fmla="*/ 3 h 325"/>
                <a:gd name="T18" fmla="*/ 66 w 287"/>
                <a:gd name="T19" fmla="*/ 3 h 325"/>
                <a:gd name="T20" fmla="*/ 67 w 287"/>
                <a:gd name="T21" fmla="*/ 3 h 325"/>
                <a:gd name="T22" fmla="*/ 69 w 287"/>
                <a:gd name="T23" fmla="*/ 3 h 325"/>
                <a:gd name="T24" fmla="*/ 70 w 287"/>
                <a:gd name="T25" fmla="*/ 4 h 325"/>
                <a:gd name="T26" fmla="*/ 75 w 287"/>
                <a:gd name="T27" fmla="*/ 6 h 325"/>
                <a:gd name="T28" fmla="*/ 80 w 287"/>
                <a:gd name="T29" fmla="*/ 8 h 325"/>
                <a:gd name="T30" fmla="*/ 85 w 287"/>
                <a:gd name="T31" fmla="*/ 11 h 325"/>
                <a:gd name="T32" fmla="*/ 90 w 287"/>
                <a:gd name="T33" fmla="*/ 14 h 325"/>
                <a:gd name="T34" fmla="*/ 93 w 287"/>
                <a:gd name="T35" fmla="*/ 17 h 325"/>
                <a:gd name="T36" fmla="*/ 98 w 287"/>
                <a:gd name="T37" fmla="*/ 20 h 325"/>
                <a:gd name="T38" fmla="*/ 101 w 287"/>
                <a:gd name="T39" fmla="*/ 22 h 325"/>
                <a:gd name="T40" fmla="*/ 103 w 287"/>
                <a:gd name="T41" fmla="*/ 24 h 325"/>
                <a:gd name="T42" fmla="*/ 104 w 287"/>
                <a:gd name="T43" fmla="*/ 25 h 325"/>
                <a:gd name="T44" fmla="*/ 106 w 287"/>
                <a:gd name="T45" fmla="*/ 27 h 325"/>
                <a:gd name="T46" fmla="*/ 107 w 287"/>
                <a:gd name="T47" fmla="*/ 28 h 325"/>
                <a:gd name="T48" fmla="*/ 109 w 287"/>
                <a:gd name="T49" fmla="*/ 29 h 325"/>
                <a:gd name="T50" fmla="*/ 110 w 287"/>
                <a:gd name="T51" fmla="*/ 31 h 325"/>
                <a:gd name="T52" fmla="*/ 113 w 287"/>
                <a:gd name="T53" fmla="*/ 32 h 325"/>
                <a:gd name="T54" fmla="*/ 114 w 287"/>
                <a:gd name="T55" fmla="*/ 33 h 325"/>
                <a:gd name="T56" fmla="*/ 115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8 w 287"/>
                <a:gd name="T63" fmla="*/ 36 h 325"/>
                <a:gd name="T64" fmla="*/ 130 w 287"/>
                <a:gd name="T65" fmla="*/ 52 h 325"/>
                <a:gd name="T66" fmla="*/ 142 w 287"/>
                <a:gd name="T67" fmla="*/ 67 h 325"/>
                <a:gd name="T68" fmla="*/ 154 w 287"/>
                <a:gd name="T69" fmla="*/ 84 h 325"/>
                <a:gd name="T70" fmla="*/ 166 w 287"/>
                <a:gd name="T71" fmla="*/ 100 h 325"/>
                <a:gd name="T72" fmla="*/ 177 w 287"/>
                <a:gd name="T73" fmla="*/ 117 h 325"/>
                <a:gd name="T74" fmla="*/ 187 w 287"/>
                <a:gd name="T75" fmla="*/ 132 h 325"/>
                <a:gd name="T76" fmla="*/ 197 w 287"/>
                <a:gd name="T77" fmla="*/ 149 h 325"/>
                <a:gd name="T78" fmla="*/ 206 w 287"/>
                <a:gd name="T79" fmla="*/ 164 h 325"/>
                <a:gd name="T80" fmla="*/ 214 w 287"/>
                <a:gd name="T81" fmla="*/ 175 h 325"/>
                <a:gd name="T82" fmla="*/ 220 w 287"/>
                <a:gd name="T83" fmla="*/ 188 h 325"/>
                <a:gd name="T84" fmla="*/ 227 w 287"/>
                <a:gd name="T85" fmla="*/ 199 h 325"/>
                <a:gd name="T86" fmla="*/ 233 w 287"/>
                <a:gd name="T87" fmla="*/ 211 h 325"/>
                <a:gd name="T88" fmla="*/ 240 w 287"/>
                <a:gd name="T89" fmla="*/ 224 h 325"/>
                <a:gd name="T90" fmla="*/ 246 w 287"/>
                <a:gd name="T91" fmla="*/ 236 h 325"/>
                <a:gd name="T92" fmla="*/ 253 w 287"/>
                <a:gd name="T93" fmla="*/ 247 h 325"/>
                <a:gd name="T94" fmla="*/ 257 w 287"/>
                <a:gd name="T95" fmla="*/ 259 h 325"/>
                <a:gd name="T96" fmla="*/ 262 w 287"/>
                <a:gd name="T97" fmla="*/ 270 h 325"/>
                <a:gd name="T98" fmla="*/ 267 w 287"/>
                <a:gd name="T99" fmla="*/ 281 h 325"/>
                <a:gd name="T100" fmla="*/ 273 w 287"/>
                <a:gd name="T101" fmla="*/ 293 h 325"/>
                <a:gd name="T102" fmla="*/ 278 w 287"/>
                <a:gd name="T103" fmla="*/ 304 h 325"/>
                <a:gd name="T104" fmla="*/ 283 w 287"/>
                <a:gd name="T105" fmla="*/ 314 h 325"/>
                <a:gd name="T106" fmla="*/ 287 w 287"/>
                <a:gd name="T107" fmla="*/ 325 h 3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1" y="3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61" y="2"/>
                  </a:lnTo>
                  <a:lnTo>
                    <a:pt x="62" y="2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0" y="8"/>
                  </a:lnTo>
                  <a:lnTo>
                    <a:pt x="85" y="11"/>
                  </a:lnTo>
                  <a:lnTo>
                    <a:pt x="90" y="14"/>
                  </a:lnTo>
                  <a:lnTo>
                    <a:pt x="93" y="17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03" y="24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1"/>
                  </a:lnTo>
                  <a:lnTo>
                    <a:pt x="113" y="32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8" y="36"/>
                  </a:lnTo>
                  <a:lnTo>
                    <a:pt x="130" y="52"/>
                  </a:lnTo>
                  <a:lnTo>
                    <a:pt x="142" y="67"/>
                  </a:lnTo>
                  <a:lnTo>
                    <a:pt x="154" y="84"/>
                  </a:lnTo>
                  <a:lnTo>
                    <a:pt x="166" y="100"/>
                  </a:lnTo>
                  <a:lnTo>
                    <a:pt x="177" y="117"/>
                  </a:lnTo>
                  <a:lnTo>
                    <a:pt x="187" y="132"/>
                  </a:lnTo>
                  <a:lnTo>
                    <a:pt x="197" y="149"/>
                  </a:lnTo>
                  <a:lnTo>
                    <a:pt x="206" y="164"/>
                  </a:lnTo>
                  <a:lnTo>
                    <a:pt x="214" y="175"/>
                  </a:lnTo>
                  <a:lnTo>
                    <a:pt x="220" y="188"/>
                  </a:lnTo>
                  <a:lnTo>
                    <a:pt x="227" y="199"/>
                  </a:lnTo>
                  <a:lnTo>
                    <a:pt x="233" y="211"/>
                  </a:lnTo>
                  <a:lnTo>
                    <a:pt x="240" y="224"/>
                  </a:lnTo>
                  <a:lnTo>
                    <a:pt x="246" y="236"/>
                  </a:lnTo>
                  <a:lnTo>
                    <a:pt x="253" y="247"/>
                  </a:lnTo>
                  <a:lnTo>
                    <a:pt x="257" y="259"/>
                  </a:lnTo>
                  <a:lnTo>
                    <a:pt x="262" y="270"/>
                  </a:lnTo>
                  <a:lnTo>
                    <a:pt x="267" y="281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4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8" name="Freeform 375"/>
            <p:cNvSpPr>
              <a:spLocks/>
            </p:cNvSpPr>
            <p:nvPr/>
          </p:nvSpPr>
          <p:spPr bwMode="auto">
            <a:xfrm>
              <a:off x="4044" y="2524"/>
              <a:ext cx="51" cy="325"/>
            </a:xfrm>
            <a:custGeom>
              <a:avLst/>
              <a:gdLst>
                <a:gd name="T0" fmla="*/ 0 w 51"/>
                <a:gd name="T1" fmla="*/ 325 h 325"/>
                <a:gd name="T2" fmla="*/ 0 w 51"/>
                <a:gd name="T3" fmla="*/ 175 h 325"/>
                <a:gd name="T4" fmla="*/ 51 w 51"/>
                <a:gd name="T5" fmla="*/ 233 h 325"/>
                <a:gd name="T6" fmla="*/ 51 w 51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5">
                  <a:moveTo>
                    <a:pt x="0" y="325"/>
                  </a:moveTo>
                  <a:lnTo>
                    <a:pt x="0" y="175"/>
                  </a:lnTo>
                  <a:lnTo>
                    <a:pt x="51" y="233"/>
                  </a:lnTo>
                  <a:lnTo>
                    <a:pt x="51" y="0"/>
                  </a:lnTo>
                </a:path>
              </a:pathLst>
            </a:custGeom>
            <a:noFill/>
            <a:ln w="15875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9" name="Freeform 376"/>
            <p:cNvSpPr>
              <a:spLocks/>
            </p:cNvSpPr>
            <p:nvPr/>
          </p:nvSpPr>
          <p:spPr bwMode="auto">
            <a:xfrm>
              <a:off x="4095" y="2513"/>
              <a:ext cx="288" cy="325"/>
            </a:xfrm>
            <a:custGeom>
              <a:avLst/>
              <a:gdLst>
                <a:gd name="T0" fmla="*/ 0 w 288"/>
                <a:gd name="T1" fmla="*/ 7 h 325"/>
                <a:gd name="T2" fmla="*/ 9 w 288"/>
                <a:gd name="T3" fmla="*/ 4 h 325"/>
                <a:gd name="T4" fmla="*/ 18 w 288"/>
                <a:gd name="T5" fmla="*/ 1 h 325"/>
                <a:gd name="T6" fmla="*/ 26 w 288"/>
                <a:gd name="T7" fmla="*/ 0 h 325"/>
                <a:gd name="T8" fmla="*/ 35 w 288"/>
                <a:gd name="T9" fmla="*/ 0 h 325"/>
                <a:gd name="T10" fmla="*/ 43 w 288"/>
                <a:gd name="T11" fmla="*/ 1 h 325"/>
                <a:gd name="T12" fmla="*/ 53 w 288"/>
                <a:gd name="T13" fmla="*/ 3 h 325"/>
                <a:gd name="T14" fmla="*/ 64 w 288"/>
                <a:gd name="T15" fmla="*/ 6 h 325"/>
                <a:gd name="T16" fmla="*/ 65 w 288"/>
                <a:gd name="T17" fmla="*/ 7 h 325"/>
                <a:gd name="T18" fmla="*/ 66 w 288"/>
                <a:gd name="T19" fmla="*/ 7 h 325"/>
                <a:gd name="T20" fmla="*/ 69 w 288"/>
                <a:gd name="T21" fmla="*/ 8 h 325"/>
                <a:gd name="T22" fmla="*/ 70 w 288"/>
                <a:gd name="T23" fmla="*/ 8 h 325"/>
                <a:gd name="T24" fmla="*/ 73 w 288"/>
                <a:gd name="T25" fmla="*/ 8 h 325"/>
                <a:gd name="T26" fmla="*/ 74 w 288"/>
                <a:gd name="T27" fmla="*/ 10 h 325"/>
                <a:gd name="T28" fmla="*/ 76 w 288"/>
                <a:gd name="T29" fmla="*/ 10 h 325"/>
                <a:gd name="T30" fmla="*/ 80 w 288"/>
                <a:gd name="T31" fmla="*/ 11 h 325"/>
                <a:gd name="T32" fmla="*/ 85 w 288"/>
                <a:gd name="T33" fmla="*/ 14 h 325"/>
                <a:gd name="T34" fmla="*/ 88 w 288"/>
                <a:gd name="T35" fmla="*/ 15 h 325"/>
                <a:gd name="T36" fmla="*/ 92 w 288"/>
                <a:gd name="T37" fmla="*/ 17 h 325"/>
                <a:gd name="T38" fmla="*/ 96 w 288"/>
                <a:gd name="T39" fmla="*/ 19 h 325"/>
                <a:gd name="T40" fmla="*/ 98 w 288"/>
                <a:gd name="T41" fmla="*/ 21 h 325"/>
                <a:gd name="T42" fmla="*/ 100 w 288"/>
                <a:gd name="T43" fmla="*/ 22 h 325"/>
                <a:gd name="T44" fmla="*/ 103 w 288"/>
                <a:gd name="T45" fmla="*/ 25 h 325"/>
                <a:gd name="T46" fmla="*/ 104 w 288"/>
                <a:gd name="T47" fmla="*/ 26 h 325"/>
                <a:gd name="T48" fmla="*/ 107 w 288"/>
                <a:gd name="T49" fmla="*/ 28 h 325"/>
                <a:gd name="T50" fmla="*/ 109 w 288"/>
                <a:gd name="T51" fmla="*/ 29 h 325"/>
                <a:gd name="T52" fmla="*/ 110 w 288"/>
                <a:gd name="T53" fmla="*/ 32 h 325"/>
                <a:gd name="T54" fmla="*/ 114 w 288"/>
                <a:gd name="T55" fmla="*/ 33 h 325"/>
                <a:gd name="T56" fmla="*/ 114 w 288"/>
                <a:gd name="T57" fmla="*/ 33 h 325"/>
                <a:gd name="T58" fmla="*/ 115 w 288"/>
                <a:gd name="T59" fmla="*/ 35 h 325"/>
                <a:gd name="T60" fmla="*/ 116 w 288"/>
                <a:gd name="T61" fmla="*/ 35 h 325"/>
                <a:gd name="T62" fmla="*/ 116 w 288"/>
                <a:gd name="T63" fmla="*/ 36 h 325"/>
                <a:gd name="T64" fmla="*/ 117 w 288"/>
                <a:gd name="T65" fmla="*/ 37 h 325"/>
                <a:gd name="T66" fmla="*/ 131 w 288"/>
                <a:gd name="T67" fmla="*/ 53 h 325"/>
                <a:gd name="T68" fmla="*/ 143 w 288"/>
                <a:gd name="T69" fmla="*/ 69 h 325"/>
                <a:gd name="T70" fmla="*/ 154 w 288"/>
                <a:gd name="T71" fmla="*/ 85 h 325"/>
                <a:gd name="T72" fmla="*/ 166 w 288"/>
                <a:gd name="T73" fmla="*/ 101 h 325"/>
                <a:gd name="T74" fmla="*/ 177 w 288"/>
                <a:gd name="T75" fmla="*/ 118 h 325"/>
                <a:gd name="T76" fmla="*/ 187 w 288"/>
                <a:gd name="T77" fmla="*/ 133 h 325"/>
                <a:gd name="T78" fmla="*/ 198 w 288"/>
                <a:gd name="T79" fmla="*/ 149 h 325"/>
                <a:gd name="T80" fmla="*/ 206 w 288"/>
                <a:gd name="T81" fmla="*/ 164 h 325"/>
                <a:gd name="T82" fmla="*/ 213 w 288"/>
                <a:gd name="T83" fmla="*/ 176 h 325"/>
                <a:gd name="T84" fmla="*/ 221 w 288"/>
                <a:gd name="T85" fmla="*/ 188 h 325"/>
                <a:gd name="T86" fmla="*/ 227 w 288"/>
                <a:gd name="T87" fmla="*/ 200 h 325"/>
                <a:gd name="T88" fmla="*/ 234 w 288"/>
                <a:gd name="T89" fmla="*/ 211 h 325"/>
                <a:gd name="T90" fmla="*/ 240 w 288"/>
                <a:gd name="T91" fmla="*/ 224 h 325"/>
                <a:gd name="T92" fmla="*/ 247 w 288"/>
                <a:gd name="T93" fmla="*/ 238 h 325"/>
                <a:gd name="T94" fmla="*/ 252 w 288"/>
                <a:gd name="T95" fmla="*/ 249 h 325"/>
                <a:gd name="T96" fmla="*/ 257 w 288"/>
                <a:gd name="T97" fmla="*/ 260 h 325"/>
                <a:gd name="T98" fmla="*/ 263 w 288"/>
                <a:gd name="T99" fmla="*/ 271 h 325"/>
                <a:gd name="T100" fmla="*/ 268 w 288"/>
                <a:gd name="T101" fmla="*/ 282 h 325"/>
                <a:gd name="T102" fmla="*/ 273 w 288"/>
                <a:gd name="T103" fmla="*/ 293 h 325"/>
                <a:gd name="T104" fmla="*/ 278 w 288"/>
                <a:gd name="T105" fmla="*/ 304 h 325"/>
                <a:gd name="T106" fmla="*/ 283 w 288"/>
                <a:gd name="T107" fmla="*/ 315 h 325"/>
                <a:gd name="T108" fmla="*/ 288 w 288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8" h="325">
                  <a:moveTo>
                    <a:pt x="0" y="7"/>
                  </a:moveTo>
                  <a:lnTo>
                    <a:pt x="9" y="4"/>
                  </a:lnTo>
                  <a:lnTo>
                    <a:pt x="18" y="1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1"/>
                  </a:lnTo>
                  <a:lnTo>
                    <a:pt x="53" y="3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6" y="10"/>
                  </a:lnTo>
                  <a:lnTo>
                    <a:pt x="80" y="11"/>
                  </a:lnTo>
                  <a:lnTo>
                    <a:pt x="85" y="14"/>
                  </a:lnTo>
                  <a:lnTo>
                    <a:pt x="88" y="15"/>
                  </a:lnTo>
                  <a:lnTo>
                    <a:pt x="92" y="17"/>
                  </a:lnTo>
                  <a:lnTo>
                    <a:pt x="96" y="19"/>
                  </a:lnTo>
                  <a:lnTo>
                    <a:pt x="98" y="21"/>
                  </a:lnTo>
                  <a:lnTo>
                    <a:pt x="100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6" y="35"/>
                  </a:lnTo>
                  <a:lnTo>
                    <a:pt x="116" y="36"/>
                  </a:lnTo>
                  <a:lnTo>
                    <a:pt x="117" y="37"/>
                  </a:lnTo>
                  <a:lnTo>
                    <a:pt x="131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8" y="149"/>
                  </a:lnTo>
                  <a:lnTo>
                    <a:pt x="206" y="164"/>
                  </a:lnTo>
                  <a:lnTo>
                    <a:pt x="213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0" y="224"/>
                  </a:lnTo>
                  <a:lnTo>
                    <a:pt x="247" y="238"/>
                  </a:lnTo>
                  <a:lnTo>
                    <a:pt x="252" y="249"/>
                  </a:lnTo>
                  <a:lnTo>
                    <a:pt x="257" y="260"/>
                  </a:lnTo>
                  <a:lnTo>
                    <a:pt x="263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8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0" name="Freeform 377"/>
            <p:cNvSpPr>
              <a:spLocks/>
            </p:cNvSpPr>
            <p:nvPr/>
          </p:nvSpPr>
          <p:spPr bwMode="auto">
            <a:xfrm>
              <a:off x="4385" y="2524"/>
              <a:ext cx="55" cy="325"/>
            </a:xfrm>
            <a:custGeom>
              <a:avLst/>
              <a:gdLst>
                <a:gd name="T0" fmla="*/ 0 w 55"/>
                <a:gd name="T1" fmla="*/ 325 h 325"/>
                <a:gd name="T2" fmla="*/ 0 w 55"/>
                <a:gd name="T3" fmla="*/ 175 h 325"/>
                <a:gd name="T4" fmla="*/ 55 w 55"/>
                <a:gd name="T5" fmla="*/ 233 h 325"/>
                <a:gd name="T6" fmla="*/ 55 w 55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5" h="325">
                  <a:moveTo>
                    <a:pt x="0" y="325"/>
                  </a:moveTo>
                  <a:lnTo>
                    <a:pt x="0" y="175"/>
                  </a:lnTo>
                  <a:lnTo>
                    <a:pt x="55" y="233"/>
                  </a:lnTo>
                  <a:lnTo>
                    <a:pt x="55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1" name="Freeform 378"/>
            <p:cNvSpPr>
              <a:spLocks/>
            </p:cNvSpPr>
            <p:nvPr/>
          </p:nvSpPr>
          <p:spPr bwMode="auto">
            <a:xfrm>
              <a:off x="4440" y="2516"/>
              <a:ext cx="289" cy="332"/>
            </a:xfrm>
            <a:custGeom>
              <a:avLst/>
              <a:gdLst>
                <a:gd name="T0" fmla="*/ 0 w 289"/>
                <a:gd name="T1" fmla="*/ 4 h 332"/>
                <a:gd name="T2" fmla="*/ 11 w 289"/>
                <a:gd name="T3" fmla="*/ 1 h 332"/>
                <a:gd name="T4" fmla="*/ 21 w 289"/>
                <a:gd name="T5" fmla="*/ 0 h 332"/>
                <a:gd name="T6" fmla="*/ 34 w 289"/>
                <a:gd name="T7" fmla="*/ 0 h 332"/>
                <a:gd name="T8" fmla="*/ 46 w 289"/>
                <a:gd name="T9" fmla="*/ 1 h 332"/>
                <a:gd name="T10" fmla="*/ 57 w 289"/>
                <a:gd name="T11" fmla="*/ 4 h 332"/>
                <a:gd name="T12" fmla="*/ 66 w 289"/>
                <a:gd name="T13" fmla="*/ 8 h 332"/>
                <a:gd name="T14" fmla="*/ 75 w 289"/>
                <a:gd name="T15" fmla="*/ 11 h 332"/>
                <a:gd name="T16" fmla="*/ 75 w 289"/>
                <a:gd name="T17" fmla="*/ 11 h 332"/>
                <a:gd name="T18" fmla="*/ 76 w 289"/>
                <a:gd name="T19" fmla="*/ 12 h 332"/>
                <a:gd name="T20" fmla="*/ 77 w 289"/>
                <a:gd name="T21" fmla="*/ 12 h 332"/>
                <a:gd name="T22" fmla="*/ 79 w 289"/>
                <a:gd name="T23" fmla="*/ 14 h 332"/>
                <a:gd name="T24" fmla="*/ 80 w 289"/>
                <a:gd name="T25" fmla="*/ 14 h 332"/>
                <a:gd name="T26" fmla="*/ 81 w 289"/>
                <a:gd name="T27" fmla="*/ 15 h 332"/>
                <a:gd name="T28" fmla="*/ 81 w 289"/>
                <a:gd name="T29" fmla="*/ 15 h 332"/>
                <a:gd name="T30" fmla="*/ 85 w 289"/>
                <a:gd name="T31" fmla="*/ 16 h 332"/>
                <a:gd name="T32" fmla="*/ 88 w 289"/>
                <a:gd name="T33" fmla="*/ 19 h 332"/>
                <a:gd name="T34" fmla="*/ 92 w 289"/>
                <a:gd name="T35" fmla="*/ 22 h 332"/>
                <a:gd name="T36" fmla="*/ 97 w 289"/>
                <a:gd name="T37" fmla="*/ 23 h 332"/>
                <a:gd name="T38" fmla="*/ 100 w 289"/>
                <a:gd name="T39" fmla="*/ 26 h 332"/>
                <a:gd name="T40" fmla="*/ 103 w 289"/>
                <a:gd name="T41" fmla="*/ 29 h 332"/>
                <a:gd name="T42" fmla="*/ 105 w 289"/>
                <a:gd name="T43" fmla="*/ 30 h 332"/>
                <a:gd name="T44" fmla="*/ 106 w 289"/>
                <a:gd name="T45" fmla="*/ 32 h 332"/>
                <a:gd name="T46" fmla="*/ 109 w 289"/>
                <a:gd name="T47" fmla="*/ 33 h 332"/>
                <a:gd name="T48" fmla="*/ 110 w 289"/>
                <a:gd name="T49" fmla="*/ 34 h 332"/>
                <a:gd name="T50" fmla="*/ 113 w 289"/>
                <a:gd name="T51" fmla="*/ 37 h 332"/>
                <a:gd name="T52" fmla="*/ 116 w 289"/>
                <a:gd name="T53" fmla="*/ 39 h 332"/>
                <a:gd name="T54" fmla="*/ 116 w 289"/>
                <a:gd name="T55" fmla="*/ 40 h 332"/>
                <a:gd name="T56" fmla="*/ 117 w 289"/>
                <a:gd name="T57" fmla="*/ 40 h 332"/>
                <a:gd name="T58" fmla="*/ 119 w 289"/>
                <a:gd name="T59" fmla="*/ 40 h 332"/>
                <a:gd name="T60" fmla="*/ 119 w 289"/>
                <a:gd name="T61" fmla="*/ 41 h 332"/>
                <a:gd name="T62" fmla="*/ 120 w 289"/>
                <a:gd name="T63" fmla="*/ 43 h 332"/>
                <a:gd name="T64" fmla="*/ 133 w 289"/>
                <a:gd name="T65" fmla="*/ 58 h 332"/>
                <a:gd name="T66" fmla="*/ 145 w 289"/>
                <a:gd name="T67" fmla="*/ 75 h 332"/>
                <a:gd name="T68" fmla="*/ 157 w 289"/>
                <a:gd name="T69" fmla="*/ 91 h 332"/>
                <a:gd name="T70" fmla="*/ 168 w 289"/>
                <a:gd name="T71" fmla="*/ 107 h 332"/>
                <a:gd name="T72" fmla="*/ 179 w 289"/>
                <a:gd name="T73" fmla="*/ 123 h 332"/>
                <a:gd name="T74" fmla="*/ 190 w 289"/>
                <a:gd name="T75" fmla="*/ 140 h 332"/>
                <a:gd name="T76" fmla="*/ 199 w 289"/>
                <a:gd name="T77" fmla="*/ 155 h 332"/>
                <a:gd name="T78" fmla="*/ 207 w 289"/>
                <a:gd name="T79" fmla="*/ 169 h 332"/>
                <a:gd name="T80" fmla="*/ 213 w 289"/>
                <a:gd name="T81" fmla="*/ 179 h 332"/>
                <a:gd name="T82" fmla="*/ 218 w 289"/>
                <a:gd name="T83" fmla="*/ 189 h 332"/>
                <a:gd name="T84" fmla="*/ 223 w 289"/>
                <a:gd name="T85" fmla="*/ 198 h 332"/>
                <a:gd name="T86" fmla="*/ 228 w 289"/>
                <a:gd name="T87" fmla="*/ 208 h 332"/>
                <a:gd name="T88" fmla="*/ 233 w 289"/>
                <a:gd name="T89" fmla="*/ 219 h 332"/>
                <a:gd name="T90" fmla="*/ 238 w 289"/>
                <a:gd name="T91" fmla="*/ 229 h 332"/>
                <a:gd name="T92" fmla="*/ 244 w 289"/>
                <a:gd name="T93" fmla="*/ 241 h 332"/>
                <a:gd name="T94" fmla="*/ 249 w 289"/>
                <a:gd name="T95" fmla="*/ 251 h 332"/>
                <a:gd name="T96" fmla="*/ 253 w 289"/>
                <a:gd name="T97" fmla="*/ 261 h 332"/>
                <a:gd name="T98" fmla="*/ 260 w 289"/>
                <a:gd name="T99" fmla="*/ 271 h 332"/>
                <a:gd name="T100" fmla="*/ 264 w 289"/>
                <a:gd name="T101" fmla="*/ 282 h 332"/>
                <a:gd name="T102" fmla="*/ 270 w 289"/>
                <a:gd name="T103" fmla="*/ 292 h 332"/>
                <a:gd name="T104" fmla="*/ 275 w 289"/>
                <a:gd name="T105" fmla="*/ 303 h 332"/>
                <a:gd name="T106" fmla="*/ 280 w 289"/>
                <a:gd name="T107" fmla="*/ 312 h 332"/>
                <a:gd name="T108" fmla="*/ 285 w 289"/>
                <a:gd name="T109" fmla="*/ 322 h 332"/>
                <a:gd name="T110" fmla="*/ 289 w 289"/>
                <a:gd name="T111" fmla="*/ 332 h 3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89" h="332">
                  <a:moveTo>
                    <a:pt x="0" y="4"/>
                  </a:moveTo>
                  <a:lnTo>
                    <a:pt x="11" y="1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7" y="4"/>
                  </a:lnTo>
                  <a:lnTo>
                    <a:pt x="66" y="8"/>
                  </a:lnTo>
                  <a:lnTo>
                    <a:pt x="75" y="11"/>
                  </a:lnTo>
                  <a:lnTo>
                    <a:pt x="76" y="12"/>
                  </a:lnTo>
                  <a:lnTo>
                    <a:pt x="77" y="12"/>
                  </a:lnTo>
                  <a:lnTo>
                    <a:pt x="79" y="14"/>
                  </a:lnTo>
                  <a:lnTo>
                    <a:pt x="80" y="14"/>
                  </a:lnTo>
                  <a:lnTo>
                    <a:pt x="81" y="15"/>
                  </a:lnTo>
                  <a:lnTo>
                    <a:pt x="85" y="16"/>
                  </a:lnTo>
                  <a:lnTo>
                    <a:pt x="88" y="19"/>
                  </a:lnTo>
                  <a:lnTo>
                    <a:pt x="92" y="22"/>
                  </a:lnTo>
                  <a:lnTo>
                    <a:pt x="97" y="23"/>
                  </a:lnTo>
                  <a:lnTo>
                    <a:pt x="100" y="26"/>
                  </a:lnTo>
                  <a:lnTo>
                    <a:pt x="103" y="29"/>
                  </a:lnTo>
                  <a:lnTo>
                    <a:pt x="105" y="30"/>
                  </a:lnTo>
                  <a:lnTo>
                    <a:pt x="106" y="32"/>
                  </a:lnTo>
                  <a:lnTo>
                    <a:pt x="109" y="33"/>
                  </a:lnTo>
                  <a:lnTo>
                    <a:pt x="110" y="34"/>
                  </a:lnTo>
                  <a:lnTo>
                    <a:pt x="113" y="37"/>
                  </a:lnTo>
                  <a:lnTo>
                    <a:pt x="116" y="39"/>
                  </a:lnTo>
                  <a:lnTo>
                    <a:pt x="116" y="40"/>
                  </a:lnTo>
                  <a:lnTo>
                    <a:pt x="117" y="40"/>
                  </a:lnTo>
                  <a:lnTo>
                    <a:pt x="119" y="40"/>
                  </a:lnTo>
                  <a:lnTo>
                    <a:pt x="119" y="41"/>
                  </a:lnTo>
                  <a:lnTo>
                    <a:pt x="120" y="43"/>
                  </a:lnTo>
                  <a:lnTo>
                    <a:pt x="133" y="58"/>
                  </a:lnTo>
                  <a:lnTo>
                    <a:pt x="145" y="75"/>
                  </a:lnTo>
                  <a:lnTo>
                    <a:pt x="157" y="91"/>
                  </a:lnTo>
                  <a:lnTo>
                    <a:pt x="168" y="107"/>
                  </a:lnTo>
                  <a:lnTo>
                    <a:pt x="179" y="123"/>
                  </a:lnTo>
                  <a:lnTo>
                    <a:pt x="190" y="140"/>
                  </a:lnTo>
                  <a:lnTo>
                    <a:pt x="199" y="155"/>
                  </a:lnTo>
                  <a:lnTo>
                    <a:pt x="207" y="169"/>
                  </a:lnTo>
                  <a:lnTo>
                    <a:pt x="213" y="179"/>
                  </a:lnTo>
                  <a:lnTo>
                    <a:pt x="218" y="189"/>
                  </a:lnTo>
                  <a:lnTo>
                    <a:pt x="223" y="198"/>
                  </a:lnTo>
                  <a:lnTo>
                    <a:pt x="228" y="208"/>
                  </a:lnTo>
                  <a:lnTo>
                    <a:pt x="233" y="219"/>
                  </a:lnTo>
                  <a:lnTo>
                    <a:pt x="238" y="229"/>
                  </a:lnTo>
                  <a:lnTo>
                    <a:pt x="244" y="241"/>
                  </a:lnTo>
                  <a:lnTo>
                    <a:pt x="249" y="251"/>
                  </a:lnTo>
                  <a:lnTo>
                    <a:pt x="253" y="261"/>
                  </a:lnTo>
                  <a:lnTo>
                    <a:pt x="260" y="271"/>
                  </a:lnTo>
                  <a:lnTo>
                    <a:pt x="264" y="282"/>
                  </a:lnTo>
                  <a:lnTo>
                    <a:pt x="270" y="292"/>
                  </a:lnTo>
                  <a:lnTo>
                    <a:pt x="275" y="303"/>
                  </a:lnTo>
                  <a:lnTo>
                    <a:pt x="280" y="312"/>
                  </a:lnTo>
                  <a:lnTo>
                    <a:pt x="285" y="322"/>
                  </a:lnTo>
                  <a:lnTo>
                    <a:pt x="289" y="332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2" name="Freeform 379"/>
            <p:cNvSpPr>
              <a:spLocks/>
            </p:cNvSpPr>
            <p:nvPr/>
          </p:nvSpPr>
          <p:spPr bwMode="auto">
            <a:xfrm>
              <a:off x="4729" y="2521"/>
              <a:ext cx="58" cy="325"/>
            </a:xfrm>
            <a:custGeom>
              <a:avLst/>
              <a:gdLst>
                <a:gd name="T0" fmla="*/ 0 w 58"/>
                <a:gd name="T1" fmla="*/ 325 h 325"/>
                <a:gd name="T2" fmla="*/ 0 w 58"/>
                <a:gd name="T3" fmla="*/ 175 h 325"/>
                <a:gd name="T4" fmla="*/ 58 w 58"/>
                <a:gd name="T5" fmla="*/ 234 h 325"/>
                <a:gd name="T6" fmla="*/ 58 w 58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325">
                  <a:moveTo>
                    <a:pt x="0" y="325"/>
                  </a:moveTo>
                  <a:lnTo>
                    <a:pt x="0" y="175"/>
                  </a:lnTo>
                  <a:lnTo>
                    <a:pt x="58" y="234"/>
                  </a:lnTo>
                  <a:lnTo>
                    <a:pt x="58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3" name="Freeform 380"/>
            <p:cNvSpPr>
              <a:spLocks/>
            </p:cNvSpPr>
            <p:nvPr/>
          </p:nvSpPr>
          <p:spPr bwMode="auto">
            <a:xfrm>
              <a:off x="4783" y="2514"/>
              <a:ext cx="288" cy="334"/>
            </a:xfrm>
            <a:custGeom>
              <a:avLst/>
              <a:gdLst>
                <a:gd name="T0" fmla="*/ 0 w 288"/>
                <a:gd name="T1" fmla="*/ 6 h 334"/>
                <a:gd name="T2" fmla="*/ 11 w 288"/>
                <a:gd name="T3" fmla="*/ 3 h 334"/>
                <a:gd name="T4" fmla="*/ 22 w 288"/>
                <a:gd name="T5" fmla="*/ 2 h 334"/>
                <a:gd name="T6" fmla="*/ 32 w 288"/>
                <a:gd name="T7" fmla="*/ 0 h 334"/>
                <a:gd name="T8" fmla="*/ 43 w 288"/>
                <a:gd name="T9" fmla="*/ 2 h 334"/>
                <a:gd name="T10" fmla="*/ 53 w 288"/>
                <a:gd name="T11" fmla="*/ 3 h 334"/>
                <a:gd name="T12" fmla="*/ 60 w 288"/>
                <a:gd name="T13" fmla="*/ 5 h 334"/>
                <a:gd name="T14" fmla="*/ 67 w 288"/>
                <a:gd name="T15" fmla="*/ 7 h 334"/>
                <a:gd name="T16" fmla="*/ 67 w 288"/>
                <a:gd name="T17" fmla="*/ 7 h 334"/>
                <a:gd name="T18" fmla="*/ 68 w 288"/>
                <a:gd name="T19" fmla="*/ 7 h 334"/>
                <a:gd name="T20" fmla="*/ 70 w 288"/>
                <a:gd name="T21" fmla="*/ 7 h 334"/>
                <a:gd name="T22" fmla="*/ 70 w 288"/>
                <a:gd name="T23" fmla="*/ 7 h 334"/>
                <a:gd name="T24" fmla="*/ 71 w 288"/>
                <a:gd name="T25" fmla="*/ 9 h 334"/>
                <a:gd name="T26" fmla="*/ 72 w 288"/>
                <a:gd name="T27" fmla="*/ 9 h 334"/>
                <a:gd name="T28" fmla="*/ 73 w 288"/>
                <a:gd name="T29" fmla="*/ 10 h 334"/>
                <a:gd name="T30" fmla="*/ 76 w 288"/>
                <a:gd name="T31" fmla="*/ 11 h 334"/>
                <a:gd name="T32" fmla="*/ 79 w 288"/>
                <a:gd name="T33" fmla="*/ 14 h 334"/>
                <a:gd name="T34" fmla="*/ 84 w 288"/>
                <a:gd name="T35" fmla="*/ 17 h 334"/>
                <a:gd name="T36" fmla="*/ 88 w 288"/>
                <a:gd name="T37" fmla="*/ 20 h 334"/>
                <a:gd name="T38" fmla="*/ 91 w 288"/>
                <a:gd name="T39" fmla="*/ 23 h 334"/>
                <a:gd name="T40" fmla="*/ 95 w 288"/>
                <a:gd name="T41" fmla="*/ 25 h 334"/>
                <a:gd name="T42" fmla="*/ 99 w 288"/>
                <a:gd name="T43" fmla="*/ 28 h 334"/>
                <a:gd name="T44" fmla="*/ 102 w 288"/>
                <a:gd name="T45" fmla="*/ 31 h 334"/>
                <a:gd name="T46" fmla="*/ 104 w 288"/>
                <a:gd name="T47" fmla="*/ 32 h 334"/>
                <a:gd name="T48" fmla="*/ 105 w 288"/>
                <a:gd name="T49" fmla="*/ 34 h 334"/>
                <a:gd name="T50" fmla="*/ 106 w 288"/>
                <a:gd name="T51" fmla="*/ 35 h 334"/>
                <a:gd name="T52" fmla="*/ 107 w 288"/>
                <a:gd name="T53" fmla="*/ 35 h 334"/>
                <a:gd name="T54" fmla="*/ 108 w 288"/>
                <a:gd name="T55" fmla="*/ 36 h 334"/>
                <a:gd name="T56" fmla="*/ 110 w 288"/>
                <a:gd name="T57" fmla="*/ 38 h 334"/>
                <a:gd name="T58" fmla="*/ 112 w 288"/>
                <a:gd name="T59" fmla="*/ 39 h 334"/>
                <a:gd name="T60" fmla="*/ 114 w 288"/>
                <a:gd name="T61" fmla="*/ 41 h 334"/>
                <a:gd name="T62" fmla="*/ 114 w 288"/>
                <a:gd name="T63" fmla="*/ 42 h 334"/>
                <a:gd name="T64" fmla="*/ 116 w 288"/>
                <a:gd name="T65" fmla="*/ 42 h 334"/>
                <a:gd name="T66" fmla="*/ 117 w 288"/>
                <a:gd name="T67" fmla="*/ 42 h 334"/>
                <a:gd name="T68" fmla="*/ 117 w 288"/>
                <a:gd name="T69" fmla="*/ 43 h 334"/>
                <a:gd name="T70" fmla="*/ 118 w 288"/>
                <a:gd name="T71" fmla="*/ 45 h 334"/>
                <a:gd name="T72" fmla="*/ 131 w 288"/>
                <a:gd name="T73" fmla="*/ 60 h 334"/>
                <a:gd name="T74" fmla="*/ 144 w 288"/>
                <a:gd name="T75" fmla="*/ 77 h 334"/>
                <a:gd name="T76" fmla="*/ 156 w 288"/>
                <a:gd name="T77" fmla="*/ 93 h 334"/>
                <a:gd name="T78" fmla="*/ 167 w 288"/>
                <a:gd name="T79" fmla="*/ 109 h 334"/>
                <a:gd name="T80" fmla="*/ 178 w 288"/>
                <a:gd name="T81" fmla="*/ 125 h 334"/>
                <a:gd name="T82" fmla="*/ 189 w 288"/>
                <a:gd name="T83" fmla="*/ 142 h 334"/>
                <a:gd name="T84" fmla="*/ 198 w 288"/>
                <a:gd name="T85" fmla="*/ 157 h 334"/>
                <a:gd name="T86" fmla="*/ 207 w 288"/>
                <a:gd name="T87" fmla="*/ 171 h 334"/>
                <a:gd name="T88" fmla="*/ 213 w 288"/>
                <a:gd name="T89" fmla="*/ 182 h 334"/>
                <a:gd name="T90" fmla="*/ 220 w 288"/>
                <a:gd name="T91" fmla="*/ 195 h 334"/>
                <a:gd name="T92" fmla="*/ 226 w 288"/>
                <a:gd name="T93" fmla="*/ 206 h 334"/>
                <a:gd name="T94" fmla="*/ 232 w 288"/>
                <a:gd name="T95" fmla="*/ 217 h 334"/>
                <a:gd name="T96" fmla="*/ 238 w 288"/>
                <a:gd name="T97" fmla="*/ 230 h 334"/>
                <a:gd name="T98" fmla="*/ 244 w 288"/>
                <a:gd name="T99" fmla="*/ 243 h 334"/>
                <a:gd name="T100" fmla="*/ 249 w 288"/>
                <a:gd name="T101" fmla="*/ 253 h 334"/>
                <a:gd name="T102" fmla="*/ 254 w 288"/>
                <a:gd name="T103" fmla="*/ 263 h 334"/>
                <a:gd name="T104" fmla="*/ 260 w 288"/>
                <a:gd name="T105" fmla="*/ 273 h 334"/>
                <a:gd name="T106" fmla="*/ 265 w 288"/>
                <a:gd name="T107" fmla="*/ 284 h 334"/>
                <a:gd name="T108" fmla="*/ 270 w 288"/>
                <a:gd name="T109" fmla="*/ 294 h 334"/>
                <a:gd name="T110" fmla="*/ 275 w 288"/>
                <a:gd name="T111" fmla="*/ 305 h 334"/>
                <a:gd name="T112" fmla="*/ 280 w 288"/>
                <a:gd name="T113" fmla="*/ 314 h 334"/>
                <a:gd name="T114" fmla="*/ 283 w 288"/>
                <a:gd name="T115" fmla="*/ 324 h 334"/>
                <a:gd name="T116" fmla="*/ 288 w 288"/>
                <a:gd name="T117" fmla="*/ 334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8" h="334">
                  <a:moveTo>
                    <a:pt x="0" y="6"/>
                  </a:moveTo>
                  <a:lnTo>
                    <a:pt x="11" y="3"/>
                  </a:lnTo>
                  <a:lnTo>
                    <a:pt x="22" y="2"/>
                  </a:lnTo>
                  <a:lnTo>
                    <a:pt x="32" y="0"/>
                  </a:lnTo>
                  <a:lnTo>
                    <a:pt x="43" y="2"/>
                  </a:lnTo>
                  <a:lnTo>
                    <a:pt x="53" y="3"/>
                  </a:lnTo>
                  <a:lnTo>
                    <a:pt x="60" y="5"/>
                  </a:lnTo>
                  <a:lnTo>
                    <a:pt x="67" y="7"/>
                  </a:lnTo>
                  <a:lnTo>
                    <a:pt x="68" y="7"/>
                  </a:lnTo>
                  <a:lnTo>
                    <a:pt x="70" y="7"/>
                  </a:lnTo>
                  <a:lnTo>
                    <a:pt x="71" y="9"/>
                  </a:lnTo>
                  <a:lnTo>
                    <a:pt x="72" y="9"/>
                  </a:lnTo>
                  <a:lnTo>
                    <a:pt x="73" y="10"/>
                  </a:lnTo>
                  <a:lnTo>
                    <a:pt x="76" y="11"/>
                  </a:lnTo>
                  <a:lnTo>
                    <a:pt x="79" y="14"/>
                  </a:lnTo>
                  <a:lnTo>
                    <a:pt x="84" y="17"/>
                  </a:lnTo>
                  <a:lnTo>
                    <a:pt x="88" y="20"/>
                  </a:lnTo>
                  <a:lnTo>
                    <a:pt x="91" y="23"/>
                  </a:lnTo>
                  <a:lnTo>
                    <a:pt x="95" y="25"/>
                  </a:lnTo>
                  <a:lnTo>
                    <a:pt x="99" y="28"/>
                  </a:lnTo>
                  <a:lnTo>
                    <a:pt x="102" y="31"/>
                  </a:lnTo>
                  <a:lnTo>
                    <a:pt x="104" y="32"/>
                  </a:lnTo>
                  <a:lnTo>
                    <a:pt x="105" y="34"/>
                  </a:lnTo>
                  <a:lnTo>
                    <a:pt x="106" y="35"/>
                  </a:lnTo>
                  <a:lnTo>
                    <a:pt x="107" y="35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4" y="41"/>
                  </a:lnTo>
                  <a:lnTo>
                    <a:pt x="114" y="42"/>
                  </a:lnTo>
                  <a:lnTo>
                    <a:pt x="116" y="42"/>
                  </a:lnTo>
                  <a:lnTo>
                    <a:pt x="117" y="42"/>
                  </a:lnTo>
                  <a:lnTo>
                    <a:pt x="117" y="43"/>
                  </a:lnTo>
                  <a:lnTo>
                    <a:pt x="118" y="45"/>
                  </a:lnTo>
                  <a:lnTo>
                    <a:pt x="131" y="60"/>
                  </a:lnTo>
                  <a:lnTo>
                    <a:pt x="144" y="77"/>
                  </a:lnTo>
                  <a:lnTo>
                    <a:pt x="156" y="93"/>
                  </a:lnTo>
                  <a:lnTo>
                    <a:pt x="167" y="109"/>
                  </a:lnTo>
                  <a:lnTo>
                    <a:pt x="178" y="125"/>
                  </a:lnTo>
                  <a:lnTo>
                    <a:pt x="189" y="142"/>
                  </a:lnTo>
                  <a:lnTo>
                    <a:pt x="198" y="157"/>
                  </a:lnTo>
                  <a:lnTo>
                    <a:pt x="207" y="171"/>
                  </a:lnTo>
                  <a:lnTo>
                    <a:pt x="213" y="182"/>
                  </a:lnTo>
                  <a:lnTo>
                    <a:pt x="220" y="195"/>
                  </a:lnTo>
                  <a:lnTo>
                    <a:pt x="226" y="206"/>
                  </a:lnTo>
                  <a:lnTo>
                    <a:pt x="232" y="217"/>
                  </a:lnTo>
                  <a:lnTo>
                    <a:pt x="238" y="230"/>
                  </a:lnTo>
                  <a:lnTo>
                    <a:pt x="244" y="243"/>
                  </a:lnTo>
                  <a:lnTo>
                    <a:pt x="249" y="253"/>
                  </a:lnTo>
                  <a:lnTo>
                    <a:pt x="254" y="263"/>
                  </a:lnTo>
                  <a:lnTo>
                    <a:pt x="260" y="273"/>
                  </a:lnTo>
                  <a:lnTo>
                    <a:pt x="265" y="284"/>
                  </a:lnTo>
                  <a:lnTo>
                    <a:pt x="270" y="294"/>
                  </a:lnTo>
                  <a:lnTo>
                    <a:pt x="275" y="305"/>
                  </a:lnTo>
                  <a:lnTo>
                    <a:pt x="280" y="314"/>
                  </a:lnTo>
                  <a:lnTo>
                    <a:pt x="283" y="324"/>
                  </a:lnTo>
                  <a:lnTo>
                    <a:pt x="288" y="334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66" name="Text Box 381"/>
          <p:cNvSpPr txBox="1">
            <a:spLocks noChangeArrowheads="1"/>
          </p:cNvSpPr>
          <p:nvPr/>
        </p:nvSpPr>
        <p:spPr bwMode="auto">
          <a:xfrm>
            <a:off x="5003800" y="1003300"/>
            <a:ext cx="3960813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分析从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换相至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的过程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    </a:t>
            </a:r>
            <a:endParaRPr lang="en-US" altLang="zh-CN" sz="200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9900"/>
                </a:solidFill>
              </a:rPr>
              <a:t>        </a:t>
            </a:r>
            <a:r>
              <a:rPr lang="zh-CN" altLang="en-US" sz="2000" dirty="0">
                <a:solidFill>
                  <a:srgbClr val="009900"/>
                </a:solidFill>
              </a:rPr>
              <a:t>☞</a:t>
            </a:r>
            <a:r>
              <a:rPr lang="zh-CN" altLang="en-US" sz="2000" dirty="0"/>
              <a:t>在</a:t>
            </a:r>
            <a:r>
              <a:rPr lang="zh-CN" altLang="en-US" sz="2000" i="1" dirty="0">
                <a:sym typeface="Symbol" panose="05050102010706020507" pitchFamily="18" charset="2"/>
              </a:rPr>
              <a:t></a:t>
            </a:r>
            <a:r>
              <a:rPr lang="en-US" altLang="zh-CN" sz="2000" i="1" dirty="0"/>
              <a:t>t</a:t>
            </a:r>
            <a:r>
              <a:rPr lang="en-US" altLang="zh-CN" sz="2000" i="1" baseline="-25000" dirty="0"/>
              <a:t>1</a:t>
            </a:r>
            <a:r>
              <a:rPr lang="zh-CN" altLang="en-US" sz="2000" dirty="0"/>
              <a:t>时刻之前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导通， </a:t>
            </a:r>
            <a:r>
              <a:rPr lang="zh-CN" altLang="en-US" sz="2000" i="1" dirty="0">
                <a:sym typeface="Symbol" panose="05050102010706020507" pitchFamily="18" charset="2"/>
              </a:rPr>
              <a:t></a:t>
            </a:r>
            <a:r>
              <a:rPr lang="en-US" altLang="zh-CN" sz="2000" i="1" dirty="0"/>
              <a:t>t</a:t>
            </a:r>
            <a:r>
              <a:rPr lang="en-US" altLang="zh-CN" sz="2000" i="1" baseline="-25000" dirty="0"/>
              <a:t>1</a:t>
            </a:r>
            <a:r>
              <a:rPr lang="zh-CN" altLang="en-US" sz="2000" dirty="0"/>
              <a:t>时刻触发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，因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两相均有漏感，故</a:t>
            </a:r>
            <a:r>
              <a:rPr lang="en-US" altLang="zh-CN" sz="2000" i="1" dirty="0" err="1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a</a:t>
            </a:r>
            <a:r>
              <a:rPr lang="zh-CN" altLang="en-US" sz="2000" dirty="0"/>
              <a:t>、</a:t>
            </a:r>
            <a:r>
              <a:rPr lang="en-US" altLang="zh-CN" sz="2000" i="1" dirty="0" err="1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b</a:t>
            </a:r>
            <a:r>
              <a:rPr lang="zh-CN" altLang="en-US" sz="2000" dirty="0"/>
              <a:t>均不能突变，于是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同时导通，相当于将</a:t>
            </a:r>
            <a:r>
              <a:rPr lang="en-US" altLang="zh-CN" sz="2000" dirty="0">
                <a:solidFill>
                  <a:srgbClr val="E35449"/>
                </a:solidFill>
              </a:rPr>
              <a:t>a</a:t>
            </a:r>
            <a:r>
              <a:rPr lang="zh-CN" altLang="en-US" sz="2000" dirty="0">
                <a:solidFill>
                  <a:srgbClr val="E35449"/>
                </a:solidFill>
              </a:rPr>
              <a:t>、</a:t>
            </a:r>
            <a:r>
              <a:rPr lang="en-US" altLang="zh-CN" sz="2000" dirty="0">
                <a:solidFill>
                  <a:srgbClr val="E35449"/>
                </a:solidFill>
              </a:rPr>
              <a:t>b</a:t>
            </a:r>
            <a:r>
              <a:rPr lang="zh-CN" altLang="en-US" sz="2000" dirty="0">
                <a:solidFill>
                  <a:srgbClr val="E35449"/>
                </a:solidFill>
              </a:rPr>
              <a:t>两相短路</a:t>
            </a:r>
            <a:r>
              <a:rPr lang="zh-CN" altLang="en-US" sz="2000" dirty="0"/>
              <a:t>，两相间电压差为</a:t>
            </a:r>
            <a:r>
              <a:rPr lang="en-US" altLang="zh-CN" sz="2000" i="1" dirty="0" err="1"/>
              <a:t>u</a:t>
            </a:r>
            <a:r>
              <a:rPr lang="en-US" altLang="zh-CN" sz="2000" i="1" baseline="-25000" dirty="0" err="1"/>
              <a:t>b</a:t>
            </a:r>
            <a:r>
              <a:rPr lang="en-US" altLang="zh-CN" sz="2000" i="1" dirty="0" err="1"/>
              <a:t>-u</a:t>
            </a:r>
            <a:r>
              <a:rPr lang="en-US" altLang="zh-CN" sz="2000" i="1" baseline="-25000" dirty="0" err="1"/>
              <a:t>a</a:t>
            </a:r>
            <a:r>
              <a:rPr lang="zh-CN" altLang="en-US" sz="2000" dirty="0"/>
              <a:t>，它在两相组成的回路中产生</a:t>
            </a:r>
            <a:r>
              <a:rPr lang="zh-CN" altLang="en-US" sz="2000" dirty="0">
                <a:solidFill>
                  <a:srgbClr val="E35449"/>
                </a:solidFill>
              </a:rPr>
              <a:t>环流</a:t>
            </a:r>
            <a:r>
              <a:rPr lang="en-US" altLang="zh-CN" sz="2000" i="1" dirty="0" err="1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k</a:t>
            </a:r>
            <a:r>
              <a:rPr lang="zh-CN" altLang="en-US" sz="2000" dirty="0"/>
              <a:t>如图所示。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0" dirty="0"/>
              <a:t>  </a:t>
            </a:r>
          </a:p>
        </p:txBody>
      </p:sp>
      <p:sp>
        <p:nvSpPr>
          <p:cNvPr id="92167" name="Text Box 383"/>
          <p:cNvSpPr txBox="1">
            <a:spLocks noChangeArrowheads="1"/>
          </p:cNvSpPr>
          <p:nvPr/>
        </p:nvSpPr>
        <p:spPr bwMode="auto">
          <a:xfrm>
            <a:off x="3995738" y="4437063"/>
            <a:ext cx="576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>
                <a:sym typeface="Symbol" panose="05050102010706020507" pitchFamily="18" charset="2"/>
              </a:rPr>
              <a:t></a:t>
            </a:r>
            <a:r>
              <a:rPr lang="en-US" altLang="zh-CN" sz="1400" i="1"/>
              <a:t>t</a:t>
            </a:r>
            <a:r>
              <a:rPr lang="en-US" altLang="zh-CN" sz="1400" i="1" baseline="-25000"/>
              <a:t>1</a:t>
            </a:r>
            <a:r>
              <a:rPr lang="zh-CN" altLang="en-US" sz="1400"/>
              <a:t>时刻</a:t>
            </a:r>
            <a:r>
              <a:rPr lang="zh-CN" altLang="en-US" b="0"/>
              <a:t> </a:t>
            </a:r>
          </a:p>
        </p:txBody>
      </p:sp>
      <p:sp>
        <p:nvSpPr>
          <p:cNvPr id="92168" name="Text Box 385"/>
          <p:cNvSpPr txBox="1">
            <a:spLocks noChangeArrowheads="1"/>
          </p:cNvSpPr>
          <p:nvPr/>
        </p:nvSpPr>
        <p:spPr bwMode="auto">
          <a:xfrm>
            <a:off x="1331913" y="5445125"/>
            <a:ext cx="268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3-26 </a:t>
            </a:r>
            <a:r>
              <a:rPr lang="zh-CN" altLang="en-US" sz="1400">
                <a:solidFill>
                  <a:srgbClr val="6600CC"/>
                </a:solidFill>
              </a:rPr>
              <a:t>考虑变压器漏感时的三相半波可控整流电路及波形</a:t>
            </a:r>
            <a:r>
              <a:rPr lang="zh-CN" altLang="en-US" b="0"/>
              <a:t> </a:t>
            </a:r>
          </a:p>
        </p:txBody>
      </p:sp>
      <p:sp>
        <p:nvSpPr>
          <p:cNvPr id="92169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C8F372-B6B4-4E4D-B302-83FAD52885DE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3.5.1 </a:t>
            </a:r>
            <a:r>
              <a:rPr lang="zh-CN" altLang="en-US" sz="3600">
                <a:solidFill>
                  <a:schemeClr val="tx1"/>
                </a:solidFill>
              </a:rPr>
              <a:t>谐波和无功功率分析基础</a:t>
            </a:r>
          </a:p>
        </p:txBody>
      </p:sp>
      <p:sp>
        <p:nvSpPr>
          <p:cNvPr id="115715" name="Rectangle 31"/>
          <p:cNvSpPr>
            <a:spLocks noChangeArrowheads="1"/>
          </p:cNvSpPr>
          <p:nvPr/>
        </p:nvSpPr>
        <p:spPr bwMode="auto">
          <a:xfrm>
            <a:off x="3059113" y="5518150"/>
            <a:ext cx="2376487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6" name="Rectangle 30"/>
          <p:cNvSpPr>
            <a:spLocks noChangeArrowheads="1"/>
          </p:cNvSpPr>
          <p:nvPr/>
        </p:nvSpPr>
        <p:spPr bwMode="auto">
          <a:xfrm>
            <a:off x="3059113" y="4365625"/>
            <a:ext cx="23050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Rectangle 29"/>
          <p:cNvSpPr>
            <a:spLocks noChangeArrowheads="1"/>
          </p:cNvSpPr>
          <p:nvPr/>
        </p:nvSpPr>
        <p:spPr bwMode="auto">
          <a:xfrm>
            <a:off x="2195513" y="1196975"/>
            <a:ext cx="388937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Text Box 4"/>
          <p:cNvSpPr txBox="1">
            <a:spLocks noChangeArrowheads="1"/>
          </p:cNvSpPr>
          <p:nvPr/>
        </p:nvSpPr>
        <p:spPr bwMode="auto">
          <a:xfrm>
            <a:off x="1014413" y="1268413"/>
            <a:ext cx="414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或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20" name="Object 5"/>
          <p:cNvGraphicFramePr>
            <a:graphicFrameLocks noChangeAspect="1"/>
          </p:cNvGraphicFramePr>
          <p:nvPr/>
        </p:nvGraphicFramePr>
        <p:xfrm>
          <a:off x="2268538" y="1196975"/>
          <a:ext cx="3743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0" name="公式" r:id="rId3" imgW="1854200" imgH="393700" progId="Equation.3">
                  <p:embed/>
                </p:oleObj>
              </mc:Choice>
              <mc:Fallback>
                <p:oleObj name="公式" r:id="rId3" imgW="18542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96975"/>
                        <a:ext cx="37433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Text Box 7"/>
          <p:cNvSpPr txBox="1">
            <a:spLocks noChangeArrowheads="1"/>
          </p:cNvSpPr>
          <p:nvPr/>
        </p:nvSpPr>
        <p:spPr bwMode="auto">
          <a:xfrm>
            <a:off x="1023938" y="1909763"/>
            <a:ext cx="397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式中，</a:t>
            </a:r>
            <a:r>
              <a:rPr lang="en-US" altLang="zh-CN" i="1"/>
              <a:t>c</a:t>
            </a:r>
            <a:r>
              <a:rPr lang="en-US" altLang="zh-CN" i="1" baseline="-25000"/>
              <a:t>n</a:t>
            </a:r>
            <a:r>
              <a:rPr lang="zh-CN" altLang="en-US"/>
              <a:t>、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zh-CN" altLang="en-US"/>
              <a:t>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zh-CN" altLang="en-US"/>
              <a:t>、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r>
              <a:rPr lang="zh-CN" altLang="en-US"/>
              <a:t>的关系为</a:t>
            </a:r>
          </a:p>
        </p:txBody>
      </p:sp>
      <p:sp>
        <p:nvSpPr>
          <p:cNvPr id="115722" name="Rectangle 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23" name="Object 10"/>
          <p:cNvGraphicFramePr>
            <a:graphicFrameLocks noChangeAspect="1"/>
          </p:cNvGraphicFramePr>
          <p:nvPr/>
        </p:nvGraphicFramePr>
        <p:xfrm>
          <a:off x="1836738" y="2205038"/>
          <a:ext cx="16557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1" name="公式" r:id="rId5" imgW="812447" imgH="266584" progId="Equation.3">
                  <p:embed/>
                </p:oleObj>
              </mc:Choice>
              <mc:Fallback>
                <p:oleObj name="公式" r:id="rId5" imgW="812447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205038"/>
                        <a:ext cx="16557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25" name="Object 12"/>
          <p:cNvGraphicFramePr>
            <a:graphicFrameLocks noChangeAspect="1"/>
          </p:cNvGraphicFramePr>
          <p:nvPr/>
        </p:nvGraphicFramePr>
        <p:xfrm>
          <a:off x="4068763" y="2349500"/>
          <a:ext cx="2232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2" name="公式" r:id="rId7" imgW="1079032" imgH="203112" progId="Equation.3">
                  <p:embed/>
                </p:oleObj>
              </mc:Choice>
              <mc:Fallback>
                <p:oleObj name="公式" r:id="rId7" imgW="1079032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349500"/>
                        <a:ext cx="2232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6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27" name="Object 14"/>
          <p:cNvGraphicFramePr>
            <a:graphicFrameLocks noChangeAspect="1"/>
          </p:cNvGraphicFramePr>
          <p:nvPr/>
        </p:nvGraphicFramePr>
        <p:xfrm>
          <a:off x="1835150" y="2636838"/>
          <a:ext cx="158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3" name="公式" r:id="rId9" imgW="774364" imgH="203112" progId="Equation.3">
                  <p:embed/>
                </p:oleObj>
              </mc:Choice>
              <mc:Fallback>
                <p:oleObj name="公式" r:id="rId9" imgW="774364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1584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8" name="Rectangle 1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29" name="Object 16"/>
          <p:cNvGraphicFramePr>
            <a:graphicFrameLocks noChangeAspect="1"/>
          </p:cNvGraphicFramePr>
          <p:nvPr/>
        </p:nvGraphicFramePr>
        <p:xfrm>
          <a:off x="4284663" y="2636838"/>
          <a:ext cx="16557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4" name="公式" r:id="rId11" imgW="787058" imgH="203112" progId="Equation.3">
                  <p:embed/>
                </p:oleObj>
              </mc:Choice>
              <mc:Fallback>
                <p:oleObj name="公式" r:id="rId11" imgW="78705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636838"/>
                        <a:ext cx="16557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611188" y="3089275"/>
            <a:ext cx="74898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◆</a:t>
            </a:r>
            <a:r>
              <a:rPr lang="zh-CN" altLang="en-US" dirty="0">
                <a:solidFill>
                  <a:srgbClr val="FF0000"/>
                </a:solidFill>
              </a:rPr>
              <a:t>基波（</a:t>
            </a:r>
            <a:r>
              <a:rPr lang="en-US" altLang="zh-CN" dirty="0">
                <a:solidFill>
                  <a:srgbClr val="FF0000"/>
                </a:solidFill>
              </a:rPr>
              <a:t>fundamental</a:t>
            </a:r>
            <a:r>
              <a:rPr lang="zh-CN" altLang="en-US" dirty="0">
                <a:solidFill>
                  <a:srgbClr val="FF0000"/>
                </a:solidFill>
              </a:rPr>
              <a:t>）：频率与工频相同的分量。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    谐波：频率为基波频率大于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整数倍的分量。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    谐波次数：谐波频率和基波频率的整数比。      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611188" y="3998913"/>
            <a:ext cx="6769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◆</a:t>
            </a:r>
            <a:r>
              <a:rPr lang="en-US" altLang="zh-CN" dirty="0"/>
              <a:t>n</a:t>
            </a:r>
            <a:r>
              <a:rPr lang="zh-CN" altLang="en-US" dirty="0"/>
              <a:t>次谐波电流含有率以</a:t>
            </a:r>
            <a:r>
              <a:rPr lang="en-US" altLang="zh-CN" i="1" dirty="0" err="1"/>
              <a:t>HRI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（</a:t>
            </a:r>
            <a:r>
              <a:rPr lang="en-US" altLang="zh-CN" dirty="0"/>
              <a:t>Harmonic Ratio for In</a:t>
            </a:r>
            <a:r>
              <a:rPr lang="zh-CN" altLang="en-US" dirty="0"/>
              <a:t>）表示 </a:t>
            </a:r>
          </a:p>
        </p:txBody>
      </p:sp>
      <p:sp>
        <p:nvSpPr>
          <p:cNvPr id="115732" name="Rectangle 2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33" name="Object 20"/>
          <p:cNvGraphicFramePr>
            <a:graphicFrameLocks noChangeAspect="1"/>
          </p:cNvGraphicFramePr>
          <p:nvPr/>
        </p:nvGraphicFramePr>
        <p:xfrm>
          <a:off x="3132138" y="4365625"/>
          <a:ext cx="21605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5" name="公式" r:id="rId13" imgW="1168400" imgH="381000" progId="Equation.3">
                  <p:embed/>
                </p:oleObj>
              </mc:Choice>
              <mc:Fallback>
                <p:oleObj name="公式" r:id="rId13" imgW="1168400" imgH="381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365625"/>
                        <a:ext cx="21605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4" name="Text Box 23"/>
          <p:cNvSpPr txBox="1">
            <a:spLocks noChangeArrowheads="1"/>
          </p:cNvSpPr>
          <p:nvPr/>
        </p:nvSpPr>
        <p:spPr bwMode="auto">
          <a:xfrm>
            <a:off x="611188" y="5019675"/>
            <a:ext cx="7993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◆</a:t>
            </a:r>
            <a:r>
              <a:rPr lang="zh-CN" altLang="en-US"/>
              <a:t>电流谐波总畸变率</a:t>
            </a:r>
            <a:r>
              <a:rPr lang="en-US" altLang="zh-CN" i="1"/>
              <a:t>THD</a:t>
            </a:r>
            <a:r>
              <a:rPr lang="en-US" altLang="zh-CN" i="1" baseline="-25000"/>
              <a:t>i</a:t>
            </a:r>
            <a:r>
              <a:rPr lang="zh-CN" altLang="en-US"/>
              <a:t>（</a:t>
            </a:r>
            <a:r>
              <a:rPr lang="en-US" altLang="zh-CN"/>
              <a:t>Total Harmonic distortion</a:t>
            </a:r>
            <a:r>
              <a:rPr lang="zh-CN" altLang="en-US"/>
              <a:t>）分别定义为（</a:t>
            </a:r>
            <a:r>
              <a:rPr lang="en-US" altLang="zh-CN" i="1"/>
              <a:t>I</a:t>
            </a:r>
            <a:r>
              <a:rPr lang="en-US" altLang="zh-CN" i="1" baseline="-25000"/>
              <a:t>h</a:t>
            </a:r>
            <a:r>
              <a:rPr lang="zh-CN" altLang="en-US"/>
              <a:t>为总谐波电流有效值） </a:t>
            </a:r>
          </a:p>
        </p:txBody>
      </p:sp>
      <p:sp>
        <p:nvSpPr>
          <p:cNvPr id="115735" name="Rectangle 2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36" name="Object 24"/>
          <p:cNvGraphicFramePr>
            <a:graphicFrameLocks noChangeAspect="1"/>
          </p:cNvGraphicFramePr>
          <p:nvPr/>
        </p:nvGraphicFramePr>
        <p:xfrm>
          <a:off x="3132138" y="5516563"/>
          <a:ext cx="23034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6" name="公式" r:id="rId15" imgW="1167893" imgH="406224" progId="Equation.3">
                  <p:embed/>
                </p:oleObj>
              </mc:Choice>
              <mc:Fallback>
                <p:oleObj name="公式" r:id="rId15" imgW="1167893" imgH="40622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516563"/>
                        <a:ext cx="23034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7" name="Text Box 26"/>
          <p:cNvSpPr txBox="1">
            <a:spLocks noChangeArrowheads="1"/>
          </p:cNvSpPr>
          <p:nvPr/>
        </p:nvSpPr>
        <p:spPr bwMode="auto">
          <a:xfrm>
            <a:off x="7432675" y="1363663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(3-56)</a:t>
            </a:r>
          </a:p>
        </p:txBody>
      </p:sp>
      <p:sp>
        <p:nvSpPr>
          <p:cNvPr id="115738" name="Text Box 27"/>
          <p:cNvSpPr txBox="1">
            <a:spLocks noChangeArrowheads="1"/>
          </p:cNvSpPr>
          <p:nvPr/>
        </p:nvSpPr>
        <p:spPr bwMode="auto">
          <a:xfrm>
            <a:off x="7504113" y="4460875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(3-57)</a:t>
            </a:r>
          </a:p>
        </p:txBody>
      </p:sp>
      <p:sp>
        <p:nvSpPr>
          <p:cNvPr id="115739" name="Text Box 28"/>
          <p:cNvSpPr txBox="1">
            <a:spLocks noChangeArrowheads="1"/>
          </p:cNvSpPr>
          <p:nvPr/>
        </p:nvSpPr>
        <p:spPr bwMode="auto">
          <a:xfrm>
            <a:off x="7524750" y="5661025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(3-58)</a:t>
            </a:r>
          </a:p>
        </p:txBody>
      </p:sp>
      <p:sp>
        <p:nvSpPr>
          <p:cNvPr id="11574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6AEC16-1AC6-47DF-A7B3-0B22A49E322C}" type="slidenum">
              <a:rPr lang="zh-CN" altLang="en-US"/>
              <a:pPr eaLnBrk="1" hangingPunct="1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3.5.1 </a:t>
            </a:r>
            <a:r>
              <a:rPr lang="zh-CN" altLang="en-US" sz="3600">
                <a:solidFill>
                  <a:schemeClr val="tx1"/>
                </a:solidFill>
              </a:rPr>
              <a:t>谐波和无功功率分析基础</a:t>
            </a:r>
          </a:p>
        </p:txBody>
      </p:sp>
      <p:sp>
        <p:nvSpPr>
          <p:cNvPr id="116739" name="Rectangle 48"/>
          <p:cNvSpPr>
            <a:spLocks noChangeArrowheads="1"/>
          </p:cNvSpPr>
          <p:nvPr/>
        </p:nvSpPr>
        <p:spPr bwMode="auto">
          <a:xfrm>
            <a:off x="3708400" y="5805488"/>
            <a:ext cx="9350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0" name="Rectangle 47"/>
          <p:cNvSpPr>
            <a:spLocks noChangeArrowheads="1"/>
          </p:cNvSpPr>
          <p:nvPr/>
        </p:nvSpPr>
        <p:spPr bwMode="auto">
          <a:xfrm>
            <a:off x="3419475" y="5013325"/>
            <a:ext cx="17287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1" name="Rectangle 46"/>
          <p:cNvSpPr>
            <a:spLocks noChangeArrowheads="1"/>
          </p:cNvSpPr>
          <p:nvPr/>
        </p:nvSpPr>
        <p:spPr bwMode="auto">
          <a:xfrm>
            <a:off x="3708400" y="4149725"/>
            <a:ext cx="935038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2" name="Rectangle 45"/>
          <p:cNvSpPr>
            <a:spLocks noChangeArrowheads="1"/>
          </p:cNvSpPr>
          <p:nvPr/>
        </p:nvSpPr>
        <p:spPr bwMode="auto">
          <a:xfrm>
            <a:off x="3635375" y="3644900"/>
            <a:ext cx="11525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3" name="Rectangle 42"/>
          <p:cNvSpPr>
            <a:spLocks noChangeArrowheads="1"/>
          </p:cNvSpPr>
          <p:nvPr/>
        </p:nvSpPr>
        <p:spPr bwMode="auto">
          <a:xfrm>
            <a:off x="3851275" y="3068638"/>
            <a:ext cx="6492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4" name="Rectangle 41"/>
          <p:cNvSpPr>
            <a:spLocks noChangeArrowheads="1"/>
          </p:cNvSpPr>
          <p:nvPr/>
        </p:nvSpPr>
        <p:spPr bwMode="auto">
          <a:xfrm>
            <a:off x="2700338" y="1989138"/>
            <a:ext cx="32400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5" name="Text Box 5"/>
          <p:cNvSpPr txBox="1">
            <a:spLocks noChangeArrowheads="1"/>
          </p:cNvSpPr>
          <p:nvPr/>
        </p:nvSpPr>
        <p:spPr bwMode="auto">
          <a:xfrm>
            <a:off x="661988" y="1125538"/>
            <a:ext cx="7150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35449"/>
                </a:solidFill>
              </a:rPr>
              <a:t>■</a:t>
            </a:r>
            <a:r>
              <a:rPr lang="zh-CN" altLang="en-US"/>
              <a:t>功率因数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rgbClr val="0000FF"/>
                </a:solidFill>
              </a:rPr>
              <a:t>◆</a:t>
            </a:r>
            <a:r>
              <a:rPr lang="zh-CN" altLang="en-US"/>
              <a:t>正弦电路 </a:t>
            </a:r>
          </a:p>
          <a:p>
            <a:pPr eaLnBrk="1" hangingPunct="1"/>
            <a:r>
              <a:rPr lang="zh-CN" altLang="en-US"/>
              <a:t>        </a:t>
            </a:r>
            <a:r>
              <a:rPr lang="zh-CN" altLang="en-US">
                <a:solidFill>
                  <a:srgbClr val="009900"/>
                </a:solidFill>
              </a:rPr>
              <a:t>☞</a:t>
            </a:r>
            <a:r>
              <a:rPr lang="zh-CN" altLang="en-US"/>
              <a:t>有功功率就是其平均功率：</a:t>
            </a:r>
            <a:r>
              <a:rPr lang="zh-CN" altLang="en-US" sz="1600"/>
              <a:t> </a:t>
            </a:r>
          </a:p>
        </p:txBody>
      </p:sp>
      <p:sp>
        <p:nvSpPr>
          <p:cNvPr id="116746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6747" name="Object 7"/>
          <p:cNvGraphicFramePr>
            <a:graphicFrameLocks noChangeAspect="1"/>
          </p:cNvGraphicFramePr>
          <p:nvPr/>
        </p:nvGraphicFramePr>
        <p:xfrm>
          <a:off x="2771775" y="1989138"/>
          <a:ext cx="30972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48" name="公式" r:id="rId3" imgW="2145369" imgH="393529" progId="Equation.3">
                  <p:embed/>
                </p:oleObj>
              </mc:Choice>
              <mc:Fallback>
                <p:oleObj name="公式" r:id="rId3" imgW="2145369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89138"/>
                        <a:ext cx="30972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8" name="Text Box 9"/>
          <p:cNvSpPr txBox="1">
            <a:spLocks noChangeArrowheads="1"/>
          </p:cNvSpPr>
          <p:nvPr/>
        </p:nvSpPr>
        <p:spPr bwMode="auto">
          <a:xfrm>
            <a:off x="1311275" y="2565400"/>
            <a:ext cx="729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式中</a:t>
            </a:r>
            <a:r>
              <a:rPr lang="en-US" altLang="zh-CN" i="1"/>
              <a:t>U</a:t>
            </a:r>
            <a:r>
              <a:rPr lang="zh-CN" altLang="en-US"/>
              <a:t>、</a:t>
            </a:r>
            <a:r>
              <a:rPr lang="en-US" altLang="zh-CN" i="1"/>
              <a:t>I</a:t>
            </a:r>
            <a:r>
              <a:rPr lang="zh-CN" altLang="en-US"/>
              <a:t>分别为电压和电流的有效值，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zh-CN" altLang="en-US"/>
              <a:t>为电流滞后于电压的相位差。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1095375" y="2805113"/>
            <a:ext cx="1747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视在功率为：</a:t>
            </a:r>
            <a:r>
              <a:rPr lang="zh-CN" altLang="en-US" sz="1600"/>
              <a:t> 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3833813" y="3054350"/>
            <a:ext cx="752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S=UI</a:t>
            </a:r>
            <a:r>
              <a:rPr lang="en-US" altLang="zh-CN"/>
              <a:t> </a:t>
            </a:r>
          </a:p>
        </p:txBody>
      </p:sp>
      <p:sp>
        <p:nvSpPr>
          <p:cNvPr id="116751" name="Text Box 16"/>
          <p:cNvSpPr txBox="1">
            <a:spLocks noChangeArrowheads="1"/>
          </p:cNvSpPr>
          <p:nvPr/>
        </p:nvSpPr>
        <p:spPr bwMode="auto">
          <a:xfrm>
            <a:off x="1116013" y="330835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无功功率为：</a:t>
            </a:r>
            <a:r>
              <a:rPr lang="zh-CN" altLang="en-US" sz="1600"/>
              <a:t>  </a:t>
            </a:r>
          </a:p>
        </p:txBody>
      </p:sp>
      <p:sp>
        <p:nvSpPr>
          <p:cNvPr id="116752" name="Rectangle 17"/>
          <p:cNvSpPr>
            <a:spLocks noChangeArrowheads="1"/>
          </p:cNvSpPr>
          <p:nvPr/>
        </p:nvSpPr>
        <p:spPr bwMode="auto">
          <a:xfrm>
            <a:off x="3635375" y="3582988"/>
            <a:ext cx="1303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Q=UIsin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 sz="1600"/>
              <a:t>   </a:t>
            </a:r>
          </a:p>
        </p:txBody>
      </p:sp>
      <p:sp>
        <p:nvSpPr>
          <p:cNvPr id="116753" name="Text Box 21"/>
          <p:cNvSpPr txBox="1">
            <a:spLocks noChangeArrowheads="1"/>
          </p:cNvSpPr>
          <p:nvPr/>
        </p:nvSpPr>
        <p:spPr bwMode="auto">
          <a:xfrm>
            <a:off x="1116013" y="3860800"/>
            <a:ext cx="194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功率因数为：</a:t>
            </a:r>
            <a:r>
              <a:rPr lang="zh-CN" altLang="en-US" sz="1600"/>
              <a:t>   </a:t>
            </a:r>
          </a:p>
        </p:txBody>
      </p:sp>
      <p:sp>
        <p:nvSpPr>
          <p:cNvPr id="116754" name="Rectangle 2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6755" name="Object 22"/>
          <p:cNvGraphicFramePr>
            <a:graphicFrameLocks noChangeAspect="1"/>
          </p:cNvGraphicFramePr>
          <p:nvPr/>
        </p:nvGraphicFramePr>
        <p:xfrm>
          <a:off x="3779838" y="4149725"/>
          <a:ext cx="7921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49" name="公式" r:id="rId5" imgW="431613" imgH="393529" progId="Equation.3">
                  <p:embed/>
                </p:oleObj>
              </mc:Choice>
              <mc:Fallback>
                <p:oleObj name="公式" r:id="rId5" imgW="431613" imgH="3935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149725"/>
                        <a:ext cx="7921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6" name="Text Box 24"/>
          <p:cNvSpPr txBox="1">
            <a:spLocks noChangeArrowheads="1"/>
          </p:cNvSpPr>
          <p:nvPr/>
        </p:nvSpPr>
        <p:spPr bwMode="auto">
          <a:xfrm>
            <a:off x="1116013" y="4676775"/>
            <a:ext cx="6048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无功功率</a:t>
            </a:r>
            <a:r>
              <a:rPr lang="en-US" altLang="zh-CN" i="1"/>
              <a:t>Q</a:t>
            </a:r>
            <a:r>
              <a:rPr lang="zh-CN" altLang="en-US"/>
              <a:t>与有功功率</a:t>
            </a:r>
            <a:r>
              <a:rPr lang="en-US" altLang="zh-CN" i="1"/>
              <a:t>P</a:t>
            </a:r>
            <a:r>
              <a:rPr lang="zh-CN" altLang="en-US"/>
              <a:t>、视在功率</a:t>
            </a:r>
            <a:r>
              <a:rPr lang="en-US" altLang="zh-CN" i="1"/>
              <a:t>S</a:t>
            </a:r>
            <a:r>
              <a:rPr lang="zh-CN" altLang="en-US"/>
              <a:t>之间的关系：</a:t>
            </a:r>
            <a:r>
              <a:rPr lang="zh-CN" altLang="en-US" sz="1600"/>
              <a:t> </a:t>
            </a:r>
          </a:p>
        </p:txBody>
      </p:sp>
      <p:graphicFrame>
        <p:nvGraphicFramePr>
          <p:cNvPr id="116757" name="Object 25"/>
          <p:cNvGraphicFramePr>
            <a:graphicFrameLocks noChangeAspect="1"/>
          </p:cNvGraphicFramePr>
          <p:nvPr/>
        </p:nvGraphicFramePr>
        <p:xfrm>
          <a:off x="3492500" y="5013325"/>
          <a:ext cx="158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50" name="公式" r:id="rId7" imgW="812447" imgH="228501" progId="Equation.3">
                  <p:embed/>
                </p:oleObj>
              </mc:Choice>
              <mc:Fallback>
                <p:oleObj name="公式" r:id="rId7" imgW="812447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13325"/>
                        <a:ext cx="158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8" name="Text Box 27"/>
          <p:cNvSpPr txBox="1">
            <a:spLocks noChangeArrowheads="1"/>
          </p:cNvSpPr>
          <p:nvPr/>
        </p:nvSpPr>
        <p:spPr bwMode="auto">
          <a:xfrm>
            <a:off x="1116013" y="5367338"/>
            <a:ext cx="755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在正弦电路中，功率因数是由电压和电流的相位差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zh-CN" altLang="en-US"/>
              <a:t>决定的，其值为：</a:t>
            </a:r>
          </a:p>
        </p:txBody>
      </p:sp>
      <p:sp>
        <p:nvSpPr>
          <p:cNvPr id="116759" name="Rectangle 31"/>
          <p:cNvSpPr>
            <a:spLocks noChangeArrowheads="1"/>
          </p:cNvSpPr>
          <p:nvPr/>
        </p:nvSpPr>
        <p:spPr bwMode="auto">
          <a:xfrm>
            <a:off x="3779838" y="57912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/>
              <a:t>=cos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 sz="1600"/>
              <a:t> </a:t>
            </a:r>
          </a:p>
        </p:txBody>
      </p:sp>
      <p:sp>
        <p:nvSpPr>
          <p:cNvPr id="116760" name="Text Box 35"/>
          <p:cNvSpPr txBox="1">
            <a:spLocks noChangeArrowheads="1"/>
          </p:cNvSpPr>
          <p:nvPr/>
        </p:nvSpPr>
        <p:spPr bwMode="auto">
          <a:xfrm>
            <a:off x="7143750" y="2133600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(3-59)</a:t>
            </a:r>
          </a:p>
        </p:txBody>
      </p:sp>
      <p:sp>
        <p:nvSpPr>
          <p:cNvPr id="116761" name="Text Box 36"/>
          <p:cNvSpPr txBox="1">
            <a:spLocks noChangeArrowheads="1"/>
          </p:cNvSpPr>
          <p:nvPr/>
        </p:nvSpPr>
        <p:spPr bwMode="auto">
          <a:xfrm>
            <a:off x="7164388" y="3068638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(3-60)</a:t>
            </a:r>
          </a:p>
        </p:txBody>
      </p:sp>
      <p:sp>
        <p:nvSpPr>
          <p:cNvPr id="116762" name="Text Box 37"/>
          <p:cNvSpPr txBox="1">
            <a:spLocks noChangeArrowheads="1"/>
          </p:cNvSpPr>
          <p:nvPr/>
        </p:nvSpPr>
        <p:spPr bwMode="auto">
          <a:xfrm>
            <a:off x="7164388" y="3597275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(3-61)</a:t>
            </a:r>
          </a:p>
        </p:txBody>
      </p:sp>
      <p:sp>
        <p:nvSpPr>
          <p:cNvPr id="116763" name="Text Box 38"/>
          <p:cNvSpPr txBox="1">
            <a:spLocks noChangeArrowheads="1"/>
          </p:cNvSpPr>
          <p:nvPr/>
        </p:nvSpPr>
        <p:spPr bwMode="auto">
          <a:xfrm>
            <a:off x="7215188" y="4244975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(3-62)</a:t>
            </a:r>
          </a:p>
        </p:txBody>
      </p:sp>
      <p:sp>
        <p:nvSpPr>
          <p:cNvPr id="116764" name="Text Box 39"/>
          <p:cNvSpPr txBox="1">
            <a:spLocks noChangeArrowheads="1"/>
          </p:cNvSpPr>
          <p:nvPr/>
        </p:nvSpPr>
        <p:spPr bwMode="auto">
          <a:xfrm>
            <a:off x="7215188" y="5013325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(3-63)</a:t>
            </a:r>
          </a:p>
        </p:txBody>
      </p:sp>
      <p:sp>
        <p:nvSpPr>
          <p:cNvPr id="116765" name="Text Box 40"/>
          <p:cNvSpPr txBox="1">
            <a:spLocks noChangeArrowheads="1"/>
          </p:cNvSpPr>
          <p:nvPr/>
        </p:nvSpPr>
        <p:spPr bwMode="auto">
          <a:xfrm>
            <a:off x="7235825" y="5805488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(3-64)</a:t>
            </a:r>
          </a:p>
        </p:txBody>
      </p:sp>
      <p:sp>
        <p:nvSpPr>
          <p:cNvPr id="11676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76DB9E-5029-45AE-B127-F06E5E7D9E1D}" type="slidenum">
              <a:rPr lang="zh-CN" altLang="en-US"/>
              <a:pPr eaLnBrk="1" hangingPunct="1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3.5.1 </a:t>
            </a:r>
            <a:r>
              <a:rPr lang="zh-CN" altLang="en-US" sz="3600">
                <a:solidFill>
                  <a:schemeClr val="tx1"/>
                </a:solidFill>
              </a:rPr>
              <a:t>谐波和无功功率分析基础</a:t>
            </a:r>
          </a:p>
        </p:txBody>
      </p:sp>
      <p:graphicFrame>
        <p:nvGraphicFramePr>
          <p:cNvPr id="117763" name="Object 54"/>
          <p:cNvGraphicFramePr>
            <a:graphicFrameLocks noGrp="1" noChangeAspect="1"/>
          </p:cNvGraphicFramePr>
          <p:nvPr>
            <p:ph sz="half" idx="1"/>
          </p:nvPr>
        </p:nvGraphicFramePr>
        <p:xfrm>
          <a:off x="3851275" y="1527175"/>
          <a:ext cx="15097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21" name="公式" r:id="rId3" imgW="977476" imgH="291973" progId="Equation.3">
                  <p:embed/>
                </p:oleObj>
              </mc:Choice>
              <mc:Fallback>
                <p:oleObj name="公式" r:id="rId3" imgW="977476" imgH="291973" progId="Equation.3">
                  <p:embed/>
                  <p:pic>
                    <p:nvPicPr>
                      <p:cNvPr id="0" name="Object 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527175"/>
                        <a:ext cx="15097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58"/>
          <p:cNvGraphicFramePr>
            <a:graphicFrameLocks noGrp="1" noChangeAspect="1"/>
          </p:cNvGraphicFramePr>
          <p:nvPr>
            <p:ph sz="half" idx="2"/>
          </p:nvPr>
        </p:nvGraphicFramePr>
        <p:xfrm>
          <a:off x="3924300" y="5013325"/>
          <a:ext cx="12969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22" name="公式" r:id="rId5" imgW="1079032" imgH="304668" progId="Equation.3">
                  <p:embed/>
                </p:oleObj>
              </mc:Choice>
              <mc:Fallback>
                <p:oleObj name="公式" r:id="rId5" imgW="1079032" imgH="304668" progId="Equation.3">
                  <p:embed/>
                  <p:pic>
                    <p:nvPicPr>
                      <p:cNvPr id="0" name="Object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13325"/>
                        <a:ext cx="12969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Rectangle 51"/>
          <p:cNvSpPr>
            <a:spLocks noChangeArrowheads="1"/>
          </p:cNvSpPr>
          <p:nvPr/>
        </p:nvSpPr>
        <p:spPr bwMode="auto">
          <a:xfrm>
            <a:off x="3203575" y="5445125"/>
            <a:ext cx="30241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6" name="Rectangle 50"/>
          <p:cNvSpPr>
            <a:spLocks noChangeArrowheads="1"/>
          </p:cNvSpPr>
          <p:nvPr/>
        </p:nvSpPr>
        <p:spPr bwMode="auto">
          <a:xfrm>
            <a:off x="3851275" y="4652963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7767" name="Object 28"/>
          <p:cNvGraphicFramePr>
            <a:graphicFrameLocks noChangeAspect="1"/>
          </p:cNvGraphicFramePr>
          <p:nvPr/>
        </p:nvGraphicFramePr>
        <p:xfrm>
          <a:off x="3944938" y="4651375"/>
          <a:ext cx="14906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23" name="公式" r:id="rId7" imgW="914003" imgH="266584" progId="Equation.3">
                  <p:embed/>
                </p:oleObj>
              </mc:Choice>
              <mc:Fallback>
                <p:oleObj name="公式" r:id="rId7" imgW="914003" imgH="26658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4651375"/>
                        <a:ext cx="14906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8" name="Rectangle 46"/>
          <p:cNvSpPr>
            <a:spLocks noChangeArrowheads="1"/>
          </p:cNvSpPr>
          <p:nvPr/>
        </p:nvSpPr>
        <p:spPr bwMode="auto">
          <a:xfrm>
            <a:off x="2771775" y="2708275"/>
            <a:ext cx="3960813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9" name="Text Box 4"/>
          <p:cNvSpPr txBox="1">
            <a:spLocks noChangeArrowheads="1"/>
          </p:cNvSpPr>
          <p:nvPr/>
        </p:nvSpPr>
        <p:spPr bwMode="auto">
          <a:xfrm>
            <a:off x="684213" y="1196975"/>
            <a:ext cx="1965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◆</a:t>
            </a:r>
            <a:r>
              <a:rPr lang="zh-CN" altLang="en-US"/>
              <a:t>非正弦电路 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rgbClr val="009900"/>
                </a:solidFill>
              </a:rPr>
              <a:t>☞</a:t>
            </a:r>
            <a:r>
              <a:rPr lang="zh-CN" altLang="en-US"/>
              <a:t>有功功率为</a:t>
            </a:r>
          </a:p>
        </p:txBody>
      </p:sp>
      <p:sp>
        <p:nvSpPr>
          <p:cNvPr id="117770" name="Text Box 15"/>
          <p:cNvSpPr txBox="1">
            <a:spLocks noChangeArrowheads="1"/>
          </p:cNvSpPr>
          <p:nvPr/>
        </p:nvSpPr>
        <p:spPr bwMode="auto">
          <a:xfrm>
            <a:off x="900113" y="2349500"/>
            <a:ext cx="381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功率因数为：</a:t>
            </a:r>
          </a:p>
        </p:txBody>
      </p:sp>
      <p:sp>
        <p:nvSpPr>
          <p:cNvPr id="117771" name="Text Box 16"/>
          <p:cNvSpPr txBox="1">
            <a:spLocks noChangeArrowheads="1"/>
          </p:cNvSpPr>
          <p:nvPr/>
        </p:nvSpPr>
        <p:spPr bwMode="auto">
          <a:xfrm>
            <a:off x="1116013" y="2054225"/>
            <a:ext cx="640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式中</a:t>
            </a:r>
            <a:r>
              <a:rPr lang="en-US" altLang="zh-CN" i="1"/>
              <a:t>I</a:t>
            </a:r>
            <a:r>
              <a:rPr lang="en-US" altLang="zh-CN" i="1" baseline="-25000"/>
              <a:t>1</a:t>
            </a:r>
            <a:r>
              <a:rPr lang="zh-CN" altLang="en-US"/>
              <a:t>为基波电流有效值，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en-US" altLang="zh-CN" i="1" baseline="-25000">
                <a:sym typeface="Symbol" panose="05050102010706020507" pitchFamily="18" charset="2"/>
              </a:rPr>
              <a:t>1</a:t>
            </a:r>
            <a:r>
              <a:rPr lang="zh-CN" altLang="en-US"/>
              <a:t>为基波电流与电压的相位差。</a:t>
            </a:r>
          </a:p>
        </p:txBody>
      </p:sp>
      <p:sp>
        <p:nvSpPr>
          <p:cNvPr id="117772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7773" name="Object 17"/>
          <p:cNvGraphicFramePr>
            <a:graphicFrameLocks noChangeAspect="1"/>
          </p:cNvGraphicFramePr>
          <p:nvPr/>
        </p:nvGraphicFramePr>
        <p:xfrm>
          <a:off x="2843213" y="2709863"/>
          <a:ext cx="3816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24" name="公式" r:id="rId9" imgW="2527300" imgH="393700" progId="Equation.3">
                  <p:embed/>
                </p:oleObj>
              </mc:Choice>
              <mc:Fallback>
                <p:oleObj name="公式" r:id="rId9" imgW="25273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09863"/>
                        <a:ext cx="38163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4" name="Text Box 19"/>
          <p:cNvSpPr txBox="1">
            <a:spLocks noChangeArrowheads="1"/>
          </p:cNvSpPr>
          <p:nvPr/>
        </p:nvSpPr>
        <p:spPr bwMode="auto">
          <a:xfrm>
            <a:off x="1116013" y="3284538"/>
            <a:ext cx="7580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式中，</a:t>
            </a:r>
            <a:r>
              <a:rPr lang="zh-CN" altLang="en-US" i="1">
                <a:solidFill>
                  <a:srgbClr val="FF0000"/>
                </a:solidFill>
                <a:sym typeface="Symbol" panose="05050102010706020507" pitchFamily="18" charset="2"/>
              </a:rPr>
              <a:t></a:t>
            </a:r>
            <a:r>
              <a:rPr lang="en-US" altLang="zh-CN" i="1">
                <a:solidFill>
                  <a:srgbClr val="FF0000"/>
                </a:solidFill>
              </a:rPr>
              <a:t>=I</a:t>
            </a:r>
            <a:r>
              <a:rPr lang="en-US" altLang="zh-CN" i="1" baseline="-25000">
                <a:solidFill>
                  <a:srgbClr val="FF0000"/>
                </a:solidFill>
              </a:rPr>
              <a:t>1</a:t>
            </a:r>
            <a:r>
              <a:rPr lang="en-US" altLang="zh-CN" i="1">
                <a:solidFill>
                  <a:srgbClr val="FF0000"/>
                </a:solidFill>
              </a:rPr>
              <a:t>/I</a:t>
            </a:r>
            <a:r>
              <a:rPr lang="zh-CN" altLang="en-US">
                <a:solidFill>
                  <a:srgbClr val="FF0000"/>
                </a:solidFill>
              </a:rPr>
              <a:t>，即基波电流有效值和总电流有效值之比，称为基波因数，而</a:t>
            </a:r>
            <a:r>
              <a:rPr lang="en-US" altLang="zh-CN" i="1">
                <a:solidFill>
                  <a:srgbClr val="FF0000"/>
                </a:solidFill>
              </a:rPr>
              <a:t>cos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</a:t>
            </a:r>
            <a:r>
              <a:rPr lang="en-US" altLang="zh-CN" i="1" baseline="-25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称为位移因数或基波功率因数。</a:t>
            </a:r>
            <a:r>
              <a:rPr lang="zh-CN" altLang="en-US" sz="1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7775" name="Text Box 27"/>
          <p:cNvSpPr txBox="1">
            <a:spLocks noChangeArrowheads="1"/>
          </p:cNvSpPr>
          <p:nvPr/>
        </p:nvSpPr>
        <p:spPr bwMode="auto">
          <a:xfrm>
            <a:off x="900113" y="3789363"/>
            <a:ext cx="741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无功功率</a:t>
            </a:r>
          </a:p>
          <a:p>
            <a:pPr eaLnBrk="1" hangingPunct="1"/>
            <a:r>
              <a:rPr lang="zh-CN" altLang="en-US">
                <a:solidFill>
                  <a:srgbClr val="009900"/>
                </a:solidFill>
              </a:rPr>
              <a:t>    </a:t>
            </a:r>
            <a:r>
              <a:rPr lang="zh-CN" altLang="en-US">
                <a:solidFill>
                  <a:srgbClr val="FF33CC"/>
                </a:solidFill>
                <a:cs typeface="Times New Roman" panose="02020603050405020304" pitchFamily="18" charset="0"/>
              </a:rPr>
              <a:t>√</a:t>
            </a:r>
            <a:r>
              <a:rPr kumimoji="1" lang="zh-CN" altLang="en-US"/>
              <a:t>定义很多，但尚无被广泛接受的科学而权威的定义。</a:t>
            </a:r>
          </a:p>
          <a:p>
            <a:pPr eaLnBrk="1" hangingPunct="1"/>
            <a:r>
              <a:rPr kumimoji="1" lang="zh-CN" altLang="en-US"/>
              <a:t>    </a:t>
            </a:r>
            <a:r>
              <a:rPr lang="zh-CN" altLang="en-US">
                <a:solidFill>
                  <a:srgbClr val="FF33CC"/>
                </a:solidFill>
              </a:rPr>
              <a:t>√</a:t>
            </a:r>
            <a:r>
              <a:rPr lang="zh-CN" altLang="en-US"/>
              <a:t>一般简单定义为（反映了能量的流动和交换）：</a:t>
            </a:r>
            <a:r>
              <a:rPr kumimoji="1" lang="zh-CN" altLang="en-US"/>
              <a:t> </a:t>
            </a:r>
          </a:p>
        </p:txBody>
      </p:sp>
      <p:sp>
        <p:nvSpPr>
          <p:cNvPr id="117776" name="Rectangle 2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77" name="Text Box 31"/>
          <p:cNvSpPr txBox="1">
            <a:spLocks noChangeArrowheads="1"/>
          </p:cNvSpPr>
          <p:nvPr/>
        </p:nvSpPr>
        <p:spPr bwMode="auto">
          <a:xfrm>
            <a:off x="1116013" y="5037138"/>
            <a:ext cx="403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CC"/>
                </a:solidFill>
              </a:rPr>
              <a:t>√</a:t>
            </a:r>
            <a:r>
              <a:rPr lang="zh-CN" altLang="en-US"/>
              <a:t>仿照式（</a:t>
            </a:r>
            <a:r>
              <a:rPr lang="en-US" altLang="zh-CN"/>
              <a:t>2-61</a:t>
            </a:r>
            <a:r>
              <a:rPr lang="zh-CN" altLang="en-US"/>
              <a:t>）定义为：</a:t>
            </a:r>
            <a:r>
              <a:rPr lang="zh-CN" altLang="en-US">
                <a:solidFill>
                  <a:srgbClr val="FF33CC"/>
                </a:solidFill>
              </a:rPr>
              <a:t> </a:t>
            </a:r>
          </a:p>
        </p:txBody>
      </p:sp>
      <p:sp>
        <p:nvSpPr>
          <p:cNvPr id="117778" name="Text Box 37"/>
          <p:cNvSpPr txBox="1">
            <a:spLocks noChangeArrowheads="1"/>
          </p:cNvSpPr>
          <p:nvPr/>
        </p:nvSpPr>
        <p:spPr bwMode="auto">
          <a:xfrm>
            <a:off x="950913" y="5397500"/>
            <a:ext cx="239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畸变功率</a:t>
            </a:r>
            <a:r>
              <a:rPr lang="en-US" altLang="zh-CN" i="1"/>
              <a:t>D</a:t>
            </a:r>
            <a:r>
              <a:rPr lang="zh-CN" altLang="en-US"/>
              <a:t>为：</a:t>
            </a:r>
          </a:p>
        </p:txBody>
      </p:sp>
      <p:sp>
        <p:nvSpPr>
          <p:cNvPr id="117779" name="Rectangle 3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7780" name="Object 38"/>
          <p:cNvGraphicFramePr>
            <a:graphicFrameLocks noChangeAspect="1"/>
          </p:cNvGraphicFramePr>
          <p:nvPr/>
        </p:nvGraphicFramePr>
        <p:xfrm>
          <a:off x="3276600" y="5443538"/>
          <a:ext cx="28797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25" name="公式" r:id="rId11" imgW="1777229" imgH="444307" progId="Equation.3">
                  <p:embed/>
                </p:oleObj>
              </mc:Choice>
              <mc:Fallback>
                <p:oleObj name="公式" r:id="rId11" imgW="1777229" imgH="44430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43538"/>
                        <a:ext cx="28797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1" name="Text Box 40"/>
          <p:cNvSpPr txBox="1">
            <a:spLocks noChangeArrowheads="1"/>
          </p:cNvSpPr>
          <p:nvPr/>
        </p:nvSpPr>
        <p:spPr bwMode="auto">
          <a:xfrm>
            <a:off x="7646988" y="1773238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(3-65)</a:t>
            </a:r>
          </a:p>
        </p:txBody>
      </p:sp>
      <p:sp>
        <p:nvSpPr>
          <p:cNvPr id="117782" name="Text Box 41"/>
          <p:cNvSpPr txBox="1">
            <a:spLocks noChangeArrowheads="1"/>
          </p:cNvSpPr>
          <p:nvPr/>
        </p:nvSpPr>
        <p:spPr bwMode="auto">
          <a:xfrm>
            <a:off x="7720013" y="2852738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(3-66)</a:t>
            </a:r>
          </a:p>
        </p:txBody>
      </p:sp>
      <p:sp>
        <p:nvSpPr>
          <p:cNvPr id="117783" name="Text Box 42"/>
          <p:cNvSpPr txBox="1">
            <a:spLocks noChangeArrowheads="1"/>
          </p:cNvSpPr>
          <p:nvPr/>
        </p:nvSpPr>
        <p:spPr bwMode="auto">
          <a:xfrm>
            <a:off x="7740650" y="4724400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(3-67)</a:t>
            </a:r>
          </a:p>
        </p:txBody>
      </p:sp>
      <p:sp>
        <p:nvSpPr>
          <p:cNvPr id="117784" name="Text Box 43"/>
          <p:cNvSpPr txBox="1">
            <a:spLocks noChangeArrowheads="1"/>
          </p:cNvSpPr>
          <p:nvPr/>
        </p:nvSpPr>
        <p:spPr bwMode="auto">
          <a:xfrm>
            <a:off x="7740650" y="5037138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(3-68)</a:t>
            </a:r>
          </a:p>
        </p:txBody>
      </p:sp>
      <p:sp>
        <p:nvSpPr>
          <p:cNvPr id="117785" name="Text Box 44"/>
          <p:cNvSpPr txBox="1">
            <a:spLocks noChangeArrowheads="1"/>
          </p:cNvSpPr>
          <p:nvPr/>
        </p:nvSpPr>
        <p:spPr bwMode="auto">
          <a:xfrm>
            <a:off x="7740650" y="5661025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(3-71)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2000">
                <a:solidFill>
                  <a:schemeClr val="tx1"/>
                </a:solidFill>
              </a:rPr>
              <a:t>3.5.2 </a:t>
            </a:r>
            <a:r>
              <a:rPr lang="zh-CN" altLang="en-US" sz="2000">
                <a:solidFill>
                  <a:schemeClr val="tx1"/>
                </a:solidFill>
              </a:rPr>
              <a:t>带阻感负载时可控整流电路交流侧谐波和功率因数分析</a:t>
            </a:r>
          </a:p>
        </p:txBody>
      </p:sp>
      <p:sp>
        <p:nvSpPr>
          <p:cNvPr id="118787" name="Rectangle 24"/>
          <p:cNvSpPr>
            <a:spLocks noChangeArrowheads="1"/>
          </p:cNvSpPr>
          <p:nvPr/>
        </p:nvSpPr>
        <p:spPr bwMode="auto">
          <a:xfrm>
            <a:off x="1979613" y="3644900"/>
            <a:ext cx="31686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88" name="Rectangle 23"/>
          <p:cNvSpPr>
            <a:spLocks noChangeArrowheads="1"/>
          </p:cNvSpPr>
          <p:nvPr/>
        </p:nvSpPr>
        <p:spPr bwMode="auto">
          <a:xfrm>
            <a:off x="1979613" y="1989138"/>
            <a:ext cx="439261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684213" y="1292225"/>
            <a:ext cx="799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35449"/>
                </a:solidFill>
              </a:rPr>
              <a:t>■</a:t>
            </a:r>
            <a:r>
              <a:rPr lang="zh-CN" altLang="en-US"/>
              <a:t>单相桥式全控整流电路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    ◆</a:t>
            </a:r>
            <a:r>
              <a:rPr lang="zh-CN" altLang="en-US"/>
              <a:t>电流波形如图</a:t>
            </a:r>
            <a:r>
              <a:rPr lang="en-US" altLang="zh-CN"/>
              <a:t>3-6</a:t>
            </a:r>
            <a:r>
              <a:rPr lang="zh-CN" altLang="en-US"/>
              <a:t>所示，将电流波形分解为傅里叶级数，可得  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8791" name="Object 5"/>
          <p:cNvGraphicFramePr>
            <a:graphicFrameLocks noChangeAspect="1"/>
          </p:cNvGraphicFramePr>
          <p:nvPr/>
        </p:nvGraphicFramePr>
        <p:xfrm>
          <a:off x="2052638" y="2019300"/>
          <a:ext cx="42481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11" name="公式" r:id="rId3" imgW="2476500" imgH="762000" progId="Equation.3">
                  <p:embed/>
                </p:oleObj>
              </mc:Choice>
              <mc:Fallback>
                <p:oleObj name="公式" r:id="rId3" imgW="2476500" imgH="76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019300"/>
                        <a:ext cx="42481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Text Box 7"/>
          <p:cNvSpPr txBox="1">
            <a:spLocks noChangeArrowheads="1"/>
          </p:cNvSpPr>
          <p:nvPr/>
        </p:nvSpPr>
        <p:spPr bwMode="auto">
          <a:xfrm>
            <a:off x="1116013" y="3284538"/>
            <a:ext cx="3455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其中基波和各次谐波有效值为 </a:t>
            </a:r>
          </a:p>
        </p:txBody>
      </p:sp>
      <p:graphicFrame>
        <p:nvGraphicFramePr>
          <p:cNvPr id="118793" name="Object 8"/>
          <p:cNvGraphicFramePr>
            <a:graphicFrameLocks noChangeAspect="1"/>
          </p:cNvGraphicFramePr>
          <p:nvPr/>
        </p:nvGraphicFramePr>
        <p:xfrm>
          <a:off x="2057400" y="3644900"/>
          <a:ext cx="15065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12" name="公式" r:id="rId5" imgW="710891" imgH="393529" progId="Equation.3">
                  <p:embed/>
                </p:oleObj>
              </mc:Choice>
              <mc:Fallback>
                <p:oleObj name="公式" r:id="rId5" imgW="710891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44900"/>
                        <a:ext cx="15065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3975100" y="3821113"/>
            <a:ext cx="1389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n=1,3,5,… 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1168400" y="4443413"/>
            <a:ext cx="765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可见，电流中仅含奇次谐波，各次谐波有效值与谐波次数成反比，且与基波有效值的比值为谐波次数的倒数</a:t>
            </a:r>
            <a:r>
              <a:rPr lang="zh-CN" altLang="en-US" dirty="0"/>
              <a:t>。</a:t>
            </a:r>
            <a:r>
              <a:rPr lang="zh-CN" altLang="en-US" sz="1600" dirty="0"/>
              <a:t> </a:t>
            </a:r>
          </a:p>
        </p:txBody>
      </p:sp>
      <p:grpSp>
        <p:nvGrpSpPr>
          <p:cNvPr id="118796" name="Group 19"/>
          <p:cNvGrpSpPr>
            <a:grpSpLocks/>
          </p:cNvGrpSpPr>
          <p:nvPr/>
        </p:nvGrpSpPr>
        <p:grpSpPr bwMode="auto">
          <a:xfrm>
            <a:off x="2484438" y="4941888"/>
            <a:ext cx="4392612" cy="1079500"/>
            <a:chOff x="2064" y="3113"/>
            <a:chExt cx="1628" cy="296"/>
          </a:xfrm>
        </p:grpSpPr>
        <p:graphicFrame>
          <p:nvGraphicFramePr>
            <p:cNvPr id="118801" name="Object 15"/>
            <p:cNvGraphicFramePr>
              <a:graphicFrameLocks noChangeAspect="1"/>
            </p:cNvGraphicFramePr>
            <p:nvPr/>
          </p:nvGraphicFramePr>
          <p:xfrm>
            <a:off x="2064" y="3113"/>
            <a:ext cx="16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13" name="Visio" r:id="rId7" imgW="2583836" imgH="469979" progId="Visio.Drawing.11">
                    <p:embed/>
                  </p:oleObj>
                </mc:Choice>
                <mc:Fallback>
                  <p:oleObj name="Visio" r:id="rId7" imgW="2583836" imgH="469979" progId="Visio.Drawing.11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13"/>
                          <a:ext cx="16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2" name="Object 18"/>
            <p:cNvGraphicFramePr>
              <a:graphicFrameLocks noChangeAspect="1"/>
            </p:cNvGraphicFramePr>
            <p:nvPr/>
          </p:nvGraphicFramePr>
          <p:xfrm>
            <a:off x="2154" y="3128"/>
            <a:ext cx="4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14" name="Visio" r:id="rId9" imgW="71271" imgH="408206" progId="Visio.Drawing.11">
                    <p:embed/>
                  </p:oleObj>
                </mc:Choice>
                <mc:Fallback>
                  <p:oleObj name="Visio" r:id="rId9" imgW="71271" imgH="408206" progId="Visio.Drawing.11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128"/>
                          <a:ext cx="4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797" name="Text Box 20"/>
          <p:cNvSpPr txBox="1">
            <a:spLocks noChangeArrowheads="1"/>
          </p:cNvSpPr>
          <p:nvPr/>
        </p:nvSpPr>
        <p:spPr bwMode="auto">
          <a:xfrm>
            <a:off x="3903663" y="5932488"/>
            <a:ext cx="1389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3-6</a:t>
            </a:r>
            <a:r>
              <a:rPr lang="en-US" altLang="zh-CN" sz="1400" i="1">
                <a:solidFill>
                  <a:srgbClr val="6600CC"/>
                </a:solidFill>
              </a:rPr>
              <a:t> i</a:t>
            </a:r>
            <a:r>
              <a:rPr lang="en-US" altLang="zh-CN" sz="1400" i="1" baseline="-25000">
                <a:solidFill>
                  <a:srgbClr val="6600CC"/>
                </a:solidFill>
              </a:rPr>
              <a:t>2</a:t>
            </a:r>
            <a:r>
              <a:rPr lang="zh-CN" altLang="en-US" sz="1400">
                <a:solidFill>
                  <a:srgbClr val="6600CC"/>
                </a:solidFill>
              </a:rPr>
              <a:t>的波形</a:t>
            </a:r>
          </a:p>
        </p:txBody>
      </p:sp>
      <p:sp>
        <p:nvSpPr>
          <p:cNvPr id="118798" name="Text Box 21"/>
          <p:cNvSpPr txBox="1">
            <a:spLocks noChangeArrowheads="1"/>
          </p:cNvSpPr>
          <p:nvPr/>
        </p:nvSpPr>
        <p:spPr bwMode="auto">
          <a:xfrm>
            <a:off x="7864475" y="2420938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(3-72)</a:t>
            </a:r>
          </a:p>
        </p:txBody>
      </p:sp>
      <p:sp>
        <p:nvSpPr>
          <p:cNvPr id="118799" name="Text Box 22"/>
          <p:cNvSpPr txBox="1">
            <a:spLocks noChangeArrowheads="1"/>
          </p:cNvSpPr>
          <p:nvPr/>
        </p:nvSpPr>
        <p:spPr bwMode="auto">
          <a:xfrm>
            <a:off x="7885113" y="3813175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(3-73)</a:t>
            </a:r>
          </a:p>
        </p:txBody>
      </p:sp>
      <p:sp>
        <p:nvSpPr>
          <p:cNvPr id="11880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38D610-55EE-4AD1-8AD1-1564AD5348B4}" type="slidenum">
              <a:rPr lang="zh-CN" altLang="en-US"/>
              <a:pPr eaLnBrk="1" hangingPunct="1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2000">
                <a:solidFill>
                  <a:schemeClr val="tx1"/>
                </a:solidFill>
              </a:rPr>
              <a:t>3.5.2 </a:t>
            </a:r>
            <a:r>
              <a:rPr lang="zh-CN" altLang="en-US" sz="2000">
                <a:solidFill>
                  <a:schemeClr val="tx1"/>
                </a:solidFill>
              </a:rPr>
              <a:t>带阻感负载时可控整流电路交流侧谐波和功率因数分析</a:t>
            </a:r>
          </a:p>
        </p:txBody>
      </p:sp>
      <p:sp>
        <p:nvSpPr>
          <p:cNvPr id="119811" name="Rectangle 29"/>
          <p:cNvSpPr>
            <a:spLocks noChangeArrowheads="1"/>
          </p:cNvSpPr>
          <p:nvPr/>
        </p:nvSpPr>
        <p:spPr bwMode="auto">
          <a:xfrm>
            <a:off x="2411413" y="5516563"/>
            <a:ext cx="3744912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2" name="Rectangle 28"/>
          <p:cNvSpPr>
            <a:spLocks noChangeArrowheads="1"/>
          </p:cNvSpPr>
          <p:nvPr/>
        </p:nvSpPr>
        <p:spPr bwMode="auto">
          <a:xfrm>
            <a:off x="3059113" y="4724400"/>
            <a:ext cx="201771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3" name="Rectangle 27"/>
          <p:cNvSpPr>
            <a:spLocks noChangeArrowheads="1"/>
          </p:cNvSpPr>
          <p:nvPr/>
        </p:nvSpPr>
        <p:spPr bwMode="auto">
          <a:xfrm>
            <a:off x="3419475" y="3357563"/>
            <a:ext cx="13684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4" name="Rectangle 26"/>
          <p:cNvSpPr>
            <a:spLocks noChangeArrowheads="1"/>
          </p:cNvSpPr>
          <p:nvPr/>
        </p:nvSpPr>
        <p:spPr bwMode="auto">
          <a:xfrm>
            <a:off x="3563938" y="2060575"/>
            <a:ext cx="100806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663575" y="1220788"/>
            <a:ext cx="4556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◆</a:t>
            </a:r>
            <a:r>
              <a:rPr lang="zh-CN" altLang="en-US" sz="2000"/>
              <a:t>功率因数</a:t>
            </a:r>
          </a:p>
          <a:p>
            <a:pPr eaLnBrk="1" hangingPunct="1"/>
            <a:r>
              <a:rPr lang="zh-CN" altLang="en-US" sz="2000">
                <a:solidFill>
                  <a:srgbClr val="0000FF"/>
                </a:solidFill>
              </a:rPr>
              <a:t>    </a:t>
            </a:r>
            <a:r>
              <a:rPr lang="zh-CN" altLang="en-US" sz="2000">
                <a:solidFill>
                  <a:srgbClr val="009900"/>
                </a:solidFill>
              </a:rPr>
              <a:t>☞</a:t>
            </a:r>
            <a:r>
              <a:rPr lang="zh-CN" altLang="en-US" sz="2000"/>
              <a:t>基波电流有效值为</a:t>
            </a:r>
          </a:p>
        </p:txBody>
      </p:sp>
      <p:sp>
        <p:nvSpPr>
          <p:cNvPr id="119816" name="Rectangle 6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9817" name="Object 5"/>
          <p:cNvGraphicFramePr>
            <a:graphicFrameLocks noChangeAspect="1"/>
          </p:cNvGraphicFramePr>
          <p:nvPr/>
        </p:nvGraphicFramePr>
        <p:xfrm>
          <a:off x="3635375" y="2060575"/>
          <a:ext cx="863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46" name="公式" r:id="rId3" imgW="672808" imgH="368140" progId="Equation.3">
                  <p:embed/>
                </p:oleObj>
              </mc:Choice>
              <mc:Fallback>
                <p:oleObj name="公式" r:id="rId3" imgW="672808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60575"/>
                        <a:ext cx="863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8" name="Text Box 7"/>
          <p:cNvSpPr txBox="1">
            <a:spLocks noChangeArrowheads="1"/>
          </p:cNvSpPr>
          <p:nvPr/>
        </p:nvSpPr>
        <p:spPr bwMode="auto">
          <a:xfrm>
            <a:off x="869950" y="2744788"/>
            <a:ext cx="413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9900"/>
                </a:solidFill>
              </a:rPr>
              <a:t>☞</a:t>
            </a:r>
            <a:r>
              <a:rPr lang="en-US" altLang="zh-CN" sz="2000" i="1"/>
              <a:t>i</a:t>
            </a:r>
            <a:r>
              <a:rPr lang="en-US" altLang="zh-CN" sz="2000" i="1" baseline="-25000"/>
              <a:t>2</a:t>
            </a:r>
            <a:r>
              <a:rPr lang="zh-CN" altLang="en-US" sz="2000"/>
              <a:t>的有效值</a:t>
            </a:r>
            <a:r>
              <a:rPr lang="en-US" altLang="zh-CN" sz="2000" i="1"/>
              <a:t>I=I</a:t>
            </a:r>
            <a:r>
              <a:rPr lang="en-US" altLang="zh-CN" sz="2000" i="1" baseline="-25000"/>
              <a:t>d</a:t>
            </a:r>
            <a:r>
              <a:rPr lang="zh-CN" altLang="en-US" sz="2000"/>
              <a:t>，可得基波因数为</a:t>
            </a:r>
            <a:r>
              <a:rPr lang="zh-CN" altLang="en-US" sz="1600"/>
              <a:t> </a:t>
            </a:r>
          </a:p>
        </p:txBody>
      </p:sp>
      <p:graphicFrame>
        <p:nvGraphicFramePr>
          <p:cNvPr id="119819" name="Object 8"/>
          <p:cNvGraphicFramePr>
            <a:graphicFrameLocks noChangeAspect="1"/>
          </p:cNvGraphicFramePr>
          <p:nvPr/>
        </p:nvGraphicFramePr>
        <p:xfrm>
          <a:off x="3492500" y="3357563"/>
          <a:ext cx="12207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47" name="公式" r:id="rId5" imgW="1079500" imgH="368300" progId="Equation.3">
                  <p:embed/>
                </p:oleObj>
              </mc:Choice>
              <mc:Fallback>
                <p:oleObj name="公式" r:id="rId5" imgW="10795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357563"/>
                        <a:ext cx="12207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0" name="Text Box 10"/>
          <p:cNvSpPr txBox="1">
            <a:spLocks noChangeArrowheads="1"/>
          </p:cNvSpPr>
          <p:nvPr/>
        </p:nvSpPr>
        <p:spPr bwMode="auto">
          <a:xfrm>
            <a:off x="808038" y="31019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600"/>
          </a:p>
        </p:txBody>
      </p:sp>
      <p:sp>
        <p:nvSpPr>
          <p:cNvPr id="1198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900113" y="4111625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9900"/>
                </a:solidFill>
              </a:rPr>
              <a:t>☞</a:t>
            </a:r>
            <a:r>
              <a:rPr lang="zh-CN" altLang="en-US" sz="2000"/>
              <a:t>电流基波与电压的相位差就等于控制角</a:t>
            </a:r>
            <a:r>
              <a:rPr kumimoji="1" lang="zh-CN" altLang="zh-CN" sz="2000" i="1">
                <a:sym typeface="Symbol" panose="05050102010706020507" pitchFamily="18" charset="2"/>
              </a:rPr>
              <a:t></a:t>
            </a:r>
            <a:r>
              <a:rPr lang="zh-CN" altLang="en-US" sz="2000"/>
              <a:t>，故位移因数为</a:t>
            </a:r>
            <a:r>
              <a:rPr lang="zh-CN" altLang="en-US" sz="1600"/>
              <a:t> </a:t>
            </a:r>
          </a:p>
        </p:txBody>
      </p:sp>
      <p:sp>
        <p:nvSpPr>
          <p:cNvPr id="119823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9824" name="Object 15"/>
          <p:cNvGraphicFramePr>
            <a:graphicFrameLocks noChangeAspect="1"/>
          </p:cNvGraphicFramePr>
          <p:nvPr/>
        </p:nvGraphicFramePr>
        <p:xfrm>
          <a:off x="3132138" y="4724400"/>
          <a:ext cx="18716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48" name="公式" r:id="rId7" imgW="1066337" imgH="203112" progId="Equation.3">
                  <p:embed/>
                </p:oleObj>
              </mc:Choice>
              <mc:Fallback>
                <p:oleObj name="公式" r:id="rId7" imgW="1066337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24400"/>
                        <a:ext cx="18716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5" name="Text Box 18"/>
          <p:cNvSpPr txBox="1">
            <a:spLocks noChangeArrowheads="1"/>
          </p:cNvSpPr>
          <p:nvPr/>
        </p:nvSpPr>
        <p:spPr bwMode="auto">
          <a:xfrm>
            <a:off x="900113" y="5084763"/>
            <a:ext cx="3024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9900"/>
                </a:solidFill>
              </a:rPr>
              <a:t>☞</a:t>
            </a:r>
            <a:r>
              <a:rPr lang="zh-CN" altLang="en-US" sz="2000"/>
              <a:t>功率因数为</a:t>
            </a:r>
          </a:p>
        </p:txBody>
      </p:sp>
      <p:sp>
        <p:nvSpPr>
          <p:cNvPr id="119826" name="Rectangle 2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2484438" y="5516563"/>
          <a:ext cx="3600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49" name="公式" r:id="rId9" imgW="2387600" imgH="393700" progId="Equation.3">
                  <p:embed/>
                </p:oleObj>
              </mc:Choice>
              <mc:Fallback>
                <p:oleObj name="公式" r:id="rId9" imgW="23876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516563"/>
                        <a:ext cx="36004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8" name="Text Box 21"/>
          <p:cNvSpPr txBox="1">
            <a:spLocks noChangeArrowheads="1"/>
          </p:cNvSpPr>
          <p:nvPr/>
        </p:nvSpPr>
        <p:spPr bwMode="auto">
          <a:xfrm>
            <a:off x="7073900" y="2228850"/>
            <a:ext cx="811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(3-74)</a:t>
            </a:r>
          </a:p>
        </p:txBody>
      </p:sp>
      <p:sp>
        <p:nvSpPr>
          <p:cNvPr id="119829" name="Text Box 22"/>
          <p:cNvSpPr txBox="1">
            <a:spLocks noChangeArrowheads="1"/>
          </p:cNvSpPr>
          <p:nvPr/>
        </p:nvSpPr>
        <p:spPr bwMode="auto">
          <a:xfrm>
            <a:off x="7145338" y="3500438"/>
            <a:ext cx="811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(3-75)</a:t>
            </a:r>
          </a:p>
        </p:txBody>
      </p:sp>
      <p:sp>
        <p:nvSpPr>
          <p:cNvPr id="119830" name="Text Box 23"/>
          <p:cNvSpPr txBox="1">
            <a:spLocks noChangeArrowheads="1"/>
          </p:cNvSpPr>
          <p:nvPr/>
        </p:nvSpPr>
        <p:spPr bwMode="auto">
          <a:xfrm>
            <a:off x="7164388" y="4724400"/>
            <a:ext cx="811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(3-76)</a:t>
            </a:r>
          </a:p>
        </p:txBody>
      </p:sp>
      <p:sp>
        <p:nvSpPr>
          <p:cNvPr id="119831" name="Text Box 24"/>
          <p:cNvSpPr txBox="1">
            <a:spLocks noChangeArrowheads="1"/>
          </p:cNvSpPr>
          <p:nvPr/>
        </p:nvSpPr>
        <p:spPr bwMode="auto">
          <a:xfrm>
            <a:off x="7216775" y="5661025"/>
            <a:ext cx="811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(3-77)</a:t>
            </a:r>
          </a:p>
        </p:txBody>
      </p:sp>
      <p:sp>
        <p:nvSpPr>
          <p:cNvPr id="1198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F0FBA5-15E3-4331-8D5D-D70EF2D6BBBB}" type="slidenum">
              <a:rPr lang="zh-CN" altLang="en-US"/>
              <a:pPr eaLnBrk="1" hangingPunct="1"/>
              <a:t>34</a:t>
            </a:fld>
            <a:endParaRPr lang="zh-CN" altLang="en-US"/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F04CC804-E63D-46C8-A0B6-159FC4A70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04045"/>
              </p:ext>
            </p:extLst>
          </p:nvPr>
        </p:nvGraphicFramePr>
        <p:xfrm>
          <a:off x="5219700" y="4465098"/>
          <a:ext cx="3828493" cy="95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0" name="位图图像" r:id="rId11" imgW="6687483" imgH="1676634" progId="Paint.Picture">
                  <p:embed/>
                </p:oleObj>
              </mc:Choice>
              <mc:Fallback>
                <p:oleObj name="位图图像" r:id="rId11" imgW="6687483" imgH="1676634" progId="Paint.Picture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B620EF84-DC5F-449A-96A1-DB0CBFB22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65098"/>
                        <a:ext cx="3828493" cy="959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2000">
                <a:solidFill>
                  <a:schemeClr val="tx1"/>
                </a:solidFill>
              </a:rPr>
              <a:t>3.5.2 </a:t>
            </a:r>
            <a:r>
              <a:rPr lang="zh-CN" altLang="en-US" sz="2000">
                <a:solidFill>
                  <a:schemeClr val="tx1"/>
                </a:solidFill>
              </a:rPr>
              <a:t>带阻感负载时可控整流电路交流侧谐波和功率因数分析</a:t>
            </a:r>
          </a:p>
        </p:txBody>
      </p:sp>
      <p:sp>
        <p:nvSpPr>
          <p:cNvPr id="120835" name="Rectangle 20"/>
          <p:cNvSpPr>
            <a:spLocks noChangeArrowheads="1"/>
          </p:cNvSpPr>
          <p:nvPr/>
        </p:nvSpPr>
        <p:spPr bwMode="auto">
          <a:xfrm>
            <a:off x="3348038" y="3500438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836" name="Object 9"/>
          <p:cNvGraphicFramePr>
            <a:graphicFrameLocks noChangeAspect="1"/>
          </p:cNvGraphicFramePr>
          <p:nvPr/>
        </p:nvGraphicFramePr>
        <p:xfrm>
          <a:off x="2195513" y="1268413"/>
          <a:ext cx="49688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7" name="Visio" r:id="rId3" imgW="3121803" imgH="506465" progId="Visio.Drawing.11">
                  <p:embed/>
                </p:oleObj>
              </mc:Choice>
              <mc:Fallback>
                <p:oleObj name="Visio" r:id="rId3" imgW="3121803" imgH="50646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68413"/>
                        <a:ext cx="49688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Text Box 10"/>
          <p:cNvSpPr txBox="1">
            <a:spLocks noChangeArrowheads="1"/>
          </p:cNvSpPr>
          <p:nvPr/>
        </p:nvSpPr>
        <p:spPr bwMode="auto">
          <a:xfrm>
            <a:off x="3635375" y="242093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3-24 </a:t>
            </a:r>
            <a:r>
              <a:rPr lang="en-US" altLang="zh-CN" sz="1400" i="1">
                <a:solidFill>
                  <a:srgbClr val="6600CC"/>
                </a:solidFill>
              </a:rPr>
              <a:t> i</a:t>
            </a:r>
            <a:r>
              <a:rPr lang="en-US" altLang="zh-CN" sz="1400" i="1" baseline="-25000">
                <a:solidFill>
                  <a:srgbClr val="6600CC"/>
                </a:solidFill>
              </a:rPr>
              <a:t>a</a:t>
            </a:r>
            <a:r>
              <a:rPr lang="zh-CN" altLang="en-US" sz="1400">
                <a:solidFill>
                  <a:srgbClr val="6600CC"/>
                </a:solidFill>
              </a:rPr>
              <a:t>的波形</a:t>
            </a:r>
          </a:p>
        </p:txBody>
      </p:sp>
      <p:sp>
        <p:nvSpPr>
          <p:cNvPr id="120838" name="Text Box 11"/>
          <p:cNvSpPr txBox="1">
            <a:spLocks noChangeArrowheads="1"/>
          </p:cNvSpPr>
          <p:nvPr/>
        </p:nvSpPr>
        <p:spPr bwMode="auto">
          <a:xfrm>
            <a:off x="611188" y="2852738"/>
            <a:ext cx="381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35449"/>
                </a:solidFill>
              </a:rPr>
              <a:t>■</a:t>
            </a:r>
            <a:r>
              <a:rPr lang="zh-CN" altLang="en-US"/>
              <a:t>三相桥式全控整流电路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rgbClr val="0000FF"/>
                </a:solidFill>
              </a:rPr>
              <a:t>◆</a:t>
            </a:r>
            <a:r>
              <a:rPr lang="zh-CN" altLang="en-US"/>
              <a:t>以</a:t>
            </a:r>
            <a:r>
              <a:rPr kumimoji="1" lang="zh-CN" altLang="zh-CN" i="1">
                <a:sym typeface="Symbol" panose="05050102010706020507" pitchFamily="18" charset="2"/>
              </a:rPr>
              <a:t></a:t>
            </a:r>
            <a:r>
              <a:rPr lang="en-US" altLang="zh-CN">
                <a:cs typeface="Times New Roman" panose="02020603050405020304" pitchFamily="18" charset="0"/>
              </a:rPr>
              <a:t>=</a:t>
            </a:r>
            <a:r>
              <a:rPr lang="en-US" altLang="zh-CN"/>
              <a:t>30</a:t>
            </a:r>
            <a:r>
              <a:rPr lang="en-US" altLang="zh-CN">
                <a:sym typeface="Symbol" panose="05050102010706020507" pitchFamily="18" charset="2"/>
              </a:rPr>
              <a:t></a:t>
            </a:r>
            <a:r>
              <a:rPr lang="zh-CN" altLang="en-US"/>
              <a:t>为例，电流有效值为</a:t>
            </a:r>
            <a:r>
              <a:rPr lang="zh-CN" altLang="en-US" sz="1600"/>
              <a:t> </a:t>
            </a:r>
            <a:endParaRPr lang="el-GR" altLang="zh-CN" sz="1600"/>
          </a:p>
        </p:txBody>
      </p:sp>
      <p:sp>
        <p:nvSpPr>
          <p:cNvPr id="120839" name="Rectangle 13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840" name="Object 12"/>
          <p:cNvGraphicFramePr>
            <a:graphicFrameLocks noChangeAspect="1"/>
          </p:cNvGraphicFramePr>
          <p:nvPr/>
        </p:nvGraphicFramePr>
        <p:xfrm>
          <a:off x="3419475" y="3500438"/>
          <a:ext cx="14398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8" name="公式" r:id="rId5" imgW="571252" imgH="406224" progId="Equation.3">
                  <p:embed/>
                </p:oleObj>
              </mc:Choice>
              <mc:Fallback>
                <p:oleObj name="公式" r:id="rId5" imgW="571252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00438"/>
                        <a:ext cx="14398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Text Box 15"/>
          <p:cNvSpPr txBox="1">
            <a:spLocks noChangeArrowheads="1"/>
          </p:cNvSpPr>
          <p:nvPr/>
        </p:nvSpPr>
        <p:spPr bwMode="auto">
          <a:xfrm>
            <a:off x="827088" y="4244975"/>
            <a:ext cx="3529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◆</a:t>
            </a:r>
            <a:r>
              <a:rPr lang="zh-CN" altLang="en-US"/>
              <a:t>电流波形分解为傅立叶级数 </a:t>
            </a:r>
          </a:p>
        </p:txBody>
      </p:sp>
      <p:graphicFrame>
        <p:nvGraphicFramePr>
          <p:cNvPr id="120842" name="Object 16"/>
          <p:cNvGraphicFramePr>
            <a:graphicFrameLocks noChangeAspect="1"/>
          </p:cNvGraphicFramePr>
          <p:nvPr/>
        </p:nvGraphicFramePr>
        <p:xfrm>
          <a:off x="971550" y="4652963"/>
          <a:ext cx="770413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9" name="公式" r:id="rId7" imgW="4864100" imgH="914400" progId="Equation.3">
                  <p:embed/>
                </p:oleObj>
              </mc:Choice>
              <mc:Fallback>
                <p:oleObj name="公式" r:id="rId7" imgW="486410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7704138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Text Box 18"/>
          <p:cNvSpPr txBox="1">
            <a:spLocks noChangeArrowheads="1"/>
          </p:cNvSpPr>
          <p:nvPr/>
        </p:nvSpPr>
        <p:spPr bwMode="auto">
          <a:xfrm>
            <a:off x="7812088" y="3716338"/>
            <a:ext cx="884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(3-78)</a:t>
            </a:r>
          </a:p>
        </p:txBody>
      </p:sp>
      <p:sp>
        <p:nvSpPr>
          <p:cNvPr id="120844" name="Text Box 19"/>
          <p:cNvSpPr txBox="1">
            <a:spLocks noChangeArrowheads="1"/>
          </p:cNvSpPr>
          <p:nvPr/>
        </p:nvSpPr>
        <p:spPr bwMode="auto">
          <a:xfrm>
            <a:off x="7864475" y="5734050"/>
            <a:ext cx="88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(3-79)</a:t>
            </a:r>
          </a:p>
        </p:txBody>
      </p:sp>
      <p:sp>
        <p:nvSpPr>
          <p:cNvPr id="120845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2E1D17-B776-4A9B-AEC1-3D18ECC5A424}" type="slidenum">
              <a:rPr lang="zh-CN" altLang="en-US"/>
              <a:pPr eaLnBrk="1" hangingPunct="1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2000">
                <a:solidFill>
                  <a:schemeClr val="tx1"/>
                </a:solidFill>
              </a:rPr>
              <a:t>3.5.2 </a:t>
            </a:r>
            <a:r>
              <a:rPr lang="zh-CN" altLang="en-US" sz="2000">
                <a:solidFill>
                  <a:schemeClr val="tx1"/>
                </a:solidFill>
              </a:rPr>
              <a:t>带阻感负载时可控整流电路交流侧谐波和功率因数分析</a:t>
            </a:r>
          </a:p>
        </p:txBody>
      </p:sp>
      <p:sp>
        <p:nvSpPr>
          <p:cNvPr id="121859" name="Rectangle 26"/>
          <p:cNvSpPr>
            <a:spLocks noChangeArrowheads="1"/>
          </p:cNvSpPr>
          <p:nvPr/>
        </p:nvSpPr>
        <p:spPr bwMode="auto">
          <a:xfrm>
            <a:off x="2411413" y="5589588"/>
            <a:ext cx="446563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0" name="Rectangle 25"/>
          <p:cNvSpPr>
            <a:spLocks noChangeArrowheads="1"/>
          </p:cNvSpPr>
          <p:nvPr/>
        </p:nvSpPr>
        <p:spPr bwMode="auto">
          <a:xfrm>
            <a:off x="2411413" y="5084763"/>
            <a:ext cx="252095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1" name="Rectangle 24"/>
          <p:cNvSpPr>
            <a:spLocks noChangeArrowheads="1"/>
          </p:cNvSpPr>
          <p:nvPr/>
        </p:nvSpPr>
        <p:spPr bwMode="auto">
          <a:xfrm>
            <a:off x="2484438" y="4149725"/>
            <a:ext cx="18716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2" name="Rectangle 23"/>
          <p:cNvSpPr>
            <a:spLocks noChangeArrowheads="1"/>
          </p:cNvSpPr>
          <p:nvPr/>
        </p:nvSpPr>
        <p:spPr bwMode="auto">
          <a:xfrm>
            <a:off x="2555875" y="1700213"/>
            <a:ext cx="3529013" cy="144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3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5832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由式（</a:t>
            </a:r>
            <a:r>
              <a:rPr lang="en-US" altLang="zh-CN"/>
              <a:t>3-79</a:t>
            </a:r>
            <a:r>
              <a:rPr lang="zh-CN" altLang="en-US"/>
              <a:t>）可得电流基波和各次谐波有效值分别为</a:t>
            </a:r>
          </a:p>
        </p:txBody>
      </p:sp>
      <p:sp>
        <p:nvSpPr>
          <p:cNvPr id="121864" name="Rectangle 6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1865" name="Object 5"/>
          <p:cNvGraphicFramePr>
            <a:graphicFrameLocks noChangeAspect="1"/>
          </p:cNvGraphicFramePr>
          <p:nvPr/>
        </p:nvGraphicFramePr>
        <p:xfrm>
          <a:off x="2627313" y="1700213"/>
          <a:ext cx="33845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89" name="公式" r:id="rId3" imgW="2222500" imgH="812800" progId="Equation.3">
                  <p:embed/>
                </p:oleObj>
              </mc:Choice>
              <mc:Fallback>
                <p:oleObj name="公式" r:id="rId3" imgW="2222500" imgH="81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00213"/>
                        <a:ext cx="338455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Text Box 7"/>
          <p:cNvSpPr txBox="1">
            <a:spLocks noChangeArrowheads="1"/>
          </p:cNvSpPr>
          <p:nvPr/>
        </p:nvSpPr>
        <p:spPr bwMode="auto">
          <a:xfrm>
            <a:off x="971550" y="3173413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结论：电流中仅含</a:t>
            </a:r>
            <a:r>
              <a:rPr lang="en-US" altLang="zh-CN" i="1">
                <a:solidFill>
                  <a:srgbClr val="FF0000"/>
                </a:solidFill>
              </a:rPr>
              <a:t>6k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</a:t>
            </a:r>
            <a:r>
              <a:rPr lang="en-US" altLang="zh-CN" i="1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 i="1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为正整数）次谐波，各次谐波有效值与谐波次数成反比，且与基波有效值的比值为谐波次数的倒数。 </a:t>
            </a:r>
          </a:p>
        </p:txBody>
      </p:sp>
      <p:sp>
        <p:nvSpPr>
          <p:cNvPr id="121867" name="Text Box 8"/>
          <p:cNvSpPr txBox="1">
            <a:spLocks noChangeArrowheads="1"/>
          </p:cNvSpPr>
          <p:nvPr/>
        </p:nvSpPr>
        <p:spPr bwMode="auto">
          <a:xfrm>
            <a:off x="539750" y="3668713"/>
            <a:ext cx="1366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◆</a:t>
            </a:r>
            <a:r>
              <a:rPr lang="zh-CN" altLang="en-US"/>
              <a:t>功率因数</a:t>
            </a:r>
          </a:p>
        </p:txBody>
      </p:sp>
      <p:sp>
        <p:nvSpPr>
          <p:cNvPr id="121868" name="Text Box 9"/>
          <p:cNvSpPr txBox="1">
            <a:spLocks noChangeArrowheads="1"/>
          </p:cNvSpPr>
          <p:nvPr/>
        </p:nvSpPr>
        <p:spPr bwMode="auto">
          <a:xfrm>
            <a:off x="754063" y="393382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基波因数为</a:t>
            </a:r>
          </a:p>
        </p:txBody>
      </p:sp>
      <p:sp>
        <p:nvSpPr>
          <p:cNvPr id="121869" name="Rectangle 1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1870" name="Object 10"/>
          <p:cNvGraphicFramePr>
            <a:graphicFrameLocks noChangeAspect="1"/>
          </p:cNvGraphicFramePr>
          <p:nvPr/>
        </p:nvGraphicFramePr>
        <p:xfrm>
          <a:off x="2555875" y="4149725"/>
          <a:ext cx="17287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90" name="公式" r:id="rId5" imgW="1218671" imgH="406224" progId="Equation.3">
                  <p:embed/>
                </p:oleObj>
              </mc:Choice>
              <mc:Fallback>
                <p:oleObj name="公式" r:id="rId5" imgW="1218671" imgH="4062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17287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1" name="Text Box 12"/>
          <p:cNvSpPr txBox="1">
            <a:spLocks noChangeArrowheads="1"/>
          </p:cNvSpPr>
          <p:nvPr/>
        </p:nvSpPr>
        <p:spPr bwMode="auto">
          <a:xfrm>
            <a:off x="755650" y="4748213"/>
            <a:ext cx="5903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电流基波与电压的相位差仍为</a:t>
            </a:r>
            <a:r>
              <a:rPr kumimoji="1" lang="zh-CN" altLang="zh-CN" i="1">
                <a:sym typeface="Symbol" panose="05050102010706020507" pitchFamily="18" charset="2"/>
              </a:rPr>
              <a:t></a:t>
            </a:r>
            <a:r>
              <a:rPr lang="zh-CN" altLang="en-US"/>
              <a:t>，故位移因数仍为</a:t>
            </a:r>
            <a:r>
              <a:rPr lang="zh-CN" altLang="en-US" sz="1600"/>
              <a:t> </a:t>
            </a:r>
          </a:p>
        </p:txBody>
      </p:sp>
      <p:graphicFrame>
        <p:nvGraphicFramePr>
          <p:cNvPr id="121872" name="Object 13"/>
          <p:cNvGraphicFramePr>
            <a:graphicFrameLocks noChangeAspect="1"/>
          </p:cNvGraphicFramePr>
          <p:nvPr/>
        </p:nvGraphicFramePr>
        <p:xfrm>
          <a:off x="2484438" y="5084763"/>
          <a:ext cx="23749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91" name="公式" r:id="rId7" imgW="1066337" imgH="203112" progId="Equation.3">
                  <p:embed/>
                </p:oleObj>
              </mc:Choice>
              <mc:Fallback>
                <p:oleObj name="公式" r:id="rId7" imgW="106633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84763"/>
                        <a:ext cx="23749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3" name="Text Box 16"/>
          <p:cNvSpPr txBox="1">
            <a:spLocks noChangeArrowheads="1"/>
          </p:cNvSpPr>
          <p:nvPr/>
        </p:nvSpPr>
        <p:spPr bwMode="auto">
          <a:xfrm>
            <a:off x="755650" y="5540375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☞</a:t>
            </a:r>
            <a:r>
              <a:rPr lang="zh-CN" altLang="en-US"/>
              <a:t>功率因数为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1875" name="Object 17"/>
          <p:cNvGraphicFramePr>
            <a:graphicFrameLocks noChangeAspect="1"/>
          </p:cNvGraphicFramePr>
          <p:nvPr/>
        </p:nvGraphicFramePr>
        <p:xfrm>
          <a:off x="2484438" y="5589588"/>
          <a:ext cx="42973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92" name="公式" r:id="rId9" imgW="2349500" imgH="368300" progId="Equation.3">
                  <p:embed/>
                </p:oleObj>
              </mc:Choice>
              <mc:Fallback>
                <p:oleObj name="公式" r:id="rId9" imgW="2349500" imgH="368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589588"/>
                        <a:ext cx="42973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6" name="Text Box 19"/>
          <p:cNvSpPr txBox="1">
            <a:spLocks noChangeArrowheads="1"/>
          </p:cNvSpPr>
          <p:nvPr/>
        </p:nvSpPr>
        <p:spPr bwMode="auto">
          <a:xfrm>
            <a:off x="7667625" y="2228850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(3-80)</a:t>
            </a:r>
          </a:p>
        </p:txBody>
      </p:sp>
      <p:sp>
        <p:nvSpPr>
          <p:cNvPr id="121877" name="Text Box 20"/>
          <p:cNvSpPr txBox="1">
            <a:spLocks noChangeArrowheads="1"/>
          </p:cNvSpPr>
          <p:nvPr/>
        </p:nvSpPr>
        <p:spPr bwMode="auto">
          <a:xfrm>
            <a:off x="7737458" y="4316414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(3-81)</a:t>
            </a:r>
          </a:p>
        </p:txBody>
      </p:sp>
      <p:sp>
        <p:nvSpPr>
          <p:cNvPr id="121878" name="Text Box 21"/>
          <p:cNvSpPr txBox="1">
            <a:spLocks noChangeArrowheads="1"/>
          </p:cNvSpPr>
          <p:nvPr/>
        </p:nvSpPr>
        <p:spPr bwMode="auto">
          <a:xfrm>
            <a:off x="7720013" y="5084763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(3-82)</a:t>
            </a:r>
          </a:p>
        </p:txBody>
      </p:sp>
      <p:sp>
        <p:nvSpPr>
          <p:cNvPr id="121879" name="Text Box 22"/>
          <p:cNvSpPr txBox="1">
            <a:spLocks noChangeArrowheads="1"/>
          </p:cNvSpPr>
          <p:nvPr/>
        </p:nvSpPr>
        <p:spPr bwMode="auto">
          <a:xfrm>
            <a:off x="7720013" y="5734050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(3-83)</a:t>
            </a:r>
          </a:p>
        </p:txBody>
      </p:sp>
      <p:sp>
        <p:nvSpPr>
          <p:cNvPr id="12188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168DBB-DE82-4F78-AEE1-232E47F84647}" type="slidenum">
              <a:rPr lang="zh-CN" altLang="en-US"/>
              <a:pPr eaLnBrk="1" hangingPunct="1"/>
              <a:t>36</a:t>
            </a:fld>
            <a:endParaRPr lang="zh-CN" alt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95C2B3B-7B99-4176-9FDC-7CBDCB41B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3777720"/>
            <a:ext cx="3401112" cy="102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2000">
                <a:solidFill>
                  <a:schemeClr val="tx1"/>
                </a:solidFill>
              </a:rPr>
              <a:t>3.5.3 </a:t>
            </a:r>
            <a:r>
              <a:rPr lang="zh-CN" altLang="en-US" sz="2000">
                <a:solidFill>
                  <a:schemeClr val="tx1"/>
                </a:solidFill>
              </a:rPr>
              <a:t>电容滤波的不可控整流电路交流侧谐波和功率因数分析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E35449"/>
                </a:solidFill>
              </a:rPr>
              <a:t>■</a:t>
            </a:r>
            <a:r>
              <a:rPr lang="zh-CN" altLang="en-US" sz="2400" b="1" dirty="0"/>
              <a:t>单相桥式不可控整流电路</a:t>
            </a:r>
          </a:p>
          <a:p>
            <a:pPr>
              <a:buFontTx/>
              <a:buNone/>
            </a:pPr>
            <a:r>
              <a:rPr lang="zh-CN" altLang="en-US" sz="2400" b="1" dirty="0"/>
              <a:t>   </a:t>
            </a:r>
            <a:r>
              <a:rPr lang="zh-CN" altLang="en-US" sz="2400" b="1" dirty="0">
                <a:solidFill>
                  <a:srgbClr val="0000FF"/>
                </a:solidFill>
              </a:rPr>
              <a:t>◆</a:t>
            </a:r>
            <a:r>
              <a:rPr lang="zh-CN" altLang="en-US" sz="2400" b="1" dirty="0"/>
              <a:t>采用感容滤波。</a:t>
            </a:r>
          </a:p>
          <a:p>
            <a:pPr>
              <a:buFontTx/>
              <a:buNone/>
            </a:pPr>
            <a:r>
              <a:rPr lang="zh-CN" altLang="en-US" sz="2400" b="1" dirty="0"/>
              <a:t>   </a:t>
            </a:r>
            <a:r>
              <a:rPr lang="zh-CN" altLang="en-US" sz="2400" b="1" dirty="0">
                <a:solidFill>
                  <a:srgbClr val="0000FF"/>
                </a:solidFill>
              </a:rPr>
              <a:t>◆</a:t>
            </a:r>
            <a:r>
              <a:rPr kumimoji="1" lang="zh-CN" altLang="en-US" sz="2400" b="1" dirty="0"/>
              <a:t>电容滤波的单相不可控整流电路交流侧谐波组成有如下规律：</a:t>
            </a:r>
          </a:p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</a:rPr>
              <a:t>☞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谐波次数为奇次。</a:t>
            </a:r>
          </a:p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</a:rPr>
              <a:t>☞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谐波次数越高，谐波幅值越小。</a:t>
            </a:r>
          </a:p>
          <a:p>
            <a:pPr>
              <a:buFontTx/>
              <a:buNone/>
            </a:pPr>
            <a:r>
              <a:rPr kumimoji="1" lang="zh-CN" altLang="en-US" sz="2400" b="1" dirty="0"/>
              <a:t>       </a:t>
            </a: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kumimoji="1" lang="zh-CN" altLang="en-US" sz="2400" b="1" dirty="0"/>
              <a:t>谐波与基波的关系是不固定的（与        相关）。</a:t>
            </a:r>
          </a:p>
          <a:p>
            <a:pPr>
              <a:buFontTx/>
              <a:buNone/>
            </a:pPr>
            <a:r>
              <a:rPr kumimoji="1" lang="zh-CN" altLang="en-US" sz="2400" b="1" dirty="0"/>
              <a:t>       </a:t>
            </a:r>
            <a:r>
              <a:rPr lang="zh-CN" altLang="en-US" sz="2400" b="1" dirty="0">
                <a:solidFill>
                  <a:srgbClr val="009900"/>
                </a:solidFill>
              </a:rPr>
              <a:t>☞         </a:t>
            </a:r>
            <a:r>
              <a:rPr kumimoji="1" lang="zh-CN" altLang="en-US" sz="2400" b="1" dirty="0"/>
              <a:t>越大，则谐波越小。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◆</a:t>
            </a:r>
            <a:r>
              <a:rPr lang="zh-CN" altLang="en-US" sz="2400" b="1" dirty="0"/>
              <a:t>关于功率因数的结论如下：</a:t>
            </a:r>
          </a:p>
          <a:p>
            <a:pPr>
              <a:buFontTx/>
              <a:buNone/>
            </a:pPr>
            <a:r>
              <a:rPr lang="zh-CN" altLang="en-US" sz="2400" b="1" dirty="0"/>
              <a:t>       </a:t>
            </a: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lang="zh-CN" altLang="en-US" sz="2400" b="1" dirty="0"/>
              <a:t>基波因数随着       的增大而减小</a:t>
            </a:r>
            <a:r>
              <a:rPr kumimoji="1" lang="zh-CN" altLang="en-US" sz="2400" b="1" dirty="0"/>
              <a:t>。</a:t>
            </a:r>
          </a:p>
        </p:txBody>
      </p:sp>
      <p:sp>
        <p:nvSpPr>
          <p:cNvPr id="122884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885" name="Object 4"/>
          <p:cNvGraphicFramePr>
            <a:graphicFrameLocks noChangeAspect="1"/>
          </p:cNvGraphicFramePr>
          <p:nvPr/>
        </p:nvGraphicFramePr>
        <p:xfrm>
          <a:off x="1908175" y="3860800"/>
          <a:ext cx="7889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0" name="公式" r:id="rId3" imgW="431613" imgH="215806" progId="Equation.3">
                  <p:embed/>
                </p:oleObj>
              </mc:Choice>
              <mc:Fallback>
                <p:oleObj name="公式" r:id="rId3" imgW="43161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7889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E0ADBA-A41E-4323-844D-A37E272816E6}" type="slidenum">
              <a:rPr lang="zh-CN" altLang="en-US"/>
              <a:pPr eaLnBrk="1" hangingPunct="1"/>
              <a:t>37</a:t>
            </a:fld>
            <a:endParaRPr lang="zh-CN" alt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2A58D50-66C5-4B46-80DC-501B2377B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33688"/>
              </p:ext>
            </p:extLst>
          </p:nvPr>
        </p:nvGraphicFramePr>
        <p:xfrm>
          <a:off x="6513513" y="3436938"/>
          <a:ext cx="6492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1" name="Equation" r:id="rId5" imgW="355320" imgH="177480" progId="Equation.DSMT4">
                  <p:embed/>
                </p:oleObj>
              </mc:Choice>
              <mc:Fallback>
                <p:oleObj name="Equation" r:id="rId5" imgW="355320" imgH="177480" progId="Equation.DSMT4">
                  <p:embed/>
                  <p:pic>
                    <p:nvPicPr>
                      <p:cNvPr id="1228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3436938"/>
                        <a:ext cx="6492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1BC9DBE-A250-43A2-AF03-00DC89FA9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66983"/>
              </p:ext>
            </p:extLst>
          </p:nvPr>
        </p:nvGraphicFramePr>
        <p:xfrm>
          <a:off x="3707904" y="4797152"/>
          <a:ext cx="6492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2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F2A58D50-66C5-4B46-80DC-501B2377B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797152"/>
                        <a:ext cx="6492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2000">
                <a:solidFill>
                  <a:schemeClr val="tx1"/>
                </a:solidFill>
              </a:rPr>
              <a:t>3.5.3 </a:t>
            </a:r>
            <a:r>
              <a:rPr lang="zh-CN" altLang="en-US" sz="2000">
                <a:solidFill>
                  <a:schemeClr val="tx1"/>
                </a:solidFill>
              </a:rPr>
              <a:t>电容滤波的不可控整流电路交流侧谐波和功率因数分析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E35449"/>
                </a:solidFill>
              </a:rPr>
              <a:t>■</a:t>
            </a:r>
            <a:r>
              <a:rPr lang="zh-CN" altLang="en-US" sz="2800" b="1" dirty="0"/>
              <a:t>三相桥式不可控整流电路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   </a:t>
            </a:r>
            <a:r>
              <a:rPr lang="zh-CN" altLang="en-US" sz="2800" b="1" dirty="0">
                <a:solidFill>
                  <a:srgbClr val="0000FF"/>
                </a:solidFill>
              </a:rPr>
              <a:t>◆</a:t>
            </a:r>
            <a:r>
              <a:rPr lang="zh-CN" altLang="en-US" sz="2800" b="1" dirty="0"/>
              <a:t>有滤波电感。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   ◆</a:t>
            </a:r>
            <a:r>
              <a:rPr kumimoji="1" lang="zh-CN" altLang="en-US" sz="2800" b="1" dirty="0"/>
              <a:t>交流侧谐波组成有如下规律：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9900"/>
                </a:solidFill>
              </a:rPr>
              <a:t>       ☞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谐波次数为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6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±1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次，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k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=1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3…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☞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谐波次数越高，谐波幅值越小。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9900"/>
                </a:solidFill>
              </a:rPr>
              <a:t>       ☞</a:t>
            </a:r>
            <a:r>
              <a:rPr kumimoji="1" lang="zh-CN" altLang="en-US" sz="2800" b="1" dirty="0"/>
              <a:t>谐波与基波的关系是不固定的。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   ◆</a:t>
            </a:r>
            <a:r>
              <a:rPr kumimoji="1" lang="zh-CN" altLang="en-US" sz="2800" b="1" dirty="0"/>
              <a:t>关于功率因数的结论如下：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zh-CN" altLang="en-US" sz="2800" b="1" dirty="0"/>
              <a:t>       </a:t>
            </a:r>
            <a:r>
              <a:rPr lang="zh-CN" altLang="en-US" sz="2800" b="1" dirty="0">
                <a:solidFill>
                  <a:srgbClr val="009900"/>
                </a:solidFill>
              </a:rPr>
              <a:t>☞</a:t>
            </a:r>
            <a:r>
              <a:rPr kumimoji="1" lang="zh-CN" altLang="en-US" sz="2800" b="1" dirty="0"/>
              <a:t>位移因数通常是滞后的</a:t>
            </a:r>
            <a:r>
              <a:rPr kumimoji="1" lang="en-US" altLang="zh-CN" sz="2800" b="1" dirty="0"/>
              <a:t>,</a:t>
            </a:r>
            <a:r>
              <a:rPr kumimoji="1" lang="zh-CN" altLang="en-US" sz="2800" b="1" dirty="0"/>
              <a:t>但与单相时相比</a:t>
            </a:r>
            <a:r>
              <a:rPr kumimoji="1" lang="en-US" altLang="zh-CN" sz="2800" b="1" dirty="0"/>
              <a:t>,</a:t>
            </a:r>
            <a:r>
              <a:rPr kumimoji="1" lang="zh-CN" altLang="en-US" sz="2800" b="1" dirty="0"/>
              <a:t>位移因数更接近</a:t>
            </a:r>
            <a:r>
              <a:rPr kumimoji="1" lang="en-US" altLang="zh-CN" sz="2800" b="1" dirty="0"/>
              <a:t>1</a:t>
            </a:r>
            <a:r>
              <a:rPr kumimoji="1" lang="zh-CN" altLang="en-US" sz="2800" b="1" dirty="0"/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zh-CN" altLang="en-US" sz="2800" b="1" dirty="0"/>
              <a:t>       </a:t>
            </a:r>
            <a:r>
              <a:rPr lang="zh-CN" altLang="en-US" sz="2800" b="1" dirty="0">
                <a:solidFill>
                  <a:srgbClr val="009900"/>
                </a:solidFill>
              </a:rPr>
              <a:t>☞</a:t>
            </a:r>
            <a:r>
              <a:rPr kumimoji="1" lang="zh-CN" altLang="en-US" sz="2800" b="1" dirty="0"/>
              <a:t>随负载加重（</a:t>
            </a:r>
            <a:r>
              <a:rPr kumimoji="1" lang="el-GR" altLang="zh-CN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="1" i="1" dirty="0"/>
              <a:t>RC</a:t>
            </a:r>
            <a:r>
              <a:rPr kumimoji="1" lang="zh-CN" altLang="en-US" sz="2800" b="1" dirty="0"/>
              <a:t>的减小），总的功率因数提高；同时，随滤波电感加大，总功率因数也提高。</a:t>
            </a:r>
          </a:p>
        </p:txBody>
      </p:sp>
      <p:sp>
        <p:nvSpPr>
          <p:cNvPr id="1239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8B641F-148D-4A56-BB17-700E90642901}" type="slidenum">
              <a:rPr lang="zh-CN" altLang="en-US"/>
              <a:pPr eaLnBrk="1" hangingPunct="1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3.5.4 </a:t>
            </a:r>
            <a:r>
              <a:rPr lang="zh-CN" altLang="en-US" sz="3600">
                <a:solidFill>
                  <a:schemeClr val="tx1"/>
                </a:solidFill>
              </a:rPr>
              <a:t>整流输出电压和电流的谐波分析</a:t>
            </a:r>
          </a:p>
        </p:txBody>
      </p:sp>
      <p:sp>
        <p:nvSpPr>
          <p:cNvPr id="124931" name="Rectangle 17"/>
          <p:cNvSpPr>
            <a:spLocks noChangeArrowheads="1"/>
          </p:cNvSpPr>
          <p:nvPr/>
        </p:nvSpPr>
        <p:spPr bwMode="auto">
          <a:xfrm>
            <a:off x="3276600" y="5373688"/>
            <a:ext cx="2590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4932" name="Object 6"/>
          <p:cNvGraphicFramePr>
            <a:graphicFrameLocks noChangeAspect="1"/>
          </p:cNvGraphicFramePr>
          <p:nvPr/>
        </p:nvGraphicFramePr>
        <p:xfrm>
          <a:off x="1979613" y="1196975"/>
          <a:ext cx="518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0" name="Visio" r:id="rId3" imgW="1818670" imgH="1449674" progId="Visio.Drawing.11">
                  <p:embed/>
                </p:oleObj>
              </mc:Choice>
              <mc:Fallback>
                <p:oleObj name="Visio" r:id="rId3" imgW="1818670" imgH="144967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5184775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9"/>
          <p:cNvGraphicFramePr>
            <a:graphicFrameLocks noChangeAspect="1"/>
          </p:cNvGraphicFramePr>
          <p:nvPr/>
        </p:nvGraphicFramePr>
        <p:xfrm>
          <a:off x="5851525" y="2190750"/>
          <a:ext cx="520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1" name="Visio" r:id="rId5" imgW="231178" imgH="200129" progId="Visio.Drawing.11">
                  <p:embed/>
                </p:oleObj>
              </mc:Choice>
              <mc:Fallback>
                <p:oleObj name="Visio" r:id="rId5" imgW="231178" imgH="20012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190750"/>
                        <a:ext cx="520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10"/>
          <p:cNvSpPr txBox="1">
            <a:spLocks noChangeArrowheads="1"/>
          </p:cNvSpPr>
          <p:nvPr/>
        </p:nvSpPr>
        <p:spPr bwMode="auto">
          <a:xfrm>
            <a:off x="2627313" y="3789363"/>
            <a:ext cx="4195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3-35 </a:t>
            </a:r>
            <a:r>
              <a:rPr lang="el-GR" altLang="zh-CN" sz="1400" i="1">
                <a:solidFill>
                  <a:srgbClr val="6600CC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400">
                <a:solidFill>
                  <a:srgbClr val="6600CC"/>
                </a:solidFill>
              </a:rPr>
              <a:t>=0</a:t>
            </a:r>
            <a:r>
              <a:rPr lang="en-US" altLang="zh-CN" sz="1400">
                <a:solidFill>
                  <a:srgbClr val="6600CC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1400">
                <a:solidFill>
                  <a:srgbClr val="6600CC"/>
                </a:solidFill>
              </a:rPr>
              <a:t>时，</a:t>
            </a:r>
            <a:r>
              <a:rPr lang="en-US" altLang="zh-CN" sz="1400">
                <a:solidFill>
                  <a:srgbClr val="6600CC"/>
                </a:solidFill>
              </a:rPr>
              <a:t>m</a:t>
            </a:r>
            <a:r>
              <a:rPr lang="zh-CN" altLang="en-US" sz="1400">
                <a:solidFill>
                  <a:srgbClr val="6600CC"/>
                </a:solidFill>
              </a:rPr>
              <a:t>脉波整流电路的整流电压波形</a:t>
            </a:r>
          </a:p>
        </p:txBody>
      </p:sp>
      <p:sp>
        <p:nvSpPr>
          <p:cNvPr id="124935" name="Text Box 11"/>
          <p:cNvSpPr txBox="1">
            <a:spLocks noChangeArrowheads="1"/>
          </p:cNvSpPr>
          <p:nvPr/>
        </p:nvSpPr>
        <p:spPr bwMode="auto">
          <a:xfrm>
            <a:off x="663575" y="4076700"/>
            <a:ext cx="7940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35449"/>
                </a:solidFill>
              </a:rPr>
              <a:t>■</a:t>
            </a:r>
            <a:r>
              <a:rPr lang="zh-CN" altLang="en-US"/>
              <a:t>整流电路的输出电压是周期性的非正弦函数，其中主要成分为直流，同时包含各种频率的谐波，这些谐波对于负载的工作是不利的。</a:t>
            </a:r>
          </a:p>
        </p:txBody>
      </p:sp>
      <p:sp>
        <p:nvSpPr>
          <p:cNvPr id="124936" name="Text Box 13"/>
          <p:cNvSpPr txBox="1">
            <a:spLocks noChangeArrowheads="1"/>
          </p:cNvSpPr>
          <p:nvPr/>
        </p:nvSpPr>
        <p:spPr bwMode="auto">
          <a:xfrm>
            <a:off x="665163" y="4581525"/>
            <a:ext cx="6643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E35449"/>
                </a:solidFill>
              </a:rPr>
              <a:t>■</a:t>
            </a:r>
            <a:r>
              <a:rPr kumimoji="1" lang="zh-CN" altLang="zh-CN" i="1" dirty="0">
                <a:sym typeface="Symbol" panose="05050102010706020507" pitchFamily="18" charset="2"/>
              </a:rPr>
              <a:t></a:t>
            </a:r>
            <a:r>
              <a:rPr kumimoji="1" lang="zh-CN" altLang="zh-CN" dirty="0"/>
              <a:t>=0</a:t>
            </a:r>
            <a:r>
              <a:rPr kumimoji="1" lang="zh-CN" altLang="zh-CN" dirty="0">
                <a:sym typeface="Symbol" panose="05050102010706020507" pitchFamily="18" charset="2"/>
              </a:rPr>
              <a:t>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脉波整流电路的整流电压和整流电流的谐波分析</a:t>
            </a:r>
          </a:p>
          <a:p>
            <a:pPr eaLnBrk="1" hangingPunct="1"/>
            <a:r>
              <a:rPr kumimoji="1" lang="zh-CN" altLang="en-US" dirty="0"/>
              <a:t>    </a:t>
            </a:r>
            <a:r>
              <a:rPr lang="zh-CN" altLang="en-US" dirty="0">
                <a:solidFill>
                  <a:srgbClr val="0000FF"/>
                </a:solidFill>
              </a:rPr>
              <a:t>◆</a:t>
            </a:r>
            <a:r>
              <a:rPr lang="zh-CN" altLang="en-US" dirty="0"/>
              <a:t>整流电压表达式（在</a:t>
            </a:r>
            <a:r>
              <a:rPr lang="en-US" altLang="zh-CN" dirty="0"/>
              <a:t>-   /m~   /m</a:t>
            </a:r>
            <a:r>
              <a:rPr lang="zh-CN" altLang="en-US" dirty="0"/>
              <a:t>之间）为</a:t>
            </a:r>
          </a:p>
        </p:txBody>
      </p:sp>
      <p:sp>
        <p:nvSpPr>
          <p:cNvPr id="124937" name="Rectangle 1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4938" name="Object 14"/>
          <p:cNvGraphicFramePr>
            <a:graphicFrameLocks noChangeAspect="1"/>
          </p:cNvGraphicFramePr>
          <p:nvPr/>
        </p:nvGraphicFramePr>
        <p:xfrm>
          <a:off x="3348038" y="5373688"/>
          <a:ext cx="24336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2" name="公式" r:id="rId7" imgW="1193282" imgH="266584" progId="Equation.3">
                  <p:embed/>
                </p:oleObj>
              </mc:Choice>
              <mc:Fallback>
                <p:oleObj name="公式" r:id="rId7" imgW="1193282" imgH="26658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73688"/>
                        <a:ext cx="24336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9" name="Text Box 16"/>
          <p:cNvSpPr txBox="1">
            <a:spLocks noChangeArrowheads="1"/>
          </p:cNvSpPr>
          <p:nvPr/>
        </p:nvSpPr>
        <p:spPr bwMode="auto">
          <a:xfrm>
            <a:off x="7956550" y="5516563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(3-84)</a:t>
            </a:r>
          </a:p>
        </p:txBody>
      </p:sp>
      <p:sp>
        <p:nvSpPr>
          <p:cNvPr id="12494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0B4C46-836F-46DB-9F41-2117C6AC3294}" type="slidenum">
              <a:rPr lang="zh-CN" altLang="en-US"/>
              <a:pPr eaLnBrk="1" hangingPunct="1"/>
              <a:t>39</a:t>
            </a:fld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7FF93BA-EB04-4A44-8FDB-4107618C4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627417"/>
              </p:ext>
            </p:extLst>
          </p:nvPr>
        </p:nvGraphicFramePr>
        <p:xfrm>
          <a:off x="3309566" y="4941168"/>
          <a:ext cx="254322" cy="25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3" name="Equation" r:id="rId9" imgW="139680" imgH="139680" progId="Equation.DSMT4">
                  <p:embed/>
                </p:oleObj>
              </mc:Choice>
              <mc:Fallback>
                <p:oleObj name="Equation" r:id="rId9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9566" y="4941168"/>
                        <a:ext cx="254322" cy="25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AE7D209-7444-4B19-A09D-7F4853F85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914327"/>
              </p:ext>
            </p:extLst>
          </p:nvPr>
        </p:nvGraphicFramePr>
        <p:xfrm>
          <a:off x="3885630" y="4943191"/>
          <a:ext cx="254322" cy="25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4" name="Equation" r:id="rId11" imgW="139680" imgH="139680" progId="Equation.DSMT4">
                  <p:embed/>
                </p:oleObj>
              </mc:Choice>
              <mc:Fallback>
                <p:oleObj name="Equation" r:id="rId11" imgW="139680" imgH="1396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7FF93BA-EB04-4A44-8FDB-4107618C48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5630" y="4943191"/>
                        <a:ext cx="254322" cy="25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3.3 </a:t>
            </a:r>
            <a:r>
              <a:rPr lang="zh-CN" altLang="en-US" sz="3600">
                <a:solidFill>
                  <a:schemeClr val="tx1"/>
                </a:solidFill>
              </a:rPr>
              <a:t>变压器漏感对整流电路的影响</a:t>
            </a:r>
          </a:p>
        </p:txBody>
      </p:sp>
      <p:sp>
        <p:nvSpPr>
          <p:cNvPr id="93187" name="AutoShape 382"/>
          <p:cNvSpPr>
            <a:spLocks noChangeArrowheads="1"/>
          </p:cNvSpPr>
          <p:nvPr/>
        </p:nvSpPr>
        <p:spPr bwMode="auto">
          <a:xfrm>
            <a:off x="3851275" y="4437063"/>
            <a:ext cx="914400" cy="609600"/>
          </a:xfrm>
          <a:prstGeom prst="wedgeEllipseCallout">
            <a:avLst>
              <a:gd name="adj1" fmla="val -273548"/>
              <a:gd name="adj2" fmla="val -1355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/>
          </a:p>
        </p:txBody>
      </p:sp>
      <p:pic>
        <p:nvPicPr>
          <p:cNvPr id="931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39592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89" name="Group 6"/>
          <p:cNvGrpSpPr>
            <a:grpSpLocks/>
          </p:cNvGrpSpPr>
          <p:nvPr/>
        </p:nvGrpSpPr>
        <p:grpSpPr bwMode="auto">
          <a:xfrm>
            <a:off x="655638" y="2852738"/>
            <a:ext cx="4060825" cy="2566987"/>
            <a:chOff x="3087" y="2356"/>
            <a:chExt cx="2284" cy="1233"/>
          </a:xfrm>
        </p:grpSpPr>
        <p:sp>
          <p:nvSpPr>
            <p:cNvPr id="93194" name="Freeform 7"/>
            <p:cNvSpPr>
              <a:spLocks/>
            </p:cNvSpPr>
            <p:nvPr/>
          </p:nvSpPr>
          <p:spPr bwMode="auto">
            <a:xfrm>
              <a:off x="4729" y="3334"/>
              <a:ext cx="57" cy="124"/>
            </a:xfrm>
            <a:custGeom>
              <a:avLst/>
              <a:gdLst>
                <a:gd name="T0" fmla="*/ 57 w 57"/>
                <a:gd name="T1" fmla="*/ 0 h 124"/>
                <a:gd name="T2" fmla="*/ 53 w 57"/>
                <a:gd name="T3" fmla="*/ 22 h 124"/>
                <a:gd name="T4" fmla="*/ 48 w 57"/>
                <a:gd name="T5" fmla="*/ 44 h 124"/>
                <a:gd name="T6" fmla="*/ 41 w 57"/>
                <a:gd name="T7" fmla="*/ 67 h 124"/>
                <a:gd name="T8" fmla="*/ 31 w 57"/>
                <a:gd name="T9" fmla="*/ 86 h 124"/>
                <a:gd name="T10" fmla="*/ 22 w 57"/>
                <a:gd name="T11" fmla="*/ 103 h 124"/>
                <a:gd name="T12" fmla="*/ 11 w 57"/>
                <a:gd name="T13" fmla="*/ 115 h 124"/>
                <a:gd name="T14" fmla="*/ 0 w 57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4">
                  <a:moveTo>
                    <a:pt x="57" y="0"/>
                  </a:moveTo>
                  <a:lnTo>
                    <a:pt x="53" y="22"/>
                  </a:lnTo>
                  <a:lnTo>
                    <a:pt x="48" y="44"/>
                  </a:lnTo>
                  <a:lnTo>
                    <a:pt x="41" y="67"/>
                  </a:lnTo>
                  <a:lnTo>
                    <a:pt x="31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5" name="Freeform 8"/>
            <p:cNvSpPr>
              <a:spLocks/>
            </p:cNvSpPr>
            <p:nvPr/>
          </p:nvSpPr>
          <p:spPr bwMode="auto">
            <a:xfrm>
              <a:off x="438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2 w 55"/>
                <a:gd name="T3" fmla="*/ 22 h 124"/>
                <a:gd name="T4" fmla="*/ 47 w 55"/>
                <a:gd name="T5" fmla="*/ 44 h 124"/>
                <a:gd name="T6" fmla="*/ 40 w 55"/>
                <a:gd name="T7" fmla="*/ 67 h 124"/>
                <a:gd name="T8" fmla="*/ 32 w 55"/>
                <a:gd name="T9" fmla="*/ 86 h 124"/>
                <a:gd name="T10" fmla="*/ 22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2" y="22"/>
                  </a:lnTo>
                  <a:lnTo>
                    <a:pt x="47" y="44"/>
                  </a:lnTo>
                  <a:lnTo>
                    <a:pt x="40" y="67"/>
                  </a:lnTo>
                  <a:lnTo>
                    <a:pt x="32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6" name="Freeform 9"/>
            <p:cNvSpPr>
              <a:spLocks/>
            </p:cNvSpPr>
            <p:nvPr/>
          </p:nvSpPr>
          <p:spPr bwMode="auto">
            <a:xfrm>
              <a:off x="404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1 w 55"/>
                <a:gd name="T3" fmla="*/ 22 h 124"/>
                <a:gd name="T4" fmla="*/ 46 w 55"/>
                <a:gd name="T5" fmla="*/ 44 h 124"/>
                <a:gd name="T6" fmla="*/ 39 w 55"/>
                <a:gd name="T7" fmla="*/ 67 h 124"/>
                <a:gd name="T8" fmla="*/ 30 w 55"/>
                <a:gd name="T9" fmla="*/ 86 h 124"/>
                <a:gd name="T10" fmla="*/ 20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1" y="22"/>
                  </a:lnTo>
                  <a:lnTo>
                    <a:pt x="46" y="44"/>
                  </a:lnTo>
                  <a:lnTo>
                    <a:pt x="39" y="67"/>
                  </a:lnTo>
                  <a:lnTo>
                    <a:pt x="30" y="86"/>
                  </a:lnTo>
                  <a:lnTo>
                    <a:pt x="20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7" name="Freeform 10"/>
            <p:cNvSpPr>
              <a:spLocks/>
            </p:cNvSpPr>
            <p:nvPr/>
          </p:nvSpPr>
          <p:spPr bwMode="auto">
            <a:xfrm>
              <a:off x="3704" y="3334"/>
              <a:ext cx="46" cy="124"/>
            </a:xfrm>
            <a:custGeom>
              <a:avLst/>
              <a:gdLst>
                <a:gd name="T0" fmla="*/ 46 w 46"/>
                <a:gd name="T1" fmla="*/ 0 h 124"/>
                <a:gd name="T2" fmla="*/ 44 w 46"/>
                <a:gd name="T3" fmla="*/ 22 h 124"/>
                <a:gd name="T4" fmla="*/ 41 w 46"/>
                <a:gd name="T5" fmla="*/ 44 h 124"/>
                <a:gd name="T6" fmla="*/ 36 w 46"/>
                <a:gd name="T7" fmla="*/ 65 h 124"/>
                <a:gd name="T8" fmla="*/ 29 w 46"/>
                <a:gd name="T9" fmla="*/ 85 h 124"/>
                <a:gd name="T10" fmla="*/ 19 w 46"/>
                <a:gd name="T11" fmla="*/ 101 h 124"/>
                <a:gd name="T12" fmla="*/ 10 w 46"/>
                <a:gd name="T13" fmla="*/ 115 h 124"/>
                <a:gd name="T14" fmla="*/ 0 w 46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4">
                  <a:moveTo>
                    <a:pt x="46" y="0"/>
                  </a:moveTo>
                  <a:lnTo>
                    <a:pt x="44" y="22"/>
                  </a:lnTo>
                  <a:lnTo>
                    <a:pt x="41" y="44"/>
                  </a:lnTo>
                  <a:lnTo>
                    <a:pt x="36" y="65"/>
                  </a:lnTo>
                  <a:lnTo>
                    <a:pt x="29" y="85"/>
                  </a:lnTo>
                  <a:lnTo>
                    <a:pt x="19" y="101"/>
                  </a:lnTo>
                  <a:lnTo>
                    <a:pt x="10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8" name="Freeform 11"/>
            <p:cNvSpPr>
              <a:spLocks/>
            </p:cNvSpPr>
            <p:nvPr/>
          </p:nvSpPr>
          <p:spPr bwMode="auto">
            <a:xfrm>
              <a:off x="3360" y="3334"/>
              <a:ext cx="50" cy="124"/>
            </a:xfrm>
            <a:custGeom>
              <a:avLst/>
              <a:gdLst>
                <a:gd name="T0" fmla="*/ 50 w 50"/>
                <a:gd name="T1" fmla="*/ 0 h 124"/>
                <a:gd name="T2" fmla="*/ 47 w 50"/>
                <a:gd name="T3" fmla="*/ 21 h 124"/>
                <a:gd name="T4" fmla="*/ 44 w 50"/>
                <a:gd name="T5" fmla="*/ 43 h 124"/>
                <a:gd name="T6" fmla="*/ 37 w 50"/>
                <a:gd name="T7" fmla="*/ 65 h 124"/>
                <a:gd name="T8" fmla="*/ 30 w 50"/>
                <a:gd name="T9" fmla="*/ 85 h 124"/>
                <a:gd name="T10" fmla="*/ 20 w 50"/>
                <a:gd name="T11" fmla="*/ 101 h 124"/>
                <a:gd name="T12" fmla="*/ 11 w 50"/>
                <a:gd name="T13" fmla="*/ 114 h 124"/>
                <a:gd name="T14" fmla="*/ 0 w 50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4">
                  <a:moveTo>
                    <a:pt x="50" y="0"/>
                  </a:moveTo>
                  <a:lnTo>
                    <a:pt x="47" y="21"/>
                  </a:lnTo>
                  <a:lnTo>
                    <a:pt x="44" y="43"/>
                  </a:lnTo>
                  <a:lnTo>
                    <a:pt x="37" y="65"/>
                  </a:lnTo>
                  <a:lnTo>
                    <a:pt x="30" y="85"/>
                  </a:lnTo>
                  <a:lnTo>
                    <a:pt x="20" y="101"/>
                  </a:lnTo>
                  <a:lnTo>
                    <a:pt x="11" y="114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9" name="Freeform 12"/>
            <p:cNvSpPr>
              <a:spLocks/>
            </p:cNvSpPr>
            <p:nvPr/>
          </p:nvSpPr>
          <p:spPr bwMode="auto">
            <a:xfrm>
              <a:off x="3190" y="2812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0" name="Freeform 13"/>
            <p:cNvSpPr>
              <a:spLocks/>
            </p:cNvSpPr>
            <p:nvPr/>
          </p:nvSpPr>
          <p:spPr bwMode="auto">
            <a:xfrm>
              <a:off x="3218" y="2753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1" name="Freeform 14"/>
            <p:cNvSpPr>
              <a:spLocks/>
            </p:cNvSpPr>
            <p:nvPr/>
          </p:nvSpPr>
          <p:spPr bwMode="auto">
            <a:xfrm>
              <a:off x="3247" y="26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03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5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2" name="Freeform 15"/>
            <p:cNvSpPr>
              <a:spLocks/>
            </p:cNvSpPr>
            <p:nvPr/>
          </p:nvSpPr>
          <p:spPr bwMode="auto">
            <a:xfrm>
              <a:off x="3280" y="2639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64 w 18"/>
                <a:gd name="T3" fmla="*/ 5300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9" y="1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3" name="Freeform 16"/>
            <p:cNvSpPr>
              <a:spLocks/>
            </p:cNvSpPr>
            <p:nvPr/>
          </p:nvSpPr>
          <p:spPr bwMode="auto">
            <a:xfrm>
              <a:off x="3315" y="2585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51 w 19"/>
                <a:gd name="T3" fmla="*/ 6232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6" y="16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4" name="Line 17"/>
            <p:cNvSpPr>
              <a:spLocks noChangeShapeType="1"/>
            </p:cNvSpPr>
            <p:nvPr/>
          </p:nvSpPr>
          <p:spPr bwMode="auto">
            <a:xfrm flipV="1">
              <a:off x="3322" y="2585"/>
              <a:ext cx="16" cy="22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5" name="Freeform 18"/>
            <p:cNvSpPr>
              <a:spLocks/>
            </p:cNvSpPr>
            <p:nvPr/>
          </p:nvSpPr>
          <p:spPr bwMode="auto">
            <a:xfrm>
              <a:off x="3354" y="2539"/>
              <a:ext cx="28" cy="27"/>
            </a:xfrm>
            <a:custGeom>
              <a:avLst/>
              <a:gdLst>
                <a:gd name="T0" fmla="*/ 0 w 23"/>
                <a:gd name="T1" fmla="*/ 7392 h 19"/>
                <a:gd name="T2" fmla="*/ 357 w 23"/>
                <a:gd name="T3" fmla="*/ 3195 h 19"/>
                <a:gd name="T4" fmla="*/ 645 w 2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9">
                  <a:moveTo>
                    <a:pt x="0" y="19"/>
                  </a:moveTo>
                  <a:lnTo>
                    <a:pt x="13" y="8"/>
                  </a:lnTo>
                  <a:lnTo>
                    <a:pt x="23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6" name="Freeform 19"/>
            <p:cNvSpPr>
              <a:spLocks/>
            </p:cNvSpPr>
            <p:nvPr/>
          </p:nvSpPr>
          <p:spPr bwMode="auto">
            <a:xfrm>
              <a:off x="3401" y="2513"/>
              <a:ext cx="35" cy="11"/>
            </a:xfrm>
            <a:custGeom>
              <a:avLst/>
              <a:gdLst>
                <a:gd name="T0" fmla="*/ 0 w 29"/>
                <a:gd name="T1" fmla="*/ 1838 h 8"/>
                <a:gd name="T2" fmla="*/ 322 w 29"/>
                <a:gd name="T3" fmla="*/ 707 h 8"/>
                <a:gd name="T4" fmla="*/ 612 w 29"/>
                <a:gd name="T5" fmla="*/ 0 h 8"/>
                <a:gd name="T6" fmla="*/ 721 w 29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lnTo>
                    <a:pt x="13" y="3"/>
                  </a:lnTo>
                  <a:lnTo>
                    <a:pt x="26" y="0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7" name="Freeform 20"/>
            <p:cNvSpPr>
              <a:spLocks/>
            </p:cNvSpPr>
            <p:nvPr/>
          </p:nvSpPr>
          <p:spPr bwMode="auto">
            <a:xfrm>
              <a:off x="3459" y="2514"/>
              <a:ext cx="34" cy="13"/>
            </a:xfrm>
            <a:custGeom>
              <a:avLst/>
              <a:gdLst>
                <a:gd name="T0" fmla="*/ 0 w 28"/>
                <a:gd name="T1" fmla="*/ 0 h 9"/>
                <a:gd name="T2" fmla="*/ 232 w 28"/>
                <a:gd name="T3" fmla="*/ 0 h 9"/>
                <a:gd name="T4" fmla="*/ 544 w 28"/>
                <a:gd name="T5" fmla="*/ 2393 h 9"/>
                <a:gd name="T6" fmla="*/ 759 w 28"/>
                <a:gd name="T7" fmla="*/ 4614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0"/>
                  </a:moveTo>
                  <a:lnTo>
                    <a:pt x="8" y="0"/>
                  </a:lnTo>
                  <a:lnTo>
                    <a:pt x="21" y="5"/>
                  </a:lnTo>
                  <a:lnTo>
                    <a:pt x="28" y="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8" name="Freeform 21"/>
            <p:cNvSpPr>
              <a:spLocks/>
            </p:cNvSpPr>
            <p:nvPr/>
          </p:nvSpPr>
          <p:spPr bwMode="auto">
            <a:xfrm>
              <a:off x="3513" y="2539"/>
              <a:ext cx="27" cy="28"/>
            </a:xfrm>
            <a:custGeom>
              <a:avLst/>
              <a:gdLst>
                <a:gd name="T0" fmla="*/ 0 w 22"/>
                <a:gd name="T1" fmla="*/ 0 h 20"/>
                <a:gd name="T2" fmla="*/ 108 w 22"/>
                <a:gd name="T3" fmla="*/ 603 h 20"/>
                <a:gd name="T4" fmla="*/ 551 w 22"/>
                <a:gd name="T5" fmla="*/ 3921 h 20"/>
                <a:gd name="T6" fmla="*/ 718 w 22"/>
                <a:gd name="T7" fmla="*/ 6091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0"/>
                  </a:moveTo>
                  <a:lnTo>
                    <a:pt x="3" y="2"/>
                  </a:lnTo>
                  <a:lnTo>
                    <a:pt x="16" y="13"/>
                  </a:lnTo>
                  <a:lnTo>
                    <a:pt x="22" y="2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Freeform 22"/>
            <p:cNvSpPr>
              <a:spLocks/>
            </p:cNvSpPr>
            <p:nvPr/>
          </p:nvSpPr>
          <p:spPr bwMode="auto">
            <a:xfrm>
              <a:off x="3555" y="2587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133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8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0" name="Freeform 23"/>
            <p:cNvSpPr>
              <a:spLocks/>
            </p:cNvSpPr>
            <p:nvPr/>
          </p:nvSpPr>
          <p:spPr bwMode="auto">
            <a:xfrm>
              <a:off x="3592" y="263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65 w 17"/>
                <a:gd name="T3" fmla="*/ 1586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4" y="5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1" name="Freeform 24"/>
            <p:cNvSpPr>
              <a:spLocks/>
            </p:cNvSpPr>
            <p:nvPr/>
          </p:nvSpPr>
          <p:spPr bwMode="auto">
            <a:xfrm>
              <a:off x="3626" y="2695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89 w 17"/>
                <a:gd name="T3" fmla="*/ 2317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6" y="8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2" name="Freeform 25"/>
            <p:cNvSpPr>
              <a:spLocks/>
            </p:cNvSpPr>
            <p:nvPr/>
          </p:nvSpPr>
          <p:spPr bwMode="auto">
            <a:xfrm>
              <a:off x="3657" y="2753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45 w 15"/>
                <a:gd name="T3" fmla="*/ 271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1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3" name="Freeform 26"/>
            <p:cNvSpPr>
              <a:spLocks/>
            </p:cNvSpPr>
            <p:nvPr/>
          </p:nvSpPr>
          <p:spPr bwMode="auto">
            <a:xfrm>
              <a:off x="3687" y="2813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32 w 14"/>
                <a:gd name="T3" fmla="*/ 502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8" y="1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Freeform 27"/>
            <p:cNvSpPr>
              <a:spLocks/>
            </p:cNvSpPr>
            <p:nvPr/>
          </p:nvSpPr>
          <p:spPr bwMode="auto">
            <a:xfrm>
              <a:off x="3714" y="2873"/>
              <a:ext cx="19" cy="37"/>
            </a:xfrm>
            <a:custGeom>
              <a:avLst/>
              <a:gdLst>
                <a:gd name="T0" fmla="*/ 0 w 15"/>
                <a:gd name="T1" fmla="*/ 0 h 27"/>
                <a:gd name="T2" fmla="*/ 638 w 15"/>
                <a:gd name="T3" fmla="*/ 4230 h 27"/>
                <a:gd name="T4" fmla="*/ 822 w 15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lnTo>
                    <a:pt x="11" y="20"/>
                  </a:lnTo>
                  <a:lnTo>
                    <a:pt x="15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5" name="Freeform 28"/>
            <p:cNvSpPr>
              <a:spLocks/>
            </p:cNvSpPr>
            <p:nvPr/>
          </p:nvSpPr>
          <p:spPr bwMode="auto">
            <a:xfrm>
              <a:off x="3744" y="2934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51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6" name="Freeform 29"/>
            <p:cNvSpPr>
              <a:spLocks/>
            </p:cNvSpPr>
            <p:nvPr/>
          </p:nvSpPr>
          <p:spPr bwMode="auto">
            <a:xfrm>
              <a:off x="3773" y="2992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2 w 16"/>
                <a:gd name="T3" fmla="*/ 844 h 25"/>
                <a:gd name="T4" fmla="*/ 286 w 16"/>
                <a:gd name="T5" fmla="*/ 7491 h 25"/>
                <a:gd name="T6" fmla="*/ 298 w 16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7" name="Freeform 30"/>
            <p:cNvSpPr>
              <a:spLocks/>
            </p:cNvSpPr>
            <p:nvPr/>
          </p:nvSpPr>
          <p:spPr bwMode="auto">
            <a:xfrm>
              <a:off x="3808" y="3046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119 w 18"/>
                <a:gd name="T3" fmla="*/ 1864 h 24"/>
                <a:gd name="T4" fmla="*/ 539 w 18"/>
                <a:gd name="T5" fmla="*/ 8829 h 24"/>
                <a:gd name="T6" fmla="*/ 543 w 18"/>
                <a:gd name="T7" fmla="*/ 8885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4" y="5"/>
                  </a:lnTo>
                  <a:lnTo>
                    <a:pt x="17" y="2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8" name="Freeform 31"/>
            <p:cNvSpPr>
              <a:spLocks/>
            </p:cNvSpPr>
            <p:nvPr/>
          </p:nvSpPr>
          <p:spPr bwMode="auto">
            <a:xfrm>
              <a:off x="3843" y="3101"/>
              <a:ext cx="26" cy="30"/>
            </a:xfrm>
            <a:custGeom>
              <a:avLst/>
              <a:gdLst>
                <a:gd name="T0" fmla="*/ 0 w 21"/>
                <a:gd name="T1" fmla="*/ 0 h 22"/>
                <a:gd name="T2" fmla="*/ 1 w 21"/>
                <a:gd name="T3" fmla="*/ 1 h 22"/>
                <a:gd name="T4" fmla="*/ 526 w 21"/>
                <a:gd name="T5" fmla="*/ 3165 h 22"/>
                <a:gd name="T6" fmla="*/ 806 w 21"/>
                <a:gd name="T7" fmla="*/ 431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1" y="1"/>
                  </a:lnTo>
                  <a:lnTo>
                    <a:pt x="14" y="16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9" name="Freeform 32"/>
            <p:cNvSpPr>
              <a:spLocks/>
            </p:cNvSpPr>
            <p:nvPr/>
          </p:nvSpPr>
          <p:spPr bwMode="auto">
            <a:xfrm>
              <a:off x="3886" y="3149"/>
              <a:ext cx="30" cy="22"/>
            </a:xfrm>
            <a:custGeom>
              <a:avLst/>
              <a:gdLst>
                <a:gd name="T0" fmla="*/ 0 w 25"/>
                <a:gd name="T1" fmla="*/ 0 h 16"/>
                <a:gd name="T2" fmla="*/ 103 w 25"/>
                <a:gd name="T3" fmla="*/ 1220 h 16"/>
                <a:gd name="T4" fmla="*/ 395 w 25"/>
                <a:gd name="T5" fmla="*/ 2954 h 16"/>
                <a:gd name="T6" fmla="*/ 552 w 25"/>
                <a:gd name="T7" fmla="*/ 3535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0" y="0"/>
                  </a:moveTo>
                  <a:lnTo>
                    <a:pt x="5" y="5"/>
                  </a:lnTo>
                  <a:lnTo>
                    <a:pt x="18" y="13"/>
                  </a:lnTo>
                  <a:lnTo>
                    <a:pt x="25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0" name="Freeform 33"/>
            <p:cNvSpPr>
              <a:spLocks/>
            </p:cNvSpPr>
            <p:nvPr/>
          </p:nvSpPr>
          <p:spPr bwMode="auto">
            <a:xfrm>
              <a:off x="3938" y="3180"/>
              <a:ext cx="36" cy="3"/>
            </a:xfrm>
            <a:custGeom>
              <a:avLst/>
              <a:gdLst>
                <a:gd name="T0" fmla="*/ 0 w 30"/>
                <a:gd name="T1" fmla="*/ 1598 h 2"/>
                <a:gd name="T2" fmla="*/ 1 w 30"/>
                <a:gd name="T3" fmla="*/ 1598 h 2"/>
                <a:gd name="T4" fmla="*/ 310 w 30"/>
                <a:gd name="T5" fmla="*/ 2397 h 2"/>
                <a:gd name="T6" fmla="*/ 588 w 30"/>
                <a:gd name="T7" fmla="*/ 1598 h 2"/>
                <a:gd name="T8" fmla="*/ 662 w 30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lnTo>
                    <a:pt x="1" y="1"/>
                  </a:lnTo>
                  <a:lnTo>
                    <a:pt x="14" y="2"/>
                  </a:lnTo>
                  <a:lnTo>
                    <a:pt x="27" y="1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1" name="Freeform 34"/>
            <p:cNvSpPr>
              <a:spLocks/>
            </p:cNvSpPr>
            <p:nvPr/>
          </p:nvSpPr>
          <p:spPr bwMode="auto">
            <a:xfrm>
              <a:off x="3996" y="3153"/>
              <a:ext cx="32" cy="21"/>
            </a:xfrm>
            <a:custGeom>
              <a:avLst/>
              <a:gdLst>
                <a:gd name="T0" fmla="*/ 0 w 26"/>
                <a:gd name="T1" fmla="*/ 4542 h 15"/>
                <a:gd name="T2" fmla="*/ 315 w 26"/>
                <a:gd name="T3" fmla="*/ 3244 h 15"/>
                <a:gd name="T4" fmla="*/ 754 w 26"/>
                <a:gd name="T5" fmla="*/ 844 h 15"/>
                <a:gd name="T6" fmla="*/ 891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9" y="11"/>
                  </a:lnTo>
                  <a:lnTo>
                    <a:pt x="22" y="3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2" name="Freeform 35"/>
            <p:cNvSpPr>
              <a:spLocks/>
            </p:cNvSpPr>
            <p:nvPr/>
          </p:nvSpPr>
          <p:spPr bwMode="auto">
            <a:xfrm>
              <a:off x="4045" y="3106"/>
              <a:ext cx="25" cy="31"/>
            </a:xfrm>
            <a:custGeom>
              <a:avLst/>
              <a:gdLst>
                <a:gd name="T0" fmla="*/ 0 w 21"/>
                <a:gd name="T1" fmla="*/ 7536 h 22"/>
                <a:gd name="T2" fmla="*/ 170 w 21"/>
                <a:gd name="T3" fmla="*/ 4780 h 22"/>
                <a:gd name="T4" fmla="*/ 423 w 21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8" y="14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3" name="Line 36"/>
            <p:cNvSpPr>
              <a:spLocks noChangeShapeType="1"/>
            </p:cNvSpPr>
            <p:nvPr/>
          </p:nvSpPr>
          <p:spPr bwMode="auto">
            <a:xfrm flipV="1">
              <a:off x="4055" y="3106"/>
              <a:ext cx="15" cy="20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4" name="Freeform 37"/>
            <p:cNvSpPr>
              <a:spLocks/>
            </p:cNvSpPr>
            <p:nvPr/>
          </p:nvSpPr>
          <p:spPr bwMode="auto">
            <a:xfrm>
              <a:off x="4085" y="3053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1 w 18"/>
                <a:gd name="T3" fmla="*/ 8829 h 24"/>
                <a:gd name="T4" fmla="*/ 444 w 18"/>
                <a:gd name="T5" fmla="*/ 1709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" y="23"/>
                  </a:lnTo>
                  <a:lnTo>
                    <a:pt x="15" y="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5" name="Freeform 38"/>
            <p:cNvSpPr>
              <a:spLocks/>
            </p:cNvSpPr>
            <p:nvPr/>
          </p:nvSpPr>
          <p:spPr bwMode="auto">
            <a:xfrm>
              <a:off x="4119" y="2996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84 w 17"/>
                <a:gd name="T3" fmla="*/ 1655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3" y="6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6" name="Freeform 39"/>
            <p:cNvSpPr>
              <a:spLocks/>
            </p:cNvSpPr>
            <p:nvPr/>
          </p:nvSpPr>
          <p:spPr bwMode="auto">
            <a:xfrm>
              <a:off x="4151" y="2939"/>
              <a:ext cx="21" cy="34"/>
            </a:xfrm>
            <a:custGeom>
              <a:avLst/>
              <a:gdLst>
                <a:gd name="T0" fmla="*/ 0 w 18"/>
                <a:gd name="T1" fmla="*/ 8885 h 24"/>
                <a:gd name="T2" fmla="*/ 231 w 18"/>
                <a:gd name="T3" fmla="*/ 1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7" y="1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7" name="Freeform 40"/>
            <p:cNvSpPr>
              <a:spLocks/>
            </p:cNvSpPr>
            <p:nvPr/>
          </p:nvSpPr>
          <p:spPr bwMode="auto">
            <a:xfrm>
              <a:off x="4183" y="28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9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8" name="Freeform 41"/>
            <p:cNvSpPr>
              <a:spLocks/>
            </p:cNvSpPr>
            <p:nvPr/>
          </p:nvSpPr>
          <p:spPr bwMode="auto">
            <a:xfrm>
              <a:off x="4211" y="2821"/>
              <a:ext cx="18" cy="37"/>
            </a:xfrm>
            <a:custGeom>
              <a:avLst/>
              <a:gdLst>
                <a:gd name="T0" fmla="*/ 0 w 15"/>
                <a:gd name="T1" fmla="*/ 10458 h 26"/>
                <a:gd name="T2" fmla="*/ 124 w 15"/>
                <a:gd name="T3" fmla="*/ 6542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6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9" name="Freeform 42"/>
            <p:cNvSpPr>
              <a:spLocks/>
            </p:cNvSpPr>
            <p:nvPr/>
          </p:nvSpPr>
          <p:spPr bwMode="auto">
            <a:xfrm>
              <a:off x="4240" y="2760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2 w 14"/>
                <a:gd name="T3" fmla="*/ 411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8" y="12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0" name="Freeform 43"/>
            <p:cNvSpPr>
              <a:spLocks/>
            </p:cNvSpPr>
            <p:nvPr/>
          </p:nvSpPr>
          <p:spPr bwMode="auto">
            <a:xfrm>
              <a:off x="4268" y="2701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529 w 16"/>
                <a:gd name="T3" fmla="*/ 195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1" name="Freeform 44"/>
            <p:cNvSpPr>
              <a:spLocks/>
            </p:cNvSpPr>
            <p:nvPr/>
          </p:nvSpPr>
          <p:spPr bwMode="auto">
            <a:xfrm>
              <a:off x="4300" y="264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323 w 18"/>
                <a:gd name="T3" fmla="*/ 1678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1" y="7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2" name="Freeform 45"/>
            <p:cNvSpPr>
              <a:spLocks/>
            </p:cNvSpPr>
            <p:nvPr/>
          </p:nvSpPr>
          <p:spPr bwMode="auto">
            <a:xfrm>
              <a:off x="4336" y="2592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3" name="Freeform 46"/>
            <p:cNvSpPr>
              <a:spLocks/>
            </p:cNvSpPr>
            <p:nvPr/>
          </p:nvSpPr>
          <p:spPr bwMode="auto">
            <a:xfrm>
              <a:off x="4374" y="2545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45 w 22"/>
                <a:gd name="T3" fmla="*/ 4351 h 20"/>
                <a:gd name="T4" fmla="*/ 676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7" y="14"/>
                  </a:lnTo>
                  <a:lnTo>
                    <a:pt x="20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4" name="Freeform 47"/>
            <p:cNvSpPr>
              <a:spLocks/>
            </p:cNvSpPr>
            <p:nvPr/>
          </p:nvSpPr>
          <p:spPr bwMode="auto">
            <a:xfrm>
              <a:off x="4420" y="2514"/>
              <a:ext cx="34" cy="16"/>
            </a:xfrm>
            <a:custGeom>
              <a:avLst/>
              <a:gdLst>
                <a:gd name="T0" fmla="*/ 0 w 28"/>
                <a:gd name="T1" fmla="*/ 6271 h 11"/>
                <a:gd name="T2" fmla="*/ 232 w 28"/>
                <a:gd name="T3" fmla="*/ 3705 h 11"/>
                <a:gd name="T4" fmla="*/ 544 w 28"/>
                <a:gd name="T5" fmla="*/ 1204 h 11"/>
                <a:gd name="T6" fmla="*/ 759 w 28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11"/>
                  </a:moveTo>
                  <a:lnTo>
                    <a:pt x="8" y="6"/>
                  </a:lnTo>
                  <a:lnTo>
                    <a:pt x="21" y="2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5" name="Freeform 48"/>
            <p:cNvSpPr>
              <a:spLocks/>
            </p:cNvSpPr>
            <p:nvPr/>
          </p:nvSpPr>
          <p:spPr bwMode="auto">
            <a:xfrm>
              <a:off x="4477" y="251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322 w 29"/>
                <a:gd name="T3" fmla="*/ 1387 h 7"/>
                <a:gd name="T4" fmla="*/ 721 w 29"/>
                <a:gd name="T5" fmla="*/ 297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13" y="3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6" name="Freeform 49"/>
            <p:cNvSpPr>
              <a:spLocks/>
            </p:cNvSpPr>
            <p:nvPr/>
          </p:nvSpPr>
          <p:spPr bwMode="auto">
            <a:xfrm>
              <a:off x="4532" y="2535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273 w 24"/>
                <a:gd name="T3" fmla="*/ 3195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1" y="8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7" name="Line 50"/>
            <p:cNvSpPr>
              <a:spLocks noChangeShapeType="1"/>
            </p:cNvSpPr>
            <p:nvPr/>
          </p:nvSpPr>
          <p:spPr bwMode="auto">
            <a:xfrm>
              <a:off x="4545" y="2546"/>
              <a:ext cx="16" cy="16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8" name="Freeform 51"/>
            <p:cNvSpPr>
              <a:spLocks/>
            </p:cNvSpPr>
            <p:nvPr/>
          </p:nvSpPr>
          <p:spPr bwMode="auto">
            <a:xfrm>
              <a:off x="4577" y="258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344 w 19"/>
                <a:gd name="T3" fmla="*/ 3535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3" y="1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9" name="Freeform 52"/>
            <p:cNvSpPr>
              <a:spLocks/>
            </p:cNvSpPr>
            <p:nvPr/>
          </p:nvSpPr>
          <p:spPr bwMode="auto">
            <a:xfrm>
              <a:off x="4613" y="2634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330 w 17"/>
                <a:gd name="T3" fmla="*/ 3921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9" y="1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0" name="Freeform 53"/>
            <p:cNvSpPr>
              <a:spLocks/>
            </p:cNvSpPr>
            <p:nvPr/>
          </p:nvSpPr>
          <p:spPr bwMode="auto">
            <a:xfrm>
              <a:off x="4647" y="2691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437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1" name="Freeform 54"/>
            <p:cNvSpPr>
              <a:spLocks/>
            </p:cNvSpPr>
            <p:nvPr/>
          </p:nvSpPr>
          <p:spPr bwMode="auto">
            <a:xfrm>
              <a:off x="4678" y="274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202 w 17"/>
                <a:gd name="T3" fmla="*/ 5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3" y="1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2" name="Freeform 55"/>
            <p:cNvSpPr>
              <a:spLocks/>
            </p:cNvSpPr>
            <p:nvPr/>
          </p:nvSpPr>
          <p:spPr bwMode="auto">
            <a:xfrm>
              <a:off x="4709" y="280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814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3" name="Freeform 56"/>
            <p:cNvSpPr>
              <a:spLocks/>
            </p:cNvSpPr>
            <p:nvPr/>
          </p:nvSpPr>
          <p:spPr bwMode="auto">
            <a:xfrm>
              <a:off x="4737" y="286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72 w 15"/>
                <a:gd name="T3" fmla="*/ 129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3" y="5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4" name="Freeform 57"/>
            <p:cNvSpPr>
              <a:spLocks/>
            </p:cNvSpPr>
            <p:nvPr/>
          </p:nvSpPr>
          <p:spPr bwMode="auto">
            <a:xfrm>
              <a:off x="4765" y="292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5" name="Freeform 58"/>
            <p:cNvSpPr>
              <a:spLocks/>
            </p:cNvSpPr>
            <p:nvPr/>
          </p:nvSpPr>
          <p:spPr bwMode="auto">
            <a:xfrm>
              <a:off x="4795" y="2984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98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6" name="Freeform 59"/>
            <p:cNvSpPr>
              <a:spLocks/>
            </p:cNvSpPr>
            <p:nvPr/>
          </p:nvSpPr>
          <p:spPr bwMode="auto">
            <a:xfrm>
              <a:off x="4827" y="3042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67 w 17"/>
                <a:gd name="T3" fmla="*/ 3244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7" y="1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7" name="Freeform 60"/>
            <p:cNvSpPr>
              <a:spLocks/>
            </p:cNvSpPr>
            <p:nvPr/>
          </p:nvSpPr>
          <p:spPr bwMode="auto">
            <a:xfrm>
              <a:off x="4863" y="3095"/>
              <a:ext cx="26" cy="31"/>
            </a:xfrm>
            <a:custGeom>
              <a:avLst/>
              <a:gdLst>
                <a:gd name="T0" fmla="*/ 0 w 21"/>
                <a:gd name="T1" fmla="*/ 0 h 22"/>
                <a:gd name="T2" fmla="*/ 317 w 21"/>
                <a:gd name="T3" fmla="*/ 2407 h 22"/>
                <a:gd name="T4" fmla="*/ 806 w 21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8" y="7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8" name="Line 61"/>
            <p:cNvSpPr>
              <a:spLocks noChangeShapeType="1"/>
            </p:cNvSpPr>
            <p:nvPr/>
          </p:nvSpPr>
          <p:spPr bwMode="auto">
            <a:xfrm>
              <a:off x="4873" y="3105"/>
              <a:ext cx="16" cy="21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9" name="Freeform 62"/>
            <p:cNvSpPr>
              <a:spLocks/>
            </p:cNvSpPr>
            <p:nvPr/>
          </p:nvSpPr>
          <p:spPr bwMode="auto">
            <a:xfrm>
              <a:off x="4906" y="3144"/>
              <a:ext cx="29" cy="25"/>
            </a:xfrm>
            <a:custGeom>
              <a:avLst/>
              <a:gdLst>
                <a:gd name="T0" fmla="*/ 0 w 24"/>
                <a:gd name="T1" fmla="*/ 0 h 18"/>
                <a:gd name="T2" fmla="*/ 320 w 24"/>
                <a:gd name="T3" fmla="*/ 2564 h 18"/>
                <a:gd name="T4" fmla="*/ 608 w 24"/>
                <a:gd name="T5" fmla="*/ 4869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2" y="10"/>
                  </a:lnTo>
                  <a:lnTo>
                    <a:pt x="24" y="1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0" name="Freeform 63"/>
            <p:cNvSpPr>
              <a:spLocks/>
            </p:cNvSpPr>
            <p:nvPr/>
          </p:nvSpPr>
          <p:spPr bwMode="auto">
            <a:xfrm>
              <a:off x="4956" y="3178"/>
              <a:ext cx="36" cy="5"/>
            </a:xfrm>
            <a:custGeom>
              <a:avLst/>
              <a:gdLst>
                <a:gd name="T0" fmla="*/ 0 w 30"/>
                <a:gd name="T1" fmla="*/ 0 h 3"/>
                <a:gd name="T2" fmla="*/ 215 w 30"/>
                <a:gd name="T3" fmla="*/ 10245 h 3"/>
                <a:gd name="T4" fmla="*/ 521 w 30"/>
                <a:gd name="T5" fmla="*/ 17075 h 3"/>
                <a:gd name="T6" fmla="*/ 662 w 30"/>
                <a:gd name="T7" fmla="*/ 10245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0" y="2"/>
                  </a:lnTo>
                  <a:lnTo>
                    <a:pt x="23" y="3"/>
                  </a:lnTo>
                  <a:lnTo>
                    <a:pt x="30" y="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1" name="Freeform 64"/>
            <p:cNvSpPr>
              <a:spLocks/>
            </p:cNvSpPr>
            <p:nvPr/>
          </p:nvSpPr>
          <p:spPr bwMode="auto">
            <a:xfrm>
              <a:off x="5014" y="3159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 w 27"/>
                <a:gd name="T3" fmla="*/ 4427 h 12"/>
                <a:gd name="T4" fmla="*/ 441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1" y="12"/>
                  </a:ln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2" name="Freeform 65"/>
            <p:cNvSpPr>
              <a:spLocks/>
            </p:cNvSpPr>
            <p:nvPr/>
          </p:nvSpPr>
          <p:spPr bwMode="auto">
            <a:xfrm>
              <a:off x="5065" y="311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2 w 21"/>
                <a:gd name="T3" fmla="*/ 5025 h 21"/>
                <a:gd name="T4" fmla="*/ 600 w 21"/>
                <a:gd name="T5" fmla="*/ 1730 h 21"/>
                <a:gd name="T6" fmla="*/ 806 w 2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3" name="Freeform 66"/>
            <p:cNvSpPr>
              <a:spLocks/>
            </p:cNvSpPr>
            <p:nvPr/>
          </p:nvSpPr>
          <p:spPr bwMode="auto">
            <a:xfrm>
              <a:off x="5105" y="3060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43 w 18"/>
                <a:gd name="T3" fmla="*/ 5631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8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4" name="Freeform 67"/>
            <p:cNvSpPr>
              <a:spLocks/>
            </p:cNvSpPr>
            <p:nvPr/>
          </p:nvSpPr>
          <p:spPr bwMode="auto">
            <a:xfrm>
              <a:off x="5140" y="3003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233 w 16"/>
                <a:gd name="T3" fmla="*/ 734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5" y="1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5" name="Freeform 68"/>
            <p:cNvSpPr>
              <a:spLocks/>
            </p:cNvSpPr>
            <p:nvPr/>
          </p:nvSpPr>
          <p:spPr bwMode="auto">
            <a:xfrm>
              <a:off x="5172" y="2945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24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6" name="Freeform 69"/>
            <p:cNvSpPr>
              <a:spLocks/>
            </p:cNvSpPr>
            <p:nvPr/>
          </p:nvSpPr>
          <p:spPr bwMode="auto">
            <a:xfrm>
              <a:off x="5202" y="2888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08 w 17"/>
                <a:gd name="T3" fmla="*/ 324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1" y="1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7" name="Freeform 70"/>
            <p:cNvSpPr>
              <a:spLocks/>
            </p:cNvSpPr>
            <p:nvPr/>
          </p:nvSpPr>
          <p:spPr bwMode="auto">
            <a:xfrm>
              <a:off x="3190" y="3138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330 w 24"/>
                <a:gd name="T3" fmla="*/ 4540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3" y="11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8" name="Freeform 71"/>
            <p:cNvSpPr>
              <a:spLocks/>
            </p:cNvSpPr>
            <p:nvPr/>
          </p:nvSpPr>
          <p:spPr bwMode="auto">
            <a:xfrm>
              <a:off x="3240" y="3177"/>
              <a:ext cx="36" cy="6"/>
            </a:xfrm>
            <a:custGeom>
              <a:avLst/>
              <a:gdLst>
                <a:gd name="T0" fmla="*/ 0 w 30"/>
                <a:gd name="T1" fmla="*/ 0 h 4"/>
                <a:gd name="T2" fmla="*/ 252 w 30"/>
                <a:gd name="T3" fmla="*/ 3596 h 4"/>
                <a:gd name="T4" fmla="*/ 535 w 30"/>
                <a:gd name="T5" fmla="*/ 4163 h 4"/>
                <a:gd name="T6" fmla="*/ 662 w 30"/>
                <a:gd name="T7" fmla="*/ 4163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4">
                  <a:moveTo>
                    <a:pt x="0" y="0"/>
                  </a:moveTo>
                  <a:lnTo>
                    <a:pt x="11" y="3"/>
                  </a:lnTo>
                  <a:lnTo>
                    <a:pt x="24" y="4"/>
                  </a:lnTo>
                  <a:lnTo>
                    <a:pt x="30" y="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9" name="Freeform 72"/>
            <p:cNvSpPr>
              <a:spLocks/>
            </p:cNvSpPr>
            <p:nvPr/>
          </p:nvSpPr>
          <p:spPr bwMode="auto">
            <a:xfrm>
              <a:off x="3299" y="3163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77 w 27"/>
                <a:gd name="T3" fmla="*/ 3741 h 12"/>
                <a:gd name="T4" fmla="*/ 566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6" y="10"/>
                  </a:lnTo>
                  <a:lnTo>
                    <a:pt x="19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0" name="Freeform 73"/>
            <p:cNvSpPr>
              <a:spLocks/>
            </p:cNvSpPr>
            <p:nvPr/>
          </p:nvSpPr>
          <p:spPr bwMode="auto">
            <a:xfrm>
              <a:off x="3351" y="3119"/>
              <a:ext cx="26" cy="30"/>
            </a:xfrm>
            <a:custGeom>
              <a:avLst/>
              <a:gdLst>
                <a:gd name="T0" fmla="*/ 0 w 21"/>
                <a:gd name="T1" fmla="*/ 4316 h 22"/>
                <a:gd name="T2" fmla="*/ 2 w 21"/>
                <a:gd name="T3" fmla="*/ 3851 h 22"/>
                <a:gd name="T4" fmla="*/ 600 w 21"/>
                <a:gd name="T5" fmla="*/ 1448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1" name="Freeform 74"/>
            <p:cNvSpPr>
              <a:spLocks/>
            </p:cNvSpPr>
            <p:nvPr/>
          </p:nvSpPr>
          <p:spPr bwMode="auto">
            <a:xfrm>
              <a:off x="3393" y="3066"/>
              <a:ext cx="21" cy="33"/>
            </a:xfrm>
            <a:custGeom>
              <a:avLst/>
              <a:gdLst>
                <a:gd name="T0" fmla="*/ 0 w 18"/>
                <a:gd name="T1" fmla="*/ 5347 h 24"/>
                <a:gd name="T2" fmla="*/ 103 w 18"/>
                <a:gd name="T3" fmla="*/ 3475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7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2" name="Freeform 75"/>
            <p:cNvSpPr>
              <a:spLocks/>
            </p:cNvSpPr>
            <p:nvPr/>
          </p:nvSpPr>
          <p:spPr bwMode="auto">
            <a:xfrm>
              <a:off x="3428" y="3009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81 w 16"/>
                <a:gd name="T3" fmla="*/ 476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4" y="19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3" name="Freeform 76"/>
            <p:cNvSpPr>
              <a:spLocks/>
            </p:cNvSpPr>
            <p:nvPr/>
          </p:nvSpPr>
          <p:spPr bwMode="auto">
            <a:xfrm>
              <a:off x="3461" y="2953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105 w 17"/>
                <a:gd name="T3" fmla="*/ 535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7" y="17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4" name="Freeform 77"/>
            <p:cNvSpPr>
              <a:spLocks/>
            </p:cNvSpPr>
            <p:nvPr/>
          </p:nvSpPr>
          <p:spPr bwMode="auto">
            <a:xfrm>
              <a:off x="3492" y="28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49 w 15"/>
                <a:gd name="T3" fmla="*/ 3257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5" name="Freeform 78"/>
            <p:cNvSpPr>
              <a:spLocks/>
            </p:cNvSpPr>
            <p:nvPr/>
          </p:nvSpPr>
          <p:spPr bwMode="auto">
            <a:xfrm>
              <a:off x="3521" y="2833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6" name="Freeform 79"/>
            <p:cNvSpPr>
              <a:spLocks/>
            </p:cNvSpPr>
            <p:nvPr/>
          </p:nvSpPr>
          <p:spPr bwMode="auto">
            <a:xfrm>
              <a:off x="3549" y="2774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702 w 15"/>
                <a:gd name="T3" fmla="*/ 1022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13" y="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7" name="Freeform 80"/>
            <p:cNvSpPr>
              <a:spLocks/>
            </p:cNvSpPr>
            <p:nvPr/>
          </p:nvSpPr>
          <p:spPr bwMode="auto">
            <a:xfrm>
              <a:off x="3578" y="2714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119 w 16"/>
                <a:gd name="T3" fmla="*/ 9310 h 26"/>
                <a:gd name="T4" fmla="*/ 705 w 16"/>
                <a:gd name="T5" fmla="*/ 1 h 26"/>
                <a:gd name="T6" fmla="*/ 711 w 1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2" y="23"/>
                  </a:lnTo>
                  <a:lnTo>
                    <a:pt x="15" y="1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8" name="Freeform 81"/>
            <p:cNvSpPr>
              <a:spLocks/>
            </p:cNvSpPr>
            <p:nvPr/>
          </p:nvSpPr>
          <p:spPr bwMode="auto">
            <a:xfrm>
              <a:off x="3609" y="2659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97 w 18"/>
                <a:gd name="T3" fmla="*/ 4362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3" y="19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9" name="Freeform 82"/>
            <p:cNvSpPr>
              <a:spLocks/>
            </p:cNvSpPr>
            <p:nvPr/>
          </p:nvSpPr>
          <p:spPr bwMode="auto">
            <a:xfrm>
              <a:off x="3644" y="260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119 w 18"/>
                <a:gd name="T3" fmla="*/ 4362 h 24"/>
                <a:gd name="T4" fmla="*/ 539 w 18"/>
                <a:gd name="T5" fmla="*/ 514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4" y="19"/>
                  </a:lnTo>
                  <a:lnTo>
                    <a:pt x="17" y="2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0" name="Freeform 83"/>
            <p:cNvSpPr>
              <a:spLocks/>
            </p:cNvSpPr>
            <p:nvPr/>
          </p:nvSpPr>
          <p:spPr bwMode="auto">
            <a:xfrm>
              <a:off x="3680" y="255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489 w 21"/>
                <a:gd name="T3" fmla="*/ 1913 h 21"/>
                <a:gd name="T4" fmla="*/ 806 w 21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13" y="8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1" name="Freeform 84"/>
            <p:cNvSpPr>
              <a:spLocks/>
            </p:cNvSpPr>
            <p:nvPr/>
          </p:nvSpPr>
          <p:spPr bwMode="auto">
            <a:xfrm>
              <a:off x="3723" y="2519"/>
              <a:ext cx="33" cy="19"/>
            </a:xfrm>
            <a:custGeom>
              <a:avLst/>
              <a:gdLst>
                <a:gd name="T0" fmla="*/ 0 w 27"/>
                <a:gd name="T1" fmla="*/ 2538 h 14"/>
                <a:gd name="T2" fmla="*/ 119 w 27"/>
                <a:gd name="T3" fmla="*/ 1960 h 14"/>
                <a:gd name="T4" fmla="*/ 539 w 27"/>
                <a:gd name="T5" fmla="*/ 748 h 14"/>
                <a:gd name="T6" fmla="*/ 812 w 27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4" y="11"/>
                  </a:lnTo>
                  <a:lnTo>
                    <a:pt x="17" y="4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2" name="Freeform 85"/>
            <p:cNvSpPr>
              <a:spLocks/>
            </p:cNvSpPr>
            <p:nvPr/>
          </p:nvSpPr>
          <p:spPr bwMode="auto">
            <a:xfrm>
              <a:off x="3778" y="2513"/>
              <a:ext cx="36" cy="4"/>
            </a:xfrm>
            <a:custGeom>
              <a:avLst/>
              <a:gdLst>
                <a:gd name="T0" fmla="*/ 0 w 30"/>
                <a:gd name="T1" fmla="*/ 0 h 3"/>
                <a:gd name="T2" fmla="*/ 252 w 30"/>
                <a:gd name="T3" fmla="*/ 0 h 3"/>
                <a:gd name="T4" fmla="*/ 642 w 30"/>
                <a:gd name="T5" fmla="*/ 368 h 3"/>
                <a:gd name="T6" fmla="*/ 662 w 30"/>
                <a:gd name="T7" fmla="*/ 36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1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3" name="Freeform 86"/>
            <p:cNvSpPr>
              <a:spLocks/>
            </p:cNvSpPr>
            <p:nvPr/>
          </p:nvSpPr>
          <p:spPr bwMode="auto">
            <a:xfrm>
              <a:off x="3836" y="2527"/>
              <a:ext cx="30" cy="23"/>
            </a:xfrm>
            <a:custGeom>
              <a:avLst/>
              <a:gdLst>
                <a:gd name="T0" fmla="*/ 0 w 25"/>
                <a:gd name="T1" fmla="*/ 0 h 17"/>
                <a:gd name="T2" fmla="*/ 149 w 25"/>
                <a:gd name="T3" fmla="*/ 455 h 17"/>
                <a:gd name="T4" fmla="*/ 446 w 25"/>
                <a:gd name="T5" fmla="*/ 2167 h 17"/>
                <a:gd name="T6" fmla="*/ 552 w 25"/>
                <a:gd name="T7" fmla="*/ 2898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0"/>
                  </a:moveTo>
                  <a:lnTo>
                    <a:pt x="7" y="3"/>
                  </a:lnTo>
                  <a:lnTo>
                    <a:pt x="20" y="13"/>
                  </a:lnTo>
                  <a:lnTo>
                    <a:pt x="25" y="1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4" name="Freeform 87"/>
            <p:cNvSpPr>
              <a:spLocks/>
            </p:cNvSpPr>
            <p:nvPr/>
          </p:nvSpPr>
          <p:spPr bwMode="auto">
            <a:xfrm>
              <a:off x="3883" y="2569"/>
              <a:ext cx="25" cy="30"/>
            </a:xfrm>
            <a:custGeom>
              <a:avLst/>
              <a:gdLst>
                <a:gd name="T0" fmla="*/ 0 w 20"/>
                <a:gd name="T1" fmla="*/ 0 h 22"/>
                <a:gd name="T2" fmla="*/ 338 w 20"/>
                <a:gd name="T3" fmla="*/ 1448 h 22"/>
                <a:gd name="T4" fmla="*/ 889 w 20"/>
                <a:gd name="T5" fmla="*/ 431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7" y="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5" name="Freeform 88"/>
            <p:cNvSpPr>
              <a:spLocks/>
            </p:cNvSpPr>
            <p:nvPr/>
          </p:nvSpPr>
          <p:spPr bwMode="auto">
            <a:xfrm>
              <a:off x="3921" y="2620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603 h 25"/>
                <a:gd name="T4" fmla="*/ 537 w 17"/>
                <a:gd name="T5" fmla="*/ 6359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2"/>
                  </a:lnTo>
                  <a:lnTo>
                    <a:pt x="15" y="2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6" name="Freeform 89"/>
            <p:cNvSpPr>
              <a:spLocks/>
            </p:cNvSpPr>
            <p:nvPr/>
          </p:nvSpPr>
          <p:spPr bwMode="auto">
            <a:xfrm>
              <a:off x="3955" y="2676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241 w 16"/>
                <a:gd name="T3" fmla="*/ 5514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3" y="22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7" name="Freeform 90"/>
            <p:cNvSpPr>
              <a:spLocks/>
            </p:cNvSpPr>
            <p:nvPr/>
          </p:nvSpPr>
          <p:spPr bwMode="auto">
            <a:xfrm>
              <a:off x="3989" y="2732"/>
              <a:ext cx="18" cy="37"/>
            </a:xfrm>
            <a:custGeom>
              <a:avLst/>
              <a:gdLst>
                <a:gd name="T0" fmla="*/ 0 w 15"/>
                <a:gd name="T1" fmla="*/ 0 h 26"/>
                <a:gd name="T2" fmla="*/ 2 w 15"/>
                <a:gd name="T3" fmla="*/ 1301 h 26"/>
                <a:gd name="T4" fmla="*/ 329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8" name="Freeform 91"/>
            <p:cNvSpPr>
              <a:spLocks/>
            </p:cNvSpPr>
            <p:nvPr/>
          </p:nvSpPr>
          <p:spPr bwMode="auto">
            <a:xfrm>
              <a:off x="4018" y="279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86 w 15"/>
                <a:gd name="T3" fmla="*/ 1796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9" name="Freeform 92"/>
            <p:cNvSpPr>
              <a:spLocks/>
            </p:cNvSpPr>
            <p:nvPr/>
          </p:nvSpPr>
          <p:spPr bwMode="auto">
            <a:xfrm>
              <a:off x="4046" y="285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49 w 15"/>
                <a:gd name="T3" fmla="*/ 317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0" name="Freeform 93"/>
            <p:cNvSpPr>
              <a:spLocks/>
            </p:cNvSpPr>
            <p:nvPr/>
          </p:nvSpPr>
          <p:spPr bwMode="auto">
            <a:xfrm>
              <a:off x="4075" y="291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0 w 15"/>
                <a:gd name="T3" fmla="*/ 4395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9" y="1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1" name="Freeform 94"/>
            <p:cNvSpPr>
              <a:spLocks/>
            </p:cNvSpPr>
            <p:nvPr/>
          </p:nvSpPr>
          <p:spPr bwMode="auto">
            <a:xfrm>
              <a:off x="4104" y="2970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564 w 16"/>
                <a:gd name="T3" fmla="*/ 5160 h 26"/>
                <a:gd name="T4" fmla="*/ 711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2" y="20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2" name="Freeform 95"/>
            <p:cNvSpPr>
              <a:spLocks/>
            </p:cNvSpPr>
            <p:nvPr/>
          </p:nvSpPr>
          <p:spPr bwMode="auto">
            <a:xfrm>
              <a:off x="4135" y="3028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395 w 18"/>
                <a:gd name="T3" fmla="*/ 7117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3" y="1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3" name="Freeform 96"/>
            <p:cNvSpPr>
              <a:spLocks/>
            </p:cNvSpPr>
            <p:nvPr/>
          </p:nvSpPr>
          <p:spPr bwMode="auto">
            <a:xfrm>
              <a:off x="4172" y="3081"/>
              <a:ext cx="23" cy="34"/>
            </a:xfrm>
            <a:custGeom>
              <a:avLst/>
              <a:gdLst>
                <a:gd name="T0" fmla="*/ 0 w 19"/>
                <a:gd name="T1" fmla="*/ 0 h 24"/>
                <a:gd name="T2" fmla="*/ 326 w 19"/>
                <a:gd name="T3" fmla="*/ 5631 h 24"/>
                <a:gd name="T4" fmla="*/ 504 w 19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2" y="15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4" name="Freeform 97"/>
            <p:cNvSpPr>
              <a:spLocks/>
            </p:cNvSpPr>
            <p:nvPr/>
          </p:nvSpPr>
          <p:spPr bwMode="auto">
            <a:xfrm>
              <a:off x="4211" y="3134"/>
              <a:ext cx="29" cy="26"/>
            </a:xfrm>
            <a:custGeom>
              <a:avLst/>
              <a:gdLst>
                <a:gd name="T0" fmla="*/ 0 w 24"/>
                <a:gd name="T1" fmla="*/ 0 h 19"/>
                <a:gd name="T2" fmla="*/ 150 w 24"/>
                <a:gd name="T3" fmla="*/ 1266 h 19"/>
                <a:gd name="T4" fmla="*/ 482 w 24"/>
                <a:gd name="T5" fmla="*/ 3318 h 19"/>
                <a:gd name="T6" fmla="*/ 608 w 24"/>
                <a:gd name="T7" fmla="*/ 3959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6" y="6"/>
                  </a:lnTo>
                  <a:lnTo>
                    <a:pt x="19" y="16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5" name="Freeform 98"/>
            <p:cNvSpPr>
              <a:spLocks/>
            </p:cNvSpPr>
            <p:nvPr/>
          </p:nvSpPr>
          <p:spPr bwMode="auto">
            <a:xfrm>
              <a:off x="4261" y="317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92 w 29"/>
                <a:gd name="T3" fmla="*/ 971 h 7"/>
                <a:gd name="T4" fmla="*/ 416 w 29"/>
                <a:gd name="T5" fmla="*/ 2830 h 7"/>
                <a:gd name="T6" fmla="*/ 721 w 29"/>
                <a:gd name="T7" fmla="*/ 2971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4" y="2"/>
                  </a:lnTo>
                  <a:lnTo>
                    <a:pt x="17" y="6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6" name="Freeform 99"/>
            <p:cNvSpPr>
              <a:spLocks/>
            </p:cNvSpPr>
            <p:nvPr/>
          </p:nvSpPr>
          <p:spPr bwMode="auto">
            <a:xfrm>
              <a:off x="4319" y="3167"/>
              <a:ext cx="34" cy="13"/>
            </a:xfrm>
            <a:custGeom>
              <a:avLst/>
              <a:gdLst>
                <a:gd name="T0" fmla="*/ 0 w 28"/>
                <a:gd name="T1" fmla="*/ 4614 h 9"/>
                <a:gd name="T2" fmla="*/ 349 w 28"/>
                <a:gd name="T3" fmla="*/ 3457 h 9"/>
                <a:gd name="T4" fmla="*/ 713 w 28"/>
                <a:gd name="T5" fmla="*/ 1 h 9"/>
                <a:gd name="T6" fmla="*/ 759 w 28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13" y="7"/>
                  </a:lnTo>
                  <a:lnTo>
                    <a:pt x="26" y="1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7" name="Freeform 100"/>
            <p:cNvSpPr>
              <a:spLocks/>
            </p:cNvSpPr>
            <p:nvPr/>
          </p:nvSpPr>
          <p:spPr bwMode="auto">
            <a:xfrm>
              <a:off x="4373" y="3124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58 w 22"/>
                <a:gd name="T3" fmla="*/ 4351 h 20"/>
                <a:gd name="T4" fmla="*/ 682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8" y="14"/>
                  </a:lnTo>
                  <a:lnTo>
                    <a:pt x="21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8" name="Freeform 101"/>
            <p:cNvSpPr>
              <a:spLocks/>
            </p:cNvSpPr>
            <p:nvPr/>
          </p:nvSpPr>
          <p:spPr bwMode="auto">
            <a:xfrm>
              <a:off x="4415" y="3071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9" name="Freeform 102"/>
            <p:cNvSpPr>
              <a:spLocks/>
            </p:cNvSpPr>
            <p:nvPr/>
          </p:nvSpPr>
          <p:spPr bwMode="auto">
            <a:xfrm>
              <a:off x="4451" y="3015"/>
              <a:ext cx="20" cy="34"/>
            </a:xfrm>
            <a:custGeom>
              <a:avLst/>
              <a:gdLst>
                <a:gd name="T0" fmla="*/ 0 w 17"/>
                <a:gd name="T1" fmla="*/ 4680 h 25"/>
                <a:gd name="T2" fmla="*/ 146 w 17"/>
                <a:gd name="T3" fmla="*/ 222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2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0" name="Freeform 103"/>
            <p:cNvSpPr>
              <a:spLocks/>
            </p:cNvSpPr>
            <p:nvPr/>
          </p:nvSpPr>
          <p:spPr bwMode="auto">
            <a:xfrm>
              <a:off x="4482" y="2958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330 w 17"/>
                <a:gd name="T3" fmla="*/ 191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0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1" name="Freeform 104"/>
            <p:cNvSpPr>
              <a:spLocks/>
            </p:cNvSpPr>
            <p:nvPr/>
          </p:nvSpPr>
          <p:spPr bwMode="auto">
            <a:xfrm>
              <a:off x="4516" y="2898"/>
              <a:ext cx="18" cy="37"/>
            </a:xfrm>
            <a:custGeom>
              <a:avLst/>
              <a:gdLst>
                <a:gd name="T0" fmla="*/ 0 w 15"/>
                <a:gd name="T1" fmla="*/ 5797 h 27"/>
                <a:gd name="T2" fmla="*/ 252 w 15"/>
                <a:gd name="T3" fmla="*/ 1570 h 27"/>
                <a:gd name="T4" fmla="*/ 329 w 15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27"/>
                  </a:moveTo>
                  <a:lnTo>
                    <a:pt x="11" y="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2" name="Freeform 105"/>
            <p:cNvSpPr>
              <a:spLocks/>
            </p:cNvSpPr>
            <p:nvPr/>
          </p:nvSpPr>
          <p:spPr bwMode="auto">
            <a:xfrm>
              <a:off x="4545" y="2837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610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3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3" name="Freeform 106"/>
            <p:cNvSpPr>
              <a:spLocks/>
            </p:cNvSpPr>
            <p:nvPr/>
          </p:nvSpPr>
          <p:spPr bwMode="auto">
            <a:xfrm>
              <a:off x="4573" y="2778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4" name="Freeform 107"/>
            <p:cNvSpPr>
              <a:spLocks/>
            </p:cNvSpPr>
            <p:nvPr/>
          </p:nvSpPr>
          <p:spPr bwMode="auto">
            <a:xfrm>
              <a:off x="4601" y="2719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291 w 16"/>
                <a:gd name="T3" fmla="*/ 3982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6" y="16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5" name="Freeform 108"/>
            <p:cNvSpPr>
              <a:spLocks/>
            </p:cNvSpPr>
            <p:nvPr/>
          </p:nvSpPr>
          <p:spPr bwMode="auto">
            <a:xfrm>
              <a:off x="4633" y="2660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135 w 16"/>
                <a:gd name="T3" fmla="*/ 3444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7" y="14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6" name="Freeform 109"/>
            <p:cNvSpPr>
              <a:spLocks/>
            </p:cNvSpPr>
            <p:nvPr/>
          </p:nvSpPr>
          <p:spPr bwMode="auto">
            <a:xfrm>
              <a:off x="4666" y="2607"/>
              <a:ext cx="24" cy="32"/>
            </a:xfrm>
            <a:custGeom>
              <a:avLst/>
              <a:gdLst>
                <a:gd name="T0" fmla="*/ 0 w 20"/>
                <a:gd name="T1" fmla="*/ 6447 h 23"/>
                <a:gd name="T2" fmla="*/ 124 w 20"/>
                <a:gd name="T3" fmla="*/ 3687 h 23"/>
                <a:gd name="T4" fmla="*/ 446 w 20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6" y="14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7" name="Freeform 110"/>
            <p:cNvSpPr>
              <a:spLocks/>
            </p:cNvSpPr>
            <p:nvPr/>
          </p:nvSpPr>
          <p:spPr bwMode="auto">
            <a:xfrm>
              <a:off x="4704" y="2557"/>
              <a:ext cx="26" cy="31"/>
            </a:xfrm>
            <a:custGeom>
              <a:avLst/>
              <a:gdLst>
                <a:gd name="T0" fmla="*/ 0 w 21"/>
                <a:gd name="T1" fmla="*/ 7536 h 22"/>
                <a:gd name="T2" fmla="*/ 146 w 21"/>
                <a:gd name="T3" fmla="*/ 5879 h 22"/>
                <a:gd name="T4" fmla="*/ 651 w 21"/>
                <a:gd name="T5" fmla="*/ 977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4" y="17"/>
                  </a:lnTo>
                  <a:lnTo>
                    <a:pt x="17" y="3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8" name="Freeform 111"/>
            <p:cNvSpPr>
              <a:spLocks/>
            </p:cNvSpPr>
            <p:nvPr/>
          </p:nvSpPr>
          <p:spPr bwMode="auto">
            <a:xfrm>
              <a:off x="4747" y="2520"/>
              <a:ext cx="31" cy="21"/>
            </a:xfrm>
            <a:custGeom>
              <a:avLst/>
              <a:gdLst>
                <a:gd name="T0" fmla="*/ 0 w 26"/>
                <a:gd name="T1" fmla="*/ 4542 h 15"/>
                <a:gd name="T2" fmla="*/ 175 w 26"/>
                <a:gd name="T3" fmla="*/ 2801 h 15"/>
                <a:gd name="T4" fmla="*/ 423 w 26"/>
                <a:gd name="T5" fmla="*/ 603 h 15"/>
                <a:gd name="T6" fmla="*/ 512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8" y="9"/>
                  </a:lnTo>
                  <a:lnTo>
                    <a:pt x="21" y="2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9" name="Freeform 112"/>
            <p:cNvSpPr>
              <a:spLocks/>
            </p:cNvSpPr>
            <p:nvPr/>
          </p:nvSpPr>
          <p:spPr bwMode="auto">
            <a:xfrm>
              <a:off x="4800" y="2513"/>
              <a:ext cx="37" cy="4"/>
            </a:xfrm>
            <a:custGeom>
              <a:avLst/>
              <a:gdLst>
                <a:gd name="T0" fmla="*/ 0 w 30"/>
                <a:gd name="T1" fmla="*/ 1 h 3"/>
                <a:gd name="T2" fmla="*/ 111 w 30"/>
                <a:gd name="T3" fmla="*/ 0 h 3"/>
                <a:gd name="T4" fmla="*/ 592 w 30"/>
                <a:gd name="T5" fmla="*/ 0 h 3"/>
                <a:gd name="T6" fmla="*/ 1024 w 30"/>
                <a:gd name="T7" fmla="*/ 368 h 3"/>
                <a:gd name="T8" fmla="*/ 1073 w 30"/>
                <a:gd name="T9" fmla="*/ 36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lnTo>
                    <a:pt x="3" y="0"/>
                  </a:lnTo>
                  <a:lnTo>
                    <a:pt x="16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0" name="Freeform 113"/>
            <p:cNvSpPr>
              <a:spLocks/>
            </p:cNvSpPr>
            <p:nvPr/>
          </p:nvSpPr>
          <p:spPr bwMode="auto">
            <a:xfrm>
              <a:off x="4859" y="2525"/>
              <a:ext cx="31" cy="23"/>
            </a:xfrm>
            <a:custGeom>
              <a:avLst/>
              <a:gdLst>
                <a:gd name="T0" fmla="*/ 0 w 26"/>
                <a:gd name="T1" fmla="*/ 0 h 16"/>
                <a:gd name="T2" fmla="*/ 249 w 26"/>
                <a:gd name="T3" fmla="*/ 2258 h 16"/>
                <a:gd name="T4" fmla="*/ 504 w 26"/>
                <a:gd name="T5" fmla="*/ 7420 h 16"/>
                <a:gd name="T6" fmla="*/ 512 w 26"/>
                <a:gd name="T7" fmla="*/ 766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6">
                  <a:moveTo>
                    <a:pt x="0" y="0"/>
                  </a:moveTo>
                  <a:lnTo>
                    <a:pt x="12" y="5"/>
                  </a:lnTo>
                  <a:lnTo>
                    <a:pt x="25" y="15"/>
                  </a:lnTo>
                  <a:lnTo>
                    <a:pt x="26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1" name="Freeform 114"/>
            <p:cNvSpPr>
              <a:spLocks/>
            </p:cNvSpPr>
            <p:nvPr/>
          </p:nvSpPr>
          <p:spPr bwMode="auto">
            <a:xfrm>
              <a:off x="4907" y="2564"/>
              <a:ext cx="25" cy="32"/>
            </a:xfrm>
            <a:custGeom>
              <a:avLst/>
              <a:gdLst>
                <a:gd name="T0" fmla="*/ 0 w 20"/>
                <a:gd name="T1" fmla="*/ 0 h 23"/>
                <a:gd name="T2" fmla="*/ 529 w 20"/>
                <a:gd name="T3" fmla="*/ 3379 h 23"/>
                <a:gd name="T4" fmla="*/ 889 w 20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11" y="12"/>
                  </a:lnTo>
                  <a:lnTo>
                    <a:pt x="20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2" name="Freeform 115"/>
            <p:cNvSpPr>
              <a:spLocks/>
            </p:cNvSpPr>
            <p:nvPr/>
          </p:nvSpPr>
          <p:spPr bwMode="auto">
            <a:xfrm>
              <a:off x="4946" y="261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175 w 17"/>
                <a:gd name="T3" fmla="*/ 2220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5" y="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3" name="Freeform 116"/>
            <p:cNvSpPr>
              <a:spLocks/>
            </p:cNvSpPr>
            <p:nvPr/>
          </p:nvSpPr>
          <p:spPr bwMode="auto">
            <a:xfrm>
              <a:off x="4979" y="2674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81 w 16"/>
                <a:gd name="T3" fmla="*/ 1415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4" y="6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4" name="Freeform 117"/>
            <p:cNvSpPr>
              <a:spLocks/>
            </p:cNvSpPr>
            <p:nvPr/>
          </p:nvSpPr>
          <p:spPr bwMode="auto">
            <a:xfrm>
              <a:off x="5010" y="2732"/>
              <a:ext cx="19" cy="37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2754 h 26"/>
                <a:gd name="T4" fmla="*/ 822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5" name="Freeform 118"/>
            <p:cNvSpPr>
              <a:spLocks/>
            </p:cNvSpPr>
            <p:nvPr/>
          </p:nvSpPr>
          <p:spPr bwMode="auto">
            <a:xfrm>
              <a:off x="5041" y="2791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171 w 16"/>
                <a:gd name="T3" fmla="*/ 3822 h 25"/>
                <a:gd name="T4" fmla="*/ 298 w 16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9" y="12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6" name="Freeform 119"/>
            <p:cNvSpPr>
              <a:spLocks/>
            </p:cNvSpPr>
            <p:nvPr/>
          </p:nvSpPr>
          <p:spPr bwMode="auto">
            <a:xfrm>
              <a:off x="5071" y="284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4510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0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7" name="Freeform 120"/>
            <p:cNvSpPr>
              <a:spLocks/>
            </p:cNvSpPr>
            <p:nvPr/>
          </p:nvSpPr>
          <p:spPr bwMode="auto">
            <a:xfrm>
              <a:off x="5099" y="290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78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8" name="Freeform 121"/>
            <p:cNvSpPr>
              <a:spLocks/>
            </p:cNvSpPr>
            <p:nvPr/>
          </p:nvSpPr>
          <p:spPr bwMode="auto">
            <a:xfrm>
              <a:off x="5128" y="2969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119 w 16"/>
                <a:gd name="T3" fmla="*/ 738 h 26"/>
                <a:gd name="T4" fmla="*/ 705 w 16"/>
                <a:gd name="T5" fmla="*/ 6085 h 26"/>
                <a:gd name="T6" fmla="*/ 711 w 16"/>
                <a:gd name="T7" fmla="*/ 6603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9" name="Freeform 122"/>
            <p:cNvSpPr>
              <a:spLocks/>
            </p:cNvSpPr>
            <p:nvPr/>
          </p:nvSpPr>
          <p:spPr bwMode="auto">
            <a:xfrm>
              <a:off x="5161" y="302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844 h 25"/>
                <a:gd name="T4" fmla="*/ 537 w 17"/>
                <a:gd name="T5" fmla="*/ 6964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3"/>
                  </a:lnTo>
                  <a:lnTo>
                    <a:pt x="15" y="2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0" name="Freeform 123"/>
            <p:cNvSpPr>
              <a:spLocks/>
            </p:cNvSpPr>
            <p:nvPr/>
          </p:nvSpPr>
          <p:spPr bwMode="auto">
            <a:xfrm>
              <a:off x="5194" y="3084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1 w 22"/>
                <a:gd name="T3" fmla="*/ 1 h 21"/>
                <a:gd name="T4" fmla="*/ 585 w 22"/>
                <a:gd name="T5" fmla="*/ 3821 h 21"/>
                <a:gd name="T6" fmla="*/ 71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" y="1"/>
                  </a:lnTo>
                  <a:lnTo>
                    <a:pt x="18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1" name="Freeform 124"/>
            <p:cNvSpPr>
              <a:spLocks/>
            </p:cNvSpPr>
            <p:nvPr/>
          </p:nvSpPr>
          <p:spPr bwMode="auto">
            <a:xfrm>
              <a:off x="3190" y="2557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302 w 20"/>
                <a:gd name="T3" fmla="*/ 4227 h 22"/>
                <a:gd name="T4" fmla="*/ 446 w 20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13" y="13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2" name="Freeform 125"/>
            <p:cNvSpPr>
              <a:spLocks/>
            </p:cNvSpPr>
            <p:nvPr/>
          </p:nvSpPr>
          <p:spPr bwMode="auto">
            <a:xfrm>
              <a:off x="3229" y="2609"/>
              <a:ext cx="21" cy="33"/>
            </a:xfrm>
            <a:custGeom>
              <a:avLst/>
              <a:gdLst>
                <a:gd name="T0" fmla="*/ 0 w 18"/>
                <a:gd name="T1" fmla="*/ 0 h 24"/>
                <a:gd name="T2" fmla="*/ 103 w 18"/>
                <a:gd name="T3" fmla="*/ 2050 h 24"/>
                <a:gd name="T4" fmla="*/ 259 w 18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7" y="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3" name="Freeform 126"/>
            <p:cNvSpPr>
              <a:spLocks/>
            </p:cNvSpPr>
            <p:nvPr/>
          </p:nvSpPr>
          <p:spPr bwMode="auto">
            <a:xfrm>
              <a:off x="3263" y="2664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125 w 19"/>
                <a:gd name="T3" fmla="*/ 1905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5" y="7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4" name="Freeform 127"/>
            <p:cNvSpPr>
              <a:spLocks/>
            </p:cNvSpPr>
            <p:nvPr/>
          </p:nvSpPr>
          <p:spPr bwMode="auto">
            <a:xfrm>
              <a:off x="3299" y="271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5" name="Freeform 128"/>
            <p:cNvSpPr>
              <a:spLocks/>
            </p:cNvSpPr>
            <p:nvPr/>
          </p:nvSpPr>
          <p:spPr bwMode="auto">
            <a:xfrm>
              <a:off x="3328" y="2778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79 w 15"/>
                <a:gd name="T3" fmla="*/ 344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6" name="Freeform 129"/>
            <p:cNvSpPr>
              <a:spLocks/>
            </p:cNvSpPr>
            <p:nvPr/>
          </p:nvSpPr>
          <p:spPr bwMode="auto">
            <a:xfrm>
              <a:off x="3357" y="2838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82 w 14"/>
                <a:gd name="T3" fmla="*/ 6423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0" y="19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7" name="Freeform 130"/>
            <p:cNvSpPr>
              <a:spLocks/>
            </p:cNvSpPr>
            <p:nvPr/>
          </p:nvSpPr>
          <p:spPr bwMode="auto">
            <a:xfrm>
              <a:off x="3385" y="2898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8" name="Freeform 131"/>
            <p:cNvSpPr>
              <a:spLocks/>
            </p:cNvSpPr>
            <p:nvPr/>
          </p:nvSpPr>
          <p:spPr bwMode="auto">
            <a:xfrm>
              <a:off x="3414" y="295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134 w 15"/>
                <a:gd name="T3" fmla="*/ 102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9" name="Freeform 132"/>
            <p:cNvSpPr>
              <a:spLocks/>
            </p:cNvSpPr>
            <p:nvPr/>
          </p:nvSpPr>
          <p:spPr bwMode="auto">
            <a:xfrm>
              <a:off x="3444" y="3016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337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0" name="Freeform 133"/>
            <p:cNvSpPr>
              <a:spLocks/>
            </p:cNvSpPr>
            <p:nvPr/>
          </p:nvSpPr>
          <p:spPr bwMode="auto">
            <a:xfrm>
              <a:off x="3480" y="307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220 h 24"/>
                <a:gd name="T4" fmla="*/ 431 w 19"/>
                <a:gd name="T5" fmla="*/ 4861 h 24"/>
                <a:gd name="T6" fmla="*/ 504 w 19"/>
                <a:gd name="T7" fmla="*/ 53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5"/>
                  </a:lnTo>
                  <a:lnTo>
                    <a:pt x="17" y="22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1" name="Freeform 134"/>
            <p:cNvSpPr>
              <a:spLocks/>
            </p:cNvSpPr>
            <p:nvPr/>
          </p:nvSpPr>
          <p:spPr bwMode="auto">
            <a:xfrm>
              <a:off x="3519" y="3123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369 w 22"/>
                <a:gd name="T3" fmla="*/ 2918 h 21"/>
                <a:gd name="T4" fmla="*/ 718 w 22"/>
                <a:gd name="T5" fmla="*/ 5038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1" y="12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2" name="Freeform 135"/>
            <p:cNvSpPr>
              <a:spLocks/>
            </p:cNvSpPr>
            <p:nvPr/>
          </p:nvSpPr>
          <p:spPr bwMode="auto">
            <a:xfrm>
              <a:off x="3565" y="3166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349 w 28"/>
                <a:gd name="T3" fmla="*/ 1448 h 11"/>
                <a:gd name="T4" fmla="*/ 713 w 28"/>
                <a:gd name="T5" fmla="*/ 2071 h 11"/>
                <a:gd name="T6" fmla="*/ 759 w 28"/>
                <a:gd name="T7" fmla="*/ 2071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3" y="7"/>
                  </a:lnTo>
                  <a:lnTo>
                    <a:pt x="26" y="11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3" name="Freeform 136"/>
            <p:cNvSpPr>
              <a:spLocks/>
            </p:cNvSpPr>
            <p:nvPr/>
          </p:nvSpPr>
          <p:spPr bwMode="auto">
            <a:xfrm>
              <a:off x="3622" y="3173"/>
              <a:ext cx="35" cy="10"/>
            </a:xfrm>
            <a:custGeom>
              <a:avLst/>
              <a:gdLst>
                <a:gd name="T0" fmla="*/ 0 w 29"/>
                <a:gd name="T1" fmla="*/ 2971 h 7"/>
                <a:gd name="T2" fmla="*/ 221 w 29"/>
                <a:gd name="T3" fmla="*/ 2830 h 7"/>
                <a:gd name="T4" fmla="*/ 547 w 29"/>
                <a:gd name="T5" fmla="*/ 1387 h 7"/>
                <a:gd name="T6" fmla="*/ 721 w 29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7"/>
                  </a:moveTo>
                  <a:lnTo>
                    <a:pt x="9" y="6"/>
                  </a:lnTo>
                  <a:lnTo>
                    <a:pt x="22" y="3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4" name="Freeform 137"/>
            <p:cNvSpPr>
              <a:spLocks/>
            </p:cNvSpPr>
            <p:nvPr/>
          </p:nvSpPr>
          <p:spPr bwMode="auto">
            <a:xfrm>
              <a:off x="3678" y="3134"/>
              <a:ext cx="29" cy="26"/>
            </a:xfrm>
            <a:custGeom>
              <a:avLst/>
              <a:gdLst>
                <a:gd name="T0" fmla="*/ 0 w 24"/>
                <a:gd name="T1" fmla="*/ 3959 h 19"/>
                <a:gd name="T2" fmla="*/ 2 w 24"/>
                <a:gd name="T3" fmla="*/ 3777 h 19"/>
                <a:gd name="T4" fmla="*/ 387 w 24"/>
                <a:gd name="T5" fmla="*/ 1772 h 19"/>
                <a:gd name="T6" fmla="*/ 608 w 2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19"/>
                  </a:moveTo>
                  <a:lnTo>
                    <a:pt x="2" y="18"/>
                  </a:lnTo>
                  <a:lnTo>
                    <a:pt x="15" y="9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5" name="Freeform 138"/>
            <p:cNvSpPr>
              <a:spLocks/>
            </p:cNvSpPr>
            <p:nvPr/>
          </p:nvSpPr>
          <p:spPr bwMode="auto">
            <a:xfrm>
              <a:off x="3723" y="3081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03 w 19"/>
                <a:gd name="T3" fmla="*/ 7508 h 24"/>
                <a:gd name="T4" fmla="*/ 431 w 19"/>
                <a:gd name="T5" fmla="*/ 1206 h 24"/>
                <a:gd name="T6" fmla="*/ 504 w 1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4" y="20"/>
                  </a:lnTo>
                  <a:lnTo>
                    <a:pt x="17" y="3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6" name="Freeform 139"/>
            <p:cNvSpPr>
              <a:spLocks/>
            </p:cNvSpPr>
            <p:nvPr/>
          </p:nvSpPr>
          <p:spPr bwMode="auto">
            <a:xfrm>
              <a:off x="3761" y="3024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26 w 16"/>
                <a:gd name="T3" fmla="*/ 1796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2" y="7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7" name="Freeform 140"/>
            <p:cNvSpPr>
              <a:spLocks/>
            </p:cNvSpPr>
            <p:nvPr/>
          </p:nvSpPr>
          <p:spPr bwMode="auto">
            <a:xfrm>
              <a:off x="3793" y="2970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483 w 18"/>
                <a:gd name="T3" fmla="*/ 707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6" y="3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8" name="Freeform 141"/>
            <p:cNvSpPr>
              <a:spLocks/>
            </p:cNvSpPr>
            <p:nvPr/>
          </p:nvSpPr>
          <p:spPr bwMode="auto">
            <a:xfrm>
              <a:off x="3826" y="2912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2 w 15"/>
                <a:gd name="T3" fmla="*/ 5784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2" y="2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9" name="Freeform 142"/>
            <p:cNvSpPr>
              <a:spLocks/>
            </p:cNvSpPr>
            <p:nvPr/>
          </p:nvSpPr>
          <p:spPr bwMode="auto">
            <a:xfrm>
              <a:off x="3855" y="285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215 w 15"/>
                <a:gd name="T3" fmla="*/ 476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0" name="Freeform 143"/>
            <p:cNvSpPr>
              <a:spLocks/>
            </p:cNvSpPr>
            <p:nvPr/>
          </p:nvSpPr>
          <p:spPr bwMode="auto">
            <a:xfrm>
              <a:off x="3883" y="279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398 w 15"/>
                <a:gd name="T3" fmla="*/ 3444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1" name="Freeform 144"/>
            <p:cNvSpPr>
              <a:spLocks/>
            </p:cNvSpPr>
            <p:nvPr/>
          </p:nvSpPr>
          <p:spPr bwMode="auto">
            <a:xfrm>
              <a:off x="3912" y="2731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6 w 14"/>
                <a:gd name="T3" fmla="*/ 3296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2" name="Freeform 145"/>
            <p:cNvSpPr>
              <a:spLocks/>
            </p:cNvSpPr>
            <p:nvPr/>
          </p:nvSpPr>
          <p:spPr bwMode="auto">
            <a:xfrm>
              <a:off x="3942" y="2673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03 w 16"/>
                <a:gd name="T3" fmla="*/ 195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3" name="Freeform 146"/>
            <p:cNvSpPr>
              <a:spLocks/>
            </p:cNvSpPr>
            <p:nvPr/>
          </p:nvSpPr>
          <p:spPr bwMode="auto">
            <a:xfrm>
              <a:off x="3974" y="2619"/>
              <a:ext cx="23" cy="33"/>
            </a:xfrm>
            <a:custGeom>
              <a:avLst/>
              <a:gdLst>
                <a:gd name="T0" fmla="*/ 0 w 19"/>
                <a:gd name="T1" fmla="*/ 5347 h 24"/>
                <a:gd name="T2" fmla="*/ 356 w 19"/>
                <a:gd name="T3" fmla="*/ 1678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14" y="7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4" name="Freeform 147"/>
            <p:cNvSpPr>
              <a:spLocks/>
            </p:cNvSpPr>
            <p:nvPr/>
          </p:nvSpPr>
          <p:spPr bwMode="auto">
            <a:xfrm>
              <a:off x="4012" y="2567"/>
              <a:ext cx="24" cy="31"/>
            </a:xfrm>
            <a:custGeom>
              <a:avLst/>
              <a:gdLst>
                <a:gd name="T0" fmla="*/ 0 w 20"/>
                <a:gd name="T1" fmla="*/ 7536 h 22"/>
                <a:gd name="T2" fmla="*/ 210 w 20"/>
                <a:gd name="T3" fmla="*/ 4172 h 22"/>
                <a:gd name="T4" fmla="*/ 446 w 20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9" y="12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5" name="Freeform 148"/>
            <p:cNvSpPr>
              <a:spLocks/>
            </p:cNvSpPr>
            <p:nvPr/>
          </p:nvSpPr>
          <p:spPr bwMode="auto">
            <a:xfrm>
              <a:off x="4053" y="2525"/>
              <a:ext cx="31" cy="24"/>
            </a:xfrm>
            <a:custGeom>
              <a:avLst/>
              <a:gdLst>
                <a:gd name="T0" fmla="*/ 0 w 25"/>
                <a:gd name="T1" fmla="*/ 6049 h 17"/>
                <a:gd name="T2" fmla="*/ 1 w 25"/>
                <a:gd name="T3" fmla="*/ 5636 h 17"/>
                <a:gd name="T4" fmla="*/ 531 w 25"/>
                <a:gd name="T5" fmla="*/ 2003 h 17"/>
                <a:gd name="T6" fmla="*/ 944 w 25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17"/>
                  </a:moveTo>
                  <a:lnTo>
                    <a:pt x="1" y="16"/>
                  </a:lnTo>
                  <a:lnTo>
                    <a:pt x="14" y="6"/>
                  </a:lnTo>
                  <a:lnTo>
                    <a:pt x="2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6" name="Freeform 149"/>
            <p:cNvSpPr>
              <a:spLocks/>
            </p:cNvSpPr>
            <p:nvPr/>
          </p:nvSpPr>
          <p:spPr bwMode="auto">
            <a:xfrm>
              <a:off x="4106" y="2513"/>
              <a:ext cx="36" cy="4"/>
            </a:xfrm>
            <a:custGeom>
              <a:avLst/>
              <a:gdLst>
                <a:gd name="T0" fmla="*/ 0 w 30"/>
                <a:gd name="T1" fmla="*/ 368 h 3"/>
                <a:gd name="T2" fmla="*/ 252 w 30"/>
                <a:gd name="T3" fmla="*/ 0 h 3"/>
                <a:gd name="T4" fmla="*/ 535 w 30"/>
                <a:gd name="T5" fmla="*/ 0 h 3"/>
                <a:gd name="T6" fmla="*/ 662 w 30"/>
                <a:gd name="T7" fmla="*/ 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3"/>
                  </a:moveTo>
                  <a:lnTo>
                    <a:pt x="11" y="0"/>
                  </a:lnTo>
                  <a:lnTo>
                    <a:pt x="24" y="0"/>
                  </a:lnTo>
                  <a:lnTo>
                    <a:pt x="30" y="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7" name="Freeform 150"/>
            <p:cNvSpPr>
              <a:spLocks/>
            </p:cNvSpPr>
            <p:nvPr/>
          </p:nvSpPr>
          <p:spPr bwMode="auto">
            <a:xfrm>
              <a:off x="4164" y="2521"/>
              <a:ext cx="33" cy="18"/>
            </a:xfrm>
            <a:custGeom>
              <a:avLst/>
              <a:gdLst>
                <a:gd name="T0" fmla="*/ 0 w 27"/>
                <a:gd name="T1" fmla="*/ 0 h 13"/>
                <a:gd name="T2" fmla="*/ 177 w 27"/>
                <a:gd name="T3" fmla="*/ 1 h 13"/>
                <a:gd name="T4" fmla="*/ 566 w 27"/>
                <a:gd name="T5" fmla="*/ 1959 h 13"/>
                <a:gd name="T6" fmla="*/ 812 w 27"/>
                <a:gd name="T7" fmla="*/ 3257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6" y="1"/>
                  </a:lnTo>
                  <a:lnTo>
                    <a:pt x="19" y="8"/>
                  </a:lnTo>
                  <a:lnTo>
                    <a:pt x="27" y="1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8" name="Freeform 151"/>
            <p:cNvSpPr>
              <a:spLocks/>
            </p:cNvSpPr>
            <p:nvPr/>
          </p:nvSpPr>
          <p:spPr bwMode="auto">
            <a:xfrm>
              <a:off x="4215" y="2556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72 w 20"/>
                <a:gd name="T3" fmla="*/ 977 h 22"/>
                <a:gd name="T4" fmla="*/ 362 w 20"/>
                <a:gd name="T5" fmla="*/ 5879 h 22"/>
                <a:gd name="T6" fmla="*/ 446 w 20"/>
                <a:gd name="T7" fmla="*/ 753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3" y="3"/>
                  </a:lnTo>
                  <a:lnTo>
                    <a:pt x="16" y="1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9" name="Freeform 152"/>
            <p:cNvSpPr>
              <a:spLocks/>
            </p:cNvSpPr>
            <p:nvPr/>
          </p:nvSpPr>
          <p:spPr bwMode="auto">
            <a:xfrm>
              <a:off x="4254" y="2607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297 w 18"/>
                <a:gd name="T3" fmla="*/ 4859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0" y="1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0" name="Freeform 153"/>
            <p:cNvSpPr>
              <a:spLocks/>
            </p:cNvSpPr>
            <p:nvPr/>
          </p:nvSpPr>
          <p:spPr bwMode="auto">
            <a:xfrm>
              <a:off x="4289" y="2663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135 w 16"/>
                <a:gd name="T3" fmla="*/ 2712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7" y="11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1" name="Freeform 154"/>
            <p:cNvSpPr>
              <a:spLocks/>
            </p:cNvSpPr>
            <p:nvPr/>
          </p:nvSpPr>
          <p:spPr bwMode="auto">
            <a:xfrm>
              <a:off x="4322" y="2720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172 w 17"/>
                <a:gd name="T3" fmla="*/ 4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1" y="14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2" name="Freeform 155"/>
            <p:cNvSpPr>
              <a:spLocks/>
            </p:cNvSpPr>
            <p:nvPr/>
          </p:nvSpPr>
          <p:spPr bwMode="auto">
            <a:xfrm>
              <a:off x="4353" y="277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638 w 15"/>
                <a:gd name="T3" fmla="*/ 4510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1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3" name="Freeform 156"/>
            <p:cNvSpPr>
              <a:spLocks/>
            </p:cNvSpPr>
            <p:nvPr/>
          </p:nvSpPr>
          <p:spPr bwMode="auto">
            <a:xfrm>
              <a:off x="4383" y="2837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4" name="Freeform 157"/>
            <p:cNvSpPr>
              <a:spLocks/>
            </p:cNvSpPr>
            <p:nvPr/>
          </p:nvSpPr>
          <p:spPr bwMode="auto">
            <a:xfrm>
              <a:off x="4410" y="289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90 w 14"/>
                <a:gd name="T3" fmla="*/ 1664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3" y="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5" name="Freeform 158"/>
            <p:cNvSpPr>
              <a:spLocks/>
            </p:cNvSpPr>
            <p:nvPr/>
          </p:nvSpPr>
          <p:spPr bwMode="auto">
            <a:xfrm>
              <a:off x="4440" y="295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03 w 15"/>
                <a:gd name="T3" fmla="*/ 2292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5" y="9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6" name="Freeform 159"/>
            <p:cNvSpPr>
              <a:spLocks/>
            </p:cNvSpPr>
            <p:nvPr/>
          </p:nvSpPr>
          <p:spPr bwMode="auto">
            <a:xfrm>
              <a:off x="4470" y="3015"/>
              <a:ext cx="19" cy="34"/>
            </a:xfrm>
            <a:custGeom>
              <a:avLst/>
              <a:gdLst>
                <a:gd name="T0" fmla="*/ 0 w 16"/>
                <a:gd name="T1" fmla="*/ 0 h 25"/>
                <a:gd name="T2" fmla="*/ 114 w 16"/>
                <a:gd name="T3" fmla="*/ 1912 h 25"/>
                <a:gd name="T4" fmla="*/ 298 w 16"/>
                <a:gd name="T5" fmla="*/ 468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6" y="10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7" name="Freeform 160"/>
            <p:cNvSpPr>
              <a:spLocks/>
            </p:cNvSpPr>
            <p:nvPr/>
          </p:nvSpPr>
          <p:spPr bwMode="auto">
            <a:xfrm>
              <a:off x="4504" y="3069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582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9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8" name="Freeform 161"/>
            <p:cNvSpPr>
              <a:spLocks/>
            </p:cNvSpPr>
            <p:nvPr/>
          </p:nvSpPr>
          <p:spPr bwMode="auto">
            <a:xfrm>
              <a:off x="4542" y="3120"/>
              <a:ext cx="26" cy="29"/>
            </a:xfrm>
            <a:custGeom>
              <a:avLst/>
              <a:gdLst>
                <a:gd name="T0" fmla="*/ 0 w 22"/>
                <a:gd name="T1" fmla="*/ 0 h 21"/>
                <a:gd name="T2" fmla="*/ 57 w 22"/>
                <a:gd name="T3" fmla="*/ 726 h 21"/>
                <a:gd name="T4" fmla="*/ 271 w 22"/>
                <a:gd name="T5" fmla="*/ 3821 h 21"/>
                <a:gd name="T6" fmla="*/ 37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3" y="3"/>
                  </a:lnTo>
                  <a:lnTo>
                    <a:pt x="16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9" name="Freeform 162"/>
            <p:cNvSpPr>
              <a:spLocks/>
            </p:cNvSpPr>
            <p:nvPr/>
          </p:nvSpPr>
          <p:spPr bwMode="auto">
            <a:xfrm>
              <a:off x="4588" y="3163"/>
              <a:ext cx="33" cy="17"/>
            </a:xfrm>
            <a:custGeom>
              <a:avLst/>
              <a:gdLst>
                <a:gd name="T0" fmla="*/ 0 w 27"/>
                <a:gd name="T1" fmla="*/ 0 h 12"/>
                <a:gd name="T2" fmla="*/ 119 w 27"/>
                <a:gd name="T3" fmla="*/ 1206 h 12"/>
                <a:gd name="T4" fmla="*/ 539 w 27"/>
                <a:gd name="T5" fmla="*/ 3741 h 12"/>
                <a:gd name="T6" fmla="*/ 812 w 27"/>
                <a:gd name="T7" fmla="*/ 4427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lnTo>
                    <a:pt x="4" y="3"/>
                  </a:lnTo>
                  <a:lnTo>
                    <a:pt x="17" y="10"/>
                  </a:lnTo>
                  <a:lnTo>
                    <a:pt x="27" y="1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0" name="Freeform 163"/>
            <p:cNvSpPr>
              <a:spLocks/>
            </p:cNvSpPr>
            <p:nvPr/>
          </p:nvSpPr>
          <p:spPr bwMode="auto">
            <a:xfrm>
              <a:off x="4644" y="3174"/>
              <a:ext cx="35" cy="9"/>
            </a:xfrm>
            <a:custGeom>
              <a:avLst/>
              <a:gdLst>
                <a:gd name="T0" fmla="*/ 0 w 29"/>
                <a:gd name="T1" fmla="*/ 6245 h 6"/>
                <a:gd name="T2" fmla="*/ 267 w 29"/>
                <a:gd name="T3" fmla="*/ 5394 h 6"/>
                <a:gd name="T4" fmla="*/ 597 w 29"/>
                <a:gd name="T5" fmla="*/ 2397 h 6"/>
                <a:gd name="T6" fmla="*/ 721 w 29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6">
                  <a:moveTo>
                    <a:pt x="0" y="6"/>
                  </a:moveTo>
                  <a:lnTo>
                    <a:pt x="11" y="5"/>
                  </a:lnTo>
                  <a:lnTo>
                    <a:pt x="24" y="2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1" name="Freeform 164"/>
            <p:cNvSpPr>
              <a:spLocks/>
            </p:cNvSpPr>
            <p:nvPr/>
          </p:nvSpPr>
          <p:spPr bwMode="auto">
            <a:xfrm>
              <a:off x="4700" y="3138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3561 h 18"/>
                <a:gd name="T4" fmla="*/ 509 w 24"/>
                <a:gd name="T5" fmla="*/ 774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4"/>
                  </a:lnTo>
                  <a:lnTo>
                    <a:pt x="21" y="3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2" name="Freeform 165"/>
            <p:cNvSpPr>
              <a:spLocks/>
            </p:cNvSpPr>
            <p:nvPr/>
          </p:nvSpPr>
          <p:spPr bwMode="auto">
            <a:xfrm>
              <a:off x="4744" y="3088"/>
              <a:ext cx="24" cy="32"/>
            </a:xfrm>
            <a:custGeom>
              <a:avLst/>
              <a:gdLst>
                <a:gd name="T0" fmla="*/ 0 w 19"/>
                <a:gd name="T1" fmla="*/ 6447 h 23"/>
                <a:gd name="T2" fmla="*/ 523 w 19"/>
                <a:gd name="T3" fmla="*/ 3379 h 23"/>
                <a:gd name="T4" fmla="*/ 1005 w 19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0" y="12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3" name="Freeform 166"/>
            <p:cNvSpPr>
              <a:spLocks/>
            </p:cNvSpPr>
            <p:nvPr/>
          </p:nvSpPr>
          <p:spPr bwMode="auto">
            <a:xfrm>
              <a:off x="4782" y="3033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175 w 17"/>
                <a:gd name="T3" fmla="*/ 332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5" y="18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4" name="Freeform 167"/>
            <p:cNvSpPr>
              <a:spLocks/>
            </p:cNvSpPr>
            <p:nvPr/>
          </p:nvSpPr>
          <p:spPr bwMode="auto">
            <a:xfrm>
              <a:off x="4815" y="297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86 w 15"/>
                <a:gd name="T3" fmla="*/ 476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5" name="Freeform 168"/>
            <p:cNvSpPr>
              <a:spLocks/>
            </p:cNvSpPr>
            <p:nvPr/>
          </p:nvSpPr>
          <p:spPr bwMode="auto">
            <a:xfrm>
              <a:off x="4844" y="2917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216 w 17"/>
                <a:gd name="T3" fmla="*/ 454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6" y="15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6" name="Freeform 169"/>
            <p:cNvSpPr>
              <a:spLocks/>
            </p:cNvSpPr>
            <p:nvPr/>
          </p:nvSpPr>
          <p:spPr bwMode="auto">
            <a:xfrm>
              <a:off x="4878" y="2859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7" name="Freeform 170"/>
            <p:cNvSpPr>
              <a:spLocks/>
            </p:cNvSpPr>
            <p:nvPr/>
          </p:nvSpPr>
          <p:spPr bwMode="auto">
            <a:xfrm>
              <a:off x="4906" y="279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342 w 14"/>
                <a:gd name="T3" fmla="*/ 166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2" y="5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8" name="Freeform 171"/>
            <p:cNvSpPr>
              <a:spLocks/>
            </p:cNvSpPr>
            <p:nvPr/>
          </p:nvSpPr>
          <p:spPr bwMode="auto">
            <a:xfrm>
              <a:off x="4935" y="273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1 w 14"/>
                <a:gd name="T3" fmla="*/ 8149 h 27"/>
                <a:gd name="T4" fmla="*/ 369 w 14"/>
                <a:gd name="T5" fmla="*/ 1 h 27"/>
                <a:gd name="T6" fmla="*/ 369 w 1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" y="24"/>
                  </a:lnTo>
                  <a:lnTo>
                    <a:pt x="14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9" name="Freeform 172"/>
            <p:cNvSpPr>
              <a:spLocks/>
            </p:cNvSpPr>
            <p:nvPr/>
          </p:nvSpPr>
          <p:spPr bwMode="auto">
            <a:xfrm>
              <a:off x="4964" y="26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60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0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0" name="Freeform 173"/>
            <p:cNvSpPr>
              <a:spLocks/>
            </p:cNvSpPr>
            <p:nvPr/>
          </p:nvSpPr>
          <p:spPr bwMode="auto">
            <a:xfrm>
              <a:off x="4995" y="2624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65 w 17"/>
                <a:gd name="T3" fmla="*/ 5905 h 25"/>
                <a:gd name="T4" fmla="*/ 275 w 17"/>
                <a:gd name="T5" fmla="*/ 1 h 25"/>
                <a:gd name="T6" fmla="*/ 275 w 17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4" y="19"/>
                  </a:lnTo>
                  <a:lnTo>
                    <a:pt x="17" y="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1" name="Freeform 174"/>
            <p:cNvSpPr>
              <a:spLocks/>
            </p:cNvSpPr>
            <p:nvPr/>
          </p:nvSpPr>
          <p:spPr bwMode="auto">
            <a:xfrm>
              <a:off x="5030" y="2574"/>
              <a:ext cx="27" cy="29"/>
            </a:xfrm>
            <a:custGeom>
              <a:avLst/>
              <a:gdLst>
                <a:gd name="T0" fmla="*/ 0 w 22"/>
                <a:gd name="T1" fmla="*/ 5038 h 21"/>
                <a:gd name="T2" fmla="*/ 1 w 22"/>
                <a:gd name="T3" fmla="*/ 5025 h 21"/>
                <a:gd name="T4" fmla="*/ 585 w 22"/>
                <a:gd name="T5" fmla="*/ 1003 h 21"/>
                <a:gd name="T6" fmla="*/ 718 w 22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21"/>
                  </a:moveTo>
                  <a:lnTo>
                    <a:pt x="1" y="20"/>
                  </a:lnTo>
                  <a:lnTo>
                    <a:pt x="18" y="4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2" name="Freeform 175"/>
            <p:cNvSpPr>
              <a:spLocks/>
            </p:cNvSpPr>
            <p:nvPr/>
          </p:nvSpPr>
          <p:spPr bwMode="auto">
            <a:xfrm>
              <a:off x="5074" y="2531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2564 h 18"/>
                <a:gd name="T4" fmla="*/ 509 w 24"/>
                <a:gd name="T5" fmla="*/ 1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0"/>
                  </a:lnTo>
                  <a:lnTo>
                    <a:pt x="21" y="1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3" name="Freeform 176"/>
            <p:cNvSpPr>
              <a:spLocks/>
            </p:cNvSpPr>
            <p:nvPr/>
          </p:nvSpPr>
          <p:spPr bwMode="auto">
            <a:xfrm>
              <a:off x="5123" y="2513"/>
              <a:ext cx="37" cy="7"/>
            </a:xfrm>
            <a:custGeom>
              <a:avLst/>
              <a:gdLst>
                <a:gd name="T0" fmla="*/ 0 w 30"/>
                <a:gd name="T1" fmla="*/ 1586 h 5"/>
                <a:gd name="T2" fmla="*/ 208 w 30"/>
                <a:gd name="T3" fmla="*/ 844 h 5"/>
                <a:gd name="T4" fmla="*/ 651 w 30"/>
                <a:gd name="T5" fmla="*/ 0 h 5"/>
                <a:gd name="T6" fmla="*/ 1073 w 30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5">
                  <a:moveTo>
                    <a:pt x="0" y="5"/>
                  </a:moveTo>
                  <a:lnTo>
                    <a:pt x="6" y="3"/>
                  </a:lnTo>
                  <a:lnTo>
                    <a:pt x="19" y="0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4" name="Freeform 177"/>
            <p:cNvSpPr>
              <a:spLocks/>
            </p:cNvSpPr>
            <p:nvPr/>
          </p:nvSpPr>
          <p:spPr bwMode="auto">
            <a:xfrm>
              <a:off x="5182" y="2519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287 w 28"/>
                <a:gd name="T3" fmla="*/ 779 h 11"/>
                <a:gd name="T4" fmla="*/ 759 w 28"/>
                <a:gd name="T5" fmla="*/ 2071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1" y="4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5" name="Line 178"/>
            <p:cNvSpPr>
              <a:spLocks noChangeShapeType="1"/>
            </p:cNvSpPr>
            <p:nvPr/>
          </p:nvSpPr>
          <p:spPr bwMode="auto">
            <a:xfrm flipV="1">
              <a:off x="3191" y="2456"/>
              <a:ext cx="1" cy="7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6" name="Freeform 179"/>
            <p:cNvSpPr>
              <a:spLocks/>
            </p:cNvSpPr>
            <p:nvPr/>
          </p:nvSpPr>
          <p:spPr bwMode="auto">
            <a:xfrm>
              <a:off x="3172" y="2396"/>
              <a:ext cx="38" cy="66"/>
            </a:xfrm>
            <a:custGeom>
              <a:avLst/>
              <a:gdLst>
                <a:gd name="T0" fmla="*/ 0 w 38"/>
                <a:gd name="T1" fmla="*/ 66 h 66"/>
                <a:gd name="T2" fmla="*/ 19 w 38"/>
                <a:gd name="T3" fmla="*/ 0 h 66"/>
                <a:gd name="T4" fmla="*/ 38 w 38"/>
                <a:gd name="T5" fmla="*/ 66 h 66"/>
                <a:gd name="T6" fmla="*/ 0 w 38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6">
                  <a:moveTo>
                    <a:pt x="0" y="66"/>
                  </a:moveTo>
                  <a:lnTo>
                    <a:pt x="19" y="0"/>
                  </a:lnTo>
                  <a:lnTo>
                    <a:pt x="38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7" name="Freeform 180"/>
            <p:cNvSpPr>
              <a:spLocks/>
            </p:cNvSpPr>
            <p:nvPr/>
          </p:nvSpPr>
          <p:spPr bwMode="auto">
            <a:xfrm>
              <a:off x="3110" y="2851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8" name="Freeform 181"/>
            <p:cNvSpPr>
              <a:spLocks/>
            </p:cNvSpPr>
            <p:nvPr/>
          </p:nvSpPr>
          <p:spPr bwMode="auto">
            <a:xfrm>
              <a:off x="5310" y="2828"/>
              <a:ext cx="58" cy="43"/>
            </a:xfrm>
            <a:custGeom>
              <a:avLst/>
              <a:gdLst>
                <a:gd name="T0" fmla="*/ 0 w 58"/>
                <a:gd name="T1" fmla="*/ 0 h 43"/>
                <a:gd name="T2" fmla="*/ 58 w 58"/>
                <a:gd name="T3" fmla="*/ 23 h 43"/>
                <a:gd name="T4" fmla="*/ 0 w 58"/>
                <a:gd name="T5" fmla="*/ 43 h 43"/>
                <a:gd name="T6" fmla="*/ 0 w 5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0" y="0"/>
                  </a:moveTo>
                  <a:lnTo>
                    <a:pt x="58" y="2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9" name="Line 182"/>
            <p:cNvSpPr>
              <a:spLocks noChangeShapeType="1"/>
            </p:cNvSpPr>
            <p:nvPr/>
          </p:nvSpPr>
          <p:spPr bwMode="auto">
            <a:xfrm flipV="1">
              <a:off x="3191" y="3278"/>
              <a:ext cx="1" cy="2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0" name="Freeform 183"/>
            <p:cNvSpPr>
              <a:spLocks/>
            </p:cNvSpPr>
            <p:nvPr/>
          </p:nvSpPr>
          <p:spPr bwMode="auto">
            <a:xfrm>
              <a:off x="3172" y="3217"/>
              <a:ext cx="38" cy="67"/>
            </a:xfrm>
            <a:custGeom>
              <a:avLst/>
              <a:gdLst>
                <a:gd name="T0" fmla="*/ 0 w 38"/>
                <a:gd name="T1" fmla="*/ 67 h 67"/>
                <a:gd name="T2" fmla="*/ 19 w 38"/>
                <a:gd name="T3" fmla="*/ 0 h 67"/>
                <a:gd name="T4" fmla="*/ 38 w 38"/>
                <a:gd name="T5" fmla="*/ 67 h 67"/>
                <a:gd name="T6" fmla="*/ 0 w 38"/>
                <a:gd name="T7" fmla="*/ 67 h 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7">
                  <a:moveTo>
                    <a:pt x="0" y="67"/>
                  </a:moveTo>
                  <a:lnTo>
                    <a:pt x="19" y="0"/>
                  </a:lnTo>
                  <a:lnTo>
                    <a:pt x="3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1" name="Freeform 184"/>
            <p:cNvSpPr>
              <a:spLocks/>
            </p:cNvSpPr>
            <p:nvPr/>
          </p:nvSpPr>
          <p:spPr bwMode="auto">
            <a:xfrm>
              <a:off x="3110" y="3459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2" name="Freeform 185"/>
            <p:cNvSpPr>
              <a:spLocks/>
            </p:cNvSpPr>
            <p:nvPr/>
          </p:nvSpPr>
          <p:spPr bwMode="auto">
            <a:xfrm>
              <a:off x="5310" y="3437"/>
              <a:ext cx="58" cy="44"/>
            </a:xfrm>
            <a:custGeom>
              <a:avLst/>
              <a:gdLst>
                <a:gd name="T0" fmla="*/ 0 w 58"/>
                <a:gd name="T1" fmla="*/ 0 h 44"/>
                <a:gd name="T2" fmla="*/ 58 w 58"/>
                <a:gd name="T3" fmla="*/ 22 h 44"/>
                <a:gd name="T4" fmla="*/ 0 w 58"/>
                <a:gd name="T5" fmla="*/ 44 h 44"/>
                <a:gd name="T6" fmla="*/ 0 w 58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4">
                  <a:moveTo>
                    <a:pt x="0" y="0"/>
                  </a:moveTo>
                  <a:lnTo>
                    <a:pt x="58" y="22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3" name="Freeform 186"/>
            <p:cNvSpPr>
              <a:spLocks/>
            </p:cNvSpPr>
            <p:nvPr/>
          </p:nvSpPr>
          <p:spPr bwMode="auto">
            <a:xfrm>
              <a:off x="3363" y="2512"/>
              <a:ext cx="338" cy="336"/>
            </a:xfrm>
            <a:custGeom>
              <a:avLst/>
              <a:gdLst>
                <a:gd name="T0" fmla="*/ 0 w 338"/>
                <a:gd name="T1" fmla="*/ 50 h 336"/>
                <a:gd name="T2" fmla="*/ 16 w 338"/>
                <a:gd name="T3" fmla="*/ 33 h 336"/>
                <a:gd name="T4" fmla="*/ 34 w 338"/>
                <a:gd name="T5" fmla="*/ 19 h 336"/>
                <a:gd name="T6" fmla="*/ 50 w 338"/>
                <a:gd name="T7" fmla="*/ 8 h 336"/>
                <a:gd name="T8" fmla="*/ 67 w 338"/>
                <a:gd name="T9" fmla="*/ 2 h 336"/>
                <a:gd name="T10" fmla="*/ 84 w 338"/>
                <a:gd name="T11" fmla="*/ 0 h 336"/>
                <a:gd name="T12" fmla="*/ 101 w 338"/>
                <a:gd name="T13" fmla="*/ 1 h 336"/>
                <a:gd name="T14" fmla="*/ 118 w 338"/>
                <a:gd name="T15" fmla="*/ 5 h 336"/>
                <a:gd name="T16" fmla="*/ 135 w 338"/>
                <a:gd name="T17" fmla="*/ 13 h 336"/>
                <a:gd name="T18" fmla="*/ 152 w 338"/>
                <a:gd name="T19" fmla="*/ 26 h 336"/>
                <a:gd name="T20" fmla="*/ 168 w 338"/>
                <a:gd name="T21" fmla="*/ 41 h 336"/>
                <a:gd name="T22" fmla="*/ 186 w 338"/>
                <a:gd name="T23" fmla="*/ 59 h 336"/>
                <a:gd name="T24" fmla="*/ 202 w 338"/>
                <a:gd name="T25" fmla="*/ 82 h 336"/>
                <a:gd name="T26" fmla="*/ 219 w 338"/>
                <a:gd name="T27" fmla="*/ 107 h 336"/>
                <a:gd name="T28" fmla="*/ 237 w 338"/>
                <a:gd name="T29" fmla="*/ 134 h 336"/>
                <a:gd name="T30" fmla="*/ 253 w 338"/>
                <a:gd name="T31" fmla="*/ 164 h 336"/>
                <a:gd name="T32" fmla="*/ 270 w 338"/>
                <a:gd name="T33" fmla="*/ 194 h 336"/>
                <a:gd name="T34" fmla="*/ 287 w 338"/>
                <a:gd name="T35" fmla="*/ 229 h 336"/>
                <a:gd name="T36" fmla="*/ 304 w 338"/>
                <a:gd name="T37" fmla="*/ 264 h 336"/>
                <a:gd name="T38" fmla="*/ 320 w 338"/>
                <a:gd name="T39" fmla="*/ 300 h 336"/>
                <a:gd name="T40" fmla="*/ 338 w 338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8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0" y="8"/>
                  </a:lnTo>
                  <a:lnTo>
                    <a:pt x="67" y="2"/>
                  </a:lnTo>
                  <a:lnTo>
                    <a:pt x="84" y="0"/>
                  </a:lnTo>
                  <a:lnTo>
                    <a:pt x="101" y="1"/>
                  </a:lnTo>
                  <a:lnTo>
                    <a:pt x="118" y="5"/>
                  </a:lnTo>
                  <a:lnTo>
                    <a:pt x="135" y="13"/>
                  </a:lnTo>
                  <a:lnTo>
                    <a:pt x="152" y="26"/>
                  </a:lnTo>
                  <a:lnTo>
                    <a:pt x="168" y="41"/>
                  </a:lnTo>
                  <a:lnTo>
                    <a:pt x="186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7" y="134"/>
                  </a:lnTo>
                  <a:lnTo>
                    <a:pt x="253" y="164"/>
                  </a:lnTo>
                  <a:lnTo>
                    <a:pt x="270" y="194"/>
                  </a:lnTo>
                  <a:lnTo>
                    <a:pt x="287" y="229"/>
                  </a:lnTo>
                  <a:lnTo>
                    <a:pt x="304" y="264"/>
                  </a:lnTo>
                  <a:lnTo>
                    <a:pt x="320" y="300"/>
                  </a:lnTo>
                  <a:lnTo>
                    <a:pt x="338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4" name="Freeform 187"/>
            <p:cNvSpPr>
              <a:spLocks/>
            </p:cNvSpPr>
            <p:nvPr/>
          </p:nvSpPr>
          <p:spPr bwMode="auto">
            <a:xfrm>
              <a:off x="3704" y="2512"/>
              <a:ext cx="337" cy="336"/>
            </a:xfrm>
            <a:custGeom>
              <a:avLst/>
              <a:gdLst>
                <a:gd name="T0" fmla="*/ 0 w 337"/>
                <a:gd name="T1" fmla="*/ 50 h 336"/>
                <a:gd name="T2" fmla="*/ 17 w 337"/>
                <a:gd name="T3" fmla="*/ 33 h 336"/>
                <a:gd name="T4" fmla="*/ 34 w 337"/>
                <a:gd name="T5" fmla="*/ 19 h 336"/>
                <a:gd name="T6" fmla="*/ 51 w 337"/>
                <a:gd name="T7" fmla="*/ 8 h 336"/>
                <a:gd name="T8" fmla="*/ 66 w 337"/>
                <a:gd name="T9" fmla="*/ 2 h 336"/>
                <a:gd name="T10" fmla="*/ 85 w 337"/>
                <a:gd name="T11" fmla="*/ 0 h 336"/>
                <a:gd name="T12" fmla="*/ 102 w 337"/>
                <a:gd name="T13" fmla="*/ 1 h 336"/>
                <a:gd name="T14" fmla="*/ 117 w 337"/>
                <a:gd name="T15" fmla="*/ 5 h 336"/>
                <a:gd name="T16" fmla="*/ 136 w 337"/>
                <a:gd name="T17" fmla="*/ 13 h 336"/>
                <a:gd name="T18" fmla="*/ 151 w 337"/>
                <a:gd name="T19" fmla="*/ 26 h 336"/>
                <a:gd name="T20" fmla="*/ 168 w 337"/>
                <a:gd name="T21" fmla="*/ 41 h 336"/>
                <a:gd name="T22" fmla="*/ 185 w 337"/>
                <a:gd name="T23" fmla="*/ 59 h 336"/>
                <a:gd name="T24" fmla="*/ 202 w 337"/>
                <a:gd name="T25" fmla="*/ 82 h 336"/>
                <a:gd name="T26" fmla="*/ 219 w 337"/>
                <a:gd name="T27" fmla="*/ 107 h 336"/>
                <a:gd name="T28" fmla="*/ 236 w 337"/>
                <a:gd name="T29" fmla="*/ 134 h 336"/>
                <a:gd name="T30" fmla="*/ 253 w 337"/>
                <a:gd name="T31" fmla="*/ 164 h 336"/>
                <a:gd name="T32" fmla="*/ 269 w 337"/>
                <a:gd name="T33" fmla="*/ 194 h 336"/>
                <a:gd name="T34" fmla="*/ 287 w 337"/>
                <a:gd name="T35" fmla="*/ 229 h 336"/>
                <a:gd name="T36" fmla="*/ 303 w 337"/>
                <a:gd name="T37" fmla="*/ 264 h 336"/>
                <a:gd name="T38" fmla="*/ 320 w 337"/>
                <a:gd name="T39" fmla="*/ 300 h 336"/>
                <a:gd name="T40" fmla="*/ 337 w 337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7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6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7" y="5"/>
                  </a:lnTo>
                  <a:lnTo>
                    <a:pt x="136" y="13"/>
                  </a:lnTo>
                  <a:lnTo>
                    <a:pt x="151" y="26"/>
                  </a:lnTo>
                  <a:lnTo>
                    <a:pt x="168" y="41"/>
                  </a:lnTo>
                  <a:lnTo>
                    <a:pt x="185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6" y="134"/>
                  </a:lnTo>
                  <a:lnTo>
                    <a:pt x="253" y="164"/>
                  </a:lnTo>
                  <a:lnTo>
                    <a:pt x="269" y="194"/>
                  </a:lnTo>
                  <a:lnTo>
                    <a:pt x="287" y="229"/>
                  </a:lnTo>
                  <a:lnTo>
                    <a:pt x="303" y="264"/>
                  </a:lnTo>
                  <a:lnTo>
                    <a:pt x="320" y="300"/>
                  </a:lnTo>
                  <a:lnTo>
                    <a:pt x="337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5" name="Freeform 188"/>
            <p:cNvSpPr>
              <a:spLocks/>
            </p:cNvSpPr>
            <p:nvPr/>
          </p:nvSpPr>
          <p:spPr bwMode="auto">
            <a:xfrm>
              <a:off x="4045" y="2512"/>
              <a:ext cx="340" cy="336"/>
            </a:xfrm>
            <a:custGeom>
              <a:avLst/>
              <a:gdLst>
                <a:gd name="T0" fmla="*/ 0 w 340"/>
                <a:gd name="T1" fmla="*/ 50 h 336"/>
                <a:gd name="T2" fmla="*/ 16 w 340"/>
                <a:gd name="T3" fmla="*/ 33 h 336"/>
                <a:gd name="T4" fmla="*/ 34 w 340"/>
                <a:gd name="T5" fmla="*/ 19 h 336"/>
                <a:gd name="T6" fmla="*/ 51 w 340"/>
                <a:gd name="T7" fmla="*/ 8 h 336"/>
                <a:gd name="T8" fmla="*/ 67 w 340"/>
                <a:gd name="T9" fmla="*/ 2 h 336"/>
                <a:gd name="T10" fmla="*/ 85 w 340"/>
                <a:gd name="T11" fmla="*/ 0 h 336"/>
                <a:gd name="T12" fmla="*/ 102 w 340"/>
                <a:gd name="T13" fmla="*/ 1 h 336"/>
                <a:gd name="T14" fmla="*/ 118 w 340"/>
                <a:gd name="T15" fmla="*/ 5 h 336"/>
                <a:gd name="T16" fmla="*/ 136 w 340"/>
                <a:gd name="T17" fmla="*/ 13 h 336"/>
                <a:gd name="T18" fmla="*/ 153 w 340"/>
                <a:gd name="T19" fmla="*/ 26 h 336"/>
                <a:gd name="T20" fmla="*/ 170 w 340"/>
                <a:gd name="T21" fmla="*/ 41 h 336"/>
                <a:gd name="T22" fmla="*/ 187 w 340"/>
                <a:gd name="T23" fmla="*/ 59 h 336"/>
                <a:gd name="T24" fmla="*/ 204 w 340"/>
                <a:gd name="T25" fmla="*/ 82 h 336"/>
                <a:gd name="T26" fmla="*/ 221 w 340"/>
                <a:gd name="T27" fmla="*/ 107 h 336"/>
                <a:gd name="T28" fmla="*/ 238 w 340"/>
                <a:gd name="T29" fmla="*/ 134 h 336"/>
                <a:gd name="T30" fmla="*/ 255 w 340"/>
                <a:gd name="T31" fmla="*/ 164 h 336"/>
                <a:gd name="T32" fmla="*/ 272 w 340"/>
                <a:gd name="T33" fmla="*/ 194 h 336"/>
                <a:gd name="T34" fmla="*/ 289 w 340"/>
                <a:gd name="T35" fmla="*/ 229 h 336"/>
                <a:gd name="T36" fmla="*/ 306 w 340"/>
                <a:gd name="T37" fmla="*/ 264 h 336"/>
                <a:gd name="T38" fmla="*/ 323 w 340"/>
                <a:gd name="T39" fmla="*/ 300 h 336"/>
                <a:gd name="T40" fmla="*/ 340 w 340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0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7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8" y="5"/>
                  </a:lnTo>
                  <a:lnTo>
                    <a:pt x="136" y="13"/>
                  </a:lnTo>
                  <a:lnTo>
                    <a:pt x="153" y="26"/>
                  </a:lnTo>
                  <a:lnTo>
                    <a:pt x="170" y="41"/>
                  </a:lnTo>
                  <a:lnTo>
                    <a:pt x="187" y="59"/>
                  </a:lnTo>
                  <a:lnTo>
                    <a:pt x="204" y="82"/>
                  </a:lnTo>
                  <a:lnTo>
                    <a:pt x="221" y="107"/>
                  </a:lnTo>
                  <a:lnTo>
                    <a:pt x="238" y="134"/>
                  </a:lnTo>
                  <a:lnTo>
                    <a:pt x="255" y="164"/>
                  </a:lnTo>
                  <a:lnTo>
                    <a:pt x="272" y="194"/>
                  </a:lnTo>
                  <a:lnTo>
                    <a:pt x="289" y="229"/>
                  </a:lnTo>
                  <a:lnTo>
                    <a:pt x="306" y="264"/>
                  </a:lnTo>
                  <a:lnTo>
                    <a:pt x="323" y="300"/>
                  </a:lnTo>
                  <a:lnTo>
                    <a:pt x="340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6" name="Freeform 189"/>
            <p:cNvSpPr>
              <a:spLocks/>
            </p:cNvSpPr>
            <p:nvPr/>
          </p:nvSpPr>
          <p:spPr bwMode="auto">
            <a:xfrm>
              <a:off x="4385" y="2514"/>
              <a:ext cx="344" cy="334"/>
            </a:xfrm>
            <a:custGeom>
              <a:avLst/>
              <a:gdLst>
                <a:gd name="T0" fmla="*/ 0 w 344"/>
                <a:gd name="T1" fmla="*/ 50 h 334"/>
                <a:gd name="T2" fmla="*/ 17 w 344"/>
                <a:gd name="T3" fmla="*/ 34 h 334"/>
                <a:gd name="T4" fmla="*/ 35 w 344"/>
                <a:gd name="T5" fmla="*/ 20 h 334"/>
                <a:gd name="T6" fmla="*/ 52 w 344"/>
                <a:gd name="T7" fmla="*/ 10 h 334"/>
                <a:gd name="T8" fmla="*/ 68 w 344"/>
                <a:gd name="T9" fmla="*/ 5 h 334"/>
                <a:gd name="T10" fmla="*/ 86 w 344"/>
                <a:gd name="T11" fmla="*/ 0 h 334"/>
                <a:gd name="T12" fmla="*/ 103 w 344"/>
                <a:gd name="T13" fmla="*/ 2 h 334"/>
                <a:gd name="T14" fmla="*/ 120 w 344"/>
                <a:gd name="T15" fmla="*/ 6 h 334"/>
                <a:gd name="T16" fmla="*/ 137 w 344"/>
                <a:gd name="T17" fmla="*/ 14 h 334"/>
                <a:gd name="T18" fmla="*/ 154 w 344"/>
                <a:gd name="T19" fmla="*/ 27 h 334"/>
                <a:gd name="T20" fmla="*/ 171 w 344"/>
                <a:gd name="T21" fmla="*/ 42 h 334"/>
                <a:gd name="T22" fmla="*/ 189 w 344"/>
                <a:gd name="T23" fmla="*/ 60 h 334"/>
                <a:gd name="T24" fmla="*/ 206 w 344"/>
                <a:gd name="T25" fmla="*/ 82 h 334"/>
                <a:gd name="T26" fmla="*/ 223 w 344"/>
                <a:gd name="T27" fmla="*/ 106 h 334"/>
                <a:gd name="T28" fmla="*/ 240 w 344"/>
                <a:gd name="T29" fmla="*/ 134 h 334"/>
                <a:gd name="T30" fmla="*/ 257 w 344"/>
                <a:gd name="T31" fmla="*/ 163 h 334"/>
                <a:gd name="T32" fmla="*/ 274 w 344"/>
                <a:gd name="T33" fmla="*/ 193 h 334"/>
                <a:gd name="T34" fmla="*/ 293 w 344"/>
                <a:gd name="T35" fmla="*/ 228 h 334"/>
                <a:gd name="T36" fmla="*/ 308 w 344"/>
                <a:gd name="T37" fmla="*/ 262 h 334"/>
                <a:gd name="T38" fmla="*/ 325 w 344"/>
                <a:gd name="T39" fmla="*/ 298 h 334"/>
                <a:gd name="T40" fmla="*/ 344 w 344"/>
                <a:gd name="T41" fmla="*/ 334 h 334"/>
                <a:gd name="T42" fmla="*/ 344 w 344"/>
                <a:gd name="T43" fmla="*/ 48 h 3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44" h="334">
                  <a:moveTo>
                    <a:pt x="0" y="50"/>
                  </a:moveTo>
                  <a:lnTo>
                    <a:pt x="17" y="34"/>
                  </a:lnTo>
                  <a:lnTo>
                    <a:pt x="35" y="20"/>
                  </a:lnTo>
                  <a:lnTo>
                    <a:pt x="52" y="10"/>
                  </a:lnTo>
                  <a:lnTo>
                    <a:pt x="68" y="5"/>
                  </a:lnTo>
                  <a:lnTo>
                    <a:pt x="86" y="0"/>
                  </a:lnTo>
                  <a:lnTo>
                    <a:pt x="103" y="2"/>
                  </a:lnTo>
                  <a:lnTo>
                    <a:pt x="120" y="6"/>
                  </a:lnTo>
                  <a:lnTo>
                    <a:pt x="137" y="14"/>
                  </a:lnTo>
                  <a:lnTo>
                    <a:pt x="154" y="27"/>
                  </a:lnTo>
                  <a:lnTo>
                    <a:pt x="171" y="42"/>
                  </a:lnTo>
                  <a:lnTo>
                    <a:pt x="189" y="60"/>
                  </a:lnTo>
                  <a:lnTo>
                    <a:pt x="206" y="82"/>
                  </a:lnTo>
                  <a:lnTo>
                    <a:pt x="223" y="106"/>
                  </a:lnTo>
                  <a:lnTo>
                    <a:pt x="240" y="134"/>
                  </a:lnTo>
                  <a:lnTo>
                    <a:pt x="257" y="163"/>
                  </a:lnTo>
                  <a:lnTo>
                    <a:pt x="274" y="193"/>
                  </a:lnTo>
                  <a:lnTo>
                    <a:pt x="293" y="228"/>
                  </a:lnTo>
                  <a:lnTo>
                    <a:pt x="308" y="262"/>
                  </a:lnTo>
                  <a:lnTo>
                    <a:pt x="325" y="298"/>
                  </a:lnTo>
                  <a:lnTo>
                    <a:pt x="344" y="334"/>
                  </a:lnTo>
                  <a:lnTo>
                    <a:pt x="344" y="4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7" name="Freeform 190"/>
            <p:cNvSpPr>
              <a:spLocks/>
            </p:cNvSpPr>
            <p:nvPr/>
          </p:nvSpPr>
          <p:spPr bwMode="auto">
            <a:xfrm>
              <a:off x="4726" y="2512"/>
              <a:ext cx="343" cy="336"/>
            </a:xfrm>
            <a:custGeom>
              <a:avLst/>
              <a:gdLst>
                <a:gd name="T0" fmla="*/ 0 w 343"/>
                <a:gd name="T1" fmla="*/ 50 h 336"/>
                <a:gd name="T2" fmla="*/ 17 w 343"/>
                <a:gd name="T3" fmla="*/ 33 h 336"/>
                <a:gd name="T4" fmla="*/ 34 w 343"/>
                <a:gd name="T5" fmla="*/ 19 h 336"/>
                <a:gd name="T6" fmla="*/ 51 w 343"/>
                <a:gd name="T7" fmla="*/ 8 h 336"/>
                <a:gd name="T8" fmla="*/ 68 w 343"/>
                <a:gd name="T9" fmla="*/ 2 h 336"/>
                <a:gd name="T10" fmla="*/ 86 w 343"/>
                <a:gd name="T11" fmla="*/ 0 h 336"/>
                <a:gd name="T12" fmla="*/ 102 w 343"/>
                <a:gd name="T13" fmla="*/ 1 h 336"/>
                <a:gd name="T14" fmla="*/ 119 w 343"/>
                <a:gd name="T15" fmla="*/ 5 h 336"/>
                <a:gd name="T16" fmla="*/ 137 w 343"/>
                <a:gd name="T17" fmla="*/ 13 h 336"/>
                <a:gd name="T18" fmla="*/ 154 w 343"/>
                <a:gd name="T19" fmla="*/ 26 h 336"/>
                <a:gd name="T20" fmla="*/ 171 w 343"/>
                <a:gd name="T21" fmla="*/ 41 h 336"/>
                <a:gd name="T22" fmla="*/ 188 w 343"/>
                <a:gd name="T23" fmla="*/ 59 h 336"/>
                <a:gd name="T24" fmla="*/ 206 w 343"/>
                <a:gd name="T25" fmla="*/ 82 h 336"/>
                <a:gd name="T26" fmla="*/ 223 w 343"/>
                <a:gd name="T27" fmla="*/ 107 h 336"/>
                <a:gd name="T28" fmla="*/ 241 w 343"/>
                <a:gd name="T29" fmla="*/ 134 h 336"/>
                <a:gd name="T30" fmla="*/ 258 w 343"/>
                <a:gd name="T31" fmla="*/ 164 h 336"/>
                <a:gd name="T32" fmla="*/ 274 w 343"/>
                <a:gd name="T33" fmla="*/ 194 h 336"/>
                <a:gd name="T34" fmla="*/ 292 w 343"/>
                <a:gd name="T35" fmla="*/ 229 h 336"/>
                <a:gd name="T36" fmla="*/ 309 w 343"/>
                <a:gd name="T37" fmla="*/ 264 h 336"/>
                <a:gd name="T38" fmla="*/ 326 w 343"/>
                <a:gd name="T39" fmla="*/ 300 h 336"/>
                <a:gd name="T40" fmla="*/ 343 w 343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3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8" y="2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9" y="5"/>
                  </a:lnTo>
                  <a:lnTo>
                    <a:pt x="137" y="13"/>
                  </a:lnTo>
                  <a:lnTo>
                    <a:pt x="154" y="26"/>
                  </a:lnTo>
                  <a:lnTo>
                    <a:pt x="171" y="41"/>
                  </a:lnTo>
                  <a:lnTo>
                    <a:pt x="188" y="59"/>
                  </a:lnTo>
                  <a:lnTo>
                    <a:pt x="206" y="82"/>
                  </a:lnTo>
                  <a:lnTo>
                    <a:pt x="223" y="107"/>
                  </a:lnTo>
                  <a:lnTo>
                    <a:pt x="241" y="134"/>
                  </a:lnTo>
                  <a:lnTo>
                    <a:pt x="258" y="164"/>
                  </a:lnTo>
                  <a:lnTo>
                    <a:pt x="274" y="194"/>
                  </a:lnTo>
                  <a:lnTo>
                    <a:pt x="292" y="229"/>
                  </a:lnTo>
                  <a:lnTo>
                    <a:pt x="309" y="264"/>
                  </a:lnTo>
                  <a:lnTo>
                    <a:pt x="326" y="300"/>
                  </a:lnTo>
                  <a:lnTo>
                    <a:pt x="343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8" name="Freeform 191"/>
            <p:cNvSpPr>
              <a:spLocks/>
            </p:cNvSpPr>
            <p:nvPr/>
          </p:nvSpPr>
          <p:spPr bwMode="auto">
            <a:xfrm>
              <a:off x="3191" y="2562"/>
              <a:ext cx="169" cy="286"/>
            </a:xfrm>
            <a:custGeom>
              <a:avLst/>
              <a:gdLst>
                <a:gd name="T0" fmla="*/ 0 w 169"/>
                <a:gd name="T1" fmla="*/ 286 h 286"/>
                <a:gd name="T2" fmla="*/ 169 w 169"/>
                <a:gd name="T3" fmla="*/ 286 h 286"/>
                <a:gd name="T4" fmla="*/ 169 w 169"/>
                <a:gd name="T5" fmla="*/ 0 h 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" h="286">
                  <a:moveTo>
                    <a:pt x="0" y="286"/>
                  </a:moveTo>
                  <a:lnTo>
                    <a:pt x="169" y="286"/>
                  </a:lnTo>
                  <a:lnTo>
                    <a:pt x="16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9" name="Line 192"/>
            <p:cNvSpPr>
              <a:spLocks noChangeShapeType="1"/>
            </p:cNvSpPr>
            <p:nvPr/>
          </p:nvSpPr>
          <p:spPr bwMode="auto">
            <a:xfrm flipV="1">
              <a:off x="3704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0" name="Line 193"/>
            <p:cNvSpPr>
              <a:spLocks noChangeShapeType="1"/>
            </p:cNvSpPr>
            <p:nvPr/>
          </p:nvSpPr>
          <p:spPr bwMode="auto">
            <a:xfrm flipV="1">
              <a:off x="404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1" name="Line 194"/>
            <p:cNvSpPr>
              <a:spLocks noChangeShapeType="1"/>
            </p:cNvSpPr>
            <p:nvPr/>
          </p:nvSpPr>
          <p:spPr bwMode="auto">
            <a:xfrm flipV="1">
              <a:off x="438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2" name="Line 195"/>
            <p:cNvSpPr>
              <a:spLocks noChangeShapeType="1"/>
            </p:cNvSpPr>
            <p:nvPr/>
          </p:nvSpPr>
          <p:spPr bwMode="auto">
            <a:xfrm>
              <a:off x="3363" y="285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3" name="Line 196"/>
            <p:cNvSpPr>
              <a:spLocks noChangeShapeType="1"/>
            </p:cNvSpPr>
            <p:nvPr/>
          </p:nvSpPr>
          <p:spPr bwMode="auto">
            <a:xfrm>
              <a:off x="3363" y="29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4" name="Line 197"/>
            <p:cNvSpPr>
              <a:spLocks noChangeShapeType="1"/>
            </p:cNvSpPr>
            <p:nvPr/>
          </p:nvSpPr>
          <p:spPr bwMode="auto">
            <a:xfrm>
              <a:off x="3363" y="29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5" name="Line 198"/>
            <p:cNvSpPr>
              <a:spLocks noChangeShapeType="1"/>
            </p:cNvSpPr>
            <p:nvPr/>
          </p:nvSpPr>
          <p:spPr bwMode="auto">
            <a:xfrm>
              <a:off x="3363" y="30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6" name="Line 199"/>
            <p:cNvSpPr>
              <a:spLocks noChangeShapeType="1"/>
            </p:cNvSpPr>
            <p:nvPr/>
          </p:nvSpPr>
          <p:spPr bwMode="auto">
            <a:xfrm>
              <a:off x="3363" y="31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7" name="Line 200"/>
            <p:cNvSpPr>
              <a:spLocks noChangeShapeType="1"/>
            </p:cNvSpPr>
            <p:nvPr/>
          </p:nvSpPr>
          <p:spPr bwMode="auto">
            <a:xfrm>
              <a:off x="3363" y="31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8" name="Line 201"/>
            <p:cNvSpPr>
              <a:spLocks noChangeShapeType="1"/>
            </p:cNvSpPr>
            <p:nvPr/>
          </p:nvSpPr>
          <p:spPr bwMode="auto">
            <a:xfrm>
              <a:off x="3363" y="32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9" name="Line 202"/>
            <p:cNvSpPr>
              <a:spLocks noChangeShapeType="1"/>
            </p:cNvSpPr>
            <p:nvPr/>
          </p:nvSpPr>
          <p:spPr bwMode="auto">
            <a:xfrm>
              <a:off x="3363" y="33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0" name="Line 203"/>
            <p:cNvSpPr>
              <a:spLocks noChangeShapeType="1"/>
            </p:cNvSpPr>
            <p:nvPr/>
          </p:nvSpPr>
          <p:spPr bwMode="auto">
            <a:xfrm>
              <a:off x="3363" y="34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1" name="Line 204"/>
            <p:cNvSpPr>
              <a:spLocks noChangeShapeType="1"/>
            </p:cNvSpPr>
            <p:nvPr/>
          </p:nvSpPr>
          <p:spPr bwMode="auto">
            <a:xfrm>
              <a:off x="3363" y="3470"/>
              <a:ext cx="1" cy="2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2" name="Line 205"/>
            <p:cNvSpPr>
              <a:spLocks noChangeShapeType="1"/>
            </p:cNvSpPr>
            <p:nvPr/>
          </p:nvSpPr>
          <p:spPr bwMode="auto">
            <a:xfrm flipV="1">
              <a:off x="3407" y="345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3" name="Line 206"/>
            <p:cNvSpPr>
              <a:spLocks noChangeShapeType="1"/>
            </p:cNvSpPr>
            <p:nvPr/>
          </p:nvSpPr>
          <p:spPr bwMode="auto">
            <a:xfrm flipV="1">
              <a:off x="3407" y="338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4" name="Line 207"/>
            <p:cNvSpPr>
              <a:spLocks noChangeShapeType="1"/>
            </p:cNvSpPr>
            <p:nvPr/>
          </p:nvSpPr>
          <p:spPr bwMode="auto">
            <a:xfrm flipV="1">
              <a:off x="3407" y="331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5" name="Line 208"/>
            <p:cNvSpPr>
              <a:spLocks noChangeShapeType="1"/>
            </p:cNvSpPr>
            <p:nvPr/>
          </p:nvSpPr>
          <p:spPr bwMode="auto">
            <a:xfrm flipV="1">
              <a:off x="3407" y="324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6" name="Line 209"/>
            <p:cNvSpPr>
              <a:spLocks noChangeShapeType="1"/>
            </p:cNvSpPr>
            <p:nvPr/>
          </p:nvSpPr>
          <p:spPr bwMode="auto">
            <a:xfrm flipV="1">
              <a:off x="3408" y="318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7" name="Line 210"/>
            <p:cNvSpPr>
              <a:spLocks noChangeShapeType="1"/>
            </p:cNvSpPr>
            <p:nvPr/>
          </p:nvSpPr>
          <p:spPr bwMode="auto">
            <a:xfrm flipV="1">
              <a:off x="3408" y="311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8" name="Line 211"/>
            <p:cNvSpPr>
              <a:spLocks noChangeShapeType="1"/>
            </p:cNvSpPr>
            <p:nvPr/>
          </p:nvSpPr>
          <p:spPr bwMode="auto">
            <a:xfrm flipV="1">
              <a:off x="3408" y="304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9" name="Line 212"/>
            <p:cNvSpPr>
              <a:spLocks noChangeShapeType="1"/>
            </p:cNvSpPr>
            <p:nvPr/>
          </p:nvSpPr>
          <p:spPr bwMode="auto">
            <a:xfrm flipV="1">
              <a:off x="3408" y="297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0" name="Line 213"/>
            <p:cNvSpPr>
              <a:spLocks noChangeShapeType="1"/>
            </p:cNvSpPr>
            <p:nvPr/>
          </p:nvSpPr>
          <p:spPr bwMode="auto">
            <a:xfrm flipV="1">
              <a:off x="3408" y="290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1" name="Line 214"/>
            <p:cNvSpPr>
              <a:spLocks noChangeShapeType="1"/>
            </p:cNvSpPr>
            <p:nvPr/>
          </p:nvSpPr>
          <p:spPr bwMode="auto">
            <a:xfrm flipV="1">
              <a:off x="3408" y="284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2" name="Line 215"/>
            <p:cNvSpPr>
              <a:spLocks noChangeShapeType="1"/>
            </p:cNvSpPr>
            <p:nvPr/>
          </p:nvSpPr>
          <p:spPr bwMode="auto">
            <a:xfrm flipV="1">
              <a:off x="3408" y="277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3" name="Line 216"/>
            <p:cNvSpPr>
              <a:spLocks noChangeShapeType="1"/>
            </p:cNvSpPr>
            <p:nvPr/>
          </p:nvSpPr>
          <p:spPr bwMode="auto">
            <a:xfrm flipV="1">
              <a:off x="3410" y="270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4" name="Line 217"/>
            <p:cNvSpPr>
              <a:spLocks noChangeShapeType="1"/>
            </p:cNvSpPr>
            <p:nvPr/>
          </p:nvSpPr>
          <p:spPr bwMode="auto">
            <a:xfrm flipV="1">
              <a:off x="3410" y="26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5" name="Line 218"/>
            <p:cNvSpPr>
              <a:spLocks noChangeShapeType="1"/>
            </p:cNvSpPr>
            <p:nvPr/>
          </p:nvSpPr>
          <p:spPr bwMode="auto">
            <a:xfrm flipV="1">
              <a:off x="3410" y="25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6" name="Line 219"/>
            <p:cNvSpPr>
              <a:spLocks noChangeShapeType="1"/>
            </p:cNvSpPr>
            <p:nvPr/>
          </p:nvSpPr>
          <p:spPr bwMode="auto">
            <a:xfrm flipV="1">
              <a:off x="3410" y="2525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7" name="Line 220"/>
            <p:cNvSpPr>
              <a:spLocks noChangeShapeType="1"/>
            </p:cNvSpPr>
            <p:nvPr/>
          </p:nvSpPr>
          <p:spPr bwMode="auto">
            <a:xfrm>
              <a:off x="3704" y="28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8" name="Line 221"/>
            <p:cNvSpPr>
              <a:spLocks noChangeShapeType="1"/>
            </p:cNvSpPr>
            <p:nvPr/>
          </p:nvSpPr>
          <p:spPr bwMode="auto">
            <a:xfrm>
              <a:off x="3704" y="29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9" name="Line 222"/>
            <p:cNvSpPr>
              <a:spLocks noChangeShapeType="1"/>
            </p:cNvSpPr>
            <p:nvPr/>
          </p:nvSpPr>
          <p:spPr bwMode="auto">
            <a:xfrm>
              <a:off x="3704" y="29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0" name="Line 223"/>
            <p:cNvSpPr>
              <a:spLocks noChangeShapeType="1"/>
            </p:cNvSpPr>
            <p:nvPr/>
          </p:nvSpPr>
          <p:spPr bwMode="auto">
            <a:xfrm>
              <a:off x="3704" y="30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1" name="Line 224"/>
            <p:cNvSpPr>
              <a:spLocks noChangeShapeType="1"/>
            </p:cNvSpPr>
            <p:nvPr/>
          </p:nvSpPr>
          <p:spPr bwMode="auto">
            <a:xfrm>
              <a:off x="3704" y="31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2" name="Line 225"/>
            <p:cNvSpPr>
              <a:spLocks noChangeShapeType="1"/>
            </p:cNvSpPr>
            <p:nvPr/>
          </p:nvSpPr>
          <p:spPr bwMode="auto">
            <a:xfrm>
              <a:off x="3704" y="31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3" name="Line 226"/>
            <p:cNvSpPr>
              <a:spLocks noChangeShapeType="1"/>
            </p:cNvSpPr>
            <p:nvPr/>
          </p:nvSpPr>
          <p:spPr bwMode="auto">
            <a:xfrm>
              <a:off x="3704" y="32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4" name="Line 227"/>
            <p:cNvSpPr>
              <a:spLocks noChangeShapeType="1"/>
            </p:cNvSpPr>
            <p:nvPr/>
          </p:nvSpPr>
          <p:spPr bwMode="auto">
            <a:xfrm>
              <a:off x="3704" y="33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5" name="Line 228"/>
            <p:cNvSpPr>
              <a:spLocks noChangeShapeType="1"/>
            </p:cNvSpPr>
            <p:nvPr/>
          </p:nvSpPr>
          <p:spPr bwMode="auto">
            <a:xfrm>
              <a:off x="3704" y="3397"/>
              <a:ext cx="1" cy="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6" name="Line 229"/>
            <p:cNvSpPr>
              <a:spLocks noChangeShapeType="1"/>
            </p:cNvSpPr>
            <p:nvPr/>
          </p:nvSpPr>
          <p:spPr bwMode="auto">
            <a:xfrm>
              <a:off x="3750" y="25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7" name="Line 230"/>
            <p:cNvSpPr>
              <a:spLocks noChangeShapeType="1"/>
            </p:cNvSpPr>
            <p:nvPr/>
          </p:nvSpPr>
          <p:spPr bwMode="auto">
            <a:xfrm>
              <a:off x="3750" y="25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8" name="Line 231"/>
            <p:cNvSpPr>
              <a:spLocks noChangeShapeType="1"/>
            </p:cNvSpPr>
            <p:nvPr/>
          </p:nvSpPr>
          <p:spPr bwMode="auto">
            <a:xfrm>
              <a:off x="3750" y="26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9" name="Line 232"/>
            <p:cNvSpPr>
              <a:spLocks noChangeShapeType="1"/>
            </p:cNvSpPr>
            <p:nvPr/>
          </p:nvSpPr>
          <p:spPr bwMode="auto">
            <a:xfrm>
              <a:off x="3750" y="27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0" name="Line 233"/>
            <p:cNvSpPr>
              <a:spLocks noChangeShapeType="1"/>
            </p:cNvSpPr>
            <p:nvPr/>
          </p:nvSpPr>
          <p:spPr bwMode="auto">
            <a:xfrm>
              <a:off x="3750" y="27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1" name="Line 234"/>
            <p:cNvSpPr>
              <a:spLocks noChangeShapeType="1"/>
            </p:cNvSpPr>
            <p:nvPr/>
          </p:nvSpPr>
          <p:spPr bwMode="auto">
            <a:xfrm>
              <a:off x="3750" y="28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2" name="Line 235"/>
            <p:cNvSpPr>
              <a:spLocks noChangeShapeType="1"/>
            </p:cNvSpPr>
            <p:nvPr/>
          </p:nvSpPr>
          <p:spPr bwMode="auto">
            <a:xfrm>
              <a:off x="3750" y="29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3" name="Line 236"/>
            <p:cNvSpPr>
              <a:spLocks noChangeShapeType="1"/>
            </p:cNvSpPr>
            <p:nvPr/>
          </p:nvSpPr>
          <p:spPr bwMode="auto">
            <a:xfrm>
              <a:off x="3750" y="29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4" name="Line 237"/>
            <p:cNvSpPr>
              <a:spLocks noChangeShapeType="1"/>
            </p:cNvSpPr>
            <p:nvPr/>
          </p:nvSpPr>
          <p:spPr bwMode="auto">
            <a:xfrm>
              <a:off x="3750" y="30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5" name="Line 238"/>
            <p:cNvSpPr>
              <a:spLocks noChangeShapeType="1"/>
            </p:cNvSpPr>
            <p:nvPr/>
          </p:nvSpPr>
          <p:spPr bwMode="auto">
            <a:xfrm>
              <a:off x="3750" y="31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6" name="Line 239"/>
            <p:cNvSpPr>
              <a:spLocks noChangeShapeType="1"/>
            </p:cNvSpPr>
            <p:nvPr/>
          </p:nvSpPr>
          <p:spPr bwMode="auto">
            <a:xfrm>
              <a:off x="3750" y="320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7" name="Line 240"/>
            <p:cNvSpPr>
              <a:spLocks noChangeShapeType="1"/>
            </p:cNvSpPr>
            <p:nvPr/>
          </p:nvSpPr>
          <p:spPr bwMode="auto">
            <a:xfrm>
              <a:off x="3750" y="32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8" name="Line 241"/>
            <p:cNvSpPr>
              <a:spLocks noChangeShapeType="1"/>
            </p:cNvSpPr>
            <p:nvPr/>
          </p:nvSpPr>
          <p:spPr bwMode="auto">
            <a:xfrm>
              <a:off x="3750" y="33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9" name="Line 242"/>
            <p:cNvSpPr>
              <a:spLocks noChangeShapeType="1"/>
            </p:cNvSpPr>
            <p:nvPr/>
          </p:nvSpPr>
          <p:spPr bwMode="auto">
            <a:xfrm>
              <a:off x="3750" y="3405"/>
              <a:ext cx="1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0" name="Line 243"/>
            <p:cNvSpPr>
              <a:spLocks noChangeShapeType="1"/>
            </p:cNvSpPr>
            <p:nvPr/>
          </p:nvSpPr>
          <p:spPr bwMode="auto">
            <a:xfrm>
              <a:off x="404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1" name="Line 244"/>
            <p:cNvSpPr>
              <a:spLocks noChangeShapeType="1"/>
            </p:cNvSpPr>
            <p:nvPr/>
          </p:nvSpPr>
          <p:spPr bwMode="auto">
            <a:xfrm>
              <a:off x="404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2" name="Line 245"/>
            <p:cNvSpPr>
              <a:spLocks noChangeShapeType="1"/>
            </p:cNvSpPr>
            <p:nvPr/>
          </p:nvSpPr>
          <p:spPr bwMode="auto">
            <a:xfrm>
              <a:off x="404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3" name="Line 246"/>
            <p:cNvSpPr>
              <a:spLocks noChangeShapeType="1"/>
            </p:cNvSpPr>
            <p:nvPr/>
          </p:nvSpPr>
          <p:spPr bwMode="auto">
            <a:xfrm>
              <a:off x="404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4" name="Line 247"/>
            <p:cNvSpPr>
              <a:spLocks noChangeShapeType="1"/>
            </p:cNvSpPr>
            <p:nvPr/>
          </p:nvSpPr>
          <p:spPr bwMode="auto">
            <a:xfrm>
              <a:off x="404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5" name="Line 248"/>
            <p:cNvSpPr>
              <a:spLocks noChangeShapeType="1"/>
            </p:cNvSpPr>
            <p:nvPr/>
          </p:nvSpPr>
          <p:spPr bwMode="auto">
            <a:xfrm>
              <a:off x="404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6" name="Line 249"/>
            <p:cNvSpPr>
              <a:spLocks noChangeShapeType="1"/>
            </p:cNvSpPr>
            <p:nvPr/>
          </p:nvSpPr>
          <p:spPr bwMode="auto">
            <a:xfrm>
              <a:off x="404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7" name="Line 250"/>
            <p:cNvSpPr>
              <a:spLocks noChangeShapeType="1"/>
            </p:cNvSpPr>
            <p:nvPr/>
          </p:nvSpPr>
          <p:spPr bwMode="auto">
            <a:xfrm>
              <a:off x="404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8" name="Line 251"/>
            <p:cNvSpPr>
              <a:spLocks noChangeShapeType="1"/>
            </p:cNvSpPr>
            <p:nvPr/>
          </p:nvSpPr>
          <p:spPr bwMode="auto">
            <a:xfrm>
              <a:off x="404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9" name="Line 252"/>
            <p:cNvSpPr>
              <a:spLocks noChangeShapeType="1"/>
            </p:cNvSpPr>
            <p:nvPr/>
          </p:nvSpPr>
          <p:spPr bwMode="auto">
            <a:xfrm>
              <a:off x="4100" y="251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0" name="Line 253"/>
            <p:cNvSpPr>
              <a:spLocks noChangeShapeType="1"/>
            </p:cNvSpPr>
            <p:nvPr/>
          </p:nvSpPr>
          <p:spPr bwMode="auto">
            <a:xfrm>
              <a:off x="4100" y="258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1" name="Line 254"/>
            <p:cNvSpPr>
              <a:spLocks noChangeShapeType="1"/>
            </p:cNvSpPr>
            <p:nvPr/>
          </p:nvSpPr>
          <p:spPr bwMode="auto">
            <a:xfrm>
              <a:off x="4100" y="265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2" name="Line 255"/>
            <p:cNvSpPr>
              <a:spLocks noChangeShapeType="1"/>
            </p:cNvSpPr>
            <p:nvPr/>
          </p:nvSpPr>
          <p:spPr bwMode="auto">
            <a:xfrm>
              <a:off x="4100" y="271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3" name="Line 256"/>
            <p:cNvSpPr>
              <a:spLocks noChangeShapeType="1"/>
            </p:cNvSpPr>
            <p:nvPr/>
          </p:nvSpPr>
          <p:spPr bwMode="auto">
            <a:xfrm>
              <a:off x="4100" y="278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4" name="Line 257"/>
            <p:cNvSpPr>
              <a:spLocks noChangeShapeType="1"/>
            </p:cNvSpPr>
            <p:nvPr/>
          </p:nvSpPr>
          <p:spPr bwMode="auto">
            <a:xfrm>
              <a:off x="4100" y="285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5" name="Line 258"/>
            <p:cNvSpPr>
              <a:spLocks noChangeShapeType="1"/>
            </p:cNvSpPr>
            <p:nvPr/>
          </p:nvSpPr>
          <p:spPr bwMode="auto">
            <a:xfrm>
              <a:off x="4100" y="292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6" name="Line 259"/>
            <p:cNvSpPr>
              <a:spLocks noChangeShapeType="1"/>
            </p:cNvSpPr>
            <p:nvPr/>
          </p:nvSpPr>
          <p:spPr bwMode="auto">
            <a:xfrm>
              <a:off x="4100" y="299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7" name="Line 260"/>
            <p:cNvSpPr>
              <a:spLocks noChangeShapeType="1"/>
            </p:cNvSpPr>
            <p:nvPr/>
          </p:nvSpPr>
          <p:spPr bwMode="auto">
            <a:xfrm>
              <a:off x="4100" y="305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8" name="Line 261"/>
            <p:cNvSpPr>
              <a:spLocks noChangeShapeType="1"/>
            </p:cNvSpPr>
            <p:nvPr/>
          </p:nvSpPr>
          <p:spPr bwMode="auto">
            <a:xfrm>
              <a:off x="4100" y="312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9" name="Line 262"/>
            <p:cNvSpPr>
              <a:spLocks noChangeShapeType="1"/>
            </p:cNvSpPr>
            <p:nvPr/>
          </p:nvSpPr>
          <p:spPr bwMode="auto">
            <a:xfrm>
              <a:off x="4100" y="319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0" name="Line 263"/>
            <p:cNvSpPr>
              <a:spLocks noChangeShapeType="1"/>
            </p:cNvSpPr>
            <p:nvPr/>
          </p:nvSpPr>
          <p:spPr bwMode="auto">
            <a:xfrm>
              <a:off x="4100" y="326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1" name="Line 264"/>
            <p:cNvSpPr>
              <a:spLocks noChangeShapeType="1"/>
            </p:cNvSpPr>
            <p:nvPr/>
          </p:nvSpPr>
          <p:spPr bwMode="auto">
            <a:xfrm>
              <a:off x="4100" y="333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2" name="Line 265"/>
            <p:cNvSpPr>
              <a:spLocks noChangeShapeType="1"/>
            </p:cNvSpPr>
            <p:nvPr/>
          </p:nvSpPr>
          <p:spPr bwMode="auto">
            <a:xfrm>
              <a:off x="4100" y="3399"/>
              <a:ext cx="1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3" name="Line 266"/>
            <p:cNvSpPr>
              <a:spLocks noChangeShapeType="1"/>
            </p:cNvSpPr>
            <p:nvPr/>
          </p:nvSpPr>
          <p:spPr bwMode="auto">
            <a:xfrm>
              <a:off x="438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4" name="Line 267"/>
            <p:cNvSpPr>
              <a:spLocks noChangeShapeType="1"/>
            </p:cNvSpPr>
            <p:nvPr/>
          </p:nvSpPr>
          <p:spPr bwMode="auto">
            <a:xfrm>
              <a:off x="438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5" name="Line 268"/>
            <p:cNvSpPr>
              <a:spLocks noChangeShapeType="1"/>
            </p:cNvSpPr>
            <p:nvPr/>
          </p:nvSpPr>
          <p:spPr bwMode="auto">
            <a:xfrm>
              <a:off x="438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6" name="Line 269"/>
            <p:cNvSpPr>
              <a:spLocks noChangeShapeType="1"/>
            </p:cNvSpPr>
            <p:nvPr/>
          </p:nvSpPr>
          <p:spPr bwMode="auto">
            <a:xfrm>
              <a:off x="438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7" name="Line 270"/>
            <p:cNvSpPr>
              <a:spLocks noChangeShapeType="1"/>
            </p:cNvSpPr>
            <p:nvPr/>
          </p:nvSpPr>
          <p:spPr bwMode="auto">
            <a:xfrm>
              <a:off x="438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8" name="Line 271"/>
            <p:cNvSpPr>
              <a:spLocks noChangeShapeType="1"/>
            </p:cNvSpPr>
            <p:nvPr/>
          </p:nvSpPr>
          <p:spPr bwMode="auto">
            <a:xfrm>
              <a:off x="438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9" name="Line 272"/>
            <p:cNvSpPr>
              <a:spLocks noChangeShapeType="1"/>
            </p:cNvSpPr>
            <p:nvPr/>
          </p:nvSpPr>
          <p:spPr bwMode="auto">
            <a:xfrm>
              <a:off x="438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0" name="Line 273"/>
            <p:cNvSpPr>
              <a:spLocks noChangeShapeType="1"/>
            </p:cNvSpPr>
            <p:nvPr/>
          </p:nvSpPr>
          <p:spPr bwMode="auto">
            <a:xfrm>
              <a:off x="438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1" name="Line 274"/>
            <p:cNvSpPr>
              <a:spLocks noChangeShapeType="1"/>
            </p:cNvSpPr>
            <p:nvPr/>
          </p:nvSpPr>
          <p:spPr bwMode="auto">
            <a:xfrm>
              <a:off x="438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2" name="Line 275"/>
            <p:cNvSpPr>
              <a:spLocks noChangeShapeType="1"/>
            </p:cNvSpPr>
            <p:nvPr/>
          </p:nvSpPr>
          <p:spPr bwMode="auto">
            <a:xfrm>
              <a:off x="4440" y="251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3" name="Line 276"/>
            <p:cNvSpPr>
              <a:spLocks noChangeShapeType="1"/>
            </p:cNvSpPr>
            <p:nvPr/>
          </p:nvSpPr>
          <p:spPr bwMode="auto">
            <a:xfrm>
              <a:off x="4440" y="25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4" name="Line 277"/>
            <p:cNvSpPr>
              <a:spLocks noChangeShapeType="1"/>
            </p:cNvSpPr>
            <p:nvPr/>
          </p:nvSpPr>
          <p:spPr bwMode="auto">
            <a:xfrm>
              <a:off x="4440" y="26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5" name="Line 278"/>
            <p:cNvSpPr>
              <a:spLocks noChangeShapeType="1"/>
            </p:cNvSpPr>
            <p:nvPr/>
          </p:nvSpPr>
          <p:spPr bwMode="auto">
            <a:xfrm>
              <a:off x="4440" y="27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6" name="Line 279"/>
            <p:cNvSpPr>
              <a:spLocks noChangeShapeType="1"/>
            </p:cNvSpPr>
            <p:nvPr/>
          </p:nvSpPr>
          <p:spPr bwMode="auto">
            <a:xfrm>
              <a:off x="4440" y="27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7" name="Line 280"/>
            <p:cNvSpPr>
              <a:spLocks noChangeShapeType="1"/>
            </p:cNvSpPr>
            <p:nvPr/>
          </p:nvSpPr>
          <p:spPr bwMode="auto">
            <a:xfrm>
              <a:off x="4440" y="28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8" name="Line 281"/>
            <p:cNvSpPr>
              <a:spLocks noChangeShapeType="1"/>
            </p:cNvSpPr>
            <p:nvPr/>
          </p:nvSpPr>
          <p:spPr bwMode="auto">
            <a:xfrm>
              <a:off x="4440" y="29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9" name="Line 282"/>
            <p:cNvSpPr>
              <a:spLocks noChangeShapeType="1"/>
            </p:cNvSpPr>
            <p:nvPr/>
          </p:nvSpPr>
          <p:spPr bwMode="auto">
            <a:xfrm>
              <a:off x="4440" y="29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0" name="Line 283"/>
            <p:cNvSpPr>
              <a:spLocks noChangeShapeType="1"/>
            </p:cNvSpPr>
            <p:nvPr/>
          </p:nvSpPr>
          <p:spPr bwMode="auto">
            <a:xfrm>
              <a:off x="4440" y="30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1" name="Line 284"/>
            <p:cNvSpPr>
              <a:spLocks noChangeShapeType="1"/>
            </p:cNvSpPr>
            <p:nvPr/>
          </p:nvSpPr>
          <p:spPr bwMode="auto">
            <a:xfrm>
              <a:off x="4440" y="31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2" name="Line 285"/>
            <p:cNvSpPr>
              <a:spLocks noChangeShapeType="1"/>
            </p:cNvSpPr>
            <p:nvPr/>
          </p:nvSpPr>
          <p:spPr bwMode="auto">
            <a:xfrm>
              <a:off x="4440" y="31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3" name="Line 286"/>
            <p:cNvSpPr>
              <a:spLocks noChangeShapeType="1"/>
            </p:cNvSpPr>
            <p:nvPr/>
          </p:nvSpPr>
          <p:spPr bwMode="auto">
            <a:xfrm>
              <a:off x="4440" y="32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4" name="Line 287"/>
            <p:cNvSpPr>
              <a:spLocks noChangeShapeType="1"/>
            </p:cNvSpPr>
            <p:nvPr/>
          </p:nvSpPr>
          <p:spPr bwMode="auto">
            <a:xfrm>
              <a:off x="4440" y="33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5" name="Line 288"/>
            <p:cNvSpPr>
              <a:spLocks noChangeShapeType="1"/>
            </p:cNvSpPr>
            <p:nvPr/>
          </p:nvSpPr>
          <p:spPr bwMode="auto">
            <a:xfrm>
              <a:off x="4440" y="3401"/>
              <a:ext cx="1" cy="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6" name="Line 289"/>
            <p:cNvSpPr>
              <a:spLocks noChangeShapeType="1"/>
            </p:cNvSpPr>
            <p:nvPr/>
          </p:nvSpPr>
          <p:spPr bwMode="auto">
            <a:xfrm>
              <a:off x="4729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7" name="Line 290"/>
            <p:cNvSpPr>
              <a:spLocks noChangeShapeType="1"/>
            </p:cNvSpPr>
            <p:nvPr/>
          </p:nvSpPr>
          <p:spPr bwMode="auto">
            <a:xfrm>
              <a:off x="4729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8" name="Line 291"/>
            <p:cNvSpPr>
              <a:spLocks noChangeShapeType="1"/>
            </p:cNvSpPr>
            <p:nvPr/>
          </p:nvSpPr>
          <p:spPr bwMode="auto">
            <a:xfrm>
              <a:off x="4729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9" name="Line 292"/>
            <p:cNvSpPr>
              <a:spLocks noChangeShapeType="1"/>
            </p:cNvSpPr>
            <p:nvPr/>
          </p:nvSpPr>
          <p:spPr bwMode="auto">
            <a:xfrm>
              <a:off x="4729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0" name="Line 293"/>
            <p:cNvSpPr>
              <a:spLocks noChangeShapeType="1"/>
            </p:cNvSpPr>
            <p:nvPr/>
          </p:nvSpPr>
          <p:spPr bwMode="auto">
            <a:xfrm>
              <a:off x="4729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1" name="Line 294"/>
            <p:cNvSpPr>
              <a:spLocks noChangeShapeType="1"/>
            </p:cNvSpPr>
            <p:nvPr/>
          </p:nvSpPr>
          <p:spPr bwMode="auto">
            <a:xfrm>
              <a:off x="4729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2" name="Line 295"/>
            <p:cNvSpPr>
              <a:spLocks noChangeShapeType="1"/>
            </p:cNvSpPr>
            <p:nvPr/>
          </p:nvSpPr>
          <p:spPr bwMode="auto">
            <a:xfrm>
              <a:off x="4729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3" name="Line 296"/>
            <p:cNvSpPr>
              <a:spLocks noChangeShapeType="1"/>
            </p:cNvSpPr>
            <p:nvPr/>
          </p:nvSpPr>
          <p:spPr bwMode="auto">
            <a:xfrm>
              <a:off x="4729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4" name="Line 297"/>
            <p:cNvSpPr>
              <a:spLocks noChangeShapeType="1"/>
            </p:cNvSpPr>
            <p:nvPr/>
          </p:nvSpPr>
          <p:spPr bwMode="auto">
            <a:xfrm>
              <a:off x="4729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5" name="Line 298"/>
            <p:cNvSpPr>
              <a:spLocks noChangeShapeType="1"/>
            </p:cNvSpPr>
            <p:nvPr/>
          </p:nvSpPr>
          <p:spPr bwMode="auto">
            <a:xfrm>
              <a:off x="4786" y="252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6" name="Line 299"/>
            <p:cNvSpPr>
              <a:spLocks noChangeShapeType="1"/>
            </p:cNvSpPr>
            <p:nvPr/>
          </p:nvSpPr>
          <p:spPr bwMode="auto">
            <a:xfrm>
              <a:off x="4786" y="258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7" name="Line 300"/>
            <p:cNvSpPr>
              <a:spLocks noChangeShapeType="1"/>
            </p:cNvSpPr>
            <p:nvPr/>
          </p:nvSpPr>
          <p:spPr bwMode="auto">
            <a:xfrm>
              <a:off x="4786" y="265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8" name="Line 301"/>
            <p:cNvSpPr>
              <a:spLocks noChangeShapeType="1"/>
            </p:cNvSpPr>
            <p:nvPr/>
          </p:nvSpPr>
          <p:spPr bwMode="auto">
            <a:xfrm>
              <a:off x="4786" y="27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9" name="Line 302"/>
            <p:cNvSpPr>
              <a:spLocks noChangeShapeType="1"/>
            </p:cNvSpPr>
            <p:nvPr/>
          </p:nvSpPr>
          <p:spPr bwMode="auto">
            <a:xfrm>
              <a:off x="4786" y="27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0" name="Line 303"/>
            <p:cNvSpPr>
              <a:spLocks noChangeShapeType="1"/>
            </p:cNvSpPr>
            <p:nvPr/>
          </p:nvSpPr>
          <p:spPr bwMode="auto">
            <a:xfrm>
              <a:off x="4786" y="28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1" name="Line 304"/>
            <p:cNvSpPr>
              <a:spLocks noChangeShapeType="1"/>
            </p:cNvSpPr>
            <p:nvPr/>
          </p:nvSpPr>
          <p:spPr bwMode="auto">
            <a:xfrm>
              <a:off x="4786" y="29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2" name="Line 305"/>
            <p:cNvSpPr>
              <a:spLocks noChangeShapeType="1"/>
            </p:cNvSpPr>
            <p:nvPr/>
          </p:nvSpPr>
          <p:spPr bwMode="auto">
            <a:xfrm>
              <a:off x="4786" y="29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3" name="Line 306"/>
            <p:cNvSpPr>
              <a:spLocks noChangeShapeType="1"/>
            </p:cNvSpPr>
            <p:nvPr/>
          </p:nvSpPr>
          <p:spPr bwMode="auto">
            <a:xfrm>
              <a:off x="4786" y="30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4" name="Line 307"/>
            <p:cNvSpPr>
              <a:spLocks noChangeShapeType="1"/>
            </p:cNvSpPr>
            <p:nvPr/>
          </p:nvSpPr>
          <p:spPr bwMode="auto">
            <a:xfrm>
              <a:off x="4786" y="31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5" name="Line 308"/>
            <p:cNvSpPr>
              <a:spLocks noChangeShapeType="1"/>
            </p:cNvSpPr>
            <p:nvPr/>
          </p:nvSpPr>
          <p:spPr bwMode="auto">
            <a:xfrm>
              <a:off x="4786" y="32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6" name="Line 309"/>
            <p:cNvSpPr>
              <a:spLocks noChangeShapeType="1"/>
            </p:cNvSpPr>
            <p:nvPr/>
          </p:nvSpPr>
          <p:spPr bwMode="auto">
            <a:xfrm>
              <a:off x="4786" y="327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7" name="Line 310"/>
            <p:cNvSpPr>
              <a:spLocks noChangeShapeType="1"/>
            </p:cNvSpPr>
            <p:nvPr/>
          </p:nvSpPr>
          <p:spPr bwMode="auto">
            <a:xfrm>
              <a:off x="4786" y="333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8" name="Line 311"/>
            <p:cNvSpPr>
              <a:spLocks noChangeShapeType="1"/>
            </p:cNvSpPr>
            <p:nvPr/>
          </p:nvSpPr>
          <p:spPr bwMode="auto">
            <a:xfrm>
              <a:off x="4786" y="3406"/>
              <a:ext cx="1" cy="1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9" name="Line 312"/>
            <p:cNvSpPr>
              <a:spLocks noChangeShapeType="1"/>
            </p:cNvSpPr>
            <p:nvPr/>
          </p:nvSpPr>
          <p:spPr bwMode="auto">
            <a:xfrm>
              <a:off x="3191" y="3333"/>
              <a:ext cx="16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0" name="Line 313"/>
            <p:cNvSpPr>
              <a:spLocks noChangeShapeType="1"/>
            </p:cNvSpPr>
            <p:nvPr/>
          </p:nvSpPr>
          <p:spPr bwMode="auto">
            <a:xfrm flipV="1">
              <a:off x="3410" y="3333"/>
              <a:ext cx="29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1" name="Line 314"/>
            <p:cNvSpPr>
              <a:spLocks noChangeShapeType="1"/>
            </p:cNvSpPr>
            <p:nvPr/>
          </p:nvSpPr>
          <p:spPr bwMode="auto">
            <a:xfrm flipV="1">
              <a:off x="3750" y="3333"/>
              <a:ext cx="29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2" name="Line 315"/>
            <p:cNvSpPr>
              <a:spLocks noChangeShapeType="1"/>
            </p:cNvSpPr>
            <p:nvPr/>
          </p:nvSpPr>
          <p:spPr bwMode="auto">
            <a:xfrm flipV="1">
              <a:off x="4100" y="3333"/>
              <a:ext cx="28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3" name="Line 316"/>
            <p:cNvSpPr>
              <a:spLocks noChangeShapeType="1"/>
            </p:cNvSpPr>
            <p:nvPr/>
          </p:nvSpPr>
          <p:spPr bwMode="auto">
            <a:xfrm flipV="1">
              <a:off x="4440" y="3333"/>
              <a:ext cx="28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4" name="Freeform 317"/>
            <p:cNvSpPr>
              <a:spLocks/>
            </p:cNvSpPr>
            <p:nvPr/>
          </p:nvSpPr>
          <p:spPr bwMode="auto">
            <a:xfrm>
              <a:off x="3360" y="2521"/>
              <a:ext cx="50" cy="235"/>
            </a:xfrm>
            <a:custGeom>
              <a:avLst/>
              <a:gdLst>
                <a:gd name="T0" fmla="*/ 50 w 50"/>
                <a:gd name="T1" fmla="*/ 0 h 235"/>
                <a:gd name="T2" fmla="*/ 50 w 50"/>
                <a:gd name="T3" fmla="*/ 235 h 235"/>
                <a:gd name="T4" fmla="*/ 0 w 50"/>
                <a:gd name="T5" fmla="*/ 173 h 235"/>
                <a:gd name="T6" fmla="*/ 0 w 50"/>
                <a:gd name="T7" fmla="*/ 42 h 235"/>
                <a:gd name="T8" fmla="*/ 5 w 50"/>
                <a:gd name="T9" fmla="*/ 34 h 235"/>
                <a:gd name="T10" fmla="*/ 13 w 50"/>
                <a:gd name="T11" fmla="*/ 24 h 235"/>
                <a:gd name="T12" fmla="*/ 24 w 50"/>
                <a:gd name="T13" fmla="*/ 16 h 235"/>
                <a:gd name="T14" fmla="*/ 36 w 50"/>
                <a:gd name="T15" fmla="*/ 7 h 235"/>
                <a:gd name="T16" fmla="*/ 50 w 50"/>
                <a:gd name="T17" fmla="*/ 0 h 2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235">
                  <a:moveTo>
                    <a:pt x="50" y="0"/>
                  </a:moveTo>
                  <a:lnTo>
                    <a:pt x="50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5" y="34"/>
                  </a:lnTo>
                  <a:lnTo>
                    <a:pt x="13" y="24"/>
                  </a:lnTo>
                  <a:lnTo>
                    <a:pt x="24" y="16"/>
                  </a:lnTo>
                  <a:lnTo>
                    <a:pt x="36" y="7"/>
                  </a:lnTo>
                  <a:lnTo>
                    <a:pt x="50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5" name="Line 318"/>
            <p:cNvSpPr>
              <a:spLocks noChangeShapeType="1"/>
            </p:cNvSpPr>
            <p:nvPr/>
          </p:nvSpPr>
          <p:spPr bwMode="auto">
            <a:xfrm flipV="1">
              <a:off x="4786" y="3333"/>
              <a:ext cx="107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6" name="Line 319"/>
            <p:cNvSpPr>
              <a:spLocks noChangeShapeType="1"/>
            </p:cNvSpPr>
            <p:nvPr/>
          </p:nvSpPr>
          <p:spPr bwMode="auto">
            <a:xfrm flipV="1">
              <a:off x="3274" y="2444"/>
              <a:ext cx="1" cy="2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7" name="Line 320"/>
            <p:cNvSpPr>
              <a:spLocks noChangeShapeType="1"/>
            </p:cNvSpPr>
            <p:nvPr/>
          </p:nvSpPr>
          <p:spPr bwMode="auto">
            <a:xfrm flipV="1">
              <a:off x="3360" y="2444"/>
              <a:ext cx="1" cy="11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8" name="Line 321"/>
            <p:cNvSpPr>
              <a:spLocks noChangeShapeType="1"/>
            </p:cNvSpPr>
            <p:nvPr/>
          </p:nvSpPr>
          <p:spPr bwMode="auto">
            <a:xfrm>
              <a:off x="3274" y="2489"/>
              <a:ext cx="8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9" name="Line 322"/>
            <p:cNvSpPr>
              <a:spLocks noChangeShapeType="1"/>
            </p:cNvSpPr>
            <p:nvPr/>
          </p:nvSpPr>
          <p:spPr bwMode="auto">
            <a:xfrm>
              <a:off x="3416" y="2489"/>
              <a:ext cx="2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0" name="Freeform 323"/>
            <p:cNvSpPr>
              <a:spLocks/>
            </p:cNvSpPr>
            <p:nvPr/>
          </p:nvSpPr>
          <p:spPr bwMode="auto">
            <a:xfrm>
              <a:off x="3363" y="2469"/>
              <a:ext cx="58" cy="43"/>
            </a:xfrm>
            <a:custGeom>
              <a:avLst/>
              <a:gdLst>
                <a:gd name="T0" fmla="*/ 58 w 58"/>
                <a:gd name="T1" fmla="*/ 43 h 43"/>
                <a:gd name="T2" fmla="*/ 0 w 58"/>
                <a:gd name="T3" fmla="*/ 20 h 43"/>
                <a:gd name="T4" fmla="*/ 58 w 58"/>
                <a:gd name="T5" fmla="*/ 0 h 43"/>
                <a:gd name="T6" fmla="*/ 58 w 5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lnTo>
                    <a:pt x="0" y="20"/>
                  </a:lnTo>
                  <a:lnTo>
                    <a:pt x="58" y="0"/>
                  </a:lnTo>
                  <a:lnTo>
                    <a:pt x="5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1" name="Line 324"/>
            <p:cNvSpPr>
              <a:spLocks noChangeShapeType="1"/>
            </p:cNvSpPr>
            <p:nvPr/>
          </p:nvSpPr>
          <p:spPr bwMode="auto">
            <a:xfrm>
              <a:off x="3210" y="2489"/>
              <a:ext cx="1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2" name="Freeform 325"/>
            <p:cNvSpPr>
              <a:spLocks/>
            </p:cNvSpPr>
            <p:nvPr/>
          </p:nvSpPr>
          <p:spPr bwMode="auto">
            <a:xfrm>
              <a:off x="3215" y="2469"/>
              <a:ext cx="59" cy="43"/>
            </a:xfrm>
            <a:custGeom>
              <a:avLst/>
              <a:gdLst>
                <a:gd name="T0" fmla="*/ 0 w 59"/>
                <a:gd name="T1" fmla="*/ 0 h 43"/>
                <a:gd name="T2" fmla="*/ 59 w 59"/>
                <a:gd name="T3" fmla="*/ 20 h 43"/>
                <a:gd name="T4" fmla="*/ 0 w 59"/>
                <a:gd name="T5" fmla="*/ 43 h 43"/>
                <a:gd name="T6" fmla="*/ 0 w 59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43">
                  <a:moveTo>
                    <a:pt x="0" y="0"/>
                  </a:moveTo>
                  <a:lnTo>
                    <a:pt x="59" y="20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3" name="Line 326"/>
            <p:cNvSpPr>
              <a:spLocks noChangeShapeType="1"/>
            </p:cNvSpPr>
            <p:nvPr/>
          </p:nvSpPr>
          <p:spPr bwMode="auto">
            <a:xfrm>
              <a:off x="3363" y="3510"/>
              <a:ext cx="8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4" name="Line 327"/>
            <p:cNvSpPr>
              <a:spLocks noChangeShapeType="1"/>
            </p:cNvSpPr>
            <p:nvPr/>
          </p:nvSpPr>
          <p:spPr bwMode="auto">
            <a:xfrm>
              <a:off x="3283" y="3510"/>
              <a:ext cx="3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5" name="Freeform 328"/>
            <p:cNvSpPr>
              <a:spLocks/>
            </p:cNvSpPr>
            <p:nvPr/>
          </p:nvSpPr>
          <p:spPr bwMode="auto">
            <a:xfrm>
              <a:off x="3309" y="3488"/>
              <a:ext cx="57" cy="43"/>
            </a:xfrm>
            <a:custGeom>
              <a:avLst/>
              <a:gdLst>
                <a:gd name="T0" fmla="*/ 0 w 57"/>
                <a:gd name="T1" fmla="*/ 0 h 43"/>
                <a:gd name="T2" fmla="*/ 57 w 57"/>
                <a:gd name="T3" fmla="*/ 22 h 43"/>
                <a:gd name="T4" fmla="*/ 0 w 57"/>
                <a:gd name="T5" fmla="*/ 43 h 43"/>
                <a:gd name="T6" fmla="*/ 0 w 5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0" y="0"/>
                  </a:moveTo>
                  <a:lnTo>
                    <a:pt x="57" y="22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6" name="Line 329"/>
            <p:cNvSpPr>
              <a:spLocks noChangeShapeType="1"/>
            </p:cNvSpPr>
            <p:nvPr/>
          </p:nvSpPr>
          <p:spPr bwMode="auto">
            <a:xfrm>
              <a:off x="3459" y="3510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7" name="Freeform 330"/>
            <p:cNvSpPr>
              <a:spLocks/>
            </p:cNvSpPr>
            <p:nvPr/>
          </p:nvSpPr>
          <p:spPr bwMode="auto">
            <a:xfrm>
              <a:off x="3407" y="3488"/>
              <a:ext cx="57" cy="43"/>
            </a:xfrm>
            <a:custGeom>
              <a:avLst/>
              <a:gdLst>
                <a:gd name="T0" fmla="*/ 57 w 57"/>
                <a:gd name="T1" fmla="*/ 43 h 43"/>
                <a:gd name="T2" fmla="*/ 0 w 57"/>
                <a:gd name="T3" fmla="*/ 22 h 43"/>
                <a:gd name="T4" fmla="*/ 57 w 57"/>
                <a:gd name="T5" fmla="*/ 0 h 43"/>
                <a:gd name="T6" fmla="*/ 57 w 57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57" y="43"/>
                  </a:moveTo>
                  <a:lnTo>
                    <a:pt x="0" y="22"/>
                  </a:lnTo>
                  <a:lnTo>
                    <a:pt x="57" y="0"/>
                  </a:lnTo>
                  <a:lnTo>
                    <a:pt x="5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8" name="Freeform 331"/>
            <p:cNvSpPr>
              <a:spLocks/>
            </p:cNvSpPr>
            <p:nvPr/>
          </p:nvSpPr>
          <p:spPr bwMode="auto">
            <a:xfrm>
              <a:off x="3704" y="2530"/>
              <a:ext cx="46" cy="226"/>
            </a:xfrm>
            <a:custGeom>
              <a:avLst/>
              <a:gdLst>
                <a:gd name="T0" fmla="*/ 46 w 46"/>
                <a:gd name="T1" fmla="*/ 0 h 226"/>
                <a:gd name="T2" fmla="*/ 46 w 46"/>
                <a:gd name="T3" fmla="*/ 226 h 226"/>
                <a:gd name="T4" fmla="*/ 0 w 46"/>
                <a:gd name="T5" fmla="*/ 172 h 226"/>
                <a:gd name="T6" fmla="*/ 0 w 46"/>
                <a:gd name="T7" fmla="*/ 40 h 226"/>
                <a:gd name="T8" fmla="*/ 4 w 46"/>
                <a:gd name="T9" fmla="*/ 32 h 226"/>
                <a:gd name="T10" fmla="*/ 12 w 46"/>
                <a:gd name="T11" fmla="*/ 23 h 226"/>
                <a:gd name="T12" fmla="*/ 21 w 46"/>
                <a:gd name="T13" fmla="*/ 14 h 226"/>
                <a:gd name="T14" fmla="*/ 34 w 46"/>
                <a:gd name="T15" fmla="*/ 5 h 226"/>
                <a:gd name="T16" fmla="*/ 46 w 46"/>
                <a:gd name="T17" fmla="*/ 0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" h="226">
                  <a:moveTo>
                    <a:pt x="46" y="0"/>
                  </a:moveTo>
                  <a:lnTo>
                    <a:pt x="46" y="226"/>
                  </a:lnTo>
                  <a:lnTo>
                    <a:pt x="0" y="172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12" y="23"/>
                  </a:lnTo>
                  <a:lnTo>
                    <a:pt x="21" y="14"/>
                  </a:lnTo>
                  <a:lnTo>
                    <a:pt x="34" y="5"/>
                  </a:lnTo>
                  <a:lnTo>
                    <a:pt x="46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9" name="Freeform 332"/>
            <p:cNvSpPr>
              <a:spLocks/>
            </p:cNvSpPr>
            <p:nvPr/>
          </p:nvSpPr>
          <p:spPr bwMode="auto">
            <a:xfrm>
              <a:off x="4045" y="2525"/>
              <a:ext cx="55" cy="234"/>
            </a:xfrm>
            <a:custGeom>
              <a:avLst/>
              <a:gdLst>
                <a:gd name="T0" fmla="*/ 55 w 55"/>
                <a:gd name="T1" fmla="*/ 0 h 234"/>
                <a:gd name="T2" fmla="*/ 55 w 55"/>
                <a:gd name="T3" fmla="*/ 234 h 234"/>
                <a:gd name="T4" fmla="*/ 0 w 55"/>
                <a:gd name="T5" fmla="*/ 171 h 234"/>
                <a:gd name="T6" fmla="*/ 0 w 55"/>
                <a:gd name="T7" fmla="*/ 41 h 234"/>
                <a:gd name="T8" fmla="*/ 3 w 55"/>
                <a:gd name="T9" fmla="*/ 34 h 234"/>
                <a:gd name="T10" fmla="*/ 10 w 55"/>
                <a:gd name="T11" fmla="*/ 27 h 234"/>
                <a:gd name="T12" fmla="*/ 19 w 55"/>
                <a:gd name="T13" fmla="*/ 19 h 234"/>
                <a:gd name="T14" fmla="*/ 30 w 55"/>
                <a:gd name="T15" fmla="*/ 12 h 234"/>
                <a:gd name="T16" fmla="*/ 42 w 55"/>
                <a:gd name="T17" fmla="*/ 6 h 234"/>
                <a:gd name="T18" fmla="*/ 55 w 55"/>
                <a:gd name="T19" fmla="*/ 0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4">
                  <a:moveTo>
                    <a:pt x="55" y="0"/>
                  </a:moveTo>
                  <a:lnTo>
                    <a:pt x="55" y="234"/>
                  </a:lnTo>
                  <a:lnTo>
                    <a:pt x="0" y="171"/>
                  </a:lnTo>
                  <a:lnTo>
                    <a:pt x="0" y="41"/>
                  </a:lnTo>
                  <a:lnTo>
                    <a:pt x="3" y="34"/>
                  </a:lnTo>
                  <a:lnTo>
                    <a:pt x="10" y="27"/>
                  </a:lnTo>
                  <a:lnTo>
                    <a:pt x="19" y="19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20" name="Freeform 333"/>
            <p:cNvSpPr>
              <a:spLocks/>
            </p:cNvSpPr>
            <p:nvPr/>
          </p:nvSpPr>
          <p:spPr bwMode="auto">
            <a:xfrm>
              <a:off x="4385" y="2521"/>
              <a:ext cx="55" cy="235"/>
            </a:xfrm>
            <a:custGeom>
              <a:avLst/>
              <a:gdLst>
                <a:gd name="T0" fmla="*/ 55 w 55"/>
                <a:gd name="T1" fmla="*/ 0 h 235"/>
                <a:gd name="T2" fmla="*/ 55 w 55"/>
                <a:gd name="T3" fmla="*/ 235 h 235"/>
                <a:gd name="T4" fmla="*/ 0 w 55"/>
                <a:gd name="T5" fmla="*/ 173 h 235"/>
                <a:gd name="T6" fmla="*/ 0 w 55"/>
                <a:gd name="T7" fmla="*/ 42 h 235"/>
                <a:gd name="T8" fmla="*/ 4 w 55"/>
                <a:gd name="T9" fmla="*/ 35 h 235"/>
                <a:gd name="T10" fmla="*/ 11 w 55"/>
                <a:gd name="T11" fmla="*/ 28 h 235"/>
                <a:gd name="T12" fmla="*/ 19 w 55"/>
                <a:gd name="T13" fmla="*/ 20 h 235"/>
                <a:gd name="T14" fmla="*/ 30 w 55"/>
                <a:gd name="T15" fmla="*/ 13 h 235"/>
                <a:gd name="T16" fmla="*/ 42 w 55"/>
                <a:gd name="T17" fmla="*/ 6 h 235"/>
                <a:gd name="T18" fmla="*/ 55 w 55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5">
                  <a:moveTo>
                    <a:pt x="55" y="0"/>
                  </a:moveTo>
                  <a:lnTo>
                    <a:pt x="55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4" y="35"/>
                  </a:lnTo>
                  <a:lnTo>
                    <a:pt x="11" y="28"/>
                  </a:lnTo>
                  <a:lnTo>
                    <a:pt x="19" y="20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21" name="Freeform 334"/>
            <p:cNvSpPr>
              <a:spLocks/>
            </p:cNvSpPr>
            <p:nvPr/>
          </p:nvSpPr>
          <p:spPr bwMode="auto">
            <a:xfrm>
              <a:off x="4729" y="2521"/>
              <a:ext cx="57" cy="235"/>
            </a:xfrm>
            <a:custGeom>
              <a:avLst/>
              <a:gdLst>
                <a:gd name="T0" fmla="*/ 57 w 57"/>
                <a:gd name="T1" fmla="*/ 0 h 235"/>
                <a:gd name="T2" fmla="*/ 57 w 57"/>
                <a:gd name="T3" fmla="*/ 235 h 235"/>
                <a:gd name="T4" fmla="*/ 0 w 57"/>
                <a:gd name="T5" fmla="*/ 173 h 235"/>
                <a:gd name="T6" fmla="*/ 0 w 57"/>
                <a:gd name="T7" fmla="*/ 42 h 235"/>
                <a:gd name="T8" fmla="*/ 3 w 57"/>
                <a:gd name="T9" fmla="*/ 35 h 235"/>
                <a:gd name="T10" fmla="*/ 11 w 57"/>
                <a:gd name="T11" fmla="*/ 28 h 235"/>
                <a:gd name="T12" fmla="*/ 20 w 57"/>
                <a:gd name="T13" fmla="*/ 20 h 235"/>
                <a:gd name="T14" fmla="*/ 31 w 57"/>
                <a:gd name="T15" fmla="*/ 13 h 235"/>
                <a:gd name="T16" fmla="*/ 45 w 57"/>
                <a:gd name="T17" fmla="*/ 6 h 235"/>
                <a:gd name="T18" fmla="*/ 57 w 57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235">
                  <a:moveTo>
                    <a:pt x="57" y="0"/>
                  </a:moveTo>
                  <a:lnTo>
                    <a:pt x="57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3" y="35"/>
                  </a:lnTo>
                  <a:lnTo>
                    <a:pt x="11" y="28"/>
                  </a:lnTo>
                  <a:lnTo>
                    <a:pt x="20" y="20"/>
                  </a:lnTo>
                  <a:lnTo>
                    <a:pt x="31" y="13"/>
                  </a:lnTo>
                  <a:lnTo>
                    <a:pt x="45" y="6"/>
                  </a:lnTo>
                  <a:lnTo>
                    <a:pt x="57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22" name="Freeform 335"/>
            <p:cNvSpPr>
              <a:spLocks/>
            </p:cNvSpPr>
            <p:nvPr/>
          </p:nvSpPr>
          <p:spPr bwMode="auto">
            <a:xfrm>
              <a:off x="3360" y="3333"/>
              <a:ext cx="50" cy="125"/>
            </a:xfrm>
            <a:custGeom>
              <a:avLst/>
              <a:gdLst>
                <a:gd name="T0" fmla="*/ 50 w 50"/>
                <a:gd name="T1" fmla="*/ 125 h 125"/>
                <a:gd name="T2" fmla="*/ 46 w 50"/>
                <a:gd name="T3" fmla="*/ 104 h 125"/>
                <a:gd name="T4" fmla="*/ 41 w 50"/>
                <a:gd name="T5" fmla="*/ 82 h 125"/>
                <a:gd name="T6" fmla="*/ 35 w 50"/>
                <a:gd name="T7" fmla="*/ 61 h 125"/>
                <a:gd name="T8" fmla="*/ 28 w 50"/>
                <a:gd name="T9" fmla="*/ 41 h 125"/>
                <a:gd name="T10" fmla="*/ 19 w 50"/>
                <a:gd name="T11" fmla="*/ 23 h 125"/>
                <a:gd name="T12" fmla="*/ 10 w 50"/>
                <a:gd name="T13" fmla="*/ 9 h 125"/>
                <a:gd name="T14" fmla="*/ 0 w 50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5">
                  <a:moveTo>
                    <a:pt x="50" y="125"/>
                  </a:moveTo>
                  <a:lnTo>
                    <a:pt x="46" y="104"/>
                  </a:lnTo>
                  <a:lnTo>
                    <a:pt x="41" y="82"/>
                  </a:lnTo>
                  <a:lnTo>
                    <a:pt x="35" y="61"/>
                  </a:lnTo>
                  <a:lnTo>
                    <a:pt x="28" y="41"/>
                  </a:lnTo>
                  <a:lnTo>
                    <a:pt x="19" y="23"/>
                  </a:lnTo>
                  <a:lnTo>
                    <a:pt x="10" y="9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23" name="Freeform 336"/>
            <p:cNvSpPr>
              <a:spLocks/>
            </p:cNvSpPr>
            <p:nvPr/>
          </p:nvSpPr>
          <p:spPr bwMode="auto">
            <a:xfrm>
              <a:off x="3704" y="3334"/>
              <a:ext cx="46" cy="125"/>
            </a:xfrm>
            <a:custGeom>
              <a:avLst/>
              <a:gdLst>
                <a:gd name="T0" fmla="*/ 46 w 46"/>
                <a:gd name="T1" fmla="*/ 125 h 125"/>
                <a:gd name="T2" fmla="*/ 43 w 46"/>
                <a:gd name="T3" fmla="*/ 104 h 125"/>
                <a:gd name="T4" fmla="*/ 40 w 46"/>
                <a:gd name="T5" fmla="*/ 82 h 125"/>
                <a:gd name="T6" fmla="*/ 34 w 46"/>
                <a:gd name="T7" fmla="*/ 61 h 125"/>
                <a:gd name="T8" fmla="*/ 26 w 46"/>
                <a:gd name="T9" fmla="*/ 40 h 125"/>
                <a:gd name="T10" fmla="*/ 18 w 46"/>
                <a:gd name="T11" fmla="*/ 24 h 125"/>
                <a:gd name="T12" fmla="*/ 9 w 46"/>
                <a:gd name="T13" fmla="*/ 10 h 125"/>
                <a:gd name="T14" fmla="*/ 0 w 46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5">
                  <a:moveTo>
                    <a:pt x="46" y="125"/>
                  </a:moveTo>
                  <a:lnTo>
                    <a:pt x="43" y="104"/>
                  </a:lnTo>
                  <a:lnTo>
                    <a:pt x="40" y="82"/>
                  </a:lnTo>
                  <a:lnTo>
                    <a:pt x="34" y="61"/>
                  </a:lnTo>
                  <a:lnTo>
                    <a:pt x="26" y="40"/>
                  </a:lnTo>
                  <a:lnTo>
                    <a:pt x="18" y="24"/>
                  </a:lnTo>
                  <a:lnTo>
                    <a:pt x="9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24" name="Freeform 337"/>
            <p:cNvSpPr>
              <a:spLocks/>
            </p:cNvSpPr>
            <p:nvPr/>
          </p:nvSpPr>
          <p:spPr bwMode="auto">
            <a:xfrm>
              <a:off x="404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0 w 55"/>
                <a:gd name="T3" fmla="*/ 104 h 125"/>
                <a:gd name="T4" fmla="*/ 45 w 55"/>
                <a:gd name="T5" fmla="*/ 82 h 125"/>
                <a:gd name="T6" fmla="*/ 37 w 55"/>
                <a:gd name="T7" fmla="*/ 60 h 125"/>
                <a:gd name="T8" fmla="*/ 28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0" y="104"/>
                  </a:lnTo>
                  <a:lnTo>
                    <a:pt x="45" y="82"/>
                  </a:lnTo>
                  <a:lnTo>
                    <a:pt x="37" y="60"/>
                  </a:lnTo>
                  <a:lnTo>
                    <a:pt x="28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25" name="Freeform 338"/>
            <p:cNvSpPr>
              <a:spLocks/>
            </p:cNvSpPr>
            <p:nvPr/>
          </p:nvSpPr>
          <p:spPr bwMode="auto">
            <a:xfrm>
              <a:off x="438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1 w 55"/>
                <a:gd name="T3" fmla="*/ 104 h 125"/>
                <a:gd name="T4" fmla="*/ 45 w 55"/>
                <a:gd name="T5" fmla="*/ 82 h 125"/>
                <a:gd name="T6" fmla="*/ 38 w 55"/>
                <a:gd name="T7" fmla="*/ 60 h 125"/>
                <a:gd name="T8" fmla="*/ 29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1" y="104"/>
                  </a:lnTo>
                  <a:lnTo>
                    <a:pt x="45" y="82"/>
                  </a:lnTo>
                  <a:lnTo>
                    <a:pt x="38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26" name="Freeform 339"/>
            <p:cNvSpPr>
              <a:spLocks/>
            </p:cNvSpPr>
            <p:nvPr/>
          </p:nvSpPr>
          <p:spPr bwMode="auto">
            <a:xfrm>
              <a:off x="4729" y="3334"/>
              <a:ext cx="57" cy="125"/>
            </a:xfrm>
            <a:custGeom>
              <a:avLst/>
              <a:gdLst>
                <a:gd name="T0" fmla="*/ 57 w 57"/>
                <a:gd name="T1" fmla="*/ 125 h 125"/>
                <a:gd name="T2" fmla="*/ 53 w 57"/>
                <a:gd name="T3" fmla="*/ 103 h 125"/>
                <a:gd name="T4" fmla="*/ 46 w 57"/>
                <a:gd name="T5" fmla="*/ 82 h 125"/>
                <a:gd name="T6" fmla="*/ 39 w 57"/>
                <a:gd name="T7" fmla="*/ 60 h 125"/>
                <a:gd name="T8" fmla="*/ 29 w 57"/>
                <a:gd name="T9" fmla="*/ 40 h 125"/>
                <a:gd name="T10" fmla="*/ 19 w 57"/>
                <a:gd name="T11" fmla="*/ 22 h 125"/>
                <a:gd name="T12" fmla="*/ 9 w 57"/>
                <a:gd name="T13" fmla="*/ 8 h 125"/>
                <a:gd name="T14" fmla="*/ 0 w 57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5">
                  <a:moveTo>
                    <a:pt x="57" y="125"/>
                  </a:moveTo>
                  <a:lnTo>
                    <a:pt x="53" y="103"/>
                  </a:lnTo>
                  <a:lnTo>
                    <a:pt x="46" y="82"/>
                  </a:lnTo>
                  <a:lnTo>
                    <a:pt x="39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27" name="Rectangle 340"/>
            <p:cNvSpPr>
              <a:spLocks noChangeArrowheads="1"/>
            </p:cNvSpPr>
            <p:nvPr/>
          </p:nvSpPr>
          <p:spPr bwMode="auto">
            <a:xfrm>
              <a:off x="3087" y="2366"/>
              <a:ext cx="4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28" name="Rectangle 341"/>
            <p:cNvSpPr>
              <a:spLocks noChangeArrowheads="1"/>
            </p:cNvSpPr>
            <p:nvPr/>
          </p:nvSpPr>
          <p:spPr bwMode="auto">
            <a:xfrm>
              <a:off x="3128" y="2425"/>
              <a:ext cx="2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29" name="Rectangle 342"/>
            <p:cNvSpPr>
              <a:spLocks noChangeArrowheads="1"/>
            </p:cNvSpPr>
            <p:nvPr/>
          </p:nvSpPr>
          <p:spPr bwMode="auto">
            <a:xfrm>
              <a:off x="3110" y="319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0" name="Rectangle 343"/>
            <p:cNvSpPr>
              <a:spLocks noChangeArrowheads="1"/>
            </p:cNvSpPr>
            <p:nvPr/>
          </p:nvSpPr>
          <p:spPr bwMode="auto">
            <a:xfrm>
              <a:off x="3133" y="3253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1" name="Rectangle 344"/>
            <p:cNvSpPr>
              <a:spLocks noChangeArrowheads="1"/>
            </p:cNvSpPr>
            <p:nvPr/>
          </p:nvSpPr>
          <p:spPr bwMode="auto">
            <a:xfrm>
              <a:off x="5290" y="2849"/>
              <a:ext cx="5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2" name="Rectangle 345"/>
            <p:cNvSpPr>
              <a:spLocks noChangeArrowheads="1"/>
            </p:cNvSpPr>
            <p:nvPr/>
          </p:nvSpPr>
          <p:spPr bwMode="auto">
            <a:xfrm>
              <a:off x="5346" y="2859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3" name="Rectangle 346"/>
            <p:cNvSpPr>
              <a:spLocks noChangeArrowheads="1"/>
            </p:cNvSpPr>
            <p:nvPr/>
          </p:nvSpPr>
          <p:spPr bwMode="auto">
            <a:xfrm>
              <a:off x="3119" y="2859"/>
              <a:ext cx="6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4" name="Rectangle 347"/>
            <p:cNvSpPr>
              <a:spLocks noChangeArrowheads="1"/>
            </p:cNvSpPr>
            <p:nvPr/>
          </p:nvSpPr>
          <p:spPr bwMode="auto">
            <a:xfrm>
              <a:off x="5290" y="3455"/>
              <a:ext cx="5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5" name="Rectangle 348"/>
            <p:cNvSpPr>
              <a:spLocks noChangeArrowheads="1"/>
            </p:cNvSpPr>
            <p:nvPr/>
          </p:nvSpPr>
          <p:spPr bwMode="auto">
            <a:xfrm>
              <a:off x="5346" y="346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6" name="Rectangle 349"/>
            <p:cNvSpPr>
              <a:spLocks noChangeArrowheads="1"/>
            </p:cNvSpPr>
            <p:nvPr/>
          </p:nvSpPr>
          <p:spPr bwMode="auto">
            <a:xfrm>
              <a:off x="3119" y="3465"/>
              <a:ext cx="6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7" name="Rectangle 350"/>
            <p:cNvSpPr>
              <a:spLocks noChangeArrowheads="1"/>
            </p:cNvSpPr>
            <p:nvPr/>
          </p:nvSpPr>
          <p:spPr bwMode="auto">
            <a:xfrm>
              <a:off x="3361" y="3501"/>
              <a:ext cx="3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g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8" name="Rectangle 351"/>
            <p:cNvSpPr>
              <a:spLocks noChangeArrowheads="1"/>
            </p:cNvSpPr>
            <p:nvPr/>
          </p:nvSpPr>
          <p:spPr bwMode="auto">
            <a:xfrm>
              <a:off x="3254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39" name="Rectangle 352"/>
            <p:cNvSpPr>
              <a:spLocks noChangeArrowheads="1"/>
            </p:cNvSpPr>
            <p:nvPr/>
          </p:nvSpPr>
          <p:spPr bwMode="auto">
            <a:xfrm>
              <a:off x="3277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0" name="Rectangle 353"/>
            <p:cNvSpPr>
              <a:spLocks noChangeArrowheads="1"/>
            </p:cNvSpPr>
            <p:nvPr/>
          </p:nvSpPr>
          <p:spPr bwMode="auto">
            <a:xfrm>
              <a:off x="3526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1" name="Rectangle 354"/>
            <p:cNvSpPr>
              <a:spLocks noChangeArrowheads="1"/>
            </p:cNvSpPr>
            <p:nvPr/>
          </p:nvSpPr>
          <p:spPr bwMode="auto">
            <a:xfrm>
              <a:off x="3549" y="3246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2" name="Rectangle 355"/>
            <p:cNvSpPr>
              <a:spLocks noChangeArrowheads="1"/>
            </p:cNvSpPr>
            <p:nvPr/>
          </p:nvSpPr>
          <p:spPr bwMode="auto">
            <a:xfrm>
              <a:off x="3869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3" name="Rectangle 356"/>
            <p:cNvSpPr>
              <a:spLocks noChangeArrowheads="1"/>
            </p:cNvSpPr>
            <p:nvPr/>
          </p:nvSpPr>
          <p:spPr bwMode="auto">
            <a:xfrm>
              <a:off x="3892" y="3246"/>
              <a:ext cx="30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4" name="Rectangle 357"/>
            <p:cNvSpPr>
              <a:spLocks noChangeArrowheads="1"/>
            </p:cNvSpPr>
            <p:nvPr/>
          </p:nvSpPr>
          <p:spPr bwMode="auto">
            <a:xfrm>
              <a:off x="421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5" name="Rectangle 358"/>
            <p:cNvSpPr>
              <a:spLocks noChangeArrowheads="1"/>
            </p:cNvSpPr>
            <p:nvPr/>
          </p:nvSpPr>
          <p:spPr bwMode="auto">
            <a:xfrm>
              <a:off x="423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6" name="Rectangle 359"/>
            <p:cNvSpPr>
              <a:spLocks noChangeArrowheads="1"/>
            </p:cNvSpPr>
            <p:nvPr/>
          </p:nvSpPr>
          <p:spPr bwMode="auto">
            <a:xfrm>
              <a:off x="454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7" name="Rectangle 360"/>
            <p:cNvSpPr>
              <a:spLocks noChangeArrowheads="1"/>
            </p:cNvSpPr>
            <p:nvPr/>
          </p:nvSpPr>
          <p:spPr bwMode="auto">
            <a:xfrm>
              <a:off x="456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8" name="Rectangle 361"/>
            <p:cNvSpPr>
              <a:spLocks noChangeArrowheads="1"/>
            </p:cNvSpPr>
            <p:nvPr/>
          </p:nvSpPr>
          <p:spPr bwMode="auto">
            <a:xfrm>
              <a:off x="4829" y="3189"/>
              <a:ext cx="2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49" name="Rectangle 362"/>
            <p:cNvSpPr>
              <a:spLocks noChangeArrowheads="1"/>
            </p:cNvSpPr>
            <p:nvPr/>
          </p:nvSpPr>
          <p:spPr bwMode="auto">
            <a:xfrm>
              <a:off x="4856" y="3246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50" name="Rectangle 363"/>
            <p:cNvSpPr>
              <a:spLocks noChangeArrowheads="1"/>
            </p:cNvSpPr>
            <p:nvPr/>
          </p:nvSpPr>
          <p:spPr bwMode="auto">
            <a:xfrm>
              <a:off x="3459" y="2373"/>
              <a:ext cx="4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51" name="Rectangle 364"/>
            <p:cNvSpPr>
              <a:spLocks noChangeArrowheads="1"/>
            </p:cNvSpPr>
            <p:nvPr/>
          </p:nvSpPr>
          <p:spPr bwMode="auto">
            <a:xfrm>
              <a:off x="3501" y="2431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52" name="Rectangle 365"/>
            <p:cNvSpPr>
              <a:spLocks noChangeArrowheads="1"/>
            </p:cNvSpPr>
            <p:nvPr/>
          </p:nvSpPr>
          <p:spPr bwMode="auto">
            <a:xfrm>
              <a:off x="3759" y="2366"/>
              <a:ext cx="4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53" name="Rectangle 366"/>
            <p:cNvSpPr>
              <a:spLocks noChangeArrowheads="1"/>
            </p:cNvSpPr>
            <p:nvPr/>
          </p:nvSpPr>
          <p:spPr bwMode="auto">
            <a:xfrm>
              <a:off x="3801" y="2425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54" name="Rectangle 367"/>
            <p:cNvSpPr>
              <a:spLocks noChangeArrowheads="1"/>
            </p:cNvSpPr>
            <p:nvPr/>
          </p:nvSpPr>
          <p:spPr bwMode="auto">
            <a:xfrm>
              <a:off x="4091" y="2366"/>
              <a:ext cx="4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55" name="Rectangle 368"/>
            <p:cNvSpPr>
              <a:spLocks noChangeArrowheads="1"/>
            </p:cNvSpPr>
            <p:nvPr/>
          </p:nvSpPr>
          <p:spPr bwMode="auto">
            <a:xfrm>
              <a:off x="4132" y="2425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56" name="Rectangle 369"/>
            <p:cNvSpPr>
              <a:spLocks noChangeArrowheads="1"/>
            </p:cNvSpPr>
            <p:nvPr/>
          </p:nvSpPr>
          <p:spPr bwMode="auto">
            <a:xfrm>
              <a:off x="3294" y="2356"/>
              <a:ext cx="5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3557" name="Freeform 370"/>
            <p:cNvSpPr>
              <a:spLocks/>
            </p:cNvSpPr>
            <p:nvPr/>
          </p:nvSpPr>
          <p:spPr bwMode="auto">
            <a:xfrm>
              <a:off x="3191" y="2560"/>
              <a:ext cx="170" cy="289"/>
            </a:xfrm>
            <a:custGeom>
              <a:avLst/>
              <a:gdLst>
                <a:gd name="T0" fmla="*/ 0 w 170"/>
                <a:gd name="T1" fmla="*/ 0 h 289"/>
                <a:gd name="T2" fmla="*/ 13 w 170"/>
                <a:gd name="T3" fmla="*/ 15 h 289"/>
                <a:gd name="T4" fmla="*/ 25 w 170"/>
                <a:gd name="T5" fmla="*/ 32 h 289"/>
                <a:gd name="T6" fmla="*/ 38 w 170"/>
                <a:gd name="T7" fmla="*/ 49 h 289"/>
                <a:gd name="T8" fmla="*/ 49 w 170"/>
                <a:gd name="T9" fmla="*/ 64 h 289"/>
                <a:gd name="T10" fmla="*/ 59 w 170"/>
                <a:gd name="T11" fmla="*/ 81 h 289"/>
                <a:gd name="T12" fmla="*/ 70 w 170"/>
                <a:gd name="T13" fmla="*/ 97 h 289"/>
                <a:gd name="T14" fmla="*/ 80 w 170"/>
                <a:gd name="T15" fmla="*/ 113 h 289"/>
                <a:gd name="T16" fmla="*/ 89 w 170"/>
                <a:gd name="T17" fmla="*/ 127 h 289"/>
                <a:gd name="T18" fmla="*/ 96 w 170"/>
                <a:gd name="T19" fmla="*/ 138 h 289"/>
                <a:gd name="T20" fmla="*/ 103 w 170"/>
                <a:gd name="T21" fmla="*/ 149 h 289"/>
                <a:gd name="T22" fmla="*/ 109 w 170"/>
                <a:gd name="T23" fmla="*/ 160 h 289"/>
                <a:gd name="T24" fmla="*/ 117 w 170"/>
                <a:gd name="T25" fmla="*/ 171 h 289"/>
                <a:gd name="T26" fmla="*/ 123 w 170"/>
                <a:gd name="T27" fmla="*/ 184 h 289"/>
                <a:gd name="T28" fmla="*/ 130 w 170"/>
                <a:gd name="T29" fmla="*/ 197 h 289"/>
                <a:gd name="T30" fmla="*/ 135 w 170"/>
                <a:gd name="T31" fmla="*/ 207 h 289"/>
                <a:gd name="T32" fmla="*/ 138 w 170"/>
                <a:gd name="T33" fmla="*/ 217 h 289"/>
                <a:gd name="T34" fmla="*/ 143 w 170"/>
                <a:gd name="T35" fmla="*/ 228 h 289"/>
                <a:gd name="T36" fmla="*/ 148 w 170"/>
                <a:gd name="T37" fmla="*/ 238 h 289"/>
                <a:gd name="T38" fmla="*/ 153 w 170"/>
                <a:gd name="T39" fmla="*/ 249 h 289"/>
                <a:gd name="T40" fmla="*/ 157 w 170"/>
                <a:gd name="T41" fmla="*/ 260 h 289"/>
                <a:gd name="T42" fmla="*/ 162 w 170"/>
                <a:gd name="T43" fmla="*/ 270 h 289"/>
                <a:gd name="T44" fmla="*/ 165 w 170"/>
                <a:gd name="T45" fmla="*/ 279 h 289"/>
                <a:gd name="T46" fmla="*/ 170 w 170"/>
                <a:gd name="T47" fmla="*/ 289 h 2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0" h="289">
                  <a:moveTo>
                    <a:pt x="0" y="0"/>
                  </a:moveTo>
                  <a:lnTo>
                    <a:pt x="13" y="15"/>
                  </a:lnTo>
                  <a:lnTo>
                    <a:pt x="25" y="32"/>
                  </a:lnTo>
                  <a:lnTo>
                    <a:pt x="38" y="49"/>
                  </a:lnTo>
                  <a:lnTo>
                    <a:pt x="49" y="64"/>
                  </a:lnTo>
                  <a:lnTo>
                    <a:pt x="59" y="81"/>
                  </a:lnTo>
                  <a:lnTo>
                    <a:pt x="70" y="97"/>
                  </a:lnTo>
                  <a:lnTo>
                    <a:pt x="80" y="113"/>
                  </a:lnTo>
                  <a:lnTo>
                    <a:pt x="89" y="127"/>
                  </a:lnTo>
                  <a:lnTo>
                    <a:pt x="96" y="138"/>
                  </a:lnTo>
                  <a:lnTo>
                    <a:pt x="103" y="149"/>
                  </a:lnTo>
                  <a:lnTo>
                    <a:pt x="109" y="160"/>
                  </a:lnTo>
                  <a:lnTo>
                    <a:pt x="117" y="171"/>
                  </a:lnTo>
                  <a:lnTo>
                    <a:pt x="123" y="184"/>
                  </a:lnTo>
                  <a:lnTo>
                    <a:pt x="130" y="197"/>
                  </a:lnTo>
                  <a:lnTo>
                    <a:pt x="135" y="207"/>
                  </a:lnTo>
                  <a:lnTo>
                    <a:pt x="138" y="217"/>
                  </a:lnTo>
                  <a:lnTo>
                    <a:pt x="143" y="228"/>
                  </a:lnTo>
                  <a:lnTo>
                    <a:pt x="148" y="238"/>
                  </a:lnTo>
                  <a:lnTo>
                    <a:pt x="153" y="249"/>
                  </a:lnTo>
                  <a:lnTo>
                    <a:pt x="157" y="260"/>
                  </a:lnTo>
                  <a:lnTo>
                    <a:pt x="162" y="270"/>
                  </a:lnTo>
                  <a:lnTo>
                    <a:pt x="165" y="279"/>
                  </a:lnTo>
                  <a:lnTo>
                    <a:pt x="170" y="289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58" name="Freeform 371"/>
            <p:cNvSpPr>
              <a:spLocks/>
            </p:cNvSpPr>
            <p:nvPr/>
          </p:nvSpPr>
          <p:spPr bwMode="auto">
            <a:xfrm>
              <a:off x="3361" y="2520"/>
              <a:ext cx="51" cy="329"/>
            </a:xfrm>
            <a:custGeom>
              <a:avLst/>
              <a:gdLst>
                <a:gd name="T0" fmla="*/ 0 w 51"/>
                <a:gd name="T1" fmla="*/ 329 h 329"/>
                <a:gd name="T2" fmla="*/ 0 w 51"/>
                <a:gd name="T3" fmla="*/ 178 h 329"/>
                <a:gd name="T4" fmla="*/ 51 w 51"/>
                <a:gd name="T5" fmla="*/ 236 h 329"/>
                <a:gd name="T6" fmla="*/ 51 w 51"/>
                <a:gd name="T7" fmla="*/ 0 h 3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9">
                  <a:moveTo>
                    <a:pt x="0" y="329"/>
                  </a:moveTo>
                  <a:lnTo>
                    <a:pt x="0" y="178"/>
                  </a:lnTo>
                  <a:lnTo>
                    <a:pt x="51" y="236"/>
                  </a:lnTo>
                  <a:lnTo>
                    <a:pt x="51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59" name="Freeform 372"/>
            <p:cNvSpPr>
              <a:spLocks/>
            </p:cNvSpPr>
            <p:nvPr/>
          </p:nvSpPr>
          <p:spPr bwMode="auto">
            <a:xfrm>
              <a:off x="3412" y="2513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0 w 287"/>
                <a:gd name="T3" fmla="*/ 4 h 325"/>
                <a:gd name="T4" fmla="*/ 18 w 287"/>
                <a:gd name="T5" fmla="*/ 1 h 325"/>
                <a:gd name="T6" fmla="*/ 27 w 287"/>
                <a:gd name="T7" fmla="*/ 0 h 325"/>
                <a:gd name="T8" fmla="*/ 35 w 287"/>
                <a:gd name="T9" fmla="*/ 0 h 325"/>
                <a:gd name="T10" fmla="*/ 44 w 287"/>
                <a:gd name="T11" fmla="*/ 1 h 325"/>
                <a:gd name="T12" fmla="*/ 53 w 287"/>
                <a:gd name="T13" fmla="*/ 3 h 325"/>
                <a:gd name="T14" fmla="*/ 63 w 287"/>
                <a:gd name="T15" fmla="*/ 6 h 325"/>
                <a:gd name="T16" fmla="*/ 66 w 287"/>
                <a:gd name="T17" fmla="*/ 7 h 325"/>
                <a:gd name="T18" fmla="*/ 67 w 287"/>
                <a:gd name="T19" fmla="*/ 7 h 325"/>
                <a:gd name="T20" fmla="*/ 69 w 287"/>
                <a:gd name="T21" fmla="*/ 8 h 325"/>
                <a:gd name="T22" fmla="*/ 70 w 287"/>
                <a:gd name="T23" fmla="*/ 8 h 325"/>
                <a:gd name="T24" fmla="*/ 73 w 287"/>
                <a:gd name="T25" fmla="*/ 8 h 325"/>
                <a:gd name="T26" fmla="*/ 74 w 287"/>
                <a:gd name="T27" fmla="*/ 10 h 325"/>
                <a:gd name="T28" fmla="*/ 75 w 287"/>
                <a:gd name="T29" fmla="*/ 10 h 325"/>
                <a:gd name="T30" fmla="*/ 80 w 287"/>
                <a:gd name="T31" fmla="*/ 11 h 325"/>
                <a:gd name="T32" fmla="*/ 84 w 287"/>
                <a:gd name="T33" fmla="*/ 14 h 325"/>
                <a:gd name="T34" fmla="*/ 89 w 287"/>
                <a:gd name="T35" fmla="*/ 15 h 325"/>
                <a:gd name="T36" fmla="*/ 92 w 287"/>
                <a:gd name="T37" fmla="*/ 17 h 325"/>
                <a:gd name="T38" fmla="*/ 95 w 287"/>
                <a:gd name="T39" fmla="*/ 19 h 325"/>
                <a:gd name="T40" fmla="*/ 98 w 287"/>
                <a:gd name="T41" fmla="*/ 21 h 325"/>
                <a:gd name="T42" fmla="*/ 101 w 287"/>
                <a:gd name="T43" fmla="*/ 22 h 325"/>
                <a:gd name="T44" fmla="*/ 103 w 287"/>
                <a:gd name="T45" fmla="*/ 25 h 325"/>
                <a:gd name="T46" fmla="*/ 104 w 287"/>
                <a:gd name="T47" fmla="*/ 26 h 325"/>
                <a:gd name="T48" fmla="*/ 107 w 287"/>
                <a:gd name="T49" fmla="*/ 28 h 325"/>
                <a:gd name="T50" fmla="*/ 108 w 287"/>
                <a:gd name="T51" fmla="*/ 29 h 325"/>
                <a:gd name="T52" fmla="*/ 111 w 287"/>
                <a:gd name="T53" fmla="*/ 32 h 325"/>
                <a:gd name="T54" fmla="*/ 114 w 287"/>
                <a:gd name="T55" fmla="*/ 33 h 325"/>
                <a:gd name="T56" fmla="*/ 114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7 w 287"/>
                <a:gd name="T63" fmla="*/ 36 h 325"/>
                <a:gd name="T64" fmla="*/ 118 w 287"/>
                <a:gd name="T65" fmla="*/ 37 h 325"/>
                <a:gd name="T66" fmla="*/ 130 w 287"/>
                <a:gd name="T67" fmla="*/ 53 h 325"/>
                <a:gd name="T68" fmla="*/ 143 w 287"/>
                <a:gd name="T69" fmla="*/ 69 h 325"/>
                <a:gd name="T70" fmla="*/ 154 w 287"/>
                <a:gd name="T71" fmla="*/ 85 h 325"/>
                <a:gd name="T72" fmla="*/ 166 w 287"/>
                <a:gd name="T73" fmla="*/ 101 h 325"/>
                <a:gd name="T74" fmla="*/ 177 w 287"/>
                <a:gd name="T75" fmla="*/ 118 h 325"/>
                <a:gd name="T76" fmla="*/ 187 w 287"/>
                <a:gd name="T77" fmla="*/ 133 h 325"/>
                <a:gd name="T78" fmla="*/ 197 w 287"/>
                <a:gd name="T79" fmla="*/ 149 h 325"/>
                <a:gd name="T80" fmla="*/ 207 w 287"/>
                <a:gd name="T81" fmla="*/ 164 h 325"/>
                <a:gd name="T82" fmla="*/ 214 w 287"/>
                <a:gd name="T83" fmla="*/ 176 h 325"/>
                <a:gd name="T84" fmla="*/ 221 w 287"/>
                <a:gd name="T85" fmla="*/ 188 h 325"/>
                <a:gd name="T86" fmla="*/ 227 w 287"/>
                <a:gd name="T87" fmla="*/ 200 h 325"/>
                <a:gd name="T88" fmla="*/ 234 w 287"/>
                <a:gd name="T89" fmla="*/ 211 h 325"/>
                <a:gd name="T90" fmla="*/ 241 w 287"/>
                <a:gd name="T91" fmla="*/ 224 h 325"/>
                <a:gd name="T92" fmla="*/ 248 w 287"/>
                <a:gd name="T93" fmla="*/ 238 h 325"/>
                <a:gd name="T94" fmla="*/ 253 w 287"/>
                <a:gd name="T95" fmla="*/ 249 h 325"/>
                <a:gd name="T96" fmla="*/ 258 w 287"/>
                <a:gd name="T97" fmla="*/ 260 h 325"/>
                <a:gd name="T98" fmla="*/ 262 w 287"/>
                <a:gd name="T99" fmla="*/ 271 h 325"/>
                <a:gd name="T100" fmla="*/ 268 w 287"/>
                <a:gd name="T101" fmla="*/ 282 h 325"/>
                <a:gd name="T102" fmla="*/ 273 w 287"/>
                <a:gd name="T103" fmla="*/ 293 h 325"/>
                <a:gd name="T104" fmla="*/ 278 w 287"/>
                <a:gd name="T105" fmla="*/ 304 h 325"/>
                <a:gd name="T106" fmla="*/ 283 w 287"/>
                <a:gd name="T107" fmla="*/ 315 h 325"/>
                <a:gd name="T108" fmla="*/ 287 w 287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0" y="4"/>
                  </a:lnTo>
                  <a:lnTo>
                    <a:pt x="18" y="1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1"/>
                  </a:lnTo>
                  <a:lnTo>
                    <a:pt x="53" y="3"/>
                  </a:lnTo>
                  <a:lnTo>
                    <a:pt x="63" y="6"/>
                  </a:lnTo>
                  <a:lnTo>
                    <a:pt x="66" y="7"/>
                  </a:lnTo>
                  <a:lnTo>
                    <a:pt x="67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80" y="11"/>
                  </a:lnTo>
                  <a:lnTo>
                    <a:pt x="84" y="14"/>
                  </a:lnTo>
                  <a:lnTo>
                    <a:pt x="89" y="15"/>
                  </a:lnTo>
                  <a:lnTo>
                    <a:pt x="92" y="17"/>
                  </a:lnTo>
                  <a:lnTo>
                    <a:pt x="95" y="19"/>
                  </a:lnTo>
                  <a:lnTo>
                    <a:pt x="98" y="21"/>
                  </a:lnTo>
                  <a:lnTo>
                    <a:pt x="101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8" y="29"/>
                  </a:lnTo>
                  <a:lnTo>
                    <a:pt x="111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7" y="36"/>
                  </a:lnTo>
                  <a:lnTo>
                    <a:pt x="118" y="37"/>
                  </a:lnTo>
                  <a:lnTo>
                    <a:pt x="130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7" y="149"/>
                  </a:lnTo>
                  <a:lnTo>
                    <a:pt x="207" y="164"/>
                  </a:lnTo>
                  <a:lnTo>
                    <a:pt x="214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1" y="224"/>
                  </a:lnTo>
                  <a:lnTo>
                    <a:pt x="248" y="238"/>
                  </a:lnTo>
                  <a:lnTo>
                    <a:pt x="253" y="249"/>
                  </a:lnTo>
                  <a:lnTo>
                    <a:pt x="258" y="260"/>
                  </a:lnTo>
                  <a:lnTo>
                    <a:pt x="262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0" name="Freeform 373"/>
            <p:cNvSpPr>
              <a:spLocks/>
            </p:cNvSpPr>
            <p:nvPr/>
          </p:nvSpPr>
          <p:spPr bwMode="auto">
            <a:xfrm>
              <a:off x="3702" y="2524"/>
              <a:ext cx="49" cy="325"/>
            </a:xfrm>
            <a:custGeom>
              <a:avLst/>
              <a:gdLst>
                <a:gd name="T0" fmla="*/ 0 w 49"/>
                <a:gd name="T1" fmla="*/ 325 h 325"/>
                <a:gd name="T2" fmla="*/ 0 w 49"/>
                <a:gd name="T3" fmla="*/ 175 h 325"/>
                <a:gd name="T4" fmla="*/ 49 w 49"/>
                <a:gd name="T5" fmla="*/ 233 h 325"/>
                <a:gd name="T6" fmla="*/ 49 w 49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325">
                  <a:moveTo>
                    <a:pt x="0" y="325"/>
                  </a:moveTo>
                  <a:lnTo>
                    <a:pt x="0" y="175"/>
                  </a:lnTo>
                  <a:lnTo>
                    <a:pt x="49" y="233"/>
                  </a:lnTo>
                  <a:lnTo>
                    <a:pt x="49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1" name="Freeform 374"/>
            <p:cNvSpPr>
              <a:spLocks/>
            </p:cNvSpPr>
            <p:nvPr/>
          </p:nvSpPr>
          <p:spPr bwMode="auto">
            <a:xfrm>
              <a:off x="3751" y="2517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1 w 287"/>
                <a:gd name="T3" fmla="*/ 3 h 325"/>
                <a:gd name="T4" fmla="*/ 21 w 287"/>
                <a:gd name="T5" fmla="*/ 0 h 325"/>
                <a:gd name="T6" fmla="*/ 30 w 287"/>
                <a:gd name="T7" fmla="*/ 0 h 325"/>
                <a:gd name="T8" fmla="*/ 40 w 287"/>
                <a:gd name="T9" fmla="*/ 0 h 325"/>
                <a:gd name="T10" fmla="*/ 50 w 287"/>
                <a:gd name="T11" fmla="*/ 0 h 325"/>
                <a:gd name="T12" fmla="*/ 61 w 287"/>
                <a:gd name="T13" fmla="*/ 2 h 325"/>
                <a:gd name="T14" fmla="*/ 62 w 287"/>
                <a:gd name="T15" fmla="*/ 2 h 325"/>
                <a:gd name="T16" fmla="*/ 63 w 287"/>
                <a:gd name="T17" fmla="*/ 3 h 325"/>
                <a:gd name="T18" fmla="*/ 66 w 287"/>
                <a:gd name="T19" fmla="*/ 3 h 325"/>
                <a:gd name="T20" fmla="*/ 67 w 287"/>
                <a:gd name="T21" fmla="*/ 3 h 325"/>
                <a:gd name="T22" fmla="*/ 69 w 287"/>
                <a:gd name="T23" fmla="*/ 3 h 325"/>
                <a:gd name="T24" fmla="*/ 70 w 287"/>
                <a:gd name="T25" fmla="*/ 4 h 325"/>
                <a:gd name="T26" fmla="*/ 75 w 287"/>
                <a:gd name="T27" fmla="*/ 6 h 325"/>
                <a:gd name="T28" fmla="*/ 80 w 287"/>
                <a:gd name="T29" fmla="*/ 8 h 325"/>
                <a:gd name="T30" fmla="*/ 85 w 287"/>
                <a:gd name="T31" fmla="*/ 11 h 325"/>
                <a:gd name="T32" fmla="*/ 90 w 287"/>
                <a:gd name="T33" fmla="*/ 14 h 325"/>
                <a:gd name="T34" fmla="*/ 93 w 287"/>
                <a:gd name="T35" fmla="*/ 17 h 325"/>
                <a:gd name="T36" fmla="*/ 98 w 287"/>
                <a:gd name="T37" fmla="*/ 20 h 325"/>
                <a:gd name="T38" fmla="*/ 101 w 287"/>
                <a:gd name="T39" fmla="*/ 22 h 325"/>
                <a:gd name="T40" fmla="*/ 103 w 287"/>
                <a:gd name="T41" fmla="*/ 24 h 325"/>
                <a:gd name="T42" fmla="*/ 104 w 287"/>
                <a:gd name="T43" fmla="*/ 25 h 325"/>
                <a:gd name="T44" fmla="*/ 106 w 287"/>
                <a:gd name="T45" fmla="*/ 27 h 325"/>
                <a:gd name="T46" fmla="*/ 107 w 287"/>
                <a:gd name="T47" fmla="*/ 28 h 325"/>
                <a:gd name="T48" fmla="*/ 109 w 287"/>
                <a:gd name="T49" fmla="*/ 29 h 325"/>
                <a:gd name="T50" fmla="*/ 110 w 287"/>
                <a:gd name="T51" fmla="*/ 31 h 325"/>
                <a:gd name="T52" fmla="*/ 113 w 287"/>
                <a:gd name="T53" fmla="*/ 32 h 325"/>
                <a:gd name="T54" fmla="*/ 114 w 287"/>
                <a:gd name="T55" fmla="*/ 33 h 325"/>
                <a:gd name="T56" fmla="*/ 115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8 w 287"/>
                <a:gd name="T63" fmla="*/ 36 h 325"/>
                <a:gd name="T64" fmla="*/ 130 w 287"/>
                <a:gd name="T65" fmla="*/ 52 h 325"/>
                <a:gd name="T66" fmla="*/ 142 w 287"/>
                <a:gd name="T67" fmla="*/ 67 h 325"/>
                <a:gd name="T68" fmla="*/ 154 w 287"/>
                <a:gd name="T69" fmla="*/ 84 h 325"/>
                <a:gd name="T70" fmla="*/ 166 w 287"/>
                <a:gd name="T71" fmla="*/ 100 h 325"/>
                <a:gd name="T72" fmla="*/ 177 w 287"/>
                <a:gd name="T73" fmla="*/ 117 h 325"/>
                <a:gd name="T74" fmla="*/ 187 w 287"/>
                <a:gd name="T75" fmla="*/ 132 h 325"/>
                <a:gd name="T76" fmla="*/ 197 w 287"/>
                <a:gd name="T77" fmla="*/ 149 h 325"/>
                <a:gd name="T78" fmla="*/ 206 w 287"/>
                <a:gd name="T79" fmla="*/ 164 h 325"/>
                <a:gd name="T80" fmla="*/ 214 w 287"/>
                <a:gd name="T81" fmla="*/ 175 h 325"/>
                <a:gd name="T82" fmla="*/ 220 w 287"/>
                <a:gd name="T83" fmla="*/ 188 h 325"/>
                <a:gd name="T84" fmla="*/ 227 w 287"/>
                <a:gd name="T85" fmla="*/ 199 h 325"/>
                <a:gd name="T86" fmla="*/ 233 w 287"/>
                <a:gd name="T87" fmla="*/ 211 h 325"/>
                <a:gd name="T88" fmla="*/ 240 w 287"/>
                <a:gd name="T89" fmla="*/ 224 h 325"/>
                <a:gd name="T90" fmla="*/ 246 w 287"/>
                <a:gd name="T91" fmla="*/ 236 h 325"/>
                <a:gd name="T92" fmla="*/ 253 w 287"/>
                <a:gd name="T93" fmla="*/ 247 h 325"/>
                <a:gd name="T94" fmla="*/ 257 w 287"/>
                <a:gd name="T95" fmla="*/ 259 h 325"/>
                <a:gd name="T96" fmla="*/ 262 w 287"/>
                <a:gd name="T97" fmla="*/ 270 h 325"/>
                <a:gd name="T98" fmla="*/ 267 w 287"/>
                <a:gd name="T99" fmla="*/ 281 h 325"/>
                <a:gd name="T100" fmla="*/ 273 w 287"/>
                <a:gd name="T101" fmla="*/ 293 h 325"/>
                <a:gd name="T102" fmla="*/ 278 w 287"/>
                <a:gd name="T103" fmla="*/ 304 h 325"/>
                <a:gd name="T104" fmla="*/ 283 w 287"/>
                <a:gd name="T105" fmla="*/ 314 h 325"/>
                <a:gd name="T106" fmla="*/ 287 w 287"/>
                <a:gd name="T107" fmla="*/ 325 h 3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1" y="3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61" y="2"/>
                  </a:lnTo>
                  <a:lnTo>
                    <a:pt x="62" y="2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0" y="8"/>
                  </a:lnTo>
                  <a:lnTo>
                    <a:pt x="85" y="11"/>
                  </a:lnTo>
                  <a:lnTo>
                    <a:pt x="90" y="14"/>
                  </a:lnTo>
                  <a:lnTo>
                    <a:pt x="93" y="17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03" y="24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1"/>
                  </a:lnTo>
                  <a:lnTo>
                    <a:pt x="113" y="32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8" y="36"/>
                  </a:lnTo>
                  <a:lnTo>
                    <a:pt x="130" y="52"/>
                  </a:lnTo>
                  <a:lnTo>
                    <a:pt x="142" y="67"/>
                  </a:lnTo>
                  <a:lnTo>
                    <a:pt x="154" y="84"/>
                  </a:lnTo>
                  <a:lnTo>
                    <a:pt x="166" y="100"/>
                  </a:lnTo>
                  <a:lnTo>
                    <a:pt x="177" y="117"/>
                  </a:lnTo>
                  <a:lnTo>
                    <a:pt x="187" y="132"/>
                  </a:lnTo>
                  <a:lnTo>
                    <a:pt x="197" y="149"/>
                  </a:lnTo>
                  <a:lnTo>
                    <a:pt x="206" y="164"/>
                  </a:lnTo>
                  <a:lnTo>
                    <a:pt x="214" y="175"/>
                  </a:lnTo>
                  <a:lnTo>
                    <a:pt x="220" y="188"/>
                  </a:lnTo>
                  <a:lnTo>
                    <a:pt x="227" y="199"/>
                  </a:lnTo>
                  <a:lnTo>
                    <a:pt x="233" y="211"/>
                  </a:lnTo>
                  <a:lnTo>
                    <a:pt x="240" y="224"/>
                  </a:lnTo>
                  <a:lnTo>
                    <a:pt x="246" y="236"/>
                  </a:lnTo>
                  <a:lnTo>
                    <a:pt x="253" y="247"/>
                  </a:lnTo>
                  <a:lnTo>
                    <a:pt x="257" y="259"/>
                  </a:lnTo>
                  <a:lnTo>
                    <a:pt x="262" y="270"/>
                  </a:lnTo>
                  <a:lnTo>
                    <a:pt x="267" y="281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4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2" name="Freeform 375"/>
            <p:cNvSpPr>
              <a:spLocks/>
            </p:cNvSpPr>
            <p:nvPr/>
          </p:nvSpPr>
          <p:spPr bwMode="auto">
            <a:xfrm>
              <a:off x="4044" y="2524"/>
              <a:ext cx="51" cy="325"/>
            </a:xfrm>
            <a:custGeom>
              <a:avLst/>
              <a:gdLst>
                <a:gd name="T0" fmla="*/ 0 w 51"/>
                <a:gd name="T1" fmla="*/ 325 h 325"/>
                <a:gd name="T2" fmla="*/ 0 w 51"/>
                <a:gd name="T3" fmla="*/ 175 h 325"/>
                <a:gd name="T4" fmla="*/ 51 w 51"/>
                <a:gd name="T5" fmla="*/ 233 h 325"/>
                <a:gd name="T6" fmla="*/ 51 w 51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5">
                  <a:moveTo>
                    <a:pt x="0" y="325"/>
                  </a:moveTo>
                  <a:lnTo>
                    <a:pt x="0" y="175"/>
                  </a:lnTo>
                  <a:lnTo>
                    <a:pt x="51" y="233"/>
                  </a:lnTo>
                  <a:lnTo>
                    <a:pt x="51" y="0"/>
                  </a:lnTo>
                </a:path>
              </a:pathLst>
            </a:custGeom>
            <a:noFill/>
            <a:ln w="15875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3" name="Freeform 376"/>
            <p:cNvSpPr>
              <a:spLocks/>
            </p:cNvSpPr>
            <p:nvPr/>
          </p:nvSpPr>
          <p:spPr bwMode="auto">
            <a:xfrm>
              <a:off x="4095" y="2513"/>
              <a:ext cx="288" cy="325"/>
            </a:xfrm>
            <a:custGeom>
              <a:avLst/>
              <a:gdLst>
                <a:gd name="T0" fmla="*/ 0 w 288"/>
                <a:gd name="T1" fmla="*/ 7 h 325"/>
                <a:gd name="T2" fmla="*/ 9 w 288"/>
                <a:gd name="T3" fmla="*/ 4 h 325"/>
                <a:gd name="T4" fmla="*/ 18 w 288"/>
                <a:gd name="T5" fmla="*/ 1 h 325"/>
                <a:gd name="T6" fmla="*/ 26 w 288"/>
                <a:gd name="T7" fmla="*/ 0 h 325"/>
                <a:gd name="T8" fmla="*/ 35 w 288"/>
                <a:gd name="T9" fmla="*/ 0 h 325"/>
                <a:gd name="T10" fmla="*/ 43 w 288"/>
                <a:gd name="T11" fmla="*/ 1 h 325"/>
                <a:gd name="T12" fmla="*/ 53 w 288"/>
                <a:gd name="T13" fmla="*/ 3 h 325"/>
                <a:gd name="T14" fmla="*/ 64 w 288"/>
                <a:gd name="T15" fmla="*/ 6 h 325"/>
                <a:gd name="T16" fmla="*/ 65 w 288"/>
                <a:gd name="T17" fmla="*/ 7 h 325"/>
                <a:gd name="T18" fmla="*/ 66 w 288"/>
                <a:gd name="T19" fmla="*/ 7 h 325"/>
                <a:gd name="T20" fmla="*/ 69 w 288"/>
                <a:gd name="T21" fmla="*/ 8 h 325"/>
                <a:gd name="T22" fmla="*/ 70 w 288"/>
                <a:gd name="T23" fmla="*/ 8 h 325"/>
                <a:gd name="T24" fmla="*/ 73 w 288"/>
                <a:gd name="T25" fmla="*/ 8 h 325"/>
                <a:gd name="T26" fmla="*/ 74 w 288"/>
                <a:gd name="T27" fmla="*/ 10 h 325"/>
                <a:gd name="T28" fmla="*/ 76 w 288"/>
                <a:gd name="T29" fmla="*/ 10 h 325"/>
                <a:gd name="T30" fmla="*/ 80 w 288"/>
                <a:gd name="T31" fmla="*/ 11 h 325"/>
                <a:gd name="T32" fmla="*/ 85 w 288"/>
                <a:gd name="T33" fmla="*/ 14 h 325"/>
                <a:gd name="T34" fmla="*/ 88 w 288"/>
                <a:gd name="T35" fmla="*/ 15 h 325"/>
                <a:gd name="T36" fmla="*/ 92 w 288"/>
                <a:gd name="T37" fmla="*/ 17 h 325"/>
                <a:gd name="T38" fmla="*/ 96 w 288"/>
                <a:gd name="T39" fmla="*/ 19 h 325"/>
                <a:gd name="T40" fmla="*/ 98 w 288"/>
                <a:gd name="T41" fmla="*/ 21 h 325"/>
                <a:gd name="T42" fmla="*/ 100 w 288"/>
                <a:gd name="T43" fmla="*/ 22 h 325"/>
                <a:gd name="T44" fmla="*/ 103 w 288"/>
                <a:gd name="T45" fmla="*/ 25 h 325"/>
                <a:gd name="T46" fmla="*/ 104 w 288"/>
                <a:gd name="T47" fmla="*/ 26 h 325"/>
                <a:gd name="T48" fmla="*/ 107 w 288"/>
                <a:gd name="T49" fmla="*/ 28 h 325"/>
                <a:gd name="T50" fmla="*/ 109 w 288"/>
                <a:gd name="T51" fmla="*/ 29 h 325"/>
                <a:gd name="T52" fmla="*/ 110 w 288"/>
                <a:gd name="T53" fmla="*/ 32 h 325"/>
                <a:gd name="T54" fmla="*/ 114 w 288"/>
                <a:gd name="T55" fmla="*/ 33 h 325"/>
                <a:gd name="T56" fmla="*/ 114 w 288"/>
                <a:gd name="T57" fmla="*/ 33 h 325"/>
                <a:gd name="T58" fmla="*/ 115 w 288"/>
                <a:gd name="T59" fmla="*/ 35 h 325"/>
                <a:gd name="T60" fmla="*/ 116 w 288"/>
                <a:gd name="T61" fmla="*/ 35 h 325"/>
                <a:gd name="T62" fmla="*/ 116 w 288"/>
                <a:gd name="T63" fmla="*/ 36 h 325"/>
                <a:gd name="T64" fmla="*/ 117 w 288"/>
                <a:gd name="T65" fmla="*/ 37 h 325"/>
                <a:gd name="T66" fmla="*/ 131 w 288"/>
                <a:gd name="T67" fmla="*/ 53 h 325"/>
                <a:gd name="T68" fmla="*/ 143 w 288"/>
                <a:gd name="T69" fmla="*/ 69 h 325"/>
                <a:gd name="T70" fmla="*/ 154 w 288"/>
                <a:gd name="T71" fmla="*/ 85 h 325"/>
                <a:gd name="T72" fmla="*/ 166 w 288"/>
                <a:gd name="T73" fmla="*/ 101 h 325"/>
                <a:gd name="T74" fmla="*/ 177 w 288"/>
                <a:gd name="T75" fmla="*/ 118 h 325"/>
                <a:gd name="T76" fmla="*/ 187 w 288"/>
                <a:gd name="T77" fmla="*/ 133 h 325"/>
                <a:gd name="T78" fmla="*/ 198 w 288"/>
                <a:gd name="T79" fmla="*/ 149 h 325"/>
                <a:gd name="T80" fmla="*/ 206 w 288"/>
                <a:gd name="T81" fmla="*/ 164 h 325"/>
                <a:gd name="T82" fmla="*/ 213 w 288"/>
                <a:gd name="T83" fmla="*/ 176 h 325"/>
                <a:gd name="T84" fmla="*/ 221 w 288"/>
                <a:gd name="T85" fmla="*/ 188 h 325"/>
                <a:gd name="T86" fmla="*/ 227 w 288"/>
                <a:gd name="T87" fmla="*/ 200 h 325"/>
                <a:gd name="T88" fmla="*/ 234 w 288"/>
                <a:gd name="T89" fmla="*/ 211 h 325"/>
                <a:gd name="T90" fmla="*/ 240 w 288"/>
                <a:gd name="T91" fmla="*/ 224 h 325"/>
                <a:gd name="T92" fmla="*/ 247 w 288"/>
                <a:gd name="T93" fmla="*/ 238 h 325"/>
                <a:gd name="T94" fmla="*/ 252 w 288"/>
                <a:gd name="T95" fmla="*/ 249 h 325"/>
                <a:gd name="T96" fmla="*/ 257 w 288"/>
                <a:gd name="T97" fmla="*/ 260 h 325"/>
                <a:gd name="T98" fmla="*/ 263 w 288"/>
                <a:gd name="T99" fmla="*/ 271 h 325"/>
                <a:gd name="T100" fmla="*/ 268 w 288"/>
                <a:gd name="T101" fmla="*/ 282 h 325"/>
                <a:gd name="T102" fmla="*/ 273 w 288"/>
                <a:gd name="T103" fmla="*/ 293 h 325"/>
                <a:gd name="T104" fmla="*/ 278 w 288"/>
                <a:gd name="T105" fmla="*/ 304 h 325"/>
                <a:gd name="T106" fmla="*/ 283 w 288"/>
                <a:gd name="T107" fmla="*/ 315 h 325"/>
                <a:gd name="T108" fmla="*/ 288 w 288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8" h="325">
                  <a:moveTo>
                    <a:pt x="0" y="7"/>
                  </a:moveTo>
                  <a:lnTo>
                    <a:pt x="9" y="4"/>
                  </a:lnTo>
                  <a:lnTo>
                    <a:pt x="18" y="1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1"/>
                  </a:lnTo>
                  <a:lnTo>
                    <a:pt x="53" y="3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6" y="10"/>
                  </a:lnTo>
                  <a:lnTo>
                    <a:pt x="80" y="11"/>
                  </a:lnTo>
                  <a:lnTo>
                    <a:pt x="85" y="14"/>
                  </a:lnTo>
                  <a:lnTo>
                    <a:pt x="88" y="15"/>
                  </a:lnTo>
                  <a:lnTo>
                    <a:pt x="92" y="17"/>
                  </a:lnTo>
                  <a:lnTo>
                    <a:pt x="96" y="19"/>
                  </a:lnTo>
                  <a:lnTo>
                    <a:pt x="98" y="21"/>
                  </a:lnTo>
                  <a:lnTo>
                    <a:pt x="100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6" y="35"/>
                  </a:lnTo>
                  <a:lnTo>
                    <a:pt x="116" y="36"/>
                  </a:lnTo>
                  <a:lnTo>
                    <a:pt x="117" y="37"/>
                  </a:lnTo>
                  <a:lnTo>
                    <a:pt x="131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8" y="149"/>
                  </a:lnTo>
                  <a:lnTo>
                    <a:pt x="206" y="164"/>
                  </a:lnTo>
                  <a:lnTo>
                    <a:pt x="213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0" y="224"/>
                  </a:lnTo>
                  <a:lnTo>
                    <a:pt x="247" y="238"/>
                  </a:lnTo>
                  <a:lnTo>
                    <a:pt x="252" y="249"/>
                  </a:lnTo>
                  <a:lnTo>
                    <a:pt x="257" y="260"/>
                  </a:lnTo>
                  <a:lnTo>
                    <a:pt x="263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8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4" name="Freeform 377"/>
            <p:cNvSpPr>
              <a:spLocks/>
            </p:cNvSpPr>
            <p:nvPr/>
          </p:nvSpPr>
          <p:spPr bwMode="auto">
            <a:xfrm>
              <a:off x="4385" y="2524"/>
              <a:ext cx="55" cy="325"/>
            </a:xfrm>
            <a:custGeom>
              <a:avLst/>
              <a:gdLst>
                <a:gd name="T0" fmla="*/ 0 w 55"/>
                <a:gd name="T1" fmla="*/ 325 h 325"/>
                <a:gd name="T2" fmla="*/ 0 w 55"/>
                <a:gd name="T3" fmla="*/ 175 h 325"/>
                <a:gd name="T4" fmla="*/ 55 w 55"/>
                <a:gd name="T5" fmla="*/ 233 h 325"/>
                <a:gd name="T6" fmla="*/ 55 w 55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5" h="325">
                  <a:moveTo>
                    <a:pt x="0" y="325"/>
                  </a:moveTo>
                  <a:lnTo>
                    <a:pt x="0" y="175"/>
                  </a:lnTo>
                  <a:lnTo>
                    <a:pt x="55" y="233"/>
                  </a:lnTo>
                  <a:lnTo>
                    <a:pt x="55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5" name="Freeform 378"/>
            <p:cNvSpPr>
              <a:spLocks/>
            </p:cNvSpPr>
            <p:nvPr/>
          </p:nvSpPr>
          <p:spPr bwMode="auto">
            <a:xfrm>
              <a:off x="4440" y="2516"/>
              <a:ext cx="289" cy="332"/>
            </a:xfrm>
            <a:custGeom>
              <a:avLst/>
              <a:gdLst>
                <a:gd name="T0" fmla="*/ 0 w 289"/>
                <a:gd name="T1" fmla="*/ 4 h 332"/>
                <a:gd name="T2" fmla="*/ 11 w 289"/>
                <a:gd name="T3" fmla="*/ 1 h 332"/>
                <a:gd name="T4" fmla="*/ 21 w 289"/>
                <a:gd name="T5" fmla="*/ 0 h 332"/>
                <a:gd name="T6" fmla="*/ 34 w 289"/>
                <a:gd name="T7" fmla="*/ 0 h 332"/>
                <a:gd name="T8" fmla="*/ 46 w 289"/>
                <a:gd name="T9" fmla="*/ 1 h 332"/>
                <a:gd name="T10" fmla="*/ 57 w 289"/>
                <a:gd name="T11" fmla="*/ 4 h 332"/>
                <a:gd name="T12" fmla="*/ 66 w 289"/>
                <a:gd name="T13" fmla="*/ 8 h 332"/>
                <a:gd name="T14" fmla="*/ 75 w 289"/>
                <a:gd name="T15" fmla="*/ 11 h 332"/>
                <a:gd name="T16" fmla="*/ 75 w 289"/>
                <a:gd name="T17" fmla="*/ 11 h 332"/>
                <a:gd name="T18" fmla="*/ 76 w 289"/>
                <a:gd name="T19" fmla="*/ 12 h 332"/>
                <a:gd name="T20" fmla="*/ 77 w 289"/>
                <a:gd name="T21" fmla="*/ 12 h 332"/>
                <a:gd name="T22" fmla="*/ 79 w 289"/>
                <a:gd name="T23" fmla="*/ 14 h 332"/>
                <a:gd name="T24" fmla="*/ 80 w 289"/>
                <a:gd name="T25" fmla="*/ 14 h 332"/>
                <a:gd name="T26" fmla="*/ 81 w 289"/>
                <a:gd name="T27" fmla="*/ 15 h 332"/>
                <a:gd name="T28" fmla="*/ 81 w 289"/>
                <a:gd name="T29" fmla="*/ 15 h 332"/>
                <a:gd name="T30" fmla="*/ 85 w 289"/>
                <a:gd name="T31" fmla="*/ 16 h 332"/>
                <a:gd name="T32" fmla="*/ 88 w 289"/>
                <a:gd name="T33" fmla="*/ 19 h 332"/>
                <a:gd name="T34" fmla="*/ 92 w 289"/>
                <a:gd name="T35" fmla="*/ 22 h 332"/>
                <a:gd name="T36" fmla="*/ 97 w 289"/>
                <a:gd name="T37" fmla="*/ 23 h 332"/>
                <a:gd name="T38" fmla="*/ 100 w 289"/>
                <a:gd name="T39" fmla="*/ 26 h 332"/>
                <a:gd name="T40" fmla="*/ 103 w 289"/>
                <a:gd name="T41" fmla="*/ 29 h 332"/>
                <a:gd name="T42" fmla="*/ 105 w 289"/>
                <a:gd name="T43" fmla="*/ 30 h 332"/>
                <a:gd name="T44" fmla="*/ 106 w 289"/>
                <a:gd name="T45" fmla="*/ 32 h 332"/>
                <a:gd name="T46" fmla="*/ 109 w 289"/>
                <a:gd name="T47" fmla="*/ 33 h 332"/>
                <a:gd name="T48" fmla="*/ 110 w 289"/>
                <a:gd name="T49" fmla="*/ 34 h 332"/>
                <a:gd name="T50" fmla="*/ 113 w 289"/>
                <a:gd name="T51" fmla="*/ 37 h 332"/>
                <a:gd name="T52" fmla="*/ 116 w 289"/>
                <a:gd name="T53" fmla="*/ 39 h 332"/>
                <a:gd name="T54" fmla="*/ 116 w 289"/>
                <a:gd name="T55" fmla="*/ 40 h 332"/>
                <a:gd name="T56" fmla="*/ 117 w 289"/>
                <a:gd name="T57" fmla="*/ 40 h 332"/>
                <a:gd name="T58" fmla="*/ 119 w 289"/>
                <a:gd name="T59" fmla="*/ 40 h 332"/>
                <a:gd name="T60" fmla="*/ 119 w 289"/>
                <a:gd name="T61" fmla="*/ 41 h 332"/>
                <a:gd name="T62" fmla="*/ 120 w 289"/>
                <a:gd name="T63" fmla="*/ 43 h 332"/>
                <a:gd name="T64" fmla="*/ 133 w 289"/>
                <a:gd name="T65" fmla="*/ 58 h 332"/>
                <a:gd name="T66" fmla="*/ 145 w 289"/>
                <a:gd name="T67" fmla="*/ 75 h 332"/>
                <a:gd name="T68" fmla="*/ 157 w 289"/>
                <a:gd name="T69" fmla="*/ 91 h 332"/>
                <a:gd name="T70" fmla="*/ 168 w 289"/>
                <a:gd name="T71" fmla="*/ 107 h 332"/>
                <a:gd name="T72" fmla="*/ 179 w 289"/>
                <a:gd name="T73" fmla="*/ 123 h 332"/>
                <a:gd name="T74" fmla="*/ 190 w 289"/>
                <a:gd name="T75" fmla="*/ 140 h 332"/>
                <a:gd name="T76" fmla="*/ 199 w 289"/>
                <a:gd name="T77" fmla="*/ 155 h 332"/>
                <a:gd name="T78" fmla="*/ 207 w 289"/>
                <a:gd name="T79" fmla="*/ 169 h 332"/>
                <a:gd name="T80" fmla="*/ 213 w 289"/>
                <a:gd name="T81" fmla="*/ 179 h 332"/>
                <a:gd name="T82" fmla="*/ 218 w 289"/>
                <a:gd name="T83" fmla="*/ 189 h 332"/>
                <a:gd name="T84" fmla="*/ 223 w 289"/>
                <a:gd name="T85" fmla="*/ 198 h 332"/>
                <a:gd name="T86" fmla="*/ 228 w 289"/>
                <a:gd name="T87" fmla="*/ 208 h 332"/>
                <a:gd name="T88" fmla="*/ 233 w 289"/>
                <a:gd name="T89" fmla="*/ 219 h 332"/>
                <a:gd name="T90" fmla="*/ 238 w 289"/>
                <a:gd name="T91" fmla="*/ 229 h 332"/>
                <a:gd name="T92" fmla="*/ 244 w 289"/>
                <a:gd name="T93" fmla="*/ 241 h 332"/>
                <a:gd name="T94" fmla="*/ 249 w 289"/>
                <a:gd name="T95" fmla="*/ 251 h 332"/>
                <a:gd name="T96" fmla="*/ 253 w 289"/>
                <a:gd name="T97" fmla="*/ 261 h 332"/>
                <a:gd name="T98" fmla="*/ 260 w 289"/>
                <a:gd name="T99" fmla="*/ 271 h 332"/>
                <a:gd name="T100" fmla="*/ 264 w 289"/>
                <a:gd name="T101" fmla="*/ 282 h 332"/>
                <a:gd name="T102" fmla="*/ 270 w 289"/>
                <a:gd name="T103" fmla="*/ 292 h 332"/>
                <a:gd name="T104" fmla="*/ 275 w 289"/>
                <a:gd name="T105" fmla="*/ 303 h 332"/>
                <a:gd name="T106" fmla="*/ 280 w 289"/>
                <a:gd name="T107" fmla="*/ 312 h 332"/>
                <a:gd name="T108" fmla="*/ 285 w 289"/>
                <a:gd name="T109" fmla="*/ 322 h 332"/>
                <a:gd name="T110" fmla="*/ 289 w 289"/>
                <a:gd name="T111" fmla="*/ 332 h 3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89" h="332">
                  <a:moveTo>
                    <a:pt x="0" y="4"/>
                  </a:moveTo>
                  <a:lnTo>
                    <a:pt x="11" y="1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7" y="4"/>
                  </a:lnTo>
                  <a:lnTo>
                    <a:pt x="66" y="8"/>
                  </a:lnTo>
                  <a:lnTo>
                    <a:pt x="75" y="11"/>
                  </a:lnTo>
                  <a:lnTo>
                    <a:pt x="76" y="12"/>
                  </a:lnTo>
                  <a:lnTo>
                    <a:pt x="77" y="12"/>
                  </a:lnTo>
                  <a:lnTo>
                    <a:pt x="79" y="14"/>
                  </a:lnTo>
                  <a:lnTo>
                    <a:pt x="80" y="14"/>
                  </a:lnTo>
                  <a:lnTo>
                    <a:pt x="81" y="15"/>
                  </a:lnTo>
                  <a:lnTo>
                    <a:pt x="85" y="16"/>
                  </a:lnTo>
                  <a:lnTo>
                    <a:pt x="88" y="19"/>
                  </a:lnTo>
                  <a:lnTo>
                    <a:pt x="92" y="22"/>
                  </a:lnTo>
                  <a:lnTo>
                    <a:pt x="97" y="23"/>
                  </a:lnTo>
                  <a:lnTo>
                    <a:pt x="100" y="26"/>
                  </a:lnTo>
                  <a:lnTo>
                    <a:pt x="103" y="29"/>
                  </a:lnTo>
                  <a:lnTo>
                    <a:pt x="105" y="30"/>
                  </a:lnTo>
                  <a:lnTo>
                    <a:pt x="106" y="32"/>
                  </a:lnTo>
                  <a:lnTo>
                    <a:pt x="109" y="33"/>
                  </a:lnTo>
                  <a:lnTo>
                    <a:pt x="110" y="34"/>
                  </a:lnTo>
                  <a:lnTo>
                    <a:pt x="113" y="37"/>
                  </a:lnTo>
                  <a:lnTo>
                    <a:pt x="116" y="39"/>
                  </a:lnTo>
                  <a:lnTo>
                    <a:pt x="116" y="40"/>
                  </a:lnTo>
                  <a:lnTo>
                    <a:pt x="117" y="40"/>
                  </a:lnTo>
                  <a:lnTo>
                    <a:pt x="119" y="40"/>
                  </a:lnTo>
                  <a:lnTo>
                    <a:pt x="119" y="41"/>
                  </a:lnTo>
                  <a:lnTo>
                    <a:pt x="120" y="43"/>
                  </a:lnTo>
                  <a:lnTo>
                    <a:pt x="133" y="58"/>
                  </a:lnTo>
                  <a:lnTo>
                    <a:pt x="145" y="75"/>
                  </a:lnTo>
                  <a:lnTo>
                    <a:pt x="157" y="91"/>
                  </a:lnTo>
                  <a:lnTo>
                    <a:pt x="168" y="107"/>
                  </a:lnTo>
                  <a:lnTo>
                    <a:pt x="179" y="123"/>
                  </a:lnTo>
                  <a:lnTo>
                    <a:pt x="190" y="140"/>
                  </a:lnTo>
                  <a:lnTo>
                    <a:pt x="199" y="155"/>
                  </a:lnTo>
                  <a:lnTo>
                    <a:pt x="207" y="169"/>
                  </a:lnTo>
                  <a:lnTo>
                    <a:pt x="213" y="179"/>
                  </a:lnTo>
                  <a:lnTo>
                    <a:pt x="218" y="189"/>
                  </a:lnTo>
                  <a:lnTo>
                    <a:pt x="223" y="198"/>
                  </a:lnTo>
                  <a:lnTo>
                    <a:pt x="228" y="208"/>
                  </a:lnTo>
                  <a:lnTo>
                    <a:pt x="233" y="219"/>
                  </a:lnTo>
                  <a:lnTo>
                    <a:pt x="238" y="229"/>
                  </a:lnTo>
                  <a:lnTo>
                    <a:pt x="244" y="241"/>
                  </a:lnTo>
                  <a:lnTo>
                    <a:pt x="249" y="251"/>
                  </a:lnTo>
                  <a:lnTo>
                    <a:pt x="253" y="261"/>
                  </a:lnTo>
                  <a:lnTo>
                    <a:pt x="260" y="271"/>
                  </a:lnTo>
                  <a:lnTo>
                    <a:pt x="264" y="282"/>
                  </a:lnTo>
                  <a:lnTo>
                    <a:pt x="270" y="292"/>
                  </a:lnTo>
                  <a:lnTo>
                    <a:pt x="275" y="303"/>
                  </a:lnTo>
                  <a:lnTo>
                    <a:pt x="280" y="312"/>
                  </a:lnTo>
                  <a:lnTo>
                    <a:pt x="285" y="322"/>
                  </a:lnTo>
                  <a:lnTo>
                    <a:pt x="289" y="332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6" name="Freeform 379"/>
            <p:cNvSpPr>
              <a:spLocks/>
            </p:cNvSpPr>
            <p:nvPr/>
          </p:nvSpPr>
          <p:spPr bwMode="auto">
            <a:xfrm>
              <a:off x="4729" y="2521"/>
              <a:ext cx="58" cy="325"/>
            </a:xfrm>
            <a:custGeom>
              <a:avLst/>
              <a:gdLst>
                <a:gd name="T0" fmla="*/ 0 w 58"/>
                <a:gd name="T1" fmla="*/ 325 h 325"/>
                <a:gd name="T2" fmla="*/ 0 w 58"/>
                <a:gd name="T3" fmla="*/ 175 h 325"/>
                <a:gd name="T4" fmla="*/ 58 w 58"/>
                <a:gd name="T5" fmla="*/ 234 h 325"/>
                <a:gd name="T6" fmla="*/ 58 w 58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325">
                  <a:moveTo>
                    <a:pt x="0" y="325"/>
                  </a:moveTo>
                  <a:lnTo>
                    <a:pt x="0" y="175"/>
                  </a:lnTo>
                  <a:lnTo>
                    <a:pt x="58" y="234"/>
                  </a:lnTo>
                  <a:lnTo>
                    <a:pt x="58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7" name="Freeform 380"/>
            <p:cNvSpPr>
              <a:spLocks/>
            </p:cNvSpPr>
            <p:nvPr/>
          </p:nvSpPr>
          <p:spPr bwMode="auto">
            <a:xfrm>
              <a:off x="4783" y="2514"/>
              <a:ext cx="288" cy="334"/>
            </a:xfrm>
            <a:custGeom>
              <a:avLst/>
              <a:gdLst>
                <a:gd name="T0" fmla="*/ 0 w 288"/>
                <a:gd name="T1" fmla="*/ 6 h 334"/>
                <a:gd name="T2" fmla="*/ 11 w 288"/>
                <a:gd name="T3" fmla="*/ 3 h 334"/>
                <a:gd name="T4" fmla="*/ 22 w 288"/>
                <a:gd name="T5" fmla="*/ 2 h 334"/>
                <a:gd name="T6" fmla="*/ 32 w 288"/>
                <a:gd name="T7" fmla="*/ 0 h 334"/>
                <a:gd name="T8" fmla="*/ 43 w 288"/>
                <a:gd name="T9" fmla="*/ 2 h 334"/>
                <a:gd name="T10" fmla="*/ 53 w 288"/>
                <a:gd name="T11" fmla="*/ 3 h 334"/>
                <a:gd name="T12" fmla="*/ 60 w 288"/>
                <a:gd name="T13" fmla="*/ 5 h 334"/>
                <a:gd name="T14" fmla="*/ 67 w 288"/>
                <a:gd name="T15" fmla="*/ 7 h 334"/>
                <a:gd name="T16" fmla="*/ 67 w 288"/>
                <a:gd name="T17" fmla="*/ 7 h 334"/>
                <a:gd name="T18" fmla="*/ 68 w 288"/>
                <a:gd name="T19" fmla="*/ 7 h 334"/>
                <a:gd name="T20" fmla="*/ 70 w 288"/>
                <a:gd name="T21" fmla="*/ 7 h 334"/>
                <a:gd name="T22" fmla="*/ 70 w 288"/>
                <a:gd name="T23" fmla="*/ 7 h 334"/>
                <a:gd name="T24" fmla="*/ 71 w 288"/>
                <a:gd name="T25" fmla="*/ 9 h 334"/>
                <a:gd name="T26" fmla="*/ 72 w 288"/>
                <a:gd name="T27" fmla="*/ 9 h 334"/>
                <a:gd name="T28" fmla="*/ 73 w 288"/>
                <a:gd name="T29" fmla="*/ 10 h 334"/>
                <a:gd name="T30" fmla="*/ 76 w 288"/>
                <a:gd name="T31" fmla="*/ 11 h 334"/>
                <a:gd name="T32" fmla="*/ 79 w 288"/>
                <a:gd name="T33" fmla="*/ 14 h 334"/>
                <a:gd name="T34" fmla="*/ 84 w 288"/>
                <a:gd name="T35" fmla="*/ 17 h 334"/>
                <a:gd name="T36" fmla="*/ 88 w 288"/>
                <a:gd name="T37" fmla="*/ 20 h 334"/>
                <a:gd name="T38" fmla="*/ 91 w 288"/>
                <a:gd name="T39" fmla="*/ 23 h 334"/>
                <a:gd name="T40" fmla="*/ 95 w 288"/>
                <a:gd name="T41" fmla="*/ 25 h 334"/>
                <a:gd name="T42" fmla="*/ 99 w 288"/>
                <a:gd name="T43" fmla="*/ 28 h 334"/>
                <a:gd name="T44" fmla="*/ 102 w 288"/>
                <a:gd name="T45" fmla="*/ 31 h 334"/>
                <a:gd name="T46" fmla="*/ 104 w 288"/>
                <a:gd name="T47" fmla="*/ 32 h 334"/>
                <a:gd name="T48" fmla="*/ 105 w 288"/>
                <a:gd name="T49" fmla="*/ 34 h 334"/>
                <a:gd name="T50" fmla="*/ 106 w 288"/>
                <a:gd name="T51" fmla="*/ 35 h 334"/>
                <a:gd name="T52" fmla="*/ 107 w 288"/>
                <a:gd name="T53" fmla="*/ 35 h 334"/>
                <a:gd name="T54" fmla="*/ 108 w 288"/>
                <a:gd name="T55" fmla="*/ 36 h 334"/>
                <a:gd name="T56" fmla="*/ 110 w 288"/>
                <a:gd name="T57" fmla="*/ 38 h 334"/>
                <a:gd name="T58" fmla="*/ 112 w 288"/>
                <a:gd name="T59" fmla="*/ 39 h 334"/>
                <a:gd name="T60" fmla="*/ 114 w 288"/>
                <a:gd name="T61" fmla="*/ 41 h 334"/>
                <a:gd name="T62" fmla="*/ 114 w 288"/>
                <a:gd name="T63" fmla="*/ 42 h 334"/>
                <a:gd name="T64" fmla="*/ 116 w 288"/>
                <a:gd name="T65" fmla="*/ 42 h 334"/>
                <a:gd name="T66" fmla="*/ 117 w 288"/>
                <a:gd name="T67" fmla="*/ 42 h 334"/>
                <a:gd name="T68" fmla="*/ 117 w 288"/>
                <a:gd name="T69" fmla="*/ 43 h 334"/>
                <a:gd name="T70" fmla="*/ 118 w 288"/>
                <a:gd name="T71" fmla="*/ 45 h 334"/>
                <a:gd name="T72" fmla="*/ 131 w 288"/>
                <a:gd name="T73" fmla="*/ 60 h 334"/>
                <a:gd name="T74" fmla="*/ 144 w 288"/>
                <a:gd name="T75" fmla="*/ 77 h 334"/>
                <a:gd name="T76" fmla="*/ 156 w 288"/>
                <a:gd name="T77" fmla="*/ 93 h 334"/>
                <a:gd name="T78" fmla="*/ 167 w 288"/>
                <a:gd name="T79" fmla="*/ 109 h 334"/>
                <a:gd name="T80" fmla="*/ 178 w 288"/>
                <a:gd name="T81" fmla="*/ 125 h 334"/>
                <a:gd name="T82" fmla="*/ 189 w 288"/>
                <a:gd name="T83" fmla="*/ 142 h 334"/>
                <a:gd name="T84" fmla="*/ 198 w 288"/>
                <a:gd name="T85" fmla="*/ 157 h 334"/>
                <a:gd name="T86" fmla="*/ 207 w 288"/>
                <a:gd name="T87" fmla="*/ 171 h 334"/>
                <a:gd name="T88" fmla="*/ 213 w 288"/>
                <a:gd name="T89" fmla="*/ 182 h 334"/>
                <a:gd name="T90" fmla="*/ 220 w 288"/>
                <a:gd name="T91" fmla="*/ 195 h 334"/>
                <a:gd name="T92" fmla="*/ 226 w 288"/>
                <a:gd name="T93" fmla="*/ 206 h 334"/>
                <a:gd name="T94" fmla="*/ 232 w 288"/>
                <a:gd name="T95" fmla="*/ 217 h 334"/>
                <a:gd name="T96" fmla="*/ 238 w 288"/>
                <a:gd name="T97" fmla="*/ 230 h 334"/>
                <a:gd name="T98" fmla="*/ 244 w 288"/>
                <a:gd name="T99" fmla="*/ 243 h 334"/>
                <a:gd name="T100" fmla="*/ 249 w 288"/>
                <a:gd name="T101" fmla="*/ 253 h 334"/>
                <a:gd name="T102" fmla="*/ 254 w 288"/>
                <a:gd name="T103" fmla="*/ 263 h 334"/>
                <a:gd name="T104" fmla="*/ 260 w 288"/>
                <a:gd name="T105" fmla="*/ 273 h 334"/>
                <a:gd name="T106" fmla="*/ 265 w 288"/>
                <a:gd name="T107" fmla="*/ 284 h 334"/>
                <a:gd name="T108" fmla="*/ 270 w 288"/>
                <a:gd name="T109" fmla="*/ 294 h 334"/>
                <a:gd name="T110" fmla="*/ 275 w 288"/>
                <a:gd name="T111" fmla="*/ 305 h 334"/>
                <a:gd name="T112" fmla="*/ 280 w 288"/>
                <a:gd name="T113" fmla="*/ 314 h 334"/>
                <a:gd name="T114" fmla="*/ 283 w 288"/>
                <a:gd name="T115" fmla="*/ 324 h 334"/>
                <a:gd name="T116" fmla="*/ 288 w 288"/>
                <a:gd name="T117" fmla="*/ 334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8" h="334">
                  <a:moveTo>
                    <a:pt x="0" y="6"/>
                  </a:moveTo>
                  <a:lnTo>
                    <a:pt x="11" y="3"/>
                  </a:lnTo>
                  <a:lnTo>
                    <a:pt x="22" y="2"/>
                  </a:lnTo>
                  <a:lnTo>
                    <a:pt x="32" y="0"/>
                  </a:lnTo>
                  <a:lnTo>
                    <a:pt x="43" y="2"/>
                  </a:lnTo>
                  <a:lnTo>
                    <a:pt x="53" y="3"/>
                  </a:lnTo>
                  <a:lnTo>
                    <a:pt x="60" y="5"/>
                  </a:lnTo>
                  <a:lnTo>
                    <a:pt x="67" y="7"/>
                  </a:lnTo>
                  <a:lnTo>
                    <a:pt x="68" y="7"/>
                  </a:lnTo>
                  <a:lnTo>
                    <a:pt x="70" y="7"/>
                  </a:lnTo>
                  <a:lnTo>
                    <a:pt x="71" y="9"/>
                  </a:lnTo>
                  <a:lnTo>
                    <a:pt x="72" y="9"/>
                  </a:lnTo>
                  <a:lnTo>
                    <a:pt x="73" y="10"/>
                  </a:lnTo>
                  <a:lnTo>
                    <a:pt x="76" y="11"/>
                  </a:lnTo>
                  <a:lnTo>
                    <a:pt x="79" y="14"/>
                  </a:lnTo>
                  <a:lnTo>
                    <a:pt x="84" y="17"/>
                  </a:lnTo>
                  <a:lnTo>
                    <a:pt x="88" y="20"/>
                  </a:lnTo>
                  <a:lnTo>
                    <a:pt x="91" y="23"/>
                  </a:lnTo>
                  <a:lnTo>
                    <a:pt x="95" y="25"/>
                  </a:lnTo>
                  <a:lnTo>
                    <a:pt x="99" y="28"/>
                  </a:lnTo>
                  <a:lnTo>
                    <a:pt x="102" y="31"/>
                  </a:lnTo>
                  <a:lnTo>
                    <a:pt x="104" y="32"/>
                  </a:lnTo>
                  <a:lnTo>
                    <a:pt x="105" y="34"/>
                  </a:lnTo>
                  <a:lnTo>
                    <a:pt x="106" y="35"/>
                  </a:lnTo>
                  <a:lnTo>
                    <a:pt x="107" y="35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4" y="41"/>
                  </a:lnTo>
                  <a:lnTo>
                    <a:pt x="114" y="42"/>
                  </a:lnTo>
                  <a:lnTo>
                    <a:pt x="116" y="42"/>
                  </a:lnTo>
                  <a:lnTo>
                    <a:pt x="117" y="42"/>
                  </a:lnTo>
                  <a:lnTo>
                    <a:pt x="117" y="43"/>
                  </a:lnTo>
                  <a:lnTo>
                    <a:pt x="118" y="45"/>
                  </a:lnTo>
                  <a:lnTo>
                    <a:pt x="131" y="60"/>
                  </a:lnTo>
                  <a:lnTo>
                    <a:pt x="144" y="77"/>
                  </a:lnTo>
                  <a:lnTo>
                    <a:pt x="156" y="93"/>
                  </a:lnTo>
                  <a:lnTo>
                    <a:pt x="167" y="109"/>
                  </a:lnTo>
                  <a:lnTo>
                    <a:pt x="178" y="125"/>
                  </a:lnTo>
                  <a:lnTo>
                    <a:pt x="189" y="142"/>
                  </a:lnTo>
                  <a:lnTo>
                    <a:pt x="198" y="157"/>
                  </a:lnTo>
                  <a:lnTo>
                    <a:pt x="207" y="171"/>
                  </a:lnTo>
                  <a:lnTo>
                    <a:pt x="213" y="182"/>
                  </a:lnTo>
                  <a:lnTo>
                    <a:pt x="220" y="195"/>
                  </a:lnTo>
                  <a:lnTo>
                    <a:pt x="226" y="206"/>
                  </a:lnTo>
                  <a:lnTo>
                    <a:pt x="232" y="217"/>
                  </a:lnTo>
                  <a:lnTo>
                    <a:pt x="238" y="230"/>
                  </a:lnTo>
                  <a:lnTo>
                    <a:pt x="244" y="243"/>
                  </a:lnTo>
                  <a:lnTo>
                    <a:pt x="249" y="253"/>
                  </a:lnTo>
                  <a:lnTo>
                    <a:pt x="254" y="263"/>
                  </a:lnTo>
                  <a:lnTo>
                    <a:pt x="260" y="273"/>
                  </a:lnTo>
                  <a:lnTo>
                    <a:pt x="265" y="284"/>
                  </a:lnTo>
                  <a:lnTo>
                    <a:pt x="270" y="294"/>
                  </a:lnTo>
                  <a:lnTo>
                    <a:pt x="275" y="305"/>
                  </a:lnTo>
                  <a:lnTo>
                    <a:pt x="280" y="314"/>
                  </a:lnTo>
                  <a:lnTo>
                    <a:pt x="283" y="324"/>
                  </a:lnTo>
                  <a:lnTo>
                    <a:pt x="288" y="334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190" name="Text Box 381"/>
          <p:cNvSpPr txBox="1">
            <a:spLocks noChangeArrowheads="1"/>
          </p:cNvSpPr>
          <p:nvPr/>
        </p:nvSpPr>
        <p:spPr bwMode="auto">
          <a:xfrm>
            <a:off x="4932363" y="811213"/>
            <a:ext cx="4125912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分析从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换相至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的过程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9900"/>
                </a:solidFill>
              </a:rPr>
              <a:t>    </a:t>
            </a:r>
            <a:endParaRPr lang="en-US" altLang="zh-CN" sz="2000" dirty="0">
              <a:solidFill>
                <a:srgbClr val="0099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9900"/>
                </a:solidFill>
              </a:rPr>
              <a:t>    </a:t>
            </a:r>
            <a:r>
              <a:rPr lang="zh-CN" altLang="en-US" sz="2000" dirty="0">
                <a:solidFill>
                  <a:srgbClr val="009900"/>
                </a:solidFill>
              </a:rPr>
              <a:t>☞</a:t>
            </a:r>
            <a:r>
              <a:rPr lang="en-US" altLang="zh-CN" sz="2000" i="1" dirty="0" err="1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k</a:t>
            </a:r>
            <a:r>
              <a:rPr lang="en-US" altLang="zh-CN" sz="2000" i="1" dirty="0">
                <a:solidFill>
                  <a:srgbClr val="E35449"/>
                </a:solidFill>
              </a:rPr>
              <a:t>=</a:t>
            </a:r>
            <a:r>
              <a:rPr lang="en-US" altLang="zh-CN" sz="2000" i="1" dirty="0" err="1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b</a:t>
            </a:r>
            <a:r>
              <a:rPr lang="zh-CN" altLang="en-US" sz="2000" dirty="0"/>
              <a:t>是逐渐增大的，而 </a:t>
            </a:r>
            <a:r>
              <a:rPr lang="en-US" altLang="zh-CN" sz="2000" i="1" dirty="0" err="1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a</a:t>
            </a:r>
            <a:r>
              <a:rPr lang="en-US" altLang="zh-CN" sz="2000" i="1" dirty="0">
                <a:solidFill>
                  <a:srgbClr val="E35449"/>
                </a:solidFill>
              </a:rPr>
              <a:t>=I</a:t>
            </a:r>
            <a:r>
              <a:rPr lang="en-US" altLang="zh-CN" sz="2000" i="1" baseline="-25000" dirty="0">
                <a:solidFill>
                  <a:srgbClr val="E35449"/>
                </a:solidFill>
              </a:rPr>
              <a:t>d</a:t>
            </a:r>
            <a:r>
              <a:rPr lang="en-US" altLang="zh-CN" sz="2000" i="1" dirty="0">
                <a:solidFill>
                  <a:srgbClr val="E35449"/>
                </a:solidFill>
              </a:rPr>
              <a:t>-</a:t>
            </a:r>
            <a:r>
              <a:rPr lang="en-US" altLang="zh-CN" sz="2000" i="1" dirty="0" err="1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k</a:t>
            </a:r>
            <a:r>
              <a:rPr lang="zh-CN" altLang="en-US" sz="2000" dirty="0"/>
              <a:t>是逐渐减小的。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   </a:t>
            </a:r>
            <a:endParaRPr lang="en-US" altLang="zh-CN" sz="200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9900"/>
                </a:solidFill>
              </a:rPr>
              <a:t>    </a:t>
            </a:r>
            <a:r>
              <a:rPr lang="zh-CN" altLang="en-US" sz="2000" dirty="0">
                <a:solidFill>
                  <a:srgbClr val="009900"/>
                </a:solidFill>
              </a:rPr>
              <a:t>☞</a:t>
            </a:r>
            <a:r>
              <a:rPr lang="zh-CN" altLang="en-US" sz="2000" dirty="0"/>
              <a:t>当</a:t>
            </a:r>
            <a:r>
              <a:rPr lang="en-US" altLang="zh-CN" sz="2000" i="1" dirty="0" err="1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k</a:t>
            </a:r>
            <a:r>
              <a:rPr lang="zh-CN" altLang="en-US" sz="2000" dirty="0"/>
              <a:t>增大到等于</a:t>
            </a:r>
            <a:r>
              <a:rPr lang="en-US" altLang="zh-CN" sz="2000" i="1" dirty="0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E35449"/>
                </a:solidFill>
              </a:rPr>
              <a:t>d</a:t>
            </a:r>
            <a:r>
              <a:rPr lang="zh-CN" altLang="en-US" sz="2000" dirty="0"/>
              <a:t>时，</a:t>
            </a:r>
            <a:r>
              <a:rPr lang="en-US" altLang="zh-CN" sz="2000" i="1" dirty="0" err="1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a</a:t>
            </a:r>
            <a:r>
              <a:rPr lang="en-US" altLang="zh-CN" sz="2000" i="1" dirty="0">
                <a:solidFill>
                  <a:srgbClr val="E35449"/>
                </a:solidFill>
              </a:rPr>
              <a:t>=</a:t>
            </a:r>
            <a:r>
              <a:rPr lang="en-US" altLang="zh-CN" sz="2000" dirty="0">
                <a:solidFill>
                  <a:srgbClr val="E35449"/>
                </a:solidFill>
              </a:rPr>
              <a:t>0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E35449"/>
                </a:solidFill>
              </a:rPr>
              <a:t>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1</a:t>
            </a:r>
            <a:r>
              <a:rPr lang="zh-CN" altLang="en-US" sz="2000" dirty="0"/>
              <a:t>关断，换流过程结束。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    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9900"/>
                </a:solidFill>
              </a:rPr>
              <a:t>    </a:t>
            </a:r>
            <a:r>
              <a:rPr lang="zh-CN" altLang="en-US" sz="2000" dirty="0">
                <a:solidFill>
                  <a:srgbClr val="009900"/>
                </a:solidFill>
              </a:rPr>
              <a:t>☞</a:t>
            </a:r>
            <a:r>
              <a:rPr lang="zh-CN" altLang="en-US" sz="2000" dirty="0"/>
              <a:t>换相过程持续的时间用电角度</a:t>
            </a:r>
            <a:r>
              <a:rPr lang="zh-CN" altLang="en-US" sz="2000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lang="zh-CN" altLang="en-US" sz="2000" dirty="0"/>
              <a:t>表示，称为</a:t>
            </a:r>
            <a:r>
              <a:rPr lang="zh-CN" altLang="en-US" sz="2000" dirty="0">
                <a:solidFill>
                  <a:srgbClr val="E35449"/>
                </a:solidFill>
              </a:rPr>
              <a:t>换相重叠角</a:t>
            </a:r>
            <a:r>
              <a:rPr lang="zh-CN" altLang="en-US" sz="2000" dirty="0"/>
              <a:t>。</a:t>
            </a:r>
            <a:r>
              <a:rPr lang="zh-CN" altLang="en-US" sz="2000" b="0" dirty="0"/>
              <a:t>  </a:t>
            </a:r>
          </a:p>
        </p:txBody>
      </p:sp>
      <p:sp>
        <p:nvSpPr>
          <p:cNvPr id="93191" name="Text Box 383"/>
          <p:cNvSpPr txBox="1">
            <a:spLocks noChangeArrowheads="1"/>
          </p:cNvSpPr>
          <p:nvPr/>
        </p:nvSpPr>
        <p:spPr bwMode="auto">
          <a:xfrm>
            <a:off x="3995738" y="4437063"/>
            <a:ext cx="576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>
                <a:sym typeface="Symbol" panose="05050102010706020507" pitchFamily="18" charset="2"/>
              </a:rPr>
              <a:t></a:t>
            </a:r>
            <a:r>
              <a:rPr lang="en-US" altLang="zh-CN" sz="1400" i="1"/>
              <a:t>t</a:t>
            </a:r>
            <a:r>
              <a:rPr lang="en-US" altLang="zh-CN" sz="1400" i="1" baseline="-25000"/>
              <a:t>1</a:t>
            </a:r>
            <a:r>
              <a:rPr lang="zh-CN" altLang="en-US" sz="1400"/>
              <a:t>时刻</a:t>
            </a:r>
            <a:r>
              <a:rPr lang="zh-CN" altLang="en-US" b="0"/>
              <a:t> </a:t>
            </a:r>
          </a:p>
        </p:txBody>
      </p:sp>
      <p:sp>
        <p:nvSpPr>
          <p:cNvPr id="93192" name="Text Box 385"/>
          <p:cNvSpPr txBox="1">
            <a:spLocks noChangeArrowheads="1"/>
          </p:cNvSpPr>
          <p:nvPr/>
        </p:nvSpPr>
        <p:spPr bwMode="auto">
          <a:xfrm>
            <a:off x="1331913" y="5445125"/>
            <a:ext cx="268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3-26 </a:t>
            </a:r>
            <a:r>
              <a:rPr lang="zh-CN" altLang="en-US" sz="1400">
                <a:solidFill>
                  <a:srgbClr val="6600CC"/>
                </a:solidFill>
              </a:rPr>
              <a:t>考虑变压器漏感时的三相半波可控整流电路及波形</a:t>
            </a:r>
            <a:r>
              <a:rPr lang="zh-CN" altLang="en-US" b="0"/>
              <a:t> </a:t>
            </a:r>
          </a:p>
        </p:txBody>
      </p:sp>
      <p:sp>
        <p:nvSpPr>
          <p:cNvPr id="9319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159486-187B-4E23-838A-A47BF4138396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3.5.4 </a:t>
            </a:r>
            <a:r>
              <a:rPr lang="zh-CN" altLang="en-US" sz="3600">
                <a:solidFill>
                  <a:schemeClr val="tx1"/>
                </a:solidFill>
              </a:rPr>
              <a:t>整流输出电压和电流的谐波分析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◆</a:t>
            </a:r>
            <a:r>
              <a:rPr lang="zh-CN" altLang="zh-CN" sz="2400" b="1" i="1" dirty="0">
                <a:sym typeface="Symbol" panose="05050102010706020507" pitchFamily="18" charset="2"/>
              </a:rPr>
              <a:t></a:t>
            </a:r>
            <a:r>
              <a:rPr lang="zh-CN" altLang="zh-CN" sz="2400" b="1" dirty="0"/>
              <a:t>=0</a:t>
            </a:r>
            <a:r>
              <a:rPr lang="zh-CN" altLang="zh-CN" sz="2400" b="1" dirty="0">
                <a:sym typeface="Symbol" panose="05050102010706020507" pitchFamily="18" charset="2"/>
              </a:rPr>
              <a:t></a:t>
            </a:r>
            <a:r>
              <a:rPr lang="zh-CN" altLang="en-US" sz="2400" b="1" dirty="0"/>
              <a:t>时整流电压、电流中的谐波有如下规律：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b="1" dirty="0"/>
              <a:t>   </a:t>
            </a: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kumimoji="1" lang="en-US" altLang="zh-CN" sz="2400" b="1" i="1" dirty="0"/>
              <a:t>m</a:t>
            </a:r>
            <a:r>
              <a:rPr kumimoji="1" lang="zh-CN" altLang="en-US" sz="2400" b="1" dirty="0"/>
              <a:t>脉波整流电压</a:t>
            </a:r>
            <a:r>
              <a:rPr kumimoji="1" lang="en-US" altLang="zh-CN" sz="2400" b="1" i="1" dirty="0">
                <a:solidFill>
                  <a:srgbClr val="E35449"/>
                </a:solidFill>
              </a:rPr>
              <a:t>u</a:t>
            </a:r>
            <a:r>
              <a:rPr kumimoji="1" lang="en-US" altLang="zh-CN" sz="2400" b="1" i="1" baseline="-25000" dirty="0">
                <a:solidFill>
                  <a:srgbClr val="E35449"/>
                </a:solidFill>
              </a:rPr>
              <a:t>d0</a:t>
            </a:r>
            <a:r>
              <a:rPr kumimoji="1" lang="zh-CN" altLang="en-US" sz="2400" b="1" dirty="0"/>
              <a:t>的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谐波次数</a:t>
            </a:r>
            <a:r>
              <a:rPr kumimoji="1" lang="zh-CN" altLang="en-US" sz="2400" b="1" dirty="0"/>
              <a:t>为</a:t>
            </a:r>
            <a:r>
              <a:rPr kumimoji="1" lang="en-US" altLang="zh-CN" sz="2400" b="1" i="1" dirty="0" err="1">
                <a:solidFill>
                  <a:srgbClr val="E35449"/>
                </a:solidFill>
              </a:rPr>
              <a:t>mk</a:t>
            </a:r>
            <a:r>
              <a:rPr kumimoji="1" lang="zh-CN" altLang="en-US" sz="2400" b="1" dirty="0"/>
              <a:t>（</a:t>
            </a:r>
            <a:r>
              <a:rPr kumimoji="1" lang="en-US" altLang="zh-CN" sz="2400" b="1" i="1" dirty="0"/>
              <a:t>k</a:t>
            </a:r>
            <a:r>
              <a:rPr kumimoji="1" lang="en-US" altLang="zh-CN" sz="2400" b="1" dirty="0"/>
              <a:t>=1</a:t>
            </a:r>
            <a:r>
              <a:rPr kumimoji="1" lang="zh-CN" altLang="en-US" sz="2400" b="1" dirty="0"/>
              <a:t>，</a:t>
            </a:r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，</a:t>
            </a:r>
            <a:r>
              <a:rPr kumimoji="1" lang="en-US" altLang="zh-CN" sz="2400" b="1" dirty="0"/>
              <a:t>3...</a:t>
            </a:r>
            <a:r>
              <a:rPr kumimoji="1" lang="zh-CN" altLang="en-US" sz="2400" b="1" dirty="0"/>
              <a:t>）次，即</a:t>
            </a:r>
            <a:r>
              <a:rPr kumimoji="1" lang="en-US" altLang="zh-CN" sz="2400" b="1" i="1" dirty="0"/>
              <a:t>m</a:t>
            </a:r>
            <a:r>
              <a:rPr kumimoji="1" lang="zh-CN" altLang="en-US" sz="2400" b="1" dirty="0"/>
              <a:t>的倍数次；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整流电流</a:t>
            </a:r>
            <a:r>
              <a:rPr kumimoji="1" lang="zh-CN" altLang="en-US" sz="2400" b="1" dirty="0"/>
              <a:t>的谐波由整流电压的谐波决定，也为</a:t>
            </a:r>
            <a:r>
              <a:rPr kumimoji="1" lang="en-US" altLang="zh-CN" sz="2400" b="1" i="1" dirty="0" err="1">
                <a:solidFill>
                  <a:srgbClr val="E35449"/>
                </a:solidFill>
              </a:rPr>
              <a:t>mk</a:t>
            </a:r>
            <a:r>
              <a:rPr kumimoji="1" lang="zh-CN" altLang="en-US" sz="2400" b="1" dirty="0"/>
              <a:t>次。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</a:rPr>
              <a:t>   ☞</a:t>
            </a:r>
            <a:r>
              <a:rPr kumimoji="1" lang="zh-CN" altLang="en-US" sz="2400" b="1" dirty="0"/>
              <a:t>当</a:t>
            </a:r>
            <a:r>
              <a:rPr kumimoji="1" lang="en-US" altLang="zh-CN" sz="2400" b="1" i="1" dirty="0"/>
              <a:t>m</a:t>
            </a:r>
            <a:r>
              <a:rPr kumimoji="1" lang="zh-CN" altLang="en-US" sz="2400" b="1" dirty="0"/>
              <a:t>一定时，随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谐波次数</a:t>
            </a:r>
            <a:r>
              <a:rPr kumimoji="1" lang="zh-CN" altLang="en-US" sz="2400" b="1" dirty="0"/>
              <a:t>增大，谐波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幅值</a:t>
            </a:r>
            <a:r>
              <a:rPr kumimoji="1" lang="zh-CN" altLang="en-US" sz="2400" b="1" dirty="0"/>
              <a:t>迅速减小，表明最低次（</a:t>
            </a:r>
            <a:r>
              <a:rPr kumimoji="1" lang="en-US" altLang="zh-CN" sz="2400" b="1" i="1" dirty="0"/>
              <a:t>m</a:t>
            </a:r>
            <a:r>
              <a:rPr kumimoji="1" lang="zh-CN" altLang="en-US" sz="2400" b="1" dirty="0"/>
              <a:t>次）谐波是最主要的，其它次数的谐波相对较少；当负载中有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电感</a:t>
            </a:r>
            <a:r>
              <a:rPr kumimoji="1" lang="zh-CN" altLang="en-US" sz="2400" b="1" dirty="0"/>
              <a:t>时，负载电流谐波幅值</a:t>
            </a:r>
            <a:r>
              <a:rPr kumimoji="1" lang="en-US" altLang="zh-CN" sz="2400" b="1" i="1" dirty="0" err="1">
                <a:solidFill>
                  <a:srgbClr val="E35449"/>
                </a:solidFill>
              </a:rPr>
              <a:t>d</a:t>
            </a:r>
            <a:r>
              <a:rPr kumimoji="1" lang="en-US" altLang="zh-CN" sz="2400" b="1" i="1" baseline="-25000" dirty="0" err="1">
                <a:solidFill>
                  <a:srgbClr val="E35449"/>
                </a:solidFill>
              </a:rPr>
              <a:t>n</a:t>
            </a:r>
            <a:r>
              <a:rPr kumimoji="1" lang="zh-CN" altLang="en-US" sz="2400" b="1" dirty="0"/>
              <a:t>的减小更为迅速。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</a:rPr>
              <a:t>   ☞</a:t>
            </a:r>
            <a:r>
              <a:rPr kumimoji="1" lang="en-US" altLang="zh-CN" sz="2400" b="1" i="1" dirty="0"/>
              <a:t>m</a:t>
            </a:r>
            <a:r>
              <a:rPr kumimoji="1" lang="zh-CN" altLang="en-US" sz="2400" b="1" dirty="0"/>
              <a:t>增加时，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最低次谐波次数</a:t>
            </a:r>
            <a:r>
              <a:rPr kumimoji="1" lang="zh-CN" altLang="en-US" sz="2400" b="1" dirty="0"/>
              <a:t>增大，且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幅值</a:t>
            </a:r>
            <a:r>
              <a:rPr kumimoji="1" lang="zh-CN" altLang="en-US" sz="2400" b="1" dirty="0"/>
              <a:t>迅速减小，</a:t>
            </a:r>
            <a:r>
              <a:rPr kumimoji="1" lang="zh-CN" altLang="en-US" sz="2400" b="1" dirty="0">
                <a:solidFill>
                  <a:srgbClr val="E35449"/>
                </a:solidFill>
              </a:rPr>
              <a:t>电压纹波因数</a:t>
            </a:r>
            <a:r>
              <a:rPr kumimoji="1" lang="zh-CN" altLang="en-US" sz="2400" b="1" dirty="0"/>
              <a:t>迅速下降。</a:t>
            </a:r>
            <a:r>
              <a:rPr kumimoji="1" lang="zh-CN" altLang="en-US" sz="2400" dirty="0"/>
              <a:t> </a:t>
            </a:r>
          </a:p>
          <a:p>
            <a:pPr>
              <a:buFontTx/>
              <a:buNone/>
            </a:pPr>
            <a:endParaRPr lang="en-US" altLang="zh-CN" sz="2800" b="1" dirty="0">
              <a:solidFill>
                <a:srgbClr val="009900"/>
              </a:solidFill>
            </a:endParaRPr>
          </a:p>
        </p:txBody>
      </p:sp>
      <p:sp>
        <p:nvSpPr>
          <p:cNvPr id="12595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34278E-8CA1-4338-89E3-660274129B68}" type="slidenum">
              <a:rPr lang="zh-CN" altLang="en-US"/>
              <a:pPr eaLnBrk="1" hangingPunct="1"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887" y="26472"/>
            <a:ext cx="6096000" cy="381000"/>
          </a:xfrm>
        </p:spPr>
        <p:txBody>
          <a:bodyPr/>
          <a:lstStyle/>
          <a:p>
            <a:r>
              <a:rPr lang="zh-CN" altLang="en-US" dirty="0"/>
              <a:t>复习思考题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5890-56FF-4CB9-A23A-2567D679BF35}" type="slidenum">
              <a:rPr lang="zh-CN" altLang="en-US" smtClean="0"/>
              <a:pPr/>
              <a:t>41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 bwMode="auto">
              <a:xfrm>
                <a:off x="752247" y="712068"/>
                <a:ext cx="8391753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0" indent="0">
                  <a:buNone/>
                </a:pPr>
                <a:r>
                  <a:rPr lang="en-US" altLang="zh-CN" sz="1600" b="0" kern="0" dirty="0"/>
                  <a:t>1</a:t>
                </a:r>
                <a:r>
                  <a:rPr lang="zh-CN" altLang="en-US" sz="1600" b="0" kern="0" dirty="0"/>
                  <a:t>、关于谐波，下列说法正确的是（）</a:t>
                </a:r>
                <a:endParaRPr lang="en-US" altLang="zh-CN" sz="1600" b="0" kern="0" dirty="0"/>
              </a:p>
              <a:p>
                <a:pPr marL="0" indent="0">
                  <a:buNone/>
                </a:pPr>
                <a:r>
                  <a:rPr lang="en-US" altLang="zh-CN" sz="1600" b="0" kern="0" dirty="0"/>
                  <a:t>A</a:t>
                </a:r>
                <a:r>
                  <a:rPr lang="zh-CN" altLang="en-US" sz="1600" b="0" kern="0" dirty="0"/>
                  <a:t>、基波是频率与工频相同的分量。</a:t>
                </a:r>
              </a:p>
              <a:p>
                <a:pPr marL="0" indent="0">
                  <a:buNone/>
                </a:pPr>
                <a:r>
                  <a:rPr lang="en-US" altLang="zh-CN" sz="1600" b="0" kern="0" dirty="0"/>
                  <a:t>B</a:t>
                </a:r>
                <a:r>
                  <a:rPr lang="zh-CN" altLang="en-US" sz="1600" b="0" kern="0" dirty="0"/>
                  <a:t>、谐波是频率为基波频率大于</a:t>
                </a:r>
                <a:r>
                  <a:rPr lang="en-US" altLang="zh-CN" sz="1600" b="0" kern="0" dirty="0"/>
                  <a:t>1</a:t>
                </a:r>
                <a:r>
                  <a:rPr lang="zh-CN" altLang="en-US" sz="1600" b="0" kern="0" dirty="0"/>
                  <a:t>整数倍的分量。</a:t>
                </a:r>
                <a:endParaRPr lang="en-US" altLang="zh-CN" sz="1600" b="0" kern="0" dirty="0"/>
              </a:p>
              <a:p>
                <a:pPr marL="0" indent="0">
                  <a:buNone/>
                </a:pPr>
                <a:r>
                  <a:rPr lang="en-US" altLang="zh-CN" sz="1600" b="0" kern="0" dirty="0"/>
                  <a:t>C</a:t>
                </a:r>
                <a:r>
                  <a:rPr lang="zh-CN" altLang="en-US" sz="1600" b="0" kern="0" dirty="0"/>
                  <a:t>、谐波次数是谐波频率和基波频率的整数比。      </a:t>
                </a:r>
              </a:p>
              <a:p>
                <a:pPr marL="0" lvl="0" indent="0">
                  <a:buNone/>
                </a:pPr>
                <a:endParaRPr lang="zh-CN" altLang="en-US" sz="1600" dirty="0">
                  <a:solidFill>
                    <a:srgbClr val="009900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600" b="0" kern="0" dirty="0"/>
                  <a:t>2</a:t>
                </a:r>
                <a:r>
                  <a:rPr lang="zh-CN" altLang="en-US" sz="1600" b="0" kern="0" dirty="0"/>
                  <a:t>、</a:t>
                </a:r>
                <a:r>
                  <a:rPr lang="zh-CN" altLang="zh-CN" sz="1600" b="0" kern="0" dirty="0"/>
                  <a:t>三相桥式不可控整流电路直流侧电容滤波，交流侧包含以下（</a:t>
                </a:r>
                <a:r>
                  <a:rPr lang="en-US" altLang="zh-CN" sz="1600" b="0" kern="0" dirty="0"/>
                  <a:t>  </a:t>
                </a:r>
                <a:r>
                  <a:rPr lang="zh-CN" altLang="zh-CN" sz="1600" b="0" kern="0" dirty="0"/>
                  <a:t>）次谐波电流。</a:t>
                </a:r>
              </a:p>
              <a:p>
                <a:pPr marL="0" indent="0">
                  <a:buNone/>
                </a:pPr>
                <a:r>
                  <a:rPr lang="en-US" altLang="zh-CN" sz="1600" b="0" kern="0" dirty="0"/>
                  <a:t>A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3	B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5  	C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7       D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6	E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13</a:t>
                </a:r>
                <a:endParaRPr lang="zh-CN" altLang="zh-CN" sz="1600" b="0" kern="0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endParaRPr lang="en-US" altLang="zh-CN" sz="1600" dirty="0"/>
              </a:p>
              <a:p>
                <a:pPr marL="0" lvl="0" indent="0">
                  <a:buNone/>
                </a:pPr>
                <a:r>
                  <a:rPr lang="en-US" altLang="zh-CN" sz="1600" b="0" kern="0" dirty="0"/>
                  <a:t>3</a:t>
                </a:r>
                <a:r>
                  <a:rPr lang="zh-CN" altLang="en-US" sz="1600" b="0" kern="0" dirty="0"/>
                  <a:t>、单相</a:t>
                </a:r>
                <a:r>
                  <a:rPr lang="zh-CN" altLang="zh-CN" sz="1600" b="0" kern="0" dirty="0"/>
                  <a:t>桥式不可控整流电路直流侧电容滤波，交流侧包含以下（</a:t>
                </a:r>
                <a:r>
                  <a:rPr lang="en-US" altLang="zh-CN" sz="1600" b="0" kern="0" dirty="0"/>
                  <a:t>  </a:t>
                </a:r>
                <a:r>
                  <a:rPr lang="zh-CN" altLang="zh-CN" sz="1600" b="0" kern="0" dirty="0"/>
                  <a:t>）次谐波电流。</a:t>
                </a:r>
              </a:p>
              <a:p>
                <a:pPr marL="0" indent="0">
                  <a:buNone/>
                </a:pPr>
                <a:r>
                  <a:rPr lang="en-US" altLang="zh-CN" sz="1600" b="0" kern="0" dirty="0"/>
                  <a:t>A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3	B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5  	C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7       D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9	E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13</a:t>
                </a:r>
              </a:p>
              <a:p>
                <a:pPr marL="0" indent="0">
                  <a:buNone/>
                </a:pPr>
                <a:endParaRPr lang="zh-CN" altLang="zh-CN" sz="1600" b="0" kern="0" dirty="0"/>
              </a:p>
              <a:p>
                <a:pPr marL="0" lvl="0" indent="0">
                  <a:buNone/>
                </a:pPr>
                <a:r>
                  <a:rPr lang="en-US" altLang="zh-CN" sz="1600" b="0" kern="0" dirty="0"/>
                  <a:t>4</a:t>
                </a:r>
                <a:r>
                  <a:rPr lang="zh-CN" altLang="en-US" sz="1600" b="0" kern="0" dirty="0"/>
                  <a:t>、</a:t>
                </a:r>
                <a:r>
                  <a:rPr lang="zh-CN" altLang="zh-CN" sz="1600" b="0" kern="0" dirty="0"/>
                  <a:t>三相桥式不控整流电路，直流侧电容滤波，输入为三相</a:t>
                </a:r>
                <a:r>
                  <a:rPr lang="en-US" altLang="zh-CN" sz="1600" b="0" kern="0" dirty="0"/>
                  <a:t>380V</a:t>
                </a:r>
                <a:r>
                  <a:rPr lang="zh-CN" altLang="zh-CN" sz="1600" b="0" kern="0" dirty="0"/>
                  <a:t>交流电，空载时直流电压平均值为（</a:t>
                </a:r>
                <a:r>
                  <a:rPr lang="en-US" altLang="zh-CN" sz="1600" b="0" kern="0" dirty="0"/>
                  <a:t>     </a:t>
                </a:r>
                <a:r>
                  <a:rPr lang="zh-CN" altLang="zh-CN" sz="1600" b="0" kern="0" dirty="0"/>
                  <a:t>）</a:t>
                </a:r>
              </a:p>
              <a:p>
                <a:pPr marL="0" indent="0">
                  <a:buNone/>
                </a:pPr>
                <a:r>
                  <a:rPr lang="en-US" altLang="zh-CN" sz="1600" b="0" kern="0" dirty="0"/>
                  <a:t>A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380V	   B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310V     C</a:t>
                </a:r>
                <a:r>
                  <a:rPr lang="zh-CN" altLang="zh-CN" sz="1600" b="0" kern="0" dirty="0"/>
                  <a:t>、</a:t>
                </a:r>
                <a:r>
                  <a:rPr lang="en-US" altLang="zh-CN" sz="1600" b="0" kern="0" dirty="0"/>
                  <a:t>220V       D</a:t>
                </a:r>
                <a:r>
                  <a:rPr lang="zh-CN" altLang="zh-CN" sz="1600" b="0" kern="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600" b="0" i="1" ker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b="0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kern="0">
                            <a:latin typeface="Cambria Math" panose="02040503050406030204" pitchFamily="18" charset="0"/>
                          </a:rPr>
                          <m:t>∗380</m:t>
                        </m:r>
                        <m:r>
                          <a:rPr lang="en-US" altLang="zh-CN" sz="1600" b="0" ker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/>
                    </m:sSub>
                  </m:oMath>
                </a14:m>
                <a:endParaRPr lang="zh-CN" altLang="zh-CN" sz="1600" b="0" kern="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b="0" kern="0" dirty="0"/>
              </a:p>
              <a:p>
                <a:pPr marL="0" lvl="0" indent="0">
                  <a:buNone/>
                </a:pPr>
                <a:r>
                  <a:rPr lang="en-US" altLang="zh-CN" sz="1800" b="0" kern="0" dirty="0"/>
                  <a:t>5</a:t>
                </a:r>
                <a:r>
                  <a:rPr lang="zh-CN" altLang="en-US" sz="1800" b="0" kern="0" dirty="0"/>
                  <a:t>、单相</a:t>
                </a:r>
                <a:r>
                  <a:rPr lang="zh-CN" altLang="zh-CN" sz="1800" b="0" kern="0" dirty="0"/>
                  <a:t>桥式不控整流电路，直流侧电容滤波，输入为</a:t>
                </a:r>
                <a:r>
                  <a:rPr lang="zh-CN" altLang="en-US" sz="1800" b="0" kern="0" dirty="0"/>
                  <a:t>单相</a:t>
                </a:r>
                <a:r>
                  <a:rPr lang="en-US" altLang="zh-CN" sz="1800" b="0" kern="0" dirty="0"/>
                  <a:t>220V</a:t>
                </a:r>
                <a:r>
                  <a:rPr lang="zh-CN" altLang="zh-CN" sz="1800" b="0" kern="0" dirty="0"/>
                  <a:t>交流电，空载时直流电压平均值为（</a:t>
                </a:r>
                <a:r>
                  <a:rPr lang="en-US" altLang="zh-CN" sz="1800" b="0" kern="0" dirty="0"/>
                  <a:t>     </a:t>
                </a:r>
                <a:r>
                  <a:rPr lang="zh-CN" altLang="zh-CN" sz="1800" b="0" kern="0" dirty="0"/>
                  <a:t>）</a:t>
                </a:r>
              </a:p>
              <a:p>
                <a:pPr marL="0" indent="0">
                  <a:buNone/>
                </a:pPr>
                <a:r>
                  <a:rPr lang="en-US" altLang="zh-CN" sz="1800" b="0" kern="0" dirty="0"/>
                  <a:t>A</a:t>
                </a:r>
                <a:r>
                  <a:rPr lang="zh-CN" altLang="zh-CN" sz="1800" b="0" kern="0" dirty="0"/>
                  <a:t>、</a:t>
                </a:r>
                <a:r>
                  <a:rPr lang="en-US" altLang="zh-CN" sz="1800" b="0" kern="0" dirty="0"/>
                  <a:t>380V	   B</a:t>
                </a:r>
                <a:r>
                  <a:rPr lang="zh-CN" altLang="zh-CN" sz="1800" b="0" kern="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b="0" i="1" ker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ker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0" i="0" kern="0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zh-CN" sz="1800" b="0" ker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800" b="0" ker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/>
                    </m:sSub>
                  </m:oMath>
                </a14:m>
                <a:r>
                  <a:rPr lang="en-US" altLang="zh-CN" sz="1800" b="0" kern="0" dirty="0"/>
                  <a:t>      C</a:t>
                </a:r>
                <a:r>
                  <a:rPr lang="zh-CN" altLang="zh-CN" sz="1800" b="0" kern="0" dirty="0"/>
                  <a:t>、</a:t>
                </a:r>
                <a:r>
                  <a:rPr lang="en-US" altLang="zh-CN" sz="1800" b="0" kern="0" dirty="0"/>
                  <a:t>220V       D</a:t>
                </a:r>
                <a:r>
                  <a:rPr lang="zh-CN" altLang="zh-CN" sz="1800" b="0" kern="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b="0" i="1" ker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kern="0">
                            <a:latin typeface="Cambria Math" panose="02040503050406030204" pitchFamily="18" charset="0"/>
                          </a:rPr>
                          <m:t>∗380</m:t>
                        </m:r>
                        <m:r>
                          <a:rPr lang="en-US" altLang="zh-CN" sz="1800" b="0" ker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/>
                    </m:sSub>
                  </m:oMath>
                </a14:m>
                <a:endParaRPr lang="zh-CN" altLang="en-US" sz="1800" b="0" kern="0" dirty="0"/>
              </a:p>
              <a:p>
                <a:pPr marL="0" indent="0">
                  <a:buNone/>
                </a:pPr>
                <a:endParaRPr lang="zh-CN" altLang="zh-CN" sz="1800" b="0" kern="0" dirty="0">
                  <a:sym typeface="Symbol" panose="05050102010706020507" pitchFamily="18" charset="2"/>
                </a:endParaRPr>
              </a:p>
              <a:p>
                <a:pPr marL="0" lvl="0" indent="0">
                  <a:buNone/>
                </a:pPr>
                <a:endParaRPr lang="zh-CN" altLang="zh-CN" sz="1800" b="0" kern="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247" y="712068"/>
                <a:ext cx="8391753" cy="5181600"/>
              </a:xfrm>
              <a:prstGeom prst="rect">
                <a:avLst/>
              </a:prstGeom>
              <a:blipFill>
                <a:blip r:embed="rId2"/>
                <a:stretch>
                  <a:fillRect l="-581" t="-471" r="-581" b="-11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893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887" y="26472"/>
            <a:ext cx="6096000" cy="381000"/>
          </a:xfrm>
        </p:spPr>
        <p:txBody>
          <a:bodyPr/>
          <a:lstStyle/>
          <a:p>
            <a:r>
              <a:rPr lang="zh-CN" altLang="en-US" dirty="0"/>
              <a:t>复习思考题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5890-56FF-4CB9-A23A-2567D679BF35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52247" y="712068"/>
            <a:ext cx="839175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sz="1600" b="0" kern="0" dirty="0"/>
              <a:t>6</a:t>
            </a:r>
            <a:r>
              <a:rPr lang="zh-CN" altLang="en-US" sz="1600" b="0" kern="0" dirty="0"/>
              <a:t>、</a:t>
            </a:r>
            <a:r>
              <a:rPr lang="zh-CN" altLang="en-US" sz="1800" b="0" kern="0" dirty="0"/>
              <a:t>单相</a:t>
            </a:r>
            <a:r>
              <a:rPr lang="zh-CN" altLang="zh-CN" sz="1800" b="0" kern="0" dirty="0"/>
              <a:t>桥式</a:t>
            </a:r>
            <a:r>
              <a:rPr lang="zh-CN" altLang="en-US" sz="1800" b="0" kern="0" dirty="0"/>
              <a:t>二极管</a:t>
            </a:r>
            <a:r>
              <a:rPr lang="zh-CN" altLang="zh-CN" sz="1800" b="0" kern="0" dirty="0"/>
              <a:t>不控整流电路</a:t>
            </a:r>
            <a:r>
              <a:rPr lang="zh-CN" altLang="en-US" sz="1800" b="0" kern="0" dirty="0"/>
              <a:t>，直流侧电压包含如下（）次谐波分量。</a:t>
            </a:r>
            <a:endParaRPr lang="en-US" altLang="zh-CN" sz="1800" b="0" kern="0" dirty="0"/>
          </a:p>
          <a:p>
            <a:pPr marL="0" indent="0">
              <a:buNone/>
            </a:pPr>
            <a:r>
              <a:rPr lang="en-US" altLang="zh-CN" sz="1800" b="0" kern="0" dirty="0"/>
              <a:t>A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2	B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3 	C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4       D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5	E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6</a:t>
            </a:r>
          </a:p>
          <a:p>
            <a:pPr marL="0" lvl="0" indent="0">
              <a:buNone/>
            </a:pPr>
            <a:endParaRPr lang="zh-CN" altLang="en-US" sz="1800" b="0" kern="0" dirty="0"/>
          </a:p>
          <a:p>
            <a:pPr marL="0" lvl="0" indent="0">
              <a:buNone/>
            </a:pPr>
            <a:r>
              <a:rPr lang="en-US" altLang="zh-CN" sz="1600" b="0" kern="0" dirty="0"/>
              <a:t>7</a:t>
            </a:r>
            <a:r>
              <a:rPr lang="zh-CN" altLang="en-US" sz="1600" b="0" kern="0" dirty="0"/>
              <a:t>、</a:t>
            </a:r>
            <a:r>
              <a:rPr lang="zh-CN" altLang="en-US" sz="1800" b="0" kern="0" dirty="0"/>
              <a:t>三相半波可控</a:t>
            </a:r>
            <a:r>
              <a:rPr lang="zh-CN" altLang="zh-CN" sz="1800" b="0" kern="0" dirty="0"/>
              <a:t>整流电路</a:t>
            </a:r>
            <a:r>
              <a:rPr lang="zh-CN" altLang="en-US" sz="1800" b="0" kern="0" dirty="0"/>
              <a:t>，</a:t>
            </a:r>
            <a:r>
              <a:rPr kumimoji="1" lang="zh-CN" altLang="zh-CN" sz="1800" i="1" dirty="0">
                <a:sym typeface="Symbol" panose="05050102010706020507" pitchFamily="18" charset="2"/>
              </a:rPr>
              <a:t></a:t>
            </a:r>
            <a:r>
              <a:rPr kumimoji="1" lang="zh-CN" altLang="zh-CN" sz="1800" dirty="0"/>
              <a:t>=0</a:t>
            </a:r>
            <a:r>
              <a:rPr kumimoji="1" lang="zh-CN" altLang="zh-CN" sz="1800" dirty="0">
                <a:sym typeface="Symbol" panose="05050102010706020507" pitchFamily="18" charset="2"/>
              </a:rPr>
              <a:t></a:t>
            </a:r>
            <a:r>
              <a:rPr kumimoji="1" lang="zh-CN" altLang="en-US" sz="1800" dirty="0">
                <a:sym typeface="Symbol" panose="05050102010706020507" pitchFamily="18" charset="2"/>
              </a:rPr>
              <a:t>时，</a:t>
            </a:r>
            <a:r>
              <a:rPr lang="zh-CN" altLang="en-US" sz="1800" b="0" kern="0" dirty="0"/>
              <a:t>直流侧电压包含如下（）次谐波分量。</a:t>
            </a:r>
            <a:endParaRPr lang="en-US" altLang="zh-CN" sz="1800" b="0" kern="0" dirty="0"/>
          </a:p>
          <a:p>
            <a:pPr marL="0" indent="0">
              <a:buNone/>
            </a:pPr>
            <a:r>
              <a:rPr lang="en-US" altLang="zh-CN" sz="1800" b="0" kern="0" dirty="0"/>
              <a:t>A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3	B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4 	C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5      D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6	E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9</a:t>
            </a:r>
          </a:p>
          <a:p>
            <a:pPr marL="0" indent="0">
              <a:buNone/>
            </a:pPr>
            <a:endParaRPr lang="zh-CN" altLang="zh-CN" sz="1800" b="0" kern="0" dirty="0">
              <a:sym typeface="Symbol" panose="05050102010706020507" pitchFamily="18" charset="2"/>
            </a:endParaRPr>
          </a:p>
          <a:p>
            <a:pPr marL="0" lvl="0" indent="0">
              <a:buNone/>
            </a:pPr>
            <a:r>
              <a:rPr lang="en-US" altLang="zh-CN" sz="1600" b="0" kern="0" dirty="0"/>
              <a:t>8</a:t>
            </a:r>
            <a:r>
              <a:rPr lang="zh-CN" altLang="en-US" sz="1600" b="0" kern="0" dirty="0"/>
              <a:t>、</a:t>
            </a:r>
            <a:r>
              <a:rPr lang="zh-CN" altLang="en-US" sz="1800" b="0" kern="0" dirty="0"/>
              <a:t>三相桥式不可控</a:t>
            </a:r>
            <a:r>
              <a:rPr lang="zh-CN" altLang="zh-CN" sz="1800" b="0" kern="0" dirty="0"/>
              <a:t>整流电路</a:t>
            </a:r>
            <a:r>
              <a:rPr lang="zh-CN" altLang="en-US" sz="1800" b="0" kern="0" dirty="0"/>
              <a:t>，直流侧电压包含如下（）次谐波分量。</a:t>
            </a:r>
            <a:endParaRPr lang="en-US" altLang="zh-CN" sz="1800" b="0" kern="0" dirty="0"/>
          </a:p>
          <a:p>
            <a:pPr marL="0" indent="0">
              <a:buNone/>
            </a:pPr>
            <a:r>
              <a:rPr lang="en-US" altLang="zh-CN" sz="1800" b="0" kern="0" dirty="0"/>
              <a:t>A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5	B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6 	C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7      D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9	E</a:t>
            </a:r>
            <a:r>
              <a:rPr lang="zh-CN" altLang="zh-CN" sz="1800" b="0" kern="0" dirty="0"/>
              <a:t>、</a:t>
            </a:r>
            <a:r>
              <a:rPr lang="en-US" altLang="zh-CN" sz="1800" b="0" kern="0" dirty="0"/>
              <a:t>12</a:t>
            </a:r>
          </a:p>
          <a:p>
            <a:pPr marL="0" lvl="0" indent="0">
              <a:buNone/>
            </a:pPr>
            <a:endParaRPr lang="zh-CN" altLang="zh-CN" sz="1800" b="0" kern="0" dirty="0"/>
          </a:p>
        </p:txBody>
      </p:sp>
    </p:spTree>
    <p:extLst>
      <p:ext uri="{BB962C8B-B14F-4D97-AF65-F5344CB8AC3E}">
        <p14:creationId xmlns:p14="http://schemas.microsoft.com/office/powerpoint/2010/main" val="3865943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1938"/>
            <a:ext cx="7848600" cy="428625"/>
          </a:xfrm>
        </p:spPr>
        <p:txBody>
          <a:bodyPr/>
          <a:lstStyle/>
          <a:p>
            <a:r>
              <a:rPr lang="zh-CN" altLang="en-US" sz="3600"/>
              <a:t>本节需要重点掌握的内容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7993062" cy="5400675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谐波</a:t>
            </a:r>
            <a:r>
              <a:rPr lang="en-US" altLang="zh-CN" sz="2400" b="1" dirty="0"/>
              <a:t>(harmonics)</a:t>
            </a:r>
            <a:r>
              <a:rPr lang="zh-CN" altLang="en-US" sz="2400" b="1" dirty="0"/>
              <a:t>和无功</a:t>
            </a:r>
            <a:r>
              <a:rPr lang="en-US" altLang="zh-CN" sz="2400" b="1" dirty="0"/>
              <a:t>(reactive power)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基本概念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单相桥式不可控整流电路：</a:t>
            </a:r>
            <a:r>
              <a:rPr lang="zh-CN" altLang="en-US" sz="2400" b="1" dirty="0">
                <a:solidFill>
                  <a:srgbClr val="FF0000"/>
                </a:solidFill>
              </a:rPr>
              <a:t>交流侧谐波电流规律、整流输出谐波电压规律</a:t>
            </a:r>
            <a:r>
              <a:rPr kumimoji="1" lang="zh-CN" altLang="en-US" sz="2400" b="1" dirty="0"/>
              <a:t>；</a:t>
            </a:r>
            <a:endParaRPr kumimoji="1" lang="en-US" altLang="zh-CN" sz="2400" b="1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三相桥式不可控整流电路：</a:t>
            </a:r>
            <a:r>
              <a:rPr lang="zh-CN" altLang="en-US" sz="2400" b="1" dirty="0">
                <a:solidFill>
                  <a:srgbClr val="FF0000"/>
                </a:solidFill>
              </a:rPr>
              <a:t>交流侧谐波电流规律、整流输出谐波电压规律</a:t>
            </a:r>
            <a:r>
              <a:rPr lang="zh-CN" altLang="en-US" sz="2400" dirty="0"/>
              <a:t>。</a:t>
            </a:r>
            <a:endParaRPr lang="zh-CN" altLang="en-US" sz="2400" b="1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E35449"/>
              </a:solidFill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E35449"/>
              </a:solidFill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698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9BE88F-A4B5-4A15-9582-740752AE2AEC}" type="slidenum">
              <a:rPr lang="zh-CN" altLang="en-US"/>
              <a:pPr eaLnBrk="1" hangingPunct="1"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3.3 </a:t>
            </a:r>
            <a:r>
              <a:rPr lang="zh-CN" altLang="en-US" sz="3600">
                <a:solidFill>
                  <a:schemeClr val="tx1"/>
                </a:solidFill>
              </a:rPr>
              <a:t>变压器漏感对整流电路的影响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69215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◆</a:t>
            </a:r>
            <a:r>
              <a:rPr lang="zh-CN" altLang="en-US" sz="2400" b="1" dirty="0"/>
              <a:t>基本数量关系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</a:t>
            </a: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lang="zh-CN" altLang="en-US" sz="2400" b="1" dirty="0"/>
              <a:t>换相过程中，整流输出电压瞬时值为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</a:rPr>
              <a:t>    ☞</a:t>
            </a:r>
            <a:r>
              <a:rPr lang="zh-CN" altLang="en-US" sz="2400" b="1" dirty="0"/>
              <a:t>换相压降：与不考虑变压器漏感时相比，</a:t>
            </a:r>
            <a:r>
              <a:rPr lang="en-US" altLang="zh-CN" sz="2400" b="1" i="1" dirty="0" err="1"/>
              <a:t>u</a:t>
            </a:r>
            <a:r>
              <a:rPr lang="en-US" altLang="zh-CN" sz="2400" b="1" i="1" baseline="-25000" dirty="0" err="1"/>
              <a:t>d</a:t>
            </a:r>
            <a:r>
              <a:rPr lang="zh-CN" altLang="en-US" sz="2400" b="1" dirty="0"/>
              <a:t>平均值降低的多少，即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</a:t>
            </a:r>
            <a:endParaRPr lang="zh-CN" altLang="en-US" sz="2400" b="1" dirty="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solidFill>
                <a:srgbClr val="E35449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  </a:t>
            </a:r>
          </a:p>
        </p:txBody>
      </p:sp>
      <p:sp>
        <p:nvSpPr>
          <p:cNvPr id="94212" name="Rectangle 11"/>
          <p:cNvSpPr>
            <a:spLocks noChangeArrowheads="1"/>
          </p:cNvSpPr>
          <p:nvPr/>
        </p:nvSpPr>
        <p:spPr bwMode="auto">
          <a:xfrm>
            <a:off x="1116013" y="3429000"/>
            <a:ext cx="7272337" cy="165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3" name="Rectangle 10"/>
          <p:cNvSpPr>
            <a:spLocks noChangeArrowheads="1"/>
          </p:cNvSpPr>
          <p:nvPr/>
        </p:nvSpPr>
        <p:spPr bwMode="auto">
          <a:xfrm>
            <a:off x="1619250" y="1628775"/>
            <a:ext cx="583247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4215" name="Object 4"/>
          <p:cNvGraphicFramePr>
            <a:graphicFrameLocks noChangeAspect="1"/>
          </p:cNvGraphicFramePr>
          <p:nvPr/>
        </p:nvGraphicFramePr>
        <p:xfrm>
          <a:off x="1692275" y="1628775"/>
          <a:ext cx="56880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6" name="公式" r:id="rId3" imgW="2235200" imgH="368300" progId="Equation.3">
                  <p:embed/>
                </p:oleObj>
              </mc:Choice>
              <mc:Fallback>
                <p:oleObj name="公式" r:id="rId3" imgW="22352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28775"/>
                        <a:ext cx="56880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0" y="245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4217" name="Object 6"/>
          <p:cNvGraphicFramePr>
            <a:graphicFrameLocks noChangeAspect="1"/>
          </p:cNvGraphicFramePr>
          <p:nvPr/>
        </p:nvGraphicFramePr>
        <p:xfrm>
          <a:off x="1189038" y="3429000"/>
          <a:ext cx="7127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7" name="Equation" r:id="rId5" imgW="4394200" imgH="939800" progId="Equation.DSMT4">
                  <p:embed/>
                </p:oleObj>
              </mc:Choice>
              <mc:Fallback>
                <p:oleObj name="Equation" r:id="rId5" imgW="4394200" imgH="93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3429000"/>
                        <a:ext cx="712787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Text Box 9"/>
          <p:cNvSpPr txBox="1">
            <a:spLocks noChangeArrowheads="1"/>
          </p:cNvSpPr>
          <p:nvPr/>
        </p:nvSpPr>
        <p:spPr bwMode="auto">
          <a:xfrm>
            <a:off x="7646988" y="4502150"/>
            <a:ext cx="102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(3-31)</a:t>
            </a:r>
          </a:p>
        </p:txBody>
      </p:sp>
      <p:sp>
        <p:nvSpPr>
          <p:cNvPr id="942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569DDB-3914-421B-AD5A-E4994EC04047}" type="slidenum">
              <a:rPr lang="zh-CN" altLang="en-US"/>
              <a:pPr eaLnBrk="1" hangingPunct="1"/>
              <a:t>5</a:t>
            </a:fld>
            <a:endParaRPr lang="zh-CN" altLang="en-US"/>
          </a:p>
        </p:txBody>
      </p:sp>
      <p:pic>
        <p:nvPicPr>
          <p:cNvPr id="94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229225"/>
            <a:ext cx="39592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">
            <a:extLst>
              <a:ext uri="{FF2B5EF4-FFF2-40B4-BE49-F238E27FC236}">
                <a16:creationId xmlns:a16="http://schemas.microsoft.com/office/drawing/2014/main" id="{E83C418A-04EB-442D-860C-D3B222BDA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450" y="1910249"/>
            <a:ext cx="761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(3-30)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3.3 </a:t>
            </a:r>
            <a:r>
              <a:rPr lang="zh-CN" altLang="en-US" sz="3600">
                <a:solidFill>
                  <a:schemeClr val="tx1"/>
                </a:solidFill>
              </a:rPr>
              <a:t>变压器漏感对整流电路的影响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600" b="1">
                <a:solidFill>
                  <a:srgbClr val="009900"/>
                </a:solidFill>
              </a:rPr>
              <a:t>☞</a:t>
            </a:r>
            <a:r>
              <a:rPr lang="zh-CN" altLang="en-US" sz="1600" b="1"/>
              <a:t>换相重叠角</a:t>
            </a:r>
            <a:r>
              <a:rPr lang="zh-CN" altLang="en-US" sz="1600" b="1" i="1">
                <a:sym typeface="Symbol" panose="05050102010706020507" pitchFamily="18" charset="2"/>
              </a:rPr>
              <a:t></a:t>
            </a:r>
            <a:endParaRPr lang="zh-CN" altLang="zh-CN" sz="1600" b="1" i="1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1600" b="1"/>
              <a:t>   </a:t>
            </a:r>
            <a:r>
              <a:rPr lang="zh-CN" altLang="en-US" sz="1600" b="1">
                <a:solidFill>
                  <a:srgbClr val="FF00FF"/>
                </a:solidFill>
              </a:rPr>
              <a:t>√</a:t>
            </a:r>
            <a:r>
              <a:rPr lang="zh-CN" altLang="en-US" sz="1600" b="1"/>
              <a:t>由式（</a:t>
            </a:r>
            <a:r>
              <a:rPr lang="en-US" altLang="zh-CN" sz="1600" b="1"/>
              <a:t>3-30</a:t>
            </a:r>
            <a:r>
              <a:rPr lang="zh-CN" altLang="en-US" sz="1600" b="1"/>
              <a:t>）得出：  </a:t>
            </a:r>
          </a:p>
          <a:p>
            <a:pPr eaLnBrk="1" hangingPunct="1">
              <a:buFontTx/>
              <a:buNone/>
            </a:pPr>
            <a:r>
              <a:rPr lang="zh-CN" altLang="en-US" sz="1600" b="1"/>
              <a:t>       </a:t>
            </a:r>
          </a:p>
          <a:p>
            <a:pPr eaLnBrk="1" hangingPunct="1">
              <a:buFontTx/>
              <a:buNone/>
            </a:pPr>
            <a:endParaRPr lang="zh-CN" altLang="en-US" sz="1600" b="1"/>
          </a:p>
          <a:p>
            <a:pPr eaLnBrk="1" hangingPunct="1">
              <a:buFontTx/>
              <a:buNone/>
            </a:pPr>
            <a:r>
              <a:rPr lang="zh-CN" altLang="en-US" sz="1600" b="1"/>
              <a:t>       由上式得：  </a:t>
            </a:r>
          </a:p>
          <a:p>
            <a:pPr eaLnBrk="1" hangingPunct="1">
              <a:buFontTx/>
              <a:buNone/>
            </a:pPr>
            <a:endParaRPr lang="zh-CN" altLang="en-US" sz="1600" b="1"/>
          </a:p>
          <a:p>
            <a:pPr eaLnBrk="1" hangingPunct="1">
              <a:buFontTx/>
              <a:buNone/>
            </a:pPr>
            <a:endParaRPr lang="zh-CN" altLang="en-US" sz="1600" b="1"/>
          </a:p>
          <a:p>
            <a:pPr eaLnBrk="1" hangingPunct="1">
              <a:buFontTx/>
              <a:buNone/>
            </a:pPr>
            <a:r>
              <a:rPr lang="zh-CN" altLang="en-US" sz="1600" b="1"/>
              <a:t>       进而得出： </a:t>
            </a:r>
          </a:p>
          <a:p>
            <a:pPr eaLnBrk="1" hangingPunct="1">
              <a:buFontTx/>
              <a:buNone/>
            </a:pPr>
            <a:endParaRPr lang="zh-CN" altLang="en-US" sz="1600" b="1"/>
          </a:p>
          <a:p>
            <a:pPr eaLnBrk="1" hangingPunct="1">
              <a:buFontTx/>
              <a:buNone/>
            </a:pPr>
            <a:endParaRPr lang="zh-CN" altLang="en-US" sz="1600" b="1"/>
          </a:p>
          <a:p>
            <a:pPr eaLnBrk="1" hangingPunct="1">
              <a:buFontTx/>
              <a:buNone/>
            </a:pPr>
            <a:r>
              <a:rPr lang="zh-CN" altLang="en-US" sz="1600" b="1"/>
              <a:t>       当                        时，           ，于是</a:t>
            </a:r>
            <a:r>
              <a:rPr lang="zh-CN" altLang="en-US"/>
              <a:t>  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482850" y="1341438"/>
          <a:ext cx="36718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6" name="公式" r:id="rId3" imgW="2311400" imgH="558800" progId="Equation.3">
                  <p:embed/>
                </p:oleObj>
              </mc:Choice>
              <mc:Fallback>
                <p:oleObj name="公式" r:id="rId3" imgW="23114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341438"/>
                        <a:ext cx="367188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2627313" y="2278063"/>
          <a:ext cx="32400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7" r:id="rId5" imgW="1600200" imgH="469900" progId="Equation.3">
                  <p:embed/>
                </p:oleObj>
              </mc:Choice>
              <mc:Fallback>
                <p:oleObj r:id="rId5" imgW="16002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8063"/>
                        <a:ext cx="32400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1331913" y="3141663"/>
          <a:ext cx="65516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8" r:id="rId7" imgW="3962400" imgH="469900" progId="Equation.3">
                  <p:embed/>
                </p:oleObj>
              </mc:Choice>
              <mc:Fallback>
                <p:oleObj r:id="rId7" imgW="39624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41663"/>
                        <a:ext cx="65516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45" name="Object 14"/>
          <p:cNvGraphicFramePr>
            <a:graphicFrameLocks noChangeAspect="1"/>
          </p:cNvGraphicFramePr>
          <p:nvPr/>
        </p:nvGraphicFramePr>
        <p:xfrm>
          <a:off x="3492500" y="4005263"/>
          <a:ext cx="5334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9" name="公式" r:id="rId9" imgW="393529" imgH="203112" progId="Equation.3">
                  <p:embed/>
                </p:oleObj>
              </mc:Choice>
              <mc:Fallback>
                <p:oleObj name="公式" r:id="rId9" imgW="393529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05263"/>
                        <a:ext cx="5334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47" name="Object 16"/>
          <p:cNvGraphicFramePr>
            <a:graphicFrameLocks noChangeAspect="1"/>
          </p:cNvGraphicFramePr>
          <p:nvPr/>
        </p:nvGraphicFramePr>
        <p:xfrm>
          <a:off x="2698750" y="4365625"/>
          <a:ext cx="30956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0" name="公式" r:id="rId11" imgW="1727200" imgH="431800" progId="Equation.3">
                  <p:embed/>
                </p:oleObj>
              </mc:Choice>
              <mc:Fallback>
                <p:oleObj name="公式" r:id="rId11" imgW="17272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65625"/>
                        <a:ext cx="30956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49" name="Object 18"/>
          <p:cNvGraphicFramePr>
            <a:graphicFrameLocks noChangeAspect="1"/>
          </p:cNvGraphicFramePr>
          <p:nvPr/>
        </p:nvGraphicFramePr>
        <p:xfrm>
          <a:off x="2771775" y="5051425"/>
          <a:ext cx="25923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1" name="公式" r:id="rId13" imgW="1562100" imgH="419100" progId="Equation.3">
                  <p:embed/>
                </p:oleObj>
              </mc:Choice>
              <mc:Fallback>
                <p:oleObj name="公式" r:id="rId13" imgW="15621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51425"/>
                        <a:ext cx="25923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0" name="Text Box 20"/>
          <p:cNvSpPr txBox="1">
            <a:spLocks noChangeArrowheads="1"/>
          </p:cNvSpPr>
          <p:nvPr/>
        </p:nvSpPr>
        <p:spPr bwMode="auto">
          <a:xfrm>
            <a:off x="8024813" y="162877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(3-32)</a:t>
            </a:r>
          </a:p>
        </p:txBody>
      </p:sp>
      <p:sp>
        <p:nvSpPr>
          <p:cNvPr id="95251" name="Text Box 21"/>
          <p:cNvSpPr txBox="1">
            <a:spLocks noChangeArrowheads="1"/>
          </p:cNvSpPr>
          <p:nvPr/>
        </p:nvSpPr>
        <p:spPr bwMode="auto">
          <a:xfrm>
            <a:off x="8027988" y="2420938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(3-33)</a:t>
            </a:r>
          </a:p>
        </p:txBody>
      </p:sp>
      <p:sp>
        <p:nvSpPr>
          <p:cNvPr id="95252" name="Text Box 22"/>
          <p:cNvSpPr txBox="1">
            <a:spLocks noChangeArrowheads="1"/>
          </p:cNvSpPr>
          <p:nvPr/>
        </p:nvSpPr>
        <p:spPr bwMode="auto">
          <a:xfrm>
            <a:off x="8097838" y="33512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(3-34)</a:t>
            </a:r>
          </a:p>
        </p:txBody>
      </p:sp>
      <p:sp>
        <p:nvSpPr>
          <p:cNvPr id="95253" name="Text Box 23"/>
          <p:cNvSpPr txBox="1">
            <a:spLocks noChangeArrowheads="1"/>
          </p:cNvSpPr>
          <p:nvPr/>
        </p:nvSpPr>
        <p:spPr bwMode="auto">
          <a:xfrm>
            <a:off x="8097838" y="4510088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(3-35)</a:t>
            </a:r>
          </a:p>
        </p:txBody>
      </p:sp>
      <p:sp>
        <p:nvSpPr>
          <p:cNvPr id="95254" name="Text Box 24"/>
          <p:cNvSpPr txBox="1">
            <a:spLocks noChangeArrowheads="1"/>
          </p:cNvSpPr>
          <p:nvPr/>
        </p:nvSpPr>
        <p:spPr bwMode="auto">
          <a:xfrm>
            <a:off x="8099425" y="522922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(3-36)</a:t>
            </a:r>
          </a:p>
        </p:txBody>
      </p:sp>
      <p:graphicFrame>
        <p:nvGraphicFramePr>
          <p:cNvPr id="95255" name="对象 1"/>
          <p:cNvGraphicFramePr>
            <a:graphicFrameLocks noChangeAspect="1"/>
          </p:cNvGraphicFramePr>
          <p:nvPr/>
        </p:nvGraphicFramePr>
        <p:xfrm>
          <a:off x="1619250" y="3933825"/>
          <a:ext cx="14398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2" name="公式" r:id="rId15" imgW="1002865" imgH="393529" progId="Equation.3">
                  <p:embed/>
                </p:oleObj>
              </mc:Choice>
              <mc:Fallback>
                <p:oleObj name="公式" r:id="rId15" imgW="1002865" imgH="393529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33825"/>
                        <a:ext cx="14398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6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701DD3-798B-4DA5-BDE0-B4AA49D7934C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408" y="4747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3.3 </a:t>
            </a:r>
            <a:r>
              <a:rPr lang="zh-CN" altLang="en-US" sz="3600" dirty="0">
                <a:solidFill>
                  <a:schemeClr val="tx1"/>
                </a:solidFill>
              </a:rPr>
              <a:t>变压器漏感对整流电路的影响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277885" y="576628"/>
            <a:ext cx="5326488" cy="51816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00FF"/>
                </a:solidFill>
              </a:rPr>
              <a:t>   √</a:t>
            </a:r>
            <a:r>
              <a:rPr lang="zh-CN" altLang="en-US" sz="1800" b="1" dirty="0">
                <a:solidFill>
                  <a:srgbClr val="FF00FF"/>
                </a:solidFill>
              </a:rPr>
              <a:t>根据对上述结果分析，</a:t>
            </a:r>
            <a:r>
              <a:rPr lang="en-US" altLang="zh-CN" sz="1800" b="1" i="1" dirty="0">
                <a:latin typeface="Symbol" panose="05050102010706020507" pitchFamily="18" charset="2"/>
                <a:sym typeface="Symbol" panose="05050102010706020507" pitchFamily="18" charset="2"/>
              </a:rPr>
              <a:t></a:t>
            </a:r>
            <a:r>
              <a:rPr lang="zh-CN" altLang="en-US" sz="1800" b="1" dirty="0"/>
              <a:t>随其它参数变化的规律：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1800" b="1" dirty="0"/>
              <a:t>       </a:t>
            </a:r>
            <a:r>
              <a:rPr lang="en-US" altLang="en-US" sz="1800" b="1" dirty="0"/>
              <a:t>⑴</a:t>
            </a:r>
            <a:r>
              <a:rPr lang="en-US" altLang="zh-CN" sz="1800" b="1" i="1" dirty="0">
                <a:solidFill>
                  <a:srgbClr val="E35449"/>
                </a:solidFill>
              </a:rPr>
              <a:t>I</a:t>
            </a:r>
            <a:r>
              <a:rPr lang="en-US" altLang="zh-CN" sz="1800" b="1" i="1" baseline="-25000" dirty="0">
                <a:solidFill>
                  <a:srgbClr val="E35449"/>
                </a:solidFill>
              </a:rPr>
              <a:t>d</a:t>
            </a:r>
            <a:r>
              <a:rPr lang="zh-CN" altLang="en-US" sz="1800" b="1" dirty="0"/>
              <a:t>越大则</a:t>
            </a:r>
            <a:r>
              <a:rPr lang="zh-CN" altLang="en-US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lang="zh-CN" altLang="en-US" sz="1800" b="1" dirty="0"/>
              <a:t>越大；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1800" b="1" dirty="0"/>
              <a:t>       </a:t>
            </a:r>
            <a:r>
              <a:rPr lang="en-US" altLang="en-US" sz="1800" b="1" dirty="0"/>
              <a:t>⑵</a:t>
            </a:r>
            <a:r>
              <a:rPr lang="en-US" altLang="zh-CN" sz="1800" b="1" i="1" dirty="0">
                <a:solidFill>
                  <a:srgbClr val="E35449"/>
                </a:solidFill>
              </a:rPr>
              <a:t>X</a:t>
            </a:r>
            <a:r>
              <a:rPr lang="en-US" altLang="zh-CN" sz="1800" b="1" i="1" baseline="-25000" dirty="0">
                <a:solidFill>
                  <a:srgbClr val="E35449"/>
                </a:solidFill>
              </a:rPr>
              <a:t>B</a:t>
            </a:r>
            <a:r>
              <a:rPr lang="zh-CN" altLang="en-US" sz="1800" b="1" dirty="0"/>
              <a:t>越大</a:t>
            </a:r>
            <a:r>
              <a:rPr lang="zh-CN" altLang="en-US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lang="zh-CN" altLang="en-US" sz="1800" b="1" dirty="0"/>
              <a:t>越大；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1800" b="1" dirty="0"/>
              <a:t>       ⑶当</a:t>
            </a:r>
            <a:r>
              <a:rPr kumimoji="1" lang="zh-CN" altLang="zh-CN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1800" b="1" dirty="0"/>
              <a:t>≤</a:t>
            </a:r>
            <a:r>
              <a:rPr lang="en-US" altLang="zh-CN" sz="1800" b="1" dirty="0"/>
              <a:t>90</a:t>
            </a:r>
            <a:r>
              <a:rPr lang="en-US" altLang="zh-CN" sz="1800" b="1" dirty="0">
                <a:sym typeface="Symbol" panose="05050102010706020507" pitchFamily="18" charset="2"/>
              </a:rPr>
              <a:t></a:t>
            </a:r>
            <a:r>
              <a:rPr lang="zh-CN" altLang="en-US" sz="1800" b="1" dirty="0"/>
              <a:t>时，</a:t>
            </a:r>
            <a:r>
              <a:rPr kumimoji="1" lang="zh-CN" altLang="zh-CN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1800" b="1" dirty="0"/>
              <a:t>越小</a:t>
            </a:r>
            <a:r>
              <a:rPr lang="zh-CN" altLang="en-US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lang="zh-CN" altLang="en-US" sz="1800" b="1" dirty="0"/>
              <a:t>越大。</a:t>
            </a:r>
            <a:endParaRPr lang="en-US" altLang="zh-CN" sz="1800" b="1" dirty="0"/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	1</a:t>
            </a:r>
            <a:r>
              <a:rPr lang="zh-CN" altLang="en-US" sz="1800" b="1" dirty="0">
                <a:solidFill>
                  <a:srgbClr val="FF0000"/>
                </a:solidFill>
              </a:rPr>
              <a:t>）、阻感性负载移相范围</a:t>
            </a:r>
            <a:r>
              <a:rPr lang="en-US" altLang="zh-CN" sz="1800" b="1" dirty="0">
                <a:solidFill>
                  <a:srgbClr val="FF0000"/>
                </a:solidFill>
              </a:rPr>
              <a:t>90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；</a:t>
            </a:r>
            <a:endParaRPr lang="en-US" altLang="zh-CN" sz="1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		</a:t>
            </a:r>
            <a:r>
              <a:rPr lang="en-US" altLang="zh-CN" sz="1800" b="1" dirty="0">
                <a:solidFill>
                  <a:srgbClr val="FF0000"/>
                </a:solidFill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</a:rPr>
              <a:t>）、例如</a:t>
            </a:r>
            <a:r>
              <a:rPr lang="en-US" altLang="zh-CN" sz="1800" b="1" dirty="0">
                <a:solidFill>
                  <a:srgbClr val="FF0000"/>
                </a:solidFill>
              </a:rPr>
              <a:t>A</a:t>
            </a:r>
            <a:r>
              <a:rPr lang="zh-CN" altLang="en-US" sz="1800" b="1" dirty="0">
                <a:solidFill>
                  <a:srgbClr val="FF0000"/>
                </a:solidFill>
              </a:rPr>
              <a:t>相换相到</a:t>
            </a:r>
            <a:r>
              <a:rPr lang="en-US" altLang="zh-CN" sz="1800" b="1" dirty="0">
                <a:solidFill>
                  <a:srgbClr val="FF0000"/>
                </a:solidFill>
              </a:rPr>
              <a:t>B</a:t>
            </a:r>
            <a:r>
              <a:rPr lang="zh-CN" altLang="en-US" sz="1800" b="1" dirty="0">
                <a:solidFill>
                  <a:srgbClr val="FF0000"/>
                </a:solidFill>
              </a:rPr>
              <a:t>相时，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kumimoji="1" lang="zh-CN" altLang="zh-CN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 </a:t>
            </a:r>
            <a:r>
              <a:rPr kumimoji="1" lang="en-US" altLang="zh-CN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=</a:t>
            </a:r>
            <a:r>
              <a:rPr lang="en-US" altLang="zh-CN" sz="1800" b="1" dirty="0">
                <a:solidFill>
                  <a:srgbClr val="FF0000"/>
                </a:solidFill>
              </a:rPr>
              <a:t>90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 </a:t>
            </a:r>
            <a:r>
              <a:rPr lang="zh-CN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时</a:t>
            </a:r>
            <a:r>
              <a:rPr lang="en-US" altLang="zh-CN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Uab</a:t>
            </a:r>
            <a:r>
              <a:rPr lang="zh-CN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是反向最大值，关断时间最短，</a:t>
            </a:r>
            <a:r>
              <a:rPr lang="zh-CN" altLang="en-US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 </a:t>
            </a:r>
            <a:r>
              <a:rPr lang="zh-CN" altLang="en-US" sz="1800" b="1" dirty="0">
                <a:sym typeface="Symbol" panose="05050102010706020507" pitchFamily="18" charset="2"/>
              </a:rPr>
              <a:t>最小</a:t>
            </a:r>
            <a:r>
              <a:rPr lang="zh-CN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；</a:t>
            </a:r>
            <a:r>
              <a:rPr kumimoji="1" lang="zh-CN" altLang="zh-CN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 </a:t>
            </a:r>
            <a:r>
              <a:rPr lang="zh-CN" altLang="en-US" sz="1800" b="1" dirty="0"/>
              <a:t>≤</a:t>
            </a:r>
            <a:r>
              <a:rPr lang="en-US" altLang="zh-CN" sz="1800" b="1" dirty="0"/>
              <a:t>90</a:t>
            </a:r>
            <a:r>
              <a:rPr lang="en-US" altLang="zh-CN" sz="1800" b="1" dirty="0">
                <a:sym typeface="Symbol" panose="05050102010706020507" pitchFamily="18" charset="2"/>
              </a:rPr>
              <a:t></a:t>
            </a:r>
            <a:r>
              <a:rPr lang="zh-CN" altLang="en-US" sz="1800" b="1" dirty="0"/>
              <a:t>时，</a:t>
            </a:r>
            <a:r>
              <a:rPr kumimoji="1" lang="zh-CN" altLang="zh-CN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 </a:t>
            </a:r>
            <a:r>
              <a:rPr lang="zh-CN" altLang="en-US" sz="1800" b="1" dirty="0"/>
              <a:t>越小</a:t>
            </a:r>
            <a:r>
              <a:rPr lang="en-US" altLang="zh-CN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Uab</a:t>
            </a:r>
            <a:r>
              <a:rPr lang="zh-CN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是反向越小，同样电流情况下</a:t>
            </a:r>
            <a:r>
              <a:rPr lang="zh-CN" altLang="en-US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lang="zh-CN" altLang="en-US" sz="1800" b="1" dirty="0"/>
              <a:t>越大；</a:t>
            </a:r>
            <a:r>
              <a:rPr kumimoji="1" lang="zh-CN" altLang="zh-CN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 </a:t>
            </a:r>
            <a:r>
              <a:rPr lang="en-US" altLang="zh-CN" sz="1800" b="1" dirty="0">
                <a:sym typeface="Symbol" panose="05050102010706020507" pitchFamily="18" charset="2"/>
              </a:rPr>
              <a:t>=</a:t>
            </a:r>
            <a:r>
              <a:rPr lang="en-US" altLang="zh-CN" sz="1800" b="1" dirty="0"/>
              <a:t>0</a:t>
            </a:r>
            <a:r>
              <a:rPr lang="en-US" altLang="zh-CN" sz="1800" b="1" dirty="0">
                <a:sym typeface="Symbol" panose="05050102010706020507" pitchFamily="18" charset="2"/>
              </a:rPr>
              <a:t></a:t>
            </a:r>
            <a:r>
              <a:rPr lang="zh-CN" altLang="en-US" sz="1800" b="1" dirty="0"/>
              <a:t>时</a:t>
            </a:r>
            <a:r>
              <a:rPr lang="en-US" altLang="zh-CN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Uab</a:t>
            </a:r>
            <a:r>
              <a:rPr lang="zh-CN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是反向最小，时间最长，</a:t>
            </a:r>
            <a:r>
              <a:rPr lang="zh-CN" altLang="en-US" sz="1800" b="1" i="1" dirty="0">
                <a:solidFill>
                  <a:srgbClr val="E35449"/>
                </a:solidFill>
                <a:sym typeface="Symbol" panose="05050102010706020507" pitchFamily="18" charset="2"/>
              </a:rPr>
              <a:t> 最大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96260" name="Rectangle 22"/>
          <p:cNvSpPr>
            <a:spLocks noChangeArrowheads="1"/>
          </p:cNvSpPr>
          <p:nvPr/>
        </p:nvSpPr>
        <p:spPr bwMode="auto">
          <a:xfrm>
            <a:off x="2020888" y="2822575"/>
            <a:ext cx="1035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1" name="Rectangle 24"/>
          <p:cNvSpPr>
            <a:spLocks noChangeArrowheads="1"/>
          </p:cNvSpPr>
          <p:nvPr/>
        </p:nvSpPr>
        <p:spPr bwMode="auto">
          <a:xfrm>
            <a:off x="2020888" y="2822575"/>
            <a:ext cx="666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2" name="Rectangle 26"/>
          <p:cNvSpPr>
            <a:spLocks noChangeArrowheads="1"/>
          </p:cNvSpPr>
          <p:nvPr/>
        </p:nvSpPr>
        <p:spPr bwMode="auto">
          <a:xfrm>
            <a:off x="2020888" y="2822575"/>
            <a:ext cx="80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3" name="Rectangle 28"/>
          <p:cNvSpPr>
            <a:spLocks noChangeArrowheads="1"/>
          </p:cNvSpPr>
          <p:nvPr/>
        </p:nvSpPr>
        <p:spPr bwMode="auto">
          <a:xfrm>
            <a:off x="2020888" y="2822575"/>
            <a:ext cx="733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4" name="Rectangle 30"/>
          <p:cNvSpPr>
            <a:spLocks noChangeArrowheads="1"/>
          </p:cNvSpPr>
          <p:nvPr/>
        </p:nvSpPr>
        <p:spPr bwMode="auto">
          <a:xfrm>
            <a:off x="2020888" y="2822575"/>
            <a:ext cx="80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5" name="Rectangle 32"/>
          <p:cNvSpPr>
            <a:spLocks noChangeArrowheads="1"/>
          </p:cNvSpPr>
          <p:nvPr/>
        </p:nvSpPr>
        <p:spPr bwMode="auto">
          <a:xfrm>
            <a:off x="2020888" y="2822575"/>
            <a:ext cx="1066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6" name="Rectangle 34"/>
          <p:cNvSpPr>
            <a:spLocks noChangeArrowheads="1"/>
          </p:cNvSpPr>
          <p:nvPr/>
        </p:nvSpPr>
        <p:spPr bwMode="auto">
          <a:xfrm>
            <a:off x="2020888" y="2822575"/>
            <a:ext cx="1035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7" name="Rectangle 36"/>
          <p:cNvSpPr>
            <a:spLocks noChangeArrowheads="1"/>
          </p:cNvSpPr>
          <p:nvPr/>
        </p:nvSpPr>
        <p:spPr bwMode="auto">
          <a:xfrm>
            <a:off x="2020888" y="2822575"/>
            <a:ext cx="666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8" name="Rectangle 38"/>
          <p:cNvSpPr>
            <a:spLocks noChangeArrowheads="1"/>
          </p:cNvSpPr>
          <p:nvPr/>
        </p:nvSpPr>
        <p:spPr bwMode="auto">
          <a:xfrm>
            <a:off x="2020888" y="2822575"/>
            <a:ext cx="80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9" name="Rectangle 40"/>
          <p:cNvSpPr>
            <a:spLocks noChangeArrowheads="1"/>
          </p:cNvSpPr>
          <p:nvPr/>
        </p:nvSpPr>
        <p:spPr bwMode="auto">
          <a:xfrm>
            <a:off x="2020888" y="2822575"/>
            <a:ext cx="733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0" name="Rectangle 42"/>
          <p:cNvSpPr>
            <a:spLocks noChangeArrowheads="1"/>
          </p:cNvSpPr>
          <p:nvPr/>
        </p:nvSpPr>
        <p:spPr bwMode="auto">
          <a:xfrm>
            <a:off x="2020888" y="2822575"/>
            <a:ext cx="80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1" name="Rectangle 44"/>
          <p:cNvSpPr>
            <a:spLocks noChangeArrowheads="1"/>
          </p:cNvSpPr>
          <p:nvPr/>
        </p:nvSpPr>
        <p:spPr bwMode="auto">
          <a:xfrm>
            <a:off x="2020888" y="2822575"/>
            <a:ext cx="1066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2" name="Rectangle 196"/>
          <p:cNvSpPr>
            <a:spLocks noChangeArrowheads="1"/>
          </p:cNvSpPr>
          <p:nvPr/>
        </p:nvSpPr>
        <p:spPr bwMode="auto">
          <a:xfrm>
            <a:off x="0" y="2940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3" name="Rectangle 202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4" name="Rectangle 204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5" name="Rectangle 206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6" name="Rectangle 208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7" name="Rectangle 210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8" name="Rectangle 212"/>
          <p:cNvSpPr>
            <a:spLocks noChangeArrowheads="1"/>
          </p:cNvSpPr>
          <p:nvPr/>
        </p:nvSpPr>
        <p:spPr bwMode="auto">
          <a:xfrm>
            <a:off x="0" y="288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9" name="Rectangle 214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0" name="Rectangle 218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1" name="Rectangle 220"/>
          <p:cNvSpPr>
            <a:spLocks noChangeArrowheads="1"/>
          </p:cNvSpPr>
          <p:nvPr/>
        </p:nvSpPr>
        <p:spPr bwMode="auto">
          <a:xfrm>
            <a:off x="0" y="2878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2" name="Rectangle 222"/>
          <p:cNvSpPr>
            <a:spLocks noChangeArrowheads="1"/>
          </p:cNvSpPr>
          <p:nvPr/>
        </p:nvSpPr>
        <p:spPr bwMode="auto">
          <a:xfrm>
            <a:off x="4140200" y="26955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/>
          </a:p>
        </p:txBody>
      </p:sp>
      <p:sp>
        <p:nvSpPr>
          <p:cNvPr id="96283" name="Rectangle 2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4" name="Rectangle 2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62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98" y="5023563"/>
            <a:ext cx="39592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286" name="Group 6"/>
          <p:cNvGrpSpPr>
            <a:grpSpLocks/>
          </p:cNvGrpSpPr>
          <p:nvPr/>
        </p:nvGrpSpPr>
        <p:grpSpPr bwMode="auto">
          <a:xfrm>
            <a:off x="5062531" y="4507264"/>
            <a:ext cx="3498477" cy="1946920"/>
            <a:chOff x="3087" y="2356"/>
            <a:chExt cx="2284" cy="1233"/>
          </a:xfrm>
        </p:grpSpPr>
        <p:sp>
          <p:nvSpPr>
            <p:cNvPr id="96288" name="Freeform 7"/>
            <p:cNvSpPr>
              <a:spLocks/>
            </p:cNvSpPr>
            <p:nvPr/>
          </p:nvSpPr>
          <p:spPr bwMode="auto">
            <a:xfrm>
              <a:off x="4729" y="3334"/>
              <a:ext cx="57" cy="124"/>
            </a:xfrm>
            <a:custGeom>
              <a:avLst/>
              <a:gdLst>
                <a:gd name="T0" fmla="*/ 57 w 57"/>
                <a:gd name="T1" fmla="*/ 0 h 124"/>
                <a:gd name="T2" fmla="*/ 53 w 57"/>
                <a:gd name="T3" fmla="*/ 22 h 124"/>
                <a:gd name="T4" fmla="*/ 48 w 57"/>
                <a:gd name="T5" fmla="*/ 44 h 124"/>
                <a:gd name="T6" fmla="*/ 41 w 57"/>
                <a:gd name="T7" fmla="*/ 67 h 124"/>
                <a:gd name="T8" fmla="*/ 31 w 57"/>
                <a:gd name="T9" fmla="*/ 86 h 124"/>
                <a:gd name="T10" fmla="*/ 22 w 57"/>
                <a:gd name="T11" fmla="*/ 103 h 124"/>
                <a:gd name="T12" fmla="*/ 11 w 57"/>
                <a:gd name="T13" fmla="*/ 115 h 124"/>
                <a:gd name="T14" fmla="*/ 0 w 57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4">
                  <a:moveTo>
                    <a:pt x="57" y="0"/>
                  </a:moveTo>
                  <a:lnTo>
                    <a:pt x="53" y="22"/>
                  </a:lnTo>
                  <a:lnTo>
                    <a:pt x="48" y="44"/>
                  </a:lnTo>
                  <a:lnTo>
                    <a:pt x="41" y="67"/>
                  </a:lnTo>
                  <a:lnTo>
                    <a:pt x="31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9" name="Freeform 8"/>
            <p:cNvSpPr>
              <a:spLocks/>
            </p:cNvSpPr>
            <p:nvPr/>
          </p:nvSpPr>
          <p:spPr bwMode="auto">
            <a:xfrm>
              <a:off x="438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2 w 55"/>
                <a:gd name="T3" fmla="*/ 22 h 124"/>
                <a:gd name="T4" fmla="*/ 47 w 55"/>
                <a:gd name="T5" fmla="*/ 44 h 124"/>
                <a:gd name="T6" fmla="*/ 40 w 55"/>
                <a:gd name="T7" fmla="*/ 67 h 124"/>
                <a:gd name="T8" fmla="*/ 32 w 55"/>
                <a:gd name="T9" fmla="*/ 86 h 124"/>
                <a:gd name="T10" fmla="*/ 22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2" y="22"/>
                  </a:lnTo>
                  <a:lnTo>
                    <a:pt x="47" y="44"/>
                  </a:lnTo>
                  <a:lnTo>
                    <a:pt x="40" y="67"/>
                  </a:lnTo>
                  <a:lnTo>
                    <a:pt x="32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0" name="Freeform 9"/>
            <p:cNvSpPr>
              <a:spLocks/>
            </p:cNvSpPr>
            <p:nvPr/>
          </p:nvSpPr>
          <p:spPr bwMode="auto">
            <a:xfrm>
              <a:off x="404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1 w 55"/>
                <a:gd name="T3" fmla="*/ 22 h 124"/>
                <a:gd name="T4" fmla="*/ 46 w 55"/>
                <a:gd name="T5" fmla="*/ 44 h 124"/>
                <a:gd name="T6" fmla="*/ 39 w 55"/>
                <a:gd name="T7" fmla="*/ 67 h 124"/>
                <a:gd name="T8" fmla="*/ 30 w 55"/>
                <a:gd name="T9" fmla="*/ 86 h 124"/>
                <a:gd name="T10" fmla="*/ 20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1" y="22"/>
                  </a:lnTo>
                  <a:lnTo>
                    <a:pt x="46" y="44"/>
                  </a:lnTo>
                  <a:lnTo>
                    <a:pt x="39" y="67"/>
                  </a:lnTo>
                  <a:lnTo>
                    <a:pt x="30" y="86"/>
                  </a:lnTo>
                  <a:lnTo>
                    <a:pt x="20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Freeform 10"/>
            <p:cNvSpPr>
              <a:spLocks/>
            </p:cNvSpPr>
            <p:nvPr/>
          </p:nvSpPr>
          <p:spPr bwMode="auto">
            <a:xfrm>
              <a:off x="3704" y="3334"/>
              <a:ext cx="46" cy="124"/>
            </a:xfrm>
            <a:custGeom>
              <a:avLst/>
              <a:gdLst>
                <a:gd name="T0" fmla="*/ 46 w 46"/>
                <a:gd name="T1" fmla="*/ 0 h 124"/>
                <a:gd name="T2" fmla="*/ 44 w 46"/>
                <a:gd name="T3" fmla="*/ 22 h 124"/>
                <a:gd name="T4" fmla="*/ 41 w 46"/>
                <a:gd name="T5" fmla="*/ 44 h 124"/>
                <a:gd name="T6" fmla="*/ 36 w 46"/>
                <a:gd name="T7" fmla="*/ 65 h 124"/>
                <a:gd name="T8" fmla="*/ 29 w 46"/>
                <a:gd name="T9" fmla="*/ 85 h 124"/>
                <a:gd name="T10" fmla="*/ 19 w 46"/>
                <a:gd name="T11" fmla="*/ 101 h 124"/>
                <a:gd name="T12" fmla="*/ 10 w 46"/>
                <a:gd name="T13" fmla="*/ 115 h 124"/>
                <a:gd name="T14" fmla="*/ 0 w 46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4">
                  <a:moveTo>
                    <a:pt x="46" y="0"/>
                  </a:moveTo>
                  <a:lnTo>
                    <a:pt x="44" y="22"/>
                  </a:lnTo>
                  <a:lnTo>
                    <a:pt x="41" y="44"/>
                  </a:lnTo>
                  <a:lnTo>
                    <a:pt x="36" y="65"/>
                  </a:lnTo>
                  <a:lnTo>
                    <a:pt x="29" y="85"/>
                  </a:lnTo>
                  <a:lnTo>
                    <a:pt x="19" y="101"/>
                  </a:lnTo>
                  <a:lnTo>
                    <a:pt x="10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2" name="Freeform 11"/>
            <p:cNvSpPr>
              <a:spLocks/>
            </p:cNvSpPr>
            <p:nvPr/>
          </p:nvSpPr>
          <p:spPr bwMode="auto">
            <a:xfrm>
              <a:off x="3360" y="3334"/>
              <a:ext cx="50" cy="124"/>
            </a:xfrm>
            <a:custGeom>
              <a:avLst/>
              <a:gdLst>
                <a:gd name="T0" fmla="*/ 50 w 50"/>
                <a:gd name="T1" fmla="*/ 0 h 124"/>
                <a:gd name="T2" fmla="*/ 47 w 50"/>
                <a:gd name="T3" fmla="*/ 21 h 124"/>
                <a:gd name="T4" fmla="*/ 44 w 50"/>
                <a:gd name="T5" fmla="*/ 43 h 124"/>
                <a:gd name="T6" fmla="*/ 37 w 50"/>
                <a:gd name="T7" fmla="*/ 65 h 124"/>
                <a:gd name="T8" fmla="*/ 30 w 50"/>
                <a:gd name="T9" fmla="*/ 85 h 124"/>
                <a:gd name="T10" fmla="*/ 20 w 50"/>
                <a:gd name="T11" fmla="*/ 101 h 124"/>
                <a:gd name="T12" fmla="*/ 11 w 50"/>
                <a:gd name="T13" fmla="*/ 114 h 124"/>
                <a:gd name="T14" fmla="*/ 0 w 50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4">
                  <a:moveTo>
                    <a:pt x="50" y="0"/>
                  </a:moveTo>
                  <a:lnTo>
                    <a:pt x="47" y="21"/>
                  </a:lnTo>
                  <a:lnTo>
                    <a:pt x="44" y="43"/>
                  </a:lnTo>
                  <a:lnTo>
                    <a:pt x="37" y="65"/>
                  </a:lnTo>
                  <a:lnTo>
                    <a:pt x="30" y="85"/>
                  </a:lnTo>
                  <a:lnTo>
                    <a:pt x="20" y="101"/>
                  </a:lnTo>
                  <a:lnTo>
                    <a:pt x="11" y="114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Freeform 12"/>
            <p:cNvSpPr>
              <a:spLocks/>
            </p:cNvSpPr>
            <p:nvPr/>
          </p:nvSpPr>
          <p:spPr bwMode="auto">
            <a:xfrm>
              <a:off x="3190" y="2812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4" name="Freeform 13"/>
            <p:cNvSpPr>
              <a:spLocks/>
            </p:cNvSpPr>
            <p:nvPr/>
          </p:nvSpPr>
          <p:spPr bwMode="auto">
            <a:xfrm>
              <a:off x="3218" y="2753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5" name="Freeform 14"/>
            <p:cNvSpPr>
              <a:spLocks/>
            </p:cNvSpPr>
            <p:nvPr/>
          </p:nvSpPr>
          <p:spPr bwMode="auto">
            <a:xfrm>
              <a:off x="3247" y="26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03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5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6" name="Freeform 15"/>
            <p:cNvSpPr>
              <a:spLocks/>
            </p:cNvSpPr>
            <p:nvPr/>
          </p:nvSpPr>
          <p:spPr bwMode="auto">
            <a:xfrm>
              <a:off x="3280" y="2639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64 w 18"/>
                <a:gd name="T3" fmla="*/ 5300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9" y="1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7" name="Freeform 16"/>
            <p:cNvSpPr>
              <a:spLocks/>
            </p:cNvSpPr>
            <p:nvPr/>
          </p:nvSpPr>
          <p:spPr bwMode="auto">
            <a:xfrm>
              <a:off x="3315" y="2585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51 w 19"/>
                <a:gd name="T3" fmla="*/ 6232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6" y="16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8" name="Line 17"/>
            <p:cNvSpPr>
              <a:spLocks noChangeShapeType="1"/>
            </p:cNvSpPr>
            <p:nvPr/>
          </p:nvSpPr>
          <p:spPr bwMode="auto">
            <a:xfrm flipV="1">
              <a:off x="3322" y="2585"/>
              <a:ext cx="16" cy="22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9" name="Freeform 18"/>
            <p:cNvSpPr>
              <a:spLocks/>
            </p:cNvSpPr>
            <p:nvPr/>
          </p:nvSpPr>
          <p:spPr bwMode="auto">
            <a:xfrm>
              <a:off x="3354" y="2539"/>
              <a:ext cx="28" cy="27"/>
            </a:xfrm>
            <a:custGeom>
              <a:avLst/>
              <a:gdLst>
                <a:gd name="T0" fmla="*/ 0 w 23"/>
                <a:gd name="T1" fmla="*/ 7392 h 19"/>
                <a:gd name="T2" fmla="*/ 357 w 23"/>
                <a:gd name="T3" fmla="*/ 3195 h 19"/>
                <a:gd name="T4" fmla="*/ 645 w 2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9">
                  <a:moveTo>
                    <a:pt x="0" y="19"/>
                  </a:moveTo>
                  <a:lnTo>
                    <a:pt x="13" y="8"/>
                  </a:lnTo>
                  <a:lnTo>
                    <a:pt x="23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0" name="Freeform 19"/>
            <p:cNvSpPr>
              <a:spLocks/>
            </p:cNvSpPr>
            <p:nvPr/>
          </p:nvSpPr>
          <p:spPr bwMode="auto">
            <a:xfrm>
              <a:off x="3401" y="2513"/>
              <a:ext cx="35" cy="11"/>
            </a:xfrm>
            <a:custGeom>
              <a:avLst/>
              <a:gdLst>
                <a:gd name="T0" fmla="*/ 0 w 29"/>
                <a:gd name="T1" fmla="*/ 1838 h 8"/>
                <a:gd name="T2" fmla="*/ 322 w 29"/>
                <a:gd name="T3" fmla="*/ 707 h 8"/>
                <a:gd name="T4" fmla="*/ 612 w 29"/>
                <a:gd name="T5" fmla="*/ 0 h 8"/>
                <a:gd name="T6" fmla="*/ 721 w 29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lnTo>
                    <a:pt x="13" y="3"/>
                  </a:lnTo>
                  <a:lnTo>
                    <a:pt x="26" y="0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1" name="Freeform 20"/>
            <p:cNvSpPr>
              <a:spLocks/>
            </p:cNvSpPr>
            <p:nvPr/>
          </p:nvSpPr>
          <p:spPr bwMode="auto">
            <a:xfrm>
              <a:off x="3459" y="2514"/>
              <a:ext cx="34" cy="13"/>
            </a:xfrm>
            <a:custGeom>
              <a:avLst/>
              <a:gdLst>
                <a:gd name="T0" fmla="*/ 0 w 28"/>
                <a:gd name="T1" fmla="*/ 0 h 9"/>
                <a:gd name="T2" fmla="*/ 232 w 28"/>
                <a:gd name="T3" fmla="*/ 0 h 9"/>
                <a:gd name="T4" fmla="*/ 544 w 28"/>
                <a:gd name="T5" fmla="*/ 2393 h 9"/>
                <a:gd name="T6" fmla="*/ 759 w 28"/>
                <a:gd name="T7" fmla="*/ 4614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0"/>
                  </a:moveTo>
                  <a:lnTo>
                    <a:pt x="8" y="0"/>
                  </a:lnTo>
                  <a:lnTo>
                    <a:pt x="21" y="5"/>
                  </a:lnTo>
                  <a:lnTo>
                    <a:pt x="28" y="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2" name="Freeform 21"/>
            <p:cNvSpPr>
              <a:spLocks/>
            </p:cNvSpPr>
            <p:nvPr/>
          </p:nvSpPr>
          <p:spPr bwMode="auto">
            <a:xfrm>
              <a:off x="3513" y="2539"/>
              <a:ext cx="27" cy="28"/>
            </a:xfrm>
            <a:custGeom>
              <a:avLst/>
              <a:gdLst>
                <a:gd name="T0" fmla="*/ 0 w 22"/>
                <a:gd name="T1" fmla="*/ 0 h 20"/>
                <a:gd name="T2" fmla="*/ 108 w 22"/>
                <a:gd name="T3" fmla="*/ 603 h 20"/>
                <a:gd name="T4" fmla="*/ 551 w 22"/>
                <a:gd name="T5" fmla="*/ 3921 h 20"/>
                <a:gd name="T6" fmla="*/ 718 w 22"/>
                <a:gd name="T7" fmla="*/ 6091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0"/>
                  </a:moveTo>
                  <a:lnTo>
                    <a:pt x="3" y="2"/>
                  </a:lnTo>
                  <a:lnTo>
                    <a:pt x="16" y="13"/>
                  </a:lnTo>
                  <a:lnTo>
                    <a:pt x="22" y="2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3" name="Freeform 22"/>
            <p:cNvSpPr>
              <a:spLocks/>
            </p:cNvSpPr>
            <p:nvPr/>
          </p:nvSpPr>
          <p:spPr bwMode="auto">
            <a:xfrm>
              <a:off x="3555" y="2587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133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8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4" name="Freeform 23"/>
            <p:cNvSpPr>
              <a:spLocks/>
            </p:cNvSpPr>
            <p:nvPr/>
          </p:nvSpPr>
          <p:spPr bwMode="auto">
            <a:xfrm>
              <a:off x="3592" y="263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65 w 17"/>
                <a:gd name="T3" fmla="*/ 1586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4" y="5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5" name="Freeform 24"/>
            <p:cNvSpPr>
              <a:spLocks/>
            </p:cNvSpPr>
            <p:nvPr/>
          </p:nvSpPr>
          <p:spPr bwMode="auto">
            <a:xfrm>
              <a:off x="3626" y="2695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89 w 17"/>
                <a:gd name="T3" fmla="*/ 2317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6" y="8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6" name="Freeform 25"/>
            <p:cNvSpPr>
              <a:spLocks/>
            </p:cNvSpPr>
            <p:nvPr/>
          </p:nvSpPr>
          <p:spPr bwMode="auto">
            <a:xfrm>
              <a:off x="3657" y="2753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45 w 15"/>
                <a:gd name="T3" fmla="*/ 271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1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7" name="Freeform 26"/>
            <p:cNvSpPr>
              <a:spLocks/>
            </p:cNvSpPr>
            <p:nvPr/>
          </p:nvSpPr>
          <p:spPr bwMode="auto">
            <a:xfrm>
              <a:off x="3687" y="2813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32 w 14"/>
                <a:gd name="T3" fmla="*/ 502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8" y="1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8" name="Freeform 27"/>
            <p:cNvSpPr>
              <a:spLocks/>
            </p:cNvSpPr>
            <p:nvPr/>
          </p:nvSpPr>
          <p:spPr bwMode="auto">
            <a:xfrm>
              <a:off x="3714" y="2873"/>
              <a:ext cx="19" cy="37"/>
            </a:xfrm>
            <a:custGeom>
              <a:avLst/>
              <a:gdLst>
                <a:gd name="T0" fmla="*/ 0 w 15"/>
                <a:gd name="T1" fmla="*/ 0 h 27"/>
                <a:gd name="T2" fmla="*/ 638 w 15"/>
                <a:gd name="T3" fmla="*/ 4230 h 27"/>
                <a:gd name="T4" fmla="*/ 822 w 15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lnTo>
                    <a:pt x="11" y="20"/>
                  </a:lnTo>
                  <a:lnTo>
                    <a:pt x="15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9" name="Freeform 28"/>
            <p:cNvSpPr>
              <a:spLocks/>
            </p:cNvSpPr>
            <p:nvPr/>
          </p:nvSpPr>
          <p:spPr bwMode="auto">
            <a:xfrm>
              <a:off x="3744" y="2934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51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0" name="Freeform 29"/>
            <p:cNvSpPr>
              <a:spLocks/>
            </p:cNvSpPr>
            <p:nvPr/>
          </p:nvSpPr>
          <p:spPr bwMode="auto">
            <a:xfrm>
              <a:off x="3773" y="2992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2 w 16"/>
                <a:gd name="T3" fmla="*/ 844 h 25"/>
                <a:gd name="T4" fmla="*/ 286 w 16"/>
                <a:gd name="T5" fmla="*/ 7491 h 25"/>
                <a:gd name="T6" fmla="*/ 298 w 16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1" name="Freeform 30"/>
            <p:cNvSpPr>
              <a:spLocks/>
            </p:cNvSpPr>
            <p:nvPr/>
          </p:nvSpPr>
          <p:spPr bwMode="auto">
            <a:xfrm>
              <a:off x="3808" y="3046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119 w 18"/>
                <a:gd name="T3" fmla="*/ 1864 h 24"/>
                <a:gd name="T4" fmla="*/ 539 w 18"/>
                <a:gd name="T5" fmla="*/ 8829 h 24"/>
                <a:gd name="T6" fmla="*/ 543 w 18"/>
                <a:gd name="T7" fmla="*/ 8885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4" y="5"/>
                  </a:lnTo>
                  <a:lnTo>
                    <a:pt x="17" y="2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2" name="Freeform 31"/>
            <p:cNvSpPr>
              <a:spLocks/>
            </p:cNvSpPr>
            <p:nvPr/>
          </p:nvSpPr>
          <p:spPr bwMode="auto">
            <a:xfrm>
              <a:off x="3843" y="3101"/>
              <a:ext cx="26" cy="30"/>
            </a:xfrm>
            <a:custGeom>
              <a:avLst/>
              <a:gdLst>
                <a:gd name="T0" fmla="*/ 0 w 21"/>
                <a:gd name="T1" fmla="*/ 0 h 22"/>
                <a:gd name="T2" fmla="*/ 1 w 21"/>
                <a:gd name="T3" fmla="*/ 1 h 22"/>
                <a:gd name="T4" fmla="*/ 526 w 21"/>
                <a:gd name="T5" fmla="*/ 3165 h 22"/>
                <a:gd name="T6" fmla="*/ 806 w 21"/>
                <a:gd name="T7" fmla="*/ 431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1" y="1"/>
                  </a:lnTo>
                  <a:lnTo>
                    <a:pt x="14" y="16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3" name="Freeform 32"/>
            <p:cNvSpPr>
              <a:spLocks/>
            </p:cNvSpPr>
            <p:nvPr/>
          </p:nvSpPr>
          <p:spPr bwMode="auto">
            <a:xfrm>
              <a:off x="3886" y="3149"/>
              <a:ext cx="30" cy="22"/>
            </a:xfrm>
            <a:custGeom>
              <a:avLst/>
              <a:gdLst>
                <a:gd name="T0" fmla="*/ 0 w 25"/>
                <a:gd name="T1" fmla="*/ 0 h 16"/>
                <a:gd name="T2" fmla="*/ 103 w 25"/>
                <a:gd name="T3" fmla="*/ 1220 h 16"/>
                <a:gd name="T4" fmla="*/ 395 w 25"/>
                <a:gd name="T5" fmla="*/ 2954 h 16"/>
                <a:gd name="T6" fmla="*/ 552 w 25"/>
                <a:gd name="T7" fmla="*/ 3535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0" y="0"/>
                  </a:moveTo>
                  <a:lnTo>
                    <a:pt x="5" y="5"/>
                  </a:lnTo>
                  <a:lnTo>
                    <a:pt x="18" y="13"/>
                  </a:lnTo>
                  <a:lnTo>
                    <a:pt x="25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4" name="Freeform 33"/>
            <p:cNvSpPr>
              <a:spLocks/>
            </p:cNvSpPr>
            <p:nvPr/>
          </p:nvSpPr>
          <p:spPr bwMode="auto">
            <a:xfrm>
              <a:off x="3938" y="3180"/>
              <a:ext cx="36" cy="3"/>
            </a:xfrm>
            <a:custGeom>
              <a:avLst/>
              <a:gdLst>
                <a:gd name="T0" fmla="*/ 0 w 30"/>
                <a:gd name="T1" fmla="*/ 1598 h 2"/>
                <a:gd name="T2" fmla="*/ 1 w 30"/>
                <a:gd name="T3" fmla="*/ 1598 h 2"/>
                <a:gd name="T4" fmla="*/ 310 w 30"/>
                <a:gd name="T5" fmla="*/ 2397 h 2"/>
                <a:gd name="T6" fmla="*/ 588 w 30"/>
                <a:gd name="T7" fmla="*/ 1598 h 2"/>
                <a:gd name="T8" fmla="*/ 662 w 30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lnTo>
                    <a:pt x="1" y="1"/>
                  </a:lnTo>
                  <a:lnTo>
                    <a:pt x="14" y="2"/>
                  </a:lnTo>
                  <a:lnTo>
                    <a:pt x="27" y="1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Freeform 34"/>
            <p:cNvSpPr>
              <a:spLocks/>
            </p:cNvSpPr>
            <p:nvPr/>
          </p:nvSpPr>
          <p:spPr bwMode="auto">
            <a:xfrm>
              <a:off x="3996" y="3153"/>
              <a:ext cx="32" cy="21"/>
            </a:xfrm>
            <a:custGeom>
              <a:avLst/>
              <a:gdLst>
                <a:gd name="T0" fmla="*/ 0 w 26"/>
                <a:gd name="T1" fmla="*/ 4542 h 15"/>
                <a:gd name="T2" fmla="*/ 315 w 26"/>
                <a:gd name="T3" fmla="*/ 3244 h 15"/>
                <a:gd name="T4" fmla="*/ 754 w 26"/>
                <a:gd name="T5" fmla="*/ 844 h 15"/>
                <a:gd name="T6" fmla="*/ 891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9" y="11"/>
                  </a:lnTo>
                  <a:lnTo>
                    <a:pt x="22" y="3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6" name="Freeform 35"/>
            <p:cNvSpPr>
              <a:spLocks/>
            </p:cNvSpPr>
            <p:nvPr/>
          </p:nvSpPr>
          <p:spPr bwMode="auto">
            <a:xfrm>
              <a:off x="4045" y="3106"/>
              <a:ext cx="25" cy="31"/>
            </a:xfrm>
            <a:custGeom>
              <a:avLst/>
              <a:gdLst>
                <a:gd name="T0" fmla="*/ 0 w 21"/>
                <a:gd name="T1" fmla="*/ 7536 h 22"/>
                <a:gd name="T2" fmla="*/ 170 w 21"/>
                <a:gd name="T3" fmla="*/ 4780 h 22"/>
                <a:gd name="T4" fmla="*/ 423 w 21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8" y="14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7" name="Line 36"/>
            <p:cNvSpPr>
              <a:spLocks noChangeShapeType="1"/>
            </p:cNvSpPr>
            <p:nvPr/>
          </p:nvSpPr>
          <p:spPr bwMode="auto">
            <a:xfrm flipV="1">
              <a:off x="4055" y="3106"/>
              <a:ext cx="15" cy="20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8" name="Freeform 37"/>
            <p:cNvSpPr>
              <a:spLocks/>
            </p:cNvSpPr>
            <p:nvPr/>
          </p:nvSpPr>
          <p:spPr bwMode="auto">
            <a:xfrm>
              <a:off x="4085" y="3053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1 w 18"/>
                <a:gd name="T3" fmla="*/ 8829 h 24"/>
                <a:gd name="T4" fmla="*/ 444 w 18"/>
                <a:gd name="T5" fmla="*/ 1709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" y="23"/>
                  </a:lnTo>
                  <a:lnTo>
                    <a:pt x="15" y="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9" name="Freeform 38"/>
            <p:cNvSpPr>
              <a:spLocks/>
            </p:cNvSpPr>
            <p:nvPr/>
          </p:nvSpPr>
          <p:spPr bwMode="auto">
            <a:xfrm>
              <a:off x="4119" y="2996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84 w 17"/>
                <a:gd name="T3" fmla="*/ 1655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3" y="6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0" name="Freeform 39"/>
            <p:cNvSpPr>
              <a:spLocks/>
            </p:cNvSpPr>
            <p:nvPr/>
          </p:nvSpPr>
          <p:spPr bwMode="auto">
            <a:xfrm>
              <a:off x="4151" y="2939"/>
              <a:ext cx="21" cy="34"/>
            </a:xfrm>
            <a:custGeom>
              <a:avLst/>
              <a:gdLst>
                <a:gd name="T0" fmla="*/ 0 w 18"/>
                <a:gd name="T1" fmla="*/ 8885 h 24"/>
                <a:gd name="T2" fmla="*/ 231 w 18"/>
                <a:gd name="T3" fmla="*/ 1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7" y="1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1" name="Freeform 40"/>
            <p:cNvSpPr>
              <a:spLocks/>
            </p:cNvSpPr>
            <p:nvPr/>
          </p:nvSpPr>
          <p:spPr bwMode="auto">
            <a:xfrm>
              <a:off x="4183" y="28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9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2" name="Freeform 41"/>
            <p:cNvSpPr>
              <a:spLocks/>
            </p:cNvSpPr>
            <p:nvPr/>
          </p:nvSpPr>
          <p:spPr bwMode="auto">
            <a:xfrm>
              <a:off x="4211" y="2821"/>
              <a:ext cx="18" cy="37"/>
            </a:xfrm>
            <a:custGeom>
              <a:avLst/>
              <a:gdLst>
                <a:gd name="T0" fmla="*/ 0 w 15"/>
                <a:gd name="T1" fmla="*/ 10458 h 26"/>
                <a:gd name="T2" fmla="*/ 124 w 15"/>
                <a:gd name="T3" fmla="*/ 6542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6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3" name="Freeform 42"/>
            <p:cNvSpPr>
              <a:spLocks/>
            </p:cNvSpPr>
            <p:nvPr/>
          </p:nvSpPr>
          <p:spPr bwMode="auto">
            <a:xfrm>
              <a:off x="4240" y="2760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2 w 14"/>
                <a:gd name="T3" fmla="*/ 411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8" y="12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4" name="Freeform 43"/>
            <p:cNvSpPr>
              <a:spLocks/>
            </p:cNvSpPr>
            <p:nvPr/>
          </p:nvSpPr>
          <p:spPr bwMode="auto">
            <a:xfrm>
              <a:off x="4268" y="2701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529 w 16"/>
                <a:gd name="T3" fmla="*/ 195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5" name="Freeform 44"/>
            <p:cNvSpPr>
              <a:spLocks/>
            </p:cNvSpPr>
            <p:nvPr/>
          </p:nvSpPr>
          <p:spPr bwMode="auto">
            <a:xfrm>
              <a:off x="4300" y="264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323 w 18"/>
                <a:gd name="T3" fmla="*/ 1678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1" y="7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6" name="Freeform 45"/>
            <p:cNvSpPr>
              <a:spLocks/>
            </p:cNvSpPr>
            <p:nvPr/>
          </p:nvSpPr>
          <p:spPr bwMode="auto">
            <a:xfrm>
              <a:off x="4336" y="2592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7" name="Freeform 46"/>
            <p:cNvSpPr>
              <a:spLocks/>
            </p:cNvSpPr>
            <p:nvPr/>
          </p:nvSpPr>
          <p:spPr bwMode="auto">
            <a:xfrm>
              <a:off x="4374" y="2545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45 w 22"/>
                <a:gd name="T3" fmla="*/ 4351 h 20"/>
                <a:gd name="T4" fmla="*/ 676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7" y="14"/>
                  </a:lnTo>
                  <a:lnTo>
                    <a:pt x="20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8" name="Freeform 47"/>
            <p:cNvSpPr>
              <a:spLocks/>
            </p:cNvSpPr>
            <p:nvPr/>
          </p:nvSpPr>
          <p:spPr bwMode="auto">
            <a:xfrm>
              <a:off x="4420" y="2514"/>
              <a:ext cx="34" cy="16"/>
            </a:xfrm>
            <a:custGeom>
              <a:avLst/>
              <a:gdLst>
                <a:gd name="T0" fmla="*/ 0 w 28"/>
                <a:gd name="T1" fmla="*/ 6271 h 11"/>
                <a:gd name="T2" fmla="*/ 232 w 28"/>
                <a:gd name="T3" fmla="*/ 3705 h 11"/>
                <a:gd name="T4" fmla="*/ 544 w 28"/>
                <a:gd name="T5" fmla="*/ 1204 h 11"/>
                <a:gd name="T6" fmla="*/ 759 w 28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11"/>
                  </a:moveTo>
                  <a:lnTo>
                    <a:pt x="8" y="6"/>
                  </a:lnTo>
                  <a:lnTo>
                    <a:pt x="21" y="2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9" name="Freeform 48"/>
            <p:cNvSpPr>
              <a:spLocks/>
            </p:cNvSpPr>
            <p:nvPr/>
          </p:nvSpPr>
          <p:spPr bwMode="auto">
            <a:xfrm>
              <a:off x="4477" y="251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322 w 29"/>
                <a:gd name="T3" fmla="*/ 1387 h 7"/>
                <a:gd name="T4" fmla="*/ 721 w 29"/>
                <a:gd name="T5" fmla="*/ 297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13" y="3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0" name="Freeform 49"/>
            <p:cNvSpPr>
              <a:spLocks/>
            </p:cNvSpPr>
            <p:nvPr/>
          </p:nvSpPr>
          <p:spPr bwMode="auto">
            <a:xfrm>
              <a:off x="4532" y="2535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273 w 24"/>
                <a:gd name="T3" fmla="*/ 3195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1" y="8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1" name="Line 50"/>
            <p:cNvSpPr>
              <a:spLocks noChangeShapeType="1"/>
            </p:cNvSpPr>
            <p:nvPr/>
          </p:nvSpPr>
          <p:spPr bwMode="auto">
            <a:xfrm>
              <a:off x="4545" y="2546"/>
              <a:ext cx="16" cy="16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2" name="Freeform 51"/>
            <p:cNvSpPr>
              <a:spLocks/>
            </p:cNvSpPr>
            <p:nvPr/>
          </p:nvSpPr>
          <p:spPr bwMode="auto">
            <a:xfrm>
              <a:off x="4577" y="258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344 w 19"/>
                <a:gd name="T3" fmla="*/ 3535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3" y="1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3" name="Freeform 52"/>
            <p:cNvSpPr>
              <a:spLocks/>
            </p:cNvSpPr>
            <p:nvPr/>
          </p:nvSpPr>
          <p:spPr bwMode="auto">
            <a:xfrm>
              <a:off x="4613" y="2634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330 w 17"/>
                <a:gd name="T3" fmla="*/ 3921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9" y="1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4" name="Freeform 53"/>
            <p:cNvSpPr>
              <a:spLocks/>
            </p:cNvSpPr>
            <p:nvPr/>
          </p:nvSpPr>
          <p:spPr bwMode="auto">
            <a:xfrm>
              <a:off x="4647" y="2691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437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5" name="Freeform 54"/>
            <p:cNvSpPr>
              <a:spLocks/>
            </p:cNvSpPr>
            <p:nvPr/>
          </p:nvSpPr>
          <p:spPr bwMode="auto">
            <a:xfrm>
              <a:off x="4678" y="274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202 w 17"/>
                <a:gd name="T3" fmla="*/ 5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3" y="1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6" name="Freeform 55"/>
            <p:cNvSpPr>
              <a:spLocks/>
            </p:cNvSpPr>
            <p:nvPr/>
          </p:nvSpPr>
          <p:spPr bwMode="auto">
            <a:xfrm>
              <a:off x="4709" y="280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814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7" name="Freeform 56"/>
            <p:cNvSpPr>
              <a:spLocks/>
            </p:cNvSpPr>
            <p:nvPr/>
          </p:nvSpPr>
          <p:spPr bwMode="auto">
            <a:xfrm>
              <a:off x="4737" y="286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72 w 15"/>
                <a:gd name="T3" fmla="*/ 129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3" y="5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8" name="Freeform 57"/>
            <p:cNvSpPr>
              <a:spLocks/>
            </p:cNvSpPr>
            <p:nvPr/>
          </p:nvSpPr>
          <p:spPr bwMode="auto">
            <a:xfrm>
              <a:off x="4765" y="292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9" name="Freeform 58"/>
            <p:cNvSpPr>
              <a:spLocks/>
            </p:cNvSpPr>
            <p:nvPr/>
          </p:nvSpPr>
          <p:spPr bwMode="auto">
            <a:xfrm>
              <a:off x="4795" y="2984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98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0" name="Freeform 59"/>
            <p:cNvSpPr>
              <a:spLocks/>
            </p:cNvSpPr>
            <p:nvPr/>
          </p:nvSpPr>
          <p:spPr bwMode="auto">
            <a:xfrm>
              <a:off x="4827" y="3042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67 w 17"/>
                <a:gd name="T3" fmla="*/ 3244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7" y="1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1" name="Freeform 60"/>
            <p:cNvSpPr>
              <a:spLocks/>
            </p:cNvSpPr>
            <p:nvPr/>
          </p:nvSpPr>
          <p:spPr bwMode="auto">
            <a:xfrm>
              <a:off x="4863" y="3095"/>
              <a:ext cx="26" cy="31"/>
            </a:xfrm>
            <a:custGeom>
              <a:avLst/>
              <a:gdLst>
                <a:gd name="T0" fmla="*/ 0 w 21"/>
                <a:gd name="T1" fmla="*/ 0 h 22"/>
                <a:gd name="T2" fmla="*/ 317 w 21"/>
                <a:gd name="T3" fmla="*/ 2407 h 22"/>
                <a:gd name="T4" fmla="*/ 806 w 21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8" y="7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2" name="Line 61"/>
            <p:cNvSpPr>
              <a:spLocks noChangeShapeType="1"/>
            </p:cNvSpPr>
            <p:nvPr/>
          </p:nvSpPr>
          <p:spPr bwMode="auto">
            <a:xfrm>
              <a:off x="4873" y="3105"/>
              <a:ext cx="16" cy="21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3" name="Freeform 62"/>
            <p:cNvSpPr>
              <a:spLocks/>
            </p:cNvSpPr>
            <p:nvPr/>
          </p:nvSpPr>
          <p:spPr bwMode="auto">
            <a:xfrm>
              <a:off x="4906" y="3144"/>
              <a:ext cx="29" cy="25"/>
            </a:xfrm>
            <a:custGeom>
              <a:avLst/>
              <a:gdLst>
                <a:gd name="T0" fmla="*/ 0 w 24"/>
                <a:gd name="T1" fmla="*/ 0 h 18"/>
                <a:gd name="T2" fmla="*/ 320 w 24"/>
                <a:gd name="T3" fmla="*/ 2564 h 18"/>
                <a:gd name="T4" fmla="*/ 608 w 24"/>
                <a:gd name="T5" fmla="*/ 4869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2" y="10"/>
                  </a:lnTo>
                  <a:lnTo>
                    <a:pt x="24" y="1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4" name="Freeform 63"/>
            <p:cNvSpPr>
              <a:spLocks/>
            </p:cNvSpPr>
            <p:nvPr/>
          </p:nvSpPr>
          <p:spPr bwMode="auto">
            <a:xfrm>
              <a:off x="4956" y="3178"/>
              <a:ext cx="36" cy="5"/>
            </a:xfrm>
            <a:custGeom>
              <a:avLst/>
              <a:gdLst>
                <a:gd name="T0" fmla="*/ 0 w 30"/>
                <a:gd name="T1" fmla="*/ 0 h 3"/>
                <a:gd name="T2" fmla="*/ 215 w 30"/>
                <a:gd name="T3" fmla="*/ 10245 h 3"/>
                <a:gd name="T4" fmla="*/ 521 w 30"/>
                <a:gd name="T5" fmla="*/ 17075 h 3"/>
                <a:gd name="T6" fmla="*/ 662 w 30"/>
                <a:gd name="T7" fmla="*/ 10245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0" y="2"/>
                  </a:lnTo>
                  <a:lnTo>
                    <a:pt x="23" y="3"/>
                  </a:lnTo>
                  <a:lnTo>
                    <a:pt x="30" y="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5" name="Freeform 64"/>
            <p:cNvSpPr>
              <a:spLocks/>
            </p:cNvSpPr>
            <p:nvPr/>
          </p:nvSpPr>
          <p:spPr bwMode="auto">
            <a:xfrm>
              <a:off x="5014" y="3159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 w 27"/>
                <a:gd name="T3" fmla="*/ 4427 h 12"/>
                <a:gd name="T4" fmla="*/ 441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1" y="12"/>
                  </a:ln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6" name="Freeform 65"/>
            <p:cNvSpPr>
              <a:spLocks/>
            </p:cNvSpPr>
            <p:nvPr/>
          </p:nvSpPr>
          <p:spPr bwMode="auto">
            <a:xfrm>
              <a:off x="5065" y="311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2 w 21"/>
                <a:gd name="T3" fmla="*/ 5025 h 21"/>
                <a:gd name="T4" fmla="*/ 600 w 21"/>
                <a:gd name="T5" fmla="*/ 1730 h 21"/>
                <a:gd name="T6" fmla="*/ 806 w 2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7" name="Freeform 66"/>
            <p:cNvSpPr>
              <a:spLocks/>
            </p:cNvSpPr>
            <p:nvPr/>
          </p:nvSpPr>
          <p:spPr bwMode="auto">
            <a:xfrm>
              <a:off x="5105" y="3060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43 w 18"/>
                <a:gd name="T3" fmla="*/ 5631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8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8" name="Freeform 67"/>
            <p:cNvSpPr>
              <a:spLocks/>
            </p:cNvSpPr>
            <p:nvPr/>
          </p:nvSpPr>
          <p:spPr bwMode="auto">
            <a:xfrm>
              <a:off x="5140" y="3003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233 w 16"/>
                <a:gd name="T3" fmla="*/ 734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5" y="1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9" name="Freeform 68"/>
            <p:cNvSpPr>
              <a:spLocks/>
            </p:cNvSpPr>
            <p:nvPr/>
          </p:nvSpPr>
          <p:spPr bwMode="auto">
            <a:xfrm>
              <a:off x="5172" y="2945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24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0" name="Freeform 69"/>
            <p:cNvSpPr>
              <a:spLocks/>
            </p:cNvSpPr>
            <p:nvPr/>
          </p:nvSpPr>
          <p:spPr bwMode="auto">
            <a:xfrm>
              <a:off x="5202" y="2888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08 w 17"/>
                <a:gd name="T3" fmla="*/ 324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1" y="1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1" name="Freeform 70"/>
            <p:cNvSpPr>
              <a:spLocks/>
            </p:cNvSpPr>
            <p:nvPr/>
          </p:nvSpPr>
          <p:spPr bwMode="auto">
            <a:xfrm>
              <a:off x="3190" y="3138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330 w 24"/>
                <a:gd name="T3" fmla="*/ 4540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3" y="11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2" name="Freeform 71"/>
            <p:cNvSpPr>
              <a:spLocks/>
            </p:cNvSpPr>
            <p:nvPr/>
          </p:nvSpPr>
          <p:spPr bwMode="auto">
            <a:xfrm>
              <a:off x="3240" y="3177"/>
              <a:ext cx="36" cy="6"/>
            </a:xfrm>
            <a:custGeom>
              <a:avLst/>
              <a:gdLst>
                <a:gd name="T0" fmla="*/ 0 w 30"/>
                <a:gd name="T1" fmla="*/ 0 h 4"/>
                <a:gd name="T2" fmla="*/ 252 w 30"/>
                <a:gd name="T3" fmla="*/ 3596 h 4"/>
                <a:gd name="T4" fmla="*/ 535 w 30"/>
                <a:gd name="T5" fmla="*/ 4163 h 4"/>
                <a:gd name="T6" fmla="*/ 662 w 30"/>
                <a:gd name="T7" fmla="*/ 4163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4">
                  <a:moveTo>
                    <a:pt x="0" y="0"/>
                  </a:moveTo>
                  <a:lnTo>
                    <a:pt x="11" y="3"/>
                  </a:lnTo>
                  <a:lnTo>
                    <a:pt x="24" y="4"/>
                  </a:lnTo>
                  <a:lnTo>
                    <a:pt x="30" y="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3" name="Freeform 72"/>
            <p:cNvSpPr>
              <a:spLocks/>
            </p:cNvSpPr>
            <p:nvPr/>
          </p:nvSpPr>
          <p:spPr bwMode="auto">
            <a:xfrm>
              <a:off x="3299" y="3163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77 w 27"/>
                <a:gd name="T3" fmla="*/ 3741 h 12"/>
                <a:gd name="T4" fmla="*/ 566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6" y="10"/>
                  </a:lnTo>
                  <a:lnTo>
                    <a:pt x="19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4" name="Freeform 73"/>
            <p:cNvSpPr>
              <a:spLocks/>
            </p:cNvSpPr>
            <p:nvPr/>
          </p:nvSpPr>
          <p:spPr bwMode="auto">
            <a:xfrm>
              <a:off x="3351" y="3119"/>
              <a:ext cx="26" cy="30"/>
            </a:xfrm>
            <a:custGeom>
              <a:avLst/>
              <a:gdLst>
                <a:gd name="T0" fmla="*/ 0 w 21"/>
                <a:gd name="T1" fmla="*/ 4316 h 22"/>
                <a:gd name="T2" fmla="*/ 2 w 21"/>
                <a:gd name="T3" fmla="*/ 3851 h 22"/>
                <a:gd name="T4" fmla="*/ 600 w 21"/>
                <a:gd name="T5" fmla="*/ 1448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5" name="Freeform 74"/>
            <p:cNvSpPr>
              <a:spLocks/>
            </p:cNvSpPr>
            <p:nvPr/>
          </p:nvSpPr>
          <p:spPr bwMode="auto">
            <a:xfrm>
              <a:off x="3393" y="3066"/>
              <a:ext cx="21" cy="33"/>
            </a:xfrm>
            <a:custGeom>
              <a:avLst/>
              <a:gdLst>
                <a:gd name="T0" fmla="*/ 0 w 18"/>
                <a:gd name="T1" fmla="*/ 5347 h 24"/>
                <a:gd name="T2" fmla="*/ 103 w 18"/>
                <a:gd name="T3" fmla="*/ 3475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7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6" name="Freeform 75"/>
            <p:cNvSpPr>
              <a:spLocks/>
            </p:cNvSpPr>
            <p:nvPr/>
          </p:nvSpPr>
          <p:spPr bwMode="auto">
            <a:xfrm>
              <a:off x="3428" y="3009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81 w 16"/>
                <a:gd name="T3" fmla="*/ 476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4" y="19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7" name="Freeform 76"/>
            <p:cNvSpPr>
              <a:spLocks/>
            </p:cNvSpPr>
            <p:nvPr/>
          </p:nvSpPr>
          <p:spPr bwMode="auto">
            <a:xfrm>
              <a:off x="3461" y="2953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105 w 17"/>
                <a:gd name="T3" fmla="*/ 535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7" y="17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8" name="Freeform 77"/>
            <p:cNvSpPr>
              <a:spLocks/>
            </p:cNvSpPr>
            <p:nvPr/>
          </p:nvSpPr>
          <p:spPr bwMode="auto">
            <a:xfrm>
              <a:off x="3492" y="28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49 w 15"/>
                <a:gd name="T3" fmla="*/ 3257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9" name="Freeform 78"/>
            <p:cNvSpPr>
              <a:spLocks/>
            </p:cNvSpPr>
            <p:nvPr/>
          </p:nvSpPr>
          <p:spPr bwMode="auto">
            <a:xfrm>
              <a:off x="3521" y="2833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0" name="Freeform 79"/>
            <p:cNvSpPr>
              <a:spLocks/>
            </p:cNvSpPr>
            <p:nvPr/>
          </p:nvSpPr>
          <p:spPr bwMode="auto">
            <a:xfrm>
              <a:off x="3549" y="2774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702 w 15"/>
                <a:gd name="T3" fmla="*/ 1022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13" y="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1" name="Freeform 80"/>
            <p:cNvSpPr>
              <a:spLocks/>
            </p:cNvSpPr>
            <p:nvPr/>
          </p:nvSpPr>
          <p:spPr bwMode="auto">
            <a:xfrm>
              <a:off x="3578" y="2714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119 w 16"/>
                <a:gd name="T3" fmla="*/ 9310 h 26"/>
                <a:gd name="T4" fmla="*/ 705 w 16"/>
                <a:gd name="T5" fmla="*/ 1 h 26"/>
                <a:gd name="T6" fmla="*/ 711 w 1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2" y="23"/>
                  </a:lnTo>
                  <a:lnTo>
                    <a:pt x="15" y="1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2" name="Freeform 81"/>
            <p:cNvSpPr>
              <a:spLocks/>
            </p:cNvSpPr>
            <p:nvPr/>
          </p:nvSpPr>
          <p:spPr bwMode="auto">
            <a:xfrm>
              <a:off x="3609" y="2659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97 w 18"/>
                <a:gd name="T3" fmla="*/ 4362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3" y="19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3" name="Freeform 82"/>
            <p:cNvSpPr>
              <a:spLocks/>
            </p:cNvSpPr>
            <p:nvPr/>
          </p:nvSpPr>
          <p:spPr bwMode="auto">
            <a:xfrm>
              <a:off x="3644" y="260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119 w 18"/>
                <a:gd name="T3" fmla="*/ 4362 h 24"/>
                <a:gd name="T4" fmla="*/ 539 w 18"/>
                <a:gd name="T5" fmla="*/ 514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4" y="19"/>
                  </a:lnTo>
                  <a:lnTo>
                    <a:pt x="17" y="2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4" name="Freeform 83"/>
            <p:cNvSpPr>
              <a:spLocks/>
            </p:cNvSpPr>
            <p:nvPr/>
          </p:nvSpPr>
          <p:spPr bwMode="auto">
            <a:xfrm>
              <a:off x="3680" y="255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489 w 21"/>
                <a:gd name="T3" fmla="*/ 1913 h 21"/>
                <a:gd name="T4" fmla="*/ 806 w 21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13" y="8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5" name="Freeform 84"/>
            <p:cNvSpPr>
              <a:spLocks/>
            </p:cNvSpPr>
            <p:nvPr/>
          </p:nvSpPr>
          <p:spPr bwMode="auto">
            <a:xfrm>
              <a:off x="3723" y="2519"/>
              <a:ext cx="33" cy="19"/>
            </a:xfrm>
            <a:custGeom>
              <a:avLst/>
              <a:gdLst>
                <a:gd name="T0" fmla="*/ 0 w 27"/>
                <a:gd name="T1" fmla="*/ 2538 h 14"/>
                <a:gd name="T2" fmla="*/ 119 w 27"/>
                <a:gd name="T3" fmla="*/ 1960 h 14"/>
                <a:gd name="T4" fmla="*/ 539 w 27"/>
                <a:gd name="T5" fmla="*/ 748 h 14"/>
                <a:gd name="T6" fmla="*/ 812 w 27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4" y="11"/>
                  </a:lnTo>
                  <a:lnTo>
                    <a:pt x="17" y="4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6" name="Freeform 85"/>
            <p:cNvSpPr>
              <a:spLocks/>
            </p:cNvSpPr>
            <p:nvPr/>
          </p:nvSpPr>
          <p:spPr bwMode="auto">
            <a:xfrm>
              <a:off x="3778" y="2513"/>
              <a:ext cx="36" cy="4"/>
            </a:xfrm>
            <a:custGeom>
              <a:avLst/>
              <a:gdLst>
                <a:gd name="T0" fmla="*/ 0 w 30"/>
                <a:gd name="T1" fmla="*/ 0 h 3"/>
                <a:gd name="T2" fmla="*/ 252 w 30"/>
                <a:gd name="T3" fmla="*/ 0 h 3"/>
                <a:gd name="T4" fmla="*/ 642 w 30"/>
                <a:gd name="T5" fmla="*/ 368 h 3"/>
                <a:gd name="T6" fmla="*/ 662 w 30"/>
                <a:gd name="T7" fmla="*/ 36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1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7" name="Freeform 86"/>
            <p:cNvSpPr>
              <a:spLocks/>
            </p:cNvSpPr>
            <p:nvPr/>
          </p:nvSpPr>
          <p:spPr bwMode="auto">
            <a:xfrm>
              <a:off x="3836" y="2527"/>
              <a:ext cx="30" cy="23"/>
            </a:xfrm>
            <a:custGeom>
              <a:avLst/>
              <a:gdLst>
                <a:gd name="T0" fmla="*/ 0 w 25"/>
                <a:gd name="T1" fmla="*/ 0 h 17"/>
                <a:gd name="T2" fmla="*/ 149 w 25"/>
                <a:gd name="T3" fmla="*/ 455 h 17"/>
                <a:gd name="T4" fmla="*/ 446 w 25"/>
                <a:gd name="T5" fmla="*/ 2167 h 17"/>
                <a:gd name="T6" fmla="*/ 552 w 25"/>
                <a:gd name="T7" fmla="*/ 2898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0"/>
                  </a:moveTo>
                  <a:lnTo>
                    <a:pt x="7" y="3"/>
                  </a:lnTo>
                  <a:lnTo>
                    <a:pt x="20" y="13"/>
                  </a:lnTo>
                  <a:lnTo>
                    <a:pt x="25" y="1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8" name="Freeform 87"/>
            <p:cNvSpPr>
              <a:spLocks/>
            </p:cNvSpPr>
            <p:nvPr/>
          </p:nvSpPr>
          <p:spPr bwMode="auto">
            <a:xfrm>
              <a:off x="3883" y="2569"/>
              <a:ext cx="25" cy="30"/>
            </a:xfrm>
            <a:custGeom>
              <a:avLst/>
              <a:gdLst>
                <a:gd name="T0" fmla="*/ 0 w 20"/>
                <a:gd name="T1" fmla="*/ 0 h 22"/>
                <a:gd name="T2" fmla="*/ 338 w 20"/>
                <a:gd name="T3" fmla="*/ 1448 h 22"/>
                <a:gd name="T4" fmla="*/ 889 w 20"/>
                <a:gd name="T5" fmla="*/ 431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7" y="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9" name="Freeform 88"/>
            <p:cNvSpPr>
              <a:spLocks/>
            </p:cNvSpPr>
            <p:nvPr/>
          </p:nvSpPr>
          <p:spPr bwMode="auto">
            <a:xfrm>
              <a:off x="3921" y="2620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603 h 25"/>
                <a:gd name="T4" fmla="*/ 537 w 17"/>
                <a:gd name="T5" fmla="*/ 6359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2"/>
                  </a:lnTo>
                  <a:lnTo>
                    <a:pt x="15" y="2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0" name="Freeform 89"/>
            <p:cNvSpPr>
              <a:spLocks/>
            </p:cNvSpPr>
            <p:nvPr/>
          </p:nvSpPr>
          <p:spPr bwMode="auto">
            <a:xfrm>
              <a:off x="3955" y="2676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241 w 16"/>
                <a:gd name="T3" fmla="*/ 5514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3" y="22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1" name="Freeform 90"/>
            <p:cNvSpPr>
              <a:spLocks/>
            </p:cNvSpPr>
            <p:nvPr/>
          </p:nvSpPr>
          <p:spPr bwMode="auto">
            <a:xfrm>
              <a:off x="3989" y="2732"/>
              <a:ext cx="18" cy="37"/>
            </a:xfrm>
            <a:custGeom>
              <a:avLst/>
              <a:gdLst>
                <a:gd name="T0" fmla="*/ 0 w 15"/>
                <a:gd name="T1" fmla="*/ 0 h 26"/>
                <a:gd name="T2" fmla="*/ 2 w 15"/>
                <a:gd name="T3" fmla="*/ 1301 h 26"/>
                <a:gd name="T4" fmla="*/ 329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2" name="Freeform 91"/>
            <p:cNvSpPr>
              <a:spLocks/>
            </p:cNvSpPr>
            <p:nvPr/>
          </p:nvSpPr>
          <p:spPr bwMode="auto">
            <a:xfrm>
              <a:off x="4018" y="279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86 w 15"/>
                <a:gd name="T3" fmla="*/ 1796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3" name="Freeform 92"/>
            <p:cNvSpPr>
              <a:spLocks/>
            </p:cNvSpPr>
            <p:nvPr/>
          </p:nvSpPr>
          <p:spPr bwMode="auto">
            <a:xfrm>
              <a:off x="4046" y="285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49 w 15"/>
                <a:gd name="T3" fmla="*/ 317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4" name="Freeform 93"/>
            <p:cNvSpPr>
              <a:spLocks/>
            </p:cNvSpPr>
            <p:nvPr/>
          </p:nvSpPr>
          <p:spPr bwMode="auto">
            <a:xfrm>
              <a:off x="4075" y="291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0 w 15"/>
                <a:gd name="T3" fmla="*/ 4395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9" y="1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5" name="Freeform 94"/>
            <p:cNvSpPr>
              <a:spLocks/>
            </p:cNvSpPr>
            <p:nvPr/>
          </p:nvSpPr>
          <p:spPr bwMode="auto">
            <a:xfrm>
              <a:off x="4104" y="2970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564 w 16"/>
                <a:gd name="T3" fmla="*/ 5160 h 26"/>
                <a:gd name="T4" fmla="*/ 711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2" y="20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6" name="Freeform 95"/>
            <p:cNvSpPr>
              <a:spLocks/>
            </p:cNvSpPr>
            <p:nvPr/>
          </p:nvSpPr>
          <p:spPr bwMode="auto">
            <a:xfrm>
              <a:off x="4135" y="3028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395 w 18"/>
                <a:gd name="T3" fmla="*/ 7117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3" y="1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7" name="Freeform 96"/>
            <p:cNvSpPr>
              <a:spLocks/>
            </p:cNvSpPr>
            <p:nvPr/>
          </p:nvSpPr>
          <p:spPr bwMode="auto">
            <a:xfrm>
              <a:off x="4172" y="3081"/>
              <a:ext cx="23" cy="34"/>
            </a:xfrm>
            <a:custGeom>
              <a:avLst/>
              <a:gdLst>
                <a:gd name="T0" fmla="*/ 0 w 19"/>
                <a:gd name="T1" fmla="*/ 0 h 24"/>
                <a:gd name="T2" fmla="*/ 326 w 19"/>
                <a:gd name="T3" fmla="*/ 5631 h 24"/>
                <a:gd name="T4" fmla="*/ 504 w 19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2" y="15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8" name="Freeform 97"/>
            <p:cNvSpPr>
              <a:spLocks/>
            </p:cNvSpPr>
            <p:nvPr/>
          </p:nvSpPr>
          <p:spPr bwMode="auto">
            <a:xfrm>
              <a:off x="4211" y="3134"/>
              <a:ext cx="29" cy="26"/>
            </a:xfrm>
            <a:custGeom>
              <a:avLst/>
              <a:gdLst>
                <a:gd name="T0" fmla="*/ 0 w 24"/>
                <a:gd name="T1" fmla="*/ 0 h 19"/>
                <a:gd name="T2" fmla="*/ 150 w 24"/>
                <a:gd name="T3" fmla="*/ 1266 h 19"/>
                <a:gd name="T4" fmla="*/ 482 w 24"/>
                <a:gd name="T5" fmla="*/ 3318 h 19"/>
                <a:gd name="T6" fmla="*/ 608 w 24"/>
                <a:gd name="T7" fmla="*/ 3959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6" y="6"/>
                  </a:lnTo>
                  <a:lnTo>
                    <a:pt x="19" y="16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9" name="Freeform 98"/>
            <p:cNvSpPr>
              <a:spLocks/>
            </p:cNvSpPr>
            <p:nvPr/>
          </p:nvSpPr>
          <p:spPr bwMode="auto">
            <a:xfrm>
              <a:off x="4261" y="317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92 w 29"/>
                <a:gd name="T3" fmla="*/ 971 h 7"/>
                <a:gd name="T4" fmla="*/ 416 w 29"/>
                <a:gd name="T5" fmla="*/ 2830 h 7"/>
                <a:gd name="T6" fmla="*/ 721 w 29"/>
                <a:gd name="T7" fmla="*/ 2971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4" y="2"/>
                  </a:lnTo>
                  <a:lnTo>
                    <a:pt x="17" y="6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0" name="Freeform 99"/>
            <p:cNvSpPr>
              <a:spLocks/>
            </p:cNvSpPr>
            <p:nvPr/>
          </p:nvSpPr>
          <p:spPr bwMode="auto">
            <a:xfrm>
              <a:off x="4319" y="3167"/>
              <a:ext cx="34" cy="13"/>
            </a:xfrm>
            <a:custGeom>
              <a:avLst/>
              <a:gdLst>
                <a:gd name="T0" fmla="*/ 0 w 28"/>
                <a:gd name="T1" fmla="*/ 4614 h 9"/>
                <a:gd name="T2" fmla="*/ 349 w 28"/>
                <a:gd name="T3" fmla="*/ 3457 h 9"/>
                <a:gd name="T4" fmla="*/ 713 w 28"/>
                <a:gd name="T5" fmla="*/ 1 h 9"/>
                <a:gd name="T6" fmla="*/ 759 w 28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13" y="7"/>
                  </a:lnTo>
                  <a:lnTo>
                    <a:pt x="26" y="1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1" name="Freeform 100"/>
            <p:cNvSpPr>
              <a:spLocks/>
            </p:cNvSpPr>
            <p:nvPr/>
          </p:nvSpPr>
          <p:spPr bwMode="auto">
            <a:xfrm>
              <a:off x="4373" y="3124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58 w 22"/>
                <a:gd name="T3" fmla="*/ 4351 h 20"/>
                <a:gd name="T4" fmla="*/ 682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8" y="14"/>
                  </a:lnTo>
                  <a:lnTo>
                    <a:pt x="21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2" name="Freeform 101"/>
            <p:cNvSpPr>
              <a:spLocks/>
            </p:cNvSpPr>
            <p:nvPr/>
          </p:nvSpPr>
          <p:spPr bwMode="auto">
            <a:xfrm>
              <a:off x="4415" y="3071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3" name="Freeform 102"/>
            <p:cNvSpPr>
              <a:spLocks/>
            </p:cNvSpPr>
            <p:nvPr/>
          </p:nvSpPr>
          <p:spPr bwMode="auto">
            <a:xfrm>
              <a:off x="4451" y="3015"/>
              <a:ext cx="20" cy="34"/>
            </a:xfrm>
            <a:custGeom>
              <a:avLst/>
              <a:gdLst>
                <a:gd name="T0" fmla="*/ 0 w 17"/>
                <a:gd name="T1" fmla="*/ 4680 h 25"/>
                <a:gd name="T2" fmla="*/ 146 w 17"/>
                <a:gd name="T3" fmla="*/ 222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2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4" name="Freeform 103"/>
            <p:cNvSpPr>
              <a:spLocks/>
            </p:cNvSpPr>
            <p:nvPr/>
          </p:nvSpPr>
          <p:spPr bwMode="auto">
            <a:xfrm>
              <a:off x="4482" y="2958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330 w 17"/>
                <a:gd name="T3" fmla="*/ 191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0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5" name="Freeform 104"/>
            <p:cNvSpPr>
              <a:spLocks/>
            </p:cNvSpPr>
            <p:nvPr/>
          </p:nvSpPr>
          <p:spPr bwMode="auto">
            <a:xfrm>
              <a:off x="4516" y="2898"/>
              <a:ext cx="18" cy="37"/>
            </a:xfrm>
            <a:custGeom>
              <a:avLst/>
              <a:gdLst>
                <a:gd name="T0" fmla="*/ 0 w 15"/>
                <a:gd name="T1" fmla="*/ 5797 h 27"/>
                <a:gd name="T2" fmla="*/ 252 w 15"/>
                <a:gd name="T3" fmla="*/ 1570 h 27"/>
                <a:gd name="T4" fmla="*/ 329 w 15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27"/>
                  </a:moveTo>
                  <a:lnTo>
                    <a:pt x="11" y="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6" name="Freeform 105"/>
            <p:cNvSpPr>
              <a:spLocks/>
            </p:cNvSpPr>
            <p:nvPr/>
          </p:nvSpPr>
          <p:spPr bwMode="auto">
            <a:xfrm>
              <a:off x="4545" y="2837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610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3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7" name="Freeform 106"/>
            <p:cNvSpPr>
              <a:spLocks/>
            </p:cNvSpPr>
            <p:nvPr/>
          </p:nvSpPr>
          <p:spPr bwMode="auto">
            <a:xfrm>
              <a:off x="4573" y="2778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8" name="Freeform 107"/>
            <p:cNvSpPr>
              <a:spLocks/>
            </p:cNvSpPr>
            <p:nvPr/>
          </p:nvSpPr>
          <p:spPr bwMode="auto">
            <a:xfrm>
              <a:off x="4601" y="2719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291 w 16"/>
                <a:gd name="T3" fmla="*/ 3982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6" y="16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9" name="Freeform 108"/>
            <p:cNvSpPr>
              <a:spLocks/>
            </p:cNvSpPr>
            <p:nvPr/>
          </p:nvSpPr>
          <p:spPr bwMode="auto">
            <a:xfrm>
              <a:off x="4633" y="2660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135 w 16"/>
                <a:gd name="T3" fmla="*/ 3444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7" y="14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0" name="Freeform 109"/>
            <p:cNvSpPr>
              <a:spLocks/>
            </p:cNvSpPr>
            <p:nvPr/>
          </p:nvSpPr>
          <p:spPr bwMode="auto">
            <a:xfrm>
              <a:off x="4666" y="2607"/>
              <a:ext cx="24" cy="32"/>
            </a:xfrm>
            <a:custGeom>
              <a:avLst/>
              <a:gdLst>
                <a:gd name="T0" fmla="*/ 0 w 20"/>
                <a:gd name="T1" fmla="*/ 6447 h 23"/>
                <a:gd name="T2" fmla="*/ 124 w 20"/>
                <a:gd name="T3" fmla="*/ 3687 h 23"/>
                <a:gd name="T4" fmla="*/ 446 w 20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6" y="14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1" name="Freeform 110"/>
            <p:cNvSpPr>
              <a:spLocks/>
            </p:cNvSpPr>
            <p:nvPr/>
          </p:nvSpPr>
          <p:spPr bwMode="auto">
            <a:xfrm>
              <a:off x="4704" y="2557"/>
              <a:ext cx="26" cy="31"/>
            </a:xfrm>
            <a:custGeom>
              <a:avLst/>
              <a:gdLst>
                <a:gd name="T0" fmla="*/ 0 w 21"/>
                <a:gd name="T1" fmla="*/ 7536 h 22"/>
                <a:gd name="T2" fmla="*/ 146 w 21"/>
                <a:gd name="T3" fmla="*/ 5879 h 22"/>
                <a:gd name="T4" fmla="*/ 651 w 21"/>
                <a:gd name="T5" fmla="*/ 977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4" y="17"/>
                  </a:lnTo>
                  <a:lnTo>
                    <a:pt x="17" y="3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2" name="Freeform 111"/>
            <p:cNvSpPr>
              <a:spLocks/>
            </p:cNvSpPr>
            <p:nvPr/>
          </p:nvSpPr>
          <p:spPr bwMode="auto">
            <a:xfrm>
              <a:off x="4747" y="2520"/>
              <a:ext cx="31" cy="21"/>
            </a:xfrm>
            <a:custGeom>
              <a:avLst/>
              <a:gdLst>
                <a:gd name="T0" fmla="*/ 0 w 26"/>
                <a:gd name="T1" fmla="*/ 4542 h 15"/>
                <a:gd name="T2" fmla="*/ 175 w 26"/>
                <a:gd name="T3" fmla="*/ 2801 h 15"/>
                <a:gd name="T4" fmla="*/ 423 w 26"/>
                <a:gd name="T5" fmla="*/ 603 h 15"/>
                <a:gd name="T6" fmla="*/ 512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8" y="9"/>
                  </a:lnTo>
                  <a:lnTo>
                    <a:pt x="21" y="2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3" name="Freeform 112"/>
            <p:cNvSpPr>
              <a:spLocks/>
            </p:cNvSpPr>
            <p:nvPr/>
          </p:nvSpPr>
          <p:spPr bwMode="auto">
            <a:xfrm>
              <a:off x="4800" y="2513"/>
              <a:ext cx="37" cy="4"/>
            </a:xfrm>
            <a:custGeom>
              <a:avLst/>
              <a:gdLst>
                <a:gd name="T0" fmla="*/ 0 w 30"/>
                <a:gd name="T1" fmla="*/ 1 h 3"/>
                <a:gd name="T2" fmla="*/ 111 w 30"/>
                <a:gd name="T3" fmla="*/ 0 h 3"/>
                <a:gd name="T4" fmla="*/ 592 w 30"/>
                <a:gd name="T5" fmla="*/ 0 h 3"/>
                <a:gd name="T6" fmla="*/ 1024 w 30"/>
                <a:gd name="T7" fmla="*/ 368 h 3"/>
                <a:gd name="T8" fmla="*/ 1073 w 30"/>
                <a:gd name="T9" fmla="*/ 36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lnTo>
                    <a:pt x="3" y="0"/>
                  </a:lnTo>
                  <a:lnTo>
                    <a:pt x="16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4" name="Freeform 113"/>
            <p:cNvSpPr>
              <a:spLocks/>
            </p:cNvSpPr>
            <p:nvPr/>
          </p:nvSpPr>
          <p:spPr bwMode="auto">
            <a:xfrm>
              <a:off x="4859" y="2525"/>
              <a:ext cx="31" cy="23"/>
            </a:xfrm>
            <a:custGeom>
              <a:avLst/>
              <a:gdLst>
                <a:gd name="T0" fmla="*/ 0 w 26"/>
                <a:gd name="T1" fmla="*/ 0 h 16"/>
                <a:gd name="T2" fmla="*/ 249 w 26"/>
                <a:gd name="T3" fmla="*/ 2258 h 16"/>
                <a:gd name="T4" fmla="*/ 504 w 26"/>
                <a:gd name="T5" fmla="*/ 7420 h 16"/>
                <a:gd name="T6" fmla="*/ 512 w 26"/>
                <a:gd name="T7" fmla="*/ 766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6">
                  <a:moveTo>
                    <a:pt x="0" y="0"/>
                  </a:moveTo>
                  <a:lnTo>
                    <a:pt x="12" y="5"/>
                  </a:lnTo>
                  <a:lnTo>
                    <a:pt x="25" y="15"/>
                  </a:lnTo>
                  <a:lnTo>
                    <a:pt x="26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5" name="Freeform 114"/>
            <p:cNvSpPr>
              <a:spLocks/>
            </p:cNvSpPr>
            <p:nvPr/>
          </p:nvSpPr>
          <p:spPr bwMode="auto">
            <a:xfrm>
              <a:off x="4907" y="2564"/>
              <a:ext cx="25" cy="32"/>
            </a:xfrm>
            <a:custGeom>
              <a:avLst/>
              <a:gdLst>
                <a:gd name="T0" fmla="*/ 0 w 20"/>
                <a:gd name="T1" fmla="*/ 0 h 23"/>
                <a:gd name="T2" fmla="*/ 529 w 20"/>
                <a:gd name="T3" fmla="*/ 3379 h 23"/>
                <a:gd name="T4" fmla="*/ 889 w 20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11" y="12"/>
                  </a:lnTo>
                  <a:lnTo>
                    <a:pt x="20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6" name="Freeform 115"/>
            <p:cNvSpPr>
              <a:spLocks/>
            </p:cNvSpPr>
            <p:nvPr/>
          </p:nvSpPr>
          <p:spPr bwMode="auto">
            <a:xfrm>
              <a:off x="4946" y="261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175 w 17"/>
                <a:gd name="T3" fmla="*/ 2220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5" y="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7" name="Freeform 116"/>
            <p:cNvSpPr>
              <a:spLocks/>
            </p:cNvSpPr>
            <p:nvPr/>
          </p:nvSpPr>
          <p:spPr bwMode="auto">
            <a:xfrm>
              <a:off x="4979" y="2674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81 w 16"/>
                <a:gd name="T3" fmla="*/ 1415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4" y="6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8" name="Freeform 117"/>
            <p:cNvSpPr>
              <a:spLocks/>
            </p:cNvSpPr>
            <p:nvPr/>
          </p:nvSpPr>
          <p:spPr bwMode="auto">
            <a:xfrm>
              <a:off x="5010" y="2732"/>
              <a:ext cx="19" cy="37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2754 h 26"/>
                <a:gd name="T4" fmla="*/ 822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9" name="Freeform 118"/>
            <p:cNvSpPr>
              <a:spLocks/>
            </p:cNvSpPr>
            <p:nvPr/>
          </p:nvSpPr>
          <p:spPr bwMode="auto">
            <a:xfrm>
              <a:off x="5041" y="2791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171 w 16"/>
                <a:gd name="T3" fmla="*/ 3822 h 25"/>
                <a:gd name="T4" fmla="*/ 298 w 16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9" y="12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0" name="Freeform 119"/>
            <p:cNvSpPr>
              <a:spLocks/>
            </p:cNvSpPr>
            <p:nvPr/>
          </p:nvSpPr>
          <p:spPr bwMode="auto">
            <a:xfrm>
              <a:off x="5071" y="284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4510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0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1" name="Freeform 120"/>
            <p:cNvSpPr>
              <a:spLocks/>
            </p:cNvSpPr>
            <p:nvPr/>
          </p:nvSpPr>
          <p:spPr bwMode="auto">
            <a:xfrm>
              <a:off x="5099" y="290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78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2" name="Freeform 121"/>
            <p:cNvSpPr>
              <a:spLocks/>
            </p:cNvSpPr>
            <p:nvPr/>
          </p:nvSpPr>
          <p:spPr bwMode="auto">
            <a:xfrm>
              <a:off x="5128" y="2969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119 w 16"/>
                <a:gd name="T3" fmla="*/ 738 h 26"/>
                <a:gd name="T4" fmla="*/ 705 w 16"/>
                <a:gd name="T5" fmla="*/ 6085 h 26"/>
                <a:gd name="T6" fmla="*/ 711 w 16"/>
                <a:gd name="T7" fmla="*/ 6603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3" name="Freeform 122"/>
            <p:cNvSpPr>
              <a:spLocks/>
            </p:cNvSpPr>
            <p:nvPr/>
          </p:nvSpPr>
          <p:spPr bwMode="auto">
            <a:xfrm>
              <a:off x="5161" y="302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844 h 25"/>
                <a:gd name="T4" fmla="*/ 537 w 17"/>
                <a:gd name="T5" fmla="*/ 6964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3"/>
                  </a:lnTo>
                  <a:lnTo>
                    <a:pt x="15" y="2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4" name="Freeform 123"/>
            <p:cNvSpPr>
              <a:spLocks/>
            </p:cNvSpPr>
            <p:nvPr/>
          </p:nvSpPr>
          <p:spPr bwMode="auto">
            <a:xfrm>
              <a:off x="5194" y="3084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1 w 22"/>
                <a:gd name="T3" fmla="*/ 1 h 21"/>
                <a:gd name="T4" fmla="*/ 585 w 22"/>
                <a:gd name="T5" fmla="*/ 3821 h 21"/>
                <a:gd name="T6" fmla="*/ 71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" y="1"/>
                  </a:lnTo>
                  <a:lnTo>
                    <a:pt x="18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5" name="Freeform 124"/>
            <p:cNvSpPr>
              <a:spLocks/>
            </p:cNvSpPr>
            <p:nvPr/>
          </p:nvSpPr>
          <p:spPr bwMode="auto">
            <a:xfrm>
              <a:off x="3190" y="2557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302 w 20"/>
                <a:gd name="T3" fmla="*/ 4227 h 22"/>
                <a:gd name="T4" fmla="*/ 446 w 20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13" y="13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6" name="Freeform 125"/>
            <p:cNvSpPr>
              <a:spLocks/>
            </p:cNvSpPr>
            <p:nvPr/>
          </p:nvSpPr>
          <p:spPr bwMode="auto">
            <a:xfrm>
              <a:off x="3229" y="2609"/>
              <a:ext cx="21" cy="33"/>
            </a:xfrm>
            <a:custGeom>
              <a:avLst/>
              <a:gdLst>
                <a:gd name="T0" fmla="*/ 0 w 18"/>
                <a:gd name="T1" fmla="*/ 0 h 24"/>
                <a:gd name="T2" fmla="*/ 103 w 18"/>
                <a:gd name="T3" fmla="*/ 2050 h 24"/>
                <a:gd name="T4" fmla="*/ 259 w 18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7" y="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7" name="Freeform 126"/>
            <p:cNvSpPr>
              <a:spLocks/>
            </p:cNvSpPr>
            <p:nvPr/>
          </p:nvSpPr>
          <p:spPr bwMode="auto">
            <a:xfrm>
              <a:off x="3263" y="2664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125 w 19"/>
                <a:gd name="T3" fmla="*/ 1905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5" y="7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8" name="Freeform 127"/>
            <p:cNvSpPr>
              <a:spLocks/>
            </p:cNvSpPr>
            <p:nvPr/>
          </p:nvSpPr>
          <p:spPr bwMode="auto">
            <a:xfrm>
              <a:off x="3299" y="271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9" name="Freeform 128"/>
            <p:cNvSpPr>
              <a:spLocks/>
            </p:cNvSpPr>
            <p:nvPr/>
          </p:nvSpPr>
          <p:spPr bwMode="auto">
            <a:xfrm>
              <a:off x="3328" y="2778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79 w 15"/>
                <a:gd name="T3" fmla="*/ 344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0" name="Freeform 129"/>
            <p:cNvSpPr>
              <a:spLocks/>
            </p:cNvSpPr>
            <p:nvPr/>
          </p:nvSpPr>
          <p:spPr bwMode="auto">
            <a:xfrm>
              <a:off x="3357" y="2838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82 w 14"/>
                <a:gd name="T3" fmla="*/ 6423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0" y="19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1" name="Freeform 130"/>
            <p:cNvSpPr>
              <a:spLocks/>
            </p:cNvSpPr>
            <p:nvPr/>
          </p:nvSpPr>
          <p:spPr bwMode="auto">
            <a:xfrm>
              <a:off x="3385" y="2898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2" name="Freeform 131"/>
            <p:cNvSpPr>
              <a:spLocks/>
            </p:cNvSpPr>
            <p:nvPr/>
          </p:nvSpPr>
          <p:spPr bwMode="auto">
            <a:xfrm>
              <a:off x="3414" y="295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134 w 15"/>
                <a:gd name="T3" fmla="*/ 102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3" name="Freeform 132"/>
            <p:cNvSpPr>
              <a:spLocks/>
            </p:cNvSpPr>
            <p:nvPr/>
          </p:nvSpPr>
          <p:spPr bwMode="auto">
            <a:xfrm>
              <a:off x="3444" y="3016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337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4" name="Freeform 133"/>
            <p:cNvSpPr>
              <a:spLocks/>
            </p:cNvSpPr>
            <p:nvPr/>
          </p:nvSpPr>
          <p:spPr bwMode="auto">
            <a:xfrm>
              <a:off x="3480" y="307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220 h 24"/>
                <a:gd name="T4" fmla="*/ 431 w 19"/>
                <a:gd name="T5" fmla="*/ 4861 h 24"/>
                <a:gd name="T6" fmla="*/ 504 w 19"/>
                <a:gd name="T7" fmla="*/ 53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5"/>
                  </a:lnTo>
                  <a:lnTo>
                    <a:pt x="17" y="22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5" name="Freeform 134"/>
            <p:cNvSpPr>
              <a:spLocks/>
            </p:cNvSpPr>
            <p:nvPr/>
          </p:nvSpPr>
          <p:spPr bwMode="auto">
            <a:xfrm>
              <a:off x="3519" y="3123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369 w 22"/>
                <a:gd name="T3" fmla="*/ 2918 h 21"/>
                <a:gd name="T4" fmla="*/ 718 w 22"/>
                <a:gd name="T5" fmla="*/ 5038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1" y="12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6" name="Freeform 135"/>
            <p:cNvSpPr>
              <a:spLocks/>
            </p:cNvSpPr>
            <p:nvPr/>
          </p:nvSpPr>
          <p:spPr bwMode="auto">
            <a:xfrm>
              <a:off x="3565" y="3166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349 w 28"/>
                <a:gd name="T3" fmla="*/ 1448 h 11"/>
                <a:gd name="T4" fmla="*/ 713 w 28"/>
                <a:gd name="T5" fmla="*/ 2071 h 11"/>
                <a:gd name="T6" fmla="*/ 759 w 28"/>
                <a:gd name="T7" fmla="*/ 2071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3" y="7"/>
                  </a:lnTo>
                  <a:lnTo>
                    <a:pt x="26" y="11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7" name="Freeform 136"/>
            <p:cNvSpPr>
              <a:spLocks/>
            </p:cNvSpPr>
            <p:nvPr/>
          </p:nvSpPr>
          <p:spPr bwMode="auto">
            <a:xfrm>
              <a:off x="3622" y="3173"/>
              <a:ext cx="35" cy="10"/>
            </a:xfrm>
            <a:custGeom>
              <a:avLst/>
              <a:gdLst>
                <a:gd name="T0" fmla="*/ 0 w 29"/>
                <a:gd name="T1" fmla="*/ 2971 h 7"/>
                <a:gd name="T2" fmla="*/ 221 w 29"/>
                <a:gd name="T3" fmla="*/ 2830 h 7"/>
                <a:gd name="T4" fmla="*/ 547 w 29"/>
                <a:gd name="T5" fmla="*/ 1387 h 7"/>
                <a:gd name="T6" fmla="*/ 721 w 29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7"/>
                  </a:moveTo>
                  <a:lnTo>
                    <a:pt x="9" y="6"/>
                  </a:lnTo>
                  <a:lnTo>
                    <a:pt x="22" y="3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8" name="Freeform 137"/>
            <p:cNvSpPr>
              <a:spLocks/>
            </p:cNvSpPr>
            <p:nvPr/>
          </p:nvSpPr>
          <p:spPr bwMode="auto">
            <a:xfrm>
              <a:off x="3678" y="3134"/>
              <a:ext cx="29" cy="26"/>
            </a:xfrm>
            <a:custGeom>
              <a:avLst/>
              <a:gdLst>
                <a:gd name="T0" fmla="*/ 0 w 24"/>
                <a:gd name="T1" fmla="*/ 3959 h 19"/>
                <a:gd name="T2" fmla="*/ 2 w 24"/>
                <a:gd name="T3" fmla="*/ 3777 h 19"/>
                <a:gd name="T4" fmla="*/ 387 w 24"/>
                <a:gd name="T5" fmla="*/ 1772 h 19"/>
                <a:gd name="T6" fmla="*/ 608 w 2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19"/>
                  </a:moveTo>
                  <a:lnTo>
                    <a:pt x="2" y="18"/>
                  </a:lnTo>
                  <a:lnTo>
                    <a:pt x="15" y="9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9" name="Freeform 138"/>
            <p:cNvSpPr>
              <a:spLocks/>
            </p:cNvSpPr>
            <p:nvPr/>
          </p:nvSpPr>
          <p:spPr bwMode="auto">
            <a:xfrm>
              <a:off x="3723" y="3081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03 w 19"/>
                <a:gd name="T3" fmla="*/ 7508 h 24"/>
                <a:gd name="T4" fmla="*/ 431 w 19"/>
                <a:gd name="T5" fmla="*/ 1206 h 24"/>
                <a:gd name="T6" fmla="*/ 504 w 1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4" y="20"/>
                  </a:lnTo>
                  <a:lnTo>
                    <a:pt x="17" y="3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0" name="Freeform 139"/>
            <p:cNvSpPr>
              <a:spLocks/>
            </p:cNvSpPr>
            <p:nvPr/>
          </p:nvSpPr>
          <p:spPr bwMode="auto">
            <a:xfrm>
              <a:off x="3761" y="3024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26 w 16"/>
                <a:gd name="T3" fmla="*/ 1796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2" y="7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1" name="Freeform 140"/>
            <p:cNvSpPr>
              <a:spLocks/>
            </p:cNvSpPr>
            <p:nvPr/>
          </p:nvSpPr>
          <p:spPr bwMode="auto">
            <a:xfrm>
              <a:off x="3793" y="2970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483 w 18"/>
                <a:gd name="T3" fmla="*/ 707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6" y="3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2" name="Freeform 141"/>
            <p:cNvSpPr>
              <a:spLocks/>
            </p:cNvSpPr>
            <p:nvPr/>
          </p:nvSpPr>
          <p:spPr bwMode="auto">
            <a:xfrm>
              <a:off x="3826" y="2912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2 w 15"/>
                <a:gd name="T3" fmla="*/ 5784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2" y="2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3" name="Freeform 142"/>
            <p:cNvSpPr>
              <a:spLocks/>
            </p:cNvSpPr>
            <p:nvPr/>
          </p:nvSpPr>
          <p:spPr bwMode="auto">
            <a:xfrm>
              <a:off x="3855" y="285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215 w 15"/>
                <a:gd name="T3" fmla="*/ 476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4" name="Freeform 143"/>
            <p:cNvSpPr>
              <a:spLocks/>
            </p:cNvSpPr>
            <p:nvPr/>
          </p:nvSpPr>
          <p:spPr bwMode="auto">
            <a:xfrm>
              <a:off x="3883" y="279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398 w 15"/>
                <a:gd name="T3" fmla="*/ 3444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5" name="Freeform 144"/>
            <p:cNvSpPr>
              <a:spLocks/>
            </p:cNvSpPr>
            <p:nvPr/>
          </p:nvSpPr>
          <p:spPr bwMode="auto">
            <a:xfrm>
              <a:off x="3912" y="2731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6 w 14"/>
                <a:gd name="T3" fmla="*/ 3296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6" name="Freeform 145"/>
            <p:cNvSpPr>
              <a:spLocks/>
            </p:cNvSpPr>
            <p:nvPr/>
          </p:nvSpPr>
          <p:spPr bwMode="auto">
            <a:xfrm>
              <a:off x="3942" y="2673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03 w 16"/>
                <a:gd name="T3" fmla="*/ 195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7" name="Freeform 146"/>
            <p:cNvSpPr>
              <a:spLocks/>
            </p:cNvSpPr>
            <p:nvPr/>
          </p:nvSpPr>
          <p:spPr bwMode="auto">
            <a:xfrm>
              <a:off x="3974" y="2619"/>
              <a:ext cx="23" cy="33"/>
            </a:xfrm>
            <a:custGeom>
              <a:avLst/>
              <a:gdLst>
                <a:gd name="T0" fmla="*/ 0 w 19"/>
                <a:gd name="T1" fmla="*/ 5347 h 24"/>
                <a:gd name="T2" fmla="*/ 356 w 19"/>
                <a:gd name="T3" fmla="*/ 1678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14" y="7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8" name="Freeform 147"/>
            <p:cNvSpPr>
              <a:spLocks/>
            </p:cNvSpPr>
            <p:nvPr/>
          </p:nvSpPr>
          <p:spPr bwMode="auto">
            <a:xfrm>
              <a:off x="4012" y="2567"/>
              <a:ext cx="24" cy="31"/>
            </a:xfrm>
            <a:custGeom>
              <a:avLst/>
              <a:gdLst>
                <a:gd name="T0" fmla="*/ 0 w 20"/>
                <a:gd name="T1" fmla="*/ 7536 h 22"/>
                <a:gd name="T2" fmla="*/ 210 w 20"/>
                <a:gd name="T3" fmla="*/ 4172 h 22"/>
                <a:gd name="T4" fmla="*/ 446 w 20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9" y="12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9" name="Freeform 148"/>
            <p:cNvSpPr>
              <a:spLocks/>
            </p:cNvSpPr>
            <p:nvPr/>
          </p:nvSpPr>
          <p:spPr bwMode="auto">
            <a:xfrm>
              <a:off x="4053" y="2525"/>
              <a:ext cx="31" cy="24"/>
            </a:xfrm>
            <a:custGeom>
              <a:avLst/>
              <a:gdLst>
                <a:gd name="T0" fmla="*/ 0 w 25"/>
                <a:gd name="T1" fmla="*/ 6049 h 17"/>
                <a:gd name="T2" fmla="*/ 1 w 25"/>
                <a:gd name="T3" fmla="*/ 5636 h 17"/>
                <a:gd name="T4" fmla="*/ 531 w 25"/>
                <a:gd name="T5" fmla="*/ 2003 h 17"/>
                <a:gd name="T6" fmla="*/ 944 w 25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17"/>
                  </a:moveTo>
                  <a:lnTo>
                    <a:pt x="1" y="16"/>
                  </a:lnTo>
                  <a:lnTo>
                    <a:pt x="14" y="6"/>
                  </a:lnTo>
                  <a:lnTo>
                    <a:pt x="2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0" name="Freeform 149"/>
            <p:cNvSpPr>
              <a:spLocks/>
            </p:cNvSpPr>
            <p:nvPr/>
          </p:nvSpPr>
          <p:spPr bwMode="auto">
            <a:xfrm>
              <a:off x="4106" y="2513"/>
              <a:ext cx="36" cy="4"/>
            </a:xfrm>
            <a:custGeom>
              <a:avLst/>
              <a:gdLst>
                <a:gd name="T0" fmla="*/ 0 w 30"/>
                <a:gd name="T1" fmla="*/ 368 h 3"/>
                <a:gd name="T2" fmla="*/ 252 w 30"/>
                <a:gd name="T3" fmla="*/ 0 h 3"/>
                <a:gd name="T4" fmla="*/ 535 w 30"/>
                <a:gd name="T5" fmla="*/ 0 h 3"/>
                <a:gd name="T6" fmla="*/ 662 w 30"/>
                <a:gd name="T7" fmla="*/ 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3"/>
                  </a:moveTo>
                  <a:lnTo>
                    <a:pt x="11" y="0"/>
                  </a:lnTo>
                  <a:lnTo>
                    <a:pt x="24" y="0"/>
                  </a:lnTo>
                  <a:lnTo>
                    <a:pt x="30" y="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1" name="Freeform 150"/>
            <p:cNvSpPr>
              <a:spLocks/>
            </p:cNvSpPr>
            <p:nvPr/>
          </p:nvSpPr>
          <p:spPr bwMode="auto">
            <a:xfrm>
              <a:off x="4164" y="2521"/>
              <a:ext cx="33" cy="18"/>
            </a:xfrm>
            <a:custGeom>
              <a:avLst/>
              <a:gdLst>
                <a:gd name="T0" fmla="*/ 0 w 27"/>
                <a:gd name="T1" fmla="*/ 0 h 13"/>
                <a:gd name="T2" fmla="*/ 177 w 27"/>
                <a:gd name="T3" fmla="*/ 1 h 13"/>
                <a:gd name="T4" fmla="*/ 566 w 27"/>
                <a:gd name="T5" fmla="*/ 1959 h 13"/>
                <a:gd name="T6" fmla="*/ 812 w 27"/>
                <a:gd name="T7" fmla="*/ 3257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6" y="1"/>
                  </a:lnTo>
                  <a:lnTo>
                    <a:pt x="19" y="8"/>
                  </a:lnTo>
                  <a:lnTo>
                    <a:pt x="27" y="1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2" name="Freeform 151"/>
            <p:cNvSpPr>
              <a:spLocks/>
            </p:cNvSpPr>
            <p:nvPr/>
          </p:nvSpPr>
          <p:spPr bwMode="auto">
            <a:xfrm>
              <a:off x="4215" y="2556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72 w 20"/>
                <a:gd name="T3" fmla="*/ 977 h 22"/>
                <a:gd name="T4" fmla="*/ 362 w 20"/>
                <a:gd name="T5" fmla="*/ 5879 h 22"/>
                <a:gd name="T6" fmla="*/ 446 w 20"/>
                <a:gd name="T7" fmla="*/ 753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3" y="3"/>
                  </a:lnTo>
                  <a:lnTo>
                    <a:pt x="16" y="1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3" name="Freeform 152"/>
            <p:cNvSpPr>
              <a:spLocks/>
            </p:cNvSpPr>
            <p:nvPr/>
          </p:nvSpPr>
          <p:spPr bwMode="auto">
            <a:xfrm>
              <a:off x="4254" y="2607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297 w 18"/>
                <a:gd name="T3" fmla="*/ 4859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0" y="1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4" name="Freeform 153"/>
            <p:cNvSpPr>
              <a:spLocks/>
            </p:cNvSpPr>
            <p:nvPr/>
          </p:nvSpPr>
          <p:spPr bwMode="auto">
            <a:xfrm>
              <a:off x="4289" y="2663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135 w 16"/>
                <a:gd name="T3" fmla="*/ 2712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7" y="11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5" name="Freeform 154"/>
            <p:cNvSpPr>
              <a:spLocks/>
            </p:cNvSpPr>
            <p:nvPr/>
          </p:nvSpPr>
          <p:spPr bwMode="auto">
            <a:xfrm>
              <a:off x="4322" y="2720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172 w 17"/>
                <a:gd name="T3" fmla="*/ 4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1" y="14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6" name="Freeform 155"/>
            <p:cNvSpPr>
              <a:spLocks/>
            </p:cNvSpPr>
            <p:nvPr/>
          </p:nvSpPr>
          <p:spPr bwMode="auto">
            <a:xfrm>
              <a:off x="4353" y="277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638 w 15"/>
                <a:gd name="T3" fmla="*/ 4510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1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7" name="Freeform 156"/>
            <p:cNvSpPr>
              <a:spLocks/>
            </p:cNvSpPr>
            <p:nvPr/>
          </p:nvSpPr>
          <p:spPr bwMode="auto">
            <a:xfrm>
              <a:off x="4383" y="2837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8" name="Freeform 157"/>
            <p:cNvSpPr>
              <a:spLocks/>
            </p:cNvSpPr>
            <p:nvPr/>
          </p:nvSpPr>
          <p:spPr bwMode="auto">
            <a:xfrm>
              <a:off x="4410" y="289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90 w 14"/>
                <a:gd name="T3" fmla="*/ 1664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3" y="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9" name="Freeform 158"/>
            <p:cNvSpPr>
              <a:spLocks/>
            </p:cNvSpPr>
            <p:nvPr/>
          </p:nvSpPr>
          <p:spPr bwMode="auto">
            <a:xfrm>
              <a:off x="4440" y="295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03 w 15"/>
                <a:gd name="T3" fmla="*/ 2292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5" y="9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0" name="Freeform 159"/>
            <p:cNvSpPr>
              <a:spLocks/>
            </p:cNvSpPr>
            <p:nvPr/>
          </p:nvSpPr>
          <p:spPr bwMode="auto">
            <a:xfrm>
              <a:off x="4470" y="3015"/>
              <a:ext cx="19" cy="34"/>
            </a:xfrm>
            <a:custGeom>
              <a:avLst/>
              <a:gdLst>
                <a:gd name="T0" fmla="*/ 0 w 16"/>
                <a:gd name="T1" fmla="*/ 0 h 25"/>
                <a:gd name="T2" fmla="*/ 114 w 16"/>
                <a:gd name="T3" fmla="*/ 1912 h 25"/>
                <a:gd name="T4" fmla="*/ 298 w 16"/>
                <a:gd name="T5" fmla="*/ 468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6" y="10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1" name="Freeform 160"/>
            <p:cNvSpPr>
              <a:spLocks/>
            </p:cNvSpPr>
            <p:nvPr/>
          </p:nvSpPr>
          <p:spPr bwMode="auto">
            <a:xfrm>
              <a:off x="4504" y="3069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582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9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2" name="Freeform 161"/>
            <p:cNvSpPr>
              <a:spLocks/>
            </p:cNvSpPr>
            <p:nvPr/>
          </p:nvSpPr>
          <p:spPr bwMode="auto">
            <a:xfrm>
              <a:off x="4542" y="3120"/>
              <a:ext cx="26" cy="29"/>
            </a:xfrm>
            <a:custGeom>
              <a:avLst/>
              <a:gdLst>
                <a:gd name="T0" fmla="*/ 0 w 22"/>
                <a:gd name="T1" fmla="*/ 0 h 21"/>
                <a:gd name="T2" fmla="*/ 57 w 22"/>
                <a:gd name="T3" fmla="*/ 726 h 21"/>
                <a:gd name="T4" fmla="*/ 271 w 22"/>
                <a:gd name="T5" fmla="*/ 3821 h 21"/>
                <a:gd name="T6" fmla="*/ 37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3" y="3"/>
                  </a:lnTo>
                  <a:lnTo>
                    <a:pt x="16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3" name="Freeform 162"/>
            <p:cNvSpPr>
              <a:spLocks/>
            </p:cNvSpPr>
            <p:nvPr/>
          </p:nvSpPr>
          <p:spPr bwMode="auto">
            <a:xfrm>
              <a:off x="4588" y="3163"/>
              <a:ext cx="33" cy="17"/>
            </a:xfrm>
            <a:custGeom>
              <a:avLst/>
              <a:gdLst>
                <a:gd name="T0" fmla="*/ 0 w 27"/>
                <a:gd name="T1" fmla="*/ 0 h 12"/>
                <a:gd name="T2" fmla="*/ 119 w 27"/>
                <a:gd name="T3" fmla="*/ 1206 h 12"/>
                <a:gd name="T4" fmla="*/ 539 w 27"/>
                <a:gd name="T5" fmla="*/ 3741 h 12"/>
                <a:gd name="T6" fmla="*/ 812 w 27"/>
                <a:gd name="T7" fmla="*/ 4427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lnTo>
                    <a:pt x="4" y="3"/>
                  </a:lnTo>
                  <a:lnTo>
                    <a:pt x="17" y="10"/>
                  </a:lnTo>
                  <a:lnTo>
                    <a:pt x="27" y="1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4" name="Freeform 163"/>
            <p:cNvSpPr>
              <a:spLocks/>
            </p:cNvSpPr>
            <p:nvPr/>
          </p:nvSpPr>
          <p:spPr bwMode="auto">
            <a:xfrm>
              <a:off x="4644" y="3174"/>
              <a:ext cx="35" cy="9"/>
            </a:xfrm>
            <a:custGeom>
              <a:avLst/>
              <a:gdLst>
                <a:gd name="T0" fmla="*/ 0 w 29"/>
                <a:gd name="T1" fmla="*/ 6245 h 6"/>
                <a:gd name="T2" fmla="*/ 267 w 29"/>
                <a:gd name="T3" fmla="*/ 5394 h 6"/>
                <a:gd name="T4" fmla="*/ 597 w 29"/>
                <a:gd name="T5" fmla="*/ 2397 h 6"/>
                <a:gd name="T6" fmla="*/ 721 w 29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6">
                  <a:moveTo>
                    <a:pt x="0" y="6"/>
                  </a:moveTo>
                  <a:lnTo>
                    <a:pt x="11" y="5"/>
                  </a:lnTo>
                  <a:lnTo>
                    <a:pt x="24" y="2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5" name="Freeform 164"/>
            <p:cNvSpPr>
              <a:spLocks/>
            </p:cNvSpPr>
            <p:nvPr/>
          </p:nvSpPr>
          <p:spPr bwMode="auto">
            <a:xfrm>
              <a:off x="4700" y="3138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3561 h 18"/>
                <a:gd name="T4" fmla="*/ 509 w 24"/>
                <a:gd name="T5" fmla="*/ 774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4"/>
                  </a:lnTo>
                  <a:lnTo>
                    <a:pt x="21" y="3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6" name="Freeform 165"/>
            <p:cNvSpPr>
              <a:spLocks/>
            </p:cNvSpPr>
            <p:nvPr/>
          </p:nvSpPr>
          <p:spPr bwMode="auto">
            <a:xfrm>
              <a:off x="4744" y="3088"/>
              <a:ext cx="24" cy="32"/>
            </a:xfrm>
            <a:custGeom>
              <a:avLst/>
              <a:gdLst>
                <a:gd name="T0" fmla="*/ 0 w 19"/>
                <a:gd name="T1" fmla="*/ 6447 h 23"/>
                <a:gd name="T2" fmla="*/ 523 w 19"/>
                <a:gd name="T3" fmla="*/ 3379 h 23"/>
                <a:gd name="T4" fmla="*/ 1005 w 19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0" y="12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7" name="Freeform 166"/>
            <p:cNvSpPr>
              <a:spLocks/>
            </p:cNvSpPr>
            <p:nvPr/>
          </p:nvSpPr>
          <p:spPr bwMode="auto">
            <a:xfrm>
              <a:off x="4782" y="3033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175 w 17"/>
                <a:gd name="T3" fmla="*/ 332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5" y="18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8" name="Freeform 167"/>
            <p:cNvSpPr>
              <a:spLocks/>
            </p:cNvSpPr>
            <p:nvPr/>
          </p:nvSpPr>
          <p:spPr bwMode="auto">
            <a:xfrm>
              <a:off x="4815" y="297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86 w 15"/>
                <a:gd name="T3" fmla="*/ 476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9" name="Freeform 168"/>
            <p:cNvSpPr>
              <a:spLocks/>
            </p:cNvSpPr>
            <p:nvPr/>
          </p:nvSpPr>
          <p:spPr bwMode="auto">
            <a:xfrm>
              <a:off x="4844" y="2917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216 w 17"/>
                <a:gd name="T3" fmla="*/ 454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6" y="15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0" name="Freeform 169"/>
            <p:cNvSpPr>
              <a:spLocks/>
            </p:cNvSpPr>
            <p:nvPr/>
          </p:nvSpPr>
          <p:spPr bwMode="auto">
            <a:xfrm>
              <a:off x="4878" y="2859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1" name="Freeform 170"/>
            <p:cNvSpPr>
              <a:spLocks/>
            </p:cNvSpPr>
            <p:nvPr/>
          </p:nvSpPr>
          <p:spPr bwMode="auto">
            <a:xfrm>
              <a:off x="4906" y="279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342 w 14"/>
                <a:gd name="T3" fmla="*/ 166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2" y="5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2" name="Freeform 171"/>
            <p:cNvSpPr>
              <a:spLocks/>
            </p:cNvSpPr>
            <p:nvPr/>
          </p:nvSpPr>
          <p:spPr bwMode="auto">
            <a:xfrm>
              <a:off x="4935" y="273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1 w 14"/>
                <a:gd name="T3" fmla="*/ 8149 h 27"/>
                <a:gd name="T4" fmla="*/ 369 w 14"/>
                <a:gd name="T5" fmla="*/ 1 h 27"/>
                <a:gd name="T6" fmla="*/ 369 w 1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" y="24"/>
                  </a:lnTo>
                  <a:lnTo>
                    <a:pt x="14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3" name="Freeform 172"/>
            <p:cNvSpPr>
              <a:spLocks/>
            </p:cNvSpPr>
            <p:nvPr/>
          </p:nvSpPr>
          <p:spPr bwMode="auto">
            <a:xfrm>
              <a:off x="4964" y="26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60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0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4" name="Freeform 173"/>
            <p:cNvSpPr>
              <a:spLocks/>
            </p:cNvSpPr>
            <p:nvPr/>
          </p:nvSpPr>
          <p:spPr bwMode="auto">
            <a:xfrm>
              <a:off x="4995" y="2624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65 w 17"/>
                <a:gd name="T3" fmla="*/ 5905 h 25"/>
                <a:gd name="T4" fmla="*/ 275 w 17"/>
                <a:gd name="T5" fmla="*/ 1 h 25"/>
                <a:gd name="T6" fmla="*/ 275 w 17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4" y="19"/>
                  </a:lnTo>
                  <a:lnTo>
                    <a:pt x="17" y="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5" name="Freeform 174"/>
            <p:cNvSpPr>
              <a:spLocks/>
            </p:cNvSpPr>
            <p:nvPr/>
          </p:nvSpPr>
          <p:spPr bwMode="auto">
            <a:xfrm>
              <a:off x="5030" y="2574"/>
              <a:ext cx="27" cy="29"/>
            </a:xfrm>
            <a:custGeom>
              <a:avLst/>
              <a:gdLst>
                <a:gd name="T0" fmla="*/ 0 w 22"/>
                <a:gd name="T1" fmla="*/ 5038 h 21"/>
                <a:gd name="T2" fmla="*/ 1 w 22"/>
                <a:gd name="T3" fmla="*/ 5025 h 21"/>
                <a:gd name="T4" fmla="*/ 585 w 22"/>
                <a:gd name="T5" fmla="*/ 1003 h 21"/>
                <a:gd name="T6" fmla="*/ 718 w 22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21"/>
                  </a:moveTo>
                  <a:lnTo>
                    <a:pt x="1" y="20"/>
                  </a:lnTo>
                  <a:lnTo>
                    <a:pt x="18" y="4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6" name="Freeform 175"/>
            <p:cNvSpPr>
              <a:spLocks/>
            </p:cNvSpPr>
            <p:nvPr/>
          </p:nvSpPr>
          <p:spPr bwMode="auto">
            <a:xfrm>
              <a:off x="5074" y="2531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2564 h 18"/>
                <a:gd name="T4" fmla="*/ 509 w 24"/>
                <a:gd name="T5" fmla="*/ 1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0"/>
                  </a:lnTo>
                  <a:lnTo>
                    <a:pt x="21" y="1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7" name="Freeform 176"/>
            <p:cNvSpPr>
              <a:spLocks/>
            </p:cNvSpPr>
            <p:nvPr/>
          </p:nvSpPr>
          <p:spPr bwMode="auto">
            <a:xfrm>
              <a:off x="5123" y="2513"/>
              <a:ext cx="37" cy="7"/>
            </a:xfrm>
            <a:custGeom>
              <a:avLst/>
              <a:gdLst>
                <a:gd name="T0" fmla="*/ 0 w 30"/>
                <a:gd name="T1" fmla="*/ 1586 h 5"/>
                <a:gd name="T2" fmla="*/ 208 w 30"/>
                <a:gd name="T3" fmla="*/ 844 h 5"/>
                <a:gd name="T4" fmla="*/ 651 w 30"/>
                <a:gd name="T5" fmla="*/ 0 h 5"/>
                <a:gd name="T6" fmla="*/ 1073 w 30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5">
                  <a:moveTo>
                    <a:pt x="0" y="5"/>
                  </a:moveTo>
                  <a:lnTo>
                    <a:pt x="6" y="3"/>
                  </a:lnTo>
                  <a:lnTo>
                    <a:pt x="19" y="0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8" name="Freeform 177"/>
            <p:cNvSpPr>
              <a:spLocks/>
            </p:cNvSpPr>
            <p:nvPr/>
          </p:nvSpPr>
          <p:spPr bwMode="auto">
            <a:xfrm>
              <a:off x="5182" y="2519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287 w 28"/>
                <a:gd name="T3" fmla="*/ 779 h 11"/>
                <a:gd name="T4" fmla="*/ 759 w 28"/>
                <a:gd name="T5" fmla="*/ 2071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1" y="4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9" name="Line 178"/>
            <p:cNvSpPr>
              <a:spLocks noChangeShapeType="1"/>
            </p:cNvSpPr>
            <p:nvPr/>
          </p:nvSpPr>
          <p:spPr bwMode="auto">
            <a:xfrm flipV="1">
              <a:off x="3191" y="2456"/>
              <a:ext cx="1" cy="7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0" name="Freeform 179"/>
            <p:cNvSpPr>
              <a:spLocks/>
            </p:cNvSpPr>
            <p:nvPr/>
          </p:nvSpPr>
          <p:spPr bwMode="auto">
            <a:xfrm>
              <a:off x="3172" y="2396"/>
              <a:ext cx="38" cy="66"/>
            </a:xfrm>
            <a:custGeom>
              <a:avLst/>
              <a:gdLst>
                <a:gd name="T0" fmla="*/ 0 w 38"/>
                <a:gd name="T1" fmla="*/ 66 h 66"/>
                <a:gd name="T2" fmla="*/ 19 w 38"/>
                <a:gd name="T3" fmla="*/ 0 h 66"/>
                <a:gd name="T4" fmla="*/ 38 w 38"/>
                <a:gd name="T5" fmla="*/ 66 h 66"/>
                <a:gd name="T6" fmla="*/ 0 w 38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6">
                  <a:moveTo>
                    <a:pt x="0" y="66"/>
                  </a:moveTo>
                  <a:lnTo>
                    <a:pt x="19" y="0"/>
                  </a:lnTo>
                  <a:lnTo>
                    <a:pt x="38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1" name="Freeform 180"/>
            <p:cNvSpPr>
              <a:spLocks/>
            </p:cNvSpPr>
            <p:nvPr/>
          </p:nvSpPr>
          <p:spPr bwMode="auto">
            <a:xfrm>
              <a:off x="3110" y="2851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2" name="Freeform 181"/>
            <p:cNvSpPr>
              <a:spLocks/>
            </p:cNvSpPr>
            <p:nvPr/>
          </p:nvSpPr>
          <p:spPr bwMode="auto">
            <a:xfrm>
              <a:off x="5310" y="2828"/>
              <a:ext cx="58" cy="43"/>
            </a:xfrm>
            <a:custGeom>
              <a:avLst/>
              <a:gdLst>
                <a:gd name="T0" fmla="*/ 0 w 58"/>
                <a:gd name="T1" fmla="*/ 0 h 43"/>
                <a:gd name="T2" fmla="*/ 58 w 58"/>
                <a:gd name="T3" fmla="*/ 23 h 43"/>
                <a:gd name="T4" fmla="*/ 0 w 58"/>
                <a:gd name="T5" fmla="*/ 43 h 43"/>
                <a:gd name="T6" fmla="*/ 0 w 5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0" y="0"/>
                  </a:moveTo>
                  <a:lnTo>
                    <a:pt x="58" y="2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3" name="Line 182"/>
            <p:cNvSpPr>
              <a:spLocks noChangeShapeType="1"/>
            </p:cNvSpPr>
            <p:nvPr/>
          </p:nvSpPr>
          <p:spPr bwMode="auto">
            <a:xfrm flipV="1">
              <a:off x="3191" y="3278"/>
              <a:ext cx="1" cy="2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4" name="Freeform 183"/>
            <p:cNvSpPr>
              <a:spLocks/>
            </p:cNvSpPr>
            <p:nvPr/>
          </p:nvSpPr>
          <p:spPr bwMode="auto">
            <a:xfrm>
              <a:off x="3172" y="3217"/>
              <a:ext cx="38" cy="67"/>
            </a:xfrm>
            <a:custGeom>
              <a:avLst/>
              <a:gdLst>
                <a:gd name="T0" fmla="*/ 0 w 38"/>
                <a:gd name="T1" fmla="*/ 67 h 67"/>
                <a:gd name="T2" fmla="*/ 19 w 38"/>
                <a:gd name="T3" fmla="*/ 0 h 67"/>
                <a:gd name="T4" fmla="*/ 38 w 38"/>
                <a:gd name="T5" fmla="*/ 67 h 67"/>
                <a:gd name="T6" fmla="*/ 0 w 38"/>
                <a:gd name="T7" fmla="*/ 67 h 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7">
                  <a:moveTo>
                    <a:pt x="0" y="67"/>
                  </a:moveTo>
                  <a:lnTo>
                    <a:pt x="19" y="0"/>
                  </a:lnTo>
                  <a:lnTo>
                    <a:pt x="3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5" name="Freeform 184"/>
            <p:cNvSpPr>
              <a:spLocks/>
            </p:cNvSpPr>
            <p:nvPr/>
          </p:nvSpPr>
          <p:spPr bwMode="auto">
            <a:xfrm>
              <a:off x="3110" y="3459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6" name="Freeform 185"/>
            <p:cNvSpPr>
              <a:spLocks/>
            </p:cNvSpPr>
            <p:nvPr/>
          </p:nvSpPr>
          <p:spPr bwMode="auto">
            <a:xfrm>
              <a:off x="5310" y="3437"/>
              <a:ext cx="58" cy="44"/>
            </a:xfrm>
            <a:custGeom>
              <a:avLst/>
              <a:gdLst>
                <a:gd name="T0" fmla="*/ 0 w 58"/>
                <a:gd name="T1" fmla="*/ 0 h 44"/>
                <a:gd name="T2" fmla="*/ 58 w 58"/>
                <a:gd name="T3" fmla="*/ 22 h 44"/>
                <a:gd name="T4" fmla="*/ 0 w 58"/>
                <a:gd name="T5" fmla="*/ 44 h 44"/>
                <a:gd name="T6" fmla="*/ 0 w 58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4">
                  <a:moveTo>
                    <a:pt x="0" y="0"/>
                  </a:moveTo>
                  <a:lnTo>
                    <a:pt x="58" y="22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7" name="Freeform 186"/>
            <p:cNvSpPr>
              <a:spLocks/>
            </p:cNvSpPr>
            <p:nvPr/>
          </p:nvSpPr>
          <p:spPr bwMode="auto">
            <a:xfrm>
              <a:off x="3363" y="2512"/>
              <a:ext cx="338" cy="336"/>
            </a:xfrm>
            <a:custGeom>
              <a:avLst/>
              <a:gdLst>
                <a:gd name="T0" fmla="*/ 0 w 338"/>
                <a:gd name="T1" fmla="*/ 50 h 336"/>
                <a:gd name="T2" fmla="*/ 16 w 338"/>
                <a:gd name="T3" fmla="*/ 33 h 336"/>
                <a:gd name="T4" fmla="*/ 34 w 338"/>
                <a:gd name="T5" fmla="*/ 19 h 336"/>
                <a:gd name="T6" fmla="*/ 50 w 338"/>
                <a:gd name="T7" fmla="*/ 8 h 336"/>
                <a:gd name="T8" fmla="*/ 67 w 338"/>
                <a:gd name="T9" fmla="*/ 2 h 336"/>
                <a:gd name="T10" fmla="*/ 84 w 338"/>
                <a:gd name="T11" fmla="*/ 0 h 336"/>
                <a:gd name="T12" fmla="*/ 101 w 338"/>
                <a:gd name="T13" fmla="*/ 1 h 336"/>
                <a:gd name="T14" fmla="*/ 118 w 338"/>
                <a:gd name="T15" fmla="*/ 5 h 336"/>
                <a:gd name="T16" fmla="*/ 135 w 338"/>
                <a:gd name="T17" fmla="*/ 13 h 336"/>
                <a:gd name="T18" fmla="*/ 152 w 338"/>
                <a:gd name="T19" fmla="*/ 26 h 336"/>
                <a:gd name="T20" fmla="*/ 168 w 338"/>
                <a:gd name="T21" fmla="*/ 41 h 336"/>
                <a:gd name="T22" fmla="*/ 186 w 338"/>
                <a:gd name="T23" fmla="*/ 59 h 336"/>
                <a:gd name="T24" fmla="*/ 202 w 338"/>
                <a:gd name="T25" fmla="*/ 82 h 336"/>
                <a:gd name="T26" fmla="*/ 219 w 338"/>
                <a:gd name="T27" fmla="*/ 107 h 336"/>
                <a:gd name="T28" fmla="*/ 237 w 338"/>
                <a:gd name="T29" fmla="*/ 134 h 336"/>
                <a:gd name="T30" fmla="*/ 253 w 338"/>
                <a:gd name="T31" fmla="*/ 164 h 336"/>
                <a:gd name="T32" fmla="*/ 270 w 338"/>
                <a:gd name="T33" fmla="*/ 194 h 336"/>
                <a:gd name="T34" fmla="*/ 287 w 338"/>
                <a:gd name="T35" fmla="*/ 229 h 336"/>
                <a:gd name="T36" fmla="*/ 304 w 338"/>
                <a:gd name="T37" fmla="*/ 264 h 336"/>
                <a:gd name="T38" fmla="*/ 320 w 338"/>
                <a:gd name="T39" fmla="*/ 300 h 336"/>
                <a:gd name="T40" fmla="*/ 338 w 338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8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0" y="8"/>
                  </a:lnTo>
                  <a:lnTo>
                    <a:pt x="67" y="2"/>
                  </a:lnTo>
                  <a:lnTo>
                    <a:pt x="84" y="0"/>
                  </a:lnTo>
                  <a:lnTo>
                    <a:pt x="101" y="1"/>
                  </a:lnTo>
                  <a:lnTo>
                    <a:pt x="118" y="5"/>
                  </a:lnTo>
                  <a:lnTo>
                    <a:pt x="135" y="13"/>
                  </a:lnTo>
                  <a:lnTo>
                    <a:pt x="152" y="26"/>
                  </a:lnTo>
                  <a:lnTo>
                    <a:pt x="168" y="41"/>
                  </a:lnTo>
                  <a:lnTo>
                    <a:pt x="186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7" y="134"/>
                  </a:lnTo>
                  <a:lnTo>
                    <a:pt x="253" y="164"/>
                  </a:lnTo>
                  <a:lnTo>
                    <a:pt x="270" y="194"/>
                  </a:lnTo>
                  <a:lnTo>
                    <a:pt x="287" y="229"/>
                  </a:lnTo>
                  <a:lnTo>
                    <a:pt x="304" y="264"/>
                  </a:lnTo>
                  <a:lnTo>
                    <a:pt x="320" y="300"/>
                  </a:lnTo>
                  <a:lnTo>
                    <a:pt x="338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8" name="Freeform 187"/>
            <p:cNvSpPr>
              <a:spLocks/>
            </p:cNvSpPr>
            <p:nvPr/>
          </p:nvSpPr>
          <p:spPr bwMode="auto">
            <a:xfrm>
              <a:off x="3704" y="2512"/>
              <a:ext cx="337" cy="336"/>
            </a:xfrm>
            <a:custGeom>
              <a:avLst/>
              <a:gdLst>
                <a:gd name="T0" fmla="*/ 0 w 337"/>
                <a:gd name="T1" fmla="*/ 50 h 336"/>
                <a:gd name="T2" fmla="*/ 17 w 337"/>
                <a:gd name="T3" fmla="*/ 33 h 336"/>
                <a:gd name="T4" fmla="*/ 34 w 337"/>
                <a:gd name="T5" fmla="*/ 19 h 336"/>
                <a:gd name="T6" fmla="*/ 51 w 337"/>
                <a:gd name="T7" fmla="*/ 8 h 336"/>
                <a:gd name="T8" fmla="*/ 66 w 337"/>
                <a:gd name="T9" fmla="*/ 2 h 336"/>
                <a:gd name="T10" fmla="*/ 85 w 337"/>
                <a:gd name="T11" fmla="*/ 0 h 336"/>
                <a:gd name="T12" fmla="*/ 102 w 337"/>
                <a:gd name="T13" fmla="*/ 1 h 336"/>
                <a:gd name="T14" fmla="*/ 117 w 337"/>
                <a:gd name="T15" fmla="*/ 5 h 336"/>
                <a:gd name="T16" fmla="*/ 136 w 337"/>
                <a:gd name="T17" fmla="*/ 13 h 336"/>
                <a:gd name="T18" fmla="*/ 151 w 337"/>
                <a:gd name="T19" fmla="*/ 26 h 336"/>
                <a:gd name="T20" fmla="*/ 168 w 337"/>
                <a:gd name="T21" fmla="*/ 41 h 336"/>
                <a:gd name="T22" fmla="*/ 185 w 337"/>
                <a:gd name="T23" fmla="*/ 59 h 336"/>
                <a:gd name="T24" fmla="*/ 202 w 337"/>
                <a:gd name="T25" fmla="*/ 82 h 336"/>
                <a:gd name="T26" fmla="*/ 219 w 337"/>
                <a:gd name="T27" fmla="*/ 107 h 336"/>
                <a:gd name="T28" fmla="*/ 236 w 337"/>
                <a:gd name="T29" fmla="*/ 134 h 336"/>
                <a:gd name="T30" fmla="*/ 253 w 337"/>
                <a:gd name="T31" fmla="*/ 164 h 336"/>
                <a:gd name="T32" fmla="*/ 269 w 337"/>
                <a:gd name="T33" fmla="*/ 194 h 336"/>
                <a:gd name="T34" fmla="*/ 287 w 337"/>
                <a:gd name="T35" fmla="*/ 229 h 336"/>
                <a:gd name="T36" fmla="*/ 303 w 337"/>
                <a:gd name="T37" fmla="*/ 264 h 336"/>
                <a:gd name="T38" fmla="*/ 320 w 337"/>
                <a:gd name="T39" fmla="*/ 300 h 336"/>
                <a:gd name="T40" fmla="*/ 337 w 337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7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6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7" y="5"/>
                  </a:lnTo>
                  <a:lnTo>
                    <a:pt x="136" y="13"/>
                  </a:lnTo>
                  <a:lnTo>
                    <a:pt x="151" y="26"/>
                  </a:lnTo>
                  <a:lnTo>
                    <a:pt x="168" y="41"/>
                  </a:lnTo>
                  <a:lnTo>
                    <a:pt x="185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6" y="134"/>
                  </a:lnTo>
                  <a:lnTo>
                    <a:pt x="253" y="164"/>
                  </a:lnTo>
                  <a:lnTo>
                    <a:pt x="269" y="194"/>
                  </a:lnTo>
                  <a:lnTo>
                    <a:pt x="287" y="229"/>
                  </a:lnTo>
                  <a:lnTo>
                    <a:pt x="303" y="264"/>
                  </a:lnTo>
                  <a:lnTo>
                    <a:pt x="320" y="300"/>
                  </a:lnTo>
                  <a:lnTo>
                    <a:pt x="337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9" name="Freeform 188"/>
            <p:cNvSpPr>
              <a:spLocks/>
            </p:cNvSpPr>
            <p:nvPr/>
          </p:nvSpPr>
          <p:spPr bwMode="auto">
            <a:xfrm>
              <a:off x="4045" y="2512"/>
              <a:ext cx="340" cy="336"/>
            </a:xfrm>
            <a:custGeom>
              <a:avLst/>
              <a:gdLst>
                <a:gd name="T0" fmla="*/ 0 w 340"/>
                <a:gd name="T1" fmla="*/ 50 h 336"/>
                <a:gd name="T2" fmla="*/ 16 w 340"/>
                <a:gd name="T3" fmla="*/ 33 h 336"/>
                <a:gd name="T4" fmla="*/ 34 w 340"/>
                <a:gd name="T5" fmla="*/ 19 h 336"/>
                <a:gd name="T6" fmla="*/ 51 w 340"/>
                <a:gd name="T7" fmla="*/ 8 h 336"/>
                <a:gd name="T8" fmla="*/ 67 w 340"/>
                <a:gd name="T9" fmla="*/ 2 h 336"/>
                <a:gd name="T10" fmla="*/ 85 w 340"/>
                <a:gd name="T11" fmla="*/ 0 h 336"/>
                <a:gd name="T12" fmla="*/ 102 w 340"/>
                <a:gd name="T13" fmla="*/ 1 h 336"/>
                <a:gd name="T14" fmla="*/ 118 w 340"/>
                <a:gd name="T15" fmla="*/ 5 h 336"/>
                <a:gd name="T16" fmla="*/ 136 w 340"/>
                <a:gd name="T17" fmla="*/ 13 h 336"/>
                <a:gd name="T18" fmla="*/ 153 w 340"/>
                <a:gd name="T19" fmla="*/ 26 h 336"/>
                <a:gd name="T20" fmla="*/ 170 w 340"/>
                <a:gd name="T21" fmla="*/ 41 h 336"/>
                <a:gd name="T22" fmla="*/ 187 w 340"/>
                <a:gd name="T23" fmla="*/ 59 h 336"/>
                <a:gd name="T24" fmla="*/ 204 w 340"/>
                <a:gd name="T25" fmla="*/ 82 h 336"/>
                <a:gd name="T26" fmla="*/ 221 w 340"/>
                <a:gd name="T27" fmla="*/ 107 h 336"/>
                <a:gd name="T28" fmla="*/ 238 w 340"/>
                <a:gd name="T29" fmla="*/ 134 h 336"/>
                <a:gd name="T30" fmla="*/ 255 w 340"/>
                <a:gd name="T31" fmla="*/ 164 h 336"/>
                <a:gd name="T32" fmla="*/ 272 w 340"/>
                <a:gd name="T33" fmla="*/ 194 h 336"/>
                <a:gd name="T34" fmla="*/ 289 w 340"/>
                <a:gd name="T35" fmla="*/ 229 h 336"/>
                <a:gd name="T36" fmla="*/ 306 w 340"/>
                <a:gd name="T37" fmla="*/ 264 h 336"/>
                <a:gd name="T38" fmla="*/ 323 w 340"/>
                <a:gd name="T39" fmla="*/ 300 h 336"/>
                <a:gd name="T40" fmla="*/ 340 w 340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0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7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8" y="5"/>
                  </a:lnTo>
                  <a:lnTo>
                    <a:pt x="136" y="13"/>
                  </a:lnTo>
                  <a:lnTo>
                    <a:pt x="153" y="26"/>
                  </a:lnTo>
                  <a:lnTo>
                    <a:pt x="170" y="41"/>
                  </a:lnTo>
                  <a:lnTo>
                    <a:pt x="187" y="59"/>
                  </a:lnTo>
                  <a:lnTo>
                    <a:pt x="204" y="82"/>
                  </a:lnTo>
                  <a:lnTo>
                    <a:pt x="221" y="107"/>
                  </a:lnTo>
                  <a:lnTo>
                    <a:pt x="238" y="134"/>
                  </a:lnTo>
                  <a:lnTo>
                    <a:pt x="255" y="164"/>
                  </a:lnTo>
                  <a:lnTo>
                    <a:pt x="272" y="194"/>
                  </a:lnTo>
                  <a:lnTo>
                    <a:pt x="289" y="229"/>
                  </a:lnTo>
                  <a:lnTo>
                    <a:pt x="306" y="264"/>
                  </a:lnTo>
                  <a:lnTo>
                    <a:pt x="323" y="300"/>
                  </a:lnTo>
                  <a:lnTo>
                    <a:pt x="340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0" name="Freeform 189"/>
            <p:cNvSpPr>
              <a:spLocks/>
            </p:cNvSpPr>
            <p:nvPr/>
          </p:nvSpPr>
          <p:spPr bwMode="auto">
            <a:xfrm>
              <a:off x="4385" y="2514"/>
              <a:ext cx="344" cy="334"/>
            </a:xfrm>
            <a:custGeom>
              <a:avLst/>
              <a:gdLst>
                <a:gd name="T0" fmla="*/ 0 w 344"/>
                <a:gd name="T1" fmla="*/ 50 h 334"/>
                <a:gd name="T2" fmla="*/ 17 w 344"/>
                <a:gd name="T3" fmla="*/ 34 h 334"/>
                <a:gd name="T4" fmla="*/ 35 w 344"/>
                <a:gd name="T5" fmla="*/ 20 h 334"/>
                <a:gd name="T6" fmla="*/ 52 w 344"/>
                <a:gd name="T7" fmla="*/ 10 h 334"/>
                <a:gd name="T8" fmla="*/ 68 w 344"/>
                <a:gd name="T9" fmla="*/ 5 h 334"/>
                <a:gd name="T10" fmla="*/ 86 w 344"/>
                <a:gd name="T11" fmla="*/ 0 h 334"/>
                <a:gd name="T12" fmla="*/ 103 w 344"/>
                <a:gd name="T13" fmla="*/ 2 h 334"/>
                <a:gd name="T14" fmla="*/ 120 w 344"/>
                <a:gd name="T15" fmla="*/ 6 h 334"/>
                <a:gd name="T16" fmla="*/ 137 w 344"/>
                <a:gd name="T17" fmla="*/ 14 h 334"/>
                <a:gd name="T18" fmla="*/ 154 w 344"/>
                <a:gd name="T19" fmla="*/ 27 h 334"/>
                <a:gd name="T20" fmla="*/ 171 w 344"/>
                <a:gd name="T21" fmla="*/ 42 h 334"/>
                <a:gd name="T22" fmla="*/ 189 w 344"/>
                <a:gd name="T23" fmla="*/ 60 h 334"/>
                <a:gd name="T24" fmla="*/ 206 w 344"/>
                <a:gd name="T25" fmla="*/ 82 h 334"/>
                <a:gd name="T26" fmla="*/ 223 w 344"/>
                <a:gd name="T27" fmla="*/ 106 h 334"/>
                <a:gd name="T28" fmla="*/ 240 w 344"/>
                <a:gd name="T29" fmla="*/ 134 h 334"/>
                <a:gd name="T30" fmla="*/ 257 w 344"/>
                <a:gd name="T31" fmla="*/ 163 h 334"/>
                <a:gd name="T32" fmla="*/ 274 w 344"/>
                <a:gd name="T33" fmla="*/ 193 h 334"/>
                <a:gd name="T34" fmla="*/ 293 w 344"/>
                <a:gd name="T35" fmla="*/ 228 h 334"/>
                <a:gd name="T36" fmla="*/ 308 w 344"/>
                <a:gd name="T37" fmla="*/ 262 h 334"/>
                <a:gd name="T38" fmla="*/ 325 w 344"/>
                <a:gd name="T39" fmla="*/ 298 h 334"/>
                <a:gd name="T40" fmla="*/ 344 w 344"/>
                <a:gd name="T41" fmla="*/ 334 h 334"/>
                <a:gd name="T42" fmla="*/ 344 w 344"/>
                <a:gd name="T43" fmla="*/ 48 h 3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44" h="334">
                  <a:moveTo>
                    <a:pt x="0" y="50"/>
                  </a:moveTo>
                  <a:lnTo>
                    <a:pt x="17" y="34"/>
                  </a:lnTo>
                  <a:lnTo>
                    <a:pt x="35" y="20"/>
                  </a:lnTo>
                  <a:lnTo>
                    <a:pt x="52" y="10"/>
                  </a:lnTo>
                  <a:lnTo>
                    <a:pt x="68" y="5"/>
                  </a:lnTo>
                  <a:lnTo>
                    <a:pt x="86" y="0"/>
                  </a:lnTo>
                  <a:lnTo>
                    <a:pt x="103" y="2"/>
                  </a:lnTo>
                  <a:lnTo>
                    <a:pt x="120" y="6"/>
                  </a:lnTo>
                  <a:lnTo>
                    <a:pt x="137" y="14"/>
                  </a:lnTo>
                  <a:lnTo>
                    <a:pt x="154" y="27"/>
                  </a:lnTo>
                  <a:lnTo>
                    <a:pt x="171" y="42"/>
                  </a:lnTo>
                  <a:lnTo>
                    <a:pt x="189" y="60"/>
                  </a:lnTo>
                  <a:lnTo>
                    <a:pt x="206" y="82"/>
                  </a:lnTo>
                  <a:lnTo>
                    <a:pt x="223" y="106"/>
                  </a:lnTo>
                  <a:lnTo>
                    <a:pt x="240" y="134"/>
                  </a:lnTo>
                  <a:lnTo>
                    <a:pt x="257" y="163"/>
                  </a:lnTo>
                  <a:lnTo>
                    <a:pt x="274" y="193"/>
                  </a:lnTo>
                  <a:lnTo>
                    <a:pt x="293" y="228"/>
                  </a:lnTo>
                  <a:lnTo>
                    <a:pt x="308" y="262"/>
                  </a:lnTo>
                  <a:lnTo>
                    <a:pt x="325" y="298"/>
                  </a:lnTo>
                  <a:lnTo>
                    <a:pt x="344" y="334"/>
                  </a:lnTo>
                  <a:lnTo>
                    <a:pt x="344" y="4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1" name="Freeform 190"/>
            <p:cNvSpPr>
              <a:spLocks/>
            </p:cNvSpPr>
            <p:nvPr/>
          </p:nvSpPr>
          <p:spPr bwMode="auto">
            <a:xfrm>
              <a:off x="4726" y="2512"/>
              <a:ext cx="343" cy="336"/>
            </a:xfrm>
            <a:custGeom>
              <a:avLst/>
              <a:gdLst>
                <a:gd name="T0" fmla="*/ 0 w 343"/>
                <a:gd name="T1" fmla="*/ 50 h 336"/>
                <a:gd name="T2" fmla="*/ 17 w 343"/>
                <a:gd name="T3" fmla="*/ 33 h 336"/>
                <a:gd name="T4" fmla="*/ 34 w 343"/>
                <a:gd name="T5" fmla="*/ 19 h 336"/>
                <a:gd name="T6" fmla="*/ 51 w 343"/>
                <a:gd name="T7" fmla="*/ 8 h 336"/>
                <a:gd name="T8" fmla="*/ 68 w 343"/>
                <a:gd name="T9" fmla="*/ 2 h 336"/>
                <a:gd name="T10" fmla="*/ 86 w 343"/>
                <a:gd name="T11" fmla="*/ 0 h 336"/>
                <a:gd name="T12" fmla="*/ 102 w 343"/>
                <a:gd name="T13" fmla="*/ 1 h 336"/>
                <a:gd name="T14" fmla="*/ 119 w 343"/>
                <a:gd name="T15" fmla="*/ 5 h 336"/>
                <a:gd name="T16" fmla="*/ 137 w 343"/>
                <a:gd name="T17" fmla="*/ 13 h 336"/>
                <a:gd name="T18" fmla="*/ 154 w 343"/>
                <a:gd name="T19" fmla="*/ 26 h 336"/>
                <a:gd name="T20" fmla="*/ 171 w 343"/>
                <a:gd name="T21" fmla="*/ 41 h 336"/>
                <a:gd name="T22" fmla="*/ 188 w 343"/>
                <a:gd name="T23" fmla="*/ 59 h 336"/>
                <a:gd name="T24" fmla="*/ 206 w 343"/>
                <a:gd name="T25" fmla="*/ 82 h 336"/>
                <a:gd name="T26" fmla="*/ 223 w 343"/>
                <a:gd name="T27" fmla="*/ 107 h 336"/>
                <a:gd name="T28" fmla="*/ 241 w 343"/>
                <a:gd name="T29" fmla="*/ 134 h 336"/>
                <a:gd name="T30" fmla="*/ 258 w 343"/>
                <a:gd name="T31" fmla="*/ 164 h 336"/>
                <a:gd name="T32" fmla="*/ 274 w 343"/>
                <a:gd name="T33" fmla="*/ 194 h 336"/>
                <a:gd name="T34" fmla="*/ 292 w 343"/>
                <a:gd name="T35" fmla="*/ 229 h 336"/>
                <a:gd name="T36" fmla="*/ 309 w 343"/>
                <a:gd name="T37" fmla="*/ 264 h 336"/>
                <a:gd name="T38" fmla="*/ 326 w 343"/>
                <a:gd name="T39" fmla="*/ 300 h 336"/>
                <a:gd name="T40" fmla="*/ 343 w 343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3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8" y="2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9" y="5"/>
                  </a:lnTo>
                  <a:lnTo>
                    <a:pt x="137" y="13"/>
                  </a:lnTo>
                  <a:lnTo>
                    <a:pt x="154" y="26"/>
                  </a:lnTo>
                  <a:lnTo>
                    <a:pt x="171" y="41"/>
                  </a:lnTo>
                  <a:lnTo>
                    <a:pt x="188" y="59"/>
                  </a:lnTo>
                  <a:lnTo>
                    <a:pt x="206" y="82"/>
                  </a:lnTo>
                  <a:lnTo>
                    <a:pt x="223" y="107"/>
                  </a:lnTo>
                  <a:lnTo>
                    <a:pt x="241" y="134"/>
                  </a:lnTo>
                  <a:lnTo>
                    <a:pt x="258" y="164"/>
                  </a:lnTo>
                  <a:lnTo>
                    <a:pt x="274" y="194"/>
                  </a:lnTo>
                  <a:lnTo>
                    <a:pt x="292" y="229"/>
                  </a:lnTo>
                  <a:lnTo>
                    <a:pt x="309" y="264"/>
                  </a:lnTo>
                  <a:lnTo>
                    <a:pt x="326" y="300"/>
                  </a:lnTo>
                  <a:lnTo>
                    <a:pt x="343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2" name="Freeform 191"/>
            <p:cNvSpPr>
              <a:spLocks/>
            </p:cNvSpPr>
            <p:nvPr/>
          </p:nvSpPr>
          <p:spPr bwMode="auto">
            <a:xfrm>
              <a:off x="3191" y="2562"/>
              <a:ext cx="169" cy="286"/>
            </a:xfrm>
            <a:custGeom>
              <a:avLst/>
              <a:gdLst>
                <a:gd name="T0" fmla="*/ 0 w 169"/>
                <a:gd name="T1" fmla="*/ 286 h 286"/>
                <a:gd name="T2" fmla="*/ 169 w 169"/>
                <a:gd name="T3" fmla="*/ 286 h 286"/>
                <a:gd name="T4" fmla="*/ 169 w 169"/>
                <a:gd name="T5" fmla="*/ 0 h 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" h="286">
                  <a:moveTo>
                    <a:pt x="0" y="286"/>
                  </a:moveTo>
                  <a:lnTo>
                    <a:pt x="169" y="286"/>
                  </a:lnTo>
                  <a:lnTo>
                    <a:pt x="16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3" name="Line 192"/>
            <p:cNvSpPr>
              <a:spLocks noChangeShapeType="1"/>
            </p:cNvSpPr>
            <p:nvPr/>
          </p:nvSpPr>
          <p:spPr bwMode="auto">
            <a:xfrm flipV="1">
              <a:off x="3704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4" name="Line 193"/>
            <p:cNvSpPr>
              <a:spLocks noChangeShapeType="1"/>
            </p:cNvSpPr>
            <p:nvPr/>
          </p:nvSpPr>
          <p:spPr bwMode="auto">
            <a:xfrm flipV="1">
              <a:off x="404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5" name="Line 194"/>
            <p:cNvSpPr>
              <a:spLocks noChangeShapeType="1"/>
            </p:cNvSpPr>
            <p:nvPr/>
          </p:nvSpPr>
          <p:spPr bwMode="auto">
            <a:xfrm flipV="1">
              <a:off x="438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6" name="Line 195"/>
            <p:cNvSpPr>
              <a:spLocks noChangeShapeType="1"/>
            </p:cNvSpPr>
            <p:nvPr/>
          </p:nvSpPr>
          <p:spPr bwMode="auto">
            <a:xfrm>
              <a:off x="3363" y="285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7" name="Line 196"/>
            <p:cNvSpPr>
              <a:spLocks noChangeShapeType="1"/>
            </p:cNvSpPr>
            <p:nvPr/>
          </p:nvSpPr>
          <p:spPr bwMode="auto">
            <a:xfrm>
              <a:off x="3363" y="29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8" name="Line 197"/>
            <p:cNvSpPr>
              <a:spLocks noChangeShapeType="1"/>
            </p:cNvSpPr>
            <p:nvPr/>
          </p:nvSpPr>
          <p:spPr bwMode="auto">
            <a:xfrm>
              <a:off x="3363" y="29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9" name="Line 198"/>
            <p:cNvSpPr>
              <a:spLocks noChangeShapeType="1"/>
            </p:cNvSpPr>
            <p:nvPr/>
          </p:nvSpPr>
          <p:spPr bwMode="auto">
            <a:xfrm>
              <a:off x="3363" y="30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0" name="Line 199"/>
            <p:cNvSpPr>
              <a:spLocks noChangeShapeType="1"/>
            </p:cNvSpPr>
            <p:nvPr/>
          </p:nvSpPr>
          <p:spPr bwMode="auto">
            <a:xfrm>
              <a:off x="3363" y="31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1" name="Line 200"/>
            <p:cNvSpPr>
              <a:spLocks noChangeShapeType="1"/>
            </p:cNvSpPr>
            <p:nvPr/>
          </p:nvSpPr>
          <p:spPr bwMode="auto">
            <a:xfrm>
              <a:off x="3363" y="31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2" name="Line 201"/>
            <p:cNvSpPr>
              <a:spLocks noChangeShapeType="1"/>
            </p:cNvSpPr>
            <p:nvPr/>
          </p:nvSpPr>
          <p:spPr bwMode="auto">
            <a:xfrm>
              <a:off x="3363" y="32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3" name="Line 202"/>
            <p:cNvSpPr>
              <a:spLocks noChangeShapeType="1"/>
            </p:cNvSpPr>
            <p:nvPr/>
          </p:nvSpPr>
          <p:spPr bwMode="auto">
            <a:xfrm>
              <a:off x="3363" y="33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4" name="Line 203"/>
            <p:cNvSpPr>
              <a:spLocks noChangeShapeType="1"/>
            </p:cNvSpPr>
            <p:nvPr/>
          </p:nvSpPr>
          <p:spPr bwMode="auto">
            <a:xfrm>
              <a:off x="3363" y="34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5" name="Line 204"/>
            <p:cNvSpPr>
              <a:spLocks noChangeShapeType="1"/>
            </p:cNvSpPr>
            <p:nvPr/>
          </p:nvSpPr>
          <p:spPr bwMode="auto">
            <a:xfrm>
              <a:off x="3363" y="3470"/>
              <a:ext cx="1" cy="2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6" name="Line 205"/>
            <p:cNvSpPr>
              <a:spLocks noChangeShapeType="1"/>
            </p:cNvSpPr>
            <p:nvPr/>
          </p:nvSpPr>
          <p:spPr bwMode="auto">
            <a:xfrm flipV="1">
              <a:off x="3407" y="345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7" name="Line 206"/>
            <p:cNvSpPr>
              <a:spLocks noChangeShapeType="1"/>
            </p:cNvSpPr>
            <p:nvPr/>
          </p:nvSpPr>
          <p:spPr bwMode="auto">
            <a:xfrm flipV="1">
              <a:off x="3407" y="338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8" name="Line 207"/>
            <p:cNvSpPr>
              <a:spLocks noChangeShapeType="1"/>
            </p:cNvSpPr>
            <p:nvPr/>
          </p:nvSpPr>
          <p:spPr bwMode="auto">
            <a:xfrm flipV="1">
              <a:off x="3407" y="331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9" name="Line 208"/>
            <p:cNvSpPr>
              <a:spLocks noChangeShapeType="1"/>
            </p:cNvSpPr>
            <p:nvPr/>
          </p:nvSpPr>
          <p:spPr bwMode="auto">
            <a:xfrm flipV="1">
              <a:off x="3407" y="324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0" name="Line 209"/>
            <p:cNvSpPr>
              <a:spLocks noChangeShapeType="1"/>
            </p:cNvSpPr>
            <p:nvPr/>
          </p:nvSpPr>
          <p:spPr bwMode="auto">
            <a:xfrm flipV="1">
              <a:off x="3408" y="318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1" name="Line 210"/>
            <p:cNvSpPr>
              <a:spLocks noChangeShapeType="1"/>
            </p:cNvSpPr>
            <p:nvPr/>
          </p:nvSpPr>
          <p:spPr bwMode="auto">
            <a:xfrm flipV="1">
              <a:off x="3408" y="311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2" name="Line 211"/>
            <p:cNvSpPr>
              <a:spLocks noChangeShapeType="1"/>
            </p:cNvSpPr>
            <p:nvPr/>
          </p:nvSpPr>
          <p:spPr bwMode="auto">
            <a:xfrm flipV="1">
              <a:off x="3408" y="304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3" name="Line 212"/>
            <p:cNvSpPr>
              <a:spLocks noChangeShapeType="1"/>
            </p:cNvSpPr>
            <p:nvPr/>
          </p:nvSpPr>
          <p:spPr bwMode="auto">
            <a:xfrm flipV="1">
              <a:off x="3408" y="297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4" name="Line 213"/>
            <p:cNvSpPr>
              <a:spLocks noChangeShapeType="1"/>
            </p:cNvSpPr>
            <p:nvPr/>
          </p:nvSpPr>
          <p:spPr bwMode="auto">
            <a:xfrm flipV="1">
              <a:off x="3408" y="290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5" name="Line 214"/>
            <p:cNvSpPr>
              <a:spLocks noChangeShapeType="1"/>
            </p:cNvSpPr>
            <p:nvPr/>
          </p:nvSpPr>
          <p:spPr bwMode="auto">
            <a:xfrm flipV="1">
              <a:off x="3408" y="284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6" name="Line 215"/>
            <p:cNvSpPr>
              <a:spLocks noChangeShapeType="1"/>
            </p:cNvSpPr>
            <p:nvPr/>
          </p:nvSpPr>
          <p:spPr bwMode="auto">
            <a:xfrm flipV="1">
              <a:off x="3408" y="277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7" name="Line 216"/>
            <p:cNvSpPr>
              <a:spLocks noChangeShapeType="1"/>
            </p:cNvSpPr>
            <p:nvPr/>
          </p:nvSpPr>
          <p:spPr bwMode="auto">
            <a:xfrm flipV="1">
              <a:off x="3410" y="270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8" name="Line 217"/>
            <p:cNvSpPr>
              <a:spLocks noChangeShapeType="1"/>
            </p:cNvSpPr>
            <p:nvPr/>
          </p:nvSpPr>
          <p:spPr bwMode="auto">
            <a:xfrm flipV="1">
              <a:off x="3410" y="26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9" name="Line 218"/>
            <p:cNvSpPr>
              <a:spLocks noChangeShapeType="1"/>
            </p:cNvSpPr>
            <p:nvPr/>
          </p:nvSpPr>
          <p:spPr bwMode="auto">
            <a:xfrm flipV="1">
              <a:off x="3410" y="25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0" name="Line 219"/>
            <p:cNvSpPr>
              <a:spLocks noChangeShapeType="1"/>
            </p:cNvSpPr>
            <p:nvPr/>
          </p:nvSpPr>
          <p:spPr bwMode="auto">
            <a:xfrm flipV="1">
              <a:off x="3410" y="2525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1" name="Line 220"/>
            <p:cNvSpPr>
              <a:spLocks noChangeShapeType="1"/>
            </p:cNvSpPr>
            <p:nvPr/>
          </p:nvSpPr>
          <p:spPr bwMode="auto">
            <a:xfrm>
              <a:off x="3704" y="28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2" name="Line 221"/>
            <p:cNvSpPr>
              <a:spLocks noChangeShapeType="1"/>
            </p:cNvSpPr>
            <p:nvPr/>
          </p:nvSpPr>
          <p:spPr bwMode="auto">
            <a:xfrm>
              <a:off x="3704" y="29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3" name="Line 222"/>
            <p:cNvSpPr>
              <a:spLocks noChangeShapeType="1"/>
            </p:cNvSpPr>
            <p:nvPr/>
          </p:nvSpPr>
          <p:spPr bwMode="auto">
            <a:xfrm>
              <a:off x="3704" y="29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4" name="Line 223"/>
            <p:cNvSpPr>
              <a:spLocks noChangeShapeType="1"/>
            </p:cNvSpPr>
            <p:nvPr/>
          </p:nvSpPr>
          <p:spPr bwMode="auto">
            <a:xfrm>
              <a:off x="3704" y="30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5" name="Line 224"/>
            <p:cNvSpPr>
              <a:spLocks noChangeShapeType="1"/>
            </p:cNvSpPr>
            <p:nvPr/>
          </p:nvSpPr>
          <p:spPr bwMode="auto">
            <a:xfrm>
              <a:off x="3704" y="31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6" name="Line 225"/>
            <p:cNvSpPr>
              <a:spLocks noChangeShapeType="1"/>
            </p:cNvSpPr>
            <p:nvPr/>
          </p:nvSpPr>
          <p:spPr bwMode="auto">
            <a:xfrm>
              <a:off x="3704" y="31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7" name="Line 226"/>
            <p:cNvSpPr>
              <a:spLocks noChangeShapeType="1"/>
            </p:cNvSpPr>
            <p:nvPr/>
          </p:nvSpPr>
          <p:spPr bwMode="auto">
            <a:xfrm>
              <a:off x="3704" y="32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8" name="Line 227"/>
            <p:cNvSpPr>
              <a:spLocks noChangeShapeType="1"/>
            </p:cNvSpPr>
            <p:nvPr/>
          </p:nvSpPr>
          <p:spPr bwMode="auto">
            <a:xfrm>
              <a:off x="3704" y="33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9" name="Line 228"/>
            <p:cNvSpPr>
              <a:spLocks noChangeShapeType="1"/>
            </p:cNvSpPr>
            <p:nvPr/>
          </p:nvSpPr>
          <p:spPr bwMode="auto">
            <a:xfrm>
              <a:off x="3704" y="3397"/>
              <a:ext cx="1" cy="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0" name="Line 229"/>
            <p:cNvSpPr>
              <a:spLocks noChangeShapeType="1"/>
            </p:cNvSpPr>
            <p:nvPr/>
          </p:nvSpPr>
          <p:spPr bwMode="auto">
            <a:xfrm>
              <a:off x="3750" y="25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1" name="Line 230"/>
            <p:cNvSpPr>
              <a:spLocks noChangeShapeType="1"/>
            </p:cNvSpPr>
            <p:nvPr/>
          </p:nvSpPr>
          <p:spPr bwMode="auto">
            <a:xfrm>
              <a:off x="3750" y="25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2" name="Line 231"/>
            <p:cNvSpPr>
              <a:spLocks noChangeShapeType="1"/>
            </p:cNvSpPr>
            <p:nvPr/>
          </p:nvSpPr>
          <p:spPr bwMode="auto">
            <a:xfrm>
              <a:off x="3750" y="26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3" name="Line 232"/>
            <p:cNvSpPr>
              <a:spLocks noChangeShapeType="1"/>
            </p:cNvSpPr>
            <p:nvPr/>
          </p:nvSpPr>
          <p:spPr bwMode="auto">
            <a:xfrm>
              <a:off x="3750" y="27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4" name="Line 233"/>
            <p:cNvSpPr>
              <a:spLocks noChangeShapeType="1"/>
            </p:cNvSpPr>
            <p:nvPr/>
          </p:nvSpPr>
          <p:spPr bwMode="auto">
            <a:xfrm>
              <a:off x="3750" y="27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5" name="Line 234"/>
            <p:cNvSpPr>
              <a:spLocks noChangeShapeType="1"/>
            </p:cNvSpPr>
            <p:nvPr/>
          </p:nvSpPr>
          <p:spPr bwMode="auto">
            <a:xfrm>
              <a:off x="3750" y="28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6" name="Line 235"/>
            <p:cNvSpPr>
              <a:spLocks noChangeShapeType="1"/>
            </p:cNvSpPr>
            <p:nvPr/>
          </p:nvSpPr>
          <p:spPr bwMode="auto">
            <a:xfrm>
              <a:off x="3750" y="29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7" name="Line 236"/>
            <p:cNvSpPr>
              <a:spLocks noChangeShapeType="1"/>
            </p:cNvSpPr>
            <p:nvPr/>
          </p:nvSpPr>
          <p:spPr bwMode="auto">
            <a:xfrm>
              <a:off x="3750" y="29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8" name="Line 237"/>
            <p:cNvSpPr>
              <a:spLocks noChangeShapeType="1"/>
            </p:cNvSpPr>
            <p:nvPr/>
          </p:nvSpPr>
          <p:spPr bwMode="auto">
            <a:xfrm>
              <a:off x="3750" y="30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9" name="Line 238"/>
            <p:cNvSpPr>
              <a:spLocks noChangeShapeType="1"/>
            </p:cNvSpPr>
            <p:nvPr/>
          </p:nvSpPr>
          <p:spPr bwMode="auto">
            <a:xfrm>
              <a:off x="3750" y="31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0" name="Line 239"/>
            <p:cNvSpPr>
              <a:spLocks noChangeShapeType="1"/>
            </p:cNvSpPr>
            <p:nvPr/>
          </p:nvSpPr>
          <p:spPr bwMode="auto">
            <a:xfrm>
              <a:off x="3750" y="320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1" name="Line 240"/>
            <p:cNvSpPr>
              <a:spLocks noChangeShapeType="1"/>
            </p:cNvSpPr>
            <p:nvPr/>
          </p:nvSpPr>
          <p:spPr bwMode="auto">
            <a:xfrm>
              <a:off x="3750" y="32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2" name="Line 241"/>
            <p:cNvSpPr>
              <a:spLocks noChangeShapeType="1"/>
            </p:cNvSpPr>
            <p:nvPr/>
          </p:nvSpPr>
          <p:spPr bwMode="auto">
            <a:xfrm>
              <a:off x="3750" y="33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3" name="Line 242"/>
            <p:cNvSpPr>
              <a:spLocks noChangeShapeType="1"/>
            </p:cNvSpPr>
            <p:nvPr/>
          </p:nvSpPr>
          <p:spPr bwMode="auto">
            <a:xfrm>
              <a:off x="3750" y="3405"/>
              <a:ext cx="1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4" name="Line 243"/>
            <p:cNvSpPr>
              <a:spLocks noChangeShapeType="1"/>
            </p:cNvSpPr>
            <p:nvPr/>
          </p:nvSpPr>
          <p:spPr bwMode="auto">
            <a:xfrm>
              <a:off x="404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5" name="Line 244"/>
            <p:cNvSpPr>
              <a:spLocks noChangeShapeType="1"/>
            </p:cNvSpPr>
            <p:nvPr/>
          </p:nvSpPr>
          <p:spPr bwMode="auto">
            <a:xfrm>
              <a:off x="404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6" name="Line 245"/>
            <p:cNvSpPr>
              <a:spLocks noChangeShapeType="1"/>
            </p:cNvSpPr>
            <p:nvPr/>
          </p:nvSpPr>
          <p:spPr bwMode="auto">
            <a:xfrm>
              <a:off x="404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7" name="Line 246"/>
            <p:cNvSpPr>
              <a:spLocks noChangeShapeType="1"/>
            </p:cNvSpPr>
            <p:nvPr/>
          </p:nvSpPr>
          <p:spPr bwMode="auto">
            <a:xfrm>
              <a:off x="404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8" name="Line 247"/>
            <p:cNvSpPr>
              <a:spLocks noChangeShapeType="1"/>
            </p:cNvSpPr>
            <p:nvPr/>
          </p:nvSpPr>
          <p:spPr bwMode="auto">
            <a:xfrm>
              <a:off x="404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9" name="Line 248"/>
            <p:cNvSpPr>
              <a:spLocks noChangeShapeType="1"/>
            </p:cNvSpPr>
            <p:nvPr/>
          </p:nvSpPr>
          <p:spPr bwMode="auto">
            <a:xfrm>
              <a:off x="404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0" name="Line 249"/>
            <p:cNvSpPr>
              <a:spLocks noChangeShapeType="1"/>
            </p:cNvSpPr>
            <p:nvPr/>
          </p:nvSpPr>
          <p:spPr bwMode="auto">
            <a:xfrm>
              <a:off x="404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1" name="Line 250"/>
            <p:cNvSpPr>
              <a:spLocks noChangeShapeType="1"/>
            </p:cNvSpPr>
            <p:nvPr/>
          </p:nvSpPr>
          <p:spPr bwMode="auto">
            <a:xfrm>
              <a:off x="404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2" name="Line 251"/>
            <p:cNvSpPr>
              <a:spLocks noChangeShapeType="1"/>
            </p:cNvSpPr>
            <p:nvPr/>
          </p:nvSpPr>
          <p:spPr bwMode="auto">
            <a:xfrm>
              <a:off x="404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3" name="Line 252"/>
            <p:cNvSpPr>
              <a:spLocks noChangeShapeType="1"/>
            </p:cNvSpPr>
            <p:nvPr/>
          </p:nvSpPr>
          <p:spPr bwMode="auto">
            <a:xfrm>
              <a:off x="4100" y="251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4" name="Line 253"/>
            <p:cNvSpPr>
              <a:spLocks noChangeShapeType="1"/>
            </p:cNvSpPr>
            <p:nvPr/>
          </p:nvSpPr>
          <p:spPr bwMode="auto">
            <a:xfrm>
              <a:off x="4100" y="258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5" name="Line 254"/>
            <p:cNvSpPr>
              <a:spLocks noChangeShapeType="1"/>
            </p:cNvSpPr>
            <p:nvPr/>
          </p:nvSpPr>
          <p:spPr bwMode="auto">
            <a:xfrm>
              <a:off x="4100" y="265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6" name="Line 255"/>
            <p:cNvSpPr>
              <a:spLocks noChangeShapeType="1"/>
            </p:cNvSpPr>
            <p:nvPr/>
          </p:nvSpPr>
          <p:spPr bwMode="auto">
            <a:xfrm>
              <a:off x="4100" y="271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7" name="Line 256"/>
            <p:cNvSpPr>
              <a:spLocks noChangeShapeType="1"/>
            </p:cNvSpPr>
            <p:nvPr/>
          </p:nvSpPr>
          <p:spPr bwMode="auto">
            <a:xfrm>
              <a:off x="4100" y="278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8" name="Line 257"/>
            <p:cNvSpPr>
              <a:spLocks noChangeShapeType="1"/>
            </p:cNvSpPr>
            <p:nvPr/>
          </p:nvSpPr>
          <p:spPr bwMode="auto">
            <a:xfrm>
              <a:off x="4100" y="285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9" name="Line 258"/>
            <p:cNvSpPr>
              <a:spLocks noChangeShapeType="1"/>
            </p:cNvSpPr>
            <p:nvPr/>
          </p:nvSpPr>
          <p:spPr bwMode="auto">
            <a:xfrm>
              <a:off x="4100" y="292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0" name="Line 259"/>
            <p:cNvSpPr>
              <a:spLocks noChangeShapeType="1"/>
            </p:cNvSpPr>
            <p:nvPr/>
          </p:nvSpPr>
          <p:spPr bwMode="auto">
            <a:xfrm>
              <a:off x="4100" y="299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1" name="Line 260"/>
            <p:cNvSpPr>
              <a:spLocks noChangeShapeType="1"/>
            </p:cNvSpPr>
            <p:nvPr/>
          </p:nvSpPr>
          <p:spPr bwMode="auto">
            <a:xfrm>
              <a:off x="4100" y="305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2" name="Line 261"/>
            <p:cNvSpPr>
              <a:spLocks noChangeShapeType="1"/>
            </p:cNvSpPr>
            <p:nvPr/>
          </p:nvSpPr>
          <p:spPr bwMode="auto">
            <a:xfrm>
              <a:off x="4100" y="312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3" name="Line 262"/>
            <p:cNvSpPr>
              <a:spLocks noChangeShapeType="1"/>
            </p:cNvSpPr>
            <p:nvPr/>
          </p:nvSpPr>
          <p:spPr bwMode="auto">
            <a:xfrm>
              <a:off x="4100" y="319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4" name="Line 263"/>
            <p:cNvSpPr>
              <a:spLocks noChangeShapeType="1"/>
            </p:cNvSpPr>
            <p:nvPr/>
          </p:nvSpPr>
          <p:spPr bwMode="auto">
            <a:xfrm>
              <a:off x="4100" y="326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5" name="Line 264"/>
            <p:cNvSpPr>
              <a:spLocks noChangeShapeType="1"/>
            </p:cNvSpPr>
            <p:nvPr/>
          </p:nvSpPr>
          <p:spPr bwMode="auto">
            <a:xfrm>
              <a:off x="4100" y="333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6" name="Line 265"/>
            <p:cNvSpPr>
              <a:spLocks noChangeShapeType="1"/>
            </p:cNvSpPr>
            <p:nvPr/>
          </p:nvSpPr>
          <p:spPr bwMode="auto">
            <a:xfrm>
              <a:off x="4100" y="3399"/>
              <a:ext cx="1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7" name="Line 266"/>
            <p:cNvSpPr>
              <a:spLocks noChangeShapeType="1"/>
            </p:cNvSpPr>
            <p:nvPr/>
          </p:nvSpPr>
          <p:spPr bwMode="auto">
            <a:xfrm>
              <a:off x="438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8" name="Line 267"/>
            <p:cNvSpPr>
              <a:spLocks noChangeShapeType="1"/>
            </p:cNvSpPr>
            <p:nvPr/>
          </p:nvSpPr>
          <p:spPr bwMode="auto">
            <a:xfrm>
              <a:off x="438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9" name="Line 268"/>
            <p:cNvSpPr>
              <a:spLocks noChangeShapeType="1"/>
            </p:cNvSpPr>
            <p:nvPr/>
          </p:nvSpPr>
          <p:spPr bwMode="auto">
            <a:xfrm>
              <a:off x="438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0" name="Line 269"/>
            <p:cNvSpPr>
              <a:spLocks noChangeShapeType="1"/>
            </p:cNvSpPr>
            <p:nvPr/>
          </p:nvSpPr>
          <p:spPr bwMode="auto">
            <a:xfrm>
              <a:off x="438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1" name="Line 270"/>
            <p:cNvSpPr>
              <a:spLocks noChangeShapeType="1"/>
            </p:cNvSpPr>
            <p:nvPr/>
          </p:nvSpPr>
          <p:spPr bwMode="auto">
            <a:xfrm>
              <a:off x="438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2" name="Line 271"/>
            <p:cNvSpPr>
              <a:spLocks noChangeShapeType="1"/>
            </p:cNvSpPr>
            <p:nvPr/>
          </p:nvSpPr>
          <p:spPr bwMode="auto">
            <a:xfrm>
              <a:off x="438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3" name="Line 272"/>
            <p:cNvSpPr>
              <a:spLocks noChangeShapeType="1"/>
            </p:cNvSpPr>
            <p:nvPr/>
          </p:nvSpPr>
          <p:spPr bwMode="auto">
            <a:xfrm>
              <a:off x="438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4" name="Line 273"/>
            <p:cNvSpPr>
              <a:spLocks noChangeShapeType="1"/>
            </p:cNvSpPr>
            <p:nvPr/>
          </p:nvSpPr>
          <p:spPr bwMode="auto">
            <a:xfrm>
              <a:off x="438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5" name="Line 274"/>
            <p:cNvSpPr>
              <a:spLocks noChangeShapeType="1"/>
            </p:cNvSpPr>
            <p:nvPr/>
          </p:nvSpPr>
          <p:spPr bwMode="auto">
            <a:xfrm>
              <a:off x="438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6" name="Line 275"/>
            <p:cNvSpPr>
              <a:spLocks noChangeShapeType="1"/>
            </p:cNvSpPr>
            <p:nvPr/>
          </p:nvSpPr>
          <p:spPr bwMode="auto">
            <a:xfrm>
              <a:off x="4440" y="251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7" name="Line 276"/>
            <p:cNvSpPr>
              <a:spLocks noChangeShapeType="1"/>
            </p:cNvSpPr>
            <p:nvPr/>
          </p:nvSpPr>
          <p:spPr bwMode="auto">
            <a:xfrm>
              <a:off x="4440" y="25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8" name="Line 277"/>
            <p:cNvSpPr>
              <a:spLocks noChangeShapeType="1"/>
            </p:cNvSpPr>
            <p:nvPr/>
          </p:nvSpPr>
          <p:spPr bwMode="auto">
            <a:xfrm>
              <a:off x="4440" y="26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9" name="Line 278"/>
            <p:cNvSpPr>
              <a:spLocks noChangeShapeType="1"/>
            </p:cNvSpPr>
            <p:nvPr/>
          </p:nvSpPr>
          <p:spPr bwMode="auto">
            <a:xfrm>
              <a:off x="4440" y="27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0" name="Line 279"/>
            <p:cNvSpPr>
              <a:spLocks noChangeShapeType="1"/>
            </p:cNvSpPr>
            <p:nvPr/>
          </p:nvSpPr>
          <p:spPr bwMode="auto">
            <a:xfrm>
              <a:off x="4440" y="27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1" name="Line 280"/>
            <p:cNvSpPr>
              <a:spLocks noChangeShapeType="1"/>
            </p:cNvSpPr>
            <p:nvPr/>
          </p:nvSpPr>
          <p:spPr bwMode="auto">
            <a:xfrm>
              <a:off x="4440" y="28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2" name="Line 281"/>
            <p:cNvSpPr>
              <a:spLocks noChangeShapeType="1"/>
            </p:cNvSpPr>
            <p:nvPr/>
          </p:nvSpPr>
          <p:spPr bwMode="auto">
            <a:xfrm>
              <a:off x="4440" y="29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3" name="Line 282"/>
            <p:cNvSpPr>
              <a:spLocks noChangeShapeType="1"/>
            </p:cNvSpPr>
            <p:nvPr/>
          </p:nvSpPr>
          <p:spPr bwMode="auto">
            <a:xfrm>
              <a:off x="4440" y="29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4" name="Line 283"/>
            <p:cNvSpPr>
              <a:spLocks noChangeShapeType="1"/>
            </p:cNvSpPr>
            <p:nvPr/>
          </p:nvSpPr>
          <p:spPr bwMode="auto">
            <a:xfrm>
              <a:off x="4440" y="30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5" name="Line 284"/>
            <p:cNvSpPr>
              <a:spLocks noChangeShapeType="1"/>
            </p:cNvSpPr>
            <p:nvPr/>
          </p:nvSpPr>
          <p:spPr bwMode="auto">
            <a:xfrm>
              <a:off x="4440" y="31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6" name="Line 285"/>
            <p:cNvSpPr>
              <a:spLocks noChangeShapeType="1"/>
            </p:cNvSpPr>
            <p:nvPr/>
          </p:nvSpPr>
          <p:spPr bwMode="auto">
            <a:xfrm>
              <a:off x="4440" y="31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7" name="Line 286"/>
            <p:cNvSpPr>
              <a:spLocks noChangeShapeType="1"/>
            </p:cNvSpPr>
            <p:nvPr/>
          </p:nvSpPr>
          <p:spPr bwMode="auto">
            <a:xfrm>
              <a:off x="4440" y="32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8" name="Line 287"/>
            <p:cNvSpPr>
              <a:spLocks noChangeShapeType="1"/>
            </p:cNvSpPr>
            <p:nvPr/>
          </p:nvSpPr>
          <p:spPr bwMode="auto">
            <a:xfrm>
              <a:off x="4440" y="33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9" name="Line 288"/>
            <p:cNvSpPr>
              <a:spLocks noChangeShapeType="1"/>
            </p:cNvSpPr>
            <p:nvPr/>
          </p:nvSpPr>
          <p:spPr bwMode="auto">
            <a:xfrm>
              <a:off x="4440" y="3401"/>
              <a:ext cx="1" cy="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0" name="Line 289"/>
            <p:cNvSpPr>
              <a:spLocks noChangeShapeType="1"/>
            </p:cNvSpPr>
            <p:nvPr/>
          </p:nvSpPr>
          <p:spPr bwMode="auto">
            <a:xfrm>
              <a:off x="4729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1" name="Line 290"/>
            <p:cNvSpPr>
              <a:spLocks noChangeShapeType="1"/>
            </p:cNvSpPr>
            <p:nvPr/>
          </p:nvSpPr>
          <p:spPr bwMode="auto">
            <a:xfrm>
              <a:off x="4729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2" name="Line 291"/>
            <p:cNvSpPr>
              <a:spLocks noChangeShapeType="1"/>
            </p:cNvSpPr>
            <p:nvPr/>
          </p:nvSpPr>
          <p:spPr bwMode="auto">
            <a:xfrm>
              <a:off x="4729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3" name="Line 292"/>
            <p:cNvSpPr>
              <a:spLocks noChangeShapeType="1"/>
            </p:cNvSpPr>
            <p:nvPr/>
          </p:nvSpPr>
          <p:spPr bwMode="auto">
            <a:xfrm>
              <a:off x="4729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4" name="Line 293"/>
            <p:cNvSpPr>
              <a:spLocks noChangeShapeType="1"/>
            </p:cNvSpPr>
            <p:nvPr/>
          </p:nvSpPr>
          <p:spPr bwMode="auto">
            <a:xfrm>
              <a:off x="4729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5" name="Line 294"/>
            <p:cNvSpPr>
              <a:spLocks noChangeShapeType="1"/>
            </p:cNvSpPr>
            <p:nvPr/>
          </p:nvSpPr>
          <p:spPr bwMode="auto">
            <a:xfrm>
              <a:off x="4729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6" name="Line 295"/>
            <p:cNvSpPr>
              <a:spLocks noChangeShapeType="1"/>
            </p:cNvSpPr>
            <p:nvPr/>
          </p:nvSpPr>
          <p:spPr bwMode="auto">
            <a:xfrm>
              <a:off x="4729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7" name="Line 296"/>
            <p:cNvSpPr>
              <a:spLocks noChangeShapeType="1"/>
            </p:cNvSpPr>
            <p:nvPr/>
          </p:nvSpPr>
          <p:spPr bwMode="auto">
            <a:xfrm>
              <a:off x="4729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8" name="Line 297"/>
            <p:cNvSpPr>
              <a:spLocks noChangeShapeType="1"/>
            </p:cNvSpPr>
            <p:nvPr/>
          </p:nvSpPr>
          <p:spPr bwMode="auto">
            <a:xfrm>
              <a:off x="4729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9" name="Line 298"/>
            <p:cNvSpPr>
              <a:spLocks noChangeShapeType="1"/>
            </p:cNvSpPr>
            <p:nvPr/>
          </p:nvSpPr>
          <p:spPr bwMode="auto">
            <a:xfrm>
              <a:off x="4786" y="252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0" name="Line 299"/>
            <p:cNvSpPr>
              <a:spLocks noChangeShapeType="1"/>
            </p:cNvSpPr>
            <p:nvPr/>
          </p:nvSpPr>
          <p:spPr bwMode="auto">
            <a:xfrm>
              <a:off x="4786" y="258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1" name="Line 300"/>
            <p:cNvSpPr>
              <a:spLocks noChangeShapeType="1"/>
            </p:cNvSpPr>
            <p:nvPr/>
          </p:nvSpPr>
          <p:spPr bwMode="auto">
            <a:xfrm>
              <a:off x="4786" y="265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2" name="Line 301"/>
            <p:cNvSpPr>
              <a:spLocks noChangeShapeType="1"/>
            </p:cNvSpPr>
            <p:nvPr/>
          </p:nvSpPr>
          <p:spPr bwMode="auto">
            <a:xfrm>
              <a:off x="4786" y="27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3" name="Line 302"/>
            <p:cNvSpPr>
              <a:spLocks noChangeShapeType="1"/>
            </p:cNvSpPr>
            <p:nvPr/>
          </p:nvSpPr>
          <p:spPr bwMode="auto">
            <a:xfrm>
              <a:off x="4786" y="27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4" name="Line 303"/>
            <p:cNvSpPr>
              <a:spLocks noChangeShapeType="1"/>
            </p:cNvSpPr>
            <p:nvPr/>
          </p:nvSpPr>
          <p:spPr bwMode="auto">
            <a:xfrm>
              <a:off x="4786" y="28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5" name="Line 304"/>
            <p:cNvSpPr>
              <a:spLocks noChangeShapeType="1"/>
            </p:cNvSpPr>
            <p:nvPr/>
          </p:nvSpPr>
          <p:spPr bwMode="auto">
            <a:xfrm>
              <a:off x="4786" y="29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6" name="Line 305"/>
            <p:cNvSpPr>
              <a:spLocks noChangeShapeType="1"/>
            </p:cNvSpPr>
            <p:nvPr/>
          </p:nvSpPr>
          <p:spPr bwMode="auto">
            <a:xfrm>
              <a:off x="4786" y="29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7" name="Line 306"/>
            <p:cNvSpPr>
              <a:spLocks noChangeShapeType="1"/>
            </p:cNvSpPr>
            <p:nvPr/>
          </p:nvSpPr>
          <p:spPr bwMode="auto">
            <a:xfrm>
              <a:off x="4786" y="30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8" name="Line 307"/>
            <p:cNvSpPr>
              <a:spLocks noChangeShapeType="1"/>
            </p:cNvSpPr>
            <p:nvPr/>
          </p:nvSpPr>
          <p:spPr bwMode="auto">
            <a:xfrm>
              <a:off x="4786" y="31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9" name="Line 308"/>
            <p:cNvSpPr>
              <a:spLocks noChangeShapeType="1"/>
            </p:cNvSpPr>
            <p:nvPr/>
          </p:nvSpPr>
          <p:spPr bwMode="auto">
            <a:xfrm>
              <a:off x="4786" y="32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0" name="Line 309"/>
            <p:cNvSpPr>
              <a:spLocks noChangeShapeType="1"/>
            </p:cNvSpPr>
            <p:nvPr/>
          </p:nvSpPr>
          <p:spPr bwMode="auto">
            <a:xfrm>
              <a:off x="4786" y="327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1" name="Line 310"/>
            <p:cNvSpPr>
              <a:spLocks noChangeShapeType="1"/>
            </p:cNvSpPr>
            <p:nvPr/>
          </p:nvSpPr>
          <p:spPr bwMode="auto">
            <a:xfrm>
              <a:off x="4786" y="333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2" name="Line 311"/>
            <p:cNvSpPr>
              <a:spLocks noChangeShapeType="1"/>
            </p:cNvSpPr>
            <p:nvPr/>
          </p:nvSpPr>
          <p:spPr bwMode="auto">
            <a:xfrm>
              <a:off x="4786" y="3406"/>
              <a:ext cx="1" cy="1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3" name="Line 312"/>
            <p:cNvSpPr>
              <a:spLocks noChangeShapeType="1"/>
            </p:cNvSpPr>
            <p:nvPr/>
          </p:nvSpPr>
          <p:spPr bwMode="auto">
            <a:xfrm>
              <a:off x="3191" y="3333"/>
              <a:ext cx="16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4" name="Line 313"/>
            <p:cNvSpPr>
              <a:spLocks noChangeShapeType="1"/>
            </p:cNvSpPr>
            <p:nvPr/>
          </p:nvSpPr>
          <p:spPr bwMode="auto">
            <a:xfrm flipV="1">
              <a:off x="3410" y="3333"/>
              <a:ext cx="29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5" name="Line 314"/>
            <p:cNvSpPr>
              <a:spLocks noChangeShapeType="1"/>
            </p:cNvSpPr>
            <p:nvPr/>
          </p:nvSpPr>
          <p:spPr bwMode="auto">
            <a:xfrm flipV="1">
              <a:off x="3750" y="3333"/>
              <a:ext cx="29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6" name="Line 315"/>
            <p:cNvSpPr>
              <a:spLocks noChangeShapeType="1"/>
            </p:cNvSpPr>
            <p:nvPr/>
          </p:nvSpPr>
          <p:spPr bwMode="auto">
            <a:xfrm flipV="1">
              <a:off x="4100" y="3333"/>
              <a:ext cx="28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7" name="Line 316"/>
            <p:cNvSpPr>
              <a:spLocks noChangeShapeType="1"/>
            </p:cNvSpPr>
            <p:nvPr/>
          </p:nvSpPr>
          <p:spPr bwMode="auto">
            <a:xfrm flipV="1">
              <a:off x="4440" y="3333"/>
              <a:ext cx="28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8" name="Freeform 317"/>
            <p:cNvSpPr>
              <a:spLocks/>
            </p:cNvSpPr>
            <p:nvPr/>
          </p:nvSpPr>
          <p:spPr bwMode="auto">
            <a:xfrm>
              <a:off x="3360" y="2521"/>
              <a:ext cx="50" cy="235"/>
            </a:xfrm>
            <a:custGeom>
              <a:avLst/>
              <a:gdLst>
                <a:gd name="T0" fmla="*/ 50 w 50"/>
                <a:gd name="T1" fmla="*/ 0 h 235"/>
                <a:gd name="T2" fmla="*/ 50 w 50"/>
                <a:gd name="T3" fmla="*/ 235 h 235"/>
                <a:gd name="T4" fmla="*/ 0 w 50"/>
                <a:gd name="T5" fmla="*/ 173 h 235"/>
                <a:gd name="T6" fmla="*/ 0 w 50"/>
                <a:gd name="T7" fmla="*/ 42 h 235"/>
                <a:gd name="T8" fmla="*/ 5 w 50"/>
                <a:gd name="T9" fmla="*/ 34 h 235"/>
                <a:gd name="T10" fmla="*/ 13 w 50"/>
                <a:gd name="T11" fmla="*/ 24 h 235"/>
                <a:gd name="T12" fmla="*/ 24 w 50"/>
                <a:gd name="T13" fmla="*/ 16 h 235"/>
                <a:gd name="T14" fmla="*/ 36 w 50"/>
                <a:gd name="T15" fmla="*/ 7 h 235"/>
                <a:gd name="T16" fmla="*/ 50 w 50"/>
                <a:gd name="T17" fmla="*/ 0 h 2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235">
                  <a:moveTo>
                    <a:pt x="50" y="0"/>
                  </a:moveTo>
                  <a:lnTo>
                    <a:pt x="50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5" y="34"/>
                  </a:lnTo>
                  <a:lnTo>
                    <a:pt x="13" y="24"/>
                  </a:lnTo>
                  <a:lnTo>
                    <a:pt x="24" y="16"/>
                  </a:lnTo>
                  <a:lnTo>
                    <a:pt x="36" y="7"/>
                  </a:lnTo>
                  <a:lnTo>
                    <a:pt x="50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9" name="Line 318"/>
            <p:cNvSpPr>
              <a:spLocks noChangeShapeType="1"/>
            </p:cNvSpPr>
            <p:nvPr/>
          </p:nvSpPr>
          <p:spPr bwMode="auto">
            <a:xfrm flipV="1">
              <a:off x="4786" y="3333"/>
              <a:ext cx="107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0" name="Line 319"/>
            <p:cNvSpPr>
              <a:spLocks noChangeShapeType="1"/>
            </p:cNvSpPr>
            <p:nvPr/>
          </p:nvSpPr>
          <p:spPr bwMode="auto">
            <a:xfrm flipV="1">
              <a:off x="3274" y="2444"/>
              <a:ext cx="1" cy="2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1" name="Line 320"/>
            <p:cNvSpPr>
              <a:spLocks noChangeShapeType="1"/>
            </p:cNvSpPr>
            <p:nvPr/>
          </p:nvSpPr>
          <p:spPr bwMode="auto">
            <a:xfrm flipV="1">
              <a:off x="3360" y="2444"/>
              <a:ext cx="1" cy="11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2" name="Line 321"/>
            <p:cNvSpPr>
              <a:spLocks noChangeShapeType="1"/>
            </p:cNvSpPr>
            <p:nvPr/>
          </p:nvSpPr>
          <p:spPr bwMode="auto">
            <a:xfrm>
              <a:off x="3274" y="2489"/>
              <a:ext cx="8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3" name="Line 322"/>
            <p:cNvSpPr>
              <a:spLocks noChangeShapeType="1"/>
            </p:cNvSpPr>
            <p:nvPr/>
          </p:nvSpPr>
          <p:spPr bwMode="auto">
            <a:xfrm>
              <a:off x="3416" y="2489"/>
              <a:ext cx="2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4" name="Freeform 323"/>
            <p:cNvSpPr>
              <a:spLocks/>
            </p:cNvSpPr>
            <p:nvPr/>
          </p:nvSpPr>
          <p:spPr bwMode="auto">
            <a:xfrm>
              <a:off x="3363" y="2469"/>
              <a:ext cx="58" cy="43"/>
            </a:xfrm>
            <a:custGeom>
              <a:avLst/>
              <a:gdLst>
                <a:gd name="T0" fmla="*/ 58 w 58"/>
                <a:gd name="T1" fmla="*/ 43 h 43"/>
                <a:gd name="T2" fmla="*/ 0 w 58"/>
                <a:gd name="T3" fmla="*/ 20 h 43"/>
                <a:gd name="T4" fmla="*/ 58 w 58"/>
                <a:gd name="T5" fmla="*/ 0 h 43"/>
                <a:gd name="T6" fmla="*/ 58 w 5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lnTo>
                    <a:pt x="0" y="20"/>
                  </a:lnTo>
                  <a:lnTo>
                    <a:pt x="58" y="0"/>
                  </a:lnTo>
                  <a:lnTo>
                    <a:pt x="5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5" name="Line 324"/>
            <p:cNvSpPr>
              <a:spLocks noChangeShapeType="1"/>
            </p:cNvSpPr>
            <p:nvPr/>
          </p:nvSpPr>
          <p:spPr bwMode="auto">
            <a:xfrm>
              <a:off x="3210" y="2489"/>
              <a:ext cx="1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6" name="Freeform 325"/>
            <p:cNvSpPr>
              <a:spLocks/>
            </p:cNvSpPr>
            <p:nvPr/>
          </p:nvSpPr>
          <p:spPr bwMode="auto">
            <a:xfrm>
              <a:off x="3215" y="2469"/>
              <a:ext cx="59" cy="43"/>
            </a:xfrm>
            <a:custGeom>
              <a:avLst/>
              <a:gdLst>
                <a:gd name="T0" fmla="*/ 0 w 59"/>
                <a:gd name="T1" fmla="*/ 0 h 43"/>
                <a:gd name="T2" fmla="*/ 59 w 59"/>
                <a:gd name="T3" fmla="*/ 20 h 43"/>
                <a:gd name="T4" fmla="*/ 0 w 59"/>
                <a:gd name="T5" fmla="*/ 43 h 43"/>
                <a:gd name="T6" fmla="*/ 0 w 59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43">
                  <a:moveTo>
                    <a:pt x="0" y="0"/>
                  </a:moveTo>
                  <a:lnTo>
                    <a:pt x="59" y="20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7" name="Line 326"/>
            <p:cNvSpPr>
              <a:spLocks noChangeShapeType="1"/>
            </p:cNvSpPr>
            <p:nvPr/>
          </p:nvSpPr>
          <p:spPr bwMode="auto">
            <a:xfrm>
              <a:off x="3363" y="3510"/>
              <a:ext cx="8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8" name="Line 327"/>
            <p:cNvSpPr>
              <a:spLocks noChangeShapeType="1"/>
            </p:cNvSpPr>
            <p:nvPr/>
          </p:nvSpPr>
          <p:spPr bwMode="auto">
            <a:xfrm>
              <a:off x="3283" y="3510"/>
              <a:ext cx="3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9" name="Freeform 328"/>
            <p:cNvSpPr>
              <a:spLocks/>
            </p:cNvSpPr>
            <p:nvPr/>
          </p:nvSpPr>
          <p:spPr bwMode="auto">
            <a:xfrm>
              <a:off x="3309" y="3488"/>
              <a:ext cx="57" cy="43"/>
            </a:xfrm>
            <a:custGeom>
              <a:avLst/>
              <a:gdLst>
                <a:gd name="T0" fmla="*/ 0 w 57"/>
                <a:gd name="T1" fmla="*/ 0 h 43"/>
                <a:gd name="T2" fmla="*/ 57 w 57"/>
                <a:gd name="T3" fmla="*/ 22 h 43"/>
                <a:gd name="T4" fmla="*/ 0 w 57"/>
                <a:gd name="T5" fmla="*/ 43 h 43"/>
                <a:gd name="T6" fmla="*/ 0 w 5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0" y="0"/>
                  </a:moveTo>
                  <a:lnTo>
                    <a:pt x="57" y="22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0" name="Line 329"/>
            <p:cNvSpPr>
              <a:spLocks noChangeShapeType="1"/>
            </p:cNvSpPr>
            <p:nvPr/>
          </p:nvSpPr>
          <p:spPr bwMode="auto">
            <a:xfrm>
              <a:off x="3459" y="3510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1" name="Freeform 330"/>
            <p:cNvSpPr>
              <a:spLocks/>
            </p:cNvSpPr>
            <p:nvPr/>
          </p:nvSpPr>
          <p:spPr bwMode="auto">
            <a:xfrm>
              <a:off x="3407" y="3488"/>
              <a:ext cx="57" cy="43"/>
            </a:xfrm>
            <a:custGeom>
              <a:avLst/>
              <a:gdLst>
                <a:gd name="T0" fmla="*/ 57 w 57"/>
                <a:gd name="T1" fmla="*/ 43 h 43"/>
                <a:gd name="T2" fmla="*/ 0 w 57"/>
                <a:gd name="T3" fmla="*/ 22 h 43"/>
                <a:gd name="T4" fmla="*/ 57 w 57"/>
                <a:gd name="T5" fmla="*/ 0 h 43"/>
                <a:gd name="T6" fmla="*/ 57 w 57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57" y="43"/>
                  </a:moveTo>
                  <a:lnTo>
                    <a:pt x="0" y="22"/>
                  </a:lnTo>
                  <a:lnTo>
                    <a:pt x="57" y="0"/>
                  </a:lnTo>
                  <a:lnTo>
                    <a:pt x="5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2" name="Freeform 331"/>
            <p:cNvSpPr>
              <a:spLocks/>
            </p:cNvSpPr>
            <p:nvPr/>
          </p:nvSpPr>
          <p:spPr bwMode="auto">
            <a:xfrm>
              <a:off x="3704" y="2530"/>
              <a:ext cx="46" cy="226"/>
            </a:xfrm>
            <a:custGeom>
              <a:avLst/>
              <a:gdLst>
                <a:gd name="T0" fmla="*/ 46 w 46"/>
                <a:gd name="T1" fmla="*/ 0 h 226"/>
                <a:gd name="T2" fmla="*/ 46 w 46"/>
                <a:gd name="T3" fmla="*/ 226 h 226"/>
                <a:gd name="T4" fmla="*/ 0 w 46"/>
                <a:gd name="T5" fmla="*/ 172 h 226"/>
                <a:gd name="T6" fmla="*/ 0 w 46"/>
                <a:gd name="T7" fmla="*/ 40 h 226"/>
                <a:gd name="T8" fmla="*/ 4 w 46"/>
                <a:gd name="T9" fmla="*/ 32 h 226"/>
                <a:gd name="T10" fmla="*/ 12 w 46"/>
                <a:gd name="T11" fmla="*/ 23 h 226"/>
                <a:gd name="T12" fmla="*/ 21 w 46"/>
                <a:gd name="T13" fmla="*/ 14 h 226"/>
                <a:gd name="T14" fmla="*/ 34 w 46"/>
                <a:gd name="T15" fmla="*/ 5 h 226"/>
                <a:gd name="T16" fmla="*/ 46 w 46"/>
                <a:gd name="T17" fmla="*/ 0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" h="226">
                  <a:moveTo>
                    <a:pt x="46" y="0"/>
                  </a:moveTo>
                  <a:lnTo>
                    <a:pt x="46" y="226"/>
                  </a:lnTo>
                  <a:lnTo>
                    <a:pt x="0" y="172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12" y="23"/>
                  </a:lnTo>
                  <a:lnTo>
                    <a:pt x="21" y="14"/>
                  </a:lnTo>
                  <a:lnTo>
                    <a:pt x="34" y="5"/>
                  </a:lnTo>
                  <a:lnTo>
                    <a:pt x="46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3" name="Freeform 332"/>
            <p:cNvSpPr>
              <a:spLocks/>
            </p:cNvSpPr>
            <p:nvPr/>
          </p:nvSpPr>
          <p:spPr bwMode="auto">
            <a:xfrm>
              <a:off x="4045" y="2525"/>
              <a:ext cx="55" cy="234"/>
            </a:xfrm>
            <a:custGeom>
              <a:avLst/>
              <a:gdLst>
                <a:gd name="T0" fmla="*/ 55 w 55"/>
                <a:gd name="T1" fmla="*/ 0 h 234"/>
                <a:gd name="T2" fmla="*/ 55 w 55"/>
                <a:gd name="T3" fmla="*/ 234 h 234"/>
                <a:gd name="T4" fmla="*/ 0 w 55"/>
                <a:gd name="T5" fmla="*/ 171 h 234"/>
                <a:gd name="T6" fmla="*/ 0 w 55"/>
                <a:gd name="T7" fmla="*/ 41 h 234"/>
                <a:gd name="T8" fmla="*/ 3 w 55"/>
                <a:gd name="T9" fmla="*/ 34 h 234"/>
                <a:gd name="T10" fmla="*/ 10 w 55"/>
                <a:gd name="T11" fmla="*/ 27 h 234"/>
                <a:gd name="T12" fmla="*/ 19 w 55"/>
                <a:gd name="T13" fmla="*/ 19 h 234"/>
                <a:gd name="T14" fmla="*/ 30 w 55"/>
                <a:gd name="T15" fmla="*/ 12 h 234"/>
                <a:gd name="T16" fmla="*/ 42 w 55"/>
                <a:gd name="T17" fmla="*/ 6 h 234"/>
                <a:gd name="T18" fmla="*/ 55 w 55"/>
                <a:gd name="T19" fmla="*/ 0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4">
                  <a:moveTo>
                    <a:pt x="55" y="0"/>
                  </a:moveTo>
                  <a:lnTo>
                    <a:pt x="55" y="234"/>
                  </a:lnTo>
                  <a:lnTo>
                    <a:pt x="0" y="171"/>
                  </a:lnTo>
                  <a:lnTo>
                    <a:pt x="0" y="41"/>
                  </a:lnTo>
                  <a:lnTo>
                    <a:pt x="3" y="34"/>
                  </a:lnTo>
                  <a:lnTo>
                    <a:pt x="10" y="27"/>
                  </a:lnTo>
                  <a:lnTo>
                    <a:pt x="19" y="19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4" name="Freeform 333"/>
            <p:cNvSpPr>
              <a:spLocks/>
            </p:cNvSpPr>
            <p:nvPr/>
          </p:nvSpPr>
          <p:spPr bwMode="auto">
            <a:xfrm>
              <a:off x="4385" y="2521"/>
              <a:ext cx="55" cy="235"/>
            </a:xfrm>
            <a:custGeom>
              <a:avLst/>
              <a:gdLst>
                <a:gd name="T0" fmla="*/ 55 w 55"/>
                <a:gd name="T1" fmla="*/ 0 h 235"/>
                <a:gd name="T2" fmla="*/ 55 w 55"/>
                <a:gd name="T3" fmla="*/ 235 h 235"/>
                <a:gd name="T4" fmla="*/ 0 w 55"/>
                <a:gd name="T5" fmla="*/ 173 h 235"/>
                <a:gd name="T6" fmla="*/ 0 w 55"/>
                <a:gd name="T7" fmla="*/ 42 h 235"/>
                <a:gd name="T8" fmla="*/ 4 w 55"/>
                <a:gd name="T9" fmla="*/ 35 h 235"/>
                <a:gd name="T10" fmla="*/ 11 w 55"/>
                <a:gd name="T11" fmla="*/ 28 h 235"/>
                <a:gd name="T12" fmla="*/ 19 w 55"/>
                <a:gd name="T13" fmla="*/ 20 h 235"/>
                <a:gd name="T14" fmla="*/ 30 w 55"/>
                <a:gd name="T15" fmla="*/ 13 h 235"/>
                <a:gd name="T16" fmla="*/ 42 w 55"/>
                <a:gd name="T17" fmla="*/ 6 h 235"/>
                <a:gd name="T18" fmla="*/ 55 w 55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5">
                  <a:moveTo>
                    <a:pt x="55" y="0"/>
                  </a:moveTo>
                  <a:lnTo>
                    <a:pt x="55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4" y="35"/>
                  </a:lnTo>
                  <a:lnTo>
                    <a:pt x="11" y="28"/>
                  </a:lnTo>
                  <a:lnTo>
                    <a:pt x="19" y="20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5" name="Freeform 334"/>
            <p:cNvSpPr>
              <a:spLocks/>
            </p:cNvSpPr>
            <p:nvPr/>
          </p:nvSpPr>
          <p:spPr bwMode="auto">
            <a:xfrm>
              <a:off x="4729" y="2521"/>
              <a:ext cx="57" cy="235"/>
            </a:xfrm>
            <a:custGeom>
              <a:avLst/>
              <a:gdLst>
                <a:gd name="T0" fmla="*/ 57 w 57"/>
                <a:gd name="T1" fmla="*/ 0 h 235"/>
                <a:gd name="T2" fmla="*/ 57 w 57"/>
                <a:gd name="T3" fmla="*/ 235 h 235"/>
                <a:gd name="T4" fmla="*/ 0 w 57"/>
                <a:gd name="T5" fmla="*/ 173 h 235"/>
                <a:gd name="T6" fmla="*/ 0 w 57"/>
                <a:gd name="T7" fmla="*/ 42 h 235"/>
                <a:gd name="T8" fmla="*/ 3 w 57"/>
                <a:gd name="T9" fmla="*/ 35 h 235"/>
                <a:gd name="T10" fmla="*/ 11 w 57"/>
                <a:gd name="T11" fmla="*/ 28 h 235"/>
                <a:gd name="T12" fmla="*/ 20 w 57"/>
                <a:gd name="T13" fmla="*/ 20 h 235"/>
                <a:gd name="T14" fmla="*/ 31 w 57"/>
                <a:gd name="T15" fmla="*/ 13 h 235"/>
                <a:gd name="T16" fmla="*/ 45 w 57"/>
                <a:gd name="T17" fmla="*/ 6 h 235"/>
                <a:gd name="T18" fmla="*/ 57 w 57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235">
                  <a:moveTo>
                    <a:pt x="57" y="0"/>
                  </a:moveTo>
                  <a:lnTo>
                    <a:pt x="57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3" y="35"/>
                  </a:lnTo>
                  <a:lnTo>
                    <a:pt x="11" y="28"/>
                  </a:lnTo>
                  <a:lnTo>
                    <a:pt x="20" y="20"/>
                  </a:lnTo>
                  <a:lnTo>
                    <a:pt x="31" y="13"/>
                  </a:lnTo>
                  <a:lnTo>
                    <a:pt x="45" y="6"/>
                  </a:lnTo>
                  <a:lnTo>
                    <a:pt x="57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6" name="Freeform 335"/>
            <p:cNvSpPr>
              <a:spLocks/>
            </p:cNvSpPr>
            <p:nvPr/>
          </p:nvSpPr>
          <p:spPr bwMode="auto">
            <a:xfrm>
              <a:off x="3360" y="3333"/>
              <a:ext cx="50" cy="125"/>
            </a:xfrm>
            <a:custGeom>
              <a:avLst/>
              <a:gdLst>
                <a:gd name="T0" fmla="*/ 50 w 50"/>
                <a:gd name="T1" fmla="*/ 125 h 125"/>
                <a:gd name="T2" fmla="*/ 46 w 50"/>
                <a:gd name="T3" fmla="*/ 104 h 125"/>
                <a:gd name="T4" fmla="*/ 41 w 50"/>
                <a:gd name="T5" fmla="*/ 82 h 125"/>
                <a:gd name="T6" fmla="*/ 35 w 50"/>
                <a:gd name="T7" fmla="*/ 61 h 125"/>
                <a:gd name="T8" fmla="*/ 28 w 50"/>
                <a:gd name="T9" fmla="*/ 41 h 125"/>
                <a:gd name="T10" fmla="*/ 19 w 50"/>
                <a:gd name="T11" fmla="*/ 23 h 125"/>
                <a:gd name="T12" fmla="*/ 10 w 50"/>
                <a:gd name="T13" fmla="*/ 9 h 125"/>
                <a:gd name="T14" fmla="*/ 0 w 50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5">
                  <a:moveTo>
                    <a:pt x="50" y="125"/>
                  </a:moveTo>
                  <a:lnTo>
                    <a:pt x="46" y="104"/>
                  </a:lnTo>
                  <a:lnTo>
                    <a:pt x="41" y="82"/>
                  </a:lnTo>
                  <a:lnTo>
                    <a:pt x="35" y="61"/>
                  </a:lnTo>
                  <a:lnTo>
                    <a:pt x="28" y="41"/>
                  </a:lnTo>
                  <a:lnTo>
                    <a:pt x="19" y="23"/>
                  </a:lnTo>
                  <a:lnTo>
                    <a:pt x="10" y="9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7" name="Freeform 336"/>
            <p:cNvSpPr>
              <a:spLocks/>
            </p:cNvSpPr>
            <p:nvPr/>
          </p:nvSpPr>
          <p:spPr bwMode="auto">
            <a:xfrm>
              <a:off x="3704" y="3334"/>
              <a:ext cx="46" cy="125"/>
            </a:xfrm>
            <a:custGeom>
              <a:avLst/>
              <a:gdLst>
                <a:gd name="T0" fmla="*/ 46 w 46"/>
                <a:gd name="T1" fmla="*/ 125 h 125"/>
                <a:gd name="T2" fmla="*/ 43 w 46"/>
                <a:gd name="T3" fmla="*/ 104 h 125"/>
                <a:gd name="T4" fmla="*/ 40 w 46"/>
                <a:gd name="T5" fmla="*/ 82 h 125"/>
                <a:gd name="T6" fmla="*/ 34 w 46"/>
                <a:gd name="T7" fmla="*/ 61 h 125"/>
                <a:gd name="T8" fmla="*/ 26 w 46"/>
                <a:gd name="T9" fmla="*/ 40 h 125"/>
                <a:gd name="T10" fmla="*/ 18 w 46"/>
                <a:gd name="T11" fmla="*/ 24 h 125"/>
                <a:gd name="T12" fmla="*/ 9 w 46"/>
                <a:gd name="T13" fmla="*/ 10 h 125"/>
                <a:gd name="T14" fmla="*/ 0 w 46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5">
                  <a:moveTo>
                    <a:pt x="46" y="125"/>
                  </a:moveTo>
                  <a:lnTo>
                    <a:pt x="43" y="104"/>
                  </a:lnTo>
                  <a:lnTo>
                    <a:pt x="40" y="82"/>
                  </a:lnTo>
                  <a:lnTo>
                    <a:pt x="34" y="61"/>
                  </a:lnTo>
                  <a:lnTo>
                    <a:pt x="26" y="40"/>
                  </a:lnTo>
                  <a:lnTo>
                    <a:pt x="18" y="24"/>
                  </a:lnTo>
                  <a:lnTo>
                    <a:pt x="9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8" name="Freeform 337"/>
            <p:cNvSpPr>
              <a:spLocks/>
            </p:cNvSpPr>
            <p:nvPr/>
          </p:nvSpPr>
          <p:spPr bwMode="auto">
            <a:xfrm>
              <a:off x="404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0 w 55"/>
                <a:gd name="T3" fmla="*/ 104 h 125"/>
                <a:gd name="T4" fmla="*/ 45 w 55"/>
                <a:gd name="T5" fmla="*/ 82 h 125"/>
                <a:gd name="T6" fmla="*/ 37 w 55"/>
                <a:gd name="T7" fmla="*/ 60 h 125"/>
                <a:gd name="T8" fmla="*/ 28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0" y="104"/>
                  </a:lnTo>
                  <a:lnTo>
                    <a:pt x="45" y="82"/>
                  </a:lnTo>
                  <a:lnTo>
                    <a:pt x="37" y="60"/>
                  </a:lnTo>
                  <a:lnTo>
                    <a:pt x="28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9" name="Freeform 338"/>
            <p:cNvSpPr>
              <a:spLocks/>
            </p:cNvSpPr>
            <p:nvPr/>
          </p:nvSpPr>
          <p:spPr bwMode="auto">
            <a:xfrm>
              <a:off x="438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1 w 55"/>
                <a:gd name="T3" fmla="*/ 104 h 125"/>
                <a:gd name="T4" fmla="*/ 45 w 55"/>
                <a:gd name="T5" fmla="*/ 82 h 125"/>
                <a:gd name="T6" fmla="*/ 38 w 55"/>
                <a:gd name="T7" fmla="*/ 60 h 125"/>
                <a:gd name="T8" fmla="*/ 29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1" y="104"/>
                  </a:lnTo>
                  <a:lnTo>
                    <a:pt x="45" y="82"/>
                  </a:lnTo>
                  <a:lnTo>
                    <a:pt x="38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20" name="Freeform 339"/>
            <p:cNvSpPr>
              <a:spLocks/>
            </p:cNvSpPr>
            <p:nvPr/>
          </p:nvSpPr>
          <p:spPr bwMode="auto">
            <a:xfrm>
              <a:off x="4729" y="3334"/>
              <a:ext cx="57" cy="125"/>
            </a:xfrm>
            <a:custGeom>
              <a:avLst/>
              <a:gdLst>
                <a:gd name="T0" fmla="*/ 57 w 57"/>
                <a:gd name="T1" fmla="*/ 125 h 125"/>
                <a:gd name="T2" fmla="*/ 53 w 57"/>
                <a:gd name="T3" fmla="*/ 103 h 125"/>
                <a:gd name="T4" fmla="*/ 46 w 57"/>
                <a:gd name="T5" fmla="*/ 82 h 125"/>
                <a:gd name="T6" fmla="*/ 39 w 57"/>
                <a:gd name="T7" fmla="*/ 60 h 125"/>
                <a:gd name="T8" fmla="*/ 29 w 57"/>
                <a:gd name="T9" fmla="*/ 40 h 125"/>
                <a:gd name="T10" fmla="*/ 19 w 57"/>
                <a:gd name="T11" fmla="*/ 22 h 125"/>
                <a:gd name="T12" fmla="*/ 9 w 57"/>
                <a:gd name="T13" fmla="*/ 8 h 125"/>
                <a:gd name="T14" fmla="*/ 0 w 57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5">
                  <a:moveTo>
                    <a:pt x="57" y="125"/>
                  </a:moveTo>
                  <a:lnTo>
                    <a:pt x="53" y="103"/>
                  </a:lnTo>
                  <a:lnTo>
                    <a:pt x="46" y="82"/>
                  </a:lnTo>
                  <a:lnTo>
                    <a:pt x="39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21" name="Rectangle 340"/>
            <p:cNvSpPr>
              <a:spLocks noChangeArrowheads="1"/>
            </p:cNvSpPr>
            <p:nvPr/>
          </p:nvSpPr>
          <p:spPr bwMode="auto">
            <a:xfrm>
              <a:off x="3087" y="2366"/>
              <a:ext cx="4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22" name="Rectangle 341"/>
            <p:cNvSpPr>
              <a:spLocks noChangeArrowheads="1"/>
            </p:cNvSpPr>
            <p:nvPr/>
          </p:nvSpPr>
          <p:spPr bwMode="auto">
            <a:xfrm>
              <a:off x="3128" y="2425"/>
              <a:ext cx="2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23" name="Rectangle 342"/>
            <p:cNvSpPr>
              <a:spLocks noChangeArrowheads="1"/>
            </p:cNvSpPr>
            <p:nvPr/>
          </p:nvSpPr>
          <p:spPr bwMode="auto">
            <a:xfrm>
              <a:off x="3110" y="319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24" name="Rectangle 343"/>
            <p:cNvSpPr>
              <a:spLocks noChangeArrowheads="1"/>
            </p:cNvSpPr>
            <p:nvPr/>
          </p:nvSpPr>
          <p:spPr bwMode="auto">
            <a:xfrm>
              <a:off x="3133" y="3253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25" name="Rectangle 344"/>
            <p:cNvSpPr>
              <a:spLocks noChangeArrowheads="1"/>
            </p:cNvSpPr>
            <p:nvPr/>
          </p:nvSpPr>
          <p:spPr bwMode="auto">
            <a:xfrm>
              <a:off x="5290" y="2849"/>
              <a:ext cx="5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26" name="Rectangle 345"/>
            <p:cNvSpPr>
              <a:spLocks noChangeArrowheads="1"/>
            </p:cNvSpPr>
            <p:nvPr/>
          </p:nvSpPr>
          <p:spPr bwMode="auto">
            <a:xfrm>
              <a:off x="5346" y="2859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27" name="Rectangle 346"/>
            <p:cNvSpPr>
              <a:spLocks noChangeArrowheads="1"/>
            </p:cNvSpPr>
            <p:nvPr/>
          </p:nvSpPr>
          <p:spPr bwMode="auto">
            <a:xfrm>
              <a:off x="3119" y="2859"/>
              <a:ext cx="6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28" name="Rectangle 347"/>
            <p:cNvSpPr>
              <a:spLocks noChangeArrowheads="1"/>
            </p:cNvSpPr>
            <p:nvPr/>
          </p:nvSpPr>
          <p:spPr bwMode="auto">
            <a:xfrm>
              <a:off x="5290" y="3455"/>
              <a:ext cx="5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29" name="Rectangle 348"/>
            <p:cNvSpPr>
              <a:spLocks noChangeArrowheads="1"/>
            </p:cNvSpPr>
            <p:nvPr/>
          </p:nvSpPr>
          <p:spPr bwMode="auto">
            <a:xfrm>
              <a:off x="5346" y="346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0" name="Rectangle 349"/>
            <p:cNvSpPr>
              <a:spLocks noChangeArrowheads="1"/>
            </p:cNvSpPr>
            <p:nvPr/>
          </p:nvSpPr>
          <p:spPr bwMode="auto">
            <a:xfrm>
              <a:off x="3119" y="3465"/>
              <a:ext cx="6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1" name="Rectangle 350"/>
            <p:cNvSpPr>
              <a:spLocks noChangeArrowheads="1"/>
            </p:cNvSpPr>
            <p:nvPr/>
          </p:nvSpPr>
          <p:spPr bwMode="auto">
            <a:xfrm>
              <a:off x="3361" y="3501"/>
              <a:ext cx="3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g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2" name="Rectangle 351"/>
            <p:cNvSpPr>
              <a:spLocks noChangeArrowheads="1"/>
            </p:cNvSpPr>
            <p:nvPr/>
          </p:nvSpPr>
          <p:spPr bwMode="auto">
            <a:xfrm>
              <a:off x="3254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3" name="Rectangle 352"/>
            <p:cNvSpPr>
              <a:spLocks noChangeArrowheads="1"/>
            </p:cNvSpPr>
            <p:nvPr/>
          </p:nvSpPr>
          <p:spPr bwMode="auto">
            <a:xfrm>
              <a:off x="3277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4" name="Rectangle 353"/>
            <p:cNvSpPr>
              <a:spLocks noChangeArrowheads="1"/>
            </p:cNvSpPr>
            <p:nvPr/>
          </p:nvSpPr>
          <p:spPr bwMode="auto">
            <a:xfrm>
              <a:off x="3526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5" name="Rectangle 354"/>
            <p:cNvSpPr>
              <a:spLocks noChangeArrowheads="1"/>
            </p:cNvSpPr>
            <p:nvPr/>
          </p:nvSpPr>
          <p:spPr bwMode="auto">
            <a:xfrm>
              <a:off x="3549" y="3246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6" name="Rectangle 355"/>
            <p:cNvSpPr>
              <a:spLocks noChangeArrowheads="1"/>
            </p:cNvSpPr>
            <p:nvPr/>
          </p:nvSpPr>
          <p:spPr bwMode="auto">
            <a:xfrm>
              <a:off x="3869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7" name="Rectangle 356"/>
            <p:cNvSpPr>
              <a:spLocks noChangeArrowheads="1"/>
            </p:cNvSpPr>
            <p:nvPr/>
          </p:nvSpPr>
          <p:spPr bwMode="auto">
            <a:xfrm>
              <a:off x="3892" y="3246"/>
              <a:ext cx="30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8" name="Rectangle 357"/>
            <p:cNvSpPr>
              <a:spLocks noChangeArrowheads="1"/>
            </p:cNvSpPr>
            <p:nvPr/>
          </p:nvSpPr>
          <p:spPr bwMode="auto">
            <a:xfrm>
              <a:off x="421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39" name="Rectangle 358"/>
            <p:cNvSpPr>
              <a:spLocks noChangeArrowheads="1"/>
            </p:cNvSpPr>
            <p:nvPr/>
          </p:nvSpPr>
          <p:spPr bwMode="auto">
            <a:xfrm>
              <a:off x="423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0" name="Rectangle 359"/>
            <p:cNvSpPr>
              <a:spLocks noChangeArrowheads="1"/>
            </p:cNvSpPr>
            <p:nvPr/>
          </p:nvSpPr>
          <p:spPr bwMode="auto">
            <a:xfrm>
              <a:off x="454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1" name="Rectangle 360"/>
            <p:cNvSpPr>
              <a:spLocks noChangeArrowheads="1"/>
            </p:cNvSpPr>
            <p:nvPr/>
          </p:nvSpPr>
          <p:spPr bwMode="auto">
            <a:xfrm>
              <a:off x="456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2" name="Rectangle 361"/>
            <p:cNvSpPr>
              <a:spLocks noChangeArrowheads="1"/>
            </p:cNvSpPr>
            <p:nvPr/>
          </p:nvSpPr>
          <p:spPr bwMode="auto">
            <a:xfrm>
              <a:off x="4829" y="3189"/>
              <a:ext cx="2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3" name="Rectangle 362"/>
            <p:cNvSpPr>
              <a:spLocks noChangeArrowheads="1"/>
            </p:cNvSpPr>
            <p:nvPr/>
          </p:nvSpPr>
          <p:spPr bwMode="auto">
            <a:xfrm>
              <a:off x="4856" y="3246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4" name="Rectangle 363"/>
            <p:cNvSpPr>
              <a:spLocks noChangeArrowheads="1"/>
            </p:cNvSpPr>
            <p:nvPr/>
          </p:nvSpPr>
          <p:spPr bwMode="auto">
            <a:xfrm>
              <a:off x="3459" y="2373"/>
              <a:ext cx="4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5" name="Rectangle 364"/>
            <p:cNvSpPr>
              <a:spLocks noChangeArrowheads="1"/>
            </p:cNvSpPr>
            <p:nvPr/>
          </p:nvSpPr>
          <p:spPr bwMode="auto">
            <a:xfrm>
              <a:off x="3501" y="2431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6" name="Rectangle 365"/>
            <p:cNvSpPr>
              <a:spLocks noChangeArrowheads="1"/>
            </p:cNvSpPr>
            <p:nvPr/>
          </p:nvSpPr>
          <p:spPr bwMode="auto">
            <a:xfrm>
              <a:off x="3759" y="2366"/>
              <a:ext cx="4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7" name="Rectangle 366"/>
            <p:cNvSpPr>
              <a:spLocks noChangeArrowheads="1"/>
            </p:cNvSpPr>
            <p:nvPr/>
          </p:nvSpPr>
          <p:spPr bwMode="auto">
            <a:xfrm>
              <a:off x="3801" y="2425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8" name="Rectangle 367"/>
            <p:cNvSpPr>
              <a:spLocks noChangeArrowheads="1"/>
            </p:cNvSpPr>
            <p:nvPr/>
          </p:nvSpPr>
          <p:spPr bwMode="auto">
            <a:xfrm>
              <a:off x="4091" y="2366"/>
              <a:ext cx="4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49" name="Rectangle 368"/>
            <p:cNvSpPr>
              <a:spLocks noChangeArrowheads="1"/>
            </p:cNvSpPr>
            <p:nvPr/>
          </p:nvSpPr>
          <p:spPr bwMode="auto">
            <a:xfrm>
              <a:off x="4132" y="2425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50" name="Rectangle 369"/>
            <p:cNvSpPr>
              <a:spLocks noChangeArrowheads="1"/>
            </p:cNvSpPr>
            <p:nvPr/>
          </p:nvSpPr>
          <p:spPr bwMode="auto">
            <a:xfrm>
              <a:off x="3294" y="2356"/>
              <a:ext cx="5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6651" name="Freeform 370"/>
            <p:cNvSpPr>
              <a:spLocks/>
            </p:cNvSpPr>
            <p:nvPr/>
          </p:nvSpPr>
          <p:spPr bwMode="auto">
            <a:xfrm>
              <a:off x="3191" y="2560"/>
              <a:ext cx="170" cy="289"/>
            </a:xfrm>
            <a:custGeom>
              <a:avLst/>
              <a:gdLst>
                <a:gd name="T0" fmla="*/ 0 w 170"/>
                <a:gd name="T1" fmla="*/ 0 h 289"/>
                <a:gd name="T2" fmla="*/ 13 w 170"/>
                <a:gd name="T3" fmla="*/ 15 h 289"/>
                <a:gd name="T4" fmla="*/ 25 w 170"/>
                <a:gd name="T5" fmla="*/ 32 h 289"/>
                <a:gd name="T6" fmla="*/ 38 w 170"/>
                <a:gd name="T7" fmla="*/ 49 h 289"/>
                <a:gd name="T8" fmla="*/ 49 w 170"/>
                <a:gd name="T9" fmla="*/ 64 h 289"/>
                <a:gd name="T10" fmla="*/ 59 w 170"/>
                <a:gd name="T11" fmla="*/ 81 h 289"/>
                <a:gd name="T12" fmla="*/ 70 w 170"/>
                <a:gd name="T13" fmla="*/ 97 h 289"/>
                <a:gd name="T14" fmla="*/ 80 w 170"/>
                <a:gd name="T15" fmla="*/ 113 h 289"/>
                <a:gd name="T16" fmla="*/ 89 w 170"/>
                <a:gd name="T17" fmla="*/ 127 h 289"/>
                <a:gd name="T18" fmla="*/ 96 w 170"/>
                <a:gd name="T19" fmla="*/ 138 h 289"/>
                <a:gd name="T20" fmla="*/ 103 w 170"/>
                <a:gd name="T21" fmla="*/ 149 h 289"/>
                <a:gd name="T22" fmla="*/ 109 w 170"/>
                <a:gd name="T23" fmla="*/ 160 h 289"/>
                <a:gd name="T24" fmla="*/ 117 w 170"/>
                <a:gd name="T25" fmla="*/ 171 h 289"/>
                <a:gd name="T26" fmla="*/ 123 w 170"/>
                <a:gd name="T27" fmla="*/ 184 h 289"/>
                <a:gd name="T28" fmla="*/ 130 w 170"/>
                <a:gd name="T29" fmla="*/ 197 h 289"/>
                <a:gd name="T30" fmla="*/ 135 w 170"/>
                <a:gd name="T31" fmla="*/ 207 h 289"/>
                <a:gd name="T32" fmla="*/ 138 w 170"/>
                <a:gd name="T33" fmla="*/ 217 h 289"/>
                <a:gd name="T34" fmla="*/ 143 w 170"/>
                <a:gd name="T35" fmla="*/ 228 h 289"/>
                <a:gd name="T36" fmla="*/ 148 w 170"/>
                <a:gd name="T37" fmla="*/ 238 h 289"/>
                <a:gd name="T38" fmla="*/ 153 w 170"/>
                <a:gd name="T39" fmla="*/ 249 h 289"/>
                <a:gd name="T40" fmla="*/ 157 w 170"/>
                <a:gd name="T41" fmla="*/ 260 h 289"/>
                <a:gd name="T42" fmla="*/ 162 w 170"/>
                <a:gd name="T43" fmla="*/ 270 h 289"/>
                <a:gd name="T44" fmla="*/ 165 w 170"/>
                <a:gd name="T45" fmla="*/ 279 h 289"/>
                <a:gd name="T46" fmla="*/ 170 w 170"/>
                <a:gd name="T47" fmla="*/ 289 h 2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0" h="289">
                  <a:moveTo>
                    <a:pt x="0" y="0"/>
                  </a:moveTo>
                  <a:lnTo>
                    <a:pt x="13" y="15"/>
                  </a:lnTo>
                  <a:lnTo>
                    <a:pt x="25" y="32"/>
                  </a:lnTo>
                  <a:lnTo>
                    <a:pt x="38" y="49"/>
                  </a:lnTo>
                  <a:lnTo>
                    <a:pt x="49" y="64"/>
                  </a:lnTo>
                  <a:lnTo>
                    <a:pt x="59" y="81"/>
                  </a:lnTo>
                  <a:lnTo>
                    <a:pt x="70" y="97"/>
                  </a:lnTo>
                  <a:lnTo>
                    <a:pt x="80" y="113"/>
                  </a:lnTo>
                  <a:lnTo>
                    <a:pt x="89" y="127"/>
                  </a:lnTo>
                  <a:lnTo>
                    <a:pt x="96" y="138"/>
                  </a:lnTo>
                  <a:lnTo>
                    <a:pt x="103" y="149"/>
                  </a:lnTo>
                  <a:lnTo>
                    <a:pt x="109" y="160"/>
                  </a:lnTo>
                  <a:lnTo>
                    <a:pt x="117" y="171"/>
                  </a:lnTo>
                  <a:lnTo>
                    <a:pt x="123" y="184"/>
                  </a:lnTo>
                  <a:lnTo>
                    <a:pt x="130" y="197"/>
                  </a:lnTo>
                  <a:lnTo>
                    <a:pt x="135" y="207"/>
                  </a:lnTo>
                  <a:lnTo>
                    <a:pt x="138" y="217"/>
                  </a:lnTo>
                  <a:lnTo>
                    <a:pt x="143" y="228"/>
                  </a:lnTo>
                  <a:lnTo>
                    <a:pt x="148" y="238"/>
                  </a:lnTo>
                  <a:lnTo>
                    <a:pt x="153" y="249"/>
                  </a:lnTo>
                  <a:lnTo>
                    <a:pt x="157" y="260"/>
                  </a:lnTo>
                  <a:lnTo>
                    <a:pt x="162" y="270"/>
                  </a:lnTo>
                  <a:lnTo>
                    <a:pt x="165" y="279"/>
                  </a:lnTo>
                  <a:lnTo>
                    <a:pt x="170" y="289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52" name="Freeform 371"/>
            <p:cNvSpPr>
              <a:spLocks/>
            </p:cNvSpPr>
            <p:nvPr/>
          </p:nvSpPr>
          <p:spPr bwMode="auto">
            <a:xfrm>
              <a:off x="3361" y="2520"/>
              <a:ext cx="51" cy="329"/>
            </a:xfrm>
            <a:custGeom>
              <a:avLst/>
              <a:gdLst>
                <a:gd name="T0" fmla="*/ 0 w 51"/>
                <a:gd name="T1" fmla="*/ 329 h 329"/>
                <a:gd name="T2" fmla="*/ 0 w 51"/>
                <a:gd name="T3" fmla="*/ 178 h 329"/>
                <a:gd name="T4" fmla="*/ 51 w 51"/>
                <a:gd name="T5" fmla="*/ 236 h 329"/>
                <a:gd name="T6" fmla="*/ 51 w 51"/>
                <a:gd name="T7" fmla="*/ 0 h 3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9">
                  <a:moveTo>
                    <a:pt x="0" y="329"/>
                  </a:moveTo>
                  <a:lnTo>
                    <a:pt x="0" y="178"/>
                  </a:lnTo>
                  <a:lnTo>
                    <a:pt x="51" y="236"/>
                  </a:lnTo>
                  <a:lnTo>
                    <a:pt x="51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53" name="Freeform 372"/>
            <p:cNvSpPr>
              <a:spLocks/>
            </p:cNvSpPr>
            <p:nvPr/>
          </p:nvSpPr>
          <p:spPr bwMode="auto">
            <a:xfrm>
              <a:off x="3412" y="2513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0 w 287"/>
                <a:gd name="T3" fmla="*/ 4 h 325"/>
                <a:gd name="T4" fmla="*/ 18 w 287"/>
                <a:gd name="T5" fmla="*/ 1 h 325"/>
                <a:gd name="T6" fmla="*/ 27 w 287"/>
                <a:gd name="T7" fmla="*/ 0 h 325"/>
                <a:gd name="T8" fmla="*/ 35 w 287"/>
                <a:gd name="T9" fmla="*/ 0 h 325"/>
                <a:gd name="T10" fmla="*/ 44 w 287"/>
                <a:gd name="T11" fmla="*/ 1 h 325"/>
                <a:gd name="T12" fmla="*/ 53 w 287"/>
                <a:gd name="T13" fmla="*/ 3 h 325"/>
                <a:gd name="T14" fmla="*/ 63 w 287"/>
                <a:gd name="T15" fmla="*/ 6 h 325"/>
                <a:gd name="T16" fmla="*/ 66 w 287"/>
                <a:gd name="T17" fmla="*/ 7 h 325"/>
                <a:gd name="T18" fmla="*/ 67 w 287"/>
                <a:gd name="T19" fmla="*/ 7 h 325"/>
                <a:gd name="T20" fmla="*/ 69 w 287"/>
                <a:gd name="T21" fmla="*/ 8 h 325"/>
                <a:gd name="T22" fmla="*/ 70 w 287"/>
                <a:gd name="T23" fmla="*/ 8 h 325"/>
                <a:gd name="T24" fmla="*/ 73 w 287"/>
                <a:gd name="T25" fmla="*/ 8 h 325"/>
                <a:gd name="T26" fmla="*/ 74 w 287"/>
                <a:gd name="T27" fmla="*/ 10 h 325"/>
                <a:gd name="T28" fmla="*/ 75 w 287"/>
                <a:gd name="T29" fmla="*/ 10 h 325"/>
                <a:gd name="T30" fmla="*/ 80 w 287"/>
                <a:gd name="T31" fmla="*/ 11 h 325"/>
                <a:gd name="T32" fmla="*/ 84 w 287"/>
                <a:gd name="T33" fmla="*/ 14 h 325"/>
                <a:gd name="T34" fmla="*/ 89 w 287"/>
                <a:gd name="T35" fmla="*/ 15 h 325"/>
                <a:gd name="T36" fmla="*/ 92 w 287"/>
                <a:gd name="T37" fmla="*/ 17 h 325"/>
                <a:gd name="T38" fmla="*/ 95 w 287"/>
                <a:gd name="T39" fmla="*/ 19 h 325"/>
                <a:gd name="T40" fmla="*/ 98 w 287"/>
                <a:gd name="T41" fmla="*/ 21 h 325"/>
                <a:gd name="T42" fmla="*/ 101 w 287"/>
                <a:gd name="T43" fmla="*/ 22 h 325"/>
                <a:gd name="T44" fmla="*/ 103 w 287"/>
                <a:gd name="T45" fmla="*/ 25 h 325"/>
                <a:gd name="T46" fmla="*/ 104 w 287"/>
                <a:gd name="T47" fmla="*/ 26 h 325"/>
                <a:gd name="T48" fmla="*/ 107 w 287"/>
                <a:gd name="T49" fmla="*/ 28 h 325"/>
                <a:gd name="T50" fmla="*/ 108 w 287"/>
                <a:gd name="T51" fmla="*/ 29 h 325"/>
                <a:gd name="T52" fmla="*/ 111 w 287"/>
                <a:gd name="T53" fmla="*/ 32 h 325"/>
                <a:gd name="T54" fmla="*/ 114 w 287"/>
                <a:gd name="T55" fmla="*/ 33 h 325"/>
                <a:gd name="T56" fmla="*/ 114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7 w 287"/>
                <a:gd name="T63" fmla="*/ 36 h 325"/>
                <a:gd name="T64" fmla="*/ 118 w 287"/>
                <a:gd name="T65" fmla="*/ 37 h 325"/>
                <a:gd name="T66" fmla="*/ 130 w 287"/>
                <a:gd name="T67" fmla="*/ 53 h 325"/>
                <a:gd name="T68" fmla="*/ 143 w 287"/>
                <a:gd name="T69" fmla="*/ 69 h 325"/>
                <a:gd name="T70" fmla="*/ 154 w 287"/>
                <a:gd name="T71" fmla="*/ 85 h 325"/>
                <a:gd name="T72" fmla="*/ 166 w 287"/>
                <a:gd name="T73" fmla="*/ 101 h 325"/>
                <a:gd name="T74" fmla="*/ 177 w 287"/>
                <a:gd name="T75" fmla="*/ 118 h 325"/>
                <a:gd name="T76" fmla="*/ 187 w 287"/>
                <a:gd name="T77" fmla="*/ 133 h 325"/>
                <a:gd name="T78" fmla="*/ 197 w 287"/>
                <a:gd name="T79" fmla="*/ 149 h 325"/>
                <a:gd name="T80" fmla="*/ 207 w 287"/>
                <a:gd name="T81" fmla="*/ 164 h 325"/>
                <a:gd name="T82" fmla="*/ 214 w 287"/>
                <a:gd name="T83" fmla="*/ 176 h 325"/>
                <a:gd name="T84" fmla="*/ 221 w 287"/>
                <a:gd name="T85" fmla="*/ 188 h 325"/>
                <a:gd name="T86" fmla="*/ 227 w 287"/>
                <a:gd name="T87" fmla="*/ 200 h 325"/>
                <a:gd name="T88" fmla="*/ 234 w 287"/>
                <a:gd name="T89" fmla="*/ 211 h 325"/>
                <a:gd name="T90" fmla="*/ 241 w 287"/>
                <a:gd name="T91" fmla="*/ 224 h 325"/>
                <a:gd name="T92" fmla="*/ 248 w 287"/>
                <a:gd name="T93" fmla="*/ 238 h 325"/>
                <a:gd name="T94" fmla="*/ 253 w 287"/>
                <a:gd name="T95" fmla="*/ 249 h 325"/>
                <a:gd name="T96" fmla="*/ 258 w 287"/>
                <a:gd name="T97" fmla="*/ 260 h 325"/>
                <a:gd name="T98" fmla="*/ 262 w 287"/>
                <a:gd name="T99" fmla="*/ 271 h 325"/>
                <a:gd name="T100" fmla="*/ 268 w 287"/>
                <a:gd name="T101" fmla="*/ 282 h 325"/>
                <a:gd name="T102" fmla="*/ 273 w 287"/>
                <a:gd name="T103" fmla="*/ 293 h 325"/>
                <a:gd name="T104" fmla="*/ 278 w 287"/>
                <a:gd name="T105" fmla="*/ 304 h 325"/>
                <a:gd name="T106" fmla="*/ 283 w 287"/>
                <a:gd name="T107" fmla="*/ 315 h 325"/>
                <a:gd name="T108" fmla="*/ 287 w 287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0" y="4"/>
                  </a:lnTo>
                  <a:lnTo>
                    <a:pt x="18" y="1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1"/>
                  </a:lnTo>
                  <a:lnTo>
                    <a:pt x="53" y="3"/>
                  </a:lnTo>
                  <a:lnTo>
                    <a:pt x="63" y="6"/>
                  </a:lnTo>
                  <a:lnTo>
                    <a:pt x="66" y="7"/>
                  </a:lnTo>
                  <a:lnTo>
                    <a:pt x="67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80" y="11"/>
                  </a:lnTo>
                  <a:lnTo>
                    <a:pt x="84" y="14"/>
                  </a:lnTo>
                  <a:lnTo>
                    <a:pt x="89" y="15"/>
                  </a:lnTo>
                  <a:lnTo>
                    <a:pt x="92" y="17"/>
                  </a:lnTo>
                  <a:lnTo>
                    <a:pt x="95" y="19"/>
                  </a:lnTo>
                  <a:lnTo>
                    <a:pt x="98" y="21"/>
                  </a:lnTo>
                  <a:lnTo>
                    <a:pt x="101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8" y="29"/>
                  </a:lnTo>
                  <a:lnTo>
                    <a:pt x="111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7" y="36"/>
                  </a:lnTo>
                  <a:lnTo>
                    <a:pt x="118" y="37"/>
                  </a:lnTo>
                  <a:lnTo>
                    <a:pt x="130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7" y="149"/>
                  </a:lnTo>
                  <a:lnTo>
                    <a:pt x="207" y="164"/>
                  </a:lnTo>
                  <a:lnTo>
                    <a:pt x="214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1" y="224"/>
                  </a:lnTo>
                  <a:lnTo>
                    <a:pt x="248" y="238"/>
                  </a:lnTo>
                  <a:lnTo>
                    <a:pt x="253" y="249"/>
                  </a:lnTo>
                  <a:lnTo>
                    <a:pt x="258" y="260"/>
                  </a:lnTo>
                  <a:lnTo>
                    <a:pt x="262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54" name="Freeform 373"/>
            <p:cNvSpPr>
              <a:spLocks/>
            </p:cNvSpPr>
            <p:nvPr/>
          </p:nvSpPr>
          <p:spPr bwMode="auto">
            <a:xfrm>
              <a:off x="3702" y="2524"/>
              <a:ext cx="49" cy="325"/>
            </a:xfrm>
            <a:custGeom>
              <a:avLst/>
              <a:gdLst>
                <a:gd name="T0" fmla="*/ 0 w 49"/>
                <a:gd name="T1" fmla="*/ 325 h 325"/>
                <a:gd name="T2" fmla="*/ 0 w 49"/>
                <a:gd name="T3" fmla="*/ 175 h 325"/>
                <a:gd name="T4" fmla="*/ 49 w 49"/>
                <a:gd name="T5" fmla="*/ 233 h 325"/>
                <a:gd name="T6" fmla="*/ 49 w 49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325">
                  <a:moveTo>
                    <a:pt x="0" y="325"/>
                  </a:moveTo>
                  <a:lnTo>
                    <a:pt x="0" y="175"/>
                  </a:lnTo>
                  <a:lnTo>
                    <a:pt x="49" y="233"/>
                  </a:lnTo>
                  <a:lnTo>
                    <a:pt x="49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55" name="Freeform 374"/>
            <p:cNvSpPr>
              <a:spLocks/>
            </p:cNvSpPr>
            <p:nvPr/>
          </p:nvSpPr>
          <p:spPr bwMode="auto">
            <a:xfrm>
              <a:off x="3751" y="2517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1 w 287"/>
                <a:gd name="T3" fmla="*/ 3 h 325"/>
                <a:gd name="T4" fmla="*/ 21 w 287"/>
                <a:gd name="T5" fmla="*/ 0 h 325"/>
                <a:gd name="T6" fmla="*/ 30 w 287"/>
                <a:gd name="T7" fmla="*/ 0 h 325"/>
                <a:gd name="T8" fmla="*/ 40 w 287"/>
                <a:gd name="T9" fmla="*/ 0 h 325"/>
                <a:gd name="T10" fmla="*/ 50 w 287"/>
                <a:gd name="T11" fmla="*/ 0 h 325"/>
                <a:gd name="T12" fmla="*/ 61 w 287"/>
                <a:gd name="T13" fmla="*/ 2 h 325"/>
                <a:gd name="T14" fmla="*/ 62 w 287"/>
                <a:gd name="T15" fmla="*/ 2 h 325"/>
                <a:gd name="T16" fmla="*/ 63 w 287"/>
                <a:gd name="T17" fmla="*/ 3 h 325"/>
                <a:gd name="T18" fmla="*/ 66 w 287"/>
                <a:gd name="T19" fmla="*/ 3 h 325"/>
                <a:gd name="T20" fmla="*/ 67 w 287"/>
                <a:gd name="T21" fmla="*/ 3 h 325"/>
                <a:gd name="T22" fmla="*/ 69 w 287"/>
                <a:gd name="T23" fmla="*/ 3 h 325"/>
                <a:gd name="T24" fmla="*/ 70 w 287"/>
                <a:gd name="T25" fmla="*/ 4 h 325"/>
                <a:gd name="T26" fmla="*/ 75 w 287"/>
                <a:gd name="T27" fmla="*/ 6 h 325"/>
                <a:gd name="T28" fmla="*/ 80 w 287"/>
                <a:gd name="T29" fmla="*/ 8 h 325"/>
                <a:gd name="T30" fmla="*/ 85 w 287"/>
                <a:gd name="T31" fmla="*/ 11 h 325"/>
                <a:gd name="T32" fmla="*/ 90 w 287"/>
                <a:gd name="T33" fmla="*/ 14 h 325"/>
                <a:gd name="T34" fmla="*/ 93 w 287"/>
                <a:gd name="T35" fmla="*/ 17 h 325"/>
                <a:gd name="T36" fmla="*/ 98 w 287"/>
                <a:gd name="T37" fmla="*/ 20 h 325"/>
                <a:gd name="T38" fmla="*/ 101 w 287"/>
                <a:gd name="T39" fmla="*/ 22 h 325"/>
                <a:gd name="T40" fmla="*/ 103 w 287"/>
                <a:gd name="T41" fmla="*/ 24 h 325"/>
                <a:gd name="T42" fmla="*/ 104 w 287"/>
                <a:gd name="T43" fmla="*/ 25 h 325"/>
                <a:gd name="T44" fmla="*/ 106 w 287"/>
                <a:gd name="T45" fmla="*/ 27 h 325"/>
                <a:gd name="T46" fmla="*/ 107 w 287"/>
                <a:gd name="T47" fmla="*/ 28 h 325"/>
                <a:gd name="T48" fmla="*/ 109 w 287"/>
                <a:gd name="T49" fmla="*/ 29 h 325"/>
                <a:gd name="T50" fmla="*/ 110 w 287"/>
                <a:gd name="T51" fmla="*/ 31 h 325"/>
                <a:gd name="T52" fmla="*/ 113 w 287"/>
                <a:gd name="T53" fmla="*/ 32 h 325"/>
                <a:gd name="T54" fmla="*/ 114 w 287"/>
                <a:gd name="T55" fmla="*/ 33 h 325"/>
                <a:gd name="T56" fmla="*/ 115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8 w 287"/>
                <a:gd name="T63" fmla="*/ 36 h 325"/>
                <a:gd name="T64" fmla="*/ 130 w 287"/>
                <a:gd name="T65" fmla="*/ 52 h 325"/>
                <a:gd name="T66" fmla="*/ 142 w 287"/>
                <a:gd name="T67" fmla="*/ 67 h 325"/>
                <a:gd name="T68" fmla="*/ 154 w 287"/>
                <a:gd name="T69" fmla="*/ 84 h 325"/>
                <a:gd name="T70" fmla="*/ 166 w 287"/>
                <a:gd name="T71" fmla="*/ 100 h 325"/>
                <a:gd name="T72" fmla="*/ 177 w 287"/>
                <a:gd name="T73" fmla="*/ 117 h 325"/>
                <a:gd name="T74" fmla="*/ 187 w 287"/>
                <a:gd name="T75" fmla="*/ 132 h 325"/>
                <a:gd name="T76" fmla="*/ 197 w 287"/>
                <a:gd name="T77" fmla="*/ 149 h 325"/>
                <a:gd name="T78" fmla="*/ 206 w 287"/>
                <a:gd name="T79" fmla="*/ 164 h 325"/>
                <a:gd name="T80" fmla="*/ 214 w 287"/>
                <a:gd name="T81" fmla="*/ 175 h 325"/>
                <a:gd name="T82" fmla="*/ 220 w 287"/>
                <a:gd name="T83" fmla="*/ 188 h 325"/>
                <a:gd name="T84" fmla="*/ 227 w 287"/>
                <a:gd name="T85" fmla="*/ 199 h 325"/>
                <a:gd name="T86" fmla="*/ 233 w 287"/>
                <a:gd name="T87" fmla="*/ 211 h 325"/>
                <a:gd name="T88" fmla="*/ 240 w 287"/>
                <a:gd name="T89" fmla="*/ 224 h 325"/>
                <a:gd name="T90" fmla="*/ 246 w 287"/>
                <a:gd name="T91" fmla="*/ 236 h 325"/>
                <a:gd name="T92" fmla="*/ 253 w 287"/>
                <a:gd name="T93" fmla="*/ 247 h 325"/>
                <a:gd name="T94" fmla="*/ 257 w 287"/>
                <a:gd name="T95" fmla="*/ 259 h 325"/>
                <a:gd name="T96" fmla="*/ 262 w 287"/>
                <a:gd name="T97" fmla="*/ 270 h 325"/>
                <a:gd name="T98" fmla="*/ 267 w 287"/>
                <a:gd name="T99" fmla="*/ 281 h 325"/>
                <a:gd name="T100" fmla="*/ 273 w 287"/>
                <a:gd name="T101" fmla="*/ 293 h 325"/>
                <a:gd name="T102" fmla="*/ 278 w 287"/>
                <a:gd name="T103" fmla="*/ 304 h 325"/>
                <a:gd name="T104" fmla="*/ 283 w 287"/>
                <a:gd name="T105" fmla="*/ 314 h 325"/>
                <a:gd name="T106" fmla="*/ 287 w 287"/>
                <a:gd name="T107" fmla="*/ 325 h 3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1" y="3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61" y="2"/>
                  </a:lnTo>
                  <a:lnTo>
                    <a:pt x="62" y="2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0" y="8"/>
                  </a:lnTo>
                  <a:lnTo>
                    <a:pt x="85" y="11"/>
                  </a:lnTo>
                  <a:lnTo>
                    <a:pt x="90" y="14"/>
                  </a:lnTo>
                  <a:lnTo>
                    <a:pt x="93" y="17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03" y="24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1"/>
                  </a:lnTo>
                  <a:lnTo>
                    <a:pt x="113" y="32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8" y="36"/>
                  </a:lnTo>
                  <a:lnTo>
                    <a:pt x="130" y="52"/>
                  </a:lnTo>
                  <a:lnTo>
                    <a:pt x="142" y="67"/>
                  </a:lnTo>
                  <a:lnTo>
                    <a:pt x="154" y="84"/>
                  </a:lnTo>
                  <a:lnTo>
                    <a:pt x="166" y="100"/>
                  </a:lnTo>
                  <a:lnTo>
                    <a:pt x="177" y="117"/>
                  </a:lnTo>
                  <a:lnTo>
                    <a:pt x="187" y="132"/>
                  </a:lnTo>
                  <a:lnTo>
                    <a:pt x="197" y="149"/>
                  </a:lnTo>
                  <a:lnTo>
                    <a:pt x="206" y="164"/>
                  </a:lnTo>
                  <a:lnTo>
                    <a:pt x="214" y="175"/>
                  </a:lnTo>
                  <a:lnTo>
                    <a:pt x="220" y="188"/>
                  </a:lnTo>
                  <a:lnTo>
                    <a:pt x="227" y="199"/>
                  </a:lnTo>
                  <a:lnTo>
                    <a:pt x="233" y="211"/>
                  </a:lnTo>
                  <a:lnTo>
                    <a:pt x="240" y="224"/>
                  </a:lnTo>
                  <a:lnTo>
                    <a:pt x="246" y="236"/>
                  </a:lnTo>
                  <a:lnTo>
                    <a:pt x="253" y="247"/>
                  </a:lnTo>
                  <a:lnTo>
                    <a:pt x="257" y="259"/>
                  </a:lnTo>
                  <a:lnTo>
                    <a:pt x="262" y="270"/>
                  </a:lnTo>
                  <a:lnTo>
                    <a:pt x="267" y="281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4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56" name="Freeform 375"/>
            <p:cNvSpPr>
              <a:spLocks/>
            </p:cNvSpPr>
            <p:nvPr/>
          </p:nvSpPr>
          <p:spPr bwMode="auto">
            <a:xfrm>
              <a:off x="4044" y="2524"/>
              <a:ext cx="51" cy="325"/>
            </a:xfrm>
            <a:custGeom>
              <a:avLst/>
              <a:gdLst>
                <a:gd name="T0" fmla="*/ 0 w 51"/>
                <a:gd name="T1" fmla="*/ 325 h 325"/>
                <a:gd name="T2" fmla="*/ 0 w 51"/>
                <a:gd name="T3" fmla="*/ 175 h 325"/>
                <a:gd name="T4" fmla="*/ 51 w 51"/>
                <a:gd name="T5" fmla="*/ 233 h 325"/>
                <a:gd name="T6" fmla="*/ 51 w 51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5">
                  <a:moveTo>
                    <a:pt x="0" y="325"/>
                  </a:moveTo>
                  <a:lnTo>
                    <a:pt x="0" y="175"/>
                  </a:lnTo>
                  <a:lnTo>
                    <a:pt x="51" y="233"/>
                  </a:lnTo>
                  <a:lnTo>
                    <a:pt x="51" y="0"/>
                  </a:lnTo>
                </a:path>
              </a:pathLst>
            </a:custGeom>
            <a:noFill/>
            <a:ln w="15875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57" name="Freeform 376"/>
            <p:cNvSpPr>
              <a:spLocks/>
            </p:cNvSpPr>
            <p:nvPr/>
          </p:nvSpPr>
          <p:spPr bwMode="auto">
            <a:xfrm>
              <a:off x="4095" y="2513"/>
              <a:ext cx="288" cy="325"/>
            </a:xfrm>
            <a:custGeom>
              <a:avLst/>
              <a:gdLst>
                <a:gd name="T0" fmla="*/ 0 w 288"/>
                <a:gd name="T1" fmla="*/ 7 h 325"/>
                <a:gd name="T2" fmla="*/ 9 w 288"/>
                <a:gd name="T3" fmla="*/ 4 h 325"/>
                <a:gd name="T4" fmla="*/ 18 w 288"/>
                <a:gd name="T5" fmla="*/ 1 h 325"/>
                <a:gd name="T6" fmla="*/ 26 w 288"/>
                <a:gd name="T7" fmla="*/ 0 h 325"/>
                <a:gd name="T8" fmla="*/ 35 w 288"/>
                <a:gd name="T9" fmla="*/ 0 h 325"/>
                <a:gd name="T10" fmla="*/ 43 w 288"/>
                <a:gd name="T11" fmla="*/ 1 h 325"/>
                <a:gd name="T12" fmla="*/ 53 w 288"/>
                <a:gd name="T13" fmla="*/ 3 h 325"/>
                <a:gd name="T14" fmla="*/ 64 w 288"/>
                <a:gd name="T15" fmla="*/ 6 h 325"/>
                <a:gd name="T16" fmla="*/ 65 w 288"/>
                <a:gd name="T17" fmla="*/ 7 h 325"/>
                <a:gd name="T18" fmla="*/ 66 w 288"/>
                <a:gd name="T19" fmla="*/ 7 h 325"/>
                <a:gd name="T20" fmla="*/ 69 w 288"/>
                <a:gd name="T21" fmla="*/ 8 h 325"/>
                <a:gd name="T22" fmla="*/ 70 w 288"/>
                <a:gd name="T23" fmla="*/ 8 h 325"/>
                <a:gd name="T24" fmla="*/ 73 w 288"/>
                <a:gd name="T25" fmla="*/ 8 h 325"/>
                <a:gd name="T26" fmla="*/ 74 w 288"/>
                <a:gd name="T27" fmla="*/ 10 h 325"/>
                <a:gd name="T28" fmla="*/ 76 w 288"/>
                <a:gd name="T29" fmla="*/ 10 h 325"/>
                <a:gd name="T30" fmla="*/ 80 w 288"/>
                <a:gd name="T31" fmla="*/ 11 h 325"/>
                <a:gd name="T32" fmla="*/ 85 w 288"/>
                <a:gd name="T33" fmla="*/ 14 h 325"/>
                <a:gd name="T34" fmla="*/ 88 w 288"/>
                <a:gd name="T35" fmla="*/ 15 h 325"/>
                <a:gd name="T36" fmla="*/ 92 w 288"/>
                <a:gd name="T37" fmla="*/ 17 h 325"/>
                <a:gd name="T38" fmla="*/ 96 w 288"/>
                <a:gd name="T39" fmla="*/ 19 h 325"/>
                <a:gd name="T40" fmla="*/ 98 w 288"/>
                <a:gd name="T41" fmla="*/ 21 h 325"/>
                <a:gd name="T42" fmla="*/ 100 w 288"/>
                <a:gd name="T43" fmla="*/ 22 h 325"/>
                <a:gd name="T44" fmla="*/ 103 w 288"/>
                <a:gd name="T45" fmla="*/ 25 h 325"/>
                <a:gd name="T46" fmla="*/ 104 w 288"/>
                <a:gd name="T47" fmla="*/ 26 h 325"/>
                <a:gd name="T48" fmla="*/ 107 w 288"/>
                <a:gd name="T49" fmla="*/ 28 h 325"/>
                <a:gd name="T50" fmla="*/ 109 w 288"/>
                <a:gd name="T51" fmla="*/ 29 h 325"/>
                <a:gd name="T52" fmla="*/ 110 w 288"/>
                <a:gd name="T53" fmla="*/ 32 h 325"/>
                <a:gd name="T54" fmla="*/ 114 w 288"/>
                <a:gd name="T55" fmla="*/ 33 h 325"/>
                <a:gd name="T56" fmla="*/ 114 w 288"/>
                <a:gd name="T57" fmla="*/ 33 h 325"/>
                <a:gd name="T58" fmla="*/ 115 w 288"/>
                <a:gd name="T59" fmla="*/ 35 h 325"/>
                <a:gd name="T60" fmla="*/ 116 w 288"/>
                <a:gd name="T61" fmla="*/ 35 h 325"/>
                <a:gd name="T62" fmla="*/ 116 w 288"/>
                <a:gd name="T63" fmla="*/ 36 h 325"/>
                <a:gd name="T64" fmla="*/ 117 w 288"/>
                <a:gd name="T65" fmla="*/ 37 h 325"/>
                <a:gd name="T66" fmla="*/ 131 w 288"/>
                <a:gd name="T67" fmla="*/ 53 h 325"/>
                <a:gd name="T68" fmla="*/ 143 w 288"/>
                <a:gd name="T69" fmla="*/ 69 h 325"/>
                <a:gd name="T70" fmla="*/ 154 w 288"/>
                <a:gd name="T71" fmla="*/ 85 h 325"/>
                <a:gd name="T72" fmla="*/ 166 w 288"/>
                <a:gd name="T73" fmla="*/ 101 h 325"/>
                <a:gd name="T74" fmla="*/ 177 w 288"/>
                <a:gd name="T75" fmla="*/ 118 h 325"/>
                <a:gd name="T76" fmla="*/ 187 w 288"/>
                <a:gd name="T77" fmla="*/ 133 h 325"/>
                <a:gd name="T78" fmla="*/ 198 w 288"/>
                <a:gd name="T79" fmla="*/ 149 h 325"/>
                <a:gd name="T80" fmla="*/ 206 w 288"/>
                <a:gd name="T81" fmla="*/ 164 h 325"/>
                <a:gd name="T82" fmla="*/ 213 w 288"/>
                <a:gd name="T83" fmla="*/ 176 h 325"/>
                <a:gd name="T84" fmla="*/ 221 w 288"/>
                <a:gd name="T85" fmla="*/ 188 h 325"/>
                <a:gd name="T86" fmla="*/ 227 w 288"/>
                <a:gd name="T87" fmla="*/ 200 h 325"/>
                <a:gd name="T88" fmla="*/ 234 w 288"/>
                <a:gd name="T89" fmla="*/ 211 h 325"/>
                <a:gd name="T90" fmla="*/ 240 w 288"/>
                <a:gd name="T91" fmla="*/ 224 h 325"/>
                <a:gd name="T92" fmla="*/ 247 w 288"/>
                <a:gd name="T93" fmla="*/ 238 h 325"/>
                <a:gd name="T94" fmla="*/ 252 w 288"/>
                <a:gd name="T95" fmla="*/ 249 h 325"/>
                <a:gd name="T96" fmla="*/ 257 w 288"/>
                <a:gd name="T97" fmla="*/ 260 h 325"/>
                <a:gd name="T98" fmla="*/ 263 w 288"/>
                <a:gd name="T99" fmla="*/ 271 h 325"/>
                <a:gd name="T100" fmla="*/ 268 w 288"/>
                <a:gd name="T101" fmla="*/ 282 h 325"/>
                <a:gd name="T102" fmla="*/ 273 w 288"/>
                <a:gd name="T103" fmla="*/ 293 h 325"/>
                <a:gd name="T104" fmla="*/ 278 w 288"/>
                <a:gd name="T105" fmla="*/ 304 h 325"/>
                <a:gd name="T106" fmla="*/ 283 w 288"/>
                <a:gd name="T107" fmla="*/ 315 h 325"/>
                <a:gd name="T108" fmla="*/ 288 w 288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8" h="325">
                  <a:moveTo>
                    <a:pt x="0" y="7"/>
                  </a:moveTo>
                  <a:lnTo>
                    <a:pt x="9" y="4"/>
                  </a:lnTo>
                  <a:lnTo>
                    <a:pt x="18" y="1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1"/>
                  </a:lnTo>
                  <a:lnTo>
                    <a:pt x="53" y="3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6" y="10"/>
                  </a:lnTo>
                  <a:lnTo>
                    <a:pt x="80" y="11"/>
                  </a:lnTo>
                  <a:lnTo>
                    <a:pt x="85" y="14"/>
                  </a:lnTo>
                  <a:lnTo>
                    <a:pt x="88" y="15"/>
                  </a:lnTo>
                  <a:lnTo>
                    <a:pt x="92" y="17"/>
                  </a:lnTo>
                  <a:lnTo>
                    <a:pt x="96" y="19"/>
                  </a:lnTo>
                  <a:lnTo>
                    <a:pt x="98" y="21"/>
                  </a:lnTo>
                  <a:lnTo>
                    <a:pt x="100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6" y="35"/>
                  </a:lnTo>
                  <a:lnTo>
                    <a:pt x="116" y="36"/>
                  </a:lnTo>
                  <a:lnTo>
                    <a:pt x="117" y="37"/>
                  </a:lnTo>
                  <a:lnTo>
                    <a:pt x="131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8" y="149"/>
                  </a:lnTo>
                  <a:lnTo>
                    <a:pt x="206" y="164"/>
                  </a:lnTo>
                  <a:lnTo>
                    <a:pt x="213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0" y="224"/>
                  </a:lnTo>
                  <a:lnTo>
                    <a:pt x="247" y="238"/>
                  </a:lnTo>
                  <a:lnTo>
                    <a:pt x="252" y="249"/>
                  </a:lnTo>
                  <a:lnTo>
                    <a:pt x="257" y="260"/>
                  </a:lnTo>
                  <a:lnTo>
                    <a:pt x="263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8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58" name="Freeform 377"/>
            <p:cNvSpPr>
              <a:spLocks/>
            </p:cNvSpPr>
            <p:nvPr/>
          </p:nvSpPr>
          <p:spPr bwMode="auto">
            <a:xfrm>
              <a:off x="4385" y="2524"/>
              <a:ext cx="55" cy="325"/>
            </a:xfrm>
            <a:custGeom>
              <a:avLst/>
              <a:gdLst>
                <a:gd name="T0" fmla="*/ 0 w 55"/>
                <a:gd name="T1" fmla="*/ 325 h 325"/>
                <a:gd name="T2" fmla="*/ 0 w 55"/>
                <a:gd name="T3" fmla="*/ 175 h 325"/>
                <a:gd name="T4" fmla="*/ 55 w 55"/>
                <a:gd name="T5" fmla="*/ 233 h 325"/>
                <a:gd name="T6" fmla="*/ 55 w 55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5" h="325">
                  <a:moveTo>
                    <a:pt x="0" y="325"/>
                  </a:moveTo>
                  <a:lnTo>
                    <a:pt x="0" y="175"/>
                  </a:lnTo>
                  <a:lnTo>
                    <a:pt x="55" y="233"/>
                  </a:lnTo>
                  <a:lnTo>
                    <a:pt x="55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59" name="Freeform 378"/>
            <p:cNvSpPr>
              <a:spLocks/>
            </p:cNvSpPr>
            <p:nvPr/>
          </p:nvSpPr>
          <p:spPr bwMode="auto">
            <a:xfrm>
              <a:off x="4440" y="2516"/>
              <a:ext cx="289" cy="332"/>
            </a:xfrm>
            <a:custGeom>
              <a:avLst/>
              <a:gdLst>
                <a:gd name="T0" fmla="*/ 0 w 289"/>
                <a:gd name="T1" fmla="*/ 4 h 332"/>
                <a:gd name="T2" fmla="*/ 11 w 289"/>
                <a:gd name="T3" fmla="*/ 1 h 332"/>
                <a:gd name="T4" fmla="*/ 21 w 289"/>
                <a:gd name="T5" fmla="*/ 0 h 332"/>
                <a:gd name="T6" fmla="*/ 34 w 289"/>
                <a:gd name="T7" fmla="*/ 0 h 332"/>
                <a:gd name="T8" fmla="*/ 46 w 289"/>
                <a:gd name="T9" fmla="*/ 1 h 332"/>
                <a:gd name="T10" fmla="*/ 57 w 289"/>
                <a:gd name="T11" fmla="*/ 4 h 332"/>
                <a:gd name="T12" fmla="*/ 66 w 289"/>
                <a:gd name="T13" fmla="*/ 8 h 332"/>
                <a:gd name="T14" fmla="*/ 75 w 289"/>
                <a:gd name="T15" fmla="*/ 11 h 332"/>
                <a:gd name="T16" fmla="*/ 75 w 289"/>
                <a:gd name="T17" fmla="*/ 11 h 332"/>
                <a:gd name="T18" fmla="*/ 76 w 289"/>
                <a:gd name="T19" fmla="*/ 12 h 332"/>
                <a:gd name="T20" fmla="*/ 77 w 289"/>
                <a:gd name="T21" fmla="*/ 12 h 332"/>
                <a:gd name="T22" fmla="*/ 79 w 289"/>
                <a:gd name="T23" fmla="*/ 14 h 332"/>
                <a:gd name="T24" fmla="*/ 80 w 289"/>
                <a:gd name="T25" fmla="*/ 14 h 332"/>
                <a:gd name="T26" fmla="*/ 81 w 289"/>
                <a:gd name="T27" fmla="*/ 15 h 332"/>
                <a:gd name="T28" fmla="*/ 81 w 289"/>
                <a:gd name="T29" fmla="*/ 15 h 332"/>
                <a:gd name="T30" fmla="*/ 85 w 289"/>
                <a:gd name="T31" fmla="*/ 16 h 332"/>
                <a:gd name="T32" fmla="*/ 88 w 289"/>
                <a:gd name="T33" fmla="*/ 19 h 332"/>
                <a:gd name="T34" fmla="*/ 92 w 289"/>
                <a:gd name="T35" fmla="*/ 22 h 332"/>
                <a:gd name="T36" fmla="*/ 97 w 289"/>
                <a:gd name="T37" fmla="*/ 23 h 332"/>
                <a:gd name="T38" fmla="*/ 100 w 289"/>
                <a:gd name="T39" fmla="*/ 26 h 332"/>
                <a:gd name="T40" fmla="*/ 103 w 289"/>
                <a:gd name="T41" fmla="*/ 29 h 332"/>
                <a:gd name="T42" fmla="*/ 105 w 289"/>
                <a:gd name="T43" fmla="*/ 30 h 332"/>
                <a:gd name="T44" fmla="*/ 106 w 289"/>
                <a:gd name="T45" fmla="*/ 32 h 332"/>
                <a:gd name="T46" fmla="*/ 109 w 289"/>
                <a:gd name="T47" fmla="*/ 33 h 332"/>
                <a:gd name="T48" fmla="*/ 110 w 289"/>
                <a:gd name="T49" fmla="*/ 34 h 332"/>
                <a:gd name="T50" fmla="*/ 113 w 289"/>
                <a:gd name="T51" fmla="*/ 37 h 332"/>
                <a:gd name="T52" fmla="*/ 116 w 289"/>
                <a:gd name="T53" fmla="*/ 39 h 332"/>
                <a:gd name="T54" fmla="*/ 116 w 289"/>
                <a:gd name="T55" fmla="*/ 40 h 332"/>
                <a:gd name="T56" fmla="*/ 117 w 289"/>
                <a:gd name="T57" fmla="*/ 40 h 332"/>
                <a:gd name="T58" fmla="*/ 119 w 289"/>
                <a:gd name="T59" fmla="*/ 40 h 332"/>
                <a:gd name="T60" fmla="*/ 119 w 289"/>
                <a:gd name="T61" fmla="*/ 41 h 332"/>
                <a:gd name="T62" fmla="*/ 120 w 289"/>
                <a:gd name="T63" fmla="*/ 43 h 332"/>
                <a:gd name="T64" fmla="*/ 133 w 289"/>
                <a:gd name="T65" fmla="*/ 58 h 332"/>
                <a:gd name="T66" fmla="*/ 145 w 289"/>
                <a:gd name="T67" fmla="*/ 75 h 332"/>
                <a:gd name="T68" fmla="*/ 157 w 289"/>
                <a:gd name="T69" fmla="*/ 91 h 332"/>
                <a:gd name="T70" fmla="*/ 168 w 289"/>
                <a:gd name="T71" fmla="*/ 107 h 332"/>
                <a:gd name="T72" fmla="*/ 179 w 289"/>
                <a:gd name="T73" fmla="*/ 123 h 332"/>
                <a:gd name="T74" fmla="*/ 190 w 289"/>
                <a:gd name="T75" fmla="*/ 140 h 332"/>
                <a:gd name="T76" fmla="*/ 199 w 289"/>
                <a:gd name="T77" fmla="*/ 155 h 332"/>
                <a:gd name="T78" fmla="*/ 207 w 289"/>
                <a:gd name="T79" fmla="*/ 169 h 332"/>
                <a:gd name="T80" fmla="*/ 213 w 289"/>
                <a:gd name="T81" fmla="*/ 179 h 332"/>
                <a:gd name="T82" fmla="*/ 218 w 289"/>
                <a:gd name="T83" fmla="*/ 189 h 332"/>
                <a:gd name="T84" fmla="*/ 223 w 289"/>
                <a:gd name="T85" fmla="*/ 198 h 332"/>
                <a:gd name="T86" fmla="*/ 228 w 289"/>
                <a:gd name="T87" fmla="*/ 208 h 332"/>
                <a:gd name="T88" fmla="*/ 233 w 289"/>
                <a:gd name="T89" fmla="*/ 219 h 332"/>
                <a:gd name="T90" fmla="*/ 238 w 289"/>
                <a:gd name="T91" fmla="*/ 229 h 332"/>
                <a:gd name="T92" fmla="*/ 244 w 289"/>
                <a:gd name="T93" fmla="*/ 241 h 332"/>
                <a:gd name="T94" fmla="*/ 249 w 289"/>
                <a:gd name="T95" fmla="*/ 251 h 332"/>
                <a:gd name="T96" fmla="*/ 253 w 289"/>
                <a:gd name="T97" fmla="*/ 261 h 332"/>
                <a:gd name="T98" fmla="*/ 260 w 289"/>
                <a:gd name="T99" fmla="*/ 271 h 332"/>
                <a:gd name="T100" fmla="*/ 264 w 289"/>
                <a:gd name="T101" fmla="*/ 282 h 332"/>
                <a:gd name="T102" fmla="*/ 270 w 289"/>
                <a:gd name="T103" fmla="*/ 292 h 332"/>
                <a:gd name="T104" fmla="*/ 275 w 289"/>
                <a:gd name="T105" fmla="*/ 303 h 332"/>
                <a:gd name="T106" fmla="*/ 280 w 289"/>
                <a:gd name="T107" fmla="*/ 312 h 332"/>
                <a:gd name="T108" fmla="*/ 285 w 289"/>
                <a:gd name="T109" fmla="*/ 322 h 332"/>
                <a:gd name="T110" fmla="*/ 289 w 289"/>
                <a:gd name="T111" fmla="*/ 332 h 3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89" h="332">
                  <a:moveTo>
                    <a:pt x="0" y="4"/>
                  </a:moveTo>
                  <a:lnTo>
                    <a:pt x="11" y="1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7" y="4"/>
                  </a:lnTo>
                  <a:lnTo>
                    <a:pt x="66" y="8"/>
                  </a:lnTo>
                  <a:lnTo>
                    <a:pt x="75" y="11"/>
                  </a:lnTo>
                  <a:lnTo>
                    <a:pt x="76" y="12"/>
                  </a:lnTo>
                  <a:lnTo>
                    <a:pt x="77" y="12"/>
                  </a:lnTo>
                  <a:lnTo>
                    <a:pt x="79" y="14"/>
                  </a:lnTo>
                  <a:lnTo>
                    <a:pt x="80" y="14"/>
                  </a:lnTo>
                  <a:lnTo>
                    <a:pt x="81" y="15"/>
                  </a:lnTo>
                  <a:lnTo>
                    <a:pt x="85" y="16"/>
                  </a:lnTo>
                  <a:lnTo>
                    <a:pt x="88" y="19"/>
                  </a:lnTo>
                  <a:lnTo>
                    <a:pt x="92" y="22"/>
                  </a:lnTo>
                  <a:lnTo>
                    <a:pt x="97" y="23"/>
                  </a:lnTo>
                  <a:lnTo>
                    <a:pt x="100" y="26"/>
                  </a:lnTo>
                  <a:lnTo>
                    <a:pt x="103" y="29"/>
                  </a:lnTo>
                  <a:lnTo>
                    <a:pt x="105" y="30"/>
                  </a:lnTo>
                  <a:lnTo>
                    <a:pt x="106" y="32"/>
                  </a:lnTo>
                  <a:lnTo>
                    <a:pt x="109" y="33"/>
                  </a:lnTo>
                  <a:lnTo>
                    <a:pt x="110" y="34"/>
                  </a:lnTo>
                  <a:lnTo>
                    <a:pt x="113" y="37"/>
                  </a:lnTo>
                  <a:lnTo>
                    <a:pt x="116" y="39"/>
                  </a:lnTo>
                  <a:lnTo>
                    <a:pt x="116" y="40"/>
                  </a:lnTo>
                  <a:lnTo>
                    <a:pt x="117" y="40"/>
                  </a:lnTo>
                  <a:lnTo>
                    <a:pt x="119" y="40"/>
                  </a:lnTo>
                  <a:lnTo>
                    <a:pt x="119" y="41"/>
                  </a:lnTo>
                  <a:lnTo>
                    <a:pt x="120" y="43"/>
                  </a:lnTo>
                  <a:lnTo>
                    <a:pt x="133" y="58"/>
                  </a:lnTo>
                  <a:lnTo>
                    <a:pt x="145" y="75"/>
                  </a:lnTo>
                  <a:lnTo>
                    <a:pt x="157" y="91"/>
                  </a:lnTo>
                  <a:lnTo>
                    <a:pt x="168" y="107"/>
                  </a:lnTo>
                  <a:lnTo>
                    <a:pt x="179" y="123"/>
                  </a:lnTo>
                  <a:lnTo>
                    <a:pt x="190" y="140"/>
                  </a:lnTo>
                  <a:lnTo>
                    <a:pt x="199" y="155"/>
                  </a:lnTo>
                  <a:lnTo>
                    <a:pt x="207" y="169"/>
                  </a:lnTo>
                  <a:lnTo>
                    <a:pt x="213" y="179"/>
                  </a:lnTo>
                  <a:lnTo>
                    <a:pt x="218" y="189"/>
                  </a:lnTo>
                  <a:lnTo>
                    <a:pt x="223" y="198"/>
                  </a:lnTo>
                  <a:lnTo>
                    <a:pt x="228" y="208"/>
                  </a:lnTo>
                  <a:lnTo>
                    <a:pt x="233" y="219"/>
                  </a:lnTo>
                  <a:lnTo>
                    <a:pt x="238" y="229"/>
                  </a:lnTo>
                  <a:lnTo>
                    <a:pt x="244" y="241"/>
                  </a:lnTo>
                  <a:lnTo>
                    <a:pt x="249" y="251"/>
                  </a:lnTo>
                  <a:lnTo>
                    <a:pt x="253" y="261"/>
                  </a:lnTo>
                  <a:lnTo>
                    <a:pt x="260" y="271"/>
                  </a:lnTo>
                  <a:lnTo>
                    <a:pt x="264" y="282"/>
                  </a:lnTo>
                  <a:lnTo>
                    <a:pt x="270" y="292"/>
                  </a:lnTo>
                  <a:lnTo>
                    <a:pt x="275" y="303"/>
                  </a:lnTo>
                  <a:lnTo>
                    <a:pt x="280" y="312"/>
                  </a:lnTo>
                  <a:lnTo>
                    <a:pt x="285" y="322"/>
                  </a:lnTo>
                  <a:lnTo>
                    <a:pt x="289" y="332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60" name="Freeform 379"/>
            <p:cNvSpPr>
              <a:spLocks/>
            </p:cNvSpPr>
            <p:nvPr/>
          </p:nvSpPr>
          <p:spPr bwMode="auto">
            <a:xfrm>
              <a:off x="4729" y="2521"/>
              <a:ext cx="58" cy="325"/>
            </a:xfrm>
            <a:custGeom>
              <a:avLst/>
              <a:gdLst>
                <a:gd name="T0" fmla="*/ 0 w 58"/>
                <a:gd name="T1" fmla="*/ 325 h 325"/>
                <a:gd name="T2" fmla="*/ 0 w 58"/>
                <a:gd name="T3" fmla="*/ 175 h 325"/>
                <a:gd name="T4" fmla="*/ 58 w 58"/>
                <a:gd name="T5" fmla="*/ 234 h 325"/>
                <a:gd name="T6" fmla="*/ 58 w 58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325">
                  <a:moveTo>
                    <a:pt x="0" y="325"/>
                  </a:moveTo>
                  <a:lnTo>
                    <a:pt x="0" y="175"/>
                  </a:lnTo>
                  <a:lnTo>
                    <a:pt x="58" y="234"/>
                  </a:lnTo>
                  <a:lnTo>
                    <a:pt x="58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61" name="Freeform 380"/>
            <p:cNvSpPr>
              <a:spLocks/>
            </p:cNvSpPr>
            <p:nvPr/>
          </p:nvSpPr>
          <p:spPr bwMode="auto">
            <a:xfrm>
              <a:off x="4783" y="2514"/>
              <a:ext cx="288" cy="334"/>
            </a:xfrm>
            <a:custGeom>
              <a:avLst/>
              <a:gdLst>
                <a:gd name="T0" fmla="*/ 0 w 288"/>
                <a:gd name="T1" fmla="*/ 6 h 334"/>
                <a:gd name="T2" fmla="*/ 11 w 288"/>
                <a:gd name="T3" fmla="*/ 3 h 334"/>
                <a:gd name="T4" fmla="*/ 22 w 288"/>
                <a:gd name="T5" fmla="*/ 2 h 334"/>
                <a:gd name="T6" fmla="*/ 32 w 288"/>
                <a:gd name="T7" fmla="*/ 0 h 334"/>
                <a:gd name="T8" fmla="*/ 43 w 288"/>
                <a:gd name="T9" fmla="*/ 2 h 334"/>
                <a:gd name="T10" fmla="*/ 53 w 288"/>
                <a:gd name="T11" fmla="*/ 3 h 334"/>
                <a:gd name="T12" fmla="*/ 60 w 288"/>
                <a:gd name="T13" fmla="*/ 5 h 334"/>
                <a:gd name="T14" fmla="*/ 67 w 288"/>
                <a:gd name="T15" fmla="*/ 7 h 334"/>
                <a:gd name="T16" fmla="*/ 67 w 288"/>
                <a:gd name="T17" fmla="*/ 7 h 334"/>
                <a:gd name="T18" fmla="*/ 68 w 288"/>
                <a:gd name="T19" fmla="*/ 7 h 334"/>
                <a:gd name="T20" fmla="*/ 70 w 288"/>
                <a:gd name="T21" fmla="*/ 7 h 334"/>
                <a:gd name="T22" fmla="*/ 70 w 288"/>
                <a:gd name="T23" fmla="*/ 7 h 334"/>
                <a:gd name="T24" fmla="*/ 71 w 288"/>
                <a:gd name="T25" fmla="*/ 9 h 334"/>
                <a:gd name="T26" fmla="*/ 72 w 288"/>
                <a:gd name="T27" fmla="*/ 9 h 334"/>
                <a:gd name="T28" fmla="*/ 73 w 288"/>
                <a:gd name="T29" fmla="*/ 10 h 334"/>
                <a:gd name="T30" fmla="*/ 76 w 288"/>
                <a:gd name="T31" fmla="*/ 11 h 334"/>
                <a:gd name="T32" fmla="*/ 79 w 288"/>
                <a:gd name="T33" fmla="*/ 14 h 334"/>
                <a:gd name="T34" fmla="*/ 84 w 288"/>
                <a:gd name="T35" fmla="*/ 17 h 334"/>
                <a:gd name="T36" fmla="*/ 88 w 288"/>
                <a:gd name="T37" fmla="*/ 20 h 334"/>
                <a:gd name="T38" fmla="*/ 91 w 288"/>
                <a:gd name="T39" fmla="*/ 23 h 334"/>
                <a:gd name="T40" fmla="*/ 95 w 288"/>
                <a:gd name="T41" fmla="*/ 25 h 334"/>
                <a:gd name="T42" fmla="*/ 99 w 288"/>
                <a:gd name="T43" fmla="*/ 28 h 334"/>
                <a:gd name="T44" fmla="*/ 102 w 288"/>
                <a:gd name="T45" fmla="*/ 31 h 334"/>
                <a:gd name="T46" fmla="*/ 104 w 288"/>
                <a:gd name="T47" fmla="*/ 32 h 334"/>
                <a:gd name="T48" fmla="*/ 105 w 288"/>
                <a:gd name="T49" fmla="*/ 34 h 334"/>
                <a:gd name="T50" fmla="*/ 106 w 288"/>
                <a:gd name="T51" fmla="*/ 35 h 334"/>
                <a:gd name="T52" fmla="*/ 107 w 288"/>
                <a:gd name="T53" fmla="*/ 35 h 334"/>
                <a:gd name="T54" fmla="*/ 108 w 288"/>
                <a:gd name="T55" fmla="*/ 36 h 334"/>
                <a:gd name="T56" fmla="*/ 110 w 288"/>
                <a:gd name="T57" fmla="*/ 38 h 334"/>
                <a:gd name="T58" fmla="*/ 112 w 288"/>
                <a:gd name="T59" fmla="*/ 39 h 334"/>
                <a:gd name="T60" fmla="*/ 114 w 288"/>
                <a:gd name="T61" fmla="*/ 41 h 334"/>
                <a:gd name="T62" fmla="*/ 114 w 288"/>
                <a:gd name="T63" fmla="*/ 42 h 334"/>
                <a:gd name="T64" fmla="*/ 116 w 288"/>
                <a:gd name="T65" fmla="*/ 42 h 334"/>
                <a:gd name="T66" fmla="*/ 117 w 288"/>
                <a:gd name="T67" fmla="*/ 42 h 334"/>
                <a:gd name="T68" fmla="*/ 117 w 288"/>
                <a:gd name="T69" fmla="*/ 43 h 334"/>
                <a:gd name="T70" fmla="*/ 118 w 288"/>
                <a:gd name="T71" fmla="*/ 45 h 334"/>
                <a:gd name="T72" fmla="*/ 131 w 288"/>
                <a:gd name="T73" fmla="*/ 60 h 334"/>
                <a:gd name="T74" fmla="*/ 144 w 288"/>
                <a:gd name="T75" fmla="*/ 77 h 334"/>
                <a:gd name="T76" fmla="*/ 156 w 288"/>
                <a:gd name="T77" fmla="*/ 93 h 334"/>
                <a:gd name="T78" fmla="*/ 167 w 288"/>
                <a:gd name="T79" fmla="*/ 109 h 334"/>
                <a:gd name="T80" fmla="*/ 178 w 288"/>
                <a:gd name="T81" fmla="*/ 125 h 334"/>
                <a:gd name="T82" fmla="*/ 189 w 288"/>
                <a:gd name="T83" fmla="*/ 142 h 334"/>
                <a:gd name="T84" fmla="*/ 198 w 288"/>
                <a:gd name="T85" fmla="*/ 157 h 334"/>
                <a:gd name="T86" fmla="*/ 207 w 288"/>
                <a:gd name="T87" fmla="*/ 171 h 334"/>
                <a:gd name="T88" fmla="*/ 213 w 288"/>
                <a:gd name="T89" fmla="*/ 182 h 334"/>
                <a:gd name="T90" fmla="*/ 220 w 288"/>
                <a:gd name="T91" fmla="*/ 195 h 334"/>
                <a:gd name="T92" fmla="*/ 226 w 288"/>
                <a:gd name="T93" fmla="*/ 206 h 334"/>
                <a:gd name="T94" fmla="*/ 232 w 288"/>
                <a:gd name="T95" fmla="*/ 217 h 334"/>
                <a:gd name="T96" fmla="*/ 238 w 288"/>
                <a:gd name="T97" fmla="*/ 230 h 334"/>
                <a:gd name="T98" fmla="*/ 244 w 288"/>
                <a:gd name="T99" fmla="*/ 243 h 334"/>
                <a:gd name="T100" fmla="*/ 249 w 288"/>
                <a:gd name="T101" fmla="*/ 253 h 334"/>
                <a:gd name="T102" fmla="*/ 254 w 288"/>
                <a:gd name="T103" fmla="*/ 263 h 334"/>
                <a:gd name="T104" fmla="*/ 260 w 288"/>
                <a:gd name="T105" fmla="*/ 273 h 334"/>
                <a:gd name="T106" fmla="*/ 265 w 288"/>
                <a:gd name="T107" fmla="*/ 284 h 334"/>
                <a:gd name="T108" fmla="*/ 270 w 288"/>
                <a:gd name="T109" fmla="*/ 294 h 334"/>
                <a:gd name="T110" fmla="*/ 275 w 288"/>
                <a:gd name="T111" fmla="*/ 305 h 334"/>
                <a:gd name="T112" fmla="*/ 280 w 288"/>
                <a:gd name="T113" fmla="*/ 314 h 334"/>
                <a:gd name="T114" fmla="*/ 283 w 288"/>
                <a:gd name="T115" fmla="*/ 324 h 334"/>
                <a:gd name="T116" fmla="*/ 288 w 288"/>
                <a:gd name="T117" fmla="*/ 334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8" h="334">
                  <a:moveTo>
                    <a:pt x="0" y="6"/>
                  </a:moveTo>
                  <a:lnTo>
                    <a:pt x="11" y="3"/>
                  </a:lnTo>
                  <a:lnTo>
                    <a:pt x="22" y="2"/>
                  </a:lnTo>
                  <a:lnTo>
                    <a:pt x="32" y="0"/>
                  </a:lnTo>
                  <a:lnTo>
                    <a:pt x="43" y="2"/>
                  </a:lnTo>
                  <a:lnTo>
                    <a:pt x="53" y="3"/>
                  </a:lnTo>
                  <a:lnTo>
                    <a:pt x="60" y="5"/>
                  </a:lnTo>
                  <a:lnTo>
                    <a:pt x="67" y="7"/>
                  </a:lnTo>
                  <a:lnTo>
                    <a:pt x="68" y="7"/>
                  </a:lnTo>
                  <a:lnTo>
                    <a:pt x="70" y="7"/>
                  </a:lnTo>
                  <a:lnTo>
                    <a:pt x="71" y="9"/>
                  </a:lnTo>
                  <a:lnTo>
                    <a:pt x="72" y="9"/>
                  </a:lnTo>
                  <a:lnTo>
                    <a:pt x="73" y="10"/>
                  </a:lnTo>
                  <a:lnTo>
                    <a:pt x="76" y="11"/>
                  </a:lnTo>
                  <a:lnTo>
                    <a:pt x="79" y="14"/>
                  </a:lnTo>
                  <a:lnTo>
                    <a:pt x="84" y="17"/>
                  </a:lnTo>
                  <a:lnTo>
                    <a:pt x="88" y="20"/>
                  </a:lnTo>
                  <a:lnTo>
                    <a:pt x="91" y="23"/>
                  </a:lnTo>
                  <a:lnTo>
                    <a:pt x="95" y="25"/>
                  </a:lnTo>
                  <a:lnTo>
                    <a:pt x="99" y="28"/>
                  </a:lnTo>
                  <a:lnTo>
                    <a:pt x="102" y="31"/>
                  </a:lnTo>
                  <a:lnTo>
                    <a:pt x="104" y="32"/>
                  </a:lnTo>
                  <a:lnTo>
                    <a:pt x="105" y="34"/>
                  </a:lnTo>
                  <a:lnTo>
                    <a:pt x="106" y="35"/>
                  </a:lnTo>
                  <a:lnTo>
                    <a:pt x="107" y="35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4" y="41"/>
                  </a:lnTo>
                  <a:lnTo>
                    <a:pt x="114" y="42"/>
                  </a:lnTo>
                  <a:lnTo>
                    <a:pt x="116" y="42"/>
                  </a:lnTo>
                  <a:lnTo>
                    <a:pt x="117" y="42"/>
                  </a:lnTo>
                  <a:lnTo>
                    <a:pt x="117" y="43"/>
                  </a:lnTo>
                  <a:lnTo>
                    <a:pt x="118" y="45"/>
                  </a:lnTo>
                  <a:lnTo>
                    <a:pt x="131" y="60"/>
                  </a:lnTo>
                  <a:lnTo>
                    <a:pt x="144" y="77"/>
                  </a:lnTo>
                  <a:lnTo>
                    <a:pt x="156" y="93"/>
                  </a:lnTo>
                  <a:lnTo>
                    <a:pt x="167" y="109"/>
                  </a:lnTo>
                  <a:lnTo>
                    <a:pt x="178" y="125"/>
                  </a:lnTo>
                  <a:lnTo>
                    <a:pt x="189" y="142"/>
                  </a:lnTo>
                  <a:lnTo>
                    <a:pt x="198" y="157"/>
                  </a:lnTo>
                  <a:lnTo>
                    <a:pt x="207" y="171"/>
                  </a:lnTo>
                  <a:lnTo>
                    <a:pt x="213" y="182"/>
                  </a:lnTo>
                  <a:lnTo>
                    <a:pt x="220" y="195"/>
                  </a:lnTo>
                  <a:lnTo>
                    <a:pt x="226" y="206"/>
                  </a:lnTo>
                  <a:lnTo>
                    <a:pt x="232" y="217"/>
                  </a:lnTo>
                  <a:lnTo>
                    <a:pt x="238" y="230"/>
                  </a:lnTo>
                  <a:lnTo>
                    <a:pt x="244" y="243"/>
                  </a:lnTo>
                  <a:lnTo>
                    <a:pt x="249" y="253"/>
                  </a:lnTo>
                  <a:lnTo>
                    <a:pt x="254" y="263"/>
                  </a:lnTo>
                  <a:lnTo>
                    <a:pt x="260" y="273"/>
                  </a:lnTo>
                  <a:lnTo>
                    <a:pt x="265" y="284"/>
                  </a:lnTo>
                  <a:lnTo>
                    <a:pt x="270" y="294"/>
                  </a:lnTo>
                  <a:lnTo>
                    <a:pt x="275" y="305"/>
                  </a:lnTo>
                  <a:lnTo>
                    <a:pt x="280" y="314"/>
                  </a:lnTo>
                  <a:lnTo>
                    <a:pt x="283" y="324"/>
                  </a:lnTo>
                  <a:lnTo>
                    <a:pt x="288" y="334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87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6D2B9A-1A08-4A8D-80B0-0B7CCAFAAD60}" type="slidenum">
              <a:rPr lang="zh-CN" altLang="en-US"/>
              <a:pPr eaLnBrk="1" hangingPunct="1"/>
              <a:t>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35" y="714028"/>
            <a:ext cx="2154382" cy="3260686"/>
          </a:xfrm>
          <a:prstGeom prst="rect">
            <a:avLst/>
          </a:prstGeom>
        </p:spPr>
      </p:pic>
      <p:sp>
        <p:nvSpPr>
          <p:cNvPr id="408" name="AutoShape 5"/>
          <p:cNvSpPr>
            <a:spLocks noChangeArrowheads="1"/>
          </p:cNvSpPr>
          <p:nvPr/>
        </p:nvSpPr>
        <p:spPr bwMode="auto">
          <a:xfrm>
            <a:off x="7745426" y="2837124"/>
            <a:ext cx="1336590" cy="991695"/>
          </a:xfrm>
          <a:prstGeom prst="wedgeRoundRectCallout">
            <a:avLst>
              <a:gd name="adj1" fmla="val -116988"/>
              <a:gd name="adj2" fmla="val 44599"/>
              <a:gd name="adj3" fmla="val 16667"/>
            </a:avLst>
          </a:prstGeom>
          <a:solidFill>
            <a:srgbClr val="00C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zh-CN" sz="2000" i="1" dirty="0">
                <a:solidFill>
                  <a:srgbClr val="E35449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sym typeface="Symbol" panose="05050102010706020507" pitchFamily="18" charset="2"/>
              </a:rPr>
              <a:t>=9</a:t>
            </a:r>
            <a:r>
              <a:rPr lang="en-US" altLang="zh-CN" sz="2000" dirty="0"/>
              <a:t>0</a:t>
            </a:r>
            <a:r>
              <a:rPr lang="en-US" altLang="zh-CN" sz="2000" dirty="0">
                <a:sym typeface="Symbol" panose="05050102010706020507" pitchFamily="18" charset="2"/>
              </a:rPr>
              <a:t> </a:t>
            </a:r>
            <a:r>
              <a:rPr lang="en-US" altLang="zh-CN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Uab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是反向最大值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09" name="AutoShape 5"/>
          <p:cNvSpPr>
            <a:spLocks noChangeArrowheads="1"/>
          </p:cNvSpPr>
          <p:nvPr/>
        </p:nvSpPr>
        <p:spPr bwMode="auto">
          <a:xfrm>
            <a:off x="7769869" y="1630056"/>
            <a:ext cx="1333070" cy="987585"/>
          </a:xfrm>
          <a:prstGeom prst="wedgeRoundRectCallout">
            <a:avLst>
              <a:gd name="adj1" fmla="val -145464"/>
              <a:gd name="adj2" fmla="val 88060"/>
              <a:gd name="adj3" fmla="val 16667"/>
            </a:avLst>
          </a:prstGeom>
          <a:solidFill>
            <a:srgbClr val="00C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zh-CN" sz="2000" i="1" dirty="0">
                <a:solidFill>
                  <a:srgbClr val="E35449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dirty="0"/>
              <a:t>0</a:t>
            </a:r>
            <a:r>
              <a:rPr lang="en-US" altLang="zh-CN" sz="2000" dirty="0">
                <a:sym typeface="Symbol" panose="05050102010706020507" pitchFamily="18" charset="2"/>
              </a:rPr>
              <a:t> </a:t>
            </a:r>
            <a:r>
              <a:rPr lang="en-US" altLang="zh-CN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Uab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是反向最小值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3.3 </a:t>
            </a:r>
            <a:r>
              <a:rPr lang="zh-CN" altLang="en-US" sz="3600">
                <a:solidFill>
                  <a:schemeClr val="tx1"/>
                </a:solidFill>
              </a:rPr>
              <a:t>变压器漏感对整流电路的影响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000" b="1">
                <a:solidFill>
                  <a:srgbClr val="009900"/>
                </a:solidFill>
              </a:rPr>
              <a:t>☞</a:t>
            </a:r>
            <a:r>
              <a:rPr lang="zh-CN" altLang="en-US" sz="2000" b="1"/>
              <a:t>其它整流电路的分析结果</a:t>
            </a:r>
            <a:endParaRPr lang="zh-CN" altLang="en-US"/>
          </a:p>
          <a:p>
            <a:pPr marL="609600" indent="-609600" eaLnBrk="1" hangingPunct="1">
              <a:buFontTx/>
              <a:buNone/>
            </a:pPr>
            <a:endParaRPr lang="zh-CN" altLang="en-US" sz="2000" b="1"/>
          </a:p>
          <a:p>
            <a:pPr marL="609600" indent="-609600" eaLnBrk="1" hangingPunct="1">
              <a:buFontTx/>
              <a:buNone/>
            </a:pPr>
            <a:r>
              <a:rPr lang="zh-CN" altLang="en-US" b="1"/>
              <a:t>    </a:t>
            </a:r>
            <a:r>
              <a:rPr lang="zh-CN" altLang="en-US"/>
              <a:t>  </a:t>
            </a:r>
          </a:p>
        </p:txBody>
      </p:sp>
      <p:sp>
        <p:nvSpPr>
          <p:cNvPr id="97284" name="Rectangle 22"/>
          <p:cNvSpPr>
            <a:spLocks noChangeArrowheads="1"/>
          </p:cNvSpPr>
          <p:nvPr/>
        </p:nvSpPr>
        <p:spPr bwMode="auto">
          <a:xfrm>
            <a:off x="2020888" y="1468438"/>
            <a:ext cx="1035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5" name="Rectangle 24"/>
          <p:cNvSpPr>
            <a:spLocks noChangeArrowheads="1"/>
          </p:cNvSpPr>
          <p:nvPr/>
        </p:nvSpPr>
        <p:spPr bwMode="auto">
          <a:xfrm>
            <a:off x="2020888" y="1468438"/>
            <a:ext cx="666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6" name="Rectangle 26"/>
          <p:cNvSpPr>
            <a:spLocks noChangeArrowheads="1"/>
          </p:cNvSpPr>
          <p:nvPr/>
        </p:nvSpPr>
        <p:spPr bwMode="auto">
          <a:xfrm>
            <a:off x="2020888" y="1468438"/>
            <a:ext cx="80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7" name="Rectangle 28"/>
          <p:cNvSpPr>
            <a:spLocks noChangeArrowheads="1"/>
          </p:cNvSpPr>
          <p:nvPr/>
        </p:nvSpPr>
        <p:spPr bwMode="auto">
          <a:xfrm>
            <a:off x="2020888" y="1468438"/>
            <a:ext cx="733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8" name="Rectangle 30"/>
          <p:cNvSpPr>
            <a:spLocks noChangeArrowheads="1"/>
          </p:cNvSpPr>
          <p:nvPr/>
        </p:nvSpPr>
        <p:spPr bwMode="auto">
          <a:xfrm>
            <a:off x="2020888" y="1468438"/>
            <a:ext cx="80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9" name="Rectangle 32"/>
          <p:cNvSpPr>
            <a:spLocks noChangeArrowheads="1"/>
          </p:cNvSpPr>
          <p:nvPr/>
        </p:nvSpPr>
        <p:spPr bwMode="auto">
          <a:xfrm>
            <a:off x="2020888" y="1468438"/>
            <a:ext cx="1066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0" name="Rectangle 34"/>
          <p:cNvSpPr>
            <a:spLocks noChangeArrowheads="1"/>
          </p:cNvSpPr>
          <p:nvPr/>
        </p:nvSpPr>
        <p:spPr bwMode="auto">
          <a:xfrm>
            <a:off x="2020888" y="1468438"/>
            <a:ext cx="1035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1" name="Rectangle 36"/>
          <p:cNvSpPr>
            <a:spLocks noChangeArrowheads="1"/>
          </p:cNvSpPr>
          <p:nvPr/>
        </p:nvSpPr>
        <p:spPr bwMode="auto">
          <a:xfrm>
            <a:off x="2020888" y="1468438"/>
            <a:ext cx="666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2" name="Rectangle 38"/>
          <p:cNvSpPr>
            <a:spLocks noChangeArrowheads="1"/>
          </p:cNvSpPr>
          <p:nvPr/>
        </p:nvSpPr>
        <p:spPr bwMode="auto">
          <a:xfrm>
            <a:off x="2020888" y="1468438"/>
            <a:ext cx="80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3" name="Rectangle 40"/>
          <p:cNvSpPr>
            <a:spLocks noChangeArrowheads="1"/>
          </p:cNvSpPr>
          <p:nvPr/>
        </p:nvSpPr>
        <p:spPr bwMode="auto">
          <a:xfrm>
            <a:off x="2020888" y="1468438"/>
            <a:ext cx="733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4" name="Rectangle 42"/>
          <p:cNvSpPr>
            <a:spLocks noChangeArrowheads="1"/>
          </p:cNvSpPr>
          <p:nvPr/>
        </p:nvSpPr>
        <p:spPr bwMode="auto">
          <a:xfrm>
            <a:off x="2020888" y="1468438"/>
            <a:ext cx="80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5" name="Rectangle 44"/>
          <p:cNvSpPr>
            <a:spLocks noChangeArrowheads="1"/>
          </p:cNvSpPr>
          <p:nvPr/>
        </p:nvSpPr>
        <p:spPr bwMode="auto">
          <a:xfrm>
            <a:off x="2020888" y="1468438"/>
            <a:ext cx="1066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1654" name="Group 230"/>
          <p:cNvGraphicFramePr>
            <a:graphicFrameLocks noGrp="1"/>
          </p:cNvGraphicFramePr>
          <p:nvPr/>
        </p:nvGraphicFramePr>
        <p:xfrm>
          <a:off x="903288" y="2278063"/>
          <a:ext cx="8061325" cy="2087563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电路形式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单相全波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单相全控桥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三相半波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三相全控桥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脉波整流电路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②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327" name="Rectangle 196"/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28" name="Object 195"/>
          <p:cNvGraphicFramePr>
            <a:graphicFrameLocks noChangeAspect="1"/>
          </p:cNvGraphicFramePr>
          <p:nvPr/>
        </p:nvGraphicFramePr>
        <p:xfrm>
          <a:off x="1479550" y="3167063"/>
          <a:ext cx="4921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7" name="公式" r:id="rId3" imgW="291973" imgH="203112" progId="Equation.3">
                  <p:embed/>
                </p:oleObj>
              </mc:Choice>
              <mc:Fallback>
                <p:oleObj name="公式" r:id="rId3" imgW="291973" imgH="203112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167063"/>
                        <a:ext cx="4921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9" name="Object 197"/>
          <p:cNvGraphicFramePr>
            <a:graphicFrameLocks noChangeAspect="1"/>
          </p:cNvGraphicFramePr>
          <p:nvPr/>
        </p:nvGraphicFramePr>
        <p:xfrm>
          <a:off x="996950" y="3860800"/>
          <a:ext cx="1490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8" name="公式" r:id="rId5" imgW="1155700" imgH="203200" progId="Equation.3">
                  <p:embed/>
                </p:oleObj>
              </mc:Choice>
              <mc:Fallback>
                <p:oleObj name="公式" r:id="rId5" imgW="1155700" imgH="203200" progId="Equation.3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860800"/>
                        <a:ext cx="1490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0" name="Rectangle 202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31" name="Object 201"/>
          <p:cNvGraphicFramePr>
            <a:graphicFrameLocks noChangeAspect="1"/>
          </p:cNvGraphicFramePr>
          <p:nvPr/>
        </p:nvGraphicFramePr>
        <p:xfrm>
          <a:off x="2847975" y="2997200"/>
          <a:ext cx="7191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9" name="公式" r:id="rId7" imgW="393529" imgH="368140" progId="Equation.3">
                  <p:embed/>
                </p:oleObj>
              </mc:Choice>
              <mc:Fallback>
                <p:oleObj name="公式" r:id="rId7" imgW="393529" imgH="368140" progId="Equation.3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2997200"/>
                        <a:ext cx="7191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2" name="Rectangle 204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33" name="Object 203"/>
          <p:cNvGraphicFramePr>
            <a:graphicFrameLocks noChangeAspect="1"/>
          </p:cNvGraphicFramePr>
          <p:nvPr/>
        </p:nvGraphicFramePr>
        <p:xfrm>
          <a:off x="4214813" y="2997200"/>
          <a:ext cx="6159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0" name="公式" r:id="rId9" imgW="469900" imgH="368300" progId="Equation.3">
                  <p:embed/>
                </p:oleObj>
              </mc:Choice>
              <mc:Fallback>
                <p:oleObj name="公式" r:id="rId9" imgW="469900" imgH="368300" progId="Equation.3">
                  <p:embed/>
                  <p:pic>
                    <p:nvPicPr>
                      <p:cNvPr id="0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997200"/>
                        <a:ext cx="6159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4" name="Rectangle 206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35" name="Object 205"/>
          <p:cNvGraphicFramePr>
            <a:graphicFrameLocks noChangeAspect="1"/>
          </p:cNvGraphicFramePr>
          <p:nvPr/>
        </p:nvGraphicFramePr>
        <p:xfrm>
          <a:off x="5440363" y="2997200"/>
          <a:ext cx="6477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1" name="公式" r:id="rId11" imgW="457200" imgH="368300" progId="Equation.3">
                  <p:embed/>
                </p:oleObj>
              </mc:Choice>
              <mc:Fallback>
                <p:oleObj name="公式" r:id="rId11" imgW="457200" imgH="368300" progId="Equation.3">
                  <p:embed/>
                  <p:pic>
                    <p:nvPicPr>
                      <p:cNvPr id="0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2997200"/>
                        <a:ext cx="6477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6" name="Rectangle 208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37" name="Object 207"/>
          <p:cNvGraphicFramePr>
            <a:graphicFrameLocks noChangeAspect="1"/>
          </p:cNvGraphicFramePr>
          <p:nvPr/>
        </p:nvGraphicFramePr>
        <p:xfrm>
          <a:off x="6735763" y="2997200"/>
          <a:ext cx="6794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2" name="公式" r:id="rId13" imgW="457200" imgH="368300" progId="Equation.3">
                  <p:embed/>
                </p:oleObj>
              </mc:Choice>
              <mc:Fallback>
                <p:oleObj name="公式" r:id="rId13" imgW="457200" imgH="368300" progId="Equation.3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2997200"/>
                        <a:ext cx="6794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8" name="Rectangle 210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39" name="Object 209"/>
          <p:cNvGraphicFramePr>
            <a:graphicFrameLocks noChangeAspect="1"/>
          </p:cNvGraphicFramePr>
          <p:nvPr/>
        </p:nvGraphicFramePr>
        <p:xfrm>
          <a:off x="7959725" y="2997200"/>
          <a:ext cx="7191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3" name="公式" r:id="rId15" imgW="482391" imgH="368140" progId="Equation.3">
                  <p:embed/>
                </p:oleObj>
              </mc:Choice>
              <mc:Fallback>
                <p:oleObj name="公式" r:id="rId15" imgW="482391" imgH="368140" progId="Equation.3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725" y="2997200"/>
                        <a:ext cx="7191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40" name="Rectangle 212"/>
          <p:cNvSpPr>
            <a:spLocks noChangeArrowheads="1"/>
          </p:cNvSpPr>
          <p:nvPr/>
        </p:nvSpPr>
        <p:spPr bwMode="auto">
          <a:xfrm>
            <a:off x="0" y="1528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41" name="Object 211"/>
          <p:cNvGraphicFramePr>
            <a:graphicFrameLocks noChangeAspect="1"/>
          </p:cNvGraphicFramePr>
          <p:nvPr/>
        </p:nvGraphicFramePr>
        <p:xfrm>
          <a:off x="2847975" y="3646488"/>
          <a:ext cx="6461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4" name="公式" r:id="rId17" imgW="380835" imgH="406224" progId="Equation.3">
                  <p:embed/>
                </p:oleObj>
              </mc:Choice>
              <mc:Fallback>
                <p:oleObj name="公式" r:id="rId17" imgW="380835" imgH="406224" progId="Equation.3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646488"/>
                        <a:ext cx="64611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42" name="Rectangle 214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43" name="Object 213"/>
          <p:cNvGraphicFramePr>
            <a:graphicFrameLocks noChangeAspect="1"/>
          </p:cNvGraphicFramePr>
          <p:nvPr/>
        </p:nvGraphicFramePr>
        <p:xfrm>
          <a:off x="4143375" y="3646488"/>
          <a:ext cx="7207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5" name="公式" r:id="rId19" imgW="469900" imgH="419100" progId="Equation.3">
                  <p:embed/>
                </p:oleObj>
              </mc:Choice>
              <mc:Fallback>
                <p:oleObj name="公式" r:id="rId19" imgW="469900" imgH="419100" progId="Equation.3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646488"/>
                        <a:ext cx="7207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44" name="Rectangle 218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45" name="Object 217"/>
          <p:cNvGraphicFramePr>
            <a:graphicFrameLocks noChangeAspect="1"/>
          </p:cNvGraphicFramePr>
          <p:nvPr/>
        </p:nvGraphicFramePr>
        <p:xfrm>
          <a:off x="5224463" y="3646488"/>
          <a:ext cx="10080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6" name="公式" r:id="rId21" imgW="469900" imgH="419100" progId="Equation.3">
                  <p:embed/>
                </p:oleObj>
              </mc:Choice>
              <mc:Fallback>
                <p:oleObj name="公式" r:id="rId21" imgW="469900" imgH="419100" progId="Equation.3">
                  <p:embed/>
                  <p:pic>
                    <p:nvPicPr>
                      <p:cNvPr id="0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3646488"/>
                        <a:ext cx="10080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46" name="Rectangle 220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47" name="Object 219"/>
          <p:cNvGraphicFramePr>
            <a:graphicFrameLocks noChangeAspect="1"/>
          </p:cNvGraphicFramePr>
          <p:nvPr/>
        </p:nvGraphicFramePr>
        <p:xfrm>
          <a:off x="6519863" y="3646488"/>
          <a:ext cx="10080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7" name="公式" r:id="rId23" imgW="469900" imgH="419100" progId="Equation.3">
                  <p:embed/>
                </p:oleObj>
              </mc:Choice>
              <mc:Fallback>
                <p:oleObj name="公式" r:id="rId23" imgW="469900" imgH="419100" progId="Equation.3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3646488"/>
                        <a:ext cx="10080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48" name="Rectangle 222"/>
          <p:cNvSpPr>
            <a:spLocks noChangeArrowheads="1"/>
          </p:cNvSpPr>
          <p:nvPr/>
        </p:nvSpPr>
        <p:spPr bwMode="auto">
          <a:xfrm>
            <a:off x="4140200" y="1341438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/>
          </a:p>
        </p:txBody>
      </p:sp>
      <p:graphicFrame>
        <p:nvGraphicFramePr>
          <p:cNvPr id="97349" name="Object 221"/>
          <p:cNvGraphicFramePr>
            <a:graphicFrameLocks noChangeAspect="1"/>
          </p:cNvGraphicFramePr>
          <p:nvPr/>
        </p:nvGraphicFramePr>
        <p:xfrm>
          <a:off x="7815263" y="3646488"/>
          <a:ext cx="7207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8" name="公式" r:id="rId25" imgW="736600" imgH="558800" progId="Equation.3">
                  <p:embed/>
                </p:oleObj>
              </mc:Choice>
              <mc:Fallback>
                <p:oleObj name="公式" r:id="rId25" imgW="736600" imgH="558800" progId="Equation.3">
                  <p:embed/>
                  <p:pic>
                    <p:nvPicPr>
                      <p:cNvPr id="0" name="Objec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63" y="3646488"/>
                        <a:ext cx="7207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50" name="Text Box 223"/>
          <p:cNvSpPr txBox="1">
            <a:spLocks noChangeArrowheads="1"/>
          </p:cNvSpPr>
          <p:nvPr/>
        </p:nvSpPr>
        <p:spPr bwMode="auto">
          <a:xfrm>
            <a:off x="665163" y="4581525"/>
            <a:ext cx="76517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注：①</a:t>
            </a:r>
            <a:r>
              <a:rPr lang="zh-CN" altLang="en-US" sz="2000" dirty="0">
                <a:solidFill>
                  <a:srgbClr val="FF0000"/>
                </a:solidFill>
              </a:rPr>
              <a:t>单相全控桥电路中，环流</a:t>
            </a:r>
            <a:r>
              <a:rPr lang="en-US" altLang="zh-CN" sz="2000" i="1" dirty="0" err="1">
                <a:solidFill>
                  <a:srgbClr val="FF0000"/>
                </a:solidFill>
              </a:rPr>
              <a:t>i</a:t>
            </a:r>
            <a:r>
              <a:rPr lang="en-US" altLang="zh-CN" sz="2000" i="1" baseline="-25000" dirty="0" err="1">
                <a:solidFill>
                  <a:srgbClr val="FF0000"/>
                </a:solidFill>
              </a:rPr>
              <a:t>k</a:t>
            </a:r>
            <a:r>
              <a:rPr lang="zh-CN" altLang="en-US" sz="2000" dirty="0">
                <a:solidFill>
                  <a:srgbClr val="FF0000"/>
                </a:solidFill>
              </a:rPr>
              <a:t>到从到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i="1" dirty="0">
                <a:solidFill>
                  <a:srgbClr val="FF0000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d</a:t>
            </a:r>
            <a:r>
              <a:rPr lang="zh-CN" altLang="en-US" sz="2000" dirty="0">
                <a:solidFill>
                  <a:srgbClr val="FF0000"/>
                </a:solidFill>
              </a:rPr>
              <a:t>到</a:t>
            </a:r>
            <a:r>
              <a:rPr lang="en-US" altLang="zh-CN" sz="2000" i="1" dirty="0">
                <a:solidFill>
                  <a:srgbClr val="FF0000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d </a:t>
            </a:r>
            <a:r>
              <a:rPr lang="zh-CN" altLang="en-US" sz="2000" dirty="0">
                <a:solidFill>
                  <a:srgbClr val="FF0000"/>
                </a:solidFill>
              </a:rPr>
              <a:t>，等效为</a:t>
            </a:r>
            <a:r>
              <a:rPr lang="en-US" altLang="zh-CN" sz="2000" dirty="0">
                <a:solidFill>
                  <a:srgbClr val="FF0000"/>
                </a:solidFill>
              </a:rPr>
              <a:t>m=4</a:t>
            </a:r>
            <a:r>
              <a:rPr lang="zh-CN" altLang="en-US" sz="2000" dirty="0"/>
              <a:t>；</a:t>
            </a:r>
          </a:p>
          <a:p>
            <a:pPr eaLnBrk="1" hangingPunct="1"/>
            <a:r>
              <a:rPr lang="zh-CN" altLang="en-US" sz="2000" dirty="0"/>
              <a:t>        ②三相桥等效为相电压等于        的</a:t>
            </a:r>
            <a:r>
              <a:rPr lang="en-US" altLang="zh-CN" sz="2000" dirty="0"/>
              <a:t>6</a:t>
            </a:r>
            <a:r>
              <a:rPr lang="zh-CN" altLang="en-US" sz="2000" dirty="0"/>
              <a:t>脉波整流电路，故其</a:t>
            </a:r>
            <a:r>
              <a:rPr lang="en-US" altLang="zh-CN" sz="2000" dirty="0"/>
              <a:t>m=6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</a:t>
            </a:r>
            <a:r>
              <a:rPr lang="zh-CN" altLang="en-US" sz="2000" dirty="0"/>
              <a:t> 相电压按          代入。</a:t>
            </a:r>
          </a:p>
        </p:txBody>
      </p:sp>
      <p:sp>
        <p:nvSpPr>
          <p:cNvPr id="97351" name="Rectangle 2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52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391184"/>
              </p:ext>
            </p:extLst>
          </p:nvPr>
        </p:nvGraphicFramePr>
        <p:xfrm>
          <a:off x="4370917" y="4958555"/>
          <a:ext cx="4318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9" name="公式" r:id="rId27" imgW="380835" imgH="241195" progId="Equation.3">
                  <p:embed/>
                </p:oleObj>
              </mc:Choice>
              <mc:Fallback>
                <p:oleObj name="公式" r:id="rId27" imgW="380835" imgH="241195" progId="Equation.3">
                  <p:embed/>
                  <p:pic>
                    <p:nvPicPr>
                      <p:cNvPr id="0" name="Object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917" y="4958555"/>
                        <a:ext cx="4318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53" name="Rectangle 2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54" name="Objec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09500"/>
              </p:ext>
            </p:extLst>
          </p:nvPr>
        </p:nvGraphicFramePr>
        <p:xfrm>
          <a:off x="2643127" y="5273642"/>
          <a:ext cx="5048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0" name="公式" r:id="rId29" imgW="380835" imgH="241195" progId="Equation.3">
                  <p:embed/>
                </p:oleObj>
              </mc:Choice>
              <mc:Fallback>
                <p:oleObj name="公式" r:id="rId29" imgW="380835" imgH="241195" progId="Equation.3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27" y="5273642"/>
                        <a:ext cx="50482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55" name="Text Box 229"/>
          <p:cNvSpPr txBox="1">
            <a:spLocks noChangeArrowheads="1"/>
          </p:cNvSpPr>
          <p:nvPr/>
        </p:nvSpPr>
        <p:spPr bwMode="auto">
          <a:xfrm>
            <a:off x="2843213" y="1739900"/>
            <a:ext cx="410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表</a:t>
            </a:r>
            <a:r>
              <a:rPr lang="en-US" altLang="zh-CN" sz="1400">
                <a:solidFill>
                  <a:srgbClr val="6600CC"/>
                </a:solidFill>
              </a:rPr>
              <a:t>3-2 </a:t>
            </a:r>
            <a:r>
              <a:rPr lang="zh-CN" altLang="en-US" sz="1400">
                <a:solidFill>
                  <a:srgbClr val="6600CC"/>
                </a:solidFill>
              </a:rPr>
              <a:t>各种整流电路换相压降和换相重叠角的计算</a:t>
            </a:r>
            <a:r>
              <a:rPr lang="zh-CN" altLang="en-US" b="0"/>
              <a:t> </a:t>
            </a:r>
          </a:p>
        </p:txBody>
      </p:sp>
      <p:sp>
        <p:nvSpPr>
          <p:cNvPr id="97356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443663" y="623728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7BD4F9-0B7E-42C5-82A3-16C0760BCD61}" type="slidenum">
              <a:rPr lang="zh-CN" altLang="en-US"/>
              <a:pPr eaLnBrk="1" hangingPunct="1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3.3 </a:t>
            </a:r>
            <a:r>
              <a:rPr lang="zh-CN" altLang="en-US" sz="3600">
                <a:solidFill>
                  <a:schemeClr val="tx1"/>
                </a:solidFill>
              </a:rPr>
              <a:t>变压器漏感对整流电路的影响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779463" y="950913"/>
            <a:ext cx="7829550" cy="58308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◆</a:t>
            </a:r>
            <a:r>
              <a:rPr lang="zh-CN" altLang="en-US" sz="2400" b="1" dirty="0"/>
              <a:t>变压器漏感对整流电路影响的一些结论</a:t>
            </a:r>
            <a:r>
              <a:rPr lang="en-US" altLang="zh-CN" sz="2400" b="1" dirty="0"/>
              <a:t>: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009900"/>
                </a:solidFill>
              </a:rPr>
              <a:t>☞</a:t>
            </a:r>
            <a:r>
              <a:rPr kumimoji="1" lang="zh-CN" altLang="en-US" sz="2400" b="1" dirty="0"/>
              <a:t>出现换相重叠角</a:t>
            </a:r>
            <a:r>
              <a:rPr lang="zh-CN" altLang="en-US" sz="2400" b="1" i="1" dirty="0">
                <a:solidFill>
                  <a:srgbClr val="E35449"/>
                </a:solidFill>
                <a:sym typeface="Symbol" panose="05050102010706020507" pitchFamily="18" charset="2"/>
              </a:rPr>
              <a:t></a:t>
            </a:r>
            <a:r>
              <a:rPr kumimoji="1" lang="zh-CN" altLang="en-US" sz="2400" b="1" dirty="0"/>
              <a:t>，整流输出电压平均值</a:t>
            </a:r>
            <a:r>
              <a:rPr kumimoji="1" lang="en-US" altLang="zh-CN" sz="2400" b="1" i="1" dirty="0" err="1">
                <a:solidFill>
                  <a:srgbClr val="E35449"/>
                </a:solidFill>
              </a:rPr>
              <a:t>U</a:t>
            </a:r>
            <a:r>
              <a:rPr kumimoji="1" lang="en-US" altLang="zh-CN" sz="2400" b="1" i="1" baseline="-25000" dirty="0" err="1">
                <a:solidFill>
                  <a:srgbClr val="E35449"/>
                </a:solidFill>
              </a:rPr>
              <a:t>d</a:t>
            </a:r>
            <a:r>
              <a:rPr kumimoji="1" lang="zh-CN" altLang="en-US" sz="2400" b="1" dirty="0"/>
              <a:t>降低。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kumimoji="1" lang="zh-CN" altLang="en-US" sz="2400" b="1" dirty="0"/>
              <a:t> </a:t>
            </a:r>
            <a:r>
              <a:rPr lang="zh-CN" altLang="en-US" sz="2400" b="1" dirty="0">
                <a:solidFill>
                  <a:srgbClr val="009900"/>
                </a:solidFill>
              </a:rPr>
              <a:t>   ☞</a:t>
            </a:r>
            <a:r>
              <a:rPr kumimoji="1" lang="zh-CN" altLang="en-US" sz="2400" b="1" dirty="0"/>
              <a:t>整流电路的工作状态增多。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</a:rPr>
              <a:t>    ☞</a:t>
            </a:r>
            <a:r>
              <a:rPr kumimoji="1" lang="zh-CN" altLang="en-US" sz="2400" b="1" dirty="0"/>
              <a:t>晶闸管的</a:t>
            </a:r>
            <a:r>
              <a:rPr kumimoji="1" lang="en-US" altLang="zh-CN" sz="2400" b="1" dirty="0">
                <a:solidFill>
                  <a:srgbClr val="E35449"/>
                </a:solidFill>
              </a:rPr>
              <a:t>d</a:t>
            </a:r>
            <a:r>
              <a:rPr kumimoji="1" lang="en-US" altLang="zh-CN" sz="2400" b="1" i="1" dirty="0">
                <a:solidFill>
                  <a:srgbClr val="E35449"/>
                </a:solidFill>
              </a:rPr>
              <a:t>i</a:t>
            </a:r>
            <a:r>
              <a:rPr kumimoji="1" lang="en-US" altLang="zh-CN" sz="2400" b="1" dirty="0">
                <a:solidFill>
                  <a:srgbClr val="E35449"/>
                </a:solidFill>
              </a:rPr>
              <a:t>/</a:t>
            </a:r>
            <a:r>
              <a:rPr kumimoji="1" lang="en-US" altLang="zh-CN" sz="2400" b="1" dirty="0" err="1">
                <a:solidFill>
                  <a:srgbClr val="E35449"/>
                </a:solidFill>
              </a:rPr>
              <a:t>d</a:t>
            </a:r>
            <a:r>
              <a:rPr kumimoji="1" lang="en-US" altLang="zh-CN" sz="2400" b="1" i="1" dirty="0" err="1">
                <a:solidFill>
                  <a:srgbClr val="E35449"/>
                </a:solidFill>
              </a:rPr>
              <a:t>t</a:t>
            </a:r>
            <a:r>
              <a:rPr kumimoji="1" lang="zh-CN" altLang="en-US" sz="2400" b="1" dirty="0"/>
              <a:t>减小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晶闸管电流上升率下降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/>
              <a:t>，有利于晶闸管的安全开通，有时人为串入进线电抗器以抑制晶闸管的</a:t>
            </a:r>
            <a:r>
              <a:rPr kumimoji="1" lang="en-US" altLang="zh-CN" sz="2400" b="1" dirty="0">
                <a:solidFill>
                  <a:srgbClr val="E35449"/>
                </a:solidFill>
              </a:rPr>
              <a:t>d</a:t>
            </a:r>
            <a:r>
              <a:rPr kumimoji="1" lang="en-US" altLang="zh-CN" sz="2400" b="1" i="1" dirty="0">
                <a:solidFill>
                  <a:srgbClr val="E35449"/>
                </a:solidFill>
              </a:rPr>
              <a:t>i</a:t>
            </a:r>
            <a:r>
              <a:rPr kumimoji="1" lang="en-US" altLang="zh-CN" sz="2400" b="1" dirty="0">
                <a:solidFill>
                  <a:srgbClr val="E35449"/>
                </a:solidFill>
              </a:rPr>
              <a:t>/</a:t>
            </a:r>
            <a:r>
              <a:rPr kumimoji="1" lang="en-US" altLang="zh-CN" sz="2400" b="1" dirty="0" err="1">
                <a:solidFill>
                  <a:srgbClr val="E35449"/>
                </a:solidFill>
              </a:rPr>
              <a:t>d</a:t>
            </a:r>
            <a:r>
              <a:rPr kumimoji="1" lang="en-US" altLang="zh-CN" sz="2400" b="1" i="1" dirty="0" err="1">
                <a:solidFill>
                  <a:srgbClr val="E35449"/>
                </a:solidFill>
              </a:rPr>
              <a:t>t</a:t>
            </a:r>
            <a:r>
              <a:rPr kumimoji="1" lang="zh-CN" altLang="en-US" sz="2400" b="1" dirty="0"/>
              <a:t>。</a:t>
            </a:r>
            <a:endParaRPr lang="zh-CN" altLang="en-US" sz="2400" b="1" dirty="0">
              <a:solidFill>
                <a:srgbClr val="009900"/>
              </a:solidFill>
            </a:endParaRPr>
          </a:p>
        </p:txBody>
      </p:sp>
      <p:sp>
        <p:nvSpPr>
          <p:cNvPr id="98308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81763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7E9335-359E-4BA4-9F0F-05E036089EA3}" type="slidenum">
              <a:rPr lang="zh-CN" altLang="en-US"/>
              <a:pPr eaLnBrk="1" hangingPunct="1"/>
              <a:t>9</a:t>
            </a:fld>
            <a:endParaRPr lang="zh-CN" altLang="en-US"/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4457700"/>
            <a:ext cx="39592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310" name="Group 6"/>
          <p:cNvGrpSpPr>
            <a:grpSpLocks/>
          </p:cNvGrpSpPr>
          <p:nvPr/>
        </p:nvGrpSpPr>
        <p:grpSpPr bwMode="auto">
          <a:xfrm>
            <a:off x="5033963" y="3933825"/>
            <a:ext cx="4060825" cy="2566988"/>
            <a:chOff x="3087" y="2356"/>
            <a:chExt cx="2284" cy="1233"/>
          </a:xfrm>
        </p:grpSpPr>
        <p:sp>
          <p:nvSpPr>
            <p:cNvPr id="98311" name="Freeform 7"/>
            <p:cNvSpPr>
              <a:spLocks/>
            </p:cNvSpPr>
            <p:nvPr/>
          </p:nvSpPr>
          <p:spPr bwMode="auto">
            <a:xfrm>
              <a:off x="4729" y="3334"/>
              <a:ext cx="57" cy="124"/>
            </a:xfrm>
            <a:custGeom>
              <a:avLst/>
              <a:gdLst>
                <a:gd name="T0" fmla="*/ 57 w 57"/>
                <a:gd name="T1" fmla="*/ 0 h 124"/>
                <a:gd name="T2" fmla="*/ 53 w 57"/>
                <a:gd name="T3" fmla="*/ 22 h 124"/>
                <a:gd name="T4" fmla="*/ 48 w 57"/>
                <a:gd name="T5" fmla="*/ 44 h 124"/>
                <a:gd name="T6" fmla="*/ 41 w 57"/>
                <a:gd name="T7" fmla="*/ 67 h 124"/>
                <a:gd name="T8" fmla="*/ 31 w 57"/>
                <a:gd name="T9" fmla="*/ 86 h 124"/>
                <a:gd name="T10" fmla="*/ 22 w 57"/>
                <a:gd name="T11" fmla="*/ 103 h 124"/>
                <a:gd name="T12" fmla="*/ 11 w 57"/>
                <a:gd name="T13" fmla="*/ 115 h 124"/>
                <a:gd name="T14" fmla="*/ 0 w 57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4">
                  <a:moveTo>
                    <a:pt x="57" y="0"/>
                  </a:moveTo>
                  <a:lnTo>
                    <a:pt x="53" y="22"/>
                  </a:lnTo>
                  <a:lnTo>
                    <a:pt x="48" y="44"/>
                  </a:lnTo>
                  <a:lnTo>
                    <a:pt x="41" y="67"/>
                  </a:lnTo>
                  <a:lnTo>
                    <a:pt x="31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2" name="Freeform 8"/>
            <p:cNvSpPr>
              <a:spLocks/>
            </p:cNvSpPr>
            <p:nvPr/>
          </p:nvSpPr>
          <p:spPr bwMode="auto">
            <a:xfrm>
              <a:off x="438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2 w 55"/>
                <a:gd name="T3" fmla="*/ 22 h 124"/>
                <a:gd name="T4" fmla="*/ 47 w 55"/>
                <a:gd name="T5" fmla="*/ 44 h 124"/>
                <a:gd name="T6" fmla="*/ 40 w 55"/>
                <a:gd name="T7" fmla="*/ 67 h 124"/>
                <a:gd name="T8" fmla="*/ 32 w 55"/>
                <a:gd name="T9" fmla="*/ 86 h 124"/>
                <a:gd name="T10" fmla="*/ 22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2" y="22"/>
                  </a:lnTo>
                  <a:lnTo>
                    <a:pt x="47" y="44"/>
                  </a:lnTo>
                  <a:lnTo>
                    <a:pt x="40" y="67"/>
                  </a:lnTo>
                  <a:lnTo>
                    <a:pt x="32" y="86"/>
                  </a:lnTo>
                  <a:lnTo>
                    <a:pt x="22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3" name="Freeform 9"/>
            <p:cNvSpPr>
              <a:spLocks/>
            </p:cNvSpPr>
            <p:nvPr/>
          </p:nvSpPr>
          <p:spPr bwMode="auto">
            <a:xfrm>
              <a:off x="4045" y="3334"/>
              <a:ext cx="55" cy="124"/>
            </a:xfrm>
            <a:custGeom>
              <a:avLst/>
              <a:gdLst>
                <a:gd name="T0" fmla="*/ 55 w 55"/>
                <a:gd name="T1" fmla="*/ 0 h 124"/>
                <a:gd name="T2" fmla="*/ 51 w 55"/>
                <a:gd name="T3" fmla="*/ 22 h 124"/>
                <a:gd name="T4" fmla="*/ 46 w 55"/>
                <a:gd name="T5" fmla="*/ 44 h 124"/>
                <a:gd name="T6" fmla="*/ 39 w 55"/>
                <a:gd name="T7" fmla="*/ 67 h 124"/>
                <a:gd name="T8" fmla="*/ 30 w 55"/>
                <a:gd name="T9" fmla="*/ 86 h 124"/>
                <a:gd name="T10" fmla="*/ 20 w 55"/>
                <a:gd name="T11" fmla="*/ 103 h 124"/>
                <a:gd name="T12" fmla="*/ 11 w 55"/>
                <a:gd name="T13" fmla="*/ 115 h 124"/>
                <a:gd name="T14" fmla="*/ 0 w 55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4">
                  <a:moveTo>
                    <a:pt x="55" y="0"/>
                  </a:moveTo>
                  <a:lnTo>
                    <a:pt x="51" y="22"/>
                  </a:lnTo>
                  <a:lnTo>
                    <a:pt x="46" y="44"/>
                  </a:lnTo>
                  <a:lnTo>
                    <a:pt x="39" y="67"/>
                  </a:lnTo>
                  <a:lnTo>
                    <a:pt x="30" y="86"/>
                  </a:lnTo>
                  <a:lnTo>
                    <a:pt x="20" y="103"/>
                  </a:lnTo>
                  <a:lnTo>
                    <a:pt x="11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4" name="Freeform 10"/>
            <p:cNvSpPr>
              <a:spLocks/>
            </p:cNvSpPr>
            <p:nvPr/>
          </p:nvSpPr>
          <p:spPr bwMode="auto">
            <a:xfrm>
              <a:off x="3704" y="3334"/>
              <a:ext cx="46" cy="124"/>
            </a:xfrm>
            <a:custGeom>
              <a:avLst/>
              <a:gdLst>
                <a:gd name="T0" fmla="*/ 46 w 46"/>
                <a:gd name="T1" fmla="*/ 0 h 124"/>
                <a:gd name="T2" fmla="*/ 44 w 46"/>
                <a:gd name="T3" fmla="*/ 22 h 124"/>
                <a:gd name="T4" fmla="*/ 41 w 46"/>
                <a:gd name="T5" fmla="*/ 44 h 124"/>
                <a:gd name="T6" fmla="*/ 36 w 46"/>
                <a:gd name="T7" fmla="*/ 65 h 124"/>
                <a:gd name="T8" fmla="*/ 29 w 46"/>
                <a:gd name="T9" fmla="*/ 85 h 124"/>
                <a:gd name="T10" fmla="*/ 19 w 46"/>
                <a:gd name="T11" fmla="*/ 101 h 124"/>
                <a:gd name="T12" fmla="*/ 10 w 46"/>
                <a:gd name="T13" fmla="*/ 115 h 124"/>
                <a:gd name="T14" fmla="*/ 0 w 46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4">
                  <a:moveTo>
                    <a:pt x="46" y="0"/>
                  </a:moveTo>
                  <a:lnTo>
                    <a:pt x="44" y="22"/>
                  </a:lnTo>
                  <a:lnTo>
                    <a:pt x="41" y="44"/>
                  </a:lnTo>
                  <a:lnTo>
                    <a:pt x="36" y="65"/>
                  </a:lnTo>
                  <a:lnTo>
                    <a:pt x="29" y="85"/>
                  </a:lnTo>
                  <a:lnTo>
                    <a:pt x="19" y="101"/>
                  </a:lnTo>
                  <a:lnTo>
                    <a:pt x="10" y="115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5" name="Freeform 11"/>
            <p:cNvSpPr>
              <a:spLocks/>
            </p:cNvSpPr>
            <p:nvPr/>
          </p:nvSpPr>
          <p:spPr bwMode="auto">
            <a:xfrm>
              <a:off x="3360" y="3334"/>
              <a:ext cx="50" cy="124"/>
            </a:xfrm>
            <a:custGeom>
              <a:avLst/>
              <a:gdLst>
                <a:gd name="T0" fmla="*/ 50 w 50"/>
                <a:gd name="T1" fmla="*/ 0 h 124"/>
                <a:gd name="T2" fmla="*/ 47 w 50"/>
                <a:gd name="T3" fmla="*/ 21 h 124"/>
                <a:gd name="T4" fmla="*/ 44 w 50"/>
                <a:gd name="T5" fmla="*/ 43 h 124"/>
                <a:gd name="T6" fmla="*/ 37 w 50"/>
                <a:gd name="T7" fmla="*/ 65 h 124"/>
                <a:gd name="T8" fmla="*/ 30 w 50"/>
                <a:gd name="T9" fmla="*/ 85 h 124"/>
                <a:gd name="T10" fmla="*/ 20 w 50"/>
                <a:gd name="T11" fmla="*/ 101 h 124"/>
                <a:gd name="T12" fmla="*/ 11 w 50"/>
                <a:gd name="T13" fmla="*/ 114 h 124"/>
                <a:gd name="T14" fmla="*/ 0 w 50"/>
                <a:gd name="T15" fmla="*/ 124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4">
                  <a:moveTo>
                    <a:pt x="50" y="0"/>
                  </a:moveTo>
                  <a:lnTo>
                    <a:pt x="47" y="21"/>
                  </a:lnTo>
                  <a:lnTo>
                    <a:pt x="44" y="43"/>
                  </a:lnTo>
                  <a:lnTo>
                    <a:pt x="37" y="65"/>
                  </a:lnTo>
                  <a:lnTo>
                    <a:pt x="30" y="85"/>
                  </a:lnTo>
                  <a:lnTo>
                    <a:pt x="20" y="101"/>
                  </a:lnTo>
                  <a:lnTo>
                    <a:pt x="11" y="114"/>
                  </a:ln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6" name="Freeform 12"/>
            <p:cNvSpPr>
              <a:spLocks/>
            </p:cNvSpPr>
            <p:nvPr/>
          </p:nvSpPr>
          <p:spPr bwMode="auto">
            <a:xfrm>
              <a:off x="3190" y="2812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7" name="Freeform 13"/>
            <p:cNvSpPr>
              <a:spLocks/>
            </p:cNvSpPr>
            <p:nvPr/>
          </p:nvSpPr>
          <p:spPr bwMode="auto">
            <a:xfrm>
              <a:off x="3218" y="2753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8" name="Freeform 14"/>
            <p:cNvSpPr>
              <a:spLocks/>
            </p:cNvSpPr>
            <p:nvPr/>
          </p:nvSpPr>
          <p:spPr bwMode="auto">
            <a:xfrm>
              <a:off x="3247" y="26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03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5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9" name="Freeform 15"/>
            <p:cNvSpPr>
              <a:spLocks/>
            </p:cNvSpPr>
            <p:nvPr/>
          </p:nvSpPr>
          <p:spPr bwMode="auto">
            <a:xfrm>
              <a:off x="3280" y="2639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64 w 18"/>
                <a:gd name="T3" fmla="*/ 5300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9" y="1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0" name="Freeform 16"/>
            <p:cNvSpPr>
              <a:spLocks/>
            </p:cNvSpPr>
            <p:nvPr/>
          </p:nvSpPr>
          <p:spPr bwMode="auto">
            <a:xfrm>
              <a:off x="3315" y="2585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51 w 19"/>
                <a:gd name="T3" fmla="*/ 6232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6" y="16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 flipV="1">
              <a:off x="3322" y="2585"/>
              <a:ext cx="16" cy="22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2" name="Freeform 18"/>
            <p:cNvSpPr>
              <a:spLocks/>
            </p:cNvSpPr>
            <p:nvPr/>
          </p:nvSpPr>
          <p:spPr bwMode="auto">
            <a:xfrm>
              <a:off x="3354" y="2539"/>
              <a:ext cx="28" cy="27"/>
            </a:xfrm>
            <a:custGeom>
              <a:avLst/>
              <a:gdLst>
                <a:gd name="T0" fmla="*/ 0 w 23"/>
                <a:gd name="T1" fmla="*/ 7392 h 19"/>
                <a:gd name="T2" fmla="*/ 357 w 23"/>
                <a:gd name="T3" fmla="*/ 3195 h 19"/>
                <a:gd name="T4" fmla="*/ 645 w 2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9">
                  <a:moveTo>
                    <a:pt x="0" y="19"/>
                  </a:moveTo>
                  <a:lnTo>
                    <a:pt x="13" y="8"/>
                  </a:lnTo>
                  <a:lnTo>
                    <a:pt x="23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3" name="Freeform 19"/>
            <p:cNvSpPr>
              <a:spLocks/>
            </p:cNvSpPr>
            <p:nvPr/>
          </p:nvSpPr>
          <p:spPr bwMode="auto">
            <a:xfrm>
              <a:off x="3401" y="2513"/>
              <a:ext cx="35" cy="11"/>
            </a:xfrm>
            <a:custGeom>
              <a:avLst/>
              <a:gdLst>
                <a:gd name="T0" fmla="*/ 0 w 29"/>
                <a:gd name="T1" fmla="*/ 1838 h 8"/>
                <a:gd name="T2" fmla="*/ 322 w 29"/>
                <a:gd name="T3" fmla="*/ 707 h 8"/>
                <a:gd name="T4" fmla="*/ 612 w 29"/>
                <a:gd name="T5" fmla="*/ 0 h 8"/>
                <a:gd name="T6" fmla="*/ 721 w 29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lnTo>
                    <a:pt x="13" y="3"/>
                  </a:lnTo>
                  <a:lnTo>
                    <a:pt x="26" y="0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4" name="Freeform 20"/>
            <p:cNvSpPr>
              <a:spLocks/>
            </p:cNvSpPr>
            <p:nvPr/>
          </p:nvSpPr>
          <p:spPr bwMode="auto">
            <a:xfrm>
              <a:off x="3459" y="2514"/>
              <a:ext cx="34" cy="13"/>
            </a:xfrm>
            <a:custGeom>
              <a:avLst/>
              <a:gdLst>
                <a:gd name="T0" fmla="*/ 0 w 28"/>
                <a:gd name="T1" fmla="*/ 0 h 9"/>
                <a:gd name="T2" fmla="*/ 232 w 28"/>
                <a:gd name="T3" fmla="*/ 0 h 9"/>
                <a:gd name="T4" fmla="*/ 544 w 28"/>
                <a:gd name="T5" fmla="*/ 2393 h 9"/>
                <a:gd name="T6" fmla="*/ 759 w 28"/>
                <a:gd name="T7" fmla="*/ 4614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0"/>
                  </a:moveTo>
                  <a:lnTo>
                    <a:pt x="8" y="0"/>
                  </a:lnTo>
                  <a:lnTo>
                    <a:pt x="21" y="5"/>
                  </a:lnTo>
                  <a:lnTo>
                    <a:pt x="28" y="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5" name="Freeform 21"/>
            <p:cNvSpPr>
              <a:spLocks/>
            </p:cNvSpPr>
            <p:nvPr/>
          </p:nvSpPr>
          <p:spPr bwMode="auto">
            <a:xfrm>
              <a:off x="3513" y="2539"/>
              <a:ext cx="27" cy="28"/>
            </a:xfrm>
            <a:custGeom>
              <a:avLst/>
              <a:gdLst>
                <a:gd name="T0" fmla="*/ 0 w 22"/>
                <a:gd name="T1" fmla="*/ 0 h 20"/>
                <a:gd name="T2" fmla="*/ 108 w 22"/>
                <a:gd name="T3" fmla="*/ 603 h 20"/>
                <a:gd name="T4" fmla="*/ 551 w 22"/>
                <a:gd name="T5" fmla="*/ 3921 h 20"/>
                <a:gd name="T6" fmla="*/ 718 w 22"/>
                <a:gd name="T7" fmla="*/ 6091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0"/>
                  </a:moveTo>
                  <a:lnTo>
                    <a:pt x="3" y="2"/>
                  </a:lnTo>
                  <a:lnTo>
                    <a:pt x="16" y="13"/>
                  </a:lnTo>
                  <a:lnTo>
                    <a:pt x="22" y="2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6" name="Freeform 22"/>
            <p:cNvSpPr>
              <a:spLocks/>
            </p:cNvSpPr>
            <p:nvPr/>
          </p:nvSpPr>
          <p:spPr bwMode="auto">
            <a:xfrm>
              <a:off x="3555" y="2587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133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8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7" name="Freeform 23"/>
            <p:cNvSpPr>
              <a:spLocks/>
            </p:cNvSpPr>
            <p:nvPr/>
          </p:nvSpPr>
          <p:spPr bwMode="auto">
            <a:xfrm>
              <a:off x="3592" y="263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65 w 17"/>
                <a:gd name="T3" fmla="*/ 1586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4" y="5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8" name="Freeform 24"/>
            <p:cNvSpPr>
              <a:spLocks/>
            </p:cNvSpPr>
            <p:nvPr/>
          </p:nvSpPr>
          <p:spPr bwMode="auto">
            <a:xfrm>
              <a:off x="3626" y="2695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89 w 17"/>
                <a:gd name="T3" fmla="*/ 2317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6" y="8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9" name="Freeform 25"/>
            <p:cNvSpPr>
              <a:spLocks/>
            </p:cNvSpPr>
            <p:nvPr/>
          </p:nvSpPr>
          <p:spPr bwMode="auto">
            <a:xfrm>
              <a:off x="3657" y="2753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45 w 15"/>
                <a:gd name="T3" fmla="*/ 271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1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0" name="Freeform 26"/>
            <p:cNvSpPr>
              <a:spLocks/>
            </p:cNvSpPr>
            <p:nvPr/>
          </p:nvSpPr>
          <p:spPr bwMode="auto">
            <a:xfrm>
              <a:off x="3687" y="2813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32 w 14"/>
                <a:gd name="T3" fmla="*/ 502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8" y="1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1" name="Freeform 27"/>
            <p:cNvSpPr>
              <a:spLocks/>
            </p:cNvSpPr>
            <p:nvPr/>
          </p:nvSpPr>
          <p:spPr bwMode="auto">
            <a:xfrm>
              <a:off x="3714" y="2873"/>
              <a:ext cx="19" cy="37"/>
            </a:xfrm>
            <a:custGeom>
              <a:avLst/>
              <a:gdLst>
                <a:gd name="T0" fmla="*/ 0 w 15"/>
                <a:gd name="T1" fmla="*/ 0 h 27"/>
                <a:gd name="T2" fmla="*/ 638 w 15"/>
                <a:gd name="T3" fmla="*/ 4230 h 27"/>
                <a:gd name="T4" fmla="*/ 822 w 15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lnTo>
                    <a:pt x="11" y="20"/>
                  </a:lnTo>
                  <a:lnTo>
                    <a:pt x="15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2" name="Freeform 28"/>
            <p:cNvSpPr>
              <a:spLocks/>
            </p:cNvSpPr>
            <p:nvPr/>
          </p:nvSpPr>
          <p:spPr bwMode="auto">
            <a:xfrm>
              <a:off x="3744" y="2934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51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3" name="Freeform 29"/>
            <p:cNvSpPr>
              <a:spLocks/>
            </p:cNvSpPr>
            <p:nvPr/>
          </p:nvSpPr>
          <p:spPr bwMode="auto">
            <a:xfrm>
              <a:off x="3773" y="2992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2 w 16"/>
                <a:gd name="T3" fmla="*/ 844 h 25"/>
                <a:gd name="T4" fmla="*/ 286 w 16"/>
                <a:gd name="T5" fmla="*/ 7491 h 25"/>
                <a:gd name="T6" fmla="*/ 298 w 16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4" name="Freeform 30"/>
            <p:cNvSpPr>
              <a:spLocks/>
            </p:cNvSpPr>
            <p:nvPr/>
          </p:nvSpPr>
          <p:spPr bwMode="auto">
            <a:xfrm>
              <a:off x="3808" y="3046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119 w 18"/>
                <a:gd name="T3" fmla="*/ 1864 h 24"/>
                <a:gd name="T4" fmla="*/ 539 w 18"/>
                <a:gd name="T5" fmla="*/ 8829 h 24"/>
                <a:gd name="T6" fmla="*/ 543 w 18"/>
                <a:gd name="T7" fmla="*/ 8885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4" y="5"/>
                  </a:lnTo>
                  <a:lnTo>
                    <a:pt x="17" y="2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5" name="Freeform 31"/>
            <p:cNvSpPr>
              <a:spLocks/>
            </p:cNvSpPr>
            <p:nvPr/>
          </p:nvSpPr>
          <p:spPr bwMode="auto">
            <a:xfrm>
              <a:off x="3843" y="3101"/>
              <a:ext cx="26" cy="30"/>
            </a:xfrm>
            <a:custGeom>
              <a:avLst/>
              <a:gdLst>
                <a:gd name="T0" fmla="*/ 0 w 21"/>
                <a:gd name="T1" fmla="*/ 0 h 22"/>
                <a:gd name="T2" fmla="*/ 1 w 21"/>
                <a:gd name="T3" fmla="*/ 1 h 22"/>
                <a:gd name="T4" fmla="*/ 526 w 21"/>
                <a:gd name="T5" fmla="*/ 3165 h 22"/>
                <a:gd name="T6" fmla="*/ 806 w 21"/>
                <a:gd name="T7" fmla="*/ 431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1" y="1"/>
                  </a:lnTo>
                  <a:lnTo>
                    <a:pt x="14" y="16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6" name="Freeform 32"/>
            <p:cNvSpPr>
              <a:spLocks/>
            </p:cNvSpPr>
            <p:nvPr/>
          </p:nvSpPr>
          <p:spPr bwMode="auto">
            <a:xfrm>
              <a:off x="3886" y="3149"/>
              <a:ext cx="30" cy="22"/>
            </a:xfrm>
            <a:custGeom>
              <a:avLst/>
              <a:gdLst>
                <a:gd name="T0" fmla="*/ 0 w 25"/>
                <a:gd name="T1" fmla="*/ 0 h 16"/>
                <a:gd name="T2" fmla="*/ 103 w 25"/>
                <a:gd name="T3" fmla="*/ 1220 h 16"/>
                <a:gd name="T4" fmla="*/ 395 w 25"/>
                <a:gd name="T5" fmla="*/ 2954 h 16"/>
                <a:gd name="T6" fmla="*/ 552 w 25"/>
                <a:gd name="T7" fmla="*/ 3535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6">
                  <a:moveTo>
                    <a:pt x="0" y="0"/>
                  </a:moveTo>
                  <a:lnTo>
                    <a:pt x="5" y="5"/>
                  </a:lnTo>
                  <a:lnTo>
                    <a:pt x="18" y="13"/>
                  </a:lnTo>
                  <a:lnTo>
                    <a:pt x="25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7" name="Freeform 33"/>
            <p:cNvSpPr>
              <a:spLocks/>
            </p:cNvSpPr>
            <p:nvPr/>
          </p:nvSpPr>
          <p:spPr bwMode="auto">
            <a:xfrm>
              <a:off x="3938" y="3180"/>
              <a:ext cx="36" cy="3"/>
            </a:xfrm>
            <a:custGeom>
              <a:avLst/>
              <a:gdLst>
                <a:gd name="T0" fmla="*/ 0 w 30"/>
                <a:gd name="T1" fmla="*/ 1598 h 2"/>
                <a:gd name="T2" fmla="*/ 1 w 30"/>
                <a:gd name="T3" fmla="*/ 1598 h 2"/>
                <a:gd name="T4" fmla="*/ 310 w 30"/>
                <a:gd name="T5" fmla="*/ 2397 h 2"/>
                <a:gd name="T6" fmla="*/ 588 w 30"/>
                <a:gd name="T7" fmla="*/ 1598 h 2"/>
                <a:gd name="T8" fmla="*/ 662 w 30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lnTo>
                    <a:pt x="1" y="1"/>
                  </a:lnTo>
                  <a:lnTo>
                    <a:pt x="14" y="2"/>
                  </a:lnTo>
                  <a:lnTo>
                    <a:pt x="27" y="1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8" name="Freeform 34"/>
            <p:cNvSpPr>
              <a:spLocks/>
            </p:cNvSpPr>
            <p:nvPr/>
          </p:nvSpPr>
          <p:spPr bwMode="auto">
            <a:xfrm>
              <a:off x="3996" y="3153"/>
              <a:ext cx="32" cy="21"/>
            </a:xfrm>
            <a:custGeom>
              <a:avLst/>
              <a:gdLst>
                <a:gd name="T0" fmla="*/ 0 w 26"/>
                <a:gd name="T1" fmla="*/ 4542 h 15"/>
                <a:gd name="T2" fmla="*/ 315 w 26"/>
                <a:gd name="T3" fmla="*/ 3244 h 15"/>
                <a:gd name="T4" fmla="*/ 754 w 26"/>
                <a:gd name="T5" fmla="*/ 844 h 15"/>
                <a:gd name="T6" fmla="*/ 891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9" y="11"/>
                  </a:lnTo>
                  <a:lnTo>
                    <a:pt x="22" y="3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9" name="Freeform 35"/>
            <p:cNvSpPr>
              <a:spLocks/>
            </p:cNvSpPr>
            <p:nvPr/>
          </p:nvSpPr>
          <p:spPr bwMode="auto">
            <a:xfrm>
              <a:off x="4045" y="3106"/>
              <a:ext cx="25" cy="31"/>
            </a:xfrm>
            <a:custGeom>
              <a:avLst/>
              <a:gdLst>
                <a:gd name="T0" fmla="*/ 0 w 21"/>
                <a:gd name="T1" fmla="*/ 7536 h 22"/>
                <a:gd name="T2" fmla="*/ 170 w 21"/>
                <a:gd name="T3" fmla="*/ 4780 h 22"/>
                <a:gd name="T4" fmla="*/ 423 w 21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8" y="14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0" name="Line 36"/>
            <p:cNvSpPr>
              <a:spLocks noChangeShapeType="1"/>
            </p:cNvSpPr>
            <p:nvPr/>
          </p:nvSpPr>
          <p:spPr bwMode="auto">
            <a:xfrm flipV="1">
              <a:off x="4055" y="3106"/>
              <a:ext cx="15" cy="20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1" name="Freeform 37"/>
            <p:cNvSpPr>
              <a:spLocks/>
            </p:cNvSpPr>
            <p:nvPr/>
          </p:nvSpPr>
          <p:spPr bwMode="auto">
            <a:xfrm>
              <a:off x="4085" y="3053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1 w 18"/>
                <a:gd name="T3" fmla="*/ 8829 h 24"/>
                <a:gd name="T4" fmla="*/ 444 w 18"/>
                <a:gd name="T5" fmla="*/ 1709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" y="23"/>
                  </a:lnTo>
                  <a:lnTo>
                    <a:pt x="15" y="4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2" name="Freeform 38"/>
            <p:cNvSpPr>
              <a:spLocks/>
            </p:cNvSpPr>
            <p:nvPr/>
          </p:nvSpPr>
          <p:spPr bwMode="auto">
            <a:xfrm>
              <a:off x="4119" y="2996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84 w 17"/>
                <a:gd name="T3" fmla="*/ 1655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3" y="6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3" name="Freeform 39"/>
            <p:cNvSpPr>
              <a:spLocks/>
            </p:cNvSpPr>
            <p:nvPr/>
          </p:nvSpPr>
          <p:spPr bwMode="auto">
            <a:xfrm>
              <a:off x="4151" y="2939"/>
              <a:ext cx="21" cy="34"/>
            </a:xfrm>
            <a:custGeom>
              <a:avLst/>
              <a:gdLst>
                <a:gd name="T0" fmla="*/ 0 w 18"/>
                <a:gd name="T1" fmla="*/ 8885 h 24"/>
                <a:gd name="T2" fmla="*/ 231 w 18"/>
                <a:gd name="T3" fmla="*/ 1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7" y="1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4" name="Freeform 40"/>
            <p:cNvSpPr>
              <a:spLocks/>
            </p:cNvSpPr>
            <p:nvPr/>
          </p:nvSpPr>
          <p:spPr bwMode="auto">
            <a:xfrm>
              <a:off x="4183" y="28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9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5" name="Freeform 41"/>
            <p:cNvSpPr>
              <a:spLocks/>
            </p:cNvSpPr>
            <p:nvPr/>
          </p:nvSpPr>
          <p:spPr bwMode="auto">
            <a:xfrm>
              <a:off x="4211" y="2821"/>
              <a:ext cx="18" cy="37"/>
            </a:xfrm>
            <a:custGeom>
              <a:avLst/>
              <a:gdLst>
                <a:gd name="T0" fmla="*/ 0 w 15"/>
                <a:gd name="T1" fmla="*/ 10458 h 26"/>
                <a:gd name="T2" fmla="*/ 124 w 15"/>
                <a:gd name="T3" fmla="*/ 6542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6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6" name="Freeform 42"/>
            <p:cNvSpPr>
              <a:spLocks/>
            </p:cNvSpPr>
            <p:nvPr/>
          </p:nvSpPr>
          <p:spPr bwMode="auto">
            <a:xfrm>
              <a:off x="4240" y="2760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2 w 14"/>
                <a:gd name="T3" fmla="*/ 411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8" y="12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7" name="Freeform 43"/>
            <p:cNvSpPr>
              <a:spLocks/>
            </p:cNvSpPr>
            <p:nvPr/>
          </p:nvSpPr>
          <p:spPr bwMode="auto">
            <a:xfrm>
              <a:off x="4268" y="2701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529 w 16"/>
                <a:gd name="T3" fmla="*/ 195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8" name="Freeform 44"/>
            <p:cNvSpPr>
              <a:spLocks/>
            </p:cNvSpPr>
            <p:nvPr/>
          </p:nvSpPr>
          <p:spPr bwMode="auto">
            <a:xfrm>
              <a:off x="4300" y="264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323 w 18"/>
                <a:gd name="T3" fmla="*/ 1678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1" y="7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9" name="Freeform 45"/>
            <p:cNvSpPr>
              <a:spLocks/>
            </p:cNvSpPr>
            <p:nvPr/>
          </p:nvSpPr>
          <p:spPr bwMode="auto">
            <a:xfrm>
              <a:off x="4336" y="2592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0" name="Freeform 46"/>
            <p:cNvSpPr>
              <a:spLocks/>
            </p:cNvSpPr>
            <p:nvPr/>
          </p:nvSpPr>
          <p:spPr bwMode="auto">
            <a:xfrm>
              <a:off x="4374" y="2545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45 w 22"/>
                <a:gd name="T3" fmla="*/ 4351 h 20"/>
                <a:gd name="T4" fmla="*/ 676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7" y="14"/>
                  </a:lnTo>
                  <a:lnTo>
                    <a:pt x="20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1" name="Freeform 47"/>
            <p:cNvSpPr>
              <a:spLocks/>
            </p:cNvSpPr>
            <p:nvPr/>
          </p:nvSpPr>
          <p:spPr bwMode="auto">
            <a:xfrm>
              <a:off x="4420" y="2514"/>
              <a:ext cx="34" cy="16"/>
            </a:xfrm>
            <a:custGeom>
              <a:avLst/>
              <a:gdLst>
                <a:gd name="T0" fmla="*/ 0 w 28"/>
                <a:gd name="T1" fmla="*/ 6271 h 11"/>
                <a:gd name="T2" fmla="*/ 232 w 28"/>
                <a:gd name="T3" fmla="*/ 3705 h 11"/>
                <a:gd name="T4" fmla="*/ 544 w 28"/>
                <a:gd name="T5" fmla="*/ 1204 h 11"/>
                <a:gd name="T6" fmla="*/ 759 w 28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11"/>
                  </a:moveTo>
                  <a:lnTo>
                    <a:pt x="8" y="6"/>
                  </a:lnTo>
                  <a:lnTo>
                    <a:pt x="21" y="2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2" name="Freeform 48"/>
            <p:cNvSpPr>
              <a:spLocks/>
            </p:cNvSpPr>
            <p:nvPr/>
          </p:nvSpPr>
          <p:spPr bwMode="auto">
            <a:xfrm>
              <a:off x="4477" y="251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322 w 29"/>
                <a:gd name="T3" fmla="*/ 1387 h 7"/>
                <a:gd name="T4" fmla="*/ 721 w 29"/>
                <a:gd name="T5" fmla="*/ 2971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13" y="3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3" name="Freeform 49"/>
            <p:cNvSpPr>
              <a:spLocks/>
            </p:cNvSpPr>
            <p:nvPr/>
          </p:nvSpPr>
          <p:spPr bwMode="auto">
            <a:xfrm>
              <a:off x="4532" y="2535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273 w 24"/>
                <a:gd name="T3" fmla="*/ 3195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1" y="8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4" name="Line 50"/>
            <p:cNvSpPr>
              <a:spLocks noChangeShapeType="1"/>
            </p:cNvSpPr>
            <p:nvPr/>
          </p:nvSpPr>
          <p:spPr bwMode="auto">
            <a:xfrm>
              <a:off x="4545" y="2546"/>
              <a:ext cx="16" cy="16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5" name="Freeform 51"/>
            <p:cNvSpPr>
              <a:spLocks/>
            </p:cNvSpPr>
            <p:nvPr/>
          </p:nvSpPr>
          <p:spPr bwMode="auto">
            <a:xfrm>
              <a:off x="4577" y="258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344 w 19"/>
                <a:gd name="T3" fmla="*/ 3535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3" y="1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6" name="Freeform 52"/>
            <p:cNvSpPr>
              <a:spLocks/>
            </p:cNvSpPr>
            <p:nvPr/>
          </p:nvSpPr>
          <p:spPr bwMode="auto">
            <a:xfrm>
              <a:off x="4613" y="2634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330 w 17"/>
                <a:gd name="T3" fmla="*/ 3921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9" y="1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7" name="Freeform 53"/>
            <p:cNvSpPr>
              <a:spLocks/>
            </p:cNvSpPr>
            <p:nvPr/>
          </p:nvSpPr>
          <p:spPr bwMode="auto">
            <a:xfrm>
              <a:off x="4647" y="2691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437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8" name="Freeform 54"/>
            <p:cNvSpPr>
              <a:spLocks/>
            </p:cNvSpPr>
            <p:nvPr/>
          </p:nvSpPr>
          <p:spPr bwMode="auto">
            <a:xfrm>
              <a:off x="4678" y="2749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202 w 17"/>
                <a:gd name="T3" fmla="*/ 5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3" y="1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9" name="Freeform 55"/>
            <p:cNvSpPr>
              <a:spLocks/>
            </p:cNvSpPr>
            <p:nvPr/>
          </p:nvSpPr>
          <p:spPr bwMode="auto">
            <a:xfrm>
              <a:off x="4709" y="280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8149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0" name="Freeform 56"/>
            <p:cNvSpPr>
              <a:spLocks/>
            </p:cNvSpPr>
            <p:nvPr/>
          </p:nvSpPr>
          <p:spPr bwMode="auto">
            <a:xfrm>
              <a:off x="4737" y="286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72 w 15"/>
                <a:gd name="T3" fmla="*/ 129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3" y="5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1" name="Freeform 57"/>
            <p:cNvSpPr>
              <a:spLocks/>
            </p:cNvSpPr>
            <p:nvPr/>
          </p:nvSpPr>
          <p:spPr bwMode="auto">
            <a:xfrm>
              <a:off x="4765" y="292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2" name="Freeform 58"/>
            <p:cNvSpPr>
              <a:spLocks/>
            </p:cNvSpPr>
            <p:nvPr/>
          </p:nvSpPr>
          <p:spPr bwMode="auto">
            <a:xfrm>
              <a:off x="4795" y="2984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398 w 15"/>
                <a:gd name="T3" fmla="*/ 3257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3" name="Freeform 59"/>
            <p:cNvSpPr>
              <a:spLocks/>
            </p:cNvSpPr>
            <p:nvPr/>
          </p:nvSpPr>
          <p:spPr bwMode="auto">
            <a:xfrm>
              <a:off x="4827" y="3042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67 w 17"/>
                <a:gd name="T3" fmla="*/ 3244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7" y="1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4" name="Freeform 60"/>
            <p:cNvSpPr>
              <a:spLocks/>
            </p:cNvSpPr>
            <p:nvPr/>
          </p:nvSpPr>
          <p:spPr bwMode="auto">
            <a:xfrm>
              <a:off x="4863" y="3095"/>
              <a:ext cx="26" cy="31"/>
            </a:xfrm>
            <a:custGeom>
              <a:avLst/>
              <a:gdLst>
                <a:gd name="T0" fmla="*/ 0 w 21"/>
                <a:gd name="T1" fmla="*/ 0 h 22"/>
                <a:gd name="T2" fmla="*/ 317 w 21"/>
                <a:gd name="T3" fmla="*/ 2407 h 22"/>
                <a:gd name="T4" fmla="*/ 806 w 21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8" y="7"/>
                  </a:lnTo>
                  <a:lnTo>
                    <a:pt x="21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5" name="Line 61"/>
            <p:cNvSpPr>
              <a:spLocks noChangeShapeType="1"/>
            </p:cNvSpPr>
            <p:nvPr/>
          </p:nvSpPr>
          <p:spPr bwMode="auto">
            <a:xfrm>
              <a:off x="4873" y="3105"/>
              <a:ext cx="16" cy="21"/>
            </a:xfrm>
            <a:prstGeom prst="line">
              <a:avLst/>
            </a:pr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6" name="Freeform 62"/>
            <p:cNvSpPr>
              <a:spLocks/>
            </p:cNvSpPr>
            <p:nvPr/>
          </p:nvSpPr>
          <p:spPr bwMode="auto">
            <a:xfrm>
              <a:off x="4906" y="3144"/>
              <a:ext cx="29" cy="25"/>
            </a:xfrm>
            <a:custGeom>
              <a:avLst/>
              <a:gdLst>
                <a:gd name="T0" fmla="*/ 0 w 24"/>
                <a:gd name="T1" fmla="*/ 0 h 18"/>
                <a:gd name="T2" fmla="*/ 320 w 24"/>
                <a:gd name="T3" fmla="*/ 2564 h 18"/>
                <a:gd name="T4" fmla="*/ 608 w 24"/>
                <a:gd name="T5" fmla="*/ 4869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2" y="10"/>
                  </a:lnTo>
                  <a:lnTo>
                    <a:pt x="24" y="1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7" name="Freeform 63"/>
            <p:cNvSpPr>
              <a:spLocks/>
            </p:cNvSpPr>
            <p:nvPr/>
          </p:nvSpPr>
          <p:spPr bwMode="auto">
            <a:xfrm>
              <a:off x="4956" y="3178"/>
              <a:ext cx="36" cy="5"/>
            </a:xfrm>
            <a:custGeom>
              <a:avLst/>
              <a:gdLst>
                <a:gd name="T0" fmla="*/ 0 w 30"/>
                <a:gd name="T1" fmla="*/ 0 h 3"/>
                <a:gd name="T2" fmla="*/ 215 w 30"/>
                <a:gd name="T3" fmla="*/ 10245 h 3"/>
                <a:gd name="T4" fmla="*/ 521 w 30"/>
                <a:gd name="T5" fmla="*/ 17075 h 3"/>
                <a:gd name="T6" fmla="*/ 662 w 30"/>
                <a:gd name="T7" fmla="*/ 10245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0" y="2"/>
                  </a:lnTo>
                  <a:lnTo>
                    <a:pt x="23" y="3"/>
                  </a:lnTo>
                  <a:lnTo>
                    <a:pt x="30" y="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8" name="Freeform 64"/>
            <p:cNvSpPr>
              <a:spLocks/>
            </p:cNvSpPr>
            <p:nvPr/>
          </p:nvSpPr>
          <p:spPr bwMode="auto">
            <a:xfrm>
              <a:off x="5014" y="3159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 w 27"/>
                <a:gd name="T3" fmla="*/ 4427 h 12"/>
                <a:gd name="T4" fmla="*/ 441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1" y="12"/>
                  </a:ln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9" name="Freeform 65"/>
            <p:cNvSpPr>
              <a:spLocks/>
            </p:cNvSpPr>
            <p:nvPr/>
          </p:nvSpPr>
          <p:spPr bwMode="auto">
            <a:xfrm>
              <a:off x="5065" y="311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2 w 21"/>
                <a:gd name="T3" fmla="*/ 5025 h 21"/>
                <a:gd name="T4" fmla="*/ 600 w 21"/>
                <a:gd name="T5" fmla="*/ 1730 h 21"/>
                <a:gd name="T6" fmla="*/ 806 w 2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0" name="Freeform 66"/>
            <p:cNvSpPr>
              <a:spLocks/>
            </p:cNvSpPr>
            <p:nvPr/>
          </p:nvSpPr>
          <p:spPr bwMode="auto">
            <a:xfrm>
              <a:off x="5105" y="3060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243 w 18"/>
                <a:gd name="T3" fmla="*/ 5631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8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1" name="Freeform 67"/>
            <p:cNvSpPr>
              <a:spLocks/>
            </p:cNvSpPr>
            <p:nvPr/>
          </p:nvSpPr>
          <p:spPr bwMode="auto">
            <a:xfrm>
              <a:off x="5140" y="3003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233 w 16"/>
                <a:gd name="T3" fmla="*/ 7349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5" y="1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2" name="Freeform 68"/>
            <p:cNvSpPr>
              <a:spLocks/>
            </p:cNvSpPr>
            <p:nvPr/>
          </p:nvSpPr>
          <p:spPr bwMode="auto">
            <a:xfrm>
              <a:off x="5172" y="2945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24 w 15"/>
                <a:gd name="T3" fmla="*/ 4395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3" name="Freeform 69"/>
            <p:cNvSpPr>
              <a:spLocks/>
            </p:cNvSpPr>
            <p:nvPr/>
          </p:nvSpPr>
          <p:spPr bwMode="auto">
            <a:xfrm>
              <a:off x="5202" y="2888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408 w 17"/>
                <a:gd name="T3" fmla="*/ 324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1" y="1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4" name="Freeform 70"/>
            <p:cNvSpPr>
              <a:spLocks/>
            </p:cNvSpPr>
            <p:nvPr/>
          </p:nvSpPr>
          <p:spPr bwMode="auto">
            <a:xfrm>
              <a:off x="3190" y="3138"/>
              <a:ext cx="29" cy="27"/>
            </a:xfrm>
            <a:custGeom>
              <a:avLst/>
              <a:gdLst>
                <a:gd name="T0" fmla="*/ 0 w 24"/>
                <a:gd name="T1" fmla="*/ 0 h 19"/>
                <a:gd name="T2" fmla="*/ 330 w 24"/>
                <a:gd name="T3" fmla="*/ 4540 h 19"/>
                <a:gd name="T4" fmla="*/ 608 w 24"/>
                <a:gd name="T5" fmla="*/ 7392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3" y="11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5" name="Freeform 71"/>
            <p:cNvSpPr>
              <a:spLocks/>
            </p:cNvSpPr>
            <p:nvPr/>
          </p:nvSpPr>
          <p:spPr bwMode="auto">
            <a:xfrm>
              <a:off x="3240" y="3177"/>
              <a:ext cx="36" cy="6"/>
            </a:xfrm>
            <a:custGeom>
              <a:avLst/>
              <a:gdLst>
                <a:gd name="T0" fmla="*/ 0 w 30"/>
                <a:gd name="T1" fmla="*/ 0 h 4"/>
                <a:gd name="T2" fmla="*/ 252 w 30"/>
                <a:gd name="T3" fmla="*/ 3596 h 4"/>
                <a:gd name="T4" fmla="*/ 535 w 30"/>
                <a:gd name="T5" fmla="*/ 4163 h 4"/>
                <a:gd name="T6" fmla="*/ 662 w 30"/>
                <a:gd name="T7" fmla="*/ 4163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4">
                  <a:moveTo>
                    <a:pt x="0" y="0"/>
                  </a:moveTo>
                  <a:lnTo>
                    <a:pt x="11" y="3"/>
                  </a:lnTo>
                  <a:lnTo>
                    <a:pt x="24" y="4"/>
                  </a:lnTo>
                  <a:lnTo>
                    <a:pt x="30" y="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6" name="Freeform 72"/>
            <p:cNvSpPr>
              <a:spLocks/>
            </p:cNvSpPr>
            <p:nvPr/>
          </p:nvSpPr>
          <p:spPr bwMode="auto">
            <a:xfrm>
              <a:off x="3299" y="3163"/>
              <a:ext cx="33" cy="17"/>
            </a:xfrm>
            <a:custGeom>
              <a:avLst/>
              <a:gdLst>
                <a:gd name="T0" fmla="*/ 0 w 27"/>
                <a:gd name="T1" fmla="*/ 4427 h 12"/>
                <a:gd name="T2" fmla="*/ 177 w 27"/>
                <a:gd name="T3" fmla="*/ 3741 h 12"/>
                <a:gd name="T4" fmla="*/ 566 w 27"/>
                <a:gd name="T5" fmla="*/ 2421 h 12"/>
                <a:gd name="T6" fmla="*/ 812 w 27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6" y="10"/>
                  </a:lnTo>
                  <a:lnTo>
                    <a:pt x="19" y="6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7" name="Freeform 73"/>
            <p:cNvSpPr>
              <a:spLocks/>
            </p:cNvSpPr>
            <p:nvPr/>
          </p:nvSpPr>
          <p:spPr bwMode="auto">
            <a:xfrm>
              <a:off x="3351" y="3119"/>
              <a:ext cx="26" cy="30"/>
            </a:xfrm>
            <a:custGeom>
              <a:avLst/>
              <a:gdLst>
                <a:gd name="T0" fmla="*/ 0 w 21"/>
                <a:gd name="T1" fmla="*/ 4316 h 22"/>
                <a:gd name="T2" fmla="*/ 2 w 21"/>
                <a:gd name="T3" fmla="*/ 3851 h 22"/>
                <a:gd name="T4" fmla="*/ 600 w 21"/>
                <a:gd name="T5" fmla="*/ 1448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2" y="20"/>
                  </a:lnTo>
                  <a:lnTo>
                    <a:pt x="15" y="7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8" name="Freeform 74"/>
            <p:cNvSpPr>
              <a:spLocks/>
            </p:cNvSpPr>
            <p:nvPr/>
          </p:nvSpPr>
          <p:spPr bwMode="auto">
            <a:xfrm>
              <a:off x="3393" y="3066"/>
              <a:ext cx="21" cy="33"/>
            </a:xfrm>
            <a:custGeom>
              <a:avLst/>
              <a:gdLst>
                <a:gd name="T0" fmla="*/ 0 w 18"/>
                <a:gd name="T1" fmla="*/ 5347 h 24"/>
                <a:gd name="T2" fmla="*/ 103 w 18"/>
                <a:gd name="T3" fmla="*/ 3475 h 24"/>
                <a:gd name="T4" fmla="*/ 259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7" y="15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9" name="Freeform 75"/>
            <p:cNvSpPr>
              <a:spLocks/>
            </p:cNvSpPr>
            <p:nvPr/>
          </p:nvSpPr>
          <p:spPr bwMode="auto">
            <a:xfrm>
              <a:off x="3428" y="3009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81 w 16"/>
                <a:gd name="T3" fmla="*/ 476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4" y="19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0" name="Freeform 76"/>
            <p:cNvSpPr>
              <a:spLocks/>
            </p:cNvSpPr>
            <p:nvPr/>
          </p:nvSpPr>
          <p:spPr bwMode="auto">
            <a:xfrm>
              <a:off x="3461" y="2953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105 w 17"/>
                <a:gd name="T3" fmla="*/ 535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7" y="17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1" name="Freeform 77"/>
            <p:cNvSpPr>
              <a:spLocks/>
            </p:cNvSpPr>
            <p:nvPr/>
          </p:nvSpPr>
          <p:spPr bwMode="auto">
            <a:xfrm>
              <a:off x="3492" y="289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149 w 15"/>
                <a:gd name="T3" fmla="*/ 3257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2" name="Freeform 78"/>
            <p:cNvSpPr>
              <a:spLocks/>
            </p:cNvSpPr>
            <p:nvPr/>
          </p:nvSpPr>
          <p:spPr bwMode="auto">
            <a:xfrm>
              <a:off x="3521" y="2833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3" name="Freeform 79"/>
            <p:cNvSpPr>
              <a:spLocks/>
            </p:cNvSpPr>
            <p:nvPr/>
          </p:nvSpPr>
          <p:spPr bwMode="auto">
            <a:xfrm>
              <a:off x="3549" y="2774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702 w 15"/>
                <a:gd name="T3" fmla="*/ 1022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13" y="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4" name="Freeform 80"/>
            <p:cNvSpPr>
              <a:spLocks/>
            </p:cNvSpPr>
            <p:nvPr/>
          </p:nvSpPr>
          <p:spPr bwMode="auto">
            <a:xfrm>
              <a:off x="3578" y="2714"/>
              <a:ext cx="20" cy="37"/>
            </a:xfrm>
            <a:custGeom>
              <a:avLst/>
              <a:gdLst>
                <a:gd name="T0" fmla="*/ 0 w 16"/>
                <a:gd name="T1" fmla="*/ 10458 h 26"/>
                <a:gd name="T2" fmla="*/ 119 w 16"/>
                <a:gd name="T3" fmla="*/ 9310 h 26"/>
                <a:gd name="T4" fmla="*/ 705 w 16"/>
                <a:gd name="T5" fmla="*/ 1 h 26"/>
                <a:gd name="T6" fmla="*/ 711 w 1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2" y="23"/>
                  </a:lnTo>
                  <a:lnTo>
                    <a:pt x="15" y="1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5" name="Freeform 81"/>
            <p:cNvSpPr>
              <a:spLocks/>
            </p:cNvSpPr>
            <p:nvPr/>
          </p:nvSpPr>
          <p:spPr bwMode="auto">
            <a:xfrm>
              <a:off x="3609" y="2659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97 w 18"/>
                <a:gd name="T3" fmla="*/ 4362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3" y="19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6" name="Freeform 82"/>
            <p:cNvSpPr>
              <a:spLocks/>
            </p:cNvSpPr>
            <p:nvPr/>
          </p:nvSpPr>
          <p:spPr bwMode="auto">
            <a:xfrm>
              <a:off x="3644" y="2605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119 w 18"/>
                <a:gd name="T3" fmla="*/ 4362 h 24"/>
                <a:gd name="T4" fmla="*/ 539 w 18"/>
                <a:gd name="T5" fmla="*/ 514 h 24"/>
                <a:gd name="T6" fmla="*/ 543 w 18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4" y="19"/>
                  </a:lnTo>
                  <a:lnTo>
                    <a:pt x="17" y="2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7" name="Freeform 83"/>
            <p:cNvSpPr>
              <a:spLocks/>
            </p:cNvSpPr>
            <p:nvPr/>
          </p:nvSpPr>
          <p:spPr bwMode="auto">
            <a:xfrm>
              <a:off x="3680" y="2555"/>
              <a:ext cx="26" cy="29"/>
            </a:xfrm>
            <a:custGeom>
              <a:avLst/>
              <a:gdLst>
                <a:gd name="T0" fmla="*/ 0 w 21"/>
                <a:gd name="T1" fmla="*/ 5038 h 21"/>
                <a:gd name="T2" fmla="*/ 489 w 21"/>
                <a:gd name="T3" fmla="*/ 1913 h 21"/>
                <a:gd name="T4" fmla="*/ 806 w 21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13" y="8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8" name="Freeform 84"/>
            <p:cNvSpPr>
              <a:spLocks/>
            </p:cNvSpPr>
            <p:nvPr/>
          </p:nvSpPr>
          <p:spPr bwMode="auto">
            <a:xfrm>
              <a:off x="3723" y="2519"/>
              <a:ext cx="33" cy="19"/>
            </a:xfrm>
            <a:custGeom>
              <a:avLst/>
              <a:gdLst>
                <a:gd name="T0" fmla="*/ 0 w 27"/>
                <a:gd name="T1" fmla="*/ 2538 h 14"/>
                <a:gd name="T2" fmla="*/ 119 w 27"/>
                <a:gd name="T3" fmla="*/ 1960 h 14"/>
                <a:gd name="T4" fmla="*/ 539 w 27"/>
                <a:gd name="T5" fmla="*/ 748 h 14"/>
                <a:gd name="T6" fmla="*/ 812 w 27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4" y="11"/>
                  </a:lnTo>
                  <a:lnTo>
                    <a:pt x="17" y="4"/>
                  </a:lnTo>
                  <a:lnTo>
                    <a:pt x="2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9" name="Freeform 85"/>
            <p:cNvSpPr>
              <a:spLocks/>
            </p:cNvSpPr>
            <p:nvPr/>
          </p:nvSpPr>
          <p:spPr bwMode="auto">
            <a:xfrm>
              <a:off x="3778" y="2513"/>
              <a:ext cx="36" cy="4"/>
            </a:xfrm>
            <a:custGeom>
              <a:avLst/>
              <a:gdLst>
                <a:gd name="T0" fmla="*/ 0 w 30"/>
                <a:gd name="T1" fmla="*/ 0 h 3"/>
                <a:gd name="T2" fmla="*/ 252 w 30"/>
                <a:gd name="T3" fmla="*/ 0 h 3"/>
                <a:gd name="T4" fmla="*/ 642 w 30"/>
                <a:gd name="T5" fmla="*/ 368 h 3"/>
                <a:gd name="T6" fmla="*/ 662 w 30"/>
                <a:gd name="T7" fmla="*/ 368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0"/>
                  </a:moveTo>
                  <a:lnTo>
                    <a:pt x="11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0" name="Freeform 86"/>
            <p:cNvSpPr>
              <a:spLocks/>
            </p:cNvSpPr>
            <p:nvPr/>
          </p:nvSpPr>
          <p:spPr bwMode="auto">
            <a:xfrm>
              <a:off x="3836" y="2527"/>
              <a:ext cx="30" cy="23"/>
            </a:xfrm>
            <a:custGeom>
              <a:avLst/>
              <a:gdLst>
                <a:gd name="T0" fmla="*/ 0 w 25"/>
                <a:gd name="T1" fmla="*/ 0 h 17"/>
                <a:gd name="T2" fmla="*/ 149 w 25"/>
                <a:gd name="T3" fmla="*/ 455 h 17"/>
                <a:gd name="T4" fmla="*/ 446 w 25"/>
                <a:gd name="T5" fmla="*/ 2167 h 17"/>
                <a:gd name="T6" fmla="*/ 552 w 25"/>
                <a:gd name="T7" fmla="*/ 2898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0"/>
                  </a:moveTo>
                  <a:lnTo>
                    <a:pt x="7" y="3"/>
                  </a:lnTo>
                  <a:lnTo>
                    <a:pt x="20" y="13"/>
                  </a:lnTo>
                  <a:lnTo>
                    <a:pt x="25" y="1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1" name="Freeform 87"/>
            <p:cNvSpPr>
              <a:spLocks/>
            </p:cNvSpPr>
            <p:nvPr/>
          </p:nvSpPr>
          <p:spPr bwMode="auto">
            <a:xfrm>
              <a:off x="3883" y="2569"/>
              <a:ext cx="25" cy="30"/>
            </a:xfrm>
            <a:custGeom>
              <a:avLst/>
              <a:gdLst>
                <a:gd name="T0" fmla="*/ 0 w 20"/>
                <a:gd name="T1" fmla="*/ 0 h 22"/>
                <a:gd name="T2" fmla="*/ 338 w 20"/>
                <a:gd name="T3" fmla="*/ 1448 h 22"/>
                <a:gd name="T4" fmla="*/ 889 w 20"/>
                <a:gd name="T5" fmla="*/ 431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7" y="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2" name="Freeform 88"/>
            <p:cNvSpPr>
              <a:spLocks/>
            </p:cNvSpPr>
            <p:nvPr/>
          </p:nvSpPr>
          <p:spPr bwMode="auto">
            <a:xfrm>
              <a:off x="3921" y="2620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603 h 25"/>
                <a:gd name="T4" fmla="*/ 537 w 17"/>
                <a:gd name="T5" fmla="*/ 6359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2"/>
                  </a:lnTo>
                  <a:lnTo>
                    <a:pt x="15" y="21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3" name="Freeform 89"/>
            <p:cNvSpPr>
              <a:spLocks/>
            </p:cNvSpPr>
            <p:nvPr/>
          </p:nvSpPr>
          <p:spPr bwMode="auto">
            <a:xfrm>
              <a:off x="3955" y="2676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241 w 16"/>
                <a:gd name="T3" fmla="*/ 5514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3" y="22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4" name="Freeform 90"/>
            <p:cNvSpPr>
              <a:spLocks/>
            </p:cNvSpPr>
            <p:nvPr/>
          </p:nvSpPr>
          <p:spPr bwMode="auto">
            <a:xfrm>
              <a:off x="3989" y="2732"/>
              <a:ext cx="18" cy="37"/>
            </a:xfrm>
            <a:custGeom>
              <a:avLst/>
              <a:gdLst>
                <a:gd name="T0" fmla="*/ 0 w 15"/>
                <a:gd name="T1" fmla="*/ 0 h 26"/>
                <a:gd name="T2" fmla="*/ 2 w 15"/>
                <a:gd name="T3" fmla="*/ 1301 h 26"/>
                <a:gd name="T4" fmla="*/ 329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5" name="Freeform 91"/>
            <p:cNvSpPr>
              <a:spLocks/>
            </p:cNvSpPr>
            <p:nvPr/>
          </p:nvSpPr>
          <p:spPr bwMode="auto">
            <a:xfrm>
              <a:off x="4018" y="279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86 w 15"/>
                <a:gd name="T3" fmla="*/ 1796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6" name="Freeform 92"/>
            <p:cNvSpPr>
              <a:spLocks/>
            </p:cNvSpPr>
            <p:nvPr/>
          </p:nvSpPr>
          <p:spPr bwMode="auto">
            <a:xfrm>
              <a:off x="4046" y="285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49 w 15"/>
                <a:gd name="T3" fmla="*/ 317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7" y="12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7" name="Freeform 93"/>
            <p:cNvSpPr>
              <a:spLocks/>
            </p:cNvSpPr>
            <p:nvPr/>
          </p:nvSpPr>
          <p:spPr bwMode="auto">
            <a:xfrm>
              <a:off x="4075" y="2912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0 w 15"/>
                <a:gd name="T3" fmla="*/ 4395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9" y="1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8" name="Freeform 94"/>
            <p:cNvSpPr>
              <a:spLocks/>
            </p:cNvSpPr>
            <p:nvPr/>
          </p:nvSpPr>
          <p:spPr bwMode="auto">
            <a:xfrm>
              <a:off x="4104" y="2970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564 w 16"/>
                <a:gd name="T3" fmla="*/ 5160 h 26"/>
                <a:gd name="T4" fmla="*/ 711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2" y="20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9" name="Freeform 95"/>
            <p:cNvSpPr>
              <a:spLocks/>
            </p:cNvSpPr>
            <p:nvPr/>
          </p:nvSpPr>
          <p:spPr bwMode="auto">
            <a:xfrm>
              <a:off x="4135" y="3028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395 w 18"/>
                <a:gd name="T3" fmla="*/ 7117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3" y="1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0" name="Freeform 96"/>
            <p:cNvSpPr>
              <a:spLocks/>
            </p:cNvSpPr>
            <p:nvPr/>
          </p:nvSpPr>
          <p:spPr bwMode="auto">
            <a:xfrm>
              <a:off x="4172" y="3081"/>
              <a:ext cx="23" cy="34"/>
            </a:xfrm>
            <a:custGeom>
              <a:avLst/>
              <a:gdLst>
                <a:gd name="T0" fmla="*/ 0 w 19"/>
                <a:gd name="T1" fmla="*/ 0 h 24"/>
                <a:gd name="T2" fmla="*/ 326 w 19"/>
                <a:gd name="T3" fmla="*/ 5631 h 24"/>
                <a:gd name="T4" fmla="*/ 504 w 19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2" y="15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1" name="Freeform 97"/>
            <p:cNvSpPr>
              <a:spLocks/>
            </p:cNvSpPr>
            <p:nvPr/>
          </p:nvSpPr>
          <p:spPr bwMode="auto">
            <a:xfrm>
              <a:off x="4211" y="3134"/>
              <a:ext cx="29" cy="26"/>
            </a:xfrm>
            <a:custGeom>
              <a:avLst/>
              <a:gdLst>
                <a:gd name="T0" fmla="*/ 0 w 24"/>
                <a:gd name="T1" fmla="*/ 0 h 19"/>
                <a:gd name="T2" fmla="*/ 150 w 24"/>
                <a:gd name="T3" fmla="*/ 1266 h 19"/>
                <a:gd name="T4" fmla="*/ 482 w 24"/>
                <a:gd name="T5" fmla="*/ 3318 h 19"/>
                <a:gd name="T6" fmla="*/ 608 w 24"/>
                <a:gd name="T7" fmla="*/ 3959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6" y="6"/>
                  </a:lnTo>
                  <a:lnTo>
                    <a:pt x="19" y="16"/>
                  </a:lnTo>
                  <a:lnTo>
                    <a:pt x="24" y="19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2" name="Freeform 98"/>
            <p:cNvSpPr>
              <a:spLocks/>
            </p:cNvSpPr>
            <p:nvPr/>
          </p:nvSpPr>
          <p:spPr bwMode="auto">
            <a:xfrm>
              <a:off x="4261" y="3173"/>
              <a:ext cx="35" cy="10"/>
            </a:xfrm>
            <a:custGeom>
              <a:avLst/>
              <a:gdLst>
                <a:gd name="T0" fmla="*/ 0 w 29"/>
                <a:gd name="T1" fmla="*/ 0 h 7"/>
                <a:gd name="T2" fmla="*/ 92 w 29"/>
                <a:gd name="T3" fmla="*/ 971 h 7"/>
                <a:gd name="T4" fmla="*/ 416 w 29"/>
                <a:gd name="T5" fmla="*/ 2830 h 7"/>
                <a:gd name="T6" fmla="*/ 721 w 29"/>
                <a:gd name="T7" fmla="*/ 2971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4" y="2"/>
                  </a:lnTo>
                  <a:lnTo>
                    <a:pt x="17" y="6"/>
                  </a:lnTo>
                  <a:lnTo>
                    <a:pt x="29" y="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3" name="Freeform 99"/>
            <p:cNvSpPr>
              <a:spLocks/>
            </p:cNvSpPr>
            <p:nvPr/>
          </p:nvSpPr>
          <p:spPr bwMode="auto">
            <a:xfrm>
              <a:off x="4319" y="3167"/>
              <a:ext cx="34" cy="13"/>
            </a:xfrm>
            <a:custGeom>
              <a:avLst/>
              <a:gdLst>
                <a:gd name="T0" fmla="*/ 0 w 28"/>
                <a:gd name="T1" fmla="*/ 4614 h 9"/>
                <a:gd name="T2" fmla="*/ 349 w 28"/>
                <a:gd name="T3" fmla="*/ 3457 h 9"/>
                <a:gd name="T4" fmla="*/ 713 w 28"/>
                <a:gd name="T5" fmla="*/ 1 h 9"/>
                <a:gd name="T6" fmla="*/ 759 w 28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13" y="7"/>
                  </a:lnTo>
                  <a:lnTo>
                    <a:pt x="26" y="1"/>
                  </a:lnTo>
                  <a:lnTo>
                    <a:pt x="2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4" name="Freeform 100"/>
            <p:cNvSpPr>
              <a:spLocks/>
            </p:cNvSpPr>
            <p:nvPr/>
          </p:nvSpPr>
          <p:spPr bwMode="auto">
            <a:xfrm>
              <a:off x="4373" y="3124"/>
              <a:ext cx="27" cy="28"/>
            </a:xfrm>
            <a:custGeom>
              <a:avLst/>
              <a:gdLst>
                <a:gd name="T0" fmla="*/ 0 w 22"/>
                <a:gd name="T1" fmla="*/ 6091 h 20"/>
                <a:gd name="T2" fmla="*/ 258 w 22"/>
                <a:gd name="T3" fmla="*/ 4351 h 20"/>
                <a:gd name="T4" fmla="*/ 682 w 22"/>
                <a:gd name="T5" fmla="*/ 1 h 20"/>
                <a:gd name="T6" fmla="*/ 718 w 2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0">
                  <a:moveTo>
                    <a:pt x="0" y="20"/>
                  </a:moveTo>
                  <a:lnTo>
                    <a:pt x="8" y="14"/>
                  </a:lnTo>
                  <a:lnTo>
                    <a:pt x="21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5" name="Freeform 101"/>
            <p:cNvSpPr>
              <a:spLocks/>
            </p:cNvSpPr>
            <p:nvPr/>
          </p:nvSpPr>
          <p:spPr bwMode="auto">
            <a:xfrm>
              <a:off x="4415" y="3071"/>
              <a:ext cx="22" cy="34"/>
            </a:xfrm>
            <a:custGeom>
              <a:avLst/>
              <a:gdLst>
                <a:gd name="T0" fmla="*/ 0 w 18"/>
                <a:gd name="T1" fmla="*/ 8885 h 24"/>
                <a:gd name="T2" fmla="*/ 363 w 18"/>
                <a:gd name="T3" fmla="*/ 3105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2" y="8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6" name="Freeform 102"/>
            <p:cNvSpPr>
              <a:spLocks/>
            </p:cNvSpPr>
            <p:nvPr/>
          </p:nvSpPr>
          <p:spPr bwMode="auto">
            <a:xfrm>
              <a:off x="4451" y="3015"/>
              <a:ext cx="20" cy="34"/>
            </a:xfrm>
            <a:custGeom>
              <a:avLst/>
              <a:gdLst>
                <a:gd name="T0" fmla="*/ 0 w 17"/>
                <a:gd name="T1" fmla="*/ 4680 h 25"/>
                <a:gd name="T2" fmla="*/ 146 w 17"/>
                <a:gd name="T3" fmla="*/ 2221 h 25"/>
                <a:gd name="T4" fmla="*/ 275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2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7" name="Freeform 103"/>
            <p:cNvSpPr>
              <a:spLocks/>
            </p:cNvSpPr>
            <p:nvPr/>
          </p:nvSpPr>
          <p:spPr bwMode="auto">
            <a:xfrm>
              <a:off x="4482" y="2958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330 w 17"/>
                <a:gd name="T3" fmla="*/ 191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0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8" name="Freeform 104"/>
            <p:cNvSpPr>
              <a:spLocks/>
            </p:cNvSpPr>
            <p:nvPr/>
          </p:nvSpPr>
          <p:spPr bwMode="auto">
            <a:xfrm>
              <a:off x="4516" y="2898"/>
              <a:ext cx="18" cy="37"/>
            </a:xfrm>
            <a:custGeom>
              <a:avLst/>
              <a:gdLst>
                <a:gd name="T0" fmla="*/ 0 w 15"/>
                <a:gd name="T1" fmla="*/ 5797 h 27"/>
                <a:gd name="T2" fmla="*/ 252 w 15"/>
                <a:gd name="T3" fmla="*/ 1570 h 27"/>
                <a:gd name="T4" fmla="*/ 329 w 15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7">
                  <a:moveTo>
                    <a:pt x="0" y="27"/>
                  </a:moveTo>
                  <a:lnTo>
                    <a:pt x="11" y="7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9" name="Freeform 105"/>
            <p:cNvSpPr>
              <a:spLocks/>
            </p:cNvSpPr>
            <p:nvPr/>
          </p:nvSpPr>
          <p:spPr bwMode="auto">
            <a:xfrm>
              <a:off x="4545" y="2837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349 w 14"/>
                <a:gd name="T3" fmla="*/ 610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3" y="3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0" name="Freeform 106"/>
            <p:cNvSpPr>
              <a:spLocks/>
            </p:cNvSpPr>
            <p:nvPr/>
          </p:nvSpPr>
          <p:spPr bwMode="auto">
            <a:xfrm>
              <a:off x="4573" y="2778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72 w 15"/>
                <a:gd name="T3" fmla="*/ 519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1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1" name="Freeform 107"/>
            <p:cNvSpPr>
              <a:spLocks/>
            </p:cNvSpPr>
            <p:nvPr/>
          </p:nvSpPr>
          <p:spPr bwMode="auto">
            <a:xfrm>
              <a:off x="4601" y="2719"/>
              <a:ext cx="20" cy="36"/>
            </a:xfrm>
            <a:custGeom>
              <a:avLst/>
              <a:gdLst>
                <a:gd name="T0" fmla="*/ 0 w 16"/>
                <a:gd name="T1" fmla="*/ 6603 h 26"/>
                <a:gd name="T2" fmla="*/ 291 w 16"/>
                <a:gd name="T3" fmla="*/ 3982 h 26"/>
                <a:gd name="T4" fmla="*/ 711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6" y="16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2" name="Freeform 108"/>
            <p:cNvSpPr>
              <a:spLocks/>
            </p:cNvSpPr>
            <p:nvPr/>
          </p:nvSpPr>
          <p:spPr bwMode="auto">
            <a:xfrm>
              <a:off x="4633" y="2660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135 w 16"/>
                <a:gd name="T3" fmla="*/ 3444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7" y="14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3" name="Freeform 109"/>
            <p:cNvSpPr>
              <a:spLocks/>
            </p:cNvSpPr>
            <p:nvPr/>
          </p:nvSpPr>
          <p:spPr bwMode="auto">
            <a:xfrm>
              <a:off x="4666" y="2607"/>
              <a:ext cx="24" cy="32"/>
            </a:xfrm>
            <a:custGeom>
              <a:avLst/>
              <a:gdLst>
                <a:gd name="T0" fmla="*/ 0 w 20"/>
                <a:gd name="T1" fmla="*/ 6447 h 23"/>
                <a:gd name="T2" fmla="*/ 124 w 20"/>
                <a:gd name="T3" fmla="*/ 3687 h 23"/>
                <a:gd name="T4" fmla="*/ 446 w 20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6" y="14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4" name="Freeform 110"/>
            <p:cNvSpPr>
              <a:spLocks/>
            </p:cNvSpPr>
            <p:nvPr/>
          </p:nvSpPr>
          <p:spPr bwMode="auto">
            <a:xfrm>
              <a:off x="4704" y="2557"/>
              <a:ext cx="26" cy="31"/>
            </a:xfrm>
            <a:custGeom>
              <a:avLst/>
              <a:gdLst>
                <a:gd name="T0" fmla="*/ 0 w 21"/>
                <a:gd name="T1" fmla="*/ 7536 h 22"/>
                <a:gd name="T2" fmla="*/ 146 w 21"/>
                <a:gd name="T3" fmla="*/ 5879 h 22"/>
                <a:gd name="T4" fmla="*/ 651 w 21"/>
                <a:gd name="T5" fmla="*/ 977 h 22"/>
                <a:gd name="T6" fmla="*/ 806 w 21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4" y="17"/>
                  </a:lnTo>
                  <a:lnTo>
                    <a:pt x="17" y="3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5" name="Freeform 111"/>
            <p:cNvSpPr>
              <a:spLocks/>
            </p:cNvSpPr>
            <p:nvPr/>
          </p:nvSpPr>
          <p:spPr bwMode="auto">
            <a:xfrm>
              <a:off x="4747" y="2520"/>
              <a:ext cx="31" cy="21"/>
            </a:xfrm>
            <a:custGeom>
              <a:avLst/>
              <a:gdLst>
                <a:gd name="T0" fmla="*/ 0 w 26"/>
                <a:gd name="T1" fmla="*/ 4542 h 15"/>
                <a:gd name="T2" fmla="*/ 175 w 26"/>
                <a:gd name="T3" fmla="*/ 2801 h 15"/>
                <a:gd name="T4" fmla="*/ 423 w 26"/>
                <a:gd name="T5" fmla="*/ 603 h 15"/>
                <a:gd name="T6" fmla="*/ 512 w 26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8" y="9"/>
                  </a:lnTo>
                  <a:lnTo>
                    <a:pt x="21" y="2"/>
                  </a:lnTo>
                  <a:lnTo>
                    <a:pt x="2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6" name="Freeform 112"/>
            <p:cNvSpPr>
              <a:spLocks/>
            </p:cNvSpPr>
            <p:nvPr/>
          </p:nvSpPr>
          <p:spPr bwMode="auto">
            <a:xfrm>
              <a:off x="4800" y="2513"/>
              <a:ext cx="37" cy="4"/>
            </a:xfrm>
            <a:custGeom>
              <a:avLst/>
              <a:gdLst>
                <a:gd name="T0" fmla="*/ 0 w 30"/>
                <a:gd name="T1" fmla="*/ 1 h 3"/>
                <a:gd name="T2" fmla="*/ 111 w 30"/>
                <a:gd name="T3" fmla="*/ 0 h 3"/>
                <a:gd name="T4" fmla="*/ 592 w 30"/>
                <a:gd name="T5" fmla="*/ 0 h 3"/>
                <a:gd name="T6" fmla="*/ 1024 w 30"/>
                <a:gd name="T7" fmla="*/ 368 h 3"/>
                <a:gd name="T8" fmla="*/ 1073 w 30"/>
                <a:gd name="T9" fmla="*/ 36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lnTo>
                    <a:pt x="3" y="0"/>
                  </a:lnTo>
                  <a:lnTo>
                    <a:pt x="16" y="0"/>
                  </a:lnTo>
                  <a:lnTo>
                    <a:pt x="29" y="3"/>
                  </a:lnTo>
                  <a:lnTo>
                    <a:pt x="30" y="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7" name="Freeform 113"/>
            <p:cNvSpPr>
              <a:spLocks/>
            </p:cNvSpPr>
            <p:nvPr/>
          </p:nvSpPr>
          <p:spPr bwMode="auto">
            <a:xfrm>
              <a:off x="4859" y="2525"/>
              <a:ext cx="31" cy="23"/>
            </a:xfrm>
            <a:custGeom>
              <a:avLst/>
              <a:gdLst>
                <a:gd name="T0" fmla="*/ 0 w 26"/>
                <a:gd name="T1" fmla="*/ 0 h 16"/>
                <a:gd name="T2" fmla="*/ 249 w 26"/>
                <a:gd name="T3" fmla="*/ 2258 h 16"/>
                <a:gd name="T4" fmla="*/ 504 w 26"/>
                <a:gd name="T5" fmla="*/ 7420 h 16"/>
                <a:gd name="T6" fmla="*/ 512 w 26"/>
                <a:gd name="T7" fmla="*/ 766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6">
                  <a:moveTo>
                    <a:pt x="0" y="0"/>
                  </a:moveTo>
                  <a:lnTo>
                    <a:pt x="12" y="5"/>
                  </a:lnTo>
                  <a:lnTo>
                    <a:pt x="25" y="15"/>
                  </a:lnTo>
                  <a:lnTo>
                    <a:pt x="26" y="1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8" name="Freeform 114"/>
            <p:cNvSpPr>
              <a:spLocks/>
            </p:cNvSpPr>
            <p:nvPr/>
          </p:nvSpPr>
          <p:spPr bwMode="auto">
            <a:xfrm>
              <a:off x="4907" y="2564"/>
              <a:ext cx="25" cy="32"/>
            </a:xfrm>
            <a:custGeom>
              <a:avLst/>
              <a:gdLst>
                <a:gd name="T0" fmla="*/ 0 w 20"/>
                <a:gd name="T1" fmla="*/ 0 h 23"/>
                <a:gd name="T2" fmla="*/ 529 w 20"/>
                <a:gd name="T3" fmla="*/ 3379 h 23"/>
                <a:gd name="T4" fmla="*/ 889 w 20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11" y="12"/>
                  </a:lnTo>
                  <a:lnTo>
                    <a:pt x="20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9" name="Freeform 115"/>
            <p:cNvSpPr>
              <a:spLocks/>
            </p:cNvSpPr>
            <p:nvPr/>
          </p:nvSpPr>
          <p:spPr bwMode="auto">
            <a:xfrm>
              <a:off x="4946" y="261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175 w 17"/>
                <a:gd name="T3" fmla="*/ 2220 h 25"/>
                <a:gd name="T4" fmla="*/ 623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5" y="7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0" name="Freeform 116"/>
            <p:cNvSpPr>
              <a:spLocks/>
            </p:cNvSpPr>
            <p:nvPr/>
          </p:nvSpPr>
          <p:spPr bwMode="auto">
            <a:xfrm>
              <a:off x="4979" y="2674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81 w 16"/>
                <a:gd name="T3" fmla="*/ 1415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4" y="6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1" name="Freeform 117"/>
            <p:cNvSpPr>
              <a:spLocks/>
            </p:cNvSpPr>
            <p:nvPr/>
          </p:nvSpPr>
          <p:spPr bwMode="auto">
            <a:xfrm>
              <a:off x="5010" y="2732"/>
              <a:ext cx="19" cy="37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2754 h 26"/>
                <a:gd name="T4" fmla="*/ 822 w 15"/>
                <a:gd name="T5" fmla="*/ 10458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2" name="Freeform 118"/>
            <p:cNvSpPr>
              <a:spLocks/>
            </p:cNvSpPr>
            <p:nvPr/>
          </p:nvSpPr>
          <p:spPr bwMode="auto">
            <a:xfrm>
              <a:off x="5041" y="2791"/>
              <a:ext cx="19" cy="35"/>
            </a:xfrm>
            <a:custGeom>
              <a:avLst/>
              <a:gdLst>
                <a:gd name="T0" fmla="*/ 0 w 16"/>
                <a:gd name="T1" fmla="*/ 0 h 25"/>
                <a:gd name="T2" fmla="*/ 171 w 16"/>
                <a:gd name="T3" fmla="*/ 3822 h 25"/>
                <a:gd name="T4" fmla="*/ 298 w 16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9" y="12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3" name="Freeform 119"/>
            <p:cNvSpPr>
              <a:spLocks/>
            </p:cNvSpPr>
            <p:nvPr/>
          </p:nvSpPr>
          <p:spPr bwMode="auto">
            <a:xfrm>
              <a:off x="5071" y="284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215 w 15"/>
                <a:gd name="T3" fmla="*/ 4510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0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4" name="Freeform 120"/>
            <p:cNvSpPr>
              <a:spLocks/>
            </p:cNvSpPr>
            <p:nvPr/>
          </p:nvSpPr>
          <p:spPr bwMode="auto">
            <a:xfrm>
              <a:off x="5099" y="290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302 w 15"/>
                <a:gd name="T3" fmla="*/ 578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3" y="23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5" name="Freeform 121"/>
            <p:cNvSpPr>
              <a:spLocks/>
            </p:cNvSpPr>
            <p:nvPr/>
          </p:nvSpPr>
          <p:spPr bwMode="auto">
            <a:xfrm>
              <a:off x="5128" y="2969"/>
              <a:ext cx="20" cy="36"/>
            </a:xfrm>
            <a:custGeom>
              <a:avLst/>
              <a:gdLst>
                <a:gd name="T0" fmla="*/ 0 w 16"/>
                <a:gd name="T1" fmla="*/ 0 h 26"/>
                <a:gd name="T2" fmla="*/ 119 w 16"/>
                <a:gd name="T3" fmla="*/ 738 h 26"/>
                <a:gd name="T4" fmla="*/ 705 w 16"/>
                <a:gd name="T5" fmla="*/ 6085 h 26"/>
                <a:gd name="T6" fmla="*/ 711 w 16"/>
                <a:gd name="T7" fmla="*/ 6603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2" y="3"/>
                  </a:lnTo>
                  <a:lnTo>
                    <a:pt x="15" y="24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6" name="Freeform 122"/>
            <p:cNvSpPr>
              <a:spLocks/>
            </p:cNvSpPr>
            <p:nvPr/>
          </p:nvSpPr>
          <p:spPr bwMode="auto">
            <a:xfrm>
              <a:off x="5161" y="3027"/>
              <a:ext cx="21" cy="35"/>
            </a:xfrm>
            <a:custGeom>
              <a:avLst/>
              <a:gdLst>
                <a:gd name="T0" fmla="*/ 0 w 17"/>
                <a:gd name="T1" fmla="*/ 0 h 25"/>
                <a:gd name="T2" fmla="*/ 2 w 17"/>
                <a:gd name="T3" fmla="*/ 844 h 25"/>
                <a:gd name="T4" fmla="*/ 537 w 17"/>
                <a:gd name="T5" fmla="*/ 6964 h 25"/>
                <a:gd name="T6" fmla="*/ 623 w 17"/>
                <a:gd name="T7" fmla="*/ 7685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2" y="3"/>
                  </a:lnTo>
                  <a:lnTo>
                    <a:pt x="15" y="23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7" name="Freeform 123"/>
            <p:cNvSpPr>
              <a:spLocks/>
            </p:cNvSpPr>
            <p:nvPr/>
          </p:nvSpPr>
          <p:spPr bwMode="auto">
            <a:xfrm>
              <a:off x="5194" y="3084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1 w 22"/>
                <a:gd name="T3" fmla="*/ 1 h 21"/>
                <a:gd name="T4" fmla="*/ 585 w 22"/>
                <a:gd name="T5" fmla="*/ 3821 h 21"/>
                <a:gd name="T6" fmla="*/ 71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" y="1"/>
                  </a:lnTo>
                  <a:lnTo>
                    <a:pt x="18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8" name="Freeform 124"/>
            <p:cNvSpPr>
              <a:spLocks/>
            </p:cNvSpPr>
            <p:nvPr/>
          </p:nvSpPr>
          <p:spPr bwMode="auto">
            <a:xfrm>
              <a:off x="3190" y="2557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302 w 20"/>
                <a:gd name="T3" fmla="*/ 4227 h 22"/>
                <a:gd name="T4" fmla="*/ 446 w 20"/>
                <a:gd name="T5" fmla="*/ 7536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13" y="13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29" name="Freeform 125"/>
            <p:cNvSpPr>
              <a:spLocks/>
            </p:cNvSpPr>
            <p:nvPr/>
          </p:nvSpPr>
          <p:spPr bwMode="auto">
            <a:xfrm>
              <a:off x="3229" y="2609"/>
              <a:ext cx="21" cy="33"/>
            </a:xfrm>
            <a:custGeom>
              <a:avLst/>
              <a:gdLst>
                <a:gd name="T0" fmla="*/ 0 w 18"/>
                <a:gd name="T1" fmla="*/ 0 h 24"/>
                <a:gd name="T2" fmla="*/ 103 w 18"/>
                <a:gd name="T3" fmla="*/ 2050 h 24"/>
                <a:gd name="T4" fmla="*/ 259 w 18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7" y="9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0" name="Freeform 126"/>
            <p:cNvSpPr>
              <a:spLocks/>
            </p:cNvSpPr>
            <p:nvPr/>
          </p:nvSpPr>
          <p:spPr bwMode="auto">
            <a:xfrm>
              <a:off x="3263" y="2664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125 w 19"/>
                <a:gd name="T3" fmla="*/ 1905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5" y="7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1" name="Freeform 127"/>
            <p:cNvSpPr>
              <a:spLocks/>
            </p:cNvSpPr>
            <p:nvPr/>
          </p:nvSpPr>
          <p:spPr bwMode="auto">
            <a:xfrm>
              <a:off x="3299" y="2719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24 w 15"/>
                <a:gd name="T3" fmla="*/ 2487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2" name="Freeform 128"/>
            <p:cNvSpPr>
              <a:spLocks/>
            </p:cNvSpPr>
            <p:nvPr/>
          </p:nvSpPr>
          <p:spPr bwMode="auto">
            <a:xfrm>
              <a:off x="3328" y="2778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79 w 15"/>
                <a:gd name="T3" fmla="*/ 3444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3" name="Freeform 129"/>
            <p:cNvSpPr>
              <a:spLocks/>
            </p:cNvSpPr>
            <p:nvPr/>
          </p:nvSpPr>
          <p:spPr bwMode="auto">
            <a:xfrm>
              <a:off x="3357" y="2838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282 w 14"/>
                <a:gd name="T3" fmla="*/ 6423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0" y="19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4" name="Freeform 130"/>
            <p:cNvSpPr>
              <a:spLocks/>
            </p:cNvSpPr>
            <p:nvPr/>
          </p:nvSpPr>
          <p:spPr bwMode="auto">
            <a:xfrm>
              <a:off x="3385" y="2898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5" name="Freeform 131"/>
            <p:cNvSpPr>
              <a:spLocks/>
            </p:cNvSpPr>
            <p:nvPr/>
          </p:nvSpPr>
          <p:spPr bwMode="auto">
            <a:xfrm>
              <a:off x="3414" y="295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134 w 15"/>
                <a:gd name="T3" fmla="*/ 1022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2" y="4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6" name="Freeform 132"/>
            <p:cNvSpPr>
              <a:spLocks/>
            </p:cNvSpPr>
            <p:nvPr/>
          </p:nvSpPr>
          <p:spPr bwMode="auto">
            <a:xfrm>
              <a:off x="3444" y="3016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337 h 24"/>
                <a:gd name="T4" fmla="*/ 504 w 19"/>
                <a:gd name="T5" fmla="*/ 5347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6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7" name="Freeform 133"/>
            <p:cNvSpPr>
              <a:spLocks/>
            </p:cNvSpPr>
            <p:nvPr/>
          </p:nvSpPr>
          <p:spPr bwMode="auto">
            <a:xfrm>
              <a:off x="3480" y="3070"/>
              <a:ext cx="23" cy="33"/>
            </a:xfrm>
            <a:custGeom>
              <a:avLst/>
              <a:gdLst>
                <a:gd name="T0" fmla="*/ 0 w 19"/>
                <a:gd name="T1" fmla="*/ 0 h 24"/>
                <a:gd name="T2" fmla="*/ 103 w 19"/>
                <a:gd name="T3" fmla="*/ 1220 h 24"/>
                <a:gd name="T4" fmla="*/ 431 w 19"/>
                <a:gd name="T5" fmla="*/ 4861 h 24"/>
                <a:gd name="T6" fmla="*/ 504 w 19"/>
                <a:gd name="T7" fmla="*/ 53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4" y="5"/>
                  </a:lnTo>
                  <a:lnTo>
                    <a:pt x="17" y="22"/>
                  </a:lnTo>
                  <a:lnTo>
                    <a:pt x="19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8" name="Freeform 134"/>
            <p:cNvSpPr>
              <a:spLocks/>
            </p:cNvSpPr>
            <p:nvPr/>
          </p:nvSpPr>
          <p:spPr bwMode="auto">
            <a:xfrm>
              <a:off x="3519" y="3123"/>
              <a:ext cx="27" cy="29"/>
            </a:xfrm>
            <a:custGeom>
              <a:avLst/>
              <a:gdLst>
                <a:gd name="T0" fmla="*/ 0 w 22"/>
                <a:gd name="T1" fmla="*/ 0 h 21"/>
                <a:gd name="T2" fmla="*/ 369 w 22"/>
                <a:gd name="T3" fmla="*/ 2918 h 21"/>
                <a:gd name="T4" fmla="*/ 718 w 22"/>
                <a:gd name="T5" fmla="*/ 5038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1" y="12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9" name="Freeform 135"/>
            <p:cNvSpPr>
              <a:spLocks/>
            </p:cNvSpPr>
            <p:nvPr/>
          </p:nvSpPr>
          <p:spPr bwMode="auto">
            <a:xfrm>
              <a:off x="3565" y="3166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349 w 28"/>
                <a:gd name="T3" fmla="*/ 1448 h 11"/>
                <a:gd name="T4" fmla="*/ 713 w 28"/>
                <a:gd name="T5" fmla="*/ 2071 h 11"/>
                <a:gd name="T6" fmla="*/ 759 w 28"/>
                <a:gd name="T7" fmla="*/ 2071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3" y="7"/>
                  </a:lnTo>
                  <a:lnTo>
                    <a:pt x="26" y="11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0" name="Freeform 136"/>
            <p:cNvSpPr>
              <a:spLocks/>
            </p:cNvSpPr>
            <p:nvPr/>
          </p:nvSpPr>
          <p:spPr bwMode="auto">
            <a:xfrm>
              <a:off x="3622" y="3173"/>
              <a:ext cx="35" cy="10"/>
            </a:xfrm>
            <a:custGeom>
              <a:avLst/>
              <a:gdLst>
                <a:gd name="T0" fmla="*/ 0 w 29"/>
                <a:gd name="T1" fmla="*/ 2971 h 7"/>
                <a:gd name="T2" fmla="*/ 221 w 29"/>
                <a:gd name="T3" fmla="*/ 2830 h 7"/>
                <a:gd name="T4" fmla="*/ 547 w 29"/>
                <a:gd name="T5" fmla="*/ 1387 h 7"/>
                <a:gd name="T6" fmla="*/ 721 w 29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7">
                  <a:moveTo>
                    <a:pt x="0" y="7"/>
                  </a:moveTo>
                  <a:lnTo>
                    <a:pt x="9" y="6"/>
                  </a:lnTo>
                  <a:lnTo>
                    <a:pt x="22" y="3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1" name="Freeform 137"/>
            <p:cNvSpPr>
              <a:spLocks/>
            </p:cNvSpPr>
            <p:nvPr/>
          </p:nvSpPr>
          <p:spPr bwMode="auto">
            <a:xfrm>
              <a:off x="3678" y="3134"/>
              <a:ext cx="29" cy="26"/>
            </a:xfrm>
            <a:custGeom>
              <a:avLst/>
              <a:gdLst>
                <a:gd name="T0" fmla="*/ 0 w 24"/>
                <a:gd name="T1" fmla="*/ 3959 h 19"/>
                <a:gd name="T2" fmla="*/ 2 w 24"/>
                <a:gd name="T3" fmla="*/ 3777 h 19"/>
                <a:gd name="T4" fmla="*/ 387 w 24"/>
                <a:gd name="T5" fmla="*/ 1772 h 19"/>
                <a:gd name="T6" fmla="*/ 608 w 2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9">
                  <a:moveTo>
                    <a:pt x="0" y="19"/>
                  </a:moveTo>
                  <a:lnTo>
                    <a:pt x="2" y="18"/>
                  </a:lnTo>
                  <a:lnTo>
                    <a:pt x="15" y="9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2" name="Freeform 138"/>
            <p:cNvSpPr>
              <a:spLocks/>
            </p:cNvSpPr>
            <p:nvPr/>
          </p:nvSpPr>
          <p:spPr bwMode="auto">
            <a:xfrm>
              <a:off x="3723" y="3081"/>
              <a:ext cx="23" cy="34"/>
            </a:xfrm>
            <a:custGeom>
              <a:avLst/>
              <a:gdLst>
                <a:gd name="T0" fmla="*/ 0 w 19"/>
                <a:gd name="T1" fmla="*/ 8885 h 24"/>
                <a:gd name="T2" fmla="*/ 103 w 19"/>
                <a:gd name="T3" fmla="*/ 7508 h 24"/>
                <a:gd name="T4" fmla="*/ 431 w 19"/>
                <a:gd name="T5" fmla="*/ 1206 h 24"/>
                <a:gd name="T6" fmla="*/ 504 w 1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4" y="20"/>
                  </a:lnTo>
                  <a:lnTo>
                    <a:pt x="17" y="3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3" name="Freeform 139"/>
            <p:cNvSpPr>
              <a:spLocks/>
            </p:cNvSpPr>
            <p:nvPr/>
          </p:nvSpPr>
          <p:spPr bwMode="auto">
            <a:xfrm>
              <a:off x="3761" y="3024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26 w 16"/>
                <a:gd name="T3" fmla="*/ 1796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2" y="7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4" name="Freeform 140"/>
            <p:cNvSpPr>
              <a:spLocks/>
            </p:cNvSpPr>
            <p:nvPr/>
          </p:nvSpPr>
          <p:spPr bwMode="auto">
            <a:xfrm>
              <a:off x="3793" y="2970"/>
              <a:ext cx="22" cy="33"/>
            </a:xfrm>
            <a:custGeom>
              <a:avLst/>
              <a:gdLst>
                <a:gd name="T0" fmla="*/ 0 w 18"/>
                <a:gd name="T1" fmla="*/ 5347 h 24"/>
                <a:gd name="T2" fmla="*/ 483 w 18"/>
                <a:gd name="T3" fmla="*/ 707 h 24"/>
                <a:gd name="T4" fmla="*/ 543 w 18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6" y="3"/>
                  </a:lnTo>
                  <a:lnTo>
                    <a:pt x="1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5" name="Freeform 141"/>
            <p:cNvSpPr>
              <a:spLocks/>
            </p:cNvSpPr>
            <p:nvPr/>
          </p:nvSpPr>
          <p:spPr bwMode="auto">
            <a:xfrm>
              <a:off x="3826" y="2912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2 w 15"/>
                <a:gd name="T3" fmla="*/ 5784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2" y="23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6" name="Freeform 142"/>
            <p:cNvSpPr>
              <a:spLocks/>
            </p:cNvSpPr>
            <p:nvPr/>
          </p:nvSpPr>
          <p:spPr bwMode="auto">
            <a:xfrm>
              <a:off x="3855" y="285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215 w 15"/>
                <a:gd name="T3" fmla="*/ 4769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7" name="Freeform 143"/>
            <p:cNvSpPr>
              <a:spLocks/>
            </p:cNvSpPr>
            <p:nvPr/>
          </p:nvSpPr>
          <p:spPr bwMode="auto">
            <a:xfrm>
              <a:off x="3883" y="2792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398 w 15"/>
                <a:gd name="T3" fmla="*/ 3444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7" y="14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8" name="Freeform 144"/>
            <p:cNvSpPr>
              <a:spLocks/>
            </p:cNvSpPr>
            <p:nvPr/>
          </p:nvSpPr>
          <p:spPr bwMode="auto">
            <a:xfrm>
              <a:off x="3912" y="2731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236 w 14"/>
                <a:gd name="T3" fmla="*/ 3296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9" name="Freeform 145"/>
            <p:cNvSpPr>
              <a:spLocks/>
            </p:cNvSpPr>
            <p:nvPr/>
          </p:nvSpPr>
          <p:spPr bwMode="auto">
            <a:xfrm>
              <a:off x="3942" y="2673"/>
              <a:ext cx="19" cy="36"/>
            </a:xfrm>
            <a:custGeom>
              <a:avLst/>
              <a:gdLst>
                <a:gd name="T0" fmla="*/ 0 w 16"/>
                <a:gd name="T1" fmla="*/ 6603 h 26"/>
                <a:gd name="T2" fmla="*/ 203 w 16"/>
                <a:gd name="T3" fmla="*/ 1959 h 26"/>
                <a:gd name="T4" fmla="*/ 298 w 16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8"/>
                  </a:lnTo>
                  <a:lnTo>
                    <a:pt x="16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0" name="Freeform 146"/>
            <p:cNvSpPr>
              <a:spLocks/>
            </p:cNvSpPr>
            <p:nvPr/>
          </p:nvSpPr>
          <p:spPr bwMode="auto">
            <a:xfrm>
              <a:off x="3974" y="2619"/>
              <a:ext cx="23" cy="33"/>
            </a:xfrm>
            <a:custGeom>
              <a:avLst/>
              <a:gdLst>
                <a:gd name="T0" fmla="*/ 0 w 19"/>
                <a:gd name="T1" fmla="*/ 5347 h 24"/>
                <a:gd name="T2" fmla="*/ 356 w 19"/>
                <a:gd name="T3" fmla="*/ 1678 h 24"/>
                <a:gd name="T4" fmla="*/ 504 w 19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14" y="7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1" name="Freeform 147"/>
            <p:cNvSpPr>
              <a:spLocks/>
            </p:cNvSpPr>
            <p:nvPr/>
          </p:nvSpPr>
          <p:spPr bwMode="auto">
            <a:xfrm>
              <a:off x="4012" y="2567"/>
              <a:ext cx="24" cy="31"/>
            </a:xfrm>
            <a:custGeom>
              <a:avLst/>
              <a:gdLst>
                <a:gd name="T0" fmla="*/ 0 w 20"/>
                <a:gd name="T1" fmla="*/ 7536 h 22"/>
                <a:gd name="T2" fmla="*/ 210 w 20"/>
                <a:gd name="T3" fmla="*/ 4172 h 22"/>
                <a:gd name="T4" fmla="*/ 446 w 20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9" y="12"/>
                  </a:lnTo>
                  <a:lnTo>
                    <a:pt x="2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2" name="Freeform 148"/>
            <p:cNvSpPr>
              <a:spLocks/>
            </p:cNvSpPr>
            <p:nvPr/>
          </p:nvSpPr>
          <p:spPr bwMode="auto">
            <a:xfrm>
              <a:off x="4053" y="2525"/>
              <a:ext cx="31" cy="24"/>
            </a:xfrm>
            <a:custGeom>
              <a:avLst/>
              <a:gdLst>
                <a:gd name="T0" fmla="*/ 0 w 25"/>
                <a:gd name="T1" fmla="*/ 6049 h 17"/>
                <a:gd name="T2" fmla="*/ 1 w 25"/>
                <a:gd name="T3" fmla="*/ 5636 h 17"/>
                <a:gd name="T4" fmla="*/ 531 w 25"/>
                <a:gd name="T5" fmla="*/ 2003 h 17"/>
                <a:gd name="T6" fmla="*/ 944 w 25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7">
                  <a:moveTo>
                    <a:pt x="0" y="17"/>
                  </a:moveTo>
                  <a:lnTo>
                    <a:pt x="1" y="16"/>
                  </a:lnTo>
                  <a:lnTo>
                    <a:pt x="14" y="6"/>
                  </a:lnTo>
                  <a:lnTo>
                    <a:pt x="2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3" name="Freeform 149"/>
            <p:cNvSpPr>
              <a:spLocks/>
            </p:cNvSpPr>
            <p:nvPr/>
          </p:nvSpPr>
          <p:spPr bwMode="auto">
            <a:xfrm>
              <a:off x="4106" y="2513"/>
              <a:ext cx="36" cy="4"/>
            </a:xfrm>
            <a:custGeom>
              <a:avLst/>
              <a:gdLst>
                <a:gd name="T0" fmla="*/ 0 w 30"/>
                <a:gd name="T1" fmla="*/ 368 h 3"/>
                <a:gd name="T2" fmla="*/ 252 w 30"/>
                <a:gd name="T3" fmla="*/ 0 h 3"/>
                <a:gd name="T4" fmla="*/ 535 w 30"/>
                <a:gd name="T5" fmla="*/ 0 h 3"/>
                <a:gd name="T6" fmla="*/ 662 w 30"/>
                <a:gd name="T7" fmla="*/ 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3">
                  <a:moveTo>
                    <a:pt x="0" y="3"/>
                  </a:moveTo>
                  <a:lnTo>
                    <a:pt x="11" y="0"/>
                  </a:lnTo>
                  <a:lnTo>
                    <a:pt x="24" y="0"/>
                  </a:lnTo>
                  <a:lnTo>
                    <a:pt x="30" y="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4" name="Freeform 150"/>
            <p:cNvSpPr>
              <a:spLocks/>
            </p:cNvSpPr>
            <p:nvPr/>
          </p:nvSpPr>
          <p:spPr bwMode="auto">
            <a:xfrm>
              <a:off x="4164" y="2521"/>
              <a:ext cx="33" cy="18"/>
            </a:xfrm>
            <a:custGeom>
              <a:avLst/>
              <a:gdLst>
                <a:gd name="T0" fmla="*/ 0 w 27"/>
                <a:gd name="T1" fmla="*/ 0 h 13"/>
                <a:gd name="T2" fmla="*/ 177 w 27"/>
                <a:gd name="T3" fmla="*/ 1 h 13"/>
                <a:gd name="T4" fmla="*/ 566 w 27"/>
                <a:gd name="T5" fmla="*/ 1959 h 13"/>
                <a:gd name="T6" fmla="*/ 812 w 27"/>
                <a:gd name="T7" fmla="*/ 3257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6" y="1"/>
                  </a:lnTo>
                  <a:lnTo>
                    <a:pt x="19" y="8"/>
                  </a:lnTo>
                  <a:lnTo>
                    <a:pt x="27" y="1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5" name="Freeform 151"/>
            <p:cNvSpPr>
              <a:spLocks/>
            </p:cNvSpPr>
            <p:nvPr/>
          </p:nvSpPr>
          <p:spPr bwMode="auto">
            <a:xfrm>
              <a:off x="4215" y="2556"/>
              <a:ext cx="24" cy="31"/>
            </a:xfrm>
            <a:custGeom>
              <a:avLst/>
              <a:gdLst>
                <a:gd name="T0" fmla="*/ 0 w 20"/>
                <a:gd name="T1" fmla="*/ 0 h 22"/>
                <a:gd name="T2" fmla="*/ 72 w 20"/>
                <a:gd name="T3" fmla="*/ 977 h 22"/>
                <a:gd name="T4" fmla="*/ 362 w 20"/>
                <a:gd name="T5" fmla="*/ 5879 h 22"/>
                <a:gd name="T6" fmla="*/ 446 w 20"/>
                <a:gd name="T7" fmla="*/ 7536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3" y="3"/>
                  </a:lnTo>
                  <a:lnTo>
                    <a:pt x="16" y="17"/>
                  </a:lnTo>
                  <a:lnTo>
                    <a:pt x="20" y="2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6" name="Freeform 152"/>
            <p:cNvSpPr>
              <a:spLocks/>
            </p:cNvSpPr>
            <p:nvPr/>
          </p:nvSpPr>
          <p:spPr bwMode="auto">
            <a:xfrm>
              <a:off x="4254" y="2607"/>
              <a:ext cx="22" cy="34"/>
            </a:xfrm>
            <a:custGeom>
              <a:avLst/>
              <a:gdLst>
                <a:gd name="T0" fmla="*/ 0 w 18"/>
                <a:gd name="T1" fmla="*/ 0 h 24"/>
                <a:gd name="T2" fmla="*/ 297 w 18"/>
                <a:gd name="T3" fmla="*/ 4859 h 24"/>
                <a:gd name="T4" fmla="*/ 543 w 18"/>
                <a:gd name="T5" fmla="*/ 8885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0" y="13"/>
                  </a:lnTo>
                  <a:lnTo>
                    <a:pt x="18" y="24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7" name="Freeform 153"/>
            <p:cNvSpPr>
              <a:spLocks/>
            </p:cNvSpPr>
            <p:nvPr/>
          </p:nvSpPr>
          <p:spPr bwMode="auto">
            <a:xfrm>
              <a:off x="4289" y="2663"/>
              <a:ext cx="19" cy="36"/>
            </a:xfrm>
            <a:custGeom>
              <a:avLst/>
              <a:gdLst>
                <a:gd name="T0" fmla="*/ 0 w 16"/>
                <a:gd name="T1" fmla="*/ 0 h 26"/>
                <a:gd name="T2" fmla="*/ 135 w 16"/>
                <a:gd name="T3" fmla="*/ 2712 h 26"/>
                <a:gd name="T4" fmla="*/ 298 w 16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7" y="11"/>
                  </a:lnTo>
                  <a:lnTo>
                    <a:pt x="16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8" name="Freeform 154"/>
            <p:cNvSpPr>
              <a:spLocks/>
            </p:cNvSpPr>
            <p:nvPr/>
          </p:nvSpPr>
          <p:spPr bwMode="auto">
            <a:xfrm>
              <a:off x="4322" y="2720"/>
              <a:ext cx="20" cy="35"/>
            </a:xfrm>
            <a:custGeom>
              <a:avLst/>
              <a:gdLst>
                <a:gd name="T0" fmla="*/ 0 w 17"/>
                <a:gd name="T1" fmla="*/ 0 h 25"/>
                <a:gd name="T2" fmla="*/ 172 w 17"/>
                <a:gd name="T3" fmla="*/ 4351 h 25"/>
                <a:gd name="T4" fmla="*/ 275 w 17"/>
                <a:gd name="T5" fmla="*/ 768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1" y="14"/>
                  </a:lnTo>
                  <a:lnTo>
                    <a:pt x="17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9" name="Freeform 155"/>
            <p:cNvSpPr>
              <a:spLocks/>
            </p:cNvSpPr>
            <p:nvPr/>
          </p:nvSpPr>
          <p:spPr bwMode="auto">
            <a:xfrm>
              <a:off x="4353" y="2778"/>
              <a:ext cx="19" cy="36"/>
            </a:xfrm>
            <a:custGeom>
              <a:avLst/>
              <a:gdLst>
                <a:gd name="T0" fmla="*/ 0 w 15"/>
                <a:gd name="T1" fmla="*/ 0 h 26"/>
                <a:gd name="T2" fmla="*/ 638 w 15"/>
                <a:gd name="T3" fmla="*/ 4510 h 26"/>
                <a:gd name="T4" fmla="*/ 822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1" y="18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0" name="Freeform 156"/>
            <p:cNvSpPr>
              <a:spLocks/>
            </p:cNvSpPr>
            <p:nvPr/>
          </p:nvSpPr>
          <p:spPr bwMode="auto">
            <a:xfrm>
              <a:off x="4383" y="2837"/>
              <a:ext cx="17" cy="37"/>
            </a:xfrm>
            <a:custGeom>
              <a:avLst/>
              <a:gdLst>
                <a:gd name="T0" fmla="*/ 0 w 14"/>
                <a:gd name="T1" fmla="*/ 0 h 27"/>
                <a:gd name="T2" fmla="*/ 349 w 14"/>
                <a:gd name="T3" fmla="*/ 5101 h 27"/>
                <a:gd name="T4" fmla="*/ 369 w 14"/>
                <a:gd name="T5" fmla="*/ 579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3" y="24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1" name="Freeform 157"/>
            <p:cNvSpPr>
              <a:spLocks/>
            </p:cNvSpPr>
            <p:nvPr/>
          </p:nvSpPr>
          <p:spPr bwMode="auto">
            <a:xfrm>
              <a:off x="4410" y="2896"/>
              <a:ext cx="17" cy="38"/>
            </a:xfrm>
            <a:custGeom>
              <a:avLst/>
              <a:gdLst>
                <a:gd name="T0" fmla="*/ 0 w 14"/>
                <a:gd name="T1" fmla="*/ 0 h 27"/>
                <a:gd name="T2" fmla="*/ 90 w 14"/>
                <a:gd name="T3" fmla="*/ 1664 h 27"/>
                <a:gd name="T4" fmla="*/ 369 w 14"/>
                <a:gd name="T5" fmla="*/ 904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3" y="5"/>
                  </a:lnTo>
                  <a:lnTo>
                    <a:pt x="14" y="2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2" name="Freeform 158"/>
            <p:cNvSpPr>
              <a:spLocks/>
            </p:cNvSpPr>
            <p:nvPr/>
          </p:nvSpPr>
          <p:spPr bwMode="auto">
            <a:xfrm>
              <a:off x="4440" y="2956"/>
              <a:ext cx="18" cy="36"/>
            </a:xfrm>
            <a:custGeom>
              <a:avLst/>
              <a:gdLst>
                <a:gd name="T0" fmla="*/ 0 w 15"/>
                <a:gd name="T1" fmla="*/ 0 h 26"/>
                <a:gd name="T2" fmla="*/ 103 w 15"/>
                <a:gd name="T3" fmla="*/ 2292 h 26"/>
                <a:gd name="T4" fmla="*/ 329 w 15"/>
                <a:gd name="T5" fmla="*/ 6603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5" y="9"/>
                  </a:lnTo>
                  <a:lnTo>
                    <a:pt x="15" y="2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3" name="Freeform 159"/>
            <p:cNvSpPr>
              <a:spLocks/>
            </p:cNvSpPr>
            <p:nvPr/>
          </p:nvSpPr>
          <p:spPr bwMode="auto">
            <a:xfrm>
              <a:off x="4470" y="3015"/>
              <a:ext cx="19" cy="34"/>
            </a:xfrm>
            <a:custGeom>
              <a:avLst/>
              <a:gdLst>
                <a:gd name="T0" fmla="*/ 0 w 16"/>
                <a:gd name="T1" fmla="*/ 0 h 25"/>
                <a:gd name="T2" fmla="*/ 114 w 16"/>
                <a:gd name="T3" fmla="*/ 1912 h 25"/>
                <a:gd name="T4" fmla="*/ 298 w 16"/>
                <a:gd name="T5" fmla="*/ 468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6" y="10"/>
                  </a:lnTo>
                  <a:lnTo>
                    <a:pt x="16" y="25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4" name="Freeform 160"/>
            <p:cNvSpPr>
              <a:spLocks/>
            </p:cNvSpPr>
            <p:nvPr/>
          </p:nvSpPr>
          <p:spPr bwMode="auto">
            <a:xfrm>
              <a:off x="4504" y="3069"/>
              <a:ext cx="23" cy="32"/>
            </a:xfrm>
            <a:custGeom>
              <a:avLst/>
              <a:gdLst>
                <a:gd name="T0" fmla="*/ 0 w 19"/>
                <a:gd name="T1" fmla="*/ 0 h 23"/>
                <a:gd name="T2" fmla="*/ 222 w 19"/>
                <a:gd name="T3" fmla="*/ 2582 h 23"/>
                <a:gd name="T4" fmla="*/ 504 w 19"/>
                <a:gd name="T5" fmla="*/ 6447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8" y="9"/>
                  </a:lnTo>
                  <a:lnTo>
                    <a:pt x="19" y="23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5" name="Freeform 161"/>
            <p:cNvSpPr>
              <a:spLocks/>
            </p:cNvSpPr>
            <p:nvPr/>
          </p:nvSpPr>
          <p:spPr bwMode="auto">
            <a:xfrm>
              <a:off x="4542" y="3120"/>
              <a:ext cx="26" cy="29"/>
            </a:xfrm>
            <a:custGeom>
              <a:avLst/>
              <a:gdLst>
                <a:gd name="T0" fmla="*/ 0 w 22"/>
                <a:gd name="T1" fmla="*/ 0 h 21"/>
                <a:gd name="T2" fmla="*/ 57 w 22"/>
                <a:gd name="T3" fmla="*/ 726 h 21"/>
                <a:gd name="T4" fmla="*/ 271 w 22"/>
                <a:gd name="T5" fmla="*/ 3821 h 21"/>
                <a:gd name="T6" fmla="*/ 378 w 22"/>
                <a:gd name="T7" fmla="*/ 5038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3" y="3"/>
                  </a:lnTo>
                  <a:lnTo>
                    <a:pt x="16" y="16"/>
                  </a:lnTo>
                  <a:lnTo>
                    <a:pt x="22" y="2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6" name="Freeform 162"/>
            <p:cNvSpPr>
              <a:spLocks/>
            </p:cNvSpPr>
            <p:nvPr/>
          </p:nvSpPr>
          <p:spPr bwMode="auto">
            <a:xfrm>
              <a:off x="4588" y="3163"/>
              <a:ext cx="33" cy="17"/>
            </a:xfrm>
            <a:custGeom>
              <a:avLst/>
              <a:gdLst>
                <a:gd name="T0" fmla="*/ 0 w 27"/>
                <a:gd name="T1" fmla="*/ 0 h 12"/>
                <a:gd name="T2" fmla="*/ 119 w 27"/>
                <a:gd name="T3" fmla="*/ 1206 h 12"/>
                <a:gd name="T4" fmla="*/ 539 w 27"/>
                <a:gd name="T5" fmla="*/ 3741 h 12"/>
                <a:gd name="T6" fmla="*/ 812 w 27"/>
                <a:gd name="T7" fmla="*/ 4427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lnTo>
                    <a:pt x="4" y="3"/>
                  </a:lnTo>
                  <a:lnTo>
                    <a:pt x="17" y="10"/>
                  </a:lnTo>
                  <a:lnTo>
                    <a:pt x="27" y="12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7" name="Freeform 163"/>
            <p:cNvSpPr>
              <a:spLocks/>
            </p:cNvSpPr>
            <p:nvPr/>
          </p:nvSpPr>
          <p:spPr bwMode="auto">
            <a:xfrm>
              <a:off x="4644" y="3174"/>
              <a:ext cx="35" cy="9"/>
            </a:xfrm>
            <a:custGeom>
              <a:avLst/>
              <a:gdLst>
                <a:gd name="T0" fmla="*/ 0 w 29"/>
                <a:gd name="T1" fmla="*/ 6245 h 6"/>
                <a:gd name="T2" fmla="*/ 267 w 29"/>
                <a:gd name="T3" fmla="*/ 5394 h 6"/>
                <a:gd name="T4" fmla="*/ 597 w 29"/>
                <a:gd name="T5" fmla="*/ 2397 h 6"/>
                <a:gd name="T6" fmla="*/ 721 w 29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6">
                  <a:moveTo>
                    <a:pt x="0" y="6"/>
                  </a:moveTo>
                  <a:lnTo>
                    <a:pt x="11" y="5"/>
                  </a:lnTo>
                  <a:lnTo>
                    <a:pt x="24" y="2"/>
                  </a:lnTo>
                  <a:lnTo>
                    <a:pt x="2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8" name="Freeform 164"/>
            <p:cNvSpPr>
              <a:spLocks/>
            </p:cNvSpPr>
            <p:nvPr/>
          </p:nvSpPr>
          <p:spPr bwMode="auto">
            <a:xfrm>
              <a:off x="4700" y="3138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3561 h 18"/>
                <a:gd name="T4" fmla="*/ 509 w 24"/>
                <a:gd name="T5" fmla="*/ 774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4"/>
                  </a:lnTo>
                  <a:lnTo>
                    <a:pt x="21" y="3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9" name="Freeform 165"/>
            <p:cNvSpPr>
              <a:spLocks/>
            </p:cNvSpPr>
            <p:nvPr/>
          </p:nvSpPr>
          <p:spPr bwMode="auto">
            <a:xfrm>
              <a:off x="4744" y="3088"/>
              <a:ext cx="24" cy="32"/>
            </a:xfrm>
            <a:custGeom>
              <a:avLst/>
              <a:gdLst>
                <a:gd name="T0" fmla="*/ 0 w 19"/>
                <a:gd name="T1" fmla="*/ 6447 h 23"/>
                <a:gd name="T2" fmla="*/ 523 w 19"/>
                <a:gd name="T3" fmla="*/ 3379 h 23"/>
                <a:gd name="T4" fmla="*/ 1005 w 19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0" y="12"/>
                  </a:lnTo>
                  <a:lnTo>
                    <a:pt x="1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0" name="Freeform 166"/>
            <p:cNvSpPr>
              <a:spLocks/>
            </p:cNvSpPr>
            <p:nvPr/>
          </p:nvSpPr>
          <p:spPr bwMode="auto">
            <a:xfrm>
              <a:off x="4782" y="3033"/>
              <a:ext cx="21" cy="34"/>
            </a:xfrm>
            <a:custGeom>
              <a:avLst/>
              <a:gdLst>
                <a:gd name="T0" fmla="*/ 0 w 17"/>
                <a:gd name="T1" fmla="*/ 4680 h 25"/>
                <a:gd name="T2" fmla="*/ 175 w 17"/>
                <a:gd name="T3" fmla="*/ 3324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5" y="18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1" name="Freeform 167"/>
            <p:cNvSpPr>
              <a:spLocks/>
            </p:cNvSpPr>
            <p:nvPr/>
          </p:nvSpPr>
          <p:spPr bwMode="auto">
            <a:xfrm>
              <a:off x="4815" y="2974"/>
              <a:ext cx="18" cy="36"/>
            </a:xfrm>
            <a:custGeom>
              <a:avLst/>
              <a:gdLst>
                <a:gd name="T0" fmla="*/ 0 w 15"/>
                <a:gd name="T1" fmla="*/ 6603 h 26"/>
                <a:gd name="T2" fmla="*/ 86 w 15"/>
                <a:gd name="T3" fmla="*/ 4769 h 26"/>
                <a:gd name="T4" fmla="*/ 329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19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2" name="Freeform 168"/>
            <p:cNvSpPr>
              <a:spLocks/>
            </p:cNvSpPr>
            <p:nvPr/>
          </p:nvSpPr>
          <p:spPr bwMode="auto">
            <a:xfrm>
              <a:off x="4844" y="2917"/>
              <a:ext cx="21" cy="35"/>
            </a:xfrm>
            <a:custGeom>
              <a:avLst/>
              <a:gdLst>
                <a:gd name="T0" fmla="*/ 0 w 17"/>
                <a:gd name="T1" fmla="*/ 7685 h 25"/>
                <a:gd name="T2" fmla="*/ 216 w 17"/>
                <a:gd name="T3" fmla="*/ 4542 h 25"/>
                <a:gd name="T4" fmla="*/ 623 w 1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6" y="15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3" name="Freeform 169"/>
            <p:cNvSpPr>
              <a:spLocks/>
            </p:cNvSpPr>
            <p:nvPr/>
          </p:nvSpPr>
          <p:spPr bwMode="auto">
            <a:xfrm>
              <a:off x="4878" y="2859"/>
              <a:ext cx="17" cy="37"/>
            </a:xfrm>
            <a:custGeom>
              <a:avLst/>
              <a:gdLst>
                <a:gd name="T0" fmla="*/ 0 w 14"/>
                <a:gd name="T1" fmla="*/ 5797 h 27"/>
                <a:gd name="T2" fmla="*/ 236 w 14"/>
                <a:gd name="T3" fmla="*/ 2151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4" name="Freeform 170"/>
            <p:cNvSpPr>
              <a:spLocks/>
            </p:cNvSpPr>
            <p:nvPr/>
          </p:nvSpPr>
          <p:spPr bwMode="auto">
            <a:xfrm>
              <a:off x="4906" y="279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342 w 14"/>
                <a:gd name="T3" fmla="*/ 1664 h 27"/>
                <a:gd name="T4" fmla="*/ 369 w 14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2" y="5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5" name="Freeform 171"/>
            <p:cNvSpPr>
              <a:spLocks/>
            </p:cNvSpPr>
            <p:nvPr/>
          </p:nvSpPr>
          <p:spPr bwMode="auto">
            <a:xfrm>
              <a:off x="4935" y="2739"/>
              <a:ext cx="17" cy="38"/>
            </a:xfrm>
            <a:custGeom>
              <a:avLst/>
              <a:gdLst>
                <a:gd name="T0" fmla="*/ 0 w 14"/>
                <a:gd name="T1" fmla="*/ 9040 h 27"/>
                <a:gd name="T2" fmla="*/ 1 w 14"/>
                <a:gd name="T3" fmla="*/ 8149 h 27"/>
                <a:gd name="T4" fmla="*/ 369 w 14"/>
                <a:gd name="T5" fmla="*/ 1 h 27"/>
                <a:gd name="T6" fmla="*/ 369 w 1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" y="24"/>
                  </a:lnTo>
                  <a:lnTo>
                    <a:pt x="14" y="1"/>
                  </a:lnTo>
                  <a:lnTo>
                    <a:pt x="1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6" name="Freeform 172"/>
            <p:cNvSpPr>
              <a:spLocks/>
            </p:cNvSpPr>
            <p:nvPr/>
          </p:nvSpPr>
          <p:spPr bwMode="auto">
            <a:xfrm>
              <a:off x="4964" y="2681"/>
              <a:ext cx="19" cy="36"/>
            </a:xfrm>
            <a:custGeom>
              <a:avLst/>
              <a:gdLst>
                <a:gd name="T0" fmla="*/ 0 w 15"/>
                <a:gd name="T1" fmla="*/ 6603 h 26"/>
                <a:gd name="T2" fmla="*/ 170 w 15"/>
                <a:gd name="T3" fmla="*/ 5160 h 26"/>
                <a:gd name="T4" fmla="*/ 822 w 15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3" y="20"/>
                  </a:lnTo>
                  <a:lnTo>
                    <a:pt x="15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7" name="Freeform 173"/>
            <p:cNvSpPr>
              <a:spLocks/>
            </p:cNvSpPr>
            <p:nvPr/>
          </p:nvSpPr>
          <p:spPr bwMode="auto">
            <a:xfrm>
              <a:off x="4995" y="2624"/>
              <a:ext cx="20" cy="35"/>
            </a:xfrm>
            <a:custGeom>
              <a:avLst/>
              <a:gdLst>
                <a:gd name="T0" fmla="*/ 0 w 17"/>
                <a:gd name="T1" fmla="*/ 7685 h 25"/>
                <a:gd name="T2" fmla="*/ 65 w 17"/>
                <a:gd name="T3" fmla="*/ 5905 h 25"/>
                <a:gd name="T4" fmla="*/ 275 w 17"/>
                <a:gd name="T5" fmla="*/ 1 h 25"/>
                <a:gd name="T6" fmla="*/ 275 w 17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4" y="19"/>
                  </a:lnTo>
                  <a:lnTo>
                    <a:pt x="17" y="1"/>
                  </a:lnTo>
                  <a:lnTo>
                    <a:pt x="17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8" name="Freeform 174"/>
            <p:cNvSpPr>
              <a:spLocks/>
            </p:cNvSpPr>
            <p:nvPr/>
          </p:nvSpPr>
          <p:spPr bwMode="auto">
            <a:xfrm>
              <a:off x="5030" y="2574"/>
              <a:ext cx="27" cy="29"/>
            </a:xfrm>
            <a:custGeom>
              <a:avLst/>
              <a:gdLst>
                <a:gd name="T0" fmla="*/ 0 w 22"/>
                <a:gd name="T1" fmla="*/ 5038 h 21"/>
                <a:gd name="T2" fmla="*/ 1 w 22"/>
                <a:gd name="T3" fmla="*/ 5025 h 21"/>
                <a:gd name="T4" fmla="*/ 585 w 22"/>
                <a:gd name="T5" fmla="*/ 1003 h 21"/>
                <a:gd name="T6" fmla="*/ 718 w 22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21"/>
                  </a:moveTo>
                  <a:lnTo>
                    <a:pt x="1" y="20"/>
                  </a:lnTo>
                  <a:lnTo>
                    <a:pt x="18" y="4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9" name="Freeform 175"/>
            <p:cNvSpPr>
              <a:spLocks/>
            </p:cNvSpPr>
            <p:nvPr/>
          </p:nvSpPr>
          <p:spPr bwMode="auto">
            <a:xfrm>
              <a:off x="5074" y="2531"/>
              <a:ext cx="29" cy="25"/>
            </a:xfrm>
            <a:custGeom>
              <a:avLst/>
              <a:gdLst>
                <a:gd name="T0" fmla="*/ 0 w 24"/>
                <a:gd name="T1" fmla="*/ 4869 h 18"/>
                <a:gd name="T2" fmla="*/ 219 w 24"/>
                <a:gd name="T3" fmla="*/ 2564 h 18"/>
                <a:gd name="T4" fmla="*/ 509 w 24"/>
                <a:gd name="T5" fmla="*/ 1 h 18"/>
                <a:gd name="T6" fmla="*/ 608 w 2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8" y="10"/>
                  </a:lnTo>
                  <a:lnTo>
                    <a:pt x="21" y="1"/>
                  </a:lnTo>
                  <a:lnTo>
                    <a:pt x="24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0" name="Freeform 176"/>
            <p:cNvSpPr>
              <a:spLocks/>
            </p:cNvSpPr>
            <p:nvPr/>
          </p:nvSpPr>
          <p:spPr bwMode="auto">
            <a:xfrm>
              <a:off x="5123" y="2513"/>
              <a:ext cx="37" cy="7"/>
            </a:xfrm>
            <a:custGeom>
              <a:avLst/>
              <a:gdLst>
                <a:gd name="T0" fmla="*/ 0 w 30"/>
                <a:gd name="T1" fmla="*/ 1586 h 5"/>
                <a:gd name="T2" fmla="*/ 208 w 30"/>
                <a:gd name="T3" fmla="*/ 844 h 5"/>
                <a:gd name="T4" fmla="*/ 651 w 30"/>
                <a:gd name="T5" fmla="*/ 0 h 5"/>
                <a:gd name="T6" fmla="*/ 1073 w 30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5">
                  <a:moveTo>
                    <a:pt x="0" y="5"/>
                  </a:moveTo>
                  <a:lnTo>
                    <a:pt x="6" y="3"/>
                  </a:lnTo>
                  <a:lnTo>
                    <a:pt x="19" y="0"/>
                  </a:lnTo>
                  <a:lnTo>
                    <a:pt x="30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1" name="Freeform 177"/>
            <p:cNvSpPr>
              <a:spLocks/>
            </p:cNvSpPr>
            <p:nvPr/>
          </p:nvSpPr>
          <p:spPr bwMode="auto">
            <a:xfrm>
              <a:off x="5182" y="2519"/>
              <a:ext cx="34" cy="15"/>
            </a:xfrm>
            <a:custGeom>
              <a:avLst/>
              <a:gdLst>
                <a:gd name="T0" fmla="*/ 0 w 28"/>
                <a:gd name="T1" fmla="*/ 0 h 11"/>
                <a:gd name="T2" fmla="*/ 287 w 28"/>
                <a:gd name="T3" fmla="*/ 779 h 11"/>
                <a:gd name="T4" fmla="*/ 759 w 28"/>
                <a:gd name="T5" fmla="*/ 2071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11" y="4"/>
                  </a:lnTo>
                  <a:lnTo>
                    <a:pt x="28" y="11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2" name="Line 178"/>
            <p:cNvSpPr>
              <a:spLocks noChangeShapeType="1"/>
            </p:cNvSpPr>
            <p:nvPr/>
          </p:nvSpPr>
          <p:spPr bwMode="auto">
            <a:xfrm flipV="1">
              <a:off x="3191" y="2456"/>
              <a:ext cx="1" cy="7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3" name="Freeform 179"/>
            <p:cNvSpPr>
              <a:spLocks/>
            </p:cNvSpPr>
            <p:nvPr/>
          </p:nvSpPr>
          <p:spPr bwMode="auto">
            <a:xfrm>
              <a:off x="3172" y="2396"/>
              <a:ext cx="38" cy="66"/>
            </a:xfrm>
            <a:custGeom>
              <a:avLst/>
              <a:gdLst>
                <a:gd name="T0" fmla="*/ 0 w 38"/>
                <a:gd name="T1" fmla="*/ 66 h 66"/>
                <a:gd name="T2" fmla="*/ 19 w 38"/>
                <a:gd name="T3" fmla="*/ 0 h 66"/>
                <a:gd name="T4" fmla="*/ 38 w 38"/>
                <a:gd name="T5" fmla="*/ 66 h 66"/>
                <a:gd name="T6" fmla="*/ 0 w 38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6">
                  <a:moveTo>
                    <a:pt x="0" y="66"/>
                  </a:moveTo>
                  <a:lnTo>
                    <a:pt x="19" y="0"/>
                  </a:lnTo>
                  <a:lnTo>
                    <a:pt x="38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4" name="Freeform 180"/>
            <p:cNvSpPr>
              <a:spLocks/>
            </p:cNvSpPr>
            <p:nvPr/>
          </p:nvSpPr>
          <p:spPr bwMode="auto">
            <a:xfrm>
              <a:off x="3110" y="2851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5" name="Freeform 181"/>
            <p:cNvSpPr>
              <a:spLocks/>
            </p:cNvSpPr>
            <p:nvPr/>
          </p:nvSpPr>
          <p:spPr bwMode="auto">
            <a:xfrm>
              <a:off x="5310" y="2828"/>
              <a:ext cx="58" cy="43"/>
            </a:xfrm>
            <a:custGeom>
              <a:avLst/>
              <a:gdLst>
                <a:gd name="T0" fmla="*/ 0 w 58"/>
                <a:gd name="T1" fmla="*/ 0 h 43"/>
                <a:gd name="T2" fmla="*/ 58 w 58"/>
                <a:gd name="T3" fmla="*/ 23 h 43"/>
                <a:gd name="T4" fmla="*/ 0 w 58"/>
                <a:gd name="T5" fmla="*/ 43 h 43"/>
                <a:gd name="T6" fmla="*/ 0 w 5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0" y="0"/>
                  </a:moveTo>
                  <a:lnTo>
                    <a:pt x="58" y="2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6" name="Line 182"/>
            <p:cNvSpPr>
              <a:spLocks noChangeShapeType="1"/>
            </p:cNvSpPr>
            <p:nvPr/>
          </p:nvSpPr>
          <p:spPr bwMode="auto">
            <a:xfrm flipV="1">
              <a:off x="3191" y="3278"/>
              <a:ext cx="1" cy="2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7" name="Freeform 183"/>
            <p:cNvSpPr>
              <a:spLocks/>
            </p:cNvSpPr>
            <p:nvPr/>
          </p:nvSpPr>
          <p:spPr bwMode="auto">
            <a:xfrm>
              <a:off x="3172" y="3217"/>
              <a:ext cx="38" cy="67"/>
            </a:xfrm>
            <a:custGeom>
              <a:avLst/>
              <a:gdLst>
                <a:gd name="T0" fmla="*/ 0 w 38"/>
                <a:gd name="T1" fmla="*/ 67 h 67"/>
                <a:gd name="T2" fmla="*/ 19 w 38"/>
                <a:gd name="T3" fmla="*/ 0 h 67"/>
                <a:gd name="T4" fmla="*/ 38 w 38"/>
                <a:gd name="T5" fmla="*/ 67 h 67"/>
                <a:gd name="T6" fmla="*/ 0 w 38"/>
                <a:gd name="T7" fmla="*/ 67 h 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7">
                  <a:moveTo>
                    <a:pt x="0" y="67"/>
                  </a:moveTo>
                  <a:lnTo>
                    <a:pt x="19" y="0"/>
                  </a:lnTo>
                  <a:lnTo>
                    <a:pt x="3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8" name="Freeform 184"/>
            <p:cNvSpPr>
              <a:spLocks/>
            </p:cNvSpPr>
            <p:nvPr/>
          </p:nvSpPr>
          <p:spPr bwMode="auto">
            <a:xfrm>
              <a:off x="3110" y="3459"/>
              <a:ext cx="2205" cy="1"/>
            </a:xfrm>
            <a:custGeom>
              <a:avLst/>
              <a:gdLst>
                <a:gd name="T0" fmla="*/ 0 w 2205"/>
                <a:gd name="T1" fmla="*/ 0 h 1"/>
                <a:gd name="T2" fmla="*/ 43 w 2205"/>
                <a:gd name="T3" fmla="*/ 0 h 1"/>
                <a:gd name="T4" fmla="*/ 88 w 2205"/>
                <a:gd name="T5" fmla="*/ 0 h 1"/>
                <a:gd name="T6" fmla="*/ 137 w 2205"/>
                <a:gd name="T7" fmla="*/ 0 h 1"/>
                <a:gd name="T8" fmla="*/ 182 w 2205"/>
                <a:gd name="T9" fmla="*/ 0 h 1"/>
                <a:gd name="T10" fmla="*/ 226 w 2205"/>
                <a:gd name="T11" fmla="*/ 0 h 1"/>
                <a:gd name="T12" fmla="*/ 270 w 2205"/>
                <a:gd name="T13" fmla="*/ 0 h 1"/>
                <a:gd name="T14" fmla="*/ 314 w 2205"/>
                <a:gd name="T15" fmla="*/ 0 h 1"/>
                <a:gd name="T16" fmla="*/ 364 w 2205"/>
                <a:gd name="T17" fmla="*/ 0 h 1"/>
                <a:gd name="T18" fmla="*/ 408 w 2205"/>
                <a:gd name="T19" fmla="*/ 0 h 1"/>
                <a:gd name="T20" fmla="*/ 453 w 2205"/>
                <a:gd name="T21" fmla="*/ 0 h 1"/>
                <a:gd name="T22" fmla="*/ 496 w 2205"/>
                <a:gd name="T23" fmla="*/ 0 h 1"/>
                <a:gd name="T24" fmla="*/ 541 w 2205"/>
                <a:gd name="T25" fmla="*/ 0 h 1"/>
                <a:gd name="T26" fmla="*/ 585 w 2205"/>
                <a:gd name="T27" fmla="*/ 0 h 1"/>
                <a:gd name="T28" fmla="*/ 634 w 2205"/>
                <a:gd name="T29" fmla="*/ 0 h 1"/>
                <a:gd name="T30" fmla="*/ 679 w 2205"/>
                <a:gd name="T31" fmla="*/ 0 h 1"/>
                <a:gd name="T32" fmla="*/ 722 w 2205"/>
                <a:gd name="T33" fmla="*/ 0 h 1"/>
                <a:gd name="T34" fmla="*/ 767 w 2205"/>
                <a:gd name="T35" fmla="*/ 0 h 1"/>
                <a:gd name="T36" fmla="*/ 811 w 2205"/>
                <a:gd name="T37" fmla="*/ 0 h 1"/>
                <a:gd name="T38" fmla="*/ 861 w 2205"/>
                <a:gd name="T39" fmla="*/ 0 h 1"/>
                <a:gd name="T40" fmla="*/ 904 w 2205"/>
                <a:gd name="T41" fmla="*/ 0 h 1"/>
                <a:gd name="T42" fmla="*/ 949 w 2205"/>
                <a:gd name="T43" fmla="*/ 0 h 1"/>
                <a:gd name="T44" fmla="*/ 993 w 2205"/>
                <a:gd name="T45" fmla="*/ 0 h 1"/>
                <a:gd name="T46" fmla="*/ 1038 w 2205"/>
                <a:gd name="T47" fmla="*/ 0 h 1"/>
                <a:gd name="T48" fmla="*/ 1087 w 2205"/>
                <a:gd name="T49" fmla="*/ 0 h 1"/>
                <a:gd name="T50" fmla="*/ 1132 w 2205"/>
                <a:gd name="T51" fmla="*/ 0 h 1"/>
                <a:gd name="T52" fmla="*/ 1175 w 2205"/>
                <a:gd name="T53" fmla="*/ 0 h 1"/>
                <a:gd name="T54" fmla="*/ 1219 w 2205"/>
                <a:gd name="T55" fmla="*/ 0 h 1"/>
                <a:gd name="T56" fmla="*/ 1264 w 2205"/>
                <a:gd name="T57" fmla="*/ 0 h 1"/>
                <a:gd name="T58" fmla="*/ 1308 w 2205"/>
                <a:gd name="T59" fmla="*/ 0 h 1"/>
                <a:gd name="T60" fmla="*/ 1358 w 2205"/>
                <a:gd name="T61" fmla="*/ 0 h 1"/>
                <a:gd name="T62" fmla="*/ 1401 w 2205"/>
                <a:gd name="T63" fmla="*/ 0 h 1"/>
                <a:gd name="T64" fmla="*/ 1446 w 2205"/>
                <a:gd name="T65" fmla="*/ 0 h 1"/>
                <a:gd name="T66" fmla="*/ 1490 w 2205"/>
                <a:gd name="T67" fmla="*/ 0 h 1"/>
                <a:gd name="T68" fmla="*/ 1535 w 2205"/>
                <a:gd name="T69" fmla="*/ 0 h 1"/>
                <a:gd name="T70" fmla="*/ 1583 w 2205"/>
                <a:gd name="T71" fmla="*/ 0 h 1"/>
                <a:gd name="T72" fmla="*/ 1628 w 2205"/>
                <a:gd name="T73" fmla="*/ 0 h 1"/>
                <a:gd name="T74" fmla="*/ 1672 w 2205"/>
                <a:gd name="T75" fmla="*/ 0 h 1"/>
                <a:gd name="T76" fmla="*/ 1717 w 2205"/>
                <a:gd name="T77" fmla="*/ 0 h 1"/>
                <a:gd name="T78" fmla="*/ 1761 w 2205"/>
                <a:gd name="T79" fmla="*/ 0 h 1"/>
                <a:gd name="T80" fmla="*/ 1811 w 2205"/>
                <a:gd name="T81" fmla="*/ 0 h 1"/>
                <a:gd name="T82" fmla="*/ 1854 w 2205"/>
                <a:gd name="T83" fmla="*/ 0 h 1"/>
                <a:gd name="T84" fmla="*/ 1898 w 2205"/>
                <a:gd name="T85" fmla="*/ 0 h 1"/>
                <a:gd name="T86" fmla="*/ 1943 w 2205"/>
                <a:gd name="T87" fmla="*/ 0 h 1"/>
                <a:gd name="T88" fmla="*/ 1987 w 2205"/>
                <a:gd name="T89" fmla="*/ 0 h 1"/>
                <a:gd name="T90" fmla="*/ 2032 w 2205"/>
                <a:gd name="T91" fmla="*/ 0 h 1"/>
                <a:gd name="T92" fmla="*/ 2080 w 2205"/>
                <a:gd name="T93" fmla="*/ 0 h 1"/>
                <a:gd name="T94" fmla="*/ 2125 w 2205"/>
                <a:gd name="T95" fmla="*/ 0 h 1"/>
                <a:gd name="T96" fmla="*/ 2169 w 2205"/>
                <a:gd name="T97" fmla="*/ 0 h 1"/>
                <a:gd name="T98" fmla="*/ 2187 w 2205"/>
                <a:gd name="T99" fmla="*/ 0 h 1"/>
                <a:gd name="T100" fmla="*/ 2205 w 220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05" h="1">
                  <a:moveTo>
                    <a:pt x="0" y="0"/>
                  </a:moveTo>
                  <a:lnTo>
                    <a:pt x="43" y="0"/>
                  </a:lnTo>
                  <a:lnTo>
                    <a:pt x="88" y="0"/>
                  </a:lnTo>
                  <a:lnTo>
                    <a:pt x="137" y="0"/>
                  </a:lnTo>
                  <a:lnTo>
                    <a:pt x="182" y="0"/>
                  </a:lnTo>
                  <a:lnTo>
                    <a:pt x="226" y="0"/>
                  </a:lnTo>
                  <a:lnTo>
                    <a:pt x="270" y="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8" y="0"/>
                  </a:lnTo>
                  <a:lnTo>
                    <a:pt x="453" y="0"/>
                  </a:lnTo>
                  <a:lnTo>
                    <a:pt x="496" y="0"/>
                  </a:lnTo>
                  <a:lnTo>
                    <a:pt x="541" y="0"/>
                  </a:lnTo>
                  <a:lnTo>
                    <a:pt x="585" y="0"/>
                  </a:lnTo>
                  <a:lnTo>
                    <a:pt x="634" y="0"/>
                  </a:lnTo>
                  <a:lnTo>
                    <a:pt x="679" y="0"/>
                  </a:lnTo>
                  <a:lnTo>
                    <a:pt x="722" y="0"/>
                  </a:lnTo>
                  <a:lnTo>
                    <a:pt x="767" y="0"/>
                  </a:lnTo>
                  <a:lnTo>
                    <a:pt x="811" y="0"/>
                  </a:lnTo>
                  <a:lnTo>
                    <a:pt x="861" y="0"/>
                  </a:lnTo>
                  <a:lnTo>
                    <a:pt x="904" y="0"/>
                  </a:lnTo>
                  <a:lnTo>
                    <a:pt x="949" y="0"/>
                  </a:lnTo>
                  <a:lnTo>
                    <a:pt x="993" y="0"/>
                  </a:lnTo>
                  <a:lnTo>
                    <a:pt x="1038" y="0"/>
                  </a:lnTo>
                  <a:lnTo>
                    <a:pt x="1087" y="0"/>
                  </a:lnTo>
                  <a:lnTo>
                    <a:pt x="1132" y="0"/>
                  </a:lnTo>
                  <a:lnTo>
                    <a:pt x="1175" y="0"/>
                  </a:lnTo>
                  <a:lnTo>
                    <a:pt x="1219" y="0"/>
                  </a:lnTo>
                  <a:lnTo>
                    <a:pt x="1264" y="0"/>
                  </a:lnTo>
                  <a:lnTo>
                    <a:pt x="1308" y="0"/>
                  </a:lnTo>
                  <a:lnTo>
                    <a:pt x="1358" y="0"/>
                  </a:lnTo>
                  <a:lnTo>
                    <a:pt x="1401" y="0"/>
                  </a:lnTo>
                  <a:lnTo>
                    <a:pt x="1446" y="0"/>
                  </a:lnTo>
                  <a:lnTo>
                    <a:pt x="1490" y="0"/>
                  </a:lnTo>
                  <a:lnTo>
                    <a:pt x="1535" y="0"/>
                  </a:lnTo>
                  <a:lnTo>
                    <a:pt x="1583" y="0"/>
                  </a:lnTo>
                  <a:lnTo>
                    <a:pt x="1628" y="0"/>
                  </a:lnTo>
                  <a:lnTo>
                    <a:pt x="1672" y="0"/>
                  </a:lnTo>
                  <a:lnTo>
                    <a:pt x="1717" y="0"/>
                  </a:lnTo>
                  <a:lnTo>
                    <a:pt x="1761" y="0"/>
                  </a:lnTo>
                  <a:lnTo>
                    <a:pt x="1811" y="0"/>
                  </a:lnTo>
                  <a:lnTo>
                    <a:pt x="1854" y="0"/>
                  </a:lnTo>
                  <a:lnTo>
                    <a:pt x="1898" y="0"/>
                  </a:lnTo>
                  <a:lnTo>
                    <a:pt x="1943" y="0"/>
                  </a:lnTo>
                  <a:lnTo>
                    <a:pt x="1987" y="0"/>
                  </a:lnTo>
                  <a:lnTo>
                    <a:pt x="2032" y="0"/>
                  </a:lnTo>
                  <a:lnTo>
                    <a:pt x="2080" y="0"/>
                  </a:lnTo>
                  <a:lnTo>
                    <a:pt x="2125" y="0"/>
                  </a:lnTo>
                  <a:lnTo>
                    <a:pt x="2169" y="0"/>
                  </a:lnTo>
                  <a:lnTo>
                    <a:pt x="2187" y="0"/>
                  </a:lnTo>
                  <a:lnTo>
                    <a:pt x="2205" y="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9" name="Freeform 185"/>
            <p:cNvSpPr>
              <a:spLocks/>
            </p:cNvSpPr>
            <p:nvPr/>
          </p:nvSpPr>
          <p:spPr bwMode="auto">
            <a:xfrm>
              <a:off x="5310" y="3437"/>
              <a:ext cx="58" cy="44"/>
            </a:xfrm>
            <a:custGeom>
              <a:avLst/>
              <a:gdLst>
                <a:gd name="T0" fmla="*/ 0 w 58"/>
                <a:gd name="T1" fmla="*/ 0 h 44"/>
                <a:gd name="T2" fmla="*/ 58 w 58"/>
                <a:gd name="T3" fmla="*/ 22 h 44"/>
                <a:gd name="T4" fmla="*/ 0 w 58"/>
                <a:gd name="T5" fmla="*/ 44 h 44"/>
                <a:gd name="T6" fmla="*/ 0 w 58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4">
                  <a:moveTo>
                    <a:pt x="0" y="0"/>
                  </a:moveTo>
                  <a:lnTo>
                    <a:pt x="58" y="22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0" name="Freeform 186"/>
            <p:cNvSpPr>
              <a:spLocks/>
            </p:cNvSpPr>
            <p:nvPr/>
          </p:nvSpPr>
          <p:spPr bwMode="auto">
            <a:xfrm>
              <a:off x="3363" y="2512"/>
              <a:ext cx="338" cy="336"/>
            </a:xfrm>
            <a:custGeom>
              <a:avLst/>
              <a:gdLst>
                <a:gd name="T0" fmla="*/ 0 w 338"/>
                <a:gd name="T1" fmla="*/ 50 h 336"/>
                <a:gd name="T2" fmla="*/ 16 w 338"/>
                <a:gd name="T3" fmla="*/ 33 h 336"/>
                <a:gd name="T4" fmla="*/ 34 w 338"/>
                <a:gd name="T5" fmla="*/ 19 h 336"/>
                <a:gd name="T6" fmla="*/ 50 w 338"/>
                <a:gd name="T7" fmla="*/ 8 h 336"/>
                <a:gd name="T8" fmla="*/ 67 w 338"/>
                <a:gd name="T9" fmla="*/ 2 h 336"/>
                <a:gd name="T10" fmla="*/ 84 w 338"/>
                <a:gd name="T11" fmla="*/ 0 h 336"/>
                <a:gd name="T12" fmla="*/ 101 w 338"/>
                <a:gd name="T13" fmla="*/ 1 h 336"/>
                <a:gd name="T14" fmla="*/ 118 w 338"/>
                <a:gd name="T15" fmla="*/ 5 h 336"/>
                <a:gd name="T16" fmla="*/ 135 w 338"/>
                <a:gd name="T17" fmla="*/ 13 h 336"/>
                <a:gd name="T18" fmla="*/ 152 w 338"/>
                <a:gd name="T19" fmla="*/ 26 h 336"/>
                <a:gd name="T20" fmla="*/ 168 w 338"/>
                <a:gd name="T21" fmla="*/ 41 h 336"/>
                <a:gd name="T22" fmla="*/ 186 w 338"/>
                <a:gd name="T23" fmla="*/ 59 h 336"/>
                <a:gd name="T24" fmla="*/ 202 w 338"/>
                <a:gd name="T25" fmla="*/ 82 h 336"/>
                <a:gd name="T26" fmla="*/ 219 w 338"/>
                <a:gd name="T27" fmla="*/ 107 h 336"/>
                <a:gd name="T28" fmla="*/ 237 w 338"/>
                <a:gd name="T29" fmla="*/ 134 h 336"/>
                <a:gd name="T30" fmla="*/ 253 w 338"/>
                <a:gd name="T31" fmla="*/ 164 h 336"/>
                <a:gd name="T32" fmla="*/ 270 w 338"/>
                <a:gd name="T33" fmla="*/ 194 h 336"/>
                <a:gd name="T34" fmla="*/ 287 w 338"/>
                <a:gd name="T35" fmla="*/ 229 h 336"/>
                <a:gd name="T36" fmla="*/ 304 w 338"/>
                <a:gd name="T37" fmla="*/ 264 h 336"/>
                <a:gd name="T38" fmla="*/ 320 w 338"/>
                <a:gd name="T39" fmla="*/ 300 h 336"/>
                <a:gd name="T40" fmla="*/ 338 w 338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8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0" y="8"/>
                  </a:lnTo>
                  <a:lnTo>
                    <a:pt x="67" y="2"/>
                  </a:lnTo>
                  <a:lnTo>
                    <a:pt x="84" y="0"/>
                  </a:lnTo>
                  <a:lnTo>
                    <a:pt x="101" y="1"/>
                  </a:lnTo>
                  <a:lnTo>
                    <a:pt x="118" y="5"/>
                  </a:lnTo>
                  <a:lnTo>
                    <a:pt x="135" y="13"/>
                  </a:lnTo>
                  <a:lnTo>
                    <a:pt x="152" y="26"/>
                  </a:lnTo>
                  <a:lnTo>
                    <a:pt x="168" y="41"/>
                  </a:lnTo>
                  <a:lnTo>
                    <a:pt x="186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7" y="134"/>
                  </a:lnTo>
                  <a:lnTo>
                    <a:pt x="253" y="164"/>
                  </a:lnTo>
                  <a:lnTo>
                    <a:pt x="270" y="194"/>
                  </a:lnTo>
                  <a:lnTo>
                    <a:pt x="287" y="229"/>
                  </a:lnTo>
                  <a:lnTo>
                    <a:pt x="304" y="264"/>
                  </a:lnTo>
                  <a:lnTo>
                    <a:pt x="320" y="300"/>
                  </a:lnTo>
                  <a:lnTo>
                    <a:pt x="338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1" name="Freeform 187"/>
            <p:cNvSpPr>
              <a:spLocks/>
            </p:cNvSpPr>
            <p:nvPr/>
          </p:nvSpPr>
          <p:spPr bwMode="auto">
            <a:xfrm>
              <a:off x="3704" y="2512"/>
              <a:ext cx="337" cy="336"/>
            </a:xfrm>
            <a:custGeom>
              <a:avLst/>
              <a:gdLst>
                <a:gd name="T0" fmla="*/ 0 w 337"/>
                <a:gd name="T1" fmla="*/ 50 h 336"/>
                <a:gd name="T2" fmla="*/ 17 w 337"/>
                <a:gd name="T3" fmla="*/ 33 h 336"/>
                <a:gd name="T4" fmla="*/ 34 w 337"/>
                <a:gd name="T5" fmla="*/ 19 h 336"/>
                <a:gd name="T6" fmla="*/ 51 w 337"/>
                <a:gd name="T7" fmla="*/ 8 h 336"/>
                <a:gd name="T8" fmla="*/ 66 w 337"/>
                <a:gd name="T9" fmla="*/ 2 h 336"/>
                <a:gd name="T10" fmla="*/ 85 w 337"/>
                <a:gd name="T11" fmla="*/ 0 h 336"/>
                <a:gd name="T12" fmla="*/ 102 w 337"/>
                <a:gd name="T13" fmla="*/ 1 h 336"/>
                <a:gd name="T14" fmla="*/ 117 w 337"/>
                <a:gd name="T15" fmla="*/ 5 h 336"/>
                <a:gd name="T16" fmla="*/ 136 w 337"/>
                <a:gd name="T17" fmla="*/ 13 h 336"/>
                <a:gd name="T18" fmla="*/ 151 w 337"/>
                <a:gd name="T19" fmla="*/ 26 h 336"/>
                <a:gd name="T20" fmla="*/ 168 w 337"/>
                <a:gd name="T21" fmla="*/ 41 h 336"/>
                <a:gd name="T22" fmla="*/ 185 w 337"/>
                <a:gd name="T23" fmla="*/ 59 h 336"/>
                <a:gd name="T24" fmla="*/ 202 w 337"/>
                <a:gd name="T25" fmla="*/ 82 h 336"/>
                <a:gd name="T26" fmla="*/ 219 w 337"/>
                <a:gd name="T27" fmla="*/ 107 h 336"/>
                <a:gd name="T28" fmla="*/ 236 w 337"/>
                <a:gd name="T29" fmla="*/ 134 h 336"/>
                <a:gd name="T30" fmla="*/ 253 w 337"/>
                <a:gd name="T31" fmla="*/ 164 h 336"/>
                <a:gd name="T32" fmla="*/ 269 w 337"/>
                <a:gd name="T33" fmla="*/ 194 h 336"/>
                <a:gd name="T34" fmla="*/ 287 w 337"/>
                <a:gd name="T35" fmla="*/ 229 h 336"/>
                <a:gd name="T36" fmla="*/ 303 w 337"/>
                <a:gd name="T37" fmla="*/ 264 h 336"/>
                <a:gd name="T38" fmla="*/ 320 w 337"/>
                <a:gd name="T39" fmla="*/ 300 h 336"/>
                <a:gd name="T40" fmla="*/ 337 w 337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7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6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7" y="5"/>
                  </a:lnTo>
                  <a:lnTo>
                    <a:pt x="136" y="13"/>
                  </a:lnTo>
                  <a:lnTo>
                    <a:pt x="151" y="26"/>
                  </a:lnTo>
                  <a:lnTo>
                    <a:pt x="168" y="41"/>
                  </a:lnTo>
                  <a:lnTo>
                    <a:pt x="185" y="59"/>
                  </a:lnTo>
                  <a:lnTo>
                    <a:pt x="202" y="82"/>
                  </a:lnTo>
                  <a:lnTo>
                    <a:pt x="219" y="107"/>
                  </a:lnTo>
                  <a:lnTo>
                    <a:pt x="236" y="134"/>
                  </a:lnTo>
                  <a:lnTo>
                    <a:pt x="253" y="164"/>
                  </a:lnTo>
                  <a:lnTo>
                    <a:pt x="269" y="194"/>
                  </a:lnTo>
                  <a:lnTo>
                    <a:pt x="287" y="229"/>
                  </a:lnTo>
                  <a:lnTo>
                    <a:pt x="303" y="264"/>
                  </a:lnTo>
                  <a:lnTo>
                    <a:pt x="320" y="300"/>
                  </a:lnTo>
                  <a:lnTo>
                    <a:pt x="337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2" name="Freeform 188"/>
            <p:cNvSpPr>
              <a:spLocks/>
            </p:cNvSpPr>
            <p:nvPr/>
          </p:nvSpPr>
          <p:spPr bwMode="auto">
            <a:xfrm>
              <a:off x="4045" y="2512"/>
              <a:ext cx="340" cy="336"/>
            </a:xfrm>
            <a:custGeom>
              <a:avLst/>
              <a:gdLst>
                <a:gd name="T0" fmla="*/ 0 w 340"/>
                <a:gd name="T1" fmla="*/ 50 h 336"/>
                <a:gd name="T2" fmla="*/ 16 w 340"/>
                <a:gd name="T3" fmla="*/ 33 h 336"/>
                <a:gd name="T4" fmla="*/ 34 w 340"/>
                <a:gd name="T5" fmla="*/ 19 h 336"/>
                <a:gd name="T6" fmla="*/ 51 w 340"/>
                <a:gd name="T7" fmla="*/ 8 h 336"/>
                <a:gd name="T8" fmla="*/ 67 w 340"/>
                <a:gd name="T9" fmla="*/ 2 h 336"/>
                <a:gd name="T10" fmla="*/ 85 w 340"/>
                <a:gd name="T11" fmla="*/ 0 h 336"/>
                <a:gd name="T12" fmla="*/ 102 w 340"/>
                <a:gd name="T13" fmla="*/ 1 h 336"/>
                <a:gd name="T14" fmla="*/ 118 w 340"/>
                <a:gd name="T15" fmla="*/ 5 h 336"/>
                <a:gd name="T16" fmla="*/ 136 w 340"/>
                <a:gd name="T17" fmla="*/ 13 h 336"/>
                <a:gd name="T18" fmla="*/ 153 w 340"/>
                <a:gd name="T19" fmla="*/ 26 h 336"/>
                <a:gd name="T20" fmla="*/ 170 w 340"/>
                <a:gd name="T21" fmla="*/ 41 h 336"/>
                <a:gd name="T22" fmla="*/ 187 w 340"/>
                <a:gd name="T23" fmla="*/ 59 h 336"/>
                <a:gd name="T24" fmla="*/ 204 w 340"/>
                <a:gd name="T25" fmla="*/ 82 h 336"/>
                <a:gd name="T26" fmla="*/ 221 w 340"/>
                <a:gd name="T27" fmla="*/ 107 h 336"/>
                <a:gd name="T28" fmla="*/ 238 w 340"/>
                <a:gd name="T29" fmla="*/ 134 h 336"/>
                <a:gd name="T30" fmla="*/ 255 w 340"/>
                <a:gd name="T31" fmla="*/ 164 h 336"/>
                <a:gd name="T32" fmla="*/ 272 w 340"/>
                <a:gd name="T33" fmla="*/ 194 h 336"/>
                <a:gd name="T34" fmla="*/ 289 w 340"/>
                <a:gd name="T35" fmla="*/ 229 h 336"/>
                <a:gd name="T36" fmla="*/ 306 w 340"/>
                <a:gd name="T37" fmla="*/ 264 h 336"/>
                <a:gd name="T38" fmla="*/ 323 w 340"/>
                <a:gd name="T39" fmla="*/ 300 h 336"/>
                <a:gd name="T40" fmla="*/ 340 w 340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0" h="336">
                  <a:moveTo>
                    <a:pt x="0" y="50"/>
                  </a:moveTo>
                  <a:lnTo>
                    <a:pt x="16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7" y="2"/>
                  </a:lnTo>
                  <a:lnTo>
                    <a:pt x="85" y="0"/>
                  </a:lnTo>
                  <a:lnTo>
                    <a:pt x="102" y="1"/>
                  </a:lnTo>
                  <a:lnTo>
                    <a:pt x="118" y="5"/>
                  </a:lnTo>
                  <a:lnTo>
                    <a:pt x="136" y="13"/>
                  </a:lnTo>
                  <a:lnTo>
                    <a:pt x="153" y="26"/>
                  </a:lnTo>
                  <a:lnTo>
                    <a:pt x="170" y="41"/>
                  </a:lnTo>
                  <a:lnTo>
                    <a:pt x="187" y="59"/>
                  </a:lnTo>
                  <a:lnTo>
                    <a:pt x="204" y="82"/>
                  </a:lnTo>
                  <a:lnTo>
                    <a:pt x="221" y="107"/>
                  </a:lnTo>
                  <a:lnTo>
                    <a:pt x="238" y="134"/>
                  </a:lnTo>
                  <a:lnTo>
                    <a:pt x="255" y="164"/>
                  </a:lnTo>
                  <a:lnTo>
                    <a:pt x="272" y="194"/>
                  </a:lnTo>
                  <a:lnTo>
                    <a:pt x="289" y="229"/>
                  </a:lnTo>
                  <a:lnTo>
                    <a:pt x="306" y="264"/>
                  </a:lnTo>
                  <a:lnTo>
                    <a:pt x="323" y="300"/>
                  </a:lnTo>
                  <a:lnTo>
                    <a:pt x="340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3" name="Freeform 189"/>
            <p:cNvSpPr>
              <a:spLocks/>
            </p:cNvSpPr>
            <p:nvPr/>
          </p:nvSpPr>
          <p:spPr bwMode="auto">
            <a:xfrm>
              <a:off x="4385" y="2514"/>
              <a:ext cx="344" cy="334"/>
            </a:xfrm>
            <a:custGeom>
              <a:avLst/>
              <a:gdLst>
                <a:gd name="T0" fmla="*/ 0 w 344"/>
                <a:gd name="T1" fmla="*/ 50 h 334"/>
                <a:gd name="T2" fmla="*/ 17 w 344"/>
                <a:gd name="T3" fmla="*/ 34 h 334"/>
                <a:gd name="T4" fmla="*/ 35 w 344"/>
                <a:gd name="T5" fmla="*/ 20 h 334"/>
                <a:gd name="T6" fmla="*/ 52 w 344"/>
                <a:gd name="T7" fmla="*/ 10 h 334"/>
                <a:gd name="T8" fmla="*/ 68 w 344"/>
                <a:gd name="T9" fmla="*/ 5 h 334"/>
                <a:gd name="T10" fmla="*/ 86 w 344"/>
                <a:gd name="T11" fmla="*/ 0 h 334"/>
                <a:gd name="T12" fmla="*/ 103 w 344"/>
                <a:gd name="T13" fmla="*/ 2 h 334"/>
                <a:gd name="T14" fmla="*/ 120 w 344"/>
                <a:gd name="T15" fmla="*/ 6 h 334"/>
                <a:gd name="T16" fmla="*/ 137 w 344"/>
                <a:gd name="T17" fmla="*/ 14 h 334"/>
                <a:gd name="T18" fmla="*/ 154 w 344"/>
                <a:gd name="T19" fmla="*/ 27 h 334"/>
                <a:gd name="T20" fmla="*/ 171 w 344"/>
                <a:gd name="T21" fmla="*/ 42 h 334"/>
                <a:gd name="T22" fmla="*/ 189 w 344"/>
                <a:gd name="T23" fmla="*/ 60 h 334"/>
                <a:gd name="T24" fmla="*/ 206 w 344"/>
                <a:gd name="T25" fmla="*/ 82 h 334"/>
                <a:gd name="T26" fmla="*/ 223 w 344"/>
                <a:gd name="T27" fmla="*/ 106 h 334"/>
                <a:gd name="T28" fmla="*/ 240 w 344"/>
                <a:gd name="T29" fmla="*/ 134 h 334"/>
                <a:gd name="T30" fmla="*/ 257 w 344"/>
                <a:gd name="T31" fmla="*/ 163 h 334"/>
                <a:gd name="T32" fmla="*/ 274 w 344"/>
                <a:gd name="T33" fmla="*/ 193 h 334"/>
                <a:gd name="T34" fmla="*/ 293 w 344"/>
                <a:gd name="T35" fmla="*/ 228 h 334"/>
                <a:gd name="T36" fmla="*/ 308 w 344"/>
                <a:gd name="T37" fmla="*/ 262 h 334"/>
                <a:gd name="T38" fmla="*/ 325 w 344"/>
                <a:gd name="T39" fmla="*/ 298 h 334"/>
                <a:gd name="T40" fmla="*/ 344 w 344"/>
                <a:gd name="T41" fmla="*/ 334 h 334"/>
                <a:gd name="T42" fmla="*/ 344 w 344"/>
                <a:gd name="T43" fmla="*/ 48 h 3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44" h="334">
                  <a:moveTo>
                    <a:pt x="0" y="50"/>
                  </a:moveTo>
                  <a:lnTo>
                    <a:pt x="17" y="34"/>
                  </a:lnTo>
                  <a:lnTo>
                    <a:pt x="35" y="20"/>
                  </a:lnTo>
                  <a:lnTo>
                    <a:pt x="52" y="10"/>
                  </a:lnTo>
                  <a:lnTo>
                    <a:pt x="68" y="5"/>
                  </a:lnTo>
                  <a:lnTo>
                    <a:pt x="86" y="0"/>
                  </a:lnTo>
                  <a:lnTo>
                    <a:pt x="103" y="2"/>
                  </a:lnTo>
                  <a:lnTo>
                    <a:pt x="120" y="6"/>
                  </a:lnTo>
                  <a:lnTo>
                    <a:pt x="137" y="14"/>
                  </a:lnTo>
                  <a:lnTo>
                    <a:pt x="154" y="27"/>
                  </a:lnTo>
                  <a:lnTo>
                    <a:pt x="171" y="42"/>
                  </a:lnTo>
                  <a:lnTo>
                    <a:pt x="189" y="60"/>
                  </a:lnTo>
                  <a:lnTo>
                    <a:pt x="206" y="82"/>
                  </a:lnTo>
                  <a:lnTo>
                    <a:pt x="223" y="106"/>
                  </a:lnTo>
                  <a:lnTo>
                    <a:pt x="240" y="134"/>
                  </a:lnTo>
                  <a:lnTo>
                    <a:pt x="257" y="163"/>
                  </a:lnTo>
                  <a:lnTo>
                    <a:pt x="274" y="193"/>
                  </a:lnTo>
                  <a:lnTo>
                    <a:pt x="293" y="228"/>
                  </a:lnTo>
                  <a:lnTo>
                    <a:pt x="308" y="262"/>
                  </a:lnTo>
                  <a:lnTo>
                    <a:pt x="325" y="298"/>
                  </a:lnTo>
                  <a:lnTo>
                    <a:pt x="344" y="334"/>
                  </a:lnTo>
                  <a:lnTo>
                    <a:pt x="344" y="48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4" name="Freeform 190"/>
            <p:cNvSpPr>
              <a:spLocks/>
            </p:cNvSpPr>
            <p:nvPr/>
          </p:nvSpPr>
          <p:spPr bwMode="auto">
            <a:xfrm>
              <a:off x="4726" y="2512"/>
              <a:ext cx="343" cy="336"/>
            </a:xfrm>
            <a:custGeom>
              <a:avLst/>
              <a:gdLst>
                <a:gd name="T0" fmla="*/ 0 w 343"/>
                <a:gd name="T1" fmla="*/ 50 h 336"/>
                <a:gd name="T2" fmla="*/ 17 w 343"/>
                <a:gd name="T3" fmla="*/ 33 h 336"/>
                <a:gd name="T4" fmla="*/ 34 w 343"/>
                <a:gd name="T5" fmla="*/ 19 h 336"/>
                <a:gd name="T6" fmla="*/ 51 w 343"/>
                <a:gd name="T7" fmla="*/ 8 h 336"/>
                <a:gd name="T8" fmla="*/ 68 w 343"/>
                <a:gd name="T9" fmla="*/ 2 h 336"/>
                <a:gd name="T10" fmla="*/ 86 w 343"/>
                <a:gd name="T11" fmla="*/ 0 h 336"/>
                <a:gd name="T12" fmla="*/ 102 w 343"/>
                <a:gd name="T13" fmla="*/ 1 h 336"/>
                <a:gd name="T14" fmla="*/ 119 w 343"/>
                <a:gd name="T15" fmla="*/ 5 h 336"/>
                <a:gd name="T16" fmla="*/ 137 w 343"/>
                <a:gd name="T17" fmla="*/ 13 h 336"/>
                <a:gd name="T18" fmla="*/ 154 w 343"/>
                <a:gd name="T19" fmla="*/ 26 h 336"/>
                <a:gd name="T20" fmla="*/ 171 w 343"/>
                <a:gd name="T21" fmla="*/ 41 h 336"/>
                <a:gd name="T22" fmla="*/ 188 w 343"/>
                <a:gd name="T23" fmla="*/ 59 h 336"/>
                <a:gd name="T24" fmla="*/ 206 w 343"/>
                <a:gd name="T25" fmla="*/ 82 h 336"/>
                <a:gd name="T26" fmla="*/ 223 w 343"/>
                <a:gd name="T27" fmla="*/ 107 h 336"/>
                <a:gd name="T28" fmla="*/ 241 w 343"/>
                <a:gd name="T29" fmla="*/ 134 h 336"/>
                <a:gd name="T30" fmla="*/ 258 w 343"/>
                <a:gd name="T31" fmla="*/ 164 h 336"/>
                <a:gd name="T32" fmla="*/ 274 w 343"/>
                <a:gd name="T33" fmla="*/ 194 h 336"/>
                <a:gd name="T34" fmla="*/ 292 w 343"/>
                <a:gd name="T35" fmla="*/ 229 h 336"/>
                <a:gd name="T36" fmla="*/ 309 w 343"/>
                <a:gd name="T37" fmla="*/ 264 h 336"/>
                <a:gd name="T38" fmla="*/ 326 w 343"/>
                <a:gd name="T39" fmla="*/ 300 h 336"/>
                <a:gd name="T40" fmla="*/ 343 w 343"/>
                <a:gd name="T41" fmla="*/ 336 h 3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3" h="336">
                  <a:moveTo>
                    <a:pt x="0" y="50"/>
                  </a:moveTo>
                  <a:lnTo>
                    <a:pt x="17" y="33"/>
                  </a:lnTo>
                  <a:lnTo>
                    <a:pt x="34" y="19"/>
                  </a:lnTo>
                  <a:lnTo>
                    <a:pt x="51" y="8"/>
                  </a:lnTo>
                  <a:lnTo>
                    <a:pt x="68" y="2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9" y="5"/>
                  </a:lnTo>
                  <a:lnTo>
                    <a:pt x="137" y="13"/>
                  </a:lnTo>
                  <a:lnTo>
                    <a:pt x="154" y="26"/>
                  </a:lnTo>
                  <a:lnTo>
                    <a:pt x="171" y="41"/>
                  </a:lnTo>
                  <a:lnTo>
                    <a:pt x="188" y="59"/>
                  </a:lnTo>
                  <a:lnTo>
                    <a:pt x="206" y="82"/>
                  </a:lnTo>
                  <a:lnTo>
                    <a:pt x="223" y="107"/>
                  </a:lnTo>
                  <a:lnTo>
                    <a:pt x="241" y="134"/>
                  </a:lnTo>
                  <a:lnTo>
                    <a:pt x="258" y="164"/>
                  </a:lnTo>
                  <a:lnTo>
                    <a:pt x="274" y="194"/>
                  </a:lnTo>
                  <a:lnTo>
                    <a:pt x="292" y="229"/>
                  </a:lnTo>
                  <a:lnTo>
                    <a:pt x="309" y="264"/>
                  </a:lnTo>
                  <a:lnTo>
                    <a:pt x="326" y="300"/>
                  </a:lnTo>
                  <a:lnTo>
                    <a:pt x="343" y="336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5" name="Freeform 191"/>
            <p:cNvSpPr>
              <a:spLocks/>
            </p:cNvSpPr>
            <p:nvPr/>
          </p:nvSpPr>
          <p:spPr bwMode="auto">
            <a:xfrm>
              <a:off x="3191" y="2562"/>
              <a:ext cx="169" cy="286"/>
            </a:xfrm>
            <a:custGeom>
              <a:avLst/>
              <a:gdLst>
                <a:gd name="T0" fmla="*/ 0 w 169"/>
                <a:gd name="T1" fmla="*/ 286 h 286"/>
                <a:gd name="T2" fmla="*/ 169 w 169"/>
                <a:gd name="T3" fmla="*/ 286 h 286"/>
                <a:gd name="T4" fmla="*/ 169 w 169"/>
                <a:gd name="T5" fmla="*/ 0 h 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" h="286">
                  <a:moveTo>
                    <a:pt x="0" y="286"/>
                  </a:moveTo>
                  <a:lnTo>
                    <a:pt x="169" y="286"/>
                  </a:lnTo>
                  <a:lnTo>
                    <a:pt x="169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6" name="Line 192"/>
            <p:cNvSpPr>
              <a:spLocks noChangeShapeType="1"/>
            </p:cNvSpPr>
            <p:nvPr/>
          </p:nvSpPr>
          <p:spPr bwMode="auto">
            <a:xfrm flipV="1">
              <a:off x="3704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7" name="Line 193"/>
            <p:cNvSpPr>
              <a:spLocks noChangeShapeType="1"/>
            </p:cNvSpPr>
            <p:nvPr/>
          </p:nvSpPr>
          <p:spPr bwMode="auto">
            <a:xfrm flipV="1">
              <a:off x="404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8" name="Line 194"/>
            <p:cNvSpPr>
              <a:spLocks noChangeShapeType="1"/>
            </p:cNvSpPr>
            <p:nvPr/>
          </p:nvSpPr>
          <p:spPr bwMode="auto">
            <a:xfrm flipV="1">
              <a:off x="4385" y="2562"/>
              <a:ext cx="1" cy="2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9" name="Line 195"/>
            <p:cNvSpPr>
              <a:spLocks noChangeShapeType="1"/>
            </p:cNvSpPr>
            <p:nvPr/>
          </p:nvSpPr>
          <p:spPr bwMode="auto">
            <a:xfrm>
              <a:off x="3363" y="285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0" name="Line 196"/>
            <p:cNvSpPr>
              <a:spLocks noChangeShapeType="1"/>
            </p:cNvSpPr>
            <p:nvPr/>
          </p:nvSpPr>
          <p:spPr bwMode="auto">
            <a:xfrm>
              <a:off x="3363" y="29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1" name="Line 197"/>
            <p:cNvSpPr>
              <a:spLocks noChangeShapeType="1"/>
            </p:cNvSpPr>
            <p:nvPr/>
          </p:nvSpPr>
          <p:spPr bwMode="auto">
            <a:xfrm>
              <a:off x="3363" y="29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2" name="Line 198"/>
            <p:cNvSpPr>
              <a:spLocks noChangeShapeType="1"/>
            </p:cNvSpPr>
            <p:nvPr/>
          </p:nvSpPr>
          <p:spPr bwMode="auto">
            <a:xfrm>
              <a:off x="3363" y="30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3" name="Line 199"/>
            <p:cNvSpPr>
              <a:spLocks noChangeShapeType="1"/>
            </p:cNvSpPr>
            <p:nvPr/>
          </p:nvSpPr>
          <p:spPr bwMode="auto">
            <a:xfrm>
              <a:off x="3363" y="31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4" name="Line 200"/>
            <p:cNvSpPr>
              <a:spLocks noChangeShapeType="1"/>
            </p:cNvSpPr>
            <p:nvPr/>
          </p:nvSpPr>
          <p:spPr bwMode="auto">
            <a:xfrm>
              <a:off x="3363" y="31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5" name="Line 201"/>
            <p:cNvSpPr>
              <a:spLocks noChangeShapeType="1"/>
            </p:cNvSpPr>
            <p:nvPr/>
          </p:nvSpPr>
          <p:spPr bwMode="auto">
            <a:xfrm>
              <a:off x="3363" y="32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6" name="Line 202"/>
            <p:cNvSpPr>
              <a:spLocks noChangeShapeType="1"/>
            </p:cNvSpPr>
            <p:nvPr/>
          </p:nvSpPr>
          <p:spPr bwMode="auto">
            <a:xfrm>
              <a:off x="3363" y="33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7" name="Line 203"/>
            <p:cNvSpPr>
              <a:spLocks noChangeShapeType="1"/>
            </p:cNvSpPr>
            <p:nvPr/>
          </p:nvSpPr>
          <p:spPr bwMode="auto">
            <a:xfrm>
              <a:off x="3363" y="34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8" name="Line 204"/>
            <p:cNvSpPr>
              <a:spLocks noChangeShapeType="1"/>
            </p:cNvSpPr>
            <p:nvPr/>
          </p:nvSpPr>
          <p:spPr bwMode="auto">
            <a:xfrm>
              <a:off x="3363" y="3470"/>
              <a:ext cx="1" cy="2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9" name="Line 205"/>
            <p:cNvSpPr>
              <a:spLocks noChangeShapeType="1"/>
            </p:cNvSpPr>
            <p:nvPr/>
          </p:nvSpPr>
          <p:spPr bwMode="auto">
            <a:xfrm flipV="1">
              <a:off x="3407" y="345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0" name="Line 206"/>
            <p:cNvSpPr>
              <a:spLocks noChangeShapeType="1"/>
            </p:cNvSpPr>
            <p:nvPr/>
          </p:nvSpPr>
          <p:spPr bwMode="auto">
            <a:xfrm flipV="1">
              <a:off x="3407" y="338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1" name="Line 207"/>
            <p:cNvSpPr>
              <a:spLocks noChangeShapeType="1"/>
            </p:cNvSpPr>
            <p:nvPr/>
          </p:nvSpPr>
          <p:spPr bwMode="auto">
            <a:xfrm flipV="1">
              <a:off x="3407" y="331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2" name="Line 208"/>
            <p:cNvSpPr>
              <a:spLocks noChangeShapeType="1"/>
            </p:cNvSpPr>
            <p:nvPr/>
          </p:nvSpPr>
          <p:spPr bwMode="auto">
            <a:xfrm flipV="1">
              <a:off x="3407" y="324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3" name="Line 209"/>
            <p:cNvSpPr>
              <a:spLocks noChangeShapeType="1"/>
            </p:cNvSpPr>
            <p:nvPr/>
          </p:nvSpPr>
          <p:spPr bwMode="auto">
            <a:xfrm flipV="1">
              <a:off x="3408" y="318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4" name="Line 210"/>
            <p:cNvSpPr>
              <a:spLocks noChangeShapeType="1"/>
            </p:cNvSpPr>
            <p:nvPr/>
          </p:nvSpPr>
          <p:spPr bwMode="auto">
            <a:xfrm flipV="1">
              <a:off x="3408" y="311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5" name="Line 211"/>
            <p:cNvSpPr>
              <a:spLocks noChangeShapeType="1"/>
            </p:cNvSpPr>
            <p:nvPr/>
          </p:nvSpPr>
          <p:spPr bwMode="auto">
            <a:xfrm flipV="1">
              <a:off x="3408" y="304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6" name="Line 212"/>
            <p:cNvSpPr>
              <a:spLocks noChangeShapeType="1"/>
            </p:cNvSpPr>
            <p:nvPr/>
          </p:nvSpPr>
          <p:spPr bwMode="auto">
            <a:xfrm flipV="1">
              <a:off x="3408" y="297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7" name="Line 213"/>
            <p:cNvSpPr>
              <a:spLocks noChangeShapeType="1"/>
            </p:cNvSpPr>
            <p:nvPr/>
          </p:nvSpPr>
          <p:spPr bwMode="auto">
            <a:xfrm flipV="1">
              <a:off x="3408" y="290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8" name="Line 214"/>
            <p:cNvSpPr>
              <a:spLocks noChangeShapeType="1"/>
            </p:cNvSpPr>
            <p:nvPr/>
          </p:nvSpPr>
          <p:spPr bwMode="auto">
            <a:xfrm flipV="1">
              <a:off x="3408" y="284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9" name="Line 215"/>
            <p:cNvSpPr>
              <a:spLocks noChangeShapeType="1"/>
            </p:cNvSpPr>
            <p:nvPr/>
          </p:nvSpPr>
          <p:spPr bwMode="auto">
            <a:xfrm flipV="1">
              <a:off x="3408" y="277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0" name="Line 216"/>
            <p:cNvSpPr>
              <a:spLocks noChangeShapeType="1"/>
            </p:cNvSpPr>
            <p:nvPr/>
          </p:nvSpPr>
          <p:spPr bwMode="auto">
            <a:xfrm flipV="1">
              <a:off x="3410" y="270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1" name="Line 217"/>
            <p:cNvSpPr>
              <a:spLocks noChangeShapeType="1"/>
            </p:cNvSpPr>
            <p:nvPr/>
          </p:nvSpPr>
          <p:spPr bwMode="auto">
            <a:xfrm flipV="1">
              <a:off x="3410" y="26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2" name="Line 218"/>
            <p:cNvSpPr>
              <a:spLocks noChangeShapeType="1"/>
            </p:cNvSpPr>
            <p:nvPr/>
          </p:nvSpPr>
          <p:spPr bwMode="auto">
            <a:xfrm flipV="1">
              <a:off x="3410" y="25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3" name="Line 219"/>
            <p:cNvSpPr>
              <a:spLocks noChangeShapeType="1"/>
            </p:cNvSpPr>
            <p:nvPr/>
          </p:nvSpPr>
          <p:spPr bwMode="auto">
            <a:xfrm flipV="1">
              <a:off x="3410" y="2525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4" name="Line 220"/>
            <p:cNvSpPr>
              <a:spLocks noChangeShapeType="1"/>
            </p:cNvSpPr>
            <p:nvPr/>
          </p:nvSpPr>
          <p:spPr bwMode="auto">
            <a:xfrm>
              <a:off x="3704" y="28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5" name="Line 221"/>
            <p:cNvSpPr>
              <a:spLocks noChangeShapeType="1"/>
            </p:cNvSpPr>
            <p:nvPr/>
          </p:nvSpPr>
          <p:spPr bwMode="auto">
            <a:xfrm>
              <a:off x="3704" y="29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6" name="Line 222"/>
            <p:cNvSpPr>
              <a:spLocks noChangeShapeType="1"/>
            </p:cNvSpPr>
            <p:nvPr/>
          </p:nvSpPr>
          <p:spPr bwMode="auto">
            <a:xfrm>
              <a:off x="3704" y="29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7" name="Line 223"/>
            <p:cNvSpPr>
              <a:spLocks noChangeShapeType="1"/>
            </p:cNvSpPr>
            <p:nvPr/>
          </p:nvSpPr>
          <p:spPr bwMode="auto">
            <a:xfrm>
              <a:off x="3704" y="30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8" name="Line 224"/>
            <p:cNvSpPr>
              <a:spLocks noChangeShapeType="1"/>
            </p:cNvSpPr>
            <p:nvPr/>
          </p:nvSpPr>
          <p:spPr bwMode="auto">
            <a:xfrm>
              <a:off x="3704" y="31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9" name="Line 225"/>
            <p:cNvSpPr>
              <a:spLocks noChangeShapeType="1"/>
            </p:cNvSpPr>
            <p:nvPr/>
          </p:nvSpPr>
          <p:spPr bwMode="auto">
            <a:xfrm>
              <a:off x="3704" y="31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0" name="Line 226"/>
            <p:cNvSpPr>
              <a:spLocks noChangeShapeType="1"/>
            </p:cNvSpPr>
            <p:nvPr/>
          </p:nvSpPr>
          <p:spPr bwMode="auto">
            <a:xfrm>
              <a:off x="3704" y="32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1" name="Line 227"/>
            <p:cNvSpPr>
              <a:spLocks noChangeShapeType="1"/>
            </p:cNvSpPr>
            <p:nvPr/>
          </p:nvSpPr>
          <p:spPr bwMode="auto">
            <a:xfrm>
              <a:off x="3704" y="33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2" name="Line 228"/>
            <p:cNvSpPr>
              <a:spLocks noChangeShapeType="1"/>
            </p:cNvSpPr>
            <p:nvPr/>
          </p:nvSpPr>
          <p:spPr bwMode="auto">
            <a:xfrm>
              <a:off x="3704" y="3397"/>
              <a:ext cx="1" cy="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3" name="Line 229"/>
            <p:cNvSpPr>
              <a:spLocks noChangeShapeType="1"/>
            </p:cNvSpPr>
            <p:nvPr/>
          </p:nvSpPr>
          <p:spPr bwMode="auto">
            <a:xfrm>
              <a:off x="3750" y="25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4" name="Line 230"/>
            <p:cNvSpPr>
              <a:spLocks noChangeShapeType="1"/>
            </p:cNvSpPr>
            <p:nvPr/>
          </p:nvSpPr>
          <p:spPr bwMode="auto">
            <a:xfrm>
              <a:off x="3750" y="25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5" name="Line 231"/>
            <p:cNvSpPr>
              <a:spLocks noChangeShapeType="1"/>
            </p:cNvSpPr>
            <p:nvPr/>
          </p:nvSpPr>
          <p:spPr bwMode="auto">
            <a:xfrm>
              <a:off x="3750" y="26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6" name="Line 232"/>
            <p:cNvSpPr>
              <a:spLocks noChangeShapeType="1"/>
            </p:cNvSpPr>
            <p:nvPr/>
          </p:nvSpPr>
          <p:spPr bwMode="auto">
            <a:xfrm>
              <a:off x="3750" y="27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7" name="Line 233"/>
            <p:cNvSpPr>
              <a:spLocks noChangeShapeType="1"/>
            </p:cNvSpPr>
            <p:nvPr/>
          </p:nvSpPr>
          <p:spPr bwMode="auto">
            <a:xfrm>
              <a:off x="3750" y="27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8" name="Line 234"/>
            <p:cNvSpPr>
              <a:spLocks noChangeShapeType="1"/>
            </p:cNvSpPr>
            <p:nvPr/>
          </p:nvSpPr>
          <p:spPr bwMode="auto">
            <a:xfrm>
              <a:off x="3750" y="28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9" name="Line 235"/>
            <p:cNvSpPr>
              <a:spLocks noChangeShapeType="1"/>
            </p:cNvSpPr>
            <p:nvPr/>
          </p:nvSpPr>
          <p:spPr bwMode="auto">
            <a:xfrm>
              <a:off x="3750" y="29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0" name="Line 236"/>
            <p:cNvSpPr>
              <a:spLocks noChangeShapeType="1"/>
            </p:cNvSpPr>
            <p:nvPr/>
          </p:nvSpPr>
          <p:spPr bwMode="auto">
            <a:xfrm>
              <a:off x="3750" y="29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1" name="Line 237"/>
            <p:cNvSpPr>
              <a:spLocks noChangeShapeType="1"/>
            </p:cNvSpPr>
            <p:nvPr/>
          </p:nvSpPr>
          <p:spPr bwMode="auto">
            <a:xfrm>
              <a:off x="3750" y="30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2" name="Line 238"/>
            <p:cNvSpPr>
              <a:spLocks noChangeShapeType="1"/>
            </p:cNvSpPr>
            <p:nvPr/>
          </p:nvSpPr>
          <p:spPr bwMode="auto">
            <a:xfrm>
              <a:off x="3750" y="31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3" name="Line 239"/>
            <p:cNvSpPr>
              <a:spLocks noChangeShapeType="1"/>
            </p:cNvSpPr>
            <p:nvPr/>
          </p:nvSpPr>
          <p:spPr bwMode="auto">
            <a:xfrm>
              <a:off x="3750" y="320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4" name="Line 240"/>
            <p:cNvSpPr>
              <a:spLocks noChangeShapeType="1"/>
            </p:cNvSpPr>
            <p:nvPr/>
          </p:nvSpPr>
          <p:spPr bwMode="auto">
            <a:xfrm>
              <a:off x="3750" y="326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5" name="Line 241"/>
            <p:cNvSpPr>
              <a:spLocks noChangeShapeType="1"/>
            </p:cNvSpPr>
            <p:nvPr/>
          </p:nvSpPr>
          <p:spPr bwMode="auto">
            <a:xfrm>
              <a:off x="3750" y="333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6" name="Line 242"/>
            <p:cNvSpPr>
              <a:spLocks noChangeShapeType="1"/>
            </p:cNvSpPr>
            <p:nvPr/>
          </p:nvSpPr>
          <p:spPr bwMode="auto">
            <a:xfrm>
              <a:off x="3750" y="3405"/>
              <a:ext cx="1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7" name="Line 243"/>
            <p:cNvSpPr>
              <a:spLocks noChangeShapeType="1"/>
            </p:cNvSpPr>
            <p:nvPr/>
          </p:nvSpPr>
          <p:spPr bwMode="auto">
            <a:xfrm>
              <a:off x="404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8" name="Line 244"/>
            <p:cNvSpPr>
              <a:spLocks noChangeShapeType="1"/>
            </p:cNvSpPr>
            <p:nvPr/>
          </p:nvSpPr>
          <p:spPr bwMode="auto">
            <a:xfrm>
              <a:off x="404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9" name="Line 245"/>
            <p:cNvSpPr>
              <a:spLocks noChangeShapeType="1"/>
            </p:cNvSpPr>
            <p:nvPr/>
          </p:nvSpPr>
          <p:spPr bwMode="auto">
            <a:xfrm>
              <a:off x="404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0" name="Line 246"/>
            <p:cNvSpPr>
              <a:spLocks noChangeShapeType="1"/>
            </p:cNvSpPr>
            <p:nvPr/>
          </p:nvSpPr>
          <p:spPr bwMode="auto">
            <a:xfrm>
              <a:off x="404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1" name="Line 247"/>
            <p:cNvSpPr>
              <a:spLocks noChangeShapeType="1"/>
            </p:cNvSpPr>
            <p:nvPr/>
          </p:nvSpPr>
          <p:spPr bwMode="auto">
            <a:xfrm>
              <a:off x="404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2" name="Line 248"/>
            <p:cNvSpPr>
              <a:spLocks noChangeShapeType="1"/>
            </p:cNvSpPr>
            <p:nvPr/>
          </p:nvSpPr>
          <p:spPr bwMode="auto">
            <a:xfrm>
              <a:off x="404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3" name="Line 249"/>
            <p:cNvSpPr>
              <a:spLocks noChangeShapeType="1"/>
            </p:cNvSpPr>
            <p:nvPr/>
          </p:nvSpPr>
          <p:spPr bwMode="auto">
            <a:xfrm>
              <a:off x="404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4" name="Line 250"/>
            <p:cNvSpPr>
              <a:spLocks noChangeShapeType="1"/>
            </p:cNvSpPr>
            <p:nvPr/>
          </p:nvSpPr>
          <p:spPr bwMode="auto">
            <a:xfrm>
              <a:off x="404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5" name="Line 251"/>
            <p:cNvSpPr>
              <a:spLocks noChangeShapeType="1"/>
            </p:cNvSpPr>
            <p:nvPr/>
          </p:nvSpPr>
          <p:spPr bwMode="auto">
            <a:xfrm>
              <a:off x="404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6" name="Line 252"/>
            <p:cNvSpPr>
              <a:spLocks noChangeShapeType="1"/>
            </p:cNvSpPr>
            <p:nvPr/>
          </p:nvSpPr>
          <p:spPr bwMode="auto">
            <a:xfrm>
              <a:off x="4100" y="251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7" name="Line 253"/>
            <p:cNvSpPr>
              <a:spLocks noChangeShapeType="1"/>
            </p:cNvSpPr>
            <p:nvPr/>
          </p:nvSpPr>
          <p:spPr bwMode="auto">
            <a:xfrm>
              <a:off x="4100" y="258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8" name="Line 254"/>
            <p:cNvSpPr>
              <a:spLocks noChangeShapeType="1"/>
            </p:cNvSpPr>
            <p:nvPr/>
          </p:nvSpPr>
          <p:spPr bwMode="auto">
            <a:xfrm>
              <a:off x="4100" y="2651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9" name="Line 255"/>
            <p:cNvSpPr>
              <a:spLocks noChangeShapeType="1"/>
            </p:cNvSpPr>
            <p:nvPr/>
          </p:nvSpPr>
          <p:spPr bwMode="auto">
            <a:xfrm>
              <a:off x="4100" y="2719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0" name="Line 256"/>
            <p:cNvSpPr>
              <a:spLocks noChangeShapeType="1"/>
            </p:cNvSpPr>
            <p:nvPr/>
          </p:nvSpPr>
          <p:spPr bwMode="auto">
            <a:xfrm>
              <a:off x="4100" y="2787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1" name="Line 257"/>
            <p:cNvSpPr>
              <a:spLocks noChangeShapeType="1"/>
            </p:cNvSpPr>
            <p:nvPr/>
          </p:nvSpPr>
          <p:spPr bwMode="auto">
            <a:xfrm>
              <a:off x="4100" y="285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2" name="Line 258"/>
            <p:cNvSpPr>
              <a:spLocks noChangeShapeType="1"/>
            </p:cNvSpPr>
            <p:nvPr/>
          </p:nvSpPr>
          <p:spPr bwMode="auto">
            <a:xfrm>
              <a:off x="4100" y="292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3" name="Line 259"/>
            <p:cNvSpPr>
              <a:spLocks noChangeShapeType="1"/>
            </p:cNvSpPr>
            <p:nvPr/>
          </p:nvSpPr>
          <p:spPr bwMode="auto">
            <a:xfrm>
              <a:off x="4100" y="299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4" name="Line 260"/>
            <p:cNvSpPr>
              <a:spLocks noChangeShapeType="1"/>
            </p:cNvSpPr>
            <p:nvPr/>
          </p:nvSpPr>
          <p:spPr bwMode="auto">
            <a:xfrm>
              <a:off x="4100" y="305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5" name="Line 261"/>
            <p:cNvSpPr>
              <a:spLocks noChangeShapeType="1"/>
            </p:cNvSpPr>
            <p:nvPr/>
          </p:nvSpPr>
          <p:spPr bwMode="auto">
            <a:xfrm>
              <a:off x="4100" y="312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6" name="Line 262"/>
            <p:cNvSpPr>
              <a:spLocks noChangeShapeType="1"/>
            </p:cNvSpPr>
            <p:nvPr/>
          </p:nvSpPr>
          <p:spPr bwMode="auto">
            <a:xfrm>
              <a:off x="4100" y="3195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7" name="Line 263"/>
            <p:cNvSpPr>
              <a:spLocks noChangeShapeType="1"/>
            </p:cNvSpPr>
            <p:nvPr/>
          </p:nvSpPr>
          <p:spPr bwMode="auto">
            <a:xfrm>
              <a:off x="4100" y="3263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8" name="Line 264"/>
            <p:cNvSpPr>
              <a:spLocks noChangeShapeType="1"/>
            </p:cNvSpPr>
            <p:nvPr/>
          </p:nvSpPr>
          <p:spPr bwMode="auto">
            <a:xfrm>
              <a:off x="4100" y="333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9" name="Line 265"/>
            <p:cNvSpPr>
              <a:spLocks noChangeShapeType="1"/>
            </p:cNvSpPr>
            <p:nvPr/>
          </p:nvSpPr>
          <p:spPr bwMode="auto">
            <a:xfrm>
              <a:off x="4100" y="3399"/>
              <a:ext cx="1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0" name="Line 266"/>
            <p:cNvSpPr>
              <a:spLocks noChangeShapeType="1"/>
            </p:cNvSpPr>
            <p:nvPr/>
          </p:nvSpPr>
          <p:spPr bwMode="auto">
            <a:xfrm>
              <a:off x="4385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1" name="Line 267"/>
            <p:cNvSpPr>
              <a:spLocks noChangeShapeType="1"/>
            </p:cNvSpPr>
            <p:nvPr/>
          </p:nvSpPr>
          <p:spPr bwMode="auto">
            <a:xfrm>
              <a:off x="4385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2" name="Line 268"/>
            <p:cNvSpPr>
              <a:spLocks noChangeShapeType="1"/>
            </p:cNvSpPr>
            <p:nvPr/>
          </p:nvSpPr>
          <p:spPr bwMode="auto">
            <a:xfrm>
              <a:off x="4385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3" name="Line 269"/>
            <p:cNvSpPr>
              <a:spLocks noChangeShapeType="1"/>
            </p:cNvSpPr>
            <p:nvPr/>
          </p:nvSpPr>
          <p:spPr bwMode="auto">
            <a:xfrm>
              <a:off x="4385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4" name="Line 270"/>
            <p:cNvSpPr>
              <a:spLocks noChangeShapeType="1"/>
            </p:cNvSpPr>
            <p:nvPr/>
          </p:nvSpPr>
          <p:spPr bwMode="auto">
            <a:xfrm>
              <a:off x="4385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5" name="Line 271"/>
            <p:cNvSpPr>
              <a:spLocks noChangeShapeType="1"/>
            </p:cNvSpPr>
            <p:nvPr/>
          </p:nvSpPr>
          <p:spPr bwMode="auto">
            <a:xfrm>
              <a:off x="4385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6" name="Line 272"/>
            <p:cNvSpPr>
              <a:spLocks noChangeShapeType="1"/>
            </p:cNvSpPr>
            <p:nvPr/>
          </p:nvSpPr>
          <p:spPr bwMode="auto">
            <a:xfrm>
              <a:off x="4385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7" name="Line 273"/>
            <p:cNvSpPr>
              <a:spLocks noChangeShapeType="1"/>
            </p:cNvSpPr>
            <p:nvPr/>
          </p:nvSpPr>
          <p:spPr bwMode="auto">
            <a:xfrm>
              <a:off x="4385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8" name="Line 274"/>
            <p:cNvSpPr>
              <a:spLocks noChangeShapeType="1"/>
            </p:cNvSpPr>
            <p:nvPr/>
          </p:nvSpPr>
          <p:spPr bwMode="auto">
            <a:xfrm>
              <a:off x="4385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9" name="Line 275"/>
            <p:cNvSpPr>
              <a:spLocks noChangeShapeType="1"/>
            </p:cNvSpPr>
            <p:nvPr/>
          </p:nvSpPr>
          <p:spPr bwMode="auto">
            <a:xfrm>
              <a:off x="4440" y="251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0" name="Line 276"/>
            <p:cNvSpPr>
              <a:spLocks noChangeShapeType="1"/>
            </p:cNvSpPr>
            <p:nvPr/>
          </p:nvSpPr>
          <p:spPr bwMode="auto">
            <a:xfrm>
              <a:off x="4440" y="25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1" name="Line 277"/>
            <p:cNvSpPr>
              <a:spLocks noChangeShapeType="1"/>
            </p:cNvSpPr>
            <p:nvPr/>
          </p:nvSpPr>
          <p:spPr bwMode="auto">
            <a:xfrm>
              <a:off x="4440" y="26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2" name="Line 278"/>
            <p:cNvSpPr>
              <a:spLocks noChangeShapeType="1"/>
            </p:cNvSpPr>
            <p:nvPr/>
          </p:nvSpPr>
          <p:spPr bwMode="auto">
            <a:xfrm>
              <a:off x="4440" y="27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3" name="Line 279"/>
            <p:cNvSpPr>
              <a:spLocks noChangeShapeType="1"/>
            </p:cNvSpPr>
            <p:nvPr/>
          </p:nvSpPr>
          <p:spPr bwMode="auto">
            <a:xfrm>
              <a:off x="4440" y="27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4" name="Line 280"/>
            <p:cNvSpPr>
              <a:spLocks noChangeShapeType="1"/>
            </p:cNvSpPr>
            <p:nvPr/>
          </p:nvSpPr>
          <p:spPr bwMode="auto">
            <a:xfrm>
              <a:off x="4440" y="28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5" name="Line 281"/>
            <p:cNvSpPr>
              <a:spLocks noChangeShapeType="1"/>
            </p:cNvSpPr>
            <p:nvPr/>
          </p:nvSpPr>
          <p:spPr bwMode="auto">
            <a:xfrm>
              <a:off x="4440" y="29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6" name="Line 282"/>
            <p:cNvSpPr>
              <a:spLocks noChangeShapeType="1"/>
            </p:cNvSpPr>
            <p:nvPr/>
          </p:nvSpPr>
          <p:spPr bwMode="auto">
            <a:xfrm>
              <a:off x="4440" y="299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7" name="Line 283"/>
            <p:cNvSpPr>
              <a:spLocks noChangeShapeType="1"/>
            </p:cNvSpPr>
            <p:nvPr/>
          </p:nvSpPr>
          <p:spPr bwMode="auto">
            <a:xfrm>
              <a:off x="4440" y="306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8" name="Line 284"/>
            <p:cNvSpPr>
              <a:spLocks noChangeShapeType="1"/>
            </p:cNvSpPr>
            <p:nvPr/>
          </p:nvSpPr>
          <p:spPr bwMode="auto">
            <a:xfrm>
              <a:off x="4440" y="312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9" name="Line 285"/>
            <p:cNvSpPr>
              <a:spLocks noChangeShapeType="1"/>
            </p:cNvSpPr>
            <p:nvPr/>
          </p:nvSpPr>
          <p:spPr bwMode="auto">
            <a:xfrm>
              <a:off x="4440" y="319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0" name="Line 286"/>
            <p:cNvSpPr>
              <a:spLocks noChangeShapeType="1"/>
            </p:cNvSpPr>
            <p:nvPr/>
          </p:nvSpPr>
          <p:spPr bwMode="auto">
            <a:xfrm>
              <a:off x="4440" y="3265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1" name="Line 287"/>
            <p:cNvSpPr>
              <a:spLocks noChangeShapeType="1"/>
            </p:cNvSpPr>
            <p:nvPr/>
          </p:nvSpPr>
          <p:spPr bwMode="auto">
            <a:xfrm>
              <a:off x="4440" y="333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2" name="Line 288"/>
            <p:cNvSpPr>
              <a:spLocks noChangeShapeType="1"/>
            </p:cNvSpPr>
            <p:nvPr/>
          </p:nvSpPr>
          <p:spPr bwMode="auto">
            <a:xfrm>
              <a:off x="4440" y="3401"/>
              <a:ext cx="1" cy="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3" name="Line 289"/>
            <p:cNvSpPr>
              <a:spLocks noChangeShapeType="1"/>
            </p:cNvSpPr>
            <p:nvPr/>
          </p:nvSpPr>
          <p:spPr bwMode="auto">
            <a:xfrm>
              <a:off x="4729" y="2848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4" name="Line 290"/>
            <p:cNvSpPr>
              <a:spLocks noChangeShapeType="1"/>
            </p:cNvSpPr>
            <p:nvPr/>
          </p:nvSpPr>
          <p:spPr bwMode="auto">
            <a:xfrm>
              <a:off x="4729" y="291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5" name="Line 291"/>
            <p:cNvSpPr>
              <a:spLocks noChangeShapeType="1"/>
            </p:cNvSpPr>
            <p:nvPr/>
          </p:nvSpPr>
          <p:spPr bwMode="auto">
            <a:xfrm>
              <a:off x="4729" y="298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6" name="Line 292"/>
            <p:cNvSpPr>
              <a:spLocks noChangeShapeType="1"/>
            </p:cNvSpPr>
            <p:nvPr/>
          </p:nvSpPr>
          <p:spPr bwMode="auto">
            <a:xfrm>
              <a:off x="4729" y="305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7" name="Line 293"/>
            <p:cNvSpPr>
              <a:spLocks noChangeShapeType="1"/>
            </p:cNvSpPr>
            <p:nvPr/>
          </p:nvSpPr>
          <p:spPr bwMode="auto">
            <a:xfrm>
              <a:off x="4729" y="312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8" name="Line 294"/>
            <p:cNvSpPr>
              <a:spLocks noChangeShapeType="1"/>
            </p:cNvSpPr>
            <p:nvPr/>
          </p:nvSpPr>
          <p:spPr bwMode="auto">
            <a:xfrm>
              <a:off x="4729" y="318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9" name="Line 295"/>
            <p:cNvSpPr>
              <a:spLocks noChangeShapeType="1"/>
            </p:cNvSpPr>
            <p:nvPr/>
          </p:nvSpPr>
          <p:spPr bwMode="auto">
            <a:xfrm>
              <a:off x="4729" y="325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0" name="Line 296"/>
            <p:cNvSpPr>
              <a:spLocks noChangeShapeType="1"/>
            </p:cNvSpPr>
            <p:nvPr/>
          </p:nvSpPr>
          <p:spPr bwMode="auto">
            <a:xfrm>
              <a:off x="4729" y="332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1" name="Line 297"/>
            <p:cNvSpPr>
              <a:spLocks noChangeShapeType="1"/>
            </p:cNvSpPr>
            <p:nvPr/>
          </p:nvSpPr>
          <p:spPr bwMode="auto">
            <a:xfrm>
              <a:off x="4729" y="3392"/>
              <a:ext cx="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2" name="Line 298"/>
            <p:cNvSpPr>
              <a:spLocks noChangeShapeType="1"/>
            </p:cNvSpPr>
            <p:nvPr/>
          </p:nvSpPr>
          <p:spPr bwMode="auto">
            <a:xfrm>
              <a:off x="4786" y="2521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3" name="Line 299"/>
            <p:cNvSpPr>
              <a:spLocks noChangeShapeType="1"/>
            </p:cNvSpPr>
            <p:nvPr/>
          </p:nvSpPr>
          <p:spPr bwMode="auto">
            <a:xfrm>
              <a:off x="4786" y="2589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4" name="Line 300"/>
            <p:cNvSpPr>
              <a:spLocks noChangeShapeType="1"/>
            </p:cNvSpPr>
            <p:nvPr/>
          </p:nvSpPr>
          <p:spPr bwMode="auto">
            <a:xfrm>
              <a:off x="4786" y="2657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5" name="Line 301"/>
            <p:cNvSpPr>
              <a:spLocks noChangeShapeType="1"/>
            </p:cNvSpPr>
            <p:nvPr/>
          </p:nvSpPr>
          <p:spPr bwMode="auto">
            <a:xfrm>
              <a:off x="4786" y="2726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6" name="Line 302"/>
            <p:cNvSpPr>
              <a:spLocks noChangeShapeType="1"/>
            </p:cNvSpPr>
            <p:nvPr/>
          </p:nvSpPr>
          <p:spPr bwMode="auto">
            <a:xfrm>
              <a:off x="4786" y="2794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7" name="Line 303"/>
            <p:cNvSpPr>
              <a:spLocks noChangeShapeType="1"/>
            </p:cNvSpPr>
            <p:nvPr/>
          </p:nvSpPr>
          <p:spPr bwMode="auto">
            <a:xfrm>
              <a:off x="4786" y="2862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8" name="Line 304"/>
            <p:cNvSpPr>
              <a:spLocks noChangeShapeType="1"/>
            </p:cNvSpPr>
            <p:nvPr/>
          </p:nvSpPr>
          <p:spPr bwMode="auto">
            <a:xfrm>
              <a:off x="4786" y="2930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9" name="Line 305"/>
            <p:cNvSpPr>
              <a:spLocks noChangeShapeType="1"/>
            </p:cNvSpPr>
            <p:nvPr/>
          </p:nvSpPr>
          <p:spPr bwMode="auto">
            <a:xfrm>
              <a:off x="4786" y="299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0" name="Line 306"/>
            <p:cNvSpPr>
              <a:spLocks noChangeShapeType="1"/>
            </p:cNvSpPr>
            <p:nvPr/>
          </p:nvSpPr>
          <p:spPr bwMode="auto">
            <a:xfrm>
              <a:off x="4786" y="3066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1" name="Line 307"/>
            <p:cNvSpPr>
              <a:spLocks noChangeShapeType="1"/>
            </p:cNvSpPr>
            <p:nvPr/>
          </p:nvSpPr>
          <p:spPr bwMode="auto">
            <a:xfrm>
              <a:off x="4786" y="3134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2" name="Line 308"/>
            <p:cNvSpPr>
              <a:spLocks noChangeShapeType="1"/>
            </p:cNvSpPr>
            <p:nvPr/>
          </p:nvSpPr>
          <p:spPr bwMode="auto">
            <a:xfrm>
              <a:off x="4786" y="3202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3" name="Line 309"/>
            <p:cNvSpPr>
              <a:spLocks noChangeShapeType="1"/>
            </p:cNvSpPr>
            <p:nvPr/>
          </p:nvSpPr>
          <p:spPr bwMode="auto">
            <a:xfrm>
              <a:off x="4786" y="3270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4" name="Line 310"/>
            <p:cNvSpPr>
              <a:spLocks noChangeShapeType="1"/>
            </p:cNvSpPr>
            <p:nvPr/>
          </p:nvSpPr>
          <p:spPr bwMode="auto">
            <a:xfrm>
              <a:off x="4786" y="3338"/>
              <a:ext cx="1" cy="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5" name="Line 311"/>
            <p:cNvSpPr>
              <a:spLocks noChangeShapeType="1"/>
            </p:cNvSpPr>
            <p:nvPr/>
          </p:nvSpPr>
          <p:spPr bwMode="auto">
            <a:xfrm>
              <a:off x="4786" y="3406"/>
              <a:ext cx="1" cy="1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6" name="Line 312"/>
            <p:cNvSpPr>
              <a:spLocks noChangeShapeType="1"/>
            </p:cNvSpPr>
            <p:nvPr/>
          </p:nvSpPr>
          <p:spPr bwMode="auto">
            <a:xfrm>
              <a:off x="3191" y="3333"/>
              <a:ext cx="16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7" name="Line 313"/>
            <p:cNvSpPr>
              <a:spLocks noChangeShapeType="1"/>
            </p:cNvSpPr>
            <p:nvPr/>
          </p:nvSpPr>
          <p:spPr bwMode="auto">
            <a:xfrm flipV="1">
              <a:off x="3410" y="3333"/>
              <a:ext cx="29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8" name="Line 314"/>
            <p:cNvSpPr>
              <a:spLocks noChangeShapeType="1"/>
            </p:cNvSpPr>
            <p:nvPr/>
          </p:nvSpPr>
          <p:spPr bwMode="auto">
            <a:xfrm flipV="1">
              <a:off x="3750" y="3333"/>
              <a:ext cx="29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9" name="Line 315"/>
            <p:cNvSpPr>
              <a:spLocks noChangeShapeType="1"/>
            </p:cNvSpPr>
            <p:nvPr/>
          </p:nvSpPr>
          <p:spPr bwMode="auto">
            <a:xfrm flipV="1">
              <a:off x="4100" y="3333"/>
              <a:ext cx="28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0" name="Line 316"/>
            <p:cNvSpPr>
              <a:spLocks noChangeShapeType="1"/>
            </p:cNvSpPr>
            <p:nvPr/>
          </p:nvSpPr>
          <p:spPr bwMode="auto">
            <a:xfrm flipV="1">
              <a:off x="4440" y="3333"/>
              <a:ext cx="28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1" name="Freeform 317"/>
            <p:cNvSpPr>
              <a:spLocks/>
            </p:cNvSpPr>
            <p:nvPr/>
          </p:nvSpPr>
          <p:spPr bwMode="auto">
            <a:xfrm>
              <a:off x="3360" y="2521"/>
              <a:ext cx="50" cy="235"/>
            </a:xfrm>
            <a:custGeom>
              <a:avLst/>
              <a:gdLst>
                <a:gd name="T0" fmla="*/ 50 w 50"/>
                <a:gd name="T1" fmla="*/ 0 h 235"/>
                <a:gd name="T2" fmla="*/ 50 w 50"/>
                <a:gd name="T3" fmla="*/ 235 h 235"/>
                <a:gd name="T4" fmla="*/ 0 w 50"/>
                <a:gd name="T5" fmla="*/ 173 h 235"/>
                <a:gd name="T6" fmla="*/ 0 w 50"/>
                <a:gd name="T7" fmla="*/ 42 h 235"/>
                <a:gd name="T8" fmla="*/ 5 w 50"/>
                <a:gd name="T9" fmla="*/ 34 h 235"/>
                <a:gd name="T10" fmla="*/ 13 w 50"/>
                <a:gd name="T11" fmla="*/ 24 h 235"/>
                <a:gd name="T12" fmla="*/ 24 w 50"/>
                <a:gd name="T13" fmla="*/ 16 h 235"/>
                <a:gd name="T14" fmla="*/ 36 w 50"/>
                <a:gd name="T15" fmla="*/ 7 h 235"/>
                <a:gd name="T16" fmla="*/ 50 w 50"/>
                <a:gd name="T17" fmla="*/ 0 h 2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235">
                  <a:moveTo>
                    <a:pt x="50" y="0"/>
                  </a:moveTo>
                  <a:lnTo>
                    <a:pt x="50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5" y="34"/>
                  </a:lnTo>
                  <a:lnTo>
                    <a:pt x="13" y="24"/>
                  </a:lnTo>
                  <a:lnTo>
                    <a:pt x="24" y="16"/>
                  </a:lnTo>
                  <a:lnTo>
                    <a:pt x="36" y="7"/>
                  </a:lnTo>
                  <a:lnTo>
                    <a:pt x="50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2" name="Line 318"/>
            <p:cNvSpPr>
              <a:spLocks noChangeShapeType="1"/>
            </p:cNvSpPr>
            <p:nvPr/>
          </p:nvSpPr>
          <p:spPr bwMode="auto">
            <a:xfrm flipV="1">
              <a:off x="4786" y="3333"/>
              <a:ext cx="107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3" name="Line 319"/>
            <p:cNvSpPr>
              <a:spLocks noChangeShapeType="1"/>
            </p:cNvSpPr>
            <p:nvPr/>
          </p:nvSpPr>
          <p:spPr bwMode="auto">
            <a:xfrm flipV="1">
              <a:off x="3274" y="2444"/>
              <a:ext cx="1" cy="2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4" name="Line 320"/>
            <p:cNvSpPr>
              <a:spLocks noChangeShapeType="1"/>
            </p:cNvSpPr>
            <p:nvPr/>
          </p:nvSpPr>
          <p:spPr bwMode="auto">
            <a:xfrm flipV="1">
              <a:off x="3360" y="2444"/>
              <a:ext cx="1" cy="11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5" name="Line 321"/>
            <p:cNvSpPr>
              <a:spLocks noChangeShapeType="1"/>
            </p:cNvSpPr>
            <p:nvPr/>
          </p:nvSpPr>
          <p:spPr bwMode="auto">
            <a:xfrm>
              <a:off x="3274" y="2489"/>
              <a:ext cx="8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6" name="Line 322"/>
            <p:cNvSpPr>
              <a:spLocks noChangeShapeType="1"/>
            </p:cNvSpPr>
            <p:nvPr/>
          </p:nvSpPr>
          <p:spPr bwMode="auto">
            <a:xfrm>
              <a:off x="3416" y="2489"/>
              <a:ext cx="2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7" name="Freeform 323"/>
            <p:cNvSpPr>
              <a:spLocks/>
            </p:cNvSpPr>
            <p:nvPr/>
          </p:nvSpPr>
          <p:spPr bwMode="auto">
            <a:xfrm>
              <a:off x="3363" y="2469"/>
              <a:ext cx="58" cy="43"/>
            </a:xfrm>
            <a:custGeom>
              <a:avLst/>
              <a:gdLst>
                <a:gd name="T0" fmla="*/ 58 w 58"/>
                <a:gd name="T1" fmla="*/ 43 h 43"/>
                <a:gd name="T2" fmla="*/ 0 w 58"/>
                <a:gd name="T3" fmla="*/ 20 h 43"/>
                <a:gd name="T4" fmla="*/ 58 w 58"/>
                <a:gd name="T5" fmla="*/ 0 h 43"/>
                <a:gd name="T6" fmla="*/ 58 w 5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lnTo>
                    <a:pt x="0" y="20"/>
                  </a:lnTo>
                  <a:lnTo>
                    <a:pt x="58" y="0"/>
                  </a:lnTo>
                  <a:lnTo>
                    <a:pt x="5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8" name="Line 324"/>
            <p:cNvSpPr>
              <a:spLocks noChangeShapeType="1"/>
            </p:cNvSpPr>
            <p:nvPr/>
          </p:nvSpPr>
          <p:spPr bwMode="auto">
            <a:xfrm>
              <a:off x="3210" y="2489"/>
              <a:ext cx="1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9" name="Freeform 325"/>
            <p:cNvSpPr>
              <a:spLocks/>
            </p:cNvSpPr>
            <p:nvPr/>
          </p:nvSpPr>
          <p:spPr bwMode="auto">
            <a:xfrm>
              <a:off x="3215" y="2469"/>
              <a:ext cx="59" cy="43"/>
            </a:xfrm>
            <a:custGeom>
              <a:avLst/>
              <a:gdLst>
                <a:gd name="T0" fmla="*/ 0 w 59"/>
                <a:gd name="T1" fmla="*/ 0 h 43"/>
                <a:gd name="T2" fmla="*/ 59 w 59"/>
                <a:gd name="T3" fmla="*/ 20 h 43"/>
                <a:gd name="T4" fmla="*/ 0 w 59"/>
                <a:gd name="T5" fmla="*/ 43 h 43"/>
                <a:gd name="T6" fmla="*/ 0 w 59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43">
                  <a:moveTo>
                    <a:pt x="0" y="0"/>
                  </a:moveTo>
                  <a:lnTo>
                    <a:pt x="59" y="20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0" name="Line 326"/>
            <p:cNvSpPr>
              <a:spLocks noChangeShapeType="1"/>
            </p:cNvSpPr>
            <p:nvPr/>
          </p:nvSpPr>
          <p:spPr bwMode="auto">
            <a:xfrm>
              <a:off x="3363" y="3510"/>
              <a:ext cx="8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1" name="Line 327"/>
            <p:cNvSpPr>
              <a:spLocks noChangeShapeType="1"/>
            </p:cNvSpPr>
            <p:nvPr/>
          </p:nvSpPr>
          <p:spPr bwMode="auto">
            <a:xfrm>
              <a:off x="3283" y="3510"/>
              <a:ext cx="3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2" name="Freeform 328"/>
            <p:cNvSpPr>
              <a:spLocks/>
            </p:cNvSpPr>
            <p:nvPr/>
          </p:nvSpPr>
          <p:spPr bwMode="auto">
            <a:xfrm>
              <a:off x="3309" y="3488"/>
              <a:ext cx="57" cy="43"/>
            </a:xfrm>
            <a:custGeom>
              <a:avLst/>
              <a:gdLst>
                <a:gd name="T0" fmla="*/ 0 w 57"/>
                <a:gd name="T1" fmla="*/ 0 h 43"/>
                <a:gd name="T2" fmla="*/ 57 w 57"/>
                <a:gd name="T3" fmla="*/ 22 h 43"/>
                <a:gd name="T4" fmla="*/ 0 w 57"/>
                <a:gd name="T5" fmla="*/ 43 h 43"/>
                <a:gd name="T6" fmla="*/ 0 w 5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0" y="0"/>
                  </a:moveTo>
                  <a:lnTo>
                    <a:pt x="57" y="22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3" name="Line 329"/>
            <p:cNvSpPr>
              <a:spLocks noChangeShapeType="1"/>
            </p:cNvSpPr>
            <p:nvPr/>
          </p:nvSpPr>
          <p:spPr bwMode="auto">
            <a:xfrm>
              <a:off x="3459" y="3510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4" name="Freeform 330"/>
            <p:cNvSpPr>
              <a:spLocks/>
            </p:cNvSpPr>
            <p:nvPr/>
          </p:nvSpPr>
          <p:spPr bwMode="auto">
            <a:xfrm>
              <a:off x="3407" y="3488"/>
              <a:ext cx="57" cy="43"/>
            </a:xfrm>
            <a:custGeom>
              <a:avLst/>
              <a:gdLst>
                <a:gd name="T0" fmla="*/ 57 w 57"/>
                <a:gd name="T1" fmla="*/ 43 h 43"/>
                <a:gd name="T2" fmla="*/ 0 w 57"/>
                <a:gd name="T3" fmla="*/ 22 h 43"/>
                <a:gd name="T4" fmla="*/ 57 w 57"/>
                <a:gd name="T5" fmla="*/ 0 h 43"/>
                <a:gd name="T6" fmla="*/ 57 w 57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43">
                  <a:moveTo>
                    <a:pt x="57" y="43"/>
                  </a:moveTo>
                  <a:lnTo>
                    <a:pt x="0" y="22"/>
                  </a:lnTo>
                  <a:lnTo>
                    <a:pt x="57" y="0"/>
                  </a:lnTo>
                  <a:lnTo>
                    <a:pt x="5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5" name="Freeform 331"/>
            <p:cNvSpPr>
              <a:spLocks/>
            </p:cNvSpPr>
            <p:nvPr/>
          </p:nvSpPr>
          <p:spPr bwMode="auto">
            <a:xfrm>
              <a:off x="3704" y="2530"/>
              <a:ext cx="46" cy="226"/>
            </a:xfrm>
            <a:custGeom>
              <a:avLst/>
              <a:gdLst>
                <a:gd name="T0" fmla="*/ 46 w 46"/>
                <a:gd name="T1" fmla="*/ 0 h 226"/>
                <a:gd name="T2" fmla="*/ 46 w 46"/>
                <a:gd name="T3" fmla="*/ 226 h 226"/>
                <a:gd name="T4" fmla="*/ 0 w 46"/>
                <a:gd name="T5" fmla="*/ 172 h 226"/>
                <a:gd name="T6" fmla="*/ 0 w 46"/>
                <a:gd name="T7" fmla="*/ 40 h 226"/>
                <a:gd name="T8" fmla="*/ 4 w 46"/>
                <a:gd name="T9" fmla="*/ 32 h 226"/>
                <a:gd name="T10" fmla="*/ 12 w 46"/>
                <a:gd name="T11" fmla="*/ 23 h 226"/>
                <a:gd name="T12" fmla="*/ 21 w 46"/>
                <a:gd name="T13" fmla="*/ 14 h 226"/>
                <a:gd name="T14" fmla="*/ 34 w 46"/>
                <a:gd name="T15" fmla="*/ 5 h 226"/>
                <a:gd name="T16" fmla="*/ 46 w 46"/>
                <a:gd name="T17" fmla="*/ 0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" h="226">
                  <a:moveTo>
                    <a:pt x="46" y="0"/>
                  </a:moveTo>
                  <a:lnTo>
                    <a:pt x="46" y="226"/>
                  </a:lnTo>
                  <a:lnTo>
                    <a:pt x="0" y="172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12" y="23"/>
                  </a:lnTo>
                  <a:lnTo>
                    <a:pt x="21" y="14"/>
                  </a:lnTo>
                  <a:lnTo>
                    <a:pt x="34" y="5"/>
                  </a:lnTo>
                  <a:lnTo>
                    <a:pt x="46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6" name="Freeform 332"/>
            <p:cNvSpPr>
              <a:spLocks/>
            </p:cNvSpPr>
            <p:nvPr/>
          </p:nvSpPr>
          <p:spPr bwMode="auto">
            <a:xfrm>
              <a:off x="4045" y="2525"/>
              <a:ext cx="55" cy="234"/>
            </a:xfrm>
            <a:custGeom>
              <a:avLst/>
              <a:gdLst>
                <a:gd name="T0" fmla="*/ 55 w 55"/>
                <a:gd name="T1" fmla="*/ 0 h 234"/>
                <a:gd name="T2" fmla="*/ 55 w 55"/>
                <a:gd name="T3" fmla="*/ 234 h 234"/>
                <a:gd name="T4" fmla="*/ 0 w 55"/>
                <a:gd name="T5" fmla="*/ 171 h 234"/>
                <a:gd name="T6" fmla="*/ 0 w 55"/>
                <a:gd name="T7" fmla="*/ 41 h 234"/>
                <a:gd name="T8" fmla="*/ 3 w 55"/>
                <a:gd name="T9" fmla="*/ 34 h 234"/>
                <a:gd name="T10" fmla="*/ 10 w 55"/>
                <a:gd name="T11" fmla="*/ 27 h 234"/>
                <a:gd name="T12" fmla="*/ 19 w 55"/>
                <a:gd name="T13" fmla="*/ 19 h 234"/>
                <a:gd name="T14" fmla="*/ 30 w 55"/>
                <a:gd name="T15" fmla="*/ 12 h 234"/>
                <a:gd name="T16" fmla="*/ 42 w 55"/>
                <a:gd name="T17" fmla="*/ 6 h 234"/>
                <a:gd name="T18" fmla="*/ 55 w 55"/>
                <a:gd name="T19" fmla="*/ 0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4">
                  <a:moveTo>
                    <a:pt x="55" y="0"/>
                  </a:moveTo>
                  <a:lnTo>
                    <a:pt x="55" y="234"/>
                  </a:lnTo>
                  <a:lnTo>
                    <a:pt x="0" y="171"/>
                  </a:lnTo>
                  <a:lnTo>
                    <a:pt x="0" y="41"/>
                  </a:lnTo>
                  <a:lnTo>
                    <a:pt x="3" y="34"/>
                  </a:lnTo>
                  <a:lnTo>
                    <a:pt x="10" y="27"/>
                  </a:lnTo>
                  <a:lnTo>
                    <a:pt x="19" y="19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7" name="Freeform 333"/>
            <p:cNvSpPr>
              <a:spLocks/>
            </p:cNvSpPr>
            <p:nvPr/>
          </p:nvSpPr>
          <p:spPr bwMode="auto">
            <a:xfrm>
              <a:off x="4385" y="2521"/>
              <a:ext cx="55" cy="235"/>
            </a:xfrm>
            <a:custGeom>
              <a:avLst/>
              <a:gdLst>
                <a:gd name="T0" fmla="*/ 55 w 55"/>
                <a:gd name="T1" fmla="*/ 0 h 235"/>
                <a:gd name="T2" fmla="*/ 55 w 55"/>
                <a:gd name="T3" fmla="*/ 235 h 235"/>
                <a:gd name="T4" fmla="*/ 0 w 55"/>
                <a:gd name="T5" fmla="*/ 173 h 235"/>
                <a:gd name="T6" fmla="*/ 0 w 55"/>
                <a:gd name="T7" fmla="*/ 42 h 235"/>
                <a:gd name="T8" fmla="*/ 4 w 55"/>
                <a:gd name="T9" fmla="*/ 35 h 235"/>
                <a:gd name="T10" fmla="*/ 11 w 55"/>
                <a:gd name="T11" fmla="*/ 28 h 235"/>
                <a:gd name="T12" fmla="*/ 19 w 55"/>
                <a:gd name="T13" fmla="*/ 20 h 235"/>
                <a:gd name="T14" fmla="*/ 30 w 55"/>
                <a:gd name="T15" fmla="*/ 13 h 235"/>
                <a:gd name="T16" fmla="*/ 42 w 55"/>
                <a:gd name="T17" fmla="*/ 6 h 235"/>
                <a:gd name="T18" fmla="*/ 55 w 55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235">
                  <a:moveTo>
                    <a:pt x="55" y="0"/>
                  </a:moveTo>
                  <a:lnTo>
                    <a:pt x="55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4" y="35"/>
                  </a:lnTo>
                  <a:lnTo>
                    <a:pt x="11" y="28"/>
                  </a:lnTo>
                  <a:lnTo>
                    <a:pt x="19" y="20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8" name="Freeform 334"/>
            <p:cNvSpPr>
              <a:spLocks/>
            </p:cNvSpPr>
            <p:nvPr/>
          </p:nvSpPr>
          <p:spPr bwMode="auto">
            <a:xfrm>
              <a:off x="4729" y="2521"/>
              <a:ext cx="57" cy="235"/>
            </a:xfrm>
            <a:custGeom>
              <a:avLst/>
              <a:gdLst>
                <a:gd name="T0" fmla="*/ 57 w 57"/>
                <a:gd name="T1" fmla="*/ 0 h 235"/>
                <a:gd name="T2" fmla="*/ 57 w 57"/>
                <a:gd name="T3" fmla="*/ 235 h 235"/>
                <a:gd name="T4" fmla="*/ 0 w 57"/>
                <a:gd name="T5" fmla="*/ 173 h 235"/>
                <a:gd name="T6" fmla="*/ 0 w 57"/>
                <a:gd name="T7" fmla="*/ 42 h 235"/>
                <a:gd name="T8" fmla="*/ 3 w 57"/>
                <a:gd name="T9" fmla="*/ 35 h 235"/>
                <a:gd name="T10" fmla="*/ 11 w 57"/>
                <a:gd name="T11" fmla="*/ 28 h 235"/>
                <a:gd name="T12" fmla="*/ 20 w 57"/>
                <a:gd name="T13" fmla="*/ 20 h 235"/>
                <a:gd name="T14" fmla="*/ 31 w 57"/>
                <a:gd name="T15" fmla="*/ 13 h 235"/>
                <a:gd name="T16" fmla="*/ 45 w 57"/>
                <a:gd name="T17" fmla="*/ 6 h 235"/>
                <a:gd name="T18" fmla="*/ 57 w 57"/>
                <a:gd name="T19" fmla="*/ 0 h 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235">
                  <a:moveTo>
                    <a:pt x="57" y="0"/>
                  </a:moveTo>
                  <a:lnTo>
                    <a:pt x="57" y="235"/>
                  </a:lnTo>
                  <a:lnTo>
                    <a:pt x="0" y="173"/>
                  </a:lnTo>
                  <a:lnTo>
                    <a:pt x="0" y="42"/>
                  </a:lnTo>
                  <a:lnTo>
                    <a:pt x="3" y="35"/>
                  </a:lnTo>
                  <a:lnTo>
                    <a:pt x="11" y="28"/>
                  </a:lnTo>
                  <a:lnTo>
                    <a:pt x="20" y="20"/>
                  </a:lnTo>
                  <a:lnTo>
                    <a:pt x="31" y="13"/>
                  </a:lnTo>
                  <a:lnTo>
                    <a:pt x="45" y="6"/>
                  </a:lnTo>
                  <a:lnTo>
                    <a:pt x="57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7938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9" name="Freeform 335"/>
            <p:cNvSpPr>
              <a:spLocks/>
            </p:cNvSpPr>
            <p:nvPr/>
          </p:nvSpPr>
          <p:spPr bwMode="auto">
            <a:xfrm>
              <a:off x="3360" y="3333"/>
              <a:ext cx="50" cy="125"/>
            </a:xfrm>
            <a:custGeom>
              <a:avLst/>
              <a:gdLst>
                <a:gd name="T0" fmla="*/ 50 w 50"/>
                <a:gd name="T1" fmla="*/ 125 h 125"/>
                <a:gd name="T2" fmla="*/ 46 w 50"/>
                <a:gd name="T3" fmla="*/ 104 h 125"/>
                <a:gd name="T4" fmla="*/ 41 w 50"/>
                <a:gd name="T5" fmla="*/ 82 h 125"/>
                <a:gd name="T6" fmla="*/ 35 w 50"/>
                <a:gd name="T7" fmla="*/ 61 h 125"/>
                <a:gd name="T8" fmla="*/ 28 w 50"/>
                <a:gd name="T9" fmla="*/ 41 h 125"/>
                <a:gd name="T10" fmla="*/ 19 w 50"/>
                <a:gd name="T11" fmla="*/ 23 h 125"/>
                <a:gd name="T12" fmla="*/ 10 w 50"/>
                <a:gd name="T13" fmla="*/ 9 h 125"/>
                <a:gd name="T14" fmla="*/ 0 w 50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" h="125">
                  <a:moveTo>
                    <a:pt x="50" y="125"/>
                  </a:moveTo>
                  <a:lnTo>
                    <a:pt x="46" y="104"/>
                  </a:lnTo>
                  <a:lnTo>
                    <a:pt x="41" y="82"/>
                  </a:lnTo>
                  <a:lnTo>
                    <a:pt x="35" y="61"/>
                  </a:lnTo>
                  <a:lnTo>
                    <a:pt x="28" y="41"/>
                  </a:lnTo>
                  <a:lnTo>
                    <a:pt x="19" y="23"/>
                  </a:lnTo>
                  <a:lnTo>
                    <a:pt x="10" y="9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40" name="Freeform 336"/>
            <p:cNvSpPr>
              <a:spLocks/>
            </p:cNvSpPr>
            <p:nvPr/>
          </p:nvSpPr>
          <p:spPr bwMode="auto">
            <a:xfrm>
              <a:off x="3704" y="3334"/>
              <a:ext cx="46" cy="125"/>
            </a:xfrm>
            <a:custGeom>
              <a:avLst/>
              <a:gdLst>
                <a:gd name="T0" fmla="*/ 46 w 46"/>
                <a:gd name="T1" fmla="*/ 125 h 125"/>
                <a:gd name="T2" fmla="*/ 43 w 46"/>
                <a:gd name="T3" fmla="*/ 104 h 125"/>
                <a:gd name="T4" fmla="*/ 40 w 46"/>
                <a:gd name="T5" fmla="*/ 82 h 125"/>
                <a:gd name="T6" fmla="*/ 34 w 46"/>
                <a:gd name="T7" fmla="*/ 61 h 125"/>
                <a:gd name="T8" fmla="*/ 26 w 46"/>
                <a:gd name="T9" fmla="*/ 40 h 125"/>
                <a:gd name="T10" fmla="*/ 18 w 46"/>
                <a:gd name="T11" fmla="*/ 24 h 125"/>
                <a:gd name="T12" fmla="*/ 9 w 46"/>
                <a:gd name="T13" fmla="*/ 10 h 125"/>
                <a:gd name="T14" fmla="*/ 0 w 46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125">
                  <a:moveTo>
                    <a:pt x="46" y="125"/>
                  </a:moveTo>
                  <a:lnTo>
                    <a:pt x="43" y="104"/>
                  </a:lnTo>
                  <a:lnTo>
                    <a:pt x="40" y="82"/>
                  </a:lnTo>
                  <a:lnTo>
                    <a:pt x="34" y="61"/>
                  </a:lnTo>
                  <a:lnTo>
                    <a:pt x="26" y="40"/>
                  </a:lnTo>
                  <a:lnTo>
                    <a:pt x="18" y="24"/>
                  </a:lnTo>
                  <a:lnTo>
                    <a:pt x="9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41" name="Freeform 337"/>
            <p:cNvSpPr>
              <a:spLocks/>
            </p:cNvSpPr>
            <p:nvPr/>
          </p:nvSpPr>
          <p:spPr bwMode="auto">
            <a:xfrm>
              <a:off x="404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0 w 55"/>
                <a:gd name="T3" fmla="*/ 104 h 125"/>
                <a:gd name="T4" fmla="*/ 45 w 55"/>
                <a:gd name="T5" fmla="*/ 82 h 125"/>
                <a:gd name="T6" fmla="*/ 37 w 55"/>
                <a:gd name="T7" fmla="*/ 60 h 125"/>
                <a:gd name="T8" fmla="*/ 28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0" y="104"/>
                  </a:lnTo>
                  <a:lnTo>
                    <a:pt x="45" y="82"/>
                  </a:lnTo>
                  <a:lnTo>
                    <a:pt x="37" y="60"/>
                  </a:lnTo>
                  <a:lnTo>
                    <a:pt x="28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42" name="Freeform 338"/>
            <p:cNvSpPr>
              <a:spLocks/>
            </p:cNvSpPr>
            <p:nvPr/>
          </p:nvSpPr>
          <p:spPr bwMode="auto">
            <a:xfrm>
              <a:off x="4385" y="3334"/>
              <a:ext cx="55" cy="125"/>
            </a:xfrm>
            <a:custGeom>
              <a:avLst/>
              <a:gdLst>
                <a:gd name="T0" fmla="*/ 55 w 55"/>
                <a:gd name="T1" fmla="*/ 125 h 125"/>
                <a:gd name="T2" fmla="*/ 51 w 55"/>
                <a:gd name="T3" fmla="*/ 104 h 125"/>
                <a:gd name="T4" fmla="*/ 45 w 55"/>
                <a:gd name="T5" fmla="*/ 82 h 125"/>
                <a:gd name="T6" fmla="*/ 38 w 55"/>
                <a:gd name="T7" fmla="*/ 60 h 125"/>
                <a:gd name="T8" fmla="*/ 29 w 55"/>
                <a:gd name="T9" fmla="*/ 40 h 125"/>
                <a:gd name="T10" fmla="*/ 19 w 55"/>
                <a:gd name="T11" fmla="*/ 22 h 125"/>
                <a:gd name="T12" fmla="*/ 10 w 55"/>
                <a:gd name="T13" fmla="*/ 10 h 125"/>
                <a:gd name="T14" fmla="*/ 0 w 55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125">
                  <a:moveTo>
                    <a:pt x="55" y="125"/>
                  </a:moveTo>
                  <a:lnTo>
                    <a:pt x="51" y="104"/>
                  </a:lnTo>
                  <a:lnTo>
                    <a:pt x="45" y="82"/>
                  </a:lnTo>
                  <a:lnTo>
                    <a:pt x="38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43" name="Freeform 339"/>
            <p:cNvSpPr>
              <a:spLocks/>
            </p:cNvSpPr>
            <p:nvPr/>
          </p:nvSpPr>
          <p:spPr bwMode="auto">
            <a:xfrm>
              <a:off x="4729" y="3334"/>
              <a:ext cx="57" cy="125"/>
            </a:xfrm>
            <a:custGeom>
              <a:avLst/>
              <a:gdLst>
                <a:gd name="T0" fmla="*/ 57 w 57"/>
                <a:gd name="T1" fmla="*/ 125 h 125"/>
                <a:gd name="T2" fmla="*/ 53 w 57"/>
                <a:gd name="T3" fmla="*/ 103 h 125"/>
                <a:gd name="T4" fmla="*/ 46 w 57"/>
                <a:gd name="T5" fmla="*/ 82 h 125"/>
                <a:gd name="T6" fmla="*/ 39 w 57"/>
                <a:gd name="T7" fmla="*/ 60 h 125"/>
                <a:gd name="T8" fmla="*/ 29 w 57"/>
                <a:gd name="T9" fmla="*/ 40 h 125"/>
                <a:gd name="T10" fmla="*/ 19 w 57"/>
                <a:gd name="T11" fmla="*/ 22 h 125"/>
                <a:gd name="T12" fmla="*/ 9 w 57"/>
                <a:gd name="T13" fmla="*/ 8 h 125"/>
                <a:gd name="T14" fmla="*/ 0 w 57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5">
                  <a:moveTo>
                    <a:pt x="57" y="125"/>
                  </a:moveTo>
                  <a:lnTo>
                    <a:pt x="53" y="103"/>
                  </a:lnTo>
                  <a:lnTo>
                    <a:pt x="46" y="82"/>
                  </a:lnTo>
                  <a:lnTo>
                    <a:pt x="39" y="60"/>
                  </a:lnTo>
                  <a:lnTo>
                    <a:pt x="29" y="40"/>
                  </a:lnTo>
                  <a:lnTo>
                    <a:pt x="19" y="22"/>
                  </a:ln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44" name="Rectangle 340"/>
            <p:cNvSpPr>
              <a:spLocks noChangeArrowheads="1"/>
            </p:cNvSpPr>
            <p:nvPr/>
          </p:nvSpPr>
          <p:spPr bwMode="auto">
            <a:xfrm>
              <a:off x="3087" y="2366"/>
              <a:ext cx="4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45" name="Rectangle 341"/>
            <p:cNvSpPr>
              <a:spLocks noChangeArrowheads="1"/>
            </p:cNvSpPr>
            <p:nvPr/>
          </p:nvSpPr>
          <p:spPr bwMode="auto">
            <a:xfrm>
              <a:off x="3128" y="2425"/>
              <a:ext cx="2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46" name="Rectangle 342"/>
            <p:cNvSpPr>
              <a:spLocks noChangeArrowheads="1"/>
            </p:cNvSpPr>
            <p:nvPr/>
          </p:nvSpPr>
          <p:spPr bwMode="auto">
            <a:xfrm>
              <a:off x="3110" y="319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47" name="Rectangle 343"/>
            <p:cNvSpPr>
              <a:spLocks noChangeArrowheads="1"/>
            </p:cNvSpPr>
            <p:nvPr/>
          </p:nvSpPr>
          <p:spPr bwMode="auto">
            <a:xfrm>
              <a:off x="3133" y="3253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48" name="Rectangle 344"/>
            <p:cNvSpPr>
              <a:spLocks noChangeArrowheads="1"/>
            </p:cNvSpPr>
            <p:nvPr/>
          </p:nvSpPr>
          <p:spPr bwMode="auto">
            <a:xfrm>
              <a:off x="5290" y="2849"/>
              <a:ext cx="5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49" name="Rectangle 345"/>
            <p:cNvSpPr>
              <a:spLocks noChangeArrowheads="1"/>
            </p:cNvSpPr>
            <p:nvPr/>
          </p:nvSpPr>
          <p:spPr bwMode="auto">
            <a:xfrm>
              <a:off x="5346" y="2859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0" name="Rectangle 346"/>
            <p:cNvSpPr>
              <a:spLocks noChangeArrowheads="1"/>
            </p:cNvSpPr>
            <p:nvPr/>
          </p:nvSpPr>
          <p:spPr bwMode="auto">
            <a:xfrm>
              <a:off x="3119" y="2859"/>
              <a:ext cx="6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1" name="Rectangle 347"/>
            <p:cNvSpPr>
              <a:spLocks noChangeArrowheads="1"/>
            </p:cNvSpPr>
            <p:nvPr/>
          </p:nvSpPr>
          <p:spPr bwMode="auto">
            <a:xfrm>
              <a:off x="5290" y="3455"/>
              <a:ext cx="5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2" name="Rectangle 348"/>
            <p:cNvSpPr>
              <a:spLocks noChangeArrowheads="1"/>
            </p:cNvSpPr>
            <p:nvPr/>
          </p:nvSpPr>
          <p:spPr bwMode="auto">
            <a:xfrm>
              <a:off x="5346" y="3465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3" name="Rectangle 349"/>
            <p:cNvSpPr>
              <a:spLocks noChangeArrowheads="1"/>
            </p:cNvSpPr>
            <p:nvPr/>
          </p:nvSpPr>
          <p:spPr bwMode="auto">
            <a:xfrm>
              <a:off x="3119" y="3465"/>
              <a:ext cx="6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4" name="Rectangle 350"/>
            <p:cNvSpPr>
              <a:spLocks noChangeArrowheads="1"/>
            </p:cNvSpPr>
            <p:nvPr/>
          </p:nvSpPr>
          <p:spPr bwMode="auto">
            <a:xfrm>
              <a:off x="3361" y="3501"/>
              <a:ext cx="3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g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5" name="Rectangle 351"/>
            <p:cNvSpPr>
              <a:spLocks noChangeArrowheads="1"/>
            </p:cNvSpPr>
            <p:nvPr/>
          </p:nvSpPr>
          <p:spPr bwMode="auto">
            <a:xfrm>
              <a:off x="3254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6" name="Rectangle 352"/>
            <p:cNvSpPr>
              <a:spLocks noChangeArrowheads="1"/>
            </p:cNvSpPr>
            <p:nvPr/>
          </p:nvSpPr>
          <p:spPr bwMode="auto">
            <a:xfrm>
              <a:off x="3277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7" name="Rectangle 353"/>
            <p:cNvSpPr>
              <a:spLocks noChangeArrowheads="1"/>
            </p:cNvSpPr>
            <p:nvPr/>
          </p:nvSpPr>
          <p:spPr bwMode="auto">
            <a:xfrm>
              <a:off x="3526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8" name="Rectangle 354"/>
            <p:cNvSpPr>
              <a:spLocks noChangeArrowheads="1"/>
            </p:cNvSpPr>
            <p:nvPr/>
          </p:nvSpPr>
          <p:spPr bwMode="auto">
            <a:xfrm>
              <a:off x="3549" y="3246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59" name="Rectangle 355"/>
            <p:cNvSpPr>
              <a:spLocks noChangeArrowheads="1"/>
            </p:cNvSpPr>
            <p:nvPr/>
          </p:nvSpPr>
          <p:spPr bwMode="auto">
            <a:xfrm>
              <a:off x="3869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0" name="Rectangle 356"/>
            <p:cNvSpPr>
              <a:spLocks noChangeArrowheads="1"/>
            </p:cNvSpPr>
            <p:nvPr/>
          </p:nvSpPr>
          <p:spPr bwMode="auto">
            <a:xfrm>
              <a:off x="3892" y="3246"/>
              <a:ext cx="30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1" name="Rectangle 357"/>
            <p:cNvSpPr>
              <a:spLocks noChangeArrowheads="1"/>
            </p:cNvSpPr>
            <p:nvPr/>
          </p:nvSpPr>
          <p:spPr bwMode="auto">
            <a:xfrm>
              <a:off x="421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2" name="Rectangle 358"/>
            <p:cNvSpPr>
              <a:spLocks noChangeArrowheads="1"/>
            </p:cNvSpPr>
            <p:nvPr/>
          </p:nvSpPr>
          <p:spPr bwMode="auto">
            <a:xfrm>
              <a:off x="423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3" name="Rectangle 359"/>
            <p:cNvSpPr>
              <a:spLocks noChangeArrowheads="1"/>
            </p:cNvSpPr>
            <p:nvPr/>
          </p:nvSpPr>
          <p:spPr bwMode="auto">
            <a:xfrm>
              <a:off x="4545" y="3189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4" name="Rectangle 360"/>
            <p:cNvSpPr>
              <a:spLocks noChangeArrowheads="1"/>
            </p:cNvSpPr>
            <p:nvPr/>
          </p:nvSpPr>
          <p:spPr bwMode="auto">
            <a:xfrm>
              <a:off x="4568" y="3246"/>
              <a:ext cx="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5" name="Rectangle 361"/>
            <p:cNvSpPr>
              <a:spLocks noChangeArrowheads="1"/>
            </p:cNvSpPr>
            <p:nvPr/>
          </p:nvSpPr>
          <p:spPr bwMode="auto">
            <a:xfrm>
              <a:off x="4829" y="3189"/>
              <a:ext cx="2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6" name="Rectangle 362"/>
            <p:cNvSpPr>
              <a:spLocks noChangeArrowheads="1"/>
            </p:cNvSpPr>
            <p:nvPr/>
          </p:nvSpPr>
          <p:spPr bwMode="auto">
            <a:xfrm>
              <a:off x="4856" y="3246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7" name="Rectangle 363"/>
            <p:cNvSpPr>
              <a:spLocks noChangeArrowheads="1"/>
            </p:cNvSpPr>
            <p:nvPr/>
          </p:nvSpPr>
          <p:spPr bwMode="auto">
            <a:xfrm>
              <a:off x="3459" y="2373"/>
              <a:ext cx="4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8" name="Rectangle 364"/>
            <p:cNvSpPr>
              <a:spLocks noChangeArrowheads="1"/>
            </p:cNvSpPr>
            <p:nvPr/>
          </p:nvSpPr>
          <p:spPr bwMode="auto">
            <a:xfrm>
              <a:off x="3501" y="2431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69" name="Rectangle 365"/>
            <p:cNvSpPr>
              <a:spLocks noChangeArrowheads="1"/>
            </p:cNvSpPr>
            <p:nvPr/>
          </p:nvSpPr>
          <p:spPr bwMode="auto">
            <a:xfrm>
              <a:off x="3759" y="2366"/>
              <a:ext cx="4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70" name="Rectangle 366"/>
            <p:cNvSpPr>
              <a:spLocks noChangeArrowheads="1"/>
            </p:cNvSpPr>
            <p:nvPr/>
          </p:nvSpPr>
          <p:spPr bwMode="auto">
            <a:xfrm>
              <a:off x="3801" y="2425"/>
              <a:ext cx="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71" name="Rectangle 367"/>
            <p:cNvSpPr>
              <a:spLocks noChangeArrowheads="1"/>
            </p:cNvSpPr>
            <p:nvPr/>
          </p:nvSpPr>
          <p:spPr bwMode="auto">
            <a:xfrm>
              <a:off x="4091" y="2366"/>
              <a:ext cx="42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72" name="Rectangle 368"/>
            <p:cNvSpPr>
              <a:spLocks noChangeArrowheads="1"/>
            </p:cNvSpPr>
            <p:nvPr/>
          </p:nvSpPr>
          <p:spPr bwMode="auto">
            <a:xfrm>
              <a:off x="4132" y="2425"/>
              <a:ext cx="2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8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73" name="Rectangle 369"/>
            <p:cNvSpPr>
              <a:spLocks noChangeArrowheads="1"/>
            </p:cNvSpPr>
            <p:nvPr/>
          </p:nvSpPr>
          <p:spPr bwMode="auto">
            <a:xfrm>
              <a:off x="3294" y="2356"/>
              <a:ext cx="5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a</a:t>
              </a:r>
              <a:endParaRPr kumimoji="1" lang="en-US" altLang="zh-CN" sz="4400" b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8674" name="Freeform 370"/>
            <p:cNvSpPr>
              <a:spLocks/>
            </p:cNvSpPr>
            <p:nvPr/>
          </p:nvSpPr>
          <p:spPr bwMode="auto">
            <a:xfrm>
              <a:off x="3191" y="2560"/>
              <a:ext cx="170" cy="289"/>
            </a:xfrm>
            <a:custGeom>
              <a:avLst/>
              <a:gdLst>
                <a:gd name="T0" fmla="*/ 0 w 170"/>
                <a:gd name="T1" fmla="*/ 0 h 289"/>
                <a:gd name="T2" fmla="*/ 13 w 170"/>
                <a:gd name="T3" fmla="*/ 15 h 289"/>
                <a:gd name="T4" fmla="*/ 25 w 170"/>
                <a:gd name="T5" fmla="*/ 32 h 289"/>
                <a:gd name="T6" fmla="*/ 38 w 170"/>
                <a:gd name="T7" fmla="*/ 49 h 289"/>
                <a:gd name="T8" fmla="*/ 49 w 170"/>
                <a:gd name="T9" fmla="*/ 64 h 289"/>
                <a:gd name="T10" fmla="*/ 59 w 170"/>
                <a:gd name="T11" fmla="*/ 81 h 289"/>
                <a:gd name="T12" fmla="*/ 70 w 170"/>
                <a:gd name="T13" fmla="*/ 97 h 289"/>
                <a:gd name="T14" fmla="*/ 80 w 170"/>
                <a:gd name="T15" fmla="*/ 113 h 289"/>
                <a:gd name="T16" fmla="*/ 89 w 170"/>
                <a:gd name="T17" fmla="*/ 127 h 289"/>
                <a:gd name="T18" fmla="*/ 96 w 170"/>
                <a:gd name="T19" fmla="*/ 138 h 289"/>
                <a:gd name="T20" fmla="*/ 103 w 170"/>
                <a:gd name="T21" fmla="*/ 149 h 289"/>
                <a:gd name="T22" fmla="*/ 109 w 170"/>
                <a:gd name="T23" fmla="*/ 160 h 289"/>
                <a:gd name="T24" fmla="*/ 117 w 170"/>
                <a:gd name="T25" fmla="*/ 171 h 289"/>
                <a:gd name="T26" fmla="*/ 123 w 170"/>
                <a:gd name="T27" fmla="*/ 184 h 289"/>
                <a:gd name="T28" fmla="*/ 130 w 170"/>
                <a:gd name="T29" fmla="*/ 197 h 289"/>
                <a:gd name="T30" fmla="*/ 135 w 170"/>
                <a:gd name="T31" fmla="*/ 207 h 289"/>
                <a:gd name="T32" fmla="*/ 138 w 170"/>
                <a:gd name="T33" fmla="*/ 217 h 289"/>
                <a:gd name="T34" fmla="*/ 143 w 170"/>
                <a:gd name="T35" fmla="*/ 228 h 289"/>
                <a:gd name="T36" fmla="*/ 148 w 170"/>
                <a:gd name="T37" fmla="*/ 238 h 289"/>
                <a:gd name="T38" fmla="*/ 153 w 170"/>
                <a:gd name="T39" fmla="*/ 249 h 289"/>
                <a:gd name="T40" fmla="*/ 157 w 170"/>
                <a:gd name="T41" fmla="*/ 260 h 289"/>
                <a:gd name="T42" fmla="*/ 162 w 170"/>
                <a:gd name="T43" fmla="*/ 270 h 289"/>
                <a:gd name="T44" fmla="*/ 165 w 170"/>
                <a:gd name="T45" fmla="*/ 279 h 289"/>
                <a:gd name="T46" fmla="*/ 170 w 170"/>
                <a:gd name="T47" fmla="*/ 289 h 2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0" h="289">
                  <a:moveTo>
                    <a:pt x="0" y="0"/>
                  </a:moveTo>
                  <a:lnTo>
                    <a:pt x="13" y="15"/>
                  </a:lnTo>
                  <a:lnTo>
                    <a:pt x="25" y="32"/>
                  </a:lnTo>
                  <a:lnTo>
                    <a:pt x="38" y="49"/>
                  </a:lnTo>
                  <a:lnTo>
                    <a:pt x="49" y="64"/>
                  </a:lnTo>
                  <a:lnTo>
                    <a:pt x="59" y="81"/>
                  </a:lnTo>
                  <a:lnTo>
                    <a:pt x="70" y="97"/>
                  </a:lnTo>
                  <a:lnTo>
                    <a:pt x="80" y="113"/>
                  </a:lnTo>
                  <a:lnTo>
                    <a:pt x="89" y="127"/>
                  </a:lnTo>
                  <a:lnTo>
                    <a:pt x="96" y="138"/>
                  </a:lnTo>
                  <a:lnTo>
                    <a:pt x="103" y="149"/>
                  </a:lnTo>
                  <a:lnTo>
                    <a:pt x="109" y="160"/>
                  </a:lnTo>
                  <a:lnTo>
                    <a:pt x="117" y="171"/>
                  </a:lnTo>
                  <a:lnTo>
                    <a:pt x="123" y="184"/>
                  </a:lnTo>
                  <a:lnTo>
                    <a:pt x="130" y="197"/>
                  </a:lnTo>
                  <a:lnTo>
                    <a:pt x="135" y="207"/>
                  </a:lnTo>
                  <a:lnTo>
                    <a:pt x="138" y="217"/>
                  </a:lnTo>
                  <a:lnTo>
                    <a:pt x="143" y="228"/>
                  </a:lnTo>
                  <a:lnTo>
                    <a:pt x="148" y="238"/>
                  </a:lnTo>
                  <a:lnTo>
                    <a:pt x="153" y="249"/>
                  </a:lnTo>
                  <a:lnTo>
                    <a:pt x="157" y="260"/>
                  </a:lnTo>
                  <a:lnTo>
                    <a:pt x="162" y="270"/>
                  </a:lnTo>
                  <a:lnTo>
                    <a:pt x="165" y="279"/>
                  </a:lnTo>
                  <a:lnTo>
                    <a:pt x="170" y="289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75" name="Freeform 371"/>
            <p:cNvSpPr>
              <a:spLocks/>
            </p:cNvSpPr>
            <p:nvPr/>
          </p:nvSpPr>
          <p:spPr bwMode="auto">
            <a:xfrm>
              <a:off x="3361" y="2520"/>
              <a:ext cx="51" cy="329"/>
            </a:xfrm>
            <a:custGeom>
              <a:avLst/>
              <a:gdLst>
                <a:gd name="T0" fmla="*/ 0 w 51"/>
                <a:gd name="T1" fmla="*/ 329 h 329"/>
                <a:gd name="T2" fmla="*/ 0 w 51"/>
                <a:gd name="T3" fmla="*/ 178 h 329"/>
                <a:gd name="T4" fmla="*/ 51 w 51"/>
                <a:gd name="T5" fmla="*/ 236 h 329"/>
                <a:gd name="T6" fmla="*/ 51 w 51"/>
                <a:gd name="T7" fmla="*/ 0 h 3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9">
                  <a:moveTo>
                    <a:pt x="0" y="329"/>
                  </a:moveTo>
                  <a:lnTo>
                    <a:pt x="0" y="178"/>
                  </a:lnTo>
                  <a:lnTo>
                    <a:pt x="51" y="236"/>
                  </a:lnTo>
                  <a:lnTo>
                    <a:pt x="51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76" name="Freeform 372"/>
            <p:cNvSpPr>
              <a:spLocks/>
            </p:cNvSpPr>
            <p:nvPr/>
          </p:nvSpPr>
          <p:spPr bwMode="auto">
            <a:xfrm>
              <a:off x="3412" y="2513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0 w 287"/>
                <a:gd name="T3" fmla="*/ 4 h 325"/>
                <a:gd name="T4" fmla="*/ 18 w 287"/>
                <a:gd name="T5" fmla="*/ 1 h 325"/>
                <a:gd name="T6" fmla="*/ 27 w 287"/>
                <a:gd name="T7" fmla="*/ 0 h 325"/>
                <a:gd name="T8" fmla="*/ 35 w 287"/>
                <a:gd name="T9" fmla="*/ 0 h 325"/>
                <a:gd name="T10" fmla="*/ 44 w 287"/>
                <a:gd name="T11" fmla="*/ 1 h 325"/>
                <a:gd name="T12" fmla="*/ 53 w 287"/>
                <a:gd name="T13" fmla="*/ 3 h 325"/>
                <a:gd name="T14" fmla="*/ 63 w 287"/>
                <a:gd name="T15" fmla="*/ 6 h 325"/>
                <a:gd name="T16" fmla="*/ 66 w 287"/>
                <a:gd name="T17" fmla="*/ 7 h 325"/>
                <a:gd name="T18" fmla="*/ 67 w 287"/>
                <a:gd name="T19" fmla="*/ 7 h 325"/>
                <a:gd name="T20" fmla="*/ 69 w 287"/>
                <a:gd name="T21" fmla="*/ 8 h 325"/>
                <a:gd name="T22" fmla="*/ 70 w 287"/>
                <a:gd name="T23" fmla="*/ 8 h 325"/>
                <a:gd name="T24" fmla="*/ 73 w 287"/>
                <a:gd name="T25" fmla="*/ 8 h 325"/>
                <a:gd name="T26" fmla="*/ 74 w 287"/>
                <a:gd name="T27" fmla="*/ 10 h 325"/>
                <a:gd name="T28" fmla="*/ 75 w 287"/>
                <a:gd name="T29" fmla="*/ 10 h 325"/>
                <a:gd name="T30" fmla="*/ 80 w 287"/>
                <a:gd name="T31" fmla="*/ 11 h 325"/>
                <a:gd name="T32" fmla="*/ 84 w 287"/>
                <a:gd name="T33" fmla="*/ 14 h 325"/>
                <a:gd name="T34" fmla="*/ 89 w 287"/>
                <a:gd name="T35" fmla="*/ 15 h 325"/>
                <a:gd name="T36" fmla="*/ 92 w 287"/>
                <a:gd name="T37" fmla="*/ 17 h 325"/>
                <a:gd name="T38" fmla="*/ 95 w 287"/>
                <a:gd name="T39" fmla="*/ 19 h 325"/>
                <a:gd name="T40" fmla="*/ 98 w 287"/>
                <a:gd name="T41" fmla="*/ 21 h 325"/>
                <a:gd name="T42" fmla="*/ 101 w 287"/>
                <a:gd name="T43" fmla="*/ 22 h 325"/>
                <a:gd name="T44" fmla="*/ 103 w 287"/>
                <a:gd name="T45" fmla="*/ 25 h 325"/>
                <a:gd name="T46" fmla="*/ 104 w 287"/>
                <a:gd name="T47" fmla="*/ 26 h 325"/>
                <a:gd name="T48" fmla="*/ 107 w 287"/>
                <a:gd name="T49" fmla="*/ 28 h 325"/>
                <a:gd name="T50" fmla="*/ 108 w 287"/>
                <a:gd name="T51" fmla="*/ 29 h 325"/>
                <a:gd name="T52" fmla="*/ 111 w 287"/>
                <a:gd name="T53" fmla="*/ 32 h 325"/>
                <a:gd name="T54" fmla="*/ 114 w 287"/>
                <a:gd name="T55" fmla="*/ 33 h 325"/>
                <a:gd name="T56" fmla="*/ 114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7 w 287"/>
                <a:gd name="T63" fmla="*/ 36 h 325"/>
                <a:gd name="T64" fmla="*/ 118 w 287"/>
                <a:gd name="T65" fmla="*/ 37 h 325"/>
                <a:gd name="T66" fmla="*/ 130 w 287"/>
                <a:gd name="T67" fmla="*/ 53 h 325"/>
                <a:gd name="T68" fmla="*/ 143 w 287"/>
                <a:gd name="T69" fmla="*/ 69 h 325"/>
                <a:gd name="T70" fmla="*/ 154 w 287"/>
                <a:gd name="T71" fmla="*/ 85 h 325"/>
                <a:gd name="T72" fmla="*/ 166 w 287"/>
                <a:gd name="T73" fmla="*/ 101 h 325"/>
                <a:gd name="T74" fmla="*/ 177 w 287"/>
                <a:gd name="T75" fmla="*/ 118 h 325"/>
                <a:gd name="T76" fmla="*/ 187 w 287"/>
                <a:gd name="T77" fmla="*/ 133 h 325"/>
                <a:gd name="T78" fmla="*/ 197 w 287"/>
                <a:gd name="T79" fmla="*/ 149 h 325"/>
                <a:gd name="T80" fmla="*/ 207 w 287"/>
                <a:gd name="T81" fmla="*/ 164 h 325"/>
                <a:gd name="T82" fmla="*/ 214 w 287"/>
                <a:gd name="T83" fmla="*/ 176 h 325"/>
                <a:gd name="T84" fmla="*/ 221 w 287"/>
                <a:gd name="T85" fmla="*/ 188 h 325"/>
                <a:gd name="T86" fmla="*/ 227 w 287"/>
                <a:gd name="T87" fmla="*/ 200 h 325"/>
                <a:gd name="T88" fmla="*/ 234 w 287"/>
                <a:gd name="T89" fmla="*/ 211 h 325"/>
                <a:gd name="T90" fmla="*/ 241 w 287"/>
                <a:gd name="T91" fmla="*/ 224 h 325"/>
                <a:gd name="T92" fmla="*/ 248 w 287"/>
                <a:gd name="T93" fmla="*/ 238 h 325"/>
                <a:gd name="T94" fmla="*/ 253 w 287"/>
                <a:gd name="T95" fmla="*/ 249 h 325"/>
                <a:gd name="T96" fmla="*/ 258 w 287"/>
                <a:gd name="T97" fmla="*/ 260 h 325"/>
                <a:gd name="T98" fmla="*/ 262 w 287"/>
                <a:gd name="T99" fmla="*/ 271 h 325"/>
                <a:gd name="T100" fmla="*/ 268 w 287"/>
                <a:gd name="T101" fmla="*/ 282 h 325"/>
                <a:gd name="T102" fmla="*/ 273 w 287"/>
                <a:gd name="T103" fmla="*/ 293 h 325"/>
                <a:gd name="T104" fmla="*/ 278 w 287"/>
                <a:gd name="T105" fmla="*/ 304 h 325"/>
                <a:gd name="T106" fmla="*/ 283 w 287"/>
                <a:gd name="T107" fmla="*/ 315 h 325"/>
                <a:gd name="T108" fmla="*/ 287 w 287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0" y="4"/>
                  </a:lnTo>
                  <a:lnTo>
                    <a:pt x="18" y="1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1"/>
                  </a:lnTo>
                  <a:lnTo>
                    <a:pt x="53" y="3"/>
                  </a:lnTo>
                  <a:lnTo>
                    <a:pt x="63" y="6"/>
                  </a:lnTo>
                  <a:lnTo>
                    <a:pt x="66" y="7"/>
                  </a:lnTo>
                  <a:lnTo>
                    <a:pt x="67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80" y="11"/>
                  </a:lnTo>
                  <a:lnTo>
                    <a:pt x="84" y="14"/>
                  </a:lnTo>
                  <a:lnTo>
                    <a:pt x="89" y="15"/>
                  </a:lnTo>
                  <a:lnTo>
                    <a:pt x="92" y="17"/>
                  </a:lnTo>
                  <a:lnTo>
                    <a:pt x="95" y="19"/>
                  </a:lnTo>
                  <a:lnTo>
                    <a:pt x="98" y="21"/>
                  </a:lnTo>
                  <a:lnTo>
                    <a:pt x="101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8" y="29"/>
                  </a:lnTo>
                  <a:lnTo>
                    <a:pt x="111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7" y="36"/>
                  </a:lnTo>
                  <a:lnTo>
                    <a:pt x="118" y="37"/>
                  </a:lnTo>
                  <a:lnTo>
                    <a:pt x="130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7" y="149"/>
                  </a:lnTo>
                  <a:lnTo>
                    <a:pt x="207" y="164"/>
                  </a:lnTo>
                  <a:lnTo>
                    <a:pt x="214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1" y="224"/>
                  </a:lnTo>
                  <a:lnTo>
                    <a:pt x="248" y="238"/>
                  </a:lnTo>
                  <a:lnTo>
                    <a:pt x="253" y="249"/>
                  </a:lnTo>
                  <a:lnTo>
                    <a:pt x="258" y="260"/>
                  </a:lnTo>
                  <a:lnTo>
                    <a:pt x="262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77" name="Freeform 373"/>
            <p:cNvSpPr>
              <a:spLocks/>
            </p:cNvSpPr>
            <p:nvPr/>
          </p:nvSpPr>
          <p:spPr bwMode="auto">
            <a:xfrm>
              <a:off x="3702" y="2524"/>
              <a:ext cx="49" cy="325"/>
            </a:xfrm>
            <a:custGeom>
              <a:avLst/>
              <a:gdLst>
                <a:gd name="T0" fmla="*/ 0 w 49"/>
                <a:gd name="T1" fmla="*/ 325 h 325"/>
                <a:gd name="T2" fmla="*/ 0 w 49"/>
                <a:gd name="T3" fmla="*/ 175 h 325"/>
                <a:gd name="T4" fmla="*/ 49 w 49"/>
                <a:gd name="T5" fmla="*/ 233 h 325"/>
                <a:gd name="T6" fmla="*/ 49 w 49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325">
                  <a:moveTo>
                    <a:pt x="0" y="325"/>
                  </a:moveTo>
                  <a:lnTo>
                    <a:pt x="0" y="175"/>
                  </a:lnTo>
                  <a:lnTo>
                    <a:pt x="49" y="233"/>
                  </a:lnTo>
                  <a:lnTo>
                    <a:pt x="49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78" name="Freeform 374"/>
            <p:cNvSpPr>
              <a:spLocks/>
            </p:cNvSpPr>
            <p:nvPr/>
          </p:nvSpPr>
          <p:spPr bwMode="auto">
            <a:xfrm>
              <a:off x="3751" y="2517"/>
              <a:ext cx="287" cy="325"/>
            </a:xfrm>
            <a:custGeom>
              <a:avLst/>
              <a:gdLst>
                <a:gd name="T0" fmla="*/ 0 w 287"/>
                <a:gd name="T1" fmla="*/ 7 h 325"/>
                <a:gd name="T2" fmla="*/ 11 w 287"/>
                <a:gd name="T3" fmla="*/ 3 h 325"/>
                <a:gd name="T4" fmla="*/ 21 w 287"/>
                <a:gd name="T5" fmla="*/ 0 h 325"/>
                <a:gd name="T6" fmla="*/ 30 w 287"/>
                <a:gd name="T7" fmla="*/ 0 h 325"/>
                <a:gd name="T8" fmla="*/ 40 w 287"/>
                <a:gd name="T9" fmla="*/ 0 h 325"/>
                <a:gd name="T10" fmla="*/ 50 w 287"/>
                <a:gd name="T11" fmla="*/ 0 h 325"/>
                <a:gd name="T12" fmla="*/ 61 w 287"/>
                <a:gd name="T13" fmla="*/ 2 h 325"/>
                <a:gd name="T14" fmla="*/ 62 w 287"/>
                <a:gd name="T15" fmla="*/ 2 h 325"/>
                <a:gd name="T16" fmla="*/ 63 w 287"/>
                <a:gd name="T17" fmla="*/ 3 h 325"/>
                <a:gd name="T18" fmla="*/ 66 w 287"/>
                <a:gd name="T19" fmla="*/ 3 h 325"/>
                <a:gd name="T20" fmla="*/ 67 w 287"/>
                <a:gd name="T21" fmla="*/ 3 h 325"/>
                <a:gd name="T22" fmla="*/ 69 w 287"/>
                <a:gd name="T23" fmla="*/ 3 h 325"/>
                <a:gd name="T24" fmla="*/ 70 w 287"/>
                <a:gd name="T25" fmla="*/ 4 h 325"/>
                <a:gd name="T26" fmla="*/ 75 w 287"/>
                <a:gd name="T27" fmla="*/ 6 h 325"/>
                <a:gd name="T28" fmla="*/ 80 w 287"/>
                <a:gd name="T29" fmla="*/ 8 h 325"/>
                <a:gd name="T30" fmla="*/ 85 w 287"/>
                <a:gd name="T31" fmla="*/ 11 h 325"/>
                <a:gd name="T32" fmla="*/ 90 w 287"/>
                <a:gd name="T33" fmla="*/ 14 h 325"/>
                <a:gd name="T34" fmla="*/ 93 w 287"/>
                <a:gd name="T35" fmla="*/ 17 h 325"/>
                <a:gd name="T36" fmla="*/ 98 w 287"/>
                <a:gd name="T37" fmla="*/ 20 h 325"/>
                <a:gd name="T38" fmla="*/ 101 w 287"/>
                <a:gd name="T39" fmla="*/ 22 h 325"/>
                <a:gd name="T40" fmla="*/ 103 w 287"/>
                <a:gd name="T41" fmla="*/ 24 h 325"/>
                <a:gd name="T42" fmla="*/ 104 w 287"/>
                <a:gd name="T43" fmla="*/ 25 h 325"/>
                <a:gd name="T44" fmla="*/ 106 w 287"/>
                <a:gd name="T45" fmla="*/ 27 h 325"/>
                <a:gd name="T46" fmla="*/ 107 w 287"/>
                <a:gd name="T47" fmla="*/ 28 h 325"/>
                <a:gd name="T48" fmla="*/ 109 w 287"/>
                <a:gd name="T49" fmla="*/ 29 h 325"/>
                <a:gd name="T50" fmla="*/ 110 w 287"/>
                <a:gd name="T51" fmla="*/ 31 h 325"/>
                <a:gd name="T52" fmla="*/ 113 w 287"/>
                <a:gd name="T53" fmla="*/ 32 h 325"/>
                <a:gd name="T54" fmla="*/ 114 w 287"/>
                <a:gd name="T55" fmla="*/ 33 h 325"/>
                <a:gd name="T56" fmla="*/ 115 w 287"/>
                <a:gd name="T57" fmla="*/ 33 h 325"/>
                <a:gd name="T58" fmla="*/ 115 w 287"/>
                <a:gd name="T59" fmla="*/ 35 h 325"/>
                <a:gd name="T60" fmla="*/ 117 w 287"/>
                <a:gd name="T61" fmla="*/ 35 h 325"/>
                <a:gd name="T62" fmla="*/ 118 w 287"/>
                <a:gd name="T63" fmla="*/ 36 h 325"/>
                <a:gd name="T64" fmla="*/ 130 w 287"/>
                <a:gd name="T65" fmla="*/ 52 h 325"/>
                <a:gd name="T66" fmla="*/ 142 w 287"/>
                <a:gd name="T67" fmla="*/ 67 h 325"/>
                <a:gd name="T68" fmla="*/ 154 w 287"/>
                <a:gd name="T69" fmla="*/ 84 h 325"/>
                <a:gd name="T70" fmla="*/ 166 w 287"/>
                <a:gd name="T71" fmla="*/ 100 h 325"/>
                <a:gd name="T72" fmla="*/ 177 w 287"/>
                <a:gd name="T73" fmla="*/ 117 h 325"/>
                <a:gd name="T74" fmla="*/ 187 w 287"/>
                <a:gd name="T75" fmla="*/ 132 h 325"/>
                <a:gd name="T76" fmla="*/ 197 w 287"/>
                <a:gd name="T77" fmla="*/ 149 h 325"/>
                <a:gd name="T78" fmla="*/ 206 w 287"/>
                <a:gd name="T79" fmla="*/ 164 h 325"/>
                <a:gd name="T80" fmla="*/ 214 w 287"/>
                <a:gd name="T81" fmla="*/ 175 h 325"/>
                <a:gd name="T82" fmla="*/ 220 w 287"/>
                <a:gd name="T83" fmla="*/ 188 h 325"/>
                <a:gd name="T84" fmla="*/ 227 w 287"/>
                <a:gd name="T85" fmla="*/ 199 h 325"/>
                <a:gd name="T86" fmla="*/ 233 w 287"/>
                <a:gd name="T87" fmla="*/ 211 h 325"/>
                <a:gd name="T88" fmla="*/ 240 w 287"/>
                <a:gd name="T89" fmla="*/ 224 h 325"/>
                <a:gd name="T90" fmla="*/ 246 w 287"/>
                <a:gd name="T91" fmla="*/ 236 h 325"/>
                <a:gd name="T92" fmla="*/ 253 w 287"/>
                <a:gd name="T93" fmla="*/ 247 h 325"/>
                <a:gd name="T94" fmla="*/ 257 w 287"/>
                <a:gd name="T95" fmla="*/ 259 h 325"/>
                <a:gd name="T96" fmla="*/ 262 w 287"/>
                <a:gd name="T97" fmla="*/ 270 h 325"/>
                <a:gd name="T98" fmla="*/ 267 w 287"/>
                <a:gd name="T99" fmla="*/ 281 h 325"/>
                <a:gd name="T100" fmla="*/ 273 w 287"/>
                <a:gd name="T101" fmla="*/ 293 h 325"/>
                <a:gd name="T102" fmla="*/ 278 w 287"/>
                <a:gd name="T103" fmla="*/ 304 h 325"/>
                <a:gd name="T104" fmla="*/ 283 w 287"/>
                <a:gd name="T105" fmla="*/ 314 h 325"/>
                <a:gd name="T106" fmla="*/ 287 w 287"/>
                <a:gd name="T107" fmla="*/ 325 h 3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87" h="325">
                  <a:moveTo>
                    <a:pt x="0" y="7"/>
                  </a:moveTo>
                  <a:lnTo>
                    <a:pt x="11" y="3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61" y="2"/>
                  </a:lnTo>
                  <a:lnTo>
                    <a:pt x="62" y="2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0" y="8"/>
                  </a:lnTo>
                  <a:lnTo>
                    <a:pt x="85" y="11"/>
                  </a:lnTo>
                  <a:lnTo>
                    <a:pt x="90" y="14"/>
                  </a:lnTo>
                  <a:lnTo>
                    <a:pt x="93" y="17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03" y="24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1"/>
                  </a:lnTo>
                  <a:lnTo>
                    <a:pt x="113" y="32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5" y="35"/>
                  </a:lnTo>
                  <a:lnTo>
                    <a:pt x="117" y="35"/>
                  </a:lnTo>
                  <a:lnTo>
                    <a:pt x="118" y="36"/>
                  </a:lnTo>
                  <a:lnTo>
                    <a:pt x="130" y="52"/>
                  </a:lnTo>
                  <a:lnTo>
                    <a:pt x="142" y="67"/>
                  </a:lnTo>
                  <a:lnTo>
                    <a:pt x="154" y="84"/>
                  </a:lnTo>
                  <a:lnTo>
                    <a:pt x="166" y="100"/>
                  </a:lnTo>
                  <a:lnTo>
                    <a:pt x="177" y="117"/>
                  </a:lnTo>
                  <a:lnTo>
                    <a:pt x="187" y="132"/>
                  </a:lnTo>
                  <a:lnTo>
                    <a:pt x="197" y="149"/>
                  </a:lnTo>
                  <a:lnTo>
                    <a:pt x="206" y="164"/>
                  </a:lnTo>
                  <a:lnTo>
                    <a:pt x="214" y="175"/>
                  </a:lnTo>
                  <a:lnTo>
                    <a:pt x="220" y="188"/>
                  </a:lnTo>
                  <a:lnTo>
                    <a:pt x="227" y="199"/>
                  </a:lnTo>
                  <a:lnTo>
                    <a:pt x="233" y="211"/>
                  </a:lnTo>
                  <a:lnTo>
                    <a:pt x="240" y="224"/>
                  </a:lnTo>
                  <a:lnTo>
                    <a:pt x="246" y="236"/>
                  </a:lnTo>
                  <a:lnTo>
                    <a:pt x="253" y="247"/>
                  </a:lnTo>
                  <a:lnTo>
                    <a:pt x="257" y="259"/>
                  </a:lnTo>
                  <a:lnTo>
                    <a:pt x="262" y="270"/>
                  </a:lnTo>
                  <a:lnTo>
                    <a:pt x="267" y="281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4"/>
                  </a:lnTo>
                  <a:lnTo>
                    <a:pt x="287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79" name="Freeform 375"/>
            <p:cNvSpPr>
              <a:spLocks/>
            </p:cNvSpPr>
            <p:nvPr/>
          </p:nvSpPr>
          <p:spPr bwMode="auto">
            <a:xfrm>
              <a:off x="4044" y="2524"/>
              <a:ext cx="51" cy="325"/>
            </a:xfrm>
            <a:custGeom>
              <a:avLst/>
              <a:gdLst>
                <a:gd name="T0" fmla="*/ 0 w 51"/>
                <a:gd name="T1" fmla="*/ 325 h 325"/>
                <a:gd name="T2" fmla="*/ 0 w 51"/>
                <a:gd name="T3" fmla="*/ 175 h 325"/>
                <a:gd name="T4" fmla="*/ 51 w 51"/>
                <a:gd name="T5" fmla="*/ 233 h 325"/>
                <a:gd name="T6" fmla="*/ 51 w 51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25">
                  <a:moveTo>
                    <a:pt x="0" y="325"/>
                  </a:moveTo>
                  <a:lnTo>
                    <a:pt x="0" y="175"/>
                  </a:lnTo>
                  <a:lnTo>
                    <a:pt x="51" y="233"/>
                  </a:lnTo>
                  <a:lnTo>
                    <a:pt x="51" y="0"/>
                  </a:lnTo>
                </a:path>
              </a:pathLst>
            </a:custGeom>
            <a:noFill/>
            <a:ln w="15875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80" name="Freeform 376"/>
            <p:cNvSpPr>
              <a:spLocks/>
            </p:cNvSpPr>
            <p:nvPr/>
          </p:nvSpPr>
          <p:spPr bwMode="auto">
            <a:xfrm>
              <a:off x="4095" y="2513"/>
              <a:ext cx="288" cy="325"/>
            </a:xfrm>
            <a:custGeom>
              <a:avLst/>
              <a:gdLst>
                <a:gd name="T0" fmla="*/ 0 w 288"/>
                <a:gd name="T1" fmla="*/ 7 h 325"/>
                <a:gd name="T2" fmla="*/ 9 w 288"/>
                <a:gd name="T3" fmla="*/ 4 h 325"/>
                <a:gd name="T4" fmla="*/ 18 w 288"/>
                <a:gd name="T5" fmla="*/ 1 h 325"/>
                <a:gd name="T6" fmla="*/ 26 w 288"/>
                <a:gd name="T7" fmla="*/ 0 h 325"/>
                <a:gd name="T8" fmla="*/ 35 w 288"/>
                <a:gd name="T9" fmla="*/ 0 h 325"/>
                <a:gd name="T10" fmla="*/ 43 w 288"/>
                <a:gd name="T11" fmla="*/ 1 h 325"/>
                <a:gd name="T12" fmla="*/ 53 w 288"/>
                <a:gd name="T13" fmla="*/ 3 h 325"/>
                <a:gd name="T14" fmla="*/ 64 w 288"/>
                <a:gd name="T15" fmla="*/ 6 h 325"/>
                <a:gd name="T16" fmla="*/ 65 w 288"/>
                <a:gd name="T17" fmla="*/ 7 h 325"/>
                <a:gd name="T18" fmla="*/ 66 w 288"/>
                <a:gd name="T19" fmla="*/ 7 h 325"/>
                <a:gd name="T20" fmla="*/ 69 w 288"/>
                <a:gd name="T21" fmla="*/ 8 h 325"/>
                <a:gd name="T22" fmla="*/ 70 w 288"/>
                <a:gd name="T23" fmla="*/ 8 h 325"/>
                <a:gd name="T24" fmla="*/ 73 w 288"/>
                <a:gd name="T25" fmla="*/ 8 h 325"/>
                <a:gd name="T26" fmla="*/ 74 w 288"/>
                <a:gd name="T27" fmla="*/ 10 h 325"/>
                <a:gd name="T28" fmla="*/ 76 w 288"/>
                <a:gd name="T29" fmla="*/ 10 h 325"/>
                <a:gd name="T30" fmla="*/ 80 w 288"/>
                <a:gd name="T31" fmla="*/ 11 h 325"/>
                <a:gd name="T32" fmla="*/ 85 w 288"/>
                <a:gd name="T33" fmla="*/ 14 h 325"/>
                <a:gd name="T34" fmla="*/ 88 w 288"/>
                <a:gd name="T35" fmla="*/ 15 h 325"/>
                <a:gd name="T36" fmla="*/ 92 w 288"/>
                <a:gd name="T37" fmla="*/ 17 h 325"/>
                <a:gd name="T38" fmla="*/ 96 w 288"/>
                <a:gd name="T39" fmla="*/ 19 h 325"/>
                <a:gd name="T40" fmla="*/ 98 w 288"/>
                <a:gd name="T41" fmla="*/ 21 h 325"/>
                <a:gd name="T42" fmla="*/ 100 w 288"/>
                <a:gd name="T43" fmla="*/ 22 h 325"/>
                <a:gd name="T44" fmla="*/ 103 w 288"/>
                <a:gd name="T45" fmla="*/ 25 h 325"/>
                <a:gd name="T46" fmla="*/ 104 w 288"/>
                <a:gd name="T47" fmla="*/ 26 h 325"/>
                <a:gd name="T48" fmla="*/ 107 w 288"/>
                <a:gd name="T49" fmla="*/ 28 h 325"/>
                <a:gd name="T50" fmla="*/ 109 w 288"/>
                <a:gd name="T51" fmla="*/ 29 h 325"/>
                <a:gd name="T52" fmla="*/ 110 w 288"/>
                <a:gd name="T53" fmla="*/ 32 h 325"/>
                <a:gd name="T54" fmla="*/ 114 w 288"/>
                <a:gd name="T55" fmla="*/ 33 h 325"/>
                <a:gd name="T56" fmla="*/ 114 w 288"/>
                <a:gd name="T57" fmla="*/ 33 h 325"/>
                <a:gd name="T58" fmla="*/ 115 w 288"/>
                <a:gd name="T59" fmla="*/ 35 h 325"/>
                <a:gd name="T60" fmla="*/ 116 w 288"/>
                <a:gd name="T61" fmla="*/ 35 h 325"/>
                <a:gd name="T62" fmla="*/ 116 w 288"/>
                <a:gd name="T63" fmla="*/ 36 h 325"/>
                <a:gd name="T64" fmla="*/ 117 w 288"/>
                <a:gd name="T65" fmla="*/ 37 h 325"/>
                <a:gd name="T66" fmla="*/ 131 w 288"/>
                <a:gd name="T67" fmla="*/ 53 h 325"/>
                <a:gd name="T68" fmla="*/ 143 w 288"/>
                <a:gd name="T69" fmla="*/ 69 h 325"/>
                <a:gd name="T70" fmla="*/ 154 w 288"/>
                <a:gd name="T71" fmla="*/ 85 h 325"/>
                <a:gd name="T72" fmla="*/ 166 w 288"/>
                <a:gd name="T73" fmla="*/ 101 h 325"/>
                <a:gd name="T74" fmla="*/ 177 w 288"/>
                <a:gd name="T75" fmla="*/ 118 h 325"/>
                <a:gd name="T76" fmla="*/ 187 w 288"/>
                <a:gd name="T77" fmla="*/ 133 h 325"/>
                <a:gd name="T78" fmla="*/ 198 w 288"/>
                <a:gd name="T79" fmla="*/ 149 h 325"/>
                <a:gd name="T80" fmla="*/ 206 w 288"/>
                <a:gd name="T81" fmla="*/ 164 h 325"/>
                <a:gd name="T82" fmla="*/ 213 w 288"/>
                <a:gd name="T83" fmla="*/ 176 h 325"/>
                <a:gd name="T84" fmla="*/ 221 w 288"/>
                <a:gd name="T85" fmla="*/ 188 h 325"/>
                <a:gd name="T86" fmla="*/ 227 w 288"/>
                <a:gd name="T87" fmla="*/ 200 h 325"/>
                <a:gd name="T88" fmla="*/ 234 w 288"/>
                <a:gd name="T89" fmla="*/ 211 h 325"/>
                <a:gd name="T90" fmla="*/ 240 w 288"/>
                <a:gd name="T91" fmla="*/ 224 h 325"/>
                <a:gd name="T92" fmla="*/ 247 w 288"/>
                <a:gd name="T93" fmla="*/ 238 h 325"/>
                <a:gd name="T94" fmla="*/ 252 w 288"/>
                <a:gd name="T95" fmla="*/ 249 h 325"/>
                <a:gd name="T96" fmla="*/ 257 w 288"/>
                <a:gd name="T97" fmla="*/ 260 h 325"/>
                <a:gd name="T98" fmla="*/ 263 w 288"/>
                <a:gd name="T99" fmla="*/ 271 h 325"/>
                <a:gd name="T100" fmla="*/ 268 w 288"/>
                <a:gd name="T101" fmla="*/ 282 h 325"/>
                <a:gd name="T102" fmla="*/ 273 w 288"/>
                <a:gd name="T103" fmla="*/ 293 h 325"/>
                <a:gd name="T104" fmla="*/ 278 w 288"/>
                <a:gd name="T105" fmla="*/ 304 h 325"/>
                <a:gd name="T106" fmla="*/ 283 w 288"/>
                <a:gd name="T107" fmla="*/ 315 h 325"/>
                <a:gd name="T108" fmla="*/ 288 w 288"/>
                <a:gd name="T109" fmla="*/ 325 h 3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8" h="325">
                  <a:moveTo>
                    <a:pt x="0" y="7"/>
                  </a:moveTo>
                  <a:lnTo>
                    <a:pt x="9" y="4"/>
                  </a:lnTo>
                  <a:lnTo>
                    <a:pt x="18" y="1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1"/>
                  </a:lnTo>
                  <a:lnTo>
                    <a:pt x="53" y="3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6" y="10"/>
                  </a:lnTo>
                  <a:lnTo>
                    <a:pt x="80" y="11"/>
                  </a:lnTo>
                  <a:lnTo>
                    <a:pt x="85" y="14"/>
                  </a:lnTo>
                  <a:lnTo>
                    <a:pt x="88" y="15"/>
                  </a:lnTo>
                  <a:lnTo>
                    <a:pt x="92" y="17"/>
                  </a:lnTo>
                  <a:lnTo>
                    <a:pt x="96" y="19"/>
                  </a:lnTo>
                  <a:lnTo>
                    <a:pt x="98" y="21"/>
                  </a:lnTo>
                  <a:lnTo>
                    <a:pt x="100" y="22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32"/>
                  </a:lnTo>
                  <a:lnTo>
                    <a:pt x="114" y="33"/>
                  </a:lnTo>
                  <a:lnTo>
                    <a:pt x="115" y="35"/>
                  </a:lnTo>
                  <a:lnTo>
                    <a:pt x="116" y="35"/>
                  </a:lnTo>
                  <a:lnTo>
                    <a:pt x="116" y="36"/>
                  </a:lnTo>
                  <a:lnTo>
                    <a:pt x="117" y="37"/>
                  </a:lnTo>
                  <a:lnTo>
                    <a:pt x="131" y="53"/>
                  </a:lnTo>
                  <a:lnTo>
                    <a:pt x="143" y="69"/>
                  </a:lnTo>
                  <a:lnTo>
                    <a:pt x="154" y="85"/>
                  </a:lnTo>
                  <a:lnTo>
                    <a:pt x="166" y="101"/>
                  </a:lnTo>
                  <a:lnTo>
                    <a:pt x="177" y="118"/>
                  </a:lnTo>
                  <a:lnTo>
                    <a:pt x="187" y="133"/>
                  </a:lnTo>
                  <a:lnTo>
                    <a:pt x="198" y="149"/>
                  </a:lnTo>
                  <a:lnTo>
                    <a:pt x="206" y="164"/>
                  </a:lnTo>
                  <a:lnTo>
                    <a:pt x="213" y="176"/>
                  </a:lnTo>
                  <a:lnTo>
                    <a:pt x="221" y="188"/>
                  </a:lnTo>
                  <a:lnTo>
                    <a:pt x="227" y="200"/>
                  </a:lnTo>
                  <a:lnTo>
                    <a:pt x="234" y="211"/>
                  </a:lnTo>
                  <a:lnTo>
                    <a:pt x="240" y="224"/>
                  </a:lnTo>
                  <a:lnTo>
                    <a:pt x="247" y="238"/>
                  </a:lnTo>
                  <a:lnTo>
                    <a:pt x="252" y="249"/>
                  </a:lnTo>
                  <a:lnTo>
                    <a:pt x="257" y="260"/>
                  </a:lnTo>
                  <a:lnTo>
                    <a:pt x="263" y="271"/>
                  </a:lnTo>
                  <a:lnTo>
                    <a:pt x="268" y="282"/>
                  </a:lnTo>
                  <a:lnTo>
                    <a:pt x="273" y="293"/>
                  </a:lnTo>
                  <a:lnTo>
                    <a:pt x="278" y="304"/>
                  </a:lnTo>
                  <a:lnTo>
                    <a:pt x="283" y="315"/>
                  </a:lnTo>
                  <a:lnTo>
                    <a:pt x="288" y="32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81" name="Freeform 377"/>
            <p:cNvSpPr>
              <a:spLocks/>
            </p:cNvSpPr>
            <p:nvPr/>
          </p:nvSpPr>
          <p:spPr bwMode="auto">
            <a:xfrm>
              <a:off x="4385" y="2524"/>
              <a:ext cx="55" cy="325"/>
            </a:xfrm>
            <a:custGeom>
              <a:avLst/>
              <a:gdLst>
                <a:gd name="T0" fmla="*/ 0 w 55"/>
                <a:gd name="T1" fmla="*/ 325 h 325"/>
                <a:gd name="T2" fmla="*/ 0 w 55"/>
                <a:gd name="T3" fmla="*/ 175 h 325"/>
                <a:gd name="T4" fmla="*/ 55 w 55"/>
                <a:gd name="T5" fmla="*/ 233 h 325"/>
                <a:gd name="T6" fmla="*/ 55 w 55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5" h="325">
                  <a:moveTo>
                    <a:pt x="0" y="325"/>
                  </a:moveTo>
                  <a:lnTo>
                    <a:pt x="0" y="175"/>
                  </a:lnTo>
                  <a:lnTo>
                    <a:pt x="55" y="233"/>
                  </a:lnTo>
                  <a:lnTo>
                    <a:pt x="55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82" name="Freeform 378"/>
            <p:cNvSpPr>
              <a:spLocks/>
            </p:cNvSpPr>
            <p:nvPr/>
          </p:nvSpPr>
          <p:spPr bwMode="auto">
            <a:xfrm>
              <a:off x="4440" y="2516"/>
              <a:ext cx="289" cy="332"/>
            </a:xfrm>
            <a:custGeom>
              <a:avLst/>
              <a:gdLst>
                <a:gd name="T0" fmla="*/ 0 w 289"/>
                <a:gd name="T1" fmla="*/ 4 h 332"/>
                <a:gd name="T2" fmla="*/ 11 w 289"/>
                <a:gd name="T3" fmla="*/ 1 h 332"/>
                <a:gd name="T4" fmla="*/ 21 w 289"/>
                <a:gd name="T5" fmla="*/ 0 h 332"/>
                <a:gd name="T6" fmla="*/ 34 w 289"/>
                <a:gd name="T7" fmla="*/ 0 h 332"/>
                <a:gd name="T8" fmla="*/ 46 w 289"/>
                <a:gd name="T9" fmla="*/ 1 h 332"/>
                <a:gd name="T10" fmla="*/ 57 w 289"/>
                <a:gd name="T11" fmla="*/ 4 h 332"/>
                <a:gd name="T12" fmla="*/ 66 w 289"/>
                <a:gd name="T13" fmla="*/ 8 h 332"/>
                <a:gd name="T14" fmla="*/ 75 w 289"/>
                <a:gd name="T15" fmla="*/ 11 h 332"/>
                <a:gd name="T16" fmla="*/ 75 w 289"/>
                <a:gd name="T17" fmla="*/ 11 h 332"/>
                <a:gd name="T18" fmla="*/ 76 w 289"/>
                <a:gd name="T19" fmla="*/ 12 h 332"/>
                <a:gd name="T20" fmla="*/ 77 w 289"/>
                <a:gd name="T21" fmla="*/ 12 h 332"/>
                <a:gd name="T22" fmla="*/ 79 w 289"/>
                <a:gd name="T23" fmla="*/ 14 h 332"/>
                <a:gd name="T24" fmla="*/ 80 w 289"/>
                <a:gd name="T25" fmla="*/ 14 h 332"/>
                <a:gd name="T26" fmla="*/ 81 w 289"/>
                <a:gd name="T27" fmla="*/ 15 h 332"/>
                <a:gd name="T28" fmla="*/ 81 w 289"/>
                <a:gd name="T29" fmla="*/ 15 h 332"/>
                <a:gd name="T30" fmla="*/ 85 w 289"/>
                <a:gd name="T31" fmla="*/ 16 h 332"/>
                <a:gd name="T32" fmla="*/ 88 w 289"/>
                <a:gd name="T33" fmla="*/ 19 h 332"/>
                <a:gd name="T34" fmla="*/ 92 w 289"/>
                <a:gd name="T35" fmla="*/ 22 h 332"/>
                <a:gd name="T36" fmla="*/ 97 w 289"/>
                <a:gd name="T37" fmla="*/ 23 h 332"/>
                <a:gd name="T38" fmla="*/ 100 w 289"/>
                <a:gd name="T39" fmla="*/ 26 h 332"/>
                <a:gd name="T40" fmla="*/ 103 w 289"/>
                <a:gd name="T41" fmla="*/ 29 h 332"/>
                <a:gd name="T42" fmla="*/ 105 w 289"/>
                <a:gd name="T43" fmla="*/ 30 h 332"/>
                <a:gd name="T44" fmla="*/ 106 w 289"/>
                <a:gd name="T45" fmla="*/ 32 h 332"/>
                <a:gd name="T46" fmla="*/ 109 w 289"/>
                <a:gd name="T47" fmla="*/ 33 h 332"/>
                <a:gd name="T48" fmla="*/ 110 w 289"/>
                <a:gd name="T49" fmla="*/ 34 h 332"/>
                <a:gd name="T50" fmla="*/ 113 w 289"/>
                <a:gd name="T51" fmla="*/ 37 h 332"/>
                <a:gd name="T52" fmla="*/ 116 w 289"/>
                <a:gd name="T53" fmla="*/ 39 h 332"/>
                <a:gd name="T54" fmla="*/ 116 w 289"/>
                <a:gd name="T55" fmla="*/ 40 h 332"/>
                <a:gd name="T56" fmla="*/ 117 w 289"/>
                <a:gd name="T57" fmla="*/ 40 h 332"/>
                <a:gd name="T58" fmla="*/ 119 w 289"/>
                <a:gd name="T59" fmla="*/ 40 h 332"/>
                <a:gd name="T60" fmla="*/ 119 w 289"/>
                <a:gd name="T61" fmla="*/ 41 h 332"/>
                <a:gd name="T62" fmla="*/ 120 w 289"/>
                <a:gd name="T63" fmla="*/ 43 h 332"/>
                <a:gd name="T64" fmla="*/ 133 w 289"/>
                <a:gd name="T65" fmla="*/ 58 h 332"/>
                <a:gd name="T66" fmla="*/ 145 w 289"/>
                <a:gd name="T67" fmla="*/ 75 h 332"/>
                <a:gd name="T68" fmla="*/ 157 w 289"/>
                <a:gd name="T69" fmla="*/ 91 h 332"/>
                <a:gd name="T70" fmla="*/ 168 w 289"/>
                <a:gd name="T71" fmla="*/ 107 h 332"/>
                <a:gd name="T72" fmla="*/ 179 w 289"/>
                <a:gd name="T73" fmla="*/ 123 h 332"/>
                <a:gd name="T74" fmla="*/ 190 w 289"/>
                <a:gd name="T75" fmla="*/ 140 h 332"/>
                <a:gd name="T76" fmla="*/ 199 w 289"/>
                <a:gd name="T77" fmla="*/ 155 h 332"/>
                <a:gd name="T78" fmla="*/ 207 w 289"/>
                <a:gd name="T79" fmla="*/ 169 h 332"/>
                <a:gd name="T80" fmla="*/ 213 w 289"/>
                <a:gd name="T81" fmla="*/ 179 h 332"/>
                <a:gd name="T82" fmla="*/ 218 w 289"/>
                <a:gd name="T83" fmla="*/ 189 h 332"/>
                <a:gd name="T84" fmla="*/ 223 w 289"/>
                <a:gd name="T85" fmla="*/ 198 h 332"/>
                <a:gd name="T86" fmla="*/ 228 w 289"/>
                <a:gd name="T87" fmla="*/ 208 h 332"/>
                <a:gd name="T88" fmla="*/ 233 w 289"/>
                <a:gd name="T89" fmla="*/ 219 h 332"/>
                <a:gd name="T90" fmla="*/ 238 w 289"/>
                <a:gd name="T91" fmla="*/ 229 h 332"/>
                <a:gd name="T92" fmla="*/ 244 w 289"/>
                <a:gd name="T93" fmla="*/ 241 h 332"/>
                <a:gd name="T94" fmla="*/ 249 w 289"/>
                <a:gd name="T95" fmla="*/ 251 h 332"/>
                <a:gd name="T96" fmla="*/ 253 w 289"/>
                <a:gd name="T97" fmla="*/ 261 h 332"/>
                <a:gd name="T98" fmla="*/ 260 w 289"/>
                <a:gd name="T99" fmla="*/ 271 h 332"/>
                <a:gd name="T100" fmla="*/ 264 w 289"/>
                <a:gd name="T101" fmla="*/ 282 h 332"/>
                <a:gd name="T102" fmla="*/ 270 w 289"/>
                <a:gd name="T103" fmla="*/ 292 h 332"/>
                <a:gd name="T104" fmla="*/ 275 w 289"/>
                <a:gd name="T105" fmla="*/ 303 h 332"/>
                <a:gd name="T106" fmla="*/ 280 w 289"/>
                <a:gd name="T107" fmla="*/ 312 h 332"/>
                <a:gd name="T108" fmla="*/ 285 w 289"/>
                <a:gd name="T109" fmla="*/ 322 h 332"/>
                <a:gd name="T110" fmla="*/ 289 w 289"/>
                <a:gd name="T111" fmla="*/ 332 h 3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89" h="332">
                  <a:moveTo>
                    <a:pt x="0" y="4"/>
                  </a:moveTo>
                  <a:lnTo>
                    <a:pt x="11" y="1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7" y="4"/>
                  </a:lnTo>
                  <a:lnTo>
                    <a:pt x="66" y="8"/>
                  </a:lnTo>
                  <a:lnTo>
                    <a:pt x="75" y="11"/>
                  </a:lnTo>
                  <a:lnTo>
                    <a:pt x="76" y="12"/>
                  </a:lnTo>
                  <a:lnTo>
                    <a:pt x="77" y="12"/>
                  </a:lnTo>
                  <a:lnTo>
                    <a:pt x="79" y="14"/>
                  </a:lnTo>
                  <a:lnTo>
                    <a:pt x="80" y="14"/>
                  </a:lnTo>
                  <a:lnTo>
                    <a:pt x="81" y="15"/>
                  </a:lnTo>
                  <a:lnTo>
                    <a:pt x="85" y="16"/>
                  </a:lnTo>
                  <a:lnTo>
                    <a:pt x="88" y="19"/>
                  </a:lnTo>
                  <a:lnTo>
                    <a:pt x="92" y="22"/>
                  </a:lnTo>
                  <a:lnTo>
                    <a:pt x="97" y="23"/>
                  </a:lnTo>
                  <a:lnTo>
                    <a:pt x="100" y="26"/>
                  </a:lnTo>
                  <a:lnTo>
                    <a:pt x="103" y="29"/>
                  </a:lnTo>
                  <a:lnTo>
                    <a:pt x="105" y="30"/>
                  </a:lnTo>
                  <a:lnTo>
                    <a:pt x="106" y="32"/>
                  </a:lnTo>
                  <a:lnTo>
                    <a:pt x="109" y="33"/>
                  </a:lnTo>
                  <a:lnTo>
                    <a:pt x="110" y="34"/>
                  </a:lnTo>
                  <a:lnTo>
                    <a:pt x="113" y="37"/>
                  </a:lnTo>
                  <a:lnTo>
                    <a:pt x="116" y="39"/>
                  </a:lnTo>
                  <a:lnTo>
                    <a:pt x="116" y="40"/>
                  </a:lnTo>
                  <a:lnTo>
                    <a:pt x="117" y="40"/>
                  </a:lnTo>
                  <a:lnTo>
                    <a:pt x="119" y="40"/>
                  </a:lnTo>
                  <a:lnTo>
                    <a:pt x="119" y="41"/>
                  </a:lnTo>
                  <a:lnTo>
                    <a:pt x="120" y="43"/>
                  </a:lnTo>
                  <a:lnTo>
                    <a:pt x="133" y="58"/>
                  </a:lnTo>
                  <a:lnTo>
                    <a:pt x="145" y="75"/>
                  </a:lnTo>
                  <a:lnTo>
                    <a:pt x="157" y="91"/>
                  </a:lnTo>
                  <a:lnTo>
                    <a:pt x="168" y="107"/>
                  </a:lnTo>
                  <a:lnTo>
                    <a:pt x="179" y="123"/>
                  </a:lnTo>
                  <a:lnTo>
                    <a:pt x="190" y="140"/>
                  </a:lnTo>
                  <a:lnTo>
                    <a:pt x="199" y="155"/>
                  </a:lnTo>
                  <a:lnTo>
                    <a:pt x="207" y="169"/>
                  </a:lnTo>
                  <a:lnTo>
                    <a:pt x="213" y="179"/>
                  </a:lnTo>
                  <a:lnTo>
                    <a:pt x="218" y="189"/>
                  </a:lnTo>
                  <a:lnTo>
                    <a:pt x="223" y="198"/>
                  </a:lnTo>
                  <a:lnTo>
                    <a:pt x="228" y="208"/>
                  </a:lnTo>
                  <a:lnTo>
                    <a:pt x="233" y="219"/>
                  </a:lnTo>
                  <a:lnTo>
                    <a:pt x="238" y="229"/>
                  </a:lnTo>
                  <a:lnTo>
                    <a:pt x="244" y="241"/>
                  </a:lnTo>
                  <a:lnTo>
                    <a:pt x="249" y="251"/>
                  </a:lnTo>
                  <a:lnTo>
                    <a:pt x="253" y="261"/>
                  </a:lnTo>
                  <a:lnTo>
                    <a:pt x="260" y="271"/>
                  </a:lnTo>
                  <a:lnTo>
                    <a:pt x="264" y="282"/>
                  </a:lnTo>
                  <a:lnTo>
                    <a:pt x="270" y="292"/>
                  </a:lnTo>
                  <a:lnTo>
                    <a:pt x="275" y="303"/>
                  </a:lnTo>
                  <a:lnTo>
                    <a:pt x="280" y="312"/>
                  </a:lnTo>
                  <a:lnTo>
                    <a:pt x="285" y="322"/>
                  </a:lnTo>
                  <a:lnTo>
                    <a:pt x="289" y="332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83" name="Freeform 379"/>
            <p:cNvSpPr>
              <a:spLocks/>
            </p:cNvSpPr>
            <p:nvPr/>
          </p:nvSpPr>
          <p:spPr bwMode="auto">
            <a:xfrm>
              <a:off x="4729" y="2521"/>
              <a:ext cx="58" cy="325"/>
            </a:xfrm>
            <a:custGeom>
              <a:avLst/>
              <a:gdLst>
                <a:gd name="T0" fmla="*/ 0 w 58"/>
                <a:gd name="T1" fmla="*/ 325 h 325"/>
                <a:gd name="T2" fmla="*/ 0 w 58"/>
                <a:gd name="T3" fmla="*/ 175 h 325"/>
                <a:gd name="T4" fmla="*/ 58 w 58"/>
                <a:gd name="T5" fmla="*/ 234 h 325"/>
                <a:gd name="T6" fmla="*/ 58 w 58"/>
                <a:gd name="T7" fmla="*/ 0 h 3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325">
                  <a:moveTo>
                    <a:pt x="0" y="325"/>
                  </a:moveTo>
                  <a:lnTo>
                    <a:pt x="0" y="175"/>
                  </a:lnTo>
                  <a:lnTo>
                    <a:pt x="58" y="234"/>
                  </a:lnTo>
                  <a:lnTo>
                    <a:pt x="58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84" name="Freeform 380"/>
            <p:cNvSpPr>
              <a:spLocks/>
            </p:cNvSpPr>
            <p:nvPr/>
          </p:nvSpPr>
          <p:spPr bwMode="auto">
            <a:xfrm>
              <a:off x="4783" y="2514"/>
              <a:ext cx="288" cy="334"/>
            </a:xfrm>
            <a:custGeom>
              <a:avLst/>
              <a:gdLst>
                <a:gd name="T0" fmla="*/ 0 w 288"/>
                <a:gd name="T1" fmla="*/ 6 h 334"/>
                <a:gd name="T2" fmla="*/ 11 w 288"/>
                <a:gd name="T3" fmla="*/ 3 h 334"/>
                <a:gd name="T4" fmla="*/ 22 w 288"/>
                <a:gd name="T5" fmla="*/ 2 h 334"/>
                <a:gd name="T6" fmla="*/ 32 w 288"/>
                <a:gd name="T7" fmla="*/ 0 h 334"/>
                <a:gd name="T8" fmla="*/ 43 w 288"/>
                <a:gd name="T9" fmla="*/ 2 h 334"/>
                <a:gd name="T10" fmla="*/ 53 w 288"/>
                <a:gd name="T11" fmla="*/ 3 h 334"/>
                <a:gd name="T12" fmla="*/ 60 w 288"/>
                <a:gd name="T13" fmla="*/ 5 h 334"/>
                <a:gd name="T14" fmla="*/ 67 w 288"/>
                <a:gd name="T15" fmla="*/ 7 h 334"/>
                <a:gd name="T16" fmla="*/ 67 w 288"/>
                <a:gd name="T17" fmla="*/ 7 h 334"/>
                <a:gd name="T18" fmla="*/ 68 w 288"/>
                <a:gd name="T19" fmla="*/ 7 h 334"/>
                <a:gd name="T20" fmla="*/ 70 w 288"/>
                <a:gd name="T21" fmla="*/ 7 h 334"/>
                <a:gd name="T22" fmla="*/ 70 w 288"/>
                <a:gd name="T23" fmla="*/ 7 h 334"/>
                <a:gd name="T24" fmla="*/ 71 w 288"/>
                <a:gd name="T25" fmla="*/ 9 h 334"/>
                <a:gd name="T26" fmla="*/ 72 w 288"/>
                <a:gd name="T27" fmla="*/ 9 h 334"/>
                <a:gd name="T28" fmla="*/ 73 w 288"/>
                <a:gd name="T29" fmla="*/ 10 h 334"/>
                <a:gd name="T30" fmla="*/ 76 w 288"/>
                <a:gd name="T31" fmla="*/ 11 h 334"/>
                <a:gd name="T32" fmla="*/ 79 w 288"/>
                <a:gd name="T33" fmla="*/ 14 h 334"/>
                <a:gd name="T34" fmla="*/ 84 w 288"/>
                <a:gd name="T35" fmla="*/ 17 h 334"/>
                <a:gd name="T36" fmla="*/ 88 w 288"/>
                <a:gd name="T37" fmla="*/ 20 h 334"/>
                <a:gd name="T38" fmla="*/ 91 w 288"/>
                <a:gd name="T39" fmla="*/ 23 h 334"/>
                <a:gd name="T40" fmla="*/ 95 w 288"/>
                <a:gd name="T41" fmla="*/ 25 h 334"/>
                <a:gd name="T42" fmla="*/ 99 w 288"/>
                <a:gd name="T43" fmla="*/ 28 h 334"/>
                <a:gd name="T44" fmla="*/ 102 w 288"/>
                <a:gd name="T45" fmla="*/ 31 h 334"/>
                <a:gd name="T46" fmla="*/ 104 w 288"/>
                <a:gd name="T47" fmla="*/ 32 h 334"/>
                <a:gd name="T48" fmla="*/ 105 w 288"/>
                <a:gd name="T49" fmla="*/ 34 h 334"/>
                <a:gd name="T50" fmla="*/ 106 w 288"/>
                <a:gd name="T51" fmla="*/ 35 h 334"/>
                <a:gd name="T52" fmla="*/ 107 w 288"/>
                <a:gd name="T53" fmla="*/ 35 h 334"/>
                <a:gd name="T54" fmla="*/ 108 w 288"/>
                <a:gd name="T55" fmla="*/ 36 h 334"/>
                <a:gd name="T56" fmla="*/ 110 w 288"/>
                <a:gd name="T57" fmla="*/ 38 h 334"/>
                <a:gd name="T58" fmla="*/ 112 w 288"/>
                <a:gd name="T59" fmla="*/ 39 h 334"/>
                <a:gd name="T60" fmla="*/ 114 w 288"/>
                <a:gd name="T61" fmla="*/ 41 h 334"/>
                <a:gd name="T62" fmla="*/ 114 w 288"/>
                <a:gd name="T63" fmla="*/ 42 h 334"/>
                <a:gd name="T64" fmla="*/ 116 w 288"/>
                <a:gd name="T65" fmla="*/ 42 h 334"/>
                <a:gd name="T66" fmla="*/ 117 w 288"/>
                <a:gd name="T67" fmla="*/ 42 h 334"/>
                <a:gd name="T68" fmla="*/ 117 w 288"/>
                <a:gd name="T69" fmla="*/ 43 h 334"/>
                <a:gd name="T70" fmla="*/ 118 w 288"/>
                <a:gd name="T71" fmla="*/ 45 h 334"/>
                <a:gd name="T72" fmla="*/ 131 w 288"/>
                <a:gd name="T73" fmla="*/ 60 h 334"/>
                <a:gd name="T74" fmla="*/ 144 w 288"/>
                <a:gd name="T75" fmla="*/ 77 h 334"/>
                <a:gd name="T76" fmla="*/ 156 w 288"/>
                <a:gd name="T77" fmla="*/ 93 h 334"/>
                <a:gd name="T78" fmla="*/ 167 w 288"/>
                <a:gd name="T79" fmla="*/ 109 h 334"/>
                <a:gd name="T80" fmla="*/ 178 w 288"/>
                <a:gd name="T81" fmla="*/ 125 h 334"/>
                <a:gd name="T82" fmla="*/ 189 w 288"/>
                <a:gd name="T83" fmla="*/ 142 h 334"/>
                <a:gd name="T84" fmla="*/ 198 w 288"/>
                <a:gd name="T85" fmla="*/ 157 h 334"/>
                <a:gd name="T86" fmla="*/ 207 w 288"/>
                <a:gd name="T87" fmla="*/ 171 h 334"/>
                <a:gd name="T88" fmla="*/ 213 w 288"/>
                <a:gd name="T89" fmla="*/ 182 h 334"/>
                <a:gd name="T90" fmla="*/ 220 w 288"/>
                <a:gd name="T91" fmla="*/ 195 h 334"/>
                <a:gd name="T92" fmla="*/ 226 w 288"/>
                <a:gd name="T93" fmla="*/ 206 h 334"/>
                <a:gd name="T94" fmla="*/ 232 w 288"/>
                <a:gd name="T95" fmla="*/ 217 h 334"/>
                <a:gd name="T96" fmla="*/ 238 w 288"/>
                <a:gd name="T97" fmla="*/ 230 h 334"/>
                <a:gd name="T98" fmla="*/ 244 w 288"/>
                <a:gd name="T99" fmla="*/ 243 h 334"/>
                <a:gd name="T100" fmla="*/ 249 w 288"/>
                <a:gd name="T101" fmla="*/ 253 h 334"/>
                <a:gd name="T102" fmla="*/ 254 w 288"/>
                <a:gd name="T103" fmla="*/ 263 h 334"/>
                <a:gd name="T104" fmla="*/ 260 w 288"/>
                <a:gd name="T105" fmla="*/ 273 h 334"/>
                <a:gd name="T106" fmla="*/ 265 w 288"/>
                <a:gd name="T107" fmla="*/ 284 h 334"/>
                <a:gd name="T108" fmla="*/ 270 w 288"/>
                <a:gd name="T109" fmla="*/ 294 h 334"/>
                <a:gd name="T110" fmla="*/ 275 w 288"/>
                <a:gd name="T111" fmla="*/ 305 h 334"/>
                <a:gd name="T112" fmla="*/ 280 w 288"/>
                <a:gd name="T113" fmla="*/ 314 h 334"/>
                <a:gd name="T114" fmla="*/ 283 w 288"/>
                <a:gd name="T115" fmla="*/ 324 h 334"/>
                <a:gd name="T116" fmla="*/ 288 w 288"/>
                <a:gd name="T117" fmla="*/ 334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8" h="334">
                  <a:moveTo>
                    <a:pt x="0" y="6"/>
                  </a:moveTo>
                  <a:lnTo>
                    <a:pt x="11" y="3"/>
                  </a:lnTo>
                  <a:lnTo>
                    <a:pt x="22" y="2"/>
                  </a:lnTo>
                  <a:lnTo>
                    <a:pt x="32" y="0"/>
                  </a:lnTo>
                  <a:lnTo>
                    <a:pt x="43" y="2"/>
                  </a:lnTo>
                  <a:lnTo>
                    <a:pt x="53" y="3"/>
                  </a:lnTo>
                  <a:lnTo>
                    <a:pt x="60" y="5"/>
                  </a:lnTo>
                  <a:lnTo>
                    <a:pt x="67" y="7"/>
                  </a:lnTo>
                  <a:lnTo>
                    <a:pt x="68" y="7"/>
                  </a:lnTo>
                  <a:lnTo>
                    <a:pt x="70" y="7"/>
                  </a:lnTo>
                  <a:lnTo>
                    <a:pt x="71" y="9"/>
                  </a:lnTo>
                  <a:lnTo>
                    <a:pt x="72" y="9"/>
                  </a:lnTo>
                  <a:lnTo>
                    <a:pt x="73" y="10"/>
                  </a:lnTo>
                  <a:lnTo>
                    <a:pt x="76" y="11"/>
                  </a:lnTo>
                  <a:lnTo>
                    <a:pt x="79" y="14"/>
                  </a:lnTo>
                  <a:lnTo>
                    <a:pt x="84" y="17"/>
                  </a:lnTo>
                  <a:lnTo>
                    <a:pt x="88" y="20"/>
                  </a:lnTo>
                  <a:lnTo>
                    <a:pt x="91" y="23"/>
                  </a:lnTo>
                  <a:lnTo>
                    <a:pt x="95" y="25"/>
                  </a:lnTo>
                  <a:lnTo>
                    <a:pt x="99" y="28"/>
                  </a:lnTo>
                  <a:lnTo>
                    <a:pt x="102" y="31"/>
                  </a:lnTo>
                  <a:lnTo>
                    <a:pt x="104" y="32"/>
                  </a:lnTo>
                  <a:lnTo>
                    <a:pt x="105" y="34"/>
                  </a:lnTo>
                  <a:lnTo>
                    <a:pt x="106" y="35"/>
                  </a:lnTo>
                  <a:lnTo>
                    <a:pt x="107" y="35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4" y="41"/>
                  </a:lnTo>
                  <a:lnTo>
                    <a:pt x="114" y="42"/>
                  </a:lnTo>
                  <a:lnTo>
                    <a:pt x="116" y="42"/>
                  </a:lnTo>
                  <a:lnTo>
                    <a:pt x="117" y="42"/>
                  </a:lnTo>
                  <a:lnTo>
                    <a:pt x="117" y="43"/>
                  </a:lnTo>
                  <a:lnTo>
                    <a:pt x="118" y="45"/>
                  </a:lnTo>
                  <a:lnTo>
                    <a:pt x="131" y="60"/>
                  </a:lnTo>
                  <a:lnTo>
                    <a:pt x="144" y="77"/>
                  </a:lnTo>
                  <a:lnTo>
                    <a:pt x="156" y="93"/>
                  </a:lnTo>
                  <a:lnTo>
                    <a:pt x="167" y="109"/>
                  </a:lnTo>
                  <a:lnTo>
                    <a:pt x="178" y="125"/>
                  </a:lnTo>
                  <a:lnTo>
                    <a:pt x="189" y="142"/>
                  </a:lnTo>
                  <a:lnTo>
                    <a:pt x="198" y="157"/>
                  </a:lnTo>
                  <a:lnTo>
                    <a:pt x="207" y="171"/>
                  </a:lnTo>
                  <a:lnTo>
                    <a:pt x="213" y="182"/>
                  </a:lnTo>
                  <a:lnTo>
                    <a:pt x="220" y="195"/>
                  </a:lnTo>
                  <a:lnTo>
                    <a:pt x="226" y="206"/>
                  </a:lnTo>
                  <a:lnTo>
                    <a:pt x="232" y="217"/>
                  </a:lnTo>
                  <a:lnTo>
                    <a:pt x="238" y="230"/>
                  </a:lnTo>
                  <a:lnTo>
                    <a:pt x="244" y="243"/>
                  </a:lnTo>
                  <a:lnTo>
                    <a:pt x="249" y="253"/>
                  </a:lnTo>
                  <a:lnTo>
                    <a:pt x="254" y="263"/>
                  </a:lnTo>
                  <a:lnTo>
                    <a:pt x="260" y="273"/>
                  </a:lnTo>
                  <a:lnTo>
                    <a:pt x="265" y="284"/>
                  </a:lnTo>
                  <a:lnTo>
                    <a:pt x="270" y="294"/>
                  </a:lnTo>
                  <a:lnTo>
                    <a:pt x="275" y="305"/>
                  </a:lnTo>
                  <a:lnTo>
                    <a:pt x="280" y="314"/>
                  </a:lnTo>
                  <a:lnTo>
                    <a:pt x="283" y="324"/>
                  </a:lnTo>
                  <a:lnTo>
                    <a:pt x="288" y="334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2011华中科技大学答辩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</Template>
  <TotalTime>10580</TotalTime>
  <Words>3916</Words>
  <Application>Microsoft Office PowerPoint</Application>
  <PresentationFormat>全屏显示(4:3)</PresentationFormat>
  <Paragraphs>697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黑体</vt:lpstr>
      <vt:lpstr>华文仿宋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1_2011华中科技大学答辩模版</vt:lpstr>
      <vt:lpstr>公式</vt:lpstr>
      <vt:lpstr>Equation</vt:lpstr>
      <vt:lpstr>Microsoft Equation 3.0</vt:lpstr>
      <vt:lpstr>Visio</vt:lpstr>
      <vt:lpstr>Image</vt:lpstr>
      <vt:lpstr>位图图像</vt:lpstr>
      <vt:lpstr>PowerPoint 演示文稿</vt:lpstr>
      <vt:lpstr>PowerPoint 演示文稿</vt:lpstr>
      <vt:lpstr>3.3 变压器漏感对整流电路的影响</vt:lpstr>
      <vt:lpstr>3.3 变压器漏感对整流电路的影响</vt:lpstr>
      <vt:lpstr>3.3 变压器漏感对整流电路的影响</vt:lpstr>
      <vt:lpstr>3.3 变压器漏感对整流电路的影响</vt:lpstr>
      <vt:lpstr>3.3 变压器漏感对整流电路的影响</vt:lpstr>
      <vt:lpstr>3.3 变压器漏感对整流电路的影响</vt:lpstr>
      <vt:lpstr>3.3 变压器漏感对整流电路的影响</vt:lpstr>
      <vt:lpstr>3.3 变压器漏感对整流电路的影响</vt:lpstr>
      <vt:lpstr>3.3 变压器漏感对整流电路的影响(重点)</vt:lpstr>
      <vt:lpstr>3.3 变压器漏感对整流电路的影响</vt:lpstr>
      <vt:lpstr>PowerPoint 演示文稿</vt:lpstr>
      <vt:lpstr>作业</vt:lpstr>
      <vt:lpstr>本节需要重点掌握的内容</vt:lpstr>
      <vt:lpstr>复习思考题</vt:lpstr>
      <vt:lpstr>3.4 电容滤波的不可控整流电路</vt:lpstr>
      <vt:lpstr>3.4 电容滤波的不可控整流电路·引言</vt:lpstr>
      <vt:lpstr>3.4.1 电容滤波的单相不可控整流电路</vt:lpstr>
      <vt:lpstr>3.4.1 电容滤波的单相不可控整流电路</vt:lpstr>
      <vt:lpstr>3.4.1 电容滤波的单相不可控整流电路</vt:lpstr>
      <vt:lpstr>3.4.1 电容滤波的单相不可控整流电路</vt:lpstr>
      <vt:lpstr>3.4.2 电容滤波的三相不可控整流电路</vt:lpstr>
      <vt:lpstr>3.4.2 电容滤波的三相不可控整流电路</vt:lpstr>
      <vt:lpstr>3.4.2 电容滤波的三相不可控整流电路</vt:lpstr>
      <vt:lpstr>3.4.2 电容滤波的三相不可控整流电路</vt:lpstr>
      <vt:lpstr>3.5 整流电路的谐波和功率因数</vt:lpstr>
      <vt:lpstr>3.5 整流电路的谐波和功率因数·引言</vt:lpstr>
      <vt:lpstr>3.5.1 谐波和无功功率分析基础</vt:lpstr>
      <vt:lpstr>3.5.1 谐波和无功功率分析基础</vt:lpstr>
      <vt:lpstr>3.5.1 谐波和无功功率分析基础</vt:lpstr>
      <vt:lpstr>3.5.1 谐波和无功功率分析基础</vt:lpstr>
      <vt:lpstr>3.5.2 带阻感负载时可控整流电路交流侧谐波和功率因数分析</vt:lpstr>
      <vt:lpstr>3.5.2 带阻感负载时可控整流电路交流侧谐波和功率因数分析</vt:lpstr>
      <vt:lpstr>3.5.2 带阻感负载时可控整流电路交流侧谐波和功率因数分析</vt:lpstr>
      <vt:lpstr>3.5.2 带阻感负载时可控整流电路交流侧谐波和功率因数分析</vt:lpstr>
      <vt:lpstr>3.5.3 电容滤波的不可控整流电路交流侧谐波和功率因数分析</vt:lpstr>
      <vt:lpstr>3.5.3 电容滤波的不可控整流电路交流侧谐波和功率因数分析</vt:lpstr>
      <vt:lpstr>3.5.4 整流输出电压和电流的谐波分析</vt:lpstr>
      <vt:lpstr>3.5.4 整流输出电压和电流的谐波分析</vt:lpstr>
      <vt:lpstr>复习思考题</vt:lpstr>
      <vt:lpstr>复习思考题</vt:lpstr>
      <vt:lpstr>本节需要重点掌握的内容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xjtu</dc:creator>
  <cp:lastModifiedBy>Yejie</cp:lastModifiedBy>
  <cp:revision>861</cp:revision>
  <dcterms:created xsi:type="dcterms:W3CDTF">2008-05-13T04:14:56Z</dcterms:created>
  <dcterms:modified xsi:type="dcterms:W3CDTF">2023-03-14T08:23:19Z</dcterms:modified>
</cp:coreProperties>
</file>